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67"/>
  </p:sldMasterIdLst>
  <p:notesMasterIdLst>
    <p:notesMasterId r:id="rId88"/>
  </p:notesMasterIdLst>
  <p:handoutMasterIdLst>
    <p:handoutMasterId r:id="rId89"/>
  </p:handoutMasterIdLst>
  <p:sldIdLst>
    <p:sldId id="256" r:id="rId68"/>
    <p:sldId id="263" r:id="rId69"/>
    <p:sldId id="272" r:id="rId70"/>
    <p:sldId id="361" r:id="rId71"/>
    <p:sldId id="364" r:id="rId72"/>
    <p:sldId id="360" r:id="rId73"/>
    <p:sldId id="365" r:id="rId74"/>
    <p:sldId id="350" r:id="rId75"/>
    <p:sldId id="366" r:id="rId76"/>
    <p:sldId id="349" r:id="rId77"/>
    <p:sldId id="342" r:id="rId78"/>
    <p:sldId id="367" r:id="rId79"/>
    <p:sldId id="351" r:id="rId80"/>
    <p:sldId id="352" r:id="rId81"/>
    <p:sldId id="353" r:id="rId82"/>
    <p:sldId id="354" r:id="rId83"/>
    <p:sldId id="368" r:id="rId84"/>
    <p:sldId id="356" r:id="rId85"/>
    <p:sldId id="357" r:id="rId86"/>
    <p:sldId id="259" r:id="rId87"/>
  </p:sldIdLst>
  <p:sldSz cx="12192000" cy="6858000"/>
  <p:notesSz cx="6858000" cy="9144000"/>
  <p:custDataLst>
    <p:custData r:id="rId65"/>
    <p:tags r:id="rId90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  <p:cmAuthor id="2" name="Gutierrez de Quevedo, Miguel" initials="GdQM" lastIdx="5" clrIdx="1">
    <p:extLst>
      <p:ext uri="{19B8F6BF-5375-455C-9EA6-DF929625EA0E}">
        <p15:presenceInfo xmlns:p15="http://schemas.microsoft.com/office/powerpoint/2012/main" userId="Gutierrez de Quevedo, Migu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72" autoAdjust="0"/>
  </p:normalViewPr>
  <p:slideViewPr>
    <p:cSldViewPr snapToGrid="0" snapToObjects="1">
      <p:cViewPr varScale="1">
        <p:scale>
          <a:sx n="118" d="100"/>
          <a:sy n="118" d="100"/>
        </p:scale>
        <p:origin x="32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customXml" Target="../customXml/item63.xml"/><Relationship Id="rId68" Type="http://schemas.openxmlformats.org/officeDocument/2006/relationships/slide" Target="slides/slide1.xml"/><Relationship Id="rId76" Type="http://schemas.openxmlformats.org/officeDocument/2006/relationships/slide" Target="slides/slide9.xml"/><Relationship Id="rId84" Type="http://schemas.openxmlformats.org/officeDocument/2006/relationships/slide" Target="slides/slide17.xml"/><Relationship Id="rId89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71" Type="http://schemas.openxmlformats.org/officeDocument/2006/relationships/slide" Target="slides/slide4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slide" Target="slides/slide7.xml"/><Relationship Id="rId79" Type="http://schemas.openxmlformats.org/officeDocument/2006/relationships/slide" Target="slides/slide12.xml"/><Relationship Id="rId87" Type="http://schemas.openxmlformats.org/officeDocument/2006/relationships/slide" Target="slides/slide20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slide" Target="slides/slide15.xml"/><Relationship Id="rId90" Type="http://schemas.openxmlformats.org/officeDocument/2006/relationships/tags" Target="tags/tag1.xml"/><Relationship Id="rId95" Type="http://schemas.openxmlformats.org/officeDocument/2006/relationships/tableStyles" Target="tableStyle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slide" Target="slides/slide2.xml"/><Relationship Id="rId77" Type="http://schemas.openxmlformats.org/officeDocument/2006/relationships/slide" Target="slides/slide10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5.xml"/><Relationship Id="rId80" Type="http://schemas.openxmlformats.org/officeDocument/2006/relationships/slide" Target="slides/slide13.xml"/><Relationship Id="rId85" Type="http://schemas.openxmlformats.org/officeDocument/2006/relationships/slide" Target="slides/slide18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Master" Target="slideMasters/slide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3.xml"/><Relationship Id="rId75" Type="http://schemas.openxmlformats.org/officeDocument/2006/relationships/slide" Target="slides/slide8.xml"/><Relationship Id="rId83" Type="http://schemas.openxmlformats.org/officeDocument/2006/relationships/slide" Target="slides/slide16.xml"/><Relationship Id="rId88" Type="http://schemas.openxmlformats.org/officeDocument/2006/relationships/notesMaster" Target="notesMasters/notesMaster1.xml"/><Relationship Id="rId9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" Target="slides/slide6.xml"/><Relationship Id="rId78" Type="http://schemas.openxmlformats.org/officeDocument/2006/relationships/slide" Target="slides/slide11.xml"/><Relationship Id="rId81" Type="http://schemas.openxmlformats.org/officeDocument/2006/relationships/slide" Target="slides/slide14.xml"/><Relationship Id="rId86" Type="http://schemas.openxmlformats.org/officeDocument/2006/relationships/slide" Target="slides/slide19.xml"/><Relationship Id="rId9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5168921349885"/>
          <c:y val="8.7214948272517051E-2"/>
          <c:w val="0.72678870328742151"/>
          <c:h val="0.7282233326866305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Incremento de ciberataques</c:v>
                </c:pt>
              </c:strCache>
            </c:strRef>
          </c:tx>
          <c:dPt>
            <c:idx val="0"/>
            <c:bubble3D val="0"/>
            <c:spPr>
              <a:solidFill>
                <a:srgbClr val="5262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01-428D-895C-93102D3A3907}"/>
              </c:ext>
            </c:extLst>
          </c:dPt>
          <c:dPt>
            <c:idx val="1"/>
            <c:bubble3D val="0"/>
            <c:spPr>
              <a:solidFill>
                <a:srgbClr val="36BDB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01-428D-895C-93102D3A3907}"/>
              </c:ext>
            </c:extLst>
          </c:dPt>
          <c:dPt>
            <c:idx val="2"/>
            <c:bubble3D val="0"/>
            <c:spPr>
              <a:solidFill>
                <a:srgbClr val="4626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01-428D-895C-93102D3A3907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01-428D-895C-93102D3A3907}"/>
                </c:ext>
              </c:extLst>
            </c:dLbl>
            <c:dLbl>
              <c:idx val="1"/>
              <c:layout>
                <c:manualLayout>
                  <c:x val="5.84491984690046E-2"/>
                  <c:y val="9.3702353367805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01-428D-895C-93102D3A3907}"/>
                </c:ext>
              </c:extLst>
            </c:dLbl>
            <c:dLbl>
              <c:idx val="2"/>
              <c:layout>
                <c:manualLayout>
                  <c:x val="6.8763762904711289E-3"/>
                  <c:y val="4.6851176683903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01-428D-895C-93102D3A39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 / No opina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</c:v>
                </c:pt>
                <c:pt idx="1">
                  <c:v>0.45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01-428D-895C-93102D3A3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3T00:46:38.910" idx="1">
    <p:pos x="10" y="10"/>
    <p:text>Sugiero que la definición de riesgo sea el segundo tema y evento el tercero.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D558B-1BB3-4A31-810A-4D7AC3B1292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996335-6AE8-4D7C-B372-C9219613FAC8}">
      <dgm:prSet phldrT="[Text]"/>
      <dgm:spPr/>
      <dgm:t>
        <a:bodyPr/>
        <a:lstStyle/>
        <a:p>
          <a:r>
            <a:rPr lang="en-US" dirty="0" err="1" smtClean="0"/>
            <a:t>Seguro</a:t>
          </a:r>
          <a:r>
            <a:rPr lang="en-US" dirty="0" smtClean="0"/>
            <a:t> Individual de </a:t>
          </a:r>
          <a:r>
            <a:rPr lang="en-US" dirty="0" err="1" smtClean="0"/>
            <a:t>Riesgo</a:t>
          </a:r>
          <a:r>
            <a:rPr lang="en-US" dirty="0" smtClean="0"/>
            <a:t> </a:t>
          </a:r>
          <a:r>
            <a:rPr lang="en-US" dirty="0" err="1" smtClean="0"/>
            <a:t>Cibernético</a:t>
          </a:r>
          <a:endParaRPr lang="en-US" dirty="0"/>
        </a:p>
      </dgm:t>
    </dgm:pt>
    <dgm:pt modelId="{EC62476A-0652-4762-B5E6-1E49039A41F2}" type="parTrans" cxnId="{D5CAD1C7-5B03-4B64-BB46-ADA93D7C9041}">
      <dgm:prSet/>
      <dgm:spPr/>
      <dgm:t>
        <a:bodyPr/>
        <a:lstStyle/>
        <a:p>
          <a:endParaRPr lang="en-US"/>
        </a:p>
      </dgm:t>
    </dgm:pt>
    <dgm:pt modelId="{EC894E4D-8BAE-4572-AC42-1FF769510A7C}" type="sibTrans" cxnId="{D5CAD1C7-5B03-4B64-BB46-ADA93D7C9041}">
      <dgm:prSet/>
      <dgm:spPr/>
      <dgm:t>
        <a:bodyPr/>
        <a:lstStyle/>
        <a:p>
          <a:endParaRPr lang="en-US"/>
        </a:p>
      </dgm:t>
    </dgm:pt>
    <dgm:pt modelId="{B3AE1559-8BC7-414B-B4C3-9F3E8B995228}">
      <dgm:prSet phldrT="[Text]"/>
      <dgm:spPr/>
      <dgm:t>
        <a:bodyPr/>
        <a:lstStyle/>
        <a:p>
          <a:r>
            <a:rPr lang="en-US" dirty="0" err="1" smtClean="0"/>
            <a:t>Educación</a:t>
          </a:r>
          <a:endParaRPr lang="en-US" dirty="0"/>
        </a:p>
      </dgm:t>
    </dgm:pt>
    <dgm:pt modelId="{A22A5B40-90E5-4D9F-8797-DEA6D6FCE485}" type="parTrans" cxnId="{AC43763F-E358-41F9-BC50-4884C1B0CE1B}">
      <dgm:prSet/>
      <dgm:spPr/>
      <dgm:t>
        <a:bodyPr/>
        <a:lstStyle/>
        <a:p>
          <a:endParaRPr lang="en-US"/>
        </a:p>
      </dgm:t>
    </dgm:pt>
    <dgm:pt modelId="{5FAC9CFF-CB5E-47A6-967D-FD534DF23B62}" type="sibTrans" cxnId="{AC43763F-E358-41F9-BC50-4884C1B0CE1B}">
      <dgm:prSet/>
      <dgm:spPr/>
      <dgm:t>
        <a:bodyPr/>
        <a:lstStyle/>
        <a:p>
          <a:endParaRPr lang="en-US"/>
        </a:p>
      </dgm:t>
    </dgm:pt>
    <dgm:pt modelId="{C0DD8826-0CA1-47D4-95A3-92AEAE7E5082}">
      <dgm:prSet phldrT="[Text]"/>
      <dgm:spPr/>
      <dgm:t>
        <a:bodyPr/>
        <a:lstStyle/>
        <a:p>
          <a:r>
            <a:rPr lang="en-US" dirty="0" err="1" smtClean="0"/>
            <a:t>Servicios</a:t>
          </a:r>
          <a:r>
            <a:rPr lang="en-US" dirty="0" smtClean="0"/>
            <a:t> </a:t>
          </a:r>
          <a:endParaRPr lang="en-US" dirty="0"/>
        </a:p>
      </dgm:t>
    </dgm:pt>
    <dgm:pt modelId="{1BC5ED7D-D156-49EF-AFA5-F09039D519CB}" type="parTrans" cxnId="{D31CA471-5C8E-459A-86B4-5CBFF6A238B8}">
      <dgm:prSet/>
      <dgm:spPr/>
      <dgm:t>
        <a:bodyPr/>
        <a:lstStyle/>
        <a:p>
          <a:endParaRPr lang="en-US"/>
        </a:p>
      </dgm:t>
    </dgm:pt>
    <dgm:pt modelId="{1F9516D0-30D0-4B4E-A7DE-610B6D372A4F}" type="sibTrans" cxnId="{D31CA471-5C8E-459A-86B4-5CBFF6A238B8}">
      <dgm:prSet/>
      <dgm:spPr/>
      <dgm:t>
        <a:bodyPr/>
        <a:lstStyle/>
        <a:p>
          <a:endParaRPr lang="en-US"/>
        </a:p>
      </dgm:t>
    </dgm:pt>
    <dgm:pt modelId="{47FC90FC-77E0-4099-9E84-3E802B296D70}">
      <dgm:prSet/>
      <dgm:spPr/>
      <dgm:t>
        <a:bodyPr/>
        <a:lstStyle/>
        <a:p>
          <a:r>
            <a:rPr lang="en-US" dirty="0" err="1" smtClean="0"/>
            <a:t>Seguro</a:t>
          </a:r>
          <a:endParaRPr lang="en-US" dirty="0"/>
        </a:p>
      </dgm:t>
    </dgm:pt>
    <dgm:pt modelId="{7F58CBD8-F5AF-4F71-928F-EC65C5FA0E68}" type="parTrans" cxnId="{23BAB47E-5A85-4632-B70F-2AC887C2B824}">
      <dgm:prSet/>
      <dgm:spPr/>
      <dgm:t>
        <a:bodyPr/>
        <a:lstStyle/>
        <a:p>
          <a:endParaRPr lang="en-US"/>
        </a:p>
      </dgm:t>
    </dgm:pt>
    <dgm:pt modelId="{CA3A2A87-E549-4870-A77C-97AD4D93892F}" type="sibTrans" cxnId="{23BAB47E-5A85-4632-B70F-2AC887C2B824}">
      <dgm:prSet/>
      <dgm:spPr/>
      <dgm:t>
        <a:bodyPr/>
        <a:lstStyle/>
        <a:p>
          <a:endParaRPr lang="en-US"/>
        </a:p>
      </dgm:t>
    </dgm:pt>
    <dgm:pt modelId="{E509E785-C8DB-429D-8FCD-F4B8E490C79C}">
      <dgm:prSet phldrT="[Text]"/>
      <dgm:spPr/>
      <dgm:t>
        <a:bodyPr/>
        <a:lstStyle/>
        <a:p>
          <a:r>
            <a:rPr lang="en-US" dirty="0" err="1" smtClean="0"/>
            <a:t>Herramientas</a:t>
          </a:r>
          <a:endParaRPr lang="en-US" dirty="0"/>
        </a:p>
      </dgm:t>
    </dgm:pt>
    <dgm:pt modelId="{8B143A0C-1226-4588-A321-AB944AFD3D30}" type="parTrans" cxnId="{5BC0F8A7-36E4-4CB7-A5FC-B66AA616BB12}">
      <dgm:prSet/>
      <dgm:spPr/>
      <dgm:t>
        <a:bodyPr/>
        <a:lstStyle/>
        <a:p>
          <a:endParaRPr lang="en-US"/>
        </a:p>
      </dgm:t>
    </dgm:pt>
    <dgm:pt modelId="{9DF43522-8150-4141-9DA8-C4F26EF6B200}" type="sibTrans" cxnId="{5BC0F8A7-36E4-4CB7-A5FC-B66AA616BB12}">
      <dgm:prSet/>
      <dgm:spPr/>
      <dgm:t>
        <a:bodyPr/>
        <a:lstStyle/>
        <a:p>
          <a:endParaRPr lang="en-US"/>
        </a:p>
      </dgm:t>
    </dgm:pt>
    <dgm:pt modelId="{F273E49E-0677-43FF-9452-EB275BF98978}" type="pres">
      <dgm:prSet presAssocID="{08BD558B-1BB3-4A31-810A-4D7AC3B1292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EF772C-D2B5-4EE0-A9D9-35FA562ADFDE}" type="pres">
      <dgm:prSet presAssocID="{83996335-6AE8-4D7C-B372-C9219613FAC8}" presName="centerShape" presStyleLbl="node0" presStyleIdx="0" presStyleCnt="1"/>
      <dgm:spPr/>
      <dgm:t>
        <a:bodyPr/>
        <a:lstStyle/>
        <a:p>
          <a:endParaRPr lang="en-US"/>
        </a:p>
      </dgm:t>
    </dgm:pt>
    <dgm:pt modelId="{37802E69-A671-4881-8886-81D7073E855E}" type="pres">
      <dgm:prSet presAssocID="{A22A5B40-90E5-4D9F-8797-DEA6D6FCE48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C1D2FBFC-2C51-4D30-9D53-6A4250F35352}" type="pres">
      <dgm:prSet presAssocID="{B3AE1559-8BC7-414B-B4C3-9F3E8B99522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A8C51-E168-4257-904A-AC96A85F168A}" type="pres">
      <dgm:prSet presAssocID="{8B143A0C-1226-4588-A321-AB944AFD3D30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D0535D04-DC9A-4495-8057-44DE8F5E38B0}" type="pres">
      <dgm:prSet presAssocID="{E509E785-C8DB-429D-8FCD-F4B8E490C79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A2696-2BCF-4125-9508-272898CF7866}" type="pres">
      <dgm:prSet presAssocID="{1BC5ED7D-D156-49EF-AFA5-F09039D519CB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DD909F45-2917-4C20-9605-672A41E2DF1E}" type="pres">
      <dgm:prSet presAssocID="{C0DD8826-0CA1-47D4-95A3-92AEAE7E50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C72CA-4C43-46E0-B28B-B06735596933}" type="pres">
      <dgm:prSet presAssocID="{7F58CBD8-F5AF-4F71-928F-EC65C5FA0E68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9F657220-0A24-4D4E-A38A-D08DE97C08EB}" type="pres">
      <dgm:prSet presAssocID="{47FC90FC-77E0-4099-9E84-3E802B296D7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8ED08A-1526-4AB9-B321-1BA89CEF1F67}" type="presOf" srcId="{A22A5B40-90E5-4D9F-8797-DEA6D6FCE485}" destId="{37802E69-A671-4881-8886-81D7073E855E}" srcOrd="0" destOrd="0" presId="urn:microsoft.com/office/officeart/2005/8/layout/radial4"/>
    <dgm:cxn modelId="{D5CAD1C7-5B03-4B64-BB46-ADA93D7C9041}" srcId="{08BD558B-1BB3-4A31-810A-4D7AC3B1292F}" destId="{83996335-6AE8-4D7C-B372-C9219613FAC8}" srcOrd="0" destOrd="0" parTransId="{EC62476A-0652-4762-B5E6-1E49039A41F2}" sibTransId="{EC894E4D-8BAE-4572-AC42-1FF769510A7C}"/>
    <dgm:cxn modelId="{319E8BB7-E741-4777-8780-8543B0B93F31}" type="presOf" srcId="{7F58CBD8-F5AF-4F71-928F-EC65C5FA0E68}" destId="{046C72CA-4C43-46E0-B28B-B06735596933}" srcOrd="0" destOrd="0" presId="urn:microsoft.com/office/officeart/2005/8/layout/radial4"/>
    <dgm:cxn modelId="{B8840E9D-E2DF-4514-8C04-1CEEC40782B1}" type="presOf" srcId="{47FC90FC-77E0-4099-9E84-3E802B296D70}" destId="{9F657220-0A24-4D4E-A38A-D08DE97C08EB}" srcOrd="0" destOrd="0" presId="urn:microsoft.com/office/officeart/2005/8/layout/radial4"/>
    <dgm:cxn modelId="{C7179E13-3A77-488A-8E7C-03530AFDD560}" type="presOf" srcId="{8B143A0C-1226-4588-A321-AB944AFD3D30}" destId="{B40A8C51-E168-4257-904A-AC96A85F168A}" srcOrd="0" destOrd="0" presId="urn:microsoft.com/office/officeart/2005/8/layout/radial4"/>
    <dgm:cxn modelId="{2E17CDA0-1A87-458D-9529-48F724099ACC}" type="presOf" srcId="{83996335-6AE8-4D7C-B372-C9219613FAC8}" destId="{A1EF772C-D2B5-4EE0-A9D9-35FA562ADFDE}" srcOrd="0" destOrd="0" presId="urn:microsoft.com/office/officeart/2005/8/layout/radial4"/>
    <dgm:cxn modelId="{23BAB47E-5A85-4632-B70F-2AC887C2B824}" srcId="{83996335-6AE8-4D7C-B372-C9219613FAC8}" destId="{47FC90FC-77E0-4099-9E84-3E802B296D70}" srcOrd="3" destOrd="0" parTransId="{7F58CBD8-F5AF-4F71-928F-EC65C5FA0E68}" sibTransId="{CA3A2A87-E549-4870-A77C-97AD4D93892F}"/>
    <dgm:cxn modelId="{75F045CF-78BD-4FE0-B8BB-AFB64A1EDF7B}" type="presOf" srcId="{E509E785-C8DB-429D-8FCD-F4B8E490C79C}" destId="{D0535D04-DC9A-4495-8057-44DE8F5E38B0}" srcOrd="0" destOrd="0" presId="urn:microsoft.com/office/officeart/2005/8/layout/radial4"/>
    <dgm:cxn modelId="{1F833249-20FE-45A5-9AF6-F795932C9EFC}" type="presOf" srcId="{B3AE1559-8BC7-414B-B4C3-9F3E8B995228}" destId="{C1D2FBFC-2C51-4D30-9D53-6A4250F35352}" srcOrd="0" destOrd="0" presId="urn:microsoft.com/office/officeart/2005/8/layout/radial4"/>
    <dgm:cxn modelId="{D7D6B168-BCA1-43DB-BCFA-2C94ED24E36D}" type="presOf" srcId="{C0DD8826-0CA1-47D4-95A3-92AEAE7E5082}" destId="{DD909F45-2917-4C20-9605-672A41E2DF1E}" srcOrd="0" destOrd="0" presId="urn:microsoft.com/office/officeart/2005/8/layout/radial4"/>
    <dgm:cxn modelId="{AC43763F-E358-41F9-BC50-4884C1B0CE1B}" srcId="{83996335-6AE8-4D7C-B372-C9219613FAC8}" destId="{B3AE1559-8BC7-414B-B4C3-9F3E8B995228}" srcOrd="0" destOrd="0" parTransId="{A22A5B40-90E5-4D9F-8797-DEA6D6FCE485}" sibTransId="{5FAC9CFF-CB5E-47A6-967D-FD534DF23B62}"/>
    <dgm:cxn modelId="{5BC0F8A7-36E4-4CB7-A5FC-B66AA616BB12}" srcId="{83996335-6AE8-4D7C-B372-C9219613FAC8}" destId="{E509E785-C8DB-429D-8FCD-F4B8E490C79C}" srcOrd="1" destOrd="0" parTransId="{8B143A0C-1226-4588-A321-AB944AFD3D30}" sibTransId="{9DF43522-8150-4141-9DA8-C4F26EF6B200}"/>
    <dgm:cxn modelId="{D31CA471-5C8E-459A-86B4-5CBFF6A238B8}" srcId="{83996335-6AE8-4D7C-B372-C9219613FAC8}" destId="{C0DD8826-0CA1-47D4-95A3-92AEAE7E5082}" srcOrd="2" destOrd="0" parTransId="{1BC5ED7D-D156-49EF-AFA5-F09039D519CB}" sibTransId="{1F9516D0-30D0-4B4E-A7DE-610B6D372A4F}"/>
    <dgm:cxn modelId="{2F9ED2BA-9C76-49BF-84B5-8117C89D674D}" type="presOf" srcId="{1BC5ED7D-D156-49EF-AFA5-F09039D519CB}" destId="{38FA2696-2BCF-4125-9508-272898CF7866}" srcOrd="0" destOrd="0" presId="urn:microsoft.com/office/officeart/2005/8/layout/radial4"/>
    <dgm:cxn modelId="{E1F53291-2EC4-4A4C-A200-9C5D8F59B653}" type="presOf" srcId="{08BD558B-1BB3-4A31-810A-4D7AC3B1292F}" destId="{F273E49E-0677-43FF-9452-EB275BF98978}" srcOrd="0" destOrd="0" presId="urn:microsoft.com/office/officeart/2005/8/layout/radial4"/>
    <dgm:cxn modelId="{9EA8EF81-4DD5-4C0D-A4D1-6FDD321EE032}" type="presParOf" srcId="{F273E49E-0677-43FF-9452-EB275BF98978}" destId="{A1EF772C-D2B5-4EE0-A9D9-35FA562ADFDE}" srcOrd="0" destOrd="0" presId="urn:microsoft.com/office/officeart/2005/8/layout/radial4"/>
    <dgm:cxn modelId="{98112AB9-F889-4263-8945-42C4061B765D}" type="presParOf" srcId="{F273E49E-0677-43FF-9452-EB275BF98978}" destId="{37802E69-A671-4881-8886-81D7073E855E}" srcOrd="1" destOrd="0" presId="urn:microsoft.com/office/officeart/2005/8/layout/radial4"/>
    <dgm:cxn modelId="{1BEF95CD-079F-40F0-98A1-26E0F994A06A}" type="presParOf" srcId="{F273E49E-0677-43FF-9452-EB275BF98978}" destId="{C1D2FBFC-2C51-4D30-9D53-6A4250F35352}" srcOrd="2" destOrd="0" presId="urn:microsoft.com/office/officeart/2005/8/layout/radial4"/>
    <dgm:cxn modelId="{C75F89BD-C16C-4EA2-B45D-1AA0B7816FCE}" type="presParOf" srcId="{F273E49E-0677-43FF-9452-EB275BF98978}" destId="{B40A8C51-E168-4257-904A-AC96A85F168A}" srcOrd="3" destOrd="0" presId="urn:microsoft.com/office/officeart/2005/8/layout/radial4"/>
    <dgm:cxn modelId="{83787736-764A-42D6-8A59-B9F3B0969A76}" type="presParOf" srcId="{F273E49E-0677-43FF-9452-EB275BF98978}" destId="{D0535D04-DC9A-4495-8057-44DE8F5E38B0}" srcOrd="4" destOrd="0" presId="urn:microsoft.com/office/officeart/2005/8/layout/radial4"/>
    <dgm:cxn modelId="{1FEA4D31-DDD1-400B-846E-8BBF3CF9247F}" type="presParOf" srcId="{F273E49E-0677-43FF-9452-EB275BF98978}" destId="{38FA2696-2BCF-4125-9508-272898CF7866}" srcOrd="5" destOrd="0" presId="urn:microsoft.com/office/officeart/2005/8/layout/radial4"/>
    <dgm:cxn modelId="{55CCE288-6A91-4114-8798-E71EF34FA880}" type="presParOf" srcId="{F273E49E-0677-43FF-9452-EB275BF98978}" destId="{DD909F45-2917-4C20-9605-672A41E2DF1E}" srcOrd="6" destOrd="0" presId="urn:microsoft.com/office/officeart/2005/8/layout/radial4"/>
    <dgm:cxn modelId="{C4BD752E-67EC-4D9E-BA7C-9C3067BA3731}" type="presParOf" srcId="{F273E49E-0677-43FF-9452-EB275BF98978}" destId="{046C72CA-4C43-46E0-B28B-B06735596933}" srcOrd="7" destOrd="0" presId="urn:microsoft.com/office/officeart/2005/8/layout/radial4"/>
    <dgm:cxn modelId="{63BF866F-EEA3-49CE-AAD9-3788CF4F773C}" type="presParOf" srcId="{F273E49E-0677-43FF-9452-EB275BF98978}" destId="{9F657220-0A24-4D4E-A38A-D08DE97C08E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EEA756-6483-40A0-BA31-858EBC643423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82C177E-A653-4386-92AD-19CE6A8E6709}">
      <dgm:prSet phldrT="[Text]"/>
      <dgm:spPr/>
      <dgm:t>
        <a:bodyPr/>
        <a:lstStyle/>
        <a:p>
          <a:r>
            <a:rPr lang="es-419" noProof="0" dirty="0" smtClean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419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4A6293-3E3F-4508-A5AB-F70FFCEA4C08}" type="parTrans" cxnId="{BA658B6E-76CC-4C7B-B23F-F7E8AB88A6A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419AB8-47CE-4A66-AAB2-8F9E1D2BCA06}" type="sibTrans" cxnId="{BA658B6E-76CC-4C7B-B23F-F7E8AB88A6A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EDEDA6-E34A-4187-A04F-75FC0F884D11}">
      <dgm:prSet phldrT="[Text]" custT="1"/>
      <dgm:spPr/>
      <dgm:t>
        <a:bodyPr/>
        <a:lstStyle/>
        <a:p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El asegurado llama al número de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Línea Directa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24/7</a:t>
          </a:r>
          <a:endParaRPr lang="es-419" sz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2D9AF0-863D-49B3-80EC-CD789521F8CD}" type="parTrans" cxnId="{02A77A9C-A74B-4CFE-AA07-214058619BE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4B3455-AAB2-4432-8C92-D9FF2E12CF79}" type="sibTrans" cxnId="{02A77A9C-A74B-4CFE-AA07-214058619BE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0DB1C-CF9E-4884-9BE8-38BD6B94A735}">
      <dgm:prSet phldrT="[Text]" custT="1"/>
      <dgm:spPr/>
      <dgm:t>
        <a:bodyPr/>
        <a:lstStyle/>
        <a:p>
          <a:r>
            <a:rPr lang="es-419" sz="14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419" sz="14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FA2559-FFE2-4FB5-851A-2DAF7DA8D20E}" type="parTrans" cxnId="{37E14985-B3B1-4A12-870D-6A68F50A20F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3BB5F7-ED79-41F7-887D-F9FCC1FA55E9}" type="sibTrans" cxnId="{37E14985-B3B1-4A12-870D-6A68F50A20F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D27D2E-1877-4E2F-B425-74ABF9B4E655}">
      <dgm:prSet phldrT="[Text]" custT="1"/>
      <dgm:spPr/>
      <dgm:t>
        <a:bodyPr/>
        <a:lstStyle/>
        <a:p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El equipo de Respuesta a Incidentes toma la llamada:</a:t>
          </a:r>
          <a:endParaRPr lang="es-419" sz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66E87-77C3-4D95-927A-A0486F63A473}" type="parTrans" cxnId="{E44A005C-CC75-4514-83CE-0A020CD3C42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9147A3-4E84-4409-A932-D231FAB859FA}" type="sibTrans" cxnId="{E44A005C-CC75-4514-83CE-0A020CD3C42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CEFA87-7935-40EE-ADC1-5810C5876FA9}">
      <dgm:prSet phldrT="[Text]" custT="1"/>
      <dgm:spPr/>
      <dgm:t>
        <a:bodyPr/>
        <a:lstStyle/>
        <a:p>
          <a:r>
            <a:rPr lang="es-419" sz="14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endParaRPr lang="es-419" sz="14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3D809F-8DC7-46AA-AE74-FB4A2EF2DD6C}" type="parTrans" cxnId="{884C78E3-5B20-4FEA-8974-E59972E8EAC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AAEF0D-A374-4EAA-AEAA-4BD68C6816E3}" type="sibTrans" cxnId="{884C78E3-5B20-4FEA-8974-E59972E8EAC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2F8E46-7B3C-4A75-99F6-4E6D1D8CE094}">
      <dgm:prSet phldrT="[Text]" custT="1"/>
      <dgm:spPr/>
      <dgm:t>
        <a:bodyPr/>
        <a:lstStyle/>
        <a:p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Informe de cierre y carta de cierre enviada al asegurado </a:t>
          </a:r>
          <a:endParaRPr lang="es-419" sz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FD61DE-78B2-43B0-BFEA-2B8144F66DF9}" type="parTrans" cxnId="{05314978-2AB6-4B69-9DCB-BC4EAB62C1F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0034DC-66CE-4A05-88ED-2DDCB354AD80}" type="sibTrans" cxnId="{05314978-2AB6-4B69-9DCB-BC4EAB62C1F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6DE4F6-4571-4721-BE53-B5C48725572E}">
      <dgm:prSet phldrT="[Text]" custT="1"/>
      <dgm:spPr/>
      <dgm:t>
        <a:bodyPr/>
        <a:lstStyle/>
        <a:p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El incidente se resuelve por teléfono y no se activa ninguna reclamación</a:t>
          </a:r>
          <a:endParaRPr lang="es-419" sz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851625-F21B-4E28-9E5E-6ADC53B81313}" type="parTrans" cxnId="{EB00D697-518A-46EF-8F0D-1173769DBAD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439A57-FF05-4AD1-AD2F-AFD320E13217}" type="sibTrans" cxnId="{EB00D697-518A-46EF-8F0D-1173769DBAD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20C925-188E-4E70-B6B4-79A27DB68A2C}">
      <dgm:prSet phldrT="[Text]" custT="1"/>
      <dgm:spPr/>
      <dgm:t>
        <a:bodyPr/>
        <a:lstStyle/>
        <a:p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El incidente dará lugar a una reclamación. Proceso a continuación</a:t>
          </a:r>
          <a:endParaRPr lang="es-419" sz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9AB941-041C-478C-B1F7-42DCA1F59B6A}" type="parTrans" cxnId="{DD81641F-849E-4382-A687-3A5E62DB013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C22984-3100-4A94-A9CC-790CF7DAECD0}" type="sibTrans" cxnId="{DD81641F-849E-4382-A687-3A5E62DB013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A653F4-97FD-4FE2-B8EA-1337BA54A5FF}">
      <dgm:prSet phldrT="[Text]" custT="1"/>
      <dgm:spPr/>
      <dgm:t>
        <a:bodyPr/>
        <a:lstStyle/>
        <a:p>
          <a:r>
            <a:rPr lang="es-419" sz="14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7</a:t>
          </a:r>
          <a:endParaRPr lang="es-419" sz="14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486D7E-99BA-4A26-AD7E-B5608D1BEE70}" type="parTrans" cxnId="{DA427A9A-6121-4DE8-AB91-5A9876CF375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6D5A19-0BB4-444C-AF35-BEA6BC94EACA}" type="sibTrans" cxnId="{DA427A9A-6121-4DE8-AB91-5A9876CF375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A57356-3AB1-46CD-9A2E-DC4DCB710842}">
      <dgm:prSet phldrT="[Text]" custT="1"/>
      <dgm:spPr/>
      <dgm:t>
        <a:bodyPr/>
        <a:lstStyle/>
        <a:p>
          <a:r>
            <a:rPr lang="es-419" sz="14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endParaRPr lang="es-419" sz="14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14CE8A-DE4D-41C6-ABF2-69B5BDA6FCB8}" type="parTrans" cxnId="{3546D22C-BFB9-4865-950F-2EDA7658B7D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BF32AF-1DF7-4094-BB9E-576D222F5F5F}" type="sibTrans" cxnId="{3546D22C-BFB9-4865-950F-2EDA7658B7D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67DE04-42BB-4518-9C36-1FE732732D23}">
      <dgm:prSet custT="1"/>
      <dgm:spPr/>
      <dgm:t>
        <a:bodyPr/>
        <a:lstStyle/>
        <a:p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Respuesta a Incidentes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inicia la reclamación y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contacta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con el asegurado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dentro de las dos primeras horas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para obtener más detalles de la reclamación </a:t>
          </a:r>
          <a:endParaRPr lang="es-419" sz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FF4271-BC08-4B7C-82FB-16AAEE11EB6D}" type="parTrans" cxnId="{DBF6D3E7-B190-4747-BFED-A26057A7E13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5E4D6C-80FF-4BCE-8FFF-C8EEDF8E1FFF}" type="sibTrans" cxnId="{DBF6D3E7-B190-4747-BFED-A26057A7E13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4B70C5-D0BF-4008-9D6F-D6D464FF2599}">
      <dgm:prSet custT="1"/>
      <dgm:spPr/>
      <dgm:t>
        <a:bodyPr/>
        <a:lstStyle/>
        <a:p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El reasegurador revisa la póliza y determina la cobertura con dos resultados: </a:t>
          </a:r>
          <a:endParaRPr lang="es-419" sz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99E8AE-9BD0-4E6A-84E3-1EEFD36C571C}" type="parTrans" cxnId="{2F62FC0B-F510-4AA1-AD59-E28EA9E25E6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1CA04F-FA76-4C11-AD3C-89F3078DC92E}" type="sibTrans" cxnId="{2F62FC0B-F510-4AA1-AD59-E28EA9E25E6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EB76CE-5B4F-443E-A4EC-43C909DC3E90}">
      <dgm:prSet custT="1"/>
      <dgm:spPr/>
      <dgm:t>
        <a:bodyPr/>
        <a:lstStyle/>
        <a:p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Cobertura rechazada</a:t>
          </a:r>
          <a:endParaRPr lang="es-419" sz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26882D-3ED9-438F-A930-A8013120C273}" type="parTrans" cxnId="{9748CBDA-FC87-4978-B531-A6229AD5F71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5A2917-B838-4215-B4C5-80B00748ECCE}" type="sibTrans" cxnId="{9748CBDA-FC87-4978-B531-A6229AD5F71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28D5BD-35B2-4E1E-A308-CF3C9118F572}">
      <dgm:prSet custT="1"/>
      <dgm:spPr/>
      <dgm:t>
        <a:bodyPr/>
        <a:lstStyle/>
        <a:p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Se acepta la cobertura y se procesa como se indica a continuación </a:t>
          </a:r>
          <a:endParaRPr lang="es-419" sz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0C4CFA-288B-47D5-B6FB-D56F86FC3183}" type="parTrans" cxnId="{F107F8D6-2175-440F-874E-F6CAA566CFD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6FC21C-97D1-4174-9DE7-C8DEDE47ACB8}" type="sibTrans" cxnId="{F107F8D6-2175-440F-874E-F6CAA566CFD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64EAFF-0C82-4928-8638-E2D90E4055D5}">
      <dgm:prSet phldrT="[Text]" custT="1"/>
      <dgm:spPr/>
      <dgm:t>
        <a:bodyPr/>
        <a:lstStyle/>
        <a:p>
          <a:r>
            <a:rPr lang="es-419" sz="14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endParaRPr lang="es-419" sz="14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533813-5DEA-4377-95A0-23BD31EA0FC4}" type="parTrans" cxnId="{75F9F7BE-9587-4DFB-AD7F-F572F94B493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E207CF-9C9D-459B-9574-6B01749D9410}" type="sibTrans" cxnId="{75F9F7BE-9587-4DFB-AD7F-F572F94B493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BFD0AA-94BC-46C9-97B7-E904984C20EF}">
      <dgm:prSet phldrT="[Text]" custT="1"/>
      <dgm:spPr/>
      <dgm:t>
        <a:bodyPr/>
        <a:lstStyle/>
        <a:p>
          <a:r>
            <a:rPr lang="es-419" sz="14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endParaRPr lang="es-419" sz="14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75493C-1565-4954-B5F4-8F7803CA8534}" type="parTrans" cxnId="{C620954E-41CC-4E5D-858A-5A14F9D2358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56F60F-F523-4CB4-B7C1-DCBA60AEE5D6}" type="sibTrans" cxnId="{C620954E-41CC-4E5D-858A-5A14F9D2358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B405D0-A043-48C4-B8A6-310C3094304F}">
      <dgm:prSet custT="1"/>
      <dgm:spPr/>
      <dgm:t>
        <a:bodyPr/>
        <a:lstStyle/>
        <a:p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En el plazo de 30 días a partir de la notificación, el responsable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del manejo del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incidente envía un informe de cobertura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a la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cedente </a:t>
          </a:r>
          <a:endParaRPr lang="es-419" sz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5E951C-37F2-4202-9E05-75C19D39187F}" type="parTrans" cxnId="{388746E8-64D6-4EFF-8313-9872EA24134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9586F4-0D16-4215-9ABE-04194905B123}" type="sibTrans" cxnId="{388746E8-64D6-4EFF-8313-9872EA24134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121AA1-603D-42E9-A8B4-B5C4FB03CFBE}">
      <dgm:prSet custT="1"/>
      <dgm:spPr/>
      <dgm:t>
        <a:bodyPr/>
        <a:lstStyle/>
        <a:p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El responsable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del manejo del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incidente envía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a la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cedente (o al reasegurador si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la cedente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no tiene autoridad para hacer reclamaciones) una factura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del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proveedor y una recomendación de </a:t>
          </a:r>
          <a:r>
            <a:rPr lang="es-419" sz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reembolso</a:t>
          </a:r>
          <a:endParaRPr lang="es-419" sz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0E4B3B-26A0-451D-9ADB-84C18E3E489A}" type="parTrans" cxnId="{C3324BCC-C696-4AFC-975B-B64591745B0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0E9021-B94E-4C68-9624-10FCFF0F5390}" type="sibTrans" cxnId="{C3324BCC-C696-4AFC-975B-B64591745B0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F7E376-38D4-489F-9353-D76B066BD2C6}" type="pres">
      <dgm:prSet presAssocID="{37EEA756-6483-40A0-BA31-858EBC6434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4A3DA5-894E-40D2-9137-EA17990A397F}" type="pres">
      <dgm:prSet presAssocID="{A82C177E-A653-4386-92AD-19CE6A8E6709}" presName="composite" presStyleCnt="0"/>
      <dgm:spPr/>
      <dgm:t>
        <a:bodyPr/>
        <a:lstStyle/>
        <a:p>
          <a:endParaRPr lang="en-US"/>
        </a:p>
      </dgm:t>
    </dgm:pt>
    <dgm:pt modelId="{4F673AEB-CC1A-40BA-A1C5-8B1651F9EC72}" type="pres">
      <dgm:prSet presAssocID="{A82C177E-A653-4386-92AD-19CE6A8E6709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1EFAD-9D88-4C58-8184-9963162A565F}" type="pres">
      <dgm:prSet presAssocID="{A82C177E-A653-4386-92AD-19CE6A8E6709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714E6-ED25-4B97-9DA6-E45FA37C475A}" type="pres">
      <dgm:prSet presAssocID="{F7419AB8-47CE-4A66-AAB2-8F9E1D2BCA06}" presName="sp" presStyleCnt="0"/>
      <dgm:spPr/>
      <dgm:t>
        <a:bodyPr/>
        <a:lstStyle/>
        <a:p>
          <a:endParaRPr lang="en-US"/>
        </a:p>
      </dgm:t>
    </dgm:pt>
    <dgm:pt modelId="{FAE24C58-D752-45E5-A0D6-26C0874669A8}" type="pres">
      <dgm:prSet presAssocID="{4E50DB1C-CF9E-4884-9BE8-38BD6B94A735}" presName="composite" presStyleCnt="0"/>
      <dgm:spPr/>
      <dgm:t>
        <a:bodyPr/>
        <a:lstStyle/>
        <a:p>
          <a:endParaRPr lang="en-US"/>
        </a:p>
      </dgm:t>
    </dgm:pt>
    <dgm:pt modelId="{5683F747-E1FC-47B9-BA9C-BEA6B0EDE552}" type="pres">
      <dgm:prSet presAssocID="{4E50DB1C-CF9E-4884-9BE8-38BD6B94A735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48300-BF42-4496-AAC1-B6DA04A5960F}" type="pres">
      <dgm:prSet presAssocID="{4E50DB1C-CF9E-4884-9BE8-38BD6B94A735}" presName="descendantText" presStyleLbl="alignAcc1" presStyleIdx="1" presStyleCnt="7" custScaleY="126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BF9D9-D335-4503-B2C8-E50D7D61AFB1}" type="pres">
      <dgm:prSet presAssocID="{4E3BB5F7-ED79-41F7-887D-F9FCC1FA55E9}" presName="sp" presStyleCnt="0"/>
      <dgm:spPr/>
      <dgm:t>
        <a:bodyPr/>
        <a:lstStyle/>
        <a:p>
          <a:endParaRPr lang="en-US"/>
        </a:p>
      </dgm:t>
    </dgm:pt>
    <dgm:pt modelId="{35593FAF-1625-4A09-96D0-CEFB631BF37F}" type="pres">
      <dgm:prSet presAssocID="{7BCEFA87-7935-40EE-ADC1-5810C5876FA9}" presName="composite" presStyleCnt="0"/>
      <dgm:spPr/>
      <dgm:t>
        <a:bodyPr/>
        <a:lstStyle/>
        <a:p>
          <a:endParaRPr lang="en-US"/>
        </a:p>
      </dgm:t>
    </dgm:pt>
    <dgm:pt modelId="{3C0096BD-7FBC-4269-947C-7E04A4DF8965}" type="pres">
      <dgm:prSet presAssocID="{7BCEFA87-7935-40EE-ADC1-5810C5876FA9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104C5-3602-4494-8A40-B72A506486EC}" type="pres">
      <dgm:prSet presAssocID="{7BCEFA87-7935-40EE-ADC1-5810C5876FA9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50D4A-64C5-42C1-8BF2-A0515A2639F3}" type="pres">
      <dgm:prSet presAssocID="{B6AAEF0D-A374-4EAA-AEAA-4BD68C6816E3}" presName="sp" presStyleCnt="0"/>
      <dgm:spPr/>
      <dgm:t>
        <a:bodyPr/>
        <a:lstStyle/>
        <a:p>
          <a:endParaRPr lang="en-US"/>
        </a:p>
      </dgm:t>
    </dgm:pt>
    <dgm:pt modelId="{B8DC8577-7F53-4AE2-8E5B-A9EA8FA9C526}" type="pres">
      <dgm:prSet presAssocID="{09A57356-3AB1-46CD-9A2E-DC4DCB710842}" presName="composite" presStyleCnt="0"/>
      <dgm:spPr/>
      <dgm:t>
        <a:bodyPr/>
        <a:lstStyle/>
        <a:p>
          <a:endParaRPr lang="en-US"/>
        </a:p>
      </dgm:t>
    </dgm:pt>
    <dgm:pt modelId="{8FC25568-0159-412F-BA16-905363CC2ADD}" type="pres">
      <dgm:prSet presAssocID="{09A57356-3AB1-46CD-9A2E-DC4DCB710842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FB240-372B-406A-88C2-9A84A3251445}" type="pres">
      <dgm:prSet presAssocID="{09A57356-3AB1-46CD-9A2E-DC4DCB710842}" presName="descendantText" presStyleLbl="alignAcc1" presStyleIdx="3" presStyleCnt="7" custScaleY="133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1B78B-28AF-4B01-A4C6-DA6136FA1EC5}" type="pres">
      <dgm:prSet presAssocID="{39BF32AF-1DF7-4094-BB9E-576D222F5F5F}" presName="sp" presStyleCnt="0"/>
      <dgm:spPr/>
      <dgm:t>
        <a:bodyPr/>
        <a:lstStyle/>
        <a:p>
          <a:endParaRPr lang="en-US"/>
        </a:p>
      </dgm:t>
    </dgm:pt>
    <dgm:pt modelId="{2B1CB259-D2D7-42D1-A514-907E2B9C9714}" type="pres">
      <dgm:prSet presAssocID="{5D64EAFF-0C82-4928-8638-E2D90E4055D5}" presName="composite" presStyleCnt="0"/>
      <dgm:spPr/>
      <dgm:t>
        <a:bodyPr/>
        <a:lstStyle/>
        <a:p>
          <a:endParaRPr lang="en-US"/>
        </a:p>
      </dgm:t>
    </dgm:pt>
    <dgm:pt modelId="{4415A52F-FCF8-444E-9FB1-3E0F1B667E99}" type="pres">
      <dgm:prSet presAssocID="{5D64EAFF-0C82-4928-8638-E2D90E4055D5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49CB4-DF18-4BD7-9E05-ED98385B7D5D}" type="pres">
      <dgm:prSet presAssocID="{5D64EAFF-0C82-4928-8638-E2D90E4055D5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806E7-C7C2-46EC-8BD4-2E21D247D3FC}" type="pres">
      <dgm:prSet presAssocID="{B9E207CF-9C9D-459B-9574-6B01749D9410}" presName="sp" presStyleCnt="0"/>
      <dgm:spPr/>
      <dgm:t>
        <a:bodyPr/>
        <a:lstStyle/>
        <a:p>
          <a:endParaRPr lang="en-US"/>
        </a:p>
      </dgm:t>
    </dgm:pt>
    <dgm:pt modelId="{60C2A171-7931-4C25-93D4-2999AA05C088}" type="pres">
      <dgm:prSet presAssocID="{92BFD0AA-94BC-46C9-97B7-E904984C20EF}" presName="composite" presStyleCnt="0"/>
      <dgm:spPr/>
      <dgm:t>
        <a:bodyPr/>
        <a:lstStyle/>
        <a:p>
          <a:endParaRPr lang="en-US"/>
        </a:p>
      </dgm:t>
    </dgm:pt>
    <dgm:pt modelId="{2A10EA61-2B36-474C-84D2-356B5553BD9C}" type="pres">
      <dgm:prSet presAssocID="{92BFD0AA-94BC-46C9-97B7-E904984C20EF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CF7D8-B1B6-48B1-B52B-368D57E9F590}" type="pres">
      <dgm:prSet presAssocID="{92BFD0AA-94BC-46C9-97B7-E904984C20EF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16734-FB1A-4C03-B100-F7C141E47080}" type="pres">
      <dgm:prSet presAssocID="{3D56F60F-F523-4CB4-B7C1-DCBA60AEE5D6}" presName="sp" presStyleCnt="0"/>
      <dgm:spPr/>
      <dgm:t>
        <a:bodyPr/>
        <a:lstStyle/>
        <a:p>
          <a:endParaRPr lang="en-US"/>
        </a:p>
      </dgm:t>
    </dgm:pt>
    <dgm:pt modelId="{E9948659-2C65-4236-8791-DBAE4E0C9810}" type="pres">
      <dgm:prSet presAssocID="{B6A653F4-97FD-4FE2-B8EA-1337BA54A5FF}" presName="composite" presStyleCnt="0"/>
      <dgm:spPr/>
      <dgm:t>
        <a:bodyPr/>
        <a:lstStyle/>
        <a:p>
          <a:endParaRPr lang="en-US"/>
        </a:p>
      </dgm:t>
    </dgm:pt>
    <dgm:pt modelId="{FE366BA3-CE21-435E-B672-5394CCEF15BE}" type="pres">
      <dgm:prSet presAssocID="{B6A653F4-97FD-4FE2-B8EA-1337BA54A5FF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42560-76A2-4AB3-9755-9B1276F3BAD8}" type="pres">
      <dgm:prSet presAssocID="{B6A653F4-97FD-4FE2-B8EA-1337BA54A5FF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5A728-F088-4A58-9D75-1D4A5B9E67B9}" type="presOf" srcId="{09A57356-3AB1-46CD-9A2E-DC4DCB710842}" destId="{8FC25568-0159-412F-BA16-905363CC2ADD}" srcOrd="0" destOrd="0" presId="urn:microsoft.com/office/officeart/2005/8/layout/chevron2"/>
    <dgm:cxn modelId="{C6CB963E-9705-4B58-A310-8999104F5D33}" type="presOf" srcId="{A72F8E46-7B3C-4A75-99F6-4E6D1D8CE094}" destId="{3D142560-76A2-4AB3-9755-9B1276F3BAD8}" srcOrd="0" destOrd="0" presId="urn:microsoft.com/office/officeart/2005/8/layout/chevron2"/>
    <dgm:cxn modelId="{05314978-2AB6-4B69-9DCB-BC4EAB62C1F1}" srcId="{B6A653F4-97FD-4FE2-B8EA-1337BA54A5FF}" destId="{A72F8E46-7B3C-4A75-99F6-4E6D1D8CE094}" srcOrd="0" destOrd="0" parTransId="{E5FD61DE-78B2-43B0-BFEA-2B8144F66DF9}" sibTransId="{8A0034DC-66CE-4A05-88ED-2DDCB354AD80}"/>
    <dgm:cxn modelId="{3546D22C-BFB9-4865-950F-2EDA7658B7D6}" srcId="{37EEA756-6483-40A0-BA31-858EBC643423}" destId="{09A57356-3AB1-46CD-9A2E-DC4DCB710842}" srcOrd="3" destOrd="0" parTransId="{6014CE8A-DE4D-41C6-ABF2-69B5BDA6FCB8}" sibTransId="{39BF32AF-1DF7-4094-BB9E-576D222F5F5F}"/>
    <dgm:cxn modelId="{15517E9D-AB2C-4530-BA44-A3AB904F49DD}" type="presOf" srcId="{7567DE04-42BB-4518-9C36-1FE732732D23}" destId="{44D104C5-3602-4494-8A40-B72A506486EC}" srcOrd="0" destOrd="0" presId="urn:microsoft.com/office/officeart/2005/8/layout/chevron2"/>
    <dgm:cxn modelId="{388746E8-64D6-4EFF-8313-9872EA241340}" srcId="{5D64EAFF-0C82-4928-8638-E2D90E4055D5}" destId="{59B405D0-A043-48C4-B8A6-310C3094304F}" srcOrd="0" destOrd="0" parTransId="{425E951C-37F2-4202-9E05-75C19D39187F}" sibTransId="{AD9586F4-0D16-4215-9ABE-04194905B123}"/>
    <dgm:cxn modelId="{3FFB136F-C217-450B-9A1D-D803097FB9C8}" type="presOf" srcId="{BCEB76CE-5B4F-443E-A4EC-43C909DC3E90}" destId="{C44FB240-372B-406A-88C2-9A84A3251445}" srcOrd="0" destOrd="1" presId="urn:microsoft.com/office/officeart/2005/8/layout/chevron2"/>
    <dgm:cxn modelId="{B83555DE-39A2-4769-89F3-A0122F1D5F8D}" type="presOf" srcId="{3E20C925-188E-4E70-B6B4-79A27DB68A2C}" destId="{FA548300-BF42-4496-AAC1-B6DA04A5960F}" srcOrd="0" destOrd="2" presId="urn:microsoft.com/office/officeart/2005/8/layout/chevron2"/>
    <dgm:cxn modelId="{7E9C3FB2-9829-47AC-B251-26C4700B965A}" type="presOf" srcId="{92BFD0AA-94BC-46C9-97B7-E904984C20EF}" destId="{2A10EA61-2B36-474C-84D2-356B5553BD9C}" srcOrd="0" destOrd="0" presId="urn:microsoft.com/office/officeart/2005/8/layout/chevron2"/>
    <dgm:cxn modelId="{884C78E3-5B20-4FEA-8974-E59972E8EAC0}" srcId="{37EEA756-6483-40A0-BA31-858EBC643423}" destId="{7BCEFA87-7935-40EE-ADC1-5810C5876FA9}" srcOrd="2" destOrd="0" parTransId="{DC3D809F-8DC7-46AA-AE74-FB4A2EF2DD6C}" sibTransId="{B6AAEF0D-A374-4EAA-AEAA-4BD68C6816E3}"/>
    <dgm:cxn modelId="{411A6ACD-0FBD-49D1-A4F2-C435A2B8B6E8}" type="presOf" srcId="{5EEDEDA6-E34A-4187-A04F-75FC0F884D11}" destId="{2D81EFAD-9D88-4C58-8184-9963162A565F}" srcOrd="0" destOrd="0" presId="urn:microsoft.com/office/officeart/2005/8/layout/chevron2"/>
    <dgm:cxn modelId="{2F62FC0B-F510-4AA1-AD59-E28EA9E25E65}" srcId="{09A57356-3AB1-46CD-9A2E-DC4DCB710842}" destId="{2C4B70C5-D0BF-4008-9D6F-D6D464FF2599}" srcOrd="0" destOrd="0" parTransId="{8799E8AE-9BD0-4E6A-84E3-1EEFD36C571C}" sibTransId="{A71CA04F-FA76-4C11-AD3C-89F3078DC92E}"/>
    <dgm:cxn modelId="{DBF6D3E7-B190-4747-BFED-A26057A7E135}" srcId="{7BCEFA87-7935-40EE-ADC1-5810C5876FA9}" destId="{7567DE04-42BB-4518-9C36-1FE732732D23}" srcOrd="0" destOrd="0" parTransId="{41FF4271-BC08-4B7C-82FB-16AAEE11EB6D}" sibTransId="{DD5E4D6C-80FF-4BCE-8FFF-C8EEDF8E1FFF}"/>
    <dgm:cxn modelId="{75F9F7BE-9587-4DFB-AD7F-F572F94B4937}" srcId="{37EEA756-6483-40A0-BA31-858EBC643423}" destId="{5D64EAFF-0C82-4928-8638-E2D90E4055D5}" srcOrd="4" destOrd="0" parTransId="{8E533813-5DEA-4377-95A0-23BD31EA0FC4}" sibTransId="{B9E207CF-9C9D-459B-9574-6B01749D9410}"/>
    <dgm:cxn modelId="{0FEA3932-C839-4078-BC90-123F4FDC5519}" type="presOf" srcId="{7BCEFA87-7935-40EE-ADC1-5810C5876FA9}" destId="{3C0096BD-7FBC-4269-947C-7E04A4DF8965}" srcOrd="0" destOrd="0" presId="urn:microsoft.com/office/officeart/2005/8/layout/chevron2"/>
    <dgm:cxn modelId="{995C9EC7-9AB2-42C9-BEAE-0F7A269D7F70}" type="presOf" srcId="{2C4B70C5-D0BF-4008-9D6F-D6D464FF2599}" destId="{C44FB240-372B-406A-88C2-9A84A3251445}" srcOrd="0" destOrd="0" presId="urn:microsoft.com/office/officeart/2005/8/layout/chevron2"/>
    <dgm:cxn modelId="{F107F8D6-2175-440F-874E-F6CAA566CFD7}" srcId="{2C4B70C5-D0BF-4008-9D6F-D6D464FF2599}" destId="{9228D5BD-35B2-4E1E-A308-CF3C9118F572}" srcOrd="1" destOrd="0" parTransId="{A90C4CFA-288B-47D5-B6FB-D56F86FC3183}" sibTransId="{696FC21C-97D1-4174-9DE7-C8DEDE47ACB8}"/>
    <dgm:cxn modelId="{9748CBDA-FC87-4978-B531-A6229AD5F71E}" srcId="{2C4B70C5-D0BF-4008-9D6F-D6D464FF2599}" destId="{BCEB76CE-5B4F-443E-A4EC-43C909DC3E90}" srcOrd="0" destOrd="0" parTransId="{BC26882D-3ED9-438F-A930-A8013120C273}" sibTransId="{B55A2917-B838-4215-B4C5-80B00748ECCE}"/>
    <dgm:cxn modelId="{C620954E-41CC-4E5D-858A-5A14F9D23582}" srcId="{37EEA756-6483-40A0-BA31-858EBC643423}" destId="{92BFD0AA-94BC-46C9-97B7-E904984C20EF}" srcOrd="5" destOrd="0" parTransId="{B875493C-1565-4954-B5F4-8F7803CA8534}" sibTransId="{3D56F60F-F523-4CB4-B7C1-DCBA60AEE5D6}"/>
    <dgm:cxn modelId="{D35083F0-5B2E-4D4B-B6D5-2D39B6BCFEE2}" type="presOf" srcId="{B6A653F4-97FD-4FE2-B8EA-1337BA54A5FF}" destId="{FE366BA3-CE21-435E-B672-5394CCEF15BE}" srcOrd="0" destOrd="0" presId="urn:microsoft.com/office/officeart/2005/8/layout/chevron2"/>
    <dgm:cxn modelId="{720A9EE5-41E4-46D0-98B5-042FF5EE8B7A}" type="presOf" srcId="{836DE4F6-4571-4721-BE53-B5C48725572E}" destId="{FA548300-BF42-4496-AAC1-B6DA04A5960F}" srcOrd="0" destOrd="1" presId="urn:microsoft.com/office/officeart/2005/8/layout/chevron2"/>
    <dgm:cxn modelId="{55B5CA4D-CF04-4032-99B8-C3002B9F556B}" type="presOf" srcId="{69121AA1-603D-42E9-A8B4-B5C4FB03CFBE}" destId="{FD7CF7D8-B1B6-48B1-B52B-368D57E9F590}" srcOrd="0" destOrd="0" presId="urn:microsoft.com/office/officeart/2005/8/layout/chevron2"/>
    <dgm:cxn modelId="{37E14985-B3B1-4A12-870D-6A68F50A20F9}" srcId="{37EEA756-6483-40A0-BA31-858EBC643423}" destId="{4E50DB1C-CF9E-4884-9BE8-38BD6B94A735}" srcOrd="1" destOrd="0" parTransId="{A7FA2559-FFE2-4FB5-851A-2DAF7DA8D20E}" sibTransId="{4E3BB5F7-ED79-41F7-887D-F9FCC1FA55E9}"/>
    <dgm:cxn modelId="{752F1BBC-6C53-4FA6-9ADE-FD32F91D3A7F}" type="presOf" srcId="{A82C177E-A653-4386-92AD-19CE6A8E6709}" destId="{4F673AEB-CC1A-40BA-A1C5-8B1651F9EC72}" srcOrd="0" destOrd="0" presId="urn:microsoft.com/office/officeart/2005/8/layout/chevron2"/>
    <dgm:cxn modelId="{E7A84FD4-D7A2-451E-A493-FB796CC2EB58}" type="presOf" srcId="{4E50DB1C-CF9E-4884-9BE8-38BD6B94A735}" destId="{5683F747-E1FC-47B9-BA9C-BEA6B0EDE552}" srcOrd="0" destOrd="0" presId="urn:microsoft.com/office/officeart/2005/8/layout/chevron2"/>
    <dgm:cxn modelId="{E44A005C-CC75-4514-83CE-0A020CD3C42B}" srcId="{4E50DB1C-CF9E-4884-9BE8-38BD6B94A735}" destId="{70D27D2E-1877-4E2F-B425-74ABF9B4E655}" srcOrd="0" destOrd="0" parTransId="{4AB66E87-77C3-4D95-927A-A0486F63A473}" sibTransId="{7A9147A3-4E84-4409-A932-D231FAB859FA}"/>
    <dgm:cxn modelId="{A975EE28-2F46-4568-B6B1-6BC4D074C430}" type="presOf" srcId="{70D27D2E-1877-4E2F-B425-74ABF9B4E655}" destId="{FA548300-BF42-4496-AAC1-B6DA04A5960F}" srcOrd="0" destOrd="0" presId="urn:microsoft.com/office/officeart/2005/8/layout/chevron2"/>
    <dgm:cxn modelId="{EB00D697-518A-46EF-8F0D-1173769DBAD5}" srcId="{70D27D2E-1877-4E2F-B425-74ABF9B4E655}" destId="{836DE4F6-4571-4721-BE53-B5C48725572E}" srcOrd="0" destOrd="0" parTransId="{58851625-F21B-4E28-9E5E-6ADC53B81313}" sibTransId="{0A439A57-FF05-4AD1-AD2F-AFD320E13217}"/>
    <dgm:cxn modelId="{C3324BCC-C696-4AFC-975B-B64591745B0C}" srcId="{92BFD0AA-94BC-46C9-97B7-E904984C20EF}" destId="{69121AA1-603D-42E9-A8B4-B5C4FB03CFBE}" srcOrd="0" destOrd="0" parTransId="{C70E4B3B-26A0-451D-9ADB-84C18E3E489A}" sibTransId="{AD0E9021-B94E-4C68-9624-10FCFF0F5390}"/>
    <dgm:cxn modelId="{02A77A9C-A74B-4CFE-AA07-214058619BEB}" srcId="{A82C177E-A653-4386-92AD-19CE6A8E6709}" destId="{5EEDEDA6-E34A-4187-A04F-75FC0F884D11}" srcOrd="0" destOrd="0" parTransId="{162D9AF0-863D-49B3-80EC-CD789521F8CD}" sibTransId="{324B3455-AAB2-4432-8C92-D9FF2E12CF79}"/>
    <dgm:cxn modelId="{EF97EC1B-8CB3-4ADF-A6BD-7413B49CE4EF}" type="presOf" srcId="{59B405D0-A043-48C4-B8A6-310C3094304F}" destId="{83249CB4-DF18-4BD7-9E05-ED98385B7D5D}" srcOrd="0" destOrd="0" presId="urn:microsoft.com/office/officeart/2005/8/layout/chevron2"/>
    <dgm:cxn modelId="{DA427A9A-6121-4DE8-AB91-5A9876CF375F}" srcId="{37EEA756-6483-40A0-BA31-858EBC643423}" destId="{B6A653F4-97FD-4FE2-B8EA-1337BA54A5FF}" srcOrd="6" destOrd="0" parTransId="{94486D7E-99BA-4A26-AD7E-B5608D1BEE70}" sibTransId="{EE6D5A19-0BB4-444C-AF35-BEA6BC94EACA}"/>
    <dgm:cxn modelId="{42B2FA4E-0175-4112-B375-7D23F9C82774}" type="presOf" srcId="{5D64EAFF-0C82-4928-8638-E2D90E4055D5}" destId="{4415A52F-FCF8-444E-9FB1-3E0F1B667E99}" srcOrd="0" destOrd="0" presId="urn:microsoft.com/office/officeart/2005/8/layout/chevron2"/>
    <dgm:cxn modelId="{BA658B6E-76CC-4C7B-B23F-F7E8AB88A6A0}" srcId="{37EEA756-6483-40A0-BA31-858EBC643423}" destId="{A82C177E-A653-4386-92AD-19CE6A8E6709}" srcOrd="0" destOrd="0" parTransId="{074A6293-3E3F-4508-A5AB-F70FFCEA4C08}" sibTransId="{F7419AB8-47CE-4A66-AAB2-8F9E1D2BCA06}"/>
    <dgm:cxn modelId="{F39EBADE-08CF-48D5-B089-C7112230213C}" type="presOf" srcId="{37EEA756-6483-40A0-BA31-858EBC643423}" destId="{6DF7E376-38D4-489F-9353-D76B066BD2C6}" srcOrd="0" destOrd="0" presId="urn:microsoft.com/office/officeart/2005/8/layout/chevron2"/>
    <dgm:cxn modelId="{A05108D4-09EE-4BBE-B0E5-AC000F15E54E}" type="presOf" srcId="{9228D5BD-35B2-4E1E-A308-CF3C9118F572}" destId="{C44FB240-372B-406A-88C2-9A84A3251445}" srcOrd="0" destOrd="2" presId="urn:microsoft.com/office/officeart/2005/8/layout/chevron2"/>
    <dgm:cxn modelId="{DD81641F-849E-4382-A687-3A5E62DB013A}" srcId="{70D27D2E-1877-4E2F-B425-74ABF9B4E655}" destId="{3E20C925-188E-4E70-B6B4-79A27DB68A2C}" srcOrd="1" destOrd="0" parTransId="{089AB941-041C-478C-B1F7-42DCA1F59B6A}" sibTransId="{ABC22984-3100-4A94-A9CC-790CF7DAECD0}"/>
    <dgm:cxn modelId="{4A3544B6-5539-4F1A-9680-40EF9A9CDFEE}" type="presParOf" srcId="{6DF7E376-38D4-489F-9353-D76B066BD2C6}" destId="{F84A3DA5-894E-40D2-9137-EA17990A397F}" srcOrd="0" destOrd="0" presId="urn:microsoft.com/office/officeart/2005/8/layout/chevron2"/>
    <dgm:cxn modelId="{CC2393AD-F936-475A-82DC-2BF63ABEAF56}" type="presParOf" srcId="{F84A3DA5-894E-40D2-9137-EA17990A397F}" destId="{4F673AEB-CC1A-40BA-A1C5-8B1651F9EC72}" srcOrd="0" destOrd="0" presId="urn:microsoft.com/office/officeart/2005/8/layout/chevron2"/>
    <dgm:cxn modelId="{FD4349BA-3AAB-489C-A8C6-83ECAD58494D}" type="presParOf" srcId="{F84A3DA5-894E-40D2-9137-EA17990A397F}" destId="{2D81EFAD-9D88-4C58-8184-9963162A565F}" srcOrd="1" destOrd="0" presId="urn:microsoft.com/office/officeart/2005/8/layout/chevron2"/>
    <dgm:cxn modelId="{60144C43-0C7F-4A1D-A514-72C72148C301}" type="presParOf" srcId="{6DF7E376-38D4-489F-9353-D76B066BD2C6}" destId="{642714E6-ED25-4B97-9DA6-E45FA37C475A}" srcOrd="1" destOrd="0" presId="urn:microsoft.com/office/officeart/2005/8/layout/chevron2"/>
    <dgm:cxn modelId="{B30219F1-8C54-4C18-B242-0A8667ED0063}" type="presParOf" srcId="{6DF7E376-38D4-489F-9353-D76B066BD2C6}" destId="{FAE24C58-D752-45E5-A0D6-26C0874669A8}" srcOrd="2" destOrd="0" presId="urn:microsoft.com/office/officeart/2005/8/layout/chevron2"/>
    <dgm:cxn modelId="{BA5663D5-26A2-4310-AF18-B9453C9B5F63}" type="presParOf" srcId="{FAE24C58-D752-45E5-A0D6-26C0874669A8}" destId="{5683F747-E1FC-47B9-BA9C-BEA6B0EDE552}" srcOrd="0" destOrd="0" presId="urn:microsoft.com/office/officeart/2005/8/layout/chevron2"/>
    <dgm:cxn modelId="{79656823-9E39-477B-BD95-C1D1E02DF053}" type="presParOf" srcId="{FAE24C58-D752-45E5-A0D6-26C0874669A8}" destId="{FA548300-BF42-4496-AAC1-B6DA04A5960F}" srcOrd="1" destOrd="0" presId="urn:microsoft.com/office/officeart/2005/8/layout/chevron2"/>
    <dgm:cxn modelId="{E9A8024C-CF6D-40B1-AFFC-7AAF269D8644}" type="presParOf" srcId="{6DF7E376-38D4-489F-9353-D76B066BD2C6}" destId="{BD8BF9D9-D335-4503-B2C8-E50D7D61AFB1}" srcOrd="3" destOrd="0" presId="urn:microsoft.com/office/officeart/2005/8/layout/chevron2"/>
    <dgm:cxn modelId="{F1E3A334-12E0-48FF-A860-49B931B07597}" type="presParOf" srcId="{6DF7E376-38D4-489F-9353-D76B066BD2C6}" destId="{35593FAF-1625-4A09-96D0-CEFB631BF37F}" srcOrd="4" destOrd="0" presId="urn:microsoft.com/office/officeart/2005/8/layout/chevron2"/>
    <dgm:cxn modelId="{A531E15B-76F1-4522-B152-FCE560490C98}" type="presParOf" srcId="{35593FAF-1625-4A09-96D0-CEFB631BF37F}" destId="{3C0096BD-7FBC-4269-947C-7E04A4DF8965}" srcOrd="0" destOrd="0" presId="urn:microsoft.com/office/officeart/2005/8/layout/chevron2"/>
    <dgm:cxn modelId="{D5C839DA-D6A1-41AE-BAF7-B8F76F05B495}" type="presParOf" srcId="{35593FAF-1625-4A09-96D0-CEFB631BF37F}" destId="{44D104C5-3602-4494-8A40-B72A506486EC}" srcOrd="1" destOrd="0" presId="urn:microsoft.com/office/officeart/2005/8/layout/chevron2"/>
    <dgm:cxn modelId="{8877D7B8-0177-4E0C-B313-00EA42227BA3}" type="presParOf" srcId="{6DF7E376-38D4-489F-9353-D76B066BD2C6}" destId="{C4450D4A-64C5-42C1-8BF2-A0515A2639F3}" srcOrd="5" destOrd="0" presId="urn:microsoft.com/office/officeart/2005/8/layout/chevron2"/>
    <dgm:cxn modelId="{0F22EA8D-FA33-4A0D-9297-1FA47F26FAA8}" type="presParOf" srcId="{6DF7E376-38D4-489F-9353-D76B066BD2C6}" destId="{B8DC8577-7F53-4AE2-8E5B-A9EA8FA9C526}" srcOrd="6" destOrd="0" presId="urn:microsoft.com/office/officeart/2005/8/layout/chevron2"/>
    <dgm:cxn modelId="{E5820BBE-A29A-43AB-8876-BBDF8A176D58}" type="presParOf" srcId="{B8DC8577-7F53-4AE2-8E5B-A9EA8FA9C526}" destId="{8FC25568-0159-412F-BA16-905363CC2ADD}" srcOrd="0" destOrd="0" presId="urn:microsoft.com/office/officeart/2005/8/layout/chevron2"/>
    <dgm:cxn modelId="{40796C37-EEF7-4308-807E-7B7673F6D314}" type="presParOf" srcId="{B8DC8577-7F53-4AE2-8E5B-A9EA8FA9C526}" destId="{C44FB240-372B-406A-88C2-9A84A3251445}" srcOrd="1" destOrd="0" presId="urn:microsoft.com/office/officeart/2005/8/layout/chevron2"/>
    <dgm:cxn modelId="{95D5BBFE-4F95-4945-AFAB-871302C85482}" type="presParOf" srcId="{6DF7E376-38D4-489F-9353-D76B066BD2C6}" destId="{D661B78B-28AF-4B01-A4C6-DA6136FA1EC5}" srcOrd="7" destOrd="0" presId="urn:microsoft.com/office/officeart/2005/8/layout/chevron2"/>
    <dgm:cxn modelId="{FBCA2636-97AD-4C0C-B376-0CB83340ECEB}" type="presParOf" srcId="{6DF7E376-38D4-489F-9353-D76B066BD2C6}" destId="{2B1CB259-D2D7-42D1-A514-907E2B9C9714}" srcOrd="8" destOrd="0" presId="urn:microsoft.com/office/officeart/2005/8/layout/chevron2"/>
    <dgm:cxn modelId="{B600D856-8F0E-47CC-BBE9-30CB7F990E1D}" type="presParOf" srcId="{2B1CB259-D2D7-42D1-A514-907E2B9C9714}" destId="{4415A52F-FCF8-444E-9FB1-3E0F1B667E99}" srcOrd="0" destOrd="0" presId="urn:microsoft.com/office/officeart/2005/8/layout/chevron2"/>
    <dgm:cxn modelId="{C2B30AE1-78E5-45EB-B496-77A03ABD3FD4}" type="presParOf" srcId="{2B1CB259-D2D7-42D1-A514-907E2B9C9714}" destId="{83249CB4-DF18-4BD7-9E05-ED98385B7D5D}" srcOrd="1" destOrd="0" presId="urn:microsoft.com/office/officeart/2005/8/layout/chevron2"/>
    <dgm:cxn modelId="{9DA01B9E-EF25-42BB-892F-6CC9D58A73A0}" type="presParOf" srcId="{6DF7E376-38D4-489F-9353-D76B066BD2C6}" destId="{647806E7-C7C2-46EC-8BD4-2E21D247D3FC}" srcOrd="9" destOrd="0" presId="urn:microsoft.com/office/officeart/2005/8/layout/chevron2"/>
    <dgm:cxn modelId="{C26A3A09-9FAC-406A-B76C-B7F66068FF8A}" type="presParOf" srcId="{6DF7E376-38D4-489F-9353-D76B066BD2C6}" destId="{60C2A171-7931-4C25-93D4-2999AA05C088}" srcOrd="10" destOrd="0" presId="urn:microsoft.com/office/officeart/2005/8/layout/chevron2"/>
    <dgm:cxn modelId="{F4EF5522-6DFD-45A6-BB4E-70723922073D}" type="presParOf" srcId="{60C2A171-7931-4C25-93D4-2999AA05C088}" destId="{2A10EA61-2B36-474C-84D2-356B5553BD9C}" srcOrd="0" destOrd="0" presId="urn:microsoft.com/office/officeart/2005/8/layout/chevron2"/>
    <dgm:cxn modelId="{9FACE096-A48E-46D1-B631-21CD7F3BD895}" type="presParOf" srcId="{60C2A171-7931-4C25-93D4-2999AA05C088}" destId="{FD7CF7D8-B1B6-48B1-B52B-368D57E9F590}" srcOrd="1" destOrd="0" presId="urn:microsoft.com/office/officeart/2005/8/layout/chevron2"/>
    <dgm:cxn modelId="{FBEF6DEF-A7A1-47A4-A0F6-F19C4EFF03A2}" type="presParOf" srcId="{6DF7E376-38D4-489F-9353-D76B066BD2C6}" destId="{1BD16734-FB1A-4C03-B100-F7C141E47080}" srcOrd="11" destOrd="0" presId="urn:microsoft.com/office/officeart/2005/8/layout/chevron2"/>
    <dgm:cxn modelId="{4D24018A-E330-4931-B4F3-C99923F955F9}" type="presParOf" srcId="{6DF7E376-38D4-489F-9353-D76B066BD2C6}" destId="{E9948659-2C65-4236-8791-DBAE4E0C9810}" srcOrd="12" destOrd="0" presId="urn:microsoft.com/office/officeart/2005/8/layout/chevron2"/>
    <dgm:cxn modelId="{2E036FAF-4A61-4EB6-9162-321F0BE41BB5}" type="presParOf" srcId="{E9948659-2C65-4236-8791-DBAE4E0C9810}" destId="{FE366BA3-CE21-435E-B672-5394CCEF15BE}" srcOrd="0" destOrd="0" presId="urn:microsoft.com/office/officeart/2005/8/layout/chevron2"/>
    <dgm:cxn modelId="{8B824AA6-9A6F-4C3C-B1A6-D4D41DE8C01D}" type="presParOf" srcId="{E9948659-2C65-4236-8791-DBAE4E0C9810}" destId="{3D142560-76A2-4AB3-9755-9B1276F3BA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772C-D2B5-4EE0-A9D9-35FA562ADFDE}">
      <dsp:nvSpPr>
        <dsp:cNvPr id="0" name=""/>
        <dsp:cNvSpPr/>
      </dsp:nvSpPr>
      <dsp:spPr>
        <a:xfrm>
          <a:off x="2596048" y="2373233"/>
          <a:ext cx="1920364" cy="1920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Seguro</a:t>
          </a:r>
          <a:r>
            <a:rPr lang="en-US" sz="2000" kern="1200" dirty="0" smtClean="0"/>
            <a:t> Individual de </a:t>
          </a:r>
          <a:r>
            <a:rPr lang="en-US" sz="2000" kern="1200" dirty="0" err="1" smtClean="0"/>
            <a:t>Riesgo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Cibernético</a:t>
          </a:r>
          <a:endParaRPr lang="en-US" sz="2000" kern="1200" dirty="0"/>
        </a:p>
      </dsp:txBody>
      <dsp:txXfrm>
        <a:off x="2877279" y="2654464"/>
        <a:ext cx="1357902" cy="1357902"/>
      </dsp:txXfrm>
    </dsp:sp>
    <dsp:sp modelId="{37802E69-A671-4881-8886-81D7073E855E}">
      <dsp:nvSpPr>
        <dsp:cNvPr id="0" name=""/>
        <dsp:cNvSpPr/>
      </dsp:nvSpPr>
      <dsp:spPr>
        <a:xfrm rot="11700000">
          <a:off x="884775" y="2568790"/>
          <a:ext cx="1678235" cy="547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2FBFC-2C51-4D30-9D53-6A4250F35352}">
      <dsp:nvSpPr>
        <dsp:cNvPr id="0" name=""/>
        <dsp:cNvSpPr/>
      </dsp:nvSpPr>
      <dsp:spPr>
        <a:xfrm>
          <a:off x="1194" y="1895523"/>
          <a:ext cx="1824346" cy="14594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Educación</a:t>
          </a:r>
          <a:endParaRPr lang="en-US" sz="2100" kern="1200" dirty="0"/>
        </a:p>
      </dsp:txBody>
      <dsp:txXfrm>
        <a:off x="43941" y="1938270"/>
        <a:ext cx="1738852" cy="1373982"/>
      </dsp:txXfrm>
    </dsp:sp>
    <dsp:sp modelId="{B40A8C51-E168-4257-904A-AC96A85F168A}">
      <dsp:nvSpPr>
        <dsp:cNvPr id="0" name=""/>
        <dsp:cNvSpPr/>
      </dsp:nvSpPr>
      <dsp:spPr>
        <a:xfrm rot="14700000">
          <a:off x="1915416" y="1340520"/>
          <a:ext cx="1678235" cy="547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35D04-DC9A-4495-8057-44DE8F5E38B0}">
      <dsp:nvSpPr>
        <dsp:cNvPr id="0" name=""/>
        <dsp:cNvSpPr/>
      </dsp:nvSpPr>
      <dsp:spPr>
        <a:xfrm>
          <a:off x="1487734" y="123934"/>
          <a:ext cx="1824346" cy="14594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Herramientas</a:t>
          </a:r>
          <a:endParaRPr lang="en-US" sz="2100" kern="1200" dirty="0"/>
        </a:p>
      </dsp:txBody>
      <dsp:txXfrm>
        <a:off x="1530481" y="166681"/>
        <a:ext cx="1738852" cy="1373982"/>
      </dsp:txXfrm>
    </dsp:sp>
    <dsp:sp modelId="{38FA2696-2BCF-4125-9508-272898CF7866}">
      <dsp:nvSpPr>
        <dsp:cNvPr id="0" name=""/>
        <dsp:cNvSpPr/>
      </dsp:nvSpPr>
      <dsp:spPr>
        <a:xfrm rot="17700000">
          <a:off x="3518809" y="1340520"/>
          <a:ext cx="1678235" cy="547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09F45-2917-4C20-9605-672A41E2DF1E}">
      <dsp:nvSpPr>
        <dsp:cNvPr id="0" name=""/>
        <dsp:cNvSpPr/>
      </dsp:nvSpPr>
      <dsp:spPr>
        <a:xfrm>
          <a:off x="3800380" y="123934"/>
          <a:ext cx="1824346" cy="14594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Servicios</a:t>
          </a:r>
          <a:r>
            <a:rPr lang="en-US" sz="2100" kern="1200" dirty="0" smtClean="0"/>
            <a:t> </a:t>
          </a:r>
          <a:endParaRPr lang="en-US" sz="2100" kern="1200" dirty="0"/>
        </a:p>
      </dsp:txBody>
      <dsp:txXfrm>
        <a:off x="3843127" y="166681"/>
        <a:ext cx="1738852" cy="1373982"/>
      </dsp:txXfrm>
    </dsp:sp>
    <dsp:sp modelId="{046C72CA-4C43-46E0-B28B-B06735596933}">
      <dsp:nvSpPr>
        <dsp:cNvPr id="0" name=""/>
        <dsp:cNvSpPr/>
      </dsp:nvSpPr>
      <dsp:spPr>
        <a:xfrm rot="20700000">
          <a:off x="4549449" y="2568790"/>
          <a:ext cx="1678235" cy="547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57220-0A24-4D4E-A38A-D08DE97C08EB}">
      <dsp:nvSpPr>
        <dsp:cNvPr id="0" name=""/>
        <dsp:cNvSpPr/>
      </dsp:nvSpPr>
      <dsp:spPr>
        <a:xfrm>
          <a:off x="5286920" y="1895523"/>
          <a:ext cx="1824346" cy="14594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Seguro</a:t>
          </a:r>
          <a:endParaRPr lang="en-US" sz="2100" kern="1200" dirty="0"/>
        </a:p>
      </dsp:txBody>
      <dsp:txXfrm>
        <a:off x="5329667" y="1938270"/>
        <a:ext cx="1738852" cy="1373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73AEB-CC1A-40BA-A1C5-8B1651F9EC72}">
      <dsp:nvSpPr>
        <dsp:cNvPr id="0" name=""/>
        <dsp:cNvSpPr/>
      </dsp:nvSpPr>
      <dsp:spPr>
        <a:xfrm rot="5400000">
          <a:off x="-114297" y="121051"/>
          <a:ext cx="761982" cy="533387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5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419" sz="15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73448"/>
        <a:ext cx="533387" cy="228595"/>
      </dsp:txXfrm>
    </dsp:sp>
    <dsp:sp modelId="{2D81EFAD-9D88-4C58-8184-9963162A565F}">
      <dsp:nvSpPr>
        <dsp:cNvPr id="0" name=""/>
        <dsp:cNvSpPr/>
      </dsp:nvSpPr>
      <dsp:spPr>
        <a:xfrm rot="5400000">
          <a:off x="4130849" y="-3590707"/>
          <a:ext cx="495288" cy="7690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El asegurado llama al número de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Línea Directa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24/7</a:t>
          </a:r>
          <a:endParaRPr lang="es-419" sz="12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533387" y="30933"/>
        <a:ext cx="7666034" cy="446932"/>
      </dsp:txXfrm>
    </dsp:sp>
    <dsp:sp modelId="{5683F747-E1FC-47B9-BA9C-BEA6B0EDE552}">
      <dsp:nvSpPr>
        <dsp:cNvPr id="0" name=""/>
        <dsp:cNvSpPr/>
      </dsp:nvSpPr>
      <dsp:spPr>
        <a:xfrm rot="5400000">
          <a:off x="-114297" y="868066"/>
          <a:ext cx="761982" cy="533387"/>
        </a:xfrm>
        <a:prstGeom prst="chevron">
          <a:avLst/>
        </a:prstGeom>
        <a:solidFill>
          <a:schemeClr val="accent1">
            <a:shade val="80000"/>
            <a:hueOff val="127643"/>
            <a:satOff val="-14319"/>
            <a:lumOff val="7084"/>
            <a:alphaOff val="0"/>
          </a:schemeClr>
        </a:solidFill>
        <a:ln w="25400" cap="flat" cmpd="sng" algn="ctr">
          <a:solidFill>
            <a:schemeClr val="accent1">
              <a:shade val="80000"/>
              <a:hueOff val="127643"/>
              <a:satOff val="-14319"/>
              <a:lumOff val="7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419" sz="14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020463"/>
        <a:ext cx="533387" cy="228595"/>
      </dsp:txXfrm>
    </dsp:sp>
    <dsp:sp modelId="{FA548300-BF42-4496-AAC1-B6DA04A5960F}">
      <dsp:nvSpPr>
        <dsp:cNvPr id="0" name=""/>
        <dsp:cNvSpPr/>
      </dsp:nvSpPr>
      <dsp:spPr>
        <a:xfrm rot="5400000">
          <a:off x="4064290" y="-2843692"/>
          <a:ext cx="628407" cy="7690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27643"/>
              <a:satOff val="-14319"/>
              <a:lumOff val="7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El equipo de Respuesta a Incidentes toma la llamada:</a:t>
          </a:r>
          <a:endParaRPr lang="es-419" sz="12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El incidente se resuelve por teléfono y no se activa ninguna reclamación</a:t>
          </a:r>
          <a:endParaRPr lang="es-419" sz="12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El incidente dará lugar a una reclamación. Proceso a continuación</a:t>
          </a:r>
          <a:endParaRPr lang="es-419" sz="12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533388" y="717886"/>
        <a:ext cx="7659536" cy="567055"/>
      </dsp:txXfrm>
    </dsp:sp>
    <dsp:sp modelId="{3C0096BD-7FBC-4269-947C-7E04A4DF8965}">
      <dsp:nvSpPr>
        <dsp:cNvPr id="0" name=""/>
        <dsp:cNvSpPr/>
      </dsp:nvSpPr>
      <dsp:spPr>
        <a:xfrm rot="5400000">
          <a:off x="-114297" y="1548521"/>
          <a:ext cx="761982" cy="533387"/>
        </a:xfrm>
        <a:prstGeom prst="chevron">
          <a:avLst/>
        </a:prstGeom>
        <a:solidFill>
          <a:schemeClr val="accent1">
            <a:shade val="80000"/>
            <a:hueOff val="255287"/>
            <a:satOff val="-28638"/>
            <a:lumOff val="14168"/>
            <a:alphaOff val="0"/>
          </a:schemeClr>
        </a:solidFill>
        <a:ln w="25400" cap="flat" cmpd="sng" algn="ctr">
          <a:solidFill>
            <a:schemeClr val="accent1">
              <a:shade val="80000"/>
              <a:hueOff val="255287"/>
              <a:satOff val="-28638"/>
              <a:lumOff val="14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endParaRPr lang="es-419" sz="14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700918"/>
        <a:ext cx="533387" cy="228595"/>
      </dsp:txXfrm>
    </dsp:sp>
    <dsp:sp modelId="{44D104C5-3602-4494-8A40-B72A506486EC}">
      <dsp:nvSpPr>
        <dsp:cNvPr id="0" name=""/>
        <dsp:cNvSpPr/>
      </dsp:nvSpPr>
      <dsp:spPr>
        <a:xfrm rot="5400000">
          <a:off x="4130849" y="-2163238"/>
          <a:ext cx="495288" cy="7690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55287"/>
              <a:satOff val="-28638"/>
              <a:lumOff val="14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Respuesta a Incidentes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inicia la reclamación y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contacta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con el asegurado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dentro de las dos primeras horas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para obtener más detalles de la reclamación </a:t>
          </a:r>
          <a:endParaRPr lang="es-419" sz="12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533387" y="1458402"/>
        <a:ext cx="7666034" cy="446932"/>
      </dsp:txXfrm>
    </dsp:sp>
    <dsp:sp modelId="{8FC25568-0159-412F-BA16-905363CC2ADD}">
      <dsp:nvSpPr>
        <dsp:cNvPr id="0" name=""/>
        <dsp:cNvSpPr/>
      </dsp:nvSpPr>
      <dsp:spPr>
        <a:xfrm rot="5400000">
          <a:off x="-114297" y="2310817"/>
          <a:ext cx="761982" cy="533387"/>
        </a:xfrm>
        <a:prstGeom prst="chevron">
          <a:avLst/>
        </a:prstGeom>
        <a:solidFill>
          <a:schemeClr val="accent1">
            <a:shade val="80000"/>
            <a:hueOff val="382930"/>
            <a:satOff val="-42957"/>
            <a:lumOff val="21251"/>
            <a:alphaOff val="0"/>
          </a:schemeClr>
        </a:solidFill>
        <a:ln w="25400" cap="flat" cmpd="sng" algn="ctr">
          <a:solidFill>
            <a:schemeClr val="accent1">
              <a:shade val="80000"/>
              <a:hueOff val="382930"/>
              <a:satOff val="-42957"/>
              <a:lumOff val="21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endParaRPr lang="es-419" sz="14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463214"/>
        <a:ext cx="533387" cy="228595"/>
      </dsp:txXfrm>
    </dsp:sp>
    <dsp:sp modelId="{C44FB240-372B-406A-88C2-9A84A3251445}">
      <dsp:nvSpPr>
        <dsp:cNvPr id="0" name=""/>
        <dsp:cNvSpPr/>
      </dsp:nvSpPr>
      <dsp:spPr>
        <a:xfrm rot="5400000">
          <a:off x="4049008" y="-1400941"/>
          <a:ext cx="658971" cy="7690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82930"/>
              <a:satOff val="-42957"/>
              <a:lumOff val="21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El reasegurador revisa la póliza y determina la cobertura con dos resultados: </a:t>
          </a:r>
          <a:endParaRPr lang="es-419" sz="12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Cobertura rechazada</a:t>
          </a:r>
          <a:endParaRPr lang="es-419" sz="12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Se acepta la cobertura y se procesa como se indica a continuación </a:t>
          </a:r>
          <a:endParaRPr lang="es-419" sz="12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533388" y="2146847"/>
        <a:ext cx="7658044" cy="594635"/>
      </dsp:txXfrm>
    </dsp:sp>
    <dsp:sp modelId="{4415A52F-FCF8-444E-9FB1-3E0F1B667E99}">
      <dsp:nvSpPr>
        <dsp:cNvPr id="0" name=""/>
        <dsp:cNvSpPr/>
      </dsp:nvSpPr>
      <dsp:spPr>
        <a:xfrm rot="5400000">
          <a:off x="-114297" y="2991272"/>
          <a:ext cx="761982" cy="533387"/>
        </a:xfrm>
        <a:prstGeom prst="chevron">
          <a:avLst/>
        </a:prstGeom>
        <a:solidFill>
          <a:schemeClr val="accent1">
            <a:shade val="80000"/>
            <a:hueOff val="510573"/>
            <a:satOff val="-57277"/>
            <a:lumOff val="28335"/>
            <a:alphaOff val="0"/>
          </a:schemeClr>
        </a:solidFill>
        <a:ln w="25400" cap="flat" cmpd="sng" algn="ctr">
          <a:solidFill>
            <a:schemeClr val="accent1">
              <a:shade val="80000"/>
              <a:hueOff val="510573"/>
              <a:satOff val="-57277"/>
              <a:lumOff val="283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endParaRPr lang="es-419" sz="14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3143669"/>
        <a:ext cx="533387" cy="228595"/>
      </dsp:txXfrm>
    </dsp:sp>
    <dsp:sp modelId="{83249CB4-DF18-4BD7-9E05-ED98385B7D5D}">
      <dsp:nvSpPr>
        <dsp:cNvPr id="0" name=""/>
        <dsp:cNvSpPr/>
      </dsp:nvSpPr>
      <dsp:spPr>
        <a:xfrm rot="5400000">
          <a:off x="4130849" y="-720486"/>
          <a:ext cx="495288" cy="7690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510573"/>
              <a:satOff val="-57277"/>
              <a:lumOff val="283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En el plazo de 30 días a partir de la notificación, el responsable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del manejo del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incidente envía un informe de cobertura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a la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cedente </a:t>
          </a:r>
          <a:endParaRPr lang="es-419" sz="12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533387" y="2901154"/>
        <a:ext cx="7666034" cy="446932"/>
      </dsp:txXfrm>
    </dsp:sp>
    <dsp:sp modelId="{2A10EA61-2B36-474C-84D2-356B5553BD9C}">
      <dsp:nvSpPr>
        <dsp:cNvPr id="0" name=""/>
        <dsp:cNvSpPr/>
      </dsp:nvSpPr>
      <dsp:spPr>
        <a:xfrm rot="5400000">
          <a:off x="-114297" y="3671727"/>
          <a:ext cx="761982" cy="533387"/>
        </a:xfrm>
        <a:prstGeom prst="chevron">
          <a:avLst/>
        </a:prstGeom>
        <a:solidFill>
          <a:schemeClr val="accent1">
            <a:shade val="80000"/>
            <a:hueOff val="638216"/>
            <a:satOff val="-71596"/>
            <a:lumOff val="35419"/>
            <a:alphaOff val="0"/>
          </a:schemeClr>
        </a:solidFill>
        <a:ln w="25400" cap="flat" cmpd="sng" algn="ctr">
          <a:solidFill>
            <a:schemeClr val="accent1">
              <a:shade val="80000"/>
              <a:hueOff val="638216"/>
              <a:satOff val="-71596"/>
              <a:lumOff val="354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endParaRPr lang="es-419" sz="14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3824124"/>
        <a:ext cx="533387" cy="228595"/>
      </dsp:txXfrm>
    </dsp:sp>
    <dsp:sp modelId="{FD7CF7D8-B1B6-48B1-B52B-368D57E9F590}">
      <dsp:nvSpPr>
        <dsp:cNvPr id="0" name=""/>
        <dsp:cNvSpPr/>
      </dsp:nvSpPr>
      <dsp:spPr>
        <a:xfrm rot="5400000">
          <a:off x="4130849" y="-40031"/>
          <a:ext cx="495288" cy="7690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638216"/>
              <a:satOff val="-71596"/>
              <a:lumOff val="354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El responsable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del manejo del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incidente envía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a la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cedente (o al reasegurador si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la cedente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no tiene autoridad para hacer reclamaciones) una factura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del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proveedor y una recomendación de </a:t>
          </a: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reembolso</a:t>
          </a:r>
          <a:endParaRPr lang="es-419" sz="12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533387" y="3581609"/>
        <a:ext cx="7666034" cy="446932"/>
      </dsp:txXfrm>
    </dsp:sp>
    <dsp:sp modelId="{FE366BA3-CE21-435E-B672-5394CCEF15BE}">
      <dsp:nvSpPr>
        <dsp:cNvPr id="0" name=""/>
        <dsp:cNvSpPr/>
      </dsp:nvSpPr>
      <dsp:spPr>
        <a:xfrm rot="5400000">
          <a:off x="-114297" y="4352182"/>
          <a:ext cx="761982" cy="533387"/>
        </a:xfrm>
        <a:prstGeom prst="chevron">
          <a:avLst/>
        </a:prstGeom>
        <a:solidFill>
          <a:schemeClr val="accent1">
            <a:shade val="80000"/>
            <a:hueOff val="765860"/>
            <a:satOff val="-85915"/>
            <a:lumOff val="42503"/>
            <a:alphaOff val="0"/>
          </a:schemeClr>
        </a:solidFill>
        <a:ln w="25400" cap="flat" cmpd="sng" algn="ctr">
          <a:solidFill>
            <a:schemeClr val="accent1">
              <a:shade val="80000"/>
              <a:hueOff val="765860"/>
              <a:satOff val="-85915"/>
              <a:lumOff val="42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7</a:t>
          </a:r>
          <a:endParaRPr lang="es-419" sz="14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4504579"/>
        <a:ext cx="533387" cy="228595"/>
      </dsp:txXfrm>
    </dsp:sp>
    <dsp:sp modelId="{3D142560-76A2-4AB3-9755-9B1276F3BAD8}">
      <dsp:nvSpPr>
        <dsp:cNvPr id="0" name=""/>
        <dsp:cNvSpPr/>
      </dsp:nvSpPr>
      <dsp:spPr>
        <a:xfrm rot="5400000">
          <a:off x="4130849" y="640423"/>
          <a:ext cx="495288" cy="7690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765860"/>
              <a:satOff val="-85915"/>
              <a:lumOff val="42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2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Informe de cierre y carta de cierre enviada al asegurado </a:t>
          </a:r>
          <a:endParaRPr lang="es-419" sz="12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533387" y="4262063"/>
        <a:ext cx="7666034" cy="446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31/08/2022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53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2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265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75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customXml" Target="../../customXml/item58.xml"/><Relationship Id="rId7" Type="http://schemas.openxmlformats.org/officeDocument/2006/relationships/customXml" Target="../../customXml/item21.xml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55.xml"/><Relationship Id="rId6" Type="http://schemas.openxmlformats.org/officeDocument/2006/relationships/customXml" Target="../../customXml/item12.xml"/><Relationship Id="rId11" Type="http://schemas.openxmlformats.org/officeDocument/2006/relationships/image" Target="../media/image5.png"/><Relationship Id="rId5" Type="http://schemas.openxmlformats.org/officeDocument/2006/relationships/customXml" Target="../../customXml/item50.xml"/><Relationship Id="rId10" Type="http://schemas.openxmlformats.org/officeDocument/2006/relationships/image" Target="../media/image4.png"/><Relationship Id="rId4" Type="http://schemas.openxmlformats.org/officeDocument/2006/relationships/customXml" Target="../../customXml/item37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../customXml/item41.xml"/><Relationship Id="rId7" Type="http://schemas.openxmlformats.org/officeDocument/2006/relationships/image" Target="../media/image6.png"/><Relationship Id="rId2" Type="http://schemas.openxmlformats.org/officeDocument/2006/relationships/customXml" Target="../../customXml/item36.xml"/><Relationship Id="rId1" Type="http://schemas.openxmlformats.org/officeDocument/2006/relationships/customXml" Target="../../customXml/item51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3.xml"/><Relationship Id="rId4" Type="http://schemas.openxmlformats.org/officeDocument/2006/relationships/customXml" Target="../../customXml/item18.xml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6.xml"/><Relationship Id="rId2" Type="http://schemas.openxmlformats.org/officeDocument/2006/relationships/customXml" Target="../../customXml/item48.xml"/><Relationship Id="rId1" Type="http://schemas.openxmlformats.org/officeDocument/2006/relationships/customXml" Target="../../customXml/item45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6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17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5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4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8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7.xml"/><Relationship Id="rId4" Type="http://schemas.openxmlformats.org/officeDocument/2006/relationships/customXml" Target="../../customXml/item6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0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49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26.xml"/><Relationship Id="rId4" Type="http://schemas.openxmlformats.org/officeDocument/2006/relationships/customXml" Target="../../customXml/item3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23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2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all" baseline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 smtClean="0"/>
              <a:t>Main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3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Subtitle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4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Client name (optional)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Month 00, 20XX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/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Tagline (optional)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5"/>
            </p:custDataLst>
          </p:nvPr>
        </p:nvSpPr>
        <p:spPr>
          <a:xfrm>
            <a:off x="485775" y="6257135"/>
            <a:ext cx="178574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00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A business of Marsh McLennan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6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7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GB" sz="1600" dirty="0">
              <a:solidFill>
                <a:schemeClr val="lt1"/>
              </a:solidFill>
            </a:endParaRPr>
          </a:p>
        </p:txBody>
      </p:sp>
      <p:pic>
        <p:nvPicPr>
          <p:cNvPr id="5" name="CoverMainLogo_WHITE" hidden="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  <p:pic>
        <p:nvPicPr>
          <p:cNvPr id="7" name="CoverMainLogo_COLOUR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400"/>
              </a:spcBef>
              <a:buNone/>
              <a:defRPr sz="800">
                <a:solidFill>
                  <a:schemeClr val="lt1"/>
                </a:solidFill>
              </a:defRPr>
            </a:lvl1pPr>
          </a:lstStyle>
          <a:p>
            <a:pPr lvl="0"/>
            <a:r>
              <a:rPr lang="en-GB" dirty="0" smtClean="0"/>
              <a:t>Click to add optional disclaimer</a:t>
            </a:r>
            <a:endParaRPr lang="en-GB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3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GB" sz="800" dirty="0" smtClean="0">
                <a:solidFill>
                  <a:schemeClr val="lt1"/>
                </a:solidFill>
              </a:rPr>
              <a:t>Copyright © 2022 Guy Carpenter &amp; Company Limited. All rights reserved.</a:t>
            </a:r>
            <a:endParaRPr lang="en-GB" sz="800" dirty="0">
              <a:solidFill>
                <a:schemeClr val="lt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GB" sz="800" dirty="0" smtClean="0">
                <a:solidFill>
                  <a:schemeClr val="lt1"/>
                </a:solidFill>
              </a:rPr>
              <a:t>{</a:t>
            </a:r>
            <a:r>
              <a:rPr lang="en-GB" sz="800" dirty="0" err="1" smtClean="0">
                <a:solidFill>
                  <a:schemeClr val="lt1"/>
                </a:solidFill>
              </a:rPr>
              <a:t>FileRef</a:t>
            </a:r>
            <a:r>
              <a:rPr lang="en-GB" sz="800" dirty="0" smtClean="0">
                <a:solidFill>
                  <a:schemeClr val="lt1"/>
                </a:solidFill>
              </a:rPr>
              <a:t>}</a:t>
            </a:r>
            <a:endParaRPr lang="en-GB" sz="800" dirty="0"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A business of Marsh McLennan</a:t>
            </a:r>
            <a:endParaRPr lang="en-GB" sz="14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MainBackLogo_WHITE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  <p:pic>
        <p:nvPicPr>
          <p:cNvPr id="3" name="MainBackLogo_COLOUR" hidden="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1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5AFEB67-91FA-AF46-907B-E0F184EFDD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5AFEB67-91FA-AF46-907B-E0F184EFD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ED69B9-B4F1-004C-A77F-27A6FA2E5B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5777" y="1609725"/>
            <a:ext cx="7400923" cy="45198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35B67BB-4145-CB43-9042-99F21E43E2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01" y="119959"/>
            <a:ext cx="3940174" cy="6618082"/>
          </a:xfrm>
          <a:solidFill>
            <a:srgbClr val="F0F0F0"/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add picture. Use “Crop” feature on “Format” tab to resize or reposition picture once added. Reset slide layout if needed.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EFB055-FB93-6449-B5E1-10B3AB4A1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355601"/>
            <a:ext cx="7429500" cy="495299"/>
          </a:xfrm>
        </p:spPr>
        <p:txBody>
          <a:bodyPr vert="horz"/>
          <a:lstStyle/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243AFB7-5041-9B4B-8CEB-9A5E8F8695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5776" y="806807"/>
            <a:ext cx="7410633" cy="318476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1728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5AFEB67-91FA-AF46-907B-E0F184EFDD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5AFEB67-91FA-AF46-907B-E0F184EFD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3DA736-E5DF-844D-B5DD-D8BB742411F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210301" y="6388100"/>
            <a:ext cx="4546600" cy="247650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C7917B-E936-2847-936C-8884185B001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5776" y="1612900"/>
            <a:ext cx="11223624" cy="45166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3DD64E3-026E-A04D-AC24-029A817E82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55601"/>
            <a:ext cx="11252199" cy="495299"/>
          </a:xfrm>
        </p:spPr>
        <p:txBody>
          <a:bodyPr vert="horz"/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2D0924E-7A15-6045-86EA-6E2333478D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5776" y="806807"/>
            <a:ext cx="11223624" cy="318476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96692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065FBC-B738-C54B-9BC4-18152E8240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065FBC-B738-C54B-9BC4-18152E8240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3D6335A-B440-264A-ADCF-510226FDCEF3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210301" y="6388100"/>
            <a:ext cx="4546600" cy="247650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4D9E00-BE79-044E-880B-B336004BB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55601"/>
            <a:ext cx="11252199" cy="495299"/>
          </a:xfrm>
        </p:spPr>
        <p:txBody>
          <a:bodyPr vert="horz"/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740D47-97C5-7046-A0ED-2FDCEE545EC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5776" y="806807"/>
            <a:ext cx="11223624" cy="318476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69915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82182B-41E4-487D-8885-04EC50DCFF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l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 smtClean="0"/>
              <a:t>Click to add topic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1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lt1"/>
                </a:solidFill>
              </a:defRPr>
            </a:lvl1pPr>
          </a:lstStyle>
          <a:p>
            <a:pPr lvl="0"/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2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l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customXml" Target="../../customXml/item37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customXml" Target="../../customXml/item60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2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customXml" Target="../../customXml/item5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7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smtClean="0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8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9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ContentLogo_WHITE" hidden="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6515989"/>
            <a:ext cx="1240539" cy="137160"/>
          </a:xfrm>
          <a:prstGeom prst="rect">
            <a:avLst/>
          </a:prstGeom>
        </p:spPr>
      </p:pic>
      <p:pic>
        <p:nvPicPr>
          <p:cNvPr id="7" name="ContentLogo_COLOUR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6515989"/>
            <a:ext cx="1240539" cy="137160"/>
          </a:xfrm>
          <a:prstGeom prst="rect">
            <a:avLst/>
          </a:prstGeom>
        </p:spPr>
      </p:pic>
    </p:spTree>
    <p:custDataLst>
      <p:custData r:id="rId16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  <p:sldLayoutId id="2147483720" r:id="rId11"/>
    <p:sldLayoutId id="2147483721" r:id="rId12"/>
    <p:sldLayoutId id="2147483722" r:id="rId13"/>
    <p:sldLayoutId id="2147483723" r:id="rId14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5.xml"/><Relationship Id="rId2" Type="http://schemas.openxmlformats.org/officeDocument/2006/relationships/customXml" Target="../../customXml/item59.xml"/><Relationship Id="rId1" Type="http://schemas.openxmlformats.org/officeDocument/2006/relationships/customXml" Target="../../customXml/item20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6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4.xml"/><Relationship Id="rId1" Type="http://schemas.openxmlformats.org/officeDocument/2006/relationships/customXml" Target="../../customXml/item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2.xml"/><Relationship Id="rId2" Type="http://schemas.openxmlformats.org/officeDocument/2006/relationships/customXml" Target="../../customXml/item52.xml"/><Relationship Id="rId1" Type="http://schemas.openxmlformats.org/officeDocument/2006/relationships/customXml" Target="../../customXml/item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customXml" Target="../../customXml/item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0" y="1907921"/>
            <a:ext cx="10076273" cy="563136"/>
          </a:xfrm>
        </p:spPr>
        <p:txBody>
          <a:bodyPr/>
          <a:lstStyle/>
          <a:p>
            <a:r>
              <a:rPr lang="es-ES" sz="4000" dirty="0" smtClean="0"/>
              <a:t>CIBERSEGURIDAD: </a:t>
            </a:r>
            <a:br>
              <a:rPr lang="es-ES" sz="4000" dirty="0" smtClean="0"/>
            </a:br>
            <a:r>
              <a:rPr lang="es-ES" sz="4000" dirty="0" smtClean="0"/>
              <a:t>Un mercado en CRECIMIENTO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400" b="0" dirty="0" smtClean="0"/>
              <a:t/>
            </a:r>
            <a:br>
              <a:rPr lang="en-GB" sz="4400" b="0" dirty="0" smtClean="0"/>
            </a:br>
            <a:endParaRPr lang="en-GB" sz="4400" dirty="0"/>
          </a:p>
        </p:txBody>
      </p:sp>
      <p:sp>
        <p:nvSpPr>
          <p:cNvPr id="4" name="PresenterDetails"/>
          <p:cNvSpPr>
            <a:spLocks noGrp="1"/>
          </p:cNvSpPr>
          <p:nvPr>
            <p:ph type="body" sz="half" idx="2"/>
            <p:custDataLst>
              <p:custData r:id="rId2"/>
            </p:custDataLst>
          </p:nvPr>
        </p:nvSpPr>
        <p:spPr>
          <a:xfrm>
            <a:off x="485775" y="4772197"/>
            <a:ext cx="2387281" cy="115247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7 de </a:t>
            </a:r>
            <a:r>
              <a:rPr lang="en-GB" dirty="0" err="1" smtClean="0"/>
              <a:t>septiembre</a:t>
            </a:r>
            <a:r>
              <a:rPr lang="en-GB" dirty="0" smtClean="0"/>
              <a:t> de 2022</a:t>
            </a:r>
          </a:p>
          <a:p>
            <a:endParaRPr lang="en-GB" dirty="0" smtClean="0"/>
          </a:p>
          <a:p>
            <a:r>
              <a:rPr lang="en-GB" dirty="0" smtClean="0"/>
              <a:t>Neiva Izzo</a:t>
            </a:r>
          </a:p>
        </p:txBody>
      </p:sp>
      <p:sp>
        <p:nvSpPr>
          <p:cNvPr id="5" name="ClientLogo" hidden="1"/>
          <p:cNvSpPr/>
          <p:nvPr>
            <p:custDataLst>
              <p:custData r:id="rId3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bg1"/>
                </a:solidFill>
              </a:rPr>
              <a:t>Placeholder for optional client logo</a:t>
            </a: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6" y="355601"/>
            <a:ext cx="11223623" cy="320505"/>
          </a:xfrm>
        </p:spPr>
        <p:txBody>
          <a:bodyPr/>
          <a:lstStyle/>
          <a:p>
            <a:r>
              <a:rPr lang="es-419" dirty="0"/>
              <a:t>Seguro de Riesgo Cibernético</a:t>
            </a:r>
            <a:br>
              <a:rPr lang="es-419" dirty="0"/>
            </a:br>
            <a:r>
              <a:rPr lang="es-419" dirty="0" smtClean="0"/>
              <a:t/>
            </a:r>
            <a:br>
              <a:rPr lang="es-419" dirty="0" smtClean="0"/>
            </a:br>
            <a:endParaRPr lang="es-419" sz="18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2182B-41E4-487D-8885-04EC50DCFF93}" type="slidenum">
              <a:rPr lang="es-419" smtClean="0"/>
              <a:pPr/>
              <a:t>10</a:t>
            </a:fld>
            <a:endParaRPr lang="es-419" dirty="0"/>
          </a:p>
        </p:txBody>
      </p:sp>
      <p:sp>
        <p:nvSpPr>
          <p:cNvPr id="82" name="Text Placeholder 7"/>
          <p:cNvSpPr txBox="1">
            <a:spLocks/>
          </p:cNvSpPr>
          <p:nvPr/>
        </p:nvSpPr>
        <p:spPr>
          <a:xfrm>
            <a:off x="423991" y="809611"/>
            <a:ext cx="11225025" cy="3204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smtClean="0">
                <a:solidFill>
                  <a:srgbClr val="002060"/>
                </a:solidFill>
              </a:rPr>
              <a:t> </a:t>
            </a:r>
            <a:endParaRPr lang="es-E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smtClean="0">
                <a:solidFill>
                  <a:srgbClr val="002060"/>
                </a:solidFill>
              </a:rPr>
              <a:t>                         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155660" y="4036684"/>
            <a:ext cx="2730157" cy="6114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ES" sz="1200" dirty="0" smtClean="0">
                <a:latin typeface="+mj-lt"/>
                <a:cs typeface="Calibri" panose="020F0502020204030204" pitchFamily="34" charset="0"/>
              </a:rPr>
              <a:t>La </a:t>
            </a:r>
            <a:r>
              <a:rPr lang="es-ES" sz="1200" dirty="0">
                <a:latin typeface="+mj-lt"/>
                <a:cs typeface="Calibri" panose="020F0502020204030204" pitchFamily="34" charset="0"/>
              </a:rPr>
              <a:t>cobertura primaria protege </a:t>
            </a:r>
            <a:r>
              <a:rPr lang="es-ES" sz="1200" b="1" dirty="0">
                <a:latin typeface="+mj-lt"/>
                <a:cs typeface="Calibri" panose="020F0502020204030204" pitchFamily="34" charset="0"/>
              </a:rPr>
              <a:t>sus datos</a:t>
            </a:r>
            <a:r>
              <a:rPr lang="es-ES" sz="1200" dirty="0">
                <a:latin typeface="+mj-lt"/>
                <a:cs typeface="Calibri" panose="020F0502020204030204" pitchFamily="34" charset="0"/>
              </a:rPr>
              <a:t>, incluyendo la información de sus empleados y clientes. </a:t>
            </a:r>
            <a:endParaRPr lang="es-ES" sz="1200" dirty="0" smtClean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39" name="Imagen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0"/>
          <a:stretch/>
        </p:blipFill>
        <p:spPr bwMode="auto">
          <a:xfrm>
            <a:off x="5648720" y="969811"/>
            <a:ext cx="5827298" cy="3185792"/>
          </a:xfrm>
          <a:prstGeom prst="rect">
            <a:avLst/>
          </a:prstGeom>
          <a:noFill/>
        </p:spPr>
      </p:pic>
      <p:sp>
        <p:nvSpPr>
          <p:cNvPr id="140" name="Rounded Rectangle 23"/>
          <p:cNvSpPr/>
          <p:nvPr/>
        </p:nvSpPr>
        <p:spPr bwMode="auto">
          <a:xfrm>
            <a:off x="6581566" y="4192968"/>
            <a:ext cx="1945620" cy="379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00A8C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5512">
              <a:defRPr/>
            </a:pPr>
            <a:r>
              <a:rPr lang="es-ES" sz="1100" b="1" kern="0" dirty="0">
                <a:solidFill>
                  <a:srgbClr val="37424A"/>
                </a:solidFill>
                <a:latin typeface="Arial"/>
                <a:ea typeface="MS PGothic"/>
              </a:rPr>
              <a:t>PÉRDIDAS PROPIAS O FIRST PARTY</a:t>
            </a:r>
          </a:p>
        </p:txBody>
      </p:sp>
      <p:sp>
        <p:nvSpPr>
          <p:cNvPr id="141" name="Rounded Rectangle 23"/>
          <p:cNvSpPr/>
          <p:nvPr/>
        </p:nvSpPr>
        <p:spPr bwMode="auto">
          <a:xfrm>
            <a:off x="6913421" y="4701189"/>
            <a:ext cx="1255556" cy="314168"/>
          </a:xfrm>
          <a:prstGeom prst="roundRect">
            <a:avLst/>
          </a:prstGeom>
          <a:noFill/>
          <a:ln w="28575" cap="flat" cmpd="sng" algn="ctr">
            <a:solidFill>
              <a:srgbClr val="00A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5512">
              <a:defRPr/>
            </a:pPr>
            <a:r>
              <a:rPr lang="es-ES" sz="1000" kern="0" dirty="0">
                <a:solidFill>
                  <a:srgbClr val="37424A"/>
                </a:solidFill>
                <a:latin typeface="Arial"/>
                <a:ea typeface="MS PGothic"/>
              </a:rPr>
              <a:t>Interrupción del contingente  </a:t>
            </a:r>
          </a:p>
        </p:txBody>
      </p:sp>
      <p:sp>
        <p:nvSpPr>
          <p:cNvPr id="142" name="Rounded Rectangle 23"/>
          <p:cNvSpPr/>
          <p:nvPr/>
        </p:nvSpPr>
        <p:spPr bwMode="auto">
          <a:xfrm>
            <a:off x="5526466" y="4707475"/>
            <a:ext cx="1255556" cy="316912"/>
          </a:xfrm>
          <a:prstGeom prst="roundRect">
            <a:avLst/>
          </a:prstGeom>
          <a:noFill/>
          <a:ln w="28575" cap="flat" cmpd="sng" algn="ctr">
            <a:solidFill>
              <a:srgbClr val="00A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5512">
              <a:defRPr/>
            </a:pPr>
            <a:r>
              <a:rPr lang="es-ES" sz="1000" kern="0" dirty="0">
                <a:solidFill>
                  <a:srgbClr val="37424A"/>
                </a:solidFill>
                <a:latin typeface="Arial"/>
                <a:ea typeface="MS PGothic"/>
              </a:rPr>
              <a:t>Interrupción del negocio </a:t>
            </a:r>
          </a:p>
        </p:txBody>
      </p:sp>
      <p:sp>
        <p:nvSpPr>
          <p:cNvPr id="143" name="Rounded Rectangle 23"/>
          <p:cNvSpPr/>
          <p:nvPr/>
        </p:nvSpPr>
        <p:spPr bwMode="auto">
          <a:xfrm>
            <a:off x="8300376" y="4708847"/>
            <a:ext cx="1255556" cy="314167"/>
          </a:xfrm>
          <a:prstGeom prst="roundRect">
            <a:avLst/>
          </a:prstGeom>
          <a:noFill/>
          <a:ln w="28575" cap="flat" cmpd="sng" algn="ctr">
            <a:solidFill>
              <a:srgbClr val="00A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5512">
              <a:defRPr/>
            </a:pPr>
            <a:r>
              <a:rPr lang="es-ES" sz="1000" kern="0" dirty="0">
                <a:solidFill>
                  <a:srgbClr val="37424A"/>
                </a:solidFill>
                <a:latin typeface="Arial"/>
                <a:ea typeface="MS PGothic"/>
              </a:rPr>
              <a:t>Pérdida de activos digitales</a:t>
            </a:r>
            <a:r>
              <a:rPr lang="es-ES" sz="1000" b="1" kern="0" dirty="0">
                <a:solidFill>
                  <a:srgbClr val="37424A"/>
                </a:solidFill>
                <a:latin typeface="Arial"/>
                <a:ea typeface="MS PGothic"/>
              </a:rPr>
              <a:t> </a:t>
            </a:r>
          </a:p>
        </p:txBody>
      </p:sp>
      <p:sp>
        <p:nvSpPr>
          <p:cNvPr id="144" name="Rounded Rectangle 23"/>
          <p:cNvSpPr/>
          <p:nvPr/>
        </p:nvSpPr>
        <p:spPr bwMode="auto">
          <a:xfrm>
            <a:off x="6154244" y="5198430"/>
            <a:ext cx="1255556" cy="317490"/>
          </a:xfrm>
          <a:prstGeom prst="roundRect">
            <a:avLst/>
          </a:prstGeom>
          <a:noFill/>
          <a:ln w="28575" cap="flat" cmpd="sng" algn="ctr">
            <a:solidFill>
              <a:srgbClr val="00A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5512">
              <a:defRPr/>
            </a:pPr>
            <a:r>
              <a:rPr lang="es-ES" sz="1000" kern="0" dirty="0">
                <a:solidFill>
                  <a:srgbClr val="37424A"/>
                </a:solidFill>
                <a:latin typeface="Arial"/>
                <a:ea typeface="MS PGothic"/>
              </a:rPr>
              <a:t>Gastos de gestión de crisis</a:t>
            </a:r>
          </a:p>
        </p:txBody>
      </p:sp>
      <p:sp>
        <p:nvSpPr>
          <p:cNvPr id="145" name="Rounded Rectangle 23"/>
          <p:cNvSpPr/>
          <p:nvPr/>
        </p:nvSpPr>
        <p:spPr bwMode="auto">
          <a:xfrm>
            <a:off x="7761608" y="5198430"/>
            <a:ext cx="1255556" cy="317490"/>
          </a:xfrm>
          <a:prstGeom prst="roundRect">
            <a:avLst/>
          </a:prstGeom>
          <a:noFill/>
          <a:ln w="28575" cap="flat" cmpd="sng" algn="ctr">
            <a:solidFill>
              <a:srgbClr val="00A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5512">
              <a:defRPr/>
            </a:pPr>
            <a:r>
              <a:rPr lang="es-ES" sz="1000" kern="0" dirty="0">
                <a:solidFill>
                  <a:srgbClr val="37424A"/>
                </a:solidFill>
                <a:latin typeface="Arial"/>
                <a:ea typeface="MS PGothic"/>
              </a:rPr>
              <a:t>Extorsión cibernética</a:t>
            </a:r>
          </a:p>
        </p:txBody>
      </p:sp>
      <p:sp>
        <p:nvSpPr>
          <p:cNvPr id="146" name="Rounded Rectangle 23"/>
          <p:cNvSpPr/>
          <p:nvPr/>
        </p:nvSpPr>
        <p:spPr bwMode="auto">
          <a:xfrm>
            <a:off x="9736675" y="4192968"/>
            <a:ext cx="1887623" cy="379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00A8C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5512">
              <a:defRPr/>
            </a:pPr>
            <a:r>
              <a:rPr lang="es-ES" sz="1100" b="1" kern="0" dirty="0">
                <a:solidFill>
                  <a:srgbClr val="37424A"/>
                </a:solidFill>
                <a:latin typeface="Arial"/>
                <a:ea typeface="MS PGothic"/>
              </a:rPr>
              <a:t>RESPONSABILIDAD CIVIL O THIRD PARTY</a:t>
            </a:r>
          </a:p>
        </p:txBody>
      </p:sp>
      <p:sp>
        <p:nvSpPr>
          <p:cNvPr id="147" name="Rounded Rectangle 23"/>
          <p:cNvSpPr/>
          <p:nvPr/>
        </p:nvSpPr>
        <p:spPr bwMode="auto">
          <a:xfrm>
            <a:off x="10127601" y="4701508"/>
            <a:ext cx="1255556" cy="307683"/>
          </a:xfrm>
          <a:prstGeom prst="roundRect">
            <a:avLst/>
          </a:prstGeom>
          <a:noFill/>
          <a:ln w="28575" cap="flat" cmpd="sng" algn="ctr">
            <a:solidFill>
              <a:srgbClr val="00A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5512">
              <a:defRPr/>
            </a:pPr>
            <a:r>
              <a:rPr lang="es-ES" sz="1000" kern="0" dirty="0">
                <a:solidFill>
                  <a:srgbClr val="37424A"/>
                </a:solidFill>
                <a:latin typeface="Arial"/>
                <a:ea typeface="MS PGothic"/>
              </a:rPr>
              <a:t>RC por privacidad o </a:t>
            </a:r>
            <a:r>
              <a:rPr lang="es-ES" sz="1000" kern="0" dirty="0" smtClean="0">
                <a:solidFill>
                  <a:srgbClr val="37424A"/>
                </a:solidFill>
                <a:latin typeface="Arial"/>
                <a:ea typeface="MS PGothic"/>
              </a:rPr>
              <a:t>confidencialidad </a:t>
            </a:r>
            <a:endParaRPr lang="es-ES" sz="1000" kern="0" dirty="0">
              <a:solidFill>
                <a:srgbClr val="37424A"/>
              </a:solidFill>
              <a:latin typeface="Arial"/>
              <a:ea typeface="MS PGothic"/>
            </a:endParaRPr>
          </a:p>
        </p:txBody>
      </p:sp>
      <p:sp>
        <p:nvSpPr>
          <p:cNvPr id="148" name="Rounded Rectangle 23"/>
          <p:cNvSpPr/>
          <p:nvPr/>
        </p:nvSpPr>
        <p:spPr bwMode="auto">
          <a:xfrm>
            <a:off x="10127601" y="5198430"/>
            <a:ext cx="1255556" cy="317490"/>
          </a:xfrm>
          <a:prstGeom prst="roundRect">
            <a:avLst/>
          </a:prstGeom>
          <a:noFill/>
          <a:ln w="28575" cap="flat" cmpd="sng" algn="ctr">
            <a:solidFill>
              <a:srgbClr val="00A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5512">
              <a:defRPr/>
            </a:pPr>
            <a:r>
              <a:rPr lang="es-ES" sz="1000" kern="0" dirty="0">
                <a:solidFill>
                  <a:srgbClr val="37424A"/>
                </a:solidFill>
                <a:latin typeface="Arial"/>
                <a:ea typeface="MS PGothic"/>
              </a:rPr>
              <a:t>RC por seguridad en la red</a:t>
            </a:r>
          </a:p>
        </p:txBody>
      </p:sp>
      <p:sp>
        <p:nvSpPr>
          <p:cNvPr id="149" name="Rounded Rectangle 23"/>
          <p:cNvSpPr/>
          <p:nvPr/>
        </p:nvSpPr>
        <p:spPr bwMode="auto">
          <a:xfrm>
            <a:off x="10127601" y="5705160"/>
            <a:ext cx="1255556" cy="306073"/>
          </a:xfrm>
          <a:prstGeom prst="roundRect">
            <a:avLst/>
          </a:prstGeom>
          <a:noFill/>
          <a:ln w="28575" cap="flat" cmpd="sng" algn="ctr">
            <a:solidFill>
              <a:srgbClr val="00A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5512">
              <a:defRPr/>
            </a:pPr>
            <a:r>
              <a:rPr lang="es-ES" sz="1000" kern="0" dirty="0">
                <a:solidFill>
                  <a:srgbClr val="37424A"/>
                </a:solidFill>
                <a:latin typeface="Arial"/>
                <a:ea typeface="MS PGothic"/>
              </a:rPr>
              <a:t>RC por publicación de contenido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835207" y="1542335"/>
            <a:ext cx="4050611" cy="188976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tabLst>
                <a:tab pos="179388" algn="l"/>
              </a:tabLst>
            </a:pPr>
            <a:r>
              <a:rPr lang="es-ES" sz="1500" dirty="0" smtClean="0"/>
              <a:t>Cubre el </a:t>
            </a:r>
            <a:r>
              <a:rPr lang="es-ES" sz="1500" b="1" dirty="0" smtClean="0"/>
              <a:t>Impacto Financiero </a:t>
            </a:r>
            <a:r>
              <a:rPr lang="es-ES" sz="1500" dirty="0"/>
              <a:t>que una compañía puede sufrir como consecuencia de una afectación a su información, sus sistemas de tecnología de la información y sus sistemas de tecnología </a:t>
            </a:r>
            <a:r>
              <a:rPr lang="es-ES" sz="1500" dirty="0" smtClean="0"/>
              <a:t>operacional</a:t>
            </a:r>
            <a:endParaRPr lang="es-ES" sz="1500" dirty="0"/>
          </a:p>
          <a:p>
            <a:pPr lvl="0">
              <a:spcAft>
                <a:spcPts val="600"/>
              </a:spcAft>
              <a:tabLst>
                <a:tab pos="179388" algn="l"/>
              </a:tabLst>
            </a:pPr>
            <a:r>
              <a:rPr lang="es-ES" sz="1500" dirty="0" smtClean="0"/>
              <a:t>El </a:t>
            </a:r>
            <a:r>
              <a:rPr lang="es-ES" sz="1500" dirty="0"/>
              <a:t>bien </a:t>
            </a:r>
            <a:r>
              <a:rPr lang="es-ES" sz="1500" dirty="0" smtClean="0"/>
              <a:t>asegurable es </a:t>
            </a:r>
            <a:r>
              <a:rPr lang="es-ES" sz="1500" dirty="0"/>
              <a:t>un </a:t>
            </a:r>
            <a:r>
              <a:rPr lang="es-ES" sz="1500" b="1" dirty="0"/>
              <a:t>activo intangible </a:t>
            </a:r>
            <a:r>
              <a:rPr lang="es-ES" sz="1500" dirty="0"/>
              <a:t>(activos digitales</a:t>
            </a:r>
            <a:r>
              <a:rPr lang="es-ES" sz="1500" dirty="0" smtClean="0"/>
              <a:t>).</a:t>
            </a:r>
            <a:endParaRPr lang="en-US" sz="1500" dirty="0"/>
          </a:p>
        </p:txBody>
      </p:sp>
      <p:sp>
        <p:nvSpPr>
          <p:cNvPr id="151" name="Text Placeholder 7"/>
          <p:cNvSpPr txBox="1">
            <a:spLocks/>
          </p:cNvSpPr>
          <p:nvPr/>
        </p:nvSpPr>
        <p:spPr>
          <a:xfrm>
            <a:off x="423990" y="771455"/>
            <a:ext cx="11225025" cy="3204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smtClean="0">
                <a:solidFill>
                  <a:srgbClr val="002060"/>
                </a:solidFill>
              </a:rPr>
              <a:t>Qué es? Dos Enfoques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4" name="Pentagon 153"/>
          <p:cNvSpPr/>
          <p:nvPr/>
        </p:nvSpPr>
        <p:spPr>
          <a:xfrm>
            <a:off x="0" y="4036684"/>
            <a:ext cx="2083101" cy="429074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PÉRDIDAS PROPIAS O FIRST PARTY</a:t>
            </a:r>
          </a:p>
        </p:txBody>
      </p:sp>
      <p:sp>
        <p:nvSpPr>
          <p:cNvPr id="155" name="Pentagon 154"/>
          <p:cNvSpPr/>
          <p:nvPr/>
        </p:nvSpPr>
        <p:spPr>
          <a:xfrm>
            <a:off x="-1" y="5068670"/>
            <a:ext cx="2083101" cy="429074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RESPONSABILIDAD CIVIL O THIRD PARTY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3752" y="5068670"/>
            <a:ext cx="26720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200" dirty="0"/>
              <a:t>La cobertura de terceros lo protege de su </a:t>
            </a:r>
            <a:r>
              <a:rPr lang="es-ES" sz="1200" b="1" dirty="0"/>
              <a:t>responsabilidad si un tercero entabla reclamos en su contra</a:t>
            </a:r>
            <a:r>
              <a:rPr lang="es-E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85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11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85273" y="3346136"/>
            <a:ext cx="1367310" cy="0"/>
          </a:xfrm>
          <a:prstGeom prst="line">
            <a:avLst/>
          </a:prstGeom>
          <a:ln w="381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3452583" y="1737182"/>
            <a:ext cx="238327" cy="3387996"/>
          </a:xfrm>
          <a:custGeom>
            <a:avLst/>
            <a:gdLst>
              <a:gd name="connsiteX0" fmla="*/ 335756 w 338138"/>
              <a:gd name="connsiteY0" fmla="*/ 0 h 1600200"/>
              <a:gd name="connsiteX1" fmla="*/ 0 w 338138"/>
              <a:gd name="connsiteY1" fmla="*/ 0 h 1600200"/>
              <a:gd name="connsiteX2" fmla="*/ 0 w 338138"/>
              <a:gd name="connsiteY2" fmla="*/ 1600200 h 1600200"/>
              <a:gd name="connsiteX3" fmla="*/ 338138 w 33813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38" h="1600200">
                <a:moveTo>
                  <a:pt x="335756" y="0"/>
                </a:moveTo>
                <a:lnTo>
                  <a:pt x="0" y="0"/>
                </a:lnTo>
                <a:lnTo>
                  <a:pt x="0" y="1600200"/>
                </a:lnTo>
                <a:lnTo>
                  <a:pt x="338138" y="1600200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466723"/>
              </p:ext>
            </p:extLst>
          </p:nvPr>
        </p:nvGraphicFramePr>
        <p:xfrm>
          <a:off x="3549367" y="1694180"/>
          <a:ext cx="7510003" cy="3387997"/>
        </p:xfrm>
        <a:graphic>
          <a:graphicData uri="http://schemas.openxmlformats.org/drawingml/2006/table">
            <a:tbl>
              <a:tblPr firstRow="1" bandRow="1"/>
              <a:tblGrid>
                <a:gridCol w="7510003">
                  <a:extLst>
                    <a:ext uri="{9D8B030D-6E8A-4147-A177-3AD203B41FA5}">
                      <a16:colId xmlns:a16="http://schemas.microsoft.com/office/drawing/2014/main" val="2867811268"/>
                    </a:ext>
                  </a:extLst>
                </a:gridCol>
              </a:tblGrid>
              <a:tr h="1086177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b="1" dirty="0" smtClean="0">
                          <a:solidFill>
                            <a:schemeClr val="accent2"/>
                          </a:solidFill>
                        </a:rPr>
                        <a:t>TIEMPO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b="0" dirty="0" smtClean="0">
                          <a:solidFill>
                            <a:schemeClr val="accent2"/>
                          </a:solidFill>
                        </a:rPr>
                        <a:t>El tiempo dedicado a la respuesta a estos incidentes es tiempo lejos de las operaciones de negocio diarias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184169"/>
                  </a:ext>
                </a:extLst>
              </a:tr>
              <a:tr h="13623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600" b="1" dirty="0" smtClean="0">
                          <a:solidFill>
                            <a:schemeClr val="accent2"/>
                          </a:solidFill>
                        </a:rPr>
                        <a:t>DINERO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b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Responder a incidentes puede significar honorarios legales, costes de investigación forense, costes de notificación y centro de llamadas, y pagar por </a:t>
                      </a:r>
                      <a:r>
                        <a:rPr lang="es-ES" sz="1600" b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s-ES" sz="1600" b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monitorización de la información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95354"/>
                  </a:ext>
                </a:extLst>
              </a:tr>
              <a:tr h="9394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9DE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REPUTACIÓN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9DE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Pérdida de la confianza de los clientes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047846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85776" y="2122702"/>
            <a:ext cx="2367993" cy="2865919"/>
            <a:chOff x="370840" y="2347570"/>
            <a:chExt cx="2382520" cy="2784586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70840" y="2347570"/>
              <a:ext cx="2382520" cy="2784586"/>
            </a:xfrm>
            <a:custGeom>
              <a:avLst/>
              <a:gdLst>
                <a:gd name="T0" fmla="*/ 101 w 115"/>
                <a:gd name="T1" fmla="*/ 23 h 134"/>
                <a:gd name="T2" fmla="*/ 27 w 115"/>
                <a:gd name="T3" fmla="*/ 19 h 134"/>
                <a:gd name="T4" fmla="*/ 10 w 115"/>
                <a:gd name="T5" fmla="*/ 58 h 134"/>
                <a:gd name="T6" fmla="*/ 10 w 115"/>
                <a:gd name="T7" fmla="*/ 61 h 134"/>
                <a:gd name="T8" fmla="*/ 0 w 115"/>
                <a:gd name="T9" fmla="*/ 82 h 134"/>
                <a:gd name="T10" fmla="*/ 2 w 115"/>
                <a:gd name="T11" fmla="*/ 87 h 134"/>
                <a:gd name="T12" fmla="*/ 10 w 115"/>
                <a:gd name="T13" fmla="*/ 92 h 134"/>
                <a:gd name="T14" fmla="*/ 10 w 115"/>
                <a:gd name="T15" fmla="*/ 106 h 134"/>
                <a:gd name="T16" fmla="*/ 26 w 115"/>
                <a:gd name="T17" fmla="*/ 122 h 134"/>
                <a:gd name="T18" fmla="*/ 42 w 115"/>
                <a:gd name="T19" fmla="*/ 122 h 134"/>
                <a:gd name="T20" fmla="*/ 42 w 115"/>
                <a:gd name="T21" fmla="*/ 130 h 134"/>
                <a:gd name="T22" fmla="*/ 46 w 115"/>
                <a:gd name="T23" fmla="*/ 134 h 134"/>
                <a:gd name="T24" fmla="*/ 50 w 115"/>
                <a:gd name="T25" fmla="*/ 130 h 134"/>
                <a:gd name="T26" fmla="*/ 50 w 115"/>
                <a:gd name="T27" fmla="*/ 118 h 134"/>
                <a:gd name="T28" fmla="*/ 46 w 115"/>
                <a:gd name="T29" fmla="*/ 114 h 134"/>
                <a:gd name="T30" fmla="*/ 26 w 115"/>
                <a:gd name="T31" fmla="*/ 114 h 134"/>
                <a:gd name="T32" fmla="*/ 18 w 115"/>
                <a:gd name="T33" fmla="*/ 106 h 134"/>
                <a:gd name="T34" fmla="*/ 18 w 115"/>
                <a:gd name="T35" fmla="*/ 90 h 134"/>
                <a:gd name="T36" fmla="*/ 16 w 115"/>
                <a:gd name="T37" fmla="*/ 87 h 134"/>
                <a:gd name="T38" fmla="*/ 9 w 115"/>
                <a:gd name="T39" fmla="*/ 82 h 134"/>
                <a:gd name="T40" fmla="*/ 18 w 115"/>
                <a:gd name="T41" fmla="*/ 64 h 134"/>
                <a:gd name="T42" fmla="*/ 18 w 115"/>
                <a:gd name="T43" fmla="*/ 62 h 134"/>
                <a:gd name="T44" fmla="*/ 18 w 115"/>
                <a:gd name="T45" fmla="*/ 58 h 134"/>
                <a:gd name="T46" fmla="*/ 33 w 115"/>
                <a:gd name="T47" fmla="*/ 25 h 134"/>
                <a:gd name="T48" fmla="*/ 95 w 115"/>
                <a:gd name="T49" fmla="*/ 29 h 134"/>
                <a:gd name="T50" fmla="*/ 106 w 115"/>
                <a:gd name="T51" fmla="*/ 60 h 134"/>
                <a:gd name="T52" fmla="*/ 91 w 115"/>
                <a:gd name="T53" fmla="*/ 91 h 134"/>
                <a:gd name="T54" fmla="*/ 90 w 115"/>
                <a:gd name="T55" fmla="*/ 94 h 134"/>
                <a:gd name="T56" fmla="*/ 90 w 115"/>
                <a:gd name="T57" fmla="*/ 130 h 134"/>
                <a:gd name="T58" fmla="*/ 94 w 115"/>
                <a:gd name="T59" fmla="*/ 134 h 134"/>
                <a:gd name="T60" fmla="*/ 98 w 115"/>
                <a:gd name="T61" fmla="*/ 130 h 134"/>
                <a:gd name="T62" fmla="*/ 98 w 115"/>
                <a:gd name="T63" fmla="*/ 95 h 134"/>
                <a:gd name="T64" fmla="*/ 114 w 115"/>
                <a:gd name="T65" fmla="*/ 61 h 134"/>
                <a:gd name="T66" fmla="*/ 101 w 115"/>
                <a:gd name="T67" fmla="*/ 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" h="134">
                  <a:moveTo>
                    <a:pt x="101" y="23"/>
                  </a:moveTo>
                  <a:cubicBezTo>
                    <a:pt x="82" y="2"/>
                    <a:pt x="49" y="0"/>
                    <a:pt x="27" y="19"/>
                  </a:cubicBezTo>
                  <a:cubicBezTo>
                    <a:pt x="16" y="29"/>
                    <a:pt x="10" y="43"/>
                    <a:pt x="10" y="58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0" y="86"/>
                    <a:pt x="2" y="87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10" y="115"/>
                    <a:pt x="17" y="122"/>
                    <a:pt x="26" y="122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32"/>
                    <a:pt x="44" y="134"/>
                    <a:pt x="46" y="134"/>
                  </a:cubicBezTo>
                  <a:cubicBezTo>
                    <a:pt x="48" y="134"/>
                    <a:pt x="50" y="132"/>
                    <a:pt x="50" y="130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6"/>
                    <a:pt x="48" y="114"/>
                    <a:pt x="4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2" y="114"/>
                    <a:pt x="18" y="110"/>
                    <a:pt x="18" y="10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7" y="87"/>
                    <a:pt x="16" y="87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3"/>
                    <a:pt x="18" y="63"/>
                    <a:pt x="18" y="6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46"/>
                    <a:pt x="23" y="34"/>
                    <a:pt x="33" y="25"/>
                  </a:cubicBezTo>
                  <a:cubicBezTo>
                    <a:pt x="51" y="9"/>
                    <a:pt x="79" y="11"/>
                    <a:pt x="95" y="29"/>
                  </a:cubicBezTo>
                  <a:cubicBezTo>
                    <a:pt x="103" y="37"/>
                    <a:pt x="107" y="49"/>
                    <a:pt x="106" y="60"/>
                  </a:cubicBezTo>
                  <a:cubicBezTo>
                    <a:pt x="105" y="72"/>
                    <a:pt x="100" y="83"/>
                    <a:pt x="91" y="91"/>
                  </a:cubicBezTo>
                  <a:cubicBezTo>
                    <a:pt x="90" y="91"/>
                    <a:pt x="90" y="93"/>
                    <a:pt x="90" y="94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0" y="132"/>
                    <a:pt x="92" y="134"/>
                    <a:pt x="94" y="134"/>
                  </a:cubicBezTo>
                  <a:cubicBezTo>
                    <a:pt x="96" y="134"/>
                    <a:pt x="98" y="132"/>
                    <a:pt x="98" y="130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108" y="86"/>
                    <a:pt x="113" y="74"/>
                    <a:pt x="114" y="61"/>
                  </a:cubicBezTo>
                  <a:cubicBezTo>
                    <a:pt x="115" y="47"/>
                    <a:pt x="110" y="34"/>
                    <a:pt x="101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070705" y="2972985"/>
              <a:ext cx="1176369" cy="1161485"/>
            </a:xfrm>
            <a:custGeom>
              <a:avLst/>
              <a:gdLst>
                <a:gd name="T0" fmla="*/ 52 w 56"/>
                <a:gd name="T1" fmla="*/ 24 h 56"/>
                <a:gd name="T2" fmla="*/ 48 w 56"/>
                <a:gd name="T3" fmla="*/ 24 h 56"/>
                <a:gd name="T4" fmla="*/ 45 w 56"/>
                <a:gd name="T5" fmla="*/ 17 h 56"/>
                <a:gd name="T6" fmla="*/ 48 w 56"/>
                <a:gd name="T7" fmla="*/ 14 h 56"/>
                <a:gd name="T8" fmla="*/ 48 w 56"/>
                <a:gd name="T9" fmla="*/ 8 h 56"/>
                <a:gd name="T10" fmla="*/ 42 w 56"/>
                <a:gd name="T11" fmla="*/ 8 h 56"/>
                <a:gd name="T12" fmla="*/ 39 w 56"/>
                <a:gd name="T13" fmla="*/ 11 h 56"/>
                <a:gd name="T14" fmla="*/ 32 w 56"/>
                <a:gd name="T15" fmla="*/ 8 h 56"/>
                <a:gd name="T16" fmla="*/ 32 w 56"/>
                <a:gd name="T17" fmla="*/ 4 h 56"/>
                <a:gd name="T18" fmla="*/ 28 w 56"/>
                <a:gd name="T19" fmla="*/ 0 h 56"/>
                <a:gd name="T20" fmla="*/ 24 w 56"/>
                <a:gd name="T21" fmla="*/ 4 h 56"/>
                <a:gd name="T22" fmla="*/ 24 w 56"/>
                <a:gd name="T23" fmla="*/ 8 h 56"/>
                <a:gd name="T24" fmla="*/ 17 w 56"/>
                <a:gd name="T25" fmla="*/ 11 h 56"/>
                <a:gd name="T26" fmla="*/ 14 w 56"/>
                <a:gd name="T27" fmla="*/ 8 h 56"/>
                <a:gd name="T28" fmla="*/ 8 w 56"/>
                <a:gd name="T29" fmla="*/ 8 h 56"/>
                <a:gd name="T30" fmla="*/ 8 w 56"/>
                <a:gd name="T31" fmla="*/ 14 h 56"/>
                <a:gd name="T32" fmla="*/ 11 w 56"/>
                <a:gd name="T33" fmla="*/ 17 h 56"/>
                <a:gd name="T34" fmla="*/ 8 w 56"/>
                <a:gd name="T35" fmla="*/ 24 h 56"/>
                <a:gd name="T36" fmla="*/ 4 w 56"/>
                <a:gd name="T37" fmla="*/ 24 h 56"/>
                <a:gd name="T38" fmla="*/ 0 w 56"/>
                <a:gd name="T39" fmla="*/ 28 h 56"/>
                <a:gd name="T40" fmla="*/ 4 w 56"/>
                <a:gd name="T41" fmla="*/ 32 h 56"/>
                <a:gd name="T42" fmla="*/ 8 w 56"/>
                <a:gd name="T43" fmla="*/ 32 h 56"/>
                <a:gd name="T44" fmla="*/ 11 w 56"/>
                <a:gd name="T45" fmla="*/ 39 h 56"/>
                <a:gd name="T46" fmla="*/ 8 w 56"/>
                <a:gd name="T47" fmla="*/ 42 h 56"/>
                <a:gd name="T48" fmla="*/ 8 w 56"/>
                <a:gd name="T49" fmla="*/ 48 h 56"/>
                <a:gd name="T50" fmla="*/ 11 w 56"/>
                <a:gd name="T51" fmla="*/ 49 h 56"/>
                <a:gd name="T52" fmla="*/ 14 w 56"/>
                <a:gd name="T53" fmla="*/ 48 h 56"/>
                <a:gd name="T54" fmla="*/ 17 w 56"/>
                <a:gd name="T55" fmla="*/ 45 h 56"/>
                <a:gd name="T56" fmla="*/ 24 w 56"/>
                <a:gd name="T57" fmla="*/ 48 h 56"/>
                <a:gd name="T58" fmla="*/ 24 w 56"/>
                <a:gd name="T59" fmla="*/ 52 h 56"/>
                <a:gd name="T60" fmla="*/ 28 w 56"/>
                <a:gd name="T61" fmla="*/ 56 h 56"/>
                <a:gd name="T62" fmla="*/ 32 w 56"/>
                <a:gd name="T63" fmla="*/ 52 h 56"/>
                <a:gd name="T64" fmla="*/ 32 w 56"/>
                <a:gd name="T65" fmla="*/ 48 h 56"/>
                <a:gd name="T66" fmla="*/ 39 w 56"/>
                <a:gd name="T67" fmla="*/ 45 h 56"/>
                <a:gd name="T68" fmla="*/ 42 w 56"/>
                <a:gd name="T69" fmla="*/ 48 h 56"/>
                <a:gd name="T70" fmla="*/ 45 w 56"/>
                <a:gd name="T71" fmla="*/ 49 h 56"/>
                <a:gd name="T72" fmla="*/ 48 w 56"/>
                <a:gd name="T73" fmla="*/ 48 h 56"/>
                <a:gd name="T74" fmla="*/ 48 w 56"/>
                <a:gd name="T75" fmla="*/ 42 h 56"/>
                <a:gd name="T76" fmla="*/ 45 w 56"/>
                <a:gd name="T77" fmla="*/ 39 h 56"/>
                <a:gd name="T78" fmla="*/ 48 w 56"/>
                <a:gd name="T79" fmla="*/ 32 h 56"/>
                <a:gd name="T80" fmla="*/ 52 w 56"/>
                <a:gd name="T81" fmla="*/ 32 h 56"/>
                <a:gd name="T82" fmla="*/ 56 w 56"/>
                <a:gd name="T83" fmla="*/ 28 h 56"/>
                <a:gd name="T84" fmla="*/ 52 w 56"/>
                <a:gd name="T85" fmla="*/ 24 h 56"/>
                <a:gd name="T86" fmla="*/ 28 w 56"/>
                <a:gd name="T87" fmla="*/ 40 h 56"/>
                <a:gd name="T88" fmla="*/ 16 w 56"/>
                <a:gd name="T89" fmla="*/ 28 h 56"/>
                <a:gd name="T90" fmla="*/ 28 w 56"/>
                <a:gd name="T91" fmla="*/ 16 h 56"/>
                <a:gd name="T92" fmla="*/ 40 w 56"/>
                <a:gd name="T93" fmla="*/ 28 h 56"/>
                <a:gd name="T94" fmla="*/ 28 w 56"/>
                <a:gd name="T95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" h="56">
                  <a:moveTo>
                    <a:pt x="52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1"/>
                    <a:pt x="46" y="19"/>
                    <a:pt x="45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2"/>
                    <a:pt x="49" y="10"/>
                    <a:pt x="48" y="8"/>
                  </a:cubicBezTo>
                  <a:cubicBezTo>
                    <a:pt x="46" y="7"/>
                    <a:pt x="44" y="7"/>
                    <a:pt x="42" y="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10"/>
                    <a:pt x="35" y="9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6" y="0"/>
                    <a:pt x="24" y="2"/>
                    <a:pt x="24" y="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1" y="9"/>
                    <a:pt x="19" y="10"/>
                    <a:pt x="17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0" y="7"/>
                    <a:pt x="8" y="8"/>
                  </a:cubicBezTo>
                  <a:cubicBezTo>
                    <a:pt x="7" y="10"/>
                    <a:pt x="7" y="12"/>
                    <a:pt x="8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9"/>
                    <a:pt x="9" y="21"/>
                    <a:pt x="8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5"/>
                    <a:pt x="10" y="37"/>
                    <a:pt x="11" y="3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4"/>
                    <a:pt x="7" y="46"/>
                    <a:pt x="8" y="48"/>
                  </a:cubicBezTo>
                  <a:cubicBezTo>
                    <a:pt x="9" y="49"/>
                    <a:pt x="10" y="49"/>
                    <a:pt x="11" y="49"/>
                  </a:cubicBezTo>
                  <a:cubicBezTo>
                    <a:pt x="12" y="49"/>
                    <a:pt x="13" y="49"/>
                    <a:pt x="14" y="48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9" y="46"/>
                    <a:pt x="21" y="47"/>
                    <a:pt x="24" y="48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4"/>
                    <a:pt x="26" y="56"/>
                    <a:pt x="28" y="56"/>
                  </a:cubicBezTo>
                  <a:cubicBezTo>
                    <a:pt x="30" y="56"/>
                    <a:pt x="32" y="54"/>
                    <a:pt x="32" y="52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5" y="47"/>
                    <a:pt x="37" y="46"/>
                    <a:pt x="39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9"/>
                    <a:pt x="44" y="49"/>
                    <a:pt x="45" y="49"/>
                  </a:cubicBezTo>
                  <a:cubicBezTo>
                    <a:pt x="46" y="49"/>
                    <a:pt x="47" y="49"/>
                    <a:pt x="48" y="48"/>
                  </a:cubicBezTo>
                  <a:cubicBezTo>
                    <a:pt x="49" y="46"/>
                    <a:pt x="49" y="44"/>
                    <a:pt x="48" y="42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7"/>
                    <a:pt x="47" y="35"/>
                    <a:pt x="48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lose/>
                  <a:moveTo>
                    <a:pt x="28" y="40"/>
                  </a:move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5776" y="355601"/>
            <a:ext cx="11223623" cy="320505"/>
          </a:xfrm>
        </p:spPr>
        <p:txBody>
          <a:bodyPr/>
          <a:lstStyle/>
          <a:p>
            <a:r>
              <a:rPr lang="es-419" dirty="0"/>
              <a:t>Seguro de </a:t>
            </a:r>
            <a:r>
              <a:rPr lang="es-419" dirty="0" smtClean="0"/>
              <a:t>Riesgo Cibernético</a:t>
            </a:r>
            <a:r>
              <a:rPr lang="es-419" dirty="0"/>
              <a:t/>
            </a:r>
            <a:br>
              <a:rPr lang="es-419" dirty="0"/>
            </a:br>
            <a:r>
              <a:rPr lang="es-419" dirty="0" smtClean="0"/>
              <a:t/>
            </a:r>
            <a:br>
              <a:rPr lang="es-419" dirty="0" smtClean="0"/>
            </a:br>
            <a:endParaRPr lang="es-419" sz="1800" dirty="0">
              <a:solidFill>
                <a:srgbClr val="002060"/>
              </a:solidFill>
            </a:endParaRPr>
          </a:p>
        </p:txBody>
      </p:sp>
      <p:sp>
        <p:nvSpPr>
          <p:cNvPr id="19" name="Text Placeholder 7"/>
          <p:cNvSpPr txBox="1">
            <a:spLocks/>
          </p:cNvSpPr>
          <p:nvPr/>
        </p:nvSpPr>
        <p:spPr>
          <a:xfrm>
            <a:off x="423990" y="771455"/>
            <a:ext cx="11225025" cy="3204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002060"/>
                </a:solidFill>
              </a:rPr>
              <a:t>¿Qué está en juego?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999810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2600" y="358774"/>
            <a:ext cx="9240949" cy="5762626"/>
          </a:xfrm>
        </p:spPr>
        <p:txBody>
          <a:bodyPr/>
          <a:lstStyle/>
          <a:p>
            <a:r>
              <a:rPr lang="es-ES" dirty="0" smtClean="0"/>
              <a:t>Seguro Individual contra Riesgo Cibernético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6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6" y="355601"/>
            <a:ext cx="11223623" cy="328483"/>
          </a:xfrm>
        </p:spPr>
        <p:txBody>
          <a:bodyPr/>
          <a:lstStyle/>
          <a:p>
            <a:r>
              <a:rPr lang="es-419" dirty="0" smtClean="0"/>
              <a:t>Seguro Individual contra Riesgo Cibernético </a:t>
            </a:r>
            <a:br>
              <a:rPr lang="es-419" dirty="0" smtClean="0"/>
            </a:br>
            <a:endParaRPr lang="es-419" sz="18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987796" y="6600507"/>
            <a:ext cx="447675" cy="123111"/>
          </a:xfrm>
        </p:spPr>
        <p:txBody>
          <a:bodyPr/>
          <a:lstStyle/>
          <a:p>
            <a:fld id="{F082182B-41E4-487D-8885-04EC50DCFF93}" type="slidenum">
              <a:rPr lang="es-419" smtClean="0"/>
              <a:pPr/>
              <a:t>13</a:t>
            </a:fld>
            <a:endParaRPr lang="es-419" dirty="0"/>
          </a:p>
        </p:txBody>
      </p:sp>
      <p:sp>
        <p:nvSpPr>
          <p:cNvPr id="27" name="TextBox 26"/>
          <p:cNvSpPr txBox="1"/>
          <p:nvPr/>
        </p:nvSpPr>
        <p:spPr>
          <a:xfrm>
            <a:off x="1088937" y="2158276"/>
            <a:ext cx="2682288" cy="15040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216000" indent="-2160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>
              <a:spcBef>
                <a:spcPts val="300"/>
              </a:spcBef>
              <a:buNone/>
            </a:pPr>
            <a:r>
              <a:rPr lang="es-419" sz="1400" b="1" dirty="0">
                <a:solidFill>
                  <a:schemeClr val="accent1"/>
                </a:solidFill>
              </a:rPr>
              <a:t>Cuenta bancaria personal 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es-419" sz="1500" dirty="0">
                <a:cs typeface="Calibri" panose="020F0502020204030204" pitchFamily="34" charset="0"/>
              </a:rPr>
              <a:t>Cubre las pérdidas por fraude al beneficiario no intencionado y las transacciones con tarjeta en línea que se niegan a ser reembolsadas por el banco.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09107" y="2135699"/>
            <a:ext cx="3418188" cy="1856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216000" indent="-2160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>
              <a:spcBef>
                <a:spcPts val="300"/>
              </a:spcBef>
              <a:buNone/>
            </a:pPr>
            <a:r>
              <a:rPr lang="es-419" sz="1400" b="1" dirty="0">
                <a:solidFill>
                  <a:schemeClr val="accent3"/>
                </a:solidFill>
              </a:rPr>
              <a:t>Ordenador de casa y dispositivos inteligentes </a:t>
            </a:r>
          </a:p>
          <a:p>
            <a:pPr>
              <a:spcBef>
                <a:spcPts val="300"/>
              </a:spcBef>
            </a:pPr>
            <a:r>
              <a:rPr lang="es-419" sz="1500" dirty="0">
                <a:cs typeface="Calibri" panose="020F0502020204030204" pitchFamily="34" charset="0"/>
              </a:rPr>
              <a:t>Cubrir el reembolso para resolver </a:t>
            </a:r>
            <a:r>
              <a:rPr lang="es-419" sz="1500" dirty="0" smtClean="0">
                <a:cs typeface="Calibri" panose="020F0502020204030204" pitchFamily="34" charset="0"/>
              </a:rPr>
              <a:t>la falta de disponibilidad/funcionamiento de </a:t>
            </a:r>
            <a:r>
              <a:rPr lang="es-419" sz="1500" dirty="0">
                <a:cs typeface="Calibri" panose="020F0502020204030204" pitchFamily="34" charset="0"/>
              </a:rPr>
              <a:t>los aparatos electrónicos del hogar.</a:t>
            </a:r>
          </a:p>
          <a:p>
            <a:pPr>
              <a:spcBef>
                <a:spcPts val="300"/>
              </a:spcBef>
            </a:pPr>
            <a:r>
              <a:rPr lang="es-419" sz="1500" dirty="0">
                <a:cs typeface="Calibri" panose="020F0502020204030204" pitchFamily="34" charset="0"/>
              </a:rPr>
              <a:t>Puede incluir la reparación, el reemplazo o la liquidación en efectivo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16754" y="2128748"/>
            <a:ext cx="3071832" cy="10493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216000" indent="-2160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>
              <a:spcBef>
                <a:spcPts val="300"/>
              </a:spcBef>
              <a:buNone/>
            </a:pPr>
            <a:r>
              <a:rPr lang="es-419" sz="1400" b="1" dirty="0">
                <a:solidFill>
                  <a:schemeClr val="accent2"/>
                </a:solidFill>
              </a:rPr>
              <a:t>Robo de identidad 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es-419" sz="1500" dirty="0">
                <a:cs typeface="Calibri" panose="020F0502020204030204" pitchFamily="34" charset="0"/>
              </a:rPr>
              <a:t>Gastos administrativos y de bolsillo para restablecer la identidad en la situación anterior al evento.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26366" y="4991603"/>
            <a:ext cx="3038415" cy="14146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216000" indent="-2160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>
              <a:spcBef>
                <a:spcPts val="300"/>
              </a:spcBef>
              <a:buNone/>
            </a:pPr>
            <a:r>
              <a:rPr lang="es-419" sz="1400" b="1" dirty="0">
                <a:solidFill>
                  <a:schemeClr val="accent1"/>
                </a:solidFill>
              </a:rPr>
              <a:t>Fraude de mercado en línea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s-419" sz="1500" dirty="0">
                <a:cs typeface="Calibri" panose="020F0502020204030204" pitchFamily="34" charset="0"/>
              </a:rPr>
              <a:t>Indemnización por las transacciones en las que los bienes/servicios vendidos no se pagaron o se pagaron y no se recibieron.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18379" y="4980464"/>
            <a:ext cx="2951674" cy="13751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216000" indent="-2160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>
              <a:spcBef>
                <a:spcPts val="300"/>
              </a:spcBef>
              <a:buNone/>
            </a:pPr>
            <a:r>
              <a:rPr lang="es-419" sz="1400" b="1" dirty="0">
                <a:solidFill>
                  <a:schemeClr val="accent3"/>
                </a:solidFill>
              </a:rPr>
              <a:t>Difamación Cibernética / </a:t>
            </a:r>
            <a:r>
              <a:rPr lang="es-419" sz="1400" b="1" i="1" dirty="0" err="1">
                <a:solidFill>
                  <a:schemeClr val="accent3"/>
                </a:solidFill>
              </a:rPr>
              <a:t>Bullying</a:t>
            </a:r>
            <a:endParaRPr lang="es-419" sz="1400" b="1" i="1" dirty="0">
              <a:solidFill>
                <a:schemeClr val="accent3"/>
              </a:solidFill>
            </a:endParaRPr>
          </a:p>
          <a:p>
            <a:pPr marL="0" indent="0" algn="just">
              <a:spcBef>
                <a:spcPts val="300"/>
              </a:spcBef>
              <a:buNone/>
            </a:pPr>
            <a:r>
              <a:rPr lang="es-419" sz="1500" dirty="0">
                <a:cs typeface="Calibri" panose="020F0502020204030204" pitchFamily="34" charset="0"/>
              </a:rPr>
              <a:t>Reembolsar los gastos por difamación cibernética, incluido el apoyo psicológico y la eliminación del material en línea.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5724" y="4987511"/>
            <a:ext cx="2635501" cy="12326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216000" indent="-2160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>
              <a:spcBef>
                <a:spcPts val="300"/>
              </a:spcBef>
              <a:buNone/>
            </a:pPr>
            <a:r>
              <a:rPr lang="es-419" sz="1400" b="1" dirty="0">
                <a:solidFill>
                  <a:schemeClr val="accent2"/>
                </a:solidFill>
              </a:rPr>
              <a:t>Extorsión Cibernética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es-419" sz="1500" dirty="0">
                <a:cs typeface="Calibri" panose="020F0502020204030204" pitchFamily="34" charset="0"/>
              </a:rPr>
              <a:t>La cobertura incluye el pago del rescate y cualquier daño que este pueda causar al sistema de la computadora.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088938" y="1426429"/>
            <a:ext cx="730617" cy="697025"/>
            <a:chOff x="515938" y="3952875"/>
            <a:chExt cx="690563" cy="658812"/>
          </a:xfrm>
        </p:grpSpPr>
        <p:sp>
          <p:nvSpPr>
            <p:cNvPr id="34" name="Freeform 90"/>
            <p:cNvSpPr>
              <a:spLocks/>
            </p:cNvSpPr>
            <p:nvPr/>
          </p:nvSpPr>
          <p:spPr bwMode="auto">
            <a:xfrm>
              <a:off x="515938" y="4371975"/>
              <a:ext cx="406400" cy="165100"/>
            </a:xfrm>
            <a:custGeom>
              <a:avLst/>
              <a:gdLst>
                <a:gd name="T0" fmla="*/ 256 w 256"/>
                <a:gd name="T1" fmla="*/ 38 h 104"/>
                <a:gd name="T2" fmla="*/ 152 w 256"/>
                <a:gd name="T3" fmla="*/ 104 h 104"/>
                <a:gd name="T4" fmla="*/ 0 w 2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" h="104">
                  <a:moveTo>
                    <a:pt x="256" y="38"/>
                  </a:moveTo>
                  <a:lnTo>
                    <a:pt x="152" y="104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35" name="Line 91"/>
            <p:cNvSpPr>
              <a:spLocks noChangeShapeType="1"/>
            </p:cNvSpPr>
            <p:nvPr/>
          </p:nvSpPr>
          <p:spPr bwMode="auto">
            <a:xfrm>
              <a:off x="966788" y="4087812"/>
              <a:ext cx="0" cy="28575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36" name="Line 92"/>
            <p:cNvSpPr>
              <a:spLocks noChangeShapeType="1"/>
            </p:cNvSpPr>
            <p:nvPr/>
          </p:nvSpPr>
          <p:spPr bwMode="auto">
            <a:xfrm>
              <a:off x="757238" y="4222750"/>
              <a:ext cx="0" cy="30162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37" name="Freeform 93"/>
            <p:cNvSpPr>
              <a:spLocks/>
            </p:cNvSpPr>
            <p:nvPr/>
          </p:nvSpPr>
          <p:spPr bwMode="auto">
            <a:xfrm>
              <a:off x="674688" y="4046537"/>
              <a:ext cx="366713" cy="479425"/>
            </a:xfrm>
            <a:custGeom>
              <a:avLst/>
              <a:gdLst>
                <a:gd name="T0" fmla="*/ 156 w 231"/>
                <a:gd name="T1" fmla="*/ 148 h 302"/>
                <a:gd name="T2" fmla="*/ 0 w 231"/>
                <a:gd name="T3" fmla="*/ 42 h 302"/>
                <a:gd name="T4" fmla="*/ 71 w 231"/>
                <a:gd name="T5" fmla="*/ 0 h 302"/>
                <a:gd name="T6" fmla="*/ 111 w 231"/>
                <a:gd name="T7" fmla="*/ 26 h 302"/>
                <a:gd name="T8" fmla="*/ 231 w 231"/>
                <a:gd name="T9" fmla="*/ 101 h 302"/>
                <a:gd name="T10" fmla="*/ 231 w 231"/>
                <a:gd name="T11" fmla="*/ 252 h 302"/>
                <a:gd name="T12" fmla="*/ 156 w 231"/>
                <a:gd name="T13" fmla="*/ 302 h 302"/>
                <a:gd name="T14" fmla="*/ 156 w 231"/>
                <a:gd name="T15" fmla="*/ 14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302">
                  <a:moveTo>
                    <a:pt x="156" y="148"/>
                  </a:moveTo>
                  <a:lnTo>
                    <a:pt x="0" y="42"/>
                  </a:lnTo>
                  <a:lnTo>
                    <a:pt x="71" y="0"/>
                  </a:lnTo>
                  <a:lnTo>
                    <a:pt x="111" y="26"/>
                  </a:lnTo>
                  <a:lnTo>
                    <a:pt x="231" y="101"/>
                  </a:lnTo>
                  <a:lnTo>
                    <a:pt x="231" y="252"/>
                  </a:lnTo>
                  <a:lnTo>
                    <a:pt x="156" y="302"/>
                  </a:lnTo>
                  <a:lnTo>
                    <a:pt x="156" y="148"/>
                  </a:lnTo>
                  <a:close/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38" name="Freeform 94"/>
            <p:cNvSpPr>
              <a:spLocks/>
            </p:cNvSpPr>
            <p:nvPr/>
          </p:nvSpPr>
          <p:spPr bwMode="auto">
            <a:xfrm>
              <a:off x="850901" y="4035425"/>
              <a:ext cx="228600" cy="141287"/>
            </a:xfrm>
            <a:custGeom>
              <a:avLst/>
              <a:gdLst>
                <a:gd name="T0" fmla="*/ 38 w 61"/>
                <a:gd name="T1" fmla="*/ 38 h 38"/>
                <a:gd name="T2" fmla="*/ 61 w 61"/>
                <a:gd name="T3" fmla="*/ 23 h 38"/>
                <a:gd name="T4" fmla="*/ 61 w 61"/>
                <a:gd name="T5" fmla="*/ 15 h 38"/>
                <a:gd name="T6" fmla="*/ 36 w 61"/>
                <a:gd name="T7" fmla="*/ 0 h 38"/>
                <a:gd name="T8" fmla="*/ 23 w 61"/>
                <a:gd name="T9" fmla="*/ 0 h 38"/>
                <a:gd name="T10" fmla="*/ 0 w 61"/>
                <a:gd name="T1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8">
                  <a:moveTo>
                    <a:pt x="38" y="38"/>
                  </a:moveTo>
                  <a:cubicBezTo>
                    <a:pt x="61" y="23"/>
                    <a:pt x="61" y="23"/>
                    <a:pt x="61" y="23"/>
                  </a:cubicBezTo>
                  <a:cubicBezTo>
                    <a:pt x="57" y="21"/>
                    <a:pt x="57" y="18"/>
                    <a:pt x="61" y="1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1" y="2"/>
                    <a:pt x="26" y="2"/>
                    <a:pt x="23" y="0"/>
                  </a:cubicBezTo>
                  <a:cubicBezTo>
                    <a:pt x="0" y="14"/>
                    <a:pt x="0" y="14"/>
                    <a:pt x="0" y="14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39" name="Freeform 95"/>
            <p:cNvSpPr>
              <a:spLocks/>
            </p:cNvSpPr>
            <p:nvPr/>
          </p:nvSpPr>
          <p:spPr bwMode="auto">
            <a:xfrm>
              <a:off x="644526" y="4157662"/>
              <a:ext cx="231775" cy="150812"/>
            </a:xfrm>
            <a:custGeom>
              <a:avLst/>
              <a:gdLst>
                <a:gd name="T0" fmla="*/ 25 w 62"/>
                <a:gd name="T1" fmla="*/ 0 h 40"/>
                <a:gd name="T2" fmla="*/ 0 w 62"/>
                <a:gd name="T3" fmla="*/ 16 h 40"/>
                <a:gd name="T4" fmla="*/ 0 w 62"/>
                <a:gd name="T5" fmla="*/ 24 h 40"/>
                <a:gd name="T6" fmla="*/ 25 w 62"/>
                <a:gd name="T7" fmla="*/ 39 h 40"/>
                <a:gd name="T8" fmla="*/ 38 w 62"/>
                <a:gd name="T9" fmla="*/ 40 h 40"/>
                <a:gd name="T10" fmla="*/ 62 w 62"/>
                <a:gd name="T11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40">
                  <a:moveTo>
                    <a:pt x="25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4" y="18"/>
                    <a:pt x="4" y="21"/>
                    <a:pt x="0" y="24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9" y="37"/>
                    <a:pt x="34" y="37"/>
                    <a:pt x="38" y="40"/>
                  </a:cubicBezTo>
                  <a:cubicBezTo>
                    <a:pt x="62" y="25"/>
                    <a:pt x="62" y="25"/>
                    <a:pt x="62" y="25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0" name="Freeform 96"/>
            <p:cNvSpPr>
              <a:spLocks/>
            </p:cNvSpPr>
            <p:nvPr/>
          </p:nvSpPr>
          <p:spPr bwMode="auto">
            <a:xfrm>
              <a:off x="515938" y="4129087"/>
              <a:ext cx="406400" cy="258762"/>
            </a:xfrm>
            <a:custGeom>
              <a:avLst/>
              <a:gdLst>
                <a:gd name="T0" fmla="*/ 256 w 256"/>
                <a:gd name="T1" fmla="*/ 96 h 163"/>
                <a:gd name="T2" fmla="*/ 152 w 256"/>
                <a:gd name="T3" fmla="*/ 163 h 163"/>
                <a:gd name="T4" fmla="*/ 0 w 256"/>
                <a:gd name="T5" fmla="*/ 68 h 163"/>
                <a:gd name="T6" fmla="*/ 111 w 256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163">
                  <a:moveTo>
                    <a:pt x="256" y="96"/>
                  </a:moveTo>
                  <a:lnTo>
                    <a:pt x="152" y="163"/>
                  </a:lnTo>
                  <a:lnTo>
                    <a:pt x="0" y="68"/>
                  </a:lnTo>
                  <a:lnTo>
                    <a:pt x="111" y="0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1" name="Freeform 97"/>
            <p:cNvSpPr>
              <a:spLocks/>
            </p:cNvSpPr>
            <p:nvPr/>
          </p:nvSpPr>
          <p:spPr bwMode="auto">
            <a:xfrm>
              <a:off x="801688" y="3952875"/>
              <a:ext cx="404813" cy="254000"/>
            </a:xfrm>
            <a:custGeom>
              <a:avLst/>
              <a:gdLst>
                <a:gd name="T0" fmla="*/ 0 w 255"/>
                <a:gd name="T1" fmla="*/ 66 h 160"/>
                <a:gd name="T2" fmla="*/ 104 w 255"/>
                <a:gd name="T3" fmla="*/ 0 h 160"/>
                <a:gd name="T4" fmla="*/ 255 w 255"/>
                <a:gd name="T5" fmla="*/ 94 h 160"/>
                <a:gd name="T6" fmla="*/ 151 w 255"/>
                <a:gd name="T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60">
                  <a:moveTo>
                    <a:pt x="0" y="66"/>
                  </a:moveTo>
                  <a:lnTo>
                    <a:pt x="104" y="0"/>
                  </a:lnTo>
                  <a:lnTo>
                    <a:pt x="255" y="94"/>
                  </a:lnTo>
                  <a:lnTo>
                    <a:pt x="151" y="160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2" name="Freeform 98"/>
            <p:cNvSpPr>
              <a:spLocks/>
            </p:cNvSpPr>
            <p:nvPr/>
          </p:nvSpPr>
          <p:spPr bwMode="auto">
            <a:xfrm>
              <a:off x="515938" y="4297362"/>
              <a:ext cx="406400" cy="165100"/>
            </a:xfrm>
            <a:custGeom>
              <a:avLst/>
              <a:gdLst>
                <a:gd name="T0" fmla="*/ 256 w 256"/>
                <a:gd name="T1" fmla="*/ 38 h 104"/>
                <a:gd name="T2" fmla="*/ 152 w 256"/>
                <a:gd name="T3" fmla="*/ 104 h 104"/>
                <a:gd name="T4" fmla="*/ 0 w 2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" h="104">
                  <a:moveTo>
                    <a:pt x="256" y="38"/>
                  </a:moveTo>
                  <a:lnTo>
                    <a:pt x="152" y="104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3" name="Line 99"/>
            <p:cNvSpPr>
              <a:spLocks noChangeShapeType="1"/>
            </p:cNvSpPr>
            <p:nvPr/>
          </p:nvSpPr>
          <p:spPr bwMode="auto">
            <a:xfrm flipH="1">
              <a:off x="1041401" y="4176712"/>
              <a:ext cx="165100" cy="104775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4" name="Freeform 100"/>
            <p:cNvSpPr>
              <a:spLocks/>
            </p:cNvSpPr>
            <p:nvPr/>
          </p:nvSpPr>
          <p:spPr bwMode="auto">
            <a:xfrm>
              <a:off x="515938" y="4446587"/>
              <a:ext cx="406400" cy="165100"/>
            </a:xfrm>
            <a:custGeom>
              <a:avLst/>
              <a:gdLst>
                <a:gd name="T0" fmla="*/ 256 w 256"/>
                <a:gd name="T1" fmla="*/ 38 h 104"/>
                <a:gd name="T2" fmla="*/ 152 w 256"/>
                <a:gd name="T3" fmla="*/ 104 h 104"/>
                <a:gd name="T4" fmla="*/ 0 w 2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" h="104">
                  <a:moveTo>
                    <a:pt x="256" y="38"/>
                  </a:moveTo>
                  <a:lnTo>
                    <a:pt x="152" y="104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5" name="Line 101"/>
            <p:cNvSpPr>
              <a:spLocks noChangeShapeType="1"/>
            </p:cNvSpPr>
            <p:nvPr/>
          </p:nvSpPr>
          <p:spPr bwMode="auto">
            <a:xfrm flipH="1">
              <a:off x="1041401" y="4327525"/>
              <a:ext cx="165100" cy="104775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6" name="Line 102"/>
            <p:cNvSpPr>
              <a:spLocks noChangeShapeType="1"/>
            </p:cNvSpPr>
            <p:nvPr/>
          </p:nvSpPr>
          <p:spPr bwMode="auto">
            <a:xfrm flipH="1">
              <a:off x="1041401" y="4252912"/>
              <a:ext cx="165100" cy="104775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345790" y="1361722"/>
            <a:ext cx="644653" cy="658557"/>
            <a:chOff x="4090023" y="5880335"/>
            <a:chExt cx="579710" cy="592214"/>
          </a:xfrm>
        </p:grpSpPr>
        <p:sp>
          <p:nvSpPr>
            <p:cNvPr id="57" name="Freeform 153"/>
            <p:cNvSpPr>
              <a:spLocks/>
            </p:cNvSpPr>
            <p:nvPr/>
          </p:nvSpPr>
          <p:spPr bwMode="auto">
            <a:xfrm>
              <a:off x="4153045" y="6182777"/>
              <a:ext cx="453664" cy="277267"/>
            </a:xfrm>
            <a:custGeom>
              <a:avLst/>
              <a:gdLst>
                <a:gd name="T0" fmla="*/ 1144 w 1152"/>
                <a:gd name="T1" fmla="*/ 0 h 704"/>
                <a:gd name="T2" fmla="*/ 8 w 1152"/>
                <a:gd name="T3" fmla="*/ 0 h 704"/>
                <a:gd name="T4" fmla="*/ 0 w 1152"/>
                <a:gd name="T5" fmla="*/ 8 h 704"/>
                <a:gd name="T6" fmla="*/ 0 w 1152"/>
                <a:gd name="T7" fmla="*/ 696 h 704"/>
                <a:gd name="T8" fmla="*/ 8 w 1152"/>
                <a:gd name="T9" fmla="*/ 704 h 704"/>
                <a:gd name="T10" fmla="*/ 1144 w 1152"/>
                <a:gd name="T11" fmla="*/ 704 h 704"/>
                <a:gd name="T12" fmla="*/ 1152 w 1152"/>
                <a:gd name="T13" fmla="*/ 696 h 704"/>
                <a:gd name="T14" fmla="*/ 1152 w 1152"/>
                <a:gd name="T15" fmla="*/ 8 h 704"/>
                <a:gd name="T16" fmla="*/ 1144 w 1152"/>
                <a:gd name="T17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2" h="704">
                  <a:moveTo>
                    <a:pt x="114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0"/>
                    <a:pt x="4" y="704"/>
                    <a:pt x="8" y="704"/>
                  </a:cubicBezTo>
                  <a:cubicBezTo>
                    <a:pt x="1144" y="704"/>
                    <a:pt x="1144" y="704"/>
                    <a:pt x="1144" y="704"/>
                  </a:cubicBezTo>
                  <a:cubicBezTo>
                    <a:pt x="1148" y="704"/>
                    <a:pt x="1152" y="700"/>
                    <a:pt x="1152" y="696"/>
                  </a:cubicBezTo>
                  <a:cubicBezTo>
                    <a:pt x="1152" y="8"/>
                    <a:pt x="1152" y="8"/>
                    <a:pt x="1152" y="8"/>
                  </a:cubicBezTo>
                  <a:cubicBezTo>
                    <a:pt x="1152" y="4"/>
                    <a:pt x="1148" y="0"/>
                    <a:pt x="1144" y="0"/>
                  </a:cubicBez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58" name="Line 154"/>
            <p:cNvSpPr>
              <a:spLocks noChangeShapeType="1"/>
            </p:cNvSpPr>
            <p:nvPr/>
          </p:nvSpPr>
          <p:spPr bwMode="auto">
            <a:xfrm>
              <a:off x="4153045" y="6409526"/>
              <a:ext cx="453664" cy="0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59" name="Oval 155"/>
            <p:cNvSpPr>
              <a:spLocks noChangeArrowheads="1"/>
            </p:cNvSpPr>
            <p:nvPr/>
          </p:nvSpPr>
          <p:spPr bwMode="auto">
            <a:xfrm>
              <a:off x="4341947" y="6258305"/>
              <a:ext cx="75694" cy="75694"/>
            </a:xfrm>
            <a:prstGeom prst="ellipse">
              <a:avLst/>
            </a:prstGeom>
            <a:noFill/>
            <a:ln w="28575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60" name="Freeform 156"/>
            <p:cNvSpPr>
              <a:spLocks/>
            </p:cNvSpPr>
            <p:nvPr/>
          </p:nvSpPr>
          <p:spPr bwMode="auto">
            <a:xfrm>
              <a:off x="4235742" y="5955862"/>
              <a:ext cx="288271" cy="132381"/>
            </a:xfrm>
            <a:custGeom>
              <a:avLst/>
              <a:gdLst>
                <a:gd name="T0" fmla="*/ 732 w 732"/>
                <a:gd name="T1" fmla="*/ 336 h 336"/>
                <a:gd name="T2" fmla="*/ 666 w 732"/>
                <a:gd name="T3" fmla="*/ 192 h 336"/>
                <a:gd name="T4" fmla="*/ 366 w 732"/>
                <a:gd name="T5" fmla="*/ 0 h 336"/>
                <a:gd name="T6" fmla="*/ 66 w 732"/>
                <a:gd name="T7" fmla="*/ 192 h 336"/>
                <a:gd name="T8" fmla="*/ 0 w 732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2" h="336">
                  <a:moveTo>
                    <a:pt x="732" y="336"/>
                  </a:moveTo>
                  <a:cubicBezTo>
                    <a:pt x="666" y="192"/>
                    <a:pt x="666" y="192"/>
                    <a:pt x="666" y="192"/>
                  </a:cubicBezTo>
                  <a:cubicBezTo>
                    <a:pt x="612" y="75"/>
                    <a:pt x="495" y="0"/>
                    <a:pt x="366" y="0"/>
                  </a:cubicBezTo>
                  <a:cubicBezTo>
                    <a:pt x="237" y="0"/>
                    <a:pt x="120" y="75"/>
                    <a:pt x="66" y="192"/>
                  </a:cubicBezTo>
                  <a:cubicBezTo>
                    <a:pt x="0" y="336"/>
                    <a:pt x="0" y="336"/>
                    <a:pt x="0" y="336"/>
                  </a:cubicBez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61" name="Freeform 157"/>
            <p:cNvSpPr>
              <a:spLocks/>
            </p:cNvSpPr>
            <p:nvPr/>
          </p:nvSpPr>
          <p:spPr bwMode="auto">
            <a:xfrm>
              <a:off x="4606710" y="6227960"/>
              <a:ext cx="63023" cy="244589"/>
            </a:xfrm>
            <a:custGeom>
              <a:avLst/>
              <a:gdLst>
                <a:gd name="T0" fmla="*/ 160 w 160"/>
                <a:gd name="T1" fmla="*/ 621 h 621"/>
                <a:gd name="T2" fmla="*/ 160 w 160"/>
                <a:gd name="T3" fmla="*/ 237 h 621"/>
                <a:gd name="T4" fmla="*/ 0 w 160"/>
                <a:gd name="T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621">
                  <a:moveTo>
                    <a:pt x="160" y="621"/>
                  </a:moveTo>
                  <a:cubicBezTo>
                    <a:pt x="160" y="237"/>
                    <a:pt x="160" y="237"/>
                    <a:pt x="160" y="237"/>
                  </a:cubicBezTo>
                  <a:cubicBezTo>
                    <a:pt x="160" y="130"/>
                    <a:pt x="94" y="38"/>
                    <a:pt x="0" y="0"/>
                  </a:cubicBez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62" name="Freeform 158"/>
            <p:cNvSpPr>
              <a:spLocks/>
            </p:cNvSpPr>
            <p:nvPr/>
          </p:nvSpPr>
          <p:spPr bwMode="auto">
            <a:xfrm>
              <a:off x="4090023" y="6227960"/>
              <a:ext cx="63023" cy="244589"/>
            </a:xfrm>
            <a:custGeom>
              <a:avLst/>
              <a:gdLst>
                <a:gd name="T0" fmla="*/ 160 w 160"/>
                <a:gd name="T1" fmla="*/ 0 h 621"/>
                <a:gd name="T2" fmla="*/ 0 w 160"/>
                <a:gd name="T3" fmla="*/ 237 h 621"/>
                <a:gd name="T4" fmla="*/ 0 w 160"/>
                <a:gd name="T5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621">
                  <a:moveTo>
                    <a:pt x="160" y="0"/>
                  </a:moveTo>
                  <a:cubicBezTo>
                    <a:pt x="66" y="38"/>
                    <a:pt x="0" y="130"/>
                    <a:pt x="0" y="237"/>
                  </a:cubicBezTo>
                  <a:cubicBezTo>
                    <a:pt x="0" y="621"/>
                    <a:pt x="0" y="621"/>
                    <a:pt x="0" y="621"/>
                  </a:cubicBez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63" name="Freeform 159"/>
            <p:cNvSpPr>
              <a:spLocks/>
            </p:cNvSpPr>
            <p:nvPr/>
          </p:nvSpPr>
          <p:spPr bwMode="auto">
            <a:xfrm>
              <a:off x="4228573" y="5880335"/>
              <a:ext cx="302443" cy="302443"/>
            </a:xfrm>
            <a:custGeom>
              <a:avLst/>
              <a:gdLst>
                <a:gd name="T0" fmla="*/ 682 w 768"/>
                <a:gd name="T1" fmla="*/ 768 h 768"/>
                <a:gd name="T2" fmla="*/ 768 w 768"/>
                <a:gd name="T3" fmla="*/ 608 h 768"/>
                <a:gd name="T4" fmla="*/ 750 w 768"/>
                <a:gd name="T5" fmla="*/ 528 h 768"/>
                <a:gd name="T6" fmla="*/ 558 w 768"/>
                <a:gd name="T7" fmla="*/ 112 h 768"/>
                <a:gd name="T8" fmla="*/ 384 w 768"/>
                <a:gd name="T9" fmla="*/ 0 h 768"/>
                <a:gd name="T10" fmla="*/ 210 w 768"/>
                <a:gd name="T11" fmla="*/ 112 h 768"/>
                <a:gd name="T12" fmla="*/ 18 w 768"/>
                <a:gd name="T13" fmla="*/ 528 h 768"/>
                <a:gd name="T14" fmla="*/ 0 w 768"/>
                <a:gd name="T15" fmla="*/ 608 h 768"/>
                <a:gd name="T16" fmla="*/ 86 w 768"/>
                <a:gd name="T1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8" h="768">
                  <a:moveTo>
                    <a:pt x="682" y="768"/>
                  </a:moveTo>
                  <a:cubicBezTo>
                    <a:pt x="734" y="734"/>
                    <a:pt x="768" y="675"/>
                    <a:pt x="768" y="608"/>
                  </a:cubicBezTo>
                  <a:cubicBezTo>
                    <a:pt x="768" y="579"/>
                    <a:pt x="762" y="552"/>
                    <a:pt x="750" y="528"/>
                  </a:cubicBezTo>
                  <a:cubicBezTo>
                    <a:pt x="558" y="112"/>
                    <a:pt x="558" y="112"/>
                    <a:pt x="558" y="112"/>
                  </a:cubicBezTo>
                  <a:cubicBezTo>
                    <a:pt x="528" y="46"/>
                    <a:pt x="461" y="0"/>
                    <a:pt x="384" y="0"/>
                  </a:cubicBezTo>
                  <a:cubicBezTo>
                    <a:pt x="307" y="0"/>
                    <a:pt x="240" y="46"/>
                    <a:pt x="210" y="112"/>
                  </a:cubicBezTo>
                  <a:cubicBezTo>
                    <a:pt x="18" y="528"/>
                    <a:pt x="18" y="528"/>
                    <a:pt x="18" y="528"/>
                  </a:cubicBezTo>
                  <a:cubicBezTo>
                    <a:pt x="6" y="552"/>
                    <a:pt x="0" y="579"/>
                    <a:pt x="0" y="608"/>
                  </a:cubicBezTo>
                  <a:cubicBezTo>
                    <a:pt x="0" y="675"/>
                    <a:pt x="34" y="734"/>
                    <a:pt x="86" y="768"/>
                  </a:cubicBez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64" name="Freeform 160"/>
            <p:cNvSpPr>
              <a:spLocks/>
            </p:cNvSpPr>
            <p:nvPr/>
          </p:nvSpPr>
          <p:spPr bwMode="auto">
            <a:xfrm>
              <a:off x="4304267" y="6069236"/>
              <a:ext cx="151221" cy="50518"/>
            </a:xfrm>
            <a:custGeom>
              <a:avLst/>
              <a:gdLst>
                <a:gd name="T0" fmla="*/ 192 w 384"/>
                <a:gd name="T1" fmla="*/ 32 h 128"/>
                <a:gd name="T2" fmla="*/ 0 w 384"/>
                <a:gd name="T3" fmla="*/ 0 h 128"/>
                <a:gd name="T4" fmla="*/ 0 w 384"/>
                <a:gd name="T5" fmla="*/ 64 h 128"/>
                <a:gd name="T6" fmla="*/ 64 w 384"/>
                <a:gd name="T7" fmla="*/ 128 h 128"/>
                <a:gd name="T8" fmla="*/ 185 w 384"/>
                <a:gd name="T9" fmla="*/ 99 h 128"/>
                <a:gd name="T10" fmla="*/ 192 w 384"/>
                <a:gd name="T11" fmla="*/ 96 h 128"/>
                <a:gd name="T12" fmla="*/ 199 w 384"/>
                <a:gd name="T13" fmla="*/ 99 h 128"/>
                <a:gd name="T14" fmla="*/ 320 w 384"/>
                <a:gd name="T15" fmla="*/ 128 h 128"/>
                <a:gd name="T16" fmla="*/ 384 w 384"/>
                <a:gd name="T17" fmla="*/ 64 h 128"/>
                <a:gd name="T18" fmla="*/ 384 w 384"/>
                <a:gd name="T19" fmla="*/ 0 h 128"/>
                <a:gd name="T20" fmla="*/ 192 w 384"/>
                <a:gd name="T21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4" h="128">
                  <a:moveTo>
                    <a:pt x="192" y="3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106" y="128"/>
                    <a:pt x="148" y="118"/>
                    <a:pt x="185" y="99"/>
                  </a:cubicBezTo>
                  <a:cubicBezTo>
                    <a:pt x="192" y="96"/>
                    <a:pt x="192" y="96"/>
                    <a:pt x="192" y="96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236" y="118"/>
                    <a:pt x="278" y="128"/>
                    <a:pt x="320" y="128"/>
                  </a:cubicBezTo>
                  <a:cubicBezTo>
                    <a:pt x="355" y="128"/>
                    <a:pt x="384" y="99"/>
                    <a:pt x="384" y="64"/>
                  </a:cubicBezTo>
                  <a:cubicBezTo>
                    <a:pt x="384" y="0"/>
                    <a:pt x="384" y="0"/>
                    <a:pt x="384" y="0"/>
                  </a:cubicBezTo>
                  <a:lnTo>
                    <a:pt x="192" y="32"/>
                  </a:ln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031149" y="1426807"/>
            <a:ext cx="769484" cy="588580"/>
            <a:chOff x="1450976" y="3252788"/>
            <a:chExt cx="479425" cy="366713"/>
          </a:xfrm>
        </p:grpSpPr>
        <p:sp>
          <p:nvSpPr>
            <p:cNvPr id="66" name="Freeform 58"/>
            <p:cNvSpPr>
              <a:spLocks/>
            </p:cNvSpPr>
            <p:nvPr/>
          </p:nvSpPr>
          <p:spPr bwMode="auto">
            <a:xfrm>
              <a:off x="1450976" y="3252788"/>
              <a:ext cx="419100" cy="319088"/>
            </a:xfrm>
            <a:custGeom>
              <a:avLst/>
              <a:gdLst>
                <a:gd name="T0" fmla="*/ 264 w 264"/>
                <a:gd name="T1" fmla="*/ 7 h 201"/>
                <a:gd name="T2" fmla="*/ 264 w 264"/>
                <a:gd name="T3" fmla="*/ 0 h 201"/>
                <a:gd name="T4" fmla="*/ 38 w 264"/>
                <a:gd name="T5" fmla="*/ 0 h 201"/>
                <a:gd name="T6" fmla="*/ 38 w 264"/>
                <a:gd name="T7" fmla="*/ 139 h 201"/>
                <a:gd name="T8" fmla="*/ 0 w 264"/>
                <a:gd name="T9" fmla="*/ 201 h 201"/>
                <a:gd name="T10" fmla="*/ 153 w 264"/>
                <a:gd name="T1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01">
                  <a:moveTo>
                    <a:pt x="264" y="7"/>
                  </a:moveTo>
                  <a:lnTo>
                    <a:pt x="264" y="0"/>
                  </a:lnTo>
                  <a:lnTo>
                    <a:pt x="38" y="0"/>
                  </a:lnTo>
                  <a:lnTo>
                    <a:pt x="38" y="139"/>
                  </a:lnTo>
                  <a:lnTo>
                    <a:pt x="0" y="201"/>
                  </a:lnTo>
                  <a:lnTo>
                    <a:pt x="153" y="201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67" name="Line 59"/>
            <p:cNvSpPr>
              <a:spLocks noChangeShapeType="1"/>
            </p:cNvSpPr>
            <p:nvPr/>
          </p:nvSpPr>
          <p:spPr bwMode="auto">
            <a:xfrm>
              <a:off x="1511301" y="3473451"/>
              <a:ext cx="182563" cy="0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68" name="Line 60"/>
            <p:cNvSpPr>
              <a:spLocks noChangeShapeType="1"/>
            </p:cNvSpPr>
            <p:nvPr/>
          </p:nvSpPr>
          <p:spPr bwMode="auto">
            <a:xfrm>
              <a:off x="1635126" y="3533776"/>
              <a:ext cx="58738" cy="0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69" name="Freeform 61"/>
            <p:cNvSpPr>
              <a:spLocks/>
            </p:cNvSpPr>
            <p:nvPr/>
          </p:nvSpPr>
          <p:spPr bwMode="auto">
            <a:xfrm>
              <a:off x="1724026" y="3294063"/>
              <a:ext cx="206375" cy="325438"/>
            </a:xfrm>
            <a:custGeom>
              <a:avLst/>
              <a:gdLst>
                <a:gd name="T0" fmla="*/ 49 w 55"/>
                <a:gd name="T1" fmla="*/ 87 h 87"/>
                <a:gd name="T2" fmla="*/ 6 w 55"/>
                <a:gd name="T3" fmla="*/ 87 h 87"/>
                <a:gd name="T4" fmla="*/ 0 w 55"/>
                <a:gd name="T5" fmla="*/ 82 h 87"/>
                <a:gd name="T6" fmla="*/ 0 w 55"/>
                <a:gd name="T7" fmla="*/ 6 h 87"/>
                <a:gd name="T8" fmla="*/ 6 w 55"/>
                <a:gd name="T9" fmla="*/ 0 h 87"/>
                <a:gd name="T10" fmla="*/ 49 w 55"/>
                <a:gd name="T11" fmla="*/ 0 h 87"/>
                <a:gd name="T12" fmla="*/ 55 w 55"/>
                <a:gd name="T13" fmla="*/ 6 h 87"/>
                <a:gd name="T14" fmla="*/ 55 w 55"/>
                <a:gd name="T15" fmla="*/ 82 h 87"/>
                <a:gd name="T16" fmla="*/ 49 w 55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87">
                  <a:moveTo>
                    <a:pt x="49" y="87"/>
                  </a:moveTo>
                  <a:cubicBezTo>
                    <a:pt x="6" y="87"/>
                    <a:pt x="6" y="87"/>
                    <a:pt x="6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5" y="3"/>
                    <a:pt x="55" y="6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5"/>
                    <a:pt x="52" y="87"/>
                    <a:pt x="49" y="87"/>
                  </a:cubicBezTo>
                  <a:close/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70" name="Line 62"/>
            <p:cNvSpPr>
              <a:spLocks noChangeShapeType="1"/>
            </p:cNvSpPr>
            <p:nvPr/>
          </p:nvSpPr>
          <p:spPr bwMode="auto">
            <a:xfrm>
              <a:off x="1724026" y="3349626"/>
              <a:ext cx="206375" cy="0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71" name="Line 63"/>
            <p:cNvSpPr>
              <a:spLocks noChangeShapeType="1"/>
            </p:cNvSpPr>
            <p:nvPr/>
          </p:nvSpPr>
          <p:spPr bwMode="auto">
            <a:xfrm>
              <a:off x="1724026" y="3549651"/>
              <a:ext cx="206375" cy="0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72" name="Line 64"/>
            <p:cNvSpPr>
              <a:spLocks noChangeShapeType="1"/>
            </p:cNvSpPr>
            <p:nvPr/>
          </p:nvSpPr>
          <p:spPr bwMode="auto">
            <a:xfrm>
              <a:off x="1811338" y="3319463"/>
              <a:ext cx="33338" cy="0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73" name="Oval 65"/>
            <p:cNvSpPr>
              <a:spLocks noChangeArrowheads="1"/>
            </p:cNvSpPr>
            <p:nvPr/>
          </p:nvSpPr>
          <p:spPr bwMode="auto">
            <a:xfrm>
              <a:off x="1817688" y="3575051"/>
              <a:ext cx="19050" cy="15875"/>
            </a:xfrm>
            <a:prstGeom prst="ellips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135725" y="4227440"/>
            <a:ext cx="770984" cy="653218"/>
            <a:chOff x="460375" y="3935496"/>
            <a:chExt cx="832718" cy="705522"/>
          </a:xfrm>
        </p:grpSpPr>
        <p:grpSp>
          <p:nvGrpSpPr>
            <p:cNvPr id="104" name="Group 103"/>
            <p:cNvGrpSpPr/>
            <p:nvPr/>
          </p:nvGrpSpPr>
          <p:grpSpPr>
            <a:xfrm>
              <a:off x="585579" y="3990213"/>
              <a:ext cx="582311" cy="440254"/>
              <a:chOff x="622602" y="4023074"/>
              <a:chExt cx="582311" cy="440254"/>
            </a:xfrm>
          </p:grpSpPr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828298" y="4193349"/>
                <a:ext cx="170922" cy="159267"/>
              </a:xfrm>
              <a:custGeom>
                <a:avLst/>
                <a:gdLst>
                  <a:gd name="T0" fmla="*/ 56 w 56"/>
                  <a:gd name="T1" fmla="*/ 8 h 52"/>
                  <a:gd name="T2" fmla="*/ 48 w 56"/>
                  <a:gd name="T3" fmla="*/ 0 h 52"/>
                  <a:gd name="T4" fmla="*/ 8 w 56"/>
                  <a:gd name="T5" fmla="*/ 0 h 52"/>
                  <a:gd name="T6" fmla="*/ 0 w 56"/>
                  <a:gd name="T7" fmla="*/ 8 h 52"/>
                  <a:gd name="T8" fmla="*/ 0 w 56"/>
                  <a:gd name="T9" fmla="*/ 44 h 52"/>
                  <a:gd name="T10" fmla="*/ 8 w 56"/>
                  <a:gd name="T11" fmla="*/ 52 h 52"/>
                  <a:gd name="T12" fmla="*/ 48 w 56"/>
                  <a:gd name="T13" fmla="*/ 52 h 52"/>
                  <a:gd name="T14" fmla="*/ 56 w 56"/>
                  <a:gd name="T15" fmla="*/ 44 h 52"/>
                  <a:gd name="T16" fmla="*/ 56 w 56"/>
                  <a:gd name="T17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2">
                    <a:moveTo>
                      <a:pt x="56" y="8"/>
                    </a:moveTo>
                    <a:cubicBezTo>
                      <a:pt x="56" y="4"/>
                      <a:pt x="52" y="0"/>
                      <a:pt x="4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8"/>
                      <a:pt x="4" y="52"/>
                      <a:pt x="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52" y="52"/>
                      <a:pt x="56" y="48"/>
                      <a:pt x="56" y="44"/>
                    </a:cubicBezTo>
                    <a:lnTo>
                      <a:pt x="56" y="8"/>
                    </a:lnTo>
                    <a:close/>
                  </a:path>
                </a:pathLst>
              </a:cu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864553" y="4107889"/>
                <a:ext cx="98409" cy="85460"/>
              </a:xfrm>
              <a:custGeom>
                <a:avLst/>
                <a:gdLst>
                  <a:gd name="T0" fmla="*/ 32 w 32"/>
                  <a:gd name="T1" fmla="*/ 28 h 28"/>
                  <a:gd name="T2" fmla="*/ 32 w 32"/>
                  <a:gd name="T3" fmla="*/ 16 h 28"/>
                  <a:gd name="T4" fmla="*/ 16 w 32"/>
                  <a:gd name="T5" fmla="*/ 0 h 28"/>
                  <a:gd name="T6" fmla="*/ 0 w 32"/>
                  <a:gd name="T7" fmla="*/ 16 h 28"/>
                  <a:gd name="T8" fmla="*/ 0 w 3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8">
                    <a:moveTo>
                      <a:pt x="32" y="28"/>
                    </a:move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</a:path>
                </a:pathLst>
              </a:cu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77" name="Line 27"/>
              <p:cNvSpPr>
                <a:spLocks noChangeShapeType="1"/>
              </p:cNvSpPr>
              <p:nvPr/>
            </p:nvSpPr>
            <p:spPr bwMode="auto">
              <a:xfrm flipV="1">
                <a:off x="913758" y="4267156"/>
                <a:ext cx="0" cy="49205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78" name="Line 88"/>
              <p:cNvSpPr>
                <a:spLocks noChangeShapeType="1"/>
              </p:cNvSpPr>
              <p:nvPr/>
            </p:nvSpPr>
            <p:spPr bwMode="auto">
              <a:xfrm rot="16200000" flipV="1">
                <a:off x="702237" y="4261976"/>
                <a:ext cx="0" cy="60859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79" name="Line 89"/>
              <p:cNvSpPr>
                <a:spLocks noChangeShapeType="1"/>
              </p:cNvSpPr>
              <p:nvPr/>
            </p:nvSpPr>
            <p:spPr bwMode="auto">
              <a:xfrm rot="16200000" flipV="1">
                <a:off x="702237" y="4163567"/>
                <a:ext cx="0" cy="60859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80" name="Freeform 90"/>
              <p:cNvSpPr>
                <a:spLocks/>
              </p:cNvSpPr>
              <p:nvPr/>
            </p:nvSpPr>
            <p:spPr bwMode="auto">
              <a:xfrm rot="16200000">
                <a:off x="710444" y="4060626"/>
                <a:ext cx="49205" cy="72512"/>
              </a:xfrm>
              <a:custGeom>
                <a:avLst/>
                <a:gdLst>
                  <a:gd name="T0" fmla="*/ 38 w 38"/>
                  <a:gd name="T1" fmla="*/ 0 h 56"/>
                  <a:gd name="T2" fmla="*/ 0 w 38"/>
                  <a:gd name="T3" fmla="*/ 0 h 56"/>
                  <a:gd name="T4" fmla="*/ 0 w 38"/>
                  <a:gd name="T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56">
                    <a:moveTo>
                      <a:pt x="38" y="0"/>
                    </a:moveTo>
                    <a:lnTo>
                      <a:pt x="0" y="0"/>
                    </a:lnTo>
                    <a:lnTo>
                      <a:pt x="0" y="56"/>
                    </a:lnTo>
                  </a:path>
                </a:pathLst>
              </a:cu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81" name="Freeform 91"/>
              <p:cNvSpPr>
                <a:spLocks/>
              </p:cNvSpPr>
              <p:nvPr/>
            </p:nvSpPr>
            <p:spPr bwMode="auto">
              <a:xfrm rot="16200000">
                <a:off x="710444" y="4354558"/>
                <a:ext cx="49205" cy="72512"/>
              </a:xfrm>
              <a:custGeom>
                <a:avLst/>
                <a:gdLst>
                  <a:gd name="T0" fmla="*/ 0 w 38"/>
                  <a:gd name="T1" fmla="*/ 0 h 56"/>
                  <a:gd name="T2" fmla="*/ 38 w 38"/>
                  <a:gd name="T3" fmla="*/ 0 h 56"/>
                  <a:gd name="T4" fmla="*/ 38 w 38"/>
                  <a:gd name="T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56">
                    <a:moveTo>
                      <a:pt x="0" y="0"/>
                    </a:moveTo>
                    <a:lnTo>
                      <a:pt x="38" y="0"/>
                    </a:lnTo>
                    <a:lnTo>
                      <a:pt x="38" y="56"/>
                    </a:lnTo>
                  </a:path>
                </a:pathLst>
              </a:cu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82" name="Line 92"/>
              <p:cNvSpPr>
                <a:spLocks noChangeShapeType="1"/>
              </p:cNvSpPr>
              <p:nvPr/>
            </p:nvSpPr>
            <p:spPr bwMode="auto">
              <a:xfrm rot="16200000">
                <a:off x="1124632" y="4261330"/>
                <a:ext cx="0" cy="62152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83" name="Line 93"/>
              <p:cNvSpPr>
                <a:spLocks noChangeShapeType="1"/>
              </p:cNvSpPr>
              <p:nvPr/>
            </p:nvSpPr>
            <p:spPr bwMode="auto">
              <a:xfrm rot="16200000">
                <a:off x="1124632" y="4162920"/>
                <a:ext cx="0" cy="62152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84" name="Freeform 94"/>
              <p:cNvSpPr>
                <a:spLocks/>
              </p:cNvSpPr>
              <p:nvPr/>
            </p:nvSpPr>
            <p:spPr bwMode="auto">
              <a:xfrm rot="16200000">
                <a:off x="1067219" y="4059979"/>
                <a:ext cx="49205" cy="73807"/>
              </a:xfrm>
              <a:custGeom>
                <a:avLst/>
                <a:gdLst>
                  <a:gd name="T0" fmla="*/ 38 w 38"/>
                  <a:gd name="T1" fmla="*/ 57 h 57"/>
                  <a:gd name="T2" fmla="*/ 0 w 38"/>
                  <a:gd name="T3" fmla="*/ 57 h 57"/>
                  <a:gd name="T4" fmla="*/ 0 w 38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57">
                    <a:moveTo>
                      <a:pt x="38" y="57"/>
                    </a:moveTo>
                    <a:lnTo>
                      <a:pt x="0" y="57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85" name="Freeform 95"/>
              <p:cNvSpPr>
                <a:spLocks/>
              </p:cNvSpPr>
              <p:nvPr/>
            </p:nvSpPr>
            <p:spPr bwMode="auto">
              <a:xfrm rot="16200000">
                <a:off x="1067219" y="4353911"/>
                <a:ext cx="49205" cy="73807"/>
              </a:xfrm>
              <a:custGeom>
                <a:avLst/>
                <a:gdLst>
                  <a:gd name="T0" fmla="*/ 0 w 38"/>
                  <a:gd name="T1" fmla="*/ 57 h 57"/>
                  <a:gd name="T2" fmla="*/ 38 w 38"/>
                  <a:gd name="T3" fmla="*/ 57 h 57"/>
                  <a:gd name="T4" fmla="*/ 38 w 38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57">
                    <a:moveTo>
                      <a:pt x="0" y="57"/>
                    </a:moveTo>
                    <a:lnTo>
                      <a:pt x="38" y="57"/>
                    </a:lnTo>
                    <a:lnTo>
                      <a:pt x="38" y="0"/>
                    </a:lnTo>
                  </a:path>
                </a:pathLst>
              </a:cu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86" name="Oval 96"/>
              <p:cNvSpPr>
                <a:spLocks noChangeArrowheads="1"/>
              </p:cNvSpPr>
              <p:nvPr/>
            </p:nvSpPr>
            <p:spPr bwMode="auto">
              <a:xfrm rot="16200000">
                <a:off x="729888" y="4059979"/>
                <a:ext cx="366444" cy="367739"/>
              </a:xfrm>
              <a:prstGeom prst="ellips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87" name="Oval 97"/>
              <p:cNvSpPr>
                <a:spLocks noChangeArrowheads="1"/>
              </p:cNvSpPr>
              <p:nvPr/>
            </p:nvSpPr>
            <p:spPr bwMode="auto">
              <a:xfrm rot="16200000">
                <a:off x="673542" y="4023722"/>
                <a:ext cx="49205" cy="47910"/>
              </a:xfrm>
              <a:prstGeom prst="ellips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88" name="Oval 98"/>
              <p:cNvSpPr>
                <a:spLocks noChangeArrowheads="1"/>
              </p:cNvSpPr>
              <p:nvPr/>
            </p:nvSpPr>
            <p:spPr bwMode="auto">
              <a:xfrm rot="16200000">
                <a:off x="1104123" y="4023075"/>
                <a:ext cx="49205" cy="49205"/>
              </a:xfrm>
              <a:prstGeom prst="ellips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89" name="Oval 99"/>
              <p:cNvSpPr>
                <a:spLocks noChangeArrowheads="1"/>
              </p:cNvSpPr>
              <p:nvPr/>
            </p:nvSpPr>
            <p:spPr bwMode="auto">
              <a:xfrm rot="16200000">
                <a:off x="1156356" y="4170041"/>
                <a:ext cx="47910" cy="49205"/>
              </a:xfrm>
              <a:prstGeom prst="ellips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90" name="Oval 100"/>
              <p:cNvSpPr>
                <a:spLocks noChangeArrowheads="1"/>
              </p:cNvSpPr>
              <p:nvPr/>
            </p:nvSpPr>
            <p:spPr bwMode="auto">
              <a:xfrm rot="16200000">
                <a:off x="1155708" y="4267802"/>
                <a:ext cx="49205" cy="49205"/>
              </a:xfrm>
              <a:prstGeom prst="ellips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91" name="Oval 101"/>
              <p:cNvSpPr>
                <a:spLocks noChangeArrowheads="1"/>
              </p:cNvSpPr>
              <p:nvPr/>
            </p:nvSpPr>
            <p:spPr bwMode="auto">
              <a:xfrm rot="16200000">
                <a:off x="1104771" y="4414770"/>
                <a:ext cx="47910" cy="49205"/>
              </a:xfrm>
              <a:prstGeom prst="ellips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92" name="Oval 102"/>
              <p:cNvSpPr>
                <a:spLocks noChangeArrowheads="1"/>
              </p:cNvSpPr>
              <p:nvPr/>
            </p:nvSpPr>
            <p:spPr bwMode="auto">
              <a:xfrm rot="16200000">
                <a:off x="623250" y="4170041"/>
                <a:ext cx="47910" cy="49205"/>
              </a:xfrm>
              <a:prstGeom prst="ellips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93" name="Oval 103"/>
              <p:cNvSpPr>
                <a:spLocks noChangeArrowheads="1"/>
              </p:cNvSpPr>
              <p:nvPr/>
            </p:nvSpPr>
            <p:spPr bwMode="auto">
              <a:xfrm rot="16200000">
                <a:off x="622603" y="4267802"/>
                <a:ext cx="49205" cy="49205"/>
              </a:xfrm>
              <a:prstGeom prst="ellips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94" name="Oval 104"/>
              <p:cNvSpPr>
                <a:spLocks noChangeArrowheads="1"/>
              </p:cNvSpPr>
              <p:nvPr/>
            </p:nvSpPr>
            <p:spPr bwMode="auto">
              <a:xfrm rot="16200000">
                <a:off x="674189" y="4415417"/>
                <a:ext cx="47910" cy="47910"/>
              </a:xfrm>
              <a:prstGeom prst="ellips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460375" y="3935496"/>
              <a:ext cx="832718" cy="705522"/>
              <a:chOff x="3941177" y="3098740"/>
              <a:chExt cx="572766" cy="485277"/>
            </a:xfrm>
          </p:grpSpPr>
          <p:sp>
            <p:nvSpPr>
              <p:cNvPr id="97" name="Line 72"/>
              <p:cNvSpPr>
                <a:spLocks noChangeShapeType="1"/>
              </p:cNvSpPr>
              <p:nvPr/>
            </p:nvSpPr>
            <p:spPr bwMode="auto">
              <a:xfrm>
                <a:off x="4436952" y="3496527"/>
                <a:ext cx="10499" cy="0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98" name="Freeform 73"/>
              <p:cNvSpPr>
                <a:spLocks/>
              </p:cNvSpPr>
              <p:nvPr/>
            </p:nvSpPr>
            <p:spPr bwMode="auto">
              <a:xfrm>
                <a:off x="3941177" y="3098740"/>
                <a:ext cx="572766" cy="418784"/>
              </a:xfrm>
              <a:custGeom>
                <a:avLst/>
                <a:gdLst>
                  <a:gd name="T0" fmla="*/ 200 w 208"/>
                  <a:gd name="T1" fmla="*/ 152 h 152"/>
                  <a:gd name="T2" fmla="*/ 8 w 208"/>
                  <a:gd name="T3" fmla="*/ 152 h 152"/>
                  <a:gd name="T4" fmla="*/ 0 w 208"/>
                  <a:gd name="T5" fmla="*/ 144 h 152"/>
                  <a:gd name="T6" fmla="*/ 0 w 208"/>
                  <a:gd name="T7" fmla="*/ 8 h 152"/>
                  <a:gd name="T8" fmla="*/ 8 w 208"/>
                  <a:gd name="T9" fmla="*/ 0 h 152"/>
                  <a:gd name="T10" fmla="*/ 200 w 208"/>
                  <a:gd name="T11" fmla="*/ 0 h 152"/>
                  <a:gd name="T12" fmla="*/ 208 w 208"/>
                  <a:gd name="T13" fmla="*/ 8 h 152"/>
                  <a:gd name="T14" fmla="*/ 208 w 208"/>
                  <a:gd name="T15" fmla="*/ 144 h 152"/>
                  <a:gd name="T16" fmla="*/ 200 w 208"/>
                  <a:gd name="T17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152">
                    <a:moveTo>
                      <a:pt x="200" y="152"/>
                    </a:moveTo>
                    <a:cubicBezTo>
                      <a:pt x="8" y="152"/>
                      <a:pt x="8" y="152"/>
                      <a:pt x="8" y="152"/>
                    </a:cubicBezTo>
                    <a:cubicBezTo>
                      <a:pt x="4" y="152"/>
                      <a:pt x="0" y="148"/>
                      <a:pt x="0" y="14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4" y="0"/>
                      <a:pt x="208" y="4"/>
                      <a:pt x="208" y="8"/>
                    </a:cubicBezTo>
                    <a:cubicBezTo>
                      <a:pt x="208" y="144"/>
                      <a:pt x="208" y="144"/>
                      <a:pt x="208" y="144"/>
                    </a:cubicBezTo>
                    <a:cubicBezTo>
                      <a:pt x="208" y="148"/>
                      <a:pt x="204" y="152"/>
                      <a:pt x="200" y="152"/>
                    </a:cubicBezTo>
                    <a:close/>
                  </a:path>
                </a:pathLst>
              </a:cu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99" name="Line 74"/>
              <p:cNvSpPr>
                <a:spLocks noChangeShapeType="1"/>
              </p:cNvSpPr>
              <p:nvPr/>
            </p:nvSpPr>
            <p:spPr bwMode="auto">
              <a:xfrm>
                <a:off x="3941177" y="3474363"/>
                <a:ext cx="572766" cy="0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100" name="Line 75"/>
              <p:cNvSpPr>
                <a:spLocks noChangeShapeType="1"/>
              </p:cNvSpPr>
              <p:nvPr/>
            </p:nvSpPr>
            <p:spPr bwMode="auto">
              <a:xfrm>
                <a:off x="4105657" y="3584017"/>
                <a:ext cx="242638" cy="0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101" name="Line 76"/>
              <p:cNvSpPr>
                <a:spLocks noChangeShapeType="1"/>
              </p:cNvSpPr>
              <p:nvPr/>
            </p:nvSpPr>
            <p:spPr bwMode="auto">
              <a:xfrm flipV="1">
                <a:off x="4194314" y="3517525"/>
                <a:ext cx="0" cy="66492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  <p:sp>
            <p:nvSpPr>
              <p:cNvPr id="102" name="Line 77"/>
              <p:cNvSpPr>
                <a:spLocks noChangeShapeType="1"/>
              </p:cNvSpPr>
              <p:nvPr/>
            </p:nvSpPr>
            <p:spPr bwMode="auto">
              <a:xfrm flipV="1">
                <a:off x="4260806" y="3517525"/>
                <a:ext cx="0" cy="66492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419" dirty="0"/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4354920" y="4124265"/>
            <a:ext cx="759662" cy="759661"/>
            <a:chOff x="5299794" y="5880335"/>
            <a:chExt cx="579710" cy="579709"/>
          </a:xfrm>
        </p:grpSpPr>
        <p:sp>
          <p:nvSpPr>
            <p:cNvPr id="106" name="Line 144"/>
            <p:cNvSpPr>
              <a:spLocks noChangeShapeType="1"/>
            </p:cNvSpPr>
            <p:nvPr/>
          </p:nvSpPr>
          <p:spPr bwMode="auto">
            <a:xfrm flipH="1">
              <a:off x="5539214" y="6409526"/>
              <a:ext cx="100870" cy="0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07" name="Freeform 145"/>
            <p:cNvSpPr>
              <a:spLocks/>
            </p:cNvSpPr>
            <p:nvPr/>
          </p:nvSpPr>
          <p:spPr bwMode="auto">
            <a:xfrm>
              <a:off x="5299794" y="6409526"/>
              <a:ext cx="579710" cy="50518"/>
            </a:xfrm>
            <a:custGeom>
              <a:avLst/>
              <a:gdLst>
                <a:gd name="T0" fmla="*/ 544 w 1472"/>
                <a:gd name="T1" fmla="*/ 0 h 128"/>
                <a:gd name="T2" fmla="*/ 0 w 1472"/>
                <a:gd name="T3" fmla="*/ 0 h 128"/>
                <a:gd name="T4" fmla="*/ 0 w 1472"/>
                <a:gd name="T5" fmla="*/ 32 h 128"/>
                <a:gd name="T6" fmla="*/ 96 w 1472"/>
                <a:gd name="T7" fmla="*/ 128 h 128"/>
                <a:gd name="T8" fmla="*/ 1376 w 1472"/>
                <a:gd name="T9" fmla="*/ 128 h 128"/>
                <a:gd name="T10" fmla="*/ 1472 w 1472"/>
                <a:gd name="T11" fmla="*/ 32 h 128"/>
                <a:gd name="T12" fmla="*/ 1472 w 1472"/>
                <a:gd name="T13" fmla="*/ 0 h 128"/>
                <a:gd name="T14" fmla="*/ 928 w 1472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2" h="128">
                  <a:moveTo>
                    <a:pt x="5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85"/>
                    <a:pt x="43" y="128"/>
                    <a:pt x="96" y="128"/>
                  </a:cubicBezTo>
                  <a:cubicBezTo>
                    <a:pt x="1376" y="128"/>
                    <a:pt x="1376" y="128"/>
                    <a:pt x="1376" y="128"/>
                  </a:cubicBezTo>
                  <a:cubicBezTo>
                    <a:pt x="1429" y="128"/>
                    <a:pt x="1472" y="85"/>
                    <a:pt x="1472" y="32"/>
                  </a:cubicBezTo>
                  <a:cubicBezTo>
                    <a:pt x="1472" y="0"/>
                    <a:pt x="1472" y="0"/>
                    <a:pt x="1472" y="0"/>
                  </a:cubicBezTo>
                  <a:cubicBezTo>
                    <a:pt x="928" y="0"/>
                    <a:pt x="928" y="0"/>
                    <a:pt x="928" y="0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08" name="Freeform 146"/>
            <p:cNvSpPr>
              <a:spLocks/>
            </p:cNvSpPr>
            <p:nvPr/>
          </p:nvSpPr>
          <p:spPr bwMode="auto">
            <a:xfrm>
              <a:off x="5324970" y="6031556"/>
              <a:ext cx="88365" cy="377970"/>
            </a:xfrm>
            <a:custGeom>
              <a:avLst/>
              <a:gdLst>
                <a:gd name="T0" fmla="*/ 224 w 224"/>
                <a:gd name="T1" fmla="*/ 0 h 960"/>
                <a:gd name="T2" fmla="*/ 96 w 224"/>
                <a:gd name="T3" fmla="*/ 0 h 960"/>
                <a:gd name="T4" fmla="*/ 0 w 224"/>
                <a:gd name="T5" fmla="*/ 96 h 960"/>
                <a:gd name="T6" fmla="*/ 0 w 224"/>
                <a:gd name="T7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960">
                  <a:moveTo>
                    <a:pt x="224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960"/>
                    <a:pt x="0" y="960"/>
                    <a:pt x="0" y="960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09" name="Freeform 147"/>
            <p:cNvSpPr>
              <a:spLocks/>
            </p:cNvSpPr>
            <p:nvPr/>
          </p:nvSpPr>
          <p:spPr bwMode="auto">
            <a:xfrm>
              <a:off x="5766130" y="6031556"/>
              <a:ext cx="88199" cy="377970"/>
            </a:xfrm>
            <a:custGeom>
              <a:avLst/>
              <a:gdLst>
                <a:gd name="T0" fmla="*/ 224 w 224"/>
                <a:gd name="T1" fmla="*/ 960 h 960"/>
                <a:gd name="T2" fmla="*/ 224 w 224"/>
                <a:gd name="T3" fmla="*/ 96 h 960"/>
                <a:gd name="T4" fmla="*/ 128 w 224"/>
                <a:gd name="T5" fmla="*/ 0 h 960"/>
                <a:gd name="T6" fmla="*/ 0 w 224"/>
                <a:gd name="T7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960">
                  <a:moveTo>
                    <a:pt x="224" y="960"/>
                  </a:moveTo>
                  <a:cubicBezTo>
                    <a:pt x="224" y="96"/>
                    <a:pt x="224" y="96"/>
                    <a:pt x="224" y="96"/>
                  </a:cubicBezTo>
                  <a:cubicBezTo>
                    <a:pt x="224" y="43"/>
                    <a:pt x="181" y="0"/>
                    <a:pt x="12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10" name="Line 148"/>
            <p:cNvSpPr>
              <a:spLocks noChangeShapeType="1"/>
            </p:cNvSpPr>
            <p:nvPr/>
          </p:nvSpPr>
          <p:spPr bwMode="auto">
            <a:xfrm>
              <a:off x="5324970" y="6081908"/>
              <a:ext cx="88365" cy="0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11" name="Line 149"/>
            <p:cNvSpPr>
              <a:spLocks noChangeShapeType="1"/>
            </p:cNvSpPr>
            <p:nvPr/>
          </p:nvSpPr>
          <p:spPr bwMode="auto">
            <a:xfrm>
              <a:off x="5766130" y="6081908"/>
              <a:ext cx="88199" cy="0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12" name="Freeform 161"/>
            <p:cNvSpPr>
              <a:spLocks/>
            </p:cNvSpPr>
            <p:nvPr/>
          </p:nvSpPr>
          <p:spPr bwMode="auto">
            <a:xfrm>
              <a:off x="5413335" y="5880335"/>
              <a:ext cx="352794" cy="428489"/>
            </a:xfrm>
            <a:custGeom>
              <a:avLst/>
              <a:gdLst>
                <a:gd name="T0" fmla="*/ 896 w 896"/>
                <a:gd name="T1" fmla="*/ 448 h 1088"/>
                <a:gd name="T2" fmla="*/ 448 w 896"/>
                <a:gd name="T3" fmla="*/ 0 h 1088"/>
                <a:gd name="T4" fmla="*/ 0 w 896"/>
                <a:gd name="T5" fmla="*/ 448 h 1088"/>
                <a:gd name="T6" fmla="*/ 0 w 896"/>
                <a:gd name="T7" fmla="*/ 736 h 1088"/>
                <a:gd name="T8" fmla="*/ 192 w 896"/>
                <a:gd name="T9" fmla="*/ 928 h 1088"/>
                <a:gd name="T10" fmla="*/ 192 w 896"/>
                <a:gd name="T11" fmla="*/ 1024 h 1088"/>
                <a:gd name="T12" fmla="*/ 256 w 896"/>
                <a:gd name="T13" fmla="*/ 1088 h 1088"/>
                <a:gd name="T14" fmla="*/ 640 w 896"/>
                <a:gd name="T15" fmla="*/ 1088 h 1088"/>
                <a:gd name="T16" fmla="*/ 704 w 896"/>
                <a:gd name="T17" fmla="*/ 1024 h 1088"/>
                <a:gd name="T18" fmla="*/ 704 w 896"/>
                <a:gd name="T19" fmla="*/ 928 h 1088"/>
                <a:gd name="T20" fmla="*/ 896 w 896"/>
                <a:gd name="T21" fmla="*/ 736 h 1088"/>
                <a:gd name="T22" fmla="*/ 896 w 896"/>
                <a:gd name="T23" fmla="*/ 448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6" h="1088">
                  <a:moveTo>
                    <a:pt x="896" y="448"/>
                  </a:moveTo>
                  <a:cubicBezTo>
                    <a:pt x="896" y="201"/>
                    <a:pt x="695" y="0"/>
                    <a:pt x="448" y="0"/>
                  </a:cubicBezTo>
                  <a:cubicBezTo>
                    <a:pt x="201" y="0"/>
                    <a:pt x="0" y="201"/>
                    <a:pt x="0" y="448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842"/>
                    <a:pt x="86" y="928"/>
                    <a:pt x="192" y="928"/>
                  </a:cubicBezTo>
                  <a:cubicBezTo>
                    <a:pt x="192" y="1024"/>
                    <a:pt x="192" y="1024"/>
                    <a:pt x="192" y="1024"/>
                  </a:cubicBezTo>
                  <a:cubicBezTo>
                    <a:pt x="192" y="1059"/>
                    <a:pt x="221" y="1088"/>
                    <a:pt x="256" y="1088"/>
                  </a:cubicBezTo>
                  <a:cubicBezTo>
                    <a:pt x="640" y="1088"/>
                    <a:pt x="640" y="1088"/>
                    <a:pt x="640" y="1088"/>
                  </a:cubicBezTo>
                  <a:cubicBezTo>
                    <a:pt x="675" y="1088"/>
                    <a:pt x="704" y="1059"/>
                    <a:pt x="704" y="1024"/>
                  </a:cubicBezTo>
                  <a:cubicBezTo>
                    <a:pt x="704" y="928"/>
                    <a:pt x="704" y="928"/>
                    <a:pt x="704" y="928"/>
                  </a:cubicBezTo>
                  <a:cubicBezTo>
                    <a:pt x="810" y="928"/>
                    <a:pt x="896" y="842"/>
                    <a:pt x="896" y="736"/>
                  </a:cubicBezTo>
                  <a:lnTo>
                    <a:pt x="896" y="448"/>
                  </a:lnTo>
                  <a:close/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13" name="Line 162"/>
            <p:cNvSpPr>
              <a:spLocks noChangeShapeType="1"/>
            </p:cNvSpPr>
            <p:nvPr/>
          </p:nvSpPr>
          <p:spPr bwMode="auto">
            <a:xfrm>
              <a:off x="5589732" y="6258305"/>
              <a:ext cx="0" cy="50518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14" name="Line 163"/>
            <p:cNvSpPr>
              <a:spLocks noChangeShapeType="1"/>
            </p:cNvSpPr>
            <p:nvPr/>
          </p:nvSpPr>
          <p:spPr bwMode="auto">
            <a:xfrm>
              <a:off x="5640084" y="6258305"/>
              <a:ext cx="0" cy="50518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15" name="Line 164"/>
            <p:cNvSpPr>
              <a:spLocks noChangeShapeType="1"/>
            </p:cNvSpPr>
            <p:nvPr/>
          </p:nvSpPr>
          <p:spPr bwMode="auto">
            <a:xfrm>
              <a:off x="5539214" y="6258305"/>
              <a:ext cx="0" cy="50518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16" name="Freeform 165"/>
            <p:cNvSpPr>
              <a:spLocks/>
            </p:cNvSpPr>
            <p:nvPr/>
          </p:nvSpPr>
          <p:spPr bwMode="auto">
            <a:xfrm>
              <a:off x="5551885" y="6157602"/>
              <a:ext cx="75694" cy="50352"/>
            </a:xfrm>
            <a:custGeom>
              <a:avLst/>
              <a:gdLst>
                <a:gd name="T0" fmla="*/ 0 w 192"/>
                <a:gd name="T1" fmla="*/ 128 h 128"/>
                <a:gd name="T2" fmla="*/ 50 w 192"/>
                <a:gd name="T3" fmla="*/ 29 h 128"/>
                <a:gd name="T4" fmla="*/ 96 w 192"/>
                <a:gd name="T5" fmla="*/ 0 h 128"/>
                <a:gd name="T6" fmla="*/ 142 w 192"/>
                <a:gd name="T7" fmla="*/ 29 h 128"/>
                <a:gd name="T8" fmla="*/ 192 w 192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28">
                  <a:moveTo>
                    <a:pt x="0" y="128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58" y="11"/>
                    <a:pt x="76" y="0"/>
                    <a:pt x="96" y="0"/>
                  </a:cubicBezTo>
                  <a:cubicBezTo>
                    <a:pt x="116" y="0"/>
                    <a:pt x="134" y="11"/>
                    <a:pt x="142" y="29"/>
                  </a:cubicBezTo>
                  <a:cubicBezTo>
                    <a:pt x="192" y="128"/>
                    <a:pt x="192" y="128"/>
                    <a:pt x="192" y="12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17" name="Line 166"/>
            <p:cNvSpPr>
              <a:spLocks noChangeShapeType="1"/>
            </p:cNvSpPr>
            <p:nvPr/>
          </p:nvSpPr>
          <p:spPr bwMode="auto">
            <a:xfrm>
              <a:off x="5488863" y="6207953"/>
              <a:ext cx="0" cy="37847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18" name="Line 167"/>
            <p:cNvSpPr>
              <a:spLocks noChangeShapeType="1"/>
            </p:cNvSpPr>
            <p:nvPr/>
          </p:nvSpPr>
          <p:spPr bwMode="auto">
            <a:xfrm>
              <a:off x="5690602" y="6207953"/>
              <a:ext cx="0" cy="37847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19" name="Freeform 168"/>
            <p:cNvSpPr>
              <a:spLocks/>
            </p:cNvSpPr>
            <p:nvPr/>
          </p:nvSpPr>
          <p:spPr bwMode="auto">
            <a:xfrm>
              <a:off x="5609406" y="6051563"/>
              <a:ext cx="111874" cy="93367"/>
            </a:xfrm>
            <a:custGeom>
              <a:avLst/>
              <a:gdLst>
                <a:gd name="T0" fmla="*/ 174 w 284"/>
                <a:gd name="T1" fmla="*/ 237 h 237"/>
                <a:gd name="T2" fmla="*/ 131 w 284"/>
                <a:gd name="T3" fmla="*/ 227 h 237"/>
                <a:gd name="T4" fmla="*/ 67 w 284"/>
                <a:gd name="T5" fmla="*/ 195 h 237"/>
                <a:gd name="T6" fmla="*/ 24 w 284"/>
                <a:gd name="T7" fmla="*/ 66 h 237"/>
                <a:gd name="T8" fmla="*/ 153 w 284"/>
                <a:gd name="T9" fmla="*/ 23 h 237"/>
                <a:gd name="T10" fmla="*/ 217 w 284"/>
                <a:gd name="T11" fmla="*/ 55 h 237"/>
                <a:gd name="T12" fmla="*/ 260 w 284"/>
                <a:gd name="T13" fmla="*/ 184 h 237"/>
                <a:gd name="T14" fmla="*/ 174 w 284"/>
                <a:gd name="T1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37">
                  <a:moveTo>
                    <a:pt x="174" y="237"/>
                  </a:moveTo>
                  <a:cubicBezTo>
                    <a:pt x="160" y="237"/>
                    <a:pt x="145" y="234"/>
                    <a:pt x="131" y="227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20" y="171"/>
                    <a:pt x="0" y="113"/>
                    <a:pt x="24" y="66"/>
                  </a:cubicBezTo>
                  <a:cubicBezTo>
                    <a:pt x="48" y="19"/>
                    <a:pt x="106" y="0"/>
                    <a:pt x="153" y="23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64" y="79"/>
                    <a:pt x="284" y="137"/>
                    <a:pt x="260" y="184"/>
                  </a:cubicBezTo>
                  <a:cubicBezTo>
                    <a:pt x="243" y="218"/>
                    <a:pt x="209" y="237"/>
                    <a:pt x="174" y="237"/>
                  </a:cubicBezTo>
                  <a:close/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20" name="Freeform 169"/>
            <p:cNvSpPr>
              <a:spLocks/>
            </p:cNvSpPr>
            <p:nvPr/>
          </p:nvSpPr>
          <p:spPr bwMode="auto">
            <a:xfrm>
              <a:off x="5458185" y="6051563"/>
              <a:ext cx="111874" cy="93367"/>
            </a:xfrm>
            <a:custGeom>
              <a:avLst/>
              <a:gdLst>
                <a:gd name="T0" fmla="*/ 110 w 284"/>
                <a:gd name="T1" fmla="*/ 237 h 237"/>
                <a:gd name="T2" fmla="*/ 153 w 284"/>
                <a:gd name="T3" fmla="*/ 227 h 237"/>
                <a:gd name="T4" fmla="*/ 217 w 284"/>
                <a:gd name="T5" fmla="*/ 195 h 237"/>
                <a:gd name="T6" fmla="*/ 260 w 284"/>
                <a:gd name="T7" fmla="*/ 66 h 237"/>
                <a:gd name="T8" fmla="*/ 131 w 284"/>
                <a:gd name="T9" fmla="*/ 23 h 237"/>
                <a:gd name="T10" fmla="*/ 67 w 284"/>
                <a:gd name="T11" fmla="*/ 55 h 237"/>
                <a:gd name="T12" fmla="*/ 24 w 284"/>
                <a:gd name="T13" fmla="*/ 184 h 237"/>
                <a:gd name="T14" fmla="*/ 110 w 284"/>
                <a:gd name="T1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37">
                  <a:moveTo>
                    <a:pt x="110" y="237"/>
                  </a:moveTo>
                  <a:cubicBezTo>
                    <a:pt x="125" y="237"/>
                    <a:pt x="139" y="234"/>
                    <a:pt x="153" y="227"/>
                  </a:cubicBezTo>
                  <a:cubicBezTo>
                    <a:pt x="217" y="195"/>
                    <a:pt x="217" y="195"/>
                    <a:pt x="217" y="195"/>
                  </a:cubicBezTo>
                  <a:cubicBezTo>
                    <a:pt x="264" y="171"/>
                    <a:pt x="284" y="113"/>
                    <a:pt x="260" y="66"/>
                  </a:cubicBezTo>
                  <a:cubicBezTo>
                    <a:pt x="236" y="19"/>
                    <a:pt x="178" y="0"/>
                    <a:pt x="131" y="23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20" y="79"/>
                    <a:pt x="0" y="137"/>
                    <a:pt x="24" y="184"/>
                  </a:cubicBezTo>
                  <a:cubicBezTo>
                    <a:pt x="41" y="218"/>
                    <a:pt x="75" y="237"/>
                    <a:pt x="110" y="237"/>
                  </a:cubicBezTo>
                  <a:close/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103784" y="4148550"/>
            <a:ext cx="720831" cy="720830"/>
            <a:chOff x="6853238" y="1304925"/>
            <a:chExt cx="690563" cy="690562"/>
          </a:xfrm>
        </p:grpSpPr>
        <p:sp>
          <p:nvSpPr>
            <p:cNvPr id="122" name="Freeform 43"/>
            <p:cNvSpPr>
              <a:spLocks/>
            </p:cNvSpPr>
            <p:nvPr/>
          </p:nvSpPr>
          <p:spPr bwMode="auto">
            <a:xfrm>
              <a:off x="6853238" y="1304925"/>
              <a:ext cx="690563" cy="406400"/>
            </a:xfrm>
            <a:custGeom>
              <a:avLst/>
              <a:gdLst>
                <a:gd name="T0" fmla="*/ 144 w 184"/>
                <a:gd name="T1" fmla="*/ 108 h 108"/>
                <a:gd name="T2" fmla="*/ 156 w 184"/>
                <a:gd name="T3" fmla="*/ 108 h 108"/>
                <a:gd name="T4" fmla="*/ 184 w 184"/>
                <a:gd name="T5" fmla="*/ 80 h 108"/>
                <a:gd name="T6" fmla="*/ 156 w 184"/>
                <a:gd name="T7" fmla="*/ 52 h 108"/>
                <a:gd name="T8" fmla="*/ 147 w 184"/>
                <a:gd name="T9" fmla="*/ 53 h 108"/>
                <a:gd name="T10" fmla="*/ 148 w 184"/>
                <a:gd name="T11" fmla="*/ 48 h 108"/>
                <a:gd name="T12" fmla="*/ 120 w 184"/>
                <a:gd name="T13" fmla="*/ 20 h 108"/>
                <a:gd name="T14" fmla="*/ 102 w 184"/>
                <a:gd name="T15" fmla="*/ 27 h 108"/>
                <a:gd name="T16" fmla="*/ 64 w 184"/>
                <a:gd name="T17" fmla="*/ 0 h 108"/>
                <a:gd name="T18" fmla="*/ 24 w 184"/>
                <a:gd name="T19" fmla="*/ 40 h 108"/>
                <a:gd name="T20" fmla="*/ 26 w 184"/>
                <a:gd name="T21" fmla="*/ 52 h 108"/>
                <a:gd name="T22" fmla="*/ 0 w 184"/>
                <a:gd name="T23" fmla="*/ 80 h 108"/>
                <a:gd name="T24" fmla="*/ 28 w 184"/>
                <a:gd name="T25" fmla="*/ 108 h 108"/>
                <a:gd name="T26" fmla="*/ 40 w 184"/>
                <a:gd name="T2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108">
                  <a:moveTo>
                    <a:pt x="144" y="108"/>
                  </a:moveTo>
                  <a:cubicBezTo>
                    <a:pt x="156" y="108"/>
                    <a:pt x="156" y="108"/>
                    <a:pt x="156" y="108"/>
                  </a:cubicBezTo>
                  <a:cubicBezTo>
                    <a:pt x="171" y="108"/>
                    <a:pt x="184" y="95"/>
                    <a:pt x="184" y="80"/>
                  </a:cubicBezTo>
                  <a:cubicBezTo>
                    <a:pt x="184" y="65"/>
                    <a:pt x="171" y="52"/>
                    <a:pt x="156" y="52"/>
                  </a:cubicBezTo>
                  <a:cubicBezTo>
                    <a:pt x="153" y="52"/>
                    <a:pt x="150" y="52"/>
                    <a:pt x="147" y="53"/>
                  </a:cubicBezTo>
                  <a:cubicBezTo>
                    <a:pt x="148" y="52"/>
                    <a:pt x="148" y="50"/>
                    <a:pt x="148" y="48"/>
                  </a:cubicBezTo>
                  <a:cubicBezTo>
                    <a:pt x="148" y="33"/>
                    <a:pt x="135" y="20"/>
                    <a:pt x="120" y="20"/>
                  </a:cubicBezTo>
                  <a:cubicBezTo>
                    <a:pt x="113" y="20"/>
                    <a:pt x="107" y="23"/>
                    <a:pt x="102" y="27"/>
                  </a:cubicBezTo>
                  <a:cubicBezTo>
                    <a:pt x="96" y="11"/>
                    <a:pt x="81" y="0"/>
                    <a:pt x="64" y="0"/>
                  </a:cubicBezTo>
                  <a:cubicBezTo>
                    <a:pt x="42" y="0"/>
                    <a:pt x="24" y="18"/>
                    <a:pt x="24" y="40"/>
                  </a:cubicBezTo>
                  <a:cubicBezTo>
                    <a:pt x="24" y="44"/>
                    <a:pt x="25" y="48"/>
                    <a:pt x="26" y="52"/>
                  </a:cubicBezTo>
                  <a:cubicBezTo>
                    <a:pt x="11" y="53"/>
                    <a:pt x="0" y="65"/>
                    <a:pt x="0" y="80"/>
                  </a:cubicBezTo>
                  <a:cubicBezTo>
                    <a:pt x="0" y="95"/>
                    <a:pt x="13" y="108"/>
                    <a:pt x="28" y="108"/>
                  </a:cubicBezTo>
                  <a:cubicBezTo>
                    <a:pt x="40" y="108"/>
                    <a:pt x="40" y="108"/>
                    <a:pt x="40" y="10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23" name="Freeform 44"/>
            <p:cNvSpPr>
              <a:spLocks/>
            </p:cNvSpPr>
            <p:nvPr/>
          </p:nvSpPr>
          <p:spPr bwMode="auto">
            <a:xfrm>
              <a:off x="7235826" y="1406525"/>
              <a:ext cx="7938" cy="33337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1" y="3"/>
                    <a:pt x="1" y="6"/>
                    <a:pt x="2" y="9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24" name="Freeform 45"/>
            <p:cNvSpPr>
              <a:spLocks/>
            </p:cNvSpPr>
            <p:nvPr/>
          </p:nvSpPr>
          <p:spPr bwMode="auto">
            <a:xfrm>
              <a:off x="7394576" y="1504950"/>
              <a:ext cx="11113" cy="33337"/>
            </a:xfrm>
            <a:custGeom>
              <a:avLst/>
              <a:gdLst>
                <a:gd name="T0" fmla="*/ 3 w 3"/>
                <a:gd name="T1" fmla="*/ 0 h 9"/>
                <a:gd name="T2" fmla="*/ 0 w 3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cubicBezTo>
                    <a:pt x="3" y="4"/>
                    <a:pt x="2" y="7"/>
                    <a:pt x="0" y="9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25" name="Freeform 46"/>
            <p:cNvSpPr>
              <a:spLocks/>
            </p:cNvSpPr>
            <p:nvPr/>
          </p:nvSpPr>
          <p:spPr bwMode="auto">
            <a:xfrm>
              <a:off x="6951663" y="1500187"/>
              <a:ext cx="36513" cy="4762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3" y="0"/>
                    <a:pt x="7" y="0"/>
                    <a:pt x="10" y="1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26" name="Rectangle 47"/>
            <p:cNvSpPr>
              <a:spLocks noChangeArrowheads="1"/>
            </p:cNvSpPr>
            <p:nvPr/>
          </p:nvSpPr>
          <p:spPr bwMode="auto">
            <a:xfrm>
              <a:off x="6869113" y="1830387"/>
              <a:ext cx="179388" cy="120650"/>
            </a:xfrm>
            <a:prstGeom prst="rect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27" name="Rectangle 48"/>
            <p:cNvSpPr>
              <a:spLocks noChangeArrowheads="1"/>
            </p:cNvSpPr>
            <p:nvPr/>
          </p:nvSpPr>
          <p:spPr bwMode="auto">
            <a:xfrm>
              <a:off x="7108826" y="1830387"/>
              <a:ext cx="179388" cy="120650"/>
            </a:xfrm>
            <a:prstGeom prst="rect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28" name="Rectangle 49"/>
            <p:cNvSpPr>
              <a:spLocks noChangeArrowheads="1"/>
            </p:cNvSpPr>
            <p:nvPr/>
          </p:nvSpPr>
          <p:spPr bwMode="auto">
            <a:xfrm>
              <a:off x="7348538" y="1830387"/>
              <a:ext cx="180975" cy="120650"/>
            </a:xfrm>
            <a:prstGeom prst="rect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29" name="Line 50"/>
            <p:cNvSpPr>
              <a:spLocks noChangeShapeType="1"/>
            </p:cNvSpPr>
            <p:nvPr/>
          </p:nvSpPr>
          <p:spPr bwMode="auto">
            <a:xfrm>
              <a:off x="6899276" y="1995487"/>
              <a:ext cx="119063" cy="0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0" name="Line 51"/>
            <p:cNvSpPr>
              <a:spLocks noChangeShapeType="1"/>
            </p:cNvSpPr>
            <p:nvPr/>
          </p:nvSpPr>
          <p:spPr bwMode="auto">
            <a:xfrm>
              <a:off x="6959601" y="1951037"/>
              <a:ext cx="0" cy="44450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1" name="Line 52"/>
            <p:cNvSpPr>
              <a:spLocks noChangeShapeType="1"/>
            </p:cNvSpPr>
            <p:nvPr/>
          </p:nvSpPr>
          <p:spPr bwMode="auto">
            <a:xfrm>
              <a:off x="7138988" y="1995487"/>
              <a:ext cx="120650" cy="0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2" name="Line 53"/>
            <p:cNvSpPr>
              <a:spLocks noChangeShapeType="1"/>
            </p:cNvSpPr>
            <p:nvPr/>
          </p:nvSpPr>
          <p:spPr bwMode="auto">
            <a:xfrm>
              <a:off x="7199313" y="1951037"/>
              <a:ext cx="0" cy="44450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3" name="Line 54"/>
            <p:cNvSpPr>
              <a:spLocks noChangeShapeType="1"/>
            </p:cNvSpPr>
            <p:nvPr/>
          </p:nvSpPr>
          <p:spPr bwMode="auto">
            <a:xfrm>
              <a:off x="7378701" y="1995487"/>
              <a:ext cx="120650" cy="0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4" name="Line 55"/>
            <p:cNvSpPr>
              <a:spLocks noChangeShapeType="1"/>
            </p:cNvSpPr>
            <p:nvPr/>
          </p:nvSpPr>
          <p:spPr bwMode="auto">
            <a:xfrm>
              <a:off x="7439026" y="1951037"/>
              <a:ext cx="0" cy="44450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5" name="Line 56"/>
            <p:cNvSpPr>
              <a:spLocks noChangeShapeType="1"/>
            </p:cNvSpPr>
            <p:nvPr/>
          </p:nvSpPr>
          <p:spPr bwMode="auto">
            <a:xfrm flipV="1">
              <a:off x="7034213" y="1681162"/>
              <a:ext cx="0" cy="119062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6" name="Line 57"/>
            <p:cNvSpPr>
              <a:spLocks noChangeShapeType="1"/>
            </p:cNvSpPr>
            <p:nvPr/>
          </p:nvSpPr>
          <p:spPr bwMode="auto">
            <a:xfrm flipV="1">
              <a:off x="7199313" y="1651000"/>
              <a:ext cx="0" cy="149225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7" name="Line 58"/>
            <p:cNvSpPr>
              <a:spLocks noChangeShapeType="1"/>
            </p:cNvSpPr>
            <p:nvPr/>
          </p:nvSpPr>
          <p:spPr bwMode="auto">
            <a:xfrm flipV="1">
              <a:off x="7364413" y="1695450"/>
              <a:ext cx="0" cy="104775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8" name="Line 59"/>
            <p:cNvSpPr>
              <a:spLocks noChangeShapeType="1"/>
            </p:cNvSpPr>
            <p:nvPr/>
          </p:nvSpPr>
          <p:spPr bwMode="auto">
            <a:xfrm>
              <a:off x="7064376" y="1711325"/>
              <a:ext cx="104775" cy="0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9" name="Line 60"/>
            <p:cNvSpPr>
              <a:spLocks noChangeShapeType="1"/>
            </p:cNvSpPr>
            <p:nvPr/>
          </p:nvSpPr>
          <p:spPr bwMode="auto">
            <a:xfrm>
              <a:off x="7229476" y="1711325"/>
              <a:ext cx="104775" cy="0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40" name="Line 61"/>
            <p:cNvSpPr>
              <a:spLocks noChangeShapeType="1"/>
            </p:cNvSpPr>
            <p:nvPr/>
          </p:nvSpPr>
          <p:spPr bwMode="auto">
            <a:xfrm flipV="1">
              <a:off x="7034213" y="1620837"/>
              <a:ext cx="0" cy="30162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41" name="Line 62"/>
            <p:cNvSpPr>
              <a:spLocks noChangeShapeType="1"/>
            </p:cNvSpPr>
            <p:nvPr/>
          </p:nvSpPr>
          <p:spPr bwMode="auto">
            <a:xfrm flipV="1">
              <a:off x="7034213" y="1560512"/>
              <a:ext cx="0" cy="30162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42" name="Line 63"/>
            <p:cNvSpPr>
              <a:spLocks noChangeShapeType="1"/>
            </p:cNvSpPr>
            <p:nvPr/>
          </p:nvSpPr>
          <p:spPr bwMode="auto">
            <a:xfrm flipV="1">
              <a:off x="7199313" y="1590675"/>
              <a:ext cx="0" cy="30162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43" name="Line 64"/>
            <p:cNvSpPr>
              <a:spLocks noChangeShapeType="1"/>
            </p:cNvSpPr>
            <p:nvPr/>
          </p:nvSpPr>
          <p:spPr bwMode="auto">
            <a:xfrm flipV="1">
              <a:off x="7199313" y="1530350"/>
              <a:ext cx="0" cy="30162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44" name="Line 65"/>
            <p:cNvSpPr>
              <a:spLocks noChangeShapeType="1"/>
            </p:cNvSpPr>
            <p:nvPr/>
          </p:nvSpPr>
          <p:spPr bwMode="auto">
            <a:xfrm flipV="1">
              <a:off x="7364413" y="1635125"/>
              <a:ext cx="0" cy="30162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45" name="Line 66"/>
            <p:cNvSpPr>
              <a:spLocks noChangeShapeType="1"/>
            </p:cNvSpPr>
            <p:nvPr/>
          </p:nvSpPr>
          <p:spPr bwMode="auto">
            <a:xfrm flipV="1">
              <a:off x="7199313" y="1470025"/>
              <a:ext cx="0" cy="30162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sp>
        <p:nvSpPr>
          <p:cNvPr id="147" name="Text Placeholder 7"/>
          <p:cNvSpPr txBox="1">
            <a:spLocks/>
          </p:cNvSpPr>
          <p:nvPr/>
        </p:nvSpPr>
        <p:spPr>
          <a:xfrm>
            <a:off x="423991" y="809611"/>
            <a:ext cx="11225025" cy="3204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>
                <a:solidFill>
                  <a:srgbClr val="002060"/>
                </a:solidFill>
              </a:rPr>
              <a:t>Lista de Módulos de Cobertura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Straight Connector 173"/>
          <p:cNvCxnSpPr/>
          <p:nvPr/>
        </p:nvCxnSpPr>
        <p:spPr bwMode="auto">
          <a:xfrm flipH="1" flipV="1">
            <a:off x="6096000" y="2966097"/>
            <a:ext cx="0" cy="1106370"/>
          </a:xfrm>
          <a:prstGeom prst="line">
            <a:avLst/>
          </a:prstGeom>
          <a:noFill/>
          <a:ln w="28575" cap="rnd">
            <a:solidFill>
              <a:schemeClr val="accent5"/>
            </a:solidFill>
            <a:prstDash val="sysDot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2" name="Freeform 171"/>
          <p:cNvSpPr/>
          <p:nvPr/>
        </p:nvSpPr>
        <p:spPr>
          <a:xfrm>
            <a:off x="6798402" y="3512538"/>
            <a:ext cx="1087770" cy="656584"/>
          </a:xfrm>
          <a:custGeom>
            <a:avLst/>
            <a:gdLst>
              <a:gd name="connsiteX0" fmla="*/ 1247775 w 1247775"/>
              <a:gd name="connsiteY0" fmla="*/ 0 h 276225"/>
              <a:gd name="connsiteX1" fmla="*/ 1247775 w 1247775"/>
              <a:gd name="connsiteY1" fmla="*/ 276225 h 276225"/>
              <a:gd name="connsiteX2" fmla="*/ 1133475 w 1247775"/>
              <a:gd name="connsiteY2" fmla="*/ 276225 h 276225"/>
              <a:gd name="connsiteX3" fmla="*/ 0 w 1247775"/>
              <a:gd name="connsiteY3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75" h="276225">
                <a:moveTo>
                  <a:pt x="1247775" y="0"/>
                </a:moveTo>
                <a:lnTo>
                  <a:pt x="1247775" y="276225"/>
                </a:lnTo>
                <a:lnTo>
                  <a:pt x="1133475" y="276225"/>
                </a:lnTo>
                <a:lnTo>
                  <a:pt x="0" y="276225"/>
                </a:lnTo>
              </a:path>
            </a:pathLst>
          </a:custGeom>
          <a:noFill/>
          <a:ln w="28575" cap="rnd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65" name="Freeform 164"/>
          <p:cNvSpPr/>
          <p:nvPr/>
        </p:nvSpPr>
        <p:spPr>
          <a:xfrm flipH="1">
            <a:off x="4072136" y="3512538"/>
            <a:ext cx="1087770" cy="656584"/>
          </a:xfrm>
          <a:custGeom>
            <a:avLst/>
            <a:gdLst>
              <a:gd name="connsiteX0" fmla="*/ 1247775 w 1247775"/>
              <a:gd name="connsiteY0" fmla="*/ 0 h 276225"/>
              <a:gd name="connsiteX1" fmla="*/ 1247775 w 1247775"/>
              <a:gd name="connsiteY1" fmla="*/ 276225 h 276225"/>
              <a:gd name="connsiteX2" fmla="*/ 1133475 w 1247775"/>
              <a:gd name="connsiteY2" fmla="*/ 276225 h 276225"/>
              <a:gd name="connsiteX3" fmla="*/ 0 w 1247775"/>
              <a:gd name="connsiteY3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75" h="276225">
                <a:moveTo>
                  <a:pt x="1247775" y="0"/>
                </a:moveTo>
                <a:lnTo>
                  <a:pt x="1247775" y="276225"/>
                </a:lnTo>
                <a:lnTo>
                  <a:pt x="1133475" y="276225"/>
                </a:lnTo>
                <a:lnTo>
                  <a:pt x="0" y="276225"/>
                </a:lnTo>
              </a:path>
            </a:pathLst>
          </a:custGeom>
          <a:noFill/>
          <a:ln w="28575" cap="rnd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cxnSp>
        <p:nvCxnSpPr>
          <p:cNvPr id="154" name="Straight Connector 153"/>
          <p:cNvCxnSpPr/>
          <p:nvPr/>
        </p:nvCxnSpPr>
        <p:spPr bwMode="auto">
          <a:xfrm flipH="1">
            <a:off x="3538273" y="4845696"/>
            <a:ext cx="4978400" cy="0"/>
          </a:xfrm>
          <a:prstGeom prst="line">
            <a:avLst/>
          </a:prstGeom>
          <a:noFill/>
          <a:ln w="28575" cap="rnd">
            <a:solidFill>
              <a:schemeClr val="accent5"/>
            </a:solidFill>
            <a:prstDash val="sysDot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55" name="Group 6"/>
          <p:cNvGrpSpPr>
            <a:grpSpLocks noChangeAspect="1"/>
          </p:cNvGrpSpPr>
          <p:nvPr/>
        </p:nvGrpSpPr>
        <p:grpSpPr bwMode="auto">
          <a:xfrm>
            <a:off x="4830268" y="3623733"/>
            <a:ext cx="2531464" cy="2061202"/>
            <a:chOff x="2250" y="1469"/>
            <a:chExt cx="2234" cy="1819"/>
          </a:xfrm>
        </p:grpSpPr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3062" y="3186"/>
              <a:ext cx="546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83" y="3006"/>
              <a:ext cx="567" cy="246"/>
            </a:xfrm>
            <a:custGeom>
              <a:avLst/>
              <a:gdLst>
                <a:gd name="T0" fmla="*/ 567 w 567"/>
                <a:gd name="T1" fmla="*/ 246 h 246"/>
                <a:gd name="T2" fmla="*/ 0 w 567"/>
                <a:gd name="T3" fmla="*/ 246 h 246"/>
                <a:gd name="T4" fmla="*/ 31 w 567"/>
                <a:gd name="T5" fmla="*/ 0 h 246"/>
                <a:gd name="T6" fmla="*/ 539 w 567"/>
                <a:gd name="T7" fmla="*/ 0 h 246"/>
                <a:gd name="T8" fmla="*/ 567 w 567"/>
                <a:gd name="T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246">
                  <a:moveTo>
                    <a:pt x="567" y="246"/>
                  </a:moveTo>
                  <a:lnTo>
                    <a:pt x="0" y="246"/>
                  </a:lnTo>
                  <a:lnTo>
                    <a:pt x="31" y="0"/>
                  </a:lnTo>
                  <a:lnTo>
                    <a:pt x="539" y="0"/>
                  </a:lnTo>
                  <a:lnTo>
                    <a:pt x="567" y="246"/>
                  </a:lnTo>
                  <a:close/>
                </a:path>
              </a:pathLst>
            </a:custGeom>
            <a:solidFill>
              <a:srgbClr val="83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2250" y="2803"/>
              <a:ext cx="2234" cy="206"/>
            </a:xfrm>
            <a:custGeom>
              <a:avLst/>
              <a:gdLst>
                <a:gd name="T0" fmla="*/ 0 w 946"/>
                <a:gd name="T1" fmla="*/ 0 h 87"/>
                <a:gd name="T2" fmla="*/ 0 w 946"/>
                <a:gd name="T3" fmla="*/ 64 h 87"/>
                <a:gd name="T4" fmla="*/ 23 w 946"/>
                <a:gd name="T5" fmla="*/ 87 h 87"/>
                <a:gd name="T6" fmla="*/ 922 w 946"/>
                <a:gd name="T7" fmla="*/ 87 h 87"/>
                <a:gd name="T8" fmla="*/ 946 w 946"/>
                <a:gd name="T9" fmla="*/ 64 h 87"/>
                <a:gd name="T10" fmla="*/ 946 w 946"/>
                <a:gd name="T11" fmla="*/ 0 h 87"/>
                <a:gd name="T12" fmla="*/ 0 w 946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6" h="87">
                  <a:moveTo>
                    <a:pt x="0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7"/>
                    <a:pt x="10" y="87"/>
                    <a:pt x="23" y="87"/>
                  </a:cubicBezTo>
                  <a:cubicBezTo>
                    <a:pt x="922" y="87"/>
                    <a:pt x="922" y="87"/>
                    <a:pt x="922" y="87"/>
                  </a:cubicBezTo>
                  <a:cubicBezTo>
                    <a:pt x="935" y="87"/>
                    <a:pt x="946" y="77"/>
                    <a:pt x="946" y="64"/>
                  </a:cubicBezTo>
                  <a:cubicBezTo>
                    <a:pt x="946" y="0"/>
                    <a:pt x="946" y="0"/>
                    <a:pt x="9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2250" y="1469"/>
              <a:ext cx="2234" cy="1334"/>
            </a:xfrm>
            <a:custGeom>
              <a:avLst/>
              <a:gdLst>
                <a:gd name="T0" fmla="*/ 946 w 946"/>
                <a:gd name="T1" fmla="*/ 24 h 565"/>
                <a:gd name="T2" fmla="*/ 922 w 946"/>
                <a:gd name="T3" fmla="*/ 0 h 565"/>
                <a:gd name="T4" fmla="*/ 23 w 946"/>
                <a:gd name="T5" fmla="*/ 0 h 565"/>
                <a:gd name="T6" fmla="*/ 0 w 946"/>
                <a:gd name="T7" fmla="*/ 24 h 565"/>
                <a:gd name="T8" fmla="*/ 0 w 946"/>
                <a:gd name="T9" fmla="*/ 565 h 565"/>
                <a:gd name="T10" fmla="*/ 946 w 946"/>
                <a:gd name="T11" fmla="*/ 565 h 565"/>
                <a:gd name="T12" fmla="*/ 946 w 946"/>
                <a:gd name="T13" fmla="*/ 2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6" h="565">
                  <a:moveTo>
                    <a:pt x="946" y="24"/>
                  </a:moveTo>
                  <a:cubicBezTo>
                    <a:pt x="946" y="11"/>
                    <a:pt x="935" y="0"/>
                    <a:pt x="9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946" y="565"/>
                    <a:pt x="946" y="565"/>
                    <a:pt x="946" y="565"/>
                  </a:cubicBezTo>
                  <a:lnTo>
                    <a:pt x="946" y="24"/>
                  </a:lnTo>
                  <a:close/>
                </a:path>
              </a:pathLst>
            </a:custGeom>
            <a:solidFill>
              <a:srgbClr val="3B3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2327" y="1545"/>
              <a:ext cx="2077" cy="1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984" y="3252"/>
              <a:ext cx="765" cy="24"/>
            </a:xfrm>
            <a:custGeom>
              <a:avLst/>
              <a:gdLst>
                <a:gd name="T0" fmla="*/ 99 w 765"/>
                <a:gd name="T1" fmla="*/ 0 h 24"/>
                <a:gd name="T2" fmla="*/ 666 w 765"/>
                <a:gd name="T3" fmla="*/ 0 h 24"/>
                <a:gd name="T4" fmla="*/ 765 w 765"/>
                <a:gd name="T5" fmla="*/ 21 h 24"/>
                <a:gd name="T6" fmla="*/ 0 w 765"/>
                <a:gd name="T7" fmla="*/ 24 h 24"/>
                <a:gd name="T8" fmla="*/ 99 w 76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24">
                  <a:moveTo>
                    <a:pt x="99" y="0"/>
                  </a:moveTo>
                  <a:lnTo>
                    <a:pt x="666" y="0"/>
                  </a:lnTo>
                  <a:lnTo>
                    <a:pt x="765" y="21"/>
                  </a:lnTo>
                  <a:lnTo>
                    <a:pt x="0" y="2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CF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984" y="3273"/>
              <a:ext cx="765" cy="15"/>
            </a:xfrm>
            <a:custGeom>
              <a:avLst/>
              <a:gdLst>
                <a:gd name="T0" fmla="*/ 761 w 765"/>
                <a:gd name="T1" fmla="*/ 15 h 15"/>
                <a:gd name="T2" fmla="*/ 5 w 765"/>
                <a:gd name="T3" fmla="*/ 15 h 15"/>
                <a:gd name="T4" fmla="*/ 0 w 765"/>
                <a:gd name="T5" fmla="*/ 3 h 15"/>
                <a:gd name="T6" fmla="*/ 765 w 765"/>
                <a:gd name="T7" fmla="*/ 0 h 15"/>
                <a:gd name="T8" fmla="*/ 761 w 76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15">
                  <a:moveTo>
                    <a:pt x="761" y="15"/>
                  </a:moveTo>
                  <a:lnTo>
                    <a:pt x="5" y="15"/>
                  </a:lnTo>
                  <a:lnTo>
                    <a:pt x="0" y="3"/>
                  </a:lnTo>
                  <a:lnTo>
                    <a:pt x="765" y="0"/>
                  </a:lnTo>
                  <a:lnTo>
                    <a:pt x="761" y="15"/>
                  </a:lnTo>
                  <a:close/>
                </a:path>
              </a:pathLst>
            </a:custGeom>
            <a:solidFill>
              <a:srgbClr val="83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63" name="Oval 162"/>
            <p:cNvSpPr>
              <a:spLocks noChangeArrowheads="1"/>
            </p:cNvSpPr>
            <p:nvPr/>
          </p:nvSpPr>
          <p:spPr bwMode="auto">
            <a:xfrm>
              <a:off x="3327" y="2872"/>
              <a:ext cx="78" cy="80"/>
            </a:xfrm>
            <a:prstGeom prst="ellipse">
              <a:avLst/>
            </a:prstGeom>
            <a:solidFill>
              <a:srgbClr val="3B3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6" y="355602"/>
            <a:ext cx="11223623" cy="376492"/>
          </a:xfrm>
        </p:spPr>
        <p:txBody>
          <a:bodyPr/>
          <a:lstStyle/>
          <a:p>
            <a:r>
              <a:rPr lang="es-419" dirty="0" smtClean="0"/>
              <a:t>Seguro Individual contra Riesgo Cibernético</a:t>
            </a:r>
            <a:br>
              <a:rPr lang="es-419" dirty="0" smtClean="0"/>
            </a:br>
            <a:endParaRPr lang="es-419" sz="18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2182B-41E4-487D-8885-04EC50DCFF93}" type="slidenum">
              <a:rPr lang="es-419" smtClean="0"/>
              <a:pPr/>
              <a:t>14</a:t>
            </a:fld>
            <a:endParaRPr lang="es-419" dirty="0"/>
          </a:p>
        </p:txBody>
      </p:sp>
      <p:sp>
        <p:nvSpPr>
          <p:cNvPr id="4" name="Rectangle 3"/>
          <p:cNvSpPr/>
          <p:nvPr/>
        </p:nvSpPr>
        <p:spPr>
          <a:xfrm>
            <a:off x="1377244" y="5356399"/>
            <a:ext cx="3239912" cy="11269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s-419" sz="1400" dirty="0"/>
              <a:t>Los niveles de prima pueden ser determinados en base a la distribución y el cliente objetivo, pero pueden empezar desde </a:t>
            </a:r>
            <a:r>
              <a:rPr lang="es-419" sz="1400" dirty="0" smtClean="0"/>
              <a:t>USD</a:t>
            </a:r>
            <a:r>
              <a:rPr lang="es-419" sz="1400" b="1" dirty="0" smtClean="0"/>
              <a:t> 2 </a:t>
            </a:r>
            <a:r>
              <a:rPr lang="es-419" sz="1400" b="1" dirty="0"/>
              <a:t>al mes</a:t>
            </a:r>
            <a:r>
              <a:rPr lang="es-419" sz="1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2756" y="3005268"/>
            <a:ext cx="2495448" cy="7045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s-419" sz="1400" dirty="0"/>
              <a:t>Límites que van de </a:t>
            </a:r>
            <a:r>
              <a:rPr lang="es-419" sz="1400" dirty="0" smtClean="0"/>
              <a:t>USD 5,000 </a:t>
            </a:r>
            <a:r>
              <a:rPr lang="es-419" sz="1400" dirty="0"/>
              <a:t>a </a:t>
            </a:r>
            <a:r>
              <a:rPr lang="es-419" sz="1400" dirty="0" smtClean="0"/>
              <a:t>USD 50,0000 </a:t>
            </a:r>
            <a:r>
              <a:rPr lang="es-419" sz="1400" dirty="0"/>
              <a:t>con deducibles bajos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5033" y="1139997"/>
            <a:ext cx="4232180" cy="2624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sz="1400" b="1" dirty="0"/>
              <a:t>Los servicios adicionales del producto incluyen: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4272" y="2909357"/>
            <a:ext cx="2467417" cy="6031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sz="1400" dirty="0"/>
              <a:t>Formulario de solicitud de exposición de hechos  (obligaciones mínimas)</a:t>
            </a:r>
          </a:p>
        </p:txBody>
      </p:sp>
      <p:sp>
        <p:nvSpPr>
          <p:cNvPr id="9" name="Rectangle 8"/>
          <p:cNvSpPr/>
          <p:nvPr/>
        </p:nvSpPr>
        <p:spPr>
          <a:xfrm>
            <a:off x="8042539" y="5304187"/>
            <a:ext cx="2789150" cy="12885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s-419" sz="1400" dirty="0"/>
              <a:t>El Seguro Individual contra Riesgo </a:t>
            </a:r>
            <a:r>
              <a:rPr lang="es-419" sz="1400" dirty="0" smtClean="0"/>
              <a:t>Cibernético </a:t>
            </a:r>
            <a:r>
              <a:rPr lang="es-419" sz="1400" dirty="0"/>
              <a:t>puede ofrecerse de forma independiente o añadirse a las pólizas de seguro del hogar existentes. </a:t>
            </a:r>
          </a:p>
        </p:txBody>
      </p:sp>
      <p:sp>
        <p:nvSpPr>
          <p:cNvPr id="122" name="Oval 121"/>
          <p:cNvSpPr/>
          <p:nvPr/>
        </p:nvSpPr>
        <p:spPr>
          <a:xfrm>
            <a:off x="3236648" y="4436532"/>
            <a:ext cx="810226" cy="818328"/>
          </a:xfrm>
          <a:prstGeom prst="ellipse">
            <a:avLst/>
          </a:prstGeom>
          <a:solidFill>
            <a:srgbClr val="2535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 dirty="0"/>
          </a:p>
        </p:txBody>
      </p:sp>
      <p:sp>
        <p:nvSpPr>
          <p:cNvPr id="132" name="Oval 131"/>
          <p:cNvSpPr/>
          <p:nvPr/>
        </p:nvSpPr>
        <p:spPr>
          <a:xfrm>
            <a:off x="3707142" y="2867920"/>
            <a:ext cx="810226" cy="818328"/>
          </a:xfrm>
          <a:prstGeom prst="ellipse">
            <a:avLst/>
          </a:prstGeom>
          <a:solidFill>
            <a:srgbClr val="1A52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 dirty="0"/>
          </a:p>
        </p:txBody>
      </p:sp>
      <p:sp>
        <p:nvSpPr>
          <p:cNvPr id="133" name="Oval 132"/>
          <p:cNvSpPr/>
          <p:nvPr/>
        </p:nvSpPr>
        <p:spPr>
          <a:xfrm>
            <a:off x="5690887" y="2341033"/>
            <a:ext cx="810226" cy="818328"/>
          </a:xfrm>
          <a:prstGeom prst="ellipse">
            <a:avLst/>
          </a:prstGeom>
          <a:solidFill>
            <a:srgbClr val="016D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 dirty="0"/>
          </a:p>
        </p:txBody>
      </p:sp>
      <p:sp>
        <p:nvSpPr>
          <p:cNvPr id="134" name="Oval 133"/>
          <p:cNvSpPr/>
          <p:nvPr/>
        </p:nvSpPr>
        <p:spPr>
          <a:xfrm>
            <a:off x="7457797" y="2867920"/>
            <a:ext cx="810226" cy="818328"/>
          </a:xfrm>
          <a:prstGeom prst="ellipse">
            <a:avLst/>
          </a:prstGeom>
          <a:solidFill>
            <a:srgbClr val="008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 dirty="0"/>
          </a:p>
        </p:txBody>
      </p:sp>
      <p:sp>
        <p:nvSpPr>
          <p:cNvPr id="135" name="Oval 134"/>
          <p:cNvSpPr/>
          <p:nvPr/>
        </p:nvSpPr>
        <p:spPr>
          <a:xfrm>
            <a:off x="8065496" y="4436532"/>
            <a:ext cx="810226" cy="818328"/>
          </a:xfrm>
          <a:prstGeom prst="ellipse">
            <a:avLst/>
          </a:prstGeom>
          <a:solidFill>
            <a:srgbClr val="00A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 dirty="0"/>
          </a:p>
        </p:txBody>
      </p:sp>
      <p:sp>
        <p:nvSpPr>
          <p:cNvPr id="171" name="Rectangle 170"/>
          <p:cNvSpPr/>
          <p:nvPr/>
        </p:nvSpPr>
        <p:spPr>
          <a:xfrm>
            <a:off x="4188354" y="1393029"/>
            <a:ext cx="4499097" cy="1096998"/>
          </a:xfrm>
          <a:prstGeom prst="rect">
            <a:avLst/>
          </a:prstGeom>
        </p:spPr>
        <p:txBody>
          <a:bodyPr wrap="square" lIns="0" tIns="0" rIns="0" bIns="0" numCol="2" spcCol="180000">
            <a:noAutofit/>
          </a:bodyPr>
          <a:lstStyle/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419" sz="1400" dirty="0"/>
              <a:t>24/7 Línea directa de expertos </a:t>
            </a:r>
          </a:p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419" sz="1400" dirty="0"/>
              <a:t>Apoyo de los especialistas en </a:t>
            </a:r>
            <a:r>
              <a:rPr lang="es-419" sz="1400" dirty="0" smtClean="0"/>
              <a:t>IT</a:t>
            </a:r>
          </a:p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s-419" sz="1400" dirty="0"/>
          </a:p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419" sz="1400" dirty="0" smtClean="0"/>
              <a:t>Respuesta de Incidentes</a:t>
            </a:r>
          </a:p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419" sz="1400" dirty="0"/>
              <a:t>Asesoría legal</a:t>
            </a:r>
          </a:p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419" sz="1400" dirty="0" smtClean="0"/>
              <a:t>Contenido </a:t>
            </a:r>
            <a:r>
              <a:rPr lang="es-419" sz="1400" dirty="0"/>
              <a:t>educativo integral </a:t>
            </a:r>
            <a:endParaRPr lang="es-419" sz="1400" dirty="0" smtClean="0"/>
          </a:p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419" sz="1400" dirty="0" smtClean="0"/>
              <a:t>Capacitación </a:t>
            </a:r>
            <a:r>
              <a:rPr lang="es-419" sz="1400" dirty="0"/>
              <a:t>en línea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3414888" y="4636261"/>
            <a:ext cx="427656" cy="408538"/>
            <a:chOff x="1389503" y="6418266"/>
            <a:chExt cx="509521" cy="486743"/>
          </a:xfrm>
        </p:grpSpPr>
        <p:sp>
          <p:nvSpPr>
            <p:cNvPr id="179" name="Rectangle 482"/>
            <p:cNvSpPr>
              <a:spLocks noChangeArrowheads="1"/>
            </p:cNvSpPr>
            <p:nvPr/>
          </p:nvSpPr>
          <p:spPr bwMode="auto">
            <a:xfrm>
              <a:off x="1423071" y="6837872"/>
              <a:ext cx="101904" cy="67137"/>
            </a:xfrm>
            <a:prstGeom prst="rect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80" name="Rectangle 483"/>
            <p:cNvSpPr>
              <a:spLocks noChangeArrowheads="1"/>
            </p:cNvSpPr>
            <p:nvPr/>
          </p:nvSpPr>
          <p:spPr bwMode="auto">
            <a:xfrm>
              <a:off x="1524976" y="6678422"/>
              <a:ext cx="113893" cy="226587"/>
            </a:xfrm>
            <a:prstGeom prst="rect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81" name="Rectangle 484"/>
            <p:cNvSpPr>
              <a:spLocks noChangeArrowheads="1"/>
            </p:cNvSpPr>
            <p:nvPr/>
          </p:nvSpPr>
          <p:spPr bwMode="auto">
            <a:xfrm>
              <a:off x="1638869" y="6780326"/>
              <a:ext cx="112694" cy="124683"/>
            </a:xfrm>
            <a:prstGeom prst="rect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82" name="Rectangle 485"/>
            <p:cNvSpPr>
              <a:spLocks noChangeArrowheads="1"/>
            </p:cNvSpPr>
            <p:nvPr/>
          </p:nvSpPr>
          <p:spPr bwMode="auto">
            <a:xfrm>
              <a:off x="1751563" y="6622075"/>
              <a:ext cx="113893" cy="282934"/>
            </a:xfrm>
            <a:prstGeom prst="rect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83" name="Freeform 486"/>
            <p:cNvSpPr>
              <a:spLocks/>
            </p:cNvSpPr>
            <p:nvPr/>
          </p:nvSpPr>
          <p:spPr bwMode="auto">
            <a:xfrm>
              <a:off x="1797120" y="6418266"/>
              <a:ext cx="79126" cy="79126"/>
            </a:xfrm>
            <a:custGeom>
              <a:avLst/>
              <a:gdLst>
                <a:gd name="T0" fmla="*/ 0 w 66"/>
                <a:gd name="T1" fmla="*/ 0 h 66"/>
                <a:gd name="T2" fmla="*/ 66 w 66"/>
                <a:gd name="T3" fmla="*/ 0 h 66"/>
                <a:gd name="T4" fmla="*/ 66 w 66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0" y="0"/>
                  </a:moveTo>
                  <a:lnTo>
                    <a:pt x="66" y="0"/>
                  </a:lnTo>
                  <a:lnTo>
                    <a:pt x="66" y="66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84" name="Line 487"/>
            <p:cNvSpPr>
              <a:spLocks noChangeShapeType="1"/>
            </p:cNvSpPr>
            <p:nvPr/>
          </p:nvSpPr>
          <p:spPr bwMode="auto">
            <a:xfrm flipH="1">
              <a:off x="1389503" y="6905009"/>
              <a:ext cx="509521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85" name="Freeform 488"/>
            <p:cNvSpPr>
              <a:spLocks/>
            </p:cNvSpPr>
            <p:nvPr/>
          </p:nvSpPr>
          <p:spPr bwMode="auto">
            <a:xfrm>
              <a:off x="1389503" y="6418266"/>
              <a:ext cx="486743" cy="260156"/>
            </a:xfrm>
            <a:custGeom>
              <a:avLst/>
              <a:gdLst>
                <a:gd name="T0" fmla="*/ 406 w 406"/>
                <a:gd name="T1" fmla="*/ 0 h 217"/>
                <a:gd name="T2" fmla="*/ 227 w 406"/>
                <a:gd name="T3" fmla="*/ 180 h 217"/>
                <a:gd name="T4" fmla="*/ 132 w 406"/>
                <a:gd name="T5" fmla="*/ 85 h 217"/>
                <a:gd name="T6" fmla="*/ 0 w 406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217">
                  <a:moveTo>
                    <a:pt x="406" y="0"/>
                  </a:moveTo>
                  <a:lnTo>
                    <a:pt x="227" y="180"/>
                  </a:lnTo>
                  <a:lnTo>
                    <a:pt x="132" y="85"/>
                  </a:lnTo>
                  <a:lnTo>
                    <a:pt x="0" y="217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3916891" y="3005933"/>
            <a:ext cx="358776" cy="482599"/>
            <a:chOff x="485775" y="3956052"/>
            <a:chExt cx="358776" cy="482599"/>
          </a:xfrm>
        </p:grpSpPr>
        <p:sp>
          <p:nvSpPr>
            <p:cNvPr id="187" name="Rectangle 277"/>
            <p:cNvSpPr>
              <a:spLocks noChangeArrowheads="1"/>
            </p:cNvSpPr>
            <p:nvPr/>
          </p:nvSpPr>
          <p:spPr bwMode="auto">
            <a:xfrm>
              <a:off x="658813" y="4030663"/>
              <a:ext cx="98425" cy="407988"/>
            </a:xfrm>
            <a:prstGeom prst="rect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88" name="Line 278"/>
            <p:cNvSpPr>
              <a:spLocks noChangeShapeType="1"/>
            </p:cNvSpPr>
            <p:nvPr/>
          </p:nvSpPr>
          <p:spPr bwMode="auto">
            <a:xfrm flipV="1">
              <a:off x="757238" y="3968751"/>
              <a:ext cx="87313" cy="61913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89" name="Freeform 279"/>
            <p:cNvSpPr>
              <a:spLocks/>
            </p:cNvSpPr>
            <p:nvPr/>
          </p:nvSpPr>
          <p:spPr bwMode="auto">
            <a:xfrm>
              <a:off x="658813" y="3956052"/>
              <a:ext cx="185738" cy="412756"/>
            </a:xfrm>
            <a:custGeom>
              <a:avLst/>
              <a:gdLst>
                <a:gd name="T0" fmla="*/ 117 w 117"/>
                <a:gd name="T1" fmla="*/ 86 h 86"/>
                <a:gd name="T2" fmla="*/ 117 w 117"/>
                <a:gd name="T3" fmla="*/ 0 h 86"/>
                <a:gd name="T4" fmla="*/ 54 w 117"/>
                <a:gd name="T5" fmla="*/ 0 h 86"/>
                <a:gd name="T6" fmla="*/ 0 w 117"/>
                <a:gd name="T7" fmla="*/ 39 h 86"/>
                <a:gd name="T8" fmla="*/ 0 w 117"/>
                <a:gd name="T9" fmla="*/ 47 h 86"/>
                <a:gd name="connsiteX0" fmla="*/ 9872 w 10000"/>
                <a:gd name="connsiteY0" fmla="*/ 30233 h 30233"/>
                <a:gd name="connsiteX1" fmla="*/ 10000 w 10000"/>
                <a:gd name="connsiteY1" fmla="*/ 0 h 30233"/>
                <a:gd name="connsiteX2" fmla="*/ 4615 w 10000"/>
                <a:gd name="connsiteY2" fmla="*/ 0 h 30233"/>
                <a:gd name="connsiteX3" fmla="*/ 0 w 10000"/>
                <a:gd name="connsiteY3" fmla="*/ 4535 h 30233"/>
                <a:gd name="connsiteX4" fmla="*/ 0 w 10000"/>
                <a:gd name="connsiteY4" fmla="*/ 5465 h 3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30233">
                  <a:moveTo>
                    <a:pt x="9872" y="30233"/>
                  </a:moveTo>
                  <a:cubicBezTo>
                    <a:pt x="9915" y="20155"/>
                    <a:pt x="9957" y="10078"/>
                    <a:pt x="10000" y="0"/>
                  </a:cubicBezTo>
                  <a:lnTo>
                    <a:pt x="4615" y="0"/>
                  </a:lnTo>
                  <a:lnTo>
                    <a:pt x="0" y="4535"/>
                  </a:lnTo>
                  <a:lnTo>
                    <a:pt x="0" y="5465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90" name="Freeform 280"/>
            <p:cNvSpPr>
              <a:spLocks/>
            </p:cNvSpPr>
            <p:nvPr/>
          </p:nvSpPr>
          <p:spPr bwMode="auto">
            <a:xfrm>
              <a:off x="757238" y="4371183"/>
              <a:ext cx="80963" cy="67468"/>
            </a:xfrm>
            <a:custGeom>
              <a:avLst/>
              <a:gdLst>
                <a:gd name="T0" fmla="*/ 24 w 24"/>
                <a:gd name="T1" fmla="*/ 0 h 14"/>
                <a:gd name="T2" fmla="*/ 8 w 24"/>
                <a:gd name="T3" fmla="*/ 14 h 14"/>
                <a:gd name="T4" fmla="*/ 0 w 24"/>
                <a:gd name="T5" fmla="*/ 14 h 14"/>
                <a:gd name="connsiteX0" fmla="*/ 21250 w 21250"/>
                <a:gd name="connsiteY0" fmla="*/ 0 h 30357"/>
                <a:gd name="connsiteX1" fmla="*/ 3333 w 21250"/>
                <a:gd name="connsiteY1" fmla="*/ 30357 h 30357"/>
                <a:gd name="connsiteX2" fmla="*/ 0 w 21250"/>
                <a:gd name="connsiteY2" fmla="*/ 30357 h 3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50" h="30357">
                  <a:moveTo>
                    <a:pt x="21250" y="0"/>
                  </a:moveTo>
                  <a:lnTo>
                    <a:pt x="3333" y="30357"/>
                  </a:lnTo>
                  <a:lnTo>
                    <a:pt x="0" y="30357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91" name="Freeform 281"/>
            <p:cNvSpPr>
              <a:spLocks/>
            </p:cNvSpPr>
            <p:nvPr/>
          </p:nvSpPr>
          <p:spPr bwMode="auto">
            <a:xfrm>
              <a:off x="584200" y="4416426"/>
              <a:ext cx="36513" cy="22225"/>
            </a:xfrm>
            <a:custGeom>
              <a:avLst/>
              <a:gdLst>
                <a:gd name="T0" fmla="*/ 23 w 23"/>
                <a:gd name="T1" fmla="*/ 0 h 14"/>
                <a:gd name="T2" fmla="*/ 8 w 23"/>
                <a:gd name="T3" fmla="*/ 14 h 14"/>
                <a:gd name="T4" fmla="*/ 0 w 23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lnTo>
                    <a:pt x="8" y="14"/>
                  </a:lnTo>
                  <a:lnTo>
                    <a:pt x="0" y="14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95" name="Rectangle 285"/>
            <p:cNvSpPr>
              <a:spLocks noChangeArrowheads="1"/>
            </p:cNvSpPr>
            <p:nvPr/>
          </p:nvSpPr>
          <p:spPr bwMode="auto">
            <a:xfrm>
              <a:off x="485775" y="4265613"/>
              <a:ext cx="98425" cy="173038"/>
            </a:xfrm>
            <a:prstGeom prst="rect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96" name="Line 286"/>
            <p:cNvSpPr>
              <a:spLocks noChangeShapeType="1"/>
            </p:cNvSpPr>
            <p:nvPr/>
          </p:nvSpPr>
          <p:spPr bwMode="auto">
            <a:xfrm flipV="1">
              <a:off x="584200" y="4240213"/>
              <a:ext cx="36513" cy="2540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97" name="Freeform 287"/>
            <p:cNvSpPr>
              <a:spLocks/>
            </p:cNvSpPr>
            <p:nvPr/>
          </p:nvSpPr>
          <p:spPr bwMode="auto">
            <a:xfrm>
              <a:off x="485775" y="4191001"/>
              <a:ext cx="134938" cy="74613"/>
            </a:xfrm>
            <a:custGeom>
              <a:avLst/>
              <a:gdLst>
                <a:gd name="T0" fmla="*/ 85 w 85"/>
                <a:gd name="T1" fmla="*/ 0 h 47"/>
                <a:gd name="T2" fmla="*/ 54 w 85"/>
                <a:gd name="T3" fmla="*/ 0 h 47"/>
                <a:gd name="T4" fmla="*/ 0 w 85"/>
                <a:gd name="T5" fmla="*/ 39 h 47"/>
                <a:gd name="T6" fmla="*/ 0 w 85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47">
                  <a:moveTo>
                    <a:pt x="85" y="0"/>
                  </a:moveTo>
                  <a:lnTo>
                    <a:pt x="54" y="0"/>
                  </a:lnTo>
                  <a:lnTo>
                    <a:pt x="0" y="39"/>
                  </a:lnTo>
                  <a:lnTo>
                    <a:pt x="0" y="47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grpSp>
        <p:nvGrpSpPr>
          <p:cNvPr id="198" name="Group 197"/>
          <p:cNvGrpSpPr>
            <a:grpSpLocks noChangeAspect="1"/>
          </p:cNvGrpSpPr>
          <p:nvPr/>
        </p:nvGrpSpPr>
        <p:grpSpPr>
          <a:xfrm>
            <a:off x="5862539" y="2493743"/>
            <a:ext cx="457298" cy="497107"/>
            <a:chOff x="5873539" y="3259763"/>
            <a:chExt cx="478006" cy="519623"/>
          </a:xfrm>
        </p:grpSpPr>
        <p:sp>
          <p:nvSpPr>
            <p:cNvPr id="199" name="Freeform 159"/>
            <p:cNvSpPr>
              <a:spLocks/>
            </p:cNvSpPr>
            <p:nvPr/>
          </p:nvSpPr>
          <p:spPr bwMode="auto">
            <a:xfrm>
              <a:off x="6000770" y="3396506"/>
              <a:ext cx="212843" cy="214032"/>
            </a:xfrm>
            <a:custGeom>
              <a:avLst/>
              <a:gdLst>
                <a:gd name="T0" fmla="*/ 76 w 76"/>
                <a:gd name="T1" fmla="*/ 44 h 76"/>
                <a:gd name="T2" fmla="*/ 76 w 76"/>
                <a:gd name="T3" fmla="*/ 28 h 76"/>
                <a:gd name="T4" fmla="*/ 68 w 76"/>
                <a:gd name="T5" fmla="*/ 28 h 76"/>
                <a:gd name="T6" fmla="*/ 65 w 76"/>
                <a:gd name="T7" fmla="*/ 21 h 76"/>
                <a:gd name="T8" fmla="*/ 72 w 76"/>
                <a:gd name="T9" fmla="*/ 14 h 76"/>
                <a:gd name="T10" fmla="*/ 61 w 76"/>
                <a:gd name="T11" fmla="*/ 4 h 76"/>
                <a:gd name="T12" fmla="*/ 54 w 76"/>
                <a:gd name="T13" fmla="*/ 11 h 76"/>
                <a:gd name="T14" fmla="*/ 48 w 76"/>
                <a:gd name="T15" fmla="*/ 8 h 76"/>
                <a:gd name="T16" fmla="*/ 48 w 76"/>
                <a:gd name="T17" fmla="*/ 0 h 76"/>
                <a:gd name="T18" fmla="*/ 32 w 76"/>
                <a:gd name="T19" fmla="*/ 0 h 76"/>
                <a:gd name="T20" fmla="*/ 32 w 76"/>
                <a:gd name="T21" fmla="*/ 8 h 76"/>
                <a:gd name="T22" fmla="*/ 25 w 76"/>
                <a:gd name="T23" fmla="*/ 11 h 76"/>
                <a:gd name="T24" fmla="*/ 18 w 76"/>
                <a:gd name="T25" fmla="*/ 4 h 76"/>
                <a:gd name="T26" fmla="*/ 7 w 76"/>
                <a:gd name="T27" fmla="*/ 14 h 76"/>
                <a:gd name="T28" fmla="*/ 15 w 76"/>
                <a:gd name="T29" fmla="*/ 21 h 76"/>
                <a:gd name="T30" fmla="*/ 12 w 76"/>
                <a:gd name="T31" fmla="*/ 28 h 76"/>
                <a:gd name="T32" fmla="*/ 0 w 76"/>
                <a:gd name="T33" fmla="*/ 28 h 76"/>
                <a:gd name="T34" fmla="*/ 0 w 76"/>
                <a:gd name="T35" fmla="*/ 44 h 76"/>
                <a:gd name="T36" fmla="*/ 12 w 76"/>
                <a:gd name="T37" fmla="*/ 44 h 76"/>
                <a:gd name="T38" fmla="*/ 15 w 76"/>
                <a:gd name="T39" fmla="*/ 50 h 76"/>
                <a:gd name="T40" fmla="*/ 7 w 76"/>
                <a:gd name="T41" fmla="*/ 57 h 76"/>
                <a:gd name="T42" fmla="*/ 18 w 76"/>
                <a:gd name="T43" fmla="*/ 68 h 76"/>
                <a:gd name="T44" fmla="*/ 25 w 76"/>
                <a:gd name="T45" fmla="*/ 61 h 76"/>
                <a:gd name="T46" fmla="*/ 32 w 76"/>
                <a:gd name="T47" fmla="*/ 64 h 76"/>
                <a:gd name="T48" fmla="*/ 32 w 76"/>
                <a:gd name="T49" fmla="*/ 76 h 76"/>
                <a:gd name="T50" fmla="*/ 48 w 76"/>
                <a:gd name="T51" fmla="*/ 76 h 76"/>
                <a:gd name="T52" fmla="*/ 48 w 76"/>
                <a:gd name="T53" fmla="*/ 64 h 76"/>
                <a:gd name="T54" fmla="*/ 54 w 76"/>
                <a:gd name="T55" fmla="*/ 61 h 76"/>
                <a:gd name="T56" fmla="*/ 61 w 76"/>
                <a:gd name="T57" fmla="*/ 68 h 76"/>
                <a:gd name="T58" fmla="*/ 72 w 76"/>
                <a:gd name="T59" fmla="*/ 57 h 76"/>
                <a:gd name="T60" fmla="*/ 65 w 76"/>
                <a:gd name="T61" fmla="*/ 50 h 76"/>
                <a:gd name="T62" fmla="*/ 68 w 76"/>
                <a:gd name="T63" fmla="*/ 44 h 76"/>
                <a:gd name="T64" fmla="*/ 76 w 76"/>
                <a:gd name="T65" fmla="*/ 4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76">
                  <a:moveTo>
                    <a:pt x="76" y="44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4"/>
                    <a:pt x="66" y="23"/>
                    <a:pt x="65" y="21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2" y="10"/>
                    <a:pt x="52" y="9"/>
                    <a:pt x="48" y="8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8" y="9"/>
                    <a:pt x="27" y="10"/>
                    <a:pt x="25" y="11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3" y="23"/>
                    <a:pt x="13" y="24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8"/>
                    <a:pt x="13" y="48"/>
                    <a:pt x="15" y="50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7" y="62"/>
                    <a:pt x="28" y="63"/>
                    <a:pt x="32" y="64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2" y="63"/>
                    <a:pt x="52" y="62"/>
                    <a:pt x="54" y="61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6" y="48"/>
                    <a:pt x="67" y="48"/>
                    <a:pt x="68" y="44"/>
                  </a:cubicBezTo>
                  <a:lnTo>
                    <a:pt x="76" y="44"/>
                  </a:ln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00" name="Oval 160"/>
            <p:cNvSpPr>
              <a:spLocks noChangeArrowheads="1"/>
            </p:cNvSpPr>
            <p:nvPr/>
          </p:nvSpPr>
          <p:spPr bwMode="auto">
            <a:xfrm>
              <a:off x="6079248" y="3464283"/>
              <a:ext cx="66588" cy="67777"/>
            </a:xfrm>
            <a:prstGeom prst="ellips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01" name="Freeform 161"/>
            <p:cNvSpPr>
              <a:spLocks/>
            </p:cNvSpPr>
            <p:nvPr/>
          </p:nvSpPr>
          <p:spPr bwMode="auto">
            <a:xfrm>
              <a:off x="5955585" y="3340619"/>
              <a:ext cx="313914" cy="370990"/>
            </a:xfrm>
            <a:custGeom>
              <a:avLst/>
              <a:gdLst>
                <a:gd name="T0" fmla="*/ 76 w 112"/>
                <a:gd name="T1" fmla="*/ 132 h 132"/>
                <a:gd name="T2" fmla="*/ 76 w 112"/>
                <a:gd name="T3" fmla="*/ 124 h 132"/>
                <a:gd name="T4" fmla="*/ 95 w 112"/>
                <a:gd name="T5" fmla="*/ 96 h 132"/>
                <a:gd name="T6" fmla="*/ 112 w 112"/>
                <a:gd name="T7" fmla="*/ 53 h 132"/>
                <a:gd name="T8" fmla="*/ 56 w 112"/>
                <a:gd name="T9" fmla="*/ 0 h 132"/>
                <a:gd name="T10" fmla="*/ 0 w 112"/>
                <a:gd name="T11" fmla="*/ 53 h 132"/>
                <a:gd name="T12" fmla="*/ 17 w 112"/>
                <a:gd name="T13" fmla="*/ 96 h 132"/>
                <a:gd name="T14" fmla="*/ 36 w 112"/>
                <a:gd name="T15" fmla="*/ 124 h 132"/>
                <a:gd name="T16" fmla="*/ 36 w 112"/>
                <a:gd name="T1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32">
                  <a:moveTo>
                    <a:pt x="76" y="132"/>
                  </a:moveTo>
                  <a:cubicBezTo>
                    <a:pt x="76" y="124"/>
                    <a:pt x="76" y="124"/>
                    <a:pt x="76" y="124"/>
                  </a:cubicBezTo>
                  <a:cubicBezTo>
                    <a:pt x="76" y="110"/>
                    <a:pt x="84" y="106"/>
                    <a:pt x="95" y="96"/>
                  </a:cubicBezTo>
                  <a:cubicBezTo>
                    <a:pt x="105" y="86"/>
                    <a:pt x="112" y="72"/>
                    <a:pt x="112" y="53"/>
                  </a:cubicBezTo>
                  <a:cubicBezTo>
                    <a:pt x="112" y="24"/>
                    <a:pt x="86" y="0"/>
                    <a:pt x="56" y="0"/>
                  </a:cubicBezTo>
                  <a:cubicBezTo>
                    <a:pt x="26" y="0"/>
                    <a:pt x="0" y="24"/>
                    <a:pt x="0" y="53"/>
                  </a:cubicBezTo>
                  <a:cubicBezTo>
                    <a:pt x="0" y="72"/>
                    <a:pt x="7" y="86"/>
                    <a:pt x="17" y="96"/>
                  </a:cubicBezTo>
                  <a:cubicBezTo>
                    <a:pt x="28" y="106"/>
                    <a:pt x="36" y="110"/>
                    <a:pt x="36" y="124"/>
                  </a:cubicBezTo>
                  <a:cubicBezTo>
                    <a:pt x="36" y="132"/>
                    <a:pt x="36" y="132"/>
                    <a:pt x="36" y="132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02" name="Line 162"/>
            <p:cNvSpPr>
              <a:spLocks noChangeShapeType="1"/>
            </p:cNvSpPr>
            <p:nvPr/>
          </p:nvSpPr>
          <p:spPr bwMode="auto">
            <a:xfrm>
              <a:off x="6044765" y="3734201"/>
              <a:ext cx="135554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03" name="Freeform 163"/>
            <p:cNvSpPr>
              <a:spLocks/>
            </p:cNvSpPr>
            <p:nvPr/>
          </p:nvSpPr>
          <p:spPr bwMode="auto">
            <a:xfrm>
              <a:off x="6056656" y="3767495"/>
              <a:ext cx="111772" cy="11891"/>
            </a:xfrm>
            <a:custGeom>
              <a:avLst/>
              <a:gdLst>
                <a:gd name="T0" fmla="*/ 94 w 94"/>
                <a:gd name="T1" fmla="*/ 0 h 10"/>
                <a:gd name="T2" fmla="*/ 75 w 94"/>
                <a:gd name="T3" fmla="*/ 0 h 10"/>
                <a:gd name="T4" fmla="*/ 66 w 94"/>
                <a:gd name="T5" fmla="*/ 10 h 10"/>
                <a:gd name="T6" fmla="*/ 47 w 94"/>
                <a:gd name="T7" fmla="*/ 10 h 10"/>
                <a:gd name="T8" fmla="*/ 28 w 94"/>
                <a:gd name="T9" fmla="*/ 10 h 10"/>
                <a:gd name="T10" fmla="*/ 19 w 94"/>
                <a:gd name="T11" fmla="*/ 0 h 10"/>
                <a:gd name="T12" fmla="*/ 0 w 9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0">
                  <a:moveTo>
                    <a:pt x="94" y="0"/>
                  </a:moveTo>
                  <a:lnTo>
                    <a:pt x="75" y="0"/>
                  </a:lnTo>
                  <a:lnTo>
                    <a:pt x="66" y="10"/>
                  </a:lnTo>
                  <a:lnTo>
                    <a:pt x="47" y="10"/>
                  </a:lnTo>
                  <a:lnTo>
                    <a:pt x="28" y="10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04" name="Line 164"/>
            <p:cNvSpPr>
              <a:spLocks noChangeShapeType="1"/>
            </p:cNvSpPr>
            <p:nvPr/>
          </p:nvSpPr>
          <p:spPr bwMode="auto">
            <a:xfrm>
              <a:off x="6079248" y="3699718"/>
              <a:ext cx="66588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05" name="Line 165"/>
            <p:cNvSpPr>
              <a:spLocks noChangeShapeType="1"/>
            </p:cNvSpPr>
            <p:nvPr/>
          </p:nvSpPr>
          <p:spPr bwMode="auto">
            <a:xfrm flipH="1" flipV="1">
              <a:off x="6048333" y="3259763"/>
              <a:ext cx="10702" cy="41617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06" name="Line 166"/>
            <p:cNvSpPr>
              <a:spLocks noChangeShapeType="1"/>
            </p:cNvSpPr>
            <p:nvPr/>
          </p:nvSpPr>
          <p:spPr bwMode="auto">
            <a:xfrm flipH="1" flipV="1">
              <a:off x="5938938" y="3323973"/>
              <a:ext cx="30916" cy="30916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07" name="Line 167"/>
            <p:cNvSpPr>
              <a:spLocks noChangeShapeType="1"/>
            </p:cNvSpPr>
            <p:nvPr/>
          </p:nvSpPr>
          <p:spPr bwMode="auto">
            <a:xfrm flipH="1" flipV="1">
              <a:off x="5873539" y="3433367"/>
              <a:ext cx="42806" cy="10702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08" name="Line 168"/>
            <p:cNvSpPr>
              <a:spLocks noChangeShapeType="1"/>
            </p:cNvSpPr>
            <p:nvPr/>
          </p:nvSpPr>
          <p:spPr bwMode="auto">
            <a:xfrm flipH="1">
              <a:off x="5873539" y="3551085"/>
              <a:ext cx="42806" cy="11891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09" name="Line 169"/>
            <p:cNvSpPr>
              <a:spLocks noChangeShapeType="1"/>
            </p:cNvSpPr>
            <p:nvPr/>
          </p:nvSpPr>
          <p:spPr bwMode="auto">
            <a:xfrm flipH="1">
              <a:off x="5938938" y="3641454"/>
              <a:ext cx="30916" cy="30916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10" name="Line 170"/>
            <p:cNvSpPr>
              <a:spLocks noChangeShapeType="1"/>
            </p:cNvSpPr>
            <p:nvPr/>
          </p:nvSpPr>
          <p:spPr bwMode="auto">
            <a:xfrm>
              <a:off x="6256420" y="3641454"/>
              <a:ext cx="30916" cy="30916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11" name="Line 171"/>
            <p:cNvSpPr>
              <a:spLocks noChangeShapeType="1"/>
            </p:cNvSpPr>
            <p:nvPr/>
          </p:nvSpPr>
          <p:spPr bwMode="auto">
            <a:xfrm>
              <a:off x="6308739" y="3551085"/>
              <a:ext cx="42806" cy="11891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12" name="Line 172"/>
            <p:cNvSpPr>
              <a:spLocks noChangeShapeType="1"/>
            </p:cNvSpPr>
            <p:nvPr/>
          </p:nvSpPr>
          <p:spPr bwMode="auto">
            <a:xfrm flipV="1">
              <a:off x="6308739" y="3433367"/>
              <a:ext cx="42806" cy="10702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13" name="Line 173"/>
            <p:cNvSpPr>
              <a:spLocks noChangeShapeType="1"/>
            </p:cNvSpPr>
            <p:nvPr/>
          </p:nvSpPr>
          <p:spPr bwMode="auto">
            <a:xfrm flipV="1">
              <a:off x="6256420" y="3323973"/>
              <a:ext cx="30916" cy="30916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14" name="Line 174"/>
            <p:cNvSpPr>
              <a:spLocks noChangeShapeType="1"/>
            </p:cNvSpPr>
            <p:nvPr/>
          </p:nvSpPr>
          <p:spPr bwMode="auto">
            <a:xfrm flipV="1">
              <a:off x="6166050" y="3259763"/>
              <a:ext cx="10702" cy="41617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7575513" y="3029342"/>
            <a:ext cx="495056" cy="474727"/>
            <a:chOff x="3200269" y="5372467"/>
            <a:chExt cx="495056" cy="474727"/>
          </a:xfrm>
        </p:grpSpPr>
        <p:sp>
          <p:nvSpPr>
            <p:cNvPr id="216" name="Freeform 95"/>
            <p:cNvSpPr>
              <a:spLocks/>
            </p:cNvSpPr>
            <p:nvPr/>
          </p:nvSpPr>
          <p:spPr bwMode="auto">
            <a:xfrm>
              <a:off x="3220598" y="5496829"/>
              <a:ext cx="292967" cy="294163"/>
            </a:xfrm>
            <a:custGeom>
              <a:avLst/>
              <a:gdLst>
                <a:gd name="T0" fmla="*/ 38 w 245"/>
                <a:gd name="T1" fmla="*/ 0 h 246"/>
                <a:gd name="T2" fmla="*/ 217 w 245"/>
                <a:gd name="T3" fmla="*/ 179 h 246"/>
                <a:gd name="T4" fmla="*/ 245 w 245"/>
                <a:gd name="T5" fmla="*/ 246 h 246"/>
                <a:gd name="T6" fmla="*/ 179 w 245"/>
                <a:gd name="T7" fmla="*/ 217 h 246"/>
                <a:gd name="T8" fmla="*/ 0 w 245"/>
                <a:gd name="T9" fmla="*/ 38 h 246"/>
                <a:gd name="T10" fmla="*/ 38 w 245"/>
                <a:gd name="T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246">
                  <a:moveTo>
                    <a:pt x="38" y="0"/>
                  </a:moveTo>
                  <a:lnTo>
                    <a:pt x="217" y="179"/>
                  </a:lnTo>
                  <a:lnTo>
                    <a:pt x="245" y="246"/>
                  </a:lnTo>
                  <a:lnTo>
                    <a:pt x="179" y="21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17" name="Freeform 96"/>
            <p:cNvSpPr>
              <a:spLocks/>
            </p:cNvSpPr>
            <p:nvPr/>
          </p:nvSpPr>
          <p:spPr bwMode="auto">
            <a:xfrm>
              <a:off x="3200269" y="5476500"/>
              <a:ext cx="53810" cy="53810"/>
            </a:xfrm>
            <a:custGeom>
              <a:avLst/>
              <a:gdLst>
                <a:gd name="T0" fmla="*/ 19 w 19"/>
                <a:gd name="T1" fmla="*/ 7 h 19"/>
                <a:gd name="T2" fmla="*/ 15 w 19"/>
                <a:gd name="T3" fmla="*/ 3 h 19"/>
                <a:gd name="T4" fmla="*/ 3 w 19"/>
                <a:gd name="T5" fmla="*/ 3 h 19"/>
                <a:gd name="T6" fmla="*/ 3 w 19"/>
                <a:gd name="T7" fmla="*/ 3 h 19"/>
                <a:gd name="T8" fmla="*/ 3 w 19"/>
                <a:gd name="T9" fmla="*/ 15 h 19"/>
                <a:gd name="T10" fmla="*/ 7 w 19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2" y="0"/>
                    <a:pt x="6" y="0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6"/>
                    <a:pt x="0" y="12"/>
                    <a:pt x="3" y="15"/>
                  </a:cubicBezTo>
                  <a:cubicBezTo>
                    <a:pt x="7" y="19"/>
                    <a:pt x="7" y="19"/>
                    <a:pt x="7" y="19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18" name="Line 97"/>
            <p:cNvSpPr>
              <a:spLocks noChangeShapeType="1"/>
            </p:cNvSpPr>
            <p:nvPr/>
          </p:nvSpPr>
          <p:spPr bwMode="auto">
            <a:xfrm flipH="1">
              <a:off x="3434643" y="5710874"/>
              <a:ext cx="34678" cy="34678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19" name="Freeform 98"/>
            <p:cNvSpPr>
              <a:spLocks/>
            </p:cNvSpPr>
            <p:nvPr/>
          </p:nvSpPr>
          <p:spPr bwMode="auto">
            <a:xfrm>
              <a:off x="3333002" y="5372467"/>
              <a:ext cx="362323" cy="474727"/>
            </a:xfrm>
            <a:custGeom>
              <a:avLst/>
              <a:gdLst>
                <a:gd name="T0" fmla="*/ 0 w 128"/>
                <a:gd name="T1" fmla="*/ 52 h 168"/>
                <a:gd name="T2" fmla="*/ 0 w 128"/>
                <a:gd name="T3" fmla="*/ 8 h 168"/>
                <a:gd name="T4" fmla="*/ 8 w 128"/>
                <a:gd name="T5" fmla="*/ 0 h 168"/>
                <a:gd name="T6" fmla="*/ 96 w 128"/>
                <a:gd name="T7" fmla="*/ 0 h 168"/>
                <a:gd name="T8" fmla="*/ 128 w 128"/>
                <a:gd name="T9" fmla="*/ 32 h 168"/>
                <a:gd name="T10" fmla="*/ 128 w 128"/>
                <a:gd name="T11" fmla="*/ 160 h 168"/>
                <a:gd name="T12" fmla="*/ 120 w 128"/>
                <a:gd name="T13" fmla="*/ 168 h 168"/>
                <a:gd name="T14" fmla="*/ 8 w 128"/>
                <a:gd name="T15" fmla="*/ 168 h 168"/>
                <a:gd name="T16" fmla="*/ 0 w 128"/>
                <a:gd name="T17" fmla="*/ 160 h 168"/>
                <a:gd name="T18" fmla="*/ 0 w 128"/>
                <a:gd name="T19" fmla="*/ 11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68">
                  <a:moveTo>
                    <a:pt x="0" y="5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160"/>
                    <a:pt x="128" y="160"/>
                    <a:pt x="128" y="160"/>
                  </a:cubicBezTo>
                  <a:cubicBezTo>
                    <a:pt x="128" y="164"/>
                    <a:pt x="124" y="168"/>
                    <a:pt x="120" y="168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4" y="168"/>
                    <a:pt x="0" y="164"/>
                    <a:pt x="0" y="160"/>
                  </a:cubicBezTo>
                  <a:cubicBezTo>
                    <a:pt x="0" y="116"/>
                    <a:pt x="0" y="116"/>
                    <a:pt x="0" y="116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20" name="Freeform 99"/>
            <p:cNvSpPr>
              <a:spLocks/>
            </p:cNvSpPr>
            <p:nvPr/>
          </p:nvSpPr>
          <p:spPr bwMode="auto">
            <a:xfrm>
              <a:off x="3593683" y="5405949"/>
              <a:ext cx="66964" cy="68160"/>
            </a:xfrm>
            <a:custGeom>
              <a:avLst/>
              <a:gdLst>
                <a:gd name="T0" fmla="*/ 56 w 56"/>
                <a:gd name="T1" fmla="*/ 57 h 57"/>
                <a:gd name="T2" fmla="*/ 0 w 56"/>
                <a:gd name="T3" fmla="*/ 57 h 57"/>
                <a:gd name="T4" fmla="*/ 0 w 56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57"/>
                  </a:moveTo>
                  <a:lnTo>
                    <a:pt x="0" y="57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21" name="Line 100"/>
            <p:cNvSpPr>
              <a:spLocks noChangeShapeType="1"/>
            </p:cNvSpPr>
            <p:nvPr/>
          </p:nvSpPr>
          <p:spPr bwMode="auto">
            <a:xfrm>
              <a:off x="3548243" y="5790992"/>
              <a:ext cx="89684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22" name="Line 101"/>
            <p:cNvSpPr>
              <a:spLocks noChangeShapeType="1"/>
            </p:cNvSpPr>
            <p:nvPr/>
          </p:nvSpPr>
          <p:spPr bwMode="auto">
            <a:xfrm>
              <a:off x="3411923" y="5542269"/>
              <a:ext cx="215241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23" name="Line 102"/>
            <p:cNvSpPr>
              <a:spLocks noChangeShapeType="1"/>
            </p:cNvSpPr>
            <p:nvPr/>
          </p:nvSpPr>
          <p:spPr bwMode="auto">
            <a:xfrm>
              <a:off x="3411923" y="5587708"/>
              <a:ext cx="215241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24" name="Line 103"/>
            <p:cNvSpPr>
              <a:spLocks noChangeShapeType="1"/>
            </p:cNvSpPr>
            <p:nvPr/>
          </p:nvSpPr>
          <p:spPr bwMode="auto">
            <a:xfrm>
              <a:off x="3457363" y="5631952"/>
              <a:ext cx="169801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25" name="Line 104"/>
            <p:cNvSpPr>
              <a:spLocks noChangeShapeType="1"/>
            </p:cNvSpPr>
            <p:nvPr/>
          </p:nvSpPr>
          <p:spPr bwMode="auto">
            <a:xfrm>
              <a:off x="3502803" y="5677392"/>
              <a:ext cx="124362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8217550" y="4574700"/>
            <a:ext cx="526822" cy="480800"/>
            <a:chOff x="1319112" y="3050286"/>
            <a:chExt cx="494114" cy="450950"/>
          </a:xfrm>
          <a:noFill/>
        </p:grpSpPr>
        <p:sp>
          <p:nvSpPr>
            <p:cNvPr id="227" name="Freeform 178"/>
            <p:cNvSpPr>
              <a:spLocks/>
            </p:cNvSpPr>
            <p:nvPr/>
          </p:nvSpPr>
          <p:spPr bwMode="auto">
            <a:xfrm>
              <a:off x="1415663" y="3050286"/>
              <a:ext cx="172656" cy="214684"/>
            </a:xfrm>
            <a:custGeom>
              <a:avLst/>
              <a:gdLst>
                <a:gd name="T0" fmla="*/ 32 w 64"/>
                <a:gd name="T1" fmla="*/ 80 h 80"/>
                <a:gd name="T2" fmla="*/ 64 w 64"/>
                <a:gd name="T3" fmla="*/ 48 h 80"/>
                <a:gd name="T4" fmla="*/ 64 w 64"/>
                <a:gd name="T5" fmla="*/ 32 h 80"/>
                <a:gd name="T6" fmla="*/ 32 w 64"/>
                <a:gd name="T7" fmla="*/ 0 h 80"/>
                <a:gd name="T8" fmla="*/ 0 w 64"/>
                <a:gd name="T9" fmla="*/ 32 h 80"/>
                <a:gd name="T10" fmla="*/ 0 w 64"/>
                <a:gd name="T11" fmla="*/ 48 h 80"/>
                <a:gd name="T12" fmla="*/ 32 w 64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0">
                  <a:moveTo>
                    <a:pt x="32" y="80"/>
                  </a:moveTo>
                  <a:cubicBezTo>
                    <a:pt x="50" y="80"/>
                    <a:pt x="64" y="67"/>
                    <a:pt x="64" y="48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13"/>
                    <a:pt x="50" y="0"/>
                    <a:pt x="32" y="0"/>
                  </a:cubicBezTo>
                  <a:cubicBezTo>
                    <a:pt x="14" y="0"/>
                    <a:pt x="0" y="13"/>
                    <a:pt x="0" y="3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7"/>
                    <a:pt x="14" y="80"/>
                    <a:pt x="32" y="80"/>
                  </a:cubicBez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28" name="Freeform 179"/>
            <p:cNvSpPr>
              <a:spLocks/>
            </p:cNvSpPr>
            <p:nvPr/>
          </p:nvSpPr>
          <p:spPr bwMode="auto">
            <a:xfrm>
              <a:off x="1319112" y="3297911"/>
              <a:ext cx="247625" cy="181743"/>
            </a:xfrm>
            <a:custGeom>
              <a:avLst/>
              <a:gdLst>
                <a:gd name="T0" fmla="*/ 92 w 92"/>
                <a:gd name="T1" fmla="*/ 3 h 68"/>
                <a:gd name="T2" fmla="*/ 68 w 92"/>
                <a:gd name="T3" fmla="*/ 0 h 68"/>
                <a:gd name="T4" fmla="*/ 0 w 92"/>
                <a:gd name="T5" fmla="*/ 36 h 68"/>
                <a:gd name="T6" fmla="*/ 0 w 9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68">
                  <a:moveTo>
                    <a:pt x="92" y="3"/>
                  </a:moveTo>
                  <a:cubicBezTo>
                    <a:pt x="83" y="1"/>
                    <a:pt x="75" y="0"/>
                    <a:pt x="68" y="0"/>
                  </a:cubicBezTo>
                  <a:cubicBezTo>
                    <a:pt x="46" y="0"/>
                    <a:pt x="0" y="12"/>
                    <a:pt x="0" y="36"/>
                  </a:cubicBezTo>
                  <a:cubicBezTo>
                    <a:pt x="0" y="68"/>
                    <a:pt x="0" y="68"/>
                    <a:pt x="0" y="68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29" name="Oval 180"/>
            <p:cNvSpPr>
              <a:spLocks noChangeArrowheads="1"/>
            </p:cNvSpPr>
            <p:nvPr/>
          </p:nvSpPr>
          <p:spPr bwMode="auto">
            <a:xfrm>
              <a:off x="1576960" y="3264970"/>
              <a:ext cx="236266" cy="236266"/>
            </a:xfrm>
            <a:prstGeom prst="ellips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30" name="Line 181"/>
            <p:cNvSpPr>
              <a:spLocks noChangeShapeType="1"/>
            </p:cNvSpPr>
            <p:nvPr/>
          </p:nvSpPr>
          <p:spPr bwMode="auto">
            <a:xfrm>
              <a:off x="1695093" y="3319493"/>
              <a:ext cx="0" cy="128356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31" name="Line 182"/>
            <p:cNvSpPr>
              <a:spLocks noChangeShapeType="1"/>
            </p:cNvSpPr>
            <p:nvPr/>
          </p:nvSpPr>
          <p:spPr bwMode="auto">
            <a:xfrm flipH="1">
              <a:off x="1630347" y="3383103"/>
              <a:ext cx="129492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5607007" y="3904096"/>
            <a:ext cx="947305" cy="947305"/>
            <a:chOff x="2502430" y="5276610"/>
            <a:chExt cx="566867" cy="566867"/>
          </a:xfrm>
        </p:grpSpPr>
        <p:sp>
          <p:nvSpPr>
            <p:cNvPr id="233" name="Freeform 83"/>
            <p:cNvSpPr>
              <a:spLocks/>
            </p:cNvSpPr>
            <p:nvPr/>
          </p:nvSpPr>
          <p:spPr bwMode="auto">
            <a:xfrm>
              <a:off x="2754519" y="5323293"/>
              <a:ext cx="182731" cy="252089"/>
            </a:xfrm>
            <a:custGeom>
              <a:avLst/>
              <a:gdLst>
                <a:gd name="T0" fmla="*/ 24 w 58"/>
                <a:gd name="T1" fmla="*/ 0 h 80"/>
                <a:gd name="T2" fmla="*/ 15 w 58"/>
                <a:gd name="T3" fmla="*/ 9 h 80"/>
                <a:gd name="T4" fmla="*/ 6 w 58"/>
                <a:gd name="T5" fmla="*/ 6 h 80"/>
                <a:gd name="T6" fmla="*/ 0 w 58"/>
                <a:gd name="T7" fmla="*/ 21 h 80"/>
                <a:gd name="T8" fmla="*/ 8 w 58"/>
                <a:gd name="T9" fmla="*/ 26 h 80"/>
                <a:gd name="T10" fmla="*/ 8 w 58"/>
                <a:gd name="T11" fmla="*/ 39 h 80"/>
                <a:gd name="T12" fmla="*/ 0 w 58"/>
                <a:gd name="T13" fmla="*/ 43 h 80"/>
                <a:gd name="T14" fmla="*/ 6 w 58"/>
                <a:gd name="T15" fmla="*/ 59 h 80"/>
                <a:gd name="T16" fmla="*/ 15 w 58"/>
                <a:gd name="T17" fmla="*/ 55 h 80"/>
                <a:gd name="T18" fmla="*/ 24 w 58"/>
                <a:gd name="T19" fmla="*/ 65 h 80"/>
                <a:gd name="T20" fmla="*/ 21 w 58"/>
                <a:gd name="T21" fmla="*/ 74 h 80"/>
                <a:gd name="T22" fmla="*/ 37 w 58"/>
                <a:gd name="T23" fmla="*/ 80 h 80"/>
                <a:gd name="T24" fmla="*/ 41 w 58"/>
                <a:gd name="T25" fmla="*/ 72 h 80"/>
                <a:gd name="T26" fmla="*/ 54 w 58"/>
                <a:gd name="T27" fmla="*/ 72 h 80"/>
                <a:gd name="T28" fmla="*/ 58 w 58"/>
                <a:gd name="T2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80">
                  <a:moveTo>
                    <a:pt x="24" y="0"/>
                  </a:moveTo>
                  <a:cubicBezTo>
                    <a:pt x="21" y="3"/>
                    <a:pt x="18" y="6"/>
                    <a:pt x="15" y="9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30"/>
                    <a:pt x="8" y="34"/>
                    <a:pt x="8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8" y="59"/>
                    <a:pt x="21" y="62"/>
                    <a:pt x="24" y="65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5" y="72"/>
                    <a:pt x="50" y="72"/>
                    <a:pt x="54" y="72"/>
                  </a:cubicBezTo>
                  <a:cubicBezTo>
                    <a:pt x="58" y="80"/>
                    <a:pt x="58" y="80"/>
                    <a:pt x="58" y="80"/>
                  </a:cubicBez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34" name="Freeform 84"/>
            <p:cNvSpPr>
              <a:spLocks/>
            </p:cNvSpPr>
            <p:nvPr/>
          </p:nvSpPr>
          <p:spPr bwMode="auto">
            <a:xfrm>
              <a:off x="2855889" y="5385982"/>
              <a:ext cx="84030" cy="92033"/>
            </a:xfrm>
            <a:custGeom>
              <a:avLst/>
              <a:gdLst>
                <a:gd name="T0" fmla="*/ 27 w 27"/>
                <a:gd name="T1" fmla="*/ 22 h 29"/>
                <a:gd name="T2" fmla="*/ 15 w 27"/>
                <a:gd name="T3" fmla="*/ 29 h 29"/>
                <a:gd name="T4" fmla="*/ 0 w 27"/>
                <a:gd name="T5" fmla="*/ 14 h 29"/>
                <a:gd name="T6" fmla="*/ 11 w 27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9">
                  <a:moveTo>
                    <a:pt x="27" y="22"/>
                  </a:moveTo>
                  <a:cubicBezTo>
                    <a:pt x="25" y="26"/>
                    <a:pt x="20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8"/>
                    <a:pt x="5" y="2"/>
                    <a:pt x="11" y="0"/>
                  </a:cubicBez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35" name="Freeform 85"/>
            <p:cNvSpPr>
              <a:spLocks/>
            </p:cNvSpPr>
            <p:nvPr/>
          </p:nvSpPr>
          <p:spPr bwMode="auto">
            <a:xfrm>
              <a:off x="2537109" y="5475347"/>
              <a:ext cx="252089" cy="254757"/>
            </a:xfrm>
            <a:custGeom>
              <a:avLst/>
              <a:gdLst>
                <a:gd name="T0" fmla="*/ 56 w 80"/>
                <a:gd name="T1" fmla="*/ 81 h 81"/>
                <a:gd name="T2" fmla="*/ 65 w 80"/>
                <a:gd name="T3" fmla="*/ 71 h 81"/>
                <a:gd name="T4" fmla="*/ 74 w 80"/>
                <a:gd name="T5" fmla="*/ 75 h 81"/>
                <a:gd name="T6" fmla="*/ 80 w 80"/>
                <a:gd name="T7" fmla="*/ 59 h 81"/>
                <a:gd name="T8" fmla="*/ 72 w 80"/>
                <a:gd name="T9" fmla="*/ 55 h 81"/>
                <a:gd name="T10" fmla="*/ 72 w 80"/>
                <a:gd name="T11" fmla="*/ 42 h 81"/>
                <a:gd name="T12" fmla="*/ 80 w 80"/>
                <a:gd name="T13" fmla="*/ 37 h 81"/>
                <a:gd name="T14" fmla="*/ 74 w 80"/>
                <a:gd name="T15" fmla="*/ 22 h 81"/>
                <a:gd name="T16" fmla="*/ 65 w 80"/>
                <a:gd name="T17" fmla="*/ 25 h 81"/>
                <a:gd name="T18" fmla="*/ 56 w 80"/>
                <a:gd name="T19" fmla="*/ 16 h 81"/>
                <a:gd name="T20" fmla="*/ 59 w 80"/>
                <a:gd name="T21" fmla="*/ 7 h 81"/>
                <a:gd name="T22" fmla="*/ 43 w 80"/>
                <a:gd name="T23" fmla="*/ 0 h 81"/>
                <a:gd name="T24" fmla="*/ 39 w 80"/>
                <a:gd name="T25" fmla="*/ 9 h 81"/>
                <a:gd name="T26" fmla="*/ 26 w 80"/>
                <a:gd name="T27" fmla="*/ 9 h 81"/>
                <a:gd name="T28" fmla="*/ 22 w 80"/>
                <a:gd name="T29" fmla="*/ 0 h 81"/>
                <a:gd name="T30" fmla="*/ 6 w 80"/>
                <a:gd name="T31" fmla="*/ 7 h 81"/>
                <a:gd name="T32" fmla="*/ 9 w 80"/>
                <a:gd name="T33" fmla="*/ 16 h 81"/>
                <a:gd name="T34" fmla="*/ 0 w 80"/>
                <a:gd name="T35" fmla="*/ 2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81">
                  <a:moveTo>
                    <a:pt x="56" y="81"/>
                  </a:moveTo>
                  <a:cubicBezTo>
                    <a:pt x="59" y="78"/>
                    <a:pt x="62" y="75"/>
                    <a:pt x="65" y="71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2" y="51"/>
                    <a:pt x="72" y="46"/>
                    <a:pt x="72" y="42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2" y="22"/>
                    <a:pt x="59" y="19"/>
                    <a:pt x="56" y="16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5" y="8"/>
                    <a:pt x="30" y="8"/>
                    <a:pt x="26" y="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9"/>
                    <a:pt x="3" y="22"/>
                    <a:pt x="0" y="25"/>
                  </a:cubicBez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36" name="Freeform 86"/>
            <p:cNvSpPr>
              <a:spLocks/>
            </p:cNvSpPr>
            <p:nvPr/>
          </p:nvSpPr>
          <p:spPr bwMode="auto">
            <a:xfrm>
              <a:off x="2590461" y="5579384"/>
              <a:ext cx="101369" cy="100035"/>
            </a:xfrm>
            <a:custGeom>
              <a:avLst/>
              <a:gdLst>
                <a:gd name="T0" fmla="*/ 0 w 32"/>
                <a:gd name="T1" fmla="*/ 16 h 32"/>
                <a:gd name="T2" fmla="*/ 16 w 32"/>
                <a:gd name="T3" fmla="*/ 0 h 32"/>
                <a:gd name="T4" fmla="*/ 32 w 32"/>
                <a:gd name="T5" fmla="*/ 16 h 32"/>
                <a:gd name="T6" fmla="*/ 16 w 32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2">
                  <a:moveTo>
                    <a:pt x="0" y="16"/>
                  </a:move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37" name="Oval 87"/>
            <p:cNvSpPr>
              <a:spLocks noChangeArrowheads="1"/>
            </p:cNvSpPr>
            <p:nvPr/>
          </p:nvSpPr>
          <p:spPr bwMode="auto">
            <a:xfrm>
              <a:off x="2502430" y="5276610"/>
              <a:ext cx="478836" cy="478836"/>
            </a:xfrm>
            <a:prstGeom prst="ellipse">
              <a:avLst/>
            </a:pr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38" name="Freeform 88"/>
            <p:cNvSpPr>
              <a:spLocks/>
            </p:cNvSpPr>
            <p:nvPr/>
          </p:nvSpPr>
          <p:spPr bwMode="auto">
            <a:xfrm>
              <a:off x="2918577" y="5692757"/>
              <a:ext cx="150720" cy="150720"/>
            </a:xfrm>
            <a:custGeom>
              <a:avLst/>
              <a:gdLst>
                <a:gd name="T0" fmla="*/ 28 w 113"/>
                <a:gd name="T1" fmla="*/ 0 h 113"/>
                <a:gd name="T2" fmla="*/ 113 w 113"/>
                <a:gd name="T3" fmla="*/ 85 h 113"/>
                <a:gd name="T4" fmla="*/ 85 w 113"/>
                <a:gd name="T5" fmla="*/ 113 h 113"/>
                <a:gd name="T6" fmla="*/ 0 w 113"/>
                <a:gd name="T7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13">
                  <a:moveTo>
                    <a:pt x="28" y="0"/>
                  </a:moveTo>
                  <a:lnTo>
                    <a:pt x="113" y="85"/>
                  </a:lnTo>
                  <a:lnTo>
                    <a:pt x="85" y="113"/>
                  </a:lnTo>
                  <a:lnTo>
                    <a:pt x="0" y="28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sp>
        <p:nvSpPr>
          <p:cNvPr id="86" name="Text Placeholder 7"/>
          <p:cNvSpPr txBox="1">
            <a:spLocks/>
          </p:cNvSpPr>
          <p:nvPr/>
        </p:nvSpPr>
        <p:spPr>
          <a:xfrm>
            <a:off x="423991" y="809611"/>
            <a:ext cx="11225025" cy="3204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002060"/>
                </a:solidFill>
              </a:rPr>
              <a:t>Principales Características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2433" r="23725"/>
          <a:stretch/>
        </p:blipFill>
        <p:spPr>
          <a:xfrm>
            <a:off x="6581646" y="1130011"/>
            <a:ext cx="4848354" cy="5717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91" y="1433471"/>
            <a:ext cx="8686800" cy="355547"/>
          </a:xfrm>
        </p:spPr>
        <p:txBody>
          <a:bodyPr/>
          <a:lstStyle/>
          <a:p>
            <a:r>
              <a:rPr lang="es-419" smtClean="0"/>
              <a:t/>
            </a:r>
            <a:br>
              <a:rPr lang="es-419" smtClean="0"/>
            </a:br>
            <a:endParaRPr lang="es-419" sz="18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2182B-41E4-487D-8885-04EC50DCFF93}" type="slidenum">
              <a:rPr lang="es-419" smtClean="0"/>
              <a:pPr/>
              <a:t>15</a:t>
            </a:fld>
            <a:endParaRPr lang="es-419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6816459"/>
              </p:ext>
            </p:extLst>
          </p:nvPr>
        </p:nvGraphicFramePr>
        <p:xfrm>
          <a:off x="822197" y="1433471"/>
          <a:ext cx="7112461" cy="441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7"/>
          <p:cNvSpPr txBox="1">
            <a:spLocks/>
          </p:cNvSpPr>
          <p:nvPr/>
        </p:nvSpPr>
        <p:spPr>
          <a:xfrm>
            <a:off x="423991" y="809611"/>
            <a:ext cx="11225025" cy="3204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002060"/>
                </a:solidFill>
              </a:rPr>
              <a:t>Composición del </a:t>
            </a:r>
            <a:r>
              <a:rPr lang="es-ES" b="1" dirty="0" smtClean="0">
                <a:solidFill>
                  <a:srgbClr val="002060"/>
                </a:solidFill>
              </a:rPr>
              <a:t>Producto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776" y="355601"/>
            <a:ext cx="11223623" cy="3284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smtClean="0"/>
              <a:t>Seguro Individual contra Riesgo Cibernético </a:t>
            </a:r>
            <a:br>
              <a:rPr lang="es-419" dirty="0" smtClean="0"/>
            </a:br>
            <a:endParaRPr lang="es-419" sz="18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196" y="5800445"/>
            <a:ext cx="7112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EE3D8B"/>
                </a:solidFill>
              </a:rPr>
              <a:t>Gestión holística del riesgo cibernético para la era digital</a:t>
            </a:r>
            <a:endParaRPr lang="en-US" b="1" dirty="0">
              <a:solidFill>
                <a:srgbClr val="EE3D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6" y="355601"/>
            <a:ext cx="11223623" cy="367269"/>
          </a:xfrm>
        </p:spPr>
        <p:txBody>
          <a:bodyPr/>
          <a:lstStyle/>
          <a:p>
            <a:r>
              <a:rPr lang="es-419" dirty="0"/>
              <a:t>Seguro Individual contra Riesgo Cibernético </a:t>
            </a:r>
            <a:r>
              <a:rPr lang="es-419" dirty="0" smtClean="0"/>
              <a:t/>
            </a:r>
            <a:br>
              <a:rPr lang="es-419" dirty="0" smtClean="0"/>
            </a:br>
            <a:endParaRPr lang="es-419" sz="18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2182B-41E4-487D-8885-04EC50DCFF93}" type="slidenum">
              <a:rPr lang="es-419" smtClean="0"/>
              <a:pPr/>
              <a:t>16</a:t>
            </a:fld>
            <a:endParaRPr lang="es-419" dirty="0"/>
          </a:p>
        </p:txBody>
      </p:sp>
      <p:graphicFrame>
        <p:nvGraphicFramePr>
          <p:cNvPr id="6" name="Diagram 5"/>
          <p:cNvGraphicFramePr/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1508316939"/>
              </p:ext>
            </p:extLst>
          </p:nvPr>
        </p:nvGraphicFramePr>
        <p:xfrm>
          <a:off x="485778" y="1332089"/>
          <a:ext cx="8223600" cy="5006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7"/>
          <p:cNvSpPr txBox="1">
            <a:spLocks/>
          </p:cNvSpPr>
          <p:nvPr/>
        </p:nvSpPr>
        <p:spPr>
          <a:xfrm>
            <a:off x="423991" y="809611"/>
            <a:ext cx="11225025" cy="3204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002060"/>
                </a:solidFill>
              </a:rPr>
              <a:t>Proceso </a:t>
            </a:r>
            <a:r>
              <a:rPr lang="es-ES" b="1" dirty="0" smtClean="0">
                <a:solidFill>
                  <a:srgbClr val="002060"/>
                </a:solidFill>
              </a:rPr>
              <a:t>Habitual </a:t>
            </a:r>
            <a:r>
              <a:rPr lang="es-ES" b="1" dirty="0">
                <a:solidFill>
                  <a:srgbClr val="002060"/>
                </a:solidFill>
              </a:rPr>
              <a:t>de R</a:t>
            </a:r>
            <a:r>
              <a:rPr lang="es-ES" b="1" dirty="0" smtClean="0">
                <a:solidFill>
                  <a:srgbClr val="002060"/>
                </a:solidFill>
              </a:rPr>
              <a:t>eclamaciones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25449" y="3035989"/>
            <a:ext cx="2685351" cy="369332"/>
          </a:xfrm>
          <a:prstGeom prst="rect">
            <a:avLst/>
          </a:prstGeom>
          <a:solidFill>
            <a:srgbClr val="002C77"/>
          </a:solidFill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Jornada para el cliente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17</a:t>
            </a:fld>
            <a:endParaRPr lang="en-US" dirty="0"/>
          </a:p>
        </p:txBody>
      </p:sp>
      <p:grpSp>
        <p:nvGrpSpPr>
          <p:cNvPr id="6" name="Group 5"/>
          <p:cNvGrpSpPr/>
          <p:nvPr>
            <p:custDataLst>
              <p:custData r:id="rId2"/>
            </p:custDataLst>
          </p:nvPr>
        </p:nvGrpSpPr>
        <p:grpSpPr>
          <a:xfrm rot="10800000">
            <a:off x="348" y="1372813"/>
            <a:ext cx="6577936" cy="5485184"/>
            <a:chOff x="6075708" y="1"/>
            <a:chExt cx="6116293" cy="7179930"/>
          </a:xfrm>
          <a:solidFill>
            <a:schemeClr val="accent1"/>
          </a:solidFill>
        </p:grpSpPr>
        <p:sp>
          <p:nvSpPr>
            <p:cNvPr id="7" name="Rectangle 6"/>
            <p:cNvSpPr/>
            <p:nvPr/>
          </p:nvSpPr>
          <p:spPr>
            <a:xfrm>
              <a:off x="6211019" y="1"/>
              <a:ext cx="5980982" cy="717993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rot="16200000" flipH="1">
              <a:off x="6021037" y="3360784"/>
              <a:ext cx="245745" cy="136403"/>
            </a:xfrm>
            <a:prstGeom prst="triangle">
              <a:avLst>
                <a:gd name="adj" fmla="val 49999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/>
            <p:custDataLst>
              <p:custData r:id="rId3"/>
            </p:custDataLst>
          </p:nvPr>
        </p:nvSpPr>
        <p:spPr>
          <a:xfrm>
            <a:off x="468242" y="3210287"/>
            <a:ext cx="5817470" cy="3084603"/>
          </a:xfrm>
        </p:spPr>
        <p:txBody>
          <a:bodyPr/>
          <a:lstStyle/>
          <a:p>
            <a:r>
              <a:rPr lang="es-ES" sz="1600" dirty="0">
                <a:solidFill>
                  <a:schemeClr val="bg1"/>
                </a:solidFill>
              </a:rPr>
              <a:t>Laura recibió un correo electrónico, supuestamente de su proveedor de Internet, pidiéndole que "reconfirmara" las credenciales de acceso por correo </a:t>
            </a:r>
            <a:r>
              <a:rPr lang="es-ES" sz="1600" dirty="0" smtClean="0">
                <a:solidFill>
                  <a:schemeClr val="bg1"/>
                </a:solidFill>
              </a:rPr>
              <a:t>electrónico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Ella </a:t>
            </a:r>
            <a:r>
              <a:rPr lang="es-ES" sz="1600" dirty="0">
                <a:solidFill>
                  <a:schemeClr val="bg1"/>
                </a:solidFill>
              </a:rPr>
              <a:t>siguió las instrucciones y confirmó las </a:t>
            </a:r>
            <a:r>
              <a:rPr lang="es-ES" sz="1600" dirty="0" smtClean="0">
                <a:solidFill>
                  <a:schemeClr val="bg1"/>
                </a:solidFill>
              </a:rPr>
              <a:t>credenciales </a:t>
            </a:r>
            <a:endParaRPr lang="es-ES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Al día siguiente, Laura se dio cuenta de que una cantidad sustancial de fondos había sido retirada de su cuenta bancaria</a:t>
            </a:r>
          </a:p>
          <a:p>
            <a:r>
              <a:rPr lang="es-ES" sz="1600" dirty="0">
                <a:solidFill>
                  <a:schemeClr val="bg1"/>
                </a:solidFill>
              </a:rPr>
              <a:t>Laura </a:t>
            </a:r>
            <a:r>
              <a:rPr lang="es-ES" sz="1600" dirty="0" smtClean="0">
                <a:solidFill>
                  <a:schemeClr val="bg1"/>
                </a:solidFill>
              </a:rPr>
              <a:t>entonces se </a:t>
            </a:r>
            <a:r>
              <a:rPr lang="es-ES" sz="1600" dirty="0" err="1" smtClean="0">
                <a:solidFill>
                  <a:schemeClr val="bg1"/>
                </a:solidFill>
              </a:rPr>
              <a:t>percat</a:t>
            </a:r>
            <a:r>
              <a:rPr lang="es-419" sz="1600" dirty="0" err="1" smtClean="0">
                <a:solidFill>
                  <a:schemeClr val="bg1"/>
                </a:solidFill>
              </a:rPr>
              <a:t>ó</a:t>
            </a:r>
            <a:r>
              <a:rPr lang="es-419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smtClean="0">
                <a:solidFill>
                  <a:schemeClr val="bg1"/>
                </a:solidFill>
              </a:rPr>
              <a:t>de </a:t>
            </a:r>
            <a:r>
              <a:rPr lang="es-ES" sz="1600" dirty="0">
                <a:solidFill>
                  <a:schemeClr val="bg1"/>
                </a:solidFill>
              </a:rPr>
              <a:t>que el correo electrónico que había recibido el día anterior era en realidad un correo electrónico de </a:t>
            </a:r>
            <a:r>
              <a:rPr lang="es-ES" sz="1600" dirty="0" err="1">
                <a:solidFill>
                  <a:schemeClr val="bg1"/>
                </a:solidFill>
              </a:rPr>
              <a:t>phishing</a:t>
            </a:r>
            <a:r>
              <a:rPr lang="es-ES" sz="1600" dirty="0">
                <a:solidFill>
                  <a:schemeClr val="bg1"/>
                </a:solidFill>
              </a:rPr>
              <a:t> del cual los estafadores </a:t>
            </a:r>
            <a:r>
              <a:rPr lang="es-ES" sz="1600" dirty="0" smtClean="0">
                <a:solidFill>
                  <a:schemeClr val="bg1"/>
                </a:solidFill>
              </a:rPr>
              <a:t>pudieron obtener </a:t>
            </a:r>
            <a:r>
              <a:rPr lang="es-ES" sz="1600" dirty="0">
                <a:solidFill>
                  <a:schemeClr val="bg1"/>
                </a:solidFill>
              </a:rPr>
              <a:t>sus credenciales de ingreso al </a:t>
            </a:r>
            <a:r>
              <a:rPr lang="es-ES" sz="1600" dirty="0" smtClean="0">
                <a:solidFill>
                  <a:schemeClr val="bg1"/>
                </a:solidFill>
              </a:rPr>
              <a:t>banco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69116" y="2750158"/>
            <a:ext cx="1309539" cy="356803"/>
          </a:xfrm>
          <a:prstGeom prst="rect">
            <a:avLst/>
          </a:prstGeom>
        </p:spPr>
        <p:txBody>
          <a:bodyPr wrap="none" lIns="91224" tIns="45612" rIns="91224" bIns="45612">
            <a:spAutoFit/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bg1"/>
                </a:solidFill>
                <a:ea typeface="MS PGothic"/>
              </a:rPr>
              <a:t>Incidente</a:t>
            </a:r>
            <a:endParaRPr lang="en-US" sz="2000" b="1" dirty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16" name="Freeform 143"/>
          <p:cNvSpPr>
            <a:spLocks noChangeAspect="1" noEditPoints="1"/>
          </p:cNvSpPr>
          <p:nvPr/>
        </p:nvSpPr>
        <p:spPr bwMode="auto">
          <a:xfrm>
            <a:off x="2546984" y="1482769"/>
            <a:ext cx="1180063" cy="1107136"/>
          </a:xfrm>
          <a:custGeom>
            <a:avLst/>
            <a:gdLst>
              <a:gd name="T0" fmla="*/ 126 w 128"/>
              <a:gd name="T1" fmla="*/ 1 h 120"/>
              <a:gd name="T2" fmla="*/ 123 w 128"/>
              <a:gd name="T3" fmla="*/ 0 h 120"/>
              <a:gd name="T4" fmla="*/ 64 w 128"/>
              <a:gd name="T5" fmla="*/ 20 h 120"/>
              <a:gd name="T6" fmla="*/ 5 w 128"/>
              <a:gd name="T7" fmla="*/ 0 h 120"/>
              <a:gd name="T8" fmla="*/ 2 w 128"/>
              <a:gd name="T9" fmla="*/ 1 h 120"/>
              <a:gd name="T10" fmla="*/ 0 w 128"/>
              <a:gd name="T11" fmla="*/ 4 h 120"/>
              <a:gd name="T12" fmla="*/ 0 w 128"/>
              <a:gd name="T13" fmla="*/ 96 h 120"/>
              <a:gd name="T14" fmla="*/ 3 w 128"/>
              <a:gd name="T15" fmla="*/ 100 h 120"/>
              <a:gd name="T16" fmla="*/ 63 w 128"/>
              <a:gd name="T17" fmla="*/ 120 h 120"/>
              <a:gd name="T18" fmla="*/ 64 w 128"/>
              <a:gd name="T19" fmla="*/ 120 h 120"/>
              <a:gd name="T20" fmla="*/ 65 w 128"/>
              <a:gd name="T21" fmla="*/ 120 h 120"/>
              <a:gd name="T22" fmla="*/ 125 w 128"/>
              <a:gd name="T23" fmla="*/ 100 h 120"/>
              <a:gd name="T24" fmla="*/ 128 w 128"/>
              <a:gd name="T25" fmla="*/ 96 h 120"/>
              <a:gd name="T26" fmla="*/ 128 w 128"/>
              <a:gd name="T27" fmla="*/ 4 h 120"/>
              <a:gd name="T28" fmla="*/ 126 w 128"/>
              <a:gd name="T29" fmla="*/ 1 h 120"/>
              <a:gd name="T30" fmla="*/ 8 w 128"/>
              <a:gd name="T31" fmla="*/ 10 h 120"/>
              <a:gd name="T32" fmla="*/ 60 w 128"/>
              <a:gd name="T33" fmla="*/ 27 h 120"/>
              <a:gd name="T34" fmla="*/ 60 w 128"/>
              <a:gd name="T35" fmla="*/ 110 h 120"/>
              <a:gd name="T36" fmla="*/ 8 w 128"/>
              <a:gd name="T37" fmla="*/ 93 h 120"/>
              <a:gd name="T38" fmla="*/ 8 w 128"/>
              <a:gd name="T39" fmla="*/ 10 h 120"/>
              <a:gd name="T40" fmla="*/ 120 w 128"/>
              <a:gd name="T41" fmla="*/ 93 h 120"/>
              <a:gd name="T42" fmla="*/ 68 w 128"/>
              <a:gd name="T43" fmla="*/ 110 h 120"/>
              <a:gd name="T44" fmla="*/ 68 w 128"/>
              <a:gd name="T45" fmla="*/ 27 h 120"/>
              <a:gd name="T46" fmla="*/ 120 w 128"/>
              <a:gd name="T47" fmla="*/ 10 h 120"/>
              <a:gd name="T48" fmla="*/ 120 w 128"/>
              <a:gd name="T49" fmla="*/ 9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0">
                <a:moveTo>
                  <a:pt x="126" y="1"/>
                </a:moveTo>
                <a:cubicBezTo>
                  <a:pt x="125" y="0"/>
                  <a:pt x="124" y="0"/>
                  <a:pt x="123" y="0"/>
                </a:cubicBezTo>
                <a:cubicBezTo>
                  <a:pt x="64" y="20"/>
                  <a:pt x="64" y="20"/>
                  <a:pt x="64" y="2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8"/>
                  <a:pt x="1" y="99"/>
                  <a:pt x="3" y="100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63" y="120"/>
                  <a:pt x="64" y="120"/>
                  <a:pt x="64" y="120"/>
                </a:cubicBezTo>
                <a:cubicBezTo>
                  <a:pt x="64" y="120"/>
                  <a:pt x="65" y="120"/>
                  <a:pt x="65" y="12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7" y="99"/>
                  <a:pt x="128" y="98"/>
                  <a:pt x="128" y="96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3"/>
                  <a:pt x="127" y="2"/>
                  <a:pt x="126" y="1"/>
                </a:cubicBezTo>
                <a:close/>
                <a:moveTo>
                  <a:pt x="8" y="10"/>
                </a:moveTo>
                <a:cubicBezTo>
                  <a:pt x="60" y="27"/>
                  <a:pt x="60" y="27"/>
                  <a:pt x="60" y="27"/>
                </a:cubicBezTo>
                <a:cubicBezTo>
                  <a:pt x="60" y="110"/>
                  <a:pt x="60" y="110"/>
                  <a:pt x="60" y="110"/>
                </a:cubicBezTo>
                <a:cubicBezTo>
                  <a:pt x="8" y="93"/>
                  <a:pt x="8" y="93"/>
                  <a:pt x="8" y="93"/>
                </a:cubicBezTo>
                <a:lnTo>
                  <a:pt x="8" y="10"/>
                </a:lnTo>
                <a:close/>
                <a:moveTo>
                  <a:pt x="120" y="93"/>
                </a:moveTo>
                <a:cubicBezTo>
                  <a:pt x="68" y="110"/>
                  <a:pt x="68" y="110"/>
                  <a:pt x="68" y="110"/>
                </a:cubicBezTo>
                <a:cubicBezTo>
                  <a:pt x="68" y="27"/>
                  <a:pt x="68" y="27"/>
                  <a:pt x="68" y="27"/>
                </a:cubicBezTo>
                <a:cubicBezTo>
                  <a:pt x="120" y="10"/>
                  <a:pt x="120" y="10"/>
                  <a:pt x="120" y="10"/>
                </a:cubicBezTo>
                <a:lnTo>
                  <a:pt x="120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01443"/>
              </p:ext>
            </p:extLst>
          </p:nvPr>
        </p:nvGraphicFramePr>
        <p:xfrm>
          <a:off x="6997957" y="1918440"/>
          <a:ext cx="4711443" cy="4606735"/>
        </p:xfrm>
        <a:graphic>
          <a:graphicData uri="http://schemas.openxmlformats.org/drawingml/2006/table">
            <a:tbl>
              <a:tblPr firstRow="1" bandRow="1"/>
              <a:tblGrid>
                <a:gridCol w="4711443">
                  <a:extLst>
                    <a:ext uri="{9D8B030D-6E8A-4147-A177-3AD203B41FA5}">
                      <a16:colId xmlns:a16="http://schemas.microsoft.com/office/drawing/2014/main" val="2593177168"/>
                    </a:ext>
                  </a:extLst>
                </a:gridCol>
              </a:tblGrid>
              <a:tr h="108275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Se notificó al banco de Laura y se aseguró su cuenta de correo electrónico y otras cuentas en línea, restableciendo las contraseñas y añadiendo una autenticación de dos factores </a:t>
                      </a:r>
                      <a:r>
                        <a: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021636"/>
                  </a:ext>
                </a:extLst>
              </a:tr>
              <a:tr h="86360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Se validó que el dispositivo y el correo electrónico de Laura no habían sido comprometidos de otras maneras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960809"/>
                  </a:ext>
                </a:extLst>
              </a:tr>
              <a:tr h="86360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Se asistió para notificar al proveedor de la tarjeta de débito que Laura compartió los detalles de su tarjeta a través del correo web. El proveedor de la tarjeta de débito volvió a emitirle la tarjeta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325542"/>
                  </a:ext>
                </a:extLst>
              </a:tr>
              <a:tr h="86360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Se </a:t>
                      </a:r>
                      <a:r>
                        <a:rPr kumimoji="0" lang="es-E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cotejaron </a:t>
                      </a:r>
                      <a:r>
                        <a:rPr kumimoji="0" lang="es-E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las pruebas necesarias para presentar una reclamación a su aseguradora de ciberseguridad y, tras examinar la información proporcionada, se reembolsó al cliente por la pérdida de fondos y los gastos de reexpedición de la tarjeta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115349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941587" y="1368239"/>
            <a:ext cx="4824182" cy="264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chemeClr val="accent2"/>
                </a:solidFill>
                <a:ea typeface="MS PGothic"/>
              </a:rPr>
              <a:t>¿Cómo </a:t>
            </a:r>
            <a:r>
              <a:rPr lang="es-ES" sz="2000" b="1" dirty="0" smtClean="0">
                <a:solidFill>
                  <a:schemeClr val="accent2"/>
                </a:solidFill>
                <a:ea typeface="MS PGothic"/>
              </a:rPr>
              <a:t>ayudó Respuesta </a:t>
            </a:r>
            <a:r>
              <a:rPr lang="es-ES" sz="2000" b="1" dirty="0">
                <a:solidFill>
                  <a:schemeClr val="accent2"/>
                </a:solidFill>
                <a:ea typeface="MS PGothic"/>
              </a:rPr>
              <a:t>a Incidentes?</a:t>
            </a:r>
          </a:p>
        </p:txBody>
      </p:sp>
      <p:pic>
        <p:nvPicPr>
          <p:cNvPr id="2" name="ContentLogoReverse_WHIT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6515989"/>
            <a:ext cx="1240539" cy="137160"/>
          </a:xfrm>
          <a:prstGeom prst="rect">
            <a:avLst/>
          </a:prstGeom>
        </p:spPr>
      </p:pic>
      <p:pic>
        <p:nvPicPr>
          <p:cNvPr id="5" name="ContentLogoReverse_COLOUR" hidden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6515989"/>
            <a:ext cx="1240539" cy="13716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0208" y="394101"/>
            <a:ext cx="9701812" cy="415510"/>
          </a:xfrm>
        </p:spPr>
        <p:txBody>
          <a:bodyPr/>
          <a:lstStyle/>
          <a:p>
            <a:r>
              <a:rPr lang="es-419" dirty="0">
                <a:latin typeface="+mn-lt"/>
              </a:rPr>
              <a:t>Seguro Individual contra Riesgo Cibernético </a:t>
            </a:r>
            <a:r>
              <a:rPr lang="es-419" dirty="0" smtClean="0">
                <a:latin typeface="+mn-lt"/>
              </a:rPr>
              <a:t/>
            </a:r>
            <a:br>
              <a:rPr lang="es-419" dirty="0" smtClean="0">
                <a:latin typeface="+mn-lt"/>
              </a:rPr>
            </a:br>
            <a:endParaRPr lang="es-419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423992" y="809611"/>
            <a:ext cx="6007246" cy="3204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smtClean="0">
                <a:solidFill>
                  <a:srgbClr val="002060"/>
                </a:solidFill>
              </a:rPr>
              <a:t>Caso de Estudio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929112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64494" y="1275749"/>
            <a:ext cx="7573988" cy="2711575"/>
            <a:chOff x="460375" y="1282700"/>
            <a:chExt cx="5361819" cy="2062237"/>
          </a:xfrm>
        </p:grpSpPr>
        <p:sp>
          <p:nvSpPr>
            <p:cNvPr id="8" name="Oval 7"/>
            <p:cNvSpPr/>
            <p:nvPr/>
          </p:nvSpPr>
          <p:spPr>
            <a:xfrm>
              <a:off x="460375" y="1282700"/>
              <a:ext cx="2062237" cy="20622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2110166" y="1282700"/>
              <a:ext cx="2062237" cy="206223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3759957" y="1282700"/>
              <a:ext cx="2062237" cy="2062237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6" y="355602"/>
            <a:ext cx="11223623" cy="403882"/>
          </a:xfrm>
        </p:spPr>
        <p:txBody>
          <a:bodyPr/>
          <a:lstStyle/>
          <a:p>
            <a:r>
              <a:rPr lang="es-419" dirty="0"/>
              <a:t>Seguro Individual contra Riesgo Cibernético </a:t>
            </a:r>
            <a:r>
              <a:rPr lang="es-419" dirty="0" smtClean="0"/>
              <a:t/>
            </a:r>
            <a:br>
              <a:rPr lang="es-419" dirty="0" smtClean="0"/>
            </a:br>
            <a:endParaRPr lang="es-419" dirty="0">
              <a:solidFill>
                <a:schemeClr val="accent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2182B-41E4-487D-8885-04EC50DCFF93}" type="slidenum">
              <a:rPr lang="es-419" smtClean="0"/>
              <a:pPr/>
              <a:t>18</a:t>
            </a:fld>
            <a:endParaRPr lang="es-419" dirty="0"/>
          </a:p>
        </p:txBody>
      </p:sp>
      <p:sp>
        <p:nvSpPr>
          <p:cNvPr id="4" name="TextBox 3"/>
          <p:cNvSpPr txBox="1"/>
          <p:nvPr/>
        </p:nvSpPr>
        <p:spPr>
          <a:xfrm>
            <a:off x="2834909" y="4084175"/>
            <a:ext cx="2294115" cy="19192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216000" indent="-2160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>
              <a:spcBef>
                <a:spcPts val="300"/>
              </a:spcBef>
              <a:buNone/>
            </a:pPr>
            <a:r>
              <a:rPr lang="es-419" b="1" dirty="0">
                <a:solidFill>
                  <a:schemeClr val="accent1"/>
                </a:solidFill>
              </a:rPr>
              <a:t>Estructura Cuota Parte</a:t>
            </a:r>
          </a:p>
          <a:p>
            <a:pPr>
              <a:spcBef>
                <a:spcPts val="300"/>
              </a:spcBef>
            </a:pPr>
            <a:r>
              <a:rPr lang="es-419" sz="1400" b="1" dirty="0"/>
              <a:t>Cesión</a:t>
            </a:r>
            <a:r>
              <a:rPr lang="es-419" sz="1400" dirty="0"/>
              <a:t> de hasta el </a:t>
            </a:r>
            <a:r>
              <a:rPr lang="es-419" sz="1400" b="1" dirty="0"/>
              <a:t>90%</a:t>
            </a:r>
            <a:r>
              <a:rPr lang="es-419" sz="1400" dirty="0"/>
              <a:t> (podría llegar hasta el 100</a:t>
            </a:r>
            <a:r>
              <a:rPr lang="es-419" sz="1400" dirty="0" smtClean="0"/>
              <a:t>%)</a:t>
            </a:r>
          </a:p>
          <a:p>
            <a:pPr>
              <a:spcBef>
                <a:spcPts val="300"/>
              </a:spcBef>
            </a:pPr>
            <a:r>
              <a:rPr lang="es-419" sz="1400" b="1" dirty="0"/>
              <a:t>Limites</a:t>
            </a:r>
            <a:r>
              <a:rPr lang="es-419" sz="1400" dirty="0"/>
              <a:t> entre </a:t>
            </a:r>
            <a:r>
              <a:rPr lang="es-419" sz="1400" b="1" dirty="0"/>
              <a:t>USD 5,000 a USD 50,0000 </a:t>
            </a:r>
          </a:p>
          <a:p>
            <a:pPr>
              <a:spcBef>
                <a:spcPts val="300"/>
              </a:spcBef>
            </a:pPr>
            <a:r>
              <a:rPr lang="es-419" sz="1400" dirty="0" smtClean="0"/>
              <a:t>Niveles </a:t>
            </a:r>
            <a:r>
              <a:rPr lang="es-419" sz="1400" dirty="0"/>
              <a:t>de </a:t>
            </a:r>
            <a:r>
              <a:rPr lang="es-419" sz="1400" b="1" dirty="0"/>
              <a:t>Comisión</a:t>
            </a:r>
            <a:r>
              <a:rPr lang="es-419" sz="1400" dirty="0"/>
              <a:t> a partir del </a:t>
            </a:r>
            <a:r>
              <a:rPr lang="es-419" sz="1400" b="1" dirty="0"/>
              <a:t>10% </a:t>
            </a:r>
            <a:endParaRPr lang="es-419" sz="1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73188" y="4101355"/>
            <a:ext cx="2131796" cy="18489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216000" indent="-2160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>
              <a:spcBef>
                <a:spcPts val="300"/>
              </a:spcBef>
              <a:buNone/>
            </a:pPr>
            <a:r>
              <a:rPr lang="es-419" b="1" dirty="0">
                <a:solidFill>
                  <a:schemeClr val="accent2"/>
                </a:solidFill>
              </a:rPr>
              <a:t>Producto y </a:t>
            </a:r>
            <a:r>
              <a:rPr lang="es-419" b="1" dirty="0" smtClean="0">
                <a:solidFill>
                  <a:schemeClr val="accent2"/>
                </a:solidFill>
              </a:rPr>
              <a:t>Servicio</a:t>
            </a:r>
            <a:endParaRPr lang="es-419" b="1" dirty="0">
              <a:solidFill>
                <a:schemeClr val="accent2"/>
              </a:solidFill>
            </a:endParaRPr>
          </a:p>
          <a:p>
            <a:pPr>
              <a:spcBef>
                <a:spcPts val="300"/>
              </a:spcBef>
            </a:pPr>
            <a:r>
              <a:rPr lang="es-419" sz="1400" dirty="0"/>
              <a:t>Asistir en el </a:t>
            </a:r>
            <a:r>
              <a:rPr lang="es-419" sz="1400" b="1" dirty="0"/>
              <a:t>desarrollo</a:t>
            </a:r>
            <a:r>
              <a:rPr lang="es-419" sz="1400" dirty="0"/>
              <a:t> del </a:t>
            </a:r>
            <a:r>
              <a:rPr lang="es-419" sz="1400" b="1" dirty="0" smtClean="0"/>
              <a:t>producto</a:t>
            </a:r>
            <a:r>
              <a:rPr lang="es-419" sz="1400" dirty="0"/>
              <a:t> </a:t>
            </a:r>
            <a:r>
              <a:rPr lang="es-419" sz="1400" dirty="0" smtClean="0"/>
              <a:t>y </a:t>
            </a:r>
            <a:r>
              <a:rPr lang="es-419" sz="1400" dirty="0"/>
              <a:t>las </a:t>
            </a:r>
            <a:r>
              <a:rPr lang="es-419" sz="1400" b="1" dirty="0" smtClean="0"/>
              <a:t>tasas</a:t>
            </a:r>
          </a:p>
          <a:p>
            <a:pPr>
              <a:spcBef>
                <a:spcPts val="300"/>
              </a:spcBef>
            </a:pPr>
            <a:r>
              <a:rPr lang="es-ES" sz="1400" b="1" dirty="0" smtClean="0"/>
              <a:t>24/7 </a:t>
            </a:r>
            <a:r>
              <a:rPr lang="es-ES" sz="1400" b="1" dirty="0"/>
              <a:t>Línea directa de expertos </a:t>
            </a:r>
            <a:endParaRPr lang="es-ES" sz="1400" b="1" dirty="0" smtClean="0"/>
          </a:p>
          <a:p>
            <a:pPr>
              <a:spcBef>
                <a:spcPts val="300"/>
              </a:spcBef>
            </a:pPr>
            <a:r>
              <a:rPr lang="es-ES" sz="1400" b="1" dirty="0" smtClean="0"/>
              <a:t>Respuesta Incidentes</a:t>
            </a:r>
            <a:endParaRPr lang="es-ES" sz="1400" b="1" dirty="0"/>
          </a:p>
          <a:p>
            <a:pPr>
              <a:spcBef>
                <a:spcPts val="300"/>
              </a:spcBef>
            </a:pPr>
            <a:endParaRPr lang="es-419" sz="1400" dirty="0" smtClean="0"/>
          </a:p>
          <a:p>
            <a:pPr>
              <a:spcBef>
                <a:spcPts val="300"/>
              </a:spcBef>
            </a:pPr>
            <a:endParaRPr lang="es-419" sz="14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7030" y="4087131"/>
            <a:ext cx="2565108" cy="2328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216000" indent="-2160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>
              <a:spcBef>
                <a:spcPts val="300"/>
              </a:spcBef>
              <a:buNone/>
            </a:pPr>
            <a:r>
              <a:rPr lang="es-419" b="1" dirty="0">
                <a:solidFill>
                  <a:schemeClr val="accent3"/>
                </a:solidFill>
              </a:rPr>
              <a:t>Mercados RI:</a:t>
            </a:r>
          </a:p>
          <a:p>
            <a:pPr marL="180000" indent="-180000">
              <a:spcBef>
                <a:spcPts val="300"/>
              </a:spcBef>
            </a:pPr>
            <a:r>
              <a:rPr lang="es-419" sz="1400" dirty="0"/>
              <a:t>Tokio Marine </a:t>
            </a:r>
            <a:r>
              <a:rPr lang="es-419" sz="1400" dirty="0" err="1" smtClean="0"/>
              <a:t>Kiln</a:t>
            </a:r>
            <a:endParaRPr lang="es-419" sz="1400" dirty="0" smtClean="0"/>
          </a:p>
          <a:p>
            <a:pPr marL="180000" indent="-180000">
              <a:spcBef>
                <a:spcPts val="300"/>
              </a:spcBef>
            </a:pPr>
            <a:r>
              <a:rPr lang="es-419" sz="1400" dirty="0"/>
              <a:t>Beazley</a:t>
            </a:r>
          </a:p>
          <a:p>
            <a:pPr marL="180000" indent="-180000">
              <a:spcBef>
                <a:spcPts val="300"/>
              </a:spcBef>
            </a:pPr>
            <a:r>
              <a:rPr lang="es-419" sz="1400" dirty="0" smtClean="0"/>
              <a:t>HCC</a:t>
            </a:r>
            <a:endParaRPr lang="es-419" sz="1400" dirty="0"/>
          </a:p>
          <a:p>
            <a:pPr marL="180000" indent="-180000">
              <a:spcBef>
                <a:spcPts val="300"/>
              </a:spcBef>
            </a:pPr>
            <a:r>
              <a:rPr lang="es-419" sz="1400" dirty="0" err="1"/>
              <a:t>Swiss</a:t>
            </a:r>
            <a:r>
              <a:rPr lang="es-419" sz="1400" dirty="0"/>
              <a:t> Re</a:t>
            </a:r>
          </a:p>
          <a:p>
            <a:pPr marL="180000" indent="-180000">
              <a:spcBef>
                <a:spcPts val="300"/>
              </a:spcBef>
            </a:pPr>
            <a:r>
              <a:rPr lang="es-419" sz="1400" dirty="0" err="1"/>
              <a:t>Munich</a:t>
            </a:r>
            <a:r>
              <a:rPr lang="es-419" sz="1400" dirty="0"/>
              <a:t> Re</a:t>
            </a:r>
          </a:p>
          <a:p>
            <a:pPr marL="180000" indent="-180000">
              <a:spcBef>
                <a:spcPts val="300"/>
              </a:spcBef>
            </a:pPr>
            <a:r>
              <a:rPr lang="es-419" sz="1400" dirty="0" smtClean="0"/>
              <a:t>Aspen</a:t>
            </a:r>
            <a:endParaRPr lang="es-419" sz="1400" dirty="0"/>
          </a:p>
          <a:p>
            <a:pPr marL="180000" indent="-180000">
              <a:spcBef>
                <a:spcPts val="300"/>
              </a:spcBef>
            </a:pPr>
            <a:r>
              <a:rPr lang="es-419" sz="1400" dirty="0" err="1"/>
              <a:t>Chubb</a:t>
            </a:r>
            <a:r>
              <a:rPr lang="es-419" sz="1400" dirty="0"/>
              <a:t> </a:t>
            </a:r>
            <a:endParaRPr lang="es-419" sz="14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3247670" y="2127105"/>
            <a:ext cx="1107171" cy="987545"/>
            <a:chOff x="4452938" y="4883151"/>
            <a:chExt cx="690563" cy="615950"/>
          </a:xfrm>
        </p:grpSpPr>
        <p:sp>
          <p:nvSpPr>
            <p:cNvPr id="16" name="Freeform 155"/>
            <p:cNvSpPr>
              <a:spLocks/>
            </p:cNvSpPr>
            <p:nvPr/>
          </p:nvSpPr>
          <p:spPr bwMode="auto">
            <a:xfrm>
              <a:off x="4452938" y="5422901"/>
              <a:ext cx="690563" cy="76200"/>
            </a:xfrm>
            <a:custGeom>
              <a:avLst/>
              <a:gdLst>
                <a:gd name="T0" fmla="*/ 168 w 184"/>
                <a:gd name="T1" fmla="*/ 20 h 20"/>
                <a:gd name="T2" fmla="*/ 16 w 184"/>
                <a:gd name="T3" fmla="*/ 20 h 20"/>
                <a:gd name="T4" fmla="*/ 0 w 184"/>
                <a:gd name="T5" fmla="*/ 4 h 20"/>
                <a:gd name="T6" fmla="*/ 0 w 184"/>
                <a:gd name="T7" fmla="*/ 0 h 20"/>
                <a:gd name="T8" fmla="*/ 80 w 184"/>
                <a:gd name="T9" fmla="*/ 0 h 20"/>
                <a:gd name="T10" fmla="*/ 84 w 184"/>
                <a:gd name="T11" fmla="*/ 4 h 20"/>
                <a:gd name="T12" fmla="*/ 104 w 184"/>
                <a:gd name="T13" fmla="*/ 4 h 20"/>
                <a:gd name="T14" fmla="*/ 108 w 184"/>
                <a:gd name="T15" fmla="*/ 0 h 20"/>
                <a:gd name="T16" fmla="*/ 184 w 184"/>
                <a:gd name="T17" fmla="*/ 0 h 20"/>
                <a:gd name="T18" fmla="*/ 184 w 184"/>
                <a:gd name="T19" fmla="*/ 4 h 20"/>
                <a:gd name="T20" fmla="*/ 168 w 184"/>
                <a:gd name="T2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20">
                  <a:moveTo>
                    <a:pt x="168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7" y="20"/>
                    <a:pt x="0" y="13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4" y="13"/>
                    <a:pt x="177" y="20"/>
                    <a:pt x="168" y="20"/>
                  </a:cubicBezTo>
                  <a:close/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7" name="Line 156"/>
            <p:cNvSpPr>
              <a:spLocks noChangeShapeType="1"/>
            </p:cNvSpPr>
            <p:nvPr/>
          </p:nvSpPr>
          <p:spPr bwMode="auto">
            <a:xfrm>
              <a:off x="5099051" y="5168901"/>
              <a:ext cx="0" cy="25400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8" name="Freeform 157"/>
            <p:cNvSpPr>
              <a:spLocks/>
            </p:cNvSpPr>
            <p:nvPr/>
          </p:nvSpPr>
          <p:spPr bwMode="auto">
            <a:xfrm>
              <a:off x="4498976" y="5018088"/>
              <a:ext cx="344488" cy="404813"/>
            </a:xfrm>
            <a:custGeom>
              <a:avLst/>
              <a:gdLst>
                <a:gd name="T0" fmla="*/ 0 w 92"/>
                <a:gd name="T1" fmla="*/ 108 h 108"/>
                <a:gd name="T2" fmla="*/ 0 w 92"/>
                <a:gd name="T3" fmla="*/ 8 h 108"/>
                <a:gd name="T4" fmla="*/ 8 w 92"/>
                <a:gd name="T5" fmla="*/ 0 h 108"/>
                <a:gd name="T6" fmla="*/ 92 w 92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08">
                  <a:moveTo>
                    <a:pt x="0" y="10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9" name="Oval 158"/>
            <p:cNvSpPr>
              <a:spLocks noChangeArrowheads="1"/>
            </p:cNvSpPr>
            <p:nvPr/>
          </p:nvSpPr>
          <p:spPr bwMode="auto">
            <a:xfrm>
              <a:off x="4873626" y="4883151"/>
              <a:ext cx="269875" cy="269875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0" name="Freeform 159"/>
            <p:cNvSpPr>
              <a:spLocks/>
            </p:cNvSpPr>
            <p:nvPr/>
          </p:nvSpPr>
          <p:spPr bwMode="auto">
            <a:xfrm>
              <a:off x="4978401" y="4987926"/>
              <a:ext cx="74613" cy="90488"/>
            </a:xfrm>
            <a:custGeom>
              <a:avLst/>
              <a:gdLst>
                <a:gd name="T0" fmla="*/ 47 w 47"/>
                <a:gd name="T1" fmla="*/ 57 h 57"/>
                <a:gd name="T2" fmla="*/ 19 w 47"/>
                <a:gd name="T3" fmla="*/ 57 h 57"/>
                <a:gd name="T4" fmla="*/ 19 w 47"/>
                <a:gd name="T5" fmla="*/ 0 h 57"/>
                <a:gd name="T6" fmla="*/ 0 w 47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7">
                  <a:moveTo>
                    <a:pt x="47" y="57"/>
                  </a:moveTo>
                  <a:lnTo>
                    <a:pt x="19" y="57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1" name="Line 160"/>
            <p:cNvSpPr>
              <a:spLocks noChangeShapeType="1"/>
            </p:cNvSpPr>
            <p:nvPr/>
          </p:nvSpPr>
          <p:spPr bwMode="auto">
            <a:xfrm>
              <a:off x="4964113" y="5078413"/>
              <a:ext cx="44450" cy="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2" name="Line 161"/>
            <p:cNvSpPr>
              <a:spLocks noChangeShapeType="1"/>
            </p:cNvSpPr>
            <p:nvPr/>
          </p:nvSpPr>
          <p:spPr bwMode="auto">
            <a:xfrm flipV="1">
              <a:off x="5008563" y="4929188"/>
              <a:ext cx="0" cy="28575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3" name="Rectangle 162"/>
            <p:cNvSpPr>
              <a:spLocks noChangeArrowheads="1"/>
            </p:cNvSpPr>
            <p:nvPr/>
          </p:nvSpPr>
          <p:spPr bwMode="auto">
            <a:xfrm>
              <a:off x="4633913" y="5108576"/>
              <a:ext cx="119063" cy="60325"/>
            </a:xfrm>
            <a:prstGeom prst="rect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4" name="Rectangle 163"/>
            <p:cNvSpPr>
              <a:spLocks noChangeArrowheads="1"/>
            </p:cNvSpPr>
            <p:nvPr/>
          </p:nvSpPr>
          <p:spPr bwMode="auto">
            <a:xfrm>
              <a:off x="4573588" y="5287963"/>
              <a:ext cx="90488" cy="60325"/>
            </a:xfrm>
            <a:prstGeom prst="rect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5" name="Rectangle 164"/>
            <p:cNvSpPr>
              <a:spLocks noChangeArrowheads="1"/>
            </p:cNvSpPr>
            <p:nvPr/>
          </p:nvSpPr>
          <p:spPr bwMode="auto">
            <a:xfrm>
              <a:off x="4724401" y="5287963"/>
              <a:ext cx="88900" cy="60325"/>
            </a:xfrm>
            <a:prstGeom prst="rect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6" name="Freeform 165"/>
            <p:cNvSpPr>
              <a:spLocks/>
            </p:cNvSpPr>
            <p:nvPr/>
          </p:nvSpPr>
          <p:spPr bwMode="auto">
            <a:xfrm>
              <a:off x="4618038" y="5229226"/>
              <a:ext cx="150813" cy="58738"/>
            </a:xfrm>
            <a:custGeom>
              <a:avLst/>
              <a:gdLst>
                <a:gd name="T0" fmla="*/ 95 w 95"/>
                <a:gd name="T1" fmla="*/ 37 h 37"/>
                <a:gd name="T2" fmla="*/ 95 w 95"/>
                <a:gd name="T3" fmla="*/ 0 h 37"/>
                <a:gd name="T4" fmla="*/ 0 w 95"/>
                <a:gd name="T5" fmla="*/ 0 h 37"/>
                <a:gd name="T6" fmla="*/ 0 w 95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37">
                  <a:moveTo>
                    <a:pt x="95" y="37"/>
                  </a:moveTo>
                  <a:lnTo>
                    <a:pt x="95" y="0"/>
                  </a:ln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7" name="Line 166"/>
            <p:cNvSpPr>
              <a:spLocks noChangeShapeType="1"/>
            </p:cNvSpPr>
            <p:nvPr/>
          </p:nvSpPr>
          <p:spPr bwMode="auto">
            <a:xfrm>
              <a:off x="4694238" y="5168901"/>
              <a:ext cx="0" cy="60325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8" name="Line 167"/>
            <p:cNvSpPr>
              <a:spLocks noChangeShapeType="1"/>
            </p:cNvSpPr>
            <p:nvPr/>
          </p:nvSpPr>
          <p:spPr bwMode="auto">
            <a:xfrm>
              <a:off x="4873626" y="5287963"/>
              <a:ext cx="165100" cy="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29" name="Line 168"/>
            <p:cNvSpPr>
              <a:spLocks noChangeShapeType="1"/>
            </p:cNvSpPr>
            <p:nvPr/>
          </p:nvSpPr>
          <p:spPr bwMode="auto">
            <a:xfrm>
              <a:off x="4873626" y="5229226"/>
              <a:ext cx="165100" cy="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30" name="Line 169"/>
            <p:cNvSpPr>
              <a:spLocks noChangeShapeType="1"/>
            </p:cNvSpPr>
            <p:nvPr/>
          </p:nvSpPr>
          <p:spPr bwMode="auto">
            <a:xfrm>
              <a:off x="4873626" y="5348288"/>
              <a:ext cx="74613" cy="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06303" y="2139047"/>
            <a:ext cx="894426" cy="1002771"/>
            <a:chOff x="5688012" y="2416176"/>
            <a:chExt cx="615951" cy="690563"/>
          </a:xfrm>
        </p:grpSpPr>
        <p:sp>
          <p:nvSpPr>
            <p:cNvPr id="32" name="Freeform 47"/>
            <p:cNvSpPr>
              <a:spLocks/>
            </p:cNvSpPr>
            <p:nvPr/>
          </p:nvSpPr>
          <p:spPr bwMode="auto">
            <a:xfrm>
              <a:off x="5883275" y="2476501"/>
              <a:ext cx="360363" cy="585788"/>
            </a:xfrm>
            <a:custGeom>
              <a:avLst/>
              <a:gdLst>
                <a:gd name="T0" fmla="*/ 0 w 227"/>
                <a:gd name="T1" fmla="*/ 0 h 369"/>
                <a:gd name="T2" fmla="*/ 227 w 227"/>
                <a:gd name="T3" fmla="*/ 0 h 369"/>
                <a:gd name="T4" fmla="*/ 227 w 227"/>
                <a:gd name="T5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369">
                  <a:moveTo>
                    <a:pt x="0" y="0"/>
                  </a:moveTo>
                  <a:lnTo>
                    <a:pt x="227" y="0"/>
                  </a:lnTo>
                  <a:lnTo>
                    <a:pt x="227" y="369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33" name="Freeform 48"/>
            <p:cNvSpPr>
              <a:spLocks/>
            </p:cNvSpPr>
            <p:nvPr/>
          </p:nvSpPr>
          <p:spPr bwMode="auto">
            <a:xfrm>
              <a:off x="5943600" y="2416176"/>
              <a:ext cx="360363" cy="585788"/>
            </a:xfrm>
            <a:custGeom>
              <a:avLst/>
              <a:gdLst>
                <a:gd name="T0" fmla="*/ 0 w 227"/>
                <a:gd name="T1" fmla="*/ 0 h 369"/>
                <a:gd name="T2" fmla="*/ 227 w 227"/>
                <a:gd name="T3" fmla="*/ 0 h 369"/>
                <a:gd name="T4" fmla="*/ 227 w 227"/>
                <a:gd name="T5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369">
                  <a:moveTo>
                    <a:pt x="0" y="0"/>
                  </a:moveTo>
                  <a:lnTo>
                    <a:pt x="227" y="0"/>
                  </a:lnTo>
                  <a:lnTo>
                    <a:pt x="227" y="369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34" name="Freeform 49"/>
            <p:cNvSpPr>
              <a:spLocks/>
            </p:cNvSpPr>
            <p:nvPr/>
          </p:nvSpPr>
          <p:spPr bwMode="auto">
            <a:xfrm>
              <a:off x="5778500" y="2566989"/>
              <a:ext cx="74613" cy="74613"/>
            </a:xfrm>
            <a:custGeom>
              <a:avLst/>
              <a:gdLst>
                <a:gd name="T0" fmla="*/ 0 w 47"/>
                <a:gd name="T1" fmla="*/ 47 h 47"/>
                <a:gd name="T2" fmla="*/ 47 w 47"/>
                <a:gd name="T3" fmla="*/ 47 h 47"/>
                <a:gd name="T4" fmla="*/ 47 w 47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7">
                  <a:moveTo>
                    <a:pt x="0" y="47"/>
                  </a:moveTo>
                  <a:lnTo>
                    <a:pt x="47" y="47"/>
                  </a:lnTo>
                  <a:lnTo>
                    <a:pt x="47" y="0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35" name="Oval 50"/>
            <p:cNvSpPr>
              <a:spLocks noChangeArrowheads="1"/>
            </p:cNvSpPr>
            <p:nvPr/>
          </p:nvSpPr>
          <p:spPr bwMode="auto">
            <a:xfrm>
              <a:off x="5688012" y="2762251"/>
              <a:ext cx="241300" cy="23971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5883275" y="2971801"/>
              <a:ext cx="90488" cy="90488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37" name="Freeform 52"/>
            <p:cNvSpPr>
              <a:spLocks/>
            </p:cNvSpPr>
            <p:nvPr/>
          </p:nvSpPr>
          <p:spPr bwMode="auto">
            <a:xfrm>
              <a:off x="5748337" y="2536826"/>
              <a:ext cx="434975" cy="569913"/>
            </a:xfrm>
            <a:custGeom>
              <a:avLst/>
              <a:gdLst>
                <a:gd name="T0" fmla="*/ 0 w 274"/>
                <a:gd name="T1" fmla="*/ 123 h 359"/>
                <a:gd name="T2" fmla="*/ 0 w 274"/>
                <a:gd name="T3" fmla="*/ 47 h 359"/>
                <a:gd name="T4" fmla="*/ 47 w 274"/>
                <a:gd name="T5" fmla="*/ 0 h 359"/>
                <a:gd name="T6" fmla="*/ 274 w 274"/>
                <a:gd name="T7" fmla="*/ 0 h 359"/>
                <a:gd name="T8" fmla="*/ 274 w 274"/>
                <a:gd name="T9" fmla="*/ 359 h 359"/>
                <a:gd name="T10" fmla="*/ 0 w 274"/>
                <a:gd name="T11" fmla="*/ 359 h 359"/>
                <a:gd name="T12" fmla="*/ 0 w 274"/>
                <a:gd name="T13" fmla="*/ 31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359">
                  <a:moveTo>
                    <a:pt x="0" y="123"/>
                  </a:moveTo>
                  <a:lnTo>
                    <a:pt x="0" y="47"/>
                  </a:lnTo>
                  <a:lnTo>
                    <a:pt x="47" y="0"/>
                  </a:lnTo>
                  <a:lnTo>
                    <a:pt x="274" y="0"/>
                  </a:lnTo>
                  <a:lnTo>
                    <a:pt x="274" y="359"/>
                  </a:lnTo>
                  <a:lnTo>
                    <a:pt x="0" y="359"/>
                  </a:lnTo>
                  <a:lnTo>
                    <a:pt x="0" y="312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139042" y="2349833"/>
            <a:ext cx="897851" cy="661740"/>
            <a:chOff x="460376" y="5575925"/>
            <a:chExt cx="544289" cy="401156"/>
          </a:xfrm>
        </p:grpSpPr>
        <p:sp>
          <p:nvSpPr>
            <p:cNvPr id="39" name="Line 468"/>
            <p:cNvSpPr>
              <a:spLocks noChangeShapeType="1"/>
            </p:cNvSpPr>
            <p:nvPr/>
          </p:nvSpPr>
          <p:spPr bwMode="auto">
            <a:xfrm flipV="1">
              <a:off x="853607" y="5648589"/>
              <a:ext cx="57546" cy="101904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0" name="Line 469"/>
            <p:cNvSpPr>
              <a:spLocks noChangeShapeType="1"/>
            </p:cNvSpPr>
            <p:nvPr/>
          </p:nvSpPr>
          <p:spPr bwMode="auto">
            <a:xfrm>
              <a:off x="749305" y="5670169"/>
              <a:ext cx="62341" cy="82722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1" name="Line 470"/>
            <p:cNvSpPr>
              <a:spLocks noChangeShapeType="1"/>
            </p:cNvSpPr>
            <p:nvPr/>
          </p:nvSpPr>
          <p:spPr bwMode="auto">
            <a:xfrm flipV="1">
              <a:off x="624622" y="5670169"/>
              <a:ext cx="95910" cy="182229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2" name="Line 471"/>
            <p:cNvSpPr>
              <a:spLocks noChangeShapeType="1"/>
            </p:cNvSpPr>
            <p:nvPr/>
          </p:nvSpPr>
          <p:spPr bwMode="auto">
            <a:xfrm>
              <a:off x="528712" y="5772073"/>
              <a:ext cx="56347" cy="80325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3" name="Line 472"/>
            <p:cNvSpPr>
              <a:spLocks noChangeShapeType="1"/>
            </p:cNvSpPr>
            <p:nvPr/>
          </p:nvSpPr>
          <p:spPr bwMode="auto">
            <a:xfrm flipH="1">
              <a:off x="460376" y="5977081"/>
              <a:ext cx="544289" cy="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4" name="Oval 473"/>
            <p:cNvSpPr>
              <a:spLocks noChangeArrowheads="1"/>
            </p:cNvSpPr>
            <p:nvPr/>
          </p:nvSpPr>
          <p:spPr bwMode="auto">
            <a:xfrm>
              <a:off x="480269" y="5705619"/>
              <a:ext cx="68336" cy="68336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5" name="Oval 474"/>
            <p:cNvSpPr>
              <a:spLocks noChangeArrowheads="1"/>
            </p:cNvSpPr>
            <p:nvPr/>
          </p:nvSpPr>
          <p:spPr bwMode="auto">
            <a:xfrm>
              <a:off x="573070" y="5852398"/>
              <a:ext cx="68336" cy="67137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6" name="Oval 475"/>
            <p:cNvSpPr>
              <a:spLocks noChangeArrowheads="1"/>
            </p:cNvSpPr>
            <p:nvPr/>
          </p:nvSpPr>
          <p:spPr bwMode="auto">
            <a:xfrm>
              <a:off x="697753" y="5603714"/>
              <a:ext cx="68336" cy="68336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7" name="Oval 476"/>
            <p:cNvSpPr>
              <a:spLocks noChangeArrowheads="1"/>
            </p:cNvSpPr>
            <p:nvPr/>
          </p:nvSpPr>
          <p:spPr bwMode="auto">
            <a:xfrm>
              <a:off x="799657" y="5750494"/>
              <a:ext cx="68336" cy="67137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8" name="Oval 477"/>
            <p:cNvSpPr>
              <a:spLocks noChangeArrowheads="1"/>
            </p:cNvSpPr>
            <p:nvPr/>
          </p:nvSpPr>
          <p:spPr bwMode="auto">
            <a:xfrm>
              <a:off x="899383" y="5575925"/>
              <a:ext cx="68336" cy="68336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sp>
        <p:nvSpPr>
          <p:cNvPr id="49" name="Text Placeholder 7"/>
          <p:cNvSpPr txBox="1">
            <a:spLocks/>
          </p:cNvSpPr>
          <p:nvPr/>
        </p:nvSpPr>
        <p:spPr>
          <a:xfrm>
            <a:off x="423991" y="809611"/>
            <a:ext cx="11225025" cy="3204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002060"/>
                </a:solidFill>
              </a:rPr>
              <a:t>Estructura de </a:t>
            </a:r>
            <a:r>
              <a:rPr lang="es-ES" b="1" dirty="0" smtClean="0">
                <a:solidFill>
                  <a:srgbClr val="002060"/>
                </a:solidFill>
              </a:rPr>
              <a:t>Reaseguro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4" y="396643"/>
            <a:ext cx="9626600" cy="368847"/>
          </a:xfrm>
        </p:spPr>
        <p:txBody>
          <a:bodyPr/>
          <a:lstStyle/>
          <a:p>
            <a:r>
              <a:rPr lang="es-419" dirty="0"/>
              <a:t>Seguro Individual contra Riesgo Cibernético </a:t>
            </a:r>
            <a:r>
              <a:rPr lang="es-419" dirty="0" smtClean="0">
                <a:solidFill>
                  <a:schemeClr val="accent3"/>
                </a:solidFill>
              </a:rPr>
              <a:t/>
            </a:r>
            <a:br>
              <a:rPr lang="es-419" dirty="0" smtClean="0">
                <a:solidFill>
                  <a:schemeClr val="accent3"/>
                </a:solidFill>
              </a:rPr>
            </a:br>
            <a:endParaRPr lang="es-419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2182B-41E4-487D-8885-04EC50DCFF93}" type="slidenum">
              <a:rPr lang="es-419" smtClean="0"/>
              <a:pPr/>
              <a:t>19</a:t>
            </a:fld>
            <a:endParaRPr lang="es-419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23956" r="11264"/>
          <a:stretch/>
        </p:blipFill>
        <p:spPr>
          <a:xfrm>
            <a:off x="518984" y="2089965"/>
            <a:ext cx="3509319" cy="4167307"/>
          </a:xfrm>
          <a:prstGeom prst="rect">
            <a:avLst/>
          </a:prstGeom>
        </p:spPr>
      </p:pic>
      <p:sp>
        <p:nvSpPr>
          <p:cNvPr id="6" name="Text Placeholder 7"/>
          <p:cNvSpPr txBox="1">
            <a:spLocks/>
          </p:cNvSpPr>
          <p:nvPr/>
        </p:nvSpPr>
        <p:spPr>
          <a:xfrm>
            <a:off x="423991" y="809611"/>
            <a:ext cx="11225025" cy="3204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002060"/>
                </a:solidFill>
              </a:rPr>
              <a:t>Próximos </a:t>
            </a:r>
            <a:r>
              <a:rPr lang="es-ES" b="1" dirty="0" smtClean="0">
                <a:solidFill>
                  <a:srgbClr val="002060"/>
                </a:solidFill>
              </a:rPr>
              <a:t>Pasos 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30" name="Straight Connector 29"/>
          <p:cNvCxnSpPr>
            <a:endCxn id="61" idx="4"/>
          </p:cNvCxnSpPr>
          <p:nvPr/>
        </p:nvCxnSpPr>
        <p:spPr bwMode="auto">
          <a:xfrm flipH="1">
            <a:off x="4311994" y="1913774"/>
            <a:ext cx="4238" cy="3765732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30"/>
          <p:cNvSpPr/>
          <p:nvPr/>
        </p:nvSpPr>
        <p:spPr>
          <a:xfrm>
            <a:off x="4729339" y="1542819"/>
            <a:ext cx="6508582" cy="476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chemeClr val="accent2"/>
                </a:solidFill>
                <a:ea typeface="MS PGothic"/>
              </a:rPr>
              <a:t>Cómo incorporar un Seguro Individual contra Riesgo Cibernético a tu </a:t>
            </a:r>
            <a:r>
              <a:rPr lang="es-ES" sz="1600" b="1" dirty="0" smtClean="0">
                <a:solidFill>
                  <a:schemeClr val="accent2"/>
                </a:solidFill>
                <a:ea typeface="MS PGothic"/>
              </a:rPr>
              <a:t>portafolio</a:t>
            </a:r>
            <a:r>
              <a:rPr lang="es-ES" sz="2000" b="1" dirty="0" smtClean="0">
                <a:solidFill>
                  <a:schemeClr val="accent2"/>
                </a:solidFill>
                <a:ea typeface="MS PGothic"/>
              </a:rPr>
              <a:t>:</a:t>
            </a:r>
            <a:endParaRPr lang="es-ES" sz="2000" b="1" dirty="0">
              <a:solidFill>
                <a:schemeClr val="accent2"/>
              </a:solidFill>
              <a:ea typeface="MS PGothic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26729" y="2262647"/>
            <a:ext cx="6784292" cy="317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fontAlgn="base">
              <a:lnSpc>
                <a:spcPct val="86000"/>
              </a:lnSpc>
              <a:spcAft>
                <a:spcPts val="2400"/>
              </a:spcAft>
            </a:pPr>
            <a:r>
              <a:rPr lang="es-ES" sz="1200" dirty="0">
                <a:solidFill>
                  <a:srgbClr val="000000"/>
                </a:solidFill>
                <a:ea typeface="MS PGothic"/>
              </a:rPr>
              <a:t>¿Desea ofrecer un producto </a:t>
            </a:r>
            <a:r>
              <a:rPr lang="es-ES" sz="1200" dirty="0" smtClean="0">
                <a:solidFill>
                  <a:srgbClr val="000000"/>
                </a:solidFill>
                <a:ea typeface="MS PGothic"/>
              </a:rPr>
              <a:t>de Riesgo Cibernético </a:t>
            </a:r>
            <a:r>
              <a:rPr lang="es-ES" sz="1200" dirty="0">
                <a:solidFill>
                  <a:srgbClr val="000000"/>
                </a:solidFill>
                <a:ea typeface="MS PGothic"/>
              </a:rPr>
              <a:t>Personal </a:t>
            </a:r>
            <a:r>
              <a:rPr lang="es-ES" sz="1200" dirty="0" smtClean="0">
                <a:solidFill>
                  <a:srgbClr val="000000"/>
                </a:solidFill>
                <a:ea typeface="MS PGothic"/>
              </a:rPr>
              <a:t>por si sólo o </a:t>
            </a:r>
            <a:r>
              <a:rPr lang="es-ES" sz="1200" dirty="0">
                <a:solidFill>
                  <a:srgbClr val="000000"/>
                </a:solidFill>
                <a:ea typeface="MS PGothic"/>
              </a:rPr>
              <a:t>como un </a:t>
            </a:r>
            <a:r>
              <a:rPr lang="es-ES" sz="1200" dirty="0" smtClean="0">
                <a:solidFill>
                  <a:srgbClr val="000000"/>
                </a:solidFill>
                <a:ea typeface="MS PGothic"/>
              </a:rPr>
              <a:t>producto adicional?</a:t>
            </a:r>
            <a:endParaRPr lang="es-ES" sz="1200" dirty="0">
              <a:solidFill>
                <a:srgbClr val="000000"/>
              </a:solidFill>
              <a:ea typeface="MS PGothic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68254" y="2822376"/>
            <a:ext cx="678429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419" sz="1200" dirty="0">
                <a:solidFill>
                  <a:srgbClr val="000000"/>
                </a:solidFill>
                <a:ea typeface="MS PGothic"/>
              </a:rPr>
              <a:t>Si desea distribuir este producto, por favor proporcione</a:t>
            </a:r>
            <a:r>
              <a:rPr lang="es-419" sz="1200" dirty="0" smtClean="0">
                <a:solidFill>
                  <a:srgbClr val="000000"/>
                </a:solidFill>
                <a:ea typeface="MS PGothic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1200" b="1" dirty="0" smtClean="0">
                <a:latin typeface="+mj-lt"/>
                <a:cs typeface="Calibri" panose="020F0502020204030204" pitchFamily="34" charset="0"/>
              </a:rPr>
              <a:t>Número </a:t>
            </a:r>
            <a:r>
              <a:rPr lang="es-ES" sz="1200" b="1" dirty="0">
                <a:latin typeface="+mj-lt"/>
                <a:cs typeface="Calibri" panose="020F0502020204030204" pitchFamily="34" charset="0"/>
              </a:rPr>
              <a:t>de asegurados </a:t>
            </a:r>
            <a:r>
              <a:rPr lang="es-ES" sz="1200" dirty="0">
                <a:latin typeface="+mj-lt"/>
                <a:cs typeface="Calibri" panose="020F0502020204030204" pitchFamily="34" charset="0"/>
              </a:rPr>
              <a:t>o </a:t>
            </a:r>
            <a:r>
              <a:rPr lang="es-ES" sz="1200" dirty="0" smtClean="0">
                <a:latin typeface="+mj-lt"/>
                <a:cs typeface="Calibri" panose="020F0502020204030204" pitchFamily="34" charset="0"/>
              </a:rPr>
              <a:t>base </a:t>
            </a:r>
            <a:r>
              <a:rPr lang="es-ES" sz="1200" dirty="0">
                <a:latin typeface="+mj-lt"/>
                <a:cs typeface="Calibri" panose="020F0502020204030204" pitchFamily="34" charset="0"/>
              </a:rPr>
              <a:t>de clientes potenciales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1200" b="1" dirty="0" smtClean="0">
                <a:latin typeface="+mj-lt"/>
                <a:cs typeface="Calibri" panose="020F0502020204030204" pitchFamily="34" charset="0"/>
              </a:rPr>
              <a:t>Sumas </a:t>
            </a:r>
            <a:r>
              <a:rPr lang="es-ES" sz="1200" b="1" dirty="0">
                <a:latin typeface="+mj-lt"/>
                <a:cs typeface="Calibri" panose="020F0502020204030204" pitchFamily="34" charset="0"/>
              </a:rPr>
              <a:t>aseguradas medias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1200" b="1" dirty="0" smtClean="0">
                <a:latin typeface="+mj-lt"/>
                <a:cs typeface="Calibri" panose="020F0502020204030204" pitchFamily="34" charset="0"/>
              </a:rPr>
              <a:t>Siniestralidad </a:t>
            </a:r>
            <a:r>
              <a:rPr lang="es-ES" sz="1200" b="1" dirty="0">
                <a:latin typeface="+mj-lt"/>
                <a:cs typeface="Calibri" panose="020F0502020204030204" pitchFamily="34" charset="0"/>
              </a:rPr>
              <a:t>media </a:t>
            </a:r>
            <a:r>
              <a:rPr lang="es-ES" sz="1200" dirty="0">
                <a:latin typeface="+mj-lt"/>
                <a:cs typeface="Calibri" panose="020F0502020204030204" pitchFamily="34" charset="0"/>
              </a:rPr>
              <a:t>del paquete donde se incluiría esta cobertura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1200" b="1" dirty="0" smtClean="0">
                <a:latin typeface="+mj-lt"/>
                <a:cs typeface="Calibri" panose="020F0502020204030204" pitchFamily="34" charset="0"/>
              </a:rPr>
              <a:t>Modelo </a:t>
            </a:r>
            <a:r>
              <a:rPr lang="es-ES" sz="1200" b="1" dirty="0">
                <a:latin typeface="+mj-lt"/>
                <a:cs typeface="Calibri" panose="020F0502020204030204" pitchFamily="34" charset="0"/>
              </a:rPr>
              <a:t>de comercialización </a:t>
            </a:r>
            <a:r>
              <a:rPr lang="es-ES" sz="1200" dirty="0">
                <a:latin typeface="+mj-lt"/>
                <a:cs typeface="Calibri" panose="020F0502020204030204" pitchFamily="34" charset="0"/>
              </a:rPr>
              <a:t>(adición automática o inclusión voluntaria)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1200" b="1" dirty="0" smtClean="0">
                <a:latin typeface="+mj-lt"/>
                <a:cs typeface="Calibri" panose="020F0502020204030204" pitchFamily="34" charset="0"/>
              </a:rPr>
              <a:t>Proyección</a:t>
            </a:r>
            <a:r>
              <a:rPr lang="es-ES" sz="120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s-ES" sz="1200" dirty="0">
                <a:latin typeface="+mj-lt"/>
                <a:cs typeface="Calibri" panose="020F0502020204030204" pitchFamily="34" charset="0"/>
              </a:rPr>
              <a:t>o plan de </a:t>
            </a:r>
            <a:r>
              <a:rPr lang="es-ES" sz="1200" dirty="0" smtClean="0">
                <a:latin typeface="+mj-lt"/>
                <a:cs typeface="Calibri" panose="020F0502020204030204" pitchFamily="34" charset="0"/>
              </a:rPr>
              <a:t>crecimiento basadas </a:t>
            </a:r>
            <a:r>
              <a:rPr lang="es-ES" sz="1200" dirty="0">
                <a:latin typeface="+mj-lt"/>
                <a:cs typeface="Calibri" panose="020F0502020204030204" pitchFamily="34" charset="0"/>
              </a:rPr>
              <a:t>en los clientes objetivo (número de pólizas / volumen de </a:t>
            </a:r>
            <a:r>
              <a:rPr lang="es-ES" sz="1200" dirty="0" smtClean="0">
                <a:latin typeface="+mj-lt"/>
                <a:cs typeface="Calibri" panose="020F0502020204030204" pitchFamily="34" charset="0"/>
              </a:rPr>
              <a:t>primas)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1200" dirty="0" smtClean="0">
                <a:latin typeface="+mj-lt"/>
                <a:cs typeface="Calibri" panose="020F0502020204030204" pitchFamily="34" charset="0"/>
              </a:rPr>
              <a:t>Canal </a:t>
            </a:r>
            <a:r>
              <a:rPr lang="es-ES" sz="1200" dirty="0">
                <a:latin typeface="+mj-lt"/>
                <a:cs typeface="Calibri" panose="020F0502020204030204" pitchFamily="34" charset="0"/>
              </a:rPr>
              <a:t>B</a:t>
            </a:r>
            <a:r>
              <a:rPr lang="es-ES" sz="1200" dirty="0" smtClean="0">
                <a:latin typeface="+mj-lt"/>
                <a:cs typeface="Calibri" panose="020F0502020204030204" pitchFamily="34" charset="0"/>
              </a:rPr>
              <a:t>ancario: </a:t>
            </a:r>
            <a:r>
              <a:rPr lang="es-ES" sz="1200" b="1" dirty="0" smtClean="0">
                <a:latin typeface="+mj-lt"/>
                <a:cs typeface="Calibri" panose="020F0502020204030204" pitchFamily="34" charset="0"/>
              </a:rPr>
              <a:t>detalle </a:t>
            </a:r>
            <a:r>
              <a:rPr lang="es-ES" sz="1200" b="1" dirty="0">
                <a:latin typeface="+mj-lt"/>
                <a:cs typeface="Calibri" panose="020F0502020204030204" pitchFamily="34" charset="0"/>
              </a:rPr>
              <a:t>del fraude bancario </a:t>
            </a:r>
            <a:r>
              <a:rPr lang="es-ES" sz="1200" dirty="0">
                <a:latin typeface="+mj-lt"/>
                <a:cs typeface="Calibri" panose="020F0502020204030204" pitchFamily="34" charset="0"/>
              </a:rPr>
              <a:t>desglosado por canales (tarjetas/cuentas, etc.) de los </a:t>
            </a:r>
            <a:r>
              <a:rPr lang="es-ES" sz="1200" dirty="0" smtClean="0">
                <a:latin typeface="+mj-lt"/>
                <a:cs typeface="Calibri" panose="020F0502020204030204" pitchFamily="34" charset="0"/>
              </a:rPr>
              <a:t>últimos 5-3 </a:t>
            </a:r>
            <a:r>
              <a:rPr lang="es-ES" sz="1200" dirty="0">
                <a:latin typeface="+mj-lt"/>
                <a:cs typeface="Calibri" panose="020F0502020204030204" pitchFamily="34" charset="0"/>
              </a:rPr>
              <a:t>años y esta información a poder ser si hay detalle de aquello que sea categorizado por </a:t>
            </a:r>
            <a:r>
              <a:rPr lang="es-ES" sz="1200" dirty="0" err="1">
                <a:latin typeface="+mj-lt"/>
                <a:cs typeface="Calibri" panose="020F0502020204030204" pitchFamily="34" charset="0"/>
              </a:rPr>
              <a:t>phishing</a:t>
            </a:r>
            <a:r>
              <a:rPr lang="es-ES" sz="1200" dirty="0">
                <a:latin typeface="+mj-lt"/>
                <a:cs typeface="Calibri" panose="020F0502020204030204" pitchFamily="34" charset="0"/>
              </a:rPr>
              <a:t> o ataque de ingeniería social.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68254" y="5480828"/>
            <a:ext cx="6784292" cy="317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fontAlgn="base">
              <a:lnSpc>
                <a:spcPct val="86000"/>
              </a:lnSpc>
              <a:spcAft>
                <a:spcPts val="2400"/>
              </a:spcAft>
            </a:pPr>
            <a:r>
              <a:rPr lang="es-ES" sz="1200" dirty="0">
                <a:solidFill>
                  <a:srgbClr val="000000"/>
                </a:solidFill>
                <a:ea typeface="MS PGothic"/>
              </a:rPr>
              <a:t>GC redactará un contrato de Reaseguro que permite incluir el Seguro Individual contra Riesgo Cibernético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45708" y="4916106"/>
            <a:ext cx="6784292" cy="317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fontAlgn="base">
              <a:lnSpc>
                <a:spcPct val="86000"/>
              </a:lnSpc>
              <a:spcAft>
                <a:spcPts val="2400"/>
              </a:spcAft>
            </a:pPr>
            <a:r>
              <a:rPr lang="es-ES" sz="1200" dirty="0" smtClean="0">
                <a:solidFill>
                  <a:srgbClr val="000000"/>
                </a:solidFill>
                <a:ea typeface="MS PGothic"/>
              </a:rPr>
              <a:t>Una vez que GC tenga estos detalles, podremos trabajar con los mercados de reaseguro para ofrecerle una </a:t>
            </a:r>
            <a:r>
              <a:rPr lang="es-ES" sz="1200" dirty="0">
                <a:solidFill>
                  <a:srgbClr val="000000"/>
                </a:solidFill>
                <a:ea typeface="MS PGothic"/>
              </a:rPr>
              <a:t>prima por póliza y </a:t>
            </a:r>
            <a:r>
              <a:rPr lang="es-ES" sz="1200" dirty="0" smtClean="0">
                <a:solidFill>
                  <a:srgbClr val="000000"/>
                </a:solidFill>
                <a:ea typeface="MS PGothic"/>
              </a:rPr>
              <a:t>cobertura a acordar</a:t>
            </a:r>
            <a:endParaRPr lang="es-ES" sz="1400" dirty="0">
              <a:solidFill>
                <a:srgbClr val="000000"/>
              </a:solidFill>
              <a:ea typeface="MS PGothic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17465" y="2262647"/>
            <a:ext cx="214216" cy="206031"/>
            <a:chOff x="619794" y="2685327"/>
            <a:chExt cx="625034" cy="625033"/>
          </a:xfrm>
        </p:grpSpPr>
        <p:sp>
          <p:nvSpPr>
            <p:cNvPr id="37" name="Oval 36"/>
            <p:cNvSpPr/>
            <p:nvPr/>
          </p:nvSpPr>
          <p:spPr>
            <a:xfrm>
              <a:off x="619794" y="2685327"/>
              <a:ext cx="625034" cy="6250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Freeform 419"/>
            <p:cNvSpPr>
              <a:spLocks/>
            </p:cNvSpPr>
            <p:nvPr/>
          </p:nvSpPr>
          <p:spPr bwMode="auto">
            <a:xfrm>
              <a:off x="791438" y="2878708"/>
              <a:ext cx="280055" cy="251083"/>
            </a:xfrm>
            <a:custGeom>
              <a:avLst/>
              <a:gdLst>
                <a:gd name="T0" fmla="*/ 200 w 510"/>
                <a:gd name="T1" fmla="*/ 458 h 458"/>
                <a:gd name="T2" fmla="*/ 0 w 510"/>
                <a:gd name="T3" fmla="*/ 269 h 458"/>
                <a:gd name="T4" fmla="*/ 26 w 510"/>
                <a:gd name="T5" fmla="*/ 241 h 458"/>
                <a:gd name="T6" fmla="*/ 196 w 510"/>
                <a:gd name="T7" fmla="*/ 401 h 458"/>
                <a:gd name="T8" fmla="*/ 479 w 510"/>
                <a:gd name="T9" fmla="*/ 0 h 458"/>
                <a:gd name="T10" fmla="*/ 510 w 510"/>
                <a:gd name="T11" fmla="*/ 23 h 458"/>
                <a:gd name="T12" fmla="*/ 200 w 510"/>
                <a:gd name="T1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458">
                  <a:moveTo>
                    <a:pt x="200" y="458"/>
                  </a:moveTo>
                  <a:lnTo>
                    <a:pt x="0" y="269"/>
                  </a:lnTo>
                  <a:lnTo>
                    <a:pt x="26" y="241"/>
                  </a:lnTo>
                  <a:lnTo>
                    <a:pt x="196" y="401"/>
                  </a:lnTo>
                  <a:lnTo>
                    <a:pt x="479" y="0"/>
                  </a:lnTo>
                  <a:lnTo>
                    <a:pt x="510" y="23"/>
                  </a:lnTo>
                  <a:lnTo>
                    <a:pt x="200" y="45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48" name="Freeform 247"/>
          <p:cNvSpPr>
            <a:spLocks noChangeAspect="1" noEditPoints="1"/>
          </p:cNvSpPr>
          <p:nvPr/>
        </p:nvSpPr>
        <p:spPr bwMode="auto">
          <a:xfrm>
            <a:off x="4096888" y="1527471"/>
            <a:ext cx="529841" cy="422142"/>
          </a:xfrm>
          <a:custGeom>
            <a:avLst/>
            <a:gdLst>
              <a:gd name="T0" fmla="*/ 376 w 386"/>
              <a:gd name="T1" fmla="*/ 170 h 336"/>
              <a:gd name="T2" fmla="*/ 385 w 386"/>
              <a:gd name="T3" fmla="*/ 142 h 336"/>
              <a:gd name="T4" fmla="*/ 332 w 386"/>
              <a:gd name="T5" fmla="*/ 139 h 336"/>
              <a:gd name="T6" fmla="*/ 332 w 386"/>
              <a:gd name="T7" fmla="*/ 137 h 336"/>
              <a:gd name="T8" fmla="*/ 141 w 386"/>
              <a:gd name="T9" fmla="*/ 10 h 336"/>
              <a:gd name="T10" fmla="*/ 9 w 386"/>
              <a:gd name="T11" fmla="*/ 201 h 336"/>
              <a:gd name="T12" fmla="*/ 155 w 386"/>
              <a:gd name="T13" fmla="*/ 335 h 336"/>
              <a:gd name="T14" fmla="*/ 205 w 386"/>
              <a:gd name="T15" fmla="*/ 333 h 336"/>
              <a:gd name="T16" fmla="*/ 332 w 386"/>
              <a:gd name="T17" fmla="*/ 206 h 336"/>
              <a:gd name="T18" fmla="*/ 348 w 386"/>
              <a:gd name="T19" fmla="*/ 204 h 336"/>
              <a:gd name="T20" fmla="*/ 368 w 386"/>
              <a:gd name="T21" fmla="*/ 204 h 336"/>
              <a:gd name="T22" fmla="*/ 386 w 386"/>
              <a:gd name="T23" fmla="*/ 199 h 336"/>
              <a:gd name="T24" fmla="*/ 376 w 386"/>
              <a:gd name="T25" fmla="*/ 173 h 336"/>
              <a:gd name="T26" fmla="*/ 164 w 386"/>
              <a:gd name="T27" fmla="*/ 167 h 336"/>
              <a:gd name="T28" fmla="*/ 169 w 386"/>
              <a:gd name="T29" fmla="*/ 178 h 336"/>
              <a:gd name="T30" fmla="*/ 203 w 386"/>
              <a:gd name="T31" fmla="*/ 178 h 336"/>
              <a:gd name="T32" fmla="*/ 171 w 386"/>
              <a:gd name="T33" fmla="*/ 205 h 336"/>
              <a:gd name="T34" fmla="*/ 137 w 386"/>
              <a:gd name="T35" fmla="*/ 170 h 336"/>
              <a:gd name="T36" fmla="*/ 171 w 386"/>
              <a:gd name="T37" fmla="*/ 138 h 336"/>
              <a:gd name="T38" fmla="*/ 169 w 386"/>
              <a:gd name="T39" fmla="*/ 165 h 336"/>
              <a:gd name="T40" fmla="*/ 164 w 386"/>
              <a:gd name="T41" fmla="*/ 126 h 336"/>
              <a:gd name="T42" fmla="*/ 167 w 386"/>
              <a:gd name="T43" fmla="*/ 218 h 336"/>
              <a:gd name="T44" fmla="*/ 260 w 386"/>
              <a:gd name="T45" fmla="*/ 178 h 336"/>
              <a:gd name="T46" fmla="*/ 114 w 386"/>
              <a:gd name="T47" fmla="*/ 242 h 336"/>
              <a:gd name="T48" fmla="*/ 106 w 386"/>
              <a:gd name="T49" fmla="*/ 109 h 336"/>
              <a:gd name="T50" fmla="*/ 174 w 386"/>
              <a:gd name="T51" fmla="*/ 82 h 336"/>
              <a:gd name="T52" fmla="*/ 217 w 386"/>
              <a:gd name="T53" fmla="*/ 165 h 336"/>
              <a:gd name="T54" fmla="*/ 370 w 386"/>
              <a:gd name="T55" fmla="*/ 154 h 336"/>
              <a:gd name="T56" fmla="*/ 363 w 386"/>
              <a:gd name="T57" fmla="*/ 165 h 336"/>
              <a:gd name="T58" fmla="*/ 301 w 386"/>
              <a:gd name="T59" fmla="*/ 165 h 336"/>
              <a:gd name="T60" fmla="*/ 356 w 386"/>
              <a:gd name="T61" fmla="*/ 152 h 336"/>
              <a:gd name="T62" fmla="*/ 370 w 386"/>
              <a:gd name="T63" fmla="*/ 154 h 336"/>
              <a:gd name="T64" fmla="*/ 312 w 386"/>
              <a:gd name="T65" fmla="*/ 140 h 336"/>
              <a:gd name="T66" fmla="*/ 289 w 386"/>
              <a:gd name="T67" fmla="*/ 164 h 336"/>
              <a:gd name="T68" fmla="*/ 275 w 386"/>
              <a:gd name="T69" fmla="*/ 165 h 336"/>
              <a:gd name="T70" fmla="*/ 191 w 386"/>
              <a:gd name="T71" fmla="*/ 71 h 336"/>
              <a:gd name="T72" fmla="*/ 85 w 386"/>
              <a:gd name="T73" fmla="*/ 228 h 336"/>
              <a:gd name="T74" fmla="*/ 271 w 386"/>
              <a:gd name="T75" fmla="*/ 195 h 336"/>
              <a:gd name="T76" fmla="*/ 273 w 386"/>
              <a:gd name="T77" fmla="*/ 179 h 336"/>
              <a:gd name="T78" fmla="*/ 280 w 386"/>
              <a:gd name="T79" fmla="*/ 178 h 336"/>
              <a:gd name="T80" fmla="*/ 289 w 386"/>
              <a:gd name="T81" fmla="*/ 179 h 336"/>
              <a:gd name="T82" fmla="*/ 293 w 386"/>
              <a:gd name="T83" fmla="*/ 189 h 336"/>
              <a:gd name="T84" fmla="*/ 319 w 386"/>
              <a:gd name="T85" fmla="*/ 204 h 336"/>
              <a:gd name="T86" fmla="*/ 19 w 386"/>
              <a:gd name="T87" fmla="*/ 170 h 336"/>
              <a:gd name="T88" fmla="*/ 171 w 386"/>
              <a:gd name="T89" fmla="*/ 20 h 336"/>
              <a:gd name="T90" fmla="*/ 317 w 386"/>
              <a:gd name="T91" fmla="*/ 139 h 336"/>
              <a:gd name="T92" fmla="*/ 303 w 386"/>
              <a:gd name="T93" fmla="*/ 182 h 336"/>
              <a:gd name="T94" fmla="*/ 301 w 386"/>
              <a:gd name="T95" fmla="*/ 178 h 336"/>
              <a:gd name="T96" fmla="*/ 363 w 386"/>
              <a:gd name="T97" fmla="*/ 178 h 336"/>
              <a:gd name="T98" fmla="*/ 366 w 386"/>
              <a:gd name="T99" fmla="*/ 180 h 336"/>
              <a:gd name="T100" fmla="*/ 371 w 386"/>
              <a:gd name="T101" fmla="*/ 191 h 336"/>
              <a:gd name="T102" fmla="*/ 318 w 386"/>
              <a:gd name="T103" fmla="*/ 19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6" h="336">
                <a:moveTo>
                  <a:pt x="376" y="173"/>
                </a:moveTo>
                <a:cubicBezTo>
                  <a:pt x="375" y="172"/>
                  <a:pt x="375" y="171"/>
                  <a:pt x="376" y="170"/>
                </a:cubicBezTo>
                <a:cubicBezTo>
                  <a:pt x="378" y="164"/>
                  <a:pt x="381" y="157"/>
                  <a:pt x="385" y="149"/>
                </a:cubicBezTo>
                <a:cubicBezTo>
                  <a:pt x="386" y="146"/>
                  <a:pt x="386" y="144"/>
                  <a:pt x="385" y="142"/>
                </a:cubicBezTo>
                <a:cubicBezTo>
                  <a:pt x="384" y="140"/>
                  <a:pt x="381" y="139"/>
                  <a:pt x="378" y="139"/>
                </a:cubicBezTo>
                <a:cubicBezTo>
                  <a:pt x="332" y="139"/>
                  <a:pt x="332" y="139"/>
                  <a:pt x="332" y="139"/>
                </a:cubicBezTo>
                <a:cubicBezTo>
                  <a:pt x="332" y="139"/>
                  <a:pt x="332" y="139"/>
                  <a:pt x="332" y="139"/>
                </a:cubicBezTo>
                <a:cubicBezTo>
                  <a:pt x="332" y="138"/>
                  <a:pt x="332" y="138"/>
                  <a:pt x="332" y="137"/>
                </a:cubicBezTo>
                <a:cubicBezTo>
                  <a:pt x="325" y="105"/>
                  <a:pt x="309" y="77"/>
                  <a:pt x="286" y="55"/>
                </a:cubicBezTo>
                <a:cubicBezTo>
                  <a:pt x="246" y="16"/>
                  <a:pt x="197" y="0"/>
                  <a:pt x="141" y="10"/>
                </a:cubicBezTo>
                <a:cubicBezTo>
                  <a:pt x="106" y="16"/>
                  <a:pt x="75" y="33"/>
                  <a:pt x="50" y="60"/>
                </a:cubicBezTo>
                <a:cubicBezTo>
                  <a:pt x="14" y="100"/>
                  <a:pt x="0" y="147"/>
                  <a:pt x="9" y="201"/>
                </a:cubicBezTo>
                <a:cubicBezTo>
                  <a:pt x="15" y="236"/>
                  <a:pt x="32" y="267"/>
                  <a:pt x="59" y="292"/>
                </a:cubicBezTo>
                <a:cubicBezTo>
                  <a:pt x="86" y="317"/>
                  <a:pt x="118" y="332"/>
                  <a:pt x="155" y="335"/>
                </a:cubicBezTo>
                <a:cubicBezTo>
                  <a:pt x="160" y="336"/>
                  <a:pt x="166" y="336"/>
                  <a:pt x="171" y="336"/>
                </a:cubicBezTo>
                <a:cubicBezTo>
                  <a:pt x="183" y="336"/>
                  <a:pt x="194" y="335"/>
                  <a:pt x="205" y="333"/>
                </a:cubicBezTo>
                <a:cubicBezTo>
                  <a:pt x="249" y="323"/>
                  <a:pt x="284" y="299"/>
                  <a:pt x="309" y="262"/>
                </a:cubicBezTo>
                <a:cubicBezTo>
                  <a:pt x="320" y="245"/>
                  <a:pt x="328" y="226"/>
                  <a:pt x="332" y="206"/>
                </a:cubicBezTo>
                <a:cubicBezTo>
                  <a:pt x="332" y="204"/>
                  <a:pt x="332" y="204"/>
                  <a:pt x="334" y="204"/>
                </a:cubicBezTo>
                <a:cubicBezTo>
                  <a:pt x="338" y="204"/>
                  <a:pt x="343" y="204"/>
                  <a:pt x="348" y="204"/>
                </a:cubicBezTo>
                <a:cubicBezTo>
                  <a:pt x="351" y="204"/>
                  <a:pt x="354" y="204"/>
                  <a:pt x="356" y="204"/>
                </a:cubicBezTo>
                <a:cubicBezTo>
                  <a:pt x="360" y="204"/>
                  <a:pt x="364" y="204"/>
                  <a:pt x="368" y="204"/>
                </a:cubicBezTo>
                <a:cubicBezTo>
                  <a:pt x="372" y="204"/>
                  <a:pt x="376" y="204"/>
                  <a:pt x="380" y="204"/>
                </a:cubicBezTo>
                <a:cubicBezTo>
                  <a:pt x="383" y="204"/>
                  <a:pt x="385" y="202"/>
                  <a:pt x="386" y="199"/>
                </a:cubicBezTo>
                <a:cubicBezTo>
                  <a:pt x="386" y="197"/>
                  <a:pt x="385" y="195"/>
                  <a:pt x="385" y="194"/>
                </a:cubicBezTo>
                <a:cubicBezTo>
                  <a:pt x="382" y="187"/>
                  <a:pt x="379" y="181"/>
                  <a:pt x="376" y="173"/>
                </a:cubicBezTo>
                <a:close/>
                <a:moveTo>
                  <a:pt x="169" y="165"/>
                </a:moveTo>
                <a:cubicBezTo>
                  <a:pt x="167" y="165"/>
                  <a:pt x="165" y="166"/>
                  <a:pt x="164" y="167"/>
                </a:cubicBezTo>
                <a:cubicBezTo>
                  <a:pt x="163" y="168"/>
                  <a:pt x="162" y="170"/>
                  <a:pt x="162" y="172"/>
                </a:cubicBezTo>
                <a:cubicBezTo>
                  <a:pt x="162" y="176"/>
                  <a:pt x="165" y="178"/>
                  <a:pt x="169" y="178"/>
                </a:cubicBezTo>
                <a:cubicBezTo>
                  <a:pt x="176" y="178"/>
                  <a:pt x="183" y="178"/>
                  <a:pt x="190" y="178"/>
                </a:cubicBezTo>
                <a:cubicBezTo>
                  <a:pt x="203" y="178"/>
                  <a:pt x="203" y="178"/>
                  <a:pt x="203" y="178"/>
                </a:cubicBezTo>
                <a:cubicBezTo>
                  <a:pt x="203" y="178"/>
                  <a:pt x="203" y="178"/>
                  <a:pt x="204" y="178"/>
                </a:cubicBezTo>
                <a:cubicBezTo>
                  <a:pt x="202" y="190"/>
                  <a:pt x="191" y="205"/>
                  <a:pt x="171" y="205"/>
                </a:cubicBezTo>
                <a:cubicBezTo>
                  <a:pt x="171" y="205"/>
                  <a:pt x="170" y="205"/>
                  <a:pt x="170" y="205"/>
                </a:cubicBezTo>
                <a:cubicBezTo>
                  <a:pt x="151" y="205"/>
                  <a:pt x="137" y="190"/>
                  <a:pt x="137" y="170"/>
                </a:cubicBezTo>
                <a:cubicBezTo>
                  <a:pt x="138" y="153"/>
                  <a:pt x="152" y="139"/>
                  <a:pt x="170" y="138"/>
                </a:cubicBezTo>
                <a:cubicBezTo>
                  <a:pt x="170" y="138"/>
                  <a:pt x="170" y="138"/>
                  <a:pt x="171" y="138"/>
                </a:cubicBezTo>
                <a:cubicBezTo>
                  <a:pt x="188" y="138"/>
                  <a:pt x="202" y="152"/>
                  <a:pt x="204" y="165"/>
                </a:cubicBezTo>
                <a:lnTo>
                  <a:pt x="169" y="165"/>
                </a:lnTo>
                <a:close/>
                <a:moveTo>
                  <a:pt x="199" y="134"/>
                </a:moveTo>
                <a:cubicBezTo>
                  <a:pt x="189" y="127"/>
                  <a:pt x="176" y="124"/>
                  <a:pt x="164" y="126"/>
                </a:cubicBezTo>
                <a:cubicBezTo>
                  <a:pt x="141" y="129"/>
                  <a:pt x="124" y="149"/>
                  <a:pt x="124" y="172"/>
                </a:cubicBezTo>
                <a:cubicBezTo>
                  <a:pt x="125" y="196"/>
                  <a:pt x="143" y="216"/>
                  <a:pt x="167" y="218"/>
                </a:cubicBezTo>
                <a:cubicBezTo>
                  <a:pt x="192" y="220"/>
                  <a:pt x="213" y="203"/>
                  <a:pt x="217" y="178"/>
                </a:cubicBezTo>
                <a:cubicBezTo>
                  <a:pt x="260" y="178"/>
                  <a:pt x="260" y="178"/>
                  <a:pt x="260" y="178"/>
                </a:cubicBezTo>
                <a:cubicBezTo>
                  <a:pt x="260" y="208"/>
                  <a:pt x="235" y="253"/>
                  <a:pt x="184" y="261"/>
                </a:cubicBezTo>
                <a:cubicBezTo>
                  <a:pt x="159" y="264"/>
                  <a:pt x="134" y="258"/>
                  <a:pt x="114" y="242"/>
                </a:cubicBezTo>
                <a:cubicBezTo>
                  <a:pt x="95" y="226"/>
                  <a:pt x="83" y="203"/>
                  <a:pt x="81" y="178"/>
                </a:cubicBezTo>
                <a:cubicBezTo>
                  <a:pt x="79" y="152"/>
                  <a:pt x="88" y="128"/>
                  <a:pt x="106" y="109"/>
                </a:cubicBezTo>
                <a:cubicBezTo>
                  <a:pt x="123" y="92"/>
                  <a:pt x="146" y="82"/>
                  <a:pt x="171" y="82"/>
                </a:cubicBezTo>
                <a:cubicBezTo>
                  <a:pt x="172" y="82"/>
                  <a:pt x="173" y="82"/>
                  <a:pt x="174" y="82"/>
                </a:cubicBezTo>
                <a:cubicBezTo>
                  <a:pt x="226" y="83"/>
                  <a:pt x="259" y="126"/>
                  <a:pt x="260" y="165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215" y="153"/>
                  <a:pt x="209" y="142"/>
                  <a:pt x="199" y="134"/>
                </a:cubicBezTo>
                <a:close/>
                <a:moveTo>
                  <a:pt x="370" y="154"/>
                </a:moveTo>
                <a:cubicBezTo>
                  <a:pt x="368" y="158"/>
                  <a:pt x="367" y="161"/>
                  <a:pt x="365" y="165"/>
                </a:cubicBezTo>
                <a:cubicBezTo>
                  <a:pt x="365" y="165"/>
                  <a:pt x="364" y="165"/>
                  <a:pt x="363" y="165"/>
                </a:cubicBezTo>
                <a:cubicBezTo>
                  <a:pt x="351" y="165"/>
                  <a:pt x="339" y="165"/>
                  <a:pt x="327" y="165"/>
                </a:cubicBezTo>
                <a:cubicBezTo>
                  <a:pt x="301" y="165"/>
                  <a:pt x="301" y="165"/>
                  <a:pt x="301" y="165"/>
                </a:cubicBezTo>
                <a:cubicBezTo>
                  <a:pt x="304" y="156"/>
                  <a:pt x="309" y="152"/>
                  <a:pt x="316" y="152"/>
                </a:cubicBezTo>
                <a:cubicBezTo>
                  <a:pt x="330" y="152"/>
                  <a:pt x="343" y="152"/>
                  <a:pt x="356" y="152"/>
                </a:cubicBezTo>
                <a:cubicBezTo>
                  <a:pt x="361" y="152"/>
                  <a:pt x="366" y="152"/>
                  <a:pt x="371" y="152"/>
                </a:cubicBezTo>
                <a:lnTo>
                  <a:pt x="370" y="154"/>
                </a:lnTo>
                <a:close/>
                <a:moveTo>
                  <a:pt x="317" y="139"/>
                </a:moveTo>
                <a:cubicBezTo>
                  <a:pt x="316" y="139"/>
                  <a:pt x="314" y="139"/>
                  <a:pt x="312" y="140"/>
                </a:cubicBezTo>
                <a:cubicBezTo>
                  <a:pt x="304" y="141"/>
                  <a:pt x="298" y="145"/>
                  <a:pt x="294" y="153"/>
                </a:cubicBezTo>
                <a:cubicBezTo>
                  <a:pt x="293" y="156"/>
                  <a:pt x="291" y="159"/>
                  <a:pt x="289" y="164"/>
                </a:cubicBezTo>
                <a:cubicBezTo>
                  <a:pt x="289" y="165"/>
                  <a:pt x="288" y="165"/>
                  <a:pt x="287" y="165"/>
                </a:cubicBezTo>
                <a:cubicBezTo>
                  <a:pt x="283" y="165"/>
                  <a:pt x="279" y="165"/>
                  <a:pt x="275" y="165"/>
                </a:cubicBezTo>
                <a:cubicBezTo>
                  <a:pt x="274" y="165"/>
                  <a:pt x="273" y="165"/>
                  <a:pt x="273" y="164"/>
                </a:cubicBezTo>
                <a:cubicBezTo>
                  <a:pt x="270" y="118"/>
                  <a:pt x="236" y="80"/>
                  <a:pt x="191" y="71"/>
                </a:cubicBezTo>
                <a:cubicBezTo>
                  <a:pt x="136" y="60"/>
                  <a:pt x="82" y="95"/>
                  <a:pt x="70" y="150"/>
                </a:cubicBezTo>
                <a:cubicBezTo>
                  <a:pt x="64" y="177"/>
                  <a:pt x="70" y="205"/>
                  <a:pt x="85" y="228"/>
                </a:cubicBezTo>
                <a:cubicBezTo>
                  <a:pt x="100" y="251"/>
                  <a:pt x="123" y="267"/>
                  <a:pt x="149" y="272"/>
                </a:cubicBezTo>
                <a:cubicBezTo>
                  <a:pt x="205" y="284"/>
                  <a:pt x="258" y="250"/>
                  <a:pt x="271" y="195"/>
                </a:cubicBezTo>
                <a:cubicBezTo>
                  <a:pt x="272" y="191"/>
                  <a:pt x="273" y="186"/>
                  <a:pt x="273" y="182"/>
                </a:cubicBezTo>
                <a:cubicBezTo>
                  <a:pt x="273" y="179"/>
                  <a:pt x="273" y="179"/>
                  <a:pt x="273" y="179"/>
                </a:cubicBezTo>
                <a:cubicBezTo>
                  <a:pt x="274" y="178"/>
                  <a:pt x="274" y="178"/>
                  <a:pt x="275" y="178"/>
                </a:cubicBezTo>
                <a:cubicBezTo>
                  <a:pt x="276" y="178"/>
                  <a:pt x="278" y="178"/>
                  <a:pt x="280" y="178"/>
                </a:cubicBezTo>
                <a:cubicBezTo>
                  <a:pt x="283" y="178"/>
                  <a:pt x="285" y="178"/>
                  <a:pt x="287" y="178"/>
                </a:cubicBezTo>
                <a:cubicBezTo>
                  <a:pt x="288" y="178"/>
                  <a:pt x="289" y="179"/>
                  <a:pt x="289" y="179"/>
                </a:cubicBezTo>
                <a:cubicBezTo>
                  <a:pt x="290" y="181"/>
                  <a:pt x="291" y="183"/>
                  <a:pt x="292" y="185"/>
                </a:cubicBezTo>
                <a:cubicBezTo>
                  <a:pt x="292" y="186"/>
                  <a:pt x="293" y="188"/>
                  <a:pt x="293" y="189"/>
                </a:cubicBezTo>
                <a:cubicBezTo>
                  <a:pt x="298" y="199"/>
                  <a:pt x="306" y="204"/>
                  <a:pt x="317" y="204"/>
                </a:cubicBezTo>
                <a:cubicBezTo>
                  <a:pt x="318" y="204"/>
                  <a:pt x="318" y="204"/>
                  <a:pt x="319" y="204"/>
                </a:cubicBezTo>
                <a:cubicBezTo>
                  <a:pt x="304" y="276"/>
                  <a:pt x="240" y="326"/>
                  <a:pt x="166" y="323"/>
                </a:cubicBezTo>
                <a:cubicBezTo>
                  <a:pt x="84" y="321"/>
                  <a:pt x="18" y="252"/>
                  <a:pt x="19" y="170"/>
                </a:cubicBezTo>
                <a:cubicBezTo>
                  <a:pt x="20" y="93"/>
                  <a:pt x="80" y="27"/>
                  <a:pt x="157" y="21"/>
                </a:cubicBezTo>
                <a:cubicBezTo>
                  <a:pt x="162" y="20"/>
                  <a:pt x="167" y="20"/>
                  <a:pt x="171" y="20"/>
                </a:cubicBezTo>
                <a:cubicBezTo>
                  <a:pt x="252" y="20"/>
                  <a:pt x="307" y="79"/>
                  <a:pt x="319" y="139"/>
                </a:cubicBezTo>
                <a:cubicBezTo>
                  <a:pt x="318" y="139"/>
                  <a:pt x="318" y="139"/>
                  <a:pt x="317" y="139"/>
                </a:cubicBezTo>
                <a:close/>
                <a:moveTo>
                  <a:pt x="318" y="191"/>
                </a:moveTo>
                <a:cubicBezTo>
                  <a:pt x="310" y="191"/>
                  <a:pt x="305" y="188"/>
                  <a:pt x="303" y="182"/>
                </a:cubicBezTo>
                <a:cubicBezTo>
                  <a:pt x="302" y="181"/>
                  <a:pt x="302" y="180"/>
                  <a:pt x="301" y="179"/>
                </a:cubicBezTo>
                <a:cubicBezTo>
                  <a:pt x="301" y="178"/>
                  <a:pt x="301" y="178"/>
                  <a:pt x="301" y="178"/>
                </a:cubicBezTo>
                <a:cubicBezTo>
                  <a:pt x="316" y="178"/>
                  <a:pt x="316" y="178"/>
                  <a:pt x="316" y="178"/>
                </a:cubicBezTo>
                <a:cubicBezTo>
                  <a:pt x="332" y="178"/>
                  <a:pt x="347" y="178"/>
                  <a:pt x="363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5" y="178"/>
                  <a:pt x="365" y="178"/>
                  <a:pt x="366" y="180"/>
                </a:cubicBezTo>
                <a:cubicBezTo>
                  <a:pt x="367" y="183"/>
                  <a:pt x="368" y="186"/>
                  <a:pt x="370" y="189"/>
                </a:cubicBezTo>
                <a:cubicBezTo>
                  <a:pt x="370" y="190"/>
                  <a:pt x="371" y="191"/>
                  <a:pt x="371" y="191"/>
                </a:cubicBezTo>
                <a:cubicBezTo>
                  <a:pt x="355" y="191"/>
                  <a:pt x="355" y="191"/>
                  <a:pt x="355" y="191"/>
                </a:cubicBezTo>
                <a:cubicBezTo>
                  <a:pt x="342" y="191"/>
                  <a:pt x="330" y="191"/>
                  <a:pt x="318" y="191"/>
                </a:cubicBezTo>
                <a:cubicBezTo>
                  <a:pt x="318" y="191"/>
                  <a:pt x="318" y="191"/>
                  <a:pt x="318" y="1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54" name="Group 53"/>
          <p:cNvGrpSpPr/>
          <p:nvPr/>
        </p:nvGrpSpPr>
        <p:grpSpPr>
          <a:xfrm>
            <a:off x="4217175" y="2826259"/>
            <a:ext cx="214216" cy="206031"/>
            <a:chOff x="619794" y="2685327"/>
            <a:chExt cx="625034" cy="625033"/>
          </a:xfrm>
        </p:grpSpPr>
        <p:sp>
          <p:nvSpPr>
            <p:cNvPr id="55" name="Oval 54"/>
            <p:cNvSpPr/>
            <p:nvPr/>
          </p:nvSpPr>
          <p:spPr>
            <a:xfrm>
              <a:off x="619794" y="2685327"/>
              <a:ext cx="625034" cy="6250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6" name="Freeform 419"/>
            <p:cNvSpPr>
              <a:spLocks/>
            </p:cNvSpPr>
            <p:nvPr/>
          </p:nvSpPr>
          <p:spPr bwMode="auto">
            <a:xfrm>
              <a:off x="791438" y="2878708"/>
              <a:ext cx="280055" cy="251083"/>
            </a:xfrm>
            <a:custGeom>
              <a:avLst/>
              <a:gdLst>
                <a:gd name="T0" fmla="*/ 200 w 510"/>
                <a:gd name="T1" fmla="*/ 458 h 458"/>
                <a:gd name="T2" fmla="*/ 0 w 510"/>
                <a:gd name="T3" fmla="*/ 269 h 458"/>
                <a:gd name="T4" fmla="*/ 26 w 510"/>
                <a:gd name="T5" fmla="*/ 241 h 458"/>
                <a:gd name="T6" fmla="*/ 196 w 510"/>
                <a:gd name="T7" fmla="*/ 401 h 458"/>
                <a:gd name="T8" fmla="*/ 479 w 510"/>
                <a:gd name="T9" fmla="*/ 0 h 458"/>
                <a:gd name="T10" fmla="*/ 510 w 510"/>
                <a:gd name="T11" fmla="*/ 23 h 458"/>
                <a:gd name="T12" fmla="*/ 200 w 510"/>
                <a:gd name="T1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458">
                  <a:moveTo>
                    <a:pt x="200" y="458"/>
                  </a:moveTo>
                  <a:lnTo>
                    <a:pt x="0" y="269"/>
                  </a:lnTo>
                  <a:lnTo>
                    <a:pt x="26" y="241"/>
                  </a:lnTo>
                  <a:lnTo>
                    <a:pt x="196" y="401"/>
                  </a:lnTo>
                  <a:lnTo>
                    <a:pt x="479" y="0"/>
                  </a:lnTo>
                  <a:lnTo>
                    <a:pt x="510" y="23"/>
                  </a:lnTo>
                  <a:lnTo>
                    <a:pt x="200" y="45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33989" y="4911113"/>
            <a:ext cx="214216" cy="206031"/>
            <a:chOff x="619794" y="2685327"/>
            <a:chExt cx="625034" cy="625033"/>
          </a:xfrm>
        </p:grpSpPr>
        <p:sp>
          <p:nvSpPr>
            <p:cNvPr id="58" name="Oval 57"/>
            <p:cNvSpPr/>
            <p:nvPr/>
          </p:nvSpPr>
          <p:spPr>
            <a:xfrm>
              <a:off x="619794" y="2685327"/>
              <a:ext cx="625034" cy="6250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9" name="Freeform 419"/>
            <p:cNvSpPr>
              <a:spLocks/>
            </p:cNvSpPr>
            <p:nvPr/>
          </p:nvSpPr>
          <p:spPr bwMode="auto">
            <a:xfrm>
              <a:off x="791438" y="2878708"/>
              <a:ext cx="280055" cy="251083"/>
            </a:xfrm>
            <a:custGeom>
              <a:avLst/>
              <a:gdLst>
                <a:gd name="T0" fmla="*/ 200 w 510"/>
                <a:gd name="T1" fmla="*/ 458 h 458"/>
                <a:gd name="T2" fmla="*/ 0 w 510"/>
                <a:gd name="T3" fmla="*/ 269 h 458"/>
                <a:gd name="T4" fmla="*/ 26 w 510"/>
                <a:gd name="T5" fmla="*/ 241 h 458"/>
                <a:gd name="T6" fmla="*/ 196 w 510"/>
                <a:gd name="T7" fmla="*/ 401 h 458"/>
                <a:gd name="T8" fmla="*/ 479 w 510"/>
                <a:gd name="T9" fmla="*/ 0 h 458"/>
                <a:gd name="T10" fmla="*/ 510 w 510"/>
                <a:gd name="T11" fmla="*/ 23 h 458"/>
                <a:gd name="T12" fmla="*/ 200 w 510"/>
                <a:gd name="T1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458">
                  <a:moveTo>
                    <a:pt x="200" y="458"/>
                  </a:moveTo>
                  <a:lnTo>
                    <a:pt x="0" y="269"/>
                  </a:lnTo>
                  <a:lnTo>
                    <a:pt x="26" y="241"/>
                  </a:lnTo>
                  <a:lnTo>
                    <a:pt x="196" y="401"/>
                  </a:lnTo>
                  <a:lnTo>
                    <a:pt x="479" y="0"/>
                  </a:lnTo>
                  <a:lnTo>
                    <a:pt x="510" y="23"/>
                  </a:lnTo>
                  <a:lnTo>
                    <a:pt x="200" y="45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04886" y="5473475"/>
            <a:ext cx="214216" cy="206031"/>
            <a:chOff x="619794" y="2685327"/>
            <a:chExt cx="625034" cy="625033"/>
          </a:xfrm>
        </p:grpSpPr>
        <p:sp>
          <p:nvSpPr>
            <p:cNvPr id="61" name="Oval 60"/>
            <p:cNvSpPr/>
            <p:nvPr/>
          </p:nvSpPr>
          <p:spPr>
            <a:xfrm>
              <a:off x="619794" y="2685327"/>
              <a:ext cx="625034" cy="6250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2" name="Freeform 419"/>
            <p:cNvSpPr>
              <a:spLocks/>
            </p:cNvSpPr>
            <p:nvPr/>
          </p:nvSpPr>
          <p:spPr bwMode="auto">
            <a:xfrm>
              <a:off x="791438" y="2878708"/>
              <a:ext cx="280055" cy="251083"/>
            </a:xfrm>
            <a:custGeom>
              <a:avLst/>
              <a:gdLst>
                <a:gd name="T0" fmla="*/ 200 w 510"/>
                <a:gd name="T1" fmla="*/ 458 h 458"/>
                <a:gd name="T2" fmla="*/ 0 w 510"/>
                <a:gd name="T3" fmla="*/ 269 h 458"/>
                <a:gd name="T4" fmla="*/ 26 w 510"/>
                <a:gd name="T5" fmla="*/ 241 h 458"/>
                <a:gd name="T6" fmla="*/ 196 w 510"/>
                <a:gd name="T7" fmla="*/ 401 h 458"/>
                <a:gd name="T8" fmla="*/ 479 w 510"/>
                <a:gd name="T9" fmla="*/ 0 h 458"/>
                <a:gd name="T10" fmla="*/ 510 w 510"/>
                <a:gd name="T11" fmla="*/ 23 h 458"/>
                <a:gd name="T12" fmla="*/ 200 w 510"/>
                <a:gd name="T1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458">
                  <a:moveTo>
                    <a:pt x="200" y="458"/>
                  </a:moveTo>
                  <a:lnTo>
                    <a:pt x="0" y="269"/>
                  </a:lnTo>
                  <a:lnTo>
                    <a:pt x="26" y="241"/>
                  </a:lnTo>
                  <a:lnTo>
                    <a:pt x="196" y="401"/>
                  </a:lnTo>
                  <a:lnTo>
                    <a:pt x="479" y="0"/>
                  </a:lnTo>
                  <a:lnTo>
                    <a:pt x="510" y="23"/>
                  </a:lnTo>
                  <a:lnTo>
                    <a:pt x="200" y="45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2982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Ciberdelincuencia</a:t>
            </a:r>
            <a:r>
              <a:rPr lang="en-GB" dirty="0"/>
              <a:t> y </a:t>
            </a:r>
            <a:r>
              <a:rPr lang="en-GB" dirty="0" err="1"/>
              <a:t>Riesgos</a:t>
            </a:r>
            <a:r>
              <a:rPr lang="en-GB" dirty="0"/>
              <a:t> </a:t>
            </a:r>
            <a:r>
              <a:rPr lang="en-GB" dirty="0" err="1"/>
              <a:t>Digitales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/>
              <a:t>Oportunidad de </a:t>
            </a:r>
            <a:r>
              <a:rPr lang="en-GB" dirty="0" smtClean="0"/>
              <a:t>Mercado</a:t>
            </a:r>
          </a:p>
          <a:p>
            <a:r>
              <a:rPr lang="en-GB" dirty="0" err="1"/>
              <a:t>Seguro</a:t>
            </a:r>
            <a:r>
              <a:rPr lang="en-GB" dirty="0"/>
              <a:t> de </a:t>
            </a:r>
            <a:r>
              <a:rPr lang="en-GB" dirty="0" err="1"/>
              <a:t>Riesgo</a:t>
            </a:r>
            <a:r>
              <a:rPr lang="en-GB" dirty="0"/>
              <a:t> </a:t>
            </a:r>
            <a:r>
              <a:rPr lang="en-GB" dirty="0" err="1" smtClean="0"/>
              <a:t>Cibernético</a:t>
            </a:r>
            <a:endParaRPr lang="en-GB" dirty="0" smtClean="0"/>
          </a:p>
          <a:p>
            <a:r>
              <a:rPr lang="en-GB" dirty="0" err="1"/>
              <a:t>Seguro</a:t>
            </a:r>
            <a:r>
              <a:rPr lang="en-GB" dirty="0"/>
              <a:t> Individual contra </a:t>
            </a:r>
            <a:r>
              <a:rPr lang="en-GB" dirty="0" err="1"/>
              <a:t>Riesgo</a:t>
            </a:r>
            <a:r>
              <a:rPr lang="en-GB" dirty="0"/>
              <a:t> </a:t>
            </a:r>
            <a:r>
              <a:rPr lang="en-GB" dirty="0" err="1"/>
              <a:t>Cibernético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4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Guy Carpenter &amp; Company Limited registered in England and Wales with company number 335308. </a:t>
            </a:r>
          </a:p>
          <a:p>
            <a:r>
              <a:rPr lang="en-GB" dirty="0" smtClean="0"/>
              <a:t>Registered Office: 1 Tower Place West, Tower Place, London, EC3R 5BU, United Kingdom.  </a:t>
            </a:r>
          </a:p>
          <a:p>
            <a:endParaRPr lang="en-GB" dirty="0" smtClean="0"/>
          </a:p>
          <a:p>
            <a:r>
              <a:rPr lang="en-GB" dirty="0" smtClean="0"/>
              <a:t>Guy Carpenter &amp; Company Limited is an agent and appointed representative of Marsh Limited. Marsh Limited is authorised and regulated by the Financial Conduct Authority (FCA).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8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2600" y="358774"/>
            <a:ext cx="9240949" cy="5762626"/>
          </a:xfrm>
        </p:spPr>
        <p:txBody>
          <a:bodyPr/>
          <a:lstStyle/>
          <a:p>
            <a:r>
              <a:rPr lang="es-ES" dirty="0"/>
              <a:t>Ciberdelincuencia y Riesgos Digitales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9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76"/>
          <p:cNvSpPr/>
          <p:nvPr/>
        </p:nvSpPr>
        <p:spPr>
          <a:xfrm>
            <a:off x="6168142" y="2247755"/>
            <a:ext cx="5098604" cy="39312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algn="ctr">
              <a:spcBef>
                <a:spcPts val="1200"/>
              </a:spcBef>
            </a:pPr>
            <a:endParaRPr lang="es-419" sz="1600" b="1" dirty="0">
              <a:solidFill>
                <a:schemeClr val="accent1"/>
              </a:solidFill>
            </a:endParaRPr>
          </a:p>
        </p:txBody>
      </p:sp>
      <p:sp>
        <p:nvSpPr>
          <p:cNvPr id="125" name="Freeform 124"/>
          <p:cNvSpPr/>
          <p:nvPr/>
        </p:nvSpPr>
        <p:spPr bwMode="auto">
          <a:xfrm>
            <a:off x="7753344" y="2786472"/>
            <a:ext cx="542106" cy="215900"/>
          </a:xfrm>
          <a:custGeom>
            <a:avLst/>
            <a:gdLst>
              <a:gd name="connsiteX0" fmla="*/ 952500 w 952500"/>
              <a:gd name="connsiteY0" fmla="*/ 215900 h 215900"/>
              <a:gd name="connsiteX1" fmla="*/ 736600 w 952500"/>
              <a:gd name="connsiteY1" fmla="*/ 0 h 215900"/>
              <a:gd name="connsiteX2" fmla="*/ 0 w 952500"/>
              <a:gd name="connsiteY2" fmla="*/ 0 h 215900"/>
              <a:gd name="connsiteX0" fmla="*/ 552450 w 552450"/>
              <a:gd name="connsiteY0" fmla="*/ 215900 h 215900"/>
              <a:gd name="connsiteX1" fmla="*/ 336550 w 552450"/>
              <a:gd name="connsiteY1" fmla="*/ 0 h 215900"/>
              <a:gd name="connsiteX2" fmla="*/ 0 w 552450"/>
              <a:gd name="connsiteY2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215900">
                <a:moveTo>
                  <a:pt x="552450" y="215900"/>
                </a:moveTo>
                <a:lnTo>
                  <a:pt x="336550" y="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419" sz="2000" dirty="0">
              <a:latin typeface="Arial" charset="0"/>
            </a:endParaRPr>
          </a:p>
        </p:txBody>
      </p:sp>
      <p:sp>
        <p:nvSpPr>
          <p:cNvPr id="126" name="Freeform 125"/>
          <p:cNvSpPr/>
          <p:nvPr/>
        </p:nvSpPr>
        <p:spPr bwMode="auto">
          <a:xfrm flipV="1">
            <a:off x="7688786" y="3931060"/>
            <a:ext cx="291305" cy="202406"/>
          </a:xfrm>
          <a:custGeom>
            <a:avLst/>
            <a:gdLst>
              <a:gd name="connsiteX0" fmla="*/ 952500 w 952500"/>
              <a:gd name="connsiteY0" fmla="*/ 215900 h 215900"/>
              <a:gd name="connsiteX1" fmla="*/ 736600 w 952500"/>
              <a:gd name="connsiteY1" fmla="*/ 0 h 215900"/>
              <a:gd name="connsiteX2" fmla="*/ 0 w 952500"/>
              <a:gd name="connsiteY2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0" h="215900">
                <a:moveTo>
                  <a:pt x="952500" y="215900"/>
                </a:moveTo>
                <a:lnTo>
                  <a:pt x="736600" y="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419" sz="2000" dirty="0">
              <a:latin typeface="Arial" charset="0"/>
            </a:endParaRPr>
          </a:p>
        </p:txBody>
      </p:sp>
      <p:sp>
        <p:nvSpPr>
          <p:cNvPr id="117" name="Freeform 116"/>
          <p:cNvSpPr/>
          <p:nvPr/>
        </p:nvSpPr>
        <p:spPr bwMode="auto">
          <a:xfrm rot="5400000" flipV="1">
            <a:off x="8608496" y="4612324"/>
            <a:ext cx="265720" cy="45719"/>
          </a:xfrm>
          <a:custGeom>
            <a:avLst/>
            <a:gdLst>
              <a:gd name="connsiteX0" fmla="*/ 952500 w 952500"/>
              <a:gd name="connsiteY0" fmla="*/ 215900 h 215900"/>
              <a:gd name="connsiteX1" fmla="*/ 736600 w 952500"/>
              <a:gd name="connsiteY1" fmla="*/ 0 h 215900"/>
              <a:gd name="connsiteX2" fmla="*/ 0 w 952500"/>
              <a:gd name="connsiteY2" fmla="*/ 0 h 215900"/>
              <a:gd name="connsiteX0" fmla="*/ 552450 w 552450"/>
              <a:gd name="connsiteY0" fmla="*/ 215900 h 215900"/>
              <a:gd name="connsiteX1" fmla="*/ 336550 w 552450"/>
              <a:gd name="connsiteY1" fmla="*/ 0 h 215900"/>
              <a:gd name="connsiteX2" fmla="*/ 0 w 552450"/>
              <a:gd name="connsiteY2" fmla="*/ 0 h 215900"/>
              <a:gd name="connsiteX0" fmla="*/ 596260 w 596260"/>
              <a:gd name="connsiteY0" fmla="*/ 6160 h 6160"/>
              <a:gd name="connsiteX1" fmla="*/ 336550 w 596260"/>
              <a:gd name="connsiteY1" fmla="*/ 0 h 6160"/>
              <a:gd name="connsiteX2" fmla="*/ 0 w 596260"/>
              <a:gd name="connsiteY2" fmla="*/ 0 h 6160"/>
              <a:gd name="connsiteX0" fmla="*/ 9918 w 9918"/>
              <a:gd name="connsiteY0" fmla="*/ 0 h 5594"/>
              <a:gd name="connsiteX1" fmla="*/ 5644 w 9918"/>
              <a:gd name="connsiteY1" fmla="*/ 5594 h 5594"/>
              <a:gd name="connsiteX2" fmla="*/ 0 w 9918"/>
              <a:gd name="connsiteY2" fmla="*/ 5594 h 5594"/>
              <a:gd name="connsiteX0" fmla="*/ 10000 w 10000"/>
              <a:gd name="connsiteY0" fmla="*/ 17878 h 17878"/>
              <a:gd name="connsiteX1" fmla="*/ 5691 w 10000"/>
              <a:gd name="connsiteY1" fmla="*/ 0 h 17878"/>
              <a:gd name="connsiteX2" fmla="*/ 0 w 10000"/>
              <a:gd name="connsiteY2" fmla="*/ 0 h 17878"/>
              <a:gd name="connsiteX0" fmla="*/ 5802 w 5802"/>
              <a:gd name="connsiteY0" fmla="*/ 8586 h 8586"/>
              <a:gd name="connsiteX1" fmla="*/ 5691 w 5802"/>
              <a:gd name="connsiteY1" fmla="*/ 0 h 8586"/>
              <a:gd name="connsiteX2" fmla="*/ 0 w 5802"/>
              <a:gd name="connsiteY2" fmla="*/ 0 h 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02" h="8586">
                <a:moveTo>
                  <a:pt x="5802" y="8586"/>
                </a:moveTo>
                <a:lnTo>
                  <a:pt x="5691" y="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419" sz="2000" dirty="0"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7991577" y="2906858"/>
            <a:ext cx="1500136" cy="1528760"/>
          </a:xfrm>
          <a:prstGeom prst="ellipse">
            <a:avLst/>
          </a:prstGeom>
          <a:noFill/>
          <a:ln w="38100" cap="rnd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419" sz="2000" dirty="0"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152180" y="3088035"/>
            <a:ext cx="1167811" cy="1190094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419" sz="200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6" y="355601"/>
            <a:ext cx="11223623" cy="320505"/>
          </a:xfrm>
        </p:spPr>
        <p:txBody>
          <a:bodyPr/>
          <a:lstStyle/>
          <a:p>
            <a:r>
              <a:rPr lang="es-419" dirty="0" smtClean="0"/>
              <a:t>Ciberdelincuencia y Riesgos Digitales </a:t>
            </a:r>
            <a:br>
              <a:rPr lang="es-419" dirty="0" smtClean="0"/>
            </a:br>
            <a:endParaRPr lang="es-419" sz="18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2182B-41E4-487D-8885-04EC50DCFF93}" type="slidenum">
              <a:rPr lang="es-419" smtClean="0"/>
              <a:pPr/>
              <a:t>4</a:t>
            </a:fld>
            <a:endParaRPr lang="es-419" dirty="0"/>
          </a:p>
        </p:txBody>
      </p:sp>
      <p:grpSp>
        <p:nvGrpSpPr>
          <p:cNvPr id="8" name="Group 7"/>
          <p:cNvGrpSpPr/>
          <p:nvPr/>
        </p:nvGrpSpPr>
        <p:grpSpPr>
          <a:xfrm>
            <a:off x="8397062" y="3279194"/>
            <a:ext cx="728134" cy="664470"/>
            <a:chOff x="1670146" y="5931020"/>
            <a:chExt cx="579710" cy="529024"/>
          </a:xfrm>
        </p:grpSpPr>
        <p:sp>
          <p:nvSpPr>
            <p:cNvPr id="9" name="Line 135"/>
            <p:cNvSpPr>
              <a:spLocks noChangeShapeType="1"/>
            </p:cNvSpPr>
            <p:nvPr/>
          </p:nvSpPr>
          <p:spPr bwMode="auto">
            <a:xfrm flipH="1">
              <a:off x="1916843" y="6409526"/>
              <a:ext cx="85982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0" name="Freeform 136"/>
            <p:cNvSpPr>
              <a:spLocks/>
            </p:cNvSpPr>
            <p:nvPr/>
          </p:nvSpPr>
          <p:spPr bwMode="auto">
            <a:xfrm>
              <a:off x="1670146" y="6409526"/>
              <a:ext cx="579710" cy="50518"/>
            </a:xfrm>
            <a:custGeom>
              <a:avLst/>
              <a:gdLst>
                <a:gd name="T0" fmla="*/ 544 w 1472"/>
                <a:gd name="T1" fmla="*/ 0 h 128"/>
                <a:gd name="T2" fmla="*/ 0 w 1472"/>
                <a:gd name="T3" fmla="*/ 0 h 128"/>
                <a:gd name="T4" fmla="*/ 0 w 1472"/>
                <a:gd name="T5" fmla="*/ 32 h 128"/>
                <a:gd name="T6" fmla="*/ 96 w 1472"/>
                <a:gd name="T7" fmla="*/ 128 h 128"/>
                <a:gd name="T8" fmla="*/ 1376 w 1472"/>
                <a:gd name="T9" fmla="*/ 128 h 128"/>
                <a:gd name="T10" fmla="*/ 1472 w 1472"/>
                <a:gd name="T11" fmla="*/ 32 h 128"/>
                <a:gd name="T12" fmla="*/ 1472 w 1472"/>
                <a:gd name="T13" fmla="*/ 0 h 128"/>
                <a:gd name="T14" fmla="*/ 928 w 1472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2" h="128">
                  <a:moveTo>
                    <a:pt x="5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85"/>
                    <a:pt x="43" y="128"/>
                    <a:pt x="96" y="128"/>
                  </a:cubicBezTo>
                  <a:cubicBezTo>
                    <a:pt x="1376" y="128"/>
                    <a:pt x="1376" y="128"/>
                    <a:pt x="1376" y="128"/>
                  </a:cubicBezTo>
                  <a:cubicBezTo>
                    <a:pt x="1429" y="128"/>
                    <a:pt x="1472" y="85"/>
                    <a:pt x="1472" y="32"/>
                  </a:cubicBezTo>
                  <a:cubicBezTo>
                    <a:pt x="1472" y="0"/>
                    <a:pt x="1472" y="0"/>
                    <a:pt x="1472" y="0"/>
                  </a:cubicBezTo>
                  <a:cubicBezTo>
                    <a:pt x="928" y="0"/>
                    <a:pt x="928" y="0"/>
                    <a:pt x="928" y="0"/>
                  </a:cubicBez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1" name="Freeform 137"/>
            <p:cNvSpPr>
              <a:spLocks/>
            </p:cNvSpPr>
            <p:nvPr/>
          </p:nvSpPr>
          <p:spPr bwMode="auto">
            <a:xfrm>
              <a:off x="1695322" y="6031556"/>
              <a:ext cx="189068" cy="377970"/>
            </a:xfrm>
            <a:custGeom>
              <a:avLst/>
              <a:gdLst>
                <a:gd name="T0" fmla="*/ 480 w 480"/>
                <a:gd name="T1" fmla="*/ 0 h 960"/>
                <a:gd name="T2" fmla="*/ 96 w 480"/>
                <a:gd name="T3" fmla="*/ 0 h 960"/>
                <a:gd name="T4" fmla="*/ 0 w 480"/>
                <a:gd name="T5" fmla="*/ 96 h 960"/>
                <a:gd name="T6" fmla="*/ 0 w 480"/>
                <a:gd name="T7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960">
                  <a:moveTo>
                    <a:pt x="48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960"/>
                    <a:pt x="0" y="960"/>
                    <a:pt x="0" y="960"/>
                  </a:cubicBez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2" name="Freeform 138"/>
            <p:cNvSpPr>
              <a:spLocks/>
            </p:cNvSpPr>
            <p:nvPr/>
          </p:nvSpPr>
          <p:spPr bwMode="auto">
            <a:xfrm>
              <a:off x="2035612" y="6031556"/>
              <a:ext cx="189068" cy="377970"/>
            </a:xfrm>
            <a:custGeom>
              <a:avLst/>
              <a:gdLst>
                <a:gd name="T0" fmla="*/ 480 w 480"/>
                <a:gd name="T1" fmla="*/ 960 h 960"/>
                <a:gd name="T2" fmla="*/ 480 w 480"/>
                <a:gd name="T3" fmla="*/ 96 h 960"/>
                <a:gd name="T4" fmla="*/ 384 w 480"/>
                <a:gd name="T5" fmla="*/ 0 h 960"/>
                <a:gd name="T6" fmla="*/ 0 w 480"/>
                <a:gd name="T7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960">
                  <a:moveTo>
                    <a:pt x="480" y="960"/>
                  </a:moveTo>
                  <a:cubicBezTo>
                    <a:pt x="480" y="96"/>
                    <a:pt x="480" y="96"/>
                    <a:pt x="480" y="96"/>
                  </a:cubicBezTo>
                  <a:cubicBezTo>
                    <a:pt x="480" y="43"/>
                    <a:pt x="437" y="0"/>
                    <a:pt x="3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" name="Line 139"/>
            <p:cNvSpPr>
              <a:spLocks noChangeShapeType="1"/>
            </p:cNvSpPr>
            <p:nvPr/>
          </p:nvSpPr>
          <p:spPr bwMode="auto">
            <a:xfrm>
              <a:off x="1695322" y="6081908"/>
              <a:ext cx="163893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4" name="Line 140"/>
            <p:cNvSpPr>
              <a:spLocks noChangeShapeType="1"/>
            </p:cNvSpPr>
            <p:nvPr/>
          </p:nvSpPr>
          <p:spPr bwMode="auto">
            <a:xfrm>
              <a:off x="2060955" y="6081908"/>
              <a:ext cx="163726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5" name="Freeform 141"/>
            <p:cNvSpPr>
              <a:spLocks/>
            </p:cNvSpPr>
            <p:nvPr/>
          </p:nvSpPr>
          <p:spPr bwMode="auto">
            <a:xfrm>
              <a:off x="1788356" y="5931020"/>
              <a:ext cx="343458" cy="302109"/>
            </a:xfrm>
            <a:custGeom>
              <a:avLst/>
              <a:gdLst>
                <a:gd name="T0" fmla="*/ 491 w 872"/>
                <a:gd name="T1" fmla="*/ 32 h 767"/>
                <a:gd name="T2" fmla="*/ 436 w 872"/>
                <a:gd name="T3" fmla="*/ 0 h 767"/>
                <a:gd name="T4" fmla="*/ 381 w 872"/>
                <a:gd name="T5" fmla="*/ 32 h 767"/>
                <a:gd name="T6" fmla="*/ 11 w 872"/>
                <a:gd name="T7" fmla="*/ 671 h 767"/>
                <a:gd name="T8" fmla="*/ 11 w 872"/>
                <a:gd name="T9" fmla="*/ 735 h 767"/>
                <a:gd name="T10" fmla="*/ 67 w 872"/>
                <a:gd name="T11" fmla="*/ 767 h 767"/>
                <a:gd name="T12" fmla="*/ 805 w 872"/>
                <a:gd name="T13" fmla="*/ 767 h 767"/>
                <a:gd name="T14" fmla="*/ 861 w 872"/>
                <a:gd name="T15" fmla="*/ 735 h 767"/>
                <a:gd name="T16" fmla="*/ 861 w 872"/>
                <a:gd name="T17" fmla="*/ 671 h 767"/>
                <a:gd name="T18" fmla="*/ 491 w 872"/>
                <a:gd name="T19" fmla="*/ 32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2" h="767">
                  <a:moveTo>
                    <a:pt x="491" y="32"/>
                  </a:moveTo>
                  <a:cubicBezTo>
                    <a:pt x="480" y="12"/>
                    <a:pt x="459" y="0"/>
                    <a:pt x="436" y="0"/>
                  </a:cubicBezTo>
                  <a:cubicBezTo>
                    <a:pt x="413" y="0"/>
                    <a:pt x="392" y="12"/>
                    <a:pt x="381" y="32"/>
                  </a:cubicBezTo>
                  <a:cubicBezTo>
                    <a:pt x="11" y="671"/>
                    <a:pt x="11" y="671"/>
                    <a:pt x="11" y="671"/>
                  </a:cubicBezTo>
                  <a:cubicBezTo>
                    <a:pt x="0" y="691"/>
                    <a:pt x="0" y="715"/>
                    <a:pt x="11" y="735"/>
                  </a:cubicBezTo>
                  <a:cubicBezTo>
                    <a:pt x="23" y="755"/>
                    <a:pt x="44" y="767"/>
                    <a:pt x="67" y="767"/>
                  </a:cubicBezTo>
                  <a:cubicBezTo>
                    <a:pt x="805" y="767"/>
                    <a:pt x="805" y="767"/>
                    <a:pt x="805" y="767"/>
                  </a:cubicBezTo>
                  <a:cubicBezTo>
                    <a:pt x="828" y="767"/>
                    <a:pt x="849" y="755"/>
                    <a:pt x="861" y="735"/>
                  </a:cubicBezTo>
                  <a:cubicBezTo>
                    <a:pt x="872" y="715"/>
                    <a:pt x="872" y="691"/>
                    <a:pt x="861" y="671"/>
                  </a:cubicBezTo>
                  <a:lnTo>
                    <a:pt x="491" y="32"/>
                  </a:lnTo>
                  <a:close/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6" name="Line 142"/>
            <p:cNvSpPr>
              <a:spLocks noChangeShapeType="1"/>
            </p:cNvSpPr>
            <p:nvPr/>
          </p:nvSpPr>
          <p:spPr bwMode="auto">
            <a:xfrm flipV="1">
              <a:off x="1960085" y="6159996"/>
              <a:ext cx="0" cy="1560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7" name="Line 143"/>
            <p:cNvSpPr>
              <a:spLocks noChangeShapeType="1"/>
            </p:cNvSpPr>
            <p:nvPr/>
          </p:nvSpPr>
          <p:spPr bwMode="auto">
            <a:xfrm flipV="1">
              <a:off x="1960085" y="6014584"/>
              <a:ext cx="0" cy="10087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310904" y="2930405"/>
            <a:ext cx="1288174" cy="7047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>
              <a:spcBef>
                <a:spcPts val="1200"/>
              </a:spcBef>
            </a:pPr>
            <a:r>
              <a:rPr lang="es-419" b="1" dirty="0" smtClean="0">
                <a:solidFill>
                  <a:schemeClr val="accent3"/>
                </a:solidFill>
              </a:rPr>
              <a:t>445 </a:t>
            </a:r>
            <a:r>
              <a:rPr lang="es-419" b="1" dirty="0">
                <a:solidFill>
                  <a:schemeClr val="accent3"/>
                </a:solidFill>
              </a:rPr>
              <a:t>M</a:t>
            </a:r>
          </a:p>
          <a:p>
            <a:pPr algn="r"/>
            <a:r>
              <a:rPr lang="es-419" sz="1200" dirty="0" smtClean="0">
                <a:solidFill>
                  <a:schemeClr val="tx2"/>
                </a:solidFill>
              </a:rPr>
              <a:t>Ciberataques en 2020</a:t>
            </a:r>
            <a:r>
              <a:rPr lang="es-419" sz="1050" baseline="30000" dirty="0" smtClean="0">
                <a:solidFill>
                  <a:schemeClr val="tx2"/>
                </a:solidFill>
              </a:rPr>
              <a:t>2</a:t>
            </a:r>
            <a:endParaRPr lang="es-419" sz="1050" baseline="30000" dirty="0">
              <a:solidFill>
                <a:schemeClr val="tx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9805" y="4566166"/>
            <a:ext cx="1477145" cy="8141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>
              <a:spcBef>
                <a:spcPts val="1200"/>
              </a:spcBef>
            </a:pPr>
            <a:r>
              <a:rPr lang="es-419" b="1" dirty="0" smtClean="0">
                <a:solidFill>
                  <a:schemeClr val="accent1"/>
                </a:solidFill>
              </a:rPr>
              <a:t>$16.4 BM      </a:t>
            </a:r>
            <a:r>
              <a:rPr lang="es-419" sz="1200" dirty="0" smtClean="0"/>
              <a:t>Al día por daños de Crimen Cibernético</a:t>
            </a:r>
            <a:r>
              <a:rPr lang="es-419" sz="1200" baseline="300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01017" y="5309763"/>
            <a:ext cx="1211387" cy="8941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b="1" dirty="0" smtClean="0">
                <a:solidFill>
                  <a:schemeClr val="accent2"/>
                </a:solidFill>
              </a:rPr>
              <a:t>$3.86 M</a:t>
            </a:r>
          </a:p>
          <a:p>
            <a:r>
              <a:rPr lang="es-ES" sz="1200" dirty="0" smtClean="0">
                <a:solidFill>
                  <a:schemeClr val="tx2"/>
                </a:solidFill>
              </a:rPr>
              <a:t>Coste promedio de una Brecha de Datos en 2020</a:t>
            </a:r>
            <a:r>
              <a:rPr lang="es-419" sz="1050" baseline="30000" dirty="0">
                <a:solidFill>
                  <a:schemeClr val="tx2"/>
                </a:solidFill>
              </a:rPr>
              <a:t>5</a:t>
            </a:r>
          </a:p>
          <a:p>
            <a:endParaRPr lang="es-419" sz="1050" baseline="30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806509" y="4668969"/>
            <a:ext cx="1545314" cy="12407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b="1" dirty="0">
                <a:solidFill>
                  <a:schemeClr val="accent3"/>
                </a:solidFill>
              </a:rPr>
              <a:t>206 Días</a:t>
            </a:r>
          </a:p>
          <a:p>
            <a:r>
              <a:rPr lang="es-ES" sz="1200" dirty="0" smtClean="0">
                <a:solidFill>
                  <a:schemeClr val="tx2"/>
                </a:solidFill>
              </a:rPr>
              <a:t>Puede tardar </a:t>
            </a:r>
            <a:r>
              <a:rPr lang="es-ES" sz="1200" dirty="0">
                <a:solidFill>
                  <a:schemeClr val="tx2"/>
                </a:solidFill>
              </a:rPr>
              <a:t>una organización en detectar el ingreso de un atacante a sus </a:t>
            </a:r>
            <a:r>
              <a:rPr lang="es-ES" sz="1200" dirty="0" smtClean="0">
                <a:solidFill>
                  <a:schemeClr val="tx2"/>
                </a:solidFill>
              </a:rPr>
              <a:t>sistemas</a:t>
            </a:r>
            <a:r>
              <a:rPr lang="es-419" sz="1050" baseline="30000" dirty="0">
                <a:solidFill>
                  <a:schemeClr val="tx2"/>
                </a:solidFill>
              </a:rPr>
              <a:t> 6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899203" y="2323492"/>
            <a:ext cx="667001" cy="484640"/>
            <a:chOff x="4086225" y="6704014"/>
            <a:chExt cx="525463" cy="374650"/>
          </a:xfrm>
        </p:grpSpPr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4146550" y="6704014"/>
              <a:ext cx="120650" cy="150813"/>
            </a:xfrm>
            <a:custGeom>
              <a:avLst/>
              <a:gdLst>
                <a:gd name="T0" fmla="*/ 16 w 32"/>
                <a:gd name="T1" fmla="*/ 40 h 40"/>
                <a:gd name="T2" fmla="*/ 0 w 32"/>
                <a:gd name="T3" fmla="*/ 23 h 40"/>
                <a:gd name="T4" fmla="*/ 0 w 32"/>
                <a:gd name="T5" fmla="*/ 17 h 40"/>
                <a:gd name="T6" fmla="*/ 16 w 32"/>
                <a:gd name="T7" fmla="*/ 0 h 40"/>
                <a:gd name="T8" fmla="*/ 32 w 32"/>
                <a:gd name="T9" fmla="*/ 17 h 40"/>
                <a:gd name="T10" fmla="*/ 32 w 32"/>
                <a:gd name="T11" fmla="*/ 23 h 40"/>
                <a:gd name="T12" fmla="*/ 16 w 3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0">
                  <a:moveTo>
                    <a:pt x="16" y="40"/>
                  </a:moveTo>
                  <a:cubicBezTo>
                    <a:pt x="7" y="40"/>
                    <a:pt x="0" y="32"/>
                    <a:pt x="0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32"/>
                    <a:pt x="25" y="40"/>
                    <a:pt x="16" y="40"/>
                  </a:cubicBezTo>
                  <a:close/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4086225" y="6899276"/>
              <a:ext cx="307975" cy="179388"/>
            </a:xfrm>
            <a:custGeom>
              <a:avLst/>
              <a:gdLst>
                <a:gd name="T0" fmla="*/ 0 w 82"/>
                <a:gd name="T1" fmla="*/ 48 h 48"/>
                <a:gd name="T2" fmla="*/ 4 w 82"/>
                <a:gd name="T3" fmla="*/ 16 h 48"/>
                <a:gd name="T4" fmla="*/ 20 w 82"/>
                <a:gd name="T5" fmla="*/ 0 h 48"/>
                <a:gd name="T6" fmla="*/ 28 w 82"/>
                <a:gd name="T7" fmla="*/ 0 h 48"/>
                <a:gd name="T8" fmla="*/ 56 w 82"/>
                <a:gd name="T9" fmla="*/ 32 h 48"/>
                <a:gd name="T10" fmla="*/ 80 w 82"/>
                <a:gd name="T11" fmla="*/ 32 h 48"/>
                <a:gd name="T12" fmla="*/ 68 w 82"/>
                <a:gd name="T13" fmla="*/ 48 h 48"/>
                <a:gd name="T14" fmla="*/ 44 w 82"/>
                <a:gd name="T15" fmla="*/ 48 h 48"/>
                <a:gd name="T16" fmla="*/ 24 w 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48">
                  <a:moveTo>
                    <a:pt x="0" y="48"/>
                  </a:moveTo>
                  <a:cubicBezTo>
                    <a:pt x="0" y="48"/>
                    <a:pt x="3" y="26"/>
                    <a:pt x="4" y="16"/>
                  </a:cubicBezTo>
                  <a:cubicBezTo>
                    <a:pt x="5" y="6"/>
                    <a:pt x="11" y="0"/>
                    <a:pt x="2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32"/>
                    <a:pt x="82" y="48"/>
                    <a:pt x="68" y="48"/>
                  </a:cubicBezTo>
                  <a:cubicBezTo>
                    <a:pt x="60" y="48"/>
                    <a:pt x="44" y="48"/>
                    <a:pt x="44" y="48"/>
                  </a:cubicBezTo>
                  <a:cubicBezTo>
                    <a:pt x="24" y="24"/>
                    <a:pt x="24" y="24"/>
                    <a:pt x="24" y="24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4311650" y="6883401"/>
              <a:ext cx="255588" cy="150813"/>
            </a:xfrm>
            <a:custGeom>
              <a:avLst/>
              <a:gdLst>
                <a:gd name="T0" fmla="*/ 0 w 161"/>
                <a:gd name="T1" fmla="*/ 57 h 95"/>
                <a:gd name="T2" fmla="*/ 38 w 161"/>
                <a:gd name="T3" fmla="*/ 0 h 95"/>
                <a:gd name="T4" fmla="*/ 161 w 161"/>
                <a:gd name="T5" fmla="*/ 0 h 95"/>
                <a:gd name="T6" fmla="*/ 104 w 161"/>
                <a:gd name="T7" fmla="*/ 95 h 95"/>
                <a:gd name="T8" fmla="*/ 66 w 161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95">
                  <a:moveTo>
                    <a:pt x="0" y="57"/>
                  </a:moveTo>
                  <a:lnTo>
                    <a:pt x="38" y="0"/>
                  </a:lnTo>
                  <a:lnTo>
                    <a:pt x="161" y="0"/>
                  </a:lnTo>
                  <a:lnTo>
                    <a:pt x="104" y="95"/>
                  </a:lnTo>
                  <a:lnTo>
                    <a:pt x="66" y="95"/>
                  </a:ln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39" name="Line 177"/>
            <p:cNvSpPr>
              <a:spLocks noChangeShapeType="1"/>
            </p:cNvSpPr>
            <p:nvPr/>
          </p:nvSpPr>
          <p:spPr bwMode="auto">
            <a:xfrm>
              <a:off x="4192588" y="7078664"/>
              <a:ext cx="419100" cy="0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10872" y="3924711"/>
            <a:ext cx="599796" cy="583137"/>
            <a:chOff x="515938" y="3952875"/>
            <a:chExt cx="690563" cy="658812"/>
          </a:xfrm>
        </p:grpSpPr>
        <p:sp>
          <p:nvSpPr>
            <p:cNvPr id="42" name="Freeform 90"/>
            <p:cNvSpPr>
              <a:spLocks/>
            </p:cNvSpPr>
            <p:nvPr/>
          </p:nvSpPr>
          <p:spPr bwMode="auto">
            <a:xfrm>
              <a:off x="515938" y="4371975"/>
              <a:ext cx="406400" cy="165100"/>
            </a:xfrm>
            <a:custGeom>
              <a:avLst/>
              <a:gdLst>
                <a:gd name="T0" fmla="*/ 256 w 256"/>
                <a:gd name="T1" fmla="*/ 38 h 104"/>
                <a:gd name="T2" fmla="*/ 152 w 256"/>
                <a:gd name="T3" fmla="*/ 104 h 104"/>
                <a:gd name="T4" fmla="*/ 0 w 2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" h="104">
                  <a:moveTo>
                    <a:pt x="256" y="38"/>
                  </a:moveTo>
                  <a:lnTo>
                    <a:pt x="152" y="104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3" name="Line 91"/>
            <p:cNvSpPr>
              <a:spLocks noChangeShapeType="1"/>
            </p:cNvSpPr>
            <p:nvPr/>
          </p:nvSpPr>
          <p:spPr bwMode="auto">
            <a:xfrm>
              <a:off x="966788" y="4087812"/>
              <a:ext cx="0" cy="28575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4" name="Line 92"/>
            <p:cNvSpPr>
              <a:spLocks noChangeShapeType="1"/>
            </p:cNvSpPr>
            <p:nvPr/>
          </p:nvSpPr>
          <p:spPr bwMode="auto">
            <a:xfrm>
              <a:off x="757238" y="4222750"/>
              <a:ext cx="0" cy="30162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5" name="Freeform 93"/>
            <p:cNvSpPr>
              <a:spLocks/>
            </p:cNvSpPr>
            <p:nvPr/>
          </p:nvSpPr>
          <p:spPr bwMode="auto">
            <a:xfrm>
              <a:off x="674688" y="4046537"/>
              <a:ext cx="366713" cy="479425"/>
            </a:xfrm>
            <a:custGeom>
              <a:avLst/>
              <a:gdLst>
                <a:gd name="T0" fmla="*/ 156 w 231"/>
                <a:gd name="T1" fmla="*/ 148 h 302"/>
                <a:gd name="T2" fmla="*/ 0 w 231"/>
                <a:gd name="T3" fmla="*/ 42 h 302"/>
                <a:gd name="T4" fmla="*/ 71 w 231"/>
                <a:gd name="T5" fmla="*/ 0 h 302"/>
                <a:gd name="T6" fmla="*/ 111 w 231"/>
                <a:gd name="T7" fmla="*/ 26 h 302"/>
                <a:gd name="T8" fmla="*/ 231 w 231"/>
                <a:gd name="T9" fmla="*/ 101 h 302"/>
                <a:gd name="T10" fmla="*/ 231 w 231"/>
                <a:gd name="T11" fmla="*/ 252 h 302"/>
                <a:gd name="T12" fmla="*/ 156 w 231"/>
                <a:gd name="T13" fmla="*/ 302 h 302"/>
                <a:gd name="T14" fmla="*/ 156 w 231"/>
                <a:gd name="T15" fmla="*/ 14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302">
                  <a:moveTo>
                    <a:pt x="156" y="148"/>
                  </a:moveTo>
                  <a:lnTo>
                    <a:pt x="0" y="42"/>
                  </a:lnTo>
                  <a:lnTo>
                    <a:pt x="71" y="0"/>
                  </a:lnTo>
                  <a:lnTo>
                    <a:pt x="111" y="26"/>
                  </a:lnTo>
                  <a:lnTo>
                    <a:pt x="231" y="101"/>
                  </a:lnTo>
                  <a:lnTo>
                    <a:pt x="231" y="252"/>
                  </a:lnTo>
                  <a:lnTo>
                    <a:pt x="156" y="302"/>
                  </a:lnTo>
                  <a:lnTo>
                    <a:pt x="156" y="148"/>
                  </a:lnTo>
                  <a:close/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6" name="Freeform 94"/>
            <p:cNvSpPr>
              <a:spLocks/>
            </p:cNvSpPr>
            <p:nvPr/>
          </p:nvSpPr>
          <p:spPr bwMode="auto">
            <a:xfrm>
              <a:off x="850901" y="4035425"/>
              <a:ext cx="228600" cy="141287"/>
            </a:xfrm>
            <a:custGeom>
              <a:avLst/>
              <a:gdLst>
                <a:gd name="T0" fmla="*/ 38 w 61"/>
                <a:gd name="T1" fmla="*/ 38 h 38"/>
                <a:gd name="T2" fmla="*/ 61 w 61"/>
                <a:gd name="T3" fmla="*/ 23 h 38"/>
                <a:gd name="T4" fmla="*/ 61 w 61"/>
                <a:gd name="T5" fmla="*/ 15 h 38"/>
                <a:gd name="T6" fmla="*/ 36 w 61"/>
                <a:gd name="T7" fmla="*/ 0 h 38"/>
                <a:gd name="T8" fmla="*/ 23 w 61"/>
                <a:gd name="T9" fmla="*/ 0 h 38"/>
                <a:gd name="T10" fmla="*/ 0 w 61"/>
                <a:gd name="T1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8">
                  <a:moveTo>
                    <a:pt x="38" y="38"/>
                  </a:moveTo>
                  <a:cubicBezTo>
                    <a:pt x="61" y="23"/>
                    <a:pt x="61" y="23"/>
                    <a:pt x="61" y="23"/>
                  </a:cubicBezTo>
                  <a:cubicBezTo>
                    <a:pt x="57" y="21"/>
                    <a:pt x="57" y="18"/>
                    <a:pt x="61" y="1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1" y="2"/>
                    <a:pt x="26" y="2"/>
                    <a:pt x="23" y="0"/>
                  </a:cubicBezTo>
                  <a:cubicBezTo>
                    <a:pt x="0" y="14"/>
                    <a:pt x="0" y="14"/>
                    <a:pt x="0" y="14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7" name="Freeform 95"/>
            <p:cNvSpPr>
              <a:spLocks/>
            </p:cNvSpPr>
            <p:nvPr/>
          </p:nvSpPr>
          <p:spPr bwMode="auto">
            <a:xfrm>
              <a:off x="644526" y="4157662"/>
              <a:ext cx="231775" cy="150812"/>
            </a:xfrm>
            <a:custGeom>
              <a:avLst/>
              <a:gdLst>
                <a:gd name="T0" fmla="*/ 25 w 62"/>
                <a:gd name="T1" fmla="*/ 0 h 40"/>
                <a:gd name="T2" fmla="*/ 0 w 62"/>
                <a:gd name="T3" fmla="*/ 16 h 40"/>
                <a:gd name="T4" fmla="*/ 0 w 62"/>
                <a:gd name="T5" fmla="*/ 24 h 40"/>
                <a:gd name="T6" fmla="*/ 25 w 62"/>
                <a:gd name="T7" fmla="*/ 39 h 40"/>
                <a:gd name="T8" fmla="*/ 38 w 62"/>
                <a:gd name="T9" fmla="*/ 40 h 40"/>
                <a:gd name="T10" fmla="*/ 62 w 62"/>
                <a:gd name="T11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40">
                  <a:moveTo>
                    <a:pt x="25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4" y="18"/>
                    <a:pt x="4" y="21"/>
                    <a:pt x="0" y="24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9" y="37"/>
                    <a:pt x="34" y="37"/>
                    <a:pt x="38" y="40"/>
                  </a:cubicBezTo>
                  <a:cubicBezTo>
                    <a:pt x="62" y="25"/>
                    <a:pt x="62" y="25"/>
                    <a:pt x="62" y="25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8" name="Freeform 96"/>
            <p:cNvSpPr>
              <a:spLocks/>
            </p:cNvSpPr>
            <p:nvPr/>
          </p:nvSpPr>
          <p:spPr bwMode="auto">
            <a:xfrm>
              <a:off x="515938" y="4129087"/>
              <a:ext cx="406400" cy="258762"/>
            </a:xfrm>
            <a:custGeom>
              <a:avLst/>
              <a:gdLst>
                <a:gd name="T0" fmla="*/ 256 w 256"/>
                <a:gd name="T1" fmla="*/ 96 h 163"/>
                <a:gd name="T2" fmla="*/ 152 w 256"/>
                <a:gd name="T3" fmla="*/ 163 h 163"/>
                <a:gd name="T4" fmla="*/ 0 w 256"/>
                <a:gd name="T5" fmla="*/ 68 h 163"/>
                <a:gd name="T6" fmla="*/ 111 w 256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163">
                  <a:moveTo>
                    <a:pt x="256" y="96"/>
                  </a:moveTo>
                  <a:lnTo>
                    <a:pt x="152" y="163"/>
                  </a:lnTo>
                  <a:lnTo>
                    <a:pt x="0" y="68"/>
                  </a:lnTo>
                  <a:lnTo>
                    <a:pt x="111" y="0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49" name="Freeform 97"/>
            <p:cNvSpPr>
              <a:spLocks/>
            </p:cNvSpPr>
            <p:nvPr/>
          </p:nvSpPr>
          <p:spPr bwMode="auto">
            <a:xfrm>
              <a:off x="801688" y="3952875"/>
              <a:ext cx="404813" cy="254000"/>
            </a:xfrm>
            <a:custGeom>
              <a:avLst/>
              <a:gdLst>
                <a:gd name="T0" fmla="*/ 0 w 255"/>
                <a:gd name="T1" fmla="*/ 66 h 160"/>
                <a:gd name="T2" fmla="*/ 104 w 255"/>
                <a:gd name="T3" fmla="*/ 0 h 160"/>
                <a:gd name="T4" fmla="*/ 255 w 255"/>
                <a:gd name="T5" fmla="*/ 94 h 160"/>
                <a:gd name="T6" fmla="*/ 151 w 255"/>
                <a:gd name="T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60">
                  <a:moveTo>
                    <a:pt x="0" y="66"/>
                  </a:moveTo>
                  <a:lnTo>
                    <a:pt x="104" y="0"/>
                  </a:lnTo>
                  <a:lnTo>
                    <a:pt x="255" y="94"/>
                  </a:lnTo>
                  <a:lnTo>
                    <a:pt x="151" y="160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50" name="Freeform 98"/>
            <p:cNvSpPr>
              <a:spLocks/>
            </p:cNvSpPr>
            <p:nvPr/>
          </p:nvSpPr>
          <p:spPr bwMode="auto">
            <a:xfrm>
              <a:off x="515938" y="4297362"/>
              <a:ext cx="406400" cy="165100"/>
            </a:xfrm>
            <a:custGeom>
              <a:avLst/>
              <a:gdLst>
                <a:gd name="T0" fmla="*/ 256 w 256"/>
                <a:gd name="T1" fmla="*/ 38 h 104"/>
                <a:gd name="T2" fmla="*/ 152 w 256"/>
                <a:gd name="T3" fmla="*/ 104 h 104"/>
                <a:gd name="T4" fmla="*/ 0 w 2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" h="104">
                  <a:moveTo>
                    <a:pt x="256" y="38"/>
                  </a:moveTo>
                  <a:lnTo>
                    <a:pt x="152" y="104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51" name="Line 99"/>
            <p:cNvSpPr>
              <a:spLocks noChangeShapeType="1"/>
            </p:cNvSpPr>
            <p:nvPr/>
          </p:nvSpPr>
          <p:spPr bwMode="auto">
            <a:xfrm flipH="1">
              <a:off x="1041401" y="4176712"/>
              <a:ext cx="165100" cy="104775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52" name="Freeform 100"/>
            <p:cNvSpPr>
              <a:spLocks/>
            </p:cNvSpPr>
            <p:nvPr/>
          </p:nvSpPr>
          <p:spPr bwMode="auto">
            <a:xfrm>
              <a:off x="515938" y="4446587"/>
              <a:ext cx="406400" cy="165100"/>
            </a:xfrm>
            <a:custGeom>
              <a:avLst/>
              <a:gdLst>
                <a:gd name="T0" fmla="*/ 256 w 256"/>
                <a:gd name="T1" fmla="*/ 38 h 104"/>
                <a:gd name="T2" fmla="*/ 152 w 256"/>
                <a:gd name="T3" fmla="*/ 104 h 104"/>
                <a:gd name="T4" fmla="*/ 0 w 2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" h="104">
                  <a:moveTo>
                    <a:pt x="256" y="38"/>
                  </a:moveTo>
                  <a:lnTo>
                    <a:pt x="152" y="104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53" name="Line 101"/>
            <p:cNvSpPr>
              <a:spLocks noChangeShapeType="1"/>
            </p:cNvSpPr>
            <p:nvPr/>
          </p:nvSpPr>
          <p:spPr bwMode="auto">
            <a:xfrm flipH="1">
              <a:off x="1041401" y="4327525"/>
              <a:ext cx="165100" cy="104775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54" name="Line 102"/>
            <p:cNvSpPr>
              <a:spLocks noChangeShapeType="1"/>
            </p:cNvSpPr>
            <p:nvPr/>
          </p:nvSpPr>
          <p:spPr bwMode="auto">
            <a:xfrm flipH="1">
              <a:off x="1041401" y="4252912"/>
              <a:ext cx="165100" cy="104775"/>
            </a:xfrm>
            <a:prstGeom prst="line">
              <a:avLst/>
            </a:pr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806484" y="2377216"/>
            <a:ext cx="462529" cy="491383"/>
            <a:chOff x="2490788" y="1287463"/>
            <a:chExt cx="560388" cy="584200"/>
          </a:xfrm>
        </p:grpSpPr>
        <p:sp>
          <p:nvSpPr>
            <p:cNvPr id="56" name="Line 15"/>
            <p:cNvSpPr>
              <a:spLocks noChangeShapeType="1"/>
            </p:cNvSpPr>
            <p:nvPr/>
          </p:nvSpPr>
          <p:spPr bwMode="auto">
            <a:xfrm flipH="1">
              <a:off x="2503488" y="1444626"/>
              <a:ext cx="111125" cy="34925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490788" y="1376363"/>
              <a:ext cx="385763" cy="495300"/>
            </a:xfrm>
            <a:custGeom>
              <a:avLst/>
              <a:gdLst>
                <a:gd name="T0" fmla="*/ 41 w 122"/>
                <a:gd name="T1" fmla="*/ 0 h 157"/>
                <a:gd name="T2" fmla="*/ 9 w 122"/>
                <a:gd name="T3" fmla="*/ 10 h 157"/>
                <a:gd name="T4" fmla="*/ 2 w 122"/>
                <a:gd name="T5" fmla="*/ 25 h 157"/>
                <a:gd name="T6" fmla="*/ 40 w 122"/>
                <a:gd name="T7" fmla="*/ 148 h 157"/>
                <a:gd name="T8" fmla="*/ 55 w 122"/>
                <a:gd name="T9" fmla="*/ 155 h 157"/>
                <a:gd name="T10" fmla="*/ 112 w 122"/>
                <a:gd name="T11" fmla="*/ 138 h 157"/>
                <a:gd name="T12" fmla="*/ 120 w 122"/>
                <a:gd name="T13" fmla="*/ 123 h 157"/>
                <a:gd name="T14" fmla="*/ 107 w 122"/>
                <a:gd name="T15" fmla="*/ 8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57">
                  <a:moveTo>
                    <a:pt x="41" y="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3" y="12"/>
                    <a:pt x="0" y="19"/>
                    <a:pt x="2" y="25"/>
                  </a:cubicBezTo>
                  <a:cubicBezTo>
                    <a:pt x="40" y="148"/>
                    <a:pt x="40" y="148"/>
                    <a:pt x="40" y="148"/>
                  </a:cubicBezTo>
                  <a:cubicBezTo>
                    <a:pt x="41" y="154"/>
                    <a:pt x="48" y="157"/>
                    <a:pt x="55" y="155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8" y="136"/>
                    <a:pt x="122" y="129"/>
                    <a:pt x="120" y="123"/>
                  </a:cubicBezTo>
                  <a:cubicBezTo>
                    <a:pt x="107" y="83"/>
                    <a:pt x="107" y="83"/>
                    <a:pt x="107" y="83"/>
                  </a:cubicBez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 flipV="1">
              <a:off x="2725738" y="1795463"/>
              <a:ext cx="34925" cy="12700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 flipV="1">
              <a:off x="2605088" y="1727201"/>
              <a:ext cx="252413" cy="77788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646363" y="1287463"/>
              <a:ext cx="404813" cy="350838"/>
            </a:xfrm>
            <a:custGeom>
              <a:avLst/>
              <a:gdLst>
                <a:gd name="T0" fmla="*/ 64 w 128"/>
                <a:gd name="T1" fmla="*/ 0 h 111"/>
                <a:gd name="T2" fmla="*/ 0 w 128"/>
                <a:gd name="T3" fmla="*/ 50 h 111"/>
                <a:gd name="T4" fmla="*/ 12 w 128"/>
                <a:gd name="T5" fmla="*/ 79 h 111"/>
                <a:gd name="T6" fmla="*/ 6 w 128"/>
                <a:gd name="T7" fmla="*/ 105 h 111"/>
                <a:gd name="T8" fmla="*/ 10 w 128"/>
                <a:gd name="T9" fmla="*/ 110 h 111"/>
                <a:gd name="T10" fmla="*/ 42 w 128"/>
                <a:gd name="T11" fmla="*/ 97 h 111"/>
                <a:gd name="T12" fmla="*/ 64 w 128"/>
                <a:gd name="T13" fmla="*/ 100 h 111"/>
                <a:gd name="T14" fmla="*/ 128 w 128"/>
                <a:gd name="T15" fmla="*/ 50 h 111"/>
                <a:gd name="T16" fmla="*/ 64 w 128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11">
                  <a:moveTo>
                    <a:pt x="64" y="0"/>
                  </a:moveTo>
                  <a:cubicBezTo>
                    <a:pt x="29" y="0"/>
                    <a:pt x="0" y="22"/>
                    <a:pt x="0" y="50"/>
                  </a:cubicBezTo>
                  <a:cubicBezTo>
                    <a:pt x="0" y="61"/>
                    <a:pt x="5" y="71"/>
                    <a:pt x="12" y="79"/>
                  </a:cubicBezTo>
                  <a:cubicBezTo>
                    <a:pt x="11" y="88"/>
                    <a:pt x="9" y="97"/>
                    <a:pt x="6" y="105"/>
                  </a:cubicBezTo>
                  <a:cubicBezTo>
                    <a:pt x="4" y="108"/>
                    <a:pt x="7" y="111"/>
                    <a:pt x="10" y="110"/>
                  </a:cubicBezTo>
                  <a:cubicBezTo>
                    <a:pt x="24" y="107"/>
                    <a:pt x="34" y="102"/>
                    <a:pt x="42" y="97"/>
                  </a:cubicBezTo>
                  <a:cubicBezTo>
                    <a:pt x="49" y="99"/>
                    <a:pt x="56" y="100"/>
                    <a:pt x="64" y="100"/>
                  </a:cubicBezTo>
                  <a:cubicBezTo>
                    <a:pt x="99" y="100"/>
                    <a:pt x="128" y="78"/>
                    <a:pt x="128" y="50"/>
                  </a:cubicBezTo>
                  <a:cubicBezTo>
                    <a:pt x="128" y="22"/>
                    <a:pt x="99" y="0"/>
                    <a:pt x="64" y="0"/>
                  </a:cubicBez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61" name="Line 20"/>
            <p:cNvSpPr>
              <a:spLocks noChangeShapeType="1"/>
            </p:cNvSpPr>
            <p:nvPr/>
          </p:nvSpPr>
          <p:spPr bwMode="auto">
            <a:xfrm>
              <a:off x="2797175" y="1376363"/>
              <a:ext cx="0" cy="50800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62" name="Line 21"/>
            <p:cNvSpPr>
              <a:spLocks noChangeShapeType="1"/>
            </p:cNvSpPr>
            <p:nvPr/>
          </p:nvSpPr>
          <p:spPr bwMode="auto">
            <a:xfrm>
              <a:off x="2898775" y="1376363"/>
              <a:ext cx="0" cy="50800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 flipV="1">
              <a:off x="2771775" y="1489076"/>
              <a:ext cx="146050" cy="38100"/>
            </a:xfrm>
            <a:custGeom>
              <a:avLst/>
              <a:gdLst>
                <a:gd name="T0" fmla="*/ 46 w 46"/>
                <a:gd name="T1" fmla="*/ 0 h 12"/>
                <a:gd name="T2" fmla="*/ 23 w 46"/>
                <a:gd name="T3" fmla="*/ 12 h 12"/>
                <a:gd name="T4" fmla="*/ 0 w 4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2">
                  <a:moveTo>
                    <a:pt x="46" y="0"/>
                  </a:moveTo>
                  <a:cubicBezTo>
                    <a:pt x="40" y="7"/>
                    <a:pt x="32" y="12"/>
                    <a:pt x="23" y="12"/>
                  </a:cubicBezTo>
                  <a:cubicBezTo>
                    <a:pt x="14" y="12"/>
                    <a:pt x="6" y="7"/>
                    <a:pt x="0" y="0"/>
                  </a:cubicBez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799239" y="4159686"/>
            <a:ext cx="517123" cy="478851"/>
            <a:chOff x="485775" y="4110039"/>
            <a:chExt cx="660400" cy="600075"/>
          </a:xfrm>
        </p:grpSpPr>
        <p:sp>
          <p:nvSpPr>
            <p:cNvPr id="81" name="Freeform 107"/>
            <p:cNvSpPr>
              <a:spLocks/>
            </p:cNvSpPr>
            <p:nvPr/>
          </p:nvSpPr>
          <p:spPr bwMode="auto">
            <a:xfrm>
              <a:off x="485775" y="4110039"/>
              <a:ext cx="330200" cy="419100"/>
            </a:xfrm>
            <a:custGeom>
              <a:avLst/>
              <a:gdLst>
                <a:gd name="T0" fmla="*/ 88 w 88"/>
                <a:gd name="T1" fmla="*/ 0 h 112"/>
                <a:gd name="T2" fmla="*/ 8 w 88"/>
                <a:gd name="T3" fmla="*/ 80 h 112"/>
                <a:gd name="T4" fmla="*/ 8 w 88"/>
                <a:gd name="T5" fmla="*/ 84 h 112"/>
                <a:gd name="T6" fmla="*/ 0 w 88"/>
                <a:gd name="T7" fmla="*/ 84 h 112"/>
                <a:gd name="T8" fmla="*/ 20 w 88"/>
                <a:gd name="T9" fmla="*/ 112 h 112"/>
                <a:gd name="T10" fmla="*/ 36 w 88"/>
                <a:gd name="T11" fmla="*/ 84 h 112"/>
                <a:gd name="T12" fmla="*/ 28 w 88"/>
                <a:gd name="T13" fmla="*/ 84 h 112"/>
                <a:gd name="T14" fmla="*/ 28 w 88"/>
                <a:gd name="T15" fmla="*/ 80 h 112"/>
                <a:gd name="T16" fmla="*/ 44 w 88"/>
                <a:gd name="T17" fmla="*/ 3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2">
                  <a:moveTo>
                    <a:pt x="88" y="0"/>
                  </a:moveTo>
                  <a:cubicBezTo>
                    <a:pt x="44" y="0"/>
                    <a:pt x="8" y="36"/>
                    <a:pt x="8" y="80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64"/>
                    <a:pt x="34" y="50"/>
                    <a:pt x="44" y="39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85" name="Freeform 111"/>
            <p:cNvSpPr>
              <a:spLocks/>
            </p:cNvSpPr>
            <p:nvPr/>
          </p:nvSpPr>
          <p:spPr bwMode="auto">
            <a:xfrm>
              <a:off x="815975" y="4289426"/>
              <a:ext cx="330200" cy="420688"/>
            </a:xfrm>
            <a:custGeom>
              <a:avLst/>
              <a:gdLst>
                <a:gd name="T0" fmla="*/ 0 w 88"/>
                <a:gd name="T1" fmla="*/ 112 h 112"/>
                <a:gd name="T2" fmla="*/ 80 w 88"/>
                <a:gd name="T3" fmla="*/ 32 h 112"/>
                <a:gd name="T4" fmla="*/ 80 w 88"/>
                <a:gd name="T5" fmla="*/ 28 h 112"/>
                <a:gd name="T6" fmla="*/ 88 w 88"/>
                <a:gd name="T7" fmla="*/ 28 h 112"/>
                <a:gd name="T8" fmla="*/ 68 w 88"/>
                <a:gd name="T9" fmla="*/ 0 h 112"/>
                <a:gd name="T10" fmla="*/ 52 w 88"/>
                <a:gd name="T11" fmla="*/ 28 h 112"/>
                <a:gd name="T12" fmla="*/ 60 w 88"/>
                <a:gd name="T13" fmla="*/ 28 h 112"/>
                <a:gd name="T14" fmla="*/ 60 w 88"/>
                <a:gd name="T15" fmla="*/ 32 h 112"/>
                <a:gd name="T16" fmla="*/ 30 w 88"/>
                <a:gd name="T17" fmla="*/ 8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2">
                  <a:moveTo>
                    <a:pt x="0" y="112"/>
                  </a:moveTo>
                  <a:cubicBezTo>
                    <a:pt x="45" y="112"/>
                    <a:pt x="80" y="76"/>
                    <a:pt x="80" y="32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55"/>
                    <a:pt x="48" y="74"/>
                    <a:pt x="30" y="84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89" name="Oval 115"/>
            <p:cNvSpPr>
              <a:spLocks noChangeArrowheads="1"/>
            </p:cNvSpPr>
            <p:nvPr/>
          </p:nvSpPr>
          <p:spPr bwMode="auto">
            <a:xfrm>
              <a:off x="681038" y="4289426"/>
              <a:ext cx="269875" cy="269875"/>
            </a:xfrm>
            <a:prstGeom prst="ellips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90" name="Line 116"/>
            <p:cNvSpPr>
              <a:spLocks noChangeShapeType="1"/>
            </p:cNvSpPr>
            <p:nvPr/>
          </p:nvSpPr>
          <p:spPr bwMode="auto">
            <a:xfrm flipV="1">
              <a:off x="815975" y="4244976"/>
              <a:ext cx="0" cy="44450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91" name="Line 117"/>
            <p:cNvSpPr>
              <a:spLocks noChangeShapeType="1"/>
            </p:cNvSpPr>
            <p:nvPr/>
          </p:nvSpPr>
          <p:spPr bwMode="auto">
            <a:xfrm>
              <a:off x="771525" y="4244976"/>
              <a:ext cx="90488" cy="0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92" name="Line 118"/>
            <p:cNvSpPr>
              <a:spLocks noChangeShapeType="1"/>
            </p:cNvSpPr>
            <p:nvPr/>
          </p:nvSpPr>
          <p:spPr bwMode="auto">
            <a:xfrm flipH="1" flipV="1">
              <a:off x="696913" y="4289426"/>
              <a:ext cx="30163" cy="30163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93" name="Line 119"/>
            <p:cNvSpPr>
              <a:spLocks noChangeShapeType="1"/>
            </p:cNvSpPr>
            <p:nvPr/>
          </p:nvSpPr>
          <p:spPr bwMode="auto">
            <a:xfrm flipV="1">
              <a:off x="906463" y="4289426"/>
              <a:ext cx="30163" cy="30163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94" name="Line 120"/>
            <p:cNvSpPr>
              <a:spLocks noChangeShapeType="1"/>
            </p:cNvSpPr>
            <p:nvPr/>
          </p:nvSpPr>
          <p:spPr bwMode="auto">
            <a:xfrm>
              <a:off x="815975" y="4333876"/>
              <a:ext cx="0" cy="90488"/>
            </a:xfrm>
            <a:prstGeom prst="line">
              <a:avLst/>
            </a:prstGeom>
            <a:noFill/>
            <a:ln w="2857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sp>
        <p:nvSpPr>
          <p:cNvPr id="110" name="Oval 109"/>
          <p:cNvSpPr/>
          <p:nvPr/>
        </p:nvSpPr>
        <p:spPr bwMode="auto">
          <a:xfrm>
            <a:off x="8634763" y="4362099"/>
            <a:ext cx="151329" cy="1542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419" sz="2000" dirty="0"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8239354" y="2994693"/>
            <a:ext cx="154216" cy="1542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419" sz="2000" dirty="0"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7917154" y="3792543"/>
            <a:ext cx="151329" cy="1542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419" sz="2000" dirty="0">
              <a:latin typeface="Arial" charset="0"/>
            </a:endParaRPr>
          </a:p>
        </p:txBody>
      </p:sp>
      <p:sp>
        <p:nvSpPr>
          <p:cNvPr id="115" name="Freeform 114"/>
          <p:cNvSpPr/>
          <p:nvPr/>
        </p:nvSpPr>
        <p:spPr bwMode="auto">
          <a:xfrm flipH="1">
            <a:off x="9243477" y="2786472"/>
            <a:ext cx="542106" cy="215900"/>
          </a:xfrm>
          <a:custGeom>
            <a:avLst/>
            <a:gdLst>
              <a:gd name="connsiteX0" fmla="*/ 952500 w 952500"/>
              <a:gd name="connsiteY0" fmla="*/ 215900 h 215900"/>
              <a:gd name="connsiteX1" fmla="*/ 736600 w 952500"/>
              <a:gd name="connsiteY1" fmla="*/ 0 h 215900"/>
              <a:gd name="connsiteX2" fmla="*/ 0 w 952500"/>
              <a:gd name="connsiteY2" fmla="*/ 0 h 215900"/>
              <a:gd name="connsiteX0" fmla="*/ 552450 w 552450"/>
              <a:gd name="connsiteY0" fmla="*/ 215900 h 215900"/>
              <a:gd name="connsiteX1" fmla="*/ 336550 w 552450"/>
              <a:gd name="connsiteY1" fmla="*/ 0 h 215900"/>
              <a:gd name="connsiteX2" fmla="*/ 0 w 552450"/>
              <a:gd name="connsiteY2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215900">
                <a:moveTo>
                  <a:pt x="552450" y="215900"/>
                </a:moveTo>
                <a:lnTo>
                  <a:pt x="336550" y="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419" sz="2000" dirty="0"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9143927" y="2964926"/>
            <a:ext cx="154216" cy="1542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419" sz="2000" dirty="0"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196859" y="6182041"/>
            <a:ext cx="5410651" cy="4716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s-419" sz="500" dirty="0" err="1" smtClean="0">
                <a:solidFill>
                  <a:schemeClr val="accent5"/>
                </a:solidFill>
              </a:rPr>
              <a:t>Gartner</a:t>
            </a:r>
            <a:r>
              <a:rPr lang="es-419" sz="500" dirty="0">
                <a:solidFill>
                  <a:schemeClr val="accent5"/>
                </a:solidFill>
              </a:rPr>
              <a:t>, </a:t>
            </a:r>
            <a:r>
              <a:rPr lang="es-419" sz="500" dirty="0" err="1" smtClean="0">
                <a:solidFill>
                  <a:schemeClr val="accent5"/>
                </a:solidFill>
              </a:rPr>
              <a:t>Inc</a:t>
            </a:r>
            <a:endParaRPr lang="es-419" sz="500" dirty="0" smtClean="0">
              <a:solidFill>
                <a:schemeClr val="accent5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s-419" sz="500" dirty="0" err="1" smtClean="0">
                <a:solidFill>
                  <a:schemeClr val="accent5"/>
                </a:solidFill>
              </a:rPr>
              <a:t>Arkose</a:t>
            </a:r>
            <a:r>
              <a:rPr lang="es-419" sz="500" dirty="0" smtClean="0">
                <a:solidFill>
                  <a:schemeClr val="accent5"/>
                </a:solidFill>
              </a:rPr>
              <a:t> </a:t>
            </a:r>
            <a:r>
              <a:rPr lang="es-419" sz="500" dirty="0" err="1" smtClean="0">
                <a:solidFill>
                  <a:schemeClr val="accent5"/>
                </a:solidFill>
              </a:rPr>
              <a:t>Labs</a:t>
            </a:r>
            <a:endParaRPr lang="es-419" sz="500" dirty="0">
              <a:solidFill>
                <a:schemeClr val="accent5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s-419" sz="500" dirty="0" smtClean="0">
                <a:solidFill>
                  <a:schemeClr val="accent5"/>
                </a:solidFill>
              </a:rPr>
              <a:t>UK </a:t>
            </a:r>
            <a:r>
              <a:rPr lang="es-419" sz="500" dirty="0" err="1" smtClean="0">
                <a:solidFill>
                  <a:schemeClr val="accent5"/>
                </a:solidFill>
              </a:rPr>
              <a:t>Universities</a:t>
            </a:r>
            <a:endParaRPr lang="es-419" sz="500" dirty="0" smtClean="0">
              <a:solidFill>
                <a:schemeClr val="accent5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s-419" sz="500" dirty="0" err="1" smtClean="0">
                <a:solidFill>
                  <a:schemeClr val="accent5"/>
                </a:solidFill>
              </a:rPr>
              <a:t>Cybercrime</a:t>
            </a:r>
            <a:r>
              <a:rPr lang="es-419" sz="500" dirty="0" smtClean="0">
                <a:solidFill>
                  <a:schemeClr val="accent5"/>
                </a:solidFill>
              </a:rPr>
              <a:t> </a:t>
            </a:r>
            <a:r>
              <a:rPr lang="es-419" sz="500" dirty="0">
                <a:solidFill>
                  <a:schemeClr val="accent5"/>
                </a:solidFill>
              </a:rPr>
              <a:t>Magazine, </a:t>
            </a:r>
            <a:r>
              <a:rPr lang="es-419" sz="500" dirty="0" smtClean="0">
                <a:solidFill>
                  <a:schemeClr val="accent5"/>
                </a:solidFill>
              </a:rPr>
              <a:t>2020</a:t>
            </a:r>
          </a:p>
          <a:p>
            <a:pPr marL="228600" indent="-228600">
              <a:lnSpc>
                <a:spcPct val="9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s-419" sz="500" dirty="0" smtClean="0">
                <a:solidFill>
                  <a:schemeClr val="accent5"/>
                </a:solidFill>
              </a:rPr>
              <a:t>IBM</a:t>
            </a:r>
            <a:r>
              <a:rPr lang="es-419" sz="500" dirty="0">
                <a:solidFill>
                  <a:schemeClr val="accent5"/>
                </a:solidFill>
              </a:rPr>
              <a:t>, </a:t>
            </a:r>
            <a:r>
              <a:rPr lang="es-419" sz="500" dirty="0" smtClean="0">
                <a:solidFill>
                  <a:schemeClr val="accent5"/>
                </a:solidFill>
              </a:rPr>
              <a:t>2020</a:t>
            </a:r>
          </a:p>
          <a:p>
            <a:pPr marL="228600" indent="-228600">
              <a:lnSpc>
                <a:spcPct val="9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s-419" sz="600" dirty="0" err="1">
                <a:solidFill>
                  <a:schemeClr val="accent5"/>
                </a:solidFill>
              </a:rPr>
              <a:t>Lumu</a:t>
            </a:r>
            <a:r>
              <a:rPr lang="es-419" sz="600" dirty="0">
                <a:solidFill>
                  <a:schemeClr val="accent5"/>
                </a:solidFill>
              </a:rPr>
              <a:t> </a:t>
            </a:r>
            <a:r>
              <a:rPr lang="es-419" sz="600" dirty="0" smtClean="0">
                <a:solidFill>
                  <a:schemeClr val="accent5"/>
                </a:solidFill>
              </a:rPr>
              <a:t>Technologies</a:t>
            </a:r>
          </a:p>
          <a:p>
            <a:pPr marL="228600" indent="-228600">
              <a:lnSpc>
                <a:spcPct val="9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s-419" sz="600" dirty="0" err="1">
                <a:solidFill>
                  <a:schemeClr val="accent5"/>
                </a:solidFill>
              </a:rPr>
              <a:t>Cybersecurity</a:t>
            </a:r>
            <a:r>
              <a:rPr lang="es-419" sz="600" dirty="0">
                <a:solidFill>
                  <a:schemeClr val="accent5"/>
                </a:solidFill>
              </a:rPr>
              <a:t> </a:t>
            </a:r>
            <a:r>
              <a:rPr lang="es-419" sz="600" dirty="0" err="1">
                <a:solidFill>
                  <a:schemeClr val="accent5"/>
                </a:solidFill>
              </a:rPr>
              <a:t>Ventures</a:t>
            </a:r>
            <a:endParaRPr lang="es-419" sz="600" dirty="0">
              <a:solidFill>
                <a:schemeClr val="accent5"/>
              </a:solidFill>
            </a:endParaRPr>
          </a:p>
        </p:txBody>
      </p:sp>
      <p:sp>
        <p:nvSpPr>
          <p:cNvPr id="82" name="Text Placeholder 7"/>
          <p:cNvSpPr txBox="1">
            <a:spLocks/>
          </p:cNvSpPr>
          <p:nvPr/>
        </p:nvSpPr>
        <p:spPr>
          <a:xfrm>
            <a:off x="423991" y="809611"/>
            <a:ext cx="11225025" cy="3204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002060"/>
                </a:solidFill>
              </a:rPr>
              <a:t>Contexto general: </a:t>
            </a:r>
            <a:r>
              <a:rPr lang="es-ES" b="1" dirty="0" smtClean="0">
                <a:solidFill>
                  <a:srgbClr val="002060"/>
                </a:solidFill>
              </a:rPr>
              <a:t>Datos Interesantes 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20" name="Freeform 119"/>
          <p:cNvSpPr/>
          <p:nvPr/>
        </p:nvSpPr>
        <p:spPr bwMode="auto">
          <a:xfrm flipH="1" flipV="1">
            <a:off x="9412405" y="4122837"/>
            <a:ext cx="298494" cy="226836"/>
          </a:xfrm>
          <a:custGeom>
            <a:avLst/>
            <a:gdLst>
              <a:gd name="connsiteX0" fmla="*/ 952500 w 952500"/>
              <a:gd name="connsiteY0" fmla="*/ 215900 h 215900"/>
              <a:gd name="connsiteX1" fmla="*/ 736600 w 952500"/>
              <a:gd name="connsiteY1" fmla="*/ 0 h 215900"/>
              <a:gd name="connsiteX2" fmla="*/ 0 w 952500"/>
              <a:gd name="connsiteY2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0" h="215900">
                <a:moveTo>
                  <a:pt x="952500" y="215900"/>
                </a:moveTo>
                <a:lnTo>
                  <a:pt x="736600" y="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419" sz="2000" dirty="0">
              <a:latin typeface="Arial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9878019" y="2898639"/>
            <a:ext cx="1545314" cy="10991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b="1" dirty="0">
                <a:solidFill>
                  <a:schemeClr val="accent2"/>
                </a:solidFill>
              </a:rPr>
              <a:t>1 en 2</a:t>
            </a:r>
          </a:p>
          <a:p>
            <a:r>
              <a:rPr lang="es-419" sz="1200" dirty="0">
                <a:solidFill>
                  <a:schemeClr val="tx2"/>
                </a:solidFill>
              </a:rPr>
              <a:t>Los </a:t>
            </a:r>
            <a:r>
              <a:rPr lang="es-419" sz="1200" dirty="0" smtClean="0">
                <a:solidFill>
                  <a:schemeClr val="tx2"/>
                </a:solidFill>
              </a:rPr>
              <a:t>jóvenes </a:t>
            </a:r>
            <a:r>
              <a:rPr lang="es-419" sz="1200" dirty="0">
                <a:solidFill>
                  <a:schemeClr val="tx2"/>
                </a:solidFill>
              </a:rPr>
              <a:t>de 16 a 24 años han experimentado </a:t>
            </a:r>
            <a:r>
              <a:rPr lang="es-419" sz="1200" dirty="0" err="1" smtClean="0">
                <a:solidFill>
                  <a:schemeClr val="tx2"/>
                </a:solidFill>
              </a:rPr>
              <a:t>bullying</a:t>
            </a:r>
            <a:r>
              <a:rPr lang="es-419" sz="1200" dirty="0" smtClean="0">
                <a:solidFill>
                  <a:schemeClr val="tx2"/>
                </a:solidFill>
              </a:rPr>
              <a:t> cibernético</a:t>
            </a:r>
            <a:r>
              <a:rPr lang="es-419" sz="1200" baseline="30000" dirty="0" smtClean="0">
                <a:solidFill>
                  <a:schemeClr val="tx2"/>
                </a:solidFill>
              </a:rPr>
              <a:t>3</a:t>
            </a:r>
            <a:endParaRPr lang="es-419" sz="1200" baseline="30000" dirty="0">
              <a:solidFill>
                <a:schemeClr val="tx2"/>
              </a:solidFill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9330854" y="4003574"/>
            <a:ext cx="151329" cy="1542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419" sz="2000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3166" y="4788130"/>
            <a:ext cx="184731" cy="277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O" sz="14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8145798" y="3079681"/>
            <a:ext cx="1167811" cy="1190094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419" sz="2000" dirty="0">
              <a:latin typeface="Arial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8390680" y="3270840"/>
            <a:ext cx="728134" cy="664470"/>
            <a:chOff x="1670146" y="5931020"/>
            <a:chExt cx="579710" cy="529024"/>
          </a:xfrm>
        </p:grpSpPr>
        <p:sp>
          <p:nvSpPr>
            <p:cNvPr id="130" name="Line 135"/>
            <p:cNvSpPr>
              <a:spLocks noChangeShapeType="1"/>
            </p:cNvSpPr>
            <p:nvPr/>
          </p:nvSpPr>
          <p:spPr bwMode="auto">
            <a:xfrm flipH="1">
              <a:off x="1916843" y="6409526"/>
              <a:ext cx="85982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1" name="Freeform 136"/>
            <p:cNvSpPr>
              <a:spLocks/>
            </p:cNvSpPr>
            <p:nvPr/>
          </p:nvSpPr>
          <p:spPr bwMode="auto">
            <a:xfrm>
              <a:off x="1670146" y="6409526"/>
              <a:ext cx="579710" cy="50518"/>
            </a:xfrm>
            <a:custGeom>
              <a:avLst/>
              <a:gdLst>
                <a:gd name="T0" fmla="*/ 544 w 1472"/>
                <a:gd name="T1" fmla="*/ 0 h 128"/>
                <a:gd name="T2" fmla="*/ 0 w 1472"/>
                <a:gd name="T3" fmla="*/ 0 h 128"/>
                <a:gd name="T4" fmla="*/ 0 w 1472"/>
                <a:gd name="T5" fmla="*/ 32 h 128"/>
                <a:gd name="T6" fmla="*/ 96 w 1472"/>
                <a:gd name="T7" fmla="*/ 128 h 128"/>
                <a:gd name="T8" fmla="*/ 1376 w 1472"/>
                <a:gd name="T9" fmla="*/ 128 h 128"/>
                <a:gd name="T10" fmla="*/ 1472 w 1472"/>
                <a:gd name="T11" fmla="*/ 32 h 128"/>
                <a:gd name="T12" fmla="*/ 1472 w 1472"/>
                <a:gd name="T13" fmla="*/ 0 h 128"/>
                <a:gd name="T14" fmla="*/ 928 w 1472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2" h="128">
                  <a:moveTo>
                    <a:pt x="5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85"/>
                    <a:pt x="43" y="128"/>
                    <a:pt x="96" y="128"/>
                  </a:cubicBezTo>
                  <a:cubicBezTo>
                    <a:pt x="1376" y="128"/>
                    <a:pt x="1376" y="128"/>
                    <a:pt x="1376" y="128"/>
                  </a:cubicBezTo>
                  <a:cubicBezTo>
                    <a:pt x="1429" y="128"/>
                    <a:pt x="1472" y="85"/>
                    <a:pt x="1472" y="32"/>
                  </a:cubicBezTo>
                  <a:cubicBezTo>
                    <a:pt x="1472" y="0"/>
                    <a:pt x="1472" y="0"/>
                    <a:pt x="1472" y="0"/>
                  </a:cubicBezTo>
                  <a:cubicBezTo>
                    <a:pt x="928" y="0"/>
                    <a:pt x="928" y="0"/>
                    <a:pt x="928" y="0"/>
                  </a:cubicBez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2" name="Freeform 137"/>
            <p:cNvSpPr>
              <a:spLocks/>
            </p:cNvSpPr>
            <p:nvPr/>
          </p:nvSpPr>
          <p:spPr bwMode="auto">
            <a:xfrm>
              <a:off x="1695322" y="6031556"/>
              <a:ext cx="189068" cy="377970"/>
            </a:xfrm>
            <a:custGeom>
              <a:avLst/>
              <a:gdLst>
                <a:gd name="T0" fmla="*/ 480 w 480"/>
                <a:gd name="T1" fmla="*/ 0 h 960"/>
                <a:gd name="T2" fmla="*/ 96 w 480"/>
                <a:gd name="T3" fmla="*/ 0 h 960"/>
                <a:gd name="T4" fmla="*/ 0 w 480"/>
                <a:gd name="T5" fmla="*/ 96 h 960"/>
                <a:gd name="T6" fmla="*/ 0 w 480"/>
                <a:gd name="T7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960">
                  <a:moveTo>
                    <a:pt x="48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960"/>
                    <a:pt x="0" y="960"/>
                    <a:pt x="0" y="960"/>
                  </a:cubicBez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3" name="Freeform 138"/>
            <p:cNvSpPr>
              <a:spLocks/>
            </p:cNvSpPr>
            <p:nvPr/>
          </p:nvSpPr>
          <p:spPr bwMode="auto">
            <a:xfrm>
              <a:off x="2035612" y="6031556"/>
              <a:ext cx="189068" cy="377970"/>
            </a:xfrm>
            <a:custGeom>
              <a:avLst/>
              <a:gdLst>
                <a:gd name="T0" fmla="*/ 480 w 480"/>
                <a:gd name="T1" fmla="*/ 960 h 960"/>
                <a:gd name="T2" fmla="*/ 480 w 480"/>
                <a:gd name="T3" fmla="*/ 96 h 960"/>
                <a:gd name="T4" fmla="*/ 384 w 480"/>
                <a:gd name="T5" fmla="*/ 0 h 960"/>
                <a:gd name="T6" fmla="*/ 0 w 480"/>
                <a:gd name="T7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960">
                  <a:moveTo>
                    <a:pt x="480" y="960"/>
                  </a:moveTo>
                  <a:cubicBezTo>
                    <a:pt x="480" y="96"/>
                    <a:pt x="480" y="96"/>
                    <a:pt x="480" y="96"/>
                  </a:cubicBezTo>
                  <a:cubicBezTo>
                    <a:pt x="480" y="43"/>
                    <a:pt x="437" y="0"/>
                    <a:pt x="3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4" name="Line 139"/>
            <p:cNvSpPr>
              <a:spLocks noChangeShapeType="1"/>
            </p:cNvSpPr>
            <p:nvPr/>
          </p:nvSpPr>
          <p:spPr bwMode="auto">
            <a:xfrm>
              <a:off x="1695322" y="6081908"/>
              <a:ext cx="163893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5" name="Line 140"/>
            <p:cNvSpPr>
              <a:spLocks noChangeShapeType="1"/>
            </p:cNvSpPr>
            <p:nvPr/>
          </p:nvSpPr>
          <p:spPr bwMode="auto">
            <a:xfrm>
              <a:off x="2060955" y="6081908"/>
              <a:ext cx="163726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6" name="Freeform 141"/>
            <p:cNvSpPr>
              <a:spLocks/>
            </p:cNvSpPr>
            <p:nvPr/>
          </p:nvSpPr>
          <p:spPr bwMode="auto">
            <a:xfrm>
              <a:off x="1788356" y="5931020"/>
              <a:ext cx="343458" cy="302109"/>
            </a:xfrm>
            <a:custGeom>
              <a:avLst/>
              <a:gdLst>
                <a:gd name="T0" fmla="*/ 491 w 872"/>
                <a:gd name="T1" fmla="*/ 32 h 767"/>
                <a:gd name="T2" fmla="*/ 436 w 872"/>
                <a:gd name="T3" fmla="*/ 0 h 767"/>
                <a:gd name="T4" fmla="*/ 381 w 872"/>
                <a:gd name="T5" fmla="*/ 32 h 767"/>
                <a:gd name="T6" fmla="*/ 11 w 872"/>
                <a:gd name="T7" fmla="*/ 671 h 767"/>
                <a:gd name="T8" fmla="*/ 11 w 872"/>
                <a:gd name="T9" fmla="*/ 735 h 767"/>
                <a:gd name="T10" fmla="*/ 67 w 872"/>
                <a:gd name="T11" fmla="*/ 767 h 767"/>
                <a:gd name="T12" fmla="*/ 805 w 872"/>
                <a:gd name="T13" fmla="*/ 767 h 767"/>
                <a:gd name="T14" fmla="*/ 861 w 872"/>
                <a:gd name="T15" fmla="*/ 735 h 767"/>
                <a:gd name="T16" fmla="*/ 861 w 872"/>
                <a:gd name="T17" fmla="*/ 671 h 767"/>
                <a:gd name="T18" fmla="*/ 491 w 872"/>
                <a:gd name="T19" fmla="*/ 32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2" h="767">
                  <a:moveTo>
                    <a:pt x="491" y="32"/>
                  </a:moveTo>
                  <a:cubicBezTo>
                    <a:pt x="480" y="12"/>
                    <a:pt x="459" y="0"/>
                    <a:pt x="436" y="0"/>
                  </a:cubicBezTo>
                  <a:cubicBezTo>
                    <a:pt x="413" y="0"/>
                    <a:pt x="392" y="12"/>
                    <a:pt x="381" y="32"/>
                  </a:cubicBezTo>
                  <a:cubicBezTo>
                    <a:pt x="11" y="671"/>
                    <a:pt x="11" y="671"/>
                    <a:pt x="11" y="671"/>
                  </a:cubicBezTo>
                  <a:cubicBezTo>
                    <a:pt x="0" y="691"/>
                    <a:pt x="0" y="715"/>
                    <a:pt x="11" y="735"/>
                  </a:cubicBezTo>
                  <a:cubicBezTo>
                    <a:pt x="23" y="755"/>
                    <a:pt x="44" y="767"/>
                    <a:pt x="67" y="767"/>
                  </a:cubicBezTo>
                  <a:cubicBezTo>
                    <a:pt x="805" y="767"/>
                    <a:pt x="805" y="767"/>
                    <a:pt x="805" y="767"/>
                  </a:cubicBezTo>
                  <a:cubicBezTo>
                    <a:pt x="828" y="767"/>
                    <a:pt x="849" y="755"/>
                    <a:pt x="861" y="735"/>
                  </a:cubicBezTo>
                  <a:cubicBezTo>
                    <a:pt x="872" y="715"/>
                    <a:pt x="872" y="691"/>
                    <a:pt x="861" y="671"/>
                  </a:cubicBezTo>
                  <a:lnTo>
                    <a:pt x="491" y="32"/>
                  </a:lnTo>
                  <a:close/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7" name="Line 142"/>
            <p:cNvSpPr>
              <a:spLocks noChangeShapeType="1"/>
            </p:cNvSpPr>
            <p:nvPr/>
          </p:nvSpPr>
          <p:spPr bwMode="auto">
            <a:xfrm flipV="1">
              <a:off x="1960085" y="6159996"/>
              <a:ext cx="0" cy="1560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8" name="Line 143"/>
            <p:cNvSpPr>
              <a:spLocks noChangeShapeType="1"/>
            </p:cNvSpPr>
            <p:nvPr/>
          </p:nvSpPr>
          <p:spPr bwMode="auto">
            <a:xfrm flipV="1">
              <a:off x="1960085" y="6014584"/>
              <a:ext cx="0" cy="10087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2806380" y="1349168"/>
            <a:ext cx="6460245" cy="696254"/>
          </a:xfrm>
          <a:prstGeom prst="rect">
            <a:avLst/>
          </a:prstGeom>
          <a:solidFill>
            <a:srgbClr val="B202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El Crimen Cibernético </a:t>
            </a:r>
            <a:r>
              <a:rPr lang="es-ES" b="1" dirty="0"/>
              <a:t>se estima </a:t>
            </a:r>
            <a:r>
              <a:rPr lang="es-ES" b="1" dirty="0" smtClean="0"/>
              <a:t>que costará </a:t>
            </a:r>
            <a:r>
              <a:rPr lang="es-ES" b="1" dirty="0"/>
              <a:t>a la humanidad </a:t>
            </a:r>
            <a:r>
              <a:rPr lang="es-ES" b="1" dirty="0" smtClean="0"/>
              <a:t>$10.5 </a:t>
            </a:r>
            <a:r>
              <a:rPr lang="es-ES" b="1" dirty="0"/>
              <a:t>Trillones de D</a:t>
            </a:r>
            <a:r>
              <a:rPr lang="es-ES" b="1" dirty="0" smtClean="0"/>
              <a:t>ólares anuales en 2025</a:t>
            </a:r>
            <a:r>
              <a:rPr lang="es-419" baseline="30000" dirty="0" smtClean="0">
                <a:solidFill>
                  <a:schemeClr val="tx2"/>
                </a:solidFill>
              </a:rPr>
              <a:t>7</a:t>
            </a:r>
            <a:endParaRPr lang="es-ES" b="1" dirty="0"/>
          </a:p>
        </p:txBody>
      </p:sp>
      <p:sp>
        <p:nvSpPr>
          <p:cNvPr id="20" name="Rectangle 19"/>
          <p:cNvSpPr/>
          <p:nvPr/>
        </p:nvSpPr>
        <p:spPr>
          <a:xfrm>
            <a:off x="891998" y="2380478"/>
            <a:ext cx="4894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/>
              <a:t>Los </a:t>
            </a:r>
            <a:r>
              <a:rPr lang="es-ES" sz="1200" dirty="0" err="1"/>
              <a:t>ciberdelincuentes</a:t>
            </a:r>
            <a:r>
              <a:rPr lang="es-ES" sz="1200" dirty="0"/>
              <a:t> pueden penetrar el </a:t>
            </a:r>
            <a:r>
              <a:rPr lang="es-ES" sz="1200" dirty="0" smtClean="0"/>
              <a:t>93% de </a:t>
            </a:r>
            <a:r>
              <a:rPr lang="es-ES" sz="1200" dirty="0"/>
              <a:t>las redes de </a:t>
            </a:r>
            <a:r>
              <a:rPr lang="es-ES" sz="1200" dirty="0" smtClean="0"/>
              <a:t>las empresas. </a:t>
            </a:r>
            <a:r>
              <a:rPr lang="es-ES" sz="1200" dirty="0"/>
              <a:t>En el </a:t>
            </a:r>
            <a:r>
              <a:rPr lang="es-ES" sz="1200" dirty="0" smtClean="0"/>
              <a:t>93% de </a:t>
            </a:r>
            <a:r>
              <a:rPr lang="es-ES" sz="1200" dirty="0"/>
              <a:t>los casos, un atacante externo puede violar el perímetro de la red de una organización y obtener acceso a los recursos de la red </a:t>
            </a:r>
            <a:r>
              <a:rPr lang="es-ES" sz="1200" dirty="0" smtClean="0"/>
              <a:t>local</a:t>
            </a:r>
            <a:endParaRPr lang="es-ES" sz="1200" dirty="0"/>
          </a:p>
        </p:txBody>
      </p:sp>
      <p:sp>
        <p:nvSpPr>
          <p:cNvPr id="22" name="Rectangle 21"/>
          <p:cNvSpPr/>
          <p:nvPr/>
        </p:nvSpPr>
        <p:spPr>
          <a:xfrm>
            <a:off x="903919" y="3367136"/>
            <a:ext cx="4917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/>
              <a:t>Las empresas sufrieron un </a:t>
            </a:r>
            <a:r>
              <a:rPr lang="es-ES" sz="1200" dirty="0" smtClean="0"/>
              <a:t>50% </a:t>
            </a:r>
            <a:r>
              <a:rPr lang="es-ES" sz="1200" dirty="0"/>
              <a:t>más de intentos de ciberataques por semana en 2021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900058" y="3969977"/>
            <a:ext cx="4953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 err="1"/>
              <a:t>Ransomeware</a:t>
            </a:r>
            <a:r>
              <a:rPr lang="es-ES" sz="1200" dirty="0"/>
              <a:t> en 2021 se convirtió en el arma cibernética preferida de los piratas informáticos. 435% de aumento de casos de </a:t>
            </a:r>
            <a:r>
              <a:rPr lang="es-ES" sz="1200" dirty="0" err="1"/>
              <a:t>Ransomware</a:t>
            </a:r>
            <a:r>
              <a:rPr lang="es-ES" sz="1200" dirty="0"/>
              <a:t> </a:t>
            </a:r>
            <a:endParaRPr lang="en-US" sz="1600" dirty="0"/>
          </a:p>
        </p:txBody>
      </p:sp>
      <p:cxnSp>
        <p:nvCxnSpPr>
          <p:cNvPr id="140" name="Straight Connector 139"/>
          <p:cNvCxnSpPr>
            <a:stCxn id="141" idx="0"/>
            <a:endCxn id="144" idx="4"/>
          </p:cNvCxnSpPr>
          <p:nvPr/>
        </p:nvCxnSpPr>
        <p:spPr>
          <a:xfrm>
            <a:off x="708276" y="2472958"/>
            <a:ext cx="0" cy="3337681"/>
          </a:xfrm>
          <a:prstGeom prst="line">
            <a:avLst/>
          </a:prstGeom>
          <a:noFill/>
          <a:ln w="19050" cap="flat" cmpd="sng" algn="ctr">
            <a:solidFill>
              <a:srgbClr val="DADADA"/>
            </a:solidFill>
            <a:prstDash val="solid"/>
          </a:ln>
          <a:effectLst/>
        </p:spPr>
      </p:cxnSp>
      <p:sp>
        <p:nvSpPr>
          <p:cNvPr id="141" name="Oval 140"/>
          <p:cNvSpPr/>
          <p:nvPr/>
        </p:nvSpPr>
        <p:spPr>
          <a:xfrm>
            <a:off x="596911" y="2472958"/>
            <a:ext cx="222729" cy="222729"/>
          </a:xfrm>
          <a:prstGeom prst="ellipse">
            <a:avLst/>
          </a:prstGeom>
          <a:solidFill>
            <a:srgbClr val="002C77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594547" y="3444771"/>
            <a:ext cx="222729" cy="222729"/>
          </a:xfrm>
          <a:prstGeom prst="ellipse">
            <a:avLst/>
          </a:prstGeom>
          <a:solidFill>
            <a:srgbClr val="002C77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594547" y="4060863"/>
            <a:ext cx="222729" cy="222729"/>
          </a:xfrm>
          <a:prstGeom prst="ellipse">
            <a:avLst/>
          </a:prstGeom>
          <a:solidFill>
            <a:srgbClr val="002C77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596911" y="5587910"/>
            <a:ext cx="222729" cy="222729"/>
          </a:xfrm>
          <a:prstGeom prst="ellipse">
            <a:avLst/>
          </a:prstGeom>
          <a:solidFill>
            <a:srgbClr val="002C77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594547" y="4790583"/>
            <a:ext cx="222729" cy="222729"/>
          </a:xfrm>
          <a:prstGeom prst="ellipse">
            <a:avLst/>
          </a:prstGeom>
          <a:solidFill>
            <a:srgbClr val="002C77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9653" y="5503087"/>
            <a:ext cx="4874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 smtClean="0"/>
              <a:t>Se predice </a:t>
            </a:r>
            <a:r>
              <a:rPr lang="es-ES" sz="1200" dirty="0"/>
              <a:t>que el </a:t>
            </a:r>
            <a:r>
              <a:rPr lang="es-ES" sz="1200" dirty="0" smtClean="0"/>
              <a:t>40% de </a:t>
            </a:r>
            <a:r>
              <a:rPr lang="es-ES" sz="1200" dirty="0"/>
              <a:t>los directorios de las empresas tendrán un comité de seguridad cibernética </a:t>
            </a:r>
            <a:r>
              <a:rPr lang="es-ES" sz="1200" dirty="0" smtClean="0"/>
              <a:t>para 2025</a:t>
            </a:r>
            <a:r>
              <a:rPr lang="es-ES" sz="1200" baseline="30000" dirty="0">
                <a:solidFill>
                  <a:schemeClr val="tx2"/>
                </a:solidFill>
              </a:rPr>
              <a:t>1</a:t>
            </a:r>
            <a:endParaRPr lang="en-US" sz="1200" baseline="30000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1998" y="4660221"/>
            <a:ext cx="4929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/>
              <a:t>Las amenazas a la seguridad móvil van en aumento: los dispositivos móviles ahora representan más del </a:t>
            </a:r>
            <a:r>
              <a:rPr lang="es-ES" sz="1200" dirty="0" smtClean="0"/>
              <a:t>60% del </a:t>
            </a:r>
            <a:r>
              <a:rPr lang="es-ES" sz="1200" dirty="0"/>
              <a:t>fraude digital, desde ataques de </a:t>
            </a:r>
            <a:r>
              <a:rPr lang="es-ES" sz="1200" dirty="0" err="1"/>
              <a:t>phishing</a:t>
            </a:r>
            <a:r>
              <a:rPr lang="es-ES" sz="1200" dirty="0"/>
              <a:t> hasta contraseñas robadas.</a:t>
            </a:r>
            <a:endParaRPr lang="en-US" sz="1200" dirty="0"/>
          </a:p>
        </p:txBody>
      </p:sp>
      <p:grpSp>
        <p:nvGrpSpPr>
          <p:cNvPr id="147" name="Group 222"/>
          <p:cNvGrpSpPr>
            <a:grpSpLocks noChangeAspect="1"/>
          </p:cNvGrpSpPr>
          <p:nvPr/>
        </p:nvGrpSpPr>
        <p:grpSpPr bwMode="auto">
          <a:xfrm>
            <a:off x="8559664" y="4735105"/>
            <a:ext cx="342521" cy="548640"/>
            <a:chOff x="-562" y="2397"/>
            <a:chExt cx="565" cy="905"/>
          </a:xfrm>
          <a:solidFill>
            <a:schemeClr val="accent2"/>
          </a:solidFill>
        </p:grpSpPr>
        <p:sp>
          <p:nvSpPr>
            <p:cNvPr id="148" name="Freeform 223"/>
            <p:cNvSpPr>
              <a:spLocks noEditPoints="1"/>
            </p:cNvSpPr>
            <p:nvPr/>
          </p:nvSpPr>
          <p:spPr bwMode="auto">
            <a:xfrm>
              <a:off x="-562" y="2397"/>
              <a:ext cx="565" cy="905"/>
            </a:xfrm>
            <a:custGeom>
              <a:avLst/>
              <a:gdLst>
                <a:gd name="T0" fmla="*/ 29 w 239"/>
                <a:gd name="T1" fmla="*/ 114 h 383"/>
                <a:gd name="T2" fmla="*/ 30 w 239"/>
                <a:gd name="T3" fmla="*/ 88 h 383"/>
                <a:gd name="T4" fmla="*/ 71 w 239"/>
                <a:gd name="T5" fmla="*/ 23 h 383"/>
                <a:gd name="T6" fmla="*/ 182 w 239"/>
                <a:gd name="T7" fmla="*/ 34 h 383"/>
                <a:gd name="T8" fmla="*/ 208 w 239"/>
                <a:gd name="T9" fmla="*/ 95 h 383"/>
                <a:gd name="T10" fmla="*/ 208 w 239"/>
                <a:gd name="T11" fmla="*/ 140 h 383"/>
                <a:gd name="T12" fmla="*/ 212 w 239"/>
                <a:gd name="T13" fmla="*/ 143 h 383"/>
                <a:gd name="T14" fmla="*/ 229 w 239"/>
                <a:gd name="T15" fmla="*/ 143 h 383"/>
                <a:gd name="T16" fmla="*/ 238 w 239"/>
                <a:gd name="T17" fmla="*/ 152 h 383"/>
                <a:gd name="T18" fmla="*/ 238 w 239"/>
                <a:gd name="T19" fmla="*/ 261 h 383"/>
                <a:gd name="T20" fmla="*/ 192 w 239"/>
                <a:gd name="T21" fmla="*/ 357 h 383"/>
                <a:gd name="T22" fmla="*/ 124 w 239"/>
                <a:gd name="T23" fmla="*/ 381 h 383"/>
                <a:gd name="T24" fmla="*/ 30 w 239"/>
                <a:gd name="T25" fmla="*/ 342 h 383"/>
                <a:gd name="T26" fmla="*/ 0 w 239"/>
                <a:gd name="T27" fmla="*/ 274 h 383"/>
                <a:gd name="T28" fmla="*/ 0 w 239"/>
                <a:gd name="T29" fmla="*/ 259 h 383"/>
                <a:gd name="T30" fmla="*/ 0 w 239"/>
                <a:gd name="T31" fmla="*/ 152 h 383"/>
                <a:gd name="T32" fmla="*/ 9 w 239"/>
                <a:gd name="T33" fmla="*/ 143 h 383"/>
                <a:gd name="T34" fmla="*/ 26 w 239"/>
                <a:gd name="T35" fmla="*/ 143 h 383"/>
                <a:gd name="T36" fmla="*/ 30 w 239"/>
                <a:gd name="T37" fmla="*/ 140 h 383"/>
                <a:gd name="T38" fmla="*/ 29 w 239"/>
                <a:gd name="T39" fmla="*/ 114 h 383"/>
                <a:gd name="T40" fmla="*/ 119 w 239"/>
                <a:gd name="T41" fmla="*/ 158 h 383"/>
                <a:gd name="T42" fmla="*/ 18 w 239"/>
                <a:gd name="T43" fmla="*/ 158 h 383"/>
                <a:gd name="T44" fmla="*/ 15 w 239"/>
                <a:gd name="T45" fmla="*/ 161 h 383"/>
                <a:gd name="T46" fmla="*/ 15 w 239"/>
                <a:gd name="T47" fmla="*/ 261 h 383"/>
                <a:gd name="T48" fmla="*/ 31 w 239"/>
                <a:gd name="T49" fmla="*/ 319 h 383"/>
                <a:gd name="T50" fmla="*/ 119 w 239"/>
                <a:gd name="T51" fmla="*/ 367 h 383"/>
                <a:gd name="T52" fmla="*/ 182 w 239"/>
                <a:gd name="T53" fmla="*/ 345 h 383"/>
                <a:gd name="T54" fmla="*/ 223 w 239"/>
                <a:gd name="T55" fmla="*/ 266 h 383"/>
                <a:gd name="T56" fmla="*/ 223 w 239"/>
                <a:gd name="T57" fmla="*/ 160 h 383"/>
                <a:gd name="T58" fmla="*/ 221 w 239"/>
                <a:gd name="T59" fmla="*/ 158 h 383"/>
                <a:gd name="T60" fmla="*/ 119 w 239"/>
                <a:gd name="T61" fmla="*/ 158 h 383"/>
                <a:gd name="T62" fmla="*/ 119 w 239"/>
                <a:gd name="T63" fmla="*/ 143 h 383"/>
                <a:gd name="T64" fmla="*/ 191 w 239"/>
                <a:gd name="T65" fmla="*/ 143 h 383"/>
                <a:gd name="T66" fmla="*/ 194 w 239"/>
                <a:gd name="T67" fmla="*/ 140 h 383"/>
                <a:gd name="T68" fmla="*/ 193 w 239"/>
                <a:gd name="T69" fmla="*/ 116 h 383"/>
                <a:gd name="T70" fmla="*/ 193 w 239"/>
                <a:gd name="T71" fmla="*/ 91 h 383"/>
                <a:gd name="T72" fmla="*/ 121 w 239"/>
                <a:gd name="T73" fmla="*/ 24 h 383"/>
                <a:gd name="T74" fmla="*/ 45 w 239"/>
                <a:gd name="T75" fmla="*/ 95 h 383"/>
                <a:gd name="T76" fmla="*/ 44 w 239"/>
                <a:gd name="T77" fmla="*/ 140 h 383"/>
                <a:gd name="T78" fmla="*/ 48 w 239"/>
                <a:gd name="T79" fmla="*/ 143 h 383"/>
                <a:gd name="T80" fmla="*/ 119 w 239"/>
                <a:gd name="T81" fmla="*/ 14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9" h="383">
                  <a:moveTo>
                    <a:pt x="29" y="114"/>
                  </a:moveTo>
                  <a:cubicBezTo>
                    <a:pt x="30" y="107"/>
                    <a:pt x="29" y="97"/>
                    <a:pt x="30" y="88"/>
                  </a:cubicBezTo>
                  <a:cubicBezTo>
                    <a:pt x="34" y="60"/>
                    <a:pt x="47" y="38"/>
                    <a:pt x="71" y="23"/>
                  </a:cubicBezTo>
                  <a:cubicBezTo>
                    <a:pt x="106" y="0"/>
                    <a:pt x="151" y="5"/>
                    <a:pt x="182" y="34"/>
                  </a:cubicBezTo>
                  <a:cubicBezTo>
                    <a:pt x="199" y="51"/>
                    <a:pt x="208" y="72"/>
                    <a:pt x="208" y="95"/>
                  </a:cubicBezTo>
                  <a:cubicBezTo>
                    <a:pt x="209" y="110"/>
                    <a:pt x="208" y="125"/>
                    <a:pt x="208" y="140"/>
                  </a:cubicBezTo>
                  <a:cubicBezTo>
                    <a:pt x="208" y="142"/>
                    <a:pt x="209" y="143"/>
                    <a:pt x="212" y="143"/>
                  </a:cubicBezTo>
                  <a:cubicBezTo>
                    <a:pt x="217" y="143"/>
                    <a:pt x="223" y="143"/>
                    <a:pt x="229" y="143"/>
                  </a:cubicBezTo>
                  <a:cubicBezTo>
                    <a:pt x="236" y="143"/>
                    <a:pt x="238" y="146"/>
                    <a:pt x="238" y="152"/>
                  </a:cubicBezTo>
                  <a:cubicBezTo>
                    <a:pt x="238" y="188"/>
                    <a:pt x="239" y="225"/>
                    <a:pt x="238" y="261"/>
                  </a:cubicBezTo>
                  <a:cubicBezTo>
                    <a:pt x="238" y="300"/>
                    <a:pt x="223" y="332"/>
                    <a:pt x="192" y="357"/>
                  </a:cubicBezTo>
                  <a:cubicBezTo>
                    <a:pt x="172" y="372"/>
                    <a:pt x="149" y="381"/>
                    <a:pt x="124" y="381"/>
                  </a:cubicBezTo>
                  <a:cubicBezTo>
                    <a:pt x="87" y="383"/>
                    <a:pt x="55" y="369"/>
                    <a:pt x="30" y="342"/>
                  </a:cubicBezTo>
                  <a:cubicBezTo>
                    <a:pt x="13" y="323"/>
                    <a:pt x="3" y="300"/>
                    <a:pt x="0" y="274"/>
                  </a:cubicBezTo>
                  <a:cubicBezTo>
                    <a:pt x="0" y="269"/>
                    <a:pt x="0" y="264"/>
                    <a:pt x="0" y="259"/>
                  </a:cubicBezTo>
                  <a:cubicBezTo>
                    <a:pt x="0" y="223"/>
                    <a:pt x="0" y="188"/>
                    <a:pt x="0" y="152"/>
                  </a:cubicBezTo>
                  <a:cubicBezTo>
                    <a:pt x="0" y="146"/>
                    <a:pt x="2" y="143"/>
                    <a:pt x="9" y="143"/>
                  </a:cubicBezTo>
                  <a:cubicBezTo>
                    <a:pt x="15" y="143"/>
                    <a:pt x="21" y="143"/>
                    <a:pt x="26" y="143"/>
                  </a:cubicBezTo>
                  <a:cubicBezTo>
                    <a:pt x="29" y="143"/>
                    <a:pt x="30" y="142"/>
                    <a:pt x="30" y="140"/>
                  </a:cubicBezTo>
                  <a:cubicBezTo>
                    <a:pt x="29" y="132"/>
                    <a:pt x="29" y="124"/>
                    <a:pt x="29" y="114"/>
                  </a:cubicBezTo>
                  <a:close/>
                  <a:moveTo>
                    <a:pt x="119" y="158"/>
                  </a:moveTo>
                  <a:cubicBezTo>
                    <a:pt x="85" y="158"/>
                    <a:pt x="51" y="158"/>
                    <a:pt x="18" y="158"/>
                  </a:cubicBezTo>
                  <a:cubicBezTo>
                    <a:pt x="15" y="158"/>
                    <a:pt x="14" y="158"/>
                    <a:pt x="15" y="161"/>
                  </a:cubicBezTo>
                  <a:cubicBezTo>
                    <a:pt x="15" y="194"/>
                    <a:pt x="15" y="228"/>
                    <a:pt x="15" y="261"/>
                  </a:cubicBezTo>
                  <a:cubicBezTo>
                    <a:pt x="15" y="282"/>
                    <a:pt x="20" y="302"/>
                    <a:pt x="31" y="319"/>
                  </a:cubicBezTo>
                  <a:cubicBezTo>
                    <a:pt x="52" y="350"/>
                    <a:pt x="82" y="366"/>
                    <a:pt x="119" y="367"/>
                  </a:cubicBezTo>
                  <a:cubicBezTo>
                    <a:pt x="143" y="367"/>
                    <a:pt x="164" y="360"/>
                    <a:pt x="182" y="345"/>
                  </a:cubicBezTo>
                  <a:cubicBezTo>
                    <a:pt x="208" y="325"/>
                    <a:pt x="222" y="299"/>
                    <a:pt x="223" y="266"/>
                  </a:cubicBezTo>
                  <a:cubicBezTo>
                    <a:pt x="224" y="231"/>
                    <a:pt x="223" y="195"/>
                    <a:pt x="223" y="160"/>
                  </a:cubicBezTo>
                  <a:cubicBezTo>
                    <a:pt x="223" y="158"/>
                    <a:pt x="223" y="158"/>
                    <a:pt x="221" y="158"/>
                  </a:cubicBezTo>
                  <a:cubicBezTo>
                    <a:pt x="187" y="158"/>
                    <a:pt x="153" y="158"/>
                    <a:pt x="119" y="158"/>
                  </a:cubicBezTo>
                  <a:close/>
                  <a:moveTo>
                    <a:pt x="119" y="143"/>
                  </a:moveTo>
                  <a:cubicBezTo>
                    <a:pt x="143" y="143"/>
                    <a:pt x="167" y="143"/>
                    <a:pt x="191" y="143"/>
                  </a:cubicBezTo>
                  <a:cubicBezTo>
                    <a:pt x="193" y="143"/>
                    <a:pt x="194" y="142"/>
                    <a:pt x="194" y="140"/>
                  </a:cubicBezTo>
                  <a:cubicBezTo>
                    <a:pt x="193" y="132"/>
                    <a:pt x="194" y="124"/>
                    <a:pt x="193" y="116"/>
                  </a:cubicBezTo>
                  <a:cubicBezTo>
                    <a:pt x="193" y="108"/>
                    <a:pt x="194" y="100"/>
                    <a:pt x="193" y="91"/>
                  </a:cubicBezTo>
                  <a:cubicBezTo>
                    <a:pt x="190" y="53"/>
                    <a:pt x="159" y="25"/>
                    <a:pt x="121" y="24"/>
                  </a:cubicBezTo>
                  <a:cubicBezTo>
                    <a:pt x="80" y="22"/>
                    <a:pt x="45" y="55"/>
                    <a:pt x="45" y="95"/>
                  </a:cubicBezTo>
                  <a:cubicBezTo>
                    <a:pt x="44" y="110"/>
                    <a:pt x="45" y="125"/>
                    <a:pt x="44" y="140"/>
                  </a:cubicBezTo>
                  <a:cubicBezTo>
                    <a:pt x="44" y="142"/>
                    <a:pt x="45" y="143"/>
                    <a:pt x="48" y="143"/>
                  </a:cubicBezTo>
                  <a:cubicBezTo>
                    <a:pt x="71" y="143"/>
                    <a:pt x="95" y="143"/>
                    <a:pt x="119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24"/>
            <p:cNvSpPr>
              <a:spLocks noEditPoints="1"/>
            </p:cNvSpPr>
            <p:nvPr/>
          </p:nvSpPr>
          <p:spPr bwMode="auto">
            <a:xfrm>
              <a:off x="-357" y="2893"/>
              <a:ext cx="152" cy="213"/>
            </a:xfrm>
            <a:custGeom>
              <a:avLst/>
              <a:gdLst>
                <a:gd name="T0" fmla="*/ 32 w 64"/>
                <a:gd name="T1" fmla="*/ 0 h 90"/>
                <a:gd name="T2" fmla="*/ 59 w 64"/>
                <a:gd name="T3" fmla="*/ 17 h 90"/>
                <a:gd name="T4" fmla="*/ 56 w 64"/>
                <a:gd name="T5" fmla="*/ 48 h 90"/>
                <a:gd name="T6" fmla="*/ 54 w 64"/>
                <a:gd name="T7" fmla="*/ 52 h 90"/>
                <a:gd name="T8" fmla="*/ 54 w 64"/>
                <a:gd name="T9" fmla="*/ 67 h 90"/>
                <a:gd name="T10" fmla="*/ 32 w 64"/>
                <a:gd name="T11" fmla="*/ 90 h 90"/>
                <a:gd name="T12" fmla="*/ 10 w 64"/>
                <a:gd name="T13" fmla="*/ 67 h 90"/>
                <a:gd name="T14" fmla="*/ 10 w 64"/>
                <a:gd name="T15" fmla="*/ 52 h 90"/>
                <a:gd name="T16" fmla="*/ 8 w 64"/>
                <a:gd name="T17" fmla="*/ 48 h 90"/>
                <a:gd name="T18" fmla="*/ 5 w 64"/>
                <a:gd name="T19" fmla="*/ 16 h 90"/>
                <a:gd name="T20" fmla="*/ 32 w 64"/>
                <a:gd name="T21" fmla="*/ 0 h 90"/>
                <a:gd name="T22" fmla="*/ 39 w 64"/>
                <a:gd name="T23" fmla="*/ 57 h 90"/>
                <a:gd name="T24" fmla="*/ 39 w 64"/>
                <a:gd name="T25" fmla="*/ 57 h 90"/>
                <a:gd name="T26" fmla="*/ 39 w 64"/>
                <a:gd name="T27" fmla="*/ 53 h 90"/>
                <a:gd name="T28" fmla="*/ 44 w 64"/>
                <a:gd name="T29" fmla="*/ 38 h 90"/>
                <a:gd name="T30" fmla="*/ 45 w 64"/>
                <a:gd name="T31" fmla="*/ 24 h 90"/>
                <a:gd name="T32" fmla="*/ 33 w 64"/>
                <a:gd name="T33" fmla="*/ 15 h 90"/>
                <a:gd name="T34" fmla="*/ 18 w 64"/>
                <a:gd name="T35" fmla="*/ 24 h 90"/>
                <a:gd name="T36" fmla="*/ 21 w 64"/>
                <a:gd name="T37" fmla="*/ 40 h 90"/>
                <a:gd name="T38" fmla="*/ 25 w 64"/>
                <a:gd name="T39" fmla="*/ 48 h 90"/>
                <a:gd name="T40" fmla="*/ 25 w 64"/>
                <a:gd name="T41" fmla="*/ 67 h 90"/>
                <a:gd name="T42" fmla="*/ 32 w 64"/>
                <a:gd name="T43" fmla="*/ 75 h 90"/>
                <a:gd name="T44" fmla="*/ 39 w 64"/>
                <a:gd name="T45" fmla="*/ 67 h 90"/>
                <a:gd name="T46" fmla="*/ 39 w 64"/>
                <a:gd name="T47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90">
                  <a:moveTo>
                    <a:pt x="32" y="0"/>
                  </a:moveTo>
                  <a:cubicBezTo>
                    <a:pt x="44" y="0"/>
                    <a:pt x="53" y="6"/>
                    <a:pt x="59" y="17"/>
                  </a:cubicBezTo>
                  <a:cubicBezTo>
                    <a:pt x="64" y="27"/>
                    <a:pt x="63" y="38"/>
                    <a:pt x="56" y="48"/>
                  </a:cubicBezTo>
                  <a:cubicBezTo>
                    <a:pt x="55" y="49"/>
                    <a:pt x="54" y="50"/>
                    <a:pt x="54" y="52"/>
                  </a:cubicBezTo>
                  <a:cubicBezTo>
                    <a:pt x="54" y="57"/>
                    <a:pt x="54" y="62"/>
                    <a:pt x="54" y="67"/>
                  </a:cubicBezTo>
                  <a:cubicBezTo>
                    <a:pt x="54" y="80"/>
                    <a:pt x="44" y="90"/>
                    <a:pt x="32" y="90"/>
                  </a:cubicBezTo>
                  <a:cubicBezTo>
                    <a:pt x="19" y="89"/>
                    <a:pt x="10" y="80"/>
                    <a:pt x="10" y="67"/>
                  </a:cubicBezTo>
                  <a:cubicBezTo>
                    <a:pt x="9" y="62"/>
                    <a:pt x="9" y="57"/>
                    <a:pt x="10" y="52"/>
                  </a:cubicBezTo>
                  <a:cubicBezTo>
                    <a:pt x="10" y="50"/>
                    <a:pt x="9" y="49"/>
                    <a:pt x="8" y="48"/>
                  </a:cubicBezTo>
                  <a:cubicBezTo>
                    <a:pt x="1" y="38"/>
                    <a:pt x="0" y="27"/>
                    <a:pt x="5" y="16"/>
                  </a:cubicBezTo>
                  <a:cubicBezTo>
                    <a:pt x="11" y="6"/>
                    <a:pt x="20" y="0"/>
                    <a:pt x="32" y="0"/>
                  </a:cubicBezTo>
                  <a:close/>
                  <a:moveTo>
                    <a:pt x="39" y="57"/>
                  </a:moveTo>
                  <a:cubicBezTo>
                    <a:pt x="39" y="57"/>
                    <a:pt x="39" y="57"/>
                    <a:pt x="39" y="57"/>
                  </a:cubicBezTo>
                  <a:cubicBezTo>
                    <a:pt x="39" y="56"/>
                    <a:pt x="40" y="55"/>
                    <a:pt x="39" y="53"/>
                  </a:cubicBezTo>
                  <a:cubicBezTo>
                    <a:pt x="39" y="48"/>
                    <a:pt x="40" y="43"/>
                    <a:pt x="44" y="38"/>
                  </a:cubicBezTo>
                  <a:cubicBezTo>
                    <a:pt x="48" y="34"/>
                    <a:pt x="48" y="29"/>
                    <a:pt x="45" y="24"/>
                  </a:cubicBezTo>
                  <a:cubicBezTo>
                    <a:pt x="43" y="19"/>
                    <a:pt x="39" y="16"/>
                    <a:pt x="33" y="15"/>
                  </a:cubicBezTo>
                  <a:cubicBezTo>
                    <a:pt x="27" y="15"/>
                    <a:pt x="21" y="18"/>
                    <a:pt x="18" y="24"/>
                  </a:cubicBezTo>
                  <a:cubicBezTo>
                    <a:pt x="16" y="29"/>
                    <a:pt x="17" y="35"/>
                    <a:pt x="21" y="40"/>
                  </a:cubicBezTo>
                  <a:cubicBezTo>
                    <a:pt x="24" y="43"/>
                    <a:pt x="25" y="45"/>
                    <a:pt x="25" y="48"/>
                  </a:cubicBezTo>
                  <a:cubicBezTo>
                    <a:pt x="24" y="55"/>
                    <a:pt x="24" y="61"/>
                    <a:pt x="25" y="67"/>
                  </a:cubicBezTo>
                  <a:cubicBezTo>
                    <a:pt x="25" y="71"/>
                    <a:pt x="28" y="75"/>
                    <a:pt x="32" y="75"/>
                  </a:cubicBezTo>
                  <a:cubicBezTo>
                    <a:pt x="36" y="75"/>
                    <a:pt x="39" y="71"/>
                    <a:pt x="39" y="67"/>
                  </a:cubicBezTo>
                  <a:cubicBezTo>
                    <a:pt x="40" y="63"/>
                    <a:pt x="39" y="60"/>
                    <a:pt x="3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25"/>
            <p:cNvSpPr>
              <a:spLocks/>
            </p:cNvSpPr>
            <p:nvPr/>
          </p:nvSpPr>
          <p:spPr bwMode="auto">
            <a:xfrm>
              <a:off x="-300" y="3000"/>
              <a:ext cx="229" cy="229"/>
            </a:xfrm>
            <a:custGeom>
              <a:avLst/>
              <a:gdLst>
                <a:gd name="T0" fmla="*/ 97 w 97"/>
                <a:gd name="T1" fmla="*/ 11 h 97"/>
                <a:gd name="T2" fmla="*/ 75 w 97"/>
                <a:gd name="T3" fmla="*/ 66 h 97"/>
                <a:gd name="T4" fmla="*/ 18 w 97"/>
                <a:gd name="T5" fmla="*/ 96 h 97"/>
                <a:gd name="T6" fmla="*/ 9 w 97"/>
                <a:gd name="T7" fmla="*/ 97 h 97"/>
                <a:gd name="T8" fmla="*/ 1 w 97"/>
                <a:gd name="T9" fmla="*/ 90 h 97"/>
                <a:gd name="T10" fmla="*/ 8 w 97"/>
                <a:gd name="T11" fmla="*/ 82 h 97"/>
                <a:gd name="T12" fmla="*/ 47 w 97"/>
                <a:gd name="T13" fmla="*/ 71 h 97"/>
                <a:gd name="T14" fmla="*/ 82 w 97"/>
                <a:gd name="T15" fmla="*/ 18 h 97"/>
                <a:gd name="T16" fmla="*/ 83 w 97"/>
                <a:gd name="T17" fmla="*/ 6 h 97"/>
                <a:gd name="T18" fmla="*/ 91 w 97"/>
                <a:gd name="T19" fmla="*/ 0 h 97"/>
                <a:gd name="T20" fmla="*/ 97 w 97"/>
                <a:gd name="T21" fmla="*/ 7 h 97"/>
                <a:gd name="T22" fmla="*/ 97 w 97"/>
                <a:gd name="T23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97">
                  <a:moveTo>
                    <a:pt x="97" y="11"/>
                  </a:moveTo>
                  <a:cubicBezTo>
                    <a:pt x="96" y="32"/>
                    <a:pt x="89" y="50"/>
                    <a:pt x="75" y="66"/>
                  </a:cubicBezTo>
                  <a:cubicBezTo>
                    <a:pt x="60" y="83"/>
                    <a:pt x="41" y="93"/>
                    <a:pt x="18" y="96"/>
                  </a:cubicBezTo>
                  <a:cubicBezTo>
                    <a:pt x="15" y="97"/>
                    <a:pt x="12" y="97"/>
                    <a:pt x="9" y="97"/>
                  </a:cubicBezTo>
                  <a:cubicBezTo>
                    <a:pt x="4" y="97"/>
                    <a:pt x="1" y="94"/>
                    <a:pt x="1" y="90"/>
                  </a:cubicBezTo>
                  <a:cubicBezTo>
                    <a:pt x="0" y="85"/>
                    <a:pt x="4" y="82"/>
                    <a:pt x="8" y="82"/>
                  </a:cubicBezTo>
                  <a:cubicBezTo>
                    <a:pt x="22" y="81"/>
                    <a:pt x="35" y="78"/>
                    <a:pt x="47" y="71"/>
                  </a:cubicBezTo>
                  <a:cubicBezTo>
                    <a:pt x="67" y="58"/>
                    <a:pt x="78" y="40"/>
                    <a:pt x="82" y="18"/>
                  </a:cubicBezTo>
                  <a:cubicBezTo>
                    <a:pt x="82" y="14"/>
                    <a:pt x="82" y="10"/>
                    <a:pt x="83" y="6"/>
                  </a:cubicBezTo>
                  <a:cubicBezTo>
                    <a:pt x="83" y="2"/>
                    <a:pt x="87" y="0"/>
                    <a:pt x="91" y="0"/>
                  </a:cubicBezTo>
                  <a:cubicBezTo>
                    <a:pt x="95" y="0"/>
                    <a:pt x="97" y="3"/>
                    <a:pt x="97" y="7"/>
                  </a:cubicBezTo>
                  <a:cubicBezTo>
                    <a:pt x="97" y="8"/>
                    <a:pt x="97" y="10"/>
                    <a:pt x="9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21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6" y="355601"/>
            <a:ext cx="11223623" cy="320505"/>
          </a:xfrm>
        </p:spPr>
        <p:txBody>
          <a:bodyPr/>
          <a:lstStyle/>
          <a:p>
            <a:r>
              <a:rPr lang="es-419" dirty="0" smtClean="0"/>
              <a:t>Ciberdelincuencia y Riesgos Digitales </a:t>
            </a:r>
            <a:br>
              <a:rPr lang="es-419" dirty="0" smtClean="0"/>
            </a:br>
            <a:endParaRPr lang="es-419" sz="18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2182B-41E4-487D-8885-04EC50DCFF93}" type="slidenum">
              <a:rPr lang="es-419" smtClean="0"/>
              <a:pPr/>
              <a:t>5</a:t>
            </a:fld>
            <a:endParaRPr lang="es-419" dirty="0"/>
          </a:p>
        </p:txBody>
      </p:sp>
      <p:sp>
        <p:nvSpPr>
          <p:cNvPr id="82" name="Text Placeholder 7"/>
          <p:cNvSpPr txBox="1">
            <a:spLocks/>
          </p:cNvSpPr>
          <p:nvPr/>
        </p:nvSpPr>
        <p:spPr>
          <a:xfrm>
            <a:off x="423991" y="809611"/>
            <a:ext cx="11225025" cy="3204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002060"/>
                </a:solidFill>
              </a:rPr>
              <a:t>Contexto general: </a:t>
            </a:r>
            <a:r>
              <a:rPr lang="es-ES" b="1" dirty="0" smtClean="0">
                <a:solidFill>
                  <a:srgbClr val="002060"/>
                </a:solidFill>
              </a:rPr>
              <a:t>Latinoamérica</a:t>
            </a:r>
            <a:endParaRPr lang="es-E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002060"/>
                </a:solidFill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9" name="Title 7">
            <a:extLst>
              <a:ext uri="{FF2B5EF4-FFF2-40B4-BE49-F238E27FC236}">
                <a16:creationId xmlns:a16="http://schemas.microsoft.com/office/drawing/2014/main" id="{23AF1BB5-D948-8244-9944-03FD4BB912B5}"/>
              </a:ext>
            </a:extLst>
          </p:cNvPr>
          <p:cNvSpPr txBox="1">
            <a:spLocks/>
          </p:cNvSpPr>
          <p:nvPr/>
        </p:nvSpPr>
        <p:spPr>
          <a:xfrm>
            <a:off x="6876938" y="1222807"/>
            <a:ext cx="4350164" cy="11564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s-PE" sz="1800" dirty="0" smtClean="0">
                <a:solidFill>
                  <a:srgbClr val="EE3D8B"/>
                </a:solidFill>
              </a:rPr>
              <a:t>1 </a:t>
            </a:r>
            <a:r>
              <a:rPr lang="es-PE" sz="1400" dirty="0" smtClean="0">
                <a:solidFill>
                  <a:srgbClr val="EE3D8B"/>
                </a:solidFill>
              </a:rPr>
              <a:t>de cada</a:t>
            </a:r>
            <a:r>
              <a:rPr lang="es-PE" sz="2000" dirty="0" smtClean="0">
                <a:solidFill>
                  <a:srgbClr val="EE3D8B"/>
                </a:solidFill>
              </a:rPr>
              <a:t> 3 </a:t>
            </a:r>
            <a:r>
              <a:rPr lang="es-PE" sz="1400" dirty="0" smtClean="0">
                <a:solidFill>
                  <a:srgbClr val="EE3D8B"/>
                </a:solidFill>
              </a:rPr>
              <a:t>empresas latinoamericanas percibe un incremento de los ciberataques como consecuencia de la pandemia</a:t>
            </a:r>
            <a:endParaRPr lang="es-PE" sz="1400" dirty="0">
              <a:solidFill>
                <a:srgbClr val="EE3D8B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42335"/>
              </p:ext>
            </p:extLst>
          </p:nvPr>
        </p:nvGraphicFramePr>
        <p:xfrm>
          <a:off x="485776" y="1463638"/>
          <a:ext cx="6098986" cy="3630020"/>
        </p:xfrm>
        <a:graphic>
          <a:graphicData uri="http://schemas.openxmlformats.org/drawingml/2006/table">
            <a:tbl>
              <a:tblPr firstRow="1" bandRow="1"/>
              <a:tblGrid>
                <a:gridCol w="6098986">
                  <a:extLst>
                    <a:ext uri="{9D8B030D-6E8A-4147-A177-3AD203B41FA5}">
                      <a16:colId xmlns:a16="http://schemas.microsoft.com/office/drawing/2014/main" val="2593177168"/>
                    </a:ext>
                  </a:extLst>
                </a:gridCol>
              </a:tblGrid>
              <a:tr h="9075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La </a:t>
                      </a:r>
                      <a:r>
                        <a:rPr kumimoji="0" lang="es-E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pandemia “ayudó” </a:t>
                      </a:r>
                      <a:r>
                        <a:rPr kumimoji="0" lang="es-E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a todo tipo de </a:t>
                      </a:r>
                      <a:r>
                        <a:rPr kumimoji="0" lang="es-ES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ciberdelincuentes</a:t>
                      </a:r>
                      <a:r>
                        <a:rPr kumimoji="0" lang="es-E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con la llegada del teletrabajo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021636"/>
                  </a:ext>
                </a:extLst>
              </a:tr>
              <a:tr h="9075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Los </a:t>
                      </a:r>
                      <a:r>
                        <a:rPr kumimoji="0" lang="es-E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ataques cibernéticos </a:t>
                      </a:r>
                      <a:r>
                        <a:rPr kumimoji="0" lang="es-E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en </a:t>
                      </a:r>
                      <a:r>
                        <a:rPr kumimoji="0" lang="es-E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Latinoamérica aumentaron un 24% </a:t>
                      </a:r>
                      <a:r>
                        <a:rPr kumimoji="0" lang="es-E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en los primeros 8 meses de 2021 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960809"/>
                  </a:ext>
                </a:extLst>
              </a:tr>
              <a:tr h="9075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289 Billones de intentos de ciberataques </a:t>
                      </a:r>
                      <a:r>
                        <a:rPr kumimoji="0" lang="es-E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en 2021 (600% + vs 2020). Este vertiginoso crecimiento se refleja en </a:t>
                      </a:r>
                      <a:r>
                        <a:rPr kumimoji="0" lang="es-E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todos los países de la región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325542"/>
                  </a:ext>
                </a:extLst>
              </a:tr>
              <a:tr h="9075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El </a:t>
                      </a:r>
                      <a:r>
                        <a:rPr kumimoji="0" lang="es-E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43% de los ciberataques </a:t>
                      </a:r>
                      <a:r>
                        <a:rPr kumimoji="0" lang="es-E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estaban</a:t>
                      </a:r>
                      <a:r>
                        <a:rPr kumimoji="0" lang="es-E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dirigidos a pequeñas y medianas empresas </a:t>
                      </a:r>
                      <a:r>
                        <a:rPr kumimoji="0" lang="es-E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que, a menudo, no tienen suficiente dinero para la ciberseguridad y no están preparadas para recuperarse de tales ataques</a:t>
                      </a:r>
                      <a:r>
                        <a: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115349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587" y="5645029"/>
            <a:ext cx="12192000" cy="6962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  <a:r>
              <a:rPr lang="es-419" sz="1400" dirty="0"/>
              <a:t>“</a:t>
            </a:r>
            <a:r>
              <a:rPr lang="es-419" sz="1400" b="1" dirty="0"/>
              <a:t>Costa Rica, Guatemala y Panamá sufrieron dos explosiones de ataques</a:t>
            </a:r>
            <a:r>
              <a:rPr lang="es-419" sz="1400" dirty="0"/>
              <a:t>, una en febrero y otra en junio. </a:t>
            </a:r>
            <a:r>
              <a:rPr lang="es-419" sz="1400" b="1" dirty="0"/>
              <a:t>No sabemos a qué se debe, pero se detectó que los criminales están poniendo mucho interés en estos tres países</a:t>
            </a:r>
            <a:r>
              <a:rPr lang="es-419" sz="1400" dirty="0"/>
              <a:t>”, dice </a:t>
            </a:r>
            <a:r>
              <a:rPr lang="es-419" sz="1400" dirty="0" err="1"/>
              <a:t>Dmitry</a:t>
            </a:r>
            <a:r>
              <a:rPr lang="es-419" sz="1400" dirty="0"/>
              <a:t> </a:t>
            </a:r>
            <a:r>
              <a:rPr lang="es-419" sz="1400" dirty="0" err="1"/>
              <a:t>Bestuzhev</a:t>
            </a:r>
            <a:r>
              <a:rPr lang="es-419" sz="1400" dirty="0"/>
              <a:t>, director del Equipo de Investigación y Análisis de </a:t>
            </a:r>
            <a:r>
              <a:rPr lang="es-419" sz="1400" dirty="0" err="1"/>
              <a:t>Kaspersky</a:t>
            </a:r>
            <a:r>
              <a:rPr lang="es-419" sz="1400" dirty="0"/>
              <a:t> para América Latina.</a:t>
            </a:r>
            <a:endParaRPr lang="en-US" sz="1400" dirty="0"/>
          </a:p>
        </p:txBody>
      </p:sp>
      <p:graphicFrame>
        <p:nvGraphicFramePr>
          <p:cNvPr id="28" name="Chart 5">
            <a:extLst>
              <a:ext uri="{FF2B5EF4-FFF2-40B4-BE49-F238E27FC236}">
                <a16:creationId xmlns:a16="http://schemas.microsoft.com/office/drawing/2014/main" id="{4CC09113-EE25-4F82-8418-09146083F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150183"/>
              </p:ext>
            </p:extLst>
          </p:nvPr>
        </p:nvGraphicFramePr>
        <p:xfrm>
          <a:off x="7205117" y="2554000"/>
          <a:ext cx="3693806" cy="271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85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30" y="1412105"/>
            <a:ext cx="11223623" cy="320505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419" dirty="0" smtClean="0"/>
              <a:t/>
            </a:r>
            <a:br>
              <a:rPr lang="es-419" dirty="0" smtClean="0"/>
            </a:br>
            <a:endParaRPr lang="es-419" sz="18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2182B-41E4-487D-8885-04EC50DCFF93}" type="slidenum">
              <a:rPr lang="es-419" smtClean="0"/>
              <a:pPr/>
              <a:t>6</a:t>
            </a:fld>
            <a:endParaRPr lang="es-419" dirty="0"/>
          </a:p>
        </p:txBody>
      </p:sp>
      <p:grpSp>
        <p:nvGrpSpPr>
          <p:cNvPr id="8" name="Group 7"/>
          <p:cNvGrpSpPr/>
          <p:nvPr/>
        </p:nvGrpSpPr>
        <p:grpSpPr>
          <a:xfrm>
            <a:off x="7832479" y="3051683"/>
            <a:ext cx="728134" cy="664470"/>
            <a:chOff x="1670146" y="5931020"/>
            <a:chExt cx="579710" cy="529024"/>
          </a:xfrm>
        </p:grpSpPr>
        <p:sp>
          <p:nvSpPr>
            <p:cNvPr id="9" name="Line 135"/>
            <p:cNvSpPr>
              <a:spLocks noChangeShapeType="1"/>
            </p:cNvSpPr>
            <p:nvPr/>
          </p:nvSpPr>
          <p:spPr bwMode="auto">
            <a:xfrm flipH="1">
              <a:off x="1916843" y="6409526"/>
              <a:ext cx="85982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0" name="Freeform 136"/>
            <p:cNvSpPr>
              <a:spLocks/>
            </p:cNvSpPr>
            <p:nvPr/>
          </p:nvSpPr>
          <p:spPr bwMode="auto">
            <a:xfrm>
              <a:off x="1670146" y="6409526"/>
              <a:ext cx="579710" cy="50518"/>
            </a:xfrm>
            <a:custGeom>
              <a:avLst/>
              <a:gdLst>
                <a:gd name="T0" fmla="*/ 544 w 1472"/>
                <a:gd name="T1" fmla="*/ 0 h 128"/>
                <a:gd name="T2" fmla="*/ 0 w 1472"/>
                <a:gd name="T3" fmla="*/ 0 h 128"/>
                <a:gd name="T4" fmla="*/ 0 w 1472"/>
                <a:gd name="T5" fmla="*/ 32 h 128"/>
                <a:gd name="T6" fmla="*/ 96 w 1472"/>
                <a:gd name="T7" fmla="*/ 128 h 128"/>
                <a:gd name="T8" fmla="*/ 1376 w 1472"/>
                <a:gd name="T9" fmla="*/ 128 h 128"/>
                <a:gd name="T10" fmla="*/ 1472 w 1472"/>
                <a:gd name="T11" fmla="*/ 32 h 128"/>
                <a:gd name="T12" fmla="*/ 1472 w 1472"/>
                <a:gd name="T13" fmla="*/ 0 h 128"/>
                <a:gd name="T14" fmla="*/ 928 w 1472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2" h="128">
                  <a:moveTo>
                    <a:pt x="5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85"/>
                    <a:pt x="43" y="128"/>
                    <a:pt x="96" y="128"/>
                  </a:cubicBezTo>
                  <a:cubicBezTo>
                    <a:pt x="1376" y="128"/>
                    <a:pt x="1376" y="128"/>
                    <a:pt x="1376" y="128"/>
                  </a:cubicBezTo>
                  <a:cubicBezTo>
                    <a:pt x="1429" y="128"/>
                    <a:pt x="1472" y="85"/>
                    <a:pt x="1472" y="32"/>
                  </a:cubicBezTo>
                  <a:cubicBezTo>
                    <a:pt x="1472" y="0"/>
                    <a:pt x="1472" y="0"/>
                    <a:pt x="1472" y="0"/>
                  </a:cubicBezTo>
                  <a:cubicBezTo>
                    <a:pt x="928" y="0"/>
                    <a:pt x="928" y="0"/>
                    <a:pt x="928" y="0"/>
                  </a:cubicBez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1" name="Freeform 137"/>
            <p:cNvSpPr>
              <a:spLocks/>
            </p:cNvSpPr>
            <p:nvPr/>
          </p:nvSpPr>
          <p:spPr bwMode="auto">
            <a:xfrm>
              <a:off x="1695322" y="6031556"/>
              <a:ext cx="189068" cy="377970"/>
            </a:xfrm>
            <a:custGeom>
              <a:avLst/>
              <a:gdLst>
                <a:gd name="T0" fmla="*/ 480 w 480"/>
                <a:gd name="T1" fmla="*/ 0 h 960"/>
                <a:gd name="T2" fmla="*/ 96 w 480"/>
                <a:gd name="T3" fmla="*/ 0 h 960"/>
                <a:gd name="T4" fmla="*/ 0 w 480"/>
                <a:gd name="T5" fmla="*/ 96 h 960"/>
                <a:gd name="T6" fmla="*/ 0 w 480"/>
                <a:gd name="T7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960">
                  <a:moveTo>
                    <a:pt x="48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960"/>
                    <a:pt x="0" y="960"/>
                    <a:pt x="0" y="960"/>
                  </a:cubicBez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2" name="Freeform 138"/>
            <p:cNvSpPr>
              <a:spLocks/>
            </p:cNvSpPr>
            <p:nvPr/>
          </p:nvSpPr>
          <p:spPr bwMode="auto">
            <a:xfrm>
              <a:off x="2035612" y="6031556"/>
              <a:ext cx="189068" cy="377970"/>
            </a:xfrm>
            <a:custGeom>
              <a:avLst/>
              <a:gdLst>
                <a:gd name="T0" fmla="*/ 480 w 480"/>
                <a:gd name="T1" fmla="*/ 960 h 960"/>
                <a:gd name="T2" fmla="*/ 480 w 480"/>
                <a:gd name="T3" fmla="*/ 96 h 960"/>
                <a:gd name="T4" fmla="*/ 384 w 480"/>
                <a:gd name="T5" fmla="*/ 0 h 960"/>
                <a:gd name="T6" fmla="*/ 0 w 480"/>
                <a:gd name="T7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960">
                  <a:moveTo>
                    <a:pt x="480" y="960"/>
                  </a:moveTo>
                  <a:cubicBezTo>
                    <a:pt x="480" y="96"/>
                    <a:pt x="480" y="96"/>
                    <a:pt x="480" y="96"/>
                  </a:cubicBezTo>
                  <a:cubicBezTo>
                    <a:pt x="480" y="43"/>
                    <a:pt x="437" y="0"/>
                    <a:pt x="3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3" name="Line 139"/>
            <p:cNvSpPr>
              <a:spLocks noChangeShapeType="1"/>
            </p:cNvSpPr>
            <p:nvPr/>
          </p:nvSpPr>
          <p:spPr bwMode="auto">
            <a:xfrm>
              <a:off x="1695322" y="6081908"/>
              <a:ext cx="163893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4" name="Line 140"/>
            <p:cNvSpPr>
              <a:spLocks noChangeShapeType="1"/>
            </p:cNvSpPr>
            <p:nvPr/>
          </p:nvSpPr>
          <p:spPr bwMode="auto">
            <a:xfrm>
              <a:off x="2060955" y="6081908"/>
              <a:ext cx="163726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5" name="Freeform 141"/>
            <p:cNvSpPr>
              <a:spLocks/>
            </p:cNvSpPr>
            <p:nvPr/>
          </p:nvSpPr>
          <p:spPr bwMode="auto">
            <a:xfrm>
              <a:off x="1788356" y="5931020"/>
              <a:ext cx="343458" cy="302109"/>
            </a:xfrm>
            <a:custGeom>
              <a:avLst/>
              <a:gdLst>
                <a:gd name="T0" fmla="*/ 491 w 872"/>
                <a:gd name="T1" fmla="*/ 32 h 767"/>
                <a:gd name="T2" fmla="*/ 436 w 872"/>
                <a:gd name="T3" fmla="*/ 0 h 767"/>
                <a:gd name="T4" fmla="*/ 381 w 872"/>
                <a:gd name="T5" fmla="*/ 32 h 767"/>
                <a:gd name="T6" fmla="*/ 11 w 872"/>
                <a:gd name="T7" fmla="*/ 671 h 767"/>
                <a:gd name="T8" fmla="*/ 11 w 872"/>
                <a:gd name="T9" fmla="*/ 735 h 767"/>
                <a:gd name="T10" fmla="*/ 67 w 872"/>
                <a:gd name="T11" fmla="*/ 767 h 767"/>
                <a:gd name="T12" fmla="*/ 805 w 872"/>
                <a:gd name="T13" fmla="*/ 767 h 767"/>
                <a:gd name="T14" fmla="*/ 861 w 872"/>
                <a:gd name="T15" fmla="*/ 735 h 767"/>
                <a:gd name="T16" fmla="*/ 861 w 872"/>
                <a:gd name="T17" fmla="*/ 671 h 767"/>
                <a:gd name="T18" fmla="*/ 491 w 872"/>
                <a:gd name="T19" fmla="*/ 32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2" h="767">
                  <a:moveTo>
                    <a:pt x="491" y="32"/>
                  </a:moveTo>
                  <a:cubicBezTo>
                    <a:pt x="480" y="12"/>
                    <a:pt x="459" y="0"/>
                    <a:pt x="436" y="0"/>
                  </a:cubicBezTo>
                  <a:cubicBezTo>
                    <a:pt x="413" y="0"/>
                    <a:pt x="392" y="12"/>
                    <a:pt x="381" y="32"/>
                  </a:cubicBezTo>
                  <a:cubicBezTo>
                    <a:pt x="11" y="671"/>
                    <a:pt x="11" y="671"/>
                    <a:pt x="11" y="671"/>
                  </a:cubicBezTo>
                  <a:cubicBezTo>
                    <a:pt x="0" y="691"/>
                    <a:pt x="0" y="715"/>
                    <a:pt x="11" y="735"/>
                  </a:cubicBezTo>
                  <a:cubicBezTo>
                    <a:pt x="23" y="755"/>
                    <a:pt x="44" y="767"/>
                    <a:pt x="67" y="767"/>
                  </a:cubicBezTo>
                  <a:cubicBezTo>
                    <a:pt x="805" y="767"/>
                    <a:pt x="805" y="767"/>
                    <a:pt x="805" y="767"/>
                  </a:cubicBezTo>
                  <a:cubicBezTo>
                    <a:pt x="828" y="767"/>
                    <a:pt x="849" y="755"/>
                    <a:pt x="861" y="735"/>
                  </a:cubicBezTo>
                  <a:cubicBezTo>
                    <a:pt x="872" y="715"/>
                    <a:pt x="872" y="691"/>
                    <a:pt x="861" y="671"/>
                  </a:cubicBezTo>
                  <a:lnTo>
                    <a:pt x="491" y="32"/>
                  </a:lnTo>
                  <a:close/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6" name="Line 142"/>
            <p:cNvSpPr>
              <a:spLocks noChangeShapeType="1"/>
            </p:cNvSpPr>
            <p:nvPr/>
          </p:nvSpPr>
          <p:spPr bwMode="auto">
            <a:xfrm flipV="1">
              <a:off x="1960085" y="6159996"/>
              <a:ext cx="0" cy="1560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  <p:sp>
          <p:nvSpPr>
            <p:cNvPr id="17" name="Line 143"/>
            <p:cNvSpPr>
              <a:spLocks noChangeShapeType="1"/>
            </p:cNvSpPr>
            <p:nvPr/>
          </p:nvSpPr>
          <p:spPr bwMode="auto">
            <a:xfrm flipV="1">
              <a:off x="1960085" y="6014584"/>
              <a:ext cx="0" cy="10087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 dirty="0"/>
            </a:p>
          </p:txBody>
        </p:sp>
      </p:grpSp>
      <p:sp>
        <p:nvSpPr>
          <p:cNvPr id="82" name="Text Placeholder 7"/>
          <p:cNvSpPr txBox="1">
            <a:spLocks/>
          </p:cNvSpPr>
          <p:nvPr/>
        </p:nvSpPr>
        <p:spPr>
          <a:xfrm>
            <a:off x="423991" y="809611"/>
            <a:ext cx="11225025" cy="3204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smtClean="0">
                <a:solidFill>
                  <a:srgbClr val="002060"/>
                </a:solidFill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1357633" y="7082665"/>
            <a:ext cx="1574800" cy="5537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b="1" dirty="0">
                <a:solidFill>
                  <a:schemeClr val="accent2"/>
                </a:solidFill>
              </a:rPr>
              <a:t>1.12bn</a:t>
            </a:r>
          </a:p>
          <a:p>
            <a:r>
              <a:rPr lang="es-419" sz="1200" dirty="0">
                <a:solidFill>
                  <a:schemeClr val="tx2"/>
                </a:solidFill>
              </a:rPr>
              <a:t>Identidades robadas  </a:t>
            </a:r>
            <a:br>
              <a:rPr lang="es-419" sz="1200" dirty="0">
                <a:solidFill>
                  <a:schemeClr val="tx2"/>
                </a:solidFill>
              </a:rPr>
            </a:br>
            <a:r>
              <a:rPr lang="es-419" sz="1200" dirty="0">
                <a:solidFill>
                  <a:schemeClr val="tx2"/>
                </a:solidFill>
              </a:rPr>
              <a:t>en  2017</a:t>
            </a:r>
            <a:r>
              <a:rPr lang="es-419" sz="1200" baseline="30000" dirty="0">
                <a:solidFill>
                  <a:schemeClr val="tx2"/>
                </a:solidFill>
              </a:rPr>
              <a:t>3</a:t>
            </a:r>
            <a:endParaRPr lang="es-419" sz="1050" baseline="30000" dirty="0">
              <a:solidFill>
                <a:schemeClr val="tx2"/>
              </a:solidFill>
            </a:endParaRPr>
          </a:p>
        </p:txBody>
      </p:sp>
      <p:grpSp>
        <p:nvGrpSpPr>
          <p:cNvPr id="83" name="Group 4"/>
          <p:cNvGrpSpPr/>
          <p:nvPr/>
        </p:nvGrpSpPr>
        <p:grpSpPr>
          <a:xfrm>
            <a:off x="195908" y="1616464"/>
            <a:ext cx="11453899" cy="4451031"/>
            <a:chOff x="503788" y="1957143"/>
            <a:chExt cx="10881420" cy="4157895"/>
          </a:xfrm>
        </p:grpSpPr>
        <p:sp>
          <p:nvSpPr>
            <p:cNvPr id="84" name="Elipse 11"/>
            <p:cNvSpPr/>
            <p:nvPr/>
          </p:nvSpPr>
          <p:spPr>
            <a:xfrm>
              <a:off x="9835932" y="2100149"/>
              <a:ext cx="1341933" cy="1341932"/>
            </a:xfrm>
            <a:prstGeom prst="ellipse">
              <a:avLst/>
            </a:prstGeom>
            <a:solidFill>
              <a:srgbClr val="01A5C8"/>
            </a:solidFill>
            <a:ln w="25400" cap="flat" cmpd="sng" algn="ctr">
              <a:solidFill>
                <a:srgbClr val="01A5C8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PE" sz="600" b="1" kern="0" dirty="0" smtClean="0">
                  <a:solidFill>
                    <a:prstClr val="white"/>
                  </a:solidFill>
                  <a:ea typeface="MS PGothic"/>
                  <a:cs typeface="Arial" panose="020B0604020202020204" pitchFamily="34" charset="0"/>
                </a:rPr>
                <a:t>Instituto Nacional de Vigilancia de Medicamentos (Colombia): Secuestro de la plataforma retrasa procesos de nacionalización de mercancías y podría encarecer los precios.</a:t>
              </a:r>
              <a:endParaRPr lang="es-PE" sz="6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86" name="CuadroTexto 7"/>
            <p:cNvSpPr txBox="1"/>
            <p:nvPr/>
          </p:nvSpPr>
          <p:spPr>
            <a:xfrm>
              <a:off x="503788" y="5904283"/>
              <a:ext cx="732594" cy="207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CO" sz="1000" b="1" dirty="0" smtClean="0">
                  <a:solidFill>
                    <a:prstClr val="black"/>
                  </a:solidFill>
                  <a:latin typeface="Arial" panose="020B0604020202020204"/>
                  <a:ea typeface="MS PGothic"/>
                </a:rPr>
                <a:t>Abril 2020</a:t>
              </a:r>
              <a:endParaRPr lang="es-CO" sz="1000" b="1" dirty="0">
                <a:solidFill>
                  <a:prstClr val="black"/>
                </a:solidFill>
                <a:latin typeface="Arial" panose="020B0604020202020204"/>
                <a:ea typeface="MS PGothic"/>
              </a:endParaRPr>
            </a:p>
          </p:txBody>
        </p:sp>
        <p:sp>
          <p:nvSpPr>
            <p:cNvPr id="87" name="Elipse 13"/>
            <p:cNvSpPr/>
            <p:nvPr/>
          </p:nvSpPr>
          <p:spPr>
            <a:xfrm>
              <a:off x="5094137" y="1957143"/>
              <a:ext cx="1097247" cy="1097246"/>
            </a:xfrm>
            <a:prstGeom prst="ellipse">
              <a:avLst/>
            </a:prstGeom>
            <a:solidFill>
              <a:srgbClr val="D8D8D8">
                <a:lumMod val="75000"/>
              </a:srgbClr>
            </a:solidFill>
            <a:ln w="25400" cap="flat" cmpd="sng" algn="ctr">
              <a:solidFill>
                <a:srgbClr val="D8D8D8">
                  <a:lumMod val="75000"/>
                </a:srgbClr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La Boliviana </a:t>
              </a:r>
              <a:r>
                <a:rPr lang="es-CO" sz="700" b="1" kern="0" dirty="0" err="1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Ciacruz</a:t>
              </a: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 de Seguros y Reaseguros: víctima de Ransomware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88" name="Elipse 17"/>
            <p:cNvSpPr/>
            <p:nvPr/>
          </p:nvSpPr>
          <p:spPr>
            <a:xfrm>
              <a:off x="5970870" y="2232840"/>
              <a:ext cx="1710713" cy="1640524"/>
            </a:xfrm>
            <a:prstGeom prst="ellipse">
              <a:avLst/>
            </a:prstGeom>
            <a:solidFill>
              <a:srgbClr val="006D9E"/>
            </a:solidFill>
            <a:ln w="25400" cap="flat" cmpd="sng" algn="ctr">
              <a:solidFill>
                <a:srgbClr val="006D9E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700" b="1" kern="0" dirty="0" err="1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Cencosud</a:t>
              </a: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: </a:t>
              </a:r>
              <a:r>
                <a:rPr lang="es-CO" sz="700" b="1" kern="0" dirty="0" err="1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Ransomware</a:t>
              </a: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 que afecta la operación de las tiendas y se genera divulgación de datos personales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cxnSp>
          <p:nvCxnSpPr>
            <p:cNvPr id="104" name="Conector recto de flecha 5"/>
            <p:cNvCxnSpPr/>
            <p:nvPr/>
          </p:nvCxnSpPr>
          <p:spPr bwMode="auto">
            <a:xfrm>
              <a:off x="516350" y="5827575"/>
              <a:ext cx="1086885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5" name="CuadroTexto 9"/>
            <p:cNvSpPr txBox="1"/>
            <p:nvPr/>
          </p:nvSpPr>
          <p:spPr>
            <a:xfrm>
              <a:off x="10611191" y="5907686"/>
              <a:ext cx="774017" cy="207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CO" sz="1000" b="1" dirty="0" smtClean="0">
                  <a:solidFill>
                    <a:prstClr val="black"/>
                  </a:solidFill>
                  <a:latin typeface="Arial" panose="020B0604020202020204"/>
                  <a:ea typeface="MS PGothic"/>
                </a:rPr>
                <a:t>Actualidad</a:t>
              </a:r>
              <a:endParaRPr lang="es-CO" sz="1000" b="1" dirty="0">
                <a:solidFill>
                  <a:prstClr val="black"/>
                </a:solidFill>
                <a:latin typeface="Arial" panose="020B0604020202020204"/>
                <a:ea typeface="MS PGothic"/>
              </a:endParaRPr>
            </a:p>
          </p:txBody>
        </p:sp>
        <p:sp>
          <p:nvSpPr>
            <p:cNvPr id="106" name="Elipse 10"/>
            <p:cNvSpPr/>
            <p:nvPr/>
          </p:nvSpPr>
          <p:spPr>
            <a:xfrm>
              <a:off x="2394821" y="3984715"/>
              <a:ext cx="1828745" cy="1828743"/>
            </a:xfrm>
            <a:prstGeom prst="ellipse">
              <a:avLst/>
            </a:prstGeom>
            <a:solidFill>
              <a:srgbClr val="00427F"/>
            </a:solidFill>
            <a:ln w="25400" cap="flat" cmpd="sng" algn="ctr">
              <a:solidFill>
                <a:srgbClr val="00427F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Natura: 250.000 datos de clientes expuestos </a:t>
              </a:r>
              <a:r>
                <a:rPr lang="es-CO" sz="700" b="1" kern="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en Internet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11" name="Elipse 11"/>
            <p:cNvSpPr/>
            <p:nvPr/>
          </p:nvSpPr>
          <p:spPr>
            <a:xfrm>
              <a:off x="2628555" y="3142101"/>
              <a:ext cx="1097247" cy="1097246"/>
            </a:xfrm>
            <a:prstGeom prst="ellipse">
              <a:avLst/>
            </a:prstGeom>
            <a:solidFill>
              <a:srgbClr val="01A5C8"/>
            </a:solidFill>
            <a:ln w="25400" cap="flat" cmpd="sng" algn="ctr">
              <a:solidFill>
                <a:srgbClr val="01A5C8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Avon: sufre </a:t>
              </a:r>
              <a:r>
                <a:rPr lang="es-CO" sz="700" b="1" kern="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incidente de seguridad que interrumpe parcialmente sus </a:t>
              </a: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operaciones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13" name="Elipse 12"/>
            <p:cNvSpPr>
              <a:spLocks noChangeAspect="1"/>
            </p:cNvSpPr>
            <p:nvPr/>
          </p:nvSpPr>
          <p:spPr>
            <a:xfrm>
              <a:off x="6272309" y="4594191"/>
              <a:ext cx="1226798" cy="1226799"/>
            </a:xfrm>
            <a:prstGeom prst="ellipse">
              <a:avLst/>
            </a:prstGeom>
            <a:solidFill>
              <a:srgbClr val="A5A5A5">
                <a:lumMod val="75000"/>
              </a:srgbClr>
            </a:solidFill>
            <a:ln w="25400" cap="flat" cmpd="sng" algn="ctr">
              <a:solidFill>
                <a:srgbClr val="A5A5A5">
                  <a:lumMod val="75000"/>
                </a:srgbClr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700" b="1" kern="0" dirty="0" err="1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Serasa</a:t>
              </a:r>
              <a:r>
                <a:rPr lang="es-CO" sz="700" b="1" kern="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 </a:t>
              </a:r>
              <a:r>
                <a:rPr lang="es-CO" sz="700" b="1" kern="0" dirty="0" err="1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Experian</a:t>
              </a: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: 220 </a:t>
              </a:r>
              <a:r>
                <a:rPr lang="es-CO" sz="700" b="1" kern="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millones de </a:t>
              </a: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registros</a:t>
              </a:r>
              <a:r>
                <a:rPr lang="es-CO" sz="700" b="1" kern="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 </a:t>
              </a: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expuestos en internet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14" name="Elipse 14"/>
            <p:cNvSpPr/>
            <p:nvPr/>
          </p:nvSpPr>
          <p:spPr>
            <a:xfrm>
              <a:off x="5450049" y="3521418"/>
              <a:ext cx="1462996" cy="1462994"/>
            </a:xfrm>
            <a:prstGeom prst="ellipse">
              <a:avLst/>
            </a:prstGeom>
            <a:solidFill>
              <a:srgbClr val="002060"/>
            </a:solidFill>
            <a:ln w="25400" cap="flat" cmpd="sng" algn="ctr">
              <a:solidFill>
                <a:srgbClr val="002C77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Gobierno RD: hackers atacan sistemas del gobierno y ponen en riesgo información sensible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16" name="Elipse 15"/>
            <p:cNvSpPr/>
            <p:nvPr/>
          </p:nvSpPr>
          <p:spPr>
            <a:xfrm>
              <a:off x="3558201" y="2496802"/>
              <a:ext cx="1828745" cy="1828743"/>
            </a:xfrm>
            <a:prstGeom prst="ellipse">
              <a:avLst/>
            </a:prstGeom>
            <a:solidFill>
              <a:srgbClr val="002060"/>
            </a:solidFill>
            <a:ln w="25400" cap="flat" cmpd="sng" algn="ctr">
              <a:solidFill>
                <a:srgbClr val="002C77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Telecom: </a:t>
              </a:r>
              <a:r>
                <a:rPr lang="es-CO" sz="700" b="1" kern="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hackers piden </a:t>
              </a: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entre 7.5 </a:t>
              </a:r>
              <a:r>
                <a:rPr lang="es-CO" sz="700" b="1" kern="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y </a:t>
              </a: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25 </a:t>
              </a:r>
              <a:r>
                <a:rPr lang="es-CO" sz="700" b="1" kern="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millones de </a:t>
              </a: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dólares para devolver acceso a los sistemas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18" name="Elipse 13"/>
            <p:cNvSpPr/>
            <p:nvPr/>
          </p:nvSpPr>
          <p:spPr>
            <a:xfrm>
              <a:off x="4545514" y="3590435"/>
              <a:ext cx="1097247" cy="1097246"/>
            </a:xfrm>
            <a:prstGeom prst="ellipse">
              <a:avLst/>
            </a:prstGeom>
            <a:solidFill>
              <a:srgbClr val="D8D8D8">
                <a:lumMod val="75000"/>
              </a:srgbClr>
            </a:solidFill>
            <a:ln w="25400" cap="flat" cmpd="sng" algn="ctr">
              <a:solidFill>
                <a:srgbClr val="D8D8D8">
                  <a:lumMod val="75000"/>
                </a:srgbClr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Banco Estado (Chile): víctima de </a:t>
              </a:r>
              <a:r>
                <a:rPr lang="es-CO" sz="700" b="1" kern="0" dirty="0" err="1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Ransomware</a:t>
              </a: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 que lo obliga a cerrar sucursales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19" name="Elipse 16"/>
            <p:cNvSpPr/>
            <p:nvPr/>
          </p:nvSpPr>
          <p:spPr>
            <a:xfrm>
              <a:off x="627442" y="4549105"/>
              <a:ext cx="1280122" cy="1280121"/>
            </a:xfrm>
            <a:prstGeom prst="ellipse">
              <a:avLst/>
            </a:prstGeom>
            <a:solidFill>
              <a:srgbClr val="A5A5A5">
                <a:lumMod val="75000"/>
              </a:srgbClr>
            </a:solidFill>
            <a:ln w="25400" cap="flat" cmpd="sng" algn="ctr">
              <a:solidFill>
                <a:srgbClr val="A5A5A5">
                  <a:lumMod val="75000"/>
                </a:srgbClr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Banxico</a:t>
              </a:r>
              <a:r>
                <a:rPr lang="es-CO" sz="700" b="1" kern="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: </a:t>
              </a:r>
              <a:r>
                <a:rPr lang="es-CO" sz="700" b="1" kern="0" dirty="0" err="1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Ransomware</a:t>
              </a: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 que afectó los servidores que soportan  banca </a:t>
              </a:r>
              <a:r>
                <a:rPr lang="es-CO" sz="700" b="1" kern="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por internet </a:t>
              </a: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y </a:t>
              </a:r>
              <a:r>
                <a:rPr lang="es-CO" sz="700" b="1" kern="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transferencias interbancarias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21" name="Elipse 18"/>
            <p:cNvSpPr/>
            <p:nvPr/>
          </p:nvSpPr>
          <p:spPr>
            <a:xfrm>
              <a:off x="1270216" y="3522217"/>
              <a:ext cx="1462996" cy="1462994"/>
            </a:xfrm>
            <a:prstGeom prst="ellipse">
              <a:avLst/>
            </a:prstGeom>
            <a:solidFill>
              <a:srgbClr val="006D9E"/>
            </a:solidFill>
            <a:ln w="25400" cap="flat" cmpd="sng" algn="ctr">
              <a:solidFill>
                <a:srgbClr val="006D9E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ES" sz="700" b="1" kern="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 </a:t>
              </a:r>
              <a:r>
                <a:rPr lang="es-ES" sz="700" b="1" kern="0" dirty="0" err="1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Edesur</a:t>
              </a:r>
              <a:r>
                <a:rPr lang="es-ES" sz="700" b="1" kern="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, </a:t>
              </a:r>
              <a:r>
                <a:rPr lang="es-ES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filial Argentina </a:t>
              </a:r>
              <a:r>
                <a:rPr lang="es-ES" sz="700" b="1" kern="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de </a:t>
              </a:r>
              <a:r>
                <a:rPr lang="es-ES" sz="700" b="1" kern="0" dirty="0" err="1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Enel</a:t>
              </a:r>
              <a:r>
                <a:rPr lang="es-ES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: afectados por </a:t>
              </a:r>
              <a:r>
                <a:rPr lang="es-ES" sz="700" b="1" i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Snake</a:t>
              </a:r>
              <a:r>
                <a:rPr lang="es-ES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, mismo </a:t>
              </a:r>
              <a:r>
                <a:rPr lang="es-ES" sz="700" b="1" kern="0" dirty="0" err="1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Ransomware</a:t>
              </a:r>
              <a:r>
                <a:rPr lang="es-ES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 que afectó a Honda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22" name="Elipse 23"/>
            <p:cNvSpPr/>
            <p:nvPr/>
          </p:nvSpPr>
          <p:spPr>
            <a:xfrm>
              <a:off x="6804127" y="3276389"/>
              <a:ext cx="1462996" cy="1462994"/>
            </a:xfrm>
            <a:prstGeom prst="ellipse">
              <a:avLst/>
            </a:prstGeom>
            <a:solidFill>
              <a:srgbClr val="00427F"/>
            </a:solidFill>
            <a:ln w="25400" cap="flat" cmpd="sng" algn="ctr">
              <a:solidFill>
                <a:srgbClr val="00427F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700" b="1" kern="0" dirty="0" err="1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Eletrobras</a:t>
              </a: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: subsidiaria de energía nuclear fue víctima de un </a:t>
              </a:r>
              <a:r>
                <a:rPr lang="es-CO" sz="700" b="1" i="1" kern="0" dirty="0" err="1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ransomware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24" name="Elipse 24"/>
            <p:cNvSpPr/>
            <p:nvPr/>
          </p:nvSpPr>
          <p:spPr>
            <a:xfrm>
              <a:off x="1813380" y="4836495"/>
              <a:ext cx="914372" cy="914371"/>
            </a:xfrm>
            <a:prstGeom prst="ellipse">
              <a:avLst/>
            </a:prstGeom>
            <a:solidFill>
              <a:srgbClr val="01A5C8"/>
            </a:solidFill>
            <a:ln w="25400" cap="flat" cmpd="sng" algn="ctr">
              <a:solidFill>
                <a:srgbClr val="01A5C8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ES" sz="700" b="1" kern="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 </a:t>
              </a:r>
              <a:r>
                <a:rPr lang="es-ES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Banco de Costa Rica: ataque de </a:t>
              </a:r>
              <a:r>
                <a:rPr lang="es-ES" sz="700" b="1" i="1" kern="0" dirty="0" err="1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Ransomware</a:t>
              </a:r>
              <a:r>
                <a:rPr lang="es-ES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 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27" name="Elipse 25"/>
            <p:cNvSpPr/>
            <p:nvPr/>
          </p:nvSpPr>
          <p:spPr>
            <a:xfrm>
              <a:off x="3835883" y="4486173"/>
              <a:ext cx="1280122" cy="1280121"/>
            </a:xfrm>
            <a:prstGeom prst="ellipse">
              <a:avLst/>
            </a:prstGeom>
            <a:solidFill>
              <a:srgbClr val="01A5C8"/>
            </a:solidFill>
            <a:ln w="25400" cap="flat" cmpd="sng" algn="ctr">
              <a:solidFill>
                <a:srgbClr val="01A5C8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Banxico: ataque de denegación de servicio  que afectó su página web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29" name="Elipse 26"/>
            <p:cNvSpPr/>
            <p:nvPr/>
          </p:nvSpPr>
          <p:spPr>
            <a:xfrm>
              <a:off x="4988757" y="4511139"/>
              <a:ext cx="1097247" cy="1097246"/>
            </a:xfrm>
            <a:prstGeom prst="ellipse">
              <a:avLst/>
            </a:prstGeom>
            <a:solidFill>
              <a:srgbClr val="006D9E"/>
            </a:solidFill>
            <a:ln w="25400" cap="flat" cmpd="sng" algn="ctr">
              <a:solidFill>
                <a:srgbClr val="006D9E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700" b="1" kern="0" dirty="0" err="1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First</a:t>
              </a: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 Bank (Puerto Rico): ciberataque que afecto sus canales de atención al cliente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30" name="Elipse 29"/>
            <p:cNvSpPr/>
            <p:nvPr/>
          </p:nvSpPr>
          <p:spPr>
            <a:xfrm>
              <a:off x="5140221" y="2928593"/>
              <a:ext cx="914372" cy="914371"/>
            </a:xfrm>
            <a:prstGeom prst="ellipse">
              <a:avLst/>
            </a:prstGeom>
            <a:solidFill>
              <a:srgbClr val="006D9E"/>
            </a:solidFill>
            <a:ln w="25400" cap="flat" cmpd="sng" algn="ctr">
              <a:solidFill>
                <a:srgbClr val="006D9E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Migraciones de Argentina: ataque de </a:t>
              </a:r>
              <a:r>
                <a:rPr lang="es-CO" sz="700" b="1" i="1" kern="0" dirty="0" err="1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Ransonware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31" name="Elipse 17"/>
            <p:cNvSpPr/>
            <p:nvPr/>
          </p:nvSpPr>
          <p:spPr>
            <a:xfrm>
              <a:off x="7388284" y="4282811"/>
              <a:ext cx="1285284" cy="1232550"/>
            </a:xfrm>
            <a:prstGeom prst="ellipse">
              <a:avLst/>
            </a:prstGeom>
            <a:solidFill>
              <a:srgbClr val="006D9E"/>
            </a:solidFill>
            <a:ln w="25400" cap="flat" cmpd="sng" algn="ctr">
              <a:solidFill>
                <a:srgbClr val="006D9E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Ejército de Colombia: Presunto acceso no autorizado por parte de la inteligencia </a:t>
              </a:r>
              <a:r>
                <a:rPr lang="es-PE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venezolana y sustracción de información secreta.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32" name="Elipse 11"/>
            <p:cNvSpPr/>
            <p:nvPr/>
          </p:nvSpPr>
          <p:spPr>
            <a:xfrm>
              <a:off x="7653781" y="2477145"/>
              <a:ext cx="1097247" cy="1097246"/>
            </a:xfrm>
            <a:prstGeom prst="ellipse">
              <a:avLst/>
            </a:prstGeom>
            <a:solidFill>
              <a:srgbClr val="01A5C8"/>
            </a:solidFill>
            <a:ln w="25400" cap="flat" cmpd="sng" algn="ctr">
              <a:solidFill>
                <a:srgbClr val="01A5C8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Universidad El Bosque: Control de la cuenta de Twitter, compromiso de aplicaciones y correo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33" name="Elipse 13"/>
            <p:cNvSpPr/>
            <p:nvPr/>
          </p:nvSpPr>
          <p:spPr>
            <a:xfrm>
              <a:off x="8589673" y="4479279"/>
              <a:ext cx="1327669" cy="1327668"/>
            </a:xfrm>
            <a:prstGeom prst="ellipse">
              <a:avLst/>
            </a:prstGeom>
            <a:solidFill>
              <a:srgbClr val="D8D8D8">
                <a:lumMod val="75000"/>
              </a:srgbClr>
            </a:solidFill>
            <a:ln w="25400" cap="flat" cmpd="sng" algn="ctr">
              <a:solidFill>
                <a:srgbClr val="D8D8D8">
                  <a:lumMod val="75000"/>
                </a:srgbClr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Registro Nacional de Personas (Argentina): Supuesta fuga de datos de 45 millones de personas.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34" name="Elipse 23"/>
            <p:cNvSpPr/>
            <p:nvPr/>
          </p:nvSpPr>
          <p:spPr>
            <a:xfrm>
              <a:off x="8676227" y="2232169"/>
              <a:ext cx="1209088" cy="1209087"/>
            </a:xfrm>
            <a:prstGeom prst="ellipse">
              <a:avLst/>
            </a:prstGeom>
            <a:solidFill>
              <a:srgbClr val="00427F"/>
            </a:solidFill>
            <a:ln w="25400" cap="flat" cmpd="sng" algn="ctr">
              <a:solidFill>
                <a:srgbClr val="00427F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pt-BR" sz="700" b="1" kern="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Banco do Estado de Sergipe (Banese</a:t>
              </a:r>
              <a:r>
                <a:rPr lang="pt-BR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)</a:t>
              </a: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: fuga de datos de claves de </a:t>
              </a:r>
              <a:r>
                <a:rPr lang="es-CO" sz="700" b="1" kern="0" dirty="0" err="1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Pix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35" name="Elipse 17"/>
            <p:cNvSpPr/>
            <p:nvPr/>
          </p:nvSpPr>
          <p:spPr>
            <a:xfrm>
              <a:off x="8222929" y="3196279"/>
              <a:ext cx="1555194" cy="1491385"/>
            </a:xfrm>
            <a:prstGeom prst="ellipse">
              <a:avLst/>
            </a:prstGeom>
            <a:solidFill>
              <a:srgbClr val="002060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Banco Pichincha: </a:t>
              </a:r>
              <a:r>
                <a:rPr lang="es-PE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Ataque de ransomware que afectó a por varios días las capacidades de la web, banca móvil y corresponsales no bancarios.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36" name="Elipse 13"/>
            <p:cNvSpPr/>
            <p:nvPr/>
          </p:nvSpPr>
          <p:spPr>
            <a:xfrm>
              <a:off x="9559673" y="3278137"/>
              <a:ext cx="1327669" cy="1327668"/>
            </a:xfrm>
            <a:prstGeom prst="ellipse">
              <a:avLst/>
            </a:prstGeom>
            <a:solidFill>
              <a:srgbClr val="0FB795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CO" sz="6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Ministerio de Salud (Brasil): Ataque de ransomware deja fuera e servicio el aplicativo </a:t>
              </a:r>
              <a:r>
                <a:rPr lang="es-CO" sz="600" b="1" kern="0" dirty="0" err="1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ConecteSUS</a:t>
              </a:r>
              <a:r>
                <a:rPr lang="es-CO" sz="6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 (certificados de vacunación) y los criminales indican haber robado 50TB de datos.</a:t>
              </a:r>
              <a:endParaRPr lang="es-ES" sz="6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  <p:sp>
          <p:nvSpPr>
            <p:cNvPr id="137" name="Elipse 23"/>
            <p:cNvSpPr/>
            <p:nvPr/>
          </p:nvSpPr>
          <p:spPr>
            <a:xfrm>
              <a:off x="9769928" y="4427178"/>
              <a:ext cx="1209088" cy="1209087"/>
            </a:xfrm>
            <a:prstGeom prst="ellipse">
              <a:avLst/>
            </a:prstGeom>
            <a:solidFill>
              <a:srgbClr val="00427F"/>
            </a:solidFill>
            <a:ln w="25400" cap="flat" cmpd="sng" algn="ctr">
              <a:solidFill>
                <a:srgbClr val="00427F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>
                <a:lnSpc>
                  <a:spcPct val="110000"/>
                </a:lnSpc>
                <a:spcAft>
                  <a:spcPts val="100"/>
                </a:spcAft>
                <a:defRPr/>
              </a:pPr>
              <a:r>
                <a:rPr lang="es-PE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República Dominicana: Ataque de </a:t>
              </a:r>
              <a:r>
                <a:rPr lang="es-PE" sz="700" b="1" kern="0" dirty="0" err="1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defacement</a:t>
              </a:r>
              <a:r>
                <a:rPr lang="es-PE" sz="700" b="1" kern="0" dirty="0" smtClean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 a 14 páginas del gobierno</a:t>
              </a:r>
              <a:endParaRPr lang="es-ES" sz="700" b="1" kern="0" dirty="0">
                <a:solidFill>
                  <a:prstClr val="white"/>
                </a:solidFill>
                <a:latin typeface="Arial"/>
                <a:ea typeface="MS PGothic"/>
                <a:cs typeface="Arial" panose="020B0604020202020204" pitchFamily="34" charset="0"/>
              </a:endParaRPr>
            </a:p>
          </p:txBody>
        </p:sp>
      </p:grpSp>
      <p:sp>
        <p:nvSpPr>
          <p:cNvPr id="43" name="CuadroTexto 9"/>
          <p:cNvSpPr txBox="1"/>
          <p:nvPr/>
        </p:nvSpPr>
        <p:spPr>
          <a:xfrm>
            <a:off x="6936035" y="5841881"/>
            <a:ext cx="978153" cy="224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1000" b="1" dirty="0" smtClean="0">
                <a:solidFill>
                  <a:prstClr val="black"/>
                </a:solidFill>
                <a:latin typeface="Arial" panose="020B0604020202020204"/>
                <a:ea typeface="MS PGothic"/>
              </a:rPr>
              <a:t>Febrero 2021</a:t>
            </a:r>
            <a:endParaRPr lang="es-CO" sz="1000" b="1" dirty="0">
              <a:solidFill>
                <a:prstClr val="black"/>
              </a:solidFill>
              <a:latin typeface="Arial" panose="020B0604020202020204"/>
              <a:ea typeface="MS PGothic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85776" y="355601"/>
            <a:ext cx="11223623" cy="3205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smtClean="0"/>
              <a:t>Ciberdelincuencia y Riesgos Digitales </a:t>
            </a:r>
            <a:br>
              <a:rPr lang="es-419" dirty="0" smtClean="0"/>
            </a:br>
            <a:endParaRPr lang="es-419" sz="1800" dirty="0">
              <a:solidFill>
                <a:srgbClr val="002060"/>
              </a:solidFill>
            </a:endParaRPr>
          </a:p>
        </p:txBody>
      </p:sp>
      <p:sp>
        <p:nvSpPr>
          <p:cNvPr id="45" name="Text Placeholder 7"/>
          <p:cNvSpPr txBox="1">
            <a:spLocks/>
          </p:cNvSpPr>
          <p:nvPr/>
        </p:nvSpPr>
        <p:spPr>
          <a:xfrm>
            <a:off x="423990" y="794498"/>
            <a:ext cx="11225025" cy="3204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002060"/>
                </a:solidFill>
              </a:rPr>
              <a:t>Evolución de Ciberataques en Latinoamérica a la fecha </a:t>
            </a:r>
            <a:r>
              <a:rPr lang="es-ES" b="1" dirty="0" smtClean="0">
                <a:solidFill>
                  <a:srgbClr val="002060"/>
                </a:solidFill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2600" y="358774"/>
            <a:ext cx="9240949" cy="5762626"/>
          </a:xfrm>
        </p:spPr>
        <p:txBody>
          <a:bodyPr/>
          <a:lstStyle/>
          <a:p>
            <a:r>
              <a:rPr lang="es-ES" dirty="0"/>
              <a:t>Oportunidad de Mercado</a:t>
            </a:r>
            <a:br>
              <a:rPr lang="es-ES" dirty="0"/>
            </a:b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9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6" y="355602"/>
            <a:ext cx="11223623" cy="285016"/>
          </a:xfrm>
        </p:spPr>
        <p:txBody>
          <a:bodyPr/>
          <a:lstStyle/>
          <a:p>
            <a:r>
              <a:rPr lang="es-419" dirty="0" smtClean="0"/>
              <a:t>Oportunidad de Mercado</a:t>
            </a:r>
            <a:br>
              <a:rPr lang="es-419" dirty="0" smtClean="0"/>
            </a:br>
            <a:endParaRPr lang="es-419" sz="18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2182B-41E4-487D-8885-04EC50DCFF93}" type="slidenum">
              <a:rPr lang="es-419" smtClean="0"/>
              <a:pPr/>
              <a:t>8</a:t>
            </a:fld>
            <a:endParaRPr lang="es-419" dirty="0"/>
          </a:p>
        </p:txBody>
      </p:sp>
      <p:sp>
        <p:nvSpPr>
          <p:cNvPr id="6" name="Rectangle 5"/>
          <p:cNvSpPr/>
          <p:nvPr/>
        </p:nvSpPr>
        <p:spPr>
          <a:xfrm>
            <a:off x="840167" y="2121266"/>
            <a:ext cx="5560423" cy="3817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s-419" sz="1050" b="1" dirty="0">
                <a:solidFill>
                  <a:schemeClr val="accent1"/>
                </a:solidFill>
              </a:rPr>
              <a:t>Estimación del tamaño del mercado de los seguros cibernéticos personales</a:t>
            </a:r>
          </a:p>
          <a:p>
            <a:r>
              <a:rPr lang="es-419" sz="1050" dirty="0">
                <a:solidFill>
                  <a:schemeClr val="tx2"/>
                </a:solidFill>
              </a:rPr>
              <a:t>Prima bruta emitida en millones de dólares</a:t>
            </a:r>
            <a:endParaRPr lang="es-419" sz="1050" b="1" dirty="0">
              <a:solidFill>
                <a:schemeClr val="accent1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53935" y="2434794"/>
            <a:ext cx="5546396" cy="34878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859742" y="2677081"/>
            <a:ext cx="5547140" cy="14841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859742" y="3287951"/>
            <a:ext cx="5292574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859742" y="4507934"/>
            <a:ext cx="5292574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 dirty="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859742" y="5118802"/>
            <a:ext cx="5292574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859742" y="5540433"/>
            <a:ext cx="5540848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859742" y="3898820"/>
            <a:ext cx="5292574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857905" y="2593913"/>
            <a:ext cx="5548977" cy="3441430"/>
          </a:xfrm>
          <a:custGeom>
            <a:avLst/>
            <a:gdLst>
              <a:gd name="T0" fmla="*/ 1712 w 1712"/>
              <a:gd name="T1" fmla="*/ 896 h 896"/>
              <a:gd name="T2" fmla="*/ 0 w 1712"/>
              <a:gd name="T3" fmla="*/ 896 h 896"/>
              <a:gd name="T4" fmla="*/ 0 w 1712"/>
              <a:gd name="T5" fmla="*/ 778 h 896"/>
              <a:gd name="T6" fmla="*/ 1712 w 1712"/>
              <a:gd name="T7" fmla="*/ 0 h 896"/>
              <a:gd name="T8" fmla="*/ 1712 w 1712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2" h="896">
                <a:moveTo>
                  <a:pt x="1712" y="896"/>
                </a:moveTo>
                <a:cubicBezTo>
                  <a:pt x="0" y="896"/>
                  <a:pt x="0" y="896"/>
                  <a:pt x="0" y="896"/>
                </a:cubicBezTo>
                <a:cubicBezTo>
                  <a:pt x="0" y="778"/>
                  <a:pt x="0" y="778"/>
                  <a:pt x="0" y="778"/>
                </a:cubicBezTo>
                <a:cubicBezTo>
                  <a:pt x="647" y="695"/>
                  <a:pt x="1184" y="524"/>
                  <a:pt x="1712" y="0"/>
                </a:cubicBezTo>
                <a:lnTo>
                  <a:pt x="1712" y="896"/>
                </a:lnTo>
                <a:close/>
              </a:path>
            </a:pathLst>
          </a:custGeom>
          <a:solidFill>
            <a:schemeClr val="accent3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 dirty="0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859483" y="4168359"/>
            <a:ext cx="5540848" cy="1866983"/>
          </a:xfrm>
          <a:custGeom>
            <a:avLst/>
            <a:gdLst>
              <a:gd name="T0" fmla="*/ 1712 w 1712"/>
              <a:gd name="T1" fmla="*/ 465 h 465"/>
              <a:gd name="T2" fmla="*/ 0 w 1712"/>
              <a:gd name="T3" fmla="*/ 465 h 465"/>
              <a:gd name="T4" fmla="*/ 0 w 1712"/>
              <a:gd name="T5" fmla="*/ 367 h 465"/>
              <a:gd name="T6" fmla="*/ 1712 w 1712"/>
              <a:gd name="T7" fmla="*/ 0 h 465"/>
              <a:gd name="T8" fmla="*/ 1712 w 1712"/>
              <a:gd name="T9" fmla="*/ 465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2" h="465">
                <a:moveTo>
                  <a:pt x="1712" y="465"/>
                </a:moveTo>
                <a:cubicBezTo>
                  <a:pt x="0" y="465"/>
                  <a:pt x="0" y="465"/>
                  <a:pt x="0" y="465"/>
                </a:cubicBezTo>
                <a:cubicBezTo>
                  <a:pt x="0" y="367"/>
                  <a:pt x="0" y="367"/>
                  <a:pt x="0" y="367"/>
                </a:cubicBezTo>
                <a:cubicBezTo>
                  <a:pt x="663" y="308"/>
                  <a:pt x="1245" y="199"/>
                  <a:pt x="1712" y="0"/>
                </a:cubicBezTo>
                <a:lnTo>
                  <a:pt x="1712" y="465"/>
                </a:lnTo>
                <a:close/>
              </a:path>
            </a:pathLst>
          </a:custGeom>
          <a:solidFill>
            <a:schemeClr val="accent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 dirty="0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987378" y="3756500"/>
            <a:ext cx="542206" cy="2003901"/>
          </a:xfrm>
          <a:custGeom>
            <a:avLst/>
            <a:gdLst>
              <a:gd name="T0" fmla="*/ 0 w 393"/>
              <a:gd name="T1" fmla="*/ 0 h 1271"/>
              <a:gd name="T2" fmla="*/ 393 w 393"/>
              <a:gd name="T3" fmla="*/ 0 h 1271"/>
              <a:gd name="T4" fmla="*/ 393 w 393"/>
              <a:gd name="T5" fmla="*/ 1271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3" h="1271">
                <a:moveTo>
                  <a:pt x="0" y="0"/>
                </a:moveTo>
                <a:lnTo>
                  <a:pt x="393" y="0"/>
                </a:lnTo>
                <a:lnTo>
                  <a:pt x="393" y="1271"/>
                </a:lnTo>
              </a:path>
            </a:pathLst>
          </a:custGeom>
          <a:noFill/>
          <a:ln w="12700" cap="flat">
            <a:solidFill>
              <a:schemeClr val="accent6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002907" y="3513172"/>
            <a:ext cx="681323" cy="530650"/>
          </a:xfrm>
          <a:custGeom>
            <a:avLst/>
            <a:gdLst>
              <a:gd name="T0" fmla="*/ 0 w 517"/>
              <a:gd name="T1" fmla="*/ 0 h 366"/>
              <a:gd name="T2" fmla="*/ 517 w 517"/>
              <a:gd name="T3" fmla="*/ 0 h 366"/>
              <a:gd name="T4" fmla="*/ 517 w 517"/>
              <a:gd name="T5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7" h="366">
                <a:moveTo>
                  <a:pt x="0" y="0"/>
                </a:moveTo>
                <a:lnTo>
                  <a:pt x="517" y="0"/>
                </a:lnTo>
                <a:lnTo>
                  <a:pt x="517" y="366"/>
                </a:lnTo>
              </a:path>
            </a:pathLst>
          </a:custGeom>
          <a:noFill/>
          <a:ln w="12700" cap="flat">
            <a:solidFill>
              <a:schemeClr val="accent6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 dirty="0"/>
          </a:p>
        </p:txBody>
      </p:sp>
      <p:sp>
        <p:nvSpPr>
          <p:cNvPr id="22" name="Rectangle 21"/>
          <p:cNvSpPr/>
          <p:nvPr/>
        </p:nvSpPr>
        <p:spPr>
          <a:xfrm>
            <a:off x="878924" y="2514379"/>
            <a:ext cx="517992" cy="1682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sz="1050" dirty="0">
                <a:solidFill>
                  <a:schemeClr val="tx2"/>
                </a:solidFill>
              </a:rPr>
              <a:t>3000</a:t>
            </a:r>
            <a:endParaRPr lang="es-419" sz="900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4972" y="3110408"/>
            <a:ext cx="517992" cy="1682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sz="1050" dirty="0">
                <a:solidFill>
                  <a:schemeClr val="tx2"/>
                </a:solidFill>
              </a:rPr>
              <a:t>2500</a:t>
            </a:r>
            <a:endParaRPr lang="es-419" sz="900" dirty="0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4972" y="3723071"/>
            <a:ext cx="517992" cy="1682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sz="1050" dirty="0">
                <a:solidFill>
                  <a:schemeClr val="tx2"/>
                </a:solidFill>
              </a:rPr>
              <a:t>2000</a:t>
            </a:r>
            <a:endParaRPr lang="es-419" sz="900" dirty="0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4972" y="4335732"/>
            <a:ext cx="517992" cy="1682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sz="1050" dirty="0">
                <a:solidFill>
                  <a:schemeClr val="tx2"/>
                </a:solidFill>
              </a:rPr>
              <a:t>1500</a:t>
            </a:r>
            <a:endParaRPr lang="es-419" sz="900" dirty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4972" y="4948395"/>
            <a:ext cx="517992" cy="1682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sz="1050" dirty="0">
                <a:solidFill>
                  <a:schemeClr val="tx2"/>
                </a:solidFill>
              </a:rPr>
              <a:t>1000</a:t>
            </a:r>
            <a:endParaRPr lang="es-419" sz="900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2507" y="5361788"/>
            <a:ext cx="517992" cy="1682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sz="1050" dirty="0">
                <a:solidFill>
                  <a:schemeClr val="tx2"/>
                </a:solidFill>
              </a:rPr>
              <a:t>500</a:t>
            </a:r>
            <a:endParaRPr lang="es-419" sz="900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24244" y="3333105"/>
            <a:ext cx="1329843" cy="1835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es-419" sz="1400" dirty="0">
                <a:solidFill>
                  <a:schemeClr val="accent3"/>
                </a:solidFill>
              </a:rPr>
              <a:t>Alto crecimiento</a:t>
            </a:r>
            <a:endParaRPr lang="es-419" sz="1100" dirty="0">
              <a:solidFill>
                <a:schemeClr val="accent3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0814" y="3600562"/>
            <a:ext cx="1118025" cy="29825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es-419" sz="1400" dirty="0">
                <a:solidFill>
                  <a:schemeClr val="accent1"/>
                </a:solidFill>
              </a:rPr>
              <a:t>Caso base</a:t>
            </a:r>
            <a:endParaRPr lang="es-419" sz="1100" dirty="0">
              <a:solidFill>
                <a:schemeClr val="accent1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925473" y="3445810"/>
            <a:ext cx="112027" cy="105914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419" sz="2000" dirty="0"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920117" y="3693772"/>
            <a:ext cx="112027" cy="10591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419" sz="2000" dirty="0"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9742" y="6186761"/>
            <a:ext cx="359647" cy="1873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sz="1050" dirty="0">
                <a:solidFill>
                  <a:schemeClr val="tx2"/>
                </a:solidFill>
              </a:rPr>
              <a:t>2019</a:t>
            </a:r>
            <a:endParaRPr lang="es-419" sz="900" dirty="0">
              <a:solidFill>
                <a:schemeClr val="tx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31911" y="6179887"/>
            <a:ext cx="359647" cy="1873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sz="1050" dirty="0">
                <a:solidFill>
                  <a:schemeClr val="tx2"/>
                </a:solidFill>
              </a:rPr>
              <a:t>2020</a:t>
            </a:r>
            <a:endParaRPr lang="es-419" sz="9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24370" y="6179887"/>
            <a:ext cx="359647" cy="1873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sz="1050" dirty="0">
                <a:solidFill>
                  <a:schemeClr val="tx2"/>
                </a:solidFill>
              </a:rPr>
              <a:t>2021</a:t>
            </a:r>
            <a:endParaRPr lang="es-419" sz="900" dirty="0">
              <a:solidFill>
                <a:schemeClr val="tx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16831" y="6179886"/>
            <a:ext cx="359645" cy="1873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sz="1050" dirty="0">
                <a:solidFill>
                  <a:schemeClr val="tx2"/>
                </a:solidFill>
              </a:rPr>
              <a:t>2022</a:t>
            </a:r>
            <a:endParaRPr lang="es-419" sz="900" dirty="0">
              <a:solidFill>
                <a:schemeClr val="tx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09291" y="6179886"/>
            <a:ext cx="359645" cy="1873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sz="1050" dirty="0">
                <a:solidFill>
                  <a:schemeClr val="tx2"/>
                </a:solidFill>
              </a:rPr>
              <a:t>2023</a:t>
            </a:r>
            <a:endParaRPr lang="es-419" sz="900" dirty="0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01750" y="6179886"/>
            <a:ext cx="359645" cy="1873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es-419" sz="1050" dirty="0">
                <a:solidFill>
                  <a:schemeClr val="tx2"/>
                </a:solidFill>
              </a:rPr>
              <a:t>2024</a:t>
            </a:r>
            <a:endParaRPr lang="es-419" sz="900" dirty="0">
              <a:solidFill>
                <a:schemeClr val="tx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312412" y="6179886"/>
            <a:ext cx="359645" cy="1873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>
              <a:spcBef>
                <a:spcPts val="1200"/>
              </a:spcBef>
            </a:pPr>
            <a:r>
              <a:rPr lang="es-419" sz="1050" dirty="0">
                <a:solidFill>
                  <a:schemeClr val="tx2"/>
                </a:solidFill>
              </a:rPr>
              <a:t>2025</a:t>
            </a:r>
            <a:endParaRPr lang="es-419" sz="900" dirty="0">
              <a:solidFill>
                <a:schemeClr val="tx2"/>
              </a:solidFill>
            </a:endParaRPr>
          </a:p>
        </p:txBody>
      </p:sp>
      <p:sp>
        <p:nvSpPr>
          <p:cNvPr id="40" name="Text Placeholder 7"/>
          <p:cNvSpPr txBox="1">
            <a:spLocks/>
          </p:cNvSpPr>
          <p:nvPr/>
        </p:nvSpPr>
        <p:spPr>
          <a:xfrm>
            <a:off x="423991" y="809611"/>
            <a:ext cx="11225025" cy="3204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>
                <a:solidFill>
                  <a:srgbClr val="002060"/>
                </a:solidFill>
              </a:rPr>
              <a:t>Crecimiento potencial de las aseguradoras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361457" y="2141173"/>
            <a:ext cx="3892379" cy="149015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endParaRPr lang="es-ES" sz="1200" b="1" kern="0" dirty="0" smtClean="0">
              <a:solidFill>
                <a:schemeClr val="accent3"/>
              </a:solidFill>
            </a:endParaRPr>
          </a:p>
          <a:p>
            <a:pPr lvl="0" algn="ctr">
              <a:defRPr/>
            </a:pPr>
            <a:endParaRPr lang="es-ES" sz="1200" b="1" kern="0" dirty="0" smtClean="0">
              <a:solidFill>
                <a:schemeClr val="accent3"/>
              </a:solidFill>
            </a:endParaRPr>
          </a:p>
          <a:p>
            <a:pPr lvl="0" algn="ctr">
              <a:defRPr/>
            </a:pPr>
            <a:r>
              <a:rPr lang="es-ES" sz="1200" b="1" kern="0" dirty="0" smtClean="0">
                <a:solidFill>
                  <a:schemeClr val="accent3"/>
                </a:solidFill>
              </a:rPr>
              <a:t>MERCADO PODRÍA ALCANZAR ENTRE $1.6 BILLONES A $3.1 BILLONES PARA 2025</a:t>
            </a:r>
          </a:p>
          <a:p>
            <a:pPr lvl="0" algn="ctr">
              <a:defRPr/>
            </a:pPr>
            <a:endParaRPr lang="en-GB" sz="1000" kern="0" dirty="0" smtClean="0">
              <a:solidFill>
                <a:srgbClr val="006D9E"/>
              </a:solidFill>
              <a:latin typeface="Arial"/>
            </a:endParaRPr>
          </a:p>
          <a:p>
            <a:pPr lvl="0" algn="ctr">
              <a:defRPr/>
            </a:pPr>
            <a:r>
              <a:rPr lang="es-ES" sz="1200" kern="0" dirty="0" smtClean="0">
                <a:solidFill>
                  <a:srgbClr val="006D9E"/>
                </a:solidFill>
              </a:rPr>
              <a:t>El </a:t>
            </a:r>
            <a:r>
              <a:rPr lang="es-ES" sz="1200" kern="0" dirty="0">
                <a:solidFill>
                  <a:srgbClr val="006D9E"/>
                </a:solidFill>
              </a:rPr>
              <a:t>mercado de los seguros cibernéticos personales está </a:t>
            </a:r>
            <a:r>
              <a:rPr lang="es-ES" sz="1200" b="1" kern="0" dirty="0">
                <a:solidFill>
                  <a:srgbClr val="006D9E"/>
                </a:solidFill>
              </a:rPr>
              <a:t>todavía en sus inicios</a:t>
            </a:r>
            <a:r>
              <a:rPr lang="es-ES" sz="1200" kern="0" dirty="0">
                <a:solidFill>
                  <a:srgbClr val="006D9E"/>
                </a:solidFill>
              </a:rPr>
              <a:t>, pero un </a:t>
            </a:r>
            <a:r>
              <a:rPr lang="es-ES" sz="1200" b="1" kern="0" dirty="0">
                <a:solidFill>
                  <a:srgbClr val="006D9E"/>
                </a:solidFill>
              </a:rPr>
              <a:t>informe</a:t>
            </a:r>
            <a:r>
              <a:rPr lang="es-ES" sz="1200" kern="0" dirty="0">
                <a:solidFill>
                  <a:srgbClr val="006D9E"/>
                </a:solidFill>
              </a:rPr>
              <a:t> reciente de </a:t>
            </a:r>
            <a:r>
              <a:rPr lang="es-ES" sz="1200" b="1" kern="0" dirty="0" err="1">
                <a:solidFill>
                  <a:srgbClr val="006D9E"/>
                </a:solidFill>
              </a:rPr>
              <a:t>Swiss</a:t>
            </a:r>
            <a:r>
              <a:rPr lang="es-ES" sz="1200" b="1" kern="0" dirty="0">
                <a:solidFill>
                  <a:srgbClr val="006D9E"/>
                </a:solidFill>
              </a:rPr>
              <a:t> Re </a:t>
            </a:r>
            <a:r>
              <a:rPr lang="es-ES" sz="1200" kern="0" dirty="0">
                <a:solidFill>
                  <a:srgbClr val="006D9E"/>
                </a:solidFill>
              </a:rPr>
              <a:t>sugiere que el mercado podría alcanzar entre $1.6 billones a $3.1 billones para 2025</a:t>
            </a:r>
            <a:endParaRPr lang="en-GB" sz="1200" kern="0" dirty="0" smtClean="0">
              <a:solidFill>
                <a:srgbClr val="006D9E"/>
              </a:solidFill>
            </a:endParaRPr>
          </a:p>
          <a:p>
            <a:pPr lvl="0" algn="ctr">
              <a:defRPr/>
            </a:pPr>
            <a:endParaRPr kumimoji="0" lang="en-GB" sz="1000" i="0" u="none" strike="noStrike" kern="0" cap="none" spc="0" normalizeH="0" baseline="0" dirty="0">
              <a:ln>
                <a:noFill/>
              </a:ln>
              <a:solidFill>
                <a:srgbClr val="006D9E"/>
              </a:solidFill>
              <a:effectLst/>
              <a:uLnTx/>
              <a:uFillTx/>
              <a:latin typeface="Arial"/>
            </a:endParaRPr>
          </a:p>
          <a:p>
            <a:pPr lvl="0" algn="ctr">
              <a:defRPr/>
            </a:pPr>
            <a:endParaRPr kumimoji="0" lang="en-GB" sz="1000" i="0" u="none" strike="noStrike" kern="0" cap="none" spc="0" normalizeH="0" baseline="0" dirty="0" smtClean="0">
              <a:ln>
                <a:noFill/>
              </a:ln>
              <a:solidFill>
                <a:srgbClr val="006D9E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2" name="Graphic 2458">
            <a:extLst>
              <a:ext uri="{FF2B5EF4-FFF2-40B4-BE49-F238E27FC236}">
                <a16:creationId xmlns:a16="http://schemas.microsoft.com/office/drawing/2014/main" id="{59BD4D41-8BB2-4F49-995C-88C5056675F6}"/>
              </a:ext>
            </a:extLst>
          </p:cNvPr>
          <p:cNvGrpSpPr/>
          <p:nvPr/>
        </p:nvGrpSpPr>
        <p:grpSpPr>
          <a:xfrm>
            <a:off x="7179767" y="5617547"/>
            <a:ext cx="351992" cy="304321"/>
            <a:chOff x="664400" y="5570761"/>
            <a:chExt cx="365125" cy="365125"/>
          </a:xfrm>
          <a:solidFill>
            <a:schemeClr val="accent1"/>
          </a:solidFill>
        </p:grpSpPr>
        <p:sp>
          <p:nvSpPr>
            <p:cNvPr id="43" name="Freeform 273">
              <a:extLst>
                <a:ext uri="{FF2B5EF4-FFF2-40B4-BE49-F238E27FC236}">
                  <a16:creationId xmlns:a16="http://schemas.microsoft.com/office/drawing/2014/main" id="{D5C03F05-890F-9D40-A008-4DC66D122DCA}"/>
                </a:ext>
              </a:extLst>
            </p:cNvPr>
            <p:cNvSpPr/>
            <p:nvPr/>
          </p:nvSpPr>
          <p:spPr>
            <a:xfrm>
              <a:off x="679613" y="5814177"/>
              <a:ext cx="106494" cy="106494"/>
            </a:xfrm>
            <a:custGeom>
              <a:avLst/>
              <a:gdLst>
                <a:gd name="connsiteX0" fmla="*/ 91281 w 106494"/>
                <a:gd name="connsiteY0" fmla="*/ 76068 h 106494"/>
                <a:gd name="connsiteX1" fmla="*/ 30427 w 106494"/>
                <a:gd name="connsiteY1" fmla="*/ 15214 h 106494"/>
                <a:gd name="connsiteX2" fmla="*/ 15214 w 106494"/>
                <a:gd name="connsiteY2" fmla="*/ 0 h 106494"/>
                <a:gd name="connsiteX3" fmla="*/ 0 w 106494"/>
                <a:gd name="connsiteY3" fmla="*/ 15214 h 106494"/>
                <a:gd name="connsiteX4" fmla="*/ 91281 w 106494"/>
                <a:gd name="connsiteY4" fmla="*/ 106495 h 106494"/>
                <a:gd name="connsiteX5" fmla="*/ 106495 w 106494"/>
                <a:gd name="connsiteY5" fmla="*/ 91281 h 106494"/>
                <a:gd name="connsiteX6" fmla="*/ 91281 w 106494"/>
                <a:gd name="connsiteY6" fmla="*/ 76068 h 10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494" h="106494">
                  <a:moveTo>
                    <a:pt x="91281" y="76068"/>
                  </a:moveTo>
                  <a:cubicBezTo>
                    <a:pt x="57811" y="76068"/>
                    <a:pt x="30427" y="48683"/>
                    <a:pt x="30427" y="15214"/>
                  </a:cubicBezTo>
                  <a:cubicBezTo>
                    <a:pt x="30427" y="6085"/>
                    <a:pt x="24342" y="0"/>
                    <a:pt x="15214" y="0"/>
                  </a:cubicBezTo>
                  <a:cubicBezTo>
                    <a:pt x="6085" y="0"/>
                    <a:pt x="0" y="6085"/>
                    <a:pt x="0" y="15214"/>
                  </a:cubicBezTo>
                  <a:cubicBezTo>
                    <a:pt x="0" y="66940"/>
                    <a:pt x="39555" y="106495"/>
                    <a:pt x="91281" y="106495"/>
                  </a:cubicBezTo>
                  <a:cubicBezTo>
                    <a:pt x="100409" y="106495"/>
                    <a:pt x="106495" y="100409"/>
                    <a:pt x="106495" y="91281"/>
                  </a:cubicBezTo>
                  <a:cubicBezTo>
                    <a:pt x="106495" y="82153"/>
                    <a:pt x="100409" y="76068"/>
                    <a:pt x="91281" y="76068"/>
                  </a:cubicBezTo>
                  <a:close/>
                </a:path>
              </a:pathLst>
            </a:custGeom>
            <a:grpFill/>
            <a:ln w="15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Freeform 274">
              <a:extLst>
                <a:ext uri="{FF2B5EF4-FFF2-40B4-BE49-F238E27FC236}">
                  <a16:creationId xmlns:a16="http://schemas.microsoft.com/office/drawing/2014/main" id="{5C4F6181-9613-2C4C-A015-435E253C5B1C}"/>
                </a:ext>
              </a:extLst>
            </p:cNvPr>
            <p:cNvSpPr/>
            <p:nvPr/>
          </p:nvSpPr>
          <p:spPr>
            <a:xfrm>
              <a:off x="907816" y="5585974"/>
              <a:ext cx="106494" cy="106494"/>
            </a:xfrm>
            <a:custGeom>
              <a:avLst/>
              <a:gdLst>
                <a:gd name="connsiteX0" fmla="*/ 15214 w 106494"/>
                <a:gd name="connsiteY0" fmla="*/ 30427 h 106494"/>
                <a:gd name="connsiteX1" fmla="*/ 76068 w 106494"/>
                <a:gd name="connsiteY1" fmla="*/ 91281 h 106494"/>
                <a:gd name="connsiteX2" fmla="*/ 91281 w 106494"/>
                <a:gd name="connsiteY2" fmla="*/ 106495 h 106494"/>
                <a:gd name="connsiteX3" fmla="*/ 106495 w 106494"/>
                <a:gd name="connsiteY3" fmla="*/ 91281 h 106494"/>
                <a:gd name="connsiteX4" fmla="*/ 15214 w 106494"/>
                <a:gd name="connsiteY4" fmla="*/ 0 h 106494"/>
                <a:gd name="connsiteX5" fmla="*/ 0 w 106494"/>
                <a:gd name="connsiteY5" fmla="*/ 15214 h 106494"/>
                <a:gd name="connsiteX6" fmla="*/ 15214 w 106494"/>
                <a:gd name="connsiteY6" fmla="*/ 30427 h 10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494" h="106494">
                  <a:moveTo>
                    <a:pt x="15214" y="30427"/>
                  </a:moveTo>
                  <a:cubicBezTo>
                    <a:pt x="48683" y="30427"/>
                    <a:pt x="76068" y="57811"/>
                    <a:pt x="76068" y="91281"/>
                  </a:cubicBezTo>
                  <a:cubicBezTo>
                    <a:pt x="76068" y="100409"/>
                    <a:pt x="82153" y="106495"/>
                    <a:pt x="91281" y="106495"/>
                  </a:cubicBezTo>
                  <a:cubicBezTo>
                    <a:pt x="100409" y="106495"/>
                    <a:pt x="106495" y="100409"/>
                    <a:pt x="106495" y="91281"/>
                  </a:cubicBezTo>
                  <a:cubicBezTo>
                    <a:pt x="106495" y="39555"/>
                    <a:pt x="66940" y="0"/>
                    <a:pt x="15214" y="0"/>
                  </a:cubicBezTo>
                  <a:cubicBezTo>
                    <a:pt x="6085" y="0"/>
                    <a:pt x="0" y="6085"/>
                    <a:pt x="0" y="15214"/>
                  </a:cubicBezTo>
                  <a:cubicBezTo>
                    <a:pt x="0" y="24342"/>
                    <a:pt x="6085" y="30427"/>
                    <a:pt x="15214" y="30427"/>
                  </a:cubicBezTo>
                  <a:close/>
                </a:path>
              </a:pathLst>
            </a:custGeom>
            <a:grpFill/>
            <a:ln w="15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Freeform 275">
              <a:extLst>
                <a:ext uri="{FF2B5EF4-FFF2-40B4-BE49-F238E27FC236}">
                  <a16:creationId xmlns:a16="http://schemas.microsoft.com/office/drawing/2014/main" id="{F53F4456-1541-F842-85E3-5F4F0BA548A1}"/>
                </a:ext>
              </a:extLst>
            </p:cNvPr>
            <p:cNvSpPr/>
            <p:nvPr/>
          </p:nvSpPr>
          <p:spPr>
            <a:xfrm>
              <a:off x="664400" y="5570761"/>
              <a:ext cx="212989" cy="212989"/>
            </a:xfrm>
            <a:custGeom>
              <a:avLst/>
              <a:gdLst>
                <a:gd name="connsiteX0" fmla="*/ 106495 w 212989"/>
                <a:gd name="connsiteY0" fmla="*/ 182563 h 212989"/>
                <a:gd name="connsiteX1" fmla="*/ 30427 w 212989"/>
                <a:gd name="connsiteY1" fmla="*/ 182563 h 212989"/>
                <a:gd name="connsiteX2" fmla="*/ 30427 w 212989"/>
                <a:gd name="connsiteY2" fmla="*/ 30427 h 212989"/>
                <a:gd name="connsiteX3" fmla="*/ 69982 w 212989"/>
                <a:gd name="connsiteY3" fmla="*/ 30427 h 212989"/>
                <a:gd name="connsiteX4" fmla="*/ 95845 w 212989"/>
                <a:gd name="connsiteY4" fmla="*/ 56290 h 212989"/>
                <a:gd name="connsiteX5" fmla="*/ 106495 w 212989"/>
                <a:gd name="connsiteY5" fmla="*/ 60854 h 212989"/>
                <a:gd name="connsiteX6" fmla="*/ 182563 w 212989"/>
                <a:gd name="connsiteY6" fmla="*/ 60854 h 212989"/>
                <a:gd name="connsiteX7" fmla="*/ 182563 w 212989"/>
                <a:gd name="connsiteY7" fmla="*/ 106495 h 212989"/>
                <a:gd name="connsiteX8" fmla="*/ 197776 w 212989"/>
                <a:gd name="connsiteY8" fmla="*/ 121708 h 212989"/>
                <a:gd name="connsiteX9" fmla="*/ 212990 w 212989"/>
                <a:gd name="connsiteY9" fmla="*/ 106495 h 212989"/>
                <a:gd name="connsiteX10" fmla="*/ 212990 w 212989"/>
                <a:gd name="connsiteY10" fmla="*/ 45641 h 212989"/>
                <a:gd name="connsiteX11" fmla="*/ 197776 w 212989"/>
                <a:gd name="connsiteY11" fmla="*/ 30427 h 212989"/>
                <a:gd name="connsiteX12" fmla="*/ 112580 w 212989"/>
                <a:gd name="connsiteY12" fmla="*/ 30427 h 212989"/>
                <a:gd name="connsiteX13" fmla="*/ 86717 w 212989"/>
                <a:gd name="connsiteY13" fmla="*/ 4564 h 212989"/>
                <a:gd name="connsiteX14" fmla="*/ 76068 w 212989"/>
                <a:gd name="connsiteY14" fmla="*/ 0 h 212989"/>
                <a:gd name="connsiteX15" fmla="*/ 15214 w 212989"/>
                <a:gd name="connsiteY15" fmla="*/ 0 h 212989"/>
                <a:gd name="connsiteX16" fmla="*/ 0 w 212989"/>
                <a:gd name="connsiteY16" fmla="*/ 15214 h 212989"/>
                <a:gd name="connsiteX17" fmla="*/ 0 w 212989"/>
                <a:gd name="connsiteY17" fmla="*/ 197776 h 212989"/>
                <a:gd name="connsiteX18" fmla="*/ 15214 w 212989"/>
                <a:gd name="connsiteY18" fmla="*/ 212990 h 212989"/>
                <a:gd name="connsiteX19" fmla="*/ 106495 w 212989"/>
                <a:gd name="connsiteY19" fmla="*/ 212990 h 212989"/>
                <a:gd name="connsiteX20" fmla="*/ 121708 w 212989"/>
                <a:gd name="connsiteY20" fmla="*/ 197776 h 212989"/>
                <a:gd name="connsiteX21" fmla="*/ 106495 w 212989"/>
                <a:gd name="connsiteY21" fmla="*/ 182563 h 21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989" h="212989">
                  <a:moveTo>
                    <a:pt x="106495" y="182563"/>
                  </a:moveTo>
                  <a:lnTo>
                    <a:pt x="30427" y="182563"/>
                  </a:lnTo>
                  <a:lnTo>
                    <a:pt x="30427" y="30427"/>
                  </a:lnTo>
                  <a:lnTo>
                    <a:pt x="69982" y="30427"/>
                  </a:lnTo>
                  <a:lnTo>
                    <a:pt x="95845" y="56290"/>
                  </a:lnTo>
                  <a:cubicBezTo>
                    <a:pt x="98888" y="59333"/>
                    <a:pt x="101931" y="60854"/>
                    <a:pt x="106495" y="60854"/>
                  </a:cubicBezTo>
                  <a:lnTo>
                    <a:pt x="182563" y="60854"/>
                  </a:lnTo>
                  <a:lnTo>
                    <a:pt x="182563" y="106495"/>
                  </a:lnTo>
                  <a:cubicBezTo>
                    <a:pt x="182563" y="115623"/>
                    <a:pt x="188648" y="121708"/>
                    <a:pt x="197776" y="121708"/>
                  </a:cubicBezTo>
                  <a:cubicBezTo>
                    <a:pt x="206904" y="121708"/>
                    <a:pt x="212990" y="115623"/>
                    <a:pt x="212990" y="106495"/>
                  </a:cubicBezTo>
                  <a:lnTo>
                    <a:pt x="212990" y="45641"/>
                  </a:lnTo>
                  <a:cubicBezTo>
                    <a:pt x="212990" y="36513"/>
                    <a:pt x="206904" y="30427"/>
                    <a:pt x="197776" y="30427"/>
                  </a:cubicBezTo>
                  <a:lnTo>
                    <a:pt x="112580" y="30427"/>
                  </a:lnTo>
                  <a:lnTo>
                    <a:pt x="86717" y="4564"/>
                  </a:lnTo>
                  <a:cubicBezTo>
                    <a:pt x="83674" y="1521"/>
                    <a:pt x="80632" y="0"/>
                    <a:pt x="76068" y="0"/>
                  </a:cubicBezTo>
                  <a:lnTo>
                    <a:pt x="15214" y="0"/>
                  </a:lnTo>
                  <a:cubicBezTo>
                    <a:pt x="6085" y="0"/>
                    <a:pt x="0" y="6085"/>
                    <a:pt x="0" y="15214"/>
                  </a:cubicBezTo>
                  <a:lnTo>
                    <a:pt x="0" y="197776"/>
                  </a:lnTo>
                  <a:cubicBezTo>
                    <a:pt x="0" y="206904"/>
                    <a:pt x="6085" y="212990"/>
                    <a:pt x="15214" y="212990"/>
                  </a:cubicBezTo>
                  <a:lnTo>
                    <a:pt x="106495" y="212990"/>
                  </a:lnTo>
                  <a:cubicBezTo>
                    <a:pt x="115623" y="212990"/>
                    <a:pt x="121708" y="206904"/>
                    <a:pt x="121708" y="197776"/>
                  </a:cubicBezTo>
                  <a:cubicBezTo>
                    <a:pt x="121708" y="188648"/>
                    <a:pt x="115623" y="182563"/>
                    <a:pt x="106495" y="182563"/>
                  </a:cubicBezTo>
                  <a:close/>
                </a:path>
              </a:pathLst>
            </a:custGeom>
            <a:grpFill/>
            <a:ln w="15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76">
              <a:extLst>
                <a:ext uri="{FF2B5EF4-FFF2-40B4-BE49-F238E27FC236}">
                  <a16:creationId xmlns:a16="http://schemas.microsoft.com/office/drawing/2014/main" id="{9E311913-BD71-2942-9F89-E59960B5BD87}"/>
                </a:ext>
              </a:extLst>
            </p:cNvPr>
            <p:cNvSpPr/>
            <p:nvPr/>
          </p:nvSpPr>
          <p:spPr>
            <a:xfrm>
              <a:off x="816535" y="5722896"/>
              <a:ext cx="212989" cy="212989"/>
            </a:xfrm>
            <a:custGeom>
              <a:avLst/>
              <a:gdLst>
                <a:gd name="connsiteX0" fmla="*/ 197776 w 212989"/>
                <a:gd name="connsiteY0" fmla="*/ 30427 h 212989"/>
                <a:gd name="connsiteX1" fmla="*/ 112580 w 212989"/>
                <a:gd name="connsiteY1" fmla="*/ 30427 h 212989"/>
                <a:gd name="connsiteX2" fmla="*/ 86717 w 212989"/>
                <a:gd name="connsiteY2" fmla="*/ 4564 h 212989"/>
                <a:gd name="connsiteX3" fmla="*/ 76068 w 212989"/>
                <a:gd name="connsiteY3" fmla="*/ 0 h 212989"/>
                <a:gd name="connsiteX4" fmla="*/ 15214 w 212989"/>
                <a:gd name="connsiteY4" fmla="*/ 0 h 212989"/>
                <a:gd name="connsiteX5" fmla="*/ 0 w 212989"/>
                <a:gd name="connsiteY5" fmla="*/ 15214 h 212989"/>
                <a:gd name="connsiteX6" fmla="*/ 0 w 212989"/>
                <a:gd name="connsiteY6" fmla="*/ 197776 h 212989"/>
                <a:gd name="connsiteX7" fmla="*/ 15214 w 212989"/>
                <a:gd name="connsiteY7" fmla="*/ 212990 h 212989"/>
                <a:gd name="connsiteX8" fmla="*/ 197776 w 212989"/>
                <a:gd name="connsiteY8" fmla="*/ 212990 h 212989"/>
                <a:gd name="connsiteX9" fmla="*/ 212990 w 212989"/>
                <a:gd name="connsiteY9" fmla="*/ 197776 h 212989"/>
                <a:gd name="connsiteX10" fmla="*/ 212990 w 212989"/>
                <a:gd name="connsiteY10" fmla="*/ 45641 h 212989"/>
                <a:gd name="connsiteX11" fmla="*/ 197776 w 212989"/>
                <a:gd name="connsiteY11" fmla="*/ 30427 h 212989"/>
                <a:gd name="connsiteX12" fmla="*/ 182563 w 212989"/>
                <a:gd name="connsiteY12" fmla="*/ 182563 h 212989"/>
                <a:gd name="connsiteX13" fmla="*/ 30427 w 212989"/>
                <a:gd name="connsiteY13" fmla="*/ 182563 h 212989"/>
                <a:gd name="connsiteX14" fmla="*/ 30427 w 212989"/>
                <a:gd name="connsiteY14" fmla="*/ 30427 h 212989"/>
                <a:gd name="connsiteX15" fmla="*/ 69982 w 212989"/>
                <a:gd name="connsiteY15" fmla="*/ 30427 h 212989"/>
                <a:gd name="connsiteX16" fmla="*/ 95845 w 212989"/>
                <a:gd name="connsiteY16" fmla="*/ 56290 h 212989"/>
                <a:gd name="connsiteX17" fmla="*/ 106495 w 212989"/>
                <a:gd name="connsiteY17" fmla="*/ 60854 h 212989"/>
                <a:gd name="connsiteX18" fmla="*/ 182563 w 212989"/>
                <a:gd name="connsiteY18" fmla="*/ 60854 h 212989"/>
                <a:gd name="connsiteX19" fmla="*/ 182563 w 212989"/>
                <a:gd name="connsiteY19" fmla="*/ 182563 h 21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989" h="212989">
                  <a:moveTo>
                    <a:pt x="197776" y="30427"/>
                  </a:moveTo>
                  <a:lnTo>
                    <a:pt x="112580" y="30427"/>
                  </a:lnTo>
                  <a:lnTo>
                    <a:pt x="86717" y="4564"/>
                  </a:lnTo>
                  <a:cubicBezTo>
                    <a:pt x="83674" y="1521"/>
                    <a:pt x="80632" y="0"/>
                    <a:pt x="76068" y="0"/>
                  </a:cubicBezTo>
                  <a:lnTo>
                    <a:pt x="15214" y="0"/>
                  </a:lnTo>
                  <a:cubicBezTo>
                    <a:pt x="6085" y="0"/>
                    <a:pt x="0" y="6085"/>
                    <a:pt x="0" y="15214"/>
                  </a:cubicBezTo>
                  <a:lnTo>
                    <a:pt x="0" y="197776"/>
                  </a:lnTo>
                  <a:cubicBezTo>
                    <a:pt x="0" y="206904"/>
                    <a:pt x="6085" y="212990"/>
                    <a:pt x="15214" y="212990"/>
                  </a:cubicBezTo>
                  <a:lnTo>
                    <a:pt x="197776" y="212990"/>
                  </a:lnTo>
                  <a:cubicBezTo>
                    <a:pt x="206904" y="212990"/>
                    <a:pt x="212990" y="206904"/>
                    <a:pt x="212990" y="197776"/>
                  </a:cubicBezTo>
                  <a:lnTo>
                    <a:pt x="212990" y="45641"/>
                  </a:lnTo>
                  <a:cubicBezTo>
                    <a:pt x="212990" y="36512"/>
                    <a:pt x="206904" y="30427"/>
                    <a:pt x="197776" y="30427"/>
                  </a:cubicBezTo>
                  <a:close/>
                  <a:moveTo>
                    <a:pt x="182563" y="182563"/>
                  </a:moveTo>
                  <a:lnTo>
                    <a:pt x="30427" y="182563"/>
                  </a:lnTo>
                  <a:lnTo>
                    <a:pt x="30427" y="30427"/>
                  </a:lnTo>
                  <a:lnTo>
                    <a:pt x="69982" y="30427"/>
                  </a:lnTo>
                  <a:lnTo>
                    <a:pt x="95845" y="56290"/>
                  </a:lnTo>
                  <a:cubicBezTo>
                    <a:pt x="98888" y="59333"/>
                    <a:pt x="101931" y="60854"/>
                    <a:pt x="106495" y="60854"/>
                  </a:cubicBezTo>
                  <a:lnTo>
                    <a:pt x="182563" y="60854"/>
                  </a:lnTo>
                  <a:lnTo>
                    <a:pt x="182563" y="182563"/>
                  </a:lnTo>
                  <a:close/>
                </a:path>
              </a:pathLst>
            </a:custGeom>
            <a:grpFill/>
            <a:ln w="15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7" name="Graphic 2302">
            <a:extLst>
              <a:ext uri="{FF2B5EF4-FFF2-40B4-BE49-F238E27FC236}">
                <a16:creationId xmlns:a16="http://schemas.microsoft.com/office/drawing/2014/main" id="{CC2F4CE3-2B20-234D-97A9-989CFCB4F46E}"/>
              </a:ext>
            </a:extLst>
          </p:cNvPr>
          <p:cNvGrpSpPr/>
          <p:nvPr/>
        </p:nvGrpSpPr>
        <p:grpSpPr>
          <a:xfrm>
            <a:off x="7179767" y="4616844"/>
            <a:ext cx="321918" cy="390072"/>
            <a:chOff x="7361048" y="3678935"/>
            <a:chExt cx="366646" cy="351432"/>
          </a:xfrm>
          <a:solidFill>
            <a:schemeClr val="accent1"/>
          </a:solidFill>
        </p:grpSpPr>
        <p:sp>
          <p:nvSpPr>
            <p:cNvPr id="48" name="Freeform 443">
              <a:extLst>
                <a:ext uri="{FF2B5EF4-FFF2-40B4-BE49-F238E27FC236}">
                  <a16:creationId xmlns:a16="http://schemas.microsoft.com/office/drawing/2014/main" id="{23C37533-81DC-D343-9E14-20846005776B}"/>
                </a:ext>
              </a:extLst>
            </p:cNvPr>
            <p:cNvSpPr/>
            <p:nvPr/>
          </p:nvSpPr>
          <p:spPr>
            <a:xfrm>
              <a:off x="7361048" y="3678935"/>
              <a:ext cx="366646" cy="351432"/>
            </a:xfrm>
            <a:custGeom>
              <a:avLst/>
              <a:gdLst>
                <a:gd name="connsiteX0" fmla="*/ 349911 w 366646"/>
                <a:gd name="connsiteY0" fmla="*/ 30427 h 351432"/>
                <a:gd name="connsiteX1" fmla="*/ 243417 w 366646"/>
                <a:gd name="connsiteY1" fmla="*/ 30427 h 351432"/>
                <a:gd name="connsiteX2" fmla="*/ 243417 w 366646"/>
                <a:gd name="connsiteY2" fmla="*/ 15214 h 351432"/>
                <a:gd name="connsiteX3" fmla="*/ 228203 w 366646"/>
                <a:gd name="connsiteY3" fmla="*/ 0 h 351432"/>
                <a:gd name="connsiteX4" fmla="*/ 136922 w 366646"/>
                <a:gd name="connsiteY4" fmla="*/ 0 h 351432"/>
                <a:gd name="connsiteX5" fmla="*/ 121708 w 366646"/>
                <a:gd name="connsiteY5" fmla="*/ 15214 h 351432"/>
                <a:gd name="connsiteX6" fmla="*/ 121708 w 366646"/>
                <a:gd name="connsiteY6" fmla="*/ 30427 h 351432"/>
                <a:gd name="connsiteX7" fmla="*/ 15214 w 366646"/>
                <a:gd name="connsiteY7" fmla="*/ 30427 h 351432"/>
                <a:gd name="connsiteX8" fmla="*/ 0 w 366646"/>
                <a:gd name="connsiteY8" fmla="*/ 45641 h 351432"/>
                <a:gd name="connsiteX9" fmla="*/ 0 w 366646"/>
                <a:gd name="connsiteY9" fmla="*/ 319484 h 351432"/>
                <a:gd name="connsiteX10" fmla="*/ 6085 w 366646"/>
                <a:gd name="connsiteY10" fmla="*/ 331655 h 351432"/>
                <a:gd name="connsiteX11" fmla="*/ 19778 w 366646"/>
                <a:gd name="connsiteY11" fmla="*/ 334698 h 351432"/>
                <a:gd name="connsiteX12" fmla="*/ 121708 w 366646"/>
                <a:gd name="connsiteY12" fmla="*/ 305792 h 351432"/>
                <a:gd name="connsiteX13" fmla="*/ 238853 w 366646"/>
                <a:gd name="connsiteY13" fmla="*/ 349911 h 351432"/>
                <a:gd name="connsiteX14" fmla="*/ 244938 w 366646"/>
                <a:gd name="connsiteY14" fmla="*/ 351433 h 351432"/>
                <a:gd name="connsiteX15" fmla="*/ 246459 w 366646"/>
                <a:gd name="connsiteY15" fmla="*/ 351433 h 351432"/>
                <a:gd name="connsiteX16" fmla="*/ 352954 w 366646"/>
                <a:gd name="connsiteY16" fmla="*/ 336219 h 351432"/>
                <a:gd name="connsiteX17" fmla="*/ 366646 w 366646"/>
                <a:gd name="connsiteY17" fmla="*/ 321006 h 351432"/>
                <a:gd name="connsiteX18" fmla="*/ 366646 w 366646"/>
                <a:gd name="connsiteY18" fmla="*/ 45641 h 351432"/>
                <a:gd name="connsiteX19" fmla="*/ 349911 w 366646"/>
                <a:gd name="connsiteY19" fmla="*/ 30427 h 351432"/>
                <a:gd name="connsiteX20" fmla="*/ 152135 w 366646"/>
                <a:gd name="connsiteY20" fmla="*/ 30427 h 351432"/>
                <a:gd name="connsiteX21" fmla="*/ 212990 w 366646"/>
                <a:gd name="connsiteY21" fmla="*/ 30427 h 351432"/>
                <a:gd name="connsiteX22" fmla="*/ 212990 w 366646"/>
                <a:gd name="connsiteY22" fmla="*/ 60854 h 351432"/>
                <a:gd name="connsiteX23" fmla="*/ 152135 w 366646"/>
                <a:gd name="connsiteY23" fmla="*/ 60854 h 351432"/>
                <a:gd name="connsiteX24" fmla="*/ 152135 w 366646"/>
                <a:gd name="connsiteY24" fmla="*/ 30427 h 351432"/>
                <a:gd name="connsiteX25" fmla="*/ 334698 w 366646"/>
                <a:gd name="connsiteY25" fmla="*/ 305792 h 351432"/>
                <a:gd name="connsiteX26" fmla="*/ 244938 w 366646"/>
                <a:gd name="connsiteY26" fmla="*/ 319484 h 351432"/>
                <a:gd name="connsiteX27" fmla="*/ 126272 w 366646"/>
                <a:gd name="connsiteY27" fmla="*/ 275365 h 351432"/>
                <a:gd name="connsiteX28" fmla="*/ 117144 w 366646"/>
                <a:gd name="connsiteY28" fmla="*/ 273844 h 351432"/>
                <a:gd name="connsiteX29" fmla="*/ 30427 w 366646"/>
                <a:gd name="connsiteY29" fmla="*/ 299707 h 351432"/>
                <a:gd name="connsiteX30" fmla="*/ 30427 w 366646"/>
                <a:gd name="connsiteY30" fmla="*/ 60854 h 351432"/>
                <a:gd name="connsiteX31" fmla="*/ 121708 w 366646"/>
                <a:gd name="connsiteY31" fmla="*/ 60854 h 351432"/>
                <a:gd name="connsiteX32" fmla="*/ 121708 w 366646"/>
                <a:gd name="connsiteY32" fmla="*/ 76068 h 351432"/>
                <a:gd name="connsiteX33" fmla="*/ 136922 w 366646"/>
                <a:gd name="connsiteY33" fmla="*/ 91281 h 351432"/>
                <a:gd name="connsiteX34" fmla="*/ 228203 w 366646"/>
                <a:gd name="connsiteY34" fmla="*/ 91281 h 351432"/>
                <a:gd name="connsiteX35" fmla="*/ 243417 w 366646"/>
                <a:gd name="connsiteY35" fmla="*/ 76068 h 351432"/>
                <a:gd name="connsiteX36" fmla="*/ 243417 w 366646"/>
                <a:gd name="connsiteY36" fmla="*/ 60854 h 351432"/>
                <a:gd name="connsiteX37" fmla="*/ 334698 w 366646"/>
                <a:gd name="connsiteY37" fmla="*/ 60854 h 351432"/>
                <a:gd name="connsiteX38" fmla="*/ 334698 w 366646"/>
                <a:gd name="connsiteY38" fmla="*/ 305792 h 35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66646" h="351432">
                  <a:moveTo>
                    <a:pt x="349911" y="30427"/>
                  </a:moveTo>
                  <a:lnTo>
                    <a:pt x="243417" y="30427"/>
                  </a:lnTo>
                  <a:lnTo>
                    <a:pt x="243417" y="15214"/>
                  </a:lnTo>
                  <a:cubicBezTo>
                    <a:pt x="243417" y="6085"/>
                    <a:pt x="237331" y="0"/>
                    <a:pt x="228203" y="0"/>
                  </a:cubicBezTo>
                  <a:lnTo>
                    <a:pt x="136922" y="0"/>
                  </a:lnTo>
                  <a:cubicBezTo>
                    <a:pt x="127794" y="0"/>
                    <a:pt x="121708" y="6085"/>
                    <a:pt x="121708" y="15214"/>
                  </a:cubicBezTo>
                  <a:lnTo>
                    <a:pt x="121708" y="30427"/>
                  </a:lnTo>
                  <a:lnTo>
                    <a:pt x="15214" y="30427"/>
                  </a:lnTo>
                  <a:cubicBezTo>
                    <a:pt x="6085" y="30427"/>
                    <a:pt x="0" y="36513"/>
                    <a:pt x="0" y="45641"/>
                  </a:cubicBezTo>
                  <a:lnTo>
                    <a:pt x="0" y="319484"/>
                  </a:lnTo>
                  <a:cubicBezTo>
                    <a:pt x="0" y="324048"/>
                    <a:pt x="1521" y="328613"/>
                    <a:pt x="6085" y="331655"/>
                  </a:cubicBezTo>
                  <a:cubicBezTo>
                    <a:pt x="9128" y="334698"/>
                    <a:pt x="15214" y="334698"/>
                    <a:pt x="19778" y="334698"/>
                  </a:cubicBezTo>
                  <a:lnTo>
                    <a:pt x="121708" y="305792"/>
                  </a:lnTo>
                  <a:lnTo>
                    <a:pt x="238853" y="349911"/>
                  </a:lnTo>
                  <a:cubicBezTo>
                    <a:pt x="240374" y="349911"/>
                    <a:pt x="241895" y="351433"/>
                    <a:pt x="244938" y="351433"/>
                  </a:cubicBezTo>
                  <a:cubicBezTo>
                    <a:pt x="244938" y="351433"/>
                    <a:pt x="246459" y="351433"/>
                    <a:pt x="246459" y="351433"/>
                  </a:cubicBezTo>
                  <a:lnTo>
                    <a:pt x="352954" y="336219"/>
                  </a:lnTo>
                  <a:cubicBezTo>
                    <a:pt x="360561" y="334698"/>
                    <a:pt x="366646" y="328613"/>
                    <a:pt x="366646" y="321006"/>
                  </a:cubicBezTo>
                  <a:lnTo>
                    <a:pt x="366646" y="45641"/>
                  </a:lnTo>
                  <a:cubicBezTo>
                    <a:pt x="365125" y="36513"/>
                    <a:pt x="359040" y="30427"/>
                    <a:pt x="349911" y="30427"/>
                  </a:cubicBezTo>
                  <a:close/>
                  <a:moveTo>
                    <a:pt x="152135" y="30427"/>
                  </a:moveTo>
                  <a:lnTo>
                    <a:pt x="212990" y="30427"/>
                  </a:lnTo>
                  <a:lnTo>
                    <a:pt x="212990" y="60854"/>
                  </a:lnTo>
                  <a:lnTo>
                    <a:pt x="152135" y="60854"/>
                  </a:lnTo>
                  <a:lnTo>
                    <a:pt x="152135" y="30427"/>
                  </a:lnTo>
                  <a:close/>
                  <a:moveTo>
                    <a:pt x="334698" y="305792"/>
                  </a:moveTo>
                  <a:lnTo>
                    <a:pt x="244938" y="319484"/>
                  </a:lnTo>
                  <a:lnTo>
                    <a:pt x="126272" y="275365"/>
                  </a:lnTo>
                  <a:cubicBezTo>
                    <a:pt x="124751" y="273844"/>
                    <a:pt x="120187" y="273844"/>
                    <a:pt x="117144" y="273844"/>
                  </a:cubicBezTo>
                  <a:lnTo>
                    <a:pt x="30427" y="299707"/>
                  </a:lnTo>
                  <a:lnTo>
                    <a:pt x="30427" y="60854"/>
                  </a:lnTo>
                  <a:lnTo>
                    <a:pt x="121708" y="60854"/>
                  </a:lnTo>
                  <a:lnTo>
                    <a:pt x="121708" y="76068"/>
                  </a:lnTo>
                  <a:cubicBezTo>
                    <a:pt x="121708" y="85196"/>
                    <a:pt x="127794" y="91281"/>
                    <a:pt x="136922" y="91281"/>
                  </a:cubicBezTo>
                  <a:lnTo>
                    <a:pt x="228203" y="91281"/>
                  </a:lnTo>
                  <a:cubicBezTo>
                    <a:pt x="237331" y="91281"/>
                    <a:pt x="243417" y="85196"/>
                    <a:pt x="243417" y="76068"/>
                  </a:cubicBezTo>
                  <a:lnTo>
                    <a:pt x="243417" y="60854"/>
                  </a:lnTo>
                  <a:lnTo>
                    <a:pt x="334698" y="60854"/>
                  </a:lnTo>
                  <a:lnTo>
                    <a:pt x="334698" y="305792"/>
                  </a:lnTo>
                  <a:close/>
                </a:path>
              </a:pathLst>
            </a:custGeom>
            <a:grpFill/>
            <a:ln w="15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444">
              <a:extLst>
                <a:ext uri="{FF2B5EF4-FFF2-40B4-BE49-F238E27FC236}">
                  <a16:creationId xmlns:a16="http://schemas.microsoft.com/office/drawing/2014/main" id="{EA98C804-6010-B742-A847-5EEF183ED19D}"/>
                </a:ext>
              </a:extLst>
            </p:cNvPr>
            <p:cNvSpPr/>
            <p:nvPr/>
          </p:nvSpPr>
          <p:spPr>
            <a:xfrm>
              <a:off x="7437115" y="3815856"/>
              <a:ext cx="60854" cy="91281"/>
            </a:xfrm>
            <a:custGeom>
              <a:avLst/>
              <a:gdLst>
                <a:gd name="connsiteX0" fmla="*/ 56290 w 60854"/>
                <a:gd name="connsiteY0" fmla="*/ 4564 h 91281"/>
                <a:gd name="connsiteX1" fmla="*/ 34991 w 60854"/>
                <a:gd name="connsiteY1" fmla="*/ 4564 h 91281"/>
                <a:gd name="connsiteX2" fmla="*/ 4564 w 60854"/>
                <a:gd name="connsiteY2" fmla="*/ 34991 h 91281"/>
                <a:gd name="connsiteX3" fmla="*/ 4564 w 60854"/>
                <a:gd name="connsiteY3" fmla="*/ 56290 h 91281"/>
                <a:gd name="connsiteX4" fmla="*/ 34991 w 60854"/>
                <a:gd name="connsiteY4" fmla="*/ 86717 h 91281"/>
                <a:gd name="connsiteX5" fmla="*/ 45641 w 60854"/>
                <a:gd name="connsiteY5" fmla="*/ 91281 h 91281"/>
                <a:gd name="connsiteX6" fmla="*/ 56290 w 60854"/>
                <a:gd name="connsiteY6" fmla="*/ 86717 h 91281"/>
                <a:gd name="connsiteX7" fmla="*/ 56290 w 60854"/>
                <a:gd name="connsiteY7" fmla="*/ 65418 h 91281"/>
                <a:gd name="connsiteX8" fmla="*/ 36513 w 60854"/>
                <a:gd name="connsiteY8" fmla="*/ 45641 h 91281"/>
                <a:gd name="connsiteX9" fmla="*/ 56290 w 60854"/>
                <a:gd name="connsiteY9" fmla="*/ 25863 h 91281"/>
                <a:gd name="connsiteX10" fmla="*/ 56290 w 60854"/>
                <a:gd name="connsiteY10" fmla="*/ 4564 h 9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854" h="91281">
                  <a:moveTo>
                    <a:pt x="56290" y="4564"/>
                  </a:moveTo>
                  <a:cubicBezTo>
                    <a:pt x="50205" y="-1521"/>
                    <a:pt x="41077" y="-1521"/>
                    <a:pt x="34991" y="4564"/>
                  </a:cubicBezTo>
                  <a:lnTo>
                    <a:pt x="4564" y="34991"/>
                  </a:lnTo>
                  <a:cubicBezTo>
                    <a:pt x="-1521" y="41077"/>
                    <a:pt x="-1521" y="50205"/>
                    <a:pt x="4564" y="56290"/>
                  </a:cubicBezTo>
                  <a:lnTo>
                    <a:pt x="34991" y="86717"/>
                  </a:lnTo>
                  <a:cubicBezTo>
                    <a:pt x="38034" y="89760"/>
                    <a:pt x="41077" y="91281"/>
                    <a:pt x="45641" y="91281"/>
                  </a:cubicBezTo>
                  <a:cubicBezTo>
                    <a:pt x="50205" y="91281"/>
                    <a:pt x="53247" y="89760"/>
                    <a:pt x="56290" y="86717"/>
                  </a:cubicBezTo>
                  <a:cubicBezTo>
                    <a:pt x="62376" y="80632"/>
                    <a:pt x="62376" y="71504"/>
                    <a:pt x="56290" y="65418"/>
                  </a:cubicBezTo>
                  <a:lnTo>
                    <a:pt x="36513" y="45641"/>
                  </a:lnTo>
                  <a:lnTo>
                    <a:pt x="56290" y="25863"/>
                  </a:lnTo>
                  <a:cubicBezTo>
                    <a:pt x="62376" y="19778"/>
                    <a:pt x="62376" y="10649"/>
                    <a:pt x="56290" y="4564"/>
                  </a:cubicBezTo>
                  <a:close/>
                </a:path>
              </a:pathLst>
            </a:custGeom>
            <a:grpFill/>
            <a:ln w="15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445">
              <a:extLst>
                <a:ext uri="{FF2B5EF4-FFF2-40B4-BE49-F238E27FC236}">
                  <a16:creationId xmlns:a16="http://schemas.microsoft.com/office/drawing/2014/main" id="{788793BE-BEDB-2246-9E7E-8681957A78B9}"/>
                </a:ext>
              </a:extLst>
            </p:cNvPr>
            <p:cNvSpPr/>
            <p:nvPr/>
          </p:nvSpPr>
          <p:spPr>
            <a:xfrm>
              <a:off x="7589251" y="3815856"/>
              <a:ext cx="60854" cy="91281"/>
            </a:xfrm>
            <a:custGeom>
              <a:avLst/>
              <a:gdLst>
                <a:gd name="connsiteX0" fmla="*/ 4564 w 60854"/>
                <a:gd name="connsiteY0" fmla="*/ 4564 h 91281"/>
                <a:gd name="connsiteX1" fmla="*/ 4564 w 60854"/>
                <a:gd name="connsiteY1" fmla="*/ 25863 h 91281"/>
                <a:gd name="connsiteX2" fmla="*/ 24342 w 60854"/>
                <a:gd name="connsiteY2" fmla="*/ 45641 h 91281"/>
                <a:gd name="connsiteX3" fmla="*/ 4564 w 60854"/>
                <a:gd name="connsiteY3" fmla="*/ 65418 h 91281"/>
                <a:gd name="connsiteX4" fmla="*/ 4564 w 60854"/>
                <a:gd name="connsiteY4" fmla="*/ 86717 h 91281"/>
                <a:gd name="connsiteX5" fmla="*/ 15214 w 60854"/>
                <a:gd name="connsiteY5" fmla="*/ 91281 h 91281"/>
                <a:gd name="connsiteX6" fmla="*/ 25863 w 60854"/>
                <a:gd name="connsiteY6" fmla="*/ 86717 h 91281"/>
                <a:gd name="connsiteX7" fmla="*/ 56290 w 60854"/>
                <a:gd name="connsiteY7" fmla="*/ 56290 h 91281"/>
                <a:gd name="connsiteX8" fmla="*/ 56290 w 60854"/>
                <a:gd name="connsiteY8" fmla="*/ 34991 h 91281"/>
                <a:gd name="connsiteX9" fmla="*/ 25863 w 60854"/>
                <a:gd name="connsiteY9" fmla="*/ 4564 h 91281"/>
                <a:gd name="connsiteX10" fmla="*/ 4564 w 60854"/>
                <a:gd name="connsiteY10" fmla="*/ 4564 h 9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854" h="91281">
                  <a:moveTo>
                    <a:pt x="4564" y="4564"/>
                  </a:moveTo>
                  <a:cubicBezTo>
                    <a:pt x="-1521" y="10649"/>
                    <a:pt x="-1521" y="19778"/>
                    <a:pt x="4564" y="25863"/>
                  </a:cubicBezTo>
                  <a:lnTo>
                    <a:pt x="24342" y="45641"/>
                  </a:lnTo>
                  <a:lnTo>
                    <a:pt x="4564" y="65418"/>
                  </a:lnTo>
                  <a:cubicBezTo>
                    <a:pt x="-1521" y="71504"/>
                    <a:pt x="-1521" y="80632"/>
                    <a:pt x="4564" y="86717"/>
                  </a:cubicBezTo>
                  <a:cubicBezTo>
                    <a:pt x="7607" y="89760"/>
                    <a:pt x="12171" y="91281"/>
                    <a:pt x="15214" y="91281"/>
                  </a:cubicBezTo>
                  <a:cubicBezTo>
                    <a:pt x="18256" y="91281"/>
                    <a:pt x="22820" y="89760"/>
                    <a:pt x="25863" y="86717"/>
                  </a:cubicBezTo>
                  <a:lnTo>
                    <a:pt x="56290" y="56290"/>
                  </a:lnTo>
                  <a:cubicBezTo>
                    <a:pt x="62376" y="50205"/>
                    <a:pt x="62376" y="41077"/>
                    <a:pt x="56290" y="34991"/>
                  </a:cubicBezTo>
                  <a:lnTo>
                    <a:pt x="25863" y="4564"/>
                  </a:lnTo>
                  <a:cubicBezTo>
                    <a:pt x="19778" y="-1521"/>
                    <a:pt x="10649" y="-1521"/>
                    <a:pt x="4564" y="4564"/>
                  </a:cubicBezTo>
                  <a:close/>
                </a:path>
              </a:pathLst>
            </a:custGeom>
            <a:grpFill/>
            <a:ln w="15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446">
              <a:extLst>
                <a:ext uri="{FF2B5EF4-FFF2-40B4-BE49-F238E27FC236}">
                  <a16:creationId xmlns:a16="http://schemas.microsoft.com/office/drawing/2014/main" id="{408C2402-E48F-DA48-BBDC-03C22BAAAB76}"/>
                </a:ext>
              </a:extLst>
            </p:cNvPr>
            <p:cNvSpPr/>
            <p:nvPr/>
          </p:nvSpPr>
          <p:spPr>
            <a:xfrm>
              <a:off x="7512891" y="3785138"/>
              <a:ext cx="60563" cy="150905"/>
            </a:xfrm>
            <a:custGeom>
              <a:avLst/>
              <a:gdLst>
                <a:gd name="connsiteX0" fmla="*/ 48975 w 60563"/>
                <a:gd name="connsiteY0" fmla="*/ 291 h 150905"/>
                <a:gd name="connsiteX1" fmla="*/ 30719 w 60563"/>
                <a:gd name="connsiteY1" fmla="*/ 10941 h 150905"/>
                <a:gd name="connsiteX2" fmla="*/ 291 w 60563"/>
                <a:gd name="connsiteY2" fmla="*/ 132649 h 150905"/>
                <a:gd name="connsiteX3" fmla="*/ 10941 w 60563"/>
                <a:gd name="connsiteY3" fmla="*/ 150906 h 150905"/>
                <a:gd name="connsiteX4" fmla="*/ 13984 w 60563"/>
                <a:gd name="connsiteY4" fmla="*/ 150906 h 150905"/>
                <a:gd name="connsiteX5" fmla="*/ 29197 w 60563"/>
                <a:gd name="connsiteY5" fmla="*/ 138735 h 150905"/>
                <a:gd name="connsiteX6" fmla="*/ 59624 w 60563"/>
                <a:gd name="connsiteY6" fmla="*/ 17026 h 150905"/>
                <a:gd name="connsiteX7" fmla="*/ 48975 w 60563"/>
                <a:gd name="connsiteY7" fmla="*/ 291 h 15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563" h="150905">
                  <a:moveTo>
                    <a:pt x="48975" y="291"/>
                  </a:moveTo>
                  <a:cubicBezTo>
                    <a:pt x="41368" y="-1230"/>
                    <a:pt x="32240" y="3334"/>
                    <a:pt x="30719" y="10941"/>
                  </a:cubicBezTo>
                  <a:lnTo>
                    <a:pt x="291" y="132649"/>
                  </a:lnTo>
                  <a:cubicBezTo>
                    <a:pt x="-1230" y="140256"/>
                    <a:pt x="3334" y="149384"/>
                    <a:pt x="10941" y="150906"/>
                  </a:cubicBezTo>
                  <a:cubicBezTo>
                    <a:pt x="12462" y="150906"/>
                    <a:pt x="13984" y="150906"/>
                    <a:pt x="13984" y="150906"/>
                  </a:cubicBezTo>
                  <a:cubicBezTo>
                    <a:pt x="20069" y="150906"/>
                    <a:pt x="27676" y="146342"/>
                    <a:pt x="29197" y="138735"/>
                  </a:cubicBezTo>
                  <a:lnTo>
                    <a:pt x="59624" y="17026"/>
                  </a:lnTo>
                  <a:cubicBezTo>
                    <a:pt x="62667" y="10941"/>
                    <a:pt x="58103" y="3334"/>
                    <a:pt x="48975" y="291"/>
                  </a:cubicBezTo>
                  <a:close/>
                </a:path>
              </a:pathLst>
            </a:custGeom>
            <a:grpFill/>
            <a:ln w="15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2" name="Grupo 26"/>
          <p:cNvGrpSpPr/>
          <p:nvPr/>
        </p:nvGrpSpPr>
        <p:grpSpPr>
          <a:xfrm>
            <a:off x="7657249" y="3942650"/>
            <a:ext cx="3802509" cy="2117141"/>
            <a:chOff x="1356124" y="1677258"/>
            <a:chExt cx="4943944" cy="2224804"/>
          </a:xfrm>
        </p:grpSpPr>
        <p:sp>
          <p:nvSpPr>
            <p:cNvPr id="53" name="TextBox 129">
              <a:extLst>
                <a:ext uri="{FF2B5EF4-FFF2-40B4-BE49-F238E27FC236}">
                  <a16:creationId xmlns:a16="http://schemas.microsoft.com/office/drawing/2014/main" id="{E5A3D259-5BB0-4384-830B-E51D58D774A8}"/>
                </a:ext>
              </a:extLst>
            </p:cNvPr>
            <p:cNvSpPr txBox="1"/>
            <p:nvPr/>
          </p:nvSpPr>
          <p:spPr>
            <a:xfrm>
              <a:off x="1356124" y="1677258"/>
              <a:ext cx="4908181" cy="30982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180000" indent="-180000">
                <a:spcBef>
                  <a:spcPts val="700"/>
                </a:spcBef>
                <a:buFont typeface="Arial" panose="020B0604020202020204" pitchFamily="34" charset="0"/>
                <a:buChar char="•"/>
                <a:defRPr sz="1000" kern="0" dirty="0" smtClean="0"/>
              </a:lvl1pPr>
              <a:lvl2pPr marL="360000" indent="-180000">
                <a:spcBef>
                  <a:spcPts val="300"/>
                </a:spcBef>
                <a:buFont typeface="Arial" panose="020B0604020202020204" pitchFamily="34" charset="0"/>
                <a:buChar char="–"/>
                <a:defRPr sz="1200" kern="0" dirty="0" smtClean="0"/>
              </a:lvl2pPr>
              <a:lvl3pPr marL="54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3pPr>
              <a:lvl4pPr marL="72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4pPr>
              <a:lvl5pPr marL="90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5pPr>
              <a:lvl6pPr marL="108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6pPr>
              <a:lvl7pPr marL="126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7pPr>
              <a:lvl8pPr marL="144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8pPr>
              <a:lvl9pPr marL="162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9pPr>
            </a:lstStyle>
            <a:p>
              <a:pPr marL="0" lvl="0" indent="0" defTabSz="1219091">
                <a:spcBef>
                  <a:spcPts val="933"/>
                </a:spcBef>
                <a:buNone/>
                <a:defRPr/>
              </a:pPr>
              <a:r>
                <a:rPr kumimoji="0" lang="es-PE" b="0" i="0" u="none" strike="noStrike" kern="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Los </a:t>
              </a:r>
              <a:r>
                <a:rPr kumimoji="0" lang="es-PE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AB3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ataques</a:t>
              </a:r>
              <a:r>
                <a:rPr kumimoji="0" lang="es-PE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AB3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 </a:t>
              </a:r>
              <a:r>
                <a:rPr lang="es-PE" b="1" dirty="0" smtClean="0">
                  <a:solidFill>
                    <a:srgbClr val="008AB3"/>
                  </a:solidFill>
                  <a:ea typeface="MS PGothic"/>
                </a:rPr>
                <a:t>cibernéticos </a:t>
              </a:r>
              <a:r>
                <a:rPr kumimoji="0" lang="es-PE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AB3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y </a:t>
              </a:r>
              <a:r>
                <a:rPr kumimoji="0" lang="es-PE" b="1" i="0" u="none" strike="noStrike" kern="0" cap="none" spc="0" normalizeH="0" baseline="0" noProof="0" dirty="0">
                  <a:ln>
                    <a:noFill/>
                  </a:ln>
                  <a:solidFill>
                    <a:srgbClr val="008AB3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brechas de datos </a:t>
              </a:r>
              <a:r>
                <a:rPr kumimoji="0" lang="es-PE" b="0" i="0" u="none" strike="noStrike" kern="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están en el </a:t>
              </a:r>
              <a:r>
                <a:rPr lang="es-PE" b="1" dirty="0">
                  <a:solidFill>
                    <a:srgbClr val="008AB3"/>
                  </a:solidFill>
                  <a:latin typeface="Arial" panose="020B0604020202020204"/>
                  <a:ea typeface="MS PGothic"/>
                </a:rPr>
                <a:t>top 5</a:t>
              </a:r>
              <a:r>
                <a:rPr kumimoji="0" lang="es-PE" b="0" i="0" u="none" strike="noStrike" kern="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 de los riesgos globales a nivel de </a:t>
              </a:r>
              <a:r>
                <a:rPr kumimoji="0" lang="es-PE" b="1" i="0" u="none" strike="noStrike" kern="0" cap="none" spc="0" normalizeH="0" baseline="0" noProof="0" dirty="0">
                  <a:ln>
                    <a:noFill/>
                  </a:ln>
                  <a:solidFill>
                    <a:srgbClr val="008AB3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probabilidad e impacto</a:t>
              </a:r>
              <a:r>
                <a:rPr kumimoji="0" lang="es-PE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.</a:t>
              </a:r>
              <a:endParaRPr kumimoji="0" lang="es-PE" b="1" i="0" u="none" strike="noStrike" kern="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" panose="020B0604020202020204"/>
                <a:ea typeface="MS PGothic"/>
              </a:endParaRPr>
            </a:p>
          </p:txBody>
        </p:sp>
        <p:sp>
          <p:nvSpPr>
            <p:cNvPr id="54" name="TextBox 130">
              <a:extLst>
                <a:ext uri="{FF2B5EF4-FFF2-40B4-BE49-F238E27FC236}">
                  <a16:creationId xmlns:a16="http://schemas.microsoft.com/office/drawing/2014/main" id="{3567C3B3-6CD1-4359-8084-071F12BB1994}"/>
                </a:ext>
              </a:extLst>
            </p:cNvPr>
            <p:cNvSpPr txBox="1"/>
            <p:nvPr/>
          </p:nvSpPr>
          <p:spPr>
            <a:xfrm>
              <a:off x="1356124" y="2379345"/>
              <a:ext cx="4908181" cy="6196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180000" indent="-180000">
                <a:spcBef>
                  <a:spcPts val="700"/>
                </a:spcBef>
                <a:buFont typeface="Arial" panose="020B0604020202020204" pitchFamily="34" charset="0"/>
                <a:buChar char="•"/>
                <a:defRPr sz="1000" kern="0" dirty="0" smtClean="0"/>
              </a:lvl1pPr>
              <a:lvl2pPr marL="360000" indent="-180000">
                <a:spcBef>
                  <a:spcPts val="300"/>
                </a:spcBef>
                <a:buFont typeface="Arial" panose="020B0604020202020204" pitchFamily="34" charset="0"/>
                <a:buChar char="–"/>
                <a:defRPr sz="1200" kern="0" dirty="0" smtClean="0"/>
              </a:lvl2pPr>
              <a:lvl3pPr marL="54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3pPr>
              <a:lvl4pPr marL="72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4pPr>
              <a:lvl5pPr marL="90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5pPr>
              <a:lvl6pPr marL="108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6pPr>
              <a:lvl7pPr marL="126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7pPr>
              <a:lvl8pPr marL="144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8pPr>
              <a:lvl9pPr marL="162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9pPr>
            </a:lstStyle>
            <a:p>
              <a:pPr marL="0" marR="0" lvl="0" indent="0" algn="l" defTabSz="1219091" rtl="0" eaLnBrk="1" fontAlgn="auto" latinLnBrk="0" hangingPunct="1">
                <a:lnSpc>
                  <a:spcPct val="100000"/>
                </a:lnSpc>
                <a:spcBef>
                  <a:spcPts val="93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PE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La </a:t>
              </a:r>
              <a:r>
                <a:rPr kumimoji="0" lang="es-PE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AB3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dependencia cibernética </a:t>
              </a:r>
              <a:r>
                <a:rPr kumimoji="0" lang="es-PE" b="0" i="0" u="none" strike="noStrike" kern="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está calificada como el </a:t>
              </a:r>
              <a:r>
                <a:rPr lang="es-PE" b="1" dirty="0">
                  <a:solidFill>
                    <a:srgbClr val="008AB3"/>
                  </a:solidFill>
                  <a:latin typeface="Arial" panose="020B0604020202020204"/>
                  <a:ea typeface="MS PGothic"/>
                </a:rPr>
                <a:t>evento #2</a:t>
              </a:r>
              <a:r>
                <a:rPr kumimoji="0" lang="es-PE" b="0" i="0" u="none" strike="noStrike" kern="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 que con mayor probabilidad </a:t>
              </a:r>
              <a:r>
                <a:rPr kumimoji="0" lang="es-PE" b="1" i="0" u="none" strike="noStrike" kern="0" cap="none" spc="0" normalizeH="0" baseline="0" noProof="0" dirty="0">
                  <a:ln>
                    <a:noFill/>
                  </a:ln>
                  <a:solidFill>
                    <a:srgbClr val="008AB3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afectará el desarrollo del mundo</a:t>
              </a:r>
              <a:r>
                <a:rPr kumimoji="0" lang="es-PE" b="1" i="0" u="none" strike="noStrike" kern="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 </a:t>
              </a:r>
              <a:r>
                <a:rPr kumimoji="0" lang="es-PE" b="0" i="0" u="none" strike="noStrike" kern="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en los próximos 10 años, resaltando la fuerte interconexión de las </a:t>
              </a:r>
              <a:r>
                <a:rPr lang="es-PE" dirty="0">
                  <a:solidFill>
                    <a:srgbClr val="37424A"/>
                  </a:solidFill>
                  <a:latin typeface="Arial" panose="020B0604020202020204"/>
                  <a:ea typeface="MS PGothic"/>
                </a:rPr>
                <a:t>infraestructuras críticas con </a:t>
              </a:r>
              <a:r>
                <a:rPr kumimoji="0" lang="es-PE" b="0" i="0" u="none" strike="noStrike" kern="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el </a:t>
              </a:r>
              <a:r>
                <a:rPr kumimoji="0" lang="es-PE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riesgo cibernético.</a:t>
              </a:r>
              <a:endParaRPr kumimoji="0" lang="es-PE" b="0" i="0" u="none" strike="noStrike" kern="0" cap="none" spc="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" panose="020B0604020202020204"/>
                <a:ea typeface="MS PGothic"/>
              </a:endParaRPr>
            </a:p>
          </p:txBody>
        </p:sp>
        <p:sp>
          <p:nvSpPr>
            <p:cNvPr id="55" name="TextBox 139">
              <a:extLst>
                <a:ext uri="{FF2B5EF4-FFF2-40B4-BE49-F238E27FC236}">
                  <a16:creationId xmlns:a16="http://schemas.microsoft.com/office/drawing/2014/main" id="{29786674-5957-4715-9E46-C8B36249F3EF}"/>
                </a:ext>
              </a:extLst>
            </p:cNvPr>
            <p:cNvSpPr txBox="1"/>
            <p:nvPr/>
          </p:nvSpPr>
          <p:spPr>
            <a:xfrm>
              <a:off x="1391887" y="3437329"/>
              <a:ext cx="4908181" cy="4647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180000" indent="-180000">
                <a:spcBef>
                  <a:spcPts val="700"/>
                </a:spcBef>
                <a:buFont typeface="Arial" panose="020B0604020202020204" pitchFamily="34" charset="0"/>
                <a:buChar char="•"/>
                <a:defRPr sz="1000" kern="0" dirty="0" smtClean="0"/>
              </a:lvl1pPr>
              <a:lvl2pPr marL="360000" indent="-180000">
                <a:spcBef>
                  <a:spcPts val="300"/>
                </a:spcBef>
                <a:buFont typeface="Arial" panose="020B0604020202020204" pitchFamily="34" charset="0"/>
                <a:buChar char="–"/>
                <a:defRPr sz="1200" kern="0" dirty="0" smtClean="0"/>
              </a:lvl2pPr>
              <a:lvl3pPr marL="54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3pPr>
              <a:lvl4pPr marL="72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4pPr>
              <a:lvl5pPr marL="90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5pPr>
              <a:lvl6pPr marL="108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6pPr>
              <a:lvl7pPr marL="126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7pPr>
              <a:lvl8pPr marL="144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8pPr>
              <a:lvl9pPr marL="162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1200" kern="0" dirty="0" smtClean="0"/>
              </a:lvl9pPr>
            </a:lstStyle>
            <a:p>
              <a:pPr marL="0" marR="0" lvl="0" indent="0" algn="l" defTabSz="1219091" rtl="0" eaLnBrk="1" fontAlgn="auto" latinLnBrk="0" hangingPunct="1">
                <a:lnSpc>
                  <a:spcPct val="100000"/>
                </a:lnSpc>
                <a:spcBef>
                  <a:spcPts val="93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PE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El </a:t>
              </a:r>
              <a:r>
                <a:rPr lang="es-PE" b="1" dirty="0" smtClean="0">
                  <a:solidFill>
                    <a:srgbClr val="008AB3"/>
                  </a:solidFill>
                  <a:latin typeface="Arial" panose="020B0604020202020204"/>
                  <a:ea typeface="MS PGothic"/>
                </a:rPr>
                <a:t>riesgo cibernético </a:t>
              </a:r>
              <a:r>
                <a:rPr kumimoji="0" lang="es-PE" b="0" i="0" u="none" strike="noStrike" kern="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es el </a:t>
              </a:r>
              <a:r>
                <a:rPr lang="es-PE" b="1" dirty="0">
                  <a:solidFill>
                    <a:srgbClr val="008AB3"/>
                  </a:solidFill>
                  <a:latin typeface="Arial" panose="020B0604020202020204"/>
                  <a:ea typeface="MS PGothic"/>
                </a:rPr>
                <a:t>5to mayor riesgo </a:t>
              </a:r>
              <a:r>
                <a:rPr kumimoji="0" lang="es-PE" b="0" i="0" u="none" strike="noStrike" kern="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para las </a:t>
              </a:r>
              <a:r>
                <a:rPr kumimoji="0" lang="es-PE" b="1" i="0" u="none" strike="noStrike" kern="0" cap="none" spc="0" normalizeH="0" baseline="0" noProof="0" dirty="0">
                  <a:ln>
                    <a:noFill/>
                  </a:ln>
                  <a:solidFill>
                    <a:srgbClr val="008AB3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operaciones del negocio</a:t>
              </a:r>
              <a:r>
                <a:rPr kumimoji="0" lang="es-PE" b="0" i="0" u="none" strike="noStrike" kern="0" cap="none" spc="0" normalizeH="0" baseline="0" noProof="0" dirty="0">
                  <a:ln>
                    <a:noFill/>
                  </a:ln>
                  <a:solidFill>
                    <a:srgbClr val="37424A"/>
                  </a:solidFill>
                  <a:effectLst/>
                  <a:uLnTx/>
                  <a:uFillTx/>
                  <a:latin typeface="Arial" panose="020B0604020202020204"/>
                  <a:ea typeface="MS PGothic"/>
                </a:rPr>
                <a:t>, debido a que potencialmente puede parar el negocio de las compañías dependientes de la tecnología.</a:t>
              </a:r>
            </a:p>
          </p:txBody>
        </p:sp>
      </p:grpSp>
      <p:grpSp>
        <p:nvGrpSpPr>
          <p:cNvPr id="56" name="Graphic 2422">
            <a:extLst>
              <a:ext uri="{FF2B5EF4-FFF2-40B4-BE49-F238E27FC236}">
                <a16:creationId xmlns:a16="http://schemas.microsoft.com/office/drawing/2014/main" id="{FD5036D6-DE1B-E34E-884D-D8B16DDCFF95}"/>
              </a:ext>
            </a:extLst>
          </p:cNvPr>
          <p:cNvGrpSpPr/>
          <p:nvPr/>
        </p:nvGrpSpPr>
        <p:grpSpPr>
          <a:xfrm>
            <a:off x="7134118" y="3937331"/>
            <a:ext cx="362811" cy="348943"/>
            <a:chOff x="6427159" y="3704777"/>
            <a:chExt cx="304270" cy="349911"/>
          </a:xfrm>
          <a:solidFill>
            <a:schemeClr val="accent1"/>
          </a:solidFill>
        </p:grpSpPr>
        <p:sp>
          <p:nvSpPr>
            <p:cNvPr id="57" name="Freeform 298">
              <a:extLst>
                <a:ext uri="{FF2B5EF4-FFF2-40B4-BE49-F238E27FC236}">
                  <a16:creationId xmlns:a16="http://schemas.microsoft.com/office/drawing/2014/main" id="{FB6FC52A-50E1-3A45-B893-3544FB0D89E3}"/>
                </a:ext>
              </a:extLst>
            </p:cNvPr>
            <p:cNvSpPr/>
            <p:nvPr/>
          </p:nvSpPr>
          <p:spPr>
            <a:xfrm>
              <a:off x="6503226" y="3780845"/>
              <a:ext cx="152135" cy="182562"/>
            </a:xfrm>
            <a:custGeom>
              <a:avLst/>
              <a:gdLst>
                <a:gd name="connsiteX0" fmla="*/ 30427 w 152135"/>
                <a:gd name="connsiteY0" fmla="*/ 45641 h 182562"/>
                <a:gd name="connsiteX1" fmla="*/ 30427 w 152135"/>
                <a:gd name="connsiteY1" fmla="*/ 76068 h 182562"/>
                <a:gd name="connsiteX2" fmla="*/ 15214 w 152135"/>
                <a:gd name="connsiteY2" fmla="*/ 76068 h 182562"/>
                <a:gd name="connsiteX3" fmla="*/ 0 w 152135"/>
                <a:gd name="connsiteY3" fmla="*/ 91281 h 182562"/>
                <a:gd name="connsiteX4" fmla="*/ 0 w 152135"/>
                <a:gd name="connsiteY4" fmla="*/ 167349 h 182562"/>
                <a:gd name="connsiteX5" fmla="*/ 15214 w 152135"/>
                <a:gd name="connsiteY5" fmla="*/ 182563 h 182562"/>
                <a:gd name="connsiteX6" fmla="*/ 136922 w 152135"/>
                <a:gd name="connsiteY6" fmla="*/ 182563 h 182562"/>
                <a:gd name="connsiteX7" fmla="*/ 152135 w 152135"/>
                <a:gd name="connsiteY7" fmla="*/ 167349 h 182562"/>
                <a:gd name="connsiteX8" fmla="*/ 152135 w 152135"/>
                <a:gd name="connsiteY8" fmla="*/ 91281 h 182562"/>
                <a:gd name="connsiteX9" fmla="*/ 136922 w 152135"/>
                <a:gd name="connsiteY9" fmla="*/ 76068 h 182562"/>
                <a:gd name="connsiteX10" fmla="*/ 121708 w 152135"/>
                <a:gd name="connsiteY10" fmla="*/ 76068 h 182562"/>
                <a:gd name="connsiteX11" fmla="*/ 121708 w 152135"/>
                <a:gd name="connsiteY11" fmla="*/ 45641 h 182562"/>
                <a:gd name="connsiteX12" fmla="*/ 76068 w 152135"/>
                <a:gd name="connsiteY12" fmla="*/ 0 h 182562"/>
                <a:gd name="connsiteX13" fmla="*/ 30427 w 152135"/>
                <a:gd name="connsiteY13" fmla="*/ 45641 h 182562"/>
                <a:gd name="connsiteX14" fmla="*/ 121708 w 152135"/>
                <a:gd name="connsiteY14" fmla="*/ 106495 h 182562"/>
                <a:gd name="connsiteX15" fmla="*/ 121708 w 152135"/>
                <a:gd name="connsiteY15" fmla="*/ 152135 h 182562"/>
                <a:gd name="connsiteX16" fmla="*/ 30427 w 152135"/>
                <a:gd name="connsiteY16" fmla="*/ 152135 h 182562"/>
                <a:gd name="connsiteX17" fmla="*/ 30427 w 152135"/>
                <a:gd name="connsiteY17" fmla="*/ 106495 h 182562"/>
                <a:gd name="connsiteX18" fmla="*/ 121708 w 152135"/>
                <a:gd name="connsiteY18" fmla="*/ 106495 h 182562"/>
                <a:gd name="connsiteX19" fmla="*/ 91281 w 152135"/>
                <a:gd name="connsiteY19" fmla="*/ 45641 h 182562"/>
                <a:gd name="connsiteX20" fmla="*/ 91281 w 152135"/>
                <a:gd name="connsiteY20" fmla="*/ 76068 h 182562"/>
                <a:gd name="connsiteX21" fmla="*/ 60854 w 152135"/>
                <a:gd name="connsiteY21" fmla="*/ 76068 h 182562"/>
                <a:gd name="connsiteX22" fmla="*/ 60854 w 152135"/>
                <a:gd name="connsiteY22" fmla="*/ 45641 h 182562"/>
                <a:gd name="connsiteX23" fmla="*/ 76068 w 152135"/>
                <a:gd name="connsiteY23" fmla="*/ 30427 h 182562"/>
                <a:gd name="connsiteX24" fmla="*/ 91281 w 152135"/>
                <a:gd name="connsiteY24" fmla="*/ 45641 h 18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2135" h="182562">
                  <a:moveTo>
                    <a:pt x="30427" y="45641"/>
                  </a:moveTo>
                  <a:lnTo>
                    <a:pt x="30427" y="76068"/>
                  </a:lnTo>
                  <a:lnTo>
                    <a:pt x="15214" y="76068"/>
                  </a:lnTo>
                  <a:cubicBezTo>
                    <a:pt x="6085" y="76068"/>
                    <a:pt x="0" y="82153"/>
                    <a:pt x="0" y="91281"/>
                  </a:cubicBezTo>
                  <a:lnTo>
                    <a:pt x="0" y="167349"/>
                  </a:lnTo>
                  <a:cubicBezTo>
                    <a:pt x="0" y="176477"/>
                    <a:pt x="6085" y="182563"/>
                    <a:pt x="15214" y="182563"/>
                  </a:cubicBezTo>
                  <a:lnTo>
                    <a:pt x="136922" y="182563"/>
                  </a:lnTo>
                  <a:cubicBezTo>
                    <a:pt x="146050" y="182563"/>
                    <a:pt x="152135" y="176477"/>
                    <a:pt x="152135" y="167349"/>
                  </a:cubicBezTo>
                  <a:lnTo>
                    <a:pt x="152135" y="91281"/>
                  </a:lnTo>
                  <a:cubicBezTo>
                    <a:pt x="152135" y="82153"/>
                    <a:pt x="146050" y="76068"/>
                    <a:pt x="136922" y="76068"/>
                  </a:cubicBezTo>
                  <a:lnTo>
                    <a:pt x="121708" y="76068"/>
                  </a:lnTo>
                  <a:lnTo>
                    <a:pt x="121708" y="45641"/>
                  </a:lnTo>
                  <a:cubicBezTo>
                    <a:pt x="121708" y="19778"/>
                    <a:pt x="101931" y="0"/>
                    <a:pt x="76068" y="0"/>
                  </a:cubicBezTo>
                  <a:cubicBezTo>
                    <a:pt x="50205" y="0"/>
                    <a:pt x="30427" y="19778"/>
                    <a:pt x="30427" y="45641"/>
                  </a:cubicBezTo>
                  <a:close/>
                  <a:moveTo>
                    <a:pt x="121708" y="106495"/>
                  </a:moveTo>
                  <a:lnTo>
                    <a:pt x="121708" y="152135"/>
                  </a:lnTo>
                  <a:lnTo>
                    <a:pt x="30427" y="152135"/>
                  </a:lnTo>
                  <a:lnTo>
                    <a:pt x="30427" y="106495"/>
                  </a:lnTo>
                  <a:lnTo>
                    <a:pt x="121708" y="106495"/>
                  </a:lnTo>
                  <a:close/>
                  <a:moveTo>
                    <a:pt x="91281" y="45641"/>
                  </a:moveTo>
                  <a:lnTo>
                    <a:pt x="91281" y="76068"/>
                  </a:lnTo>
                  <a:lnTo>
                    <a:pt x="60854" y="76068"/>
                  </a:lnTo>
                  <a:lnTo>
                    <a:pt x="60854" y="45641"/>
                  </a:lnTo>
                  <a:cubicBezTo>
                    <a:pt x="60854" y="36512"/>
                    <a:pt x="66940" y="30427"/>
                    <a:pt x="76068" y="30427"/>
                  </a:cubicBezTo>
                  <a:cubicBezTo>
                    <a:pt x="85196" y="30427"/>
                    <a:pt x="91281" y="36512"/>
                    <a:pt x="91281" y="45641"/>
                  </a:cubicBezTo>
                  <a:close/>
                </a:path>
              </a:pathLst>
            </a:custGeom>
            <a:grpFill/>
            <a:ln w="15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99">
              <a:extLst>
                <a:ext uri="{FF2B5EF4-FFF2-40B4-BE49-F238E27FC236}">
                  <a16:creationId xmlns:a16="http://schemas.microsoft.com/office/drawing/2014/main" id="{88843BE1-792A-4D45-AC7A-16CB68B5ECEA}"/>
                </a:ext>
              </a:extLst>
            </p:cNvPr>
            <p:cNvSpPr/>
            <p:nvPr/>
          </p:nvSpPr>
          <p:spPr>
            <a:xfrm>
              <a:off x="6427159" y="3704777"/>
              <a:ext cx="304270" cy="349911"/>
            </a:xfrm>
            <a:custGeom>
              <a:avLst/>
              <a:gdLst>
                <a:gd name="connsiteX0" fmla="*/ 292100 w 304270"/>
                <a:gd name="connsiteY0" fmla="*/ 30427 h 349911"/>
                <a:gd name="connsiteX1" fmla="*/ 155178 w 304270"/>
                <a:gd name="connsiteY1" fmla="*/ 0 h 349911"/>
                <a:gd name="connsiteX2" fmla="*/ 149093 w 304270"/>
                <a:gd name="connsiteY2" fmla="*/ 0 h 349911"/>
                <a:gd name="connsiteX3" fmla="*/ 12171 w 304270"/>
                <a:gd name="connsiteY3" fmla="*/ 30427 h 349911"/>
                <a:gd name="connsiteX4" fmla="*/ 0 w 304270"/>
                <a:gd name="connsiteY4" fmla="*/ 45641 h 349911"/>
                <a:gd name="connsiteX5" fmla="*/ 0 w 304270"/>
                <a:gd name="connsiteY5" fmla="*/ 197776 h 349911"/>
                <a:gd name="connsiteX6" fmla="*/ 152135 w 304270"/>
                <a:gd name="connsiteY6" fmla="*/ 349911 h 349911"/>
                <a:gd name="connsiteX7" fmla="*/ 304271 w 304270"/>
                <a:gd name="connsiteY7" fmla="*/ 197776 h 349911"/>
                <a:gd name="connsiteX8" fmla="*/ 304271 w 304270"/>
                <a:gd name="connsiteY8" fmla="*/ 45641 h 349911"/>
                <a:gd name="connsiteX9" fmla="*/ 292100 w 304270"/>
                <a:gd name="connsiteY9" fmla="*/ 30427 h 349911"/>
                <a:gd name="connsiteX10" fmla="*/ 273844 w 304270"/>
                <a:gd name="connsiteY10" fmla="*/ 197776 h 349911"/>
                <a:gd name="connsiteX11" fmla="*/ 152135 w 304270"/>
                <a:gd name="connsiteY11" fmla="*/ 319484 h 349911"/>
                <a:gd name="connsiteX12" fmla="*/ 30427 w 304270"/>
                <a:gd name="connsiteY12" fmla="*/ 197776 h 349911"/>
                <a:gd name="connsiteX13" fmla="*/ 30427 w 304270"/>
                <a:gd name="connsiteY13" fmla="*/ 57811 h 349911"/>
                <a:gd name="connsiteX14" fmla="*/ 152135 w 304270"/>
                <a:gd name="connsiteY14" fmla="*/ 30427 h 349911"/>
                <a:gd name="connsiteX15" fmla="*/ 273844 w 304270"/>
                <a:gd name="connsiteY15" fmla="*/ 57811 h 349911"/>
                <a:gd name="connsiteX16" fmla="*/ 273844 w 304270"/>
                <a:gd name="connsiteY16" fmla="*/ 197776 h 34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4270" h="349911">
                  <a:moveTo>
                    <a:pt x="292100" y="30427"/>
                  </a:moveTo>
                  <a:lnTo>
                    <a:pt x="155178" y="0"/>
                  </a:lnTo>
                  <a:cubicBezTo>
                    <a:pt x="153657" y="0"/>
                    <a:pt x="150614" y="0"/>
                    <a:pt x="149093" y="0"/>
                  </a:cubicBezTo>
                  <a:lnTo>
                    <a:pt x="12171" y="30427"/>
                  </a:lnTo>
                  <a:cubicBezTo>
                    <a:pt x="4564" y="31948"/>
                    <a:pt x="0" y="38034"/>
                    <a:pt x="0" y="45641"/>
                  </a:cubicBezTo>
                  <a:lnTo>
                    <a:pt x="0" y="197776"/>
                  </a:lnTo>
                  <a:cubicBezTo>
                    <a:pt x="0" y="281451"/>
                    <a:pt x="68461" y="349911"/>
                    <a:pt x="152135" y="349911"/>
                  </a:cubicBezTo>
                  <a:cubicBezTo>
                    <a:pt x="235810" y="349911"/>
                    <a:pt x="304271" y="281451"/>
                    <a:pt x="304271" y="197776"/>
                  </a:cubicBezTo>
                  <a:lnTo>
                    <a:pt x="304271" y="45641"/>
                  </a:lnTo>
                  <a:cubicBezTo>
                    <a:pt x="304271" y="38034"/>
                    <a:pt x="299707" y="31948"/>
                    <a:pt x="292100" y="30427"/>
                  </a:cubicBezTo>
                  <a:close/>
                  <a:moveTo>
                    <a:pt x="273844" y="197776"/>
                  </a:moveTo>
                  <a:cubicBezTo>
                    <a:pt x="273844" y="264716"/>
                    <a:pt x="219075" y="319484"/>
                    <a:pt x="152135" y="319484"/>
                  </a:cubicBezTo>
                  <a:cubicBezTo>
                    <a:pt x="85196" y="319484"/>
                    <a:pt x="30427" y="264716"/>
                    <a:pt x="30427" y="197776"/>
                  </a:cubicBezTo>
                  <a:lnTo>
                    <a:pt x="30427" y="57811"/>
                  </a:lnTo>
                  <a:lnTo>
                    <a:pt x="152135" y="30427"/>
                  </a:lnTo>
                  <a:lnTo>
                    <a:pt x="273844" y="57811"/>
                  </a:lnTo>
                  <a:lnTo>
                    <a:pt x="273844" y="197776"/>
                  </a:lnTo>
                  <a:close/>
                </a:path>
              </a:pathLst>
            </a:custGeom>
            <a:grpFill/>
            <a:ln w="15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828583" y="1291932"/>
            <a:ext cx="853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EE3D8B"/>
                </a:solidFill>
              </a:rPr>
              <a:t>El Mercado de </a:t>
            </a:r>
            <a:r>
              <a:rPr lang="en-US" b="1" dirty="0" err="1" smtClean="0">
                <a:solidFill>
                  <a:srgbClr val="EE3D8B"/>
                </a:solidFill>
              </a:rPr>
              <a:t>Seguro</a:t>
            </a:r>
            <a:r>
              <a:rPr lang="en-US" b="1" dirty="0" smtClean="0">
                <a:solidFill>
                  <a:srgbClr val="EE3D8B"/>
                </a:solidFill>
              </a:rPr>
              <a:t> </a:t>
            </a:r>
            <a:r>
              <a:rPr lang="en-US" b="1" dirty="0" err="1" smtClean="0">
                <a:solidFill>
                  <a:srgbClr val="EE3D8B"/>
                </a:solidFill>
              </a:rPr>
              <a:t>Cibernético</a:t>
            </a:r>
            <a:r>
              <a:rPr lang="en-US" b="1" dirty="0" smtClean="0">
                <a:solidFill>
                  <a:srgbClr val="EE3D8B"/>
                </a:solidFill>
              </a:rPr>
              <a:t> Global </a:t>
            </a:r>
            <a:r>
              <a:rPr lang="en-US" b="1" dirty="0" err="1" smtClean="0">
                <a:solidFill>
                  <a:srgbClr val="EE3D8B"/>
                </a:solidFill>
              </a:rPr>
              <a:t>fue</a:t>
            </a:r>
            <a:r>
              <a:rPr lang="en-US" b="1" dirty="0" smtClean="0">
                <a:solidFill>
                  <a:srgbClr val="EE3D8B"/>
                </a:solidFill>
              </a:rPr>
              <a:t> </a:t>
            </a:r>
            <a:r>
              <a:rPr lang="en-US" b="1" dirty="0" err="1" smtClean="0">
                <a:solidFill>
                  <a:srgbClr val="EE3D8B"/>
                </a:solidFill>
              </a:rPr>
              <a:t>valorado</a:t>
            </a:r>
            <a:r>
              <a:rPr lang="en-US" b="1" dirty="0" smtClean="0">
                <a:solidFill>
                  <a:srgbClr val="EE3D8B"/>
                </a:solidFill>
              </a:rPr>
              <a:t> </a:t>
            </a:r>
            <a:r>
              <a:rPr lang="en-US" b="1" dirty="0" err="1" smtClean="0">
                <a:solidFill>
                  <a:srgbClr val="EE3D8B"/>
                </a:solidFill>
              </a:rPr>
              <a:t>en</a:t>
            </a:r>
            <a:r>
              <a:rPr lang="en-US" b="1" dirty="0" smtClean="0">
                <a:solidFill>
                  <a:srgbClr val="EE3D8B"/>
                </a:solidFill>
              </a:rPr>
              <a:t> $7.7 </a:t>
            </a:r>
            <a:r>
              <a:rPr lang="en-US" b="1" dirty="0" err="1" smtClean="0">
                <a:solidFill>
                  <a:srgbClr val="EE3D8B"/>
                </a:solidFill>
              </a:rPr>
              <a:t>billones</a:t>
            </a:r>
            <a:r>
              <a:rPr lang="en-US" b="1" dirty="0" smtClean="0">
                <a:solidFill>
                  <a:srgbClr val="EE3D8B"/>
                </a:solidFill>
              </a:rPr>
              <a:t> </a:t>
            </a:r>
            <a:r>
              <a:rPr lang="en-US" b="1" dirty="0" err="1" smtClean="0">
                <a:solidFill>
                  <a:srgbClr val="EE3D8B"/>
                </a:solidFill>
              </a:rPr>
              <a:t>en</a:t>
            </a:r>
            <a:r>
              <a:rPr lang="en-US" b="1" dirty="0" smtClean="0">
                <a:solidFill>
                  <a:srgbClr val="EE3D8B"/>
                </a:solidFill>
              </a:rPr>
              <a:t> </a:t>
            </a:r>
            <a:r>
              <a:rPr lang="en-US" b="1" dirty="0">
                <a:solidFill>
                  <a:srgbClr val="EE3D8B"/>
                </a:solidFill>
              </a:rPr>
              <a:t>2020 </a:t>
            </a:r>
            <a:r>
              <a:rPr lang="en-US" b="1" dirty="0" smtClean="0">
                <a:solidFill>
                  <a:srgbClr val="EE3D8B"/>
                </a:solidFill>
              </a:rPr>
              <a:t>y se </a:t>
            </a:r>
            <a:r>
              <a:rPr lang="en-US" b="1" dirty="0" err="1" smtClean="0">
                <a:solidFill>
                  <a:srgbClr val="EE3D8B"/>
                </a:solidFill>
              </a:rPr>
              <a:t>estima</a:t>
            </a:r>
            <a:r>
              <a:rPr lang="en-US" b="1" dirty="0" smtClean="0">
                <a:solidFill>
                  <a:srgbClr val="EE3D8B"/>
                </a:solidFill>
              </a:rPr>
              <a:t> </a:t>
            </a:r>
            <a:r>
              <a:rPr lang="en-US" b="1" dirty="0" err="1" smtClean="0">
                <a:solidFill>
                  <a:srgbClr val="EE3D8B"/>
                </a:solidFill>
              </a:rPr>
              <a:t>llegar</a:t>
            </a:r>
            <a:r>
              <a:rPr lang="en-US" b="1" dirty="0" smtClean="0">
                <a:solidFill>
                  <a:srgbClr val="EE3D8B"/>
                </a:solidFill>
              </a:rPr>
              <a:t> a los $20.4 </a:t>
            </a:r>
            <a:r>
              <a:rPr lang="en-US" b="1" dirty="0" err="1" smtClean="0">
                <a:solidFill>
                  <a:srgbClr val="EE3D8B"/>
                </a:solidFill>
              </a:rPr>
              <a:t>billones</a:t>
            </a:r>
            <a:r>
              <a:rPr lang="en-US" b="1" dirty="0" smtClean="0">
                <a:solidFill>
                  <a:srgbClr val="EE3D8B"/>
                </a:solidFill>
              </a:rPr>
              <a:t> </a:t>
            </a:r>
            <a:r>
              <a:rPr lang="en-US" b="1" dirty="0" err="1" smtClean="0">
                <a:solidFill>
                  <a:srgbClr val="EE3D8B"/>
                </a:solidFill>
              </a:rPr>
              <a:t>en</a:t>
            </a:r>
            <a:r>
              <a:rPr lang="en-US" b="1" dirty="0" smtClean="0">
                <a:solidFill>
                  <a:srgbClr val="EE3D8B"/>
                </a:solidFill>
              </a:rPr>
              <a:t> 2025</a:t>
            </a:r>
            <a:r>
              <a:rPr lang="es-419" b="1" baseline="30000" dirty="0">
                <a:solidFill>
                  <a:srgbClr val="EE3D8B"/>
                </a:solidFill>
              </a:rPr>
              <a:t> </a:t>
            </a:r>
            <a:r>
              <a:rPr lang="es-419" b="1" baseline="30000" dirty="0" smtClean="0">
                <a:solidFill>
                  <a:srgbClr val="EE3D8B"/>
                </a:solidFill>
              </a:rPr>
              <a:t>1</a:t>
            </a:r>
            <a:endParaRPr lang="en-US" b="1" dirty="0">
              <a:solidFill>
                <a:srgbClr val="EE3D8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84097" y="6625372"/>
            <a:ext cx="121379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1. (</a:t>
            </a:r>
            <a:r>
              <a:rPr lang="en-US" sz="600" dirty="0" err="1" smtClean="0"/>
              <a:t>MarketsandMarkets</a:t>
            </a:r>
            <a:r>
              <a:rPr lang="en-US" sz="600" dirty="0"/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20611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2600" y="358774"/>
            <a:ext cx="9240949" cy="5762626"/>
          </a:xfrm>
        </p:spPr>
        <p:txBody>
          <a:bodyPr/>
          <a:lstStyle/>
          <a:p>
            <a:r>
              <a:rPr lang="es-ES" dirty="0" smtClean="0"/>
              <a:t>Seguro de Riesgo Cibernético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rsh McLennan">
  <a:themeElements>
    <a:clrScheme name="MMC">
      <a:dk1>
        <a:srgbClr val="202020"/>
      </a:dk1>
      <a:lt1>
        <a:srgbClr val="FFFFFF"/>
      </a:lt1>
      <a:dk2>
        <a:srgbClr val="565656"/>
      </a:dk2>
      <a:lt2>
        <a:srgbClr val="F0F0F0"/>
      </a:lt2>
      <a:accent1>
        <a:srgbClr val="002C77"/>
      </a:accent1>
      <a:accent2>
        <a:srgbClr val="009DE0"/>
      </a:accent2>
      <a:accent3>
        <a:srgbClr val="00AC41"/>
      </a:accent3>
      <a:accent4>
        <a:srgbClr val="76D3FF"/>
      </a:accent4>
      <a:accent5>
        <a:srgbClr val="949494"/>
      </a:accent5>
      <a:accent6>
        <a:srgbClr val="8096B2"/>
      </a:accent6>
      <a:hlink>
        <a:srgbClr val="2C6EF2"/>
      </a:hlink>
      <a:folHlink>
        <a:srgbClr val="8246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1E02728C-430E-40A4-A88D-63B5E0DB2EC5}" vid="{FBCF0A22-C69C-40BB-B44A-F70827371A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 9 0 7 c 1 7 4 0 - 7 1 f 5 - 4 2 5 1 - a 5 2 b - e 5 d 3 7 4 5 8 9 b 8 8 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A D D L O G O S " > C o n t e n t L o g o R e v e r s e , C o n t e n t L o g o , 3 8 . 2 7 , 5 1 3 . 0 7 , R E V E R S E < / P r e s e n t a t i o n O b j e c t T a g >  
     < P r e s e n t a t i o n O b j e c t T a g   T a g N a m e = " M M C O A _ S A M P L E S L I D E _ I D " > 2 a 5 d c a 5 b - 7 1 5 2 - 4 e 1 5 - 8 b c 0 - c 2 7 6 b f e a 7 9 1 c 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 3 d e 0 7 f a b - e 3 1 7 - 4 a 0 a - a b 1 a - 6 2 1 d 5 e 6 1 3 3 7 6 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/ > 
</file>

<file path=customXml/item2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 M a i n B a c k L o g o , F r o n t L o g o , 3 8 . 2 7 , 2 7 . 2 1 < / P r e s e n t a t i o n O b j e c t T a g >  
     < P r e s e n t a t i o n O b j e c t T a g   T a g N a m e = " M M C O A _ B A C K G R O U N D _ D I G E S T " > g r a d ; s i m p l e - d a r k - t u r q u o i s e 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 g r a d ; s i m p l e - d a r k - t u r q u o i s e 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/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4.xml><?xml version="1.0" encoding="utf-8"?>
<Control xmlns="http://schemas.microsoft.com/VisualStudio/2011/storyboarding/control">
  <Id Name="cc3934c9-b68a-41fd-9c91-238bb3f9a03d" Revision="1" Stencil="System.MyShapes" StencilVersion="1.0"/>
</Control>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D I G E S T " > g r a d ; s i m p l e - d a r k - t u r q u o i s e 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3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 f u l l i m a g e ; D A R K < / P r e s e n t a t i o n O b j e c t T a g >  
     < P r e s e n t a t i o n O b j e c t T a g   T a g N a m e = " M M C O A _ F U L L I M A G E _ I D " > f 9 7 e 7 b 1 0 - 8 8 3 2 - 4 7 2 f - b b 8 6 - 0 0 6 d 8 a c 4 2 f 8 7 < / P r e s e n t a t i o n O b j e c t T a g >  
     < P r e s e n t a t i o n O b j e c t T a g   T a g N a m e = " M M C O A _ S I L H O U E T T E _ I D " / >  
 < / M M C O A _ O b j e c t T a g s > 
</file>

<file path=customXml/item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 [ B r a n d _ M M C 2 0 2 1 . A g e n d a S l i d e T i t l e ] 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/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923690B0B86843BB5CE2D0DA0F58F1" ma:contentTypeVersion="10" ma:contentTypeDescription="Create a new document." ma:contentTypeScope="" ma:versionID="66150efb7ecf8f8ec441d3088c5c8529">
  <xsd:schema xmlns:xsd="http://www.w3.org/2001/XMLSchema" xmlns:xs="http://www.w3.org/2001/XMLSchema" xmlns:p="http://schemas.microsoft.com/office/2006/metadata/properties" xmlns:ns2="8fc7def1-b983-4665-9c0e-5a19e5e2e64d" xmlns:ns3="ed9d208c-e120-48b2-bcd1-f0c0c8dbc8c9" targetNamespace="http://schemas.microsoft.com/office/2006/metadata/properties" ma:root="true" ma:fieldsID="062ac7b82cbb875a6c695cd40f4ac34c" ns2:_="" ns3:_="">
    <xsd:import namespace="8fc7def1-b983-4665-9c0e-5a19e5e2e64d"/>
    <xsd:import namespace="ed9d208c-e120-48b2-bcd1-f0c0c8dbc8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7def1-b983-4665-9c0e-5a19e5e2e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d208c-e120-48b2-bcd1-f0c0c8dbc8c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 4 3 9 d 0 0 d f - 4 c f 2 - 4 5 5 2 - a 6 0 2 - e 8 6 b 0 f 8 6 b 4 8 d 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/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5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/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 { L e g a l B a c k } 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 C o n t e n t L o g o , C o n t e n t L o g o , 3 8 . 2 7 , 5 1 3 . 0 7 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 { C l i e n t N a m e } { B R E A K } { P r e s e n t a t i o n D a t e } { B R E A K } { P r e s e n t e r C o v e r T e x t B l o c k } 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F I L E R E F S T A T E " > H I D E 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63035760-20EA-4532-8377-45C638F3BF21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A069E17C-908E-4D9A-BB30-A8F3C37DD0BB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6453D6A7-0DEB-462D-9FEC-ADE9906E19BE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CE2E1159-295A-49AA-9C19-E4F65CDC8AAD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C0E00A02-28A1-4EE1-BE10-FB1AE54D3156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8EAB299D-D121-4CEC-A29C-138760C231CE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85A40AA7-CD26-416A-96AB-FB82D025CBBB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9E2987B6-D35A-4C35-96F2-34D5DD47F9BB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C2DE171A-B726-40E5-B1C5-493646B322AB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B36CBDA4-A697-46EE-A841-E76C3EADCF61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4DAF1219-F505-455C-A781-CC1225684A0F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F9DD850C-3C6E-4E78-98B9-7BEA8ED74377}">
  <ds:schemaRefs>
    <ds:schemaRef ds:uri="http://schemas.microsoft.com/VisualStudio/2011/storyboarding/control"/>
  </ds:schemaRefs>
</ds:datastoreItem>
</file>

<file path=customXml/itemProps35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785CACC9-5F9E-452C-8D11-FADB0FC87789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FDDA039F-625F-47F3-A1A8-1B62E4AA5C8F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E46AC9F7-34D3-4A0D-8D03-01D4B97CAD5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fc7def1-b983-4665-9c0e-5a19e5e2e64d"/>
    <ds:schemaRef ds:uri="http://purl.org/dc/elements/1.1/"/>
    <ds:schemaRef ds:uri="ed9d208c-e120-48b2-bcd1-f0c0c8dbc8c9"/>
    <ds:schemaRef ds:uri="http://www.w3.org/XML/1998/namespace"/>
    <ds:schemaRef ds:uri="http://purl.org/dc/dcmitype/"/>
  </ds:schemaRefs>
</ds:datastoreItem>
</file>

<file path=customXml/itemProps39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9BCB8AB-C80F-48B0-97F9-FF07C27A1D7E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49BC0D76-EA8A-4D84-8BDC-79F24EC5F6D5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CB877B95-C2B4-487F-861B-0F99C3B87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c7def1-b983-4665-9c0e-5a19e5e2e64d"/>
    <ds:schemaRef ds:uri="ed9d208c-e120-48b2-bcd1-f0c0c8dbc8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7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7FF6BAAC-9523-4A83-AF65-0BA1642F463D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EFA2EAA1-DEEF-455A-B4C6-9B7F4C262E23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307BA719-D102-4EC6-B145-BDFEC159FE79}">
  <ds:schemaRefs>
    <ds:schemaRef ds:uri="http://schemas.microsoft.com/sharepoint/v3/contenttype/forms"/>
  </ds:schemaRefs>
</ds:datastoreItem>
</file>

<file path=customXml/itemProps55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7BDD5E8B-B38F-4E19-81DE-9FCA163172C2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6E08A1E3-253A-4517-97D3-0BD56DB45B37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35BDC32E-13DF-4D9C-B8D4-DA872B448F48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0D39DF63-D74D-4908-8C6C-545FE16F3FC8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7C42B602-7515-473E-8F1E-5503EC3B9FB1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21004</TotalTime>
  <Words>2336</Words>
  <Application>Microsoft Office PowerPoint</Application>
  <PresentationFormat>Widescreen</PresentationFormat>
  <Paragraphs>267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PGothic</vt:lpstr>
      <vt:lpstr>Arial</vt:lpstr>
      <vt:lpstr>Arial Narrow</vt:lpstr>
      <vt:lpstr>Calibri</vt:lpstr>
      <vt:lpstr>Wingdings</vt:lpstr>
      <vt:lpstr>Marsh McLennan</vt:lpstr>
      <vt:lpstr>think-cell Slide</vt:lpstr>
      <vt:lpstr>CIBERSEGURIDAD:  Un mercado en CRECIMIENTO  </vt:lpstr>
      <vt:lpstr>PowerPoint Presentation</vt:lpstr>
      <vt:lpstr>Ciberdelincuencia y Riesgos Digitales </vt:lpstr>
      <vt:lpstr>Ciberdelincuencia y Riesgos Digitales  </vt:lpstr>
      <vt:lpstr>Ciberdelincuencia y Riesgos Digitales  </vt:lpstr>
      <vt:lpstr>  </vt:lpstr>
      <vt:lpstr>Oportunidad de Mercado </vt:lpstr>
      <vt:lpstr>Oportunidad de Mercado </vt:lpstr>
      <vt:lpstr>Seguro de Riesgo Cibernético </vt:lpstr>
      <vt:lpstr>Seguro de Riesgo Cibernético  </vt:lpstr>
      <vt:lpstr>Seguro de Riesgo Cibernético  </vt:lpstr>
      <vt:lpstr>Seguro Individual contra Riesgo Cibernético </vt:lpstr>
      <vt:lpstr>Seguro Individual contra Riesgo Cibernético  </vt:lpstr>
      <vt:lpstr>Seguro Individual contra Riesgo Cibernético </vt:lpstr>
      <vt:lpstr> </vt:lpstr>
      <vt:lpstr>Seguro Individual contra Riesgo Cibernético  </vt:lpstr>
      <vt:lpstr>Seguro Individual contra Riesgo Cibernético  </vt:lpstr>
      <vt:lpstr>Seguro Individual contra Riesgo Cibernético  </vt:lpstr>
      <vt:lpstr>Seguro Individual contra Riesgo Cibernético  </vt:lpstr>
      <vt:lpstr>PowerPoint Presentation</vt:lpstr>
    </vt:vector>
  </TitlesOfParts>
  <Company>Guy Carpenter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Assuria Group Introduction to Reinsurance</dc:title>
  <dc:creator>Scott Butler, Ella Passingham, Juan Pablo Peralta</dc:creator>
  <cp:lastModifiedBy>Izzo, Neiva</cp:lastModifiedBy>
  <cp:revision>257</cp:revision>
  <dcterms:created xsi:type="dcterms:W3CDTF">2022-06-14T11:26:26Z</dcterms:created>
  <dcterms:modified xsi:type="dcterms:W3CDTF">2022-09-01T18:33:05Z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9.0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GUY</vt:lpwstr>
  </property>
  <property fmtid="{D5CDD505-2E9C-101B-9397-08002B2CF9AE}" pid="14" name="MMCOA_Brand">
    <vt:lpwstr>MMC2021</vt:lpwstr>
  </property>
  <property fmtid="{D5CDD505-2E9C-101B-9397-08002B2CF9AE}" pid="15" name="MMCOA_FeatureSet">
    <vt:lpwstr>GUY_2021_v1</vt:lpwstr>
  </property>
  <property fmtid="{D5CDD505-2E9C-101B-9397-08002B2CF9AE}" pid="16" name="MMCOA_Language">
    <vt:lpwstr>en-GB</vt:lpwstr>
  </property>
  <property fmtid="{D5CDD505-2E9C-101B-9397-08002B2CF9AE}" pid="17" name="MMCOA_LanguageDateFormat">
    <vt:lpwstr>d MMMM, yyyy</vt:lpwstr>
  </property>
  <property fmtid="{D5CDD505-2E9C-101B-9397-08002B2CF9AE}" pid="18" name="MMCOA_LanguageLocaleId">
    <vt:lpwstr>2057</vt:lpwstr>
  </property>
  <property fmtid="{D5CDD505-2E9C-101B-9397-08002B2CF9AE}" pid="19" name="MMCOA_CoverDigest">
    <vt:lpwstr>MMC2021;fullimage;GUY_FullImageStyles_v1;LIGHT;WHITE</vt:lpwstr>
  </property>
  <property fmtid="{D5CDD505-2E9C-101B-9397-08002B2CF9AE}" pid="20" name="MMCOA_FontSize">
    <vt:lpwstr>Medium</vt:lpwstr>
  </property>
  <property fmtid="{D5CDD505-2E9C-101B-9397-08002B2CF9AE}" pid="21" name="MMCOA_CoverImageID">
    <vt:lpwstr>e0e66944-c400-45f1-90f1-f8a54e0f2e48</vt:lpwstr>
  </property>
  <property fmtid="{D5CDD505-2E9C-101B-9397-08002B2CF9AE}" pid="22" name="ContentTypeId">
    <vt:lpwstr>0x01010017DC018C10FDD84D8318C43B16E346CA</vt:lpwstr>
  </property>
</Properties>
</file>