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 id="2147483673" r:id="rId5"/>
  </p:sldMasterIdLst>
  <p:notesMasterIdLst>
    <p:notesMasterId r:id="rId26"/>
  </p:notesMasterIdLst>
  <p:sldIdLst>
    <p:sldId id="256" r:id="rId6"/>
    <p:sldId id="263" r:id="rId7"/>
    <p:sldId id="268" r:id="rId8"/>
    <p:sldId id="607" r:id="rId9"/>
    <p:sldId id="264" r:id="rId10"/>
    <p:sldId id="265" r:id="rId11"/>
    <p:sldId id="269" r:id="rId12"/>
    <p:sldId id="274" r:id="rId13"/>
    <p:sldId id="609" r:id="rId14"/>
    <p:sldId id="610" r:id="rId15"/>
    <p:sldId id="611" r:id="rId16"/>
    <p:sldId id="612" r:id="rId17"/>
    <p:sldId id="614" r:id="rId18"/>
    <p:sldId id="613" r:id="rId19"/>
    <p:sldId id="615" r:id="rId20"/>
    <p:sldId id="273" r:id="rId21"/>
    <p:sldId id="616" r:id="rId22"/>
    <p:sldId id="617" r:id="rId23"/>
    <p:sldId id="266" r:id="rId24"/>
    <p:sldId id="260" r:id="rId2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6D"/>
    <a:srgbClr val="0081C6"/>
    <a:srgbClr val="E1F4FF"/>
    <a:srgbClr val="AC2015"/>
    <a:srgbClr val="FDB913"/>
    <a:srgbClr val="EB6C15"/>
    <a:srgbClr val="00265D"/>
    <a:srgbClr val="00136B"/>
    <a:srgbClr val="00156C"/>
    <a:srgbClr val="001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C2BA9-F974-4AE9-83DE-8B7433A3EB77}" v="3" dt="2025-09-08T20:51:16.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9" d="100"/>
          <a:sy n="49"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ambrs-my.sharepoint.com/personal/carlos_delatorre_ambest_com/Documents/Documents/Forms%20and%20Documents/Biz%20Dev/2025/4%20Slides/Cyber/Graficos%20cyber%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s-MX" sz="1800" b="1" noProof="0" dirty="0">
                <a:solidFill>
                  <a:schemeClr val="tx1"/>
                </a:solidFill>
                <a:latin typeface="Arial" panose="020B0604020202020204" pitchFamily="34" charset="0"/>
                <a:cs typeface="Arial" panose="020B0604020202020204" pitchFamily="34" charset="0"/>
              </a:rPr>
              <a:t>Tipos</a:t>
            </a:r>
            <a:r>
              <a:rPr lang="es-MX" sz="1800" b="1" baseline="0" noProof="0" dirty="0">
                <a:solidFill>
                  <a:schemeClr val="tx1"/>
                </a:solidFill>
                <a:latin typeface="Arial" panose="020B0604020202020204" pitchFamily="34" charset="0"/>
                <a:cs typeface="Arial" panose="020B0604020202020204" pitchFamily="34" charset="0"/>
              </a:rPr>
              <a:t> de ciberataque sufridos por organización</a:t>
            </a:r>
            <a:endParaRPr lang="es-MX" sz="1800" b="1" noProof="0" dirty="0">
              <a:solidFill>
                <a:schemeClr val="tx1"/>
              </a:solidFill>
              <a:latin typeface="Arial" panose="020B0604020202020204" pitchFamily="34" charset="0"/>
              <a:cs typeface="Arial" panose="020B0604020202020204" pitchFamily="34" charset="0"/>
            </a:endParaRPr>
          </a:p>
        </c:rich>
      </c:tx>
      <c:layout>
        <c:manualLayout>
          <c:xMode val="edge"/>
          <c:yMode val="edge"/>
          <c:x val="0.19912885726713628"/>
          <c:y val="1.469965754952786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8.3676370660346805E-2"/>
          <c:y val="0.14998522071427217"/>
          <c:w val="0.88769951720611517"/>
          <c:h val="0.68835946970098505"/>
        </c:manualLayout>
      </c:layout>
      <c:barChart>
        <c:barDir val="col"/>
        <c:grouping val="clustered"/>
        <c:varyColors val="0"/>
        <c:ser>
          <c:idx val="0"/>
          <c:order val="0"/>
          <c:spPr>
            <a:solidFill>
              <a:srgbClr val="0081C6"/>
            </a:solidFill>
            <a:ln>
              <a:noFill/>
            </a:ln>
            <a:effectLst>
              <a:outerShdw blurRad="50800" dist="38100" dir="2700000" algn="tl" rotWithShape="0">
                <a:prstClr val="black">
                  <a:alpha val="40000"/>
                </a:prstClr>
              </a:outerShdw>
            </a:effectLst>
          </c:spPr>
          <c:invertIfNegative val="0"/>
          <c:cat>
            <c:strRef>
              <c:f>Hoja1!$B$4:$B$13</c:f>
              <c:strCache>
                <c:ptCount val="10"/>
                <c:pt idx="0">
                  <c:v>Phishing e ingeniería social</c:v>
                </c:pt>
                <c:pt idx="1">
                  <c:v>Ransomware (secuestro virtual)</c:v>
                </c:pt>
                <c:pt idx="2">
                  <c:v>Acceso a datos personales</c:v>
                </c:pt>
                <c:pt idx="3">
                  <c:v>Interrupción de negocios por ciber terceros</c:v>
                </c:pt>
                <c:pt idx="4">
                  <c:v>Ataque DOS (negación de servicio)</c:v>
                </c:pt>
                <c:pt idx="5">
                  <c:v>Pérdida de información</c:v>
                </c:pt>
                <c:pt idx="6">
                  <c:v>Disrupción a la cadena de suministro</c:v>
                </c:pt>
                <c:pt idx="7">
                  <c:v>Daño físico a tecnología operativa</c:v>
                </c:pt>
                <c:pt idx="8">
                  <c:v>Ataques a nivel Nacional</c:v>
                </c:pt>
                <c:pt idx="9">
                  <c:v>Ninguno / no ha sido ciberatacado</c:v>
                </c:pt>
              </c:strCache>
            </c:strRef>
          </c:cat>
          <c:val>
            <c:numRef>
              <c:f>Hoja1!$C$4:$C$13</c:f>
              <c:numCache>
                <c:formatCode>0%</c:formatCode>
                <c:ptCount val="10"/>
                <c:pt idx="0">
                  <c:v>0.24</c:v>
                </c:pt>
                <c:pt idx="1">
                  <c:v>0.21</c:v>
                </c:pt>
                <c:pt idx="2">
                  <c:v>0.18</c:v>
                </c:pt>
                <c:pt idx="3">
                  <c:v>0.16</c:v>
                </c:pt>
                <c:pt idx="4">
                  <c:v>0.14000000000000001</c:v>
                </c:pt>
                <c:pt idx="5">
                  <c:v>0.1</c:v>
                </c:pt>
                <c:pt idx="6">
                  <c:v>0.06</c:v>
                </c:pt>
                <c:pt idx="7">
                  <c:v>0.04</c:v>
                </c:pt>
                <c:pt idx="8">
                  <c:v>0.01</c:v>
                </c:pt>
                <c:pt idx="9">
                  <c:v>0.27</c:v>
                </c:pt>
              </c:numCache>
            </c:numRef>
          </c:val>
          <c:extLst>
            <c:ext xmlns:c16="http://schemas.microsoft.com/office/drawing/2014/chart" uri="{C3380CC4-5D6E-409C-BE32-E72D297353CC}">
              <c16:uniqueId val="{00000000-44E0-4C52-AD99-2A8DCD91701F}"/>
            </c:ext>
          </c:extLst>
        </c:ser>
        <c:dLbls>
          <c:showLegendKey val="0"/>
          <c:showVal val="0"/>
          <c:showCatName val="0"/>
          <c:showSerName val="0"/>
          <c:showPercent val="0"/>
          <c:showBubbleSize val="0"/>
        </c:dLbls>
        <c:gapWidth val="90"/>
        <c:axId val="896850607"/>
        <c:axId val="896837167"/>
      </c:barChart>
      <c:catAx>
        <c:axId val="896850607"/>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t" anchorCtr="0"/>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896837167"/>
        <c:crosses val="autoZero"/>
        <c:auto val="1"/>
        <c:lblAlgn val="ctr"/>
        <c:lblOffset val="100"/>
        <c:noMultiLvlLbl val="0"/>
      </c:catAx>
      <c:valAx>
        <c:axId val="896837167"/>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896850607"/>
        <c:crosses val="autoZero"/>
        <c:crossBetween val="between"/>
      </c:val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s-MX"/>
              <a:t> Costo promedio y Frecuencia de acceso malicioso por tipo de ataque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MX"/>
        </a:p>
      </c:txPr>
    </c:title>
    <c:autoTitleDeleted val="0"/>
    <c:plotArea>
      <c:layout/>
      <c:scatterChart>
        <c:scatterStyle val="lineMarker"/>
        <c:varyColors val="0"/>
        <c:ser>
          <c:idx val="0"/>
          <c:order val="0"/>
          <c:tx>
            <c:strRef>
              <c:f>Hoja2!$D$5</c:f>
              <c:strCache>
                <c:ptCount val="1"/>
                <c:pt idx="0">
                  <c:v> $ millones </c:v>
                </c:pt>
              </c:strCache>
            </c:strRef>
          </c:tx>
          <c:spPr>
            <a:ln w="38100" cap="rnd">
              <a:noFill/>
              <a:round/>
            </a:ln>
            <a:effectLst>
              <a:glow rad="127000">
                <a:schemeClr val="accent6">
                  <a:alpha val="98000"/>
                </a:schemeClr>
              </a:glow>
            </a:effectLst>
          </c:spPr>
          <c:marker>
            <c:symbol val="circle"/>
            <c:size val="5"/>
            <c:spPr>
              <a:solidFill>
                <a:schemeClr val="accent1"/>
              </a:solidFill>
              <a:ln w="9525">
                <a:solidFill>
                  <a:schemeClr val="accent1"/>
                </a:solidFill>
              </a:ln>
              <a:effectLst>
                <a:glow rad="127000">
                  <a:schemeClr val="accent6">
                    <a:alpha val="98000"/>
                  </a:schemeClr>
                </a:glow>
              </a:effectLst>
            </c:spPr>
          </c:marker>
          <c:dLbls>
            <c:dLbl>
              <c:idx val="0"/>
              <c:tx>
                <c:rich>
                  <a:bodyPr/>
                  <a:lstStyle/>
                  <a:p>
                    <a:fld id="{4816C99B-9478-48BF-974A-41F309195E6B}" type="CELLRANGE">
                      <a:rPr lang="en-US"/>
                      <a:pPr/>
                      <a:t>[CELLRANGE]</a:t>
                    </a:fld>
                    <a:r>
                      <a:rPr lang="en-US" baseline="0"/>
                      <a:t>, </a:t>
                    </a:r>
                    <a:fld id="{BDC04B49-0DD2-46FF-B609-9CBCB6356529}"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D05-4885-B68B-A98DAB143B89}"/>
                </c:ext>
              </c:extLst>
            </c:dLbl>
            <c:dLbl>
              <c:idx val="1"/>
              <c:tx>
                <c:rich>
                  <a:bodyPr/>
                  <a:lstStyle/>
                  <a:p>
                    <a:fld id="{35498056-6ED7-46A9-B7F1-91A7139F3FC9}" type="CELLRANGE">
                      <a:rPr lang="en-US"/>
                      <a:pPr/>
                      <a:t>[CELLRANGE]</a:t>
                    </a:fld>
                    <a:r>
                      <a:rPr lang="en-US" baseline="0"/>
                      <a:t>, </a:t>
                    </a:r>
                    <a:fld id="{8BD276FB-AC0E-4BC7-91A6-1FFC82683BD7}"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D05-4885-B68B-A98DAB143B89}"/>
                </c:ext>
              </c:extLst>
            </c:dLbl>
            <c:dLbl>
              <c:idx val="2"/>
              <c:tx>
                <c:rich>
                  <a:bodyPr/>
                  <a:lstStyle/>
                  <a:p>
                    <a:fld id="{F40B85B3-BB55-4EBA-90F7-FE10E55A35A9}" type="CELLRANGE">
                      <a:rPr lang="en-US"/>
                      <a:pPr/>
                      <a:t>[CELLRANGE]</a:t>
                    </a:fld>
                    <a:r>
                      <a:rPr lang="en-US" baseline="0"/>
                      <a:t>, </a:t>
                    </a:r>
                    <a:fld id="{4A60D4D5-2EEC-4F18-8357-4AAD9BAB7E3B}"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D05-4885-B68B-A98DAB143B89}"/>
                </c:ext>
              </c:extLst>
            </c:dLbl>
            <c:dLbl>
              <c:idx val="3"/>
              <c:tx>
                <c:rich>
                  <a:bodyPr/>
                  <a:lstStyle/>
                  <a:p>
                    <a:fld id="{A36B179B-9A12-41E7-9324-A360D6E36365}" type="CELLRANGE">
                      <a:rPr lang="en-US"/>
                      <a:pPr/>
                      <a:t>[CELLRANGE]</a:t>
                    </a:fld>
                    <a:r>
                      <a:rPr lang="en-US" baseline="0"/>
                      <a:t>, </a:t>
                    </a:r>
                    <a:fld id="{859F683F-A2CC-4592-89EC-085990AB3775}"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D05-4885-B68B-A98DAB143B89}"/>
                </c:ext>
              </c:extLst>
            </c:dLbl>
            <c:dLbl>
              <c:idx val="4"/>
              <c:layout>
                <c:manualLayout>
                  <c:x val="-1.2940756300594408E-3"/>
                  <c:y val="2.1068365186102486E-2"/>
                </c:manualLayout>
              </c:layout>
              <c:tx>
                <c:rich>
                  <a:bodyPr/>
                  <a:lstStyle/>
                  <a:p>
                    <a:r>
                      <a:rPr lang="it-IT" baseline="0" dirty="0"/>
                      <a:t>Acceso malicioso al e-mail corporativo, </a:t>
                    </a:r>
                    <a:fld id="{C9D27DC6-5E4D-4B9E-9DE2-BA0746711F1F}" type="YVALUE">
                      <a:rPr lang="it-IT" baseline="0"/>
                      <a:pPr/>
                      <a:t>[VALOR DE Y]</a:t>
                    </a:fld>
                    <a:endParaRPr lang="it-IT"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D05-4885-B68B-A98DAB143B89}"/>
                </c:ext>
              </c:extLst>
            </c:dLbl>
            <c:dLbl>
              <c:idx val="5"/>
              <c:tx>
                <c:rich>
                  <a:bodyPr/>
                  <a:lstStyle/>
                  <a:p>
                    <a:fld id="{0397A241-7EF6-4BAB-B6CC-0D5B8ACADF27}" type="CELLRANGE">
                      <a:rPr lang="en-US"/>
                      <a:pPr/>
                      <a:t>[CELLRANGE]</a:t>
                    </a:fld>
                    <a:r>
                      <a:rPr lang="en-US" baseline="0"/>
                      <a:t>, </a:t>
                    </a:r>
                    <a:fld id="{217B2566-E086-4536-B0C5-FD2B5AC1DDBE}"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D05-4885-B68B-A98DAB143B89}"/>
                </c:ext>
              </c:extLst>
            </c:dLbl>
            <c:dLbl>
              <c:idx val="6"/>
              <c:tx>
                <c:rich>
                  <a:bodyPr/>
                  <a:lstStyle/>
                  <a:p>
                    <a:fld id="{D569D7A5-332B-48DC-884A-4E9F2DE0BF41}" type="CELLRANGE">
                      <a:rPr lang="en-US"/>
                      <a:pPr/>
                      <a:t>[CELLRANGE]</a:t>
                    </a:fld>
                    <a:r>
                      <a:rPr lang="en-US" baseline="0"/>
                      <a:t>, </a:t>
                    </a:r>
                    <a:fld id="{78D0BC53-5A98-4801-A844-85C7F81E7DDC}"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D05-4885-B68B-A98DAB143B89}"/>
                </c:ext>
              </c:extLst>
            </c:dLbl>
            <c:dLbl>
              <c:idx val="7"/>
              <c:tx>
                <c:rich>
                  <a:bodyPr/>
                  <a:lstStyle/>
                  <a:p>
                    <a:fld id="{45F6F14D-24DC-4D3F-B1D1-738173E17E1A}" type="CELLRANGE">
                      <a:rPr lang="en-US"/>
                      <a:pPr/>
                      <a:t>[CELLRANGE]</a:t>
                    </a:fld>
                    <a:r>
                      <a:rPr lang="en-US" baseline="0"/>
                      <a:t>, </a:t>
                    </a:r>
                    <a:fld id="{4B048D3D-73F5-4502-80FF-8DB738817783}"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D05-4885-B68B-A98DAB143B89}"/>
                </c:ext>
              </c:extLst>
            </c:dLbl>
            <c:dLbl>
              <c:idx val="8"/>
              <c:layout>
                <c:manualLayout>
                  <c:x val="-1.8979556654080409E-16"/>
                  <c:y val="1.5801273889576882E-2"/>
                </c:manualLayout>
              </c:layout>
              <c:tx>
                <c:rich>
                  <a:bodyPr/>
                  <a:lstStyle/>
                  <a:p>
                    <a:fld id="{262F5FE1-C978-4F5B-B533-D6E5E52F65B0}" type="CELLRANGE">
                      <a:rPr lang="en-US" baseline="0"/>
                      <a:pPr/>
                      <a:t>[CELLRANGE]</a:t>
                    </a:fld>
                    <a:r>
                      <a:rPr lang="en-US" baseline="0"/>
                      <a:t>, </a:t>
                    </a:r>
                    <a:fld id="{F97ECD36-577B-40C0-8BEE-543827A5F0C7}"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D05-4885-B68B-A98DAB143B89}"/>
                </c:ext>
              </c:extLst>
            </c:dLbl>
            <c:dLbl>
              <c:idx val="9"/>
              <c:layout>
                <c:manualLayout>
                  <c:x val="-3.0482894655676504E-3"/>
                  <c:y val="-6.1244473228811096E-2"/>
                </c:manualLayout>
              </c:layout>
              <c:tx>
                <c:rich>
                  <a:bodyPr/>
                  <a:lstStyle/>
                  <a:p>
                    <a:fld id="{9BC8696F-E90C-4DFA-A530-AC6980059484}" type="CELLRANGE">
                      <a:rPr lang="en-US" baseline="0"/>
                      <a:pPr/>
                      <a:t>[CELLRANGE]</a:t>
                    </a:fld>
                    <a:r>
                      <a:rPr lang="en-US" baseline="0"/>
                      <a:t>, </a:t>
                    </a:r>
                    <a:fld id="{838E355A-305F-46E5-9FFD-3232DB6EBA5A}" type="YVALUE">
                      <a:rPr lang="en-US" baseline="0"/>
                      <a:pPr/>
                      <a:t>[VALOR DE Y]</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D05-4885-B68B-A98DAB143B89}"/>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Hoja2!$C$6:$C$15</c:f>
              <c:numCache>
                <c:formatCode>0%</c:formatCode>
                <c:ptCount val="10"/>
                <c:pt idx="0">
                  <c:v>0.04</c:v>
                </c:pt>
                <c:pt idx="1">
                  <c:v>0.05</c:v>
                </c:pt>
                <c:pt idx="2">
                  <c:v>0.06</c:v>
                </c:pt>
                <c:pt idx="3">
                  <c:v>0.09</c:v>
                </c:pt>
                <c:pt idx="4">
                  <c:v>7.0000000000000007E-2</c:v>
                </c:pt>
                <c:pt idx="5">
                  <c:v>0.11</c:v>
                </c:pt>
                <c:pt idx="6">
                  <c:v>0.12</c:v>
                </c:pt>
                <c:pt idx="7">
                  <c:v>0.15</c:v>
                </c:pt>
                <c:pt idx="8">
                  <c:v>0.16</c:v>
                </c:pt>
                <c:pt idx="9">
                  <c:v>0.19</c:v>
                </c:pt>
              </c:numCache>
            </c:numRef>
          </c:xVal>
          <c:yVal>
            <c:numRef>
              <c:f>Hoja2!$D$6:$D$15</c:f>
              <c:numCache>
                <c:formatCode>_("$"* #,##0.00_);_("$"* \(#,##0.00\);_("$"* "-"??_);_(@_)</c:formatCode>
                <c:ptCount val="10"/>
                <c:pt idx="0">
                  <c:v>4.0999999999999996</c:v>
                </c:pt>
                <c:pt idx="1">
                  <c:v>3.94</c:v>
                </c:pt>
                <c:pt idx="2">
                  <c:v>3.82</c:v>
                </c:pt>
                <c:pt idx="3">
                  <c:v>3.96</c:v>
                </c:pt>
                <c:pt idx="4">
                  <c:v>4.8899999999999997</c:v>
                </c:pt>
                <c:pt idx="5">
                  <c:v>4.18</c:v>
                </c:pt>
                <c:pt idx="6">
                  <c:v>4.55</c:v>
                </c:pt>
                <c:pt idx="7">
                  <c:v>4.1399999999999997</c:v>
                </c:pt>
                <c:pt idx="8">
                  <c:v>4.91</c:v>
                </c:pt>
                <c:pt idx="9">
                  <c:v>4.5</c:v>
                </c:pt>
              </c:numCache>
            </c:numRef>
          </c:yVal>
          <c:smooth val="0"/>
          <c:extLst>
            <c:ext xmlns:c15="http://schemas.microsoft.com/office/drawing/2012/chart" uri="{02D57815-91ED-43cb-92C2-25804820EDAC}">
              <c15:datalabelsRange>
                <c15:f>Hoja2!$B$6:$B$15</c15:f>
                <c15:dlblRangeCache>
                  <c:ptCount val="10"/>
                  <c:pt idx="0">
                    <c:v>Ingeniería social</c:v>
                  </c:pt>
                  <c:pt idx="1">
                    <c:v>Pérdida accidental de datos /dispositivos </c:v>
                  </c:pt>
                  <c:pt idx="2">
                    <c:v>Error en el sistema</c:v>
                  </c:pt>
                  <c:pt idx="3">
                    <c:v>Seguridad física comprometida</c:v>
                  </c:pt>
                  <c:pt idx="4">
                    <c:v>Acceso malicioso a e-mail coporativo</c:v>
                  </c:pt>
                  <c:pt idx="5">
                    <c:v>Atacantes internos maliciosos</c:v>
                  </c:pt>
                  <c:pt idx="6">
                    <c:v>Vulnerabilidad en software de terceros</c:v>
                  </c:pt>
                  <c:pt idx="7">
                    <c:v>Desconfiguración de la nube</c:v>
                  </c:pt>
                  <c:pt idx="8">
                    <c:v>Phishing</c:v>
                  </c:pt>
                  <c:pt idx="9">
                    <c:v>Robo o compromiso a credenciales</c:v>
                  </c:pt>
                </c15:dlblRangeCache>
              </c15:datalabelsRange>
            </c:ext>
            <c:ext xmlns:c16="http://schemas.microsoft.com/office/drawing/2014/chart" uri="{C3380CC4-5D6E-409C-BE32-E72D297353CC}">
              <c16:uniqueId val="{0000000A-4D05-4885-B68B-A98DAB143B89}"/>
            </c:ext>
          </c:extLst>
        </c:ser>
        <c:dLbls>
          <c:showLegendKey val="0"/>
          <c:showVal val="0"/>
          <c:showCatName val="0"/>
          <c:showSerName val="0"/>
          <c:showPercent val="0"/>
          <c:showBubbleSize val="0"/>
        </c:dLbls>
        <c:axId val="905659487"/>
        <c:axId val="905661887"/>
      </c:scatterChart>
      <c:valAx>
        <c:axId val="905659487"/>
        <c:scaling>
          <c:orientation val="minMax"/>
          <c:max val="0.2"/>
          <c:min val="4.0000000000000008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s-MX"/>
                  <a:t>Frecuencia</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905661887"/>
        <c:crosses val="autoZero"/>
        <c:crossBetween val="midCat"/>
        <c:majorUnit val="2.0000000000000004E-2"/>
      </c:valAx>
      <c:valAx>
        <c:axId val="905661887"/>
        <c:scaling>
          <c:orientation val="minMax"/>
          <c:max val="4.91"/>
          <c:min val="3.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s-MX"/>
                  <a:t>USD millones</a:t>
                </a:r>
              </a:p>
            </c:rich>
          </c:tx>
          <c:layout>
            <c:manualLayout>
              <c:xMode val="edge"/>
              <c:yMode val="edge"/>
              <c:x val="4.5724341983514752E-3"/>
              <c:y val="0.3639759043988239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905659487"/>
        <c:crosses val="autoZero"/>
        <c:crossBetween val="midCat"/>
      </c:valAx>
      <c:spPr>
        <a:solidFill>
          <a:schemeClr val="accent1">
            <a:lumMod val="20000"/>
            <a:lumOff val="80000"/>
          </a:schemeClr>
        </a:solidFill>
        <a:ln>
          <a:noFill/>
        </a:ln>
        <a:effectLst>
          <a:outerShdw blurRad="50800" dist="38100" dir="2700000" algn="tl" rotWithShape="0">
            <a:prstClr val="black">
              <a:alpha val="40000"/>
            </a:prstClr>
          </a:outerShdw>
        </a:effectLst>
      </c:spPr>
    </c:plotArea>
    <c:plotVisOnly val="1"/>
    <c:dispBlanksAs val="gap"/>
    <c:showDLblsOverMax val="0"/>
  </c:chart>
  <c:spPr>
    <a:noFill/>
    <a:ln>
      <a:noFill/>
    </a:ln>
    <a:effectLst/>
  </c:spPr>
  <c:txPr>
    <a:bodyPr/>
    <a:lstStyle/>
    <a:p>
      <a:pPr>
        <a:defRPr b="1">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F3529-F036-4D92-87AF-144E0F0EA40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5039B05-3CB3-4415-B1FE-90F78FB2E344}">
      <dgm:prSet custT="1"/>
      <dgm:spPr>
        <a:solidFill>
          <a:srgbClr val="E1F4FF"/>
        </a:solidFill>
      </dgm:spPr>
      <dgm:t>
        <a:bodyPr/>
        <a:lstStyle/>
        <a:p>
          <a:r>
            <a:rPr lang="es-MX" sz="2000" b="1" noProof="0" dirty="0">
              <a:solidFill>
                <a:schemeClr val="tx1"/>
              </a:solidFill>
              <a:latin typeface="Arial" panose="020B0604020202020204" pitchFamily="34" charset="0"/>
              <a:cs typeface="Arial" panose="020B0604020202020204" pitchFamily="34" charset="0"/>
            </a:rPr>
            <a:t>Mercado actual de Seguros</a:t>
          </a:r>
        </a:p>
      </dgm:t>
    </dgm:pt>
    <dgm:pt modelId="{67B21371-7E4A-4F30-BE92-EA4A5B780410}" type="parTrans" cxnId="{4D2E2629-64AD-4231-89AB-B0EE73F9B2AD}">
      <dgm:prSet/>
      <dgm:spPr/>
      <dgm:t>
        <a:bodyPr/>
        <a:lstStyle/>
        <a:p>
          <a:endParaRPr lang="en-US"/>
        </a:p>
      </dgm:t>
    </dgm:pt>
    <dgm:pt modelId="{AA929A48-8E32-407A-805C-459B7FD60C5E}" type="sibTrans" cxnId="{4D2E2629-64AD-4231-89AB-B0EE73F9B2AD}">
      <dgm:prSet/>
      <dgm:spPr/>
      <dgm:t>
        <a:bodyPr/>
        <a:lstStyle/>
        <a:p>
          <a:endParaRPr lang="en-US"/>
        </a:p>
      </dgm:t>
    </dgm:pt>
    <dgm:pt modelId="{B5038DE4-58E4-4EFD-8C49-6B8E5A4762BE}">
      <dgm:prSet custT="1"/>
      <dgm:spPr>
        <a:solidFill>
          <a:srgbClr val="E1F4FF"/>
        </a:solidFill>
      </dgm:spPr>
      <dgm:t>
        <a:bodyPr/>
        <a:lstStyle/>
        <a:p>
          <a:r>
            <a:rPr lang="es-MX" sz="2000" b="1" noProof="0" dirty="0">
              <a:solidFill>
                <a:schemeClr val="tx1"/>
              </a:solidFill>
              <a:latin typeface="Arial" panose="020B0604020202020204" pitchFamily="34" charset="0"/>
              <a:cs typeface="Arial" panose="020B0604020202020204" pitchFamily="34" charset="0"/>
            </a:rPr>
            <a:t>Ciberseguros – definición y cifras</a:t>
          </a:r>
        </a:p>
      </dgm:t>
    </dgm:pt>
    <dgm:pt modelId="{E2CA7A98-E68D-48B1-800E-3B599C419688}" type="parTrans" cxnId="{219789AC-8172-4FE0-AAD2-7BFA28D109E5}">
      <dgm:prSet/>
      <dgm:spPr/>
      <dgm:t>
        <a:bodyPr/>
        <a:lstStyle/>
        <a:p>
          <a:endParaRPr lang="en-US"/>
        </a:p>
      </dgm:t>
    </dgm:pt>
    <dgm:pt modelId="{AA1ED98D-9A86-478E-BBEE-FB4AF2C2BE7C}" type="sibTrans" cxnId="{219789AC-8172-4FE0-AAD2-7BFA28D109E5}">
      <dgm:prSet/>
      <dgm:spPr/>
      <dgm:t>
        <a:bodyPr/>
        <a:lstStyle/>
        <a:p>
          <a:endParaRPr lang="en-US"/>
        </a:p>
      </dgm:t>
    </dgm:pt>
    <dgm:pt modelId="{5EF0EB34-B5DA-4EC8-96A8-312A96228FC7}">
      <dgm:prSet custT="1"/>
      <dgm:spPr>
        <a:solidFill>
          <a:srgbClr val="E1F4FF"/>
        </a:solidFill>
      </dgm:spPr>
      <dgm:t>
        <a:bodyPr/>
        <a:lstStyle/>
        <a:p>
          <a:r>
            <a:rPr lang="es-MX" sz="2000" b="1" noProof="0" dirty="0">
              <a:solidFill>
                <a:schemeClr val="tx1"/>
              </a:solidFill>
              <a:latin typeface="Arial" panose="020B0604020202020204" pitchFamily="34" charset="0"/>
              <a:cs typeface="Arial" panose="020B0604020202020204" pitchFamily="34" charset="0"/>
            </a:rPr>
            <a:t>Nuevas Amenazas</a:t>
          </a:r>
        </a:p>
      </dgm:t>
    </dgm:pt>
    <dgm:pt modelId="{16F44869-46FF-48DD-ABE3-D005554D827A}" type="parTrans" cxnId="{F8E33E7D-C812-412C-9429-022EBC4B1C8A}">
      <dgm:prSet/>
      <dgm:spPr/>
      <dgm:t>
        <a:bodyPr/>
        <a:lstStyle/>
        <a:p>
          <a:endParaRPr lang="en-US"/>
        </a:p>
      </dgm:t>
    </dgm:pt>
    <dgm:pt modelId="{1F6F87C2-73DC-4D97-9578-465EB33FA890}" type="sibTrans" cxnId="{F8E33E7D-C812-412C-9429-022EBC4B1C8A}">
      <dgm:prSet/>
      <dgm:spPr/>
      <dgm:t>
        <a:bodyPr/>
        <a:lstStyle/>
        <a:p>
          <a:endParaRPr lang="en-US"/>
        </a:p>
      </dgm:t>
    </dgm:pt>
    <dgm:pt modelId="{08D4F0BE-050E-4F68-8AA9-96FBE56BFD20}">
      <dgm:prSet custT="1"/>
      <dgm:spPr>
        <a:solidFill>
          <a:srgbClr val="E1F4FF"/>
        </a:solidFill>
      </dgm:spPr>
      <dgm:t>
        <a:bodyPr/>
        <a:lstStyle/>
        <a:p>
          <a:r>
            <a:rPr lang="es-MX" sz="2000" b="1" noProof="0" dirty="0">
              <a:solidFill>
                <a:schemeClr val="tx1"/>
              </a:solidFill>
              <a:latin typeface="Arial" panose="020B0604020202020204" pitchFamily="34" charset="0"/>
              <a:cs typeface="Arial" panose="020B0604020202020204" pitchFamily="34" charset="0"/>
            </a:rPr>
            <a:t>Nuevas Coberturas</a:t>
          </a:r>
        </a:p>
      </dgm:t>
    </dgm:pt>
    <dgm:pt modelId="{8F5AC17B-7408-400A-B0C6-EBEA6FB1232E}" type="parTrans" cxnId="{1D01640B-1388-4E6A-B984-C6325F419462}">
      <dgm:prSet/>
      <dgm:spPr/>
      <dgm:t>
        <a:bodyPr/>
        <a:lstStyle/>
        <a:p>
          <a:endParaRPr lang="en-US"/>
        </a:p>
      </dgm:t>
    </dgm:pt>
    <dgm:pt modelId="{1B37136C-9E99-4BC5-BAF0-626A8A1CA6AA}" type="sibTrans" cxnId="{1D01640B-1388-4E6A-B984-C6325F419462}">
      <dgm:prSet/>
      <dgm:spPr/>
      <dgm:t>
        <a:bodyPr/>
        <a:lstStyle/>
        <a:p>
          <a:endParaRPr lang="en-US"/>
        </a:p>
      </dgm:t>
    </dgm:pt>
    <dgm:pt modelId="{4C697F12-A616-4C85-8ACD-C7020AC50BFB}">
      <dgm:prSet custT="1"/>
      <dgm:spPr>
        <a:solidFill>
          <a:srgbClr val="E1F4FF"/>
        </a:solidFill>
      </dgm:spPr>
      <dgm:t>
        <a:bodyPr/>
        <a:lstStyle/>
        <a:p>
          <a:r>
            <a:rPr lang="es-MX" sz="2000" b="1" noProof="0" dirty="0">
              <a:solidFill>
                <a:schemeClr val="tx1"/>
              </a:solidFill>
              <a:latin typeface="Arial" panose="020B0604020202020204" pitchFamily="34" charset="0"/>
              <a:cs typeface="Arial" panose="020B0604020202020204" pitchFamily="34" charset="0"/>
            </a:rPr>
            <a:t>Conclusiones</a:t>
          </a:r>
        </a:p>
      </dgm:t>
    </dgm:pt>
    <dgm:pt modelId="{E49B6530-56DC-4504-A858-AD85EA5B5C2C}" type="parTrans" cxnId="{64B3D492-5F79-40F7-86CC-A095C4169409}">
      <dgm:prSet/>
      <dgm:spPr/>
      <dgm:t>
        <a:bodyPr/>
        <a:lstStyle/>
        <a:p>
          <a:endParaRPr lang="en-US"/>
        </a:p>
      </dgm:t>
    </dgm:pt>
    <dgm:pt modelId="{D48480F0-B3EC-4AAE-B7CF-0519C007E81E}" type="sibTrans" cxnId="{64B3D492-5F79-40F7-86CC-A095C4169409}">
      <dgm:prSet/>
      <dgm:spPr/>
      <dgm:t>
        <a:bodyPr/>
        <a:lstStyle/>
        <a:p>
          <a:endParaRPr lang="en-US"/>
        </a:p>
      </dgm:t>
    </dgm:pt>
    <dgm:pt modelId="{5D3BA1B7-F5B8-4CA6-8A1E-A70B22EF79BF}" type="pres">
      <dgm:prSet presAssocID="{B49F3529-F036-4D92-87AF-144E0F0EA409}" presName="Name0" presStyleCnt="0">
        <dgm:presLayoutVars>
          <dgm:chMax val="7"/>
          <dgm:chPref val="7"/>
          <dgm:dir/>
        </dgm:presLayoutVars>
      </dgm:prSet>
      <dgm:spPr/>
    </dgm:pt>
    <dgm:pt modelId="{383D3995-92E2-4933-B0B4-D5BEB58614A6}" type="pres">
      <dgm:prSet presAssocID="{B49F3529-F036-4D92-87AF-144E0F0EA409}" presName="Name1" presStyleCnt="0"/>
      <dgm:spPr/>
    </dgm:pt>
    <dgm:pt modelId="{E46C7B5E-4A87-4EB8-9F6F-3442DA87F45F}" type="pres">
      <dgm:prSet presAssocID="{B49F3529-F036-4D92-87AF-144E0F0EA409}" presName="cycle" presStyleCnt="0"/>
      <dgm:spPr/>
    </dgm:pt>
    <dgm:pt modelId="{E491CD0D-AB5F-4C81-A734-E6EA44038DD4}" type="pres">
      <dgm:prSet presAssocID="{B49F3529-F036-4D92-87AF-144E0F0EA409}" presName="srcNode" presStyleLbl="node1" presStyleIdx="0" presStyleCnt="5"/>
      <dgm:spPr/>
    </dgm:pt>
    <dgm:pt modelId="{2AC42F13-FB14-4803-B423-0D580093A9A3}" type="pres">
      <dgm:prSet presAssocID="{B49F3529-F036-4D92-87AF-144E0F0EA409}" presName="conn" presStyleLbl="parChTrans1D2" presStyleIdx="0" presStyleCnt="1"/>
      <dgm:spPr/>
    </dgm:pt>
    <dgm:pt modelId="{957406BD-E473-4AA5-8388-E9608A3B3ACB}" type="pres">
      <dgm:prSet presAssocID="{B49F3529-F036-4D92-87AF-144E0F0EA409}" presName="extraNode" presStyleLbl="node1" presStyleIdx="0" presStyleCnt="5"/>
      <dgm:spPr/>
    </dgm:pt>
    <dgm:pt modelId="{8CACF392-919D-4056-9B02-9D39397BA16F}" type="pres">
      <dgm:prSet presAssocID="{B49F3529-F036-4D92-87AF-144E0F0EA409}" presName="dstNode" presStyleLbl="node1" presStyleIdx="0" presStyleCnt="5"/>
      <dgm:spPr/>
    </dgm:pt>
    <dgm:pt modelId="{37E0630C-1A87-4902-89A9-0B25BA856212}" type="pres">
      <dgm:prSet presAssocID="{35039B05-3CB3-4415-B1FE-90F78FB2E344}" presName="text_1" presStyleLbl="node1" presStyleIdx="0" presStyleCnt="5">
        <dgm:presLayoutVars>
          <dgm:bulletEnabled val="1"/>
        </dgm:presLayoutVars>
      </dgm:prSet>
      <dgm:spPr/>
    </dgm:pt>
    <dgm:pt modelId="{2AD391E7-DD1F-4BF0-8B87-8FCEBBFAABC7}" type="pres">
      <dgm:prSet presAssocID="{35039B05-3CB3-4415-B1FE-90F78FB2E344}" presName="accent_1" presStyleCnt="0"/>
      <dgm:spPr/>
    </dgm:pt>
    <dgm:pt modelId="{55A62B08-F941-4000-A3ED-E97626AA1DD5}" type="pres">
      <dgm:prSet presAssocID="{35039B05-3CB3-4415-B1FE-90F78FB2E344}" presName="accentRepeatNode" presStyleLbl="solidFgAcc1" presStyleIdx="0" presStyleCnt="5"/>
      <dgm:spPr/>
    </dgm:pt>
    <dgm:pt modelId="{B855F8D5-EC4A-486E-A8D3-06AAD2CE0CAA}" type="pres">
      <dgm:prSet presAssocID="{B5038DE4-58E4-4EFD-8C49-6B8E5A4762BE}" presName="text_2" presStyleLbl="node1" presStyleIdx="1" presStyleCnt="5">
        <dgm:presLayoutVars>
          <dgm:bulletEnabled val="1"/>
        </dgm:presLayoutVars>
      </dgm:prSet>
      <dgm:spPr/>
    </dgm:pt>
    <dgm:pt modelId="{A79B7578-491D-47E7-B9F3-A21BFA3C3A22}" type="pres">
      <dgm:prSet presAssocID="{B5038DE4-58E4-4EFD-8C49-6B8E5A4762BE}" presName="accent_2" presStyleCnt="0"/>
      <dgm:spPr/>
    </dgm:pt>
    <dgm:pt modelId="{67F9FC43-32BA-4989-AD23-0CCBF2CD19E7}" type="pres">
      <dgm:prSet presAssocID="{B5038DE4-58E4-4EFD-8C49-6B8E5A4762BE}" presName="accentRepeatNode" presStyleLbl="solidFgAcc1" presStyleIdx="1" presStyleCnt="5"/>
      <dgm:spPr/>
    </dgm:pt>
    <dgm:pt modelId="{506B71B8-7C57-48CE-B1B3-27C98BCE53B8}" type="pres">
      <dgm:prSet presAssocID="{5EF0EB34-B5DA-4EC8-96A8-312A96228FC7}" presName="text_3" presStyleLbl="node1" presStyleIdx="2" presStyleCnt="5">
        <dgm:presLayoutVars>
          <dgm:bulletEnabled val="1"/>
        </dgm:presLayoutVars>
      </dgm:prSet>
      <dgm:spPr/>
    </dgm:pt>
    <dgm:pt modelId="{5F8B047B-2E9D-4B17-8A1F-041DA5608508}" type="pres">
      <dgm:prSet presAssocID="{5EF0EB34-B5DA-4EC8-96A8-312A96228FC7}" presName="accent_3" presStyleCnt="0"/>
      <dgm:spPr/>
    </dgm:pt>
    <dgm:pt modelId="{3BC2A7E9-1801-491B-91A7-F9ABFE2588AA}" type="pres">
      <dgm:prSet presAssocID="{5EF0EB34-B5DA-4EC8-96A8-312A96228FC7}" presName="accentRepeatNode" presStyleLbl="solidFgAcc1" presStyleIdx="2" presStyleCnt="5"/>
      <dgm:spPr/>
    </dgm:pt>
    <dgm:pt modelId="{9A3A55E8-C579-423C-AD45-0157C4EFA618}" type="pres">
      <dgm:prSet presAssocID="{08D4F0BE-050E-4F68-8AA9-96FBE56BFD20}" presName="text_4" presStyleLbl="node1" presStyleIdx="3" presStyleCnt="5">
        <dgm:presLayoutVars>
          <dgm:bulletEnabled val="1"/>
        </dgm:presLayoutVars>
      </dgm:prSet>
      <dgm:spPr/>
    </dgm:pt>
    <dgm:pt modelId="{F597A916-FA6E-430C-9E93-11BE3C1E1730}" type="pres">
      <dgm:prSet presAssocID="{08D4F0BE-050E-4F68-8AA9-96FBE56BFD20}" presName="accent_4" presStyleCnt="0"/>
      <dgm:spPr/>
    </dgm:pt>
    <dgm:pt modelId="{99F0C024-6BFB-431B-8146-C62E0D9698F3}" type="pres">
      <dgm:prSet presAssocID="{08D4F0BE-050E-4F68-8AA9-96FBE56BFD20}" presName="accentRepeatNode" presStyleLbl="solidFgAcc1" presStyleIdx="3" presStyleCnt="5"/>
      <dgm:spPr/>
    </dgm:pt>
    <dgm:pt modelId="{A067D113-6364-4229-8B14-F279CF55A22A}" type="pres">
      <dgm:prSet presAssocID="{4C697F12-A616-4C85-8ACD-C7020AC50BFB}" presName="text_5" presStyleLbl="node1" presStyleIdx="4" presStyleCnt="5">
        <dgm:presLayoutVars>
          <dgm:bulletEnabled val="1"/>
        </dgm:presLayoutVars>
      </dgm:prSet>
      <dgm:spPr/>
    </dgm:pt>
    <dgm:pt modelId="{3CFB1CBA-80BB-41F2-B840-58FC2B11229B}" type="pres">
      <dgm:prSet presAssocID="{4C697F12-A616-4C85-8ACD-C7020AC50BFB}" presName="accent_5" presStyleCnt="0"/>
      <dgm:spPr/>
    </dgm:pt>
    <dgm:pt modelId="{61491A6B-DE32-4822-9BA6-D5506C0C34A7}" type="pres">
      <dgm:prSet presAssocID="{4C697F12-A616-4C85-8ACD-C7020AC50BFB}" presName="accentRepeatNode" presStyleLbl="solidFgAcc1" presStyleIdx="4" presStyleCnt="5"/>
      <dgm:spPr/>
    </dgm:pt>
  </dgm:ptLst>
  <dgm:cxnLst>
    <dgm:cxn modelId="{32A01A01-1CA3-4E28-BABF-719902CA3554}" type="presOf" srcId="{4C697F12-A616-4C85-8ACD-C7020AC50BFB}" destId="{A067D113-6364-4229-8B14-F279CF55A22A}" srcOrd="0" destOrd="0" presId="urn:microsoft.com/office/officeart/2008/layout/VerticalCurvedList"/>
    <dgm:cxn modelId="{1D01640B-1388-4E6A-B984-C6325F419462}" srcId="{B49F3529-F036-4D92-87AF-144E0F0EA409}" destId="{08D4F0BE-050E-4F68-8AA9-96FBE56BFD20}" srcOrd="3" destOrd="0" parTransId="{8F5AC17B-7408-400A-B0C6-EBEA6FB1232E}" sibTransId="{1B37136C-9E99-4BC5-BAF0-626A8A1CA6AA}"/>
    <dgm:cxn modelId="{618D061E-4F13-4E6C-9262-AB9CB097E091}" type="presOf" srcId="{35039B05-3CB3-4415-B1FE-90F78FB2E344}" destId="{37E0630C-1A87-4902-89A9-0B25BA856212}" srcOrd="0" destOrd="0" presId="urn:microsoft.com/office/officeart/2008/layout/VerticalCurvedList"/>
    <dgm:cxn modelId="{4D2E2629-64AD-4231-89AB-B0EE73F9B2AD}" srcId="{B49F3529-F036-4D92-87AF-144E0F0EA409}" destId="{35039B05-3CB3-4415-B1FE-90F78FB2E344}" srcOrd="0" destOrd="0" parTransId="{67B21371-7E4A-4F30-BE92-EA4A5B780410}" sibTransId="{AA929A48-8E32-407A-805C-459B7FD60C5E}"/>
    <dgm:cxn modelId="{D212FB2D-5B4C-4A51-A367-311F29EB1B15}" type="presOf" srcId="{08D4F0BE-050E-4F68-8AA9-96FBE56BFD20}" destId="{9A3A55E8-C579-423C-AD45-0157C4EFA618}" srcOrd="0" destOrd="0" presId="urn:microsoft.com/office/officeart/2008/layout/VerticalCurvedList"/>
    <dgm:cxn modelId="{EC95E246-E9A5-48E5-A720-5773DD97142E}" type="presOf" srcId="{B5038DE4-58E4-4EFD-8C49-6B8E5A4762BE}" destId="{B855F8D5-EC4A-486E-A8D3-06AAD2CE0CAA}" srcOrd="0" destOrd="0" presId="urn:microsoft.com/office/officeart/2008/layout/VerticalCurvedList"/>
    <dgm:cxn modelId="{F8E33E7D-C812-412C-9429-022EBC4B1C8A}" srcId="{B49F3529-F036-4D92-87AF-144E0F0EA409}" destId="{5EF0EB34-B5DA-4EC8-96A8-312A96228FC7}" srcOrd="2" destOrd="0" parTransId="{16F44869-46FF-48DD-ABE3-D005554D827A}" sibTransId="{1F6F87C2-73DC-4D97-9578-465EB33FA890}"/>
    <dgm:cxn modelId="{C1F7817D-9C24-44FE-88FF-3C51BD850F7F}" type="presOf" srcId="{5EF0EB34-B5DA-4EC8-96A8-312A96228FC7}" destId="{506B71B8-7C57-48CE-B1B3-27C98BCE53B8}" srcOrd="0" destOrd="0" presId="urn:microsoft.com/office/officeart/2008/layout/VerticalCurvedList"/>
    <dgm:cxn modelId="{64B3D492-5F79-40F7-86CC-A095C4169409}" srcId="{B49F3529-F036-4D92-87AF-144E0F0EA409}" destId="{4C697F12-A616-4C85-8ACD-C7020AC50BFB}" srcOrd="4" destOrd="0" parTransId="{E49B6530-56DC-4504-A858-AD85EA5B5C2C}" sibTransId="{D48480F0-B3EC-4AAE-B7CF-0519C007E81E}"/>
    <dgm:cxn modelId="{219789AC-8172-4FE0-AAD2-7BFA28D109E5}" srcId="{B49F3529-F036-4D92-87AF-144E0F0EA409}" destId="{B5038DE4-58E4-4EFD-8C49-6B8E5A4762BE}" srcOrd="1" destOrd="0" parTransId="{E2CA7A98-E68D-48B1-800E-3B599C419688}" sibTransId="{AA1ED98D-9A86-478E-BBEE-FB4AF2C2BE7C}"/>
    <dgm:cxn modelId="{046145E8-2E43-45A3-AF91-7B2121833320}" type="presOf" srcId="{B49F3529-F036-4D92-87AF-144E0F0EA409}" destId="{5D3BA1B7-F5B8-4CA6-8A1E-A70B22EF79BF}" srcOrd="0" destOrd="0" presId="urn:microsoft.com/office/officeart/2008/layout/VerticalCurvedList"/>
    <dgm:cxn modelId="{233AA8ED-E6C1-4380-A7C6-A2D356B21D04}" type="presOf" srcId="{AA929A48-8E32-407A-805C-459B7FD60C5E}" destId="{2AC42F13-FB14-4803-B423-0D580093A9A3}" srcOrd="0" destOrd="0" presId="urn:microsoft.com/office/officeart/2008/layout/VerticalCurvedList"/>
    <dgm:cxn modelId="{C6C3A9CF-4D90-4D28-A1BF-3309DEFAF7B2}" type="presParOf" srcId="{5D3BA1B7-F5B8-4CA6-8A1E-A70B22EF79BF}" destId="{383D3995-92E2-4933-B0B4-D5BEB58614A6}" srcOrd="0" destOrd="0" presId="urn:microsoft.com/office/officeart/2008/layout/VerticalCurvedList"/>
    <dgm:cxn modelId="{ADDD0689-C54D-432D-A976-36A55E497A09}" type="presParOf" srcId="{383D3995-92E2-4933-B0B4-D5BEB58614A6}" destId="{E46C7B5E-4A87-4EB8-9F6F-3442DA87F45F}" srcOrd="0" destOrd="0" presId="urn:microsoft.com/office/officeart/2008/layout/VerticalCurvedList"/>
    <dgm:cxn modelId="{04FE11FF-5E40-4AE2-B86B-C5AA3C6CC9A4}" type="presParOf" srcId="{E46C7B5E-4A87-4EB8-9F6F-3442DA87F45F}" destId="{E491CD0D-AB5F-4C81-A734-E6EA44038DD4}" srcOrd="0" destOrd="0" presId="urn:microsoft.com/office/officeart/2008/layout/VerticalCurvedList"/>
    <dgm:cxn modelId="{2B7AD40E-7D54-4A9A-84DA-A6673A3DF604}" type="presParOf" srcId="{E46C7B5E-4A87-4EB8-9F6F-3442DA87F45F}" destId="{2AC42F13-FB14-4803-B423-0D580093A9A3}" srcOrd="1" destOrd="0" presId="urn:microsoft.com/office/officeart/2008/layout/VerticalCurvedList"/>
    <dgm:cxn modelId="{91C9E455-4285-440A-8136-5F5ADC33A44F}" type="presParOf" srcId="{E46C7B5E-4A87-4EB8-9F6F-3442DA87F45F}" destId="{957406BD-E473-4AA5-8388-E9608A3B3ACB}" srcOrd="2" destOrd="0" presId="urn:microsoft.com/office/officeart/2008/layout/VerticalCurvedList"/>
    <dgm:cxn modelId="{354171DB-444C-4DAB-9042-675D78D56442}" type="presParOf" srcId="{E46C7B5E-4A87-4EB8-9F6F-3442DA87F45F}" destId="{8CACF392-919D-4056-9B02-9D39397BA16F}" srcOrd="3" destOrd="0" presId="urn:microsoft.com/office/officeart/2008/layout/VerticalCurvedList"/>
    <dgm:cxn modelId="{6EC713C0-AC1A-4087-A294-657BFF4D11F1}" type="presParOf" srcId="{383D3995-92E2-4933-B0B4-D5BEB58614A6}" destId="{37E0630C-1A87-4902-89A9-0B25BA856212}" srcOrd="1" destOrd="0" presId="urn:microsoft.com/office/officeart/2008/layout/VerticalCurvedList"/>
    <dgm:cxn modelId="{8968071B-6227-47A7-A028-9312391D9689}" type="presParOf" srcId="{383D3995-92E2-4933-B0B4-D5BEB58614A6}" destId="{2AD391E7-DD1F-4BF0-8B87-8FCEBBFAABC7}" srcOrd="2" destOrd="0" presId="urn:microsoft.com/office/officeart/2008/layout/VerticalCurvedList"/>
    <dgm:cxn modelId="{E850C712-6555-4875-8D7A-20AE596FF135}" type="presParOf" srcId="{2AD391E7-DD1F-4BF0-8B87-8FCEBBFAABC7}" destId="{55A62B08-F941-4000-A3ED-E97626AA1DD5}" srcOrd="0" destOrd="0" presId="urn:microsoft.com/office/officeart/2008/layout/VerticalCurvedList"/>
    <dgm:cxn modelId="{0B51675D-0D94-4500-B36A-369EBBA2A2C2}" type="presParOf" srcId="{383D3995-92E2-4933-B0B4-D5BEB58614A6}" destId="{B855F8D5-EC4A-486E-A8D3-06AAD2CE0CAA}" srcOrd="3" destOrd="0" presId="urn:microsoft.com/office/officeart/2008/layout/VerticalCurvedList"/>
    <dgm:cxn modelId="{F2EF068E-7B6A-4A9A-83FF-E55918EDC3F8}" type="presParOf" srcId="{383D3995-92E2-4933-B0B4-D5BEB58614A6}" destId="{A79B7578-491D-47E7-B9F3-A21BFA3C3A22}" srcOrd="4" destOrd="0" presId="urn:microsoft.com/office/officeart/2008/layout/VerticalCurvedList"/>
    <dgm:cxn modelId="{00812AEC-41FE-49EB-9D3E-5B25D1801377}" type="presParOf" srcId="{A79B7578-491D-47E7-B9F3-A21BFA3C3A22}" destId="{67F9FC43-32BA-4989-AD23-0CCBF2CD19E7}" srcOrd="0" destOrd="0" presId="urn:microsoft.com/office/officeart/2008/layout/VerticalCurvedList"/>
    <dgm:cxn modelId="{162C756C-6994-430C-BEAB-F20365CFA06E}" type="presParOf" srcId="{383D3995-92E2-4933-B0B4-D5BEB58614A6}" destId="{506B71B8-7C57-48CE-B1B3-27C98BCE53B8}" srcOrd="5" destOrd="0" presId="urn:microsoft.com/office/officeart/2008/layout/VerticalCurvedList"/>
    <dgm:cxn modelId="{EA1A1026-0FC5-4E86-AF7F-538D1784D68D}" type="presParOf" srcId="{383D3995-92E2-4933-B0B4-D5BEB58614A6}" destId="{5F8B047B-2E9D-4B17-8A1F-041DA5608508}" srcOrd="6" destOrd="0" presId="urn:microsoft.com/office/officeart/2008/layout/VerticalCurvedList"/>
    <dgm:cxn modelId="{E9E21DF8-D5B0-45DF-B63F-9FF09ECB5170}" type="presParOf" srcId="{5F8B047B-2E9D-4B17-8A1F-041DA5608508}" destId="{3BC2A7E9-1801-491B-91A7-F9ABFE2588AA}" srcOrd="0" destOrd="0" presId="urn:microsoft.com/office/officeart/2008/layout/VerticalCurvedList"/>
    <dgm:cxn modelId="{8926F8F3-F26C-4350-8C62-453CCA66BE1A}" type="presParOf" srcId="{383D3995-92E2-4933-B0B4-D5BEB58614A6}" destId="{9A3A55E8-C579-423C-AD45-0157C4EFA618}" srcOrd="7" destOrd="0" presId="urn:microsoft.com/office/officeart/2008/layout/VerticalCurvedList"/>
    <dgm:cxn modelId="{15B7293B-22ED-4FAC-A6CC-30E1DFB2A10E}" type="presParOf" srcId="{383D3995-92E2-4933-B0B4-D5BEB58614A6}" destId="{F597A916-FA6E-430C-9E93-11BE3C1E1730}" srcOrd="8" destOrd="0" presId="urn:microsoft.com/office/officeart/2008/layout/VerticalCurvedList"/>
    <dgm:cxn modelId="{21668CFD-D1A4-41AF-8CDC-550E3AB914F8}" type="presParOf" srcId="{F597A916-FA6E-430C-9E93-11BE3C1E1730}" destId="{99F0C024-6BFB-431B-8146-C62E0D9698F3}" srcOrd="0" destOrd="0" presId="urn:microsoft.com/office/officeart/2008/layout/VerticalCurvedList"/>
    <dgm:cxn modelId="{457EF825-AA3E-4225-9D8D-55F365CB2385}" type="presParOf" srcId="{383D3995-92E2-4933-B0B4-D5BEB58614A6}" destId="{A067D113-6364-4229-8B14-F279CF55A22A}" srcOrd="9" destOrd="0" presId="urn:microsoft.com/office/officeart/2008/layout/VerticalCurvedList"/>
    <dgm:cxn modelId="{0D30B49E-3E99-456C-BBFD-724A25DD9B33}" type="presParOf" srcId="{383D3995-92E2-4933-B0B4-D5BEB58614A6}" destId="{3CFB1CBA-80BB-41F2-B840-58FC2B11229B}" srcOrd="10" destOrd="0" presId="urn:microsoft.com/office/officeart/2008/layout/VerticalCurvedList"/>
    <dgm:cxn modelId="{8A93C86E-74E1-4E62-8692-26086873BFF3}" type="presParOf" srcId="{3CFB1CBA-80BB-41F2-B840-58FC2B11229B}" destId="{61491A6B-DE32-4822-9BA6-D5506C0C34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4F0D6-56E8-4BA9-B7C4-A9A86CFCB05E}"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MX"/>
        </a:p>
      </dgm:t>
    </dgm:pt>
    <dgm:pt modelId="{994339B7-D98F-4463-A474-F1A0E4CFED56}">
      <dgm:prSet phldrT="[Texto]"/>
      <dgm:spPr>
        <a:solidFill>
          <a:srgbClr val="E1F4FF"/>
        </a:solidFill>
      </dgm:spPr>
      <dgm:t>
        <a:bodyPr/>
        <a:lstStyle/>
        <a:p>
          <a:pPr algn="ctr"/>
          <a:r>
            <a:rPr lang="es-MX" b="1" u="sng" dirty="0">
              <a:latin typeface="Arial" panose="020B0604020202020204" pitchFamily="34" charset="0"/>
              <a:cs typeface="Arial" panose="020B0604020202020204" pitchFamily="34" charset="0"/>
            </a:rPr>
            <a:t>Tradicionales</a:t>
          </a:r>
        </a:p>
        <a:p>
          <a:pPr algn="ctr"/>
          <a:endParaRPr lang="es-MX" b="1" u="sng" dirty="0">
            <a:latin typeface="Arial" panose="020B0604020202020204" pitchFamily="34" charset="0"/>
            <a:cs typeface="Arial" panose="020B0604020202020204" pitchFamily="34" charset="0"/>
          </a:endParaRPr>
        </a:p>
        <a:p>
          <a:pPr algn="l"/>
          <a:r>
            <a:rPr lang="es-MX" dirty="0">
              <a:latin typeface="Arial" panose="020B0604020202020204" pitchFamily="34" charset="0"/>
              <a:cs typeface="Arial" panose="020B0604020202020204" pitchFamily="34" charset="0"/>
            </a:rPr>
            <a:t>- RC por violación de datos.</a:t>
          </a:r>
        </a:p>
        <a:p>
          <a:pPr algn="l"/>
          <a:r>
            <a:rPr lang="es-MX" dirty="0">
              <a:latin typeface="Arial" panose="020B0604020202020204" pitchFamily="34" charset="0"/>
              <a:cs typeface="Arial" panose="020B0604020202020204" pitchFamily="34" charset="0"/>
            </a:rPr>
            <a:t>- Gestión de Crisis.</a:t>
          </a:r>
        </a:p>
        <a:p>
          <a:pPr algn="l"/>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Ransomware</a:t>
          </a:r>
          <a:r>
            <a:rPr lang="es-MX" dirty="0">
              <a:latin typeface="Arial" panose="020B0604020202020204" pitchFamily="34" charset="0"/>
              <a:cs typeface="Arial" panose="020B0604020202020204" pitchFamily="34" charset="0"/>
            </a:rPr>
            <a:t>.</a:t>
          </a:r>
        </a:p>
        <a:p>
          <a:pPr algn="l"/>
          <a:r>
            <a:rPr lang="es-MX" dirty="0">
              <a:latin typeface="Arial" panose="020B0604020202020204" pitchFamily="34" charset="0"/>
              <a:cs typeface="Arial" panose="020B0604020202020204" pitchFamily="34" charset="0"/>
            </a:rPr>
            <a:t>- B.I.</a:t>
          </a:r>
        </a:p>
        <a:p>
          <a:pPr algn="l"/>
          <a:r>
            <a:rPr lang="es-MX" dirty="0">
              <a:latin typeface="Arial" panose="020B0604020202020204" pitchFamily="34" charset="0"/>
              <a:cs typeface="Arial" panose="020B0604020202020204" pitchFamily="34" charset="0"/>
            </a:rPr>
            <a:t>- Recuperación de datos.</a:t>
          </a:r>
        </a:p>
        <a:p>
          <a:pPr algn="l"/>
          <a:endParaRPr lang="es-MX" dirty="0">
            <a:latin typeface="Arial" panose="020B0604020202020204" pitchFamily="34" charset="0"/>
            <a:cs typeface="Arial" panose="020B0604020202020204" pitchFamily="34" charset="0"/>
          </a:endParaRPr>
        </a:p>
      </dgm:t>
    </dgm:pt>
    <dgm:pt modelId="{74E7709D-9913-4F4A-B8F9-54BBDFEEC464}" type="parTrans" cxnId="{FE89D2C4-0951-40F0-AE68-7DBA68861A0E}">
      <dgm:prSet/>
      <dgm:spPr/>
      <dgm:t>
        <a:bodyPr/>
        <a:lstStyle/>
        <a:p>
          <a:endParaRPr lang="es-MX"/>
        </a:p>
      </dgm:t>
    </dgm:pt>
    <dgm:pt modelId="{41294B1B-1B2A-482D-B0A2-A994DD6B6B11}" type="sibTrans" cxnId="{FE89D2C4-0951-40F0-AE68-7DBA68861A0E}">
      <dgm:prSet/>
      <dgm:spPr/>
      <dgm:t>
        <a:bodyPr/>
        <a:lstStyle/>
        <a:p>
          <a:endParaRPr lang="es-MX"/>
        </a:p>
      </dgm:t>
    </dgm:pt>
    <dgm:pt modelId="{0707CEFA-EF6B-460B-B436-C84A00BBB159}">
      <dgm:prSet phldrT="[Texto]" custT="1"/>
      <dgm:spPr>
        <a:solidFill>
          <a:srgbClr val="E1F4FF"/>
        </a:solidFill>
      </dgm:spPr>
      <dgm:t>
        <a:bodyPr/>
        <a:lstStyle/>
        <a:p>
          <a:pPr algn="ctr"/>
          <a:r>
            <a:rPr lang="es-MX" sz="1300" b="1" u="sng" dirty="0">
              <a:latin typeface="Arial" panose="020B0604020202020204" pitchFamily="34" charset="0"/>
              <a:cs typeface="Arial" panose="020B0604020202020204" pitchFamily="34" charset="0"/>
            </a:rPr>
            <a:t>Nuevas</a:t>
          </a:r>
        </a:p>
        <a:p>
          <a:pPr algn="l"/>
          <a:endParaRPr lang="es-MX" sz="1300" b="1" u="sng" dirty="0">
            <a:latin typeface="Arial" panose="020B0604020202020204" pitchFamily="34" charset="0"/>
            <a:cs typeface="Arial" panose="020B0604020202020204" pitchFamily="34" charset="0"/>
          </a:endParaRPr>
        </a:p>
        <a:p>
          <a:pPr algn="l"/>
          <a:r>
            <a:rPr lang="es-MX" sz="1300" dirty="0">
              <a:latin typeface="Arial" panose="020B0604020202020204" pitchFamily="34" charset="0"/>
              <a:cs typeface="Arial" panose="020B0604020202020204" pitchFamily="34" charset="0"/>
            </a:rPr>
            <a:t>- Cadena de Suministro.</a:t>
          </a:r>
        </a:p>
        <a:p>
          <a:pPr algn="l"/>
          <a:r>
            <a:rPr lang="es-MX" sz="1300" dirty="0">
              <a:latin typeface="Arial" panose="020B0604020202020204" pitchFamily="34" charset="0"/>
              <a:cs typeface="Arial" panose="020B0604020202020204" pitchFamily="34" charset="0"/>
            </a:rPr>
            <a:t>- Triple extorsión.</a:t>
          </a:r>
        </a:p>
        <a:p>
          <a:pPr algn="l"/>
          <a:r>
            <a:rPr lang="es-MX" sz="1300" dirty="0">
              <a:latin typeface="Arial" panose="020B0604020202020204" pitchFamily="34" charset="0"/>
              <a:cs typeface="Arial" panose="020B0604020202020204" pitchFamily="34" charset="0"/>
            </a:rPr>
            <a:t>- Servicios públicos.</a:t>
          </a:r>
        </a:p>
        <a:p>
          <a:pPr algn="l"/>
          <a:r>
            <a:rPr lang="es-MX" sz="1300" dirty="0">
              <a:latin typeface="Arial" panose="020B0604020202020204" pitchFamily="34" charset="0"/>
              <a:cs typeface="Arial" panose="020B0604020202020204" pitchFamily="34" charset="0"/>
            </a:rPr>
            <a:t>- Cloud (la Nube).</a:t>
          </a:r>
        </a:p>
        <a:p>
          <a:pPr algn="l"/>
          <a:r>
            <a:rPr lang="es-MX" sz="1300" dirty="0">
              <a:latin typeface="Arial" panose="020B0604020202020204" pitchFamily="34" charset="0"/>
              <a:cs typeface="Arial" panose="020B0604020202020204" pitchFamily="34" charset="0"/>
            </a:rPr>
            <a:t>- Daños a infraestructura.</a:t>
          </a:r>
        </a:p>
        <a:p>
          <a:pPr algn="l"/>
          <a:r>
            <a:rPr lang="es-MX" sz="1300" dirty="0">
              <a:latin typeface="Arial" panose="020B0604020202020204" pitchFamily="34" charset="0"/>
              <a:cs typeface="Arial" panose="020B0604020202020204" pitchFamily="34" charset="0"/>
            </a:rPr>
            <a:t>- Ingeniería social.</a:t>
          </a:r>
          <a:endParaRPr lang="es-MX" sz="1300" dirty="0"/>
        </a:p>
      </dgm:t>
    </dgm:pt>
    <dgm:pt modelId="{65254CA8-3C07-469B-A030-7C6AA2B9D0B1}" type="parTrans" cxnId="{EF09A095-1B08-45E4-A61D-7AC57F9B26DE}">
      <dgm:prSet/>
      <dgm:spPr/>
      <dgm:t>
        <a:bodyPr/>
        <a:lstStyle/>
        <a:p>
          <a:endParaRPr lang="es-MX"/>
        </a:p>
      </dgm:t>
    </dgm:pt>
    <dgm:pt modelId="{4E44681A-F846-4807-8838-3DCDC1247A5E}" type="sibTrans" cxnId="{EF09A095-1B08-45E4-A61D-7AC57F9B26DE}">
      <dgm:prSet/>
      <dgm:spPr/>
      <dgm:t>
        <a:bodyPr/>
        <a:lstStyle/>
        <a:p>
          <a:endParaRPr lang="es-MX"/>
        </a:p>
      </dgm:t>
    </dgm:pt>
    <dgm:pt modelId="{4DB013DF-A635-4997-B597-8BFBBDAC4BDC}" type="pres">
      <dgm:prSet presAssocID="{9CD4F0D6-56E8-4BA9-B7C4-A9A86CFCB05E}" presName="Name0" presStyleCnt="0">
        <dgm:presLayoutVars>
          <dgm:chMax val="2"/>
          <dgm:chPref val="2"/>
          <dgm:animLvl val="lvl"/>
        </dgm:presLayoutVars>
      </dgm:prSet>
      <dgm:spPr/>
    </dgm:pt>
    <dgm:pt modelId="{E1CB9F17-E584-44E5-95F1-A89060543992}" type="pres">
      <dgm:prSet presAssocID="{9CD4F0D6-56E8-4BA9-B7C4-A9A86CFCB05E}" presName="LeftText" presStyleLbl="revTx" presStyleIdx="0" presStyleCnt="0">
        <dgm:presLayoutVars>
          <dgm:bulletEnabled val="1"/>
        </dgm:presLayoutVars>
      </dgm:prSet>
      <dgm:spPr/>
    </dgm:pt>
    <dgm:pt modelId="{4EFEEF68-8C7F-4447-93FC-751519F65FE8}" type="pres">
      <dgm:prSet presAssocID="{9CD4F0D6-56E8-4BA9-B7C4-A9A86CFCB05E}" presName="LeftNode" presStyleLbl="bgImgPlace1" presStyleIdx="0" presStyleCnt="2">
        <dgm:presLayoutVars>
          <dgm:chMax val="2"/>
          <dgm:chPref val="2"/>
        </dgm:presLayoutVars>
      </dgm:prSet>
      <dgm:spPr/>
    </dgm:pt>
    <dgm:pt modelId="{5E6B35DE-3471-412E-82A2-48A2C928688F}" type="pres">
      <dgm:prSet presAssocID="{9CD4F0D6-56E8-4BA9-B7C4-A9A86CFCB05E}" presName="RightText" presStyleLbl="revTx" presStyleIdx="0" presStyleCnt="0">
        <dgm:presLayoutVars>
          <dgm:bulletEnabled val="1"/>
        </dgm:presLayoutVars>
      </dgm:prSet>
      <dgm:spPr/>
    </dgm:pt>
    <dgm:pt modelId="{CDBA22A0-BBB9-4ED4-8A2F-45AA96CF6167}" type="pres">
      <dgm:prSet presAssocID="{9CD4F0D6-56E8-4BA9-B7C4-A9A86CFCB05E}" presName="RightNode" presStyleLbl="bgImgPlace1" presStyleIdx="1" presStyleCnt="2">
        <dgm:presLayoutVars>
          <dgm:chMax val="0"/>
          <dgm:chPref val="0"/>
        </dgm:presLayoutVars>
      </dgm:prSet>
      <dgm:spPr/>
    </dgm:pt>
    <dgm:pt modelId="{35AE3D09-9994-4C4C-8EF4-F315DBCB0596}" type="pres">
      <dgm:prSet presAssocID="{9CD4F0D6-56E8-4BA9-B7C4-A9A86CFCB05E}" presName="TopArrow" presStyleLbl="node1" presStyleIdx="0" presStyleCnt="2"/>
      <dgm:spPr/>
    </dgm:pt>
    <dgm:pt modelId="{71FD1D85-25F1-4A96-944B-6FFA27F68117}" type="pres">
      <dgm:prSet presAssocID="{9CD4F0D6-56E8-4BA9-B7C4-A9A86CFCB05E}" presName="BottomArrow" presStyleLbl="node1" presStyleIdx="1" presStyleCnt="2"/>
      <dgm:spPr/>
    </dgm:pt>
  </dgm:ptLst>
  <dgm:cxnLst>
    <dgm:cxn modelId="{F89B8F6D-83C7-4065-AAE1-0AF76DD5401D}" type="presOf" srcId="{0707CEFA-EF6B-460B-B436-C84A00BBB159}" destId="{5E6B35DE-3471-412E-82A2-48A2C928688F}" srcOrd="0" destOrd="0" presId="urn:microsoft.com/office/officeart/2009/layout/ReverseList"/>
    <dgm:cxn modelId="{0C08C457-95E8-45F3-9696-D00BCD019DE5}" type="presOf" srcId="{994339B7-D98F-4463-A474-F1A0E4CFED56}" destId="{4EFEEF68-8C7F-4447-93FC-751519F65FE8}" srcOrd="1" destOrd="0" presId="urn:microsoft.com/office/officeart/2009/layout/ReverseList"/>
    <dgm:cxn modelId="{EF09A095-1B08-45E4-A61D-7AC57F9B26DE}" srcId="{9CD4F0D6-56E8-4BA9-B7C4-A9A86CFCB05E}" destId="{0707CEFA-EF6B-460B-B436-C84A00BBB159}" srcOrd="1" destOrd="0" parTransId="{65254CA8-3C07-469B-A030-7C6AA2B9D0B1}" sibTransId="{4E44681A-F846-4807-8838-3DCDC1247A5E}"/>
    <dgm:cxn modelId="{B9B513A3-0F4F-4374-8EFA-DFB84DA1D989}" type="presOf" srcId="{0707CEFA-EF6B-460B-B436-C84A00BBB159}" destId="{CDBA22A0-BBB9-4ED4-8A2F-45AA96CF6167}" srcOrd="1" destOrd="0" presId="urn:microsoft.com/office/officeart/2009/layout/ReverseList"/>
    <dgm:cxn modelId="{FE89D2C4-0951-40F0-AE68-7DBA68861A0E}" srcId="{9CD4F0D6-56E8-4BA9-B7C4-A9A86CFCB05E}" destId="{994339B7-D98F-4463-A474-F1A0E4CFED56}" srcOrd="0" destOrd="0" parTransId="{74E7709D-9913-4F4A-B8F9-54BBDFEEC464}" sibTransId="{41294B1B-1B2A-482D-B0A2-A994DD6B6B11}"/>
    <dgm:cxn modelId="{C94845C5-11EB-46D7-96CB-D2BF3682AA70}" type="presOf" srcId="{994339B7-D98F-4463-A474-F1A0E4CFED56}" destId="{E1CB9F17-E584-44E5-95F1-A89060543992}" srcOrd="0" destOrd="0" presId="urn:microsoft.com/office/officeart/2009/layout/ReverseList"/>
    <dgm:cxn modelId="{FC2BCFF5-5B26-4CA6-81D7-8E6C6D949F38}" type="presOf" srcId="{9CD4F0D6-56E8-4BA9-B7C4-A9A86CFCB05E}" destId="{4DB013DF-A635-4997-B597-8BFBBDAC4BDC}" srcOrd="0" destOrd="0" presId="urn:microsoft.com/office/officeart/2009/layout/ReverseList"/>
    <dgm:cxn modelId="{69FDA39A-C20E-435D-BE9A-8F6D2DA88226}" type="presParOf" srcId="{4DB013DF-A635-4997-B597-8BFBBDAC4BDC}" destId="{E1CB9F17-E584-44E5-95F1-A89060543992}" srcOrd="0" destOrd="0" presId="urn:microsoft.com/office/officeart/2009/layout/ReverseList"/>
    <dgm:cxn modelId="{615219DE-4DCF-4231-B2E9-491BCF45BF7A}" type="presParOf" srcId="{4DB013DF-A635-4997-B597-8BFBBDAC4BDC}" destId="{4EFEEF68-8C7F-4447-93FC-751519F65FE8}" srcOrd="1" destOrd="0" presId="urn:microsoft.com/office/officeart/2009/layout/ReverseList"/>
    <dgm:cxn modelId="{A360D6FA-1899-4CD7-9993-DD69258CBC81}" type="presParOf" srcId="{4DB013DF-A635-4997-B597-8BFBBDAC4BDC}" destId="{5E6B35DE-3471-412E-82A2-48A2C928688F}" srcOrd="2" destOrd="0" presId="urn:microsoft.com/office/officeart/2009/layout/ReverseList"/>
    <dgm:cxn modelId="{0E86E52E-3492-47FB-9501-D5ECA93C4B38}" type="presParOf" srcId="{4DB013DF-A635-4997-B597-8BFBBDAC4BDC}" destId="{CDBA22A0-BBB9-4ED4-8A2F-45AA96CF6167}" srcOrd="3" destOrd="0" presId="urn:microsoft.com/office/officeart/2009/layout/ReverseList"/>
    <dgm:cxn modelId="{36FA1D27-C996-4D9B-8283-D8D5D047F083}" type="presParOf" srcId="{4DB013DF-A635-4997-B597-8BFBBDAC4BDC}" destId="{35AE3D09-9994-4C4C-8EF4-F315DBCB0596}" srcOrd="4" destOrd="0" presId="urn:microsoft.com/office/officeart/2009/layout/ReverseList"/>
    <dgm:cxn modelId="{DDBA0438-3168-44EF-8BF7-C2C16F81C019}" type="presParOf" srcId="{4DB013DF-A635-4997-B597-8BFBBDAC4BDC}" destId="{71FD1D85-25F1-4A96-944B-6FFA27F6811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55C7DA-8FE7-4C5A-9015-EEA1FBC756A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MX"/>
        </a:p>
      </dgm:t>
    </dgm:pt>
    <dgm:pt modelId="{97C1A38F-5D9E-41A3-8B92-5352ACF614B1}">
      <dgm:prSet phldrT="[Texto]" custT="1"/>
      <dgm:spPr>
        <a:solidFill>
          <a:srgbClr val="0081C6"/>
        </a:solidFill>
      </dgm:spPr>
      <dgm:t>
        <a:bodyPr/>
        <a:lstStyle/>
        <a:p>
          <a:r>
            <a:rPr lang="es-MX" sz="1800" b="1" noProof="0" dirty="0">
              <a:latin typeface="Arial" panose="020B0604020202020204" pitchFamily="34" charset="0"/>
              <a:cs typeface="Arial" panose="020B0604020202020204" pitchFamily="34" charset="0"/>
            </a:rPr>
            <a:t>Ciber Silencioso</a:t>
          </a:r>
        </a:p>
      </dgm:t>
    </dgm:pt>
    <dgm:pt modelId="{F76946F2-431E-4AAF-ABD6-9C65987BDFDB}" type="parTrans" cxnId="{5C89F66E-9036-47CF-84C6-882204F43C04}">
      <dgm:prSet/>
      <dgm:spPr/>
      <dgm:t>
        <a:bodyPr/>
        <a:lstStyle/>
        <a:p>
          <a:endParaRPr lang="es-MX"/>
        </a:p>
      </dgm:t>
    </dgm:pt>
    <dgm:pt modelId="{D5AE699B-AF0B-4B24-AA22-57230CCA0B7F}" type="sibTrans" cxnId="{5C89F66E-9036-47CF-84C6-882204F43C04}">
      <dgm:prSet/>
      <dgm:spPr/>
      <dgm:t>
        <a:bodyPr/>
        <a:lstStyle/>
        <a:p>
          <a:endParaRPr lang="es-MX"/>
        </a:p>
      </dgm:t>
    </dgm:pt>
    <dgm:pt modelId="{D54D735E-9DEE-49E0-99F9-4326EFE51FC7}">
      <dgm:prSet phldrT="[Texto]" custT="1"/>
      <dgm:spPr>
        <a:solidFill>
          <a:srgbClr val="0081C6"/>
        </a:solidFill>
      </dgm:spPr>
      <dgm:t>
        <a:bodyPr/>
        <a:lstStyle/>
        <a:p>
          <a:r>
            <a:rPr lang="es-MX" sz="1800" b="1" noProof="0" dirty="0">
              <a:latin typeface="Arial" panose="020B0604020202020204" pitchFamily="34" charset="0"/>
              <a:cs typeface="Arial" panose="020B0604020202020204" pitchFamily="34" charset="0"/>
            </a:rPr>
            <a:t>Cúmulos</a:t>
          </a:r>
        </a:p>
      </dgm:t>
    </dgm:pt>
    <dgm:pt modelId="{CA749FFF-16DE-4B21-97EA-90489CBE266B}" type="parTrans" cxnId="{A2655F88-A928-4682-BD65-8AB4215D2D2A}">
      <dgm:prSet/>
      <dgm:spPr/>
      <dgm:t>
        <a:bodyPr/>
        <a:lstStyle/>
        <a:p>
          <a:endParaRPr lang="es-MX"/>
        </a:p>
      </dgm:t>
    </dgm:pt>
    <dgm:pt modelId="{E7195A87-CBFB-4C64-BF43-6466161A2365}" type="sibTrans" cxnId="{A2655F88-A928-4682-BD65-8AB4215D2D2A}">
      <dgm:prSet/>
      <dgm:spPr/>
      <dgm:t>
        <a:bodyPr/>
        <a:lstStyle/>
        <a:p>
          <a:endParaRPr lang="es-MX"/>
        </a:p>
      </dgm:t>
    </dgm:pt>
    <dgm:pt modelId="{AB7F637D-E497-4501-8BF4-AD4126261D4C}">
      <dgm:prSet phldrT="[Texto]" custT="1"/>
      <dgm:spPr>
        <a:solidFill>
          <a:srgbClr val="0081C6"/>
        </a:solidFill>
      </dgm:spPr>
      <dgm:t>
        <a:bodyPr/>
        <a:lstStyle/>
        <a:p>
          <a:r>
            <a:rPr lang="es-MX" sz="1800" b="1" noProof="0" dirty="0">
              <a:latin typeface="Arial" panose="020B0604020202020204" pitchFamily="34" charset="0"/>
              <a:cs typeface="Arial" panose="020B0604020202020204" pitchFamily="34" charset="0"/>
            </a:rPr>
            <a:t>Incidentes de </a:t>
          </a:r>
          <a:r>
            <a:rPr lang="es-MX" sz="1800" b="1" noProof="0" dirty="0" err="1">
              <a:latin typeface="Arial" panose="020B0604020202020204" pitchFamily="34" charset="0"/>
              <a:cs typeface="Arial" panose="020B0604020202020204" pitchFamily="34" charset="0"/>
            </a:rPr>
            <a:t>Ransomware</a:t>
          </a:r>
          <a:r>
            <a:rPr lang="es-MX" sz="1800" b="1" noProof="0" dirty="0">
              <a:latin typeface="Arial" panose="020B0604020202020204" pitchFamily="34" charset="0"/>
              <a:cs typeface="Arial" panose="020B0604020202020204" pitchFamily="34" charset="0"/>
            </a:rPr>
            <a:t> </a:t>
          </a:r>
        </a:p>
      </dgm:t>
    </dgm:pt>
    <dgm:pt modelId="{78E4510F-5624-4DDD-BBDA-5F2619D7AF09}" type="parTrans" cxnId="{FA3127CF-DB31-46D1-A761-1285B6075835}">
      <dgm:prSet/>
      <dgm:spPr/>
      <dgm:t>
        <a:bodyPr/>
        <a:lstStyle/>
        <a:p>
          <a:endParaRPr lang="es-MX"/>
        </a:p>
      </dgm:t>
    </dgm:pt>
    <dgm:pt modelId="{8F3BF850-717B-4C66-A777-1203257F993D}" type="sibTrans" cxnId="{FA3127CF-DB31-46D1-A761-1285B6075835}">
      <dgm:prSet/>
      <dgm:spPr/>
      <dgm:t>
        <a:bodyPr/>
        <a:lstStyle/>
        <a:p>
          <a:endParaRPr lang="es-MX"/>
        </a:p>
      </dgm:t>
    </dgm:pt>
    <dgm:pt modelId="{D5AD8709-EB1D-4080-9C60-AAFF1164B998}">
      <dgm:prSet phldrT="[Texto]" custT="1"/>
      <dgm:spPr>
        <a:solidFill>
          <a:srgbClr val="0081C6"/>
        </a:solidFill>
      </dgm:spPr>
      <dgm:t>
        <a:bodyPr/>
        <a:lstStyle/>
        <a:p>
          <a:r>
            <a:rPr lang="es-MX" sz="1800" b="1" noProof="0" dirty="0">
              <a:latin typeface="Arial" panose="020B0604020202020204" pitchFamily="34" charset="0"/>
              <a:cs typeface="Arial" panose="020B0604020202020204" pitchFamily="34" charset="0"/>
            </a:rPr>
            <a:t>Antagonistas excelentes</a:t>
          </a:r>
        </a:p>
      </dgm:t>
    </dgm:pt>
    <dgm:pt modelId="{37B43C86-6B21-4558-ACEE-248BB26E6204}" type="parTrans" cxnId="{55FB57AD-C57C-47CB-8B05-09998BF60E48}">
      <dgm:prSet/>
      <dgm:spPr/>
      <dgm:t>
        <a:bodyPr/>
        <a:lstStyle/>
        <a:p>
          <a:endParaRPr lang="es-MX"/>
        </a:p>
      </dgm:t>
    </dgm:pt>
    <dgm:pt modelId="{4E2113A3-A912-4C49-BCB2-6AF5EE6CCB29}" type="sibTrans" cxnId="{55FB57AD-C57C-47CB-8B05-09998BF60E48}">
      <dgm:prSet/>
      <dgm:spPr/>
      <dgm:t>
        <a:bodyPr/>
        <a:lstStyle/>
        <a:p>
          <a:endParaRPr lang="es-MX"/>
        </a:p>
      </dgm:t>
    </dgm:pt>
    <dgm:pt modelId="{6E8BF8FC-ECC6-406C-BF8D-58D188AAACA3}">
      <dgm:prSet phldrT="[Texto]" custT="1"/>
      <dgm:spPr>
        <a:solidFill>
          <a:srgbClr val="0081C6"/>
        </a:solidFill>
      </dgm:spPr>
      <dgm:t>
        <a:bodyPr/>
        <a:lstStyle/>
        <a:p>
          <a:r>
            <a:rPr lang="es-MX" sz="1800" b="1" noProof="0" dirty="0">
              <a:latin typeface="Arial" panose="020B0604020202020204" pitchFamily="34" charset="0"/>
              <a:cs typeface="Arial" panose="020B0604020202020204" pitchFamily="34" charset="0"/>
            </a:rPr>
            <a:t>Modelos de lenguaje (IA/Chat GPT)</a:t>
          </a:r>
        </a:p>
      </dgm:t>
    </dgm:pt>
    <dgm:pt modelId="{EE68D939-BDBC-43D9-87DD-3F8C0AF6D505}" type="parTrans" cxnId="{23F1BED1-0205-4F3B-9795-A37A09FA88D6}">
      <dgm:prSet/>
      <dgm:spPr/>
      <dgm:t>
        <a:bodyPr/>
        <a:lstStyle/>
        <a:p>
          <a:endParaRPr lang="es-MX"/>
        </a:p>
      </dgm:t>
    </dgm:pt>
    <dgm:pt modelId="{512D53FC-B32F-4445-87E8-80E58D938977}" type="sibTrans" cxnId="{23F1BED1-0205-4F3B-9795-A37A09FA88D6}">
      <dgm:prSet/>
      <dgm:spPr/>
      <dgm:t>
        <a:bodyPr/>
        <a:lstStyle/>
        <a:p>
          <a:endParaRPr lang="es-MX"/>
        </a:p>
      </dgm:t>
    </dgm:pt>
    <dgm:pt modelId="{3E90CEC9-B57E-42DD-8387-19A544C72F11}" type="pres">
      <dgm:prSet presAssocID="{6F55C7DA-8FE7-4C5A-9015-EEA1FBC756AF}" presName="diagram" presStyleCnt="0">
        <dgm:presLayoutVars>
          <dgm:dir/>
          <dgm:resizeHandles val="exact"/>
        </dgm:presLayoutVars>
      </dgm:prSet>
      <dgm:spPr/>
    </dgm:pt>
    <dgm:pt modelId="{676A9C42-1DB2-4710-8823-138C26C63490}" type="pres">
      <dgm:prSet presAssocID="{97C1A38F-5D9E-41A3-8B92-5352ACF614B1}" presName="node" presStyleLbl="node1" presStyleIdx="0" presStyleCnt="5">
        <dgm:presLayoutVars>
          <dgm:bulletEnabled val="1"/>
        </dgm:presLayoutVars>
      </dgm:prSet>
      <dgm:spPr/>
    </dgm:pt>
    <dgm:pt modelId="{D6CA036E-2235-42F1-90F3-6C9D5C80F8F2}" type="pres">
      <dgm:prSet presAssocID="{D5AE699B-AF0B-4B24-AA22-57230CCA0B7F}" presName="sibTrans" presStyleCnt="0"/>
      <dgm:spPr/>
    </dgm:pt>
    <dgm:pt modelId="{68521CA0-3C58-4855-8833-0B2F07394375}" type="pres">
      <dgm:prSet presAssocID="{D54D735E-9DEE-49E0-99F9-4326EFE51FC7}" presName="node" presStyleLbl="node1" presStyleIdx="1" presStyleCnt="5">
        <dgm:presLayoutVars>
          <dgm:bulletEnabled val="1"/>
        </dgm:presLayoutVars>
      </dgm:prSet>
      <dgm:spPr/>
    </dgm:pt>
    <dgm:pt modelId="{83D58F08-82CB-4701-8973-8FC9A5D8A7E8}" type="pres">
      <dgm:prSet presAssocID="{E7195A87-CBFB-4C64-BF43-6466161A2365}" presName="sibTrans" presStyleCnt="0"/>
      <dgm:spPr/>
    </dgm:pt>
    <dgm:pt modelId="{EE2EBE2C-BA7A-471E-8A1C-DDFC2601E4C7}" type="pres">
      <dgm:prSet presAssocID="{AB7F637D-E497-4501-8BF4-AD4126261D4C}" presName="node" presStyleLbl="node1" presStyleIdx="2" presStyleCnt="5">
        <dgm:presLayoutVars>
          <dgm:bulletEnabled val="1"/>
        </dgm:presLayoutVars>
      </dgm:prSet>
      <dgm:spPr/>
    </dgm:pt>
    <dgm:pt modelId="{A116344C-9E7C-483D-9BE1-A66FEC2AEE74}" type="pres">
      <dgm:prSet presAssocID="{8F3BF850-717B-4C66-A777-1203257F993D}" presName="sibTrans" presStyleCnt="0"/>
      <dgm:spPr/>
    </dgm:pt>
    <dgm:pt modelId="{7E625445-6F0D-4F64-9DFB-2F1EF922400D}" type="pres">
      <dgm:prSet presAssocID="{D5AD8709-EB1D-4080-9C60-AAFF1164B998}" presName="node" presStyleLbl="node1" presStyleIdx="3" presStyleCnt="5">
        <dgm:presLayoutVars>
          <dgm:bulletEnabled val="1"/>
        </dgm:presLayoutVars>
      </dgm:prSet>
      <dgm:spPr/>
    </dgm:pt>
    <dgm:pt modelId="{345CB501-2311-49D9-A7FD-F0D6C32EDE9E}" type="pres">
      <dgm:prSet presAssocID="{4E2113A3-A912-4C49-BCB2-6AF5EE6CCB29}" presName="sibTrans" presStyleCnt="0"/>
      <dgm:spPr/>
    </dgm:pt>
    <dgm:pt modelId="{5DFA51DC-9C3B-4342-8ACF-8C1B6B0C8D92}" type="pres">
      <dgm:prSet presAssocID="{6E8BF8FC-ECC6-406C-BF8D-58D188AAACA3}" presName="node" presStyleLbl="node1" presStyleIdx="4" presStyleCnt="5">
        <dgm:presLayoutVars>
          <dgm:bulletEnabled val="1"/>
        </dgm:presLayoutVars>
      </dgm:prSet>
      <dgm:spPr/>
    </dgm:pt>
  </dgm:ptLst>
  <dgm:cxnLst>
    <dgm:cxn modelId="{DB37CD24-4EE6-4C2C-B037-0426BD0C0937}" type="presOf" srcId="{D5AD8709-EB1D-4080-9C60-AAFF1164B998}" destId="{7E625445-6F0D-4F64-9DFB-2F1EF922400D}" srcOrd="0" destOrd="0" presId="urn:microsoft.com/office/officeart/2005/8/layout/default"/>
    <dgm:cxn modelId="{9608C962-9F38-4937-B576-8DD1C2C9685A}" type="presOf" srcId="{D54D735E-9DEE-49E0-99F9-4326EFE51FC7}" destId="{68521CA0-3C58-4855-8833-0B2F07394375}" srcOrd="0" destOrd="0" presId="urn:microsoft.com/office/officeart/2005/8/layout/default"/>
    <dgm:cxn modelId="{5C89F66E-9036-47CF-84C6-882204F43C04}" srcId="{6F55C7DA-8FE7-4C5A-9015-EEA1FBC756AF}" destId="{97C1A38F-5D9E-41A3-8B92-5352ACF614B1}" srcOrd="0" destOrd="0" parTransId="{F76946F2-431E-4AAF-ABD6-9C65987BDFDB}" sibTransId="{D5AE699B-AF0B-4B24-AA22-57230CCA0B7F}"/>
    <dgm:cxn modelId="{AB844851-0FEF-496A-B84C-5A645EB93FAC}" type="presOf" srcId="{AB7F637D-E497-4501-8BF4-AD4126261D4C}" destId="{EE2EBE2C-BA7A-471E-8A1C-DDFC2601E4C7}" srcOrd="0" destOrd="0" presId="urn:microsoft.com/office/officeart/2005/8/layout/default"/>
    <dgm:cxn modelId="{A2655F88-A928-4682-BD65-8AB4215D2D2A}" srcId="{6F55C7DA-8FE7-4C5A-9015-EEA1FBC756AF}" destId="{D54D735E-9DEE-49E0-99F9-4326EFE51FC7}" srcOrd="1" destOrd="0" parTransId="{CA749FFF-16DE-4B21-97EA-90489CBE266B}" sibTransId="{E7195A87-CBFB-4C64-BF43-6466161A2365}"/>
    <dgm:cxn modelId="{40C91E95-2DC1-4FDC-8291-42567073400C}" type="presOf" srcId="{6E8BF8FC-ECC6-406C-BF8D-58D188AAACA3}" destId="{5DFA51DC-9C3B-4342-8ACF-8C1B6B0C8D92}" srcOrd="0" destOrd="0" presId="urn:microsoft.com/office/officeart/2005/8/layout/default"/>
    <dgm:cxn modelId="{B11C339E-8B63-4648-A8A2-B41EEA12F637}" type="presOf" srcId="{6F55C7DA-8FE7-4C5A-9015-EEA1FBC756AF}" destId="{3E90CEC9-B57E-42DD-8387-19A544C72F11}" srcOrd="0" destOrd="0" presId="urn:microsoft.com/office/officeart/2005/8/layout/default"/>
    <dgm:cxn modelId="{415396A6-5745-41F5-A9C5-36746C2590D7}" type="presOf" srcId="{97C1A38F-5D9E-41A3-8B92-5352ACF614B1}" destId="{676A9C42-1DB2-4710-8823-138C26C63490}" srcOrd="0" destOrd="0" presId="urn:microsoft.com/office/officeart/2005/8/layout/default"/>
    <dgm:cxn modelId="{55FB57AD-C57C-47CB-8B05-09998BF60E48}" srcId="{6F55C7DA-8FE7-4C5A-9015-EEA1FBC756AF}" destId="{D5AD8709-EB1D-4080-9C60-AAFF1164B998}" srcOrd="3" destOrd="0" parTransId="{37B43C86-6B21-4558-ACEE-248BB26E6204}" sibTransId="{4E2113A3-A912-4C49-BCB2-6AF5EE6CCB29}"/>
    <dgm:cxn modelId="{FA3127CF-DB31-46D1-A761-1285B6075835}" srcId="{6F55C7DA-8FE7-4C5A-9015-EEA1FBC756AF}" destId="{AB7F637D-E497-4501-8BF4-AD4126261D4C}" srcOrd="2" destOrd="0" parTransId="{78E4510F-5624-4DDD-BBDA-5F2619D7AF09}" sibTransId="{8F3BF850-717B-4C66-A777-1203257F993D}"/>
    <dgm:cxn modelId="{23F1BED1-0205-4F3B-9795-A37A09FA88D6}" srcId="{6F55C7DA-8FE7-4C5A-9015-EEA1FBC756AF}" destId="{6E8BF8FC-ECC6-406C-BF8D-58D188AAACA3}" srcOrd="4" destOrd="0" parTransId="{EE68D939-BDBC-43D9-87DD-3F8C0AF6D505}" sibTransId="{512D53FC-B32F-4445-87E8-80E58D938977}"/>
    <dgm:cxn modelId="{2CEAE125-9D24-4610-8A5E-0E18452AD563}" type="presParOf" srcId="{3E90CEC9-B57E-42DD-8387-19A544C72F11}" destId="{676A9C42-1DB2-4710-8823-138C26C63490}" srcOrd="0" destOrd="0" presId="urn:microsoft.com/office/officeart/2005/8/layout/default"/>
    <dgm:cxn modelId="{68213F85-ED25-43E6-A094-76AC75A0275E}" type="presParOf" srcId="{3E90CEC9-B57E-42DD-8387-19A544C72F11}" destId="{D6CA036E-2235-42F1-90F3-6C9D5C80F8F2}" srcOrd="1" destOrd="0" presId="urn:microsoft.com/office/officeart/2005/8/layout/default"/>
    <dgm:cxn modelId="{DE6932A7-28DD-4071-906D-3CD4B3F81483}" type="presParOf" srcId="{3E90CEC9-B57E-42DD-8387-19A544C72F11}" destId="{68521CA0-3C58-4855-8833-0B2F07394375}" srcOrd="2" destOrd="0" presId="urn:microsoft.com/office/officeart/2005/8/layout/default"/>
    <dgm:cxn modelId="{0060216E-3420-46A2-AB9A-88BCFF8B8BBF}" type="presParOf" srcId="{3E90CEC9-B57E-42DD-8387-19A544C72F11}" destId="{83D58F08-82CB-4701-8973-8FC9A5D8A7E8}" srcOrd="3" destOrd="0" presId="urn:microsoft.com/office/officeart/2005/8/layout/default"/>
    <dgm:cxn modelId="{59BFB9BD-B639-4233-AAE0-9CF186CCC4E1}" type="presParOf" srcId="{3E90CEC9-B57E-42DD-8387-19A544C72F11}" destId="{EE2EBE2C-BA7A-471E-8A1C-DDFC2601E4C7}" srcOrd="4" destOrd="0" presId="urn:microsoft.com/office/officeart/2005/8/layout/default"/>
    <dgm:cxn modelId="{F142D969-9327-4F17-8274-467ACA6B8738}" type="presParOf" srcId="{3E90CEC9-B57E-42DD-8387-19A544C72F11}" destId="{A116344C-9E7C-483D-9BE1-A66FEC2AEE74}" srcOrd="5" destOrd="0" presId="urn:microsoft.com/office/officeart/2005/8/layout/default"/>
    <dgm:cxn modelId="{6EBDFB16-F5F2-4F95-B7BF-011C57EED6DD}" type="presParOf" srcId="{3E90CEC9-B57E-42DD-8387-19A544C72F11}" destId="{7E625445-6F0D-4F64-9DFB-2F1EF922400D}" srcOrd="6" destOrd="0" presId="urn:microsoft.com/office/officeart/2005/8/layout/default"/>
    <dgm:cxn modelId="{746CBE56-AE5E-4E20-B4CB-E366EC8AAD4C}" type="presParOf" srcId="{3E90CEC9-B57E-42DD-8387-19A544C72F11}" destId="{345CB501-2311-49D9-A7FD-F0D6C32EDE9E}" srcOrd="7" destOrd="0" presId="urn:microsoft.com/office/officeart/2005/8/layout/default"/>
    <dgm:cxn modelId="{89A60357-7DD6-48F0-AF86-2D1A926F4D00}" type="presParOf" srcId="{3E90CEC9-B57E-42DD-8387-19A544C72F11}" destId="{5DFA51DC-9C3B-4342-8ACF-8C1B6B0C8D9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6DC428-FE2E-43E1-A389-66B149326C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54C895-7C3E-4D87-9E20-410291E7FFA7}">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La industria del seguro en América Latina sigue siendo resiliente</a:t>
          </a:r>
        </a:p>
      </dgm:t>
    </dgm:pt>
    <dgm:pt modelId="{E2593E25-7209-4A9C-A325-11AAEDBB6234}" type="parTrans" cxnId="{EC46069A-2559-46EE-9427-9FD577EF5724}">
      <dgm:prSet/>
      <dgm:spPr/>
      <dgm:t>
        <a:bodyPr/>
        <a:lstStyle/>
        <a:p>
          <a:endParaRPr lang="en-US"/>
        </a:p>
      </dgm:t>
    </dgm:pt>
    <dgm:pt modelId="{39C95422-EF08-433E-B739-B9CA2699FF57}" type="sibTrans" cxnId="{EC46069A-2559-46EE-9427-9FD577EF5724}">
      <dgm:prSet/>
      <dgm:spPr/>
      <dgm:t>
        <a:bodyPr/>
        <a:lstStyle/>
        <a:p>
          <a:endParaRPr lang="en-US"/>
        </a:p>
      </dgm:t>
    </dgm:pt>
    <dgm:pt modelId="{A0972AD3-1BD9-430B-8D11-BBEA41A701F0}">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Desconocemos lo que el future nos depara</a:t>
          </a:r>
        </a:p>
      </dgm:t>
    </dgm:pt>
    <dgm:pt modelId="{343C53C6-8B31-44C5-A4B1-DF189F45097A}" type="parTrans" cxnId="{E9727F80-DF37-4DD3-A0FD-A096495D51F6}">
      <dgm:prSet/>
      <dgm:spPr/>
      <dgm:t>
        <a:bodyPr/>
        <a:lstStyle/>
        <a:p>
          <a:endParaRPr lang="en-US"/>
        </a:p>
      </dgm:t>
    </dgm:pt>
    <dgm:pt modelId="{C6709769-4E4F-4A9D-AD3F-DE8E046D6AAE}" type="sibTrans" cxnId="{E9727F80-DF37-4DD3-A0FD-A096495D51F6}">
      <dgm:prSet/>
      <dgm:spPr/>
      <dgm:t>
        <a:bodyPr/>
        <a:lstStyle/>
        <a:p>
          <a:endParaRPr lang="en-US"/>
        </a:p>
      </dgm:t>
    </dgm:pt>
    <dgm:pt modelId="{D8B07BD7-B301-48D7-8A36-808319BB496F}">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No imaginamos el ritmo del cambio en la tecnología</a:t>
          </a:r>
        </a:p>
      </dgm:t>
    </dgm:pt>
    <dgm:pt modelId="{0748E91A-EB62-4EE0-93BF-FC389C486A79}" type="parTrans" cxnId="{59516CE1-7372-4EE5-A070-49CE54370935}">
      <dgm:prSet/>
      <dgm:spPr/>
      <dgm:t>
        <a:bodyPr/>
        <a:lstStyle/>
        <a:p>
          <a:endParaRPr lang="en-US"/>
        </a:p>
      </dgm:t>
    </dgm:pt>
    <dgm:pt modelId="{39C2AC08-2CE9-4C18-B47F-63D48DE93181}" type="sibTrans" cxnId="{59516CE1-7372-4EE5-A070-49CE54370935}">
      <dgm:prSet/>
      <dgm:spPr/>
      <dgm:t>
        <a:bodyPr/>
        <a:lstStyle/>
        <a:p>
          <a:endParaRPr lang="en-US"/>
        </a:p>
      </dgm:t>
    </dgm:pt>
    <dgm:pt modelId="{F8B89569-6A0E-42AA-887E-2334296CF073}">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Entendamos y aprovechemos la I.A.</a:t>
          </a:r>
        </a:p>
      </dgm:t>
    </dgm:pt>
    <dgm:pt modelId="{61BA3744-E00B-40D8-8887-DC70B5CAF617}" type="parTrans" cxnId="{7230C924-89DF-4CF6-8F9E-DAC81D304C10}">
      <dgm:prSet/>
      <dgm:spPr/>
      <dgm:t>
        <a:bodyPr/>
        <a:lstStyle/>
        <a:p>
          <a:endParaRPr lang="en-US"/>
        </a:p>
      </dgm:t>
    </dgm:pt>
    <dgm:pt modelId="{4FE2E87F-0826-4236-A436-95FFED14E10E}" type="sibTrans" cxnId="{7230C924-89DF-4CF6-8F9E-DAC81D304C10}">
      <dgm:prSet/>
      <dgm:spPr/>
      <dgm:t>
        <a:bodyPr/>
        <a:lstStyle/>
        <a:p>
          <a:endParaRPr lang="en-US"/>
        </a:p>
      </dgm:t>
    </dgm:pt>
    <dgm:pt modelId="{012FD150-2946-40C9-BEDD-D0AA4E115A60}">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Estemos un paso Adelante (pruebas de stress)</a:t>
          </a:r>
        </a:p>
      </dgm:t>
    </dgm:pt>
    <dgm:pt modelId="{DD525DE3-9DCF-443C-B57A-BAC4BF102368}" type="parTrans" cxnId="{E2D2549C-62FC-4E8C-A8FC-BD649DABE5BB}">
      <dgm:prSet/>
      <dgm:spPr/>
      <dgm:t>
        <a:bodyPr/>
        <a:lstStyle/>
        <a:p>
          <a:endParaRPr lang="en-US"/>
        </a:p>
      </dgm:t>
    </dgm:pt>
    <dgm:pt modelId="{93A3688F-4DA4-4F8F-9655-DFBBE5B3D613}" type="sibTrans" cxnId="{E2D2549C-62FC-4E8C-A8FC-BD649DABE5BB}">
      <dgm:prSet/>
      <dgm:spPr/>
      <dgm:t>
        <a:bodyPr/>
        <a:lstStyle/>
        <a:p>
          <a:endParaRPr lang="en-US"/>
        </a:p>
      </dgm:t>
    </dgm:pt>
    <dgm:pt modelId="{471B5CEC-6CF5-4FEB-AC74-DFCCBF92666C}">
      <dgm:prSet custT="1"/>
      <dgm:spPr/>
      <dgm:t>
        <a:bodyPr/>
        <a:lstStyle/>
        <a:p>
          <a:pPr>
            <a:lnSpc>
              <a:spcPct val="100000"/>
            </a:lnSpc>
          </a:pPr>
          <a:r>
            <a:rPr lang="es-MX" sz="1400" b="1" noProof="0" dirty="0">
              <a:latin typeface="Arial" panose="020B0604020202020204" pitchFamily="34" charset="0"/>
              <a:cs typeface="Arial" panose="020B0604020202020204" pitchFamily="34" charset="0"/>
            </a:rPr>
            <a:t>Continuemos innovando sin dejar de mirar los riesgos asociados con la innovación</a:t>
          </a:r>
        </a:p>
      </dgm:t>
    </dgm:pt>
    <dgm:pt modelId="{165F9E2B-90E4-47DB-80E3-08870D4C7F11}" type="parTrans" cxnId="{951B3350-7ADC-4ECE-82B1-2CCEFB5407E2}">
      <dgm:prSet/>
      <dgm:spPr/>
      <dgm:t>
        <a:bodyPr/>
        <a:lstStyle/>
        <a:p>
          <a:endParaRPr lang="en-US"/>
        </a:p>
      </dgm:t>
    </dgm:pt>
    <dgm:pt modelId="{740F1892-BA70-4DE6-B3FF-40C8C36ECF0A}" type="sibTrans" cxnId="{951B3350-7ADC-4ECE-82B1-2CCEFB5407E2}">
      <dgm:prSet/>
      <dgm:spPr/>
      <dgm:t>
        <a:bodyPr/>
        <a:lstStyle/>
        <a:p>
          <a:endParaRPr lang="en-US"/>
        </a:p>
      </dgm:t>
    </dgm:pt>
    <dgm:pt modelId="{AC118E17-D1B7-4843-92DE-BEBBA307B71B}" type="pres">
      <dgm:prSet presAssocID="{466DC428-FE2E-43E1-A389-66B149326CC3}" presName="root" presStyleCnt="0">
        <dgm:presLayoutVars>
          <dgm:dir/>
          <dgm:resizeHandles val="exact"/>
        </dgm:presLayoutVars>
      </dgm:prSet>
      <dgm:spPr/>
    </dgm:pt>
    <dgm:pt modelId="{53287CA9-1B5E-4A45-B8C5-86D0C9CF6D72}" type="pres">
      <dgm:prSet presAssocID="{B454C895-7C3E-4D87-9E20-410291E7FFA7}" presName="compNode" presStyleCnt="0"/>
      <dgm:spPr/>
    </dgm:pt>
    <dgm:pt modelId="{E6BE5904-5344-4E3C-9562-21E5663264D5}" type="pres">
      <dgm:prSet presAssocID="{B454C895-7C3E-4D87-9E20-410291E7FFA7}" presName="bgRect" presStyleLbl="bgShp" presStyleIdx="0" presStyleCnt="6"/>
      <dgm:spPr>
        <a:solidFill>
          <a:srgbClr val="E1F4FF"/>
        </a:solidFill>
        <a:effectLst>
          <a:outerShdw blurRad="50800" dist="38100" dir="2700000" algn="tl" rotWithShape="0">
            <a:prstClr val="black">
              <a:alpha val="40000"/>
            </a:prstClr>
          </a:outerShdw>
        </a:effectLst>
      </dgm:spPr>
    </dgm:pt>
    <dgm:pt modelId="{C52BFF8C-998E-4BB3-9CBE-A1E209B1C308}" type="pres">
      <dgm:prSet presAssocID="{B454C895-7C3E-4D87-9E20-410291E7FFA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gm:spPr>
      <dgm:extLst>
        <a:ext uri="{E40237B7-FDA0-4F09-8148-C483321AD2D9}">
          <dgm14:cNvPr xmlns:dgm14="http://schemas.microsoft.com/office/drawing/2010/diagram" id="0" name="" descr="City"/>
        </a:ext>
      </dgm:extLst>
    </dgm:pt>
    <dgm:pt modelId="{ECE3A332-B734-4442-83A6-6787852C1A00}" type="pres">
      <dgm:prSet presAssocID="{B454C895-7C3E-4D87-9E20-410291E7FFA7}" presName="spaceRect" presStyleCnt="0"/>
      <dgm:spPr/>
    </dgm:pt>
    <dgm:pt modelId="{BC422AC0-53DC-4D59-97D6-B04C0AF46658}" type="pres">
      <dgm:prSet presAssocID="{B454C895-7C3E-4D87-9E20-410291E7FFA7}" presName="parTx" presStyleLbl="revTx" presStyleIdx="0" presStyleCnt="6">
        <dgm:presLayoutVars>
          <dgm:chMax val="0"/>
          <dgm:chPref val="0"/>
        </dgm:presLayoutVars>
      </dgm:prSet>
      <dgm:spPr/>
    </dgm:pt>
    <dgm:pt modelId="{FCDE8B2B-1B5F-4673-AF77-3B636EF72328}" type="pres">
      <dgm:prSet presAssocID="{39C95422-EF08-433E-B739-B9CA2699FF57}" presName="sibTrans" presStyleCnt="0"/>
      <dgm:spPr/>
    </dgm:pt>
    <dgm:pt modelId="{6A5CAFD9-8E7E-4C84-B0D9-6CFE6E72BFDE}" type="pres">
      <dgm:prSet presAssocID="{A0972AD3-1BD9-430B-8D11-BBEA41A701F0}" presName="compNode" presStyleCnt="0"/>
      <dgm:spPr/>
    </dgm:pt>
    <dgm:pt modelId="{6E92050F-D329-4CDE-A727-4EF4ABD5047D}" type="pres">
      <dgm:prSet presAssocID="{A0972AD3-1BD9-430B-8D11-BBEA41A701F0}" presName="bgRect" presStyleLbl="bgShp" presStyleIdx="1" presStyleCnt="6"/>
      <dgm:spPr>
        <a:solidFill>
          <a:srgbClr val="E1F4FF"/>
        </a:solidFill>
        <a:effectLst>
          <a:outerShdw blurRad="50800" dist="38100" dir="2700000" algn="tl" rotWithShape="0">
            <a:prstClr val="black">
              <a:alpha val="40000"/>
            </a:prstClr>
          </a:outerShdw>
        </a:effectLst>
      </dgm:spPr>
    </dgm:pt>
    <dgm:pt modelId="{BC2CE832-F6B1-4B53-86EC-CA26E3D977F9}" type="pres">
      <dgm:prSet presAssocID="{A0972AD3-1BD9-430B-8D11-BBEA41A701F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gm:spPr>
      <dgm:extLst>
        <a:ext uri="{E40237B7-FDA0-4F09-8148-C483321AD2D9}">
          <dgm14:cNvPr xmlns:dgm14="http://schemas.microsoft.com/office/drawing/2010/diagram" id="0" name="" descr="Brain"/>
        </a:ext>
      </dgm:extLst>
    </dgm:pt>
    <dgm:pt modelId="{A16BF683-DD1A-4E18-9547-17BBFB5B8821}" type="pres">
      <dgm:prSet presAssocID="{A0972AD3-1BD9-430B-8D11-BBEA41A701F0}" presName="spaceRect" presStyleCnt="0"/>
      <dgm:spPr/>
    </dgm:pt>
    <dgm:pt modelId="{2B24D268-A2CB-4440-B872-D39C1ADFC9A8}" type="pres">
      <dgm:prSet presAssocID="{A0972AD3-1BD9-430B-8D11-BBEA41A701F0}" presName="parTx" presStyleLbl="revTx" presStyleIdx="1" presStyleCnt="6">
        <dgm:presLayoutVars>
          <dgm:chMax val="0"/>
          <dgm:chPref val="0"/>
        </dgm:presLayoutVars>
      </dgm:prSet>
      <dgm:spPr/>
    </dgm:pt>
    <dgm:pt modelId="{BD341517-6BB5-44F7-A68D-CEF268EA96F9}" type="pres">
      <dgm:prSet presAssocID="{C6709769-4E4F-4A9D-AD3F-DE8E046D6AAE}" presName="sibTrans" presStyleCnt="0"/>
      <dgm:spPr/>
    </dgm:pt>
    <dgm:pt modelId="{AD8DBCED-BC9B-40CC-8A2A-F82A05E3FBB5}" type="pres">
      <dgm:prSet presAssocID="{D8B07BD7-B301-48D7-8A36-808319BB496F}" presName="compNode" presStyleCnt="0"/>
      <dgm:spPr/>
    </dgm:pt>
    <dgm:pt modelId="{C4FE4EE4-6384-4050-8A32-42CD30D7CC4E}" type="pres">
      <dgm:prSet presAssocID="{D8B07BD7-B301-48D7-8A36-808319BB496F}" presName="bgRect" presStyleLbl="bgShp" presStyleIdx="2" presStyleCnt="6"/>
      <dgm:spPr>
        <a:solidFill>
          <a:srgbClr val="E1F4FF"/>
        </a:solidFill>
        <a:effectLst>
          <a:outerShdw blurRad="50800" dist="38100" dir="2700000" algn="tl" rotWithShape="0">
            <a:prstClr val="black">
              <a:alpha val="40000"/>
            </a:prstClr>
          </a:outerShdw>
        </a:effectLst>
      </dgm:spPr>
    </dgm:pt>
    <dgm:pt modelId="{1A5E9428-9682-462A-A8D1-BAC310601B2C}" type="pres">
      <dgm:prSet presAssocID="{D8B07BD7-B301-48D7-8A36-808319BB496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gm:spPr>
      <dgm:extLst>
        <a:ext uri="{E40237B7-FDA0-4F09-8148-C483321AD2D9}">
          <dgm14:cNvPr xmlns:dgm14="http://schemas.microsoft.com/office/drawing/2010/diagram" id="0" name="" descr="Workflow"/>
        </a:ext>
      </dgm:extLst>
    </dgm:pt>
    <dgm:pt modelId="{DAA25322-E277-4DD2-99F5-37F88C3EF8DB}" type="pres">
      <dgm:prSet presAssocID="{D8B07BD7-B301-48D7-8A36-808319BB496F}" presName="spaceRect" presStyleCnt="0"/>
      <dgm:spPr/>
    </dgm:pt>
    <dgm:pt modelId="{ED4791D4-5D24-4DF4-B984-524CFBFB0499}" type="pres">
      <dgm:prSet presAssocID="{D8B07BD7-B301-48D7-8A36-808319BB496F}" presName="parTx" presStyleLbl="revTx" presStyleIdx="2" presStyleCnt="6">
        <dgm:presLayoutVars>
          <dgm:chMax val="0"/>
          <dgm:chPref val="0"/>
        </dgm:presLayoutVars>
      </dgm:prSet>
      <dgm:spPr/>
    </dgm:pt>
    <dgm:pt modelId="{0F54B03B-276C-4484-B37C-95986AE2F714}" type="pres">
      <dgm:prSet presAssocID="{39C2AC08-2CE9-4C18-B47F-63D48DE93181}" presName="sibTrans" presStyleCnt="0"/>
      <dgm:spPr/>
    </dgm:pt>
    <dgm:pt modelId="{413E9720-5419-48F4-A944-1E5651111BE3}" type="pres">
      <dgm:prSet presAssocID="{F8B89569-6A0E-42AA-887E-2334296CF073}" presName="compNode" presStyleCnt="0"/>
      <dgm:spPr/>
    </dgm:pt>
    <dgm:pt modelId="{F4225C66-ADB6-401E-84D6-F3E7D8700D52}" type="pres">
      <dgm:prSet presAssocID="{F8B89569-6A0E-42AA-887E-2334296CF073}" presName="bgRect" presStyleLbl="bgShp" presStyleIdx="3" presStyleCnt="6"/>
      <dgm:spPr>
        <a:solidFill>
          <a:srgbClr val="E1F4FF"/>
        </a:solidFill>
        <a:effectLst>
          <a:outerShdw blurRad="50800" dist="38100" dir="2700000" algn="tl" rotWithShape="0">
            <a:prstClr val="black">
              <a:alpha val="40000"/>
            </a:prstClr>
          </a:outerShdw>
        </a:effectLst>
      </dgm:spPr>
    </dgm:pt>
    <dgm:pt modelId="{9055FB6B-8ECA-438B-84FE-85AE12ABB513}" type="pres">
      <dgm:prSet presAssocID="{F8B89569-6A0E-42AA-887E-2334296CF07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gm:spPr>
      <dgm:extLst>
        <a:ext uri="{E40237B7-FDA0-4F09-8148-C483321AD2D9}">
          <dgm14:cNvPr xmlns:dgm14="http://schemas.microsoft.com/office/drawing/2010/diagram" id="0" name="" descr="Person with Idea"/>
        </a:ext>
      </dgm:extLst>
    </dgm:pt>
    <dgm:pt modelId="{21736E07-93A5-4AE7-A0AE-DFD4FD6522E3}" type="pres">
      <dgm:prSet presAssocID="{F8B89569-6A0E-42AA-887E-2334296CF073}" presName="spaceRect" presStyleCnt="0"/>
      <dgm:spPr/>
    </dgm:pt>
    <dgm:pt modelId="{07030950-CE87-4B50-8551-4771AE4C3FB1}" type="pres">
      <dgm:prSet presAssocID="{F8B89569-6A0E-42AA-887E-2334296CF073}" presName="parTx" presStyleLbl="revTx" presStyleIdx="3" presStyleCnt="6">
        <dgm:presLayoutVars>
          <dgm:chMax val="0"/>
          <dgm:chPref val="0"/>
        </dgm:presLayoutVars>
      </dgm:prSet>
      <dgm:spPr/>
    </dgm:pt>
    <dgm:pt modelId="{40FCA28B-FD60-49E4-A290-3D0DC62D9BDD}" type="pres">
      <dgm:prSet presAssocID="{4FE2E87F-0826-4236-A436-95FFED14E10E}" presName="sibTrans" presStyleCnt="0"/>
      <dgm:spPr/>
    </dgm:pt>
    <dgm:pt modelId="{12BDF75B-2DC9-4254-8D0F-36B518C371C9}" type="pres">
      <dgm:prSet presAssocID="{012FD150-2946-40C9-BEDD-D0AA4E115A60}" presName="compNode" presStyleCnt="0"/>
      <dgm:spPr/>
    </dgm:pt>
    <dgm:pt modelId="{7AA6D299-3747-4803-B43C-85CD536A6F7D}" type="pres">
      <dgm:prSet presAssocID="{012FD150-2946-40C9-BEDD-D0AA4E115A60}" presName="bgRect" presStyleLbl="bgShp" presStyleIdx="4" presStyleCnt="6"/>
      <dgm:spPr>
        <a:solidFill>
          <a:srgbClr val="E1F4FF"/>
        </a:solidFill>
        <a:effectLst>
          <a:outerShdw blurRad="50800" dist="38100" dir="2700000" algn="tl" rotWithShape="0">
            <a:prstClr val="black">
              <a:alpha val="40000"/>
            </a:prstClr>
          </a:outerShdw>
        </a:effectLst>
      </dgm:spPr>
    </dgm:pt>
    <dgm:pt modelId="{DD86A5AC-0419-445D-A47D-2E1595E418C6}" type="pres">
      <dgm:prSet presAssocID="{012FD150-2946-40C9-BEDD-D0AA4E115A6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gm:spPr>
      <dgm:extLst>
        <a:ext uri="{E40237B7-FDA0-4F09-8148-C483321AD2D9}">
          <dgm14:cNvPr xmlns:dgm14="http://schemas.microsoft.com/office/drawing/2010/diagram" id="0" name="" descr="Brain in head"/>
        </a:ext>
      </dgm:extLst>
    </dgm:pt>
    <dgm:pt modelId="{1CE0D601-830D-421A-9D30-5A156864FB7F}" type="pres">
      <dgm:prSet presAssocID="{012FD150-2946-40C9-BEDD-D0AA4E115A60}" presName="spaceRect" presStyleCnt="0"/>
      <dgm:spPr/>
    </dgm:pt>
    <dgm:pt modelId="{A036D105-07BD-442B-B49F-0E709E1194B0}" type="pres">
      <dgm:prSet presAssocID="{012FD150-2946-40C9-BEDD-D0AA4E115A60}" presName="parTx" presStyleLbl="revTx" presStyleIdx="4" presStyleCnt="6">
        <dgm:presLayoutVars>
          <dgm:chMax val="0"/>
          <dgm:chPref val="0"/>
        </dgm:presLayoutVars>
      </dgm:prSet>
      <dgm:spPr/>
    </dgm:pt>
    <dgm:pt modelId="{7C3D1E6A-CDD3-413D-B416-5A0629C5230D}" type="pres">
      <dgm:prSet presAssocID="{93A3688F-4DA4-4F8F-9655-DFBBE5B3D613}" presName="sibTrans" presStyleCnt="0"/>
      <dgm:spPr/>
    </dgm:pt>
    <dgm:pt modelId="{6D4B69B4-A9AA-46A8-97DD-000CF186AE5B}" type="pres">
      <dgm:prSet presAssocID="{471B5CEC-6CF5-4FEB-AC74-DFCCBF92666C}" presName="compNode" presStyleCnt="0"/>
      <dgm:spPr/>
    </dgm:pt>
    <dgm:pt modelId="{1E74F7EE-BF11-44B3-9DC7-24A42EF36725}" type="pres">
      <dgm:prSet presAssocID="{471B5CEC-6CF5-4FEB-AC74-DFCCBF92666C}" presName="bgRect" presStyleLbl="bgShp" presStyleIdx="5" presStyleCnt="6"/>
      <dgm:spPr>
        <a:solidFill>
          <a:srgbClr val="E1F4FF"/>
        </a:solidFill>
        <a:effectLst>
          <a:outerShdw blurRad="50800" dist="38100" dir="2700000" algn="tl" rotWithShape="0">
            <a:prstClr val="black">
              <a:alpha val="40000"/>
            </a:prstClr>
          </a:outerShdw>
        </a:effectLst>
      </dgm:spPr>
    </dgm:pt>
    <dgm:pt modelId="{2237B797-8D4B-4CD6-B79A-101A85555D51}" type="pres">
      <dgm:prSet presAssocID="{471B5CEC-6CF5-4FEB-AC74-DFCCBF92666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gm:spPr>
      <dgm:extLst>
        <a:ext uri="{E40237B7-FDA0-4F09-8148-C483321AD2D9}">
          <dgm14:cNvPr xmlns:dgm14="http://schemas.microsoft.com/office/drawing/2010/diagram" id="0" name="" descr="Light Bulb and Gear"/>
        </a:ext>
      </dgm:extLst>
    </dgm:pt>
    <dgm:pt modelId="{EAEF7186-8EA6-4DCD-A1AA-23CC48D2F7F4}" type="pres">
      <dgm:prSet presAssocID="{471B5CEC-6CF5-4FEB-AC74-DFCCBF92666C}" presName="spaceRect" presStyleCnt="0"/>
      <dgm:spPr/>
    </dgm:pt>
    <dgm:pt modelId="{DAC6D4AC-BB5E-4A68-94BD-46154AF38E66}" type="pres">
      <dgm:prSet presAssocID="{471B5CEC-6CF5-4FEB-AC74-DFCCBF92666C}" presName="parTx" presStyleLbl="revTx" presStyleIdx="5" presStyleCnt="6">
        <dgm:presLayoutVars>
          <dgm:chMax val="0"/>
          <dgm:chPref val="0"/>
        </dgm:presLayoutVars>
      </dgm:prSet>
      <dgm:spPr/>
    </dgm:pt>
  </dgm:ptLst>
  <dgm:cxnLst>
    <dgm:cxn modelId="{7230C924-89DF-4CF6-8F9E-DAC81D304C10}" srcId="{466DC428-FE2E-43E1-A389-66B149326CC3}" destId="{F8B89569-6A0E-42AA-887E-2334296CF073}" srcOrd="3" destOrd="0" parTransId="{61BA3744-E00B-40D8-8887-DC70B5CAF617}" sibTransId="{4FE2E87F-0826-4236-A436-95FFED14E10E}"/>
    <dgm:cxn modelId="{3BC5E538-1987-4687-8673-E094109D9695}" type="presOf" srcId="{A0972AD3-1BD9-430B-8D11-BBEA41A701F0}" destId="{2B24D268-A2CB-4440-B872-D39C1ADFC9A8}" srcOrd="0" destOrd="0" presId="urn:microsoft.com/office/officeart/2018/2/layout/IconVerticalSolidList"/>
    <dgm:cxn modelId="{E4F0CE6F-1D75-409A-AAFB-EA2BE5F17EA0}" type="presOf" srcId="{D8B07BD7-B301-48D7-8A36-808319BB496F}" destId="{ED4791D4-5D24-4DF4-B984-524CFBFB0499}" srcOrd="0" destOrd="0" presId="urn:microsoft.com/office/officeart/2018/2/layout/IconVerticalSolidList"/>
    <dgm:cxn modelId="{951B3350-7ADC-4ECE-82B1-2CCEFB5407E2}" srcId="{466DC428-FE2E-43E1-A389-66B149326CC3}" destId="{471B5CEC-6CF5-4FEB-AC74-DFCCBF92666C}" srcOrd="5" destOrd="0" parTransId="{165F9E2B-90E4-47DB-80E3-08870D4C7F11}" sibTransId="{740F1892-BA70-4DE6-B3FF-40C8C36ECF0A}"/>
    <dgm:cxn modelId="{CD66A879-7F78-48FF-887F-DF36C25D8C2D}" type="presOf" srcId="{466DC428-FE2E-43E1-A389-66B149326CC3}" destId="{AC118E17-D1B7-4843-92DE-BEBBA307B71B}" srcOrd="0" destOrd="0" presId="urn:microsoft.com/office/officeart/2018/2/layout/IconVerticalSolidList"/>
    <dgm:cxn modelId="{E9727F80-DF37-4DD3-A0FD-A096495D51F6}" srcId="{466DC428-FE2E-43E1-A389-66B149326CC3}" destId="{A0972AD3-1BD9-430B-8D11-BBEA41A701F0}" srcOrd="1" destOrd="0" parTransId="{343C53C6-8B31-44C5-A4B1-DF189F45097A}" sibTransId="{C6709769-4E4F-4A9D-AD3F-DE8E046D6AAE}"/>
    <dgm:cxn modelId="{4562CE8F-6816-47B6-9EE6-AB119CE6DD45}" type="presOf" srcId="{F8B89569-6A0E-42AA-887E-2334296CF073}" destId="{07030950-CE87-4B50-8551-4771AE4C3FB1}" srcOrd="0" destOrd="0" presId="urn:microsoft.com/office/officeart/2018/2/layout/IconVerticalSolidList"/>
    <dgm:cxn modelId="{EC46069A-2559-46EE-9427-9FD577EF5724}" srcId="{466DC428-FE2E-43E1-A389-66B149326CC3}" destId="{B454C895-7C3E-4D87-9E20-410291E7FFA7}" srcOrd="0" destOrd="0" parTransId="{E2593E25-7209-4A9C-A325-11AAEDBB6234}" sibTransId="{39C95422-EF08-433E-B739-B9CA2699FF57}"/>
    <dgm:cxn modelId="{E2D2549C-62FC-4E8C-A8FC-BD649DABE5BB}" srcId="{466DC428-FE2E-43E1-A389-66B149326CC3}" destId="{012FD150-2946-40C9-BEDD-D0AA4E115A60}" srcOrd="4" destOrd="0" parTransId="{DD525DE3-9DCF-443C-B57A-BAC4BF102368}" sibTransId="{93A3688F-4DA4-4F8F-9655-DFBBE5B3D613}"/>
    <dgm:cxn modelId="{6B6FD2C2-0470-4109-9F14-B1A27558D1A6}" type="presOf" srcId="{B454C895-7C3E-4D87-9E20-410291E7FFA7}" destId="{BC422AC0-53DC-4D59-97D6-B04C0AF46658}" srcOrd="0" destOrd="0" presId="urn:microsoft.com/office/officeart/2018/2/layout/IconVerticalSolidList"/>
    <dgm:cxn modelId="{EC6BE7C3-8467-45C7-BAAC-FA35E58623CD}" type="presOf" srcId="{012FD150-2946-40C9-BEDD-D0AA4E115A60}" destId="{A036D105-07BD-442B-B49F-0E709E1194B0}" srcOrd="0" destOrd="0" presId="urn:microsoft.com/office/officeart/2018/2/layout/IconVerticalSolidList"/>
    <dgm:cxn modelId="{59516CE1-7372-4EE5-A070-49CE54370935}" srcId="{466DC428-FE2E-43E1-A389-66B149326CC3}" destId="{D8B07BD7-B301-48D7-8A36-808319BB496F}" srcOrd="2" destOrd="0" parTransId="{0748E91A-EB62-4EE0-93BF-FC389C486A79}" sibTransId="{39C2AC08-2CE9-4C18-B47F-63D48DE93181}"/>
    <dgm:cxn modelId="{742151ED-BC53-4A28-8589-EEEA95F17A74}" type="presOf" srcId="{471B5CEC-6CF5-4FEB-AC74-DFCCBF92666C}" destId="{DAC6D4AC-BB5E-4A68-94BD-46154AF38E66}" srcOrd="0" destOrd="0" presId="urn:microsoft.com/office/officeart/2018/2/layout/IconVerticalSolidList"/>
    <dgm:cxn modelId="{06F15014-10F6-4DF0-8287-85B0E08EADB8}" type="presParOf" srcId="{AC118E17-D1B7-4843-92DE-BEBBA307B71B}" destId="{53287CA9-1B5E-4A45-B8C5-86D0C9CF6D72}" srcOrd="0" destOrd="0" presId="urn:microsoft.com/office/officeart/2018/2/layout/IconVerticalSolidList"/>
    <dgm:cxn modelId="{9472030A-EBE9-48E5-AF3B-607C80C6A373}" type="presParOf" srcId="{53287CA9-1B5E-4A45-B8C5-86D0C9CF6D72}" destId="{E6BE5904-5344-4E3C-9562-21E5663264D5}" srcOrd="0" destOrd="0" presId="urn:microsoft.com/office/officeart/2018/2/layout/IconVerticalSolidList"/>
    <dgm:cxn modelId="{6AD8F98A-92B6-404E-868D-C24790BBF17E}" type="presParOf" srcId="{53287CA9-1B5E-4A45-B8C5-86D0C9CF6D72}" destId="{C52BFF8C-998E-4BB3-9CBE-A1E209B1C308}" srcOrd="1" destOrd="0" presId="urn:microsoft.com/office/officeart/2018/2/layout/IconVerticalSolidList"/>
    <dgm:cxn modelId="{E158515B-DCA3-41C6-8B85-BD97D406B4ED}" type="presParOf" srcId="{53287CA9-1B5E-4A45-B8C5-86D0C9CF6D72}" destId="{ECE3A332-B734-4442-83A6-6787852C1A00}" srcOrd="2" destOrd="0" presId="urn:microsoft.com/office/officeart/2018/2/layout/IconVerticalSolidList"/>
    <dgm:cxn modelId="{79906A4E-E956-42F5-B3D0-89E47CEE9FAE}" type="presParOf" srcId="{53287CA9-1B5E-4A45-B8C5-86D0C9CF6D72}" destId="{BC422AC0-53DC-4D59-97D6-B04C0AF46658}" srcOrd="3" destOrd="0" presId="urn:microsoft.com/office/officeart/2018/2/layout/IconVerticalSolidList"/>
    <dgm:cxn modelId="{82EACBCB-9DB4-4B8B-8D65-ACE32BB445D7}" type="presParOf" srcId="{AC118E17-D1B7-4843-92DE-BEBBA307B71B}" destId="{FCDE8B2B-1B5F-4673-AF77-3B636EF72328}" srcOrd="1" destOrd="0" presId="urn:microsoft.com/office/officeart/2018/2/layout/IconVerticalSolidList"/>
    <dgm:cxn modelId="{91944925-2906-4ADD-B3E0-ECE849D53D3B}" type="presParOf" srcId="{AC118E17-D1B7-4843-92DE-BEBBA307B71B}" destId="{6A5CAFD9-8E7E-4C84-B0D9-6CFE6E72BFDE}" srcOrd="2" destOrd="0" presId="urn:microsoft.com/office/officeart/2018/2/layout/IconVerticalSolidList"/>
    <dgm:cxn modelId="{2EAD1F58-24A0-4B4A-93E0-62604516C883}" type="presParOf" srcId="{6A5CAFD9-8E7E-4C84-B0D9-6CFE6E72BFDE}" destId="{6E92050F-D329-4CDE-A727-4EF4ABD5047D}" srcOrd="0" destOrd="0" presId="urn:microsoft.com/office/officeart/2018/2/layout/IconVerticalSolidList"/>
    <dgm:cxn modelId="{AF183663-7DD1-4284-B9AD-84DE90BEB488}" type="presParOf" srcId="{6A5CAFD9-8E7E-4C84-B0D9-6CFE6E72BFDE}" destId="{BC2CE832-F6B1-4B53-86EC-CA26E3D977F9}" srcOrd="1" destOrd="0" presId="urn:microsoft.com/office/officeart/2018/2/layout/IconVerticalSolidList"/>
    <dgm:cxn modelId="{91BED5EB-D9A8-423A-ABDE-63533CFEB0DC}" type="presParOf" srcId="{6A5CAFD9-8E7E-4C84-B0D9-6CFE6E72BFDE}" destId="{A16BF683-DD1A-4E18-9547-17BBFB5B8821}" srcOrd="2" destOrd="0" presId="urn:microsoft.com/office/officeart/2018/2/layout/IconVerticalSolidList"/>
    <dgm:cxn modelId="{D4C97366-58BA-4AAB-B02D-C9B57983DA81}" type="presParOf" srcId="{6A5CAFD9-8E7E-4C84-B0D9-6CFE6E72BFDE}" destId="{2B24D268-A2CB-4440-B872-D39C1ADFC9A8}" srcOrd="3" destOrd="0" presId="urn:microsoft.com/office/officeart/2018/2/layout/IconVerticalSolidList"/>
    <dgm:cxn modelId="{D763C9E7-E742-4087-931F-896BE4C83704}" type="presParOf" srcId="{AC118E17-D1B7-4843-92DE-BEBBA307B71B}" destId="{BD341517-6BB5-44F7-A68D-CEF268EA96F9}" srcOrd="3" destOrd="0" presId="urn:microsoft.com/office/officeart/2018/2/layout/IconVerticalSolidList"/>
    <dgm:cxn modelId="{6CC56ADC-4A4B-4327-8DEF-FDC50EDE8E58}" type="presParOf" srcId="{AC118E17-D1B7-4843-92DE-BEBBA307B71B}" destId="{AD8DBCED-BC9B-40CC-8A2A-F82A05E3FBB5}" srcOrd="4" destOrd="0" presId="urn:microsoft.com/office/officeart/2018/2/layout/IconVerticalSolidList"/>
    <dgm:cxn modelId="{E6D3F6AC-D828-4DC1-826D-318A58F82C8E}" type="presParOf" srcId="{AD8DBCED-BC9B-40CC-8A2A-F82A05E3FBB5}" destId="{C4FE4EE4-6384-4050-8A32-42CD30D7CC4E}" srcOrd="0" destOrd="0" presId="urn:microsoft.com/office/officeart/2018/2/layout/IconVerticalSolidList"/>
    <dgm:cxn modelId="{407EBAE8-8E56-422B-95BB-3EACC70153A2}" type="presParOf" srcId="{AD8DBCED-BC9B-40CC-8A2A-F82A05E3FBB5}" destId="{1A5E9428-9682-462A-A8D1-BAC310601B2C}" srcOrd="1" destOrd="0" presId="urn:microsoft.com/office/officeart/2018/2/layout/IconVerticalSolidList"/>
    <dgm:cxn modelId="{CD9579D5-316F-477D-B4C9-59735793DFF3}" type="presParOf" srcId="{AD8DBCED-BC9B-40CC-8A2A-F82A05E3FBB5}" destId="{DAA25322-E277-4DD2-99F5-37F88C3EF8DB}" srcOrd="2" destOrd="0" presId="urn:microsoft.com/office/officeart/2018/2/layout/IconVerticalSolidList"/>
    <dgm:cxn modelId="{1A101416-121E-427A-96E8-24C3E6442410}" type="presParOf" srcId="{AD8DBCED-BC9B-40CC-8A2A-F82A05E3FBB5}" destId="{ED4791D4-5D24-4DF4-B984-524CFBFB0499}" srcOrd="3" destOrd="0" presId="urn:microsoft.com/office/officeart/2018/2/layout/IconVerticalSolidList"/>
    <dgm:cxn modelId="{16D43998-7093-4923-87A5-B4CD48A3F738}" type="presParOf" srcId="{AC118E17-D1B7-4843-92DE-BEBBA307B71B}" destId="{0F54B03B-276C-4484-B37C-95986AE2F714}" srcOrd="5" destOrd="0" presId="urn:microsoft.com/office/officeart/2018/2/layout/IconVerticalSolidList"/>
    <dgm:cxn modelId="{7D805C6E-471B-48E1-A628-618206230BD3}" type="presParOf" srcId="{AC118E17-D1B7-4843-92DE-BEBBA307B71B}" destId="{413E9720-5419-48F4-A944-1E5651111BE3}" srcOrd="6" destOrd="0" presId="urn:microsoft.com/office/officeart/2018/2/layout/IconVerticalSolidList"/>
    <dgm:cxn modelId="{69C17BEA-ADC3-4527-9C46-20F21F82CE83}" type="presParOf" srcId="{413E9720-5419-48F4-A944-1E5651111BE3}" destId="{F4225C66-ADB6-401E-84D6-F3E7D8700D52}" srcOrd="0" destOrd="0" presId="urn:microsoft.com/office/officeart/2018/2/layout/IconVerticalSolidList"/>
    <dgm:cxn modelId="{775B5EF6-22D0-493F-BBEC-66EB60FAEBA7}" type="presParOf" srcId="{413E9720-5419-48F4-A944-1E5651111BE3}" destId="{9055FB6B-8ECA-438B-84FE-85AE12ABB513}" srcOrd="1" destOrd="0" presId="urn:microsoft.com/office/officeart/2018/2/layout/IconVerticalSolidList"/>
    <dgm:cxn modelId="{BD2DADCE-F1F2-404A-875D-381B17A5B156}" type="presParOf" srcId="{413E9720-5419-48F4-A944-1E5651111BE3}" destId="{21736E07-93A5-4AE7-A0AE-DFD4FD6522E3}" srcOrd="2" destOrd="0" presId="urn:microsoft.com/office/officeart/2018/2/layout/IconVerticalSolidList"/>
    <dgm:cxn modelId="{5FFE6AAF-06A0-42E9-BF62-13E98A22A856}" type="presParOf" srcId="{413E9720-5419-48F4-A944-1E5651111BE3}" destId="{07030950-CE87-4B50-8551-4771AE4C3FB1}" srcOrd="3" destOrd="0" presId="urn:microsoft.com/office/officeart/2018/2/layout/IconVerticalSolidList"/>
    <dgm:cxn modelId="{FC53D574-8385-4E8B-B872-C6074936EAC7}" type="presParOf" srcId="{AC118E17-D1B7-4843-92DE-BEBBA307B71B}" destId="{40FCA28B-FD60-49E4-A290-3D0DC62D9BDD}" srcOrd="7" destOrd="0" presId="urn:microsoft.com/office/officeart/2018/2/layout/IconVerticalSolidList"/>
    <dgm:cxn modelId="{2484192A-875E-43E5-A503-78C2CD1BBD3E}" type="presParOf" srcId="{AC118E17-D1B7-4843-92DE-BEBBA307B71B}" destId="{12BDF75B-2DC9-4254-8D0F-36B518C371C9}" srcOrd="8" destOrd="0" presId="urn:microsoft.com/office/officeart/2018/2/layout/IconVerticalSolidList"/>
    <dgm:cxn modelId="{ACF54644-BB50-4D72-BDDD-70A0CB0AB54F}" type="presParOf" srcId="{12BDF75B-2DC9-4254-8D0F-36B518C371C9}" destId="{7AA6D299-3747-4803-B43C-85CD536A6F7D}" srcOrd="0" destOrd="0" presId="urn:microsoft.com/office/officeart/2018/2/layout/IconVerticalSolidList"/>
    <dgm:cxn modelId="{0875C0D4-286C-499A-9D89-1F236B05C380}" type="presParOf" srcId="{12BDF75B-2DC9-4254-8D0F-36B518C371C9}" destId="{DD86A5AC-0419-445D-A47D-2E1595E418C6}" srcOrd="1" destOrd="0" presId="urn:microsoft.com/office/officeart/2018/2/layout/IconVerticalSolidList"/>
    <dgm:cxn modelId="{EC7C732D-0577-49CD-A2F8-BBE282FFD91C}" type="presParOf" srcId="{12BDF75B-2DC9-4254-8D0F-36B518C371C9}" destId="{1CE0D601-830D-421A-9D30-5A156864FB7F}" srcOrd="2" destOrd="0" presId="urn:microsoft.com/office/officeart/2018/2/layout/IconVerticalSolidList"/>
    <dgm:cxn modelId="{CD78B6E1-DCB0-4557-9E89-EE12208F974E}" type="presParOf" srcId="{12BDF75B-2DC9-4254-8D0F-36B518C371C9}" destId="{A036D105-07BD-442B-B49F-0E709E1194B0}" srcOrd="3" destOrd="0" presId="urn:microsoft.com/office/officeart/2018/2/layout/IconVerticalSolidList"/>
    <dgm:cxn modelId="{F68BBADF-99BC-4D82-A6C2-D90DE54FC57E}" type="presParOf" srcId="{AC118E17-D1B7-4843-92DE-BEBBA307B71B}" destId="{7C3D1E6A-CDD3-413D-B416-5A0629C5230D}" srcOrd="9" destOrd="0" presId="urn:microsoft.com/office/officeart/2018/2/layout/IconVerticalSolidList"/>
    <dgm:cxn modelId="{0B288D54-F24A-4522-8F4E-42124A4B202B}" type="presParOf" srcId="{AC118E17-D1B7-4843-92DE-BEBBA307B71B}" destId="{6D4B69B4-A9AA-46A8-97DD-000CF186AE5B}" srcOrd="10" destOrd="0" presId="urn:microsoft.com/office/officeart/2018/2/layout/IconVerticalSolidList"/>
    <dgm:cxn modelId="{D0DFD034-6901-4410-BEEF-1F9515F2B16C}" type="presParOf" srcId="{6D4B69B4-A9AA-46A8-97DD-000CF186AE5B}" destId="{1E74F7EE-BF11-44B3-9DC7-24A42EF36725}" srcOrd="0" destOrd="0" presId="urn:microsoft.com/office/officeart/2018/2/layout/IconVerticalSolidList"/>
    <dgm:cxn modelId="{7FB18E74-ABA6-4E05-8F7F-386EBE1E665A}" type="presParOf" srcId="{6D4B69B4-A9AA-46A8-97DD-000CF186AE5B}" destId="{2237B797-8D4B-4CD6-B79A-101A85555D51}" srcOrd="1" destOrd="0" presId="urn:microsoft.com/office/officeart/2018/2/layout/IconVerticalSolidList"/>
    <dgm:cxn modelId="{26FA6998-F5D2-4101-8149-7FD7A2FEA497}" type="presParOf" srcId="{6D4B69B4-A9AA-46A8-97DD-000CF186AE5B}" destId="{EAEF7186-8EA6-4DCD-A1AA-23CC48D2F7F4}" srcOrd="2" destOrd="0" presId="urn:microsoft.com/office/officeart/2018/2/layout/IconVerticalSolidList"/>
    <dgm:cxn modelId="{4C0EF942-D437-454E-AD53-37D9D7DF5F52}" type="presParOf" srcId="{6D4B69B4-A9AA-46A8-97DD-000CF186AE5B}" destId="{DAC6D4AC-BB5E-4A68-94BD-46154AF38E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42F13-FB14-4803-B423-0D580093A9A3}">
      <dsp:nvSpPr>
        <dsp:cNvPr id="0" name=""/>
        <dsp:cNvSpPr/>
      </dsp:nvSpPr>
      <dsp:spPr>
        <a:xfrm>
          <a:off x="-4651809" y="-713145"/>
          <a:ext cx="5541091" cy="5541091"/>
        </a:xfrm>
        <a:prstGeom prst="blockArc">
          <a:avLst>
            <a:gd name="adj1" fmla="val 18900000"/>
            <a:gd name="adj2" fmla="val 2700000"/>
            <a:gd name="adj3" fmla="val 3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0630C-1A87-4902-89A9-0B25BA856212}">
      <dsp:nvSpPr>
        <dsp:cNvPr id="0" name=""/>
        <dsp:cNvSpPr/>
      </dsp:nvSpPr>
      <dsp:spPr>
        <a:xfrm>
          <a:off x="389232" y="257092"/>
          <a:ext cx="7441478" cy="514514"/>
        </a:xfrm>
        <a:prstGeom prst="rect">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noProof="0" dirty="0">
              <a:solidFill>
                <a:schemeClr val="tx1"/>
              </a:solidFill>
              <a:latin typeface="Arial" panose="020B0604020202020204" pitchFamily="34" charset="0"/>
              <a:cs typeface="Arial" panose="020B0604020202020204" pitchFamily="34" charset="0"/>
            </a:rPr>
            <a:t>Mercado actual de Seguros</a:t>
          </a:r>
        </a:p>
      </dsp:txBody>
      <dsp:txXfrm>
        <a:off x="389232" y="257092"/>
        <a:ext cx="7441478" cy="514514"/>
      </dsp:txXfrm>
    </dsp:sp>
    <dsp:sp modelId="{55A62B08-F941-4000-A3ED-E97626AA1DD5}">
      <dsp:nvSpPr>
        <dsp:cNvPr id="0" name=""/>
        <dsp:cNvSpPr/>
      </dsp:nvSpPr>
      <dsp:spPr>
        <a:xfrm>
          <a:off x="67660" y="192778"/>
          <a:ext cx="643143" cy="6431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55F8D5-EC4A-486E-A8D3-06AAD2CE0CAA}">
      <dsp:nvSpPr>
        <dsp:cNvPr id="0" name=""/>
        <dsp:cNvSpPr/>
      </dsp:nvSpPr>
      <dsp:spPr>
        <a:xfrm>
          <a:off x="757918" y="1028617"/>
          <a:ext cx="7072792" cy="514514"/>
        </a:xfrm>
        <a:prstGeom prst="rect">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noProof="0" dirty="0">
              <a:solidFill>
                <a:schemeClr val="tx1"/>
              </a:solidFill>
              <a:latin typeface="Arial" panose="020B0604020202020204" pitchFamily="34" charset="0"/>
              <a:cs typeface="Arial" panose="020B0604020202020204" pitchFamily="34" charset="0"/>
            </a:rPr>
            <a:t>Ciberseguros – definición y cifras</a:t>
          </a:r>
        </a:p>
      </dsp:txBody>
      <dsp:txXfrm>
        <a:off x="757918" y="1028617"/>
        <a:ext cx="7072792" cy="514514"/>
      </dsp:txXfrm>
    </dsp:sp>
    <dsp:sp modelId="{67F9FC43-32BA-4989-AD23-0CCBF2CD19E7}">
      <dsp:nvSpPr>
        <dsp:cNvPr id="0" name=""/>
        <dsp:cNvSpPr/>
      </dsp:nvSpPr>
      <dsp:spPr>
        <a:xfrm>
          <a:off x="436346" y="964303"/>
          <a:ext cx="643143" cy="6431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B71B8-7C57-48CE-B1B3-27C98BCE53B8}">
      <dsp:nvSpPr>
        <dsp:cNvPr id="0" name=""/>
        <dsp:cNvSpPr/>
      </dsp:nvSpPr>
      <dsp:spPr>
        <a:xfrm>
          <a:off x="871075" y="1800142"/>
          <a:ext cx="6959635" cy="514514"/>
        </a:xfrm>
        <a:prstGeom prst="rect">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noProof="0" dirty="0">
              <a:solidFill>
                <a:schemeClr val="tx1"/>
              </a:solidFill>
              <a:latin typeface="Arial" panose="020B0604020202020204" pitchFamily="34" charset="0"/>
              <a:cs typeface="Arial" panose="020B0604020202020204" pitchFamily="34" charset="0"/>
            </a:rPr>
            <a:t>Nuevas Amenazas</a:t>
          </a:r>
        </a:p>
      </dsp:txBody>
      <dsp:txXfrm>
        <a:off x="871075" y="1800142"/>
        <a:ext cx="6959635" cy="514514"/>
      </dsp:txXfrm>
    </dsp:sp>
    <dsp:sp modelId="{3BC2A7E9-1801-491B-91A7-F9ABFE2588AA}">
      <dsp:nvSpPr>
        <dsp:cNvPr id="0" name=""/>
        <dsp:cNvSpPr/>
      </dsp:nvSpPr>
      <dsp:spPr>
        <a:xfrm>
          <a:off x="549503" y="1735828"/>
          <a:ext cx="643143" cy="6431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3A55E8-C579-423C-AD45-0157C4EFA618}">
      <dsp:nvSpPr>
        <dsp:cNvPr id="0" name=""/>
        <dsp:cNvSpPr/>
      </dsp:nvSpPr>
      <dsp:spPr>
        <a:xfrm>
          <a:off x="757918" y="2571667"/>
          <a:ext cx="7072792" cy="514514"/>
        </a:xfrm>
        <a:prstGeom prst="rect">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noProof="0" dirty="0">
              <a:solidFill>
                <a:schemeClr val="tx1"/>
              </a:solidFill>
              <a:latin typeface="Arial" panose="020B0604020202020204" pitchFamily="34" charset="0"/>
              <a:cs typeface="Arial" panose="020B0604020202020204" pitchFamily="34" charset="0"/>
            </a:rPr>
            <a:t>Nuevas Coberturas</a:t>
          </a:r>
        </a:p>
      </dsp:txBody>
      <dsp:txXfrm>
        <a:off x="757918" y="2571667"/>
        <a:ext cx="7072792" cy="514514"/>
      </dsp:txXfrm>
    </dsp:sp>
    <dsp:sp modelId="{99F0C024-6BFB-431B-8146-C62E0D9698F3}">
      <dsp:nvSpPr>
        <dsp:cNvPr id="0" name=""/>
        <dsp:cNvSpPr/>
      </dsp:nvSpPr>
      <dsp:spPr>
        <a:xfrm>
          <a:off x="436346" y="2507353"/>
          <a:ext cx="643143" cy="6431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67D113-6364-4229-8B14-F279CF55A22A}">
      <dsp:nvSpPr>
        <dsp:cNvPr id="0" name=""/>
        <dsp:cNvSpPr/>
      </dsp:nvSpPr>
      <dsp:spPr>
        <a:xfrm>
          <a:off x="389232" y="3343192"/>
          <a:ext cx="7441478" cy="514514"/>
        </a:xfrm>
        <a:prstGeom prst="rect">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39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noProof="0" dirty="0">
              <a:solidFill>
                <a:schemeClr val="tx1"/>
              </a:solidFill>
              <a:latin typeface="Arial" panose="020B0604020202020204" pitchFamily="34" charset="0"/>
              <a:cs typeface="Arial" panose="020B0604020202020204" pitchFamily="34" charset="0"/>
            </a:rPr>
            <a:t>Conclusiones</a:t>
          </a:r>
        </a:p>
      </dsp:txBody>
      <dsp:txXfrm>
        <a:off x="389232" y="3343192"/>
        <a:ext cx="7441478" cy="514514"/>
      </dsp:txXfrm>
    </dsp:sp>
    <dsp:sp modelId="{61491A6B-DE32-4822-9BA6-D5506C0C34A7}">
      <dsp:nvSpPr>
        <dsp:cNvPr id="0" name=""/>
        <dsp:cNvSpPr/>
      </dsp:nvSpPr>
      <dsp:spPr>
        <a:xfrm>
          <a:off x="67660" y="3278878"/>
          <a:ext cx="643143" cy="6431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EEF68-8C7F-4447-93FC-751519F65FE8}">
      <dsp:nvSpPr>
        <dsp:cNvPr id="0" name=""/>
        <dsp:cNvSpPr/>
      </dsp:nvSpPr>
      <dsp:spPr>
        <a:xfrm rot="16200000">
          <a:off x="1775632" y="1249294"/>
          <a:ext cx="2645404" cy="1616622"/>
        </a:xfrm>
        <a:prstGeom prst="round2SameRect">
          <a:avLst>
            <a:gd name="adj1" fmla="val 16670"/>
            <a:gd name="adj2" fmla="val 0"/>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82550" rIns="74295" bIns="82550" numCol="1" spcCol="1270" anchor="t" anchorCtr="0">
          <a:noAutofit/>
        </a:bodyPr>
        <a:lstStyle/>
        <a:p>
          <a:pPr marL="0" lvl="0" indent="0" algn="ctr" defTabSz="577850">
            <a:lnSpc>
              <a:spcPct val="90000"/>
            </a:lnSpc>
            <a:spcBef>
              <a:spcPct val="0"/>
            </a:spcBef>
            <a:spcAft>
              <a:spcPct val="35000"/>
            </a:spcAft>
            <a:buNone/>
          </a:pPr>
          <a:r>
            <a:rPr lang="es-MX" sz="1300" b="1" u="sng" kern="1200" dirty="0">
              <a:latin typeface="Arial" panose="020B0604020202020204" pitchFamily="34" charset="0"/>
              <a:cs typeface="Arial" panose="020B0604020202020204" pitchFamily="34" charset="0"/>
            </a:rPr>
            <a:t>Tradicionales</a:t>
          </a:r>
        </a:p>
        <a:p>
          <a:pPr marL="0" lvl="0" indent="0" algn="ctr" defTabSz="577850">
            <a:lnSpc>
              <a:spcPct val="90000"/>
            </a:lnSpc>
            <a:spcBef>
              <a:spcPct val="0"/>
            </a:spcBef>
            <a:spcAft>
              <a:spcPct val="35000"/>
            </a:spcAft>
            <a:buNone/>
          </a:pPr>
          <a:endParaRPr lang="es-MX" sz="1300" b="1" u="sng" kern="1200" dirty="0">
            <a:latin typeface="Arial" panose="020B0604020202020204" pitchFamily="34" charset="0"/>
            <a:cs typeface="Arial" panose="020B0604020202020204" pitchFamily="34" charset="0"/>
          </a:endParaRP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RC por violación de datos.</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Gestión de Crisis.</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a:t>
          </a:r>
          <a:r>
            <a:rPr lang="es-MX" sz="1300" kern="1200" dirty="0" err="1">
              <a:latin typeface="Arial" panose="020B0604020202020204" pitchFamily="34" charset="0"/>
              <a:cs typeface="Arial" panose="020B0604020202020204" pitchFamily="34" charset="0"/>
            </a:rPr>
            <a:t>Ransomware</a:t>
          </a:r>
          <a:r>
            <a:rPr lang="es-MX" sz="1300" kern="1200" dirty="0">
              <a:latin typeface="Arial" panose="020B0604020202020204" pitchFamily="34" charset="0"/>
              <a:cs typeface="Arial" panose="020B0604020202020204" pitchFamily="34" charset="0"/>
            </a:rPr>
            <a:t>.</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B.I.</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Recuperación de datos.</a:t>
          </a:r>
        </a:p>
        <a:p>
          <a:pPr marL="0" lvl="0" indent="0" algn="l" defTabSz="577850">
            <a:lnSpc>
              <a:spcPct val="90000"/>
            </a:lnSpc>
            <a:spcBef>
              <a:spcPct val="0"/>
            </a:spcBef>
            <a:spcAft>
              <a:spcPct val="35000"/>
            </a:spcAft>
            <a:buNone/>
          </a:pPr>
          <a:endParaRPr lang="es-MX" sz="1300" kern="1200" dirty="0">
            <a:latin typeface="Arial" panose="020B0604020202020204" pitchFamily="34" charset="0"/>
            <a:cs typeface="Arial" panose="020B0604020202020204" pitchFamily="34" charset="0"/>
          </a:endParaRPr>
        </a:p>
      </dsp:txBody>
      <dsp:txXfrm rot="5400000">
        <a:off x="2368954" y="813834"/>
        <a:ext cx="1537691" cy="2487542"/>
      </dsp:txXfrm>
    </dsp:sp>
    <dsp:sp modelId="{CDBA22A0-BBB9-4ED4-8A2F-45AA96CF6167}">
      <dsp:nvSpPr>
        <dsp:cNvPr id="0" name=""/>
        <dsp:cNvSpPr/>
      </dsp:nvSpPr>
      <dsp:spPr>
        <a:xfrm rot="5400000">
          <a:off x="3465662" y="1249294"/>
          <a:ext cx="2645404" cy="1616622"/>
        </a:xfrm>
        <a:prstGeom prst="round2SameRect">
          <a:avLst>
            <a:gd name="adj1" fmla="val 16670"/>
            <a:gd name="adj2" fmla="val 0"/>
          </a:avLst>
        </a:prstGeom>
        <a:solidFill>
          <a:srgbClr val="E1F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95" tIns="82550" rIns="49530" bIns="82550" numCol="1" spcCol="1270" anchor="t" anchorCtr="0">
          <a:noAutofit/>
        </a:bodyPr>
        <a:lstStyle/>
        <a:p>
          <a:pPr marL="0" lvl="0" indent="0" algn="ctr" defTabSz="577850">
            <a:lnSpc>
              <a:spcPct val="90000"/>
            </a:lnSpc>
            <a:spcBef>
              <a:spcPct val="0"/>
            </a:spcBef>
            <a:spcAft>
              <a:spcPct val="35000"/>
            </a:spcAft>
            <a:buNone/>
          </a:pPr>
          <a:r>
            <a:rPr lang="es-MX" sz="1300" b="1" u="sng" kern="1200" dirty="0">
              <a:latin typeface="Arial" panose="020B0604020202020204" pitchFamily="34" charset="0"/>
              <a:cs typeface="Arial" panose="020B0604020202020204" pitchFamily="34" charset="0"/>
            </a:rPr>
            <a:t>Nuevas</a:t>
          </a:r>
        </a:p>
        <a:p>
          <a:pPr marL="0" lvl="0" indent="0" algn="l" defTabSz="577850">
            <a:lnSpc>
              <a:spcPct val="90000"/>
            </a:lnSpc>
            <a:spcBef>
              <a:spcPct val="0"/>
            </a:spcBef>
            <a:spcAft>
              <a:spcPct val="35000"/>
            </a:spcAft>
            <a:buNone/>
          </a:pPr>
          <a:endParaRPr lang="es-MX" sz="1300" b="1" u="sng" kern="1200" dirty="0">
            <a:latin typeface="Arial" panose="020B0604020202020204" pitchFamily="34" charset="0"/>
            <a:cs typeface="Arial" panose="020B0604020202020204" pitchFamily="34" charset="0"/>
          </a:endParaRP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Cadena de Suministro.</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Triple extorsión.</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Servicios públicos.</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Cloud (la Nube).</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Daños a infraestructura.</a:t>
          </a:r>
        </a:p>
        <a:p>
          <a:pPr marL="0" lvl="0" indent="0" algn="l" defTabSz="577850">
            <a:lnSpc>
              <a:spcPct val="90000"/>
            </a:lnSpc>
            <a:spcBef>
              <a:spcPct val="0"/>
            </a:spcBef>
            <a:spcAft>
              <a:spcPct val="35000"/>
            </a:spcAft>
            <a:buNone/>
          </a:pPr>
          <a:r>
            <a:rPr lang="es-MX" sz="1300" kern="1200" dirty="0">
              <a:latin typeface="Arial" panose="020B0604020202020204" pitchFamily="34" charset="0"/>
              <a:cs typeface="Arial" panose="020B0604020202020204" pitchFamily="34" charset="0"/>
            </a:rPr>
            <a:t>- Ingeniería social.</a:t>
          </a:r>
          <a:endParaRPr lang="es-MX" sz="1300" kern="1200" dirty="0"/>
        </a:p>
      </dsp:txBody>
      <dsp:txXfrm rot="-5400000">
        <a:off x="3980053" y="813835"/>
        <a:ext cx="1537691" cy="2487542"/>
      </dsp:txXfrm>
    </dsp:sp>
    <dsp:sp modelId="{35AE3D09-9994-4C4C-8EF4-F315DBCB0596}">
      <dsp:nvSpPr>
        <dsp:cNvPr id="0" name=""/>
        <dsp:cNvSpPr/>
      </dsp:nvSpPr>
      <dsp:spPr>
        <a:xfrm>
          <a:off x="3098169" y="0"/>
          <a:ext cx="1690030" cy="168994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D1D85-25F1-4A96-944B-6FFA27F68117}">
      <dsp:nvSpPr>
        <dsp:cNvPr id="0" name=""/>
        <dsp:cNvSpPr/>
      </dsp:nvSpPr>
      <dsp:spPr>
        <a:xfrm rot="10800000">
          <a:off x="3098169" y="2424851"/>
          <a:ext cx="1690030" cy="168994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A9C42-1DB2-4710-8823-138C26C63490}">
      <dsp:nvSpPr>
        <dsp:cNvPr id="0" name=""/>
        <dsp:cNvSpPr/>
      </dsp:nvSpPr>
      <dsp:spPr>
        <a:xfrm>
          <a:off x="0" y="138658"/>
          <a:ext cx="1786929" cy="1072157"/>
        </a:xfrm>
        <a:prstGeom prst="rect">
          <a:avLst/>
        </a:prstGeom>
        <a:solidFill>
          <a:srgbClr val="0081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latin typeface="Arial" panose="020B0604020202020204" pitchFamily="34" charset="0"/>
              <a:cs typeface="Arial" panose="020B0604020202020204" pitchFamily="34" charset="0"/>
            </a:rPr>
            <a:t>Ciber Silencioso</a:t>
          </a:r>
        </a:p>
      </dsp:txBody>
      <dsp:txXfrm>
        <a:off x="0" y="138658"/>
        <a:ext cx="1786929" cy="1072157"/>
      </dsp:txXfrm>
    </dsp:sp>
    <dsp:sp modelId="{68521CA0-3C58-4855-8833-0B2F07394375}">
      <dsp:nvSpPr>
        <dsp:cNvPr id="0" name=""/>
        <dsp:cNvSpPr/>
      </dsp:nvSpPr>
      <dsp:spPr>
        <a:xfrm>
          <a:off x="1965622" y="138658"/>
          <a:ext cx="1786929" cy="1072157"/>
        </a:xfrm>
        <a:prstGeom prst="rect">
          <a:avLst/>
        </a:prstGeom>
        <a:solidFill>
          <a:srgbClr val="0081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latin typeface="Arial" panose="020B0604020202020204" pitchFamily="34" charset="0"/>
              <a:cs typeface="Arial" panose="020B0604020202020204" pitchFamily="34" charset="0"/>
            </a:rPr>
            <a:t>Cúmulos</a:t>
          </a:r>
        </a:p>
      </dsp:txBody>
      <dsp:txXfrm>
        <a:off x="1965622" y="138658"/>
        <a:ext cx="1786929" cy="1072157"/>
      </dsp:txXfrm>
    </dsp:sp>
    <dsp:sp modelId="{EE2EBE2C-BA7A-471E-8A1C-DDFC2601E4C7}">
      <dsp:nvSpPr>
        <dsp:cNvPr id="0" name=""/>
        <dsp:cNvSpPr/>
      </dsp:nvSpPr>
      <dsp:spPr>
        <a:xfrm>
          <a:off x="3931245" y="138658"/>
          <a:ext cx="1786929" cy="1072157"/>
        </a:xfrm>
        <a:prstGeom prst="rect">
          <a:avLst/>
        </a:prstGeom>
        <a:solidFill>
          <a:srgbClr val="0081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latin typeface="Arial" panose="020B0604020202020204" pitchFamily="34" charset="0"/>
              <a:cs typeface="Arial" panose="020B0604020202020204" pitchFamily="34" charset="0"/>
            </a:rPr>
            <a:t>Incidentes de </a:t>
          </a:r>
          <a:r>
            <a:rPr lang="es-MX" sz="1800" b="1" kern="1200" noProof="0" dirty="0" err="1">
              <a:latin typeface="Arial" panose="020B0604020202020204" pitchFamily="34" charset="0"/>
              <a:cs typeface="Arial" panose="020B0604020202020204" pitchFamily="34" charset="0"/>
            </a:rPr>
            <a:t>Ransomware</a:t>
          </a:r>
          <a:r>
            <a:rPr lang="es-MX" sz="1800" b="1" kern="1200" noProof="0" dirty="0">
              <a:latin typeface="Arial" panose="020B0604020202020204" pitchFamily="34" charset="0"/>
              <a:cs typeface="Arial" panose="020B0604020202020204" pitchFamily="34" charset="0"/>
            </a:rPr>
            <a:t> </a:t>
          </a:r>
        </a:p>
      </dsp:txBody>
      <dsp:txXfrm>
        <a:off x="3931245" y="138658"/>
        <a:ext cx="1786929" cy="1072157"/>
      </dsp:txXfrm>
    </dsp:sp>
    <dsp:sp modelId="{7E625445-6F0D-4F64-9DFB-2F1EF922400D}">
      <dsp:nvSpPr>
        <dsp:cNvPr id="0" name=""/>
        <dsp:cNvSpPr/>
      </dsp:nvSpPr>
      <dsp:spPr>
        <a:xfrm>
          <a:off x="982811" y="1389508"/>
          <a:ext cx="1786929" cy="1072157"/>
        </a:xfrm>
        <a:prstGeom prst="rect">
          <a:avLst/>
        </a:prstGeom>
        <a:solidFill>
          <a:srgbClr val="0081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latin typeface="Arial" panose="020B0604020202020204" pitchFamily="34" charset="0"/>
              <a:cs typeface="Arial" panose="020B0604020202020204" pitchFamily="34" charset="0"/>
            </a:rPr>
            <a:t>Antagonistas excelentes</a:t>
          </a:r>
        </a:p>
      </dsp:txBody>
      <dsp:txXfrm>
        <a:off x="982811" y="1389508"/>
        <a:ext cx="1786929" cy="1072157"/>
      </dsp:txXfrm>
    </dsp:sp>
    <dsp:sp modelId="{5DFA51DC-9C3B-4342-8ACF-8C1B6B0C8D92}">
      <dsp:nvSpPr>
        <dsp:cNvPr id="0" name=""/>
        <dsp:cNvSpPr/>
      </dsp:nvSpPr>
      <dsp:spPr>
        <a:xfrm>
          <a:off x="2948433" y="1389508"/>
          <a:ext cx="1786929" cy="1072157"/>
        </a:xfrm>
        <a:prstGeom prst="rect">
          <a:avLst/>
        </a:prstGeom>
        <a:solidFill>
          <a:srgbClr val="0081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noProof="0" dirty="0">
              <a:latin typeface="Arial" panose="020B0604020202020204" pitchFamily="34" charset="0"/>
              <a:cs typeface="Arial" panose="020B0604020202020204" pitchFamily="34" charset="0"/>
            </a:rPr>
            <a:t>Modelos de lenguaje (IA/Chat GPT)</a:t>
          </a:r>
        </a:p>
      </dsp:txBody>
      <dsp:txXfrm>
        <a:off x="2948433" y="1389508"/>
        <a:ext cx="1786929" cy="1072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5904-5344-4E3C-9562-21E5663264D5}">
      <dsp:nvSpPr>
        <dsp:cNvPr id="0" name=""/>
        <dsp:cNvSpPr/>
      </dsp:nvSpPr>
      <dsp:spPr>
        <a:xfrm>
          <a:off x="0" y="1331"/>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C52BFF8C-998E-4BB3-9CBE-A1E209B1C308}">
      <dsp:nvSpPr>
        <dsp:cNvPr id="0" name=""/>
        <dsp:cNvSpPr/>
      </dsp:nvSpPr>
      <dsp:spPr>
        <a:xfrm>
          <a:off x="171575" y="128949"/>
          <a:ext cx="311955" cy="311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22AC0-53DC-4D59-97D6-B04C0AF46658}">
      <dsp:nvSpPr>
        <dsp:cNvPr id="0" name=""/>
        <dsp:cNvSpPr/>
      </dsp:nvSpPr>
      <dsp:spPr>
        <a:xfrm>
          <a:off x="655106" y="1331"/>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La industria del seguro en América Latina sigue siendo resiliente</a:t>
          </a:r>
        </a:p>
      </dsp:txBody>
      <dsp:txXfrm>
        <a:off x="655106" y="1331"/>
        <a:ext cx="7231593" cy="567191"/>
      </dsp:txXfrm>
    </dsp:sp>
    <dsp:sp modelId="{6E92050F-D329-4CDE-A727-4EF4ABD5047D}">
      <dsp:nvSpPr>
        <dsp:cNvPr id="0" name=""/>
        <dsp:cNvSpPr/>
      </dsp:nvSpPr>
      <dsp:spPr>
        <a:xfrm>
          <a:off x="0" y="710320"/>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BC2CE832-F6B1-4B53-86EC-CA26E3D977F9}">
      <dsp:nvSpPr>
        <dsp:cNvPr id="0" name=""/>
        <dsp:cNvSpPr/>
      </dsp:nvSpPr>
      <dsp:spPr>
        <a:xfrm>
          <a:off x="171575" y="837938"/>
          <a:ext cx="311955" cy="311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24D268-A2CB-4440-B872-D39C1ADFC9A8}">
      <dsp:nvSpPr>
        <dsp:cNvPr id="0" name=""/>
        <dsp:cNvSpPr/>
      </dsp:nvSpPr>
      <dsp:spPr>
        <a:xfrm>
          <a:off x="655106" y="710320"/>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Desconocemos lo que el future nos depara</a:t>
          </a:r>
        </a:p>
      </dsp:txBody>
      <dsp:txXfrm>
        <a:off x="655106" y="710320"/>
        <a:ext cx="7231593" cy="567191"/>
      </dsp:txXfrm>
    </dsp:sp>
    <dsp:sp modelId="{C4FE4EE4-6384-4050-8A32-42CD30D7CC4E}">
      <dsp:nvSpPr>
        <dsp:cNvPr id="0" name=""/>
        <dsp:cNvSpPr/>
      </dsp:nvSpPr>
      <dsp:spPr>
        <a:xfrm>
          <a:off x="0" y="1419309"/>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1A5E9428-9682-462A-A8D1-BAC310601B2C}">
      <dsp:nvSpPr>
        <dsp:cNvPr id="0" name=""/>
        <dsp:cNvSpPr/>
      </dsp:nvSpPr>
      <dsp:spPr>
        <a:xfrm>
          <a:off x="171575" y="1546927"/>
          <a:ext cx="311955" cy="311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791D4-5D24-4DF4-B984-524CFBFB0499}">
      <dsp:nvSpPr>
        <dsp:cNvPr id="0" name=""/>
        <dsp:cNvSpPr/>
      </dsp:nvSpPr>
      <dsp:spPr>
        <a:xfrm>
          <a:off x="655106" y="1419309"/>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No imaginamos el ritmo del cambio en la tecnología</a:t>
          </a:r>
        </a:p>
      </dsp:txBody>
      <dsp:txXfrm>
        <a:off x="655106" y="1419309"/>
        <a:ext cx="7231593" cy="567191"/>
      </dsp:txXfrm>
    </dsp:sp>
    <dsp:sp modelId="{F4225C66-ADB6-401E-84D6-F3E7D8700D52}">
      <dsp:nvSpPr>
        <dsp:cNvPr id="0" name=""/>
        <dsp:cNvSpPr/>
      </dsp:nvSpPr>
      <dsp:spPr>
        <a:xfrm>
          <a:off x="0" y="2128298"/>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055FB6B-8ECA-438B-84FE-85AE12ABB513}">
      <dsp:nvSpPr>
        <dsp:cNvPr id="0" name=""/>
        <dsp:cNvSpPr/>
      </dsp:nvSpPr>
      <dsp:spPr>
        <a:xfrm>
          <a:off x="171575" y="2255916"/>
          <a:ext cx="311955" cy="311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30950-CE87-4B50-8551-4771AE4C3FB1}">
      <dsp:nvSpPr>
        <dsp:cNvPr id="0" name=""/>
        <dsp:cNvSpPr/>
      </dsp:nvSpPr>
      <dsp:spPr>
        <a:xfrm>
          <a:off x="655106" y="2128298"/>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Entendamos y aprovechemos la I.A.</a:t>
          </a:r>
        </a:p>
      </dsp:txBody>
      <dsp:txXfrm>
        <a:off x="655106" y="2128298"/>
        <a:ext cx="7231593" cy="567191"/>
      </dsp:txXfrm>
    </dsp:sp>
    <dsp:sp modelId="{7AA6D299-3747-4803-B43C-85CD536A6F7D}">
      <dsp:nvSpPr>
        <dsp:cNvPr id="0" name=""/>
        <dsp:cNvSpPr/>
      </dsp:nvSpPr>
      <dsp:spPr>
        <a:xfrm>
          <a:off x="0" y="2837288"/>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DD86A5AC-0419-445D-A47D-2E1595E418C6}">
      <dsp:nvSpPr>
        <dsp:cNvPr id="0" name=""/>
        <dsp:cNvSpPr/>
      </dsp:nvSpPr>
      <dsp:spPr>
        <a:xfrm>
          <a:off x="171575" y="2964906"/>
          <a:ext cx="311955" cy="3119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6D105-07BD-442B-B49F-0E709E1194B0}">
      <dsp:nvSpPr>
        <dsp:cNvPr id="0" name=""/>
        <dsp:cNvSpPr/>
      </dsp:nvSpPr>
      <dsp:spPr>
        <a:xfrm>
          <a:off x="655106" y="2837288"/>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Estemos un paso Adelante (pruebas de stress)</a:t>
          </a:r>
        </a:p>
      </dsp:txBody>
      <dsp:txXfrm>
        <a:off x="655106" y="2837288"/>
        <a:ext cx="7231593" cy="567191"/>
      </dsp:txXfrm>
    </dsp:sp>
    <dsp:sp modelId="{1E74F7EE-BF11-44B3-9DC7-24A42EF36725}">
      <dsp:nvSpPr>
        <dsp:cNvPr id="0" name=""/>
        <dsp:cNvSpPr/>
      </dsp:nvSpPr>
      <dsp:spPr>
        <a:xfrm>
          <a:off x="0" y="3546277"/>
          <a:ext cx="7886700" cy="567191"/>
        </a:xfrm>
        <a:prstGeom prst="roundRect">
          <a:avLst>
            <a:gd name="adj" fmla="val 10000"/>
          </a:avLst>
        </a:prstGeom>
        <a:solidFill>
          <a:srgbClr val="E1F4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237B797-8D4B-4CD6-B79A-101A85555D51}">
      <dsp:nvSpPr>
        <dsp:cNvPr id="0" name=""/>
        <dsp:cNvSpPr/>
      </dsp:nvSpPr>
      <dsp:spPr>
        <a:xfrm>
          <a:off x="171575" y="3673895"/>
          <a:ext cx="311955" cy="3119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6D4AC-BB5E-4A68-94BD-46154AF38E66}">
      <dsp:nvSpPr>
        <dsp:cNvPr id="0" name=""/>
        <dsp:cNvSpPr/>
      </dsp:nvSpPr>
      <dsp:spPr>
        <a:xfrm>
          <a:off x="655106" y="3546277"/>
          <a:ext cx="7231593" cy="56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28" tIns="60028" rIns="60028" bIns="60028" numCol="1" spcCol="1270" anchor="ctr" anchorCtr="0">
          <a:noAutofit/>
        </a:bodyPr>
        <a:lstStyle/>
        <a:p>
          <a:pPr marL="0" lvl="0" indent="0" algn="l" defTabSz="622300">
            <a:lnSpc>
              <a:spcPct val="100000"/>
            </a:lnSpc>
            <a:spcBef>
              <a:spcPct val="0"/>
            </a:spcBef>
            <a:spcAft>
              <a:spcPct val="35000"/>
            </a:spcAft>
            <a:buNone/>
          </a:pPr>
          <a:r>
            <a:rPr lang="es-MX" sz="1400" b="1" kern="1200" noProof="0" dirty="0">
              <a:latin typeface="Arial" panose="020B0604020202020204" pitchFamily="34" charset="0"/>
              <a:cs typeface="Arial" panose="020B0604020202020204" pitchFamily="34" charset="0"/>
            </a:rPr>
            <a:t>Continuemos innovando sin dejar de mirar los riesgos asociados con la innovación</a:t>
          </a:r>
        </a:p>
      </dsp:txBody>
      <dsp:txXfrm>
        <a:off x="655106" y="3546277"/>
        <a:ext cx="7231593" cy="56719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2.26451E-7</cdr:x>
      <cdr:y>0.31204</cdr:y>
    </cdr:from>
    <cdr:to>
      <cdr:x>0.02896</cdr:x>
      <cdr:y>0.42464</cdr:y>
    </cdr:to>
    <cdr:sp macro="" textlink="">
      <cdr:nvSpPr>
        <cdr:cNvPr id="2" name="TextBox 1">
          <a:extLst xmlns:a="http://schemas.openxmlformats.org/drawingml/2006/main">
            <a:ext uri="{FF2B5EF4-FFF2-40B4-BE49-F238E27FC236}">
              <a16:creationId xmlns:a16="http://schemas.microsoft.com/office/drawing/2014/main" id="{9AB7D27A-63EB-CCEE-94EC-72279F2C41AA}"/>
            </a:ext>
          </a:extLst>
        </cdr:cNvPr>
        <cdr:cNvSpPr txBox="1"/>
      </cdr:nvSpPr>
      <cdr:spPr>
        <a:xfrm xmlns:a="http://schemas.openxmlformats.org/drawingml/2006/main" rot="16200000">
          <a:off x="-112702" y="1446213"/>
          <a:ext cx="481221" cy="255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kern="1200" dirty="0">
              <a:latin typeface="Arial" panose="020B0604020202020204" pitchFamily="34" charset="0"/>
              <a:cs typeface="Arial" panose="020B060402020202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9E88A-7D89-4A90-951F-EDC58FE97AA8}" type="datetimeFigureOut">
              <a:rPr lang="en-US" smtClean="0"/>
              <a:t>9/25/2025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2F0B2-1C42-427C-B328-5D8EC20E7C43}" type="slidenum">
              <a:rPr lang="en-US" smtClean="0"/>
              <a:t>‹Nº›</a:t>
            </a:fld>
            <a:endParaRPr lang="en-US"/>
          </a:p>
        </p:txBody>
      </p:sp>
    </p:spTree>
    <p:extLst>
      <p:ext uri="{BB962C8B-B14F-4D97-AF65-F5344CB8AC3E}">
        <p14:creationId xmlns:p14="http://schemas.microsoft.com/office/powerpoint/2010/main" val="1452732484"/>
      </p:ext>
    </p:extLst>
  </p:cSld>
  <p:clrMap bg1="lt1" tx1="dk1" bg2="lt2" tx2="dk2" accent1="accent1" accent2="accent2" accent3="accent3" accent4="accent4" accent5="accent5" accent6="accent6" hlink="hlink" folHlink="folHlink"/>
  <p:notesStyle>
    <a:lvl1pPr marL="0" algn="l" defTabSz="713117" rtl="0" eaLnBrk="1" latinLnBrk="0" hangingPunct="1">
      <a:defRPr sz="936" kern="1200">
        <a:solidFill>
          <a:schemeClr val="tx1"/>
        </a:solidFill>
        <a:latin typeface="+mn-lt"/>
        <a:ea typeface="+mn-ea"/>
        <a:cs typeface="+mn-cs"/>
      </a:defRPr>
    </a:lvl1pPr>
    <a:lvl2pPr marL="356560" algn="l" defTabSz="713117" rtl="0" eaLnBrk="1" latinLnBrk="0" hangingPunct="1">
      <a:defRPr sz="936" kern="1200">
        <a:solidFill>
          <a:schemeClr val="tx1"/>
        </a:solidFill>
        <a:latin typeface="+mn-lt"/>
        <a:ea typeface="+mn-ea"/>
        <a:cs typeface="+mn-cs"/>
      </a:defRPr>
    </a:lvl2pPr>
    <a:lvl3pPr marL="713117" algn="l" defTabSz="713117" rtl="0" eaLnBrk="1" latinLnBrk="0" hangingPunct="1">
      <a:defRPr sz="936" kern="1200">
        <a:solidFill>
          <a:schemeClr val="tx1"/>
        </a:solidFill>
        <a:latin typeface="+mn-lt"/>
        <a:ea typeface="+mn-ea"/>
        <a:cs typeface="+mn-cs"/>
      </a:defRPr>
    </a:lvl3pPr>
    <a:lvl4pPr marL="1069676" algn="l" defTabSz="713117" rtl="0" eaLnBrk="1" latinLnBrk="0" hangingPunct="1">
      <a:defRPr sz="936" kern="1200">
        <a:solidFill>
          <a:schemeClr val="tx1"/>
        </a:solidFill>
        <a:latin typeface="+mn-lt"/>
        <a:ea typeface="+mn-ea"/>
        <a:cs typeface="+mn-cs"/>
      </a:defRPr>
    </a:lvl4pPr>
    <a:lvl5pPr marL="1426236" algn="l" defTabSz="713117" rtl="0" eaLnBrk="1" latinLnBrk="0" hangingPunct="1">
      <a:defRPr sz="936" kern="1200">
        <a:solidFill>
          <a:schemeClr val="tx1"/>
        </a:solidFill>
        <a:latin typeface="+mn-lt"/>
        <a:ea typeface="+mn-ea"/>
        <a:cs typeface="+mn-cs"/>
      </a:defRPr>
    </a:lvl5pPr>
    <a:lvl6pPr marL="1782795" algn="l" defTabSz="713117" rtl="0" eaLnBrk="1" latinLnBrk="0" hangingPunct="1">
      <a:defRPr sz="936" kern="1200">
        <a:solidFill>
          <a:schemeClr val="tx1"/>
        </a:solidFill>
        <a:latin typeface="+mn-lt"/>
        <a:ea typeface="+mn-ea"/>
        <a:cs typeface="+mn-cs"/>
      </a:defRPr>
    </a:lvl6pPr>
    <a:lvl7pPr marL="2139354" algn="l" defTabSz="713117" rtl="0" eaLnBrk="1" latinLnBrk="0" hangingPunct="1">
      <a:defRPr sz="936" kern="1200">
        <a:solidFill>
          <a:schemeClr val="tx1"/>
        </a:solidFill>
        <a:latin typeface="+mn-lt"/>
        <a:ea typeface="+mn-ea"/>
        <a:cs typeface="+mn-cs"/>
      </a:defRPr>
    </a:lvl7pPr>
    <a:lvl8pPr marL="2495912" algn="l" defTabSz="713117" rtl="0" eaLnBrk="1" latinLnBrk="0" hangingPunct="1">
      <a:defRPr sz="936" kern="1200">
        <a:solidFill>
          <a:schemeClr val="tx1"/>
        </a:solidFill>
        <a:latin typeface="+mn-lt"/>
        <a:ea typeface="+mn-ea"/>
        <a:cs typeface="+mn-cs"/>
      </a:defRPr>
    </a:lvl8pPr>
    <a:lvl9pPr marL="2852472" algn="l" defTabSz="713117"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3346"/>
            <a:ext cx="7886700" cy="4114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4"/>
          </p:nvPr>
        </p:nvSpPr>
        <p:spPr>
          <a:xfrm>
            <a:off x="3912220" y="5449229"/>
            <a:ext cx="1319561" cy="265771"/>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6515A6D-649C-494E-BFDA-596979207E7F}" type="slidenum">
              <a:rPr lang="en-US" smtClean="0"/>
              <a:pPr/>
              <a:t>‹Nº›</a:t>
            </a:fld>
            <a:endParaRPr lang="en-US"/>
          </a:p>
        </p:txBody>
      </p:sp>
      <p:sp>
        <p:nvSpPr>
          <p:cNvPr id="9" name="Title 1"/>
          <p:cNvSpPr>
            <a:spLocks noGrp="1"/>
          </p:cNvSpPr>
          <p:nvPr>
            <p:ph type="title" hasCustomPrompt="1"/>
          </p:nvPr>
        </p:nvSpPr>
        <p:spPr>
          <a:xfrm>
            <a:off x="553922" y="178762"/>
            <a:ext cx="7856622" cy="591275"/>
          </a:xfrm>
        </p:spPr>
        <p:txBody>
          <a:bodyPr/>
          <a:lstStyle>
            <a:lvl1pPr>
              <a:defRPr/>
            </a:lvl1pPr>
          </a:lstStyle>
          <a:p>
            <a:r>
              <a:rPr lang="en-US" dirty="0"/>
              <a:t>Add Title Here</a:t>
            </a:r>
          </a:p>
        </p:txBody>
      </p:sp>
      <p:cxnSp>
        <p:nvCxnSpPr>
          <p:cNvPr id="10" name="Straight Connector 9"/>
          <p:cNvCxnSpPr/>
          <p:nvPr userDrawn="1"/>
        </p:nvCxnSpPr>
        <p:spPr>
          <a:xfrm flipV="1">
            <a:off x="640080" y="762000"/>
            <a:ext cx="7863840" cy="10792"/>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27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3912220" y="5449229"/>
            <a:ext cx="1319561" cy="265771"/>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6515A6D-649C-494E-BFDA-596979207E7F}" type="slidenum">
              <a:rPr lang="en-US" smtClean="0"/>
              <a:pPr/>
              <a:t>‹Nº›</a:t>
            </a:fld>
            <a:endParaRPr lang="en-US"/>
          </a:p>
        </p:txBody>
      </p:sp>
      <p:cxnSp>
        <p:nvCxnSpPr>
          <p:cNvPr id="9" name="Straight Connector 8"/>
          <p:cNvCxnSpPr/>
          <p:nvPr userDrawn="1"/>
        </p:nvCxnSpPr>
        <p:spPr>
          <a:xfrm flipV="1">
            <a:off x="640080" y="762000"/>
            <a:ext cx="7863840" cy="10792"/>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553922" y="178762"/>
            <a:ext cx="7856622" cy="591275"/>
          </a:xfrm>
        </p:spPr>
        <p:txBody>
          <a:bodyPr/>
          <a:lstStyle>
            <a:lvl1pPr>
              <a:defRPr/>
            </a:lvl1pPr>
          </a:lstStyle>
          <a:p>
            <a:r>
              <a:rPr lang="en-US" dirty="0"/>
              <a:t>Add Title Here</a:t>
            </a:r>
          </a:p>
        </p:txBody>
      </p:sp>
      <p:sp>
        <p:nvSpPr>
          <p:cNvPr id="6" name="Content Placeholder 2"/>
          <p:cNvSpPr>
            <a:spLocks noGrp="1"/>
          </p:cNvSpPr>
          <p:nvPr>
            <p:ph idx="1"/>
          </p:nvPr>
        </p:nvSpPr>
        <p:spPr>
          <a:xfrm>
            <a:off x="628650" y="1033346"/>
            <a:ext cx="3789045" cy="4114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14875" y="1033345"/>
            <a:ext cx="3789045" cy="4114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61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3912220" y="5449229"/>
            <a:ext cx="1319561" cy="265771"/>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6515A6D-649C-494E-BFDA-596979207E7F}" type="slidenum">
              <a:rPr lang="en-US" smtClean="0"/>
              <a:pPr/>
              <a:t>‹Nº›</a:t>
            </a:fld>
            <a:endParaRPr lang="en-US"/>
          </a:p>
        </p:txBody>
      </p:sp>
      <p:cxnSp>
        <p:nvCxnSpPr>
          <p:cNvPr id="9" name="Straight Connector 8"/>
          <p:cNvCxnSpPr/>
          <p:nvPr userDrawn="1"/>
        </p:nvCxnSpPr>
        <p:spPr>
          <a:xfrm flipV="1">
            <a:off x="640080" y="762000"/>
            <a:ext cx="7863840" cy="10792"/>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553922" y="178762"/>
            <a:ext cx="7856622" cy="591275"/>
          </a:xfrm>
        </p:spPr>
        <p:txBody>
          <a:bodyPr/>
          <a:lstStyle>
            <a:lvl1pPr>
              <a:defRPr/>
            </a:lvl1pPr>
          </a:lstStyle>
          <a:p>
            <a:r>
              <a:rPr lang="en-US" dirty="0"/>
              <a:t>Add Title Here</a:t>
            </a:r>
          </a:p>
        </p:txBody>
      </p:sp>
    </p:spTree>
    <p:extLst>
      <p:ext uri="{BB962C8B-B14F-4D97-AF65-F5344CB8AC3E}">
        <p14:creationId xmlns:p14="http://schemas.microsoft.com/office/powerpoint/2010/main" val="359963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pyright">
    <p:spTree>
      <p:nvGrpSpPr>
        <p:cNvPr id="1" name=""/>
        <p:cNvGrpSpPr/>
        <p:nvPr/>
      </p:nvGrpSpPr>
      <p:grpSpPr>
        <a:xfrm>
          <a:off x="0" y="0"/>
          <a:ext cx="0" cy="0"/>
          <a:chOff x="0" y="0"/>
          <a:chExt cx="0" cy="0"/>
        </a:xfrm>
      </p:grpSpPr>
      <p:sp>
        <p:nvSpPr>
          <p:cNvPr id="4" name="Content Placeholder 2"/>
          <p:cNvSpPr txBox="1">
            <a:spLocks/>
          </p:cNvSpPr>
          <p:nvPr userDrawn="1"/>
        </p:nvSpPr>
        <p:spPr>
          <a:xfrm>
            <a:off x="594360" y="895548"/>
            <a:ext cx="7955279" cy="407709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GB" sz="825" dirty="0">
                <a:solidFill>
                  <a:schemeClr val="tx1">
                    <a:lumMod val="65000"/>
                    <a:lumOff val="35000"/>
                  </a:schemeClr>
                </a:solidFill>
                <a:latin typeface="Arial" panose="020B0604020202020204" pitchFamily="34" charset="0"/>
                <a:cs typeface="Arial" panose="020B0604020202020204" pitchFamily="34" charset="0"/>
              </a:rPr>
              <a:t>© AM Best Company, Inc. (AMB) and/or its licensors and affiliates. All rights reserved. ALL INFORMATION CONTAINED HEREIN IS PROTECTED BY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AMB’s PRIOR WRITTEN CONSENT. All information contained herein is obtained by AMB from sources believed by it to be accurate and reliable. AMB does not audit or otherwise independently verify the accuracy or reliability of information received or otherwise used and therefore all information contained herein is provided “AS IS” without warranty of any kind. Under no circumstances shall AMB have any liability to any person or entity for (a) any loss or damage in whole or in part caused by, resulting from, or relating to, any error (negligent or otherwise) or other circumstance or contingency within or outside the control of AMB or any of its directors, officers, employees or agents in connection with the procurement, collection, compilation, analysis, interpretation, communication, publication or delivery of any such information, or (b) any direct, indirect, special, consequential, compensatory or incidental damages whatsoever (including without limitation, lost profits), even if AMB  is advised in advance of the possibility of such damages, resulting from the use of or inability to use, any such information. The credit ratings, financial reporting analysis, projections, and other observations, if any, constituting part of the information contained herein are, and must be construed solely as, statements of opinion and not statements of fact or recommendations to purchase, sell or hold any securities, insurance policies, contracts or any other financial obligations, nor does it address the suitability of any particular financial obligation for a specific purpose or purchaser.  Credit risk is the risk that an entity may not meet its contractual, financial obligations as they come due. Credit ratings do not address any other risk, including but not limited to, liquidity risk, market value risk or price volatility of rated securities. AMB is not an investment advisor and does not offer consulting or advisory services, nor does the company or its rating analysts offer any form of structuring or financial advice. NO WARRANTY, EXPRESS OR IMPLIED, AS TO THE ACCURACY, TIMELINESS, COMPLETENESS, MERCHANTABILITY OR FITNESS FOR ANY PARTICULAR PURPOSE OF ANY SUCH RATING OR OTHER OPINION OR INFORMATION IS GIVEN OR MADE BY AMB IN ANY FORM OR MANNER WHATSOEVER. Each credit rating or other opinion must be weighed solely as one factor in any investment or purchasing decision made by or on behalf of any user of the information contained herein, and each such user must accordingly make its own study and evaluation of each security or other financial obligation and of each issuer and guarantor of, and each provider of credit support for, each security or other financial obligation that it may consider purchasing, holding or selling.</a:t>
            </a:r>
            <a:endParaRPr lang="en-US" sz="825"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4"/>
          </p:nvPr>
        </p:nvSpPr>
        <p:spPr>
          <a:xfrm>
            <a:off x="3912220" y="5449229"/>
            <a:ext cx="1319561" cy="265771"/>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6515A6D-649C-494E-BFDA-596979207E7F}" type="slidenum">
              <a:rPr lang="en-US" smtClean="0"/>
              <a:pPr/>
              <a:t>‹Nº›</a:t>
            </a:fld>
            <a:endParaRPr lang="en-US"/>
          </a:p>
        </p:txBody>
      </p:sp>
      <p:cxnSp>
        <p:nvCxnSpPr>
          <p:cNvPr id="9" name="Straight Connector 8"/>
          <p:cNvCxnSpPr/>
          <p:nvPr userDrawn="1"/>
        </p:nvCxnSpPr>
        <p:spPr>
          <a:xfrm flipV="1">
            <a:off x="640080" y="762000"/>
            <a:ext cx="7863840" cy="10792"/>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E02159-AD43-6F21-0DFD-C598621E2810}"/>
              </a:ext>
            </a:extLst>
          </p:cNvPr>
          <p:cNvSpPr txBox="1"/>
          <p:nvPr userDrawn="1"/>
        </p:nvSpPr>
        <p:spPr>
          <a:xfrm>
            <a:off x="1422400" y="4848191"/>
            <a:ext cx="6299200" cy="416011"/>
          </a:xfrm>
          <a:prstGeom prst="rect">
            <a:avLst/>
          </a:prstGeom>
          <a:noFill/>
        </p:spPr>
        <p:txBody>
          <a:bodyPr wrap="square" rtlCol="0">
            <a:spAutoFit/>
          </a:bodyPr>
          <a:lstStyle/>
          <a:p>
            <a:pPr algn="ctr" rtl="0">
              <a:lnSpc>
                <a:spcPct val="150000"/>
              </a:lnSpc>
            </a:pPr>
            <a:r>
              <a:rPr lang="en-US" sz="1600" b="1" i="0" u="none" strike="noStrike" kern="1200" spc="0" baseline="0" dirty="0">
                <a:solidFill>
                  <a:srgbClr val="00214A"/>
                </a:solidFill>
                <a:latin typeface="Arial" panose="020B0604020202020204" pitchFamily="34" charset="0"/>
                <a:ea typeface="+mn-ea"/>
                <a:cs typeface="Arial" panose="020B0604020202020204" pitchFamily="34" charset="0"/>
              </a:rPr>
              <a:t>Our Insight, Your Advantage</a:t>
            </a:r>
            <a:r>
              <a:rPr lang="en-US" sz="1600" b="1" i="0" u="none" strike="noStrike" kern="1200" spc="0" baseline="30000" dirty="0">
                <a:solidFill>
                  <a:srgbClr val="00214A"/>
                </a:solidFill>
                <a:latin typeface="Arial" panose="020B0604020202020204" pitchFamily="34" charset="0"/>
                <a:ea typeface="+mn-ea"/>
                <a:cs typeface="Arial" panose="020B0604020202020204" pitchFamily="34" charset="0"/>
              </a:rPr>
              <a:t>®</a:t>
            </a:r>
            <a:endParaRPr lang="en-US" sz="2400" b="1" i="0" u="none" strike="noStrike" kern="1200" spc="0" baseline="30000" dirty="0">
              <a:solidFill>
                <a:srgbClr val="00214A"/>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F296F8-0C81-B7DB-7503-BAC708604051}"/>
              </a:ext>
            </a:extLst>
          </p:cNvPr>
          <p:cNvSpPr txBox="1"/>
          <p:nvPr userDrawn="1"/>
        </p:nvSpPr>
        <p:spPr>
          <a:xfrm rot="16200000">
            <a:off x="8398407" y="4520932"/>
            <a:ext cx="1070264" cy="184666"/>
          </a:xfrm>
          <a:prstGeom prst="rect">
            <a:avLst/>
          </a:prstGeom>
          <a:noFill/>
        </p:spPr>
        <p:txBody>
          <a:bodyPr wrap="square" rtlCol="0">
            <a:spAutoFit/>
          </a:bodyPr>
          <a:lstStyle/>
          <a:p>
            <a:r>
              <a:rPr lang="en-US" sz="600" dirty="0">
                <a:solidFill>
                  <a:schemeClr val="bg1">
                    <a:lumMod val="50000"/>
                  </a:schemeClr>
                </a:solidFill>
                <a:latin typeface="+mn-lt"/>
              </a:rPr>
              <a:t>24.MK007A1610</a:t>
            </a:r>
          </a:p>
        </p:txBody>
      </p:sp>
    </p:spTree>
    <p:extLst>
      <p:ext uri="{BB962C8B-B14F-4D97-AF65-F5344CB8AC3E}">
        <p14:creationId xmlns:p14="http://schemas.microsoft.com/office/powerpoint/2010/main" val="423063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800475" y="5359085"/>
            <a:ext cx="1543050" cy="304271"/>
          </a:xfrm>
          <a:prstGeom prst="rect">
            <a:avLst/>
          </a:prstGeom>
        </p:spPr>
        <p:txBody>
          <a:bodyPr anchor="ctr"/>
          <a:lstStyle>
            <a:lvl1pPr algn="ctr">
              <a:defRPr sz="75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82466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Add Title Here</a:t>
            </a:r>
          </a:p>
        </p:txBody>
      </p:sp>
      <p:sp>
        <p:nvSpPr>
          <p:cNvPr id="4" name="Slide Number Placeholder 5"/>
          <p:cNvSpPr>
            <a:spLocks noGrp="1"/>
          </p:cNvSpPr>
          <p:nvPr>
            <p:ph type="sldNum" sz="quarter" idx="4"/>
          </p:nvPr>
        </p:nvSpPr>
        <p:spPr>
          <a:xfrm>
            <a:off x="3800475" y="5359085"/>
            <a:ext cx="1543050" cy="304271"/>
          </a:xfrm>
          <a:prstGeom prst="rect">
            <a:avLst/>
          </a:prstGeom>
        </p:spPr>
        <p:txBody>
          <a:bodyPr anchor="ctr"/>
          <a:lstStyle>
            <a:lvl1pPr algn="ctr">
              <a:defRPr sz="750">
                <a:solidFill>
                  <a:schemeClr val="tx2"/>
                </a:solidFill>
                <a:latin typeface="Arial" panose="020B0604020202020204" pitchFamily="34" charset="0"/>
                <a:cs typeface="Arial" panose="020B0604020202020204" pitchFamily="34" charset="0"/>
              </a:defRPr>
            </a:lvl1pPr>
          </a:lstStyle>
          <a:p>
            <a:pPr defTabSz="685800">
              <a:defRPr/>
            </a:pPr>
            <a:fld id="{48F63A3B-78C7-47BE-AE5E-E10140E04643}" type="slidenum">
              <a:rPr lang="en-US" smtClean="0">
                <a:solidFill>
                  <a:srgbClr val="767171"/>
                </a:solidFill>
              </a:rPr>
              <a:pPr defTabSz="685800">
                <a:defRPr/>
              </a:pPr>
              <a:t>‹Nº›</a:t>
            </a:fld>
            <a:endParaRPr lang="en-US">
              <a:solidFill>
                <a:srgbClr val="767171"/>
              </a:solidFill>
            </a:endParaRPr>
          </a:p>
        </p:txBody>
      </p:sp>
      <p:sp>
        <p:nvSpPr>
          <p:cNvPr id="6" name="Text Placeholder 9">
            <a:extLst>
              <a:ext uri="{FF2B5EF4-FFF2-40B4-BE49-F238E27FC236}">
                <a16:creationId xmlns:a16="http://schemas.microsoft.com/office/drawing/2014/main" id="{581E904E-F1DF-C609-7E3F-84C2CC315B04}"/>
              </a:ext>
            </a:extLst>
          </p:cNvPr>
          <p:cNvSpPr>
            <a:spLocks noGrp="1"/>
          </p:cNvSpPr>
          <p:nvPr>
            <p:ph type="body" sz="quarter" idx="10" hasCustomPrompt="1"/>
          </p:nvPr>
        </p:nvSpPr>
        <p:spPr>
          <a:xfrm>
            <a:off x="342900" y="5359136"/>
            <a:ext cx="3424238" cy="304271"/>
          </a:xfrm>
        </p:spPr>
        <p:txBody>
          <a:bodyPr lIns="0" rIns="0" bIns="0" anchor="b">
            <a:noAutofit/>
          </a:bodyPr>
          <a:lstStyle>
            <a:lvl1pPr marL="0" indent="0">
              <a:buFontTx/>
              <a:buNone/>
              <a:defRPr sz="675">
                <a:solidFill>
                  <a:srgbClr val="767171"/>
                </a:solidFill>
              </a:defRPr>
            </a:lvl1pPr>
            <a:lvl2pPr marL="342900" indent="0">
              <a:buFontTx/>
              <a:buNone/>
              <a:defRPr sz="675"/>
            </a:lvl2pPr>
            <a:lvl3pPr marL="685800" indent="0">
              <a:buFontTx/>
              <a:buNone/>
              <a:defRPr sz="675"/>
            </a:lvl3pPr>
            <a:lvl4pPr marL="1028700" indent="0">
              <a:buFontTx/>
              <a:buNone/>
              <a:defRPr sz="675"/>
            </a:lvl4pPr>
            <a:lvl5pPr marL="1371600" indent="0">
              <a:buFontTx/>
              <a:buNone/>
              <a:defRPr sz="675"/>
            </a:lvl5pPr>
          </a:lstStyle>
          <a:p>
            <a:pPr lvl="0"/>
            <a:r>
              <a:rPr lang="en-US"/>
              <a:t>Add notes and sources here</a:t>
            </a:r>
            <a:endParaRPr lang="en-GB"/>
          </a:p>
        </p:txBody>
      </p:sp>
      <p:cxnSp>
        <p:nvCxnSpPr>
          <p:cNvPr id="3" name="Straight Connector 2">
            <a:extLst>
              <a:ext uri="{FF2B5EF4-FFF2-40B4-BE49-F238E27FC236}">
                <a16:creationId xmlns:a16="http://schemas.microsoft.com/office/drawing/2014/main" id="{2C13267E-6EC1-3406-9811-382227FFFD8E}"/>
              </a:ext>
            </a:extLst>
          </p:cNvPr>
          <p:cNvCxnSpPr/>
          <p:nvPr userDrawn="1"/>
        </p:nvCxnSpPr>
        <p:spPr>
          <a:xfrm flipV="1">
            <a:off x="342900" y="762000"/>
            <a:ext cx="8455914" cy="10792"/>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340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sz="half" idx="1"/>
          </p:nvPr>
        </p:nvSpPr>
        <p:spPr>
          <a:xfrm>
            <a:off x="330777" y="895547"/>
            <a:ext cx="4184073" cy="40770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895546"/>
            <a:ext cx="4157541" cy="4077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342900" y="762000"/>
            <a:ext cx="8455914" cy="10792"/>
          </a:xfrm>
          <a:prstGeom prst="line">
            <a:avLst/>
          </a:prstGeom>
          <a:ln>
            <a:solidFill>
              <a:srgbClr val="005A99"/>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3800475" y="5359085"/>
            <a:ext cx="1543050" cy="304271"/>
          </a:xfrm>
          <a:prstGeom prst="rect">
            <a:avLst/>
          </a:prstGeom>
        </p:spPr>
        <p:txBody>
          <a:bodyPr anchor="ctr"/>
          <a:lstStyle>
            <a:lvl1pPr algn="ctr">
              <a:defRPr sz="75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
        <p:nvSpPr>
          <p:cNvPr id="8" name="TextBox 7"/>
          <p:cNvSpPr txBox="1"/>
          <p:nvPr userDrawn="1"/>
        </p:nvSpPr>
        <p:spPr>
          <a:xfrm>
            <a:off x="337686" y="5299070"/>
            <a:ext cx="2057400" cy="200055"/>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50" b="1" i="1" u="none" strike="noStrike" kern="1200" baseline="30000" dirty="0">
                <a:solidFill>
                  <a:schemeClr val="tx1"/>
                </a:solidFill>
                <a:latin typeface="+mn-lt"/>
                <a:ea typeface="+mn-ea"/>
                <a:cs typeface="+mn-cs"/>
              </a:rPr>
              <a:t>Our Insight, Your Advantage™</a:t>
            </a:r>
          </a:p>
        </p:txBody>
      </p:sp>
    </p:spTree>
    <p:extLst>
      <p:ext uri="{BB962C8B-B14F-4D97-AF65-F5344CB8AC3E}">
        <p14:creationId xmlns:p14="http://schemas.microsoft.com/office/powerpoint/2010/main" val="334949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1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3912220" y="5449229"/>
            <a:ext cx="1319561" cy="265771"/>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16515A6D-649C-494E-BFDA-596979207E7F}" type="slidenum">
              <a:rPr lang="en-US" smtClean="0"/>
              <a:pPr/>
              <a:t>‹Nº›</a:t>
            </a:fld>
            <a:endParaRPr lang="en-US"/>
          </a:p>
        </p:txBody>
      </p:sp>
      <p:pic>
        <p:nvPicPr>
          <p:cNvPr id="8" name="Picture 7">
            <a:extLst>
              <a:ext uri="{FF2B5EF4-FFF2-40B4-BE49-F238E27FC236}">
                <a16:creationId xmlns:a16="http://schemas.microsoft.com/office/drawing/2014/main" id="{FAC516D4-593D-CB55-425E-76BDE953A92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371675" y="5160588"/>
            <a:ext cx="1193899" cy="357054"/>
          </a:xfrm>
          <a:prstGeom prst="rect">
            <a:avLst/>
          </a:prstGeom>
        </p:spPr>
      </p:pic>
      <p:sp>
        <p:nvSpPr>
          <p:cNvPr id="9" name="Rectangle 8">
            <a:extLst>
              <a:ext uri="{FF2B5EF4-FFF2-40B4-BE49-F238E27FC236}">
                <a16:creationId xmlns:a16="http://schemas.microsoft.com/office/drawing/2014/main" id="{F028B65A-E69E-E307-5BCB-9D717B261B18}"/>
              </a:ext>
            </a:extLst>
          </p:cNvPr>
          <p:cNvSpPr/>
          <p:nvPr userDrawn="1"/>
        </p:nvSpPr>
        <p:spPr>
          <a:xfrm>
            <a:off x="628649" y="5261489"/>
            <a:ext cx="6686551" cy="155252"/>
          </a:xfrm>
          <a:prstGeom prst="rect">
            <a:avLst/>
          </a:prstGeom>
          <a:gradFill flip="none" rotWithShape="1">
            <a:gsLst>
              <a:gs pos="0">
                <a:srgbClr val="00265D"/>
              </a:gs>
              <a:gs pos="74000">
                <a:srgbClr val="00265D"/>
              </a:gs>
              <a:gs pos="83000">
                <a:srgbClr val="00265D">
                  <a:alpha val="7764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Tree>
    <p:extLst>
      <p:ext uri="{BB962C8B-B14F-4D97-AF65-F5344CB8AC3E}">
        <p14:creationId xmlns:p14="http://schemas.microsoft.com/office/powerpoint/2010/main" val="2366815707"/>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71" r:id="rId3"/>
    <p:sldLayoutId id="2147483670" r:id="rId4"/>
    <p:sldLayoutId id="2147483672" r:id="rId5"/>
    <p:sldLayoutId id="2147483674" r:id="rId6"/>
    <p:sldLayoutId id="2147483675" r:id="rId7"/>
  </p:sldLayoutIdLst>
  <p:hf hdr="0" ftr="0" dt="0"/>
  <p:txStyles>
    <p:titleStyle>
      <a:lvl1pPr algn="l" defTabSz="685800" rtl="0" eaLnBrk="1" latinLnBrk="0" hangingPunct="1">
        <a:lnSpc>
          <a:spcPct val="90000"/>
        </a:lnSpc>
        <a:spcBef>
          <a:spcPct val="0"/>
        </a:spcBef>
        <a:buNone/>
        <a:defRPr sz="2800" b="1" kern="1200">
          <a:solidFill>
            <a:srgbClr val="00214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DAB0AEF-6B83-C57F-8249-0A91FCB3A853}"/>
              </a:ext>
            </a:extLst>
          </p:cNvPr>
          <p:cNvGraphicFramePr>
            <a:graphicFrameLocks noChangeAspect="1"/>
          </p:cNvGraphicFramePr>
          <p:nvPr userDrawn="1">
            <p:extLst>
              <p:ext uri="{D42A27DB-BD31-4B8C-83A1-F6EECF244321}">
                <p14:modId xmlns:p14="http://schemas.microsoft.com/office/powerpoint/2010/main" val="2551117746"/>
              </p:ext>
            </p:extLst>
          </p:nvPr>
        </p:nvGraphicFramePr>
        <p:xfrm>
          <a:off x="0" y="0"/>
          <a:ext cx="9144004" cy="2286000"/>
        </p:xfrm>
        <a:graphic>
          <a:graphicData uri="http://schemas.openxmlformats.org/presentationml/2006/ole">
            <mc:AlternateContent xmlns:mc="http://schemas.openxmlformats.org/markup-compatibility/2006">
              <mc:Choice xmlns:v="urn:schemas-microsoft-com:vml" Requires="v">
                <p:oleObj r:id="rId3" imgW="16253640" imgH="2768040" progId="">
                  <p:embed/>
                </p:oleObj>
              </mc:Choice>
              <mc:Fallback>
                <p:oleObj r:id="rId3" imgW="16253640" imgH="2768040" progId="">
                  <p:embed/>
                  <p:pic>
                    <p:nvPicPr>
                      <p:cNvPr id="3" name="Object 2">
                        <a:extLst>
                          <a:ext uri="{FF2B5EF4-FFF2-40B4-BE49-F238E27FC236}">
                            <a16:creationId xmlns:a16="http://schemas.microsoft.com/office/drawing/2014/main" id="{BDAB0AEF-6B83-C57F-8249-0A91FCB3A853}"/>
                          </a:ext>
                        </a:extLst>
                      </p:cNvPr>
                      <p:cNvPicPr/>
                      <p:nvPr/>
                    </p:nvPicPr>
                    <p:blipFill>
                      <a:blip r:embed="rId4"/>
                      <a:stretch>
                        <a:fillRect/>
                      </a:stretch>
                    </p:blipFill>
                    <p:spPr>
                      <a:xfrm>
                        <a:off x="0" y="0"/>
                        <a:ext cx="9144004" cy="2286000"/>
                      </a:xfrm>
                      <a:prstGeom prst="rect">
                        <a:avLst/>
                      </a:prstGeom>
                    </p:spPr>
                  </p:pic>
                </p:oleObj>
              </mc:Fallback>
            </mc:AlternateContent>
          </a:graphicData>
        </a:graphic>
      </p:graphicFrame>
      <p:pic>
        <p:nvPicPr>
          <p:cNvPr id="8" name="Picture 7" descr="A white text on a black background&#10;&#10;Description automatically generated">
            <a:extLst>
              <a:ext uri="{FF2B5EF4-FFF2-40B4-BE49-F238E27FC236}">
                <a16:creationId xmlns:a16="http://schemas.microsoft.com/office/drawing/2014/main" id="{93725A8C-5620-A072-B246-0CFA0F0BF3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1" r="33526"/>
          <a:stretch/>
        </p:blipFill>
        <p:spPr>
          <a:xfrm>
            <a:off x="2468880" y="457199"/>
            <a:ext cx="4206240" cy="1371603"/>
          </a:xfrm>
          <a:prstGeom prst="rect">
            <a:avLst/>
          </a:prstGeom>
        </p:spPr>
      </p:pic>
    </p:spTree>
    <p:extLst>
      <p:ext uri="{BB962C8B-B14F-4D97-AF65-F5344CB8AC3E}">
        <p14:creationId xmlns:p14="http://schemas.microsoft.com/office/powerpoint/2010/main" val="3828524657"/>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hyperlink" Target="mailto:Carlos.Delatorre@ambest.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84142"/>
            <a:ext cx="9058275" cy="1224519"/>
          </a:xfrm>
          <a:prstGeom prst="rect">
            <a:avLst/>
          </a:prstGeom>
        </p:spPr>
        <p:txBody>
          <a:bodyPr tIns="0" anchor="ctr">
            <a:normAutofit/>
          </a:bodyPr>
          <a:lstStyle>
            <a:lvl1pPr algn="ctr" defTabSz="914400" rtl="0" eaLnBrk="1" latinLnBrk="0" hangingPunct="1">
              <a:lnSpc>
                <a:spcPct val="90000"/>
              </a:lnSpc>
              <a:spcBef>
                <a:spcPct val="0"/>
              </a:spcBef>
              <a:buNone/>
              <a:defRPr sz="3600" b="1" u="none" kern="1200">
                <a:solidFill>
                  <a:schemeClr val="tx1"/>
                </a:solidFill>
                <a:latin typeface="Arial" panose="020B0604020202020204" pitchFamily="34" charset="0"/>
                <a:ea typeface="+mj-ea"/>
                <a:cs typeface="Arial" panose="020B0604020202020204" pitchFamily="34" charset="0"/>
              </a:defRPr>
            </a:lvl1pPr>
          </a:lstStyle>
          <a:p>
            <a:r>
              <a:rPr lang="es-MX" sz="2800" dirty="0"/>
              <a:t>Ciberseguridad y Ciberseguros: </a:t>
            </a:r>
          </a:p>
          <a:p>
            <a:r>
              <a:rPr lang="es-MX" sz="2800" dirty="0"/>
              <a:t>Nuevas amenazas, nuevas coberturas.</a:t>
            </a:r>
          </a:p>
          <a:p>
            <a:endParaRPr lang="es-MX" sz="2800" dirty="0"/>
          </a:p>
        </p:txBody>
      </p:sp>
      <p:sp>
        <p:nvSpPr>
          <p:cNvPr id="7" name="Subtitle 2"/>
          <p:cNvSpPr txBox="1">
            <a:spLocks/>
          </p:cNvSpPr>
          <p:nvPr/>
        </p:nvSpPr>
        <p:spPr>
          <a:xfrm>
            <a:off x="-1" y="3541393"/>
            <a:ext cx="9058275" cy="1830300"/>
          </a:xfrm>
          <a:prstGeom prst="rect">
            <a:avLst/>
          </a:prstGeom>
        </p:spPr>
        <p:txBody>
          <a:bodyPr lIns="228600" tIns="0" rIns="22860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MX" sz="2000" b="1" dirty="0">
                <a:solidFill>
                  <a:schemeClr val="accent1">
                    <a:lumMod val="50000"/>
                  </a:schemeClr>
                </a:solidFill>
                <a:latin typeface="Arial" panose="020B0604020202020204" pitchFamily="34" charset="0"/>
                <a:cs typeface="Arial" panose="020B0604020202020204" pitchFamily="34" charset="0"/>
              </a:rPr>
              <a:t>Carlos De la Torre – Director General América Latina, AM </a:t>
            </a:r>
            <a:r>
              <a:rPr lang="es-MX" sz="2000" b="1" dirty="0" err="1">
                <a:solidFill>
                  <a:schemeClr val="accent1">
                    <a:lumMod val="50000"/>
                  </a:schemeClr>
                </a:solidFill>
                <a:latin typeface="Arial" panose="020B0604020202020204" pitchFamily="34" charset="0"/>
                <a:cs typeface="Arial" panose="020B0604020202020204" pitchFamily="34" charset="0"/>
              </a:rPr>
              <a:t>Best</a:t>
            </a:r>
            <a:r>
              <a:rPr lang="es-MX" sz="2000" b="1" dirty="0">
                <a:solidFill>
                  <a:schemeClr val="accent1">
                    <a:lumMod val="50000"/>
                  </a:schemeClr>
                </a:solidFill>
                <a:latin typeface="Arial" panose="020B0604020202020204" pitchFamily="34" charset="0"/>
                <a:cs typeface="Arial" panose="020B0604020202020204" pitchFamily="34" charset="0"/>
              </a:rPr>
              <a:t> </a:t>
            </a:r>
            <a:br>
              <a:rPr lang="en-US" sz="2200" b="1" dirty="0">
                <a:solidFill>
                  <a:srgbClr val="005A99"/>
                </a:solidFill>
                <a:latin typeface="Arial" panose="020B0604020202020204" pitchFamily="34" charset="0"/>
                <a:cs typeface="Arial" panose="020B0604020202020204" pitchFamily="34" charset="0"/>
              </a:rPr>
            </a:br>
            <a:endParaRPr lang="en-US" sz="2200" b="1" dirty="0">
              <a:solidFill>
                <a:srgbClr val="005A99"/>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s-MX" sz="2000" b="1" dirty="0">
                <a:latin typeface="Arial" panose="020B0604020202020204" pitchFamily="34" charset="0"/>
                <a:cs typeface="Arial" panose="020B0604020202020204" pitchFamily="34" charset="0"/>
              </a:rPr>
              <a:t>XXI reunión anual LARG</a:t>
            </a:r>
          </a:p>
          <a:p>
            <a:pPr marL="0" indent="0" algn="ctr">
              <a:lnSpc>
                <a:spcPct val="100000"/>
              </a:lnSpc>
              <a:spcBef>
                <a:spcPts val="0"/>
              </a:spcBef>
              <a:buNone/>
            </a:pPr>
            <a:endParaRPr lang="en-US" sz="2000" b="1" dirty="0">
              <a:latin typeface="Arial" panose="020B0604020202020204" pitchFamily="34" charset="0"/>
              <a:cs typeface="Arial" panose="020B0604020202020204" pitchFamily="34" charset="0"/>
            </a:endParaRPr>
          </a:p>
          <a:p>
            <a:pPr marL="0" indent="0" algn="ctr">
              <a:buNone/>
            </a:pPr>
            <a:r>
              <a:rPr lang="es-MX" sz="1600" b="1" dirty="0">
                <a:solidFill>
                  <a:srgbClr val="00146D"/>
                </a:solidFill>
                <a:latin typeface="Arial" panose="020B0604020202020204" pitchFamily="34" charset="0"/>
                <a:cs typeface="Arial" panose="020B0604020202020204" pitchFamily="34" charset="0"/>
              </a:rPr>
              <a:t>Ciudad de Panamá, 26 de septiembre de 2025 </a:t>
            </a:r>
          </a:p>
        </p:txBody>
      </p:sp>
    </p:spTree>
    <p:extLst>
      <p:ext uri="{BB962C8B-B14F-4D97-AF65-F5344CB8AC3E}">
        <p14:creationId xmlns:p14="http://schemas.microsoft.com/office/powerpoint/2010/main" val="36290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3D185-6553-8B2D-E300-19B72E73C706}"/>
              </a:ext>
            </a:extLst>
          </p:cNvPr>
          <p:cNvSpPr>
            <a:spLocks noGrp="1"/>
          </p:cNvSpPr>
          <p:nvPr>
            <p:ph type="sldNum" sz="quarter" idx="4"/>
          </p:nvPr>
        </p:nvSpPr>
        <p:spPr>
          <a:xfrm>
            <a:off x="3912220" y="5449229"/>
            <a:ext cx="1319561" cy="265771"/>
          </a:xfrm>
        </p:spPr>
        <p:txBody>
          <a:bodyPr anchor="ctr">
            <a:normAutofit/>
          </a:bodyPr>
          <a:lstStyle/>
          <a:p>
            <a:pPr>
              <a:spcAft>
                <a:spcPts val="600"/>
              </a:spcAft>
            </a:pPr>
            <a:fld id="{16515A6D-649C-494E-BFDA-596979207E7F}"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955BE2C2-8A78-1C0D-D513-1B0569C1C480}"/>
              </a:ext>
            </a:extLst>
          </p:cNvPr>
          <p:cNvSpPr>
            <a:spLocks noGrp="1"/>
          </p:cNvSpPr>
          <p:nvPr>
            <p:ph type="title"/>
          </p:nvPr>
        </p:nvSpPr>
        <p:spPr>
          <a:xfrm>
            <a:off x="553922" y="178762"/>
            <a:ext cx="7856622" cy="591275"/>
          </a:xfrm>
        </p:spPr>
        <p:txBody>
          <a:bodyPr anchor="b">
            <a:normAutofit/>
          </a:bodyPr>
          <a:lstStyle/>
          <a:p>
            <a:r>
              <a:rPr lang="es-MX" sz="2400" dirty="0"/>
              <a:t>Ciberseguros – Nuevas amenazas</a:t>
            </a:r>
            <a:endParaRPr lang="en-US" sz="2400" dirty="0"/>
          </a:p>
        </p:txBody>
      </p:sp>
      <p:sp>
        <p:nvSpPr>
          <p:cNvPr id="4" name="Content Placeholder 3">
            <a:extLst>
              <a:ext uri="{FF2B5EF4-FFF2-40B4-BE49-F238E27FC236}">
                <a16:creationId xmlns:a16="http://schemas.microsoft.com/office/drawing/2014/main" id="{7CA3A0BC-C64B-1834-E5FF-0502E409C3C5}"/>
              </a:ext>
            </a:extLst>
          </p:cNvPr>
          <p:cNvSpPr>
            <a:spLocks noGrp="1"/>
          </p:cNvSpPr>
          <p:nvPr>
            <p:ph idx="1"/>
          </p:nvPr>
        </p:nvSpPr>
        <p:spPr>
          <a:xfrm>
            <a:off x="553922" y="1761893"/>
            <a:ext cx="3789045" cy="2921620"/>
          </a:xfrm>
        </p:spPr>
        <p:txBody>
          <a:bodyPr>
            <a:normAutofit/>
          </a:bodyPr>
          <a:lstStyle/>
          <a:p>
            <a:pPr marL="0" indent="0">
              <a:buNone/>
            </a:pPr>
            <a:r>
              <a:rPr lang="es-MX" sz="2000" dirty="0"/>
              <a:t>Constante cambio, donde los riesgos evolucionan tan rápido como la tecnología. </a:t>
            </a:r>
          </a:p>
          <a:p>
            <a:pPr marL="0" indent="0">
              <a:buNone/>
            </a:pPr>
            <a:endParaRPr lang="es-MX" sz="2000" dirty="0"/>
          </a:p>
          <a:p>
            <a:pPr marL="0" indent="0">
              <a:buNone/>
            </a:pPr>
            <a:r>
              <a:rPr lang="es-MX" sz="2000" dirty="0"/>
              <a:t>Ya no es solo un virus – más complejo, sofisticado y sistémico.</a:t>
            </a:r>
          </a:p>
          <a:p>
            <a:endParaRPr lang="en-US" dirty="0"/>
          </a:p>
        </p:txBody>
      </p:sp>
      <p:pic>
        <p:nvPicPr>
          <p:cNvPr id="6" name="Content Placeholder 5" descr="A blue arrow with a light shining on it&#10;&#10;AI-generated content may be incorrect.">
            <a:extLst>
              <a:ext uri="{FF2B5EF4-FFF2-40B4-BE49-F238E27FC236}">
                <a16:creationId xmlns:a16="http://schemas.microsoft.com/office/drawing/2014/main" id="{031ED090-1DA0-BA23-B4D5-A318EE95A809}"/>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rcRect l="42440" r="-3" b="-3"/>
          <a:stretch>
            <a:fillRect/>
          </a:stretch>
        </p:blipFill>
        <p:spPr>
          <a:xfrm>
            <a:off x="4918074" y="952248"/>
            <a:ext cx="3789045" cy="4114123"/>
          </a:xfrm>
          <a:prstGeom prst="rect">
            <a:avLst/>
          </a:prstGeom>
          <a:noFill/>
        </p:spPr>
      </p:pic>
    </p:spTree>
    <p:extLst>
      <p:ext uri="{BB962C8B-B14F-4D97-AF65-F5344CB8AC3E}">
        <p14:creationId xmlns:p14="http://schemas.microsoft.com/office/powerpoint/2010/main" val="130932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B3594-414E-905E-8990-225AB10DE209}"/>
              </a:ext>
            </a:extLst>
          </p:cNvPr>
          <p:cNvSpPr>
            <a:spLocks noGrp="1"/>
          </p:cNvSpPr>
          <p:nvPr>
            <p:ph type="sldNum" sz="quarter" idx="4"/>
          </p:nvPr>
        </p:nvSpPr>
        <p:spPr>
          <a:xfrm>
            <a:off x="3912220" y="5449229"/>
            <a:ext cx="1319561" cy="265771"/>
          </a:xfrm>
        </p:spPr>
        <p:txBody>
          <a:bodyPr anchor="ctr">
            <a:normAutofit/>
          </a:bodyPr>
          <a:lstStyle/>
          <a:p>
            <a:pPr>
              <a:spcAft>
                <a:spcPts val="600"/>
              </a:spcAft>
            </a:pPr>
            <a:fld id="{16515A6D-649C-494E-BFDA-596979207E7F}" type="slidenum">
              <a:rPr lang="en-US" smtClean="0"/>
              <a:pPr>
                <a:spcAft>
                  <a:spcPts val="600"/>
                </a:spcAft>
              </a:pPr>
              <a:t>11</a:t>
            </a:fld>
            <a:endParaRPr lang="en-US"/>
          </a:p>
        </p:txBody>
      </p:sp>
      <p:sp>
        <p:nvSpPr>
          <p:cNvPr id="11" name="Title 2">
            <a:extLst>
              <a:ext uri="{FF2B5EF4-FFF2-40B4-BE49-F238E27FC236}">
                <a16:creationId xmlns:a16="http://schemas.microsoft.com/office/drawing/2014/main" id="{09B17F0E-A4D5-0C2F-9215-934ED239201A}"/>
              </a:ext>
            </a:extLst>
          </p:cNvPr>
          <p:cNvSpPr>
            <a:spLocks noGrp="1"/>
          </p:cNvSpPr>
          <p:nvPr>
            <p:ph type="title"/>
          </p:nvPr>
        </p:nvSpPr>
        <p:spPr>
          <a:xfrm>
            <a:off x="553922" y="178762"/>
            <a:ext cx="7856622" cy="591275"/>
          </a:xfrm>
        </p:spPr>
        <p:txBody>
          <a:bodyPr anchor="b">
            <a:normAutofit/>
          </a:bodyPr>
          <a:lstStyle/>
          <a:p>
            <a:r>
              <a:rPr lang="es-MX" sz="2400" dirty="0"/>
              <a:t>Ejemplos de nuevas amenazas</a:t>
            </a:r>
            <a:endParaRPr lang="en-US" sz="2400" dirty="0"/>
          </a:p>
        </p:txBody>
      </p:sp>
      <p:sp>
        <p:nvSpPr>
          <p:cNvPr id="4" name="Content Placeholder 3">
            <a:extLst>
              <a:ext uri="{FF2B5EF4-FFF2-40B4-BE49-F238E27FC236}">
                <a16:creationId xmlns:a16="http://schemas.microsoft.com/office/drawing/2014/main" id="{A4CD505B-CEC7-FBE8-534A-FAF6C139EB00}"/>
              </a:ext>
            </a:extLst>
          </p:cNvPr>
          <p:cNvSpPr>
            <a:spLocks noGrp="1"/>
          </p:cNvSpPr>
          <p:nvPr>
            <p:ph idx="1"/>
          </p:nvPr>
        </p:nvSpPr>
        <p:spPr>
          <a:xfrm>
            <a:off x="553922" y="1052571"/>
            <a:ext cx="3943350" cy="4114123"/>
          </a:xfrm>
        </p:spPr>
        <p:txBody>
          <a:bodyPr>
            <a:normAutofit/>
          </a:bodyPr>
          <a:lstStyle/>
          <a:p>
            <a:pPr marL="0" indent="0">
              <a:buNone/>
            </a:pPr>
            <a:r>
              <a:rPr lang="es-MX" sz="1800" b="1" u="sng" dirty="0"/>
              <a:t>Inteligencia artificial.</a:t>
            </a:r>
          </a:p>
          <a:p>
            <a:pPr marL="0" indent="0">
              <a:buNone/>
            </a:pPr>
            <a:endParaRPr lang="es-MX" sz="1700" dirty="0"/>
          </a:p>
          <a:p>
            <a:pPr>
              <a:spcBef>
                <a:spcPts val="1200"/>
              </a:spcBef>
              <a:spcAft>
                <a:spcPts val="1200"/>
              </a:spcAft>
            </a:pPr>
            <a:r>
              <a:rPr lang="es-MX" sz="1800" b="1" dirty="0"/>
              <a:t>Phishing</a:t>
            </a:r>
            <a:r>
              <a:rPr lang="es-MX" sz="1800" dirty="0"/>
              <a:t> – Principal vector de entrada de los ataques, 40%.</a:t>
            </a:r>
          </a:p>
          <a:p>
            <a:pPr>
              <a:spcBef>
                <a:spcPts val="1200"/>
              </a:spcBef>
              <a:spcAft>
                <a:spcPts val="1200"/>
              </a:spcAft>
            </a:pPr>
            <a:r>
              <a:rPr lang="es-MX" sz="1800" b="1" dirty="0"/>
              <a:t>Automatización de ataques </a:t>
            </a:r>
            <a:r>
              <a:rPr lang="es-MX" sz="1800" dirty="0"/>
              <a:t>– Automatización de búsqueda de vulnerabilidades, creando ataques más rápidos y no rastreables.</a:t>
            </a:r>
          </a:p>
          <a:p>
            <a:pPr>
              <a:spcBef>
                <a:spcPts val="1200"/>
              </a:spcBef>
              <a:spcAft>
                <a:spcPts val="1200"/>
              </a:spcAft>
            </a:pPr>
            <a:r>
              <a:rPr lang="es-MX" sz="1800" b="1" dirty="0" err="1"/>
              <a:t>Deepfakes</a:t>
            </a:r>
            <a:r>
              <a:rPr lang="es-MX" sz="1800" dirty="0"/>
              <a:t> – Imitación de voz o video con fines de defraudación. </a:t>
            </a:r>
          </a:p>
          <a:p>
            <a:endParaRPr lang="en-US" sz="1700" dirty="0"/>
          </a:p>
        </p:txBody>
      </p:sp>
      <p:pic>
        <p:nvPicPr>
          <p:cNvPr id="6" name="Content Placeholder 5" descr="A person touching a tablet&#10;&#10;AI-generated content may be incorrect.">
            <a:extLst>
              <a:ext uri="{FF2B5EF4-FFF2-40B4-BE49-F238E27FC236}">
                <a16:creationId xmlns:a16="http://schemas.microsoft.com/office/drawing/2014/main" id="{80D8D5BF-4A0C-9C64-1EFA-C5C1E54D4954}"/>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4572000" y="1688124"/>
            <a:ext cx="4335829" cy="2467952"/>
          </a:xfrm>
          <a:prstGeom prst="rect">
            <a:avLst/>
          </a:prstGeom>
          <a:noFill/>
        </p:spPr>
      </p:pic>
    </p:spTree>
    <p:extLst>
      <p:ext uri="{BB962C8B-B14F-4D97-AF65-F5344CB8AC3E}">
        <p14:creationId xmlns:p14="http://schemas.microsoft.com/office/powerpoint/2010/main" val="157958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1A66E886-F95B-24A5-72D8-4C85F7672959}"/>
              </a:ext>
            </a:extLst>
          </p:cNvPr>
          <p:cNvSpPr>
            <a:spLocks noGrp="1"/>
          </p:cNvSpPr>
          <p:nvPr>
            <p:ph type="sldNum" sz="quarter" idx="4"/>
          </p:nvPr>
        </p:nvSpPr>
        <p:spPr>
          <a:xfrm>
            <a:off x="3912220" y="5449229"/>
            <a:ext cx="1319561" cy="265771"/>
          </a:xfrm>
        </p:spPr>
        <p:txBody>
          <a:bodyPr/>
          <a:lstStyle/>
          <a:p>
            <a:pPr>
              <a:spcAft>
                <a:spcPts val="600"/>
              </a:spcAft>
            </a:pPr>
            <a:fld id="{16515A6D-649C-494E-BFDA-596979207E7F}" type="slidenum">
              <a:rPr lang="en-US" smtClean="0"/>
              <a:pPr>
                <a:spcAft>
                  <a:spcPts val="600"/>
                </a:spcAft>
              </a:pPr>
              <a:t>12</a:t>
            </a:fld>
            <a:endParaRPr lang="en-US"/>
          </a:p>
        </p:txBody>
      </p:sp>
      <p:sp>
        <p:nvSpPr>
          <p:cNvPr id="22" name="Title 2">
            <a:extLst>
              <a:ext uri="{FF2B5EF4-FFF2-40B4-BE49-F238E27FC236}">
                <a16:creationId xmlns:a16="http://schemas.microsoft.com/office/drawing/2014/main" id="{F2996F16-ACDF-32B3-D8D9-7B7BD9180C51}"/>
              </a:ext>
            </a:extLst>
          </p:cNvPr>
          <p:cNvSpPr>
            <a:spLocks noGrp="1"/>
          </p:cNvSpPr>
          <p:nvPr>
            <p:ph type="title"/>
          </p:nvPr>
        </p:nvSpPr>
        <p:spPr>
          <a:xfrm>
            <a:off x="553922" y="178762"/>
            <a:ext cx="7856622" cy="591275"/>
          </a:xfrm>
        </p:spPr>
        <p:txBody>
          <a:bodyPr>
            <a:normAutofit/>
          </a:bodyPr>
          <a:lstStyle/>
          <a:p>
            <a:r>
              <a:rPr lang="es-MX" sz="2400" dirty="0"/>
              <a:t>Ejemplos de nuevas amenazas</a:t>
            </a:r>
            <a:endParaRPr lang="en-US" sz="2400" dirty="0"/>
          </a:p>
        </p:txBody>
      </p:sp>
      <p:sp>
        <p:nvSpPr>
          <p:cNvPr id="10" name="Content Placeholder 1">
            <a:extLst>
              <a:ext uri="{FF2B5EF4-FFF2-40B4-BE49-F238E27FC236}">
                <a16:creationId xmlns:a16="http://schemas.microsoft.com/office/drawing/2014/main" id="{39AB5C68-3177-B4BF-E0D5-256A68C46540}"/>
              </a:ext>
            </a:extLst>
          </p:cNvPr>
          <p:cNvSpPr>
            <a:spLocks noGrp="1"/>
          </p:cNvSpPr>
          <p:nvPr>
            <p:ph idx="1"/>
          </p:nvPr>
        </p:nvSpPr>
        <p:spPr>
          <a:xfrm>
            <a:off x="495788" y="994269"/>
            <a:ext cx="4381012" cy="4114123"/>
          </a:xfrm>
        </p:spPr>
        <p:txBody>
          <a:bodyPr>
            <a:normAutofit fontScale="85000" lnSpcReduction="20000"/>
          </a:bodyPr>
          <a:lstStyle/>
          <a:p>
            <a:pPr marL="0" indent="0">
              <a:buNone/>
            </a:pPr>
            <a:r>
              <a:rPr lang="es-MX" sz="1900" b="1" u="sng" dirty="0"/>
              <a:t>Vínculo entre mundo digital y el físico.</a:t>
            </a:r>
          </a:p>
          <a:p>
            <a:endParaRPr lang="es-MX" sz="1700" dirty="0"/>
          </a:p>
          <a:p>
            <a:pPr>
              <a:spcBef>
                <a:spcPts val="600"/>
              </a:spcBef>
              <a:spcAft>
                <a:spcPts val="600"/>
              </a:spcAft>
            </a:pPr>
            <a:r>
              <a:rPr lang="es-MX" sz="1900" b="1" dirty="0"/>
              <a:t>Costo de Interrupción de Negocios </a:t>
            </a:r>
            <a:r>
              <a:rPr lang="es-MX" sz="1900" dirty="0"/>
              <a:t>– 30% del costo total de un incidente de seguridad, según IBM Security, sobre todo en salud y finanzas. </a:t>
            </a:r>
          </a:p>
          <a:p>
            <a:pPr>
              <a:spcBef>
                <a:spcPts val="600"/>
              </a:spcBef>
              <a:spcAft>
                <a:spcPts val="600"/>
              </a:spcAft>
            </a:pPr>
            <a:r>
              <a:rPr lang="es-MX" sz="1900" b="1" dirty="0"/>
              <a:t>Vulnerabilidad de </a:t>
            </a:r>
            <a:r>
              <a:rPr lang="es-MX" sz="1900" b="1" dirty="0" err="1"/>
              <a:t>IoT</a:t>
            </a:r>
            <a:r>
              <a:rPr lang="es-MX" sz="1900" b="1" dirty="0"/>
              <a:t> </a:t>
            </a:r>
            <a:r>
              <a:rPr lang="es-MX" sz="1900" dirty="0"/>
              <a:t>– Dispositivos con seguridad limitada, como cámaras de seguridad o sensores industriales, son puntos de entrada para los hackers. Se accede a redes corporativas o para crear grandes redes de </a:t>
            </a:r>
            <a:r>
              <a:rPr lang="es-MX" sz="1900" dirty="0" err="1"/>
              <a:t>bots</a:t>
            </a:r>
            <a:r>
              <a:rPr lang="es-MX" sz="1900" dirty="0"/>
              <a:t> (</a:t>
            </a:r>
            <a:r>
              <a:rPr lang="es-MX" sz="1900" dirty="0" err="1"/>
              <a:t>botnets</a:t>
            </a:r>
            <a:r>
              <a:rPr lang="es-MX" sz="1900" dirty="0"/>
              <a:t>) y realizar ataques de denegación de servicio distribuido (</a:t>
            </a:r>
            <a:r>
              <a:rPr lang="es-MX" sz="1900" dirty="0" err="1"/>
              <a:t>DDoS</a:t>
            </a:r>
            <a:r>
              <a:rPr lang="es-MX" sz="1900" dirty="0"/>
              <a:t>).</a:t>
            </a:r>
          </a:p>
          <a:p>
            <a:pPr>
              <a:spcBef>
                <a:spcPts val="600"/>
              </a:spcBef>
              <a:spcAft>
                <a:spcPts val="600"/>
              </a:spcAft>
            </a:pPr>
            <a:r>
              <a:rPr lang="es-MX" sz="1900" b="1" dirty="0"/>
              <a:t>Ataque a infraestructura física </a:t>
            </a:r>
            <a:r>
              <a:rPr lang="es-MX" sz="1900" dirty="0"/>
              <a:t>– ciberataque que produce daño físico. El Foro Económico Mundial de 2023 identificó los ciberataques a infraestructuras críticas como uno de los principales riesgos globales. </a:t>
            </a:r>
          </a:p>
          <a:p>
            <a:endParaRPr lang="en-US" sz="1100" dirty="0"/>
          </a:p>
        </p:txBody>
      </p:sp>
      <p:pic>
        <p:nvPicPr>
          <p:cNvPr id="6" name="Picture 5" descr="A couple of doctors walking in a building&#10;&#10;AI-generated content may be incorrect.">
            <a:extLst>
              <a:ext uri="{FF2B5EF4-FFF2-40B4-BE49-F238E27FC236}">
                <a16:creationId xmlns:a16="http://schemas.microsoft.com/office/drawing/2014/main" id="{D8B8987A-BCC5-7916-F6D8-BDB550644A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9089" y="1613545"/>
            <a:ext cx="3842337" cy="2487910"/>
          </a:xfrm>
          <a:prstGeom prst="rect">
            <a:avLst/>
          </a:prstGeom>
          <a:noFill/>
        </p:spPr>
      </p:pic>
      <p:sp>
        <p:nvSpPr>
          <p:cNvPr id="2" name="Slide Number Placeholder 1" hidden="1">
            <a:extLst>
              <a:ext uri="{FF2B5EF4-FFF2-40B4-BE49-F238E27FC236}">
                <a16:creationId xmlns:a16="http://schemas.microsoft.com/office/drawing/2014/main" id="{8DE07686-9E00-D48A-80DB-D621C7668F43}"/>
              </a:ext>
            </a:extLst>
          </p:cNvPr>
          <p:cNvSpPr>
            <a:spLocks noGrp="1"/>
          </p:cNvSpPr>
          <p:nvPr>
            <p:ph type="sldNum" sz="quarter" idx="4"/>
          </p:nvPr>
        </p:nvSpPr>
        <p:spPr/>
        <p:txBody>
          <a:bodyPr/>
          <a:lstStyle/>
          <a:p>
            <a:pPr>
              <a:spcAft>
                <a:spcPts val="600"/>
              </a:spcAft>
            </a:pPr>
            <a:fld id="{16515A6D-649C-494E-BFDA-596979207E7F}" type="slidenum">
              <a:rPr lang="en-US" smtClean="0"/>
              <a:pPr>
                <a:spcAft>
                  <a:spcPts val="600"/>
                </a:spcAft>
              </a:pPr>
              <a:t>12</a:t>
            </a:fld>
            <a:endParaRPr lang="en-US"/>
          </a:p>
        </p:txBody>
      </p:sp>
    </p:spTree>
    <p:extLst>
      <p:ext uri="{BB962C8B-B14F-4D97-AF65-F5344CB8AC3E}">
        <p14:creationId xmlns:p14="http://schemas.microsoft.com/office/powerpoint/2010/main" val="265751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F3C53-008E-18A2-819A-49859EABC82E}"/>
              </a:ext>
            </a:extLst>
          </p:cNvPr>
          <p:cNvSpPr>
            <a:spLocks noGrp="1"/>
          </p:cNvSpPr>
          <p:nvPr>
            <p:ph type="sldNum" sz="quarter" idx="4"/>
          </p:nvPr>
        </p:nvSpPr>
        <p:spPr>
          <a:xfrm>
            <a:off x="3912220" y="5449229"/>
            <a:ext cx="1319561" cy="265771"/>
          </a:xfrm>
        </p:spPr>
        <p:txBody>
          <a:bodyPr anchor="ctr">
            <a:normAutofit/>
          </a:bodyPr>
          <a:lstStyle/>
          <a:p>
            <a:pPr>
              <a:spcAft>
                <a:spcPts val="600"/>
              </a:spcAft>
            </a:pPr>
            <a:fld id="{16515A6D-649C-494E-BFDA-596979207E7F}" type="slidenum">
              <a:rPr lang="en-US" smtClean="0"/>
              <a:pPr>
                <a:spcAft>
                  <a:spcPts val="600"/>
                </a:spcAft>
              </a:pPr>
              <a:t>13</a:t>
            </a:fld>
            <a:endParaRPr lang="en-US"/>
          </a:p>
        </p:txBody>
      </p:sp>
      <p:sp>
        <p:nvSpPr>
          <p:cNvPr id="13" name="Title 2">
            <a:extLst>
              <a:ext uri="{FF2B5EF4-FFF2-40B4-BE49-F238E27FC236}">
                <a16:creationId xmlns:a16="http://schemas.microsoft.com/office/drawing/2014/main" id="{99D8DABF-BAC8-891D-C7B1-BF42E5937B28}"/>
              </a:ext>
            </a:extLst>
          </p:cNvPr>
          <p:cNvSpPr>
            <a:spLocks noGrp="1"/>
          </p:cNvSpPr>
          <p:nvPr>
            <p:ph type="title"/>
          </p:nvPr>
        </p:nvSpPr>
        <p:spPr>
          <a:xfrm>
            <a:off x="553922" y="178762"/>
            <a:ext cx="7856622" cy="591275"/>
          </a:xfrm>
        </p:spPr>
        <p:txBody>
          <a:bodyPr>
            <a:normAutofit/>
          </a:bodyPr>
          <a:lstStyle/>
          <a:p>
            <a:r>
              <a:rPr lang="es-MX" sz="2400" dirty="0"/>
              <a:t>Ejemplos de nuevas amenazas</a:t>
            </a:r>
            <a:endParaRPr lang="en-US" sz="2400" dirty="0"/>
          </a:p>
        </p:txBody>
      </p:sp>
      <p:sp>
        <p:nvSpPr>
          <p:cNvPr id="7" name="CuadroTexto 1">
            <a:extLst>
              <a:ext uri="{FF2B5EF4-FFF2-40B4-BE49-F238E27FC236}">
                <a16:creationId xmlns:a16="http://schemas.microsoft.com/office/drawing/2014/main" id="{4C5CCD74-46A4-B168-7CD4-4797DBD92E63}"/>
              </a:ext>
            </a:extLst>
          </p:cNvPr>
          <p:cNvSpPr txBox="1">
            <a:spLocks noGrp="1"/>
          </p:cNvSpPr>
          <p:nvPr>
            <p:ph idx="1"/>
          </p:nvPr>
        </p:nvSpPr>
        <p:spPr>
          <a:xfrm>
            <a:off x="628650" y="1033346"/>
            <a:ext cx="4480379" cy="4114123"/>
          </a:xfrm>
        </p:spPr>
        <p:txBody>
          <a:bodyPr rtlCol="0">
            <a:noAutofit/>
          </a:bodyPr>
          <a:lstStyle/>
          <a:p>
            <a:pPr marL="0" indent="0">
              <a:buNone/>
            </a:pPr>
            <a:r>
              <a:rPr lang="es-MX" sz="1800" b="1" u="sng" noProof="0" dirty="0" err="1"/>
              <a:t>Ransomware</a:t>
            </a:r>
            <a:r>
              <a:rPr lang="es-MX" sz="1800" b="1" u="sng" noProof="0" dirty="0"/>
              <a:t>.</a:t>
            </a:r>
          </a:p>
          <a:p>
            <a:pPr marL="0" indent="0">
              <a:buNone/>
            </a:pPr>
            <a:endParaRPr lang="es-MX" sz="2000" noProof="0" dirty="0"/>
          </a:p>
          <a:p>
            <a:pPr>
              <a:spcBef>
                <a:spcPts val="1000"/>
              </a:spcBef>
              <a:spcAft>
                <a:spcPts val="1000"/>
              </a:spcAft>
            </a:pPr>
            <a:r>
              <a:rPr lang="es-MX" sz="1800" noProof="0" dirty="0" err="1"/>
              <a:t>Ransomware</a:t>
            </a:r>
            <a:r>
              <a:rPr lang="es-MX" sz="1800" noProof="0" dirty="0"/>
              <a:t> – Secuestro de datos.</a:t>
            </a:r>
          </a:p>
          <a:p>
            <a:pPr>
              <a:spcBef>
                <a:spcPts val="1000"/>
              </a:spcBef>
              <a:spcAft>
                <a:spcPts val="1000"/>
              </a:spcAft>
            </a:pPr>
            <a:r>
              <a:rPr lang="es-MX" sz="1800" noProof="0" dirty="0"/>
              <a:t>Promedio de siniestro USD 765,000.</a:t>
            </a:r>
          </a:p>
          <a:p>
            <a:pPr>
              <a:spcBef>
                <a:spcPts val="1000"/>
              </a:spcBef>
              <a:spcAft>
                <a:spcPts val="1000"/>
              </a:spcAft>
            </a:pPr>
            <a:r>
              <a:rPr lang="es-MX" sz="1800" b="1" noProof="0" dirty="0"/>
              <a:t>Triple extorsión </a:t>
            </a:r>
            <a:r>
              <a:rPr lang="es-MX" sz="1800" noProof="0" dirty="0"/>
              <a:t>– No solo robo de información, sino se amenaza con exponer secretos profesionales y en algunos casos, personales.</a:t>
            </a:r>
          </a:p>
        </p:txBody>
      </p:sp>
      <p:pic>
        <p:nvPicPr>
          <p:cNvPr id="8" name="Content Placeholder 7" descr="A computer screen with people in it&#10;&#10;AI-generated content may be incorrect.">
            <a:extLst>
              <a:ext uri="{FF2B5EF4-FFF2-40B4-BE49-F238E27FC236}">
                <a16:creationId xmlns:a16="http://schemas.microsoft.com/office/drawing/2014/main" id="{29A90D3E-CA85-B1F2-39A4-484D550132BF}"/>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5109029" y="1728176"/>
            <a:ext cx="3672671" cy="2258647"/>
          </a:xfrm>
          <a:prstGeom prst="rect">
            <a:avLst/>
          </a:prstGeom>
          <a:noFill/>
        </p:spPr>
      </p:pic>
    </p:spTree>
    <p:extLst>
      <p:ext uri="{BB962C8B-B14F-4D97-AF65-F5344CB8AC3E}">
        <p14:creationId xmlns:p14="http://schemas.microsoft.com/office/powerpoint/2010/main" val="282672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1365F056-B078-05F8-4127-1FB83E450A0C}"/>
              </a:ext>
            </a:extLst>
          </p:cNvPr>
          <p:cNvSpPr>
            <a:spLocks noGrp="1"/>
          </p:cNvSpPr>
          <p:nvPr>
            <p:ph idx="1"/>
          </p:nvPr>
        </p:nvSpPr>
        <p:spPr>
          <a:xfrm>
            <a:off x="628650" y="1033346"/>
            <a:ext cx="4824296" cy="4114123"/>
          </a:xfrm>
        </p:spPr>
        <p:txBody>
          <a:bodyPr>
            <a:normAutofit fontScale="85000" lnSpcReduction="20000"/>
          </a:bodyPr>
          <a:lstStyle/>
          <a:p>
            <a:pPr marL="0" indent="0">
              <a:buNone/>
            </a:pPr>
            <a:r>
              <a:rPr lang="es-MX" sz="2100" b="1" u="sng" dirty="0"/>
              <a:t>Ataques a cadena de suministro.</a:t>
            </a:r>
          </a:p>
          <a:p>
            <a:endParaRPr lang="es-MX" sz="2600" dirty="0"/>
          </a:p>
          <a:p>
            <a:r>
              <a:rPr lang="es-MX" sz="1900" b="1" dirty="0"/>
              <a:t>Dependencia de la Nube </a:t>
            </a:r>
            <a:r>
              <a:rPr lang="es-MX" sz="1900" dirty="0"/>
              <a:t>– Crece la nueva = más vulnerabilidad. Esto afecta a múltiples clientes en un solo evento.</a:t>
            </a:r>
          </a:p>
          <a:p>
            <a:r>
              <a:rPr lang="es-MX" sz="1900" b="1" dirty="0"/>
              <a:t>Riesgo de terceros </a:t>
            </a:r>
            <a:r>
              <a:rPr lang="es-MX" sz="1900" dirty="0"/>
              <a:t>– Evaluar la escala de riesgo en toda la cadena de suministro es vital para las aseguradoras. </a:t>
            </a:r>
          </a:p>
          <a:p>
            <a:r>
              <a:rPr lang="es-MX" sz="1900" b="1" dirty="0"/>
              <a:t>Caso </a:t>
            </a:r>
            <a:r>
              <a:rPr lang="es-MX" sz="1900" b="1" dirty="0" err="1"/>
              <a:t>SolarWinds</a:t>
            </a:r>
            <a:endParaRPr lang="es-MX" sz="1900" b="1" dirty="0"/>
          </a:p>
          <a:p>
            <a:pPr marL="628650" lvl="1" indent="-285750">
              <a:buFontTx/>
              <a:buChar char="-"/>
            </a:pPr>
            <a:r>
              <a:rPr lang="es-MX" sz="1600" dirty="0"/>
              <a:t>Ataque perpetrado con paciencia (6 meses).</a:t>
            </a:r>
          </a:p>
          <a:p>
            <a:pPr marL="628650" lvl="1" indent="-285750">
              <a:buFontTx/>
              <a:buChar char="-"/>
            </a:pPr>
            <a:r>
              <a:rPr lang="es-MX" sz="1600" dirty="0"/>
              <a:t>En 2019 prueban su “inyección”, 4 meses después la administran.</a:t>
            </a:r>
          </a:p>
          <a:p>
            <a:pPr marL="628650" lvl="1" indent="-285750">
              <a:buFontTx/>
              <a:buChar char="-"/>
            </a:pPr>
            <a:r>
              <a:rPr lang="es-MX" sz="1600" dirty="0"/>
              <a:t>Marzo de 2020, </a:t>
            </a:r>
            <a:r>
              <a:rPr lang="es-MX" sz="1600" dirty="0" err="1"/>
              <a:t>SolarWinds</a:t>
            </a:r>
            <a:r>
              <a:rPr lang="es-MX" sz="1600" dirty="0"/>
              <a:t> distribuye actualización de Orión infectada.</a:t>
            </a:r>
          </a:p>
          <a:p>
            <a:pPr marL="628650" lvl="1" indent="-285750">
              <a:buFontTx/>
              <a:buChar char="-"/>
            </a:pPr>
            <a:r>
              <a:rPr lang="es-MX" sz="1600" dirty="0"/>
              <a:t>85% de las víctimas tuvieron un impacto “de bajo a significativo”. </a:t>
            </a:r>
          </a:p>
          <a:p>
            <a:pPr marL="628650" lvl="1" indent="-285750">
              <a:buFontTx/>
              <a:buChar char="-"/>
            </a:pPr>
            <a:r>
              <a:rPr lang="es-MX" sz="1600" dirty="0"/>
              <a:t>El siniestro promedio fue de 11% de su ingreso anual. </a:t>
            </a:r>
          </a:p>
          <a:p>
            <a:endParaRPr lang="en-US" dirty="0"/>
          </a:p>
        </p:txBody>
      </p:sp>
      <p:sp>
        <p:nvSpPr>
          <p:cNvPr id="12" name="Title 2">
            <a:extLst>
              <a:ext uri="{FF2B5EF4-FFF2-40B4-BE49-F238E27FC236}">
                <a16:creationId xmlns:a16="http://schemas.microsoft.com/office/drawing/2014/main" id="{808B4A97-736B-1915-DF73-2557F9924545}"/>
              </a:ext>
            </a:extLst>
          </p:cNvPr>
          <p:cNvSpPr>
            <a:spLocks noGrp="1"/>
          </p:cNvSpPr>
          <p:nvPr>
            <p:ph type="title"/>
          </p:nvPr>
        </p:nvSpPr>
        <p:spPr>
          <a:xfrm>
            <a:off x="553922" y="178762"/>
            <a:ext cx="7856622" cy="591275"/>
          </a:xfrm>
        </p:spPr>
        <p:txBody>
          <a:bodyPr>
            <a:normAutofit/>
          </a:bodyPr>
          <a:lstStyle/>
          <a:p>
            <a:r>
              <a:rPr lang="en-US" sz="2400" dirty="0" err="1"/>
              <a:t>Ejemplos</a:t>
            </a:r>
            <a:r>
              <a:rPr lang="en-US" sz="2400" dirty="0"/>
              <a:t> de </a:t>
            </a:r>
            <a:r>
              <a:rPr lang="en-US" sz="2400" dirty="0" err="1"/>
              <a:t>nuevas</a:t>
            </a:r>
            <a:r>
              <a:rPr lang="en-US" sz="2400" dirty="0"/>
              <a:t> </a:t>
            </a:r>
            <a:r>
              <a:rPr lang="en-US" sz="2400" dirty="0" err="1"/>
              <a:t>amenazas</a:t>
            </a:r>
            <a:endParaRPr lang="en-US" sz="2400" dirty="0"/>
          </a:p>
        </p:txBody>
      </p:sp>
      <p:sp>
        <p:nvSpPr>
          <p:cNvPr id="2" name="Slide Number Placeholder 1" hidden="1">
            <a:extLst>
              <a:ext uri="{FF2B5EF4-FFF2-40B4-BE49-F238E27FC236}">
                <a16:creationId xmlns:a16="http://schemas.microsoft.com/office/drawing/2014/main" id="{A3861966-B57D-5E49-B2C8-05C23D773403}"/>
              </a:ext>
            </a:extLst>
          </p:cNvPr>
          <p:cNvSpPr>
            <a:spLocks noGrp="1"/>
          </p:cNvSpPr>
          <p:nvPr>
            <p:ph type="sldNum" sz="quarter" idx="4"/>
          </p:nvPr>
        </p:nvSpPr>
        <p:spPr/>
        <p:txBody>
          <a:bodyPr/>
          <a:lstStyle/>
          <a:p>
            <a:pPr>
              <a:spcAft>
                <a:spcPts val="600"/>
              </a:spcAft>
            </a:pPr>
            <a:fld id="{16515A6D-649C-494E-BFDA-596979207E7F}" type="slidenum">
              <a:rPr lang="en-US" smtClean="0"/>
              <a:pPr>
                <a:spcAft>
                  <a:spcPts val="600"/>
                </a:spcAft>
              </a:pPr>
              <a:t>14</a:t>
            </a:fld>
            <a:endParaRPr lang="en-US"/>
          </a:p>
        </p:txBody>
      </p:sp>
      <p:pic>
        <p:nvPicPr>
          <p:cNvPr id="6" name="Picture 5" descr="A computer screen with a skull symbol&#10;&#10;AI-generated content may be incorrect.">
            <a:extLst>
              <a:ext uri="{FF2B5EF4-FFF2-40B4-BE49-F238E27FC236}">
                <a16:creationId xmlns:a16="http://schemas.microsoft.com/office/drawing/2014/main" id="{506CD8DF-A8D7-1A15-4BF8-C46C184E2B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946" y="1682416"/>
            <a:ext cx="3521730" cy="2412846"/>
          </a:xfrm>
          <a:prstGeom prst="rect">
            <a:avLst/>
          </a:prstGeom>
        </p:spPr>
      </p:pic>
    </p:spTree>
    <p:extLst>
      <p:ext uri="{BB962C8B-B14F-4D97-AF65-F5344CB8AC3E}">
        <p14:creationId xmlns:p14="http://schemas.microsoft.com/office/powerpoint/2010/main" val="281361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238DEE-DE88-5F0E-B760-4CE3B3F2DEBE}"/>
              </a:ext>
            </a:extLst>
          </p:cNvPr>
          <p:cNvSpPr>
            <a:spLocks noGrp="1"/>
          </p:cNvSpPr>
          <p:nvPr>
            <p:ph type="sldNum" sz="quarter" idx="4"/>
          </p:nvPr>
        </p:nvSpPr>
        <p:spPr/>
        <p:txBody>
          <a:bodyPr/>
          <a:lstStyle/>
          <a:p>
            <a:fld id="{16515A6D-649C-494E-BFDA-596979207E7F}" type="slidenum">
              <a:rPr lang="en-US" smtClean="0"/>
              <a:pPr/>
              <a:t>15</a:t>
            </a:fld>
            <a:endParaRPr lang="en-US"/>
          </a:p>
        </p:txBody>
      </p:sp>
      <p:sp>
        <p:nvSpPr>
          <p:cNvPr id="3" name="Title 2">
            <a:extLst>
              <a:ext uri="{FF2B5EF4-FFF2-40B4-BE49-F238E27FC236}">
                <a16:creationId xmlns:a16="http://schemas.microsoft.com/office/drawing/2014/main" id="{E8AD04A1-88CF-37C5-DE21-FCC7002C59ED}"/>
              </a:ext>
            </a:extLst>
          </p:cNvPr>
          <p:cNvSpPr>
            <a:spLocks noGrp="1"/>
          </p:cNvSpPr>
          <p:nvPr>
            <p:ph type="title"/>
          </p:nvPr>
        </p:nvSpPr>
        <p:spPr/>
        <p:txBody>
          <a:bodyPr>
            <a:normAutofit/>
          </a:bodyPr>
          <a:lstStyle/>
          <a:p>
            <a:r>
              <a:rPr lang="es-MX" sz="2400" dirty="0"/>
              <a:t>Nuevas (nuevas?) coberturas</a:t>
            </a:r>
            <a:endParaRPr lang="en-US" sz="2400" dirty="0"/>
          </a:p>
        </p:txBody>
      </p:sp>
      <p:graphicFrame>
        <p:nvGraphicFramePr>
          <p:cNvPr id="7" name="Diagrama 3">
            <a:extLst>
              <a:ext uri="{FF2B5EF4-FFF2-40B4-BE49-F238E27FC236}">
                <a16:creationId xmlns:a16="http://schemas.microsoft.com/office/drawing/2014/main" id="{7609E886-36E7-BAF9-B3BF-52D8CA7A0A0C}"/>
              </a:ext>
            </a:extLst>
          </p:cNvPr>
          <p:cNvGraphicFramePr>
            <a:graphicFrameLocks noGrp="1"/>
          </p:cNvGraphicFramePr>
          <p:nvPr>
            <p:ph idx="1"/>
            <p:extLst>
              <p:ext uri="{D42A27DB-BD31-4B8C-83A1-F6EECF244321}">
                <p14:modId xmlns:p14="http://schemas.microsoft.com/office/powerpoint/2010/main" val="209446971"/>
              </p:ext>
            </p:extLst>
          </p:nvPr>
        </p:nvGraphicFramePr>
        <p:xfrm>
          <a:off x="628650" y="1033463"/>
          <a:ext cx="78867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77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FD3B-1387-EE1F-17A4-940A54A56F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A86FC0-C9FD-B9D3-109E-518617C0BFFA}"/>
              </a:ext>
            </a:extLst>
          </p:cNvPr>
          <p:cNvSpPr>
            <a:spLocks noGrp="1"/>
          </p:cNvSpPr>
          <p:nvPr>
            <p:ph type="sldNum" sz="quarter" idx="4"/>
          </p:nvPr>
        </p:nvSpPr>
        <p:spPr/>
        <p:txBody>
          <a:bodyPr/>
          <a:lstStyle/>
          <a:p>
            <a:fld id="{48F63A3B-78C7-47BE-AE5E-E10140E04643}" type="slidenum">
              <a:rPr lang="es-MX" noProof="0" smtClean="0"/>
              <a:pPr/>
              <a:t>16</a:t>
            </a:fld>
            <a:endParaRPr lang="es-MX" noProof="0" dirty="0"/>
          </a:p>
        </p:txBody>
      </p:sp>
      <p:sp>
        <p:nvSpPr>
          <p:cNvPr id="4" name="Title 3">
            <a:extLst>
              <a:ext uri="{FF2B5EF4-FFF2-40B4-BE49-F238E27FC236}">
                <a16:creationId xmlns:a16="http://schemas.microsoft.com/office/drawing/2014/main" id="{73BAB643-4818-0026-D4A4-E35829473982}"/>
              </a:ext>
            </a:extLst>
          </p:cNvPr>
          <p:cNvSpPr>
            <a:spLocks noGrp="1"/>
          </p:cNvSpPr>
          <p:nvPr>
            <p:ph type="title"/>
          </p:nvPr>
        </p:nvSpPr>
        <p:spPr>
          <a:xfrm>
            <a:off x="553922" y="178762"/>
            <a:ext cx="8219964" cy="591275"/>
          </a:xfrm>
        </p:spPr>
        <p:txBody>
          <a:bodyPr>
            <a:normAutofit/>
          </a:bodyPr>
          <a:lstStyle/>
          <a:p>
            <a:r>
              <a:rPr lang="es-MX" sz="2400" dirty="0"/>
              <a:t>Perspectivas de AM Best</a:t>
            </a:r>
            <a:endParaRPr lang="es-MX" sz="2200" noProof="0" dirty="0"/>
          </a:p>
        </p:txBody>
      </p:sp>
      <p:graphicFrame>
        <p:nvGraphicFramePr>
          <p:cNvPr id="8" name="Marcador de contenido 7">
            <a:extLst>
              <a:ext uri="{FF2B5EF4-FFF2-40B4-BE49-F238E27FC236}">
                <a16:creationId xmlns:a16="http://schemas.microsoft.com/office/drawing/2014/main" id="{3AFEF7ED-9FF1-1746-9B8D-11B9607B4315}"/>
              </a:ext>
            </a:extLst>
          </p:cNvPr>
          <p:cNvGraphicFramePr>
            <a:graphicFrameLocks noGrp="1"/>
          </p:cNvGraphicFramePr>
          <p:nvPr>
            <p:ph sz="half" idx="4294967295"/>
            <p:extLst>
              <p:ext uri="{D42A27DB-BD31-4B8C-83A1-F6EECF244321}">
                <p14:modId xmlns:p14="http://schemas.microsoft.com/office/powerpoint/2010/main" val="2754600185"/>
              </p:ext>
            </p:extLst>
          </p:nvPr>
        </p:nvGraphicFramePr>
        <p:xfrm>
          <a:off x="1804816" y="1557337"/>
          <a:ext cx="5718175" cy="260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19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B73F21-9977-E001-CA3B-414B7F61B03A}"/>
              </a:ext>
            </a:extLst>
          </p:cNvPr>
          <p:cNvSpPr>
            <a:spLocks noGrp="1"/>
          </p:cNvSpPr>
          <p:nvPr>
            <p:ph type="sldNum" sz="quarter" idx="4"/>
          </p:nvPr>
        </p:nvSpPr>
        <p:spPr>
          <a:xfrm>
            <a:off x="3912220" y="5449229"/>
            <a:ext cx="1319561" cy="265771"/>
          </a:xfrm>
        </p:spPr>
        <p:txBody>
          <a:bodyPr anchor="ctr">
            <a:normAutofit/>
          </a:bodyPr>
          <a:lstStyle/>
          <a:p>
            <a:pPr>
              <a:spcAft>
                <a:spcPts val="600"/>
              </a:spcAft>
            </a:pPr>
            <a:fld id="{16515A6D-649C-494E-BFDA-596979207E7F}" type="slidenum">
              <a:rPr lang="en-US" smtClean="0"/>
              <a:pPr>
                <a:spcAft>
                  <a:spcPts val="600"/>
                </a:spcAft>
              </a:pPr>
              <a:t>17</a:t>
            </a:fld>
            <a:endParaRPr lang="en-US"/>
          </a:p>
        </p:txBody>
      </p:sp>
      <p:sp>
        <p:nvSpPr>
          <p:cNvPr id="3" name="Title 2">
            <a:extLst>
              <a:ext uri="{FF2B5EF4-FFF2-40B4-BE49-F238E27FC236}">
                <a16:creationId xmlns:a16="http://schemas.microsoft.com/office/drawing/2014/main" id="{D5685DD6-6409-0030-5B12-FFBEFB7779D5}"/>
              </a:ext>
            </a:extLst>
          </p:cNvPr>
          <p:cNvSpPr>
            <a:spLocks noGrp="1"/>
          </p:cNvSpPr>
          <p:nvPr>
            <p:ph type="title"/>
          </p:nvPr>
        </p:nvSpPr>
        <p:spPr>
          <a:xfrm>
            <a:off x="553922" y="178762"/>
            <a:ext cx="7856622" cy="591275"/>
          </a:xfrm>
        </p:spPr>
        <p:txBody>
          <a:bodyPr anchor="b">
            <a:normAutofit/>
          </a:bodyPr>
          <a:lstStyle/>
          <a:p>
            <a:r>
              <a:rPr lang="es-MX" sz="2400" dirty="0"/>
              <a:t>Perspectivas de AM Best</a:t>
            </a:r>
            <a:endParaRPr lang="en-US" sz="2400" dirty="0"/>
          </a:p>
        </p:txBody>
      </p:sp>
      <p:sp>
        <p:nvSpPr>
          <p:cNvPr id="4" name="Content Placeholder 3">
            <a:extLst>
              <a:ext uri="{FF2B5EF4-FFF2-40B4-BE49-F238E27FC236}">
                <a16:creationId xmlns:a16="http://schemas.microsoft.com/office/drawing/2014/main" id="{DA786407-A05A-C83C-CFCC-ABC3B37BA1B5}"/>
              </a:ext>
            </a:extLst>
          </p:cNvPr>
          <p:cNvSpPr>
            <a:spLocks noGrp="1"/>
          </p:cNvSpPr>
          <p:nvPr>
            <p:ph idx="1"/>
          </p:nvPr>
        </p:nvSpPr>
        <p:spPr>
          <a:xfrm>
            <a:off x="640080" y="1206524"/>
            <a:ext cx="3789045" cy="4114123"/>
          </a:xfrm>
        </p:spPr>
        <p:txBody>
          <a:bodyPr>
            <a:normAutofit/>
          </a:bodyPr>
          <a:lstStyle/>
          <a:p>
            <a:pPr marL="0" indent="0">
              <a:buNone/>
            </a:pPr>
            <a:r>
              <a:rPr lang="es-MX" b="1" u="sng" dirty="0"/>
              <a:t>Enfoque preventivo.</a:t>
            </a:r>
            <a:endParaRPr lang="es-MX" dirty="0"/>
          </a:p>
          <a:p>
            <a:pPr marL="0" indent="0">
              <a:buNone/>
            </a:pPr>
            <a:endParaRPr lang="es-MX" dirty="0"/>
          </a:p>
          <a:p>
            <a:pPr>
              <a:spcBef>
                <a:spcPts val="1000"/>
              </a:spcBef>
              <a:spcAft>
                <a:spcPts val="1000"/>
              </a:spcAft>
            </a:pPr>
            <a:r>
              <a:rPr lang="es-MX" sz="2000" dirty="0"/>
              <a:t>Aseguradoras no venden una póliza – un servicio de gestión de riesgo integral. </a:t>
            </a:r>
          </a:p>
          <a:p>
            <a:pPr>
              <a:spcBef>
                <a:spcPts val="1000"/>
              </a:spcBef>
              <a:spcAft>
                <a:spcPts val="1000"/>
              </a:spcAft>
            </a:pPr>
            <a:r>
              <a:rPr lang="es-MX" sz="2000" dirty="0"/>
              <a:t>Mejores tasas? Autenticación </a:t>
            </a:r>
            <a:r>
              <a:rPr lang="es-MX" sz="2000" dirty="0" err="1"/>
              <a:t>multifactor</a:t>
            </a:r>
            <a:r>
              <a:rPr lang="es-MX" sz="2000" dirty="0"/>
              <a:t> (MFA), planes de respuesta, copias de seguridad, evaluaciones de vulnerabilidad (batallas internas).</a:t>
            </a:r>
          </a:p>
          <a:p>
            <a:endParaRPr lang="en-US" sz="2000" dirty="0"/>
          </a:p>
        </p:txBody>
      </p:sp>
      <p:pic>
        <p:nvPicPr>
          <p:cNvPr id="7" name="Content Placeholder 6" descr="A blue shield with a lock on it&#10;&#10;AI-generated content may be incorrect.">
            <a:extLst>
              <a:ext uri="{FF2B5EF4-FFF2-40B4-BE49-F238E27FC236}">
                <a16:creationId xmlns:a16="http://schemas.microsoft.com/office/drawing/2014/main" id="{FB0B5683-3DCC-185F-1065-873633DE81B4}"/>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4553676" y="1570892"/>
            <a:ext cx="4465277" cy="2665046"/>
          </a:xfrm>
          <a:noFill/>
        </p:spPr>
      </p:pic>
    </p:spTree>
    <p:extLst>
      <p:ext uri="{BB962C8B-B14F-4D97-AF65-F5344CB8AC3E}">
        <p14:creationId xmlns:p14="http://schemas.microsoft.com/office/powerpoint/2010/main" val="396829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EE6FCB-E7AE-908B-2090-C24C416AEE4E}"/>
              </a:ext>
            </a:extLst>
          </p:cNvPr>
          <p:cNvSpPr>
            <a:spLocks noGrp="1"/>
          </p:cNvSpPr>
          <p:nvPr>
            <p:ph type="sldNum" sz="quarter" idx="4"/>
          </p:nvPr>
        </p:nvSpPr>
        <p:spPr/>
        <p:txBody>
          <a:bodyPr/>
          <a:lstStyle/>
          <a:p>
            <a:fld id="{16515A6D-649C-494E-BFDA-596979207E7F}" type="slidenum">
              <a:rPr lang="en-US" smtClean="0"/>
              <a:pPr/>
              <a:t>18</a:t>
            </a:fld>
            <a:endParaRPr lang="en-US"/>
          </a:p>
        </p:txBody>
      </p:sp>
      <p:sp>
        <p:nvSpPr>
          <p:cNvPr id="6" name="Title 5">
            <a:extLst>
              <a:ext uri="{FF2B5EF4-FFF2-40B4-BE49-F238E27FC236}">
                <a16:creationId xmlns:a16="http://schemas.microsoft.com/office/drawing/2014/main" id="{D42074B5-C43D-F5A6-0C68-988AAB6F2B16}"/>
              </a:ext>
            </a:extLst>
          </p:cNvPr>
          <p:cNvSpPr>
            <a:spLocks noGrp="1"/>
          </p:cNvSpPr>
          <p:nvPr>
            <p:ph type="title"/>
          </p:nvPr>
        </p:nvSpPr>
        <p:spPr/>
        <p:txBody>
          <a:bodyPr>
            <a:normAutofit/>
          </a:bodyPr>
          <a:lstStyle/>
          <a:p>
            <a:r>
              <a:rPr lang="es-MX" sz="2400" dirty="0"/>
              <a:t>Conclusiones</a:t>
            </a:r>
            <a:endParaRPr lang="en-US" sz="2400" dirty="0"/>
          </a:p>
        </p:txBody>
      </p:sp>
      <p:graphicFrame>
        <p:nvGraphicFramePr>
          <p:cNvPr id="9" name="Content Placeholder 2">
            <a:extLst>
              <a:ext uri="{FF2B5EF4-FFF2-40B4-BE49-F238E27FC236}">
                <a16:creationId xmlns:a16="http://schemas.microsoft.com/office/drawing/2014/main" id="{90677431-481A-5670-C27E-C9DC929F8230}"/>
              </a:ext>
            </a:extLst>
          </p:cNvPr>
          <p:cNvGraphicFramePr>
            <a:graphicFrameLocks noGrp="1"/>
          </p:cNvGraphicFramePr>
          <p:nvPr>
            <p:ph idx="1"/>
            <p:extLst>
              <p:ext uri="{D42A27DB-BD31-4B8C-83A1-F6EECF244321}">
                <p14:modId xmlns:p14="http://schemas.microsoft.com/office/powerpoint/2010/main" val="706716519"/>
              </p:ext>
            </p:extLst>
          </p:nvPr>
        </p:nvGraphicFramePr>
        <p:xfrm>
          <a:off x="628650" y="975406"/>
          <a:ext cx="78867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52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81101"/>
            <a:ext cx="1724660" cy="2311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1350" b="1" dirty="0">
              <a:solidFill>
                <a:prstClr val="black"/>
              </a:solidFill>
            </a:endParaRPr>
          </a:p>
        </p:txBody>
      </p:sp>
      <p:sp>
        <p:nvSpPr>
          <p:cNvPr id="7" name="Right Triangle 6"/>
          <p:cNvSpPr/>
          <p:nvPr/>
        </p:nvSpPr>
        <p:spPr>
          <a:xfrm rot="16200000">
            <a:off x="1210312" y="1022351"/>
            <a:ext cx="368300" cy="66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p:nvSpPr>
        <p:spPr>
          <a:xfrm>
            <a:off x="5638801" y="1181101"/>
            <a:ext cx="3495675" cy="2311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700" b="1" dirty="0">
              <a:solidFill>
                <a:prstClr val="black"/>
              </a:solidFill>
            </a:endParaRPr>
          </a:p>
        </p:txBody>
      </p:sp>
      <p:sp>
        <p:nvSpPr>
          <p:cNvPr id="9" name="Right Triangle 8"/>
          <p:cNvSpPr/>
          <p:nvPr/>
        </p:nvSpPr>
        <p:spPr>
          <a:xfrm>
            <a:off x="5638800" y="1181102"/>
            <a:ext cx="685800" cy="354659"/>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Slide Number Placeholder 1"/>
          <p:cNvSpPr>
            <a:spLocks noGrp="1"/>
          </p:cNvSpPr>
          <p:nvPr>
            <p:ph type="sldNum" sz="quarter" idx="4"/>
          </p:nvPr>
        </p:nvSpPr>
        <p:spPr>
          <a:xfrm>
            <a:off x="3912220" y="5449229"/>
            <a:ext cx="1319561" cy="265771"/>
          </a:xfrm>
        </p:spPr>
        <p:txBody>
          <a:bodyPr/>
          <a:lstStyle/>
          <a:p>
            <a:fld id="{16515A6D-649C-494E-BFDA-596979207E7F}" type="slidenum">
              <a:rPr lang="en-US" sz="1000" smtClean="0"/>
              <a:pPr/>
              <a:t>19</a:t>
            </a:fld>
            <a:endParaRPr lang="en-US" sz="1000" dirty="0"/>
          </a:p>
        </p:txBody>
      </p:sp>
      <p:sp>
        <p:nvSpPr>
          <p:cNvPr id="2" name="Rectangle 1">
            <a:extLst>
              <a:ext uri="{FF2B5EF4-FFF2-40B4-BE49-F238E27FC236}">
                <a16:creationId xmlns:a16="http://schemas.microsoft.com/office/drawing/2014/main" id="{C5183E0D-BE0C-635F-8F7C-B99B548208D0}"/>
              </a:ext>
            </a:extLst>
          </p:cNvPr>
          <p:cNvSpPr/>
          <p:nvPr/>
        </p:nvSpPr>
        <p:spPr>
          <a:xfrm>
            <a:off x="1065530" y="1534819"/>
            <a:ext cx="5257800" cy="2311400"/>
          </a:xfrm>
          <a:prstGeom prst="rect">
            <a:avLst/>
          </a:prstGeom>
          <a:solidFill>
            <a:srgbClr val="0014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5530" y="1549402"/>
            <a:ext cx="5257800" cy="231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defTabSz="822960">
              <a:defRPr/>
            </a:pPr>
            <a:endParaRPr lang="en-GB" b="1" dirty="0">
              <a:solidFill>
                <a:prstClr val="white"/>
              </a:solidFill>
              <a:latin typeface="Arial" panose="020B0604020202020204" pitchFamily="34" charset="0"/>
              <a:cs typeface="Arial" panose="020B0604020202020204" pitchFamily="34" charset="0"/>
            </a:endParaRPr>
          </a:p>
          <a:p>
            <a:pPr marL="0" lvl="2" algn="ctr" defTabSz="822960">
              <a:defRPr/>
            </a:pPr>
            <a:r>
              <a:rPr lang="en-GB" b="1" dirty="0">
                <a:solidFill>
                  <a:prstClr val="white"/>
                </a:solidFill>
                <a:latin typeface="Arial" panose="020B0604020202020204" pitchFamily="34" charset="0"/>
                <a:cs typeface="Arial" panose="020B0604020202020204" pitchFamily="34" charset="0"/>
              </a:rPr>
              <a:t>Carlos De la Torre – Managing Director </a:t>
            </a:r>
          </a:p>
          <a:p>
            <a:pPr marL="0" lvl="2" algn="ctr" defTabSz="822960">
              <a:defRPr/>
            </a:pPr>
            <a:r>
              <a:rPr lang="en-GB" b="1" dirty="0">
                <a:solidFill>
                  <a:prstClr val="white"/>
                </a:solidFill>
                <a:latin typeface="Arial" panose="020B0604020202020204" pitchFamily="34" charset="0"/>
                <a:cs typeface="Arial" panose="020B0604020202020204" pitchFamily="34" charset="0"/>
              </a:rPr>
              <a:t>AM Best América Latina</a:t>
            </a:r>
          </a:p>
          <a:p>
            <a:pPr marL="0" lvl="2" algn="ctr" defTabSz="822960">
              <a:defRPr/>
            </a:pPr>
            <a:endParaRPr lang="en-GB" sz="16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lvl="2" algn="ctr" defTabSz="822960">
              <a:defRPr/>
            </a:pPr>
            <a:r>
              <a:rPr lang="en-GB" sz="16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Carlos.Delatorre@ambest.com</a:t>
            </a:r>
            <a:endParaRPr lang="en-GB" sz="1600" b="1" dirty="0">
              <a:solidFill>
                <a:schemeClr val="bg1"/>
              </a:solidFill>
              <a:latin typeface="Arial" panose="020B0604020202020204" pitchFamily="34" charset="0"/>
              <a:cs typeface="Arial" panose="020B0604020202020204" pitchFamily="34" charset="0"/>
            </a:endParaRPr>
          </a:p>
          <a:p>
            <a:pPr marL="0" lvl="2" algn="ctr" defTabSz="822960">
              <a:defRPr/>
            </a:pPr>
            <a:r>
              <a:rPr lang="en-GB" sz="1400" b="1" dirty="0">
                <a:solidFill>
                  <a:prstClr val="white"/>
                </a:solidFill>
                <a:latin typeface="Arial" panose="020B0604020202020204" pitchFamily="34" charset="0"/>
                <a:cs typeface="Arial" panose="020B0604020202020204" pitchFamily="34" charset="0"/>
              </a:rPr>
              <a:t>Of: +52-55-1102-2720 Ext 105</a:t>
            </a:r>
          </a:p>
          <a:p>
            <a:pPr marL="0" lvl="2" algn="ctr" defTabSz="822960">
              <a:defRPr/>
            </a:pPr>
            <a:r>
              <a:rPr lang="en-GB" sz="1400" b="1" dirty="0">
                <a:solidFill>
                  <a:prstClr val="white"/>
                </a:solidFill>
                <a:latin typeface="Arial" panose="020B0604020202020204" pitchFamily="34" charset="0"/>
                <a:cs typeface="Arial" panose="020B0604020202020204" pitchFamily="34" charset="0"/>
              </a:rPr>
              <a:t>Cel: +52-55-7903-5420</a:t>
            </a:r>
            <a:endParaRPr lang="fr-FR" sz="1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93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912220" y="5449229"/>
            <a:ext cx="1319561" cy="265771"/>
          </a:xfrm>
        </p:spPr>
        <p:txBody>
          <a:bodyPr anchor="ctr">
            <a:normAutofit/>
          </a:bodyPr>
          <a:lstStyle/>
          <a:p>
            <a:pPr>
              <a:spcAft>
                <a:spcPts val="600"/>
              </a:spcAft>
            </a:pPr>
            <a:fld id="{16515A6D-649C-494E-BFDA-596979207E7F}" type="slidenum">
              <a:rPr lang="en-US" smtClean="0"/>
              <a:pPr>
                <a:spcAft>
                  <a:spcPts val="600"/>
                </a:spcAft>
              </a:pPr>
              <a:t>2</a:t>
            </a:fld>
            <a:endParaRPr lang="en-US"/>
          </a:p>
        </p:txBody>
      </p:sp>
      <p:sp>
        <p:nvSpPr>
          <p:cNvPr id="3" name="Title 2"/>
          <p:cNvSpPr>
            <a:spLocks noGrp="1"/>
          </p:cNvSpPr>
          <p:nvPr>
            <p:ph type="title"/>
          </p:nvPr>
        </p:nvSpPr>
        <p:spPr>
          <a:xfrm>
            <a:off x="553922" y="178762"/>
            <a:ext cx="7856622" cy="591275"/>
          </a:xfrm>
        </p:spPr>
        <p:txBody>
          <a:bodyPr anchor="b">
            <a:normAutofit/>
          </a:bodyPr>
          <a:lstStyle/>
          <a:p>
            <a:r>
              <a:rPr lang="es-MX" sz="2400" dirty="0"/>
              <a:t>AM </a:t>
            </a:r>
            <a:r>
              <a:rPr lang="es-MX" sz="2400" dirty="0" err="1"/>
              <a:t>Best</a:t>
            </a:r>
            <a:r>
              <a:rPr lang="es-MX" sz="2400" dirty="0"/>
              <a:t> América Latina</a:t>
            </a:r>
            <a:endParaRPr lang="en-US" sz="2400" dirty="0"/>
          </a:p>
        </p:txBody>
      </p:sp>
      <p:pic>
        <p:nvPicPr>
          <p:cNvPr id="6" name="Picture 5">
            <a:extLst>
              <a:ext uri="{FF2B5EF4-FFF2-40B4-BE49-F238E27FC236}">
                <a16:creationId xmlns:a16="http://schemas.microsoft.com/office/drawing/2014/main" id="{F07CF3DB-0B43-5150-F5D6-E4B79412746B}"/>
              </a:ext>
            </a:extLst>
          </p:cNvPr>
          <p:cNvPicPr>
            <a:picLocks noChangeAspect="1"/>
          </p:cNvPicPr>
          <p:nvPr/>
        </p:nvPicPr>
        <p:blipFill>
          <a:blip r:embed="rId2"/>
          <a:stretch>
            <a:fillRect/>
          </a:stretch>
        </p:blipFill>
        <p:spPr>
          <a:xfrm>
            <a:off x="4985383" y="874486"/>
            <a:ext cx="3702046" cy="4164802"/>
          </a:xfrm>
          <a:prstGeom prst="rect">
            <a:avLst/>
          </a:prstGeom>
        </p:spPr>
      </p:pic>
      <p:sp>
        <p:nvSpPr>
          <p:cNvPr id="2" name="Content Placeholder 1"/>
          <p:cNvSpPr>
            <a:spLocks noGrp="1"/>
          </p:cNvSpPr>
          <p:nvPr>
            <p:ph idx="1"/>
          </p:nvPr>
        </p:nvSpPr>
        <p:spPr>
          <a:xfrm>
            <a:off x="640080" y="1502245"/>
            <a:ext cx="4742241" cy="3589453"/>
          </a:xfrm>
        </p:spPr>
        <p:txBody>
          <a:bodyPr>
            <a:normAutofit/>
          </a:bodyPr>
          <a:lstStyle/>
          <a:p>
            <a:pPr marL="15240" indent="0">
              <a:spcBef>
                <a:spcPts val="444"/>
              </a:spcBef>
              <a:buNone/>
              <a:tabLst>
                <a:tab pos="425958" algn="l"/>
                <a:tab pos="426720" algn="l"/>
              </a:tabLst>
            </a:pPr>
            <a:r>
              <a:rPr lang="es-MX" sz="1700" spc="-6" dirty="0"/>
              <a:t>Agencia de Calificación Crediticia líder a nivel mundial, dedicada totalmente al sector seguros</a:t>
            </a:r>
          </a:p>
          <a:p>
            <a:pPr marL="15240" indent="0">
              <a:spcBef>
                <a:spcPts val="444"/>
              </a:spcBef>
              <a:buNone/>
              <a:tabLst>
                <a:tab pos="425958" algn="l"/>
                <a:tab pos="426720" algn="l"/>
              </a:tabLst>
            </a:pPr>
            <a:endParaRPr lang="es-MX" sz="1700" spc="-6" dirty="0"/>
          </a:p>
          <a:p>
            <a:pPr marL="15240" indent="0">
              <a:spcBef>
                <a:spcPts val="444"/>
              </a:spcBef>
              <a:buNone/>
              <a:tabLst>
                <a:tab pos="425958" algn="l"/>
                <a:tab pos="426720" algn="l"/>
              </a:tabLst>
            </a:pPr>
            <a:r>
              <a:rPr lang="es-MX" sz="1700" spc="-6" dirty="0"/>
              <a:t>Establecida en Ciudad de México desde 2014</a:t>
            </a:r>
          </a:p>
          <a:p>
            <a:pPr marL="15240" indent="0">
              <a:spcBef>
                <a:spcPts val="444"/>
              </a:spcBef>
              <a:buNone/>
              <a:tabLst>
                <a:tab pos="425958" algn="l"/>
                <a:tab pos="426720" algn="l"/>
              </a:tabLst>
            </a:pPr>
            <a:endParaRPr lang="es-MX" sz="1700" spc="-6" dirty="0"/>
          </a:p>
          <a:p>
            <a:pPr marL="15240" indent="0">
              <a:spcBef>
                <a:spcPts val="444"/>
              </a:spcBef>
              <a:buNone/>
              <a:tabLst>
                <a:tab pos="425958" algn="l"/>
                <a:tab pos="426720" algn="l"/>
              </a:tabLst>
            </a:pPr>
            <a:r>
              <a:rPr lang="es-MX" sz="1700" spc="-6" dirty="0"/>
              <a:t>México, Centro y Sudamérica, Caribe y territorios de transferencia alternativa de riesgo</a:t>
            </a:r>
          </a:p>
          <a:p>
            <a:pPr marL="15240" indent="0">
              <a:spcBef>
                <a:spcPts val="444"/>
              </a:spcBef>
              <a:buNone/>
              <a:tabLst>
                <a:tab pos="425958" algn="l"/>
                <a:tab pos="426720" algn="l"/>
              </a:tabLst>
            </a:pPr>
            <a:endParaRPr lang="es-MX" sz="1700" spc="-6" dirty="0"/>
          </a:p>
          <a:p>
            <a:pPr marL="15240" indent="0">
              <a:spcBef>
                <a:spcPts val="444"/>
              </a:spcBef>
              <a:buNone/>
              <a:tabLst>
                <a:tab pos="425958" algn="l"/>
                <a:tab pos="426720" algn="l"/>
              </a:tabLst>
            </a:pPr>
            <a:r>
              <a:rPr lang="es-MX" sz="1700" spc="-6" dirty="0"/>
              <a:t>Más de 110 compañías calificadas en la región</a:t>
            </a:r>
          </a:p>
          <a:p>
            <a:endParaRPr lang="en-US" sz="1700" dirty="0"/>
          </a:p>
        </p:txBody>
      </p:sp>
    </p:spTree>
    <p:extLst>
      <p:ext uri="{BB962C8B-B14F-4D97-AF65-F5344CB8AC3E}">
        <p14:creationId xmlns:p14="http://schemas.microsoft.com/office/powerpoint/2010/main" val="270665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6515A6D-649C-494E-BFDA-596979207E7F}" type="slidenum">
              <a:rPr lang="en-US" smtClean="0"/>
              <a:pPr/>
              <a:t>20</a:t>
            </a:fld>
            <a:endParaRPr lang="en-US"/>
          </a:p>
        </p:txBody>
      </p:sp>
    </p:spTree>
    <p:extLst>
      <p:ext uri="{BB962C8B-B14F-4D97-AF65-F5344CB8AC3E}">
        <p14:creationId xmlns:p14="http://schemas.microsoft.com/office/powerpoint/2010/main" val="64349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DE52B-CD6C-EBA0-75F9-6AC849790A63}"/>
              </a:ext>
            </a:extLst>
          </p:cNvPr>
          <p:cNvSpPr>
            <a:spLocks noGrp="1"/>
          </p:cNvSpPr>
          <p:nvPr>
            <p:ph type="sldNum" sz="quarter" idx="4"/>
          </p:nvPr>
        </p:nvSpPr>
        <p:spPr/>
        <p:txBody>
          <a:bodyPr/>
          <a:lstStyle/>
          <a:p>
            <a:fld id="{16515A6D-649C-494E-BFDA-596979207E7F}" type="slidenum">
              <a:rPr lang="es-MX" noProof="0" smtClean="0"/>
              <a:pPr/>
              <a:t>3</a:t>
            </a:fld>
            <a:endParaRPr lang="es-MX" noProof="0" dirty="0"/>
          </a:p>
        </p:txBody>
      </p:sp>
      <p:sp>
        <p:nvSpPr>
          <p:cNvPr id="3" name="Title 2">
            <a:extLst>
              <a:ext uri="{FF2B5EF4-FFF2-40B4-BE49-F238E27FC236}">
                <a16:creationId xmlns:a16="http://schemas.microsoft.com/office/drawing/2014/main" id="{5E3C0FAA-6C69-CFDA-8664-E5E78043B5F2}"/>
              </a:ext>
            </a:extLst>
          </p:cNvPr>
          <p:cNvSpPr>
            <a:spLocks noGrp="1"/>
          </p:cNvSpPr>
          <p:nvPr>
            <p:ph type="title"/>
          </p:nvPr>
        </p:nvSpPr>
        <p:spPr/>
        <p:txBody>
          <a:bodyPr>
            <a:normAutofit/>
          </a:bodyPr>
          <a:lstStyle/>
          <a:p>
            <a:r>
              <a:rPr lang="es-MX" sz="2400" noProof="0" dirty="0"/>
              <a:t>Agenda</a:t>
            </a:r>
          </a:p>
        </p:txBody>
      </p:sp>
      <p:graphicFrame>
        <p:nvGraphicFramePr>
          <p:cNvPr id="7" name="Content Placeholder 3">
            <a:extLst>
              <a:ext uri="{FF2B5EF4-FFF2-40B4-BE49-F238E27FC236}">
                <a16:creationId xmlns:a16="http://schemas.microsoft.com/office/drawing/2014/main" id="{D34EAD67-CD6F-BFBA-4037-6BDFC319FF73}"/>
              </a:ext>
            </a:extLst>
          </p:cNvPr>
          <p:cNvGraphicFramePr>
            <a:graphicFrameLocks noGrp="1"/>
          </p:cNvGraphicFramePr>
          <p:nvPr>
            <p:ph idx="1"/>
            <p:extLst>
              <p:ext uri="{D42A27DB-BD31-4B8C-83A1-F6EECF244321}">
                <p14:modId xmlns:p14="http://schemas.microsoft.com/office/powerpoint/2010/main" val="69296707"/>
              </p:ext>
            </p:extLst>
          </p:nvPr>
        </p:nvGraphicFramePr>
        <p:xfrm>
          <a:off x="628650" y="1033463"/>
          <a:ext cx="78867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68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hidden="1">
            <a:extLst>
              <a:ext uri="{FF2B5EF4-FFF2-40B4-BE49-F238E27FC236}">
                <a16:creationId xmlns:a16="http://schemas.microsoft.com/office/drawing/2014/main" id="{24550396-6697-70BA-07B4-3FD5B336B4E1}"/>
              </a:ext>
            </a:extLst>
          </p:cNvPr>
          <p:cNvSpPr/>
          <p:nvPr/>
        </p:nvSpPr>
        <p:spPr>
          <a:xfrm>
            <a:off x="7785498" y="2354302"/>
            <a:ext cx="1303460" cy="25536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endParaRPr>
          </a:p>
        </p:txBody>
      </p:sp>
      <p:sp>
        <p:nvSpPr>
          <p:cNvPr id="2" name="Title 1">
            <a:extLst>
              <a:ext uri="{FF2B5EF4-FFF2-40B4-BE49-F238E27FC236}">
                <a16:creationId xmlns:a16="http://schemas.microsoft.com/office/drawing/2014/main" id="{CDA41125-637A-D5C5-C4C2-1D6850CD2C0F}"/>
              </a:ext>
            </a:extLst>
          </p:cNvPr>
          <p:cNvSpPr>
            <a:spLocks noGrp="1"/>
          </p:cNvSpPr>
          <p:nvPr>
            <p:ph type="title"/>
          </p:nvPr>
        </p:nvSpPr>
        <p:spPr>
          <a:xfrm>
            <a:off x="553922" y="178762"/>
            <a:ext cx="8415790" cy="591275"/>
          </a:xfrm>
        </p:spPr>
        <p:txBody>
          <a:bodyPr>
            <a:noAutofit/>
          </a:bodyPr>
          <a:lstStyle/>
          <a:p>
            <a:r>
              <a:rPr lang="es-MX" sz="2200" noProof="0" dirty="0"/>
              <a:t>Eventos globales que han impactado la industria del seguro</a:t>
            </a:r>
          </a:p>
        </p:txBody>
      </p:sp>
      <p:grpSp>
        <p:nvGrpSpPr>
          <p:cNvPr id="32" name="Group 31">
            <a:extLst>
              <a:ext uri="{FF2B5EF4-FFF2-40B4-BE49-F238E27FC236}">
                <a16:creationId xmlns:a16="http://schemas.microsoft.com/office/drawing/2014/main" id="{EF983427-5A4C-15D0-7AAC-4992643EEBE2}"/>
              </a:ext>
            </a:extLst>
          </p:cNvPr>
          <p:cNvGrpSpPr/>
          <p:nvPr/>
        </p:nvGrpSpPr>
        <p:grpSpPr>
          <a:xfrm>
            <a:off x="175395" y="2132263"/>
            <a:ext cx="8977511" cy="2447185"/>
            <a:chOff x="189031" y="2509317"/>
            <a:chExt cx="11970015" cy="3262912"/>
          </a:xfrm>
          <a:effectLst/>
        </p:grpSpPr>
        <p:grpSp>
          <p:nvGrpSpPr>
            <p:cNvPr id="6" name="Group 5">
              <a:extLst>
                <a:ext uri="{FF2B5EF4-FFF2-40B4-BE49-F238E27FC236}">
                  <a16:creationId xmlns:a16="http://schemas.microsoft.com/office/drawing/2014/main" id="{059223C2-FEF7-A6AA-A4A0-93EFF8801C35}"/>
                </a:ext>
              </a:extLst>
            </p:cNvPr>
            <p:cNvGrpSpPr/>
            <p:nvPr/>
          </p:nvGrpSpPr>
          <p:grpSpPr>
            <a:xfrm>
              <a:off x="1957667" y="2530275"/>
              <a:ext cx="9033310" cy="446790"/>
              <a:chOff x="3215691" y="3256201"/>
              <a:chExt cx="9033310" cy="446790"/>
            </a:xfrm>
          </p:grpSpPr>
          <p:sp>
            <p:nvSpPr>
              <p:cNvPr id="7" name="Freeform: Shape 6">
                <a:extLst>
                  <a:ext uri="{FF2B5EF4-FFF2-40B4-BE49-F238E27FC236}">
                    <a16:creationId xmlns:a16="http://schemas.microsoft.com/office/drawing/2014/main" id="{B9F4E43C-EC9B-663F-BE9F-5D0E0C8616C3}"/>
                  </a:ext>
                </a:extLst>
              </p:cNvPr>
              <p:cNvSpPr/>
              <p:nvPr/>
            </p:nvSpPr>
            <p:spPr>
              <a:xfrm>
                <a:off x="3215691" y="3256201"/>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2016</a:t>
                </a:r>
              </a:p>
            </p:txBody>
          </p:sp>
          <p:sp>
            <p:nvSpPr>
              <p:cNvPr id="8" name="Freeform: Shape 7">
                <a:extLst>
                  <a:ext uri="{FF2B5EF4-FFF2-40B4-BE49-F238E27FC236}">
                    <a16:creationId xmlns:a16="http://schemas.microsoft.com/office/drawing/2014/main" id="{67417E87-D4EB-D660-2C8F-380A4553DC8B}"/>
                  </a:ext>
                </a:extLst>
              </p:cNvPr>
              <p:cNvSpPr/>
              <p:nvPr/>
            </p:nvSpPr>
            <p:spPr>
              <a:xfrm>
                <a:off x="4160417" y="3256201"/>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2017</a:t>
                </a:r>
              </a:p>
            </p:txBody>
          </p:sp>
          <p:sp>
            <p:nvSpPr>
              <p:cNvPr id="9" name="Freeform: Shape 8">
                <a:extLst>
                  <a:ext uri="{FF2B5EF4-FFF2-40B4-BE49-F238E27FC236}">
                    <a16:creationId xmlns:a16="http://schemas.microsoft.com/office/drawing/2014/main" id="{8D7D0C32-FB0E-EA4F-2292-9D0F46A16C1B}"/>
                  </a:ext>
                </a:extLst>
              </p:cNvPr>
              <p:cNvSpPr/>
              <p:nvPr/>
            </p:nvSpPr>
            <p:spPr>
              <a:xfrm>
                <a:off x="5105143" y="3276285"/>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2018</a:t>
                </a:r>
              </a:p>
            </p:txBody>
          </p:sp>
          <p:sp>
            <p:nvSpPr>
              <p:cNvPr id="10" name="Freeform: Shape 9">
                <a:extLst>
                  <a:ext uri="{FF2B5EF4-FFF2-40B4-BE49-F238E27FC236}">
                    <a16:creationId xmlns:a16="http://schemas.microsoft.com/office/drawing/2014/main" id="{002B0DB4-B579-523C-6AD8-FDE0B94D7F7C}"/>
                  </a:ext>
                </a:extLst>
              </p:cNvPr>
              <p:cNvSpPr/>
              <p:nvPr/>
            </p:nvSpPr>
            <p:spPr>
              <a:xfrm>
                <a:off x="6106560" y="3276285"/>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2019</a:t>
                </a:r>
              </a:p>
            </p:txBody>
          </p:sp>
          <p:sp>
            <p:nvSpPr>
              <p:cNvPr id="11" name="Freeform: Shape 10">
                <a:extLst>
                  <a:ext uri="{FF2B5EF4-FFF2-40B4-BE49-F238E27FC236}">
                    <a16:creationId xmlns:a16="http://schemas.microsoft.com/office/drawing/2014/main" id="{E12E5EB3-AC59-9BC8-1077-F5AD08C9484F}"/>
                  </a:ext>
                </a:extLst>
              </p:cNvPr>
              <p:cNvSpPr/>
              <p:nvPr/>
            </p:nvSpPr>
            <p:spPr>
              <a:xfrm>
                <a:off x="7120979" y="3280293"/>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2020</a:t>
                </a:r>
              </a:p>
            </p:txBody>
          </p:sp>
          <p:sp>
            <p:nvSpPr>
              <p:cNvPr id="12" name="Freeform: Shape 11">
                <a:extLst>
                  <a:ext uri="{FF2B5EF4-FFF2-40B4-BE49-F238E27FC236}">
                    <a16:creationId xmlns:a16="http://schemas.microsoft.com/office/drawing/2014/main" id="{14BC30D9-AA1E-3DDE-6552-DB97091F48DE}"/>
                  </a:ext>
                </a:extLst>
              </p:cNvPr>
              <p:cNvSpPr/>
              <p:nvPr/>
            </p:nvSpPr>
            <p:spPr>
              <a:xfrm>
                <a:off x="8124310" y="3295127"/>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2021</a:t>
                </a:r>
              </a:p>
            </p:txBody>
          </p:sp>
          <p:sp>
            <p:nvSpPr>
              <p:cNvPr id="13" name="Freeform: Shape 12">
                <a:extLst>
                  <a:ext uri="{FF2B5EF4-FFF2-40B4-BE49-F238E27FC236}">
                    <a16:creationId xmlns:a16="http://schemas.microsoft.com/office/drawing/2014/main" id="{6C2D6F1A-E7AB-F0FF-00F4-06C689F98693}"/>
                  </a:ext>
                </a:extLst>
              </p:cNvPr>
              <p:cNvSpPr/>
              <p:nvPr/>
            </p:nvSpPr>
            <p:spPr>
              <a:xfrm>
                <a:off x="9148951" y="3306359"/>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2022</a:t>
                </a:r>
              </a:p>
            </p:txBody>
          </p:sp>
          <p:sp>
            <p:nvSpPr>
              <p:cNvPr id="14" name="Freeform: Shape 13">
                <a:extLst>
                  <a:ext uri="{FF2B5EF4-FFF2-40B4-BE49-F238E27FC236}">
                    <a16:creationId xmlns:a16="http://schemas.microsoft.com/office/drawing/2014/main" id="{DEF348E9-6641-69BD-5D8A-0F7D5F17E962}"/>
                  </a:ext>
                </a:extLst>
              </p:cNvPr>
              <p:cNvSpPr/>
              <p:nvPr/>
            </p:nvSpPr>
            <p:spPr>
              <a:xfrm>
                <a:off x="10204806" y="3306513"/>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2023</a:t>
                </a:r>
              </a:p>
            </p:txBody>
          </p:sp>
          <p:sp>
            <p:nvSpPr>
              <p:cNvPr id="15" name="Freeform: Shape 14">
                <a:extLst>
                  <a:ext uri="{FF2B5EF4-FFF2-40B4-BE49-F238E27FC236}">
                    <a16:creationId xmlns:a16="http://schemas.microsoft.com/office/drawing/2014/main" id="{31206083-35D6-7218-F688-6036B208956E}"/>
                  </a:ext>
                </a:extLst>
              </p:cNvPr>
              <p:cNvSpPr/>
              <p:nvPr/>
            </p:nvSpPr>
            <p:spPr>
              <a:xfrm>
                <a:off x="11257806" y="3306115"/>
                <a:ext cx="991195" cy="396478"/>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2024</a:t>
                </a:r>
              </a:p>
            </p:txBody>
          </p:sp>
        </p:grpSp>
        <p:sp>
          <p:nvSpPr>
            <p:cNvPr id="16" name="Freeform: Shape 15">
              <a:extLst>
                <a:ext uri="{FF2B5EF4-FFF2-40B4-BE49-F238E27FC236}">
                  <a16:creationId xmlns:a16="http://schemas.microsoft.com/office/drawing/2014/main" id="{C37D0954-992F-D231-79BE-4A5A2783C17E}"/>
                </a:ext>
              </a:extLst>
            </p:cNvPr>
            <p:cNvSpPr/>
            <p:nvPr/>
          </p:nvSpPr>
          <p:spPr>
            <a:xfrm>
              <a:off x="248626" y="2509317"/>
              <a:ext cx="991195" cy="396479"/>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2011</a:t>
              </a:r>
            </a:p>
          </p:txBody>
        </p:sp>
        <p:sp>
          <p:nvSpPr>
            <p:cNvPr id="17" name="TextBox 16">
              <a:extLst>
                <a:ext uri="{FF2B5EF4-FFF2-40B4-BE49-F238E27FC236}">
                  <a16:creationId xmlns:a16="http://schemas.microsoft.com/office/drawing/2014/main" id="{D624D30F-5C84-D1C7-56C9-CF2CD38789CC}"/>
                </a:ext>
              </a:extLst>
            </p:cNvPr>
            <p:cNvSpPr txBox="1"/>
            <p:nvPr/>
          </p:nvSpPr>
          <p:spPr>
            <a:xfrm>
              <a:off x="189031" y="3704635"/>
              <a:ext cx="908439" cy="608116"/>
            </a:xfrm>
            <a:prstGeom prst="rect">
              <a:avLst/>
            </a:prstGeom>
            <a:solidFill>
              <a:srgbClr val="FDB913">
                <a:alpha val="25098"/>
              </a:srgbClr>
            </a:solidFill>
            <a:ln w="25400" cap="flat" cmpd="sng" algn="ctr">
              <a:solidFill>
                <a:srgbClr val="FDB913"/>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Crisis de Deuda Soberana</a:t>
              </a:r>
            </a:p>
          </p:txBody>
        </p:sp>
        <p:sp>
          <p:nvSpPr>
            <p:cNvPr id="22" name="TextBox 21">
              <a:extLst>
                <a:ext uri="{FF2B5EF4-FFF2-40B4-BE49-F238E27FC236}">
                  <a16:creationId xmlns:a16="http://schemas.microsoft.com/office/drawing/2014/main" id="{C19CBD5A-8D75-60C3-3409-78D26E5E6D5E}"/>
                </a:ext>
              </a:extLst>
            </p:cNvPr>
            <p:cNvSpPr txBox="1"/>
            <p:nvPr/>
          </p:nvSpPr>
          <p:spPr>
            <a:xfrm>
              <a:off x="6899321" y="3104719"/>
              <a:ext cx="1340483" cy="284780"/>
            </a:xfrm>
            <a:prstGeom prst="rect">
              <a:avLst/>
            </a:prstGeom>
            <a:solidFill>
              <a:srgbClr val="AC2015">
                <a:alpha val="40000"/>
              </a:srgbClr>
            </a:solidFill>
            <a:ln w="25400" cap="flat" cmpd="sng" algn="ctr">
              <a:solidFill>
                <a:srgbClr val="AC2015"/>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IFRS17</a:t>
              </a:r>
            </a:p>
          </p:txBody>
        </p:sp>
        <p:sp>
          <p:nvSpPr>
            <p:cNvPr id="23" name="TextBox 22">
              <a:extLst>
                <a:ext uri="{FF2B5EF4-FFF2-40B4-BE49-F238E27FC236}">
                  <a16:creationId xmlns:a16="http://schemas.microsoft.com/office/drawing/2014/main" id="{A67ECA3E-0861-C430-809F-D360EEB49975}"/>
                </a:ext>
              </a:extLst>
            </p:cNvPr>
            <p:cNvSpPr txBox="1"/>
            <p:nvPr/>
          </p:nvSpPr>
          <p:spPr>
            <a:xfrm>
              <a:off x="2329198" y="3104720"/>
              <a:ext cx="630189" cy="446447"/>
            </a:xfrm>
            <a:prstGeom prst="rect">
              <a:avLst/>
            </a:prstGeom>
            <a:solidFill>
              <a:srgbClr val="AC2015">
                <a:alpha val="40000"/>
              </a:srgbClr>
            </a:solidFill>
            <a:ln w="25400" cap="flat" cmpd="sng" algn="ctr">
              <a:solidFill>
                <a:srgbClr val="AC2015"/>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Voto Brexit</a:t>
              </a:r>
            </a:p>
          </p:txBody>
        </p:sp>
        <p:sp>
          <p:nvSpPr>
            <p:cNvPr id="24" name="TextBox 23">
              <a:extLst>
                <a:ext uri="{FF2B5EF4-FFF2-40B4-BE49-F238E27FC236}">
                  <a16:creationId xmlns:a16="http://schemas.microsoft.com/office/drawing/2014/main" id="{97AE576B-77F9-E40B-6943-B0C8EAD48428}"/>
                </a:ext>
              </a:extLst>
            </p:cNvPr>
            <p:cNvSpPr txBox="1"/>
            <p:nvPr/>
          </p:nvSpPr>
          <p:spPr>
            <a:xfrm>
              <a:off x="2086018" y="4225389"/>
              <a:ext cx="940027" cy="446447"/>
            </a:xfrm>
            <a:prstGeom prst="rect">
              <a:avLst/>
            </a:prstGeom>
            <a:solidFill>
              <a:srgbClr val="AC2015">
                <a:alpha val="40000"/>
              </a:srgbClr>
            </a:solidFill>
            <a:ln w="25400" cap="flat" cmpd="sng" algn="ctr">
              <a:solidFill>
                <a:srgbClr val="AC2015"/>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Fluctuaciones</a:t>
              </a:r>
            </a:p>
            <a:p>
              <a:pPr algn="ctr" defTabSz="685773">
                <a:defRPr/>
              </a:pPr>
              <a:r>
                <a:rPr lang="es-MX" sz="788" kern="0" dirty="0" err="1">
                  <a:solidFill>
                    <a:sysClr val="windowText" lastClr="000000"/>
                  </a:solidFill>
                  <a:latin typeface="Arial" panose="020B0604020202020204" pitchFamily="34" charset="0"/>
                  <a:cs typeface="Arial" panose="020B0604020202020204" pitchFamily="34" charset="0"/>
                </a:rPr>
                <a:t>TdC</a:t>
              </a:r>
              <a:r>
                <a:rPr lang="es-MX" sz="788" kern="0" dirty="0">
                  <a:solidFill>
                    <a:sysClr val="windowText" lastClr="000000"/>
                  </a:solidFill>
                  <a:latin typeface="Arial" panose="020B0604020202020204" pitchFamily="34" charset="0"/>
                  <a:cs typeface="Arial" panose="020B0604020202020204" pitchFamily="34" charset="0"/>
                </a:rPr>
                <a:t> </a:t>
              </a:r>
            </a:p>
          </p:txBody>
        </p:sp>
        <p:sp>
          <p:nvSpPr>
            <p:cNvPr id="25" name="TextBox 24">
              <a:extLst>
                <a:ext uri="{FF2B5EF4-FFF2-40B4-BE49-F238E27FC236}">
                  <a16:creationId xmlns:a16="http://schemas.microsoft.com/office/drawing/2014/main" id="{257A2944-85FA-4953-DD6E-016C40D5D817}"/>
                </a:ext>
              </a:extLst>
            </p:cNvPr>
            <p:cNvSpPr txBox="1"/>
            <p:nvPr/>
          </p:nvSpPr>
          <p:spPr>
            <a:xfrm>
              <a:off x="2294727" y="3829475"/>
              <a:ext cx="1523859" cy="284780"/>
            </a:xfrm>
            <a:prstGeom prst="rect">
              <a:avLst/>
            </a:prstGeom>
            <a:solidFill>
              <a:srgbClr val="AC2015">
                <a:alpha val="40000"/>
              </a:srgbClr>
            </a:solidFill>
            <a:ln w="25400" cap="flat" cmpd="sng" algn="ctr">
              <a:solidFill>
                <a:srgbClr val="AC2015"/>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Solvencia II</a:t>
              </a:r>
            </a:p>
          </p:txBody>
        </p:sp>
        <p:sp>
          <p:nvSpPr>
            <p:cNvPr id="26" name="TextBox 25">
              <a:extLst>
                <a:ext uri="{FF2B5EF4-FFF2-40B4-BE49-F238E27FC236}">
                  <a16:creationId xmlns:a16="http://schemas.microsoft.com/office/drawing/2014/main" id="{6D61CD74-2057-4C50-A046-A4F1A5EF06EA}"/>
                </a:ext>
              </a:extLst>
            </p:cNvPr>
            <p:cNvSpPr txBox="1"/>
            <p:nvPr/>
          </p:nvSpPr>
          <p:spPr>
            <a:xfrm>
              <a:off x="3826295" y="3104720"/>
              <a:ext cx="1234400" cy="284780"/>
            </a:xfrm>
            <a:prstGeom prst="rect">
              <a:avLst/>
            </a:prstGeom>
            <a:solidFill>
              <a:srgbClr val="AC2015">
                <a:alpha val="40000"/>
              </a:srgbClr>
            </a:solidFill>
            <a:ln w="25400" cap="flat" cmpd="sng" algn="ctr">
              <a:solidFill>
                <a:srgbClr val="AC2015"/>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Reforma Fiscal US</a:t>
              </a:r>
            </a:p>
          </p:txBody>
        </p:sp>
        <p:sp>
          <p:nvSpPr>
            <p:cNvPr id="27" name="TextBox 26">
              <a:extLst>
                <a:ext uri="{FF2B5EF4-FFF2-40B4-BE49-F238E27FC236}">
                  <a16:creationId xmlns:a16="http://schemas.microsoft.com/office/drawing/2014/main" id="{7B3C720A-F67A-7CF2-36D2-A9AFF56AA074}"/>
                </a:ext>
              </a:extLst>
            </p:cNvPr>
            <p:cNvSpPr txBox="1"/>
            <p:nvPr/>
          </p:nvSpPr>
          <p:spPr>
            <a:xfrm>
              <a:off x="5924282" y="3476359"/>
              <a:ext cx="964495" cy="446447"/>
            </a:xfrm>
            <a:prstGeom prst="rect">
              <a:avLst/>
            </a:prstGeom>
            <a:solidFill>
              <a:srgbClr val="AC2015">
                <a:alpha val="40000"/>
              </a:srgbClr>
            </a:solidFill>
            <a:ln w="25400" cap="flat" cmpd="sng" algn="ctr">
              <a:solidFill>
                <a:srgbClr val="AC2015"/>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Elecciones US</a:t>
              </a:r>
            </a:p>
          </p:txBody>
        </p:sp>
        <p:sp>
          <p:nvSpPr>
            <p:cNvPr id="5" name="TextBox 4">
              <a:extLst>
                <a:ext uri="{FF2B5EF4-FFF2-40B4-BE49-F238E27FC236}">
                  <a16:creationId xmlns:a16="http://schemas.microsoft.com/office/drawing/2014/main" id="{06B4DAA0-1C1A-4289-AF8D-B98F0A1926BD}"/>
                </a:ext>
              </a:extLst>
            </p:cNvPr>
            <p:cNvSpPr txBox="1"/>
            <p:nvPr/>
          </p:nvSpPr>
          <p:spPr>
            <a:xfrm>
              <a:off x="2310118" y="5356271"/>
              <a:ext cx="6151672" cy="284780"/>
            </a:xfrm>
            <a:prstGeom prst="rect">
              <a:avLst/>
            </a:prstGeom>
            <a:solidFill>
              <a:srgbClr val="FDB913">
                <a:alpha val="25098"/>
              </a:srgbClr>
            </a:solidFill>
            <a:ln w="25400" cap="flat" cmpd="sng" algn="ctr">
              <a:solidFill>
                <a:srgbClr val="FDB913"/>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Constantes Tasas de interés a la baja</a:t>
              </a:r>
            </a:p>
          </p:txBody>
        </p:sp>
        <p:sp>
          <p:nvSpPr>
            <p:cNvPr id="18" name="Arrow: Right 17">
              <a:extLst>
                <a:ext uri="{FF2B5EF4-FFF2-40B4-BE49-F238E27FC236}">
                  <a16:creationId xmlns:a16="http://schemas.microsoft.com/office/drawing/2014/main" id="{F317CF06-D9D3-AA86-C226-19A30C7850F4}"/>
                </a:ext>
              </a:extLst>
            </p:cNvPr>
            <p:cNvSpPr/>
            <p:nvPr/>
          </p:nvSpPr>
          <p:spPr>
            <a:xfrm>
              <a:off x="8599928" y="5287597"/>
              <a:ext cx="3522703" cy="484632"/>
            </a:xfrm>
            <a:prstGeom prst="rightArrow">
              <a:avLst>
                <a:gd name="adj1" fmla="val 50000"/>
                <a:gd name="adj2" fmla="val 98917"/>
              </a:avLst>
            </a:prstGeom>
            <a:solidFill>
              <a:srgbClr val="FDB91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MX" sz="788" kern="0" dirty="0">
                  <a:solidFill>
                    <a:srgbClr val="000000"/>
                  </a:solidFill>
                  <a:latin typeface="Arial" panose="020B0604020202020204" pitchFamily="34" charset="0"/>
                  <a:cs typeface="Arial" panose="020B0604020202020204" pitchFamily="34" charset="0"/>
                </a:rPr>
                <a:t>Crisis energética – Inflación disparada …?</a:t>
              </a:r>
            </a:p>
          </p:txBody>
        </p:sp>
        <p:sp>
          <p:nvSpPr>
            <p:cNvPr id="89" name="Arrow: Right 88">
              <a:extLst>
                <a:ext uri="{FF2B5EF4-FFF2-40B4-BE49-F238E27FC236}">
                  <a16:creationId xmlns:a16="http://schemas.microsoft.com/office/drawing/2014/main" id="{3DD278B1-D0EB-658E-0253-E0A50BF611A1}"/>
                </a:ext>
              </a:extLst>
            </p:cNvPr>
            <p:cNvSpPr/>
            <p:nvPr/>
          </p:nvSpPr>
          <p:spPr>
            <a:xfrm>
              <a:off x="8748502" y="2964183"/>
              <a:ext cx="3030633" cy="484632"/>
            </a:xfrm>
            <a:prstGeom prst="rightArrow">
              <a:avLst>
                <a:gd name="adj1" fmla="val 59318"/>
                <a:gd name="adj2" fmla="val 105905"/>
              </a:avLst>
            </a:prstGeom>
            <a:solidFill>
              <a:srgbClr val="FDB91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MX" sz="788" kern="0" dirty="0">
                  <a:solidFill>
                    <a:srgbClr val="000000"/>
                  </a:solidFill>
                  <a:latin typeface="Arial" panose="020B0604020202020204" pitchFamily="34" charset="0"/>
                  <a:cs typeface="Arial" panose="020B0604020202020204" pitchFamily="34" charset="0"/>
                </a:rPr>
                <a:t>Conflicto Rusia – Ucrania… ?</a:t>
              </a:r>
            </a:p>
          </p:txBody>
        </p:sp>
        <p:sp>
          <p:nvSpPr>
            <p:cNvPr id="90" name="Rectangle 89">
              <a:extLst>
                <a:ext uri="{FF2B5EF4-FFF2-40B4-BE49-F238E27FC236}">
                  <a16:creationId xmlns:a16="http://schemas.microsoft.com/office/drawing/2014/main" id="{C18C5F74-4356-8F99-7E08-C11ED7DE584C}"/>
                </a:ext>
              </a:extLst>
            </p:cNvPr>
            <p:cNvSpPr/>
            <p:nvPr/>
          </p:nvSpPr>
          <p:spPr>
            <a:xfrm>
              <a:off x="7348967" y="3929936"/>
              <a:ext cx="4434547" cy="284780"/>
            </a:xfrm>
            <a:prstGeom prst="rect">
              <a:avLst/>
            </a:prstGeom>
            <a:solidFill>
              <a:srgbClr val="FDB913">
                <a:alpha val="25098"/>
              </a:srgbClr>
            </a:solidFill>
            <a:ln w="25400" cap="flat" cmpd="sng" algn="ctr">
              <a:solidFill>
                <a:srgbClr val="FDB913"/>
              </a:solidFill>
              <a:prstDash val="solid"/>
            </a:ln>
            <a:effectLst/>
          </p:spPr>
          <p:txBody>
            <a:bodyPr wrap="square" rtlCol="0">
              <a:spAutoFit/>
            </a:bodyPr>
            <a:lstStyle/>
            <a:p>
              <a:pPr algn="ctr" defTabSz="685773"/>
              <a:r>
                <a:rPr lang="es-MX" sz="788" kern="0" dirty="0">
                  <a:solidFill>
                    <a:sysClr val="windowText" lastClr="000000"/>
                  </a:solidFill>
                  <a:latin typeface="Arial" panose="020B0604020202020204" pitchFamily="34" charset="0"/>
                  <a:cs typeface="Arial" panose="020B0604020202020204" pitchFamily="34" charset="0"/>
                </a:rPr>
                <a:t>COVID-19</a:t>
              </a:r>
            </a:p>
          </p:txBody>
        </p:sp>
        <p:sp>
          <p:nvSpPr>
            <p:cNvPr id="91" name="Arrow: Right 90">
              <a:extLst>
                <a:ext uri="{FF2B5EF4-FFF2-40B4-BE49-F238E27FC236}">
                  <a16:creationId xmlns:a16="http://schemas.microsoft.com/office/drawing/2014/main" id="{CF112C68-0B3D-F578-5EDE-BFDD6FF708F1}"/>
                </a:ext>
              </a:extLst>
            </p:cNvPr>
            <p:cNvSpPr/>
            <p:nvPr/>
          </p:nvSpPr>
          <p:spPr>
            <a:xfrm>
              <a:off x="6866286" y="4411252"/>
              <a:ext cx="3071691" cy="484632"/>
            </a:xfrm>
            <a:prstGeom prst="rightArrow">
              <a:avLst>
                <a:gd name="adj1" fmla="val 50000"/>
                <a:gd name="adj2" fmla="val 98917"/>
              </a:avLst>
            </a:prstGeom>
            <a:solidFill>
              <a:srgbClr val="AC201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788" kern="0" dirty="0">
                  <a:solidFill>
                    <a:sysClr val="windowText" lastClr="000000"/>
                  </a:solidFill>
                  <a:latin typeface="Arial" panose="020B0604020202020204" pitchFamily="34" charset="0"/>
                  <a:cs typeface="Arial" panose="020B0604020202020204" pitchFamily="34" charset="0"/>
                </a:rPr>
                <a:t>Proteccionismo/ Tensión Geopolítica</a:t>
              </a:r>
              <a:r>
                <a:rPr lang="es-MX" sz="788" kern="0" dirty="0">
                  <a:solidFill>
                    <a:srgbClr val="000000"/>
                  </a:solidFill>
                  <a:latin typeface="Arial" panose="020B0604020202020204" pitchFamily="34" charset="0"/>
                  <a:cs typeface="Arial" panose="020B0604020202020204" pitchFamily="34" charset="0"/>
                </a:rPr>
                <a:t>…?</a:t>
              </a:r>
            </a:p>
          </p:txBody>
        </p:sp>
        <p:sp>
          <p:nvSpPr>
            <p:cNvPr id="92" name="Arrow: Right 91">
              <a:extLst>
                <a:ext uri="{FF2B5EF4-FFF2-40B4-BE49-F238E27FC236}">
                  <a16:creationId xmlns:a16="http://schemas.microsoft.com/office/drawing/2014/main" id="{9131F733-730A-51E0-2C12-422A07EDA9DA}"/>
                </a:ext>
              </a:extLst>
            </p:cNvPr>
            <p:cNvSpPr/>
            <p:nvPr/>
          </p:nvSpPr>
          <p:spPr>
            <a:xfrm>
              <a:off x="10121199" y="4198187"/>
              <a:ext cx="2037847" cy="484632"/>
            </a:xfrm>
            <a:prstGeom prst="rightArrow">
              <a:avLst>
                <a:gd name="adj1" fmla="val 59318"/>
                <a:gd name="adj2" fmla="val 105905"/>
              </a:avLst>
            </a:prstGeom>
            <a:solidFill>
              <a:srgbClr val="FDB91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MX" sz="788" kern="0" dirty="0">
                  <a:solidFill>
                    <a:srgbClr val="000000"/>
                  </a:solidFill>
                  <a:latin typeface="Arial" panose="020B0604020202020204" pitchFamily="34" charset="0"/>
                  <a:cs typeface="Arial" panose="020B0604020202020204" pitchFamily="34" charset="0"/>
                </a:rPr>
                <a:t>Tensión Oriente Medio ?</a:t>
              </a:r>
            </a:p>
          </p:txBody>
        </p:sp>
        <p:sp>
          <p:nvSpPr>
            <p:cNvPr id="93" name="Arrow: Right 92">
              <a:extLst>
                <a:ext uri="{FF2B5EF4-FFF2-40B4-BE49-F238E27FC236}">
                  <a16:creationId xmlns:a16="http://schemas.microsoft.com/office/drawing/2014/main" id="{95903C78-8D22-9D84-BB12-90A67FB95518}"/>
                </a:ext>
              </a:extLst>
            </p:cNvPr>
            <p:cNvSpPr/>
            <p:nvPr/>
          </p:nvSpPr>
          <p:spPr>
            <a:xfrm>
              <a:off x="9727236" y="4706473"/>
              <a:ext cx="2215291" cy="424670"/>
            </a:xfrm>
            <a:prstGeom prst="rightArrow">
              <a:avLst>
                <a:gd name="adj1" fmla="val 59318"/>
                <a:gd name="adj2" fmla="val 105905"/>
              </a:avLst>
            </a:prstGeom>
            <a:solidFill>
              <a:srgbClr val="FDB91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MX" sz="788" kern="0" dirty="0">
                  <a:solidFill>
                    <a:srgbClr val="000000"/>
                  </a:solidFill>
                  <a:latin typeface="Arial" panose="020B0604020202020204" pitchFamily="34" charset="0"/>
                  <a:cs typeface="Arial" panose="020B0604020202020204" pitchFamily="34" charset="0"/>
                </a:rPr>
                <a:t>Crisis en costo de vida?</a:t>
              </a:r>
            </a:p>
          </p:txBody>
        </p:sp>
        <p:sp>
          <p:nvSpPr>
            <p:cNvPr id="95" name="TextBox 94">
              <a:extLst>
                <a:ext uri="{FF2B5EF4-FFF2-40B4-BE49-F238E27FC236}">
                  <a16:creationId xmlns:a16="http://schemas.microsoft.com/office/drawing/2014/main" id="{2220DDA0-51BD-5D3F-BA6A-4F9192B43AA4}"/>
                </a:ext>
              </a:extLst>
            </p:cNvPr>
            <p:cNvSpPr txBox="1"/>
            <p:nvPr/>
          </p:nvSpPr>
          <p:spPr>
            <a:xfrm>
              <a:off x="7014339" y="3490947"/>
              <a:ext cx="1602316" cy="284780"/>
            </a:xfrm>
            <a:prstGeom prst="rect">
              <a:avLst/>
            </a:prstGeom>
            <a:solidFill>
              <a:srgbClr val="AC2015">
                <a:alpha val="40000"/>
              </a:srgbClr>
            </a:solidFill>
            <a:ln w="25400" cap="flat" cmpd="sng" algn="ctr">
              <a:solidFill>
                <a:srgbClr val="AC2015"/>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Brexit: UK deja la UE</a:t>
              </a:r>
            </a:p>
          </p:txBody>
        </p:sp>
      </p:grpSp>
      <p:sp>
        <p:nvSpPr>
          <p:cNvPr id="19" name="TextBox 18">
            <a:extLst>
              <a:ext uri="{FF2B5EF4-FFF2-40B4-BE49-F238E27FC236}">
                <a16:creationId xmlns:a16="http://schemas.microsoft.com/office/drawing/2014/main" id="{BBCE58B8-3EBF-21D1-9B84-C87AFD0EB900}"/>
              </a:ext>
            </a:extLst>
          </p:cNvPr>
          <p:cNvSpPr txBox="1"/>
          <p:nvPr/>
        </p:nvSpPr>
        <p:spPr>
          <a:xfrm>
            <a:off x="7487104" y="1339476"/>
            <a:ext cx="1489101" cy="213585"/>
          </a:xfrm>
          <a:prstGeom prst="rect">
            <a:avLst/>
          </a:prstGeom>
          <a:solidFill>
            <a:srgbClr val="E1F4FF"/>
          </a:solidFill>
          <a:ln w="25400" cap="flat" cmpd="sng" algn="ctr">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R="0" lvl="0" indent="0" algn="ctr" defTabSz="914364" fontAlgn="auto">
              <a:lnSpc>
                <a:spcPct val="100000"/>
              </a:lnSpc>
              <a:spcBef>
                <a:spcPts val="0"/>
              </a:spcBef>
              <a:spcAft>
                <a:spcPts val="0"/>
              </a:spcAft>
              <a:buClrTx/>
              <a:buSzTx/>
              <a:buFontTx/>
              <a:buNone/>
              <a:tabLst/>
              <a:defRPr sz="1600">
                <a:solidFill>
                  <a:schemeClr val="tx1"/>
                </a:solidFill>
                <a:effectLst/>
                <a:latin typeface="Arial" panose="020B0604020202020204" pitchFamily="34" charset="0"/>
                <a:ea typeface="Calibri" panose="020F0502020204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sz="788" dirty="0"/>
              <a:t>Incendios en California</a:t>
            </a:r>
          </a:p>
        </p:txBody>
      </p:sp>
      <p:sp>
        <p:nvSpPr>
          <p:cNvPr id="28" name="TextBox 27">
            <a:extLst>
              <a:ext uri="{FF2B5EF4-FFF2-40B4-BE49-F238E27FC236}">
                <a16:creationId xmlns:a16="http://schemas.microsoft.com/office/drawing/2014/main" id="{6CB87728-4FCD-D792-8C40-FE723A4C8BB9}"/>
              </a:ext>
            </a:extLst>
          </p:cNvPr>
          <p:cNvSpPr txBox="1"/>
          <p:nvPr/>
        </p:nvSpPr>
        <p:spPr>
          <a:xfrm>
            <a:off x="7978646" y="1909310"/>
            <a:ext cx="997559" cy="213585"/>
          </a:xfrm>
          <a:prstGeom prst="rect">
            <a:avLst/>
          </a:prstGeom>
          <a:solidFill>
            <a:srgbClr val="E1F4FF"/>
          </a:solidFill>
          <a:ln w="25400" cap="flat" cmpd="sng" algn="ctr">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R="0" lvl="0" indent="0" algn="ctr" defTabSz="914364" fontAlgn="auto">
              <a:lnSpc>
                <a:spcPct val="100000"/>
              </a:lnSpc>
              <a:spcBef>
                <a:spcPts val="0"/>
              </a:spcBef>
              <a:spcAft>
                <a:spcPts val="0"/>
              </a:spcAft>
              <a:buClrTx/>
              <a:buSzTx/>
              <a:buFontTx/>
              <a:buNone/>
              <a:tabLst/>
              <a:defRPr sz="1600">
                <a:solidFill>
                  <a:schemeClr val="tx1"/>
                </a:solidFill>
                <a:effectLst/>
                <a:latin typeface="Arial" panose="020B0604020202020204" pitchFamily="34" charset="0"/>
                <a:ea typeface="Calibri" panose="020F0502020204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sz="788" dirty="0"/>
              <a:t>Pérdidas Aviación</a:t>
            </a:r>
          </a:p>
        </p:txBody>
      </p:sp>
      <p:sp>
        <p:nvSpPr>
          <p:cNvPr id="29" name="Freeform: Shape 28">
            <a:extLst>
              <a:ext uri="{FF2B5EF4-FFF2-40B4-BE49-F238E27FC236}">
                <a16:creationId xmlns:a16="http://schemas.microsoft.com/office/drawing/2014/main" id="{A84DEE44-38F7-B59C-8FD5-4E5074AEA301}"/>
              </a:ext>
            </a:extLst>
          </p:cNvPr>
          <p:cNvSpPr/>
          <p:nvPr/>
        </p:nvSpPr>
        <p:spPr>
          <a:xfrm>
            <a:off x="8226316" y="2206863"/>
            <a:ext cx="743396" cy="297359"/>
          </a:xfrm>
          <a:custGeom>
            <a:avLst/>
            <a:gdLst>
              <a:gd name="connsiteX0" fmla="*/ 0 w 991195"/>
              <a:gd name="connsiteY0" fmla="*/ 0 h 396478"/>
              <a:gd name="connsiteX1" fmla="*/ 792956 w 991195"/>
              <a:gd name="connsiteY1" fmla="*/ 0 h 396478"/>
              <a:gd name="connsiteX2" fmla="*/ 991195 w 991195"/>
              <a:gd name="connsiteY2" fmla="*/ 198239 h 396478"/>
              <a:gd name="connsiteX3" fmla="*/ 792956 w 991195"/>
              <a:gd name="connsiteY3" fmla="*/ 396478 h 396478"/>
              <a:gd name="connsiteX4" fmla="*/ 0 w 991195"/>
              <a:gd name="connsiteY4" fmla="*/ 396478 h 396478"/>
              <a:gd name="connsiteX5" fmla="*/ 198239 w 991195"/>
              <a:gd name="connsiteY5" fmla="*/ 198239 h 396478"/>
              <a:gd name="connsiteX6" fmla="*/ 0 w 991195"/>
              <a:gd name="connsiteY6" fmla="*/ 0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195" h="396478">
                <a:moveTo>
                  <a:pt x="0" y="0"/>
                </a:moveTo>
                <a:lnTo>
                  <a:pt x="792956" y="0"/>
                </a:lnTo>
                <a:lnTo>
                  <a:pt x="991195" y="198239"/>
                </a:lnTo>
                <a:lnTo>
                  <a:pt x="792956" y="396478"/>
                </a:lnTo>
                <a:lnTo>
                  <a:pt x="0" y="396478"/>
                </a:lnTo>
                <a:lnTo>
                  <a:pt x="198239" y="198239"/>
                </a:lnTo>
                <a:lnTo>
                  <a:pt x="0" y="0"/>
                </a:lnTo>
                <a:close/>
              </a:path>
            </a:pathLst>
          </a:custGeom>
          <a:solidFill>
            <a:srgbClr val="06428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196685" tIns="16002" rIns="164681" bIns="16002" numCol="1" spcCol="1270" anchor="ctr" anchorCtr="0">
            <a:noAutofit/>
          </a:bodyPr>
          <a:lstStyle/>
          <a:p>
            <a:pPr algn="ctr" defTabSz="533400">
              <a:lnSpc>
                <a:spcPct val="90000"/>
              </a:lnSpc>
              <a:spcBef>
                <a:spcPct val="0"/>
              </a:spcBef>
              <a:spcAft>
                <a:spcPct val="35000"/>
              </a:spcAft>
            </a:pPr>
            <a:r>
              <a:rPr lang="es-MX" sz="1200" b="1" dirty="0">
                <a:latin typeface="Arial" panose="020B0604020202020204" pitchFamily="34" charset="0"/>
                <a:cs typeface="Arial" panose="020B0604020202020204" pitchFamily="34" charset="0"/>
              </a:rPr>
              <a:t>2025</a:t>
            </a:r>
          </a:p>
        </p:txBody>
      </p:sp>
      <p:sp>
        <p:nvSpPr>
          <p:cNvPr id="30" name="TextBox 29">
            <a:extLst>
              <a:ext uri="{FF2B5EF4-FFF2-40B4-BE49-F238E27FC236}">
                <a16:creationId xmlns:a16="http://schemas.microsoft.com/office/drawing/2014/main" id="{8E538147-AC1D-9588-9E75-ECEB4A48F030}"/>
              </a:ext>
            </a:extLst>
          </p:cNvPr>
          <p:cNvSpPr txBox="1"/>
          <p:nvPr/>
        </p:nvSpPr>
        <p:spPr>
          <a:xfrm>
            <a:off x="7993195" y="2810333"/>
            <a:ext cx="998934" cy="334835"/>
          </a:xfrm>
          <a:prstGeom prst="rect">
            <a:avLst/>
          </a:prstGeom>
          <a:solidFill>
            <a:srgbClr val="AC2015">
              <a:alpha val="40000"/>
            </a:srgbClr>
          </a:solidFill>
          <a:ln w="25400" cap="flat" cmpd="sng" algn="ctr">
            <a:solidFill>
              <a:srgbClr val="AC2015"/>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Nuevo Presidente US</a:t>
            </a:r>
          </a:p>
        </p:txBody>
      </p:sp>
      <p:sp>
        <p:nvSpPr>
          <p:cNvPr id="31" name="TextBox 30">
            <a:extLst>
              <a:ext uri="{FF2B5EF4-FFF2-40B4-BE49-F238E27FC236}">
                <a16:creationId xmlns:a16="http://schemas.microsoft.com/office/drawing/2014/main" id="{F8C1F74D-4609-2246-9C5B-41AC93421F25}"/>
              </a:ext>
            </a:extLst>
          </p:cNvPr>
          <p:cNvSpPr txBox="1"/>
          <p:nvPr/>
        </p:nvSpPr>
        <p:spPr>
          <a:xfrm>
            <a:off x="7537543" y="1630677"/>
            <a:ext cx="1454586" cy="213585"/>
          </a:xfrm>
          <a:prstGeom prst="rect">
            <a:avLst/>
          </a:prstGeom>
          <a:solidFill>
            <a:srgbClr val="E1F4FF"/>
          </a:solidFill>
          <a:ln w="25400" cap="flat" cmpd="sng" algn="ctr">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R="0" lvl="0" indent="0" algn="ctr" defTabSz="914364" fontAlgn="auto">
              <a:lnSpc>
                <a:spcPct val="100000"/>
              </a:lnSpc>
              <a:spcBef>
                <a:spcPts val="0"/>
              </a:spcBef>
              <a:spcAft>
                <a:spcPts val="0"/>
              </a:spcAft>
              <a:buClrTx/>
              <a:buSzTx/>
              <a:buFontTx/>
              <a:buNone/>
              <a:tabLst/>
              <a:defRPr sz="1600">
                <a:solidFill>
                  <a:schemeClr val="tx1"/>
                </a:solidFill>
                <a:effectLst/>
                <a:latin typeface="Arial" panose="020B0604020202020204" pitchFamily="34" charset="0"/>
                <a:ea typeface="Calibri" panose="020F0502020204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sz="788" dirty="0"/>
              <a:t>Inundaciones en Europa</a:t>
            </a:r>
          </a:p>
        </p:txBody>
      </p:sp>
      <p:sp>
        <p:nvSpPr>
          <p:cNvPr id="4" name="TextBox 3">
            <a:extLst>
              <a:ext uri="{FF2B5EF4-FFF2-40B4-BE49-F238E27FC236}">
                <a16:creationId xmlns:a16="http://schemas.microsoft.com/office/drawing/2014/main" id="{A678D567-456D-99AB-74D2-04B46E04E8A2}"/>
              </a:ext>
            </a:extLst>
          </p:cNvPr>
          <p:cNvSpPr txBox="1"/>
          <p:nvPr/>
        </p:nvSpPr>
        <p:spPr>
          <a:xfrm>
            <a:off x="100136" y="2535088"/>
            <a:ext cx="1337016" cy="456087"/>
          </a:xfrm>
          <a:prstGeom prst="rect">
            <a:avLst/>
          </a:prstGeom>
          <a:solidFill>
            <a:srgbClr val="AC2015">
              <a:alpha val="40000"/>
            </a:srgbClr>
          </a:solidFill>
          <a:ln w="25400" cap="flat" cmpd="sng" algn="ctr">
            <a:solidFill>
              <a:srgbClr val="AC2015"/>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Bajas en el Soberano</a:t>
            </a:r>
          </a:p>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(USA, Francia, Italia, España, LatAm)</a:t>
            </a:r>
          </a:p>
        </p:txBody>
      </p:sp>
      <p:sp>
        <p:nvSpPr>
          <p:cNvPr id="34" name="TextBox 33">
            <a:extLst>
              <a:ext uri="{FF2B5EF4-FFF2-40B4-BE49-F238E27FC236}">
                <a16:creationId xmlns:a16="http://schemas.microsoft.com/office/drawing/2014/main" id="{05020575-0764-B0B8-276D-F6EFA904BD24}"/>
              </a:ext>
            </a:extLst>
          </p:cNvPr>
          <p:cNvSpPr txBox="1"/>
          <p:nvPr/>
        </p:nvSpPr>
        <p:spPr>
          <a:xfrm>
            <a:off x="100136" y="3558583"/>
            <a:ext cx="705989" cy="334835"/>
          </a:xfrm>
          <a:prstGeom prst="rect">
            <a:avLst/>
          </a:prstGeom>
          <a:solidFill>
            <a:srgbClr val="E1F4FF"/>
          </a:solidFill>
          <a:ln w="25400" cap="flat" cmpd="sng" algn="ctr">
            <a:solidFill>
              <a:srgbClr val="4F81BD"/>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Terremoto Chile  </a:t>
            </a:r>
          </a:p>
        </p:txBody>
      </p:sp>
      <p:sp>
        <p:nvSpPr>
          <p:cNvPr id="35" name="TextBox 34">
            <a:extLst>
              <a:ext uri="{FF2B5EF4-FFF2-40B4-BE49-F238E27FC236}">
                <a16:creationId xmlns:a16="http://schemas.microsoft.com/office/drawing/2014/main" id="{05EF9ABB-2704-2724-0F6B-AF955F234D17}"/>
              </a:ext>
            </a:extLst>
          </p:cNvPr>
          <p:cNvSpPr txBox="1"/>
          <p:nvPr/>
        </p:nvSpPr>
        <p:spPr>
          <a:xfrm>
            <a:off x="185493" y="3949476"/>
            <a:ext cx="1454271" cy="577338"/>
          </a:xfrm>
          <a:prstGeom prst="rect">
            <a:avLst/>
          </a:prstGeom>
          <a:solidFill>
            <a:srgbClr val="E1F4FF"/>
          </a:solidFill>
          <a:ln w="25400" cap="flat" cmpd="sng" algn="ctr">
            <a:solidFill>
              <a:srgbClr val="4F81BD"/>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Inundación en Australia</a:t>
            </a:r>
          </a:p>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Terremoto en Nueva Zelanda</a:t>
            </a:r>
          </a:p>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Tsunami en Japón</a:t>
            </a:r>
          </a:p>
        </p:txBody>
      </p:sp>
      <p:sp>
        <p:nvSpPr>
          <p:cNvPr id="36" name="TextBox 35">
            <a:extLst>
              <a:ext uri="{FF2B5EF4-FFF2-40B4-BE49-F238E27FC236}">
                <a16:creationId xmlns:a16="http://schemas.microsoft.com/office/drawing/2014/main" id="{AD607F7B-4005-FA9D-3492-C80C7E3B5C6B}"/>
              </a:ext>
            </a:extLst>
          </p:cNvPr>
          <p:cNvSpPr txBox="1"/>
          <p:nvPr/>
        </p:nvSpPr>
        <p:spPr>
          <a:xfrm>
            <a:off x="2416091" y="3387320"/>
            <a:ext cx="1137544" cy="213585"/>
          </a:xfrm>
          <a:prstGeom prst="rect">
            <a:avLst/>
          </a:prstGeom>
          <a:solidFill>
            <a:srgbClr val="E1F4FF"/>
          </a:solidFill>
          <a:ln w="25400" cap="flat" cmpd="sng" algn="ctr">
            <a:solidFill>
              <a:srgbClr val="4F81BD"/>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Terremoto en México</a:t>
            </a:r>
          </a:p>
        </p:txBody>
      </p:sp>
      <p:sp>
        <p:nvSpPr>
          <p:cNvPr id="37" name="TextBox 36">
            <a:extLst>
              <a:ext uri="{FF2B5EF4-FFF2-40B4-BE49-F238E27FC236}">
                <a16:creationId xmlns:a16="http://schemas.microsoft.com/office/drawing/2014/main" id="{DFC58591-C295-918B-C3A6-7DE04CD9E0A2}"/>
              </a:ext>
            </a:extLst>
          </p:cNvPr>
          <p:cNvSpPr txBox="1"/>
          <p:nvPr/>
        </p:nvSpPr>
        <p:spPr>
          <a:xfrm>
            <a:off x="2311131" y="3766401"/>
            <a:ext cx="1604969" cy="334835"/>
          </a:xfrm>
          <a:prstGeom prst="rect">
            <a:avLst/>
          </a:prstGeom>
          <a:solidFill>
            <a:srgbClr val="E1F4FF"/>
          </a:solidFill>
          <a:ln w="25400" cap="flat" cmpd="sng" algn="ctr">
            <a:solidFill>
              <a:srgbClr val="4F81BD"/>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Huracanes Harvey, Irma &amp; Maria</a:t>
            </a:r>
          </a:p>
        </p:txBody>
      </p:sp>
      <p:sp>
        <p:nvSpPr>
          <p:cNvPr id="38" name="TextBox 37">
            <a:extLst>
              <a:ext uri="{FF2B5EF4-FFF2-40B4-BE49-F238E27FC236}">
                <a16:creationId xmlns:a16="http://schemas.microsoft.com/office/drawing/2014/main" id="{128D0D74-C462-2A20-17D7-375131192F24}"/>
              </a:ext>
            </a:extLst>
          </p:cNvPr>
          <p:cNvSpPr txBox="1"/>
          <p:nvPr/>
        </p:nvSpPr>
        <p:spPr>
          <a:xfrm>
            <a:off x="2280039" y="2882172"/>
            <a:ext cx="1138213" cy="213585"/>
          </a:xfrm>
          <a:prstGeom prst="rect">
            <a:avLst/>
          </a:prstGeom>
          <a:solidFill>
            <a:srgbClr val="E1F4FF"/>
          </a:solidFill>
          <a:ln w="25400" cap="flat" cmpd="sng" algn="ctr">
            <a:solidFill>
              <a:srgbClr val="4F81BD"/>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Terremoto en Italia</a:t>
            </a:r>
          </a:p>
        </p:txBody>
      </p:sp>
      <p:sp>
        <p:nvSpPr>
          <p:cNvPr id="39" name="TextBox 38">
            <a:extLst>
              <a:ext uri="{FF2B5EF4-FFF2-40B4-BE49-F238E27FC236}">
                <a16:creationId xmlns:a16="http://schemas.microsoft.com/office/drawing/2014/main" id="{12A5FCA1-34F3-4A1F-D4F2-62D5C9A09157}"/>
              </a:ext>
            </a:extLst>
          </p:cNvPr>
          <p:cNvSpPr txBox="1"/>
          <p:nvPr/>
        </p:nvSpPr>
        <p:spPr>
          <a:xfrm>
            <a:off x="3641579" y="3242446"/>
            <a:ext cx="1729245" cy="213585"/>
          </a:xfrm>
          <a:prstGeom prst="rect">
            <a:avLst/>
          </a:prstGeom>
          <a:solidFill>
            <a:srgbClr val="AC2015">
              <a:alpha val="40000"/>
            </a:srgbClr>
          </a:solidFill>
          <a:ln w="25400" cap="flat" cmpd="sng" algn="ctr">
            <a:solidFill>
              <a:srgbClr val="AC2015"/>
            </a:solidFill>
            <a:prstDash val="solid"/>
          </a:ln>
          <a:effectLst/>
        </p:spPr>
        <p:txBody>
          <a:bodyPr wrap="square" lIns="0" rIns="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Proteccionismo/ Tensión Geopolítica</a:t>
            </a:r>
          </a:p>
        </p:txBody>
      </p:sp>
      <p:sp>
        <p:nvSpPr>
          <p:cNvPr id="40" name="TextBox 39">
            <a:extLst>
              <a:ext uri="{FF2B5EF4-FFF2-40B4-BE49-F238E27FC236}">
                <a16:creationId xmlns:a16="http://schemas.microsoft.com/office/drawing/2014/main" id="{D1EC03F0-F786-45F5-19A0-3831E60073FF}"/>
              </a:ext>
            </a:extLst>
          </p:cNvPr>
          <p:cNvSpPr txBox="1"/>
          <p:nvPr/>
        </p:nvSpPr>
        <p:spPr>
          <a:xfrm>
            <a:off x="3910680" y="2575353"/>
            <a:ext cx="520158" cy="334835"/>
          </a:xfrm>
          <a:prstGeom prst="rect">
            <a:avLst/>
          </a:prstGeom>
          <a:solidFill>
            <a:srgbClr val="E1F4FF"/>
          </a:solidFill>
          <a:ln w="25400" cap="flat" cmpd="sng" algn="ctr">
            <a:solidFill>
              <a:srgbClr val="4F81BD"/>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Huracán </a:t>
            </a:r>
            <a:br>
              <a:rPr lang="es-MX" sz="788" kern="0" dirty="0">
                <a:solidFill>
                  <a:sysClr val="windowText" lastClr="000000"/>
                </a:solidFill>
                <a:latin typeface="Arial" panose="020B0604020202020204" pitchFamily="34" charset="0"/>
                <a:cs typeface="Arial" panose="020B0604020202020204" pitchFamily="34" charset="0"/>
              </a:rPr>
            </a:br>
            <a:r>
              <a:rPr lang="es-MX" sz="788" kern="0" dirty="0">
                <a:solidFill>
                  <a:sysClr val="windowText" lastClr="000000"/>
                </a:solidFill>
                <a:latin typeface="Arial" panose="020B0604020202020204" pitchFamily="34" charset="0"/>
                <a:cs typeface="Arial" panose="020B0604020202020204" pitchFamily="34" charset="0"/>
              </a:rPr>
              <a:t>Michael</a:t>
            </a:r>
          </a:p>
        </p:txBody>
      </p:sp>
      <p:sp>
        <p:nvSpPr>
          <p:cNvPr id="41" name="TextBox 40">
            <a:extLst>
              <a:ext uri="{FF2B5EF4-FFF2-40B4-BE49-F238E27FC236}">
                <a16:creationId xmlns:a16="http://schemas.microsoft.com/office/drawing/2014/main" id="{981ADE17-E0C7-236A-BAEC-7B7BDE316A07}"/>
              </a:ext>
            </a:extLst>
          </p:cNvPr>
          <p:cNvSpPr txBox="1"/>
          <p:nvPr/>
        </p:nvSpPr>
        <p:spPr>
          <a:xfrm>
            <a:off x="4080781" y="3697362"/>
            <a:ext cx="965138" cy="213585"/>
          </a:xfrm>
          <a:prstGeom prst="rect">
            <a:avLst/>
          </a:prstGeom>
          <a:solidFill>
            <a:srgbClr val="E1F4FF"/>
          </a:solidFill>
          <a:ln w="25400" cap="flat" cmpd="sng" algn="ctr">
            <a:solidFill>
              <a:srgbClr val="4F81BD"/>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Tifón en Japón</a:t>
            </a:r>
          </a:p>
        </p:txBody>
      </p:sp>
      <p:sp>
        <p:nvSpPr>
          <p:cNvPr id="42" name="TextBox 41">
            <a:extLst>
              <a:ext uri="{FF2B5EF4-FFF2-40B4-BE49-F238E27FC236}">
                <a16:creationId xmlns:a16="http://schemas.microsoft.com/office/drawing/2014/main" id="{678D63A3-17B6-8984-4E68-2FF020078935}"/>
              </a:ext>
            </a:extLst>
          </p:cNvPr>
          <p:cNvSpPr txBox="1"/>
          <p:nvPr/>
        </p:nvSpPr>
        <p:spPr>
          <a:xfrm>
            <a:off x="881239" y="3469319"/>
            <a:ext cx="646851" cy="334835"/>
          </a:xfrm>
          <a:prstGeom prst="rect">
            <a:avLst/>
          </a:prstGeom>
          <a:solidFill>
            <a:srgbClr val="AC2015">
              <a:alpha val="40000"/>
            </a:srgbClr>
          </a:solidFill>
          <a:ln w="25400" cap="flat" cmpd="sng" algn="ctr">
            <a:solidFill>
              <a:srgbClr val="AC2015"/>
            </a:solidFill>
            <a:prstDash val="solid"/>
          </a:ln>
          <a:effectLst/>
        </p:spPr>
        <p:txBody>
          <a:bodyPr wrap="square"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Primavera Árabe</a:t>
            </a:r>
          </a:p>
        </p:txBody>
      </p:sp>
      <p:sp>
        <p:nvSpPr>
          <p:cNvPr id="43" name="Oval 42">
            <a:extLst>
              <a:ext uri="{FF2B5EF4-FFF2-40B4-BE49-F238E27FC236}">
                <a16:creationId xmlns:a16="http://schemas.microsoft.com/office/drawing/2014/main" id="{B479A31A-3C5A-33CA-DA21-33F3B5FCE024}"/>
              </a:ext>
            </a:extLst>
          </p:cNvPr>
          <p:cNvSpPr/>
          <p:nvPr/>
        </p:nvSpPr>
        <p:spPr>
          <a:xfrm>
            <a:off x="1004367" y="2270281"/>
            <a:ext cx="129428" cy="123542"/>
          </a:xfrm>
          <a:prstGeom prst="ellipse">
            <a:avLst/>
          </a:prstGeom>
          <a:solidFill>
            <a:srgbClr val="06428B"/>
          </a:solidFill>
          <a:ln>
            <a:solidFill>
              <a:srgbClr val="0642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44" name="Oval 43">
            <a:extLst>
              <a:ext uri="{FF2B5EF4-FFF2-40B4-BE49-F238E27FC236}">
                <a16:creationId xmlns:a16="http://schemas.microsoft.com/office/drawing/2014/main" id="{998B09F5-F01C-E40C-5C8D-D0458DB89941}"/>
              </a:ext>
            </a:extLst>
          </p:cNvPr>
          <p:cNvSpPr/>
          <p:nvPr/>
        </p:nvSpPr>
        <p:spPr>
          <a:xfrm>
            <a:off x="1160300" y="2270281"/>
            <a:ext cx="129428" cy="123542"/>
          </a:xfrm>
          <a:prstGeom prst="ellipse">
            <a:avLst/>
          </a:prstGeom>
          <a:solidFill>
            <a:srgbClr val="06428B"/>
          </a:solidFill>
          <a:ln>
            <a:solidFill>
              <a:srgbClr val="0642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45" name="Oval 44">
            <a:extLst>
              <a:ext uri="{FF2B5EF4-FFF2-40B4-BE49-F238E27FC236}">
                <a16:creationId xmlns:a16="http://schemas.microsoft.com/office/drawing/2014/main" id="{23DF82FE-6EEF-D9AC-1FA3-2CAAC65AD66D}"/>
              </a:ext>
            </a:extLst>
          </p:cNvPr>
          <p:cNvSpPr/>
          <p:nvPr/>
        </p:nvSpPr>
        <p:spPr>
          <a:xfrm>
            <a:off x="1317759" y="2270281"/>
            <a:ext cx="129428" cy="123542"/>
          </a:xfrm>
          <a:prstGeom prst="ellipse">
            <a:avLst/>
          </a:prstGeom>
          <a:solidFill>
            <a:srgbClr val="06428B"/>
          </a:solidFill>
          <a:ln>
            <a:solidFill>
              <a:srgbClr val="0642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21" name="TextBox 40">
            <a:extLst>
              <a:ext uri="{FF2B5EF4-FFF2-40B4-BE49-F238E27FC236}">
                <a16:creationId xmlns:a16="http://schemas.microsoft.com/office/drawing/2014/main" id="{19855BD2-3DD5-A390-217D-84D707A63A36}"/>
              </a:ext>
            </a:extLst>
          </p:cNvPr>
          <p:cNvSpPr txBox="1"/>
          <p:nvPr/>
        </p:nvSpPr>
        <p:spPr>
          <a:xfrm>
            <a:off x="6547042" y="2858853"/>
            <a:ext cx="667342" cy="213585"/>
          </a:xfrm>
          <a:prstGeom prst="rect">
            <a:avLst/>
          </a:prstGeom>
          <a:solidFill>
            <a:srgbClr val="E1F4FF"/>
          </a:solidFill>
          <a:ln w="25400" cap="flat" cmpd="sng" algn="ctr">
            <a:solidFill>
              <a:srgbClr val="4F81BD"/>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Huracán Otis</a:t>
            </a:r>
          </a:p>
        </p:txBody>
      </p:sp>
      <p:sp>
        <p:nvSpPr>
          <p:cNvPr id="33" name="TextBox 40">
            <a:extLst>
              <a:ext uri="{FF2B5EF4-FFF2-40B4-BE49-F238E27FC236}">
                <a16:creationId xmlns:a16="http://schemas.microsoft.com/office/drawing/2014/main" id="{FD5A1C50-6F96-29A8-FBBF-6C55F1A811A6}"/>
              </a:ext>
            </a:extLst>
          </p:cNvPr>
          <p:cNvSpPr txBox="1"/>
          <p:nvPr/>
        </p:nvSpPr>
        <p:spPr>
          <a:xfrm>
            <a:off x="7282121" y="2791327"/>
            <a:ext cx="667342" cy="334835"/>
          </a:xfrm>
          <a:prstGeom prst="rect">
            <a:avLst/>
          </a:prstGeom>
          <a:solidFill>
            <a:srgbClr val="E1F4FF"/>
          </a:solidFill>
          <a:ln w="25400" cap="flat" cmpd="sng" algn="ctr">
            <a:solidFill>
              <a:srgbClr val="4F81BD"/>
            </a:solidFill>
            <a:prstDash val="solid"/>
          </a:ln>
          <a:effectLst/>
        </p:spPr>
        <p:txBody>
          <a:bodyPr wrap="square" lIns="27000" rIns="27000" rtlCol="0">
            <a:spAutoFit/>
          </a:bodyPr>
          <a:lstStyle/>
          <a:p>
            <a:pPr algn="ctr" defTabSz="685773">
              <a:defRPr/>
            </a:pPr>
            <a:r>
              <a:rPr lang="es-MX" sz="788" kern="0" dirty="0">
                <a:solidFill>
                  <a:sysClr val="windowText" lastClr="000000"/>
                </a:solidFill>
                <a:latin typeface="Arial" panose="020B0604020202020204" pitchFamily="34" charset="0"/>
                <a:cs typeface="Arial" panose="020B0604020202020204" pitchFamily="34" charset="0"/>
              </a:rPr>
              <a:t>Inundación en Brasil</a:t>
            </a:r>
          </a:p>
        </p:txBody>
      </p:sp>
      <p:sp>
        <p:nvSpPr>
          <p:cNvPr id="46" name="Slide Number Placeholder 1">
            <a:extLst>
              <a:ext uri="{FF2B5EF4-FFF2-40B4-BE49-F238E27FC236}">
                <a16:creationId xmlns:a16="http://schemas.microsoft.com/office/drawing/2014/main" id="{C61CA3D7-4492-BCF4-F05B-9805C5DB69E2}"/>
              </a:ext>
            </a:extLst>
          </p:cNvPr>
          <p:cNvSpPr txBox="1">
            <a:spLocks/>
          </p:cNvSpPr>
          <p:nvPr/>
        </p:nvSpPr>
        <p:spPr>
          <a:xfrm>
            <a:off x="3912220" y="5449229"/>
            <a:ext cx="1319561" cy="265771"/>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6515A6D-649C-494E-BFDA-596979207E7F}" type="slidenum">
              <a:rPr lang="en-US" smtClean="0"/>
              <a:pPr/>
              <a:t>4</a:t>
            </a:fld>
            <a:endParaRPr lang="en-US"/>
          </a:p>
        </p:txBody>
      </p:sp>
    </p:spTree>
    <p:extLst>
      <p:ext uri="{BB962C8B-B14F-4D97-AF65-F5344CB8AC3E}">
        <p14:creationId xmlns:p14="http://schemas.microsoft.com/office/powerpoint/2010/main" val="10146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31" grpId="0" animBg="1"/>
      <p:bldP spid="34" grpId="0" animBg="1"/>
      <p:bldP spid="35" grpId="0" animBg="1"/>
      <p:bldP spid="36" grpId="0" animBg="1"/>
      <p:bldP spid="37" grpId="0" animBg="1"/>
      <p:bldP spid="38" grpId="0" animBg="1"/>
      <p:bldP spid="40" grpId="0" animBg="1"/>
      <p:bldP spid="41" grpId="0" animBg="1"/>
      <p:bldP spid="2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6515A6D-649C-494E-BFDA-596979207E7F}" type="slidenum">
              <a:rPr lang="en-US" sz="1000" smtClean="0"/>
              <a:pPr/>
              <a:t>5</a:t>
            </a:fld>
            <a:endParaRPr lang="en-US" sz="1000" dirty="0"/>
          </a:p>
        </p:txBody>
      </p:sp>
      <p:sp>
        <p:nvSpPr>
          <p:cNvPr id="7" name="Title 6"/>
          <p:cNvSpPr>
            <a:spLocks noGrp="1"/>
          </p:cNvSpPr>
          <p:nvPr>
            <p:ph type="title"/>
          </p:nvPr>
        </p:nvSpPr>
        <p:spPr/>
        <p:txBody>
          <a:bodyPr>
            <a:normAutofit/>
          </a:bodyPr>
          <a:lstStyle/>
          <a:p>
            <a:r>
              <a:rPr lang="en-US" sz="2400" dirty="0"/>
              <a:t>Panorama de </a:t>
            </a:r>
            <a:r>
              <a:rPr lang="en-US" sz="2400" dirty="0" err="1"/>
              <a:t>los</a:t>
            </a:r>
            <a:r>
              <a:rPr lang="en-US" sz="2400" dirty="0"/>
              <a:t> </a:t>
            </a:r>
            <a:r>
              <a:rPr lang="en-US" sz="2400" dirty="0" err="1"/>
              <a:t>principales</a:t>
            </a:r>
            <a:r>
              <a:rPr lang="en-US" sz="2400" dirty="0"/>
              <a:t> </a:t>
            </a:r>
            <a:r>
              <a:rPr lang="en-US" sz="2400" dirty="0" err="1"/>
              <a:t>riesgos</a:t>
            </a:r>
            <a:endParaRPr lang="en-US" sz="2400" dirty="0"/>
          </a:p>
        </p:txBody>
      </p:sp>
      <p:grpSp>
        <p:nvGrpSpPr>
          <p:cNvPr id="3" name="Group 2">
            <a:extLst>
              <a:ext uri="{FF2B5EF4-FFF2-40B4-BE49-F238E27FC236}">
                <a16:creationId xmlns:a16="http://schemas.microsoft.com/office/drawing/2014/main" id="{CEF7D1E1-2196-AFF6-9B49-44D869E66B8E}"/>
              </a:ext>
            </a:extLst>
          </p:cNvPr>
          <p:cNvGrpSpPr/>
          <p:nvPr/>
        </p:nvGrpSpPr>
        <p:grpSpPr>
          <a:xfrm>
            <a:off x="91947" y="848880"/>
            <a:ext cx="7549959" cy="4363102"/>
            <a:chOff x="-1011139" y="248246"/>
            <a:chExt cx="7996724" cy="4854684"/>
          </a:xfrm>
        </p:grpSpPr>
        <p:sp>
          <p:nvSpPr>
            <p:cNvPr id="5" name="Oval 4">
              <a:extLst>
                <a:ext uri="{FF2B5EF4-FFF2-40B4-BE49-F238E27FC236}">
                  <a16:creationId xmlns:a16="http://schemas.microsoft.com/office/drawing/2014/main" id="{35B0B18A-9364-0974-9616-FB9A1E68FDC1}"/>
                </a:ext>
              </a:extLst>
            </p:cNvPr>
            <p:cNvSpPr/>
            <p:nvPr/>
          </p:nvSpPr>
          <p:spPr>
            <a:xfrm>
              <a:off x="1335805" y="275371"/>
              <a:ext cx="1145301" cy="1144068"/>
            </a:xfrm>
            <a:prstGeom prst="ellipse">
              <a:avLst/>
            </a:prstGeom>
            <a:solidFill>
              <a:srgbClr val="70DE6E"/>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latin typeface="Arial" panose="020B0604020202020204" pitchFamily="34" charset="0"/>
                  <a:cs typeface="Arial" panose="020B0604020202020204" pitchFamily="34" charset="0"/>
                </a:rPr>
                <a:t>PFAS</a:t>
              </a:r>
            </a:p>
          </p:txBody>
        </p:sp>
        <p:sp>
          <p:nvSpPr>
            <p:cNvPr id="6" name="Oval 5">
              <a:extLst>
                <a:ext uri="{FF2B5EF4-FFF2-40B4-BE49-F238E27FC236}">
                  <a16:creationId xmlns:a16="http://schemas.microsoft.com/office/drawing/2014/main" id="{51FC41D9-0CED-FFB2-260B-DB48D1DAB54C}"/>
                </a:ext>
              </a:extLst>
            </p:cNvPr>
            <p:cNvSpPr/>
            <p:nvPr/>
          </p:nvSpPr>
          <p:spPr>
            <a:xfrm>
              <a:off x="3190046" y="3711137"/>
              <a:ext cx="1471990" cy="1391793"/>
            </a:xfrm>
            <a:prstGeom prst="ellipse">
              <a:avLst/>
            </a:prstGeom>
            <a:solidFill>
              <a:srgbClr val="9C5BCD"/>
            </a:solidFill>
            <a:ln>
              <a:noFill/>
            </a:ln>
            <a:effectLst>
              <a:glow rad="101600">
                <a:srgbClr val="9C5BCD">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33" b="1" noProof="0" dirty="0">
                  <a:solidFill>
                    <a:schemeClr val="bg1"/>
                  </a:solidFill>
                  <a:latin typeface="Arial" panose="020B0604020202020204" pitchFamily="34" charset="0"/>
                  <a:cs typeface="Arial" panose="020B0604020202020204" pitchFamily="34" charset="0"/>
                </a:rPr>
                <a:t>Epidemia de obesidad </a:t>
              </a:r>
              <a:r>
                <a:rPr lang="es-MX" sz="1333" b="1" dirty="0">
                  <a:solidFill>
                    <a:schemeClr val="bg1"/>
                  </a:solidFill>
                  <a:latin typeface="Arial" panose="020B0604020202020204" pitchFamily="34" charset="0"/>
                  <a:cs typeface="Arial" panose="020B0604020202020204" pitchFamily="34" charset="0"/>
                </a:rPr>
                <a:t> y </a:t>
              </a:r>
              <a:r>
                <a:rPr lang="es-MX" sz="1333" b="1" noProof="0" dirty="0">
                  <a:solidFill>
                    <a:schemeClr val="bg1"/>
                  </a:solidFill>
                  <a:latin typeface="Arial" panose="020B0604020202020204" pitchFamily="34" charset="0"/>
                  <a:cs typeface="Arial" panose="020B0604020202020204" pitchFamily="34" charset="0"/>
                </a:rPr>
                <a:t>diabetes</a:t>
              </a:r>
            </a:p>
          </p:txBody>
        </p:sp>
        <p:sp>
          <p:nvSpPr>
            <p:cNvPr id="10" name="Oval 9">
              <a:extLst>
                <a:ext uri="{FF2B5EF4-FFF2-40B4-BE49-F238E27FC236}">
                  <a16:creationId xmlns:a16="http://schemas.microsoft.com/office/drawing/2014/main" id="{F3CEF37E-F364-31B6-3A0B-BD213E578690}"/>
                </a:ext>
              </a:extLst>
            </p:cNvPr>
            <p:cNvSpPr/>
            <p:nvPr/>
          </p:nvSpPr>
          <p:spPr>
            <a:xfrm>
              <a:off x="4334629" y="2338159"/>
              <a:ext cx="1596058" cy="1515987"/>
            </a:xfrm>
            <a:prstGeom prst="ellipse">
              <a:avLst/>
            </a:prstGeom>
            <a:solidFill>
              <a:srgbClr val="7F7F7F"/>
            </a:solidFill>
            <a:ln>
              <a:noFill/>
            </a:ln>
            <a:effectLst>
              <a:glow rad="101600">
                <a:schemeClr val="bg1">
                  <a:lumMod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solidFill>
                    <a:schemeClr val="bg1"/>
                  </a:solidFill>
                  <a:latin typeface="Arial" panose="020B0604020202020204" pitchFamily="34" charset="0"/>
                  <a:cs typeface="Arial" panose="020B0604020202020204" pitchFamily="34" charset="0"/>
                </a:rPr>
                <a:t>Cambio climático</a:t>
              </a:r>
            </a:p>
          </p:txBody>
        </p:sp>
        <p:sp>
          <p:nvSpPr>
            <p:cNvPr id="11" name="Oval 10">
              <a:extLst>
                <a:ext uri="{FF2B5EF4-FFF2-40B4-BE49-F238E27FC236}">
                  <a16:creationId xmlns:a16="http://schemas.microsoft.com/office/drawing/2014/main" id="{594737EC-BDF5-0C16-FE53-CCFCF65FDF71}"/>
                </a:ext>
              </a:extLst>
            </p:cNvPr>
            <p:cNvSpPr/>
            <p:nvPr/>
          </p:nvSpPr>
          <p:spPr>
            <a:xfrm>
              <a:off x="2391666" y="1712569"/>
              <a:ext cx="1750373" cy="1706234"/>
            </a:xfrm>
            <a:prstGeom prst="ellipse">
              <a:avLst/>
            </a:prstGeom>
            <a:solidFill>
              <a:srgbClr val="EB6C15"/>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err="1">
                  <a:latin typeface="Arial" panose="020B0604020202020204" pitchFamily="34" charset="0"/>
                  <a:cs typeface="Arial" panose="020B0604020202020204" pitchFamily="34" charset="0"/>
                </a:rPr>
                <a:t>Cyber</a:t>
              </a:r>
              <a:endParaRPr lang="es-MX" sz="1200" b="1" noProof="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9518DEB8-F267-6A30-8B67-D7E60FDB0E94}"/>
                </a:ext>
              </a:extLst>
            </p:cNvPr>
            <p:cNvSpPr/>
            <p:nvPr/>
          </p:nvSpPr>
          <p:spPr>
            <a:xfrm>
              <a:off x="5513595" y="3586944"/>
              <a:ext cx="1471990" cy="1505780"/>
            </a:xfrm>
            <a:prstGeom prst="ellipse">
              <a:avLst/>
            </a:prstGeom>
            <a:solidFill>
              <a:srgbClr val="005C42"/>
            </a:solidFill>
            <a:ln>
              <a:noFill/>
            </a:ln>
            <a:effectLst>
              <a:glow rad="101600">
                <a:srgbClr val="005C4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solidFill>
                    <a:schemeClr val="bg1"/>
                  </a:solidFill>
                  <a:latin typeface="Arial" panose="020B0604020202020204" pitchFamily="34" charset="0"/>
                  <a:cs typeface="Arial" panose="020B0604020202020204" pitchFamily="34" charset="0"/>
                </a:rPr>
                <a:t>Terrorismo</a:t>
              </a:r>
            </a:p>
          </p:txBody>
        </p:sp>
        <p:sp>
          <p:nvSpPr>
            <p:cNvPr id="13" name="Oval 12">
              <a:extLst>
                <a:ext uri="{FF2B5EF4-FFF2-40B4-BE49-F238E27FC236}">
                  <a16:creationId xmlns:a16="http://schemas.microsoft.com/office/drawing/2014/main" id="{ED1F491D-82E8-89C8-73C2-783AD4AA3E53}"/>
                </a:ext>
              </a:extLst>
            </p:cNvPr>
            <p:cNvSpPr/>
            <p:nvPr/>
          </p:nvSpPr>
          <p:spPr>
            <a:xfrm>
              <a:off x="4355116" y="303566"/>
              <a:ext cx="1870889" cy="1874577"/>
            </a:xfrm>
            <a:prstGeom prst="ellipse">
              <a:avLst/>
            </a:prstGeom>
            <a:solidFill>
              <a:srgbClr val="06428B"/>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solidFill>
                    <a:schemeClr val="bg1"/>
                  </a:solidFill>
                  <a:latin typeface="Arial" panose="020B0604020202020204" pitchFamily="34" charset="0"/>
                  <a:cs typeface="Arial" panose="020B0604020202020204" pitchFamily="34" charset="0"/>
                </a:rPr>
                <a:t>Volatilidad en mercado de Capitales / Tasas de interés</a:t>
              </a:r>
            </a:p>
          </p:txBody>
        </p:sp>
        <p:sp>
          <p:nvSpPr>
            <p:cNvPr id="14" name="Oval 13">
              <a:extLst>
                <a:ext uri="{FF2B5EF4-FFF2-40B4-BE49-F238E27FC236}">
                  <a16:creationId xmlns:a16="http://schemas.microsoft.com/office/drawing/2014/main" id="{616996EE-2757-572F-CC1F-B419C9A451DB}"/>
                </a:ext>
              </a:extLst>
            </p:cNvPr>
            <p:cNvSpPr/>
            <p:nvPr/>
          </p:nvSpPr>
          <p:spPr>
            <a:xfrm>
              <a:off x="-884516" y="3217277"/>
              <a:ext cx="1717868" cy="1673764"/>
            </a:xfrm>
            <a:prstGeom prst="ellipse">
              <a:avLst/>
            </a:prstGeom>
            <a:solidFill>
              <a:srgbClr val="0081C6"/>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noProof="0" dirty="0">
                  <a:latin typeface="Arial" panose="020B0604020202020204" pitchFamily="34" charset="0"/>
                  <a:cs typeface="Arial" panose="020B0604020202020204" pitchFamily="34" charset="0"/>
                </a:rPr>
                <a:t>Inflación económica y social </a:t>
              </a:r>
            </a:p>
          </p:txBody>
        </p:sp>
        <p:sp>
          <p:nvSpPr>
            <p:cNvPr id="15" name="Oval 14">
              <a:extLst>
                <a:ext uri="{FF2B5EF4-FFF2-40B4-BE49-F238E27FC236}">
                  <a16:creationId xmlns:a16="http://schemas.microsoft.com/office/drawing/2014/main" id="{D74DBF36-E0D4-84FC-447B-8EC13FFDF050}"/>
                </a:ext>
              </a:extLst>
            </p:cNvPr>
            <p:cNvSpPr/>
            <p:nvPr/>
          </p:nvSpPr>
          <p:spPr>
            <a:xfrm>
              <a:off x="-1011139" y="248246"/>
              <a:ext cx="1717867" cy="1673764"/>
            </a:xfrm>
            <a:prstGeom prst="ellipse">
              <a:avLst/>
            </a:prstGeom>
            <a:solidFill>
              <a:srgbClr val="820053"/>
            </a:solidFill>
            <a:ln>
              <a:noFill/>
            </a:ln>
            <a:effectLst>
              <a:glow rad="101600">
                <a:srgbClr val="811A55">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solidFill>
                    <a:schemeClr val="bg1"/>
                  </a:solidFill>
                  <a:latin typeface="Arial" panose="020B0604020202020204" pitchFamily="34" charset="0"/>
                  <a:cs typeface="Arial" panose="020B0604020202020204" pitchFamily="34" charset="0"/>
                </a:rPr>
                <a:t>Inestabilidad geopolítica</a:t>
              </a:r>
            </a:p>
          </p:txBody>
        </p:sp>
      </p:grpSp>
      <p:sp>
        <p:nvSpPr>
          <p:cNvPr id="16" name="Oval 3">
            <a:extLst>
              <a:ext uri="{FF2B5EF4-FFF2-40B4-BE49-F238E27FC236}">
                <a16:creationId xmlns:a16="http://schemas.microsoft.com/office/drawing/2014/main" id="{0053BAEF-4B42-7AC5-311C-9CEBDB846BDD}"/>
              </a:ext>
            </a:extLst>
          </p:cNvPr>
          <p:cNvSpPr>
            <a:spLocks noGrp="1"/>
          </p:cNvSpPr>
          <p:nvPr>
            <p:ph idx="1"/>
          </p:nvPr>
        </p:nvSpPr>
        <p:spPr>
          <a:xfrm>
            <a:off x="1334704" y="1961263"/>
            <a:ext cx="1804045" cy="1684758"/>
          </a:xfrm>
          <a:prstGeom prst="ellipse">
            <a:avLst/>
          </a:prstGeom>
          <a:solidFill>
            <a:srgbClr val="3A9DB8"/>
          </a:solidFill>
          <a:ln>
            <a:noFill/>
          </a:ln>
          <a:effectLst>
            <a:glow rad="101600">
              <a:srgbClr val="00B1B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s-MX" sz="1200" b="1" noProof="0" dirty="0">
                <a:solidFill>
                  <a:schemeClr val="bg1"/>
                </a:solidFill>
                <a:latin typeface="Arial" panose="020B0604020202020204" pitchFamily="34" charset="0"/>
                <a:cs typeface="Arial" panose="020B0604020202020204" pitchFamily="34" charset="0"/>
              </a:rPr>
              <a:t>Pandemia</a:t>
            </a:r>
          </a:p>
        </p:txBody>
      </p:sp>
      <p:sp>
        <p:nvSpPr>
          <p:cNvPr id="17" name="Oval 16">
            <a:extLst>
              <a:ext uri="{FF2B5EF4-FFF2-40B4-BE49-F238E27FC236}">
                <a16:creationId xmlns:a16="http://schemas.microsoft.com/office/drawing/2014/main" id="{D2376A4E-E8D4-658B-D362-C47F126D6FAF}"/>
              </a:ext>
            </a:extLst>
          </p:cNvPr>
          <p:cNvSpPr/>
          <p:nvPr/>
        </p:nvSpPr>
        <p:spPr>
          <a:xfrm>
            <a:off x="2175078" y="3794412"/>
            <a:ext cx="1477895" cy="1362479"/>
          </a:xfrm>
          <a:prstGeom prst="ellipse">
            <a:avLst/>
          </a:prstGeom>
          <a:solidFill>
            <a:srgbClr val="96C9D8"/>
          </a:solidFill>
          <a:ln>
            <a:noFill/>
          </a:ln>
          <a:effectLst>
            <a:glow rad="228600">
              <a:srgbClr val="96C9D8">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noProof="0" dirty="0">
                <a:solidFill>
                  <a:schemeClr val="bg1"/>
                </a:solidFill>
                <a:latin typeface="Arial" panose="020B0604020202020204" pitchFamily="34" charset="0"/>
                <a:cs typeface="Arial" panose="020B0604020202020204" pitchFamily="34" charset="0"/>
              </a:rPr>
              <a:t>Guerra Comercial</a:t>
            </a:r>
          </a:p>
        </p:txBody>
      </p:sp>
      <p:sp>
        <p:nvSpPr>
          <p:cNvPr id="18" name="Oval 17">
            <a:extLst>
              <a:ext uri="{FF2B5EF4-FFF2-40B4-BE49-F238E27FC236}">
                <a16:creationId xmlns:a16="http://schemas.microsoft.com/office/drawing/2014/main" id="{710E7A7E-09B5-C326-B2CE-D9CADCD11648}"/>
              </a:ext>
            </a:extLst>
          </p:cNvPr>
          <p:cNvSpPr/>
          <p:nvPr/>
        </p:nvSpPr>
        <p:spPr>
          <a:xfrm>
            <a:off x="7236199" y="799928"/>
            <a:ext cx="1688869" cy="1552949"/>
          </a:xfrm>
          <a:prstGeom prst="ellipse">
            <a:avLst/>
          </a:prstGeom>
          <a:solidFill>
            <a:srgbClr val="006EAE"/>
          </a:solidFill>
          <a:ln>
            <a:noFill/>
          </a:ln>
          <a:effectLst>
            <a:glow rad="101600">
              <a:srgbClr val="00B1B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solidFill>
                  <a:schemeClr val="bg1"/>
                </a:solidFill>
                <a:latin typeface="Arial" panose="020B0604020202020204" pitchFamily="34" charset="0"/>
                <a:cs typeface="Arial" panose="020B0604020202020204" pitchFamily="34" charset="0"/>
              </a:rPr>
              <a:t>Terremoto</a:t>
            </a:r>
          </a:p>
        </p:txBody>
      </p:sp>
      <p:sp>
        <p:nvSpPr>
          <p:cNvPr id="20" name="Oval 19">
            <a:extLst>
              <a:ext uri="{FF2B5EF4-FFF2-40B4-BE49-F238E27FC236}">
                <a16:creationId xmlns:a16="http://schemas.microsoft.com/office/drawing/2014/main" id="{1F9A2225-8792-D56B-7BAB-795DA7F39F00}"/>
              </a:ext>
            </a:extLst>
          </p:cNvPr>
          <p:cNvSpPr/>
          <p:nvPr/>
        </p:nvSpPr>
        <p:spPr>
          <a:xfrm>
            <a:off x="7353604" y="2535190"/>
            <a:ext cx="1454058" cy="1362479"/>
          </a:xfrm>
          <a:prstGeom prst="ellipse">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noProof="0" dirty="0">
                <a:latin typeface="Arial" panose="020B0604020202020204" pitchFamily="34" charset="0"/>
                <a:cs typeface="Arial" panose="020B0604020202020204" pitchFamily="34" charset="0"/>
              </a:rPr>
              <a:t>Disrupción del </a:t>
            </a:r>
            <a:r>
              <a:rPr lang="es-MX" sz="1200" b="1" noProof="0" dirty="0" err="1">
                <a:latin typeface="Arial" panose="020B0604020202020204" pitchFamily="34" charset="0"/>
                <a:cs typeface="Arial" panose="020B0604020202020204" pitchFamily="34" charset="0"/>
              </a:rPr>
              <a:t>Insurtech</a:t>
            </a:r>
            <a:endParaRPr lang="es-MX" sz="1200" b="1" noProof="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6CF63F12-FACE-D224-4976-AD62843218A6}"/>
              </a:ext>
            </a:extLst>
          </p:cNvPr>
          <p:cNvSpPr/>
          <p:nvPr/>
        </p:nvSpPr>
        <p:spPr>
          <a:xfrm>
            <a:off x="3733487" y="848880"/>
            <a:ext cx="1249850" cy="1217171"/>
          </a:xfrm>
          <a:prstGeom prst="ellipse">
            <a:avLst/>
          </a:prstGeom>
          <a:solidFill>
            <a:srgbClr val="49476B"/>
          </a:solidFill>
          <a:ln>
            <a:noFill/>
          </a:ln>
          <a:effectLst>
            <a:glow rad="101600">
              <a:srgbClr val="49476B">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33" b="1" noProof="0" dirty="0">
                <a:solidFill>
                  <a:schemeClr val="bg1"/>
                </a:solidFill>
                <a:latin typeface="Arial" panose="020B0604020202020204" pitchFamily="34" charset="0"/>
                <a:cs typeface="Arial" panose="020B0604020202020204" pitchFamily="34" charset="0"/>
              </a:rPr>
              <a:t>Escasez de talento</a:t>
            </a:r>
          </a:p>
        </p:txBody>
      </p:sp>
    </p:spTree>
    <p:extLst>
      <p:ext uri="{BB962C8B-B14F-4D97-AF65-F5344CB8AC3E}">
        <p14:creationId xmlns:p14="http://schemas.microsoft.com/office/powerpoint/2010/main" val="257860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912220" y="5449229"/>
            <a:ext cx="1319561" cy="265771"/>
          </a:xfrm>
        </p:spPr>
        <p:txBody>
          <a:bodyPr vert="horz" lIns="91440" tIns="45720" rIns="91440" bIns="45720" rtlCol="0" anchor="ctr">
            <a:normAutofit/>
          </a:bodyPr>
          <a:lstStyle/>
          <a:p>
            <a:pPr>
              <a:spcAft>
                <a:spcPts val="600"/>
              </a:spcAft>
            </a:pPr>
            <a:fld id="{16515A6D-649C-494E-BFDA-596979207E7F}" type="slidenum">
              <a:rPr lang="en-US" smtClean="0"/>
              <a:pPr>
                <a:spcAft>
                  <a:spcPts val="600"/>
                </a:spcAft>
              </a:pPr>
              <a:t>6</a:t>
            </a:fld>
            <a:endParaRPr lang="en-US"/>
          </a:p>
        </p:txBody>
      </p:sp>
      <p:sp>
        <p:nvSpPr>
          <p:cNvPr id="3" name="Title 2"/>
          <p:cNvSpPr>
            <a:spLocks noGrp="1"/>
          </p:cNvSpPr>
          <p:nvPr>
            <p:ph type="title"/>
          </p:nvPr>
        </p:nvSpPr>
        <p:spPr>
          <a:xfrm>
            <a:off x="553922" y="178762"/>
            <a:ext cx="7856622" cy="591275"/>
          </a:xfrm>
        </p:spPr>
        <p:txBody>
          <a:bodyPr vert="horz" lIns="91440" tIns="45720" rIns="91440" bIns="45720" rtlCol="0" anchor="b">
            <a:normAutofit/>
          </a:bodyPr>
          <a:lstStyle/>
          <a:p>
            <a:r>
              <a:rPr lang="es-MX" sz="2400" b="1" kern="1200" noProof="0">
                <a:latin typeface="Arial" panose="020B0604020202020204" pitchFamily="34" charset="0"/>
                <a:ea typeface="+mj-ea"/>
                <a:cs typeface="Arial" panose="020B0604020202020204" pitchFamily="34" charset="0"/>
              </a:rPr>
              <a:t>Ciberseguros – Definición</a:t>
            </a:r>
          </a:p>
        </p:txBody>
      </p:sp>
      <p:sp>
        <p:nvSpPr>
          <p:cNvPr id="5" name="TextBox 4">
            <a:extLst>
              <a:ext uri="{FF2B5EF4-FFF2-40B4-BE49-F238E27FC236}">
                <a16:creationId xmlns:a16="http://schemas.microsoft.com/office/drawing/2014/main" id="{1C5FD8A6-92F1-05AF-0CFD-514B24B3E69C}"/>
              </a:ext>
            </a:extLst>
          </p:cNvPr>
          <p:cNvSpPr txBox="1"/>
          <p:nvPr/>
        </p:nvSpPr>
        <p:spPr>
          <a:xfrm>
            <a:off x="628650" y="1033346"/>
            <a:ext cx="3789045" cy="4114123"/>
          </a:xfrm>
          <a:prstGeom prst="rect">
            <a:avLst/>
          </a:prstGeom>
        </p:spPr>
        <p:txBody>
          <a:bodyPr vert="horz" lIns="91440" tIns="45720" rIns="91440" bIns="45720" rtlCol="0">
            <a:noAutofit/>
          </a:bodyPr>
          <a:lstStyle/>
          <a:p>
            <a:pPr marL="171450" indent="-171450" defTabSz="685800">
              <a:lnSpc>
                <a:spcPct val="90000"/>
              </a:lnSpc>
              <a:spcBef>
                <a:spcPts val="1000"/>
              </a:spcBef>
              <a:spcAft>
                <a:spcPts val="1000"/>
              </a:spcAft>
              <a:buFont typeface="Arial" panose="020B0604020202020204" pitchFamily="34" charset="0"/>
              <a:buChar char="•"/>
            </a:pPr>
            <a:r>
              <a:rPr lang="es-MX" sz="1600" b="1" noProof="0" dirty="0">
                <a:latin typeface="Arial" panose="020B0604020202020204" pitchFamily="34" charset="0"/>
                <a:cs typeface="Arial" panose="020B0604020202020204" pitchFamily="34" charset="0"/>
              </a:rPr>
              <a:t>Definición: </a:t>
            </a:r>
            <a:r>
              <a:rPr lang="es-MX" sz="1600" noProof="0" dirty="0">
                <a:latin typeface="Arial" panose="020B0604020202020204" pitchFamily="34" charset="0"/>
                <a:cs typeface="Arial" panose="020B0604020202020204" pitchFamily="34" charset="0"/>
              </a:rPr>
              <a:t>Póliza de Seguros que cubre crímenes cibernéticos, ya sea a individuos o corporaciones.</a:t>
            </a:r>
          </a:p>
          <a:p>
            <a:pPr marL="171450" indent="-171450" defTabSz="685800">
              <a:lnSpc>
                <a:spcPct val="90000"/>
              </a:lnSpc>
              <a:spcBef>
                <a:spcPts val="1000"/>
              </a:spcBef>
              <a:spcAft>
                <a:spcPts val="1000"/>
              </a:spcAft>
              <a:buFont typeface="Arial" panose="020B0604020202020204" pitchFamily="34" charset="0"/>
              <a:buChar char="•"/>
            </a:pPr>
            <a:r>
              <a:rPr lang="es-MX" sz="1600" b="1" noProof="0" dirty="0">
                <a:latin typeface="Arial" panose="020B0604020202020204" pitchFamily="34" charset="0"/>
                <a:cs typeface="Arial" panose="020B0604020202020204" pitchFamily="34" charset="0"/>
              </a:rPr>
              <a:t>Alcance de la cobertura: </a:t>
            </a:r>
            <a:r>
              <a:rPr lang="es-MX" sz="1600" noProof="0" dirty="0">
                <a:latin typeface="Arial" panose="020B0604020202020204" pitchFamily="34" charset="0"/>
                <a:cs typeface="Arial" panose="020B0604020202020204" pitchFamily="34" charset="0"/>
              </a:rPr>
              <a:t>extorsión, ataques, hurto, fuga o acceso malicioso a datos, etc.</a:t>
            </a:r>
          </a:p>
          <a:p>
            <a:pPr marL="171450" indent="-171450" defTabSz="685800">
              <a:lnSpc>
                <a:spcPct val="90000"/>
              </a:lnSpc>
              <a:spcBef>
                <a:spcPts val="1000"/>
              </a:spcBef>
              <a:spcAft>
                <a:spcPts val="1000"/>
              </a:spcAft>
              <a:buFont typeface="Arial" panose="020B0604020202020204" pitchFamily="34" charset="0"/>
              <a:buChar char="•"/>
            </a:pPr>
            <a:r>
              <a:rPr lang="es-MX" sz="1600" b="1" noProof="0" dirty="0">
                <a:latin typeface="Arial" panose="020B0604020202020204" pitchFamily="34" charset="0"/>
                <a:cs typeface="Arial" panose="020B0604020202020204" pitchFamily="34" charset="0"/>
              </a:rPr>
              <a:t>Servicios incluidos: </a:t>
            </a:r>
            <a:r>
              <a:rPr lang="es-MX" sz="1600" noProof="0" dirty="0">
                <a:latin typeface="Arial" panose="020B0604020202020204" pitchFamily="34" charset="0"/>
                <a:cs typeface="Arial" panose="020B0604020202020204" pitchFamily="34" charset="0"/>
              </a:rPr>
              <a:t>Especialistas en fraudes, recuperación de datos, negociación, restauración, monitoreo y reemplazo de datos y/o documentos.</a:t>
            </a:r>
          </a:p>
          <a:p>
            <a:pPr marL="171450" indent="-171450" defTabSz="685800">
              <a:lnSpc>
                <a:spcPct val="90000"/>
              </a:lnSpc>
              <a:spcBef>
                <a:spcPts val="1000"/>
              </a:spcBef>
              <a:spcAft>
                <a:spcPts val="1000"/>
              </a:spcAft>
              <a:buFont typeface="Arial" panose="020B0604020202020204" pitchFamily="34" charset="0"/>
              <a:buChar char="•"/>
            </a:pPr>
            <a:r>
              <a:rPr lang="es-MX" sz="1600" b="1" noProof="0" dirty="0">
                <a:latin typeface="Arial" panose="020B0604020202020204" pitchFamily="34" charset="0"/>
                <a:cs typeface="Arial" panose="020B0604020202020204" pitchFamily="34" charset="0"/>
              </a:rPr>
              <a:t>Tamaño del mercado: </a:t>
            </a:r>
            <a:r>
              <a:rPr lang="es-MX" sz="1600" noProof="0" dirty="0">
                <a:latin typeface="Arial" panose="020B0604020202020204" pitchFamily="34" charset="0"/>
                <a:cs typeface="Arial" panose="020B0604020202020204" pitchFamily="34" charset="0"/>
              </a:rPr>
              <a:t>USD 13bn y estimado</a:t>
            </a:r>
            <a:r>
              <a:rPr lang="es-MX" sz="1600" dirty="0">
                <a:latin typeface="Arial" panose="020B0604020202020204" pitchFamily="34" charset="0"/>
                <a:cs typeface="Arial" panose="020B0604020202020204" pitchFamily="34" charset="0"/>
              </a:rPr>
              <a:t> </a:t>
            </a:r>
            <a:r>
              <a:rPr lang="es-MX" sz="1600" noProof="0" dirty="0">
                <a:latin typeface="Arial" panose="020B0604020202020204" pitchFamily="34" charset="0"/>
                <a:cs typeface="Arial" panose="020B0604020202020204" pitchFamily="34" charset="0"/>
              </a:rPr>
              <a:t>USD 22bn para 2025.</a:t>
            </a:r>
          </a:p>
        </p:txBody>
      </p:sp>
      <p:pic>
        <p:nvPicPr>
          <p:cNvPr id="6" name="Picture 5" descr="A blue shield with pixelated dots&#10;&#10;AI-generated content may be incorrect.">
            <a:extLst>
              <a:ext uri="{FF2B5EF4-FFF2-40B4-BE49-F238E27FC236}">
                <a16:creationId xmlns:a16="http://schemas.microsoft.com/office/drawing/2014/main" id="{F8596A20-AF53-0F80-960B-00D49AF3D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875" y="1906330"/>
            <a:ext cx="3789045" cy="2368153"/>
          </a:xfrm>
          <a:prstGeom prst="rect">
            <a:avLst/>
          </a:prstGeom>
          <a:noFill/>
        </p:spPr>
      </p:pic>
    </p:spTree>
    <p:extLst>
      <p:ext uri="{BB962C8B-B14F-4D97-AF65-F5344CB8AC3E}">
        <p14:creationId xmlns:p14="http://schemas.microsoft.com/office/powerpoint/2010/main" val="156540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12D82-CE58-90EF-4AAB-F4E12101C84C}"/>
              </a:ext>
            </a:extLst>
          </p:cNvPr>
          <p:cNvSpPr>
            <a:spLocks noGrp="1"/>
          </p:cNvSpPr>
          <p:nvPr>
            <p:ph type="sldNum" sz="quarter" idx="4"/>
          </p:nvPr>
        </p:nvSpPr>
        <p:spPr/>
        <p:txBody>
          <a:bodyPr/>
          <a:lstStyle/>
          <a:p>
            <a:fld id="{16515A6D-649C-494E-BFDA-596979207E7F}" type="slidenum">
              <a:rPr lang="en-US" smtClean="0"/>
              <a:pPr/>
              <a:t>7</a:t>
            </a:fld>
            <a:endParaRPr lang="en-US"/>
          </a:p>
        </p:txBody>
      </p:sp>
      <p:sp>
        <p:nvSpPr>
          <p:cNvPr id="3" name="Title 2">
            <a:extLst>
              <a:ext uri="{FF2B5EF4-FFF2-40B4-BE49-F238E27FC236}">
                <a16:creationId xmlns:a16="http://schemas.microsoft.com/office/drawing/2014/main" id="{65B11454-DBAD-D2D4-EA01-F03EE9F8F523}"/>
              </a:ext>
            </a:extLst>
          </p:cNvPr>
          <p:cNvSpPr>
            <a:spLocks noGrp="1"/>
          </p:cNvSpPr>
          <p:nvPr>
            <p:ph type="title"/>
          </p:nvPr>
        </p:nvSpPr>
        <p:spPr/>
        <p:txBody>
          <a:bodyPr>
            <a:normAutofit/>
          </a:bodyPr>
          <a:lstStyle/>
          <a:p>
            <a:r>
              <a:rPr lang="es-MX" sz="2400" dirty="0"/>
              <a:t>Ciberseguros </a:t>
            </a:r>
            <a:endParaRPr lang="en-US" sz="2400" dirty="0"/>
          </a:p>
        </p:txBody>
      </p:sp>
      <p:graphicFrame>
        <p:nvGraphicFramePr>
          <p:cNvPr id="13" name="Gráfico 6">
            <a:extLst>
              <a:ext uri="{FF2B5EF4-FFF2-40B4-BE49-F238E27FC236}">
                <a16:creationId xmlns:a16="http://schemas.microsoft.com/office/drawing/2014/main" id="{7D3B020A-3953-DBB4-EE32-E702AD8022FB}"/>
              </a:ext>
            </a:extLst>
          </p:cNvPr>
          <p:cNvGraphicFramePr>
            <a:graphicFrameLocks noGrp="1"/>
          </p:cNvGraphicFramePr>
          <p:nvPr>
            <p:ph idx="1"/>
            <p:extLst>
              <p:ext uri="{D42A27DB-BD31-4B8C-83A1-F6EECF244321}">
                <p14:modId xmlns:p14="http://schemas.microsoft.com/office/powerpoint/2010/main" val="1339831193"/>
              </p:ext>
            </p:extLst>
          </p:nvPr>
        </p:nvGraphicFramePr>
        <p:xfrm>
          <a:off x="312057" y="972847"/>
          <a:ext cx="8244114" cy="4056353"/>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7">
            <a:extLst>
              <a:ext uri="{FF2B5EF4-FFF2-40B4-BE49-F238E27FC236}">
                <a16:creationId xmlns:a16="http://schemas.microsoft.com/office/drawing/2014/main" id="{293C6DBE-0F80-9F28-60D3-C920C33827D6}"/>
              </a:ext>
            </a:extLst>
          </p:cNvPr>
          <p:cNvSpPr txBox="1"/>
          <p:nvPr/>
        </p:nvSpPr>
        <p:spPr>
          <a:xfrm>
            <a:off x="620738" y="5054456"/>
            <a:ext cx="3152976" cy="21544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Fuente: The </a:t>
            </a:r>
            <a:r>
              <a:rPr lang="es-MX" sz="800" dirty="0" err="1">
                <a:latin typeface="Arial" panose="020B0604020202020204" pitchFamily="34" charset="0"/>
                <a:cs typeface="Arial" panose="020B0604020202020204" pitchFamily="34" charset="0"/>
              </a:rPr>
              <a:t>state</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of</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cyber</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resilience</a:t>
            </a:r>
            <a:r>
              <a:rPr lang="es-MX" sz="800" dirty="0">
                <a:latin typeface="Arial" panose="020B0604020202020204" pitchFamily="34" charset="0"/>
                <a:cs typeface="Arial" panose="020B0604020202020204" pitchFamily="34" charset="0"/>
              </a:rPr>
              <a:t> – Marsh y Microsoft</a:t>
            </a:r>
          </a:p>
        </p:txBody>
      </p:sp>
      <p:sp>
        <p:nvSpPr>
          <p:cNvPr id="5" name="Rectangle 4">
            <a:extLst>
              <a:ext uri="{FF2B5EF4-FFF2-40B4-BE49-F238E27FC236}">
                <a16:creationId xmlns:a16="http://schemas.microsoft.com/office/drawing/2014/main" id="{FBEA7B1E-96DB-1FFD-3111-D222B1A580D4}"/>
              </a:ext>
            </a:extLst>
          </p:cNvPr>
          <p:cNvSpPr/>
          <p:nvPr/>
        </p:nvSpPr>
        <p:spPr>
          <a:xfrm>
            <a:off x="777777" y="1469711"/>
            <a:ext cx="128104" cy="3062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kern="1200"/>
          </a:p>
        </p:txBody>
      </p:sp>
    </p:spTree>
    <p:extLst>
      <p:ext uri="{BB962C8B-B14F-4D97-AF65-F5344CB8AC3E}">
        <p14:creationId xmlns:p14="http://schemas.microsoft.com/office/powerpoint/2010/main" val="98394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0F616-B5F0-56BF-7FDB-C18B4034ADD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2FBE01-55BA-8660-6F31-66D73F558EC1}"/>
              </a:ext>
            </a:extLst>
          </p:cNvPr>
          <p:cNvSpPr>
            <a:spLocks noGrp="1"/>
          </p:cNvSpPr>
          <p:nvPr>
            <p:ph type="sldNum" sz="quarter" idx="4"/>
          </p:nvPr>
        </p:nvSpPr>
        <p:spPr/>
        <p:txBody>
          <a:bodyPr/>
          <a:lstStyle/>
          <a:p>
            <a:fld id="{48F63A3B-78C7-47BE-AE5E-E10140E04643}" type="slidenum">
              <a:rPr lang="es-MX" noProof="0" smtClean="0"/>
              <a:pPr/>
              <a:t>8</a:t>
            </a:fld>
            <a:endParaRPr lang="es-MX" noProof="0" dirty="0"/>
          </a:p>
        </p:txBody>
      </p:sp>
      <p:sp>
        <p:nvSpPr>
          <p:cNvPr id="4" name="Title 3">
            <a:extLst>
              <a:ext uri="{FF2B5EF4-FFF2-40B4-BE49-F238E27FC236}">
                <a16:creationId xmlns:a16="http://schemas.microsoft.com/office/drawing/2014/main" id="{C31BF83A-E392-02B0-A1CB-63124AD59960}"/>
              </a:ext>
            </a:extLst>
          </p:cNvPr>
          <p:cNvSpPr>
            <a:spLocks noGrp="1"/>
          </p:cNvSpPr>
          <p:nvPr>
            <p:ph type="title"/>
          </p:nvPr>
        </p:nvSpPr>
        <p:spPr/>
        <p:txBody>
          <a:bodyPr/>
          <a:lstStyle/>
          <a:p>
            <a:r>
              <a:rPr lang="es-MX" noProof="0" dirty="0"/>
              <a:t>Ciberseguros </a:t>
            </a:r>
          </a:p>
        </p:txBody>
      </p:sp>
      <p:sp>
        <p:nvSpPr>
          <p:cNvPr id="8" name="CuadroTexto 7">
            <a:extLst>
              <a:ext uri="{FF2B5EF4-FFF2-40B4-BE49-F238E27FC236}">
                <a16:creationId xmlns:a16="http://schemas.microsoft.com/office/drawing/2014/main" id="{F34E16C1-E80E-9758-1DF2-D1C0E85639FA}"/>
              </a:ext>
            </a:extLst>
          </p:cNvPr>
          <p:cNvSpPr txBox="1"/>
          <p:nvPr/>
        </p:nvSpPr>
        <p:spPr>
          <a:xfrm>
            <a:off x="620738" y="5054456"/>
            <a:ext cx="2301844" cy="21544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Fuente: </a:t>
            </a:r>
            <a:r>
              <a:rPr lang="es-MX" sz="800" dirty="0" err="1">
                <a:latin typeface="Arial" panose="020B0604020202020204" pitchFamily="34" charset="0"/>
                <a:cs typeface="Arial" panose="020B0604020202020204" pitchFamily="34" charset="0"/>
              </a:rPr>
              <a:t>Cost</a:t>
            </a:r>
            <a:r>
              <a:rPr lang="es-MX" sz="800" dirty="0">
                <a:latin typeface="Arial" panose="020B0604020202020204" pitchFamily="34" charset="0"/>
                <a:cs typeface="Arial" panose="020B0604020202020204" pitchFamily="34" charset="0"/>
              </a:rPr>
              <a:t> </a:t>
            </a:r>
            <a:r>
              <a:rPr lang="es-MX" sz="800" dirty="0" err="1">
                <a:latin typeface="Arial" panose="020B0604020202020204" pitchFamily="34" charset="0"/>
                <a:cs typeface="Arial" panose="020B0604020202020204" pitchFamily="34" charset="0"/>
              </a:rPr>
              <a:t>of</a:t>
            </a:r>
            <a:r>
              <a:rPr lang="es-MX" sz="800" dirty="0">
                <a:latin typeface="Arial" panose="020B0604020202020204" pitchFamily="34" charset="0"/>
                <a:cs typeface="Arial" panose="020B0604020202020204" pitchFamily="34" charset="0"/>
              </a:rPr>
              <a:t> a Data </a:t>
            </a:r>
            <a:r>
              <a:rPr lang="es-MX" sz="800" dirty="0" err="1">
                <a:latin typeface="Arial" panose="020B0604020202020204" pitchFamily="34" charset="0"/>
                <a:cs typeface="Arial" panose="020B0604020202020204" pitchFamily="34" charset="0"/>
              </a:rPr>
              <a:t>Breach</a:t>
            </a:r>
            <a:r>
              <a:rPr lang="es-MX" sz="800" dirty="0">
                <a:latin typeface="Arial" panose="020B0604020202020204" pitchFamily="34" charset="0"/>
                <a:cs typeface="Arial" panose="020B0604020202020204" pitchFamily="34" charset="0"/>
              </a:rPr>
              <a:t> - IBM</a:t>
            </a:r>
          </a:p>
        </p:txBody>
      </p:sp>
      <p:graphicFrame>
        <p:nvGraphicFramePr>
          <p:cNvPr id="2" name="Gráfico 1">
            <a:extLst>
              <a:ext uri="{FF2B5EF4-FFF2-40B4-BE49-F238E27FC236}">
                <a16:creationId xmlns:a16="http://schemas.microsoft.com/office/drawing/2014/main" id="{6177B2A0-7D40-B64A-04FF-0C9E5BADEF3B}"/>
              </a:ext>
            </a:extLst>
          </p:cNvPr>
          <p:cNvGraphicFramePr>
            <a:graphicFrameLocks/>
          </p:cNvGraphicFramePr>
          <p:nvPr>
            <p:extLst>
              <p:ext uri="{D42A27DB-BD31-4B8C-83A1-F6EECF244321}">
                <p14:modId xmlns:p14="http://schemas.microsoft.com/office/powerpoint/2010/main" val="614492004"/>
              </p:ext>
            </p:extLst>
          </p:nvPr>
        </p:nvGraphicFramePr>
        <p:xfrm>
          <a:off x="434087" y="907143"/>
          <a:ext cx="8332542" cy="414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86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0516EC1-3821-32DB-F6A7-A6E884466E29}"/>
              </a:ext>
            </a:extLst>
          </p:cNvPr>
          <p:cNvSpPr>
            <a:spLocks noGrp="1"/>
          </p:cNvSpPr>
          <p:nvPr>
            <p:ph idx="1"/>
          </p:nvPr>
        </p:nvSpPr>
        <p:spPr>
          <a:xfrm>
            <a:off x="601502" y="1484506"/>
            <a:ext cx="4892713" cy="2745988"/>
          </a:xfrm>
        </p:spPr>
        <p:txBody>
          <a:bodyPr>
            <a:normAutofit lnSpcReduction="10000"/>
          </a:bodyPr>
          <a:lstStyle/>
          <a:p>
            <a:pPr>
              <a:spcBef>
                <a:spcPts val="1000"/>
              </a:spcBef>
              <a:spcAft>
                <a:spcPts val="1000"/>
              </a:spcAft>
            </a:pPr>
            <a:r>
              <a:rPr lang="es-MX" sz="2000" b="1" dirty="0"/>
              <a:t>Modelos: </a:t>
            </a:r>
            <a:r>
              <a:rPr lang="es-MX" sz="2000" dirty="0"/>
              <a:t>Varios se han usado, pero no cuentan con tanta experiencia.</a:t>
            </a:r>
          </a:p>
          <a:p>
            <a:pPr>
              <a:spcBef>
                <a:spcPts val="1000"/>
              </a:spcBef>
              <a:spcAft>
                <a:spcPts val="1000"/>
              </a:spcAft>
            </a:pPr>
            <a:r>
              <a:rPr lang="es-MX" sz="2000" b="1" dirty="0"/>
              <a:t>Enfoque del modelo: </a:t>
            </a:r>
            <a:r>
              <a:rPr lang="es-MX" sz="2000" dirty="0"/>
              <a:t>Selección en suscripción, y solamente pocos producen PML.</a:t>
            </a:r>
          </a:p>
          <a:p>
            <a:pPr>
              <a:spcBef>
                <a:spcPts val="1000"/>
              </a:spcBef>
              <a:spcAft>
                <a:spcPts val="1000"/>
              </a:spcAft>
            </a:pPr>
            <a:r>
              <a:rPr lang="es-MX" sz="2000" b="1" dirty="0"/>
              <a:t>Mayor preocupación: </a:t>
            </a:r>
            <a:r>
              <a:rPr lang="es-MX" sz="2000" dirty="0"/>
              <a:t>Impacto significativo masivo, casi un evento CAT.</a:t>
            </a:r>
          </a:p>
          <a:p>
            <a:endParaRPr lang="en-US" dirty="0"/>
          </a:p>
        </p:txBody>
      </p:sp>
      <p:sp>
        <p:nvSpPr>
          <p:cNvPr id="2" name="Slide Number Placeholder 1">
            <a:extLst>
              <a:ext uri="{FF2B5EF4-FFF2-40B4-BE49-F238E27FC236}">
                <a16:creationId xmlns:a16="http://schemas.microsoft.com/office/drawing/2014/main" id="{70A8E0A6-65A0-37EE-67D6-BC93D30BF8B5}"/>
              </a:ext>
            </a:extLst>
          </p:cNvPr>
          <p:cNvSpPr>
            <a:spLocks noGrp="1"/>
          </p:cNvSpPr>
          <p:nvPr>
            <p:ph type="sldNum" sz="quarter" idx="4"/>
          </p:nvPr>
        </p:nvSpPr>
        <p:spPr/>
        <p:txBody>
          <a:bodyPr/>
          <a:lstStyle/>
          <a:p>
            <a:fld id="{16515A6D-649C-494E-BFDA-596979207E7F}" type="slidenum">
              <a:rPr lang="en-US" smtClean="0"/>
              <a:pPr/>
              <a:t>9</a:t>
            </a:fld>
            <a:endParaRPr lang="en-US"/>
          </a:p>
        </p:txBody>
      </p:sp>
      <p:sp>
        <p:nvSpPr>
          <p:cNvPr id="8" name="Title 7">
            <a:extLst>
              <a:ext uri="{FF2B5EF4-FFF2-40B4-BE49-F238E27FC236}">
                <a16:creationId xmlns:a16="http://schemas.microsoft.com/office/drawing/2014/main" id="{4B476B82-7716-6B98-2AC9-0C8FF726EA5A}"/>
              </a:ext>
            </a:extLst>
          </p:cNvPr>
          <p:cNvSpPr>
            <a:spLocks noGrp="1"/>
          </p:cNvSpPr>
          <p:nvPr>
            <p:ph type="title"/>
          </p:nvPr>
        </p:nvSpPr>
        <p:spPr>
          <a:xfrm>
            <a:off x="553922" y="167815"/>
            <a:ext cx="7856622" cy="591275"/>
          </a:xfrm>
        </p:spPr>
        <p:txBody>
          <a:bodyPr>
            <a:normAutofit/>
          </a:bodyPr>
          <a:lstStyle/>
          <a:p>
            <a:r>
              <a:rPr lang="es-MX" sz="2400" dirty="0"/>
              <a:t>Ciberseguros – Modelaje</a:t>
            </a:r>
            <a:endParaRPr lang="en-US" sz="2400" dirty="0"/>
          </a:p>
        </p:txBody>
      </p:sp>
      <p:pic>
        <p:nvPicPr>
          <p:cNvPr id="13" name="Picture 12" descr="A conveyor belt with boxes moving&#10;&#10;AI-generated content may be incorrect.">
            <a:extLst>
              <a:ext uri="{FF2B5EF4-FFF2-40B4-BE49-F238E27FC236}">
                <a16:creationId xmlns:a16="http://schemas.microsoft.com/office/drawing/2014/main" id="{1E722FCD-3152-2691-DDDA-D3EEECFC94AE}"/>
              </a:ext>
            </a:extLst>
          </p:cNvPr>
          <p:cNvPicPr>
            <a:picLocks noChangeAspect="1"/>
          </p:cNvPicPr>
          <p:nvPr/>
        </p:nvPicPr>
        <p:blipFill>
          <a:blip r:embed="rId2"/>
          <a:stretch>
            <a:fillRect/>
          </a:stretch>
        </p:blipFill>
        <p:spPr>
          <a:xfrm>
            <a:off x="5494215" y="1650379"/>
            <a:ext cx="3476163" cy="2317443"/>
          </a:xfrm>
          <a:prstGeom prst="rect">
            <a:avLst/>
          </a:prstGeom>
        </p:spPr>
      </p:pic>
    </p:spTree>
    <p:extLst>
      <p:ext uri="{BB962C8B-B14F-4D97-AF65-F5344CB8AC3E}">
        <p14:creationId xmlns:p14="http://schemas.microsoft.com/office/powerpoint/2010/main" val="3913512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M Best Document" ma:contentTypeID="0x01010063D285429CEF014892B53CD4A4A47FF900C3E2A8B0B0804F4C85F3AC3B057EAED9" ma:contentTypeVersion="32" ma:contentTypeDescription="Represents an AM Best specific document" ma:contentTypeScope="" ma:versionID="6c1b4aec798a8c3f70806032a3fb27bf">
  <xsd:schema xmlns:xsd="http://www.w3.org/2001/XMLSchema" xmlns:xs="http://www.w3.org/2001/XMLSchema" xmlns:p="http://schemas.microsoft.com/office/2006/metadata/properties" xmlns:ns1="http://schemas.microsoft.com/sharepoint/v3" xmlns:ns2="e23bff35-f382-40c7-878a-f284ea69473f" xmlns:ns3="f5ccd21a-6158-42e1-80d2-ecac5b9ae4a4" targetNamespace="http://schemas.microsoft.com/office/2006/metadata/properties" ma:root="true" ma:fieldsID="7c474f6f4b65dcf947472592707a95e4" ns1:_="" ns2:_="" ns3:_="">
    <xsd:import namespace="http://schemas.microsoft.com/sharepoint/v3"/>
    <xsd:import namespace="e23bff35-f382-40c7-878a-f284ea69473f"/>
    <xsd:import namespace="f5ccd21a-6158-42e1-80d2-ecac5b9ae4a4"/>
    <xsd:element name="properties">
      <xsd:complexType>
        <xsd:sequence>
          <xsd:element name="documentManagement">
            <xsd:complexType>
              <xsd:all>
                <xsd:element ref="ns2:TaxCatchAll" minOccurs="0"/>
                <xsd:element ref="ns1:PublishingStartDate" minOccurs="0"/>
                <xsd:element ref="ns1:PublishingExpirationDate" minOccurs="0"/>
                <xsd:element ref="ns2:TaxCatchAllLabel" minOccurs="0"/>
                <xsd:element ref="ns2:TaxKeywordTaxHTField" minOccurs="0"/>
                <xsd:element ref="ns2:ka60436a3196408c9b3be7e380f1909f"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3bff35-f382-40c7-878a-f284ea69473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258ad1d-fde1-4c5d-a736-66f8b026a83e}" ma:internalName="TaxCatchAll" ma:readOnly="false" ma:showField="CatchAllData" ma:web="e23bff35-f382-40c7-878a-f284ea69473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58ad1d-fde1-4c5d-a736-66f8b026a83e}" ma:internalName="TaxCatchAllLabel" ma:readOnly="true" ma:showField="CatchAllDataLabel" ma:web="e23bff35-f382-40c7-878a-f284ea69473f">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readOnly="false" ma:fieldId="{23f27201-bee3-471e-b2e7-b64fd8b7ca38}" ma:taxonomyMulti="true" ma:sspId="757a528b-133c-44a3-bae7-dda0c094c138" ma:termSetId="00000000-0000-0000-0000-000000000000" ma:anchorId="00000000-0000-0000-0000-000000000000" ma:open="true" ma:isKeyword="true">
      <xsd:complexType>
        <xsd:sequence>
          <xsd:element ref="pc:Terms" minOccurs="0" maxOccurs="1"/>
        </xsd:sequence>
      </xsd:complexType>
    </xsd:element>
    <xsd:element name="ka60436a3196408c9b3be7e380f1909f" ma:index="15" nillable="true" ma:taxonomy="true" ma:internalName="ka60436a3196408c9b3be7e380f1909f" ma:taxonomyFieldName="Document_x0020_Type" ma:displayName="Document Type" ma:readOnly="false" ma:fieldId="{4a60436a-3196-408c-9b3b-e7e380f1909f}" ma:sspId="757a528b-133c-44a3-bae7-dda0c094c138" ma:termSetId="8d962af0-1dca-4c3c-8b97-a2b77b8c41b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ccd21a-6158-42e1-80d2-ecac5b9ae4a4"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57a528b-133c-44a3-bae7-dda0c094c1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KeywordTaxHTField xmlns="e23bff35-f382-40c7-878a-f284ea69473f">
      <Terms xmlns="http://schemas.microsoft.com/office/infopath/2007/PartnerControls"/>
    </TaxKeywordTaxHTField>
    <TaxCatchAll xmlns="e23bff35-f382-40c7-878a-f284ea69473f" xsi:nil="true"/>
    <ka60436a3196408c9b3be7e380f1909f xmlns="e23bff35-f382-40c7-878a-f284ea69473f">
      <Terms xmlns="http://schemas.microsoft.com/office/infopath/2007/PartnerControls"/>
    </ka60436a3196408c9b3be7e380f1909f>
    <lcf76f155ced4ddcb4097134ff3c332f xmlns="f5ccd21a-6158-42e1-80d2-ecac5b9ae4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5A6B99-F102-4F44-BDB7-FABFA5648EF4}">
  <ds:schemaRefs>
    <ds:schemaRef ds:uri="http://schemas.microsoft.com/sharepoint/v3/contenttype/forms"/>
  </ds:schemaRefs>
</ds:datastoreItem>
</file>

<file path=customXml/itemProps2.xml><?xml version="1.0" encoding="utf-8"?>
<ds:datastoreItem xmlns:ds="http://schemas.openxmlformats.org/officeDocument/2006/customXml" ds:itemID="{93D1BC91-CEB9-4949-91B5-BF6DA6E44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3bff35-f382-40c7-878a-f284ea69473f"/>
    <ds:schemaRef ds:uri="f5ccd21a-6158-42e1-80d2-ecac5b9ae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525956-E703-49F9-B5BA-EB5066ADCAB7}">
  <ds:schemaRefs>
    <ds:schemaRef ds:uri="e23bff35-f382-40c7-878a-f284ea69473f"/>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5ccd21a-6158-42e1-80d2-ecac5b9ae4a4"/>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565</TotalTime>
  <Words>1066</Words>
  <Application>Microsoft Office PowerPoint</Application>
  <PresentationFormat>Presentación en pantalla (16:10)</PresentationFormat>
  <Paragraphs>203</Paragraphs>
  <Slides>20</Slides>
  <Notes>0</Notes>
  <HiddenSlides>0</HiddenSlides>
  <MMClips>0</MMClips>
  <ScaleCrop>false</ScaleCrop>
  <HeadingPairs>
    <vt:vector size="8" baseType="variant">
      <vt:variant>
        <vt:lpstr>Fuentes usadas</vt:lpstr>
      </vt:variant>
      <vt:variant>
        <vt:i4>2</vt:i4>
      </vt:variant>
      <vt:variant>
        <vt:lpstr>Tema</vt:lpstr>
      </vt:variant>
      <vt:variant>
        <vt:i4>2</vt:i4>
      </vt:variant>
      <vt:variant>
        <vt:lpstr>Servidores OLE incrustados</vt:lpstr>
      </vt:variant>
      <vt:variant>
        <vt:i4>0</vt:i4>
      </vt:variant>
      <vt:variant>
        <vt:lpstr>Títulos de diapositiva</vt:lpstr>
      </vt:variant>
      <vt:variant>
        <vt:i4>20</vt:i4>
      </vt:variant>
    </vt:vector>
  </HeadingPairs>
  <TitlesOfParts>
    <vt:vector size="24" baseType="lpstr">
      <vt:lpstr>Arial</vt:lpstr>
      <vt:lpstr>Calibri</vt:lpstr>
      <vt:lpstr>Office Theme</vt:lpstr>
      <vt:lpstr>Custom Design</vt:lpstr>
      <vt:lpstr>Presentación de PowerPoint</vt:lpstr>
      <vt:lpstr>AM Best América Latina</vt:lpstr>
      <vt:lpstr>Agenda</vt:lpstr>
      <vt:lpstr>Eventos globales que han impactado la industria del seguro</vt:lpstr>
      <vt:lpstr>Panorama de los principales riesgos</vt:lpstr>
      <vt:lpstr>Ciberseguros – Definición</vt:lpstr>
      <vt:lpstr>Ciberseguros </vt:lpstr>
      <vt:lpstr>Ciberseguros </vt:lpstr>
      <vt:lpstr>Ciberseguros – Modelaje</vt:lpstr>
      <vt:lpstr>Ciberseguros – Nuevas amenazas</vt:lpstr>
      <vt:lpstr>Ejemplos de nuevas amenazas</vt:lpstr>
      <vt:lpstr>Ejemplos de nuevas amenazas</vt:lpstr>
      <vt:lpstr>Ejemplos de nuevas amenazas</vt:lpstr>
      <vt:lpstr>Ejemplos de nuevas amenazas</vt:lpstr>
      <vt:lpstr>Nuevas (nuevas?) coberturas</vt:lpstr>
      <vt:lpstr>Perspectivas de AM Best</vt:lpstr>
      <vt:lpstr>Perspectivas de AM Best</vt:lpstr>
      <vt:lpstr>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Jenica R. Thomas</dc:creator>
  <cp:keywords/>
  <dc:description/>
  <cp:lastModifiedBy>Byron Hi</cp:lastModifiedBy>
  <cp:revision>49</cp:revision>
  <dcterms:created xsi:type="dcterms:W3CDTF">2019-06-04T17:36:51Z</dcterms:created>
  <dcterms:modified xsi:type="dcterms:W3CDTF">2025-09-25T16:56:58Z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0x01010063D285429CEF014892B53CD4A4A47FF900C3E2A8B0B0804F4C85F3AC3B057EAED9</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y fmtid="{D5CDD505-2E9C-101B-9397-08002B2CF9AE}" pid="6" name="Document_x0020_Type">
    <vt:lpwstr/>
  </property>
</Properties>
</file>