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Open Sauce" panose="020B0604020202020204" charset="0"/>
      <p:regular r:id="rId17"/>
    </p:embeddedFont>
    <p:embeddedFont>
      <p:font typeface="Open Sauce Bold" panose="020B0604020202020204" charset="0"/>
      <p:regular r:id="rId18"/>
    </p:embeddedFont>
    <p:embeddedFont>
      <p:font typeface="Open Sauce Heavy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68" y="2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7.png"/><Relationship Id="rId5" Type="http://schemas.openxmlformats.org/officeDocument/2006/relationships/image" Target="../media/image12.svg"/><Relationship Id="rId10" Type="http://schemas.openxmlformats.org/officeDocument/2006/relationships/image" Target="../media/image36.sv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svg"/><Relationship Id="rId4" Type="http://schemas.openxmlformats.org/officeDocument/2006/relationships/image" Target="../media/image2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5.svg"/><Relationship Id="rId7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svg"/><Relationship Id="rId10" Type="http://schemas.openxmlformats.org/officeDocument/2006/relationships/image" Target="../media/image29.sv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86411">
            <a:off x="-3736473" y="7527737"/>
            <a:ext cx="15613996" cy="4079156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0" y="0"/>
                </a:moveTo>
                <a:lnTo>
                  <a:pt x="15613996" y="0"/>
                </a:lnTo>
                <a:lnTo>
                  <a:pt x="15613996" y="4079157"/>
                </a:lnTo>
                <a:lnTo>
                  <a:pt x="0" y="4079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2700000">
            <a:off x="5259331" y="-784732"/>
            <a:ext cx="7315200" cy="3904488"/>
          </a:xfrm>
          <a:custGeom>
            <a:avLst/>
            <a:gdLst/>
            <a:ahLst/>
            <a:cxnLst/>
            <a:rect l="l" t="t" r="r" b="b"/>
            <a:pathLst>
              <a:path w="7315200" h="3904488">
                <a:moveTo>
                  <a:pt x="0" y="0"/>
                </a:moveTo>
                <a:lnTo>
                  <a:pt x="7315200" y="0"/>
                </a:lnTo>
                <a:lnTo>
                  <a:pt x="7315200" y="3904488"/>
                </a:lnTo>
                <a:lnTo>
                  <a:pt x="0" y="3904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4" name="Group 4"/>
          <p:cNvGrpSpPr/>
          <p:nvPr/>
        </p:nvGrpSpPr>
        <p:grpSpPr>
          <a:xfrm>
            <a:off x="6364403" y="-182097"/>
            <a:ext cx="12223109" cy="10651194"/>
            <a:chOff x="0" y="0"/>
            <a:chExt cx="9398000" cy="8189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98000" cy="8189367"/>
            </a:xfrm>
            <a:custGeom>
              <a:avLst/>
              <a:gdLst/>
              <a:ahLst/>
              <a:cxnLst/>
              <a:rect l="l" t="t" r="r" b="b"/>
              <a:pathLst>
                <a:path w="9398000" h="8189367">
                  <a:moveTo>
                    <a:pt x="9398000" y="0"/>
                  </a:moveTo>
                  <a:lnTo>
                    <a:pt x="0" y="8189367"/>
                  </a:lnTo>
                  <a:lnTo>
                    <a:pt x="9398000" y="8189367"/>
                  </a:lnTo>
                  <a:lnTo>
                    <a:pt x="9398000" y="0"/>
                  </a:lnTo>
                  <a:close/>
                </a:path>
              </a:pathLst>
            </a:custGeom>
            <a:blipFill>
              <a:blip r:embed="rId6"/>
              <a:stretch>
                <a:fillRect l="-52391" t="-8257" b="-8257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 rot="2911606">
            <a:off x="8281731" y="-4737821"/>
            <a:ext cx="2410021" cy="23647483"/>
            <a:chOff x="0" y="0"/>
            <a:chExt cx="634738" cy="6228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4738" cy="6228143"/>
            </a:xfrm>
            <a:custGeom>
              <a:avLst/>
              <a:gdLst/>
              <a:ahLst/>
              <a:cxnLst/>
              <a:rect l="l" t="t" r="r" b="b"/>
              <a:pathLst>
                <a:path w="634738" h="6228143">
                  <a:moveTo>
                    <a:pt x="0" y="0"/>
                  </a:moveTo>
                  <a:lnTo>
                    <a:pt x="634738" y="0"/>
                  </a:lnTo>
                  <a:lnTo>
                    <a:pt x="634738" y="6228143"/>
                  </a:lnTo>
                  <a:lnTo>
                    <a:pt x="0" y="6228143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34738" cy="62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495114" y="1334992"/>
            <a:ext cx="7617015" cy="7617015"/>
          </a:xfrm>
          <a:custGeom>
            <a:avLst/>
            <a:gdLst/>
            <a:ahLst/>
            <a:cxnLst/>
            <a:rect l="l" t="t" r="r" b="b"/>
            <a:pathLst>
              <a:path w="7617015" h="7617015">
                <a:moveTo>
                  <a:pt x="0" y="0"/>
                </a:moveTo>
                <a:lnTo>
                  <a:pt x="7617016" y="0"/>
                </a:lnTo>
                <a:lnTo>
                  <a:pt x="7617016" y="7617016"/>
                </a:lnTo>
                <a:lnTo>
                  <a:pt x="0" y="76170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9451245" y="1929995"/>
            <a:ext cx="6049424" cy="6427011"/>
          </a:xfrm>
          <a:custGeom>
            <a:avLst/>
            <a:gdLst/>
            <a:ahLst/>
            <a:cxnLst/>
            <a:rect l="l" t="t" r="r" b="b"/>
            <a:pathLst>
              <a:path w="6049424" h="6427011">
                <a:moveTo>
                  <a:pt x="0" y="0"/>
                </a:moveTo>
                <a:lnTo>
                  <a:pt x="6049424" y="0"/>
                </a:lnTo>
                <a:lnTo>
                  <a:pt x="6049424" y="6427010"/>
                </a:lnTo>
                <a:lnTo>
                  <a:pt x="0" y="64270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1" name="Group 11"/>
          <p:cNvGrpSpPr/>
          <p:nvPr/>
        </p:nvGrpSpPr>
        <p:grpSpPr>
          <a:xfrm>
            <a:off x="10031506" y="2862155"/>
            <a:ext cx="4544232" cy="454423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617754" y="8890732"/>
            <a:ext cx="11806576" cy="1396268"/>
            <a:chOff x="0" y="0"/>
            <a:chExt cx="1508702" cy="1784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08702" cy="178422"/>
            </a:xfrm>
            <a:custGeom>
              <a:avLst/>
              <a:gdLst/>
              <a:ahLst/>
              <a:cxnLst/>
              <a:rect l="l" t="t" r="r" b="b"/>
              <a:pathLst>
                <a:path w="1508702" h="178422">
                  <a:moveTo>
                    <a:pt x="203200" y="178422"/>
                  </a:moveTo>
                  <a:lnTo>
                    <a:pt x="1305502" y="178422"/>
                  </a:lnTo>
                  <a:lnTo>
                    <a:pt x="1508702" y="0"/>
                  </a:lnTo>
                  <a:lnTo>
                    <a:pt x="0" y="0"/>
                  </a:lnTo>
                  <a:lnTo>
                    <a:pt x="203200" y="178422"/>
                  </a:ln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-38100"/>
              <a:ext cx="1254702" cy="216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8100000">
            <a:off x="14876196" y="-4778665"/>
            <a:ext cx="4584947" cy="9887645"/>
            <a:chOff x="0" y="0"/>
            <a:chExt cx="1207558" cy="26041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7558" cy="2604153"/>
            </a:xfrm>
            <a:custGeom>
              <a:avLst/>
              <a:gdLst/>
              <a:ahLst/>
              <a:cxnLst/>
              <a:rect l="l" t="t" r="r" b="b"/>
              <a:pathLst>
                <a:path w="1207558" h="2604153">
                  <a:moveTo>
                    <a:pt x="0" y="0"/>
                  </a:moveTo>
                  <a:lnTo>
                    <a:pt x="1207558" y="0"/>
                  </a:lnTo>
                  <a:lnTo>
                    <a:pt x="1207558" y="2604153"/>
                  </a:lnTo>
                  <a:lnTo>
                    <a:pt x="0" y="2604153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07558" cy="2642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8100000">
            <a:off x="7739032" y="6965659"/>
            <a:ext cx="4584947" cy="9887645"/>
            <a:chOff x="0" y="0"/>
            <a:chExt cx="1207558" cy="26041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7558" cy="2604153"/>
            </a:xfrm>
            <a:custGeom>
              <a:avLst/>
              <a:gdLst/>
              <a:ahLst/>
              <a:cxnLst/>
              <a:rect l="l" t="t" r="r" b="b"/>
              <a:pathLst>
                <a:path w="1207558" h="2604153">
                  <a:moveTo>
                    <a:pt x="0" y="0"/>
                  </a:moveTo>
                  <a:lnTo>
                    <a:pt x="1207558" y="0"/>
                  </a:lnTo>
                  <a:lnTo>
                    <a:pt x="1207558" y="2604153"/>
                  </a:lnTo>
                  <a:lnTo>
                    <a:pt x="0" y="2604153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07558" cy="2642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079893" y="88282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3" name="Freeform 23"/>
          <p:cNvSpPr/>
          <p:nvPr/>
        </p:nvSpPr>
        <p:spPr>
          <a:xfrm>
            <a:off x="5601831" y="6532753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4" name="Group 24"/>
          <p:cNvGrpSpPr/>
          <p:nvPr/>
        </p:nvGrpSpPr>
        <p:grpSpPr>
          <a:xfrm rot="8100000">
            <a:off x="17477136" y="-2589616"/>
            <a:ext cx="3158636" cy="6487180"/>
            <a:chOff x="0" y="0"/>
            <a:chExt cx="831904" cy="170855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31904" cy="1708558"/>
            </a:xfrm>
            <a:custGeom>
              <a:avLst/>
              <a:gdLst/>
              <a:ahLst/>
              <a:cxnLst/>
              <a:rect l="l" t="t" r="r" b="b"/>
              <a:pathLst>
                <a:path w="831904" h="1708558">
                  <a:moveTo>
                    <a:pt x="0" y="0"/>
                  </a:moveTo>
                  <a:lnTo>
                    <a:pt x="831904" y="0"/>
                  </a:lnTo>
                  <a:lnTo>
                    <a:pt x="831904" y="1708558"/>
                  </a:lnTo>
                  <a:lnTo>
                    <a:pt x="0" y="170855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31904" cy="174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8287351">
            <a:off x="5446030" y="8741331"/>
            <a:ext cx="4645285" cy="5898577"/>
            <a:chOff x="0" y="0"/>
            <a:chExt cx="1223450" cy="15535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23450" cy="1553535"/>
            </a:xfrm>
            <a:custGeom>
              <a:avLst/>
              <a:gdLst/>
              <a:ahLst/>
              <a:cxnLst/>
              <a:rect l="l" t="t" r="r" b="b"/>
              <a:pathLst>
                <a:path w="1223450" h="1553535">
                  <a:moveTo>
                    <a:pt x="0" y="0"/>
                  </a:moveTo>
                  <a:lnTo>
                    <a:pt x="1223450" y="0"/>
                  </a:lnTo>
                  <a:lnTo>
                    <a:pt x="1223450" y="1553535"/>
                  </a:lnTo>
                  <a:lnTo>
                    <a:pt x="0" y="155353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223450" cy="1591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47924" y="1334992"/>
            <a:ext cx="5707055" cy="726845"/>
            <a:chOff x="0" y="0"/>
            <a:chExt cx="1418370" cy="18064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18370" cy="180642"/>
            </a:xfrm>
            <a:custGeom>
              <a:avLst/>
              <a:gdLst/>
              <a:ahLst/>
              <a:cxnLst/>
              <a:rect l="l" t="t" r="r" b="b"/>
              <a:pathLst>
                <a:path w="1418370" h="180642">
                  <a:moveTo>
                    <a:pt x="90321" y="0"/>
                  </a:moveTo>
                  <a:lnTo>
                    <a:pt x="1328049" y="0"/>
                  </a:lnTo>
                  <a:cubicBezTo>
                    <a:pt x="1377932" y="0"/>
                    <a:pt x="1418370" y="40438"/>
                    <a:pt x="1418370" y="90321"/>
                  </a:cubicBezTo>
                  <a:lnTo>
                    <a:pt x="1418370" y="90321"/>
                  </a:lnTo>
                  <a:cubicBezTo>
                    <a:pt x="1418370" y="114276"/>
                    <a:pt x="1408854" y="137249"/>
                    <a:pt x="1391916" y="154188"/>
                  </a:cubicBezTo>
                  <a:cubicBezTo>
                    <a:pt x="1374977" y="171126"/>
                    <a:pt x="1352004" y="180642"/>
                    <a:pt x="1328049" y="180642"/>
                  </a:cubicBezTo>
                  <a:lnTo>
                    <a:pt x="90321" y="180642"/>
                  </a:lnTo>
                  <a:cubicBezTo>
                    <a:pt x="40438" y="180642"/>
                    <a:pt x="0" y="140204"/>
                    <a:pt x="0" y="90321"/>
                  </a:cubicBezTo>
                  <a:lnTo>
                    <a:pt x="0" y="90321"/>
                  </a:lnTo>
                  <a:cubicBezTo>
                    <a:pt x="0" y="40438"/>
                    <a:pt x="40438" y="0"/>
                    <a:pt x="9032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418370" cy="218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AutoShape 33"/>
          <p:cNvSpPr/>
          <p:nvPr/>
        </p:nvSpPr>
        <p:spPr>
          <a:xfrm>
            <a:off x="1047750" y="5174647"/>
            <a:ext cx="0" cy="11277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34" name="Freeform 34"/>
          <p:cNvSpPr/>
          <p:nvPr/>
        </p:nvSpPr>
        <p:spPr>
          <a:xfrm>
            <a:off x="13556140" y="2122829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9" y="0"/>
                </a:lnTo>
                <a:lnTo>
                  <a:pt x="2595839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5" name="TextBox 35"/>
          <p:cNvSpPr txBox="1"/>
          <p:nvPr/>
        </p:nvSpPr>
        <p:spPr>
          <a:xfrm>
            <a:off x="1422999" y="5224841"/>
            <a:ext cx="7054347" cy="107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2"/>
              </a:lnSpc>
              <a:spcBef>
                <a:spcPct val="0"/>
              </a:spcBef>
            </a:pPr>
            <a:r>
              <a:rPr lang="en-US" sz="312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y la aplicación en los Seguros Tradicionales</a:t>
            </a:r>
          </a:p>
        </p:txBody>
      </p:sp>
      <p:sp>
        <p:nvSpPr>
          <p:cNvPr id="36" name="Freeform 36"/>
          <p:cNvSpPr/>
          <p:nvPr/>
        </p:nvSpPr>
        <p:spPr>
          <a:xfrm>
            <a:off x="8188822" y="4715423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9" y="0"/>
                </a:lnTo>
                <a:lnTo>
                  <a:pt x="2595839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7" name="Freeform 37"/>
          <p:cNvSpPr/>
          <p:nvPr/>
        </p:nvSpPr>
        <p:spPr>
          <a:xfrm>
            <a:off x="6855407" y="7594435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8" y="0"/>
                </a:lnTo>
                <a:lnTo>
                  <a:pt x="2595838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8" name="TextBox 38"/>
          <p:cNvSpPr txBox="1"/>
          <p:nvPr/>
        </p:nvSpPr>
        <p:spPr>
          <a:xfrm>
            <a:off x="1028700" y="2801841"/>
            <a:ext cx="8422545" cy="204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36"/>
              </a:lnSpc>
            </a:pPr>
            <a:r>
              <a:rPr lang="en-US" sz="6696" b="1" spc="-140">
                <a:solidFill>
                  <a:srgbClr val="0F5995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Economías Colaborativas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1662" y="5575100"/>
            <a:ext cx="23849958" cy="6230801"/>
          </a:xfrm>
          <a:custGeom>
            <a:avLst/>
            <a:gdLst/>
            <a:ahLst/>
            <a:cxnLst/>
            <a:rect l="l" t="t" r="r" b="b"/>
            <a:pathLst>
              <a:path w="23849958" h="6230801">
                <a:moveTo>
                  <a:pt x="0" y="0"/>
                </a:moveTo>
                <a:lnTo>
                  <a:pt x="23849958" y="0"/>
                </a:lnTo>
                <a:lnTo>
                  <a:pt x="23849958" y="6230802"/>
                </a:lnTo>
                <a:lnTo>
                  <a:pt x="0" y="623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6885647" y="803089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659649" y="803089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TextBox 5"/>
          <p:cNvSpPr txBox="1"/>
          <p:nvPr/>
        </p:nvSpPr>
        <p:spPr>
          <a:xfrm>
            <a:off x="102785" y="1273523"/>
            <a:ext cx="18407714" cy="794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Ejemplo en México – Plataforma Autos</a:t>
            </a:r>
          </a:p>
        </p:txBody>
      </p:sp>
      <p:sp>
        <p:nvSpPr>
          <p:cNvPr id="6" name="Freeform 6"/>
          <p:cNvSpPr/>
          <p:nvPr/>
        </p:nvSpPr>
        <p:spPr>
          <a:xfrm flipV="1">
            <a:off x="-971364" y="-293222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flipH="1" flipV="1">
            <a:off x="12988286" y="-293222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6499678" y="2485706"/>
                </a:moveTo>
                <a:lnTo>
                  <a:pt x="0" y="2485706"/>
                </a:lnTo>
                <a:lnTo>
                  <a:pt x="0" y="0"/>
                </a:lnTo>
                <a:lnTo>
                  <a:pt x="6499678" y="0"/>
                </a:lnTo>
                <a:lnTo>
                  <a:pt x="6499678" y="248570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1195398" y="2331817"/>
            <a:ext cx="11257774" cy="6441778"/>
          </a:xfrm>
          <a:custGeom>
            <a:avLst/>
            <a:gdLst/>
            <a:ahLst/>
            <a:cxnLst/>
            <a:rect l="l" t="t" r="r" b="b"/>
            <a:pathLst>
              <a:path w="11257774" h="6441778">
                <a:moveTo>
                  <a:pt x="0" y="0"/>
                </a:moveTo>
                <a:lnTo>
                  <a:pt x="11257774" y="0"/>
                </a:lnTo>
                <a:lnTo>
                  <a:pt x="11257774" y="6441778"/>
                </a:lnTo>
                <a:lnTo>
                  <a:pt x="0" y="6441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9" name="Group 9"/>
          <p:cNvGrpSpPr/>
          <p:nvPr/>
        </p:nvGrpSpPr>
        <p:grpSpPr>
          <a:xfrm>
            <a:off x="14013533" y="4453412"/>
            <a:ext cx="2937568" cy="2300662"/>
            <a:chOff x="0" y="0"/>
            <a:chExt cx="934257" cy="7316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4257" cy="731697"/>
            </a:xfrm>
            <a:custGeom>
              <a:avLst/>
              <a:gdLst/>
              <a:ahLst/>
              <a:cxnLst/>
              <a:rect l="l" t="t" r="r" b="b"/>
              <a:pathLst>
                <a:path w="934257" h="731697">
                  <a:moveTo>
                    <a:pt x="187120" y="0"/>
                  </a:moveTo>
                  <a:lnTo>
                    <a:pt x="747137" y="0"/>
                  </a:lnTo>
                  <a:cubicBezTo>
                    <a:pt x="796764" y="0"/>
                    <a:pt x="844359" y="19714"/>
                    <a:pt x="879451" y="54806"/>
                  </a:cubicBezTo>
                  <a:cubicBezTo>
                    <a:pt x="914542" y="89898"/>
                    <a:pt x="934257" y="137492"/>
                    <a:pt x="934257" y="187120"/>
                  </a:cubicBezTo>
                  <a:lnTo>
                    <a:pt x="934257" y="544577"/>
                  </a:lnTo>
                  <a:cubicBezTo>
                    <a:pt x="934257" y="647920"/>
                    <a:pt x="850480" y="731697"/>
                    <a:pt x="747137" y="731697"/>
                  </a:cubicBezTo>
                  <a:lnTo>
                    <a:pt x="187120" y="731697"/>
                  </a:lnTo>
                  <a:cubicBezTo>
                    <a:pt x="137492" y="731697"/>
                    <a:pt x="89898" y="711982"/>
                    <a:pt x="54806" y="676891"/>
                  </a:cubicBezTo>
                  <a:cubicBezTo>
                    <a:pt x="19714" y="641799"/>
                    <a:pt x="0" y="594204"/>
                    <a:pt x="0" y="544577"/>
                  </a:cubicBezTo>
                  <a:lnTo>
                    <a:pt x="0" y="187120"/>
                  </a:lnTo>
                  <a:cubicBezTo>
                    <a:pt x="0" y="137492"/>
                    <a:pt x="19714" y="89898"/>
                    <a:pt x="54806" y="54806"/>
                  </a:cubicBezTo>
                  <a:cubicBezTo>
                    <a:pt x="89898" y="19714"/>
                    <a:pt x="137492" y="0"/>
                    <a:pt x="187120" y="0"/>
                  </a:cubicBezTo>
                  <a:close/>
                </a:path>
              </a:pathLst>
            </a:custGeom>
            <a:solidFill>
              <a:srgbClr val="8898B6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34257" cy="76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4754960" y="3740266"/>
            <a:ext cx="1454715" cy="1545514"/>
          </a:xfrm>
          <a:custGeom>
            <a:avLst/>
            <a:gdLst/>
            <a:ahLst/>
            <a:cxnLst/>
            <a:rect l="l" t="t" r="r" b="b"/>
            <a:pathLst>
              <a:path w="1454715" h="1545514">
                <a:moveTo>
                  <a:pt x="0" y="0"/>
                </a:moveTo>
                <a:lnTo>
                  <a:pt x="1454715" y="0"/>
                </a:lnTo>
                <a:lnTo>
                  <a:pt x="1454715" y="1545514"/>
                </a:lnTo>
                <a:lnTo>
                  <a:pt x="0" y="15455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5076583" y="4247267"/>
            <a:ext cx="811469" cy="531512"/>
          </a:xfrm>
          <a:custGeom>
            <a:avLst/>
            <a:gdLst/>
            <a:ahLst/>
            <a:cxnLst/>
            <a:rect l="l" t="t" r="r" b="b"/>
            <a:pathLst>
              <a:path w="811469" h="531512">
                <a:moveTo>
                  <a:pt x="0" y="0"/>
                </a:moveTo>
                <a:lnTo>
                  <a:pt x="811469" y="0"/>
                </a:lnTo>
                <a:lnTo>
                  <a:pt x="811469" y="531512"/>
                </a:lnTo>
                <a:lnTo>
                  <a:pt x="0" y="5315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364253" y="8851414"/>
            <a:ext cx="9890951" cy="921077"/>
          </a:xfrm>
          <a:custGeom>
            <a:avLst/>
            <a:gdLst/>
            <a:ahLst/>
            <a:cxnLst/>
            <a:rect l="l" t="t" r="r" b="b"/>
            <a:pathLst>
              <a:path w="9890951" h="921077">
                <a:moveTo>
                  <a:pt x="0" y="0"/>
                </a:moveTo>
                <a:lnTo>
                  <a:pt x="9890952" y="0"/>
                </a:lnTo>
                <a:lnTo>
                  <a:pt x="9890952" y="921077"/>
                </a:lnTo>
                <a:lnTo>
                  <a:pt x="0" y="9210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4331473" y="5202281"/>
            <a:ext cx="2301688" cy="1153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  <a:spcBef>
                <a:spcPct val="0"/>
              </a:spcBef>
            </a:pPr>
            <a:r>
              <a:rPr lang="en-US" sz="222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Crecimiento del 91% en los últimos 3 años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9649" y="9791541"/>
            <a:ext cx="3586258" cy="23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2"/>
              </a:lnSpc>
              <a:spcBef>
                <a:spcPct val="0"/>
              </a:spcBef>
            </a:pPr>
            <a:r>
              <a:rPr lang="en-US" sz="143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*cifras en dólares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85647" y="803089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659649" y="803089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102785" y="1273523"/>
            <a:ext cx="18407714" cy="160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Ejemplo en México – Canales Digitales</a:t>
            </a:r>
          </a:p>
          <a:p>
            <a:pPr algn="ctr">
              <a:lnSpc>
                <a:spcPts val="6400"/>
              </a:lnSpc>
            </a:pPr>
            <a:r>
              <a:rPr lang="en-US" sz="4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y Alianzas Estratégicas - Autos</a:t>
            </a:r>
          </a:p>
        </p:txBody>
      </p:sp>
      <p:sp>
        <p:nvSpPr>
          <p:cNvPr id="5" name="Freeform 5"/>
          <p:cNvSpPr/>
          <p:nvPr/>
        </p:nvSpPr>
        <p:spPr>
          <a:xfrm flipV="1">
            <a:off x="-971364" y="-293222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flipH="1" flipV="1">
            <a:off x="12988286" y="-293222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6499678" y="2485706"/>
                </a:moveTo>
                <a:lnTo>
                  <a:pt x="0" y="2485706"/>
                </a:lnTo>
                <a:lnTo>
                  <a:pt x="0" y="0"/>
                </a:lnTo>
                <a:lnTo>
                  <a:pt x="6499678" y="0"/>
                </a:lnTo>
                <a:lnTo>
                  <a:pt x="6499678" y="24857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3526649" y="2954070"/>
            <a:ext cx="11953703" cy="6977974"/>
          </a:xfrm>
          <a:custGeom>
            <a:avLst/>
            <a:gdLst/>
            <a:ahLst/>
            <a:cxnLst/>
            <a:rect l="l" t="t" r="r" b="b"/>
            <a:pathLst>
              <a:path w="11953703" h="6977974">
                <a:moveTo>
                  <a:pt x="0" y="0"/>
                </a:moveTo>
                <a:lnTo>
                  <a:pt x="11953703" y="0"/>
                </a:lnTo>
                <a:lnTo>
                  <a:pt x="11953703" y="6977975"/>
                </a:lnTo>
                <a:lnTo>
                  <a:pt x="0" y="6977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6750" flipV="1">
            <a:off x="-8049766" y="-2517710"/>
            <a:ext cx="18546456" cy="7092819"/>
          </a:xfrm>
          <a:custGeom>
            <a:avLst/>
            <a:gdLst/>
            <a:ahLst/>
            <a:cxnLst/>
            <a:rect l="l" t="t" r="r" b="b"/>
            <a:pathLst>
              <a:path w="18546456" h="7092819">
                <a:moveTo>
                  <a:pt x="0" y="7092820"/>
                </a:moveTo>
                <a:lnTo>
                  <a:pt x="18546456" y="7092820"/>
                </a:lnTo>
                <a:lnTo>
                  <a:pt x="18546456" y="0"/>
                </a:lnTo>
                <a:lnTo>
                  <a:pt x="0" y="0"/>
                </a:lnTo>
                <a:lnTo>
                  <a:pt x="0" y="70928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8253445" y="2982114"/>
            <a:ext cx="9167887" cy="699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80"/>
              </a:lnSpc>
            </a:pP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Generar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confianza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con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el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cliente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para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el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éxito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y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adopción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nuevos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seguros</a:t>
            </a:r>
            <a:endParaRPr lang="en-US" sz="262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680"/>
              </a:lnSpc>
            </a:pPr>
            <a:endParaRPr lang="en-US" sz="262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680"/>
              </a:lnSpc>
            </a:pP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Presión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para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Innovar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(mayor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alcance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la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cobertura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y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mejor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costo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)</a:t>
            </a:r>
          </a:p>
          <a:p>
            <a:pPr algn="just">
              <a:lnSpc>
                <a:spcPts val="3680"/>
              </a:lnSpc>
            </a:pPr>
            <a:endParaRPr lang="en-US" sz="262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680"/>
              </a:lnSpc>
            </a:pP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Competencia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por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el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desarrollo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nuevos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productos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que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implemente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economía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colaborativa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</a:t>
            </a:r>
          </a:p>
          <a:p>
            <a:pPr algn="just">
              <a:lnSpc>
                <a:spcPts val="3680"/>
              </a:lnSpc>
            </a:pPr>
            <a:endParaRPr lang="en-US" sz="262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680"/>
              </a:lnSpc>
            </a:pP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Mayor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inversión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canales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distribución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alianzas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estratégicas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e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inversión</a:t>
            </a:r>
            <a:r>
              <a:rPr lang="en-US" sz="26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tecnológica</a:t>
            </a:r>
            <a:endParaRPr lang="en-US" sz="262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680"/>
              </a:lnSpc>
            </a:pPr>
            <a:endParaRPr lang="en-US" sz="262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400"/>
              </a:lnSpc>
            </a:pPr>
            <a:r>
              <a:rPr lang="en-US" sz="24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</a:t>
            </a:r>
            <a:r>
              <a:rPr lang="en-US" sz="24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Riesgos</a:t>
            </a:r>
            <a:r>
              <a:rPr lang="en-US" sz="24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reputacionales</a:t>
            </a:r>
            <a:r>
              <a:rPr lang="en-US" sz="24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y </a:t>
            </a:r>
            <a:r>
              <a:rPr lang="en-US" sz="24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fraudes</a:t>
            </a:r>
            <a:r>
              <a:rPr lang="en-US" sz="24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4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mejorar</a:t>
            </a:r>
            <a:r>
              <a:rPr lang="en-US" sz="24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29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mecanismos</a:t>
            </a:r>
            <a:r>
              <a:rPr lang="en-US" sz="242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de control</a:t>
            </a:r>
          </a:p>
          <a:p>
            <a:pPr algn="just">
              <a:lnSpc>
                <a:spcPts val="3680"/>
              </a:lnSpc>
              <a:spcBef>
                <a:spcPct val="0"/>
              </a:spcBef>
            </a:pPr>
            <a:endParaRPr lang="en-US" sz="242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" name="Freeform 4"/>
          <p:cNvSpPr/>
          <p:nvPr/>
        </p:nvSpPr>
        <p:spPr>
          <a:xfrm rot="866750">
            <a:off x="-6418880" y="4393004"/>
            <a:ext cx="18546456" cy="7092819"/>
          </a:xfrm>
          <a:custGeom>
            <a:avLst/>
            <a:gdLst/>
            <a:ahLst/>
            <a:cxnLst/>
            <a:rect l="l" t="t" r="r" b="b"/>
            <a:pathLst>
              <a:path w="18546456" h="7092819">
                <a:moveTo>
                  <a:pt x="0" y="0"/>
                </a:moveTo>
                <a:lnTo>
                  <a:pt x="18546456" y="0"/>
                </a:lnTo>
                <a:lnTo>
                  <a:pt x="18546456" y="7092819"/>
                </a:lnTo>
                <a:lnTo>
                  <a:pt x="0" y="7092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282005" y="388449"/>
            <a:ext cx="6821060" cy="6821060"/>
          </a:xfrm>
          <a:custGeom>
            <a:avLst/>
            <a:gdLst/>
            <a:ahLst/>
            <a:cxnLst/>
            <a:rect l="l" t="t" r="r" b="b"/>
            <a:pathLst>
              <a:path w="6821060" h="6821060">
                <a:moveTo>
                  <a:pt x="0" y="0"/>
                </a:moveTo>
                <a:lnTo>
                  <a:pt x="6821059" y="0"/>
                </a:lnTo>
                <a:lnTo>
                  <a:pt x="6821059" y="6821060"/>
                </a:lnTo>
                <a:lnTo>
                  <a:pt x="0" y="682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1628652" y="3798979"/>
            <a:ext cx="6821060" cy="6821060"/>
          </a:xfrm>
          <a:custGeom>
            <a:avLst/>
            <a:gdLst/>
            <a:ahLst/>
            <a:cxnLst/>
            <a:rect l="l" t="t" r="r" b="b"/>
            <a:pathLst>
              <a:path w="6821060" h="6821060">
                <a:moveTo>
                  <a:pt x="0" y="0"/>
                </a:moveTo>
                <a:lnTo>
                  <a:pt x="6821059" y="0"/>
                </a:lnTo>
                <a:lnTo>
                  <a:pt x="6821059" y="6821060"/>
                </a:lnTo>
                <a:lnTo>
                  <a:pt x="0" y="682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7" name="Group 7"/>
          <p:cNvGrpSpPr/>
          <p:nvPr/>
        </p:nvGrpSpPr>
        <p:grpSpPr>
          <a:xfrm>
            <a:off x="1688614" y="1820433"/>
            <a:ext cx="6080184" cy="6882808"/>
            <a:chOff x="0" y="0"/>
            <a:chExt cx="8106912" cy="91770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0516" r="20516"/>
            <a:stretch>
              <a:fillRect/>
            </a:stretch>
          </p:blipFill>
          <p:spPr>
            <a:xfrm>
              <a:off x="0" y="0"/>
              <a:ext cx="8106912" cy="9177078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8906257" y="2191785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8311117" y="2934489"/>
            <a:ext cx="471315" cy="525142"/>
          </a:xfrm>
          <a:custGeom>
            <a:avLst/>
            <a:gdLst/>
            <a:ahLst/>
            <a:cxnLst/>
            <a:rect l="l" t="t" r="r" b="b"/>
            <a:pathLst>
              <a:path w="471315" h="525142">
                <a:moveTo>
                  <a:pt x="0" y="0"/>
                </a:moveTo>
                <a:lnTo>
                  <a:pt x="471315" y="0"/>
                </a:lnTo>
                <a:lnTo>
                  <a:pt x="471315" y="525142"/>
                </a:lnTo>
                <a:lnTo>
                  <a:pt x="0" y="525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8906257" y="1008981"/>
            <a:ext cx="8515075" cy="160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0"/>
              </a:lnSpc>
            </a:pPr>
            <a:r>
              <a:rPr lang="en-US" sz="4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Efectos y desafíos para las compañías de Seguros</a:t>
            </a:r>
          </a:p>
        </p:txBody>
      </p:sp>
      <p:sp>
        <p:nvSpPr>
          <p:cNvPr id="13" name="Freeform 13"/>
          <p:cNvSpPr/>
          <p:nvPr/>
        </p:nvSpPr>
        <p:spPr>
          <a:xfrm>
            <a:off x="8311117" y="4360459"/>
            <a:ext cx="471315" cy="525142"/>
          </a:xfrm>
          <a:custGeom>
            <a:avLst/>
            <a:gdLst/>
            <a:ahLst/>
            <a:cxnLst/>
            <a:rect l="l" t="t" r="r" b="b"/>
            <a:pathLst>
              <a:path w="471315" h="525142">
                <a:moveTo>
                  <a:pt x="0" y="0"/>
                </a:moveTo>
                <a:lnTo>
                  <a:pt x="471315" y="0"/>
                </a:lnTo>
                <a:lnTo>
                  <a:pt x="471315" y="525142"/>
                </a:lnTo>
                <a:lnTo>
                  <a:pt x="0" y="525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8311117" y="5790476"/>
            <a:ext cx="471315" cy="525142"/>
          </a:xfrm>
          <a:custGeom>
            <a:avLst/>
            <a:gdLst/>
            <a:ahLst/>
            <a:cxnLst/>
            <a:rect l="l" t="t" r="r" b="b"/>
            <a:pathLst>
              <a:path w="471315" h="525142">
                <a:moveTo>
                  <a:pt x="0" y="0"/>
                </a:moveTo>
                <a:lnTo>
                  <a:pt x="471315" y="0"/>
                </a:lnTo>
                <a:lnTo>
                  <a:pt x="471315" y="525142"/>
                </a:lnTo>
                <a:lnTo>
                  <a:pt x="0" y="525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>
            <a:off x="8311117" y="7209509"/>
            <a:ext cx="471315" cy="525142"/>
          </a:xfrm>
          <a:custGeom>
            <a:avLst/>
            <a:gdLst/>
            <a:ahLst/>
            <a:cxnLst/>
            <a:rect l="l" t="t" r="r" b="b"/>
            <a:pathLst>
              <a:path w="471315" h="525142">
                <a:moveTo>
                  <a:pt x="0" y="0"/>
                </a:moveTo>
                <a:lnTo>
                  <a:pt x="471315" y="0"/>
                </a:lnTo>
                <a:lnTo>
                  <a:pt x="471315" y="525142"/>
                </a:lnTo>
                <a:lnTo>
                  <a:pt x="0" y="525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8311117" y="8528714"/>
            <a:ext cx="471315" cy="525142"/>
          </a:xfrm>
          <a:custGeom>
            <a:avLst/>
            <a:gdLst/>
            <a:ahLst/>
            <a:cxnLst/>
            <a:rect l="l" t="t" r="r" b="b"/>
            <a:pathLst>
              <a:path w="471315" h="525142">
                <a:moveTo>
                  <a:pt x="0" y="0"/>
                </a:moveTo>
                <a:lnTo>
                  <a:pt x="471315" y="0"/>
                </a:lnTo>
                <a:lnTo>
                  <a:pt x="471315" y="525142"/>
                </a:lnTo>
                <a:lnTo>
                  <a:pt x="0" y="525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00636" y="-1957885"/>
            <a:ext cx="7989105" cy="13824696"/>
            <a:chOff x="0" y="0"/>
            <a:chExt cx="10652140" cy="184329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5873" r="25873"/>
            <a:stretch>
              <a:fillRect/>
            </a:stretch>
          </p:blipFill>
          <p:spPr>
            <a:xfrm>
              <a:off x="0" y="0"/>
              <a:ext cx="10652140" cy="1843292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103038" y="-868078"/>
            <a:ext cx="1195195" cy="13038508"/>
            <a:chOff x="0" y="0"/>
            <a:chExt cx="314784" cy="34340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784" cy="3434010"/>
            </a:xfrm>
            <a:custGeom>
              <a:avLst/>
              <a:gdLst/>
              <a:ahLst/>
              <a:cxnLst/>
              <a:rect l="l" t="t" r="r" b="b"/>
              <a:pathLst>
                <a:path w="314784" h="3434010">
                  <a:moveTo>
                    <a:pt x="0" y="0"/>
                  </a:moveTo>
                  <a:lnTo>
                    <a:pt x="314784" y="0"/>
                  </a:lnTo>
                  <a:lnTo>
                    <a:pt x="314784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4784" cy="3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338262" y="4144404"/>
            <a:ext cx="8794909" cy="1429173"/>
          </a:xfrm>
          <a:custGeom>
            <a:avLst/>
            <a:gdLst/>
            <a:ahLst/>
            <a:cxnLst/>
            <a:rect l="l" t="t" r="r" b="b"/>
            <a:pathLst>
              <a:path w="8794909" h="1429173">
                <a:moveTo>
                  <a:pt x="0" y="0"/>
                </a:moveTo>
                <a:lnTo>
                  <a:pt x="8794909" y="0"/>
                </a:lnTo>
                <a:lnTo>
                  <a:pt x="8794909" y="1429173"/>
                </a:lnTo>
                <a:lnTo>
                  <a:pt x="0" y="1429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/>
          <p:nvPr/>
        </p:nvGrpSpPr>
        <p:grpSpPr>
          <a:xfrm>
            <a:off x="654523" y="3078119"/>
            <a:ext cx="9047167" cy="1006828"/>
            <a:chOff x="0" y="0"/>
            <a:chExt cx="2149952" cy="2392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49952" cy="239261"/>
            </a:xfrm>
            <a:custGeom>
              <a:avLst/>
              <a:gdLst/>
              <a:ahLst/>
              <a:cxnLst/>
              <a:rect l="l" t="t" r="r" b="b"/>
              <a:pathLst>
                <a:path w="2149952" h="239261">
                  <a:moveTo>
                    <a:pt x="35941" y="0"/>
                  </a:moveTo>
                  <a:lnTo>
                    <a:pt x="2114011" y="0"/>
                  </a:lnTo>
                  <a:cubicBezTo>
                    <a:pt x="2123544" y="0"/>
                    <a:pt x="2132685" y="3787"/>
                    <a:pt x="2139425" y="10527"/>
                  </a:cubicBezTo>
                  <a:cubicBezTo>
                    <a:pt x="2146166" y="17267"/>
                    <a:pt x="2149952" y="26409"/>
                    <a:pt x="2149952" y="35941"/>
                  </a:cubicBezTo>
                  <a:lnTo>
                    <a:pt x="2149952" y="203320"/>
                  </a:lnTo>
                  <a:cubicBezTo>
                    <a:pt x="2149952" y="223170"/>
                    <a:pt x="2133861" y="239261"/>
                    <a:pt x="2114011" y="239261"/>
                  </a:cubicBezTo>
                  <a:lnTo>
                    <a:pt x="35941" y="239261"/>
                  </a:lnTo>
                  <a:cubicBezTo>
                    <a:pt x="16091" y="239261"/>
                    <a:pt x="0" y="223170"/>
                    <a:pt x="0" y="203320"/>
                  </a:cubicBezTo>
                  <a:lnTo>
                    <a:pt x="0" y="35941"/>
                  </a:lnTo>
                  <a:cubicBezTo>
                    <a:pt x="0" y="16091"/>
                    <a:pt x="16091" y="0"/>
                    <a:pt x="35941" y="0"/>
                  </a:cubicBezTo>
                  <a:close/>
                </a:path>
              </a:pathLst>
            </a:custGeom>
            <a:solidFill>
              <a:srgbClr val="0071BC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49952" cy="277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464391" y="5651176"/>
            <a:ext cx="8794909" cy="1429173"/>
          </a:xfrm>
          <a:custGeom>
            <a:avLst/>
            <a:gdLst/>
            <a:ahLst/>
            <a:cxnLst/>
            <a:rect l="l" t="t" r="r" b="b"/>
            <a:pathLst>
              <a:path w="8794909" h="1429173">
                <a:moveTo>
                  <a:pt x="0" y="0"/>
                </a:moveTo>
                <a:lnTo>
                  <a:pt x="8794909" y="0"/>
                </a:lnTo>
                <a:lnTo>
                  <a:pt x="8794909" y="1429172"/>
                </a:lnTo>
                <a:lnTo>
                  <a:pt x="0" y="1429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8464391" y="7156548"/>
            <a:ext cx="8794909" cy="1429173"/>
          </a:xfrm>
          <a:custGeom>
            <a:avLst/>
            <a:gdLst/>
            <a:ahLst/>
            <a:cxnLst/>
            <a:rect l="l" t="t" r="r" b="b"/>
            <a:pathLst>
              <a:path w="8794909" h="1429173">
                <a:moveTo>
                  <a:pt x="0" y="0"/>
                </a:moveTo>
                <a:lnTo>
                  <a:pt x="8794909" y="0"/>
                </a:lnTo>
                <a:lnTo>
                  <a:pt x="8794909" y="1429173"/>
                </a:lnTo>
                <a:lnTo>
                  <a:pt x="0" y="1429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8338262" y="8681733"/>
            <a:ext cx="8794909" cy="1429173"/>
          </a:xfrm>
          <a:custGeom>
            <a:avLst/>
            <a:gdLst/>
            <a:ahLst/>
            <a:cxnLst/>
            <a:rect l="l" t="t" r="r" b="b"/>
            <a:pathLst>
              <a:path w="8794909" h="1429173">
                <a:moveTo>
                  <a:pt x="0" y="0"/>
                </a:moveTo>
                <a:lnTo>
                  <a:pt x="8794909" y="0"/>
                </a:lnTo>
                <a:lnTo>
                  <a:pt x="8794909" y="1429173"/>
                </a:lnTo>
                <a:lnTo>
                  <a:pt x="0" y="1429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7899081" y="1249836"/>
            <a:ext cx="878362" cy="878362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>
            <a:off x="8464391" y="4932515"/>
            <a:ext cx="445940" cy="421971"/>
          </a:xfrm>
          <a:custGeom>
            <a:avLst/>
            <a:gdLst/>
            <a:ahLst/>
            <a:cxnLst/>
            <a:rect l="l" t="t" r="r" b="b"/>
            <a:pathLst>
              <a:path w="445940" h="421971">
                <a:moveTo>
                  <a:pt x="0" y="0"/>
                </a:moveTo>
                <a:lnTo>
                  <a:pt x="445940" y="0"/>
                </a:lnTo>
                <a:lnTo>
                  <a:pt x="445940" y="421970"/>
                </a:lnTo>
                <a:lnTo>
                  <a:pt x="0" y="42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962025" y="3429133"/>
            <a:ext cx="445940" cy="421971"/>
          </a:xfrm>
          <a:custGeom>
            <a:avLst/>
            <a:gdLst/>
            <a:ahLst/>
            <a:cxnLst/>
            <a:rect l="l" t="t" r="r" b="b"/>
            <a:pathLst>
              <a:path w="445940" h="421971">
                <a:moveTo>
                  <a:pt x="0" y="0"/>
                </a:moveTo>
                <a:lnTo>
                  <a:pt x="445940" y="0"/>
                </a:lnTo>
                <a:lnTo>
                  <a:pt x="445940" y="421970"/>
                </a:lnTo>
                <a:lnTo>
                  <a:pt x="0" y="42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TextBox 17"/>
          <p:cNvSpPr txBox="1"/>
          <p:nvPr/>
        </p:nvSpPr>
        <p:spPr>
          <a:xfrm>
            <a:off x="1028700" y="971550"/>
            <a:ext cx="5534747" cy="180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6"/>
              </a:lnSpc>
            </a:pPr>
            <a:r>
              <a:rPr lang="en-US" sz="554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Tendencias y Perspectivas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76366" y="3391033"/>
            <a:ext cx="7015745" cy="97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5"/>
              </a:lnSpc>
            </a:pPr>
            <a:r>
              <a:rPr lang="en-US" sz="2818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Blockchain para transparencia</a:t>
            </a:r>
          </a:p>
          <a:p>
            <a:pPr algn="l">
              <a:lnSpc>
                <a:spcPts val="3945"/>
              </a:lnSpc>
              <a:spcBef>
                <a:spcPct val="0"/>
              </a:spcBef>
            </a:pPr>
            <a:endParaRPr lang="en-US" sz="2818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56932" y="4250526"/>
            <a:ext cx="8768557" cy="106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  <a:spcBef>
                <a:spcPct val="0"/>
              </a:spcBef>
            </a:pPr>
            <a:r>
              <a:rPr lang="en-US" sz="216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Asegura registros inmutables, sistema seguros y transparentes en los diferentes procesos.</a:t>
            </a:r>
          </a:p>
          <a:p>
            <a:pPr algn="l">
              <a:lnSpc>
                <a:spcPts val="2475"/>
              </a:lnSpc>
              <a:spcBef>
                <a:spcPct val="0"/>
              </a:spcBef>
            </a:pPr>
            <a:endParaRPr lang="en-US" sz="216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54523" y="5314950"/>
            <a:ext cx="9047167" cy="1006828"/>
            <a:chOff x="0" y="0"/>
            <a:chExt cx="2149952" cy="23926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49952" cy="239261"/>
            </a:xfrm>
            <a:custGeom>
              <a:avLst/>
              <a:gdLst/>
              <a:ahLst/>
              <a:cxnLst/>
              <a:rect l="l" t="t" r="r" b="b"/>
              <a:pathLst>
                <a:path w="2149952" h="239261">
                  <a:moveTo>
                    <a:pt x="35941" y="0"/>
                  </a:moveTo>
                  <a:lnTo>
                    <a:pt x="2114011" y="0"/>
                  </a:lnTo>
                  <a:cubicBezTo>
                    <a:pt x="2123544" y="0"/>
                    <a:pt x="2132685" y="3787"/>
                    <a:pt x="2139425" y="10527"/>
                  </a:cubicBezTo>
                  <a:cubicBezTo>
                    <a:pt x="2146166" y="17267"/>
                    <a:pt x="2149952" y="26409"/>
                    <a:pt x="2149952" y="35941"/>
                  </a:cubicBezTo>
                  <a:lnTo>
                    <a:pt x="2149952" y="203320"/>
                  </a:lnTo>
                  <a:cubicBezTo>
                    <a:pt x="2149952" y="223170"/>
                    <a:pt x="2133861" y="239261"/>
                    <a:pt x="2114011" y="239261"/>
                  </a:cubicBezTo>
                  <a:lnTo>
                    <a:pt x="35941" y="239261"/>
                  </a:lnTo>
                  <a:cubicBezTo>
                    <a:pt x="16091" y="239261"/>
                    <a:pt x="0" y="223170"/>
                    <a:pt x="0" y="203320"/>
                  </a:cubicBezTo>
                  <a:lnTo>
                    <a:pt x="0" y="35941"/>
                  </a:lnTo>
                  <a:cubicBezTo>
                    <a:pt x="0" y="16091"/>
                    <a:pt x="16091" y="0"/>
                    <a:pt x="35941" y="0"/>
                  </a:cubicBezTo>
                  <a:close/>
                </a:path>
              </a:pathLst>
            </a:custGeom>
            <a:solidFill>
              <a:srgbClr val="0071BC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149952" cy="277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76366" y="5532777"/>
            <a:ext cx="7015745" cy="97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5"/>
              </a:lnSpc>
            </a:pPr>
            <a:r>
              <a:rPr lang="en-US" sz="2818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Inteligencia Artificial en seguros</a:t>
            </a:r>
          </a:p>
          <a:p>
            <a:pPr algn="l">
              <a:lnSpc>
                <a:spcPts val="3945"/>
              </a:lnSpc>
              <a:spcBef>
                <a:spcPct val="0"/>
              </a:spcBef>
            </a:pPr>
            <a:endParaRPr lang="en-US" sz="2818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56932" y="6483703"/>
            <a:ext cx="8768557" cy="144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  <a:spcBef>
                <a:spcPct val="0"/>
              </a:spcBef>
            </a:pPr>
            <a:r>
              <a:rPr lang="en-US" sz="216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La inteligencia artificial mejora la eficiencia mediante análisis avanzados y automatización. Agentes que permitan eficientar procesos</a:t>
            </a:r>
          </a:p>
          <a:p>
            <a:pPr algn="l">
              <a:lnSpc>
                <a:spcPts val="2475"/>
              </a:lnSpc>
              <a:spcBef>
                <a:spcPct val="0"/>
              </a:spcBef>
            </a:pPr>
            <a:endParaRPr lang="en-US" sz="216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923925" y="5630727"/>
            <a:ext cx="445940" cy="421971"/>
          </a:xfrm>
          <a:custGeom>
            <a:avLst/>
            <a:gdLst/>
            <a:ahLst/>
            <a:cxnLst/>
            <a:rect l="l" t="t" r="r" b="b"/>
            <a:pathLst>
              <a:path w="445940" h="421971">
                <a:moveTo>
                  <a:pt x="0" y="0"/>
                </a:moveTo>
                <a:lnTo>
                  <a:pt x="445940" y="0"/>
                </a:lnTo>
                <a:lnTo>
                  <a:pt x="445940" y="421970"/>
                </a:lnTo>
                <a:lnTo>
                  <a:pt x="0" y="42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6" name="Group 26"/>
          <p:cNvGrpSpPr/>
          <p:nvPr/>
        </p:nvGrpSpPr>
        <p:grpSpPr>
          <a:xfrm>
            <a:off x="654523" y="7747098"/>
            <a:ext cx="9047167" cy="1006828"/>
            <a:chOff x="0" y="0"/>
            <a:chExt cx="2149952" cy="23926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49952" cy="239261"/>
            </a:xfrm>
            <a:custGeom>
              <a:avLst/>
              <a:gdLst/>
              <a:ahLst/>
              <a:cxnLst/>
              <a:rect l="l" t="t" r="r" b="b"/>
              <a:pathLst>
                <a:path w="2149952" h="239261">
                  <a:moveTo>
                    <a:pt x="35941" y="0"/>
                  </a:moveTo>
                  <a:lnTo>
                    <a:pt x="2114011" y="0"/>
                  </a:lnTo>
                  <a:cubicBezTo>
                    <a:pt x="2123544" y="0"/>
                    <a:pt x="2132685" y="3787"/>
                    <a:pt x="2139425" y="10527"/>
                  </a:cubicBezTo>
                  <a:cubicBezTo>
                    <a:pt x="2146166" y="17267"/>
                    <a:pt x="2149952" y="26409"/>
                    <a:pt x="2149952" y="35941"/>
                  </a:cubicBezTo>
                  <a:lnTo>
                    <a:pt x="2149952" y="203320"/>
                  </a:lnTo>
                  <a:cubicBezTo>
                    <a:pt x="2149952" y="223170"/>
                    <a:pt x="2133861" y="239261"/>
                    <a:pt x="2114011" y="239261"/>
                  </a:cubicBezTo>
                  <a:lnTo>
                    <a:pt x="35941" y="239261"/>
                  </a:lnTo>
                  <a:cubicBezTo>
                    <a:pt x="16091" y="239261"/>
                    <a:pt x="0" y="223170"/>
                    <a:pt x="0" y="203320"/>
                  </a:cubicBezTo>
                  <a:lnTo>
                    <a:pt x="0" y="35941"/>
                  </a:lnTo>
                  <a:cubicBezTo>
                    <a:pt x="0" y="16091"/>
                    <a:pt x="16091" y="0"/>
                    <a:pt x="35941" y="0"/>
                  </a:cubicBezTo>
                  <a:close/>
                </a:path>
              </a:pathLst>
            </a:custGeom>
            <a:solidFill>
              <a:srgbClr val="0071BC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149952" cy="277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76366" y="7948178"/>
            <a:ext cx="7015745" cy="97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5"/>
              </a:lnSpc>
            </a:pPr>
            <a:r>
              <a:rPr lang="en-US" sz="2818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Big Data para personalización</a:t>
            </a:r>
          </a:p>
          <a:p>
            <a:pPr algn="l">
              <a:lnSpc>
                <a:spcPts val="3945"/>
              </a:lnSpc>
              <a:spcBef>
                <a:spcPct val="0"/>
              </a:spcBef>
            </a:pPr>
            <a:endParaRPr lang="en-US" sz="2818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56932" y="8841576"/>
            <a:ext cx="8768557" cy="144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  <a:spcBef>
                <a:spcPct val="0"/>
              </a:spcBef>
            </a:pPr>
            <a:r>
              <a:rPr lang="en-US" sz="216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Big data permite personalizar pólizas y mejorar la experiencia del cliente a través de patrones, perspectivas, tendencias que permiten una mejor toma de decisiones.</a:t>
            </a:r>
          </a:p>
          <a:p>
            <a:pPr algn="l">
              <a:lnSpc>
                <a:spcPts val="2475"/>
              </a:lnSpc>
              <a:spcBef>
                <a:spcPct val="0"/>
              </a:spcBef>
            </a:pPr>
            <a:endParaRPr lang="en-US" sz="216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23925" y="8005328"/>
            <a:ext cx="445940" cy="421971"/>
          </a:xfrm>
          <a:custGeom>
            <a:avLst/>
            <a:gdLst/>
            <a:ahLst/>
            <a:cxnLst/>
            <a:rect l="l" t="t" r="r" b="b"/>
            <a:pathLst>
              <a:path w="445940" h="421971">
                <a:moveTo>
                  <a:pt x="0" y="0"/>
                </a:moveTo>
                <a:lnTo>
                  <a:pt x="445940" y="0"/>
                </a:lnTo>
                <a:lnTo>
                  <a:pt x="445940" y="421970"/>
                </a:lnTo>
                <a:lnTo>
                  <a:pt x="0" y="42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6431" y="4765426"/>
            <a:ext cx="20540862" cy="4492874"/>
            <a:chOff x="0" y="0"/>
            <a:chExt cx="4776702" cy="1044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6702" cy="1044801"/>
            </a:xfrm>
            <a:custGeom>
              <a:avLst/>
              <a:gdLst/>
              <a:ahLst/>
              <a:cxnLst/>
              <a:rect l="l" t="t" r="r" b="b"/>
              <a:pathLst>
                <a:path w="4776702" h="1044801">
                  <a:moveTo>
                    <a:pt x="18845" y="0"/>
                  </a:moveTo>
                  <a:lnTo>
                    <a:pt x="4757857" y="0"/>
                  </a:lnTo>
                  <a:cubicBezTo>
                    <a:pt x="4762855" y="0"/>
                    <a:pt x="4767649" y="1985"/>
                    <a:pt x="4771183" y="5520"/>
                  </a:cubicBezTo>
                  <a:cubicBezTo>
                    <a:pt x="4774717" y="9054"/>
                    <a:pt x="4776702" y="13847"/>
                    <a:pt x="4776702" y="18845"/>
                  </a:cubicBezTo>
                  <a:lnTo>
                    <a:pt x="4776702" y="1025956"/>
                  </a:lnTo>
                  <a:cubicBezTo>
                    <a:pt x="4776702" y="1030954"/>
                    <a:pt x="4774717" y="1035748"/>
                    <a:pt x="4771183" y="1039282"/>
                  </a:cubicBezTo>
                  <a:cubicBezTo>
                    <a:pt x="4767649" y="1042816"/>
                    <a:pt x="4762855" y="1044801"/>
                    <a:pt x="4757857" y="1044801"/>
                  </a:cubicBezTo>
                  <a:lnTo>
                    <a:pt x="18845" y="1044801"/>
                  </a:lnTo>
                  <a:cubicBezTo>
                    <a:pt x="13847" y="1044801"/>
                    <a:pt x="9054" y="1042816"/>
                    <a:pt x="5520" y="1039282"/>
                  </a:cubicBezTo>
                  <a:cubicBezTo>
                    <a:pt x="1985" y="1035748"/>
                    <a:pt x="0" y="1030954"/>
                    <a:pt x="0" y="1025956"/>
                  </a:cubicBezTo>
                  <a:lnTo>
                    <a:pt x="0" y="18845"/>
                  </a:lnTo>
                  <a:cubicBezTo>
                    <a:pt x="0" y="13847"/>
                    <a:pt x="1985" y="9054"/>
                    <a:pt x="5520" y="5520"/>
                  </a:cubicBezTo>
                  <a:cubicBezTo>
                    <a:pt x="9054" y="1985"/>
                    <a:pt x="13847" y="0"/>
                    <a:pt x="188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76702" cy="1082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9765122" y="-463239"/>
            <a:ext cx="14063641" cy="5378432"/>
          </a:xfrm>
          <a:custGeom>
            <a:avLst/>
            <a:gdLst/>
            <a:ahLst/>
            <a:cxnLst/>
            <a:rect l="l" t="t" r="r" b="b"/>
            <a:pathLst>
              <a:path w="14063641" h="5378432">
                <a:moveTo>
                  <a:pt x="14063641" y="5378432"/>
                </a:moveTo>
                <a:lnTo>
                  <a:pt x="0" y="5378432"/>
                </a:lnTo>
                <a:lnTo>
                  <a:pt x="0" y="0"/>
                </a:lnTo>
                <a:lnTo>
                  <a:pt x="14063641" y="0"/>
                </a:lnTo>
                <a:lnTo>
                  <a:pt x="14063641" y="53784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10448435" y="236572"/>
            <a:ext cx="7839565" cy="7839565"/>
          </a:xfrm>
          <a:custGeom>
            <a:avLst/>
            <a:gdLst/>
            <a:ahLst/>
            <a:cxnLst/>
            <a:rect l="l" t="t" r="r" b="b"/>
            <a:pathLst>
              <a:path w="7839565" h="7839565">
                <a:moveTo>
                  <a:pt x="0" y="0"/>
                </a:moveTo>
                <a:lnTo>
                  <a:pt x="7839565" y="0"/>
                </a:lnTo>
                <a:lnTo>
                  <a:pt x="7839565" y="7839565"/>
                </a:lnTo>
                <a:lnTo>
                  <a:pt x="0" y="7839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7" name="Group 7"/>
          <p:cNvGrpSpPr/>
          <p:nvPr/>
        </p:nvGrpSpPr>
        <p:grpSpPr>
          <a:xfrm>
            <a:off x="11504459" y="1004497"/>
            <a:ext cx="5727517" cy="5995746"/>
            <a:chOff x="0" y="0"/>
            <a:chExt cx="7636690" cy="799432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0607" r="20607"/>
            <a:stretch>
              <a:fillRect/>
            </a:stretch>
          </p:blipFill>
          <p:spPr>
            <a:xfrm>
              <a:off x="0" y="0"/>
              <a:ext cx="7636690" cy="7994328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815565" y="793830"/>
            <a:ext cx="656870" cy="656870"/>
          </a:xfrm>
          <a:custGeom>
            <a:avLst/>
            <a:gdLst/>
            <a:ahLst/>
            <a:cxnLst/>
            <a:rect l="l" t="t" r="r" b="b"/>
            <a:pathLst>
              <a:path w="656870" h="656870">
                <a:moveTo>
                  <a:pt x="0" y="0"/>
                </a:moveTo>
                <a:lnTo>
                  <a:pt x="656870" y="0"/>
                </a:lnTo>
                <a:lnTo>
                  <a:pt x="656870" y="656870"/>
                </a:lnTo>
                <a:lnTo>
                  <a:pt x="0" y="656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1769387" y="4060640"/>
            <a:ext cx="5197660" cy="5197660"/>
          </a:xfrm>
          <a:custGeom>
            <a:avLst/>
            <a:gdLst/>
            <a:ahLst/>
            <a:cxnLst/>
            <a:rect l="l" t="t" r="r" b="b"/>
            <a:pathLst>
              <a:path w="5197660" h="5197660">
                <a:moveTo>
                  <a:pt x="0" y="0"/>
                </a:moveTo>
                <a:lnTo>
                  <a:pt x="5197661" y="0"/>
                </a:lnTo>
                <a:lnTo>
                  <a:pt x="5197661" y="5197660"/>
                </a:lnTo>
                <a:lnTo>
                  <a:pt x="0" y="5197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1" name="Group 11"/>
          <p:cNvGrpSpPr/>
          <p:nvPr/>
        </p:nvGrpSpPr>
        <p:grpSpPr>
          <a:xfrm>
            <a:off x="12469535" y="4569777"/>
            <a:ext cx="3797365" cy="3975202"/>
            <a:chOff x="0" y="0"/>
            <a:chExt cx="5063153" cy="530026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 l="19295" r="19295"/>
            <a:stretch>
              <a:fillRect/>
            </a:stretch>
          </p:blipFill>
          <p:spPr>
            <a:xfrm>
              <a:off x="0" y="0"/>
              <a:ext cx="5063153" cy="5300269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28700" y="971550"/>
            <a:ext cx="6895180" cy="272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6"/>
              </a:lnSpc>
            </a:pPr>
            <a:r>
              <a:rPr lang="en-US" sz="554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Oportunidades para la Industria Aseguradora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9242" y="6554444"/>
            <a:ext cx="2928140" cy="193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"/>
              </a:lnSpc>
              <a:spcBef>
                <a:spcPct val="0"/>
              </a:spcBef>
            </a:pPr>
            <a:r>
              <a:rPr lang="en-US" sz="186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Ofrece una oportunidad para transformar el sector y adaptarse a las nuevas demandas del mercado</a:t>
            </a:r>
          </a:p>
          <a:p>
            <a:pPr algn="ctr">
              <a:lnSpc>
                <a:spcPts val="2615"/>
              </a:lnSpc>
              <a:spcBef>
                <a:spcPct val="0"/>
              </a:spcBef>
            </a:pPr>
            <a:endParaRPr lang="en-US" sz="1868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78914" y="6554444"/>
            <a:ext cx="2881534" cy="193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"/>
              </a:lnSpc>
              <a:spcBef>
                <a:spcPct val="0"/>
              </a:spcBef>
            </a:pPr>
            <a:r>
              <a:rPr lang="en-US" sz="186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Innovar en la experiencia del cliente es clave para captar nuevos segmentos y aumentar la satisfacción</a:t>
            </a:r>
          </a:p>
          <a:p>
            <a:pPr algn="ctr">
              <a:lnSpc>
                <a:spcPts val="2615"/>
              </a:lnSpc>
              <a:spcBef>
                <a:spcPct val="0"/>
              </a:spcBef>
            </a:pPr>
            <a:endParaRPr lang="en-US" sz="1868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79658" y="6554444"/>
            <a:ext cx="2928140" cy="128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"/>
              </a:lnSpc>
              <a:spcBef>
                <a:spcPct val="0"/>
              </a:spcBef>
            </a:pPr>
            <a:r>
              <a:rPr lang="en-US" sz="186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Adaptación específicas de cada mercado, facilitando su aceptación y éxito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3971" y="5306121"/>
            <a:ext cx="2738682" cy="78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455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Economía Colaborativa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50340" y="5306121"/>
            <a:ext cx="2738682" cy="78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455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Experiencia del Cliente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74387" y="5306121"/>
            <a:ext cx="2738682" cy="118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455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Adaptación a Necesidades Locales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84000" flipH="1">
            <a:off x="6717466" y="9404020"/>
            <a:ext cx="15613996" cy="4079156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15613996" y="0"/>
                </a:moveTo>
                <a:lnTo>
                  <a:pt x="0" y="0"/>
                </a:lnTo>
                <a:lnTo>
                  <a:pt x="0" y="4079157"/>
                </a:lnTo>
                <a:lnTo>
                  <a:pt x="15613996" y="4079157"/>
                </a:lnTo>
                <a:lnTo>
                  <a:pt x="15613996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0795831" y="-2151101"/>
            <a:ext cx="1128067" cy="15855350"/>
            <a:chOff x="0" y="0"/>
            <a:chExt cx="297104" cy="4175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7104" cy="4175895"/>
            </a:xfrm>
            <a:custGeom>
              <a:avLst/>
              <a:gdLst/>
              <a:ahLst/>
              <a:cxnLst/>
              <a:rect l="l" t="t" r="r" b="b"/>
              <a:pathLst>
                <a:path w="297104" h="4175895">
                  <a:moveTo>
                    <a:pt x="0" y="0"/>
                  </a:moveTo>
                  <a:lnTo>
                    <a:pt x="297104" y="0"/>
                  </a:lnTo>
                  <a:lnTo>
                    <a:pt x="297104" y="4175895"/>
                  </a:lnTo>
                  <a:lnTo>
                    <a:pt x="0" y="4175895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7104" cy="4213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2612396">
            <a:off x="6128633" y="-3006422"/>
            <a:ext cx="1291100" cy="18309165"/>
            <a:chOff x="0" y="0"/>
            <a:chExt cx="340043" cy="48221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0043" cy="4822167"/>
            </a:xfrm>
            <a:custGeom>
              <a:avLst/>
              <a:gdLst/>
              <a:ahLst/>
              <a:cxnLst/>
              <a:rect l="l" t="t" r="r" b="b"/>
              <a:pathLst>
                <a:path w="340043" h="4822167">
                  <a:moveTo>
                    <a:pt x="0" y="0"/>
                  </a:moveTo>
                  <a:lnTo>
                    <a:pt x="340043" y="0"/>
                  </a:lnTo>
                  <a:lnTo>
                    <a:pt x="340043" y="4822167"/>
                  </a:lnTo>
                  <a:lnTo>
                    <a:pt x="0" y="4822167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0043" cy="4860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679593" y="1929995"/>
            <a:ext cx="6049424" cy="6427011"/>
          </a:xfrm>
          <a:custGeom>
            <a:avLst/>
            <a:gdLst/>
            <a:ahLst/>
            <a:cxnLst/>
            <a:rect l="l" t="t" r="r" b="b"/>
            <a:pathLst>
              <a:path w="6049424" h="6427011">
                <a:moveTo>
                  <a:pt x="6049424" y="0"/>
                </a:moveTo>
                <a:lnTo>
                  <a:pt x="0" y="0"/>
                </a:lnTo>
                <a:lnTo>
                  <a:pt x="0" y="6427010"/>
                </a:lnTo>
                <a:lnTo>
                  <a:pt x="6049424" y="6427010"/>
                </a:lnTo>
                <a:lnTo>
                  <a:pt x="60494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0" name="Group 10"/>
          <p:cNvGrpSpPr/>
          <p:nvPr/>
        </p:nvGrpSpPr>
        <p:grpSpPr>
          <a:xfrm>
            <a:off x="3432189" y="2871384"/>
            <a:ext cx="4544232" cy="454423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52245" y="1028700"/>
            <a:ext cx="5707055" cy="726845"/>
            <a:chOff x="0" y="0"/>
            <a:chExt cx="1418370" cy="1806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8370" cy="180642"/>
            </a:xfrm>
            <a:custGeom>
              <a:avLst/>
              <a:gdLst/>
              <a:ahLst/>
              <a:cxnLst/>
              <a:rect l="l" t="t" r="r" b="b"/>
              <a:pathLst>
                <a:path w="1418370" h="180642">
                  <a:moveTo>
                    <a:pt x="90321" y="0"/>
                  </a:moveTo>
                  <a:lnTo>
                    <a:pt x="1328049" y="0"/>
                  </a:lnTo>
                  <a:cubicBezTo>
                    <a:pt x="1377932" y="0"/>
                    <a:pt x="1418370" y="40438"/>
                    <a:pt x="1418370" y="90321"/>
                  </a:cubicBezTo>
                  <a:lnTo>
                    <a:pt x="1418370" y="90321"/>
                  </a:lnTo>
                  <a:cubicBezTo>
                    <a:pt x="1418370" y="114276"/>
                    <a:pt x="1408854" y="137249"/>
                    <a:pt x="1391916" y="154188"/>
                  </a:cubicBezTo>
                  <a:cubicBezTo>
                    <a:pt x="1374977" y="171126"/>
                    <a:pt x="1352004" y="180642"/>
                    <a:pt x="1328049" y="180642"/>
                  </a:cubicBezTo>
                  <a:lnTo>
                    <a:pt x="90321" y="180642"/>
                  </a:lnTo>
                  <a:cubicBezTo>
                    <a:pt x="40438" y="180642"/>
                    <a:pt x="0" y="140204"/>
                    <a:pt x="0" y="90321"/>
                  </a:cubicBezTo>
                  <a:lnTo>
                    <a:pt x="0" y="90321"/>
                  </a:lnTo>
                  <a:cubicBezTo>
                    <a:pt x="0" y="40438"/>
                    <a:pt x="40438" y="0"/>
                    <a:pt x="9032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18370" cy="218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319551" y="951572"/>
            <a:ext cx="656870" cy="656870"/>
          </a:xfrm>
          <a:custGeom>
            <a:avLst/>
            <a:gdLst/>
            <a:ahLst/>
            <a:cxnLst/>
            <a:rect l="l" t="t" r="r" b="b"/>
            <a:pathLst>
              <a:path w="656870" h="656870">
                <a:moveTo>
                  <a:pt x="0" y="0"/>
                </a:moveTo>
                <a:lnTo>
                  <a:pt x="656870" y="0"/>
                </a:lnTo>
                <a:lnTo>
                  <a:pt x="656870" y="656870"/>
                </a:lnTo>
                <a:lnTo>
                  <a:pt x="0" y="6568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/>
          <p:cNvSpPr/>
          <p:nvPr/>
        </p:nvSpPr>
        <p:spPr>
          <a:xfrm>
            <a:off x="9949224" y="7039890"/>
            <a:ext cx="656870" cy="656870"/>
          </a:xfrm>
          <a:custGeom>
            <a:avLst/>
            <a:gdLst/>
            <a:ahLst/>
            <a:cxnLst/>
            <a:rect l="l" t="t" r="r" b="b"/>
            <a:pathLst>
              <a:path w="656870" h="656870">
                <a:moveTo>
                  <a:pt x="0" y="0"/>
                </a:moveTo>
                <a:lnTo>
                  <a:pt x="656870" y="0"/>
                </a:lnTo>
                <a:lnTo>
                  <a:pt x="656870" y="656870"/>
                </a:lnTo>
                <a:lnTo>
                  <a:pt x="0" y="6568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7" name="Group 17"/>
          <p:cNvGrpSpPr/>
          <p:nvPr/>
        </p:nvGrpSpPr>
        <p:grpSpPr>
          <a:xfrm rot="-8100000">
            <a:off x="-1113178" y="-4917156"/>
            <a:ext cx="4584947" cy="9887645"/>
            <a:chOff x="0" y="0"/>
            <a:chExt cx="1207558" cy="26041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7558" cy="2604153"/>
            </a:xfrm>
            <a:custGeom>
              <a:avLst/>
              <a:gdLst/>
              <a:ahLst/>
              <a:cxnLst/>
              <a:rect l="l" t="t" r="r" b="b"/>
              <a:pathLst>
                <a:path w="1207558" h="2604153">
                  <a:moveTo>
                    <a:pt x="0" y="0"/>
                  </a:moveTo>
                  <a:lnTo>
                    <a:pt x="1207558" y="0"/>
                  </a:lnTo>
                  <a:lnTo>
                    <a:pt x="1207558" y="2604153"/>
                  </a:lnTo>
                  <a:lnTo>
                    <a:pt x="0" y="2604153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207558" cy="2642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8100000">
            <a:off x="-550618" y="-3627283"/>
            <a:ext cx="3158636" cy="6487180"/>
            <a:chOff x="0" y="0"/>
            <a:chExt cx="831904" cy="170855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31904" cy="1708558"/>
            </a:xfrm>
            <a:custGeom>
              <a:avLst/>
              <a:gdLst/>
              <a:ahLst/>
              <a:cxnLst/>
              <a:rect l="l" t="t" r="r" b="b"/>
              <a:pathLst>
                <a:path w="831904" h="1708558">
                  <a:moveTo>
                    <a:pt x="0" y="0"/>
                  </a:moveTo>
                  <a:lnTo>
                    <a:pt x="831904" y="0"/>
                  </a:lnTo>
                  <a:lnTo>
                    <a:pt x="831904" y="1708558"/>
                  </a:lnTo>
                  <a:lnTo>
                    <a:pt x="0" y="170855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31904" cy="174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843172" y="1929995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9" y="0"/>
                </a:lnTo>
                <a:lnTo>
                  <a:pt x="2595839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Freeform 24"/>
          <p:cNvSpPr/>
          <p:nvPr/>
        </p:nvSpPr>
        <p:spPr>
          <a:xfrm>
            <a:off x="6548161" y="6072028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9" y="0"/>
                </a:lnTo>
                <a:lnTo>
                  <a:pt x="2595839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5" name="TextBox 25"/>
          <p:cNvSpPr txBox="1"/>
          <p:nvPr/>
        </p:nvSpPr>
        <p:spPr>
          <a:xfrm>
            <a:off x="10029553" y="5408053"/>
            <a:ext cx="7229747" cy="66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02"/>
              </a:lnSpc>
              <a:spcBef>
                <a:spcPct val="0"/>
              </a:spcBef>
            </a:pPr>
            <a:r>
              <a:rPr lang="en-US" sz="385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Gracias por su atención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26301" y="7064368"/>
            <a:ext cx="4818935" cy="43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1"/>
              </a:lnSpc>
              <a:spcBef>
                <a:spcPct val="0"/>
              </a:spcBef>
            </a:pPr>
            <a:r>
              <a:rPr lang="en-US" sz="257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Oscar Emilio Nolasco Ríos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77659" y="7762427"/>
            <a:ext cx="6367577" cy="42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1"/>
              </a:lnSpc>
              <a:spcBef>
                <a:spcPct val="0"/>
              </a:spcBef>
            </a:pPr>
            <a:r>
              <a:rPr lang="en-US" sz="2572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onolasco@patriare.com.mx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5234" y="2759226"/>
            <a:ext cx="20233024" cy="10799376"/>
          </a:xfrm>
          <a:custGeom>
            <a:avLst/>
            <a:gdLst/>
            <a:ahLst/>
            <a:cxnLst/>
            <a:rect l="l" t="t" r="r" b="b"/>
            <a:pathLst>
              <a:path w="20233024" h="10799376">
                <a:moveTo>
                  <a:pt x="0" y="0"/>
                </a:moveTo>
                <a:lnTo>
                  <a:pt x="20233023" y="0"/>
                </a:lnTo>
                <a:lnTo>
                  <a:pt x="20233023" y="10799376"/>
                </a:lnTo>
                <a:lnTo>
                  <a:pt x="0" y="10799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872829" cy="10287000"/>
            <a:chOff x="0" y="0"/>
            <a:chExt cx="10497105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1734" r="11734"/>
            <a:stretch>
              <a:fillRect/>
            </a:stretch>
          </p:blipFill>
          <p:spPr>
            <a:xfrm>
              <a:off x="0" y="0"/>
              <a:ext cx="10497105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1729303" y="1501909"/>
            <a:ext cx="5688422" cy="736299"/>
            <a:chOff x="0" y="0"/>
            <a:chExt cx="1498185" cy="1939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98185" cy="193922"/>
            </a:xfrm>
            <a:custGeom>
              <a:avLst/>
              <a:gdLst/>
              <a:ahLst/>
              <a:cxnLst/>
              <a:rect l="l" t="t" r="r" b="b"/>
              <a:pathLst>
                <a:path w="1498185" h="193922">
                  <a:moveTo>
                    <a:pt x="96961" y="0"/>
                  </a:moveTo>
                  <a:lnTo>
                    <a:pt x="1401224" y="0"/>
                  </a:lnTo>
                  <a:cubicBezTo>
                    <a:pt x="1454774" y="0"/>
                    <a:pt x="1498185" y="43411"/>
                    <a:pt x="1498185" y="96961"/>
                  </a:cubicBezTo>
                  <a:lnTo>
                    <a:pt x="1498185" y="96961"/>
                  </a:lnTo>
                  <a:cubicBezTo>
                    <a:pt x="1498185" y="150511"/>
                    <a:pt x="1454774" y="193922"/>
                    <a:pt x="1401224" y="193922"/>
                  </a:cubicBezTo>
                  <a:lnTo>
                    <a:pt x="96961" y="193922"/>
                  </a:lnTo>
                  <a:cubicBezTo>
                    <a:pt x="43411" y="193922"/>
                    <a:pt x="0" y="150511"/>
                    <a:pt x="0" y="96961"/>
                  </a:cubicBezTo>
                  <a:lnTo>
                    <a:pt x="0" y="96961"/>
                  </a:lnTo>
                  <a:cubicBezTo>
                    <a:pt x="0" y="43411"/>
                    <a:pt x="43411" y="0"/>
                    <a:pt x="969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98185" cy="232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046373" y="925830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9" name="Group 9"/>
          <p:cNvGrpSpPr/>
          <p:nvPr/>
        </p:nvGrpSpPr>
        <p:grpSpPr>
          <a:xfrm>
            <a:off x="7173740" y="-831548"/>
            <a:ext cx="1398176" cy="13038508"/>
            <a:chOff x="0" y="0"/>
            <a:chExt cx="368244" cy="3434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244" cy="3434010"/>
            </a:xfrm>
            <a:custGeom>
              <a:avLst/>
              <a:gdLst/>
              <a:ahLst/>
              <a:cxnLst/>
              <a:rect l="l" t="t" r="r" b="b"/>
              <a:pathLst>
                <a:path w="368244" h="3434010">
                  <a:moveTo>
                    <a:pt x="0" y="0"/>
                  </a:moveTo>
                  <a:lnTo>
                    <a:pt x="368244" y="0"/>
                  </a:lnTo>
                  <a:lnTo>
                    <a:pt x="368244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68244" cy="3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17355" y="3288454"/>
            <a:ext cx="386266" cy="432186"/>
          </a:xfrm>
          <a:custGeom>
            <a:avLst/>
            <a:gdLst/>
            <a:ahLst/>
            <a:cxnLst/>
            <a:rect l="l" t="t" r="r" b="b"/>
            <a:pathLst>
              <a:path w="386266" h="432186">
                <a:moveTo>
                  <a:pt x="0" y="0"/>
                </a:moveTo>
                <a:lnTo>
                  <a:pt x="386266" y="0"/>
                </a:lnTo>
                <a:lnTo>
                  <a:pt x="386266" y="432186"/>
                </a:lnTo>
                <a:lnTo>
                  <a:pt x="0" y="432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13"/>
          <p:cNvSpPr txBox="1"/>
          <p:nvPr/>
        </p:nvSpPr>
        <p:spPr>
          <a:xfrm>
            <a:off x="8083439" y="597172"/>
            <a:ext cx="9175861" cy="164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44"/>
              </a:lnSpc>
            </a:pPr>
            <a:r>
              <a:rPr lang="en-US" sz="5034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Definición y principales </a:t>
            </a:r>
            <a:r>
              <a:rPr lang="en-US" sz="503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características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76160" y="4310927"/>
            <a:ext cx="6822600" cy="508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5"/>
              </a:lnSpc>
              <a:spcBef>
                <a:spcPct val="0"/>
              </a:spcBef>
            </a:pPr>
            <a:r>
              <a:rPr lang="en-US" sz="2932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Impact of macroeconomic factors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30313" y="3226738"/>
            <a:ext cx="7441566" cy="124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4"/>
              </a:lnSpc>
              <a:spcBef>
                <a:spcPct val="0"/>
              </a:spcBef>
            </a:pPr>
            <a:r>
              <a:rPr lang="en-US" sz="23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Modelo Económico llevado a cabo entre individuos (Peer to Peer)</a:t>
            </a:r>
          </a:p>
          <a:p>
            <a:pPr algn="l">
              <a:lnSpc>
                <a:spcPts val="3304"/>
              </a:lnSpc>
              <a:spcBef>
                <a:spcPct val="0"/>
              </a:spcBef>
            </a:pPr>
            <a:endParaRPr lang="en-US" sz="236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517355" y="4387285"/>
            <a:ext cx="386266" cy="432186"/>
          </a:xfrm>
          <a:custGeom>
            <a:avLst/>
            <a:gdLst/>
            <a:ahLst/>
            <a:cxnLst/>
            <a:rect l="l" t="t" r="r" b="b"/>
            <a:pathLst>
              <a:path w="386266" h="432186">
                <a:moveTo>
                  <a:pt x="0" y="0"/>
                </a:moveTo>
                <a:lnTo>
                  <a:pt x="386266" y="0"/>
                </a:lnTo>
                <a:lnTo>
                  <a:pt x="386266" y="432186"/>
                </a:lnTo>
                <a:lnTo>
                  <a:pt x="0" y="432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TextBox 17"/>
          <p:cNvSpPr txBox="1"/>
          <p:nvPr/>
        </p:nvSpPr>
        <p:spPr>
          <a:xfrm>
            <a:off x="10130313" y="4227778"/>
            <a:ext cx="7441566" cy="124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3"/>
              </a:lnSpc>
              <a:spcBef>
                <a:spcPct val="0"/>
              </a:spcBef>
            </a:pPr>
            <a:r>
              <a:rPr lang="en-US" sz="235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Consiste en el intercambio de bienes y servicios a través de una plataforma online, con acceso a gran escala y a un nivel de eficiencia</a:t>
            </a:r>
          </a:p>
        </p:txBody>
      </p:sp>
      <p:sp>
        <p:nvSpPr>
          <p:cNvPr id="18" name="Freeform 18"/>
          <p:cNvSpPr/>
          <p:nvPr/>
        </p:nvSpPr>
        <p:spPr>
          <a:xfrm>
            <a:off x="9517355" y="5952946"/>
            <a:ext cx="386266" cy="432186"/>
          </a:xfrm>
          <a:custGeom>
            <a:avLst/>
            <a:gdLst/>
            <a:ahLst/>
            <a:cxnLst/>
            <a:rect l="l" t="t" r="r" b="b"/>
            <a:pathLst>
              <a:path w="386266" h="432186">
                <a:moveTo>
                  <a:pt x="0" y="0"/>
                </a:moveTo>
                <a:lnTo>
                  <a:pt x="386266" y="0"/>
                </a:lnTo>
                <a:lnTo>
                  <a:pt x="386266" y="432186"/>
                </a:lnTo>
                <a:lnTo>
                  <a:pt x="0" y="432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9" name="TextBox 19"/>
          <p:cNvSpPr txBox="1"/>
          <p:nvPr/>
        </p:nvSpPr>
        <p:spPr>
          <a:xfrm>
            <a:off x="10130313" y="5911361"/>
            <a:ext cx="7441566" cy="166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3"/>
              </a:lnSpc>
              <a:spcBef>
                <a:spcPct val="0"/>
              </a:spcBef>
            </a:pPr>
            <a:r>
              <a:rPr lang="en-US" sz="235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 basa en la idea de maximizar la utilización de los recursos existentes, con el objetivo de fomentar sostenibilidad e impulsar interacción y el intercambio</a:t>
            </a:r>
          </a:p>
        </p:txBody>
      </p:sp>
      <p:sp>
        <p:nvSpPr>
          <p:cNvPr id="20" name="Freeform 20"/>
          <p:cNvSpPr/>
          <p:nvPr/>
        </p:nvSpPr>
        <p:spPr>
          <a:xfrm>
            <a:off x="9517355" y="7902914"/>
            <a:ext cx="386266" cy="432186"/>
          </a:xfrm>
          <a:custGeom>
            <a:avLst/>
            <a:gdLst/>
            <a:ahLst/>
            <a:cxnLst/>
            <a:rect l="l" t="t" r="r" b="b"/>
            <a:pathLst>
              <a:path w="386266" h="432186">
                <a:moveTo>
                  <a:pt x="0" y="0"/>
                </a:moveTo>
                <a:lnTo>
                  <a:pt x="386266" y="0"/>
                </a:lnTo>
                <a:lnTo>
                  <a:pt x="386266" y="432186"/>
                </a:lnTo>
                <a:lnTo>
                  <a:pt x="0" y="432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1" name="TextBox 21"/>
          <p:cNvSpPr txBox="1"/>
          <p:nvPr/>
        </p:nvSpPr>
        <p:spPr>
          <a:xfrm>
            <a:off x="10130313" y="7918794"/>
            <a:ext cx="7441566" cy="40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3"/>
              </a:lnSpc>
              <a:spcBef>
                <a:spcPct val="0"/>
              </a:spcBef>
            </a:pPr>
            <a:r>
              <a:rPr lang="en-US" sz="235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Fomenta el desarrollo de emprendimiento social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2681991"/>
            <a:ext cx="9588950" cy="9179782"/>
            <a:chOff x="0" y="0"/>
            <a:chExt cx="12785266" cy="12239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6573" r="16573"/>
            <a:stretch>
              <a:fillRect/>
            </a:stretch>
          </p:blipFill>
          <p:spPr>
            <a:xfrm>
              <a:off x="0" y="0"/>
              <a:ext cx="12785266" cy="1223970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5822174" y="-431599"/>
            <a:ext cx="2874251" cy="13038508"/>
            <a:chOff x="0" y="0"/>
            <a:chExt cx="757004" cy="34340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7004" cy="3434010"/>
            </a:xfrm>
            <a:custGeom>
              <a:avLst/>
              <a:gdLst/>
              <a:ahLst/>
              <a:cxnLst/>
              <a:rect l="l" t="t" r="r" b="b"/>
              <a:pathLst>
                <a:path w="757004" h="3434010">
                  <a:moveTo>
                    <a:pt x="0" y="0"/>
                  </a:moveTo>
                  <a:lnTo>
                    <a:pt x="757004" y="0"/>
                  </a:lnTo>
                  <a:lnTo>
                    <a:pt x="757004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57004" cy="3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05053" y="5143500"/>
            <a:ext cx="7443284" cy="2764166"/>
            <a:chOff x="0" y="0"/>
            <a:chExt cx="1730908" cy="6427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0908" cy="642797"/>
            </a:xfrm>
            <a:custGeom>
              <a:avLst/>
              <a:gdLst/>
              <a:ahLst/>
              <a:cxnLst/>
              <a:rect l="l" t="t" r="r" b="b"/>
              <a:pathLst>
                <a:path w="1730908" h="642797">
                  <a:moveTo>
                    <a:pt x="52006" y="0"/>
                  </a:moveTo>
                  <a:lnTo>
                    <a:pt x="1678902" y="0"/>
                  </a:lnTo>
                  <a:cubicBezTo>
                    <a:pt x="1692695" y="0"/>
                    <a:pt x="1705923" y="5479"/>
                    <a:pt x="1715676" y="15232"/>
                  </a:cubicBezTo>
                  <a:cubicBezTo>
                    <a:pt x="1725429" y="24985"/>
                    <a:pt x="1730908" y="38213"/>
                    <a:pt x="1730908" y="52006"/>
                  </a:cubicBezTo>
                  <a:lnTo>
                    <a:pt x="1730908" y="590791"/>
                  </a:lnTo>
                  <a:cubicBezTo>
                    <a:pt x="1730908" y="604583"/>
                    <a:pt x="1725429" y="617811"/>
                    <a:pt x="1715676" y="627564"/>
                  </a:cubicBezTo>
                  <a:cubicBezTo>
                    <a:pt x="1705923" y="637317"/>
                    <a:pt x="1692695" y="642797"/>
                    <a:pt x="1678902" y="642797"/>
                  </a:cubicBezTo>
                  <a:lnTo>
                    <a:pt x="52006" y="642797"/>
                  </a:lnTo>
                  <a:cubicBezTo>
                    <a:pt x="38213" y="642797"/>
                    <a:pt x="24985" y="637317"/>
                    <a:pt x="15232" y="627564"/>
                  </a:cubicBezTo>
                  <a:cubicBezTo>
                    <a:pt x="5479" y="617811"/>
                    <a:pt x="0" y="604583"/>
                    <a:pt x="0" y="590791"/>
                  </a:cubicBezTo>
                  <a:lnTo>
                    <a:pt x="0" y="52006"/>
                  </a:lnTo>
                  <a:cubicBezTo>
                    <a:pt x="0" y="38213"/>
                    <a:pt x="5479" y="24985"/>
                    <a:pt x="15232" y="15232"/>
                  </a:cubicBezTo>
                  <a:cubicBezTo>
                    <a:pt x="24985" y="5479"/>
                    <a:pt x="38213" y="0"/>
                    <a:pt x="5200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30908" cy="680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2486411">
            <a:off x="-4222568" y="8891409"/>
            <a:ext cx="15613996" cy="4079156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0" y="0"/>
                </a:moveTo>
                <a:lnTo>
                  <a:pt x="15613996" y="0"/>
                </a:lnTo>
                <a:lnTo>
                  <a:pt x="15613996" y="4079157"/>
                </a:lnTo>
                <a:lnTo>
                  <a:pt x="0" y="4079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1" name="Group 11"/>
          <p:cNvGrpSpPr/>
          <p:nvPr/>
        </p:nvGrpSpPr>
        <p:grpSpPr>
          <a:xfrm>
            <a:off x="879095" y="2042373"/>
            <a:ext cx="7487966" cy="773655"/>
            <a:chOff x="0" y="0"/>
            <a:chExt cx="1972139" cy="2037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72139" cy="203761"/>
            </a:xfrm>
            <a:custGeom>
              <a:avLst/>
              <a:gdLst/>
              <a:ahLst/>
              <a:cxnLst/>
              <a:rect l="l" t="t" r="r" b="b"/>
              <a:pathLst>
                <a:path w="1972139" h="203761">
                  <a:moveTo>
                    <a:pt x="67204" y="0"/>
                  </a:moveTo>
                  <a:lnTo>
                    <a:pt x="1904935" y="0"/>
                  </a:lnTo>
                  <a:cubicBezTo>
                    <a:pt x="1922759" y="0"/>
                    <a:pt x="1939852" y="7080"/>
                    <a:pt x="1952456" y="19684"/>
                  </a:cubicBezTo>
                  <a:cubicBezTo>
                    <a:pt x="1965059" y="32287"/>
                    <a:pt x="1972139" y="49381"/>
                    <a:pt x="1972139" y="67204"/>
                  </a:cubicBezTo>
                  <a:lnTo>
                    <a:pt x="1972139" y="136556"/>
                  </a:lnTo>
                  <a:cubicBezTo>
                    <a:pt x="1972139" y="173672"/>
                    <a:pt x="1942051" y="203761"/>
                    <a:pt x="1904935" y="203761"/>
                  </a:cubicBezTo>
                  <a:lnTo>
                    <a:pt x="67204" y="203761"/>
                  </a:lnTo>
                  <a:cubicBezTo>
                    <a:pt x="49381" y="203761"/>
                    <a:pt x="32287" y="196680"/>
                    <a:pt x="19684" y="184077"/>
                  </a:cubicBezTo>
                  <a:cubicBezTo>
                    <a:pt x="7080" y="171474"/>
                    <a:pt x="0" y="154380"/>
                    <a:pt x="0" y="136556"/>
                  </a:cubicBezTo>
                  <a:lnTo>
                    <a:pt x="0" y="67204"/>
                  </a:lnTo>
                  <a:cubicBezTo>
                    <a:pt x="0" y="49381"/>
                    <a:pt x="7080" y="32287"/>
                    <a:pt x="19684" y="19684"/>
                  </a:cubicBezTo>
                  <a:cubicBezTo>
                    <a:pt x="32287" y="7080"/>
                    <a:pt x="49381" y="0"/>
                    <a:pt x="67204" y="0"/>
                  </a:cubicBezTo>
                  <a:close/>
                </a:path>
              </a:pathLst>
            </a:custGeom>
            <a:solidFill>
              <a:srgbClr val="36698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72139" cy="241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544039" y="-431599"/>
            <a:ext cx="1199922" cy="4457736"/>
            <a:chOff x="0" y="0"/>
            <a:chExt cx="316029" cy="117405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820119" y="2448251"/>
            <a:ext cx="878362" cy="878362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8" name="Freeform 18"/>
          <p:cNvSpPr/>
          <p:nvPr/>
        </p:nvSpPr>
        <p:spPr>
          <a:xfrm>
            <a:off x="8704819" y="8819119"/>
            <a:ext cx="878362" cy="878362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9" name="Freeform 19"/>
          <p:cNvSpPr/>
          <p:nvPr/>
        </p:nvSpPr>
        <p:spPr>
          <a:xfrm>
            <a:off x="1336393" y="3978512"/>
            <a:ext cx="388811" cy="390275"/>
          </a:xfrm>
          <a:custGeom>
            <a:avLst/>
            <a:gdLst/>
            <a:ahLst/>
            <a:cxnLst/>
            <a:rect l="l" t="t" r="r" b="b"/>
            <a:pathLst>
              <a:path w="388811" h="390275">
                <a:moveTo>
                  <a:pt x="0" y="0"/>
                </a:moveTo>
                <a:lnTo>
                  <a:pt x="388811" y="0"/>
                </a:lnTo>
                <a:lnTo>
                  <a:pt x="388811" y="390274"/>
                </a:lnTo>
                <a:lnTo>
                  <a:pt x="0" y="390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0" name="TextBox 20"/>
          <p:cNvSpPr txBox="1"/>
          <p:nvPr/>
        </p:nvSpPr>
        <p:spPr>
          <a:xfrm>
            <a:off x="1028700" y="971550"/>
            <a:ext cx="7281212" cy="181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6"/>
              </a:lnSpc>
            </a:pPr>
            <a:r>
              <a:rPr lang="en-US" sz="5543" b="1">
                <a:solidFill>
                  <a:srgbClr val="36698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Orígenes y sectores</a:t>
            </a:r>
            <a:r>
              <a:rPr lang="en-US" sz="554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5543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 aplicación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6654" y="3873737"/>
            <a:ext cx="6479933" cy="5587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Plataformas de transporte compartido</a:t>
            </a:r>
          </a:p>
          <a:p>
            <a:pPr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(Uber, Cabify, Lyft)</a:t>
            </a:r>
          </a:p>
          <a:p>
            <a:pPr algn="l">
              <a:lnSpc>
                <a:spcPts val="2985"/>
              </a:lnSpc>
            </a:pPr>
            <a:endParaRPr lang="en-US" sz="213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Alojamiento compartido (Airbnb)</a:t>
            </a:r>
          </a:p>
          <a:p>
            <a:pPr algn="l">
              <a:lnSpc>
                <a:spcPts val="2985"/>
              </a:lnSpc>
            </a:pPr>
            <a:endParaRPr lang="en-US" sz="213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Crowdfunding (Kickstarter o Indiegogo)</a:t>
            </a:r>
          </a:p>
          <a:p>
            <a:pPr algn="l">
              <a:lnSpc>
                <a:spcPts val="2985"/>
              </a:lnSpc>
            </a:pPr>
            <a:endParaRPr lang="en-US" sz="213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Intercambio de Habilidades (Skillshare)</a:t>
            </a:r>
          </a:p>
          <a:p>
            <a:pPr algn="l">
              <a:lnSpc>
                <a:spcPts val="2985"/>
              </a:lnSpc>
            </a:pPr>
            <a:endParaRPr lang="en-US" sz="213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Compartir herramientas y equipos (Peerby)</a:t>
            </a:r>
          </a:p>
          <a:p>
            <a:pPr algn="l">
              <a:lnSpc>
                <a:spcPts val="2985"/>
              </a:lnSpc>
            </a:pPr>
            <a:endParaRPr lang="en-US" sz="213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Seguros (Omocom, Wesura)</a:t>
            </a:r>
          </a:p>
          <a:p>
            <a:pPr algn="l">
              <a:lnSpc>
                <a:spcPts val="2985"/>
              </a:lnSpc>
            </a:pPr>
            <a:endParaRPr lang="en-US" sz="213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85"/>
              </a:lnSpc>
              <a:spcBef>
                <a:spcPct val="0"/>
              </a:spcBef>
            </a:pPr>
            <a:endParaRPr lang="en-US" sz="213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85"/>
              </a:lnSpc>
              <a:spcBef>
                <a:spcPct val="0"/>
              </a:spcBef>
            </a:pPr>
            <a:endParaRPr lang="en-US" sz="2132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777267" y="5657247"/>
            <a:ext cx="6268476" cy="14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  <a:spcBef>
                <a:spcPct val="0"/>
              </a:spcBef>
            </a:pPr>
            <a:r>
              <a:rPr lang="en-US" sz="281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Surgimiento a mediados de la década de 1990, no obstante, despegó tras la crisis del año 2008</a:t>
            </a:r>
          </a:p>
        </p:txBody>
      </p:sp>
      <p:sp>
        <p:nvSpPr>
          <p:cNvPr id="23" name="Freeform 23"/>
          <p:cNvSpPr/>
          <p:nvPr/>
        </p:nvSpPr>
        <p:spPr>
          <a:xfrm>
            <a:off x="1336393" y="4967413"/>
            <a:ext cx="388811" cy="390275"/>
          </a:xfrm>
          <a:custGeom>
            <a:avLst/>
            <a:gdLst/>
            <a:ahLst/>
            <a:cxnLst/>
            <a:rect l="l" t="t" r="r" b="b"/>
            <a:pathLst>
              <a:path w="388811" h="390275">
                <a:moveTo>
                  <a:pt x="0" y="0"/>
                </a:moveTo>
                <a:lnTo>
                  <a:pt x="388811" y="0"/>
                </a:lnTo>
                <a:lnTo>
                  <a:pt x="388811" y="390274"/>
                </a:lnTo>
                <a:lnTo>
                  <a:pt x="0" y="390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Freeform 24"/>
          <p:cNvSpPr/>
          <p:nvPr/>
        </p:nvSpPr>
        <p:spPr>
          <a:xfrm>
            <a:off x="1336393" y="7955291"/>
            <a:ext cx="388811" cy="390275"/>
          </a:xfrm>
          <a:custGeom>
            <a:avLst/>
            <a:gdLst/>
            <a:ahLst/>
            <a:cxnLst/>
            <a:rect l="l" t="t" r="r" b="b"/>
            <a:pathLst>
              <a:path w="388811" h="390275">
                <a:moveTo>
                  <a:pt x="0" y="0"/>
                </a:moveTo>
                <a:lnTo>
                  <a:pt x="388811" y="0"/>
                </a:lnTo>
                <a:lnTo>
                  <a:pt x="388811" y="390275"/>
                </a:lnTo>
                <a:lnTo>
                  <a:pt x="0" y="3902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5" name="Freeform 25"/>
          <p:cNvSpPr/>
          <p:nvPr/>
        </p:nvSpPr>
        <p:spPr>
          <a:xfrm>
            <a:off x="1336393" y="7243084"/>
            <a:ext cx="388811" cy="390275"/>
          </a:xfrm>
          <a:custGeom>
            <a:avLst/>
            <a:gdLst/>
            <a:ahLst/>
            <a:cxnLst/>
            <a:rect l="l" t="t" r="r" b="b"/>
            <a:pathLst>
              <a:path w="388811" h="390275">
                <a:moveTo>
                  <a:pt x="0" y="0"/>
                </a:moveTo>
                <a:lnTo>
                  <a:pt x="388811" y="0"/>
                </a:lnTo>
                <a:lnTo>
                  <a:pt x="388811" y="390275"/>
                </a:lnTo>
                <a:lnTo>
                  <a:pt x="0" y="390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6" name="Freeform 26"/>
          <p:cNvSpPr/>
          <p:nvPr/>
        </p:nvSpPr>
        <p:spPr>
          <a:xfrm>
            <a:off x="1336393" y="6470877"/>
            <a:ext cx="388811" cy="390275"/>
          </a:xfrm>
          <a:custGeom>
            <a:avLst/>
            <a:gdLst/>
            <a:ahLst/>
            <a:cxnLst/>
            <a:rect l="l" t="t" r="r" b="b"/>
            <a:pathLst>
              <a:path w="388811" h="390275">
                <a:moveTo>
                  <a:pt x="0" y="0"/>
                </a:moveTo>
                <a:lnTo>
                  <a:pt x="388811" y="0"/>
                </a:lnTo>
                <a:lnTo>
                  <a:pt x="388811" y="390274"/>
                </a:lnTo>
                <a:lnTo>
                  <a:pt x="0" y="390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7" name="Freeform 27"/>
          <p:cNvSpPr/>
          <p:nvPr/>
        </p:nvSpPr>
        <p:spPr>
          <a:xfrm>
            <a:off x="1336393" y="5728670"/>
            <a:ext cx="388811" cy="390275"/>
          </a:xfrm>
          <a:custGeom>
            <a:avLst/>
            <a:gdLst/>
            <a:ahLst/>
            <a:cxnLst/>
            <a:rect l="l" t="t" r="r" b="b"/>
            <a:pathLst>
              <a:path w="388811" h="390275">
                <a:moveTo>
                  <a:pt x="0" y="0"/>
                </a:moveTo>
                <a:lnTo>
                  <a:pt x="388811" y="0"/>
                </a:lnTo>
                <a:lnTo>
                  <a:pt x="388811" y="390274"/>
                </a:lnTo>
                <a:lnTo>
                  <a:pt x="0" y="390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971364" y="0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flipH="1" flipV="1">
            <a:off x="12759686" y="0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6499678" y="2485706"/>
                </a:moveTo>
                <a:lnTo>
                  <a:pt x="0" y="2485706"/>
                </a:lnTo>
                <a:lnTo>
                  <a:pt x="0" y="0"/>
                </a:lnTo>
                <a:lnTo>
                  <a:pt x="6499678" y="0"/>
                </a:lnTo>
                <a:lnTo>
                  <a:pt x="6499678" y="24857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-1296525" y="6302642"/>
            <a:ext cx="20881051" cy="5455174"/>
          </a:xfrm>
          <a:custGeom>
            <a:avLst/>
            <a:gdLst/>
            <a:ahLst/>
            <a:cxnLst/>
            <a:rect l="l" t="t" r="r" b="b"/>
            <a:pathLst>
              <a:path w="20881051" h="5455174">
                <a:moveTo>
                  <a:pt x="0" y="0"/>
                </a:moveTo>
                <a:lnTo>
                  <a:pt x="20881050" y="0"/>
                </a:lnTo>
                <a:lnTo>
                  <a:pt x="20881050" y="5455174"/>
                </a:lnTo>
                <a:lnTo>
                  <a:pt x="0" y="5455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5" name="Group 5"/>
          <p:cNvGrpSpPr/>
          <p:nvPr/>
        </p:nvGrpSpPr>
        <p:grpSpPr>
          <a:xfrm>
            <a:off x="800796" y="4269950"/>
            <a:ext cx="8115300" cy="4321098"/>
            <a:chOff x="0" y="0"/>
            <a:chExt cx="10820400" cy="57614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120" b="120"/>
            <a:stretch>
              <a:fillRect/>
            </a:stretch>
          </p:blipFill>
          <p:spPr>
            <a:xfrm>
              <a:off x="0" y="0"/>
              <a:ext cx="10820400" cy="5761465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523117" y="9285209"/>
            <a:ext cx="878362" cy="878362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589519" y="2485706"/>
            <a:ext cx="878362" cy="878362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4670208" y="1185703"/>
            <a:ext cx="8947584" cy="181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6"/>
              </a:lnSpc>
            </a:pPr>
            <a:r>
              <a:rPr lang="en-US" sz="554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Características de las Economías Colaborativas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27211" y="4431875"/>
            <a:ext cx="7722564" cy="129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7"/>
              </a:lnSpc>
              <a:spcBef>
                <a:spcPct val="0"/>
              </a:spcBef>
            </a:pPr>
            <a:r>
              <a:rPr lang="en-US" sz="24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Plataformas digitales que conectan a personas y facilitan transacciones</a:t>
            </a:r>
          </a:p>
          <a:p>
            <a:pPr algn="l">
              <a:lnSpc>
                <a:spcPts val="3457"/>
              </a:lnSpc>
              <a:spcBef>
                <a:spcPct val="0"/>
              </a:spcBef>
            </a:pPr>
            <a:endParaRPr lang="en-US" sz="2469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36736" y="3651684"/>
            <a:ext cx="7864743" cy="39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7"/>
              </a:lnSpc>
            </a:pPr>
            <a:r>
              <a:rPr lang="en-US" sz="2467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Acceso a bienes y servicios en lugar de poseerlo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36736" y="5674062"/>
            <a:ext cx="7864743" cy="119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07"/>
              </a:lnSpc>
            </a:pPr>
            <a:r>
              <a:rPr lang="en-US" sz="2467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Interacción entre individuos eliminando la necesidad de intermediarios tradicionales</a:t>
            </a:r>
          </a:p>
          <a:p>
            <a:pPr algn="l">
              <a:lnSpc>
                <a:spcPts val="3207"/>
              </a:lnSpc>
            </a:pPr>
            <a:endParaRPr lang="en-US" sz="2467" b="1">
              <a:solidFill>
                <a:srgbClr val="0F5995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569725" y="6776197"/>
            <a:ext cx="7722564" cy="129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7"/>
              </a:lnSpc>
              <a:spcBef>
                <a:spcPct val="0"/>
              </a:spcBef>
            </a:pPr>
            <a:r>
              <a:rPr lang="en-US" sz="24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Utilización eficiente de recursos, es decir, aprovechar la capacidad estructural de los bienes y servicios para minimizar el desperdicio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69725" y="8375240"/>
            <a:ext cx="7864743" cy="119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7"/>
              </a:lnSpc>
            </a:pPr>
            <a:r>
              <a:rPr lang="en-US" sz="2467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Confianza y reputación, usualmente hay sistemas de calificación y reseñas para garantizar la seguridad y calidad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3789716" y="-604502"/>
            <a:ext cx="11026492" cy="5885390"/>
          </a:xfrm>
          <a:custGeom>
            <a:avLst/>
            <a:gdLst/>
            <a:ahLst/>
            <a:cxnLst/>
            <a:rect l="l" t="t" r="r" b="b"/>
            <a:pathLst>
              <a:path w="11026492" h="5885390">
                <a:moveTo>
                  <a:pt x="0" y="0"/>
                </a:moveTo>
                <a:lnTo>
                  <a:pt x="11026492" y="0"/>
                </a:lnTo>
                <a:lnTo>
                  <a:pt x="11026492" y="5885390"/>
                </a:lnTo>
                <a:lnTo>
                  <a:pt x="0" y="588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203369">
            <a:off x="-3668906" y="6795626"/>
            <a:ext cx="15613996" cy="4079156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0" y="0"/>
                </a:moveTo>
                <a:lnTo>
                  <a:pt x="15613996" y="0"/>
                </a:lnTo>
                <a:lnTo>
                  <a:pt x="15613996" y="4079156"/>
                </a:lnTo>
                <a:lnTo>
                  <a:pt x="0" y="4079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4" name="Group 4"/>
          <p:cNvGrpSpPr/>
          <p:nvPr/>
        </p:nvGrpSpPr>
        <p:grpSpPr>
          <a:xfrm>
            <a:off x="6064891" y="-364194"/>
            <a:ext cx="12223109" cy="10651194"/>
            <a:chOff x="0" y="0"/>
            <a:chExt cx="9398000" cy="8189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98000" cy="8189367"/>
            </a:xfrm>
            <a:custGeom>
              <a:avLst/>
              <a:gdLst/>
              <a:ahLst/>
              <a:cxnLst/>
              <a:rect l="l" t="t" r="r" b="b"/>
              <a:pathLst>
                <a:path w="9398000" h="8189367">
                  <a:moveTo>
                    <a:pt x="9398000" y="0"/>
                  </a:moveTo>
                  <a:lnTo>
                    <a:pt x="0" y="8189367"/>
                  </a:lnTo>
                  <a:lnTo>
                    <a:pt x="9398000" y="8189367"/>
                  </a:lnTo>
                  <a:lnTo>
                    <a:pt x="9398000" y="0"/>
                  </a:lnTo>
                  <a:close/>
                </a:path>
              </a:pathLst>
            </a:custGeom>
            <a:blipFill>
              <a:blip r:embed="rId6"/>
              <a:stretch>
                <a:fillRect t="-6948" b="-694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 rot="2911606">
            <a:off x="8684470" y="-4386248"/>
            <a:ext cx="1236983" cy="23647483"/>
            <a:chOff x="0" y="0"/>
            <a:chExt cx="325790" cy="6228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790" cy="6228143"/>
            </a:xfrm>
            <a:custGeom>
              <a:avLst/>
              <a:gdLst/>
              <a:ahLst/>
              <a:cxnLst/>
              <a:rect l="l" t="t" r="r" b="b"/>
              <a:pathLst>
                <a:path w="325790" h="6228143">
                  <a:moveTo>
                    <a:pt x="0" y="0"/>
                  </a:moveTo>
                  <a:lnTo>
                    <a:pt x="325790" y="0"/>
                  </a:lnTo>
                  <a:lnTo>
                    <a:pt x="325790" y="6228143"/>
                  </a:lnTo>
                  <a:lnTo>
                    <a:pt x="0" y="6228143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25790" cy="62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030063" y="102870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0" name="Group 10"/>
          <p:cNvGrpSpPr/>
          <p:nvPr/>
        </p:nvGrpSpPr>
        <p:grpSpPr>
          <a:xfrm>
            <a:off x="952500" y="1968842"/>
            <a:ext cx="10742099" cy="719652"/>
            <a:chOff x="0" y="0"/>
            <a:chExt cx="2829195" cy="1895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29195" cy="189538"/>
            </a:xfrm>
            <a:custGeom>
              <a:avLst/>
              <a:gdLst/>
              <a:ahLst/>
              <a:cxnLst/>
              <a:rect l="l" t="t" r="r" b="b"/>
              <a:pathLst>
                <a:path w="2829195" h="189538">
                  <a:moveTo>
                    <a:pt x="72071" y="0"/>
                  </a:moveTo>
                  <a:lnTo>
                    <a:pt x="2757124" y="0"/>
                  </a:lnTo>
                  <a:cubicBezTo>
                    <a:pt x="2796928" y="0"/>
                    <a:pt x="2829195" y="32267"/>
                    <a:pt x="2829195" y="72071"/>
                  </a:cubicBezTo>
                  <a:lnTo>
                    <a:pt x="2829195" y="117467"/>
                  </a:lnTo>
                  <a:cubicBezTo>
                    <a:pt x="2829195" y="136581"/>
                    <a:pt x="2821602" y="154913"/>
                    <a:pt x="2808086" y="168429"/>
                  </a:cubicBezTo>
                  <a:cubicBezTo>
                    <a:pt x="2794570" y="181945"/>
                    <a:pt x="2776238" y="189538"/>
                    <a:pt x="2757124" y="189538"/>
                  </a:cubicBezTo>
                  <a:lnTo>
                    <a:pt x="72071" y="189538"/>
                  </a:lnTo>
                  <a:cubicBezTo>
                    <a:pt x="52956" y="189538"/>
                    <a:pt x="34625" y="181945"/>
                    <a:pt x="21109" y="168429"/>
                  </a:cubicBezTo>
                  <a:cubicBezTo>
                    <a:pt x="7593" y="154913"/>
                    <a:pt x="0" y="136581"/>
                    <a:pt x="0" y="117467"/>
                  </a:cubicBezTo>
                  <a:lnTo>
                    <a:pt x="0" y="72071"/>
                  </a:lnTo>
                  <a:cubicBezTo>
                    <a:pt x="0" y="52956"/>
                    <a:pt x="7593" y="34625"/>
                    <a:pt x="21109" y="21109"/>
                  </a:cubicBezTo>
                  <a:cubicBezTo>
                    <a:pt x="34625" y="7593"/>
                    <a:pt x="52956" y="0"/>
                    <a:pt x="720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29195" cy="227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302962" y="4218699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028700" y="4106089"/>
            <a:ext cx="225221" cy="225221"/>
          </a:xfrm>
          <a:custGeom>
            <a:avLst/>
            <a:gdLst/>
            <a:ahLst/>
            <a:cxnLst/>
            <a:rect l="l" t="t" r="r" b="b"/>
            <a:pathLst>
              <a:path w="225221" h="225221">
                <a:moveTo>
                  <a:pt x="0" y="0"/>
                </a:moveTo>
                <a:lnTo>
                  <a:pt x="225221" y="0"/>
                </a:lnTo>
                <a:lnTo>
                  <a:pt x="225221" y="225220"/>
                </a:lnTo>
                <a:lnTo>
                  <a:pt x="0" y="2252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133475" y="1038225"/>
            <a:ext cx="11338246" cy="164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4"/>
              </a:lnSpc>
            </a:pPr>
            <a:r>
              <a:rPr lang="en-US" sz="5034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Ventajas y desafíos generales de </a:t>
            </a:r>
            <a:r>
              <a:rPr lang="en-US" sz="503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las Economías Colaborativas</a:t>
            </a:r>
            <a:r>
              <a:rPr lang="en-US" sz="5034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7367" y="3993155"/>
            <a:ext cx="7454991" cy="208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4"/>
              </a:lnSpc>
            </a:pPr>
            <a:r>
              <a:rPr lang="en-US" sz="20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Reducción de Costos</a:t>
            </a:r>
          </a:p>
          <a:p>
            <a:pPr algn="l">
              <a:lnSpc>
                <a:spcPts val="2884"/>
              </a:lnSpc>
            </a:pPr>
            <a:endParaRPr lang="en-US" sz="206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884"/>
              </a:lnSpc>
            </a:pPr>
            <a:r>
              <a:rPr lang="en-US" sz="20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Flexibilidad y adaptabilidad a necesidades y preferencias</a:t>
            </a:r>
          </a:p>
          <a:p>
            <a:pPr algn="l">
              <a:lnSpc>
                <a:spcPts val="2884"/>
              </a:lnSpc>
            </a:pPr>
            <a:endParaRPr lang="en-US" sz="206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884"/>
              </a:lnSpc>
            </a:pPr>
            <a:r>
              <a:rPr lang="en-US" sz="20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Conexiones Comunitarias</a:t>
            </a:r>
          </a:p>
          <a:p>
            <a:pPr algn="l">
              <a:lnSpc>
                <a:spcPts val="2322"/>
              </a:lnSpc>
              <a:spcBef>
                <a:spcPct val="0"/>
              </a:spcBef>
            </a:pPr>
            <a:endParaRPr lang="en-US" sz="206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27367" y="7219658"/>
            <a:ext cx="5071734" cy="2157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4"/>
              </a:lnSpc>
            </a:pPr>
            <a:r>
              <a:rPr lang="en-US" sz="20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Regulación y cumplimiento de normas</a:t>
            </a:r>
          </a:p>
          <a:p>
            <a:pPr algn="l">
              <a:lnSpc>
                <a:spcPts val="2884"/>
              </a:lnSpc>
            </a:pPr>
            <a:endParaRPr lang="en-US" sz="206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884"/>
              </a:lnSpc>
            </a:pPr>
            <a:r>
              <a:rPr lang="en-US" sz="20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Protección de datos personales</a:t>
            </a:r>
          </a:p>
          <a:p>
            <a:pPr algn="l">
              <a:lnSpc>
                <a:spcPts val="2884"/>
              </a:lnSpc>
            </a:pPr>
            <a:endParaRPr lang="en-US" sz="206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884"/>
              </a:lnSpc>
              <a:spcBef>
                <a:spcPct val="0"/>
              </a:spcBef>
            </a:pPr>
            <a:r>
              <a:rPr lang="en-US" sz="20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Seguridad de las transacciones.</a:t>
            </a:r>
          </a:p>
          <a:p>
            <a:pPr algn="l">
              <a:lnSpc>
                <a:spcPts val="2884"/>
              </a:lnSpc>
              <a:spcBef>
                <a:spcPct val="0"/>
              </a:spcBef>
            </a:pPr>
            <a:endParaRPr lang="en-US" sz="206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3444916"/>
            <a:ext cx="2868859" cy="49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  <a:spcBef>
                <a:spcPct val="0"/>
              </a:spcBef>
            </a:pPr>
            <a:r>
              <a:rPr lang="en-US" sz="2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Beneficios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2500" y="6521332"/>
            <a:ext cx="1997085" cy="49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  <a:spcBef>
                <a:spcPct val="0"/>
              </a:spcBef>
            </a:pPr>
            <a:r>
              <a:rPr lang="en-US" sz="2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Desafíos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28700" y="4830170"/>
            <a:ext cx="225221" cy="225221"/>
          </a:xfrm>
          <a:custGeom>
            <a:avLst/>
            <a:gdLst/>
            <a:ahLst/>
            <a:cxnLst/>
            <a:rect l="l" t="t" r="r" b="b"/>
            <a:pathLst>
              <a:path w="225221" h="225221">
                <a:moveTo>
                  <a:pt x="0" y="0"/>
                </a:moveTo>
                <a:lnTo>
                  <a:pt x="225221" y="0"/>
                </a:lnTo>
                <a:lnTo>
                  <a:pt x="225221" y="225220"/>
                </a:lnTo>
                <a:lnTo>
                  <a:pt x="0" y="2252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1" name="Freeform 21"/>
          <p:cNvSpPr/>
          <p:nvPr/>
        </p:nvSpPr>
        <p:spPr>
          <a:xfrm>
            <a:off x="1028700" y="5550690"/>
            <a:ext cx="225221" cy="225221"/>
          </a:xfrm>
          <a:custGeom>
            <a:avLst/>
            <a:gdLst/>
            <a:ahLst/>
            <a:cxnLst/>
            <a:rect l="l" t="t" r="r" b="b"/>
            <a:pathLst>
              <a:path w="225221" h="225221">
                <a:moveTo>
                  <a:pt x="0" y="0"/>
                </a:moveTo>
                <a:lnTo>
                  <a:pt x="225221" y="0"/>
                </a:lnTo>
                <a:lnTo>
                  <a:pt x="225221" y="225221"/>
                </a:lnTo>
                <a:lnTo>
                  <a:pt x="0" y="2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2" name="Freeform 22"/>
          <p:cNvSpPr/>
          <p:nvPr/>
        </p:nvSpPr>
        <p:spPr>
          <a:xfrm>
            <a:off x="1028700" y="7324883"/>
            <a:ext cx="225221" cy="225221"/>
          </a:xfrm>
          <a:custGeom>
            <a:avLst/>
            <a:gdLst/>
            <a:ahLst/>
            <a:cxnLst/>
            <a:rect l="l" t="t" r="r" b="b"/>
            <a:pathLst>
              <a:path w="225221" h="225221">
                <a:moveTo>
                  <a:pt x="0" y="0"/>
                </a:moveTo>
                <a:lnTo>
                  <a:pt x="225221" y="0"/>
                </a:lnTo>
                <a:lnTo>
                  <a:pt x="225221" y="225221"/>
                </a:lnTo>
                <a:lnTo>
                  <a:pt x="0" y="2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3" name="Freeform 23"/>
          <p:cNvSpPr/>
          <p:nvPr/>
        </p:nvSpPr>
        <p:spPr>
          <a:xfrm>
            <a:off x="1028700" y="7998694"/>
            <a:ext cx="225221" cy="225221"/>
          </a:xfrm>
          <a:custGeom>
            <a:avLst/>
            <a:gdLst/>
            <a:ahLst/>
            <a:cxnLst/>
            <a:rect l="l" t="t" r="r" b="b"/>
            <a:pathLst>
              <a:path w="225221" h="225221">
                <a:moveTo>
                  <a:pt x="0" y="0"/>
                </a:moveTo>
                <a:lnTo>
                  <a:pt x="225221" y="0"/>
                </a:lnTo>
                <a:lnTo>
                  <a:pt x="225221" y="225220"/>
                </a:lnTo>
                <a:lnTo>
                  <a:pt x="0" y="2252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Freeform 24"/>
          <p:cNvSpPr/>
          <p:nvPr/>
        </p:nvSpPr>
        <p:spPr>
          <a:xfrm>
            <a:off x="1028700" y="8759081"/>
            <a:ext cx="225221" cy="225221"/>
          </a:xfrm>
          <a:custGeom>
            <a:avLst/>
            <a:gdLst/>
            <a:ahLst/>
            <a:cxnLst/>
            <a:rect l="l" t="t" r="r" b="b"/>
            <a:pathLst>
              <a:path w="225221" h="225221">
                <a:moveTo>
                  <a:pt x="0" y="0"/>
                </a:moveTo>
                <a:lnTo>
                  <a:pt x="225221" y="0"/>
                </a:lnTo>
                <a:lnTo>
                  <a:pt x="225221" y="225221"/>
                </a:lnTo>
                <a:lnTo>
                  <a:pt x="0" y="2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0979" y="4984550"/>
            <a:ext cx="23849958" cy="6230801"/>
          </a:xfrm>
          <a:custGeom>
            <a:avLst/>
            <a:gdLst/>
            <a:ahLst/>
            <a:cxnLst/>
            <a:rect l="l" t="t" r="r" b="b"/>
            <a:pathLst>
              <a:path w="23849958" h="6230801">
                <a:moveTo>
                  <a:pt x="0" y="0"/>
                </a:moveTo>
                <a:lnTo>
                  <a:pt x="23849958" y="0"/>
                </a:lnTo>
                <a:lnTo>
                  <a:pt x="23849958" y="6230802"/>
                </a:lnTo>
                <a:lnTo>
                  <a:pt x="0" y="623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2300299" y="2648529"/>
            <a:ext cx="12653088" cy="5753713"/>
          </a:xfrm>
          <a:custGeom>
            <a:avLst/>
            <a:gdLst/>
            <a:ahLst/>
            <a:cxnLst/>
            <a:rect l="l" t="t" r="r" b="b"/>
            <a:pathLst>
              <a:path w="12653088" h="5753713">
                <a:moveTo>
                  <a:pt x="0" y="0"/>
                </a:moveTo>
                <a:lnTo>
                  <a:pt x="12653088" y="0"/>
                </a:lnTo>
                <a:lnTo>
                  <a:pt x="12653088" y="5753714"/>
                </a:lnTo>
                <a:lnTo>
                  <a:pt x="0" y="5753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762" b="-6014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16885647" y="803089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659649" y="803089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6" name="Group 6"/>
          <p:cNvGrpSpPr/>
          <p:nvPr/>
        </p:nvGrpSpPr>
        <p:grpSpPr>
          <a:xfrm>
            <a:off x="1623730" y="8900777"/>
            <a:ext cx="15030952" cy="2314575"/>
            <a:chOff x="0" y="0"/>
            <a:chExt cx="3958769" cy="609600"/>
          </a:xfrm>
        </p:grpSpPr>
        <p:sp>
          <p:nvSpPr>
            <p:cNvPr id="7" name="Freeform 7"/>
            <p:cNvSpPr/>
            <p:nvPr/>
          </p:nvSpPr>
          <p:spPr>
            <a:xfrm>
              <a:off x="12514" y="0"/>
              <a:ext cx="3933741" cy="609600"/>
            </a:xfrm>
            <a:custGeom>
              <a:avLst/>
              <a:gdLst/>
              <a:ahLst/>
              <a:cxnLst/>
              <a:rect l="l" t="t" r="r" b="b"/>
              <a:pathLst>
                <a:path w="3933741" h="609600">
                  <a:moveTo>
                    <a:pt x="242193" y="0"/>
                  </a:moveTo>
                  <a:lnTo>
                    <a:pt x="3691549" y="0"/>
                  </a:lnTo>
                  <a:cubicBezTo>
                    <a:pt x="3722308" y="0"/>
                    <a:pt x="3749616" y="19683"/>
                    <a:pt x="3759343" y="48863"/>
                  </a:cubicBezTo>
                  <a:lnTo>
                    <a:pt x="3929967" y="560737"/>
                  </a:lnTo>
                  <a:cubicBezTo>
                    <a:pt x="3933741" y="572057"/>
                    <a:pt x="3931843" y="584502"/>
                    <a:pt x="3924865" y="594183"/>
                  </a:cubicBezTo>
                  <a:cubicBezTo>
                    <a:pt x="3917888" y="603864"/>
                    <a:pt x="3906682" y="609600"/>
                    <a:pt x="3894749" y="609600"/>
                  </a:cubicBezTo>
                  <a:lnTo>
                    <a:pt x="38993" y="609600"/>
                  </a:lnTo>
                  <a:cubicBezTo>
                    <a:pt x="27059" y="609600"/>
                    <a:pt x="15854" y="603864"/>
                    <a:pt x="8876" y="594183"/>
                  </a:cubicBezTo>
                  <a:cubicBezTo>
                    <a:pt x="1899" y="584502"/>
                    <a:pt x="0" y="572057"/>
                    <a:pt x="3774" y="560737"/>
                  </a:cubicBezTo>
                  <a:lnTo>
                    <a:pt x="174398" y="48863"/>
                  </a:lnTo>
                  <a:cubicBezTo>
                    <a:pt x="184125" y="19683"/>
                    <a:pt x="211433" y="0"/>
                    <a:pt x="2421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785" y="1273523"/>
            <a:ext cx="18407714" cy="794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Desarrollo de Economías Colaborativas en Latinoamérica</a:t>
            </a:r>
          </a:p>
        </p:txBody>
      </p:sp>
      <p:sp>
        <p:nvSpPr>
          <p:cNvPr id="10" name="Freeform 10"/>
          <p:cNvSpPr/>
          <p:nvPr/>
        </p:nvSpPr>
        <p:spPr>
          <a:xfrm flipV="1">
            <a:off x="-971364" y="-293222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 flipH="1" flipV="1">
            <a:off x="12759686" y="-293222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6499678" y="2485706"/>
                </a:moveTo>
                <a:lnTo>
                  <a:pt x="0" y="2485706"/>
                </a:lnTo>
                <a:lnTo>
                  <a:pt x="0" y="0"/>
                </a:lnTo>
                <a:lnTo>
                  <a:pt x="6499678" y="0"/>
                </a:lnTo>
                <a:lnTo>
                  <a:pt x="6499678" y="248570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4355488" y="2536017"/>
            <a:ext cx="9059891" cy="6021227"/>
          </a:xfrm>
          <a:custGeom>
            <a:avLst/>
            <a:gdLst/>
            <a:ahLst/>
            <a:cxnLst/>
            <a:rect l="l" t="t" r="r" b="b"/>
            <a:pathLst>
              <a:path w="9059891" h="6021227">
                <a:moveTo>
                  <a:pt x="0" y="0"/>
                </a:moveTo>
                <a:lnTo>
                  <a:pt x="9059891" y="0"/>
                </a:lnTo>
                <a:lnTo>
                  <a:pt x="9059891" y="6021227"/>
                </a:lnTo>
                <a:lnTo>
                  <a:pt x="0" y="60212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8" r="-15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13"/>
          <p:cNvSpPr txBox="1"/>
          <p:nvPr/>
        </p:nvSpPr>
        <p:spPr>
          <a:xfrm>
            <a:off x="2745598" y="8547626"/>
            <a:ext cx="14140049" cy="26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97"/>
              </a:lnSpc>
              <a:spcBef>
                <a:spcPct val="0"/>
              </a:spcBef>
            </a:pPr>
            <a:r>
              <a:rPr lang="en-US" sz="15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Fuente: Fondo Multilateral de Inversiones, &amp; IE Business School (2016). Economía colaborativa en América Latina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0979" y="4984550"/>
            <a:ext cx="23849958" cy="6230801"/>
          </a:xfrm>
          <a:custGeom>
            <a:avLst/>
            <a:gdLst/>
            <a:ahLst/>
            <a:cxnLst/>
            <a:rect l="l" t="t" r="r" b="b"/>
            <a:pathLst>
              <a:path w="23849958" h="6230801">
                <a:moveTo>
                  <a:pt x="0" y="0"/>
                </a:moveTo>
                <a:lnTo>
                  <a:pt x="23849958" y="0"/>
                </a:lnTo>
                <a:lnTo>
                  <a:pt x="23849958" y="6230802"/>
                </a:lnTo>
                <a:lnTo>
                  <a:pt x="0" y="623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2300299" y="2192484"/>
            <a:ext cx="13655985" cy="6209759"/>
          </a:xfrm>
          <a:custGeom>
            <a:avLst/>
            <a:gdLst/>
            <a:ahLst/>
            <a:cxnLst/>
            <a:rect l="l" t="t" r="r" b="b"/>
            <a:pathLst>
              <a:path w="13655985" h="6209759">
                <a:moveTo>
                  <a:pt x="0" y="0"/>
                </a:moveTo>
                <a:lnTo>
                  <a:pt x="13655985" y="0"/>
                </a:lnTo>
                <a:lnTo>
                  <a:pt x="13655985" y="6209759"/>
                </a:lnTo>
                <a:lnTo>
                  <a:pt x="0" y="620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762" b="-6014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16885647" y="803089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659649" y="803089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6" name="Group 6"/>
          <p:cNvGrpSpPr/>
          <p:nvPr/>
        </p:nvGrpSpPr>
        <p:grpSpPr>
          <a:xfrm>
            <a:off x="1623730" y="8900777"/>
            <a:ext cx="15030952" cy="2314575"/>
            <a:chOff x="0" y="0"/>
            <a:chExt cx="3958769" cy="609600"/>
          </a:xfrm>
        </p:grpSpPr>
        <p:sp>
          <p:nvSpPr>
            <p:cNvPr id="7" name="Freeform 7"/>
            <p:cNvSpPr/>
            <p:nvPr/>
          </p:nvSpPr>
          <p:spPr>
            <a:xfrm>
              <a:off x="12514" y="0"/>
              <a:ext cx="3933741" cy="609600"/>
            </a:xfrm>
            <a:custGeom>
              <a:avLst/>
              <a:gdLst/>
              <a:ahLst/>
              <a:cxnLst/>
              <a:rect l="l" t="t" r="r" b="b"/>
              <a:pathLst>
                <a:path w="3933741" h="609600">
                  <a:moveTo>
                    <a:pt x="242193" y="0"/>
                  </a:moveTo>
                  <a:lnTo>
                    <a:pt x="3691549" y="0"/>
                  </a:lnTo>
                  <a:cubicBezTo>
                    <a:pt x="3722308" y="0"/>
                    <a:pt x="3749616" y="19683"/>
                    <a:pt x="3759343" y="48863"/>
                  </a:cubicBezTo>
                  <a:lnTo>
                    <a:pt x="3929967" y="560737"/>
                  </a:lnTo>
                  <a:cubicBezTo>
                    <a:pt x="3933741" y="572057"/>
                    <a:pt x="3931843" y="584502"/>
                    <a:pt x="3924865" y="594183"/>
                  </a:cubicBezTo>
                  <a:cubicBezTo>
                    <a:pt x="3917888" y="603864"/>
                    <a:pt x="3906682" y="609600"/>
                    <a:pt x="3894749" y="609600"/>
                  </a:cubicBezTo>
                  <a:lnTo>
                    <a:pt x="38993" y="609600"/>
                  </a:lnTo>
                  <a:cubicBezTo>
                    <a:pt x="27059" y="609600"/>
                    <a:pt x="15854" y="603864"/>
                    <a:pt x="8876" y="594183"/>
                  </a:cubicBezTo>
                  <a:cubicBezTo>
                    <a:pt x="1899" y="584502"/>
                    <a:pt x="0" y="572057"/>
                    <a:pt x="3774" y="560737"/>
                  </a:cubicBezTo>
                  <a:lnTo>
                    <a:pt x="174398" y="48863"/>
                  </a:lnTo>
                  <a:cubicBezTo>
                    <a:pt x="184125" y="19683"/>
                    <a:pt x="211433" y="0"/>
                    <a:pt x="2421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785" y="1273523"/>
            <a:ext cx="18407714" cy="794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Desarrollo de Economías Colaborativas en Latinoamérica</a:t>
            </a:r>
          </a:p>
        </p:txBody>
      </p:sp>
      <p:sp>
        <p:nvSpPr>
          <p:cNvPr id="10" name="Freeform 10"/>
          <p:cNvSpPr/>
          <p:nvPr/>
        </p:nvSpPr>
        <p:spPr>
          <a:xfrm flipV="1">
            <a:off x="-971364" y="-293222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 flipH="1" flipV="1">
            <a:off x="12759686" y="-293222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6499678" y="2485706"/>
                </a:moveTo>
                <a:lnTo>
                  <a:pt x="0" y="2485706"/>
                </a:lnTo>
                <a:lnTo>
                  <a:pt x="0" y="0"/>
                </a:lnTo>
                <a:lnTo>
                  <a:pt x="6499678" y="0"/>
                </a:lnTo>
                <a:lnTo>
                  <a:pt x="6499678" y="248570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5224530" y="2068245"/>
            <a:ext cx="8438849" cy="6507955"/>
          </a:xfrm>
          <a:custGeom>
            <a:avLst/>
            <a:gdLst/>
            <a:ahLst/>
            <a:cxnLst/>
            <a:rect l="l" t="t" r="r" b="b"/>
            <a:pathLst>
              <a:path w="8438849" h="6507955">
                <a:moveTo>
                  <a:pt x="0" y="0"/>
                </a:moveTo>
                <a:lnTo>
                  <a:pt x="8438848" y="0"/>
                </a:lnTo>
                <a:lnTo>
                  <a:pt x="8438848" y="6507956"/>
                </a:lnTo>
                <a:lnTo>
                  <a:pt x="0" y="65079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8" r="-15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13"/>
          <p:cNvSpPr txBox="1"/>
          <p:nvPr/>
        </p:nvSpPr>
        <p:spPr>
          <a:xfrm>
            <a:off x="2099857" y="8490399"/>
            <a:ext cx="15261917" cy="274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4"/>
              </a:lnSpc>
              <a:spcBef>
                <a:spcPct val="0"/>
              </a:spcBef>
            </a:pPr>
            <a:r>
              <a:rPr lang="en-US" sz="1574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Fuente: Fondo Multilateral de Inversiones, &amp; IE Business School (2016). Economía colaborativa en América Latina. https://doi.org/10.18235/0006509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11603">
            <a:off x="4179050" y="-3403659"/>
            <a:ext cx="20233024" cy="10799376"/>
          </a:xfrm>
          <a:custGeom>
            <a:avLst/>
            <a:gdLst/>
            <a:ahLst/>
            <a:cxnLst/>
            <a:rect l="l" t="t" r="r" b="b"/>
            <a:pathLst>
              <a:path w="20233024" h="10799376">
                <a:moveTo>
                  <a:pt x="0" y="0"/>
                </a:moveTo>
                <a:lnTo>
                  <a:pt x="20233024" y="0"/>
                </a:lnTo>
                <a:lnTo>
                  <a:pt x="20233024" y="10799376"/>
                </a:lnTo>
                <a:lnTo>
                  <a:pt x="0" y="10799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160562" y="3292520"/>
            <a:ext cx="7082857" cy="724380"/>
            <a:chOff x="0" y="0"/>
            <a:chExt cx="1865444" cy="190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65444" cy="190783"/>
            </a:xfrm>
            <a:custGeom>
              <a:avLst/>
              <a:gdLst/>
              <a:ahLst/>
              <a:cxnLst/>
              <a:rect l="l" t="t" r="r" b="b"/>
              <a:pathLst>
                <a:path w="1865444" h="190783">
                  <a:moveTo>
                    <a:pt x="95392" y="0"/>
                  </a:moveTo>
                  <a:lnTo>
                    <a:pt x="1770052" y="0"/>
                  </a:lnTo>
                  <a:cubicBezTo>
                    <a:pt x="1822735" y="0"/>
                    <a:pt x="1865444" y="42708"/>
                    <a:pt x="1865444" y="95392"/>
                  </a:cubicBezTo>
                  <a:lnTo>
                    <a:pt x="1865444" y="95392"/>
                  </a:lnTo>
                  <a:cubicBezTo>
                    <a:pt x="1865444" y="148075"/>
                    <a:pt x="1822735" y="190783"/>
                    <a:pt x="1770052" y="190783"/>
                  </a:cubicBezTo>
                  <a:lnTo>
                    <a:pt x="95392" y="190783"/>
                  </a:lnTo>
                  <a:cubicBezTo>
                    <a:pt x="42708" y="190783"/>
                    <a:pt x="0" y="148075"/>
                    <a:pt x="0" y="95392"/>
                  </a:cubicBezTo>
                  <a:lnTo>
                    <a:pt x="0" y="95392"/>
                  </a:lnTo>
                  <a:cubicBezTo>
                    <a:pt x="0" y="42708"/>
                    <a:pt x="42708" y="0"/>
                    <a:pt x="953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65444" cy="228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2126259" y="3151375"/>
            <a:ext cx="3643349" cy="13038508"/>
            <a:chOff x="0" y="0"/>
            <a:chExt cx="959565" cy="3434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9565" cy="3434010"/>
            </a:xfrm>
            <a:custGeom>
              <a:avLst/>
              <a:gdLst/>
              <a:ahLst/>
              <a:cxnLst/>
              <a:rect l="l" t="t" r="r" b="b"/>
              <a:pathLst>
                <a:path w="959565" h="3434010">
                  <a:moveTo>
                    <a:pt x="0" y="0"/>
                  </a:moveTo>
                  <a:lnTo>
                    <a:pt x="959565" y="0"/>
                  </a:lnTo>
                  <a:lnTo>
                    <a:pt x="959565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59565" cy="3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822174" y="-431599"/>
            <a:ext cx="2874251" cy="13038508"/>
            <a:chOff x="0" y="0"/>
            <a:chExt cx="757004" cy="3434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7004" cy="3434010"/>
            </a:xfrm>
            <a:custGeom>
              <a:avLst/>
              <a:gdLst/>
              <a:ahLst/>
              <a:cxnLst/>
              <a:rect l="l" t="t" r="r" b="b"/>
              <a:pathLst>
                <a:path w="757004" h="3434010">
                  <a:moveTo>
                    <a:pt x="0" y="0"/>
                  </a:moveTo>
                  <a:lnTo>
                    <a:pt x="757004" y="0"/>
                  </a:lnTo>
                  <a:lnTo>
                    <a:pt x="757004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57004" cy="3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80002" y="2313415"/>
            <a:ext cx="6821060" cy="6821060"/>
          </a:xfrm>
          <a:custGeom>
            <a:avLst/>
            <a:gdLst/>
            <a:ahLst/>
            <a:cxnLst/>
            <a:rect l="l" t="t" r="r" b="b"/>
            <a:pathLst>
              <a:path w="6821060" h="6821060">
                <a:moveTo>
                  <a:pt x="0" y="0"/>
                </a:moveTo>
                <a:lnTo>
                  <a:pt x="6821060" y="0"/>
                </a:lnTo>
                <a:lnTo>
                  <a:pt x="6821060" y="6821060"/>
                </a:lnTo>
                <a:lnTo>
                  <a:pt x="0" y="682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9499066" y="35182"/>
            <a:ext cx="6821060" cy="6821060"/>
          </a:xfrm>
          <a:custGeom>
            <a:avLst/>
            <a:gdLst/>
            <a:ahLst/>
            <a:cxnLst/>
            <a:rect l="l" t="t" r="r" b="b"/>
            <a:pathLst>
              <a:path w="6821060" h="6821060">
                <a:moveTo>
                  <a:pt x="0" y="0"/>
                </a:moveTo>
                <a:lnTo>
                  <a:pt x="6821060" y="0"/>
                </a:lnTo>
                <a:lnTo>
                  <a:pt x="6821060" y="6821059"/>
                </a:lnTo>
                <a:lnTo>
                  <a:pt x="0" y="6821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4" name="Group 14"/>
          <p:cNvGrpSpPr/>
          <p:nvPr/>
        </p:nvGrpSpPr>
        <p:grpSpPr>
          <a:xfrm>
            <a:off x="11140982" y="1591604"/>
            <a:ext cx="5728640" cy="5799925"/>
            <a:chOff x="0" y="0"/>
            <a:chExt cx="7638187" cy="773323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l="1231" r="1231"/>
            <a:stretch>
              <a:fillRect/>
            </a:stretch>
          </p:blipFill>
          <p:spPr>
            <a:xfrm>
              <a:off x="0" y="0"/>
              <a:ext cx="7638187" cy="7733234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/>
        </p:nvSpPr>
        <p:spPr>
          <a:xfrm>
            <a:off x="16698267" y="102870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Freeform 17"/>
          <p:cNvSpPr/>
          <p:nvPr/>
        </p:nvSpPr>
        <p:spPr>
          <a:xfrm>
            <a:off x="10842048" y="6623425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5"/>
                </a:lnTo>
                <a:lnTo>
                  <a:pt x="0" y="742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8" name="TextBox 18"/>
          <p:cNvSpPr txBox="1"/>
          <p:nvPr/>
        </p:nvSpPr>
        <p:spPr>
          <a:xfrm>
            <a:off x="1303014" y="655714"/>
            <a:ext cx="6797954" cy="241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492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Economías Colaborativas en los Seguros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3014" y="3388562"/>
            <a:ext cx="6797954" cy="94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sz="2717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Plataformas de seguros colaborativos</a:t>
            </a:r>
          </a:p>
          <a:p>
            <a:pPr algn="ctr">
              <a:lnSpc>
                <a:spcPts val="3804"/>
              </a:lnSpc>
              <a:spcBef>
                <a:spcPct val="0"/>
              </a:spcBef>
            </a:pPr>
            <a:endParaRPr lang="en-US" sz="2717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3014" y="4136226"/>
            <a:ext cx="8768557" cy="106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  <a:spcBef>
                <a:spcPct val="0"/>
              </a:spcBef>
            </a:pPr>
            <a:r>
              <a:rPr lang="en-US" sz="216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Permiten a usuarios acceder a seguros de manera innovadora y transparente</a:t>
            </a:r>
          </a:p>
          <a:p>
            <a:pPr algn="l">
              <a:lnSpc>
                <a:spcPts val="2475"/>
              </a:lnSpc>
              <a:spcBef>
                <a:spcPct val="0"/>
              </a:spcBef>
            </a:pPr>
            <a:endParaRPr lang="en-US" sz="216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160562" y="5098265"/>
            <a:ext cx="7082857" cy="724380"/>
            <a:chOff x="0" y="0"/>
            <a:chExt cx="1865444" cy="19078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65444" cy="190783"/>
            </a:xfrm>
            <a:custGeom>
              <a:avLst/>
              <a:gdLst/>
              <a:ahLst/>
              <a:cxnLst/>
              <a:rect l="l" t="t" r="r" b="b"/>
              <a:pathLst>
                <a:path w="1865444" h="190783">
                  <a:moveTo>
                    <a:pt x="95392" y="0"/>
                  </a:moveTo>
                  <a:lnTo>
                    <a:pt x="1770052" y="0"/>
                  </a:lnTo>
                  <a:cubicBezTo>
                    <a:pt x="1822735" y="0"/>
                    <a:pt x="1865444" y="42708"/>
                    <a:pt x="1865444" y="95392"/>
                  </a:cubicBezTo>
                  <a:lnTo>
                    <a:pt x="1865444" y="95392"/>
                  </a:lnTo>
                  <a:cubicBezTo>
                    <a:pt x="1865444" y="148075"/>
                    <a:pt x="1822735" y="190783"/>
                    <a:pt x="1770052" y="190783"/>
                  </a:cubicBezTo>
                  <a:lnTo>
                    <a:pt x="95392" y="190783"/>
                  </a:lnTo>
                  <a:cubicBezTo>
                    <a:pt x="42708" y="190783"/>
                    <a:pt x="0" y="148075"/>
                    <a:pt x="0" y="95392"/>
                  </a:cubicBezTo>
                  <a:lnTo>
                    <a:pt x="0" y="95392"/>
                  </a:lnTo>
                  <a:cubicBezTo>
                    <a:pt x="0" y="42708"/>
                    <a:pt x="42708" y="0"/>
                    <a:pt x="953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65444" cy="228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80278" y="5149714"/>
            <a:ext cx="6797954" cy="464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4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Características Principales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3014" y="6111222"/>
            <a:ext cx="8768557" cy="74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  <a:spcBef>
                <a:spcPct val="0"/>
              </a:spcBef>
            </a:pPr>
            <a:r>
              <a:rPr lang="en-US" sz="216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Estas plataformas ofrecen características como transparencia, reducción de costos y personalización de seguros para usuarios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160562" y="7124574"/>
            <a:ext cx="7082857" cy="724380"/>
            <a:chOff x="0" y="0"/>
            <a:chExt cx="1865444" cy="19078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865444" cy="190783"/>
            </a:xfrm>
            <a:custGeom>
              <a:avLst/>
              <a:gdLst/>
              <a:ahLst/>
              <a:cxnLst/>
              <a:rect l="l" t="t" r="r" b="b"/>
              <a:pathLst>
                <a:path w="1865444" h="190783">
                  <a:moveTo>
                    <a:pt x="95392" y="0"/>
                  </a:moveTo>
                  <a:lnTo>
                    <a:pt x="1770052" y="0"/>
                  </a:lnTo>
                  <a:cubicBezTo>
                    <a:pt x="1822735" y="0"/>
                    <a:pt x="1865444" y="42708"/>
                    <a:pt x="1865444" y="95392"/>
                  </a:cubicBezTo>
                  <a:lnTo>
                    <a:pt x="1865444" y="95392"/>
                  </a:lnTo>
                  <a:cubicBezTo>
                    <a:pt x="1865444" y="148075"/>
                    <a:pt x="1822735" y="190783"/>
                    <a:pt x="1770052" y="190783"/>
                  </a:cubicBezTo>
                  <a:lnTo>
                    <a:pt x="95392" y="190783"/>
                  </a:lnTo>
                  <a:cubicBezTo>
                    <a:pt x="42708" y="190783"/>
                    <a:pt x="0" y="148075"/>
                    <a:pt x="0" y="95392"/>
                  </a:cubicBezTo>
                  <a:lnTo>
                    <a:pt x="0" y="95392"/>
                  </a:lnTo>
                  <a:cubicBezTo>
                    <a:pt x="0" y="42708"/>
                    <a:pt x="42708" y="0"/>
                    <a:pt x="953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865444" cy="228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380278" y="7226000"/>
            <a:ext cx="6797954" cy="464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4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Inversión en innovación y tecnología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03014" y="8134705"/>
            <a:ext cx="8768557" cy="74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  <a:spcBef>
                <a:spcPct val="0"/>
              </a:spcBef>
            </a:pPr>
            <a:r>
              <a:rPr lang="en-US" sz="216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Promueven modelos descentralizados y mayor participación del cliente con soluciones eficientes y ágiles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8550" y="9129712"/>
            <a:ext cx="15030952" cy="2314575"/>
            <a:chOff x="0" y="0"/>
            <a:chExt cx="3958769" cy="609600"/>
          </a:xfrm>
        </p:grpSpPr>
        <p:sp>
          <p:nvSpPr>
            <p:cNvPr id="3" name="Freeform 3"/>
            <p:cNvSpPr/>
            <p:nvPr/>
          </p:nvSpPr>
          <p:spPr>
            <a:xfrm>
              <a:off x="12514" y="0"/>
              <a:ext cx="3933741" cy="609600"/>
            </a:xfrm>
            <a:custGeom>
              <a:avLst/>
              <a:gdLst/>
              <a:ahLst/>
              <a:cxnLst/>
              <a:rect l="l" t="t" r="r" b="b"/>
              <a:pathLst>
                <a:path w="3933741" h="609600">
                  <a:moveTo>
                    <a:pt x="242193" y="0"/>
                  </a:moveTo>
                  <a:lnTo>
                    <a:pt x="3691549" y="0"/>
                  </a:lnTo>
                  <a:cubicBezTo>
                    <a:pt x="3722308" y="0"/>
                    <a:pt x="3749616" y="19683"/>
                    <a:pt x="3759343" y="48863"/>
                  </a:cubicBezTo>
                  <a:lnTo>
                    <a:pt x="3929967" y="560737"/>
                  </a:lnTo>
                  <a:cubicBezTo>
                    <a:pt x="3933741" y="572057"/>
                    <a:pt x="3931843" y="584502"/>
                    <a:pt x="3924865" y="594183"/>
                  </a:cubicBezTo>
                  <a:cubicBezTo>
                    <a:pt x="3917888" y="603864"/>
                    <a:pt x="3906682" y="609600"/>
                    <a:pt x="3894749" y="609600"/>
                  </a:cubicBezTo>
                  <a:lnTo>
                    <a:pt x="38993" y="609600"/>
                  </a:lnTo>
                  <a:cubicBezTo>
                    <a:pt x="27059" y="609600"/>
                    <a:pt x="15854" y="603864"/>
                    <a:pt x="8876" y="594183"/>
                  </a:cubicBezTo>
                  <a:cubicBezTo>
                    <a:pt x="1899" y="584502"/>
                    <a:pt x="0" y="572057"/>
                    <a:pt x="3774" y="560737"/>
                  </a:cubicBezTo>
                  <a:lnTo>
                    <a:pt x="174398" y="48863"/>
                  </a:lnTo>
                  <a:cubicBezTo>
                    <a:pt x="184125" y="19683"/>
                    <a:pt x="211433" y="0"/>
                    <a:pt x="2421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5759" y="783580"/>
            <a:ext cx="17691646" cy="95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6"/>
              </a:lnSpc>
            </a:pPr>
            <a:r>
              <a:rPr lang="en-US" sz="594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Comparativa con los Modelos Tradicionales</a:t>
            </a:r>
          </a:p>
        </p:txBody>
      </p:sp>
      <p:sp>
        <p:nvSpPr>
          <p:cNvPr id="6" name="Freeform 6"/>
          <p:cNvSpPr/>
          <p:nvPr/>
        </p:nvSpPr>
        <p:spPr>
          <a:xfrm>
            <a:off x="16516596" y="3167249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415759" y="8886948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/>
          <p:nvPr/>
        </p:nvGrpSpPr>
        <p:grpSpPr>
          <a:xfrm>
            <a:off x="608950" y="2479508"/>
            <a:ext cx="4071427" cy="3545190"/>
            <a:chOff x="0" y="0"/>
            <a:chExt cx="1072310" cy="9337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2310" cy="933713"/>
            </a:xfrm>
            <a:custGeom>
              <a:avLst/>
              <a:gdLst/>
              <a:ahLst/>
              <a:cxnLst/>
              <a:rect l="l" t="t" r="r" b="b"/>
              <a:pathLst>
                <a:path w="1072310" h="933713">
                  <a:moveTo>
                    <a:pt x="112190" y="0"/>
                  </a:moveTo>
                  <a:lnTo>
                    <a:pt x="960120" y="0"/>
                  </a:lnTo>
                  <a:cubicBezTo>
                    <a:pt x="989875" y="0"/>
                    <a:pt x="1018411" y="11820"/>
                    <a:pt x="1039450" y="32860"/>
                  </a:cubicBezTo>
                  <a:cubicBezTo>
                    <a:pt x="1060490" y="53899"/>
                    <a:pt x="1072310" y="82435"/>
                    <a:pt x="1072310" y="112190"/>
                  </a:cubicBezTo>
                  <a:lnTo>
                    <a:pt x="1072310" y="821523"/>
                  </a:lnTo>
                  <a:cubicBezTo>
                    <a:pt x="1072310" y="851277"/>
                    <a:pt x="1060490" y="879813"/>
                    <a:pt x="1039450" y="900853"/>
                  </a:cubicBezTo>
                  <a:cubicBezTo>
                    <a:pt x="1018411" y="921893"/>
                    <a:pt x="989875" y="933713"/>
                    <a:pt x="960120" y="933713"/>
                  </a:cubicBezTo>
                  <a:lnTo>
                    <a:pt x="112190" y="933713"/>
                  </a:lnTo>
                  <a:cubicBezTo>
                    <a:pt x="82435" y="933713"/>
                    <a:pt x="53899" y="921893"/>
                    <a:pt x="32860" y="900853"/>
                  </a:cubicBezTo>
                  <a:cubicBezTo>
                    <a:pt x="11820" y="879813"/>
                    <a:pt x="0" y="851277"/>
                    <a:pt x="0" y="821523"/>
                  </a:cubicBezTo>
                  <a:lnTo>
                    <a:pt x="0" y="112190"/>
                  </a:lnTo>
                  <a:cubicBezTo>
                    <a:pt x="0" y="82435"/>
                    <a:pt x="11820" y="53899"/>
                    <a:pt x="32860" y="32860"/>
                  </a:cubicBezTo>
                  <a:cubicBezTo>
                    <a:pt x="53899" y="11820"/>
                    <a:pt x="82435" y="0"/>
                    <a:pt x="1121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72310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63127" y="2114861"/>
            <a:ext cx="3163074" cy="729294"/>
            <a:chOff x="0" y="0"/>
            <a:chExt cx="833073" cy="1920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3073" cy="192077"/>
            </a:xfrm>
            <a:custGeom>
              <a:avLst/>
              <a:gdLst/>
              <a:ahLst/>
              <a:cxnLst/>
              <a:rect l="l" t="t" r="r" b="b"/>
              <a:pathLst>
                <a:path w="833073" h="192077">
                  <a:moveTo>
                    <a:pt x="96039" y="0"/>
                  </a:moveTo>
                  <a:lnTo>
                    <a:pt x="737034" y="0"/>
                  </a:lnTo>
                  <a:cubicBezTo>
                    <a:pt x="790075" y="0"/>
                    <a:pt x="833073" y="42998"/>
                    <a:pt x="833073" y="96039"/>
                  </a:cubicBezTo>
                  <a:lnTo>
                    <a:pt x="833073" y="96039"/>
                  </a:lnTo>
                  <a:cubicBezTo>
                    <a:pt x="833073" y="149079"/>
                    <a:pt x="790075" y="192077"/>
                    <a:pt x="737034" y="192077"/>
                  </a:cubicBezTo>
                  <a:lnTo>
                    <a:pt x="96039" y="192077"/>
                  </a:lnTo>
                  <a:cubicBezTo>
                    <a:pt x="42998" y="192077"/>
                    <a:pt x="0" y="149079"/>
                    <a:pt x="0" y="96039"/>
                  </a:cubicBezTo>
                  <a:lnTo>
                    <a:pt x="0" y="96039"/>
                  </a:lnTo>
                  <a:cubicBezTo>
                    <a:pt x="0" y="42998"/>
                    <a:pt x="42998" y="0"/>
                    <a:pt x="9603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33073" cy="230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13499" y="2236114"/>
            <a:ext cx="2662330" cy="439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9"/>
              </a:lnSpc>
              <a:spcBef>
                <a:spcPct val="0"/>
              </a:spcBef>
            </a:pPr>
            <a:r>
              <a:rPr lang="en-US" sz="258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Flexibilidad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7111" y="3015782"/>
            <a:ext cx="3813076" cy="2521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  <a:spcBef>
                <a:spcPct val="0"/>
              </a:spcBef>
            </a:pPr>
            <a:r>
              <a:rPr lang="en-US" sz="211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Los seguros colaborativos ofrecen mayor flexibilidad adaptándose mejor a las necesidades individuales que los seguros tradicionales</a:t>
            </a:r>
          </a:p>
          <a:p>
            <a:pPr algn="ctr">
              <a:lnSpc>
                <a:spcPts val="2477"/>
              </a:lnSpc>
              <a:spcBef>
                <a:spcPct val="0"/>
              </a:spcBef>
            </a:pPr>
            <a:endParaRPr lang="en-US" sz="2114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838311" y="5508147"/>
            <a:ext cx="4071427" cy="3545190"/>
            <a:chOff x="0" y="0"/>
            <a:chExt cx="1072310" cy="9337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2310" cy="933713"/>
            </a:xfrm>
            <a:custGeom>
              <a:avLst/>
              <a:gdLst/>
              <a:ahLst/>
              <a:cxnLst/>
              <a:rect l="l" t="t" r="r" b="b"/>
              <a:pathLst>
                <a:path w="1072310" h="933713">
                  <a:moveTo>
                    <a:pt x="112190" y="0"/>
                  </a:moveTo>
                  <a:lnTo>
                    <a:pt x="960120" y="0"/>
                  </a:lnTo>
                  <a:cubicBezTo>
                    <a:pt x="989875" y="0"/>
                    <a:pt x="1018411" y="11820"/>
                    <a:pt x="1039450" y="32860"/>
                  </a:cubicBezTo>
                  <a:cubicBezTo>
                    <a:pt x="1060490" y="53899"/>
                    <a:pt x="1072310" y="82435"/>
                    <a:pt x="1072310" y="112190"/>
                  </a:cubicBezTo>
                  <a:lnTo>
                    <a:pt x="1072310" y="821523"/>
                  </a:lnTo>
                  <a:cubicBezTo>
                    <a:pt x="1072310" y="851277"/>
                    <a:pt x="1060490" y="879813"/>
                    <a:pt x="1039450" y="900853"/>
                  </a:cubicBezTo>
                  <a:cubicBezTo>
                    <a:pt x="1018411" y="921893"/>
                    <a:pt x="989875" y="933713"/>
                    <a:pt x="960120" y="933713"/>
                  </a:cubicBezTo>
                  <a:lnTo>
                    <a:pt x="112190" y="933713"/>
                  </a:lnTo>
                  <a:cubicBezTo>
                    <a:pt x="82435" y="933713"/>
                    <a:pt x="53899" y="921893"/>
                    <a:pt x="32860" y="900853"/>
                  </a:cubicBezTo>
                  <a:cubicBezTo>
                    <a:pt x="11820" y="879813"/>
                    <a:pt x="0" y="851277"/>
                    <a:pt x="0" y="821523"/>
                  </a:cubicBezTo>
                  <a:lnTo>
                    <a:pt x="0" y="112190"/>
                  </a:lnTo>
                  <a:cubicBezTo>
                    <a:pt x="0" y="82435"/>
                    <a:pt x="11820" y="53899"/>
                    <a:pt x="32860" y="32860"/>
                  </a:cubicBezTo>
                  <a:cubicBezTo>
                    <a:pt x="53899" y="11820"/>
                    <a:pt x="82435" y="0"/>
                    <a:pt x="1121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72310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92488" y="5143500"/>
            <a:ext cx="3163074" cy="729294"/>
            <a:chOff x="0" y="0"/>
            <a:chExt cx="833073" cy="1920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33073" cy="192077"/>
            </a:xfrm>
            <a:custGeom>
              <a:avLst/>
              <a:gdLst/>
              <a:ahLst/>
              <a:cxnLst/>
              <a:rect l="l" t="t" r="r" b="b"/>
              <a:pathLst>
                <a:path w="833073" h="192077">
                  <a:moveTo>
                    <a:pt x="96039" y="0"/>
                  </a:moveTo>
                  <a:lnTo>
                    <a:pt x="737034" y="0"/>
                  </a:lnTo>
                  <a:cubicBezTo>
                    <a:pt x="790075" y="0"/>
                    <a:pt x="833073" y="42998"/>
                    <a:pt x="833073" y="96039"/>
                  </a:cubicBezTo>
                  <a:lnTo>
                    <a:pt x="833073" y="96039"/>
                  </a:lnTo>
                  <a:cubicBezTo>
                    <a:pt x="833073" y="149079"/>
                    <a:pt x="790075" y="192077"/>
                    <a:pt x="737034" y="192077"/>
                  </a:cubicBezTo>
                  <a:lnTo>
                    <a:pt x="96039" y="192077"/>
                  </a:lnTo>
                  <a:cubicBezTo>
                    <a:pt x="42998" y="192077"/>
                    <a:pt x="0" y="149079"/>
                    <a:pt x="0" y="96039"/>
                  </a:cubicBezTo>
                  <a:lnTo>
                    <a:pt x="0" y="96039"/>
                  </a:lnTo>
                  <a:cubicBezTo>
                    <a:pt x="0" y="42998"/>
                    <a:pt x="42998" y="0"/>
                    <a:pt x="9603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33073" cy="230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542860" y="5264754"/>
            <a:ext cx="2662330" cy="439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9"/>
              </a:lnSpc>
              <a:spcBef>
                <a:spcPct val="0"/>
              </a:spcBef>
            </a:pPr>
            <a:r>
              <a:rPr lang="en-US" sz="258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Costos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17674" y="6034896"/>
            <a:ext cx="2912702" cy="285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  <a:spcBef>
                <a:spcPct val="0"/>
              </a:spcBef>
            </a:pPr>
            <a:r>
              <a:rPr lang="en-US" sz="210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Los seguros colaborativos suelen tener costos más bajos gracias a la reducción de intermediarios y comisiones</a:t>
            </a:r>
          </a:p>
          <a:p>
            <a:pPr algn="ctr">
              <a:lnSpc>
                <a:spcPts val="2152"/>
              </a:lnSpc>
              <a:spcBef>
                <a:spcPct val="0"/>
              </a:spcBef>
            </a:pPr>
            <a:endParaRPr lang="en-US" sz="2109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144026" y="2479508"/>
            <a:ext cx="4071427" cy="3545190"/>
            <a:chOff x="0" y="0"/>
            <a:chExt cx="1072310" cy="93371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72310" cy="933713"/>
            </a:xfrm>
            <a:custGeom>
              <a:avLst/>
              <a:gdLst/>
              <a:ahLst/>
              <a:cxnLst/>
              <a:rect l="l" t="t" r="r" b="b"/>
              <a:pathLst>
                <a:path w="1072310" h="933713">
                  <a:moveTo>
                    <a:pt x="112190" y="0"/>
                  </a:moveTo>
                  <a:lnTo>
                    <a:pt x="960120" y="0"/>
                  </a:lnTo>
                  <a:cubicBezTo>
                    <a:pt x="989875" y="0"/>
                    <a:pt x="1018411" y="11820"/>
                    <a:pt x="1039450" y="32860"/>
                  </a:cubicBezTo>
                  <a:cubicBezTo>
                    <a:pt x="1060490" y="53899"/>
                    <a:pt x="1072310" y="82435"/>
                    <a:pt x="1072310" y="112190"/>
                  </a:cubicBezTo>
                  <a:lnTo>
                    <a:pt x="1072310" y="821523"/>
                  </a:lnTo>
                  <a:cubicBezTo>
                    <a:pt x="1072310" y="851277"/>
                    <a:pt x="1060490" y="879813"/>
                    <a:pt x="1039450" y="900853"/>
                  </a:cubicBezTo>
                  <a:cubicBezTo>
                    <a:pt x="1018411" y="921893"/>
                    <a:pt x="989875" y="933713"/>
                    <a:pt x="960120" y="933713"/>
                  </a:cubicBezTo>
                  <a:lnTo>
                    <a:pt x="112190" y="933713"/>
                  </a:lnTo>
                  <a:cubicBezTo>
                    <a:pt x="82435" y="933713"/>
                    <a:pt x="53899" y="921893"/>
                    <a:pt x="32860" y="900853"/>
                  </a:cubicBezTo>
                  <a:cubicBezTo>
                    <a:pt x="11820" y="879813"/>
                    <a:pt x="0" y="851277"/>
                    <a:pt x="0" y="821523"/>
                  </a:cubicBezTo>
                  <a:lnTo>
                    <a:pt x="0" y="112190"/>
                  </a:lnTo>
                  <a:cubicBezTo>
                    <a:pt x="0" y="82435"/>
                    <a:pt x="11820" y="53899"/>
                    <a:pt x="32860" y="32860"/>
                  </a:cubicBezTo>
                  <a:cubicBezTo>
                    <a:pt x="53899" y="11820"/>
                    <a:pt x="82435" y="0"/>
                    <a:pt x="1121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072310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598203" y="2114861"/>
            <a:ext cx="3163074" cy="1195798"/>
            <a:chOff x="0" y="0"/>
            <a:chExt cx="833073" cy="31494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33073" cy="314943"/>
            </a:xfrm>
            <a:custGeom>
              <a:avLst/>
              <a:gdLst/>
              <a:ahLst/>
              <a:cxnLst/>
              <a:rect l="l" t="t" r="r" b="b"/>
              <a:pathLst>
                <a:path w="833073" h="314943">
                  <a:moveTo>
                    <a:pt x="144408" y="0"/>
                  </a:moveTo>
                  <a:lnTo>
                    <a:pt x="688665" y="0"/>
                  </a:lnTo>
                  <a:cubicBezTo>
                    <a:pt x="768419" y="0"/>
                    <a:pt x="833073" y="64654"/>
                    <a:pt x="833073" y="144408"/>
                  </a:cubicBezTo>
                  <a:lnTo>
                    <a:pt x="833073" y="170535"/>
                  </a:lnTo>
                  <a:cubicBezTo>
                    <a:pt x="833073" y="250289"/>
                    <a:pt x="768419" y="314943"/>
                    <a:pt x="688665" y="314943"/>
                  </a:cubicBezTo>
                  <a:lnTo>
                    <a:pt x="144408" y="314943"/>
                  </a:lnTo>
                  <a:cubicBezTo>
                    <a:pt x="64654" y="314943"/>
                    <a:pt x="0" y="250289"/>
                    <a:pt x="0" y="170535"/>
                  </a:cubicBezTo>
                  <a:lnTo>
                    <a:pt x="0" y="144408"/>
                  </a:lnTo>
                  <a:cubicBezTo>
                    <a:pt x="0" y="64654"/>
                    <a:pt x="64654" y="0"/>
                    <a:pt x="1444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33073" cy="353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848575" y="2236114"/>
            <a:ext cx="2662330" cy="896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9"/>
              </a:lnSpc>
              <a:spcBef>
                <a:spcPct val="0"/>
              </a:spcBef>
            </a:pPr>
            <a:r>
              <a:rPr lang="en-US" sz="258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Personalización y emisión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14645" y="3644034"/>
            <a:ext cx="3730190" cy="1744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  <a:spcBef>
                <a:spcPct val="0"/>
              </a:spcBef>
            </a:pPr>
            <a:r>
              <a:rPr lang="en-US" sz="210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Los seguros colaborativos permiten un mayor nivel de personalización según las preferencias del usuario</a:t>
            </a:r>
          </a:p>
          <a:p>
            <a:pPr algn="ctr">
              <a:lnSpc>
                <a:spcPts val="2152"/>
              </a:lnSpc>
              <a:spcBef>
                <a:spcPct val="0"/>
              </a:spcBef>
            </a:pPr>
            <a:endParaRPr lang="en-US" sz="2109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3453579" y="5508147"/>
            <a:ext cx="4071427" cy="3545190"/>
            <a:chOff x="0" y="0"/>
            <a:chExt cx="1072310" cy="93371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72310" cy="933713"/>
            </a:xfrm>
            <a:custGeom>
              <a:avLst/>
              <a:gdLst/>
              <a:ahLst/>
              <a:cxnLst/>
              <a:rect l="l" t="t" r="r" b="b"/>
              <a:pathLst>
                <a:path w="1072310" h="933713">
                  <a:moveTo>
                    <a:pt x="112190" y="0"/>
                  </a:moveTo>
                  <a:lnTo>
                    <a:pt x="960120" y="0"/>
                  </a:lnTo>
                  <a:cubicBezTo>
                    <a:pt x="989875" y="0"/>
                    <a:pt x="1018411" y="11820"/>
                    <a:pt x="1039450" y="32860"/>
                  </a:cubicBezTo>
                  <a:cubicBezTo>
                    <a:pt x="1060490" y="53899"/>
                    <a:pt x="1072310" y="82435"/>
                    <a:pt x="1072310" y="112190"/>
                  </a:cubicBezTo>
                  <a:lnTo>
                    <a:pt x="1072310" y="821523"/>
                  </a:lnTo>
                  <a:cubicBezTo>
                    <a:pt x="1072310" y="851277"/>
                    <a:pt x="1060490" y="879813"/>
                    <a:pt x="1039450" y="900853"/>
                  </a:cubicBezTo>
                  <a:cubicBezTo>
                    <a:pt x="1018411" y="921893"/>
                    <a:pt x="989875" y="933713"/>
                    <a:pt x="960120" y="933713"/>
                  </a:cubicBezTo>
                  <a:lnTo>
                    <a:pt x="112190" y="933713"/>
                  </a:lnTo>
                  <a:cubicBezTo>
                    <a:pt x="82435" y="933713"/>
                    <a:pt x="53899" y="921893"/>
                    <a:pt x="32860" y="900853"/>
                  </a:cubicBezTo>
                  <a:cubicBezTo>
                    <a:pt x="11820" y="879813"/>
                    <a:pt x="0" y="851277"/>
                    <a:pt x="0" y="821523"/>
                  </a:cubicBezTo>
                  <a:lnTo>
                    <a:pt x="0" y="112190"/>
                  </a:lnTo>
                  <a:cubicBezTo>
                    <a:pt x="0" y="82435"/>
                    <a:pt x="11820" y="53899"/>
                    <a:pt x="32860" y="32860"/>
                  </a:cubicBezTo>
                  <a:cubicBezTo>
                    <a:pt x="53899" y="11820"/>
                    <a:pt x="82435" y="0"/>
                    <a:pt x="1121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072310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907756" y="5143500"/>
            <a:ext cx="3163074" cy="1568192"/>
            <a:chOff x="0" y="0"/>
            <a:chExt cx="833073" cy="41302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33073" cy="413022"/>
            </a:xfrm>
            <a:custGeom>
              <a:avLst/>
              <a:gdLst/>
              <a:ahLst/>
              <a:cxnLst/>
              <a:rect l="l" t="t" r="r" b="b"/>
              <a:pathLst>
                <a:path w="833073" h="413022">
                  <a:moveTo>
                    <a:pt x="144408" y="0"/>
                  </a:moveTo>
                  <a:lnTo>
                    <a:pt x="688665" y="0"/>
                  </a:lnTo>
                  <a:cubicBezTo>
                    <a:pt x="768419" y="0"/>
                    <a:pt x="833073" y="64654"/>
                    <a:pt x="833073" y="144408"/>
                  </a:cubicBezTo>
                  <a:lnTo>
                    <a:pt x="833073" y="268614"/>
                  </a:lnTo>
                  <a:cubicBezTo>
                    <a:pt x="833073" y="348368"/>
                    <a:pt x="768419" y="413022"/>
                    <a:pt x="688665" y="413022"/>
                  </a:cubicBezTo>
                  <a:lnTo>
                    <a:pt x="144408" y="413022"/>
                  </a:lnTo>
                  <a:cubicBezTo>
                    <a:pt x="64654" y="413022"/>
                    <a:pt x="0" y="348368"/>
                    <a:pt x="0" y="268614"/>
                  </a:cubicBezTo>
                  <a:lnTo>
                    <a:pt x="0" y="144408"/>
                  </a:lnTo>
                  <a:cubicBezTo>
                    <a:pt x="0" y="64654"/>
                    <a:pt x="64654" y="0"/>
                    <a:pt x="1444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33073" cy="451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158127" y="5264754"/>
            <a:ext cx="2662330" cy="135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9"/>
              </a:lnSpc>
              <a:spcBef>
                <a:spcPct val="0"/>
              </a:spcBef>
            </a:pPr>
            <a:r>
              <a:rPr lang="en-US" sz="2585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Eficiencia en el ajuste y pago de siniestros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677232" y="6673592"/>
            <a:ext cx="3624121" cy="227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  <a:spcBef>
                <a:spcPct val="0"/>
              </a:spcBef>
            </a:pP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Se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comienza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con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proveer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mecanismos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tecnológicos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que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permitan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un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ágil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ajuste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convenio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en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caso</a:t>
            </a:r>
            <a:r>
              <a:rPr lang="en-US" sz="2109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de un </a:t>
            </a:r>
            <a:r>
              <a:rPr lang="en-US" sz="2109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siniestro</a:t>
            </a:r>
            <a:endParaRPr lang="en-US" sz="2109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953"/>
              </a:lnSpc>
              <a:spcBef>
                <a:spcPct val="0"/>
              </a:spcBef>
            </a:pPr>
            <a:endParaRPr lang="en-US" sz="2109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698</Words>
  <Application>Microsoft Office PowerPoint</Application>
  <PresentationFormat>Personalizado</PresentationFormat>
  <Paragraphs>94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Calibri</vt:lpstr>
      <vt:lpstr>Open Sauce</vt:lpstr>
      <vt:lpstr>Arial</vt:lpstr>
      <vt:lpstr>Open Sauce Bold</vt:lpstr>
      <vt:lpstr>Open Sauce Heavy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Economías Colaborativas y la aplicación en los Seguros Tradicionales</dc:title>
  <dc:creator>Oscar Emilio Nolasco Rios</dc:creator>
  <cp:lastModifiedBy>Oscar Emilio Nolasco Rios</cp:lastModifiedBy>
  <cp:revision>3</cp:revision>
  <dcterms:created xsi:type="dcterms:W3CDTF">2006-08-16T00:00:00Z</dcterms:created>
  <dcterms:modified xsi:type="dcterms:W3CDTF">2025-09-20T23:57:25Z</dcterms:modified>
  <dc:identifier>DAGzftyygwk</dc:identifier>
</cp:coreProperties>
</file>