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70" r:id="rId13"/>
    <p:sldId id="271" r:id="rId14"/>
    <p:sldId id="278" r:id="rId15"/>
    <p:sldId id="279" r:id="rId16"/>
    <p:sldId id="281" r:id="rId17"/>
    <p:sldId id="282" r:id="rId1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5A938C-F35E-4E53-8675-AAB84EFEE7FE}" v="28" dt="2025-09-05T22:07:30.62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301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0185" y="9905"/>
            <a:ext cx="11771629" cy="20509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0697" y="1754505"/>
            <a:ext cx="6136640" cy="3990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icmif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cmif.org/icmif-member-impact-report-2023-202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jpg"/><Relationship Id="rId26" Type="http://schemas.openxmlformats.org/officeDocument/2006/relationships/image" Target="../media/image40.png"/><Relationship Id="rId3" Type="http://schemas.openxmlformats.org/officeDocument/2006/relationships/image" Target="../media/image17.jpg"/><Relationship Id="rId21" Type="http://schemas.openxmlformats.org/officeDocument/2006/relationships/image" Target="../media/image35.png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17" Type="http://schemas.openxmlformats.org/officeDocument/2006/relationships/image" Target="../media/image31.jpg"/><Relationship Id="rId25" Type="http://schemas.openxmlformats.org/officeDocument/2006/relationships/image" Target="../media/image39.jpg"/><Relationship Id="rId33" Type="http://schemas.openxmlformats.org/officeDocument/2006/relationships/image" Target="../media/image47.jp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jp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24" Type="http://schemas.openxmlformats.org/officeDocument/2006/relationships/image" Target="../media/image38.jpg"/><Relationship Id="rId32" Type="http://schemas.openxmlformats.org/officeDocument/2006/relationships/image" Target="../media/image46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jpg"/><Relationship Id="rId10" Type="http://schemas.openxmlformats.org/officeDocument/2006/relationships/image" Target="../media/image24.jpg"/><Relationship Id="rId19" Type="http://schemas.openxmlformats.org/officeDocument/2006/relationships/image" Target="../media/image33.jp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jpg"/><Relationship Id="rId30" Type="http://schemas.openxmlformats.org/officeDocument/2006/relationships/image" Target="../media/image44.jpg"/><Relationship Id="rId8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mif.org/member_publication/icmif-members-key-statistics-report-2024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48759" y="6555830"/>
            <a:ext cx="4101465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0"/>
              </a:lnSpc>
            </a:pP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©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2025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International</a:t>
            </a:r>
            <a:r>
              <a:rPr sz="1200" spc="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Cooperative</a:t>
            </a:r>
            <a:r>
              <a:rPr sz="1200" spc="-3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and</a:t>
            </a:r>
            <a:r>
              <a:rPr sz="1200" spc="-20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Mutual</a:t>
            </a:r>
            <a:r>
              <a:rPr sz="1200" spc="-7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Insurance</a:t>
            </a:r>
            <a:r>
              <a:rPr sz="1200" spc="4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Federation</a:t>
            </a:r>
            <a:endParaRPr sz="1200">
              <a:latin typeface="Tw Cen MT"/>
              <a:cs typeface="Tw Cen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525" y="0"/>
            <a:ext cx="12182475" cy="6858000"/>
            <a:chOff x="9525" y="0"/>
            <a:chExt cx="1218247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25" y="0"/>
              <a:ext cx="12182474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3950" y="247650"/>
              <a:ext cx="3124200" cy="119062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62940" y="381063"/>
            <a:ext cx="9090660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lang="es-CR" sz="6000" b="1" dirty="0">
                <a:solidFill>
                  <a:srgbClr val="F1F1F1"/>
                </a:solidFill>
                <a:latin typeface="Tw Cen MT"/>
                <a:cs typeface="Tw Cen MT"/>
              </a:rPr>
              <a:t>Impacto de nuestra red miembros de ICMIF alrededor del mundo</a:t>
            </a:r>
            <a:endParaRPr sz="6000" dirty="0">
              <a:latin typeface="Tw Cen MT"/>
              <a:cs typeface="Tw Cen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75154" y="6009957"/>
            <a:ext cx="1296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Tw Cen MT"/>
                <a:cs typeface="Tw Cen MT"/>
                <a:hlinkClick r:id="rId4"/>
              </a:rPr>
              <a:t>www.icmif.org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94020" y="6009957"/>
            <a:ext cx="13328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Tw Cen MT"/>
                <a:cs typeface="Tw Cen MT"/>
              </a:rPr>
              <a:t>@ICMIF_Web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30385" y="6037897"/>
            <a:ext cx="25800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Tw Cen MT"/>
                <a:cs typeface="Tw Cen MT"/>
              </a:rPr>
              <a:t>linkedin.com/company/icmif</a:t>
            </a:r>
            <a:endParaRPr sz="1800">
              <a:latin typeface="Tw Cen MT"/>
              <a:cs typeface="Tw Cen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04875" y="5734050"/>
            <a:ext cx="7839075" cy="771525"/>
            <a:chOff x="904875" y="5734050"/>
            <a:chExt cx="7839075" cy="77152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4875" y="5734050"/>
              <a:ext cx="771525" cy="7715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39100" y="5781675"/>
              <a:ext cx="704850" cy="70485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52900" y="5429248"/>
            <a:ext cx="1400175" cy="1409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637" y="100964"/>
            <a:ext cx="10671175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1" dirty="0">
                <a:solidFill>
                  <a:srgbClr val="1A467B"/>
                </a:solidFill>
                <a:latin typeface="Tw Cen MT"/>
                <a:cs typeface="Tw Cen MT"/>
              </a:rPr>
              <a:t>2.</a:t>
            </a:r>
            <a:r>
              <a:rPr sz="3200" i="1" spc="-15" dirty="0">
                <a:solidFill>
                  <a:srgbClr val="1A467B"/>
                </a:solidFill>
                <a:latin typeface="Tw Cen MT"/>
                <a:cs typeface="Tw Cen MT"/>
              </a:rPr>
              <a:t> </a:t>
            </a:r>
            <a:r>
              <a:rPr lang="es-CR" sz="3200" i="1" spc="-15" dirty="0">
                <a:solidFill>
                  <a:srgbClr val="1A467B"/>
                </a:solidFill>
                <a:latin typeface="Tw Cen MT"/>
                <a:cs typeface="Tw Cen MT"/>
              </a:rPr>
              <a:t>Construyendo una organización que prioriza a las personas y un buen ambiente laboral a través del liderazgo y el impulso de talento</a:t>
            </a:r>
            <a:endParaRPr sz="3200" dirty="0">
              <a:latin typeface="Tw Cen MT"/>
              <a:cs typeface="Tw Cen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15175" y="1289050"/>
            <a:ext cx="4676775" cy="46736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0050" y="1898967"/>
            <a:ext cx="7491730" cy="391517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1" i="1" dirty="0">
                <a:solidFill>
                  <a:srgbClr val="67CAFF"/>
                </a:solidFill>
                <a:latin typeface="Tw Cen MT"/>
                <a:cs typeface="Tw Cen MT"/>
              </a:rPr>
              <a:t>P</a:t>
            </a:r>
            <a:r>
              <a:rPr lang="es-CR" sz="2750" b="1" i="1" dirty="0" err="1">
                <a:solidFill>
                  <a:srgbClr val="67CAFF"/>
                </a:solidFill>
                <a:latin typeface="Tw Cen MT"/>
                <a:cs typeface="Tw Cen MT"/>
              </a:rPr>
              <a:t>ersonas</a:t>
            </a:r>
            <a:r>
              <a:rPr lang="es-CR" sz="2750" b="1" i="1" dirty="0">
                <a:solidFill>
                  <a:srgbClr val="67CAFF"/>
                </a:solidFill>
                <a:latin typeface="Tw Cen MT"/>
                <a:cs typeface="Tw Cen MT"/>
              </a:rPr>
              <a:t> y cultura – desarrollo del liderazgo</a:t>
            </a:r>
            <a:endParaRPr sz="2750" dirty="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2205"/>
              </a:spcBef>
            </a:pPr>
            <a:endParaRPr sz="2750" dirty="0">
              <a:latin typeface="Tw Cen MT"/>
              <a:cs typeface="Tw Cen MT"/>
            </a:endParaRPr>
          </a:p>
          <a:p>
            <a:pPr marL="595630" indent="-342900">
              <a:lnSpc>
                <a:spcPct val="100000"/>
              </a:lnSpc>
              <a:buFont typeface="Arial"/>
              <a:buChar char="•"/>
              <a:tabLst>
                <a:tab pos="595630" algn="l"/>
              </a:tabLst>
            </a:pPr>
            <a:r>
              <a:rPr lang="es-CR" sz="3600" i="1" dirty="0">
                <a:solidFill>
                  <a:srgbClr val="1A467B"/>
                </a:solidFill>
                <a:latin typeface="Tw Cen MT"/>
                <a:cs typeface="Tw Cen MT"/>
              </a:rPr>
              <a:t>Cultura impulsada a través del propósito</a:t>
            </a:r>
          </a:p>
          <a:p>
            <a:pPr marL="595630" indent="-342900">
              <a:lnSpc>
                <a:spcPct val="100000"/>
              </a:lnSpc>
              <a:buFont typeface="Arial"/>
              <a:buChar char="•"/>
              <a:tabLst>
                <a:tab pos="595630" algn="l"/>
              </a:tabLst>
            </a:pPr>
            <a:r>
              <a:rPr lang="es-CR" sz="3600" i="1" dirty="0">
                <a:solidFill>
                  <a:srgbClr val="1A467B"/>
                </a:solidFill>
                <a:latin typeface="Tw Cen MT"/>
                <a:cs typeface="Tw Cen MT"/>
              </a:rPr>
              <a:t>Inversión en líderes listos para el futuro</a:t>
            </a:r>
          </a:p>
          <a:p>
            <a:pPr marL="595630" indent="-342900">
              <a:lnSpc>
                <a:spcPct val="100000"/>
              </a:lnSpc>
              <a:buFont typeface="Arial"/>
              <a:buChar char="•"/>
              <a:tabLst>
                <a:tab pos="595630" algn="l"/>
              </a:tabLst>
            </a:pPr>
            <a:r>
              <a:rPr lang="es-CR" sz="3600" i="1" dirty="0">
                <a:solidFill>
                  <a:srgbClr val="1A467B"/>
                </a:solidFill>
                <a:latin typeface="Tw Cen MT"/>
                <a:cs typeface="Tw Cen MT"/>
              </a:rPr>
              <a:t>Apoyar el bienestar de los empleados</a:t>
            </a:r>
            <a:endParaRPr sz="3600" dirty="0">
              <a:latin typeface="Tw Cen MT"/>
              <a:cs typeface="Tw Cen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36059" y="6543130"/>
            <a:ext cx="4126865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©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2025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International</a:t>
            </a:r>
            <a:r>
              <a:rPr sz="1200" spc="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Cooperative</a:t>
            </a:r>
            <a:r>
              <a:rPr sz="1200" spc="-3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and</a:t>
            </a:r>
            <a:r>
              <a:rPr sz="1200" spc="-20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Mutual</a:t>
            </a:r>
            <a:r>
              <a:rPr sz="1200" spc="-7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Insurance</a:t>
            </a:r>
            <a:r>
              <a:rPr sz="1200" spc="4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Federation</a:t>
            </a:r>
            <a:endParaRPr sz="12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185" y="9905"/>
            <a:ext cx="11771629" cy="1578894"/>
          </a:xfrm>
          <a:prstGeom prst="rect">
            <a:avLst/>
          </a:prstGeom>
        </p:spPr>
        <p:txBody>
          <a:bodyPr vert="horz" wrap="square" lIns="0" tIns="99949" rIns="0" bIns="0" rtlCol="0">
            <a:spAutoFit/>
          </a:bodyPr>
          <a:lstStyle/>
          <a:p>
            <a:pPr marL="203835" marR="1366520">
              <a:lnSpc>
                <a:spcPct val="100800"/>
              </a:lnSpc>
              <a:spcBef>
                <a:spcPts val="70"/>
              </a:spcBef>
            </a:pPr>
            <a:r>
              <a:rPr sz="2400" i="1" dirty="0">
                <a:solidFill>
                  <a:srgbClr val="1A467B"/>
                </a:solidFill>
                <a:latin typeface="Tw Cen MT"/>
                <a:cs typeface="Tw Cen MT"/>
              </a:rPr>
              <a:t>3.</a:t>
            </a:r>
            <a:r>
              <a:rPr sz="2400" i="1" spc="-40" dirty="0">
                <a:solidFill>
                  <a:srgbClr val="1A467B"/>
                </a:solidFill>
                <a:latin typeface="Tw Cen MT"/>
                <a:cs typeface="Tw Cen MT"/>
              </a:rPr>
              <a:t> </a:t>
            </a:r>
            <a:r>
              <a:rPr lang="es-CR" sz="2400" i="1" spc="-40" dirty="0">
                <a:solidFill>
                  <a:srgbClr val="1A467B"/>
                </a:solidFill>
                <a:latin typeface="Tw Cen MT"/>
                <a:cs typeface="Tw Cen MT"/>
              </a:rPr>
              <a:t>Integrando la sostenibilidad para un mejor desempeño organizacional y mejores oportunidades de crecimiento</a:t>
            </a:r>
            <a:br>
              <a:rPr lang="es-CR" sz="2400" i="1" spc="-40" dirty="0">
                <a:solidFill>
                  <a:srgbClr val="1A467B"/>
                </a:solidFill>
                <a:latin typeface="Tw Cen MT"/>
                <a:cs typeface="Tw Cen MT"/>
              </a:rPr>
            </a:br>
            <a:r>
              <a:rPr lang="es-CR" sz="2400" i="1" spc="-40" dirty="0">
                <a:solidFill>
                  <a:srgbClr val="1A467B"/>
                </a:solidFill>
                <a:latin typeface="Tw Cen MT"/>
                <a:cs typeface="Tw Cen MT"/>
              </a:rPr>
              <a:t>Sostenibilidad ESG (Medioambiental, Social y Gobernanza) desarrollo de productos, prevención de pérdidas</a:t>
            </a:r>
            <a:endParaRPr sz="1800" dirty="0">
              <a:latin typeface="Tw Cen MT"/>
              <a:cs typeface="Tw Cen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91375" y="1724025"/>
            <a:ext cx="4676775" cy="46863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41667" y="2133599"/>
            <a:ext cx="6209030" cy="3121175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335"/>
              </a:spcBef>
              <a:buFont typeface="Arial"/>
              <a:buChar char="•"/>
              <a:tabLst>
                <a:tab pos="355600" algn="l"/>
              </a:tabLst>
            </a:pPr>
            <a:r>
              <a:rPr lang="es-CR" sz="2800" i="1" dirty="0">
                <a:solidFill>
                  <a:srgbClr val="1A467B"/>
                </a:solidFill>
                <a:latin typeface="Tw Cen MT"/>
                <a:cs typeface="Tw Cen MT"/>
              </a:rPr>
              <a:t>Resiliencia integrada en las operaciones </a:t>
            </a:r>
            <a:endParaRPr sz="2800" dirty="0">
              <a:latin typeface="Tw Cen MT"/>
              <a:cs typeface="Tw Cen MT"/>
            </a:endParaRPr>
          </a:p>
          <a:p>
            <a:pPr marL="355600" marR="613410" indent="-343535">
              <a:lnSpc>
                <a:spcPts val="4280"/>
              </a:lnSpc>
              <a:spcBef>
                <a:spcPts val="1415"/>
              </a:spcBef>
              <a:buFont typeface="Arial"/>
              <a:buChar char="•"/>
              <a:tabLst>
                <a:tab pos="355600" algn="l"/>
              </a:tabLst>
            </a:pPr>
            <a:r>
              <a:rPr lang="es-CR" sz="2800" i="1" dirty="0">
                <a:solidFill>
                  <a:srgbClr val="1A467B"/>
                </a:solidFill>
                <a:latin typeface="Tw Cen MT"/>
                <a:cs typeface="Tw Cen MT"/>
              </a:rPr>
              <a:t>Correlacionar la sostenibilidad con oportunidades de crecimiento </a:t>
            </a:r>
          </a:p>
          <a:p>
            <a:pPr marL="355600" marR="613410" indent="-343535">
              <a:lnSpc>
                <a:spcPts val="4280"/>
              </a:lnSpc>
              <a:spcBef>
                <a:spcPts val="1415"/>
              </a:spcBef>
              <a:buFont typeface="Arial"/>
              <a:buChar char="•"/>
              <a:tabLst>
                <a:tab pos="355600" algn="l"/>
              </a:tabLst>
            </a:pPr>
            <a:r>
              <a:rPr lang="es-CR" sz="2800" i="1" dirty="0">
                <a:solidFill>
                  <a:srgbClr val="1A467B"/>
                </a:solidFill>
                <a:latin typeface="Tw Cen MT"/>
                <a:cs typeface="Tw Cen MT"/>
              </a:rPr>
              <a:t>Alcanzar las expectativas de los públicos de interés como ventaja</a:t>
            </a:r>
            <a:endParaRPr sz="2800" dirty="0">
              <a:latin typeface="Tw Cen MT"/>
              <a:cs typeface="Tw Cen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36059" y="6543130"/>
            <a:ext cx="4126865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©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2025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International</a:t>
            </a:r>
            <a:r>
              <a:rPr sz="1200" spc="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Cooperative</a:t>
            </a:r>
            <a:r>
              <a:rPr sz="1200" spc="-3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and</a:t>
            </a:r>
            <a:r>
              <a:rPr sz="1200" spc="-20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Mutual</a:t>
            </a:r>
            <a:r>
              <a:rPr sz="1200" spc="-7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Insurance</a:t>
            </a:r>
            <a:r>
              <a:rPr sz="1200" spc="4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Federation</a:t>
            </a:r>
            <a:endParaRPr sz="12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5973" y="643588"/>
            <a:ext cx="10504805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400" i="1" dirty="0">
                <a:solidFill>
                  <a:srgbClr val="1A467B"/>
                </a:solidFill>
                <a:latin typeface="Tw Cen MT"/>
                <a:cs typeface="Tw Cen MT"/>
              </a:rPr>
              <a:t>4.</a:t>
            </a:r>
            <a:r>
              <a:rPr sz="2400" i="1" spc="-30" dirty="0">
                <a:solidFill>
                  <a:srgbClr val="1A467B"/>
                </a:solidFill>
                <a:latin typeface="Tw Cen MT"/>
                <a:cs typeface="Tw Cen MT"/>
              </a:rPr>
              <a:t> </a:t>
            </a:r>
            <a:r>
              <a:rPr lang="es-CR" sz="2400" i="1" spc="-30" dirty="0">
                <a:solidFill>
                  <a:srgbClr val="1A467B"/>
                </a:solidFill>
                <a:latin typeface="Tw Cen MT"/>
                <a:cs typeface="Tw Cen MT"/>
              </a:rPr>
              <a:t>Transformar la experiencia del cliente y los modelos de negocio para alcanzar las expectativas y demandas del consumidor, que son crecientes y se desarrollan constantemente </a:t>
            </a:r>
            <a:endParaRPr sz="2400" dirty="0">
              <a:latin typeface="Tw Cen MT"/>
              <a:cs typeface="Tw Cen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91375" y="1555750"/>
            <a:ext cx="4676775" cy="46736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3850" y="2345358"/>
            <a:ext cx="6612890" cy="28071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CR" b="1" i="1" dirty="0">
                <a:solidFill>
                  <a:srgbClr val="67CAFF"/>
                </a:solidFill>
                <a:latin typeface="Tw Cen MT"/>
                <a:cs typeface="Tw Cen MT"/>
              </a:rPr>
              <a:t>Transformación del negocio – experiencia del cliente</a:t>
            </a:r>
            <a:endParaRPr dirty="0">
              <a:latin typeface="Tw Cen MT"/>
              <a:cs typeface="Tw Cen MT"/>
            </a:endParaRPr>
          </a:p>
          <a:p>
            <a:pPr marL="487045" marR="340360" indent="-343535">
              <a:lnSpc>
                <a:spcPct val="100899"/>
              </a:lnSpc>
              <a:spcBef>
                <a:spcPts val="2825"/>
              </a:spcBef>
              <a:buFont typeface="Arial"/>
              <a:buChar char="•"/>
              <a:tabLst>
                <a:tab pos="487045" algn="l"/>
              </a:tabLst>
            </a:pPr>
            <a:r>
              <a:rPr lang="es-CR" sz="2400" i="1" dirty="0" err="1">
                <a:solidFill>
                  <a:srgbClr val="1A467B"/>
                </a:solidFill>
                <a:latin typeface="Tw Cen MT"/>
                <a:cs typeface="Tw Cen MT"/>
              </a:rPr>
              <a:t>Reimaginar</a:t>
            </a:r>
            <a:r>
              <a:rPr lang="es-CR" sz="2400" i="1" dirty="0">
                <a:solidFill>
                  <a:srgbClr val="1A467B"/>
                </a:solidFill>
                <a:latin typeface="Tw Cen MT"/>
                <a:cs typeface="Tw Cen MT"/>
              </a:rPr>
              <a:t> la experiencia del cliente y modernizar el viaje del cliente</a:t>
            </a:r>
            <a:endParaRPr sz="2400" dirty="0">
              <a:latin typeface="Tw Cen MT"/>
              <a:cs typeface="Tw Cen MT"/>
            </a:endParaRPr>
          </a:p>
          <a:p>
            <a:pPr marL="487045" indent="-342900">
              <a:lnSpc>
                <a:spcPct val="100000"/>
              </a:lnSpc>
              <a:spcBef>
                <a:spcPts val="1165"/>
              </a:spcBef>
              <a:buFont typeface="Arial"/>
              <a:buChar char="•"/>
              <a:tabLst>
                <a:tab pos="487045" algn="l"/>
              </a:tabLst>
            </a:pPr>
            <a:r>
              <a:rPr lang="es-CR" sz="2400" i="1" dirty="0">
                <a:solidFill>
                  <a:srgbClr val="1A467B"/>
                </a:solidFill>
                <a:latin typeface="Tw Cen MT"/>
                <a:cs typeface="Tw Cen MT"/>
              </a:rPr>
              <a:t>Aprovechar los datos y el análisis</a:t>
            </a:r>
            <a:endParaRPr sz="2400" dirty="0">
              <a:latin typeface="Tw Cen MT"/>
              <a:cs typeface="Tw Cen MT"/>
            </a:endParaRPr>
          </a:p>
          <a:p>
            <a:pPr marL="487045" marR="5080" indent="-343535">
              <a:lnSpc>
                <a:spcPct val="100800"/>
              </a:lnSpc>
              <a:spcBef>
                <a:spcPts val="1200"/>
              </a:spcBef>
              <a:buFont typeface="Arial"/>
              <a:buChar char="•"/>
              <a:tabLst>
                <a:tab pos="487045" algn="l"/>
              </a:tabLst>
            </a:pPr>
            <a:r>
              <a:rPr lang="es-CR" sz="2400" i="1" dirty="0">
                <a:solidFill>
                  <a:srgbClr val="1A467B"/>
                </a:solidFill>
                <a:latin typeface="Tw Cen MT"/>
                <a:cs typeface="Tw Cen MT"/>
              </a:rPr>
              <a:t>Innovar para alcanzar y conectar con nuevos y jóvenes consumidores </a:t>
            </a:r>
            <a:endParaRPr sz="2400" dirty="0">
              <a:latin typeface="Tw Cen MT"/>
              <a:cs typeface="Tw Cen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36059" y="6543130"/>
            <a:ext cx="4126865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©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2025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International</a:t>
            </a:r>
            <a:r>
              <a:rPr sz="1200" spc="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Cooperative</a:t>
            </a:r>
            <a:r>
              <a:rPr sz="1200" spc="-3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and</a:t>
            </a:r>
            <a:r>
              <a:rPr sz="1200" spc="-20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Mutual</a:t>
            </a:r>
            <a:r>
              <a:rPr sz="1200" spc="-7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Insurance</a:t>
            </a:r>
            <a:r>
              <a:rPr sz="1200" spc="4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Federation</a:t>
            </a:r>
            <a:endParaRPr sz="12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637" y="100964"/>
            <a:ext cx="9484360" cy="1044901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0"/>
              </a:spcBef>
            </a:pPr>
            <a:r>
              <a:rPr sz="2400" i="1" dirty="0">
                <a:solidFill>
                  <a:srgbClr val="1A467B"/>
                </a:solidFill>
                <a:latin typeface="Tw Cen MT"/>
                <a:cs typeface="Tw Cen MT"/>
              </a:rPr>
              <a:t>5.</a:t>
            </a:r>
            <a:r>
              <a:rPr sz="2400" i="1" spc="-25" dirty="0">
                <a:solidFill>
                  <a:srgbClr val="1A467B"/>
                </a:solidFill>
                <a:latin typeface="Tw Cen MT"/>
                <a:cs typeface="Tw Cen MT"/>
              </a:rPr>
              <a:t> </a:t>
            </a:r>
            <a:r>
              <a:rPr lang="es-CR" sz="2400" i="1" spc="-25" dirty="0">
                <a:solidFill>
                  <a:srgbClr val="1A467B"/>
                </a:solidFill>
                <a:latin typeface="Tw Cen MT"/>
                <a:cs typeface="Tw Cen MT"/>
              </a:rPr>
              <a:t>Desbloqueando nuevas oportunidades a tra</a:t>
            </a:r>
            <a:r>
              <a:rPr lang="es-CR" sz="2400" i="1" spc="-25" dirty="0">
                <a:solidFill>
                  <a:srgbClr val="1A467B"/>
                </a:solidFill>
              </a:rPr>
              <a:t>vés de la innovación y tecnologías emergentes (IA) en un mundo liderado por los datos </a:t>
            </a:r>
            <a:endParaRPr sz="2400" dirty="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s-CR" sz="1800" i="1" dirty="0">
                <a:solidFill>
                  <a:srgbClr val="67CAFF"/>
                </a:solidFill>
                <a:latin typeface="Tw Cen MT"/>
                <a:cs typeface="Tw Cen MT"/>
              </a:rPr>
              <a:t>Innovación digital – tecnología de seguros – tecnología – datos </a:t>
            </a:r>
            <a:endParaRPr sz="1800" dirty="0">
              <a:latin typeface="Tw Cen MT"/>
              <a:cs typeface="Tw Cen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2300" y="1724025"/>
            <a:ext cx="4676775" cy="46863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28002" y="1971293"/>
            <a:ext cx="5718810" cy="2634054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340"/>
              </a:spcBef>
              <a:buFont typeface="Arial"/>
              <a:buChar char="•"/>
              <a:tabLst>
                <a:tab pos="354965" algn="l"/>
              </a:tabLst>
            </a:pPr>
            <a:r>
              <a:rPr lang="es-CR" sz="2800" i="1" dirty="0">
                <a:solidFill>
                  <a:srgbClr val="1A467B"/>
                </a:solidFill>
                <a:latin typeface="Tw Cen MT"/>
                <a:cs typeface="Tw Cen MT"/>
              </a:rPr>
              <a:t>Aprovechar la IA para la personalización</a:t>
            </a:r>
            <a:endParaRPr sz="2800" dirty="0">
              <a:latin typeface="Tw Cen MT"/>
              <a:cs typeface="Tw Cen MT"/>
            </a:endParaRPr>
          </a:p>
          <a:p>
            <a:pPr marL="354965" indent="-342265">
              <a:lnSpc>
                <a:spcPct val="100000"/>
              </a:lnSpc>
              <a:spcBef>
                <a:spcPts val="1240"/>
              </a:spcBef>
              <a:buFont typeface="Arial"/>
              <a:buChar char="•"/>
              <a:tabLst>
                <a:tab pos="354965" algn="l"/>
              </a:tabLst>
            </a:pPr>
            <a:r>
              <a:rPr sz="2800" i="1" dirty="0" err="1">
                <a:solidFill>
                  <a:srgbClr val="1A467B"/>
                </a:solidFill>
                <a:latin typeface="Tw Cen MT"/>
                <a:cs typeface="Tw Cen MT"/>
              </a:rPr>
              <a:t>Transfor</a:t>
            </a:r>
            <a:r>
              <a:rPr lang="es-CR" sz="2800" i="1" dirty="0">
                <a:solidFill>
                  <a:srgbClr val="1A467B"/>
                </a:solidFill>
                <a:latin typeface="Tw Cen MT"/>
                <a:cs typeface="Tw Cen MT"/>
              </a:rPr>
              <a:t>mar las operaciones centrales </a:t>
            </a:r>
          </a:p>
          <a:p>
            <a:pPr marL="354965" indent="-342265">
              <a:lnSpc>
                <a:spcPct val="100000"/>
              </a:lnSpc>
              <a:spcBef>
                <a:spcPts val="1240"/>
              </a:spcBef>
              <a:buFont typeface="Arial"/>
              <a:buChar char="•"/>
              <a:tabLst>
                <a:tab pos="354965" algn="l"/>
              </a:tabLst>
            </a:pPr>
            <a:r>
              <a:rPr lang="es-CR" sz="2800" i="1" dirty="0">
                <a:solidFill>
                  <a:srgbClr val="1A467B"/>
                </a:solidFill>
                <a:latin typeface="Tw Cen MT"/>
                <a:cs typeface="Tw Cen MT"/>
              </a:rPr>
              <a:t>Consideraciones éticas entorno a los datos y la gobernanza de la IA</a:t>
            </a:r>
            <a:endParaRPr sz="2800" dirty="0">
              <a:latin typeface="Tw Cen MT"/>
              <a:cs typeface="Tw Cen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36059" y="6543130"/>
            <a:ext cx="4126865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©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2025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International</a:t>
            </a:r>
            <a:r>
              <a:rPr sz="1200" spc="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Cooperative</a:t>
            </a:r>
            <a:r>
              <a:rPr sz="1200" spc="-3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and</a:t>
            </a:r>
            <a:r>
              <a:rPr sz="1200" spc="-20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Mutual</a:t>
            </a:r>
            <a:r>
              <a:rPr sz="1200" spc="-7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Insurance</a:t>
            </a:r>
            <a:r>
              <a:rPr sz="1200" spc="4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Federation</a:t>
            </a:r>
            <a:endParaRPr sz="12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139180"/>
          </a:xfrm>
          <a:custGeom>
            <a:avLst/>
            <a:gdLst/>
            <a:ahLst/>
            <a:cxnLst/>
            <a:rect l="l" t="t" r="r" b="b"/>
            <a:pathLst>
              <a:path w="12192000" h="6139180">
                <a:moveTo>
                  <a:pt x="0" y="6138863"/>
                </a:moveTo>
                <a:lnTo>
                  <a:pt x="12192000" y="6138863"/>
                </a:lnTo>
                <a:lnTo>
                  <a:pt x="12192000" y="0"/>
                </a:lnTo>
                <a:lnTo>
                  <a:pt x="0" y="0"/>
                </a:lnTo>
                <a:lnTo>
                  <a:pt x="0" y="6138863"/>
                </a:lnTo>
                <a:close/>
              </a:path>
            </a:pathLst>
          </a:custGeom>
          <a:solidFill>
            <a:srgbClr val="EF7E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1837" y="254317"/>
            <a:ext cx="5314315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dirty="0"/>
              <a:t>5</a:t>
            </a:r>
            <a:r>
              <a:rPr sz="4000" spc="-45" dirty="0"/>
              <a:t> </a:t>
            </a:r>
            <a:r>
              <a:rPr lang="es-CR" sz="4000" dirty="0"/>
              <a:t>prioridades como</a:t>
            </a:r>
            <a:r>
              <a:rPr sz="4000" spc="-20" dirty="0"/>
              <a:t> </a:t>
            </a:r>
            <a:r>
              <a:rPr sz="4000" spc="-25" dirty="0"/>
              <a:t>CEO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500697" y="1754505"/>
            <a:ext cx="6136640" cy="399372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30"/>
              </a:spcBef>
              <a:buFont typeface="Arial"/>
              <a:buChar char="•"/>
              <a:tabLst>
                <a:tab pos="469900" algn="l"/>
              </a:tabLst>
            </a:pPr>
            <a:r>
              <a:rPr lang="es-CR" dirty="0"/>
              <a:t>Impulsar el </a:t>
            </a:r>
            <a:r>
              <a:rPr spc="-10" dirty="0"/>
              <a:t>sector</a:t>
            </a:r>
          </a:p>
          <a:p>
            <a:pPr marL="469900" marR="85090" indent="-457834">
              <a:lnSpc>
                <a:spcPct val="102200"/>
              </a:lnSpc>
              <a:spcBef>
                <a:spcPts val="1800"/>
              </a:spcBef>
              <a:buFont typeface="Arial"/>
              <a:buChar char="•"/>
              <a:tabLst>
                <a:tab pos="469900" algn="l"/>
              </a:tabLst>
            </a:pPr>
            <a:r>
              <a:rPr lang="es-CR" dirty="0"/>
              <a:t>Mejorar los vínculos con asociaciones mutuales regionales y socios </a:t>
            </a:r>
          </a:p>
          <a:p>
            <a:pPr marL="469900" marR="85090" indent="-457834">
              <a:lnSpc>
                <a:spcPct val="102200"/>
              </a:lnSpc>
              <a:spcBef>
                <a:spcPts val="1800"/>
              </a:spcBef>
              <a:buFont typeface="Arial"/>
              <a:buChar char="•"/>
              <a:tabLst>
                <a:tab pos="469900" algn="l"/>
              </a:tabLst>
            </a:pPr>
            <a:r>
              <a:rPr lang="es-CR" dirty="0"/>
              <a:t>Crecimiento de la red de miembros </a:t>
            </a:r>
          </a:p>
          <a:p>
            <a:pPr marL="469900" marR="85090" indent="-457834">
              <a:lnSpc>
                <a:spcPct val="102200"/>
              </a:lnSpc>
              <a:spcBef>
                <a:spcPts val="1800"/>
              </a:spcBef>
              <a:buFont typeface="Arial"/>
              <a:buChar char="•"/>
              <a:tabLst>
                <a:tab pos="469900" algn="l"/>
              </a:tabLst>
            </a:pPr>
            <a:r>
              <a:rPr lang="es-CR" dirty="0"/>
              <a:t>Alinear nuestra propuesta de membresía con las prioridades estratégicas de la CEO </a:t>
            </a:r>
          </a:p>
          <a:p>
            <a:pPr marL="469900" marR="85090" indent="-457834">
              <a:lnSpc>
                <a:spcPct val="102200"/>
              </a:lnSpc>
              <a:spcBef>
                <a:spcPts val="1800"/>
              </a:spcBef>
              <a:buFont typeface="Arial"/>
              <a:buChar char="•"/>
              <a:tabLst>
                <a:tab pos="469900" algn="l"/>
              </a:tabLst>
            </a:pPr>
            <a:r>
              <a:rPr lang="es-CR" spc="-10" dirty="0"/>
              <a:t>Transformar a ICMIF en una organización de </a:t>
            </a:r>
            <a:r>
              <a:rPr lang="es-CR" spc="-10"/>
              <a:t>membresía moderna</a:t>
            </a:r>
            <a:endParaRPr spc="-10" dirty="0"/>
          </a:p>
        </p:txBody>
      </p:sp>
      <p:sp>
        <p:nvSpPr>
          <p:cNvPr id="5" name="object 5"/>
          <p:cNvSpPr/>
          <p:nvPr/>
        </p:nvSpPr>
        <p:spPr>
          <a:xfrm>
            <a:off x="4763" y="6138862"/>
            <a:ext cx="12187555" cy="719455"/>
          </a:xfrm>
          <a:custGeom>
            <a:avLst/>
            <a:gdLst/>
            <a:ahLst/>
            <a:cxnLst/>
            <a:rect l="l" t="t" r="r" b="b"/>
            <a:pathLst>
              <a:path w="12187555" h="719454">
                <a:moveTo>
                  <a:pt x="12187236" y="0"/>
                </a:moveTo>
                <a:lnTo>
                  <a:pt x="0" y="0"/>
                </a:lnTo>
                <a:lnTo>
                  <a:pt x="0" y="71913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4763" y="0"/>
            <a:ext cx="12187555" cy="6858000"/>
            <a:chOff x="4763" y="0"/>
            <a:chExt cx="12187555" cy="6858000"/>
          </a:xfrm>
        </p:grpSpPr>
        <p:sp>
          <p:nvSpPr>
            <p:cNvPr id="7" name="object 7"/>
            <p:cNvSpPr/>
            <p:nvPr/>
          </p:nvSpPr>
          <p:spPr>
            <a:xfrm>
              <a:off x="652462" y="1566925"/>
              <a:ext cx="4738370" cy="0"/>
            </a:xfrm>
            <a:custGeom>
              <a:avLst/>
              <a:gdLst/>
              <a:ahLst/>
              <a:cxnLst/>
              <a:rect l="l" t="t" r="r" b="b"/>
              <a:pathLst>
                <a:path w="4738370">
                  <a:moveTo>
                    <a:pt x="0" y="0"/>
                  </a:moveTo>
                  <a:lnTo>
                    <a:pt x="4737925" y="0"/>
                  </a:lnTo>
                </a:path>
              </a:pathLst>
            </a:custGeom>
            <a:ln w="635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63" y="6138862"/>
              <a:ext cx="12187555" cy="719455"/>
            </a:xfrm>
            <a:custGeom>
              <a:avLst/>
              <a:gdLst/>
              <a:ahLst/>
              <a:cxnLst/>
              <a:rect l="l" t="t" r="r" b="b"/>
              <a:pathLst>
                <a:path w="12187555" h="719454">
                  <a:moveTo>
                    <a:pt x="12187236" y="0"/>
                  </a:moveTo>
                  <a:lnTo>
                    <a:pt x="0" y="0"/>
                  </a:lnTo>
                  <a:lnTo>
                    <a:pt x="0" y="719137"/>
                  </a:lnTo>
                  <a:lnTo>
                    <a:pt x="12187236" y="719137"/>
                  </a:lnTo>
                  <a:lnTo>
                    <a:pt x="12187236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2975" y="6315075"/>
              <a:ext cx="819150" cy="3143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34449" y="3057525"/>
              <a:ext cx="2838450" cy="28384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10325" y="0"/>
              <a:ext cx="5781675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139180"/>
          </a:xfrm>
          <a:custGeom>
            <a:avLst/>
            <a:gdLst/>
            <a:ahLst/>
            <a:cxnLst/>
            <a:rect l="l" t="t" r="r" b="b"/>
            <a:pathLst>
              <a:path w="12192000" h="6139180">
                <a:moveTo>
                  <a:pt x="0" y="6138863"/>
                </a:moveTo>
                <a:lnTo>
                  <a:pt x="12192000" y="6138863"/>
                </a:lnTo>
                <a:lnTo>
                  <a:pt x="12192000" y="0"/>
                </a:lnTo>
                <a:lnTo>
                  <a:pt x="0" y="0"/>
                </a:lnTo>
                <a:lnTo>
                  <a:pt x="0" y="6138863"/>
                </a:lnTo>
                <a:close/>
              </a:path>
            </a:pathLst>
          </a:custGeom>
          <a:solidFill>
            <a:srgbClr val="EF7E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7746" rIns="0" bIns="0" rtlCol="0">
            <a:spAutoFit/>
          </a:bodyPr>
          <a:lstStyle/>
          <a:p>
            <a:pPr marL="534035">
              <a:lnSpc>
                <a:spcPts val="6170"/>
              </a:lnSpc>
              <a:spcBef>
                <a:spcPts val="105"/>
              </a:spcBef>
            </a:pPr>
            <a:r>
              <a:rPr spc="-10" dirty="0"/>
              <a:t>ICMIF</a:t>
            </a:r>
          </a:p>
          <a:p>
            <a:pPr marL="534035">
              <a:lnSpc>
                <a:spcPts val="6170"/>
              </a:lnSpc>
            </a:pPr>
            <a:r>
              <a:rPr dirty="0"/>
              <a:t>Knowledge</a:t>
            </a:r>
            <a:r>
              <a:rPr spc="-145" dirty="0"/>
              <a:t> </a:t>
            </a:r>
            <a:r>
              <a:rPr spc="-25" dirty="0"/>
              <a:t>Hub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351401" y="2639123"/>
            <a:ext cx="2332990" cy="23698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50" dirty="0">
                <a:solidFill>
                  <a:srgbClr val="FFFFFF"/>
                </a:solidFill>
                <a:latin typeface="Tw Cen MT"/>
                <a:cs typeface="Tw Cen MT"/>
              </a:rPr>
              <a:t>The</a:t>
            </a:r>
            <a:r>
              <a:rPr sz="2150" spc="9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Tw Cen MT"/>
                <a:cs typeface="Tw Cen MT"/>
              </a:rPr>
              <a:t>ICMIF</a:t>
            </a:r>
            <a:endParaRPr sz="2150" dirty="0">
              <a:latin typeface="Tw Cen MT"/>
              <a:cs typeface="Tw Cen MT"/>
            </a:endParaRPr>
          </a:p>
          <a:p>
            <a:pPr marL="12700" marR="264160">
              <a:lnSpc>
                <a:spcPts val="2630"/>
              </a:lnSpc>
              <a:spcBef>
                <a:spcPts val="95"/>
              </a:spcBef>
            </a:pPr>
            <a:r>
              <a:rPr sz="2150" dirty="0">
                <a:solidFill>
                  <a:srgbClr val="FFFFFF"/>
                </a:solidFill>
                <a:latin typeface="Tw Cen MT"/>
                <a:cs typeface="Tw Cen MT"/>
              </a:rPr>
              <a:t>Knowledge</a:t>
            </a:r>
            <a:r>
              <a:rPr sz="2150" spc="7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150" spc="-25" dirty="0">
                <a:solidFill>
                  <a:srgbClr val="FFFFFF"/>
                </a:solidFill>
                <a:latin typeface="Tw Cen MT"/>
                <a:cs typeface="Tw Cen MT"/>
              </a:rPr>
              <a:t>Hub </a:t>
            </a:r>
            <a:r>
              <a:rPr sz="2150" dirty="0">
                <a:solidFill>
                  <a:srgbClr val="FFFFFF"/>
                </a:solidFill>
                <a:latin typeface="Tw Cen MT"/>
                <a:cs typeface="Tw Cen MT"/>
              </a:rPr>
              <a:t>brings</a:t>
            </a:r>
            <a:r>
              <a:rPr sz="2150" spc="9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150" dirty="0">
                <a:solidFill>
                  <a:srgbClr val="FFFFFF"/>
                </a:solidFill>
                <a:latin typeface="Tw Cen MT"/>
                <a:cs typeface="Tw Cen MT"/>
              </a:rPr>
              <a:t>together</a:t>
            </a:r>
            <a:r>
              <a:rPr sz="2150" spc="10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150" spc="-25" dirty="0">
                <a:solidFill>
                  <a:srgbClr val="FFFFFF"/>
                </a:solidFill>
                <a:latin typeface="Tw Cen MT"/>
                <a:cs typeface="Tw Cen MT"/>
              </a:rPr>
              <a:t>all</a:t>
            </a:r>
            <a:endParaRPr sz="2150" dirty="0">
              <a:latin typeface="Tw Cen MT"/>
              <a:cs typeface="Tw Cen MT"/>
            </a:endParaRPr>
          </a:p>
          <a:p>
            <a:pPr marL="12700">
              <a:lnSpc>
                <a:spcPts val="2530"/>
              </a:lnSpc>
            </a:pPr>
            <a:r>
              <a:rPr sz="2150" dirty="0">
                <a:solidFill>
                  <a:srgbClr val="FFFFFF"/>
                </a:solidFill>
                <a:latin typeface="Tw Cen MT"/>
                <a:cs typeface="Tw Cen MT"/>
              </a:rPr>
              <a:t>of</a:t>
            </a:r>
            <a:r>
              <a:rPr sz="2150" spc="14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150" dirty="0">
                <a:solidFill>
                  <a:srgbClr val="FFFFFF"/>
                </a:solidFill>
                <a:latin typeface="Tw Cen MT"/>
                <a:cs typeface="Tw Cen MT"/>
              </a:rPr>
              <a:t>ICMIF’s</a:t>
            </a:r>
            <a:r>
              <a:rPr sz="2150" spc="6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Tw Cen MT"/>
                <a:cs typeface="Tw Cen MT"/>
              </a:rPr>
              <a:t>strategic</a:t>
            </a:r>
            <a:endParaRPr sz="2150" dirty="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150" dirty="0">
                <a:solidFill>
                  <a:srgbClr val="FFFFFF"/>
                </a:solidFill>
                <a:latin typeface="Tw Cen MT"/>
                <a:cs typeface="Tw Cen MT"/>
              </a:rPr>
              <a:t>intelligence</a:t>
            </a:r>
            <a:r>
              <a:rPr sz="2150" spc="14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150" spc="-25" dirty="0">
                <a:solidFill>
                  <a:srgbClr val="FFFFFF"/>
                </a:solidFill>
                <a:latin typeface="Tw Cen MT"/>
                <a:cs typeface="Tw Cen MT"/>
              </a:rPr>
              <a:t>and</a:t>
            </a:r>
            <a:endParaRPr sz="2150" dirty="0">
              <a:latin typeface="Tw Cen MT"/>
              <a:cs typeface="Tw Cen MT"/>
            </a:endParaRPr>
          </a:p>
          <a:p>
            <a:pPr marL="12700" marR="5080">
              <a:lnSpc>
                <a:spcPct val="101899"/>
              </a:lnSpc>
              <a:spcBef>
                <a:spcPts val="75"/>
              </a:spcBef>
            </a:pPr>
            <a:r>
              <a:rPr sz="2150" dirty="0">
                <a:solidFill>
                  <a:srgbClr val="FFFFFF"/>
                </a:solidFill>
                <a:latin typeface="Tw Cen MT"/>
                <a:cs typeface="Tw Cen MT"/>
              </a:rPr>
              <a:t>best-practice</a:t>
            </a:r>
            <a:r>
              <a:rPr sz="2150" spc="2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Tw Cen MT"/>
                <a:cs typeface="Tw Cen MT"/>
              </a:rPr>
              <a:t>content </a:t>
            </a:r>
            <a:r>
              <a:rPr sz="2150" dirty="0">
                <a:solidFill>
                  <a:srgbClr val="FFFFFF"/>
                </a:solidFill>
                <a:latin typeface="Tw Cen MT"/>
                <a:cs typeface="Tw Cen MT"/>
              </a:rPr>
              <a:t>in</a:t>
            </a:r>
            <a:r>
              <a:rPr sz="2150" spc="5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150" dirty="0">
                <a:solidFill>
                  <a:srgbClr val="FFFFFF"/>
                </a:solidFill>
                <a:latin typeface="Tw Cen MT"/>
                <a:cs typeface="Tw Cen MT"/>
              </a:rPr>
              <a:t>one</a:t>
            </a:r>
            <a:r>
              <a:rPr sz="2150" spc="7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Tw Cen MT"/>
                <a:cs typeface="Tw Cen MT"/>
              </a:rPr>
              <a:t>place.</a:t>
            </a:r>
            <a:endParaRPr sz="2150" dirty="0">
              <a:latin typeface="Tw Cen MT"/>
              <a:cs typeface="Tw Cen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1586" y="0"/>
            <a:ext cx="12200255" cy="6864350"/>
            <a:chOff x="-1586" y="0"/>
            <a:chExt cx="12200255" cy="6864350"/>
          </a:xfrm>
        </p:grpSpPr>
        <p:sp>
          <p:nvSpPr>
            <p:cNvPr id="6" name="object 6"/>
            <p:cNvSpPr/>
            <p:nvPr/>
          </p:nvSpPr>
          <p:spPr>
            <a:xfrm>
              <a:off x="747712" y="2176526"/>
              <a:ext cx="4738370" cy="0"/>
            </a:xfrm>
            <a:custGeom>
              <a:avLst/>
              <a:gdLst/>
              <a:ahLst/>
              <a:cxnLst/>
              <a:rect l="l" t="t" r="r" b="b"/>
              <a:pathLst>
                <a:path w="4738370">
                  <a:moveTo>
                    <a:pt x="0" y="0"/>
                  </a:moveTo>
                  <a:lnTo>
                    <a:pt x="4737925" y="0"/>
                  </a:lnTo>
                </a:path>
              </a:pathLst>
            </a:custGeom>
            <a:ln w="635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63" y="6138862"/>
              <a:ext cx="12187555" cy="719455"/>
            </a:xfrm>
            <a:custGeom>
              <a:avLst/>
              <a:gdLst/>
              <a:ahLst/>
              <a:cxnLst/>
              <a:rect l="l" t="t" r="r" b="b"/>
              <a:pathLst>
                <a:path w="12187555" h="719454">
                  <a:moveTo>
                    <a:pt x="12187236" y="0"/>
                  </a:moveTo>
                  <a:lnTo>
                    <a:pt x="0" y="0"/>
                  </a:lnTo>
                  <a:lnTo>
                    <a:pt x="0" y="719137"/>
                  </a:lnTo>
                  <a:lnTo>
                    <a:pt x="12187236" y="719137"/>
                  </a:lnTo>
                  <a:lnTo>
                    <a:pt x="12187236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63" y="6138862"/>
              <a:ext cx="12187555" cy="719455"/>
            </a:xfrm>
            <a:custGeom>
              <a:avLst/>
              <a:gdLst/>
              <a:ahLst/>
              <a:cxnLst/>
              <a:rect l="l" t="t" r="r" b="b"/>
              <a:pathLst>
                <a:path w="12187555" h="719454">
                  <a:moveTo>
                    <a:pt x="12187236" y="0"/>
                  </a:moveTo>
                  <a:lnTo>
                    <a:pt x="0" y="0"/>
                  </a:lnTo>
                  <a:lnTo>
                    <a:pt x="0" y="71913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2975" y="6315075"/>
              <a:ext cx="819150" cy="3143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34449" y="3057525"/>
              <a:ext cx="2838450" cy="28384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38974" y="0"/>
              <a:ext cx="5153025" cy="6857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899" y="2305050"/>
              <a:ext cx="3619500" cy="3619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139180"/>
          </a:xfrm>
          <a:custGeom>
            <a:avLst/>
            <a:gdLst/>
            <a:ahLst/>
            <a:cxnLst/>
            <a:rect l="l" t="t" r="r" b="b"/>
            <a:pathLst>
              <a:path w="12192000" h="6139180">
                <a:moveTo>
                  <a:pt x="0" y="6138863"/>
                </a:moveTo>
                <a:lnTo>
                  <a:pt x="12192000" y="6138863"/>
                </a:lnTo>
                <a:lnTo>
                  <a:pt x="12192000" y="0"/>
                </a:lnTo>
                <a:lnTo>
                  <a:pt x="0" y="0"/>
                </a:lnTo>
                <a:lnTo>
                  <a:pt x="0" y="6138863"/>
                </a:lnTo>
                <a:close/>
              </a:path>
            </a:pathLst>
          </a:custGeom>
          <a:solidFill>
            <a:srgbClr val="163A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0402" y="161226"/>
            <a:ext cx="2047239" cy="1032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600" spc="-955" dirty="0">
                <a:solidFill>
                  <a:srgbClr val="EF800E"/>
                </a:solidFill>
                <a:latin typeface="Tahoma"/>
                <a:cs typeface="Tahoma"/>
              </a:rPr>
              <a:t>ICMIF</a:t>
            </a:r>
            <a:endParaRPr sz="66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1586" y="6132512"/>
            <a:ext cx="12200255" cy="732155"/>
            <a:chOff x="-1586" y="6132512"/>
            <a:chExt cx="12200255" cy="732155"/>
          </a:xfrm>
        </p:grpSpPr>
        <p:sp>
          <p:nvSpPr>
            <p:cNvPr id="5" name="object 5"/>
            <p:cNvSpPr/>
            <p:nvPr/>
          </p:nvSpPr>
          <p:spPr>
            <a:xfrm>
              <a:off x="4763" y="6138862"/>
              <a:ext cx="12187555" cy="719455"/>
            </a:xfrm>
            <a:custGeom>
              <a:avLst/>
              <a:gdLst/>
              <a:ahLst/>
              <a:cxnLst/>
              <a:rect l="l" t="t" r="r" b="b"/>
              <a:pathLst>
                <a:path w="12187555" h="719454">
                  <a:moveTo>
                    <a:pt x="12187236" y="0"/>
                  </a:moveTo>
                  <a:lnTo>
                    <a:pt x="0" y="0"/>
                  </a:lnTo>
                  <a:lnTo>
                    <a:pt x="0" y="719137"/>
                  </a:lnTo>
                  <a:lnTo>
                    <a:pt x="12187236" y="719137"/>
                  </a:lnTo>
                  <a:lnTo>
                    <a:pt x="12187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63" y="6138862"/>
              <a:ext cx="12187555" cy="719455"/>
            </a:xfrm>
            <a:custGeom>
              <a:avLst/>
              <a:gdLst/>
              <a:ahLst/>
              <a:cxnLst/>
              <a:rect l="l" t="t" r="r" b="b"/>
              <a:pathLst>
                <a:path w="12187555" h="719454">
                  <a:moveTo>
                    <a:pt x="12187236" y="0"/>
                  </a:moveTo>
                  <a:lnTo>
                    <a:pt x="0" y="0"/>
                  </a:lnTo>
                  <a:lnTo>
                    <a:pt x="0" y="719137"/>
                  </a:lnTo>
                </a:path>
              </a:pathLst>
            </a:custGeom>
            <a:ln w="12700">
              <a:solidFill>
                <a:srgbClr val="F4F1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2950" y="6315075"/>
              <a:ext cx="819150" cy="31432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80402" y="1067371"/>
            <a:ext cx="5351145" cy="470408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 marR="934719">
              <a:lnSpc>
                <a:spcPct val="90600"/>
              </a:lnSpc>
              <a:spcBef>
                <a:spcPts val="850"/>
              </a:spcBef>
            </a:pPr>
            <a:r>
              <a:rPr sz="6600" b="1" spc="-440" dirty="0">
                <a:solidFill>
                  <a:srgbClr val="FFFFFF"/>
                </a:solidFill>
                <a:latin typeface="Tahoma"/>
                <a:cs typeface="Tahoma"/>
              </a:rPr>
              <a:t>Biennial </a:t>
            </a:r>
            <a:r>
              <a:rPr sz="6600" b="1" spc="-320" dirty="0">
                <a:solidFill>
                  <a:srgbClr val="FFFFFF"/>
                </a:solidFill>
                <a:latin typeface="Tahoma"/>
                <a:cs typeface="Tahoma"/>
              </a:rPr>
              <a:t>Conference </a:t>
            </a:r>
            <a:r>
              <a:rPr sz="6600" b="1" spc="-530" dirty="0">
                <a:solidFill>
                  <a:srgbClr val="FFFFFF"/>
                </a:solidFill>
                <a:latin typeface="Tahoma"/>
                <a:cs typeface="Tahoma"/>
              </a:rPr>
              <a:t>2026</a:t>
            </a:r>
            <a:endParaRPr sz="6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4800" spc="-45" dirty="0">
                <a:solidFill>
                  <a:srgbClr val="EF800E"/>
                </a:solidFill>
                <a:latin typeface="Tahoma"/>
                <a:cs typeface="Tahoma"/>
              </a:rPr>
              <a:t>Toronto,</a:t>
            </a:r>
            <a:r>
              <a:rPr sz="4800" spc="-459" dirty="0">
                <a:solidFill>
                  <a:srgbClr val="EF800E"/>
                </a:solidFill>
                <a:latin typeface="Tahoma"/>
                <a:cs typeface="Tahoma"/>
              </a:rPr>
              <a:t> </a:t>
            </a:r>
            <a:r>
              <a:rPr sz="4800" spc="-10" dirty="0">
                <a:solidFill>
                  <a:srgbClr val="EF800E"/>
                </a:solidFill>
                <a:latin typeface="Tahoma"/>
                <a:cs typeface="Tahoma"/>
              </a:rPr>
              <a:t>Canada</a:t>
            </a:r>
            <a:endParaRPr sz="4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25"/>
              </a:spcBef>
            </a:pPr>
            <a:r>
              <a:rPr sz="4800" b="1" spc="-315" dirty="0">
                <a:solidFill>
                  <a:srgbClr val="F4F1EB"/>
                </a:solidFill>
                <a:latin typeface="Tahoma"/>
                <a:cs typeface="Tahoma"/>
              </a:rPr>
              <a:t>3-</a:t>
            </a:r>
            <a:r>
              <a:rPr sz="4800" b="1" spc="-490" dirty="0">
                <a:solidFill>
                  <a:srgbClr val="F4F1EB"/>
                </a:solidFill>
                <a:latin typeface="Tahoma"/>
                <a:cs typeface="Tahoma"/>
              </a:rPr>
              <a:t>6</a:t>
            </a:r>
            <a:r>
              <a:rPr sz="4800" b="1" spc="-455" dirty="0">
                <a:solidFill>
                  <a:srgbClr val="F4F1EB"/>
                </a:solidFill>
                <a:latin typeface="Tahoma"/>
                <a:cs typeface="Tahoma"/>
              </a:rPr>
              <a:t> </a:t>
            </a:r>
            <a:r>
              <a:rPr sz="4800" b="1" spc="-350" dirty="0">
                <a:solidFill>
                  <a:srgbClr val="F4F1EB"/>
                </a:solidFill>
                <a:latin typeface="Tahoma"/>
                <a:cs typeface="Tahoma"/>
              </a:rPr>
              <a:t>November</a:t>
            </a:r>
            <a:r>
              <a:rPr sz="4800" b="1" spc="-395" dirty="0">
                <a:solidFill>
                  <a:srgbClr val="F4F1EB"/>
                </a:solidFill>
                <a:latin typeface="Tahoma"/>
                <a:cs typeface="Tahoma"/>
              </a:rPr>
              <a:t> </a:t>
            </a:r>
            <a:r>
              <a:rPr sz="4800" b="1" spc="-430" dirty="0">
                <a:solidFill>
                  <a:srgbClr val="F4F1EB"/>
                </a:solidFill>
                <a:latin typeface="Tahoma"/>
                <a:cs typeface="Tahoma"/>
              </a:rPr>
              <a:t>2026</a:t>
            </a:r>
            <a:endParaRPr sz="48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57900" y="0"/>
            <a:ext cx="6134100" cy="6858000"/>
            <a:chOff x="6057900" y="0"/>
            <a:chExt cx="6134100" cy="68580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7900" y="0"/>
              <a:ext cx="6134100" cy="68579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10675" y="381000"/>
              <a:ext cx="2867025" cy="28765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48759" y="6555830"/>
            <a:ext cx="4101465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0"/>
              </a:lnSpc>
            </a:pP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©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2023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International</a:t>
            </a:r>
            <a:r>
              <a:rPr sz="1200" spc="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Cooperative</a:t>
            </a:r>
            <a:r>
              <a:rPr sz="1200" spc="-3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and</a:t>
            </a:r>
            <a:r>
              <a:rPr sz="1200" spc="-20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Mutual</a:t>
            </a:r>
            <a:r>
              <a:rPr sz="1200" spc="-7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Insurance</a:t>
            </a:r>
            <a:r>
              <a:rPr sz="1200" spc="4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Federation</a:t>
            </a:r>
            <a:endParaRPr sz="1200">
              <a:latin typeface="Tw Cen MT"/>
              <a:cs typeface="Tw Cen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3149" y="0"/>
            <a:ext cx="12192000" cy="5852160"/>
            <a:chOff x="0" y="0"/>
            <a:chExt cx="12192000" cy="5852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58521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425" y="4495800"/>
              <a:ext cx="1714500" cy="47625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77519" y="4533201"/>
            <a:ext cx="7294881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R" sz="6600" dirty="0">
                <a:latin typeface="Tw Cen MT"/>
                <a:cs typeface="Tw Cen MT"/>
              </a:rPr>
              <a:t>Muchas gracias. </a:t>
            </a:r>
            <a:endParaRPr sz="6600" dirty="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36059" y="6521132"/>
            <a:ext cx="41268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©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2025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International</a:t>
            </a:r>
            <a:r>
              <a:rPr sz="1200" spc="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Cooperative</a:t>
            </a:r>
            <a:r>
              <a:rPr sz="1200" spc="-3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and</a:t>
            </a:r>
            <a:r>
              <a:rPr sz="1200" spc="-20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Mutual</a:t>
            </a:r>
            <a:r>
              <a:rPr sz="1200" spc="-7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Insurance</a:t>
            </a:r>
            <a:r>
              <a:rPr sz="1200" spc="4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Federation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0185" y="9905"/>
            <a:ext cx="11771629" cy="881523"/>
          </a:xfrm>
          <a:prstGeom prst="rect">
            <a:avLst/>
          </a:prstGeom>
        </p:spPr>
        <p:txBody>
          <a:bodyPr vert="horz" wrap="square" lIns="0" tIns="141478" rIns="0" bIns="0" rtlCol="0">
            <a:spAutoFit/>
          </a:bodyPr>
          <a:lstStyle/>
          <a:p>
            <a:pPr marL="1896745">
              <a:lnSpc>
                <a:spcPct val="100000"/>
              </a:lnSpc>
              <a:spcBef>
                <a:spcPts val="105"/>
              </a:spcBef>
            </a:pPr>
            <a:r>
              <a:rPr lang="es-CR" sz="4800" i="1" dirty="0">
                <a:solidFill>
                  <a:srgbClr val="F1800F"/>
                </a:solidFill>
                <a:latin typeface="Tw Cen MT"/>
                <a:cs typeface="Tw Cen MT"/>
              </a:rPr>
              <a:t>Liderando con propósito e impacto</a:t>
            </a:r>
            <a:endParaRPr sz="4800" dirty="0">
              <a:latin typeface="Tw Cen MT"/>
              <a:cs typeface="Tw Cen M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2463D7-6F3A-E110-E475-1466F35E205E}"/>
              </a:ext>
            </a:extLst>
          </p:cNvPr>
          <p:cNvSpPr txBox="1"/>
          <p:nvPr/>
        </p:nvSpPr>
        <p:spPr>
          <a:xfrm>
            <a:off x="380129" y="2667000"/>
            <a:ext cx="1039258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>
                <a:solidFill>
                  <a:schemeClr val="bg1"/>
                </a:solidFill>
              </a:rPr>
              <a:t>Propósito principal de ICMIF</a:t>
            </a:r>
          </a:p>
          <a:p>
            <a:r>
              <a:rPr lang="es-CR" dirty="0">
                <a:solidFill>
                  <a:schemeClr val="bg1"/>
                </a:solidFill>
              </a:rPr>
              <a:t>Crear un mundo más seguro y resiliente</a:t>
            </a:r>
          </a:p>
          <a:p>
            <a:endParaRPr lang="es-CR" dirty="0">
              <a:solidFill>
                <a:schemeClr val="bg1"/>
              </a:solidFill>
            </a:endParaRPr>
          </a:p>
          <a:p>
            <a:r>
              <a:rPr lang="es-CR" sz="2000" b="1" dirty="0">
                <a:solidFill>
                  <a:schemeClr val="bg1"/>
                </a:solidFill>
              </a:rPr>
              <a:t>Visión de ICMIF</a:t>
            </a:r>
          </a:p>
          <a:p>
            <a:r>
              <a:rPr lang="es-CR" dirty="0">
                <a:solidFill>
                  <a:schemeClr val="bg1"/>
                </a:solidFill>
              </a:rPr>
              <a:t>Resiliencia inclusiva a través de la protección, prevención y la influencia</a:t>
            </a:r>
          </a:p>
          <a:p>
            <a:endParaRPr lang="es-CR" dirty="0">
              <a:solidFill>
                <a:schemeClr val="bg1"/>
              </a:solidFill>
            </a:endParaRPr>
          </a:p>
          <a:p>
            <a:r>
              <a:rPr lang="es-CR" sz="2000" b="1" dirty="0">
                <a:solidFill>
                  <a:schemeClr val="bg1"/>
                </a:solidFill>
              </a:rPr>
              <a:t>Misión de ICMIF</a:t>
            </a:r>
          </a:p>
          <a:p>
            <a:endParaRPr lang="es-CR" dirty="0">
              <a:solidFill>
                <a:schemeClr val="bg1"/>
              </a:solidFill>
            </a:endParaRPr>
          </a:p>
          <a:p>
            <a:r>
              <a:rPr lang="es-CR" dirty="0">
                <a:solidFill>
                  <a:schemeClr val="bg1"/>
                </a:solidFill>
              </a:rPr>
              <a:t>Inspirar y asistir a los miembros para construir y sostener un futuro resiliente, liderado con propósito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391400" cy="6858000"/>
            <a:chOff x="0" y="0"/>
            <a:chExt cx="73914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3914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900" y="3076575"/>
              <a:ext cx="1657350" cy="162877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96276" y="3212275"/>
            <a:ext cx="1159365" cy="123577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9200" y="3114675"/>
              <a:ext cx="1466850" cy="13144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84834" y="288616"/>
            <a:ext cx="11302365" cy="1566967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 marR="5080">
              <a:lnSpc>
                <a:spcPct val="89500"/>
              </a:lnSpc>
              <a:spcBef>
                <a:spcPts val="555"/>
              </a:spcBef>
            </a:pPr>
            <a:r>
              <a:rPr sz="3600" b="1" i="1" dirty="0">
                <a:solidFill>
                  <a:srgbClr val="F1800F"/>
                </a:solidFill>
                <a:latin typeface="Tw Cen MT"/>
                <a:cs typeface="Tw Cen MT"/>
              </a:rPr>
              <a:t>ICMIF</a:t>
            </a:r>
            <a:r>
              <a:rPr sz="3600" b="1" i="1" spc="-30" dirty="0">
                <a:solidFill>
                  <a:srgbClr val="F1800F"/>
                </a:solidFill>
                <a:latin typeface="Tw Cen MT"/>
                <a:cs typeface="Tw Cen MT"/>
              </a:rPr>
              <a:t> </a:t>
            </a:r>
            <a:r>
              <a:rPr lang="es-CR" sz="3600" b="1" i="1" spc="-30" dirty="0">
                <a:solidFill>
                  <a:srgbClr val="F1800F"/>
                </a:solidFill>
                <a:latin typeface="Tw Cen MT"/>
                <a:cs typeface="Tw Cen MT"/>
              </a:rPr>
              <a:t>facilita </a:t>
            </a:r>
            <a:r>
              <a:rPr lang="es-CR" sz="3600" b="1" i="1" spc="-30">
                <a:solidFill>
                  <a:srgbClr val="F1800F"/>
                </a:solidFill>
                <a:latin typeface="Tw Cen MT"/>
                <a:cs typeface="Tw Cen MT"/>
              </a:rPr>
              <a:t>una oportunidad </a:t>
            </a:r>
            <a:r>
              <a:rPr lang="es-CR" sz="3600" b="1" i="1" spc="-30" dirty="0">
                <a:solidFill>
                  <a:srgbClr val="F1800F"/>
                </a:solidFill>
                <a:latin typeface="Tw Cen MT"/>
                <a:cs typeface="Tw Cen MT"/>
              </a:rPr>
              <a:t>única en el conocimiento estratégico, compartiendo y colaborando en un ambiente confiable a través de una red de miembros internacionales</a:t>
            </a:r>
            <a:endParaRPr sz="3600" dirty="0">
              <a:latin typeface="Tw Cen MT"/>
              <a:cs typeface="Tw Cen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3171" y="2244844"/>
            <a:ext cx="6760629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994150" algn="l"/>
              </a:tabLst>
            </a:pPr>
            <a:r>
              <a:rPr lang="es-CR" sz="6000" b="1" i="1" spc="-10" dirty="0">
                <a:solidFill>
                  <a:srgbClr val="F1800F"/>
                </a:solidFill>
                <a:latin typeface="Tw Cen MT"/>
                <a:cs typeface="Tw Cen MT"/>
              </a:rPr>
              <a:t>Conectar</a:t>
            </a:r>
            <a:r>
              <a:rPr sz="6000" b="1" i="1" dirty="0">
                <a:solidFill>
                  <a:srgbClr val="F1800F"/>
                </a:solidFill>
                <a:latin typeface="Tw Cen MT"/>
                <a:cs typeface="Tw Cen MT"/>
              </a:rPr>
              <a:t>	</a:t>
            </a:r>
            <a:r>
              <a:rPr lang="es-CR" sz="6000" b="1" i="1" spc="-10" dirty="0">
                <a:solidFill>
                  <a:srgbClr val="F1800F"/>
                </a:solidFill>
                <a:latin typeface="Tw Cen MT"/>
                <a:cs typeface="Tw Cen MT"/>
              </a:rPr>
              <a:t>C</a:t>
            </a:r>
            <a:r>
              <a:rPr lang="es-CR" sz="4400" b="1" i="1" spc="-10" dirty="0">
                <a:solidFill>
                  <a:srgbClr val="F1800F"/>
                </a:solidFill>
                <a:latin typeface="Tw Cen MT"/>
                <a:cs typeface="Tw Cen MT"/>
              </a:rPr>
              <a:t>ompartir</a:t>
            </a:r>
            <a:endParaRPr sz="6000" dirty="0">
              <a:latin typeface="Tw Cen MT"/>
              <a:cs typeface="Tw Cen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62315" y="2037714"/>
            <a:ext cx="2677160" cy="941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CR" sz="6000" b="1" i="1" spc="-10" dirty="0">
                <a:solidFill>
                  <a:srgbClr val="F1800F"/>
                </a:solidFill>
                <a:latin typeface="Tw Cen MT"/>
                <a:cs typeface="Tw Cen MT"/>
              </a:rPr>
              <a:t>Cultivar</a:t>
            </a:r>
            <a:endParaRPr sz="6000" dirty="0">
              <a:latin typeface="Tw Cen MT"/>
              <a:cs typeface="Tw Cen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3584" y="4970462"/>
            <a:ext cx="2663825" cy="171008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ct val="89700"/>
              </a:lnSpc>
              <a:spcBef>
                <a:spcPts val="375"/>
              </a:spcBef>
            </a:pPr>
            <a:r>
              <a:rPr lang="es-ES" sz="2000" spc="-10" dirty="0">
                <a:solidFill>
                  <a:srgbClr val="565655"/>
                </a:solidFill>
                <a:latin typeface="Tw Cen MT"/>
                <a:cs typeface="Tw Cen MT"/>
              </a:rPr>
              <a:t>Conectar empresas aseguradoras innovadoras y lideradas con propósito para fomentar el intercambio y colaboración</a:t>
            </a:r>
            <a:endParaRPr sz="2000" dirty="0">
              <a:latin typeface="Tw Cen MT"/>
              <a:cs typeface="Tw Cen MT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A7A4E4C2-5906-8339-E474-8BD5F9BD7BFA}"/>
              </a:ext>
            </a:extLst>
          </p:cNvPr>
          <p:cNvSpPr txBox="1"/>
          <p:nvPr/>
        </p:nvSpPr>
        <p:spPr>
          <a:xfrm>
            <a:off x="4390071" y="4705350"/>
            <a:ext cx="2663825" cy="171008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ct val="89700"/>
              </a:lnSpc>
              <a:spcBef>
                <a:spcPts val="375"/>
              </a:spcBef>
            </a:pPr>
            <a:r>
              <a:rPr lang="es-ES" sz="2000" spc="-10" dirty="0">
                <a:solidFill>
                  <a:srgbClr val="565655"/>
                </a:solidFill>
                <a:latin typeface="Tw Cen MT"/>
                <a:cs typeface="Tw Cen MT"/>
              </a:rPr>
              <a:t>Compartir  las mejores prácticas e inteligencia estratégica para ayudar a las organizaciones a obtener una ventaja competitiva</a:t>
            </a:r>
            <a:endParaRPr sz="2000" dirty="0">
              <a:latin typeface="Tw Cen MT"/>
              <a:cs typeface="Tw Cen MT"/>
            </a:endParaRP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B8884B8D-B9B9-13D3-957E-9E0E71BD4207}"/>
              </a:ext>
            </a:extLst>
          </p:cNvPr>
          <p:cNvSpPr txBox="1"/>
          <p:nvPr/>
        </p:nvSpPr>
        <p:spPr>
          <a:xfrm>
            <a:off x="8344045" y="4982349"/>
            <a:ext cx="2663825" cy="115608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ct val="89700"/>
              </a:lnSpc>
              <a:spcBef>
                <a:spcPts val="375"/>
              </a:spcBef>
            </a:pPr>
            <a:r>
              <a:rPr lang="es-ES" sz="2000" spc="-10" dirty="0">
                <a:solidFill>
                  <a:srgbClr val="565655"/>
                </a:solidFill>
                <a:latin typeface="Tw Cen MT"/>
                <a:cs typeface="Tw Cen MT"/>
              </a:rPr>
              <a:t>Cultivar el conocimiento y habilidades necesarias para los líderes al navegar el futuro</a:t>
            </a:r>
            <a:endParaRPr sz="2000" dirty="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139180"/>
          </a:xfrm>
          <a:custGeom>
            <a:avLst/>
            <a:gdLst/>
            <a:ahLst/>
            <a:cxnLst/>
            <a:rect l="l" t="t" r="r" b="b"/>
            <a:pathLst>
              <a:path w="12192000" h="6139180">
                <a:moveTo>
                  <a:pt x="0" y="6138863"/>
                </a:moveTo>
                <a:lnTo>
                  <a:pt x="12192000" y="6138863"/>
                </a:lnTo>
                <a:lnTo>
                  <a:pt x="12192000" y="0"/>
                </a:lnTo>
                <a:lnTo>
                  <a:pt x="0" y="0"/>
                </a:lnTo>
                <a:lnTo>
                  <a:pt x="0" y="6138863"/>
                </a:lnTo>
                <a:close/>
              </a:path>
            </a:pathLst>
          </a:custGeom>
          <a:solidFill>
            <a:srgbClr val="EF7E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7732" y="299402"/>
            <a:ext cx="6636068" cy="1787669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 marR="5080">
              <a:lnSpc>
                <a:spcPts val="6459"/>
              </a:lnSpc>
              <a:spcBef>
                <a:spcPts val="940"/>
              </a:spcBef>
            </a:pPr>
            <a:r>
              <a:rPr lang="es-CR" sz="6000" i="1" dirty="0">
                <a:latin typeface="Tw Cen MT"/>
                <a:cs typeface="Tw Cen MT"/>
              </a:rPr>
              <a:t>Reporte del impacto de miembros</a:t>
            </a:r>
            <a:endParaRPr sz="6000" dirty="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2629" y="2328311"/>
            <a:ext cx="4871720" cy="186268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lang="es-CR" sz="2000" dirty="0">
                <a:solidFill>
                  <a:srgbClr val="FFFFFF"/>
                </a:solidFill>
                <a:latin typeface="Tw Cen MT"/>
                <a:cs typeface="Tw Cen MT"/>
              </a:rPr>
              <a:t>Conozca cómo los servicios ofrecidos para los miembros de ICMIF proporcionan un valor agregado para los miembros en este reporte de las actividades principales de la federación, sus logros e iniciativas estratégicas de los últimos dos años </a:t>
            </a:r>
            <a:endParaRPr sz="2000" dirty="0">
              <a:latin typeface="Tw Cen MT"/>
              <a:cs typeface="Tw Cen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1062" y="4395851"/>
            <a:ext cx="4554855" cy="0"/>
          </a:xfrm>
          <a:custGeom>
            <a:avLst/>
            <a:gdLst/>
            <a:ahLst/>
            <a:cxnLst/>
            <a:rect l="l" t="t" r="r" b="b"/>
            <a:pathLst>
              <a:path w="4554855">
                <a:moveTo>
                  <a:pt x="0" y="0"/>
                </a:moveTo>
                <a:lnTo>
                  <a:pt x="4554791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-1586" y="0"/>
            <a:ext cx="12200255" cy="6864350"/>
            <a:chOff x="-1586" y="0"/>
            <a:chExt cx="12200255" cy="6864350"/>
          </a:xfrm>
        </p:grpSpPr>
        <p:sp>
          <p:nvSpPr>
            <p:cNvPr id="7" name="object 7"/>
            <p:cNvSpPr/>
            <p:nvPr/>
          </p:nvSpPr>
          <p:spPr>
            <a:xfrm>
              <a:off x="4763" y="6138862"/>
              <a:ext cx="12187555" cy="719455"/>
            </a:xfrm>
            <a:custGeom>
              <a:avLst/>
              <a:gdLst/>
              <a:ahLst/>
              <a:cxnLst/>
              <a:rect l="l" t="t" r="r" b="b"/>
              <a:pathLst>
                <a:path w="12187555" h="719454">
                  <a:moveTo>
                    <a:pt x="12187236" y="0"/>
                  </a:moveTo>
                  <a:lnTo>
                    <a:pt x="0" y="0"/>
                  </a:lnTo>
                  <a:lnTo>
                    <a:pt x="0" y="719137"/>
                  </a:lnTo>
                  <a:lnTo>
                    <a:pt x="12187236" y="719137"/>
                  </a:lnTo>
                  <a:lnTo>
                    <a:pt x="12187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63" y="6138862"/>
              <a:ext cx="12187555" cy="719455"/>
            </a:xfrm>
            <a:custGeom>
              <a:avLst/>
              <a:gdLst/>
              <a:ahLst/>
              <a:cxnLst/>
              <a:rect l="l" t="t" r="r" b="b"/>
              <a:pathLst>
                <a:path w="12187555" h="719454">
                  <a:moveTo>
                    <a:pt x="12187236" y="0"/>
                  </a:moveTo>
                  <a:lnTo>
                    <a:pt x="0" y="0"/>
                  </a:lnTo>
                  <a:lnTo>
                    <a:pt x="0" y="719137"/>
                  </a:lnTo>
                </a:path>
              </a:pathLst>
            </a:custGeom>
            <a:ln w="12700">
              <a:solidFill>
                <a:srgbClr val="F4F1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2975" y="6315075"/>
              <a:ext cx="819150" cy="3143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7900" y="0"/>
              <a:ext cx="6134100" cy="685799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54087" y="4669091"/>
            <a:ext cx="3543935" cy="95631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60"/>
              </a:spcBef>
            </a:pPr>
            <a:r>
              <a:rPr sz="3200" u="sng" dirty="0">
                <a:solidFill>
                  <a:srgbClr val="1A467B"/>
                </a:solidFill>
                <a:uFill>
                  <a:solidFill>
                    <a:srgbClr val="1A467B"/>
                  </a:solidFill>
                </a:uFill>
                <a:latin typeface="Tw Cen MT"/>
                <a:cs typeface="Tw Cen MT"/>
              </a:rPr>
              <a:t>I</a:t>
            </a:r>
            <a:r>
              <a:rPr sz="3200" u="sng" dirty="0">
                <a:solidFill>
                  <a:srgbClr val="1A467B"/>
                </a:solidFill>
                <a:uFill>
                  <a:solidFill>
                    <a:srgbClr val="1A467B"/>
                  </a:solidFill>
                </a:uFill>
                <a:latin typeface="Tw Cen MT"/>
                <a:cs typeface="Tw Cen MT"/>
                <a:hlinkClick r:id="rId4"/>
              </a:rPr>
              <a:t>CMIF</a:t>
            </a:r>
            <a:r>
              <a:rPr sz="3200" u="sng" spc="-65" dirty="0">
                <a:solidFill>
                  <a:srgbClr val="1A467B"/>
                </a:solidFill>
                <a:uFill>
                  <a:solidFill>
                    <a:srgbClr val="1A467B"/>
                  </a:solidFill>
                </a:uFill>
                <a:latin typeface="Tw Cen MT"/>
                <a:cs typeface="Tw Cen MT"/>
                <a:hlinkClick r:id="rId4"/>
              </a:rPr>
              <a:t> </a:t>
            </a:r>
            <a:r>
              <a:rPr sz="3200" u="sng" dirty="0">
                <a:solidFill>
                  <a:srgbClr val="1A467B"/>
                </a:solidFill>
                <a:uFill>
                  <a:solidFill>
                    <a:srgbClr val="1A467B"/>
                  </a:solidFill>
                </a:uFill>
                <a:latin typeface="Tw Cen MT"/>
                <a:cs typeface="Tw Cen MT"/>
                <a:hlinkClick r:id="rId4"/>
              </a:rPr>
              <a:t>Biennial</a:t>
            </a:r>
            <a:r>
              <a:rPr sz="3200" u="sng" spc="-105" dirty="0">
                <a:solidFill>
                  <a:srgbClr val="1A467B"/>
                </a:solidFill>
                <a:uFill>
                  <a:solidFill>
                    <a:srgbClr val="1A467B"/>
                  </a:solidFill>
                </a:uFill>
                <a:latin typeface="Tw Cen MT"/>
                <a:cs typeface="Tw Cen MT"/>
                <a:hlinkClick r:id="rId4"/>
              </a:rPr>
              <a:t> </a:t>
            </a:r>
            <a:r>
              <a:rPr sz="3200" u="sng" spc="-10" dirty="0">
                <a:solidFill>
                  <a:srgbClr val="1A467B"/>
                </a:solidFill>
                <a:uFill>
                  <a:solidFill>
                    <a:srgbClr val="1A467B"/>
                  </a:solidFill>
                </a:uFill>
                <a:latin typeface="Tw Cen MT"/>
                <a:cs typeface="Tw Cen MT"/>
                <a:hlinkClick r:id="rId4"/>
              </a:rPr>
              <a:t>Review</a:t>
            </a:r>
            <a:r>
              <a:rPr sz="3200" u="none" spc="-10" dirty="0">
                <a:solidFill>
                  <a:srgbClr val="1A467B"/>
                </a:solidFill>
                <a:latin typeface="Tw Cen MT"/>
                <a:cs typeface="Tw Cen MT"/>
              </a:rPr>
              <a:t> </a:t>
            </a:r>
            <a:r>
              <a:rPr sz="3200" u="sng" spc="-10" dirty="0">
                <a:solidFill>
                  <a:srgbClr val="1A467B"/>
                </a:solidFill>
                <a:uFill>
                  <a:solidFill>
                    <a:srgbClr val="1A467B"/>
                  </a:solidFill>
                </a:uFill>
                <a:latin typeface="Tw Cen MT"/>
                <a:cs typeface="Tw Cen MT"/>
                <a:hlinkClick r:id="rId4"/>
              </a:rPr>
              <a:t>2023-</a:t>
            </a:r>
            <a:r>
              <a:rPr sz="3200" u="sng" spc="-20" dirty="0">
                <a:solidFill>
                  <a:srgbClr val="1A467B"/>
                </a:solidFill>
                <a:uFill>
                  <a:solidFill>
                    <a:srgbClr val="1A467B"/>
                  </a:solidFill>
                </a:uFill>
                <a:latin typeface="Tw Cen MT"/>
                <a:cs typeface="Tw Cen MT"/>
                <a:hlinkClick r:id="rId4"/>
              </a:rPr>
              <a:t>2024</a:t>
            </a:r>
            <a:endParaRPr sz="32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74" y="125558"/>
            <a:ext cx="11771629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25194">
              <a:lnSpc>
                <a:spcPct val="100000"/>
              </a:lnSpc>
              <a:spcBef>
                <a:spcPts val="105"/>
              </a:spcBef>
            </a:pPr>
            <a:r>
              <a:rPr sz="3600" i="1" dirty="0">
                <a:solidFill>
                  <a:srgbClr val="F1800F"/>
                </a:solidFill>
                <a:latin typeface="Tw Cen MT"/>
                <a:cs typeface="Tw Cen MT"/>
              </a:rPr>
              <a:t>ICMIF</a:t>
            </a:r>
            <a:r>
              <a:rPr sz="3600" i="1" spc="-30" dirty="0">
                <a:solidFill>
                  <a:srgbClr val="F1800F"/>
                </a:solidFill>
                <a:latin typeface="Tw Cen MT"/>
                <a:cs typeface="Tw Cen MT"/>
              </a:rPr>
              <a:t> </a:t>
            </a:r>
            <a:r>
              <a:rPr lang="es-CR" sz="3600" i="1" spc="-30" dirty="0">
                <a:solidFill>
                  <a:srgbClr val="F1800F"/>
                </a:solidFill>
                <a:latin typeface="Tw Cen MT"/>
                <a:cs typeface="Tw Cen MT"/>
              </a:rPr>
              <a:t>representa 220 compañías miembro en 54 países </a:t>
            </a:r>
            <a:endParaRPr sz="3600" dirty="0">
              <a:latin typeface="Tw Cen MT"/>
              <a:cs typeface="Tw Cen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1519" y="657225"/>
            <a:ext cx="9364377" cy="56644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306" y="2817977"/>
            <a:ext cx="1544014" cy="99028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03225" y="3898010"/>
            <a:ext cx="302768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sz="3600" dirty="0">
                <a:solidFill>
                  <a:srgbClr val="1A467B"/>
                </a:solidFill>
                <a:latin typeface="Tw Cen MT"/>
                <a:cs typeface="Tw Cen MT"/>
              </a:rPr>
              <a:t>81</a:t>
            </a:r>
            <a:r>
              <a:rPr sz="3600" spc="-10" dirty="0">
                <a:solidFill>
                  <a:srgbClr val="1A467B"/>
                </a:solidFill>
                <a:latin typeface="Tw Cen MT"/>
                <a:cs typeface="Tw Cen MT"/>
              </a:rPr>
              <a:t> </a:t>
            </a:r>
            <a:r>
              <a:rPr lang="es-CR" sz="3600" spc="-10" dirty="0">
                <a:solidFill>
                  <a:srgbClr val="1A467B"/>
                </a:solidFill>
                <a:latin typeface="Tw Cen MT"/>
                <a:cs typeface="Tw Cen MT"/>
              </a:rPr>
              <a:t>empresas miembros en las Américas en 19 países</a:t>
            </a:r>
            <a:endParaRPr sz="3600" dirty="0">
              <a:latin typeface="Tw Cen MT"/>
              <a:cs typeface="Tw Cen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36059" y="6543130"/>
            <a:ext cx="4126865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©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2025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International</a:t>
            </a:r>
            <a:r>
              <a:rPr sz="1200" spc="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Cooperative</a:t>
            </a:r>
            <a:r>
              <a:rPr sz="1200" spc="-3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and</a:t>
            </a:r>
            <a:r>
              <a:rPr sz="1200" spc="-20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Mutual</a:t>
            </a:r>
            <a:r>
              <a:rPr sz="1200" spc="-7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Insurance</a:t>
            </a:r>
            <a:r>
              <a:rPr sz="1200" spc="4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Federation</a:t>
            </a:r>
            <a:endParaRPr sz="12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89254" y="94932"/>
            <a:ext cx="11407775" cy="104708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CR" sz="3350" i="1" dirty="0">
                <a:solidFill>
                  <a:srgbClr val="F1800F"/>
                </a:solidFill>
                <a:latin typeface="Tw Cen MT"/>
                <a:cs typeface="Tw Cen MT"/>
              </a:rPr>
              <a:t>Crecimiento en membresías: 30 miembros nuevos en las Américas desde el 2020</a:t>
            </a:r>
            <a:endParaRPr sz="3350" dirty="0">
              <a:latin typeface="Tw Cen MT"/>
              <a:cs typeface="Tw Cen MT"/>
            </a:endParaRP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3A1481CE-4E5A-229B-3335-918181884570}"/>
              </a:ext>
            </a:extLst>
          </p:cNvPr>
          <p:cNvGrpSpPr/>
          <p:nvPr/>
        </p:nvGrpSpPr>
        <p:grpSpPr>
          <a:xfrm>
            <a:off x="1524000" y="1676400"/>
            <a:ext cx="9486900" cy="4876796"/>
            <a:chOff x="9525" y="809621"/>
            <a:chExt cx="12068175" cy="6048375"/>
          </a:xfrm>
        </p:grpSpPr>
        <p:grpSp>
          <p:nvGrpSpPr>
            <p:cNvPr id="2" name="object 2"/>
            <p:cNvGrpSpPr/>
            <p:nvPr/>
          </p:nvGrpSpPr>
          <p:grpSpPr>
            <a:xfrm>
              <a:off x="9525" y="809621"/>
              <a:ext cx="7588250" cy="6048375"/>
              <a:chOff x="9525" y="809621"/>
              <a:chExt cx="7588250" cy="6048375"/>
            </a:xfrm>
          </p:grpSpPr>
          <p:pic>
            <p:nvPicPr>
              <p:cNvPr id="3" name="object 3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9525" y="809621"/>
                <a:ext cx="4800599" cy="6048374"/>
              </a:xfrm>
              <a:prstGeom prst="rect">
                <a:avLst/>
              </a:prstGeom>
            </p:spPr>
          </p:pic>
          <p:pic>
            <p:nvPicPr>
              <p:cNvPr id="4" name="object 4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71999" y="1295400"/>
                <a:ext cx="1057275" cy="466725"/>
              </a:xfrm>
              <a:prstGeom prst="rect">
                <a:avLst/>
              </a:prstGeom>
            </p:spPr>
          </p:pic>
          <p:pic>
            <p:nvPicPr>
              <p:cNvPr id="5" name="object 5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114799" y="2628900"/>
                <a:ext cx="1438275" cy="466725"/>
              </a:xfrm>
              <a:prstGeom prst="rect">
                <a:avLst/>
              </a:prstGeom>
            </p:spPr>
          </p:pic>
          <p:pic>
            <p:nvPicPr>
              <p:cNvPr id="6" name="object 6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467224" y="1990725"/>
                <a:ext cx="1981200" cy="466725"/>
              </a:xfrm>
              <a:prstGeom prst="rect">
                <a:avLst/>
              </a:prstGeom>
            </p:spPr>
          </p:pic>
          <p:pic>
            <p:nvPicPr>
              <p:cNvPr id="7" name="object 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881029" y="3340399"/>
                <a:ext cx="1201216" cy="366622"/>
              </a:xfrm>
              <a:prstGeom prst="rect">
                <a:avLst/>
              </a:prstGeom>
            </p:spPr>
          </p:pic>
          <p:pic>
            <p:nvPicPr>
              <p:cNvPr id="8" name="object 8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324349" y="5705475"/>
                <a:ext cx="1190625" cy="742950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966716" y="4267200"/>
                <a:ext cx="576072" cy="383177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495799" y="4800600"/>
                <a:ext cx="1695450" cy="447675"/>
              </a:xfrm>
              <a:prstGeom prst="rect">
                <a:avLst/>
              </a:prstGeom>
            </p:spPr>
          </p:pic>
          <p:pic>
            <p:nvPicPr>
              <p:cNvPr id="11" name="object 11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000749" y="4267200"/>
                <a:ext cx="1597016" cy="390525"/>
              </a:xfrm>
              <a:prstGeom prst="rect">
                <a:avLst/>
              </a:prstGeom>
            </p:spPr>
          </p:pic>
        </p:grpSp>
        <p:grpSp>
          <p:nvGrpSpPr>
            <p:cNvPr id="13" name="object 13"/>
            <p:cNvGrpSpPr/>
            <p:nvPr/>
          </p:nvGrpSpPr>
          <p:grpSpPr>
            <a:xfrm>
              <a:off x="7724775" y="1895475"/>
              <a:ext cx="4352925" cy="1990725"/>
              <a:chOff x="7724775" y="1895475"/>
              <a:chExt cx="4352925" cy="1990725"/>
            </a:xfrm>
          </p:grpSpPr>
          <p:pic>
            <p:nvPicPr>
              <p:cNvPr id="14" name="object 14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724775" y="3228975"/>
                <a:ext cx="781050" cy="542925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0248900" y="2705100"/>
                <a:ext cx="1257300" cy="457200"/>
              </a:xfrm>
              <a:prstGeom prst="rect">
                <a:avLst/>
              </a:prstGeom>
            </p:spPr>
          </p:pic>
          <p:pic>
            <p:nvPicPr>
              <p:cNvPr id="16" name="object 16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9400431" y="1968011"/>
                <a:ext cx="1491963" cy="297656"/>
              </a:xfrm>
              <a:prstGeom prst="rect">
                <a:avLst/>
              </a:prstGeom>
            </p:spPr>
          </p:pic>
          <p:pic>
            <p:nvPicPr>
              <p:cNvPr id="17" name="object 17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8429625" y="2505075"/>
                <a:ext cx="1257300" cy="990600"/>
              </a:xfrm>
              <a:prstGeom prst="rect">
                <a:avLst/>
              </a:prstGeom>
            </p:spPr>
          </p:pic>
          <p:pic>
            <p:nvPicPr>
              <p:cNvPr id="18" name="object 18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305800" y="1895475"/>
                <a:ext cx="1019175" cy="809625"/>
              </a:xfrm>
              <a:prstGeom prst="rect">
                <a:avLst/>
              </a:prstGeom>
            </p:spPr>
          </p:pic>
          <p:pic>
            <p:nvPicPr>
              <p:cNvPr id="19" name="object 19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9001125" y="3171825"/>
                <a:ext cx="1257300" cy="714375"/>
              </a:xfrm>
              <a:prstGeom prst="rect">
                <a:avLst/>
              </a:prstGeom>
            </p:spPr>
          </p:pic>
          <p:pic>
            <p:nvPicPr>
              <p:cNvPr id="20" name="object 20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0283353" y="2266950"/>
                <a:ext cx="1794346" cy="361950"/>
              </a:xfrm>
              <a:prstGeom prst="rect">
                <a:avLst/>
              </a:prstGeom>
            </p:spPr>
          </p:pic>
        </p:grpSp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86525" y="3219450"/>
              <a:ext cx="904875" cy="5334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38900" y="2552700"/>
              <a:ext cx="1571625" cy="5715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772775" y="1352550"/>
              <a:ext cx="942975" cy="457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001125" y="1444781"/>
              <a:ext cx="1428750" cy="2300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43700" y="1981200"/>
              <a:ext cx="1409700" cy="4572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83477" y="2716934"/>
              <a:ext cx="682168" cy="27709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57900" y="1333500"/>
              <a:ext cx="1371600" cy="45954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882734" y="3286125"/>
              <a:ext cx="613940" cy="55306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600950" y="1389206"/>
              <a:ext cx="1086561" cy="39716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686675" y="4829175"/>
              <a:ext cx="1244326" cy="367228"/>
            </a:xfrm>
            <a:prstGeom prst="rect">
              <a:avLst/>
            </a:prstGeom>
          </p:spPr>
        </p:pic>
        <p:grpSp>
          <p:nvGrpSpPr>
            <p:cNvPr id="31" name="object 31"/>
            <p:cNvGrpSpPr/>
            <p:nvPr/>
          </p:nvGrpSpPr>
          <p:grpSpPr>
            <a:xfrm>
              <a:off x="8001000" y="4219575"/>
              <a:ext cx="3552825" cy="1014730"/>
              <a:chOff x="8001000" y="4219575"/>
              <a:chExt cx="3552825" cy="1014730"/>
            </a:xfrm>
          </p:grpSpPr>
          <p:pic>
            <p:nvPicPr>
              <p:cNvPr id="32" name="object 32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8001000" y="4286250"/>
                <a:ext cx="1704975" cy="390525"/>
              </a:xfrm>
              <a:prstGeom prst="rect">
                <a:avLst/>
              </a:prstGeom>
            </p:spPr>
          </p:pic>
          <p:pic>
            <p:nvPicPr>
              <p:cNvPr id="33" name="object 33"/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9429750" y="4690903"/>
                <a:ext cx="800100" cy="543242"/>
              </a:xfrm>
              <a:prstGeom prst="rect">
                <a:avLst/>
              </a:prstGeom>
            </p:spPr>
          </p:pic>
          <p:pic>
            <p:nvPicPr>
              <p:cNvPr id="34" name="object 34"/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10143438" y="4219575"/>
                <a:ext cx="991629" cy="438912"/>
              </a:xfrm>
              <a:prstGeom prst="rect">
                <a:avLst/>
              </a:prstGeom>
            </p:spPr>
          </p:pic>
          <p:pic>
            <p:nvPicPr>
              <p:cNvPr id="35" name="object 35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10725150" y="4838700"/>
                <a:ext cx="828675" cy="247650"/>
              </a:xfrm>
              <a:prstGeom prst="rect">
                <a:avLst/>
              </a:prstGeom>
            </p:spPr>
          </p:pic>
        </p:grpSp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667500" y="4848225"/>
              <a:ext cx="628650" cy="381000"/>
            </a:xfrm>
            <a:prstGeom prst="rect">
              <a:avLst/>
            </a:prstGeom>
          </p:spPr>
        </p:pic>
        <p:sp>
          <p:nvSpPr>
            <p:cNvPr id="37" name="object 37"/>
            <p:cNvSpPr txBox="1"/>
            <p:nvPr/>
          </p:nvSpPr>
          <p:spPr>
            <a:xfrm>
              <a:off x="4192270" y="855916"/>
              <a:ext cx="960755" cy="33464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2000" b="1" i="1" spc="-10" dirty="0">
                  <a:solidFill>
                    <a:srgbClr val="F1800F"/>
                  </a:solidFill>
                  <a:latin typeface="Tw Cen MT"/>
                  <a:cs typeface="Tw Cen MT"/>
                </a:rPr>
                <a:t>CANADA</a:t>
              </a:r>
              <a:endParaRPr sz="2000">
                <a:latin typeface="Tw Cen MT"/>
                <a:cs typeface="Tw Cen MT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4119626" y="1224025"/>
              <a:ext cx="7506334" cy="2914650"/>
            </a:xfrm>
            <a:custGeom>
              <a:avLst/>
              <a:gdLst/>
              <a:ahLst/>
              <a:cxnLst/>
              <a:rect l="l" t="t" r="r" b="b"/>
              <a:pathLst>
                <a:path w="7506334" h="2914650">
                  <a:moveTo>
                    <a:pt x="0" y="0"/>
                  </a:moveTo>
                  <a:lnTo>
                    <a:pt x="7431278" y="0"/>
                  </a:lnTo>
                </a:path>
                <a:path w="7506334" h="2914650">
                  <a:moveTo>
                    <a:pt x="600075" y="2914650"/>
                  </a:moveTo>
                  <a:lnTo>
                    <a:pt x="7506334" y="2914650"/>
                  </a:lnTo>
                </a:path>
              </a:pathLst>
            </a:custGeom>
            <a:ln w="63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4839334" y="3775011"/>
              <a:ext cx="446405" cy="33464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2000" b="1" i="1" spc="-25" dirty="0">
                  <a:solidFill>
                    <a:srgbClr val="F1800F"/>
                  </a:solidFill>
                  <a:latin typeface="Tw Cen MT"/>
                  <a:cs typeface="Tw Cen MT"/>
                </a:rPr>
                <a:t>USA</a:t>
              </a:r>
              <a:endParaRPr sz="2000">
                <a:latin typeface="Tw Cen MT"/>
                <a:cs typeface="Tw Cen MT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4310126" y="5653087"/>
              <a:ext cx="7318375" cy="0"/>
            </a:xfrm>
            <a:custGeom>
              <a:avLst/>
              <a:gdLst/>
              <a:ahLst/>
              <a:cxnLst/>
              <a:rect l="l" t="t" r="r" b="b"/>
              <a:pathLst>
                <a:path w="7318375">
                  <a:moveTo>
                    <a:pt x="0" y="0"/>
                  </a:moveTo>
                  <a:lnTo>
                    <a:pt x="7317867" y="0"/>
                  </a:lnTo>
                </a:path>
              </a:pathLst>
            </a:custGeom>
            <a:ln w="63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4431284" y="5290883"/>
              <a:ext cx="574675" cy="33464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2000" b="1" i="1" spc="-10" dirty="0">
                  <a:solidFill>
                    <a:srgbClr val="F1800F"/>
                  </a:solidFill>
                  <a:latin typeface="Tw Cen MT"/>
                  <a:cs typeface="Tw Cen MT"/>
                </a:rPr>
                <a:t>Brazil</a:t>
              </a:r>
              <a:endParaRPr sz="2000">
                <a:latin typeface="Tw Cen MT"/>
                <a:cs typeface="Tw Cen MT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52425" y="3981450"/>
              <a:ext cx="1800225" cy="1104900"/>
            </a:xfrm>
            <a:prstGeom prst="rect">
              <a:avLst/>
            </a:prstGeom>
          </p:spPr>
        </p:pic>
        <p:sp>
          <p:nvSpPr>
            <p:cNvPr id="43" name="object 43"/>
            <p:cNvSpPr txBox="1"/>
            <p:nvPr/>
          </p:nvSpPr>
          <p:spPr>
            <a:xfrm>
              <a:off x="4036059" y="6543130"/>
              <a:ext cx="4126865" cy="17953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370"/>
                </a:lnSpc>
              </a:pPr>
              <a:r>
                <a:rPr sz="1200" dirty="0">
                  <a:solidFill>
                    <a:srgbClr val="F58425"/>
                  </a:solidFill>
                  <a:latin typeface="Tw Cen MT"/>
                  <a:cs typeface="Tw Cen MT"/>
                </a:rPr>
                <a:t>©</a:t>
              </a:r>
              <a:r>
                <a:rPr sz="1200" spc="-25" dirty="0">
                  <a:solidFill>
                    <a:srgbClr val="F58425"/>
                  </a:solidFill>
                  <a:latin typeface="Tw Cen MT"/>
                  <a:cs typeface="Tw Cen MT"/>
                </a:rPr>
                <a:t> </a:t>
              </a:r>
              <a:r>
                <a:rPr sz="1200" dirty="0">
                  <a:solidFill>
                    <a:srgbClr val="F58425"/>
                  </a:solidFill>
                  <a:latin typeface="Tw Cen MT"/>
                  <a:cs typeface="Tw Cen MT"/>
                </a:rPr>
                <a:t>2025</a:t>
              </a:r>
              <a:r>
                <a:rPr sz="1200" spc="-25" dirty="0">
                  <a:solidFill>
                    <a:srgbClr val="F58425"/>
                  </a:solidFill>
                  <a:latin typeface="Tw Cen MT"/>
                  <a:cs typeface="Tw Cen MT"/>
                </a:rPr>
                <a:t> </a:t>
              </a:r>
              <a:r>
                <a:rPr sz="1200" dirty="0">
                  <a:solidFill>
                    <a:srgbClr val="F58425"/>
                  </a:solidFill>
                  <a:latin typeface="Tw Cen MT"/>
                  <a:cs typeface="Tw Cen MT"/>
                </a:rPr>
                <a:t>International</a:t>
              </a:r>
              <a:r>
                <a:rPr sz="1200" spc="5" dirty="0">
                  <a:solidFill>
                    <a:srgbClr val="F58425"/>
                  </a:solidFill>
                  <a:latin typeface="Tw Cen MT"/>
                  <a:cs typeface="Tw Cen MT"/>
                </a:rPr>
                <a:t> </a:t>
              </a:r>
              <a:r>
                <a:rPr sz="1200" spc="-10" dirty="0">
                  <a:solidFill>
                    <a:srgbClr val="F58425"/>
                  </a:solidFill>
                  <a:latin typeface="Tw Cen MT"/>
                  <a:cs typeface="Tw Cen MT"/>
                </a:rPr>
                <a:t>Cooperative</a:t>
              </a:r>
              <a:r>
                <a:rPr sz="1200" spc="-35" dirty="0">
                  <a:solidFill>
                    <a:srgbClr val="F58425"/>
                  </a:solidFill>
                  <a:latin typeface="Tw Cen MT"/>
                  <a:cs typeface="Tw Cen MT"/>
                </a:rPr>
                <a:t> </a:t>
              </a:r>
              <a:r>
                <a:rPr sz="1200" dirty="0">
                  <a:solidFill>
                    <a:srgbClr val="F58425"/>
                  </a:solidFill>
                  <a:latin typeface="Tw Cen MT"/>
                  <a:cs typeface="Tw Cen MT"/>
                </a:rPr>
                <a:t>and</a:t>
              </a:r>
              <a:r>
                <a:rPr sz="1200" spc="-20" dirty="0">
                  <a:solidFill>
                    <a:srgbClr val="F58425"/>
                  </a:solidFill>
                  <a:latin typeface="Tw Cen MT"/>
                  <a:cs typeface="Tw Cen MT"/>
                </a:rPr>
                <a:t> </a:t>
              </a:r>
              <a:r>
                <a:rPr sz="1200" dirty="0">
                  <a:solidFill>
                    <a:srgbClr val="F58425"/>
                  </a:solidFill>
                  <a:latin typeface="Tw Cen MT"/>
                  <a:cs typeface="Tw Cen MT"/>
                </a:rPr>
                <a:t>Mutual</a:t>
              </a:r>
              <a:r>
                <a:rPr sz="1200" spc="-75" dirty="0">
                  <a:solidFill>
                    <a:srgbClr val="F58425"/>
                  </a:solidFill>
                  <a:latin typeface="Tw Cen MT"/>
                  <a:cs typeface="Tw Cen MT"/>
                </a:rPr>
                <a:t> </a:t>
              </a:r>
              <a:r>
                <a:rPr sz="1200" dirty="0">
                  <a:solidFill>
                    <a:srgbClr val="F58425"/>
                  </a:solidFill>
                  <a:latin typeface="Tw Cen MT"/>
                  <a:cs typeface="Tw Cen MT"/>
                </a:rPr>
                <a:t>Insurance</a:t>
              </a:r>
              <a:r>
                <a:rPr sz="1200" spc="45" dirty="0">
                  <a:solidFill>
                    <a:srgbClr val="F58425"/>
                  </a:solidFill>
                  <a:latin typeface="Tw Cen MT"/>
                  <a:cs typeface="Tw Cen MT"/>
                </a:rPr>
                <a:t> </a:t>
              </a:r>
              <a:r>
                <a:rPr sz="1200" spc="-10" dirty="0">
                  <a:solidFill>
                    <a:srgbClr val="F58425"/>
                  </a:solidFill>
                  <a:latin typeface="Tw Cen MT"/>
                  <a:cs typeface="Tw Cen MT"/>
                </a:rPr>
                <a:t>Federation</a:t>
              </a:r>
              <a:endParaRPr sz="1200">
                <a:latin typeface="Tw Cen MT"/>
                <a:cs typeface="Tw Cen MT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8400" y="1250570"/>
            <a:ext cx="5923934" cy="278803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" y="9905"/>
            <a:ext cx="11981814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01725">
              <a:lnSpc>
                <a:spcPct val="100000"/>
              </a:lnSpc>
              <a:spcBef>
                <a:spcPts val="105"/>
              </a:spcBef>
            </a:pPr>
            <a:r>
              <a:rPr lang="es-CR" sz="4800" i="1" dirty="0">
                <a:solidFill>
                  <a:srgbClr val="F1800F"/>
                </a:solidFill>
                <a:latin typeface="Tw Cen MT"/>
                <a:cs typeface="Tw Cen MT"/>
              </a:rPr>
              <a:t>Los miembros de </a:t>
            </a:r>
            <a:r>
              <a:rPr sz="4800" i="1" dirty="0">
                <a:solidFill>
                  <a:srgbClr val="F1800F"/>
                </a:solidFill>
                <a:latin typeface="Tw Cen MT"/>
                <a:cs typeface="Tw Cen MT"/>
              </a:rPr>
              <a:t>ICMIF</a:t>
            </a:r>
            <a:r>
              <a:rPr sz="4800" i="1" spc="-35" dirty="0">
                <a:solidFill>
                  <a:srgbClr val="F1800F"/>
                </a:solidFill>
                <a:latin typeface="Tw Cen MT"/>
                <a:cs typeface="Tw Cen MT"/>
              </a:rPr>
              <a:t> </a:t>
            </a:r>
            <a:r>
              <a:rPr lang="es-CR" sz="4800" i="1" dirty="0">
                <a:solidFill>
                  <a:srgbClr val="F1800F"/>
                </a:solidFill>
                <a:latin typeface="Tw Cen MT"/>
                <a:cs typeface="Tw Cen MT"/>
              </a:rPr>
              <a:t>colectivamente representan…</a:t>
            </a:r>
            <a:endParaRPr sz="4800" dirty="0">
              <a:latin typeface="Tw Cen MT"/>
              <a:cs typeface="Tw Cen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36059" y="6543130"/>
            <a:ext cx="4126865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©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2025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International</a:t>
            </a:r>
            <a:r>
              <a:rPr sz="1200" spc="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Cooperative</a:t>
            </a:r>
            <a:r>
              <a:rPr sz="1200" spc="-3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and</a:t>
            </a:r>
            <a:r>
              <a:rPr sz="1200" spc="-20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Mutual</a:t>
            </a:r>
            <a:r>
              <a:rPr sz="1200" spc="-7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Insurance</a:t>
            </a:r>
            <a:r>
              <a:rPr sz="1200" spc="4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Federation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78066" y="6182042"/>
            <a:ext cx="520954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767070"/>
                </a:solidFill>
                <a:latin typeface="Tw Cen MT"/>
                <a:cs typeface="Tw Cen MT"/>
              </a:rPr>
              <a:t>Source:</a:t>
            </a:r>
            <a:r>
              <a:rPr sz="1400" spc="-70" dirty="0">
                <a:solidFill>
                  <a:srgbClr val="767070"/>
                </a:solidFill>
                <a:latin typeface="Tw Cen MT"/>
                <a:cs typeface="Tw Cen MT"/>
              </a:rPr>
              <a:t> </a:t>
            </a:r>
            <a:r>
              <a:rPr sz="1400" i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w Cen MT"/>
                <a:cs typeface="Tw Cen MT"/>
                <a:hlinkClick r:id="rId3"/>
              </a:rPr>
              <a:t>ICMIF</a:t>
            </a:r>
            <a:r>
              <a:rPr sz="1400" i="1" u="sng" spc="-5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w Cen MT"/>
                <a:cs typeface="Tw Cen MT"/>
                <a:hlinkClick r:id="rId3"/>
              </a:rPr>
              <a:t> </a:t>
            </a:r>
            <a:r>
              <a:rPr sz="1400" i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w Cen MT"/>
                <a:cs typeface="Tw Cen MT"/>
                <a:hlinkClick r:id="rId3"/>
              </a:rPr>
              <a:t>Members:</a:t>
            </a:r>
            <a:r>
              <a:rPr sz="1400" i="1" u="sng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w Cen MT"/>
                <a:cs typeface="Tw Cen MT"/>
                <a:hlinkClick r:id="rId3"/>
              </a:rPr>
              <a:t> </a:t>
            </a:r>
            <a:r>
              <a:rPr sz="1400" i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w Cen MT"/>
                <a:cs typeface="Tw Cen MT"/>
                <a:hlinkClick r:id="rId3"/>
              </a:rPr>
              <a:t>Key</a:t>
            </a:r>
            <a:r>
              <a:rPr sz="1400" i="1" u="sng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w Cen MT"/>
                <a:cs typeface="Tw Cen MT"/>
                <a:hlinkClick r:id="rId3"/>
              </a:rPr>
              <a:t> </a:t>
            </a:r>
            <a:r>
              <a:rPr sz="1400" i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w Cen MT"/>
                <a:cs typeface="Tw Cen MT"/>
                <a:hlinkClick r:id="rId3"/>
              </a:rPr>
              <a:t>Statistics</a:t>
            </a:r>
            <a:r>
              <a:rPr sz="1400" i="1" u="sng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w Cen MT"/>
                <a:cs typeface="Tw Cen MT"/>
                <a:hlinkClick r:id="rId3"/>
              </a:rPr>
              <a:t> </a:t>
            </a:r>
            <a:r>
              <a:rPr sz="1400" i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w Cen MT"/>
                <a:cs typeface="Tw Cen MT"/>
                <a:hlinkClick r:id="rId3"/>
              </a:rPr>
              <a:t>2024</a:t>
            </a:r>
            <a:r>
              <a:rPr sz="1400" i="1" u="none" spc="-35" dirty="0">
                <a:solidFill>
                  <a:srgbClr val="0462C1"/>
                </a:solidFill>
                <a:latin typeface="Tw Cen MT"/>
                <a:cs typeface="Tw Cen MT"/>
              </a:rPr>
              <a:t> </a:t>
            </a:r>
            <a:r>
              <a:rPr sz="1400" u="none" dirty="0">
                <a:solidFill>
                  <a:srgbClr val="767070"/>
                </a:solidFill>
                <a:latin typeface="Tw Cen MT"/>
                <a:cs typeface="Tw Cen MT"/>
              </a:rPr>
              <a:t>(based</a:t>
            </a:r>
            <a:r>
              <a:rPr sz="1400" u="none" spc="5" dirty="0">
                <a:solidFill>
                  <a:srgbClr val="767070"/>
                </a:solidFill>
                <a:latin typeface="Tw Cen MT"/>
                <a:cs typeface="Tw Cen MT"/>
              </a:rPr>
              <a:t> </a:t>
            </a:r>
            <a:r>
              <a:rPr sz="1400" u="none" dirty="0">
                <a:solidFill>
                  <a:srgbClr val="767070"/>
                </a:solidFill>
                <a:latin typeface="Tw Cen MT"/>
                <a:cs typeface="Tw Cen MT"/>
              </a:rPr>
              <a:t>on</a:t>
            </a:r>
            <a:r>
              <a:rPr sz="1400" u="none" spc="-55" dirty="0">
                <a:solidFill>
                  <a:srgbClr val="767070"/>
                </a:solidFill>
                <a:latin typeface="Tw Cen MT"/>
                <a:cs typeface="Tw Cen MT"/>
              </a:rPr>
              <a:t> </a:t>
            </a:r>
            <a:r>
              <a:rPr sz="1400" u="none" dirty="0">
                <a:solidFill>
                  <a:srgbClr val="767070"/>
                </a:solidFill>
                <a:latin typeface="Tw Cen MT"/>
                <a:cs typeface="Tw Cen MT"/>
              </a:rPr>
              <a:t>data for</a:t>
            </a:r>
            <a:r>
              <a:rPr sz="1400" u="none" spc="-55" dirty="0">
                <a:solidFill>
                  <a:srgbClr val="767070"/>
                </a:solidFill>
                <a:latin typeface="Tw Cen MT"/>
                <a:cs typeface="Tw Cen MT"/>
              </a:rPr>
              <a:t> </a:t>
            </a:r>
            <a:r>
              <a:rPr sz="1400" u="none" dirty="0">
                <a:solidFill>
                  <a:srgbClr val="767070"/>
                </a:solidFill>
                <a:latin typeface="Tw Cen MT"/>
                <a:cs typeface="Tw Cen MT"/>
              </a:rPr>
              <a:t>FY </a:t>
            </a:r>
            <a:r>
              <a:rPr sz="1400" u="none" spc="-10" dirty="0">
                <a:solidFill>
                  <a:srgbClr val="767070"/>
                </a:solidFill>
                <a:latin typeface="Tw Cen MT"/>
                <a:cs typeface="Tw Cen MT"/>
              </a:rPr>
              <a:t>2023)</a:t>
            </a:r>
            <a:endParaRPr sz="1400">
              <a:latin typeface="Tw Cen MT"/>
              <a:cs typeface="Tw Cen MT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83538E78-36FB-CF28-291E-3BFE9BA62E8D}"/>
              </a:ext>
            </a:extLst>
          </p:cNvPr>
          <p:cNvSpPr txBox="1"/>
          <p:nvPr/>
        </p:nvSpPr>
        <p:spPr>
          <a:xfrm>
            <a:off x="457200" y="1645621"/>
            <a:ext cx="4914919" cy="3885038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ct val="89700"/>
              </a:lnSpc>
              <a:spcBef>
                <a:spcPts val="375"/>
              </a:spcBef>
            </a:pPr>
            <a:r>
              <a:rPr lang="es-ES" sz="20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228 mil millones de USD en ingresos por primas</a:t>
            </a:r>
          </a:p>
          <a:p>
            <a:pPr marL="12700" marR="5080">
              <a:lnSpc>
                <a:spcPct val="89700"/>
              </a:lnSpc>
              <a:spcBef>
                <a:spcPts val="375"/>
              </a:spcBef>
            </a:pPr>
            <a:endParaRPr lang="es-ES" sz="2000" spc="-10" dirty="0">
              <a:solidFill>
                <a:schemeClr val="tx1">
                  <a:lumMod val="50000"/>
                  <a:lumOff val="50000"/>
                </a:schemeClr>
              </a:solidFill>
              <a:latin typeface="Tw Cen MT"/>
              <a:cs typeface="Tw Cen MT"/>
            </a:endParaRPr>
          </a:p>
          <a:p>
            <a:pPr marL="12700" marR="5080">
              <a:lnSpc>
                <a:spcPct val="89700"/>
              </a:lnSpc>
              <a:spcBef>
                <a:spcPts val="375"/>
              </a:spcBef>
            </a:pPr>
            <a:r>
              <a:rPr lang="es-C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219,481 de personas empleadas</a:t>
            </a:r>
          </a:p>
          <a:p>
            <a:pPr marL="12700" marR="5080">
              <a:lnSpc>
                <a:spcPct val="89700"/>
              </a:lnSpc>
              <a:spcBef>
                <a:spcPts val="375"/>
              </a:spcBef>
            </a:pPr>
            <a:endParaRPr lang="es-CR" sz="2000" dirty="0">
              <a:solidFill>
                <a:schemeClr val="tx1">
                  <a:lumMod val="50000"/>
                  <a:lumOff val="50000"/>
                </a:schemeClr>
              </a:solidFill>
              <a:latin typeface="Tw Cen MT"/>
              <a:cs typeface="Tw Cen MT"/>
            </a:endParaRPr>
          </a:p>
          <a:p>
            <a:pPr marL="12700" marR="5080">
              <a:lnSpc>
                <a:spcPct val="89700"/>
              </a:lnSpc>
              <a:spcBef>
                <a:spcPts val="375"/>
              </a:spcBef>
            </a:pPr>
            <a:r>
              <a:rPr lang="es-C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99 mil millones de USD en ingresos que provienen de seguros de vida</a:t>
            </a:r>
          </a:p>
          <a:p>
            <a:pPr marL="12700" marR="5080">
              <a:lnSpc>
                <a:spcPct val="89700"/>
              </a:lnSpc>
              <a:spcBef>
                <a:spcPts val="375"/>
              </a:spcBef>
            </a:pPr>
            <a:endParaRPr lang="es-CR" sz="2000" dirty="0">
              <a:solidFill>
                <a:schemeClr val="tx1">
                  <a:lumMod val="50000"/>
                  <a:lumOff val="50000"/>
                </a:schemeClr>
              </a:solidFill>
              <a:latin typeface="Tw Cen MT"/>
              <a:cs typeface="Tw Cen MT"/>
            </a:endParaRPr>
          </a:p>
          <a:p>
            <a:pPr marL="12700" marR="5080">
              <a:lnSpc>
                <a:spcPct val="89700"/>
              </a:lnSpc>
              <a:spcBef>
                <a:spcPts val="375"/>
              </a:spcBef>
            </a:pPr>
            <a:r>
              <a:rPr lang="es-C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316,313,388 asociados y asegurados servidos</a:t>
            </a:r>
          </a:p>
          <a:p>
            <a:pPr marL="12700" marR="5080">
              <a:lnSpc>
                <a:spcPct val="89700"/>
              </a:lnSpc>
              <a:spcBef>
                <a:spcPts val="375"/>
              </a:spcBef>
            </a:pPr>
            <a:endParaRPr lang="es-CR" sz="2000" dirty="0">
              <a:solidFill>
                <a:schemeClr val="tx1">
                  <a:lumMod val="50000"/>
                  <a:lumOff val="50000"/>
                </a:schemeClr>
              </a:solidFill>
              <a:latin typeface="Tw Cen MT"/>
              <a:cs typeface="Tw Cen MT"/>
            </a:endParaRPr>
          </a:p>
          <a:p>
            <a:pPr marL="12700" marR="5080">
              <a:lnSpc>
                <a:spcPct val="89700"/>
              </a:lnSpc>
              <a:spcBef>
                <a:spcPts val="375"/>
              </a:spcBef>
            </a:pPr>
            <a:r>
              <a:rPr lang="es-C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1 billón 630 mil millones de activos</a:t>
            </a:r>
          </a:p>
          <a:p>
            <a:pPr marL="12700" marR="5080">
              <a:lnSpc>
                <a:spcPct val="89700"/>
              </a:lnSpc>
              <a:spcBef>
                <a:spcPts val="375"/>
              </a:spcBef>
            </a:pPr>
            <a:endParaRPr lang="es-CR" sz="2000" dirty="0">
              <a:solidFill>
                <a:schemeClr val="tx1">
                  <a:lumMod val="50000"/>
                  <a:lumOff val="50000"/>
                </a:schemeClr>
              </a:solidFill>
              <a:latin typeface="Tw Cen MT"/>
              <a:cs typeface="Tw Cen MT"/>
            </a:endParaRPr>
          </a:p>
          <a:p>
            <a:pPr marL="12700" marR="5080">
              <a:lnSpc>
                <a:spcPct val="89700"/>
              </a:lnSpc>
              <a:spcBef>
                <a:spcPts val="375"/>
              </a:spcBef>
            </a:pPr>
            <a:r>
              <a:rPr lang="es-C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1 billón 340 mil millones en inversiones</a:t>
            </a:r>
            <a:endParaRPr sz="2000" dirty="0">
              <a:solidFill>
                <a:schemeClr val="tx1">
                  <a:lumMod val="50000"/>
                  <a:lumOff val="50000"/>
                </a:schemeClr>
              </a:solidFill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1401" y="34290"/>
            <a:ext cx="8577199" cy="11830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8600" marR="5080" indent="-215900">
              <a:lnSpc>
                <a:spcPct val="100499"/>
              </a:lnSpc>
              <a:spcBef>
                <a:spcPts val="105"/>
              </a:spcBef>
            </a:pPr>
            <a:r>
              <a:rPr lang="es-CR" sz="3800" i="1" dirty="0">
                <a:latin typeface="Tw Cen MT"/>
                <a:cs typeface="Tw Cen MT"/>
              </a:rPr>
              <a:t>5</a:t>
            </a:r>
            <a:r>
              <a:rPr sz="3800" i="1" spc="-60" dirty="0">
                <a:latin typeface="Tw Cen MT"/>
                <a:cs typeface="Tw Cen MT"/>
              </a:rPr>
              <a:t> </a:t>
            </a:r>
            <a:r>
              <a:rPr lang="es-CR" sz="3800" i="1" spc="-60" dirty="0">
                <a:latin typeface="Tw Cen MT"/>
                <a:cs typeface="Tw Cen MT"/>
              </a:rPr>
              <a:t>tendencias clave que marcan el futuro de las cooperativas/seguros mutuales </a:t>
            </a:r>
            <a:endParaRPr sz="3800" dirty="0">
              <a:latin typeface="Tw Cen MT"/>
              <a:cs typeface="Tw Cen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0100" y="1428750"/>
            <a:ext cx="10382250" cy="2524125"/>
            <a:chOff x="800100" y="1428750"/>
            <a:chExt cx="10382250" cy="25241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100" y="1428750"/>
              <a:ext cx="2524125" cy="25241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58225" y="1428750"/>
              <a:ext cx="2524125" cy="25241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3925" y="1428750"/>
              <a:ext cx="2514600" cy="252412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94181" y="4102989"/>
            <a:ext cx="3857436" cy="22275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lang="es-CR" sz="3600" b="1" i="1" spc="-10" dirty="0">
                <a:solidFill>
                  <a:srgbClr val="FFFFFF"/>
                </a:solidFill>
                <a:latin typeface="Tw Cen MT"/>
                <a:cs typeface="Tw Cen MT"/>
              </a:rPr>
              <a:t>Identidad cooperativa en el corazón de una estrategia liderada con propósito</a:t>
            </a:r>
            <a:endParaRPr sz="3600" dirty="0">
              <a:latin typeface="Tw Cen MT"/>
              <a:cs typeface="Tw Cen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36059" y="6543130"/>
            <a:ext cx="4126865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©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2025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International</a:t>
            </a:r>
            <a:r>
              <a:rPr sz="1200" spc="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Cooperative</a:t>
            </a:r>
            <a:r>
              <a:rPr sz="1200" spc="-3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and</a:t>
            </a:r>
            <a:r>
              <a:rPr sz="1200" spc="-20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Mutual</a:t>
            </a:r>
            <a:r>
              <a:rPr sz="1200" spc="-7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Insurance</a:t>
            </a:r>
            <a:r>
              <a:rPr sz="1200" spc="4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Federation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27828" y="4102989"/>
            <a:ext cx="3577972" cy="22275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lang="es-CR" sz="3600" b="1" i="1" dirty="0">
                <a:solidFill>
                  <a:srgbClr val="FFFFFF"/>
                </a:solidFill>
                <a:latin typeface="Tw Cen MT"/>
                <a:cs typeface="Tw Cen MT"/>
              </a:rPr>
              <a:t>Transformando nuestros negocios para adaptarse al futuro</a:t>
            </a:r>
            <a:endParaRPr sz="3600" dirty="0">
              <a:latin typeface="Tw Cen MT"/>
              <a:cs typeface="Tw Cen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95055" y="4102989"/>
            <a:ext cx="2868295" cy="22294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es-ES" sz="3600" b="1" i="1" dirty="0">
                <a:solidFill>
                  <a:srgbClr val="FFFFFF"/>
                </a:solidFill>
                <a:latin typeface="Tw Cen MT"/>
              </a:rPr>
              <a:t>Creando valor a partir de integrar la sostenibilidad</a:t>
            </a:r>
            <a:endParaRPr sz="3600" b="1" i="1" dirty="0">
              <a:solidFill>
                <a:srgbClr val="FFFFFF"/>
              </a:solidFill>
              <a:latin typeface="Tw Cen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637" y="148589"/>
            <a:ext cx="10297795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495"/>
              </a:lnSpc>
            </a:pPr>
            <a:r>
              <a:rPr sz="3950" i="1" dirty="0">
                <a:solidFill>
                  <a:srgbClr val="1A467B"/>
                </a:solidFill>
                <a:latin typeface="Tw Cen MT"/>
                <a:cs typeface="Tw Cen MT"/>
              </a:rPr>
              <a:t>1.</a:t>
            </a:r>
            <a:r>
              <a:rPr sz="3950" i="1" spc="45" dirty="0">
                <a:solidFill>
                  <a:srgbClr val="1A467B"/>
                </a:solidFill>
                <a:latin typeface="Tw Cen MT"/>
                <a:cs typeface="Tw Cen MT"/>
              </a:rPr>
              <a:t> </a:t>
            </a:r>
            <a:r>
              <a:rPr lang="es-CR" sz="3950" i="1" spc="45" dirty="0">
                <a:solidFill>
                  <a:srgbClr val="1A467B"/>
                </a:solidFill>
              </a:rPr>
              <a:t>Identidad cooperativa como motor del crecimiento estratégico</a:t>
            </a:r>
            <a:endParaRPr sz="3600" dirty="0">
              <a:latin typeface="Tw Cen MT"/>
              <a:cs typeface="Tw Cen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" y="1975716"/>
            <a:ext cx="6052185" cy="461023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s-CR" sz="2750" b="1" i="1" spc="-10" dirty="0">
                <a:solidFill>
                  <a:srgbClr val="67CAFF"/>
                </a:solidFill>
                <a:latin typeface="Tw Cen MT"/>
                <a:cs typeface="Tw Cen MT"/>
              </a:rPr>
              <a:t>Estrategia</a:t>
            </a:r>
            <a:endParaRPr sz="2750" dirty="0">
              <a:latin typeface="Tw Cen MT"/>
              <a:cs typeface="Tw Cen MT"/>
            </a:endParaRPr>
          </a:p>
          <a:p>
            <a:pPr marL="605155" indent="-342900">
              <a:lnSpc>
                <a:spcPct val="100000"/>
              </a:lnSpc>
              <a:spcBef>
                <a:spcPts val="2720"/>
              </a:spcBef>
              <a:buFont typeface="Arial"/>
              <a:buChar char="•"/>
              <a:tabLst>
                <a:tab pos="605155" algn="l"/>
              </a:tabLst>
            </a:pPr>
            <a:r>
              <a:rPr lang="es-CR" sz="3600" i="1" dirty="0">
                <a:solidFill>
                  <a:srgbClr val="1A467B"/>
                </a:solidFill>
                <a:latin typeface="Tw Cen MT"/>
                <a:cs typeface="Tw Cen MT"/>
              </a:rPr>
              <a:t>Integrar propósito en las operaciones</a:t>
            </a:r>
          </a:p>
          <a:p>
            <a:pPr marL="605155" indent="-342900">
              <a:lnSpc>
                <a:spcPct val="100000"/>
              </a:lnSpc>
              <a:spcBef>
                <a:spcPts val="2720"/>
              </a:spcBef>
              <a:buFont typeface="Arial"/>
              <a:buChar char="•"/>
              <a:tabLst>
                <a:tab pos="605155" algn="l"/>
              </a:tabLst>
            </a:pPr>
            <a:r>
              <a:rPr lang="es-CR" sz="3600" i="1" dirty="0">
                <a:solidFill>
                  <a:srgbClr val="1A467B"/>
                </a:solidFill>
                <a:latin typeface="Tw Cen MT"/>
                <a:cs typeface="Tw Cen MT"/>
              </a:rPr>
              <a:t>Nivelar las ganancias y el impacto</a:t>
            </a:r>
          </a:p>
          <a:p>
            <a:pPr marL="605155" indent="-342900">
              <a:lnSpc>
                <a:spcPct val="100000"/>
              </a:lnSpc>
              <a:spcBef>
                <a:spcPts val="1240"/>
              </a:spcBef>
              <a:buFont typeface="Arial"/>
              <a:buChar char="•"/>
              <a:tabLst>
                <a:tab pos="605155" algn="l"/>
              </a:tabLst>
            </a:pPr>
            <a:r>
              <a:rPr lang="es-CR" sz="3600" i="1" dirty="0">
                <a:solidFill>
                  <a:srgbClr val="1A467B"/>
                </a:solidFill>
                <a:latin typeface="Tw Cen MT"/>
                <a:cs typeface="Tw Cen MT"/>
              </a:rPr>
              <a:t>Diferenciación a través de la mutualidad</a:t>
            </a:r>
            <a:endParaRPr sz="3600" dirty="0">
              <a:latin typeface="Tw Cen MT"/>
              <a:cs typeface="Tw Cen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34225" y="1171575"/>
            <a:ext cx="4686300" cy="46863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036059" y="6543130"/>
            <a:ext cx="4126865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©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2025</a:t>
            </a:r>
            <a:r>
              <a:rPr sz="1200" spc="-2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International</a:t>
            </a:r>
            <a:r>
              <a:rPr sz="1200" spc="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Cooperative</a:t>
            </a:r>
            <a:r>
              <a:rPr sz="1200" spc="-3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and</a:t>
            </a:r>
            <a:r>
              <a:rPr sz="1200" spc="-20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Mutual</a:t>
            </a:r>
            <a:r>
              <a:rPr sz="1200" spc="-7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F58425"/>
                </a:solidFill>
                <a:latin typeface="Tw Cen MT"/>
                <a:cs typeface="Tw Cen MT"/>
              </a:rPr>
              <a:t>Insurance</a:t>
            </a:r>
            <a:r>
              <a:rPr sz="1200" spc="45" dirty="0">
                <a:solidFill>
                  <a:srgbClr val="F58425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F58425"/>
                </a:solidFill>
                <a:latin typeface="Tw Cen MT"/>
                <a:cs typeface="Tw Cen MT"/>
              </a:rPr>
              <a:t>Federation</a:t>
            </a:r>
            <a:endParaRPr sz="12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</TotalTime>
  <Words>760</Words>
  <Application>Microsoft Office PowerPoint</Application>
  <PresentationFormat>Panorámica</PresentationFormat>
  <Paragraphs>101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Tahoma</vt:lpstr>
      <vt:lpstr>Tw Cen MT</vt:lpstr>
      <vt:lpstr>Office Theme</vt:lpstr>
      <vt:lpstr>Presentación de PowerPoint</vt:lpstr>
      <vt:lpstr>Liderando con propósito e impacto</vt:lpstr>
      <vt:lpstr>Presentación de PowerPoint</vt:lpstr>
      <vt:lpstr>Reporte del impacto de miembros</vt:lpstr>
      <vt:lpstr>ICMIF representa 220 compañías miembro en 54 países </vt:lpstr>
      <vt:lpstr>Crecimiento en membresías: 30 miembros nuevos en las Américas desde el 2020</vt:lpstr>
      <vt:lpstr>Los miembros de ICMIF colectivamente representan…</vt:lpstr>
      <vt:lpstr>5 tendencias clave que marcan el futuro de las cooperativas/seguros mutuales </vt:lpstr>
      <vt:lpstr>1. Identidad cooperativa como motor del crecimiento estratégico</vt:lpstr>
      <vt:lpstr>2. Construyendo una organización que prioriza a las personas y un buen ambiente laboral a través del liderazgo y el impulso de talento</vt:lpstr>
      <vt:lpstr>3. Integrando la sostenibilidad para un mejor desempeño organizacional y mejores oportunidades de crecimiento Sostenibilidad ESG (Medioambiental, Social y Gobernanza) desarrollo de productos, prevención de pérdidas</vt:lpstr>
      <vt:lpstr>4. Transformar la experiencia del cliente y los modelos de negocio para alcanzar las expectativas y demandas del consumidor, que son crecientes y se desarrollan constantemente </vt:lpstr>
      <vt:lpstr>5. Desbloqueando nuevas oportunidades a través de la innovación y tecnologías emergentes (IA) en un mundo liderado por los datos  Innovación digital – tecnología de seguros – tecnología – datos </vt:lpstr>
      <vt:lpstr>5 prioridades como CEO</vt:lpstr>
      <vt:lpstr>ICMIF Knowledge Hub</vt:lpstr>
      <vt:lpstr>ICMIF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Georgina Díaz Sánchez</cp:lastModifiedBy>
  <cp:revision>4</cp:revision>
  <dcterms:created xsi:type="dcterms:W3CDTF">2025-09-05T21:19:47Z</dcterms:created>
  <dcterms:modified xsi:type="dcterms:W3CDTF">2025-09-24T04:19:35Z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2025-08-27T00:00:00Z</vt:filetime>
  </property>
  <property fmtid="{D5CDD505-2E9C-101B-9397-08002B2CF9AE}" pid="3" name="LastSaved">
    <vt:filetime>2025-09-05T00:00:00Z</vt:filetime>
  </property>
  <property fmtid="{D5CDD505-2E9C-101B-9397-08002B2CF9AE}" pid="4" name="MSIP_Label_c9fabacf-eec1-4480-b2ba-8c8f8455fc18_Enabled">
    <vt:lpwstr>true</vt:lpwstr>
  </property>
  <property fmtid="{D5CDD505-2E9C-101B-9397-08002B2CF9AE}" pid="5" name="MSIP_Label_c9fabacf-eec1-4480-b2ba-8c8f8455fc18_SetDate">
    <vt:lpwstr>2025-09-05T21:20:02Z</vt:lpwstr>
  </property>
  <property fmtid="{D5CDD505-2E9C-101B-9397-08002B2CF9AE}" pid="6" name="MSIP_Label_c9fabacf-eec1-4480-b2ba-8c8f8455fc18_Method">
    <vt:lpwstr>Standard</vt:lpwstr>
  </property>
  <property fmtid="{D5CDD505-2E9C-101B-9397-08002B2CF9AE}" pid="7" name="MSIP_Label_c9fabacf-eec1-4480-b2ba-8c8f8455fc18_Name">
    <vt:lpwstr>defa4170-0d19-0005-0004-bc88714345d2</vt:lpwstr>
  </property>
  <property fmtid="{D5CDD505-2E9C-101B-9397-08002B2CF9AE}" pid="8" name="MSIP_Label_c9fabacf-eec1-4480-b2ba-8c8f8455fc18_SiteId">
    <vt:lpwstr>dc290a68-b319-4f81-b3fa-3b8fe8e585e3</vt:lpwstr>
  </property>
  <property fmtid="{D5CDD505-2E9C-101B-9397-08002B2CF9AE}" pid="9" name="MSIP_Label_c9fabacf-eec1-4480-b2ba-8c8f8455fc18_ActionId">
    <vt:lpwstr>a936296a-7358-4455-a0e1-e17697ca8e84</vt:lpwstr>
  </property>
  <property fmtid="{D5CDD505-2E9C-101B-9397-08002B2CF9AE}" pid="10" name="MSIP_Label_c9fabacf-eec1-4480-b2ba-8c8f8455fc18_ContentBits">
    <vt:lpwstr>0</vt:lpwstr>
  </property>
  <property fmtid="{D5CDD505-2E9C-101B-9397-08002B2CF9AE}" pid="11" name="MSIP_Label_c9fabacf-eec1-4480-b2ba-8c8f8455fc18_Tag">
    <vt:lpwstr>10, 3, 0, 1</vt:lpwstr>
  </property>
</Properties>
</file>