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719" r:id="rId3"/>
    <p:sldId id="3668" r:id="rId4"/>
    <p:sldId id="3628" r:id="rId5"/>
    <p:sldId id="395" r:id="rId6"/>
    <p:sldId id="3727" r:id="rId7"/>
    <p:sldId id="3721" r:id="rId8"/>
    <p:sldId id="3729" r:id="rId9"/>
    <p:sldId id="3722" r:id="rId10"/>
    <p:sldId id="3718" r:id="rId11"/>
    <p:sldId id="260" r:id="rId12"/>
    <p:sldId id="396" r:id="rId13"/>
    <p:sldId id="3724" r:id="rId14"/>
    <p:sldId id="3725" r:id="rId15"/>
    <p:sldId id="3726" r:id="rId16"/>
    <p:sldId id="3712" r:id="rId17"/>
    <p:sldId id="3709" r:id="rId18"/>
    <p:sldId id="3713" r:id="rId19"/>
    <p:sldId id="258" r:id="rId20"/>
    <p:sldId id="3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  <a:srgbClr val="7A81FF"/>
    <a:srgbClr val="FFFF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4689"/>
  </p:normalViewPr>
  <p:slideViewPr>
    <p:cSldViewPr snapToGrid="0" snapToObjects="1">
      <p:cViewPr varScale="1">
        <p:scale>
          <a:sx n="94" d="100"/>
          <a:sy n="94" d="100"/>
        </p:scale>
        <p:origin x="272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Gr&#225;fico%20e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'[Gráfico en Microsoft PowerPoint]Sheet1'!$A$13</c:f>
              <c:strCache>
                <c:ptCount val="1"/>
                <c:pt idx="0">
                  <c:v>PRIMAS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449274998945612E-17"/>
                  <c:y val="2.161100330188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2B-C04A-A33B-7F47C47767F5}"/>
                </c:ext>
              </c:extLst>
            </c:dLbl>
            <c:dLbl>
              <c:idx val="2"/>
              <c:layout>
                <c:manualLayout>
                  <c:x val="-2.0427113245181493E-3"/>
                  <c:y val="4.3222006603778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2B-C04A-A33B-7F47C47767F5}"/>
                </c:ext>
              </c:extLst>
            </c:dLbl>
            <c:dLbl>
              <c:idx val="3"/>
              <c:layout>
                <c:manualLayout>
                  <c:x val="0"/>
                  <c:y val="1.7288802641511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2B-C04A-A33B-7F47C47767F5}"/>
                </c:ext>
              </c:extLst>
            </c:dLbl>
            <c:dLbl>
              <c:idx val="4"/>
              <c:layout>
                <c:manualLayout>
                  <c:x val="1.0213556622590747E-3"/>
                  <c:y val="5.1866407924533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2B-C04A-A33B-7F47C47767F5}"/>
                </c:ext>
              </c:extLst>
            </c:dLbl>
            <c:dLbl>
              <c:idx val="5"/>
              <c:layout>
                <c:manualLayout>
                  <c:x val="-5.8303175594934479E-3"/>
                  <c:y val="2.3192581149837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2B-C04A-A33B-7F47C4776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PowerPoint]Sheet1'!$B$12:$G$12</c:f>
              <c:numCache>
                <c:formatCode>#,##0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 formatCode="General">
                  <c:v>2020</c:v>
                </c:pt>
                <c:pt idx="4" formatCode="General">
                  <c:v>2024</c:v>
                </c:pt>
                <c:pt idx="5" formatCode="General">
                  <c:v>2025</c:v>
                </c:pt>
              </c:numCache>
            </c:numRef>
          </c:cat>
          <c:val>
            <c:numRef>
              <c:f>'[Gráfico en Microsoft PowerPoint]Sheet1'!$B$13:$G$13</c:f>
              <c:numCache>
                <c:formatCode>#,##0</c:formatCode>
                <c:ptCount val="6"/>
                <c:pt idx="0">
                  <c:v>429971</c:v>
                </c:pt>
                <c:pt idx="1">
                  <c:v>918863</c:v>
                </c:pt>
                <c:pt idx="2">
                  <c:v>1388772</c:v>
                </c:pt>
                <c:pt idx="3">
                  <c:v>1517272</c:v>
                </c:pt>
                <c:pt idx="4">
                  <c:v>1965495</c:v>
                </c:pt>
                <c:pt idx="5">
                  <c:v>2073597.2249999999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2B-C04A-A33B-7F47C47767F5}"/>
            </c:ext>
          </c:extLst>
        </c:ser>
        <c:ser>
          <c:idx val="1"/>
          <c:order val="1"/>
          <c:tx>
            <c:strRef>
              <c:f>'[Gráfico en Microsoft PowerPoint]Sheet1'!$A$14</c:f>
              <c:strCache>
                <c:ptCount val="1"/>
                <c:pt idx="0">
                  <c:v>RECLAMOS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2.593320396226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2B-C04A-A33B-7F47C47767F5}"/>
                </c:ext>
              </c:extLst>
            </c:dLbl>
            <c:dLbl>
              <c:idx val="1"/>
              <c:layout>
                <c:manualLayout>
                  <c:x val="-3.7449274998945612E-17"/>
                  <c:y val="4.75442072641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2B-C04A-A33B-7F47C47767F5}"/>
                </c:ext>
              </c:extLst>
            </c:dLbl>
            <c:dLbl>
              <c:idx val="2"/>
              <c:layout>
                <c:manualLayout>
                  <c:x val="-1.0213556622590821E-2"/>
                  <c:y val="4.3222006603778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2B-C04A-A33B-7F47C47767F5}"/>
                </c:ext>
              </c:extLst>
            </c:dLbl>
            <c:dLbl>
              <c:idx val="3"/>
              <c:layout>
                <c:manualLayout>
                  <c:x val="0"/>
                  <c:y val="3.025540462264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2B-C04A-A33B-7F47C47767F5}"/>
                </c:ext>
              </c:extLst>
            </c:dLbl>
            <c:dLbl>
              <c:idx val="4"/>
              <c:layout>
                <c:manualLayout>
                  <c:x val="-2.042711324518299E-3"/>
                  <c:y val="3.673870561321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2B-C04A-A33B-7F47C47767F5}"/>
                </c:ext>
              </c:extLst>
            </c:dLbl>
            <c:dLbl>
              <c:idx val="5"/>
              <c:layout>
                <c:manualLayout>
                  <c:x val="-1.4979709999578245E-16"/>
                  <c:y val="3.025540462264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2B-C04A-A33B-7F47C4776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'[Gráfico en Microsoft PowerPoint]Sheet1'!$B$12:$G$12</c:f>
              <c:numCache>
                <c:formatCode>#,##0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 formatCode="General">
                  <c:v>2020</c:v>
                </c:pt>
                <c:pt idx="4" formatCode="General">
                  <c:v>2024</c:v>
                </c:pt>
                <c:pt idx="5" formatCode="General">
                  <c:v>2025</c:v>
                </c:pt>
              </c:numCache>
            </c:numRef>
          </c:cat>
          <c:val>
            <c:numRef>
              <c:f>'[Gráfico en Microsoft PowerPoint]Sheet1'!$B$14:$G$14</c:f>
              <c:numCache>
                <c:formatCode>#,##0</c:formatCode>
                <c:ptCount val="6"/>
                <c:pt idx="0">
                  <c:v>183078</c:v>
                </c:pt>
                <c:pt idx="1">
                  <c:v>362478</c:v>
                </c:pt>
                <c:pt idx="2">
                  <c:v>563890</c:v>
                </c:pt>
                <c:pt idx="3">
                  <c:v>615883</c:v>
                </c:pt>
                <c:pt idx="4">
                  <c:v>894795</c:v>
                </c:pt>
                <c:pt idx="5">
                  <c:v>984274.50000000012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32B-C04A-A33B-7F47C4776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772639"/>
        <c:axId val="774693343"/>
      </c:lineChart>
      <c:catAx>
        <c:axId val="804772639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774693343"/>
        <c:crosses val="autoZero"/>
        <c:auto val="1"/>
        <c:lblAlgn val="ctr"/>
        <c:lblOffset val="100"/>
        <c:noMultiLvlLbl val="0"/>
      </c:catAx>
      <c:valAx>
        <c:axId val="77469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804772639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70AD47">
        <a:lumMod val="60000"/>
        <a:lumOff val="40000"/>
      </a:srgbClr>
    </a:solidFill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9BDAB-70AB-EE46-82D0-DFC8B0672339}" type="doc">
      <dgm:prSet loTypeId="urn:microsoft.com/office/officeart/2008/layout/PictureStrip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7096222-0825-4142-9FCC-31BF7CDA30E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A" b="1" dirty="0"/>
            <a:t>1,965.5 millones en primas</a:t>
          </a:r>
        </a:p>
        <a:p>
          <a:pPr>
            <a:buFont typeface="Arial" panose="020B0604020202020204" pitchFamily="34" charset="0"/>
            <a:buChar char="•"/>
          </a:pPr>
          <a:r>
            <a:rPr lang="es-PA" b="1" dirty="0"/>
            <a:t>22 aseguradoras</a:t>
          </a:r>
        </a:p>
      </dgm:t>
    </dgm:pt>
    <dgm:pt modelId="{E13F57D1-D311-4147-B655-979024D13D20}" type="parTrans" cxnId="{1C163D2F-72AD-3046-97A7-215002F82B7E}">
      <dgm:prSet/>
      <dgm:spPr/>
      <dgm:t>
        <a:bodyPr/>
        <a:lstStyle/>
        <a:p>
          <a:endParaRPr lang="es-MX"/>
        </a:p>
      </dgm:t>
    </dgm:pt>
    <dgm:pt modelId="{5311DEE3-CC18-7F40-A6B0-58D80F574F4C}" type="sibTrans" cxnId="{1C163D2F-72AD-3046-97A7-215002F82B7E}">
      <dgm:prSet/>
      <dgm:spPr/>
      <dgm:t>
        <a:bodyPr/>
        <a:lstStyle/>
        <a:p>
          <a:endParaRPr lang="es-MX"/>
        </a:p>
      </dgm:t>
    </dgm:pt>
    <dgm:pt modelId="{8A0C2458-7CA3-3444-AFC9-26FFF0711E5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b="1" dirty="0"/>
            <a:t>Siniestros por                  894.7 millones</a:t>
          </a:r>
        </a:p>
      </dgm:t>
    </dgm:pt>
    <dgm:pt modelId="{76D6D5A9-3EE3-E640-B5B7-ED8234E9AD53}" type="parTrans" cxnId="{DEA9CACE-20CC-614A-8717-546B9309A7C8}">
      <dgm:prSet/>
      <dgm:spPr/>
      <dgm:t>
        <a:bodyPr/>
        <a:lstStyle/>
        <a:p>
          <a:endParaRPr lang="es-MX"/>
        </a:p>
      </dgm:t>
    </dgm:pt>
    <dgm:pt modelId="{BA79911F-25E5-7046-941B-383F11DC8945}" type="sibTrans" cxnId="{DEA9CACE-20CC-614A-8717-546B9309A7C8}">
      <dgm:prSet/>
      <dgm:spPr/>
      <dgm:t>
        <a:bodyPr/>
        <a:lstStyle/>
        <a:p>
          <a:endParaRPr lang="es-MX"/>
        </a:p>
      </dgm:t>
    </dgm:pt>
    <dgm:pt modelId="{DB1FF18F-3DD7-4A40-8EFE-4EB659A86686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A" b="1" dirty="0"/>
            <a:t> 2,244,900 pólizas suscritas</a:t>
          </a:r>
          <a:endParaRPr lang="es-MX" b="1" dirty="0"/>
        </a:p>
      </dgm:t>
    </dgm:pt>
    <dgm:pt modelId="{EE9AE0B6-8340-6D49-B774-8F13E6BDF3D6}" type="parTrans" cxnId="{39165A34-D3C5-8044-8AF4-B149239BB971}">
      <dgm:prSet/>
      <dgm:spPr/>
      <dgm:t>
        <a:bodyPr/>
        <a:lstStyle/>
        <a:p>
          <a:endParaRPr lang="es-MX"/>
        </a:p>
      </dgm:t>
    </dgm:pt>
    <dgm:pt modelId="{B7D7EF17-449E-954F-B8EC-CA20D8649BA6}" type="sibTrans" cxnId="{39165A34-D3C5-8044-8AF4-B149239BB971}">
      <dgm:prSet/>
      <dgm:spPr/>
      <dgm:t>
        <a:bodyPr/>
        <a:lstStyle/>
        <a:p>
          <a:endParaRPr lang="es-MX"/>
        </a:p>
      </dgm:t>
    </dgm:pt>
    <dgm:pt modelId="{A59B8674-992F-E045-BF6E-C2AE0DBC178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A" b="1" dirty="0"/>
            <a:t>4,280,929 riesgos asegurados</a:t>
          </a:r>
        </a:p>
      </dgm:t>
    </dgm:pt>
    <dgm:pt modelId="{86428414-4796-544F-BA5E-F2FAB19B16E1}" type="parTrans" cxnId="{3B0AE627-29D4-A54B-8621-91BAF2F50B5E}">
      <dgm:prSet/>
      <dgm:spPr/>
      <dgm:t>
        <a:bodyPr/>
        <a:lstStyle/>
        <a:p>
          <a:endParaRPr lang="es-MX"/>
        </a:p>
      </dgm:t>
    </dgm:pt>
    <dgm:pt modelId="{1280ED84-CFD9-E745-9CA2-261BAFD6ADCA}" type="sibTrans" cxnId="{3B0AE627-29D4-A54B-8621-91BAF2F50B5E}">
      <dgm:prSet/>
      <dgm:spPr/>
      <dgm:t>
        <a:bodyPr/>
        <a:lstStyle/>
        <a:p>
          <a:endParaRPr lang="es-MX"/>
        </a:p>
      </dgm:t>
    </dgm:pt>
    <dgm:pt modelId="{3133DAA1-8E7F-8743-A144-16E31CBE5149}" type="pres">
      <dgm:prSet presAssocID="{C839BDAB-70AB-EE46-82D0-DFC8B0672339}" presName="Name0" presStyleCnt="0">
        <dgm:presLayoutVars>
          <dgm:dir/>
          <dgm:resizeHandles val="exact"/>
        </dgm:presLayoutVars>
      </dgm:prSet>
      <dgm:spPr/>
    </dgm:pt>
    <dgm:pt modelId="{4F1F844A-893D-434A-9D94-59F48A297776}" type="pres">
      <dgm:prSet presAssocID="{37096222-0825-4142-9FCC-31BF7CDA30E2}" presName="composite" presStyleCnt="0"/>
      <dgm:spPr/>
    </dgm:pt>
    <dgm:pt modelId="{53C4AAE1-D882-F743-9FBB-A61E9AB9495A}" type="pres">
      <dgm:prSet presAssocID="{37096222-0825-4142-9FCC-31BF7CDA30E2}" presName="rect1" presStyleLbl="trAlignAcc1" presStyleIdx="0" presStyleCnt="4">
        <dgm:presLayoutVars>
          <dgm:bulletEnabled val="1"/>
        </dgm:presLayoutVars>
      </dgm:prSet>
      <dgm:spPr/>
    </dgm:pt>
    <dgm:pt modelId="{5301FA4B-3581-1E4E-B8B5-D3D507EF957F}" type="pres">
      <dgm:prSet presAssocID="{37096222-0825-4142-9FCC-31BF7CDA30E2}" presName="rect2" presStyleLbl="fgImgPlace1" presStyleIdx="0" presStyleCnt="4" custScaleX="97454" custScaleY="8801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4418E55B-D1D0-4147-9A7F-7DD18711E627}" type="pres">
      <dgm:prSet presAssocID="{5311DEE3-CC18-7F40-A6B0-58D80F574F4C}" presName="sibTrans" presStyleCnt="0"/>
      <dgm:spPr/>
    </dgm:pt>
    <dgm:pt modelId="{346FA048-BD38-6C46-8E72-84D2D9C275CD}" type="pres">
      <dgm:prSet presAssocID="{8A0C2458-7CA3-3444-AFC9-26FFF0711E59}" presName="composite" presStyleCnt="0"/>
      <dgm:spPr/>
    </dgm:pt>
    <dgm:pt modelId="{41E3E166-E1B3-CB4C-B2D9-E0BFA7B39530}" type="pres">
      <dgm:prSet presAssocID="{8A0C2458-7CA3-3444-AFC9-26FFF0711E59}" presName="rect1" presStyleLbl="trAlignAcc1" presStyleIdx="1" presStyleCnt="4">
        <dgm:presLayoutVars>
          <dgm:bulletEnabled val="1"/>
        </dgm:presLayoutVars>
      </dgm:prSet>
      <dgm:spPr/>
    </dgm:pt>
    <dgm:pt modelId="{8C974822-2793-CC44-833A-13CD5A7D3B95}" type="pres">
      <dgm:prSet presAssocID="{8A0C2458-7CA3-3444-AFC9-26FFF0711E59}" presName="rect2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DDBB434B-3267-1544-8A4E-E2BCC8313F61}" type="pres">
      <dgm:prSet presAssocID="{BA79911F-25E5-7046-941B-383F11DC8945}" presName="sibTrans" presStyleCnt="0"/>
      <dgm:spPr/>
    </dgm:pt>
    <dgm:pt modelId="{CCE7AEDB-2714-6A44-9F39-D2839F4B9959}" type="pres">
      <dgm:prSet presAssocID="{DB1FF18F-3DD7-4A40-8EFE-4EB659A86686}" presName="composite" presStyleCnt="0"/>
      <dgm:spPr/>
    </dgm:pt>
    <dgm:pt modelId="{61FD5C9E-DE88-1943-8003-B870AECFEE13}" type="pres">
      <dgm:prSet presAssocID="{DB1FF18F-3DD7-4A40-8EFE-4EB659A86686}" presName="rect1" presStyleLbl="trAlignAcc1" presStyleIdx="2" presStyleCnt="4">
        <dgm:presLayoutVars>
          <dgm:bulletEnabled val="1"/>
        </dgm:presLayoutVars>
      </dgm:prSet>
      <dgm:spPr/>
    </dgm:pt>
    <dgm:pt modelId="{FC123F96-F63D-4E41-BC34-CA800B1A9C98}" type="pres">
      <dgm:prSet presAssocID="{DB1FF18F-3DD7-4A40-8EFE-4EB659A86686}" presName="rect2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C99360C7-4AC0-B24E-8638-E594BA910FC1}" type="pres">
      <dgm:prSet presAssocID="{B7D7EF17-449E-954F-B8EC-CA20D8649BA6}" presName="sibTrans" presStyleCnt="0"/>
      <dgm:spPr/>
    </dgm:pt>
    <dgm:pt modelId="{53EAA736-EBCA-934C-BB9A-3E8E11440A8F}" type="pres">
      <dgm:prSet presAssocID="{A59B8674-992F-E045-BF6E-C2AE0DBC178C}" presName="composite" presStyleCnt="0"/>
      <dgm:spPr/>
    </dgm:pt>
    <dgm:pt modelId="{142AD3FA-97D6-F547-8232-973C312AA893}" type="pres">
      <dgm:prSet presAssocID="{A59B8674-992F-E045-BF6E-C2AE0DBC178C}" presName="rect1" presStyleLbl="trAlignAcc1" presStyleIdx="3" presStyleCnt="4">
        <dgm:presLayoutVars>
          <dgm:bulletEnabled val="1"/>
        </dgm:presLayoutVars>
      </dgm:prSet>
      <dgm:spPr/>
    </dgm:pt>
    <dgm:pt modelId="{C2454337-ECD8-904C-B371-6E625DB0EDCD}" type="pres">
      <dgm:prSet presAssocID="{A59B8674-992F-E045-BF6E-C2AE0DBC178C}" presName="rect2" presStyleLbl="fgImgPlace1" presStyleIdx="3" presStyleCnt="4" custScaleX="93175" custScaleY="88667" custLinFactNeighborX="6014" custLinFactNeighborY="-802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00" r="-121000"/>
          </a:stretch>
        </a:blipFill>
      </dgm:spPr>
    </dgm:pt>
  </dgm:ptLst>
  <dgm:cxnLst>
    <dgm:cxn modelId="{80C32703-94E4-C14B-9332-846C9AC1F083}" type="presOf" srcId="{C839BDAB-70AB-EE46-82D0-DFC8B0672339}" destId="{3133DAA1-8E7F-8743-A144-16E31CBE5149}" srcOrd="0" destOrd="0" presId="urn:microsoft.com/office/officeart/2008/layout/PictureStrips"/>
    <dgm:cxn modelId="{3B0AE627-29D4-A54B-8621-91BAF2F50B5E}" srcId="{C839BDAB-70AB-EE46-82D0-DFC8B0672339}" destId="{A59B8674-992F-E045-BF6E-C2AE0DBC178C}" srcOrd="3" destOrd="0" parTransId="{86428414-4796-544F-BA5E-F2FAB19B16E1}" sibTransId="{1280ED84-CFD9-E745-9CA2-261BAFD6ADCA}"/>
    <dgm:cxn modelId="{1C163D2F-72AD-3046-97A7-215002F82B7E}" srcId="{C839BDAB-70AB-EE46-82D0-DFC8B0672339}" destId="{37096222-0825-4142-9FCC-31BF7CDA30E2}" srcOrd="0" destOrd="0" parTransId="{E13F57D1-D311-4147-B655-979024D13D20}" sibTransId="{5311DEE3-CC18-7F40-A6B0-58D80F574F4C}"/>
    <dgm:cxn modelId="{5626A331-2E9F-E344-9F69-957CD41A31BE}" type="presOf" srcId="{DB1FF18F-3DD7-4A40-8EFE-4EB659A86686}" destId="{61FD5C9E-DE88-1943-8003-B870AECFEE13}" srcOrd="0" destOrd="0" presId="urn:microsoft.com/office/officeart/2008/layout/PictureStrips"/>
    <dgm:cxn modelId="{39165A34-D3C5-8044-8AF4-B149239BB971}" srcId="{C839BDAB-70AB-EE46-82D0-DFC8B0672339}" destId="{DB1FF18F-3DD7-4A40-8EFE-4EB659A86686}" srcOrd="2" destOrd="0" parTransId="{EE9AE0B6-8340-6D49-B774-8F13E6BDF3D6}" sibTransId="{B7D7EF17-449E-954F-B8EC-CA20D8649BA6}"/>
    <dgm:cxn modelId="{998BE745-B05C-0F44-A112-69D64FE3F512}" type="presOf" srcId="{A59B8674-992F-E045-BF6E-C2AE0DBC178C}" destId="{142AD3FA-97D6-F547-8232-973C312AA893}" srcOrd="0" destOrd="0" presId="urn:microsoft.com/office/officeart/2008/layout/PictureStrips"/>
    <dgm:cxn modelId="{99851D6C-48F1-384C-BB17-20DADD4453FB}" type="presOf" srcId="{8A0C2458-7CA3-3444-AFC9-26FFF0711E59}" destId="{41E3E166-E1B3-CB4C-B2D9-E0BFA7B39530}" srcOrd="0" destOrd="0" presId="urn:microsoft.com/office/officeart/2008/layout/PictureStrips"/>
    <dgm:cxn modelId="{FCE23E91-B401-A547-B273-FD41FFEB80FD}" type="presOf" srcId="{37096222-0825-4142-9FCC-31BF7CDA30E2}" destId="{53C4AAE1-D882-F743-9FBB-A61E9AB9495A}" srcOrd="0" destOrd="0" presId="urn:microsoft.com/office/officeart/2008/layout/PictureStrips"/>
    <dgm:cxn modelId="{DEA9CACE-20CC-614A-8717-546B9309A7C8}" srcId="{C839BDAB-70AB-EE46-82D0-DFC8B0672339}" destId="{8A0C2458-7CA3-3444-AFC9-26FFF0711E59}" srcOrd="1" destOrd="0" parTransId="{76D6D5A9-3EE3-E640-B5B7-ED8234E9AD53}" sibTransId="{BA79911F-25E5-7046-941B-383F11DC8945}"/>
    <dgm:cxn modelId="{75A0D674-B8A8-954D-8E3C-5A5AC756A411}" type="presParOf" srcId="{3133DAA1-8E7F-8743-A144-16E31CBE5149}" destId="{4F1F844A-893D-434A-9D94-59F48A297776}" srcOrd="0" destOrd="0" presId="urn:microsoft.com/office/officeart/2008/layout/PictureStrips"/>
    <dgm:cxn modelId="{FF189314-72ED-6745-B95D-52F3F87AF375}" type="presParOf" srcId="{4F1F844A-893D-434A-9D94-59F48A297776}" destId="{53C4AAE1-D882-F743-9FBB-A61E9AB9495A}" srcOrd="0" destOrd="0" presId="urn:microsoft.com/office/officeart/2008/layout/PictureStrips"/>
    <dgm:cxn modelId="{EFE45FEB-32E4-B243-A393-60E615945D2F}" type="presParOf" srcId="{4F1F844A-893D-434A-9D94-59F48A297776}" destId="{5301FA4B-3581-1E4E-B8B5-D3D507EF957F}" srcOrd="1" destOrd="0" presId="urn:microsoft.com/office/officeart/2008/layout/PictureStrips"/>
    <dgm:cxn modelId="{3135DF69-0825-2747-8E1A-CE0D2101198E}" type="presParOf" srcId="{3133DAA1-8E7F-8743-A144-16E31CBE5149}" destId="{4418E55B-D1D0-4147-9A7F-7DD18711E627}" srcOrd="1" destOrd="0" presId="urn:microsoft.com/office/officeart/2008/layout/PictureStrips"/>
    <dgm:cxn modelId="{4FA9A5C3-6BE0-044D-8664-909DC42D971F}" type="presParOf" srcId="{3133DAA1-8E7F-8743-A144-16E31CBE5149}" destId="{346FA048-BD38-6C46-8E72-84D2D9C275CD}" srcOrd="2" destOrd="0" presId="urn:microsoft.com/office/officeart/2008/layout/PictureStrips"/>
    <dgm:cxn modelId="{C1A183F5-84E0-F745-8E03-1B36B506FE03}" type="presParOf" srcId="{346FA048-BD38-6C46-8E72-84D2D9C275CD}" destId="{41E3E166-E1B3-CB4C-B2D9-E0BFA7B39530}" srcOrd="0" destOrd="0" presId="urn:microsoft.com/office/officeart/2008/layout/PictureStrips"/>
    <dgm:cxn modelId="{1B78DE99-5964-7748-964C-267C8AD38288}" type="presParOf" srcId="{346FA048-BD38-6C46-8E72-84D2D9C275CD}" destId="{8C974822-2793-CC44-833A-13CD5A7D3B95}" srcOrd="1" destOrd="0" presId="urn:microsoft.com/office/officeart/2008/layout/PictureStrips"/>
    <dgm:cxn modelId="{D0256D05-836E-3444-9EF1-B8AFB8B265BC}" type="presParOf" srcId="{3133DAA1-8E7F-8743-A144-16E31CBE5149}" destId="{DDBB434B-3267-1544-8A4E-E2BCC8313F61}" srcOrd="3" destOrd="0" presId="urn:microsoft.com/office/officeart/2008/layout/PictureStrips"/>
    <dgm:cxn modelId="{42B1E4BB-318C-E149-8171-601662CEA597}" type="presParOf" srcId="{3133DAA1-8E7F-8743-A144-16E31CBE5149}" destId="{CCE7AEDB-2714-6A44-9F39-D2839F4B9959}" srcOrd="4" destOrd="0" presId="urn:microsoft.com/office/officeart/2008/layout/PictureStrips"/>
    <dgm:cxn modelId="{14DED598-0015-7149-805F-292B1E5D7E2E}" type="presParOf" srcId="{CCE7AEDB-2714-6A44-9F39-D2839F4B9959}" destId="{61FD5C9E-DE88-1943-8003-B870AECFEE13}" srcOrd="0" destOrd="0" presId="urn:microsoft.com/office/officeart/2008/layout/PictureStrips"/>
    <dgm:cxn modelId="{2C20E8B4-EE6B-9142-91ED-E19B0421CF37}" type="presParOf" srcId="{CCE7AEDB-2714-6A44-9F39-D2839F4B9959}" destId="{FC123F96-F63D-4E41-BC34-CA800B1A9C98}" srcOrd="1" destOrd="0" presId="urn:microsoft.com/office/officeart/2008/layout/PictureStrips"/>
    <dgm:cxn modelId="{C72C504A-F28E-6E42-8DF7-7007568CFF66}" type="presParOf" srcId="{3133DAA1-8E7F-8743-A144-16E31CBE5149}" destId="{C99360C7-4AC0-B24E-8638-E594BA910FC1}" srcOrd="5" destOrd="0" presId="urn:microsoft.com/office/officeart/2008/layout/PictureStrips"/>
    <dgm:cxn modelId="{C90F5DD4-0CF3-B647-82FD-D2DAB41200CC}" type="presParOf" srcId="{3133DAA1-8E7F-8743-A144-16E31CBE5149}" destId="{53EAA736-EBCA-934C-BB9A-3E8E11440A8F}" srcOrd="6" destOrd="0" presId="urn:microsoft.com/office/officeart/2008/layout/PictureStrips"/>
    <dgm:cxn modelId="{8A4A7F45-3910-DE4E-B2BD-9E4C70582CFD}" type="presParOf" srcId="{53EAA736-EBCA-934C-BB9A-3E8E11440A8F}" destId="{142AD3FA-97D6-F547-8232-973C312AA893}" srcOrd="0" destOrd="0" presId="urn:microsoft.com/office/officeart/2008/layout/PictureStrips"/>
    <dgm:cxn modelId="{CD3839C7-CDF8-F044-9C64-42F9D5A5058D}" type="presParOf" srcId="{53EAA736-EBCA-934C-BB9A-3E8E11440A8F}" destId="{C2454337-ECD8-904C-B371-6E625DB0ED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B861E-FB39-F049-A601-4B7F4EB1F095}" type="doc">
      <dgm:prSet loTypeId="urn:microsoft.com/office/officeart/2005/8/layout/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58CCD61-6500-9949-93D3-BA4412DCAC52}">
      <dgm:prSet phldrT="[Texto]" custT="1"/>
      <dgm:spPr/>
      <dgm:t>
        <a:bodyPr/>
        <a:lstStyle/>
        <a:p>
          <a:r>
            <a:rPr lang="es-PA" sz="2400" b="1" dirty="0">
              <a:solidFill>
                <a:srgbClr val="FFFFFF"/>
              </a:solidFill>
            </a:rPr>
            <a:t> 32 Años en el mercado.</a:t>
          </a:r>
          <a:endParaRPr lang="es-MX" sz="2400" b="1" dirty="0">
            <a:solidFill>
              <a:srgbClr val="FFFFFF"/>
            </a:solidFill>
          </a:endParaRPr>
        </a:p>
      </dgm:t>
    </dgm:pt>
    <dgm:pt modelId="{35080106-E3C1-D742-B1F6-14385CD1E666}" type="parTrans" cxnId="{D4264FBC-FCE8-574A-BA0A-81778D1D2624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A5F20744-D1CE-D644-95BB-B4347870278F}" type="sibTrans" cxnId="{D4264FBC-FCE8-574A-BA0A-81778D1D2624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82BFAF76-FB3D-5D42-938A-CDCAE6424898}">
      <dgm:prSet phldrT="[Texto]" custT="1"/>
      <dgm:spPr/>
      <dgm:t>
        <a:bodyPr/>
        <a:lstStyle/>
        <a:p>
          <a:r>
            <a:rPr lang="es-PA" sz="2400" b="1" dirty="0">
              <a:solidFill>
                <a:srgbClr val="FFFFFF"/>
              </a:solidFill>
            </a:rPr>
            <a:t> +s 1,180 Corredores y brockers de seguros   activos </a:t>
          </a:r>
          <a:endParaRPr lang="es-MX" sz="2400" b="1" dirty="0">
            <a:solidFill>
              <a:srgbClr val="FFFFFF"/>
            </a:solidFill>
          </a:endParaRPr>
        </a:p>
      </dgm:t>
    </dgm:pt>
    <dgm:pt modelId="{64029C10-E12A-9641-92B6-63C89E1B82A7}" type="sibTrans" cxnId="{633F794A-575C-704F-B4E7-187F8EA954C0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A63DA31A-4C38-DF46-8A05-689A2AFE1438}" type="parTrans" cxnId="{633F794A-575C-704F-B4E7-187F8EA954C0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ACBB4062-8E75-9542-81B1-6315C5560F86}">
      <dgm:prSet custT="1"/>
      <dgm:spPr/>
      <dgm:t>
        <a:bodyPr/>
        <a:lstStyle/>
        <a:p>
          <a:r>
            <a:rPr lang="es-PA" sz="2400" b="1" dirty="0">
              <a:solidFill>
                <a:srgbClr val="FFFFFF"/>
              </a:solidFill>
            </a:rPr>
            <a:t> 13 Sucursales estrategicamente ubicadas  en  todo el pais</a:t>
          </a:r>
        </a:p>
      </dgm:t>
    </dgm:pt>
    <dgm:pt modelId="{3520F2D9-CFD4-E94A-9E33-453AC88806F4}" type="parTrans" cxnId="{58BE2A2E-8963-8B45-B7AE-F458A574BD71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ED1D8979-E051-404D-BF4C-3D1C857EF2EB}" type="sibTrans" cxnId="{58BE2A2E-8963-8B45-B7AE-F458A574BD71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1F4C74B3-657C-1D40-BB21-73AEEEEC7177}">
      <dgm:prSet custT="1"/>
      <dgm:spPr/>
      <dgm:t>
        <a:bodyPr/>
        <a:lstStyle/>
        <a:p>
          <a:r>
            <a:rPr lang="es-PA" sz="3600" b="1" dirty="0">
              <a:solidFill>
                <a:srgbClr val="FFFFFF"/>
              </a:solidFill>
            </a:rPr>
            <a:t>+</a:t>
          </a:r>
          <a:r>
            <a:rPr lang="es-PA" sz="2400" b="1" dirty="0">
              <a:solidFill>
                <a:srgbClr val="FFFFFF"/>
              </a:solidFill>
            </a:rPr>
            <a:t>s  200 Empleados</a:t>
          </a:r>
        </a:p>
      </dgm:t>
    </dgm:pt>
    <dgm:pt modelId="{7A2190E1-5F4F-324E-A171-E272EC1BC264}" type="parTrans" cxnId="{00A56E82-430F-0243-8411-00B183F29F13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DC18CD0B-DAE9-CA45-A93B-EE18AE34D729}" type="sibTrans" cxnId="{00A56E82-430F-0243-8411-00B183F29F13}">
      <dgm:prSet/>
      <dgm:spPr/>
      <dgm:t>
        <a:bodyPr/>
        <a:lstStyle/>
        <a:p>
          <a:endParaRPr lang="es-MX" sz="8000" b="1">
            <a:solidFill>
              <a:srgbClr val="FFFFFF"/>
            </a:solidFill>
          </a:endParaRPr>
        </a:p>
      </dgm:t>
    </dgm:pt>
    <dgm:pt modelId="{7F82480D-3C26-F34C-87F1-99EA5225C1EB}" type="pres">
      <dgm:prSet presAssocID="{E78B861E-FB39-F049-A601-4B7F4EB1F095}" presName="linear" presStyleCnt="0">
        <dgm:presLayoutVars>
          <dgm:dir/>
          <dgm:animLvl val="lvl"/>
          <dgm:resizeHandles val="exact"/>
        </dgm:presLayoutVars>
      </dgm:prSet>
      <dgm:spPr/>
    </dgm:pt>
    <dgm:pt modelId="{8FFFA1EE-2BEE-654D-AA10-EF3E25A8CBEA}" type="pres">
      <dgm:prSet presAssocID="{658CCD61-6500-9949-93D3-BA4412DCAC52}" presName="parentLin" presStyleCnt="0"/>
      <dgm:spPr/>
    </dgm:pt>
    <dgm:pt modelId="{43857DBB-AB3A-434C-80A3-4A025861BE82}" type="pres">
      <dgm:prSet presAssocID="{658CCD61-6500-9949-93D3-BA4412DCAC52}" presName="parentLeftMargin" presStyleLbl="node1" presStyleIdx="0" presStyleCnt="4"/>
      <dgm:spPr/>
    </dgm:pt>
    <dgm:pt modelId="{230BB307-08E6-A04B-AAAE-4E38E5F7E7B6}" type="pres">
      <dgm:prSet presAssocID="{658CCD61-6500-9949-93D3-BA4412DCAC52}" presName="parentText" presStyleLbl="node1" presStyleIdx="0" presStyleCnt="4" custScaleX="119382" custScaleY="103277">
        <dgm:presLayoutVars>
          <dgm:chMax val="0"/>
          <dgm:bulletEnabled val="1"/>
        </dgm:presLayoutVars>
      </dgm:prSet>
      <dgm:spPr/>
    </dgm:pt>
    <dgm:pt modelId="{7B911C32-9A24-4349-8C64-8EAD6E9095DD}" type="pres">
      <dgm:prSet presAssocID="{658CCD61-6500-9949-93D3-BA4412DCAC52}" presName="negativeSpace" presStyleCnt="0"/>
      <dgm:spPr/>
    </dgm:pt>
    <dgm:pt modelId="{D7EE88D9-303F-5D40-93F2-80EF8E6FE7CC}" type="pres">
      <dgm:prSet presAssocID="{658CCD61-6500-9949-93D3-BA4412DCAC52}" presName="childText" presStyleLbl="conFgAcc1" presStyleIdx="0" presStyleCnt="4" custLinFactY="-6377" custLinFactNeighborX="-302" custLinFactNeighborY="-100000">
        <dgm:presLayoutVars>
          <dgm:bulletEnabled val="1"/>
        </dgm:presLayoutVars>
      </dgm:prSet>
      <dgm:spPr/>
    </dgm:pt>
    <dgm:pt modelId="{7F1AC28D-7830-BB41-9E74-0DDE6470EBA8}" type="pres">
      <dgm:prSet presAssocID="{A5F20744-D1CE-D644-95BB-B4347870278F}" presName="spaceBetweenRectangles" presStyleCnt="0"/>
      <dgm:spPr/>
    </dgm:pt>
    <dgm:pt modelId="{0FA7CB68-3ED4-5E4F-A128-E15257AD8227}" type="pres">
      <dgm:prSet presAssocID="{ACBB4062-8E75-9542-81B1-6315C5560F86}" presName="parentLin" presStyleCnt="0"/>
      <dgm:spPr/>
    </dgm:pt>
    <dgm:pt modelId="{42E7011F-1D39-5F4B-95FD-79CD8FAAA278}" type="pres">
      <dgm:prSet presAssocID="{ACBB4062-8E75-9542-81B1-6315C5560F86}" presName="parentLeftMargin" presStyleLbl="node1" presStyleIdx="0" presStyleCnt="4"/>
      <dgm:spPr/>
    </dgm:pt>
    <dgm:pt modelId="{23156B29-62A7-8C40-9A09-C9535DAEFBE1}" type="pres">
      <dgm:prSet presAssocID="{ACBB4062-8E75-9542-81B1-6315C5560F86}" presName="parentText" presStyleLbl="node1" presStyleIdx="1" presStyleCnt="4" custScaleX="130316">
        <dgm:presLayoutVars>
          <dgm:chMax val="0"/>
          <dgm:bulletEnabled val="1"/>
        </dgm:presLayoutVars>
      </dgm:prSet>
      <dgm:spPr/>
    </dgm:pt>
    <dgm:pt modelId="{DCF07F4D-E718-6B49-B887-97C2C4EA4EAF}" type="pres">
      <dgm:prSet presAssocID="{ACBB4062-8E75-9542-81B1-6315C5560F86}" presName="negativeSpace" presStyleCnt="0"/>
      <dgm:spPr/>
    </dgm:pt>
    <dgm:pt modelId="{D6F41B78-64B5-2E49-BDB3-F04E4075CF41}" type="pres">
      <dgm:prSet presAssocID="{ACBB4062-8E75-9542-81B1-6315C5560F86}" presName="childText" presStyleLbl="conFgAcc1" presStyleIdx="1" presStyleCnt="4">
        <dgm:presLayoutVars>
          <dgm:bulletEnabled val="1"/>
        </dgm:presLayoutVars>
      </dgm:prSet>
      <dgm:spPr/>
    </dgm:pt>
    <dgm:pt modelId="{8EC4C002-8421-094C-BBAA-C1A9066DD2BD}" type="pres">
      <dgm:prSet presAssocID="{ED1D8979-E051-404D-BF4C-3D1C857EF2EB}" presName="spaceBetweenRectangles" presStyleCnt="0"/>
      <dgm:spPr/>
    </dgm:pt>
    <dgm:pt modelId="{2058AF40-BC5E-7841-80F1-EFD3723AE6FD}" type="pres">
      <dgm:prSet presAssocID="{1F4C74B3-657C-1D40-BB21-73AEEEEC7177}" presName="parentLin" presStyleCnt="0"/>
      <dgm:spPr/>
    </dgm:pt>
    <dgm:pt modelId="{DCEEB3A1-EDC3-3143-8CE0-ABA1C9E873FF}" type="pres">
      <dgm:prSet presAssocID="{1F4C74B3-657C-1D40-BB21-73AEEEEC7177}" presName="parentLeftMargin" presStyleLbl="node1" presStyleIdx="1" presStyleCnt="4"/>
      <dgm:spPr/>
    </dgm:pt>
    <dgm:pt modelId="{4C507132-0284-7A41-9138-E974A3D45EFC}" type="pres">
      <dgm:prSet presAssocID="{1F4C74B3-657C-1D40-BB21-73AEEEEC7177}" presName="parentText" presStyleLbl="node1" presStyleIdx="2" presStyleCnt="4" custScaleX="129279" custLinFactNeighborX="-10999" custLinFactNeighborY="9288">
        <dgm:presLayoutVars>
          <dgm:chMax val="0"/>
          <dgm:bulletEnabled val="1"/>
        </dgm:presLayoutVars>
      </dgm:prSet>
      <dgm:spPr/>
    </dgm:pt>
    <dgm:pt modelId="{E1398836-DD46-3D45-8E43-4B8F035A11F9}" type="pres">
      <dgm:prSet presAssocID="{1F4C74B3-657C-1D40-BB21-73AEEEEC7177}" presName="negativeSpace" presStyleCnt="0"/>
      <dgm:spPr/>
    </dgm:pt>
    <dgm:pt modelId="{908477E7-4CF6-4C4A-91AD-FF987A1305F8}" type="pres">
      <dgm:prSet presAssocID="{1F4C74B3-657C-1D40-BB21-73AEEEEC7177}" presName="childText" presStyleLbl="conFgAcc1" presStyleIdx="2" presStyleCnt="4">
        <dgm:presLayoutVars>
          <dgm:bulletEnabled val="1"/>
        </dgm:presLayoutVars>
      </dgm:prSet>
      <dgm:spPr/>
    </dgm:pt>
    <dgm:pt modelId="{95AFCB18-7E15-0B4E-9A0C-0DA6BF22A3CB}" type="pres">
      <dgm:prSet presAssocID="{DC18CD0B-DAE9-CA45-A93B-EE18AE34D729}" presName="spaceBetweenRectangles" presStyleCnt="0"/>
      <dgm:spPr/>
    </dgm:pt>
    <dgm:pt modelId="{91E571BA-F4AB-E840-98DF-6245FD5D11B6}" type="pres">
      <dgm:prSet presAssocID="{82BFAF76-FB3D-5D42-938A-CDCAE6424898}" presName="parentLin" presStyleCnt="0"/>
      <dgm:spPr/>
    </dgm:pt>
    <dgm:pt modelId="{65A34517-D921-D04D-B954-31B3A45D424F}" type="pres">
      <dgm:prSet presAssocID="{82BFAF76-FB3D-5D42-938A-CDCAE6424898}" presName="parentLeftMargin" presStyleLbl="node1" presStyleIdx="2" presStyleCnt="4"/>
      <dgm:spPr/>
    </dgm:pt>
    <dgm:pt modelId="{2FB57662-3366-7448-B3D4-902AF8F812D4}" type="pres">
      <dgm:prSet presAssocID="{82BFAF76-FB3D-5D42-938A-CDCAE6424898}" presName="parentText" presStyleLbl="node1" presStyleIdx="3" presStyleCnt="4" custScaleX="129971">
        <dgm:presLayoutVars>
          <dgm:chMax val="0"/>
          <dgm:bulletEnabled val="1"/>
        </dgm:presLayoutVars>
      </dgm:prSet>
      <dgm:spPr/>
    </dgm:pt>
    <dgm:pt modelId="{7C7B64BA-A32A-204D-B504-AB95463F8BD5}" type="pres">
      <dgm:prSet presAssocID="{82BFAF76-FB3D-5D42-938A-CDCAE6424898}" presName="negativeSpace" presStyleCnt="0"/>
      <dgm:spPr/>
    </dgm:pt>
    <dgm:pt modelId="{A74EFDB1-B4F5-8C40-89DC-E4095CA91CCD}" type="pres">
      <dgm:prSet presAssocID="{82BFAF76-FB3D-5D42-938A-CDCAE642489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77381B-DBA5-C34C-B033-0ECDE0F0D300}" type="presOf" srcId="{ACBB4062-8E75-9542-81B1-6315C5560F86}" destId="{42E7011F-1D39-5F4B-95FD-79CD8FAAA278}" srcOrd="0" destOrd="0" presId="urn:microsoft.com/office/officeart/2005/8/layout/list1"/>
    <dgm:cxn modelId="{B1D4DE2C-B34C-E145-AFB9-B0E02C0A5912}" type="presOf" srcId="{E78B861E-FB39-F049-A601-4B7F4EB1F095}" destId="{7F82480D-3C26-F34C-87F1-99EA5225C1EB}" srcOrd="0" destOrd="0" presId="urn:microsoft.com/office/officeart/2005/8/layout/list1"/>
    <dgm:cxn modelId="{58BE2A2E-8963-8B45-B7AE-F458A574BD71}" srcId="{E78B861E-FB39-F049-A601-4B7F4EB1F095}" destId="{ACBB4062-8E75-9542-81B1-6315C5560F86}" srcOrd="1" destOrd="0" parTransId="{3520F2D9-CFD4-E94A-9E33-453AC88806F4}" sibTransId="{ED1D8979-E051-404D-BF4C-3D1C857EF2EB}"/>
    <dgm:cxn modelId="{44B66E3A-EB24-EB44-B7C5-45A8C82930AD}" type="presOf" srcId="{82BFAF76-FB3D-5D42-938A-CDCAE6424898}" destId="{65A34517-D921-D04D-B954-31B3A45D424F}" srcOrd="0" destOrd="0" presId="urn:microsoft.com/office/officeart/2005/8/layout/list1"/>
    <dgm:cxn modelId="{633F794A-575C-704F-B4E7-187F8EA954C0}" srcId="{E78B861E-FB39-F049-A601-4B7F4EB1F095}" destId="{82BFAF76-FB3D-5D42-938A-CDCAE6424898}" srcOrd="3" destOrd="0" parTransId="{A63DA31A-4C38-DF46-8A05-689A2AFE1438}" sibTransId="{64029C10-E12A-9641-92B6-63C89E1B82A7}"/>
    <dgm:cxn modelId="{CB381F62-5D29-F147-8EC6-53DBC71FCFEA}" type="presOf" srcId="{658CCD61-6500-9949-93D3-BA4412DCAC52}" destId="{43857DBB-AB3A-434C-80A3-4A025861BE82}" srcOrd="0" destOrd="0" presId="urn:microsoft.com/office/officeart/2005/8/layout/list1"/>
    <dgm:cxn modelId="{0AC7147A-5139-DB44-BDD2-C2D8375C064F}" type="presOf" srcId="{1F4C74B3-657C-1D40-BB21-73AEEEEC7177}" destId="{4C507132-0284-7A41-9138-E974A3D45EFC}" srcOrd="1" destOrd="0" presId="urn:microsoft.com/office/officeart/2005/8/layout/list1"/>
    <dgm:cxn modelId="{00A56E82-430F-0243-8411-00B183F29F13}" srcId="{E78B861E-FB39-F049-A601-4B7F4EB1F095}" destId="{1F4C74B3-657C-1D40-BB21-73AEEEEC7177}" srcOrd="2" destOrd="0" parTransId="{7A2190E1-5F4F-324E-A171-E272EC1BC264}" sibTransId="{DC18CD0B-DAE9-CA45-A93B-EE18AE34D729}"/>
    <dgm:cxn modelId="{9B6A86A8-741E-FC47-A788-4E902376A97F}" type="presOf" srcId="{658CCD61-6500-9949-93D3-BA4412DCAC52}" destId="{230BB307-08E6-A04B-AAAE-4E38E5F7E7B6}" srcOrd="1" destOrd="0" presId="urn:microsoft.com/office/officeart/2005/8/layout/list1"/>
    <dgm:cxn modelId="{0DB709AD-3E12-0F45-B8D5-021389826AE0}" type="presOf" srcId="{82BFAF76-FB3D-5D42-938A-CDCAE6424898}" destId="{2FB57662-3366-7448-B3D4-902AF8F812D4}" srcOrd="1" destOrd="0" presId="urn:microsoft.com/office/officeart/2005/8/layout/list1"/>
    <dgm:cxn modelId="{D4264FBC-FCE8-574A-BA0A-81778D1D2624}" srcId="{E78B861E-FB39-F049-A601-4B7F4EB1F095}" destId="{658CCD61-6500-9949-93D3-BA4412DCAC52}" srcOrd="0" destOrd="0" parTransId="{35080106-E3C1-D742-B1F6-14385CD1E666}" sibTransId="{A5F20744-D1CE-D644-95BB-B4347870278F}"/>
    <dgm:cxn modelId="{BA5453D5-EC60-3147-A68E-0BB96766FE2F}" type="presOf" srcId="{1F4C74B3-657C-1D40-BB21-73AEEEEC7177}" destId="{DCEEB3A1-EDC3-3143-8CE0-ABA1C9E873FF}" srcOrd="0" destOrd="0" presId="urn:microsoft.com/office/officeart/2005/8/layout/list1"/>
    <dgm:cxn modelId="{E6A93EE0-4787-E249-9CA6-003F7A187F08}" type="presOf" srcId="{ACBB4062-8E75-9542-81B1-6315C5560F86}" destId="{23156B29-62A7-8C40-9A09-C9535DAEFBE1}" srcOrd="1" destOrd="0" presId="urn:microsoft.com/office/officeart/2005/8/layout/list1"/>
    <dgm:cxn modelId="{FF3866EC-D74E-A248-8371-CAC031461B61}" type="presParOf" srcId="{7F82480D-3C26-F34C-87F1-99EA5225C1EB}" destId="{8FFFA1EE-2BEE-654D-AA10-EF3E25A8CBEA}" srcOrd="0" destOrd="0" presId="urn:microsoft.com/office/officeart/2005/8/layout/list1"/>
    <dgm:cxn modelId="{FA2494FE-C7E1-C74F-9C26-E9DD3CB5E20F}" type="presParOf" srcId="{8FFFA1EE-2BEE-654D-AA10-EF3E25A8CBEA}" destId="{43857DBB-AB3A-434C-80A3-4A025861BE82}" srcOrd="0" destOrd="0" presId="urn:microsoft.com/office/officeart/2005/8/layout/list1"/>
    <dgm:cxn modelId="{AB1CE12D-50B0-5C43-AE92-8C1B3E1BA7AF}" type="presParOf" srcId="{8FFFA1EE-2BEE-654D-AA10-EF3E25A8CBEA}" destId="{230BB307-08E6-A04B-AAAE-4E38E5F7E7B6}" srcOrd="1" destOrd="0" presId="urn:microsoft.com/office/officeart/2005/8/layout/list1"/>
    <dgm:cxn modelId="{BDE4B61A-5C4D-E54B-ABC8-1868EBBACB85}" type="presParOf" srcId="{7F82480D-3C26-F34C-87F1-99EA5225C1EB}" destId="{7B911C32-9A24-4349-8C64-8EAD6E9095DD}" srcOrd="1" destOrd="0" presId="urn:microsoft.com/office/officeart/2005/8/layout/list1"/>
    <dgm:cxn modelId="{74255F34-AA73-7344-B5DA-52DD2AE558CB}" type="presParOf" srcId="{7F82480D-3C26-F34C-87F1-99EA5225C1EB}" destId="{D7EE88D9-303F-5D40-93F2-80EF8E6FE7CC}" srcOrd="2" destOrd="0" presId="urn:microsoft.com/office/officeart/2005/8/layout/list1"/>
    <dgm:cxn modelId="{4F1AB03A-485C-684D-9B75-BF30DDC3C7F9}" type="presParOf" srcId="{7F82480D-3C26-F34C-87F1-99EA5225C1EB}" destId="{7F1AC28D-7830-BB41-9E74-0DDE6470EBA8}" srcOrd="3" destOrd="0" presId="urn:microsoft.com/office/officeart/2005/8/layout/list1"/>
    <dgm:cxn modelId="{7A7B95A7-71C2-FA4E-A217-0C62F8A58849}" type="presParOf" srcId="{7F82480D-3C26-F34C-87F1-99EA5225C1EB}" destId="{0FA7CB68-3ED4-5E4F-A128-E15257AD8227}" srcOrd="4" destOrd="0" presId="urn:microsoft.com/office/officeart/2005/8/layout/list1"/>
    <dgm:cxn modelId="{86A29423-8FF3-4A40-AA3A-6EF25F5D032A}" type="presParOf" srcId="{0FA7CB68-3ED4-5E4F-A128-E15257AD8227}" destId="{42E7011F-1D39-5F4B-95FD-79CD8FAAA278}" srcOrd="0" destOrd="0" presId="urn:microsoft.com/office/officeart/2005/8/layout/list1"/>
    <dgm:cxn modelId="{00634A10-A1B2-FB40-848D-584AC1A23F4F}" type="presParOf" srcId="{0FA7CB68-3ED4-5E4F-A128-E15257AD8227}" destId="{23156B29-62A7-8C40-9A09-C9535DAEFBE1}" srcOrd="1" destOrd="0" presId="urn:microsoft.com/office/officeart/2005/8/layout/list1"/>
    <dgm:cxn modelId="{DF5937B4-F96C-3344-9A50-174783C3DEB8}" type="presParOf" srcId="{7F82480D-3C26-F34C-87F1-99EA5225C1EB}" destId="{DCF07F4D-E718-6B49-B887-97C2C4EA4EAF}" srcOrd="5" destOrd="0" presId="urn:microsoft.com/office/officeart/2005/8/layout/list1"/>
    <dgm:cxn modelId="{86F9AE47-2A03-AF4E-9BF7-63E22A162D8F}" type="presParOf" srcId="{7F82480D-3C26-F34C-87F1-99EA5225C1EB}" destId="{D6F41B78-64B5-2E49-BDB3-F04E4075CF41}" srcOrd="6" destOrd="0" presId="urn:microsoft.com/office/officeart/2005/8/layout/list1"/>
    <dgm:cxn modelId="{343329B4-FDE9-034F-A413-14E8531633CC}" type="presParOf" srcId="{7F82480D-3C26-F34C-87F1-99EA5225C1EB}" destId="{8EC4C002-8421-094C-BBAA-C1A9066DD2BD}" srcOrd="7" destOrd="0" presId="urn:microsoft.com/office/officeart/2005/8/layout/list1"/>
    <dgm:cxn modelId="{20CE4FFB-E24F-814D-A16C-330678428650}" type="presParOf" srcId="{7F82480D-3C26-F34C-87F1-99EA5225C1EB}" destId="{2058AF40-BC5E-7841-80F1-EFD3723AE6FD}" srcOrd="8" destOrd="0" presId="urn:microsoft.com/office/officeart/2005/8/layout/list1"/>
    <dgm:cxn modelId="{B224D890-D912-E443-8FBE-F86AE7481D18}" type="presParOf" srcId="{2058AF40-BC5E-7841-80F1-EFD3723AE6FD}" destId="{DCEEB3A1-EDC3-3143-8CE0-ABA1C9E873FF}" srcOrd="0" destOrd="0" presId="urn:microsoft.com/office/officeart/2005/8/layout/list1"/>
    <dgm:cxn modelId="{AF47D8FD-5750-F141-997C-F833891CD420}" type="presParOf" srcId="{2058AF40-BC5E-7841-80F1-EFD3723AE6FD}" destId="{4C507132-0284-7A41-9138-E974A3D45EFC}" srcOrd="1" destOrd="0" presId="urn:microsoft.com/office/officeart/2005/8/layout/list1"/>
    <dgm:cxn modelId="{7673A849-28C7-1745-B94A-96D2BC67626B}" type="presParOf" srcId="{7F82480D-3C26-F34C-87F1-99EA5225C1EB}" destId="{E1398836-DD46-3D45-8E43-4B8F035A11F9}" srcOrd="9" destOrd="0" presId="urn:microsoft.com/office/officeart/2005/8/layout/list1"/>
    <dgm:cxn modelId="{331A3139-A6B6-B844-87F6-A6197D7733C3}" type="presParOf" srcId="{7F82480D-3C26-F34C-87F1-99EA5225C1EB}" destId="{908477E7-4CF6-4C4A-91AD-FF987A1305F8}" srcOrd="10" destOrd="0" presId="urn:microsoft.com/office/officeart/2005/8/layout/list1"/>
    <dgm:cxn modelId="{892ED0BE-86CD-5C4B-8135-DF94269EAA54}" type="presParOf" srcId="{7F82480D-3C26-F34C-87F1-99EA5225C1EB}" destId="{95AFCB18-7E15-0B4E-9A0C-0DA6BF22A3CB}" srcOrd="11" destOrd="0" presId="urn:microsoft.com/office/officeart/2005/8/layout/list1"/>
    <dgm:cxn modelId="{B80C36AE-121A-A946-9114-1282D0115333}" type="presParOf" srcId="{7F82480D-3C26-F34C-87F1-99EA5225C1EB}" destId="{91E571BA-F4AB-E840-98DF-6245FD5D11B6}" srcOrd="12" destOrd="0" presId="urn:microsoft.com/office/officeart/2005/8/layout/list1"/>
    <dgm:cxn modelId="{0BCE9157-0004-3046-9707-B44BA3593E15}" type="presParOf" srcId="{91E571BA-F4AB-E840-98DF-6245FD5D11B6}" destId="{65A34517-D921-D04D-B954-31B3A45D424F}" srcOrd="0" destOrd="0" presId="urn:microsoft.com/office/officeart/2005/8/layout/list1"/>
    <dgm:cxn modelId="{718DCE51-C211-8F49-A5C8-3B602B876386}" type="presParOf" srcId="{91E571BA-F4AB-E840-98DF-6245FD5D11B6}" destId="{2FB57662-3366-7448-B3D4-902AF8F812D4}" srcOrd="1" destOrd="0" presId="urn:microsoft.com/office/officeart/2005/8/layout/list1"/>
    <dgm:cxn modelId="{A9212EB7-FD67-EE47-BD95-6F8BF30F6B9B}" type="presParOf" srcId="{7F82480D-3C26-F34C-87F1-99EA5225C1EB}" destId="{7C7B64BA-A32A-204D-B504-AB95463F8BD5}" srcOrd="13" destOrd="0" presId="urn:microsoft.com/office/officeart/2005/8/layout/list1"/>
    <dgm:cxn modelId="{BE2D4DE5-1CDD-7D46-8EE6-038C8DCDEB44}" type="presParOf" srcId="{7F82480D-3C26-F34C-87F1-99EA5225C1EB}" destId="{A74EFDB1-B4F5-8C40-89DC-E4095CA91CC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9BDAB-70AB-EE46-82D0-DFC8B0672339}" type="doc">
      <dgm:prSet loTypeId="urn:microsoft.com/office/officeart/2008/layout/PictureStrip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7096222-0825-4142-9FCC-31BF7CDA30E2}">
      <dgm:prSet phldrT="[Texto]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PA" b="1" dirty="0"/>
            <a:t>Activos por más de             75.33 millones.</a:t>
          </a:r>
        </a:p>
        <a:p>
          <a:pPr algn="ctr">
            <a:buFont typeface="Arial" panose="020B0604020202020204" pitchFamily="34" charset="0"/>
            <a:buChar char="•"/>
          </a:pPr>
          <a:endParaRPr lang="es-PA" b="1" dirty="0"/>
        </a:p>
      </dgm:t>
    </dgm:pt>
    <dgm:pt modelId="{E13F57D1-D311-4147-B655-979024D13D20}" type="parTrans" cxnId="{1C163D2F-72AD-3046-97A7-215002F82B7E}">
      <dgm:prSet/>
      <dgm:spPr/>
      <dgm:t>
        <a:bodyPr/>
        <a:lstStyle/>
        <a:p>
          <a:endParaRPr lang="es-MX"/>
        </a:p>
      </dgm:t>
    </dgm:pt>
    <dgm:pt modelId="{5311DEE3-CC18-7F40-A6B0-58D80F574F4C}" type="sibTrans" cxnId="{1C163D2F-72AD-3046-97A7-215002F82B7E}">
      <dgm:prSet/>
      <dgm:spPr/>
      <dgm:t>
        <a:bodyPr/>
        <a:lstStyle/>
        <a:p>
          <a:endParaRPr lang="es-MX"/>
        </a:p>
      </dgm:t>
    </dgm:pt>
    <dgm:pt modelId="{8A0C2458-7CA3-3444-AFC9-26FFF0711E59}">
      <dgm:prSet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PA" b="1" dirty="0"/>
            <a:t>#2 En riesgos asegurados (744,111) Vida y No vida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PA" b="1" dirty="0">
              <a:solidFill>
                <a:schemeClr val="accent1">
                  <a:lumMod val="75000"/>
                </a:schemeClr>
              </a:solidFill>
            </a:rPr>
            <a:t>16.76 % del mercado</a:t>
          </a:r>
          <a:endParaRPr lang="es-MX" b="1" dirty="0">
            <a:solidFill>
              <a:schemeClr val="accent1">
                <a:lumMod val="75000"/>
              </a:schemeClr>
            </a:solidFill>
          </a:endParaRPr>
        </a:p>
      </dgm:t>
    </dgm:pt>
    <dgm:pt modelId="{76D6D5A9-3EE3-E640-B5B7-ED8234E9AD53}" type="parTrans" cxnId="{DEA9CACE-20CC-614A-8717-546B9309A7C8}">
      <dgm:prSet/>
      <dgm:spPr/>
      <dgm:t>
        <a:bodyPr/>
        <a:lstStyle/>
        <a:p>
          <a:endParaRPr lang="es-MX"/>
        </a:p>
      </dgm:t>
    </dgm:pt>
    <dgm:pt modelId="{BA79911F-25E5-7046-941B-383F11DC8945}" type="sibTrans" cxnId="{DEA9CACE-20CC-614A-8717-546B9309A7C8}">
      <dgm:prSet/>
      <dgm:spPr/>
      <dgm:t>
        <a:bodyPr/>
        <a:lstStyle/>
        <a:p>
          <a:endParaRPr lang="es-MX"/>
        </a:p>
      </dgm:t>
    </dgm:pt>
    <dgm:pt modelId="{DB1FF18F-3DD7-4A40-8EFE-4EB659A86686}">
      <dgm:prSet phldrT="[Texto]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PA" b="1" dirty="0"/>
            <a:t> # 1 en  pólizas vendidas  (424,063) 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PA" b="1" dirty="0">
              <a:solidFill>
                <a:schemeClr val="accent1">
                  <a:lumMod val="75000"/>
                </a:schemeClr>
              </a:solidFill>
            </a:rPr>
            <a:t>18.02 % del mercado</a:t>
          </a:r>
          <a:endParaRPr lang="es-MX" b="1" dirty="0">
            <a:solidFill>
              <a:schemeClr val="accent1">
                <a:lumMod val="75000"/>
              </a:schemeClr>
            </a:solidFill>
          </a:endParaRPr>
        </a:p>
      </dgm:t>
    </dgm:pt>
    <dgm:pt modelId="{EE9AE0B6-8340-6D49-B774-8F13E6BDF3D6}" type="parTrans" cxnId="{39165A34-D3C5-8044-8AF4-B149239BB971}">
      <dgm:prSet/>
      <dgm:spPr/>
      <dgm:t>
        <a:bodyPr/>
        <a:lstStyle/>
        <a:p>
          <a:endParaRPr lang="es-MX"/>
        </a:p>
      </dgm:t>
    </dgm:pt>
    <dgm:pt modelId="{B7D7EF17-449E-954F-B8EC-CA20D8649BA6}" type="sibTrans" cxnId="{39165A34-D3C5-8044-8AF4-B149239BB971}">
      <dgm:prSet/>
      <dgm:spPr/>
      <dgm:t>
        <a:bodyPr/>
        <a:lstStyle/>
        <a:p>
          <a:endParaRPr lang="es-MX"/>
        </a:p>
      </dgm:t>
    </dgm:pt>
    <dgm:pt modelId="{A59B8674-992F-E045-BF6E-C2AE0DBC178C}">
      <dgm:prSet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PA" b="1" dirty="0"/>
            <a:t>Ventas por más de 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PA" b="1" dirty="0"/>
            <a:t>52,105,064 millones, 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PA" b="1" dirty="0">
              <a:solidFill>
                <a:schemeClr val="accent1">
                  <a:lumMod val="75000"/>
                </a:schemeClr>
              </a:solidFill>
            </a:rPr>
            <a:t> #7 del mercado, 3.80 %</a:t>
          </a:r>
        </a:p>
      </dgm:t>
    </dgm:pt>
    <dgm:pt modelId="{86428414-4796-544F-BA5E-F2FAB19B16E1}" type="parTrans" cxnId="{3B0AE627-29D4-A54B-8621-91BAF2F50B5E}">
      <dgm:prSet/>
      <dgm:spPr/>
      <dgm:t>
        <a:bodyPr/>
        <a:lstStyle/>
        <a:p>
          <a:endParaRPr lang="es-MX"/>
        </a:p>
      </dgm:t>
    </dgm:pt>
    <dgm:pt modelId="{1280ED84-CFD9-E745-9CA2-261BAFD6ADCA}" type="sibTrans" cxnId="{3B0AE627-29D4-A54B-8621-91BAF2F50B5E}">
      <dgm:prSet/>
      <dgm:spPr/>
      <dgm:t>
        <a:bodyPr/>
        <a:lstStyle/>
        <a:p>
          <a:endParaRPr lang="es-MX"/>
        </a:p>
      </dgm:t>
    </dgm:pt>
    <dgm:pt modelId="{99C48CA3-C71A-6E49-815A-2B52B303823B}">
      <dgm:prSet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PA" b="1" dirty="0"/>
            <a:t># 2 En primas de Auto, 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PA" b="1" dirty="0">
              <a:solidFill>
                <a:schemeClr val="accent1">
                  <a:lumMod val="75000"/>
                </a:schemeClr>
              </a:solidFill>
            </a:rPr>
            <a:t>19.80 % del mercado</a:t>
          </a:r>
          <a:r>
            <a:rPr lang="es-PA" b="1" dirty="0"/>
            <a:t>, más de 44.05 millones vendidos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PA" b="1" dirty="0">
              <a:solidFill>
                <a:srgbClr val="0432FF"/>
              </a:solidFill>
            </a:rPr>
            <a:t>375 mil vehiculos asegurados</a:t>
          </a:r>
        </a:p>
      </dgm:t>
    </dgm:pt>
    <dgm:pt modelId="{F6A39FF4-35CB-1E4A-925D-900C4CB4BE5B}" type="parTrans" cxnId="{C5610C75-2391-4B48-816B-CF951FE702BB}">
      <dgm:prSet/>
      <dgm:spPr/>
      <dgm:t>
        <a:bodyPr/>
        <a:lstStyle/>
        <a:p>
          <a:endParaRPr lang="es-MX"/>
        </a:p>
      </dgm:t>
    </dgm:pt>
    <dgm:pt modelId="{97CB98A7-9294-5047-839F-452D8DC6A467}" type="sibTrans" cxnId="{C5610C75-2391-4B48-816B-CF951FE702BB}">
      <dgm:prSet/>
      <dgm:spPr/>
      <dgm:t>
        <a:bodyPr/>
        <a:lstStyle/>
        <a:p>
          <a:endParaRPr lang="es-MX"/>
        </a:p>
      </dgm:t>
    </dgm:pt>
    <dgm:pt modelId="{3133DAA1-8E7F-8743-A144-16E31CBE5149}" type="pres">
      <dgm:prSet presAssocID="{C839BDAB-70AB-EE46-82D0-DFC8B0672339}" presName="Name0" presStyleCnt="0">
        <dgm:presLayoutVars>
          <dgm:dir/>
          <dgm:resizeHandles val="exact"/>
        </dgm:presLayoutVars>
      </dgm:prSet>
      <dgm:spPr/>
    </dgm:pt>
    <dgm:pt modelId="{4F1F844A-893D-434A-9D94-59F48A297776}" type="pres">
      <dgm:prSet presAssocID="{37096222-0825-4142-9FCC-31BF7CDA30E2}" presName="composite" presStyleCnt="0"/>
      <dgm:spPr/>
    </dgm:pt>
    <dgm:pt modelId="{53C4AAE1-D882-F743-9FBB-A61E9AB9495A}" type="pres">
      <dgm:prSet presAssocID="{37096222-0825-4142-9FCC-31BF7CDA30E2}" presName="rect1" presStyleLbl="trAlignAcc1" presStyleIdx="0" presStyleCnt="5">
        <dgm:presLayoutVars>
          <dgm:bulletEnabled val="1"/>
        </dgm:presLayoutVars>
      </dgm:prSet>
      <dgm:spPr/>
    </dgm:pt>
    <dgm:pt modelId="{5301FA4B-3581-1E4E-B8B5-D3D507EF957F}" type="pres">
      <dgm:prSet presAssocID="{37096222-0825-4142-9FCC-31BF7CDA30E2}" presName="rect2" presStyleLbl="fgImgPlac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</dgm:pt>
    <dgm:pt modelId="{4418E55B-D1D0-4147-9A7F-7DD18711E627}" type="pres">
      <dgm:prSet presAssocID="{5311DEE3-CC18-7F40-A6B0-58D80F574F4C}" presName="sibTrans" presStyleCnt="0"/>
      <dgm:spPr/>
    </dgm:pt>
    <dgm:pt modelId="{346FA048-BD38-6C46-8E72-84D2D9C275CD}" type="pres">
      <dgm:prSet presAssocID="{8A0C2458-7CA3-3444-AFC9-26FFF0711E59}" presName="composite" presStyleCnt="0"/>
      <dgm:spPr/>
    </dgm:pt>
    <dgm:pt modelId="{41E3E166-E1B3-CB4C-B2D9-E0BFA7B39530}" type="pres">
      <dgm:prSet presAssocID="{8A0C2458-7CA3-3444-AFC9-26FFF0711E59}" presName="rect1" presStyleLbl="trAlignAcc1" presStyleIdx="1" presStyleCnt="5">
        <dgm:presLayoutVars>
          <dgm:bulletEnabled val="1"/>
        </dgm:presLayoutVars>
      </dgm:prSet>
      <dgm:spPr/>
    </dgm:pt>
    <dgm:pt modelId="{8C974822-2793-CC44-833A-13CD5A7D3B95}" type="pres">
      <dgm:prSet presAssocID="{8A0C2458-7CA3-3444-AFC9-26FFF0711E59}" presName="rect2" presStyleLbl="fgImgPlace1" presStyleIdx="1" presStyleCnt="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DDBB434B-3267-1544-8A4E-E2BCC8313F61}" type="pres">
      <dgm:prSet presAssocID="{BA79911F-25E5-7046-941B-383F11DC8945}" presName="sibTrans" presStyleCnt="0"/>
      <dgm:spPr/>
    </dgm:pt>
    <dgm:pt modelId="{CCE7AEDB-2714-6A44-9F39-D2839F4B9959}" type="pres">
      <dgm:prSet presAssocID="{DB1FF18F-3DD7-4A40-8EFE-4EB659A86686}" presName="composite" presStyleCnt="0"/>
      <dgm:spPr/>
    </dgm:pt>
    <dgm:pt modelId="{61FD5C9E-DE88-1943-8003-B870AECFEE13}" type="pres">
      <dgm:prSet presAssocID="{DB1FF18F-3DD7-4A40-8EFE-4EB659A86686}" presName="rect1" presStyleLbl="trAlignAcc1" presStyleIdx="2" presStyleCnt="5">
        <dgm:presLayoutVars>
          <dgm:bulletEnabled val="1"/>
        </dgm:presLayoutVars>
      </dgm:prSet>
      <dgm:spPr/>
    </dgm:pt>
    <dgm:pt modelId="{FC123F96-F63D-4E41-BC34-CA800B1A9C98}" type="pres">
      <dgm:prSet presAssocID="{DB1FF18F-3DD7-4A40-8EFE-4EB659A86686}" presName="rect2" presStyleLbl="fgImgPlace1" presStyleIdx="2" presStyleCnt="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C99360C7-4AC0-B24E-8638-E594BA910FC1}" type="pres">
      <dgm:prSet presAssocID="{B7D7EF17-449E-954F-B8EC-CA20D8649BA6}" presName="sibTrans" presStyleCnt="0"/>
      <dgm:spPr/>
    </dgm:pt>
    <dgm:pt modelId="{53EAA736-EBCA-934C-BB9A-3E8E11440A8F}" type="pres">
      <dgm:prSet presAssocID="{A59B8674-992F-E045-BF6E-C2AE0DBC178C}" presName="composite" presStyleCnt="0"/>
      <dgm:spPr/>
    </dgm:pt>
    <dgm:pt modelId="{142AD3FA-97D6-F547-8232-973C312AA893}" type="pres">
      <dgm:prSet presAssocID="{A59B8674-992F-E045-BF6E-C2AE0DBC178C}" presName="rect1" presStyleLbl="trAlignAcc1" presStyleIdx="3" presStyleCnt="5">
        <dgm:presLayoutVars>
          <dgm:bulletEnabled val="1"/>
        </dgm:presLayoutVars>
      </dgm:prSet>
      <dgm:spPr/>
    </dgm:pt>
    <dgm:pt modelId="{C2454337-ECD8-904C-B371-6E625DB0EDCD}" type="pres">
      <dgm:prSet presAssocID="{A59B8674-992F-E045-BF6E-C2AE0DBC178C}" presName="rect2" presStyleLbl="fgImgPlace1" presStyleIdx="3" presStyleCnt="5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C6C4536D-C85C-FC4A-89FC-B52527463EBE}" type="pres">
      <dgm:prSet presAssocID="{1280ED84-CFD9-E745-9CA2-261BAFD6ADCA}" presName="sibTrans" presStyleCnt="0"/>
      <dgm:spPr/>
    </dgm:pt>
    <dgm:pt modelId="{766CB3A5-3ADD-AD47-9BBF-E041257B2B72}" type="pres">
      <dgm:prSet presAssocID="{99C48CA3-C71A-6E49-815A-2B52B303823B}" presName="composite" presStyleCnt="0"/>
      <dgm:spPr/>
    </dgm:pt>
    <dgm:pt modelId="{115D26D2-D021-3247-BD1C-E7023F804AA1}" type="pres">
      <dgm:prSet presAssocID="{99C48CA3-C71A-6E49-815A-2B52B303823B}" presName="rect1" presStyleLbl="trAlignAcc1" presStyleIdx="4" presStyleCnt="5" custScaleY="120059">
        <dgm:presLayoutVars>
          <dgm:bulletEnabled val="1"/>
        </dgm:presLayoutVars>
      </dgm:prSet>
      <dgm:spPr/>
    </dgm:pt>
    <dgm:pt modelId="{C19ABDD1-5BCB-CC40-86C4-3752E114FA6E}" type="pres">
      <dgm:prSet presAssocID="{99C48CA3-C71A-6E49-815A-2B52B303823B}" presName="rect2" presStyleLbl="fgImgPlace1" presStyleIdx="4" presStyleCnt="5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</dgm:ptLst>
  <dgm:cxnLst>
    <dgm:cxn modelId="{80C32703-94E4-C14B-9332-846C9AC1F083}" type="presOf" srcId="{C839BDAB-70AB-EE46-82D0-DFC8B0672339}" destId="{3133DAA1-8E7F-8743-A144-16E31CBE5149}" srcOrd="0" destOrd="0" presId="urn:microsoft.com/office/officeart/2008/layout/PictureStrips"/>
    <dgm:cxn modelId="{3B0AE627-29D4-A54B-8621-91BAF2F50B5E}" srcId="{C839BDAB-70AB-EE46-82D0-DFC8B0672339}" destId="{A59B8674-992F-E045-BF6E-C2AE0DBC178C}" srcOrd="3" destOrd="0" parTransId="{86428414-4796-544F-BA5E-F2FAB19B16E1}" sibTransId="{1280ED84-CFD9-E745-9CA2-261BAFD6ADCA}"/>
    <dgm:cxn modelId="{1C163D2F-72AD-3046-97A7-215002F82B7E}" srcId="{C839BDAB-70AB-EE46-82D0-DFC8B0672339}" destId="{37096222-0825-4142-9FCC-31BF7CDA30E2}" srcOrd="0" destOrd="0" parTransId="{E13F57D1-D311-4147-B655-979024D13D20}" sibTransId="{5311DEE3-CC18-7F40-A6B0-58D80F574F4C}"/>
    <dgm:cxn modelId="{5626A331-2E9F-E344-9F69-957CD41A31BE}" type="presOf" srcId="{DB1FF18F-3DD7-4A40-8EFE-4EB659A86686}" destId="{61FD5C9E-DE88-1943-8003-B870AECFEE13}" srcOrd="0" destOrd="0" presId="urn:microsoft.com/office/officeart/2008/layout/PictureStrips"/>
    <dgm:cxn modelId="{39165A34-D3C5-8044-8AF4-B149239BB971}" srcId="{C839BDAB-70AB-EE46-82D0-DFC8B0672339}" destId="{DB1FF18F-3DD7-4A40-8EFE-4EB659A86686}" srcOrd="2" destOrd="0" parTransId="{EE9AE0B6-8340-6D49-B774-8F13E6BDF3D6}" sibTransId="{B7D7EF17-449E-954F-B8EC-CA20D8649BA6}"/>
    <dgm:cxn modelId="{666B1843-4918-9F44-AA00-3B78D10A63E7}" type="presOf" srcId="{99C48CA3-C71A-6E49-815A-2B52B303823B}" destId="{115D26D2-D021-3247-BD1C-E7023F804AA1}" srcOrd="0" destOrd="0" presId="urn:microsoft.com/office/officeart/2008/layout/PictureStrips"/>
    <dgm:cxn modelId="{998BE745-B05C-0F44-A112-69D64FE3F512}" type="presOf" srcId="{A59B8674-992F-E045-BF6E-C2AE0DBC178C}" destId="{142AD3FA-97D6-F547-8232-973C312AA893}" srcOrd="0" destOrd="0" presId="urn:microsoft.com/office/officeart/2008/layout/PictureStrips"/>
    <dgm:cxn modelId="{99851D6C-48F1-384C-BB17-20DADD4453FB}" type="presOf" srcId="{8A0C2458-7CA3-3444-AFC9-26FFF0711E59}" destId="{41E3E166-E1B3-CB4C-B2D9-E0BFA7B39530}" srcOrd="0" destOrd="0" presId="urn:microsoft.com/office/officeart/2008/layout/PictureStrips"/>
    <dgm:cxn modelId="{C5610C75-2391-4B48-816B-CF951FE702BB}" srcId="{C839BDAB-70AB-EE46-82D0-DFC8B0672339}" destId="{99C48CA3-C71A-6E49-815A-2B52B303823B}" srcOrd="4" destOrd="0" parTransId="{F6A39FF4-35CB-1E4A-925D-900C4CB4BE5B}" sibTransId="{97CB98A7-9294-5047-839F-452D8DC6A467}"/>
    <dgm:cxn modelId="{FCE23E91-B401-A547-B273-FD41FFEB80FD}" type="presOf" srcId="{37096222-0825-4142-9FCC-31BF7CDA30E2}" destId="{53C4AAE1-D882-F743-9FBB-A61E9AB9495A}" srcOrd="0" destOrd="0" presId="urn:microsoft.com/office/officeart/2008/layout/PictureStrips"/>
    <dgm:cxn modelId="{DEA9CACE-20CC-614A-8717-546B9309A7C8}" srcId="{C839BDAB-70AB-EE46-82D0-DFC8B0672339}" destId="{8A0C2458-7CA3-3444-AFC9-26FFF0711E59}" srcOrd="1" destOrd="0" parTransId="{76D6D5A9-3EE3-E640-B5B7-ED8234E9AD53}" sibTransId="{BA79911F-25E5-7046-941B-383F11DC8945}"/>
    <dgm:cxn modelId="{75A0D674-B8A8-954D-8E3C-5A5AC756A411}" type="presParOf" srcId="{3133DAA1-8E7F-8743-A144-16E31CBE5149}" destId="{4F1F844A-893D-434A-9D94-59F48A297776}" srcOrd="0" destOrd="0" presId="urn:microsoft.com/office/officeart/2008/layout/PictureStrips"/>
    <dgm:cxn modelId="{FF189314-72ED-6745-B95D-52F3F87AF375}" type="presParOf" srcId="{4F1F844A-893D-434A-9D94-59F48A297776}" destId="{53C4AAE1-D882-F743-9FBB-A61E9AB9495A}" srcOrd="0" destOrd="0" presId="urn:microsoft.com/office/officeart/2008/layout/PictureStrips"/>
    <dgm:cxn modelId="{EFE45FEB-32E4-B243-A393-60E615945D2F}" type="presParOf" srcId="{4F1F844A-893D-434A-9D94-59F48A297776}" destId="{5301FA4B-3581-1E4E-B8B5-D3D507EF957F}" srcOrd="1" destOrd="0" presId="urn:microsoft.com/office/officeart/2008/layout/PictureStrips"/>
    <dgm:cxn modelId="{3135DF69-0825-2747-8E1A-CE0D2101198E}" type="presParOf" srcId="{3133DAA1-8E7F-8743-A144-16E31CBE5149}" destId="{4418E55B-D1D0-4147-9A7F-7DD18711E627}" srcOrd="1" destOrd="0" presId="urn:microsoft.com/office/officeart/2008/layout/PictureStrips"/>
    <dgm:cxn modelId="{4FA9A5C3-6BE0-044D-8664-909DC42D971F}" type="presParOf" srcId="{3133DAA1-8E7F-8743-A144-16E31CBE5149}" destId="{346FA048-BD38-6C46-8E72-84D2D9C275CD}" srcOrd="2" destOrd="0" presId="urn:microsoft.com/office/officeart/2008/layout/PictureStrips"/>
    <dgm:cxn modelId="{C1A183F5-84E0-F745-8E03-1B36B506FE03}" type="presParOf" srcId="{346FA048-BD38-6C46-8E72-84D2D9C275CD}" destId="{41E3E166-E1B3-CB4C-B2D9-E0BFA7B39530}" srcOrd="0" destOrd="0" presId="urn:microsoft.com/office/officeart/2008/layout/PictureStrips"/>
    <dgm:cxn modelId="{1B78DE99-5964-7748-964C-267C8AD38288}" type="presParOf" srcId="{346FA048-BD38-6C46-8E72-84D2D9C275CD}" destId="{8C974822-2793-CC44-833A-13CD5A7D3B95}" srcOrd="1" destOrd="0" presId="urn:microsoft.com/office/officeart/2008/layout/PictureStrips"/>
    <dgm:cxn modelId="{D0256D05-836E-3444-9EF1-B8AFB8B265BC}" type="presParOf" srcId="{3133DAA1-8E7F-8743-A144-16E31CBE5149}" destId="{DDBB434B-3267-1544-8A4E-E2BCC8313F61}" srcOrd="3" destOrd="0" presId="urn:microsoft.com/office/officeart/2008/layout/PictureStrips"/>
    <dgm:cxn modelId="{42B1E4BB-318C-E149-8171-601662CEA597}" type="presParOf" srcId="{3133DAA1-8E7F-8743-A144-16E31CBE5149}" destId="{CCE7AEDB-2714-6A44-9F39-D2839F4B9959}" srcOrd="4" destOrd="0" presId="urn:microsoft.com/office/officeart/2008/layout/PictureStrips"/>
    <dgm:cxn modelId="{14DED598-0015-7149-805F-292B1E5D7E2E}" type="presParOf" srcId="{CCE7AEDB-2714-6A44-9F39-D2839F4B9959}" destId="{61FD5C9E-DE88-1943-8003-B870AECFEE13}" srcOrd="0" destOrd="0" presId="urn:microsoft.com/office/officeart/2008/layout/PictureStrips"/>
    <dgm:cxn modelId="{2C20E8B4-EE6B-9142-91ED-E19B0421CF37}" type="presParOf" srcId="{CCE7AEDB-2714-6A44-9F39-D2839F4B9959}" destId="{FC123F96-F63D-4E41-BC34-CA800B1A9C98}" srcOrd="1" destOrd="0" presId="urn:microsoft.com/office/officeart/2008/layout/PictureStrips"/>
    <dgm:cxn modelId="{C72C504A-F28E-6E42-8DF7-7007568CFF66}" type="presParOf" srcId="{3133DAA1-8E7F-8743-A144-16E31CBE5149}" destId="{C99360C7-4AC0-B24E-8638-E594BA910FC1}" srcOrd="5" destOrd="0" presId="urn:microsoft.com/office/officeart/2008/layout/PictureStrips"/>
    <dgm:cxn modelId="{C90F5DD4-0CF3-B647-82FD-D2DAB41200CC}" type="presParOf" srcId="{3133DAA1-8E7F-8743-A144-16E31CBE5149}" destId="{53EAA736-EBCA-934C-BB9A-3E8E11440A8F}" srcOrd="6" destOrd="0" presId="urn:microsoft.com/office/officeart/2008/layout/PictureStrips"/>
    <dgm:cxn modelId="{8A4A7F45-3910-DE4E-B2BD-9E4C70582CFD}" type="presParOf" srcId="{53EAA736-EBCA-934C-BB9A-3E8E11440A8F}" destId="{142AD3FA-97D6-F547-8232-973C312AA893}" srcOrd="0" destOrd="0" presId="urn:microsoft.com/office/officeart/2008/layout/PictureStrips"/>
    <dgm:cxn modelId="{CD3839C7-CDF8-F044-9C64-42F9D5A5058D}" type="presParOf" srcId="{53EAA736-EBCA-934C-BB9A-3E8E11440A8F}" destId="{C2454337-ECD8-904C-B371-6E625DB0EDCD}" srcOrd="1" destOrd="0" presId="urn:microsoft.com/office/officeart/2008/layout/PictureStrips"/>
    <dgm:cxn modelId="{0733ED12-502B-2146-94F7-A90478BFCD38}" type="presParOf" srcId="{3133DAA1-8E7F-8743-A144-16E31CBE5149}" destId="{C6C4536D-C85C-FC4A-89FC-B52527463EBE}" srcOrd="7" destOrd="0" presId="urn:microsoft.com/office/officeart/2008/layout/PictureStrips"/>
    <dgm:cxn modelId="{B4E6FED0-975A-AD42-B867-426E579CCA6D}" type="presParOf" srcId="{3133DAA1-8E7F-8743-A144-16E31CBE5149}" destId="{766CB3A5-3ADD-AD47-9BBF-E041257B2B72}" srcOrd="8" destOrd="0" presId="urn:microsoft.com/office/officeart/2008/layout/PictureStrips"/>
    <dgm:cxn modelId="{CB17F51A-C493-C043-A820-6F484EFA126D}" type="presParOf" srcId="{766CB3A5-3ADD-AD47-9BBF-E041257B2B72}" destId="{115D26D2-D021-3247-BD1C-E7023F804AA1}" srcOrd="0" destOrd="0" presId="urn:microsoft.com/office/officeart/2008/layout/PictureStrips"/>
    <dgm:cxn modelId="{F76ECB24-ED62-FC43-ACCC-861E8ADF9B63}" type="presParOf" srcId="{766CB3A5-3ADD-AD47-9BBF-E041257B2B72}" destId="{C19ABDD1-5BCB-CC40-86C4-3752E114FA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87EDE-B57F-C542-AE3A-8117EE699B8D}" type="doc">
      <dgm:prSet loTypeId="urn:microsoft.com/office/officeart/2005/8/layout/radial3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F746E870-78CB-F348-B481-60E152370935}">
      <dgm:prSet phldrT="[Texto]" custT="1"/>
      <dgm:spPr/>
      <dgm:t>
        <a:bodyPr/>
        <a:lstStyle/>
        <a:p>
          <a:r>
            <a:rPr lang="es-MX" sz="3600" dirty="0"/>
            <a:t>CLIENTE</a:t>
          </a:r>
        </a:p>
      </dgm:t>
    </dgm:pt>
    <dgm:pt modelId="{9AF5A00B-91A3-C14B-9700-7B9754694C02}" type="parTrans" cxnId="{CA20E5FE-CA9B-2046-B6DA-AF99B95A7C50}">
      <dgm:prSet/>
      <dgm:spPr/>
      <dgm:t>
        <a:bodyPr/>
        <a:lstStyle/>
        <a:p>
          <a:endParaRPr lang="es-MX" sz="2400"/>
        </a:p>
      </dgm:t>
    </dgm:pt>
    <dgm:pt modelId="{05175699-053F-0B45-9353-D688BA7CC1A2}" type="sibTrans" cxnId="{CA20E5FE-CA9B-2046-B6DA-AF99B95A7C50}">
      <dgm:prSet/>
      <dgm:spPr/>
      <dgm:t>
        <a:bodyPr/>
        <a:lstStyle/>
        <a:p>
          <a:endParaRPr lang="es-MX" sz="2400"/>
        </a:p>
      </dgm:t>
    </dgm:pt>
    <dgm:pt modelId="{5564AE89-AF59-A740-B1DD-FB28C01C66B5}" type="pres">
      <dgm:prSet presAssocID="{CC487EDE-B57F-C542-AE3A-8117EE699B8D}" presName="composite" presStyleCnt="0">
        <dgm:presLayoutVars>
          <dgm:chMax val="1"/>
          <dgm:dir/>
          <dgm:resizeHandles val="exact"/>
        </dgm:presLayoutVars>
      </dgm:prSet>
      <dgm:spPr/>
    </dgm:pt>
    <dgm:pt modelId="{98484339-63EF-2C4A-8849-9C9EFF743858}" type="pres">
      <dgm:prSet presAssocID="{CC487EDE-B57F-C542-AE3A-8117EE699B8D}" presName="radial" presStyleCnt="0">
        <dgm:presLayoutVars>
          <dgm:animLvl val="ctr"/>
        </dgm:presLayoutVars>
      </dgm:prSet>
      <dgm:spPr/>
    </dgm:pt>
    <dgm:pt modelId="{667A7FF1-9167-1048-8C19-DFEECE9A8E93}" type="pres">
      <dgm:prSet presAssocID="{F746E870-78CB-F348-B481-60E152370935}" presName="centerShape" presStyleLbl="vennNode1" presStyleIdx="0" presStyleCnt="1" custScaleX="66687" custScaleY="56662"/>
      <dgm:spPr/>
    </dgm:pt>
  </dgm:ptLst>
  <dgm:cxnLst>
    <dgm:cxn modelId="{382D8D40-882B-574A-9C37-44606FF1AF64}" type="presOf" srcId="{CC487EDE-B57F-C542-AE3A-8117EE699B8D}" destId="{5564AE89-AF59-A740-B1DD-FB28C01C66B5}" srcOrd="0" destOrd="0" presId="urn:microsoft.com/office/officeart/2005/8/layout/radial3"/>
    <dgm:cxn modelId="{A14BF6B4-2B80-A147-99E2-F5055BEE9C90}" type="presOf" srcId="{F746E870-78CB-F348-B481-60E152370935}" destId="{667A7FF1-9167-1048-8C19-DFEECE9A8E93}" srcOrd="0" destOrd="0" presId="urn:microsoft.com/office/officeart/2005/8/layout/radial3"/>
    <dgm:cxn modelId="{CA20E5FE-CA9B-2046-B6DA-AF99B95A7C50}" srcId="{CC487EDE-B57F-C542-AE3A-8117EE699B8D}" destId="{F746E870-78CB-F348-B481-60E152370935}" srcOrd="0" destOrd="0" parTransId="{9AF5A00B-91A3-C14B-9700-7B9754694C02}" sibTransId="{05175699-053F-0B45-9353-D688BA7CC1A2}"/>
    <dgm:cxn modelId="{82295449-287D-C340-A9AC-F87E505D5033}" type="presParOf" srcId="{5564AE89-AF59-A740-B1DD-FB28C01C66B5}" destId="{98484339-63EF-2C4A-8849-9C9EFF743858}" srcOrd="0" destOrd="0" presId="urn:microsoft.com/office/officeart/2005/8/layout/radial3"/>
    <dgm:cxn modelId="{9A563258-7674-D842-AC86-61090B17A759}" type="presParOf" srcId="{98484339-63EF-2C4A-8849-9C9EFF743858}" destId="{667A7FF1-9167-1048-8C19-DFEECE9A8E93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6284A8-E900-9741-AD05-268F4EBDD032}" type="doc">
      <dgm:prSet loTypeId="urn:microsoft.com/office/officeart/2005/8/layout/equation2" loCatId="" qsTypeId="urn:microsoft.com/office/officeart/2005/8/quickstyle/simple1" qsCatId="simple" csTypeId="urn:microsoft.com/office/officeart/2005/8/colors/accent1_2" csCatId="accent1" phldr="1"/>
      <dgm:spPr/>
    </dgm:pt>
    <dgm:pt modelId="{9D551FBC-4891-7443-955C-98E3F9D9C71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MX" sz="1200" b="1" dirty="0">
              <a:solidFill>
                <a:srgbClr val="0000FF"/>
              </a:solidFill>
            </a:rPr>
            <a:t>CORREDORES BROCKERS DE SEGUROS</a:t>
          </a:r>
        </a:p>
      </dgm:t>
    </dgm:pt>
    <dgm:pt modelId="{71C441B0-B075-FB4C-8CE5-A59AF4313336}" type="parTrans" cxnId="{0A6F88ED-821E-1E43-82F9-A66EF2122E57}">
      <dgm:prSet/>
      <dgm:spPr/>
      <dgm:t>
        <a:bodyPr/>
        <a:lstStyle/>
        <a:p>
          <a:endParaRPr lang="es-MX" sz="1600"/>
        </a:p>
      </dgm:t>
    </dgm:pt>
    <dgm:pt modelId="{6F1A4979-FBAC-DF4A-BF78-33BD5D62E871}" type="sibTrans" cxnId="{0A6F88ED-821E-1E43-82F9-A66EF2122E57}">
      <dgm:prSet custT="1"/>
      <dgm:spPr/>
      <dgm:t>
        <a:bodyPr/>
        <a:lstStyle/>
        <a:p>
          <a:endParaRPr lang="es-MX" sz="400"/>
        </a:p>
      </dgm:t>
    </dgm:pt>
    <dgm:pt modelId="{BD1C8755-469C-A046-84C9-EF498CE9823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200" b="1" dirty="0">
              <a:solidFill>
                <a:srgbClr val="0000FF"/>
              </a:solidFill>
            </a:rPr>
            <a:t>CANALES DE COMERCIALIZACION</a:t>
          </a:r>
        </a:p>
        <a:p>
          <a:r>
            <a:rPr lang="es-MX" sz="1200" b="1" dirty="0">
              <a:solidFill>
                <a:srgbClr val="0000FF"/>
              </a:solidFill>
            </a:rPr>
            <a:t>(COOPERATIVAS)</a:t>
          </a:r>
        </a:p>
      </dgm:t>
    </dgm:pt>
    <dgm:pt modelId="{826A82DD-2FA1-9E48-A652-B1A00DE2FDF2}" type="parTrans" cxnId="{D2699BE1-91CF-604E-A461-BA3876C3862F}">
      <dgm:prSet/>
      <dgm:spPr/>
      <dgm:t>
        <a:bodyPr/>
        <a:lstStyle/>
        <a:p>
          <a:endParaRPr lang="es-MX" sz="1600"/>
        </a:p>
      </dgm:t>
    </dgm:pt>
    <dgm:pt modelId="{1FC6EB7B-627E-8345-8777-C84BB8EA2E59}" type="sibTrans" cxnId="{D2699BE1-91CF-604E-A461-BA3876C3862F}">
      <dgm:prSet custT="1"/>
      <dgm:spPr/>
      <dgm:t>
        <a:bodyPr/>
        <a:lstStyle/>
        <a:p>
          <a:endParaRPr lang="es-MX" sz="600"/>
        </a:p>
      </dgm:t>
    </dgm:pt>
    <dgm:pt modelId="{230A0023-E54E-FA4F-BC62-5355C33FEE24}">
      <dgm:prSet phldrT="[Texto]" custT="1"/>
      <dgm:spPr/>
      <dgm:t>
        <a:bodyPr/>
        <a:lstStyle/>
        <a:p>
          <a:r>
            <a:rPr lang="es-MX" sz="1600" dirty="0"/>
            <a:t>VENTAS TOTALES</a:t>
          </a:r>
        </a:p>
      </dgm:t>
    </dgm:pt>
    <dgm:pt modelId="{A99ED7EE-2B89-8C49-8FE7-EB323463B875}" type="parTrans" cxnId="{AB6E7F98-F9CE-FC4A-88DF-7EE04B5CCF20}">
      <dgm:prSet/>
      <dgm:spPr/>
      <dgm:t>
        <a:bodyPr/>
        <a:lstStyle/>
        <a:p>
          <a:endParaRPr lang="es-MX" sz="1600"/>
        </a:p>
      </dgm:t>
    </dgm:pt>
    <dgm:pt modelId="{3772DEDE-F12C-BF4F-8BCA-593A44407132}" type="sibTrans" cxnId="{AB6E7F98-F9CE-FC4A-88DF-7EE04B5CCF20}">
      <dgm:prSet/>
      <dgm:spPr/>
      <dgm:t>
        <a:bodyPr/>
        <a:lstStyle/>
        <a:p>
          <a:endParaRPr lang="es-MX" sz="1600"/>
        </a:p>
      </dgm:t>
    </dgm:pt>
    <dgm:pt modelId="{E3E17EB4-CC75-A947-952C-63A5B0D3B9C7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200" b="1" dirty="0">
              <a:solidFill>
                <a:srgbClr val="0000FF"/>
              </a:solidFill>
            </a:rPr>
            <a:t>VENTAS DIRECTAS </a:t>
          </a:r>
        </a:p>
      </dgm:t>
    </dgm:pt>
    <dgm:pt modelId="{D8DB5728-090A-2A47-B9C9-09CFD8CBD172}" type="parTrans" cxnId="{75E18012-C0E4-7945-B7C1-70975D04C299}">
      <dgm:prSet/>
      <dgm:spPr/>
      <dgm:t>
        <a:bodyPr/>
        <a:lstStyle/>
        <a:p>
          <a:endParaRPr lang="es-MX" sz="1600"/>
        </a:p>
      </dgm:t>
    </dgm:pt>
    <dgm:pt modelId="{EF89953C-6E76-B041-BEF5-23A8BD67CBE2}" type="sibTrans" cxnId="{75E18012-C0E4-7945-B7C1-70975D04C299}">
      <dgm:prSet custT="1"/>
      <dgm:spPr/>
      <dgm:t>
        <a:bodyPr/>
        <a:lstStyle/>
        <a:p>
          <a:endParaRPr lang="es-MX" sz="700"/>
        </a:p>
      </dgm:t>
    </dgm:pt>
    <dgm:pt modelId="{CF6D2BF2-E2A4-A347-8703-E6A53815FD9E}" type="pres">
      <dgm:prSet presAssocID="{8B6284A8-E900-9741-AD05-268F4EBDD032}" presName="Name0" presStyleCnt="0">
        <dgm:presLayoutVars>
          <dgm:dir/>
          <dgm:resizeHandles val="exact"/>
        </dgm:presLayoutVars>
      </dgm:prSet>
      <dgm:spPr/>
    </dgm:pt>
    <dgm:pt modelId="{FEE84141-8A45-DD44-8A1E-6887BC1BE40E}" type="pres">
      <dgm:prSet presAssocID="{8B6284A8-E900-9741-AD05-268F4EBDD032}" presName="vNodes" presStyleCnt="0"/>
      <dgm:spPr/>
    </dgm:pt>
    <dgm:pt modelId="{3478E7D4-BF52-014A-90F5-CFCE2AB8DF35}" type="pres">
      <dgm:prSet presAssocID="{9D551FBC-4891-7443-955C-98E3F9D9C71A}" presName="node" presStyleLbl="node1" presStyleIdx="0" presStyleCnt="4" custScaleX="284191" custScaleY="103543">
        <dgm:presLayoutVars>
          <dgm:bulletEnabled val="1"/>
        </dgm:presLayoutVars>
      </dgm:prSet>
      <dgm:spPr/>
    </dgm:pt>
    <dgm:pt modelId="{12166955-F265-D14B-878A-91A95C5DB0B6}" type="pres">
      <dgm:prSet presAssocID="{6F1A4979-FBAC-DF4A-BF78-33BD5D62E871}" presName="spacerT" presStyleCnt="0"/>
      <dgm:spPr/>
    </dgm:pt>
    <dgm:pt modelId="{F53370F6-01D4-8B43-8A78-EAA2325DDBD9}" type="pres">
      <dgm:prSet presAssocID="{6F1A4979-FBAC-DF4A-BF78-33BD5D62E871}" presName="sibTrans" presStyleLbl="sibTrans2D1" presStyleIdx="0" presStyleCnt="3" custScaleX="55087" custScaleY="62463"/>
      <dgm:spPr/>
    </dgm:pt>
    <dgm:pt modelId="{1DD00632-8D5D-DE4F-AB42-F6D42D68B90A}" type="pres">
      <dgm:prSet presAssocID="{6F1A4979-FBAC-DF4A-BF78-33BD5D62E871}" presName="spacerB" presStyleCnt="0"/>
      <dgm:spPr/>
    </dgm:pt>
    <dgm:pt modelId="{2079F83F-3FCD-284A-B217-37241E1783AD}" type="pres">
      <dgm:prSet presAssocID="{BD1C8755-469C-A046-84C9-EF498CE9823E}" presName="node" presStyleLbl="node1" presStyleIdx="1" presStyleCnt="4" custScaleX="258542" custScaleY="121834">
        <dgm:presLayoutVars>
          <dgm:bulletEnabled val="1"/>
        </dgm:presLayoutVars>
      </dgm:prSet>
      <dgm:spPr/>
    </dgm:pt>
    <dgm:pt modelId="{618D653E-465C-3D43-8FEC-8136D122DF71}" type="pres">
      <dgm:prSet presAssocID="{1FC6EB7B-627E-8345-8777-C84BB8EA2E59}" presName="spacerT" presStyleCnt="0"/>
      <dgm:spPr/>
    </dgm:pt>
    <dgm:pt modelId="{2E38437F-88C2-D14A-B46E-206187D71FD4}" type="pres">
      <dgm:prSet presAssocID="{1FC6EB7B-627E-8345-8777-C84BB8EA2E59}" presName="sibTrans" presStyleLbl="sibTrans2D1" presStyleIdx="1" presStyleCnt="3"/>
      <dgm:spPr/>
    </dgm:pt>
    <dgm:pt modelId="{EBF965E8-3CBD-EA43-AA8B-84E3AFA15B65}" type="pres">
      <dgm:prSet presAssocID="{1FC6EB7B-627E-8345-8777-C84BB8EA2E59}" presName="spacerB" presStyleCnt="0"/>
      <dgm:spPr/>
    </dgm:pt>
    <dgm:pt modelId="{4AEE6F1B-D8E8-6745-880B-7E0D2E4AD492}" type="pres">
      <dgm:prSet presAssocID="{E3E17EB4-CC75-A947-952C-63A5B0D3B9C7}" presName="node" presStyleLbl="node1" presStyleIdx="2" presStyleCnt="4" custScaleX="256210">
        <dgm:presLayoutVars>
          <dgm:bulletEnabled val="1"/>
        </dgm:presLayoutVars>
      </dgm:prSet>
      <dgm:spPr/>
    </dgm:pt>
    <dgm:pt modelId="{DE010A9B-3982-D448-B4DE-09CC12C2D2B8}" type="pres">
      <dgm:prSet presAssocID="{8B6284A8-E900-9741-AD05-268F4EBDD032}" presName="sibTransLast" presStyleLbl="sibTrans2D1" presStyleIdx="2" presStyleCnt="3" custScaleX="60752" custScaleY="73121"/>
      <dgm:spPr/>
    </dgm:pt>
    <dgm:pt modelId="{7FDFF9A0-A754-CC4B-A4B2-05F01822B001}" type="pres">
      <dgm:prSet presAssocID="{8B6284A8-E900-9741-AD05-268F4EBDD032}" presName="connectorText" presStyleLbl="sibTrans2D1" presStyleIdx="2" presStyleCnt="3"/>
      <dgm:spPr/>
    </dgm:pt>
    <dgm:pt modelId="{308BD2A9-1FE3-5742-AEA0-B23D918B0236}" type="pres">
      <dgm:prSet presAssocID="{8B6284A8-E900-9741-AD05-268F4EBDD032}" presName="lastNode" presStyleLbl="node1" presStyleIdx="3" presStyleCnt="4" custScaleX="77892" custScaleY="77654" custLinFactNeighborX="67212" custLinFactNeighborY="-1933">
        <dgm:presLayoutVars>
          <dgm:bulletEnabled val="1"/>
        </dgm:presLayoutVars>
      </dgm:prSet>
      <dgm:spPr/>
    </dgm:pt>
  </dgm:ptLst>
  <dgm:cxnLst>
    <dgm:cxn modelId="{B3021407-A363-B240-9898-C50560CB395E}" type="presOf" srcId="{BD1C8755-469C-A046-84C9-EF498CE9823E}" destId="{2079F83F-3FCD-284A-B217-37241E1783AD}" srcOrd="0" destOrd="0" presId="urn:microsoft.com/office/officeart/2005/8/layout/equation2"/>
    <dgm:cxn modelId="{75E18012-C0E4-7945-B7C1-70975D04C299}" srcId="{8B6284A8-E900-9741-AD05-268F4EBDD032}" destId="{E3E17EB4-CC75-A947-952C-63A5B0D3B9C7}" srcOrd="2" destOrd="0" parTransId="{D8DB5728-090A-2A47-B9C9-09CFD8CBD172}" sibTransId="{EF89953C-6E76-B041-BEF5-23A8BD67CBE2}"/>
    <dgm:cxn modelId="{215B7116-764C-2C4B-99DC-6A6290657FDE}" type="presOf" srcId="{230A0023-E54E-FA4F-BC62-5355C33FEE24}" destId="{308BD2A9-1FE3-5742-AEA0-B23D918B0236}" srcOrd="0" destOrd="0" presId="urn:microsoft.com/office/officeart/2005/8/layout/equation2"/>
    <dgm:cxn modelId="{43CEA933-268A-4F40-8392-B508AE60D31C}" type="presOf" srcId="{E3E17EB4-CC75-A947-952C-63A5B0D3B9C7}" destId="{4AEE6F1B-D8E8-6745-880B-7E0D2E4AD492}" srcOrd="0" destOrd="0" presId="urn:microsoft.com/office/officeart/2005/8/layout/equation2"/>
    <dgm:cxn modelId="{2420BA65-D0A1-F44E-B6DE-5F04A467D137}" type="presOf" srcId="{9D551FBC-4891-7443-955C-98E3F9D9C71A}" destId="{3478E7D4-BF52-014A-90F5-CFCE2AB8DF35}" srcOrd="0" destOrd="0" presId="urn:microsoft.com/office/officeart/2005/8/layout/equation2"/>
    <dgm:cxn modelId="{8069017C-BB6C-FF49-AC9D-69B6F5F61CFB}" type="presOf" srcId="{EF89953C-6E76-B041-BEF5-23A8BD67CBE2}" destId="{DE010A9B-3982-D448-B4DE-09CC12C2D2B8}" srcOrd="0" destOrd="0" presId="urn:microsoft.com/office/officeart/2005/8/layout/equation2"/>
    <dgm:cxn modelId="{F7A4BE95-D96D-7B4E-9C47-7C8ED4D6CA85}" type="presOf" srcId="{EF89953C-6E76-B041-BEF5-23A8BD67CBE2}" destId="{7FDFF9A0-A754-CC4B-A4B2-05F01822B001}" srcOrd="1" destOrd="0" presId="urn:microsoft.com/office/officeart/2005/8/layout/equation2"/>
    <dgm:cxn modelId="{AB6E7F98-F9CE-FC4A-88DF-7EE04B5CCF20}" srcId="{8B6284A8-E900-9741-AD05-268F4EBDD032}" destId="{230A0023-E54E-FA4F-BC62-5355C33FEE24}" srcOrd="3" destOrd="0" parTransId="{A99ED7EE-2B89-8C49-8FE7-EB323463B875}" sibTransId="{3772DEDE-F12C-BF4F-8BCA-593A44407132}"/>
    <dgm:cxn modelId="{D7AF47C2-E5AA-2244-84C8-678169EE1A91}" type="presOf" srcId="{8B6284A8-E900-9741-AD05-268F4EBDD032}" destId="{CF6D2BF2-E2A4-A347-8703-E6A53815FD9E}" srcOrd="0" destOrd="0" presId="urn:microsoft.com/office/officeart/2005/8/layout/equation2"/>
    <dgm:cxn modelId="{24D421C4-D1E9-F246-81C0-32BC6D61B88C}" type="presOf" srcId="{1FC6EB7B-627E-8345-8777-C84BB8EA2E59}" destId="{2E38437F-88C2-D14A-B46E-206187D71FD4}" srcOrd="0" destOrd="0" presId="urn:microsoft.com/office/officeart/2005/8/layout/equation2"/>
    <dgm:cxn modelId="{CCDCB9D2-AA84-2A4C-8804-6F4F8CDE8179}" type="presOf" srcId="{6F1A4979-FBAC-DF4A-BF78-33BD5D62E871}" destId="{F53370F6-01D4-8B43-8A78-EAA2325DDBD9}" srcOrd="0" destOrd="0" presId="urn:microsoft.com/office/officeart/2005/8/layout/equation2"/>
    <dgm:cxn modelId="{D2699BE1-91CF-604E-A461-BA3876C3862F}" srcId="{8B6284A8-E900-9741-AD05-268F4EBDD032}" destId="{BD1C8755-469C-A046-84C9-EF498CE9823E}" srcOrd="1" destOrd="0" parTransId="{826A82DD-2FA1-9E48-A652-B1A00DE2FDF2}" sibTransId="{1FC6EB7B-627E-8345-8777-C84BB8EA2E59}"/>
    <dgm:cxn modelId="{0A6F88ED-821E-1E43-82F9-A66EF2122E57}" srcId="{8B6284A8-E900-9741-AD05-268F4EBDD032}" destId="{9D551FBC-4891-7443-955C-98E3F9D9C71A}" srcOrd="0" destOrd="0" parTransId="{71C441B0-B075-FB4C-8CE5-A59AF4313336}" sibTransId="{6F1A4979-FBAC-DF4A-BF78-33BD5D62E871}"/>
    <dgm:cxn modelId="{87704170-441C-ED44-B9E8-FB9D031D082C}" type="presParOf" srcId="{CF6D2BF2-E2A4-A347-8703-E6A53815FD9E}" destId="{FEE84141-8A45-DD44-8A1E-6887BC1BE40E}" srcOrd="0" destOrd="0" presId="urn:microsoft.com/office/officeart/2005/8/layout/equation2"/>
    <dgm:cxn modelId="{81BF6A08-5605-EB43-BB18-9E964F7D0A88}" type="presParOf" srcId="{FEE84141-8A45-DD44-8A1E-6887BC1BE40E}" destId="{3478E7D4-BF52-014A-90F5-CFCE2AB8DF35}" srcOrd="0" destOrd="0" presId="urn:microsoft.com/office/officeart/2005/8/layout/equation2"/>
    <dgm:cxn modelId="{BB93A32B-2BB2-6349-A1D6-74D59E8AFA97}" type="presParOf" srcId="{FEE84141-8A45-DD44-8A1E-6887BC1BE40E}" destId="{12166955-F265-D14B-878A-91A95C5DB0B6}" srcOrd="1" destOrd="0" presId="urn:microsoft.com/office/officeart/2005/8/layout/equation2"/>
    <dgm:cxn modelId="{26201F92-5311-884E-80AC-BE6F0C09E505}" type="presParOf" srcId="{FEE84141-8A45-DD44-8A1E-6887BC1BE40E}" destId="{F53370F6-01D4-8B43-8A78-EAA2325DDBD9}" srcOrd="2" destOrd="0" presId="urn:microsoft.com/office/officeart/2005/8/layout/equation2"/>
    <dgm:cxn modelId="{61585161-1F1A-2748-9A25-A7B6A24F88AE}" type="presParOf" srcId="{FEE84141-8A45-DD44-8A1E-6887BC1BE40E}" destId="{1DD00632-8D5D-DE4F-AB42-F6D42D68B90A}" srcOrd="3" destOrd="0" presId="urn:microsoft.com/office/officeart/2005/8/layout/equation2"/>
    <dgm:cxn modelId="{45ADF9FC-9DCB-6747-BADE-F44E6EF0EC80}" type="presParOf" srcId="{FEE84141-8A45-DD44-8A1E-6887BC1BE40E}" destId="{2079F83F-3FCD-284A-B217-37241E1783AD}" srcOrd="4" destOrd="0" presId="urn:microsoft.com/office/officeart/2005/8/layout/equation2"/>
    <dgm:cxn modelId="{40288DC7-7B2B-544D-9BB9-FD6F3A3EF035}" type="presParOf" srcId="{FEE84141-8A45-DD44-8A1E-6887BC1BE40E}" destId="{618D653E-465C-3D43-8FEC-8136D122DF71}" srcOrd="5" destOrd="0" presId="urn:microsoft.com/office/officeart/2005/8/layout/equation2"/>
    <dgm:cxn modelId="{BC08A5A7-43F7-B847-BBC8-D72BFD5646F7}" type="presParOf" srcId="{FEE84141-8A45-DD44-8A1E-6887BC1BE40E}" destId="{2E38437F-88C2-D14A-B46E-206187D71FD4}" srcOrd="6" destOrd="0" presId="urn:microsoft.com/office/officeart/2005/8/layout/equation2"/>
    <dgm:cxn modelId="{B45BAA81-79E9-224A-9902-33D889728666}" type="presParOf" srcId="{FEE84141-8A45-DD44-8A1E-6887BC1BE40E}" destId="{EBF965E8-3CBD-EA43-AA8B-84E3AFA15B65}" srcOrd="7" destOrd="0" presId="urn:microsoft.com/office/officeart/2005/8/layout/equation2"/>
    <dgm:cxn modelId="{9A411292-55F4-EB43-BA50-A873A115706E}" type="presParOf" srcId="{FEE84141-8A45-DD44-8A1E-6887BC1BE40E}" destId="{4AEE6F1B-D8E8-6745-880B-7E0D2E4AD492}" srcOrd="8" destOrd="0" presId="urn:microsoft.com/office/officeart/2005/8/layout/equation2"/>
    <dgm:cxn modelId="{EBFFE29E-96C3-E542-BA94-5EB990C74304}" type="presParOf" srcId="{CF6D2BF2-E2A4-A347-8703-E6A53815FD9E}" destId="{DE010A9B-3982-D448-B4DE-09CC12C2D2B8}" srcOrd="1" destOrd="0" presId="urn:microsoft.com/office/officeart/2005/8/layout/equation2"/>
    <dgm:cxn modelId="{86307BF2-0A3C-2D4C-B3DA-7066DDF19C91}" type="presParOf" srcId="{DE010A9B-3982-D448-B4DE-09CC12C2D2B8}" destId="{7FDFF9A0-A754-CC4B-A4B2-05F01822B001}" srcOrd="0" destOrd="0" presId="urn:microsoft.com/office/officeart/2005/8/layout/equation2"/>
    <dgm:cxn modelId="{715186A7-8E67-4F40-8B52-06DAD76BB924}" type="presParOf" srcId="{CF6D2BF2-E2A4-A347-8703-E6A53815FD9E}" destId="{308BD2A9-1FE3-5742-AEA0-B23D918B023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BFB73-9EF8-224E-95F0-171BBF3795B2}" type="doc">
      <dgm:prSet loTypeId="urn:microsoft.com/office/officeart/2005/8/layout/radial4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412D60F4-2F1B-0F43-B7CA-0BF89FCE8E8A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MX" sz="2000" dirty="0"/>
            <a:t>CONFIANZA</a:t>
          </a:r>
        </a:p>
      </dgm:t>
    </dgm:pt>
    <dgm:pt modelId="{B3FDEC77-96D9-1D42-B456-F58F49D5B06E}" type="parTrans" cxnId="{3EFE2799-1525-8E46-A03D-B839DFBA8E7D}">
      <dgm:prSet/>
      <dgm:spPr/>
      <dgm:t>
        <a:bodyPr/>
        <a:lstStyle/>
        <a:p>
          <a:endParaRPr lang="es-MX" sz="1800"/>
        </a:p>
      </dgm:t>
    </dgm:pt>
    <dgm:pt modelId="{BCF6F2EC-145A-8844-B052-2DB8A4B403D2}" type="sibTrans" cxnId="{3EFE2799-1525-8E46-A03D-B839DFBA8E7D}">
      <dgm:prSet/>
      <dgm:spPr/>
      <dgm:t>
        <a:bodyPr/>
        <a:lstStyle/>
        <a:p>
          <a:endParaRPr lang="es-MX" sz="1800"/>
        </a:p>
      </dgm:t>
    </dgm:pt>
    <dgm:pt modelId="{78961CAF-7611-ED4C-8B10-417E299A52D4}">
      <dgm:prSet phldrT="[Texto]" custT="1"/>
      <dgm:spPr>
        <a:solidFill>
          <a:schemeClr val="accent6">
            <a:lumMod val="75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s-MX" sz="2000" dirty="0"/>
            <a:t>Lenguaje sencillo y claro en los contratos</a:t>
          </a:r>
        </a:p>
      </dgm:t>
    </dgm:pt>
    <dgm:pt modelId="{6A417723-BE0A-F14E-AF92-AEA5D97854B8}" type="parTrans" cxnId="{D94B9116-E73A-184D-84D7-449DACFDA5BB}">
      <dgm:prSet/>
      <dgm:spPr/>
      <dgm:t>
        <a:bodyPr/>
        <a:lstStyle/>
        <a:p>
          <a:endParaRPr lang="es-MX" sz="1800"/>
        </a:p>
      </dgm:t>
    </dgm:pt>
    <dgm:pt modelId="{0B78BD3A-E1B3-E84E-8C1B-F703F54D5A0A}" type="sibTrans" cxnId="{D94B9116-E73A-184D-84D7-449DACFDA5BB}">
      <dgm:prSet/>
      <dgm:spPr/>
      <dgm:t>
        <a:bodyPr/>
        <a:lstStyle/>
        <a:p>
          <a:endParaRPr lang="es-MX" sz="1800"/>
        </a:p>
      </dgm:t>
    </dgm:pt>
    <dgm:pt modelId="{CE2C681E-8F6A-2A4F-80E7-304F5C6C0A50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rgbClr val="0000FF"/>
          </a:solidFill>
        </a:ln>
      </dgm:spPr>
      <dgm:t>
        <a:bodyPr/>
        <a:lstStyle/>
        <a:p>
          <a:endParaRPr lang="es-MX" sz="1800" dirty="0">
            <a:solidFill>
              <a:srgbClr val="0000FF"/>
            </a:solidFill>
          </a:endParaRPr>
        </a:p>
        <a:p>
          <a:r>
            <a:rPr lang="es-MX" sz="1800" dirty="0">
              <a:solidFill>
                <a:srgbClr val="0000FF"/>
              </a:solidFill>
            </a:rPr>
            <a:t>Claridad en la atenciòn y ajuste de las reclamaciones</a:t>
          </a:r>
        </a:p>
      </dgm:t>
    </dgm:pt>
    <dgm:pt modelId="{D2BCFA29-A102-3340-B73B-A4C7902A075B}" type="parTrans" cxnId="{6F4EA6F4-78A9-7646-AB7D-8E3323F1AB50}">
      <dgm:prSet/>
      <dgm:spPr/>
      <dgm:t>
        <a:bodyPr/>
        <a:lstStyle/>
        <a:p>
          <a:endParaRPr lang="es-MX" sz="1800"/>
        </a:p>
      </dgm:t>
    </dgm:pt>
    <dgm:pt modelId="{6E1E6932-B566-4A4A-A26C-19A4979C8608}" type="sibTrans" cxnId="{6F4EA6F4-78A9-7646-AB7D-8E3323F1AB50}">
      <dgm:prSet/>
      <dgm:spPr/>
      <dgm:t>
        <a:bodyPr/>
        <a:lstStyle/>
        <a:p>
          <a:endParaRPr lang="es-MX" sz="1800"/>
        </a:p>
      </dgm:t>
    </dgm:pt>
    <dgm:pt modelId="{D472870C-14ED-A648-AB59-C621D5458280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MX" sz="1800" dirty="0">
              <a:solidFill>
                <a:srgbClr val="0000FF"/>
              </a:solidFill>
            </a:rPr>
            <a:t>Precio justo y claro, ganar-ganar</a:t>
          </a:r>
        </a:p>
      </dgm:t>
    </dgm:pt>
    <dgm:pt modelId="{6C67D6FE-B424-624E-8D5A-48FAB3471348}" type="parTrans" cxnId="{9D70DF0E-CC2C-E64F-948E-9B70103794E6}">
      <dgm:prSet/>
      <dgm:spPr/>
      <dgm:t>
        <a:bodyPr/>
        <a:lstStyle/>
        <a:p>
          <a:endParaRPr lang="es-MX" sz="1800"/>
        </a:p>
      </dgm:t>
    </dgm:pt>
    <dgm:pt modelId="{E5474A8B-702A-314B-B84D-DC0F46A34BB9}" type="sibTrans" cxnId="{9D70DF0E-CC2C-E64F-948E-9B70103794E6}">
      <dgm:prSet/>
      <dgm:spPr/>
      <dgm:t>
        <a:bodyPr/>
        <a:lstStyle/>
        <a:p>
          <a:endParaRPr lang="es-MX" sz="1800"/>
        </a:p>
      </dgm:t>
    </dgm:pt>
    <dgm:pt modelId="{8D31684D-4C16-5D46-8078-59798E4DC934}" type="pres">
      <dgm:prSet presAssocID="{922BFB73-9EF8-224E-95F0-171BBF3795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9902DE-756C-FE45-B475-1F7CCE0926B1}" type="pres">
      <dgm:prSet presAssocID="{412D60F4-2F1B-0F43-B7CA-0BF89FCE8E8A}" presName="centerShape" presStyleLbl="node0" presStyleIdx="0" presStyleCnt="1"/>
      <dgm:spPr/>
    </dgm:pt>
    <dgm:pt modelId="{61BD1E66-4607-3448-B79E-3546EB07E938}" type="pres">
      <dgm:prSet presAssocID="{6A417723-BE0A-F14E-AF92-AEA5D97854B8}" presName="parTrans" presStyleLbl="bgSibTrans2D1" presStyleIdx="0" presStyleCnt="3"/>
      <dgm:spPr/>
    </dgm:pt>
    <dgm:pt modelId="{15AD8427-8A6B-A34D-AD65-2CEE1E42E96A}" type="pres">
      <dgm:prSet presAssocID="{78961CAF-7611-ED4C-8B10-417E299A52D4}" presName="node" presStyleLbl="node1" presStyleIdx="0" presStyleCnt="3">
        <dgm:presLayoutVars>
          <dgm:bulletEnabled val="1"/>
        </dgm:presLayoutVars>
      </dgm:prSet>
      <dgm:spPr/>
    </dgm:pt>
    <dgm:pt modelId="{4B2B7268-3D21-6840-97F2-2CD543B7F32C}" type="pres">
      <dgm:prSet presAssocID="{D2BCFA29-A102-3340-B73B-A4C7902A075B}" presName="parTrans" presStyleLbl="bgSibTrans2D1" presStyleIdx="1" presStyleCnt="3"/>
      <dgm:spPr/>
    </dgm:pt>
    <dgm:pt modelId="{3E44FC8F-15A0-BC40-8D2D-FE307CAFF6AC}" type="pres">
      <dgm:prSet presAssocID="{CE2C681E-8F6A-2A4F-80E7-304F5C6C0A50}" presName="node" presStyleLbl="node1" presStyleIdx="1" presStyleCnt="3">
        <dgm:presLayoutVars>
          <dgm:bulletEnabled val="1"/>
        </dgm:presLayoutVars>
      </dgm:prSet>
      <dgm:spPr/>
    </dgm:pt>
    <dgm:pt modelId="{20448558-3E2B-3646-A80A-61713268B7DD}" type="pres">
      <dgm:prSet presAssocID="{6C67D6FE-B424-624E-8D5A-48FAB3471348}" presName="parTrans" presStyleLbl="bgSibTrans2D1" presStyleIdx="2" presStyleCnt="3"/>
      <dgm:spPr/>
    </dgm:pt>
    <dgm:pt modelId="{4E4F5264-6A10-5D4F-9F7B-3FA9EF936DE8}" type="pres">
      <dgm:prSet presAssocID="{D472870C-14ED-A648-AB59-C621D5458280}" presName="node" presStyleLbl="node1" presStyleIdx="2" presStyleCnt="3">
        <dgm:presLayoutVars>
          <dgm:bulletEnabled val="1"/>
        </dgm:presLayoutVars>
      </dgm:prSet>
      <dgm:spPr/>
    </dgm:pt>
  </dgm:ptLst>
  <dgm:cxnLst>
    <dgm:cxn modelId="{9D70DF0E-CC2C-E64F-948E-9B70103794E6}" srcId="{412D60F4-2F1B-0F43-B7CA-0BF89FCE8E8A}" destId="{D472870C-14ED-A648-AB59-C621D5458280}" srcOrd="2" destOrd="0" parTransId="{6C67D6FE-B424-624E-8D5A-48FAB3471348}" sibTransId="{E5474A8B-702A-314B-B84D-DC0F46A34BB9}"/>
    <dgm:cxn modelId="{B2FB5915-FB4D-8446-831C-5D2ABA5C7792}" type="presOf" srcId="{412D60F4-2F1B-0F43-B7CA-0BF89FCE8E8A}" destId="{BC9902DE-756C-FE45-B475-1F7CCE0926B1}" srcOrd="0" destOrd="0" presId="urn:microsoft.com/office/officeart/2005/8/layout/radial4"/>
    <dgm:cxn modelId="{D94B9116-E73A-184D-84D7-449DACFDA5BB}" srcId="{412D60F4-2F1B-0F43-B7CA-0BF89FCE8E8A}" destId="{78961CAF-7611-ED4C-8B10-417E299A52D4}" srcOrd="0" destOrd="0" parTransId="{6A417723-BE0A-F14E-AF92-AEA5D97854B8}" sibTransId="{0B78BD3A-E1B3-E84E-8C1B-F703F54D5A0A}"/>
    <dgm:cxn modelId="{7EB97A28-D983-0946-908A-E60924FA5EAE}" type="presOf" srcId="{6C67D6FE-B424-624E-8D5A-48FAB3471348}" destId="{20448558-3E2B-3646-A80A-61713268B7DD}" srcOrd="0" destOrd="0" presId="urn:microsoft.com/office/officeart/2005/8/layout/radial4"/>
    <dgm:cxn modelId="{42E0943F-90FC-724E-923B-4C8864148276}" type="presOf" srcId="{CE2C681E-8F6A-2A4F-80E7-304F5C6C0A50}" destId="{3E44FC8F-15A0-BC40-8D2D-FE307CAFF6AC}" srcOrd="0" destOrd="0" presId="urn:microsoft.com/office/officeart/2005/8/layout/radial4"/>
    <dgm:cxn modelId="{B8DB0675-8E9D-4D44-ADC9-3B37AA2A486C}" type="presOf" srcId="{D2BCFA29-A102-3340-B73B-A4C7902A075B}" destId="{4B2B7268-3D21-6840-97F2-2CD543B7F32C}" srcOrd="0" destOrd="0" presId="urn:microsoft.com/office/officeart/2005/8/layout/radial4"/>
    <dgm:cxn modelId="{3EFE2799-1525-8E46-A03D-B839DFBA8E7D}" srcId="{922BFB73-9EF8-224E-95F0-171BBF3795B2}" destId="{412D60F4-2F1B-0F43-B7CA-0BF89FCE8E8A}" srcOrd="0" destOrd="0" parTransId="{B3FDEC77-96D9-1D42-B456-F58F49D5B06E}" sibTransId="{BCF6F2EC-145A-8844-B052-2DB8A4B403D2}"/>
    <dgm:cxn modelId="{72D840A3-8067-7744-8E14-54E8791BB81B}" type="presOf" srcId="{78961CAF-7611-ED4C-8B10-417E299A52D4}" destId="{15AD8427-8A6B-A34D-AD65-2CEE1E42E96A}" srcOrd="0" destOrd="0" presId="urn:microsoft.com/office/officeart/2005/8/layout/radial4"/>
    <dgm:cxn modelId="{7FAA7AAC-2FDF-0741-B689-7140E3828D8F}" type="presOf" srcId="{6A417723-BE0A-F14E-AF92-AEA5D97854B8}" destId="{61BD1E66-4607-3448-B79E-3546EB07E938}" srcOrd="0" destOrd="0" presId="urn:microsoft.com/office/officeart/2005/8/layout/radial4"/>
    <dgm:cxn modelId="{20B585B3-A5A1-904C-A53D-D05FE2BBFEF4}" type="presOf" srcId="{922BFB73-9EF8-224E-95F0-171BBF3795B2}" destId="{8D31684D-4C16-5D46-8078-59798E4DC934}" srcOrd="0" destOrd="0" presId="urn:microsoft.com/office/officeart/2005/8/layout/radial4"/>
    <dgm:cxn modelId="{CBADFFBB-50C2-E640-98F2-8D9EB5617E38}" type="presOf" srcId="{D472870C-14ED-A648-AB59-C621D5458280}" destId="{4E4F5264-6A10-5D4F-9F7B-3FA9EF936DE8}" srcOrd="0" destOrd="0" presId="urn:microsoft.com/office/officeart/2005/8/layout/radial4"/>
    <dgm:cxn modelId="{6F4EA6F4-78A9-7646-AB7D-8E3323F1AB50}" srcId="{412D60F4-2F1B-0F43-B7CA-0BF89FCE8E8A}" destId="{CE2C681E-8F6A-2A4F-80E7-304F5C6C0A50}" srcOrd="1" destOrd="0" parTransId="{D2BCFA29-A102-3340-B73B-A4C7902A075B}" sibTransId="{6E1E6932-B566-4A4A-A26C-19A4979C8608}"/>
    <dgm:cxn modelId="{290EC512-5DA8-C245-9AE0-42ADD87CB384}" type="presParOf" srcId="{8D31684D-4C16-5D46-8078-59798E4DC934}" destId="{BC9902DE-756C-FE45-B475-1F7CCE0926B1}" srcOrd="0" destOrd="0" presId="urn:microsoft.com/office/officeart/2005/8/layout/radial4"/>
    <dgm:cxn modelId="{B22F44CA-4CA5-C449-BF65-432330A88593}" type="presParOf" srcId="{8D31684D-4C16-5D46-8078-59798E4DC934}" destId="{61BD1E66-4607-3448-B79E-3546EB07E938}" srcOrd="1" destOrd="0" presId="urn:microsoft.com/office/officeart/2005/8/layout/radial4"/>
    <dgm:cxn modelId="{B15BA4B6-8F93-674A-BEB3-F86D75B435B1}" type="presParOf" srcId="{8D31684D-4C16-5D46-8078-59798E4DC934}" destId="{15AD8427-8A6B-A34D-AD65-2CEE1E42E96A}" srcOrd="2" destOrd="0" presId="urn:microsoft.com/office/officeart/2005/8/layout/radial4"/>
    <dgm:cxn modelId="{F3F02DF5-D188-7447-939A-51CDD916716A}" type="presParOf" srcId="{8D31684D-4C16-5D46-8078-59798E4DC934}" destId="{4B2B7268-3D21-6840-97F2-2CD543B7F32C}" srcOrd="3" destOrd="0" presId="urn:microsoft.com/office/officeart/2005/8/layout/radial4"/>
    <dgm:cxn modelId="{9501E804-80DB-4746-A7A1-A950B1468608}" type="presParOf" srcId="{8D31684D-4C16-5D46-8078-59798E4DC934}" destId="{3E44FC8F-15A0-BC40-8D2D-FE307CAFF6AC}" srcOrd="4" destOrd="0" presId="urn:microsoft.com/office/officeart/2005/8/layout/radial4"/>
    <dgm:cxn modelId="{A9E03D13-DFB2-4149-BBF2-C4CF697A1694}" type="presParOf" srcId="{8D31684D-4C16-5D46-8078-59798E4DC934}" destId="{20448558-3E2B-3646-A80A-61713268B7DD}" srcOrd="5" destOrd="0" presId="urn:microsoft.com/office/officeart/2005/8/layout/radial4"/>
    <dgm:cxn modelId="{A34ECC45-21C7-BF4E-97B2-C90831C8D9BB}" type="presParOf" srcId="{8D31684D-4C16-5D46-8078-59798E4DC934}" destId="{4E4F5264-6A10-5D4F-9F7B-3FA9EF936D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4AAE1-D882-F743-9FBB-A61E9AB9495A}">
      <dsp:nvSpPr>
        <dsp:cNvPr id="0" name=""/>
        <dsp:cNvSpPr/>
      </dsp:nvSpPr>
      <dsp:spPr>
        <a:xfrm>
          <a:off x="156889" y="683541"/>
          <a:ext cx="3999569" cy="12498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7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2200" b="1" kern="1200" dirty="0"/>
            <a:t>1,965.5 millones en primas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2200" b="1" kern="1200" dirty="0"/>
            <a:t>22 aseguradoras</a:t>
          </a:r>
        </a:p>
      </dsp:txBody>
      <dsp:txXfrm>
        <a:off x="156889" y="683541"/>
        <a:ext cx="3999569" cy="1249865"/>
      </dsp:txXfrm>
    </dsp:sp>
    <dsp:sp modelId="{5301FA4B-3581-1E4E-B8B5-D3D507EF957F}">
      <dsp:nvSpPr>
        <dsp:cNvPr id="0" name=""/>
        <dsp:cNvSpPr/>
      </dsp:nvSpPr>
      <dsp:spPr>
        <a:xfrm>
          <a:off x="1378" y="581675"/>
          <a:ext cx="852630" cy="115501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E166-E1B3-CB4C-B2D9-E0BFA7B39530}">
      <dsp:nvSpPr>
        <dsp:cNvPr id="0" name=""/>
        <dsp:cNvSpPr/>
      </dsp:nvSpPr>
      <dsp:spPr>
        <a:xfrm>
          <a:off x="4522942" y="722876"/>
          <a:ext cx="3999569" cy="12498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7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200" b="1" kern="1200" dirty="0"/>
            <a:t>Siniestros por                  894.7 millones</a:t>
          </a:r>
        </a:p>
      </dsp:txBody>
      <dsp:txXfrm>
        <a:off x="4522942" y="722876"/>
        <a:ext cx="3999569" cy="1249865"/>
      </dsp:txXfrm>
    </dsp:sp>
    <dsp:sp modelId="{8C974822-2793-CC44-833A-13CD5A7D3B95}">
      <dsp:nvSpPr>
        <dsp:cNvPr id="0" name=""/>
        <dsp:cNvSpPr/>
      </dsp:nvSpPr>
      <dsp:spPr>
        <a:xfrm>
          <a:off x="4356293" y="542340"/>
          <a:ext cx="874905" cy="1312358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D5C9E-DE88-1943-8003-B870AECFEE13}">
      <dsp:nvSpPr>
        <dsp:cNvPr id="0" name=""/>
        <dsp:cNvSpPr/>
      </dsp:nvSpPr>
      <dsp:spPr>
        <a:xfrm>
          <a:off x="177386" y="2296318"/>
          <a:ext cx="3999569" cy="12498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7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2200" b="1" kern="1200" dirty="0"/>
            <a:t> 2,244,900 pólizas suscritas</a:t>
          </a:r>
          <a:endParaRPr lang="es-MX" sz="2200" b="1" kern="1200" dirty="0"/>
        </a:p>
      </dsp:txBody>
      <dsp:txXfrm>
        <a:off x="177386" y="2296318"/>
        <a:ext cx="3999569" cy="1249865"/>
      </dsp:txXfrm>
    </dsp:sp>
    <dsp:sp modelId="{FC123F96-F63D-4E41-BC34-CA800B1A9C98}">
      <dsp:nvSpPr>
        <dsp:cNvPr id="0" name=""/>
        <dsp:cNvSpPr/>
      </dsp:nvSpPr>
      <dsp:spPr>
        <a:xfrm>
          <a:off x="10738" y="2115782"/>
          <a:ext cx="874905" cy="131235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AD3FA-97D6-F547-8232-973C312AA893}">
      <dsp:nvSpPr>
        <dsp:cNvPr id="0" name=""/>
        <dsp:cNvSpPr/>
      </dsp:nvSpPr>
      <dsp:spPr>
        <a:xfrm>
          <a:off x="4513582" y="2259135"/>
          <a:ext cx="3999569" cy="12498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575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2200" b="1" kern="1200" dirty="0"/>
            <a:t>4,280,929 riesgos asegurados</a:t>
          </a:r>
        </a:p>
      </dsp:txBody>
      <dsp:txXfrm>
        <a:off x="4513582" y="2259135"/>
        <a:ext cx="3999569" cy="1249865"/>
      </dsp:txXfrm>
    </dsp:sp>
    <dsp:sp modelId="{C2454337-ECD8-904C-B371-6E625DB0EDCD}">
      <dsp:nvSpPr>
        <dsp:cNvPr id="0" name=""/>
        <dsp:cNvSpPr/>
      </dsp:nvSpPr>
      <dsp:spPr>
        <a:xfrm>
          <a:off x="4429407" y="2142439"/>
          <a:ext cx="815193" cy="1163628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1000" r="-1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E88D9-303F-5D40-93F2-80EF8E6FE7CC}">
      <dsp:nvSpPr>
        <dsp:cNvPr id="0" name=""/>
        <dsp:cNvSpPr/>
      </dsp:nvSpPr>
      <dsp:spPr>
        <a:xfrm>
          <a:off x="0" y="271790"/>
          <a:ext cx="8692055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B307-08E6-A04B-AAAE-4E38E5F7E7B6}">
      <dsp:nvSpPr>
        <dsp:cNvPr id="0" name=""/>
        <dsp:cNvSpPr/>
      </dsp:nvSpPr>
      <dsp:spPr>
        <a:xfrm>
          <a:off x="434602" y="62501"/>
          <a:ext cx="7263724" cy="731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77" tIns="0" rIns="2299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b="1" kern="1200" dirty="0">
              <a:solidFill>
                <a:srgbClr val="FFFFFF"/>
              </a:solidFill>
            </a:rPr>
            <a:t> 32 Años en el mercado.</a:t>
          </a:r>
          <a:endParaRPr lang="es-MX" sz="2400" b="1" kern="1200" dirty="0">
            <a:solidFill>
              <a:srgbClr val="FFFFFF"/>
            </a:solidFill>
          </a:endParaRPr>
        </a:p>
      </dsp:txBody>
      <dsp:txXfrm>
        <a:off x="470320" y="98219"/>
        <a:ext cx="7192288" cy="660260"/>
      </dsp:txXfrm>
    </dsp:sp>
    <dsp:sp modelId="{D6F41B78-64B5-2E49-BDB3-F04E4075CF41}">
      <dsp:nvSpPr>
        <dsp:cNvPr id="0" name=""/>
        <dsp:cNvSpPr/>
      </dsp:nvSpPr>
      <dsp:spPr>
        <a:xfrm>
          <a:off x="0" y="1528598"/>
          <a:ext cx="8692055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56B29-62A7-8C40-9A09-C9535DAEFBE1}">
      <dsp:nvSpPr>
        <dsp:cNvPr id="0" name=""/>
        <dsp:cNvSpPr/>
      </dsp:nvSpPr>
      <dsp:spPr>
        <a:xfrm>
          <a:off x="434602" y="1174358"/>
          <a:ext cx="7928996" cy="7084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77" tIns="0" rIns="2299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b="1" kern="1200" dirty="0">
              <a:solidFill>
                <a:srgbClr val="FFFFFF"/>
              </a:solidFill>
            </a:rPr>
            <a:t> 13 Sucursales estrategicamente ubicadas  en  todo el pais</a:t>
          </a:r>
        </a:p>
      </dsp:txBody>
      <dsp:txXfrm>
        <a:off x="469187" y="1208943"/>
        <a:ext cx="7859826" cy="639310"/>
      </dsp:txXfrm>
    </dsp:sp>
    <dsp:sp modelId="{908477E7-4CF6-4C4A-91AD-FF987A1305F8}">
      <dsp:nvSpPr>
        <dsp:cNvPr id="0" name=""/>
        <dsp:cNvSpPr/>
      </dsp:nvSpPr>
      <dsp:spPr>
        <a:xfrm>
          <a:off x="0" y="2617238"/>
          <a:ext cx="8692055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7132-0284-7A41-9138-E974A3D45EFC}">
      <dsp:nvSpPr>
        <dsp:cNvPr id="0" name=""/>
        <dsp:cNvSpPr/>
      </dsp:nvSpPr>
      <dsp:spPr>
        <a:xfrm>
          <a:off x="386800" y="2328802"/>
          <a:ext cx="7865901" cy="7084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77" tIns="0" rIns="229977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3600" b="1" kern="1200" dirty="0">
              <a:solidFill>
                <a:srgbClr val="FFFFFF"/>
              </a:solidFill>
            </a:rPr>
            <a:t>+</a:t>
          </a:r>
          <a:r>
            <a:rPr lang="es-PA" sz="2400" b="1" kern="1200" dirty="0">
              <a:solidFill>
                <a:srgbClr val="FFFFFF"/>
              </a:solidFill>
            </a:rPr>
            <a:t>s  200 Empleados</a:t>
          </a:r>
        </a:p>
      </dsp:txBody>
      <dsp:txXfrm>
        <a:off x="421385" y="2363387"/>
        <a:ext cx="7796731" cy="639310"/>
      </dsp:txXfrm>
    </dsp:sp>
    <dsp:sp modelId="{A74EFDB1-B4F5-8C40-89DC-E4095CA91CCD}">
      <dsp:nvSpPr>
        <dsp:cNvPr id="0" name=""/>
        <dsp:cNvSpPr/>
      </dsp:nvSpPr>
      <dsp:spPr>
        <a:xfrm>
          <a:off x="0" y="3705878"/>
          <a:ext cx="8692055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57662-3366-7448-B3D4-902AF8F812D4}">
      <dsp:nvSpPr>
        <dsp:cNvPr id="0" name=""/>
        <dsp:cNvSpPr/>
      </dsp:nvSpPr>
      <dsp:spPr>
        <a:xfrm>
          <a:off x="434602" y="3351638"/>
          <a:ext cx="7908005" cy="708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977" tIns="0" rIns="22997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b="1" kern="1200" dirty="0">
              <a:solidFill>
                <a:srgbClr val="FFFFFF"/>
              </a:solidFill>
            </a:rPr>
            <a:t> +s 1,180 Corredores y brockers de seguros   activos </a:t>
          </a:r>
          <a:endParaRPr lang="es-MX" sz="2400" b="1" kern="1200" dirty="0">
            <a:solidFill>
              <a:srgbClr val="FFFFFF"/>
            </a:solidFill>
          </a:endParaRPr>
        </a:p>
      </dsp:txBody>
      <dsp:txXfrm>
        <a:off x="469187" y="3386223"/>
        <a:ext cx="7838835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4AAE1-D882-F743-9FBB-A61E9AB9495A}">
      <dsp:nvSpPr>
        <dsp:cNvPr id="0" name=""/>
        <dsp:cNvSpPr/>
      </dsp:nvSpPr>
      <dsp:spPr>
        <a:xfrm>
          <a:off x="169680" y="330531"/>
          <a:ext cx="3971599" cy="124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655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/>
            <a:t>Activos por más de             75.33 millones.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PA" sz="1900" b="1" kern="1200" dirty="0"/>
        </a:p>
      </dsp:txBody>
      <dsp:txXfrm>
        <a:off x="169680" y="330531"/>
        <a:ext cx="3971599" cy="1241124"/>
      </dsp:txXfrm>
    </dsp:sp>
    <dsp:sp modelId="{5301FA4B-3581-1E4E-B8B5-D3D507EF957F}">
      <dsp:nvSpPr>
        <dsp:cNvPr id="0" name=""/>
        <dsp:cNvSpPr/>
      </dsp:nvSpPr>
      <dsp:spPr>
        <a:xfrm>
          <a:off x="4196" y="151257"/>
          <a:ext cx="868787" cy="130318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E166-E1B3-CB4C-B2D9-E0BFA7B39530}">
      <dsp:nvSpPr>
        <dsp:cNvPr id="0" name=""/>
        <dsp:cNvSpPr/>
      </dsp:nvSpPr>
      <dsp:spPr>
        <a:xfrm>
          <a:off x="4548093" y="330531"/>
          <a:ext cx="3971599" cy="124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655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/>
            <a:t>#2 En riesgos asegurados (744,111) Vida y No vida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>
              <a:solidFill>
                <a:schemeClr val="accent1">
                  <a:lumMod val="75000"/>
                </a:schemeClr>
              </a:solidFill>
            </a:rPr>
            <a:t>16.76 % del mercado</a:t>
          </a:r>
          <a:endParaRPr lang="es-MX" sz="19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48093" y="330531"/>
        <a:ext cx="3971599" cy="1241124"/>
      </dsp:txXfrm>
    </dsp:sp>
    <dsp:sp modelId="{8C974822-2793-CC44-833A-13CD5A7D3B95}">
      <dsp:nvSpPr>
        <dsp:cNvPr id="0" name=""/>
        <dsp:cNvSpPr/>
      </dsp:nvSpPr>
      <dsp:spPr>
        <a:xfrm>
          <a:off x="4382609" y="151257"/>
          <a:ext cx="868787" cy="130318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D5C9E-DE88-1943-8003-B870AECFEE13}">
      <dsp:nvSpPr>
        <dsp:cNvPr id="0" name=""/>
        <dsp:cNvSpPr/>
      </dsp:nvSpPr>
      <dsp:spPr>
        <a:xfrm>
          <a:off x="169680" y="1892969"/>
          <a:ext cx="3971599" cy="124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655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/>
            <a:t> # 1 en  pólizas vendidas  (424,063)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>
              <a:solidFill>
                <a:schemeClr val="accent1">
                  <a:lumMod val="75000"/>
                </a:schemeClr>
              </a:solidFill>
            </a:rPr>
            <a:t>18.02 % del mercado</a:t>
          </a:r>
          <a:endParaRPr lang="es-MX" sz="19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69680" y="1892969"/>
        <a:ext cx="3971599" cy="1241124"/>
      </dsp:txXfrm>
    </dsp:sp>
    <dsp:sp modelId="{FC123F96-F63D-4E41-BC34-CA800B1A9C98}">
      <dsp:nvSpPr>
        <dsp:cNvPr id="0" name=""/>
        <dsp:cNvSpPr/>
      </dsp:nvSpPr>
      <dsp:spPr>
        <a:xfrm>
          <a:off x="4196" y="1713695"/>
          <a:ext cx="868787" cy="130318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AD3FA-97D6-F547-8232-973C312AA893}">
      <dsp:nvSpPr>
        <dsp:cNvPr id="0" name=""/>
        <dsp:cNvSpPr/>
      </dsp:nvSpPr>
      <dsp:spPr>
        <a:xfrm>
          <a:off x="4548093" y="1892969"/>
          <a:ext cx="3971599" cy="12411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655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/>
            <a:t>Ventas por más de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/>
            <a:t>52,105,064 millones,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>
              <a:solidFill>
                <a:schemeClr val="accent1">
                  <a:lumMod val="75000"/>
                </a:schemeClr>
              </a:solidFill>
            </a:rPr>
            <a:t> #7 del mercado, 3.80 %</a:t>
          </a:r>
        </a:p>
      </dsp:txBody>
      <dsp:txXfrm>
        <a:off x="4548093" y="1892969"/>
        <a:ext cx="3971599" cy="1241124"/>
      </dsp:txXfrm>
    </dsp:sp>
    <dsp:sp modelId="{C2454337-ECD8-904C-B371-6E625DB0EDCD}">
      <dsp:nvSpPr>
        <dsp:cNvPr id="0" name=""/>
        <dsp:cNvSpPr/>
      </dsp:nvSpPr>
      <dsp:spPr>
        <a:xfrm>
          <a:off x="4382609" y="1713695"/>
          <a:ext cx="868787" cy="1303181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D26D2-D021-3247-BD1C-E7023F804AA1}">
      <dsp:nvSpPr>
        <dsp:cNvPr id="0" name=""/>
        <dsp:cNvSpPr/>
      </dsp:nvSpPr>
      <dsp:spPr>
        <a:xfrm>
          <a:off x="2358886" y="3330929"/>
          <a:ext cx="3971599" cy="14900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655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/>
            <a:t># 2 En primas de Auto,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>
              <a:solidFill>
                <a:schemeClr val="accent1">
                  <a:lumMod val="75000"/>
                </a:schemeClr>
              </a:solidFill>
            </a:rPr>
            <a:t>19.80 % del mercado</a:t>
          </a:r>
          <a:r>
            <a:rPr lang="es-PA" sz="1900" b="1" kern="1200" dirty="0"/>
            <a:t>, más de 44.05 millones vendidos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A" sz="1900" b="1" kern="1200" dirty="0">
              <a:solidFill>
                <a:srgbClr val="0432FF"/>
              </a:solidFill>
            </a:rPr>
            <a:t>375 mil vehiculos asegurados</a:t>
          </a:r>
        </a:p>
      </dsp:txBody>
      <dsp:txXfrm>
        <a:off x="2358886" y="3330929"/>
        <a:ext cx="3971599" cy="1490082"/>
      </dsp:txXfrm>
    </dsp:sp>
    <dsp:sp modelId="{C19ABDD1-5BCB-CC40-86C4-3752E114FA6E}">
      <dsp:nvSpPr>
        <dsp:cNvPr id="0" name=""/>
        <dsp:cNvSpPr/>
      </dsp:nvSpPr>
      <dsp:spPr>
        <a:xfrm>
          <a:off x="2193403" y="3276134"/>
          <a:ext cx="868787" cy="130318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A7FF1-9167-1048-8C19-DFEECE9A8E93}">
      <dsp:nvSpPr>
        <dsp:cNvPr id="0" name=""/>
        <dsp:cNvSpPr/>
      </dsp:nvSpPr>
      <dsp:spPr>
        <a:xfrm>
          <a:off x="4156369" y="1053426"/>
          <a:ext cx="3241951" cy="275459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CLIENTE</a:t>
          </a:r>
        </a:p>
      </dsp:txBody>
      <dsp:txXfrm>
        <a:off x="4631142" y="1456827"/>
        <a:ext cx="2292405" cy="1947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8E7D4-BF52-014A-90F5-CFCE2AB8DF35}">
      <dsp:nvSpPr>
        <dsp:cNvPr id="0" name=""/>
        <dsp:cNvSpPr/>
      </dsp:nvSpPr>
      <dsp:spPr>
        <a:xfrm>
          <a:off x="1185299" y="1116"/>
          <a:ext cx="2099634" cy="76498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FF"/>
              </a:solidFill>
            </a:rPr>
            <a:t>CORREDORES BROCKERS DE SEGUROS</a:t>
          </a:r>
        </a:p>
      </dsp:txBody>
      <dsp:txXfrm>
        <a:off x="1492783" y="113146"/>
        <a:ext cx="1484666" cy="540927"/>
      </dsp:txXfrm>
    </dsp:sp>
    <dsp:sp modelId="{F53370F6-01D4-8B43-8A78-EAA2325DDBD9}">
      <dsp:nvSpPr>
        <dsp:cNvPr id="0" name=""/>
        <dsp:cNvSpPr/>
      </dsp:nvSpPr>
      <dsp:spPr>
        <a:xfrm>
          <a:off x="2117089" y="826094"/>
          <a:ext cx="236053" cy="26766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400" kern="1200"/>
        </a:p>
      </dsp:txBody>
      <dsp:txXfrm>
        <a:off x="2148378" y="932164"/>
        <a:ext cx="173475" cy="55520"/>
      </dsp:txXfrm>
    </dsp:sp>
    <dsp:sp modelId="{2079F83F-3FCD-284A-B217-37241E1783AD}">
      <dsp:nvSpPr>
        <dsp:cNvPr id="0" name=""/>
        <dsp:cNvSpPr/>
      </dsp:nvSpPr>
      <dsp:spPr>
        <a:xfrm>
          <a:off x="1280048" y="1153746"/>
          <a:ext cx="1910136" cy="90012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FF"/>
              </a:solidFill>
            </a:rPr>
            <a:t>CANALES DE COMERCIALIZACION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FF"/>
              </a:solidFill>
            </a:rPr>
            <a:t>(COOPERATIVAS)</a:t>
          </a:r>
        </a:p>
      </dsp:txBody>
      <dsp:txXfrm>
        <a:off x="1559781" y="1285566"/>
        <a:ext cx="1350670" cy="636483"/>
      </dsp:txXfrm>
    </dsp:sp>
    <dsp:sp modelId="{2E38437F-88C2-D14A-B46E-206187D71FD4}">
      <dsp:nvSpPr>
        <dsp:cNvPr id="0" name=""/>
        <dsp:cNvSpPr/>
      </dsp:nvSpPr>
      <dsp:spPr>
        <a:xfrm>
          <a:off x="2020861" y="2113861"/>
          <a:ext cx="428510" cy="4285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2077660" y="2277723"/>
        <a:ext cx="314912" cy="100786"/>
      </dsp:txXfrm>
    </dsp:sp>
    <dsp:sp modelId="{4AEE6F1B-D8E8-6745-880B-7E0D2E4AD492}">
      <dsp:nvSpPr>
        <dsp:cNvPr id="0" name=""/>
        <dsp:cNvSpPr/>
      </dsp:nvSpPr>
      <dsp:spPr>
        <a:xfrm>
          <a:off x="1288662" y="2602362"/>
          <a:ext cx="1892907" cy="73881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FF"/>
              </a:solidFill>
            </a:rPr>
            <a:t>VENTAS DIRECTAS </a:t>
          </a:r>
        </a:p>
      </dsp:txBody>
      <dsp:txXfrm>
        <a:off x="1565872" y="2710558"/>
        <a:ext cx="1338487" cy="522419"/>
      </dsp:txXfrm>
    </dsp:sp>
    <dsp:sp modelId="{DE010A9B-3982-D448-B4DE-09CC12C2D2B8}">
      <dsp:nvSpPr>
        <dsp:cNvPr id="0" name=""/>
        <dsp:cNvSpPr/>
      </dsp:nvSpPr>
      <dsp:spPr>
        <a:xfrm rot="21561631">
          <a:off x="3615477" y="1553578"/>
          <a:ext cx="300671" cy="2009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700" kern="1200"/>
        </a:p>
      </dsp:txBody>
      <dsp:txXfrm>
        <a:off x="3615479" y="1594107"/>
        <a:ext cx="240382" cy="120578"/>
      </dsp:txXfrm>
    </dsp:sp>
    <dsp:sp modelId="{308BD2A9-1FE3-5742-AEA0-B23D918B0236}">
      <dsp:nvSpPr>
        <dsp:cNvPr id="0" name=""/>
        <dsp:cNvSpPr/>
      </dsp:nvSpPr>
      <dsp:spPr>
        <a:xfrm>
          <a:off x="4218643" y="1068866"/>
          <a:ext cx="1150949" cy="11474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VENTAS TOTALES</a:t>
          </a:r>
        </a:p>
      </dsp:txBody>
      <dsp:txXfrm>
        <a:off x="4387196" y="1236904"/>
        <a:ext cx="813843" cy="811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902DE-756C-FE45-B475-1F7CCE0926B1}">
      <dsp:nvSpPr>
        <dsp:cNvPr id="0" name=""/>
        <dsp:cNvSpPr/>
      </dsp:nvSpPr>
      <dsp:spPr>
        <a:xfrm>
          <a:off x="3334197" y="2437277"/>
          <a:ext cx="2044679" cy="204467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CONFIANZA</a:t>
          </a:r>
        </a:p>
      </dsp:txBody>
      <dsp:txXfrm>
        <a:off x="3633633" y="2736713"/>
        <a:ext cx="1445807" cy="1445807"/>
      </dsp:txXfrm>
    </dsp:sp>
    <dsp:sp modelId="{61BD1E66-4607-3448-B79E-3546EB07E938}">
      <dsp:nvSpPr>
        <dsp:cNvPr id="0" name=""/>
        <dsp:cNvSpPr/>
      </dsp:nvSpPr>
      <dsp:spPr>
        <a:xfrm rot="12900000">
          <a:off x="2018318" y="2079900"/>
          <a:ext cx="1567786" cy="5827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8427-8A6B-A34D-AD65-2CEE1E42E96A}">
      <dsp:nvSpPr>
        <dsp:cNvPr id="0" name=""/>
        <dsp:cNvSpPr/>
      </dsp:nvSpPr>
      <dsp:spPr>
        <a:xfrm>
          <a:off x="1188861" y="1144666"/>
          <a:ext cx="1942445" cy="155395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Lenguaje sencillo y claro en los contratos</a:t>
          </a:r>
        </a:p>
      </dsp:txBody>
      <dsp:txXfrm>
        <a:off x="1234375" y="1190180"/>
        <a:ext cx="1851417" cy="1462928"/>
      </dsp:txXfrm>
    </dsp:sp>
    <dsp:sp modelId="{4B2B7268-3D21-6840-97F2-2CD543B7F32C}">
      <dsp:nvSpPr>
        <dsp:cNvPr id="0" name=""/>
        <dsp:cNvSpPr/>
      </dsp:nvSpPr>
      <dsp:spPr>
        <a:xfrm rot="16200000">
          <a:off x="3572643" y="1270770"/>
          <a:ext cx="1567786" cy="5827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4FC8F-15A0-BC40-8D2D-FE307CAFF6AC}">
      <dsp:nvSpPr>
        <dsp:cNvPr id="0" name=""/>
        <dsp:cNvSpPr/>
      </dsp:nvSpPr>
      <dsp:spPr>
        <a:xfrm>
          <a:off x="3385314" y="1265"/>
          <a:ext cx="1942445" cy="155395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>
            <a:solidFill>
              <a:srgbClr val="0000FF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FF"/>
              </a:solidFill>
            </a:rPr>
            <a:t>Claridad en la atenciòn y ajuste de las reclamaciones</a:t>
          </a:r>
        </a:p>
      </dsp:txBody>
      <dsp:txXfrm>
        <a:off x="3430828" y="46779"/>
        <a:ext cx="1851417" cy="1462928"/>
      </dsp:txXfrm>
    </dsp:sp>
    <dsp:sp modelId="{20448558-3E2B-3646-A80A-61713268B7DD}">
      <dsp:nvSpPr>
        <dsp:cNvPr id="0" name=""/>
        <dsp:cNvSpPr/>
      </dsp:nvSpPr>
      <dsp:spPr>
        <a:xfrm rot="19500000">
          <a:off x="5126968" y="2079900"/>
          <a:ext cx="1567786" cy="5827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F5264-6A10-5D4F-9F7B-3FA9EF936DE8}">
      <dsp:nvSpPr>
        <dsp:cNvPr id="0" name=""/>
        <dsp:cNvSpPr/>
      </dsp:nvSpPr>
      <dsp:spPr>
        <a:xfrm>
          <a:off x="5581766" y="1144666"/>
          <a:ext cx="1942445" cy="155395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rgbClr val="0000FF"/>
              </a:solidFill>
            </a:rPr>
            <a:t>Precio justo y claro, ganar-ganar</a:t>
          </a:r>
        </a:p>
      </dsp:txBody>
      <dsp:txXfrm>
        <a:off x="5627280" y="1190180"/>
        <a:ext cx="1851417" cy="1462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60DB-8C77-4F4D-89F2-1AD74388A47A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7B5E8-4EFF-49C9-81AB-8D644DE19E2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3769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2E403-556A-45F6-BB98-C842C7A51BE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8207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D6BDE-B961-72AF-F2A2-481F68640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542D116-5598-CE87-65C5-F1CB0F997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233BD85-F3F8-9D1F-EA7A-08E87C57A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E8F4AF-A16C-C4C9-EFD8-FA02B83C06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9288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1305D-9261-ACFE-37E0-09AD64325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548549-7145-0D5D-86C7-92664DFAA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18ADB51-6ED2-D5A1-2441-2C1E4ED6D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26A549-481F-3447-27E4-314A10FF4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181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F3B2-5200-BFB3-0824-6EC8C17EF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F157B0-43B7-B245-21AB-F4D3EFF79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35B751-39FA-0397-3E72-3A4164EC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E97BD0-5C64-1F23-07A7-8B52CFF88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971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8888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8304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7B5E8-4EFF-49C9-81AB-8D644DE19E24}" type="slidenum">
              <a:rPr lang="es-PA" smtClean="0"/>
              <a:t>18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379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959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4093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1998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s-P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5046442-60CD-4812-A529-7A7981F9A061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21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5391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642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6757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6176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34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965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014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70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4C6B-44CE-9F49-9039-013BADB3A69E}" type="datetimeFigureOut">
              <a:rPr lang="es-PA" smtClean="0"/>
              <a:t>09/23/25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5644-FE78-064E-B160-AD732BB272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384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es/media/pensionista-recepcion-empleado-personas-hote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wikipedia.org/wiki/Organizaci%C3%B3n_territorial_de_Panam%C3%A1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-75.com/2012/06/04/si-no-hubiese-vendedores-de-coches-habria-que-inventarlo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mentos.contacteando.com/principal/protocolo-internacional-esto-es-lo-que-hacen-los-profesionales/" TargetMode="Externa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BD0051EE-AB5D-4808-9662-584CD907C0D9}"/>
              </a:ext>
            </a:extLst>
          </p:cNvPr>
          <p:cNvSpPr/>
          <p:nvPr/>
        </p:nvSpPr>
        <p:spPr>
          <a:xfrm rot="10800000">
            <a:off x="0" y="5598941"/>
            <a:ext cx="9144000" cy="1294228"/>
          </a:xfrm>
          <a:prstGeom prst="flowChartDocumen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9BEA8A-5212-4ABB-9865-D6972212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557"/>
            <a:ext cx="4271721" cy="36679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290CC-1649-4814-9077-B8CF88ADA95E}"/>
              </a:ext>
            </a:extLst>
          </p:cNvPr>
          <p:cNvSpPr txBox="1"/>
          <p:nvPr/>
        </p:nvSpPr>
        <p:spPr>
          <a:xfrm>
            <a:off x="4014956" y="315310"/>
            <a:ext cx="490831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PA" sz="2800" b="1" dirty="0">
              <a:solidFill>
                <a:srgbClr val="002060"/>
              </a:solidFill>
            </a:endParaRPr>
          </a:p>
          <a:p>
            <a:pPr algn="ctr"/>
            <a:endParaRPr lang="es-PA" sz="2800" b="1" dirty="0">
              <a:solidFill>
                <a:srgbClr val="002060"/>
              </a:solidFill>
            </a:endParaRPr>
          </a:p>
          <a:p>
            <a:pPr algn="ctr"/>
            <a:r>
              <a:rPr lang="es-PA" sz="2800" b="1" dirty="0">
                <a:solidFill>
                  <a:srgbClr val="002060"/>
                </a:solidFill>
                <a:latin typeface="Baskerville Old Face" panose="02020602080505020303" pitchFamily="18" charset="77"/>
                <a:cs typeface="Forte Forward" pitchFamily="2" charset="77"/>
              </a:rPr>
              <a:t>EL CLIENTE COMO CENTRO Y MOTOR DEL NEGOCIO</a:t>
            </a:r>
          </a:p>
          <a:p>
            <a:pPr algn="ctr"/>
            <a:endParaRPr lang="es-PA" sz="2400" b="1" dirty="0">
              <a:solidFill>
                <a:srgbClr val="002060"/>
              </a:solidFill>
            </a:endParaRPr>
          </a:p>
          <a:p>
            <a:pPr algn="ctr"/>
            <a:r>
              <a:rPr lang="es-PA" sz="2400" b="1" dirty="0">
                <a:solidFill>
                  <a:srgbClr val="002060"/>
                </a:solidFill>
              </a:rPr>
              <a:t>REUNIÓN ANUAL </a:t>
            </a:r>
          </a:p>
          <a:p>
            <a:pPr algn="ctr"/>
            <a:r>
              <a:rPr lang="es-PA" sz="2400" b="1" dirty="0">
                <a:solidFill>
                  <a:srgbClr val="002060"/>
                </a:solidFill>
                <a:latin typeface="Baskerville Old Face" panose="02020602080505020303" pitchFamily="18" charset="77"/>
              </a:rPr>
              <a:t>GRUPO LARG</a:t>
            </a:r>
          </a:p>
          <a:p>
            <a:pPr algn="ctr"/>
            <a:endParaRPr lang="es-PA" b="1" dirty="0">
              <a:solidFill>
                <a:srgbClr val="002060"/>
              </a:solidFill>
              <a:latin typeface="Baskerville Old Face" panose="02020602080505020303" pitchFamily="18" charset="77"/>
            </a:endParaRPr>
          </a:p>
          <a:p>
            <a:pPr algn="ctr"/>
            <a:r>
              <a:rPr lang="es-PA" b="1" dirty="0">
                <a:solidFill>
                  <a:srgbClr val="002060"/>
                </a:solidFill>
                <a:latin typeface="Baskerville Old Face" panose="02020602080505020303" pitchFamily="18" charset="77"/>
              </a:rPr>
              <a:t>PANAMÁ, SEPTIEMBRE </a:t>
            </a:r>
            <a:r>
              <a:rPr lang="es-PA" sz="1400" b="1" dirty="0">
                <a:solidFill>
                  <a:srgbClr val="002060"/>
                </a:solidFill>
                <a:latin typeface="Baskerville Old Face" panose="02020602080505020303" pitchFamily="18" charset="77"/>
              </a:rPr>
              <a:t> </a:t>
            </a:r>
            <a:r>
              <a:rPr lang="es-PA" b="1" dirty="0">
                <a:solidFill>
                  <a:srgbClr val="002060"/>
                </a:solidFill>
                <a:latin typeface="Baskerville Old Face" panose="02020602080505020303" pitchFamily="18" charset="77"/>
              </a:rPr>
              <a:t>2025</a:t>
            </a:r>
          </a:p>
          <a:p>
            <a:pPr algn="ctr"/>
            <a:endParaRPr lang="es-PA" sz="2800" b="1" dirty="0">
              <a:solidFill>
                <a:srgbClr val="002060"/>
              </a:solidFill>
              <a:latin typeface="Baskerville Old Face" panose="02020602080505020303" pitchFamily="18" charset="77"/>
            </a:endParaRPr>
          </a:p>
          <a:p>
            <a:r>
              <a:rPr lang="es-PA" sz="1600" b="1" dirty="0">
                <a:solidFill>
                  <a:srgbClr val="002060"/>
                </a:solidFill>
                <a:latin typeface="Baskerville Old Face" panose="02020602080505020303" pitchFamily="18" charset="77"/>
              </a:rPr>
              <a:t>             PRESENTADO POR :</a:t>
            </a:r>
          </a:p>
          <a:p>
            <a:pPr algn="ctr"/>
            <a:r>
              <a:rPr lang="es-PA" sz="2400" b="1" dirty="0">
                <a:solidFill>
                  <a:srgbClr val="002060"/>
                </a:solidFill>
                <a:latin typeface="Baskerville Old Face" panose="02020602080505020303" pitchFamily="18" charset="77"/>
              </a:rPr>
              <a:t>AMÍLCAR CÓRDOBA C.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DFA188D-F966-4F83-8CEF-EACEC6D3D9B6}"/>
              </a:ext>
            </a:extLst>
          </p:cNvPr>
          <p:cNvCxnSpPr>
            <a:cxnSpLocks/>
          </p:cNvCxnSpPr>
          <p:nvPr/>
        </p:nvCxnSpPr>
        <p:spPr>
          <a:xfrm>
            <a:off x="3815740" y="1226929"/>
            <a:ext cx="0" cy="35051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Diagrama de flujo: documento 16">
            <a:extLst>
              <a:ext uri="{FF2B5EF4-FFF2-40B4-BE49-F238E27FC236}">
                <a16:creationId xmlns:a16="http://schemas.microsoft.com/office/drawing/2014/main" id="{8F72E23B-0DDE-4DA3-9B8F-5A783668FFFE}"/>
              </a:ext>
            </a:extLst>
          </p:cNvPr>
          <p:cNvSpPr/>
          <p:nvPr/>
        </p:nvSpPr>
        <p:spPr>
          <a:xfrm rot="10800000">
            <a:off x="0" y="5922498"/>
            <a:ext cx="9144000" cy="970672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0027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documento 7">
            <a:extLst>
              <a:ext uri="{FF2B5EF4-FFF2-40B4-BE49-F238E27FC236}">
                <a16:creationId xmlns:a16="http://schemas.microsoft.com/office/drawing/2014/main" id="{3154CC2E-4A86-455A-A209-B02CB5F05C53}"/>
              </a:ext>
            </a:extLst>
          </p:cNvPr>
          <p:cNvSpPr/>
          <p:nvPr/>
        </p:nvSpPr>
        <p:spPr>
          <a:xfrm>
            <a:off x="0" y="-1"/>
            <a:ext cx="9144000" cy="1093077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400" dirty="0">
              <a:highlight>
                <a:srgbClr val="0432FF"/>
              </a:highligh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71B59C-7CB1-4A5B-83E5-D1471372598A}"/>
              </a:ext>
            </a:extLst>
          </p:cNvPr>
          <p:cNvSpPr txBox="1"/>
          <p:nvPr/>
        </p:nvSpPr>
        <p:spPr>
          <a:xfrm>
            <a:off x="399394" y="1"/>
            <a:ext cx="81875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sz="3200" b="1" dirty="0">
                <a:solidFill>
                  <a:schemeClr val="bg1"/>
                </a:solidFill>
              </a:rPr>
              <a:t>LA CLAVE </a:t>
            </a:r>
            <a:r>
              <a:rPr lang="es-PA" sz="2400" b="1" dirty="0">
                <a:solidFill>
                  <a:schemeClr val="bg1"/>
                </a:solidFill>
              </a:rPr>
              <a:t>DEL</a:t>
            </a:r>
            <a:r>
              <a:rPr lang="es-PA" sz="3200" b="1" dirty="0">
                <a:solidFill>
                  <a:schemeClr val="bg1"/>
                </a:solidFill>
              </a:rPr>
              <a:t> ÉXITO </a:t>
            </a:r>
            <a:r>
              <a:rPr lang="es-PA" sz="2800" b="1" dirty="0">
                <a:solidFill>
                  <a:schemeClr val="bg1"/>
                </a:solidFill>
              </a:rPr>
              <a:t>CON LOS </a:t>
            </a:r>
            <a:r>
              <a:rPr lang="es-PA" sz="3200" b="1" dirty="0">
                <a:solidFill>
                  <a:schemeClr val="bg1"/>
                </a:solidFill>
              </a:rPr>
              <a:t>CLIENTES </a:t>
            </a:r>
            <a:r>
              <a:rPr lang="es-PA" sz="2400" b="1" dirty="0">
                <a:solidFill>
                  <a:schemeClr val="bg1"/>
                </a:solidFill>
              </a:rPr>
              <a:t>DE</a:t>
            </a:r>
            <a:r>
              <a:rPr lang="es-PA" sz="3200" b="1" dirty="0">
                <a:solidFill>
                  <a:schemeClr val="bg1"/>
                </a:solidFill>
              </a:rPr>
              <a:t> SEGUROS  </a:t>
            </a:r>
            <a:r>
              <a:rPr lang="es-PA" sz="2400" b="1" dirty="0">
                <a:solidFill>
                  <a:schemeClr val="bg1"/>
                </a:solidFill>
              </a:rPr>
              <a:t>DE</a:t>
            </a:r>
            <a:r>
              <a:rPr lang="es-PA" sz="3200" b="1" dirty="0">
                <a:solidFill>
                  <a:schemeClr val="bg1"/>
                </a:solidFill>
              </a:rPr>
              <a:t> AUTOS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54DDCE4-384D-2122-D0AB-4FB15C108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293775"/>
              </p:ext>
            </p:extLst>
          </p:nvPr>
        </p:nvGraphicFramePr>
        <p:xfrm>
          <a:off x="-1011382" y="1177160"/>
          <a:ext cx="11554691" cy="486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lamada ovalada 3">
            <a:extLst>
              <a:ext uri="{FF2B5EF4-FFF2-40B4-BE49-F238E27FC236}">
                <a16:creationId xmlns:a16="http://schemas.microsoft.com/office/drawing/2014/main" id="{E4EB8A07-5054-3574-A5BE-25B419BFBB77}"/>
              </a:ext>
            </a:extLst>
          </p:cNvPr>
          <p:cNvSpPr/>
          <p:nvPr/>
        </p:nvSpPr>
        <p:spPr>
          <a:xfrm>
            <a:off x="6231679" y="994092"/>
            <a:ext cx="2355273" cy="1387934"/>
          </a:xfrm>
          <a:prstGeom prst="wedgeEllipseCallout">
            <a:avLst>
              <a:gd name="adj1" fmla="val -57892"/>
              <a:gd name="adj2" fmla="val 7048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rgbClr val="0000FF"/>
                </a:solidFill>
              </a:rPr>
              <a:t>Innovación y Tecnología</a:t>
            </a:r>
          </a:p>
        </p:txBody>
      </p:sp>
      <p:sp>
        <p:nvSpPr>
          <p:cNvPr id="6" name="Llamada ovalada 5">
            <a:extLst>
              <a:ext uri="{FF2B5EF4-FFF2-40B4-BE49-F238E27FC236}">
                <a16:creationId xmlns:a16="http://schemas.microsoft.com/office/drawing/2014/main" id="{F942CC86-C134-5119-89F4-D463F484EEF8}"/>
              </a:ext>
            </a:extLst>
          </p:cNvPr>
          <p:cNvSpPr/>
          <p:nvPr/>
        </p:nvSpPr>
        <p:spPr>
          <a:xfrm>
            <a:off x="6591897" y="3934691"/>
            <a:ext cx="2355273" cy="1633880"/>
          </a:xfrm>
          <a:prstGeom prst="wedgeEllipseCallout">
            <a:avLst>
              <a:gd name="adj1" fmla="val -68480"/>
              <a:gd name="adj2" fmla="val -168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/>
              <a:t>Sostenible y responsable</a:t>
            </a:r>
          </a:p>
        </p:txBody>
      </p:sp>
      <p:sp>
        <p:nvSpPr>
          <p:cNvPr id="7" name="Llamada ovalada 6">
            <a:extLst>
              <a:ext uri="{FF2B5EF4-FFF2-40B4-BE49-F238E27FC236}">
                <a16:creationId xmlns:a16="http://schemas.microsoft.com/office/drawing/2014/main" id="{7B356563-D671-2315-BFC1-E26D0367B2DD}"/>
              </a:ext>
            </a:extLst>
          </p:cNvPr>
          <p:cNvSpPr/>
          <p:nvPr/>
        </p:nvSpPr>
        <p:spPr>
          <a:xfrm>
            <a:off x="448840" y="4395417"/>
            <a:ext cx="2341417" cy="1387933"/>
          </a:xfrm>
          <a:prstGeom prst="wedgeEllipseCallout">
            <a:avLst>
              <a:gd name="adj1" fmla="val 68812"/>
              <a:gd name="adj2" fmla="val -5037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0000FF"/>
                </a:solidFill>
              </a:rPr>
              <a:t>Sencillo y transparente</a:t>
            </a:r>
          </a:p>
        </p:txBody>
      </p:sp>
      <p:sp>
        <p:nvSpPr>
          <p:cNvPr id="9" name="Llamada ovalada 8">
            <a:extLst>
              <a:ext uri="{FF2B5EF4-FFF2-40B4-BE49-F238E27FC236}">
                <a16:creationId xmlns:a16="http://schemas.microsoft.com/office/drawing/2014/main" id="{2A0C57CA-F6ED-0181-1A80-5B8A61325461}"/>
              </a:ext>
            </a:extLst>
          </p:cNvPr>
          <p:cNvSpPr/>
          <p:nvPr/>
        </p:nvSpPr>
        <p:spPr>
          <a:xfrm>
            <a:off x="557049" y="1177160"/>
            <a:ext cx="2355274" cy="1387933"/>
          </a:xfrm>
          <a:prstGeom prst="wedgeEllipseCallout">
            <a:avLst>
              <a:gd name="adj1" fmla="val 65637"/>
              <a:gd name="adj2" fmla="val 7248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>
                <a:solidFill>
                  <a:srgbClr val="0000FF"/>
                </a:solidFill>
              </a:rPr>
              <a:t>Atención personalizada</a:t>
            </a:r>
          </a:p>
        </p:txBody>
      </p:sp>
    </p:spTree>
    <p:extLst>
      <p:ext uri="{BB962C8B-B14F-4D97-AF65-F5344CB8AC3E}">
        <p14:creationId xmlns:p14="http://schemas.microsoft.com/office/powerpoint/2010/main" val="1718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4285841-D1CF-48C9-9BB8-CBA29E963B4F}"/>
              </a:ext>
            </a:extLst>
          </p:cNvPr>
          <p:cNvSpPr/>
          <p:nvPr/>
        </p:nvSpPr>
        <p:spPr>
          <a:xfrm>
            <a:off x="0" y="365126"/>
            <a:ext cx="6682154" cy="1325563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C5C3F-F802-4301-9C35-31DCFFB4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3" y="420763"/>
            <a:ext cx="7886700" cy="1325563"/>
          </a:xfrm>
        </p:spPr>
        <p:txBody>
          <a:bodyPr>
            <a:normAutofit/>
          </a:bodyPr>
          <a:lstStyle/>
          <a:p>
            <a:r>
              <a:rPr lang="es-PA" sz="3200" b="1" dirty="0">
                <a:solidFill>
                  <a:schemeClr val="bg1"/>
                </a:solidFill>
              </a:rPr>
              <a:t>CANALES DE VENTAS DE SEGUROS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258DC08-8B73-4BDE-057A-9EFAEEF2E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795888"/>
              </p:ext>
            </p:extLst>
          </p:nvPr>
        </p:nvGraphicFramePr>
        <p:xfrm>
          <a:off x="1471448" y="2165131"/>
          <a:ext cx="6064469" cy="334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226C8E9D-503B-EE87-73D5-CB10A31D7A41}"/>
              </a:ext>
            </a:extLst>
          </p:cNvPr>
          <p:cNvSpPr/>
          <p:nvPr/>
        </p:nvSpPr>
        <p:spPr>
          <a:xfrm>
            <a:off x="1608083" y="1801963"/>
            <a:ext cx="5538951" cy="4220465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597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4285841-D1CF-48C9-9BB8-CBA29E963B4F}"/>
              </a:ext>
            </a:extLst>
          </p:cNvPr>
          <p:cNvSpPr/>
          <p:nvPr/>
        </p:nvSpPr>
        <p:spPr>
          <a:xfrm>
            <a:off x="290944" y="365127"/>
            <a:ext cx="7024255" cy="100647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C5C3F-F802-4301-9C35-31DCFFB4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13" y="420763"/>
            <a:ext cx="7886700" cy="1325563"/>
          </a:xfrm>
          <a:ln>
            <a:solidFill>
              <a:srgbClr val="7A81FF"/>
            </a:solidFill>
          </a:ln>
        </p:spPr>
        <p:txBody>
          <a:bodyPr>
            <a:normAutofit/>
          </a:bodyPr>
          <a:lstStyle/>
          <a:p>
            <a:r>
              <a:rPr lang="es-PA" sz="4000" b="1" dirty="0">
                <a:solidFill>
                  <a:schemeClr val="bg1"/>
                </a:solidFill>
              </a:rPr>
              <a:t>       TRANSPARENCIA </a:t>
            </a:r>
          </a:p>
        </p:txBody>
      </p:sp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6029547A-23DA-A38F-B516-08DB86FE2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65243"/>
              </p:ext>
            </p:extLst>
          </p:nvPr>
        </p:nvGraphicFramePr>
        <p:xfrm>
          <a:off x="231229" y="1801962"/>
          <a:ext cx="8713074" cy="448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95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1BD1E66-4607-3448-B79E-3546EB07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5AD8427-8A6B-A34D-AD65-2CEE1E42E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B2B7268-3D21-6840-97F2-2CD543B7F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E44FC8F-15A0-BC40-8D2D-FE307CAFF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448558-3E2B-3646-A80A-61713268B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4F5264-6A10-5D4F-9F7B-3FA9EF936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1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CEECF-3A82-9B2A-1DD5-A49799FEA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609268C-A7EA-1462-49C2-8FDDC3621F0E}"/>
              </a:ext>
            </a:extLst>
          </p:cNvPr>
          <p:cNvSpPr/>
          <p:nvPr/>
        </p:nvSpPr>
        <p:spPr>
          <a:xfrm>
            <a:off x="0" y="365127"/>
            <a:ext cx="6682154" cy="96491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dirty="0"/>
              <a:t>CONTRATOS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8DE04-7442-00EB-221B-3B1195595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1" y="1446663"/>
            <a:ext cx="8212529" cy="4407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_tradnl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_tradn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REDACCIÒN DE CONTRATOS PENSANDO EN EL CLIENTE Y NO EN LA ASEGURADORA</a:t>
            </a:r>
          </a:p>
          <a:p>
            <a:pPr algn="just"/>
            <a:r>
              <a:rPr lang="es-ES_tradn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Nada de letra pequeña.</a:t>
            </a:r>
          </a:p>
          <a:p>
            <a:pPr algn="just"/>
            <a:r>
              <a:rPr lang="es-ES_tradn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lenguaje claro y diferenciado dirigido al cliente, no al abogado.</a:t>
            </a:r>
          </a:p>
          <a:p>
            <a:pPr algn="just"/>
            <a:r>
              <a:rPr lang="es-ES_tradn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entrenamiento a corredores y empleados en el entendimiento claro de las condiciones de las pólizas.</a:t>
            </a:r>
          </a:p>
          <a:p>
            <a:pPr algn="just"/>
            <a:r>
              <a:rPr lang="es-ES_tradn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Equipos entrenados para explicar las condiciones al cliente.</a:t>
            </a:r>
          </a:p>
          <a:p>
            <a:pPr marL="0" indent="0" algn="just">
              <a:buNone/>
            </a:pPr>
            <a:endParaRPr lang="es-PA" sz="2400" dirty="0">
              <a:solidFill>
                <a:srgbClr val="002060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0D42DDE-966E-ADCE-6197-057D41B3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37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A20F4-A4C9-CB15-C21A-4FD2C5B78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0852F973-D275-AB4D-6D5E-8A536A4C0253}"/>
              </a:ext>
            </a:extLst>
          </p:cNvPr>
          <p:cNvSpPr/>
          <p:nvPr/>
        </p:nvSpPr>
        <p:spPr>
          <a:xfrm>
            <a:off x="0" y="0"/>
            <a:ext cx="7588332" cy="133003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7D319-924F-3FC7-9D62-57125A87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1" y="1744717"/>
            <a:ext cx="8212529" cy="41095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_tradnl" sz="2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claras y procesos flexibles.</a:t>
            </a:r>
          </a:p>
          <a:p>
            <a:pPr algn="just"/>
            <a:r>
              <a:rPr lang="es-ES_trad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personal de plataforma debe estar debidamente entrenado para orientar al asegurado o al tercero afectado adecuadamente.</a:t>
            </a:r>
          </a:p>
          <a:p>
            <a:pPr algn="just"/>
            <a:r>
              <a:rPr lang="es-ES_trad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procesos de ajuste, reparación y pagos deben ser eficientes y efectivos, evitando suspicacias y generando confianza para asegurados y terceros. </a:t>
            </a:r>
          </a:p>
          <a:p>
            <a:pPr algn="just"/>
            <a:r>
              <a:rPr lang="es-ES_trad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tecnologías como WhatsApp, y correos electrónicos, así como las páginas web  para mantener comunicado a los clientes es fundamental.</a:t>
            </a:r>
          </a:p>
          <a:p>
            <a:pPr marL="0" indent="0" algn="just">
              <a:buNone/>
            </a:pPr>
            <a:endParaRPr lang="es-PA" sz="2200" dirty="0">
              <a:solidFill>
                <a:srgbClr val="002060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4BB132B-734E-EE9E-1C57-7A6CEE02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330037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bg1"/>
                </a:solidFill>
              </a:rPr>
              <a:t>ATENCION DE RECLAMACIONES</a:t>
            </a:r>
          </a:p>
        </p:txBody>
      </p:sp>
    </p:spTree>
    <p:extLst>
      <p:ext uri="{BB962C8B-B14F-4D97-AF65-F5344CB8AC3E}">
        <p14:creationId xmlns:p14="http://schemas.microsoft.com/office/powerpoint/2010/main" val="323257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CCBF-90FE-55B5-F9B5-A7A91BBF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CB774170-BBDA-B150-2AE4-10DE2DF4AB37}"/>
              </a:ext>
            </a:extLst>
          </p:cNvPr>
          <p:cNvSpPr/>
          <p:nvPr/>
        </p:nvSpPr>
        <p:spPr>
          <a:xfrm>
            <a:off x="0" y="0"/>
            <a:ext cx="7588332" cy="133003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22805-4146-6A8C-0518-2363F98E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1" y="1864426"/>
            <a:ext cx="8212529" cy="39898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_tradnl" sz="2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COSTO DEL SEGURO ES IMPORTANTE.</a:t>
            </a:r>
          </a:p>
          <a:p>
            <a:pPr algn="just"/>
            <a:r>
              <a:rPr lang="es-ES_trad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cliente debe percibir que el precio que paga por su seguro es justo. </a:t>
            </a:r>
          </a:p>
          <a:p>
            <a:pPr algn="just"/>
            <a:r>
              <a:rPr lang="es-ES_trad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Debemos pensar en que recibe a cambio el cliente, no solo en el reclamo. Beneficios</a:t>
            </a:r>
          </a:p>
          <a:p>
            <a:pPr marL="0" indent="0" algn="just">
              <a:buNone/>
            </a:pPr>
            <a:endParaRPr lang="es-PA" sz="2200" dirty="0">
              <a:solidFill>
                <a:srgbClr val="002060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EA29AAE-DFD7-0590-C61A-4DA38B17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330037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chemeClr val="bg1"/>
                </a:solidFill>
              </a:rPr>
              <a:t>      TARIFICACIÓN</a:t>
            </a:r>
          </a:p>
        </p:txBody>
      </p:sp>
    </p:spTree>
    <p:extLst>
      <p:ext uri="{BB962C8B-B14F-4D97-AF65-F5344CB8AC3E}">
        <p14:creationId xmlns:p14="http://schemas.microsoft.com/office/powerpoint/2010/main" val="227160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4285841-D1CF-48C9-9BB8-CBA29E963B4F}"/>
              </a:ext>
            </a:extLst>
          </p:cNvPr>
          <p:cNvSpPr/>
          <p:nvPr/>
        </p:nvSpPr>
        <p:spPr>
          <a:xfrm>
            <a:off x="0" y="365126"/>
            <a:ext cx="6682154" cy="1325563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F263E5-1D85-466B-8226-7A2202CC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21" y="1864426"/>
            <a:ext cx="8212529" cy="39898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_tradnl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modelos de atención 24/7 por lo general son híbridos.</a:t>
            </a:r>
          </a:p>
          <a:p>
            <a:pPr algn="just"/>
            <a:r>
              <a:rPr lang="es-ES_tradn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 uso de Chat Box, asistentes virtuales, sistemas de respuesta de voz y  WhatsApp son algunos de los elementos que usualmente utilizamos, por lo general estos cubren el 60 % de las solicitudes.</a:t>
            </a:r>
          </a:p>
          <a:p>
            <a:pPr algn="just"/>
            <a:r>
              <a:rPr lang="es-ES_tradn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embargo, estos suelen ser muy efectivos para brindar respuestas sobre coberturas, vencimientos apertura de reclamos y para rellenar documentos.</a:t>
            </a:r>
          </a:p>
          <a:p>
            <a:pPr algn="just"/>
            <a:r>
              <a:rPr lang="es-ES_tradnl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otro lado, la utilización de agentes humanos sigue siendo necesario para atender el 50 % de consultas que son más complicadas y por lo general debemos contar con personal especializado en gestión de crisis.</a:t>
            </a:r>
          </a:p>
          <a:p>
            <a:pPr marL="0" indent="0" algn="just">
              <a:buNone/>
            </a:pPr>
            <a:endParaRPr lang="es-ES_tradnl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PA" sz="2000" dirty="0">
              <a:solidFill>
                <a:srgbClr val="002060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5AA2CCC-464E-53E6-7F28-F030CE3D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chemeClr val="bg1"/>
                </a:solidFill>
              </a:rPr>
              <a:t>ATENCION 24/7 </a:t>
            </a:r>
          </a:p>
        </p:txBody>
      </p:sp>
    </p:spTree>
    <p:extLst>
      <p:ext uri="{BB962C8B-B14F-4D97-AF65-F5344CB8AC3E}">
        <p14:creationId xmlns:p14="http://schemas.microsoft.com/office/powerpoint/2010/main" val="172186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4285841-D1CF-48C9-9BB8-CBA29E963B4F}"/>
              </a:ext>
            </a:extLst>
          </p:cNvPr>
          <p:cNvSpPr/>
          <p:nvPr/>
        </p:nvSpPr>
        <p:spPr>
          <a:xfrm>
            <a:off x="-1" y="51317"/>
            <a:ext cx="6958941" cy="138559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F263E5-1D85-466B-8226-7A2202CC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23" y="1881352"/>
            <a:ext cx="7707828" cy="3972910"/>
          </a:xfrm>
        </p:spPr>
        <p:txBody>
          <a:bodyPr>
            <a:noAutofit/>
          </a:bodyPr>
          <a:lstStyle/>
          <a:p>
            <a:pPr algn="just"/>
            <a:r>
              <a:rPr lang="es-PA" sz="1800" dirty="0">
                <a:solidFill>
                  <a:srgbClr val="002060"/>
                </a:solidFill>
              </a:rPr>
              <a:t>Debemos estar claros que este es un modelo de seguro innovador y suele ser efectivo para clientes modernos y que buscan la comodidad de pagar un servicio sólo cuando se usa.</a:t>
            </a:r>
          </a:p>
          <a:p>
            <a:pPr algn="just"/>
            <a:r>
              <a:rPr lang="es-PA" sz="1800" dirty="0">
                <a:solidFill>
                  <a:srgbClr val="002060"/>
                </a:solidFill>
              </a:rPr>
              <a:t>La otra modalidad son los parametricos que se utilizan para flotas de empresariales.</a:t>
            </a:r>
          </a:p>
          <a:p>
            <a:pPr marL="0" indent="0" algn="just">
              <a:buNone/>
            </a:pPr>
            <a:r>
              <a:rPr lang="es-PA" sz="1800" b="1" dirty="0">
                <a:solidFill>
                  <a:srgbClr val="002060"/>
                </a:solidFill>
              </a:rPr>
              <a:t>Algunas ventajas:</a:t>
            </a:r>
          </a:p>
          <a:p>
            <a:pPr algn="just"/>
            <a:r>
              <a:rPr lang="es-PA" sz="1800" dirty="0">
                <a:solidFill>
                  <a:srgbClr val="002060"/>
                </a:solidFill>
              </a:rPr>
              <a:t>Los incentivos que se presentan para los clientes de poco uso.</a:t>
            </a:r>
          </a:p>
          <a:p>
            <a:pPr algn="just"/>
            <a:r>
              <a:rPr lang="es-PA" sz="1800" dirty="0">
                <a:solidFill>
                  <a:srgbClr val="002060"/>
                </a:solidFill>
              </a:rPr>
              <a:t>Mejora en los costos para los que priorizan una conducciòn segura.</a:t>
            </a:r>
          </a:p>
          <a:p>
            <a:pPr algn="just"/>
            <a:r>
              <a:rPr lang="es-PA" sz="1800" dirty="0">
                <a:solidFill>
                  <a:srgbClr val="002060"/>
                </a:solidFill>
              </a:rPr>
              <a:t>Mejor segmentacion de riesgos.</a:t>
            </a:r>
          </a:p>
          <a:p>
            <a:pPr marL="0" indent="0" algn="just">
              <a:buNone/>
            </a:pPr>
            <a:r>
              <a:rPr lang="es-PA" sz="1800" b="1" dirty="0">
                <a:solidFill>
                  <a:srgbClr val="002060"/>
                </a:solidFill>
              </a:rPr>
              <a:t>La clave</a:t>
            </a:r>
          </a:p>
          <a:p>
            <a:pPr algn="just"/>
            <a:r>
              <a:rPr lang="es-PA" sz="1800" dirty="0">
                <a:solidFill>
                  <a:srgbClr val="002060"/>
                </a:solidFill>
              </a:rPr>
              <a:t>Inversiones en tecnologia y dispositivos tecnologicos.</a:t>
            </a:r>
          </a:p>
          <a:p>
            <a:pPr algn="just"/>
            <a:endParaRPr lang="es-PA" sz="1800" dirty="0">
              <a:solidFill>
                <a:srgbClr val="002060"/>
              </a:solidFill>
            </a:endParaRPr>
          </a:p>
          <a:p>
            <a:pPr algn="just"/>
            <a:endParaRPr lang="es-PA" sz="1800" dirty="0">
              <a:solidFill>
                <a:srgbClr val="002060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5AA2CCC-464E-53E6-7F28-F030CE3D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7" y="365126"/>
            <a:ext cx="6568965" cy="1202417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chemeClr val="bg1"/>
                </a:solidFill>
              </a:rPr>
              <a:t>MODELOS DE COBRO POR USO DEL VEHICULO.</a:t>
            </a:r>
          </a:p>
        </p:txBody>
      </p:sp>
    </p:spTree>
    <p:extLst>
      <p:ext uri="{BB962C8B-B14F-4D97-AF65-F5344CB8AC3E}">
        <p14:creationId xmlns:p14="http://schemas.microsoft.com/office/powerpoint/2010/main" val="2539114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E4285841-D1CF-48C9-9BB8-CBA29E963B4F}"/>
              </a:ext>
            </a:extLst>
          </p:cNvPr>
          <p:cNvSpPr/>
          <p:nvPr/>
        </p:nvSpPr>
        <p:spPr>
          <a:xfrm>
            <a:off x="-1" y="118754"/>
            <a:ext cx="7255823" cy="1163781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5AA2CCC-464E-53E6-7F28-F030CE3D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chemeClr val="bg1"/>
                </a:solidFill>
              </a:rPr>
              <a:t>SOSTENIBLE  Y RESPONSABLE  </a:t>
            </a:r>
          </a:p>
        </p:txBody>
      </p:sp>
      <p:sp>
        <p:nvSpPr>
          <p:cNvPr id="2" name="Marcador de gráfico 1">
            <a:extLst>
              <a:ext uri="{FF2B5EF4-FFF2-40B4-BE49-F238E27FC236}">
                <a16:creationId xmlns:a16="http://schemas.microsoft.com/office/drawing/2014/main" id="{57BD6E80-9DF0-E554-FEF1-258F2CEB2395}"/>
              </a:ext>
            </a:extLst>
          </p:cNvPr>
          <p:cNvSpPr>
            <a:spLocks noGrp="1"/>
          </p:cNvSpPr>
          <p:nvPr>
            <p:ph type="cha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/>
              <a:t>Los aseguradores debemos ocuparnos de apoyar las prácticas ecológicas sostenibles</a:t>
            </a:r>
            <a:r>
              <a:rPr lang="es-ES_tradnl" dirty="0"/>
              <a:t>.</a:t>
            </a:r>
          </a:p>
          <a:p>
            <a:r>
              <a:rPr lang="es-ES_tradnl" sz="2400" dirty="0"/>
              <a:t>Hay que promover cobertura para vehículos eléctricos, híbridos y de bajas emisiones con tarifas preferenciales.</a:t>
            </a:r>
          </a:p>
          <a:p>
            <a:r>
              <a:rPr lang="es-ES_tradnl" sz="2400" dirty="0"/>
              <a:t>Promover los puntos de recarga y mantener campañas enfocadas con programas de fidelidad verde.</a:t>
            </a:r>
          </a:p>
          <a:p>
            <a:r>
              <a:rPr lang="es-ES_tradnl" sz="2400" dirty="0"/>
              <a:t>Tenemos todo un reto con las coberturas para daños y robos de Baterías, puntos de recarga y proveer asistencia especializadas a estos vehículos, mismos que debemos superar.</a:t>
            </a:r>
          </a:p>
        </p:txBody>
      </p:sp>
    </p:spTree>
    <p:extLst>
      <p:ext uri="{BB962C8B-B14F-4D97-AF65-F5344CB8AC3E}">
        <p14:creationId xmlns:p14="http://schemas.microsoft.com/office/powerpoint/2010/main" val="354428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42FD62-DB7C-566D-6BA2-E23392760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3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D61D5F4-F9C1-470D-8345-B497F7329FBA}"/>
              </a:ext>
            </a:extLst>
          </p:cNvPr>
          <p:cNvSpPr/>
          <p:nvPr/>
        </p:nvSpPr>
        <p:spPr>
          <a:xfrm>
            <a:off x="2603051" y="191512"/>
            <a:ext cx="6540949" cy="10358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600" dirty="0">
                <a:solidFill>
                  <a:schemeClr val="bg1"/>
                </a:solidFill>
              </a:rPr>
              <a:t> MERCADO ASEGURADOR  PANAMEÑO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76CA41-F4B0-4F36-A6DB-6B3CF662929E}"/>
              </a:ext>
            </a:extLst>
          </p:cNvPr>
          <p:cNvSpPr txBox="1"/>
          <p:nvPr/>
        </p:nvSpPr>
        <p:spPr>
          <a:xfrm>
            <a:off x="628650" y="174957"/>
            <a:ext cx="329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dirty="0">
                <a:solidFill>
                  <a:schemeClr val="bg1"/>
                </a:solidFill>
              </a:rPr>
              <a:t>HOY: 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8431E660-7A3E-4687-B854-E7ABD5B3A11C}"/>
              </a:ext>
            </a:extLst>
          </p:cNvPr>
          <p:cNvSpPr/>
          <p:nvPr/>
        </p:nvSpPr>
        <p:spPr>
          <a:xfrm>
            <a:off x="0" y="189063"/>
            <a:ext cx="3130061" cy="104076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695B6A-6D26-E54E-B9FB-C03A9D0AC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191034"/>
              </p:ext>
            </p:extLst>
          </p:nvPr>
        </p:nvGraphicFramePr>
        <p:xfrm>
          <a:off x="304800" y="1471448"/>
          <a:ext cx="8523890" cy="408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1FA4B-3581-1E4E-B8B5-D3D507EF9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C4AAE1-D882-F743-9FBB-A61E9AB94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974822-2793-CC44-833A-13CD5A7D3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3E166-E1B3-CB4C-B2D9-E0BFA7B39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23F96-F63D-4E41-BC34-CA800B1A9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D5C9E-DE88-1943-8003-B870AECFE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454337-ECD8-904C-B371-6E625DB0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AD3FA-97D6-F547-8232-973C312AA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cias Png Page - Gracias Png Color Azul , Free Transparent Clipart -  ClipartKey">
            <a:extLst>
              <a:ext uri="{FF2B5EF4-FFF2-40B4-BE49-F238E27FC236}">
                <a16:creationId xmlns:a16="http://schemas.microsoft.com/office/drawing/2014/main" id="{C8DBBDBA-7F17-4CA8-9ED6-C4D74CDC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37" y="1806937"/>
            <a:ext cx="6532725" cy="20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8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documento 3">
            <a:extLst>
              <a:ext uri="{FF2B5EF4-FFF2-40B4-BE49-F238E27FC236}">
                <a16:creationId xmlns:a16="http://schemas.microsoft.com/office/drawing/2014/main" id="{D6676D9B-D3E5-258B-51B9-75B79BA83525}"/>
              </a:ext>
            </a:extLst>
          </p:cNvPr>
          <p:cNvSpPr/>
          <p:nvPr/>
        </p:nvSpPr>
        <p:spPr>
          <a:xfrm>
            <a:off x="1143000" y="210719"/>
            <a:ext cx="6858000" cy="733097"/>
          </a:xfrm>
          <a:prstGeom prst="flowChartDocumen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s-P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F03892E-1877-A698-D373-BF53BEDD1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2329" y="208220"/>
            <a:ext cx="5918365" cy="733097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</a:rPr>
              <a:t>PRIMAS SINIESTROS  TOTALES DEL MERCADO  </a:t>
            </a:r>
            <a:r>
              <a:rPr lang="es-ES" sz="1200" b="1" dirty="0">
                <a:solidFill>
                  <a:schemeClr val="bg1"/>
                </a:solidFill>
              </a:rPr>
              <a:t> </a:t>
            </a:r>
            <a:br>
              <a:rPr lang="es-ES" sz="1200" b="1" dirty="0">
                <a:solidFill>
                  <a:schemeClr val="bg1"/>
                </a:solidFill>
              </a:rPr>
            </a:br>
            <a:r>
              <a:rPr lang="es-ES" sz="825" b="1" dirty="0">
                <a:solidFill>
                  <a:schemeClr val="bg1"/>
                </a:solidFill>
              </a:rPr>
              <a:t>EN MILES DE B/  </a:t>
            </a:r>
            <a:br>
              <a:rPr lang="es-ES" sz="825" b="1" dirty="0">
                <a:solidFill>
                  <a:schemeClr val="bg1"/>
                </a:solidFill>
              </a:rPr>
            </a:br>
            <a:endParaRPr lang="es-ES" sz="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82B1FBF-E03B-5AC9-1599-4C4F1A3BA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32905"/>
              </p:ext>
            </p:extLst>
          </p:nvPr>
        </p:nvGraphicFramePr>
        <p:xfrm>
          <a:off x="168166" y="1282263"/>
          <a:ext cx="8555420" cy="431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5 Bisel">
            <a:extLst>
              <a:ext uri="{FF2B5EF4-FFF2-40B4-BE49-F238E27FC236}">
                <a16:creationId xmlns:a16="http://schemas.microsoft.com/office/drawing/2014/main" id="{FC800174-F4D6-3E21-827B-ED5931A77A3B}"/>
              </a:ext>
            </a:extLst>
          </p:cNvPr>
          <p:cNvSpPr/>
          <p:nvPr/>
        </p:nvSpPr>
        <p:spPr>
          <a:xfrm>
            <a:off x="1143000" y="1489842"/>
            <a:ext cx="2862318" cy="885496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s-PA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2025</a:t>
            </a:r>
          </a:p>
          <a:p>
            <a:pPr algn="ctr" defTabSz="342900"/>
            <a:r>
              <a:rPr lang="es-PA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PRIMAS AUMENTAN   4.5 % </a:t>
            </a:r>
          </a:p>
          <a:p>
            <a:pPr algn="ctr" defTabSz="342900"/>
            <a:r>
              <a:rPr lang="es-PA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SINIESTROS AUMENTAN  9.20 %</a:t>
            </a:r>
          </a:p>
          <a:p>
            <a:pPr algn="ctr" defTabSz="342900"/>
            <a:endParaRPr lang="es-PA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D61D5F4-F9C1-470D-8345-B497F7329FBA}"/>
              </a:ext>
            </a:extLst>
          </p:cNvPr>
          <p:cNvSpPr/>
          <p:nvPr/>
        </p:nvSpPr>
        <p:spPr>
          <a:xfrm>
            <a:off x="2291256" y="179854"/>
            <a:ext cx="6856260" cy="10358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dirty="0">
                <a:solidFill>
                  <a:schemeClr val="bg1"/>
                </a:solidFill>
              </a:rPr>
              <a:t> SEGUROS FEDPA, S.A.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76CA41-F4B0-4F36-A6DB-6B3CF662929E}"/>
              </a:ext>
            </a:extLst>
          </p:cNvPr>
          <p:cNvSpPr txBox="1"/>
          <p:nvPr/>
        </p:nvSpPr>
        <p:spPr>
          <a:xfrm>
            <a:off x="598476" y="191512"/>
            <a:ext cx="188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dirty="0">
                <a:solidFill>
                  <a:schemeClr val="bg1"/>
                </a:solidFill>
              </a:rPr>
              <a:t>HOY: 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8431E660-7A3E-4687-B854-E7ABD5B3A11C}"/>
              </a:ext>
            </a:extLst>
          </p:cNvPr>
          <p:cNvSpPr/>
          <p:nvPr/>
        </p:nvSpPr>
        <p:spPr>
          <a:xfrm>
            <a:off x="-28135" y="174957"/>
            <a:ext cx="3097156" cy="104076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3CD9FE-FC8B-44D9-A810-F7298169D9F8}"/>
              </a:ext>
            </a:extLst>
          </p:cNvPr>
          <p:cNvSpPr txBox="1"/>
          <p:nvPr/>
        </p:nvSpPr>
        <p:spPr>
          <a:xfrm>
            <a:off x="598476" y="191512"/>
            <a:ext cx="188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800" dirty="0">
                <a:solidFill>
                  <a:srgbClr val="002060"/>
                </a:solidFill>
              </a:rPr>
              <a:t>         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6A36E2F-0B31-6547-BE6E-2F3943BD2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918483"/>
              </p:ext>
            </p:extLst>
          </p:nvPr>
        </p:nvGraphicFramePr>
        <p:xfrm>
          <a:off x="252248" y="1397000"/>
          <a:ext cx="8692055" cy="437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7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0BB307-08E6-A04B-AAAE-4E38E5F7E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E88D9-303F-5D40-93F2-80EF8E6FE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56B29-62A7-8C40-9A09-C9535DAEF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F41B78-64B5-2E49-BDB3-F04E4075C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07132-0284-7A41-9138-E974A3D45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8477E7-4CF6-4C4A-91AD-FF987A130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B57662-3366-7448-B3D4-902AF8F81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EFDB1-B4F5-8C40-89DC-E4095CA91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D61D5F4-F9C1-470D-8345-B497F7329FBA}"/>
              </a:ext>
            </a:extLst>
          </p:cNvPr>
          <p:cNvSpPr/>
          <p:nvPr/>
        </p:nvSpPr>
        <p:spPr>
          <a:xfrm>
            <a:off x="2312277" y="191512"/>
            <a:ext cx="6831724" cy="103587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>
                <a:solidFill>
                  <a:schemeClr val="bg1"/>
                </a:solidFill>
              </a:rPr>
              <a:t>ALGUNAS CIFRAS </a:t>
            </a:r>
          </a:p>
          <a:p>
            <a:pPr algn="ctr"/>
            <a:r>
              <a:rPr lang="es-PA" sz="3200" dirty="0">
                <a:solidFill>
                  <a:schemeClr val="bg1"/>
                </a:solidFill>
              </a:rPr>
              <a:t>DE SEGUROS FEDPA S.A.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76CA41-F4B0-4F36-A6DB-6B3CF662929E}"/>
              </a:ext>
            </a:extLst>
          </p:cNvPr>
          <p:cNvSpPr txBox="1"/>
          <p:nvPr/>
        </p:nvSpPr>
        <p:spPr>
          <a:xfrm>
            <a:off x="628650" y="189063"/>
            <a:ext cx="3296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dirty="0">
                <a:solidFill>
                  <a:schemeClr val="bg1"/>
                </a:solidFill>
              </a:rPr>
              <a:t>HOY: </a:t>
            </a:r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8431E660-7A3E-4687-B854-E7ABD5B3A11C}"/>
              </a:ext>
            </a:extLst>
          </p:cNvPr>
          <p:cNvSpPr/>
          <p:nvPr/>
        </p:nvSpPr>
        <p:spPr>
          <a:xfrm>
            <a:off x="1" y="189063"/>
            <a:ext cx="3111062" cy="1040769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695B6A-6D26-E54E-B9FB-C03A9D0AC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734615"/>
              </p:ext>
            </p:extLst>
          </p:nvPr>
        </p:nvGraphicFramePr>
        <p:xfrm>
          <a:off x="304800" y="1396999"/>
          <a:ext cx="8523890" cy="497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3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01FA4B-3581-1E4E-B8B5-D3D507EF9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C4AAE1-D882-F743-9FBB-A61E9AB94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974822-2793-CC44-833A-13CD5A7D3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3E166-E1B3-CB4C-B2D9-E0BFA7B39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23F96-F63D-4E41-BC34-CA800B1A9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D5C9E-DE88-1943-8003-B870AECFE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454337-ECD8-904C-B371-6E625DB0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2AD3FA-97D6-F547-8232-973C312AA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9ABDD1-5BCB-CC40-86C4-3752E114F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5D26D2-D021-3247-BD1C-E7023F804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01FCC-7E8A-9397-DC24-B60500A82F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es-ES_tradnl" sz="4800" b="1" dirty="0">
                <a:solidFill>
                  <a:schemeClr val="bg1"/>
                </a:solidFill>
              </a:rPr>
              <a:t>NUESTRA ESTRATEGIA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7E7D9B7-D3BA-6E7E-21D7-6DC5DEA28C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052" y="2352009"/>
            <a:ext cx="2988345" cy="1992230"/>
          </a:xfr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03AF8357-0E15-6C2E-00F1-DE3696085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68070" y="2432885"/>
            <a:ext cx="4743402" cy="1992229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2B47575-9A5C-EC94-7AB9-BB3E00C5EF55}"/>
              </a:ext>
            </a:extLst>
          </p:cNvPr>
          <p:cNvSpPr txBox="1"/>
          <p:nvPr/>
        </p:nvSpPr>
        <p:spPr>
          <a:xfrm flipH="1">
            <a:off x="7178566" y="5097517"/>
            <a:ext cx="1336783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" dirty="0">
                <a:hlinkClick r:id="rId5" tooltip="https://es.wikipedia.org/wiki/Organizaci%C3%B3n_territorial_de_Panam%C3%A1"/>
              </a:rPr>
              <a:t>Esta foto</a:t>
            </a:r>
            <a:r>
              <a:rPr lang="es-ES_tradnl" sz="200" dirty="0"/>
              <a:t> de Autor desconocido está bajo licencia </a:t>
            </a:r>
            <a:r>
              <a:rPr lang="es-ES_tradnl" sz="200" dirty="0">
                <a:hlinkClick r:id="rId6" tooltip="https://creativecommons.org/licenses/by-sa/3.0/"/>
              </a:rPr>
              <a:t>CC BY-SA</a:t>
            </a:r>
            <a:endParaRPr lang="es-ES_tradnl" sz="200" dirty="0"/>
          </a:p>
        </p:txBody>
      </p:sp>
      <p:sp>
        <p:nvSpPr>
          <p:cNvPr id="13" name="Estrella de 5 puntas 12">
            <a:extLst>
              <a:ext uri="{FF2B5EF4-FFF2-40B4-BE49-F238E27FC236}">
                <a16:creationId xmlns:a16="http://schemas.microsoft.com/office/drawing/2014/main" id="{90F897D7-87AC-9A0A-5EFC-1D91C8CFA3A4}"/>
              </a:ext>
            </a:extLst>
          </p:cNvPr>
          <p:cNvSpPr/>
          <p:nvPr/>
        </p:nvSpPr>
        <p:spPr>
          <a:xfrm>
            <a:off x="5507421" y="3567526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Estrella de 5 puntas 13">
            <a:extLst>
              <a:ext uri="{FF2B5EF4-FFF2-40B4-BE49-F238E27FC236}">
                <a16:creationId xmlns:a16="http://schemas.microsoft.com/office/drawing/2014/main" id="{BFFE50D6-CCB0-EE89-E192-E99213190B24}"/>
              </a:ext>
            </a:extLst>
          </p:cNvPr>
          <p:cNvSpPr/>
          <p:nvPr/>
        </p:nvSpPr>
        <p:spPr>
          <a:xfrm flipH="1" flipV="1">
            <a:off x="4532556" y="2655597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strella de 5 puntas 14">
            <a:extLst>
              <a:ext uri="{FF2B5EF4-FFF2-40B4-BE49-F238E27FC236}">
                <a16:creationId xmlns:a16="http://schemas.microsoft.com/office/drawing/2014/main" id="{DC28D88D-0824-0EA6-BAD6-1CC9AD5D8F59}"/>
              </a:ext>
            </a:extLst>
          </p:cNvPr>
          <p:cNvSpPr/>
          <p:nvPr/>
        </p:nvSpPr>
        <p:spPr>
          <a:xfrm>
            <a:off x="6221542" y="3906808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strella de 5 puntas 15">
            <a:extLst>
              <a:ext uri="{FF2B5EF4-FFF2-40B4-BE49-F238E27FC236}">
                <a16:creationId xmlns:a16="http://schemas.microsoft.com/office/drawing/2014/main" id="{AF303E24-EBC2-1BCB-474B-2C48625A69C9}"/>
              </a:ext>
            </a:extLst>
          </p:cNvPr>
          <p:cNvSpPr/>
          <p:nvPr/>
        </p:nvSpPr>
        <p:spPr>
          <a:xfrm>
            <a:off x="5918637" y="3651605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strella de 5 puntas 16">
            <a:extLst>
              <a:ext uri="{FF2B5EF4-FFF2-40B4-BE49-F238E27FC236}">
                <a16:creationId xmlns:a16="http://schemas.microsoft.com/office/drawing/2014/main" id="{E89BF5F8-78B8-9CA1-5920-DCAC597C3F1E}"/>
              </a:ext>
            </a:extLst>
          </p:cNvPr>
          <p:cNvSpPr/>
          <p:nvPr/>
        </p:nvSpPr>
        <p:spPr>
          <a:xfrm>
            <a:off x="6145051" y="3342134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Estrella de 5 puntas 17">
            <a:extLst>
              <a:ext uri="{FF2B5EF4-FFF2-40B4-BE49-F238E27FC236}">
                <a16:creationId xmlns:a16="http://schemas.microsoft.com/office/drawing/2014/main" id="{01D79517-71B3-909A-1606-B5B909D097E7}"/>
              </a:ext>
            </a:extLst>
          </p:cNvPr>
          <p:cNvSpPr/>
          <p:nvPr/>
        </p:nvSpPr>
        <p:spPr>
          <a:xfrm flipH="1">
            <a:off x="4338786" y="3109609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Estrella de 5 puntas 18">
            <a:extLst>
              <a:ext uri="{FF2B5EF4-FFF2-40B4-BE49-F238E27FC236}">
                <a16:creationId xmlns:a16="http://schemas.microsoft.com/office/drawing/2014/main" id="{E57ADCE3-C921-C2FB-53EF-40B0A5F8B74D}"/>
              </a:ext>
            </a:extLst>
          </p:cNvPr>
          <p:cNvSpPr/>
          <p:nvPr/>
        </p:nvSpPr>
        <p:spPr>
          <a:xfrm>
            <a:off x="6625129" y="3065661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Estrella de 5 puntas 19">
            <a:extLst>
              <a:ext uri="{FF2B5EF4-FFF2-40B4-BE49-F238E27FC236}">
                <a16:creationId xmlns:a16="http://schemas.microsoft.com/office/drawing/2014/main" id="{20EC0519-5198-DB2D-AF95-44D3E5122748}"/>
              </a:ext>
            </a:extLst>
          </p:cNvPr>
          <p:cNvSpPr/>
          <p:nvPr/>
        </p:nvSpPr>
        <p:spPr>
          <a:xfrm>
            <a:off x="7013685" y="2819417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Estrella de 5 puntas 20">
            <a:extLst>
              <a:ext uri="{FF2B5EF4-FFF2-40B4-BE49-F238E27FC236}">
                <a16:creationId xmlns:a16="http://schemas.microsoft.com/office/drawing/2014/main" id="{71BCE361-E7C4-33A6-750C-3B08AF7AE2D5}"/>
              </a:ext>
            </a:extLst>
          </p:cNvPr>
          <p:cNvSpPr/>
          <p:nvPr/>
        </p:nvSpPr>
        <p:spPr>
          <a:xfrm flipV="1">
            <a:off x="6664872" y="2564338"/>
            <a:ext cx="178676" cy="19941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Estrella de 5 puntas 21">
            <a:extLst>
              <a:ext uri="{FF2B5EF4-FFF2-40B4-BE49-F238E27FC236}">
                <a16:creationId xmlns:a16="http://schemas.microsoft.com/office/drawing/2014/main" id="{C688225A-ED64-3AE4-0A13-6B31E226947D}"/>
              </a:ext>
            </a:extLst>
          </p:cNvPr>
          <p:cNvSpPr/>
          <p:nvPr/>
        </p:nvSpPr>
        <p:spPr>
          <a:xfrm>
            <a:off x="6973615" y="2603702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Estrella de 5 puntas 22">
            <a:extLst>
              <a:ext uri="{FF2B5EF4-FFF2-40B4-BE49-F238E27FC236}">
                <a16:creationId xmlns:a16="http://schemas.microsoft.com/office/drawing/2014/main" id="{ABE8A1C4-05C7-8098-80CA-F9EF5A26015C}"/>
              </a:ext>
            </a:extLst>
          </p:cNvPr>
          <p:cNvSpPr/>
          <p:nvPr/>
        </p:nvSpPr>
        <p:spPr>
          <a:xfrm>
            <a:off x="6843548" y="2811281"/>
            <a:ext cx="210207" cy="10379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66267260-239A-55FF-5AF6-0A3815DA4FF6}"/>
              </a:ext>
            </a:extLst>
          </p:cNvPr>
          <p:cNvSpPr/>
          <p:nvPr/>
        </p:nvSpPr>
        <p:spPr>
          <a:xfrm>
            <a:off x="571561" y="4978890"/>
            <a:ext cx="3102522" cy="483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EXCELENTE SERVICIO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934909B9-7E63-0B1E-082A-59C115BBA720}"/>
              </a:ext>
            </a:extLst>
          </p:cNvPr>
          <p:cNvSpPr/>
          <p:nvPr/>
        </p:nvSpPr>
        <p:spPr>
          <a:xfrm>
            <a:off x="4913586" y="4967452"/>
            <a:ext cx="3601763" cy="483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DIVERSIFICACION GEOGRAFICA</a:t>
            </a:r>
          </a:p>
        </p:txBody>
      </p:sp>
      <p:sp>
        <p:nvSpPr>
          <p:cNvPr id="3" name="Estrella de 5 puntas 2">
            <a:extLst>
              <a:ext uri="{FF2B5EF4-FFF2-40B4-BE49-F238E27FC236}">
                <a16:creationId xmlns:a16="http://schemas.microsoft.com/office/drawing/2014/main" id="{19E39408-AD5E-16F7-BA5A-CB5BEC8316DB}"/>
              </a:ext>
            </a:extLst>
          </p:cNvPr>
          <p:cNvSpPr/>
          <p:nvPr/>
        </p:nvSpPr>
        <p:spPr>
          <a:xfrm>
            <a:off x="6746985" y="2923206"/>
            <a:ext cx="178676" cy="2075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strella de 5 puntas 3">
            <a:extLst>
              <a:ext uri="{FF2B5EF4-FFF2-40B4-BE49-F238E27FC236}">
                <a16:creationId xmlns:a16="http://schemas.microsoft.com/office/drawing/2014/main" id="{E5578FEA-4908-1AFB-29D3-8BB6FCB5E810}"/>
              </a:ext>
            </a:extLst>
          </p:cNvPr>
          <p:cNvSpPr/>
          <p:nvPr/>
        </p:nvSpPr>
        <p:spPr>
          <a:xfrm flipH="1">
            <a:off x="4572000" y="3317188"/>
            <a:ext cx="178676" cy="166528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164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0A7F1-F335-5A3C-7C52-A72FE405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698"/>
            <a:ext cx="7464316" cy="10775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solidFill>
                  <a:srgbClr val="0000FF"/>
                </a:solidFill>
              </a:rPr>
              <a:t>Como redefinir la experiencia del cliente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E5B9B7-8069-DBC0-7763-2655B2C7A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111" y="1828829"/>
            <a:ext cx="4013035" cy="2604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26019D-5D4C-3F75-2AF8-02287E8AC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16962" y="3172691"/>
            <a:ext cx="3623621" cy="24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3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versidad generacional, un diferencial o una barrera en su empresa? |  Prevención Integral &amp; ORP Conference">
            <a:extLst>
              <a:ext uri="{FF2B5EF4-FFF2-40B4-BE49-F238E27FC236}">
                <a16:creationId xmlns:a16="http://schemas.microsoft.com/office/drawing/2014/main" id="{1432236E-3C60-E146-B7A2-66BBFCB6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9407"/>
            <a:ext cx="7631606" cy="43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C78DAA56-7251-6598-8F20-CE1E5EB5B6ED}"/>
              </a:ext>
            </a:extLst>
          </p:cNvPr>
          <p:cNvSpPr/>
          <p:nvPr/>
        </p:nvSpPr>
        <p:spPr>
          <a:xfrm>
            <a:off x="872359" y="273269"/>
            <a:ext cx="7767144" cy="6516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ALGO ESTA CAMBIANDO </a:t>
            </a:r>
          </a:p>
        </p:txBody>
      </p:sp>
    </p:spTree>
    <p:extLst>
      <p:ext uri="{BB962C8B-B14F-4D97-AF65-F5344CB8AC3E}">
        <p14:creationId xmlns:p14="http://schemas.microsoft.com/office/powerpoint/2010/main" val="424954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3F202C8E-1570-E934-4576-008FA2A8CC6F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57200" y="3301340"/>
            <a:ext cx="8294914" cy="2794660"/>
          </a:xfrm>
        </p:spPr>
        <p:txBody>
          <a:bodyPr>
            <a:normAutofit/>
          </a:bodyPr>
          <a:lstStyle/>
          <a:p>
            <a:r>
              <a:rPr lang="es-ES_tradnl" dirty="0"/>
              <a:t>Hoy más que vender seguros debemos construir confianza.</a:t>
            </a:r>
          </a:p>
          <a:p>
            <a:r>
              <a:rPr lang="es-ES_tradnl" dirty="0"/>
              <a:t>Tal vez nos concentramos mucho en el producto y en el precio, pero no podemos   olvidamos del cliente y sus verdaderas necesidades.</a:t>
            </a:r>
          </a:p>
          <a:p>
            <a:r>
              <a:rPr lang="es-ES_tradnl" dirty="0"/>
              <a:t>La lealtad ya no se puede comprar, se tiene que ganar.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390B01-12A2-9A12-FE94-B86C8BE9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5374"/>
            <a:ext cx="3496293" cy="23466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B92DEB-B880-DADE-C0A2-08389CC07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2" y="365620"/>
            <a:ext cx="4215741" cy="231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72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5595</TotalTime>
  <Words>808</Words>
  <Application>Microsoft Macintosh PowerPoint</Application>
  <PresentationFormat>Presentación en pantalla (4:3)</PresentationFormat>
  <Paragraphs>128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Baskerville Old Face</vt:lpstr>
      <vt:lpstr>Calibri</vt:lpstr>
      <vt:lpstr>Calibri Light</vt:lpstr>
      <vt:lpstr>Tema de Office</vt:lpstr>
      <vt:lpstr>Presentación de PowerPoint</vt:lpstr>
      <vt:lpstr>Presentación de PowerPoint</vt:lpstr>
      <vt:lpstr>PRIMAS SINIESTROS  TOTALES DEL MERCADO    EN MILES DE B/   </vt:lpstr>
      <vt:lpstr>Presentación de PowerPoint</vt:lpstr>
      <vt:lpstr>Presentación de PowerPoint</vt:lpstr>
      <vt:lpstr>NUESTRA ESTRATEGIA</vt:lpstr>
      <vt:lpstr>Como redefinir la experiencia del cliente </vt:lpstr>
      <vt:lpstr>Presentación de PowerPoint</vt:lpstr>
      <vt:lpstr>Presentación de PowerPoint</vt:lpstr>
      <vt:lpstr>Presentación de PowerPoint</vt:lpstr>
      <vt:lpstr>CANALES DE VENTAS DE SEGUROS</vt:lpstr>
      <vt:lpstr>       TRANSPARENCIA </vt:lpstr>
      <vt:lpstr> </vt:lpstr>
      <vt:lpstr>ATENCION DE RECLAMACIONES</vt:lpstr>
      <vt:lpstr>      TARIFICACIÓN</vt:lpstr>
      <vt:lpstr>ATENCION 24/7 </vt:lpstr>
      <vt:lpstr>MODELOS DE COBRO POR USO DEL VEHICULO.</vt:lpstr>
      <vt:lpstr>SOSTENIBLE  Y RESPONSABLE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Fedpa Seguros</dc:creator>
  <cp:lastModifiedBy>amilcar cordoba</cp:lastModifiedBy>
  <cp:revision>79</cp:revision>
  <cp:lastPrinted>2023-05-24T23:25:54Z</cp:lastPrinted>
  <dcterms:created xsi:type="dcterms:W3CDTF">2019-06-19T21:17:58Z</dcterms:created>
  <dcterms:modified xsi:type="dcterms:W3CDTF">2025-09-23T22:47:49Z</dcterms:modified>
</cp:coreProperties>
</file>