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7"/>
    <p:sldMasterId id="2147483728" r:id="rId68"/>
  </p:sldMasterIdLst>
  <p:notesMasterIdLst>
    <p:notesMasterId r:id="rId93"/>
  </p:notesMasterIdLst>
  <p:handoutMasterIdLst>
    <p:handoutMasterId r:id="rId94"/>
  </p:handoutMasterIdLst>
  <p:sldIdLst>
    <p:sldId id="256" r:id="rId69"/>
    <p:sldId id="263" r:id="rId70"/>
    <p:sldId id="260" r:id="rId71"/>
    <p:sldId id="319" r:id="rId72"/>
    <p:sldId id="268" r:id="rId73"/>
    <p:sldId id="272" r:id="rId74"/>
    <p:sldId id="290" r:id="rId75"/>
    <p:sldId id="286" r:id="rId76"/>
    <p:sldId id="273" r:id="rId77"/>
    <p:sldId id="291" r:id="rId78"/>
    <p:sldId id="287" r:id="rId79"/>
    <p:sldId id="274" r:id="rId80"/>
    <p:sldId id="292" r:id="rId81"/>
    <p:sldId id="288" r:id="rId82"/>
    <p:sldId id="275" r:id="rId83"/>
    <p:sldId id="293" r:id="rId84"/>
    <p:sldId id="289" r:id="rId85"/>
    <p:sldId id="295" r:id="rId86"/>
    <p:sldId id="270" r:id="rId87"/>
    <p:sldId id="294" r:id="rId88"/>
    <p:sldId id="276" r:id="rId89"/>
    <p:sldId id="317" r:id="rId90"/>
    <p:sldId id="318" r:id="rId91"/>
    <p:sldId id="259" r:id="rId92"/>
  </p:sldIdLst>
  <p:sldSz cx="12192000" cy="6858000"/>
  <p:notesSz cx="6858000" cy="9144000"/>
  <p:custDataLst>
    <p:custData r:id="rId35"/>
    <p:tags r:id="rId95"/>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F3179-6E1E-41DA-9661-4223CDE6D1D8}" v="123" dt="2024-09-07T02:35:23.533"/>
  </p1510:revLst>
</p1510:revInfo>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00" autoAdjust="0"/>
  </p:normalViewPr>
  <p:slideViewPr>
    <p:cSldViewPr snapToGrid="0" snapToObjects="1">
      <p:cViewPr>
        <p:scale>
          <a:sx n="63" d="100"/>
          <a:sy n="63" d="100"/>
        </p:scale>
        <p:origin x="764" y="40"/>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Master" Target="slideMasters/slideMaster2.xml"/><Relationship Id="rId84" Type="http://schemas.openxmlformats.org/officeDocument/2006/relationships/slide" Target="slides/slide16.xml"/><Relationship Id="rId89" Type="http://schemas.openxmlformats.org/officeDocument/2006/relationships/slide" Target="slides/slide2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6.xml"/><Relationship Id="rId79" Type="http://schemas.openxmlformats.org/officeDocument/2006/relationships/slide" Target="slides/slide11.xml"/><Relationship Id="rId5" Type="http://schemas.openxmlformats.org/officeDocument/2006/relationships/customXml" Target="../customXml/item5.xml"/><Relationship Id="rId90" Type="http://schemas.openxmlformats.org/officeDocument/2006/relationships/slide" Target="slides/slide22.xml"/><Relationship Id="rId95" Type="http://schemas.openxmlformats.org/officeDocument/2006/relationships/tags" Target="tags/tag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1.xml"/><Relationship Id="rId80" Type="http://schemas.openxmlformats.org/officeDocument/2006/relationships/slide" Target="slides/slide12.xml"/><Relationship Id="rId85" Type="http://schemas.openxmlformats.org/officeDocument/2006/relationships/slide" Target="slides/slide1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2.xml"/><Relationship Id="rId75" Type="http://schemas.openxmlformats.org/officeDocument/2006/relationships/slide" Target="slides/slide7.xml"/><Relationship Id="rId83" Type="http://schemas.openxmlformats.org/officeDocument/2006/relationships/slide" Target="slides/slide15.xml"/><Relationship Id="rId88" Type="http://schemas.openxmlformats.org/officeDocument/2006/relationships/slide" Target="slides/slide20.xml"/><Relationship Id="rId91" Type="http://schemas.openxmlformats.org/officeDocument/2006/relationships/slide" Target="slides/slide23.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5.xml"/><Relationship Id="rId78" Type="http://schemas.openxmlformats.org/officeDocument/2006/relationships/slide" Target="slides/slide10.xml"/><Relationship Id="rId81" Type="http://schemas.openxmlformats.org/officeDocument/2006/relationships/slide" Target="slides/slide13.xml"/><Relationship Id="rId86" Type="http://schemas.openxmlformats.org/officeDocument/2006/relationships/slide" Target="slides/slide18.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8.xml"/><Relationship Id="rId97"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3.xml"/><Relationship Id="rId92" Type="http://schemas.openxmlformats.org/officeDocument/2006/relationships/slide" Target="slides/slide2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9.xml"/><Relationship Id="rId61" Type="http://schemas.openxmlformats.org/officeDocument/2006/relationships/customXml" Target="../customXml/item61.xml"/><Relationship Id="rId82" Type="http://schemas.openxmlformats.org/officeDocument/2006/relationships/slide" Target="slides/slide1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9.xml"/><Relationship Id="rId100"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Worksheet%20in%20LARG-AAIC-GC%20Contratos%20de%20Da&#241;os%202024.pptx%20%20-%20%20Read-Only"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5.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6.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CAT XL</a:t>
            </a:r>
          </a:p>
          <a:p>
            <a:pPr>
              <a:defRPr/>
            </a:pPr>
            <a:r>
              <a:rPr lang="en-GB"/>
              <a:t>Prima</a:t>
            </a:r>
            <a:r>
              <a:rPr lang="en-GB" baseline="0"/>
              <a:t> vs Tasa</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'[Worksheet in LARG-AAIC-GC Contratos de Daños 2024.pptx  -  Read-Only]Sheet1'!$D$5</c:f>
              <c:strCache>
                <c:ptCount val="1"/>
                <c:pt idx="0">
                  <c:v>Prima</c:v>
                </c:pt>
              </c:strCache>
            </c:strRef>
          </c:tx>
          <c:spPr>
            <a:solidFill>
              <a:schemeClr val="accent1"/>
            </a:solidFill>
            <a:ln>
              <a:noFill/>
            </a:ln>
            <a:effectLst/>
          </c:spPr>
          <c:invertIfNegative val="0"/>
          <c:cat>
            <c:numRef>
              <c:f>'[Worksheet in LARG-AAIC-GC Contratos de Daños 2024.pptx  -  Read-Only]Sheet1'!$C$6:$C$18</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'[Worksheet in LARG-AAIC-GC Contratos de Daños 2024.pptx  -  Read-Only]Sheet1'!$D$6:$D$18</c:f>
              <c:numCache>
                <c:formatCode>_-* #,##0_-;\-* #,##0_-;_-* "-"??_-;_-@_-</c:formatCode>
                <c:ptCount val="13"/>
                <c:pt idx="0">
                  <c:v>794279</c:v>
                </c:pt>
                <c:pt idx="1">
                  <c:v>738643</c:v>
                </c:pt>
                <c:pt idx="2">
                  <c:v>730526</c:v>
                </c:pt>
                <c:pt idx="3">
                  <c:v>751150</c:v>
                </c:pt>
                <c:pt idx="4">
                  <c:v>820050</c:v>
                </c:pt>
                <c:pt idx="5">
                  <c:v>755758</c:v>
                </c:pt>
                <c:pt idx="6">
                  <c:v>976794</c:v>
                </c:pt>
                <c:pt idx="7">
                  <c:v>1000806</c:v>
                </c:pt>
                <c:pt idx="8">
                  <c:v>1135012</c:v>
                </c:pt>
                <c:pt idx="9">
                  <c:v>1228694</c:v>
                </c:pt>
                <c:pt idx="10">
                  <c:v>1371610.6104789558</c:v>
                </c:pt>
                <c:pt idx="11">
                  <c:v>1785667.0644069551</c:v>
                </c:pt>
                <c:pt idx="12">
                  <c:v>2239335.61</c:v>
                </c:pt>
              </c:numCache>
            </c:numRef>
          </c:val>
          <c:extLst>
            <c:ext xmlns:c16="http://schemas.microsoft.com/office/drawing/2014/chart" uri="{C3380CC4-5D6E-409C-BE32-E72D297353CC}">
              <c16:uniqueId val="{00000000-C944-402E-B4D4-9CC047667135}"/>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'[Worksheet in LARG-AAIC-GC Contratos de Daños 2024.pptx  -  Read-Only]Sheet1'!$F$5</c:f>
              <c:strCache>
                <c:ptCount val="1"/>
                <c:pt idx="0">
                  <c:v>Tasa</c:v>
                </c:pt>
              </c:strCache>
            </c:strRef>
          </c:tx>
          <c:spPr>
            <a:ln w="28575" cap="rnd">
              <a:solidFill>
                <a:schemeClr val="accent2"/>
              </a:solidFill>
              <a:round/>
            </a:ln>
            <a:effectLst/>
          </c:spPr>
          <c:marker>
            <c:symbol val="none"/>
          </c:marker>
          <c:cat>
            <c:numRef>
              <c:f>'[Worksheet in LARG-AAIC-GC Contratos de Daños 2024.pptx  -  Read-Only]Sheet1'!$C$6:$C$18</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'[Worksheet in LARG-AAIC-GC Contratos de Daños 2024.pptx  -  Read-Only]Sheet1'!$F$6:$F$18</c:f>
              <c:numCache>
                <c:formatCode>0.0000%</c:formatCode>
                <c:ptCount val="13"/>
                <c:pt idx="0">
                  <c:v>1.09E-3</c:v>
                </c:pt>
                <c:pt idx="1">
                  <c:v>9.7999999999999997E-4</c:v>
                </c:pt>
                <c:pt idx="2">
                  <c:v>9.3000000000000005E-4</c:v>
                </c:pt>
                <c:pt idx="3">
                  <c:v>8.7000000000000001E-4</c:v>
                </c:pt>
                <c:pt idx="4">
                  <c:v>8.4999999999999995E-4</c:v>
                </c:pt>
                <c:pt idx="5">
                  <c:v>7.7099999999999998E-4</c:v>
                </c:pt>
                <c:pt idx="6">
                  <c:v>8.8000000000000003E-4</c:v>
                </c:pt>
                <c:pt idx="7">
                  <c:v>8.5999999999999998E-4</c:v>
                </c:pt>
                <c:pt idx="8">
                  <c:v>9.2000000000000003E-4</c:v>
                </c:pt>
                <c:pt idx="9">
                  <c:v>9.4600000000000001E-4</c:v>
                </c:pt>
                <c:pt idx="10">
                  <c:v>9.6224883326601919E-4</c:v>
                </c:pt>
                <c:pt idx="11">
                  <c:v>1.1052517451617242E-3</c:v>
                </c:pt>
                <c:pt idx="12">
                  <c:v>1.158262465856986E-3</c:v>
                </c:pt>
              </c:numCache>
            </c:numRef>
          </c:val>
          <c:smooth val="0"/>
          <c:extLst>
            <c:ext xmlns:c16="http://schemas.microsoft.com/office/drawing/2014/chart" uri="{C3380CC4-5D6E-409C-BE32-E72D297353CC}">
              <c16:uniqueId val="{00000001-C944-402E-B4D4-9CC047667135}"/>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Risk XL</a:t>
            </a:r>
          </a:p>
          <a:p>
            <a:pPr>
              <a:defRPr/>
            </a:pPr>
            <a:r>
              <a:rPr lang="en-GB"/>
              <a:t>Prima</a:t>
            </a:r>
            <a:r>
              <a:rPr lang="en-GB" baseline="0"/>
              <a:t> vs Tasa</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'[Worksheet in LARG-AAIC-GC Contratos de Daños 2024.pptx  -  Read-Only 2]Sheet1'!$D$24</c:f>
              <c:strCache>
                <c:ptCount val="1"/>
                <c:pt idx="0">
                  <c:v>Prima</c:v>
                </c:pt>
              </c:strCache>
            </c:strRef>
          </c:tx>
          <c:spPr>
            <a:solidFill>
              <a:schemeClr val="accent1"/>
            </a:solidFill>
            <a:ln>
              <a:noFill/>
            </a:ln>
            <a:effectLst/>
          </c:spPr>
          <c:invertIfNegative val="0"/>
          <c:cat>
            <c:numRef>
              <c:f>'[Worksheet in LARG-AAIC-GC Contratos de Daños 2024.pptx  -  Read-Only 2]Sheet1'!$C$25:$C$37</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'[Worksheet in LARG-AAIC-GC Contratos de Daños 2024.pptx  -  Read-Only 2]Sheet1'!$D$25:$D$37</c:f>
              <c:numCache>
                <c:formatCode>_-* #,##0_-;\-* #,##0_-;_-* "-"??_-;_-@_-</c:formatCode>
                <c:ptCount val="13"/>
                <c:pt idx="0">
                  <c:v>426218</c:v>
                </c:pt>
                <c:pt idx="1">
                  <c:v>418887</c:v>
                </c:pt>
                <c:pt idx="2">
                  <c:v>474327</c:v>
                </c:pt>
                <c:pt idx="3">
                  <c:v>555231</c:v>
                </c:pt>
                <c:pt idx="4">
                  <c:v>519250</c:v>
                </c:pt>
                <c:pt idx="5">
                  <c:v>502350</c:v>
                </c:pt>
                <c:pt idx="6">
                  <c:v>515850</c:v>
                </c:pt>
                <c:pt idx="7">
                  <c:v>392750</c:v>
                </c:pt>
                <c:pt idx="8">
                  <c:v>470797</c:v>
                </c:pt>
                <c:pt idx="9">
                  <c:v>582306</c:v>
                </c:pt>
                <c:pt idx="10">
                  <c:v>605752.33728504297</c:v>
                </c:pt>
                <c:pt idx="11">
                  <c:v>595494.66987442155</c:v>
                </c:pt>
                <c:pt idx="12">
                  <c:v>953056.05835770397</c:v>
                </c:pt>
              </c:numCache>
            </c:numRef>
          </c:val>
          <c:extLst>
            <c:ext xmlns:c16="http://schemas.microsoft.com/office/drawing/2014/chart" uri="{C3380CC4-5D6E-409C-BE32-E72D297353CC}">
              <c16:uniqueId val="{00000000-EE6F-467D-B622-064E102D5B0C}"/>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'[Worksheet in LARG-AAIC-GC Contratos de Daños 2024.pptx  -  Read-Only 2]Sheet1'!$F$24</c:f>
              <c:strCache>
                <c:ptCount val="1"/>
                <c:pt idx="0">
                  <c:v>Tasa</c:v>
                </c:pt>
              </c:strCache>
            </c:strRef>
          </c:tx>
          <c:spPr>
            <a:ln w="28575" cap="rnd">
              <a:solidFill>
                <a:schemeClr val="accent2"/>
              </a:solidFill>
              <a:round/>
            </a:ln>
            <a:effectLst/>
          </c:spPr>
          <c:marker>
            <c:symbol val="none"/>
          </c:marker>
          <c:cat>
            <c:strRef>
              <c:f>'[Worksheet in LARG-AAIC-GC Contratos de Daños 2024.pptx  -  Read-Only 2]Sheet1'!$C$6:$C$18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'[Worksheet in LARG-AAIC-GC Contratos de Daños 2024.pptx  -  Read-Only 2]Sheet1'!$F$25:$F$37</c:f>
              <c:numCache>
                <c:formatCode>0.0000%</c:formatCode>
                <c:ptCount val="13"/>
                <c:pt idx="0">
                  <c:v>4.8999999999999998E-4</c:v>
                </c:pt>
                <c:pt idx="1">
                  <c:v>4.2000000000000002E-4</c:v>
                </c:pt>
                <c:pt idx="2">
                  <c:v>4.4999999999999999E-4</c:v>
                </c:pt>
                <c:pt idx="3">
                  <c:v>4.8000000000000001E-4</c:v>
                </c:pt>
                <c:pt idx="4">
                  <c:v>4.0999999999999999E-4</c:v>
                </c:pt>
                <c:pt idx="5">
                  <c:v>4.0000000000000002E-4</c:v>
                </c:pt>
                <c:pt idx="6">
                  <c:v>3.6000000000000002E-4</c:v>
                </c:pt>
                <c:pt idx="7">
                  <c:v>2.5999999999999998E-4</c:v>
                </c:pt>
                <c:pt idx="8">
                  <c:v>3.4000000000000002E-4</c:v>
                </c:pt>
                <c:pt idx="9">
                  <c:v>3.788641949746757E-4</c:v>
                </c:pt>
                <c:pt idx="10">
                  <c:v>3.4400130402986425E-4</c:v>
                </c:pt>
                <c:pt idx="11">
                  <c:v>3.2669451643769809E-4</c:v>
                </c:pt>
                <c:pt idx="12">
                  <c:v>3.954228492451476E-4</c:v>
                </c:pt>
              </c:numCache>
            </c:numRef>
          </c:val>
          <c:smooth val="0"/>
          <c:extLst>
            <c:ext xmlns:c16="http://schemas.microsoft.com/office/drawing/2014/chart" uri="{C3380CC4-5D6E-409C-BE32-E72D297353CC}">
              <c16:uniqueId val="{00000001-EE6F-467D-B622-064E102D5B0C}"/>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Motor XL</a:t>
            </a:r>
          </a:p>
          <a:p>
            <a:pPr>
              <a:defRPr/>
            </a:pPr>
            <a:r>
              <a:rPr lang="en-GB"/>
              <a:t>Prima</a:t>
            </a:r>
            <a:r>
              <a:rPr lang="en-GB" baseline="0"/>
              <a:t> vs Tasa</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'[Worksheet in LARG-AAIC-GC Contratos de Daños 2024.pptx]Sheet1'!$D$40</c:f>
              <c:strCache>
                <c:ptCount val="1"/>
                <c:pt idx="0">
                  <c:v>Prima</c:v>
                </c:pt>
              </c:strCache>
            </c:strRef>
          </c:tx>
          <c:spPr>
            <a:solidFill>
              <a:schemeClr val="accent1"/>
            </a:solidFill>
            <a:ln>
              <a:noFill/>
            </a:ln>
            <a:effectLst/>
          </c:spPr>
          <c:invertIfNegative val="0"/>
          <c:cat>
            <c:numRef>
              <c:f>'[Worksheet in LARG-AAIC-GC Contratos de Daños 2024.pptx]Sheet1'!$C$41:$C$53</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'[Worksheet in LARG-AAIC-GC Contratos de Daños 2024.pptx]Sheet1'!$D$41:$D$53</c:f>
              <c:numCache>
                <c:formatCode>_-* #,##0_-;\-* #,##0_-;_-* "-"??_-;_-@_-</c:formatCode>
                <c:ptCount val="13"/>
                <c:pt idx="0">
                  <c:v>712020</c:v>
                </c:pt>
                <c:pt idx="1">
                  <c:v>825240</c:v>
                </c:pt>
                <c:pt idx="2">
                  <c:v>780894</c:v>
                </c:pt>
                <c:pt idx="3">
                  <c:v>776796</c:v>
                </c:pt>
                <c:pt idx="4">
                  <c:v>743978</c:v>
                </c:pt>
                <c:pt idx="5">
                  <c:v>806000</c:v>
                </c:pt>
                <c:pt idx="6">
                  <c:v>857325</c:v>
                </c:pt>
                <c:pt idx="7">
                  <c:v>857327</c:v>
                </c:pt>
                <c:pt idx="8">
                  <c:v>906473</c:v>
                </c:pt>
                <c:pt idx="9">
                  <c:v>808446</c:v>
                </c:pt>
                <c:pt idx="10">
                  <c:v>670701.10333424271</c:v>
                </c:pt>
                <c:pt idx="11">
                  <c:v>814928.79663388024</c:v>
                </c:pt>
                <c:pt idx="12">
                  <c:v>918347.19635442039</c:v>
                </c:pt>
              </c:numCache>
            </c:numRef>
          </c:val>
          <c:extLst>
            <c:ext xmlns:c16="http://schemas.microsoft.com/office/drawing/2014/chart" uri="{C3380CC4-5D6E-409C-BE32-E72D297353CC}">
              <c16:uniqueId val="{00000000-883B-425B-AAAF-D190452DD183}"/>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'[Worksheet in LARG-AAIC-GC Contratos de Daños 2024.pptx]Sheet1'!$F$40</c:f>
              <c:strCache>
                <c:ptCount val="1"/>
                <c:pt idx="0">
                  <c:v>Tasa</c:v>
                </c:pt>
              </c:strCache>
            </c:strRef>
          </c:tx>
          <c:spPr>
            <a:ln w="28575" cap="rnd">
              <a:solidFill>
                <a:schemeClr val="accent2"/>
              </a:solidFill>
              <a:round/>
            </a:ln>
            <a:effectLst/>
          </c:spPr>
          <c:marker>
            <c:symbol val="none"/>
          </c:marker>
          <c:cat>
            <c:strRef>
              <c:f>'[Worksheet in LARG-AAIC-GC Contratos de Daños 2024.pptx]Sheet1'!$C$6:$C$18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'[Worksheet in LARG-AAIC-GC Contratos de Daños 2024.pptx]Sheet1'!$F$41:$F$53</c:f>
              <c:numCache>
                <c:formatCode>0.0000%</c:formatCode>
                <c:ptCount val="13"/>
                <c:pt idx="0">
                  <c:v>2.8539999999999999E-2</c:v>
                </c:pt>
                <c:pt idx="1">
                  <c:v>2.9479999999999999E-2</c:v>
                </c:pt>
                <c:pt idx="2">
                  <c:v>2.9409999999999999E-2</c:v>
                </c:pt>
                <c:pt idx="3">
                  <c:v>3.049E-2</c:v>
                </c:pt>
                <c:pt idx="4">
                  <c:v>2.8559999999999999E-2</c:v>
                </c:pt>
                <c:pt idx="5">
                  <c:v>2.869E-2</c:v>
                </c:pt>
                <c:pt idx="6">
                  <c:v>2.8150000000000001E-2</c:v>
                </c:pt>
                <c:pt idx="7">
                  <c:v>2.598E-2</c:v>
                </c:pt>
                <c:pt idx="8">
                  <c:v>2.598E-2</c:v>
                </c:pt>
                <c:pt idx="9">
                  <c:v>2.4396000000000001E-2</c:v>
                </c:pt>
                <c:pt idx="10">
                  <c:v>1.8984700220824876E-2</c:v>
                </c:pt>
                <c:pt idx="11">
                  <c:v>2.0139600443459804E-2</c:v>
                </c:pt>
                <c:pt idx="12">
                  <c:v>1.7789377519107925E-2</c:v>
                </c:pt>
              </c:numCache>
            </c:numRef>
          </c:val>
          <c:smooth val="0"/>
          <c:extLst>
            <c:ext xmlns:c16="http://schemas.microsoft.com/office/drawing/2014/chart" uri="{C3380CC4-5D6E-409C-BE32-E72D297353CC}">
              <c16:uniqueId val="{00000001-883B-425B-AAAF-D190452DD183}"/>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Misc XL</a:t>
            </a:r>
          </a:p>
          <a:p>
            <a:pPr>
              <a:defRPr/>
            </a:pPr>
            <a:r>
              <a:rPr lang="en-GB"/>
              <a:t>Prima</a:t>
            </a:r>
            <a:r>
              <a:rPr lang="en-GB" baseline="0"/>
              <a:t> vs Tasa</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'[Worksheet in LARG-AAIC-GC Contratos de Daños 2024.pptx 2]Sheet1'!$D$58</c:f>
              <c:strCache>
                <c:ptCount val="1"/>
                <c:pt idx="0">
                  <c:v>Prima</c:v>
                </c:pt>
              </c:strCache>
            </c:strRef>
          </c:tx>
          <c:spPr>
            <a:solidFill>
              <a:schemeClr val="accent1"/>
            </a:solidFill>
            <a:ln>
              <a:noFill/>
            </a:ln>
            <a:effectLst/>
          </c:spPr>
          <c:invertIfNegative val="0"/>
          <c:cat>
            <c:numRef>
              <c:f>'[Worksheet in LARG-AAIC-GC Contratos de Daños 2024.pptx 2]Sheet1'!$C$59:$C$71</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'[Worksheet in LARG-AAIC-GC Contratos de Daños 2024.pptx 2]Sheet1'!$D$59:$D$71</c:f>
              <c:numCache>
                <c:formatCode>_-* #,##0_-;\-* #,##0_-;_-* "-"??_-;_-@_-</c:formatCode>
                <c:ptCount val="13"/>
                <c:pt idx="0">
                  <c:v>398310</c:v>
                </c:pt>
                <c:pt idx="1">
                  <c:v>457418</c:v>
                </c:pt>
                <c:pt idx="2">
                  <c:v>472430</c:v>
                </c:pt>
                <c:pt idx="3">
                  <c:v>504878</c:v>
                </c:pt>
                <c:pt idx="4">
                  <c:v>628414</c:v>
                </c:pt>
                <c:pt idx="5">
                  <c:v>644500</c:v>
                </c:pt>
                <c:pt idx="6">
                  <c:v>741176</c:v>
                </c:pt>
                <c:pt idx="7">
                  <c:v>799999</c:v>
                </c:pt>
                <c:pt idx="8">
                  <c:v>843212</c:v>
                </c:pt>
                <c:pt idx="9">
                  <c:v>893888</c:v>
                </c:pt>
                <c:pt idx="10">
                  <c:v>886627.45396650583</c:v>
                </c:pt>
                <c:pt idx="11">
                  <c:v>1022480.1634803301</c:v>
                </c:pt>
                <c:pt idx="12">
                  <c:v>1264887.8820401432</c:v>
                </c:pt>
              </c:numCache>
            </c:numRef>
          </c:val>
          <c:extLst>
            <c:ext xmlns:c16="http://schemas.microsoft.com/office/drawing/2014/chart" uri="{C3380CC4-5D6E-409C-BE32-E72D297353CC}">
              <c16:uniqueId val="{00000000-CFF5-4B4E-8B13-E8D4A4271CAA}"/>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'[Worksheet in LARG-AAIC-GC Contratos de Daños 2024.pptx 2]Sheet1'!$F$58</c:f>
              <c:strCache>
                <c:ptCount val="1"/>
                <c:pt idx="0">
                  <c:v>Tasa</c:v>
                </c:pt>
              </c:strCache>
            </c:strRef>
          </c:tx>
          <c:spPr>
            <a:ln w="28575" cap="rnd">
              <a:solidFill>
                <a:schemeClr val="accent2"/>
              </a:solidFill>
              <a:round/>
            </a:ln>
            <a:effectLst/>
          </c:spPr>
          <c:marker>
            <c:symbol val="none"/>
          </c:marker>
          <c:cat>
            <c:strRef>
              <c:f>'[Worksheet in LARG-AAIC-GC Contratos de Daños 2024.pptx 2]Sheet1'!$C$6:$C$18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'[Worksheet in LARG-AAIC-GC Contratos de Daños 2024.pptx 2]Sheet1'!$F$59:$F$71</c:f>
              <c:numCache>
                <c:formatCode>0.000%</c:formatCode>
                <c:ptCount val="13"/>
                <c:pt idx="0">
                  <c:v>0.11175</c:v>
                </c:pt>
                <c:pt idx="1">
                  <c:v>0.11409999999999999</c:v>
                </c:pt>
                <c:pt idx="2">
                  <c:v>0.11515</c:v>
                </c:pt>
                <c:pt idx="3">
                  <c:v>0.11948</c:v>
                </c:pt>
                <c:pt idx="4">
                  <c:v>0.13217000000000001</c:v>
                </c:pt>
                <c:pt idx="5">
                  <c:v>0.13514000000000001</c:v>
                </c:pt>
                <c:pt idx="6">
                  <c:v>0.1439</c:v>
                </c:pt>
                <c:pt idx="7">
                  <c:v>0.17258000000000001</c:v>
                </c:pt>
                <c:pt idx="8">
                  <c:v>0.17108999999999999</c:v>
                </c:pt>
                <c:pt idx="9">
                  <c:v>0.186698</c:v>
                </c:pt>
                <c:pt idx="10">
                  <c:v>0.16427998052915849</c:v>
                </c:pt>
                <c:pt idx="11">
                  <c:v>0.16946144436186564</c:v>
                </c:pt>
                <c:pt idx="12">
                  <c:v>0.17171555548715287</c:v>
                </c:pt>
              </c:numCache>
            </c:numRef>
          </c:val>
          <c:smooth val="0"/>
          <c:extLst>
            <c:ext xmlns:c16="http://schemas.microsoft.com/office/drawing/2014/chart" uri="{C3380CC4-5D6E-409C-BE32-E72D297353CC}">
              <c16:uniqueId val="{00000001-CFF5-4B4E-8B13-E8D4A4271CAA}"/>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09/09/2024</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09/09/2024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F5AC0-C4B3-464D-8E9B-9D86370B7879}" type="slidenum">
              <a:rPr lang="en-GB" smtClean="0"/>
              <a:t>1</a:t>
            </a:fld>
            <a:endParaRPr lang="en-GB" dirty="0"/>
          </a:p>
        </p:txBody>
      </p:sp>
    </p:spTree>
    <p:extLst>
      <p:ext uri="{BB962C8B-B14F-4D97-AF65-F5344CB8AC3E}">
        <p14:creationId xmlns:p14="http://schemas.microsoft.com/office/powerpoint/2010/main" val="264949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a:t>
            </a:r>
            <a:r>
              <a:rPr lang="en-US" baseline="0" dirty="0"/>
              <a:t> </a:t>
            </a:r>
            <a:r>
              <a:rPr lang="en-US" baseline="0" dirty="0" err="1"/>
              <a:t>simplificación</a:t>
            </a:r>
            <a:r>
              <a:rPr lang="en-US" baseline="0" dirty="0"/>
              <a:t> y </a:t>
            </a:r>
            <a:r>
              <a:rPr lang="en-US" baseline="0" dirty="0" err="1"/>
              <a:t>eficiencia</a:t>
            </a:r>
            <a:r>
              <a:rPr lang="en-US" baseline="0" dirty="0"/>
              <a:t> de los </a:t>
            </a:r>
            <a:r>
              <a:rPr lang="en-US" baseline="0" dirty="0" err="1"/>
              <a:t>programas</a:t>
            </a:r>
            <a:endParaRPr lang="en-US" dirty="0"/>
          </a:p>
        </p:txBody>
      </p:sp>
      <p:sp>
        <p:nvSpPr>
          <p:cNvPr id="4" name="Slide Number Placeholder 3"/>
          <p:cNvSpPr>
            <a:spLocks noGrp="1"/>
          </p:cNvSpPr>
          <p:nvPr>
            <p:ph type="sldNum" sz="quarter" idx="10"/>
          </p:nvPr>
        </p:nvSpPr>
        <p:spPr/>
        <p:txBody>
          <a:bodyPr/>
          <a:lstStyle/>
          <a:p>
            <a:fld id="{0E8EB13C-FBED-4872-A235-6F492E1AE190}" type="slidenum">
              <a:rPr lang="es-PE" smtClean="0"/>
              <a:t>20</a:t>
            </a:fld>
            <a:endParaRPr lang="es-PE" dirty="0"/>
          </a:p>
        </p:txBody>
      </p:sp>
    </p:spTree>
    <p:extLst>
      <p:ext uri="{BB962C8B-B14F-4D97-AF65-F5344CB8AC3E}">
        <p14:creationId xmlns:p14="http://schemas.microsoft.com/office/powerpoint/2010/main" val="1740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EB13C-FBED-4872-A235-6F492E1AE190}" type="slidenum">
              <a:rPr lang="es-PE" smtClean="0"/>
              <a:t>21</a:t>
            </a:fld>
            <a:endParaRPr lang="es-PE" dirty="0"/>
          </a:p>
        </p:txBody>
      </p:sp>
    </p:spTree>
    <p:extLst>
      <p:ext uri="{BB962C8B-B14F-4D97-AF65-F5344CB8AC3E}">
        <p14:creationId xmlns:p14="http://schemas.microsoft.com/office/powerpoint/2010/main" val="280067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defRPr/>
            </a:pPr>
            <a:fld id="{FC7103BD-7701-48DF-80EF-9E6A00808F8F}" type="slidenum">
              <a:rPr lang="en-US">
                <a:solidFill>
                  <a:prstClr val="black"/>
                </a:solidFill>
                <a:latin typeface="Calibri" panose="020F0502020204030204"/>
              </a:rPr>
              <a:pPr defTabSz="466618">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5386935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65.xml"/><Relationship Id="rId7" Type="http://schemas.openxmlformats.org/officeDocument/2006/relationships/customXml" Target="../../customXml/item14.xml"/><Relationship Id="rId2" Type="http://schemas.openxmlformats.org/officeDocument/2006/relationships/customXml" Target="../../customXml/item54.xml"/><Relationship Id="rId1" Type="http://schemas.openxmlformats.org/officeDocument/2006/relationships/customXml" Target="../../customXml/item31.xml"/><Relationship Id="rId6" Type="http://schemas.openxmlformats.org/officeDocument/2006/relationships/customXml" Target="../../customXml/item38.xml"/><Relationship Id="rId11" Type="http://schemas.openxmlformats.org/officeDocument/2006/relationships/image" Target="../media/image5.png"/><Relationship Id="rId5" Type="http://schemas.openxmlformats.org/officeDocument/2006/relationships/customXml" Target="../../customXml/item12.xml"/><Relationship Id="rId10" Type="http://schemas.openxmlformats.org/officeDocument/2006/relationships/image" Target="../media/image4.png"/><Relationship Id="rId4" Type="http://schemas.openxmlformats.org/officeDocument/2006/relationships/customXml" Target="../../customXml/item21.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66.xml"/><Relationship Id="rId7" Type="http://schemas.openxmlformats.org/officeDocument/2006/relationships/slideMaster" Target="../slideMasters/slideMaster1.xml"/><Relationship Id="rId2" Type="http://schemas.openxmlformats.org/officeDocument/2006/relationships/customXml" Target="../../customXml/item32.xml"/><Relationship Id="rId1" Type="http://schemas.openxmlformats.org/officeDocument/2006/relationships/customXml" Target="../../customXml/item58.xml"/><Relationship Id="rId6" Type="http://schemas.openxmlformats.org/officeDocument/2006/relationships/customXml" Target="../../customXml/item45.xml"/><Relationship Id="rId5" Type="http://schemas.openxmlformats.org/officeDocument/2006/relationships/customXml" Target="../../customXml/item37.xml"/><Relationship Id="rId10" Type="http://schemas.openxmlformats.org/officeDocument/2006/relationships/image" Target="../media/image5.png"/><Relationship Id="rId4" Type="http://schemas.openxmlformats.org/officeDocument/2006/relationships/customXml" Target="../../customXml/item16.xml"/><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4.xml"/><Relationship Id="rId2" Type="http://schemas.openxmlformats.org/officeDocument/2006/relationships/customXml" Target="../../customXml/item8.xml"/><Relationship Id="rId1" Type="http://schemas.openxmlformats.org/officeDocument/2006/relationships/customXml" Target="../../customXml/item48.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36.xml"/><Relationship Id="rId1" Type="http://schemas.openxmlformats.org/officeDocument/2006/relationships/customXml" Target="../../customXml/item24.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44.xml"/><Relationship Id="rId1" Type="http://schemas.openxmlformats.org/officeDocument/2006/relationships/customXml" Target="../../customXml/item30.xml"/><Relationship Id="rId5" Type="http://schemas.openxmlformats.org/officeDocument/2006/relationships/slideMaster" Target="../slideMasters/slideMaster1.xml"/><Relationship Id="rId4" Type="http://schemas.openxmlformats.org/officeDocument/2006/relationships/customXml" Target="../../customXml/item2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22.xml"/><Relationship Id="rId2" Type="http://schemas.openxmlformats.org/officeDocument/2006/relationships/customXml" Target="../../customXml/item59.xml"/><Relationship Id="rId1" Type="http://schemas.openxmlformats.org/officeDocument/2006/relationships/customXml" Target="../../customXml/item53.xml"/><Relationship Id="rId6" Type="http://schemas.openxmlformats.org/officeDocument/2006/relationships/slideMaster" Target="../slideMasters/slideMaster1.xml"/><Relationship Id="rId5" Type="http://schemas.openxmlformats.org/officeDocument/2006/relationships/customXml" Target="../../customXml/item18.xml"/><Relationship Id="rId4" Type="http://schemas.openxmlformats.org/officeDocument/2006/relationships/customXml" Target="../../customXml/item17.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61.xml"/><Relationship Id="rId7" Type="http://schemas.openxmlformats.org/officeDocument/2006/relationships/slideMaster" Target="../slideMasters/slideMaster1.xml"/><Relationship Id="rId2" Type="http://schemas.openxmlformats.org/officeDocument/2006/relationships/customXml" Target="../../customXml/item40.xml"/><Relationship Id="rId1" Type="http://schemas.openxmlformats.org/officeDocument/2006/relationships/customXml" Target="../../customXml/item47.xml"/><Relationship Id="rId6" Type="http://schemas.openxmlformats.org/officeDocument/2006/relationships/customXml" Target="../../customXml/item28.xml"/><Relationship Id="rId5" Type="http://schemas.openxmlformats.org/officeDocument/2006/relationships/customXml" Target="../../customXml/item33.xml"/><Relationship Id="rId4" Type="http://schemas.openxmlformats.org/officeDocument/2006/relationships/customXml" Target="../../customXml/item60.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2.xml"/><Relationship Id="rId2" Type="http://schemas.openxmlformats.org/officeDocument/2006/relationships/customXml" Target="../../customXml/item51.xml"/><Relationship Id="rId1" Type="http://schemas.openxmlformats.org/officeDocument/2006/relationships/customXml" Target="../../customXml/item26.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20.xml"/><Relationship Id="rId2" Type="http://schemas.openxmlformats.org/officeDocument/2006/relationships/customXml" Target="../../customXml/item15.xml"/><Relationship Id="rId1" Type="http://schemas.openxmlformats.org/officeDocument/2006/relationships/customXml" Target="../../customXml/item34.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GB" dirty="0"/>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a:solidFill>
                  <a:schemeClr val="lt1"/>
                </a:solidFill>
                <a:effectLst/>
                <a:latin typeface="Arial" panose="020B0604020202020204" pitchFamily="34" charset="0"/>
              </a:rPr>
              <a:t>A business of Marsh McLennan</a:t>
            </a:r>
            <a:endParaRPr lang="en-GB"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accent1"/>
              </a:solidFill>
            </a:endParaRPr>
          </a:p>
        </p:txBody>
      </p:sp>
      <p:pic>
        <p:nvPicPr>
          <p:cNvPr id="5" name="CoverMainLogo_WHIT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7" name="CoverMainLogo_COLOUR" hidden="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en-GB"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Copyright © 2022 Guy Carpenter &amp; Company Limited.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a:t>
            </a:r>
            <a:r>
              <a:rPr lang="en-GB" sz="800" dirty="0" err="1">
                <a:solidFill>
                  <a:schemeClr val="lt1"/>
                </a:solidFill>
              </a:rPr>
              <a:t>FileRef</a:t>
            </a:r>
            <a:r>
              <a:rPr lang="en-GB" sz="8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3" name="MainBack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 Circl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p:nvPr>
        </p:nvSpPr>
        <p:spPr>
          <a:xfrm>
            <a:off x="485776"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p:nvPr>
        </p:nvSpPr>
        <p:spPr>
          <a:xfrm>
            <a:off x="4308478"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4305301" y="3548674"/>
            <a:ext cx="3581400"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3578223"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05303" y="4319152"/>
            <a:ext cx="3581399"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05301" y="3866329"/>
            <a:ext cx="3581400" cy="318476"/>
          </a:xfrm>
        </p:spPr>
        <p:txBody>
          <a:bodyPr/>
          <a:lstStyle>
            <a:lvl1pPr marL="0" indent="0">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3578222"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3578223" cy="318476"/>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AC0CDF27-1ADD-8342-879D-707AFEFCFEF8}"/>
              </a:ext>
            </a:extLst>
          </p:cNvPr>
          <p:cNvSpPr>
            <a:spLocks noGrp="1"/>
          </p:cNvSpPr>
          <p:nvPr>
            <p:ph type="body" sz="half" idx="18" hasCustomPrompt="1"/>
          </p:nvPr>
        </p:nvSpPr>
        <p:spPr>
          <a:xfrm>
            <a:off x="8130667" y="3548674"/>
            <a:ext cx="3578733"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13">
            <a:extLst>
              <a:ext uri="{FF2B5EF4-FFF2-40B4-BE49-F238E27FC236}">
                <a16:creationId xmlns:a16="http://schemas.microsoft.com/office/drawing/2014/main" id="{E53B07F7-1C0A-6047-A541-C601FCBCE8EF}"/>
              </a:ext>
            </a:extLst>
          </p:cNvPr>
          <p:cNvSpPr>
            <a:spLocks noGrp="1"/>
          </p:cNvSpPr>
          <p:nvPr>
            <p:ph type="body" sz="quarter" idx="19"/>
          </p:nvPr>
        </p:nvSpPr>
        <p:spPr>
          <a:xfrm>
            <a:off x="8130670" y="4319152"/>
            <a:ext cx="3578732"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23" name="Text Placeholder 3">
            <a:extLst>
              <a:ext uri="{FF2B5EF4-FFF2-40B4-BE49-F238E27FC236}">
                <a16:creationId xmlns:a16="http://schemas.microsoft.com/office/drawing/2014/main" id="{94746E12-3EC2-5141-8C5F-4B4265F409C4}"/>
              </a:ext>
            </a:extLst>
          </p:cNvPr>
          <p:cNvSpPr>
            <a:spLocks noGrp="1"/>
          </p:cNvSpPr>
          <p:nvPr>
            <p:ph type="body" sz="half" idx="20" hasCustomPrompt="1"/>
          </p:nvPr>
        </p:nvSpPr>
        <p:spPr>
          <a:xfrm>
            <a:off x="8130667" y="3866329"/>
            <a:ext cx="3578733" cy="318476"/>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4" name="Picture Placeholder 9">
            <a:extLst>
              <a:ext uri="{FF2B5EF4-FFF2-40B4-BE49-F238E27FC236}">
                <a16:creationId xmlns:a16="http://schemas.microsoft.com/office/drawing/2014/main" id="{FF57ADCE-A8E0-014E-9057-FA914AC44AB6}"/>
              </a:ext>
            </a:extLst>
          </p:cNvPr>
          <p:cNvSpPr>
            <a:spLocks noGrp="1" noChangeAspect="1"/>
          </p:cNvSpPr>
          <p:nvPr>
            <p:ph type="pic" sz="quarter" idx="21"/>
          </p:nvPr>
        </p:nvSpPr>
        <p:spPr>
          <a:xfrm>
            <a:off x="8128001"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25" name="Title 1">
            <a:extLst>
              <a:ext uri="{FF2B5EF4-FFF2-40B4-BE49-F238E27FC236}">
                <a16:creationId xmlns:a16="http://schemas.microsoft.com/office/drawing/2014/main" id="{1A557E69-B948-EE4F-8D3C-094A819B91FC}"/>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26" name="Text Placeholder 3">
            <a:extLst>
              <a:ext uri="{FF2B5EF4-FFF2-40B4-BE49-F238E27FC236}">
                <a16:creationId xmlns:a16="http://schemas.microsoft.com/office/drawing/2014/main" id="{E15F6C54-7BEE-0A47-9C13-2AD0DEE8A17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65694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vi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2" name="Text Placeholder 31">
            <a:extLst>
              <a:ext uri="{FF2B5EF4-FFF2-40B4-BE49-F238E27FC236}">
                <a16:creationId xmlns:a16="http://schemas.microsoft.com/office/drawing/2014/main" id="{5CC233EE-2A87-264A-ADED-2C5F6769BB11}"/>
              </a:ext>
            </a:extLst>
          </p:cNvPr>
          <p:cNvSpPr>
            <a:spLocks noGrp="1"/>
          </p:cNvSpPr>
          <p:nvPr>
            <p:ph type="body" sz="quarter" idx="10" hasCustomPrompt="1"/>
          </p:nvPr>
        </p:nvSpPr>
        <p:spPr>
          <a:xfrm>
            <a:off x="438912" y="265694"/>
            <a:ext cx="8353425" cy="5847080"/>
          </a:xfrm>
        </p:spPr>
        <p:txBody>
          <a:bodyPr/>
          <a:lstStyle>
            <a:lvl1pPr>
              <a:lnSpc>
                <a:spcPct val="90000"/>
              </a:lnSpc>
              <a:defRPr sz="5400" b="1">
                <a:solidFill>
                  <a:schemeClr val="tx2"/>
                </a:solidFill>
              </a:defRPr>
            </a:lvl1pPr>
          </a:lstStyle>
          <a:p>
            <a:pPr lvl="0"/>
            <a:r>
              <a:rPr lang="en-US" dirty="0"/>
              <a:t>This slide is for </a:t>
            </a:r>
            <a:br>
              <a:rPr lang="en-US" dirty="0"/>
            </a:br>
            <a:r>
              <a:rPr lang="en-US" dirty="0"/>
              <a:t>divider, statement </a:t>
            </a:r>
            <a:br>
              <a:rPr lang="en-US" dirty="0"/>
            </a:br>
            <a:r>
              <a:rPr lang="en-US" dirty="0"/>
              <a:t>or takeaway.</a:t>
            </a:r>
          </a:p>
        </p:txBody>
      </p:sp>
      <p:sp>
        <p:nvSpPr>
          <p:cNvPr id="4" name="TextBox 3">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1346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optional subtitle – remove if not needed</a:t>
            </a:r>
          </a:p>
        </p:txBody>
      </p:sp>
    </p:spTree>
    <p:extLst>
      <p:ext uri="{BB962C8B-B14F-4D97-AF65-F5344CB8AC3E}">
        <p14:creationId xmlns:p14="http://schemas.microsoft.com/office/powerpoint/2010/main" val="2224740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 Insert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823B50-1002-DD4C-B267-F0A3282E6E00}"/>
              </a:ext>
            </a:extLst>
          </p:cNvPr>
          <p:cNvSpPr>
            <a:spLocks noGrp="1"/>
          </p:cNvSpPr>
          <p:nvPr>
            <p:ph type="ctrTitle"/>
          </p:nvPr>
        </p:nvSpPr>
        <p:spPr>
          <a:xfrm>
            <a:off x="6720840" y="1277518"/>
            <a:ext cx="4861560"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7"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6720840" y="4480560"/>
            <a:ext cx="4861560"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1" name="Picture Placeholder 10">
            <a:extLst>
              <a:ext uri="{FF2B5EF4-FFF2-40B4-BE49-F238E27FC236}">
                <a16:creationId xmlns:a16="http://schemas.microsoft.com/office/drawing/2014/main" id="{2994AE63-30C5-684B-86B0-1AC87F53AF7E}"/>
              </a:ext>
            </a:extLst>
          </p:cNvPr>
          <p:cNvSpPr>
            <a:spLocks noGrp="1"/>
          </p:cNvSpPr>
          <p:nvPr>
            <p:ph type="pic" sz="quarter" idx="13" hasCustomPrompt="1"/>
          </p:nvPr>
        </p:nvSpPr>
        <p:spPr>
          <a:xfrm>
            <a:off x="2" y="809"/>
            <a:ext cx="6139679" cy="6907139"/>
          </a:xfrm>
        </p:spPr>
        <p:txBody>
          <a:bodyPr/>
          <a:lstStyle/>
          <a:p>
            <a:r>
              <a:rPr lang="en-BE"/>
              <a:t>Insert Picture Here</a:t>
            </a:r>
          </a:p>
        </p:txBody>
      </p:sp>
      <p:sp>
        <p:nvSpPr>
          <p:cNvPr id="20"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6741201" y="6163468"/>
            <a:ext cx="2784475" cy="360363"/>
          </a:xfrm>
        </p:spPr>
        <p:txBody>
          <a:bodyPr>
            <a:noAutofit/>
          </a:bodyPr>
          <a:lstStyle>
            <a:lvl1pPr marL="0" indent="0">
              <a:buNone/>
              <a:defRPr sz="1200">
                <a:solidFill>
                  <a:schemeClr val="accent2"/>
                </a:solidFill>
              </a:defRPr>
            </a:lvl1pPr>
          </a:lstStyle>
          <a:p>
            <a:pPr lvl="0"/>
            <a:r>
              <a:rPr lang="en-BE"/>
              <a:t>Date goes here</a:t>
            </a:r>
          </a:p>
        </p:txBody>
      </p:sp>
      <p:pic>
        <p:nvPicPr>
          <p:cNvPr id="4" name="Picture 3" descr="Arrow&#10;&#10;Description automatically generated with medium confidence">
            <a:extLst>
              <a:ext uri="{FF2B5EF4-FFF2-40B4-BE49-F238E27FC236}">
                <a16:creationId xmlns:a16="http://schemas.microsoft.com/office/drawing/2014/main" id="{670483B7-BAB9-09F8-0FA0-3D90245521E6}"/>
              </a:ext>
            </a:extLst>
          </p:cNvPr>
          <p:cNvPicPr>
            <a:picLocks noChangeAspect="1"/>
          </p:cNvPicPr>
          <p:nvPr userDrawn="1"/>
        </p:nvPicPr>
        <p:blipFill>
          <a:blip r:embed="rId2"/>
          <a:stretch>
            <a:fillRect/>
          </a:stretch>
        </p:blipFill>
        <p:spPr>
          <a:xfrm>
            <a:off x="10418617" y="79111"/>
            <a:ext cx="1644535" cy="1318119"/>
          </a:xfrm>
          <a:prstGeom prst="rect">
            <a:avLst/>
          </a:prstGeom>
        </p:spPr>
      </p:pic>
    </p:spTree>
    <p:extLst>
      <p:ext uri="{BB962C8B-B14F-4D97-AF65-F5344CB8AC3E}">
        <p14:creationId xmlns:p14="http://schemas.microsoft.com/office/powerpoint/2010/main" val="188094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sp>
        <p:nvSpPr>
          <p:cNvPr id="14" name="Picture Placeholder 10">
            <a:extLst>
              <a:ext uri="{FF2B5EF4-FFF2-40B4-BE49-F238E27FC236}">
                <a16:creationId xmlns:a16="http://schemas.microsoft.com/office/drawing/2014/main" id="{F648424E-EC1A-4EA2-875C-B3725D2925F2}"/>
              </a:ext>
            </a:extLst>
          </p:cNvPr>
          <p:cNvSpPr>
            <a:spLocks noGrp="1"/>
          </p:cNvSpPr>
          <p:nvPr>
            <p:ph type="pic" sz="quarter" idx="13" hasCustomPrompt="1"/>
          </p:nvPr>
        </p:nvSpPr>
        <p:spPr>
          <a:xfrm>
            <a:off x="7461956" y="-24570"/>
            <a:ext cx="4730045" cy="6907139"/>
          </a:xfrm>
        </p:spPr>
        <p:txBody>
          <a:bodyPr/>
          <a:lstStyle/>
          <a:p>
            <a:r>
              <a:rPr lang="en-BE"/>
              <a:t>Insert Picture Here</a:t>
            </a:r>
          </a:p>
        </p:txBody>
      </p:sp>
      <p:pic>
        <p:nvPicPr>
          <p:cNvPr id="3" name="Picture 2" descr="Arrow&#10;&#10;Description automatically generated with medium confidence">
            <a:extLst>
              <a:ext uri="{FF2B5EF4-FFF2-40B4-BE49-F238E27FC236}">
                <a16:creationId xmlns:a16="http://schemas.microsoft.com/office/drawing/2014/main" id="{BEE86BE4-AB48-E7B6-C7B6-7B8E876F11A4}"/>
              </a:ext>
            </a:extLst>
          </p:cNvPr>
          <p:cNvPicPr>
            <a:picLocks noChangeAspect="1"/>
          </p:cNvPicPr>
          <p:nvPr userDrawn="1"/>
        </p:nvPicPr>
        <p:blipFill>
          <a:blip r:embed="rId2"/>
          <a:stretch>
            <a:fillRect/>
          </a:stretch>
        </p:blipFill>
        <p:spPr>
          <a:xfrm>
            <a:off x="763742" y="245485"/>
            <a:ext cx="1881447" cy="1508008"/>
          </a:xfrm>
          <a:prstGeom prst="rect">
            <a:avLst/>
          </a:prstGeom>
        </p:spPr>
      </p:pic>
    </p:spTree>
    <p:extLst>
      <p:ext uri="{BB962C8B-B14F-4D97-AF65-F5344CB8AC3E}">
        <p14:creationId xmlns:p14="http://schemas.microsoft.com/office/powerpoint/2010/main" val="113666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57CA27-B7D5-E342-97E9-E8DF516E1E21}"/>
              </a:ext>
            </a:extLst>
          </p:cNvPr>
          <p:cNvSpPr/>
          <p:nvPr userDrawn="1"/>
        </p:nvSpPr>
        <p:spPr>
          <a:xfrm>
            <a:off x="-7567" y="5143500"/>
            <a:ext cx="12192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3" name="TextBox 2">
            <a:extLst>
              <a:ext uri="{FF2B5EF4-FFF2-40B4-BE49-F238E27FC236}">
                <a16:creationId xmlns:a16="http://schemas.microsoft.com/office/drawing/2014/main" id="{FEAB517D-6A6F-9546-AE69-99274FE3BC6A}"/>
              </a:ext>
            </a:extLst>
          </p:cNvPr>
          <p:cNvSpPr txBox="1"/>
          <p:nvPr userDrawn="1"/>
        </p:nvSpPr>
        <p:spPr>
          <a:xfrm>
            <a:off x="1457094" y="1916973"/>
            <a:ext cx="9277815" cy="923330"/>
          </a:xfrm>
          <a:prstGeom prst="rect">
            <a:avLst/>
          </a:prstGeom>
          <a:noFill/>
        </p:spPr>
        <p:txBody>
          <a:bodyPr wrap="square" rtlCol="0">
            <a:spAutoFit/>
          </a:bodyPr>
          <a:lstStyle/>
          <a:p>
            <a:pPr algn="ctr"/>
            <a:r>
              <a:rPr lang="en-BE" sz="5400">
                <a:solidFill>
                  <a:schemeClr val="bg1"/>
                </a:solidFill>
              </a:rPr>
              <a:t>Thank You</a:t>
            </a:r>
          </a:p>
        </p:txBody>
      </p:sp>
      <p:sp>
        <p:nvSpPr>
          <p:cNvPr id="4" name="TextBox 3">
            <a:extLst>
              <a:ext uri="{FF2B5EF4-FFF2-40B4-BE49-F238E27FC236}">
                <a16:creationId xmlns:a16="http://schemas.microsoft.com/office/drawing/2014/main" id="{CB892E32-86D3-A34F-82AA-852C7154109A}"/>
              </a:ext>
            </a:extLst>
          </p:cNvPr>
          <p:cNvSpPr txBox="1"/>
          <p:nvPr userDrawn="1"/>
        </p:nvSpPr>
        <p:spPr>
          <a:xfrm>
            <a:off x="253775" y="5341998"/>
            <a:ext cx="228531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350">
                <a:solidFill>
                  <a:schemeClr val="bg2"/>
                </a:solidFill>
              </a:rPr>
              <a:t>Schaumburg Office</a:t>
            </a:r>
            <a:endParaRPr lang="en-BE" sz="1350">
              <a:solidFill>
                <a:schemeClr val="bg2"/>
              </a:solidFill>
            </a:endParaRPr>
          </a:p>
        </p:txBody>
      </p:sp>
      <p:sp>
        <p:nvSpPr>
          <p:cNvPr id="12" name="TextBox 11">
            <a:extLst>
              <a:ext uri="{FF2B5EF4-FFF2-40B4-BE49-F238E27FC236}">
                <a16:creationId xmlns:a16="http://schemas.microsoft.com/office/drawing/2014/main" id="{BE0CDF5E-0910-FB4D-9356-E877E7276AB0}"/>
              </a:ext>
            </a:extLst>
          </p:cNvPr>
          <p:cNvSpPr txBox="1"/>
          <p:nvPr userDrawn="1"/>
        </p:nvSpPr>
        <p:spPr>
          <a:xfrm>
            <a:off x="2796254" y="5335723"/>
            <a:ext cx="228531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350">
                <a:solidFill>
                  <a:schemeClr val="bg2"/>
                </a:solidFill>
              </a:rPr>
              <a:t>Columbus Office</a:t>
            </a:r>
            <a:endParaRPr lang="en-BE" sz="1350">
              <a:solidFill>
                <a:schemeClr val="bg2"/>
              </a:solidFill>
            </a:endParaRPr>
          </a:p>
        </p:txBody>
      </p:sp>
      <p:sp>
        <p:nvSpPr>
          <p:cNvPr id="13" name="TextBox 12">
            <a:extLst>
              <a:ext uri="{FF2B5EF4-FFF2-40B4-BE49-F238E27FC236}">
                <a16:creationId xmlns:a16="http://schemas.microsoft.com/office/drawing/2014/main" id="{7A69C5E2-CCA3-7044-96C4-A3F2DFE39A9F}"/>
              </a:ext>
            </a:extLst>
          </p:cNvPr>
          <p:cNvSpPr txBox="1"/>
          <p:nvPr userDrawn="1"/>
        </p:nvSpPr>
        <p:spPr>
          <a:xfrm>
            <a:off x="253775" y="5728064"/>
            <a:ext cx="2539093"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050">
                <a:solidFill>
                  <a:schemeClr val="bg1"/>
                </a:solidFill>
              </a:rPr>
              <a:t>1501 E. Woodfield Rd.</a:t>
            </a:r>
            <a:br>
              <a:rPr lang="en-US" sz="1050">
                <a:solidFill>
                  <a:schemeClr val="bg1"/>
                </a:solidFill>
              </a:rPr>
            </a:br>
            <a:r>
              <a:rPr lang="en-US" sz="1050">
                <a:solidFill>
                  <a:schemeClr val="bg1"/>
                </a:solidFill>
              </a:rPr>
              <a:t>Suite 300W</a:t>
            </a:r>
            <a:br>
              <a:rPr lang="en-US" sz="1050">
                <a:solidFill>
                  <a:schemeClr val="bg1"/>
                </a:solidFill>
              </a:rPr>
            </a:br>
            <a:r>
              <a:rPr lang="en-US" sz="1050">
                <a:solidFill>
                  <a:schemeClr val="bg1"/>
                </a:solidFill>
              </a:rPr>
              <a:t>Schaumburg, IL 60173</a:t>
            </a:r>
            <a:br>
              <a:rPr lang="en-US" sz="1050">
                <a:solidFill>
                  <a:schemeClr val="bg1"/>
                </a:solidFill>
              </a:rPr>
            </a:br>
            <a:r>
              <a:rPr lang="en-US" sz="1050">
                <a:solidFill>
                  <a:schemeClr val="bg1"/>
                </a:solidFill>
              </a:rPr>
              <a:t>(847) 969-2900</a:t>
            </a:r>
            <a:endParaRPr lang="en-BE" sz="1050">
              <a:solidFill>
                <a:schemeClr val="bg1"/>
              </a:solidFill>
            </a:endParaRPr>
          </a:p>
        </p:txBody>
      </p:sp>
      <p:sp>
        <p:nvSpPr>
          <p:cNvPr id="19" name="TextBox 18">
            <a:extLst>
              <a:ext uri="{FF2B5EF4-FFF2-40B4-BE49-F238E27FC236}">
                <a16:creationId xmlns:a16="http://schemas.microsoft.com/office/drawing/2014/main" id="{D09EEE25-E868-0042-8702-A76DFE3789BB}"/>
              </a:ext>
            </a:extLst>
          </p:cNvPr>
          <p:cNvSpPr txBox="1"/>
          <p:nvPr userDrawn="1"/>
        </p:nvSpPr>
        <p:spPr>
          <a:xfrm>
            <a:off x="2807726" y="5747188"/>
            <a:ext cx="2539093"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050">
                <a:solidFill>
                  <a:schemeClr val="bg1"/>
                </a:solidFill>
              </a:rPr>
              <a:t>One Easton Oval</a:t>
            </a:r>
            <a:br>
              <a:rPr lang="en-US" sz="1050">
                <a:solidFill>
                  <a:schemeClr val="bg1"/>
                </a:solidFill>
              </a:rPr>
            </a:br>
            <a:r>
              <a:rPr lang="en-US" sz="1050">
                <a:solidFill>
                  <a:schemeClr val="bg1"/>
                </a:solidFill>
              </a:rPr>
              <a:t>Suite 580</a:t>
            </a:r>
            <a:br>
              <a:rPr lang="en-US" sz="1050">
                <a:solidFill>
                  <a:schemeClr val="bg1"/>
                </a:solidFill>
              </a:rPr>
            </a:br>
            <a:r>
              <a:rPr lang="en-US" sz="1050">
                <a:solidFill>
                  <a:schemeClr val="bg1"/>
                </a:solidFill>
              </a:rPr>
              <a:t>Columbus, OH 43219-6010</a:t>
            </a:r>
            <a:br>
              <a:rPr lang="en-US" sz="1050">
                <a:solidFill>
                  <a:schemeClr val="bg1"/>
                </a:solidFill>
              </a:rPr>
            </a:br>
            <a:r>
              <a:rPr lang="en-US" sz="1050">
                <a:solidFill>
                  <a:schemeClr val="bg1"/>
                </a:solidFill>
              </a:rPr>
              <a:t>(614) 416-5000</a:t>
            </a:r>
          </a:p>
        </p:txBody>
      </p:sp>
      <p:pic>
        <p:nvPicPr>
          <p:cNvPr id="5" name="Picture 4" descr="Logo&#10;&#10;Description automatically generated">
            <a:extLst>
              <a:ext uri="{FF2B5EF4-FFF2-40B4-BE49-F238E27FC236}">
                <a16:creationId xmlns:a16="http://schemas.microsoft.com/office/drawing/2014/main" id="{BE9F3045-742C-483A-A8EF-BB8163CA84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93505" y="5635806"/>
            <a:ext cx="3116832" cy="615901"/>
          </a:xfrm>
          <a:prstGeom prst="rect">
            <a:avLst/>
          </a:prstGeom>
        </p:spPr>
      </p:pic>
    </p:spTree>
    <p:extLst>
      <p:ext uri="{BB962C8B-B14F-4D97-AF65-F5344CB8AC3E}">
        <p14:creationId xmlns:p14="http://schemas.microsoft.com/office/powerpoint/2010/main" val="221799469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1"/>
            </p:custDataLst>
          </p:nvPr>
        </p:nvGraphicFramePr>
        <p:xfrm>
          <a:off x="1589"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4"/>
                      <a:stretch>
                        <a:fillRect/>
                      </a:stretch>
                    </p:blipFill>
                    <p:spPr>
                      <a:xfrm>
                        <a:off x="1589"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buNone/>
              <a:defRPr sz="4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45166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3" y="355605"/>
            <a:ext cx="11252199" cy="495299"/>
          </a:xfrm>
        </p:spPr>
        <p:txBody>
          <a:bodyPr vert="horz"/>
          <a:lstStyle/>
          <a:p>
            <a:r>
              <a:rPr lang="en-US"/>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013" b="1">
                <a:solidFill>
                  <a:schemeClr val="tx2"/>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add optional subtitle – remove if not needed</a:t>
            </a:r>
          </a:p>
        </p:txBody>
      </p:sp>
    </p:spTree>
    <p:extLst>
      <p:ext uri="{BB962C8B-B14F-4D97-AF65-F5344CB8AC3E}">
        <p14:creationId xmlns:p14="http://schemas.microsoft.com/office/powerpoint/2010/main" val="42426977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Sidebar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E32E27-87B5-5C4E-9C24-70A3472F6DAA}"/>
              </a:ext>
            </a:extLst>
          </p:cNvPr>
          <p:cNvSpPr/>
          <p:nvPr userDrawn="1"/>
        </p:nvSpPr>
        <p:spPr>
          <a:xfrm>
            <a:off x="0" y="2"/>
            <a:ext cx="6633883"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7" name="Rectangle 26">
            <a:extLst>
              <a:ext uri="{FF2B5EF4-FFF2-40B4-BE49-F238E27FC236}">
                <a16:creationId xmlns:a16="http://schemas.microsoft.com/office/drawing/2014/main" id="{1A38C6C7-ABBB-C749-BBDB-6CCCE41D7965}"/>
              </a:ext>
            </a:extLst>
          </p:cNvPr>
          <p:cNvSpPr/>
          <p:nvPr userDrawn="1"/>
        </p:nvSpPr>
        <p:spPr>
          <a:xfrm>
            <a:off x="6635517" y="2"/>
            <a:ext cx="2012995"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a:xfrm>
            <a:off x="838200" y="365127"/>
            <a:ext cx="7098792" cy="1325563"/>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0" y="1821418"/>
            <a:ext cx="70987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Rectangle 3">
            <a:extLst>
              <a:ext uri="{FF2B5EF4-FFF2-40B4-BE49-F238E27FC236}">
                <a16:creationId xmlns:a16="http://schemas.microsoft.com/office/drawing/2014/main" id="{8552FDE8-9DA3-2A46-9E47-5ED19C372CB5}"/>
              </a:ext>
            </a:extLst>
          </p:cNvPr>
          <p:cNvSpPr/>
          <p:nvPr userDrawn="1"/>
        </p:nvSpPr>
        <p:spPr>
          <a:xfrm>
            <a:off x="8610600" y="0"/>
            <a:ext cx="3581400" cy="691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lvl1pPr>
              <a:defRPr>
                <a:solidFill>
                  <a:schemeClr val="tx1"/>
                </a:solidFill>
              </a:defRPr>
            </a:lvl1pPr>
          </a:lstStyle>
          <a:p>
            <a:fld id="{8AF60725-7912-C148-9DFD-008C13CEDD2C}" type="slidenum">
              <a:rPr lang="en-BE" smtClean="0"/>
              <a:pPr/>
              <a:t>‹#›</a:t>
            </a:fld>
            <a:endParaRPr lang="en-BE"/>
          </a:p>
        </p:txBody>
      </p:sp>
      <p:sp>
        <p:nvSpPr>
          <p:cNvPr id="21" name="Rectangle 20">
            <a:extLst>
              <a:ext uri="{FF2B5EF4-FFF2-40B4-BE49-F238E27FC236}">
                <a16:creationId xmlns:a16="http://schemas.microsoft.com/office/drawing/2014/main" id="{1AA8F252-13B8-D34A-903B-FE0A96699CB9}"/>
              </a:ext>
            </a:extLst>
          </p:cNvPr>
          <p:cNvSpPr/>
          <p:nvPr userDrawn="1"/>
        </p:nvSpPr>
        <p:spPr>
          <a:xfrm>
            <a:off x="8603467" y="1794"/>
            <a:ext cx="3581400"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solidFill>
                <a:schemeClr val="bg1"/>
              </a:solidFill>
              <a:latin typeface="News Gothic MT" panose="020B0503020103020203" pitchFamily="34" charset="0"/>
            </a:endParaRPr>
          </a:p>
        </p:txBody>
      </p:sp>
      <p:sp>
        <p:nvSpPr>
          <p:cNvPr id="7" name="Text Placeholder 6">
            <a:extLst>
              <a:ext uri="{FF2B5EF4-FFF2-40B4-BE49-F238E27FC236}">
                <a16:creationId xmlns:a16="http://schemas.microsoft.com/office/drawing/2014/main" id="{B6FE2AE9-E5A0-A14E-A67A-42FBC438C29A}"/>
              </a:ext>
            </a:extLst>
          </p:cNvPr>
          <p:cNvSpPr>
            <a:spLocks noGrp="1"/>
          </p:cNvSpPr>
          <p:nvPr>
            <p:ph type="body" sz="quarter" idx="13"/>
          </p:nvPr>
        </p:nvSpPr>
        <p:spPr>
          <a:xfrm>
            <a:off x="9051925" y="749300"/>
            <a:ext cx="2706688" cy="5175250"/>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296755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Sidebar Slide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E32E27-87B5-5C4E-9C24-70A3472F6DAA}"/>
              </a:ext>
            </a:extLst>
          </p:cNvPr>
          <p:cNvSpPr/>
          <p:nvPr userDrawn="1"/>
        </p:nvSpPr>
        <p:spPr>
          <a:xfrm>
            <a:off x="0" y="2"/>
            <a:ext cx="6633883"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7" name="Rectangle 26">
            <a:extLst>
              <a:ext uri="{FF2B5EF4-FFF2-40B4-BE49-F238E27FC236}">
                <a16:creationId xmlns:a16="http://schemas.microsoft.com/office/drawing/2014/main" id="{1A38C6C7-ABBB-C749-BBDB-6CCCE41D7965}"/>
              </a:ext>
            </a:extLst>
          </p:cNvPr>
          <p:cNvSpPr/>
          <p:nvPr userDrawn="1"/>
        </p:nvSpPr>
        <p:spPr>
          <a:xfrm>
            <a:off x="6616856" y="2"/>
            <a:ext cx="2012995"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a:xfrm>
            <a:off x="838200" y="365127"/>
            <a:ext cx="7098792" cy="1325563"/>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0" y="1821418"/>
            <a:ext cx="70987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Rectangle 3">
            <a:extLst>
              <a:ext uri="{FF2B5EF4-FFF2-40B4-BE49-F238E27FC236}">
                <a16:creationId xmlns:a16="http://schemas.microsoft.com/office/drawing/2014/main" id="{8552FDE8-9DA3-2A46-9E47-5ED19C372CB5}"/>
              </a:ext>
            </a:extLst>
          </p:cNvPr>
          <p:cNvSpPr/>
          <p:nvPr userDrawn="1"/>
        </p:nvSpPr>
        <p:spPr>
          <a:xfrm>
            <a:off x="8610600" y="0"/>
            <a:ext cx="3581400" cy="691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lvl1pPr>
              <a:defRPr>
                <a:solidFill>
                  <a:schemeClr val="bg1"/>
                </a:solidFill>
              </a:defRPr>
            </a:lvl1pPr>
          </a:lstStyle>
          <a:p>
            <a:fld id="{8AF60725-7912-C148-9DFD-008C13CEDD2C}" type="slidenum">
              <a:rPr lang="en-BE" smtClean="0"/>
              <a:pPr/>
              <a:t>‹#›</a:t>
            </a:fld>
            <a:endParaRPr lang="en-BE"/>
          </a:p>
        </p:txBody>
      </p:sp>
      <p:sp>
        <p:nvSpPr>
          <p:cNvPr id="8" name="Rectangle 7">
            <a:extLst>
              <a:ext uri="{FF2B5EF4-FFF2-40B4-BE49-F238E27FC236}">
                <a16:creationId xmlns:a16="http://schemas.microsoft.com/office/drawing/2014/main" id="{EB1C9BB3-5CD2-1A4E-B689-FD0DB4044BF7}"/>
              </a:ext>
            </a:extLst>
          </p:cNvPr>
          <p:cNvSpPr/>
          <p:nvPr userDrawn="1"/>
        </p:nvSpPr>
        <p:spPr>
          <a:xfrm>
            <a:off x="8603466" y="1794"/>
            <a:ext cx="3588535" cy="1365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Text Placeholder 6">
            <a:extLst>
              <a:ext uri="{FF2B5EF4-FFF2-40B4-BE49-F238E27FC236}">
                <a16:creationId xmlns:a16="http://schemas.microsoft.com/office/drawing/2014/main" id="{7E711B85-8D04-3F4C-B50C-626BA16846B1}"/>
              </a:ext>
            </a:extLst>
          </p:cNvPr>
          <p:cNvSpPr>
            <a:spLocks noGrp="1"/>
          </p:cNvSpPr>
          <p:nvPr>
            <p:ph type="body" sz="quarter" idx="13"/>
          </p:nvPr>
        </p:nvSpPr>
        <p:spPr>
          <a:xfrm>
            <a:off x="9051925" y="749300"/>
            <a:ext cx="2706688" cy="5175250"/>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44778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GB"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B37F-A4A3-4C4D-9BC0-9F9D523B08D9}"/>
              </a:ext>
            </a:extLst>
          </p:cNvPr>
          <p:cNvSpPr>
            <a:spLocks noGrp="1"/>
          </p:cNvSpPr>
          <p:nvPr>
            <p:ph type="title"/>
          </p:nvPr>
        </p:nvSpPr>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D1CA756A-4840-AA43-B554-7493CC789D17}"/>
              </a:ext>
            </a:extLst>
          </p:cNvPr>
          <p:cNvSpPr>
            <a:spLocks noGrp="1"/>
          </p:cNvSpPr>
          <p:nvPr>
            <p:ph type="sldNum" sz="quarter" idx="11"/>
          </p:nvPr>
        </p:nvSpPr>
        <p:spPr/>
        <p:txBody>
          <a:bodyPr/>
          <a:lstStyle/>
          <a:p>
            <a:fld id="{8AF60725-7912-C148-9DFD-008C13CEDD2C}" type="slidenum">
              <a:rPr lang="en-BE" smtClean="0"/>
              <a:pPr/>
              <a:t>‹#›</a:t>
            </a:fld>
            <a:endParaRPr lang="en-BE"/>
          </a:p>
        </p:txBody>
      </p:sp>
      <p:grpSp>
        <p:nvGrpSpPr>
          <p:cNvPr id="7" name="Group 6">
            <a:extLst>
              <a:ext uri="{FF2B5EF4-FFF2-40B4-BE49-F238E27FC236}">
                <a16:creationId xmlns:a16="http://schemas.microsoft.com/office/drawing/2014/main" id="{753E6CEB-5F79-374A-ADCA-E4A31F6B7B84}"/>
              </a:ext>
            </a:extLst>
          </p:cNvPr>
          <p:cNvGrpSpPr/>
          <p:nvPr userDrawn="1"/>
        </p:nvGrpSpPr>
        <p:grpSpPr>
          <a:xfrm>
            <a:off x="1" y="0"/>
            <a:ext cx="12207828" cy="137736"/>
            <a:chOff x="0" y="0"/>
            <a:chExt cx="12207828" cy="137736"/>
          </a:xfrm>
        </p:grpSpPr>
        <p:sp>
          <p:nvSpPr>
            <p:cNvPr id="8" name="Rectangle 7">
              <a:extLst>
                <a:ext uri="{FF2B5EF4-FFF2-40B4-BE49-F238E27FC236}">
                  <a16:creationId xmlns:a16="http://schemas.microsoft.com/office/drawing/2014/main" id="{C149C678-1FE5-2143-ADBE-CE7DBC5C37B4}"/>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3D655AA1-3C35-624F-9DE0-157186ACCC6A}"/>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154503FB-36C3-7645-99B2-F4CC34C95F7F}"/>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00787D47-6F7F-E54C-9159-590FF3C22E74}"/>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EAFF8B5A-FD41-5543-989D-F7B0E484A430}"/>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3" name="Table Placeholder 12">
            <a:extLst>
              <a:ext uri="{FF2B5EF4-FFF2-40B4-BE49-F238E27FC236}">
                <a16:creationId xmlns:a16="http://schemas.microsoft.com/office/drawing/2014/main" id="{C3BAC2F3-582F-FA42-8282-2734EAC1B680}"/>
              </a:ext>
            </a:extLst>
          </p:cNvPr>
          <p:cNvSpPr>
            <a:spLocks noGrp="1"/>
          </p:cNvSpPr>
          <p:nvPr>
            <p:ph type="tbl" sz="quarter" idx="12" hasCustomPrompt="1"/>
          </p:nvPr>
        </p:nvSpPr>
        <p:spPr>
          <a:xfrm>
            <a:off x="838200" y="1892300"/>
            <a:ext cx="10515600" cy="4232275"/>
          </a:xfrm>
        </p:spPr>
        <p:txBody>
          <a:bodyPr/>
          <a:lstStyle>
            <a:lvl1pPr marL="0" indent="0">
              <a:buNone/>
              <a:defRPr/>
            </a:lvl1pPr>
          </a:lstStyle>
          <a:p>
            <a:r>
              <a:rPr lang="en-BE"/>
              <a:t>Click to create a table</a:t>
            </a:r>
          </a:p>
        </p:txBody>
      </p:sp>
    </p:spTree>
    <p:extLst>
      <p:ext uri="{BB962C8B-B14F-4D97-AF65-F5344CB8AC3E}">
        <p14:creationId xmlns:p14="http://schemas.microsoft.com/office/powerpoint/2010/main" val="366739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wo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41E2-A99C-A943-842D-8A888A2CCD49}"/>
              </a:ext>
            </a:extLst>
          </p:cNvPr>
          <p:cNvSpPr>
            <a:spLocks noGrp="1"/>
          </p:cNvSpPr>
          <p:nvPr>
            <p:ph type="title"/>
          </p:nvPr>
        </p:nvSpPr>
        <p:spPr>
          <a:xfrm>
            <a:off x="839788" y="365127"/>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E3A1EEF0-0DE9-FC4D-A862-F08118E8D687}"/>
              </a:ext>
            </a:extLst>
          </p:cNvPr>
          <p:cNvSpPr>
            <a:spLocks noGrp="1"/>
          </p:cNvSpPr>
          <p:nvPr>
            <p:ph type="body" idx="1"/>
          </p:nvPr>
        </p:nvSpPr>
        <p:spPr>
          <a:xfrm>
            <a:off x="839789" y="1681163"/>
            <a:ext cx="5157787" cy="823912"/>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610E31-3BC4-A042-AA2D-FC324D6B25A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FED94D6-FDC0-9141-BA13-13804E50EF6D}"/>
              </a:ext>
            </a:extLst>
          </p:cNvPr>
          <p:cNvSpPr>
            <a:spLocks noGrp="1"/>
          </p:cNvSpPr>
          <p:nvPr>
            <p:ph type="body" sz="quarter" idx="3"/>
          </p:nvPr>
        </p:nvSpPr>
        <p:spPr>
          <a:xfrm>
            <a:off x="6172201" y="1681163"/>
            <a:ext cx="5183188" cy="823912"/>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DE3656-1D1C-A24D-A349-ABB1381C296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9" name="Slide Number Placeholder 8">
            <a:extLst>
              <a:ext uri="{FF2B5EF4-FFF2-40B4-BE49-F238E27FC236}">
                <a16:creationId xmlns:a16="http://schemas.microsoft.com/office/drawing/2014/main" id="{4E6CE38D-BF21-9345-97CD-1A63EA33C7D3}"/>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8" name="Group 7">
            <a:extLst>
              <a:ext uri="{FF2B5EF4-FFF2-40B4-BE49-F238E27FC236}">
                <a16:creationId xmlns:a16="http://schemas.microsoft.com/office/drawing/2014/main" id="{F5A8DECB-5209-304C-890F-13896B276407}"/>
              </a:ext>
            </a:extLst>
          </p:cNvPr>
          <p:cNvGrpSpPr/>
          <p:nvPr userDrawn="1"/>
        </p:nvGrpSpPr>
        <p:grpSpPr>
          <a:xfrm>
            <a:off x="1" y="0"/>
            <a:ext cx="12207828" cy="137736"/>
            <a:chOff x="0" y="0"/>
            <a:chExt cx="12207828" cy="137736"/>
          </a:xfrm>
        </p:grpSpPr>
        <p:sp>
          <p:nvSpPr>
            <p:cNvPr id="10" name="Rectangle 9">
              <a:extLst>
                <a:ext uri="{FF2B5EF4-FFF2-40B4-BE49-F238E27FC236}">
                  <a16:creationId xmlns:a16="http://schemas.microsoft.com/office/drawing/2014/main" id="{C297DBC8-E61A-0247-95D9-DE5FB489BCE8}"/>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EBE0FC99-0A0B-3145-B882-F39B785138BA}"/>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E6ED5F4F-9D53-8F4C-9B29-43C0BEE5D28F}"/>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4136F25E-2ECF-DE4C-B014-C66B448F56F5}"/>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522621E2-19E6-9744-976E-CA4C8CFB6E2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3667356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Insert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B17BBD-1D84-5D4E-9631-775F83C1FB40}"/>
              </a:ext>
            </a:extLst>
          </p:cNvPr>
          <p:cNvSpPr>
            <a:spLocks noGrp="1"/>
          </p:cNvSpPr>
          <p:nvPr>
            <p:ph type="pic" sz="quarter" idx="13"/>
          </p:nvPr>
        </p:nvSpPr>
        <p:spPr>
          <a:xfrm>
            <a:off x="7224708" y="136526"/>
            <a:ext cx="4983120" cy="6721475"/>
          </a:xfrm>
        </p:spPr>
        <p:txBody>
          <a:bodyPr/>
          <a:lstStyle/>
          <a:p>
            <a:r>
              <a:rPr lang="en-US"/>
              <a:t>Click icon to add picture</a:t>
            </a:r>
            <a:endParaRPr lang="en-BE"/>
          </a:p>
        </p:txBody>
      </p:sp>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0" name="Group 9">
            <a:extLst>
              <a:ext uri="{FF2B5EF4-FFF2-40B4-BE49-F238E27FC236}">
                <a16:creationId xmlns:a16="http://schemas.microsoft.com/office/drawing/2014/main" id="{081B2A00-DC79-A348-B682-DD01C81FEACC}"/>
              </a:ext>
            </a:extLst>
          </p:cNvPr>
          <p:cNvGrpSpPr/>
          <p:nvPr userDrawn="1"/>
        </p:nvGrpSpPr>
        <p:grpSpPr>
          <a:xfrm>
            <a:off x="-1" y="0"/>
            <a:ext cx="12207829" cy="137736"/>
            <a:chOff x="-1" y="0"/>
            <a:chExt cx="12207829" cy="137736"/>
          </a:xfrm>
        </p:grpSpPr>
        <p:sp>
          <p:nvSpPr>
            <p:cNvPr id="11" name="Rectangle 10">
              <a:extLst>
                <a:ext uri="{FF2B5EF4-FFF2-40B4-BE49-F238E27FC236}">
                  <a16:creationId xmlns:a16="http://schemas.microsoft.com/office/drawing/2014/main" id="{D28C7394-C3FE-6540-A0E6-9F4706FBE3CF}"/>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1FD9180C-44C0-884D-B5D3-1C6188ED8D78}"/>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A4F256A9-7D0E-1F43-B401-FB95B67BCCE2}"/>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2BD3E1C4-5DDE-2544-BDC3-C03C046C1A3C}"/>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59534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0" name="Group 9">
            <a:extLst>
              <a:ext uri="{FF2B5EF4-FFF2-40B4-BE49-F238E27FC236}">
                <a16:creationId xmlns:a16="http://schemas.microsoft.com/office/drawing/2014/main" id="{081B2A00-DC79-A348-B682-DD01C81FEACC}"/>
              </a:ext>
            </a:extLst>
          </p:cNvPr>
          <p:cNvGrpSpPr/>
          <p:nvPr userDrawn="1"/>
        </p:nvGrpSpPr>
        <p:grpSpPr>
          <a:xfrm>
            <a:off x="-1" y="0"/>
            <a:ext cx="12207829" cy="137736"/>
            <a:chOff x="-1" y="0"/>
            <a:chExt cx="12207829" cy="137736"/>
          </a:xfrm>
        </p:grpSpPr>
        <p:sp>
          <p:nvSpPr>
            <p:cNvPr id="11" name="Rectangle 10">
              <a:extLst>
                <a:ext uri="{FF2B5EF4-FFF2-40B4-BE49-F238E27FC236}">
                  <a16:creationId xmlns:a16="http://schemas.microsoft.com/office/drawing/2014/main" id="{D28C7394-C3FE-6540-A0E6-9F4706FBE3CF}"/>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1FD9180C-44C0-884D-B5D3-1C6188ED8D78}"/>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A4F256A9-7D0E-1F43-B401-FB95B67BCCE2}"/>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2BD3E1C4-5DDE-2544-BDC3-C03C046C1A3C}"/>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2" name="Picture 11">
            <a:extLst>
              <a:ext uri="{FF2B5EF4-FFF2-40B4-BE49-F238E27FC236}">
                <a16:creationId xmlns:a16="http://schemas.microsoft.com/office/drawing/2014/main" id="{F2E2691B-A193-48C4-9D20-477B3ADBC5E7}"/>
              </a:ext>
            </a:extLst>
          </p:cNvPr>
          <p:cNvPicPr>
            <a:picLocks noChangeAspect="1"/>
          </p:cNvPicPr>
          <p:nvPr userDrawn="1"/>
        </p:nvPicPr>
        <p:blipFill>
          <a:blip r:embed="rId2"/>
          <a:srcRect l="14162" r="14162"/>
          <a:stretch/>
        </p:blipFill>
        <p:spPr>
          <a:xfrm>
            <a:off x="7224709" y="134928"/>
            <a:ext cx="4967191" cy="6724283"/>
          </a:xfrm>
          <a:prstGeom prst="rect">
            <a:avLst/>
          </a:prstGeom>
        </p:spPr>
      </p:pic>
    </p:spTree>
    <p:extLst>
      <p:ext uri="{BB962C8B-B14F-4D97-AF65-F5344CB8AC3E}">
        <p14:creationId xmlns:p14="http://schemas.microsoft.com/office/powerpoint/2010/main" val="84553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1 Blu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2D6D5A-C5C5-8741-B921-B45B3CFB3F4D}"/>
              </a:ext>
            </a:extLst>
          </p:cNvPr>
          <p:cNvSpPr/>
          <p:nvPr userDrawn="1"/>
        </p:nvSpPr>
        <p:spPr>
          <a:xfrm>
            <a:off x="752608" y="6461463"/>
            <a:ext cx="3484112" cy="3965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DD8CD596-523B-F948-9816-B8157D6C28CD}"/>
              </a:ext>
            </a:extLst>
          </p:cNvPr>
          <p:cNvSpPr>
            <a:spLocks noGrp="1"/>
          </p:cNvSpPr>
          <p:nvPr>
            <p:ph type="title"/>
          </p:nvPr>
        </p:nvSpPr>
        <p:spPr>
          <a:xfrm>
            <a:off x="838202" y="365127"/>
            <a:ext cx="5761383"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92C15668-96F6-2246-9798-743E68CE7E0A}"/>
              </a:ext>
            </a:extLst>
          </p:cNvPr>
          <p:cNvSpPr>
            <a:spLocks noGrp="1"/>
          </p:cNvSpPr>
          <p:nvPr>
            <p:ph type="sldNum" sz="quarter" idx="11"/>
          </p:nvPr>
        </p:nvSpPr>
        <p:spPr/>
        <p:txBody>
          <a:bodyPr/>
          <a:lstStyle>
            <a:lvl1pPr>
              <a:defRPr>
                <a:solidFill>
                  <a:schemeClr val="bg1"/>
                </a:solidFill>
              </a:defRPr>
            </a:lvl1pPr>
          </a:lstStyle>
          <a:p>
            <a:fld id="{8AF60725-7912-C148-9DFD-008C13CEDD2C}" type="slidenum">
              <a:rPr lang="en-BE" smtClean="0"/>
              <a:pPr/>
              <a:t>‹#›</a:t>
            </a:fld>
            <a:endParaRPr lang="en-BE"/>
          </a:p>
        </p:txBody>
      </p:sp>
      <p:sp>
        <p:nvSpPr>
          <p:cNvPr id="11" name="TextBox 10">
            <a:extLst>
              <a:ext uri="{FF2B5EF4-FFF2-40B4-BE49-F238E27FC236}">
                <a16:creationId xmlns:a16="http://schemas.microsoft.com/office/drawing/2014/main" id="{CA39FD89-75D9-9341-8F35-EE7DE705BB1E}"/>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News Gothic MT" panose="020B0503020103020203" pitchFamily="34" charset="0"/>
              </a:rPr>
              <a:t>© </a:t>
            </a:r>
            <a:r>
              <a:rPr lang="en-US" sz="825">
                <a:solidFill>
                  <a:schemeClr val="tx1"/>
                </a:solidFill>
                <a:latin typeface="Arial" panose="020B0604020202020204" pitchFamily="34" charset="0"/>
                <a:cs typeface="Arial" panose="020B0604020202020204" pitchFamily="34" charset="0"/>
              </a:rPr>
              <a:t>2023 A</a:t>
            </a:r>
            <a:r>
              <a:rPr lang="en-BE" sz="825">
                <a:solidFill>
                  <a:schemeClr val="tx1"/>
                </a:solidFill>
                <a:latin typeface="Arial" panose="020B0604020202020204" pitchFamily="34" charset="0"/>
                <a:cs typeface="Arial" panose="020B0604020202020204" pitchFamily="34" charset="0"/>
              </a:rPr>
              <a:t>merican</a:t>
            </a:r>
            <a:r>
              <a:rPr lang="en-US" sz="825">
                <a:solidFill>
                  <a:schemeClr val="tx1"/>
                </a:solidFill>
                <a:latin typeface="Arial" panose="020B0604020202020204" pitchFamily="34" charset="0"/>
                <a:cs typeface="Arial" panose="020B0604020202020204" pitchFamily="34" charset="0"/>
              </a:rPr>
              <a:t> Agricultural Insurance Company</a:t>
            </a:r>
            <a:endParaRPr lang="en-BE" sz="825">
              <a:solidFill>
                <a:schemeClr val="tx1"/>
              </a:solidFill>
              <a:latin typeface="News Gothic MT" panose="020B0503020103020203" pitchFamily="34" charset="0"/>
            </a:endParaRPr>
          </a:p>
        </p:txBody>
      </p:sp>
      <p:grpSp>
        <p:nvGrpSpPr>
          <p:cNvPr id="12" name="Group 11">
            <a:extLst>
              <a:ext uri="{FF2B5EF4-FFF2-40B4-BE49-F238E27FC236}">
                <a16:creationId xmlns:a16="http://schemas.microsoft.com/office/drawing/2014/main" id="{8D6CC764-AA24-8C42-81DD-834A064B655F}"/>
              </a:ext>
            </a:extLst>
          </p:cNvPr>
          <p:cNvGrpSpPr/>
          <p:nvPr userDrawn="1"/>
        </p:nvGrpSpPr>
        <p:grpSpPr>
          <a:xfrm>
            <a:off x="-1" y="0"/>
            <a:ext cx="12207829" cy="137736"/>
            <a:chOff x="-1" y="0"/>
            <a:chExt cx="12207829" cy="137736"/>
          </a:xfrm>
        </p:grpSpPr>
        <p:sp>
          <p:nvSpPr>
            <p:cNvPr id="13" name="Rectangle 12">
              <a:extLst>
                <a:ext uri="{FF2B5EF4-FFF2-40B4-BE49-F238E27FC236}">
                  <a16:creationId xmlns:a16="http://schemas.microsoft.com/office/drawing/2014/main" id="{F4153BFC-3CBD-434D-9001-8D4FB7B2D3D4}"/>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299A0756-66B9-E141-B821-0758F15C8050}"/>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F5606C37-56EE-B14D-883C-3B4D1CFF807A}"/>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6" name="Rectangle 15">
              <a:extLst>
                <a:ext uri="{FF2B5EF4-FFF2-40B4-BE49-F238E27FC236}">
                  <a16:creationId xmlns:a16="http://schemas.microsoft.com/office/drawing/2014/main" id="{DC20C9B6-4061-0B47-A021-70115F2A96D3}"/>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7" name="Text Placeholder 7">
            <a:extLst>
              <a:ext uri="{FF2B5EF4-FFF2-40B4-BE49-F238E27FC236}">
                <a16:creationId xmlns:a16="http://schemas.microsoft.com/office/drawing/2014/main" id="{0C323647-8CAB-D54E-8B1D-E914AED3B632}"/>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pic>
        <p:nvPicPr>
          <p:cNvPr id="19" name="Picture 18">
            <a:extLst>
              <a:ext uri="{FF2B5EF4-FFF2-40B4-BE49-F238E27FC236}">
                <a16:creationId xmlns:a16="http://schemas.microsoft.com/office/drawing/2014/main" id="{F4E4F8DF-70D7-4E96-A69A-7DB3A1C1E4C4}"/>
              </a:ext>
            </a:extLst>
          </p:cNvPr>
          <p:cNvPicPr>
            <a:picLocks noChangeAspect="1"/>
          </p:cNvPicPr>
          <p:nvPr userDrawn="1"/>
        </p:nvPicPr>
        <p:blipFill>
          <a:blip r:embed="rId2"/>
          <a:srcRect l="8448" r="8448"/>
          <a:stretch/>
        </p:blipFill>
        <p:spPr>
          <a:xfrm>
            <a:off x="7285669" y="134928"/>
            <a:ext cx="4967191" cy="6724283"/>
          </a:xfrm>
          <a:prstGeom prst="rect">
            <a:avLst/>
          </a:prstGeom>
        </p:spPr>
      </p:pic>
    </p:spTree>
    <p:extLst>
      <p:ext uri="{BB962C8B-B14F-4D97-AF65-F5344CB8AC3E}">
        <p14:creationId xmlns:p14="http://schemas.microsoft.com/office/powerpoint/2010/main" val="725611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0" name="Group 9">
            <a:extLst>
              <a:ext uri="{FF2B5EF4-FFF2-40B4-BE49-F238E27FC236}">
                <a16:creationId xmlns:a16="http://schemas.microsoft.com/office/drawing/2014/main" id="{720C1765-8A7F-4B49-8508-AE85156C4746}"/>
              </a:ext>
            </a:extLst>
          </p:cNvPr>
          <p:cNvGrpSpPr/>
          <p:nvPr userDrawn="1"/>
        </p:nvGrpSpPr>
        <p:grpSpPr>
          <a:xfrm>
            <a:off x="-1" y="0"/>
            <a:ext cx="12207829" cy="137736"/>
            <a:chOff x="-1" y="0"/>
            <a:chExt cx="12207829" cy="137736"/>
          </a:xfrm>
        </p:grpSpPr>
        <p:sp>
          <p:nvSpPr>
            <p:cNvPr id="11" name="Rectangle 10">
              <a:extLst>
                <a:ext uri="{FF2B5EF4-FFF2-40B4-BE49-F238E27FC236}">
                  <a16:creationId xmlns:a16="http://schemas.microsoft.com/office/drawing/2014/main" id="{21DDFEBF-B099-2549-9694-4D173A90FA7A}"/>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D5278DA3-83C3-BF40-93CA-589473A8D887}"/>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61B3A5ED-36F6-BE45-ACD2-7ED4C86F3575}"/>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8D29F59F-AE91-824C-BEBB-D3BDC8CE7287}"/>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5" name="Picture 14">
            <a:extLst>
              <a:ext uri="{FF2B5EF4-FFF2-40B4-BE49-F238E27FC236}">
                <a16:creationId xmlns:a16="http://schemas.microsoft.com/office/drawing/2014/main" id="{7341A125-D516-478C-8BFF-DADFC5CB84B4}"/>
              </a:ext>
            </a:extLst>
          </p:cNvPr>
          <p:cNvPicPr>
            <a:picLocks noChangeAspect="1"/>
          </p:cNvPicPr>
          <p:nvPr userDrawn="1"/>
        </p:nvPicPr>
        <p:blipFill>
          <a:blip r:embed="rId2"/>
          <a:srcRect l="13373" r="13373"/>
          <a:stretch/>
        </p:blipFill>
        <p:spPr>
          <a:xfrm>
            <a:off x="7224708" y="136021"/>
            <a:ext cx="4983120" cy="6713667"/>
          </a:xfrm>
          <a:prstGeom prst="rect">
            <a:avLst/>
          </a:prstGeom>
        </p:spPr>
      </p:pic>
    </p:spTree>
    <p:extLst>
      <p:ext uri="{BB962C8B-B14F-4D97-AF65-F5344CB8AC3E}">
        <p14:creationId xmlns:p14="http://schemas.microsoft.com/office/powerpoint/2010/main" val="84613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257676" y="6219825"/>
            <a:ext cx="288864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755043" y="1849440"/>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9" name="Group 8">
            <a:extLst>
              <a:ext uri="{FF2B5EF4-FFF2-40B4-BE49-F238E27FC236}">
                <a16:creationId xmlns:a16="http://schemas.microsoft.com/office/drawing/2014/main" id="{814BF625-5B0B-1F40-BB83-4E8AF0C91194}"/>
              </a:ext>
            </a:extLst>
          </p:cNvPr>
          <p:cNvGrpSpPr/>
          <p:nvPr userDrawn="1"/>
        </p:nvGrpSpPr>
        <p:grpSpPr>
          <a:xfrm>
            <a:off x="-1" y="0"/>
            <a:ext cx="12207829" cy="137736"/>
            <a:chOff x="-1" y="0"/>
            <a:chExt cx="12207829" cy="137736"/>
          </a:xfrm>
        </p:grpSpPr>
        <p:sp>
          <p:nvSpPr>
            <p:cNvPr id="10" name="Rectangle 9">
              <a:extLst>
                <a:ext uri="{FF2B5EF4-FFF2-40B4-BE49-F238E27FC236}">
                  <a16:creationId xmlns:a16="http://schemas.microsoft.com/office/drawing/2014/main" id="{D83230D8-23CB-4141-8EC6-B234C5D626A4}"/>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F0F0758F-E24D-4341-8DDA-ABEC904F3124}"/>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552693B1-F0D0-0D4E-B644-A5DDE598C76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381391D3-B2B8-E742-97C4-11DA3C87466B}"/>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5" name="Picture 14">
            <a:extLst>
              <a:ext uri="{FF2B5EF4-FFF2-40B4-BE49-F238E27FC236}">
                <a16:creationId xmlns:a16="http://schemas.microsoft.com/office/drawing/2014/main" id="{92EC28D3-8D41-41B8-A009-19A1C51E5C47}"/>
              </a:ext>
            </a:extLst>
          </p:cNvPr>
          <p:cNvPicPr>
            <a:picLocks noChangeAspect="1"/>
          </p:cNvPicPr>
          <p:nvPr userDrawn="1"/>
        </p:nvPicPr>
        <p:blipFill>
          <a:blip r:embed="rId2"/>
          <a:srcRect l="1108" r="1108"/>
          <a:stretch/>
        </p:blipFill>
        <p:spPr>
          <a:xfrm>
            <a:off x="7234023" y="129423"/>
            <a:ext cx="4973805" cy="6732110"/>
          </a:xfrm>
          <a:prstGeom prst="rect">
            <a:avLst/>
          </a:prstGeom>
        </p:spPr>
      </p:pic>
    </p:spTree>
    <p:extLst>
      <p:ext uri="{BB962C8B-B14F-4D97-AF65-F5344CB8AC3E}">
        <p14:creationId xmlns:p14="http://schemas.microsoft.com/office/powerpoint/2010/main" val="104492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1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3" name="Picture 2">
            <a:extLst>
              <a:ext uri="{FF2B5EF4-FFF2-40B4-BE49-F238E27FC236}">
                <a16:creationId xmlns:a16="http://schemas.microsoft.com/office/drawing/2014/main" id="{320DD69C-0BD4-A6C0-82FA-65959C92532B}"/>
              </a:ext>
            </a:extLst>
          </p:cNvPr>
          <p:cNvPicPr>
            <a:picLocks noChangeAspect="1"/>
          </p:cNvPicPr>
          <p:nvPr userDrawn="1"/>
        </p:nvPicPr>
        <p:blipFill>
          <a:blip r:embed="rId2"/>
          <a:srcRect t="2735" b="2735"/>
          <a:stretch/>
        </p:blipFill>
        <p:spPr>
          <a:xfrm>
            <a:off x="30927" y="137736"/>
            <a:ext cx="4988171" cy="6720264"/>
          </a:xfrm>
          <a:prstGeom prst="rect">
            <a:avLst/>
          </a:prstGeom>
        </p:spPr>
      </p:pic>
    </p:spTree>
    <p:extLst>
      <p:ext uri="{BB962C8B-B14F-4D97-AF65-F5344CB8AC3E}">
        <p14:creationId xmlns:p14="http://schemas.microsoft.com/office/powerpoint/2010/main" val="3086036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2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972772" y="6356350"/>
            <a:ext cx="328540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3" name="Picture 12">
            <a:extLst>
              <a:ext uri="{FF2B5EF4-FFF2-40B4-BE49-F238E27FC236}">
                <a16:creationId xmlns:a16="http://schemas.microsoft.com/office/drawing/2014/main" id="{CC271169-7999-4650-B8A4-37E1C28F9559}"/>
              </a:ext>
            </a:extLst>
          </p:cNvPr>
          <p:cNvPicPr>
            <a:picLocks noChangeAspect="1"/>
          </p:cNvPicPr>
          <p:nvPr userDrawn="1"/>
        </p:nvPicPr>
        <p:blipFill>
          <a:blip r:embed="rId2"/>
          <a:srcRect l="8428" r="8428"/>
          <a:stretch/>
        </p:blipFill>
        <p:spPr>
          <a:xfrm>
            <a:off x="-1" y="129424"/>
            <a:ext cx="4981853" cy="6740831"/>
          </a:xfrm>
          <a:prstGeom prst="rect">
            <a:avLst/>
          </a:prstGeom>
        </p:spPr>
      </p:pic>
    </p:spTree>
    <p:extLst>
      <p:ext uri="{BB962C8B-B14F-4D97-AF65-F5344CB8AC3E}">
        <p14:creationId xmlns:p14="http://schemas.microsoft.com/office/powerpoint/2010/main" val="1509780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3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972772" y="6356350"/>
            <a:ext cx="328540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2" name="Picture 11">
            <a:extLst>
              <a:ext uri="{FF2B5EF4-FFF2-40B4-BE49-F238E27FC236}">
                <a16:creationId xmlns:a16="http://schemas.microsoft.com/office/drawing/2014/main" id="{07514CFA-188B-4319-B9EA-8461E74CD2F9}"/>
              </a:ext>
            </a:extLst>
          </p:cNvPr>
          <p:cNvPicPr>
            <a:picLocks noChangeAspect="1"/>
          </p:cNvPicPr>
          <p:nvPr userDrawn="1"/>
        </p:nvPicPr>
        <p:blipFill>
          <a:blip r:embed="rId2"/>
          <a:srcRect l="8441" r="8441"/>
          <a:stretch/>
        </p:blipFill>
        <p:spPr>
          <a:xfrm>
            <a:off x="0" y="135469"/>
            <a:ext cx="4973805" cy="6732110"/>
          </a:xfrm>
          <a:prstGeom prst="rect">
            <a:avLst/>
          </a:prstGeom>
        </p:spPr>
      </p:pic>
    </p:spTree>
    <p:extLst>
      <p:ext uri="{BB962C8B-B14F-4D97-AF65-F5344CB8AC3E}">
        <p14:creationId xmlns:p14="http://schemas.microsoft.com/office/powerpoint/2010/main" val="197813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934686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6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972772" y="6356350"/>
            <a:ext cx="328540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3" name="Picture 12">
            <a:extLst>
              <a:ext uri="{FF2B5EF4-FFF2-40B4-BE49-F238E27FC236}">
                <a16:creationId xmlns:a16="http://schemas.microsoft.com/office/drawing/2014/main" id="{295D7E24-A689-4304-8CAB-4ECE99A40E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046" r="14391"/>
          <a:stretch/>
        </p:blipFill>
        <p:spPr>
          <a:xfrm>
            <a:off x="3782" y="122074"/>
            <a:ext cx="4972773" cy="6735926"/>
          </a:xfrm>
          <a:prstGeom prst="rect">
            <a:avLst/>
          </a:prstGeom>
        </p:spPr>
      </p:pic>
    </p:spTree>
    <p:extLst>
      <p:ext uri="{BB962C8B-B14F-4D97-AF65-F5344CB8AC3E}">
        <p14:creationId xmlns:p14="http://schemas.microsoft.com/office/powerpoint/2010/main" val="78119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mage Slide -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DF5ACF-F26B-A2D6-CDFD-9689580D162D}"/>
              </a:ext>
            </a:extLst>
          </p:cNvPr>
          <p:cNvSpPr/>
          <p:nvPr userDrawn="1"/>
        </p:nvSpPr>
        <p:spPr>
          <a:xfrm>
            <a:off x="767122" y="1908810"/>
            <a:ext cx="10327599" cy="3589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961CF384-EB95-5E49-A277-620420533113}"/>
              </a:ext>
            </a:extLst>
          </p:cNvPr>
          <p:cNvSpPr/>
          <p:nvPr userDrawn="1"/>
        </p:nvSpPr>
        <p:spPr>
          <a:xfrm>
            <a:off x="5360276" y="6356350"/>
            <a:ext cx="2897899"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hasCustomPrompt="1"/>
          </p:nvPr>
        </p:nvSpPr>
        <p:spPr>
          <a:xfrm>
            <a:off x="1478280" y="2606041"/>
            <a:ext cx="9189720" cy="2171700"/>
          </a:xfrm>
        </p:spPr>
        <p:txBody>
          <a:bodyPr anchor="ctr" anchorCtr="0"/>
          <a:lstStyle>
            <a:lvl1pPr algn="ctr">
              <a:defRPr>
                <a:solidFill>
                  <a:schemeClr val="bg1"/>
                </a:solidFill>
              </a:defRPr>
            </a:lvl1pPr>
          </a:lstStyle>
          <a:p>
            <a:r>
              <a:rPr lang="en-US"/>
              <a:t>“A quote can go here”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grpSp>
        <p:nvGrpSpPr>
          <p:cNvPr id="10" name="Group 9">
            <a:extLst>
              <a:ext uri="{FF2B5EF4-FFF2-40B4-BE49-F238E27FC236}">
                <a16:creationId xmlns:a16="http://schemas.microsoft.com/office/drawing/2014/main" id="{8680F1D6-BE13-434E-9CB6-6CA8FE72EDA2}"/>
              </a:ext>
            </a:extLst>
          </p:cNvPr>
          <p:cNvGrpSpPr/>
          <p:nvPr userDrawn="1"/>
        </p:nvGrpSpPr>
        <p:grpSpPr>
          <a:xfrm>
            <a:off x="0" y="0"/>
            <a:ext cx="12207829" cy="137736"/>
            <a:chOff x="0" y="0"/>
            <a:chExt cx="12207829" cy="137736"/>
          </a:xfrm>
        </p:grpSpPr>
        <p:sp>
          <p:nvSpPr>
            <p:cNvPr id="11" name="Rectangle 10">
              <a:extLst>
                <a:ext uri="{FF2B5EF4-FFF2-40B4-BE49-F238E27FC236}">
                  <a16:creationId xmlns:a16="http://schemas.microsoft.com/office/drawing/2014/main" id="{239C8D4C-84F6-8146-A3AE-0DD54E8B7647}"/>
                </a:ext>
              </a:extLst>
            </p:cNvPr>
            <p:cNvSpPr/>
            <p:nvPr userDrawn="1"/>
          </p:nvSpPr>
          <p:spPr>
            <a:xfrm>
              <a:off x="0" y="0"/>
              <a:ext cx="493871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8F356735-7EE1-3C4F-AC3A-B40C4BC71AD7}"/>
                </a:ext>
              </a:extLst>
            </p:cNvPr>
            <p:cNvSpPr/>
            <p:nvPr userDrawn="1"/>
          </p:nvSpPr>
          <p:spPr>
            <a:xfrm>
              <a:off x="4938711" y="0"/>
              <a:ext cx="2398928"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51760070-7BC2-F349-B186-685F81DACC0C}"/>
                </a:ext>
              </a:extLst>
            </p:cNvPr>
            <p:cNvSpPr/>
            <p:nvPr userDrawn="1"/>
          </p:nvSpPr>
          <p:spPr>
            <a:xfrm>
              <a:off x="8897169" y="1211"/>
              <a:ext cx="3310660"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AE654C02-F7C7-5549-941B-88FAB77B0F6E}"/>
                </a:ext>
              </a:extLst>
            </p:cNvPr>
            <p:cNvSpPr/>
            <p:nvPr userDrawn="1"/>
          </p:nvSpPr>
          <p:spPr>
            <a:xfrm>
              <a:off x="7337640" y="0"/>
              <a:ext cx="1559528"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20" name="Rectangle 19">
            <a:extLst>
              <a:ext uri="{FF2B5EF4-FFF2-40B4-BE49-F238E27FC236}">
                <a16:creationId xmlns:a16="http://schemas.microsoft.com/office/drawing/2014/main" id="{21B58FF1-7F06-4771-9558-1D84A5DDD96A}"/>
              </a:ext>
            </a:extLst>
          </p:cNvPr>
          <p:cNvSpPr/>
          <p:nvPr userDrawn="1"/>
        </p:nvSpPr>
        <p:spPr>
          <a:xfrm>
            <a:off x="1214140" y="2210743"/>
            <a:ext cx="9433560" cy="29851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B8851AAE-F8A7-EF99-DA49-93E3A8E8D4EB}"/>
              </a:ext>
            </a:extLst>
          </p:cNvPr>
          <p:cNvSpPr txBox="1"/>
          <p:nvPr userDrawn="1"/>
        </p:nvSpPr>
        <p:spPr>
          <a:xfrm>
            <a:off x="1889760" y="1907599"/>
            <a:ext cx="914400" cy="1569660"/>
          </a:xfrm>
          <a:prstGeom prst="rect">
            <a:avLst/>
          </a:prstGeom>
          <a:solidFill>
            <a:schemeClr val="tx2"/>
          </a:solidFill>
        </p:spPr>
        <p:txBody>
          <a:bodyPr wrap="square" rtlCol="0">
            <a:spAutoFit/>
          </a:bodyPr>
          <a:lstStyle/>
          <a:p>
            <a:r>
              <a:rPr lang="en-US" sz="9600">
                <a:solidFill>
                  <a:schemeClr val="bg1"/>
                </a:solidFill>
              </a:rPr>
              <a:t>“</a:t>
            </a:r>
          </a:p>
        </p:txBody>
      </p:sp>
      <p:sp>
        <p:nvSpPr>
          <p:cNvPr id="21" name="TextBox 20">
            <a:extLst>
              <a:ext uri="{FF2B5EF4-FFF2-40B4-BE49-F238E27FC236}">
                <a16:creationId xmlns:a16="http://schemas.microsoft.com/office/drawing/2014/main" id="{37B71D50-4601-BCFD-94C8-A158CD3E62C3}"/>
              </a:ext>
            </a:extLst>
          </p:cNvPr>
          <p:cNvSpPr txBox="1"/>
          <p:nvPr userDrawn="1"/>
        </p:nvSpPr>
        <p:spPr>
          <a:xfrm rot="10800000">
            <a:off x="9423763" y="3903487"/>
            <a:ext cx="914400" cy="1569660"/>
          </a:xfrm>
          <a:prstGeom prst="rect">
            <a:avLst/>
          </a:prstGeom>
          <a:solidFill>
            <a:schemeClr val="tx2"/>
          </a:solidFill>
        </p:spPr>
        <p:txBody>
          <a:bodyPr wrap="square" rtlCol="0">
            <a:spAutoFit/>
          </a:bodyPr>
          <a:lstStyle/>
          <a:p>
            <a:r>
              <a:rPr lang="en-US" sz="9600">
                <a:solidFill>
                  <a:schemeClr val="bg1"/>
                </a:solidFill>
              </a:rPr>
              <a:t>“</a:t>
            </a:r>
          </a:p>
        </p:txBody>
      </p:sp>
      <p:pic>
        <p:nvPicPr>
          <p:cNvPr id="7" name="Picture 6" descr="Arrow&#10;&#10;Description automatically generated with medium confidence">
            <a:extLst>
              <a:ext uri="{FF2B5EF4-FFF2-40B4-BE49-F238E27FC236}">
                <a16:creationId xmlns:a16="http://schemas.microsoft.com/office/drawing/2014/main" id="{D08BB566-0FF6-C7D5-BE2E-17F07EAE7A03}"/>
              </a:ext>
            </a:extLst>
          </p:cNvPr>
          <p:cNvPicPr>
            <a:picLocks noChangeAspect="1"/>
          </p:cNvPicPr>
          <p:nvPr userDrawn="1"/>
        </p:nvPicPr>
        <p:blipFill>
          <a:blip r:embed="rId2"/>
          <a:stretch>
            <a:fillRect/>
          </a:stretch>
        </p:blipFill>
        <p:spPr>
          <a:xfrm>
            <a:off x="5436030" y="466069"/>
            <a:ext cx="1319941" cy="1057953"/>
          </a:xfrm>
          <a:prstGeom prst="rect">
            <a:avLst/>
          </a:prstGeom>
        </p:spPr>
      </p:pic>
    </p:spTree>
    <p:extLst>
      <p:ext uri="{BB962C8B-B14F-4D97-AF65-F5344CB8AC3E}">
        <p14:creationId xmlns:p14="http://schemas.microsoft.com/office/powerpoint/2010/main" val="3578522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AD98-C7FE-A840-A0DC-93F4A2A382AC}"/>
              </a:ext>
            </a:extLst>
          </p:cNvPr>
          <p:cNvSpPr>
            <a:spLocks noGrp="1"/>
          </p:cNvSpPr>
          <p:nvPr>
            <p:ph type="title"/>
          </p:nvPr>
        </p:nvSpPr>
        <p:spPr/>
        <p:txBody>
          <a:bodyPr/>
          <a:lstStyle/>
          <a:p>
            <a:r>
              <a:rPr lang="en-US"/>
              <a:t>Click to edit Master title style</a:t>
            </a:r>
            <a:endParaRPr lang="en-BE"/>
          </a:p>
        </p:txBody>
      </p:sp>
      <p:sp>
        <p:nvSpPr>
          <p:cNvPr id="5" name="Slide Number Placeholder 4">
            <a:extLst>
              <a:ext uri="{FF2B5EF4-FFF2-40B4-BE49-F238E27FC236}">
                <a16:creationId xmlns:a16="http://schemas.microsoft.com/office/drawing/2014/main" id="{293A41D3-5F2D-AA41-AB82-FB955C7F593A}"/>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BA171E9F-146E-C642-84CA-1AC946691EFE}"/>
              </a:ext>
            </a:extLst>
          </p:cNvPr>
          <p:cNvGrpSpPr/>
          <p:nvPr userDrawn="1"/>
        </p:nvGrpSpPr>
        <p:grpSpPr>
          <a:xfrm>
            <a:off x="1" y="0"/>
            <a:ext cx="12207828" cy="137736"/>
            <a:chOff x="0" y="0"/>
            <a:chExt cx="12207828" cy="137736"/>
          </a:xfrm>
        </p:grpSpPr>
        <p:sp>
          <p:nvSpPr>
            <p:cNvPr id="6" name="Rectangle 5">
              <a:extLst>
                <a:ext uri="{FF2B5EF4-FFF2-40B4-BE49-F238E27FC236}">
                  <a16:creationId xmlns:a16="http://schemas.microsoft.com/office/drawing/2014/main" id="{838DAA84-7870-AD40-9225-A2226EA93FDC}"/>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7" name="Rectangle 6">
              <a:extLst>
                <a:ext uri="{FF2B5EF4-FFF2-40B4-BE49-F238E27FC236}">
                  <a16:creationId xmlns:a16="http://schemas.microsoft.com/office/drawing/2014/main" id="{DFE34B82-6CCB-7C4D-B111-56886CB344EC}"/>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377D1830-4A68-2548-AD74-A1399D9262AE}"/>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4A8258E9-8605-7D4A-A53B-1274604A3B4A}"/>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D41EB969-C5B7-0545-9778-C215133FC861}"/>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1006439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D28EA-4AE0-8B4D-9E79-066DC9F2CE75}"/>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10" name="Group 9">
            <a:extLst>
              <a:ext uri="{FF2B5EF4-FFF2-40B4-BE49-F238E27FC236}">
                <a16:creationId xmlns:a16="http://schemas.microsoft.com/office/drawing/2014/main" id="{73F532D5-AAB2-DB4A-9273-419855E5B6EC}"/>
              </a:ext>
            </a:extLst>
          </p:cNvPr>
          <p:cNvGrpSpPr/>
          <p:nvPr userDrawn="1"/>
        </p:nvGrpSpPr>
        <p:grpSpPr>
          <a:xfrm>
            <a:off x="1" y="0"/>
            <a:ext cx="12207828" cy="137736"/>
            <a:chOff x="0" y="0"/>
            <a:chExt cx="12207828" cy="137736"/>
          </a:xfrm>
        </p:grpSpPr>
        <p:sp>
          <p:nvSpPr>
            <p:cNvPr id="11" name="Rectangle 10">
              <a:extLst>
                <a:ext uri="{FF2B5EF4-FFF2-40B4-BE49-F238E27FC236}">
                  <a16:creationId xmlns:a16="http://schemas.microsoft.com/office/drawing/2014/main" id="{DFCA6661-B3EA-2F43-A307-BDCB2BA0F1C2}"/>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EEC2DEFF-9CFC-CB4B-BDA0-214E27B1F277}"/>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B035DD2D-AC80-464B-8A99-CA4E7F32EE4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361389C4-7B92-834B-9713-C6D6FFDEA62E}"/>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A426289B-787D-1149-B91D-585A3212DD70}"/>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2" name="Picture 1" descr="Arrow&#10;&#10;Description automatically generated with medium confidence">
            <a:extLst>
              <a:ext uri="{FF2B5EF4-FFF2-40B4-BE49-F238E27FC236}">
                <a16:creationId xmlns:a16="http://schemas.microsoft.com/office/drawing/2014/main" id="{F85E907A-9380-98EC-7CE5-EB3774A53B12}"/>
              </a:ext>
            </a:extLst>
          </p:cNvPr>
          <p:cNvPicPr>
            <a:picLocks noChangeAspect="1"/>
          </p:cNvPicPr>
          <p:nvPr userDrawn="1"/>
        </p:nvPicPr>
        <p:blipFill>
          <a:blip r:embed="rId2"/>
          <a:stretch>
            <a:fillRect/>
          </a:stretch>
        </p:blipFill>
        <p:spPr>
          <a:xfrm>
            <a:off x="10385298" y="5039198"/>
            <a:ext cx="1517809" cy="1216547"/>
          </a:xfrm>
          <a:prstGeom prst="rect">
            <a:avLst/>
          </a:prstGeom>
        </p:spPr>
      </p:pic>
    </p:spTree>
    <p:extLst>
      <p:ext uri="{BB962C8B-B14F-4D97-AF65-F5344CB8AC3E}">
        <p14:creationId xmlns:p14="http://schemas.microsoft.com/office/powerpoint/2010/main" val="411434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Divider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F21C-77D6-BF40-8995-6E56C94E4541}"/>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3" name="Subtitle 2">
            <a:extLst>
              <a:ext uri="{FF2B5EF4-FFF2-40B4-BE49-F238E27FC236}">
                <a16:creationId xmlns:a16="http://schemas.microsoft.com/office/drawing/2014/main" id="{59E5D266-33BE-5C42-94F1-91B07C510CB6}"/>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7" name="TextBox 6">
            <a:extLst>
              <a:ext uri="{FF2B5EF4-FFF2-40B4-BE49-F238E27FC236}">
                <a16:creationId xmlns:a16="http://schemas.microsoft.com/office/drawing/2014/main" id="{898E8FC9-4F72-2847-BA31-E06C9B5C6E46}"/>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a:t>
            </a:r>
            <a:r>
              <a:rPr lang="en-US" sz="825">
                <a:solidFill>
                  <a:schemeClr val="tx1"/>
                </a:solidFill>
                <a:latin typeface="Arial" panose="020B0604020202020204" pitchFamily="34" charset="0"/>
                <a:cs typeface="Arial" panose="020B0604020202020204" pitchFamily="34" charset="0"/>
              </a:rPr>
              <a:t>23</a:t>
            </a:r>
            <a:r>
              <a:rPr lang="en-BE" sz="825">
                <a:solidFill>
                  <a:schemeClr val="tx1"/>
                </a:solidFill>
                <a:latin typeface="Arial" panose="020B0604020202020204" pitchFamily="34" charset="0"/>
                <a:cs typeface="Arial" panose="020B0604020202020204" pitchFamily="34" charset="0"/>
              </a:rPr>
              <a:t> American Agricultural Insurance Company</a:t>
            </a:r>
          </a:p>
        </p:txBody>
      </p:sp>
      <p:pic>
        <p:nvPicPr>
          <p:cNvPr id="4" name="Picture 3" descr="A picture containing logo&#10;&#10;Description automatically generated">
            <a:extLst>
              <a:ext uri="{FF2B5EF4-FFF2-40B4-BE49-F238E27FC236}">
                <a16:creationId xmlns:a16="http://schemas.microsoft.com/office/drawing/2014/main" id="{657B7ACE-71E1-670F-EAE8-5A87F485CD4A}"/>
              </a:ext>
            </a:extLst>
          </p:cNvPr>
          <p:cNvPicPr>
            <a:picLocks noChangeAspect="1"/>
          </p:cNvPicPr>
          <p:nvPr userDrawn="1"/>
        </p:nvPicPr>
        <p:blipFill>
          <a:blip r:embed="rId2"/>
          <a:stretch>
            <a:fillRect/>
          </a:stretch>
        </p:blipFill>
        <p:spPr>
          <a:xfrm>
            <a:off x="5268075" y="4955544"/>
            <a:ext cx="1655851" cy="1244319"/>
          </a:xfrm>
          <a:prstGeom prst="rect">
            <a:avLst/>
          </a:prstGeom>
        </p:spPr>
      </p:pic>
    </p:spTree>
    <p:extLst>
      <p:ext uri="{BB962C8B-B14F-4D97-AF65-F5344CB8AC3E}">
        <p14:creationId xmlns:p14="http://schemas.microsoft.com/office/powerpoint/2010/main" val="12714994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BB8EE3B8-B2BA-AF45-8358-7FCF78E57DFD}"/>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 </a:t>
            </a:r>
            <a:r>
              <a:rPr lang="en-BE" sz="825">
                <a:solidFill>
                  <a:schemeClr val="tx1"/>
                </a:solidFill>
                <a:latin typeface="Arial" panose="020B0604020202020204" pitchFamily="34" charset="0"/>
                <a:cs typeface="Arial" panose="020B0604020202020204" pitchFamily="34" charset="0"/>
              </a:rPr>
              <a:t>American Agricultural Insurance Company</a:t>
            </a:r>
          </a:p>
        </p:txBody>
      </p:sp>
      <p:sp>
        <p:nvSpPr>
          <p:cNvPr id="13" name="Title 1">
            <a:extLst>
              <a:ext uri="{FF2B5EF4-FFF2-40B4-BE49-F238E27FC236}">
                <a16:creationId xmlns:a16="http://schemas.microsoft.com/office/drawing/2014/main" id="{F2356434-FED5-B34A-B5FA-1F15D2C548A6}"/>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4" name="Subtitle 2">
            <a:extLst>
              <a:ext uri="{FF2B5EF4-FFF2-40B4-BE49-F238E27FC236}">
                <a16:creationId xmlns:a16="http://schemas.microsoft.com/office/drawing/2014/main" id="{B954045B-E141-894E-A775-3320A459C498}"/>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Icon&#10;&#10;Description automatically generated">
            <a:extLst>
              <a:ext uri="{FF2B5EF4-FFF2-40B4-BE49-F238E27FC236}">
                <a16:creationId xmlns:a16="http://schemas.microsoft.com/office/drawing/2014/main" id="{64BE988B-0727-4FB3-A986-BC6C89EB6CC3}"/>
              </a:ext>
            </a:extLst>
          </p:cNvPr>
          <p:cNvPicPr>
            <a:picLocks noChangeAspect="1"/>
          </p:cNvPicPr>
          <p:nvPr userDrawn="1"/>
        </p:nvPicPr>
        <p:blipFill>
          <a:blip r:embed="rId2"/>
          <a:stretch>
            <a:fillRect/>
          </a:stretch>
        </p:blipFill>
        <p:spPr>
          <a:xfrm>
            <a:off x="5659141" y="5070298"/>
            <a:ext cx="873721" cy="553721"/>
          </a:xfrm>
          <a:prstGeom prst="rect">
            <a:avLst/>
          </a:prstGeom>
        </p:spPr>
      </p:pic>
    </p:spTree>
    <p:extLst>
      <p:ext uri="{BB962C8B-B14F-4D97-AF65-F5344CB8AC3E}">
        <p14:creationId xmlns:p14="http://schemas.microsoft.com/office/powerpoint/2010/main" val="231219248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6A88421E-B5A3-5146-B241-3684EE99721A}"/>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a:t>
            </a:r>
            <a:r>
              <a:rPr lang="en-BE" sz="825">
                <a:solidFill>
                  <a:schemeClr val="tx1"/>
                </a:solidFill>
                <a:latin typeface="Arial" panose="020B0604020202020204" pitchFamily="34" charset="0"/>
                <a:cs typeface="Arial" panose="020B0604020202020204" pitchFamily="34" charset="0"/>
              </a:rPr>
              <a:t> American Agricultural Insurance Company</a:t>
            </a:r>
          </a:p>
        </p:txBody>
      </p:sp>
      <p:sp>
        <p:nvSpPr>
          <p:cNvPr id="12" name="Title 1">
            <a:extLst>
              <a:ext uri="{FF2B5EF4-FFF2-40B4-BE49-F238E27FC236}">
                <a16:creationId xmlns:a16="http://schemas.microsoft.com/office/drawing/2014/main" id="{9AF244EF-6DC5-B643-8AD1-96AAB9F8C9B2}"/>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3" name="Subtitle 2">
            <a:extLst>
              <a:ext uri="{FF2B5EF4-FFF2-40B4-BE49-F238E27FC236}">
                <a16:creationId xmlns:a16="http://schemas.microsoft.com/office/drawing/2014/main" id="{BF2136D3-E07A-294D-B9C6-DA32EC26877E}"/>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A picture containing text&#10;&#10;Description automatically generated">
            <a:extLst>
              <a:ext uri="{FF2B5EF4-FFF2-40B4-BE49-F238E27FC236}">
                <a16:creationId xmlns:a16="http://schemas.microsoft.com/office/drawing/2014/main" id="{1D0B33B7-075B-4E5E-AC1E-84BFC5669553}"/>
              </a:ext>
            </a:extLst>
          </p:cNvPr>
          <p:cNvPicPr>
            <a:picLocks noChangeAspect="1"/>
          </p:cNvPicPr>
          <p:nvPr userDrawn="1"/>
        </p:nvPicPr>
        <p:blipFill>
          <a:blip r:embed="rId2"/>
          <a:stretch>
            <a:fillRect/>
          </a:stretch>
        </p:blipFill>
        <p:spPr>
          <a:xfrm>
            <a:off x="5659141" y="5070298"/>
            <a:ext cx="873721" cy="550495"/>
          </a:xfrm>
          <a:prstGeom prst="rect">
            <a:avLst/>
          </a:prstGeom>
        </p:spPr>
      </p:pic>
    </p:spTree>
    <p:extLst>
      <p:ext uri="{BB962C8B-B14F-4D97-AF65-F5344CB8AC3E}">
        <p14:creationId xmlns:p14="http://schemas.microsoft.com/office/powerpoint/2010/main" val="262961119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4">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7" name="TextBox 6">
            <a:extLst>
              <a:ext uri="{FF2B5EF4-FFF2-40B4-BE49-F238E27FC236}">
                <a16:creationId xmlns:a16="http://schemas.microsoft.com/office/drawing/2014/main" id="{6E7E08D3-1258-FE46-9149-48472C11C0D7}"/>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a:t>
            </a:r>
            <a:r>
              <a:rPr lang="en-BE" sz="825">
                <a:solidFill>
                  <a:schemeClr val="tx1"/>
                </a:solidFill>
                <a:latin typeface="Arial" panose="020B0604020202020204" pitchFamily="34" charset="0"/>
                <a:cs typeface="Arial" panose="020B0604020202020204" pitchFamily="34" charset="0"/>
              </a:rPr>
              <a:t> American Agricultural Insurance Company</a:t>
            </a:r>
          </a:p>
        </p:txBody>
      </p:sp>
      <p:sp>
        <p:nvSpPr>
          <p:cNvPr id="12" name="Title 1">
            <a:extLst>
              <a:ext uri="{FF2B5EF4-FFF2-40B4-BE49-F238E27FC236}">
                <a16:creationId xmlns:a16="http://schemas.microsoft.com/office/drawing/2014/main" id="{3C5F052D-B6A0-3E49-A807-38CF440CAFD2}"/>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3" name="Subtitle 2">
            <a:extLst>
              <a:ext uri="{FF2B5EF4-FFF2-40B4-BE49-F238E27FC236}">
                <a16:creationId xmlns:a16="http://schemas.microsoft.com/office/drawing/2014/main" id="{3F3926D9-1C0A-E342-A6D8-5AD2C9453D59}"/>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A picture containing text&#10;&#10;Description automatically generated">
            <a:extLst>
              <a:ext uri="{FF2B5EF4-FFF2-40B4-BE49-F238E27FC236}">
                <a16:creationId xmlns:a16="http://schemas.microsoft.com/office/drawing/2014/main" id="{1E86D9D6-9CFF-45D7-B568-65E458BBD310}"/>
              </a:ext>
            </a:extLst>
          </p:cNvPr>
          <p:cNvPicPr>
            <a:picLocks noChangeAspect="1"/>
          </p:cNvPicPr>
          <p:nvPr userDrawn="1"/>
        </p:nvPicPr>
        <p:blipFill>
          <a:blip r:embed="rId2"/>
          <a:stretch>
            <a:fillRect/>
          </a:stretch>
        </p:blipFill>
        <p:spPr>
          <a:xfrm>
            <a:off x="5659141" y="5070298"/>
            <a:ext cx="873721" cy="550495"/>
          </a:xfrm>
          <a:prstGeom prst="rect">
            <a:avLst/>
          </a:prstGeom>
        </p:spPr>
      </p:pic>
    </p:spTree>
    <p:extLst>
      <p:ext uri="{BB962C8B-B14F-4D97-AF65-F5344CB8AC3E}">
        <p14:creationId xmlns:p14="http://schemas.microsoft.com/office/powerpoint/2010/main" val="255241407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5">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7D709944-C3A7-794F-AE70-671A24986BB4}"/>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a:t>
            </a:r>
            <a:r>
              <a:rPr lang="en-BE" sz="825">
                <a:solidFill>
                  <a:schemeClr val="tx1"/>
                </a:solidFill>
                <a:latin typeface="Arial" panose="020B0604020202020204" pitchFamily="34" charset="0"/>
                <a:cs typeface="Arial" panose="020B0604020202020204" pitchFamily="34" charset="0"/>
              </a:rPr>
              <a:t> American Agricultural Insurance Company</a:t>
            </a:r>
          </a:p>
        </p:txBody>
      </p:sp>
      <p:sp>
        <p:nvSpPr>
          <p:cNvPr id="13" name="Title 1">
            <a:extLst>
              <a:ext uri="{FF2B5EF4-FFF2-40B4-BE49-F238E27FC236}">
                <a16:creationId xmlns:a16="http://schemas.microsoft.com/office/drawing/2014/main" id="{52292B15-42D1-2E4E-9161-7D5C140173B0}"/>
              </a:ext>
            </a:extLst>
          </p:cNvPr>
          <p:cNvSpPr>
            <a:spLocks noGrp="1"/>
          </p:cNvSpPr>
          <p:nvPr>
            <p:ph type="ctrTitle"/>
          </p:nvPr>
        </p:nvSpPr>
        <p:spPr>
          <a:xfrm>
            <a:off x="1524000" y="1296162"/>
            <a:ext cx="9144000" cy="2079648"/>
          </a:xfrm>
        </p:spPr>
        <p:txBody>
          <a:bodyPr anchor="b"/>
          <a:lstStyle>
            <a:lvl1pPr algn="ctr">
              <a:defRPr sz="4500"/>
            </a:lvl1pPr>
          </a:lstStyle>
          <a:p>
            <a:r>
              <a:rPr lang="en-US"/>
              <a:t>Click to edit Master title style</a:t>
            </a:r>
            <a:endParaRPr lang="en-BE"/>
          </a:p>
        </p:txBody>
      </p:sp>
      <p:sp>
        <p:nvSpPr>
          <p:cNvPr id="14" name="Subtitle 2">
            <a:extLst>
              <a:ext uri="{FF2B5EF4-FFF2-40B4-BE49-F238E27FC236}">
                <a16:creationId xmlns:a16="http://schemas.microsoft.com/office/drawing/2014/main" id="{54E47459-81B9-6C4E-A49D-8876582D0171}"/>
              </a:ext>
            </a:extLst>
          </p:cNvPr>
          <p:cNvSpPr>
            <a:spLocks noGrp="1"/>
          </p:cNvSpPr>
          <p:nvPr>
            <p:ph type="subTitle" idx="1"/>
          </p:nvPr>
        </p:nvSpPr>
        <p:spPr>
          <a:xfrm>
            <a:off x="1524000" y="3659340"/>
            <a:ext cx="9144000" cy="10126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2" name="Picture 1" descr="A picture containing logo&#10;&#10;Description automatically generated">
            <a:extLst>
              <a:ext uri="{FF2B5EF4-FFF2-40B4-BE49-F238E27FC236}">
                <a16:creationId xmlns:a16="http://schemas.microsoft.com/office/drawing/2014/main" id="{E4AC7D13-5535-A131-6314-1662863CEE02}"/>
              </a:ext>
            </a:extLst>
          </p:cNvPr>
          <p:cNvPicPr>
            <a:picLocks noChangeAspect="1"/>
          </p:cNvPicPr>
          <p:nvPr userDrawn="1"/>
        </p:nvPicPr>
        <p:blipFill>
          <a:blip r:embed="rId2"/>
          <a:stretch>
            <a:fillRect/>
          </a:stretch>
        </p:blipFill>
        <p:spPr>
          <a:xfrm>
            <a:off x="5211318" y="4897028"/>
            <a:ext cx="1769364" cy="1329620"/>
          </a:xfrm>
          <a:prstGeom prst="rect">
            <a:avLst/>
          </a:prstGeom>
        </p:spPr>
      </p:pic>
    </p:spTree>
    <p:extLst>
      <p:ext uri="{BB962C8B-B14F-4D97-AF65-F5344CB8AC3E}">
        <p14:creationId xmlns:p14="http://schemas.microsoft.com/office/powerpoint/2010/main" val="29567977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6">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bg1"/>
                </a:solidFill>
              </a:defRPr>
            </a:lvl1pPr>
          </a:lstStyle>
          <a:p>
            <a:fld id="{8AF60725-7912-C148-9DFD-008C13CEDD2C}" type="slidenum">
              <a:rPr lang="en-BE" smtClean="0"/>
              <a:pPr/>
              <a:t>‹#›</a:t>
            </a:fld>
            <a:endParaRPr lang="en-BE"/>
          </a:p>
        </p:txBody>
      </p:sp>
      <p:sp>
        <p:nvSpPr>
          <p:cNvPr id="11" name="Title 1">
            <a:extLst>
              <a:ext uri="{FF2B5EF4-FFF2-40B4-BE49-F238E27FC236}">
                <a16:creationId xmlns:a16="http://schemas.microsoft.com/office/drawing/2014/main" id="{64AC4143-E6FF-0C41-B982-089C632C0C01}"/>
              </a:ext>
            </a:extLst>
          </p:cNvPr>
          <p:cNvSpPr>
            <a:spLocks noGrp="1"/>
          </p:cNvSpPr>
          <p:nvPr>
            <p:ph type="ctrTitle"/>
          </p:nvPr>
        </p:nvSpPr>
        <p:spPr>
          <a:xfrm>
            <a:off x="1524000" y="1296162"/>
            <a:ext cx="9144000" cy="2079648"/>
          </a:xfrm>
        </p:spPr>
        <p:txBody>
          <a:bodyPr anchor="b"/>
          <a:lstStyle>
            <a:lvl1pPr algn="ctr">
              <a:defRPr sz="4500">
                <a:solidFill>
                  <a:schemeClr val="bg1"/>
                </a:solidFill>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69E03899-8E95-8D41-8DC6-BD361E1170C7}"/>
              </a:ext>
            </a:extLst>
          </p:cNvPr>
          <p:cNvSpPr>
            <a:spLocks noGrp="1"/>
          </p:cNvSpPr>
          <p:nvPr>
            <p:ph type="subTitle" idx="1"/>
          </p:nvPr>
        </p:nvSpPr>
        <p:spPr>
          <a:xfrm>
            <a:off x="1524000" y="3659340"/>
            <a:ext cx="9144000" cy="1012675"/>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Icon&#10;&#10;Description automatically generated with medium confidence">
            <a:extLst>
              <a:ext uri="{FF2B5EF4-FFF2-40B4-BE49-F238E27FC236}">
                <a16:creationId xmlns:a16="http://schemas.microsoft.com/office/drawing/2014/main" id="{D960B510-EC2B-474D-8974-4373BCE994C3}"/>
              </a:ext>
            </a:extLst>
          </p:cNvPr>
          <p:cNvPicPr>
            <a:picLocks noChangeAspect="1"/>
          </p:cNvPicPr>
          <p:nvPr userDrawn="1"/>
        </p:nvPicPr>
        <p:blipFill>
          <a:blip r:embed="rId2"/>
          <a:stretch>
            <a:fillRect/>
          </a:stretch>
        </p:blipFill>
        <p:spPr>
          <a:xfrm>
            <a:off x="5659141" y="5070637"/>
            <a:ext cx="873721" cy="553720"/>
          </a:xfrm>
          <a:prstGeom prst="rect">
            <a:avLst/>
          </a:prstGeom>
        </p:spPr>
      </p:pic>
    </p:spTree>
    <p:extLst>
      <p:ext uri="{BB962C8B-B14F-4D97-AF65-F5344CB8AC3E}">
        <p14:creationId xmlns:p14="http://schemas.microsoft.com/office/powerpoint/2010/main" val="36024802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2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1" y="1825625"/>
            <a:ext cx="4719919" cy="4351338"/>
          </a:xfrm>
        </p:spPr>
        <p:txBody>
          <a:bodyPr/>
          <a:lstStyle>
            <a:lvl1pPr marL="0" indent="0">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5E21031A-8624-B54B-A29E-7C053AA298C9}"/>
              </a:ext>
            </a:extLst>
          </p:cNvPr>
          <p:cNvGrpSpPr/>
          <p:nvPr userDrawn="1"/>
        </p:nvGrpSpPr>
        <p:grpSpPr>
          <a:xfrm>
            <a:off x="1" y="0"/>
            <a:ext cx="12207828" cy="137736"/>
            <a:chOff x="0" y="0"/>
            <a:chExt cx="12207828" cy="137736"/>
          </a:xfrm>
        </p:grpSpPr>
        <p:sp>
          <p:nvSpPr>
            <p:cNvPr id="7" name="Rectangle 6">
              <a:extLst>
                <a:ext uri="{FF2B5EF4-FFF2-40B4-BE49-F238E27FC236}">
                  <a16:creationId xmlns:a16="http://schemas.microsoft.com/office/drawing/2014/main" id="{96F44192-984C-314F-978D-D51E5A8852C6}"/>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790AAA45-3B22-0249-9A57-E1732DE275E2}"/>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122B9D93-03A3-5742-BB55-0CFD68B32AC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21F68619-38DD-1F47-AD6A-CFB2BA0FC7C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5165407C-9FDA-5343-B0C6-3D5F94A59CC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2" name="Content Placeholder 2">
            <a:extLst>
              <a:ext uri="{FF2B5EF4-FFF2-40B4-BE49-F238E27FC236}">
                <a16:creationId xmlns:a16="http://schemas.microsoft.com/office/drawing/2014/main" id="{34D62970-68EC-184E-BE8A-62C605EDCFBD}"/>
              </a:ext>
            </a:extLst>
          </p:cNvPr>
          <p:cNvSpPr>
            <a:spLocks noGrp="1"/>
          </p:cNvSpPr>
          <p:nvPr>
            <p:ph idx="13"/>
          </p:nvPr>
        </p:nvSpPr>
        <p:spPr>
          <a:xfrm>
            <a:off x="6633882" y="1848648"/>
            <a:ext cx="4719919" cy="43513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93870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Slide - 3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1" y="1825625"/>
            <a:ext cx="3143865" cy="4351338"/>
          </a:xfrm>
        </p:spPr>
        <p:txBody>
          <a:bodyPr/>
          <a:lstStyle>
            <a:lvl1pPr marL="0" indent="0">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5E21031A-8624-B54B-A29E-7C053AA298C9}"/>
              </a:ext>
            </a:extLst>
          </p:cNvPr>
          <p:cNvGrpSpPr/>
          <p:nvPr userDrawn="1"/>
        </p:nvGrpSpPr>
        <p:grpSpPr>
          <a:xfrm>
            <a:off x="1" y="0"/>
            <a:ext cx="12207828" cy="137736"/>
            <a:chOff x="0" y="0"/>
            <a:chExt cx="12207828" cy="137736"/>
          </a:xfrm>
        </p:grpSpPr>
        <p:sp>
          <p:nvSpPr>
            <p:cNvPr id="7" name="Rectangle 6">
              <a:extLst>
                <a:ext uri="{FF2B5EF4-FFF2-40B4-BE49-F238E27FC236}">
                  <a16:creationId xmlns:a16="http://schemas.microsoft.com/office/drawing/2014/main" id="{96F44192-984C-314F-978D-D51E5A8852C6}"/>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790AAA45-3B22-0249-9A57-E1732DE275E2}"/>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122B9D93-03A3-5742-BB55-0CFD68B32AC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21F68619-38DD-1F47-AD6A-CFB2BA0FC7C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5165407C-9FDA-5343-B0C6-3D5F94A59CC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2" name="Content Placeholder 2">
            <a:extLst>
              <a:ext uri="{FF2B5EF4-FFF2-40B4-BE49-F238E27FC236}">
                <a16:creationId xmlns:a16="http://schemas.microsoft.com/office/drawing/2014/main" id="{34D62970-68EC-184E-BE8A-62C605EDCFBD}"/>
              </a:ext>
            </a:extLst>
          </p:cNvPr>
          <p:cNvSpPr>
            <a:spLocks noGrp="1"/>
          </p:cNvSpPr>
          <p:nvPr>
            <p:ph idx="13"/>
          </p:nvPr>
        </p:nvSpPr>
        <p:spPr>
          <a:xfrm>
            <a:off x="4524069" y="1825625"/>
            <a:ext cx="3143865" cy="4351338"/>
          </a:xfrm>
        </p:spPr>
        <p:txBody>
          <a:bodyPr/>
          <a:lstStyle>
            <a:lvl1pPr marL="0" indent="0">
              <a:buNone/>
              <a:defRPr/>
            </a:lvl1pPr>
          </a:lstStyle>
          <a:p>
            <a:pPr lvl="0"/>
            <a:r>
              <a:rPr lang="en-US"/>
              <a:t>Click to edit Master text styles</a:t>
            </a:r>
          </a:p>
        </p:txBody>
      </p:sp>
      <p:sp>
        <p:nvSpPr>
          <p:cNvPr id="13" name="Content Placeholder 2">
            <a:extLst>
              <a:ext uri="{FF2B5EF4-FFF2-40B4-BE49-F238E27FC236}">
                <a16:creationId xmlns:a16="http://schemas.microsoft.com/office/drawing/2014/main" id="{53D3AF82-D28A-2F40-AC2D-D3ED333DA42F}"/>
              </a:ext>
            </a:extLst>
          </p:cNvPr>
          <p:cNvSpPr>
            <a:spLocks noGrp="1"/>
          </p:cNvSpPr>
          <p:nvPr>
            <p:ph idx="14"/>
          </p:nvPr>
        </p:nvSpPr>
        <p:spPr>
          <a:xfrm>
            <a:off x="8209937" y="1855122"/>
            <a:ext cx="3143865" cy="43513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00583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5E21031A-8624-B54B-A29E-7C053AA298C9}"/>
              </a:ext>
            </a:extLst>
          </p:cNvPr>
          <p:cNvGrpSpPr/>
          <p:nvPr userDrawn="1"/>
        </p:nvGrpSpPr>
        <p:grpSpPr>
          <a:xfrm>
            <a:off x="1" y="0"/>
            <a:ext cx="12207828" cy="137736"/>
            <a:chOff x="0" y="0"/>
            <a:chExt cx="12207828" cy="137736"/>
          </a:xfrm>
        </p:grpSpPr>
        <p:sp>
          <p:nvSpPr>
            <p:cNvPr id="7" name="Rectangle 6">
              <a:extLst>
                <a:ext uri="{FF2B5EF4-FFF2-40B4-BE49-F238E27FC236}">
                  <a16:creationId xmlns:a16="http://schemas.microsoft.com/office/drawing/2014/main" id="{96F44192-984C-314F-978D-D51E5A8852C6}"/>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790AAA45-3B22-0249-9A57-E1732DE275E2}"/>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122B9D93-03A3-5742-BB55-0CFD68B32AC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21F68619-38DD-1F47-AD6A-CFB2BA0FC7C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5165407C-9FDA-5343-B0C6-3D5F94A59CC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963586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ver Slid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descr="Background pattern&#10;&#10;Description automatically generated">
            <a:extLst>
              <a:ext uri="{FF2B5EF4-FFF2-40B4-BE49-F238E27FC236}">
                <a16:creationId xmlns:a16="http://schemas.microsoft.com/office/drawing/2014/main" id="{95F03070-A72F-AD99-2D9F-C2815563F709}"/>
              </a:ext>
            </a:extLst>
          </p:cNvPr>
          <p:cNvPicPr>
            <a:picLocks noChangeAspect="1"/>
          </p:cNvPicPr>
          <p:nvPr userDrawn="1"/>
        </p:nvPicPr>
        <p:blipFill rotWithShape="1">
          <a:blip r:embed="rId2"/>
          <a:srcRect l="14181" r="10182"/>
          <a:stretch/>
        </p:blipFill>
        <p:spPr>
          <a:xfrm>
            <a:off x="0" y="0"/>
            <a:ext cx="4965469"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A760BB4-BE65-423D-10CF-6A51552B13AB}"/>
              </a:ext>
            </a:extLst>
          </p:cNvPr>
          <p:cNvPicPr>
            <a:picLocks noChangeAspect="1"/>
          </p:cNvPicPr>
          <p:nvPr userDrawn="1"/>
        </p:nvPicPr>
        <p:blipFill>
          <a:blip r:embed="rId3"/>
          <a:stretch>
            <a:fillRect/>
          </a:stretch>
        </p:blipFill>
        <p:spPr>
          <a:xfrm>
            <a:off x="892036" y="1904926"/>
            <a:ext cx="3704024" cy="2783454"/>
          </a:xfrm>
          <a:prstGeom prst="rect">
            <a:avLst/>
          </a:prstGeom>
        </p:spPr>
      </p:pic>
    </p:spTree>
    <p:extLst>
      <p:ext uri="{BB962C8B-B14F-4D97-AF65-F5344CB8AC3E}">
        <p14:creationId xmlns:p14="http://schemas.microsoft.com/office/powerpoint/2010/main" val="1059463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ver Slid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4" name="Picture 3" descr="Arrow&#10;&#10;Description automatically generated with medium confidence">
            <a:extLst>
              <a:ext uri="{FF2B5EF4-FFF2-40B4-BE49-F238E27FC236}">
                <a16:creationId xmlns:a16="http://schemas.microsoft.com/office/drawing/2014/main" id="{168A40E7-09E7-7DFA-E08A-B398409794ED}"/>
              </a:ext>
            </a:extLst>
          </p:cNvPr>
          <p:cNvPicPr>
            <a:picLocks noChangeAspect="1"/>
          </p:cNvPicPr>
          <p:nvPr userDrawn="1"/>
        </p:nvPicPr>
        <p:blipFill>
          <a:blip r:embed="rId2"/>
          <a:stretch>
            <a:fillRect/>
          </a:stretch>
        </p:blipFill>
        <p:spPr>
          <a:xfrm>
            <a:off x="856425" y="2247356"/>
            <a:ext cx="3574583" cy="2865082"/>
          </a:xfrm>
          <a:prstGeom prst="rect">
            <a:avLst/>
          </a:prstGeom>
        </p:spPr>
      </p:pic>
    </p:spTree>
    <p:extLst>
      <p:ext uri="{BB962C8B-B14F-4D97-AF65-F5344CB8AC3E}">
        <p14:creationId xmlns:p14="http://schemas.microsoft.com/office/powerpoint/2010/main" val="989413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ver Slide 7">
    <p:spTree>
      <p:nvGrpSpPr>
        <p:cNvPr id="1" name=""/>
        <p:cNvGrpSpPr/>
        <p:nvPr/>
      </p:nvGrpSpPr>
      <p:grpSpPr>
        <a:xfrm>
          <a:off x="0" y="0"/>
          <a:ext cx="0" cy="0"/>
          <a:chOff x="0" y="0"/>
          <a:chExt cx="0" cy="0"/>
        </a:xfrm>
      </p:grpSpPr>
      <p:pic>
        <p:nvPicPr>
          <p:cNvPr id="4" name="Picture 3" descr="A bright light in the sky&#10;&#10;Description automatically generated with low confidence">
            <a:extLst>
              <a:ext uri="{FF2B5EF4-FFF2-40B4-BE49-F238E27FC236}">
                <a16:creationId xmlns:a16="http://schemas.microsoft.com/office/drawing/2014/main" id="{1E1BD6BA-FB7D-73D9-74E4-F8E990098D5A}"/>
              </a:ext>
            </a:extLst>
          </p:cNvPr>
          <p:cNvPicPr>
            <a:picLocks noChangeAspect="1"/>
          </p:cNvPicPr>
          <p:nvPr userDrawn="1"/>
        </p:nvPicPr>
        <p:blipFill rotWithShape="1">
          <a:blip r:embed="rId2"/>
          <a:srcRect l="18241" r="16518"/>
          <a:stretch/>
        </p:blipFill>
        <p:spPr>
          <a:xfrm>
            <a:off x="0" y="5543"/>
            <a:ext cx="4777693" cy="6858000"/>
          </a:xfrm>
          <a:prstGeom prst="rect">
            <a:avLst/>
          </a:prstGeom>
        </p:spPr>
      </p:pic>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3" name="Picture 2" descr="A picture containing logo&#10;&#10;Description automatically generated">
            <a:extLst>
              <a:ext uri="{FF2B5EF4-FFF2-40B4-BE49-F238E27FC236}">
                <a16:creationId xmlns:a16="http://schemas.microsoft.com/office/drawing/2014/main" id="{6A760BB4-BE65-423D-10CF-6A51552B13AB}"/>
              </a:ext>
            </a:extLst>
          </p:cNvPr>
          <p:cNvPicPr>
            <a:picLocks noChangeAspect="1"/>
          </p:cNvPicPr>
          <p:nvPr userDrawn="1"/>
        </p:nvPicPr>
        <p:blipFill>
          <a:blip r:embed="rId3"/>
          <a:stretch>
            <a:fillRect/>
          </a:stretch>
        </p:blipFill>
        <p:spPr>
          <a:xfrm>
            <a:off x="950367" y="1961804"/>
            <a:ext cx="3568108" cy="2681318"/>
          </a:xfrm>
          <a:prstGeom prst="rect">
            <a:avLst/>
          </a:prstGeom>
        </p:spPr>
      </p:pic>
    </p:spTree>
    <p:extLst>
      <p:ext uri="{BB962C8B-B14F-4D97-AF65-F5344CB8AC3E}">
        <p14:creationId xmlns:p14="http://schemas.microsoft.com/office/powerpoint/2010/main" val="4294299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ver Slide 8">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B78F5BB6-DF64-A544-2458-ED1E5C864ACD}"/>
              </a:ext>
            </a:extLst>
          </p:cNvPr>
          <p:cNvPicPr>
            <a:picLocks noChangeAspect="1"/>
          </p:cNvPicPr>
          <p:nvPr userDrawn="1"/>
        </p:nvPicPr>
        <p:blipFill rotWithShape="1">
          <a:blip r:embed="rId2"/>
          <a:srcRect t="1010" r="2718" b="1010"/>
          <a:stretch/>
        </p:blipFill>
        <p:spPr>
          <a:xfrm>
            <a:off x="0" y="0"/>
            <a:ext cx="5035061" cy="6859692"/>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709FCD97-6FA6-C5DE-2BE2-03B9D40AC79A}"/>
              </a:ext>
            </a:extLst>
          </p:cNvPr>
          <p:cNvPicPr>
            <a:picLocks noChangeAspect="1"/>
          </p:cNvPicPr>
          <p:nvPr userDrawn="1"/>
        </p:nvPicPr>
        <p:blipFill>
          <a:blip r:embed="rId3"/>
          <a:stretch>
            <a:fillRect/>
          </a:stretch>
        </p:blipFill>
        <p:spPr>
          <a:xfrm>
            <a:off x="2" y="83529"/>
            <a:ext cx="2233989" cy="1678770"/>
          </a:xfrm>
          <a:prstGeom prst="rect">
            <a:avLst/>
          </a:prstGeom>
        </p:spPr>
      </p:pic>
    </p:spTree>
    <p:extLst>
      <p:ext uri="{BB962C8B-B14F-4D97-AF65-F5344CB8AC3E}">
        <p14:creationId xmlns:p14="http://schemas.microsoft.com/office/powerpoint/2010/main" val="3927288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ver Slid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14" name="Picture 13">
            <a:extLst>
              <a:ext uri="{FF2B5EF4-FFF2-40B4-BE49-F238E27FC236}">
                <a16:creationId xmlns:a16="http://schemas.microsoft.com/office/drawing/2014/main" id="{53529823-E386-48E9-9B81-1962B6189D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5240"/>
            <a:ext cx="4844617" cy="6888479"/>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120906AB-72E8-1BC9-3AE6-35E1602CCA83}"/>
              </a:ext>
            </a:extLst>
          </p:cNvPr>
          <p:cNvPicPr>
            <a:picLocks noChangeAspect="1"/>
          </p:cNvPicPr>
          <p:nvPr userDrawn="1"/>
        </p:nvPicPr>
        <p:blipFill>
          <a:blip r:embed="rId3"/>
          <a:stretch>
            <a:fillRect/>
          </a:stretch>
        </p:blipFill>
        <p:spPr>
          <a:xfrm>
            <a:off x="10395383" y="290945"/>
            <a:ext cx="1552396" cy="1244269"/>
          </a:xfrm>
          <a:prstGeom prst="rect">
            <a:avLst/>
          </a:prstGeom>
        </p:spPr>
      </p:pic>
    </p:spTree>
    <p:extLst>
      <p:ext uri="{BB962C8B-B14F-4D97-AF65-F5344CB8AC3E}">
        <p14:creationId xmlns:p14="http://schemas.microsoft.com/office/powerpoint/2010/main" val="895785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Slide 8">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10" name="Picture 9">
            <a:extLst>
              <a:ext uri="{FF2B5EF4-FFF2-40B4-BE49-F238E27FC236}">
                <a16:creationId xmlns:a16="http://schemas.microsoft.com/office/drawing/2014/main" id="{C44793E9-3692-4905-A9A9-7A875A29882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224"/>
          <a:stretch/>
        </p:blipFill>
        <p:spPr>
          <a:xfrm>
            <a:off x="-13135" y="1"/>
            <a:ext cx="4646096" cy="6871856"/>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6AA2F3AE-CD95-83BD-EE3F-E61C83BA1224}"/>
              </a:ext>
            </a:extLst>
          </p:cNvPr>
          <p:cNvPicPr>
            <a:picLocks noChangeAspect="1"/>
          </p:cNvPicPr>
          <p:nvPr userDrawn="1"/>
        </p:nvPicPr>
        <p:blipFill>
          <a:blip r:embed="rId3"/>
          <a:stretch>
            <a:fillRect/>
          </a:stretch>
        </p:blipFill>
        <p:spPr>
          <a:xfrm>
            <a:off x="5295764" y="345382"/>
            <a:ext cx="1600472" cy="1282802"/>
          </a:xfrm>
          <a:prstGeom prst="rect">
            <a:avLst/>
          </a:prstGeom>
        </p:spPr>
      </p:pic>
    </p:spTree>
    <p:extLst>
      <p:ext uri="{BB962C8B-B14F-4D97-AF65-F5344CB8AC3E}">
        <p14:creationId xmlns:p14="http://schemas.microsoft.com/office/powerpoint/2010/main" val="997685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Slide 8">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B78F5BB6-DF64-A544-2458-ED1E5C864ACD}"/>
              </a:ext>
            </a:extLst>
          </p:cNvPr>
          <p:cNvPicPr>
            <a:picLocks noChangeAspect="1"/>
          </p:cNvPicPr>
          <p:nvPr userDrawn="1"/>
        </p:nvPicPr>
        <p:blipFill>
          <a:blip r:embed="rId2"/>
          <a:srcRect l="69" r="69"/>
          <a:stretch/>
        </p:blipFill>
        <p:spPr>
          <a:xfrm>
            <a:off x="0" y="0"/>
            <a:ext cx="5175739" cy="6859692"/>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9B1949B2-1062-935B-FB68-C2E87259AD08}"/>
              </a:ext>
            </a:extLst>
          </p:cNvPr>
          <p:cNvPicPr>
            <a:picLocks noChangeAspect="1"/>
          </p:cNvPicPr>
          <p:nvPr userDrawn="1"/>
        </p:nvPicPr>
        <p:blipFill>
          <a:blip r:embed="rId3"/>
          <a:stretch>
            <a:fillRect/>
          </a:stretch>
        </p:blipFill>
        <p:spPr>
          <a:xfrm>
            <a:off x="10405320" y="220691"/>
            <a:ext cx="1600472" cy="1282802"/>
          </a:xfrm>
          <a:prstGeom prst="rect">
            <a:avLst/>
          </a:prstGeom>
        </p:spPr>
      </p:pic>
    </p:spTree>
    <p:extLst>
      <p:ext uri="{BB962C8B-B14F-4D97-AF65-F5344CB8AC3E}">
        <p14:creationId xmlns:p14="http://schemas.microsoft.com/office/powerpoint/2010/main" val="290586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GB" dirty="0"/>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GB"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370606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E7AC652A-FC8F-9D52-B399-8729AE7BBD34}"/>
              </a:ext>
            </a:extLst>
          </p:cNvPr>
          <p:cNvPicPr>
            <a:picLocks noChangeAspect="1"/>
          </p:cNvPicPr>
          <p:nvPr userDrawn="1"/>
        </p:nvPicPr>
        <p:blipFill rotWithShape="1">
          <a:blip r:embed="rId2"/>
          <a:srcRect l="5776" t="1010" b="1010"/>
          <a:stretch/>
        </p:blipFill>
        <p:spPr>
          <a:xfrm>
            <a:off x="7315200" y="-1692"/>
            <a:ext cx="4876800" cy="6859692"/>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6AC9152C-B8C2-51BD-C37E-E18972B7672E}"/>
              </a:ext>
            </a:extLst>
          </p:cNvPr>
          <p:cNvPicPr>
            <a:picLocks noChangeAspect="1"/>
          </p:cNvPicPr>
          <p:nvPr userDrawn="1"/>
        </p:nvPicPr>
        <p:blipFill>
          <a:blip r:embed="rId3"/>
          <a:stretch>
            <a:fillRect/>
          </a:stretch>
        </p:blipFill>
        <p:spPr>
          <a:xfrm>
            <a:off x="10514420" y="155298"/>
            <a:ext cx="1626115" cy="1221972"/>
          </a:xfrm>
          <a:prstGeom prst="rect">
            <a:avLst/>
          </a:prstGeom>
        </p:spPr>
      </p:pic>
    </p:spTree>
    <p:extLst>
      <p:ext uri="{BB962C8B-B14F-4D97-AF65-F5344CB8AC3E}">
        <p14:creationId xmlns:p14="http://schemas.microsoft.com/office/powerpoint/2010/main" val="2302065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4" name="Picture 3" descr="Circle&#10;&#10;Description automatically generated">
            <a:extLst>
              <a:ext uri="{FF2B5EF4-FFF2-40B4-BE49-F238E27FC236}">
                <a16:creationId xmlns:a16="http://schemas.microsoft.com/office/drawing/2014/main" id="{2C5D9E7F-6BCA-F14C-B61F-1E7FA7B66AB3}"/>
              </a:ext>
            </a:extLst>
          </p:cNvPr>
          <p:cNvPicPr>
            <a:picLocks noChangeAspect="1"/>
          </p:cNvPicPr>
          <p:nvPr userDrawn="1"/>
        </p:nvPicPr>
        <p:blipFill rotWithShape="1">
          <a:blip r:embed="rId2"/>
          <a:srcRect l="46016" r="21933"/>
          <a:stretch/>
        </p:blipFill>
        <p:spPr>
          <a:xfrm>
            <a:off x="7309339" y="1"/>
            <a:ext cx="4882661" cy="6853603"/>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FB6F224A-8F91-46B3-3B42-C9819E3BAF87}"/>
              </a:ext>
            </a:extLst>
          </p:cNvPr>
          <p:cNvPicPr>
            <a:picLocks noChangeAspect="1"/>
          </p:cNvPicPr>
          <p:nvPr userDrawn="1"/>
        </p:nvPicPr>
        <p:blipFill>
          <a:blip r:embed="rId3"/>
          <a:stretch>
            <a:fillRect/>
          </a:stretch>
        </p:blipFill>
        <p:spPr>
          <a:xfrm>
            <a:off x="10462439" y="5580482"/>
            <a:ext cx="1626115" cy="1221972"/>
          </a:xfrm>
          <a:prstGeom prst="rect">
            <a:avLst/>
          </a:prstGeom>
        </p:spPr>
      </p:pic>
    </p:spTree>
    <p:extLst>
      <p:ext uri="{BB962C8B-B14F-4D97-AF65-F5344CB8AC3E}">
        <p14:creationId xmlns:p14="http://schemas.microsoft.com/office/powerpoint/2010/main" val="2658449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A0C006CF-9303-9D87-A252-67314D4752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046" r="14391"/>
          <a:stretch/>
        </p:blipFill>
        <p:spPr>
          <a:xfrm>
            <a:off x="7219227" y="0"/>
            <a:ext cx="4972773" cy="6858000"/>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FC62AEED-0CC6-2A50-8601-A1BBA4DA20B8}"/>
              </a:ext>
            </a:extLst>
          </p:cNvPr>
          <p:cNvPicPr>
            <a:picLocks noChangeAspect="1"/>
          </p:cNvPicPr>
          <p:nvPr userDrawn="1"/>
        </p:nvPicPr>
        <p:blipFill>
          <a:blip r:embed="rId3"/>
          <a:stretch>
            <a:fillRect/>
          </a:stretch>
        </p:blipFill>
        <p:spPr>
          <a:xfrm>
            <a:off x="763742" y="350247"/>
            <a:ext cx="1629293" cy="1305903"/>
          </a:xfrm>
          <a:prstGeom prst="rect">
            <a:avLst/>
          </a:prstGeom>
        </p:spPr>
      </p:pic>
    </p:spTree>
    <p:extLst>
      <p:ext uri="{BB962C8B-B14F-4D97-AF65-F5344CB8AC3E}">
        <p14:creationId xmlns:p14="http://schemas.microsoft.com/office/powerpoint/2010/main" val="2564666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F823B50-1002-DD4C-B267-F0A3282E6E00}"/>
              </a:ext>
            </a:extLst>
          </p:cNvPr>
          <p:cNvSpPr>
            <a:spLocks noGrp="1"/>
          </p:cNvSpPr>
          <p:nvPr>
            <p:ph type="ctrTitle"/>
          </p:nvPr>
        </p:nvSpPr>
        <p:spPr>
          <a:xfrm>
            <a:off x="5409397" y="1277518"/>
            <a:ext cx="6173003"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7"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440680" y="4394916"/>
            <a:ext cx="4861560"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20"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440681" y="6110529"/>
            <a:ext cx="2784475"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12" name="Picture 11" descr="Water droplets on a glass surface&#10;&#10;Description automatically generated with medium confidence">
            <a:extLst>
              <a:ext uri="{FF2B5EF4-FFF2-40B4-BE49-F238E27FC236}">
                <a16:creationId xmlns:a16="http://schemas.microsoft.com/office/drawing/2014/main" id="{BD395B09-5DE3-4311-8F5A-27A78CA123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7" y="0"/>
            <a:ext cx="5211360" cy="6854132"/>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E7F29BE1-8448-1C5B-9D06-36603345BC93}"/>
              </a:ext>
            </a:extLst>
          </p:cNvPr>
          <p:cNvPicPr>
            <a:picLocks noChangeAspect="1"/>
          </p:cNvPicPr>
          <p:nvPr userDrawn="1"/>
        </p:nvPicPr>
        <p:blipFill>
          <a:blip r:embed="rId3"/>
          <a:stretch>
            <a:fillRect/>
          </a:stretch>
        </p:blipFill>
        <p:spPr>
          <a:xfrm>
            <a:off x="10532968" y="5479773"/>
            <a:ext cx="1517809" cy="1216547"/>
          </a:xfrm>
          <a:prstGeom prst="rect">
            <a:avLst/>
          </a:prstGeom>
        </p:spPr>
      </p:pic>
    </p:spTree>
    <p:extLst>
      <p:ext uri="{BB962C8B-B14F-4D97-AF65-F5344CB8AC3E}">
        <p14:creationId xmlns:p14="http://schemas.microsoft.com/office/powerpoint/2010/main" val="570766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ver Slid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F823B50-1002-DD4C-B267-F0A3282E6E00}"/>
              </a:ext>
            </a:extLst>
          </p:cNvPr>
          <p:cNvSpPr>
            <a:spLocks noGrp="1"/>
          </p:cNvSpPr>
          <p:nvPr>
            <p:ph type="ctrTitle"/>
          </p:nvPr>
        </p:nvSpPr>
        <p:spPr>
          <a:xfrm>
            <a:off x="5409397" y="1277518"/>
            <a:ext cx="6173003"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7"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440680" y="4394916"/>
            <a:ext cx="4861560"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20"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440681" y="6110529"/>
            <a:ext cx="2784475"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3A7B99BA-A56A-9973-C8CA-6B1C079E99E3}"/>
              </a:ext>
            </a:extLst>
          </p:cNvPr>
          <p:cNvPicPr>
            <a:picLocks noChangeAspect="1"/>
          </p:cNvPicPr>
          <p:nvPr userDrawn="1"/>
        </p:nvPicPr>
        <p:blipFill>
          <a:blip r:embed="rId2"/>
          <a:srcRect t="10" b="10"/>
          <a:stretch/>
        </p:blipFill>
        <p:spPr>
          <a:xfrm>
            <a:off x="-38438" y="1"/>
            <a:ext cx="5133027" cy="6935863"/>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FFE0AA26-C7E1-663E-BC61-7E756A67F5F2}"/>
              </a:ext>
            </a:extLst>
          </p:cNvPr>
          <p:cNvPicPr>
            <a:picLocks noChangeAspect="1"/>
          </p:cNvPicPr>
          <p:nvPr userDrawn="1"/>
        </p:nvPicPr>
        <p:blipFill>
          <a:blip r:embed="rId3"/>
          <a:stretch>
            <a:fillRect/>
          </a:stretch>
        </p:blipFill>
        <p:spPr>
          <a:xfrm>
            <a:off x="10532968" y="5479773"/>
            <a:ext cx="1517809" cy="1216547"/>
          </a:xfrm>
          <a:prstGeom prst="rect">
            <a:avLst/>
          </a:prstGeom>
        </p:spPr>
      </p:pic>
    </p:spTree>
    <p:extLst>
      <p:ext uri="{BB962C8B-B14F-4D97-AF65-F5344CB8AC3E}">
        <p14:creationId xmlns:p14="http://schemas.microsoft.com/office/powerpoint/2010/main" val="3659173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3" name="Picture 2">
            <a:extLst>
              <a:ext uri="{FF2B5EF4-FFF2-40B4-BE49-F238E27FC236}">
                <a16:creationId xmlns:a16="http://schemas.microsoft.com/office/drawing/2014/main" id="{99DCB681-DAA4-29BB-6368-96E94DFF62A0}"/>
              </a:ext>
            </a:extLst>
          </p:cNvPr>
          <p:cNvPicPr>
            <a:picLocks noChangeAspect="1"/>
          </p:cNvPicPr>
          <p:nvPr userDrawn="1"/>
        </p:nvPicPr>
        <p:blipFill>
          <a:blip r:embed="rId2"/>
          <a:srcRect l="28" r="28"/>
          <a:stretch/>
        </p:blipFill>
        <p:spPr>
          <a:xfrm>
            <a:off x="7356230" y="-37748"/>
            <a:ext cx="4835769" cy="6895748"/>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75928CD1-6D42-7E22-AC1C-021AF4CCDECA}"/>
              </a:ext>
            </a:extLst>
          </p:cNvPr>
          <p:cNvPicPr>
            <a:picLocks noChangeAspect="1"/>
          </p:cNvPicPr>
          <p:nvPr userDrawn="1"/>
        </p:nvPicPr>
        <p:blipFill>
          <a:blip r:embed="rId3"/>
          <a:stretch>
            <a:fillRect/>
          </a:stretch>
        </p:blipFill>
        <p:spPr>
          <a:xfrm>
            <a:off x="744046" y="532086"/>
            <a:ext cx="1517809" cy="1216547"/>
          </a:xfrm>
          <a:prstGeom prst="rect">
            <a:avLst/>
          </a:prstGeom>
        </p:spPr>
      </p:pic>
    </p:spTree>
    <p:extLst>
      <p:ext uri="{BB962C8B-B14F-4D97-AF65-F5344CB8AC3E}">
        <p14:creationId xmlns:p14="http://schemas.microsoft.com/office/powerpoint/2010/main" val="2535200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ver Slide - Insert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823B50-1002-DD4C-B267-F0A3282E6E00}"/>
              </a:ext>
            </a:extLst>
          </p:cNvPr>
          <p:cNvSpPr>
            <a:spLocks noGrp="1"/>
          </p:cNvSpPr>
          <p:nvPr>
            <p:ph type="ctrTitle"/>
          </p:nvPr>
        </p:nvSpPr>
        <p:spPr>
          <a:xfrm>
            <a:off x="6720840" y="1277518"/>
            <a:ext cx="4861560" cy="2928722"/>
          </a:xfrm>
        </p:spPr>
        <p:txBody>
          <a:bodyPr anchor="b">
            <a:normAutofit/>
          </a:bodyPr>
          <a:lstStyle>
            <a:lvl1pPr algn="l">
              <a:defRPr sz="4800">
                <a:latin typeface="Arial" panose="020B0604020202020204" pitchFamily="34" charset="0"/>
                <a:cs typeface="Arial" panose="020B0604020202020204" pitchFamily="34" charset="0"/>
              </a:defRPr>
            </a:lvl1pPr>
          </a:lstStyle>
          <a:p>
            <a:r>
              <a:rPr lang="en-US" dirty="0"/>
              <a:t>Click to edit Master title style</a:t>
            </a:r>
            <a:endParaRPr lang="en-BE" dirty="0"/>
          </a:p>
        </p:txBody>
      </p:sp>
      <p:sp>
        <p:nvSpPr>
          <p:cNvPr id="7"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6720840" y="4480560"/>
            <a:ext cx="4861560" cy="1099922"/>
          </a:xfrm>
        </p:spPr>
        <p:txBody>
          <a:bodyPr>
            <a:normAutofit/>
          </a:bodyPr>
          <a:lstStyle>
            <a:lvl1pPr marL="0" indent="0" algn="l">
              <a:lnSpc>
                <a:spcPct val="100000"/>
              </a:lnSpc>
              <a:buNone/>
              <a:defRPr sz="20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20"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6741201" y="6163466"/>
            <a:ext cx="2784475" cy="360363"/>
          </a:xfrm>
        </p:spPr>
        <p:txBody>
          <a:bodyPr>
            <a:noAutofit/>
          </a:bodyPr>
          <a:lstStyle>
            <a:lvl1pPr marL="0" indent="0">
              <a:buNone/>
              <a:defRPr sz="1600">
                <a:solidFill>
                  <a:schemeClr val="accent2"/>
                </a:solidFill>
              </a:defRPr>
            </a:lvl1pPr>
          </a:lstStyle>
          <a:p>
            <a:pPr lvl="0"/>
            <a:r>
              <a:rPr lang="en-BE"/>
              <a:t>Date goes here</a:t>
            </a:r>
          </a:p>
        </p:txBody>
      </p:sp>
    </p:spTree>
    <p:extLst>
      <p:ext uri="{BB962C8B-B14F-4D97-AF65-F5344CB8AC3E}">
        <p14:creationId xmlns:p14="http://schemas.microsoft.com/office/powerpoint/2010/main" val="35672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GB" dirty="0"/>
              <a:t>Click to add text</a:t>
            </a:r>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GB" dirty="0"/>
              <a:t>Click to add text</a:t>
            </a:r>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GB"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GB" dirty="0"/>
              <a:t>Click to add title</a:t>
            </a:r>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GB" dirty="0"/>
              <a:t>Click to add text</a:t>
            </a:r>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GB" dirty="0"/>
              <a:t>Click to add text</a:t>
            </a:r>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GB" dirty="0"/>
              <a:t>Click to add text</a:t>
            </a:r>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GB"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GB" dirty="0"/>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GB" dirty="0"/>
              <a:t>Agenda</a:t>
            </a:r>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dirty="0"/>
              <a:t>Click to add title</a:t>
            </a:r>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customXml" Target="../../customXml/item10.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1.xml"/><Relationship Id="rId2" Type="http://schemas.openxmlformats.org/officeDocument/2006/relationships/slideLayout" Target="../slideLayouts/slideLayout2.xml"/><Relationship Id="rId16" Type="http://schemas.openxmlformats.org/officeDocument/2006/relationships/customXml" Target="../../customXml/item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43.xml"/><Relationship Id="rId10" Type="http://schemas.openxmlformats.org/officeDocument/2006/relationships/slideLayout" Target="../slideLayouts/slideLayout10.xml"/><Relationship Id="rId19" Type="http://schemas.openxmlformats.org/officeDocument/2006/relationships/customXml" Target="../../customXml/item5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6"/>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7"/>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8"/>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9"/>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hidden="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pic>
        <p:nvPicPr>
          <p:cNvPr id="7" name="ContentLogo_COLOU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spTree>
    <p:custDataLst>
      <p:custData r:id="rId15"/>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 id="2147483721" r:id="rId12"/>
    <p:sldLayoutId id="2147483724" r:id="rId13"/>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FDEA4-242D-8B42-BA49-B131A3A44D2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816127A8-A938-434C-AC82-FA25D8870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Slide Number Placeholder 5">
            <a:extLst>
              <a:ext uri="{FF2B5EF4-FFF2-40B4-BE49-F238E27FC236}">
                <a16:creationId xmlns:a16="http://schemas.microsoft.com/office/drawing/2014/main" id="{28BF6741-506C-C84A-85B9-BC3DA44C1BDB}"/>
              </a:ext>
            </a:extLst>
          </p:cNvPr>
          <p:cNvSpPr>
            <a:spLocks noGrp="1"/>
          </p:cNvSpPr>
          <p:nvPr>
            <p:ph type="sldNum" sz="quarter" idx="4"/>
          </p:nvPr>
        </p:nvSpPr>
        <p:spPr>
          <a:xfrm>
            <a:off x="9149443" y="6357948"/>
            <a:ext cx="2743200" cy="365125"/>
          </a:xfrm>
          <a:prstGeom prst="rect">
            <a:avLst/>
          </a:prstGeom>
        </p:spPr>
        <p:txBody>
          <a:bodyPr vert="horz" lIns="91440" tIns="45720" rIns="91440" bIns="45720" rtlCol="0" anchor="ctr"/>
          <a:lstStyle>
            <a:lvl1pPr algn="r">
              <a:defRPr sz="900">
                <a:solidFill>
                  <a:schemeClr val="accent6"/>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6DE32DD0-8AAA-EE49-A4CE-EC3AEEE9C491}"/>
              </a:ext>
            </a:extLst>
          </p:cNvPr>
          <p:cNvSpPr txBox="1"/>
          <p:nvPr userDrawn="1"/>
        </p:nvSpPr>
        <p:spPr>
          <a:xfrm>
            <a:off x="753141" y="6464757"/>
            <a:ext cx="5072331" cy="219291"/>
          </a:xfrm>
          <a:prstGeom prst="rect">
            <a:avLst/>
          </a:prstGeom>
          <a:noFill/>
        </p:spPr>
        <p:txBody>
          <a:bodyPr wrap="square" rtlCol="0">
            <a:spAutoFit/>
          </a:bodyPr>
          <a:lstStyle/>
          <a:p>
            <a:pPr algn="l"/>
            <a:r>
              <a:rPr lang="en-US" sz="825" kern="1200">
                <a:solidFill>
                  <a:schemeClr val="accent6"/>
                </a:solidFill>
                <a:latin typeface="Arial" panose="020B0604020202020204" pitchFamily="34" charset="0"/>
                <a:ea typeface="+mn-ea"/>
                <a:cs typeface="Arial" panose="020B0604020202020204" pitchFamily="34" charset="0"/>
              </a:rPr>
              <a:t>© 2023 American Agricultural Insurance Company</a:t>
            </a:r>
          </a:p>
        </p:txBody>
      </p:sp>
    </p:spTree>
    <p:extLst>
      <p:ext uri="{BB962C8B-B14F-4D97-AF65-F5344CB8AC3E}">
        <p14:creationId xmlns:p14="http://schemas.microsoft.com/office/powerpoint/2010/main" val="62749864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Lst>
  <p:txStyles>
    <p:titleStyle>
      <a:lvl1pPr algn="l" defTabSz="685800" rtl="0" eaLnBrk="1" latinLnBrk="0" hangingPunct="1">
        <a:lnSpc>
          <a:spcPct val="90000"/>
        </a:lnSpc>
        <a:spcBef>
          <a:spcPct val="0"/>
        </a:spcBef>
        <a:buNone/>
        <a:defRPr sz="3000" b="0" kern="120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customXml/item13.xml"/><Relationship Id="rId2" Type="http://schemas.openxmlformats.org/officeDocument/2006/relationships/customXml" Target="../../customXml/item46.xml"/><Relationship Id="rId1" Type="http://schemas.openxmlformats.org/officeDocument/2006/relationships/customXml" Target="../../customXml/item2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customXml" Target="../../customXml/item63.xml"/></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3.xml"/><Relationship Id="rId1" Type="http://schemas.openxmlformats.org/officeDocument/2006/relationships/customXml" Target="../../customXml/item19.xml"/><Relationship Id="rId4"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3.xml"/><Relationship Id="rId1" Type="http://schemas.openxmlformats.org/officeDocument/2006/relationships/customXml" Target="../../customXml/item62.xml"/><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3.xml"/><Relationship Id="rId1" Type="http://schemas.openxmlformats.org/officeDocument/2006/relationships/customXml" Target="../../customXml/item55.xml"/><Relationship Id="rId5" Type="http://schemas.openxmlformats.org/officeDocument/2006/relationships/image" Target="../media/image46.emf"/><Relationship Id="rId4" Type="http://schemas.openxmlformats.org/officeDocument/2006/relationships/image" Target="../media/image45.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customXml" Target="../../customXml/item5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3.xml"/><Relationship Id="rId1" Type="http://schemas.openxmlformats.org/officeDocument/2006/relationships/customXml" Target="../../customXml/item39.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1415" y="1984834"/>
            <a:ext cx="9359900" cy="1601978"/>
          </a:xfrm>
        </p:spPr>
        <p:txBody>
          <a:bodyPr/>
          <a:lstStyle/>
          <a:p>
            <a:r>
              <a:rPr lang="en-GB" dirty="0"/>
              <a:t>GRUPO LARG</a:t>
            </a:r>
          </a:p>
        </p:txBody>
      </p:sp>
      <p:sp>
        <p:nvSpPr>
          <p:cNvPr id="3" name="Subtitle 2"/>
          <p:cNvSpPr>
            <a:spLocks noGrp="1"/>
          </p:cNvSpPr>
          <p:nvPr>
            <p:ph type="subTitle" idx="1"/>
            <p:custDataLst>
              <p:custData r:id="rId2"/>
            </p:custDataLst>
          </p:nvPr>
        </p:nvSpPr>
        <p:spPr>
          <a:xfrm>
            <a:off x="459449" y="3605463"/>
            <a:ext cx="9323959" cy="791972"/>
          </a:xfrm>
        </p:spPr>
        <p:txBody>
          <a:bodyPr/>
          <a:lstStyle/>
          <a:p>
            <a:r>
              <a:rPr lang="en-GB" b="1" dirty="0"/>
              <a:t>CONTRATOS DE DAÑOS</a:t>
            </a:r>
          </a:p>
          <a:p>
            <a:r>
              <a:rPr lang="en-GB" b="1" dirty="0"/>
              <a:t>Renovación 2024/2025 y </a:t>
            </a:r>
            <a:r>
              <a:rPr lang="en-GB" b="1" dirty="0" err="1"/>
              <a:t>Objetivos</a:t>
            </a:r>
            <a:r>
              <a:rPr lang="en-GB" b="1" dirty="0"/>
              <a:t> 2025/2026</a:t>
            </a:r>
          </a:p>
        </p:txBody>
      </p:sp>
      <p:sp>
        <p:nvSpPr>
          <p:cNvPr id="4" name="PresenterDetails"/>
          <p:cNvSpPr>
            <a:spLocks noGrp="1"/>
          </p:cNvSpPr>
          <p:nvPr>
            <p:ph type="body" sz="half" idx="2"/>
            <p:custDataLst>
              <p:custData r:id="rId3"/>
            </p:custDataLst>
          </p:nvPr>
        </p:nvSpPr>
        <p:spPr>
          <a:xfrm>
            <a:off x="485775" y="4862254"/>
            <a:ext cx="7400925" cy="1038525"/>
          </a:xfrm>
        </p:spPr>
        <p:txBody>
          <a:bodyPr/>
          <a:lstStyle/>
          <a:p>
            <a:endParaRPr lang="en-GB" dirty="0"/>
          </a:p>
          <a:p>
            <a:r>
              <a:rPr lang="en-GB" dirty="0"/>
              <a:t>12 de </a:t>
            </a:r>
            <a:r>
              <a:rPr lang="en-GB" dirty="0" err="1"/>
              <a:t>septiembre</a:t>
            </a:r>
            <a:r>
              <a:rPr lang="en-GB" dirty="0"/>
              <a:t> </a:t>
            </a:r>
            <a:r>
              <a:rPr lang="en-GB"/>
              <a:t>de 2024</a:t>
            </a:r>
            <a:endParaRPr lang="en-GB" dirty="0"/>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Placeholder for optional client logo</a:t>
            </a:r>
          </a:p>
        </p:txBody>
      </p:sp>
    </p:spTree>
    <p:extLst>
      <p:ext uri="{BB962C8B-B14F-4D97-AF65-F5344CB8AC3E}">
        <p14:creationId xmlns:p14="http://schemas.microsoft.com/office/powerpoint/2010/main" val="164481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2024/2025</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10</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err="1"/>
              <a:t>Risk</a:t>
            </a:r>
            <a:r>
              <a:rPr lang="es-ES" dirty="0"/>
              <a:t> XL</a:t>
            </a:r>
          </a:p>
        </p:txBody>
      </p:sp>
      <p:sp>
        <p:nvSpPr>
          <p:cNvPr id="7" name="Oval 6"/>
          <p:cNvSpPr/>
          <p:nvPr/>
        </p:nvSpPr>
        <p:spPr>
          <a:xfrm>
            <a:off x="485775" y="1609725"/>
            <a:ext cx="930395" cy="930395"/>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err="1">
              <a:ln>
                <a:noFill/>
              </a:ln>
              <a:solidFill>
                <a:srgbClr val="000000"/>
              </a:solidFill>
              <a:effectLst/>
              <a:uLnTx/>
              <a:uFillTx/>
            </a:endParaRPr>
          </a:p>
        </p:txBody>
      </p:sp>
      <p:cxnSp>
        <p:nvCxnSpPr>
          <p:cNvPr id="8" name="Straight Connector 7"/>
          <p:cNvCxnSpPr>
            <a:cxnSpLocks/>
            <a:stCxn id="7" idx="4"/>
            <a:endCxn id="17" idx="4"/>
          </p:cNvCxnSpPr>
          <p:nvPr/>
        </p:nvCxnSpPr>
        <p:spPr>
          <a:xfrm>
            <a:off x="950973" y="2540120"/>
            <a:ext cx="8264" cy="2334369"/>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0" name="Rectangle 9"/>
          <p:cNvSpPr/>
          <p:nvPr/>
        </p:nvSpPr>
        <p:spPr>
          <a:xfrm>
            <a:off x="1260702" y="3485320"/>
            <a:ext cx="5711803"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Debido a lo anterior, se modifica el número de capas.</a:t>
            </a:r>
            <a:endParaRPr kumimoji="0" lang="es-ES" sz="1400" i="0" u="none" strike="noStrike" kern="0" cap="none" spc="0" normalizeH="0" baseline="0" noProof="0" dirty="0">
              <a:ln>
                <a:noFill/>
              </a:ln>
              <a:solidFill>
                <a:srgbClr val="000000"/>
              </a:solidFill>
              <a:effectLst/>
              <a:uLnTx/>
              <a:uFillTx/>
            </a:endParaRPr>
          </a:p>
        </p:txBody>
      </p:sp>
      <p:sp>
        <p:nvSpPr>
          <p:cNvPr id="11" name="Oval 10"/>
          <p:cNvSpPr/>
          <p:nvPr/>
        </p:nvSpPr>
        <p:spPr>
          <a:xfrm>
            <a:off x="847872" y="3484502"/>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2" name="Rectangle 11"/>
          <p:cNvSpPr/>
          <p:nvPr/>
        </p:nvSpPr>
        <p:spPr>
          <a:xfrm>
            <a:off x="1260702" y="3959863"/>
            <a:ext cx="5158027"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srgbClr val="000000"/>
                </a:solidFill>
                <a:effectLst/>
                <a:uLnTx/>
                <a:uFillTx/>
              </a:rPr>
              <a:t>Fedpa</a:t>
            </a:r>
            <a:r>
              <a:rPr kumimoji="0" lang="es-ES" sz="1400" b="0" i="0" u="none" strike="noStrike" kern="0" cap="none" spc="0" normalizeH="0" noProof="0" dirty="0">
                <a:ln>
                  <a:noFill/>
                </a:ln>
                <a:solidFill>
                  <a:srgbClr val="000000"/>
                </a:solidFill>
                <a:effectLst/>
                <a:uLnTx/>
                <a:uFillTx/>
              </a:rPr>
              <a:t> aumenta su límite de USD 4m a USD 5m y </a:t>
            </a:r>
            <a:r>
              <a:rPr kumimoji="0" lang="es-ES" sz="1400" b="1" i="0" u="none" strike="noStrike" kern="0" cap="none" spc="0" normalizeH="0" noProof="0" dirty="0">
                <a:ln>
                  <a:noFill/>
                </a:ln>
                <a:solidFill>
                  <a:srgbClr val="000000"/>
                </a:solidFill>
                <a:effectLst/>
                <a:uLnTx/>
                <a:uFillTx/>
              </a:rPr>
              <a:t>Equidad</a:t>
            </a:r>
            <a:r>
              <a:rPr kumimoji="0" lang="es-ES" sz="1400" b="0" i="0" u="none" strike="noStrike" kern="0" cap="none" spc="0" normalizeH="0" noProof="0" dirty="0">
                <a:ln>
                  <a:noFill/>
                </a:ln>
                <a:solidFill>
                  <a:srgbClr val="000000"/>
                </a:solidFill>
                <a:effectLst/>
                <a:uLnTx/>
                <a:uFillTx/>
              </a:rPr>
              <a:t> de 5m a 6m. </a:t>
            </a:r>
            <a:endParaRPr kumimoji="0" lang="es-ES" sz="1400" b="0" i="0" u="none" strike="noStrike" kern="0" cap="none" spc="0" normalizeH="0" baseline="0" noProof="0" dirty="0">
              <a:ln>
                <a:noFill/>
              </a:ln>
              <a:solidFill>
                <a:srgbClr val="000000"/>
              </a:solidFill>
              <a:effectLst/>
              <a:uLnTx/>
              <a:uFillTx/>
            </a:endParaRPr>
          </a:p>
        </p:txBody>
      </p:sp>
      <p:sp>
        <p:nvSpPr>
          <p:cNvPr id="13" name="Oval 12"/>
          <p:cNvSpPr/>
          <p:nvPr/>
        </p:nvSpPr>
        <p:spPr>
          <a:xfrm>
            <a:off x="847872" y="4068131"/>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6" name="Rectangle 15"/>
          <p:cNvSpPr/>
          <p:nvPr/>
        </p:nvSpPr>
        <p:spPr>
          <a:xfrm>
            <a:off x="1260700" y="4701120"/>
            <a:ext cx="5711804"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El aumento </a:t>
            </a:r>
            <a:r>
              <a:rPr lang="es-ES" sz="1400" i="1" kern="0" dirty="0" err="1">
                <a:solidFill>
                  <a:srgbClr val="000000"/>
                </a:solidFill>
              </a:rPr>
              <a:t>Risk-Adjusted</a:t>
            </a:r>
            <a:r>
              <a:rPr lang="es-ES" sz="1400" kern="0" dirty="0">
                <a:solidFill>
                  <a:srgbClr val="000000"/>
                </a:solidFill>
              </a:rPr>
              <a:t> se queda en alrededor de </a:t>
            </a:r>
            <a:r>
              <a:rPr lang="es-ES" sz="1400" b="1" kern="0" dirty="0"/>
              <a:t>+5%. </a:t>
            </a:r>
          </a:p>
        </p:txBody>
      </p:sp>
      <p:sp>
        <p:nvSpPr>
          <p:cNvPr id="17" name="Oval 16"/>
          <p:cNvSpPr/>
          <p:nvPr/>
        </p:nvSpPr>
        <p:spPr>
          <a:xfrm>
            <a:off x="847872" y="4651760"/>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8" name="Rectangle 17"/>
          <p:cNvSpPr/>
          <p:nvPr/>
        </p:nvSpPr>
        <p:spPr>
          <a:xfrm>
            <a:off x="1260700" y="2796793"/>
            <a:ext cx="5711805" cy="430887"/>
          </a:xfrm>
          <a:prstGeom prst="rect">
            <a:avLst/>
          </a:prstGeom>
        </p:spPr>
        <p:txBody>
          <a:bodyPr wrap="square" lIns="0" tIns="0" rIns="0" bIns="0" anchor="ctr" anchorCtr="0">
            <a:spAutoFit/>
          </a:bodyPr>
          <a:lstStyle/>
          <a:p>
            <a:pPr defTabSz="911995">
              <a:defRPr/>
            </a:pPr>
            <a:r>
              <a:rPr lang="es-ES" sz="1400" kern="0" dirty="0" err="1">
                <a:solidFill>
                  <a:srgbClr val="000000"/>
                </a:solidFill>
              </a:rPr>
              <a:t>Tajy</a:t>
            </a:r>
            <a:r>
              <a:rPr lang="es-ES" sz="1400" kern="0" dirty="0">
                <a:solidFill>
                  <a:srgbClr val="000000"/>
                </a:solidFill>
              </a:rPr>
              <a:t> aumenta su límite a USD 7.5mm al cancelar su contrato de Cuota Parte.</a:t>
            </a: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pic>
        <p:nvPicPr>
          <p:cNvPr id="21" name="Picture 20"/>
          <p:cNvPicPr>
            <a:picLocks noChangeAspect="1"/>
          </p:cNvPicPr>
          <p:nvPr/>
        </p:nvPicPr>
        <p:blipFill>
          <a:blip r:embed="rId3"/>
          <a:stretch>
            <a:fillRect/>
          </a:stretch>
        </p:blipFill>
        <p:spPr>
          <a:xfrm>
            <a:off x="7380286" y="2007614"/>
            <a:ext cx="4341606" cy="1342922"/>
          </a:xfrm>
          <a:prstGeom prst="rect">
            <a:avLst/>
          </a:prstGeom>
        </p:spPr>
      </p:pic>
      <p:pic>
        <p:nvPicPr>
          <p:cNvPr id="25" name="Picture 24">
            <a:extLst>
              <a:ext uri="{FF2B5EF4-FFF2-40B4-BE49-F238E27FC236}">
                <a16:creationId xmlns:a16="http://schemas.microsoft.com/office/drawing/2014/main" id="{7FA25FFF-3E41-F93F-EC2B-539A469FCE5C}"/>
              </a:ext>
            </a:extLst>
          </p:cNvPr>
          <p:cNvPicPr>
            <a:picLocks noChangeAspect="1"/>
          </p:cNvPicPr>
          <p:nvPr/>
        </p:nvPicPr>
        <p:blipFill>
          <a:blip r:embed="rId4"/>
          <a:stretch>
            <a:fillRect/>
          </a:stretch>
        </p:blipFill>
        <p:spPr>
          <a:xfrm>
            <a:off x="7367793" y="3965417"/>
            <a:ext cx="4341606" cy="1516116"/>
          </a:xfrm>
          <a:prstGeom prst="rect">
            <a:avLst/>
          </a:prstGeom>
        </p:spPr>
      </p:pic>
    </p:spTree>
    <p:custDataLst>
      <p:custData r:id="rId1"/>
    </p:custDataLst>
    <p:extLst>
      <p:ext uri="{BB962C8B-B14F-4D97-AF65-F5344CB8AC3E}">
        <p14:creationId xmlns:p14="http://schemas.microsoft.com/office/powerpoint/2010/main" val="362400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a:t>Tendencias</a:t>
            </a:r>
            <a:r>
              <a:rPr lang="en-GB" dirty="0"/>
              <a:t> de Primas y </a:t>
            </a:r>
            <a:r>
              <a:rPr lang="en-GB" dirty="0" err="1"/>
              <a:t>Tasas</a:t>
            </a:r>
            <a:r>
              <a:rPr lang="en-GB" dirty="0"/>
              <a:t> </a:t>
            </a:r>
            <a:r>
              <a:rPr lang="en-GB" dirty="0" err="1"/>
              <a:t>desde</a:t>
            </a:r>
            <a:r>
              <a:rPr lang="en-GB" dirty="0"/>
              <a:t> 2012 a 2024</a:t>
            </a:r>
          </a:p>
        </p:txBody>
      </p:sp>
      <p:sp>
        <p:nvSpPr>
          <p:cNvPr id="4" name="Slide Number Placeholder 3"/>
          <p:cNvSpPr>
            <a:spLocks noGrp="1"/>
          </p:cNvSpPr>
          <p:nvPr>
            <p:ph type="sldNum" sz="quarter" idx="10"/>
          </p:nvPr>
        </p:nvSpPr>
        <p:spPr/>
        <p:txBody>
          <a:bodyPr/>
          <a:lstStyle/>
          <a:p>
            <a:fld id="{DF66040D-6F20-4F4B-8995-856BEECD84BE}" type="slidenum">
              <a:rPr lang="en-GB" smtClean="0"/>
              <a:pPr/>
              <a:t>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a:t>Risk XL</a:t>
            </a:r>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lvl="0" indent="-179388">
              <a:spcAft>
                <a:spcPts val="600"/>
              </a:spcAft>
              <a:buFont typeface="Arial" panose="020B0604020202020204" pitchFamily="34" charset="0"/>
              <a:buChar char="•"/>
            </a:pPr>
            <a:r>
              <a:rPr lang="es-ES" sz="1500" dirty="0"/>
              <a:t>La prima global se incrementa sustancialmente por el incremento en capacidad y sumas aseguradas que exponen al contrato.</a:t>
            </a:r>
          </a:p>
          <a:p>
            <a:pPr marL="179388" lvl="0" indent="-179388">
              <a:spcAft>
                <a:spcPts val="600"/>
              </a:spcAft>
              <a:buFont typeface="Arial" panose="020B0604020202020204" pitchFamily="34" charset="0"/>
              <a:buChar char="•"/>
            </a:pPr>
            <a:r>
              <a:rPr lang="es-ES" sz="1500" dirty="0"/>
              <a:t>Tasa global se incrementa debido al aumento de cúmulos por los crecimientos de cartera de las compañías.</a:t>
            </a:r>
            <a:endParaRPr lang="en-US" sz="1500" dirty="0"/>
          </a:p>
        </p:txBody>
      </p:sp>
      <p:graphicFrame>
        <p:nvGraphicFramePr>
          <p:cNvPr id="6" name="Object 5"/>
          <p:cNvGraphicFramePr>
            <a:graphicFrameLocks noChangeAspect="1"/>
          </p:cNvGraphicFramePr>
          <p:nvPr>
            <p:extLst>
              <p:ext uri="{D42A27DB-BD31-4B8C-83A1-F6EECF244321}">
                <p14:modId xmlns:p14="http://schemas.microsoft.com/office/powerpoint/2010/main" val="3318500488"/>
              </p:ext>
            </p:extLst>
          </p:nvPr>
        </p:nvGraphicFramePr>
        <p:xfrm>
          <a:off x="1196975" y="1595438"/>
          <a:ext cx="3368675" cy="2628900"/>
        </p:xfrm>
        <a:graphic>
          <a:graphicData uri="http://schemas.openxmlformats.org/presentationml/2006/ole">
            <mc:AlternateContent xmlns:mc="http://schemas.openxmlformats.org/markup-compatibility/2006">
              <mc:Choice xmlns:v="urn:schemas-microsoft-com:vml" Requires="v">
                <p:oleObj name="Worksheet" r:id="rId2" imgW="3368081" imgH="2628978" progId="Excel.Sheet.12">
                  <p:embed/>
                </p:oleObj>
              </mc:Choice>
              <mc:Fallback>
                <p:oleObj name="Worksheet" r:id="rId2" imgW="3368081" imgH="2628978" progId="Excel.Sheet.12">
                  <p:embed/>
                  <p:pic>
                    <p:nvPicPr>
                      <p:cNvPr id="0" name=""/>
                      <p:cNvPicPr/>
                      <p:nvPr/>
                    </p:nvPicPr>
                    <p:blipFill>
                      <a:blip r:embed="rId3"/>
                      <a:stretch>
                        <a:fillRect/>
                      </a:stretch>
                    </p:blipFill>
                    <p:spPr>
                      <a:xfrm>
                        <a:off x="1196975" y="1595438"/>
                        <a:ext cx="3368675" cy="2628900"/>
                      </a:xfrm>
                      <a:prstGeom prst="rect">
                        <a:avLst/>
                      </a:prstGeom>
                    </p:spPr>
                  </p:pic>
                </p:oleObj>
              </mc:Fallback>
            </mc:AlternateContent>
          </a:graphicData>
        </a:graphic>
      </p:graphicFrame>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850364672"/>
              </p:ext>
            </p:extLst>
          </p:nvPr>
        </p:nvGraphicFramePr>
        <p:xfrm>
          <a:off x="5931507" y="1583958"/>
          <a:ext cx="4960620" cy="2668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967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a:solidFill>
                  <a:schemeClr val="accent1"/>
                </a:solidFill>
              </a:rPr>
              <a:t>Contrato</a:t>
            </a:r>
            <a:r>
              <a:rPr lang="en-GB" dirty="0">
                <a:solidFill>
                  <a:schemeClr val="accent1"/>
                </a:solidFill>
              </a:rPr>
              <a:t> </a:t>
            </a:r>
          </a:p>
          <a:p>
            <a:pPr marL="0" indent="0">
              <a:buNone/>
            </a:pPr>
            <a:r>
              <a:rPr lang="en-GB" dirty="0" err="1">
                <a:solidFill>
                  <a:schemeClr val="accent1"/>
                </a:solidFill>
              </a:rPr>
              <a:t>Automóviles</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Freeform 331"/>
          <p:cNvSpPr>
            <a:spLocks noChangeAspect="1" noEditPoints="1"/>
          </p:cNvSpPr>
          <p:nvPr/>
        </p:nvSpPr>
        <p:spPr bwMode="auto">
          <a:xfrm>
            <a:off x="2140152" y="3477469"/>
            <a:ext cx="2351265" cy="1223740"/>
          </a:xfrm>
          <a:custGeom>
            <a:avLst/>
            <a:gdLst>
              <a:gd name="T0" fmla="*/ 331 w 331"/>
              <a:gd name="T1" fmla="*/ 92 h 172"/>
              <a:gd name="T2" fmla="*/ 331 w 331"/>
              <a:gd name="T3" fmla="*/ 62 h 172"/>
              <a:gd name="T4" fmla="*/ 325 w 331"/>
              <a:gd name="T5" fmla="*/ 57 h 172"/>
              <a:gd name="T6" fmla="*/ 298 w 331"/>
              <a:gd name="T7" fmla="*/ 54 h 172"/>
              <a:gd name="T8" fmla="*/ 234 w 331"/>
              <a:gd name="T9" fmla="*/ 0 h 172"/>
              <a:gd name="T10" fmla="*/ 193 w 331"/>
              <a:gd name="T11" fmla="*/ 0 h 172"/>
              <a:gd name="T12" fmla="*/ 109 w 331"/>
              <a:gd name="T13" fmla="*/ 20 h 172"/>
              <a:gd name="T14" fmla="*/ 86 w 331"/>
              <a:gd name="T15" fmla="*/ 46 h 172"/>
              <a:gd name="T16" fmla="*/ 78 w 331"/>
              <a:gd name="T17" fmla="*/ 55 h 172"/>
              <a:gd name="T18" fmla="*/ 72 w 331"/>
              <a:gd name="T19" fmla="*/ 57 h 172"/>
              <a:gd name="T20" fmla="*/ 33 w 331"/>
              <a:gd name="T21" fmla="*/ 57 h 172"/>
              <a:gd name="T22" fmla="*/ 0 w 331"/>
              <a:gd name="T23" fmla="*/ 90 h 172"/>
              <a:gd name="T24" fmla="*/ 0 w 331"/>
              <a:gd name="T25" fmla="*/ 127 h 172"/>
              <a:gd name="T26" fmla="*/ 46 w 331"/>
              <a:gd name="T27" fmla="*/ 138 h 172"/>
              <a:gd name="T28" fmla="*/ 89 w 331"/>
              <a:gd name="T29" fmla="*/ 172 h 172"/>
              <a:gd name="T30" fmla="*/ 131 w 331"/>
              <a:gd name="T31" fmla="*/ 138 h 172"/>
              <a:gd name="T32" fmla="*/ 212 w 331"/>
              <a:gd name="T33" fmla="*/ 143 h 172"/>
              <a:gd name="T34" fmla="*/ 285 w 331"/>
              <a:gd name="T35" fmla="*/ 142 h 172"/>
              <a:gd name="T36" fmla="*/ 293 w 331"/>
              <a:gd name="T37" fmla="*/ 138 h 172"/>
              <a:gd name="T38" fmla="*/ 331 w 331"/>
              <a:gd name="T39" fmla="*/ 107 h 172"/>
              <a:gd name="T40" fmla="*/ 194 w 331"/>
              <a:gd name="T41" fmla="*/ 10 h 172"/>
              <a:gd name="T42" fmla="*/ 212 w 331"/>
              <a:gd name="T43" fmla="*/ 8 h 172"/>
              <a:gd name="T44" fmla="*/ 271 w 331"/>
              <a:gd name="T45" fmla="*/ 27 h 172"/>
              <a:gd name="T46" fmla="*/ 281 w 331"/>
              <a:gd name="T47" fmla="*/ 43 h 172"/>
              <a:gd name="T48" fmla="*/ 287 w 331"/>
              <a:gd name="T49" fmla="*/ 55 h 172"/>
              <a:gd name="T50" fmla="*/ 283 w 331"/>
              <a:gd name="T51" fmla="*/ 57 h 172"/>
              <a:gd name="T52" fmla="*/ 247 w 331"/>
              <a:gd name="T53" fmla="*/ 57 h 172"/>
              <a:gd name="T54" fmla="*/ 198 w 331"/>
              <a:gd name="T55" fmla="*/ 57 h 172"/>
              <a:gd name="T56" fmla="*/ 193 w 331"/>
              <a:gd name="T57" fmla="*/ 53 h 172"/>
              <a:gd name="T58" fmla="*/ 94 w 331"/>
              <a:gd name="T59" fmla="*/ 49 h 172"/>
              <a:gd name="T60" fmla="*/ 105 w 331"/>
              <a:gd name="T61" fmla="*/ 36 h 172"/>
              <a:gd name="T62" fmla="*/ 150 w 331"/>
              <a:gd name="T63" fmla="*/ 8 h 172"/>
              <a:gd name="T64" fmla="*/ 180 w 331"/>
              <a:gd name="T65" fmla="*/ 8 h 172"/>
              <a:gd name="T66" fmla="*/ 185 w 331"/>
              <a:gd name="T67" fmla="*/ 13 h 172"/>
              <a:gd name="T68" fmla="*/ 184 w 331"/>
              <a:gd name="T69" fmla="*/ 56 h 172"/>
              <a:gd name="T70" fmla="*/ 113 w 331"/>
              <a:gd name="T71" fmla="*/ 57 h 172"/>
              <a:gd name="T72" fmla="*/ 94 w 331"/>
              <a:gd name="T73" fmla="*/ 49 h 172"/>
              <a:gd name="T74" fmla="*/ 89 w 331"/>
              <a:gd name="T75" fmla="*/ 164 h 172"/>
              <a:gd name="T76" fmla="*/ 68 w 331"/>
              <a:gd name="T77" fmla="*/ 113 h 172"/>
              <a:gd name="T78" fmla="*/ 118 w 331"/>
              <a:gd name="T79" fmla="*/ 134 h 172"/>
              <a:gd name="T80" fmla="*/ 269 w 331"/>
              <a:gd name="T81" fmla="*/ 155 h 172"/>
              <a:gd name="T82" fmla="*/ 227 w 331"/>
              <a:gd name="T83" fmla="*/ 155 h 172"/>
              <a:gd name="T84" fmla="*/ 248 w 331"/>
              <a:gd name="T85" fmla="*/ 104 h 172"/>
              <a:gd name="T86" fmla="*/ 269 w 331"/>
              <a:gd name="T87" fmla="*/ 155 h 172"/>
              <a:gd name="T88" fmla="*/ 294 w 331"/>
              <a:gd name="T89" fmla="*/ 130 h 172"/>
              <a:gd name="T90" fmla="*/ 285 w 331"/>
              <a:gd name="T91" fmla="*/ 126 h 172"/>
              <a:gd name="T92" fmla="*/ 212 w 331"/>
              <a:gd name="T93" fmla="*/ 126 h 172"/>
              <a:gd name="T94" fmla="*/ 131 w 331"/>
              <a:gd name="T95" fmla="*/ 130 h 172"/>
              <a:gd name="T96" fmla="*/ 89 w 331"/>
              <a:gd name="T97" fmla="*/ 96 h 172"/>
              <a:gd name="T98" fmla="*/ 47 w 331"/>
              <a:gd name="T99" fmla="*/ 130 h 172"/>
              <a:gd name="T100" fmla="*/ 13 w 331"/>
              <a:gd name="T101" fmla="*/ 130 h 172"/>
              <a:gd name="T102" fmla="*/ 8 w 331"/>
              <a:gd name="T103" fmla="*/ 125 h 172"/>
              <a:gd name="T104" fmla="*/ 8 w 331"/>
              <a:gd name="T105" fmla="*/ 89 h 172"/>
              <a:gd name="T106" fmla="*/ 34 w 331"/>
              <a:gd name="T107" fmla="*/ 65 h 172"/>
              <a:gd name="T108" fmla="*/ 246 w 331"/>
              <a:gd name="T109" fmla="*/ 65 h 172"/>
              <a:gd name="T110" fmla="*/ 322 w 331"/>
              <a:gd name="T111" fmla="*/ 67 h 172"/>
              <a:gd name="T112" fmla="*/ 323 w 331"/>
              <a:gd name="T113" fmla="*/ 88 h 172"/>
              <a:gd name="T114" fmla="*/ 305 w 331"/>
              <a:gd name="T115" fmla="*/ 1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1" h="172">
                <a:moveTo>
                  <a:pt x="331" y="107"/>
                </a:moveTo>
                <a:cubicBezTo>
                  <a:pt x="331" y="102"/>
                  <a:pt x="331" y="97"/>
                  <a:pt x="331" y="92"/>
                </a:cubicBezTo>
                <a:cubicBezTo>
                  <a:pt x="331" y="90"/>
                  <a:pt x="331" y="87"/>
                  <a:pt x="331" y="85"/>
                </a:cubicBezTo>
                <a:cubicBezTo>
                  <a:pt x="331" y="62"/>
                  <a:pt x="331" y="62"/>
                  <a:pt x="331" y="62"/>
                </a:cubicBezTo>
                <a:cubicBezTo>
                  <a:pt x="331" y="59"/>
                  <a:pt x="329" y="57"/>
                  <a:pt x="326" y="57"/>
                </a:cubicBezTo>
                <a:cubicBezTo>
                  <a:pt x="325" y="57"/>
                  <a:pt x="325" y="57"/>
                  <a:pt x="325" y="57"/>
                </a:cubicBezTo>
                <a:cubicBezTo>
                  <a:pt x="318" y="57"/>
                  <a:pt x="311" y="57"/>
                  <a:pt x="304" y="57"/>
                </a:cubicBezTo>
                <a:cubicBezTo>
                  <a:pt x="301" y="57"/>
                  <a:pt x="299" y="56"/>
                  <a:pt x="298" y="54"/>
                </a:cubicBezTo>
                <a:cubicBezTo>
                  <a:pt x="292" y="44"/>
                  <a:pt x="286" y="35"/>
                  <a:pt x="279" y="25"/>
                </a:cubicBezTo>
                <a:cubicBezTo>
                  <a:pt x="269" y="9"/>
                  <a:pt x="253" y="0"/>
                  <a:pt x="234" y="0"/>
                </a:cubicBezTo>
                <a:cubicBezTo>
                  <a:pt x="221" y="0"/>
                  <a:pt x="208" y="0"/>
                  <a:pt x="195" y="0"/>
                </a:cubicBezTo>
                <a:cubicBezTo>
                  <a:pt x="193" y="0"/>
                  <a:pt x="193" y="0"/>
                  <a:pt x="193" y="0"/>
                </a:cubicBezTo>
                <a:cubicBezTo>
                  <a:pt x="179" y="0"/>
                  <a:pt x="165" y="0"/>
                  <a:pt x="151" y="0"/>
                </a:cubicBezTo>
                <a:cubicBezTo>
                  <a:pt x="135" y="0"/>
                  <a:pt x="121" y="6"/>
                  <a:pt x="109" y="20"/>
                </a:cubicBezTo>
                <a:cubicBezTo>
                  <a:pt x="104" y="24"/>
                  <a:pt x="100" y="29"/>
                  <a:pt x="96" y="34"/>
                </a:cubicBezTo>
                <a:cubicBezTo>
                  <a:pt x="93" y="38"/>
                  <a:pt x="90" y="42"/>
                  <a:pt x="86" y="46"/>
                </a:cubicBezTo>
                <a:cubicBezTo>
                  <a:pt x="85" y="47"/>
                  <a:pt x="83" y="49"/>
                  <a:pt x="82" y="51"/>
                </a:cubicBezTo>
                <a:cubicBezTo>
                  <a:pt x="80" y="52"/>
                  <a:pt x="79" y="54"/>
                  <a:pt x="78" y="55"/>
                </a:cubicBezTo>
                <a:cubicBezTo>
                  <a:pt x="76" y="57"/>
                  <a:pt x="74" y="57"/>
                  <a:pt x="73" y="57"/>
                </a:cubicBezTo>
                <a:cubicBezTo>
                  <a:pt x="72" y="57"/>
                  <a:pt x="72" y="57"/>
                  <a:pt x="72" y="57"/>
                </a:cubicBezTo>
                <a:cubicBezTo>
                  <a:pt x="64" y="57"/>
                  <a:pt x="64" y="57"/>
                  <a:pt x="64" y="57"/>
                </a:cubicBezTo>
                <a:cubicBezTo>
                  <a:pt x="54" y="57"/>
                  <a:pt x="44" y="57"/>
                  <a:pt x="33" y="57"/>
                </a:cubicBezTo>
                <a:cubicBezTo>
                  <a:pt x="19" y="58"/>
                  <a:pt x="9" y="64"/>
                  <a:pt x="3" y="76"/>
                </a:cubicBezTo>
                <a:cubicBezTo>
                  <a:pt x="1" y="80"/>
                  <a:pt x="0" y="85"/>
                  <a:pt x="0" y="90"/>
                </a:cubicBezTo>
                <a:cubicBezTo>
                  <a:pt x="0" y="97"/>
                  <a:pt x="0" y="104"/>
                  <a:pt x="0" y="111"/>
                </a:cubicBezTo>
                <a:cubicBezTo>
                  <a:pt x="0" y="127"/>
                  <a:pt x="0" y="127"/>
                  <a:pt x="0" y="127"/>
                </a:cubicBezTo>
                <a:cubicBezTo>
                  <a:pt x="0" y="134"/>
                  <a:pt x="5" y="138"/>
                  <a:pt x="12" y="138"/>
                </a:cubicBezTo>
                <a:cubicBezTo>
                  <a:pt x="23" y="138"/>
                  <a:pt x="35" y="138"/>
                  <a:pt x="46" y="138"/>
                </a:cubicBezTo>
                <a:cubicBezTo>
                  <a:pt x="48" y="138"/>
                  <a:pt x="51" y="138"/>
                  <a:pt x="52" y="143"/>
                </a:cubicBezTo>
                <a:cubicBezTo>
                  <a:pt x="56" y="160"/>
                  <a:pt x="71" y="172"/>
                  <a:pt x="89" y="172"/>
                </a:cubicBezTo>
                <a:cubicBezTo>
                  <a:pt x="106" y="172"/>
                  <a:pt x="122" y="160"/>
                  <a:pt x="125" y="143"/>
                </a:cubicBezTo>
                <a:cubicBezTo>
                  <a:pt x="126" y="140"/>
                  <a:pt x="128" y="138"/>
                  <a:pt x="131" y="138"/>
                </a:cubicBezTo>
                <a:cubicBezTo>
                  <a:pt x="158" y="138"/>
                  <a:pt x="182" y="138"/>
                  <a:pt x="206" y="138"/>
                </a:cubicBezTo>
                <a:cubicBezTo>
                  <a:pt x="209" y="138"/>
                  <a:pt x="211" y="140"/>
                  <a:pt x="212" y="143"/>
                </a:cubicBezTo>
                <a:cubicBezTo>
                  <a:pt x="215" y="159"/>
                  <a:pt x="231" y="172"/>
                  <a:pt x="248" y="172"/>
                </a:cubicBezTo>
                <a:cubicBezTo>
                  <a:pt x="266" y="172"/>
                  <a:pt x="281" y="159"/>
                  <a:pt x="285" y="142"/>
                </a:cubicBezTo>
                <a:cubicBezTo>
                  <a:pt x="286" y="140"/>
                  <a:pt x="287" y="138"/>
                  <a:pt x="290" y="138"/>
                </a:cubicBezTo>
                <a:cubicBezTo>
                  <a:pt x="293" y="138"/>
                  <a:pt x="293" y="138"/>
                  <a:pt x="293" y="138"/>
                </a:cubicBezTo>
                <a:cubicBezTo>
                  <a:pt x="298" y="138"/>
                  <a:pt x="302" y="138"/>
                  <a:pt x="307" y="137"/>
                </a:cubicBezTo>
                <a:cubicBezTo>
                  <a:pt x="321" y="133"/>
                  <a:pt x="330" y="121"/>
                  <a:pt x="331" y="107"/>
                </a:cubicBezTo>
                <a:close/>
                <a:moveTo>
                  <a:pt x="193" y="13"/>
                </a:moveTo>
                <a:cubicBezTo>
                  <a:pt x="193" y="12"/>
                  <a:pt x="193" y="11"/>
                  <a:pt x="194" y="10"/>
                </a:cubicBezTo>
                <a:cubicBezTo>
                  <a:pt x="195" y="9"/>
                  <a:pt x="197" y="8"/>
                  <a:pt x="198" y="8"/>
                </a:cubicBezTo>
                <a:cubicBezTo>
                  <a:pt x="202" y="8"/>
                  <a:pt x="207" y="8"/>
                  <a:pt x="212" y="8"/>
                </a:cubicBezTo>
                <a:cubicBezTo>
                  <a:pt x="220" y="8"/>
                  <a:pt x="228" y="8"/>
                  <a:pt x="235" y="8"/>
                </a:cubicBezTo>
                <a:cubicBezTo>
                  <a:pt x="250" y="9"/>
                  <a:pt x="262" y="15"/>
                  <a:pt x="271" y="27"/>
                </a:cubicBezTo>
                <a:cubicBezTo>
                  <a:pt x="274" y="32"/>
                  <a:pt x="278" y="37"/>
                  <a:pt x="281" y="43"/>
                </a:cubicBezTo>
                <a:cubicBezTo>
                  <a:pt x="281" y="43"/>
                  <a:pt x="281" y="43"/>
                  <a:pt x="281" y="43"/>
                </a:cubicBezTo>
                <a:cubicBezTo>
                  <a:pt x="283" y="46"/>
                  <a:pt x="285" y="48"/>
                  <a:pt x="286" y="51"/>
                </a:cubicBezTo>
                <a:cubicBezTo>
                  <a:pt x="287" y="51"/>
                  <a:pt x="288" y="53"/>
                  <a:pt x="287" y="55"/>
                </a:cubicBezTo>
                <a:cubicBezTo>
                  <a:pt x="287" y="57"/>
                  <a:pt x="285" y="57"/>
                  <a:pt x="284" y="57"/>
                </a:cubicBezTo>
                <a:cubicBezTo>
                  <a:pt x="283" y="57"/>
                  <a:pt x="283" y="57"/>
                  <a:pt x="283" y="57"/>
                </a:cubicBezTo>
                <a:cubicBezTo>
                  <a:pt x="283" y="57"/>
                  <a:pt x="283" y="57"/>
                  <a:pt x="283" y="57"/>
                </a:cubicBezTo>
                <a:cubicBezTo>
                  <a:pt x="271" y="57"/>
                  <a:pt x="259" y="57"/>
                  <a:pt x="247" y="57"/>
                </a:cubicBezTo>
                <a:cubicBezTo>
                  <a:pt x="231" y="57"/>
                  <a:pt x="231" y="57"/>
                  <a:pt x="231" y="57"/>
                </a:cubicBezTo>
                <a:cubicBezTo>
                  <a:pt x="220" y="57"/>
                  <a:pt x="209" y="57"/>
                  <a:pt x="198" y="57"/>
                </a:cubicBezTo>
                <a:cubicBezTo>
                  <a:pt x="197" y="57"/>
                  <a:pt x="196" y="57"/>
                  <a:pt x="194" y="56"/>
                </a:cubicBezTo>
                <a:cubicBezTo>
                  <a:pt x="193" y="55"/>
                  <a:pt x="193" y="54"/>
                  <a:pt x="193" y="53"/>
                </a:cubicBezTo>
                <a:cubicBezTo>
                  <a:pt x="193" y="39"/>
                  <a:pt x="193" y="26"/>
                  <a:pt x="193" y="13"/>
                </a:cubicBezTo>
                <a:close/>
                <a:moveTo>
                  <a:pt x="94" y="49"/>
                </a:moveTo>
                <a:cubicBezTo>
                  <a:pt x="95" y="48"/>
                  <a:pt x="97" y="46"/>
                  <a:pt x="98" y="44"/>
                </a:cubicBezTo>
                <a:cubicBezTo>
                  <a:pt x="101" y="41"/>
                  <a:pt x="103" y="39"/>
                  <a:pt x="105" y="36"/>
                </a:cubicBezTo>
                <a:cubicBezTo>
                  <a:pt x="109" y="31"/>
                  <a:pt x="114" y="26"/>
                  <a:pt x="118" y="21"/>
                </a:cubicBezTo>
                <a:cubicBezTo>
                  <a:pt x="128" y="13"/>
                  <a:pt x="138" y="8"/>
                  <a:pt x="150" y="8"/>
                </a:cubicBezTo>
                <a:cubicBezTo>
                  <a:pt x="152" y="8"/>
                  <a:pt x="152" y="8"/>
                  <a:pt x="152" y="8"/>
                </a:cubicBezTo>
                <a:cubicBezTo>
                  <a:pt x="162" y="8"/>
                  <a:pt x="171" y="8"/>
                  <a:pt x="180" y="8"/>
                </a:cubicBezTo>
                <a:cubicBezTo>
                  <a:pt x="181" y="8"/>
                  <a:pt x="183" y="8"/>
                  <a:pt x="184" y="10"/>
                </a:cubicBezTo>
                <a:cubicBezTo>
                  <a:pt x="185" y="11"/>
                  <a:pt x="185" y="12"/>
                  <a:pt x="185" y="13"/>
                </a:cubicBezTo>
                <a:cubicBezTo>
                  <a:pt x="185" y="25"/>
                  <a:pt x="185" y="39"/>
                  <a:pt x="185" y="52"/>
                </a:cubicBezTo>
                <a:cubicBezTo>
                  <a:pt x="185" y="53"/>
                  <a:pt x="185" y="55"/>
                  <a:pt x="184" y="56"/>
                </a:cubicBezTo>
                <a:cubicBezTo>
                  <a:pt x="183" y="57"/>
                  <a:pt x="181" y="57"/>
                  <a:pt x="180" y="57"/>
                </a:cubicBezTo>
                <a:cubicBezTo>
                  <a:pt x="157" y="57"/>
                  <a:pt x="135" y="57"/>
                  <a:pt x="113" y="57"/>
                </a:cubicBezTo>
                <a:cubicBezTo>
                  <a:pt x="86" y="57"/>
                  <a:pt x="86" y="57"/>
                  <a:pt x="86" y="57"/>
                </a:cubicBezTo>
                <a:lnTo>
                  <a:pt x="94" y="49"/>
                </a:lnTo>
                <a:close/>
                <a:moveTo>
                  <a:pt x="110" y="155"/>
                </a:moveTo>
                <a:cubicBezTo>
                  <a:pt x="104" y="161"/>
                  <a:pt x="97" y="164"/>
                  <a:pt x="89" y="164"/>
                </a:cubicBezTo>
                <a:cubicBezTo>
                  <a:pt x="72" y="164"/>
                  <a:pt x="59" y="150"/>
                  <a:pt x="59" y="134"/>
                </a:cubicBezTo>
                <a:cubicBezTo>
                  <a:pt x="59" y="126"/>
                  <a:pt x="62" y="119"/>
                  <a:pt x="68" y="113"/>
                </a:cubicBezTo>
                <a:cubicBezTo>
                  <a:pt x="73" y="108"/>
                  <a:pt x="81" y="104"/>
                  <a:pt x="89" y="104"/>
                </a:cubicBezTo>
                <a:cubicBezTo>
                  <a:pt x="105" y="104"/>
                  <a:pt x="118" y="118"/>
                  <a:pt x="118" y="134"/>
                </a:cubicBezTo>
                <a:cubicBezTo>
                  <a:pt x="118" y="142"/>
                  <a:pt x="115" y="149"/>
                  <a:pt x="110" y="155"/>
                </a:cubicBezTo>
                <a:close/>
                <a:moveTo>
                  <a:pt x="269" y="155"/>
                </a:moveTo>
                <a:cubicBezTo>
                  <a:pt x="264" y="161"/>
                  <a:pt x="256" y="164"/>
                  <a:pt x="248" y="164"/>
                </a:cubicBezTo>
                <a:cubicBezTo>
                  <a:pt x="240" y="164"/>
                  <a:pt x="233" y="161"/>
                  <a:pt x="227" y="155"/>
                </a:cubicBezTo>
                <a:cubicBezTo>
                  <a:pt x="222" y="149"/>
                  <a:pt x="219" y="142"/>
                  <a:pt x="219" y="134"/>
                </a:cubicBezTo>
                <a:cubicBezTo>
                  <a:pt x="219" y="118"/>
                  <a:pt x="232" y="104"/>
                  <a:pt x="248" y="104"/>
                </a:cubicBezTo>
                <a:cubicBezTo>
                  <a:pt x="265" y="104"/>
                  <a:pt x="278" y="118"/>
                  <a:pt x="278" y="134"/>
                </a:cubicBezTo>
                <a:cubicBezTo>
                  <a:pt x="278" y="142"/>
                  <a:pt x="275" y="149"/>
                  <a:pt x="269" y="155"/>
                </a:cubicBezTo>
                <a:close/>
                <a:moveTo>
                  <a:pt x="295" y="130"/>
                </a:moveTo>
                <a:cubicBezTo>
                  <a:pt x="294" y="130"/>
                  <a:pt x="294" y="130"/>
                  <a:pt x="294" y="130"/>
                </a:cubicBezTo>
                <a:cubicBezTo>
                  <a:pt x="293" y="130"/>
                  <a:pt x="292" y="130"/>
                  <a:pt x="290" y="130"/>
                </a:cubicBezTo>
                <a:cubicBezTo>
                  <a:pt x="289" y="130"/>
                  <a:pt x="286" y="130"/>
                  <a:pt x="285" y="126"/>
                </a:cubicBezTo>
                <a:cubicBezTo>
                  <a:pt x="281" y="109"/>
                  <a:pt x="266" y="96"/>
                  <a:pt x="248" y="96"/>
                </a:cubicBezTo>
                <a:cubicBezTo>
                  <a:pt x="231" y="96"/>
                  <a:pt x="215" y="109"/>
                  <a:pt x="212" y="126"/>
                </a:cubicBezTo>
                <a:cubicBezTo>
                  <a:pt x="211" y="129"/>
                  <a:pt x="209" y="130"/>
                  <a:pt x="206" y="130"/>
                </a:cubicBezTo>
                <a:cubicBezTo>
                  <a:pt x="178" y="130"/>
                  <a:pt x="154" y="130"/>
                  <a:pt x="131" y="130"/>
                </a:cubicBezTo>
                <a:cubicBezTo>
                  <a:pt x="128" y="130"/>
                  <a:pt x="126" y="129"/>
                  <a:pt x="125" y="125"/>
                </a:cubicBezTo>
                <a:cubicBezTo>
                  <a:pt x="121" y="109"/>
                  <a:pt x="106" y="96"/>
                  <a:pt x="89" y="96"/>
                </a:cubicBezTo>
                <a:cubicBezTo>
                  <a:pt x="71" y="96"/>
                  <a:pt x="56" y="109"/>
                  <a:pt x="52" y="126"/>
                </a:cubicBezTo>
                <a:cubicBezTo>
                  <a:pt x="51" y="129"/>
                  <a:pt x="49" y="130"/>
                  <a:pt x="47" y="130"/>
                </a:cubicBezTo>
                <a:cubicBezTo>
                  <a:pt x="47" y="130"/>
                  <a:pt x="47" y="130"/>
                  <a:pt x="46" y="130"/>
                </a:cubicBezTo>
                <a:cubicBezTo>
                  <a:pt x="36" y="130"/>
                  <a:pt x="24" y="130"/>
                  <a:pt x="13" y="130"/>
                </a:cubicBezTo>
                <a:cubicBezTo>
                  <a:pt x="12" y="130"/>
                  <a:pt x="10" y="130"/>
                  <a:pt x="9" y="129"/>
                </a:cubicBezTo>
                <a:cubicBezTo>
                  <a:pt x="8" y="128"/>
                  <a:pt x="8" y="126"/>
                  <a:pt x="8" y="125"/>
                </a:cubicBezTo>
                <a:cubicBezTo>
                  <a:pt x="8" y="117"/>
                  <a:pt x="8" y="109"/>
                  <a:pt x="8" y="101"/>
                </a:cubicBezTo>
                <a:cubicBezTo>
                  <a:pt x="8" y="89"/>
                  <a:pt x="8" y="89"/>
                  <a:pt x="8" y="89"/>
                </a:cubicBezTo>
                <a:cubicBezTo>
                  <a:pt x="8" y="85"/>
                  <a:pt x="9" y="82"/>
                  <a:pt x="11" y="79"/>
                </a:cubicBezTo>
                <a:cubicBezTo>
                  <a:pt x="15" y="70"/>
                  <a:pt x="23" y="65"/>
                  <a:pt x="34" y="65"/>
                </a:cubicBezTo>
                <a:cubicBezTo>
                  <a:pt x="69" y="65"/>
                  <a:pt x="104" y="65"/>
                  <a:pt x="140" y="65"/>
                </a:cubicBezTo>
                <a:cubicBezTo>
                  <a:pt x="246" y="65"/>
                  <a:pt x="246" y="65"/>
                  <a:pt x="246" y="65"/>
                </a:cubicBezTo>
                <a:cubicBezTo>
                  <a:pt x="270" y="65"/>
                  <a:pt x="294" y="65"/>
                  <a:pt x="318" y="65"/>
                </a:cubicBezTo>
                <a:cubicBezTo>
                  <a:pt x="319" y="65"/>
                  <a:pt x="320" y="65"/>
                  <a:pt x="322" y="67"/>
                </a:cubicBezTo>
                <a:cubicBezTo>
                  <a:pt x="323" y="68"/>
                  <a:pt x="323" y="70"/>
                  <a:pt x="323" y="70"/>
                </a:cubicBezTo>
                <a:cubicBezTo>
                  <a:pt x="323" y="76"/>
                  <a:pt x="323" y="82"/>
                  <a:pt x="323" y="88"/>
                </a:cubicBezTo>
                <a:cubicBezTo>
                  <a:pt x="323" y="94"/>
                  <a:pt x="323" y="100"/>
                  <a:pt x="323" y="106"/>
                </a:cubicBezTo>
                <a:cubicBezTo>
                  <a:pt x="323" y="117"/>
                  <a:pt x="315" y="127"/>
                  <a:pt x="305" y="129"/>
                </a:cubicBezTo>
                <a:cubicBezTo>
                  <a:pt x="301" y="130"/>
                  <a:pt x="298" y="130"/>
                  <a:pt x="295"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704314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2024/2025</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13</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a:t>Motor XL</a:t>
            </a:r>
          </a:p>
        </p:txBody>
      </p:sp>
      <p:sp>
        <p:nvSpPr>
          <p:cNvPr id="7" name="Oval 6"/>
          <p:cNvSpPr/>
          <p:nvPr/>
        </p:nvSpPr>
        <p:spPr>
          <a:xfrm>
            <a:off x="485775" y="1609725"/>
            <a:ext cx="930395" cy="930395"/>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err="1">
              <a:ln>
                <a:noFill/>
              </a:ln>
              <a:solidFill>
                <a:srgbClr val="000000"/>
              </a:solidFill>
              <a:effectLst/>
              <a:uLnTx/>
              <a:uFillTx/>
            </a:endParaRPr>
          </a:p>
        </p:txBody>
      </p:sp>
      <p:cxnSp>
        <p:nvCxnSpPr>
          <p:cNvPr id="8" name="Straight Connector 7"/>
          <p:cNvCxnSpPr>
            <a:cxnSpLocks/>
            <a:stCxn id="7" idx="4"/>
            <a:endCxn id="17" idx="4"/>
          </p:cNvCxnSpPr>
          <p:nvPr/>
        </p:nvCxnSpPr>
        <p:spPr>
          <a:xfrm>
            <a:off x="950973" y="2540120"/>
            <a:ext cx="8264" cy="2334369"/>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0" name="Rectangle 9"/>
          <p:cNvSpPr/>
          <p:nvPr/>
        </p:nvSpPr>
        <p:spPr>
          <a:xfrm>
            <a:off x="1260702" y="2800890"/>
            <a:ext cx="5090479"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Se elimina la primera capa, que era un intercambio de capital </a:t>
            </a:r>
            <a:r>
              <a:rPr lang="es-ES" sz="1400" b="1" kern="0" dirty="0">
                <a:solidFill>
                  <a:srgbClr val="000000"/>
                </a:solidFill>
              </a:rPr>
              <a:t>sin transferencia de riesgo</a:t>
            </a:r>
            <a:r>
              <a:rPr lang="es-ES" sz="1400" kern="0" dirty="0">
                <a:solidFill>
                  <a:srgbClr val="000000"/>
                </a:solidFill>
              </a:rPr>
              <a:t> real.</a:t>
            </a:r>
            <a:endParaRPr kumimoji="0" lang="es-ES" sz="1400" b="0" i="0" u="none" strike="noStrike" kern="0" cap="none" spc="0" normalizeH="0" baseline="0" noProof="0" dirty="0">
              <a:ln>
                <a:noFill/>
              </a:ln>
              <a:solidFill>
                <a:srgbClr val="000000"/>
              </a:solidFill>
              <a:effectLst/>
              <a:uLnTx/>
              <a:uFillTx/>
            </a:endParaRPr>
          </a:p>
        </p:txBody>
      </p:sp>
      <p:sp>
        <p:nvSpPr>
          <p:cNvPr id="11" name="Oval 10"/>
          <p:cNvSpPr/>
          <p:nvPr/>
        </p:nvSpPr>
        <p:spPr>
          <a:xfrm>
            <a:off x="847872" y="3484502"/>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2" name="Rectangle 11"/>
          <p:cNvSpPr/>
          <p:nvPr/>
        </p:nvSpPr>
        <p:spPr>
          <a:xfrm>
            <a:off x="1260703" y="3383154"/>
            <a:ext cx="4949297"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000000"/>
                </a:solidFill>
                <a:effectLst/>
                <a:uLnTx/>
                <a:uFillTx/>
              </a:rPr>
              <a:t>Futuro</a:t>
            </a:r>
            <a:r>
              <a:rPr kumimoji="0" lang="es-ES" sz="1400" i="0" u="none" strike="noStrike" kern="0" cap="none" spc="0" normalizeH="0" baseline="0" noProof="0" dirty="0">
                <a:ln>
                  <a:noFill/>
                </a:ln>
                <a:solidFill>
                  <a:srgbClr val="000000"/>
                </a:solidFill>
                <a:effectLst/>
                <a:uLnTx/>
                <a:uFillTx/>
              </a:rPr>
              <a:t> reduce su límite por riesgo al no haberlo utilizado en años anteriores.</a:t>
            </a:r>
          </a:p>
        </p:txBody>
      </p:sp>
      <p:sp>
        <p:nvSpPr>
          <p:cNvPr id="13" name="Oval 12"/>
          <p:cNvSpPr/>
          <p:nvPr/>
        </p:nvSpPr>
        <p:spPr>
          <a:xfrm>
            <a:off x="847872" y="4068131"/>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4" name="Rectangle 13"/>
          <p:cNvSpPr/>
          <p:nvPr/>
        </p:nvSpPr>
        <p:spPr>
          <a:xfrm>
            <a:off x="1260703" y="4073138"/>
            <a:ext cx="5090478"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i="0" u="none" strike="noStrike" kern="0" cap="none" spc="0" normalizeH="0" baseline="0" noProof="0" dirty="0">
                <a:ln>
                  <a:noFill/>
                </a:ln>
                <a:solidFill>
                  <a:srgbClr val="000000"/>
                </a:solidFill>
                <a:effectLst/>
                <a:uLnTx/>
                <a:uFillTx/>
              </a:rPr>
              <a:t>Columna </a:t>
            </a:r>
            <a:r>
              <a:rPr lang="es-ES" sz="1400" kern="0" dirty="0">
                <a:solidFill>
                  <a:srgbClr val="000000"/>
                </a:solidFill>
              </a:rPr>
              <a:t>aumenta su límite de USD 500k a USD 700k.</a:t>
            </a:r>
            <a:endParaRPr kumimoji="0" lang="es-ES" sz="1400" i="0" u="none" strike="noStrike" kern="0" cap="none" spc="0" normalizeH="0" baseline="0" noProof="0" dirty="0">
              <a:ln>
                <a:noFill/>
              </a:ln>
              <a:solidFill>
                <a:srgbClr val="000000"/>
              </a:solidFill>
              <a:effectLst/>
              <a:uLnTx/>
              <a:uFillTx/>
            </a:endParaRPr>
          </a:p>
        </p:txBody>
      </p:sp>
      <p:sp>
        <p:nvSpPr>
          <p:cNvPr id="16" name="Rectangle 15"/>
          <p:cNvSpPr/>
          <p:nvPr/>
        </p:nvSpPr>
        <p:spPr>
          <a:xfrm>
            <a:off x="1260701" y="4659045"/>
            <a:ext cx="4949299"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Aumentos </a:t>
            </a:r>
            <a:r>
              <a:rPr lang="es-ES" sz="1400" i="1" kern="0" dirty="0" err="1">
                <a:solidFill>
                  <a:srgbClr val="000000"/>
                </a:solidFill>
              </a:rPr>
              <a:t>risk-adjusted</a:t>
            </a:r>
            <a:r>
              <a:rPr lang="es-ES" sz="1400" kern="0" dirty="0">
                <a:solidFill>
                  <a:srgbClr val="000000"/>
                </a:solidFill>
              </a:rPr>
              <a:t> estables.</a:t>
            </a:r>
            <a:endParaRPr lang="es-ES" sz="1400" kern="0" dirty="0"/>
          </a:p>
        </p:txBody>
      </p:sp>
      <p:sp>
        <p:nvSpPr>
          <p:cNvPr id="17" name="Oval 16"/>
          <p:cNvSpPr/>
          <p:nvPr/>
        </p:nvSpPr>
        <p:spPr>
          <a:xfrm>
            <a:off x="847872" y="4651760"/>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pic>
        <p:nvPicPr>
          <p:cNvPr id="21" name="Picture 20"/>
          <p:cNvPicPr>
            <a:picLocks noChangeAspect="1"/>
          </p:cNvPicPr>
          <p:nvPr/>
        </p:nvPicPr>
        <p:blipFill>
          <a:blip r:embed="rId3"/>
          <a:stretch>
            <a:fillRect/>
          </a:stretch>
        </p:blipFill>
        <p:spPr>
          <a:xfrm>
            <a:off x="6811902" y="2112651"/>
            <a:ext cx="4429125" cy="1339392"/>
          </a:xfrm>
          <a:prstGeom prst="rect">
            <a:avLst/>
          </a:prstGeom>
        </p:spPr>
      </p:pic>
      <p:pic>
        <p:nvPicPr>
          <p:cNvPr id="24" name="Picture 23">
            <a:extLst>
              <a:ext uri="{FF2B5EF4-FFF2-40B4-BE49-F238E27FC236}">
                <a16:creationId xmlns:a16="http://schemas.microsoft.com/office/drawing/2014/main" id="{FC50BDDA-03ED-DC50-E867-84D2366DC77B}"/>
              </a:ext>
            </a:extLst>
          </p:cNvPr>
          <p:cNvPicPr>
            <a:picLocks noChangeAspect="1"/>
          </p:cNvPicPr>
          <p:nvPr/>
        </p:nvPicPr>
        <p:blipFill>
          <a:blip r:embed="rId4"/>
          <a:stretch>
            <a:fillRect/>
          </a:stretch>
        </p:blipFill>
        <p:spPr>
          <a:xfrm>
            <a:off x="6831751" y="3947879"/>
            <a:ext cx="4409276" cy="1303435"/>
          </a:xfrm>
          <a:prstGeom prst="rect">
            <a:avLst/>
          </a:prstGeom>
        </p:spPr>
      </p:pic>
    </p:spTree>
    <p:custDataLst>
      <p:custData r:id="rId1"/>
    </p:custDataLst>
    <p:extLst>
      <p:ext uri="{BB962C8B-B14F-4D97-AF65-F5344CB8AC3E}">
        <p14:creationId xmlns:p14="http://schemas.microsoft.com/office/powerpoint/2010/main" val="8309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a:t>Tendencias</a:t>
            </a:r>
            <a:r>
              <a:rPr lang="en-GB" dirty="0"/>
              <a:t> de Primas y </a:t>
            </a:r>
            <a:r>
              <a:rPr lang="en-GB" dirty="0" err="1"/>
              <a:t>Tasas</a:t>
            </a:r>
            <a:r>
              <a:rPr lang="en-GB" dirty="0"/>
              <a:t> </a:t>
            </a:r>
            <a:r>
              <a:rPr lang="en-GB" dirty="0" err="1"/>
              <a:t>desde</a:t>
            </a:r>
            <a:r>
              <a:rPr lang="en-GB" dirty="0"/>
              <a:t> 2012 a 2024</a:t>
            </a:r>
          </a:p>
        </p:txBody>
      </p:sp>
      <p:sp>
        <p:nvSpPr>
          <p:cNvPr id="4" name="Slide Number Placeholder 3"/>
          <p:cNvSpPr>
            <a:spLocks noGrp="1"/>
          </p:cNvSpPr>
          <p:nvPr>
            <p:ph type="sldNum" sz="quarter" idx="10"/>
          </p:nvPr>
        </p:nvSpPr>
        <p:spPr/>
        <p:txBody>
          <a:bodyPr/>
          <a:lstStyle/>
          <a:p>
            <a:fld id="{DF66040D-6F20-4F4B-8995-856BEECD84BE}" type="slidenum">
              <a:rPr lang="en-GB" smtClean="0"/>
              <a:pPr/>
              <a:t>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a:t>Motor XL</a:t>
            </a:r>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lvl="0" indent="-179388">
              <a:spcAft>
                <a:spcPts val="600"/>
              </a:spcAft>
              <a:buFont typeface="Arial" panose="020B0604020202020204" pitchFamily="34" charset="0"/>
              <a:buChar char="•"/>
            </a:pPr>
            <a:r>
              <a:rPr lang="es-ES" sz="1500" dirty="0"/>
              <a:t>Después del incremento de la tasa global el año pasado, debido al cambio en los deducibles de este año, la tasa baja ligeramente.</a:t>
            </a:r>
          </a:p>
          <a:p>
            <a:pPr marL="179388" lvl="0" indent="-179388">
              <a:spcAft>
                <a:spcPts val="600"/>
              </a:spcAft>
              <a:buFont typeface="Arial" panose="020B0604020202020204" pitchFamily="34" charset="0"/>
              <a:buChar char="•"/>
            </a:pPr>
            <a:r>
              <a:rPr lang="es-ES" sz="1500" dirty="0"/>
              <a:t>La prima de reaseguro también experimenta un aumento debido al incremento de la exposición del contrato.</a:t>
            </a:r>
            <a:endParaRPr lang="en-US" sz="1500" dirty="0"/>
          </a:p>
        </p:txBody>
      </p:sp>
      <p:graphicFrame>
        <p:nvGraphicFramePr>
          <p:cNvPr id="6" name="Chart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978699945"/>
              </p:ext>
            </p:extLst>
          </p:nvPr>
        </p:nvGraphicFramePr>
        <p:xfrm>
          <a:off x="6130963" y="1405100"/>
          <a:ext cx="4960620" cy="2663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6">
            <a:extLst>
              <a:ext uri="{FF2B5EF4-FFF2-40B4-BE49-F238E27FC236}">
                <a16:creationId xmlns:a16="http://schemas.microsoft.com/office/drawing/2014/main" id="{7E76B902-7062-B509-47BA-27CF28F52F6E}"/>
              </a:ext>
            </a:extLst>
          </p:cNvPr>
          <p:cNvGraphicFramePr>
            <a:graphicFrameLocks noChangeAspect="1"/>
          </p:cNvGraphicFramePr>
          <p:nvPr>
            <p:extLst>
              <p:ext uri="{D42A27DB-BD31-4B8C-83A1-F6EECF244321}">
                <p14:modId xmlns:p14="http://schemas.microsoft.com/office/powerpoint/2010/main" val="1903595829"/>
              </p:ext>
            </p:extLst>
          </p:nvPr>
        </p:nvGraphicFramePr>
        <p:xfrm>
          <a:off x="1260959" y="1530665"/>
          <a:ext cx="3368675" cy="2628900"/>
        </p:xfrm>
        <a:graphic>
          <a:graphicData uri="http://schemas.openxmlformats.org/presentationml/2006/ole">
            <mc:AlternateContent xmlns:mc="http://schemas.openxmlformats.org/markup-compatibility/2006">
              <mc:Choice xmlns:v="urn:schemas-microsoft-com:vml" Requires="v">
                <p:oleObj name="Worksheet" r:id="rId3" imgW="3368081" imgH="2628978" progId="Excel.Sheet.12">
                  <p:embed/>
                </p:oleObj>
              </mc:Choice>
              <mc:Fallback>
                <p:oleObj name="Worksheet" r:id="rId3" imgW="3368081" imgH="2628978" progId="Excel.Sheet.12">
                  <p:embed/>
                  <p:pic>
                    <p:nvPicPr>
                      <p:cNvPr id="0" name=""/>
                      <p:cNvPicPr/>
                      <p:nvPr/>
                    </p:nvPicPr>
                    <p:blipFill>
                      <a:blip r:embed="rId4"/>
                      <a:stretch>
                        <a:fillRect/>
                      </a:stretch>
                    </p:blipFill>
                    <p:spPr>
                      <a:xfrm>
                        <a:off x="1260959" y="1530665"/>
                        <a:ext cx="3368675" cy="2628900"/>
                      </a:xfrm>
                      <a:prstGeom prst="rect">
                        <a:avLst/>
                      </a:prstGeom>
                    </p:spPr>
                  </p:pic>
                </p:oleObj>
              </mc:Fallback>
            </mc:AlternateContent>
          </a:graphicData>
        </a:graphic>
      </p:graphicFrame>
    </p:spTree>
    <p:extLst>
      <p:ext uri="{BB962C8B-B14F-4D97-AF65-F5344CB8AC3E}">
        <p14:creationId xmlns:p14="http://schemas.microsoft.com/office/powerpoint/2010/main" val="271693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a:solidFill>
                  <a:schemeClr val="accent1"/>
                </a:solidFill>
              </a:rPr>
              <a:t>Contrato</a:t>
            </a:r>
            <a:endParaRPr lang="en-GB" dirty="0">
              <a:solidFill>
                <a:schemeClr val="accent1"/>
              </a:solidFill>
            </a:endParaRPr>
          </a:p>
          <a:p>
            <a:pPr marL="0" indent="0">
              <a:buNone/>
            </a:pPr>
            <a:r>
              <a:rPr lang="en-GB" dirty="0" err="1">
                <a:solidFill>
                  <a:schemeClr val="accent1"/>
                </a:solidFill>
              </a:rPr>
              <a:t>Misceláneos</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Freeform 5"/>
          <p:cNvSpPr>
            <a:spLocks noChangeAspect="1" noEditPoints="1"/>
          </p:cNvSpPr>
          <p:nvPr/>
        </p:nvSpPr>
        <p:spPr bwMode="auto">
          <a:xfrm>
            <a:off x="2306849" y="3102410"/>
            <a:ext cx="2046073" cy="1906912"/>
          </a:xfrm>
          <a:custGeom>
            <a:avLst/>
            <a:gdLst>
              <a:gd name="T0" fmla="*/ 60 w 398"/>
              <a:gd name="T1" fmla="*/ 82 h 370"/>
              <a:gd name="T2" fmla="*/ 20 w 398"/>
              <a:gd name="T3" fmla="*/ 360 h 370"/>
              <a:gd name="T4" fmla="*/ 398 w 398"/>
              <a:gd name="T5" fmla="*/ 370 h 370"/>
              <a:gd name="T6" fmla="*/ 382 w 398"/>
              <a:gd name="T7" fmla="*/ 36 h 370"/>
              <a:gd name="T8" fmla="*/ 318 w 398"/>
              <a:gd name="T9" fmla="*/ 168 h 370"/>
              <a:gd name="T10" fmla="*/ 308 w 398"/>
              <a:gd name="T11" fmla="*/ 232 h 370"/>
              <a:gd name="T12" fmla="*/ 244 w 398"/>
              <a:gd name="T13" fmla="*/ 200 h 370"/>
              <a:gd name="T14" fmla="*/ 190 w 398"/>
              <a:gd name="T15" fmla="*/ 236 h 370"/>
              <a:gd name="T16" fmla="*/ 166 w 398"/>
              <a:gd name="T17" fmla="*/ 360 h 370"/>
              <a:gd name="T18" fmla="*/ 126 w 398"/>
              <a:gd name="T19" fmla="*/ 82 h 370"/>
              <a:gd name="T20" fmla="*/ 236 w 398"/>
              <a:gd name="T21" fmla="*/ 104 h 370"/>
              <a:gd name="T22" fmla="*/ 244 w 398"/>
              <a:gd name="T23" fmla="*/ 136 h 370"/>
              <a:gd name="T24" fmla="*/ 218 w 398"/>
              <a:gd name="T25" fmla="*/ 127 h 370"/>
              <a:gd name="T26" fmla="*/ 230 w 398"/>
              <a:gd name="T27" fmla="*/ 157 h 370"/>
              <a:gd name="T28" fmla="*/ 262 w 398"/>
              <a:gd name="T29" fmla="*/ 114 h 370"/>
              <a:gd name="T30" fmla="*/ 254 w 398"/>
              <a:gd name="T31" fmla="*/ 82 h 370"/>
              <a:gd name="T32" fmla="*/ 252 w 398"/>
              <a:gd name="T33" fmla="*/ 72 h 370"/>
              <a:gd name="T34" fmla="*/ 60 w 398"/>
              <a:gd name="T35" fmla="*/ 0 h 370"/>
              <a:gd name="T36" fmla="*/ 0 w 398"/>
              <a:gd name="T37" fmla="*/ 72 h 370"/>
              <a:gd name="T38" fmla="*/ 372 w 398"/>
              <a:gd name="T39" fmla="*/ 232 h 370"/>
              <a:gd name="T40" fmla="*/ 318 w 398"/>
              <a:gd name="T41" fmla="*/ 242 h 370"/>
              <a:gd name="T42" fmla="*/ 318 w 398"/>
              <a:gd name="T43" fmla="*/ 296 h 370"/>
              <a:gd name="T44" fmla="*/ 372 w 398"/>
              <a:gd name="T45" fmla="*/ 306 h 370"/>
              <a:gd name="T46" fmla="*/ 318 w 398"/>
              <a:gd name="T47" fmla="*/ 306 h 370"/>
              <a:gd name="T48" fmla="*/ 308 w 398"/>
              <a:gd name="T49" fmla="*/ 296 h 370"/>
              <a:gd name="T50" fmla="*/ 254 w 398"/>
              <a:gd name="T51" fmla="*/ 306 h 370"/>
              <a:gd name="T52" fmla="*/ 254 w 398"/>
              <a:gd name="T53" fmla="*/ 360 h 370"/>
              <a:gd name="T54" fmla="*/ 244 w 398"/>
              <a:gd name="T55" fmla="*/ 306 h 370"/>
              <a:gd name="T56" fmla="*/ 190 w 398"/>
              <a:gd name="T57" fmla="*/ 306 h 370"/>
              <a:gd name="T58" fmla="*/ 126 w 398"/>
              <a:gd name="T59" fmla="*/ 72 h 370"/>
              <a:gd name="T60" fmla="*/ 156 w 398"/>
              <a:gd name="T61" fmla="*/ 360 h 370"/>
              <a:gd name="T62" fmla="*/ 156 w 398"/>
              <a:gd name="T63" fmla="*/ 338 h 370"/>
              <a:gd name="T64" fmla="*/ 70 w 398"/>
              <a:gd name="T65" fmla="*/ 89 h 370"/>
              <a:gd name="T66" fmla="*/ 116 w 398"/>
              <a:gd name="T67" fmla="*/ 82 h 370"/>
              <a:gd name="T68" fmla="*/ 116 w 398"/>
              <a:gd name="T69" fmla="*/ 146 h 370"/>
              <a:gd name="T70" fmla="*/ 116 w 398"/>
              <a:gd name="T71" fmla="*/ 146 h 370"/>
              <a:gd name="T72" fmla="*/ 70 w 398"/>
              <a:gd name="T73" fmla="*/ 191 h 370"/>
              <a:gd name="T74" fmla="*/ 116 w 398"/>
              <a:gd name="T75" fmla="*/ 320 h 370"/>
              <a:gd name="T76" fmla="*/ 109 w 398"/>
              <a:gd name="T77" fmla="*/ 328 h 370"/>
              <a:gd name="T78" fmla="*/ 109 w 398"/>
              <a:gd name="T79" fmla="*/ 328 h 370"/>
              <a:gd name="T80" fmla="*/ 116 w 398"/>
              <a:gd name="T81" fmla="*/ 28 h 370"/>
              <a:gd name="T82" fmla="*/ 70 w 398"/>
              <a:gd name="T83" fmla="*/ 38 h 370"/>
              <a:gd name="T84" fmla="*/ 70 w 398"/>
              <a:gd name="T85" fmla="*/ 72 h 370"/>
              <a:gd name="T86" fmla="*/ 60 w 398"/>
              <a:gd name="T87" fmla="*/ 72 h 370"/>
              <a:gd name="T88" fmla="*/ 60 w 398"/>
              <a:gd name="T89" fmla="*/ 3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8" h="370">
                <a:moveTo>
                  <a:pt x="0" y="72"/>
                </a:moveTo>
                <a:cubicBezTo>
                  <a:pt x="0" y="82"/>
                  <a:pt x="0" y="82"/>
                  <a:pt x="0" y="82"/>
                </a:cubicBezTo>
                <a:cubicBezTo>
                  <a:pt x="60" y="82"/>
                  <a:pt x="60" y="82"/>
                  <a:pt x="60" y="82"/>
                </a:cubicBezTo>
                <a:cubicBezTo>
                  <a:pt x="60" y="328"/>
                  <a:pt x="60" y="328"/>
                  <a:pt x="60" y="328"/>
                </a:cubicBezTo>
                <a:cubicBezTo>
                  <a:pt x="20" y="328"/>
                  <a:pt x="20" y="328"/>
                  <a:pt x="20" y="328"/>
                </a:cubicBezTo>
                <a:cubicBezTo>
                  <a:pt x="20" y="360"/>
                  <a:pt x="20" y="360"/>
                  <a:pt x="20" y="360"/>
                </a:cubicBezTo>
                <a:cubicBezTo>
                  <a:pt x="0" y="360"/>
                  <a:pt x="0" y="360"/>
                  <a:pt x="0" y="360"/>
                </a:cubicBezTo>
                <a:cubicBezTo>
                  <a:pt x="0" y="370"/>
                  <a:pt x="0" y="370"/>
                  <a:pt x="0" y="370"/>
                </a:cubicBezTo>
                <a:cubicBezTo>
                  <a:pt x="398" y="370"/>
                  <a:pt x="398" y="370"/>
                  <a:pt x="398" y="370"/>
                </a:cubicBezTo>
                <a:cubicBezTo>
                  <a:pt x="398" y="360"/>
                  <a:pt x="398" y="360"/>
                  <a:pt x="398" y="360"/>
                </a:cubicBezTo>
                <a:cubicBezTo>
                  <a:pt x="382" y="360"/>
                  <a:pt x="382" y="360"/>
                  <a:pt x="382" y="360"/>
                </a:cubicBezTo>
                <a:cubicBezTo>
                  <a:pt x="382" y="36"/>
                  <a:pt x="382" y="36"/>
                  <a:pt x="382" y="36"/>
                </a:cubicBezTo>
                <a:cubicBezTo>
                  <a:pt x="372" y="36"/>
                  <a:pt x="372" y="36"/>
                  <a:pt x="372" y="36"/>
                </a:cubicBezTo>
                <a:cubicBezTo>
                  <a:pt x="372" y="168"/>
                  <a:pt x="372" y="168"/>
                  <a:pt x="372" y="168"/>
                </a:cubicBezTo>
                <a:cubicBezTo>
                  <a:pt x="318" y="168"/>
                  <a:pt x="318" y="168"/>
                  <a:pt x="318" y="168"/>
                </a:cubicBezTo>
                <a:cubicBezTo>
                  <a:pt x="318" y="104"/>
                  <a:pt x="318" y="104"/>
                  <a:pt x="318" y="104"/>
                </a:cubicBezTo>
                <a:cubicBezTo>
                  <a:pt x="308" y="104"/>
                  <a:pt x="308" y="104"/>
                  <a:pt x="308" y="104"/>
                </a:cubicBezTo>
                <a:cubicBezTo>
                  <a:pt x="308" y="232"/>
                  <a:pt x="308" y="232"/>
                  <a:pt x="308" y="232"/>
                </a:cubicBezTo>
                <a:cubicBezTo>
                  <a:pt x="254" y="232"/>
                  <a:pt x="254" y="232"/>
                  <a:pt x="254" y="232"/>
                </a:cubicBezTo>
                <a:cubicBezTo>
                  <a:pt x="254" y="200"/>
                  <a:pt x="254" y="200"/>
                  <a:pt x="254" y="200"/>
                </a:cubicBezTo>
                <a:cubicBezTo>
                  <a:pt x="244" y="200"/>
                  <a:pt x="244" y="200"/>
                  <a:pt x="244" y="200"/>
                </a:cubicBezTo>
                <a:cubicBezTo>
                  <a:pt x="244" y="296"/>
                  <a:pt x="244" y="296"/>
                  <a:pt x="244" y="296"/>
                </a:cubicBezTo>
                <a:cubicBezTo>
                  <a:pt x="190" y="296"/>
                  <a:pt x="190" y="296"/>
                  <a:pt x="190" y="296"/>
                </a:cubicBezTo>
                <a:cubicBezTo>
                  <a:pt x="190" y="236"/>
                  <a:pt x="190" y="236"/>
                  <a:pt x="190" y="236"/>
                </a:cubicBezTo>
                <a:cubicBezTo>
                  <a:pt x="180" y="236"/>
                  <a:pt x="180" y="236"/>
                  <a:pt x="180" y="236"/>
                </a:cubicBezTo>
                <a:cubicBezTo>
                  <a:pt x="180" y="360"/>
                  <a:pt x="180" y="360"/>
                  <a:pt x="180" y="360"/>
                </a:cubicBezTo>
                <a:cubicBezTo>
                  <a:pt x="166" y="360"/>
                  <a:pt x="166" y="360"/>
                  <a:pt x="166" y="360"/>
                </a:cubicBezTo>
                <a:cubicBezTo>
                  <a:pt x="166" y="328"/>
                  <a:pt x="166" y="328"/>
                  <a:pt x="166" y="328"/>
                </a:cubicBezTo>
                <a:cubicBezTo>
                  <a:pt x="126" y="328"/>
                  <a:pt x="126" y="328"/>
                  <a:pt x="126" y="328"/>
                </a:cubicBezTo>
                <a:cubicBezTo>
                  <a:pt x="126" y="82"/>
                  <a:pt x="126" y="82"/>
                  <a:pt x="126" y="82"/>
                </a:cubicBezTo>
                <a:cubicBezTo>
                  <a:pt x="244" y="82"/>
                  <a:pt x="244" y="82"/>
                  <a:pt x="244" y="82"/>
                </a:cubicBezTo>
                <a:cubicBezTo>
                  <a:pt x="244" y="104"/>
                  <a:pt x="244" y="104"/>
                  <a:pt x="244" y="104"/>
                </a:cubicBezTo>
                <a:cubicBezTo>
                  <a:pt x="236" y="104"/>
                  <a:pt x="236" y="104"/>
                  <a:pt x="236" y="104"/>
                </a:cubicBezTo>
                <a:cubicBezTo>
                  <a:pt x="236" y="114"/>
                  <a:pt x="236" y="114"/>
                  <a:pt x="236" y="114"/>
                </a:cubicBezTo>
                <a:cubicBezTo>
                  <a:pt x="244" y="114"/>
                  <a:pt x="244" y="114"/>
                  <a:pt x="244" y="114"/>
                </a:cubicBezTo>
                <a:cubicBezTo>
                  <a:pt x="244" y="136"/>
                  <a:pt x="244" y="136"/>
                  <a:pt x="244" y="136"/>
                </a:cubicBezTo>
                <a:cubicBezTo>
                  <a:pt x="243" y="143"/>
                  <a:pt x="237" y="147"/>
                  <a:pt x="230" y="147"/>
                </a:cubicBezTo>
                <a:cubicBezTo>
                  <a:pt x="223" y="147"/>
                  <a:pt x="216" y="141"/>
                  <a:pt x="216" y="133"/>
                </a:cubicBezTo>
                <a:cubicBezTo>
                  <a:pt x="216" y="131"/>
                  <a:pt x="217" y="129"/>
                  <a:pt x="218" y="127"/>
                </a:cubicBezTo>
                <a:cubicBezTo>
                  <a:pt x="209" y="121"/>
                  <a:pt x="209" y="121"/>
                  <a:pt x="209" y="121"/>
                </a:cubicBezTo>
                <a:cubicBezTo>
                  <a:pt x="207" y="125"/>
                  <a:pt x="206" y="129"/>
                  <a:pt x="206" y="133"/>
                </a:cubicBezTo>
                <a:cubicBezTo>
                  <a:pt x="206" y="146"/>
                  <a:pt x="217" y="157"/>
                  <a:pt x="230" y="157"/>
                </a:cubicBezTo>
                <a:cubicBezTo>
                  <a:pt x="242" y="157"/>
                  <a:pt x="252" y="148"/>
                  <a:pt x="254" y="136"/>
                </a:cubicBezTo>
                <a:cubicBezTo>
                  <a:pt x="254" y="114"/>
                  <a:pt x="254" y="114"/>
                  <a:pt x="254" y="114"/>
                </a:cubicBezTo>
                <a:cubicBezTo>
                  <a:pt x="262" y="114"/>
                  <a:pt x="262" y="114"/>
                  <a:pt x="262" y="114"/>
                </a:cubicBezTo>
                <a:cubicBezTo>
                  <a:pt x="262" y="104"/>
                  <a:pt x="262" y="104"/>
                  <a:pt x="262" y="104"/>
                </a:cubicBezTo>
                <a:cubicBezTo>
                  <a:pt x="254" y="104"/>
                  <a:pt x="254" y="104"/>
                  <a:pt x="254" y="104"/>
                </a:cubicBezTo>
                <a:cubicBezTo>
                  <a:pt x="254" y="82"/>
                  <a:pt x="254" y="82"/>
                  <a:pt x="254" y="82"/>
                </a:cubicBezTo>
                <a:cubicBezTo>
                  <a:pt x="258" y="82"/>
                  <a:pt x="258" y="82"/>
                  <a:pt x="258" y="82"/>
                </a:cubicBezTo>
                <a:cubicBezTo>
                  <a:pt x="258" y="72"/>
                  <a:pt x="258" y="72"/>
                  <a:pt x="258" y="72"/>
                </a:cubicBezTo>
                <a:cubicBezTo>
                  <a:pt x="252" y="72"/>
                  <a:pt x="252" y="72"/>
                  <a:pt x="252" y="72"/>
                </a:cubicBezTo>
                <a:cubicBezTo>
                  <a:pt x="126" y="29"/>
                  <a:pt x="126" y="29"/>
                  <a:pt x="126" y="29"/>
                </a:cubicBezTo>
                <a:cubicBezTo>
                  <a:pt x="126" y="0"/>
                  <a:pt x="126" y="0"/>
                  <a:pt x="126" y="0"/>
                </a:cubicBezTo>
                <a:cubicBezTo>
                  <a:pt x="60" y="0"/>
                  <a:pt x="60" y="0"/>
                  <a:pt x="60" y="0"/>
                </a:cubicBezTo>
                <a:cubicBezTo>
                  <a:pt x="60" y="28"/>
                  <a:pt x="60" y="28"/>
                  <a:pt x="60" y="28"/>
                </a:cubicBezTo>
                <a:cubicBezTo>
                  <a:pt x="54" y="28"/>
                  <a:pt x="54" y="28"/>
                  <a:pt x="54" y="28"/>
                </a:cubicBezTo>
                <a:lnTo>
                  <a:pt x="0" y="72"/>
                </a:lnTo>
                <a:close/>
                <a:moveTo>
                  <a:pt x="318" y="178"/>
                </a:moveTo>
                <a:cubicBezTo>
                  <a:pt x="372" y="178"/>
                  <a:pt x="372" y="178"/>
                  <a:pt x="372" y="178"/>
                </a:cubicBezTo>
                <a:cubicBezTo>
                  <a:pt x="372" y="232"/>
                  <a:pt x="372" y="232"/>
                  <a:pt x="372" y="232"/>
                </a:cubicBezTo>
                <a:cubicBezTo>
                  <a:pt x="318" y="232"/>
                  <a:pt x="318" y="232"/>
                  <a:pt x="318" y="232"/>
                </a:cubicBezTo>
                <a:lnTo>
                  <a:pt x="318" y="178"/>
                </a:lnTo>
                <a:close/>
                <a:moveTo>
                  <a:pt x="318" y="242"/>
                </a:moveTo>
                <a:cubicBezTo>
                  <a:pt x="372" y="242"/>
                  <a:pt x="372" y="242"/>
                  <a:pt x="372" y="242"/>
                </a:cubicBezTo>
                <a:cubicBezTo>
                  <a:pt x="372" y="296"/>
                  <a:pt x="372" y="296"/>
                  <a:pt x="372" y="296"/>
                </a:cubicBezTo>
                <a:cubicBezTo>
                  <a:pt x="318" y="296"/>
                  <a:pt x="318" y="296"/>
                  <a:pt x="318" y="296"/>
                </a:cubicBezTo>
                <a:lnTo>
                  <a:pt x="318" y="242"/>
                </a:lnTo>
                <a:close/>
                <a:moveTo>
                  <a:pt x="318" y="306"/>
                </a:moveTo>
                <a:cubicBezTo>
                  <a:pt x="372" y="306"/>
                  <a:pt x="372" y="306"/>
                  <a:pt x="372" y="306"/>
                </a:cubicBezTo>
                <a:cubicBezTo>
                  <a:pt x="372" y="360"/>
                  <a:pt x="372" y="360"/>
                  <a:pt x="372" y="360"/>
                </a:cubicBezTo>
                <a:cubicBezTo>
                  <a:pt x="318" y="360"/>
                  <a:pt x="318" y="360"/>
                  <a:pt x="318" y="360"/>
                </a:cubicBezTo>
                <a:lnTo>
                  <a:pt x="318" y="306"/>
                </a:lnTo>
                <a:close/>
                <a:moveTo>
                  <a:pt x="254" y="242"/>
                </a:moveTo>
                <a:cubicBezTo>
                  <a:pt x="308" y="242"/>
                  <a:pt x="308" y="242"/>
                  <a:pt x="308" y="242"/>
                </a:cubicBezTo>
                <a:cubicBezTo>
                  <a:pt x="308" y="296"/>
                  <a:pt x="308" y="296"/>
                  <a:pt x="308" y="296"/>
                </a:cubicBezTo>
                <a:cubicBezTo>
                  <a:pt x="254" y="296"/>
                  <a:pt x="254" y="296"/>
                  <a:pt x="254" y="296"/>
                </a:cubicBezTo>
                <a:lnTo>
                  <a:pt x="254" y="242"/>
                </a:lnTo>
                <a:close/>
                <a:moveTo>
                  <a:pt x="254" y="306"/>
                </a:moveTo>
                <a:cubicBezTo>
                  <a:pt x="308" y="306"/>
                  <a:pt x="308" y="306"/>
                  <a:pt x="308" y="306"/>
                </a:cubicBezTo>
                <a:cubicBezTo>
                  <a:pt x="308" y="360"/>
                  <a:pt x="308" y="360"/>
                  <a:pt x="308" y="360"/>
                </a:cubicBezTo>
                <a:cubicBezTo>
                  <a:pt x="254" y="360"/>
                  <a:pt x="254" y="360"/>
                  <a:pt x="254" y="360"/>
                </a:cubicBezTo>
                <a:lnTo>
                  <a:pt x="254" y="306"/>
                </a:lnTo>
                <a:close/>
                <a:moveTo>
                  <a:pt x="190" y="306"/>
                </a:moveTo>
                <a:cubicBezTo>
                  <a:pt x="244" y="306"/>
                  <a:pt x="244" y="306"/>
                  <a:pt x="244" y="306"/>
                </a:cubicBezTo>
                <a:cubicBezTo>
                  <a:pt x="244" y="360"/>
                  <a:pt x="244" y="360"/>
                  <a:pt x="244" y="360"/>
                </a:cubicBezTo>
                <a:cubicBezTo>
                  <a:pt x="190" y="360"/>
                  <a:pt x="190" y="360"/>
                  <a:pt x="190" y="360"/>
                </a:cubicBezTo>
                <a:lnTo>
                  <a:pt x="190" y="306"/>
                </a:lnTo>
                <a:close/>
                <a:moveTo>
                  <a:pt x="126" y="40"/>
                </a:moveTo>
                <a:cubicBezTo>
                  <a:pt x="221" y="72"/>
                  <a:pt x="221" y="72"/>
                  <a:pt x="221" y="72"/>
                </a:cubicBezTo>
                <a:cubicBezTo>
                  <a:pt x="126" y="72"/>
                  <a:pt x="126" y="72"/>
                  <a:pt x="126" y="72"/>
                </a:cubicBezTo>
                <a:lnTo>
                  <a:pt x="126" y="40"/>
                </a:lnTo>
                <a:close/>
                <a:moveTo>
                  <a:pt x="156" y="338"/>
                </a:moveTo>
                <a:cubicBezTo>
                  <a:pt x="156" y="360"/>
                  <a:pt x="156" y="360"/>
                  <a:pt x="156" y="360"/>
                </a:cubicBezTo>
                <a:cubicBezTo>
                  <a:pt x="30" y="360"/>
                  <a:pt x="30" y="360"/>
                  <a:pt x="30" y="360"/>
                </a:cubicBezTo>
                <a:cubicBezTo>
                  <a:pt x="30" y="338"/>
                  <a:pt x="30" y="338"/>
                  <a:pt x="30" y="338"/>
                </a:cubicBezTo>
                <a:lnTo>
                  <a:pt x="156" y="338"/>
                </a:lnTo>
                <a:close/>
                <a:moveTo>
                  <a:pt x="114" y="133"/>
                </a:moveTo>
                <a:cubicBezTo>
                  <a:pt x="70" y="178"/>
                  <a:pt x="70" y="178"/>
                  <a:pt x="70" y="178"/>
                </a:cubicBezTo>
                <a:cubicBezTo>
                  <a:pt x="70" y="89"/>
                  <a:pt x="70" y="89"/>
                  <a:pt x="70" y="89"/>
                </a:cubicBezTo>
                <a:lnTo>
                  <a:pt x="114" y="133"/>
                </a:lnTo>
                <a:close/>
                <a:moveTo>
                  <a:pt x="77" y="82"/>
                </a:moveTo>
                <a:cubicBezTo>
                  <a:pt x="116" y="82"/>
                  <a:pt x="116" y="82"/>
                  <a:pt x="116" y="82"/>
                </a:cubicBezTo>
                <a:cubicBezTo>
                  <a:pt x="116" y="121"/>
                  <a:pt x="116" y="121"/>
                  <a:pt x="116" y="121"/>
                </a:cubicBezTo>
                <a:lnTo>
                  <a:pt x="77" y="82"/>
                </a:lnTo>
                <a:close/>
                <a:moveTo>
                  <a:pt x="116" y="146"/>
                </a:moveTo>
                <a:cubicBezTo>
                  <a:pt x="116" y="223"/>
                  <a:pt x="116" y="223"/>
                  <a:pt x="116" y="223"/>
                </a:cubicBezTo>
                <a:cubicBezTo>
                  <a:pt x="77" y="184"/>
                  <a:pt x="77" y="184"/>
                  <a:pt x="77" y="184"/>
                </a:cubicBezTo>
                <a:lnTo>
                  <a:pt x="116" y="146"/>
                </a:lnTo>
                <a:close/>
                <a:moveTo>
                  <a:pt x="112" y="233"/>
                </a:moveTo>
                <a:cubicBezTo>
                  <a:pt x="70" y="275"/>
                  <a:pt x="70" y="275"/>
                  <a:pt x="70" y="275"/>
                </a:cubicBezTo>
                <a:cubicBezTo>
                  <a:pt x="70" y="191"/>
                  <a:pt x="70" y="191"/>
                  <a:pt x="70" y="191"/>
                </a:cubicBezTo>
                <a:lnTo>
                  <a:pt x="112" y="233"/>
                </a:lnTo>
                <a:close/>
                <a:moveTo>
                  <a:pt x="116" y="243"/>
                </a:moveTo>
                <a:cubicBezTo>
                  <a:pt x="116" y="320"/>
                  <a:pt x="116" y="320"/>
                  <a:pt x="116" y="320"/>
                </a:cubicBezTo>
                <a:cubicBezTo>
                  <a:pt x="77" y="282"/>
                  <a:pt x="77" y="282"/>
                  <a:pt x="77" y="282"/>
                </a:cubicBezTo>
                <a:lnTo>
                  <a:pt x="116" y="243"/>
                </a:lnTo>
                <a:close/>
                <a:moveTo>
                  <a:pt x="109" y="328"/>
                </a:moveTo>
                <a:cubicBezTo>
                  <a:pt x="70" y="328"/>
                  <a:pt x="70" y="328"/>
                  <a:pt x="70" y="328"/>
                </a:cubicBezTo>
                <a:cubicBezTo>
                  <a:pt x="70" y="289"/>
                  <a:pt x="70" y="289"/>
                  <a:pt x="70" y="289"/>
                </a:cubicBezTo>
                <a:lnTo>
                  <a:pt x="109" y="328"/>
                </a:lnTo>
                <a:close/>
                <a:moveTo>
                  <a:pt x="70" y="10"/>
                </a:moveTo>
                <a:cubicBezTo>
                  <a:pt x="116" y="10"/>
                  <a:pt x="116" y="10"/>
                  <a:pt x="116" y="10"/>
                </a:cubicBezTo>
                <a:cubicBezTo>
                  <a:pt x="116" y="28"/>
                  <a:pt x="116" y="28"/>
                  <a:pt x="116" y="28"/>
                </a:cubicBezTo>
                <a:cubicBezTo>
                  <a:pt x="70" y="28"/>
                  <a:pt x="70" y="28"/>
                  <a:pt x="70" y="28"/>
                </a:cubicBezTo>
                <a:lnTo>
                  <a:pt x="70" y="10"/>
                </a:lnTo>
                <a:close/>
                <a:moveTo>
                  <a:pt x="70" y="38"/>
                </a:moveTo>
                <a:cubicBezTo>
                  <a:pt x="116" y="38"/>
                  <a:pt x="116" y="38"/>
                  <a:pt x="116" y="38"/>
                </a:cubicBezTo>
                <a:cubicBezTo>
                  <a:pt x="116" y="72"/>
                  <a:pt x="116" y="72"/>
                  <a:pt x="116" y="72"/>
                </a:cubicBezTo>
                <a:cubicBezTo>
                  <a:pt x="70" y="72"/>
                  <a:pt x="70" y="72"/>
                  <a:pt x="70" y="72"/>
                </a:cubicBezTo>
                <a:lnTo>
                  <a:pt x="70" y="38"/>
                </a:lnTo>
                <a:close/>
                <a:moveTo>
                  <a:pt x="60" y="38"/>
                </a:moveTo>
                <a:cubicBezTo>
                  <a:pt x="60" y="72"/>
                  <a:pt x="60" y="72"/>
                  <a:pt x="60" y="72"/>
                </a:cubicBezTo>
                <a:cubicBezTo>
                  <a:pt x="16" y="72"/>
                  <a:pt x="16" y="72"/>
                  <a:pt x="16" y="72"/>
                </a:cubicBezTo>
                <a:cubicBezTo>
                  <a:pt x="57" y="38"/>
                  <a:pt x="57" y="38"/>
                  <a:pt x="57" y="38"/>
                </a:cubicBezTo>
                <a:lnTo>
                  <a:pt x="60"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988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2024/2025</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16</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err="1"/>
              <a:t>Misc</a:t>
            </a:r>
            <a:r>
              <a:rPr lang="es-ES" dirty="0"/>
              <a:t> XL</a:t>
            </a:r>
          </a:p>
        </p:txBody>
      </p:sp>
      <p:sp>
        <p:nvSpPr>
          <p:cNvPr id="7" name="Oval 6"/>
          <p:cNvSpPr/>
          <p:nvPr/>
        </p:nvSpPr>
        <p:spPr>
          <a:xfrm>
            <a:off x="485775" y="1609725"/>
            <a:ext cx="930395" cy="930395"/>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dirty="0">
              <a:ln>
                <a:noFill/>
              </a:ln>
              <a:solidFill>
                <a:srgbClr val="000000"/>
              </a:solidFill>
              <a:effectLst/>
              <a:uLnTx/>
              <a:uFillTx/>
            </a:endParaRPr>
          </a:p>
        </p:txBody>
      </p:sp>
      <p:cxnSp>
        <p:nvCxnSpPr>
          <p:cNvPr id="8" name="Straight Connector 7"/>
          <p:cNvCxnSpPr>
            <a:cxnSpLocks/>
            <a:stCxn id="7" idx="4"/>
            <a:endCxn id="17" idx="4"/>
          </p:cNvCxnSpPr>
          <p:nvPr/>
        </p:nvCxnSpPr>
        <p:spPr>
          <a:xfrm>
            <a:off x="950973" y="2540120"/>
            <a:ext cx="8264" cy="2334369"/>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0" name="Rectangle 9"/>
          <p:cNvSpPr/>
          <p:nvPr/>
        </p:nvSpPr>
        <p:spPr>
          <a:xfrm>
            <a:off x="1260703" y="2800890"/>
            <a:ext cx="5703433"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Contrato que sufre mayor aumento de límites por compañía, con casos en los que se doblan (</a:t>
            </a:r>
            <a:r>
              <a:rPr lang="es-ES" sz="1400" b="1" kern="0" dirty="0">
                <a:solidFill>
                  <a:srgbClr val="000000"/>
                </a:solidFill>
              </a:rPr>
              <a:t>Columna</a:t>
            </a:r>
            <a:r>
              <a:rPr lang="es-ES" sz="1400" kern="0" dirty="0">
                <a:solidFill>
                  <a:srgbClr val="000000"/>
                </a:solidFill>
              </a:rPr>
              <a:t>, de 500k a 1M).</a:t>
            </a:r>
            <a:endParaRPr kumimoji="0" lang="es-ES" sz="1400" b="0" i="0" u="none" strike="noStrike" kern="0" cap="none" spc="0" normalizeH="0" baseline="0" dirty="0">
              <a:ln>
                <a:noFill/>
              </a:ln>
              <a:solidFill>
                <a:srgbClr val="000000"/>
              </a:solidFill>
              <a:effectLst/>
              <a:uLnTx/>
              <a:uFillTx/>
            </a:endParaRPr>
          </a:p>
        </p:txBody>
      </p:sp>
      <p:sp>
        <p:nvSpPr>
          <p:cNvPr id="11" name="Oval 10"/>
          <p:cNvSpPr/>
          <p:nvPr/>
        </p:nvSpPr>
        <p:spPr>
          <a:xfrm>
            <a:off x="847872" y="3484502"/>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2" name="Rectangle 11"/>
          <p:cNvSpPr/>
          <p:nvPr/>
        </p:nvSpPr>
        <p:spPr>
          <a:xfrm>
            <a:off x="1260703" y="3383154"/>
            <a:ext cx="5703433"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Los </a:t>
            </a:r>
            <a:r>
              <a:rPr lang="es-ES" sz="1400" b="1" kern="0" dirty="0">
                <a:solidFill>
                  <a:srgbClr val="000000"/>
                </a:solidFill>
              </a:rPr>
              <a:t>límites especiales preaprobados </a:t>
            </a:r>
            <a:r>
              <a:rPr lang="es-ES" sz="1400" kern="0" dirty="0">
                <a:solidFill>
                  <a:srgbClr val="000000"/>
                </a:solidFill>
              </a:rPr>
              <a:t>tienen un gran peso en el crecimiento sostenible de los límites interanualmente. </a:t>
            </a:r>
            <a:endParaRPr kumimoji="0" lang="es-ES" sz="1400" b="0" i="0" u="none" strike="noStrike" kern="0" cap="none" spc="0" normalizeH="0" baseline="0" dirty="0">
              <a:ln>
                <a:noFill/>
              </a:ln>
              <a:solidFill>
                <a:srgbClr val="000000"/>
              </a:solidFill>
              <a:effectLst/>
              <a:uLnTx/>
              <a:uFillTx/>
            </a:endParaRPr>
          </a:p>
        </p:txBody>
      </p:sp>
      <p:sp>
        <p:nvSpPr>
          <p:cNvPr id="13" name="Oval 12"/>
          <p:cNvSpPr/>
          <p:nvPr/>
        </p:nvSpPr>
        <p:spPr>
          <a:xfrm>
            <a:off x="847872" y="4068131"/>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4" name="Rectangle 13"/>
          <p:cNvSpPr/>
          <p:nvPr/>
        </p:nvSpPr>
        <p:spPr>
          <a:xfrm>
            <a:off x="1260703" y="4073138"/>
            <a:ext cx="5703433"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Panel de reaseguradores estable.</a:t>
            </a:r>
          </a:p>
        </p:txBody>
      </p:sp>
      <p:sp>
        <p:nvSpPr>
          <p:cNvPr id="17" name="Oval 16"/>
          <p:cNvSpPr/>
          <p:nvPr/>
        </p:nvSpPr>
        <p:spPr>
          <a:xfrm>
            <a:off x="847872" y="4651760"/>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8" name="Rectangle 17"/>
          <p:cNvSpPr/>
          <p:nvPr/>
        </p:nvSpPr>
        <p:spPr>
          <a:xfrm>
            <a:off x="1258337" y="4655402"/>
            <a:ext cx="5703435"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El aumentos muy moderados.</a:t>
            </a:r>
            <a:endParaRPr lang="es-ES" sz="1400" kern="0" dirty="0"/>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aphicFrame>
        <p:nvGraphicFramePr>
          <p:cNvPr id="23" name="Object 22"/>
          <p:cNvGraphicFramePr>
            <a:graphicFrameLocks noChangeAspect="1"/>
          </p:cNvGraphicFramePr>
          <p:nvPr>
            <p:extLst>
              <p:ext uri="{D42A27DB-BD31-4B8C-83A1-F6EECF244321}">
                <p14:modId xmlns:p14="http://schemas.microsoft.com/office/powerpoint/2010/main" val="4050506657"/>
              </p:ext>
            </p:extLst>
          </p:nvPr>
        </p:nvGraphicFramePr>
        <p:xfrm>
          <a:off x="7908925" y="2433638"/>
          <a:ext cx="3794125" cy="1241425"/>
        </p:xfrm>
        <a:graphic>
          <a:graphicData uri="http://schemas.openxmlformats.org/presentationml/2006/ole">
            <mc:AlternateContent xmlns:mc="http://schemas.openxmlformats.org/markup-compatibility/2006">
              <mc:Choice xmlns:v="urn:schemas-microsoft-com:vml" Requires="v">
                <p:oleObj name="Worksheet" r:id="rId3" imgW="3794637" imgH="1242024" progId="Excel.Sheet.12">
                  <p:embed/>
                </p:oleObj>
              </mc:Choice>
              <mc:Fallback>
                <p:oleObj name="Worksheet" r:id="rId3" imgW="3794637" imgH="1242024" progId="Excel.Sheet.12">
                  <p:embed/>
                  <p:pic>
                    <p:nvPicPr>
                      <p:cNvPr id="21" name="Object 20"/>
                      <p:cNvPicPr/>
                      <p:nvPr/>
                    </p:nvPicPr>
                    <p:blipFill>
                      <a:blip r:embed="rId4"/>
                      <a:stretch>
                        <a:fillRect/>
                      </a:stretch>
                    </p:blipFill>
                    <p:spPr>
                      <a:xfrm>
                        <a:off x="7908925" y="2433638"/>
                        <a:ext cx="3794125" cy="1241425"/>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08C109CF-9FF5-60EC-43A1-3EF4B8CC9F67}"/>
              </a:ext>
            </a:extLst>
          </p:cNvPr>
          <p:cNvPicPr>
            <a:picLocks noChangeAspect="1"/>
          </p:cNvPicPr>
          <p:nvPr/>
        </p:nvPicPr>
        <p:blipFill>
          <a:blip r:embed="rId5"/>
          <a:stretch>
            <a:fillRect/>
          </a:stretch>
        </p:blipFill>
        <p:spPr>
          <a:xfrm>
            <a:off x="7905750" y="4167844"/>
            <a:ext cx="3796787" cy="1111472"/>
          </a:xfrm>
          <a:prstGeom prst="rect">
            <a:avLst/>
          </a:prstGeom>
        </p:spPr>
      </p:pic>
    </p:spTree>
    <p:custDataLst>
      <p:custData r:id="rId1"/>
    </p:custDataLst>
    <p:extLst>
      <p:ext uri="{BB962C8B-B14F-4D97-AF65-F5344CB8AC3E}">
        <p14:creationId xmlns:p14="http://schemas.microsoft.com/office/powerpoint/2010/main" val="191989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a:t>Tendencias</a:t>
            </a:r>
            <a:r>
              <a:rPr lang="en-GB" dirty="0"/>
              <a:t> de Primas y </a:t>
            </a:r>
            <a:r>
              <a:rPr lang="en-GB" dirty="0" err="1"/>
              <a:t>Tasas</a:t>
            </a:r>
            <a:r>
              <a:rPr lang="en-GB" dirty="0"/>
              <a:t> </a:t>
            </a:r>
            <a:r>
              <a:rPr lang="en-GB" dirty="0" err="1"/>
              <a:t>desde</a:t>
            </a:r>
            <a:r>
              <a:rPr lang="en-GB" dirty="0"/>
              <a:t> 2012 a 2024</a:t>
            </a:r>
          </a:p>
        </p:txBody>
      </p:sp>
      <p:sp>
        <p:nvSpPr>
          <p:cNvPr id="4" name="Slide Number Placeholder 3"/>
          <p:cNvSpPr>
            <a:spLocks noGrp="1"/>
          </p:cNvSpPr>
          <p:nvPr>
            <p:ph type="sldNum" sz="quarter" idx="10"/>
          </p:nvPr>
        </p:nvSpPr>
        <p:spPr/>
        <p:txBody>
          <a:bodyPr/>
          <a:lstStyle/>
          <a:p>
            <a:fld id="{DF66040D-6F20-4F4B-8995-856BEECD84BE}" type="slidenum">
              <a:rPr lang="en-GB" smtClean="0"/>
              <a:pPr/>
              <a:t>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err="1"/>
              <a:t>Misc</a:t>
            </a:r>
            <a:r>
              <a:rPr lang="en-GB" dirty="0"/>
              <a:t> XL</a:t>
            </a:r>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indent="-179388">
              <a:spcAft>
                <a:spcPts val="600"/>
              </a:spcAft>
              <a:buFont typeface="Arial" panose="020B0604020202020204" pitchFamily="34" charset="0"/>
              <a:buChar char="•"/>
            </a:pPr>
            <a:r>
              <a:rPr lang="es-ES" sz="1500" dirty="0"/>
              <a:t>La tasa aumenta de manera moderada con respecto al año anterior relacionado con el incremento en la capacidad del contrato.</a:t>
            </a:r>
          </a:p>
          <a:p>
            <a:pPr marL="179388" indent="-179388">
              <a:spcAft>
                <a:spcPts val="600"/>
              </a:spcAft>
              <a:buFont typeface="Arial" panose="020B0604020202020204" pitchFamily="34" charset="0"/>
              <a:buChar char="•"/>
            </a:pPr>
            <a:r>
              <a:rPr lang="es-ES" sz="1500" dirty="0"/>
              <a:t>La prima sufre un aumento más acentuado motivado principalmente por el incremento en la exposición.</a:t>
            </a:r>
            <a:endParaRPr lang="en-US" sz="1500" dirty="0"/>
          </a:p>
        </p:txBody>
      </p:sp>
      <p:graphicFrame>
        <p:nvGraphicFramePr>
          <p:cNvPr id="7" name="Chart 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200373284"/>
              </p:ext>
            </p:extLst>
          </p:nvPr>
        </p:nvGraphicFramePr>
        <p:xfrm>
          <a:off x="6210000" y="1448501"/>
          <a:ext cx="4960620" cy="26689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Object 8">
            <a:extLst>
              <a:ext uri="{FF2B5EF4-FFF2-40B4-BE49-F238E27FC236}">
                <a16:creationId xmlns:a16="http://schemas.microsoft.com/office/drawing/2014/main" id="{30F793A0-17E5-4961-1875-E7F9A9EE7276}"/>
              </a:ext>
            </a:extLst>
          </p:cNvPr>
          <p:cNvGraphicFramePr>
            <a:graphicFrameLocks noChangeAspect="1"/>
          </p:cNvGraphicFramePr>
          <p:nvPr>
            <p:extLst>
              <p:ext uri="{D42A27DB-BD31-4B8C-83A1-F6EECF244321}">
                <p14:modId xmlns:p14="http://schemas.microsoft.com/office/powerpoint/2010/main" val="4213880509"/>
              </p:ext>
            </p:extLst>
          </p:nvPr>
        </p:nvGraphicFramePr>
        <p:xfrm>
          <a:off x="1374292" y="1552640"/>
          <a:ext cx="3398837" cy="2460625"/>
        </p:xfrm>
        <a:graphic>
          <a:graphicData uri="http://schemas.openxmlformats.org/presentationml/2006/ole">
            <mc:AlternateContent xmlns:mc="http://schemas.openxmlformats.org/markup-compatibility/2006">
              <mc:Choice xmlns:v="urn:schemas-microsoft-com:vml" Requires="v">
                <p:oleObj name="Worksheet" r:id="rId3" imgW="3398409" imgH="2461296" progId="Excel.Sheet.12">
                  <p:embed/>
                </p:oleObj>
              </mc:Choice>
              <mc:Fallback>
                <p:oleObj name="Worksheet" r:id="rId3" imgW="3398409" imgH="2461296" progId="Excel.Sheet.12">
                  <p:embed/>
                  <p:pic>
                    <p:nvPicPr>
                      <p:cNvPr id="0" name=""/>
                      <p:cNvPicPr/>
                      <p:nvPr/>
                    </p:nvPicPr>
                    <p:blipFill>
                      <a:blip r:embed="rId4"/>
                      <a:stretch>
                        <a:fillRect/>
                      </a:stretch>
                    </p:blipFill>
                    <p:spPr>
                      <a:xfrm>
                        <a:off x="1374292" y="1552640"/>
                        <a:ext cx="3398837" cy="2460625"/>
                      </a:xfrm>
                      <a:prstGeom prst="rect">
                        <a:avLst/>
                      </a:prstGeom>
                    </p:spPr>
                  </p:pic>
                </p:oleObj>
              </mc:Fallback>
            </mc:AlternateContent>
          </a:graphicData>
        </a:graphic>
      </p:graphicFrame>
    </p:spTree>
    <p:extLst>
      <p:ext uri="{BB962C8B-B14F-4D97-AF65-F5344CB8AC3E}">
        <p14:creationId xmlns:p14="http://schemas.microsoft.com/office/powerpoint/2010/main" val="427362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entagon 42"/>
          <p:cNvSpPr/>
          <p:nvPr/>
        </p:nvSpPr>
        <p:spPr>
          <a:xfrm>
            <a:off x="0" y="521349"/>
            <a:ext cx="11639550" cy="1285872"/>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7" name="Pentagon 46"/>
          <p:cNvSpPr/>
          <p:nvPr/>
        </p:nvSpPr>
        <p:spPr>
          <a:xfrm>
            <a:off x="0" y="2587159"/>
            <a:ext cx="3055716" cy="1285872"/>
          </a:xfrm>
          <a:prstGeom prst="homePlat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4" name="TextBox 43"/>
          <p:cNvSpPr txBox="1"/>
          <p:nvPr/>
        </p:nvSpPr>
        <p:spPr>
          <a:xfrm>
            <a:off x="4493096" y="2242576"/>
            <a:ext cx="7119971" cy="276999"/>
          </a:xfrm>
          <a:prstGeom prst="rect">
            <a:avLst/>
          </a:prstGeom>
          <a:noFill/>
        </p:spPr>
        <p:txBody>
          <a:bodyPr wrap="square" lIns="0" tIns="0" rIns="0" bIns="0" rtlCol="0">
            <a:spAutoFit/>
          </a:bodyPr>
          <a:lstStyle/>
          <a:p>
            <a:pPr lvl="0"/>
            <a:r>
              <a:rPr lang="es-ES" b="1" dirty="0">
                <a:solidFill>
                  <a:schemeClr val="accent2"/>
                </a:solidFill>
              </a:rPr>
              <a:t>Aumento de los límites por riesgo de varias compañías.</a:t>
            </a:r>
          </a:p>
        </p:txBody>
      </p:sp>
      <p:sp>
        <p:nvSpPr>
          <p:cNvPr id="46" name="TextBox 45"/>
          <p:cNvSpPr txBox="1"/>
          <p:nvPr/>
        </p:nvSpPr>
        <p:spPr>
          <a:xfrm>
            <a:off x="4448679" y="4652970"/>
            <a:ext cx="7146455" cy="553998"/>
          </a:xfrm>
          <a:prstGeom prst="rect">
            <a:avLst/>
          </a:prstGeom>
          <a:noFill/>
        </p:spPr>
        <p:txBody>
          <a:bodyPr wrap="square" lIns="0" tIns="0" rIns="0" bIns="0" rtlCol="0">
            <a:spAutoFit/>
          </a:bodyPr>
          <a:lstStyle/>
          <a:p>
            <a:r>
              <a:rPr lang="es-ES" b="1" dirty="0">
                <a:solidFill>
                  <a:schemeClr val="accent2"/>
                </a:solidFill>
              </a:rPr>
              <a:t>Sustitución del contrato Cuota Parte de Incendio de </a:t>
            </a:r>
            <a:r>
              <a:rPr lang="es-ES" b="1" dirty="0" err="1">
                <a:solidFill>
                  <a:schemeClr val="accent2"/>
                </a:solidFill>
              </a:rPr>
              <a:t>Tajy</a:t>
            </a:r>
            <a:r>
              <a:rPr lang="es-ES" b="1" dirty="0">
                <a:solidFill>
                  <a:schemeClr val="accent2"/>
                </a:solidFill>
              </a:rPr>
              <a:t> por una estructura retenida dentro del contrato de LARG.</a:t>
            </a:r>
          </a:p>
        </p:txBody>
      </p:sp>
      <p:sp>
        <p:nvSpPr>
          <p:cNvPr id="48" name="Pentagon 47"/>
          <p:cNvSpPr/>
          <p:nvPr/>
        </p:nvSpPr>
        <p:spPr>
          <a:xfrm>
            <a:off x="0" y="4652970"/>
            <a:ext cx="1886673" cy="1285872"/>
          </a:xfrm>
          <a:prstGeom prst="homePlat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5" name="TextBox 44"/>
          <p:cNvSpPr txBox="1"/>
          <p:nvPr/>
        </p:nvSpPr>
        <p:spPr>
          <a:xfrm>
            <a:off x="4448679" y="3068430"/>
            <a:ext cx="7146456" cy="553998"/>
          </a:xfrm>
          <a:prstGeom prst="rect">
            <a:avLst/>
          </a:prstGeom>
          <a:noFill/>
        </p:spPr>
        <p:txBody>
          <a:bodyPr wrap="square" lIns="0" tIns="0" rIns="0" bIns="0" rtlCol="0">
            <a:spAutoFit/>
          </a:bodyPr>
          <a:lstStyle/>
          <a:p>
            <a:r>
              <a:rPr lang="es-ES" b="1" dirty="0">
                <a:solidFill>
                  <a:schemeClr val="accent2"/>
                </a:solidFill>
              </a:rPr>
              <a:t> Eliminación de la capa 1 en el contrato de Motor y aumento del AAL la antigua capa 2 (ahora capa 1).</a:t>
            </a:r>
          </a:p>
        </p:txBody>
      </p:sp>
      <p:grpSp>
        <p:nvGrpSpPr>
          <p:cNvPr id="38" name="Group 417"/>
          <p:cNvGrpSpPr>
            <a:grpSpLocks noChangeAspect="1"/>
          </p:cNvGrpSpPr>
          <p:nvPr/>
        </p:nvGrpSpPr>
        <p:grpSpPr bwMode="auto">
          <a:xfrm>
            <a:off x="3682658" y="2929931"/>
            <a:ext cx="550451" cy="548640"/>
            <a:chOff x="2567" y="1704"/>
            <a:chExt cx="912" cy="909"/>
          </a:xfrm>
          <a:solidFill>
            <a:schemeClr val="accent2"/>
          </a:solidFill>
        </p:grpSpPr>
        <p:sp>
          <p:nvSpPr>
            <p:cNvPr id="39"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0"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41" name="Group 417"/>
          <p:cNvGrpSpPr>
            <a:grpSpLocks noChangeAspect="1"/>
          </p:cNvGrpSpPr>
          <p:nvPr/>
        </p:nvGrpSpPr>
        <p:grpSpPr bwMode="auto">
          <a:xfrm>
            <a:off x="3682658" y="2096935"/>
            <a:ext cx="550451" cy="548640"/>
            <a:chOff x="2567" y="1704"/>
            <a:chExt cx="912" cy="909"/>
          </a:xfrm>
          <a:solidFill>
            <a:schemeClr val="accent2"/>
          </a:solidFill>
        </p:grpSpPr>
        <p:sp>
          <p:nvSpPr>
            <p:cNvPr id="42"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7"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58" name="Group 417"/>
          <p:cNvGrpSpPr>
            <a:grpSpLocks noChangeAspect="1"/>
          </p:cNvGrpSpPr>
          <p:nvPr/>
        </p:nvGrpSpPr>
        <p:grpSpPr bwMode="auto">
          <a:xfrm>
            <a:off x="3682658" y="4642919"/>
            <a:ext cx="550451" cy="548640"/>
            <a:chOff x="2567" y="1704"/>
            <a:chExt cx="912" cy="909"/>
          </a:xfrm>
          <a:solidFill>
            <a:schemeClr val="accent2"/>
          </a:solidFill>
        </p:grpSpPr>
        <p:sp>
          <p:nvSpPr>
            <p:cNvPr id="59"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0"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19" name="Title 2"/>
          <p:cNvSpPr txBox="1">
            <a:spLocks/>
          </p:cNvSpPr>
          <p:nvPr/>
        </p:nvSpPr>
        <p:spPr>
          <a:xfrm>
            <a:off x="3605843" y="962724"/>
            <a:ext cx="7433460"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endParaRPr lang="es-ES" dirty="0">
              <a:solidFill>
                <a:schemeClr val="bg1"/>
              </a:solidFill>
              <a:cs typeface="Arial"/>
            </a:endParaRPr>
          </a:p>
        </p:txBody>
      </p:sp>
      <p:sp>
        <p:nvSpPr>
          <p:cNvPr id="18" name="TextBox 17"/>
          <p:cNvSpPr txBox="1"/>
          <p:nvPr/>
        </p:nvSpPr>
        <p:spPr>
          <a:xfrm>
            <a:off x="4466609" y="3949114"/>
            <a:ext cx="7146456" cy="276999"/>
          </a:xfrm>
          <a:prstGeom prst="rect">
            <a:avLst/>
          </a:prstGeom>
          <a:noFill/>
        </p:spPr>
        <p:txBody>
          <a:bodyPr wrap="square" lIns="0" tIns="0" rIns="0" bIns="0" rtlCol="0">
            <a:spAutoFit/>
          </a:bodyPr>
          <a:lstStyle/>
          <a:p>
            <a:r>
              <a:rPr lang="es-ES" b="1" dirty="0">
                <a:solidFill>
                  <a:schemeClr val="accent2"/>
                </a:solidFill>
              </a:rPr>
              <a:t>Estabilidad del panel de reaseguradores.</a:t>
            </a:r>
          </a:p>
        </p:txBody>
      </p:sp>
      <p:grpSp>
        <p:nvGrpSpPr>
          <p:cNvPr id="20" name="Group 417"/>
          <p:cNvGrpSpPr>
            <a:grpSpLocks noChangeAspect="1"/>
          </p:cNvGrpSpPr>
          <p:nvPr/>
        </p:nvGrpSpPr>
        <p:grpSpPr bwMode="auto">
          <a:xfrm>
            <a:off x="3682658" y="3836663"/>
            <a:ext cx="550451" cy="548640"/>
            <a:chOff x="2567" y="1704"/>
            <a:chExt cx="912" cy="909"/>
          </a:xfrm>
          <a:solidFill>
            <a:schemeClr val="accent2"/>
          </a:solidFill>
        </p:grpSpPr>
        <p:sp>
          <p:nvSpPr>
            <p:cNvPr id="21"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23" name="TextBox 22"/>
          <p:cNvSpPr txBox="1"/>
          <p:nvPr/>
        </p:nvSpPr>
        <p:spPr>
          <a:xfrm>
            <a:off x="4466611" y="5583408"/>
            <a:ext cx="7146455" cy="553998"/>
          </a:xfrm>
          <a:prstGeom prst="rect">
            <a:avLst/>
          </a:prstGeom>
          <a:noFill/>
        </p:spPr>
        <p:txBody>
          <a:bodyPr wrap="square" lIns="0" tIns="0" rIns="0" bIns="0" rtlCol="0">
            <a:spAutoFit/>
          </a:bodyPr>
          <a:lstStyle/>
          <a:p>
            <a:r>
              <a:rPr lang="es-ES" b="1" dirty="0">
                <a:solidFill>
                  <a:srgbClr val="FF8C00"/>
                </a:solidFill>
              </a:rPr>
              <a:t>Agilizar el proceso de entrega de información ajustándose a los tiempos y poder así terminar la colocación en tiempo.</a:t>
            </a:r>
          </a:p>
        </p:txBody>
      </p:sp>
      <p:sp>
        <p:nvSpPr>
          <p:cNvPr id="27" name="Title 2"/>
          <p:cNvSpPr txBox="1">
            <a:spLocks/>
          </p:cNvSpPr>
          <p:nvPr/>
        </p:nvSpPr>
        <p:spPr>
          <a:xfrm>
            <a:off x="5986731" y="962724"/>
            <a:ext cx="5052571"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r>
              <a:rPr lang="es-ES" dirty="0">
                <a:solidFill>
                  <a:schemeClr val="bg1"/>
                </a:solidFill>
                <a:cs typeface="Arial"/>
              </a:rPr>
              <a:t>Logros y puntos de mejora</a:t>
            </a:r>
          </a:p>
        </p:txBody>
      </p:sp>
      <p:grpSp>
        <p:nvGrpSpPr>
          <p:cNvPr id="28" name="Group 4"/>
          <p:cNvGrpSpPr>
            <a:grpSpLocks noChangeAspect="1"/>
          </p:cNvGrpSpPr>
          <p:nvPr/>
        </p:nvGrpSpPr>
        <p:grpSpPr bwMode="auto">
          <a:xfrm>
            <a:off x="3682658" y="5573695"/>
            <a:ext cx="545574" cy="548640"/>
            <a:chOff x="2935" y="2071"/>
            <a:chExt cx="178" cy="179"/>
          </a:xfrm>
          <a:solidFill>
            <a:srgbClr val="FF8C00"/>
          </a:solidFill>
        </p:grpSpPr>
        <p:sp>
          <p:nvSpPr>
            <p:cNvPr id="29" name="Freeform 5"/>
            <p:cNvSpPr>
              <a:spLocks noEditPoints="1"/>
            </p:cNvSpPr>
            <p:nvPr/>
          </p:nvSpPr>
          <p:spPr bwMode="auto">
            <a:xfrm>
              <a:off x="2935" y="2071"/>
              <a:ext cx="178"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 name="Freeform 6"/>
            <p:cNvSpPr>
              <a:spLocks/>
            </p:cNvSpPr>
            <p:nvPr/>
          </p:nvSpPr>
          <p:spPr bwMode="auto">
            <a:xfrm>
              <a:off x="3018" y="2105"/>
              <a:ext cx="11" cy="78"/>
            </a:xfrm>
            <a:custGeom>
              <a:avLst/>
              <a:gdLst>
                <a:gd name="T0" fmla="*/ 4 w 8"/>
                <a:gd name="T1" fmla="*/ 56 h 56"/>
                <a:gd name="T2" fmla="*/ 8 w 8"/>
                <a:gd name="T3" fmla="*/ 52 h 56"/>
                <a:gd name="T4" fmla="*/ 8 w 8"/>
                <a:gd name="T5" fmla="*/ 4 h 56"/>
                <a:gd name="T6" fmla="*/ 4 w 8"/>
                <a:gd name="T7" fmla="*/ 0 h 56"/>
                <a:gd name="T8" fmla="*/ 0 w 8"/>
                <a:gd name="T9" fmla="*/ 4 h 56"/>
                <a:gd name="T10" fmla="*/ 0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6" y="56"/>
                    <a:pt x="8" y="54"/>
                    <a:pt x="8" y="52"/>
                  </a:cubicBezTo>
                  <a:cubicBezTo>
                    <a:pt x="8" y="4"/>
                    <a:pt x="8" y="4"/>
                    <a:pt x="8" y="4"/>
                  </a:cubicBezTo>
                  <a:cubicBezTo>
                    <a:pt x="8" y="2"/>
                    <a:pt x="6" y="0"/>
                    <a:pt x="4" y="0"/>
                  </a:cubicBezTo>
                  <a:cubicBezTo>
                    <a:pt x="2" y="0"/>
                    <a:pt x="0" y="2"/>
                    <a:pt x="0" y="4"/>
                  </a:cubicBezTo>
                  <a:cubicBezTo>
                    <a:pt x="0" y="52"/>
                    <a:pt x="0" y="52"/>
                    <a:pt x="0" y="52"/>
                  </a:cubicBezTo>
                  <a:cubicBezTo>
                    <a:pt x="0" y="54"/>
                    <a:pt x="2" y="56"/>
                    <a:pt x="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 name="Oval 7"/>
            <p:cNvSpPr>
              <a:spLocks noChangeArrowheads="1"/>
            </p:cNvSpPr>
            <p:nvPr/>
          </p:nvSpPr>
          <p:spPr bwMode="auto">
            <a:xfrm>
              <a:off x="3015" y="2200"/>
              <a:ext cx="17"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5963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4" grpId="0"/>
      <p:bldP spid="46" grpId="0"/>
      <p:bldP spid="48" grpId="0" animBg="1"/>
      <p:bldP spid="45" grpId="0"/>
      <p:bldP spid="19" grpId="0"/>
      <p:bldP spid="18" grpId="0"/>
      <p:bldP spid="2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Renovación 2025/2026:</a:t>
            </a:r>
            <a:br>
              <a:rPr lang="en-GB" dirty="0"/>
            </a:br>
            <a:r>
              <a:rPr lang="en-GB" dirty="0" err="1"/>
              <a:t>objetivos</a:t>
            </a:r>
            <a:endParaRPr lang="en-GB" dirty="0"/>
          </a:p>
        </p:txBody>
      </p:sp>
      <p:sp>
        <p:nvSpPr>
          <p:cNvPr id="3" name="Text Placeholder 2"/>
          <p:cNvSpPr>
            <a:spLocks noGrp="1"/>
          </p:cNvSpPr>
          <p:nvPr>
            <p:ph type="body" idx="1"/>
          </p:nvPr>
        </p:nvSpPr>
        <p:spPr/>
        <p:txBody>
          <a:bodyPr/>
          <a:lstStyle/>
          <a:p>
            <a:r>
              <a:rPr lang="en-GB" dirty="0"/>
              <a:t>3</a:t>
            </a:r>
          </a:p>
        </p:txBody>
      </p:sp>
    </p:spTree>
    <p:extLst>
      <p:ext uri="{BB962C8B-B14F-4D97-AF65-F5344CB8AC3E}">
        <p14:creationId xmlns:p14="http://schemas.microsoft.com/office/powerpoint/2010/main" val="8597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s-ES" dirty="0" err="1"/>
              <a:t>AmericanAg</a:t>
            </a:r>
            <a:r>
              <a:rPr lang="es-ES" baseline="30000" dirty="0" err="1"/>
              <a:t>TM</a:t>
            </a:r>
            <a:r>
              <a:rPr lang="es-ES" dirty="0"/>
              <a:t> </a:t>
            </a:r>
            <a:r>
              <a:rPr lang="es-ES" dirty="0" err="1"/>
              <a:t>Overview</a:t>
            </a:r>
            <a:endParaRPr lang="es-ES" dirty="0"/>
          </a:p>
          <a:p>
            <a:r>
              <a:rPr lang="en-GB" dirty="0" err="1"/>
              <a:t>Renovación</a:t>
            </a:r>
            <a:r>
              <a:rPr lang="en-GB" dirty="0"/>
              <a:t> 2023/2024: </a:t>
            </a:r>
            <a:r>
              <a:rPr lang="en-GB" dirty="0" err="1"/>
              <a:t>recapitulación</a:t>
            </a:r>
            <a:endParaRPr lang="en-GB" dirty="0"/>
          </a:p>
          <a:p>
            <a:r>
              <a:rPr lang="en-GB" dirty="0" err="1"/>
              <a:t>Renovación</a:t>
            </a:r>
            <a:r>
              <a:rPr lang="en-GB" dirty="0"/>
              <a:t> 2024/2025: </a:t>
            </a:r>
            <a:r>
              <a:rPr lang="en-GB" dirty="0" err="1"/>
              <a:t>objetivos</a:t>
            </a:r>
            <a:endParaRPr lang="en-GB" dirty="0"/>
          </a:p>
          <a:p>
            <a:r>
              <a:rPr lang="en-GB" dirty="0"/>
              <a:t>El </a:t>
            </a:r>
            <a:r>
              <a:rPr lang="en-GB" dirty="0" err="1"/>
              <a:t>momento</a:t>
            </a:r>
            <a:r>
              <a:rPr lang="en-GB" dirty="0"/>
              <a:t> de los </a:t>
            </a:r>
            <a:r>
              <a:rPr lang="en-GB" dirty="0" err="1"/>
              <a:t>Reaseguradores</a:t>
            </a:r>
            <a:endParaRPr lang="en-GB" dirty="0"/>
          </a:p>
        </p:txBody>
      </p:sp>
      <p:sp>
        <p:nvSpPr>
          <p:cNvPr id="3" name="Text Placeholder 2"/>
          <p:cNvSpPr>
            <a:spLocks noGrp="1"/>
          </p:cNvSpPr>
          <p:nvPr>
            <p:ph type="body" sz="quarter" idx="13"/>
            <p:custDataLst>
              <p:custData r:id="rId1"/>
            </p:custDataLst>
          </p:nvPr>
        </p:nvSpPr>
        <p:spPr/>
        <p:txBody>
          <a:bodyPr/>
          <a:lstStyle/>
          <a:p>
            <a:r>
              <a:rPr lang="en-GB" dirty="0"/>
              <a:t>Agenda</a:t>
            </a:r>
          </a:p>
        </p:txBody>
      </p:sp>
    </p:spTree>
    <p:extLst>
      <p:ext uri="{BB962C8B-B14F-4D97-AF65-F5344CB8AC3E}">
        <p14:creationId xmlns:p14="http://schemas.microsoft.com/office/powerpoint/2010/main" val="249849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8301"/>
            <a:ext cx="11252199" cy="495299"/>
          </a:xfrm>
        </p:spPr>
        <p:txBody>
          <a:bodyPr/>
          <a:lstStyle/>
          <a:p>
            <a:r>
              <a:rPr lang="es-ES" dirty="0"/>
              <a:t>Propuesta de objetivos para la renovación 2025/2026</a:t>
            </a:r>
          </a:p>
        </p:txBody>
      </p:sp>
      <p:cxnSp>
        <p:nvCxnSpPr>
          <p:cNvPr id="15" name="Straight Connector 14"/>
          <p:cNvCxnSpPr/>
          <p:nvPr/>
        </p:nvCxnSpPr>
        <p:spPr bwMode="auto">
          <a:xfrm flipH="1">
            <a:off x="935283" y="1945498"/>
            <a:ext cx="29942" cy="393192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1613471" y="1368963"/>
            <a:ext cx="9298944" cy="264688"/>
          </a:xfrm>
          <a:prstGeom prst="rect">
            <a:avLst/>
          </a:prstGeom>
        </p:spPr>
        <p:txBody>
          <a:bodyPr wrap="square" lIns="0" tIns="0" rIns="0" bIns="0">
            <a:spAutoFit/>
          </a:bodyPr>
          <a:lstStyle/>
          <a:p>
            <a:pPr defTabSz="914400" fontAlgn="base">
              <a:lnSpc>
                <a:spcPct val="86000"/>
              </a:lnSpc>
              <a:spcBef>
                <a:spcPct val="0"/>
              </a:spcBef>
              <a:spcAft>
                <a:spcPct val="0"/>
              </a:spcAft>
            </a:pPr>
            <a:r>
              <a:rPr lang="es-ES" sz="2000" b="1" dirty="0">
                <a:solidFill>
                  <a:schemeClr val="accent2"/>
                </a:solidFill>
                <a:ea typeface="MS PGothic"/>
              </a:rPr>
              <a:t>Continuamos AFIANZANDO LOS PROCESOS y miramos a</a:t>
            </a:r>
          </a:p>
        </p:txBody>
      </p:sp>
      <p:sp>
        <p:nvSpPr>
          <p:cNvPr id="17" name="Rectangle 16"/>
          <p:cNvSpPr/>
          <p:nvPr/>
        </p:nvSpPr>
        <p:spPr>
          <a:xfrm>
            <a:off x="1293813" y="2261560"/>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dirty="0">
                <a:solidFill>
                  <a:srgbClr val="000000"/>
                </a:solidFill>
                <a:ea typeface="MS PGothic"/>
              </a:rPr>
              <a:t>Modelación: </a:t>
            </a:r>
            <a:r>
              <a:rPr lang="es-ES" sz="1600" dirty="0">
                <a:solidFill>
                  <a:srgbClr val="000000"/>
                </a:solidFill>
                <a:ea typeface="MS PGothic"/>
              </a:rPr>
              <a:t>seguir mejorando la granularidad de la información aportada con ayuda de nuestro departamento especializado.</a:t>
            </a:r>
          </a:p>
        </p:txBody>
      </p:sp>
      <p:sp>
        <p:nvSpPr>
          <p:cNvPr id="18" name="Rectangle 17"/>
          <p:cNvSpPr/>
          <p:nvPr/>
        </p:nvSpPr>
        <p:spPr>
          <a:xfrm>
            <a:off x="1293812" y="3056856"/>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dirty="0">
                <a:solidFill>
                  <a:srgbClr val="000000"/>
                </a:solidFill>
                <a:ea typeface="MS PGothic"/>
              </a:rPr>
              <a:t>Capacidades/Límites: </a:t>
            </a:r>
            <a:r>
              <a:rPr lang="es-ES" sz="1600" dirty="0">
                <a:solidFill>
                  <a:srgbClr val="000000"/>
                </a:solidFill>
                <a:ea typeface="MS PGothic"/>
              </a:rPr>
              <a:t>iniciar el proceso de estructuración con la estrategia clara de cara al año 2024 (riesgos objetivo, sumas aseguradas esperadas, primas estimadas provenientes del aumento de capacidades…)</a:t>
            </a:r>
          </a:p>
        </p:txBody>
      </p:sp>
      <p:sp>
        <p:nvSpPr>
          <p:cNvPr id="19" name="Rectangle 18"/>
          <p:cNvSpPr/>
          <p:nvPr/>
        </p:nvSpPr>
        <p:spPr>
          <a:xfrm>
            <a:off x="1293813" y="5630624"/>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dirty="0">
                <a:solidFill>
                  <a:srgbClr val="000000"/>
                </a:solidFill>
                <a:ea typeface="MS PGothic"/>
              </a:rPr>
              <a:t>Actualizar la oferta de valor de las compañías mediante coberturas de riesgos cibernéticos, programas paramétricos, </a:t>
            </a:r>
            <a:r>
              <a:rPr lang="es-ES" sz="1600" dirty="0" err="1">
                <a:solidFill>
                  <a:srgbClr val="000000"/>
                </a:solidFill>
                <a:ea typeface="MS PGothic"/>
              </a:rPr>
              <a:t>InsurTech</a:t>
            </a:r>
            <a:r>
              <a:rPr lang="es-ES" sz="1600" dirty="0">
                <a:solidFill>
                  <a:srgbClr val="000000"/>
                </a:solidFill>
                <a:ea typeface="MS PGothic"/>
              </a:rPr>
              <a:t>, etc.</a:t>
            </a:r>
          </a:p>
        </p:txBody>
      </p:sp>
      <p:sp>
        <p:nvSpPr>
          <p:cNvPr id="20" name="Rectangle 19"/>
          <p:cNvSpPr/>
          <p:nvPr/>
        </p:nvSpPr>
        <p:spPr>
          <a:xfrm>
            <a:off x="1293813" y="3815961"/>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dirty="0">
                <a:solidFill>
                  <a:srgbClr val="000000"/>
                </a:solidFill>
                <a:ea typeface="MS PGothic"/>
              </a:rPr>
              <a:t>Analizar la conveniencia de una </a:t>
            </a:r>
            <a:r>
              <a:rPr lang="es-ES" sz="1600" b="1" dirty="0">
                <a:solidFill>
                  <a:srgbClr val="000000"/>
                </a:solidFill>
                <a:ea typeface="MS PGothic"/>
              </a:rPr>
              <a:t>estructura multianual </a:t>
            </a:r>
            <a:r>
              <a:rPr lang="es-ES" sz="1600" dirty="0">
                <a:solidFill>
                  <a:srgbClr val="000000"/>
                </a:solidFill>
                <a:ea typeface="MS PGothic"/>
              </a:rPr>
              <a:t>para el contrato de Autos para seguir la senda del aumento de deducibles en el programa actual.</a:t>
            </a:r>
          </a:p>
        </p:txBody>
      </p:sp>
      <p:grpSp>
        <p:nvGrpSpPr>
          <p:cNvPr id="22" name="Group 21"/>
          <p:cNvGrpSpPr/>
          <p:nvPr/>
        </p:nvGrpSpPr>
        <p:grpSpPr>
          <a:xfrm>
            <a:off x="788247" y="2210822"/>
            <a:ext cx="320740" cy="320740"/>
            <a:chOff x="619794" y="2685327"/>
            <a:chExt cx="625034" cy="625033"/>
          </a:xfrm>
        </p:grpSpPr>
        <p:sp>
          <p:nvSpPr>
            <p:cNvPr id="23" name="Oval 22"/>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4"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25" name="Group 24"/>
          <p:cNvGrpSpPr/>
          <p:nvPr/>
        </p:nvGrpSpPr>
        <p:grpSpPr>
          <a:xfrm>
            <a:off x="788247" y="3082934"/>
            <a:ext cx="320740" cy="320740"/>
            <a:chOff x="619794" y="2685327"/>
            <a:chExt cx="625034" cy="625033"/>
          </a:xfrm>
        </p:grpSpPr>
        <p:sp>
          <p:nvSpPr>
            <p:cNvPr id="26" name="Oval 25"/>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7"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28" name="Group 27"/>
          <p:cNvGrpSpPr/>
          <p:nvPr/>
        </p:nvGrpSpPr>
        <p:grpSpPr>
          <a:xfrm>
            <a:off x="788245" y="3877728"/>
            <a:ext cx="320740" cy="320740"/>
            <a:chOff x="619794" y="2685327"/>
            <a:chExt cx="625034" cy="625033"/>
          </a:xfrm>
        </p:grpSpPr>
        <p:sp>
          <p:nvSpPr>
            <p:cNvPr id="29" name="Oval 28"/>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0"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31" name="Group 30"/>
          <p:cNvGrpSpPr/>
          <p:nvPr/>
        </p:nvGrpSpPr>
        <p:grpSpPr>
          <a:xfrm>
            <a:off x="788247" y="4767971"/>
            <a:ext cx="320740" cy="320740"/>
            <a:chOff x="619794" y="2685327"/>
            <a:chExt cx="625034" cy="625033"/>
          </a:xfrm>
        </p:grpSpPr>
        <p:sp>
          <p:nvSpPr>
            <p:cNvPr id="32" name="Oval 31"/>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3"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34" name="Freeform 247"/>
          <p:cNvSpPr>
            <a:spLocks noChangeAspect="1" noEditPoints="1"/>
          </p:cNvSpPr>
          <p:nvPr/>
        </p:nvSpPr>
        <p:spPr bwMode="auto">
          <a:xfrm>
            <a:off x="534549" y="957620"/>
            <a:ext cx="970979" cy="844283"/>
          </a:xfrm>
          <a:custGeom>
            <a:avLst/>
            <a:gdLst>
              <a:gd name="T0" fmla="*/ 376 w 386"/>
              <a:gd name="T1" fmla="*/ 170 h 336"/>
              <a:gd name="T2" fmla="*/ 385 w 386"/>
              <a:gd name="T3" fmla="*/ 142 h 336"/>
              <a:gd name="T4" fmla="*/ 332 w 386"/>
              <a:gd name="T5" fmla="*/ 139 h 336"/>
              <a:gd name="T6" fmla="*/ 332 w 386"/>
              <a:gd name="T7" fmla="*/ 137 h 336"/>
              <a:gd name="T8" fmla="*/ 141 w 386"/>
              <a:gd name="T9" fmla="*/ 10 h 336"/>
              <a:gd name="T10" fmla="*/ 9 w 386"/>
              <a:gd name="T11" fmla="*/ 201 h 336"/>
              <a:gd name="T12" fmla="*/ 155 w 386"/>
              <a:gd name="T13" fmla="*/ 335 h 336"/>
              <a:gd name="T14" fmla="*/ 205 w 386"/>
              <a:gd name="T15" fmla="*/ 333 h 336"/>
              <a:gd name="T16" fmla="*/ 332 w 386"/>
              <a:gd name="T17" fmla="*/ 206 h 336"/>
              <a:gd name="T18" fmla="*/ 348 w 386"/>
              <a:gd name="T19" fmla="*/ 204 h 336"/>
              <a:gd name="T20" fmla="*/ 368 w 386"/>
              <a:gd name="T21" fmla="*/ 204 h 336"/>
              <a:gd name="T22" fmla="*/ 386 w 386"/>
              <a:gd name="T23" fmla="*/ 199 h 336"/>
              <a:gd name="T24" fmla="*/ 376 w 386"/>
              <a:gd name="T25" fmla="*/ 173 h 336"/>
              <a:gd name="T26" fmla="*/ 164 w 386"/>
              <a:gd name="T27" fmla="*/ 167 h 336"/>
              <a:gd name="T28" fmla="*/ 169 w 386"/>
              <a:gd name="T29" fmla="*/ 178 h 336"/>
              <a:gd name="T30" fmla="*/ 203 w 386"/>
              <a:gd name="T31" fmla="*/ 178 h 336"/>
              <a:gd name="T32" fmla="*/ 171 w 386"/>
              <a:gd name="T33" fmla="*/ 205 h 336"/>
              <a:gd name="T34" fmla="*/ 137 w 386"/>
              <a:gd name="T35" fmla="*/ 170 h 336"/>
              <a:gd name="T36" fmla="*/ 171 w 386"/>
              <a:gd name="T37" fmla="*/ 138 h 336"/>
              <a:gd name="T38" fmla="*/ 169 w 386"/>
              <a:gd name="T39" fmla="*/ 165 h 336"/>
              <a:gd name="T40" fmla="*/ 164 w 386"/>
              <a:gd name="T41" fmla="*/ 126 h 336"/>
              <a:gd name="T42" fmla="*/ 167 w 386"/>
              <a:gd name="T43" fmla="*/ 218 h 336"/>
              <a:gd name="T44" fmla="*/ 260 w 386"/>
              <a:gd name="T45" fmla="*/ 178 h 336"/>
              <a:gd name="T46" fmla="*/ 114 w 386"/>
              <a:gd name="T47" fmla="*/ 242 h 336"/>
              <a:gd name="T48" fmla="*/ 106 w 386"/>
              <a:gd name="T49" fmla="*/ 109 h 336"/>
              <a:gd name="T50" fmla="*/ 174 w 386"/>
              <a:gd name="T51" fmla="*/ 82 h 336"/>
              <a:gd name="T52" fmla="*/ 217 w 386"/>
              <a:gd name="T53" fmla="*/ 165 h 336"/>
              <a:gd name="T54" fmla="*/ 370 w 386"/>
              <a:gd name="T55" fmla="*/ 154 h 336"/>
              <a:gd name="T56" fmla="*/ 363 w 386"/>
              <a:gd name="T57" fmla="*/ 165 h 336"/>
              <a:gd name="T58" fmla="*/ 301 w 386"/>
              <a:gd name="T59" fmla="*/ 165 h 336"/>
              <a:gd name="T60" fmla="*/ 356 w 386"/>
              <a:gd name="T61" fmla="*/ 152 h 336"/>
              <a:gd name="T62" fmla="*/ 370 w 386"/>
              <a:gd name="T63" fmla="*/ 154 h 336"/>
              <a:gd name="T64" fmla="*/ 312 w 386"/>
              <a:gd name="T65" fmla="*/ 140 h 336"/>
              <a:gd name="T66" fmla="*/ 289 w 386"/>
              <a:gd name="T67" fmla="*/ 164 h 336"/>
              <a:gd name="T68" fmla="*/ 275 w 386"/>
              <a:gd name="T69" fmla="*/ 165 h 336"/>
              <a:gd name="T70" fmla="*/ 191 w 386"/>
              <a:gd name="T71" fmla="*/ 71 h 336"/>
              <a:gd name="T72" fmla="*/ 85 w 386"/>
              <a:gd name="T73" fmla="*/ 228 h 336"/>
              <a:gd name="T74" fmla="*/ 271 w 386"/>
              <a:gd name="T75" fmla="*/ 195 h 336"/>
              <a:gd name="T76" fmla="*/ 273 w 386"/>
              <a:gd name="T77" fmla="*/ 179 h 336"/>
              <a:gd name="T78" fmla="*/ 280 w 386"/>
              <a:gd name="T79" fmla="*/ 178 h 336"/>
              <a:gd name="T80" fmla="*/ 289 w 386"/>
              <a:gd name="T81" fmla="*/ 179 h 336"/>
              <a:gd name="T82" fmla="*/ 293 w 386"/>
              <a:gd name="T83" fmla="*/ 189 h 336"/>
              <a:gd name="T84" fmla="*/ 319 w 386"/>
              <a:gd name="T85" fmla="*/ 204 h 336"/>
              <a:gd name="T86" fmla="*/ 19 w 386"/>
              <a:gd name="T87" fmla="*/ 170 h 336"/>
              <a:gd name="T88" fmla="*/ 171 w 386"/>
              <a:gd name="T89" fmla="*/ 20 h 336"/>
              <a:gd name="T90" fmla="*/ 317 w 386"/>
              <a:gd name="T91" fmla="*/ 139 h 336"/>
              <a:gd name="T92" fmla="*/ 303 w 386"/>
              <a:gd name="T93" fmla="*/ 182 h 336"/>
              <a:gd name="T94" fmla="*/ 301 w 386"/>
              <a:gd name="T95" fmla="*/ 178 h 336"/>
              <a:gd name="T96" fmla="*/ 363 w 386"/>
              <a:gd name="T97" fmla="*/ 178 h 336"/>
              <a:gd name="T98" fmla="*/ 366 w 386"/>
              <a:gd name="T99" fmla="*/ 180 h 336"/>
              <a:gd name="T100" fmla="*/ 371 w 386"/>
              <a:gd name="T101" fmla="*/ 191 h 336"/>
              <a:gd name="T102" fmla="*/ 318 w 386"/>
              <a:gd name="T103" fmla="*/ 19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36">
                <a:moveTo>
                  <a:pt x="376" y="173"/>
                </a:moveTo>
                <a:cubicBezTo>
                  <a:pt x="375" y="172"/>
                  <a:pt x="375" y="171"/>
                  <a:pt x="376" y="170"/>
                </a:cubicBezTo>
                <a:cubicBezTo>
                  <a:pt x="378" y="164"/>
                  <a:pt x="381" y="157"/>
                  <a:pt x="385" y="149"/>
                </a:cubicBezTo>
                <a:cubicBezTo>
                  <a:pt x="386" y="146"/>
                  <a:pt x="386" y="144"/>
                  <a:pt x="385" y="142"/>
                </a:cubicBezTo>
                <a:cubicBezTo>
                  <a:pt x="384" y="140"/>
                  <a:pt x="381" y="139"/>
                  <a:pt x="378" y="139"/>
                </a:cubicBezTo>
                <a:cubicBezTo>
                  <a:pt x="332" y="139"/>
                  <a:pt x="332" y="139"/>
                  <a:pt x="332" y="139"/>
                </a:cubicBezTo>
                <a:cubicBezTo>
                  <a:pt x="332" y="139"/>
                  <a:pt x="332" y="139"/>
                  <a:pt x="332" y="139"/>
                </a:cubicBezTo>
                <a:cubicBezTo>
                  <a:pt x="332" y="138"/>
                  <a:pt x="332" y="138"/>
                  <a:pt x="332" y="137"/>
                </a:cubicBezTo>
                <a:cubicBezTo>
                  <a:pt x="325" y="105"/>
                  <a:pt x="309" y="77"/>
                  <a:pt x="286" y="55"/>
                </a:cubicBezTo>
                <a:cubicBezTo>
                  <a:pt x="246" y="16"/>
                  <a:pt x="197" y="0"/>
                  <a:pt x="141" y="10"/>
                </a:cubicBezTo>
                <a:cubicBezTo>
                  <a:pt x="106" y="16"/>
                  <a:pt x="75" y="33"/>
                  <a:pt x="50" y="60"/>
                </a:cubicBezTo>
                <a:cubicBezTo>
                  <a:pt x="14" y="100"/>
                  <a:pt x="0" y="147"/>
                  <a:pt x="9" y="201"/>
                </a:cubicBezTo>
                <a:cubicBezTo>
                  <a:pt x="15" y="236"/>
                  <a:pt x="32" y="267"/>
                  <a:pt x="59" y="292"/>
                </a:cubicBezTo>
                <a:cubicBezTo>
                  <a:pt x="86" y="317"/>
                  <a:pt x="118" y="332"/>
                  <a:pt x="155" y="335"/>
                </a:cubicBezTo>
                <a:cubicBezTo>
                  <a:pt x="160" y="336"/>
                  <a:pt x="166" y="336"/>
                  <a:pt x="171" y="336"/>
                </a:cubicBezTo>
                <a:cubicBezTo>
                  <a:pt x="183" y="336"/>
                  <a:pt x="194" y="335"/>
                  <a:pt x="205" y="333"/>
                </a:cubicBezTo>
                <a:cubicBezTo>
                  <a:pt x="249" y="323"/>
                  <a:pt x="284" y="299"/>
                  <a:pt x="309" y="262"/>
                </a:cubicBezTo>
                <a:cubicBezTo>
                  <a:pt x="320" y="245"/>
                  <a:pt x="328" y="226"/>
                  <a:pt x="332" y="206"/>
                </a:cubicBezTo>
                <a:cubicBezTo>
                  <a:pt x="332" y="204"/>
                  <a:pt x="332" y="204"/>
                  <a:pt x="334" y="204"/>
                </a:cubicBezTo>
                <a:cubicBezTo>
                  <a:pt x="338" y="204"/>
                  <a:pt x="343" y="204"/>
                  <a:pt x="348" y="204"/>
                </a:cubicBezTo>
                <a:cubicBezTo>
                  <a:pt x="351" y="204"/>
                  <a:pt x="354" y="204"/>
                  <a:pt x="356" y="204"/>
                </a:cubicBezTo>
                <a:cubicBezTo>
                  <a:pt x="360" y="204"/>
                  <a:pt x="364" y="204"/>
                  <a:pt x="368" y="204"/>
                </a:cubicBezTo>
                <a:cubicBezTo>
                  <a:pt x="372" y="204"/>
                  <a:pt x="376" y="204"/>
                  <a:pt x="380" y="204"/>
                </a:cubicBezTo>
                <a:cubicBezTo>
                  <a:pt x="383" y="204"/>
                  <a:pt x="385" y="202"/>
                  <a:pt x="386" y="199"/>
                </a:cubicBezTo>
                <a:cubicBezTo>
                  <a:pt x="386" y="197"/>
                  <a:pt x="385" y="195"/>
                  <a:pt x="385" y="194"/>
                </a:cubicBezTo>
                <a:cubicBezTo>
                  <a:pt x="382" y="187"/>
                  <a:pt x="379" y="181"/>
                  <a:pt x="376" y="173"/>
                </a:cubicBezTo>
                <a:close/>
                <a:moveTo>
                  <a:pt x="169" y="165"/>
                </a:moveTo>
                <a:cubicBezTo>
                  <a:pt x="167" y="165"/>
                  <a:pt x="165" y="166"/>
                  <a:pt x="164" y="167"/>
                </a:cubicBezTo>
                <a:cubicBezTo>
                  <a:pt x="163" y="168"/>
                  <a:pt x="162" y="170"/>
                  <a:pt x="162" y="172"/>
                </a:cubicBezTo>
                <a:cubicBezTo>
                  <a:pt x="162" y="176"/>
                  <a:pt x="165" y="178"/>
                  <a:pt x="169" y="178"/>
                </a:cubicBezTo>
                <a:cubicBezTo>
                  <a:pt x="176" y="178"/>
                  <a:pt x="183" y="178"/>
                  <a:pt x="190" y="178"/>
                </a:cubicBezTo>
                <a:cubicBezTo>
                  <a:pt x="203" y="178"/>
                  <a:pt x="203" y="178"/>
                  <a:pt x="203" y="178"/>
                </a:cubicBezTo>
                <a:cubicBezTo>
                  <a:pt x="203" y="178"/>
                  <a:pt x="203" y="178"/>
                  <a:pt x="204" y="178"/>
                </a:cubicBezTo>
                <a:cubicBezTo>
                  <a:pt x="202" y="190"/>
                  <a:pt x="191" y="205"/>
                  <a:pt x="171" y="205"/>
                </a:cubicBezTo>
                <a:cubicBezTo>
                  <a:pt x="171" y="205"/>
                  <a:pt x="170" y="205"/>
                  <a:pt x="170" y="205"/>
                </a:cubicBezTo>
                <a:cubicBezTo>
                  <a:pt x="151" y="205"/>
                  <a:pt x="137" y="190"/>
                  <a:pt x="137" y="170"/>
                </a:cubicBezTo>
                <a:cubicBezTo>
                  <a:pt x="138" y="153"/>
                  <a:pt x="152" y="139"/>
                  <a:pt x="170" y="138"/>
                </a:cubicBezTo>
                <a:cubicBezTo>
                  <a:pt x="170" y="138"/>
                  <a:pt x="170" y="138"/>
                  <a:pt x="171" y="138"/>
                </a:cubicBezTo>
                <a:cubicBezTo>
                  <a:pt x="188" y="138"/>
                  <a:pt x="202" y="152"/>
                  <a:pt x="204" y="165"/>
                </a:cubicBezTo>
                <a:lnTo>
                  <a:pt x="169" y="165"/>
                </a:lnTo>
                <a:close/>
                <a:moveTo>
                  <a:pt x="199" y="134"/>
                </a:moveTo>
                <a:cubicBezTo>
                  <a:pt x="189" y="127"/>
                  <a:pt x="176" y="124"/>
                  <a:pt x="164" y="126"/>
                </a:cubicBezTo>
                <a:cubicBezTo>
                  <a:pt x="141" y="129"/>
                  <a:pt x="124" y="149"/>
                  <a:pt x="124" y="172"/>
                </a:cubicBezTo>
                <a:cubicBezTo>
                  <a:pt x="125" y="196"/>
                  <a:pt x="143" y="216"/>
                  <a:pt x="167" y="218"/>
                </a:cubicBezTo>
                <a:cubicBezTo>
                  <a:pt x="192" y="220"/>
                  <a:pt x="213" y="203"/>
                  <a:pt x="217" y="178"/>
                </a:cubicBezTo>
                <a:cubicBezTo>
                  <a:pt x="260" y="178"/>
                  <a:pt x="260" y="178"/>
                  <a:pt x="260" y="178"/>
                </a:cubicBezTo>
                <a:cubicBezTo>
                  <a:pt x="260" y="208"/>
                  <a:pt x="235" y="253"/>
                  <a:pt x="184" y="261"/>
                </a:cubicBezTo>
                <a:cubicBezTo>
                  <a:pt x="159" y="264"/>
                  <a:pt x="134" y="258"/>
                  <a:pt x="114" y="242"/>
                </a:cubicBezTo>
                <a:cubicBezTo>
                  <a:pt x="95" y="226"/>
                  <a:pt x="83" y="203"/>
                  <a:pt x="81" y="178"/>
                </a:cubicBezTo>
                <a:cubicBezTo>
                  <a:pt x="79" y="152"/>
                  <a:pt x="88" y="128"/>
                  <a:pt x="106" y="109"/>
                </a:cubicBezTo>
                <a:cubicBezTo>
                  <a:pt x="123" y="92"/>
                  <a:pt x="146" y="82"/>
                  <a:pt x="171" y="82"/>
                </a:cubicBezTo>
                <a:cubicBezTo>
                  <a:pt x="172" y="82"/>
                  <a:pt x="173" y="82"/>
                  <a:pt x="174" y="82"/>
                </a:cubicBezTo>
                <a:cubicBezTo>
                  <a:pt x="226" y="83"/>
                  <a:pt x="259" y="126"/>
                  <a:pt x="260" y="165"/>
                </a:cubicBezTo>
                <a:cubicBezTo>
                  <a:pt x="217" y="165"/>
                  <a:pt x="217" y="165"/>
                  <a:pt x="217" y="165"/>
                </a:cubicBezTo>
                <a:cubicBezTo>
                  <a:pt x="215" y="153"/>
                  <a:pt x="209" y="142"/>
                  <a:pt x="199" y="134"/>
                </a:cubicBezTo>
                <a:close/>
                <a:moveTo>
                  <a:pt x="370" y="154"/>
                </a:moveTo>
                <a:cubicBezTo>
                  <a:pt x="368" y="158"/>
                  <a:pt x="367" y="161"/>
                  <a:pt x="365" y="165"/>
                </a:cubicBezTo>
                <a:cubicBezTo>
                  <a:pt x="365" y="165"/>
                  <a:pt x="364" y="165"/>
                  <a:pt x="363" y="165"/>
                </a:cubicBezTo>
                <a:cubicBezTo>
                  <a:pt x="351" y="165"/>
                  <a:pt x="339" y="165"/>
                  <a:pt x="327" y="165"/>
                </a:cubicBezTo>
                <a:cubicBezTo>
                  <a:pt x="301" y="165"/>
                  <a:pt x="301" y="165"/>
                  <a:pt x="301" y="165"/>
                </a:cubicBezTo>
                <a:cubicBezTo>
                  <a:pt x="304" y="156"/>
                  <a:pt x="309" y="152"/>
                  <a:pt x="316" y="152"/>
                </a:cubicBezTo>
                <a:cubicBezTo>
                  <a:pt x="330" y="152"/>
                  <a:pt x="343" y="152"/>
                  <a:pt x="356" y="152"/>
                </a:cubicBezTo>
                <a:cubicBezTo>
                  <a:pt x="361" y="152"/>
                  <a:pt x="366" y="152"/>
                  <a:pt x="371" y="152"/>
                </a:cubicBezTo>
                <a:lnTo>
                  <a:pt x="370" y="154"/>
                </a:lnTo>
                <a:close/>
                <a:moveTo>
                  <a:pt x="317" y="139"/>
                </a:moveTo>
                <a:cubicBezTo>
                  <a:pt x="316" y="139"/>
                  <a:pt x="314" y="139"/>
                  <a:pt x="312" y="140"/>
                </a:cubicBezTo>
                <a:cubicBezTo>
                  <a:pt x="304" y="141"/>
                  <a:pt x="298" y="145"/>
                  <a:pt x="294" y="153"/>
                </a:cubicBezTo>
                <a:cubicBezTo>
                  <a:pt x="293" y="156"/>
                  <a:pt x="291" y="159"/>
                  <a:pt x="289" y="164"/>
                </a:cubicBezTo>
                <a:cubicBezTo>
                  <a:pt x="289" y="165"/>
                  <a:pt x="288" y="165"/>
                  <a:pt x="287" y="165"/>
                </a:cubicBezTo>
                <a:cubicBezTo>
                  <a:pt x="283" y="165"/>
                  <a:pt x="279" y="165"/>
                  <a:pt x="275" y="165"/>
                </a:cubicBezTo>
                <a:cubicBezTo>
                  <a:pt x="274" y="165"/>
                  <a:pt x="273" y="165"/>
                  <a:pt x="273" y="164"/>
                </a:cubicBezTo>
                <a:cubicBezTo>
                  <a:pt x="270" y="118"/>
                  <a:pt x="236" y="80"/>
                  <a:pt x="191" y="71"/>
                </a:cubicBezTo>
                <a:cubicBezTo>
                  <a:pt x="136" y="60"/>
                  <a:pt x="82" y="95"/>
                  <a:pt x="70" y="150"/>
                </a:cubicBezTo>
                <a:cubicBezTo>
                  <a:pt x="64" y="177"/>
                  <a:pt x="70" y="205"/>
                  <a:pt x="85" y="228"/>
                </a:cubicBezTo>
                <a:cubicBezTo>
                  <a:pt x="100" y="251"/>
                  <a:pt x="123" y="267"/>
                  <a:pt x="149" y="272"/>
                </a:cubicBezTo>
                <a:cubicBezTo>
                  <a:pt x="205" y="284"/>
                  <a:pt x="258" y="250"/>
                  <a:pt x="271" y="195"/>
                </a:cubicBezTo>
                <a:cubicBezTo>
                  <a:pt x="272" y="191"/>
                  <a:pt x="273" y="186"/>
                  <a:pt x="273" y="182"/>
                </a:cubicBezTo>
                <a:cubicBezTo>
                  <a:pt x="273" y="179"/>
                  <a:pt x="273" y="179"/>
                  <a:pt x="273" y="179"/>
                </a:cubicBezTo>
                <a:cubicBezTo>
                  <a:pt x="274" y="178"/>
                  <a:pt x="274" y="178"/>
                  <a:pt x="275" y="178"/>
                </a:cubicBezTo>
                <a:cubicBezTo>
                  <a:pt x="276" y="178"/>
                  <a:pt x="278" y="178"/>
                  <a:pt x="280" y="178"/>
                </a:cubicBezTo>
                <a:cubicBezTo>
                  <a:pt x="283" y="178"/>
                  <a:pt x="285" y="178"/>
                  <a:pt x="287" y="178"/>
                </a:cubicBezTo>
                <a:cubicBezTo>
                  <a:pt x="288" y="178"/>
                  <a:pt x="289" y="179"/>
                  <a:pt x="289" y="179"/>
                </a:cubicBezTo>
                <a:cubicBezTo>
                  <a:pt x="290" y="181"/>
                  <a:pt x="291" y="183"/>
                  <a:pt x="292" y="185"/>
                </a:cubicBezTo>
                <a:cubicBezTo>
                  <a:pt x="292" y="186"/>
                  <a:pt x="293" y="188"/>
                  <a:pt x="293" y="189"/>
                </a:cubicBezTo>
                <a:cubicBezTo>
                  <a:pt x="298" y="199"/>
                  <a:pt x="306" y="204"/>
                  <a:pt x="317" y="204"/>
                </a:cubicBezTo>
                <a:cubicBezTo>
                  <a:pt x="318" y="204"/>
                  <a:pt x="318" y="204"/>
                  <a:pt x="319" y="204"/>
                </a:cubicBezTo>
                <a:cubicBezTo>
                  <a:pt x="304" y="276"/>
                  <a:pt x="240" y="326"/>
                  <a:pt x="166" y="323"/>
                </a:cubicBezTo>
                <a:cubicBezTo>
                  <a:pt x="84" y="321"/>
                  <a:pt x="18" y="252"/>
                  <a:pt x="19" y="170"/>
                </a:cubicBezTo>
                <a:cubicBezTo>
                  <a:pt x="20" y="93"/>
                  <a:pt x="80" y="27"/>
                  <a:pt x="157" y="21"/>
                </a:cubicBezTo>
                <a:cubicBezTo>
                  <a:pt x="162" y="20"/>
                  <a:pt x="167" y="20"/>
                  <a:pt x="171" y="20"/>
                </a:cubicBezTo>
                <a:cubicBezTo>
                  <a:pt x="252" y="20"/>
                  <a:pt x="307" y="79"/>
                  <a:pt x="319" y="139"/>
                </a:cubicBezTo>
                <a:cubicBezTo>
                  <a:pt x="318" y="139"/>
                  <a:pt x="318" y="139"/>
                  <a:pt x="317" y="139"/>
                </a:cubicBezTo>
                <a:close/>
                <a:moveTo>
                  <a:pt x="318" y="191"/>
                </a:moveTo>
                <a:cubicBezTo>
                  <a:pt x="310" y="191"/>
                  <a:pt x="305" y="188"/>
                  <a:pt x="303" y="182"/>
                </a:cubicBezTo>
                <a:cubicBezTo>
                  <a:pt x="302" y="181"/>
                  <a:pt x="302" y="180"/>
                  <a:pt x="301" y="179"/>
                </a:cubicBezTo>
                <a:cubicBezTo>
                  <a:pt x="301" y="178"/>
                  <a:pt x="301" y="178"/>
                  <a:pt x="301" y="178"/>
                </a:cubicBezTo>
                <a:cubicBezTo>
                  <a:pt x="316" y="178"/>
                  <a:pt x="316" y="178"/>
                  <a:pt x="316" y="178"/>
                </a:cubicBezTo>
                <a:cubicBezTo>
                  <a:pt x="332" y="178"/>
                  <a:pt x="347" y="178"/>
                  <a:pt x="363" y="178"/>
                </a:cubicBezTo>
                <a:cubicBezTo>
                  <a:pt x="363" y="178"/>
                  <a:pt x="363" y="178"/>
                  <a:pt x="363" y="178"/>
                </a:cubicBezTo>
                <a:cubicBezTo>
                  <a:pt x="365" y="178"/>
                  <a:pt x="365" y="178"/>
                  <a:pt x="366" y="180"/>
                </a:cubicBezTo>
                <a:cubicBezTo>
                  <a:pt x="367" y="183"/>
                  <a:pt x="368" y="186"/>
                  <a:pt x="370" y="189"/>
                </a:cubicBezTo>
                <a:cubicBezTo>
                  <a:pt x="370" y="190"/>
                  <a:pt x="371" y="191"/>
                  <a:pt x="371" y="191"/>
                </a:cubicBezTo>
                <a:cubicBezTo>
                  <a:pt x="355" y="191"/>
                  <a:pt x="355" y="191"/>
                  <a:pt x="355" y="191"/>
                </a:cubicBezTo>
                <a:cubicBezTo>
                  <a:pt x="342" y="191"/>
                  <a:pt x="330" y="191"/>
                  <a:pt x="318" y="191"/>
                </a:cubicBezTo>
                <a:cubicBezTo>
                  <a:pt x="318" y="191"/>
                  <a:pt x="318" y="191"/>
                  <a:pt x="318" y="1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ES" dirty="0"/>
          </a:p>
        </p:txBody>
      </p:sp>
      <p:grpSp>
        <p:nvGrpSpPr>
          <p:cNvPr id="36" name="Group 35"/>
          <p:cNvGrpSpPr/>
          <p:nvPr/>
        </p:nvGrpSpPr>
        <p:grpSpPr>
          <a:xfrm>
            <a:off x="788247" y="5681979"/>
            <a:ext cx="320740" cy="320740"/>
            <a:chOff x="619794" y="2685327"/>
            <a:chExt cx="625034" cy="625033"/>
          </a:xfrm>
        </p:grpSpPr>
        <p:sp>
          <p:nvSpPr>
            <p:cNvPr id="37" name="Oval 36"/>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8"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39" name="Rectangle 38"/>
          <p:cNvSpPr/>
          <p:nvPr/>
        </p:nvSpPr>
        <p:spPr>
          <a:xfrm>
            <a:off x="1293813" y="4738691"/>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dirty="0">
                <a:solidFill>
                  <a:srgbClr val="000000"/>
                </a:solidFill>
                <a:ea typeface="MS PGothic"/>
              </a:rPr>
              <a:t>Contemplar la necesidad de comprar capacidad adicional (Top </a:t>
            </a:r>
            <a:r>
              <a:rPr lang="es-ES" sz="1600" dirty="0" err="1">
                <a:solidFill>
                  <a:srgbClr val="000000"/>
                </a:solidFill>
                <a:ea typeface="MS PGothic"/>
              </a:rPr>
              <a:t>Layer</a:t>
            </a:r>
            <a:r>
              <a:rPr lang="es-ES" sz="1600" dirty="0">
                <a:solidFill>
                  <a:srgbClr val="000000"/>
                </a:solidFill>
                <a:ea typeface="MS PGothic"/>
              </a:rPr>
              <a:t>, </a:t>
            </a:r>
            <a:r>
              <a:rPr lang="es-ES" sz="1600" dirty="0" err="1">
                <a:solidFill>
                  <a:srgbClr val="000000"/>
                </a:solidFill>
                <a:ea typeface="MS PGothic"/>
              </a:rPr>
              <a:t>Fac</a:t>
            </a:r>
            <a:r>
              <a:rPr lang="es-ES" sz="1600" dirty="0">
                <a:solidFill>
                  <a:srgbClr val="000000"/>
                </a:solidFill>
                <a:ea typeface="MS PGothic"/>
              </a:rPr>
              <a:t> </a:t>
            </a:r>
            <a:r>
              <a:rPr lang="es-ES" sz="1600" dirty="0" err="1">
                <a:solidFill>
                  <a:srgbClr val="000000"/>
                </a:solidFill>
                <a:ea typeface="MS PGothic"/>
              </a:rPr>
              <a:t>Facility</a:t>
            </a:r>
            <a:r>
              <a:rPr lang="es-ES" sz="1600" dirty="0">
                <a:solidFill>
                  <a:srgbClr val="000000"/>
                </a:solidFill>
                <a:ea typeface="MS PGothic"/>
              </a:rPr>
              <a:t>, etc.) en el Por Riesgo, especialmente para </a:t>
            </a:r>
            <a:r>
              <a:rPr lang="es-ES" sz="1600" dirty="0" err="1">
                <a:solidFill>
                  <a:srgbClr val="000000"/>
                </a:solidFill>
                <a:ea typeface="MS PGothic"/>
              </a:rPr>
              <a:t>Tajy</a:t>
            </a:r>
            <a:r>
              <a:rPr lang="es-ES" sz="1600" dirty="0">
                <a:solidFill>
                  <a:srgbClr val="000000"/>
                </a:solidFill>
                <a:ea typeface="MS PGothic"/>
              </a:rPr>
              <a:t>. </a:t>
            </a:r>
          </a:p>
        </p:txBody>
      </p:sp>
    </p:spTree>
    <p:extLst>
      <p:ext uri="{BB962C8B-B14F-4D97-AF65-F5344CB8AC3E}">
        <p14:creationId xmlns:p14="http://schemas.microsoft.com/office/powerpoint/2010/main" val="250904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8301"/>
            <a:ext cx="11252199" cy="495299"/>
          </a:xfrm>
        </p:spPr>
        <p:txBody>
          <a:bodyPr/>
          <a:lstStyle/>
          <a:p>
            <a:r>
              <a:rPr lang="es-ES" dirty="0"/>
              <a:t>Cronograma propuesto para la renovación 2025/2026</a:t>
            </a:r>
          </a:p>
        </p:txBody>
      </p:sp>
      <p:sp>
        <p:nvSpPr>
          <p:cNvPr id="5" name="Arc 4"/>
          <p:cNvSpPr/>
          <p:nvPr/>
        </p:nvSpPr>
        <p:spPr>
          <a:xfrm>
            <a:off x="3879612"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6" name="Arc 5"/>
          <p:cNvSpPr/>
          <p:nvPr/>
        </p:nvSpPr>
        <p:spPr>
          <a:xfrm flipV="1">
            <a:off x="2319160"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7" name="Arc 6"/>
          <p:cNvSpPr/>
          <p:nvPr/>
        </p:nvSpPr>
        <p:spPr>
          <a:xfrm flipV="1">
            <a:off x="5440064"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8" name="Arc 7"/>
          <p:cNvSpPr/>
          <p:nvPr/>
        </p:nvSpPr>
        <p:spPr>
          <a:xfrm>
            <a:off x="762199" y="2058983"/>
            <a:ext cx="1560453" cy="1560453"/>
          </a:xfrm>
          <a:prstGeom prst="arc">
            <a:avLst>
              <a:gd name="adj1" fmla="val 10843733"/>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9" name="Oval 8"/>
          <p:cNvSpPr/>
          <p:nvPr/>
        </p:nvSpPr>
        <p:spPr bwMode="auto">
          <a:xfrm flipH="1">
            <a:off x="2685961" y="2457683"/>
            <a:ext cx="826848" cy="826848"/>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sp>
        <p:nvSpPr>
          <p:cNvPr id="10" name="Oval 9"/>
          <p:cNvSpPr/>
          <p:nvPr/>
        </p:nvSpPr>
        <p:spPr bwMode="auto">
          <a:xfrm flipH="1">
            <a:off x="4205072" y="2416341"/>
            <a:ext cx="909533" cy="909533"/>
          </a:xfrm>
          <a:prstGeom prst="ellipse">
            <a:avLst/>
          </a:prstGeom>
          <a:solidFill>
            <a:schemeClr val="accent3"/>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sp>
        <p:nvSpPr>
          <p:cNvPr id="11" name="Oval 10"/>
          <p:cNvSpPr/>
          <p:nvPr/>
        </p:nvSpPr>
        <p:spPr bwMode="auto">
          <a:xfrm flipH="1">
            <a:off x="5765524" y="2416341"/>
            <a:ext cx="909533" cy="909533"/>
          </a:xfrm>
          <a:prstGeom prst="ellipse">
            <a:avLst/>
          </a:prstGeom>
          <a:solidFill>
            <a:schemeClr val="accent1"/>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12" name="Straight Connector 11"/>
          <p:cNvCxnSpPr/>
          <p:nvPr/>
        </p:nvCxnSpPr>
        <p:spPr>
          <a:xfrm flipV="1">
            <a:off x="3089307" y="1580053"/>
            <a:ext cx="0" cy="816587"/>
          </a:xfrm>
          <a:prstGeom prst="line">
            <a:avLst/>
          </a:prstGeom>
          <a:noFill/>
          <a:ln w="28575" cap="rnd" cmpd="sng" algn="ctr">
            <a:solidFill>
              <a:srgbClr val="000000"/>
            </a:solidFill>
            <a:prstDash val="sysDot"/>
            <a:tailEnd type="oval"/>
          </a:ln>
          <a:effectLst/>
        </p:spPr>
      </p:cxnSp>
      <p:cxnSp>
        <p:nvCxnSpPr>
          <p:cNvPr id="13" name="Straight Connector 12"/>
          <p:cNvCxnSpPr/>
          <p:nvPr/>
        </p:nvCxnSpPr>
        <p:spPr>
          <a:xfrm>
            <a:off x="4646202" y="3339451"/>
            <a:ext cx="0" cy="816587"/>
          </a:xfrm>
          <a:prstGeom prst="line">
            <a:avLst/>
          </a:prstGeom>
          <a:noFill/>
          <a:ln w="28575" cap="rnd" cmpd="sng" algn="ctr">
            <a:solidFill>
              <a:srgbClr val="000000"/>
            </a:solidFill>
            <a:prstDash val="sysDot"/>
            <a:tailEnd type="oval"/>
          </a:ln>
          <a:effectLst/>
        </p:spPr>
      </p:cxnSp>
      <p:sp>
        <p:nvSpPr>
          <p:cNvPr id="14" name="Arc 13"/>
          <p:cNvSpPr/>
          <p:nvPr/>
        </p:nvSpPr>
        <p:spPr>
          <a:xfrm flipH="1">
            <a:off x="7000516" y="2064987"/>
            <a:ext cx="1560453" cy="1560453"/>
          </a:xfrm>
          <a:prstGeom prst="arc">
            <a:avLst>
              <a:gd name="adj1" fmla="val 16247829"/>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5" name="Arc 14"/>
          <p:cNvSpPr/>
          <p:nvPr/>
        </p:nvSpPr>
        <p:spPr>
          <a:xfrm flipV="1">
            <a:off x="2319160"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6" name="Arc 15"/>
          <p:cNvSpPr/>
          <p:nvPr/>
        </p:nvSpPr>
        <p:spPr>
          <a:xfrm>
            <a:off x="3879612"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7" name="Arc 16"/>
          <p:cNvSpPr/>
          <p:nvPr/>
        </p:nvSpPr>
        <p:spPr>
          <a:xfrm flipV="1">
            <a:off x="5441871"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8" name="Arc 17"/>
          <p:cNvSpPr/>
          <p:nvPr/>
        </p:nvSpPr>
        <p:spPr>
          <a:xfrm>
            <a:off x="7000516" y="2058983"/>
            <a:ext cx="1560453" cy="1560453"/>
          </a:xfrm>
          <a:prstGeom prst="arc">
            <a:avLst>
              <a:gd name="adj1" fmla="val 10977732"/>
              <a:gd name="adj2" fmla="val 16111344"/>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9" name="Arc 18"/>
          <p:cNvSpPr/>
          <p:nvPr/>
        </p:nvSpPr>
        <p:spPr>
          <a:xfrm flipH="1">
            <a:off x="758707" y="2064987"/>
            <a:ext cx="1560453" cy="1560453"/>
          </a:xfrm>
          <a:prstGeom prst="arc">
            <a:avLst>
              <a:gd name="adj1" fmla="val 11353142"/>
              <a:gd name="adj2" fmla="val 20965114"/>
            </a:avLst>
          </a:prstGeom>
          <a:noFill/>
          <a:ln w="19050" cap="flat" cmpd="sng" algn="ctr">
            <a:solidFill>
              <a:srgbClr val="000000">
                <a:lumMod val="65000"/>
                <a:lumOff val="35000"/>
              </a:srgbClr>
            </a:solidFill>
            <a:prstDash val="dash"/>
            <a:round/>
            <a:headEnd type="none" w="lg"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cxnSp>
        <p:nvCxnSpPr>
          <p:cNvPr id="20" name="Straight Connector 19"/>
          <p:cNvCxnSpPr/>
          <p:nvPr/>
        </p:nvCxnSpPr>
        <p:spPr>
          <a:xfrm flipV="1">
            <a:off x="6208121" y="1641096"/>
            <a:ext cx="0" cy="816587"/>
          </a:xfrm>
          <a:prstGeom prst="line">
            <a:avLst/>
          </a:prstGeom>
          <a:noFill/>
          <a:ln w="28575" cap="rnd" cmpd="sng" algn="ctr">
            <a:solidFill>
              <a:srgbClr val="000000"/>
            </a:solidFill>
            <a:prstDash val="sysDot"/>
            <a:tailEnd type="oval"/>
          </a:ln>
          <a:effectLst/>
        </p:spPr>
      </p:cxnSp>
      <p:sp>
        <p:nvSpPr>
          <p:cNvPr id="21" name="Oval 20"/>
          <p:cNvSpPr/>
          <p:nvPr/>
        </p:nvSpPr>
        <p:spPr bwMode="auto">
          <a:xfrm flipH="1">
            <a:off x="1097803" y="2416341"/>
            <a:ext cx="909533" cy="909533"/>
          </a:xfrm>
          <a:prstGeom prst="ellipse">
            <a:avLst/>
          </a:prstGeom>
          <a:solidFill>
            <a:srgbClr val="002C77"/>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22" name="Straight Connector 21"/>
          <p:cNvCxnSpPr/>
          <p:nvPr/>
        </p:nvCxnSpPr>
        <p:spPr>
          <a:xfrm>
            <a:off x="1538933" y="3339451"/>
            <a:ext cx="0" cy="816587"/>
          </a:xfrm>
          <a:prstGeom prst="line">
            <a:avLst/>
          </a:prstGeom>
          <a:noFill/>
          <a:ln w="28575" cap="rnd" cmpd="sng" algn="ctr">
            <a:solidFill>
              <a:srgbClr val="000000"/>
            </a:solidFill>
            <a:prstDash val="sysDot"/>
            <a:tailEnd type="oval"/>
          </a:ln>
          <a:effectLst/>
        </p:spPr>
      </p:cxnSp>
      <p:sp>
        <p:nvSpPr>
          <p:cNvPr id="23" name="Oval 22"/>
          <p:cNvSpPr/>
          <p:nvPr/>
        </p:nvSpPr>
        <p:spPr bwMode="auto">
          <a:xfrm flipH="1">
            <a:off x="7325976" y="2416341"/>
            <a:ext cx="909533" cy="909533"/>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24" name="Straight Connector 23"/>
          <p:cNvCxnSpPr/>
          <p:nvPr/>
        </p:nvCxnSpPr>
        <p:spPr>
          <a:xfrm>
            <a:off x="7762005" y="3339451"/>
            <a:ext cx="0" cy="816587"/>
          </a:xfrm>
          <a:prstGeom prst="line">
            <a:avLst/>
          </a:prstGeom>
          <a:noFill/>
          <a:ln w="28575" cap="rnd" cmpd="sng" algn="ctr">
            <a:solidFill>
              <a:srgbClr val="000000"/>
            </a:solidFill>
            <a:prstDash val="sysDot"/>
            <a:tailEnd type="oval"/>
          </a:ln>
          <a:effectLst/>
        </p:spPr>
      </p:cxnSp>
      <p:sp>
        <p:nvSpPr>
          <p:cNvPr id="25" name="TextBox 24"/>
          <p:cNvSpPr txBox="1"/>
          <p:nvPr/>
        </p:nvSpPr>
        <p:spPr>
          <a:xfrm>
            <a:off x="1338017" y="2582295"/>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FFFFFF"/>
                </a:solidFill>
                <a:effectLst/>
                <a:uLnTx/>
                <a:uFillTx/>
              </a:rPr>
              <a:t>1</a:t>
            </a:r>
          </a:p>
        </p:txBody>
      </p:sp>
      <p:sp>
        <p:nvSpPr>
          <p:cNvPr id="26" name="TextBox 25"/>
          <p:cNvSpPr txBox="1"/>
          <p:nvPr/>
        </p:nvSpPr>
        <p:spPr>
          <a:xfrm>
            <a:off x="2887277" y="2553067"/>
            <a:ext cx="404061"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FFFFFF"/>
                </a:solidFill>
                <a:effectLst/>
                <a:uLnTx/>
                <a:uFillTx/>
              </a:rPr>
              <a:t>2</a:t>
            </a:r>
          </a:p>
        </p:txBody>
      </p:sp>
      <p:sp>
        <p:nvSpPr>
          <p:cNvPr id="27" name="TextBox 26"/>
          <p:cNvSpPr txBox="1"/>
          <p:nvPr/>
        </p:nvSpPr>
        <p:spPr>
          <a:xfrm>
            <a:off x="4476174" y="2582294"/>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FFFFFF"/>
                </a:solidFill>
                <a:effectLst/>
                <a:uLnTx/>
                <a:uFillTx/>
              </a:rPr>
              <a:t>3</a:t>
            </a:r>
          </a:p>
        </p:txBody>
      </p:sp>
      <p:sp>
        <p:nvSpPr>
          <p:cNvPr id="28" name="TextBox 27"/>
          <p:cNvSpPr txBox="1"/>
          <p:nvPr/>
        </p:nvSpPr>
        <p:spPr>
          <a:xfrm>
            <a:off x="6038433" y="2582294"/>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FFFFFF"/>
                </a:solidFill>
                <a:effectLst/>
                <a:uLnTx/>
                <a:uFillTx/>
              </a:rPr>
              <a:t>4</a:t>
            </a:r>
          </a:p>
        </p:txBody>
      </p:sp>
      <p:sp>
        <p:nvSpPr>
          <p:cNvPr id="29" name="TextBox 28"/>
          <p:cNvSpPr txBox="1"/>
          <p:nvPr/>
        </p:nvSpPr>
        <p:spPr>
          <a:xfrm>
            <a:off x="7597078" y="2582293"/>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FFFFFF"/>
                </a:solidFill>
                <a:effectLst/>
                <a:uLnTx/>
                <a:uFillTx/>
              </a:rPr>
              <a:t>5</a:t>
            </a:r>
          </a:p>
        </p:txBody>
      </p:sp>
      <p:sp>
        <p:nvSpPr>
          <p:cNvPr id="30" name="Rectangle 29"/>
          <p:cNvSpPr/>
          <p:nvPr/>
        </p:nvSpPr>
        <p:spPr>
          <a:xfrm>
            <a:off x="1673938" y="772426"/>
            <a:ext cx="2802236"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accent2"/>
                </a:solidFill>
                <a:effectLst/>
                <a:uLnTx/>
                <a:uFillTx/>
              </a:rPr>
              <a:t>Modelación</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a:ln>
                  <a:noFill/>
                </a:ln>
                <a:effectLst/>
                <a:uLnTx/>
                <a:uFillTx/>
              </a:rPr>
              <a:t>(</a:t>
            </a:r>
            <a:r>
              <a:rPr lang="es-ES" sz="1400" kern="0" dirty="0"/>
              <a:t>08</a:t>
            </a:r>
            <a:r>
              <a:rPr kumimoji="0" lang="es-ES" sz="1400" b="0" i="0" u="none" strike="noStrike" kern="0" cap="none" spc="0" normalizeH="0" baseline="0" noProof="0" dirty="0">
                <a:ln>
                  <a:noFill/>
                </a:ln>
                <a:effectLst/>
                <a:uLnTx/>
                <a:uFillTx/>
              </a:rPr>
              <a:t>/01 – 28/01)</a:t>
            </a:r>
          </a:p>
        </p:txBody>
      </p:sp>
      <p:sp>
        <p:nvSpPr>
          <p:cNvPr id="31" name="Rectangle 30"/>
          <p:cNvSpPr/>
          <p:nvPr/>
        </p:nvSpPr>
        <p:spPr>
          <a:xfrm>
            <a:off x="4787148" y="750796"/>
            <a:ext cx="2802236" cy="800001"/>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accent1"/>
                </a:solidFill>
                <a:effectLst/>
                <a:uLnTx/>
                <a:uFillTx/>
              </a:rPr>
              <a:t>Establecer</a:t>
            </a:r>
            <a:r>
              <a:rPr kumimoji="0" lang="es-ES" sz="1600" b="1" i="0" u="none" strike="noStrike" kern="0" cap="none" spc="0" normalizeH="0" noProof="0" dirty="0">
                <a:ln>
                  <a:noFill/>
                </a:ln>
                <a:solidFill>
                  <a:schemeClr val="accent1"/>
                </a:solidFill>
                <a:effectLst/>
                <a:uLnTx/>
                <a:uFillTx/>
              </a:rPr>
              <a:t> estrategia de renovación</a:t>
            </a:r>
            <a:endParaRPr kumimoji="0" lang="es-ES" sz="1600" b="1" i="0" u="none" strike="noStrike" kern="0" cap="none" spc="0" normalizeH="0" baseline="0" noProof="0" dirty="0">
              <a:ln>
                <a:noFill/>
              </a:ln>
              <a:solidFill>
                <a:schemeClr val="accent1"/>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a:ln>
                  <a:noFill/>
                </a:ln>
                <a:effectLst/>
                <a:uLnTx/>
                <a:uFillTx/>
              </a:rPr>
              <a:t>(</a:t>
            </a:r>
            <a:r>
              <a:rPr lang="es-ES" sz="1400" kern="0" dirty="0"/>
              <a:t>22</a:t>
            </a:r>
            <a:r>
              <a:rPr kumimoji="0" lang="es-ES" sz="1400" b="0" i="0" u="none" strike="noStrike" kern="0" cap="none" spc="0" normalizeH="0" baseline="0" noProof="0" dirty="0">
                <a:ln>
                  <a:noFill/>
                </a:ln>
                <a:effectLst/>
                <a:uLnTx/>
                <a:uFillTx/>
              </a:rPr>
              <a:t>/01 – </a:t>
            </a:r>
            <a:r>
              <a:rPr lang="es-ES" sz="1400" kern="0" dirty="0"/>
              <a:t>21</a:t>
            </a:r>
            <a:r>
              <a:rPr kumimoji="0" lang="es-ES" sz="1400" b="0" i="0" u="none" strike="noStrike" kern="0" cap="none" spc="0" normalizeH="0" baseline="0" noProof="0" dirty="0">
                <a:ln>
                  <a:noFill/>
                </a:ln>
                <a:effectLst/>
                <a:uLnTx/>
                <a:uFillTx/>
              </a:rPr>
              <a:t>/02)</a:t>
            </a:r>
          </a:p>
        </p:txBody>
      </p:sp>
      <p:sp>
        <p:nvSpPr>
          <p:cNvPr id="32" name="Rectangle 31"/>
          <p:cNvSpPr/>
          <p:nvPr/>
        </p:nvSpPr>
        <p:spPr>
          <a:xfrm>
            <a:off x="435565" y="4204276"/>
            <a:ext cx="2237288"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002C77"/>
                </a:solidFill>
                <a:effectLst/>
                <a:uLnTx/>
                <a:uFillTx/>
              </a:rPr>
              <a:t>Información</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a:ln>
                  <a:noFill/>
                </a:ln>
                <a:effectLst/>
                <a:uLnTx/>
                <a:uFillTx/>
              </a:rPr>
              <a:t>(</a:t>
            </a:r>
            <a:r>
              <a:rPr lang="es-ES" sz="1400" kern="0" dirty="0"/>
              <a:t>16/12</a:t>
            </a:r>
            <a:r>
              <a:rPr kumimoji="0" lang="es-ES" sz="1400" b="0" i="0" u="none" strike="noStrike" kern="0" cap="none" spc="0" normalizeH="0" baseline="0" noProof="0" dirty="0">
                <a:ln>
                  <a:noFill/>
                </a:ln>
                <a:effectLst/>
                <a:uLnTx/>
                <a:uFillTx/>
              </a:rPr>
              <a:t>)</a:t>
            </a:r>
          </a:p>
        </p:txBody>
      </p:sp>
      <p:sp>
        <p:nvSpPr>
          <p:cNvPr id="33" name="Rectangle 32"/>
          <p:cNvSpPr/>
          <p:nvPr/>
        </p:nvSpPr>
        <p:spPr>
          <a:xfrm>
            <a:off x="6584398" y="4204276"/>
            <a:ext cx="2461017"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accent2"/>
                </a:solidFill>
                <a:effectLst/>
                <a:uLnTx/>
                <a:uFillTx/>
              </a:rPr>
              <a:t>Cotización</a:t>
            </a:r>
            <a:r>
              <a:rPr lang="es-ES" sz="1600" b="1" kern="0" dirty="0">
                <a:solidFill>
                  <a:schemeClr val="accent2"/>
                </a:solidFill>
              </a:rPr>
              <a:t> del Líder</a:t>
            </a:r>
            <a:endParaRPr kumimoji="0" lang="es-ES" sz="1600" b="1" i="0" u="none" strike="noStrike" kern="0" cap="none" spc="0" normalizeH="0" baseline="0" noProof="0" dirty="0">
              <a:ln>
                <a:noFill/>
              </a:ln>
              <a:solidFill>
                <a:schemeClr val="accent2"/>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a:ln>
                  <a:noFill/>
                </a:ln>
                <a:effectLst/>
                <a:uLnTx/>
                <a:uFillTx/>
              </a:rPr>
              <a:t>(</a:t>
            </a:r>
            <a:r>
              <a:rPr lang="es-ES" sz="1400" kern="0" dirty="0"/>
              <a:t>07/02</a:t>
            </a:r>
            <a:r>
              <a:rPr kumimoji="0" lang="es-ES" sz="1400" b="0" i="0" u="none" strike="noStrike" kern="0" cap="none" spc="0" normalizeH="0" baseline="0" noProof="0" dirty="0">
                <a:ln>
                  <a:noFill/>
                </a:ln>
                <a:effectLst/>
                <a:uLnTx/>
                <a:uFillTx/>
              </a:rPr>
              <a:t>)</a:t>
            </a:r>
          </a:p>
        </p:txBody>
      </p:sp>
      <p:sp>
        <p:nvSpPr>
          <p:cNvPr id="34" name="Rectangle 33"/>
          <p:cNvSpPr/>
          <p:nvPr/>
        </p:nvSpPr>
        <p:spPr>
          <a:xfrm>
            <a:off x="3265937" y="4204276"/>
            <a:ext cx="2760529" cy="800001"/>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accent3"/>
                </a:solidFill>
                <a:effectLst/>
                <a:uLnTx/>
                <a:uFillTx/>
              </a:rPr>
              <a:t>Información y modelación a reaseguradores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a:ln>
                  <a:noFill/>
                </a:ln>
                <a:effectLst/>
                <a:uLnTx/>
                <a:uFillTx/>
              </a:rPr>
              <a:t>(29/01 – 04/02)</a:t>
            </a:r>
          </a:p>
        </p:txBody>
      </p:sp>
      <p:sp>
        <p:nvSpPr>
          <p:cNvPr id="35" name="Arc 34"/>
          <p:cNvSpPr/>
          <p:nvPr/>
        </p:nvSpPr>
        <p:spPr>
          <a:xfrm>
            <a:off x="6996835"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36" name="Arc 35"/>
          <p:cNvSpPr/>
          <p:nvPr/>
        </p:nvSpPr>
        <p:spPr>
          <a:xfrm flipV="1">
            <a:off x="8557287"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37" name="Oval 36"/>
          <p:cNvSpPr/>
          <p:nvPr/>
        </p:nvSpPr>
        <p:spPr bwMode="auto">
          <a:xfrm flipH="1">
            <a:off x="8882747" y="2416341"/>
            <a:ext cx="909533" cy="909533"/>
          </a:xfrm>
          <a:prstGeom prst="ellipse">
            <a:avLst/>
          </a:prstGeom>
          <a:solidFill>
            <a:schemeClr val="accent3"/>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38" name="Straight Connector 37"/>
          <p:cNvCxnSpPr/>
          <p:nvPr/>
        </p:nvCxnSpPr>
        <p:spPr>
          <a:xfrm>
            <a:off x="7763425" y="3339451"/>
            <a:ext cx="0" cy="816587"/>
          </a:xfrm>
          <a:prstGeom prst="line">
            <a:avLst/>
          </a:prstGeom>
          <a:noFill/>
          <a:ln w="28575" cap="rnd" cmpd="sng" algn="ctr">
            <a:solidFill>
              <a:srgbClr val="000000"/>
            </a:solidFill>
            <a:prstDash val="sysDot"/>
            <a:tailEnd type="oval"/>
          </a:ln>
          <a:effectLst/>
        </p:spPr>
      </p:cxnSp>
      <p:sp>
        <p:nvSpPr>
          <p:cNvPr id="39" name="Arc 38"/>
          <p:cNvSpPr/>
          <p:nvPr/>
        </p:nvSpPr>
        <p:spPr>
          <a:xfrm flipH="1">
            <a:off x="10117739" y="2064987"/>
            <a:ext cx="1560453" cy="1560453"/>
          </a:xfrm>
          <a:prstGeom prst="arc">
            <a:avLst>
              <a:gd name="adj1" fmla="val 16247829"/>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40" name="Arc 39"/>
          <p:cNvSpPr/>
          <p:nvPr/>
        </p:nvSpPr>
        <p:spPr>
          <a:xfrm>
            <a:off x="6996835"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41" name="Arc 40"/>
          <p:cNvSpPr/>
          <p:nvPr/>
        </p:nvSpPr>
        <p:spPr>
          <a:xfrm flipV="1">
            <a:off x="8559094"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42" name="Arc 41"/>
          <p:cNvSpPr/>
          <p:nvPr/>
        </p:nvSpPr>
        <p:spPr>
          <a:xfrm>
            <a:off x="10117739" y="2058983"/>
            <a:ext cx="1560453" cy="1560453"/>
          </a:xfrm>
          <a:prstGeom prst="arc">
            <a:avLst>
              <a:gd name="adj1" fmla="val 10977732"/>
              <a:gd name="adj2" fmla="val 16111344"/>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cxnSp>
        <p:nvCxnSpPr>
          <p:cNvPr id="43" name="Straight Connector 42"/>
          <p:cNvCxnSpPr/>
          <p:nvPr/>
        </p:nvCxnSpPr>
        <p:spPr>
          <a:xfrm flipV="1">
            <a:off x="9325344" y="1580053"/>
            <a:ext cx="0" cy="816587"/>
          </a:xfrm>
          <a:prstGeom prst="line">
            <a:avLst/>
          </a:prstGeom>
          <a:noFill/>
          <a:ln w="28575" cap="rnd" cmpd="sng" algn="ctr">
            <a:solidFill>
              <a:srgbClr val="000000"/>
            </a:solidFill>
            <a:prstDash val="sysDot"/>
            <a:tailEnd type="oval"/>
          </a:ln>
          <a:effectLst/>
        </p:spPr>
      </p:cxnSp>
      <p:sp>
        <p:nvSpPr>
          <p:cNvPr id="44" name="Oval 43"/>
          <p:cNvSpPr/>
          <p:nvPr/>
        </p:nvSpPr>
        <p:spPr bwMode="auto">
          <a:xfrm flipH="1">
            <a:off x="10443199" y="2416341"/>
            <a:ext cx="909533" cy="909533"/>
          </a:xfrm>
          <a:prstGeom prst="ellipse">
            <a:avLst/>
          </a:prstGeom>
          <a:solidFill>
            <a:srgbClr val="002C77"/>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45" name="Straight Connector 44"/>
          <p:cNvCxnSpPr/>
          <p:nvPr/>
        </p:nvCxnSpPr>
        <p:spPr bwMode="auto">
          <a:xfrm>
            <a:off x="10879228" y="2064987"/>
            <a:ext cx="790305" cy="0"/>
          </a:xfrm>
          <a:prstGeom prst="line">
            <a:avLst/>
          </a:prstGeom>
          <a:noFill/>
          <a:ln w="254000" cap="flat" cmpd="sng" algn="ctr">
            <a:solidFill>
              <a:srgbClr val="FFFFFF">
                <a:lumMod val="85000"/>
              </a:srgbClr>
            </a:solidFill>
            <a:prstDash val="solid"/>
          </a:ln>
          <a:effectLst/>
        </p:spPr>
      </p:cxnSp>
      <p:cxnSp>
        <p:nvCxnSpPr>
          <p:cNvPr id="46" name="Straight Connector 45"/>
          <p:cNvCxnSpPr/>
          <p:nvPr/>
        </p:nvCxnSpPr>
        <p:spPr bwMode="auto">
          <a:xfrm>
            <a:off x="10932130" y="2067642"/>
            <a:ext cx="633494" cy="0"/>
          </a:xfrm>
          <a:prstGeom prst="line">
            <a:avLst/>
          </a:prstGeom>
          <a:noFill/>
          <a:ln w="19050" cap="flat" cmpd="sng" algn="ctr">
            <a:solidFill>
              <a:srgbClr val="000000">
                <a:lumMod val="65000"/>
                <a:lumOff val="35000"/>
              </a:srgbClr>
            </a:solidFill>
            <a:prstDash val="dash"/>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a:xfrm>
            <a:off x="10879228" y="3339451"/>
            <a:ext cx="0" cy="816587"/>
          </a:xfrm>
          <a:prstGeom prst="line">
            <a:avLst/>
          </a:prstGeom>
          <a:noFill/>
          <a:ln w="28575" cap="rnd" cmpd="sng" algn="ctr">
            <a:solidFill>
              <a:srgbClr val="000000"/>
            </a:solidFill>
            <a:prstDash val="sysDot"/>
            <a:tailEnd type="oval"/>
          </a:ln>
          <a:effectLst/>
        </p:spPr>
      </p:cxnSp>
      <p:sp>
        <p:nvSpPr>
          <p:cNvPr id="48" name="TextBox 47"/>
          <p:cNvSpPr txBox="1"/>
          <p:nvPr/>
        </p:nvSpPr>
        <p:spPr>
          <a:xfrm>
            <a:off x="9155656" y="2582294"/>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FFFFFF"/>
                </a:solidFill>
                <a:effectLst/>
                <a:uLnTx/>
                <a:uFillTx/>
              </a:rPr>
              <a:t>6</a:t>
            </a:r>
          </a:p>
        </p:txBody>
      </p:sp>
      <p:sp>
        <p:nvSpPr>
          <p:cNvPr id="49" name="TextBox 48"/>
          <p:cNvSpPr txBox="1"/>
          <p:nvPr/>
        </p:nvSpPr>
        <p:spPr>
          <a:xfrm>
            <a:off x="10714301" y="2582293"/>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FFFFFF"/>
                </a:solidFill>
                <a:effectLst/>
                <a:uLnTx/>
                <a:uFillTx/>
              </a:rPr>
              <a:t>7</a:t>
            </a:r>
          </a:p>
        </p:txBody>
      </p:sp>
      <p:sp>
        <p:nvSpPr>
          <p:cNvPr id="50" name="Rectangle 49"/>
          <p:cNvSpPr/>
          <p:nvPr/>
        </p:nvSpPr>
        <p:spPr>
          <a:xfrm>
            <a:off x="7904371" y="772180"/>
            <a:ext cx="2802236"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dirty="0">
                <a:solidFill>
                  <a:schemeClr val="accent3"/>
                </a:solidFill>
              </a:rPr>
              <a:t>Colocación</a:t>
            </a:r>
            <a:endParaRPr kumimoji="0" lang="es-ES" sz="1600" b="1" i="0" u="none" strike="noStrike" kern="0" cap="none" spc="0" normalizeH="0" baseline="0" noProof="0" dirty="0">
              <a:ln>
                <a:noFill/>
              </a:ln>
              <a:solidFill>
                <a:schemeClr val="accent3"/>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a:ln>
                  <a:noFill/>
                </a:ln>
                <a:effectLst/>
                <a:uLnTx/>
                <a:uFillTx/>
              </a:rPr>
              <a:t>(</a:t>
            </a:r>
            <a:r>
              <a:rPr lang="es-ES" sz="1400" kern="0" dirty="0"/>
              <a:t>10/03 – 12/03</a:t>
            </a:r>
            <a:r>
              <a:rPr kumimoji="0" lang="es-ES" sz="1400" b="0" i="0" u="none" strike="noStrike" kern="0" cap="none" spc="0" normalizeH="0" baseline="0" noProof="0" dirty="0">
                <a:ln>
                  <a:noFill/>
                </a:ln>
                <a:effectLst/>
                <a:uLnTx/>
                <a:uFillTx/>
              </a:rPr>
              <a:t>)</a:t>
            </a:r>
          </a:p>
        </p:txBody>
      </p:sp>
      <p:sp>
        <p:nvSpPr>
          <p:cNvPr id="51" name="Rectangle 50"/>
          <p:cNvSpPr/>
          <p:nvPr/>
        </p:nvSpPr>
        <p:spPr>
          <a:xfrm>
            <a:off x="9701621" y="4204276"/>
            <a:ext cx="2461017"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002C77"/>
                </a:solidFill>
                <a:effectLst/>
                <a:uLnTx/>
                <a:uFillTx/>
              </a:rPr>
              <a:t>Finalización</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a:ln>
                  <a:noFill/>
                </a:ln>
                <a:effectLst/>
                <a:uLnTx/>
                <a:uFillTx/>
              </a:rPr>
              <a:t>(14/03)</a:t>
            </a:r>
          </a:p>
        </p:txBody>
      </p:sp>
      <p:sp>
        <p:nvSpPr>
          <p:cNvPr id="52" name="Pentagon 51"/>
          <p:cNvSpPr/>
          <p:nvPr/>
        </p:nvSpPr>
        <p:spPr>
          <a:xfrm>
            <a:off x="0" y="5138112"/>
            <a:ext cx="11639550" cy="914908"/>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extBox 1"/>
          <p:cNvSpPr txBox="1"/>
          <p:nvPr/>
        </p:nvSpPr>
        <p:spPr>
          <a:xfrm>
            <a:off x="486598" y="5287789"/>
            <a:ext cx="9966982" cy="615553"/>
          </a:xfrm>
          <a:prstGeom prst="rect">
            <a:avLst/>
          </a:prstGeom>
          <a:noFill/>
        </p:spPr>
        <p:txBody>
          <a:bodyPr wrap="square" lIns="0" tIns="0" rIns="0" bIns="0" rtlCol="0">
            <a:spAutoFit/>
          </a:bodyPr>
          <a:lstStyle/>
          <a:p>
            <a:pPr algn="l"/>
            <a:r>
              <a:rPr lang="es-ES" sz="2000" dirty="0">
                <a:solidFill>
                  <a:schemeClr val="bg1"/>
                </a:solidFill>
              </a:rPr>
              <a:t>El cronograma, aunque se encuentra aprobado por las compañías, está abierto a modificaciones</a:t>
            </a:r>
          </a:p>
        </p:txBody>
      </p:sp>
    </p:spTree>
    <p:extLst>
      <p:ext uri="{BB962C8B-B14F-4D97-AF65-F5344CB8AC3E}">
        <p14:creationId xmlns:p14="http://schemas.microsoft.com/office/powerpoint/2010/main" val="218210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momento de los Reaseguradores</a:t>
            </a:r>
            <a:br>
              <a:rPr lang="es-ES" dirty="0"/>
            </a:br>
            <a:endParaRPr lang="en-GB" dirty="0"/>
          </a:p>
        </p:txBody>
      </p:sp>
      <p:sp>
        <p:nvSpPr>
          <p:cNvPr id="3" name="Text Placeholder 2"/>
          <p:cNvSpPr>
            <a:spLocks noGrp="1"/>
          </p:cNvSpPr>
          <p:nvPr>
            <p:ph type="body" idx="1"/>
          </p:nvPr>
        </p:nvSpPr>
        <p:spPr/>
        <p:txBody>
          <a:bodyPr/>
          <a:lstStyle/>
          <a:p>
            <a:r>
              <a:rPr lang="en-GB" dirty="0"/>
              <a:t>4</a:t>
            </a:r>
          </a:p>
        </p:txBody>
      </p:sp>
    </p:spTree>
    <p:extLst>
      <p:ext uri="{BB962C8B-B14F-4D97-AF65-F5344CB8AC3E}">
        <p14:creationId xmlns:p14="http://schemas.microsoft.com/office/powerpoint/2010/main" val="347650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cs typeface="Arial"/>
              </a:rPr>
              <a:t>El momento de los Reaseguradores</a:t>
            </a: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 name="Freeform 20">
            <a:extLst>
              <a:ext uri="{FF2B5EF4-FFF2-40B4-BE49-F238E27FC236}">
                <a16:creationId xmlns:a16="http://schemas.microsoft.com/office/drawing/2014/main" id="{ABA6D20C-2D8C-4682-B7EC-C4EF9385E214}"/>
              </a:ext>
            </a:extLst>
          </p:cNvPr>
          <p:cNvSpPr>
            <a:spLocks/>
          </p:cNvSpPr>
          <p:nvPr/>
        </p:nvSpPr>
        <p:spPr bwMode="auto">
          <a:xfrm>
            <a:off x="3195485" y="3388313"/>
            <a:ext cx="5671726" cy="883001"/>
          </a:xfrm>
          <a:custGeom>
            <a:avLst/>
            <a:gdLst>
              <a:gd name="T0" fmla="*/ 2147483647 w 1261"/>
              <a:gd name="T1" fmla="*/ 2147483647 h 232"/>
              <a:gd name="T2" fmla="*/ 2147483647 w 1261"/>
              <a:gd name="T3" fmla="*/ 2147483647 h 232"/>
              <a:gd name="T4" fmla="*/ 2147483647 w 1261"/>
              <a:gd name="T5" fmla="*/ 2147483647 h 232"/>
              <a:gd name="T6" fmla="*/ 2147483647 w 1261"/>
              <a:gd name="T7" fmla="*/ 2147483647 h 232"/>
              <a:gd name="T8" fmla="*/ 2147483647 w 1261"/>
              <a:gd name="T9" fmla="*/ 2147483647 h 232"/>
              <a:gd name="T10" fmla="*/ 2147483647 w 1261"/>
              <a:gd name="T11" fmla="*/ 2147483647 h 232"/>
              <a:gd name="T12" fmla="*/ 2147483647 w 1261"/>
              <a:gd name="T13" fmla="*/ 2147483647 h 232"/>
              <a:gd name="T14" fmla="*/ 2147483647 w 1261"/>
              <a:gd name="T15" fmla="*/ 2147483647 h 232"/>
              <a:gd name="T16" fmla="*/ 2147483647 w 1261"/>
              <a:gd name="T17" fmla="*/ 2147483647 h 232"/>
              <a:gd name="T18" fmla="*/ 0 w 1261"/>
              <a:gd name="T19" fmla="*/ 2147483647 h 232"/>
              <a:gd name="T20" fmla="*/ 2147483647 w 1261"/>
              <a:gd name="T21" fmla="*/ 2147483647 h 232"/>
              <a:gd name="T22" fmla="*/ 2147483647 w 1261"/>
              <a:gd name="T23" fmla="*/ 2147483647 h 232"/>
              <a:gd name="T24" fmla="*/ 2147483647 w 1261"/>
              <a:gd name="T25" fmla="*/ 0 h 232"/>
              <a:gd name="T26" fmla="*/ 2147483647 w 1261"/>
              <a:gd name="T27" fmla="*/ 2147483647 h 2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1"/>
              <a:gd name="T43" fmla="*/ 0 h 232"/>
              <a:gd name="T44" fmla="*/ 1261 w 1261"/>
              <a:gd name="T45" fmla="*/ 232 h 2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1" h="232">
                <a:moveTo>
                  <a:pt x="468" y="1"/>
                </a:moveTo>
                <a:lnTo>
                  <a:pt x="468" y="1"/>
                </a:lnTo>
                <a:lnTo>
                  <a:pt x="394" y="23"/>
                </a:lnTo>
                <a:lnTo>
                  <a:pt x="234" y="72"/>
                </a:lnTo>
                <a:lnTo>
                  <a:pt x="148" y="100"/>
                </a:lnTo>
                <a:lnTo>
                  <a:pt x="74" y="125"/>
                </a:lnTo>
                <a:lnTo>
                  <a:pt x="21" y="144"/>
                </a:lnTo>
                <a:lnTo>
                  <a:pt x="5" y="150"/>
                </a:lnTo>
                <a:lnTo>
                  <a:pt x="1" y="153"/>
                </a:lnTo>
                <a:lnTo>
                  <a:pt x="0" y="154"/>
                </a:lnTo>
                <a:lnTo>
                  <a:pt x="301" y="232"/>
                </a:lnTo>
                <a:lnTo>
                  <a:pt x="718" y="207"/>
                </a:lnTo>
                <a:lnTo>
                  <a:pt x="1261" y="0"/>
                </a:lnTo>
                <a:lnTo>
                  <a:pt x="468" y="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4" name="Freeform 21">
            <a:extLst>
              <a:ext uri="{FF2B5EF4-FFF2-40B4-BE49-F238E27FC236}">
                <a16:creationId xmlns:a16="http://schemas.microsoft.com/office/drawing/2014/main" id="{70A39C38-DFE4-4050-A627-4D71B502CDB6}"/>
              </a:ext>
            </a:extLst>
          </p:cNvPr>
          <p:cNvSpPr>
            <a:spLocks/>
          </p:cNvSpPr>
          <p:nvPr/>
        </p:nvSpPr>
        <p:spPr bwMode="auto">
          <a:xfrm>
            <a:off x="4958292" y="5111541"/>
            <a:ext cx="3454514" cy="857372"/>
          </a:xfrm>
          <a:custGeom>
            <a:avLst/>
            <a:gdLst>
              <a:gd name="T0" fmla="*/ 0 w 541"/>
              <a:gd name="T1" fmla="*/ 2147483647 h 160"/>
              <a:gd name="T2" fmla="*/ 0 w 541"/>
              <a:gd name="T3" fmla="*/ 2147483647 h 160"/>
              <a:gd name="T4" fmla="*/ 2147483647 w 541"/>
              <a:gd name="T5" fmla="*/ 0 h 160"/>
              <a:gd name="T6" fmla="*/ 0 w 541"/>
              <a:gd name="T7" fmla="*/ 2147483647 h 160"/>
              <a:gd name="T8" fmla="*/ 0 60000 65536"/>
              <a:gd name="T9" fmla="*/ 0 60000 65536"/>
              <a:gd name="T10" fmla="*/ 0 60000 65536"/>
              <a:gd name="T11" fmla="*/ 0 60000 65536"/>
              <a:gd name="T12" fmla="*/ 0 w 541"/>
              <a:gd name="T13" fmla="*/ 0 h 160"/>
              <a:gd name="T14" fmla="*/ 541 w 541"/>
              <a:gd name="T15" fmla="*/ 160 h 160"/>
            </a:gdLst>
            <a:ahLst/>
            <a:cxnLst>
              <a:cxn ang="T8">
                <a:pos x="T0" y="T1"/>
              </a:cxn>
              <a:cxn ang="T9">
                <a:pos x="T2" y="T3"/>
              </a:cxn>
              <a:cxn ang="T10">
                <a:pos x="T4" y="T5"/>
              </a:cxn>
              <a:cxn ang="T11">
                <a:pos x="T6" y="T7"/>
              </a:cxn>
            </a:cxnLst>
            <a:rect l="T12" t="T13" r="T14" b="T15"/>
            <a:pathLst>
              <a:path w="541" h="160">
                <a:moveTo>
                  <a:pt x="0" y="25"/>
                </a:moveTo>
                <a:lnTo>
                  <a:pt x="0" y="160"/>
                </a:lnTo>
                <a:lnTo>
                  <a:pt x="541" y="0"/>
                </a:lnTo>
                <a:lnTo>
                  <a:pt x="0" y="25"/>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5" name="Freeform 25">
            <a:extLst>
              <a:ext uri="{FF2B5EF4-FFF2-40B4-BE49-F238E27FC236}">
                <a16:creationId xmlns:a16="http://schemas.microsoft.com/office/drawing/2014/main" id="{B9DF02F9-B150-48A4-84AE-EB564AB49ADD}"/>
              </a:ext>
            </a:extLst>
          </p:cNvPr>
          <p:cNvSpPr>
            <a:spLocks/>
          </p:cNvSpPr>
          <p:nvPr/>
        </p:nvSpPr>
        <p:spPr bwMode="auto">
          <a:xfrm>
            <a:off x="2783530" y="2155086"/>
            <a:ext cx="6383240" cy="1418251"/>
          </a:xfrm>
          <a:custGeom>
            <a:avLst/>
            <a:gdLst>
              <a:gd name="T0" fmla="*/ 0 w 1439"/>
              <a:gd name="T1" fmla="*/ 0 h 373"/>
              <a:gd name="T2" fmla="*/ 2147483647 w 1439"/>
              <a:gd name="T3" fmla="*/ 2147483647 h 373"/>
              <a:gd name="T4" fmla="*/ 2147483647 w 1439"/>
              <a:gd name="T5" fmla="*/ 2147483647 h 373"/>
              <a:gd name="T6" fmla="*/ 2147483647 w 1439"/>
              <a:gd name="T7" fmla="*/ 2147483647 h 373"/>
              <a:gd name="T8" fmla="*/ 2147483647 w 1439"/>
              <a:gd name="T9" fmla="*/ 2147483647 h 373"/>
              <a:gd name="T10" fmla="*/ 2147483647 w 1439"/>
              <a:gd name="T11" fmla="*/ 2147483647 h 373"/>
              <a:gd name="T12" fmla="*/ 2147483647 w 1439"/>
              <a:gd name="T13" fmla="*/ 2147483647 h 373"/>
              <a:gd name="T14" fmla="*/ 2147483647 w 1439"/>
              <a:gd name="T15" fmla="*/ 2147483647 h 373"/>
              <a:gd name="T16" fmla="*/ 2147483647 w 1439"/>
              <a:gd name="T17" fmla="*/ 2147483647 h 373"/>
              <a:gd name="T18" fmla="*/ 2147483647 w 1439"/>
              <a:gd name="T19" fmla="*/ 2147483647 h 373"/>
              <a:gd name="T20" fmla="*/ 2147483647 w 1439"/>
              <a:gd name="T21" fmla="*/ 2147483647 h 373"/>
              <a:gd name="T22" fmla="*/ 2147483647 w 1439"/>
              <a:gd name="T23" fmla="*/ 2147483647 h 373"/>
              <a:gd name="T24" fmla="*/ 2147483647 w 1439"/>
              <a:gd name="T25" fmla="*/ 2147483647 h 373"/>
              <a:gd name="T26" fmla="*/ 2147483647 w 1439"/>
              <a:gd name="T27" fmla="*/ 2147483647 h 373"/>
              <a:gd name="T28" fmla="*/ 2147483647 w 1439"/>
              <a:gd name="T29" fmla="*/ 2147483647 h 373"/>
              <a:gd name="T30" fmla="*/ 2147483647 w 1439"/>
              <a:gd name="T31" fmla="*/ 2147483647 h 373"/>
              <a:gd name="T32" fmla="*/ 2147483647 w 1439"/>
              <a:gd name="T33" fmla="*/ 2147483647 h 373"/>
              <a:gd name="T34" fmla="*/ 2147483647 w 1439"/>
              <a:gd name="T35" fmla="*/ 2147483647 h 373"/>
              <a:gd name="T36" fmla="*/ 2147483647 w 1439"/>
              <a:gd name="T37" fmla="*/ 2147483647 h 373"/>
              <a:gd name="T38" fmla="*/ 2147483647 w 1439"/>
              <a:gd name="T39" fmla="*/ 0 h 373"/>
              <a:gd name="T40" fmla="*/ 2147483647 w 1439"/>
              <a:gd name="T41" fmla="*/ 0 h 373"/>
              <a:gd name="T42" fmla="*/ 2147483647 w 1439"/>
              <a:gd name="T43" fmla="*/ 2147483647 h 373"/>
              <a:gd name="T44" fmla="*/ 2147483647 w 1439"/>
              <a:gd name="T45" fmla="*/ 2147483647 h 373"/>
              <a:gd name="T46" fmla="*/ 2147483647 w 1439"/>
              <a:gd name="T47" fmla="*/ 2147483647 h 373"/>
              <a:gd name="T48" fmla="*/ 2147483647 w 1439"/>
              <a:gd name="T49" fmla="*/ 2147483647 h 373"/>
              <a:gd name="T50" fmla="*/ 2147483647 w 1439"/>
              <a:gd name="T51" fmla="*/ 2147483647 h 373"/>
              <a:gd name="T52" fmla="*/ 2147483647 w 1439"/>
              <a:gd name="T53" fmla="*/ 2147483647 h 373"/>
              <a:gd name="T54" fmla="*/ 2147483647 w 1439"/>
              <a:gd name="T55" fmla="*/ 2147483647 h 373"/>
              <a:gd name="T56" fmla="*/ 2147483647 w 1439"/>
              <a:gd name="T57" fmla="*/ 2147483647 h 373"/>
              <a:gd name="T58" fmla="*/ 2147483647 w 1439"/>
              <a:gd name="T59" fmla="*/ 2147483647 h 373"/>
              <a:gd name="T60" fmla="*/ 2147483647 w 1439"/>
              <a:gd name="T61" fmla="*/ 2147483647 h 373"/>
              <a:gd name="T62" fmla="*/ 2147483647 w 1439"/>
              <a:gd name="T63" fmla="*/ 2147483647 h 373"/>
              <a:gd name="T64" fmla="*/ 2147483647 w 1439"/>
              <a:gd name="T65" fmla="*/ 2147483647 h 373"/>
              <a:gd name="T66" fmla="*/ 2147483647 w 1439"/>
              <a:gd name="T67" fmla="*/ 2147483647 h 373"/>
              <a:gd name="T68" fmla="*/ 2147483647 w 1439"/>
              <a:gd name="T69" fmla="*/ 2147483647 h 373"/>
              <a:gd name="T70" fmla="*/ 2147483647 w 1439"/>
              <a:gd name="T71" fmla="*/ 2147483647 h 373"/>
              <a:gd name="T72" fmla="*/ 0 w 1439"/>
              <a:gd name="T73" fmla="*/ 0 h 373"/>
              <a:gd name="T74" fmla="*/ 0 w 1439"/>
              <a:gd name="T75" fmla="*/ 0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9"/>
              <a:gd name="T115" fmla="*/ 0 h 373"/>
              <a:gd name="T116" fmla="*/ 1439 w 1439"/>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9" h="373">
                <a:moveTo>
                  <a:pt x="0" y="0"/>
                </a:moveTo>
                <a:lnTo>
                  <a:pt x="70" y="323"/>
                </a:lnTo>
                <a:lnTo>
                  <a:pt x="151" y="335"/>
                </a:lnTo>
                <a:lnTo>
                  <a:pt x="231" y="345"/>
                </a:lnTo>
                <a:lnTo>
                  <a:pt x="312" y="353"/>
                </a:lnTo>
                <a:lnTo>
                  <a:pt x="394" y="360"/>
                </a:lnTo>
                <a:lnTo>
                  <a:pt x="474" y="365"/>
                </a:lnTo>
                <a:lnTo>
                  <a:pt x="556" y="369"/>
                </a:lnTo>
                <a:lnTo>
                  <a:pt x="638" y="372"/>
                </a:lnTo>
                <a:lnTo>
                  <a:pt x="719" y="373"/>
                </a:lnTo>
                <a:lnTo>
                  <a:pt x="801" y="372"/>
                </a:lnTo>
                <a:lnTo>
                  <a:pt x="883" y="369"/>
                </a:lnTo>
                <a:lnTo>
                  <a:pt x="963" y="365"/>
                </a:lnTo>
                <a:lnTo>
                  <a:pt x="1045" y="360"/>
                </a:lnTo>
                <a:lnTo>
                  <a:pt x="1126" y="353"/>
                </a:lnTo>
                <a:lnTo>
                  <a:pt x="1206" y="345"/>
                </a:lnTo>
                <a:lnTo>
                  <a:pt x="1288" y="335"/>
                </a:lnTo>
                <a:lnTo>
                  <a:pt x="1367" y="323"/>
                </a:lnTo>
                <a:lnTo>
                  <a:pt x="1439" y="0"/>
                </a:lnTo>
                <a:lnTo>
                  <a:pt x="1349" y="15"/>
                </a:lnTo>
                <a:lnTo>
                  <a:pt x="1260" y="27"/>
                </a:lnTo>
                <a:lnTo>
                  <a:pt x="1170" y="37"/>
                </a:lnTo>
                <a:lnTo>
                  <a:pt x="1081" y="45"/>
                </a:lnTo>
                <a:lnTo>
                  <a:pt x="990" y="52"/>
                </a:lnTo>
                <a:lnTo>
                  <a:pt x="900" y="57"/>
                </a:lnTo>
                <a:lnTo>
                  <a:pt x="810" y="60"/>
                </a:lnTo>
                <a:lnTo>
                  <a:pt x="719" y="61"/>
                </a:lnTo>
                <a:lnTo>
                  <a:pt x="629" y="60"/>
                </a:lnTo>
                <a:lnTo>
                  <a:pt x="538" y="57"/>
                </a:lnTo>
                <a:lnTo>
                  <a:pt x="448" y="52"/>
                </a:lnTo>
                <a:lnTo>
                  <a:pt x="358" y="45"/>
                </a:lnTo>
                <a:lnTo>
                  <a:pt x="268" y="37"/>
                </a:lnTo>
                <a:lnTo>
                  <a:pt x="179" y="27"/>
                </a:lnTo>
                <a:lnTo>
                  <a:pt x="89" y="15"/>
                </a:lnTo>
                <a:lnTo>
                  <a:pt x="0" y="0"/>
                </a:lnTo>
                <a:close/>
              </a:path>
            </a:pathLst>
          </a:custGeom>
          <a:solidFill>
            <a:schemeClr val="accent2"/>
          </a:solidFill>
          <a:ln w="9525">
            <a:noFill/>
            <a:miter lim="800000"/>
            <a:headEnd/>
            <a:tailEnd/>
          </a:ln>
        </p:spPr>
        <p:txBody>
          <a:bodyPr lIns="91224" tIns="45612" rIns="91224" bIns="45612"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FFFFFF"/>
              </a:solidFill>
              <a:effectLst/>
              <a:uLnTx/>
              <a:uFillTx/>
              <a:latin typeface="Arial" panose="020B0604020202020204"/>
              <a:ea typeface="MS PGothic"/>
              <a:cs typeface="+mn-cs"/>
            </a:endParaRPr>
          </a:p>
        </p:txBody>
      </p:sp>
      <p:sp>
        <p:nvSpPr>
          <p:cNvPr id="96" name="Freeform 26">
            <a:extLst>
              <a:ext uri="{FF2B5EF4-FFF2-40B4-BE49-F238E27FC236}">
                <a16:creationId xmlns:a16="http://schemas.microsoft.com/office/drawing/2014/main" id="{75A2BA68-D8B0-4B8B-A3AB-B1251FE6F48F}"/>
              </a:ext>
            </a:extLst>
          </p:cNvPr>
          <p:cNvSpPr>
            <a:spLocks/>
          </p:cNvSpPr>
          <p:nvPr/>
        </p:nvSpPr>
        <p:spPr bwMode="auto">
          <a:xfrm>
            <a:off x="3195485" y="3969888"/>
            <a:ext cx="5473882" cy="1326188"/>
          </a:xfrm>
          <a:custGeom>
            <a:avLst/>
            <a:gdLst>
              <a:gd name="T0" fmla="*/ 0 w 1234"/>
              <a:gd name="T1" fmla="*/ 0 h 320"/>
              <a:gd name="T2" fmla="*/ 2147483647 w 1234"/>
              <a:gd name="T3" fmla="*/ 2147483647 h 320"/>
              <a:gd name="T4" fmla="*/ 2147483647 w 1234"/>
              <a:gd name="T5" fmla="*/ 2147483647 h 320"/>
              <a:gd name="T6" fmla="*/ 2147483647 w 1234"/>
              <a:gd name="T7" fmla="*/ 2147483647 h 320"/>
              <a:gd name="T8" fmla="*/ 2147483647 w 1234"/>
              <a:gd name="T9" fmla="*/ 2147483647 h 320"/>
              <a:gd name="T10" fmla="*/ 2147483647 w 1234"/>
              <a:gd name="T11" fmla="*/ 2147483647 h 320"/>
              <a:gd name="T12" fmla="*/ 2147483647 w 1234"/>
              <a:gd name="T13" fmla="*/ 2147483647 h 320"/>
              <a:gd name="T14" fmla="*/ 2147483647 w 1234"/>
              <a:gd name="T15" fmla="*/ 2147483647 h 320"/>
              <a:gd name="T16" fmla="*/ 2147483647 w 1234"/>
              <a:gd name="T17" fmla="*/ 2147483647 h 320"/>
              <a:gd name="T18" fmla="*/ 2147483647 w 1234"/>
              <a:gd name="T19" fmla="*/ 2147483647 h 320"/>
              <a:gd name="T20" fmla="*/ 2147483647 w 1234"/>
              <a:gd name="T21" fmla="*/ 2147483647 h 320"/>
              <a:gd name="T22" fmla="*/ 2147483647 w 1234"/>
              <a:gd name="T23" fmla="*/ 2147483647 h 320"/>
              <a:gd name="T24" fmla="*/ 2147483647 w 1234"/>
              <a:gd name="T25" fmla="*/ 2147483647 h 320"/>
              <a:gd name="T26" fmla="*/ 2147483647 w 1234"/>
              <a:gd name="T27" fmla="*/ 2147483647 h 320"/>
              <a:gd name="T28" fmla="*/ 2147483647 w 1234"/>
              <a:gd name="T29" fmla="*/ 2147483647 h 320"/>
              <a:gd name="T30" fmla="*/ 2147483647 w 1234"/>
              <a:gd name="T31" fmla="*/ 2147483647 h 320"/>
              <a:gd name="T32" fmla="*/ 2147483647 w 1234"/>
              <a:gd name="T33" fmla="*/ 2147483647 h 320"/>
              <a:gd name="T34" fmla="*/ 2147483647 w 1234"/>
              <a:gd name="T35" fmla="*/ 2147483647 h 320"/>
              <a:gd name="T36" fmla="*/ 2147483647 w 1234"/>
              <a:gd name="T37" fmla="*/ 2147483647 h 320"/>
              <a:gd name="T38" fmla="*/ 2147483647 w 1234"/>
              <a:gd name="T39" fmla="*/ 0 h 320"/>
              <a:gd name="T40" fmla="*/ 2147483647 w 1234"/>
              <a:gd name="T41" fmla="*/ 0 h 320"/>
              <a:gd name="T42" fmla="*/ 2147483647 w 1234"/>
              <a:gd name="T43" fmla="*/ 2147483647 h 320"/>
              <a:gd name="T44" fmla="*/ 2147483647 w 1234"/>
              <a:gd name="T45" fmla="*/ 2147483647 h 320"/>
              <a:gd name="T46" fmla="*/ 2147483647 w 1234"/>
              <a:gd name="T47" fmla="*/ 2147483647 h 320"/>
              <a:gd name="T48" fmla="*/ 2147483647 w 1234"/>
              <a:gd name="T49" fmla="*/ 2147483647 h 320"/>
              <a:gd name="T50" fmla="*/ 2147483647 w 1234"/>
              <a:gd name="T51" fmla="*/ 2147483647 h 320"/>
              <a:gd name="T52" fmla="*/ 2147483647 w 1234"/>
              <a:gd name="T53" fmla="*/ 2147483647 h 320"/>
              <a:gd name="T54" fmla="*/ 2147483647 w 1234"/>
              <a:gd name="T55" fmla="*/ 2147483647 h 320"/>
              <a:gd name="T56" fmla="*/ 2147483647 w 1234"/>
              <a:gd name="T57" fmla="*/ 2147483647 h 320"/>
              <a:gd name="T58" fmla="*/ 2147483647 w 1234"/>
              <a:gd name="T59" fmla="*/ 2147483647 h 320"/>
              <a:gd name="T60" fmla="*/ 2147483647 w 1234"/>
              <a:gd name="T61" fmla="*/ 2147483647 h 320"/>
              <a:gd name="T62" fmla="*/ 2147483647 w 1234"/>
              <a:gd name="T63" fmla="*/ 2147483647 h 320"/>
              <a:gd name="T64" fmla="*/ 2147483647 w 1234"/>
              <a:gd name="T65" fmla="*/ 2147483647 h 320"/>
              <a:gd name="T66" fmla="*/ 2147483647 w 1234"/>
              <a:gd name="T67" fmla="*/ 2147483647 h 320"/>
              <a:gd name="T68" fmla="*/ 2147483647 w 1234"/>
              <a:gd name="T69" fmla="*/ 2147483647 h 320"/>
              <a:gd name="T70" fmla="*/ 2147483647 w 1234"/>
              <a:gd name="T71" fmla="*/ 2147483647 h 320"/>
              <a:gd name="T72" fmla="*/ 0 w 1234"/>
              <a:gd name="T73" fmla="*/ 0 h 320"/>
              <a:gd name="T74" fmla="*/ 0 w 1234"/>
              <a:gd name="T75" fmla="*/ 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4"/>
              <a:gd name="T115" fmla="*/ 0 h 320"/>
              <a:gd name="T116" fmla="*/ 1234 w 1234"/>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4" h="320">
                <a:moveTo>
                  <a:pt x="0" y="0"/>
                </a:moveTo>
                <a:lnTo>
                  <a:pt x="61" y="277"/>
                </a:lnTo>
                <a:lnTo>
                  <a:pt x="129" y="288"/>
                </a:lnTo>
                <a:lnTo>
                  <a:pt x="198" y="296"/>
                </a:lnTo>
                <a:lnTo>
                  <a:pt x="268" y="304"/>
                </a:lnTo>
                <a:lnTo>
                  <a:pt x="338" y="309"/>
                </a:lnTo>
                <a:lnTo>
                  <a:pt x="408" y="314"/>
                </a:lnTo>
                <a:lnTo>
                  <a:pt x="477" y="317"/>
                </a:lnTo>
                <a:lnTo>
                  <a:pt x="547" y="320"/>
                </a:lnTo>
                <a:lnTo>
                  <a:pt x="617" y="320"/>
                </a:lnTo>
                <a:lnTo>
                  <a:pt x="687" y="320"/>
                </a:lnTo>
                <a:lnTo>
                  <a:pt x="757" y="317"/>
                </a:lnTo>
                <a:lnTo>
                  <a:pt x="827" y="314"/>
                </a:lnTo>
                <a:lnTo>
                  <a:pt x="897" y="309"/>
                </a:lnTo>
                <a:lnTo>
                  <a:pt x="965" y="304"/>
                </a:lnTo>
                <a:lnTo>
                  <a:pt x="1035" y="296"/>
                </a:lnTo>
                <a:lnTo>
                  <a:pt x="1104" y="288"/>
                </a:lnTo>
                <a:lnTo>
                  <a:pt x="1174" y="277"/>
                </a:lnTo>
                <a:lnTo>
                  <a:pt x="1234" y="0"/>
                </a:lnTo>
                <a:lnTo>
                  <a:pt x="1157" y="13"/>
                </a:lnTo>
                <a:lnTo>
                  <a:pt x="1080" y="24"/>
                </a:lnTo>
                <a:lnTo>
                  <a:pt x="1004" y="32"/>
                </a:lnTo>
                <a:lnTo>
                  <a:pt x="927" y="40"/>
                </a:lnTo>
                <a:lnTo>
                  <a:pt x="849" y="45"/>
                </a:lnTo>
                <a:lnTo>
                  <a:pt x="773" y="49"/>
                </a:lnTo>
                <a:lnTo>
                  <a:pt x="695" y="51"/>
                </a:lnTo>
                <a:lnTo>
                  <a:pt x="617" y="53"/>
                </a:lnTo>
                <a:lnTo>
                  <a:pt x="539" y="51"/>
                </a:lnTo>
                <a:lnTo>
                  <a:pt x="462" y="49"/>
                </a:lnTo>
                <a:lnTo>
                  <a:pt x="384" y="45"/>
                </a:lnTo>
                <a:lnTo>
                  <a:pt x="308" y="40"/>
                </a:lnTo>
                <a:lnTo>
                  <a:pt x="230" y="32"/>
                </a:lnTo>
                <a:lnTo>
                  <a:pt x="153" y="24"/>
                </a:lnTo>
                <a:lnTo>
                  <a:pt x="77" y="13"/>
                </a:lnTo>
                <a:lnTo>
                  <a:pt x="0" y="0"/>
                </a:lnTo>
                <a:close/>
              </a:path>
            </a:pathLst>
          </a:custGeom>
          <a:solidFill>
            <a:schemeClr val="accent1"/>
          </a:solidFill>
          <a:ln>
            <a:noFill/>
          </a:ln>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110" name="Rectangle 109">
            <a:extLst>
              <a:ext uri="{FF2B5EF4-FFF2-40B4-BE49-F238E27FC236}">
                <a16:creationId xmlns:a16="http://schemas.microsoft.com/office/drawing/2014/main" id="{18716A52-2F8F-4D32-8F10-AD7B512B607C}"/>
              </a:ext>
            </a:extLst>
          </p:cNvPr>
          <p:cNvSpPr/>
          <p:nvPr/>
        </p:nvSpPr>
        <p:spPr>
          <a:xfrm>
            <a:off x="4162672" y="2789122"/>
            <a:ext cx="4823991" cy="238207"/>
          </a:xfrm>
          <a:prstGeom prst="rect">
            <a:avLst/>
          </a:prstGeom>
        </p:spPr>
        <p:txBody>
          <a:bodyPr wrap="square" lIns="0" tIns="0" rIns="0" bIns="0" anchor="t">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rPr>
              <a:t>Logros y</a:t>
            </a:r>
            <a:r>
              <a:rPr kumimoji="0" lang="es-CO" b="1" i="0" u="none" strike="noStrike" kern="1200" cap="none" spc="0" normalizeH="0" noProof="0" dirty="0">
                <a:ln>
                  <a:noFill/>
                </a:ln>
                <a:solidFill>
                  <a:srgbClr val="FFFFFF"/>
                </a:solidFill>
                <a:effectLst/>
                <a:uLnTx/>
                <a:uFillTx/>
                <a:latin typeface="Arial" panose="020B0604020202020204"/>
                <a:ea typeface="MS PGothic"/>
                <a:cs typeface="+mn-cs"/>
              </a:rPr>
              <a:t> puntos positivos </a:t>
            </a:r>
            <a:r>
              <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rPr>
              <a:t>que reseñar</a:t>
            </a:r>
          </a:p>
        </p:txBody>
      </p:sp>
      <p:grpSp>
        <p:nvGrpSpPr>
          <p:cNvPr id="111" name="Group 4">
            <a:extLst>
              <a:ext uri="{FF2B5EF4-FFF2-40B4-BE49-F238E27FC236}">
                <a16:creationId xmlns:a16="http://schemas.microsoft.com/office/drawing/2014/main" id="{ABD7574F-8741-4B1A-B898-AAF6C63B7991}"/>
              </a:ext>
            </a:extLst>
          </p:cNvPr>
          <p:cNvGrpSpPr>
            <a:grpSpLocks noChangeAspect="1"/>
          </p:cNvGrpSpPr>
          <p:nvPr/>
        </p:nvGrpSpPr>
        <p:grpSpPr bwMode="auto">
          <a:xfrm>
            <a:off x="3277822" y="2595792"/>
            <a:ext cx="518521" cy="521054"/>
            <a:chOff x="3840" y="2160"/>
            <a:chExt cx="614" cy="617"/>
          </a:xfrm>
          <a:solidFill>
            <a:schemeClr val="bg1"/>
          </a:solidFill>
        </p:grpSpPr>
        <p:sp>
          <p:nvSpPr>
            <p:cNvPr id="112" name="Freeform 5">
              <a:extLst>
                <a:ext uri="{FF2B5EF4-FFF2-40B4-BE49-F238E27FC236}">
                  <a16:creationId xmlns:a16="http://schemas.microsoft.com/office/drawing/2014/main" id="{ADDFAE7B-9456-4687-8DE2-1474C3910893}"/>
                </a:ext>
              </a:extLst>
            </p:cNvPr>
            <p:cNvSpPr>
              <a:spLocks/>
            </p:cNvSpPr>
            <p:nvPr/>
          </p:nvSpPr>
          <p:spPr bwMode="auto">
            <a:xfrm>
              <a:off x="3840" y="2335"/>
              <a:ext cx="288" cy="442"/>
            </a:xfrm>
            <a:custGeom>
              <a:avLst/>
              <a:gdLst>
                <a:gd name="T0" fmla="*/ 74 w 120"/>
                <a:gd name="T1" fmla="*/ 62 h 184"/>
                <a:gd name="T2" fmla="*/ 48 w 120"/>
                <a:gd name="T3" fmla="*/ 56 h 184"/>
                <a:gd name="T4" fmla="*/ 48 w 120"/>
                <a:gd name="T5" fmla="*/ 24 h 184"/>
                <a:gd name="T6" fmla="*/ 24 w 120"/>
                <a:gd name="T7" fmla="*/ 0 h 184"/>
                <a:gd name="T8" fmla="*/ 0 w 120"/>
                <a:gd name="T9" fmla="*/ 24 h 184"/>
                <a:gd name="T10" fmla="*/ 0 w 120"/>
                <a:gd name="T11" fmla="*/ 94 h 184"/>
                <a:gd name="T12" fmla="*/ 8 w 120"/>
                <a:gd name="T13" fmla="*/ 115 h 184"/>
                <a:gd name="T14" fmla="*/ 48 w 120"/>
                <a:gd name="T15" fmla="*/ 163 h 184"/>
                <a:gd name="T16" fmla="*/ 48 w 120"/>
                <a:gd name="T17" fmla="*/ 176 h 184"/>
                <a:gd name="T18" fmla="*/ 56 w 120"/>
                <a:gd name="T19" fmla="*/ 184 h 184"/>
                <a:gd name="T20" fmla="*/ 64 w 120"/>
                <a:gd name="T21" fmla="*/ 176 h 184"/>
                <a:gd name="T22" fmla="*/ 64 w 120"/>
                <a:gd name="T23" fmla="*/ 160 h 184"/>
                <a:gd name="T24" fmla="*/ 62 w 120"/>
                <a:gd name="T25" fmla="*/ 154 h 184"/>
                <a:gd name="T26" fmla="*/ 19 w 120"/>
                <a:gd name="T27" fmla="*/ 104 h 184"/>
                <a:gd name="T28" fmla="*/ 16 w 120"/>
                <a:gd name="T29" fmla="*/ 94 h 184"/>
                <a:gd name="T30" fmla="*/ 16 w 120"/>
                <a:gd name="T31" fmla="*/ 24 h 184"/>
                <a:gd name="T32" fmla="*/ 24 w 120"/>
                <a:gd name="T33" fmla="*/ 16 h 184"/>
                <a:gd name="T34" fmla="*/ 32 w 120"/>
                <a:gd name="T35" fmla="*/ 24 h 184"/>
                <a:gd name="T36" fmla="*/ 32 w 120"/>
                <a:gd name="T37" fmla="*/ 73 h 184"/>
                <a:gd name="T38" fmla="*/ 39 w 120"/>
                <a:gd name="T39" fmla="*/ 97 h 184"/>
                <a:gd name="T40" fmla="*/ 67 w 120"/>
                <a:gd name="T41" fmla="*/ 125 h 184"/>
                <a:gd name="T42" fmla="*/ 78 w 120"/>
                <a:gd name="T43" fmla="*/ 125 h 184"/>
                <a:gd name="T44" fmla="*/ 78 w 120"/>
                <a:gd name="T45" fmla="*/ 114 h 184"/>
                <a:gd name="T46" fmla="*/ 50 w 120"/>
                <a:gd name="T47" fmla="*/ 86 h 184"/>
                <a:gd name="T48" fmla="*/ 50 w 120"/>
                <a:gd name="T49" fmla="*/ 73 h 184"/>
                <a:gd name="T50" fmla="*/ 63 w 120"/>
                <a:gd name="T51" fmla="*/ 73 h 184"/>
                <a:gd name="T52" fmla="*/ 100 w 120"/>
                <a:gd name="T53" fmla="*/ 111 h 184"/>
                <a:gd name="T54" fmla="*/ 104 w 120"/>
                <a:gd name="T55" fmla="*/ 121 h 184"/>
                <a:gd name="T56" fmla="*/ 104 w 120"/>
                <a:gd name="T57" fmla="*/ 176 h 184"/>
                <a:gd name="T58" fmla="*/ 112 w 120"/>
                <a:gd name="T59" fmla="*/ 184 h 184"/>
                <a:gd name="T60" fmla="*/ 120 w 120"/>
                <a:gd name="T61" fmla="*/ 176 h 184"/>
                <a:gd name="T62" fmla="*/ 120 w 120"/>
                <a:gd name="T63" fmla="*/ 121 h 184"/>
                <a:gd name="T64" fmla="*/ 111 w 120"/>
                <a:gd name="T65" fmla="*/ 99 h 184"/>
                <a:gd name="T66" fmla="*/ 74 w 120"/>
                <a:gd name="T67" fmla="*/ 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84">
                  <a:moveTo>
                    <a:pt x="74" y="62"/>
                  </a:moveTo>
                  <a:cubicBezTo>
                    <a:pt x="67" y="55"/>
                    <a:pt x="57" y="53"/>
                    <a:pt x="48" y="56"/>
                  </a:cubicBezTo>
                  <a:cubicBezTo>
                    <a:pt x="48" y="24"/>
                    <a:pt x="48" y="24"/>
                    <a:pt x="48" y="24"/>
                  </a:cubicBezTo>
                  <a:cubicBezTo>
                    <a:pt x="48" y="10"/>
                    <a:pt x="37" y="0"/>
                    <a:pt x="24" y="0"/>
                  </a:cubicBezTo>
                  <a:cubicBezTo>
                    <a:pt x="11" y="0"/>
                    <a:pt x="0" y="10"/>
                    <a:pt x="0" y="24"/>
                  </a:cubicBezTo>
                  <a:cubicBezTo>
                    <a:pt x="0" y="94"/>
                    <a:pt x="0" y="94"/>
                    <a:pt x="0" y="94"/>
                  </a:cubicBezTo>
                  <a:cubicBezTo>
                    <a:pt x="0" y="103"/>
                    <a:pt x="3" y="110"/>
                    <a:pt x="8" y="115"/>
                  </a:cubicBezTo>
                  <a:cubicBezTo>
                    <a:pt x="48" y="163"/>
                    <a:pt x="48" y="163"/>
                    <a:pt x="48" y="163"/>
                  </a:cubicBezTo>
                  <a:cubicBezTo>
                    <a:pt x="48" y="176"/>
                    <a:pt x="48" y="176"/>
                    <a:pt x="48" y="176"/>
                  </a:cubicBezTo>
                  <a:cubicBezTo>
                    <a:pt x="48" y="180"/>
                    <a:pt x="52" y="184"/>
                    <a:pt x="56" y="184"/>
                  </a:cubicBezTo>
                  <a:cubicBezTo>
                    <a:pt x="61" y="184"/>
                    <a:pt x="64" y="180"/>
                    <a:pt x="64" y="176"/>
                  </a:cubicBezTo>
                  <a:cubicBezTo>
                    <a:pt x="64" y="160"/>
                    <a:pt x="64" y="160"/>
                    <a:pt x="64" y="160"/>
                  </a:cubicBezTo>
                  <a:cubicBezTo>
                    <a:pt x="64" y="158"/>
                    <a:pt x="64" y="156"/>
                    <a:pt x="62" y="154"/>
                  </a:cubicBezTo>
                  <a:cubicBezTo>
                    <a:pt x="19" y="104"/>
                    <a:pt x="19" y="104"/>
                    <a:pt x="19" y="104"/>
                  </a:cubicBezTo>
                  <a:cubicBezTo>
                    <a:pt x="17" y="102"/>
                    <a:pt x="16" y="99"/>
                    <a:pt x="16" y="94"/>
                  </a:cubicBezTo>
                  <a:cubicBezTo>
                    <a:pt x="16" y="24"/>
                    <a:pt x="16" y="24"/>
                    <a:pt x="16" y="24"/>
                  </a:cubicBezTo>
                  <a:cubicBezTo>
                    <a:pt x="16" y="19"/>
                    <a:pt x="20" y="16"/>
                    <a:pt x="24" y="16"/>
                  </a:cubicBezTo>
                  <a:cubicBezTo>
                    <a:pt x="29" y="16"/>
                    <a:pt x="32" y="19"/>
                    <a:pt x="32" y="24"/>
                  </a:cubicBezTo>
                  <a:cubicBezTo>
                    <a:pt x="32" y="73"/>
                    <a:pt x="32" y="73"/>
                    <a:pt x="32" y="73"/>
                  </a:cubicBezTo>
                  <a:cubicBezTo>
                    <a:pt x="30" y="82"/>
                    <a:pt x="32" y="91"/>
                    <a:pt x="39" y="97"/>
                  </a:cubicBezTo>
                  <a:cubicBezTo>
                    <a:pt x="67" y="125"/>
                    <a:pt x="67" y="125"/>
                    <a:pt x="67" y="125"/>
                  </a:cubicBezTo>
                  <a:cubicBezTo>
                    <a:pt x="70" y="128"/>
                    <a:pt x="75" y="128"/>
                    <a:pt x="78" y="125"/>
                  </a:cubicBezTo>
                  <a:cubicBezTo>
                    <a:pt x="81" y="122"/>
                    <a:pt x="81" y="117"/>
                    <a:pt x="78" y="114"/>
                  </a:cubicBezTo>
                  <a:cubicBezTo>
                    <a:pt x="50" y="86"/>
                    <a:pt x="50" y="86"/>
                    <a:pt x="50" y="86"/>
                  </a:cubicBezTo>
                  <a:cubicBezTo>
                    <a:pt x="47" y="83"/>
                    <a:pt x="47" y="77"/>
                    <a:pt x="50" y="73"/>
                  </a:cubicBezTo>
                  <a:cubicBezTo>
                    <a:pt x="53" y="70"/>
                    <a:pt x="59" y="70"/>
                    <a:pt x="63" y="73"/>
                  </a:cubicBezTo>
                  <a:cubicBezTo>
                    <a:pt x="100" y="111"/>
                    <a:pt x="100" y="111"/>
                    <a:pt x="100" y="111"/>
                  </a:cubicBezTo>
                  <a:cubicBezTo>
                    <a:pt x="103" y="113"/>
                    <a:pt x="104" y="117"/>
                    <a:pt x="104" y="121"/>
                  </a:cubicBezTo>
                  <a:cubicBezTo>
                    <a:pt x="104" y="176"/>
                    <a:pt x="104" y="176"/>
                    <a:pt x="104" y="176"/>
                  </a:cubicBezTo>
                  <a:cubicBezTo>
                    <a:pt x="104" y="180"/>
                    <a:pt x="108" y="184"/>
                    <a:pt x="112" y="184"/>
                  </a:cubicBezTo>
                  <a:cubicBezTo>
                    <a:pt x="117" y="184"/>
                    <a:pt x="120" y="180"/>
                    <a:pt x="120" y="176"/>
                  </a:cubicBezTo>
                  <a:cubicBezTo>
                    <a:pt x="120" y="121"/>
                    <a:pt x="120" y="121"/>
                    <a:pt x="120" y="121"/>
                  </a:cubicBezTo>
                  <a:cubicBezTo>
                    <a:pt x="120" y="112"/>
                    <a:pt x="117" y="104"/>
                    <a:pt x="111" y="99"/>
                  </a:cubicBezTo>
                  <a:lnTo>
                    <a:pt x="74"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3" name="Freeform 6">
              <a:extLst>
                <a:ext uri="{FF2B5EF4-FFF2-40B4-BE49-F238E27FC236}">
                  <a16:creationId xmlns:a16="http://schemas.microsoft.com/office/drawing/2014/main" id="{AE8A7CF2-E93F-4919-9BCF-47CBCFAAAC3A}"/>
                </a:ext>
              </a:extLst>
            </p:cNvPr>
            <p:cNvSpPr>
              <a:spLocks/>
            </p:cNvSpPr>
            <p:nvPr/>
          </p:nvSpPr>
          <p:spPr bwMode="auto">
            <a:xfrm>
              <a:off x="4166" y="2335"/>
              <a:ext cx="288" cy="442"/>
            </a:xfrm>
            <a:custGeom>
              <a:avLst/>
              <a:gdLst>
                <a:gd name="T0" fmla="*/ 96 w 120"/>
                <a:gd name="T1" fmla="*/ 0 h 184"/>
                <a:gd name="T2" fmla="*/ 72 w 120"/>
                <a:gd name="T3" fmla="*/ 24 h 184"/>
                <a:gd name="T4" fmla="*/ 72 w 120"/>
                <a:gd name="T5" fmla="*/ 56 h 184"/>
                <a:gd name="T6" fmla="*/ 47 w 120"/>
                <a:gd name="T7" fmla="*/ 62 h 184"/>
                <a:gd name="T8" fmla="*/ 10 w 120"/>
                <a:gd name="T9" fmla="*/ 98 h 184"/>
                <a:gd name="T10" fmla="*/ 0 w 120"/>
                <a:gd name="T11" fmla="*/ 121 h 184"/>
                <a:gd name="T12" fmla="*/ 0 w 120"/>
                <a:gd name="T13" fmla="*/ 176 h 184"/>
                <a:gd name="T14" fmla="*/ 8 w 120"/>
                <a:gd name="T15" fmla="*/ 184 h 184"/>
                <a:gd name="T16" fmla="*/ 16 w 120"/>
                <a:gd name="T17" fmla="*/ 176 h 184"/>
                <a:gd name="T18" fmla="*/ 16 w 120"/>
                <a:gd name="T19" fmla="*/ 121 h 184"/>
                <a:gd name="T20" fmla="*/ 21 w 120"/>
                <a:gd name="T21" fmla="*/ 110 h 184"/>
                <a:gd name="T22" fmla="*/ 58 w 120"/>
                <a:gd name="T23" fmla="*/ 73 h 184"/>
                <a:gd name="T24" fmla="*/ 71 w 120"/>
                <a:gd name="T25" fmla="*/ 73 h 184"/>
                <a:gd name="T26" fmla="*/ 73 w 120"/>
                <a:gd name="T27" fmla="*/ 80 h 184"/>
                <a:gd name="T28" fmla="*/ 71 w 120"/>
                <a:gd name="T29" fmla="*/ 86 h 184"/>
                <a:gd name="T30" fmla="*/ 43 w 120"/>
                <a:gd name="T31" fmla="*/ 114 h 184"/>
                <a:gd name="T32" fmla="*/ 43 w 120"/>
                <a:gd name="T33" fmla="*/ 125 h 184"/>
                <a:gd name="T34" fmla="*/ 54 w 120"/>
                <a:gd name="T35" fmla="*/ 125 h 184"/>
                <a:gd name="T36" fmla="*/ 82 w 120"/>
                <a:gd name="T37" fmla="*/ 97 h 184"/>
                <a:gd name="T38" fmla="*/ 88 w 120"/>
                <a:gd name="T39" fmla="*/ 73 h 184"/>
                <a:gd name="T40" fmla="*/ 88 w 120"/>
                <a:gd name="T41" fmla="*/ 73 h 184"/>
                <a:gd name="T42" fmla="*/ 88 w 120"/>
                <a:gd name="T43" fmla="*/ 24 h 184"/>
                <a:gd name="T44" fmla="*/ 96 w 120"/>
                <a:gd name="T45" fmla="*/ 16 h 184"/>
                <a:gd name="T46" fmla="*/ 104 w 120"/>
                <a:gd name="T47" fmla="*/ 24 h 184"/>
                <a:gd name="T48" fmla="*/ 104 w 120"/>
                <a:gd name="T49" fmla="*/ 94 h 184"/>
                <a:gd name="T50" fmla="*/ 101 w 120"/>
                <a:gd name="T51" fmla="*/ 105 h 184"/>
                <a:gd name="T52" fmla="*/ 58 w 120"/>
                <a:gd name="T53" fmla="*/ 154 h 184"/>
                <a:gd name="T54" fmla="*/ 56 w 120"/>
                <a:gd name="T55" fmla="*/ 160 h 184"/>
                <a:gd name="T56" fmla="*/ 56 w 120"/>
                <a:gd name="T57" fmla="*/ 176 h 184"/>
                <a:gd name="T58" fmla="*/ 64 w 120"/>
                <a:gd name="T59" fmla="*/ 184 h 184"/>
                <a:gd name="T60" fmla="*/ 72 w 120"/>
                <a:gd name="T61" fmla="*/ 176 h 184"/>
                <a:gd name="T62" fmla="*/ 72 w 120"/>
                <a:gd name="T63" fmla="*/ 163 h 184"/>
                <a:gd name="T64" fmla="*/ 112 w 120"/>
                <a:gd name="T65" fmla="*/ 116 h 184"/>
                <a:gd name="T66" fmla="*/ 120 w 120"/>
                <a:gd name="T67" fmla="*/ 94 h 184"/>
                <a:gd name="T68" fmla="*/ 120 w 120"/>
                <a:gd name="T69" fmla="*/ 24 h 184"/>
                <a:gd name="T70" fmla="*/ 96 w 120"/>
                <a:gd name="T7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4">
                  <a:moveTo>
                    <a:pt x="96" y="0"/>
                  </a:moveTo>
                  <a:cubicBezTo>
                    <a:pt x="83" y="0"/>
                    <a:pt x="72" y="10"/>
                    <a:pt x="72" y="24"/>
                  </a:cubicBezTo>
                  <a:cubicBezTo>
                    <a:pt x="72" y="56"/>
                    <a:pt x="72" y="56"/>
                    <a:pt x="72" y="56"/>
                  </a:cubicBezTo>
                  <a:cubicBezTo>
                    <a:pt x="64" y="53"/>
                    <a:pt x="53" y="55"/>
                    <a:pt x="47" y="62"/>
                  </a:cubicBezTo>
                  <a:cubicBezTo>
                    <a:pt x="10" y="98"/>
                    <a:pt x="10" y="98"/>
                    <a:pt x="10" y="98"/>
                  </a:cubicBezTo>
                  <a:cubicBezTo>
                    <a:pt x="4" y="104"/>
                    <a:pt x="0" y="112"/>
                    <a:pt x="0" y="121"/>
                  </a:cubicBezTo>
                  <a:cubicBezTo>
                    <a:pt x="0" y="176"/>
                    <a:pt x="0" y="176"/>
                    <a:pt x="0" y="176"/>
                  </a:cubicBezTo>
                  <a:cubicBezTo>
                    <a:pt x="0" y="180"/>
                    <a:pt x="4" y="184"/>
                    <a:pt x="8" y="184"/>
                  </a:cubicBezTo>
                  <a:cubicBezTo>
                    <a:pt x="13" y="184"/>
                    <a:pt x="16" y="180"/>
                    <a:pt x="16" y="176"/>
                  </a:cubicBezTo>
                  <a:cubicBezTo>
                    <a:pt x="16" y="121"/>
                    <a:pt x="16" y="121"/>
                    <a:pt x="16" y="121"/>
                  </a:cubicBezTo>
                  <a:cubicBezTo>
                    <a:pt x="16" y="117"/>
                    <a:pt x="18" y="113"/>
                    <a:pt x="21" y="110"/>
                  </a:cubicBezTo>
                  <a:cubicBezTo>
                    <a:pt x="58" y="73"/>
                    <a:pt x="58" y="73"/>
                    <a:pt x="58" y="73"/>
                  </a:cubicBezTo>
                  <a:cubicBezTo>
                    <a:pt x="61" y="70"/>
                    <a:pt x="67" y="70"/>
                    <a:pt x="71" y="73"/>
                  </a:cubicBezTo>
                  <a:cubicBezTo>
                    <a:pt x="72" y="75"/>
                    <a:pt x="73" y="77"/>
                    <a:pt x="73" y="80"/>
                  </a:cubicBezTo>
                  <a:cubicBezTo>
                    <a:pt x="73" y="82"/>
                    <a:pt x="72" y="84"/>
                    <a:pt x="71" y="86"/>
                  </a:cubicBezTo>
                  <a:cubicBezTo>
                    <a:pt x="43" y="114"/>
                    <a:pt x="43" y="114"/>
                    <a:pt x="43" y="114"/>
                  </a:cubicBezTo>
                  <a:cubicBezTo>
                    <a:pt x="39" y="117"/>
                    <a:pt x="39" y="122"/>
                    <a:pt x="43" y="125"/>
                  </a:cubicBezTo>
                  <a:cubicBezTo>
                    <a:pt x="46" y="128"/>
                    <a:pt x="51" y="128"/>
                    <a:pt x="54" y="125"/>
                  </a:cubicBezTo>
                  <a:cubicBezTo>
                    <a:pt x="82" y="97"/>
                    <a:pt x="82" y="97"/>
                    <a:pt x="82" y="97"/>
                  </a:cubicBezTo>
                  <a:cubicBezTo>
                    <a:pt x="88" y="91"/>
                    <a:pt x="90" y="82"/>
                    <a:pt x="88" y="73"/>
                  </a:cubicBezTo>
                  <a:cubicBezTo>
                    <a:pt x="88" y="73"/>
                    <a:pt x="88" y="73"/>
                    <a:pt x="88" y="73"/>
                  </a:cubicBezTo>
                  <a:cubicBezTo>
                    <a:pt x="88" y="24"/>
                    <a:pt x="88" y="24"/>
                    <a:pt x="88" y="24"/>
                  </a:cubicBezTo>
                  <a:cubicBezTo>
                    <a:pt x="88" y="19"/>
                    <a:pt x="92" y="16"/>
                    <a:pt x="96" y="16"/>
                  </a:cubicBezTo>
                  <a:cubicBezTo>
                    <a:pt x="101" y="16"/>
                    <a:pt x="104" y="19"/>
                    <a:pt x="104" y="24"/>
                  </a:cubicBezTo>
                  <a:cubicBezTo>
                    <a:pt x="104" y="94"/>
                    <a:pt x="104" y="94"/>
                    <a:pt x="104" y="94"/>
                  </a:cubicBezTo>
                  <a:cubicBezTo>
                    <a:pt x="104" y="99"/>
                    <a:pt x="103" y="102"/>
                    <a:pt x="101" y="105"/>
                  </a:cubicBezTo>
                  <a:cubicBezTo>
                    <a:pt x="58" y="154"/>
                    <a:pt x="58" y="154"/>
                    <a:pt x="58" y="154"/>
                  </a:cubicBezTo>
                  <a:cubicBezTo>
                    <a:pt x="57" y="156"/>
                    <a:pt x="56" y="158"/>
                    <a:pt x="56" y="160"/>
                  </a:cubicBezTo>
                  <a:cubicBezTo>
                    <a:pt x="56" y="176"/>
                    <a:pt x="56" y="176"/>
                    <a:pt x="56" y="176"/>
                  </a:cubicBezTo>
                  <a:cubicBezTo>
                    <a:pt x="56" y="180"/>
                    <a:pt x="60" y="184"/>
                    <a:pt x="64" y="184"/>
                  </a:cubicBezTo>
                  <a:cubicBezTo>
                    <a:pt x="69" y="184"/>
                    <a:pt x="72" y="180"/>
                    <a:pt x="72" y="176"/>
                  </a:cubicBezTo>
                  <a:cubicBezTo>
                    <a:pt x="72" y="163"/>
                    <a:pt x="72" y="163"/>
                    <a:pt x="72" y="163"/>
                  </a:cubicBezTo>
                  <a:cubicBezTo>
                    <a:pt x="112" y="116"/>
                    <a:pt x="112" y="116"/>
                    <a:pt x="112" y="116"/>
                  </a:cubicBezTo>
                  <a:cubicBezTo>
                    <a:pt x="118" y="110"/>
                    <a:pt x="120" y="103"/>
                    <a:pt x="120" y="94"/>
                  </a:cubicBezTo>
                  <a:cubicBezTo>
                    <a:pt x="120" y="24"/>
                    <a:pt x="120" y="24"/>
                    <a:pt x="120" y="24"/>
                  </a:cubicBezTo>
                  <a:cubicBezTo>
                    <a:pt x="120" y="10"/>
                    <a:pt x="10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4" name="Freeform 7">
              <a:extLst>
                <a:ext uri="{FF2B5EF4-FFF2-40B4-BE49-F238E27FC236}">
                  <a16:creationId xmlns:a16="http://schemas.microsoft.com/office/drawing/2014/main" id="{467B6A13-5A0A-4E9E-B6B1-AAFB86E67EDF}"/>
                </a:ext>
              </a:extLst>
            </p:cNvPr>
            <p:cNvSpPr>
              <a:spLocks noEditPoints="1"/>
            </p:cNvSpPr>
            <p:nvPr/>
          </p:nvSpPr>
          <p:spPr bwMode="auto">
            <a:xfrm>
              <a:off x="3974" y="2160"/>
              <a:ext cx="348" cy="310"/>
            </a:xfrm>
            <a:custGeom>
              <a:avLst/>
              <a:gdLst>
                <a:gd name="T0" fmla="*/ 80 w 145"/>
                <a:gd name="T1" fmla="*/ 104 h 129"/>
                <a:gd name="T2" fmla="*/ 84 w 145"/>
                <a:gd name="T3" fmla="*/ 103 h 129"/>
                <a:gd name="T4" fmla="*/ 90 w 145"/>
                <a:gd name="T5" fmla="*/ 112 h 129"/>
                <a:gd name="T6" fmla="*/ 97 w 145"/>
                <a:gd name="T7" fmla="*/ 113 h 129"/>
                <a:gd name="T8" fmla="*/ 134 w 145"/>
                <a:gd name="T9" fmla="*/ 84 h 129"/>
                <a:gd name="T10" fmla="*/ 129 w 145"/>
                <a:gd name="T11" fmla="*/ 18 h 129"/>
                <a:gd name="T12" fmla="*/ 125 w 145"/>
                <a:gd name="T13" fmla="*/ 14 h 129"/>
                <a:gd name="T14" fmla="*/ 119 w 145"/>
                <a:gd name="T15" fmla="*/ 14 h 129"/>
                <a:gd name="T16" fmla="*/ 102 w 145"/>
                <a:gd name="T17" fmla="*/ 23 h 129"/>
                <a:gd name="T18" fmla="*/ 100 w 145"/>
                <a:gd name="T19" fmla="*/ 34 h 129"/>
                <a:gd name="T20" fmla="*/ 111 w 145"/>
                <a:gd name="T21" fmla="*/ 36 h 129"/>
                <a:gd name="T22" fmla="*/ 117 w 145"/>
                <a:gd name="T23" fmla="*/ 32 h 129"/>
                <a:gd name="T24" fmla="*/ 119 w 145"/>
                <a:gd name="T25" fmla="*/ 79 h 129"/>
                <a:gd name="T26" fmla="*/ 93 w 145"/>
                <a:gd name="T27" fmla="*/ 97 h 129"/>
                <a:gd name="T28" fmla="*/ 107 w 145"/>
                <a:gd name="T29" fmla="*/ 63 h 129"/>
                <a:gd name="T30" fmla="*/ 78 w 145"/>
                <a:gd name="T31" fmla="*/ 3 h 129"/>
                <a:gd name="T32" fmla="*/ 67 w 145"/>
                <a:gd name="T33" fmla="*/ 3 h 129"/>
                <a:gd name="T34" fmla="*/ 37 w 145"/>
                <a:gd name="T35" fmla="*/ 63 h 129"/>
                <a:gd name="T36" fmla="*/ 51 w 145"/>
                <a:gd name="T37" fmla="*/ 97 h 129"/>
                <a:gd name="T38" fmla="*/ 25 w 145"/>
                <a:gd name="T39" fmla="*/ 79 h 129"/>
                <a:gd name="T40" fmla="*/ 27 w 145"/>
                <a:gd name="T41" fmla="*/ 32 h 129"/>
                <a:gd name="T42" fmla="*/ 33 w 145"/>
                <a:gd name="T43" fmla="*/ 36 h 129"/>
                <a:gd name="T44" fmla="*/ 44 w 145"/>
                <a:gd name="T45" fmla="*/ 34 h 129"/>
                <a:gd name="T46" fmla="*/ 42 w 145"/>
                <a:gd name="T47" fmla="*/ 23 h 129"/>
                <a:gd name="T48" fmla="*/ 26 w 145"/>
                <a:gd name="T49" fmla="*/ 14 h 129"/>
                <a:gd name="T50" fmla="*/ 20 w 145"/>
                <a:gd name="T51" fmla="*/ 14 h 129"/>
                <a:gd name="T52" fmla="*/ 15 w 145"/>
                <a:gd name="T53" fmla="*/ 18 h 129"/>
                <a:gd name="T54" fmla="*/ 10 w 145"/>
                <a:gd name="T55" fmla="*/ 84 h 129"/>
                <a:gd name="T56" fmla="*/ 48 w 145"/>
                <a:gd name="T57" fmla="*/ 113 h 129"/>
                <a:gd name="T58" fmla="*/ 55 w 145"/>
                <a:gd name="T59" fmla="*/ 112 h 129"/>
                <a:gd name="T60" fmla="*/ 61 w 145"/>
                <a:gd name="T61" fmla="*/ 103 h 129"/>
                <a:gd name="T62" fmla="*/ 64 w 145"/>
                <a:gd name="T63" fmla="*/ 104 h 129"/>
                <a:gd name="T64" fmla="*/ 64 w 145"/>
                <a:gd name="T65" fmla="*/ 121 h 129"/>
                <a:gd name="T66" fmla="*/ 72 w 145"/>
                <a:gd name="T67" fmla="*/ 129 h 129"/>
                <a:gd name="T68" fmla="*/ 80 w 145"/>
                <a:gd name="T69" fmla="*/ 121 h 129"/>
                <a:gd name="T70" fmla="*/ 80 w 145"/>
                <a:gd name="T71" fmla="*/ 104 h 129"/>
                <a:gd name="T72" fmla="*/ 53 w 145"/>
                <a:gd name="T73" fmla="*/ 63 h 129"/>
                <a:gd name="T74" fmla="*/ 72 w 145"/>
                <a:gd name="T75" fmla="*/ 21 h 129"/>
                <a:gd name="T76" fmla="*/ 91 w 145"/>
                <a:gd name="T77" fmla="*/ 63 h 129"/>
                <a:gd name="T78" fmla="*/ 80 w 145"/>
                <a:gd name="T79" fmla="*/ 87 h 129"/>
                <a:gd name="T80" fmla="*/ 80 w 145"/>
                <a:gd name="T81" fmla="*/ 59 h 129"/>
                <a:gd name="T82" fmla="*/ 72 w 145"/>
                <a:gd name="T83" fmla="*/ 51 h 129"/>
                <a:gd name="T84" fmla="*/ 64 w 145"/>
                <a:gd name="T85" fmla="*/ 59 h 129"/>
                <a:gd name="T86" fmla="*/ 64 w 145"/>
                <a:gd name="T87" fmla="*/ 87 h 129"/>
                <a:gd name="T88" fmla="*/ 53 w 145"/>
                <a:gd name="T89"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29">
                  <a:moveTo>
                    <a:pt x="80" y="104"/>
                  </a:moveTo>
                  <a:cubicBezTo>
                    <a:pt x="81" y="104"/>
                    <a:pt x="83" y="103"/>
                    <a:pt x="84" y="103"/>
                  </a:cubicBezTo>
                  <a:cubicBezTo>
                    <a:pt x="83" y="107"/>
                    <a:pt x="85" y="111"/>
                    <a:pt x="90" y="112"/>
                  </a:cubicBezTo>
                  <a:cubicBezTo>
                    <a:pt x="92" y="113"/>
                    <a:pt x="94" y="113"/>
                    <a:pt x="97" y="113"/>
                  </a:cubicBezTo>
                  <a:cubicBezTo>
                    <a:pt x="112" y="113"/>
                    <a:pt x="127" y="102"/>
                    <a:pt x="134" y="84"/>
                  </a:cubicBezTo>
                  <a:cubicBezTo>
                    <a:pt x="145" y="57"/>
                    <a:pt x="130" y="20"/>
                    <a:pt x="129" y="18"/>
                  </a:cubicBezTo>
                  <a:cubicBezTo>
                    <a:pt x="128" y="16"/>
                    <a:pt x="127" y="15"/>
                    <a:pt x="125" y="14"/>
                  </a:cubicBezTo>
                  <a:cubicBezTo>
                    <a:pt x="123" y="13"/>
                    <a:pt x="121" y="13"/>
                    <a:pt x="119" y="14"/>
                  </a:cubicBezTo>
                  <a:cubicBezTo>
                    <a:pt x="112" y="17"/>
                    <a:pt x="107" y="20"/>
                    <a:pt x="102" y="23"/>
                  </a:cubicBezTo>
                  <a:cubicBezTo>
                    <a:pt x="99" y="25"/>
                    <a:pt x="98" y="30"/>
                    <a:pt x="100" y="34"/>
                  </a:cubicBezTo>
                  <a:cubicBezTo>
                    <a:pt x="102" y="38"/>
                    <a:pt x="107" y="39"/>
                    <a:pt x="111" y="36"/>
                  </a:cubicBezTo>
                  <a:cubicBezTo>
                    <a:pt x="113" y="35"/>
                    <a:pt x="115" y="34"/>
                    <a:pt x="117" y="32"/>
                  </a:cubicBezTo>
                  <a:cubicBezTo>
                    <a:pt x="120" y="43"/>
                    <a:pt x="125" y="64"/>
                    <a:pt x="119" y="79"/>
                  </a:cubicBezTo>
                  <a:cubicBezTo>
                    <a:pt x="114" y="92"/>
                    <a:pt x="102" y="99"/>
                    <a:pt x="93" y="97"/>
                  </a:cubicBezTo>
                  <a:cubicBezTo>
                    <a:pt x="102" y="89"/>
                    <a:pt x="107" y="77"/>
                    <a:pt x="107" y="63"/>
                  </a:cubicBezTo>
                  <a:cubicBezTo>
                    <a:pt x="107" y="33"/>
                    <a:pt x="79" y="4"/>
                    <a:pt x="78" y="3"/>
                  </a:cubicBezTo>
                  <a:cubicBezTo>
                    <a:pt x="75" y="0"/>
                    <a:pt x="70" y="0"/>
                    <a:pt x="67" y="3"/>
                  </a:cubicBezTo>
                  <a:cubicBezTo>
                    <a:pt x="65" y="4"/>
                    <a:pt x="37" y="33"/>
                    <a:pt x="37" y="63"/>
                  </a:cubicBezTo>
                  <a:cubicBezTo>
                    <a:pt x="37" y="77"/>
                    <a:pt x="43" y="89"/>
                    <a:pt x="51" y="97"/>
                  </a:cubicBezTo>
                  <a:cubicBezTo>
                    <a:pt x="43" y="99"/>
                    <a:pt x="30" y="92"/>
                    <a:pt x="25" y="79"/>
                  </a:cubicBezTo>
                  <a:cubicBezTo>
                    <a:pt x="20" y="64"/>
                    <a:pt x="24" y="43"/>
                    <a:pt x="27" y="32"/>
                  </a:cubicBezTo>
                  <a:cubicBezTo>
                    <a:pt x="30" y="34"/>
                    <a:pt x="31" y="35"/>
                    <a:pt x="33" y="36"/>
                  </a:cubicBezTo>
                  <a:cubicBezTo>
                    <a:pt x="37" y="39"/>
                    <a:pt x="42" y="38"/>
                    <a:pt x="44" y="34"/>
                  </a:cubicBezTo>
                  <a:cubicBezTo>
                    <a:pt x="47" y="30"/>
                    <a:pt x="46" y="25"/>
                    <a:pt x="42" y="23"/>
                  </a:cubicBezTo>
                  <a:cubicBezTo>
                    <a:pt x="37" y="20"/>
                    <a:pt x="33" y="17"/>
                    <a:pt x="26" y="14"/>
                  </a:cubicBezTo>
                  <a:cubicBezTo>
                    <a:pt x="24" y="13"/>
                    <a:pt x="22" y="13"/>
                    <a:pt x="20" y="14"/>
                  </a:cubicBezTo>
                  <a:cubicBezTo>
                    <a:pt x="18" y="15"/>
                    <a:pt x="16" y="16"/>
                    <a:pt x="15" y="18"/>
                  </a:cubicBezTo>
                  <a:cubicBezTo>
                    <a:pt x="15" y="20"/>
                    <a:pt x="0" y="57"/>
                    <a:pt x="10" y="84"/>
                  </a:cubicBezTo>
                  <a:cubicBezTo>
                    <a:pt x="17" y="102"/>
                    <a:pt x="33" y="113"/>
                    <a:pt x="48" y="113"/>
                  </a:cubicBezTo>
                  <a:cubicBezTo>
                    <a:pt x="50" y="113"/>
                    <a:pt x="53" y="113"/>
                    <a:pt x="55" y="112"/>
                  </a:cubicBezTo>
                  <a:cubicBezTo>
                    <a:pt x="59" y="111"/>
                    <a:pt x="62" y="107"/>
                    <a:pt x="61" y="103"/>
                  </a:cubicBezTo>
                  <a:cubicBezTo>
                    <a:pt x="62" y="103"/>
                    <a:pt x="63" y="104"/>
                    <a:pt x="64" y="104"/>
                  </a:cubicBezTo>
                  <a:cubicBezTo>
                    <a:pt x="64" y="121"/>
                    <a:pt x="64" y="121"/>
                    <a:pt x="64" y="121"/>
                  </a:cubicBezTo>
                  <a:cubicBezTo>
                    <a:pt x="64" y="125"/>
                    <a:pt x="68" y="129"/>
                    <a:pt x="72" y="129"/>
                  </a:cubicBezTo>
                  <a:cubicBezTo>
                    <a:pt x="77" y="129"/>
                    <a:pt x="80" y="125"/>
                    <a:pt x="80" y="121"/>
                  </a:cubicBezTo>
                  <a:lnTo>
                    <a:pt x="80" y="104"/>
                  </a:lnTo>
                  <a:close/>
                  <a:moveTo>
                    <a:pt x="53" y="63"/>
                  </a:moveTo>
                  <a:cubicBezTo>
                    <a:pt x="53" y="47"/>
                    <a:pt x="65" y="30"/>
                    <a:pt x="72" y="21"/>
                  </a:cubicBezTo>
                  <a:cubicBezTo>
                    <a:pt x="80" y="30"/>
                    <a:pt x="91" y="47"/>
                    <a:pt x="91" y="63"/>
                  </a:cubicBezTo>
                  <a:cubicBezTo>
                    <a:pt x="91" y="74"/>
                    <a:pt x="87" y="83"/>
                    <a:pt x="80" y="87"/>
                  </a:cubicBezTo>
                  <a:cubicBezTo>
                    <a:pt x="80" y="59"/>
                    <a:pt x="80" y="59"/>
                    <a:pt x="80" y="59"/>
                  </a:cubicBezTo>
                  <a:cubicBezTo>
                    <a:pt x="80" y="55"/>
                    <a:pt x="77" y="51"/>
                    <a:pt x="72" y="51"/>
                  </a:cubicBezTo>
                  <a:cubicBezTo>
                    <a:pt x="68" y="51"/>
                    <a:pt x="64" y="55"/>
                    <a:pt x="64" y="59"/>
                  </a:cubicBezTo>
                  <a:cubicBezTo>
                    <a:pt x="64" y="87"/>
                    <a:pt x="64" y="87"/>
                    <a:pt x="64" y="87"/>
                  </a:cubicBezTo>
                  <a:cubicBezTo>
                    <a:pt x="58" y="83"/>
                    <a:pt x="53" y="74"/>
                    <a:pt x="5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16" name="Rectangle 115">
            <a:extLst>
              <a:ext uri="{FF2B5EF4-FFF2-40B4-BE49-F238E27FC236}">
                <a16:creationId xmlns:a16="http://schemas.microsoft.com/office/drawing/2014/main" id="{0817C7D7-9FD7-463E-A451-A6A1F9F93C5A}"/>
              </a:ext>
            </a:extLst>
          </p:cNvPr>
          <p:cNvSpPr/>
          <p:nvPr/>
        </p:nvSpPr>
        <p:spPr>
          <a:xfrm>
            <a:off x="4175052" y="4459338"/>
            <a:ext cx="4316818" cy="476412"/>
          </a:xfrm>
          <a:prstGeom prst="rect">
            <a:avLst/>
          </a:prstGeom>
        </p:spPr>
        <p:txBody>
          <a:bodyPr wrap="square" lIns="0" tIns="0" rIns="0" bIns="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rPr>
              <a:t>Sugerencias de mejora</a:t>
            </a:r>
            <a:r>
              <a:rPr kumimoji="0" lang="es-CO" b="1" i="0" u="none" strike="noStrike" kern="1200" cap="none" spc="0" normalizeH="0" noProof="0" dirty="0">
                <a:ln>
                  <a:noFill/>
                </a:ln>
                <a:solidFill>
                  <a:srgbClr val="FFFFFF"/>
                </a:solidFill>
                <a:effectLst/>
                <a:uLnTx/>
                <a:uFillTx/>
                <a:latin typeface="Arial" panose="020B0604020202020204"/>
                <a:ea typeface="MS PGothic"/>
                <a:cs typeface="+mn-cs"/>
              </a:rPr>
              <a:t> y expectativas para la renovación 2025/2026</a:t>
            </a:r>
            <a:endPar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grpSp>
        <p:nvGrpSpPr>
          <p:cNvPr id="117" name="Group 10">
            <a:extLst>
              <a:ext uri="{FF2B5EF4-FFF2-40B4-BE49-F238E27FC236}">
                <a16:creationId xmlns:a16="http://schemas.microsoft.com/office/drawing/2014/main" id="{367C6824-E88C-4078-B4FE-62CCBAB55D5B}"/>
              </a:ext>
            </a:extLst>
          </p:cNvPr>
          <p:cNvGrpSpPr>
            <a:grpSpLocks noChangeAspect="1"/>
          </p:cNvGrpSpPr>
          <p:nvPr/>
        </p:nvGrpSpPr>
        <p:grpSpPr bwMode="auto">
          <a:xfrm>
            <a:off x="3484979" y="4359900"/>
            <a:ext cx="512575" cy="548109"/>
            <a:chOff x="3837" y="2160"/>
            <a:chExt cx="577" cy="617"/>
          </a:xfrm>
          <a:solidFill>
            <a:schemeClr val="bg1"/>
          </a:solidFill>
        </p:grpSpPr>
        <p:sp>
          <p:nvSpPr>
            <p:cNvPr id="118" name="Freeform 11">
              <a:extLst>
                <a:ext uri="{FF2B5EF4-FFF2-40B4-BE49-F238E27FC236}">
                  <a16:creationId xmlns:a16="http://schemas.microsoft.com/office/drawing/2014/main" id="{B6A32EB7-8AD7-424F-915C-8311F4B55021}"/>
                </a:ext>
              </a:extLst>
            </p:cNvPr>
            <p:cNvSpPr>
              <a:spLocks/>
            </p:cNvSpPr>
            <p:nvPr/>
          </p:nvSpPr>
          <p:spPr bwMode="auto">
            <a:xfrm>
              <a:off x="3837" y="2160"/>
              <a:ext cx="577" cy="617"/>
            </a:xfrm>
            <a:custGeom>
              <a:avLst/>
              <a:gdLst>
                <a:gd name="T0" fmla="*/ 202 w 240"/>
                <a:gd name="T1" fmla="*/ 35 h 257"/>
                <a:gd name="T2" fmla="*/ 130 w 240"/>
                <a:gd name="T3" fmla="*/ 1 h 257"/>
                <a:gd name="T4" fmla="*/ 56 w 240"/>
                <a:gd name="T5" fmla="*/ 28 h 257"/>
                <a:gd name="T6" fmla="*/ 21 w 240"/>
                <a:gd name="T7" fmla="*/ 105 h 257"/>
                <a:gd name="T8" fmla="*/ 21 w 240"/>
                <a:gd name="T9" fmla="*/ 111 h 257"/>
                <a:gd name="T10" fmla="*/ 2 w 240"/>
                <a:gd name="T11" fmla="*/ 154 h 257"/>
                <a:gd name="T12" fmla="*/ 5 w 240"/>
                <a:gd name="T13" fmla="*/ 164 h 257"/>
                <a:gd name="T14" fmla="*/ 21 w 240"/>
                <a:gd name="T15" fmla="*/ 173 h 257"/>
                <a:gd name="T16" fmla="*/ 21 w 240"/>
                <a:gd name="T17" fmla="*/ 201 h 257"/>
                <a:gd name="T18" fmla="*/ 53 w 240"/>
                <a:gd name="T19" fmla="*/ 233 h 257"/>
                <a:gd name="T20" fmla="*/ 85 w 240"/>
                <a:gd name="T21" fmla="*/ 233 h 257"/>
                <a:gd name="T22" fmla="*/ 85 w 240"/>
                <a:gd name="T23" fmla="*/ 249 h 257"/>
                <a:gd name="T24" fmla="*/ 93 w 240"/>
                <a:gd name="T25" fmla="*/ 257 h 257"/>
                <a:gd name="T26" fmla="*/ 101 w 240"/>
                <a:gd name="T27" fmla="*/ 249 h 257"/>
                <a:gd name="T28" fmla="*/ 101 w 240"/>
                <a:gd name="T29" fmla="*/ 225 h 257"/>
                <a:gd name="T30" fmla="*/ 93 w 240"/>
                <a:gd name="T31" fmla="*/ 217 h 257"/>
                <a:gd name="T32" fmla="*/ 53 w 240"/>
                <a:gd name="T33" fmla="*/ 217 h 257"/>
                <a:gd name="T34" fmla="*/ 37 w 240"/>
                <a:gd name="T35" fmla="*/ 201 h 257"/>
                <a:gd name="T36" fmla="*/ 37 w 240"/>
                <a:gd name="T37" fmla="*/ 169 h 257"/>
                <a:gd name="T38" fmla="*/ 33 w 240"/>
                <a:gd name="T39" fmla="*/ 162 h 257"/>
                <a:gd name="T40" fmla="*/ 19 w 240"/>
                <a:gd name="T41" fmla="*/ 154 h 257"/>
                <a:gd name="T42" fmla="*/ 36 w 240"/>
                <a:gd name="T43" fmla="*/ 116 h 257"/>
                <a:gd name="T44" fmla="*/ 37 w 240"/>
                <a:gd name="T45" fmla="*/ 113 h 257"/>
                <a:gd name="T46" fmla="*/ 37 w 240"/>
                <a:gd name="T47" fmla="*/ 105 h 257"/>
                <a:gd name="T48" fmla="*/ 66 w 240"/>
                <a:gd name="T49" fmla="*/ 40 h 257"/>
                <a:gd name="T50" fmla="*/ 129 w 240"/>
                <a:gd name="T51" fmla="*/ 17 h 257"/>
                <a:gd name="T52" fmla="*/ 190 w 240"/>
                <a:gd name="T53" fmla="*/ 46 h 257"/>
                <a:gd name="T54" fmla="*/ 184 w 240"/>
                <a:gd name="T55" fmla="*/ 170 h 257"/>
                <a:gd name="T56" fmla="*/ 181 w 240"/>
                <a:gd name="T57" fmla="*/ 176 h 257"/>
                <a:gd name="T58" fmla="*/ 181 w 240"/>
                <a:gd name="T59" fmla="*/ 249 h 257"/>
                <a:gd name="T60" fmla="*/ 189 w 240"/>
                <a:gd name="T61" fmla="*/ 257 h 257"/>
                <a:gd name="T62" fmla="*/ 197 w 240"/>
                <a:gd name="T63" fmla="*/ 249 h 257"/>
                <a:gd name="T64" fmla="*/ 197 w 240"/>
                <a:gd name="T65" fmla="*/ 180 h 257"/>
                <a:gd name="T66" fmla="*/ 202 w 240"/>
                <a:gd name="T67"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57">
                  <a:moveTo>
                    <a:pt x="202" y="35"/>
                  </a:moveTo>
                  <a:cubicBezTo>
                    <a:pt x="183" y="15"/>
                    <a:pt x="158" y="2"/>
                    <a:pt x="130" y="1"/>
                  </a:cubicBezTo>
                  <a:cubicBezTo>
                    <a:pt x="102" y="0"/>
                    <a:pt x="76" y="9"/>
                    <a:pt x="56" y="28"/>
                  </a:cubicBezTo>
                  <a:cubicBezTo>
                    <a:pt x="34" y="46"/>
                    <a:pt x="21" y="74"/>
                    <a:pt x="21" y="105"/>
                  </a:cubicBezTo>
                  <a:cubicBezTo>
                    <a:pt x="21" y="111"/>
                    <a:pt x="21" y="111"/>
                    <a:pt x="21" y="111"/>
                  </a:cubicBezTo>
                  <a:cubicBezTo>
                    <a:pt x="2" y="154"/>
                    <a:pt x="2" y="154"/>
                    <a:pt x="2" y="154"/>
                  </a:cubicBezTo>
                  <a:cubicBezTo>
                    <a:pt x="0" y="157"/>
                    <a:pt x="1" y="162"/>
                    <a:pt x="5" y="164"/>
                  </a:cubicBezTo>
                  <a:cubicBezTo>
                    <a:pt x="21" y="173"/>
                    <a:pt x="21" y="173"/>
                    <a:pt x="21" y="173"/>
                  </a:cubicBezTo>
                  <a:cubicBezTo>
                    <a:pt x="21" y="201"/>
                    <a:pt x="21" y="201"/>
                    <a:pt x="21" y="201"/>
                  </a:cubicBezTo>
                  <a:cubicBezTo>
                    <a:pt x="21" y="219"/>
                    <a:pt x="35" y="233"/>
                    <a:pt x="53" y="233"/>
                  </a:cubicBezTo>
                  <a:cubicBezTo>
                    <a:pt x="85" y="233"/>
                    <a:pt x="85" y="233"/>
                    <a:pt x="85" y="233"/>
                  </a:cubicBezTo>
                  <a:cubicBezTo>
                    <a:pt x="85" y="249"/>
                    <a:pt x="85" y="249"/>
                    <a:pt x="85" y="249"/>
                  </a:cubicBezTo>
                  <a:cubicBezTo>
                    <a:pt x="85" y="253"/>
                    <a:pt x="89" y="257"/>
                    <a:pt x="93" y="257"/>
                  </a:cubicBezTo>
                  <a:cubicBezTo>
                    <a:pt x="97" y="257"/>
                    <a:pt x="101" y="253"/>
                    <a:pt x="101" y="249"/>
                  </a:cubicBezTo>
                  <a:cubicBezTo>
                    <a:pt x="101" y="225"/>
                    <a:pt x="101" y="225"/>
                    <a:pt x="101" y="225"/>
                  </a:cubicBezTo>
                  <a:cubicBezTo>
                    <a:pt x="101" y="220"/>
                    <a:pt x="97" y="217"/>
                    <a:pt x="93" y="217"/>
                  </a:cubicBezTo>
                  <a:cubicBezTo>
                    <a:pt x="53" y="217"/>
                    <a:pt x="53" y="217"/>
                    <a:pt x="53" y="217"/>
                  </a:cubicBezTo>
                  <a:cubicBezTo>
                    <a:pt x="44" y="217"/>
                    <a:pt x="37" y="210"/>
                    <a:pt x="37" y="201"/>
                  </a:cubicBezTo>
                  <a:cubicBezTo>
                    <a:pt x="37" y="169"/>
                    <a:pt x="37" y="169"/>
                    <a:pt x="37" y="169"/>
                  </a:cubicBezTo>
                  <a:cubicBezTo>
                    <a:pt x="37" y="166"/>
                    <a:pt x="36" y="163"/>
                    <a:pt x="33" y="162"/>
                  </a:cubicBezTo>
                  <a:cubicBezTo>
                    <a:pt x="19" y="154"/>
                    <a:pt x="19" y="154"/>
                    <a:pt x="19" y="154"/>
                  </a:cubicBezTo>
                  <a:cubicBezTo>
                    <a:pt x="36" y="116"/>
                    <a:pt x="36" y="116"/>
                    <a:pt x="36" y="116"/>
                  </a:cubicBezTo>
                  <a:cubicBezTo>
                    <a:pt x="37" y="115"/>
                    <a:pt x="37" y="114"/>
                    <a:pt x="37" y="113"/>
                  </a:cubicBezTo>
                  <a:cubicBezTo>
                    <a:pt x="37" y="105"/>
                    <a:pt x="37" y="105"/>
                    <a:pt x="37" y="105"/>
                  </a:cubicBezTo>
                  <a:cubicBezTo>
                    <a:pt x="37" y="79"/>
                    <a:pt x="48" y="55"/>
                    <a:pt x="66" y="40"/>
                  </a:cubicBezTo>
                  <a:cubicBezTo>
                    <a:pt x="83" y="24"/>
                    <a:pt x="106" y="16"/>
                    <a:pt x="129" y="17"/>
                  </a:cubicBezTo>
                  <a:cubicBezTo>
                    <a:pt x="153" y="18"/>
                    <a:pt x="174" y="28"/>
                    <a:pt x="190" y="46"/>
                  </a:cubicBezTo>
                  <a:cubicBezTo>
                    <a:pt x="223" y="82"/>
                    <a:pt x="220" y="138"/>
                    <a:pt x="184" y="170"/>
                  </a:cubicBezTo>
                  <a:cubicBezTo>
                    <a:pt x="182" y="172"/>
                    <a:pt x="181" y="174"/>
                    <a:pt x="181" y="176"/>
                  </a:cubicBezTo>
                  <a:cubicBezTo>
                    <a:pt x="181" y="249"/>
                    <a:pt x="181" y="249"/>
                    <a:pt x="181" y="249"/>
                  </a:cubicBezTo>
                  <a:cubicBezTo>
                    <a:pt x="181" y="253"/>
                    <a:pt x="185" y="257"/>
                    <a:pt x="189" y="257"/>
                  </a:cubicBezTo>
                  <a:cubicBezTo>
                    <a:pt x="193" y="257"/>
                    <a:pt x="197" y="253"/>
                    <a:pt x="197" y="249"/>
                  </a:cubicBezTo>
                  <a:cubicBezTo>
                    <a:pt x="197" y="180"/>
                    <a:pt x="197" y="180"/>
                    <a:pt x="197" y="180"/>
                  </a:cubicBezTo>
                  <a:cubicBezTo>
                    <a:pt x="237" y="141"/>
                    <a:pt x="240" y="77"/>
                    <a:pt x="20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9" name="Oval 12">
              <a:extLst>
                <a:ext uri="{FF2B5EF4-FFF2-40B4-BE49-F238E27FC236}">
                  <a16:creationId xmlns:a16="http://schemas.microsoft.com/office/drawing/2014/main" id="{6D09E87C-0E4A-47DD-9CF1-4FAF5A2F9683}"/>
                </a:ext>
              </a:extLst>
            </p:cNvPr>
            <p:cNvSpPr>
              <a:spLocks noChangeArrowheads="1"/>
            </p:cNvSpPr>
            <p:nvPr/>
          </p:nvSpPr>
          <p:spPr bwMode="auto">
            <a:xfrm>
              <a:off x="4104" y="2551"/>
              <a:ext cx="46" cy="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0" name="Freeform 13">
              <a:extLst>
                <a:ext uri="{FF2B5EF4-FFF2-40B4-BE49-F238E27FC236}">
                  <a16:creationId xmlns:a16="http://schemas.microsoft.com/office/drawing/2014/main" id="{BD76133F-6118-4508-9112-07EB8AA08F10}"/>
                </a:ext>
              </a:extLst>
            </p:cNvPr>
            <p:cNvSpPr>
              <a:spLocks/>
            </p:cNvSpPr>
            <p:nvPr/>
          </p:nvSpPr>
          <p:spPr bwMode="auto">
            <a:xfrm>
              <a:off x="4056" y="2275"/>
              <a:ext cx="180" cy="233"/>
            </a:xfrm>
            <a:custGeom>
              <a:avLst/>
              <a:gdLst>
                <a:gd name="T0" fmla="*/ 6 w 75"/>
                <a:gd name="T1" fmla="*/ 10 h 97"/>
                <a:gd name="T2" fmla="*/ 2 w 75"/>
                <a:gd name="T3" fmla="*/ 20 h 97"/>
                <a:gd name="T4" fmla="*/ 13 w 75"/>
                <a:gd name="T5" fmla="*/ 24 h 97"/>
                <a:gd name="T6" fmla="*/ 51 w 75"/>
                <a:gd name="T7" fmla="*/ 27 h 97"/>
                <a:gd name="T8" fmla="*/ 42 w 75"/>
                <a:gd name="T9" fmla="*/ 55 h 97"/>
                <a:gd name="T10" fmla="*/ 20 w 75"/>
                <a:gd name="T11" fmla="*/ 89 h 97"/>
                <a:gd name="T12" fmla="*/ 28 w 75"/>
                <a:gd name="T13" fmla="*/ 97 h 97"/>
                <a:gd name="T14" fmla="*/ 36 w 75"/>
                <a:gd name="T15" fmla="*/ 89 h 97"/>
                <a:gd name="T16" fmla="*/ 52 w 75"/>
                <a:gd name="T17" fmla="*/ 68 h 97"/>
                <a:gd name="T18" fmla="*/ 65 w 75"/>
                <a:gd name="T19" fmla="*/ 18 h 97"/>
                <a:gd name="T20" fmla="*/ 6 w 75"/>
                <a:gd name="T21"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7">
                  <a:moveTo>
                    <a:pt x="6" y="10"/>
                  </a:moveTo>
                  <a:cubicBezTo>
                    <a:pt x="2" y="11"/>
                    <a:pt x="0" y="16"/>
                    <a:pt x="2" y="20"/>
                  </a:cubicBezTo>
                  <a:cubicBezTo>
                    <a:pt x="4" y="24"/>
                    <a:pt x="9" y="26"/>
                    <a:pt x="13" y="24"/>
                  </a:cubicBezTo>
                  <a:cubicBezTo>
                    <a:pt x="28" y="17"/>
                    <a:pt x="46" y="18"/>
                    <a:pt x="51" y="27"/>
                  </a:cubicBezTo>
                  <a:cubicBezTo>
                    <a:pt x="58" y="37"/>
                    <a:pt x="51" y="48"/>
                    <a:pt x="42" y="55"/>
                  </a:cubicBezTo>
                  <a:cubicBezTo>
                    <a:pt x="28" y="67"/>
                    <a:pt x="20" y="75"/>
                    <a:pt x="20" y="89"/>
                  </a:cubicBezTo>
                  <a:cubicBezTo>
                    <a:pt x="20" y="93"/>
                    <a:pt x="24" y="97"/>
                    <a:pt x="28" y="97"/>
                  </a:cubicBezTo>
                  <a:cubicBezTo>
                    <a:pt x="33" y="97"/>
                    <a:pt x="36" y="93"/>
                    <a:pt x="36" y="89"/>
                  </a:cubicBezTo>
                  <a:cubicBezTo>
                    <a:pt x="36" y="83"/>
                    <a:pt x="39" y="79"/>
                    <a:pt x="52" y="68"/>
                  </a:cubicBezTo>
                  <a:cubicBezTo>
                    <a:pt x="70" y="53"/>
                    <a:pt x="75" y="34"/>
                    <a:pt x="65" y="18"/>
                  </a:cubicBezTo>
                  <a:cubicBezTo>
                    <a:pt x="54" y="1"/>
                    <a:pt x="26" y="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21" name="Rectangle 120">
            <a:extLst>
              <a:ext uri="{FF2B5EF4-FFF2-40B4-BE49-F238E27FC236}">
                <a16:creationId xmlns:a16="http://schemas.microsoft.com/office/drawing/2014/main" id="{E21E71A5-A27C-4F3D-B6C0-DFA5CB82CDA6}"/>
              </a:ext>
            </a:extLst>
          </p:cNvPr>
          <p:cNvSpPr/>
          <p:nvPr/>
        </p:nvSpPr>
        <p:spPr>
          <a:xfrm>
            <a:off x="637761" y="1001373"/>
            <a:ext cx="11223625" cy="9046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0" name="Isosceles Triangle 149">
            <a:extLst>
              <a:ext uri="{FF2B5EF4-FFF2-40B4-BE49-F238E27FC236}">
                <a16:creationId xmlns:a16="http://schemas.microsoft.com/office/drawing/2014/main" id="{40926FAE-6612-4455-9D6C-8FB925E9896A}"/>
              </a:ext>
            </a:extLst>
          </p:cNvPr>
          <p:cNvSpPr/>
          <p:nvPr/>
        </p:nvSpPr>
        <p:spPr>
          <a:xfrm rot="10800000">
            <a:off x="6070384" y="1898782"/>
            <a:ext cx="358378" cy="1833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9E413115-6582-4780-A890-93AF3887387E}"/>
              </a:ext>
            </a:extLst>
          </p:cNvPr>
          <p:cNvSpPr/>
          <p:nvPr/>
        </p:nvSpPr>
        <p:spPr>
          <a:xfrm>
            <a:off x="2009541" y="1266229"/>
            <a:ext cx="9594195" cy="370614"/>
          </a:xfrm>
          <a:prstGeom prst="rect">
            <a:avLst/>
          </a:prstGeom>
        </p:spPr>
        <p:txBody>
          <a:bodyPr wrap="square" lIns="0" tIns="0" rIns="0" bIns="0" anchor="t">
            <a:spAutoFit/>
          </a:bodyPr>
          <a:lstStyle/>
          <a:p>
            <a:pPr defTabSz="914400" fontAlgn="base">
              <a:lnSpc>
                <a:spcPct val="86000"/>
              </a:lnSpc>
              <a:spcBef>
                <a:spcPct val="0"/>
              </a:spcBef>
              <a:spcAft>
                <a:spcPct val="0"/>
              </a:spcAft>
              <a:defRPr/>
            </a:pPr>
            <a:r>
              <a:rPr lang="es-ES" sz="1400" b="1" dirty="0">
                <a:solidFill>
                  <a:srgbClr val="FFFFFF"/>
                </a:solidFill>
                <a:ea typeface="MS PGothic"/>
                <a:cs typeface="Arial"/>
              </a:rPr>
              <a:t>Consideramos que este es el foro perfecto para que los reaseguradores de Grupo LARG puedan canalizar cualquier mensaje que puedan estimar relevante poner en conocimiento de las compañías. Es vuestro momento.</a:t>
            </a:r>
            <a:endParaRPr lang="es-CO" sz="1400" b="1" i="0" u="none" strike="noStrike" kern="1200" cap="none" spc="0" normalizeH="0" baseline="0" noProof="0" dirty="0">
              <a:ln>
                <a:noFill/>
              </a:ln>
              <a:solidFill>
                <a:srgbClr val="FFFFFF"/>
              </a:solidFill>
              <a:effectLst/>
              <a:uLnTx/>
              <a:uFillTx/>
              <a:latin typeface="Arial" panose="020B0604020202020204"/>
              <a:ea typeface="MS PGothic"/>
              <a:cs typeface="Arial"/>
            </a:endParaRPr>
          </a:p>
        </p:txBody>
      </p:sp>
      <p:grpSp>
        <p:nvGrpSpPr>
          <p:cNvPr id="6" name="Group 4">
            <a:extLst>
              <a:ext uri="{FF2B5EF4-FFF2-40B4-BE49-F238E27FC236}">
                <a16:creationId xmlns:a16="http://schemas.microsoft.com/office/drawing/2014/main" id="{87FFF36B-073C-4F84-9257-05452EA6D604}"/>
              </a:ext>
            </a:extLst>
          </p:cNvPr>
          <p:cNvGrpSpPr>
            <a:grpSpLocks noChangeAspect="1"/>
          </p:cNvGrpSpPr>
          <p:nvPr/>
        </p:nvGrpSpPr>
        <p:grpSpPr bwMode="auto">
          <a:xfrm>
            <a:off x="1241714" y="1225101"/>
            <a:ext cx="457200" cy="457199"/>
            <a:chOff x="3838" y="2160"/>
            <a:chExt cx="614" cy="614"/>
          </a:xfrm>
          <a:solidFill>
            <a:schemeClr val="bg1"/>
          </a:solidFill>
        </p:grpSpPr>
        <p:sp>
          <p:nvSpPr>
            <p:cNvPr id="8" name="Freeform 5">
              <a:extLst>
                <a:ext uri="{FF2B5EF4-FFF2-40B4-BE49-F238E27FC236}">
                  <a16:creationId xmlns:a16="http://schemas.microsoft.com/office/drawing/2014/main" id="{515D7617-80B4-40AD-9B51-DAC458955E1C}"/>
                </a:ext>
              </a:extLst>
            </p:cNvPr>
            <p:cNvSpPr>
              <a:spLocks/>
            </p:cNvSpPr>
            <p:nvPr/>
          </p:nvSpPr>
          <p:spPr bwMode="auto">
            <a:xfrm>
              <a:off x="4003" y="2350"/>
              <a:ext cx="283" cy="213"/>
            </a:xfrm>
            <a:custGeom>
              <a:avLst/>
              <a:gdLst>
                <a:gd name="T0" fmla="*/ 104 w 118"/>
                <a:gd name="T1" fmla="*/ 3 h 89"/>
                <a:gd name="T2" fmla="*/ 37 w 118"/>
                <a:gd name="T3" fmla="*/ 70 h 89"/>
                <a:gd name="T4" fmla="*/ 14 w 118"/>
                <a:gd name="T5" fmla="*/ 47 h 89"/>
                <a:gd name="T6" fmla="*/ 3 w 118"/>
                <a:gd name="T7" fmla="*/ 47 h 89"/>
                <a:gd name="T8" fmla="*/ 3 w 118"/>
                <a:gd name="T9" fmla="*/ 58 h 89"/>
                <a:gd name="T10" fmla="*/ 32 w 118"/>
                <a:gd name="T11" fmla="*/ 87 h 89"/>
                <a:gd name="T12" fmla="*/ 37 w 118"/>
                <a:gd name="T13" fmla="*/ 89 h 89"/>
                <a:gd name="T14" fmla="*/ 43 w 118"/>
                <a:gd name="T15" fmla="*/ 87 h 89"/>
                <a:gd name="T16" fmla="*/ 115 w 118"/>
                <a:gd name="T17" fmla="*/ 15 h 89"/>
                <a:gd name="T18" fmla="*/ 115 w 118"/>
                <a:gd name="T19" fmla="*/ 3 h 89"/>
                <a:gd name="T20" fmla="*/ 104 w 118"/>
                <a:gd name="T21"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89">
                  <a:moveTo>
                    <a:pt x="104" y="3"/>
                  </a:moveTo>
                  <a:cubicBezTo>
                    <a:pt x="37" y="70"/>
                    <a:pt x="37" y="70"/>
                    <a:pt x="37" y="70"/>
                  </a:cubicBezTo>
                  <a:cubicBezTo>
                    <a:pt x="14" y="47"/>
                    <a:pt x="14" y="47"/>
                    <a:pt x="14" y="47"/>
                  </a:cubicBezTo>
                  <a:cubicBezTo>
                    <a:pt x="11" y="43"/>
                    <a:pt x="6" y="43"/>
                    <a:pt x="3" y="47"/>
                  </a:cubicBezTo>
                  <a:cubicBezTo>
                    <a:pt x="0" y="50"/>
                    <a:pt x="0" y="55"/>
                    <a:pt x="3" y="58"/>
                  </a:cubicBezTo>
                  <a:cubicBezTo>
                    <a:pt x="32" y="87"/>
                    <a:pt x="32" y="87"/>
                    <a:pt x="32" y="87"/>
                  </a:cubicBezTo>
                  <a:cubicBezTo>
                    <a:pt x="33" y="88"/>
                    <a:pt x="35" y="89"/>
                    <a:pt x="37" y="89"/>
                  </a:cubicBezTo>
                  <a:cubicBezTo>
                    <a:pt x="40" y="89"/>
                    <a:pt x="42" y="88"/>
                    <a:pt x="43" y="87"/>
                  </a:cubicBezTo>
                  <a:cubicBezTo>
                    <a:pt x="115" y="15"/>
                    <a:pt x="115" y="15"/>
                    <a:pt x="115" y="15"/>
                  </a:cubicBezTo>
                  <a:cubicBezTo>
                    <a:pt x="118" y="12"/>
                    <a:pt x="118" y="6"/>
                    <a:pt x="115" y="3"/>
                  </a:cubicBezTo>
                  <a:cubicBezTo>
                    <a:pt x="112" y="0"/>
                    <a:pt x="107" y="0"/>
                    <a:pt x="10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9" name="Freeform 6">
              <a:extLst>
                <a:ext uri="{FF2B5EF4-FFF2-40B4-BE49-F238E27FC236}">
                  <a16:creationId xmlns:a16="http://schemas.microsoft.com/office/drawing/2014/main" id="{75251B44-E940-4078-8D56-1388D1903137}"/>
                </a:ext>
              </a:extLst>
            </p:cNvPr>
            <p:cNvSpPr>
              <a:spLocks/>
            </p:cNvSpPr>
            <p:nvPr/>
          </p:nvSpPr>
          <p:spPr bwMode="auto">
            <a:xfrm>
              <a:off x="4126" y="2160"/>
              <a:ext cx="326" cy="566"/>
            </a:xfrm>
            <a:custGeom>
              <a:avLst/>
              <a:gdLst>
                <a:gd name="T0" fmla="*/ 136 w 136"/>
                <a:gd name="T1" fmla="*/ 128 h 236"/>
                <a:gd name="T2" fmla="*/ 99 w 136"/>
                <a:gd name="T3" fmla="*/ 38 h 236"/>
                <a:gd name="T4" fmla="*/ 8 w 136"/>
                <a:gd name="T5" fmla="*/ 0 h 236"/>
                <a:gd name="T6" fmla="*/ 0 w 136"/>
                <a:gd name="T7" fmla="*/ 8 h 236"/>
                <a:gd name="T8" fmla="*/ 8 w 136"/>
                <a:gd name="T9" fmla="*/ 16 h 236"/>
                <a:gd name="T10" fmla="*/ 87 w 136"/>
                <a:gd name="T11" fmla="*/ 49 h 236"/>
                <a:gd name="T12" fmla="*/ 120 w 136"/>
                <a:gd name="T13" fmla="*/ 128 h 236"/>
                <a:gd name="T14" fmla="*/ 87 w 136"/>
                <a:gd name="T15" fmla="*/ 207 h 236"/>
                <a:gd name="T16" fmla="*/ 74 w 136"/>
                <a:gd name="T17" fmla="*/ 194 h 236"/>
                <a:gd name="T18" fmla="*/ 68 w 136"/>
                <a:gd name="T19" fmla="*/ 236 h 236"/>
                <a:gd name="T20" fmla="*/ 110 w 136"/>
                <a:gd name="T21" fmla="*/ 230 h 236"/>
                <a:gd name="T22" fmla="*/ 99 w 136"/>
                <a:gd name="T23" fmla="*/ 219 h 236"/>
                <a:gd name="T24" fmla="*/ 136 w 136"/>
                <a:gd name="T25"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36" y="128"/>
                  </a:moveTo>
                  <a:cubicBezTo>
                    <a:pt x="136" y="94"/>
                    <a:pt x="123" y="62"/>
                    <a:pt x="99" y="38"/>
                  </a:cubicBezTo>
                  <a:cubicBezTo>
                    <a:pt x="74" y="13"/>
                    <a:pt x="42" y="0"/>
                    <a:pt x="8" y="0"/>
                  </a:cubicBezTo>
                  <a:cubicBezTo>
                    <a:pt x="4" y="0"/>
                    <a:pt x="0" y="4"/>
                    <a:pt x="0" y="8"/>
                  </a:cubicBezTo>
                  <a:cubicBezTo>
                    <a:pt x="0" y="12"/>
                    <a:pt x="4" y="16"/>
                    <a:pt x="8" y="16"/>
                  </a:cubicBezTo>
                  <a:cubicBezTo>
                    <a:pt x="38" y="16"/>
                    <a:pt x="66" y="28"/>
                    <a:pt x="87" y="49"/>
                  </a:cubicBezTo>
                  <a:cubicBezTo>
                    <a:pt x="108" y="70"/>
                    <a:pt x="120" y="98"/>
                    <a:pt x="120" y="128"/>
                  </a:cubicBezTo>
                  <a:cubicBezTo>
                    <a:pt x="120" y="158"/>
                    <a:pt x="108" y="186"/>
                    <a:pt x="87" y="207"/>
                  </a:cubicBezTo>
                  <a:cubicBezTo>
                    <a:pt x="74" y="194"/>
                    <a:pt x="74" y="194"/>
                    <a:pt x="74" y="194"/>
                  </a:cubicBezTo>
                  <a:cubicBezTo>
                    <a:pt x="68" y="236"/>
                    <a:pt x="68" y="236"/>
                    <a:pt x="68" y="236"/>
                  </a:cubicBezTo>
                  <a:cubicBezTo>
                    <a:pt x="110" y="230"/>
                    <a:pt x="110" y="230"/>
                    <a:pt x="110" y="230"/>
                  </a:cubicBezTo>
                  <a:cubicBezTo>
                    <a:pt x="99" y="219"/>
                    <a:pt x="99" y="219"/>
                    <a:pt x="99" y="219"/>
                  </a:cubicBezTo>
                  <a:cubicBezTo>
                    <a:pt x="123" y="194"/>
                    <a:pt x="136" y="162"/>
                    <a:pt x="13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0" name="Freeform 7">
              <a:extLst>
                <a:ext uri="{FF2B5EF4-FFF2-40B4-BE49-F238E27FC236}">
                  <a16:creationId xmlns:a16="http://schemas.microsoft.com/office/drawing/2014/main" id="{B3AD213F-C003-43FE-B818-F6F335AD5712}"/>
                </a:ext>
              </a:extLst>
            </p:cNvPr>
            <p:cNvSpPr>
              <a:spLocks/>
            </p:cNvSpPr>
            <p:nvPr/>
          </p:nvSpPr>
          <p:spPr bwMode="auto">
            <a:xfrm>
              <a:off x="3838" y="2208"/>
              <a:ext cx="326" cy="566"/>
            </a:xfrm>
            <a:custGeom>
              <a:avLst/>
              <a:gdLst>
                <a:gd name="T0" fmla="*/ 128 w 136"/>
                <a:gd name="T1" fmla="*/ 220 h 236"/>
                <a:gd name="T2" fmla="*/ 49 w 136"/>
                <a:gd name="T3" fmla="*/ 187 h 236"/>
                <a:gd name="T4" fmla="*/ 16 w 136"/>
                <a:gd name="T5" fmla="*/ 108 h 236"/>
                <a:gd name="T6" fmla="*/ 49 w 136"/>
                <a:gd name="T7" fmla="*/ 29 h 236"/>
                <a:gd name="T8" fmla="*/ 62 w 136"/>
                <a:gd name="T9" fmla="*/ 42 h 236"/>
                <a:gd name="T10" fmla="*/ 68 w 136"/>
                <a:gd name="T11" fmla="*/ 0 h 236"/>
                <a:gd name="T12" fmla="*/ 26 w 136"/>
                <a:gd name="T13" fmla="*/ 6 h 236"/>
                <a:gd name="T14" fmla="*/ 37 w 136"/>
                <a:gd name="T15" fmla="*/ 17 h 236"/>
                <a:gd name="T16" fmla="*/ 0 w 136"/>
                <a:gd name="T17" fmla="*/ 108 h 236"/>
                <a:gd name="T18" fmla="*/ 37 w 136"/>
                <a:gd name="T19" fmla="*/ 198 h 236"/>
                <a:gd name="T20" fmla="*/ 128 w 136"/>
                <a:gd name="T21" fmla="*/ 236 h 236"/>
                <a:gd name="T22" fmla="*/ 136 w 136"/>
                <a:gd name="T23" fmla="*/ 228 h 236"/>
                <a:gd name="T24" fmla="*/ 128 w 136"/>
                <a:gd name="T25" fmla="*/ 2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28" y="220"/>
                  </a:moveTo>
                  <a:cubicBezTo>
                    <a:pt x="98" y="220"/>
                    <a:pt x="70" y="208"/>
                    <a:pt x="49" y="187"/>
                  </a:cubicBezTo>
                  <a:cubicBezTo>
                    <a:pt x="28" y="166"/>
                    <a:pt x="16" y="138"/>
                    <a:pt x="16" y="108"/>
                  </a:cubicBezTo>
                  <a:cubicBezTo>
                    <a:pt x="16" y="78"/>
                    <a:pt x="28" y="50"/>
                    <a:pt x="49" y="29"/>
                  </a:cubicBezTo>
                  <a:cubicBezTo>
                    <a:pt x="62" y="42"/>
                    <a:pt x="62" y="42"/>
                    <a:pt x="62" y="42"/>
                  </a:cubicBezTo>
                  <a:cubicBezTo>
                    <a:pt x="68" y="0"/>
                    <a:pt x="68" y="0"/>
                    <a:pt x="68" y="0"/>
                  </a:cubicBezTo>
                  <a:cubicBezTo>
                    <a:pt x="26" y="6"/>
                    <a:pt x="26" y="6"/>
                    <a:pt x="26" y="6"/>
                  </a:cubicBezTo>
                  <a:cubicBezTo>
                    <a:pt x="37" y="17"/>
                    <a:pt x="37" y="17"/>
                    <a:pt x="37" y="17"/>
                  </a:cubicBezTo>
                  <a:cubicBezTo>
                    <a:pt x="13" y="42"/>
                    <a:pt x="0" y="74"/>
                    <a:pt x="0" y="108"/>
                  </a:cubicBezTo>
                  <a:cubicBezTo>
                    <a:pt x="0" y="142"/>
                    <a:pt x="13" y="174"/>
                    <a:pt x="37" y="198"/>
                  </a:cubicBezTo>
                  <a:cubicBezTo>
                    <a:pt x="62" y="223"/>
                    <a:pt x="94" y="236"/>
                    <a:pt x="128" y="236"/>
                  </a:cubicBezTo>
                  <a:cubicBezTo>
                    <a:pt x="132" y="236"/>
                    <a:pt x="136" y="232"/>
                    <a:pt x="136" y="228"/>
                  </a:cubicBezTo>
                  <a:cubicBezTo>
                    <a:pt x="136" y="224"/>
                    <a:pt x="132" y="220"/>
                    <a:pt x="128"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grpSp>
    </p:spTree>
    <p:custDataLst>
      <p:custData r:id="rId1"/>
    </p:custDataLst>
    <p:extLst>
      <p:ext uri="{BB962C8B-B14F-4D97-AF65-F5344CB8AC3E}">
        <p14:creationId xmlns:p14="http://schemas.microsoft.com/office/powerpoint/2010/main" val="96678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n-GB" dirty="0"/>
              <a:t>Guy Carpenter &amp; Company Limited registered in England and Wales with company number 335308. </a:t>
            </a:r>
          </a:p>
          <a:p>
            <a:r>
              <a:rPr lang="en-GB" dirty="0"/>
              <a:t>Registered Office: 1 Tower Place West, Tower Place, London, EC3R 5BU, United Kingdom.  </a:t>
            </a:r>
          </a:p>
          <a:p>
            <a:endParaRPr lang="en-GB" dirty="0"/>
          </a:p>
          <a:p>
            <a:r>
              <a:rPr lang="en-GB" dirty="0"/>
              <a:t>Guy Carpenter &amp; Company Limited is an agent and appointed representative of Marsh Limited. Marsh Limited is authorised and regulated by the Financial Conduct Authority (FCA).</a:t>
            </a:r>
          </a:p>
        </p:txBody>
      </p:sp>
    </p:spTree>
    <p:extLst>
      <p:ext uri="{BB962C8B-B14F-4D97-AF65-F5344CB8AC3E}">
        <p14:creationId xmlns:p14="http://schemas.microsoft.com/office/powerpoint/2010/main" val="196483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err="1"/>
              <a:t>AmericanAg</a:t>
            </a:r>
            <a:r>
              <a:rPr lang="es-ES" baseline="30000" dirty="0" err="1"/>
              <a:t>TM</a:t>
            </a:r>
            <a:r>
              <a:rPr lang="es-ES" dirty="0"/>
              <a:t> </a:t>
            </a:r>
            <a:r>
              <a:rPr lang="es-ES" dirty="0" err="1"/>
              <a:t>Overview</a:t>
            </a:r>
            <a:br>
              <a:rPr lang="es-ES" dirty="0"/>
            </a:br>
            <a:br>
              <a:rPr lang="es-ES" dirty="0"/>
            </a:br>
            <a:endParaRPr lang="en-GB" dirty="0"/>
          </a:p>
        </p:txBody>
      </p:sp>
      <p:sp>
        <p:nvSpPr>
          <p:cNvPr id="3" name="Text Placeholder 2"/>
          <p:cNvSpPr>
            <a:spLocks noGrp="1"/>
          </p:cNvSpPr>
          <p:nvPr>
            <p:ph type="body" idx="1"/>
          </p:nvPr>
        </p:nvSpPr>
        <p:spPr/>
        <p:txBody>
          <a:bodyPr/>
          <a:lstStyle/>
          <a:p>
            <a:r>
              <a:rPr lang="en-GB" dirty="0"/>
              <a:t>1</a:t>
            </a:r>
          </a:p>
        </p:txBody>
      </p:sp>
    </p:spTree>
    <p:extLst>
      <p:ext uri="{BB962C8B-B14F-4D97-AF65-F5344CB8AC3E}">
        <p14:creationId xmlns:p14="http://schemas.microsoft.com/office/powerpoint/2010/main" val="325965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7ECBF8-0CB4-4C60-D3E5-0B97A115B3BF}"/>
              </a:ext>
            </a:extLst>
          </p:cNvPr>
          <p:cNvSpPr/>
          <p:nvPr/>
        </p:nvSpPr>
        <p:spPr>
          <a:xfrm>
            <a:off x="0" y="1"/>
            <a:ext cx="3947592" cy="181515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A3B30AD-8E0E-6BF2-314B-333A44BE7D8E}"/>
              </a:ext>
            </a:extLst>
          </p:cNvPr>
          <p:cNvSpPr>
            <a:spLocks noGrp="1"/>
          </p:cNvSpPr>
          <p:nvPr>
            <p:ph type="ctrTitle"/>
          </p:nvPr>
        </p:nvSpPr>
        <p:spPr>
          <a:xfrm>
            <a:off x="4267199" y="328937"/>
            <a:ext cx="7563173" cy="2800189"/>
          </a:xfrm>
        </p:spPr>
        <p:txBody>
          <a:bodyPr anchor="t" anchorCtr="0">
            <a:normAutofit/>
          </a:bodyPr>
          <a:lstStyle/>
          <a:p>
            <a:pPr>
              <a:lnSpc>
                <a:spcPts val="3400"/>
              </a:lnSpc>
              <a:spcBef>
                <a:spcPts val="1200"/>
              </a:spcBef>
            </a:pPr>
            <a:r>
              <a:rPr lang="es-ES" sz="2400" dirty="0"/>
              <a:t>Mis más sinceras disculpas, debido a una situación familiar imprevista, no puedo estar con todos ustedes en Paraguay. Gracias a </a:t>
            </a:r>
            <a:r>
              <a:rPr lang="es-ES" sz="2400" dirty="0" err="1"/>
              <a:t>Tajy</a:t>
            </a:r>
            <a:r>
              <a:rPr lang="es-ES" sz="2400" dirty="0"/>
              <a:t> por ser el anfitrión de la reunión anual de este año. A LARG y a las Empresas Miembro, esperamos seguir construyendo la relación entre nuestras compañías.</a:t>
            </a:r>
            <a:endParaRPr lang="en-US" sz="2400" dirty="0">
              <a:solidFill>
                <a:schemeClr val="tx2"/>
              </a:solidFill>
            </a:endParaRPr>
          </a:p>
        </p:txBody>
      </p:sp>
      <p:sp>
        <p:nvSpPr>
          <p:cNvPr id="15" name="Subtitle 2">
            <a:extLst>
              <a:ext uri="{FF2B5EF4-FFF2-40B4-BE49-F238E27FC236}">
                <a16:creationId xmlns:a16="http://schemas.microsoft.com/office/drawing/2014/main" id="{F384E1F4-59D4-0033-1A7B-9ABA53AD9A73}"/>
              </a:ext>
            </a:extLst>
          </p:cNvPr>
          <p:cNvSpPr>
            <a:spLocks noGrp="1"/>
          </p:cNvSpPr>
          <p:nvPr>
            <p:ph type="subTitle" idx="1"/>
          </p:nvPr>
        </p:nvSpPr>
        <p:spPr>
          <a:xfrm>
            <a:off x="4321791" y="3147088"/>
            <a:ext cx="7870209" cy="3282125"/>
          </a:xfrm>
        </p:spPr>
        <p:txBody>
          <a:bodyPr>
            <a:normAutofit fontScale="92500" lnSpcReduction="10000"/>
          </a:bodyPr>
          <a:lstStyle/>
          <a:p>
            <a:r>
              <a:rPr lang="es-ES" sz="2400" dirty="0">
                <a:solidFill>
                  <a:schemeClr val="tx2"/>
                </a:solidFill>
              </a:rPr>
              <a:t>Me gustaría resaltar lo siguiente:</a:t>
            </a:r>
            <a:endParaRPr lang="en-US" sz="2400" dirty="0">
              <a:solidFill>
                <a:schemeClr val="tx2"/>
              </a:solidFill>
            </a:endParaRPr>
          </a:p>
          <a:p>
            <a:pPr marL="342900" indent="-342900">
              <a:buFont typeface="Arial" panose="020B0604020202020204" pitchFamily="34" charset="0"/>
              <a:buChar char="•"/>
            </a:pPr>
            <a:r>
              <a:rPr lang="es-ES">
                <a:solidFill>
                  <a:schemeClr val="tx1"/>
                </a:solidFill>
              </a:rPr>
              <a:t>No </a:t>
            </a:r>
            <a:r>
              <a:rPr lang="es-ES" dirty="0">
                <a:solidFill>
                  <a:schemeClr val="tx1"/>
                </a:solidFill>
              </a:rPr>
              <a:t>hay cambios en el apetito de suscripción actual de </a:t>
            </a:r>
            <a:r>
              <a:rPr lang="es-ES" dirty="0" err="1">
                <a:solidFill>
                  <a:schemeClr val="tx1"/>
                </a:solidFill>
              </a:rPr>
              <a:t>AmericanAg</a:t>
            </a:r>
            <a:r>
              <a:rPr lang="es-ES" dirty="0">
                <a:solidFill>
                  <a:schemeClr val="tx1"/>
                </a:solidFill>
              </a:rPr>
              <a:t>®. </a:t>
            </a:r>
          </a:p>
          <a:p>
            <a:pPr marL="342900" indent="-342900">
              <a:buFont typeface="Arial" panose="020B0604020202020204" pitchFamily="34" charset="0"/>
              <a:buChar char="•"/>
            </a:pPr>
            <a:r>
              <a:rPr lang="es-ES" dirty="0">
                <a:solidFill>
                  <a:schemeClr val="tx1"/>
                </a:solidFill>
              </a:rPr>
              <a:t>No hay cambios importantes en nuestras políticas de suscripción</a:t>
            </a:r>
          </a:p>
          <a:p>
            <a:pPr marL="342900" indent="-342900">
              <a:buFont typeface="Arial" panose="020B0604020202020204" pitchFamily="34" charset="0"/>
              <a:buChar char="•"/>
            </a:pPr>
            <a:r>
              <a:rPr lang="es-ES" dirty="0">
                <a:solidFill>
                  <a:schemeClr val="tx1"/>
                </a:solidFill>
              </a:rPr>
              <a:t>Continuamos nuestra búsqueda de crecimiento en América Latina con la ayuda de nuestros socios corredores. </a:t>
            </a:r>
          </a:p>
          <a:p>
            <a:pPr marL="342900" indent="-342900">
              <a:buFont typeface="Arial" panose="020B0604020202020204" pitchFamily="34" charset="0"/>
              <a:buChar char="•"/>
            </a:pPr>
            <a:r>
              <a:rPr lang="es-ES" dirty="0">
                <a:solidFill>
                  <a:schemeClr val="tx1"/>
                </a:solidFill>
              </a:rPr>
              <a:t>Después de la reunión anual, tenemos la intención de tener una reunión virtual con LARG y Guy Carpenter para discutir las expectativas de </a:t>
            </a:r>
            <a:r>
              <a:rPr lang="es-ES" dirty="0" err="1">
                <a:solidFill>
                  <a:schemeClr val="tx1"/>
                </a:solidFill>
              </a:rPr>
              <a:t>AmericanAg</a:t>
            </a:r>
            <a:r>
              <a:rPr lang="es-ES" dirty="0">
                <a:solidFill>
                  <a:schemeClr val="tx1"/>
                </a:solidFill>
              </a:rPr>
              <a:t>® para la próxima renovación, preocupaciones, etc.</a:t>
            </a:r>
            <a:endParaRPr lang="en-US" dirty="0">
              <a:solidFill>
                <a:schemeClr val="tx1"/>
              </a:solidFill>
            </a:endParaRPr>
          </a:p>
        </p:txBody>
      </p:sp>
      <p:pic>
        <p:nvPicPr>
          <p:cNvPr id="4" name="Picture 3" descr="A person smiling at the camera&#10;&#10;Description automatically generated">
            <a:extLst>
              <a:ext uri="{FF2B5EF4-FFF2-40B4-BE49-F238E27FC236}">
                <a16:creationId xmlns:a16="http://schemas.microsoft.com/office/drawing/2014/main" id="{DA566138-2A83-C326-42ED-745D0BD6D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4856"/>
            <a:ext cx="3947592" cy="5265953"/>
          </a:xfrm>
          <a:prstGeom prst="rect">
            <a:avLst/>
          </a:prstGeom>
          <a:ln>
            <a:noFill/>
          </a:ln>
        </p:spPr>
      </p:pic>
      <p:sp>
        <p:nvSpPr>
          <p:cNvPr id="7" name="TextBox 6">
            <a:extLst>
              <a:ext uri="{FF2B5EF4-FFF2-40B4-BE49-F238E27FC236}">
                <a16:creationId xmlns:a16="http://schemas.microsoft.com/office/drawing/2014/main" id="{AC49405C-A24E-C14B-B3FD-D03E13D4450E}"/>
              </a:ext>
            </a:extLst>
          </p:cNvPr>
          <p:cNvSpPr txBox="1"/>
          <p:nvPr/>
        </p:nvSpPr>
        <p:spPr>
          <a:xfrm>
            <a:off x="4116753" y="6429214"/>
            <a:ext cx="5072331" cy="261610"/>
          </a:xfrm>
          <a:prstGeom prst="rect">
            <a:avLst/>
          </a:prstGeom>
          <a:noFill/>
        </p:spPr>
        <p:txBody>
          <a:bodyPr wrap="square" rtlCol="0">
            <a:spAutoFit/>
          </a:bodyPr>
          <a:lstStyle/>
          <a:p>
            <a:pPr algn="l"/>
            <a:r>
              <a:rPr lang="en-US" sz="1100" kern="1200" dirty="0">
                <a:solidFill>
                  <a:schemeClr val="accent6"/>
                </a:solidFill>
                <a:latin typeface="Arial" panose="020B0604020202020204" pitchFamily="34" charset="0"/>
                <a:ea typeface="+mn-ea"/>
                <a:cs typeface="Arial" panose="020B0604020202020204" pitchFamily="34" charset="0"/>
              </a:rPr>
              <a:t>© 2024 American Agricultural Insurance Company</a:t>
            </a:r>
          </a:p>
        </p:txBody>
      </p:sp>
      <p:pic>
        <p:nvPicPr>
          <p:cNvPr id="10" name="Picture 9" descr="A white text on a black background&#10;&#10;Description automatically generated">
            <a:extLst>
              <a:ext uri="{FF2B5EF4-FFF2-40B4-BE49-F238E27FC236}">
                <a16:creationId xmlns:a16="http://schemas.microsoft.com/office/drawing/2014/main" id="{0CC8A820-3404-C95E-97F2-089AAC4B2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72" y="473123"/>
            <a:ext cx="3009048" cy="859728"/>
          </a:xfrm>
          <a:prstGeom prst="rect">
            <a:avLst/>
          </a:prstGeom>
        </p:spPr>
      </p:pic>
    </p:spTree>
    <p:extLst>
      <p:ext uri="{BB962C8B-B14F-4D97-AF65-F5344CB8AC3E}">
        <p14:creationId xmlns:p14="http://schemas.microsoft.com/office/powerpoint/2010/main" val="102887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Renovación 2024/2025: </a:t>
            </a:r>
            <a:r>
              <a:rPr lang="en-GB" dirty="0" err="1"/>
              <a:t>recapitulación</a:t>
            </a:r>
            <a:endParaRPr lang="en-GB" dirty="0"/>
          </a:p>
        </p:txBody>
      </p:sp>
      <p:sp>
        <p:nvSpPr>
          <p:cNvPr id="3" name="Text Placeholder 2"/>
          <p:cNvSpPr>
            <a:spLocks noGrp="1"/>
          </p:cNvSpPr>
          <p:nvPr>
            <p:ph type="body" idx="1"/>
          </p:nvPr>
        </p:nvSpPr>
        <p:spPr/>
        <p:txBody>
          <a:bodyPr/>
          <a:lstStyle/>
          <a:p>
            <a:r>
              <a:rPr lang="en-GB" dirty="0"/>
              <a:t>2</a:t>
            </a:r>
          </a:p>
        </p:txBody>
      </p:sp>
    </p:spTree>
    <p:extLst>
      <p:ext uri="{BB962C8B-B14F-4D97-AF65-F5344CB8AC3E}">
        <p14:creationId xmlns:p14="http://schemas.microsoft.com/office/powerpoint/2010/main" val="312676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a:solidFill>
                  <a:schemeClr val="accent1"/>
                </a:solidFill>
              </a:rPr>
              <a:t>Contrato</a:t>
            </a:r>
            <a:endParaRPr lang="en-GB" dirty="0">
              <a:solidFill>
                <a:schemeClr val="accent1"/>
              </a:solidFill>
            </a:endParaRPr>
          </a:p>
          <a:p>
            <a:pPr marL="0" indent="0">
              <a:buNone/>
            </a:pPr>
            <a:r>
              <a:rPr lang="en-GB" dirty="0" err="1">
                <a:solidFill>
                  <a:schemeClr val="accent1"/>
                </a:solidFill>
              </a:rPr>
              <a:t>Catastrófico</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4" name="Group 125"/>
          <p:cNvGrpSpPr>
            <a:grpSpLocks noChangeAspect="1"/>
          </p:cNvGrpSpPr>
          <p:nvPr/>
        </p:nvGrpSpPr>
        <p:grpSpPr bwMode="auto">
          <a:xfrm>
            <a:off x="2222210" y="2895908"/>
            <a:ext cx="2201899" cy="2390688"/>
            <a:chOff x="2470" y="1556"/>
            <a:chExt cx="1108" cy="1203"/>
          </a:xfrm>
          <a:solidFill>
            <a:schemeClr val="bg1"/>
          </a:solidFill>
        </p:grpSpPr>
        <p:sp>
          <p:nvSpPr>
            <p:cNvPr id="5" name="Freeform 126"/>
            <p:cNvSpPr>
              <a:spLocks noEditPoints="1"/>
            </p:cNvSpPr>
            <p:nvPr/>
          </p:nvSpPr>
          <p:spPr bwMode="auto">
            <a:xfrm>
              <a:off x="2571" y="1556"/>
              <a:ext cx="943" cy="794"/>
            </a:xfrm>
            <a:custGeom>
              <a:avLst/>
              <a:gdLst>
                <a:gd name="T0" fmla="*/ 399 w 399"/>
                <a:gd name="T1" fmla="*/ 155 h 336"/>
                <a:gd name="T2" fmla="*/ 300 w 399"/>
                <a:gd name="T3" fmla="*/ 87 h 336"/>
                <a:gd name="T4" fmla="*/ 289 w 399"/>
                <a:gd name="T5" fmla="*/ 33 h 336"/>
                <a:gd name="T6" fmla="*/ 287 w 399"/>
                <a:gd name="T7" fmla="*/ 18 h 336"/>
                <a:gd name="T8" fmla="*/ 236 w 399"/>
                <a:gd name="T9" fmla="*/ 25 h 336"/>
                <a:gd name="T10" fmla="*/ 233 w 399"/>
                <a:gd name="T11" fmla="*/ 26 h 336"/>
                <a:gd name="T12" fmla="*/ 205 w 399"/>
                <a:gd name="T13" fmla="*/ 2 h 336"/>
                <a:gd name="T14" fmla="*/ 3 w 399"/>
                <a:gd name="T15" fmla="*/ 179 h 336"/>
                <a:gd name="T16" fmla="*/ 53 w 399"/>
                <a:gd name="T17" fmla="*/ 182 h 336"/>
                <a:gd name="T18" fmla="*/ 77 w 399"/>
                <a:gd name="T19" fmla="*/ 334 h 336"/>
                <a:gd name="T20" fmla="*/ 178 w 399"/>
                <a:gd name="T21" fmla="*/ 333 h 336"/>
                <a:gd name="T22" fmla="*/ 214 w 399"/>
                <a:gd name="T23" fmla="*/ 263 h 336"/>
                <a:gd name="T24" fmla="*/ 220 w 399"/>
                <a:gd name="T25" fmla="*/ 250 h 336"/>
                <a:gd name="T26" fmla="*/ 231 w 399"/>
                <a:gd name="T27" fmla="*/ 150 h 336"/>
                <a:gd name="T28" fmla="*/ 193 w 399"/>
                <a:gd name="T29" fmla="*/ 140 h 336"/>
                <a:gd name="T30" fmla="*/ 196 w 399"/>
                <a:gd name="T31" fmla="*/ 142 h 336"/>
                <a:gd name="T32" fmla="*/ 241 w 399"/>
                <a:gd name="T33" fmla="*/ 139 h 336"/>
                <a:gd name="T34" fmla="*/ 245 w 399"/>
                <a:gd name="T35" fmla="*/ 239 h 336"/>
                <a:gd name="T36" fmla="*/ 367 w 399"/>
                <a:gd name="T37" fmla="*/ 314 h 336"/>
                <a:gd name="T38" fmla="*/ 399 w 399"/>
                <a:gd name="T39" fmla="*/ 155 h 336"/>
                <a:gd name="T40" fmla="*/ 206 w 399"/>
                <a:gd name="T41" fmla="*/ 164 h 336"/>
                <a:gd name="T42" fmla="*/ 196 w 399"/>
                <a:gd name="T43" fmla="*/ 264 h 336"/>
                <a:gd name="T44" fmla="*/ 194 w 399"/>
                <a:gd name="T45" fmla="*/ 269 h 336"/>
                <a:gd name="T46" fmla="*/ 170 w 399"/>
                <a:gd name="T47" fmla="*/ 317 h 336"/>
                <a:gd name="T48" fmla="*/ 164 w 399"/>
                <a:gd name="T49" fmla="*/ 320 h 336"/>
                <a:gd name="T50" fmla="*/ 72 w 399"/>
                <a:gd name="T51" fmla="*/ 320 h 336"/>
                <a:gd name="T52" fmla="*/ 67 w 399"/>
                <a:gd name="T53" fmla="*/ 315 h 336"/>
                <a:gd name="T54" fmla="*/ 67 w 399"/>
                <a:gd name="T55" fmla="*/ 168 h 336"/>
                <a:gd name="T56" fmla="*/ 39 w 399"/>
                <a:gd name="T57" fmla="*/ 165 h 336"/>
                <a:gd name="T58" fmla="*/ 241 w 399"/>
                <a:gd name="T59" fmla="*/ 55 h 336"/>
                <a:gd name="T60" fmla="*/ 351 w 399"/>
                <a:gd name="T61" fmla="*/ 302 h 336"/>
                <a:gd name="T62" fmla="*/ 267 w 399"/>
                <a:gd name="T63" fmla="*/ 222 h 336"/>
                <a:gd name="T64" fmla="*/ 263 w 399"/>
                <a:gd name="T65" fmla="*/ 121 h 336"/>
                <a:gd name="T66" fmla="*/ 238 w 399"/>
                <a:gd name="T67" fmla="*/ 62 h 336"/>
                <a:gd name="T68" fmla="*/ 251 w 399"/>
                <a:gd name="T69" fmla="*/ 37 h 336"/>
                <a:gd name="T70" fmla="*/ 276 w 399"/>
                <a:gd name="T71" fmla="*/ 41 h 336"/>
                <a:gd name="T72" fmla="*/ 278 w 399"/>
                <a:gd name="T73" fmla="*/ 57 h 336"/>
                <a:gd name="T74" fmla="*/ 286 w 399"/>
                <a:gd name="T75" fmla="*/ 95 h 336"/>
                <a:gd name="T76" fmla="*/ 356 w 399"/>
                <a:gd name="T77" fmla="*/ 143 h 336"/>
                <a:gd name="T78" fmla="*/ 330 w 399"/>
                <a:gd name="T79" fmla="*/ 15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336">
                  <a:moveTo>
                    <a:pt x="399" y="155"/>
                  </a:moveTo>
                  <a:cubicBezTo>
                    <a:pt x="399" y="155"/>
                    <a:pt x="399" y="155"/>
                    <a:pt x="399" y="155"/>
                  </a:cubicBezTo>
                  <a:cubicBezTo>
                    <a:pt x="388" y="148"/>
                    <a:pt x="388" y="148"/>
                    <a:pt x="388" y="148"/>
                  </a:cubicBezTo>
                  <a:cubicBezTo>
                    <a:pt x="358" y="128"/>
                    <a:pt x="329" y="107"/>
                    <a:pt x="300" y="87"/>
                  </a:cubicBezTo>
                  <a:cubicBezTo>
                    <a:pt x="298" y="86"/>
                    <a:pt x="297" y="84"/>
                    <a:pt x="296" y="82"/>
                  </a:cubicBezTo>
                  <a:cubicBezTo>
                    <a:pt x="294" y="65"/>
                    <a:pt x="292" y="49"/>
                    <a:pt x="289" y="33"/>
                  </a:cubicBezTo>
                  <a:cubicBezTo>
                    <a:pt x="289" y="29"/>
                    <a:pt x="288" y="25"/>
                    <a:pt x="288" y="21"/>
                  </a:cubicBezTo>
                  <a:cubicBezTo>
                    <a:pt x="287" y="18"/>
                    <a:pt x="287" y="18"/>
                    <a:pt x="287" y="18"/>
                  </a:cubicBezTo>
                  <a:cubicBezTo>
                    <a:pt x="266" y="21"/>
                    <a:pt x="266" y="21"/>
                    <a:pt x="266" y="21"/>
                  </a:cubicBezTo>
                  <a:cubicBezTo>
                    <a:pt x="256" y="22"/>
                    <a:pt x="246" y="23"/>
                    <a:pt x="236" y="25"/>
                  </a:cubicBezTo>
                  <a:cubicBezTo>
                    <a:pt x="235" y="25"/>
                    <a:pt x="235" y="25"/>
                    <a:pt x="234" y="26"/>
                  </a:cubicBezTo>
                  <a:cubicBezTo>
                    <a:pt x="234" y="26"/>
                    <a:pt x="233" y="26"/>
                    <a:pt x="233" y="26"/>
                  </a:cubicBezTo>
                  <a:cubicBezTo>
                    <a:pt x="232" y="27"/>
                    <a:pt x="232" y="27"/>
                    <a:pt x="232" y="27"/>
                  </a:cubicBezTo>
                  <a:cubicBezTo>
                    <a:pt x="205" y="2"/>
                    <a:pt x="205" y="2"/>
                    <a:pt x="205" y="2"/>
                  </a:cubicBezTo>
                  <a:cubicBezTo>
                    <a:pt x="203" y="0"/>
                    <a:pt x="198" y="0"/>
                    <a:pt x="196" y="2"/>
                  </a:cubicBezTo>
                  <a:cubicBezTo>
                    <a:pt x="3" y="179"/>
                    <a:pt x="3" y="179"/>
                    <a:pt x="3" y="179"/>
                  </a:cubicBezTo>
                  <a:cubicBezTo>
                    <a:pt x="2" y="180"/>
                    <a:pt x="1" y="181"/>
                    <a:pt x="0" y="182"/>
                  </a:cubicBezTo>
                  <a:cubicBezTo>
                    <a:pt x="53" y="182"/>
                    <a:pt x="53" y="182"/>
                    <a:pt x="53" y="182"/>
                  </a:cubicBezTo>
                  <a:cubicBezTo>
                    <a:pt x="53" y="334"/>
                    <a:pt x="53" y="334"/>
                    <a:pt x="53" y="334"/>
                  </a:cubicBezTo>
                  <a:cubicBezTo>
                    <a:pt x="77" y="334"/>
                    <a:pt x="77" y="334"/>
                    <a:pt x="77" y="334"/>
                  </a:cubicBezTo>
                  <a:cubicBezTo>
                    <a:pt x="109" y="334"/>
                    <a:pt x="142" y="334"/>
                    <a:pt x="175" y="334"/>
                  </a:cubicBezTo>
                  <a:cubicBezTo>
                    <a:pt x="177" y="335"/>
                    <a:pt x="177" y="334"/>
                    <a:pt x="178" y="333"/>
                  </a:cubicBezTo>
                  <a:cubicBezTo>
                    <a:pt x="187" y="316"/>
                    <a:pt x="195" y="298"/>
                    <a:pt x="204" y="281"/>
                  </a:cubicBezTo>
                  <a:cubicBezTo>
                    <a:pt x="214" y="263"/>
                    <a:pt x="214" y="263"/>
                    <a:pt x="214" y="263"/>
                  </a:cubicBezTo>
                  <a:cubicBezTo>
                    <a:pt x="215" y="259"/>
                    <a:pt x="217" y="256"/>
                    <a:pt x="219" y="253"/>
                  </a:cubicBezTo>
                  <a:cubicBezTo>
                    <a:pt x="220" y="250"/>
                    <a:pt x="220" y="250"/>
                    <a:pt x="220" y="250"/>
                  </a:cubicBezTo>
                  <a:cubicBezTo>
                    <a:pt x="174" y="250"/>
                    <a:pt x="174" y="250"/>
                    <a:pt x="174" y="250"/>
                  </a:cubicBezTo>
                  <a:cubicBezTo>
                    <a:pt x="231" y="150"/>
                    <a:pt x="231" y="150"/>
                    <a:pt x="231" y="150"/>
                  </a:cubicBezTo>
                  <a:cubicBezTo>
                    <a:pt x="185" y="150"/>
                    <a:pt x="185" y="150"/>
                    <a:pt x="185" y="150"/>
                  </a:cubicBezTo>
                  <a:cubicBezTo>
                    <a:pt x="193" y="140"/>
                    <a:pt x="193" y="140"/>
                    <a:pt x="193" y="140"/>
                  </a:cubicBezTo>
                  <a:cubicBezTo>
                    <a:pt x="195" y="141"/>
                    <a:pt x="195" y="141"/>
                    <a:pt x="195" y="141"/>
                  </a:cubicBezTo>
                  <a:cubicBezTo>
                    <a:pt x="196" y="142"/>
                    <a:pt x="196" y="142"/>
                    <a:pt x="196" y="142"/>
                  </a:cubicBezTo>
                  <a:cubicBezTo>
                    <a:pt x="195" y="145"/>
                    <a:pt x="195" y="145"/>
                    <a:pt x="195" y="145"/>
                  </a:cubicBezTo>
                  <a:cubicBezTo>
                    <a:pt x="241" y="139"/>
                    <a:pt x="241" y="139"/>
                    <a:pt x="241" y="139"/>
                  </a:cubicBezTo>
                  <a:cubicBezTo>
                    <a:pt x="198" y="245"/>
                    <a:pt x="198" y="245"/>
                    <a:pt x="198" y="245"/>
                  </a:cubicBezTo>
                  <a:cubicBezTo>
                    <a:pt x="245" y="239"/>
                    <a:pt x="245" y="239"/>
                    <a:pt x="245" y="239"/>
                  </a:cubicBezTo>
                  <a:cubicBezTo>
                    <a:pt x="210" y="336"/>
                    <a:pt x="210" y="336"/>
                    <a:pt x="210" y="336"/>
                  </a:cubicBezTo>
                  <a:cubicBezTo>
                    <a:pt x="367" y="314"/>
                    <a:pt x="367" y="314"/>
                    <a:pt x="367" y="314"/>
                  </a:cubicBezTo>
                  <a:cubicBezTo>
                    <a:pt x="346" y="163"/>
                    <a:pt x="346" y="163"/>
                    <a:pt x="346" y="163"/>
                  </a:cubicBezTo>
                  <a:lnTo>
                    <a:pt x="399" y="155"/>
                  </a:lnTo>
                  <a:close/>
                  <a:moveTo>
                    <a:pt x="156" y="164"/>
                  </a:moveTo>
                  <a:cubicBezTo>
                    <a:pt x="206" y="164"/>
                    <a:pt x="206" y="164"/>
                    <a:pt x="206" y="164"/>
                  </a:cubicBezTo>
                  <a:cubicBezTo>
                    <a:pt x="149" y="264"/>
                    <a:pt x="149" y="264"/>
                    <a:pt x="149" y="264"/>
                  </a:cubicBezTo>
                  <a:cubicBezTo>
                    <a:pt x="196" y="264"/>
                    <a:pt x="196" y="264"/>
                    <a:pt x="196" y="264"/>
                  </a:cubicBezTo>
                  <a:cubicBezTo>
                    <a:pt x="195" y="267"/>
                    <a:pt x="195" y="267"/>
                    <a:pt x="195" y="267"/>
                  </a:cubicBezTo>
                  <a:cubicBezTo>
                    <a:pt x="195" y="268"/>
                    <a:pt x="195" y="268"/>
                    <a:pt x="194" y="269"/>
                  </a:cubicBezTo>
                  <a:cubicBezTo>
                    <a:pt x="187" y="283"/>
                    <a:pt x="187" y="283"/>
                    <a:pt x="187" y="283"/>
                  </a:cubicBezTo>
                  <a:cubicBezTo>
                    <a:pt x="181" y="294"/>
                    <a:pt x="176" y="306"/>
                    <a:pt x="170" y="317"/>
                  </a:cubicBezTo>
                  <a:cubicBezTo>
                    <a:pt x="169" y="319"/>
                    <a:pt x="168" y="320"/>
                    <a:pt x="164" y="320"/>
                  </a:cubicBezTo>
                  <a:cubicBezTo>
                    <a:pt x="164" y="320"/>
                    <a:pt x="164" y="320"/>
                    <a:pt x="164" y="320"/>
                  </a:cubicBezTo>
                  <a:cubicBezTo>
                    <a:pt x="133" y="320"/>
                    <a:pt x="102" y="320"/>
                    <a:pt x="72" y="320"/>
                  </a:cubicBezTo>
                  <a:cubicBezTo>
                    <a:pt x="72" y="320"/>
                    <a:pt x="72" y="320"/>
                    <a:pt x="72" y="320"/>
                  </a:cubicBezTo>
                  <a:cubicBezTo>
                    <a:pt x="71" y="320"/>
                    <a:pt x="70" y="320"/>
                    <a:pt x="69" y="319"/>
                  </a:cubicBezTo>
                  <a:cubicBezTo>
                    <a:pt x="67" y="318"/>
                    <a:pt x="67" y="317"/>
                    <a:pt x="67" y="315"/>
                  </a:cubicBezTo>
                  <a:cubicBezTo>
                    <a:pt x="67" y="276"/>
                    <a:pt x="67" y="236"/>
                    <a:pt x="67" y="196"/>
                  </a:cubicBezTo>
                  <a:cubicBezTo>
                    <a:pt x="67" y="168"/>
                    <a:pt x="67" y="168"/>
                    <a:pt x="67" y="168"/>
                  </a:cubicBezTo>
                  <a:cubicBezTo>
                    <a:pt x="41" y="168"/>
                    <a:pt x="41" y="168"/>
                    <a:pt x="41" y="168"/>
                  </a:cubicBezTo>
                  <a:cubicBezTo>
                    <a:pt x="39" y="165"/>
                    <a:pt x="39" y="165"/>
                    <a:pt x="39" y="165"/>
                  </a:cubicBezTo>
                  <a:cubicBezTo>
                    <a:pt x="200" y="17"/>
                    <a:pt x="200" y="17"/>
                    <a:pt x="200" y="17"/>
                  </a:cubicBezTo>
                  <a:cubicBezTo>
                    <a:pt x="241" y="55"/>
                    <a:pt x="241" y="55"/>
                    <a:pt x="241" y="55"/>
                  </a:cubicBezTo>
                  <a:lnTo>
                    <a:pt x="156" y="164"/>
                  </a:lnTo>
                  <a:close/>
                  <a:moveTo>
                    <a:pt x="351" y="302"/>
                  </a:moveTo>
                  <a:cubicBezTo>
                    <a:pt x="232" y="318"/>
                    <a:pt x="232" y="318"/>
                    <a:pt x="232" y="318"/>
                  </a:cubicBezTo>
                  <a:cubicBezTo>
                    <a:pt x="267" y="222"/>
                    <a:pt x="267" y="222"/>
                    <a:pt x="267" y="222"/>
                  </a:cubicBezTo>
                  <a:cubicBezTo>
                    <a:pt x="220" y="228"/>
                    <a:pt x="220" y="228"/>
                    <a:pt x="220" y="228"/>
                  </a:cubicBezTo>
                  <a:cubicBezTo>
                    <a:pt x="263" y="121"/>
                    <a:pt x="263" y="121"/>
                    <a:pt x="263" y="121"/>
                  </a:cubicBezTo>
                  <a:cubicBezTo>
                    <a:pt x="216" y="128"/>
                    <a:pt x="216" y="128"/>
                    <a:pt x="216" y="128"/>
                  </a:cubicBezTo>
                  <a:cubicBezTo>
                    <a:pt x="238" y="62"/>
                    <a:pt x="238" y="62"/>
                    <a:pt x="238" y="62"/>
                  </a:cubicBezTo>
                  <a:cubicBezTo>
                    <a:pt x="256" y="74"/>
                    <a:pt x="256" y="74"/>
                    <a:pt x="256" y="74"/>
                  </a:cubicBezTo>
                  <a:cubicBezTo>
                    <a:pt x="251" y="37"/>
                    <a:pt x="251" y="37"/>
                    <a:pt x="251" y="37"/>
                  </a:cubicBezTo>
                  <a:cubicBezTo>
                    <a:pt x="275" y="34"/>
                    <a:pt x="275" y="34"/>
                    <a:pt x="275" y="34"/>
                  </a:cubicBezTo>
                  <a:cubicBezTo>
                    <a:pt x="276" y="41"/>
                    <a:pt x="276" y="41"/>
                    <a:pt x="276" y="41"/>
                  </a:cubicBezTo>
                  <a:cubicBezTo>
                    <a:pt x="277" y="44"/>
                    <a:pt x="277" y="48"/>
                    <a:pt x="278" y="51"/>
                  </a:cubicBezTo>
                  <a:cubicBezTo>
                    <a:pt x="278" y="57"/>
                    <a:pt x="278" y="57"/>
                    <a:pt x="278" y="57"/>
                  </a:cubicBezTo>
                  <a:cubicBezTo>
                    <a:pt x="280" y="69"/>
                    <a:pt x="282" y="80"/>
                    <a:pt x="283" y="92"/>
                  </a:cubicBezTo>
                  <a:cubicBezTo>
                    <a:pt x="283" y="93"/>
                    <a:pt x="284" y="94"/>
                    <a:pt x="286" y="95"/>
                  </a:cubicBezTo>
                  <a:cubicBezTo>
                    <a:pt x="354" y="142"/>
                    <a:pt x="354" y="142"/>
                    <a:pt x="354" y="142"/>
                  </a:cubicBezTo>
                  <a:cubicBezTo>
                    <a:pt x="354" y="142"/>
                    <a:pt x="355" y="143"/>
                    <a:pt x="356" y="143"/>
                  </a:cubicBezTo>
                  <a:cubicBezTo>
                    <a:pt x="360" y="146"/>
                    <a:pt x="360" y="146"/>
                    <a:pt x="360" y="146"/>
                  </a:cubicBezTo>
                  <a:cubicBezTo>
                    <a:pt x="330" y="151"/>
                    <a:pt x="330" y="151"/>
                    <a:pt x="330" y="151"/>
                  </a:cubicBezTo>
                  <a:lnTo>
                    <a:pt x="351"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 name="Freeform 127"/>
            <p:cNvSpPr>
              <a:spLocks/>
            </p:cNvSpPr>
            <p:nvPr/>
          </p:nvSpPr>
          <p:spPr bwMode="auto">
            <a:xfrm>
              <a:off x="2961" y="2393"/>
              <a:ext cx="617" cy="366"/>
            </a:xfrm>
            <a:custGeom>
              <a:avLst/>
              <a:gdLst>
                <a:gd name="T0" fmla="*/ 261 w 261"/>
                <a:gd name="T1" fmla="*/ 14 h 155"/>
                <a:gd name="T2" fmla="*/ 261 w 261"/>
                <a:gd name="T3" fmla="*/ 0 h 155"/>
                <a:gd name="T4" fmla="*/ 237 w 261"/>
                <a:gd name="T5" fmla="*/ 0 h 155"/>
                <a:gd name="T6" fmla="*/ 46 w 261"/>
                <a:gd name="T7" fmla="*/ 0 h 155"/>
                <a:gd name="T8" fmla="*/ 43 w 261"/>
                <a:gd name="T9" fmla="*/ 1 h 155"/>
                <a:gd name="T10" fmla="*/ 12 w 261"/>
                <a:gd name="T11" fmla="*/ 68 h 155"/>
                <a:gd name="T12" fmla="*/ 3 w 261"/>
                <a:gd name="T13" fmla="*/ 87 h 155"/>
                <a:gd name="T14" fmla="*/ 0 w 261"/>
                <a:gd name="T15" fmla="*/ 93 h 155"/>
                <a:gd name="T16" fmla="*/ 0 w 261"/>
                <a:gd name="T17" fmla="*/ 94 h 155"/>
                <a:gd name="T18" fmla="*/ 32 w 261"/>
                <a:gd name="T19" fmla="*/ 85 h 155"/>
                <a:gd name="T20" fmla="*/ 2 w 261"/>
                <a:gd name="T21" fmla="*/ 149 h 155"/>
                <a:gd name="T22" fmla="*/ 15 w 261"/>
                <a:gd name="T23" fmla="*/ 155 h 155"/>
                <a:gd name="T24" fmla="*/ 58 w 261"/>
                <a:gd name="T25" fmla="*/ 63 h 155"/>
                <a:gd name="T26" fmla="*/ 27 w 261"/>
                <a:gd name="T27" fmla="*/ 72 h 155"/>
                <a:gd name="T28" fmla="*/ 28 w 261"/>
                <a:gd name="T29" fmla="*/ 68 h 155"/>
                <a:gd name="T30" fmla="*/ 29 w 261"/>
                <a:gd name="T31" fmla="*/ 66 h 155"/>
                <a:gd name="T32" fmla="*/ 35 w 261"/>
                <a:gd name="T33" fmla="*/ 53 h 155"/>
                <a:gd name="T34" fmla="*/ 51 w 261"/>
                <a:gd name="T35" fmla="*/ 19 h 155"/>
                <a:gd name="T36" fmla="*/ 58 w 261"/>
                <a:gd name="T37" fmla="*/ 14 h 155"/>
                <a:gd name="T38" fmla="*/ 59 w 261"/>
                <a:gd name="T39" fmla="*/ 14 h 155"/>
                <a:gd name="T40" fmla="*/ 227 w 261"/>
                <a:gd name="T41" fmla="*/ 14 h 155"/>
                <a:gd name="T42" fmla="*/ 261 w 261"/>
                <a:gd name="T43"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155">
                  <a:moveTo>
                    <a:pt x="261" y="14"/>
                  </a:moveTo>
                  <a:cubicBezTo>
                    <a:pt x="261" y="0"/>
                    <a:pt x="261" y="0"/>
                    <a:pt x="261" y="0"/>
                  </a:cubicBezTo>
                  <a:cubicBezTo>
                    <a:pt x="237" y="0"/>
                    <a:pt x="237" y="0"/>
                    <a:pt x="237" y="0"/>
                  </a:cubicBezTo>
                  <a:cubicBezTo>
                    <a:pt x="173" y="0"/>
                    <a:pt x="110" y="0"/>
                    <a:pt x="46" y="0"/>
                  </a:cubicBezTo>
                  <a:cubicBezTo>
                    <a:pt x="44" y="0"/>
                    <a:pt x="44" y="0"/>
                    <a:pt x="43" y="1"/>
                  </a:cubicBezTo>
                  <a:cubicBezTo>
                    <a:pt x="33" y="23"/>
                    <a:pt x="23" y="46"/>
                    <a:pt x="12" y="68"/>
                  </a:cubicBezTo>
                  <a:cubicBezTo>
                    <a:pt x="3" y="87"/>
                    <a:pt x="3" y="87"/>
                    <a:pt x="3" y="87"/>
                  </a:cubicBezTo>
                  <a:cubicBezTo>
                    <a:pt x="2" y="89"/>
                    <a:pt x="1" y="91"/>
                    <a:pt x="0" y="93"/>
                  </a:cubicBezTo>
                  <a:cubicBezTo>
                    <a:pt x="0" y="94"/>
                    <a:pt x="0" y="94"/>
                    <a:pt x="0" y="94"/>
                  </a:cubicBezTo>
                  <a:cubicBezTo>
                    <a:pt x="32" y="85"/>
                    <a:pt x="32" y="85"/>
                    <a:pt x="32" y="85"/>
                  </a:cubicBezTo>
                  <a:cubicBezTo>
                    <a:pt x="2" y="149"/>
                    <a:pt x="2" y="149"/>
                    <a:pt x="2" y="149"/>
                  </a:cubicBezTo>
                  <a:cubicBezTo>
                    <a:pt x="15" y="155"/>
                    <a:pt x="15" y="155"/>
                    <a:pt x="15" y="155"/>
                  </a:cubicBezTo>
                  <a:cubicBezTo>
                    <a:pt x="58" y="63"/>
                    <a:pt x="58" y="63"/>
                    <a:pt x="58" y="63"/>
                  </a:cubicBezTo>
                  <a:cubicBezTo>
                    <a:pt x="27" y="72"/>
                    <a:pt x="27" y="72"/>
                    <a:pt x="27" y="72"/>
                  </a:cubicBezTo>
                  <a:cubicBezTo>
                    <a:pt x="28" y="68"/>
                    <a:pt x="28" y="68"/>
                    <a:pt x="28" y="68"/>
                  </a:cubicBezTo>
                  <a:cubicBezTo>
                    <a:pt x="28" y="67"/>
                    <a:pt x="28" y="67"/>
                    <a:pt x="29" y="66"/>
                  </a:cubicBezTo>
                  <a:cubicBezTo>
                    <a:pt x="35" y="53"/>
                    <a:pt x="35" y="53"/>
                    <a:pt x="35" y="53"/>
                  </a:cubicBezTo>
                  <a:cubicBezTo>
                    <a:pt x="40" y="42"/>
                    <a:pt x="46" y="30"/>
                    <a:pt x="51" y="19"/>
                  </a:cubicBezTo>
                  <a:cubicBezTo>
                    <a:pt x="53" y="15"/>
                    <a:pt x="55" y="14"/>
                    <a:pt x="58" y="14"/>
                  </a:cubicBezTo>
                  <a:cubicBezTo>
                    <a:pt x="59" y="14"/>
                    <a:pt x="59" y="14"/>
                    <a:pt x="59" y="14"/>
                  </a:cubicBezTo>
                  <a:cubicBezTo>
                    <a:pt x="115" y="14"/>
                    <a:pt x="171" y="14"/>
                    <a:pt x="227" y="14"/>
                  </a:cubicBezTo>
                  <a:lnTo>
                    <a:pt x="26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7" name="Rectangle 128"/>
            <p:cNvSpPr>
              <a:spLocks noChangeArrowheads="1"/>
            </p:cNvSpPr>
            <p:nvPr/>
          </p:nvSpPr>
          <p:spPr bwMode="auto">
            <a:xfrm>
              <a:off x="2470" y="2381"/>
              <a:ext cx="498"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Tree>
    <p:extLst>
      <p:ext uri="{BB962C8B-B14F-4D97-AF65-F5344CB8AC3E}">
        <p14:creationId xmlns:p14="http://schemas.microsoft.com/office/powerpoint/2010/main" val="28126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2024/2025</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7</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a:t>CAT XL</a:t>
            </a:r>
          </a:p>
        </p:txBody>
      </p:sp>
      <p:sp>
        <p:nvSpPr>
          <p:cNvPr id="7" name="Oval 6"/>
          <p:cNvSpPr/>
          <p:nvPr/>
        </p:nvSpPr>
        <p:spPr>
          <a:xfrm>
            <a:off x="485775" y="1609725"/>
            <a:ext cx="930395" cy="930395"/>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dirty="0">
              <a:ln>
                <a:noFill/>
              </a:ln>
              <a:solidFill>
                <a:srgbClr val="000000"/>
              </a:solidFill>
              <a:effectLst/>
              <a:uLnTx/>
              <a:uFillTx/>
            </a:endParaRPr>
          </a:p>
        </p:txBody>
      </p:sp>
      <p:cxnSp>
        <p:nvCxnSpPr>
          <p:cNvPr id="8" name="Straight Connector 7"/>
          <p:cNvCxnSpPr>
            <a:cxnSpLocks/>
            <a:stCxn id="7" idx="4"/>
            <a:endCxn id="15" idx="4"/>
          </p:cNvCxnSpPr>
          <p:nvPr/>
        </p:nvCxnSpPr>
        <p:spPr>
          <a:xfrm flipH="1">
            <a:off x="945463" y="2540120"/>
            <a:ext cx="5510" cy="1751865"/>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1" name="Oval 10"/>
          <p:cNvSpPr/>
          <p:nvPr/>
        </p:nvSpPr>
        <p:spPr>
          <a:xfrm>
            <a:off x="838907" y="3484502"/>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2" name="Rectangle 11"/>
          <p:cNvSpPr/>
          <p:nvPr/>
        </p:nvSpPr>
        <p:spPr>
          <a:xfrm>
            <a:off x="1260703" y="3384974"/>
            <a:ext cx="5087708"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Aumento de cobertura para </a:t>
            </a:r>
            <a:r>
              <a:rPr lang="es-ES" sz="1400" b="1" kern="0" dirty="0">
                <a:solidFill>
                  <a:srgbClr val="000000"/>
                </a:solidFill>
              </a:rPr>
              <a:t>Equidad</a:t>
            </a:r>
            <a:r>
              <a:rPr lang="es-ES" sz="1400" kern="0" dirty="0">
                <a:solidFill>
                  <a:srgbClr val="000000"/>
                </a:solidFill>
              </a:rPr>
              <a:t> (de 16m a 19m), </a:t>
            </a:r>
            <a:r>
              <a:rPr lang="es-ES" sz="1400" b="1" kern="0" dirty="0" err="1">
                <a:solidFill>
                  <a:srgbClr val="000000"/>
                </a:solidFill>
              </a:rPr>
              <a:t>Fedpa</a:t>
            </a:r>
            <a:r>
              <a:rPr lang="es-ES" sz="1400" kern="0" dirty="0">
                <a:solidFill>
                  <a:srgbClr val="000000"/>
                </a:solidFill>
              </a:rPr>
              <a:t> (de 5m a 7m) y de </a:t>
            </a:r>
            <a:r>
              <a:rPr lang="es-ES" sz="1400" b="1" kern="0" dirty="0" err="1">
                <a:solidFill>
                  <a:srgbClr val="000000"/>
                </a:solidFill>
              </a:rPr>
              <a:t>Coopseguros</a:t>
            </a:r>
            <a:r>
              <a:rPr lang="es-ES" sz="1400" kern="0" dirty="0">
                <a:solidFill>
                  <a:srgbClr val="000000"/>
                </a:solidFill>
              </a:rPr>
              <a:t> (de 23m a 25m).</a:t>
            </a:r>
            <a:endParaRPr kumimoji="0" lang="es-ES" sz="1400" b="0" i="0" u="none" strike="noStrike" kern="0" cap="none" spc="0" normalizeH="0" baseline="0" dirty="0">
              <a:ln>
                <a:noFill/>
              </a:ln>
              <a:solidFill>
                <a:srgbClr val="000000"/>
              </a:solidFill>
              <a:effectLst/>
              <a:uLnTx/>
              <a:uFillTx/>
            </a:endParaRPr>
          </a:p>
        </p:txBody>
      </p:sp>
      <p:sp>
        <p:nvSpPr>
          <p:cNvPr id="15" name="Oval 14"/>
          <p:cNvSpPr/>
          <p:nvPr/>
        </p:nvSpPr>
        <p:spPr>
          <a:xfrm>
            <a:off x="834098" y="4069256"/>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6" name="Rectangle 15"/>
          <p:cNvSpPr/>
          <p:nvPr/>
        </p:nvSpPr>
        <p:spPr>
          <a:xfrm>
            <a:off x="1244564" y="4109222"/>
            <a:ext cx="5447262"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El aumento </a:t>
            </a:r>
            <a:r>
              <a:rPr lang="es-ES" sz="1400" i="1" kern="0" dirty="0" err="1">
                <a:solidFill>
                  <a:srgbClr val="000000"/>
                </a:solidFill>
              </a:rPr>
              <a:t>Risk-Adjusted</a:t>
            </a:r>
            <a:r>
              <a:rPr lang="es-ES" sz="1400" kern="0" dirty="0">
                <a:solidFill>
                  <a:srgbClr val="000000"/>
                </a:solidFill>
              </a:rPr>
              <a:t> se queda en alrededor de </a:t>
            </a:r>
            <a:r>
              <a:rPr lang="es-ES" sz="1400" b="1" kern="0" dirty="0"/>
              <a:t>+5%. </a:t>
            </a:r>
            <a:endParaRPr kumimoji="0" lang="es-ES" sz="1400" b="1" i="0" u="none" strike="noStrike" kern="0" cap="none" spc="0" normalizeH="0" baseline="0" dirty="0">
              <a:ln>
                <a:noFill/>
              </a:ln>
              <a:effectLst/>
              <a:uLnTx/>
              <a:uFillTx/>
            </a:endParaRP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sp>
        <p:nvSpPr>
          <p:cNvPr id="55" name="Rectangle 54"/>
          <p:cNvSpPr/>
          <p:nvPr/>
        </p:nvSpPr>
        <p:spPr>
          <a:xfrm>
            <a:off x="1202719" y="2794973"/>
            <a:ext cx="5447260"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b="1" kern="0" dirty="0">
                <a:solidFill>
                  <a:srgbClr val="000000"/>
                </a:solidFill>
              </a:rPr>
              <a:t>Estructura: </a:t>
            </a:r>
            <a:r>
              <a:rPr lang="es-ES" sz="1400" kern="0" dirty="0">
                <a:solidFill>
                  <a:srgbClr val="000000"/>
                </a:solidFill>
              </a:rPr>
              <a:t>aunque hay varios sublímites, el número de capas se redujo a la mitad.</a:t>
            </a:r>
            <a:endParaRPr kumimoji="0" lang="es-ES" sz="1400" i="0" u="none" strike="noStrike" kern="0" cap="none" spc="0" normalizeH="0" baseline="0" dirty="0">
              <a:ln>
                <a:noFill/>
              </a:ln>
              <a:solidFill>
                <a:srgbClr val="000000"/>
              </a:solidFill>
              <a:effectLst/>
              <a:uLnTx/>
              <a:uFillTx/>
            </a:endParaRPr>
          </a:p>
        </p:txBody>
      </p:sp>
      <p:pic>
        <p:nvPicPr>
          <p:cNvPr id="6" name="Picture 5"/>
          <p:cNvPicPr>
            <a:picLocks noChangeAspect="1"/>
          </p:cNvPicPr>
          <p:nvPr/>
        </p:nvPicPr>
        <p:blipFill>
          <a:blip r:embed="rId3"/>
          <a:stretch>
            <a:fillRect/>
          </a:stretch>
        </p:blipFill>
        <p:spPr>
          <a:xfrm>
            <a:off x="7498198" y="1993046"/>
            <a:ext cx="4212602" cy="1765354"/>
          </a:xfrm>
          <a:prstGeom prst="rect">
            <a:avLst/>
          </a:prstGeom>
        </p:spPr>
      </p:pic>
      <p:pic>
        <p:nvPicPr>
          <p:cNvPr id="21" name="Picture 20">
            <a:extLst>
              <a:ext uri="{FF2B5EF4-FFF2-40B4-BE49-F238E27FC236}">
                <a16:creationId xmlns:a16="http://schemas.microsoft.com/office/drawing/2014/main" id="{762DA96D-B31B-2F34-EB05-E090687E799B}"/>
              </a:ext>
            </a:extLst>
          </p:cNvPr>
          <p:cNvPicPr>
            <a:picLocks noChangeAspect="1"/>
          </p:cNvPicPr>
          <p:nvPr/>
        </p:nvPicPr>
        <p:blipFill>
          <a:blip r:embed="rId4"/>
          <a:stretch>
            <a:fillRect/>
          </a:stretch>
        </p:blipFill>
        <p:spPr>
          <a:xfrm>
            <a:off x="7498198" y="4216944"/>
            <a:ext cx="4212602" cy="1713601"/>
          </a:xfrm>
          <a:prstGeom prst="rect">
            <a:avLst/>
          </a:prstGeom>
        </p:spPr>
      </p:pic>
      <p:sp>
        <p:nvSpPr>
          <p:cNvPr id="22" name="Rectangle 21">
            <a:extLst>
              <a:ext uri="{FF2B5EF4-FFF2-40B4-BE49-F238E27FC236}">
                <a16:creationId xmlns:a16="http://schemas.microsoft.com/office/drawing/2014/main" id="{93C9933F-C726-D04F-2667-E1F2B48B9C6E}"/>
              </a:ext>
            </a:extLst>
          </p:cNvPr>
          <p:cNvSpPr/>
          <p:nvPr/>
        </p:nvSpPr>
        <p:spPr>
          <a:xfrm>
            <a:off x="7395882" y="3989294"/>
            <a:ext cx="4546794" cy="24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Tree>
    <p:custDataLst>
      <p:custData r:id="rId1"/>
    </p:custDataLst>
    <p:extLst>
      <p:ext uri="{BB962C8B-B14F-4D97-AF65-F5344CB8AC3E}">
        <p14:creationId xmlns:p14="http://schemas.microsoft.com/office/powerpoint/2010/main" val="383922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a:t>Tendencias</a:t>
            </a:r>
            <a:r>
              <a:rPr lang="en-GB" dirty="0"/>
              <a:t> de Primas y </a:t>
            </a:r>
            <a:r>
              <a:rPr lang="en-GB" dirty="0" err="1"/>
              <a:t>Tasas</a:t>
            </a:r>
            <a:r>
              <a:rPr lang="en-GB" dirty="0"/>
              <a:t> </a:t>
            </a:r>
            <a:r>
              <a:rPr lang="en-GB" dirty="0" err="1"/>
              <a:t>desde</a:t>
            </a:r>
            <a:r>
              <a:rPr lang="en-GB" dirty="0"/>
              <a:t> 2012 a 2024</a:t>
            </a:r>
          </a:p>
        </p:txBody>
      </p:sp>
      <p:sp>
        <p:nvSpPr>
          <p:cNvPr id="4" name="Slide Number Placeholder 3"/>
          <p:cNvSpPr>
            <a:spLocks noGrp="1"/>
          </p:cNvSpPr>
          <p:nvPr>
            <p:ph type="sldNum" sz="quarter" idx="10"/>
          </p:nvPr>
        </p:nvSpPr>
        <p:spPr/>
        <p:txBody>
          <a:bodyPr/>
          <a:lstStyle/>
          <a:p>
            <a:fld id="{DF66040D-6F20-4F4B-8995-856BEECD84BE}" type="slidenum">
              <a:rPr lang="en-GB" smtClean="0"/>
              <a:pPr/>
              <a:t>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a:t>CAT XL</a:t>
            </a:r>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lvl="0" indent="-179388">
              <a:spcAft>
                <a:spcPts val="600"/>
              </a:spcAft>
              <a:buFont typeface="Arial" panose="020B0604020202020204" pitchFamily="34" charset="0"/>
              <a:buChar char="•"/>
            </a:pPr>
            <a:r>
              <a:rPr lang="es-ES" sz="1500" dirty="0"/>
              <a:t>Las tasas sufren un aumento contundente.</a:t>
            </a:r>
          </a:p>
          <a:p>
            <a:pPr marL="179388" lvl="0" indent="-179388">
              <a:spcAft>
                <a:spcPts val="600"/>
              </a:spcAft>
              <a:buFont typeface="Arial" panose="020B0604020202020204" pitchFamily="34" charset="0"/>
              <a:buChar char="•"/>
            </a:pPr>
            <a:r>
              <a:rPr lang="es-ES" sz="1500" dirty="0"/>
              <a:t>Igualmente, se observa un marcado aumento en la Prima debido al incremento en la exposición, la protección para algunas cedentes y de la coyuntura del mercado.</a:t>
            </a:r>
            <a:endParaRPr lang="en-US" sz="1500" dirty="0"/>
          </a:p>
        </p:txBody>
      </p:sp>
      <p:graphicFrame>
        <p:nvGraphicFramePr>
          <p:cNvPr id="6" name="Object 5"/>
          <p:cNvGraphicFramePr>
            <a:graphicFrameLocks noChangeAspect="1"/>
          </p:cNvGraphicFramePr>
          <p:nvPr>
            <p:extLst>
              <p:ext uri="{D42A27DB-BD31-4B8C-83A1-F6EECF244321}">
                <p14:modId xmlns:p14="http://schemas.microsoft.com/office/powerpoint/2010/main" val="1573906477"/>
              </p:ext>
            </p:extLst>
          </p:nvPr>
        </p:nvGraphicFramePr>
        <p:xfrm>
          <a:off x="1206500" y="1412875"/>
          <a:ext cx="3368675" cy="2628900"/>
        </p:xfrm>
        <a:graphic>
          <a:graphicData uri="http://schemas.openxmlformats.org/presentationml/2006/ole">
            <mc:AlternateContent xmlns:mc="http://schemas.openxmlformats.org/markup-compatibility/2006">
              <mc:Choice xmlns:v="urn:schemas-microsoft-com:vml" Requires="v">
                <p:oleObj name="Worksheet" r:id="rId2" imgW="3368081" imgH="2628978" progId="Excel.Sheet.12">
                  <p:embed/>
                </p:oleObj>
              </mc:Choice>
              <mc:Fallback>
                <p:oleObj name="Worksheet" r:id="rId2" imgW="3368081" imgH="2628978" progId="Excel.Sheet.12">
                  <p:embed/>
                  <p:pic>
                    <p:nvPicPr>
                      <p:cNvPr id="0" name=""/>
                      <p:cNvPicPr/>
                      <p:nvPr/>
                    </p:nvPicPr>
                    <p:blipFill>
                      <a:blip r:embed="rId3"/>
                      <a:stretch>
                        <a:fillRect/>
                      </a:stretch>
                    </p:blipFill>
                    <p:spPr>
                      <a:xfrm>
                        <a:off x="1206500" y="1412875"/>
                        <a:ext cx="3368675" cy="2628900"/>
                      </a:xfrm>
                      <a:prstGeom prst="rect">
                        <a:avLst/>
                      </a:prstGeom>
                    </p:spPr>
                  </p:pic>
                </p:oleObj>
              </mc:Fallback>
            </mc:AlternateContent>
          </a:graphicData>
        </a:graphic>
      </p:graphicFrame>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83817331"/>
              </p:ext>
            </p:extLst>
          </p:nvPr>
        </p:nvGraphicFramePr>
        <p:xfrm>
          <a:off x="6368829" y="1172601"/>
          <a:ext cx="4960620" cy="2668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386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a:solidFill>
                  <a:schemeClr val="accent1"/>
                </a:solidFill>
              </a:rPr>
              <a:t>Contrato</a:t>
            </a:r>
            <a:endParaRPr lang="en-GB" dirty="0">
              <a:solidFill>
                <a:schemeClr val="accent1"/>
              </a:solidFill>
            </a:endParaRPr>
          </a:p>
          <a:p>
            <a:pPr marL="0" indent="0">
              <a:buNone/>
            </a:pPr>
            <a:r>
              <a:rPr lang="en-GB" dirty="0" err="1">
                <a:solidFill>
                  <a:schemeClr val="accent1"/>
                </a:solidFill>
              </a:rPr>
              <a:t>Por</a:t>
            </a:r>
            <a:r>
              <a:rPr lang="en-GB" dirty="0">
                <a:solidFill>
                  <a:schemeClr val="accent1"/>
                </a:solidFill>
              </a:rPr>
              <a:t> </a:t>
            </a:r>
            <a:r>
              <a:rPr lang="en-GB" dirty="0" err="1">
                <a:solidFill>
                  <a:schemeClr val="accent1"/>
                </a:solidFill>
              </a:rPr>
              <a:t>Riesgo</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Freeform 204"/>
          <p:cNvSpPr>
            <a:spLocks noChangeAspect="1" noEditPoints="1"/>
          </p:cNvSpPr>
          <p:nvPr/>
        </p:nvSpPr>
        <p:spPr bwMode="auto">
          <a:xfrm>
            <a:off x="2498499" y="2939162"/>
            <a:ext cx="1656723" cy="2297700"/>
          </a:xfrm>
          <a:custGeom>
            <a:avLst/>
            <a:gdLst>
              <a:gd name="T0" fmla="*/ 102 w 271"/>
              <a:gd name="T1" fmla="*/ 303 h 376"/>
              <a:gd name="T2" fmla="*/ 117 w 271"/>
              <a:gd name="T3" fmla="*/ 357 h 376"/>
              <a:gd name="T4" fmla="*/ 119 w 271"/>
              <a:gd name="T5" fmla="*/ 374 h 376"/>
              <a:gd name="T6" fmla="*/ 5 w 271"/>
              <a:gd name="T7" fmla="*/ 276 h 376"/>
              <a:gd name="T8" fmla="*/ 29 w 271"/>
              <a:gd name="T9" fmla="*/ 161 h 376"/>
              <a:gd name="T10" fmla="*/ 97 w 271"/>
              <a:gd name="T11" fmla="*/ 70 h 376"/>
              <a:gd name="T12" fmla="*/ 106 w 271"/>
              <a:gd name="T13" fmla="*/ 10 h 376"/>
              <a:gd name="T14" fmla="*/ 104 w 271"/>
              <a:gd name="T15" fmla="*/ 0 h 376"/>
              <a:gd name="T16" fmla="*/ 178 w 271"/>
              <a:gd name="T17" fmla="*/ 75 h 376"/>
              <a:gd name="T18" fmla="*/ 178 w 271"/>
              <a:gd name="T19" fmla="*/ 144 h 376"/>
              <a:gd name="T20" fmla="*/ 197 w 271"/>
              <a:gd name="T21" fmla="*/ 102 h 376"/>
              <a:gd name="T22" fmla="*/ 250 w 271"/>
              <a:gd name="T23" fmla="*/ 159 h 376"/>
              <a:gd name="T24" fmla="*/ 263 w 271"/>
              <a:gd name="T25" fmla="*/ 286 h 376"/>
              <a:gd name="T26" fmla="*/ 166 w 271"/>
              <a:gd name="T27" fmla="*/ 371 h 376"/>
              <a:gd name="T28" fmla="*/ 162 w 271"/>
              <a:gd name="T29" fmla="*/ 371 h 376"/>
              <a:gd name="T30" fmla="*/ 171 w 271"/>
              <a:gd name="T31" fmla="*/ 338 h 376"/>
              <a:gd name="T32" fmla="*/ 151 w 271"/>
              <a:gd name="T33" fmla="*/ 294 h 376"/>
              <a:gd name="T34" fmla="*/ 139 w 271"/>
              <a:gd name="T35" fmla="*/ 253 h 376"/>
              <a:gd name="T36" fmla="*/ 196 w 271"/>
              <a:gd name="T37" fmla="*/ 342 h 376"/>
              <a:gd name="T38" fmla="*/ 253 w 271"/>
              <a:gd name="T39" fmla="*/ 248 h 376"/>
              <a:gd name="T40" fmla="*/ 216 w 271"/>
              <a:gd name="T41" fmla="*/ 138 h 376"/>
              <a:gd name="T42" fmla="*/ 201 w 271"/>
              <a:gd name="T43" fmla="*/ 141 h 376"/>
              <a:gd name="T44" fmla="*/ 147 w 271"/>
              <a:gd name="T45" fmla="*/ 173 h 376"/>
              <a:gd name="T46" fmla="*/ 148 w 271"/>
              <a:gd name="T47" fmla="*/ 163 h 376"/>
              <a:gd name="T48" fmla="*/ 161 w 271"/>
              <a:gd name="T49" fmla="*/ 77 h 376"/>
              <a:gd name="T50" fmla="*/ 126 w 271"/>
              <a:gd name="T51" fmla="*/ 28 h 376"/>
              <a:gd name="T52" fmla="*/ 108 w 271"/>
              <a:gd name="T53" fmla="*/ 83 h 376"/>
              <a:gd name="T54" fmla="*/ 41 w 271"/>
              <a:gd name="T55" fmla="*/ 173 h 376"/>
              <a:gd name="T56" fmla="*/ 22 w 271"/>
              <a:gd name="T57" fmla="*/ 275 h 376"/>
              <a:gd name="T58" fmla="*/ 91 w 271"/>
              <a:gd name="T59" fmla="*/ 349 h 376"/>
              <a:gd name="T60" fmla="*/ 85 w 271"/>
              <a:gd name="T61" fmla="*/ 303 h 376"/>
              <a:gd name="T62" fmla="*/ 157 w 271"/>
              <a:gd name="T63" fmla="*/ 227 h 376"/>
              <a:gd name="T64" fmla="*/ 157 w 271"/>
              <a:gd name="T65" fmla="*/ 230 h 376"/>
              <a:gd name="T66" fmla="*/ 164 w 271"/>
              <a:gd name="T67" fmla="*/ 282 h 376"/>
              <a:gd name="T68" fmla="*/ 187 w 271"/>
              <a:gd name="T69" fmla="*/ 33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376">
                <a:moveTo>
                  <a:pt x="139" y="253"/>
                </a:moveTo>
                <a:cubicBezTo>
                  <a:pt x="120" y="265"/>
                  <a:pt x="106" y="280"/>
                  <a:pt x="102" y="303"/>
                </a:cubicBezTo>
                <a:cubicBezTo>
                  <a:pt x="99" y="317"/>
                  <a:pt x="100" y="331"/>
                  <a:pt x="107" y="344"/>
                </a:cubicBezTo>
                <a:cubicBezTo>
                  <a:pt x="110" y="349"/>
                  <a:pt x="114" y="352"/>
                  <a:pt x="117" y="357"/>
                </a:cubicBezTo>
                <a:cubicBezTo>
                  <a:pt x="122" y="363"/>
                  <a:pt x="126" y="369"/>
                  <a:pt x="131" y="376"/>
                </a:cubicBezTo>
                <a:cubicBezTo>
                  <a:pt x="126" y="375"/>
                  <a:pt x="123" y="374"/>
                  <a:pt x="119" y="374"/>
                </a:cubicBezTo>
                <a:cubicBezTo>
                  <a:pt x="106" y="372"/>
                  <a:pt x="94" y="369"/>
                  <a:pt x="83" y="364"/>
                </a:cubicBezTo>
                <a:cubicBezTo>
                  <a:pt x="45" y="345"/>
                  <a:pt x="18" y="317"/>
                  <a:pt x="5" y="276"/>
                </a:cubicBezTo>
                <a:cubicBezTo>
                  <a:pt x="1" y="264"/>
                  <a:pt x="0" y="251"/>
                  <a:pt x="1" y="238"/>
                </a:cubicBezTo>
                <a:cubicBezTo>
                  <a:pt x="2" y="209"/>
                  <a:pt x="13" y="184"/>
                  <a:pt x="29" y="161"/>
                </a:cubicBezTo>
                <a:cubicBezTo>
                  <a:pt x="40" y="144"/>
                  <a:pt x="53" y="128"/>
                  <a:pt x="66" y="112"/>
                </a:cubicBezTo>
                <a:cubicBezTo>
                  <a:pt x="77" y="99"/>
                  <a:pt x="88" y="85"/>
                  <a:pt x="97" y="70"/>
                </a:cubicBezTo>
                <a:cubicBezTo>
                  <a:pt x="102" y="60"/>
                  <a:pt x="106" y="50"/>
                  <a:pt x="108" y="40"/>
                </a:cubicBezTo>
                <a:cubicBezTo>
                  <a:pt x="110" y="30"/>
                  <a:pt x="109" y="20"/>
                  <a:pt x="106" y="10"/>
                </a:cubicBezTo>
                <a:cubicBezTo>
                  <a:pt x="105" y="7"/>
                  <a:pt x="104" y="4"/>
                  <a:pt x="103" y="0"/>
                </a:cubicBezTo>
                <a:cubicBezTo>
                  <a:pt x="104" y="0"/>
                  <a:pt x="104" y="0"/>
                  <a:pt x="104" y="0"/>
                </a:cubicBezTo>
                <a:cubicBezTo>
                  <a:pt x="116" y="5"/>
                  <a:pt x="127" y="9"/>
                  <a:pt x="137" y="16"/>
                </a:cubicBezTo>
                <a:cubicBezTo>
                  <a:pt x="159" y="31"/>
                  <a:pt x="172" y="51"/>
                  <a:pt x="178" y="75"/>
                </a:cubicBezTo>
                <a:cubicBezTo>
                  <a:pt x="184" y="97"/>
                  <a:pt x="184" y="120"/>
                  <a:pt x="178" y="142"/>
                </a:cubicBezTo>
                <a:cubicBezTo>
                  <a:pt x="178" y="143"/>
                  <a:pt x="178" y="143"/>
                  <a:pt x="178" y="144"/>
                </a:cubicBezTo>
                <a:cubicBezTo>
                  <a:pt x="178" y="144"/>
                  <a:pt x="178" y="144"/>
                  <a:pt x="178" y="144"/>
                </a:cubicBezTo>
                <a:cubicBezTo>
                  <a:pt x="190" y="133"/>
                  <a:pt x="194" y="118"/>
                  <a:pt x="197" y="102"/>
                </a:cubicBezTo>
                <a:cubicBezTo>
                  <a:pt x="201" y="105"/>
                  <a:pt x="205" y="108"/>
                  <a:pt x="209" y="110"/>
                </a:cubicBezTo>
                <a:cubicBezTo>
                  <a:pt x="227" y="123"/>
                  <a:pt x="241" y="139"/>
                  <a:pt x="250" y="159"/>
                </a:cubicBezTo>
                <a:cubicBezTo>
                  <a:pt x="261" y="178"/>
                  <a:pt x="266" y="199"/>
                  <a:pt x="269" y="221"/>
                </a:cubicBezTo>
                <a:cubicBezTo>
                  <a:pt x="271" y="243"/>
                  <a:pt x="270" y="265"/>
                  <a:pt x="263" y="286"/>
                </a:cubicBezTo>
                <a:cubicBezTo>
                  <a:pt x="255" y="316"/>
                  <a:pt x="236" y="338"/>
                  <a:pt x="210" y="354"/>
                </a:cubicBezTo>
                <a:cubicBezTo>
                  <a:pt x="196" y="362"/>
                  <a:pt x="181" y="367"/>
                  <a:pt x="166" y="371"/>
                </a:cubicBezTo>
                <a:cubicBezTo>
                  <a:pt x="165" y="371"/>
                  <a:pt x="164" y="371"/>
                  <a:pt x="163" y="372"/>
                </a:cubicBezTo>
                <a:cubicBezTo>
                  <a:pt x="163" y="372"/>
                  <a:pt x="163" y="372"/>
                  <a:pt x="162" y="371"/>
                </a:cubicBezTo>
                <a:cubicBezTo>
                  <a:pt x="164" y="367"/>
                  <a:pt x="165" y="363"/>
                  <a:pt x="166" y="359"/>
                </a:cubicBezTo>
                <a:cubicBezTo>
                  <a:pt x="169" y="352"/>
                  <a:pt x="170" y="345"/>
                  <a:pt x="171" y="338"/>
                </a:cubicBezTo>
                <a:cubicBezTo>
                  <a:pt x="171" y="330"/>
                  <a:pt x="169" y="322"/>
                  <a:pt x="165" y="315"/>
                </a:cubicBezTo>
                <a:cubicBezTo>
                  <a:pt x="161" y="308"/>
                  <a:pt x="156" y="301"/>
                  <a:pt x="151" y="294"/>
                </a:cubicBezTo>
                <a:cubicBezTo>
                  <a:pt x="145" y="282"/>
                  <a:pt x="140" y="270"/>
                  <a:pt x="140" y="256"/>
                </a:cubicBezTo>
                <a:cubicBezTo>
                  <a:pt x="140" y="255"/>
                  <a:pt x="139" y="254"/>
                  <a:pt x="139" y="253"/>
                </a:cubicBezTo>
                <a:close/>
                <a:moveTo>
                  <a:pt x="186" y="347"/>
                </a:moveTo>
                <a:cubicBezTo>
                  <a:pt x="190" y="345"/>
                  <a:pt x="193" y="344"/>
                  <a:pt x="196" y="342"/>
                </a:cubicBezTo>
                <a:cubicBezTo>
                  <a:pt x="215" y="333"/>
                  <a:pt x="230" y="319"/>
                  <a:pt x="240" y="300"/>
                </a:cubicBezTo>
                <a:cubicBezTo>
                  <a:pt x="249" y="284"/>
                  <a:pt x="252" y="266"/>
                  <a:pt x="253" y="248"/>
                </a:cubicBezTo>
                <a:cubicBezTo>
                  <a:pt x="254" y="229"/>
                  <a:pt x="252" y="211"/>
                  <a:pt x="246" y="193"/>
                </a:cubicBezTo>
                <a:cubicBezTo>
                  <a:pt x="240" y="173"/>
                  <a:pt x="231" y="154"/>
                  <a:pt x="216" y="138"/>
                </a:cubicBezTo>
                <a:cubicBezTo>
                  <a:pt x="213" y="135"/>
                  <a:pt x="210" y="132"/>
                  <a:pt x="207" y="129"/>
                </a:cubicBezTo>
                <a:cubicBezTo>
                  <a:pt x="205" y="134"/>
                  <a:pt x="203" y="138"/>
                  <a:pt x="201" y="141"/>
                </a:cubicBezTo>
                <a:cubicBezTo>
                  <a:pt x="194" y="154"/>
                  <a:pt x="183" y="164"/>
                  <a:pt x="169" y="169"/>
                </a:cubicBezTo>
                <a:cubicBezTo>
                  <a:pt x="162" y="171"/>
                  <a:pt x="154" y="171"/>
                  <a:pt x="147" y="173"/>
                </a:cubicBezTo>
                <a:cubicBezTo>
                  <a:pt x="144" y="173"/>
                  <a:pt x="141" y="173"/>
                  <a:pt x="138" y="174"/>
                </a:cubicBezTo>
                <a:cubicBezTo>
                  <a:pt x="142" y="170"/>
                  <a:pt x="145" y="166"/>
                  <a:pt x="148" y="163"/>
                </a:cubicBezTo>
                <a:cubicBezTo>
                  <a:pt x="155" y="157"/>
                  <a:pt x="159" y="151"/>
                  <a:pt x="161" y="143"/>
                </a:cubicBezTo>
                <a:cubicBezTo>
                  <a:pt x="167" y="121"/>
                  <a:pt x="168" y="99"/>
                  <a:pt x="161" y="77"/>
                </a:cubicBezTo>
                <a:cubicBezTo>
                  <a:pt x="156" y="57"/>
                  <a:pt x="145" y="42"/>
                  <a:pt x="129" y="30"/>
                </a:cubicBezTo>
                <a:cubicBezTo>
                  <a:pt x="128" y="29"/>
                  <a:pt x="127" y="29"/>
                  <a:pt x="126" y="28"/>
                </a:cubicBezTo>
                <a:cubicBezTo>
                  <a:pt x="125" y="34"/>
                  <a:pt x="125" y="39"/>
                  <a:pt x="124" y="44"/>
                </a:cubicBezTo>
                <a:cubicBezTo>
                  <a:pt x="121" y="58"/>
                  <a:pt x="115" y="71"/>
                  <a:pt x="108" y="83"/>
                </a:cubicBezTo>
                <a:cubicBezTo>
                  <a:pt x="98" y="98"/>
                  <a:pt x="88" y="112"/>
                  <a:pt x="77" y="125"/>
                </a:cubicBezTo>
                <a:cubicBezTo>
                  <a:pt x="64" y="140"/>
                  <a:pt x="51" y="156"/>
                  <a:pt x="41" y="173"/>
                </a:cubicBezTo>
                <a:cubicBezTo>
                  <a:pt x="29" y="192"/>
                  <a:pt x="20" y="212"/>
                  <a:pt x="17" y="234"/>
                </a:cubicBezTo>
                <a:cubicBezTo>
                  <a:pt x="16" y="248"/>
                  <a:pt x="17" y="262"/>
                  <a:pt x="22" y="275"/>
                </a:cubicBezTo>
                <a:cubicBezTo>
                  <a:pt x="34" y="309"/>
                  <a:pt x="57" y="333"/>
                  <a:pt x="90" y="349"/>
                </a:cubicBezTo>
                <a:cubicBezTo>
                  <a:pt x="90" y="349"/>
                  <a:pt x="91" y="349"/>
                  <a:pt x="91" y="349"/>
                </a:cubicBezTo>
                <a:cubicBezTo>
                  <a:pt x="91" y="348"/>
                  <a:pt x="91" y="348"/>
                  <a:pt x="91" y="348"/>
                </a:cubicBezTo>
                <a:cubicBezTo>
                  <a:pt x="84" y="334"/>
                  <a:pt x="82" y="318"/>
                  <a:pt x="85" y="303"/>
                </a:cubicBezTo>
                <a:cubicBezTo>
                  <a:pt x="88" y="283"/>
                  <a:pt x="98" y="266"/>
                  <a:pt x="113" y="252"/>
                </a:cubicBezTo>
                <a:cubicBezTo>
                  <a:pt x="126" y="240"/>
                  <a:pt x="141" y="233"/>
                  <a:pt x="157" y="227"/>
                </a:cubicBezTo>
                <a:cubicBezTo>
                  <a:pt x="157" y="227"/>
                  <a:pt x="157" y="227"/>
                  <a:pt x="157" y="227"/>
                </a:cubicBezTo>
                <a:cubicBezTo>
                  <a:pt x="157" y="228"/>
                  <a:pt x="157" y="229"/>
                  <a:pt x="157" y="230"/>
                </a:cubicBezTo>
                <a:cubicBezTo>
                  <a:pt x="157" y="236"/>
                  <a:pt x="156" y="241"/>
                  <a:pt x="156" y="246"/>
                </a:cubicBezTo>
                <a:cubicBezTo>
                  <a:pt x="155" y="259"/>
                  <a:pt x="158" y="271"/>
                  <a:pt x="164" y="282"/>
                </a:cubicBezTo>
                <a:cubicBezTo>
                  <a:pt x="168" y="289"/>
                  <a:pt x="172" y="296"/>
                  <a:pt x="177" y="303"/>
                </a:cubicBezTo>
                <a:cubicBezTo>
                  <a:pt x="183" y="313"/>
                  <a:pt x="187" y="325"/>
                  <a:pt x="187" y="337"/>
                </a:cubicBezTo>
                <a:cubicBezTo>
                  <a:pt x="187" y="340"/>
                  <a:pt x="187" y="344"/>
                  <a:pt x="186" y="3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3524723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Office Theme">
  <a:themeElements>
    <a:clrScheme name="AmericanAg Theme 1 1">
      <a:dk1>
        <a:srgbClr val="0E3D6D"/>
      </a:dk1>
      <a:lt1>
        <a:srgbClr val="FFFFFF"/>
      </a:lt1>
      <a:dk2>
        <a:srgbClr val="337FFE"/>
      </a:dk2>
      <a:lt2>
        <a:srgbClr val="E6E8E7"/>
      </a:lt2>
      <a:accent1>
        <a:srgbClr val="337FFE"/>
      </a:accent1>
      <a:accent2>
        <a:srgbClr val="87BAFE"/>
      </a:accent2>
      <a:accent3>
        <a:srgbClr val="F15B17"/>
      </a:accent3>
      <a:accent4>
        <a:srgbClr val="C0D6E8"/>
      </a:accent4>
      <a:accent5>
        <a:srgbClr val="E6E8E7"/>
      </a:accent5>
      <a:accent6>
        <a:srgbClr val="B3AAA4"/>
      </a:accent6>
      <a:hlink>
        <a:srgbClr val="337FFE"/>
      </a:hlink>
      <a:folHlink>
        <a:srgbClr val="2865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ker Assumed Operations - 2023 Board Meeting.potx" id="{32494B44-9DFB-4CCF-938D-FC176A6F7249}" vid="{1D17CEA0-E683-48EB-B9A6-A574509001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rcer WTB">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MMC Fonts">
    <a:majorFont>
      <a:latin typeface="Arial Narrow"/>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rcer WTB">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MMC Fonts">
    <a:majorFont>
      <a:latin typeface="Arial Narrow"/>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ercer WTB">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MMC Fonts">
    <a:majorFont>
      <a:latin typeface="Arial Narrow"/>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0.xml>��< ? x m l   v e r s i o n = " 1 . 0 "   e n c o d i n g = " u t f - 1 6 " ? > < M M C O A _ O b j e c t T a g s   x m l n s : x s i = " h t t p : / / w w w . w 3 . o r g / 2 0 0 1 / X M L S c h e m a - i n s t a n c e "   x m l n s : x s d = " h t t p : / / w w w . w 3 . o r g / 2 0 0 1 / X M L S c h e m a " >  
     < P r e s e n t a t i o n O b j e c t T a g   T a g N a m e = " M M C 0 9 _ B R A N D F O N T S T Y L E " > M a s t e r T e x t < / P r e s e n t a t i o n O b j e c t T a g >  
 < / M M C O A _ O b j e c t T a g s > 
</file>

<file path=customXml/item11.xml>��< ? x m l   v e r s i o n = " 1 . 0 "   e n c o d i n g = " u t f - 1 6 " ? > < M M C O A _ O b j e c t T a g s   x m l n s : x s i = " h t t p : / / w w w . w 3 . o r g / 2 0 0 1 / X M L S c h e m a - i n s t a n c e "   x m l n s : x s d = " h t t p : / / w w w . w 3 . o r g / 2 0 0 1 / X M L S c h e m a " >  
     < P r e s e n t a t i o n O b j e c t T a g   T a g N a m e = " M M C O A _ S A M P L E S L I D E _ I D " > 8 4 6 8 e c 9 7 - 0 f d b - 4 c a 4 - 8 9 4 d - e 4 f 5 0 4 4 8 8 b f 9 < / P r e s e n t a t i o n O b j e c t T a g >  
 < / M M C O A _ O b j e c t T a g s > 
</file>

<file path=customXml/item12.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3.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14.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9.xml>��< ? x m l   v e r s i o n = " 1 . 0 "   e n c o d i n g = " u t f - 1 6 " ? > < M M C O A _ O b j e c t T a g s   x m l n s : x s i = " h t t p : / / w w w . w 3 . o r g / 2 0 0 1 / X M L S c h e m a - i n s t a n c e "   x m l n s : x s d = " h t t p : / / w w w . w 3 . o r g / 2 0 0 1 / X M L S c h e m a " >  
     < P r e s e n t a t i o n O b j e c t T a g   T a g N a m e = " M M C O A _ S A M P L E S L I D E _ I D " > c b 7 4 f 6 4 6 - d 5 4 a - 4 a 5 2 - a a 3 1 - d 0 4 5 6 1 8 f 9 3 7 7 < / P r e s e n t a t i o n O b j e c t T a g >  
 < / M M C O A _ O b j e c t T a g s > 
</file>

<file path=customXml/item2.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20.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1.xml>��< ? x m l   v e r s i o n = " 1 . 0 "   e n c o d i n g = " u t f - 1 6 " ? > < M M C O A _ O b j e c t T a g s   x m l n s : x s i = " h t t p : / / w w w . w 3 . o r g / 2 0 0 1 / X M L S c h e m a - i n s t a n c e "   x m l n s : x s d = " h t t p : / / w w w . w 3 . o r g / 2 0 0 1 / X M L S c h e m a " >  
     < P r e s e n t a t i o n O b j e c t T a g   T a g N a m e = " M M C 0 9 _ B R A N D F O N T S T Y L E " > C o v e r T e x t < / P r e s e n t a t i o n O b j e c t T a g >  
 < / M M C O A _ O b j e c t T a g s > 
</file>

<file path=customXml/item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6.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27.xml>��< ? x m l   v e r s i o n = " 1 . 0 "   e n c o d i n g = " u t f - 1 6 " ? > < M M C O A _ O b j e c t T a g s   x m l n s : x s i = " h t t p : / / w w w . w 3 . o r g / 2 0 0 1 / X M L S c h e m a - i n s t a n c e "   x m l n s : x s d = " h t t p : / / w w w . w 3 . o r g / 2 0 0 1 / X M L S c h e m a " >  
     < P r e s e n t a t i o n O b j e c t T a g   T a g N a m e = " M M C 0 9 _ P O P U L A T E T E X T " > { T i t l e } < / P r e s e n t a t i o n O b j e c t T a g >  
 < / M M C O A _ O b j e c t T a g s > 
</file>

<file path=customXml/item2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9.xml>��< ? x m l   v e r s i o n = " 1 . 0 "   e n c o d i n g = " u t f - 1 6 " ? > < M M C O A _ O b j e c t T a g s   x m l n s : x s i = " h t t p : / / w w w . w 3 . o r g / 2 0 0 1 / X M L S c h e m a - i n s t a n c e "   x m l n s : x s d = " h t t p : / / w w w . w 3 . o r g / 2 0 0 1 / X M L S c h e m a " >  
     < P r e s e n t a t i o n O b j e c t T a g   T a g N a m e = " M M C O A _ S A M P L E S L I D E _ I D " > 0 f 3 1 d 2 b c - 2 8 9 4 - 4 f b e - 9 a 4 e - 5 2 9 2 0 1 a 5 b e f 2 < / P r e s e n t a t i o n O b j e c t T a g >  
 < / M M C O A _ O b j e c t T a g s > 
</file>

<file path=customXml/item3.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3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1.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D I G E S T " > f u l l i m a g e ; L I G H T < / P r e s e n t a t i o n O b j e c t T a g >  
     < P r e s e n t a t i o n O b j e c t T a g   T a g N a m e = " M M C O A _ B A C K G R O U N D _ L O G O _ O P T I O N " > W H I T E < / P r e s e n t a t i o n O b j e c t T a g >  
     < P r e s e n t a t i o n O b j e c t T a g   T a g N a m e = " M M C O A _ S I L H O U E T T E _ I D " / >  
     < P r e s e n t a t i o n O b j e c t T a g   T a g N a m e = " M M C O A _ F U L L I M A G E _ I D " > 7 9 7 7 6 5 5 8 - 0 9 f 8 - 4 f 2 2 - a 1 6 9 - 5 e d 9 e 8 2 9 7 8 7 4 < / P r e s e n t a t i o n O b j e c t T a g >  
 < / M M C O A _ O b j e c t T a g s > 
</file>

<file path=customXml/item32.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35.xml>��< ? x m l   v e r s i o n = " 1 . 0 "   e n c o d i n g = " u t f - 1 6 " ? > < M M C O A _ O b j e c t T a g s   x m l n s : x s i = " h t t p : / / w w w . w 3 . o r g / 2 0 0 1 / X M L S c h e m a - i n s t a n c e "   x m l n s : x s d = " h t t p : / / w w w . w 3 . o r g / 2 0 0 1 / X M L S c h e m a " >  
     < P r e s e n t a t i o n O b j e c t T a g   T a g N a m e = " M M C O A _ F I L E R E F S T A T E " > H I D E < / P r e s e n t a t i o n O b j e c t T a g >  
 < / M M C O A _ O b j e c t T a g s > 
</file>

<file path=customXml/item3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3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39.xml>��< ? x m l   v e r s i o n = " 1 . 0 "   e n c o d i n g = " u t f - 1 6 " ? > < M M C O A _ O b j e c t T a g s   x m l n s : x s i = " h t t p : / / w w w . w 3 . o r g / 2 0 0 1 / X M L S c h e m a - i n s t a n c e "   x m l n s : x s d = " h t t p : / / w w w . w 3 . o r g / 2 0 0 1 / X M L S c h e m a " >  
     < P r e s e n t a t i o n O b j e c t T a g   T a g N a m e = " M M C O A _ S A M P L E S L I D E _ I D " > c b 7 4 f 6 4 6 - d 5 4 a - 4 a 5 2 - a a 3 1 - d 0 4 5 6 1 8 f 9 3 7 7 < / P r e s e n t a t i o n O b j e c t T a g >  
 < / M M C O A _ O b j e c t T a g s > 
</file>

<file path=customXml/item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1.xml>��< ? x m l   v e r s i o n = " 1 . 0 "   e n c o d i n g = " u t f - 1 6 " ? > < M M C O A _ O b j e c t T a g s   x m l n s : x s i = " h t t p : / / w w w . w 3 . o r g / 2 0 0 1 / X M L S c h e m a - i n s t a n c e "   x m l n s : x s d = " h t t p : / / w w w . w 3 . o r g / 2 0 0 1 / X M L S c h e m a " >  
     < P r e s e n t a t i o n O b j e c t T a g   T a g N a m e = " M M C 0 9 _ S H O W H I D E C R I T E R I A " > C L I E N T _ L O G O < / P r e s e n t a t i o n O b j e c t T a g >  
 < / M M C O A _ O b j e c t T a g s > 
</file>

<file path=customXml/item42.xml>��< ? x m l   v e r s i o n = " 1 . 0 "   e n c o d i n g = " u t f - 1 6 " ? > < M M C O A _ O b j e c t T a g s   x m l n s : x s i = " h t t p : / / w w w . w 3 . o r g / 2 0 0 1 / X M L S c h e m a - i n s t a n c e "   x m l n s : x s d = " h t t p : / / w w w . w 3 . o r g / 2 0 0 1 / X M L S c h e m a " >  
     < P r e s e n t a t i o n O b j e c t T a g   T a g N a m e = " M M C 0 9 _ P O P U L A T E T E X T " > [ B r a n d _ M M C 2 0 2 1 . A g e n d a S l i d e T i t l e ] < / P r e s e n t a t i o n O b j e c t T a g >  
 < / M M C O A _ O b j e c t T a g s > 
</file>

<file path=customXml/item43.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46.xml>��< ? x m l   v e r s i o n = " 1 . 0 "   e n c o d i n g = " u t f - 1 6 " ? > < M M C O A _ O b j e c t T a g s   x m l n s : x s i = " h t t p : / / w w w . w 3 . o r g / 2 0 0 1 / X M L S c h e m a - i n s t a n c e "   x m l n s : x s d = " h t t p : / / w w w . w 3 . o r g / 2 0 0 1 / X M L S c h e m a " >  
     < P r e s e n t a t i o n O b j e c t T a g   T a g N a m e = " M M C 0 9 _ P O P U L A T E T E X T " > { S u b T i t l e } < / P r e s e n t a t i o n O b j e c t T a g >  
 < / M M C O A _ O b j e c t T a g s > 
</file>

<file path=customXml/item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9.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5.xml>��< ? x m l   v e r s i o n = " 1 . 0 "   e n c o d i n g = " u t f - 1 6 " ? > < M M C O A _ O b j e c t T a g s   x m l n s : x s i = " h t t p : / / w w w . w 3 . o r g / 2 0 0 1 / X M L S c h e m a - i n s t a n c e "   x m l n s : x s d = " h t t p : / / w w w . w 3 . o r g / 2 0 0 1 / X M L S c h e m a " >  
     < P r e s e n t a t i o n O b j e c t T a g   T a g N a m e = " M M C 0 9 _ P O P U L A T E T E X T " > { S u b T i t l e } < / P r e s e n t a t i o n O b j e c t T a g >  
 < / M M C O A _ O b j e c t T a g s > 
</file>

<file path=customXml/item50.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51.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52.xml>��< ? x m l   v e r s i o n = " 1 . 0 "   e n c o d i n g = " u t f - 1 6 " ? > < M M C O A _ O b j e c t T a g s   x m l n s : x s i = " h t t p : / / w w w . w 3 . o r g / 2 0 0 1 / X M L S c h e m a - i n s t a n c e "   x m l n s : x s d = " h t t p : / / w w w . w 3 . o r g / 2 0 0 1 / X M L S c h e m a " >  
     < P r e s e n t a t i o n O b j e c t T a g   T a g N a m e = " M M C 0 9 _ P O P U L A T E T E X T " > { P r e s e n t e r C o v e r T e x t B l o c k } < / P r e s e n t a t i o n O b j e c t T a g >  
 < / M M C O A _ O b j e c t T a g s > 
</file>

<file path=customXml/item5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5.xml>��< ? x m l   v e r s i o n = " 1 . 0 "   e n c o d i n g = " u t f - 1 6 " ? > < M M C O A _ O b j e c t T a g s   x m l n s : x s i = " h t t p : / / w w w . w 3 . o r g / 2 0 0 1 / X M L S c h e m a - i n s t a n c e "   x m l n s : x s d = " h t t p : / / w w w . w 3 . o r g / 2 0 0 1 / X M L S c h e m a " >  
     < P r e s e n t a t i o n O b j e c t T a g   T a g N a m e = " M M C O A _ S A M P L E S L I D E _ I D " > c b 7 4 f 6 4 6 - d 5 4 a - 4 a 5 2 - a a 3 1 - d 0 4 5 6 1 8 f 9 3 7 7 < / P r e s e n t a t i o n O b j e c t T a g >  
 < / M M C O A _ O b j e c t T a g s > 
</file>

<file path=customXml/item56.xml>��< ? x m l   v e r s i o n = " 1 . 0 "   e n c o d i n g = " u t f - 1 6 " ? > < M M C O A _ O b j e c t T a g s   x m l n s : x s i = " h t t p : / / w w w . w 3 . o r g / 2 0 0 1 / X M L S c h e m a - i n s t a n c e "   x m l n s : x s d = " h t t p : / / w w w . w 3 . o r g / 2 0 0 1 / X M L S c h e m a " >  
     < P r e s e n t a t i o n O b j e c t T a g   T a g N a m e = " M M C 0 9 _ B R A N D F O N T S T Y L E " > M a s t e r T e x t < / P r e s e n t a t i o n O b j e c t T a g >  
 < / M M C O A _ O b j e c t T a g s > 
</file>

<file path=customXml/item57.xml><?xml version="1.0" encoding="utf-8"?>
<MMCOA_ObjectTags xmlns:xsi="http://www.w3.org/2001/XMLSchema-instance" xmlns:xsd="http://www.w3.org/2001/XMLSchema">
  <PresentationObjectTag TagName="MMCOA_SAMPLESLIDE_ID">5b7b47da-b7ff-4392-97f1-d14a103473a5</PresentationObjectTag>
</MMCOA_ObjectTags>
</file>

<file path=customXml/item58.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 g r a d ; s i m p l e - d a r k - t u r q u o i s e < / P r e s e n t a t i o n O b j e c t T a g >  
     < P r e s e n t a t i o n O b j e c t T a g   T a g N a m e = " M M C O A _ B A C K G R O U N D _ L O G O _ O P T I O N " > W H I T E < / P r e s e n t a t i o n O b j e c t T a g >  
 < / M M C O A _ O b j e c t T a g s > 
</file>

<file path=customXml/item5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6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2.xml>��< ? x m l   v e r s i o n = " 1 . 0 "   e n c o d i n g = " u t f - 1 6 " ? > < M M C O A _ O b j e c t T a g s   x m l n s : x s i = " h t t p : / / w w w . w 3 . o r g / 2 0 0 1 / X M L S c h e m a - i n s t a n c e "   x m l n s : x s d = " h t t p : / / w w w . w 3 . o r g / 2 0 0 1 / X M L S c h e m a " >  
     < P r e s e n t a t i o n O b j e c t T a g   T a g N a m e = " M M C O A _ S A M P L E S L I D E _ I D " > c b 7 4 f 6 4 6 - d 5 4 a - 4 a 5 2 - a a 3 1 - d 0 4 5 6 1 8 f 9 3 7 7 < / P r e s e n t a t i o n O b j e c t T a g >  
 < / M M C O A _ O b j e c t T a g s > 
</file>

<file path=customXml/item63.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64.xml>��< ? x m l   v e r s i o n = " 1 . 0 "   e n c o d i n g = " u t f - 1 6 " ? > < M M C O A _ O b j e c t T a g s   x m l n s : x s i = " h t t p : / / w w w . w 3 . o r g / 2 0 0 1 / X M L S c h e m a - i n s t a n c e "   x m l n s : x s d = " h t t p : / / w w w . w 3 . o r g / 2 0 0 1 / X M L S c h e m a " >  
     < P r e s e n t a t i o n O b j e c t T a g   T a g N a m e = " M M C 0 9 _ P O P U L A T E T E X T " > { L e g a l B a c k } < / P r e s e n t a t i o n O b j e c t T a g >  
 < / M M C O A _ O b j e c t T a g s > 
</file>

<file path=customXml/item65.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6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7.xml>��< ? x m l   v e r s i o n = " 1 . 0 "   e n c o d i n g = " u t f - 1 6 " ? > < M M C O A _ O b j e c t T a g s   x m l n s : x s i = " h t t p : / / w w w . w 3 . o r g / 2 0 0 1 / X M L S c h e m a - i n s t a n c e "   x m l n s : x s d = " h t t p : / / w w w . w 3 . o r g / 2 0 0 1 / X M L S c h e m a " >  
     < P r e s e n t a t i o n O b j e c t T a g   T a g N a m e = " M M C 0 9 _ L A Y O U T " > B l a n k < / P r e s e n t a t i o n O b j e c t T a g >  
 < / M M C O A _ O b j e c t T a g s > 
</file>

<file path=customXml/item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xml>��< ? x m l   v e r s i o n = " 1 . 0 "   e n c o d i n g = " u t f - 1 6 " ? > < M M C O A _ O b j e c t T a g s   x m l n s : x s i = " h t t p : / / w w w . w 3 . o r g / 2 0 0 1 / X M L S c h e m a - i n s t a n c e "   x m l n s : x s d = " h t t p : / / w w w . w 3 . o r g / 2 0 0 1 / X M L S c h e m a " >  
     < P r e s e n t a t i o n O b j e c t T a g   T a g N a m e = " M M C 0 9 _ P O P U L A T E T E X T " > { T i t l e } < / P r e s e n t a t i o n O b j e c t T a g >  
 < / M M C O A _ O b j e c t T a g s > 
</file>

<file path=customXml/itemProps1.xml><?xml version="1.0" encoding="utf-8"?>
<ds:datastoreItem xmlns:ds="http://schemas.openxmlformats.org/officeDocument/2006/customXml" ds:itemID="{9B333AB5-3357-4D07-93E0-A8BB3B59721F}">
  <ds:schemaRefs>
    <ds:schemaRef ds:uri="http://www.w3.org/2001/XMLSchema"/>
  </ds:schemaRefs>
</ds:datastoreItem>
</file>

<file path=customXml/itemProps10.xml><?xml version="1.0" encoding="utf-8"?>
<ds:datastoreItem xmlns:ds="http://schemas.openxmlformats.org/officeDocument/2006/customXml" ds:itemID="{492FC0CD-A4A9-401E-847E-C8E616AD5CF1}">
  <ds:schemaRefs>
    <ds:schemaRef ds:uri="http://www.w3.org/2001/XMLSchema"/>
  </ds:schemaRefs>
</ds:datastoreItem>
</file>

<file path=customXml/itemProps11.xml><?xml version="1.0" encoding="utf-8"?>
<ds:datastoreItem xmlns:ds="http://schemas.openxmlformats.org/officeDocument/2006/customXml" ds:itemID="{68F24790-C921-438B-9308-34EBCC560C8E}">
  <ds:schemaRefs>
    <ds:schemaRef ds:uri="http://www.w3.org/2001/XMLSchema"/>
  </ds:schemaRefs>
</ds:datastoreItem>
</file>

<file path=customXml/itemProps12.xml><?xml version="1.0" encoding="utf-8"?>
<ds:datastoreItem xmlns:ds="http://schemas.openxmlformats.org/officeDocument/2006/customXml" ds:itemID="{FFCFF866-B782-462C-B23B-92E4218871E8}">
  <ds:schemaRefs>
    <ds:schemaRef ds:uri="http://www.w3.org/2001/XMLSchema"/>
  </ds:schemaRefs>
</ds:datastoreItem>
</file>

<file path=customXml/itemProps13.xml><?xml version="1.0" encoding="utf-8"?>
<ds:datastoreItem xmlns:ds="http://schemas.openxmlformats.org/officeDocument/2006/customXml" ds:itemID="{0D39DF63-D74D-4908-8C6C-545FE16F3FC8}">
  <ds:schemaRefs>
    <ds:schemaRef ds:uri="http://www.w3.org/2001/XMLSchema"/>
  </ds:schemaRefs>
</ds:datastoreItem>
</file>

<file path=customXml/itemProps14.xml><?xml version="1.0" encoding="utf-8"?>
<ds:datastoreItem xmlns:ds="http://schemas.openxmlformats.org/officeDocument/2006/customXml" ds:itemID="{4E18DFB7-AF42-4887-A653-6AE4E129405F}">
  <ds:schemaRefs>
    <ds:schemaRef ds:uri="http://www.w3.org/2001/XMLSchema"/>
  </ds:schemaRefs>
</ds:datastoreItem>
</file>

<file path=customXml/itemProps15.xml><?xml version="1.0" encoding="utf-8"?>
<ds:datastoreItem xmlns:ds="http://schemas.openxmlformats.org/officeDocument/2006/customXml" ds:itemID="{F1B18864-DD5F-475F-B43E-533AC977E410}">
  <ds:schemaRefs>
    <ds:schemaRef ds:uri="http://www.w3.org/2001/XMLSchema"/>
  </ds:schemaRefs>
</ds:datastoreItem>
</file>

<file path=customXml/itemProps16.xml><?xml version="1.0" encoding="utf-8"?>
<ds:datastoreItem xmlns:ds="http://schemas.openxmlformats.org/officeDocument/2006/customXml" ds:itemID="{68704D0C-8AB9-42AB-B004-03E61D2FC4A7}">
  <ds:schemaRefs>
    <ds:schemaRef ds:uri="http://www.w3.org/2001/XMLSchema"/>
  </ds:schemaRefs>
</ds:datastoreItem>
</file>

<file path=customXml/itemProps17.xml><?xml version="1.0" encoding="utf-8"?>
<ds:datastoreItem xmlns:ds="http://schemas.openxmlformats.org/officeDocument/2006/customXml" ds:itemID="{029D9584-4B2C-4846-9954-9B6C8317D3C7}">
  <ds:schemaRefs>
    <ds:schemaRef ds:uri="http://www.w3.org/2001/XMLSchema"/>
  </ds:schemaRefs>
</ds:datastoreItem>
</file>

<file path=customXml/itemProps18.xml><?xml version="1.0" encoding="utf-8"?>
<ds:datastoreItem xmlns:ds="http://schemas.openxmlformats.org/officeDocument/2006/customXml" ds:itemID="{281140D0-CFF4-4662-9C45-8943C23FC066}">
  <ds:schemaRefs>
    <ds:schemaRef ds:uri="http://www.w3.org/2001/XMLSchema"/>
  </ds:schemaRefs>
</ds:datastoreItem>
</file>

<file path=customXml/itemProps19.xml><?xml version="1.0" encoding="utf-8"?>
<ds:datastoreItem xmlns:ds="http://schemas.openxmlformats.org/officeDocument/2006/customXml" ds:itemID="{CFCB4ED4-79B5-4440-9436-FF1433C8FCB8}">
  <ds:schemaRefs>
    <ds:schemaRef ds:uri="http://www.w3.org/2001/XMLSchema"/>
  </ds:schemaRefs>
</ds:datastoreItem>
</file>

<file path=customXml/itemProps2.xml><?xml version="1.0" encoding="utf-8"?>
<ds:datastoreItem xmlns:ds="http://schemas.openxmlformats.org/officeDocument/2006/customXml" ds:itemID="{B06F0990-77F0-4EB7-81D9-057B8021F2E2}">
  <ds:schemaRefs>
    <ds:schemaRef ds:uri="http://www.w3.org/2001/XMLSchema"/>
  </ds:schemaRefs>
</ds:datastoreItem>
</file>

<file path=customXml/itemProps20.xml><?xml version="1.0" encoding="utf-8"?>
<ds:datastoreItem xmlns:ds="http://schemas.openxmlformats.org/officeDocument/2006/customXml" ds:itemID="{A3CD4C50-97C5-4A13-A5A2-9AD0815BCA0D}">
  <ds:schemaRefs>
    <ds:schemaRef ds:uri="http://www.w3.org/2001/XMLSchema"/>
  </ds:schemaRefs>
</ds:datastoreItem>
</file>

<file path=customXml/itemProps21.xml><?xml version="1.0" encoding="utf-8"?>
<ds:datastoreItem xmlns:ds="http://schemas.openxmlformats.org/officeDocument/2006/customXml" ds:itemID="{F59C340D-4F57-43A3-B5CD-4712B5DB8E9D}">
  <ds:schemaRefs>
    <ds:schemaRef ds:uri="http://www.w3.org/2001/XMLSchema"/>
  </ds:schemaRefs>
</ds:datastoreItem>
</file>

<file path=customXml/itemProps22.xml><?xml version="1.0" encoding="utf-8"?>
<ds:datastoreItem xmlns:ds="http://schemas.openxmlformats.org/officeDocument/2006/customXml" ds:itemID="{C39CAF09-DA15-4725-BDD7-277AA9A52B6D}">
  <ds:schemaRefs>
    <ds:schemaRef ds:uri="http://www.w3.org/2001/XMLSchema"/>
  </ds:schemaRefs>
</ds:datastoreItem>
</file>

<file path=customXml/itemProps23.xml><?xml version="1.0" encoding="utf-8"?>
<ds:datastoreItem xmlns:ds="http://schemas.openxmlformats.org/officeDocument/2006/customXml" ds:itemID="{E917FBD8-6C97-4CD7-97F4-1E1500CE9A9C}">
  <ds:schemaRefs>
    <ds:schemaRef ds:uri="http://www.w3.org/2001/XMLSchema"/>
  </ds:schemaRefs>
</ds:datastoreItem>
</file>

<file path=customXml/itemProps24.xml><?xml version="1.0" encoding="utf-8"?>
<ds:datastoreItem xmlns:ds="http://schemas.openxmlformats.org/officeDocument/2006/customXml" ds:itemID="{B3404B29-B12B-4AD6-9600-2326122AA242}">
  <ds:schemaRefs>
    <ds:schemaRef ds:uri="http://www.w3.org/2001/XMLSchema"/>
  </ds:schemaRefs>
</ds:datastoreItem>
</file>

<file path=customXml/itemProps25.xml><?xml version="1.0" encoding="utf-8"?>
<ds:datastoreItem xmlns:ds="http://schemas.openxmlformats.org/officeDocument/2006/customXml" ds:itemID="{E39B11E5-077D-4BBF-AF63-E8B8A6D036DB}">
  <ds:schemaRefs>
    <ds:schemaRef ds:uri="http://www.w3.org/2001/XMLSchema"/>
  </ds:schemaRefs>
</ds:datastoreItem>
</file>

<file path=customXml/itemProps26.xml><?xml version="1.0" encoding="utf-8"?>
<ds:datastoreItem xmlns:ds="http://schemas.openxmlformats.org/officeDocument/2006/customXml" ds:itemID="{1E3A352A-0021-41C3-BD7B-AEDD5F7E844F}">
  <ds:schemaRefs>
    <ds:schemaRef ds:uri="http://www.w3.org/2001/XMLSchema"/>
  </ds:schemaRefs>
</ds:datastoreItem>
</file>

<file path=customXml/itemProps27.xml><?xml version="1.0" encoding="utf-8"?>
<ds:datastoreItem xmlns:ds="http://schemas.openxmlformats.org/officeDocument/2006/customXml" ds:itemID="{D14872BF-36DF-44ED-AFBA-A9DEF6435A9D}">
  <ds:schemaRefs>
    <ds:schemaRef ds:uri="http://www.w3.org/2001/XMLSchema"/>
  </ds:schemaRefs>
</ds:datastoreItem>
</file>

<file path=customXml/itemProps28.xml><?xml version="1.0" encoding="utf-8"?>
<ds:datastoreItem xmlns:ds="http://schemas.openxmlformats.org/officeDocument/2006/customXml" ds:itemID="{5FC8AD33-3A86-4DCF-AE6B-3071D443C944}">
  <ds:schemaRefs>
    <ds:schemaRef ds:uri="http://www.w3.org/2001/XMLSchema"/>
  </ds:schemaRefs>
</ds:datastoreItem>
</file>

<file path=customXml/itemProps29.xml><?xml version="1.0" encoding="utf-8"?>
<ds:datastoreItem xmlns:ds="http://schemas.openxmlformats.org/officeDocument/2006/customXml" ds:itemID="{95F573BB-83BD-4634-B804-4A4037257FA4}">
  <ds:schemaRefs>
    <ds:schemaRef ds:uri="http://www.w3.org/2001/XMLSchema"/>
  </ds:schemaRefs>
</ds:datastoreItem>
</file>

<file path=customXml/itemProps3.xml><?xml version="1.0" encoding="utf-8"?>
<ds:datastoreItem xmlns:ds="http://schemas.openxmlformats.org/officeDocument/2006/customXml" ds:itemID="{BD5FAD33-8996-4B98-8C02-4A1550C6E017}">
  <ds:schemaRefs>
    <ds:schemaRef ds:uri="http://www.w3.org/2001/XMLSchema"/>
  </ds:schemaRefs>
</ds:datastoreItem>
</file>

<file path=customXml/itemProps30.xml><?xml version="1.0" encoding="utf-8"?>
<ds:datastoreItem xmlns:ds="http://schemas.openxmlformats.org/officeDocument/2006/customXml" ds:itemID="{02EDAAD7-30B6-4ACD-BA32-F10318B4E3BB}">
  <ds:schemaRefs>
    <ds:schemaRef ds:uri="http://www.w3.org/2001/XMLSchema"/>
  </ds:schemaRefs>
</ds:datastoreItem>
</file>

<file path=customXml/itemProps31.xml><?xml version="1.0" encoding="utf-8"?>
<ds:datastoreItem xmlns:ds="http://schemas.openxmlformats.org/officeDocument/2006/customXml" ds:itemID="{2DD05A19-92D8-4448-92AE-2B01C43EE38E}">
  <ds:schemaRefs>
    <ds:schemaRef ds:uri="http://www.w3.org/2001/XMLSchema"/>
  </ds:schemaRefs>
</ds:datastoreItem>
</file>

<file path=customXml/itemProps32.xml><?xml version="1.0" encoding="utf-8"?>
<ds:datastoreItem xmlns:ds="http://schemas.openxmlformats.org/officeDocument/2006/customXml" ds:itemID="{F4497770-156D-4938-BA98-5B2E06CE31CC}">
  <ds:schemaRefs>
    <ds:schemaRef ds:uri="http://www.w3.org/2001/XMLSchema"/>
  </ds:schemaRefs>
</ds:datastoreItem>
</file>

<file path=customXml/itemProps33.xml><?xml version="1.0" encoding="utf-8"?>
<ds:datastoreItem xmlns:ds="http://schemas.openxmlformats.org/officeDocument/2006/customXml" ds:itemID="{5FDF1299-A818-4942-A99A-6ACC56029410}">
  <ds:schemaRefs>
    <ds:schemaRef ds:uri="http://www.w3.org/2001/XMLSchema"/>
  </ds:schemaRefs>
</ds:datastoreItem>
</file>

<file path=customXml/itemProps34.xml><?xml version="1.0" encoding="utf-8"?>
<ds:datastoreItem xmlns:ds="http://schemas.openxmlformats.org/officeDocument/2006/customXml" ds:itemID="{CFE870FD-9F6A-438D-96F0-A49BC0888FA6}">
  <ds:schemaRefs>
    <ds:schemaRef ds:uri="http://www.w3.org/2001/XMLSchema"/>
  </ds:schemaRefs>
</ds:datastoreItem>
</file>

<file path=customXml/itemProps35.xml><?xml version="1.0" encoding="utf-8"?>
<ds:datastoreItem xmlns:ds="http://schemas.openxmlformats.org/officeDocument/2006/customXml" ds:itemID="{7C42B602-7515-473E-8F1E-5503EC3B9FB1}">
  <ds:schemaRefs>
    <ds:schemaRef ds:uri="http://www.w3.org/2001/XMLSchema"/>
  </ds:schemaRefs>
</ds:datastoreItem>
</file>

<file path=customXml/itemProps36.xml><?xml version="1.0" encoding="utf-8"?>
<ds:datastoreItem xmlns:ds="http://schemas.openxmlformats.org/officeDocument/2006/customXml" ds:itemID="{DBB30C88-CD65-462F-B924-FDEB7A0F09BD}">
  <ds:schemaRefs>
    <ds:schemaRef ds:uri="http://www.w3.org/2001/XMLSchema"/>
  </ds:schemaRefs>
</ds:datastoreItem>
</file>

<file path=customXml/itemProps37.xml><?xml version="1.0" encoding="utf-8"?>
<ds:datastoreItem xmlns:ds="http://schemas.openxmlformats.org/officeDocument/2006/customXml" ds:itemID="{4A8EF070-B7A1-4D20-AA54-61F173CA2706}">
  <ds:schemaRefs>
    <ds:schemaRef ds:uri="http://www.w3.org/2001/XMLSchema"/>
  </ds:schemaRefs>
</ds:datastoreItem>
</file>

<file path=customXml/itemProps38.xml><?xml version="1.0" encoding="utf-8"?>
<ds:datastoreItem xmlns:ds="http://schemas.openxmlformats.org/officeDocument/2006/customXml" ds:itemID="{C41181A3-BF44-4324-AECB-875CE9EE15F3}">
  <ds:schemaRefs>
    <ds:schemaRef ds:uri="http://www.w3.org/2001/XMLSchema"/>
  </ds:schemaRefs>
</ds:datastoreItem>
</file>

<file path=customXml/itemProps39.xml><?xml version="1.0" encoding="utf-8"?>
<ds:datastoreItem xmlns:ds="http://schemas.openxmlformats.org/officeDocument/2006/customXml" ds:itemID="{DE564FE8-238D-4943-B3B5-77547A2A6886}">
  <ds:schemaRefs>
    <ds:schemaRef ds:uri="http://www.w3.org/2001/XMLSchema"/>
  </ds:schemaRefs>
</ds:datastoreItem>
</file>

<file path=customXml/itemProps4.xml><?xml version="1.0" encoding="utf-8"?>
<ds:datastoreItem xmlns:ds="http://schemas.openxmlformats.org/officeDocument/2006/customXml" ds:itemID="{268400DD-65DB-470B-A06A-A85C4BBFF02F}">
  <ds:schemaRefs>
    <ds:schemaRef ds:uri="http://www.w3.org/2001/XMLSchema"/>
  </ds:schemaRefs>
</ds:datastoreItem>
</file>

<file path=customXml/itemProps40.xml><?xml version="1.0" encoding="utf-8"?>
<ds:datastoreItem xmlns:ds="http://schemas.openxmlformats.org/officeDocument/2006/customXml" ds:itemID="{9AB6D5B8-A713-49FD-B8B6-C61EDC3C2D4F}">
  <ds:schemaRefs>
    <ds:schemaRef ds:uri="http://www.w3.org/2001/XMLSchema"/>
  </ds:schemaRefs>
</ds:datastoreItem>
</file>

<file path=customXml/itemProps41.xml><?xml version="1.0" encoding="utf-8"?>
<ds:datastoreItem xmlns:ds="http://schemas.openxmlformats.org/officeDocument/2006/customXml" ds:itemID="{58D42C7F-C51A-4196-A564-FB7B576BC2EA}">
  <ds:schemaRefs>
    <ds:schemaRef ds:uri="http://www.w3.org/2001/XMLSchema"/>
  </ds:schemaRefs>
</ds:datastoreItem>
</file>

<file path=customXml/itemProps42.xml><?xml version="1.0" encoding="utf-8"?>
<ds:datastoreItem xmlns:ds="http://schemas.openxmlformats.org/officeDocument/2006/customXml" ds:itemID="{19BCB8AB-C80F-48B0-97F9-FF07C27A1D7E}">
  <ds:schemaRefs>
    <ds:schemaRef ds:uri="http://www.w3.org/2001/XMLSchema"/>
  </ds:schemaRefs>
</ds:datastoreItem>
</file>

<file path=customXml/itemProps43.xml><?xml version="1.0" encoding="utf-8"?>
<ds:datastoreItem xmlns:ds="http://schemas.openxmlformats.org/officeDocument/2006/customXml" ds:itemID="{35BDC32E-13DF-4D9C-B8D4-DA872B448F48}">
  <ds:schemaRefs>
    <ds:schemaRef ds:uri="http://www.w3.org/2001/XMLSchema"/>
  </ds:schemaRefs>
</ds:datastoreItem>
</file>

<file path=customXml/itemProps44.xml><?xml version="1.0" encoding="utf-8"?>
<ds:datastoreItem xmlns:ds="http://schemas.openxmlformats.org/officeDocument/2006/customXml" ds:itemID="{59FF60E1-E3A5-48EE-9FC1-39A09AF817D4}">
  <ds:schemaRefs>
    <ds:schemaRef ds:uri="http://www.w3.org/2001/XMLSchema"/>
  </ds:schemaRefs>
</ds:datastoreItem>
</file>

<file path=customXml/itemProps45.xml><?xml version="1.0" encoding="utf-8"?>
<ds:datastoreItem xmlns:ds="http://schemas.openxmlformats.org/officeDocument/2006/customXml" ds:itemID="{43FD868C-286B-42F8-9784-A8204B274F36}">
  <ds:schemaRefs>
    <ds:schemaRef ds:uri="http://www.w3.org/2001/XMLSchema"/>
  </ds:schemaRefs>
</ds:datastoreItem>
</file>

<file path=customXml/itemProps46.xml><?xml version="1.0" encoding="utf-8"?>
<ds:datastoreItem xmlns:ds="http://schemas.openxmlformats.org/officeDocument/2006/customXml" ds:itemID="{B3B12E2A-4CEF-41D4-B44A-015C2695F51B}">
  <ds:schemaRefs>
    <ds:schemaRef ds:uri="http://www.w3.org/2001/XMLSchema"/>
  </ds:schemaRefs>
</ds:datastoreItem>
</file>

<file path=customXml/itemProps47.xml><?xml version="1.0" encoding="utf-8"?>
<ds:datastoreItem xmlns:ds="http://schemas.openxmlformats.org/officeDocument/2006/customXml" ds:itemID="{152C4616-E904-4841-9523-90E33BB5990C}">
  <ds:schemaRefs>
    <ds:schemaRef ds:uri="http://www.w3.org/2001/XMLSchema"/>
  </ds:schemaRefs>
</ds:datastoreItem>
</file>

<file path=customXml/itemProps48.xml><?xml version="1.0" encoding="utf-8"?>
<ds:datastoreItem xmlns:ds="http://schemas.openxmlformats.org/officeDocument/2006/customXml" ds:itemID="{D9348C07-1E6B-4014-98CC-8BB85256C2E9}">
  <ds:schemaRefs>
    <ds:schemaRef ds:uri="http://www.w3.org/2001/XMLSchema"/>
  </ds:schemaRefs>
</ds:datastoreItem>
</file>

<file path=customXml/itemProps49.xml><?xml version="1.0" encoding="utf-8"?>
<ds:datastoreItem xmlns:ds="http://schemas.openxmlformats.org/officeDocument/2006/customXml" ds:itemID="{A069E17C-908E-4D9A-BB30-A8F3C37DD0BB}">
  <ds:schemaRefs>
    <ds:schemaRef ds:uri="http://www.w3.org/2001/XMLSchema"/>
  </ds:schemaRefs>
</ds:datastoreItem>
</file>

<file path=customXml/itemProps5.xml><?xml version="1.0" encoding="utf-8"?>
<ds:datastoreItem xmlns:ds="http://schemas.openxmlformats.org/officeDocument/2006/customXml" ds:itemID="{86E9DB7A-C649-4675-B50A-1BE58C3421E5}">
  <ds:schemaRefs>
    <ds:schemaRef ds:uri="http://www.w3.org/2001/XMLSchema"/>
  </ds:schemaRefs>
</ds:datastoreItem>
</file>

<file path=customXml/itemProps50.xml><?xml version="1.0" encoding="utf-8"?>
<ds:datastoreItem xmlns:ds="http://schemas.openxmlformats.org/officeDocument/2006/customXml" ds:itemID="{F14CBA09-FEAF-404B-987F-1AB49AD0F098}">
  <ds:schemaRefs>
    <ds:schemaRef ds:uri="http://www.w3.org/2001/XMLSchema"/>
  </ds:schemaRefs>
</ds:datastoreItem>
</file>

<file path=customXml/itemProps51.xml><?xml version="1.0" encoding="utf-8"?>
<ds:datastoreItem xmlns:ds="http://schemas.openxmlformats.org/officeDocument/2006/customXml" ds:itemID="{B5EE003F-AACE-4CCD-AE5E-C319AB398FB9}">
  <ds:schemaRefs>
    <ds:schemaRef ds:uri="http://www.w3.org/2001/XMLSchema"/>
  </ds:schemaRefs>
</ds:datastoreItem>
</file>

<file path=customXml/itemProps52.xml><?xml version="1.0" encoding="utf-8"?>
<ds:datastoreItem xmlns:ds="http://schemas.openxmlformats.org/officeDocument/2006/customXml" ds:itemID="{36521F22-0186-4262-8998-4B3239F3A520}">
  <ds:schemaRefs>
    <ds:schemaRef ds:uri="http://www.w3.org/2001/XMLSchema"/>
  </ds:schemaRefs>
</ds:datastoreItem>
</file>

<file path=customXml/itemProps53.xml><?xml version="1.0" encoding="utf-8"?>
<ds:datastoreItem xmlns:ds="http://schemas.openxmlformats.org/officeDocument/2006/customXml" ds:itemID="{9D125730-63B3-4611-99E5-A47E22D5544D}">
  <ds:schemaRefs>
    <ds:schemaRef ds:uri="http://www.w3.org/2001/XMLSchema"/>
  </ds:schemaRefs>
</ds:datastoreItem>
</file>

<file path=customXml/itemProps54.xml><?xml version="1.0" encoding="utf-8"?>
<ds:datastoreItem xmlns:ds="http://schemas.openxmlformats.org/officeDocument/2006/customXml" ds:itemID="{535DD0E2-5F87-46D2-ADCB-BF3B14328B93}">
  <ds:schemaRefs>
    <ds:schemaRef ds:uri="http://www.w3.org/2001/XMLSchema"/>
  </ds:schemaRefs>
</ds:datastoreItem>
</file>

<file path=customXml/itemProps55.xml><?xml version="1.0" encoding="utf-8"?>
<ds:datastoreItem xmlns:ds="http://schemas.openxmlformats.org/officeDocument/2006/customXml" ds:itemID="{34931692-DC7D-4666-A68C-01E9B3117539}">
  <ds:schemaRefs>
    <ds:schemaRef ds:uri="http://www.w3.org/2001/XMLSchema"/>
  </ds:schemaRefs>
</ds:datastoreItem>
</file>

<file path=customXml/itemProps56.xml><?xml version="1.0" encoding="utf-8"?>
<ds:datastoreItem xmlns:ds="http://schemas.openxmlformats.org/officeDocument/2006/customXml" ds:itemID="{EA56DF1C-E699-4B8D-81DA-12283D7DDD50}">
  <ds:schemaRefs>
    <ds:schemaRef ds:uri="http://www.w3.org/2001/XMLSchema"/>
  </ds:schemaRefs>
</ds:datastoreItem>
</file>

<file path=customXml/itemProps57.xml><?xml version="1.0" encoding="utf-8"?>
<ds:datastoreItem xmlns:ds="http://schemas.openxmlformats.org/officeDocument/2006/customXml" ds:itemID="{0453ED11-5565-4B96-85EF-99249011FA29}">
  <ds:schemaRefs>
    <ds:schemaRef ds:uri="http://www.w3.org/2001/XMLSchema"/>
  </ds:schemaRefs>
</ds:datastoreItem>
</file>

<file path=customXml/itemProps58.xml><?xml version="1.0" encoding="utf-8"?>
<ds:datastoreItem xmlns:ds="http://schemas.openxmlformats.org/officeDocument/2006/customXml" ds:itemID="{AD812AAE-A015-46C6-B121-65619C55F455}">
  <ds:schemaRefs>
    <ds:schemaRef ds:uri="http://www.w3.org/2001/XMLSchema"/>
  </ds:schemaRefs>
</ds:datastoreItem>
</file>

<file path=customXml/itemProps59.xml><?xml version="1.0" encoding="utf-8"?>
<ds:datastoreItem xmlns:ds="http://schemas.openxmlformats.org/officeDocument/2006/customXml" ds:itemID="{E571E618-B32B-4FB0-BD5B-D83EAD2F7B68}">
  <ds:schemaRefs>
    <ds:schemaRef ds:uri="http://www.w3.org/2001/XMLSchema"/>
  </ds:schemaRefs>
</ds:datastoreItem>
</file>

<file path=customXml/itemProps6.xml><?xml version="1.0" encoding="utf-8"?>
<ds:datastoreItem xmlns:ds="http://schemas.openxmlformats.org/officeDocument/2006/customXml" ds:itemID="{7F82062E-9818-4653-A31B-81D65328C525}">
  <ds:schemaRefs>
    <ds:schemaRef ds:uri="http://www.w3.org/2001/XMLSchema"/>
  </ds:schemaRefs>
</ds:datastoreItem>
</file>

<file path=customXml/itemProps60.xml><?xml version="1.0" encoding="utf-8"?>
<ds:datastoreItem xmlns:ds="http://schemas.openxmlformats.org/officeDocument/2006/customXml" ds:itemID="{141B2937-7875-4AC8-9EAF-310928ACDCAC}">
  <ds:schemaRefs>
    <ds:schemaRef ds:uri="http://www.w3.org/2001/XMLSchema"/>
  </ds:schemaRefs>
</ds:datastoreItem>
</file>

<file path=customXml/itemProps61.xml><?xml version="1.0" encoding="utf-8"?>
<ds:datastoreItem xmlns:ds="http://schemas.openxmlformats.org/officeDocument/2006/customXml" ds:itemID="{CECC2B06-B96D-401F-910E-06ACE8ED91D9}">
  <ds:schemaRefs>
    <ds:schemaRef ds:uri="http://www.w3.org/2001/XMLSchema"/>
  </ds:schemaRefs>
</ds:datastoreItem>
</file>

<file path=customXml/itemProps62.xml><?xml version="1.0" encoding="utf-8"?>
<ds:datastoreItem xmlns:ds="http://schemas.openxmlformats.org/officeDocument/2006/customXml" ds:itemID="{298A4C39-2454-4CF5-B695-A72428625521}">
  <ds:schemaRefs>
    <ds:schemaRef ds:uri="http://www.w3.org/2001/XMLSchema"/>
  </ds:schemaRefs>
</ds:datastoreItem>
</file>

<file path=customXml/itemProps63.xml><?xml version="1.0" encoding="utf-8"?>
<ds:datastoreItem xmlns:ds="http://schemas.openxmlformats.org/officeDocument/2006/customXml" ds:itemID="{7514C59C-37A2-4548-8176-DEE012C681C8}">
  <ds:schemaRefs>
    <ds:schemaRef ds:uri="http://www.w3.org/2001/XMLSchema"/>
  </ds:schemaRefs>
</ds:datastoreItem>
</file>

<file path=customXml/itemProps64.xml><?xml version="1.0" encoding="utf-8"?>
<ds:datastoreItem xmlns:ds="http://schemas.openxmlformats.org/officeDocument/2006/customXml" ds:itemID="{6E08A1E3-253A-4517-97D3-0BD56DB45B37}">
  <ds:schemaRefs>
    <ds:schemaRef ds:uri="http://www.w3.org/2001/XMLSchema"/>
  </ds:schemaRefs>
</ds:datastoreItem>
</file>

<file path=customXml/itemProps65.xml><?xml version="1.0" encoding="utf-8"?>
<ds:datastoreItem xmlns:ds="http://schemas.openxmlformats.org/officeDocument/2006/customXml" ds:itemID="{E4CF58FF-8B25-476F-8B2F-439CAFE774DB}">
  <ds:schemaRefs>
    <ds:schemaRef ds:uri="http://www.w3.org/2001/XMLSchema"/>
  </ds:schemaRefs>
</ds:datastoreItem>
</file>

<file path=customXml/itemProps66.xml><?xml version="1.0" encoding="utf-8"?>
<ds:datastoreItem xmlns:ds="http://schemas.openxmlformats.org/officeDocument/2006/customXml" ds:itemID="{5071CEB3-5C80-4DBF-AE51-491CFD3DFA23}">
  <ds:schemaRefs>
    <ds:schemaRef ds:uri="http://www.w3.org/2001/XMLSchema"/>
  </ds:schemaRefs>
</ds:datastoreItem>
</file>

<file path=customXml/itemProps7.xml><?xml version="1.0" encoding="utf-8"?>
<ds:datastoreItem xmlns:ds="http://schemas.openxmlformats.org/officeDocument/2006/customXml" ds:itemID="{C4463173-EC99-467C-9A70-BD2BF1240458}">
  <ds:schemaRefs>
    <ds:schemaRef ds:uri="http://www.w3.org/2001/XMLSchema"/>
  </ds:schemaRefs>
</ds:datastoreItem>
</file>

<file path=customXml/itemProps8.xml><?xml version="1.0" encoding="utf-8"?>
<ds:datastoreItem xmlns:ds="http://schemas.openxmlformats.org/officeDocument/2006/customXml" ds:itemID="{15E14063-6D15-404C-AFB6-43ADF0C0DD41}">
  <ds:schemaRefs>
    <ds:schemaRef ds:uri="http://www.w3.org/2001/XMLSchema"/>
  </ds:schemaRefs>
</ds:datastoreItem>
</file>

<file path=customXml/itemProps9.xml><?xml version="1.0" encoding="utf-8"?>
<ds:datastoreItem xmlns:ds="http://schemas.openxmlformats.org/officeDocument/2006/customXml" ds:itemID="{1AA08E88-52D3-4EBA-AA02-8CA9BBF557F6}">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2750</TotalTime>
  <Words>1093</Words>
  <Application>Microsoft Office PowerPoint</Application>
  <PresentationFormat>Widescreen</PresentationFormat>
  <Paragraphs>139</Paragraphs>
  <Slides>24</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3" baseType="lpstr">
      <vt:lpstr>MS PGothic</vt:lpstr>
      <vt:lpstr>Arial</vt:lpstr>
      <vt:lpstr>Arial Narrow</vt:lpstr>
      <vt:lpstr>Calibri</vt:lpstr>
      <vt:lpstr>News Gothic MT</vt:lpstr>
      <vt:lpstr>Marsh McLennan</vt:lpstr>
      <vt:lpstr>Office Theme</vt:lpstr>
      <vt:lpstr>Worksheet</vt:lpstr>
      <vt:lpstr>think-cell Slide</vt:lpstr>
      <vt:lpstr>GRUPO LARG</vt:lpstr>
      <vt:lpstr>PowerPoint Presentation</vt:lpstr>
      <vt:lpstr>AmericanAgTM Overview  </vt:lpstr>
      <vt:lpstr>Mis más sinceras disculpas, debido a una situación familiar imprevista, no puedo estar con todos ustedes en Paraguay. Gracias a Tajy por ser el anfitrión de la reunión anual de este año. A LARG y a las Empresas Miembro, esperamos seguir construyendo la relación entre nuestras compañías.</vt:lpstr>
      <vt:lpstr>Renovación 2024/2025: recapitulación</vt:lpstr>
      <vt:lpstr>PowerPoint Presentation</vt:lpstr>
      <vt:lpstr>Puntos clave de la renovación 2024/2025</vt:lpstr>
      <vt:lpstr>Tendencias de Primas y Tasas desde 2012 a 2024</vt:lpstr>
      <vt:lpstr>PowerPoint Presentation</vt:lpstr>
      <vt:lpstr>Puntos clave de la renovación 2024/2025</vt:lpstr>
      <vt:lpstr>Tendencias de Primas y Tasas desde 2012 a 2024</vt:lpstr>
      <vt:lpstr>PowerPoint Presentation</vt:lpstr>
      <vt:lpstr>Puntos clave de la renovación 2024/2025</vt:lpstr>
      <vt:lpstr>Tendencias de Primas y Tasas desde 2012 a 2024</vt:lpstr>
      <vt:lpstr>PowerPoint Presentation</vt:lpstr>
      <vt:lpstr>Puntos clave de la renovación 2024/2025</vt:lpstr>
      <vt:lpstr>Tendencias de Primas y Tasas desde 2012 a 2024</vt:lpstr>
      <vt:lpstr>PowerPoint Presentation</vt:lpstr>
      <vt:lpstr>Renovación 2025/2026: objetivos</vt:lpstr>
      <vt:lpstr>Propuesta de objetivos para la renovación 2025/2026</vt:lpstr>
      <vt:lpstr>Cronograma propuesto para la renovación 2025/2026</vt:lpstr>
      <vt:lpstr>El momento de los Reaseguradores </vt:lpstr>
      <vt:lpstr>El momento de los Reaseguradores</vt:lpstr>
      <vt:lpstr>PowerPoint Presentation</vt:lpstr>
    </vt:vector>
  </TitlesOfParts>
  <Company>Guy Carpenter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 LARG</dc:title>
  <dc:creator>Adrián Romero Pérez</dc:creator>
  <cp:lastModifiedBy>Romero Perez, Adrian</cp:lastModifiedBy>
  <cp:revision>97</cp:revision>
  <dcterms:created xsi:type="dcterms:W3CDTF">2022-08-02T13:46:16Z</dcterms:created>
  <dcterms:modified xsi:type="dcterms:W3CDTF">2024-09-09T15:25:22Z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9.0</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es</vt:lpwstr>
  </property>
  <property fmtid="{D5CDD505-2E9C-101B-9397-08002B2CF9AE}" pid="13" name="MMCOA_BaseCo">
    <vt:lpwstr>GUY</vt:lpwstr>
  </property>
  <property fmtid="{D5CDD505-2E9C-101B-9397-08002B2CF9AE}" pid="14" name="MMCOA_Brand">
    <vt:lpwstr>MMC2021</vt:lpwstr>
  </property>
  <property fmtid="{D5CDD505-2E9C-101B-9397-08002B2CF9AE}" pid="15" name="MMCOA_FeatureSet">
    <vt:lpwstr>GUY_2021_v1</vt:lpwstr>
  </property>
  <property fmtid="{D5CDD505-2E9C-101B-9397-08002B2CF9AE}" pid="16" name="MMCOA_Language">
    <vt:lpwstr>en-GB</vt:lpwstr>
  </property>
  <property fmtid="{D5CDD505-2E9C-101B-9397-08002B2CF9AE}" pid="17" name="MMCOA_LanguageDateFormat">
    <vt:lpwstr>d MMMM, yyyy</vt:lpwstr>
  </property>
  <property fmtid="{D5CDD505-2E9C-101B-9397-08002B2CF9AE}" pid="18" name="MMCOA_LanguageLocaleId">
    <vt:lpwstr>2057</vt:lpwstr>
  </property>
  <property fmtid="{D5CDD505-2E9C-101B-9397-08002B2CF9AE}" pid="19" name="MMCOA_CoverDigest">
    <vt:lpwstr>MMC2021;fullimage;GUY_FullImageStyles_v1;;WHITE;LIGHT</vt:lpwstr>
  </property>
  <property fmtid="{D5CDD505-2E9C-101B-9397-08002B2CF9AE}" pid="20" name="MMCOA_CoverImageID">
    <vt:lpwstr>79776558-09f8-4f22-a169-5ed9e8297874</vt:lpwstr>
  </property>
  <property fmtid="{D5CDD505-2E9C-101B-9397-08002B2CF9AE}" pid="21" name="MMCOA_FontSize">
    <vt:lpwstr>Medium</vt:lpwstr>
  </property>
</Properties>
</file>