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89" r:id="rId3"/>
    <p:sldId id="258" r:id="rId4"/>
    <p:sldId id="299" r:id="rId5"/>
    <p:sldId id="288" r:id="rId6"/>
    <p:sldId id="268" r:id="rId7"/>
    <p:sldId id="269" r:id="rId8"/>
    <p:sldId id="262" r:id="rId9"/>
    <p:sldId id="294" r:id="rId10"/>
    <p:sldId id="304" r:id="rId11"/>
    <p:sldId id="265" r:id="rId12"/>
    <p:sldId id="296" r:id="rId13"/>
    <p:sldId id="272" r:id="rId14"/>
    <p:sldId id="297" r:id="rId15"/>
    <p:sldId id="275" r:id="rId16"/>
    <p:sldId id="298" r:id="rId17"/>
    <p:sldId id="302" r:id="rId18"/>
    <p:sldId id="278" r:id="rId19"/>
    <p:sldId id="280" r:id="rId20"/>
    <p:sldId id="292" r:id="rId21"/>
  </p:sldIdLst>
  <p:sldSz cx="12192000" cy="6858000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Trebuchet MS" panose="020B060302020202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kkmDU2APjYaDV/VSrXMpEiq4U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customschemas.google.com/relationships/presentationmetadata" Target="meta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yron Hi" userId="81645bdd3d66d658" providerId="LiveId" clId="{79BBE070-9B0F-4F7F-B6F3-9B7C7968B737}"/>
    <pc:docChg chg="delSld">
      <pc:chgData name="Byron Hi" userId="81645bdd3d66d658" providerId="LiveId" clId="{79BBE070-9B0F-4F7F-B6F3-9B7C7968B737}" dt="2024-09-19T15:23:28.528" v="0" actId="47"/>
      <pc:docMkLst>
        <pc:docMk/>
      </pc:docMkLst>
      <pc:sldChg chg="del">
        <pc:chgData name="Byron Hi" userId="81645bdd3d66d658" providerId="LiveId" clId="{79BBE070-9B0F-4F7F-B6F3-9B7C7968B737}" dt="2024-09-19T15:23:28.528" v="0" actId="47"/>
        <pc:sldMkLst>
          <pc:docMk/>
          <pc:sldMk cId="4082075508" sldId="30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15002394845877"/>
          <c:y val="0.41899784045981603"/>
          <c:w val="0.3084972851855442"/>
          <c:h val="0.4584503139639190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6B7-4556-ACE4-5F2AC98AB3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6B7-4556-ACE4-5F2AC98AB3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6B7-4556-ACE4-5F2AC98AB3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6B7-4556-ACE4-5F2AC98AB39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6B7-4556-ACE4-5F2AC98AB39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6B7-4556-ACE4-5F2AC98AB39C}"/>
              </c:ext>
            </c:extLst>
          </c:dPt>
          <c:dLbls>
            <c:dLbl>
              <c:idx val="0"/>
              <c:layout>
                <c:manualLayout>
                  <c:x val="0.12574211761388002"/>
                  <c:y val="-8.839069111308592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990402-9AB3-4475-AD1A-C09EDF2C7722}" type="CATEGORYNAME">
                      <a:rPr lang="en-US" sz="2000">
                        <a:solidFill>
                          <a:schemeClr val="tx1"/>
                        </a:solidFill>
                      </a:rPr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[NOMBRE DE CATEGORÍA]</a:t>
                    </a:fld>
                    <a:r>
                      <a:rPr lang="en-US" sz="2000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en-US" sz="4400" b="1" baseline="0" dirty="0">
                        <a:solidFill>
                          <a:srgbClr val="C00000"/>
                        </a:solidFill>
                      </a:rPr>
                      <a:t>37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69899344931852"/>
                      <c:h val="0.231127944449981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6B7-4556-ACE4-5F2AC98AB39C}"/>
                </c:ext>
              </c:extLst>
            </c:dLbl>
            <c:dLbl>
              <c:idx val="1"/>
              <c:layout>
                <c:manualLayout>
                  <c:x val="-8.4472751664651249E-2"/>
                  <c:y val="0.2632912672097538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5A44151-7582-408B-8E42-EFE6BE5CA55D}" type="CATEGORYNAME">
                      <a:rPr lang="en-US" sz="2000">
                        <a:solidFill>
                          <a:schemeClr val="tx1"/>
                        </a:solidFill>
                      </a:rPr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[NOMBRE DE CATEGORÍA]</a:t>
                    </a:fld>
                    <a:r>
                      <a:rPr lang="en-US" sz="2000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en-US" sz="4400" baseline="0" dirty="0">
                        <a:solidFill>
                          <a:srgbClr val="C00000"/>
                        </a:solidFill>
                      </a:rPr>
                      <a:t>02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504680669360138"/>
                      <c:h val="0.2985653909928158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6B7-4556-ACE4-5F2AC98AB39C}"/>
                </c:ext>
              </c:extLst>
            </c:dLbl>
            <c:dLbl>
              <c:idx val="2"/>
              <c:layout>
                <c:manualLayout>
                  <c:x val="-0.12154289958917897"/>
                  <c:y val="-9.4514764116935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D2BB2D9-8D48-46A9-80EE-D4298DC44FCF}" type="CATEGORYNAME">
                      <a:rPr lang="en-US" sz="2000">
                        <a:solidFill>
                          <a:schemeClr val="tx1"/>
                        </a:solidFill>
                      </a:rPr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[NOMBRE DE CATEGORÍA]</a:t>
                    </a:fld>
                    <a:r>
                      <a:rPr lang="en-US" sz="2000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en-US" sz="4400" baseline="0" dirty="0">
                        <a:solidFill>
                          <a:srgbClr val="C00000"/>
                        </a:solidFill>
                      </a:rPr>
                      <a:t>01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48159331117222"/>
                      <c:h val="0.2408776371308016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6B7-4556-ACE4-5F2AC98AB39C}"/>
                </c:ext>
              </c:extLst>
            </c:dLbl>
            <c:dLbl>
              <c:idx val="3"/>
              <c:layout>
                <c:manualLayout>
                  <c:x val="5.6186547669121747E-2"/>
                  <c:y val="-0.1446930318169001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D3C0C2F-3876-4B02-ACEA-2FBB94FBE441}" type="CATEGORYNAME">
                      <a:rPr lang="en-US" sz="2000">
                        <a:solidFill>
                          <a:schemeClr val="tx1"/>
                        </a:solidFill>
                      </a:rPr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[NOMBRE DE CATEGORÍA]</a:t>
                    </a:fld>
                    <a:r>
                      <a:rPr lang="en-US" sz="2000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en-US" sz="4400" baseline="0" dirty="0">
                        <a:solidFill>
                          <a:srgbClr val="C00000"/>
                        </a:solidFill>
                      </a:rPr>
                      <a:t>01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6B7-4556-ACE4-5F2AC98AB39C}"/>
                </c:ext>
              </c:extLst>
            </c:dLbl>
            <c:dLbl>
              <c:idx val="4"/>
              <c:layout>
                <c:manualLayout>
                  <c:x val="0.23472920572193276"/>
                  <c:y val="-0.1835337697473506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30F8100-998D-43F8-85E2-3150D7B22EE3}" type="CATEGORYNAME">
                      <a:rPr lang="en-US" sz="2000">
                        <a:solidFill>
                          <a:schemeClr val="tx1"/>
                        </a:solidFill>
                      </a:rPr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[NOMBRE DE CATEGORÍA]</a:t>
                    </a:fld>
                    <a:r>
                      <a:rPr lang="en-US" sz="2000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en-US" sz="4400" baseline="0" dirty="0">
                        <a:solidFill>
                          <a:srgbClr val="C00000"/>
                        </a:solidFill>
                      </a:rPr>
                      <a:t>01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6B7-4556-ACE4-5F2AC98AB39C}"/>
                </c:ext>
              </c:extLst>
            </c:dLbl>
            <c:dLbl>
              <c:idx val="5"/>
              <c:layout>
                <c:manualLayout>
                  <c:x val="0.40752624812009075"/>
                  <c:y val="-1.04081701439212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4F6F4DB-F70D-4B7D-BF55-78A1B9F8B05A}" type="CATEGORYNAME">
                      <a:rPr lang="en-US" sz="2000">
                        <a:solidFill>
                          <a:schemeClr val="tx1"/>
                        </a:solidFill>
                      </a:rPr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[NOMBRE DE CATEGORÍA]</a:t>
                    </a:fld>
                    <a:r>
                      <a:rPr lang="en-US" sz="2000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en-US" sz="4400" baseline="0" dirty="0">
                        <a:solidFill>
                          <a:srgbClr val="C00000"/>
                        </a:solidFill>
                      </a:rPr>
                      <a:t>01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76B7-4556-ACE4-5F2AC98AB3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Hoja1!$C$4:$C$9</c:f>
              <c:strCache>
                <c:ptCount val="6"/>
                <c:pt idx="0">
                  <c:v>COOPERATIVAS LOCALES</c:v>
                </c:pt>
                <c:pt idx="1">
                  <c:v>COOPERATIVAS DE SEGUROS DEL EXTERIOR</c:v>
                </c:pt>
                <c:pt idx="2">
                  <c:v>FEDERACION INTERNACIONAL</c:v>
                </c:pt>
                <c:pt idx="3">
                  <c:v>FEDERACIÓN LOCAL</c:v>
                </c:pt>
                <c:pt idx="4">
                  <c:v>CENTRAL LOCAL</c:v>
                </c:pt>
                <c:pt idx="5">
                  <c:v>CAJA MUTUAL</c:v>
                </c:pt>
              </c:strCache>
            </c:strRef>
          </c:cat>
          <c:val>
            <c:numRef>
              <c:f>Hoja1!$D$4:$D$9</c:f>
              <c:numCache>
                <c:formatCode>General</c:formatCode>
                <c:ptCount val="6"/>
                <c:pt idx="0">
                  <c:v>37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6B7-4556-ACE4-5F2AC98AB39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MX"/>
              <a:t>Carátula con su nombre y cargo</a:t>
            </a: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245e61d87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245e61d87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2245e61d87c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7845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245e61d87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245e61d87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2245e61d87c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0042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245e61d87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245e61d87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2245e61d87c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190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245e61d87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245e61d87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2245e61d87c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513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MX"/>
              <a:t>Capaz le podemos buscar otra frase</a:t>
            </a:r>
            <a:endParaRPr/>
          </a:p>
        </p:txBody>
      </p:sp>
      <p:sp>
        <p:nvSpPr>
          <p:cNvPr id="398" name="Google Shape;39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808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MX"/>
              <a:t>Fundación de tajy </a:t>
            </a:r>
            <a:endParaRPr/>
          </a:p>
        </p:txBody>
      </p:sp>
      <p:sp>
        <p:nvSpPr>
          <p:cNvPr id="105" name="Google Shape;10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245e61d87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245e61d87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2245e61d87c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1969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245e61d87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245e61d87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2245e61d87c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746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245e61d87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245e61d87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2245e61d87c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532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245e61d87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245e61d87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2245e61d87c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76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hyperlink" Target="http://larg.ppt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5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6323" y="1345474"/>
            <a:ext cx="6809731" cy="429768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1" y="356013"/>
            <a:ext cx="12192000" cy="544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MX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XX REUNION ANUAL LARG - 2024 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0" y="5905793"/>
            <a:ext cx="121920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2800" b="1" i="0" u="none" strike="noStrike" cap="none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Liliana Cardozo </a:t>
            </a:r>
            <a:r>
              <a:rPr lang="es-MX" sz="2800" b="0" i="0" u="none" strike="noStrike" cap="none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Gerente General</a:t>
            </a:r>
            <a:endParaRPr sz="28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958" y="1345474"/>
            <a:ext cx="4392609" cy="4297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2245e61d87c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447"/>
            <a:ext cx="12192000" cy="6858000"/>
          </a:xfrm>
          <a:prstGeom prst="rect">
            <a:avLst/>
          </a:prstGeom>
          <a:gradFill>
            <a:gsLst>
              <a:gs pos="0">
                <a:srgbClr val="F6F9FC"/>
              </a:gs>
              <a:gs pos="74000">
                <a:srgbClr val="B3D1EC"/>
              </a:gs>
              <a:gs pos="83000">
                <a:srgbClr val="B3D1EC"/>
              </a:gs>
              <a:gs pos="100000">
                <a:srgbClr val="CCE0F2"/>
              </a:gs>
            </a:gsLst>
            <a:lin ang="5400012" scaled="0"/>
          </a:gradFill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355273" y="2466109"/>
            <a:ext cx="7606145" cy="206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4700" y="477954"/>
            <a:ext cx="6091237" cy="6040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/>
          <p:cNvSpPr txBox="1"/>
          <p:nvPr/>
        </p:nvSpPr>
        <p:spPr>
          <a:xfrm>
            <a:off x="1658573" y="4263732"/>
            <a:ext cx="753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</a:rPr>
              <a:t>01</a:t>
            </a:r>
            <a:endParaRPr lang="es-PY" sz="3200" b="1" dirty="0">
              <a:solidFill>
                <a:srgbClr val="C0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411578" y="4263733"/>
            <a:ext cx="2992323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</a:rPr>
              <a:t>CASA MATRIZ</a:t>
            </a:r>
            <a:endParaRPr lang="es-PY" sz="3200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05568" y="5780507"/>
            <a:ext cx="753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</a:rPr>
              <a:t>02</a:t>
            </a:r>
            <a:endParaRPr lang="es-PY" sz="3200" b="1" dirty="0">
              <a:solidFill>
                <a:srgbClr val="C0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658573" y="5780507"/>
            <a:ext cx="3351028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</a:rPr>
              <a:t>CENTRO DE ATENCIÓN INTEGRAL</a:t>
            </a:r>
            <a:endParaRPr lang="es-PY" sz="2000" b="1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235286" y="1400193"/>
            <a:ext cx="753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</a:rPr>
              <a:t>08</a:t>
            </a:r>
            <a:endParaRPr lang="es-PY" sz="3200" b="1" dirty="0">
              <a:solidFill>
                <a:srgbClr val="C00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988291" y="1400194"/>
            <a:ext cx="2992323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</a:rPr>
              <a:t>SUCURSALES</a:t>
            </a:r>
            <a:endParaRPr lang="es-PY" sz="3200" b="1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284569" y="2945822"/>
            <a:ext cx="753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</a:rPr>
              <a:t>10</a:t>
            </a:r>
            <a:endParaRPr lang="es-PY" sz="3200" b="1" dirty="0">
              <a:solidFill>
                <a:srgbClr val="C0000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9037574" y="2945823"/>
            <a:ext cx="2992323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</a:rPr>
              <a:t>AGENCIAS</a:t>
            </a:r>
            <a:endParaRPr lang="es-PY" sz="3200" b="1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278" y="2678044"/>
            <a:ext cx="372257" cy="364191"/>
          </a:xfrm>
          <a:prstGeom prst="rect">
            <a:avLst/>
          </a:prstGeom>
        </p:spPr>
      </p:pic>
      <p:sp>
        <p:nvSpPr>
          <p:cNvPr id="17" name="Elipse 16"/>
          <p:cNvSpPr/>
          <p:nvPr/>
        </p:nvSpPr>
        <p:spPr>
          <a:xfrm>
            <a:off x="5137408" y="2668094"/>
            <a:ext cx="266493" cy="27772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22" name="Elipse 21"/>
          <p:cNvSpPr/>
          <p:nvPr/>
        </p:nvSpPr>
        <p:spPr>
          <a:xfrm>
            <a:off x="8555109" y="4149243"/>
            <a:ext cx="266493" cy="27772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23" name="Elipse 22"/>
          <p:cNvSpPr/>
          <p:nvPr/>
        </p:nvSpPr>
        <p:spPr>
          <a:xfrm>
            <a:off x="6783340" y="4702416"/>
            <a:ext cx="266493" cy="27772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24" name="Elipse 23"/>
          <p:cNvSpPr/>
          <p:nvPr/>
        </p:nvSpPr>
        <p:spPr>
          <a:xfrm>
            <a:off x="8434717" y="4647297"/>
            <a:ext cx="266493" cy="27772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25" name="Elipse 24"/>
          <p:cNvSpPr/>
          <p:nvPr/>
        </p:nvSpPr>
        <p:spPr>
          <a:xfrm>
            <a:off x="8273763" y="5424900"/>
            <a:ext cx="266493" cy="27772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26" name="Elipse 25"/>
          <p:cNvSpPr/>
          <p:nvPr/>
        </p:nvSpPr>
        <p:spPr>
          <a:xfrm>
            <a:off x="8152153" y="5800812"/>
            <a:ext cx="266493" cy="27772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27" name="Elipse 26"/>
          <p:cNvSpPr/>
          <p:nvPr/>
        </p:nvSpPr>
        <p:spPr>
          <a:xfrm>
            <a:off x="7808544" y="5910176"/>
            <a:ext cx="266493" cy="27772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28" name="Elipse 27"/>
          <p:cNvSpPr/>
          <p:nvPr/>
        </p:nvSpPr>
        <p:spPr>
          <a:xfrm>
            <a:off x="6911676" y="4854816"/>
            <a:ext cx="266493" cy="27772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32" name="Elipse 31"/>
          <p:cNvSpPr/>
          <p:nvPr/>
        </p:nvSpPr>
        <p:spPr>
          <a:xfrm>
            <a:off x="7000371" y="2830853"/>
            <a:ext cx="266493" cy="27772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33" name="Elipse 32"/>
          <p:cNvSpPr/>
          <p:nvPr/>
        </p:nvSpPr>
        <p:spPr>
          <a:xfrm>
            <a:off x="7208844" y="4751801"/>
            <a:ext cx="266493" cy="27772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34" name="Elipse 33"/>
          <p:cNvSpPr/>
          <p:nvPr/>
        </p:nvSpPr>
        <p:spPr>
          <a:xfrm>
            <a:off x="7818404" y="4827346"/>
            <a:ext cx="266493" cy="27772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35" name="Elipse 34"/>
          <p:cNvSpPr/>
          <p:nvPr/>
        </p:nvSpPr>
        <p:spPr>
          <a:xfrm>
            <a:off x="7119816" y="5934029"/>
            <a:ext cx="266493" cy="27772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36" name="Elipse 35"/>
          <p:cNvSpPr/>
          <p:nvPr/>
        </p:nvSpPr>
        <p:spPr>
          <a:xfrm>
            <a:off x="6532481" y="5568060"/>
            <a:ext cx="266493" cy="27772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771" y="2663538"/>
            <a:ext cx="372257" cy="364191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445" y="4164162"/>
            <a:ext cx="372257" cy="364191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901" y="4702416"/>
            <a:ext cx="372257" cy="364191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109" y="5468921"/>
            <a:ext cx="372257" cy="364191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798" y="5861714"/>
            <a:ext cx="372257" cy="364191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479" y="6072875"/>
            <a:ext cx="372257" cy="364191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080" y="6225905"/>
            <a:ext cx="372257" cy="364191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84" y="4736674"/>
            <a:ext cx="372257" cy="364191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00" y="5524985"/>
            <a:ext cx="372257" cy="364191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851" y="4747448"/>
            <a:ext cx="372257" cy="364191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89" y="4405605"/>
            <a:ext cx="372257" cy="36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87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6F9FC"/>
              </a:gs>
              <a:gs pos="74000">
                <a:srgbClr val="B3D1EC"/>
              </a:gs>
              <a:gs pos="83000">
                <a:srgbClr val="B3D1EC"/>
              </a:gs>
              <a:gs pos="100000">
                <a:srgbClr val="CCE0F2"/>
              </a:gs>
            </a:gsLst>
            <a:lin ang="5400000" scaled="0"/>
          </a:gradFill>
          <a:ln>
            <a:noFill/>
          </a:ln>
        </p:spPr>
      </p:pic>
      <p:sp>
        <p:nvSpPr>
          <p:cNvPr id="169" name="Google Shape;169;p7"/>
          <p:cNvSpPr/>
          <p:nvPr/>
        </p:nvSpPr>
        <p:spPr>
          <a:xfrm>
            <a:off x="1593668" y="431245"/>
            <a:ext cx="934817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“Somos una Aseguradora sustentable, que brinda protección, basados en Principios y Valores Cooperativos y Mutuales”</a:t>
            </a:r>
            <a:endParaRPr sz="2400" b="1" i="0" u="none" strike="noStrike" cap="none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1593668" y="2290876"/>
            <a:ext cx="901337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“Ser la mejor opción, por la confianza y la excelencia de los servicios”</a:t>
            </a:r>
            <a:endParaRPr sz="2400" b="1" i="0" u="none" strike="noStrike" cap="none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1593668" y="3743441"/>
            <a:ext cx="9508808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Confianza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Respeto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Excelencia</a:t>
            </a:r>
            <a:endParaRPr sz="2400" b="1" i="0" u="none" strike="noStrike" cap="none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Ética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7"/>
          <p:cNvSpPr txBox="1"/>
          <p:nvPr/>
        </p:nvSpPr>
        <p:spPr>
          <a:xfrm>
            <a:off x="6540685" y="3784123"/>
            <a:ext cx="2899955" cy="6463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Actualizar imágenes sobre misión, visión y valores (Mkt)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721" y="2323656"/>
            <a:ext cx="861307" cy="116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2720" y="431245"/>
            <a:ext cx="860400" cy="126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4144" y="3935701"/>
            <a:ext cx="860400" cy="1306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2245e61d87c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447"/>
            <a:ext cx="12192000" cy="6858000"/>
          </a:xfrm>
          <a:prstGeom prst="rect">
            <a:avLst/>
          </a:prstGeom>
          <a:gradFill>
            <a:gsLst>
              <a:gs pos="0">
                <a:srgbClr val="F6F9FC"/>
              </a:gs>
              <a:gs pos="74000">
                <a:srgbClr val="B3D1EC"/>
              </a:gs>
              <a:gs pos="83000">
                <a:srgbClr val="B3D1EC"/>
              </a:gs>
              <a:gs pos="100000">
                <a:srgbClr val="CCE0F2"/>
              </a:gs>
            </a:gsLst>
            <a:lin ang="5400012" scaled="0"/>
          </a:gradFill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355273" y="2466109"/>
            <a:ext cx="7606145" cy="206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4" name="Google Shape;183;p8"/>
          <p:cNvSpPr txBox="1"/>
          <p:nvPr/>
        </p:nvSpPr>
        <p:spPr>
          <a:xfrm>
            <a:off x="5931305" y="391885"/>
            <a:ext cx="21475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MX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Actualidad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84;p8"/>
          <p:cNvSpPr/>
          <p:nvPr/>
        </p:nvSpPr>
        <p:spPr>
          <a:xfrm>
            <a:off x="1423989" y="305865"/>
            <a:ext cx="9484630" cy="798513"/>
          </a:xfrm>
          <a:prstGeom prst="triangle">
            <a:avLst>
              <a:gd name="adj" fmla="val 50903"/>
            </a:avLst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VISION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5;p8"/>
          <p:cNvSpPr/>
          <p:nvPr/>
        </p:nvSpPr>
        <p:spPr>
          <a:xfrm>
            <a:off x="1423988" y="6008256"/>
            <a:ext cx="9484630" cy="431800"/>
          </a:xfrm>
          <a:prstGeom prst="rect">
            <a:avLst/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MISION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6;p8"/>
          <p:cNvSpPr/>
          <p:nvPr/>
        </p:nvSpPr>
        <p:spPr>
          <a:xfrm>
            <a:off x="2271426" y="1214017"/>
            <a:ext cx="7902055" cy="1127623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PERSPECTIVA FINANCIERA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7;p8"/>
          <p:cNvSpPr/>
          <p:nvPr/>
        </p:nvSpPr>
        <p:spPr>
          <a:xfrm>
            <a:off x="2271426" y="2404937"/>
            <a:ext cx="7902055" cy="1127623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PERSPECTIVA DE USUARIO/CLIENTE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88;p8"/>
          <p:cNvSpPr/>
          <p:nvPr/>
        </p:nvSpPr>
        <p:spPr>
          <a:xfrm>
            <a:off x="2271426" y="3591095"/>
            <a:ext cx="7902055" cy="112762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PERSPECTIVA DE PROCESOS INTERNOS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89;p8"/>
          <p:cNvSpPr/>
          <p:nvPr/>
        </p:nvSpPr>
        <p:spPr>
          <a:xfrm>
            <a:off x="2271426" y="4777253"/>
            <a:ext cx="7902055" cy="1127623"/>
          </a:xfrm>
          <a:prstGeom prst="rect">
            <a:avLst/>
          </a:prstGeom>
          <a:solidFill>
            <a:srgbClr val="7030A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PERSPECTIVA DE APRENDIZAJE Y DESARROLLO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90;p8"/>
          <p:cNvSpPr/>
          <p:nvPr/>
        </p:nvSpPr>
        <p:spPr>
          <a:xfrm>
            <a:off x="1423988" y="1242582"/>
            <a:ext cx="679268" cy="467498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1;p8"/>
          <p:cNvSpPr/>
          <p:nvPr/>
        </p:nvSpPr>
        <p:spPr>
          <a:xfrm>
            <a:off x="10281601" y="1234644"/>
            <a:ext cx="627017" cy="469085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0953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6F9FC"/>
              </a:gs>
              <a:gs pos="74000">
                <a:srgbClr val="B3D1EC"/>
              </a:gs>
              <a:gs pos="83000">
                <a:srgbClr val="B3D1EC"/>
              </a:gs>
              <a:gs pos="100000">
                <a:srgbClr val="CCE0F2"/>
              </a:gs>
            </a:gsLst>
            <a:lin ang="5400000" scaled="0"/>
          </a:gradFill>
          <a:ln>
            <a:noFill/>
          </a:ln>
        </p:spPr>
      </p:pic>
      <p:sp>
        <p:nvSpPr>
          <p:cNvPr id="256" name="Google Shape;256;p14"/>
          <p:cNvSpPr txBox="1"/>
          <p:nvPr/>
        </p:nvSpPr>
        <p:spPr>
          <a:xfrm>
            <a:off x="5931305" y="391885"/>
            <a:ext cx="21475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MX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Actualidad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5170" y="517843"/>
            <a:ext cx="12186829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3281"/>
              </a:buClr>
              <a:buSzPts val="3000"/>
              <a:buNone/>
            </a:pPr>
            <a:r>
              <a:rPr lang="es-MX" sz="3000" b="1">
                <a:solidFill>
                  <a:srgbClr val="0B3281"/>
                </a:solidFill>
                <a:latin typeface="Trebuchet MS"/>
                <a:ea typeface="Trebuchet MS"/>
                <a:cs typeface="Trebuchet MS"/>
                <a:sym typeface="Trebuchet MS"/>
              </a:rPr>
              <a:t>Alianzas y Convenios</a:t>
            </a:r>
            <a:endParaRPr/>
          </a:p>
        </p:txBody>
      </p:sp>
      <p:pic>
        <p:nvPicPr>
          <p:cNvPr id="258" name="Google Shape;258;p14" descr="F:\INTERCAMBIO DE COMUNICACIÓN INTERNA\DARO\Logotipos\Logos Reaseguradores\LARG.JP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8584" y="1766874"/>
            <a:ext cx="2898775" cy="127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4" descr="F:\INTERCAMBIO DE COMUNICACIÓN INTERNA\DARO\Logotipos\icmif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59262" y="1766874"/>
            <a:ext cx="1836738" cy="125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84016" y="1580111"/>
            <a:ext cx="1671468" cy="144247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261" name="Google Shape;261;p14" descr="http://www.asuncion.diplo.de/contentblob/2417700/Galeriebild_gross/516561/LogoAHK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23222" y="3796525"/>
            <a:ext cx="2870185" cy="88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6170" y="3864093"/>
            <a:ext cx="1839913" cy="1855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42657" y="1157656"/>
            <a:ext cx="1590675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4" descr="Descripción: F:\INTERCAMBIO DE COMUNICACIÓN INTERNA\DARO\Logotipos\Logos PACTO GLOBAL\THE GLOBAL COMPACT color espanol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24410" y="3944262"/>
            <a:ext cx="1398587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879456" y="4075724"/>
            <a:ext cx="2595457" cy="12090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6" name="Google Shape;266;p14"/>
          <p:cNvGrpSpPr/>
          <p:nvPr/>
        </p:nvGrpSpPr>
        <p:grpSpPr>
          <a:xfrm>
            <a:off x="8493512" y="5064836"/>
            <a:ext cx="2098290" cy="1380186"/>
            <a:chOff x="8784311" y="5045052"/>
            <a:chExt cx="2098290" cy="1380186"/>
          </a:xfrm>
        </p:grpSpPr>
        <p:pic>
          <p:nvPicPr>
            <p:cNvPr id="267" name="Google Shape;267;p1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784311" y="5045052"/>
              <a:ext cx="2098290" cy="10200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" name="Google Shape;268;p14"/>
            <p:cNvSpPr txBox="1"/>
            <p:nvPr/>
          </p:nvSpPr>
          <p:spPr>
            <a:xfrm>
              <a:off x="8784311" y="6055906"/>
              <a:ext cx="20982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MX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REASEGURADORES</a:t>
              </a:r>
              <a:endPara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9" name="Google Shape;269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ipse 1"/>
          <p:cNvSpPr/>
          <p:nvPr/>
        </p:nvSpPr>
        <p:spPr>
          <a:xfrm>
            <a:off x="8078891" y="5064836"/>
            <a:ext cx="3214516" cy="12805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2245e61d87c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447"/>
            <a:ext cx="12192000" cy="6858000"/>
          </a:xfrm>
          <a:prstGeom prst="rect">
            <a:avLst/>
          </a:prstGeom>
          <a:gradFill>
            <a:gsLst>
              <a:gs pos="0">
                <a:srgbClr val="F6F9FC"/>
              </a:gs>
              <a:gs pos="74000">
                <a:srgbClr val="B3D1EC"/>
              </a:gs>
              <a:gs pos="83000">
                <a:srgbClr val="B3D1EC"/>
              </a:gs>
              <a:gs pos="100000">
                <a:srgbClr val="CCE0F2"/>
              </a:gs>
            </a:gsLst>
            <a:lin ang="5400012" scaled="0"/>
          </a:gradFill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355273" y="2466109"/>
            <a:ext cx="7606145" cy="206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pic>
        <p:nvPicPr>
          <p:cNvPr id="4" name="Google Shape;28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0750" y="978273"/>
            <a:ext cx="10585416" cy="514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88;p16" descr="Ok - Descarga iconos grat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51986" y="5672489"/>
            <a:ext cx="451471" cy="45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89;p16" descr="Ok - Descarga iconos grat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57124" y="2224925"/>
            <a:ext cx="451471" cy="45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0;p16" descr="Ok - Descarga iconos grat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4695" y="3923049"/>
            <a:ext cx="451471" cy="45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1;p16" descr="Ok - Descarga iconos grat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57124" y="5672488"/>
            <a:ext cx="451471" cy="45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2;p16" descr="Ok - Descarga iconos grat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73860" y="5672490"/>
            <a:ext cx="451471" cy="45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3;p16" descr="Ok - Descarga iconos grat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51986" y="2203541"/>
            <a:ext cx="451471" cy="45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4;p16" descr="Ok - Descarga iconos grat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3131" y="2216603"/>
            <a:ext cx="451471" cy="45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95;p16" descr="Ok - Descarga iconos grat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9291" y="3923049"/>
            <a:ext cx="451471" cy="45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96;p16" descr="Ok - Descarga iconos grat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8959" y="3950292"/>
            <a:ext cx="451471" cy="45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7;p16" descr="Ok - Descarga iconos grat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3025" y="5686532"/>
            <a:ext cx="451471" cy="45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98;p16" descr="Ok - Descarga iconos grat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1423" y="3918442"/>
            <a:ext cx="451471" cy="45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99;p16" descr="Ok - Descarga iconos grat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58912" y="2203540"/>
            <a:ext cx="451471" cy="45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00;p16" descr="Ok - Descarga iconos grat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73859" y="3950292"/>
            <a:ext cx="451471" cy="45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01;p16" descr="Ok - Descarga iconos grat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9291" y="2222372"/>
            <a:ext cx="451471" cy="451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581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7"/>
          <p:cNvSpPr txBox="1"/>
          <p:nvPr/>
        </p:nvSpPr>
        <p:spPr>
          <a:xfrm>
            <a:off x="-1" y="2884941"/>
            <a:ext cx="6480000" cy="126904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2941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MX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INNOVACION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2245e61d87c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447"/>
            <a:ext cx="12192000" cy="6858000"/>
          </a:xfrm>
          <a:prstGeom prst="rect">
            <a:avLst/>
          </a:prstGeom>
          <a:gradFill>
            <a:gsLst>
              <a:gs pos="0">
                <a:srgbClr val="F6F9FC"/>
              </a:gs>
              <a:gs pos="74000">
                <a:srgbClr val="B3D1EC"/>
              </a:gs>
              <a:gs pos="83000">
                <a:srgbClr val="B3D1EC"/>
              </a:gs>
              <a:gs pos="100000">
                <a:srgbClr val="CCE0F2"/>
              </a:gs>
            </a:gsLst>
            <a:lin ang="5400012" scaled="0"/>
          </a:gradFill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355273" y="2466109"/>
            <a:ext cx="7606145" cy="206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4" name="Google Shape;316;p18"/>
          <p:cNvSpPr txBox="1"/>
          <p:nvPr/>
        </p:nvSpPr>
        <p:spPr>
          <a:xfrm>
            <a:off x="5931305" y="391885"/>
            <a:ext cx="21475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MX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Actualidad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317;p18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602840" y="316681"/>
            <a:ext cx="3246163" cy="324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oogle Shape;318;p18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8929745" y="796054"/>
            <a:ext cx="2411400" cy="2411400"/>
          </a:xfrm>
          <a:prstGeom prst="rect">
            <a:avLst/>
          </a:prstGeom>
        </p:spPr>
      </p:pic>
      <p:pic>
        <p:nvPicPr>
          <p:cNvPr id="7" name="Google Shape;319;p18"/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8856242" y="4581581"/>
            <a:ext cx="2490492" cy="1394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oogle Shape;320;p18"/>
          <p:cNvGrpSpPr/>
          <p:nvPr/>
        </p:nvGrpSpPr>
        <p:grpSpPr>
          <a:xfrm>
            <a:off x="5124040" y="416978"/>
            <a:ext cx="2542457" cy="3159808"/>
            <a:chOff x="5345405" y="448057"/>
            <a:chExt cx="2542457" cy="3159808"/>
          </a:xfrm>
        </p:grpSpPr>
        <p:pic>
          <p:nvPicPr>
            <p:cNvPr id="9" name="Google Shape;321;p18" descr="ESPECIAL 59 AÑOS DE LA APCS by Goro Publicidad - Issuu"/>
            <p:cNvPicPr preferRelativeResize="0"/>
            <p:nvPr/>
          </p:nvPicPr>
          <p:blipFill rotWithShape="1">
            <a:blip r:embed="rId7"/>
            <a:srcRect/>
            <a:stretch/>
          </p:blipFill>
          <p:spPr>
            <a:xfrm>
              <a:off x="5399760" y="448057"/>
              <a:ext cx="2457569" cy="3129853"/>
            </a:xfrm>
            <a:prstGeom prst="rect">
              <a:avLst/>
            </a:prstGeom>
          </p:spPr>
        </p:pic>
        <p:sp>
          <p:nvSpPr>
            <p:cNvPr id="10" name="Google Shape;322;p18"/>
            <p:cNvSpPr txBox="1"/>
            <p:nvPr/>
          </p:nvSpPr>
          <p:spPr>
            <a:xfrm>
              <a:off x="5345405" y="3238533"/>
              <a:ext cx="25424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MX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Autogestión proveedores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" name="Google Shape;323;p18" descr="https://scontent.fasu11-2.fna.fbcdn.net/v/t39.30808-6/452013659_884012343771380_2794657063740442683_n.jpg?stp=dst-jpg_p600x600&amp;_nc_cat=107&amp;ccb=1-7&amp;_nc_sid=127cfc&amp;_nc_ohc=M1IwhaAKJeUQ7kNvgGeJ2Vt&amp;_nc_ht=scontent.fasu11-2.fna&amp;oh=00_AYA4tSbKIpkU-lJdbdeLygoQdF7y9_kdvP3pU-Pr0MANDA&amp;oe=66C155AD"/>
          <p:cNvPicPr preferRelativeResize="0"/>
          <p:nvPr/>
        </p:nvPicPr>
        <p:blipFill rotWithShape="1">
          <a:blip r:embed="rId8"/>
          <a:srcRect/>
          <a:stretch/>
        </p:blipFill>
        <p:spPr>
          <a:xfrm>
            <a:off x="1177880" y="3847415"/>
            <a:ext cx="2354785" cy="235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oogle Shape;324;p18"/>
          <p:cNvGrpSpPr/>
          <p:nvPr/>
        </p:nvGrpSpPr>
        <p:grpSpPr>
          <a:xfrm>
            <a:off x="5373920" y="4121977"/>
            <a:ext cx="2042699" cy="2080223"/>
            <a:chOff x="3543396" y="4074835"/>
            <a:chExt cx="2042699" cy="2080223"/>
          </a:xfrm>
        </p:grpSpPr>
        <p:grpSp>
          <p:nvGrpSpPr>
            <p:cNvPr id="13" name="Google Shape;325;p18"/>
            <p:cNvGrpSpPr/>
            <p:nvPr/>
          </p:nvGrpSpPr>
          <p:grpSpPr>
            <a:xfrm>
              <a:off x="3543396" y="4074835"/>
              <a:ext cx="2042699" cy="1789706"/>
              <a:chOff x="243840" y="1068324"/>
              <a:chExt cx="1392936" cy="1286255"/>
            </a:xfrm>
          </p:grpSpPr>
          <p:sp>
            <p:nvSpPr>
              <p:cNvPr id="15" name="Google Shape;326;p18"/>
              <p:cNvSpPr/>
              <p:nvPr/>
            </p:nvSpPr>
            <p:spPr>
              <a:xfrm>
                <a:off x="391668" y="1144524"/>
                <a:ext cx="1097280" cy="1111250"/>
              </a:xfrm>
              <a:custGeom>
                <a:avLst/>
                <a:gdLst/>
                <a:ahLst/>
                <a:cxnLst/>
                <a:rect l="l" t="t" r="r" b="b"/>
                <a:pathLst>
                  <a:path w="1097280" h="1111250" extrusionOk="0">
                    <a:moveTo>
                      <a:pt x="548640" y="0"/>
                    </a:moveTo>
                    <a:lnTo>
                      <a:pt x="501300" y="2013"/>
                    </a:lnTo>
                    <a:lnTo>
                      <a:pt x="455079" y="7945"/>
                    </a:lnTo>
                    <a:lnTo>
                      <a:pt x="410141" y="17629"/>
                    </a:lnTo>
                    <a:lnTo>
                      <a:pt x="366651" y="30902"/>
                    </a:lnTo>
                    <a:lnTo>
                      <a:pt x="324773" y="47598"/>
                    </a:lnTo>
                    <a:lnTo>
                      <a:pt x="284672" y="67554"/>
                    </a:lnTo>
                    <a:lnTo>
                      <a:pt x="246513" y="90604"/>
                    </a:lnTo>
                    <a:lnTo>
                      <a:pt x="210460" y="116583"/>
                    </a:lnTo>
                    <a:lnTo>
                      <a:pt x="176679" y="145328"/>
                    </a:lnTo>
                    <a:lnTo>
                      <a:pt x="145333" y="176674"/>
                    </a:lnTo>
                    <a:lnTo>
                      <a:pt x="116587" y="210455"/>
                    </a:lnTo>
                    <a:lnTo>
                      <a:pt x="90607" y="246508"/>
                    </a:lnTo>
                    <a:lnTo>
                      <a:pt x="67556" y="284667"/>
                    </a:lnTo>
                    <a:lnTo>
                      <a:pt x="47600" y="324768"/>
                    </a:lnTo>
                    <a:lnTo>
                      <a:pt x="30903" y="366646"/>
                    </a:lnTo>
                    <a:lnTo>
                      <a:pt x="17630" y="410137"/>
                    </a:lnTo>
                    <a:lnTo>
                      <a:pt x="7945" y="455076"/>
                    </a:lnTo>
                    <a:lnTo>
                      <a:pt x="2013" y="501298"/>
                    </a:lnTo>
                    <a:lnTo>
                      <a:pt x="0" y="548639"/>
                    </a:lnTo>
                    <a:lnTo>
                      <a:pt x="0" y="562355"/>
                    </a:lnTo>
                    <a:lnTo>
                      <a:pt x="2013" y="609697"/>
                    </a:lnTo>
                    <a:lnTo>
                      <a:pt x="7945" y="655919"/>
                    </a:lnTo>
                    <a:lnTo>
                      <a:pt x="17630" y="700858"/>
                    </a:lnTo>
                    <a:lnTo>
                      <a:pt x="30903" y="744349"/>
                    </a:lnTo>
                    <a:lnTo>
                      <a:pt x="47600" y="786227"/>
                    </a:lnTo>
                    <a:lnTo>
                      <a:pt x="67556" y="826328"/>
                    </a:lnTo>
                    <a:lnTo>
                      <a:pt x="90607" y="864487"/>
                    </a:lnTo>
                    <a:lnTo>
                      <a:pt x="116587" y="900540"/>
                    </a:lnTo>
                    <a:lnTo>
                      <a:pt x="145333" y="934321"/>
                    </a:lnTo>
                    <a:lnTo>
                      <a:pt x="176679" y="965667"/>
                    </a:lnTo>
                    <a:lnTo>
                      <a:pt x="210460" y="994412"/>
                    </a:lnTo>
                    <a:lnTo>
                      <a:pt x="246513" y="1020391"/>
                    </a:lnTo>
                    <a:lnTo>
                      <a:pt x="284672" y="1043441"/>
                    </a:lnTo>
                    <a:lnTo>
                      <a:pt x="324773" y="1063397"/>
                    </a:lnTo>
                    <a:lnTo>
                      <a:pt x="366651" y="1080093"/>
                    </a:lnTo>
                    <a:lnTo>
                      <a:pt x="410141" y="1093366"/>
                    </a:lnTo>
                    <a:lnTo>
                      <a:pt x="455079" y="1103050"/>
                    </a:lnTo>
                    <a:lnTo>
                      <a:pt x="501300" y="1108982"/>
                    </a:lnTo>
                    <a:lnTo>
                      <a:pt x="548640" y="1110996"/>
                    </a:lnTo>
                    <a:lnTo>
                      <a:pt x="595979" y="1108982"/>
                    </a:lnTo>
                    <a:lnTo>
                      <a:pt x="642200" y="1103050"/>
                    </a:lnTo>
                    <a:lnTo>
                      <a:pt x="687138" y="1093366"/>
                    </a:lnTo>
                    <a:lnTo>
                      <a:pt x="730628" y="1080093"/>
                    </a:lnTo>
                    <a:lnTo>
                      <a:pt x="772506" y="1063397"/>
                    </a:lnTo>
                    <a:lnTo>
                      <a:pt x="812607" y="1043441"/>
                    </a:lnTo>
                    <a:lnTo>
                      <a:pt x="850766" y="1020391"/>
                    </a:lnTo>
                    <a:lnTo>
                      <a:pt x="886819" y="994412"/>
                    </a:lnTo>
                    <a:lnTo>
                      <a:pt x="920600" y="965667"/>
                    </a:lnTo>
                    <a:lnTo>
                      <a:pt x="951946" y="934321"/>
                    </a:lnTo>
                    <a:lnTo>
                      <a:pt x="980692" y="900540"/>
                    </a:lnTo>
                    <a:lnTo>
                      <a:pt x="1006672" y="864487"/>
                    </a:lnTo>
                    <a:lnTo>
                      <a:pt x="1029723" y="826328"/>
                    </a:lnTo>
                    <a:lnTo>
                      <a:pt x="1049679" y="786227"/>
                    </a:lnTo>
                    <a:lnTo>
                      <a:pt x="1066376" y="744349"/>
                    </a:lnTo>
                    <a:lnTo>
                      <a:pt x="1079649" y="700858"/>
                    </a:lnTo>
                    <a:lnTo>
                      <a:pt x="1089334" y="655919"/>
                    </a:lnTo>
                    <a:lnTo>
                      <a:pt x="1095266" y="609697"/>
                    </a:lnTo>
                    <a:lnTo>
                      <a:pt x="1097280" y="562355"/>
                    </a:lnTo>
                    <a:lnTo>
                      <a:pt x="1097280" y="548639"/>
                    </a:lnTo>
                    <a:lnTo>
                      <a:pt x="1095266" y="501298"/>
                    </a:lnTo>
                    <a:lnTo>
                      <a:pt x="1089334" y="455076"/>
                    </a:lnTo>
                    <a:lnTo>
                      <a:pt x="1079649" y="410137"/>
                    </a:lnTo>
                    <a:lnTo>
                      <a:pt x="1066376" y="366646"/>
                    </a:lnTo>
                    <a:lnTo>
                      <a:pt x="1049679" y="324768"/>
                    </a:lnTo>
                    <a:lnTo>
                      <a:pt x="1029723" y="284667"/>
                    </a:lnTo>
                    <a:lnTo>
                      <a:pt x="1006672" y="246508"/>
                    </a:lnTo>
                    <a:lnTo>
                      <a:pt x="980692" y="210455"/>
                    </a:lnTo>
                    <a:lnTo>
                      <a:pt x="951946" y="176674"/>
                    </a:lnTo>
                    <a:lnTo>
                      <a:pt x="920600" y="145328"/>
                    </a:lnTo>
                    <a:lnTo>
                      <a:pt x="886819" y="116583"/>
                    </a:lnTo>
                    <a:lnTo>
                      <a:pt x="850766" y="90604"/>
                    </a:lnTo>
                    <a:lnTo>
                      <a:pt x="812607" y="67554"/>
                    </a:lnTo>
                    <a:lnTo>
                      <a:pt x="772506" y="47598"/>
                    </a:lnTo>
                    <a:lnTo>
                      <a:pt x="730628" y="30902"/>
                    </a:lnTo>
                    <a:lnTo>
                      <a:pt x="687138" y="17629"/>
                    </a:lnTo>
                    <a:lnTo>
                      <a:pt x="642200" y="7945"/>
                    </a:lnTo>
                    <a:lnTo>
                      <a:pt x="595979" y="2013"/>
                    </a:lnTo>
                    <a:lnTo>
                      <a:pt x="5486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" name="Google Shape;327;p18"/>
              <p:cNvPicPr preferRelativeResize="0"/>
              <p:nvPr/>
            </p:nvPicPr>
            <p:blipFill rotWithShape="1">
              <a:blip r:embed="rId9"/>
              <a:srcRect/>
              <a:stretch/>
            </p:blipFill>
            <p:spPr>
              <a:xfrm>
                <a:off x="243840" y="1068324"/>
                <a:ext cx="1392936" cy="1286255"/>
              </a:xfrm>
              <a:prstGeom prst="rect">
                <a:avLst/>
              </a:prstGeom>
            </p:spPr>
          </p:pic>
        </p:grpSp>
        <p:sp>
          <p:nvSpPr>
            <p:cNvPr id="14" name="Google Shape;328;p18"/>
            <p:cNvSpPr txBox="1"/>
            <p:nvPr/>
          </p:nvSpPr>
          <p:spPr>
            <a:xfrm>
              <a:off x="3709830" y="5785726"/>
              <a:ext cx="183572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MX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Seguro Agrícola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149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2245e61d87c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447"/>
            <a:ext cx="12192000" cy="6858000"/>
          </a:xfrm>
          <a:prstGeom prst="rect">
            <a:avLst/>
          </a:prstGeom>
          <a:gradFill>
            <a:gsLst>
              <a:gs pos="0">
                <a:srgbClr val="F6F9FC"/>
              </a:gs>
              <a:gs pos="74000">
                <a:srgbClr val="B3D1EC"/>
              </a:gs>
              <a:gs pos="83000">
                <a:srgbClr val="B3D1EC"/>
              </a:gs>
              <a:gs pos="100000">
                <a:srgbClr val="CCE0F2"/>
              </a:gs>
            </a:gsLst>
            <a:lin ang="5400012" scaled="0"/>
          </a:gradFill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355273" y="2466109"/>
            <a:ext cx="7606145" cy="206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4" name="Google Shape;316;p18"/>
          <p:cNvSpPr txBox="1"/>
          <p:nvPr/>
        </p:nvSpPr>
        <p:spPr>
          <a:xfrm>
            <a:off x="5931305" y="391885"/>
            <a:ext cx="21475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MX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Actualidad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" y="24270"/>
            <a:ext cx="700988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37311" y="1183965"/>
            <a:ext cx="4113320" cy="4516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1990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0"/>
          <p:cNvSpPr txBox="1">
            <a:spLocks noGrp="1"/>
          </p:cNvSpPr>
          <p:nvPr>
            <p:ph type="subTitle" idx="1"/>
          </p:nvPr>
        </p:nvSpPr>
        <p:spPr>
          <a:xfrm>
            <a:off x="0" y="286521"/>
            <a:ext cx="1219200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3281"/>
              </a:buClr>
              <a:buSzPts val="3000"/>
              <a:buNone/>
            </a:pPr>
            <a:r>
              <a:rPr lang="es-MX" sz="3000" b="1">
                <a:solidFill>
                  <a:srgbClr val="0B3281"/>
                </a:solidFill>
                <a:latin typeface="Trebuchet MS"/>
                <a:ea typeface="Trebuchet MS"/>
                <a:cs typeface="Trebuchet MS"/>
                <a:sym typeface="Trebuchet MS"/>
              </a:rPr>
              <a:t>Posicionamiento y Participación</a:t>
            </a:r>
            <a:endParaRPr/>
          </a:p>
        </p:txBody>
      </p:sp>
      <p:pic>
        <p:nvPicPr>
          <p:cNvPr id="341" name="Google Shape;34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331" y="1269002"/>
            <a:ext cx="11954669" cy="500117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0"/>
          <p:cNvSpPr txBox="1"/>
          <p:nvPr/>
        </p:nvSpPr>
        <p:spPr>
          <a:xfrm>
            <a:off x="4045683" y="1481741"/>
            <a:ext cx="347261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Primas Directas (2023/2024)</a:t>
            </a:r>
            <a:r>
              <a:rPr lang="es-MX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0"/>
          <p:cNvSpPr txBox="1"/>
          <p:nvPr/>
        </p:nvSpPr>
        <p:spPr>
          <a:xfrm>
            <a:off x="5781992" y="2208781"/>
            <a:ext cx="3036888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Mercado U$S.515.218.004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0"/>
          <p:cNvSpPr txBox="1"/>
          <p:nvPr/>
        </p:nvSpPr>
        <p:spPr>
          <a:xfrm>
            <a:off x="6214665" y="2665800"/>
            <a:ext cx="3036887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5° Lugar – U$S.30.197.845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0"/>
          <p:cNvSpPr txBox="1"/>
          <p:nvPr/>
        </p:nvSpPr>
        <p:spPr>
          <a:xfrm>
            <a:off x="6004705" y="4071464"/>
            <a:ext cx="63762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5,9%</a:t>
            </a: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0"/>
          <p:cNvSpPr txBox="1"/>
          <p:nvPr/>
        </p:nvSpPr>
        <p:spPr>
          <a:xfrm>
            <a:off x="1988423" y="2578668"/>
            <a:ext cx="73639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14,0%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0"/>
          <p:cNvSpPr txBox="1"/>
          <p:nvPr/>
        </p:nvSpPr>
        <p:spPr>
          <a:xfrm>
            <a:off x="2966730" y="3035687"/>
            <a:ext cx="73639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11,4%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0"/>
          <p:cNvSpPr txBox="1"/>
          <p:nvPr/>
        </p:nvSpPr>
        <p:spPr>
          <a:xfrm>
            <a:off x="4025191" y="3631494"/>
            <a:ext cx="73639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7,5%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0"/>
          <p:cNvSpPr txBox="1"/>
          <p:nvPr/>
        </p:nvSpPr>
        <p:spPr>
          <a:xfrm>
            <a:off x="4985311" y="3838899"/>
            <a:ext cx="73639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6,6%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0"/>
          <p:cNvSpPr txBox="1"/>
          <p:nvPr/>
        </p:nvSpPr>
        <p:spPr>
          <a:xfrm>
            <a:off x="7010442" y="4177453"/>
            <a:ext cx="73639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5,1%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0"/>
          <p:cNvSpPr txBox="1"/>
          <p:nvPr/>
        </p:nvSpPr>
        <p:spPr>
          <a:xfrm>
            <a:off x="7991830" y="4255143"/>
            <a:ext cx="73639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4,9%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0"/>
          <p:cNvSpPr txBox="1"/>
          <p:nvPr/>
        </p:nvSpPr>
        <p:spPr>
          <a:xfrm>
            <a:off x="8973218" y="4346730"/>
            <a:ext cx="73639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4,5%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0"/>
          <p:cNvSpPr txBox="1"/>
          <p:nvPr/>
        </p:nvSpPr>
        <p:spPr>
          <a:xfrm>
            <a:off x="9954606" y="4515487"/>
            <a:ext cx="73639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4,0%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0"/>
          <p:cNvSpPr txBox="1"/>
          <p:nvPr/>
        </p:nvSpPr>
        <p:spPr>
          <a:xfrm>
            <a:off x="10942822" y="4683183"/>
            <a:ext cx="73639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3,8%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"/>
          <p:cNvSpPr txBox="1"/>
          <p:nvPr/>
        </p:nvSpPr>
        <p:spPr>
          <a:xfrm>
            <a:off x="5931305" y="391885"/>
            <a:ext cx="21475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MX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Actualidad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39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8"/>
          <p:cNvSpPr txBox="1">
            <a:spLocks/>
          </p:cNvSpPr>
          <p:nvPr/>
        </p:nvSpPr>
        <p:spPr bwMode="auto">
          <a:xfrm>
            <a:off x="0" y="0"/>
            <a:ext cx="3239589" cy="96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s-MX" altLang="es-PY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s-MX" altLang="es-PY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Tape</a:t>
            </a:r>
            <a:r>
              <a:rPr lang="es-PY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g̃uahẽ</a:t>
            </a:r>
            <a:r>
              <a:rPr lang="es-PY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PY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porãite</a:t>
            </a:r>
            <a:endParaRPr lang="es-PY" altLang="es-PY" sz="240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ítulo 8"/>
          <p:cNvSpPr txBox="1">
            <a:spLocks/>
          </p:cNvSpPr>
          <p:nvPr/>
        </p:nvSpPr>
        <p:spPr bwMode="auto">
          <a:xfrm>
            <a:off x="653143" y="577043"/>
            <a:ext cx="2586446" cy="96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s-MX" altLang="es-PY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s-MX" altLang="es-PY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Bienvenidos</a:t>
            </a:r>
            <a:endParaRPr lang="es-PY" altLang="es-PY" sz="240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ítulo 8"/>
          <p:cNvSpPr txBox="1">
            <a:spLocks/>
          </p:cNvSpPr>
          <p:nvPr/>
        </p:nvSpPr>
        <p:spPr bwMode="auto">
          <a:xfrm>
            <a:off x="1397725" y="1157037"/>
            <a:ext cx="2495007" cy="77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s-MX" altLang="es-PY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s-MX" altLang="es-PY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Welcome</a:t>
            </a:r>
            <a:endParaRPr lang="es-PY" altLang="es-PY" sz="240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463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0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23"/>
          <p:cNvSpPr txBox="1"/>
          <p:nvPr/>
        </p:nvSpPr>
        <p:spPr>
          <a:xfrm>
            <a:off x="947055" y="2103120"/>
            <a:ext cx="10247813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MX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“Un equipo no es la fuerza de los jugadores individuales, sino la fuerza de la unidad y cómo funcionan todos juntos”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MX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						              </a:t>
            </a:r>
            <a:r>
              <a:rPr lang="es-MX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Bill Belichick</a:t>
            </a:r>
            <a:endParaRPr sz="4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39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 txBox="1"/>
          <p:nvPr/>
        </p:nvSpPr>
        <p:spPr>
          <a:xfrm>
            <a:off x="0" y="4444688"/>
            <a:ext cx="12192000" cy="113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MX" sz="54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de Agosto 1997</a:t>
            </a:r>
            <a:endParaRPr sz="5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2245e61d87c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447"/>
            <a:ext cx="12192000" cy="6858000"/>
          </a:xfrm>
          <a:prstGeom prst="rect">
            <a:avLst/>
          </a:prstGeom>
          <a:gradFill>
            <a:gsLst>
              <a:gs pos="0">
                <a:srgbClr val="F6F9FC"/>
              </a:gs>
              <a:gs pos="74000">
                <a:srgbClr val="B3D1EC"/>
              </a:gs>
              <a:gs pos="83000">
                <a:srgbClr val="B3D1EC"/>
              </a:gs>
              <a:gs pos="100000">
                <a:srgbClr val="CCE0F2"/>
              </a:gs>
            </a:gsLst>
            <a:lin ang="5400012" scaled="0"/>
          </a:gradFill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355273" y="2466109"/>
            <a:ext cx="7606145" cy="206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pic>
        <p:nvPicPr>
          <p:cNvPr id="4" name="Google Shape;11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775" y="1046030"/>
            <a:ext cx="5436861" cy="485905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352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024" y="868970"/>
            <a:ext cx="5535339" cy="5067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041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2245e61d87c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447"/>
            <a:ext cx="12192000" cy="6858000"/>
          </a:xfrm>
          <a:prstGeom prst="rect">
            <a:avLst/>
          </a:prstGeom>
          <a:gradFill>
            <a:gsLst>
              <a:gs pos="0">
                <a:srgbClr val="F6F9FC"/>
              </a:gs>
              <a:gs pos="74000">
                <a:srgbClr val="B3D1EC"/>
              </a:gs>
              <a:gs pos="83000">
                <a:srgbClr val="B3D1EC"/>
              </a:gs>
              <a:gs pos="100000">
                <a:srgbClr val="CCE0F2"/>
              </a:gs>
            </a:gsLst>
            <a:lin ang="5400012" scaled="0"/>
          </a:gra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000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2275" y="1128553"/>
            <a:ext cx="3553253" cy="48847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7" name="Google Shape;207;p10"/>
          <p:cNvGraphicFramePr/>
          <p:nvPr/>
        </p:nvGraphicFramePr>
        <p:xfrm>
          <a:off x="7926999" y="1128549"/>
          <a:ext cx="3452125" cy="4884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452125" imgH="4884801" progId="Acrobat.Document.DC">
                  <p:embed/>
                </p:oleObj>
              </mc:Choice>
              <mc:Fallback>
                <p:oleObj r:id="rId5" imgW="3452125" imgH="4884801" progId="Acrobat.Document.DC">
                  <p:embed/>
                  <p:pic>
                    <p:nvPicPr>
                      <p:cNvPr id="207" name="Google Shape;207;p10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7926999" y="1128549"/>
                        <a:ext cx="3452125" cy="48848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6F9FC"/>
              </a:gs>
              <a:gs pos="74000">
                <a:srgbClr val="B3D1EC"/>
              </a:gs>
              <a:gs pos="83000">
                <a:srgbClr val="B3D1EC"/>
              </a:gs>
              <a:gs pos="100000">
                <a:srgbClr val="CCE0F2"/>
              </a:gs>
            </a:gsLst>
            <a:lin ang="5400000" scaled="0"/>
          </a:gradFill>
          <a:ln>
            <a:noFill/>
          </a:ln>
        </p:spPr>
      </p:pic>
      <p:sp>
        <p:nvSpPr>
          <p:cNvPr id="213" name="Google Shape;213;p11"/>
          <p:cNvSpPr txBox="1"/>
          <p:nvPr/>
        </p:nvSpPr>
        <p:spPr>
          <a:xfrm>
            <a:off x="5931305" y="391885"/>
            <a:ext cx="21475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MX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Actualidad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49401" y="2734850"/>
            <a:ext cx="1821530" cy="138145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215" name="Google Shape;215;p11"/>
          <p:cNvSpPr txBox="1"/>
          <p:nvPr/>
        </p:nvSpPr>
        <p:spPr>
          <a:xfrm>
            <a:off x="8791747" y="4170482"/>
            <a:ext cx="1679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Ciberseguridad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6" name="Google Shape;216;p11"/>
          <p:cNvGrpSpPr/>
          <p:nvPr/>
        </p:nvGrpSpPr>
        <p:grpSpPr>
          <a:xfrm>
            <a:off x="4914908" y="4884553"/>
            <a:ext cx="1982597" cy="1995775"/>
            <a:chOff x="594691" y="3962239"/>
            <a:chExt cx="1982597" cy="1995775"/>
          </a:xfrm>
        </p:grpSpPr>
        <p:pic>
          <p:nvPicPr>
            <p:cNvPr id="217" name="Google Shape;217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7240" y="3962239"/>
              <a:ext cx="1980048" cy="1261312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sp>
          <p:nvSpPr>
            <p:cNvPr id="218" name="Google Shape;218;p11"/>
            <p:cNvSpPr txBox="1"/>
            <p:nvPr/>
          </p:nvSpPr>
          <p:spPr>
            <a:xfrm>
              <a:off x="594691" y="5311683"/>
              <a:ext cx="195377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MX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Desarrollo del Talento Humano</a:t>
              </a:r>
              <a:endPara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11"/>
          <p:cNvGrpSpPr/>
          <p:nvPr/>
        </p:nvGrpSpPr>
        <p:grpSpPr>
          <a:xfrm>
            <a:off x="4687440" y="2640844"/>
            <a:ext cx="2659686" cy="1618682"/>
            <a:chOff x="4650372" y="130513"/>
            <a:chExt cx="2336118" cy="1352617"/>
          </a:xfrm>
        </p:grpSpPr>
        <p:pic>
          <p:nvPicPr>
            <p:cNvPr id="220" name="Google Shape;220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988724" y="130513"/>
              <a:ext cx="1574120" cy="1058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11"/>
            <p:cNvSpPr txBox="1"/>
            <p:nvPr/>
          </p:nvSpPr>
          <p:spPr>
            <a:xfrm>
              <a:off x="4650372" y="1174506"/>
              <a:ext cx="2336118" cy="308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MX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Gobierno Corporativo</a:t>
              </a:r>
              <a:endPara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" name="Google Shape;222;p11"/>
          <p:cNvGrpSpPr/>
          <p:nvPr/>
        </p:nvGrpSpPr>
        <p:grpSpPr>
          <a:xfrm>
            <a:off x="2786806" y="305770"/>
            <a:ext cx="2762029" cy="2139706"/>
            <a:chOff x="8933319" y="1279199"/>
            <a:chExt cx="2479705" cy="1801972"/>
          </a:xfrm>
        </p:grpSpPr>
        <p:pic>
          <p:nvPicPr>
            <p:cNvPr id="223" name="Google Shape;223;p1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933319" y="1279199"/>
              <a:ext cx="2324923" cy="1285636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sp>
          <p:nvSpPr>
            <p:cNvPr id="224" name="Google Shape;224;p11"/>
            <p:cNvSpPr txBox="1"/>
            <p:nvPr/>
          </p:nvSpPr>
          <p:spPr>
            <a:xfrm>
              <a:off x="8936238" y="2711839"/>
              <a:ext cx="24767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MX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Planificación Estratégica</a:t>
              </a:r>
              <a:endPara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11"/>
          <p:cNvGrpSpPr/>
          <p:nvPr/>
        </p:nvGrpSpPr>
        <p:grpSpPr>
          <a:xfrm>
            <a:off x="6965345" y="203562"/>
            <a:ext cx="2271981" cy="2190238"/>
            <a:chOff x="8582237" y="4135156"/>
            <a:chExt cx="2271981" cy="2190238"/>
          </a:xfrm>
        </p:grpSpPr>
        <p:pic>
          <p:nvPicPr>
            <p:cNvPr id="226" name="Google Shape;226;p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582237" y="4135156"/>
              <a:ext cx="2271981" cy="1701793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sp>
          <p:nvSpPr>
            <p:cNvPr id="227" name="Google Shape;227;p11"/>
            <p:cNvSpPr txBox="1"/>
            <p:nvPr/>
          </p:nvSpPr>
          <p:spPr>
            <a:xfrm>
              <a:off x="8794778" y="5956062"/>
              <a:ext cx="20594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MX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Matriz de Riesgos</a:t>
              </a:r>
              <a:endPara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8" name="Google Shape;228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4688" y="2734850"/>
            <a:ext cx="2540274" cy="147540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229" name="Google Shape;229;p11"/>
          <p:cNvSpPr txBox="1"/>
          <p:nvPr/>
        </p:nvSpPr>
        <p:spPr>
          <a:xfrm>
            <a:off x="674688" y="4259526"/>
            <a:ext cx="25402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Continuidad del negocio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1"/>
          <p:cNvSpPr/>
          <p:nvPr/>
        </p:nvSpPr>
        <p:spPr>
          <a:xfrm rot="-6623894">
            <a:off x="4403058" y="2358243"/>
            <a:ext cx="480012" cy="6334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1"/>
          <p:cNvSpPr/>
          <p:nvPr/>
        </p:nvSpPr>
        <p:spPr>
          <a:xfrm rot="10800000">
            <a:off x="3600178" y="3155813"/>
            <a:ext cx="480012" cy="6334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1"/>
          <p:cNvSpPr/>
          <p:nvPr/>
        </p:nvSpPr>
        <p:spPr>
          <a:xfrm>
            <a:off x="7700027" y="3263696"/>
            <a:ext cx="480012" cy="6334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1"/>
          <p:cNvSpPr/>
          <p:nvPr/>
        </p:nvSpPr>
        <p:spPr>
          <a:xfrm rot="-2992041">
            <a:off x="6955233" y="2358243"/>
            <a:ext cx="480012" cy="6334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"/>
          <p:cNvSpPr/>
          <p:nvPr/>
        </p:nvSpPr>
        <p:spPr>
          <a:xfrm rot="5400000">
            <a:off x="5728722" y="4262534"/>
            <a:ext cx="480012" cy="6334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-3425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447"/>
            <a:ext cx="12192000" cy="6858000"/>
          </a:xfrm>
          <a:prstGeom prst="rect">
            <a:avLst/>
          </a:prstGeom>
          <a:gradFill>
            <a:gsLst>
              <a:gs pos="0">
                <a:srgbClr val="F6F9FC"/>
              </a:gs>
              <a:gs pos="74000">
                <a:srgbClr val="B3D1EC"/>
              </a:gs>
              <a:gs pos="83000">
                <a:srgbClr val="B3D1EC"/>
              </a:gs>
              <a:gs pos="100000">
                <a:srgbClr val="CCE0F2"/>
              </a:gs>
            </a:gsLst>
            <a:lin ang="5400000" scaled="0"/>
          </a:gradFill>
          <a:ln>
            <a:noFill/>
          </a:ln>
        </p:spPr>
      </p:pic>
      <p:sp>
        <p:nvSpPr>
          <p:cNvPr id="144" name="Google Shape;144;p5"/>
          <p:cNvSpPr txBox="1"/>
          <p:nvPr/>
        </p:nvSpPr>
        <p:spPr>
          <a:xfrm>
            <a:off x="602931" y="1943114"/>
            <a:ext cx="2074953" cy="221599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lang="es-MX" sz="13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43</a:t>
            </a:r>
            <a:endParaRPr sz="13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1"/>
          </p:nvPr>
        </p:nvSpPr>
        <p:spPr>
          <a:xfrm>
            <a:off x="-567400" y="2950342"/>
            <a:ext cx="121920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3281"/>
              </a:buClr>
              <a:buSzPts val="3000"/>
              <a:buNone/>
            </a:pPr>
            <a:r>
              <a:rPr lang="es-MX" sz="3000" b="1">
                <a:solidFill>
                  <a:srgbClr val="0B3281"/>
                </a:solidFill>
                <a:latin typeface="Trebuchet MS"/>
                <a:ea typeface="Trebuchet MS"/>
                <a:cs typeface="Trebuchet MS"/>
                <a:sym typeface="Trebuchet MS"/>
              </a:rPr>
              <a:t>Accionistas</a:t>
            </a:r>
            <a:endParaRPr/>
          </a:p>
        </p:txBody>
      </p:sp>
      <p:pic>
        <p:nvPicPr>
          <p:cNvPr id="146" name="Google Shape;146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2245e61d87c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255" y="0"/>
            <a:ext cx="12192000" cy="6858000"/>
          </a:xfrm>
          <a:prstGeom prst="rect">
            <a:avLst/>
          </a:prstGeom>
          <a:gradFill>
            <a:gsLst>
              <a:gs pos="0">
                <a:srgbClr val="F6F9FC"/>
              </a:gs>
              <a:gs pos="74000">
                <a:srgbClr val="B3D1EC"/>
              </a:gs>
              <a:gs pos="83000">
                <a:srgbClr val="B3D1EC"/>
              </a:gs>
              <a:gs pos="100000">
                <a:srgbClr val="CCE0F2"/>
              </a:gs>
            </a:gsLst>
            <a:lin ang="5400012" scaled="0"/>
          </a:gradFill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355273" y="2466109"/>
            <a:ext cx="7606145" cy="206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1845093"/>
              </p:ext>
            </p:extLst>
          </p:nvPr>
        </p:nvGraphicFramePr>
        <p:xfrm>
          <a:off x="1136073" y="554181"/>
          <a:ext cx="9864436" cy="6082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97549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272</Words>
  <Application>Microsoft Office PowerPoint</Application>
  <PresentationFormat>Panorámica</PresentationFormat>
  <Paragraphs>105</Paragraphs>
  <Slides>20</Slides>
  <Notes>19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8" baseType="lpstr">
      <vt:lpstr>Arial</vt:lpstr>
      <vt:lpstr>Trebuchet MS</vt:lpstr>
      <vt:lpstr>Century Gothic</vt:lpstr>
      <vt:lpstr>Calibri</vt:lpstr>
      <vt:lpstr>Times New Roman</vt:lpstr>
      <vt:lpstr>Calibri Light</vt:lpstr>
      <vt:lpstr>Tema de Office</vt:lpstr>
      <vt:lpstr>Acrobat.Document.DC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Romero</dc:creator>
  <cp:lastModifiedBy>Byron Hi</cp:lastModifiedBy>
  <cp:revision>81</cp:revision>
  <dcterms:created xsi:type="dcterms:W3CDTF">2024-08-12T17:33:37Z</dcterms:created>
  <dcterms:modified xsi:type="dcterms:W3CDTF">2024-09-19T15:23:35Z</dcterms:modified>
</cp:coreProperties>
</file>