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sldIdLst>
    <p:sldId id="256" r:id="rId2"/>
    <p:sldId id="3628" r:id="rId3"/>
    <p:sldId id="395" r:id="rId4"/>
    <p:sldId id="3744" r:id="rId5"/>
    <p:sldId id="3742" r:id="rId6"/>
    <p:sldId id="3715" r:id="rId7"/>
    <p:sldId id="3717" r:id="rId8"/>
    <p:sldId id="3748" r:id="rId9"/>
    <p:sldId id="3740" r:id="rId10"/>
    <p:sldId id="3718" r:id="rId11"/>
    <p:sldId id="3719" r:id="rId12"/>
    <p:sldId id="3720" r:id="rId13"/>
    <p:sldId id="3721" r:id="rId14"/>
    <p:sldId id="3722" r:id="rId15"/>
    <p:sldId id="3723" r:id="rId16"/>
    <p:sldId id="3727" r:id="rId17"/>
    <p:sldId id="3724" r:id="rId18"/>
    <p:sldId id="3728" r:id="rId19"/>
    <p:sldId id="3729" r:id="rId20"/>
    <p:sldId id="3730" r:id="rId21"/>
    <p:sldId id="3745" r:id="rId22"/>
    <p:sldId id="3746" r:id="rId23"/>
    <p:sldId id="3747" r:id="rId24"/>
    <p:sldId id="3737" r:id="rId25"/>
    <p:sldId id="3726" r:id="rId26"/>
    <p:sldId id="3738" r:id="rId27"/>
    <p:sldId id="3741" r:id="rId28"/>
    <p:sldId id="3732" r:id="rId29"/>
    <p:sldId id="3733" r:id="rId30"/>
    <p:sldId id="3736" r:id="rId31"/>
    <p:sldId id="3739" r:id="rId32"/>
    <p:sldId id="3751" r:id="rId33"/>
    <p:sldId id="3749" r:id="rId34"/>
  </p:sldIdLst>
  <p:sldSz cx="12192000" cy="6858000"/>
  <p:notesSz cx="7010400" cy="92964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FD"/>
    <a:srgbClr val="1521C5"/>
    <a:srgbClr val="110F04"/>
    <a:srgbClr val="FD8302"/>
    <a:srgbClr val="D5FC79"/>
    <a:srgbClr val="BBE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3"/>
    <p:restoredTop sz="94648"/>
  </p:normalViewPr>
  <p:slideViewPr>
    <p:cSldViewPr snapToGrid="0">
      <p:cViewPr varScale="1">
        <p:scale>
          <a:sx n="107" d="100"/>
          <a:sy n="107" d="100"/>
        </p:scale>
        <p:origin x="128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_tradnl" sz="2200" b="1" i="0" u="none" strike="noStrike" kern="1200" cap="all" spc="5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noProof="0" dirty="0"/>
              <a:t>Usuarios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_tradnl" sz="2200" b="1" i="0" u="none" strike="noStrike" kern="1200" cap="all" spc="5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Usuario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774216991811275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C7-AC4F-AB73-8CFCC9AECE4A}"/>
                </c:ext>
              </c:extLst>
            </c:dLbl>
            <c:dLbl>
              <c:idx val="1"/>
              <c:layout>
                <c:manualLayout>
                  <c:x val="2.4017744493344401E-2"/>
                  <c:y val="1.6943201807096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C7-AC4F-AB73-8CFCC9AECE4A}"/>
                </c:ext>
              </c:extLst>
            </c:dLbl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250</c:v>
                </c:pt>
                <c:pt idx="1">
                  <c:v>838</c:v>
                </c:pt>
                <c:pt idx="2">
                  <c:v>1368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16-47CC-BE72-955F07C5487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96337712"/>
        <c:axId val="296338192"/>
      </c:lineChart>
      <c:catAx>
        <c:axId val="29633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96338192"/>
        <c:crosses val="autoZero"/>
        <c:auto val="1"/>
        <c:lblAlgn val="ctr"/>
        <c:lblOffset val="100"/>
        <c:noMultiLvlLbl val="0"/>
      </c:catAx>
      <c:valAx>
        <c:axId val="2963381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9633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Corredores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Hoja1!$B$2:$B$5</c:f>
              <c:numCache>
                <c:formatCode>_-* #,##0_-;\-* #,##0_-;_-* "-"??_-;_-@_-</c:formatCode>
                <c:ptCount val="4"/>
                <c:pt idx="0">
                  <c:v>155</c:v>
                </c:pt>
                <c:pt idx="1">
                  <c:v>636</c:v>
                </c:pt>
                <c:pt idx="2">
                  <c:v>1058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16-47CC-BE72-955F07C5487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Interno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66</c:v>
                </c:pt>
                <c:pt idx="1">
                  <c:v>141</c:v>
                </c:pt>
                <c:pt idx="2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2D-4A8F-AA42-3D6EA5FC7CC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Talleres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>
                  <c:v>29</c:v>
                </c:pt>
                <c:pt idx="1">
                  <c:v>61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2D-4A8F-AA42-3D6EA5FC7CC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6337712"/>
        <c:axId val="296338192"/>
      </c:barChart>
      <c:catAx>
        <c:axId val="29633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96338192"/>
        <c:crosses val="autoZero"/>
        <c:auto val="1"/>
        <c:lblAlgn val="ctr"/>
        <c:lblOffset val="100"/>
        <c:noMultiLvlLbl val="0"/>
      </c:catAx>
      <c:valAx>
        <c:axId val="2963381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29633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>
                <a:solidFill>
                  <a:schemeClr val="tx1"/>
                </a:solidFill>
              </a:rPr>
              <a:t>Primas Emitidas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26-489F-8897-82204CF2D0CC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F6-4FBA-9BFE-0DD15C91F7E6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26-489F-8897-82204CF2D0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ago. 2024</c:v>
                </c:pt>
              </c:strCache>
            </c:strRef>
          </c:cat>
          <c:val>
            <c:numRef>
              <c:f>Hoja1!$B$2:$B$4</c:f>
              <c:numCache>
                <c:formatCode>#,##0.00</c:formatCode>
                <c:ptCount val="3"/>
                <c:pt idx="0">
                  <c:v>9719008.9700000007</c:v>
                </c:pt>
                <c:pt idx="1">
                  <c:v>28820979.210000001</c:v>
                </c:pt>
                <c:pt idx="2">
                  <c:v>27903035.66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6-4FBA-9BFE-0DD15C91F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4660656"/>
        <c:axId val="324647216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Usuarios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004489934330752E-2"/>
                  <c:y val="-5.818651466635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D8B-2E49-A0EB-8FA13CC91C3C}"/>
                </c:ext>
              </c:extLst>
            </c:dLbl>
            <c:dLbl>
              <c:idx val="1"/>
              <c:layout>
                <c:manualLayout>
                  <c:x val="-2.1045625620766936E-2"/>
                  <c:y val="-8.2686099789028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D8B-2E49-A0EB-8FA13CC91C3C}"/>
                </c:ext>
              </c:extLst>
            </c:dLbl>
            <c:dLbl>
              <c:idx val="2"/>
              <c:layout>
                <c:manualLayout>
                  <c:x val="-1.721914823517303E-2"/>
                  <c:y val="-7.0436307227690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D8B-2E49-A0EB-8FA13CC91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ago. 2024</c:v>
                </c:pt>
              </c:strCache>
            </c:strRef>
          </c:cat>
          <c:val>
            <c:numRef>
              <c:f>Hoja1!$C$2:$C$4</c:f>
              <c:numCache>
                <c:formatCode>_-* #,##0_-;\-* #,##0_-;_-* "-"??_-;_-@_-</c:formatCode>
                <c:ptCount val="3"/>
                <c:pt idx="0">
                  <c:v>250</c:v>
                </c:pt>
                <c:pt idx="1">
                  <c:v>838</c:v>
                </c:pt>
                <c:pt idx="2">
                  <c:v>1368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CC8-4076-ADBF-C639798C4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660656"/>
        <c:axId val="324647216"/>
      </c:lineChart>
      <c:catAx>
        <c:axId val="324660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10F04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324647216"/>
        <c:crosses val="autoZero"/>
        <c:auto val="1"/>
        <c:lblAlgn val="ctr"/>
        <c:lblOffset val="100"/>
        <c:noMultiLvlLbl val="0"/>
      </c:catAx>
      <c:valAx>
        <c:axId val="32464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10F04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32466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Cobros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F8-854C-952C-90BD550E6EC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F8-854C-952C-90BD550E6EC8}"/>
              </c:ext>
            </c:extLst>
          </c:dPt>
          <c:dLbls>
            <c:dLbl>
              <c:idx val="0"/>
              <c:layout>
                <c:manualLayout>
                  <c:x val="7.3898257219146141E-2"/>
                  <c:y val="7.474881274919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F8-854C-952C-90BD550E6EC8}"/>
                </c:ext>
              </c:extLst>
            </c:dLbl>
            <c:dLbl>
              <c:idx val="1"/>
              <c:layout>
                <c:manualLayout>
                  <c:x val="0.17574863435740642"/>
                  <c:y val="-0.16642367282625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F8-854C-952C-90BD550E6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Hoja1!$B$2:$B$3</c:f>
              <c:numCache>
                <c:formatCode>#,##0.00;[Red]#,##0.00</c:formatCode>
                <c:ptCount val="2"/>
                <c:pt idx="0">
                  <c:v>1462710.25</c:v>
                </c:pt>
                <c:pt idx="1">
                  <c:v>6176880.1900000004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3A-4F16-A5EB-86F2F5977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P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Solicitudes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Solicitud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Abril     </c:v>
                </c:pt>
                <c:pt idx="1">
                  <c:v>Mayo      </c:v>
                </c:pt>
                <c:pt idx="2">
                  <c:v>Junio     </c:v>
                </c:pt>
                <c:pt idx="3">
                  <c:v>Julio     </c:v>
                </c:pt>
                <c:pt idx="4">
                  <c:v>Agosto    </c:v>
                </c:pt>
                <c:pt idx="5">
                  <c:v>Septiembre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110</c:v>
                </c:pt>
                <c:pt idx="1">
                  <c:v>83</c:v>
                </c:pt>
                <c:pt idx="2">
                  <c:v>82</c:v>
                </c:pt>
                <c:pt idx="3">
                  <c:v>104</c:v>
                </c:pt>
                <c:pt idx="4">
                  <c:v>85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FE-415B-9390-6F8AB6026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1012592"/>
        <c:axId val="951013072"/>
      </c:barChart>
      <c:catAx>
        <c:axId val="95101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951013072"/>
        <c:crosses val="autoZero"/>
        <c:auto val="1"/>
        <c:lblAlgn val="ctr"/>
        <c:lblOffset val="100"/>
        <c:noMultiLvlLbl val="0"/>
      </c:catAx>
      <c:valAx>
        <c:axId val="95101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95101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B861E-FB39-F049-A601-4B7F4EB1F095}" type="doc">
      <dgm:prSet loTypeId="urn:microsoft.com/office/officeart/2005/8/layout/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658CCD61-6500-9949-93D3-BA4412DCAC52}">
      <dgm:prSet phldrT="[Texto]" custT="1"/>
      <dgm:spPr/>
      <dgm:t>
        <a:bodyPr/>
        <a:lstStyle/>
        <a:p>
          <a:r>
            <a:rPr lang="es-PA" sz="1800" b="1">
              <a:solidFill>
                <a:srgbClr val="FFFFFF"/>
              </a:solidFill>
            </a:rPr>
            <a:t>31 AÑOS DE VIGENCIA EN EL MERCADO ASEGURADOR PANAMEÑO.</a:t>
          </a:r>
          <a:endParaRPr lang="es-MX" sz="1800" b="1" dirty="0">
            <a:solidFill>
              <a:srgbClr val="FFFFFF"/>
            </a:solidFill>
          </a:endParaRPr>
        </a:p>
      </dgm:t>
    </dgm:pt>
    <dgm:pt modelId="{35080106-E3C1-D742-B1F6-14385CD1E666}" type="parTrans" cxnId="{D4264FBC-FCE8-574A-BA0A-81778D1D2624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A5F20744-D1CE-D644-95BB-B4347870278F}" type="sibTrans" cxnId="{D4264FBC-FCE8-574A-BA0A-81778D1D2624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7F3BEB84-F850-2F45-8936-D62077A6C6D3}">
      <dgm:prSet phldrT="[Texto]" custT="1"/>
      <dgm:spPr/>
      <dgm:t>
        <a:bodyPr/>
        <a:lstStyle/>
        <a:p>
          <a:r>
            <a:rPr lang="es-PA" sz="1800" b="1" dirty="0">
              <a:solidFill>
                <a:srgbClr val="FFFFFF"/>
              </a:solidFill>
            </a:rPr>
            <a:t>SE HAN DESARROLLADO 13 CENTROS DE ATENCIÓN A CLIENTES O AGENCIAS (PASO CANOAS, SAN FELIX, Y OTRAS).</a:t>
          </a:r>
          <a:endParaRPr lang="es-MX" sz="1800" b="1" dirty="0">
            <a:solidFill>
              <a:srgbClr val="FFFFFF"/>
            </a:solidFill>
          </a:endParaRPr>
        </a:p>
      </dgm:t>
    </dgm:pt>
    <dgm:pt modelId="{97DB5A70-AE17-6040-B994-875554FE2C5E}" type="sibTrans" cxnId="{D9132228-AFB9-4D40-8238-730070C12CC8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EED75D2B-A243-9B41-8AC3-1CAE149A9C1F}" type="parTrans" cxnId="{D9132228-AFB9-4D40-8238-730070C12CC8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82BFAF76-FB3D-5D42-938A-CDCAE6424898}">
      <dgm:prSet phldrT="[Texto]" custT="1"/>
      <dgm:spPr/>
      <dgm:t>
        <a:bodyPr/>
        <a:lstStyle/>
        <a:p>
          <a:r>
            <a:rPr lang="es-PA" sz="1800" b="1" dirty="0">
              <a:solidFill>
                <a:srgbClr val="FFFFFF"/>
              </a:solidFill>
            </a:rPr>
            <a:t>MAS 1,181 CORREDORES y BROCKER DE SEGUROS   ACTIVOS </a:t>
          </a:r>
          <a:endParaRPr lang="es-MX" sz="1800" b="1" dirty="0">
            <a:solidFill>
              <a:srgbClr val="FFFFFF"/>
            </a:solidFill>
          </a:endParaRPr>
        </a:p>
      </dgm:t>
    </dgm:pt>
    <dgm:pt modelId="{64029C10-E12A-9641-92B6-63C89E1B82A7}" type="sibTrans" cxnId="{633F794A-575C-704F-B4E7-187F8EA954C0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A63DA31A-4C38-DF46-8A05-689A2AFE1438}" type="parTrans" cxnId="{633F794A-575C-704F-B4E7-187F8EA954C0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ACBB4062-8E75-9542-81B1-6315C5560F86}">
      <dgm:prSet custT="1"/>
      <dgm:spPr/>
      <dgm:t>
        <a:bodyPr/>
        <a:lstStyle/>
        <a:p>
          <a:r>
            <a:rPr lang="es-PA" sz="1800" b="1" dirty="0">
              <a:solidFill>
                <a:srgbClr val="FFFFFF"/>
              </a:solidFill>
            </a:rPr>
            <a:t>CONTAMOS CON 13 SUCURSALES ESTRATEGICAMENTE UBICADAS  EN  TODO EL PAIS</a:t>
          </a:r>
        </a:p>
      </dgm:t>
    </dgm:pt>
    <dgm:pt modelId="{3520F2D9-CFD4-E94A-9E33-453AC88806F4}" type="parTrans" cxnId="{58BE2A2E-8963-8B45-B7AE-F458A574BD71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ED1D8979-E051-404D-BF4C-3D1C857EF2EB}" type="sibTrans" cxnId="{58BE2A2E-8963-8B45-B7AE-F458A574BD71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1F4C74B3-657C-1D40-BB21-73AEEEEC7177}">
      <dgm:prSet custT="1"/>
      <dgm:spPr/>
      <dgm:t>
        <a:bodyPr/>
        <a:lstStyle/>
        <a:p>
          <a:r>
            <a:rPr lang="es-PA" sz="1800" b="1" dirty="0">
              <a:solidFill>
                <a:srgbClr val="FFFFFF"/>
              </a:solidFill>
            </a:rPr>
            <a:t>NUESTRO PERSONAL ESTA CONFORMADO POR  MAS  DE 195 EMPLEADOS, </a:t>
          </a:r>
        </a:p>
      </dgm:t>
    </dgm:pt>
    <dgm:pt modelId="{7A2190E1-5F4F-324E-A171-E272EC1BC264}" type="parTrans" cxnId="{00A56E82-430F-0243-8411-00B183F29F13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DC18CD0B-DAE9-CA45-A93B-EE18AE34D729}" type="sibTrans" cxnId="{00A56E82-430F-0243-8411-00B183F29F13}">
      <dgm:prSet/>
      <dgm:spPr/>
      <dgm:t>
        <a:bodyPr/>
        <a:lstStyle/>
        <a:p>
          <a:endParaRPr lang="es-MX" sz="6600" b="1">
            <a:solidFill>
              <a:srgbClr val="FFFFFF"/>
            </a:solidFill>
          </a:endParaRPr>
        </a:p>
      </dgm:t>
    </dgm:pt>
    <dgm:pt modelId="{7F82480D-3C26-F34C-87F1-99EA5225C1EB}" type="pres">
      <dgm:prSet presAssocID="{E78B861E-FB39-F049-A601-4B7F4EB1F095}" presName="linear" presStyleCnt="0">
        <dgm:presLayoutVars>
          <dgm:dir/>
          <dgm:animLvl val="lvl"/>
          <dgm:resizeHandles val="exact"/>
        </dgm:presLayoutVars>
      </dgm:prSet>
      <dgm:spPr/>
    </dgm:pt>
    <dgm:pt modelId="{8FFFA1EE-2BEE-654D-AA10-EF3E25A8CBEA}" type="pres">
      <dgm:prSet presAssocID="{658CCD61-6500-9949-93D3-BA4412DCAC52}" presName="parentLin" presStyleCnt="0"/>
      <dgm:spPr/>
    </dgm:pt>
    <dgm:pt modelId="{43857DBB-AB3A-434C-80A3-4A025861BE82}" type="pres">
      <dgm:prSet presAssocID="{658CCD61-6500-9949-93D3-BA4412DCAC52}" presName="parentLeftMargin" presStyleLbl="node1" presStyleIdx="0" presStyleCnt="5"/>
      <dgm:spPr/>
    </dgm:pt>
    <dgm:pt modelId="{230BB307-08E6-A04B-AAAE-4E38E5F7E7B6}" type="pres">
      <dgm:prSet presAssocID="{658CCD61-6500-9949-93D3-BA4412DCAC52}" presName="parentText" presStyleLbl="node1" presStyleIdx="0" presStyleCnt="5" custScaleX="125825" custScaleY="136895">
        <dgm:presLayoutVars>
          <dgm:chMax val="0"/>
          <dgm:bulletEnabled val="1"/>
        </dgm:presLayoutVars>
      </dgm:prSet>
      <dgm:spPr/>
    </dgm:pt>
    <dgm:pt modelId="{7B911C32-9A24-4349-8C64-8EAD6E9095DD}" type="pres">
      <dgm:prSet presAssocID="{658CCD61-6500-9949-93D3-BA4412DCAC52}" presName="negativeSpace" presStyleCnt="0"/>
      <dgm:spPr/>
    </dgm:pt>
    <dgm:pt modelId="{D7EE88D9-303F-5D40-93F2-80EF8E6FE7CC}" type="pres">
      <dgm:prSet presAssocID="{658CCD61-6500-9949-93D3-BA4412DCAC52}" presName="childText" presStyleLbl="conFgAcc1" presStyleIdx="0" presStyleCnt="5">
        <dgm:presLayoutVars>
          <dgm:bulletEnabled val="1"/>
        </dgm:presLayoutVars>
      </dgm:prSet>
      <dgm:spPr/>
    </dgm:pt>
    <dgm:pt modelId="{7F1AC28D-7830-BB41-9E74-0DDE6470EBA8}" type="pres">
      <dgm:prSet presAssocID="{A5F20744-D1CE-D644-95BB-B4347870278F}" presName="spaceBetweenRectangles" presStyleCnt="0"/>
      <dgm:spPr/>
    </dgm:pt>
    <dgm:pt modelId="{0FA7CB68-3ED4-5E4F-A128-E15257AD8227}" type="pres">
      <dgm:prSet presAssocID="{ACBB4062-8E75-9542-81B1-6315C5560F86}" presName="parentLin" presStyleCnt="0"/>
      <dgm:spPr/>
    </dgm:pt>
    <dgm:pt modelId="{42E7011F-1D39-5F4B-95FD-79CD8FAAA278}" type="pres">
      <dgm:prSet presAssocID="{ACBB4062-8E75-9542-81B1-6315C5560F86}" presName="parentLeftMargin" presStyleLbl="node1" presStyleIdx="0" presStyleCnt="5"/>
      <dgm:spPr/>
    </dgm:pt>
    <dgm:pt modelId="{23156B29-62A7-8C40-9A09-C9535DAEFBE1}" type="pres">
      <dgm:prSet presAssocID="{ACBB4062-8E75-9542-81B1-6315C5560F86}" presName="parentText" presStyleLbl="node1" presStyleIdx="1" presStyleCnt="5" custScaleX="130316">
        <dgm:presLayoutVars>
          <dgm:chMax val="0"/>
          <dgm:bulletEnabled val="1"/>
        </dgm:presLayoutVars>
      </dgm:prSet>
      <dgm:spPr/>
    </dgm:pt>
    <dgm:pt modelId="{DCF07F4D-E718-6B49-B887-97C2C4EA4EAF}" type="pres">
      <dgm:prSet presAssocID="{ACBB4062-8E75-9542-81B1-6315C5560F86}" presName="negativeSpace" presStyleCnt="0"/>
      <dgm:spPr/>
    </dgm:pt>
    <dgm:pt modelId="{D6F41B78-64B5-2E49-BDB3-F04E4075CF41}" type="pres">
      <dgm:prSet presAssocID="{ACBB4062-8E75-9542-81B1-6315C5560F86}" presName="childText" presStyleLbl="conFgAcc1" presStyleIdx="1" presStyleCnt="5">
        <dgm:presLayoutVars>
          <dgm:bulletEnabled val="1"/>
        </dgm:presLayoutVars>
      </dgm:prSet>
      <dgm:spPr/>
    </dgm:pt>
    <dgm:pt modelId="{8EC4C002-8421-094C-BBAA-C1A9066DD2BD}" type="pres">
      <dgm:prSet presAssocID="{ED1D8979-E051-404D-BF4C-3D1C857EF2EB}" presName="spaceBetweenRectangles" presStyleCnt="0"/>
      <dgm:spPr/>
    </dgm:pt>
    <dgm:pt modelId="{F0B2771D-BB9F-3540-8BC1-E26981F1096F}" type="pres">
      <dgm:prSet presAssocID="{7F3BEB84-F850-2F45-8936-D62077A6C6D3}" presName="parentLin" presStyleCnt="0"/>
      <dgm:spPr/>
    </dgm:pt>
    <dgm:pt modelId="{46DFFAB8-5841-0647-8A86-25FC224CAC01}" type="pres">
      <dgm:prSet presAssocID="{7F3BEB84-F850-2F45-8936-D62077A6C6D3}" presName="parentLeftMargin" presStyleLbl="node1" presStyleIdx="1" presStyleCnt="5"/>
      <dgm:spPr/>
    </dgm:pt>
    <dgm:pt modelId="{4D055304-D05B-C146-958A-8CCFED5F0FF7}" type="pres">
      <dgm:prSet presAssocID="{7F3BEB84-F850-2F45-8936-D62077A6C6D3}" presName="parentText" presStyleLbl="node1" presStyleIdx="2" presStyleCnt="5" custScaleX="127898">
        <dgm:presLayoutVars>
          <dgm:chMax val="0"/>
          <dgm:bulletEnabled val="1"/>
        </dgm:presLayoutVars>
      </dgm:prSet>
      <dgm:spPr/>
    </dgm:pt>
    <dgm:pt modelId="{2A04EB6B-C065-D445-B61B-5E636672F378}" type="pres">
      <dgm:prSet presAssocID="{7F3BEB84-F850-2F45-8936-D62077A6C6D3}" presName="negativeSpace" presStyleCnt="0"/>
      <dgm:spPr/>
    </dgm:pt>
    <dgm:pt modelId="{ADCA42D2-3D4E-BB49-A5AF-50D17B263F64}" type="pres">
      <dgm:prSet presAssocID="{7F3BEB84-F850-2F45-8936-D62077A6C6D3}" presName="childText" presStyleLbl="conFgAcc1" presStyleIdx="2" presStyleCnt="5">
        <dgm:presLayoutVars>
          <dgm:bulletEnabled val="1"/>
        </dgm:presLayoutVars>
      </dgm:prSet>
      <dgm:spPr/>
    </dgm:pt>
    <dgm:pt modelId="{2B2EC4D4-3FBA-FF40-A5DD-52F0FA39B6E2}" type="pres">
      <dgm:prSet presAssocID="{97DB5A70-AE17-6040-B994-875554FE2C5E}" presName="spaceBetweenRectangles" presStyleCnt="0"/>
      <dgm:spPr/>
    </dgm:pt>
    <dgm:pt modelId="{2058AF40-BC5E-7841-80F1-EFD3723AE6FD}" type="pres">
      <dgm:prSet presAssocID="{1F4C74B3-657C-1D40-BB21-73AEEEEC7177}" presName="parentLin" presStyleCnt="0"/>
      <dgm:spPr/>
    </dgm:pt>
    <dgm:pt modelId="{DCEEB3A1-EDC3-3143-8CE0-ABA1C9E873FF}" type="pres">
      <dgm:prSet presAssocID="{1F4C74B3-657C-1D40-BB21-73AEEEEC7177}" presName="parentLeftMargin" presStyleLbl="node1" presStyleIdx="2" presStyleCnt="5"/>
      <dgm:spPr/>
    </dgm:pt>
    <dgm:pt modelId="{4C507132-0284-7A41-9138-E974A3D45EFC}" type="pres">
      <dgm:prSet presAssocID="{1F4C74B3-657C-1D40-BB21-73AEEEEC7177}" presName="parentText" presStyleLbl="node1" presStyleIdx="3" presStyleCnt="5" custScaleX="129279">
        <dgm:presLayoutVars>
          <dgm:chMax val="0"/>
          <dgm:bulletEnabled val="1"/>
        </dgm:presLayoutVars>
      </dgm:prSet>
      <dgm:spPr/>
    </dgm:pt>
    <dgm:pt modelId="{E1398836-DD46-3D45-8E43-4B8F035A11F9}" type="pres">
      <dgm:prSet presAssocID="{1F4C74B3-657C-1D40-BB21-73AEEEEC7177}" presName="negativeSpace" presStyleCnt="0"/>
      <dgm:spPr/>
    </dgm:pt>
    <dgm:pt modelId="{908477E7-4CF6-4C4A-91AD-FF987A1305F8}" type="pres">
      <dgm:prSet presAssocID="{1F4C74B3-657C-1D40-BB21-73AEEEEC7177}" presName="childText" presStyleLbl="conFgAcc1" presStyleIdx="3" presStyleCnt="5">
        <dgm:presLayoutVars>
          <dgm:bulletEnabled val="1"/>
        </dgm:presLayoutVars>
      </dgm:prSet>
      <dgm:spPr/>
    </dgm:pt>
    <dgm:pt modelId="{95AFCB18-7E15-0B4E-9A0C-0DA6BF22A3CB}" type="pres">
      <dgm:prSet presAssocID="{DC18CD0B-DAE9-CA45-A93B-EE18AE34D729}" presName="spaceBetweenRectangles" presStyleCnt="0"/>
      <dgm:spPr/>
    </dgm:pt>
    <dgm:pt modelId="{91E571BA-F4AB-E840-98DF-6245FD5D11B6}" type="pres">
      <dgm:prSet presAssocID="{82BFAF76-FB3D-5D42-938A-CDCAE6424898}" presName="parentLin" presStyleCnt="0"/>
      <dgm:spPr/>
    </dgm:pt>
    <dgm:pt modelId="{65A34517-D921-D04D-B954-31B3A45D424F}" type="pres">
      <dgm:prSet presAssocID="{82BFAF76-FB3D-5D42-938A-CDCAE6424898}" presName="parentLeftMargin" presStyleLbl="node1" presStyleIdx="3" presStyleCnt="5"/>
      <dgm:spPr/>
    </dgm:pt>
    <dgm:pt modelId="{2FB57662-3366-7448-B3D4-902AF8F812D4}" type="pres">
      <dgm:prSet presAssocID="{82BFAF76-FB3D-5D42-938A-CDCAE6424898}" presName="parentText" presStyleLbl="node1" presStyleIdx="4" presStyleCnt="5" custScaleX="129971">
        <dgm:presLayoutVars>
          <dgm:chMax val="0"/>
          <dgm:bulletEnabled val="1"/>
        </dgm:presLayoutVars>
      </dgm:prSet>
      <dgm:spPr/>
    </dgm:pt>
    <dgm:pt modelId="{7C7B64BA-A32A-204D-B504-AB95463F8BD5}" type="pres">
      <dgm:prSet presAssocID="{82BFAF76-FB3D-5D42-938A-CDCAE6424898}" presName="negativeSpace" presStyleCnt="0"/>
      <dgm:spPr/>
    </dgm:pt>
    <dgm:pt modelId="{A74EFDB1-B4F5-8C40-89DC-E4095CA91CCD}" type="pres">
      <dgm:prSet presAssocID="{82BFAF76-FB3D-5D42-938A-CDCAE642489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E77381B-DBA5-C34C-B033-0ECDE0F0D300}" type="presOf" srcId="{ACBB4062-8E75-9542-81B1-6315C5560F86}" destId="{42E7011F-1D39-5F4B-95FD-79CD8FAAA278}" srcOrd="0" destOrd="0" presId="urn:microsoft.com/office/officeart/2005/8/layout/list1"/>
    <dgm:cxn modelId="{D9132228-AFB9-4D40-8238-730070C12CC8}" srcId="{E78B861E-FB39-F049-A601-4B7F4EB1F095}" destId="{7F3BEB84-F850-2F45-8936-D62077A6C6D3}" srcOrd="2" destOrd="0" parTransId="{EED75D2B-A243-9B41-8AC3-1CAE149A9C1F}" sibTransId="{97DB5A70-AE17-6040-B994-875554FE2C5E}"/>
    <dgm:cxn modelId="{B1D4DE2C-B34C-E145-AFB9-B0E02C0A5912}" type="presOf" srcId="{E78B861E-FB39-F049-A601-4B7F4EB1F095}" destId="{7F82480D-3C26-F34C-87F1-99EA5225C1EB}" srcOrd="0" destOrd="0" presId="urn:microsoft.com/office/officeart/2005/8/layout/list1"/>
    <dgm:cxn modelId="{58BE2A2E-8963-8B45-B7AE-F458A574BD71}" srcId="{E78B861E-FB39-F049-A601-4B7F4EB1F095}" destId="{ACBB4062-8E75-9542-81B1-6315C5560F86}" srcOrd="1" destOrd="0" parTransId="{3520F2D9-CFD4-E94A-9E33-453AC88806F4}" sibTransId="{ED1D8979-E051-404D-BF4C-3D1C857EF2EB}"/>
    <dgm:cxn modelId="{EDD9183A-D860-B544-BD2A-2FD7EBB4A56A}" type="presOf" srcId="{7F3BEB84-F850-2F45-8936-D62077A6C6D3}" destId="{4D055304-D05B-C146-958A-8CCFED5F0FF7}" srcOrd="1" destOrd="0" presId="urn:microsoft.com/office/officeart/2005/8/layout/list1"/>
    <dgm:cxn modelId="{44B66E3A-EB24-EB44-B7C5-45A8C82930AD}" type="presOf" srcId="{82BFAF76-FB3D-5D42-938A-CDCAE6424898}" destId="{65A34517-D921-D04D-B954-31B3A45D424F}" srcOrd="0" destOrd="0" presId="urn:microsoft.com/office/officeart/2005/8/layout/list1"/>
    <dgm:cxn modelId="{633F794A-575C-704F-B4E7-187F8EA954C0}" srcId="{E78B861E-FB39-F049-A601-4B7F4EB1F095}" destId="{82BFAF76-FB3D-5D42-938A-CDCAE6424898}" srcOrd="4" destOrd="0" parTransId="{A63DA31A-4C38-DF46-8A05-689A2AFE1438}" sibTransId="{64029C10-E12A-9641-92B6-63C89E1B82A7}"/>
    <dgm:cxn modelId="{CB381F62-5D29-F147-8EC6-53DBC71FCFEA}" type="presOf" srcId="{658CCD61-6500-9949-93D3-BA4412DCAC52}" destId="{43857DBB-AB3A-434C-80A3-4A025861BE82}" srcOrd="0" destOrd="0" presId="urn:microsoft.com/office/officeart/2005/8/layout/list1"/>
    <dgm:cxn modelId="{4A52AC6F-EB5D-AD4A-8D64-CC482503B6B9}" type="presOf" srcId="{7F3BEB84-F850-2F45-8936-D62077A6C6D3}" destId="{46DFFAB8-5841-0647-8A86-25FC224CAC01}" srcOrd="0" destOrd="0" presId="urn:microsoft.com/office/officeart/2005/8/layout/list1"/>
    <dgm:cxn modelId="{0AC7147A-5139-DB44-BDD2-C2D8375C064F}" type="presOf" srcId="{1F4C74B3-657C-1D40-BB21-73AEEEEC7177}" destId="{4C507132-0284-7A41-9138-E974A3D45EFC}" srcOrd="1" destOrd="0" presId="urn:microsoft.com/office/officeart/2005/8/layout/list1"/>
    <dgm:cxn modelId="{00A56E82-430F-0243-8411-00B183F29F13}" srcId="{E78B861E-FB39-F049-A601-4B7F4EB1F095}" destId="{1F4C74B3-657C-1D40-BB21-73AEEEEC7177}" srcOrd="3" destOrd="0" parTransId="{7A2190E1-5F4F-324E-A171-E272EC1BC264}" sibTransId="{DC18CD0B-DAE9-CA45-A93B-EE18AE34D729}"/>
    <dgm:cxn modelId="{9B6A86A8-741E-FC47-A788-4E902376A97F}" type="presOf" srcId="{658CCD61-6500-9949-93D3-BA4412DCAC52}" destId="{230BB307-08E6-A04B-AAAE-4E38E5F7E7B6}" srcOrd="1" destOrd="0" presId="urn:microsoft.com/office/officeart/2005/8/layout/list1"/>
    <dgm:cxn modelId="{0DB709AD-3E12-0F45-B8D5-021389826AE0}" type="presOf" srcId="{82BFAF76-FB3D-5D42-938A-CDCAE6424898}" destId="{2FB57662-3366-7448-B3D4-902AF8F812D4}" srcOrd="1" destOrd="0" presId="urn:microsoft.com/office/officeart/2005/8/layout/list1"/>
    <dgm:cxn modelId="{D4264FBC-FCE8-574A-BA0A-81778D1D2624}" srcId="{E78B861E-FB39-F049-A601-4B7F4EB1F095}" destId="{658CCD61-6500-9949-93D3-BA4412DCAC52}" srcOrd="0" destOrd="0" parTransId="{35080106-E3C1-D742-B1F6-14385CD1E666}" sibTransId="{A5F20744-D1CE-D644-95BB-B4347870278F}"/>
    <dgm:cxn modelId="{BA5453D5-EC60-3147-A68E-0BB96766FE2F}" type="presOf" srcId="{1F4C74B3-657C-1D40-BB21-73AEEEEC7177}" destId="{DCEEB3A1-EDC3-3143-8CE0-ABA1C9E873FF}" srcOrd="0" destOrd="0" presId="urn:microsoft.com/office/officeart/2005/8/layout/list1"/>
    <dgm:cxn modelId="{E6A93EE0-4787-E249-9CA6-003F7A187F08}" type="presOf" srcId="{ACBB4062-8E75-9542-81B1-6315C5560F86}" destId="{23156B29-62A7-8C40-9A09-C9535DAEFBE1}" srcOrd="1" destOrd="0" presId="urn:microsoft.com/office/officeart/2005/8/layout/list1"/>
    <dgm:cxn modelId="{FF3866EC-D74E-A248-8371-CAC031461B61}" type="presParOf" srcId="{7F82480D-3C26-F34C-87F1-99EA5225C1EB}" destId="{8FFFA1EE-2BEE-654D-AA10-EF3E25A8CBEA}" srcOrd="0" destOrd="0" presId="urn:microsoft.com/office/officeart/2005/8/layout/list1"/>
    <dgm:cxn modelId="{FA2494FE-C7E1-C74F-9C26-E9DD3CB5E20F}" type="presParOf" srcId="{8FFFA1EE-2BEE-654D-AA10-EF3E25A8CBEA}" destId="{43857DBB-AB3A-434C-80A3-4A025861BE82}" srcOrd="0" destOrd="0" presId="urn:microsoft.com/office/officeart/2005/8/layout/list1"/>
    <dgm:cxn modelId="{AB1CE12D-50B0-5C43-AE92-8C1B3E1BA7AF}" type="presParOf" srcId="{8FFFA1EE-2BEE-654D-AA10-EF3E25A8CBEA}" destId="{230BB307-08E6-A04B-AAAE-4E38E5F7E7B6}" srcOrd="1" destOrd="0" presId="urn:microsoft.com/office/officeart/2005/8/layout/list1"/>
    <dgm:cxn modelId="{BDE4B61A-5C4D-E54B-ABC8-1868EBBACB85}" type="presParOf" srcId="{7F82480D-3C26-F34C-87F1-99EA5225C1EB}" destId="{7B911C32-9A24-4349-8C64-8EAD6E9095DD}" srcOrd="1" destOrd="0" presId="urn:microsoft.com/office/officeart/2005/8/layout/list1"/>
    <dgm:cxn modelId="{74255F34-AA73-7344-B5DA-52DD2AE558CB}" type="presParOf" srcId="{7F82480D-3C26-F34C-87F1-99EA5225C1EB}" destId="{D7EE88D9-303F-5D40-93F2-80EF8E6FE7CC}" srcOrd="2" destOrd="0" presId="urn:microsoft.com/office/officeart/2005/8/layout/list1"/>
    <dgm:cxn modelId="{4F1AB03A-485C-684D-9B75-BF30DDC3C7F9}" type="presParOf" srcId="{7F82480D-3C26-F34C-87F1-99EA5225C1EB}" destId="{7F1AC28D-7830-BB41-9E74-0DDE6470EBA8}" srcOrd="3" destOrd="0" presId="urn:microsoft.com/office/officeart/2005/8/layout/list1"/>
    <dgm:cxn modelId="{7A7B95A7-71C2-FA4E-A217-0C62F8A58849}" type="presParOf" srcId="{7F82480D-3C26-F34C-87F1-99EA5225C1EB}" destId="{0FA7CB68-3ED4-5E4F-A128-E15257AD8227}" srcOrd="4" destOrd="0" presId="urn:microsoft.com/office/officeart/2005/8/layout/list1"/>
    <dgm:cxn modelId="{86A29423-8FF3-4A40-AA3A-6EF25F5D032A}" type="presParOf" srcId="{0FA7CB68-3ED4-5E4F-A128-E15257AD8227}" destId="{42E7011F-1D39-5F4B-95FD-79CD8FAAA278}" srcOrd="0" destOrd="0" presId="urn:microsoft.com/office/officeart/2005/8/layout/list1"/>
    <dgm:cxn modelId="{00634A10-A1B2-FB40-848D-584AC1A23F4F}" type="presParOf" srcId="{0FA7CB68-3ED4-5E4F-A128-E15257AD8227}" destId="{23156B29-62A7-8C40-9A09-C9535DAEFBE1}" srcOrd="1" destOrd="0" presId="urn:microsoft.com/office/officeart/2005/8/layout/list1"/>
    <dgm:cxn modelId="{DF5937B4-F96C-3344-9A50-174783C3DEB8}" type="presParOf" srcId="{7F82480D-3C26-F34C-87F1-99EA5225C1EB}" destId="{DCF07F4D-E718-6B49-B887-97C2C4EA4EAF}" srcOrd="5" destOrd="0" presId="urn:microsoft.com/office/officeart/2005/8/layout/list1"/>
    <dgm:cxn modelId="{86F9AE47-2A03-AF4E-9BF7-63E22A162D8F}" type="presParOf" srcId="{7F82480D-3C26-F34C-87F1-99EA5225C1EB}" destId="{D6F41B78-64B5-2E49-BDB3-F04E4075CF41}" srcOrd="6" destOrd="0" presId="urn:microsoft.com/office/officeart/2005/8/layout/list1"/>
    <dgm:cxn modelId="{343329B4-FDE9-034F-A413-14E8531633CC}" type="presParOf" srcId="{7F82480D-3C26-F34C-87F1-99EA5225C1EB}" destId="{8EC4C002-8421-094C-BBAA-C1A9066DD2BD}" srcOrd="7" destOrd="0" presId="urn:microsoft.com/office/officeart/2005/8/layout/list1"/>
    <dgm:cxn modelId="{B9507AE4-D776-7245-BE7E-BED36AB27782}" type="presParOf" srcId="{7F82480D-3C26-F34C-87F1-99EA5225C1EB}" destId="{F0B2771D-BB9F-3540-8BC1-E26981F1096F}" srcOrd="8" destOrd="0" presId="urn:microsoft.com/office/officeart/2005/8/layout/list1"/>
    <dgm:cxn modelId="{0B1F122C-EE5C-C540-BADE-F3B57AC3A115}" type="presParOf" srcId="{F0B2771D-BB9F-3540-8BC1-E26981F1096F}" destId="{46DFFAB8-5841-0647-8A86-25FC224CAC01}" srcOrd="0" destOrd="0" presId="urn:microsoft.com/office/officeart/2005/8/layout/list1"/>
    <dgm:cxn modelId="{A2319A9A-B675-2246-9ABD-13003AA7F862}" type="presParOf" srcId="{F0B2771D-BB9F-3540-8BC1-E26981F1096F}" destId="{4D055304-D05B-C146-958A-8CCFED5F0FF7}" srcOrd="1" destOrd="0" presId="urn:microsoft.com/office/officeart/2005/8/layout/list1"/>
    <dgm:cxn modelId="{31463461-718F-CE4F-8EC4-8E104ED46776}" type="presParOf" srcId="{7F82480D-3C26-F34C-87F1-99EA5225C1EB}" destId="{2A04EB6B-C065-D445-B61B-5E636672F378}" srcOrd="9" destOrd="0" presId="urn:microsoft.com/office/officeart/2005/8/layout/list1"/>
    <dgm:cxn modelId="{E5906C27-0855-9342-92E0-A90933CD5B21}" type="presParOf" srcId="{7F82480D-3C26-F34C-87F1-99EA5225C1EB}" destId="{ADCA42D2-3D4E-BB49-A5AF-50D17B263F64}" srcOrd="10" destOrd="0" presId="urn:microsoft.com/office/officeart/2005/8/layout/list1"/>
    <dgm:cxn modelId="{40F3849C-DD4D-6E49-ACA6-661375C3E7CA}" type="presParOf" srcId="{7F82480D-3C26-F34C-87F1-99EA5225C1EB}" destId="{2B2EC4D4-3FBA-FF40-A5DD-52F0FA39B6E2}" srcOrd="11" destOrd="0" presId="urn:microsoft.com/office/officeart/2005/8/layout/list1"/>
    <dgm:cxn modelId="{20CE4FFB-E24F-814D-A16C-330678428650}" type="presParOf" srcId="{7F82480D-3C26-F34C-87F1-99EA5225C1EB}" destId="{2058AF40-BC5E-7841-80F1-EFD3723AE6FD}" srcOrd="12" destOrd="0" presId="urn:microsoft.com/office/officeart/2005/8/layout/list1"/>
    <dgm:cxn modelId="{B224D890-D912-E443-8FBE-F86AE7481D18}" type="presParOf" srcId="{2058AF40-BC5E-7841-80F1-EFD3723AE6FD}" destId="{DCEEB3A1-EDC3-3143-8CE0-ABA1C9E873FF}" srcOrd="0" destOrd="0" presId="urn:microsoft.com/office/officeart/2005/8/layout/list1"/>
    <dgm:cxn modelId="{AF47D8FD-5750-F141-997C-F833891CD420}" type="presParOf" srcId="{2058AF40-BC5E-7841-80F1-EFD3723AE6FD}" destId="{4C507132-0284-7A41-9138-E974A3D45EFC}" srcOrd="1" destOrd="0" presId="urn:microsoft.com/office/officeart/2005/8/layout/list1"/>
    <dgm:cxn modelId="{7673A849-28C7-1745-B94A-96D2BC67626B}" type="presParOf" srcId="{7F82480D-3C26-F34C-87F1-99EA5225C1EB}" destId="{E1398836-DD46-3D45-8E43-4B8F035A11F9}" srcOrd="13" destOrd="0" presId="urn:microsoft.com/office/officeart/2005/8/layout/list1"/>
    <dgm:cxn modelId="{331A3139-A6B6-B844-87F6-A6197D7733C3}" type="presParOf" srcId="{7F82480D-3C26-F34C-87F1-99EA5225C1EB}" destId="{908477E7-4CF6-4C4A-91AD-FF987A1305F8}" srcOrd="14" destOrd="0" presId="urn:microsoft.com/office/officeart/2005/8/layout/list1"/>
    <dgm:cxn modelId="{892ED0BE-86CD-5C4B-8135-DF94269EAA54}" type="presParOf" srcId="{7F82480D-3C26-F34C-87F1-99EA5225C1EB}" destId="{95AFCB18-7E15-0B4E-9A0C-0DA6BF22A3CB}" srcOrd="15" destOrd="0" presId="urn:microsoft.com/office/officeart/2005/8/layout/list1"/>
    <dgm:cxn modelId="{B80C36AE-121A-A946-9114-1282D0115333}" type="presParOf" srcId="{7F82480D-3C26-F34C-87F1-99EA5225C1EB}" destId="{91E571BA-F4AB-E840-98DF-6245FD5D11B6}" srcOrd="16" destOrd="0" presId="urn:microsoft.com/office/officeart/2005/8/layout/list1"/>
    <dgm:cxn modelId="{0BCE9157-0004-3046-9707-B44BA3593E15}" type="presParOf" srcId="{91E571BA-F4AB-E840-98DF-6245FD5D11B6}" destId="{65A34517-D921-D04D-B954-31B3A45D424F}" srcOrd="0" destOrd="0" presId="urn:microsoft.com/office/officeart/2005/8/layout/list1"/>
    <dgm:cxn modelId="{718DCE51-C211-8F49-A5C8-3B602B876386}" type="presParOf" srcId="{91E571BA-F4AB-E840-98DF-6245FD5D11B6}" destId="{2FB57662-3366-7448-B3D4-902AF8F812D4}" srcOrd="1" destOrd="0" presId="urn:microsoft.com/office/officeart/2005/8/layout/list1"/>
    <dgm:cxn modelId="{A9212EB7-FD67-EE47-BD95-6F8BF30F6B9B}" type="presParOf" srcId="{7F82480D-3C26-F34C-87F1-99EA5225C1EB}" destId="{7C7B64BA-A32A-204D-B504-AB95463F8BD5}" srcOrd="17" destOrd="0" presId="urn:microsoft.com/office/officeart/2005/8/layout/list1"/>
    <dgm:cxn modelId="{BE2D4DE5-1CDD-7D46-8EE6-038C8DCDEB44}" type="presParOf" srcId="{7F82480D-3C26-F34C-87F1-99EA5225C1EB}" destId="{A74EFDB1-B4F5-8C40-89DC-E4095CA91CC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39BDAB-70AB-EE46-82D0-DFC8B0672339}" type="doc">
      <dgm:prSet loTypeId="urn:microsoft.com/office/officeart/2008/layout/PictureStrips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7096222-0825-4142-9FCC-31BF7CDA30E2}">
      <dgm:prSet phldrT="[Texto]"/>
      <dgm:spPr>
        <a:solidFill>
          <a:schemeClr val="accent5">
            <a:lumMod val="20000"/>
            <a:lumOff val="80000"/>
            <a:alpha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PA" dirty="0"/>
            <a:t>ACTIVOS POR MAS DE 67.54 MILLONES.</a:t>
          </a:r>
        </a:p>
        <a:p>
          <a:pPr>
            <a:buFont typeface="Arial" panose="020B0604020202020204" pitchFamily="34" charset="0"/>
            <a:buChar char="•"/>
          </a:pPr>
          <a:endParaRPr lang="es-PA" dirty="0"/>
        </a:p>
      </dgm:t>
    </dgm:pt>
    <dgm:pt modelId="{E13F57D1-D311-4147-B655-979024D13D20}" type="parTrans" cxnId="{1C163D2F-72AD-3046-97A7-215002F82B7E}">
      <dgm:prSet/>
      <dgm:spPr/>
      <dgm:t>
        <a:bodyPr/>
        <a:lstStyle/>
        <a:p>
          <a:endParaRPr lang="es-MX"/>
        </a:p>
      </dgm:t>
    </dgm:pt>
    <dgm:pt modelId="{5311DEE3-CC18-7F40-A6B0-58D80F574F4C}" type="sibTrans" cxnId="{1C163D2F-72AD-3046-97A7-215002F82B7E}">
      <dgm:prSet/>
      <dgm:spPr/>
      <dgm:t>
        <a:bodyPr/>
        <a:lstStyle/>
        <a:p>
          <a:endParaRPr lang="es-MX"/>
        </a:p>
      </dgm:t>
    </dgm:pt>
    <dgm:pt modelId="{8A0C2458-7CA3-3444-AFC9-26FFF0711E59}">
      <dgm:prSet phldrT="[Texto]"/>
      <dgm:spPr>
        <a:solidFill>
          <a:schemeClr val="accent5">
            <a:lumMod val="20000"/>
            <a:lumOff val="80000"/>
            <a:alpha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PA" dirty="0"/>
            <a:t>RESERVAS POR MAS 28.46 MILLONES.</a:t>
          </a:r>
          <a:endParaRPr lang="es-MX" dirty="0"/>
        </a:p>
      </dgm:t>
    </dgm:pt>
    <dgm:pt modelId="{76D6D5A9-3EE3-E640-B5B7-ED8234E9AD53}" type="parTrans" cxnId="{DEA9CACE-20CC-614A-8717-546B9309A7C8}">
      <dgm:prSet/>
      <dgm:spPr/>
      <dgm:t>
        <a:bodyPr/>
        <a:lstStyle/>
        <a:p>
          <a:endParaRPr lang="es-MX"/>
        </a:p>
      </dgm:t>
    </dgm:pt>
    <dgm:pt modelId="{BA79911F-25E5-7046-941B-383F11DC8945}" type="sibTrans" cxnId="{DEA9CACE-20CC-614A-8717-546B9309A7C8}">
      <dgm:prSet/>
      <dgm:spPr/>
      <dgm:t>
        <a:bodyPr/>
        <a:lstStyle/>
        <a:p>
          <a:endParaRPr lang="es-MX"/>
        </a:p>
      </dgm:t>
    </dgm:pt>
    <dgm:pt modelId="{DB1FF18F-3DD7-4A40-8EFE-4EB659A86686}">
      <dgm:prSet phldrT="[Texto]"/>
      <dgm:spPr>
        <a:solidFill>
          <a:schemeClr val="accent6">
            <a:lumMod val="20000"/>
            <a:lumOff val="80000"/>
            <a:alpha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PA" dirty="0"/>
            <a:t>PATRIMONIO DE MAS 24.97 MILLONES </a:t>
          </a:r>
          <a:endParaRPr lang="es-MX" dirty="0"/>
        </a:p>
      </dgm:t>
    </dgm:pt>
    <dgm:pt modelId="{EE9AE0B6-8340-6D49-B774-8F13E6BDF3D6}" type="parTrans" cxnId="{39165A34-D3C5-8044-8AF4-B149239BB971}">
      <dgm:prSet/>
      <dgm:spPr/>
      <dgm:t>
        <a:bodyPr/>
        <a:lstStyle/>
        <a:p>
          <a:endParaRPr lang="es-MX"/>
        </a:p>
      </dgm:t>
    </dgm:pt>
    <dgm:pt modelId="{B7D7EF17-449E-954F-B8EC-CA20D8649BA6}" type="sibTrans" cxnId="{39165A34-D3C5-8044-8AF4-B149239BB971}">
      <dgm:prSet/>
      <dgm:spPr/>
      <dgm:t>
        <a:bodyPr/>
        <a:lstStyle/>
        <a:p>
          <a:endParaRPr lang="es-MX"/>
        </a:p>
      </dgm:t>
    </dgm:pt>
    <dgm:pt modelId="{349AF35B-EAE6-3744-B390-7CCF2CB14FD8}">
      <dgm:prSet/>
      <dgm:spPr>
        <a:solidFill>
          <a:schemeClr val="accent6">
            <a:lumMod val="20000"/>
            <a:lumOff val="80000"/>
            <a:alpha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PA" dirty="0"/>
            <a:t>PRIMAS PROYECTADAS QUE SUPERARÁN LOS 65.00 MILLONES</a:t>
          </a:r>
        </a:p>
      </dgm:t>
    </dgm:pt>
    <dgm:pt modelId="{9B9588F0-44D3-FB46-A195-33DB52C832B1}" type="parTrans" cxnId="{39302AFB-FA6A-F242-B6F8-B46C6B4297A9}">
      <dgm:prSet/>
      <dgm:spPr/>
      <dgm:t>
        <a:bodyPr/>
        <a:lstStyle/>
        <a:p>
          <a:endParaRPr lang="es-MX"/>
        </a:p>
      </dgm:t>
    </dgm:pt>
    <dgm:pt modelId="{A5F15AA7-FBE0-2545-94D0-A14040DE5401}" type="sibTrans" cxnId="{39302AFB-FA6A-F242-B6F8-B46C6B4297A9}">
      <dgm:prSet/>
      <dgm:spPr/>
      <dgm:t>
        <a:bodyPr/>
        <a:lstStyle/>
        <a:p>
          <a:endParaRPr lang="es-MX"/>
        </a:p>
      </dgm:t>
    </dgm:pt>
    <dgm:pt modelId="{A59B8674-992F-E045-BF6E-C2AE0DBC178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PA" dirty="0"/>
            <a:t>INVERSIONES QUE SUPERAN LOS 36.17 MILLONES </a:t>
          </a:r>
        </a:p>
      </dgm:t>
    </dgm:pt>
    <dgm:pt modelId="{86428414-4796-544F-BA5E-F2FAB19B16E1}" type="parTrans" cxnId="{3B0AE627-29D4-A54B-8621-91BAF2F50B5E}">
      <dgm:prSet/>
      <dgm:spPr/>
      <dgm:t>
        <a:bodyPr/>
        <a:lstStyle/>
        <a:p>
          <a:endParaRPr lang="es-MX"/>
        </a:p>
      </dgm:t>
    </dgm:pt>
    <dgm:pt modelId="{1280ED84-CFD9-E745-9CA2-261BAFD6ADCA}" type="sibTrans" cxnId="{3B0AE627-29D4-A54B-8621-91BAF2F50B5E}">
      <dgm:prSet/>
      <dgm:spPr/>
      <dgm:t>
        <a:bodyPr/>
        <a:lstStyle/>
        <a:p>
          <a:endParaRPr lang="es-MX"/>
        </a:p>
      </dgm:t>
    </dgm:pt>
    <dgm:pt modelId="{3133DAA1-8E7F-8743-A144-16E31CBE5149}" type="pres">
      <dgm:prSet presAssocID="{C839BDAB-70AB-EE46-82D0-DFC8B0672339}" presName="Name0" presStyleCnt="0">
        <dgm:presLayoutVars>
          <dgm:dir/>
          <dgm:resizeHandles val="exact"/>
        </dgm:presLayoutVars>
      </dgm:prSet>
      <dgm:spPr/>
    </dgm:pt>
    <dgm:pt modelId="{4F1F844A-893D-434A-9D94-59F48A297776}" type="pres">
      <dgm:prSet presAssocID="{37096222-0825-4142-9FCC-31BF7CDA30E2}" presName="composite" presStyleCnt="0"/>
      <dgm:spPr/>
    </dgm:pt>
    <dgm:pt modelId="{53C4AAE1-D882-F743-9FBB-A61E9AB9495A}" type="pres">
      <dgm:prSet presAssocID="{37096222-0825-4142-9FCC-31BF7CDA30E2}" presName="rect1" presStyleLbl="trAlignAcc1" presStyleIdx="0" presStyleCnt="5">
        <dgm:presLayoutVars>
          <dgm:bulletEnabled val="1"/>
        </dgm:presLayoutVars>
      </dgm:prSet>
      <dgm:spPr/>
    </dgm:pt>
    <dgm:pt modelId="{5301FA4B-3581-1E4E-B8B5-D3D507EF957F}" type="pres">
      <dgm:prSet presAssocID="{37096222-0825-4142-9FCC-31BF7CDA30E2}" presName="rect2" presStyleLbl="fgImgPlace1" presStyleIdx="0" presStyleCnt="5"/>
      <dgm:spPr/>
    </dgm:pt>
    <dgm:pt modelId="{4418E55B-D1D0-4147-9A7F-7DD18711E627}" type="pres">
      <dgm:prSet presAssocID="{5311DEE3-CC18-7F40-A6B0-58D80F574F4C}" presName="sibTrans" presStyleCnt="0"/>
      <dgm:spPr/>
    </dgm:pt>
    <dgm:pt modelId="{346FA048-BD38-6C46-8E72-84D2D9C275CD}" type="pres">
      <dgm:prSet presAssocID="{8A0C2458-7CA3-3444-AFC9-26FFF0711E59}" presName="composite" presStyleCnt="0"/>
      <dgm:spPr/>
    </dgm:pt>
    <dgm:pt modelId="{41E3E166-E1B3-CB4C-B2D9-E0BFA7B39530}" type="pres">
      <dgm:prSet presAssocID="{8A0C2458-7CA3-3444-AFC9-26FFF0711E59}" presName="rect1" presStyleLbl="trAlignAcc1" presStyleIdx="1" presStyleCnt="5">
        <dgm:presLayoutVars>
          <dgm:bulletEnabled val="1"/>
        </dgm:presLayoutVars>
      </dgm:prSet>
      <dgm:spPr/>
    </dgm:pt>
    <dgm:pt modelId="{8C974822-2793-CC44-833A-13CD5A7D3B95}" type="pres">
      <dgm:prSet presAssocID="{8A0C2458-7CA3-3444-AFC9-26FFF0711E59}" presName="rect2" presStyleLbl="fgImgPlace1" presStyleIdx="1" presStyleCnt="5"/>
      <dgm:spPr/>
    </dgm:pt>
    <dgm:pt modelId="{DDBB434B-3267-1544-8A4E-E2BCC8313F61}" type="pres">
      <dgm:prSet presAssocID="{BA79911F-25E5-7046-941B-383F11DC8945}" presName="sibTrans" presStyleCnt="0"/>
      <dgm:spPr/>
    </dgm:pt>
    <dgm:pt modelId="{CCE7AEDB-2714-6A44-9F39-D2839F4B9959}" type="pres">
      <dgm:prSet presAssocID="{DB1FF18F-3DD7-4A40-8EFE-4EB659A86686}" presName="composite" presStyleCnt="0"/>
      <dgm:spPr/>
    </dgm:pt>
    <dgm:pt modelId="{61FD5C9E-DE88-1943-8003-B870AECFEE13}" type="pres">
      <dgm:prSet presAssocID="{DB1FF18F-3DD7-4A40-8EFE-4EB659A86686}" presName="rect1" presStyleLbl="trAlignAcc1" presStyleIdx="2" presStyleCnt="5">
        <dgm:presLayoutVars>
          <dgm:bulletEnabled val="1"/>
        </dgm:presLayoutVars>
      </dgm:prSet>
      <dgm:spPr/>
    </dgm:pt>
    <dgm:pt modelId="{FC123F96-F63D-4E41-BC34-CA800B1A9C98}" type="pres">
      <dgm:prSet presAssocID="{DB1FF18F-3DD7-4A40-8EFE-4EB659A86686}" presName="rect2" presStyleLbl="fgImgPlace1" presStyleIdx="2" presStyleCnt="5"/>
      <dgm:spPr/>
    </dgm:pt>
    <dgm:pt modelId="{C99360C7-4AC0-B24E-8638-E594BA910FC1}" type="pres">
      <dgm:prSet presAssocID="{B7D7EF17-449E-954F-B8EC-CA20D8649BA6}" presName="sibTrans" presStyleCnt="0"/>
      <dgm:spPr/>
    </dgm:pt>
    <dgm:pt modelId="{D65386B2-DEF0-FD4D-A46C-7065F373E2E9}" type="pres">
      <dgm:prSet presAssocID="{349AF35B-EAE6-3744-B390-7CCF2CB14FD8}" presName="composite" presStyleCnt="0"/>
      <dgm:spPr/>
    </dgm:pt>
    <dgm:pt modelId="{A51FEEB0-93FE-864E-AE8E-F79CC216D928}" type="pres">
      <dgm:prSet presAssocID="{349AF35B-EAE6-3744-B390-7CCF2CB14FD8}" presName="rect1" presStyleLbl="trAlignAcc1" presStyleIdx="3" presStyleCnt="5">
        <dgm:presLayoutVars>
          <dgm:bulletEnabled val="1"/>
        </dgm:presLayoutVars>
      </dgm:prSet>
      <dgm:spPr/>
    </dgm:pt>
    <dgm:pt modelId="{058470BA-9036-1241-A763-368344E304C3}" type="pres">
      <dgm:prSet presAssocID="{349AF35B-EAE6-3744-B390-7CCF2CB14FD8}" presName="rect2" presStyleLbl="fgImgPlace1" presStyleIdx="3" presStyleCnt="5"/>
      <dgm:spPr/>
    </dgm:pt>
    <dgm:pt modelId="{DAE129F5-ACF6-8146-9447-6B7BDF731298}" type="pres">
      <dgm:prSet presAssocID="{A5F15AA7-FBE0-2545-94D0-A14040DE5401}" presName="sibTrans" presStyleCnt="0"/>
      <dgm:spPr/>
    </dgm:pt>
    <dgm:pt modelId="{53EAA736-EBCA-934C-BB9A-3E8E11440A8F}" type="pres">
      <dgm:prSet presAssocID="{A59B8674-992F-E045-BF6E-C2AE0DBC178C}" presName="composite" presStyleCnt="0"/>
      <dgm:spPr/>
    </dgm:pt>
    <dgm:pt modelId="{142AD3FA-97D6-F547-8232-973C312AA893}" type="pres">
      <dgm:prSet presAssocID="{A59B8674-992F-E045-BF6E-C2AE0DBC178C}" presName="rect1" presStyleLbl="trAlignAcc1" presStyleIdx="4" presStyleCnt="5">
        <dgm:presLayoutVars>
          <dgm:bulletEnabled val="1"/>
        </dgm:presLayoutVars>
      </dgm:prSet>
      <dgm:spPr/>
    </dgm:pt>
    <dgm:pt modelId="{C2454337-ECD8-904C-B371-6E625DB0EDCD}" type="pres">
      <dgm:prSet presAssocID="{A59B8674-992F-E045-BF6E-C2AE0DBC178C}" presName="rect2" presStyleLbl="fgImgPlace1" presStyleIdx="4" presStyleCnt="5"/>
      <dgm:spPr/>
    </dgm:pt>
  </dgm:ptLst>
  <dgm:cxnLst>
    <dgm:cxn modelId="{80C32703-94E4-C14B-9332-846C9AC1F083}" type="presOf" srcId="{C839BDAB-70AB-EE46-82D0-DFC8B0672339}" destId="{3133DAA1-8E7F-8743-A144-16E31CBE5149}" srcOrd="0" destOrd="0" presId="urn:microsoft.com/office/officeart/2008/layout/PictureStrips"/>
    <dgm:cxn modelId="{56F94F1A-119B-E744-A3D2-CD4C5AF570D4}" type="presOf" srcId="{349AF35B-EAE6-3744-B390-7CCF2CB14FD8}" destId="{A51FEEB0-93FE-864E-AE8E-F79CC216D928}" srcOrd="0" destOrd="0" presId="urn:microsoft.com/office/officeart/2008/layout/PictureStrips"/>
    <dgm:cxn modelId="{3B0AE627-29D4-A54B-8621-91BAF2F50B5E}" srcId="{C839BDAB-70AB-EE46-82D0-DFC8B0672339}" destId="{A59B8674-992F-E045-BF6E-C2AE0DBC178C}" srcOrd="4" destOrd="0" parTransId="{86428414-4796-544F-BA5E-F2FAB19B16E1}" sibTransId="{1280ED84-CFD9-E745-9CA2-261BAFD6ADCA}"/>
    <dgm:cxn modelId="{1C163D2F-72AD-3046-97A7-215002F82B7E}" srcId="{C839BDAB-70AB-EE46-82D0-DFC8B0672339}" destId="{37096222-0825-4142-9FCC-31BF7CDA30E2}" srcOrd="0" destOrd="0" parTransId="{E13F57D1-D311-4147-B655-979024D13D20}" sibTransId="{5311DEE3-CC18-7F40-A6B0-58D80F574F4C}"/>
    <dgm:cxn modelId="{5626A331-2E9F-E344-9F69-957CD41A31BE}" type="presOf" srcId="{DB1FF18F-3DD7-4A40-8EFE-4EB659A86686}" destId="{61FD5C9E-DE88-1943-8003-B870AECFEE13}" srcOrd="0" destOrd="0" presId="urn:microsoft.com/office/officeart/2008/layout/PictureStrips"/>
    <dgm:cxn modelId="{39165A34-D3C5-8044-8AF4-B149239BB971}" srcId="{C839BDAB-70AB-EE46-82D0-DFC8B0672339}" destId="{DB1FF18F-3DD7-4A40-8EFE-4EB659A86686}" srcOrd="2" destOrd="0" parTransId="{EE9AE0B6-8340-6D49-B774-8F13E6BDF3D6}" sibTransId="{B7D7EF17-449E-954F-B8EC-CA20D8649BA6}"/>
    <dgm:cxn modelId="{998BE745-B05C-0F44-A112-69D64FE3F512}" type="presOf" srcId="{A59B8674-992F-E045-BF6E-C2AE0DBC178C}" destId="{142AD3FA-97D6-F547-8232-973C312AA893}" srcOrd="0" destOrd="0" presId="urn:microsoft.com/office/officeart/2008/layout/PictureStrips"/>
    <dgm:cxn modelId="{99851D6C-48F1-384C-BB17-20DADD4453FB}" type="presOf" srcId="{8A0C2458-7CA3-3444-AFC9-26FFF0711E59}" destId="{41E3E166-E1B3-CB4C-B2D9-E0BFA7B39530}" srcOrd="0" destOrd="0" presId="urn:microsoft.com/office/officeart/2008/layout/PictureStrips"/>
    <dgm:cxn modelId="{FCE23E91-B401-A547-B273-FD41FFEB80FD}" type="presOf" srcId="{37096222-0825-4142-9FCC-31BF7CDA30E2}" destId="{53C4AAE1-D882-F743-9FBB-A61E9AB9495A}" srcOrd="0" destOrd="0" presId="urn:microsoft.com/office/officeart/2008/layout/PictureStrips"/>
    <dgm:cxn modelId="{DEA9CACE-20CC-614A-8717-546B9309A7C8}" srcId="{C839BDAB-70AB-EE46-82D0-DFC8B0672339}" destId="{8A0C2458-7CA3-3444-AFC9-26FFF0711E59}" srcOrd="1" destOrd="0" parTransId="{76D6D5A9-3EE3-E640-B5B7-ED8234E9AD53}" sibTransId="{BA79911F-25E5-7046-941B-383F11DC8945}"/>
    <dgm:cxn modelId="{39302AFB-FA6A-F242-B6F8-B46C6B4297A9}" srcId="{C839BDAB-70AB-EE46-82D0-DFC8B0672339}" destId="{349AF35B-EAE6-3744-B390-7CCF2CB14FD8}" srcOrd="3" destOrd="0" parTransId="{9B9588F0-44D3-FB46-A195-33DB52C832B1}" sibTransId="{A5F15AA7-FBE0-2545-94D0-A14040DE5401}"/>
    <dgm:cxn modelId="{75A0D674-B8A8-954D-8E3C-5A5AC756A411}" type="presParOf" srcId="{3133DAA1-8E7F-8743-A144-16E31CBE5149}" destId="{4F1F844A-893D-434A-9D94-59F48A297776}" srcOrd="0" destOrd="0" presId="urn:microsoft.com/office/officeart/2008/layout/PictureStrips"/>
    <dgm:cxn modelId="{FF189314-72ED-6745-B95D-52F3F87AF375}" type="presParOf" srcId="{4F1F844A-893D-434A-9D94-59F48A297776}" destId="{53C4AAE1-D882-F743-9FBB-A61E9AB9495A}" srcOrd="0" destOrd="0" presId="urn:microsoft.com/office/officeart/2008/layout/PictureStrips"/>
    <dgm:cxn modelId="{EFE45FEB-32E4-B243-A393-60E615945D2F}" type="presParOf" srcId="{4F1F844A-893D-434A-9D94-59F48A297776}" destId="{5301FA4B-3581-1E4E-B8B5-D3D507EF957F}" srcOrd="1" destOrd="0" presId="urn:microsoft.com/office/officeart/2008/layout/PictureStrips"/>
    <dgm:cxn modelId="{3135DF69-0825-2747-8E1A-CE0D2101198E}" type="presParOf" srcId="{3133DAA1-8E7F-8743-A144-16E31CBE5149}" destId="{4418E55B-D1D0-4147-9A7F-7DD18711E627}" srcOrd="1" destOrd="0" presId="urn:microsoft.com/office/officeart/2008/layout/PictureStrips"/>
    <dgm:cxn modelId="{4FA9A5C3-6BE0-044D-8664-909DC42D971F}" type="presParOf" srcId="{3133DAA1-8E7F-8743-A144-16E31CBE5149}" destId="{346FA048-BD38-6C46-8E72-84D2D9C275CD}" srcOrd="2" destOrd="0" presId="urn:microsoft.com/office/officeart/2008/layout/PictureStrips"/>
    <dgm:cxn modelId="{C1A183F5-84E0-F745-8E03-1B36B506FE03}" type="presParOf" srcId="{346FA048-BD38-6C46-8E72-84D2D9C275CD}" destId="{41E3E166-E1B3-CB4C-B2D9-E0BFA7B39530}" srcOrd="0" destOrd="0" presId="urn:microsoft.com/office/officeart/2008/layout/PictureStrips"/>
    <dgm:cxn modelId="{1B78DE99-5964-7748-964C-267C8AD38288}" type="presParOf" srcId="{346FA048-BD38-6C46-8E72-84D2D9C275CD}" destId="{8C974822-2793-CC44-833A-13CD5A7D3B95}" srcOrd="1" destOrd="0" presId="urn:microsoft.com/office/officeart/2008/layout/PictureStrips"/>
    <dgm:cxn modelId="{D0256D05-836E-3444-9EF1-B8AFB8B265BC}" type="presParOf" srcId="{3133DAA1-8E7F-8743-A144-16E31CBE5149}" destId="{DDBB434B-3267-1544-8A4E-E2BCC8313F61}" srcOrd="3" destOrd="0" presId="urn:microsoft.com/office/officeart/2008/layout/PictureStrips"/>
    <dgm:cxn modelId="{42B1E4BB-318C-E149-8171-601662CEA597}" type="presParOf" srcId="{3133DAA1-8E7F-8743-A144-16E31CBE5149}" destId="{CCE7AEDB-2714-6A44-9F39-D2839F4B9959}" srcOrd="4" destOrd="0" presId="urn:microsoft.com/office/officeart/2008/layout/PictureStrips"/>
    <dgm:cxn modelId="{14DED598-0015-7149-805F-292B1E5D7E2E}" type="presParOf" srcId="{CCE7AEDB-2714-6A44-9F39-D2839F4B9959}" destId="{61FD5C9E-DE88-1943-8003-B870AECFEE13}" srcOrd="0" destOrd="0" presId="urn:microsoft.com/office/officeart/2008/layout/PictureStrips"/>
    <dgm:cxn modelId="{2C20E8B4-EE6B-9142-91ED-E19B0421CF37}" type="presParOf" srcId="{CCE7AEDB-2714-6A44-9F39-D2839F4B9959}" destId="{FC123F96-F63D-4E41-BC34-CA800B1A9C98}" srcOrd="1" destOrd="0" presId="urn:microsoft.com/office/officeart/2008/layout/PictureStrips"/>
    <dgm:cxn modelId="{C72C504A-F28E-6E42-8DF7-7007568CFF66}" type="presParOf" srcId="{3133DAA1-8E7F-8743-A144-16E31CBE5149}" destId="{C99360C7-4AC0-B24E-8638-E594BA910FC1}" srcOrd="5" destOrd="0" presId="urn:microsoft.com/office/officeart/2008/layout/PictureStrips"/>
    <dgm:cxn modelId="{990D7DA0-C9ED-B840-906D-03DCF704F870}" type="presParOf" srcId="{3133DAA1-8E7F-8743-A144-16E31CBE5149}" destId="{D65386B2-DEF0-FD4D-A46C-7065F373E2E9}" srcOrd="6" destOrd="0" presId="urn:microsoft.com/office/officeart/2008/layout/PictureStrips"/>
    <dgm:cxn modelId="{C7804D90-46B5-F542-8835-F38494504E0A}" type="presParOf" srcId="{D65386B2-DEF0-FD4D-A46C-7065F373E2E9}" destId="{A51FEEB0-93FE-864E-AE8E-F79CC216D928}" srcOrd="0" destOrd="0" presId="urn:microsoft.com/office/officeart/2008/layout/PictureStrips"/>
    <dgm:cxn modelId="{BD2FC31B-6064-5D4A-9653-D9B249ABD727}" type="presParOf" srcId="{D65386B2-DEF0-FD4D-A46C-7065F373E2E9}" destId="{058470BA-9036-1241-A763-368344E304C3}" srcOrd="1" destOrd="0" presId="urn:microsoft.com/office/officeart/2008/layout/PictureStrips"/>
    <dgm:cxn modelId="{54721348-335D-0D47-9FD6-AEB27DCF5677}" type="presParOf" srcId="{3133DAA1-8E7F-8743-A144-16E31CBE5149}" destId="{DAE129F5-ACF6-8146-9447-6B7BDF731298}" srcOrd="7" destOrd="0" presId="urn:microsoft.com/office/officeart/2008/layout/PictureStrips"/>
    <dgm:cxn modelId="{C90F5DD4-0CF3-B647-82FD-D2DAB41200CC}" type="presParOf" srcId="{3133DAA1-8E7F-8743-A144-16E31CBE5149}" destId="{53EAA736-EBCA-934C-BB9A-3E8E11440A8F}" srcOrd="8" destOrd="0" presId="urn:microsoft.com/office/officeart/2008/layout/PictureStrips"/>
    <dgm:cxn modelId="{8A4A7F45-3910-DE4E-B2BD-9E4C70582CFD}" type="presParOf" srcId="{53EAA736-EBCA-934C-BB9A-3E8E11440A8F}" destId="{142AD3FA-97D6-F547-8232-973C312AA893}" srcOrd="0" destOrd="0" presId="urn:microsoft.com/office/officeart/2008/layout/PictureStrips"/>
    <dgm:cxn modelId="{CD3839C7-CDF8-F044-9C64-42F9D5A5058D}" type="presParOf" srcId="{53EAA736-EBCA-934C-BB9A-3E8E11440A8F}" destId="{C2454337-ECD8-904C-B371-6E625DB0EDC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E88D9-303F-5D40-93F2-80EF8E6FE7CC}">
      <dsp:nvSpPr>
        <dsp:cNvPr id="0" name=""/>
        <dsp:cNvSpPr/>
      </dsp:nvSpPr>
      <dsp:spPr>
        <a:xfrm>
          <a:off x="0" y="557692"/>
          <a:ext cx="86920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BB307-08E6-A04B-AAAE-4E38E5F7E7B6}">
      <dsp:nvSpPr>
        <dsp:cNvPr id="0" name=""/>
        <dsp:cNvSpPr/>
      </dsp:nvSpPr>
      <dsp:spPr>
        <a:xfrm>
          <a:off x="434602" y="95967"/>
          <a:ext cx="7655744" cy="7274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977" tIns="0" rIns="2299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b="1" kern="1200">
              <a:solidFill>
                <a:srgbClr val="FFFFFF"/>
              </a:solidFill>
            </a:rPr>
            <a:t>31 AÑOS DE VIGENCIA EN EL MERCADO ASEGURADOR PANAMEÑO.</a:t>
          </a:r>
          <a:endParaRPr lang="es-MX" sz="1800" b="1" kern="1200" dirty="0">
            <a:solidFill>
              <a:srgbClr val="FFFFFF"/>
            </a:solidFill>
          </a:endParaRPr>
        </a:p>
      </dsp:txBody>
      <dsp:txXfrm>
        <a:off x="470111" y="131476"/>
        <a:ext cx="7584726" cy="656387"/>
      </dsp:txXfrm>
    </dsp:sp>
    <dsp:sp modelId="{D6F41B78-64B5-2E49-BDB3-F04E4075CF41}">
      <dsp:nvSpPr>
        <dsp:cNvPr id="0" name=""/>
        <dsp:cNvSpPr/>
      </dsp:nvSpPr>
      <dsp:spPr>
        <a:xfrm>
          <a:off x="0" y="1374172"/>
          <a:ext cx="86920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56B29-62A7-8C40-9A09-C9535DAEFBE1}">
      <dsp:nvSpPr>
        <dsp:cNvPr id="0" name=""/>
        <dsp:cNvSpPr/>
      </dsp:nvSpPr>
      <dsp:spPr>
        <a:xfrm>
          <a:off x="434602" y="1108492"/>
          <a:ext cx="7928996" cy="53136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977" tIns="0" rIns="2299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b="1" kern="1200" dirty="0">
              <a:solidFill>
                <a:srgbClr val="FFFFFF"/>
              </a:solidFill>
            </a:rPr>
            <a:t>CONTAMOS CON 13 SUCURSALES ESTRATEGICAMENTE UBICADAS  EN  TODO EL PAIS</a:t>
          </a:r>
        </a:p>
      </dsp:txBody>
      <dsp:txXfrm>
        <a:off x="460541" y="1134431"/>
        <a:ext cx="7877118" cy="479482"/>
      </dsp:txXfrm>
    </dsp:sp>
    <dsp:sp modelId="{ADCA42D2-3D4E-BB49-A5AF-50D17B263F64}">
      <dsp:nvSpPr>
        <dsp:cNvPr id="0" name=""/>
        <dsp:cNvSpPr/>
      </dsp:nvSpPr>
      <dsp:spPr>
        <a:xfrm>
          <a:off x="0" y="2190652"/>
          <a:ext cx="86920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55304-D05B-C146-958A-8CCFED5F0FF7}">
      <dsp:nvSpPr>
        <dsp:cNvPr id="0" name=""/>
        <dsp:cNvSpPr/>
      </dsp:nvSpPr>
      <dsp:spPr>
        <a:xfrm>
          <a:off x="434602" y="1924972"/>
          <a:ext cx="7781875" cy="5313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977" tIns="0" rIns="2299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b="1" kern="1200" dirty="0">
              <a:solidFill>
                <a:srgbClr val="FFFFFF"/>
              </a:solidFill>
            </a:rPr>
            <a:t>SE HAN DESARROLLADO 13 CENTROS DE ATENCIÓN A CLIENTES O AGENCIAS (PASO CANOAS, SAN FELIX, Y OTRAS).</a:t>
          </a:r>
          <a:endParaRPr lang="es-MX" sz="1800" b="1" kern="1200" dirty="0">
            <a:solidFill>
              <a:srgbClr val="FFFFFF"/>
            </a:solidFill>
          </a:endParaRPr>
        </a:p>
      </dsp:txBody>
      <dsp:txXfrm>
        <a:off x="460541" y="1950911"/>
        <a:ext cx="7729997" cy="479482"/>
      </dsp:txXfrm>
    </dsp:sp>
    <dsp:sp modelId="{908477E7-4CF6-4C4A-91AD-FF987A1305F8}">
      <dsp:nvSpPr>
        <dsp:cNvPr id="0" name=""/>
        <dsp:cNvSpPr/>
      </dsp:nvSpPr>
      <dsp:spPr>
        <a:xfrm>
          <a:off x="0" y="3007132"/>
          <a:ext cx="86920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07132-0284-7A41-9138-E974A3D45EFC}">
      <dsp:nvSpPr>
        <dsp:cNvPr id="0" name=""/>
        <dsp:cNvSpPr/>
      </dsp:nvSpPr>
      <dsp:spPr>
        <a:xfrm>
          <a:off x="434602" y="2741452"/>
          <a:ext cx="7865901" cy="53136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977" tIns="0" rIns="2299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b="1" kern="1200" dirty="0">
              <a:solidFill>
                <a:srgbClr val="FFFFFF"/>
              </a:solidFill>
            </a:rPr>
            <a:t>NUESTRO PERSONAL ESTA CONFORMADO POR  MAS  DE 195 EMPLEADOS, </a:t>
          </a:r>
        </a:p>
      </dsp:txBody>
      <dsp:txXfrm>
        <a:off x="460541" y="2767391"/>
        <a:ext cx="7814023" cy="479482"/>
      </dsp:txXfrm>
    </dsp:sp>
    <dsp:sp modelId="{A74EFDB1-B4F5-8C40-89DC-E4095CA91CCD}">
      <dsp:nvSpPr>
        <dsp:cNvPr id="0" name=""/>
        <dsp:cNvSpPr/>
      </dsp:nvSpPr>
      <dsp:spPr>
        <a:xfrm>
          <a:off x="0" y="3823612"/>
          <a:ext cx="86920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57662-3366-7448-B3D4-902AF8F812D4}">
      <dsp:nvSpPr>
        <dsp:cNvPr id="0" name=""/>
        <dsp:cNvSpPr/>
      </dsp:nvSpPr>
      <dsp:spPr>
        <a:xfrm>
          <a:off x="434602" y="3557932"/>
          <a:ext cx="7908005" cy="5313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977" tIns="0" rIns="2299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b="1" kern="1200" dirty="0">
              <a:solidFill>
                <a:srgbClr val="FFFFFF"/>
              </a:solidFill>
            </a:rPr>
            <a:t>MAS 1,181 CORREDORES y BROCKER DE SEGUROS   ACTIVOS </a:t>
          </a:r>
          <a:endParaRPr lang="es-MX" sz="1800" b="1" kern="1200" dirty="0">
            <a:solidFill>
              <a:srgbClr val="FFFFFF"/>
            </a:solidFill>
          </a:endParaRPr>
        </a:p>
      </dsp:txBody>
      <dsp:txXfrm>
        <a:off x="460541" y="3583871"/>
        <a:ext cx="7856127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AAE1-D882-F743-9FBB-A61E9AB9495A}">
      <dsp:nvSpPr>
        <dsp:cNvPr id="0" name=""/>
        <dsp:cNvSpPr/>
      </dsp:nvSpPr>
      <dsp:spPr>
        <a:xfrm>
          <a:off x="166813" y="278199"/>
          <a:ext cx="3979591" cy="1243622"/>
        </a:xfrm>
        <a:prstGeom prst="rect">
          <a:avLst/>
        </a:prstGeom>
        <a:solidFill>
          <a:schemeClr val="accent5">
            <a:lumMod val="20000"/>
            <a:lumOff val="80000"/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347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PA" sz="2200" kern="1200" dirty="0"/>
            <a:t>ACTIVOS POR MAS DE 67.54 MILLONES.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PA" sz="2200" kern="1200" dirty="0"/>
        </a:p>
      </dsp:txBody>
      <dsp:txXfrm>
        <a:off x="166813" y="278199"/>
        <a:ext cx="3979591" cy="1243622"/>
      </dsp:txXfrm>
    </dsp:sp>
    <dsp:sp modelId="{5301FA4B-3581-1E4E-B8B5-D3D507EF957F}">
      <dsp:nvSpPr>
        <dsp:cNvPr id="0" name=""/>
        <dsp:cNvSpPr/>
      </dsp:nvSpPr>
      <dsp:spPr>
        <a:xfrm>
          <a:off x="996" y="98565"/>
          <a:ext cx="870535" cy="1305803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3E166-E1B3-CB4C-B2D9-E0BFA7B39530}">
      <dsp:nvSpPr>
        <dsp:cNvPr id="0" name=""/>
        <dsp:cNvSpPr/>
      </dsp:nvSpPr>
      <dsp:spPr>
        <a:xfrm>
          <a:off x="4543301" y="278199"/>
          <a:ext cx="3979591" cy="1243622"/>
        </a:xfrm>
        <a:prstGeom prst="rect">
          <a:avLst/>
        </a:prstGeom>
        <a:solidFill>
          <a:schemeClr val="accent5">
            <a:lumMod val="20000"/>
            <a:lumOff val="80000"/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347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PA" sz="2200" kern="1200" dirty="0"/>
            <a:t>RESERVAS POR MAS 28.46 MILLONES.</a:t>
          </a:r>
          <a:endParaRPr lang="es-MX" sz="2200" kern="1200" dirty="0"/>
        </a:p>
      </dsp:txBody>
      <dsp:txXfrm>
        <a:off x="4543301" y="278199"/>
        <a:ext cx="3979591" cy="1243622"/>
      </dsp:txXfrm>
    </dsp:sp>
    <dsp:sp modelId="{8C974822-2793-CC44-833A-13CD5A7D3B95}">
      <dsp:nvSpPr>
        <dsp:cNvPr id="0" name=""/>
        <dsp:cNvSpPr/>
      </dsp:nvSpPr>
      <dsp:spPr>
        <a:xfrm>
          <a:off x="4377485" y="98565"/>
          <a:ext cx="870535" cy="1305803"/>
        </a:xfrm>
        <a:prstGeom prst="rect">
          <a:avLst/>
        </a:prstGeom>
        <a:solidFill>
          <a:schemeClr val="accent5">
            <a:tint val="50000"/>
            <a:hueOff val="-1682410"/>
            <a:satOff val="-5737"/>
            <a:lumOff val="-9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D5C9E-DE88-1943-8003-B870AECFEE13}">
      <dsp:nvSpPr>
        <dsp:cNvPr id="0" name=""/>
        <dsp:cNvSpPr/>
      </dsp:nvSpPr>
      <dsp:spPr>
        <a:xfrm>
          <a:off x="166813" y="1843782"/>
          <a:ext cx="3979591" cy="1243622"/>
        </a:xfrm>
        <a:prstGeom prst="rect">
          <a:avLst/>
        </a:prstGeom>
        <a:solidFill>
          <a:schemeClr val="accent6">
            <a:lumMod val="20000"/>
            <a:lumOff val="80000"/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347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PA" sz="2200" kern="1200" dirty="0"/>
            <a:t>PATRIMONIO DE MAS 24.97 MILLONES </a:t>
          </a:r>
          <a:endParaRPr lang="es-MX" sz="2200" kern="1200" dirty="0"/>
        </a:p>
      </dsp:txBody>
      <dsp:txXfrm>
        <a:off x="166813" y="1843782"/>
        <a:ext cx="3979591" cy="1243622"/>
      </dsp:txXfrm>
    </dsp:sp>
    <dsp:sp modelId="{FC123F96-F63D-4E41-BC34-CA800B1A9C98}">
      <dsp:nvSpPr>
        <dsp:cNvPr id="0" name=""/>
        <dsp:cNvSpPr/>
      </dsp:nvSpPr>
      <dsp:spPr>
        <a:xfrm>
          <a:off x="996" y="1664147"/>
          <a:ext cx="870535" cy="1305803"/>
        </a:xfrm>
        <a:prstGeom prst="rect">
          <a:avLst/>
        </a:prstGeom>
        <a:solidFill>
          <a:schemeClr val="accent5">
            <a:tint val="50000"/>
            <a:hueOff val="-3364820"/>
            <a:satOff val="-11474"/>
            <a:lumOff val="-19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FEEB0-93FE-864E-AE8E-F79CC216D928}">
      <dsp:nvSpPr>
        <dsp:cNvPr id="0" name=""/>
        <dsp:cNvSpPr/>
      </dsp:nvSpPr>
      <dsp:spPr>
        <a:xfrm>
          <a:off x="4543301" y="1843782"/>
          <a:ext cx="3979591" cy="1243622"/>
        </a:xfrm>
        <a:prstGeom prst="rect">
          <a:avLst/>
        </a:prstGeom>
        <a:solidFill>
          <a:schemeClr val="accent6">
            <a:lumMod val="20000"/>
            <a:lumOff val="80000"/>
            <a:alpha val="4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347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PA" sz="2200" kern="1200" dirty="0"/>
            <a:t>PRIMAS PROYECTADAS QUE SUPERARÁN LOS 65.00 MILLONES</a:t>
          </a:r>
        </a:p>
      </dsp:txBody>
      <dsp:txXfrm>
        <a:off x="4543301" y="1843782"/>
        <a:ext cx="3979591" cy="1243622"/>
      </dsp:txXfrm>
    </dsp:sp>
    <dsp:sp modelId="{058470BA-9036-1241-A763-368344E304C3}">
      <dsp:nvSpPr>
        <dsp:cNvPr id="0" name=""/>
        <dsp:cNvSpPr/>
      </dsp:nvSpPr>
      <dsp:spPr>
        <a:xfrm>
          <a:off x="4377485" y="1664147"/>
          <a:ext cx="870535" cy="1305803"/>
        </a:xfrm>
        <a:prstGeom prst="rect">
          <a:avLst/>
        </a:prstGeom>
        <a:solidFill>
          <a:schemeClr val="accent5">
            <a:tint val="50000"/>
            <a:hueOff val="-5047230"/>
            <a:satOff val="-17210"/>
            <a:lumOff val="-28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AD3FA-97D6-F547-8232-973C312AA893}">
      <dsp:nvSpPr>
        <dsp:cNvPr id="0" name=""/>
        <dsp:cNvSpPr/>
      </dsp:nvSpPr>
      <dsp:spPr>
        <a:xfrm>
          <a:off x="2355057" y="3409364"/>
          <a:ext cx="3979591" cy="12436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347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PA" sz="2200" kern="1200" dirty="0"/>
            <a:t>INVERSIONES QUE SUPERAN LOS 36.17 MILLONES </a:t>
          </a:r>
        </a:p>
      </dsp:txBody>
      <dsp:txXfrm>
        <a:off x="2355057" y="3409364"/>
        <a:ext cx="3979591" cy="1243622"/>
      </dsp:txXfrm>
    </dsp:sp>
    <dsp:sp modelId="{C2454337-ECD8-904C-B371-6E625DB0EDCD}">
      <dsp:nvSpPr>
        <dsp:cNvPr id="0" name=""/>
        <dsp:cNvSpPr/>
      </dsp:nvSpPr>
      <dsp:spPr>
        <a:xfrm>
          <a:off x="2189241" y="3229729"/>
          <a:ext cx="870535" cy="1305803"/>
        </a:xfrm>
        <a:prstGeom prst="rect">
          <a:avLst/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9240D8-E13E-2B4B-A4EE-09EDE34FBA50}" type="datetimeFigureOut">
              <a:rPr lang="es-ES_tradnl" smtClean="0"/>
              <a:t>10/9/24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36B26D-E9AA-A14E-9786-CF33A585EB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316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6870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5603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2052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s-P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5046442-60CD-4812-A529-7A7981F9A061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899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1466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8732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692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3187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1896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4351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09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7795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A4C6B-44CE-9F49-9039-013BADB3A69E}" type="datetimeFigureOut">
              <a:rPr lang="es-PA" smtClean="0"/>
              <a:t>09/10/24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95644-FE78-064E-B160-AD732BB27202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7205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cusweb.org/coronavirus-and-the-death-of-connectivity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ncalmayossolsona.blogspot.com/2018/06/mutacions-en-lera-digital-subjectivitat.html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atoriodainternet.br/post/topicos-quentes-de-pesquisa-na-area-de-internet-parte-i-uma-visao-sobre-cdn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documento 1">
            <a:extLst>
              <a:ext uri="{FF2B5EF4-FFF2-40B4-BE49-F238E27FC236}">
                <a16:creationId xmlns:a16="http://schemas.microsoft.com/office/drawing/2014/main" id="{BD0051EE-AB5D-4808-9662-584CD907C0D9}"/>
              </a:ext>
            </a:extLst>
          </p:cNvPr>
          <p:cNvSpPr/>
          <p:nvPr/>
        </p:nvSpPr>
        <p:spPr>
          <a:xfrm rot="10800000">
            <a:off x="1523999" y="5641633"/>
            <a:ext cx="10425821" cy="1251536"/>
          </a:xfrm>
          <a:prstGeom prst="flowChartDocumen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9BEA8A-5212-4ABB-9865-D6972212C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68" y="751561"/>
            <a:ext cx="4411532" cy="36450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5C290CC-1649-4814-9077-B8CF88ADA95E}"/>
              </a:ext>
            </a:extLst>
          </p:cNvPr>
          <p:cNvSpPr txBox="1"/>
          <p:nvPr/>
        </p:nvSpPr>
        <p:spPr>
          <a:xfrm>
            <a:off x="5538957" y="315310"/>
            <a:ext cx="569688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3600" b="1" dirty="0">
                <a:solidFill>
                  <a:srgbClr val="002060"/>
                </a:solidFill>
              </a:rPr>
              <a:t>SEGUROS FEDPA, S.A.</a:t>
            </a:r>
          </a:p>
          <a:p>
            <a:pPr algn="ctr"/>
            <a:endParaRPr lang="es-PA" sz="2800" b="1" dirty="0">
              <a:solidFill>
                <a:srgbClr val="002060"/>
              </a:solidFill>
            </a:endParaRPr>
          </a:p>
          <a:p>
            <a:pPr algn="ctr"/>
            <a:r>
              <a:rPr lang="es-PA" sz="2800" b="1" dirty="0">
                <a:solidFill>
                  <a:srgbClr val="002060"/>
                </a:solidFill>
              </a:rPr>
              <a:t>ATENCION, COMERCIALIZACION Y VENTAS DIGITALES</a:t>
            </a:r>
          </a:p>
          <a:p>
            <a:pPr algn="ctr"/>
            <a:endParaRPr lang="es-PA" sz="2800" b="1" dirty="0">
              <a:solidFill>
                <a:srgbClr val="002060"/>
              </a:solidFill>
            </a:endParaRPr>
          </a:p>
          <a:p>
            <a:pPr algn="ctr"/>
            <a:r>
              <a:rPr lang="es-PA" sz="2800" b="1" dirty="0">
                <a:solidFill>
                  <a:srgbClr val="002060"/>
                </a:solidFill>
              </a:rPr>
              <a:t>GRUPO LARG</a:t>
            </a:r>
          </a:p>
          <a:p>
            <a:pPr algn="ctr"/>
            <a:endParaRPr lang="es-PA" sz="2400" b="1" dirty="0">
              <a:solidFill>
                <a:srgbClr val="002060"/>
              </a:solidFill>
            </a:endParaRPr>
          </a:p>
          <a:p>
            <a:pPr algn="ctr"/>
            <a:r>
              <a:rPr lang="es-PA" sz="2400" b="1" dirty="0">
                <a:solidFill>
                  <a:srgbClr val="002060"/>
                </a:solidFill>
              </a:rPr>
              <a:t>PARAGUAY, SEPTIEMBRE 2024</a:t>
            </a:r>
          </a:p>
          <a:p>
            <a:pPr algn="ctr"/>
            <a:endParaRPr lang="es-PA" sz="2800" b="1" dirty="0">
              <a:solidFill>
                <a:srgbClr val="002060"/>
              </a:solidFill>
            </a:endParaRPr>
          </a:p>
          <a:p>
            <a:pPr algn="ctr"/>
            <a:r>
              <a:rPr lang="es-PA" sz="2400" b="1" dirty="0">
                <a:solidFill>
                  <a:srgbClr val="002060"/>
                </a:solidFill>
              </a:rPr>
              <a:t>PRESENTADO POR:</a:t>
            </a:r>
          </a:p>
          <a:p>
            <a:pPr algn="ctr"/>
            <a:r>
              <a:rPr lang="es-PA" sz="2400" b="1" dirty="0">
                <a:solidFill>
                  <a:srgbClr val="002060"/>
                </a:solidFill>
              </a:rPr>
              <a:t>AMÍLCAR CÓRDOBA C.</a:t>
            </a:r>
          </a:p>
          <a:p>
            <a:pPr algn="ctr"/>
            <a:r>
              <a:rPr lang="es-PA" b="1" dirty="0">
                <a:solidFill>
                  <a:srgbClr val="002060"/>
                </a:solidFill>
              </a:rPr>
              <a:t>GERENTE GENERAL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DFA188D-F966-4F83-8CEF-EACEC6D3D9B6}"/>
              </a:ext>
            </a:extLst>
          </p:cNvPr>
          <p:cNvCxnSpPr>
            <a:cxnSpLocks/>
          </p:cNvCxnSpPr>
          <p:nvPr/>
        </p:nvCxnSpPr>
        <p:spPr>
          <a:xfrm>
            <a:off x="5339740" y="1226929"/>
            <a:ext cx="0" cy="35051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Diagrama de flujo: documento 16">
            <a:extLst>
              <a:ext uri="{FF2B5EF4-FFF2-40B4-BE49-F238E27FC236}">
                <a16:creationId xmlns:a16="http://schemas.microsoft.com/office/drawing/2014/main" id="{8F72E23B-0DDE-4DA3-9B8F-5A783668FFFE}"/>
              </a:ext>
            </a:extLst>
          </p:cNvPr>
          <p:cNvSpPr/>
          <p:nvPr/>
        </p:nvSpPr>
        <p:spPr>
          <a:xfrm rot="10800000">
            <a:off x="1524000" y="5922498"/>
            <a:ext cx="9144000" cy="970672"/>
          </a:xfrm>
          <a:prstGeom prst="flowChartDocumen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0027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709" y="391970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37798"/>
            <a:ext cx="7368088" cy="994474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Corredores y Canales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A66FF215-7282-0B3C-74A5-979FAB35A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2" y="1498445"/>
            <a:ext cx="2169343" cy="48390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C988BD-4931-5D5A-D4A5-7048305AFAD8}"/>
              </a:ext>
            </a:extLst>
          </p:cNvPr>
          <p:cNvSpPr txBox="1"/>
          <p:nvPr/>
        </p:nvSpPr>
        <p:spPr>
          <a:xfrm>
            <a:off x="3770334" y="1703003"/>
            <a:ext cx="5079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Ofrece varios servicios </a:t>
            </a:r>
          </a:p>
          <a:p>
            <a:r>
              <a:rPr lang="es-MX" sz="2000" dirty="0"/>
              <a:t>Permitiéndo a </a:t>
            </a:r>
            <a:r>
              <a:rPr lang="es-MX" sz="2400" dirty="0"/>
              <a:t>todos</a:t>
            </a:r>
            <a:r>
              <a:rPr lang="es-MX" sz="2000" dirty="0"/>
              <a:t> los usuarios tener a mano toda la información que se  requiera al instante.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87F0044-FAEC-B9B5-8EFC-678A0F722F68}"/>
              </a:ext>
            </a:extLst>
          </p:cNvPr>
          <p:cNvSpPr txBox="1"/>
          <p:nvPr/>
        </p:nvSpPr>
        <p:spPr>
          <a:xfrm>
            <a:off x="3770334" y="4370118"/>
            <a:ext cx="7240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dirty="0"/>
          </a:p>
          <a:p>
            <a:r>
              <a:rPr lang="es-MX" sz="2400" dirty="0"/>
              <a:t>Además, incluye un Chat que permite brindar un apoyo con nuestro equipo de atención al cliente de forma rápida y eficaz.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DA75FD-3C9E-317F-2024-CD3C2B6C9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897" y="3496043"/>
            <a:ext cx="5588234" cy="8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768" y="173090"/>
            <a:ext cx="2186039" cy="16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7043803" cy="1143000"/>
          </a:xfrm>
          <a:solidFill>
            <a:srgbClr val="1521C5"/>
          </a:solidFill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bg1"/>
                </a:solidFill>
                <a:latin typeface="+mn-lt"/>
              </a:rPr>
              <a:t>Corredores y Canales</a:t>
            </a:r>
            <a:endParaRPr lang="es-MX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C988BD-4931-5D5A-D4A5-7048305AFAD8}"/>
              </a:ext>
            </a:extLst>
          </p:cNvPr>
          <p:cNvSpPr txBox="1"/>
          <p:nvPr/>
        </p:nvSpPr>
        <p:spPr>
          <a:xfrm>
            <a:off x="7240045" y="3945699"/>
            <a:ext cx="4521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Ofrecemos  un portafolio completo de servicios  para nuestros clientes.</a:t>
            </a:r>
          </a:p>
          <a:p>
            <a:endParaRPr lang="es-MX" sz="2400" dirty="0"/>
          </a:p>
          <a:p>
            <a:endParaRPr lang="es-MX" sz="2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F481A83-FB63-F509-E8DA-F7C5966D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610" y="3224184"/>
            <a:ext cx="2343477" cy="4096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E5116B-4BC4-3B8F-8302-3A8AB71A0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66" y="1709780"/>
            <a:ext cx="5661669" cy="4522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áfico 10" descr="Users con relleno sólido">
            <a:extLst>
              <a:ext uri="{FF2B5EF4-FFF2-40B4-BE49-F238E27FC236}">
                <a16:creationId xmlns:a16="http://schemas.microsoft.com/office/drawing/2014/main" id="{92ACCA6F-CC57-CB16-3855-AFB83C613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2125" y="2371200"/>
            <a:ext cx="1515649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217308"/>
            <a:ext cx="5486402" cy="1200329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+mn-lt"/>
              </a:rPr>
              <a:t>Automovíl,  el Producto Estrella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C988BD-4931-5D5A-D4A5-7048305AFAD8}"/>
              </a:ext>
            </a:extLst>
          </p:cNvPr>
          <p:cNvSpPr txBox="1"/>
          <p:nvPr/>
        </p:nvSpPr>
        <p:spPr>
          <a:xfrm>
            <a:off x="8850072" y="2880985"/>
            <a:ext cx="30715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Ofrecemos un portafolio completo para nuestros clientes.</a:t>
            </a:r>
          </a:p>
          <a:p>
            <a:endParaRPr lang="es-MX" dirty="0"/>
          </a:p>
          <a:p>
            <a:r>
              <a:rPr lang="es-MX" dirty="0"/>
              <a:t>Manteniendo siempre una forma visual amigable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CCE524-4306-BB75-30D1-4236CEBE8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5" y="1767249"/>
            <a:ext cx="8173540" cy="4019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62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317293" cy="1143000"/>
          </a:xfrm>
          <a:solidFill>
            <a:srgbClr val="1521C5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SOAT,  a la Carta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0CC988BD-4931-5D5A-D4A5-7048305AFAD8}"/>
              </a:ext>
            </a:extLst>
          </p:cNvPr>
          <p:cNvSpPr txBox="1"/>
          <p:nvPr/>
        </p:nvSpPr>
        <p:spPr>
          <a:xfrm>
            <a:off x="8996412" y="2667321"/>
            <a:ext cx="28532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1201FD"/>
                </a:solidFill>
              </a:rPr>
              <a:t>SEGURO OBLIGATORIO</a:t>
            </a:r>
          </a:p>
          <a:p>
            <a:endParaRPr lang="es-MX" dirty="0"/>
          </a:p>
          <a:p>
            <a:r>
              <a:rPr lang="es-MX" dirty="0"/>
              <a:t>Ofrecemos PAQUETES que permitan al usuario SELECCIONAR un plan que cumpla con sus necesidades,  de una manera rápida, efectiva y eficiente.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F05C9B-6BB2-1C98-4FA1-10120457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8" y="1912346"/>
            <a:ext cx="8537636" cy="41203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476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898" y="223615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425517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b="1" dirty="0">
                <a:solidFill>
                  <a:schemeClr val="bg1"/>
                </a:solidFill>
                <a:latin typeface="+mn-lt"/>
              </a:rPr>
              <a:t>Coberturas Completas</a:t>
            </a:r>
            <a:r>
              <a:rPr lang="es-MX" sz="4000" dirty="0">
                <a:solidFill>
                  <a:schemeClr val="bg1"/>
                </a:solidFill>
                <a:latin typeface="+mn-lt"/>
              </a:rPr>
              <a:t> 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0CC988BD-4931-5D5A-D4A5-7048305AFAD8}"/>
              </a:ext>
            </a:extLst>
          </p:cNvPr>
          <p:cNvSpPr txBox="1"/>
          <p:nvPr/>
        </p:nvSpPr>
        <p:spPr>
          <a:xfrm>
            <a:off x="9156526" y="2617967"/>
            <a:ext cx="265551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/>
          </a:p>
          <a:p>
            <a:endParaRPr lang="es-MX" sz="2000" dirty="0"/>
          </a:p>
          <a:p>
            <a:r>
              <a:rPr lang="es-MX" sz="2000" dirty="0"/>
              <a:t>El cliente puede armar su póliza de acuerdo con su necesidad o los límites que requiera y con las coberturas que  necesita.</a:t>
            </a:r>
          </a:p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63F960-9822-8E8C-6EFC-400986F2F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" y="1774763"/>
            <a:ext cx="8282589" cy="4508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8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425517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b="1" dirty="0">
                <a:solidFill>
                  <a:schemeClr val="bg1"/>
                </a:solidFill>
                <a:latin typeface="+mn-lt"/>
              </a:rPr>
              <a:t>Historico de Cotizaciones 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7BFBBD9-ECC0-92C0-F201-26162E58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99" y="1788283"/>
            <a:ext cx="7878522" cy="471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4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408739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Consultas e Informes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CC5EFC0-399A-321F-07DE-9BDDFCA37E5F}"/>
              </a:ext>
            </a:extLst>
          </p:cNvPr>
          <p:cNvSpPr txBox="1"/>
          <p:nvPr/>
        </p:nvSpPr>
        <p:spPr>
          <a:xfrm>
            <a:off x="8639690" y="2989536"/>
            <a:ext cx="3197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Brinda varios tipos de consulta que permite al usuario para  obtener  resultados 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rápidos y  en tiempo real.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381E38-284F-2CDD-302C-EC770A4E8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78" y="2043790"/>
            <a:ext cx="7090195" cy="20265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496C41-1601-1173-F209-5144A44A9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82" y="3443657"/>
            <a:ext cx="7464594" cy="3142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38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291293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b="1" dirty="0">
                <a:solidFill>
                  <a:schemeClr val="bg1"/>
                </a:solidFill>
                <a:latin typeface="+mn-lt"/>
              </a:rPr>
              <a:t>Reportes en Línea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55EA49D-62FA-62AB-4C28-F2378D88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65" y="2245901"/>
            <a:ext cx="8617548" cy="4029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3E7661-D829-8AEF-904D-94E5769CC999}"/>
              </a:ext>
            </a:extLst>
          </p:cNvPr>
          <p:cNvSpPr txBox="1"/>
          <p:nvPr/>
        </p:nvSpPr>
        <p:spPr>
          <a:xfrm>
            <a:off x="9385524" y="2656928"/>
            <a:ext cx="24276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 todos nuestros clientes del portal le brindamos un resumen completo de la información de su productividad, cobros , comisione y  siniestros, el cual se actualiza en tiempo real.</a:t>
            </a:r>
          </a:p>
        </p:txBody>
      </p:sp>
    </p:spTree>
    <p:extLst>
      <p:ext uri="{BB962C8B-B14F-4D97-AF65-F5344CB8AC3E}">
        <p14:creationId xmlns:p14="http://schemas.microsoft.com/office/powerpoint/2010/main" val="1802312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427FE06-EB24-D154-D919-FE2DD604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781800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OnDemand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b="1" dirty="0">
                <a:solidFill>
                  <a:schemeClr val="bg1"/>
                </a:solidFill>
                <a:latin typeface="+mn-lt"/>
              </a:rPr>
              <a:t>Ventas</a:t>
            </a:r>
            <a:r>
              <a:rPr lang="es-MX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4000" b="1" dirty="0">
                <a:solidFill>
                  <a:schemeClr val="bg1"/>
                </a:solidFill>
                <a:latin typeface="+mn-lt"/>
              </a:rPr>
              <a:t>a Clientes Directos</a:t>
            </a:r>
            <a:endParaRPr lang="es-MX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AFA855-6ACC-D685-9E4A-A23EEB8C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072" y="350838"/>
            <a:ext cx="2431269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Gráfico 15" descr="Users con relleno sólido">
            <a:extLst>
              <a:ext uri="{FF2B5EF4-FFF2-40B4-BE49-F238E27FC236}">
                <a16:creationId xmlns:a16="http://schemas.microsoft.com/office/drawing/2014/main" id="{EF6914C3-844F-D378-2780-3C42D062E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1160" y="5394744"/>
            <a:ext cx="375407" cy="375407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C62795A1-0FCC-9188-3F03-E6220C9AD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21" y="2287964"/>
            <a:ext cx="7782565" cy="2544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5E3391-5421-AAD7-19FA-8B8E5706B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811" y="2248718"/>
            <a:ext cx="2548349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E8590DB-C946-DBFF-FD32-ECA114E5C450}"/>
              </a:ext>
            </a:extLst>
          </p:cNvPr>
          <p:cNvSpPr txBox="1"/>
          <p:nvPr/>
        </p:nvSpPr>
        <p:spPr>
          <a:xfrm>
            <a:off x="8978370" y="2823060"/>
            <a:ext cx="27770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1201FD"/>
                </a:solidFill>
              </a:rPr>
              <a:t>Es un canal de comercialización que ofrece productos al público desde nuestra página web.</a:t>
            </a:r>
          </a:p>
          <a:p>
            <a:endParaRPr lang="es-MX" b="1" dirty="0">
              <a:solidFill>
                <a:srgbClr val="1201FD"/>
              </a:solidFill>
            </a:endParaRPr>
          </a:p>
          <a:p>
            <a:r>
              <a:rPr lang="es-MX" b="1" dirty="0">
                <a:solidFill>
                  <a:srgbClr val="1201FD"/>
                </a:solidFill>
              </a:rPr>
              <a:t>www.segurosfedpa.com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AFA855-6ACC-D685-9E4A-A23EEB8C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154" y="350838"/>
            <a:ext cx="2431269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81752AD-F4E0-0ED4-BDF6-F9B0619C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85" y="2183181"/>
            <a:ext cx="8557969" cy="3187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5FDEE5C-6FF5-B3E3-8CE9-E7B40EC1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937501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OnDemand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b="1" dirty="0">
                <a:solidFill>
                  <a:schemeClr val="bg1"/>
                </a:solidFill>
                <a:latin typeface="+mn-lt"/>
              </a:rPr>
              <a:t>Ventas</a:t>
            </a:r>
            <a:r>
              <a:rPr lang="es-MX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MX" sz="4000" b="1" dirty="0">
                <a:solidFill>
                  <a:schemeClr val="bg1"/>
                </a:solidFill>
                <a:latin typeface="+mn-lt"/>
              </a:rPr>
              <a:t>a Clientes Directos</a:t>
            </a:r>
            <a:endParaRPr lang="es-MX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75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ED61D5F4-F9C1-470D-8345-B497F7329FBA}"/>
              </a:ext>
            </a:extLst>
          </p:cNvPr>
          <p:cNvSpPr/>
          <p:nvPr/>
        </p:nvSpPr>
        <p:spPr>
          <a:xfrm>
            <a:off x="1548618" y="179854"/>
            <a:ext cx="9122898" cy="10358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rgbClr val="00206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76CA41-F4B0-4F36-A6DB-6B3CF662929E}"/>
              </a:ext>
            </a:extLst>
          </p:cNvPr>
          <p:cNvSpPr txBox="1"/>
          <p:nvPr/>
        </p:nvSpPr>
        <p:spPr>
          <a:xfrm>
            <a:off x="2152650" y="174957"/>
            <a:ext cx="3296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5400" dirty="0">
                <a:solidFill>
                  <a:schemeClr val="bg1"/>
                </a:solidFill>
              </a:rPr>
              <a:t>HOY: </a:t>
            </a:r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8431E660-7A3E-4687-B854-E7ABD5B3A11C}"/>
              </a:ext>
            </a:extLst>
          </p:cNvPr>
          <p:cNvSpPr/>
          <p:nvPr/>
        </p:nvSpPr>
        <p:spPr>
          <a:xfrm>
            <a:off x="1495865" y="174958"/>
            <a:ext cx="3130061" cy="1040769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3CD9FE-FC8B-44D9-A810-F7298169D9F8}"/>
              </a:ext>
            </a:extLst>
          </p:cNvPr>
          <p:cNvSpPr txBox="1"/>
          <p:nvPr/>
        </p:nvSpPr>
        <p:spPr>
          <a:xfrm>
            <a:off x="2054175" y="240085"/>
            <a:ext cx="1889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4800" dirty="0">
                <a:solidFill>
                  <a:srgbClr val="002060"/>
                </a:solidFill>
              </a:rPr>
              <a:t>HOY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6A36E2F-0B31-6547-BE6E-2F3943BD26F2}"/>
              </a:ext>
            </a:extLst>
          </p:cNvPr>
          <p:cNvGraphicFramePr/>
          <p:nvPr/>
        </p:nvGraphicFramePr>
        <p:xfrm>
          <a:off x="1776249" y="1397000"/>
          <a:ext cx="8692055" cy="4373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17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0BB307-08E6-A04B-AAAE-4E38E5F7E7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EE88D9-303F-5D40-93F2-80EF8E6FE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156B29-62A7-8C40-9A09-C9535DAEF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F41B78-64B5-2E49-BDB3-F04E4075C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055304-D05B-C146-958A-8CCFED5F0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CA42D2-3D4E-BB49-A5AF-50D17B263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507132-0284-7A41-9138-E974A3D45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8477E7-4CF6-4C4A-91AD-FF987A130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B57662-3366-7448-B3D4-902AF8F81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4EFDB1-B4F5-8C40-89DC-E4095CA91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427FE06-EB24-D154-D919-FE2DD604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781800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OnDemand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Productos Customisados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8590DB-C946-DBFF-FD32-ECA114E5C450}"/>
              </a:ext>
            </a:extLst>
          </p:cNvPr>
          <p:cNvSpPr txBox="1"/>
          <p:nvPr/>
        </p:nvSpPr>
        <p:spPr>
          <a:xfrm>
            <a:off x="8978370" y="2823060"/>
            <a:ext cx="27770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Es un canal de comercialización que ofrece productos al público desde nuestra página web. </a:t>
            </a:r>
          </a:p>
          <a:p>
            <a:endParaRPr lang="es-MX" sz="1400" dirty="0"/>
          </a:p>
          <a:p>
            <a:r>
              <a:rPr lang="es-MX" sz="1400" dirty="0"/>
              <a:t>www.segurosfedpa.com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AFA855-6ACC-D685-9E4A-A23EEB8C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072" y="274638"/>
            <a:ext cx="2431269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B2648362-F6E0-DD59-BB78-164F814F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0" y="1676211"/>
            <a:ext cx="7834903" cy="4685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162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855912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b="1" dirty="0">
                <a:solidFill>
                  <a:schemeClr val="bg1"/>
                </a:solidFill>
                <a:latin typeface="+mn-lt"/>
              </a:rPr>
              <a:t>Usuarios Registrados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A3E7661-D829-8AEF-904D-94E5769CC999}"/>
              </a:ext>
            </a:extLst>
          </p:cNvPr>
          <p:cNvSpPr txBox="1"/>
          <p:nvPr/>
        </p:nvSpPr>
        <p:spPr>
          <a:xfrm>
            <a:off x="9385524" y="2656928"/>
            <a:ext cx="24276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 todos nuestros clientes el portal le brinda un resumen completo de la información de su productividad, cobros , comisiones, siniestros que mantiene con nosotros.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C94FB55-7579-6CBF-0E09-983B16788CAC}"/>
              </a:ext>
            </a:extLst>
          </p:cNvPr>
          <p:cNvGraphicFramePr/>
          <p:nvPr/>
        </p:nvGraphicFramePr>
        <p:xfrm>
          <a:off x="1265652" y="1590268"/>
          <a:ext cx="7402860" cy="4497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A32C9E8-7314-115A-6DC5-0BBDE23D86CC}"/>
              </a:ext>
            </a:extLst>
          </p:cNvPr>
          <p:cNvSpPr txBox="1"/>
          <p:nvPr/>
        </p:nvSpPr>
        <p:spPr>
          <a:xfrm>
            <a:off x="7027100" y="2455874"/>
            <a:ext cx="207603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Lanzamiento </a:t>
            </a:r>
            <a:r>
              <a:rPr lang="es-MX" sz="1800" dirty="0">
                <a:solidFill>
                  <a:srgbClr val="1201FD"/>
                </a:solidFill>
              </a:rPr>
              <a:t>Sept. </a:t>
            </a:r>
            <a:r>
              <a:rPr lang="es-MX" sz="1800" b="1" dirty="0">
                <a:solidFill>
                  <a:srgbClr val="1201FD"/>
                </a:solidFill>
              </a:rPr>
              <a:t>2022</a:t>
            </a:r>
          </a:p>
          <a:p>
            <a:r>
              <a:rPr lang="es-MX" sz="1800" b="1" dirty="0">
                <a:solidFill>
                  <a:srgbClr val="00B050"/>
                </a:solidFill>
              </a:rPr>
              <a:t>+ 1,368</a:t>
            </a:r>
          </a:p>
          <a:p>
            <a:endParaRPr lang="es-MX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s-MX" dirty="0"/>
          </a:p>
        </p:txBody>
      </p:sp>
      <p:pic>
        <p:nvPicPr>
          <p:cNvPr id="3" name="Gráfico 2" descr="Users con relleno sólido">
            <a:extLst>
              <a:ext uri="{FF2B5EF4-FFF2-40B4-BE49-F238E27FC236}">
                <a16:creationId xmlns:a16="http://schemas.microsoft.com/office/drawing/2014/main" id="{6A30E8A5-4616-24DD-89D0-17FCF1D1E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7975" y="3595373"/>
            <a:ext cx="602922" cy="7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57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46" y="274638"/>
            <a:ext cx="2484365" cy="1818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661670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b="1" dirty="0">
                <a:solidFill>
                  <a:schemeClr val="bg1"/>
                </a:solidFill>
                <a:latin typeface="+mn-lt"/>
              </a:rPr>
              <a:t>Tipos </a:t>
            </a:r>
            <a:r>
              <a:rPr lang="es-MX" sz="4000" b="1" dirty="0">
                <a:solidFill>
                  <a:schemeClr val="bg1"/>
                </a:solidFill>
                <a:latin typeface="+mn-lt"/>
              </a:rPr>
              <a:t>Usuarios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A3E7661-D829-8AEF-904D-94E5769CC999}"/>
              </a:ext>
            </a:extLst>
          </p:cNvPr>
          <p:cNvSpPr txBox="1"/>
          <p:nvPr/>
        </p:nvSpPr>
        <p:spPr>
          <a:xfrm>
            <a:off x="9385524" y="2656928"/>
            <a:ext cx="24276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 todos nuestros clientes el portal le brinda un resumen completo de la información de su productividad, cobros , comisiones, siniestros que mantiene con nosotros.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C94FB55-7579-6CBF-0E09-983B16788CAC}"/>
              </a:ext>
            </a:extLst>
          </p:cNvPr>
          <p:cNvGraphicFramePr/>
          <p:nvPr/>
        </p:nvGraphicFramePr>
        <p:xfrm>
          <a:off x="609600" y="1590268"/>
          <a:ext cx="8008307" cy="440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3BFF378-546F-7984-93E8-B9F1AD8F6397}"/>
              </a:ext>
            </a:extLst>
          </p:cNvPr>
          <p:cNvSpPr txBox="1"/>
          <p:nvPr/>
        </p:nvSpPr>
        <p:spPr>
          <a:xfrm>
            <a:off x="6417611" y="350838"/>
            <a:ext cx="243246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Lanzamiento </a:t>
            </a:r>
            <a:r>
              <a:rPr lang="es-MX" sz="1800" dirty="0">
                <a:solidFill>
                  <a:srgbClr val="1201FD"/>
                </a:solidFill>
              </a:rPr>
              <a:t>Sept. </a:t>
            </a:r>
            <a:r>
              <a:rPr lang="es-MX" sz="1800" b="1" dirty="0">
                <a:solidFill>
                  <a:srgbClr val="1201FD"/>
                </a:solidFill>
              </a:rPr>
              <a:t>2022</a:t>
            </a:r>
          </a:p>
          <a:p>
            <a:r>
              <a:rPr lang="es-MX" sz="1800" b="1" dirty="0">
                <a:solidFill>
                  <a:srgbClr val="00B050"/>
                </a:solidFill>
              </a:rPr>
              <a:t>+ 1,368.  usuarios </a:t>
            </a:r>
          </a:p>
          <a:p>
            <a:endParaRPr lang="es-MX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s-MX" dirty="0"/>
          </a:p>
        </p:txBody>
      </p:sp>
      <p:pic>
        <p:nvPicPr>
          <p:cNvPr id="3" name="Gráfico 2" descr="Users con relleno sólido">
            <a:extLst>
              <a:ext uri="{FF2B5EF4-FFF2-40B4-BE49-F238E27FC236}">
                <a16:creationId xmlns:a16="http://schemas.microsoft.com/office/drawing/2014/main" id="{99A9D54A-8189-102F-EB8A-7C64AB0B3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5022" y="2127649"/>
            <a:ext cx="602922" cy="7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89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5D137A-EC03-6232-804E-D7854A622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D77B04C7-F54D-0D38-EDBE-2625B7753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589595"/>
              </p:ext>
            </p:extLst>
          </p:nvPr>
        </p:nvGraphicFramePr>
        <p:xfrm>
          <a:off x="375488" y="1577130"/>
          <a:ext cx="7716326" cy="423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6B45A202-B77C-C209-2000-B2661BB39F47}"/>
              </a:ext>
            </a:extLst>
          </p:cNvPr>
          <p:cNvSpPr txBox="1">
            <a:spLocks/>
          </p:cNvSpPr>
          <p:nvPr/>
        </p:nvSpPr>
        <p:spPr>
          <a:xfrm>
            <a:off x="615696" y="207582"/>
            <a:ext cx="5359219" cy="1143000"/>
          </a:xfrm>
          <a:prstGeom prst="rect">
            <a:avLst/>
          </a:prstGeom>
          <a:solidFill>
            <a:srgbClr val="1521C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solidFill>
                  <a:schemeClr val="bg1"/>
                </a:solidFill>
                <a:latin typeface="+mn-lt"/>
              </a:rPr>
              <a:t>Primas Emitidas en el Portal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544B81A-55A2-B510-F82C-5561360A896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37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427FE06-EB24-D154-D919-FE2DD604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781800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PAGOS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En Línea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C7DE0FAA-5D9E-3228-B90C-2F331F95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766" y="96530"/>
            <a:ext cx="2484387" cy="1845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B6D8FA0-358C-730A-244E-CFCB9E285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67" y="1941644"/>
            <a:ext cx="8658816" cy="29747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CBE459-E30A-EC81-6531-A5BEC33C3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7369">
            <a:off x="7522198" y="2254391"/>
            <a:ext cx="1876687" cy="72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4358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352E59-8FA7-6454-96C7-A34CF9D7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13" y="350838"/>
            <a:ext cx="2484387" cy="181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898078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0ADC0C7D-6D5B-7330-784C-AB59989E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791" y="1937011"/>
            <a:ext cx="5382376" cy="357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CC5EFC0-399A-321F-07DE-9BDDFCA37E5F}"/>
              </a:ext>
            </a:extLst>
          </p:cNvPr>
          <p:cNvSpPr txBox="1"/>
          <p:nvPr/>
        </p:nvSpPr>
        <p:spPr>
          <a:xfrm>
            <a:off x="8639690" y="2989536"/>
            <a:ext cx="3197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Puede realizar los pagos de forma inmediata y segura. Para todo tipo de productos.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Pólizas Nuevas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Renovadas</a:t>
            </a:r>
          </a:p>
        </p:txBody>
      </p:sp>
    </p:spTree>
    <p:extLst>
      <p:ext uri="{BB962C8B-B14F-4D97-AF65-F5344CB8AC3E}">
        <p14:creationId xmlns:p14="http://schemas.microsoft.com/office/powerpoint/2010/main" val="34685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427FE06-EB24-D154-D919-FE2DD604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164790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PAGOS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En Línea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8590DB-C946-DBFF-FD32-ECA114E5C450}"/>
              </a:ext>
            </a:extLst>
          </p:cNvPr>
          <p:cNvSpPr txBox="1"/>
          <p:nvPr/>
        </p:nvSpPr>
        <p:spPr>
          <a:xfrm>
            <a:off x="9126909" y="2737845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Permite a nuestros clientes la comodidad de realizar sus pagos en línea utilizando varios métodos de pagos.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C7DE0FAA-5D9E-3228-B90C-2F331F95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410" y="151555"/>
            <a:ext cx="2484387" cy="1845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677219F-D6DD-425E-820B-EC4A9377F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80" y="1790527"/>
            <a:ext cx="8673903" cy="3802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6A0D3D-59E8-1336-896D-7ED160C9A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229" y="5434435"/>
            <a:ext cx="3153215" cy="135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16DD543-6BFF-4475-7471-8EC47B62C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442" y="2989310"/>
            <a:ext cx="1852435" cy="156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80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 descr="Users con relleno sólido">
            <a:extLst>
              <a:ext uri="{FF2B5EF4-FFF2-40B4-BE49-F238E27FC236}">
                <a16:creationId xmlns:a16="http://schemas.microsoft.com/office/drawing/2014/main" id="{9ECF55FE-BF2A-E645-BB1E-4678EC425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455" y="3847588"/>
            <a:ext cx="979340" cy="7809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2D4143-A4F7-5D16-2C53-AAA8921B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506" y="394709"/>
            <a:ext cx="2484387" cy="1845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933B9865-69F3-B66C-A971-F45EF6B4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27038"/>
            <a:ext cx="5602224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PAGOS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En Línea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D1DFC34-E83B-1F9D-B44C-D959A73C475C}"/>
              </a:ext>
            </a:extLst>
          </p:cNvPr>
          <p:cNvCxnSpPr>
            <a:cxnSpLocks/>
          </p:cNvCxnSpPr>
          <p:nvPr/>
        </p:nvCxnSpPr>
        <p:spPr>
          <a:xfrm>
            <a:off x="762000" y="1878956"/>
            <a:ext cx="796330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E892835-4191-1531-9E74-D3B1881CEC22}"/>
              </a:ext>
            </a:extLst>
          </p:cNvPr>
          <p:cNvSpPr txBox="1"/>
          <p:nvPr/>
        </p:nvSpPr>
        <p:spPr>
          <a:xfrm>
            <a:off x="363257" y="1960530"/>
            <a:ext cx="199993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MX" dirty="0"/>
          </a:p>
          <a:p>
            <a:r>
              <a:rPr lang="es-MX" dirty="0"/>
              <a:t>Lanzamiento ABRIL</a:t>
            </a:r>
            <a:r>
              <a:rPr lang="es-MX" sz="1800" dirty="0">
                <a:solidFill>
                  <a:srgbClr val="1201FD"/>
                </a:solidFill>
              </a:rPr>
              <a:t> </a:t>
            </a:r>
            <a:r>
              <a:rPr lang="es-MX" sz="1800" b="1" dirty="0">
                <a:solidFill>
                  <a:srgbClr val="1201FD"/>
                </a:solidFill>
              </a:rPr>
              <a:t>2023</a:t>
            </a:r>
          </a:p>
          <a:p>
            <a:r>
              <a:rPr lang="es-MX" sz="1800" b="1" dirty="0">
                <a:solidFill>
                  <a:srgbClr val="00B050"/>
                </a:solidFill>
              </a:rPr>
              <a:t>+ 150,733 pagos recibidos.</a:t>
            </a:r>
          </a:p>
          <a:p>
            <a:endParaRPr lang="es-MX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s-MX" dirty="0"/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9AEFB5BA-7294-57BD-CF8A-3258B7F24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501622"/>
              </p:ext>
            </p:extLst>
          </p:nvPr>
        </p:nvGraphicFramePr>
        <p:xfrm>
          <a:off x="522515" y="1797382"/>
          <a:ext cx="8586538" cy="397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C58A120E-2026-1F7C-B940-24CC0E31EA4D}"/>
              </a:ext>
            </a:extLst>
          </p:cNvPr>
          <p:cNvSpPr/>
          <p:nvPr/>
        </p:nvSpPr>
        <p:spPr>
          <a:xfrm>
            <a:off x="8725302" y="2548741"/>
            <a:ext cx="3103443" cy="13344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1201FD"/>
                </a:solidFill>
              </a:rPr>
              <a:t>PASARELA DE PAGOS, PROPIA DE </a:t>
            </a:r>
          </a:p>
          <a:p>
            <a:pPr algn="ctr"/>
            <a:r>
              <a:rPr lang="es-ES_tradnl" sz="2000" b="1" dirty="0">
                <a:solidFill>
                  <a:srgbClr val="1201FD"/>
                </a:solidFill>
              </a:rPr>
              <a:t>SEGUROS FEDPA,S.A.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1C7822F-A068-40B5-BB6C-C3854E544E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86106" y="3999091"/>
            <a:ext cx="4105894" cy="57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75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427FE06-EB24-D154-D919-FE2DD604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1201FD"/>
                </a:solidFill>
                <a:latin typeface="+mn-lt"/>
              </a:rPr>
              <a:t>Reclamos Online</a:t>
            </a:r>
            <a:br>
              <a:rPr lang="es-MX" b="1" dirty="0">
                <a:solidFill>
                  <a:srgbClr val="1201FD"/>
                </a:solidFill>
                <a:latin typeface="+mn-lt"/>
              </a:rPr>
            </a:br>
            <a:r>
              <a:rPr lang="es-MX" sz="4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Solicitud Apertura de Reclamo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8590DB-C946-DBFF-FD32-ECA114E5C450}"/>
              </a:ext>
            </a:extLst>
          </p:cNvPr>
          <p:cNvSpPr txBox="1"/>
          <p:nvPr/>
        </p:nvSpPr>
        <p:spPr>
          <a:xfrm>
            <a:off x="8850072" y="2846567"/>
            <a:ext cx="2777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Desarrollado por el equipo de SEGUROS FEDPA TI.</a:t>
            </a:r>
          </a:p>
          <a:p>
            <a:endParaRPr lang="es-MX" sz="1400" dirty="0"/>
          </a:p>
          <a:p>
            <a:r>
              <a:rPr lang="es-MX" sz="1400" dirty="0"/>
              <a:t>Utilizando ORACLE APEX cumpliendo con todas las medidas de seguridad.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194A118-82DF-FFB3-23F9-5C16C8FAF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7" y="2189115"/>
            <a:ext cx="7955970" cy="3322608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392F2139-CCEE-FCC3-E9BA-6D97C0965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072" y="274638"/>
            <a:ext cx="2431268" cy="1816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37969F-2CA4-ECB7-4084-39D632059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3425">
            <a:off x="7176471" y="2402520"/>
            <a:ext cx="1914792" cy="71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3579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427FE06-EB24-D154-D919-FE2DD604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781800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Reclamos Online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Solicitud Apertura de Reclamo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8590DB-C946-DBFF-FD32-ECA114E5C450}"/>
              </a:ext>
            </a:extLst>
          </p:cNvPr>
          <p:cNvSpPr txBox="1"/>
          <p:nvPr/>
        </p:nvSpPr>
        <p:spPr>
          <a:xfrm>
            <a:off x="8850072" y="2846567"/>
            <a:ext cx="2777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Portal que permite que los clientes puedan ingresar su solicitud de apertura de reclamos de una manera ágil.</a:t>
            </a:r>
          </a:p>
          <a:p>
            <a:endParaRPr lang="es-MX" sz="1400" dirty="0"/>
          </a:p>
          <a:p>
            <a:r>
              <a:rPr lang="es-MX" sz="1400" dirty="0"/>
              <a:t>El cliente puede ser asegurado o afectado.</a:t>
            </a:r>
          </a:p>
          <a:p>
            <a:endParaRPr lang="es-MX" sz="1400" dirty="0"/>
          </a:p>
          <a:p>
            <a:endParaRPr lang="es-MX" sz="140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392F2139-CCEE-FCC3-E9BA-6D97C096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072" y="274638"/>
            <a:ext cx="2431268" cy="1816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68D64E-1187-3730-9533-C4C35DAF6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23" y="1676212"/>
            <a:ext cx="6555678" cy="457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168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ED61D5F4-F9C1-470D-8345-B497F7329FBA}"/>
              </a:ext>
            </a:extLst>
          </p:cNvPr>
          <p:cNvSpPr/>
          <p:nvPr/>
        </p:nvSpPr>
        <p:spPr>
          <a:xfrm>
            <a:off x="1548618" y="179854"/>
            <a:ext cx="9122898" cy="10358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rgbClr val="00206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76CA41-F4B0-4F36-A6DB-6B3CF662929E}"/>
              </a:ext>
            </a:extLst>
          </p:cNvPr>
          <p:cNvSpPr txBox="1"/>
          <p:nvPr/>
        </p:nvSpPr>
        <p:spPr>
          <a:xfrm>
            <a:off x="2152650" y="174957"/>
            <a:ext cx="3296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5400" dirty="0">
                <a:solidFill>
                  <a:schemeClr val="bg1"/>
                </a:solidFill>
              </a:rPr>
              <a:t>HOY: </a:t>
            </a:r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8431E660-7A3E-4687-B854-E7ABD5B3A11C}"/>
              </a:ext>
            </a:extLst>
          </p:cNvPr>
          <p:cNvSpPr/>
          <p:nvPr/>
        </p:nvSpPr>
        <p:spPr>
          <a:xfrm>
            <a:off x="1495865" y="174958"/>
            <a:ext cx="3130061" cy="1040769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3CD9FE-FC8B-44D9-A810-F7298169D9F8}"/>
              </a:ext>
            </a:extLst>
          </p:cNvPr>
          <p:cNvSpPr txBox="1"/>
          <p:nvPr/>
        </p:nvSpPr>
        <p:spPr>
          <a:xfrm>
            <a:off x="2054175" y="240085"/>
            <a:ext cx="1889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4800" dirty="0">
                <a:solidFill>
                  <a:srgbClr val="002060"/>
                </a:solidFill>
              </a:rPr>
              <a:t>HOY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8695B6A-6D26-E54E-B9FB-C03A9D0AC14D}"/>
              </a:ext>
            </a:extLst>
          </p:cNvPr>
          <p:cNvGraphicFramePr/>
          <p:nvPr/>
        </p:nvGraphicFramePr>
        <p:xfrm>
          <a:off x="1828800" y="1397000"/>
          <a:ext cx="8523890" cy="4751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3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01FA4B-3581-1E4E-B8B5-D3D507EF9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4AAE1-D882-F743-9FBB-A61E9AB949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974822-2793-CC44-833A-13CD5A7D3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E3E166-E1B3-CB4C-B2D9-E0BFA7B39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23F96-F63D-4E41-BC34-CA800B1A9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FD5C9E-DE88-1943-8003-B870AECFE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8470BA-9036-1241-A763-368344E30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1FEEB0-93FE-864E-AE8E-F79CC216D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454337-ECD8-904C-B371-6E625DB0E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2AD3FA-97D6-F547-8232-973C312AA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DA570B-4C53-4993-62CC-4F4A695B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072" y="509441"/>
            <a:ext cx="2431268" cy="1816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73EFAA6-C8F4-48B5-4E6A-E9BDE74DD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5323802"/>
              </p:ext>
            </p:extLst>
          </p:nvPr>
        </p:nvGraphicFramePr>
        <p:xfrm>
          <a:off x="880084" y="1483066"/>
          <a:ext cx="6692550" cy="448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39116C9-89B1-8A58-CEC9-E6531496970F}"/>
              </a:ext>
            </a:extLst>
          </p:cNvPr>
          <p:cNvSpPr txBox="1"/>
          <p:nvPr/>
        </p:nvSpPr>
        <p:spPr>
          <a:xfrm>
            <a:off x="9291624" y="2853533"/>
            <a:ext cx="290037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/>
          </a:p>
          <a:p>
            <a:endParaRPr lang="es-MX" sz="2000" dirty="0"/>
          </a:p>
          <a:p>
            <a:r>
              <a:rPr lang="es-MX" sz="2000" dirty="0"/>
              <a:t>Lanzamiento ABR</a:t>
            </a:r>
            <a:r>
              <a:rPr lang="es-MX" sz="2000" dirty="0">
                <a:solidFill>
                  <a:srgbClr val="1201FD"/>
                </a:solidFill>
              </a:rPr>
              <a:t>. </a:t>
            </a:r>
            <a:r>
              <a:rPr lang="es-MX" sz="2000" b="1" dirty="0">
                <a:solidFill>
                  <a:srgbClr val="1201FD"/>
                </a:solidFill>
              </a:rPr>
              <a:t>2024</a:t>
            </a:r>
          </a:p>
          <a:p>
            <a:r>
              <a:rPr lang="es-MX" sz="2000" b="1" dirty="0">
                <a:solidFill>
                  <a:srgbClr val="00B050"/>
                </a:solidFill>
              </a:rPr>
              <a:t>+ 485</a:t>
            </a:r>
          </a:p>
          <a:p>
            <a:endParaRPr lang="es-MX" dirty="0">
              <a:solidFill>
                <a:schemeClr val="bg2">
                  <a:lumMod val="25000"/>
                </a:schemeClr>
              </a:solidFill>
            </a:endParaRPr>
          </a:p>
          <a:p>
            <a:endParaRPr lang="es-MX" sz="20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71EB723-77A8-7ACC-FABF-210DA9A0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781800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Reclamos Online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Solicitud Apertura de Reclamo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6C2BDC4-BFFD-D39D-B4E0-64435037ADE4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 descr="Users con relleno sólido">
            <a:extLst>
              <a:ext uri="{FF2B5EF4-FFF2-40B4-BE49-F238E27FC236}">
                <a16:creationId xmlns:a16="http://schemas.microsoft.com/office/drawing/2014/main" id="{DD886A49-F23E-2A95-D1FB-2D8DFB546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78844" y="3960303"/>
            <a:ext cx="1430654" cy="14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14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427FE06-EB24-D154-D919-FE2DD604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808011" cy="1143000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Servicio al Cliente</a:t>
            </a:r>
            <a:br>
              <a:rPr lang="es-MX" b="1" dirty="0">
                <a:solidFill>
                  <a:schemeClr val="bg1"/>
                </a:solidFill>
                <a:latin typeface="+mn-lt"/>
              </a:rPr>
            </a:br>
            <a:r>
              <a:rPr lang="es-MX" sz="4000" dirty="0">
                <a:solidFill>
                  <a:schemeClr val="bg1"/>
                </a:solidFill>
                <a:latin typeface="+mn-lt"/>
              </a:rPr>
              <a:t>Gestor de Conversaciones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8590DB-C946-DBFF-FD32-ECA114E5C450}"/>
              </a:ext>
            </a:extLst>
          </p:cNvPr>
          <p:cNvSpPr txBox="1"/>
          <p:nvPr/>
        </p:nvSpPr>
        <p:spPr>
          <a:xfrm>
            <a:off x="8850072" y="2846567"/>
            <a:ext cx="2777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Plataforma Adquirida por SEGUROS FEDPA.</a:t>
            </a:r>
          </a:p>
          <a:p>
            <a:endParaRPr lang="es-MX" sz="2000" dirty="0"/>
          </a:p>
          <a:p>
            <a:r>
              <a:rPr lang="es-MX" sz="2000" dirty="0"/>
              <a:t>Herramienta en la nube.</a:t>
            </a:r>
          </a:p>
          <a:p>
            <a:endParaRPr lang="es-MX" sz="2000" dirty="0"/>
          </a:p>
          <a:p>
            <a:endParaRPr lang="es-MX" sz="2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68B0A32-BE8D-AE2A-DE63-8E42C10C1AD3}"/>
              </a:ext>
            </a:extLst>
          </p:cNvPr>
          <p:cNvSpPr txBox="1"/>
          <p:nvPr/>
        </p:nvSpPr>
        <p:spPr>
          <a:xfrm>
            <a:off x="8668025" y="350838"/>
            <a:ext cx="2605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Lanzamiento MAR</a:t>
            </a:r>
            <a:r>
              <a:rPr lang="es-MX" sz="1800" dirty="0">
                <a:solidFill>
                  <a:srgbClr val="1201FD"/>
                </a:solidFill>
              </a:rPr>
              <a:t>. </a:t>
            </a:r>
            <a:r>
              <a:rPr lang="es-MX" sz="1800" b="1" dirty="0">
                <a:solidFill>
                  <a:srgbClr val="1201FD"/>
                </a:solidFill>
              </a:rPr>
              <a:t>2024</a:t>
            </a:r>
          </a:p>
          <a:p>
            <a:r>
              <a:rPr lang="es-MX" sz="1800" b="1" dirty="0">
                <a:solidFill>
                  <a:srgbClr val="00B050"/>
                </a:solidFill>
              </a:rPr>
              <a:t>+ 16,090</a:t>
            </a:r>
          </a:p>
          <a:p>
            <a:r>
              <a:rPr lang="es-MX" sz="1600" dirty="0">
                <a:solidFill>
                  <a:schemeClr val="bg2">
                    <a:lumMod val="25000"/>
                  </a:schemeClr>
                </a:solidFill>
              </a:rPr>
              <a:t>Publico</a:t>
            </a:r>
          </a:p>
          <a:p>
            <a:endParaRPr lang="es-MX" dirty="0"/>
          </a:p>
        </p:txBody>
      </p:sp>
      <p:pic>
        <p:nvPicPr>
          <p:cNvPr id="16" name="Gráfico 15" descr="Users con relleno sólido">
            <a:extLst>
              <a:ext uri="{FF2B5EF4-FFF2-40B4-BE49-F238E27FC236}">
                <a16:creationId xmlns:a16="http://schemas.microsoft.com/office/drawing/2014/main" id="{EF6914C3-844F-D378-2780-3C42D062E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8605" y="589351"/>
            <a:ext cx="721669" cy="721669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B52D490-68E2-7EAD-2F57-CF5FBDAEC733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9972B9A6-DAAF-825A-C535-73FFB7CE7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67" y="1596589"/>
            <a:ext cx="7695501" cy="4276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813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FFB83D-7F97-8940-7CDC-60DA65262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54" y="-193386"/>
            <a:ext cx="12290854" cy="71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8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C058C6B-783B-78F6-9EA6-452D4DE69EDF}"/>
              </a:ext>
            </a:extLst>
          </p:cNvPr>
          <p:cNvSpPr/>
          <p:nvPr/>
        </p:nvSpPr>
        <p:spPr>
          <a:xfrm>
            <a:off x="3571112" y="2967335"/>
            <a:ext cx="50497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8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201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" panose="02040504050005020304" pitchFamily="18" charset="77"/>
                <a:cs typeface="Sathu" pitchFamily="2" charset="-34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50474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079949-81F0-A997-2944-7943FD016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07377" y="803492"/>
            <a:ext cx="5169928" cy="34428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7E11CD-27CC-B629-ED0D-EC8E8590C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0246" y="2196606"/>
            <a:ext cx="3601231" cy="28889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F5CFD44-8264-F550-2263-0CED1263F789}"/>
              </a:ext>
            </a:extLst>
          </p:cNvPr>
          <p:cNvSpPr txBox="1"/>
          <p:nvPr/>
        </p:nvSpPr>
        <p:spPr>
          <a:xfrm>
            <a:off x="576196" y="288099"/>
            <a:ext cx="3601231" cy="923330"/>
          </a:xfrm>
          <a:prstGeom prst="rect">
            <a:avLst/>
          </a:prstGeom>
          <a:solidFill>
            <a:srgbClr val="1521C5"/>
          </a:solidFill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La evolución del hombre se aceleró mas en los últimos  20 años, que en los 3,000  años anteriores</a:t>
            </a:r>
          </a:p>
        </p:txBody>
      </p:sp>
      <p:cxnSp>
        <p:nvCxnSpPr>
          <p:cNvPr id="10" name="Conector curvado 9">
            <a:extLst>
              <a:ext uri="{FF2B5EF4-FFF2-40B4-BE49-F238E27FC236}">
                <a16:creationId xmlns:a16="http://schemas.microsoft.com/office/drawing/2014/main" id="{4549CE0C-48F7-2765-3AD6-00C130AC92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81973" y="2398160"/>
            <a:ext cx="4308959" cy="1541850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ultidocumento 12">
            <a:extLst>
              <a:ext uri="{FF2B5EF4-FFF2-40B4-BE49-F238E27FC236}">
                <a16:creationId xmlns:a16="http://schemas.microsoft.com/office/drawing/2014/main" id="{0DF95645-9ABC-760D-C1D4-FA5ADB1F912C}"/>
              </a:ext>
            </a:extLst>
          </p:cNvPr>
          <p:cNvSpPr/>
          <p:nvPr/>
        </p:nvSpPr>
        <p:spPr>
          <a:xfrm>
            <a:off x="4429097" y="5323565"/>
            <a:ext cx="3156559" cy="1432404"/>
          </a:xfrm>
          <a:prstGeom prst="flowChartMultidocumen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rgbClr val="1201FD"/>
                </a:solidFill>
              </a:rPr>
              <a:t>Y nos lleva por un camino digital </a:t>
            </a:r>
          </a:p>
        </p:txBody>
      </p:sp>
      <p:sp>
        <p:nvSpPr>
          <p:cNvPr id="15" name="Recortar rectángulo de esquina del mismo lado 14">
            <a:extLst>
              <a:ext uri="{FF2B5EF4-FFF2-40B4-BE49-F238E27FC236}">
                <a16:creationId xmlns:a16="http://schemas.microsoft.com/office/drawing/2014/main" id="{65CFF3F4-A7F7-DE87-2EBC-87A2FD4C2205}"/>
              </a:ext>
            </a:extLst>
          </p:cNvPr>
          <p:cNvSpPr/>
          <p:nvPr/>
        </p:nvSpPr>
        <p:spPr>
          <a:xfrm>
            <a:off x="8981162" y="1014605"/>
            <a:ext cx="1878904" cy="726513"/>
          </a:xfrm>
          <a:prstGeom prst="snip2Same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Mundo digital</a:t>
            </a:r>
          </a:p>
        </p:txBody>
      </p:sp>
      <p:cxnSp>
        <p:nvCxnSpPr>
          <p:cNvPr id="17" name="Conector curvado 16">
            <a:extLst>
              <a:ext uri="{FF2B5EF4-FFF2-40B4-BE49-F238E27FC236}">
                <a16:creationId xmlns:a16="http://schemas.microsoft.com/office/drawing/2014/main" id="{00578413-5AD5-36E8-9CA8-FFA330ED56C8}"/>
              </a:ext>
            </a:extLst>
          </p:cNvPr>
          <p:cNvCxnSpPr/>
          <p:nvPr/>
        </p:nvCxnSpPr>
        <p:spPr>
          <a:xfrm rot="5400000" flipH="1" flipV="1">
            <a:off x="7685863" y="4471795"/>
            <a:ext cx="1377863" cy="1365337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33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575A102-D95D-4D6E-8F1B-49EED0AE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C062B9-8047-C416-2FB9-583B2BF2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28" y="1954061"/>
            <a:ext cx="4756783" cy="36450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ESTRATEGIA DE COMUNICACION Y ATENCION DIGITAL  </a:t>
            </a:r>
            <a:b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SEGUROS FEDPA,S.A.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E49E21D-A402-EFBF-9BE5-5A869D2494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57027" y="1682397"/>
            <a:ext cx="6194967" cy="40452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F0FFF1F-79B6-4A13-A464-070CD6F8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2198" y="814999"/>
            <a:ext cx="465458" cy="581435"/>
            <a:chOff x="10942198" y="814999"/>
            <a:chExt cx="465458" cy="581435"/>
          </a:xfrm>
          <a:solidFill>
            <a:srgbClr val="FFFFFF"/>
          </a:solidFill>
        </p:grpSpPr>
        <p:sp>
          <p:nvSpPr>
            <p:cNvPr id="16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8" y="814999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8" y="104429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2198" y="1268720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D6CCB0B7-92E0-9372-CDDE-5A3D6AC06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28" y="141854"/>
            <a:ext cx="2404999" cy="19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4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F81C9E-7B45-3A5B-AC63-428F6F76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98364"/>
          </a:xfrm>
          <a:solidFill>
            <a:srgbClr val="1521C5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+mn-lt"/>
              </a:rPr>
              <a:t>Canales Digitales de Atencion y Comercialización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656837-FFD8-7E96-4ECC-EE3AF1BC5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16" y="1217751"/>
            <a:ext cx="2484387" cy="1818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67178E2-59E4-8FF8-1CC6-FCA4E7D95813}"/>
              </a:ext>
            </a:extLst>
          </p:cNvPr>
          <p:cNvSpPr txBox="1"/>
          <p:nvPr/>
        </p:nvSpPr>
        <p:spPr>
          <a:xfrm>
            <a:off x="1818120" y="3121223"/>
            <a:ext cx="2696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 Web</a:t>
            </a:r>
          </a:p>
          <a:p>
            <a:pPr algn="ctr"/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Corredores, cooperativas  y emisores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525CFFF-EB78-05D7-BBE4-2757CD13B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15" y="1245794"/>
            <a:ext cx="2431269" cy="1818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800E04D-DE31-BFCA-65AD-2F41B0610F28}"/>
              </a:ext>
            </a:extLst>
          </p:cNvPr>
          <p:cNvSpPr txBox="1"/>
          <p:nvPr/>
        </p:nvSpPr>
        <p:spPr>
          <a:xfrm>
            <a:off x="5070764" y="3121222"/>
            <a:ext cx="2268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OnDemand</a:t>
            </a:r>
          </a:p>
          <a:p>
            <a:pPr algn="ctr"/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todo público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16D45B1-6B45-AFD0-4612-5414D97C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035" y="4023926"/>
            <a:ext cx="2431268" cy="1816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8133C3D-128B-AA3D-71E3-1366D118A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324" y="1124554"/>
            <a:ext cx="2484387" cy="1845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B37642E-47F1-F03D-9E44-89C7747EC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438" y="4062232"/>
            <a:ext cx="2431267" cy="1845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56F654E-5F8B-DB6E-A2FE-BFB548EB6967}"/>
              </a:ext>
            </a:extLst>
          </p:cNvPr>
          <p:cNvSpPr txBox="1"/>
          <p:nvPr/>
        </p:nvSpPr>
        <p:spPr>
          <a:xfrm>
            <a:off x="5812077" y="6101222"/>
            <a:ext cx="25545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al Cliente</a:t>
            </a:r>
          </a:p>
          <a:p>
            <a:pPr algn="ctr"/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Gestor de conversaciones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AC0F7D-072B-A36D-D283-67D4E998C6A9}"/>
              </a:ext>
            </a:extLst>
          </p:cNvPr>
          <p:cNvSpPr txBox="1"/>
          <p:nvPr/>
        </p:nvSpPr>
        <p:spPr>
          <a:xfrm>
            <a:off x="8684324" y="3121222"/>
            <a:ext cx="24843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Pagos</a:t>
            </a:r>
          </a:p>
          <a:p>
            <a:pPr algn="ctr"/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Línea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EF9198-617C-F2C2-7808-16390963DD83}"/>
              </a:ext>
            </a:extLst>
          </p:cNvPr>
          <p:cNvSpPr txBox="1"/>
          <p:nvPr/>
        </p:nvSpPr>
        <p:spPr>
          <a:xfrm>
            <a:off x="2531664" y="6124441"/>
            <a:ext cx="19834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Reclamo OnLine</a:t>
            </a:r>
          </a:p>
          <a:p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todo público </a:t>
            </a:r>
          </a:p>
        </p:txBody>
      </p:sp>
    </p:spTree>
    <p:extLst>
      <p:ext uri="{BB962C8B-B14F-4D97-AF65-F5344CB8AC3E}">
        <p14:creationId xmlns:p14="http://schemas.microsoft.com/office/powerpoint/2010/main" val="213426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47C0034-C354-C85D-CBB9-42F2B598A495}"/>
              </a:ext>
            </a:extLst>
          </p:cNvPr>
          <p:cNvSpPr txBox="1"/>
          <p:nvPr/>
        </p:nvSpPr>
        <p:spPr>
          <a:xfrm>
            <a:off x="8467596" y="2279767"/>
            <a:ext cx="3395228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</a:rPr>
              <a:t>Desarrollado por el equipo de TI de  SEGUROS FEDPA .</a:t>
            </a:r>
          </a:p>
          <a:p>
            <a:endParaRPr lang="es-MX" sz="2000" dirty="0">
              <a:solidFill>
                <a:schemeClr val="bg1"/>
              </a:solidFill>
            </a:endParaRPr>
          </a:p>
          <a:p>
            <a:r>
              <a:rPr lang="es-MX" sz="2000" dirty="0">
                <a:solidFill>
                  <a:schemeClr val="bg1"/>
                </a:solidFill>
              </a:rPr>
              <a:t>Utilizando la herramienta ORACLE APEX </a:t>
            </a:r>
          </a:p>
          <a:p>
            <a:endParaRPr lang="es-MX" sz="2000" dirty="0">
              <a:solidFill>
                <a:schemeClr val="bg1"/>
              </a:solidFill>
            </a:endParaRPr>
          </a:p>
          <a:p>
            <a:r>
              <a:rPr lang="es-MX" sz="2000" dirty="0">
                <a:solidFill>
                  <a:schemeClr val="bg1"/>
                </a:solidFill>
              </a:rPr>
              <a:t>Cumpliendo con todas las medidas de seguridad,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4BE5529-0A0D-B8F6-F3F6-DC236B1C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240472" cy="918356"/>
          </a:xfrm>
          <a:solidFill>
            <a:srgbClr val="1521C5"/>
          </a:solidFill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</a:rPr>
              <a:t>Portal Web Multiservicio.</a:t>
            </a:r>
            <a:endParaRPr lang="es-MX" sz="4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6187B03-C9DF-0CAD-D551-430D2989D585}"/>
              </a:ext>
            </a:extLst>
          </p:cNvPr>
          <p:cNvCxnSpPr/>
          <p:nvPr/>
        </p:nvCxnSpPr>
        <p:spPr>
          <a:xfrm>
            <a:off x="734370" y="1417638"/>
            <a:ext cx="8244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CFAD1FA6-65B4-8A1F-99AF-A4EABD41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05" y="1642271"/>
            <a:ext cx="7202296" cy="4107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178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5C24A16-2B20-C593-627C-76755971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2" y="1340285"/>
            <a:ext cx="11461316" cy="451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43A18B-C623-FB7D-3303-6F26294A8CCC}"/>
              </a:ext>
            </a:extLst>
          </p:cNvPr>
          <p:cNvSpPr txBox="1">
            <a:spLocks/>
          </p:cNvSpPr>
          <p:nvPr/>
        </p:nvSpPr>
        <p:spPr>
          <a:xfrm>
            <a:off x="1377862" y="88983"/>
            <a:ext cx="8780745" cy="787840"/>
          </a:xfrm>
          <a:prstGeom prst="rect">
            <a:avLst/>
          </a:prstGeom>
          <a:solidFill>
            <a:srgbClr val="1521C5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solidFill>
                  <a:schemeClr val="bg1"/>
                </a:solidFill>
                <a:latin typeface="+mn-lt"/>
              </a:rPr>
              <a:t>Acceso Seguro a las Aplicaciones WEB</a:t>
            </a:r>
          </a:p>
        </p:txBody>
      </p:sp>
    </p:spTree>
    <p:extLst>
      <p:ext uri="{BB962C8B-B14F-4D97-AF65-F5344CB8AC3E}">
        <p14:creationId xmlns:p14="http://schemas.microsoft.com/office/powerpoint/2010/main" val="164897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52B82C7-4E6D-9E29-EAD7-81FDDD21D468}"/>
              </a:ext>
            </a:extLst>
          </p:cNvPr>
          <p:cNvSpPr txBox="1">
            <a:spLocks/>
          </p:cNvSpPr>
          <p:nvPr/>
        </p:nvSpPr>
        <p:spPr>
          <a:xfrm>
            <a:off x="1377862" y="88982"/>
            <a:ext cx="8780745" cy="954107"/>
          </a:xfrm>
          <a:prstGeom prst="rect">
            <a:avLst/>
          </a:prstGeom>
          <a:solidFill>
            <a:srgbClr val="1521C5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solidFill>
                  <a:schemeClr val="bg1"/>
                </a:solidFill>
                <a:latin typeface="+mn-lt"/>
              </a:rPr>
              <a:t>Acceso Seguro a las Aplicaciones WEB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FA0F464-0AA5-0DCB-B5EC-8EC1789B0CE2}"/>
              </a:ext>
            </a:extLst>
          </p:cNvPr>
          <p:cNvSpPr txBox="1"/>
          <p:nvPr/>
        </p:nvSpPr>
        <p:spPr>
          <a:xfrm>
            <a:off x="8099580" y="2232713"/>
            <a:ext cx="378229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400" dirty="0">
                <a:latin typeface="Aptos"/>
              </a:rPr>
              <a:t>Con la implementación de firewalls de aplicaciones web protegemos nuestras aplicaciones y servicios contra ataques maliciosos y tráfico de Internet no deseado, como </a:t>
            </a:r>
            <a:r>
              <a:rPr lang="es-ES" sz="1400" dirty="0" err="1">
                <a:latin typeface="Aptos"/>
              </a:rPr>
              <a:t>bots</a:t>
            </a:r>
            <a:r>
              <a:rPr lang="es-ES" sz="1400" dirty="0">
                <a:latin typeface="Aptos"/>
              </a:rPr>
              <a:t>, inyección y denegación de servicio (</a:t>
            </a:r>
            <a:r>
              <a:rPr lang="es-ES" sz="1400" dirty="0" err="1">
                <a:latin typeface="Aptos"/>
              </a:rPr>
              <a:t>denial</a:t>
            </a:r>
            <a:r>
              <a:rPr lang="es-ES" sz="1400" dirty="0">
                <a:latin typeface="Aptos"/>
              </a:rPr>
              <a:t> </a:t>
            </a:r>
            <a:r>
              <a:rPr lang="es-ES" sz="1400" dirty="0" err="1">
                <a:latin typeface="Aptos"/>
              </a:rPr>
              <a:t>of</a:t>
            </a:r>
            <a:r>
              <a:rPr lang="es-ES" sz="1400" dirty="0">
                <a:latin typeface="Aptos"/>
              </a:rPr>
              <a:t> </a:t>
            </a:r>
            <a:r>
              <a:rPr lang="es-ES" sz="1400" dirty="0" err="1">
                <a:latin typeface="Aptos"/>
              </a:rPr>
              <a:t>service</a:t>
            </a:r>
            <a:r>
              <a:rPr lang="es-ES" sz="1400" dirty="0">
                <a:latin typeface="Aptos"/>
              </a:rPr>
              <a:t>, DoS) de capa de aplicación.</a:t>
            </a:r>
            <a:endParaRPr lang="es-ES" sz="1400" dirty="0">
              <a:ea typeface="Calibri"/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9B26DD-813F-7CE3-4491-AA0AF7477522}"/>
              </a:ext>
            </a:extLst>
          </p:cNvPr>
          <p:cNvSpPr txBox="1"/>
          <p:nvPr/>
        </p:nvSpPr>
        <p:spPr>
          <a:xfrm>
            <a:off x="8099580" y="3820656"/>
            <a:ext cx="378229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400" dirty="0">
                <a:latin typeface="Aptos"/>
              </a:rPr>
              <a:t>A nivel del perímetro contamos con módulos de seguridad para proteger y monitorear la red internet, así como protocolos de conexión segura hacia nuestras aplicaciones web.</a:t>
            </a:r>
            <a:endParaRPr lang="es-ES" sz="1400" dirty="0">
              <a:latin typeface="Aptos"/>
              <a:ea typeface="Calibri"/>
              <a:cs typeface="Calibri"/>
            </a:endParaRPr>
          </a:p>
        </p:txBody>
      </p:sp>
      <p:pic>
        <p:nvPicPr>
          <p:cNvPr id="11" name="Imagen 10" descr="Diagrama, Esquemático&#10;&#10;Descripción generada automáticamente">
            <a:extLst>
              <a:ext uri="{FF2B5EF4-FFF2-40B4-BE49-F238E27FC236}">
                <a16:creationId xmlns:a16="http://schemas.microsoft.com/office/drawing/2014/main" id="{F02EB835-E3B6-D2B8-4767-0E80357C6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1" t="14156" r="6130" b="8150"/>
          <a:stretch/>
        </p:blipFill>
        <p:spPr>
          <a:xfrm>
            <a:off x="688931" y="1578279"/>
            <a:ext cx="6863041" cy="423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99246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8593</TotalTime>
  <Words>839</Words>
  <Application>Microsoft Macintosh PowerPoint</Application>
  <PresentationFormat>Panorámica</PresentationFormat>
  <Paragraphs>140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Amasis MT Pro</vt:lpstr>
      <vt:lpstr>Aptos</vt:lpstr>
      <vt:lpstr>Arial</vt:lpstr>
      <vt:lpstr>Calibri</vt:lpstr>
      <vt:lpstr>Calibri Light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ESTRATEGIA DE COMUNICACION Y ATENCION DIGITAL   SEGUROS FEDPA,S.A. </vt:lpstr>
      <vt:lpstr>Canales Digitales de Atencion y Comercialización</vt:lpstr>
      <vt:lpstr>Portal Web Multiservicio.</vt:lpstr>
      <vt:lpstr>Presentación de PowerPoint</vt:lpstr>
      <vt:lpstr>Presentación de PowerPoint</vt:lpstr>
      <vt:lpstr>Portal Web  Corredores y Canales</vt:lpstr>
      <vt:lpstr>Corredores y Canales</vt:lpstr>
      <vt:lpstr>Automovíl,  el Producto Estrella</vt:lpstr>
      <vt:lpstr>SOAT,  a la Carta</vt:lpstr>
      <vt:lpstr>Portal Web  Coberturas Completas </vt:lpstr>
      <vt:lpstr>Portal Web  Historico de Cotizaciones </vt:lpstr>
      <vt:lpstr>Portal Web  Consultas e Informes</vt:lpstr>
      <vt:lpstr>Portal Web  Reportes en Línea</vt:lpstr>
      <vt:lpstr>OnDemand Ventas a Clientes Directos</vt:lpstr>
      <vt:lpstr>OnDemand Ventas a Clientes Directos</vt:lpstr>
      <vt:lpstr>OnDemand Productos Customisados</vt:lpstr>
      <vt:lpstr>Portal Web  Usuarios Registrados</vt:lpstr>
      <vt:lpstr>Portal Web  Tipos Usuarios</vt:lpstr>
      <vt:lpstr>Presentación de PowerPoint</vt:lpstr>
      <vt:lpstr>PAGOS En Línea</vt:lpstr>
      <vt:lpstr>Portal Web  </vt:lpstr>
      <vt:lpstr>PAGOS En Línea</vt:lpstr>
      <vt:lpstr>PAGOS En Línea</vt:lpstr>
      <vt:lpstr>Reclamos Online Solicitud Apertura de Reclamo</vt:lpstr>
      <vt:lpstr>Reclamos Online Solicitud Apertura de Reclamo</vt:lpstr>
      <vt:lpstr>Reclamos Online Solicitud Apertura de Reclamo</vt:lpstr>
      <vt:lpstr>Servicio al Cliente Gestor de Conversaciones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amilcar cordoba</dc:creator>
  <cp:lastModifiedBy>amilcar cordoba</cp:lastModifiedBy>
  <cp:revision>164</cp:revision>
  <cp:lastPrinted>2024-05-23T15:35:52Z</cp:lastPrinted>
  <dcterms:created xsi:type="dcterms:W3CDTF">2023-11-04T18:31:28Z</dcterms:created>
  <dcterms:modified xsi:type="dcterms:W3CDTF">2024-09-11T01:21:30Z</dcterms:modified>
</cp:coreProperties>
</file>