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10" r:id="rId2"/>
  </p:sldMasterIdLst>
  <p:notesMasterIdLst>
    <p:notesMasterId r:id="rId16"/>
  </p:notesMasterIdLst>
  <p:handoutMasterIdLst>
    <p:handoutMasterId r:id="rId17"/>
  </p:handoutMasterIdLst>
  <p:sldIdLst>
    <p:sldId id="271" r:id="rId3"/>
    <p:sldId id="256" r:id="rId4"/>
    <p:sldId id="266" r:id="rId5"/>
    <p:sldId id="257" r:id="rId6"/>
    <p:sldId id="326" r:id="rId7"/>
    <p:sldId id="267" r:id="rId8"/>
    <p:sldId id="321" r:id="rId9"/>
    <p:sldId id="301" r:id="rId10"/>
    <p:sldId id="260" r:id="rId11"/>
    <p:sldId id="314" r:id="rId12"/>
    <p:sldId id="313" r:id="rId13"/>
    <p:sldId id="261" r:id="rId14"/>
    <p:sldId id="265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99FF"/>
    <a:srgbClr val="18B61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/>
    <p:restoredTop sz="94673"/>
  </p:normalViewPr>
  <p:slideViewPr>
    <p:cSldViewPr>
      <p:cViewPr varScale="1">
        <p:scale>
          <a:sx n="68" d="100"/>
          <a:sy n="68" d="100"/>
        </p:scale>
        <p:origin x="16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8EA77-739D-4D4B-83A7-2C0FD671E829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D288B5E-9643-408C-AD68-EE9E3F03AA49}">
      <dgm:prSet phldrT="[Texto]" custT="1"/>
      <dgm:spPr/>
      <dgm:t>
        <a:bodyPr/>
        <a:lstStyle/>
        <a:p>
          <a:r>
            <a:rPr lang="es-PA" sz="1600" b="1" dirty="0">
              <a:latin typeface="Century Gothic" pitchFamily="34" charset="0"/>
            </a:rPr>
            <a:t>Gateway</a:t>
          </a:r>
          <a:endParaRPr lang="en-US" sz="1800" b="1" dirty="0">
            <a:latin typeface="Century Gothic" pitchFamily="34" charset="0"/>
          </a:endParaRPr>
        </a:p>
      </dgm:t>
    </dgm:pt>
    <dgm:pt modelId="{2A4A3DAF-2218-49D8-A5B4-8A083BDB5A6C}" type="parTrans" cxnId="{68219B39-AD51-40EF-9296-752231E2A148}">
      <dgm:prSet/>
      <dgm:spPr/>
      <dgm:t>
        <a:bodyPr/>
        <a:lstStyle/>
        <a:p>
          <a:endParaRPr lang="en-US"/>
        </a:p>
      </dgm:t>
    </dgm:pt>
    <dgm:pt modelId="{6E860E63-A99B-4719-972C-DBA9CFCF9D0A}" type="sibTrans" cxnId="{68219B39-AD51-40EF-9296-752231E2A148}">
      <dgm:prSet/>
      <dgm:spPr/>
      <dgm:t>
        <a:bodyPr/>
        <a:lstStyle/>
        <a:p>
          <a:endParaRPr lang="en-US"/>
        </a:p>
      </dgm:t>
    </dgm:pt>
    <dgm:pt modelId="{E6F5BE2A-50BE-4770-B578-40FFFFA7453C}">
      <dgm:prSet phldrT="[Texto]" custT="1"/>
      <dgm:spPr/>
      <dgm:t>
        <a:bodyPr/>
        <a:lstStyle/>
        <a:p>
          <a:r>
            <a:rPr lang="es-PA" sz="1600" b="1" dirty="0">
              <a:latin typeface="Century Gothic" pitchFamily="34" charset="0"/>
            </a:rPr>
            <a:t> Remesas</a:t>
          </a:r>
          <a:endParaRPr lang="en-US" sz="1600" b="1" dirty="0">
            <a:latin typeface="Century Gothic" pitchFamily="34" charset="0"/>
          </a:endParaRPr>
        </a:p>
      </dgm:t>
    </dgm:pt>
    <dgm:pt modelId="{5F836D57-3023-40F1-8860-86875D0D3D77}" type="parTrans" cxnId="{2653629E-DBC8-4F8E-AA0D-E41CC69B21A0}">
      <dgm:prSet/>
      <dgm:spPr/>
      <dgm:t>
        <a:bodyPr/>
        <a:lstStyle/>
        <a:p>
          <a:endParaRPr lang="en-US"/>
        </a:p>
      </dgm:t>
    </dgm:pt>
    <dgm:pt modelId="{13F3A014-5F28-44A9-ACDF-E83CF21C3387}" type="sibTrans" cxnId="{2653629E-DBC8-4F8E-AA0D-E41CC69B21A0}">
      <dgm:prSet/>
      <dgm:spPr/>
      <dgm:t>
        <a:bodyPr/>
        <a:lstStyle/>
        <a:p>
          <a:endParaRPr lang="en-US"/>
        </a:p>
      </dgm:t>
    </dgm:pt>
    <dgm:pt modelId="{A3203BE9-60EB-44E7-B0DB-104987F3D2CF}">
      <dgm:prSet phldrT="[Texto]" custT="1"/>
      <dgm:spPr/>
      <dgm:t>
        <a:bodyPr/>
        <a:lstStyle/>
        <a:p>
          <a:r>
            <a:rPr lang="es-PA" sz="1400" b="1" dirty="0">
              <a:latin typeface="Century Gothic" pitchFamily="34" charset="0"/>
            </a:rPr>
            <a:t>Core Financiero </a:t>
          </a:r>
          <a:endParaRPr lang="en-US" sz="1400" b="1" dirty="0">
            <a:latin typeface="Century Gothic" pitchFamily="34" charset="0"/>
          </a:endParaRPr>
        </a:p>
      </dgm:t>
    </dgm:pt>
    <dgm:pt modelId="{72DFFF18-2330-4945-922F-C4C1954B09E5}" type="parTrans" cxnId="{99C7E529-CBF2-4658-9D2D-C0659F8381EF}">
      <dgm:prSet/>
      <dgm:spPr/>
      <dgm:t>
        <a:bodyPr/>
        <a:lstStyle/>
        <a:p>
          <a:endParaRPr lang="en-US"/>
        </a:p>
      </dgm:t>
    </dgm:pt>
    <dgm:pt modelId="{16BE17A4-F4D8-4EE1-86B6-3266DE14B677}" type="sibTrans" cxnId="{99C7E529-CBF2-4658-9D2D-C0659F8381EF}">
      <dgm:prSet/>
      <dgm:spPr/>
      <dgm:t>
        <a:bodyPr/>
        <a:lstStyle/>
        <a:p>
          <a:endParaRPr lang="en-US"/>
        </a:p>
      </dgm:t>
    </dgm:pt>
    <dgm:pt modelId="{4E8A5ADA-D629-4EA8-9026-291642D10634}">
      <dgm:prSet phldrT="[Texto]" custT="1"/>
      <dgm:spPr/>
      <dgm:t>
        <a:bodyPr/>
        <a:lstStyle/>
        <a:p>
          <a:r>
            <a:rPr lang="es-PA" sz="1600" b="1" dirty="0">
              <a:latin typeface="Century Gothic" pitchFamily="34" charset="0"/>
            </a:rPr>
            <a:t>Pagos y Recaudos</a:t>
          </a:r>
          <a:endParaRPr lang="en-US" sz="1600" b="1" dirty="0">
            <a:latin typeface="Century Gothic" pitchFamily="34" charset="0"/>
          </a:endParaRPr>
        </a:p>
      </dgm:t>
    </dgm:pt>
    <dgm:pt modelId="{02C3B013-7217-4C7A-89A3-3FEB16A66A82}" type="parTrans" cxnId="{7DE61C89-B8D5-4FD6-8562-C81DE5D43CF1}">
      <dgm:prSet/>
      <dgm:spPr/>
      <dgm:t>
        <a:bodyPr/>
        <a:lstStyle/>
        <a:p>
          <a:endParaRPr lang="en-US"/>
        </a:p>
      </dgm:t>
    </dgm:pt>
    <dgm:pt modelId="{10BF7031-6A48-4A6F-84B6-0BB0FAE22713}" type="sibTrans" cxnId="{7DE61C89-B8D5-4FD6-8562-C81DE5D43CF1}">
      <dgm:prSet/>
      <dgm:spPr/>
      <dgm:t>
        <a:bodyPr/>
        <a:lstStyle/>
        <a:p>
          <a:endParaRPr lang="en-US"/>
        </a:p>
      </dgm:t>
    </dgm:pt>
    <dgm:pt modelId="{74815C3B-24A2-4A9C-B16B-686F990FB06C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A" sz="1400" b="1" dirty="0">
              <a:latin typeface="Century Gothic" pitchFamily="34" charset="0"/>
            </a:rPr>
            <a:t>T. Digital</a:t>
          </a:r>
        </a:p>
        <a:p>
          <a:r>
            <a:rPr lang="es-PA" sz="1400" b="1" dirty="0">
              <a:latin typeface="Century Gothic" pitchFamily="34" charset="0"/>
            </a:rPr>
            <a:t>Cooperativas</a:t>
          </a:r>
        </a:p>
      </dgm:t>
    </dgm:pt>
    <dgm:pt modelId="{809BD029-9FB1-4E86-B4D7-E9B1D22983B1}" type="sibTrans" cxnId="{D5DC7086-437F-41AF-A01E-1F5178E38BBA}">
      <dgm:prSet/>
      <dgm:spPr/>
      <dgm:t>
        <a:bodyPr/>
        <a:lstStyle/>
        <a:p>
          <a:endParaRPr lang="en-US"/>
        </a:p>
      </dgm:t>
    </dgm:pt>
    <dgm:pt modelId="{B188AC9A-D284-411B-AB97-A2087A6C1640}" type="parTrans" cxnId="{D5DC7086-437F-41AF-A01E-1F5178E38BBA}">
      <dgm:prSet/>
      <dgm:spPr/>
      <dgm:t>
        <a:bodyPr/>
        <a:lstStyle/>
        <a:p>
          <a:endParaRPr lang="en-US"/>
        </a:p>
      </dgm:t>
    </dgm:pt>
    <dgm:pt modelId="{94EB981B-0FEA-4133-874F-F9863F3210E9}">
      <dgm:prSet phldrT="[Texto]" custT="1"/>
      <dgm:spPr/>
      <dgm:t>
        <a:bodyPr/>
        <a:lstStyle/>
        <a:p>
          <a:r>
            <a:rPr lang="es-PA" sz="1600" b="1" dirty="0">
              <a:latin typeface="Century Gothic" pitchFamily="34" charset="0"/>
            </a:rPr>
            <a:t>Servicios</a:t>
          </a:r>
        </a:p>
        <a:p>
          <a:r>
            <a:rPr lang="es-PA" sz="1600" b="1" dirty="0">
              <a:latin typeface="Century Gothic" pitchFamily="34" charset="0"/>
            </a:rPr>
            <a:t>Financieros</a:t>
          </a:r>
          <a:endParaRPr lang="en-US" sz="1600" b="1" dirty="0">
            <a:latin typeface="Century Gothic" pitchFamily="34" charset="0"/>
          </a:endParaRPr>
        </a:p>
      </dgm:t>
    </dgm:pt>
    <dgm:pt modelId="{465208E9-15FB-4209-A8C9-5E4033FA3422}" type="parTrans" cxnId="{817F9F86-8F47-4BBA-A8EC-AAFB00EA23C9}">
      <dgm:prSet/>
      <dgm:spPr/>
      <dgm:t>
        <a:bodyPr/>
        <a:lstStyle/>
        <a:p>
          <a:endParaRPr lang="en-US"/>
        </a:p>
      </dgm:t>
    </dgm:pt>
    <dgm:pt modelId="{53632821-2215-4E09-B730-8C4172B15632}" type="sibTrans" cxnId="{817F9F86-8F47-4BBA-A8EC-AAFB00EA23C9}">
      <dgm:prSet/>
      <dgm:spPr/>
      <dgm:t>
        <a:bodyPr/>
        <a:lstStyle/>
        <a:p>
          <a:endParaRPr lang="en-US"/>
        </a:p>
      </dgm:t>
    </dgm:pt>
    <dgm:pt modelId="{BA3F7AC4-8523-4BE3-A26C-D12106FA12A5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A" sz="1400" b="1" dirty="0">
              <a:latin typeface="Century Gothic" pitchFamily="34" charset="0"/>
            </a:rPr>
            <a:t>Otros Servicios</a:t>
          </a:r>
        </a:p>
      </dgm:t>
    </dgm:pt>
    <dgm:pt modelId="{490362B6-674C-456B-AF78-FE9291D1375C}" type="parTrans" cxnId="{A982E511-5E85-4331-BE29-C1D8A9644693}">
      <dgm:prSet/>
      <dgm:spPr/>
      <dgm:t>
        <a:bodyPr/>
        <a:lstStyle/>
        <a:p>
          <a:endParaRPr lang="en-US"/>
        </a:p>
      </dgm:t>
    </dgm:pt>
    <dgm:pt modelId="{DEE27EA0-33C7-4AFB-95BA-ADF66720C768}" type="sibTrans" cxnId="{A982E511-5E85-4331-BE29-C1D8A9644693}">
      <dgm:prSet/>
      <dgm:spPr/>
      <dgm:t>
        <a:bodyPr/>
        <a:lstStyle/>
        <a:p>
          <a:endParaRPr lang="en-US"/>
        </a:p>
      </dgm:t>
    </dgm:pt>
    <dgm:pt modelId="{CC2386DA-0180-4073-A6B2-22B0FF93F938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en-US" dirty="0">
            <a:ln>
              <a:noFill/>
            </a:ln>
          </a:endParaRPr>
        </a:p>
      </dgm:t>
    </dgm:pt>
    <dgm:pt modelId="{D5C2637C-D627-404F-B82C-7FBD58DA39CA}" type="sibTrans" cxnId="{FA6A1EF0-63C9-44C7-9290-080304334E9C}">
      <dgm:prSet/>
      <dgm:spPr/>
      <dgm:t>
        <a:bodyPr/>
        <a:lstStyle/>
        <a:p>
          <a:endParaRPr lang="en-US"/>
        </a:p>
      </dgm:t>
    </dgm:pt>
    <dgm:pt modelId="{49B1CFA7-36ED-4E62-825A-11CD7D8F7191}" type="parTrans" cxnId="{FA6A1EF0-63C9-44C7-9290-080304334E9C}">
      <dgm:prSet/>
      <dgm:spPr/>
      <dgm:t>
        <a:bodyPr/>
        <a:lstStyle/>
        <a:p>
          <a:endParaRPr lang="en-US"/>
        </a:p>
      </dgm:t>
    </dgm:pt>
    <dgm:pt modelId="{431474C3-D63A-4D91-9F62-287C35708F55}" type="pres">
      <dgm:prSet presAssocID="{3318EA77-739D-4D4B-83A7-2C0FD671E82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11FB32-64D1-484B-9DB2-DA57F038865D}" type="pres">
      <dgm:prSet presAssocID="{CC2386DA-0180-4073-A6B2-22B0FF93F938}" presName="centerShape" presStyleLbl="node0" presStyleIdx="0" presStyleCnt="1"/>
      <dgm:spPr/>
    </dgm:pt>
    <dgm:pt modelId="{2B5B5887-F5D9-4FA7-8B44-714AA347E5E6}" type="pres">
      <dgm:prSet presAssocID="{6D288B5E-9643-408C-AD68-EE9E3F03AA49}" presName="node" presStyleLbl="node1" presStyleIdx="0" presStyleCnt="7" custScaleX="115368" custScaleY="107751">
        <dgm:presLayoutVars>
          <dgm:bulletEnabled val="1"/>
        </dgm:presLayoutVars>
      </dgm:prSet>
      <dgm:spPr/>
    </dgm:pt>
    <dgm:pt modelId="{E14C242A-3AB8-40C4-923E-75450EAAEF2E}" type="pres">
      <dgm:prSet presAssocID="{6D288B5E-9643-408C-AD68-EE9E3F03AA49}" presName="dummy" presStyleCnt="0"/>
      <dgm:spPr/>
    </dgm:pt>
    <dgm:pt modelId="{CAE2CF47-325B-4244-B86B-49D372D879D9}" type="pres">
      <dgm:prSet presAssocID="{6E860E63-A99B-4719-972C-DBA9CFCF9D0A}" presName="sibTrans" presStyleLbl="sibTrans2D1" presStyleIdx="0" presStyleCnt="7"/>
      <dgm:spPr/>
    </dgm:pt>
    <dgm:pt modelId="{3F293EAD-73F1-4CDA-B552-382E45B9E2E6}" type="pres">
      <dgm:prSet presAssocID="{E6F5BE2A-50BE-4770-B578-40FFFFA7453C}" presName="node" presStyleLbl="node1" presStyleIdx="1" presStyleCnt="7" custScaleX="113806" custScaleY="109723">
        <dgm:presLayoutVars>
          <dgm:bulletEnabled val="1"/>
        </dgm:presLayoutVars>
      </dgm:prSet>
      <dgm:spPr/>
    </dgm:pt>
    <dgm:pt modelId="{161A1160-B22C-441F-8C82-7EFE46CBFAF1}" type="pres">
      <dgm:prSet presAssocID="{E6F5BE2A-50BE-4770-B578-40FFFFA7453C}" presName="dummy" presStyleCnt="0"/>
      <dgm:spPr/>
    </dgm:pt>
    <dgm:pt modelId="{49C82A44-0ABA-4486-BF44-E6C7670EC276}" type="pres">
      <dgm:prSet presAssocID="{13F3A014-5F28-44A9-ACDF-E83CF21C3387}" presName="sibTrans" presStyleLbl="sibTrans2D1" presStyleIdx="1" presStyleCnt="7"/>
      <dgm:spPr/>
    </dgm:pt>
    <dgm:pt modelId="{693C0403-2D61-4AC2-8A03-7585D41A54C5}" type="pres">
      <dgm:prSet presAssocID="{94EB981B-0FEA-4133-874F-F9863F3210E9}" presName="node" presStyleLbl="node1" presStyleIdx="2" presStyleCnt="7" custScaleX="134120" custScaleY="116208">
        <dgm:presLayoutVars>
          <dgm:bulletEnabled val="1"/>
        </dgm:presLayoutVars>
      </dgm:prSet>
      <dgm:spPr/>
    </dgm:pt>
    <dgm:pt modelId="{02BD145E-3267-45B3-B038-22C68DC7AD13}" type="pres">
      <dgm:prSet presAssocID="{94EB981B-0FEA-4133-874F-F9863F3210E9}" presName="dummy" presStyleCnt="0"/>
      <dgm:spPr/>
    </dgm:pt>
    <dgm:pt modelId="{D782A557-4520-446B-BB73-65622B924325}" type="pres">
      <dgm:prSet presAssocID="{53632821-2215-4E09-B730-8C4172B15632}" presName="sibTrans" presStyleLbl="sibTrans2D1" presStyleIdx="2" presStyleCnt="7"/>
      <dgm:spPr/>
    </dgm:pt>
    <dgm:pt modelId="{C365E08D-0A92-436D-B42A-4A10514E513E}" type="pres">
      <dgm:prSet presAssocID="{4E8A5ADA-D629-4EA8-9026-291642D10634}" presName="node" presStyleLbl="node1" presStyleIdx="3" presStyleCnt="7" custScaleX="130237" custScaleY="122966">
        <dgm:presLayoutVars>
          <dgm:bulletEnabled val="1"/>
        </dgm:presLayoutVars>
      </dgm:prSet>
      <dgm:spPr/>
    </dgm:pt>
    <dgm:pt modelId="{0884EC70-310C-4580-8DCB-B5649816834E}" type="pres">
      <dgm:prSet presAssocID="{4E8A5ADA-D629-4EA8-9026-291642D10634}" presName="dummy" presStyleCnt="0"/>
      <dgm:spPr/>
    </dgm:pt>
    <dgm:pt modelId="{065CBE1A-5BD7-4C6F-A155-9BDF8831FD15}" type="pres">
      <dgm:prSet presAssocID="{10BF7031-6A48-4A6F-84B6-0BB0FAE22713}" presName="sibTrans" presStyleLbl="sibTrans2D1" presStyleIdx="3" presStyleCnt="7"/>
      <dgm:spPr/>
    </dgm:pt>
    <dgm:pt modelId="{2FB8A2BC-8A93-4C5B-B405-09EE4430F7BE}" type="pres">
      <dgm:prSet presAssocID="{A3203BE9-60EB-44E7-B0DB-104987F3D2CF}" presName="node" presStyleLbl="node1" presStyleIdx="4" presStyleCnt="7" custScaleX="115218" custScaleY="109235">
        <dgm:presLayoutVars>
          <dgm:bulletEnabled val="1"/>
        </dgm:presLayoutVars>
      </dgm:prSet>
      <dgm:spPr/>
    </dgm:pt>
    <dgm:pt modelId="{74B318C6-E624-4E16-8661-3E0397A17299}" type="pres">
      <dgm:prSet presAssocID="{A3203BE9-60EB-44E7-B0DB-104987F3D2CF}" presName="dummy" presStyleCnt="0"/>
      <dgm:spPr/>
    </dgm:pt>
    <dgm:pt modelId="{E83572F4-1533-4D35-BB0C-D008981BE3AD}" type="pres">
      <dgm:prSet presAssocID="{16BE17A4-F4D8-4EE1-86B6-3266DE14B677}" presName="sibTrans" presStyleLbl="sibTrans2D1" presStyleIdx="4" presStyleCnt="7"/>
      <dgm:spPr/>
    </dgm:pt>
    <dgm:pt modelId="{B78A220A-A089-45D0-ABDD-6C0771715624}" type="pres">
      <dgm:prSet presAssocID="{74815C3B-24A2-4A9C-B16B-686F990FB06C}" presName="node" presStyleLbl="node1" presStyleIdx="5" presStyleCnt="7" custScaleX="135350" custScaleY="116208">
        <dgm:presLayoutVars>
          <dgm:bulletEnabled val="1"/>
        </dgm:presLayoutVars>
      </dgm:prSet>
      <dgm:spPr/>
    </dgm:pt>
    <dgm:pt modelId="{CFC2C539-29C4-446E-9C1A-4A3D476A6788}" type="pres">
      <dgm:prSet presAssocID="{74815C3B-24A2-4A9C-B16B-686F990FB06C}" presName="dummy" presStyleCnt="0"/>
      <dgm:spPr/>
    </dgm:pt>
    <dgm:pt modelId="{6BE131A5-8595-4127-B1A3-C743253CAF46}" type="pres">
      <dgm:prSet presAssocID="{809BD029-9FB1-4E86-B4D7-E9B1D22983B1}" presName="sibTrans" presStyleLbl="sibTrans2D1" presStyleIdx="5" presStyleCnt="7"/>
      <dgm:spPr/>
    </dgm:pt>
    <dgm:pt modelId="{34E49AE0-3FE7-4763-8903-75089D6202CE}" type="pres">
      <dgm:prSet presAssocID="{BA3F7AC4-8523-4BE3-A26C-D12106FA12A5}" presName="node" presStyleLbl="node1" presStyleIdx="6" presStyleCnt="7">
        <dgm:presLayoutVars>
          <dgm:bulletEnabled val="1"/>
        </dgm:presLayoutVars>
      </dgm:prSet>
      <dgm:spPr/>
    </dgm:pt>
    <dgm:pt modelId="{143C660E-46B7-4D0A-8B12-C464A4A30356}" type="pres">
      <dgm:prSet presAssocID="{BA3F7AC4-8523-4BE3-A26C-D12106FA12A5}" presName="dummy" presStyleCnt="0"/>
      <dgm:spPr/>
    </dgm:pt>
    <dgm:pt modelId="{21F4C5ED-3765-443A-9E2C-C5EE4D487547}" type="pres">
      <dgm:prSet presAssocID="{DEE27EA0-33C7-4AFB-95BA-ADF66720C768}" presName="sibTrans" presStyleLbl="sibTrans2D1" presStyleIdx="6" presStyleCnt="7"/>
      <dgm:spPr/>
    </dgm:pt>
  </dgm:ptLst>
  <dgm:cxnLst>
    <dgm:cxn modelId="{98ED8006-B824-4667-8544-EB2F6A062364}" type="presOf" srcId="{74815C3B-24A2-4A9C-B16B-686F990FB06C}" destId="{B78A220A-A089-45D0-ABDD-6C0771715624}" srcOrd="0" destOrd="0" presId="urn:microsoft.com/office/officeart/2005/8/layout/radial6"/>
    <dgm:cxn modelId="{F339EA0C-1B43-4E28-B15E-5D06052BADA4}" type="presOf" srcId="{DEE27EA0-33C7-4AFB-95BA-ADF66720C768}" destId="{21F4C5ED-3765-443A-9E2C-C5EE4D487547}" srcOrd="0" destOrd="0" presId="urn:microsoft.com/office/officeart/2005/8/layout/radial6"/>
    <dgm:cxn modelId="{A982E511-5E85-4331-BE29-C1D8A9644693}" srcId="{CC2386DA-0180-4073-A6B2-22B0FF93F938}" destId="{BA3F7AC4-8523-4BE3-A26C-D12106FA12A5}" srcOrd="6" destOrd="0" parTransId="{490362B6-674C-456B-AF78-FE9291D1375C}" sibTransId="{DEE27EA0-33C7-4AFB-95BA-ADF66720C768}"/>
    <dgm:cxn modelId="{3B09A01D-B8A8-45DE-966C-171D10E7BDF2}" type="presOf" srcId="{94EB981B-0FEA-4133-874F-F9863F3210E9}" destId="{693C0403-2D61-4AC2-8A03-7585D41A54C5}" srcOrd="0" destOrd="0" presId="urn:microsoft.com/office/officeart/2005/8/layout/radial6"/>
    <dgm:cxn modelId="{7F5A6928-DA52-41FB-98B7-14505E029AC4}" type="presOf" srcId="{4E8A5ADA-D629-4EA8-9026-291642D10634}" destId="{C365E08D-0A92-436D-B42A-4A10514E513E}" srcOrd="0" destOrd="0" presId="urn:microsoft.com/office/officeart/2005/8/layout/radial6"/>
    <dgm:cxn modelId="{1D165F29-B057-4D77-8E2C-F59CCE327D8B}" type="presOf" srcId="{53632821-2215-4E09-B730-8C4172B15632}" destId="{D782A557-4520-446B-BB73-65622B924325}" srcOrd="0" destOrd="0" presId="urn:microsoft.com/office/officeart/2005/8/layout/radial6"/>
    <dgm:cxn modelId="{99C7E529-CBF2-4658-9D2D-C0659F8381EF}" srcId="{CC2386DA-0180-4073-A6B2-22B0FF93F938}" destId="{A3203BE9-60EB-44E7-B0DB-104987F3D2CF}" srcOrd="4" destOrd="0" parTransId="{72DFFF18-2330-4945-922F-C4C1954B09E5}" sibTransId="{16BE17A4-F4D8-4EE1-86B6-3266DE14B677}"/>
    <dgm:cxn modelId="{68219B39-AD51-40EF-9296-752231E2A148}" srcId="{CC2386DA-0180-4073-A6B2-22B0FF93F938}" destId="{6D288B5E-9643-408C-AD68-EE9E3F03AA49}" srcOrd="0" destOrd="0" parTransId="{2A4A3DAF-2218-49D8-A5B4-8A083BDB5A6C}" sibTransId="{6E860E63-A99B-4719-972C-DBA9CFCF9D0A}"/>
    <dgm:cxn modelId="{3D6D233E-D741-49C9-AC6D-1AD976AFFA3C}" type="presOf" srcId="{13F3A014-5F28-44A9-ACDF-E83CF21C3387}" destId="{49C82A44-0ABA-4486-BF44-E6C7670EC276}" srcOrd="0" destOrd="0" presId="urn:microsoft.com/office/officeart/2005/8/layout/radial6"/>
    <dgm:cxn modelId="{F62ABA66-6F1B-44CD-836F-6B399296129C}" type="presOf" srcId="{3318EA77-739D-4D4B-83A7-2C0FD671E829}" destId="{431474C3-D63A-4D91-9F62-287C35708F55}" srcOrd="0" destOrd="0" presId="urn:microsoft.com/office/officeart/2005/8/layout/radial6"/>
    <dgm:cxn modelId="{B9E0FF6A-B978-4FDC-A747-B0B504BB2038}" type="presOf" srcId="{E6F5BE2A-50BE-4770-B578-40FFFFA7453C}" destId="{3F293EAD-73F1-4CDA-B552-382E45B9E2E6}" srcOrd="0" destOrd="0" presId="urn:microsoft.com/office/officeart/2005/8/layout/radial6"/>
    <dgm:cxn modelId="{D97A394F-7253-4E9C-A99F-80AEAC7F2864}" type="presOf" srcId="{6D288B5E-9643-408C-AD68-EE9E3F03AA49}" destId="{2B5B5887-F5D9-4FA7-8B44-714AA347E5E6}" srcOrd="0" destOrd="0" presId="urn:microsoft.com/office/officeart/2005/8/layout/radial6"/>
    <dgm:cxn modelId="{ABF8B782-5741-4752-B660-0DB7D91AD3DC}" type="presOf" srcId="{809BD029-9FB1-4E86-B4D7-E9B1D22983B1}" destId="{6BE131A5-8595-4127-B1A3-C743253CAF46}" srcOrd="0" destOrd="0" presId="urn:microsoft.com/office/officeart/2005/8/layout/radial6"/>
    <dgm:cxn modelId="{D6693383-619C-49E5-9B05-8D70E7842E23}" type="presOf" srcId="{10BF7031-6A48-4A6F-84B6-0BB0FAE22713}" destId="{065CBE1A-5BD7-4C6F-A155-9BDF8831FD15}" srcOrd="0" destOrd="0" presId="urn:microsoft.com/office/officeart/2005/8/layout/radial6"/>
    <dgm:cxn modelId="{D5DC7086-437F-41AF-A01E-1F5178E38BBA}" srcId="{CC2386DA-0180-4073-A6B2-22B0FF93F938}" destId="{74815C3B-24A2-4A9C-B16B-686F990FB06C}" srcOrd="5" destOrd="0" parTransId="{B188AC9A-D284-411B-AB97-A2087A6C1640}" sibTransId="{809BD029-9FB1-4E86-B4D7-E9B1D22983B1}"/>
    <dgm:cxn modelId="{817F9F86-8F47-4BBA-A8EC-AAFB00EA23C9}" srcId="{CC2386DA-0180-4073-A6B2-22B0FF93F938}" destId="{94EB981B-0FEA-4133-874F-F9863F3210E9}" srcOrd="2" destOrd="0" parTransId="{465208E9-15FB-4209-A8C9-5E4033FA3422}" sibTransId="{53632821-2215-4E09-B730-8C4172B15632}"/>
    <dgm:cxn modelId="{7DE61C89-B8D5-4FD6-8562-C81DE5D43CF1}" srcId="{CC2386DA-0180-4073-A6B2-22B0FF93F938}" destId="{4E8A5ADA-D629-4EA8-9026-291642D10634}" srcOrd="3" destOrd="0" parTransId="{02C3B013-7217-4C7A-89A3-3FEB16A66A82}" sibTransId="{10BF7031-6A48-4A6F-84B6-0BB0FAE22713}"/>
    <dgm:cxn modelId="{44E2F889-3479-46CF-ACFB-2F63F3ED204D}" type="presOf" srcId="{CC2386DA-0180-4073-A6B2-22B0FF93F938}" destId="{A411FB32-64D1-484B-9DB2-DA57F038865D}" srcOrd="0" destOrd="0" presId="urn:microsoft.com/office/officeart/2005/8/layout/radial6"/>
    <dgm:cxn modelId="{4246AA8D-6F1E-43CD-9A37-38A269471DE8}" type="presOf" srcId="{A3203BE9-60EB-44E7-B0DB-104987F3D2CF}" destId="{2FB8A2BC-8A93-4C5B-B405-09EE4430F7BE}" srcOrd="0" destOrd="0" presId="urn:microsoft.com/office/officeart/2005/8/layout/radial6"/>
    <dgm:cxn modelId="{1D997E96-9805-4F7B-8E0E-96765C66EE12}" type="presOf" srcId="{16BE17A4-F4D8-4EE1-86B6-3266DE14B677}" destId="{E83572F4-1533-4D35-BB0C-D008981BE3AD}" srcOrd="0" destOrd="0" presId="urn:microsoft.com/office/officeart/2005/8/layout/radial6"/>
    <dgm:cxn modelId="{2653629E-DBC8-4F8E-AA0D-E41CC69B21A0}" srcId="{CC2386DA-0180-4073-A6B2-22B0FF93F938}" destId="{E6F5BE2A-50BE-4770-B578-40FFFFA7453C}" srcOrd="1" destOrd="0" parTransId="{5F836D57-3023-40F1-8860-86875D0D3D77}" sibTransId="{13F3A014-5F28-44A9-ACDF-E83CF21C3387}"/>
    <dgm:cxn modelId="{17A729A7-1C8B-40A8-BCBB-191189C4D530}" type="presOf" srcId="{BA3F7AC4-8523-4BE3-A26C-D12106FA12A5}" destId="{34E49AE0-3FE7-4763-8903-75089D6202CE}" srcOrd="0" destOrd="0" presId="urn:microsoft.com/office/officeart/2005/8/layout/radial6"/>
    <dgm:cxn modelId="{5D177BC4-54B8-48CA-8F78-E3342546D175}" type="presOf" srcId="{6E860E63-A99B-4719-972C-DBA9CFCF9D0A}" destId="{CAE2CF47-325B-4244-B86B-49D372D879D9}" srcOrd="0" destOrd="0" presId="urn:microsoft.com/office/officeart/2005/8/layout/radial6"/>
    <dgm:cxn modelId="{FA6A1EF0-63C9-44C7-9290-080304334E9C}" srcId="{3318EA77-739D-4D4B-83A7-2C0FD671E829}" destId="{CC2386DA-0180-4073-A6B2-22B0FF93F938}" srcOrd="0" destOrd="0" parTransId="{49B1CFA7-36ED-4E62-825A-11CD7D8F7191}" sibTransId="{D5C2637C-D627-404F-B82C-7FBD58DA39CA}"/>
    <dgm:cxn modelId="{3BD36BEE-9B53-4DE0-8816-FAFA9AA3FF64}" type="presParOf" srcId="{431474C3-D63A-4D91-9F62-287C35708F55}" destId="{A411FB32-64D1-484B-9DB2-DA57F038865D}" srcOrd="0" destOrd="0" presId="urn:microsoft.com/office/officeart/2005/8/layout/radial6"/>
    <dgm:cxn modelId="{A0333125-DD98-433C-8229-F546EF1EAEFB}" type="presParOf" srcId="{431474C3-D63A-4D91-9F62-287C35708F55}" destId="{2B5B5887-F5D9-4FA7-8B44-714AA347E5E6}" srcOrd="1" destOrd="0" presId="urn:microsoft.com/office/officeart/2005/8/layout/radial6"/>
    <dgm:cxn modelId="{324F99BA-FC5A-4058-9B6C-410B76B01C84}" type="presParOf" srcId="{431474C3-D63A-4D91-9F62-287C35708F55}" destId="{E14C242A-3AB8-40C4-923E-75450EAAEF2E}" srcOrd="2" destOrd="0" presId="urn:microsoft.com/office/officeart/2005/8/layout/radial6"/>
    <dgm:cxn modelId="{EB4758C1-FF2B-4439-A08D-907B3E54DC1F}" type="presParOf" srcId="{431474C3-D63A-4D91-9F62-287C35708F55}" destId="{CAE2CF47-325B-4244-B86B-49D372D879D9}" srcOrd="3" destOrd="0" presId="urn:microsoft.com/office/officeart/2005/8/layout/radial6"/>
    <dgm:cxn modelId="{6AE2ECA9-03B2-4068-9440-BCCD08A01D67}" type="presParOf" srcId="{431474C3-D63A-4D91-9F62-287C35708F55}" destId="{3F293EAD-73F1-4CDA-B552-382E45B9E2E6}" srcOrd="4" destOrd="0" presId="urn:microsoft.com/office/officeart/2005/8/layout/radial6"/>
    <dgm:cxn modelId="{A92D3074-55A8-4DD0-A34C-A67195C4AD52}" type="presParOf" srcId="{431474C3-D63A-4D91-9F62-287C35708F55}" destId="{161A1160-B22C-441F-8C82-7EFE46CBFAF1}" srcOrd="5" destOrd="0" presId="urn:microsoft.com/office/officeart/2005/8/layout/radial6"/>
    <dgm:cxn modelId="{563A789C-7E3C-4389-9F31-6F7282840B25}" type="presParOf" srcId="{431474C3-D63A-4D91-9F62-287C35708F55}" destId="{49C82A44-0ABA-4486-BF44-E6C7670EC276}" srcOrd="6" destOrd="0" presId="urn:microsoft.com/office/officeart/2005/8/layout/radial6"/>
    <dgm:cxn modelId="{3375DBBB-E458-4F4B-96CC-A53EAD393B21}" type="presParOf" srcId="{431474C3-D63A-4D91-9F62-287C35708F55}" destId="{693C0403-2D61-4AC2-8A03-7585D41A54C5}" srcOrd="7" destOrd="0" presId="urn:microsoft.com/office/officeart/2005/8/layout/radial6"/>
    <dgm:cxn modelId="{34C171FF-55D8-46FB-A76B-8568C4CF51C9}" type="presParOf" srcId="{431474C3-D63A-4D91-9F62-287C35708F55}" destId="{02BD145E-3267-45B3-B038-22C68DC7AD13}" srcOrd="8" destOrd="0" presId="urn:microsoft.com/office/officeart/2005/8/layout/radial6"/>
    <dgm:cxn modelId="{17254BEA-6519-430A-82B4-EA3D1C2DB436}" type="presParOf" srcId="{431474C3-D63A-4D91-9F62-287C35708F55}" destId="{D782A557-4520-446B-BB73-65622B924325}" srcOrd="9" destOrd="0" presId="urn:microsoft.com/office/officeart/2005/8/layout/radial6"/>
    <dgm:cxn modelId="{7AB2416C-4EA5-4BB7-832A-F23CF7BDDDF5}" type="presParOf" srcId="{431474C3-D63A-4D91-9F62-287C35708F55}" destId="{C365E08D-0A92-436D-B42A-4A10514E513E}" srcOrd="10" destOrd="0" presId="urn:microsoft.com/office/officeart/2005/8/layout/radial6"/>
    <dgm:cxn modelId="{7AC161EC-32F5-4570-AFE0-6D2855B0B67E}" type="presParOf" srcId="{431474C3-D63A-4D91-9F62-287C35708F55}" destId="{0884EC70-310C-4580-8DCB-B5649816834E}" srcOrd="11" destOrd="0" presId="urn:microsoft.com/office/officeart/2005/8/layout/radial6"/>
    <dgm:cxn modelId="{AF475465-AC29-409B-BEBE-FFE9A9F24BF5}" type="presParOf" srcId="{431474C3-D63A-4D91-9F62-287C35708F55}" destId="{065CBE1A-5BD7-4C6F-A155-9BDF8831FD15}" srcOrd="12" destOrd="0" presId="urn:microsoft.com/office/officeart/2005/8/layout/radial6"/>
    <dgm:cxn modelId="{0A1024DE-756A-427F-9E71-3E438410B443}" type="presParOf" srcId="{431474C3-D63A-4D91-9F62-287C35708F55}" destId="{2FB8A2BC-8A93-4C5B-B405-09EE4430F7BE}" srcOrd="13" destOrd="0" presId="urn:microsoft.com/office/officeart/2005/8/layout/radial6"/>
    <dgm:cxn modelId="{F5A86B2A-D44D-4EE3-8A1A-35E2FEC01C28}" type="presParOf" srcId="{431474C3-D63A-4D91-9F62-287C35708F55}" destId="{74B318C6-E624-4E16-8661-3E0397A17299}" srcOrd="14" destOrd="0" presId="urn:microsoft.com/office/officeart/2005/8/layout/radial6"/>
    <dgm:cxn modelId="{41071ACB-9922-48C9-B9FA-4DE92960912E}" type="presParOf" srcId="{431474C3-D63A-4D91-9F62-287C35708F55}" destId="{E83572F4-1533-4D35-BB0C-D008981BE3AD}" srcOrd="15" destOrd="0" presId="urn:microsoft.com/office/officeart/2005/8/layout/radial6"/>
    <dgm:cxn modelId="{139119E1-96E4-4289-A4A3-9050C6D17E92}" type="presParOf" srcId="{431474C3-D63A-4D91-9F62-287C35708F55}" destId="{B78A220A-A089-45D0-ABDD-6C0771715624}" srcOrd="16" destOrd="0" presId="urn:microsoft.com/office/officeart/2005/8/layout/radial6"/>
    <dgm:cxn modelId="{E98D9CB0-471B-4C1D-9E25-1E521B73AC94}" type="presParOf" srcId="{431474C3-D63A-4D91-9F62-287C35708F55}" destId="{CFC2C539-29C4-446E-9C1A-4A3D476A6788}" srcOrd="17" destOrd="0" presId="urn:microsoft.com/office/officeart/2005/8/layout/radial6"/>
    <dgm:cxn modelId="{0F9F795E-7996-417F-948A-79FEA7982BDC}" type="presParOf" srcId="{431474C3-D63A-4D91-9F62-287C35708F55}" destId="{6BE131A5-8595-4127-B1A3-C743253CAF46}" srcOrd="18" destOrd="0" presId="urn:microsoft.com/office/officeart/2005/8/layout/radial6"/>
    <dgm:cxn modelId="{0E9AEB71-4E80-48C8-A403-18BFA7B78B33}" type="presParOf" srcId="{431474C3-D63A-4D91-9F62-287C35708F55}" destId="{34E49AE0-3FE7-4763-8903-75089D6202CE}" srcOrd="19" destOrd="0" presId="urn:microsoft.com/office/officeart/2005/8/layout/radial6"/>
    <dgm:cxn modelId="{DC7A294A-F100-4D12-9AC6-2397842F266A}" type="presParOf" srcId="{431474C3-D63A-4D91-9F62-287C35708F55}" destId="{143C660E-46B7-4D0A-8B12-C464A4A30356}" srcOrd="20" destOrd="0" presId="urn:microsoft.com/office/officeart/2005/8/layout/radial6"/>
    <dgm:cxn modelId="{7EA8EA06-4E2D-4A0C-A736-9DF014A3DEA3}" type="presParOf" srcId="{431474C3-D63A-4D91-9F62-287C35708F55}" destId="{21F4C5ED-3765-443A-9E2C-C5EE4D487547}" srcOrd="21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4C5ED-3765-443A-9E2C-C5EE4D487547}">
      <dsp:nvSpPr>
        <dsp:cNvPr id="0" name=""/>
        <dsp:cNvSpPr/>
      </dsp:nvSpPr>
      <dsp:spPr>
        <a:xfrm>
          <a:off x="1634735" y="546137"/>
          <a:ext cx="4716305" cy="4716305"/>
        </a:xfrm>
        <a:prstGeom prst="blockArc">
          <a:avLst>
            <a:gd name="adj1" fmla="val 13114286"/>
            <a:gd name="adj2" fmla="val 16200000"/>
            <a:gd name="adj3" fmla="val 390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131A5-8595-4127-B1A3-C743253CAF46}">
      <dsp:nvSpPr>
        <dsp:cNvPr id="0" name=""/>
        <dsp:cNvSpPr/>
      </dsp:nvSpPr>
      <dsp:spPr>
        <a:xfrm>
          <a:off x="1634735" y="546137"/>
          <a:ext cx="4716305" cy="4716305"/>
        </a:xfrm>
        <a:prstGeom prst="blockArc">
          <a:avLst>
            <a:gd name="adj1" fmla="val 10028571"/>
            <a:gd name="adj2" fmla="val 13114286"/>
            <a:gd name="adj3" fmla="val 390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572F4-1533-4D35-BB0C-D008981BE3AD}">
      <dsp:nvSpPr>
        <dsp:cNvPr id="0" name=""/>
        <dsp:cNvSpPr/>
      </dsp:nvSpPr>
      <dsp:spPr>
        <a:xfrm>
          <a:off x="1634735" y="546137"/>
          <a:ext cx="4716305" cy="4716305"/>
        </a:xfrm>
        <a:prstGeom prst="blockArc">
          <a:avLst>
            <a:gd name="adj1" fmla="val 6942857"/>
            <a:gd name="adj2" fmla="val 10028571"/>
            <a:gd name="adj3" fmla="val 390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CBE1A-5BD7-4C6F-A155-9BDF8831FD15}">
      <dsp:nvSpPr>
        <dsp:cNvPr id="0" name=""/>
        <dsp:cNvSpPr/>
      </dsp:nvSpPr>
      <dsp:spPr>
        <a:xfrm>
          <a:off x="1634735" y="546137"/>
          <a:ext cx="4716305" cy="4716305"/>
        </a:xfrm>
        <a:prstGeom prst="blockArc">
          <a:avLst>
            <a:gd name="adj1" fmla="val 3857143"/>
            <a:gd name="adj2" fmla="val 6942857"/>
            <a:gd name="adj3" fmla="val 390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2A557-4520-446B-BB73-65622B924325}">
      <dsp:nvSpPr>
        <dsp:cNvPr id="0" name=""/>
        <dsp:cNvSpPr/>
      </dsp:nvSpPr>
      <dsp:spPr>
        <a:xfrm>
          <a:off x="1634735" y="546137"/>
          <a:ext cx="4716305" cy="4716305"/>
        </a:xfrm>
        <a:prstGeom prst="blockArc">
          <a:avLst>
            <a:gd name="adj1" fmla="val 771429"/>
            <a:gd name="adj2" fmla="val 3857143"/>
            <a:gd name="adj3" fmla="val 390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82A44-0ABA-4486-BF44-E6C7670EC276}">
      <dsp:nvSpPr>
        <dsp:cNvPr id="0" name=""/>
        <dsp:cNvSpPr/>
      </dsp:nvSpPr>
      <dsp:spPr>
        <a:xfrm>
          <a:off x="1634735" y="546137"/>
          <a:ext cx="4716305" cy="4716305"/>
        </a:xfrm>
        <a:prstGeom prst="blockArc">
          <a:avLst>
            <a:gd name="adj1" fmla="val 19285714"/>
            <a:gd name="adj2" fmla="val 771429"/>
            <a:gd name="adj3" fmla="val 390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2CF47-325B-4244-B86B-49D372D879D9}">
      <dsp:nvSpPr>
        <dsp:cNvPr id="0" name=""/>
        <dsp:cNvSpPr/>
      </dsp:nvSpPr>
      <dsp:spPr>
        <a:xfrm>
          <a:off x="1634735" y="546137"/>
          <a:ext cx="4716305" cy="4716305"/>
        </a:xfrm>
        <a:prstGeom prst="blockArc">
          <a:avLst>
            <a:gd name="adj1" fmla="val 16200000"/>
            <a:gd name="adj2" fmla="val 19285714"/>
            <a:gd name="adj3" fmla="val 390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1FB32-64D1-484B-9DB2-DA57F038865D}">
      <dsp:nvSpPr>
        <dsp:cNvPr id="0" name=""/>
        <dsp:cNvSpPr/>
      </dsp:nvSpPr>
      <dsp:spPr>
        <a:xfrm>
          <a:off x="3079401" y="1990803"/>
          <a:ext cx="1826972" cy="1826972"/>
        </a:xfrm>
        <a:prstGeom prst="ellipse">
          <a:avLst/>
        </a:prstGeom>
        <a:solidFill>
          <a:schemeClr val="lt1"/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>
            <a:ln>
              <a:noFill/>
            </a:ln>
          </a:endParaRPr>
        </a:p>
      </dsp:txBody>
      <dsp:txXfrm>
        <a:off x="3346955" y="2258357"/>
        <a:ext cx="1291864" cy="1291864"/>
      </dsp:txXfrm>
    </dsp:sp>
    <dsp:sp modelId="{2B5B5887-F5D9-4FA7-8B44-714AA347E5E6}">
      <dsp:nvSpPr>
        <dsp:cNvPr id="0" name=""/>
        <dsp:cNvSpPr/>
      </dsp:nvSpPr>
      <dsp:spPr>
        <a:xfrm>
          <a:off x="3255178" y="-96826"/>
          <a:ext cx="1475419" cy="137800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600" b="1" kern="1200" dirty="0">
              <a:latin typeface="Century Gothic" pitchFamily="34" charset="0"/>
            </a:rPr>
            <a:t>Gateway</a:t>
          </a:r>
          <a:endParaRPr lang="en-US" sz="1800" b="1" kern="1200" dirty="0">
            <a:latin typeface="Century Gothic" pitchFamily="34" charset="0"/>
          </a:endParaRPr>
        </a:p>
      </dsp:txBody>
      <dsp:txXfrm>
        <a:off x="3471248" y="104978"/>
        <a:ext cx="1043279" cy="974399"/>
      </dsp:txXfrm>
    </dsp:sp>
    <dsp:sp modelId="{3F293EAD-73F1-4CDA-B552-382E45B9E2E6}">
      <dsp:nvSpPr>
        <dsp:cNvPr id="0" name=""/>
        <dsp:cNvSpPr/>
      </dsp:nvSpPr>
      <dsp:spPr>
        <a:xfrm>
          <a:off x="5072849" y="761098"/>
          <a:ext cx="1455443" cy="14032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600" b="1" kern="1200" dirty="0">
              <a:latin typeface="Century Gothic" pitchFamily="34" charset="0"/>
            </a:rPr>
            <a:t> Remesas</a:t>
          </a:r>
          <a:endParaRPr lang="en-US" sz="1600" b="1" kern="1200" dirty="0">
            <a:latin typeface="Century Gothic" pitchFamily="34" charset="0"/>
          </a:endParaRPr>
        </a:p>
      </dsp:txBody>
      <dsp:txXfrm>
        <a:off x="5285994" y="966596"/>
        <a:ext cx="1029153" cy="992230"/>
      </dsp:txXfrm>
    </dsp:sp>
    <dsp:sp modelId="{693C0403-2D61-4AC2-8A03-7585D41A54C5}">
      <dsp:nvSpPr>
        <dsp:cNvPr id="0" name=""/>
        <dsp:cNvSpPr/>
      </dsp:nvSpPr>
      <dsp:spPr>
        <a:xfrm>
          <a:off x="5389413" y="2675702"/>
          <a:ext cx="1715235" cy="148616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600" b="1" kern="1200" dirty="0">
              <a:latin typeface="Century Gothic" pitchFamily="34" charset="0"/>
            </a:rPr>
            <a:t>Servicios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600" b="1" kern="1200" dirty="0">
              <a:latin typeface="Century Gothic" pitchFamily="34" charset="0"/>
            </a:rPr>
            <a:t>Financieros</a:t>
          </a:r>
          <a:endParaRPr lang="en-US" sz="1600" b="1" kern="1200" dirty="0">
            <a:latin typeface="Century Gothic" pitchFamily="34" charset="0"/>
          </a:endParaRPr>
        </a:p>
      </dsp:txBody>
      <dsp:txXfrm>
        <a:off x="5640603" y="2893345"/>
        <a:ext cx="1212855" cy="1050875"/>
      </dsp:txXfrm>
    </dsp:sp>
    <dsp:sp modelId="{C365E08D-0A92-436D-B42A-4A10514E513E}">
      <dsp:nvSpPr>
        <dsp:cNvPr id="0" name=""/>
        <dsp:cNvSpPr/>
      </dsp:nvSpPr>
      <dsp:spPr>
        <a:xfrm>
          <a:off x="4163288" y="4201137"/>
          <a:ext cx="1665576" cy="157258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600" b="1" kern="1200" dirty="0">
              <a:latin typeface="Century Gothic" pitchFamily="34" charset="0"/>
            </a:rPr>
            <a:t>Pagos y Recaudos</a:t>
          </a:r>
          <a:endParaRPr lang="en-US" sz="1600" b="1" kern="1200" dirty="0">
            <a:latin typeface="Century Gothic" pitchFamily="34" charset="0"/>
          </a:endParaRPr>
        </a:p>
      </dsp:txBody>
      <dsp:txXfrm>
        <a:off x="4407206" y="4431437"/>
        <a:ext cx="1177740" cy="1111988"/>
      </dsp:txXfrm>
    </dsp:sp>
    <dsp:sp modelId="{2FB8A2BC-8A93-4C5B-B405-09EE4430F7BE}">
      <dsp:nvSpPr>
        <dsp:cNvPr id="0" name=""/>
        <dsp:cNvSpPr/>
      </dsp:nvSpPr>
      <dsp:spPr>
        <a:xfrm>
          <a:off x="2252949" y="4288939"/>
          <a:ext cx="1473501" cy="13969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400" b="1" kern="1200" dirty="0">
              <a:latin typeface="Century Gothic" pitchFamily="34" charset="0"/>
            </a:rPr>
            <a:t>Core Financiero </a:t>
          </a:r>
          <a:endParaRPr lang="en-US" sz="1400" b="1" kern="1200" dirty="0">
            <a:latin typeface="Century Gothic" pitchFamily="34" charset="0"/>
          </a:endParaRPr>
        </a:p>
      </dsp:txBody>
      <dsp:txXfrm>
        <a:off x="2468738" y="4493523"/>
        <a:ext cx="1041923" cy="987817"/>
      </dsp:txXfrm>
    </dsp:sp>
    <dsp:sp modelId="{B78A220A-A089-45D0-ABDD-6C0771715624}">
      <dsp:nvSpPr>
        <dsp:cNvPr id="0" name=""/>
        <dsp:cNvSpPr/>
      </dsp:nvSpPr>
      <dsp:spPr>
        <a:xfrm>
          <a:off x="873262" y="2675702"/>
          <a:ext cx="1730965" cy="1486161"/>
        </a:xfrm>
        <a:prstGeom prst="ellipse">
          <a:avLst/>
        </a:prstGeom>
        <a:solidFill>
          <a:schemeClr val="accent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400" b="1" kern="1200" dirty="0">
              <a:latin typeface="Century Gothic" pitchFamily="34" charset="0"/>
            </a:rPr>
            <a:t>T. Digital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400" b="1" kern="1200" dirty="0">
              <a:latin typeface="Century Gothic" pitchFamily="34" charset="0"/>
            </a:rPr>
            <a:t>Cooperativas</a:t>
          </a:r>
        </a:p>
      </dsp:txBody>
      <dsp:txXfrm>
        <a:off x="1126756" y="2893345"/>
        <a:ext cx="1223977" cy="1050875"/>
      </dsp:txXfrm>
    </dsp:sp>
    <dsp:sp modelId="{34E49AE0-3FE7-4763-8903-75089D6202CE}">
      <dsp:nvSpPr>
        <dsp:cNvPr id="0" name=""/>
        <dsp:cNvSpPr/>
      </dsp:nvSpPr>
      <dsp:spPr>
        <a:xfrm>
          <a:off x="1545764" y="823270"/>
          <a:ext cx="1278880" cy="1278880"/>
        </a:xfrm>
        <a:prstGeom prst="ellipse">
          <a:avLst/>
        </a:prstGeom>
        <a:solidFill>
          <a:schemeClr val="accent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400" b="1" kern="1200" dirty="0">
              <a:latin typeface="Century Gothic" pitchFamily="34" charset="0"/>
            </a:rPr>
            <a:t>Otros Servicios</a:t>
          </a:r>
        </a:p>
      </dsp:txBody>
      <dsp:txXfrm>
        <a:off x="1733052" y="1010558"/>
        <a:ext cx="904304" cy="904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D268C4-3AD5-A843-AB99-15129ACBD5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C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BEB25-D3F4-33EA-13D4-85B65F7ABC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4257B0E-8B47-48F4-B662-14F91A2B43E0}" type="datetime6">
              <a:rPr lang="es-CR" smtClean="0"/>
              <a:t>septiembre de 2022</a:t>
            </a:fld>
            <a:endParaRPr lang="es-C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261FF-0030-121C-979F-0B06D43813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C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90213-6EBD-0F94-7F53-18070573FD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73D2437-299F-4075-8DC1-831B68AEE39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793850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6232E9D-4D08-40D5-813D-9A08C71D56BA}" type="datetime6">
              <a:rPr lang="es-CR" smtClean="0"/>
              <a:t>septiembre de 2022</a:t>
            </a:fld>
            <a:endParaRPr lang="es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857EEDC-B9BA-4067-A06E-2BBF6338B95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1898433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626E4-7250-F785-7311-ECFB85044C9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B2E69C1-2AEF-4F14-AFF4-8DB0D527169F}" type="datetime6">
              <a:rPr lang="es-CR" smtClean="0"/>
              <a:t>septiembre de 2022</a:t>
            </a:fld>
            <a:endParaRPr lang="es-C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7265D0-C01C-93FE-EC12-F7E970044DA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8C98601-D63A-41A5-BEE1-7EE8B2053203}" type="datetime6">
              <a:rPr lang="es-CR" smtClean="0"/>
              <a:t>septiembre de 2022</a:t>
            </a:fld>
            <a:endParaRPr lang="es-C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49CEE-B733-8C07-4AB8-E317DD175F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EF6AA25-E3A1-4E4E-BA9F-7ED6DD7A99C6}" type="datetime6">
              <a:rPr lang="es-CR" smtClean="0"/>
              <a:t>septiembre de 2022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7267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7C816A-4E76-428B-AF68-21DF198016F5}" type="datetime1">
              <a:rPr lang="en-US" smtClean="0"/>
              <a:t>9/5/2022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B5A977-6927-49C6-BE47-630DCF1E11F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4312-0A27-4AC9-8A9E-300EEFEE1293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A977-6927-49C6-BE47-630DCF1E11F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B262-C961-459B-BB8B-BAD2A649509F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A977-6927-49C6-BE47-630DCF1E11F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457200" y="3192600"/>
            <a:ext cx="4114800" cy="560800"/>
          </a:xfrm>
          <a:prstGeom prst="rect">
            <a:avLst/>
          </a:prstGeom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3200400" y="3733567"/>
            <a:ext cx="5486400" cy="282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189" lvl="0" indent="-355591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78" lvl="1" indent="-355591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2pPr>
            <a:lvl3pPr marL="1371566" lvl="2" indent="-355591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3pPr>
            <a:lvl4pPr marL="1828754" lvl="3" indent="-355591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4pPr>
            <a:lvl5pPr marL="2285943" lvl="4" indent="-355591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5pPr>
            <a:lvl6pPr marL="2743132" lvl="5" indent="-355591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6pPr>
            <a:lvl7pPr marL="3200320" lvl="6" indent="-355591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7pPr>
            <a:lvl8pPr marL="3657509" lvl="7" indent="-355591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8pPr>
            <a:lvl9pPr marL="4114697" lvl="8" indent="-355591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sldNum" idx="12"/>
          </p:nvPr>
        </p:nvSpPr>
        <p:spPr>
          <a:xfrm>
            <a:off x="259225" y="6232133"/>
            <a:ext cx="481500" cy="32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900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19" y="-267"/>
            <a:ext cx="9143821" cy="6857181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1065700"/>
            <a:ext cx="5486400" cy="42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0122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EF8C8-E392-B2DC-E124-5A97207D1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A71A0-33D2-20D7-49BF-B714BD06E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297EBF-4118-BBCD-52CF-C69687FD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7B3B-00A4-40DD-8287-C4D08E3741F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165EAE-4083-16E6-9E7A-A825AC54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21738A-EE4B-56BB-CF76-5D2B64FE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983A-D872-42A6-80BD-4E7BFF5471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87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15797-E76D-D870-2E5B-C753E7BB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2ECF78-45B5-68EF-118A-8CCF4E9CE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B068D8-A572-1B42-18B2-E0336713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7B3B-00A4-40DD-8287-C4D08E3741F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8D41C4-A890-E904-D77E-7C998883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1DE2AD-63E7-5132-B7A1-EA8DA99F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983A-D872-42A6-80BD-4E7BFF5471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09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5976C-3B73-885B-742F-2E262C2D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3BD635-AA62-104D-98B7-CBA10764C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29D7EA-A66A-5CD8-74B7-A727A185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7B3B-00A4-40DD-8287-C4D08E3741F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20EE0F-8C2A-E3E0-BE07-B320C456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C2CC46-7641-FC30-8108-5F889381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983A-D872-42A6-80BD-4E7BFF5471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2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144C4-3639-56FC-A2BC-C283E13C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80280D-22E0-489A-9F4F-7DAB36AFA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224D34-B103-1C20-4AC2-447274A3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F23199-484F-E23E-C017-92F88783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7B3B-00A4-40DD-8287-C4D08E3741F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DDA6F3-6F56-A999-A381-666D1C45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0A08B1-1B67-5858-30CC-DDA9DE12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983A-D872-42A6-80BD-4E7BFF5471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15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DC3ED-CCE6-5C0A-1D03-43D0DA29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63FFC2-ADEB-7830-AF75-DBFB680E0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9D547A-A7DC-ABA3-7088-CAF9E8034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DF2CE1-C747-31C8-DC04-75B76E7BE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F268FD-2FE1-54FE-4578-7ACC1542D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CE74917-03FC-AC66-D888-27DB0171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7B3B-00A4-40DD-8287-C4D08E3741F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9455CC-A83B-F563-7847-B23E7C83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6468195-4ACB-8013-7653-ABBA0084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983A-D872-42A6-80BD-4E7BFF5471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56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1D47F-9816-A9A1-D429-209611B02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2E7A08-297F-8C22-275D-CA632DBF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7B3B-00A4-40DD-8287-C4D08E3741F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98AAF2-62CA-6565-0144-9C8D2CC6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3CAD9E-578C-6E54-E369-C7D14756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983A-D872-42A6-80BD-4E7BFF5471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6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736E-D81A-4F3B-A338-237374379F86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A977-6927-49C6-BE47-630DCF1E11F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5FA6D9-4408-0251-FE3F-4DBEAD84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7B3B-00A4-40DD-8287-C4D08E3741F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366CC5-A1EA-DE13-76A7-E7DDE02A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BDCEB7-1565-0F8D-6916-C5F92DF2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983A-D872-42A6-80BD-4E7BFF5471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4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EB278-C1C6-6182-6B45-F8DA5A07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00F934-2495-A40E-C286-AB0000B57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8EC5F0-5C39-1417-7BB6-F9B6A2596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023A39-EB4C-6D4D-10D0-7E0BCD3F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7B3B-00A4-40DD-8287-C4D08E3741F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CB9A75-CD9D-7566-B3E0-B84C369F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750224-DDE1-457D-31E3-5A268403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983A-D872-42A6-80BD-4E7BFF5471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88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DCAD7-3331-AECD-086D-093533C7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93EB78-1481-7DCE-1E58-0FC7AE6DC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F50CFF-9195-9ED1-BC4F-176BEACA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6AF13C-6791-C12F-C848-5DE7E177A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7B3B-00A4-40DD-8287-C4D08E3741F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997997-E8D9-6CAA-C1BC-9F0BC122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05CAEB-CA5F-65B0-C98C-C81FADA3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983A-D872-42A6-80BD-4E7BFF5471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69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9FC0F-EF76-2472-032A-6B94DF5F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98D8EB-8819-B812-0865-2535A32CF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4B7100-1545-3F3F-5769-7317EF614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7B3B-00A4-40DD-8287-C4D08E3741F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4DA59-3310-E760-D8D6-57AC9889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2D9FDA-6A13-0913-83B0-ABB4F052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983A-D872-42A6-80BD-4E7BFF5471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62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D5F1E9-806E-9959-00E9-4198C349D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0DEB03-278D-39DB-207C-4FB2BE5D5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A9C70B-19C5-1D64-24DF-77D777E2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7B3B-00A4-40DD-8287-C4D08E3741F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926EBF-C722-2E69-D0F1-8ACDC9A9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292C8-A8C4-2ABD-B072-84AF53C4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983A-D872-42A6-80BD-4E7BFF5471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821F-2242-46A2-BCAD-0A258AD354A8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A977-6927-49C6-BE47-630DCF1E11F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8E28-867F-4945-8999-CE61282509C4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A977-6927-49C6-BE47-630DCF1E11F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A7DE-8EC8-4552-BED9-6557B3C9865D}" type="datetime1">
              <a:rPr lang="en-US" smtClean="0"/>
              <a:t>9/5/2022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A977-6927-49C6-BE47-630DCF1E11F2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75E8-D970-4969-9196-CBF44BF13E17}" type="datetime1">
              <a:rPr lang="en-US" smtClean="0"/>
              <a:t>9/5/2022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A977-6927-49C6-BE47-630DCF1E11F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3851-2A60-4D66-8179-6DD31938E211}" type="datetime1">
              <a:rPr lang="en-US" smtClean="0"/>
              <a:t>9/5/2022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A977-6927-49C6-BE47-630DCF1E11F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ADF9ACA-3B7B-474B-B79C-F8637428D018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A977-6927-49C6-BE47-630DCF1E11F2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2A5B5E-F172-4EE3-941E-B77D20961447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B5A977-6927-49C6-BE47-630DCF1E11F2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043347-7F10-4FF9-828C-42F30317BD08}" type="datetime1">
              <a:rPr lang="en-US" smtClean="0"/>
              <a:t>9/5/2022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FB5A977-6927-49C6-BE47-630DCF1E11F2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F742DD-8E5D-8CEA-70F2-27A3A231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FFE6D9-34E1-3DA2-FFB3-67798B9AC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8AD8AE-1874-7787-6EB7-A596DE163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7B3B-00A4-40DD-8287-C4D08E3741F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E4B74B-DFAD-2F79-67AB-CCBD30FCD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32C7D1-F561-2ECD-B282-9C5F6DECB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9983A-D872-42A6-80BD-4E7BFF5471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5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hyperlink" Target="https://shop.sincoapp.com/lavegareal" TargetMode="External"/><Relationship Id="rId3" Type="http://schemas.openxmlformats.org/officeDocument/2006/relationships/image" Target="../media/image22.jpeg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6.pn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21149" y="4526236"/>
            <a:ext cx="2468519" cy="407756"/>
          </a:xfrm>
        </p:spPr>
        <p:txBody>
          <a:bodyPr>
            <a:normAutofit/>
          </a:bodyPr>
          <a:lstStyle/>
          <a:p>
            <a:pPr algn="ctr"/>
            <a:r>
              <a:rPr lang="es-G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Amílcar Córdoba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489559" y="5563847"/>
            <a:ext cx="8439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DO" sz="1500" b="1" dirty="0">
                <a:solidFill>
                  <a:prstClr val="black"/>
                </a:solidFill>
                <a:latin typeface="Calibri" panose="020F0502020204030204"/>
              </a:rPr>
              <a:t>Panamá</a:t>
            </a:r>
            <a:endParaRPr lang="en-US" sz="15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28127-4A25-2BDA-E5DC-C2413AAB363D}"/>
              </a:ext>
            </a:extLst>
          </p:cNvPr>
          <p:cNvSpPr txBox="1"/>
          <p:nvPr/>
        </p:nvSpPr>
        <p:spPr>
          <a:xfrm flipH="1">
            <a:off x="4103440" y="1186403"/>
            <a:ext cx="50405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s-MX" sz="2200" b="1" dirty="0">
                <a:solidFill>
                  <a:srgbClr val="0070C0"/>
                </a:solidFill>
                <a:latin typeface="Calibri" panose="020F0502020204030204"/>
              </a:rPr>
              <a:t>XVIII REUNIÓN ANUAL DE LARG</a:t>
            </a:r>
            <a:endParaRPr lang="es-DO" sz="22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22B34B-4EB6-3FB5-CE88-EA33B0C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880" y="990600"/>
            <a:ext cx="2806057" cy="82249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A69E4A7-3937-E340-BE3B-6A59952B9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476214"/>
              </p:ext>
            </p:extLst>
          </p:nvPr>
        </p:nvGraphicFramePr>
        <p:xfrm>
          <a:off x="4562725" y="2924944"/>
          <a:ext cx="4050998" cy="504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0998">
                  <a:extLst>
                    <a:ext uri="{9D8B030D-6E8A-4147-A177-3AD203B41FA5}">
                      <a16:colId xmlns:a16="http://schemas.microsoft.com/office/drawing/2014/main" val="350957516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GT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Hub de transformación Digital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545320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2FA174B8-659A-3851-7EFD-74F2F17D859A}"/>
              </a:ext>
            </a:extLst>
          </p:cNvPr>
          <p:cNvGrpSpPr>
            <a:grpSpLocks noChangeAspect="1"/>
          </p:cNvGrpSpPr>
          <p:nvPr/>
        </p:nvGrpSpPr>
        <p:grpSpPr>
          <a:xfrm>
            <a:off x="1259601" y="2035206"/>
            <a:ext cx="2806087" cy="2227716"/>
            <a:chOff x="1679510" y="1611421"/>
            <a:chExt cx="4224469" cy="335375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38D4D71-C55F-D703-6D33-913ACDD56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9510" y="1611421"/>
              <a:ext cx="4224469" cy="3353751"/>
            </a:xfrm>
            <a:prstGeom prst="rect">
              <a:avLst/>
            </a:prstGeom>
            <a:noFill/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9D231238-2F03-AF5A-BE56-347BA2046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23" b="99060" l="0" r="98606">
                          <a14:foregroundMark x1="41608" y1="9656" x2="51793" y2="10902"/>
                          <a14:foregroundMark x1="51793" y1="10902" x2="63000" y2="10364"/>
                          <a14:foregroundMark x1="61354" y1="9398" x2="54271" y2="6360"/>
                          <a14:foregroundMark x1="63151" y1="10169" x2="61354" y2="9398"/>
                          <a14:foregroundMark x1="51940" y1="5857" x2="41816" y2="9257"/>
                          <a14:foregroundMark x1="35060" y1="50000" x2="35060" y2="50000"/>
                          <a14:foregroundMark x1="20513" y1="59399" x2="19081" y2="60325"/>
                          <a14:foregroundMark x1="35060" y1="50000" x2="34478" y2="50376"/>
                          <a14:foregroundMark x1="18906" y1="63380" x2="27888" y2="69737"/>
                          <a14:foregroundMark x1="27888" y1="69737" x2="39243" y2="73496"/>
                          <a14:foregroundMark x1="39243" y1="73496" x2="50996" y2="73308"/>
                          <a14:foregroundMark x1="34925" y1="50376" x2="34661" y2="50000"/>
                          <a14:foregroundMark x1="35320" y1="50940" x2="34925" y2="50376"/>
                          <a14:foregroundMark x1="35584" y1="51316" x2="35452" y2="51128"/>
                          <a14:foregroundMark x1="50996" y1="73308" x2="35584" y2="51316"/>
                          <a14:foregroundMark x1="27888" y1="71805" x2="36255" y2="63534"/>
                          <a14:foregroundMark x1="36255" y1="63534" x2="35482" y2="53689"/>
                          <a14:foregroundMark x1="24180" y1="60313" x2="28685" y2="72180"/>
                          <a14:foregroundMark x1="28685" y1="72180" x2="32271" y2="72556"/>
                          <a14:foregroundMark x1="14011" y1="63662" x2="0" y2="74812"/>
                          <a14:foregroundMark x1="0" y1="74812" x2="19323" y2="73496"/>
                          <a14:foregroundMark x1="19323" y1="73496" x2="16692" y2="64499"/>
                          <a14:foregroundMark x1="72311" y1="92293" x2="66335" y2="83459"/>
                          <a14:foregroundMark x1="66335" y1="83459" x2="56175" y2="76316"/>
                          <a14:foregroundMark x1="56175" y1="76316" x2="19323" y2="70113"/>
                          <a14:foregroundMark x1="19323" y1="70113" x2="199" y2="76880"/>
                          <a14:foregroundMark x1="199" y1="76880" x2="2191" y2="99812"/>
                          <a14:foregroundMark x1="2191" y1="99812" x2="23904" y2="96805"/>
                          <a14:foregroundMark x1="23904" y1="96805" x2="64343" y2="98872"/>
                          <a14:foregroundMark x1="64343" y1="98872" x2="71713" y2="92481"/>
                          <a14:foregroundMark x1="71713" y1="92481" x2="71713" y2="91165"/>
                          <a14:foregroundMark x1="79482" y1="97744" x2="66335" y2="91165"/>
                          <a14:foregroundMark x1="66335" y1="91165" x2="56375" y2="90602"/>
                          <a14:foregroundMark x1="56375" y1="90602" x2="62749" y2="98120"/>
                          <a14:foregroundMark x1="62749" y1="98120" x2="75896" y2="99248"/>
                          <a14:foregroundMark x1="75896" y1="99248" x2="78685" y2="96805"/>
                          <a14:foregroundMark x1="57371" y1="90789" x2="53386" y2="80263"/>
                          <a14:foregroundMark x1="53386" y1="80263" x2="43426" y2="74248"/>
                          <a14:foregroundMark x1="43426" y1="74248" x2="31673" y2="74060"/>
                          <a14:foregroundMark x1="31673" y1="74060" x2="15339" y2="78008"/>
                          <a14:foregroundMark x1="15339" y1="78008" x2="3586" y2="86842"/>
                          <a14:foregroundMark x1="3586" y1="86842" x2="10956" y2="96992"/>
                          <a14:foregroundMark x1="10956" y1="96992" x2="34064" y2="98496"/>
                          <a14:foregroundMark x1="34064" y1="98496" x2="45020" y2="97932"/>
                          <a14:foregroundMark x1="45020" y1="97932" x2="55578" y2="90226"/>
                          <a14:foregroundMark x1="55578" y1="90226" x2="52590" y2="97180"/>
                          <a14:foregroundMark x1="56574" y1="93233" x2="51594" y2="80639"/>
                          <a14:foregroundMark x1="51594" y1="80639" x2="42829" y2="92293"/>
                          <a14:foregroundMark x1="42829" y1="92293" x2="53586" y2="93985"/>
                          <a14:foregroundMark x1="53586" y1="93985" x2="58167" y2="91165"/>
                          <a14:foregroundMark x1="48606" y1="76316" x2="33665" y2="80827"/>
                          <a14:foregroundMark x1="33665" y1="80827" x2="35657" y2="96053"/>
                          <a14:foregroundMark x1="35657" y1="96053" x2="50996" y2="90414"/>
                          <a14:foregroundMark x1="50996" y1="90414" x2="48406" y2="76504"/>
                          <a14:foregroundMark x1="34661" y1="97744" x2="39641" y2="87782"/>
                          <a14:foregroundMark x1="39641" y1="87782" x2="37052" y2="78008"/>
                          <a14:foregroundMark x1="37052" y1="78008" x2="26892" y2="66353"/>
                          <a14:foregroundMark x1="26892" y1="66353" x2="11554" y2="72180"/>
                          <a14:foregroundMark x1="11554" y1="72180" x2="7769" y2="81203"/>
                          <a14:foregroundMark x1="7769" y1="81203" x2="40637" y2="89662"/>
                          <a14:foregroundMark x1="40637" y1="89662" x2="40637" y2="89662"/>
                          <a14:foregroundMark x1="70120" y1="54511" x2="66932" y2="63722"/>
                          <a14:foregroundMark x1="66932" y1="63722" x2="68725" y2="73684"/>
                          <a14:foregroundMark x1="68725" y1="73684" x2="81873" y2="78947"/>
                          <a14:foregroundMark x1="81873" y1="78947" x2="95418" y2="78195"/>
                          <a14:foregroundMark x1="95418" y1="78195" x2="98606" y2="76880"/>
                          <a14:foregroundMark x1="26096" y1="56015" x2="26892" y2="56203"/>
                          <a14:foregroundMark x1="28088" y1="55263" x2="33267" y2="52068"/>
                          <a14:backgroundMark x1="33665" y1="50376" x2="34861" y2="49248"/>
                          <a14:backgroundMark x1="26840" y1="55083" x2="20120" y2="59023"/>
                          <a14:backgroundMark x1="18725" y1="59962" x2="13147" y2="62782"/>
                          <a14:backgroundMark x1="40438" y1="9398" x2="40438" y2="9398"/>
                          <a14:backgroundMark x1="40438" y1="9398" x2="40438" y2="9398"/>
                          <a14:backgroundMark x1="40239" y1="9211" x2="41633" y2="8647"/>
                          <a14:backgroundMark x1="40637" y1="9211" x2="42231" y2="8459"/>
                          <a14:backgroundMark x1="53785" y1="5639" x2="51793" y2="5639"/>
                          <a14:backgroundMark x1="63745" y1="9398" x2="63745" y2="9398"/>
                          <a14:backgroundMark x1="63745" y1="9398" x2="64741" y2="9586"/>
                          <a14:backgroundMark x1="41036" y1="9398" x2="41036" y2="93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30719" y="1852537"/>
              <a:ext cx="2463292" cy="2632855"/>
            </a:xfrm>
            <a:prstGeom prst="rect">
              <a:avLst/>
            </a:prstGeom>
          </p:spPr>
        </p:pic>
      </p:grpSp>
      <p:pic>
        <p:nvPicPr>
          <p:cNvPr id="1026" name="Picture 2" descr="Bandera de Panamá - Wikipedia, la enciclopedia libre">
            <a:extLst>
              <a:ext uri="{FF2B5EF4-FFF2-40B4-BE49-F238E27FC236}">
                <a16:creationId xmlns:a16="http://schemas.microsoft.com/office/drawing/2014/main" id="{D8D66540-36B1-57DB-3BB1-69C8014CF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45" y="4495800"/>
            <a:ext cx="1428750" cy="9501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Centros de Pago:">
            <a:extLst>
              <a:ext uri="{FF2B5EF4-FFF2-40B4-BE49-F238E27FC236}">
                <a16:creationId xmlns:a16="http://schemas.microsoft.com/office/drawing/2014/main" id="{8466C810-CC82-887C-B995-EBD2D11AB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1997"/>
          <a:stretch/>
        </p:blipFill>
        <p:spPr bwMode="auto">
          <a:xfrm>
            <a:off x="1303126" y="5197306"/>
            <a:ext cx="2271713" cy="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8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1" y="3294241"/>
            <a:ext cx="936351" cy="9363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2" y="2372047"/>
            <a:ext cx="905910" cy="9059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39" y="4230592"/>
            <a:ext cx="936351" cy="9363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14" name="13 Conector recto de flecha"/>
          <p:cNvCxnSpPr/>
          <p:nvPr/>
        </p:nvCxnSpPr>
        <p:spPr>
          <a:xfrm flipH="1" flipV="1">
            <a:off x="1944843" y="3043375"/>
            <a:ext cx="1637871" cy="476331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 w="sm" len="lg"/>
            <a:tailEnd type="arrow"/>
          </a:ln>
          <a:effectLst>
            <a:outerShdw blurRad="50800" dist="50800" dir="5400000" algn="ctr" rotWithShape="0">
              <a:schemeClr val="accent6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26" idx="1"/>
          </p:cNvCxnSpPr>
          <p:nvPr/>
        </p:nvCxnSpPr>
        <p:spPr>
          <a:xfrm flipH="1" flipV="1">
            <a:off x="1997839" y="3871231"/>
            <a:ext cx="1490282" cy="63781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 w="sm" len="lg"/>
            <a:tailEnd type="arrow"/>
          </a:ln>
          <a:effectLst>
            <a:outerShdw blurRad="50800" dist="50800" dir="5400000" algn="ctr" rotWithShape="0">
              <a:schemeClr val="accent6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1997839" y="4438150"/>
            <a:ext cx="1490282" cy="260619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 w="sm" len="lg"/>
            <a:tailEnd type="arrow"/>
          </a:ln>
          <a:effectLst>
            <a:outerShdw blurRad="50800" dist="50800" dir="5400000" algn="ctr" rotWithShape="0">
              <a:schemeClr val="accent6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2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39" y="5159649"/>
            <a:ext cx="936351" cy="9363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29" name="28 Conector recto de flecha"/>
          <p:cNvCxnSpPr/>
          <p:nvPr/>
        </p:nvCxnSpPr>
        <p:spPr>
          <a:xfrm flipV="1">
            <a:off x="1852008" y="4820362"/>
            <a:ext cx="1636113" cy="580670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 w="sm" len="lg"/>
            <a:tailEnd type="arrow"/>
          </a:ln>
          <a:effectLst>
            <a:outerShdw blurRad="50800" dist="50800" dir="5400000" algn="ctr" rotWithShape="0">
              <a:schemeClr val="accent6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>
            <a:endCxn id="24" idx="1"/>
          </p:cNvCxnSpPr>
          <p:nvPr/>
        </p:nvCxnSpPr>
        <p:spPr>
          <a:xfrm>
            <a:off x="5935718" y="4698768"/>
            <a:ext cx="1464009" cy="814429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 w="sm" len="lg"/>
            <a:tailEnd type="arrow"/>
          </a:ln>
          <a:effectLst>
            <a:outerShdw blurRad="50800" dist="50800" dir="5400000" algn="ctr" rotWithShape="0">
              <a:schemeClr val="accent6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cxnSpLocks/>
          </p:cNvCxnSpPr>
          <p:nvPr/>
        </p:nvCxnSpPr>
        <p:spPr>
          <a:xfrm>
            <a:off x="5935718" y="3951215"/>
            <a:ext cx="1464009" cy="87385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 w="sm" len="lg"/>
            <a:tailEnd type="arrow"/>
          </a:ln>
          <a:effectLst>
            <a:outerShdw blurRad="50800" dist="50800" dir="5400000" algn="ctr" rotWithShape="0">
              <a:schemeClr val="accent6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>
            <a:endCxn id="28" idx="1"/>
          </p:cNvCxnSpPr>
          <p:nvPr/>
        </p:nvCxnSpPr>
        <p:spPr>
          <a:xfrm flipV="1">
            <a:off x="5935718" y="2900775"/>
            <a:ext cx="1464009" cy="454923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 w="sm" len="lg"/>
            <a:tailEnd type="arrow"/>
          </a:ln>
          <a:effectLst>
            <a:outerShdw blurRad="50800" dist="50800" dir="5400000" algn="ctr" rotWithShape="0">
              <a:schemeClr val="accent6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2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27" y="5045020"/>
            <a:ext cx="936352" cy="93635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27" y="2432599"/>
            <a:ext cx="936352" cy="93635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31" name="30 Conector recto de flecha"/>
          <p:cNvCxnSpPr>
            <a:cxnSpLocks/>
            <a:stCxn id="26" idx="2"/>
          </p:cNvCxnSpPr>
          <p:nvPr/>
        </p:nvCxnSpPr>
        <p:spPr>
          <a:xfrm flipH="1">
            <a:off x="4695927" y="5045020"/>
            <a:ext cx="15993" cy="818256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 w="sm" len="lg"/>
            <a:tailEnd type="arrow"/>
          </a:ln>
          <a:effectLst>
            <a:outerShdw blurRad="50800" dist="50800" dir="5400000" algn="ctr" rotWithShape="0">
              <a:schemeClr val="accent6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A3BA5F7-6844-F780-FC86-A59D624DE4D6}"/>
              </a:ext>
            </a:extLst>
          </p:cNvPr>
          <p:cNvGrpSpPr/>
          <p:nvPr/>
        </p:nvGrpSpPr>
        <p:grpSpPr>
          <a:xfrm>
            <a:off x="3488121" y="2825002"/>
            <a:ext cx="2447597" cy="2220018"/>
            <a:chOff x="3488121" y="2136890"/>
            <a:chExt cx="2447597" cy="2220018"/>
          </a:xfrm>
        </p:grpSpPr>
        <p:pic>
          <p:nvPicPr>
            <p:cNvPr id="26" name="Picture 2" descr="https://cdn2.iconfinder.com/data/icons/networking-icons-1/512/networking_icons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121" y="2136890"/>
              <a:ext cx="2447597" cy="2220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9E479A-E70F-CCFF-51B0-BAD941F76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9137" y="2983727"/>
              <a:ext cx="965565" cy="558753"/>
            </a:xfrm>
            <a:prstGeom prst="rect">
              <a:avLst/>
            </a:prstGeom>
            <a:ln w="19050">
              <a:solidFill>
                <a:srgbClr val="18B61C"/>
              </a:solidFill>
            </a:ln>
          </p:spPr>
        </p:pic>
      </p:grpSp>
      <p:sp>
        <p:nvSpPr>
          <p:cNvPr id="4" name="2 Título">
            <a:extLst>
              <a:ext uri="{FF2B5EF4-FFF2-40B4-BE49-F238E27FC236}">
                <a16:creationId xmlns:a16="http://schemas.microsoft.com/office/drawing/2014/main" id="{6E3E0659-D397-C9D6-9410-C70BBCF932EF}"/>
              </a:ext>
            </a:extLst>
          </p:cNvPr>
          <p:cNvSpPr txBox="1">
            <a:spLocks/>
          </p:cNvSpPr>
          <p:nvPr/>
        </p:nvSpPr>
        <p:spPr>
          <a:xfrm>
            <a:off x="342937" y="-264267"/>
            <a:ext cx="77724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PA" dirty="0">
                <a:solidFill>
                  <a:srgbClr val="0066FF"/>
                </a:solidFill>
              </a:rPr>
              <a:t>Ecosistema Cerrado </a:t>
            </a:r>
            <a:r>
              <a:rPr lang="es-PA" dirty="0" err="1">
                <a:solidFill>
                  <a:srgbClr val="0066FF"/>
                </a:solidFill>
              </a:rPr>
              <a:t>Intercoop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6" name="1 Marcador de contenido">
            <a:extLst>
              <a:ext uri="{FF2B5EF4-FFF2-40B4-BE49-F238E27FC236}">
                <a16:creationId xmlns:a16="http://schemas.microsoft.com/office/drawing/2014/main" id="{7F0CA842-52EB-A88C-D541-6983D43C353B}"/>
              </a:ext>
            </a:extLst>
          </p:cNvPr>
          <p:cNvSpPr txBox="1">
            <a:spLocks/>
          </p:cNvSpPr>
          <p:nvPr/>
        </p:nvSpPr>
        <p:spPr>
          <a:xfrm>
            <a:off x="762000" y="762000"/>
            <a:ext cx="3200400" cy="10808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chemeClr val="accent2">
                  <a:lumMod val="75000"/>
                </a:schemeClr>
              </a:buClr>
            </a:pPr>
            <a:r>
              <a:rPr lang="es-PA" dirty="0"/>
              <a:t>Préstamos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s-PA" dirty="0"/>
              <a:t>Servicios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s-PA" dirty="0"/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dirty="0"/>
          </a:p>
        </p:txBody>
      </p:sp>
      <p:pic>
        <p:nvPicPr>
          <p:cNvPr id="7" name="27 Imagen">
            <a:extLst>
              <a:ext uri="{FF2B5EF4-FFF2-40B4-BE49-F238E27FC236}">
                <a16:creationId xmlns:a16="http://schemas.microsoft.com/office/drawing/2014/main" id="{BB873F03-9C88-DA66-58FC-197E2C93C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27" y="3701950"/>
            <a:ext cx="936352" cy="93635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768EEDB-9547-A4D8-BEE6-6705FBFF0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803500"/>
              </p:ext>
            </p:extLst>
          </p:nvPr>
        </p:nvGraphicFramePr>
        <p:xfrm>
          <a:off x="2520876" y="5866682"/>
          <a:ext cx="4446056" cy="84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5229360" imgH="990720" progId="PBrush">
                  <p:embed/>
                </p:oleObj>
              </mc:Choice>
              <mc:Fallback>
                <p:oleObj name="Bitmap Image" r:id="rId5" imgW="5229360" imgH="9907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0876" y="5866682"/>
                        <a:ext cx="4446056" cy="842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D5B97D01-38D9-89FB-7714-9EE9735D73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5" y="6014553"/>
            <a:ext cx="1561925" cy="780963"/>
          </a:xfrm>
          <a:prstGeom prst="rect">
            <a:avLst/>
          </a:prstGeom>
        </p:spPr>
      </p:pic>
      <p:sp>
        <p:nvSpPr>
          <p:cNvPr id="5" name="1 Marcador de contenido">
            <a:extLst>
              <a:ext uri="{FF2B5EF4-FFF2-40B4-BE49-F238E27FC236}">
                <a16:creationId xmlns:a16="http://schemas.microsoft.com/office/drawing/2014/main" id="{0F4EB1D7-DF1D-D205-B57E-5B889998162E}"/>
              </a:ext>
            </a:extLst>
          </p:cNvPr>
          <p:cNvSpPr txBox="1">
            <a:spLocks/>
          </p:cNvSpPr>
          <p:nvPr/>
        </p:nvSpPr>
        <p:spPr>
          <a:xfrm>
            <a:off x="4229138" y="685800"/>
            <a:ext cx="3604646" cy="13094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chemeClr val="accent2">
                  <a:lumMod val="75000"/>
                </a:schemeClr>
              </a:buClr>
            </a:pPr>
            <a:r>
              <a:rPr lang="es-PA" dirty="0"/>
              <a:t>Dispensar Dinero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s-PA" dirty="0"/>
              <a:t>Recibir Dinero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s-PA" dirty="0"/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9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89FF4B3A-4606-4B97-A63A-EA6495CC461F}"/>
              </a:ext>
            </a:extLst>
          </p:cNvPr>
          <p:cNvSpPr txBox="1"/>
          <p:nvPr/>
        </p:nvSpPr>
        <p:spPr>
          <a:xfrm>
            <a:off x="0" y="2297269"/>
            <a:ext cx="2096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latin typeface="Berlin Sans FB" panose="020E0602020502020306" pitchFamily="34" charset="0"/>
              </a:rPr>
              <a:t>  </a:t>
            </a:r>
            <a:endParaRPr lang="es-CO" sz="3000" dirty="0">
              <a:latin typeface="Berlin Sans FB" panose="020E0602020502020306" pitchFamily="34" charset="0"/>
            </a:endParaRPr>
          </a:p>
        </p:txBody>
      </p:sp>
      <p:sp>
        <p:nvSpPr>
          <p:cNvPr id="24" name="Rectángulo: esquinas redondeadas 12">
            <a:extLst>
              <a:ext uri="{FF2B5EF4-FFF2-40B4-BE49-F238E27FC236}">
                <a16:creationId xmlns:a16="http://schemas.microsoft.com/office/drawing/2014/main" id="{636DFFBB-156E-46B6-997C-03F2BCB33A4A}"/>
              </a:ext>
            </a:extLst>
          </p:cNvPr>
          <p:cNvSpPr/>
          <p:nvPr/>
        </p:nvSpPr>
        <p:spPr>
          <a:xfrm>
            <a:off x="6291262" y="3638011"/>
            <a:ext cx="2700338" cy="15430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25" name="Rectángulo: esquinas redondeadas 13">
            <a:extLst>
              <a:ext uri="{FF2B5EF4-FFF2-40B4-BE49-F238E27FC236}">
                <a16:creationId xmlns:a16="http://schemas.microsoft.com/office/drawing/2014/main" id="{96E1C856-A574-41E3-999E-D8D8D827973C}"/>
              </a:ext>
            </a:extLst>
          </p:cNvPr>
          <p:cNvSpPr/>
          <p:nvPr/>
        </p:nvSpPr>
        <p:spPr>
          <a:xfrm>
            <a:off x="6776814" y="3339625"/>
            <a:ext cx="1755575" cy="6429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dirty="0">
                <a:latin typeface="Century Gothic" pitchFamily="34" charset="0"/>
              </a:rPr>
              <a:t> 	</a:t>
            </a:r>
          </a:p>
        </p:txBody>
      </p:sp>
      <p:sp>
        <p:nvSpPr>
          <p:cNvPr id="26" name="Rectángulo: esquinas redondeadas 15">
            <a:extLst>
              <a:ext uri="{FF2B5EF4-FFF2-40B4-BE49-F238E27FC236}">
                <a16:creationId xmlns:a16="http://schemas.microsoft.com/office/drawing/2014/main" id="{50791B4F-E425-41BD-B65A-FF1F98954C67}"/>
              </a:ext>
            </a:extLst>
          </p:cNvPr>
          <p:cNvSpPr/>
          <p:nvPr/>
        </p:nvSpPr>
        <p:spPr>
          <a:xfrm>
            <a:off x="3293270" y="3660010"/>
            <a:ext cx="2700338" cy="15430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sp>
        <p:nvSpPr>
          <p:cNvPr id="27" name="Rectángulo: esquinas redondeadas 16">
            <a:extLst>
              <a:ext uri="{FF2B5EF4-FFF2-40B4-BE49-F238E27FC236}">
                <a16:creationId xmlns:a16="http://schemas.microsoft.com/office/drawing/2014/main" id="{2AAEBFAC-2EAA-40F1-8142-312F7C072F17}"/>
              </a:ext>
            </a:extLst>
          </p:cNvPr>
          <p:cNvSpPr/>
          <p:nvPr/>
        </p:nvSpPr>
        <p:spPr>
          <a:xfrm>
            <a:off x="3778822" y="3361623"/>
            <a:ext cx="1755575" cy="6429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dirty="0">
                <a:latin typeface="Century Gothic" pitchFamily="34" charset="0"/>
              </a:rPr>
              <a:t> 	</a:t>
            </a:r>
          </a:p>
        </p:txBody>
      </p:sp>
      <p:sp>
        <p:nvSpPr>
          <p:cNvPr id="30" name="CuadroTexto 14">
            <a:extLst>
              <a:ext uri="{FF2B5EF4-FFF2-40B4-BE49-F238E27FC236}">
                <a16:creationId xmlns:a16="http://schemas.microsoft.com/office/drawing/2014/main" id="{A9974E6F-A0CA-4CCF-82B9-4607557ABB03}"/>
              </a:ext>
            </a:extLst>
          </p:cNvPr>
          <p:cNvSpPr txBox="1"/>
          <p:nvPr/>
        </p:nvSpPr>
        <p:spPr>
          <a:xfrm>
            <a:off x="6797533" y="3402916"/>
            <a:ext cx="1755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="1" kern="0" dirty="0">
                <a:solidFill>
                  <a:srgbClr val="00001A"/>
                </a:solidFill>
                <a:latin typeface="Century Gothic" pitchFamily="34" charset="0"/>
              </a:rPr>
              <a:t>Fábricas de Crédito</a:t>
            </a:r>
          </a:p>
        </p:txBody>
      </p:sp>
      <p:sp>
        <p:nvSpPr>
          <p:cNvPr id="31" name="CuadroTexto 17">
            <a:extLst>
              <a:ext uri="{FF2B5EF4-FFF2-40B4-BE49-F238E27FC236}">
                <a16:creationId xmlns:a16="http://schemas.microsoft.com/office/drawing/2014/main" id="{1FE6908F-A205-4338-852B-CFA0ED638E35}"/>
              </a:ext>
            </a:extLst>
          </p:cNvPr>
          <p:cNvSpPr txBox="1"/>
          <p:nvPr/>
        </p:nvSpPr>
        <p:spPr>
          <a:xfrm>
            <a:off x="3765652" y="3449781"/>
            <a:ext cx="17555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 b="1" kern="0">
                <a:solidFill>
                  <a:srgbClr val="00001A"/>
                </a:solidFill>
                <a:latin typeface="Roboto Slab"/>
              </a:defRPr>
            </a:lvl1pPr>
          </a:lstStyle>
          <a:p>
            <a:pPr algn="ctr"/>
            <a:r>
              <a:rPr lang="es-CO" sz="1500" dirty="0">
                <a:latin typeface="Century Gothic" pitchFamily="34" charset="0"/>
              </a:rPr>
              <a:t>Wallet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548327" y="4055685"/>
            <a:ext cx="200478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350" dirty="0">
                <a:latin typeface="Century Gothic" pitchFamily="34" charset="0"/>
              </a:rPr>
              <a:t>Créditos Personales</a:t>
            </a:r>
          </a:p>
          <a:p>
            <a:r>
              <a:rPr lang="es-PA" sz="1350" dirty="0">
                <a:latin typeface="Century Gothic" pitchFamily="34" charset="0"/>
              </a:rPr>
              <a:t>Créditos de Consumo</a:t>
            </a:r>
          </a:p>
          <a:p>
            <a:r>
              <a:rPr lang="es-PA" sz="1350" dirty="0">
                <a:latin typeface="Century Gothic" pitchFamily="34" charset="0"/>
              </a:rPr>
              <a:t>Créditos Con Garantía</a:t>
            </a:r>
          </a:p>
          <a:p>
            <a:r>
              <a:rPr lang="es-PA" sz="1350" dirty="0">
                <a:latin typeface="Century Gothic" pitchFamily="34" charset="0"/>
              </a:rPr>
              <a:t>Ferias de Crédito</a:t>
            </a:r>
            <a:endParaRPr lang="en-US" sz="1350" dirty="0">
              <a:latin typeface="Century Gothic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3542540" y="4036707"/>
            <a:ext cx="220179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350" dirty="0">
                <a:latin typeface="Century Gothic" pitchFamily="34" charset="0"/>
              </a:rPr>
              <a:t>Enviar y recibir dinero</a:t>
            </a:r>
          </a:p>
          <a:p>
            <a:r>
              <a:rPr lang="es-PA" sz="1350" dirty="0">
                <a:latin typeface="Century Gothic" pitchFamily="34" charset="0"/>
              </a:rPr>
              <a:t>Pagar servicios</a:t>
            </a:r>
          </a:p>
          <a:p>
            <a:r>
              <a:rPr lang="es-PA" sz="1350" dirty="0">
                <a:latin typeface="Century Gothic" pitchFamily="34" charset="0"/>
              </a:rPr>
              <a:t>Pagar Créditos</a:t>
            </a:r>
          </a:p>
          <a:p>
            <a:r>
              <a:rPr lang="es-PA" sz="1350" dirty="0">
                <a:latin typeface="Century Gothic" pitchFamily="34" charset="0"/>
              </a:rPr>
              <a:t>Solicitar Crédito</a:t>
            </a:r>
          </a:p>
          <a:p>
            <a:r>
              <a:rPr lang="es-PA" sz="1350" dirty="0">
                <a:latin typeface="Century Gothic" pitchFamily="34" charset="0"/>
              </a:rPr>
              <a:t>Onboarding</a:t>
            </a:r>
            <a:endParaRPr lang="en-US" sz="1350" dirty="0">
              <a:latin typeface="Century Gothic" pitchFamily="34" charset="0"/>
            </a:endParaRPr>
          </a:p>
        </p:txBody>
      </p:sp>
      <p:sp>
        <p:nvSpPr>
          <p:cNvPr id="23" name="Rectángulo: esquinas redondeadas 15">
            <a:extLst>
              <a:ext uri="{FF2B5EF4-FFF2-40B4-BE49-F238E27FC236}">
                <a16:creationId xmlns:a16="http://schemas.microsoft.com/office/drawing/2014/main" id="{50791B4F-E425-41BD-B65A-FF1F98954C67}"/>
              </a:ext>
            </a:extLst>
          </p:cNvPr>
          <p:cNvSpPr/>
          <p:nvPr/>
        </p:nvSpPr>
        <p:spPr>
          <a:xfrm>
            <a:off x="3293270" y="1693024"/>
            <a:ext cx="2700338" cy="15430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sp>
        <p:nvSpPr>
          <p:cNvPr id="33" name="Rectángulo: esquinas redondeadas 16">
            <a:extLst>
              <a:ext uri="{FF2B5EF4-FFF2-40B4-BE49-F238E27FC236}">
                <a16:creationId xmlns:a16="http://schemas.microsoft.com/office/drawing/2014/main" id="{2AAEBFAC-2EAA-40F1-8142-312F7C072F17}"/>
              </a:ext>
            </a:extLst>
          </p:cNvPr>
          <p:cNvSpPr/>
          <p:nvPr/>
        </p:nvSpPr>
        <p:spPr>
          <a:xfrm>
            <a:off x="3778822" y="1394637"/>
            <a:ext cx="1755575" cy="6429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dirty="0">
                <a:latin typeface="Century Gothic" pitchFamily="34" charset="0"/>
              </a:rPr>
              <a:t> 	</a:t>
            </a:r>
          </a:p>
        </p:txBody>
      </p:sp>
      <p:sp>
        <p:nvSpPr>
          <p:cNvPr id="34" name="CuadroTexto 17">
            <a:extLst>
              <a:ext uri="{FF2B5EF4-FFF2-40B4-BE49-F238E27FC236}">
                <a16:creationId xmlns:a16="http://schemas.microsoft.com/office/drawing/2014/main" id="{1FE6908F-A205-4338-852B-CFA0ED638E35}"/>
              </a:ext>
            </a:extLst>
          </p:cNvPr>
          <p:cNvSpPr txBox="1"/>
          <p:nvPr/>
        </p:nvSpPr>
        <p:spPr>
          <a:xfrm>
            <a:off x="3765652" y="1482795"/>
            <a:ext cx="1755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 b="1" kern="0">
                <a:solidFill>
                  <a:srgbClr val="00001A"/>
                </a:solidFill>
                <a:latin typeface="Roboto Slab"/>
              </a:defRPr>
            </a:lvl1pPr>
          </a:lstStyle>
          <a:p>
            <a:pPr algn="ctr"/>
            <a:r>
              <a:rPr lang="es-CO" sz="1500" dirty="0">
                <a:latin typeface="Century Gothic" pitchFamily="34" charset="0"/>
              </a:rPr>
              <a:t>Transformación Digital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3555709" y="2133991"/>
            <a:ext cx="22017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350" dirty="0">
                <a:latin typeface="Century Gothic" pitchFamily="34" charset="0"/>
              </a:rPr>
              <a:t>Diagnóstico</a:t>
            </a:r>
          </a:p>
          <a:p>
            <a:r>
              <a:rPr lang="es-PA" sz="1350" dirty="0">
                <a:latin typeface="Century Gothic" pitchFamily="34" charset="0"/>
              </a:rPr>
              <a:t>Recomendación</a:t>
            </a:r>
          </a:p>
          <a:p>
            <a:r>
              <a:rPr lang="es-PA" sz="1350" dirty="0">
                <a:latin typeface="Century Gothic" pitchFamily="34" charset="0"/>
              </a:rPr>
              <a:t>Acompañamiento</a:t>
            </a:r>
          </a:p>
          <a:p>
            <a:r>
              <a:rPr lang="es-PA" sz="1350" dirty="0">
                <a:latin typeface="Century Gothic" pitchFamily="34" charset="0"/>
              </a:rPr>
              <a:t>Puesta en marcha</a:t>
            </a:r>
          </a:p>
          <a:p>
            <a:endParaRPr lang="es-PA" sz="1350" dirty="0">
              <a:latin typeface="Century Gothic" pitchFamily="34" charset="0"/>
            </a:endParaRPr>
          </a:p>
          <a:p>
            <a:endParaRPr lang="en-US" sz="1350" dirty="0">
              <a:latin typeface="Century Gothic" pitchFamily="34" charset="0"/>
            </a:endParaRPr>
          </a:p>
        </p:txBody>
      </p:sp>
      <p:sp>
        <p:nvSpPr>
          <p:cNvPr id="36" name="Rectángulo: esquinas redondeadas 21">
            <a:extLst>
              <a:ext uri="{FF2B5EF4-FFF2-40B4-BE49-F238E27FC236}">
                <a16:creationId xmlns:a16="http://schemas.microsoft.com/office/drawing/2014/main" id="{AA544EB9-BA1C-45D6-97FE-01404B5B9ECE}"/>
              </a:ext>
            </a:extLst>
          </p:cNvPr>
          <p:cNvSpPr/>
          <p:nvPr/>
        </p:nvSpPr>
        <p:spPr>
          <a:xfrm>
            <a:off x="6293293" y="1702246"/>
            <a:ext cx="2700338" cy="15430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7" name="Rectángulo: esquinas redondeadas 22">
            <a:extLst>
              <a:ext uri="{FF2B5EF4-FFF2-40B4-BE49-F238E27FC236}">
                <a16:creationId xmlns:a16="http://schemas.microsoft.com/office/drawing/2014/main" id="{7E2743AF-907B-4606-A439-D8447005CEA3}"/>
              </a:ext>
            </a:extLst>
          </p:cNvPr>
          <p:cNvSpPr/>
          <p:nvPr/>
        </p:nvSpPr>
        <p:spPr>
          <a:xfrm>
            <a:off x="6791923" y="1371600"/>
            <a:ext cx="1755575" cy="6429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dirty="0"/>
              <a:t> 	</a:t>
            </a:r>
          </a:p>
        </p:txBody>
      </p:sp>
      <p:sp>
        <p:nvSpPr>
          <p:cNvPr id="38" name="CuadroTexto 23">
            <a:extLst>
              <a:ext uri="{FF2B5EF4-FFF2-40B4-BE49-F238E27FC236}">
                <a16:creationId xmlns:a16="http://schemas.microsoft.com/office/drawing/2014/main" id="{2AA0B32D-7DE9-4E41-A7DE-DA5666357643}"/>
              </a:ext>
            </a:extLst>
          </p:cNvPr>
          <p:cNvSpPr txBox="1"/>
          <p:nvPr/>
        </p:nvSpPr>
        <p:spPr>
          <a:xfrm>
            <a:off x="6881750" y="1427612"/>
            <a:ext cx="1665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 b="1" kern="0">
                <a:solidFill>
                  <a:srgbClr val="00001A"/>
                </a:solidFill>
                <a:latin typeface="Roboto Slab"/>
              </a:defRPr>
            </a:lvl1pPr>
          </a:lstStyle>
          <a:p>
            <a:pPr algn="ctr"/>
            <a:r>
              <a:rPr lang="es-CO" sz="1500" dirty="0">
                <a:latin typeface="Century Gothic" pitchFamily="34" charset="0"/>
              </a:rPr>
              <a:t>Mercadeo Digital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6411015" y="2062262"/>
            <a:ext cx="2582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latin typeface="Century Gothic" pitchFamily="34" charset="0"/>
              </a:rPr>
              <a:t>Planificación</a:t>
            </a:r>
          </a:p>
          <a:p>
            <a:r>
              <a:rPr lang="es-PA" sz="1200" dirty="0">
                <a:latin typeface="Century Gothic" pitchFamily="34" charset="0"/>
              </a:rPr>
              <a:t>Puesta en marcha</a:t>
            </a:r>
          </a:p>
          <a:p>
            <a:r>
              <a:rPr lang="es-PA" sz="1200" dirty="0">
                <a:latin typeface="Century Gothic" pitchFamily="34" charset="0"/>
              </a:rPr>
              <a:t>Ejecución</a:t>
            </a:r>
          </a:p>
          <a:p>
            <a:r>
              <a:rPr lang="es-PA" sz="1200" dirty="0">
                <a:latin typeface="Century Gothic" pitchFamily="34" charset="0"/>
              </a:rPr>
              <a:t>Evaluación</a:t>
            </a:r>
          </a:p>
          <a:p>
            <a:r>
              <a:rPr lang="es-PA" sz="1200" dirty="0">
                <a:latin typeface="Century Gothic" pitchFamily="34" charset="0"/>
              </a:rPr>
              <a:t>Nuevos planes y productos</a:t>
            </a:r>
          </a:p>
          <a:p>
            <a:r>
              <a:rPr lang="es-PA" sz="1200" dirty="0">
                <a:latin typeface="Century Gothic" pitchFamily="34" charset="0"/>
              </a:rPr>
              <a:t>Redes sociales - Apps</a:t>
            </a:r>
          </a:p>
        </p:txBody>
      </p:sp>
      <p:sp>
        <p:nvSpPr>
          <p:cNvPr id="42" name="Google Shape;140;p13">
            <a:extLst>
              <a:ext uri="{FF2B5EF4-FFF2-40B4-BE49-F238E27FC236}">
                <a16:creationId xmlns:a16="http://schemas.microsoft.com/office/drawing/2014/main" id="{8E4C5656-80D0-4852-AA12-AFD2592BAEFE}"/>
              </a:ext>
            </a:extLst>
          </p:cNvPr>
          <p:cNvSpPr txBox="1">
            <a:spLocks/>
          </p:cNvSpPr>
          <p:nvPr/>
        </p:nvSpPr>
        <p:spPr>
          <a:xfrm>
            <a:off x="1143000" y="325445"/>
            <a:ext cx="7027195" cy="10691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4000" b="1" kern="0" dirty="0">
                <a:solidFill>
                  <a:srgbClr val="18B61C"/>
                </a:solidFill>
                <a:latin typeface="Roboto Slab" panose="020B0604020202020204" charset="0"/>
                <a:ea typeface="Roboto Slab" panose="020B0604020202020204" charset="0"/>
              </a:rPr>
              <a:t>Otros Servicios Financieros</a:t>
            </a:r>
            <a:endParaRPr lang="es-CO" sz="1600" b="1" kern="0" dirty="0">
              <a:solidFill>
                <a:srgbClr val="18B61C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18BC7A6-255D-9FC2-282B-823E546D3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250" y="5875811"/>
            <a:ext cx="3084843" cy="920576"/>
          </a:xfrm>
          <a:prstGeom prst="rect">
            <a:avLst/>
          </a:prstGeom>
        </p:spPr>
      </p:pic>
      <p:pic>
        <p:nvPicPr>
          <p:cNvPr id="45" name="Imagen 3" descr="Una caricatura de una mujer&#10;&#10;Descripción generada automáticamente con confianza baja">
            <a:extLst>
              <a:ext uri="{FF2B5EF4-FFF2-40B4-BE49-F238E27FC236}">
                <a16:creationId xmlns:a16="http://schemas.microsoft.com/office/drawing/2014/main" id="{75F3BA1C-09D4-9582-CA5D-F1D8CDAF9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8"/>
          <a:stretch/>
        </p:blipFill>
        <p:spPr>
          <a:xfrm>
            <a:off x="266130" y="1439663"/>
            <a:ext cx="2949656" cy="434340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54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" grpId="0"/>
      <p:bldP spid="40" grpId="0"/>
      <p:bldP spid="34" grpId="0"/>
      <p:bldP spid="35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25249" y="3494878"/>
            <a:ext cx="1058696" cy="433008"/>
            <a:chOff x="0" y="0"/>
            <a:chExt cx="2358752" cy="964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8752" cy="964733"/>
            </a:xfrm>
            <a:custGeom>
              <a:avLst/>
              <a:gdLst/>
              <a:ahLst/>
              <a:cxnLst/>
              <a:rect l="l" t="t" r="r" b="b"/>
              <a:pathLst>
                <a:path w="2358752" h="964733">
                  <a:moveTo>
                    <a:pt x="0" y="0"/>
                  </a:moveTo>
                  <a:lnTo>
                    <a:pt x="0" y="964733"/>
                  </a:lnTo>
                  <a:lnTo>
                    <a:pt x="2358752" y="964733"/>
                  </a:lnTo>
                  <a:lnTo>
                    <a:pt x="2358752" y="0"/>
                  </a:lnTo>
                  <a:lnTo>
                    <a:pt x="0" y="0"/>
                  </a:lnTo>
                  <a:close/>
                  <a:moveTo>
                    <a:pt x="2297792" y="903773"/>
                  </a:moveTo>
                  <a:lnTo>
                    <a:pt x="59690" y="903773"/>
                  </a:lnTo>
                  <a:lnTo>
                    <a:pt x="59690" y="59690"/>
                  </a:lnTo>
                  <a:lnTo>
                    <a:pt x="2297792" y="59690"/>
                  </a:lnTo>
                  <a:lnTo>
                    <a:pt x="2297792" y="903773"/>
                  </a:lnTo>
                  <a:close/>
                </a:path>
              </a:pathLst>
            </a:custGeom>
            <a:solidFill>
              <a:srgbClr val="D8EFB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435313" y="2518945"/>
            <a:ext cx="1058696" cy="433008"/>
            <a:chOff x="0" y="0"/>
            <a:chExt cx="2358752" cy="964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8752" cy="964733"/>
            </a:xfrm>
            <a:custGeom>
              <a:avLst/>
              <a:gdLst/>
              <a:ahLst/>
              <a:cxnLst/>
              <a:rect l="l" t="t" r="r" b="b"/>
              <a:pathLst>
                <a:path w="2358752" h="964733">
                  <a:moveTo>
                    <a:pt x="0" y="0"/>
                  </a:moveTo>
                  <a:lnTo>
                    <a:pt x="0" y="964733"/>
                  </a:lnTo>
                  <a:lnTo>
                    <a:pt x="2358752" y="964733"/>
                  </a:lnTo>
                  <a:lnTo>
                    <a:pt x="2358752" y="0"/>
                  </a:lnTo>
                  <a:lnTo>
                    <a:pt x="0" y="0"/>
                  </a:lnTo>
                  <a:close/>
                  <a:moveTo>
                    <a:pt x="2297792" y="903773"/>
                  </a:moveTo>
                  <a:lnTo>
                    <a:pt x="59690" y="903773"/>
                  </a:lnTo>
                  <a:lnTo>
                    <a:pt x="59690" y="59690"/>
                  </a:lnTo>
                  <a:lnTo>
                    <a:pt x="2297792" y="59690"/>
                  </a:lnTo>
                  <a:lnTo>
                    <a:pt x="2297792" y="903773"/>
                  </a:lnTo>
                  <a:close/>
                </a:path>
              </a:pathLst>
            </a:custGeom>
            <a:solidFill>
              <a:srgbClr val="D8EFB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35758" y="4482493"/>
            <a:ext cx="1058696" cy="434950"/>
            <a:chOff x="0" y="0"/>
            <a:chExt cx="2358752" cy="9690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8752" cy="969059"/>
            </a:xfrm>
            <a:custGeom>
              <a:avLst/>
              <a:gdLst/>
              <a:ahLst/>
              <a:cxnLst/>
              <a:rect l="l" t="t" r="r" b="b"/>
              <a:pathLst>
                <a:path w="2358752" h="969059">
                  <a:moveTo>
                    <a:pt x="0" y="0"/>
                  </a:moveTo>
                  <a:lnTo>
                    <a:pt x="0" y="969059"/>
                  </a:lnTo>
                  <a:lnTo>
                    <a:pt x="2358752" y="969059"/>
                  </a:lnTo>
                  <a:lnTo>
                    <a:pt x="2358752" y="0"/>
                  </a:lnTo>
                  <a:lnTo>
                    <a:pt x="0" y="0"/>
                  </a:lnTo>
                  <a:close/>
                  <a:moveTo>
                    <a:pt x="2297792" y="908099"/>
                  </a:moveTo>
                  <a:lnTo>
                    <a:pt x="59690" y="908099"/>
                  </a:lnTo>
                  <a:lnTo>
                    <a:pt x="59690" y="59690"/>
                  </a:lnTo>
                  <a:lnTo>
                    <a:pt x="2297792" y="59690"/>
                  </a:lnTo>
                  <a:lnTo>
                    <a:pt x="2297792" y="908099"/>
                  </a:lnTo>
                  <a:close/>
                </a:path>
              </a:pathLst>
            </a:custGeom>
            <a:solidFill>
              <a:srgbClr val="D8EFB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06191" y="1572437"/>
            <a:ext cx="1448406" cy="643043"/>
            <a:chOff x="0" y="-142875"/>
            <a:chExt cx="5149886" cy="2286374"/>
          </a:xfrm>
        </p:grpSpPr>
        <p:sp>
          <p:nvSpPr>
            <p:cNvPr id="9" name="TextBox 9"/>
            <p:cNvSpPr txBox="1"/>
            <p:nvPr/>
          </p:nvSpPr>
          <p:spPr>
            <a:xfrm>
              <a:off x="0" y="-142875"/>
              <a:ext cx="5149886" cy="1833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00"/>
                </a:lnSpc>
              </a:pPr>
              <a:r>
                <a:rPr lang="en-US" sz="1313" spc="40">
                  <a:solidFill>
                    <a:srgbClr val="072D55"/>
                  </a:solidFill>
                  <a:latin typeface="Aileron Heavy"/>
                </a:rPr>
                <a:t>Plataforma MEGAPAGOS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2039707"/>
              <a:ext cx="5149886" cy="103792"/>
            </a:xfrm>
            <a:prstGeom prst="rect">
              <a:avLst/>
            </a:prstGeom>
            <a:solidFill>
              <a:srgbClr val="79B92C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148234" y="3341086"/>
            <a:ext cx="1349853" cy="895004"/>
            <a:chOff x="0" y="0"/>
            <a:chExt cx="4799477" cy="3182236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4799477" cy="3182236"/>
              <a:chOff x="0" y="0"/>
              <a:chExt cx="1455020" cy="96473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455020" cy="964733"/>
              </a:xfrm>
              <a:custGeom>
                <a:avLst/>
                <a:gdLst/>
                <a:ahLst/>
                <a:cxnLst/>
                <a:rect l="l" t="t" r="r" b="b"/>
                <a:pathLst>
                  <a:path w="1455020" h="964733">
                    <a:moveTo>
                      <a:pt x="0" y="0"/>
                    </a:moveTo>
                    <a:lnTo>
                      <a:pt x="0" y="964733"/>
                    </a:lnTo>
                    <a:lnTo>
                      <a:pt x="1455020" y="964733"/>
                    </a:lnTo>
                    <a:lnTo>
                      <a:pt x="1455020" y="0"/>
                    </a:lnTo>
                    <a:lnTo>
                      <a:pt x="0" y="0"/>
                    </a:lnTo>
                    <a:close/>
                    <a:moveTo>
                      <a:pt x="1394060" y="903773"/>
                    </a:moveTo>
                    <a:lnTo>
                      <a:pt x="59690" y="903773"/>
                    </a:lnTo>
                    <a:lnTo>
                      <a:pt x="59690" y="59690"/>
                    </a:lnTo>
                    <a:lnTo>
                      <a:pt x="1394060" y="59690"/>
                    </a:lnTo>
                    <a:lnTo>
                      <a:pt x="1394060" y="903773"/>
                    </a:lnTo>
                    <a:close/>
                  </a:path>
                </a:pathLst>
              </a:custGeom>
              <a:solidFill>
                <a:srgbClr val="0F2E53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757148" y="812761"/>
              <a:ext cx="3285180" cy="1255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3"/>
                </a:lnSpc>
              </a:pPr>
              <a:endParaRPr sz="675"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94450" y="3641731"/>
            <a:ext cx="1303637" cy="20369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9200" y="304878"/>
            <a:ext cx="6781800" cy="951751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6197821" y="4464078"/>
            <a:ext cx="1058696" cy="434950"/>
            <a:chOff x="0" y="0"/>
            <a:chExt cx="2358752" cy="96905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58752" cy="969059"/>
            </a:xfrm>
            <a:custGeom>
              <a:avLst/>
              <a:gdLst/>
              <a:ahLst/>
              <a:cxnLst/>
              <a:rect l="l" t="t" r="r" b="b"/>
              <a:pathLst>
                <a:path w="2358752" h="969059">
                  <a:moveTo>
                    <a:pt x="0" y="0"/>
                  </a:moveTo>
                  <a:lnTo>
                    <a:pt x="0" y="969059"/>
                  </a:lnTo>
                  <a:lnTo>
                    <a:pt x="2358752" y="969059"/>
                  </a:lnTo>
                  <a:lnTo>
                    <a:pt x="2358752" y="0"/>
                  </a:lnTo>
                  <a:lnTo>
                    <a:pt x="0" y="0"/>
                  </a:lnTo>
                  <a:close/>
                  <a:moveTo>
                    <a:pt x="2297792" y="908099"/>
                  </a:moveTo>
                  <a:lnTo>
                    <a:pt x="59690" y="908099"/>
                  </a:lnTo>
                  <a:lnTo>
                    <a:pt x="59690" y="59690"/>
                  </a:lnTo>
                  <a:lnTo>
                    <a:pt x="2297792" y="59690"/>
                  </a:lnTo>
                  <a:lnTo>
                    <a:pt x="2297792" y="908099"/>
                  </a:lnTo>
                  <a:close/>
                </a:path>
              </a:pathLst>
            </a:custGeom>
            <a:solidFill>
              <a:srgbClr val="D8EFB6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6196943" y="3468092"/>
            <a:ext cx="1058696" cy="433008"/>
            <a:chOff x="0" y="0"/>
            <a:chExt cx="2358752" cy="9647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58752" cy="964733"/>
            </a:xfrm>
            <a:custGeom>
              <a:avLst/>
              <a:gdLst/>
              <a:ahLst/>
              <a:cxnLst/>
              <a:rect l="l" t="t" r="r" b="b"/>
              <a:pathLst>
                <a:path w="2358752" h="964733">
                  <a:moveTo>
                    <a:pt x="0" y="0"/>
                  </a:moveTo>
                  <a:lnTo>
                    <a:pt x="0" y="964733"/>
                  </a:lnTo>
                  <a:lnTo>
                    <a:pt x="2358752" y="964733"/>
                  </a:lnTo>
                  <a:lnTo>
                    <a:pt x="2358752" y="0"/>
                  </a:lnTo>
                  <a:lnTo>
                    <a:pt x="0" y="0"/>
                  </a:lnTo>
                  <a:close/>
                  <a:moveTo>
                    <a:pt x="2297792" y="903773"/>
                  </a:moveTo>
                  <a:lnTo>
                    <a:pt x="59690" y="903773"/>
                  </a:lnTo>
                  <a:lnTo>
                    <a:pt x="59690" y="59690"/>
                  </a:lnTo>
                  <a:lnTo>
                    <a:pt x="2297792" y="59690"/>
                  </a:lnTo>
                  <a:lnTo>
                    <a:pt x="2297792" y="903773"/>
                  </a:lnTo>
                  <a:close/>
                </a:path>
              </a:pathLst>
            </a:custGeom>
            <a:solidFill>
              <a:srgbClr val="D8EFB6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6207885" y="2518945"/>
            <a:ext cx="1058696" cy="433008"/>
            <a:chOff x="0" y="0"/>
            <a:chExt cx="2358752" cy="96473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58752" cy="964733"/>
            </a:xfrm>
            <a:custGeom>
              <a:avLst/>
              <a:gdLst/>
              <a:ahLst/>
              <a:cxnLst/>
              <a:rect l="l" t="t" r="r" b="b"/>
              <a:pathLst>
                <a:path w="2358752" h="964733">
                  <a:moveTo>
                    <a:pt x="0" y="0"/>
                  </a:moveTo>
                  <a:lnTo>
                    <a:pt x="0" y="964733"/>
                  </a:lnTo>
                  <a:lnTo>
                    <a:pt x="2358752" y="964733"/>
                  </a:lnTo>
                  <a:lnTo>
                    <a:pt x="2358752" y="0"/>
                  </a:lnTo>
                  <a:lnTo>
                    <a:pt x="0" y="0"/>
                  </a:lnTo>
                  <a:close/>
                  <a:moveTo>
                    <a:pt x="2297792" y="903773"/>
                  </a:moveTo>
                  <a:lnTo>
                    <a:pt x="59690" y="903773"/>
                  </a:lnTo>
                  <a:lnTo>
                    <a:pt x="59690" y="59690"/>
                  </a:lnTo>
                  <a:lnTo>
                    <a:pt x="2297792" y="59690"/>
                  </a:lnTo>
                  <a:lnTo>
                    <a:pt x="2297792" y="903773"/>
                  </a:lnTo>
                  <a:close/>
                </a:path>
              </a:pathLst>
            </a:custGeom>
            <a:solidFill>
              <a:srgbClr val="D8EFB6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3694478" y="4482493"/>
            <a:ext cx="1058696" cy="434950"/>
            <a:chOff x="0" y="0"/>
            <a:chExt cx="2358752" cy="9690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58752" cy="969059"/>
            </a:xfrm>
            <a:custGeom>
              <a:avLst/>
              <a:gdLst/>
              <a:ahLst/>
              <a:cxnLst/>
              <a:rect l="l" t="t" r="r" b="b"/>
              <a:pathLst>
                <a:path w="2358752" h="969059">
                  <a:moveTo>
                    <a:pt x="0" y="0"/>
                  </a:moveTo>
                  <a:lnTo>
                    <a:pt x="0" y="969059"/>
                  </a:lnTo>
                  <a:lnTo>
                    <a:pt x="2358752" y="969059"/>
                  </a:lnTo>
                  <a:lnTo>
                    <a:pt x="2358752" y="0"/>
                  </a:lnTo>
                  <a:lnTo>
                    <a:pt x="0" y="0"/>
                  </a:lnTo>
                  <a:close/>
                  <a:moveTo>
                    <a:pt x="2297792" y="908099"/>
                  </a:moveTo>
                  <a:lnTo>
                    <a:pt x="59690" y="908099"/>
                  </a:lnTo>
                  <a:lnTo>
                    <a:pt x="59690" y="59690"/>
                  </a:lnTo>
                  <a:lnTo>
                    <a:pt x="2297792" y="59690"/>
                  </a:lnTo>
                  <a:lnTo>
                    <a:pt x="2297792" y="908099"/>
                  </a:lnTo>
                  <a:close/>
                </a:path>
              </a:pathLst>
            </a:custGeom>
            <a:solidFill>
              <a:srgbClr val="D8EFB6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4276043" y="2518945"/>
            <a:ext cx="1058696" cy="433008"/>
            <a:chOff x="0" y="0"/>
            <a:chExt cx="2358752" cy="96473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358752" cy="964733"/>
            </a:xfrm>
            <a:custGeom>
              <a:avLst/>
              <a:gdLst/>
              <a:ahLst/>
              <a:cxnLst/>
              <a:rect l="l" t="t" r="r" b="b"/>
              <a:pathLst>
                <a:path w="2358752" h="964733">
                  <a:moveTo>
                    <a:pt x="0" y="0"/>
                  </a:moveTo>
                  <a:lnTo>
                    <a:pt x="0" y="964733"/>
                  </a:lnTo>
                  <a:lnTo>
                    <a:pt x="2358752" y="964733"/>
                  </a:lnTo>
                  <a:lnTo>
                    <a:pt x="2358752" y="0"/>
                  </a:lnTo>
                  <a:lnTo>
                    <a:pt x="0" y="0"/>
                  </a:lnTo>
                  <a:close/>
                  <a:moveTo>
                    <a:pt x="2297792" y="903773"/>
                  </a:moveTo>
                  <a:lnTo>
                    <a:pt x="59690" y="903773"/>
                  </a:lnTo>
                  <a:lnTo>
                    <a:pt x="59690" y="59690"/>
                  </a:lnTo>
                  <a:lnTo>
                    <a:pt x="2297792" y="59690"/>
                  </a:lnTo>
                  <a:lnTo>
                    <a:pt x="2297792" y="903773"/>
                  </a:lnTo>
                  <a:close/>
                </a:path>
              </a:pathLst>
            </a:custGeom>
            <a:solidFill>
              <a:srgbClr val="D8EFB6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4963707" y="4482493"/>
            <a:ext cx="1058696" cy="434950"/>
            <a:chOff x="0" y="0"/>
            <a:chExt cx="2358752" cy="96905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358752" cy="969059"/>
            </a:xfrm>
            <a:custGeom>
              <a:avLst/>
              <a:gdLst/>
              <a:ahLst/>
              <a:cxnLst/>
              <a:rect l="l" t="t" r="r" b="b"/>
              <a:pathLst>
                <a:path w="2358752" h="969059">
                  <a:moveTo>
                    <a:pt x="0" y="0"/>
                  </a:moveTo>
                  <a:lnTo>
                    <a:pt x="0" y="969059"/>
                  </a:lnTo>
                  <a:lnTo>
                    <a:pt x="2358752" y="969059"/>
                  </a:lnTo>
                  <a:lnTo>
                    <a:pt x="2358752" y="0"/>
                  </a:lnTo>
                  <a:lnTo>
                    <a:pt x="0" y="0"/>
                  </a:lnTo>
                  <a:close/>
                  <a:moveTo>
                    <a:pt x="2297792" y="908099"/>
                  </a:moveTo>
                  <a:lnTo>
                    <a:pt x="59690" y="908099"/>
                  </a:lnTo>
                  <a:lnTo>
                    <a:pt x="59690" y="59690"/>
                  </a:lnTo>
                  <a:lnTo>
                    <a:pt x="2297792" y="59690"/>
                  </a:lnTo>
                  <a:lnTo>
                    <a:pt x="2297792" y="908099"/>
                  </a:lnTo>
                  <a:close/>
                </a:path>
              </a:pathLst>
            </a:custGeom>
            <a:solidFill>
              <a:srgbClr val="D8EFB6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94950" y="4934745"/>
            <a:ext cx="418735" cy="34022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78605" y="4994916"/>
            <a:ext cx="151938" cy="28005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34739" y="4957618"/>
            <a:ext cx="294478" cy="29447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806684" y="2947297"/>
            <a:ext cx="295828" cy="34398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760031" y="3963604"/>
            <a:ext cx="389087" cy="37140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560588" y="4934745"/>
            <a:ext cx="343226" cy="34022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561459" y="3927887"/>
            <a:ext cx="361613" cy="25838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558292" y="2957674"/>
            <a:ext cx="337754" cy="29968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623699" y="2957674"/>
            <a:ext cx="279077" cy="29968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571491" y="3641731"/>
            <a:ext cx="499261" cy="12102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592854" y="3650871"/>
            <a:ext cx="499261" cy="121024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318915">
            <a:off x="3571491" y="4175578"/>
            <a:ext cx="499261" cy="12102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567919">
            <a:off x="5593989" y="4190298"/>
            <a:ext cx="499261" cy="121024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2116206">
            <a:off x="3613476" y="3107514"/>
            <a:ext cx="499261" cy="121024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577605">
            <a:off x="5592854" y="3119289"/>
            <a:ext cx="499261" cy="121024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528762" y="3153749"/>
            <a:ext cx="531629" cy="522325"/>
          </a:xfrm>
          <a:prstGeom prst="rect">
            <a:avLst/>
          </a:prstGeom>
        </p:spPr>
      </p:pic>
      <p:sp>
        <p:nvSpPr>
          <p:cNvPr id="45" name="TextBox 45"/>
          <p:cNvSpPr txBox="1"/>
          <p:nvPr/>
        </p:nvSpPr>
        <p:spPr>
          <a:xfrm>
            <a:off x="2425249" y="3641731"/>
            <a:ext cx="1068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"/>
              </a:lnSpc>
            </a:pPr>
            <a:r>
              <a:rPr lang="en-US" sz="938" spc="47" dirty="0">
                <a:solidFill>
                  <a:srgbClr val="0F2E53"/>
                </a:solidFill>
                <a:latin typeface="Aileron Regular"/>
              </a:rPr>
              <a:t>Core </a:t>
            </a:r>
            <a:r>
              <a:rPr lang="en-US" sz="938" spc="47" dirty="0" err="1">
                <a:solidFill>
                  <a:srgbClr val="0F2E53"/>
                </a:solidFill>
                <a:latin typeface="Aileron Regular"/>
              </a:rPr>
              <a:t>Financiero</a:t>
            </a:r>
            <a:r>
              <a:rPr lang="en-US" sz="938" spc="47" dirty="0">
                <a:solidFill>
                  <a:srgbClr val="0F2E53"/>
                </a:solidFill>
                <a:latin typeface="Aileron Regular"/>
              </a:rPr>
              <a:t> Open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425249" y="2566284"/>
            <a:ext cx="1068759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"/>
              </a:lnSpc>
            </a:pPr>
            <a:r>
              <a:rPr lang="en-US" sz="938" spc="47" dirty="0">
                <a:solidFill>
                  <a:srgbClr val="0F2E53"/>
                </a:solidFill>
                <a:latin typeface="Aileron Regular"/>
              </a:rPr>
              <a:t>Digital Onboarding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425249" y="4630316"/>
            <a:ext cx="1068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"/>
              </a:lnSpc>
            </a:pPr>
            <a:r>
              <a:rPr lang="en-US" sz="938" spc="47" dirty="0">
                <a:solidFill>
                  <a:srgbClr val="0F2E53"/>
                </a:solidFill>
                <a:latin typeface="Aileron Regular"/>
              </a:rPr>
              <a:t>App </a:t>
            </a:r>
            <a:r>
              <a:rPr lang="en-US" sz="938" spc="47" dirty="0" err="1">
                <a:solidFill>
                  <a:srgbClr val="0F2E53"/>
                </a:solidFill>
                <a:latin typeface="Aileron Regular"/>
              </a:rPr>
              <a:t>Servicios</a:t>
            </a:r>
            <a:r>
              <a:rPr lang="en-US" sz="938" spc="47" dirty="0">
                <a:solidFill>
                  <a:srgbClr val="0F2E53"/>
                </a:solidFill>
                <a:latin typeface="Aileron Regular"/>
              </a:rPr>
              <a:t> </a:t>
            </a:r>
            <a:r>
              <a:rPr lang="en-US" sz="938" spc="47" dirty="0" err="1">
                <a:solidFill>
                  <a:srgbClr val="0F2E53"/>
                </a:solidFill>
                <a:latin typeface="Aileron Regular"/>
              </a:rPr>
              <a:t>Financieros</a:t>
            </a:r>
            <a:endParaRPr lang="en-US" sz="938" spc="47" dirty="0">
              <a:solidFill>
                <a:srgbClr val="0F2E53"/>
              </a:solidFill>
              <a:latin typeface="Aileron Regular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277909" y="3641735"/>
            <a:ext cx="1068759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spc="75">
                <a:solidFill>
                  <a:srgbClr val="549DB6"/>
                </a:solidFill>
                <a:latin typeface="Aileron Regular Bold"/>
              </a:rPr>
              <a:t>Cliente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197822" y="4525355"/>
            <a:ext cx="1068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"/>
              </a:lnSpc>
            </a:pPr>
            <a:r>
              <a:rPr lang="en-US" sz="938" spc="47">
                <a:solidFill>
                  <a:srgbClr val="0F2E53"/>
                </a:solidFill>
                <a:latin typeface="Aileron Regular"/>
              </a:rPr>
              <a:t>Cobranzas Inteligentes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186880" y="3614946"/>
            <a:ext cx="1068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"/>
              </a:lnSpc>
            </a:pPr>
            <a:r>
              <a:rPr lang="en-US" sz="938" spc="47" dirty="0">
                <a:solidFill>
                  <a:srgbClr val="0F2E53"/>
                </a:solidFill>
                <a:latin typeface="Aileron Regular"/>
              </a:rPr>
              <a:t>Pagos con y Sin </a:t>
            </a:r>
            <a:r>
              <a:rPr lang="en-US" sz="938" spc="47" dirty="0" err="1">
                <a:solidFill>
                  <a:srgbClr val="0F2E53"/>
                </a:solidFill>
                <a:latin typeface="Aileron Regular"/>
              </a:rPr>
              <a:t>Tarjetas</a:t>
            </a:r>
            <a:endParaRPr lang="en-US" sz="938" spc="47" dirty="0">
              <a:solidFill>
                <a:srgbClr val="0F2E53"/>
              </a:solidFill>
              <a:latin typeface="Aileron Regular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6207885" y="2635936"/>
            <a:ext cx="1068759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"/>
              </a:lnSpc>
            </a:pPr>
            <a:r>
              <a:rPr lang="en-US" sz="938" spc="47">
                <a:solidFill>
                  <a:srgbClr val="0F2E53"/>
                </a:solidFill>
                <a:latin typeface="Aileron Regular"/>
              </a:rPr>
              <a:t>Digital Wallet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694478" y="4613422"/>
            <a:ext cx="1068759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"/>
              </a:lnSpc>
            </a:pPr>
            <a:r>
              <a:rPr lang="en-US" sz="938" spc="47">
                <a:solidFill>
                  <a:srgbClr val="0F2E53"/>
                </a:solidFill>
                <a:latin typeface="Aileron Regular"/>
              </a:rPr>
              <a:t>Chatbots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276043" y="2635936"/>
            <a:ext cx="1068759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"/>
              </a:lnSpc>
            </a:pPr>
            <a:r>
              <a:rPr lang="en-US" sz="938" spc="47">
                <a:solidFill>
                  <a:srgbClr val="0F2E53"/>
                </a:solidFill>
                <a:latin typeface="Aileron Regular"/>
              </a:rPr>
              <a:t>Marketing Digital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963707" y="4613423"/>
            <a:ext cx="1068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"/>
              </a:lnSpc>
            </a:pPr>
            <a:r>
              <a:rPr lang="en-US" sz="938" spc="47" dirty="0" err="1">
                <a:solidFill>
                  <a:srgbClr val="0F2E53"/>
                </a:solidFill>
                <a:latin typeface="Aileron Regular"/>
              </a:rPr>
              <a:t>Conexión</a:t>
            </a:r>
            <a:r>
              <a:rPr lang="en-US" sz="938" spc="47" dirty="0">
                <a:solidFill>
                  <a:srgbClr val="0F2E53"/>
                </a:solidFill>
                <a:latin typeface="Aileron Regular"/>
              </a:rPr>
              <a:t> a la Banca</a:t>
            </a:r>
          </a:p>
        </p:txBody>
      </p:sp>
      <p:pic>
        <p:nvPicPr>
          <p:cNvPr id="56" name="5 Imagen">
            <a:hlinkClick r:id="rId26"/>
            <a:extLst>
              <a:ext uri="{FF2B5EF4-FFF2-40B4-BE49-F238E27FC236}">
                <a16:creationId xmlns:a16="http://schemas.microsoft.com/office/drawing/2014/main" id="{42898E0A-A043-D8D7-EFB4-2E46988C16C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16" y="3353598"/>
            <a:ext cx="726864" cy="418297"/>
          </a:xfrm>
          <a:prstGeom prst="rect">
            <a:avLst/>
          </a:prstGeom>
        </p:spPr>
      </p:pic>
      <p:pic>
        <p:nvPicPr>
          <p:cNvPr id="55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909279E4-39D8-BD0A-584F-5B4C6A02FE2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941718"/>
            <a:ext cx="1840586" cy="9202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PA" dirty="0"/>
          </a:p>
          <a:p>
            <a:endParaRPr lang="es-PA" dirty="0"/>
          </a:p>
          <a:p>
            <a:pPr marL="109728" indent="0" algn="ctr">
              <a:buNone/>
            </a:pPr>
            <a:r>
              <a:rPr lang="es-PA" sz="4800" dirty="0"/>
              <a:t>Preguntas</a:t>
            </a:r>
          </a:p>
          <a:p>
            <a:endParaRPr lang="es-PA" dirty="0"/>
          </a:p>
          <a:p>
            <a:endParaRPr lang="es-PA" dirty="0"/>
          </a:p>
          <a:p>
            <a:pPr marL="109728" indent="0">
              <a:buNone/>
            </a:pPr>
            <a:r>
              <a:rPr lang="es-PA" dirty="0"/>
              <a:t>Amílcar Córdoba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s-PA" dirty="0"/>
              <a:t>Gerente General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s-PA" dirty="0" err="1"/>
              <a:t>MegaPagos</a:t>
            </a:r>
            <a:endParaRPr lang="es-PA" dirty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1800" dirty="0"/>
              <a:t>+507 6612 4836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1800" dirty="0" err="1"/>
              <a:t>acordoba@segfedpa.com</a:t>
            </a:r>
            <a:endParaRPr lang="en-US" sz="1800" dirty="0"/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A9E48DB-DA7C-6B1E-A69C-931502CC8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793755"/>
              </p:ext>
            </p:extLst>
          </p:nvPr>
        </p:nvGraphicFramePr>
        <p:xfrm>
          <a:off x="6019800" y="3766080"/>
          <a:ext cx="1810351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267160" imgH="5362560" progId="PBrush">
                  <p:embed/>
                </p:oleObj>
              </mc:Choice>
              <mc:Fallback>
                <p:oleObj name="Bitmap Image" r:id="rId2" imgW="5267160" imgH="53625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19800" y="3766080"/>
                        <a:ext cx="1810351" cy="184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AB8C25F9-AD56-C3C0-85DC-3E524B36C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28574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6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635A32A-77CC-D4F4-B31E-921877978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2100262"/>
            <a:ext cx="5314950" cy="2657475"/>
          </a:xfrm>
          <a:prstGeom prst="rect">
            <a:avLst/>
          </a:prstGeom>
        </p:spPr>
      </p:pic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C09FD1F9-EEEC-1B53-6A5D-9A0052375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2" y="457200"/>
            <a:ext cx="8783058" cy="13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1930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0;p13">
            <a:extLst>
              <a:ext uri="{FF2B5EF4-FFF2-40B4-BE49-F238E27FC236}">
                <a16:creationId xmlns:a16="http://schemas.microsoft.com/office/drawing/2014/main" id="{7BABBBD0-1AB8-49BE-B921-1B78906C9617}"/>
              </a:ext>
            </a:extLst>
          </p:cNvPr>
          <p:cNvSpPr txBox="1">
            <a:spLocks/>
          </p:cNvSpPr>
          <p:nvPr/>
        </p:nvSpPr>
        <p:spPr>
          <a:xfrm>
            <a:off x="585194" y="2362200"/>
            <a:ext cx="7949206" cy="2623102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 defTabSz="914378">
              <a:buClr>
                <a:srgbClr val="FFFFFF"/>
              </a:buClr>
            </a:pPr>
            <a:r>
              <a:rPr lang="es-CO" sz="4800" kern="0" dirty="0">
                <a:solidFill>
                  <a:srgbClr val="00001A"/>
                </a:solidFill>
              </a:rPr>
              <a:t>HUB DE TRANSFORMACIÓN DIGITAL</a:t>
            </a:r>
          </a:p>
          <a:p>
            <a:pPr algn="ctr" defTabSz="914378">
              <a:buClr>
                <a:srgbClr val="FFFFFF"/>
              </a:buClr>
            </a:pPr>
            <a:endParaRPr lang="es-CO" sz="3200" kern="0" dirty="0">
              <a:solidFill>
                <a:srgbClr val="002060"/>
              </a:solidFill>
            </a:endParaRPr>
          </a:p>
          <a:p>
            <a:pPr algn="ctr" defTabSz="914378">
              <a:buClr>
                <a:srgbClr val="FFFFFF"/>
              </a:buClr>
            </a:pPr>
            <a:endParaRPr lang="es-CO" sz="4800" kern="0" dirty="0">
              <a:solidFill>
                <a:srgbClr val="00001A"/>
              </a:solidFill>
            </a:endParaRPr>
          </a:p>
          <a:p>
            <a:pPr algn="ctr" defTabSz="914378">
              <a:buClr>
                <a:srgbClr val="FFFFFF"/>
              </a:buClr>
            </a:pPr>
            <a:endParaRPr lang="es-CO" sz="4800" b="0" i="1" kern="0" dirty="0">
              <a:solidFill>
                <a:srgbClr val="00001A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3EB39F18-8D21-B3AD-3668-2E73C6E40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008944"/>
            <a:ext cx="3240911" cy="1620456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1A49ACBA-ECD2-F65B-5AE6-B501F11994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0" y="499547"/>
            <a:ext cx="8783058" cy="1373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3280411"/>
          </a:xfrm>
        </p:spPr>
        <p:txBody>
          <a:bodyPr>
            <a:no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es-PA" sz="2800" dirty="0">
                <a:latin typeface="Arial" panose="020B0604020202020204" pitchFamily="34" charset="0"/>
                <a:cs typeface="Arial" panose="020B0604020202020204" pitchFamily="34" charset="0"/>
              </a:rPr>
              <a:t>MEGAPAGOS es una empresa DIGITAL que usa nuevos modelos de negocio para la industria de servicios financieros cooperativos.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es-P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es-PA" sz="2800" dirty="0">
                <a:latin typeface="Arial" panose="020B0604020202020204" pitchFamily="34" charset="0"/>
                <a:cs typeface="Arial" panose="020B0604020202020204" pitchFamily="34" charset="0"/>
              </a:rPr>
              <a:t>MEGAPAGOS es la primera Fintech Cooperativa de Centroamérica  </a:t>
            </a:r>
          </a:p>
          <a:p>
            <a:pPr algn="just"/>
            <a:endParaRPr lang="es-P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sz="49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</a:t>
            </a:r>
            <a:r>
              <a:rPr lang="es-PA" u="sng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A" sz="49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br>
              <a:rPr lang="es-PA" u="sng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A" u="sng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A" sz="4900" u="sng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s-PA" u="sng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A" sz="4900" u="sng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Financieros</a:t>
            </a:r>
            <a:endParaRPr lang="en-US" u="sng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051115"/>
            <a:ext cx="1524000" cy="877034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01672958-388F-3D3F-46D6-105F37480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20" y="489885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47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947C143-2EBC-D9A2-054F-26F6D5B82C35}"/>
              </a:ext>
            </a:extLst>
          </p:cNvPr>
          <p:cNvGrpSpPr/>
          <p:nvPr/>
        </p:nvGrpSpPr>
        <p:grpSpPr>
          <a:xfrm>
            <a:off x="2286000" y="1531136"/>
            <a:ext cx="5968775" cy="4741796"/>
            <a:chOff x="-1753524" y="1476015"/>
            <a:chExt cx="5334000" cy="3901061"/>
          </a:xfrm>
        </p:grpSpPr>
        <p:pic>
          <p:nvPicPr>
            <p:cNvPr id="12" name="Picture 11" descr="Hands forming circle">
              <a:extLst>
                <a:ext uri="{FF2B5EF4-FFF2-40B4-BE49-F238E27FC236}">
                  <a16:creationId xmlns:a16="http://schemas.microsoft.com/office/drawing/2014/main" id="{9C3168AE-2521-9EA7-F6FA-1CD3DB1C6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9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53524" y="1476015"/>
              <a:ext cx="5334000" cy="3901061"/>
            </a:xfrm>
            <a:prstGeom prst="rect">
              <a:avLst/>
            </a:prstGeom>
          </p:spPr>
        </p:pic>
        <p:grpSp>
          <p:nvGrpSpPr>
            <p:cNvPr id="23" name="Graphic 20" descr="Badge 6 outline">
              <a:extLst>
                <a:ext uri="{FF2B5EF4-FFF2-40B4-BE49-F238E27FC236}">
                  <a16:creationId xmlns:a16="http://schemas.microsoft.com/office/drawing/2014/main" id="{2ECB2D7F-1EBC-00F5-0220-5874BAD072B0}"/>
                </a:ext>
              </a:extLst>
            </p:cNvPr>
            <p:cNvGrpSpPr/>
            <p:nvPr/>
          </p:nvGrpSpPr>
          <p:grpSpPr>
            <a:xfrm>
              <a:off x="-407709" y="2530050"/>
              <a:ext cx="2365586" cy="2050186"/>
              <a:chOff x="-1154730" y="2086569"/>
              <a:chExt cx="1621417" cy="1448179"/>
            </a:xfrm>
            <a:solidFill>
              <a:srgbClr val="000000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2A1B9B9-5696-34F1-1AFA-FE5E0EBBB46C}"/>
                  </a:ext>
                </a:extLst>
              </p:cNvPr>
              <p:cNvSpPr/>
              <p:nvPr/>
            </p:nvSpPr>
            <p:spPr>
              <a:xfrm>
                <a:off x="-1154730" y="2086569"/>
                <a:ext cx="1621417" cy="1448179"/>
              </a:xfrm>
              <a:custGeom>
                <a:avLst/>
                <a:gdLst>
                  <a:gd name="connsiteX0" fmla="*/ 694139 w 1387876"/>
                  <a:gd name="connsiteY0" fmla="*/ 36513 h 1387876"/>
                  <a:gd name="connsiteX1" fmla="*/ 1351766 w 1387876"/>
                  <a:gd name="connsiteY1" fmla="*/ 693738 h 1387876"/>
                  <a:gd name="connsiteX2" fmla="*/ 694541 w 1387876"/>
                  <a:gd name="connsiteY2" fmla="*/ 1351364 h 1387876"/>
                  <a:gd name="connsiteX3" fmla="*/ 36914 w 1387876"/>
                  <a:gd name="connsiteY3" fmla="*/ 694139 h 1387876"/>
                  <a:gd name="connsiteX4" fmla="*/ 36914 w 1387876"/>
                  <a:gd name="connsiteY4" fmla="*/ 693920 h 1387876"/>
                  <a:gd name="connsiteX5" fmla="*/ 694139 w 1387876"/>
                  <a:gd name="connsiteY5" fmla="*/ 36513 h 1387876"/>
                  <a:gd name="connsiteX6" fmla="*/ 694139 w 1387876"/>
                  <a:gd name="connsiteY6" fmla="*/ 0 h 1387876"/>
                  <a:gd name="connsiteX7" fmla="*/ 0 w 1387876"/>
                  <a:gd name="connsiteY7" fmla="*/ 693738 h 1387876"/>
                  <a:gd name="connsiteX8" fmla="*/ 693738 w 1387876"/>
                  <a:gd name="connsiteY8" fmla="*/ 1387877 h 1387876"/>
                  <a:gd name="connsiteX9" fmla="*/ 1387877 w 1387876"/>
                  <a:gd name="connsiteY9" fmla="*/ 694139 h 1387876"/>
                  <a:gd name="connsiteX10" fmla="*/ 1387877 w 1387876"/>
                  <a:gd name="connsiteY10" fmla="*/ 693920 h 1387876"/>
                  <a:gd name="connsiteX11" fmla="*/ 694687 w 1387876"/>
                  <a:gd name="connsiteY11" fmla="*/ 0 h 1387876"/>
                  <a:gd name="connsiteX12" fmla="*/ 694139 w 1387876"/>
                  <a:gd name="connsiteY12" fmla="*/ 0 h 138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7876" h="1387876">
                    <a:moveTo>
                      <a:pt x="694139" y="36513"/>
                    </a:moveTo>
                    <a:cubicBezTo>
                      <a:pt x="1057225" y="36401"/>
                      <a:pt x="1351655" y="330652"/>
                      <a:pt x="1351766" y="693738"/>
                    </a:cubicBezTo>
                    <a:cubicBezTo>
                      <a:pt x="1351877" y="1056823"/>
                      <a:pt x="1057627" y="1351253"/>
                      <a:pt x="694541" y="1351364"/>
                    </a:cubicBezTo>
                    <a:cubicBezTo>
                      <a:pt x="331455" y="1351476"/>
                      <a:pt x="37026" y="1057225"/>
                      <a:pt x="36914" y="694139"/>
                    </a:cubicBezTo>
                    <a:cubicBezTo>
                      <a:pt x="36914" y="694066"/>
                      <a:pt x="36914" y="693993"/>
                      <a:pt x="36914" y="693920"/>
                    </a:cubicBezTo>
                    <a:cubicBezTo>
                      <a:pt x="37276" y="331064"/>
                      <a:pt x="331285" y="36976"/>
                      <a:pt x="694139" y="36513"/>
                    </a:cubicBezTo>
                    <a:moveTo>
                      <a:pt x="694139" y="0"/>
                    </a:moveTo>
                    <a:cubicBezTo>
                      <a:pt x="310888" y="-111"/>
                      <a:pt x="111" y="310486"/>
                      <a:pt x="0" y="693738"/>
                    </a:cubicBezTo>
                    <a:cubicBezTo>
                      <a:pt x="-111" y="1076989"/>
                      <a:pt x="310486" y="1387765"/>
                      <a:pt x="693738" y="1387877"/>
                    </a:cubicBezTo>
                    <a:cubicBezTo>
                      <a:pt x="1076989" y="1387988"/>
                      <a:pt x="1387765" y="1077391"/>
                      <a:pt x="1387877" y="694139"/>
                    </a:cubicBezTo>
                    <a:cubicBezTo>
                      <a:pt x="1387877" y="694066"/>
                      <a:pt x="1387877" y="693993"/>
                      <a:pt x="1387877" y="693920"/>
                    </a:cubicBezTo>
                    <a:cubicBezTo>
                      <a:pt x="1388078" y="310880"/>
                      <a:pt x="1077727" y="201"/>
                      <a:pt x="694687" y="0"/>
                    </a:cubicBezTo>
                    <a:cubicBezTo>
                      <a:pt x="694504" y="0"/>
                      <a:pt x="694322" y="0"/>
                      <a:pt x="6941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DF9E1DE-C991-8C65-D8D0-96EFFB8D81B6}"/>
                  </a:ext>
                </a:extLst>
              </p:cNvPr>
              <p:cNvSpPr/>
              <p:nvPr/>
            </p:nvSpPr>
            <p:spPr>
              <a:xfrm>
                <a:off x="-573736" y="2321419"/>
                <a:ext cx="459430" cy="715246"/>
              </a:xfrm>
              <a:custGeom>
                <a:avLst/>
                <a:gdLst>
                  <a:gd name="connsiteX0" fmla="*/ 181922 w 363419"/>
                  <a:gd name="connsiteY0" fmla="*/ 621854 h 621924"/>
                  <a:gd name="connsiteX1" fmla="*/ 48797 w 363419"/>
                  <a:gd name="connsiteY1" fmla="*/ 551513 h 621924"/>
                  <a:gd name="connsiteX2" fmla="*/ 12705 w 363419"/>
                  <a:gd name="connsiteY2" fmla="*/ 465416 h 621924"/>
                  <a:gd name="connsiteX3" fmla="*/ 35 w 363419"/>
                  <a:gd name="connsiteY3" fmla="*/ 347974 h 621924"/>
                  <a:gd name="connsiteX4" fmla="*/ 16739 w 363419"/>
                  <a:gd name="connsiteY4" fmla="*/ 204115 h 621924"/>
                  <a:gd name="connsiteX5" fmla="*/ 64407 w 363419"/>
                  <a:gd name="connsiteY5" fmla="*/ 94212 h 621924"/>
                  <a:gd name="connsiteX6" fmla="*/ 139056 w 363419"/>
                  <a:gd name="connsiteY6" fmla="*/ 24510 h 621924"/>
                  <a:gd name="connsiteX7" fmla="*/ 237987 w 363419"/>
                  <a:gd name="connsiteY7" fmla="*/ 83 h 621924"/>
                  <a:gd name="connsiteX8" fmla="*/ 327004 w 363419"/>
                  <a:gd name="connsiteY8" fmla="*/ 14268 h 621924"/>
                  <a:gd name="connsiteX9" fmla="*/ 327004 w 363419"/>
                  <a:gd name="connsiteY9" fmla="*/ 54194 h 621924"/>
                  <a:gd name="connsiteX10" fmla="*/ 238370 w 363419"/>
                  <a:gd name="connsiteY10" fmla="*/ 35171 h 621924"/>
                  <a:gd name="connsiteX11" fmla="*/ 157057 w 363419"/>
                  <a:gd name="connsiteY11" fmla="*/ 56367 h 621924"/>
                  <a:gd name="connsiteX12" fmla="*/ 95679 w 363419"/>
                  <a:gd name="connsiteY12" fmla="*/ 115919 h 621924"/>
                  <a:gd name="connsiteX13" fmla="*/ 57177 w 363419"/>
                  <a:gd name="connsiteY13" fmla="*/ 207072 h 621924"/>
                  <a:gd name="connsiteX14" fmla="*/ 43759 w 363419"/>
                  <a:gd name="connsiteY14" fmla="*/ 323620 h 621924"/>
                  <a:gd name="connsiteX15" fmla="*/ 43759 w 363419"/>
                  <a:gd name="connsiteY15" fmla="*/ 330010 h 621924"/>
                  <a:gd name="connsiteX16" fmla="*/ 55808 w 363419"/>
                  <a:gd name="connsiteY16" fmla="*/ 330010 h 621924"/>
                  <a:gd name="connsiteX17" fmla="*/ 57633 w 363419"/>
                  <a:gd name="connsiteY17" fmla="*/ 326358 h 621924"/>
                  <a:gd name="connsiteX18" fmla="*/ 198645 w 363419"/>
                  <a:gd name="connsiteY18" fmla="*/ 240061 h 621924"/>
                  <a:gd name="connsiteX19" fmla="*/ 266412 w 363419"/>
                  <a:gd name="connsiteY19" fmla="*/ 253626 h 621924"/>
                  <a:gd name="connsiteX20" fmla="*/ 318187 w 363419"/>
                  <a:gd name="connsiteY20" fmla="*/ 291416 h 621924"/>
                  <a:gd name="connsiteX21" fmla="*/ 351559 w 363419"/>
                  <a:gd name="connsiteY21" fmla="*/ 349179 h 621924"/>
                  <a:gd name="connsiteX22" fmla="*/ 363407 w 363419"/>
                  <a:gd name="connsiteY22" fmla="*/ 422788 h 621924"/>
                  <a:gd name="connsiteX23" fmla="*/ 349880 w 363419"/>
                  <a:gd name="connsiteY23" fmla="*/ 503115 h 621924"/>
                  <a:gd name="connsiteX24" fmla="*/ 312253 w 363419"/>
                  <a:gd name="connsiteY24" fmla="*/ 565844 h 621924"/>
                  <a:gd name="connsiteX25" fmla="*/ 254801 w 363419"/>
                  <a:gd name="connsiteY25" fmla="*/ 607012 h 621924"/>
                  <a:gd name="connsiteX26" fmla="*/ 181922 w 363419"/>
                  <a:gd name="connsiteY26" fmla="*/ 621854 h 621924"/>
                  <a:gd name="connsiteX27" fmla="*/ 186212 w 363419"/>
                  <a:gd name="connsiteY27" fmla="*/ 275277 h 621924"/>
                  <a:gd name="connsiteX28" fmla="*/ 131115 w 363419"/>
                  <a:gd name="connsiteY28" fmla="*/ 286980 h 621924"/>
                  <a:gd name="connsiteX29" fmla="*/ 87300 w 363419"/>
                  <a:gd name="connsiteY29" fmla="*/ 318362 h 621924"/>
                  <a:gd name="connsiteX30" fmla="*/ 58674 w 363419"/>
                  <a:gd name="connsiteY30" fmla="*/ 363565 h 621924"/>
                  <a:gd name="connsiteX31" fmla="*/ 48377 w 363419"/>
                  <a:gd name="connsiteY31" fmla="*/ 416873 h 621924"/>
                  <a:gd name="connsiteX32" fmla="*/ 58072 w 363419"/>
                  <a:gd name="connsiteY32" fmla="*/ 481902 h 621924"/>
                  <a:gd name="connsiteX33" fmla="*/ 85639 w 363419"/>
                  <a:gd name="connsiteY33" fmla="*/ 535849 h 621924"/>
                  <a:gd name="connsiteX34" fmla="*/ 128723 w 363419"/>
                  <a:gd name="connsiteY34" fmla="*/ 572891 h 621924"/>
                  <a:gd name="connsiteX35" fmla="*/ 184825 w 363419"/>
                  <a:gd name="connsiteY35" fmla="*/ 586711 h 621924"/>
                  <a:gd name="connsiteX36" fmla="*/ 281911 w 363419"/>
                  <a:gd name="connsiteY36" fmla="*/ 542312 h 621924"/>
                  <a:gd name="connsiteX37" fmla="*/ 309588 w 363419"/>
                  <a:gd name="connsiteY37" fmla="*/ 493221 h 621924"/>
                  <a:gd name="connsiteX38" fmla="*/ 319574 w 363419"/>
                  <a:gd name="connsiteY38" fmla="*/ 431423 h 621924"/>
                  <a:gd name="connsiteX39" fmla="*/ 310446 w 363419"/>
                  <a:gd name="connsiteY39" fmla="*/ 367873 h 621924"/>
                  <a:gd name="connsiteX40" fmla="*/ 284230 w 363419"/>
                  <a:gd name="connsiteY40" fmla="*/ 318417 h 621924"/>
                  <a:gd name="connsiteX41" fmla="*/ 242241 w 363419"/>
                  <a:gd name="connsiteY41" fmla="*/ 286542 h 621924"/>
                  <a:gd name="connsiteX42" fmla="*/ 186212 w 363419"/>
                  <a:gd name="connsiteY42" fmla="*/ 275277 h 621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63419" h="621924">
                    <a:moveTo>
                      <a:pt x="181922" y="621854"/>
                    </a:moveTo>
                    <a:cubicBezTo>
                      <a:pt x="128258" y="623483"/>
                      <a:pt x="77692" y="596765"/>
                      <a:pt x="48797" y="551513"/>
                    </a:cubicBezTo>
                    <a:cubicBezTo>
                      <a:pt x="31856" y="525129"/>
                      <a:pt x="19640" y="495994"/>
                      <a:pt x="12705" y="465416"/>
                    </a:cubicBezTo>
                    <a:cubicBezTo>
                      <a:pt x="3820" y="426914"/>
                      <a:pt x="-434" y="387486"/>
                      <a:pt x="35" y="347974"/>
                    </a:cubicBezTo>
                    <a:cubicBezTo>
                      <a:pt x="-443" y="299511"/>
                      <a:pt x="5169" y="251179"/>
                      <a:pt x="16739" y="204115"/>
                    </a:cubicBezTo>
                    <a:cubicBezTo>
                      <a:pt x="26178" y="165008"/>
                      <a:pt x="42304" y="127825"/>
                      <a:pt x="64407" y="94212"/>
                    </a:cubicBezTo>
                    <a:cubicBezTo>
                      <a:pt x="83514" y="65473"/>
                      <a:pt x="109078" y="41603"/>
                      <a:pt x="139056" y="24510"/>
                    </a:cubicBezTo>
                    <a:cubicBezTo>
                      <a:pt x="169371" y="7960"/>
                      <a:pt x="203453" y="-456"/>
                      <a:pt x="237987" y="83"/>
                    </a:cubicBezTo>
                    <a:cubicBezTo>
                      <a:pt x="268280" y="-702"/>
                      <a:pt x="298457" y="4106"/>
                      <a:pt x="327004" y="14268"/>
                    </a:cubicBezTo>
                    <a:lnTo>
                      <a:pt x="327004" y="54194"/>
                    </a:lnTo>
                    <a:cubicBezTo>
                      <a:pt x="299153" y="41610"/>
                      <a:pt x="268933" y="35126"/>
                      <a:pt x="238370" y="35171"/>
                    </a:cubicBezTo>
                    <a:cubicBezTo>
                      <a:pt x="209856" y="34823"/>
                      <a:pt x="181772" y="42141"/>
                      <a:pt x="157057" y="56367"/>
                    </a:cubicBezTo>
                    <a:cubicBezTo>
                      <a:pt x="132223" y="71145"/>
                      <a:pt x="111201" y="91541"/>
                      <a:pt x="95679" y="115919"/>
                    </a:cubicBezTo>
                    <a:cubicBezTo>
                      <a:pt x="77918" y="143979"/>
                      <a:pt x="64910" y="174777"/>
                      <a:pt x="57177" y="207072"/>
                    </a:cubicBezTo>
                    <a:cubicBezTo>
                      <a:pt x="47886" y="245215"/>
                      <a:pt x="43379" y="284364"/>
                      <a:pt x="43759" y="323620"/>
                    </a:cubicBezTo>
                    <a:lnTo>
                      <a:pt x="43759" y="330010"/>
                    </a:lnTo>
                    <a:lnTo>
                      <a:pt x="55808" y="330010"/>
                    </a:lnTo>
                    <a:lnTo>
                      <a:pt x="57633" y="326358"/>
                    </a:lnTo>
                    <a:cubicBezTo>
                      <a:pt x="81889" y="270867"/>
                      <a:pt x="138195" y="236408"/>
                      <a:pt x="198645" y="240061"/>
                    </a:cubicBezTo>
                    <a:cubicBezTo>
                      <a:pt x="221940" y="239727"/>
                      <a:pt x="245039" y="244351"/>
                      <a:pt x="266412" y="253626"/>
                    </a:cubicBezTo>
                    <a:cubicBezTo>
                      <a:pt x="286158" y="262403"/>
                      <a:pt x="303806" y="275287"/>
                      <a:pt x="318187" y="291416"/>
                    </a:cubicBezTo>
                    <a:cubicBezTo>
                      <a:pt x="332967" y="308312"/>
                      <a:pt x="344304" y="327934"/>
                      <a:pt x="351559" y="349179"/>
                    </a:cubicBezTo>
                    <a:cubicBezTo>
                      <a:pt x="359641" y="372870"/>
                      <a:pt x="363647" y="397759"/>
                      <a:pt x="363407" y="422788"/>
                    </a:cubicBezTo>
                    <a:cubicBezTo>
                      <a:pt x="363690" y="450154"/>
                      <a:pt x="359110" y="477352"/>
                      <a:pt x="349880" y="503115"/>
                    </a:cubicBezTo>
                    <a:cubicBezTo>
                      <a:pt x="341558" y="526283"/>
                      <a:pt x="328775" y="547595"/>
                      <a:pt x="312253" y="565844"/>
                    </a:cubicBezTo>
                    <a:cubicBezTo>
                      <a:pt x="296117" y="583348"/>
                      <a:pt x="276564" y="597360"/>
                      <a:pt x="254801" y="607012"/>
                    </a:cubicBezTo>
                    <a:cubicBezTo>
                      <a:pt x="231831" y="617056"/>
                      <a:pt x="206991" y="622115"/>
                      <a:pt x="181922" y="621854"/>
                    </a:cubicBezTo>
                    <a:close/>
                    <a:moveTo>
                      <a:pt x="186212" y="275277"/>
                    </a:moveTo>
                    <a:cubicBezTo>
                      <a:pt x="167215" y="275130"/>
                      <a:pt x="148413" y="279124"/>
                      <a:pt x="131115" y="286980"/>
                    </a:cubicBezTo>
                    <a:cubicBezTo>
                      <a:pt x="114593" y="294465"/>
                      <a:pt x="99705" y="305128"/>
                      <a:pt x="87300" y="318362"/>
                    </a:cubicBezTo>
                    <a:cubicBezTo>
                      <a:pt x="75052" y="331536"/>
                      <a:pt x="65347" y="346860"/>
                      <a:pt x="58674" y="363565"/>
                    </a:cubicBezTo>
                    <a:cubicBezTo>
                      <a:pt x="51837" y="380505"/>
                      <a:pt x="48341" y="398606"/>
                      <a:pt x="48377" y="416873"/>
                    </a:cubicBezTo>
                    <a:cubicBezTo>
                      <a:pt x="48263" y="438917"/>
                      <a:pt x="51532" y="460849"/>
                      <a:pt x="58072" y="481902"/>
                    </a:cubicBezTo>
                    <a:cubicBezTo>
                      <a:pt x="64025" y="501363"/>
                      <a:pt x="73356" y="519623"/>
                      <a:pt x="85639" y="535849"/>
                    </a:cubicBezTo>
                    <a:cubicBezTo>
                      <a:pt x="97237" y="551087"/>
                      <a:pt x="111917" y="563710"/>
                      <a:pt x="128723" y="572891"/>
                    </a:cubicBezTo>
                    <a:cubicBezTo>
                      <a:pt x="145959" y="582154"/>
                      <a:pt x="165258" y="586908"/>
                      <a:pt x="184825" y="586711"/>
                    </a:cubicBezTo>
                    <a:cubicBezTo>
                      <a:pt x="222206" y="587211"/>
                      <a:pt x="257841" y="570916"/>
                      <a:pt x="281911" y="542312"/>
                    </a:cubicBezTo>
                    <a:cubicBezTo>
                      <a:pt x="294048" y="527769"/>
                      <a:pt x="303426" y="511132"/>
                      <a:pt x="309588" y="493221"/>
                    </a:cubicBezTo>
                    <a:cubicBezTo>
                      <a:pt x="316414" y="473341"/>
                      <a:pt x="319791" y="452442"/>
                      <a:pt x="319574" y="431423"/>
                    </a:cubicBezTo>
                    <a:cubicBezTo>
                      <a:pt x="319773" y="409899"/>
                      <a:pt x="316695" y="388472"/>
                      <a:pt x="310446" y="367873"/>
                    </a:cubicBezTo>
                    <a:cubicBezTo>
                      <a:pt x="305026" y="349832"/>
                      <a:pt x="296119" y="333029"/>
                      <a:pt x="284230" y="318417"/>
                    </a:cubicBezTo>
                    <a:cubicBezTo>
                      <a:pt x="272825" y="304752"/>
                      <a:pt x="258469" y="293853"/>
                      <a:pt x="242241" y="286542"/>
                    </a:cubicBezTo>
                    <a:cubicBezTo>
                      <a:pt x="224585" y="278825"/>
                      <a:pt x="205478" y="274984"/>
                      <a:pt x="186212" y="2752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R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D0FDC4-9F84-4371-0B8E-35F902E7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234" y="1439180"/>
            <a:ext cx="4114800" cy="4428219"/>
          </a:xfrm>
        </p:spPr>
        <p:txBody>
          <a:bodyPr/>
          <a:lstStyle/>
          <a:p>
            <a:pPr algn="ctr"/>
            <a:r>
              <a:rPr lang="en-US" sz="4400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Cooperación</a:t>
            </a:r>
            <a:br>
              <a:rPr lang="en-US" sz="4400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</a:t>
            </a:r>
            <a:br>
              <a:rPr lang="en-US" sz="4400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Cooperativas</a:t>
            </a:r>
            <a:endParaRPr lang="es-CR" sz="4400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6632A1A3-33AD-D8AA-62AD-FE5CE9777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7984"/>
            <a:ext cx="8783058" cy="1373152"/>
          </a:xfrm>
          <a:prstGeom prst="rect">
            <a:avLst/>
          </a:prstGeom>
        </p:spPr>
      </p:pic>
      <p:pic>
        <p:nvPicPr>
          <p:cNvPr id="27" name="Picture 26" descr="Text&#10;&#10;Description automatically generated with medium confidence">
            <a:extLst>
              <a:ext uri="{FF2B5EF4-FFF2-40B4-BE49-F238E27FC236}">
                <a16:creationId xmlns:a16="http://schemas.microsoft.com/office/drawing/2014/main" id="{E5DCEAF5-987F-4811-020F-FFA58C526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3" y="4724400"/>
            <a:ext cx="1966927" cy="9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40;p13">
            <a:extLst>
              <a:ext uri="{FF2B5EF4-FFF2-40B4-BE49-F238E27FC236}">
                <a16:creationId xmlns:a16="http://schemas.microsoft.com/office/drawing/2014/main" id="{2C67874D-1F7B-4241-A543-217996ECF240}"/>
              </a:ext>
            </a:extLst>
          </p:cNvPr>
          <p:cNvSpPr txBox="1">
            <a:spLocks/>
          </p:cNvSpPr>
          <p:nvPr/>
        </p:nvSpPr>
        <p:spPr>
          <a:xfrm>
            <a:off x="551361" y="281903"/>
            <a:ext cx="4554039" cy="482003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CO" sz="3200" b="0" kern="0" dirty="0">
                <a:solidFill>
                  <a:srgbClr val="00001A"/>
                </a:solidFill>
              </a:rPr>
              <a:t>Nuestro</a:t>
            </a:r>
            <a:r>
              <a:rPr lang="es-CO" sz="3200" b="0" dirty="0">
                <a:solidFill>
                  <a:schemeClr val="tx1"/>
                </a:solidFill>
              </a:rPr>
              <a:t> </a:t>
            </a:r>
            <a:r>
              <a:rPr lang="es-CO" sz="3200" dirty="0">
                <a:solidFill>
                  <a:srgbClr val="18B61C"/>
                </a:solidFill>
              </a:rPr>
              <a:t>Objetivo</a:t>
            </a:r>
            <a:r>
              <a:rPr lang="es-CO" sz="32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BCC280-BD4E-4057-BFA1-C64B2B0D0A2F}"/>
              </a:ext>
            </a:extLst>
          </p:cNvPr>
          <p:cNvSpPr txBox="1"/>
          <p:nvPr/>
        </p:nvSpPr>
        <p:spPr>
          <a:xfrm>
            <a:off x="433175" y="885867"/>
            <a:ext cx="526077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kern="0" dirty="0">
                <a:solidFill>
                  <a:srgbClr val="0000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Ofrecer a través de la plataforma de servicios financieros  las herramientas que permiten a las cooperativas miembros participar de unidades de negocio que en la actualidad no tienen; ni a nombre propio ni en convenios con otros operadores.</a:t>
            </a:r>
          </a:p>
          <a:p>
            <a:pPr algn="just"/>
            <a:endParaRPr lang="es-MX" sz="1600" kern="0" dirty="0">
              <a:solidFill>
                <a:srgbClr val="00001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MX" sz="1600" kern="0" dirty="0">
                <a:solidFill>
                  <a:srgbClr val="0000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También les permitirá generar nuevas unidades de negocios utilizando diferentes medios de pago disponibles como tarjeta de crédito, Botón de Pago, Link de Pago y Remesas de Dinero ( de las cosas)</a:t>
            </a:r>
          </a:p>
          <a:p>
            <a:pPr algn="just"/>
            <a:endParaRPr lang="es-MX" sz="1600" kern="0" dirty="0">
              <a:solidFill>
                <a:srgbClr val="00001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MX" sz="1600" kern="0" dirty="0">
                <a:solidFill>
                  <a:srgbClr val="0000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Ecosistema disponibiliza soluciones para uso propio tales como Core Financiero y herramientas de mercadeo  digital entre otras.</a:t>
            </a:r>
          </a:p>
          <a:p>
            <a:pPr algn="just"/>
            <a:endParaRPr lang="es-MX" kern="0" dirty="0">
              <a:solidFill>
                <a:srgbClr val="00001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MX" sz="1600" kern="0" dirty="0">
                <a:solidFill>
                  <a:srgbClr val="0000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Brindar  servicios Gateway a Seguros Fedpa y otras aseguradoras Cooperativas disminuyendo costos de intermediación. Tendrá también una nueva unidad de negocios por la intermediación en el recaudo y servicios adicionales que se presten.</a:t>
            </a:r>
            <a:endParaRPr lang="es-CO" sz="1600" kern="0" dirty="0">
              <a:solidFill>
                <a:srgbClr val="00001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Google Shape;154;p15">
            <a:extLst>
              <a:ext uri="{FF2B5EF4-FFF2-40B4-BE49-F238E27FC236}">
                <a16:creationId xmlns:a16="http://schemas.microsoft.com/office/drawing/2014/main" id="{F727DFC8-187E-4E2C-841D-C0CC51FF08D9}"/>
              </a:ext>
            </a:extLst>
          </p:cNvPr>
          <p:cNvSpPr txBox="1">
            <a:spLocks/>
          </p:cNvSpPr>
          <p:nvPr/>
        </p:nvSpPr>
        <p:spPr>
          <a:xfrm>
            <a:off x="6574777" y="3733800"/>
            <a:ext cx="1959623" cy="457201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Slab"/>
              <a:buNone/>
              <a:defRPr sz="3467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Slab"/>
              <a:buNone/>
              <a:defRPr sz="3467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Slab"/>
              <a:buNone/>
              <a:defRPr sz="3467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Slab"/>
              <a:buNone/>
              <a:defRPr sz="3467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Slab"/>
              <a:buNone/>
              <a:defRPr sz="3467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Slab"/>
              <a:buNone/>
              <a:defRPr sz="3467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Slab"/>
              <a:buNone/>
              <a:defRPr sz="3467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Slab"/>
              <a:buNone/>
              <a:defRPr sz="3467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Slab"/>
              <a:buNone/>
              <a:defRPr sz="3467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defTabSz="685800">
              <a:buClr>
                <a:srgbClr val="FFFFFF"/>
              </a:buClr>
              <a:defRPr/>
            </a:pPr>
            <a:r>
              <a:rPr lang="es-CO" sz="1600" kern="0" dirty="0">
                <a:solidFill>
                  <a:srgbClr val="00001A"/>
                </a:solidFill>
              </a:rPr>
              <a:t>Servicios Financieros para las Cooperativas</a:t>
            </a: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05FF14B7-0A1B-A950-7442-DEA94B730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48" y="1435224"/>
            <a:ext cx="2768352" cy="1384176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998A8204-74ED-FB80-5896-260C76197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9" y="5958555"/>
            <a:ext cx="5753101" cy="8994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ABDBA250-EFFE-4E7A-7A75-3A4664770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9" y="126191"/>
            <a:ext cx="5753101" cy="899445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652320557"/>
              </p:ext>
            </p:extLst>
          </p:nvPr>
        </p:nvGraphicFramePr>
        <p:xfrm>
          <a:off x="685800" y="1054909"/>
          <a:ext cx="7977911" cy="567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5 Imagen">
            <a:extLst>
              <a:ext uri="{FF2B5EF4-FFF2-40B4-BE49-F238E27FC236}">
                <a16:creationId xmlns:a16="http://schemas.microsoft.com/office/drawing/2014/main" id="{1B7F25F6-AD8B-EBE5-5145-827EBAE75F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52" y="2971800"/>
            <a:ext cx="2515806" cy="1447800"/>
          </a:xfrm>
          <a:prstGeom prst="rect">
            <a:avLst/>
          </a:prstGeom>
        </p:spPr>
      </p:pic>
      <p:pic>
        <p:nvPicPr>
          <p:cNvPr id="2" name="Picture 26" descr="Text&#10;&#10;Description automatically generated with medium confidence">
            <a:extLst>
              <a:ext uri="{FF2B5EF4-FFF2-40B4-BE49-F238E27FC236}">
                <a16:creationId xmlns:a16="http://schemas.microsoft.com/office/drawing/2014/main" id="{A247721D-748B-71B8-0C1F-3C9534B51E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5174"/>
            <a:ext cx="1966927" cy="9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2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36DFFBB-156E-46B6-997C-03F2BCB33A4A}"/>
              </a:ext>
            </a:extLst>
          </p:cNvPr>
          <p:cNvSpPr/>
          <p:nvPr/>
        </p:nvSpPr>
        <p:spPr>
          <a:xfrm>
            <a:off x="3299521" y="1727203"/>
            <a:ext cx="2826322" cy="170179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450"/>
              </a:spcBef>
            </a:pPr>
            <a:r>
              <a:rPr lang="es-MX" sz="1300" kern="0" dirty="0">
                <a:solidFill>
                  <a:srgbClr val="0000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 cobros personalizados que puedes compartir  a través de redes sociales, o enviarlo por e-mail y SMS o convertirlo en un botón de cobro para tu página web.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55EA01B-4E02-44BA-A3BB-EE99DC573637}"/>
              </a:ext>
            </a:extLst>
          </p:cNvPr>
          <p:cNvSpPr txBox="1"/>
          <p:nvPr/>
        </p:nvSpPr>
        <p:spPr>
          <a:xfrm>
            <a:off x="852492" y="129749"/>
            <a:ext cx="5468139" cy="11772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CO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800" b="1" i="0" u="none" strike="noStrike" kern="0" cap="none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s-CO" sz="3600" dirty="0">
                <a:solidFill>
                  <a:srgbClr val="18B61C"/>
                </a:solidFill>
              </a:rPr>
              <a:t>Herramientas de cobros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AA544EB9-BA1C-45D6-97FE-01404B5B9ECE}"/>
              </a:ext>
            </a:extLst>
          </p:cNvPr>
          <p:cNvSpPr/>
          <p:nvPr/>
        </p:nvSpPr>
        <p:spPr>
          <a:xfrm>
            <a:off x="6281221" y="1707661"/>
            <a:ext cx="2660927" cy="172133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MX" sz="1300" kern="0" dirty="0">
                <a:solidFill>
                  <a:srgbClr val="0000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 herramienta ofrece la opción de efectuar cobros de servicios por concepto de suscripciones, pólizas, membresías…, de forma recurrente.</a:t>
            </a:r>
            <a:r>
              <a:rPr lang="es-CO" sz="1300" kern="0" dirty="0">
                <a:solidFill>
                  <a:srgbClr val="0000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(ACH o Tarjetas)</a:t>
            </a:r>
            <a:endParaRPr lang="es-CO" sz="1300" b="1" kern="0" dirty="0">
              <a:solidFill>
                <a:srgbClr val="00001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CO" sz="1050" kern="0" dirty="0">
              <a:solidFill>
                <a:srgbClr val="00001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E2743AF-907B-4606-A439-D8447005CEA3}"/>
              </a:ext>
            </a:extLst>
          </p:cNvPr>
          <p:cNvSpPr/>
          <p:nvPr/>
        </p:nvSpPr>
        <p:spPr>
          <a:xfrm>
            <a:off x="6753602" y="1089007"/>
            <a:ext cx="1755575" cy="6429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dirty="0"/>
              <a:t> 	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AA0B32D-7DE9-4E41-A7DE-DA5666357643}"/>
              </a:ext>
            </a:extLst>
          </p:cNvPr>
          <p:cNvSpPr txBox="1"/>
          <p:nvPr/>
        </p:nvSpPr>
        <p:spPr>
          <a:xfrm>
            <a:off x="6877058" y="1173361"/>
            <a:ext cx="1508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b="1" kern="0">
                <a:solidFill>
                  <a:srgbClr val="00001A"/>
                </a:solidFill>
                <a:latin typeface="Roboto Slab"/>
              </a:defRPr>
            </a:lvl1pPr>
          </a:lstStyle>
          <a:p>
            <a:r>
              <a:rPr lang="es-CO" sz="1350" dirty="0"/>
              <a:t>Cobros Recurrentes</a:t>
            </a:r>
          </a:p>
        </p:txBody>
      </p:sp>
      <p:pic>
        <p:nvPicPr>
          <p:cNvPr id="25" name="Picture 2" descr="Productos bancarios IX. Tarjetas de Crédito. – Economía en deportivas">
            <a:extLst>
              <a:ext uri="{FF2B5EF4-FFF2-40B4-BE49-F238E27FC236}">
                <a16:creationId xmlns:a16="http://schemas.microsoft.com/office/drawing/2014/main" id="{22DEE181-E92B-43BA-B459-58A24274B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9" b="75170"/>
          <a:stretch/>
        </p:blipFill>
        <p:spPr bwMode="auto">
          <a:xfrm>
            <a:off x="7468555" y="6871399"/>
            <a:ext cx="174908" cy="7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A65E7064-0D64-420E-8EAC-EED6465FC130}"/>
              </a:ext>
            </a:extLst>
          </p:cNvPr>
          <p:cNvSpPr/>
          <p:nvPr/>
        </p:nvSpPr>
        <p:spPr>
          <a:xfrm>
            <a:off x="319232" y="4032993"/>
            <a:ext cx="2698927" cy="140803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MX" sz="1050" dirty="0">
              <a:solidFill>
                <a:schemeClr val="tx1"/>
              </a:solidFill>
              <a:latin typeface="open sans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MX" sz="1050" kern="0" dirty="0">
              <a:solidFill>
                <a:srgbClr val="00001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MX" sz="1050" kern="0" dirty="0">
                <a:solidFill>
                  <a:srgbClr val="0000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 herramienta va enfocada en quienes requieren recaudo de facturas/servicios o recibir pagos con información especifica del cliente a través de wallet</a:t>
            </a:r>
            <a:r>
              <a:rPr lang="es-MX" sz="1050" dirty="0">
                <a:solidFill>
                  <a:schemeClr val="tx1"/>
                </a:solidFill>
                <a:latin typeface="open sans"/>
              </a:rPr>
              <a:t>.</a:t>
            </a: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41E83CA7-C235-45C1-8A87-0D6068675E52}"/>
              </a:ext>
            </a:extLst>
          </p:cNvPr>
          <p:cNvSpPr/>
          <p:nvPr/>
        </p:nvSpPr>
        <p:spPr>
          <a:xfrm>
            <a:off x="793805" y="3705961"/>
            <a:ext cx="1653778" cy="6880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dirty="0"/>
              <a:t> 	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4B532DD-313A-414E-BF3A-CDB3192A8801}"/>
              </a:ext>
            </a:extLst>
          </p:cNvPr>
          <p:cNvSpPr txBox="1"/>
          <p:nvPr/>
        </p:nvSpPr>
        <p:spPr>
          <a:xfrm>
            <a:off x="814099" y="3779077"/>
            <a:ext cx="17555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b="1" kern="0">
                <a:solidFill>
                  <a:srgbClr val="00001A"/>
                </a:solidFill>
                <a:latin typeface="Roboto Slab"/>
              </a:defRPr>
            </a:lvl1pPr>
          </a:lstStyle>
          <a:p>
            <a:r>
              <a:rPr lang="es-CO" sz="1350" dirty="0"/>
              <a:t> Suscripción</a:t>
            </a:r>
          </a:p>
          <a:p>
            <a:r>
              <a:rPr lang="es-CO" sz="1350" dirty="0"/>
              <a:t>Facturadores</a:t>
            </a:r>
          </a:p>
        </p:txBody>
      </p:sp>
      <p:sp>
        <p:nvSpPr>
          <p:cNvPr id="27" name="Rectángulo: esquinas redondeadas 15">
            <a:extLst>
              <a:ext uri="{FF2B5EF4-FFF2-40B4-BE49-F238E27FC236}">
                <a16:creationId xmlns:a16="http://schemas.microsoft.com/office/drawing/2014/main" id="{50791B4F-E425-41BD-B65A-FF1F98954C67}"/>
              </a:ext>
            </a:extLst>
          </p:cNvPr>
          <p:cNvSpPr/>
          <p:nvPr/>
        </p:nvSpPr>
        <p:spPr>
          <a:xfrm>
            <a:off x="270525" y="1539009"/>
            <a:ext cx="2747634" cy="192820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CO" sz="1250" kern="0" dirty="0">
                <a:solidFill>
                  <a:srgbClr val="00001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 herramienta es recomendada para aquellos clientes recurrentes que solo realizan pagos en efectivo, colegiaturas, seguros (Pago de mensualidades, administración copropiedades), </a:t>
            </a:r>
            <a:endParaRPr lang="es-CO" sz="1250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28" name="Rectángulo: esquinas redondeadas 16">
            <a:extLst>
              <a:ext uri="{FF2B5EF4-FFF2-40B4-BE49-F238E27FC236}">
                <a16:creationId xmlns:a16="http://schemas.microsoft.com/office/drawing/2014/main" id="{2AAEBFAC-2EAA-40F1-8142-312F7C072F17}"/>
              </a:ext>
            </a:extLst>
          </p:cNvPr>
          <p:cNvSpPr/>
          <p:nvPr/>
        </p:nvSpPr>
        <p:spPr>
          <a:xfrm>
            <a:off x="791614" y="1081819"/>
            <a:ext cx="1755575" cy="6429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dirty="0"/>
              <a:t> 	</a:t>
            </a:r>
          </a:p>
        </p:txBody>
      </p:sp>
      <p:sp>
        <p:nvSpPr>
          <p:cNvPr id="29" name="CuadroTexto 17">
            <a:extLst>
              <a:ext uri="{FF2B5EF4-FFF2-40B4-BE49-F238E27FC236}">
                <a16:creationId xmlns:a16="http://schemas.microsoft.com/office/drawing/2014/main" id="{1FE6908F-A205-4338-852B-CFA0ED638E35}"/>
              </a:ext>
            </a:extLst>
          </p:cNvPr>
          <p:cNvSpPr txBox="1"/>
          <p:nvPr/>
        </p:nvSpPr>
        <p:spPr>
          <a:xfrm>
            <a:off x="791614" y="1271976"/>
            <a:ext cx="17555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b="1" kern="0">
                <a:solidFill>
                  <a:srgbClr val="00001A"/>
                </a:solidFill>
                <a:latin typeface="Roboto Slab"/>
              </a:defRPr>
            </a:lvl1pPr>
          </a:lstStyle>
          <a:p>
            <a:r>
              <a:rPr lang="es-CO" sz="1350" dirty="0"/>
              <a:t> Recaudo Efectivo</a:t>
            </a:r>
          </a:p>
        </p:txBody>
      </p:sp>
      <p:sp>
        <p:nvSpPr>
          <p:cNvPr id="30" name="Rectángulo: esquinas redondeadas 13">
            <a:extLst>
              <a:ext uri="{FF2B5EF4-FFF2-40B4-BE49-F238E27FC236}">
                <a16:creationId xmlns:a16="http://schemas.microsoft.com/office/drawing/2014/main" id="{96E1C856-A574-41E3-999E-D8D8D827973C}"/>
              </a:ext>
            </a:extLst>
          </p:cNvPr>
          <p:cNvSpPr/>
          <p:nvPr/>
        </p:nvSpPr>
        <p:spPr>
          <a:xfrm>
            <a:off x="3771903" y="1148411"/>
            <a:ext cx="1755575" cy="6429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dirty="0"/>
              <a:t> 	</a:t>
            </a:r>
          </a:p>
        </p:txBody>
      </p:sp>
      <p:sp>
        <p:nvSpPr>
          <p:cNvPr id="31" name="CuadroTexto 14">
            <a:extLst>
              <a:ext uri="{FF2B5EF4-FFF2-40B4-BE49-F238E27FC236}">
                <a16:creationId xmlns:a16="http://schemas.microsoft.com/office/drawing/2014/main" id="{A9974E6F-A0CA-4CCF-82B9-4607557ABB03}"/>
              </a:ext>
            </a:extLst>
          </p:cNvPr>
          <p:cNvSpPr txBox="1"/>
          <p:nvPr/>
        </p:nvSpPr>
        <p:spPr>
          <a:xfrm>
            <a:off x="3771902" y="1227505"/>
            <a:ext cx="17555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 b="1" kern="0">
                <a:solidFill>
                  <a:srgbClr val="00001A"/>
                </a:solidFill>
                <a:latin typeface="Roboto Slab"/>
              </a:defRPr>
            </a:lvl1pPr>
          </a:lstStyle>
          <a:p>
            <a:pPr algn="ctr"/>
            <a:r>
              <a:rPr lang="es-CO" sz="1350" dirty="0"/>
              <a:t>Link o botón de cobro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E49AB2-376F-37D2-750C-EF620D51E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250" y="5875811"/>
            <a:ext cx="3084843" cy="920576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C76F5D5-ED78-3456-E2E5-8D8E21571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809537"/>
            <a:ext cx="3124200" cy="163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7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/>
      <p:bldP spid="43" grpId="0" animBg="1"/>
      <p:bldP spid="45" grpId="0"/>
      <p:bldP spid="27" grpId="0" animBg="1"/>
      <p:bldP spid="28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81000" y="1670150"/>
            <a:ext cx="8229600" cy="1040737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s-PA" sz="2400" dirty="0"/>
              <a:t>Pagos de Préstamos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s-PA" sz="2400" dirty="0"/>
              <a:t>Pagos de Tarjetas de Crédito</a:t>
            </a:r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1000" y="212064"/>
            <a:ext cx="8229600" cy="1143000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s-PA" sz="2400" dirty="0">
                <a:solidFill>
                  <a:srgbClr val="0066FF"/>
                </a:solidFill>
              </a:rPr>
              <a:t>Servicios a Bancos</a:t>
            </a:r>
            <a:br>
              <a:rPr lang="es-PA" sz="2400" dirty="0">
                <a:solidFill>
                  <a:srgbClr val="0066FF"/>
                </a:solidFill>
              </a:rPr>
            </a:br>
            <a:r>
              <a:rPr lang="es-PA" sz="2400" dirty="0">
                <a:solidFill>
                  <a:srgbClr val="0066FF"/>
                </a:solidFill>
              </a:rPr>
              <a:t>Corresponsal No Bancario CNB (Cooperativas prestándole servicios a los Bancos)</a:t>
            </a:r>
            <a:endParaRPr lang="en-US" sz="2400" dirty="0">
              <a:solidFill>
                <a:srgbClr val="0066FF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28" y="3354195"/>
            <a:ext cx="3948758" cy="2272436"/>
          </a:xfrm>
          <a:prstGeom prst="rect">
            <a:avLst/>
          </a:prstGeom>
        </p:spPr>
      </p:pic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0CAFBF7F-A59E-FD31-B2C6-AAA272001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941718"/>
            <a:ext cx="1840586" cy="920293"/>
          </a:xfrm>
          <a:prstGeom prst="rect">
            <a:avLst/>
          </a:prstGeom>
        </p:spPr>
      </p:pic>
      <p:pic>
        <p:nvPicPr>
          <p:cNvPr id="4" name="Picture 3" descr="Hashtag and @ notification icons">
            <a:extLst>
              <a:ext uri="{FF2B5EF4-FFF2-40B4-BE49-F238E27FC236}">
                <a16:creationId xmlns:a16="http://schemas.microsoft.com/office/drawing/2014/main" id="{DB4EA217-9484-342B-EC19-5553C39D8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91" y="5419800"/>
            <a:ext cx="1696332" cy="1130823"/>
          </a:xfrm>
          <a:prstGeom prst="rect">
            <a:avLst/>
          </a:prstGeom>
        </p:spPr>
      </p:pic>
      <p:sp>
        <p:nvSpPr>
          <p:cNvPr id="6" name="1 Marcador de contenido">
            <a:extLst>
              <a:ext uri="{FF2B5EF4-FFF2-40B4-BE49-F238E27FC236}">
                <a16:creationId xmlns:a16="http://schemas.microsoft.com/office/drawing/2014/main" id="{BD59F4B8-23F0-E55C-CDCC-B9CC95B94C7C}"/>
              </a:ext>
            </a:extLst>
          </p:cNvPr>
          <p:cNvSpPr txBox="1">
            <a:spLocks/>
          </p:cNvSpPr>
          <p:nvPr/>
        </p:nvSpPr>
        <p:spPr>
          <a:xfrm>
            <a:off x="761999" y="2981400"/>
            <a:ext cx="3948757" cy="24384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Clr>
                <a:schemeClr val="accent2">
                  <a:lumMod val="75000"/>
                </a:schemeClr>
              </a:buClr>
              <a:buNone/>
            </a:pPr>
            <a:r>
              <a:rPr lang="es-PA" sz="3400" b="1" dirty="0"/>
              <a:t>PAGOS  VARIOS</a:t>
            </a:r>
          </a:p>
          <a:p>
            <a:pPr marL="109728" indent="0">
              <a:buClr>
                <a:schemeClr val="accent2">
                  <a:lumMod val="75000"/>
                </a:schemeClr>
              </a:buClr>
              <a:buNone/>
            </a:pPr>
            <a:endParaRPr lang="es-PA" dirty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s-PA" sz="2900" dirty="0"/>
              <a:t>Seguros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s-PA" sz="2900" dirty="0"/>
              <a:t>Telefonía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s-PA" sz="2900" dirty="0"/>
              <a:t>Impuestos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s-PA" sz="2900" dirty="0"/>
              <a:t>Servicios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s-PA" sz="2900" dirty="0"/>
              <a:t>Colegiaturas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s-PA" sz="2900" dirty="0"/>
              <a:t>Otros </a:t>
            </a:r>
          </a:p>
          <a:p>
            <a:pPr marL="109728" indent="0">
              <a:buClr>
                <a:schemeClr val="accent2">
                  <a:lumMod val="75000"/>
                </a:scheme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25364</TotalTime>
  <Words>492</Words>
  <Application>Microsoft Office PowerPoint</Application>
  <PresentationFormat>Presentación en pantalla (4:3)</PresentationFormat>
  <Paragraphs>114</Paragraphs>
  <Slides>13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30" baseType="lpstr">
      <vt:lpstr>Aileron Heavy</vt:lpstr>
      <vt:lpstr>Aileron Regular</vt:lpstr>
      <vt:lpstr>Aileron Regular Bold</vt:lpstr>
      <vt:lpstr>Arial</vt:lpstr>
      <vt:lpstr>Berlin Sans FB</vt:lpstr>
      <vt:lpstr>Calibri</vt:lpstr>
      <vt:lpstr>Calibri Light</vt:lpstr>
      <vt:lpstr>Century Gothic</vt:lpstr>
      <vt:lpstr>Lucida Sans Unicode</vt:lpstr>
      <vt:lpstr>open sans</vt:lpstr>
      <vt:lpstr>Roboto Slab</vt:lpstr>
      <vt:lpstr>Verdana</vt:lpstr>
      <vt:lpstr>Wingdings 2</vt:lpstr>
      <vt:lpstr>Wingdings 3</vt:lpstr>
      <vt:lpstr>Concurrencia</vt:lpstr>
      <vt:lpstr>Tema de Office</vt:lpstr>
      <vt:lpstr>Bitmap Image</vt:lpstr>
      <vt:lpstr>Presentación de PowerPoint</vt:lpstr>
      <vt:lpstr>Presentación de PowerPoint</vt:lpstr>
      <vt:lpstr>Presentación de PowerPoint</vt:lpstr>
      <vt:lpstr>Ecosistema Digital  Servicios Financieros</vt:lpstr>
      <vt:lpstr>Cooperación     entre  Cooperativas</vt:lpstr>
      <vt:lpstr>Presentación de PowerPoint</vt:lpstr>
      <vt:lpstr>Presentación de PowerPoint</vt:lpstr>
      <vt:lpstr>Presentación de PowerPoint</vt:lpstr>
      <vt:lpstr>Servicios a Bancos Corresponsal No Bancario CNB (Cooperativas prestándole servicios a los Bancos)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Martha Julia de Marroquin</cp:lastModifiedBy>
  <cp:revision>36</cp:revision>
  <cp:lastPrinted>2022-05-18T20:13:08Z</cp:lastPrinted>
  <dcterms:created xsi:type="dcterms:W3CDTF">2022-04-28T23:28:18Z</dcterms:created>
  <dcterms:modified xsi:type="dcterms:W3CDTF">2022-09-06T03:50:16Z</dcterms:modified>
</cp:coreProperties>
</file>