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customXml/itemProps59.xml" ContentType="application/vnd.openxmlformats-officedocument.customXmlProperties+xml"/>
  <Override PartName="/customXml/itemProps60.xml" ContentType="application/vnd.openxmlformats-officedocument.customXmlProperties+xml"/>
  <Override PartName="/customXml/itemProps61.xml" ContentType="application/vnd.openxmlformats-officedocument.customXmlProperties+xml"/>
  <Override PartName="/customXml/itemProps62.xml" ContentType="application/vnd.openxmlformats-officedocument.customXmlProperties+xml"/>
  <Override PartName="/customXml/itemProps63.xml" ContentType="application/vnd.openxmlformats-officedocument.customXmlProperties+xml"/>
  <Override PartName="/customXml/itemProps64.xml" ContentType="application/vnd.openxmlformats-officedocument.customXmlProperties+xml"/>
  <Override PartName="/customXml/itemProps65.xml" ContentType="application/vnd.openxmlformats-officedocument.customXmlProperties+xml"/>
  <Override PartName="/customXml/itemProps66.xml" ContentType="application/vnd.openxmlformats-officedocument.customXmlProperties+xml"/>
  <Override PartName="/customXml/itemProps67.xml" ContentType="application/vnd.openxmlformats-officedocument.customXmlProperties+xml"/>
  <Override PartName="/customXml/itemProps68.xml" ContentType="application/vnd.openxmlformats-officedocument.customXmlProperties+xml"/>
  <Override PartName="/customXml/itemProps69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70"/>
  </p:sldMasterIdLst>
  <p:notesMasterIdLst>
    <p:notesMasterId r:id="rId88"/>
  </p:notesMasterIdLst>
  <p:handoutMasterIdLst>
    <p:handoutMasterId r:id="rId89"/>
  </p:handoutMasterIdLst>
  <p:sldIdLst>
    <p:sldId id="256" r:id="rId71"/>
    <p:sldId id="263" r:id="rId72"/>
    <p:sldId id="269" r:id="rId73"/>
    <p:sldId id="309" r:id="rId74"/>
    <p:sldId id="260" r:id="rId75"/>
    <p:sldId id="310" r:id="rId76"/>
    <p:sldId id="268" r:id="rId77"/>
    <p:sldId id="313" r:id="rId78"/>
    <p:sldId id="314" r:id="rId79"/>
    <p:sldId id="315" r:id="rId80"/>
    <p:sldId id="312" r:id="rId81"/>
    <p:sldId id="266" r:id="rId82"/>
    <p:sldId id="307" r:id="rId83"/>
    <p:sldId id="265" r:id="rId84"/>
    <p:sldId id="262" r:id="rId85"/>
    <p:sldId id="264" r:id="rId86"/>
    <p:sldId id="259" r:id="rId87"/>
  </p:sldIdLst>
  <p:sldSz cx="12192000" cy="6858000"/>
  <p:notesSz cx="6858000" cy="9144000"/>
  <p:custDataLst>
    <p:custData r:id="rId1"/>
    <p:tags r:id="rId90"/>
  </p:custDataLst>
  <p:defaultTextStyle>
    <a:defPPr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ringer, Adam" initials="SA" lastIdx="13" clrIdx="0">
    <p:extLst>
      <p:ext uri="{19B8F6BF-5375-455C-9EA6-DF929625EA0E}">
        <p15:presenceInfo xmlns:p15="http://schemas.microsoft.com/office/powerpoint/2012/main" userId="S::adam.stringer@lippincott.com::7e8bf982-08f3-4205-8544-04909412e7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1A551C0-2021-AC11-E31C-4D4D43000001}">
  <a:tblStyle styleId="{C1A551C0-2021-AC11-E31C-4D4D43000001}" styleName="MMC 2021 Brand Table 1">
    <a:wholeTbl>
      <a:tcTxStyle>
        <a:fontRef idx="minor">
          <a:schemeClr val="dk1"/>
        </a:fontRef>
        <a:schemeClr val="dk1"/>
      </a:tcTxStyle>
      <a:tcStyle>
        <a:tcBdr>
          <a:left>
            <a:ln w="12700" cmpd="sng">
              <a:noFill/>
            </a:ln>
          </a:left>
          <a:right>
            <a:ln w="12700" cmpd="sng">
              <a:noFill/>
            </a:ln>
          </a:right>
          <a:top>
            <a:ln w="12700" cmpd="sng">
              <a:noFill/>
            </a:ln>
          </a:top>
          <a:bottom>
            <a:ln w="12700" cmpd="sng">
              <a:noFill/>
            </a:ln>
          </a:bottom>
          <a:insideH>
            <a:ln w="12700" cmpd="sng">
              <a:solidFill>
                <a:srgbClr val="949494"/>
              </a:solidFill>
            </a:ln>
          </a:insideH>
          <a:insideV>
            <a:ln w="12700" cmpd="sng">
              <a:noFill/>
            </a:ln>
          </a:insideV>
        </a:tcBdr>
        <a:fill>
          <a:solidFill>
            <a:schemeClr val="lt1">
              <a:tint val="100000"/>
            </a:schemeClr>
          </a:solidFill>
        </a:fill>
      </a:tcStyle>
    </a:wholeTbl>
    <a:band1H>
      <a:tcStyle>
        <a:tcBdr>
          <a:left>
            <a:ln w="12700" cmpd="sng">
              <a:noFill/>
            </a:ln>
          </a:left>
          <a:right>
            <a:ln w="12700" cmpd="sng">
              <a:noFill/>
            </a:ln>
          </a:right>
          <a:top>
            <a:ln w="12700" cmpd="sng">
              <a:noFill/>
            </a:ln>
          </a:top>
          <a:bottom>
            <a:ln w="12700" cmpd="sng">
              <a:noFill/>
            </a:ln>
          </a:bottom>
          <a:insideH>
            <a:ln w="12700" cmpd="sng">
              <a:noFill/>
            </a:ln>
          </a:insideH>
          <a:insideV>
            <a:ln w="12700" cmpd="sng">
              <a:noFill/>
            </a:ln>
          </a:insideV>
        </a:tcBdr>
        <a:fill>
          <a:solidFill>
            <a:srgbClr val="F0F0F0"/>
          </a:solidFill>
        </a:fill>
      </a:tcStyle>
    </a:band1H>
    <a:band2H>
      <a:tcStyle>
        <a:tcBdr>
          <a:left>
            <a:ln w="12700" cmpd="sng">
              <a:noFill/>
            </a:ln>
          </a:left>
          <a:right>
            <a:ln w="12700" cmpd="sng">
              <a:noFill/>
            </a:ln>
          </a:right>
          <a:top>
            <a:ln w="12700" cmpd="sng">
              <a:noFill/>
            </a:ln>
          </a:top>
          <a:bottom>
            <a:ln w="12700" cmpd="sng">
              <a:noFill/>
            </a:ln>
          </a:bottom>
          <a:insideH>
            <a:ln w="12700" cmpd="sng">
              <a:noFill/>
            </a:ln>
          </a:insideH>
          <a:insideV>
            <a:ln w="12700" cmpd="sng">
              <a:noFill/>
            </a:ln>
          </a:insideV>
        </a:tcBdr>
      </a:tcStyle>
    </a:band2H>
    <a:band1V>
      <a:tcStyle>
        <a:tcBdr/>
        <a:fill>
          <a:solidFill>
            <a:srgbClr val="F0F0F0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bg1"/>
      </a:tcTxStyle>
      <a:tcStyle>
        <a:tcBdr>
          <a:insideH>
            <a:ln w="12700" cmpd="sng">
              <a:solidFill>
                <a:srgbClr val="FFFFFF"/>
              </a:solidFill>
            </a:ln>
          </a:insideH>
        </a:tcBdr>
        <a:fill>
          <a:solidFill>
            <a:schemeClr val="accent1">
              <a:tint val="100000"/>
            </a:schemeClr>
          </a:solidFill>
        </a:fill>
      </a:tcStyle>
    </a:lastCol>
    <a:firstCol>
      <a:tcTxStyle b="on">
        <a:fontRef idx="minor">
          <a:prstClr val="black"/>
        </a:fontRef>
        <a:schemeClr val="bg1"/>
      </a:tcTxStyle>
      <a:tcStyle>
        <a:tcBdr>
          <a:insideH>
            <a:ln w="12700" cmpd="sng">
              <a:solidFill>
                <a:srgbClr val="FFFFFF"/>
              </a:solidFill>
            </a:ln>
          </a:insideH>
        </a:tcBdr>
        <a:fill>
          <a:solidFill>
            <a:schemeClr val="accent1"/>
          </a:solidFill>
        </a:fill>
      </a:tcStyle>
    </a:firstCol>
    <a:lastRow>
      <a:tcTxStyle b="on">
        <a:fontRef idx="minor">
          <a:schemeClr val="bg1"/>
        </a:fontRef>
        <a:schemeClr val="bg1"/>
      </a:tcTxStyle>
      <a:tcStyle>
        <a:tcBdr/>
        <a:fill>
          <a:solidFill>
            <a:srgbClr val="565656"/>
          </a:solidFill>
        </a:fill>
      </a:tcStyle>
    </a:lastRow>
    <a:firstRow>
      <a:tcTxStyle b="on">
        <a:fontRef idx="minor">
          <a:schemeClr val="bg1"/>
        </a:fontRef>
        <a:schemeClr val="bg1"/>
      </a:tcTxStyle>
      <a:tcStyle>
        <a:tcBdr/>
        <a:fill>
          <a:solidFill>
            <a:srgbClr val="002C77"/>
          </a:solidFill>
        </a:fill>
      </a:tcStyle>
    </a:firstRow>
  </a:tblStyle>
  <a:tblStyle styleId="{C1A551C0-2021-AC11-E31C-4D4D43000002}" styleName="MMC 2021 Brand Table 2">
    <a:wholeTbl>
      <a:tcTxStyle>
        <a:fontRef idx="minor">
          <a:schemeClr val="dk1"/>
        </a:fontRef>
        <a:schemeClr val="dk1"/>
      </a:tcTxStyle>
      <a:tcStyle>
        <a:tcBdr>
          <a:left>
            <a:ln w="12700" cmpd="sng">
              <a:noFill/>
            </a:ln>
          </a:left>
          <a:right>
            <a:ln w="12700" cmpd="sng">
              <a:noFill/>
            </a:ln>
          </a:right>
          <a:top>
            <a:ln w="12700" cmpd="sng">
              <a:noFill/>
            </a:ln>
          </a:top>
          <a:bottom>
            <a:ln w="12700" cmpd="sng">
              <a:noFill/>
            </a:ln>
          </a:bottom>
          <a:insideH>
            <a:ln w="12700" cmpd="sng">
              <a:solidFill>
                <a:srgbClr val="949494"/>
              </a:solidFill>
            </a:ln>
          </a:insideH>
          <a:insideV>
            <a:ln w="12700" cmpd="sng">
              <a:noFill/>
            </a:ln>
          </a:insideV>
        </a:tcBdr>
        <a:fill>
          <a:solidFill>
            <a:schemeClr val="lt1">
              <a:tint val="100000"/>
            </a:schemeClr>
          </a:solidFill>
        </a:fill>
      </a:tcStyle>
    </a:wholeTbl>
    <a:lastCol>
      <a:tcTxStyle b="on">
        <a:fontRef idx="minor">
          <a:prstClr val="black"/>
        </a:fontRef>
        <a:schemeClr val="dk1"/>
      </a:tcTxStyle>
      <a:tcStyle>
        <a:tcBdr/>
        <a:fill>
          <a:solidFill>
            <a:schemeClr val="lt1">
              <a:tint val="100000"/>
            </a:schemeClr>
          </a:solidFill>
        </a:fill>
      </a:tcStyle>
    </a:lastCol>
    <a:firstCol>
      <a:tcTxStyle b="on">
        <a:fontRef idx="minor">
          <a:prstClr val="black"/>
        </a:fontRef>
        <a:schemeClr val="dk1"/>
      </a:tcTxStyle>
      <a:tcStyle>
        <a:tcBdr/>
        <a:fill>
          <a:solidFill>
            <a:schemeClr val="lt1">
              <a:tint val="100000"/>
            </a:schemeClr>
          </a:solidFill>
        </a:fill>
      </a:tcStyle>
    </a:firstCol>
    <a:lastRow>
      <a:tcTxStyle>
        <a:fontRef idx="minor">
          <a:prstClr val="black"/>
        </a:fontRef>
        <a:schemeClr val="dk1"/>
      </a:tcTxStyle>
      <a:tcStyle>
        <a:tcBdr>
          <a:left>
            <a:ln w="12700" cmpd="sng">
              <a:noFill/>
            </a:ln>
          </a:left>
          <a:right>
            <a:ln w="12700" cmpd="sng">
              <a:noFill/>
            </a:ln>
          </a:right>
          <a:top>
            <a:ln w="28575" cmpd="sng">
              <a:solidFill>
                <a:srgbClr val="565656"/>
              </a:solidFill>
            </a:ln>
          </a:top>
          <a:bottom>
            <a:ln w="28575" cmpd="sng">
              <a:solidFill>
                <a:srgbClr val="565656"/>
              </a:solidFill>
            </a:ln>
          </a:bottom>
          <a:insideH>
            <a:ln w="28575" cmpd="sng">
              <a:solidFill>
                <a:srgbClr val="565656"/>
              </a:solidFill>
            </a:ln>
          </a:insideH>
          <a:insideV>
            <a:ln w="12700" cmpd="sng">
              <a:noFill/>
            </a:ln>
          </a:insideV>
        </a:tcBdr>
        <a:fill>
          <a:solidFill>
            <a:schemeClr val="lt1">
              <a:tint val="100000"/>
            </a:schemeClr>
          </a:solidFill>
        </a:fill>
      </a:tcStyle>
    </a:lastRow>
    <a:firstRow>
      <a:tcTxStyle b="on">
        <a:fontRef idx="minor">
          <a:schemeClr val="bg1"/>
        </a:fontRef>
        <a:srgbClr val="002C77"/>
      </a:tcTxStyle>
      <a:tcStyle>
        <a:tcBdr/>
        <a:fill>
          <a:solidFill>
            <a:schemeClr val="lt1">
              <a:tint val="10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6327"/>
  </p:normalViewPr>
  <p:slideViewPr>
    <p:cSldViewPr snapToGrid="0" snapToObjects="1">
      <p:cViewPr varScale="1">
        <p:scale>
          <a:sx n="110" d="100"/>
          <a:sy n="110" d="100"/>
        </p:scale>
        <p:origin x="630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00" d="100"/>
          <a:sy n="100" d="100"/>
        </p:scale>
        <p:origin x="333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customXml" Target="../customXml/item26.xml"/><Relationship Id="rId21" Type="http://schemas.openxmlformats.org/officeDocument/2006/relationships/customXml" Target="../customXml/item21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63" Type="http://schemas.openxmlformats.org/officeDocument/2006/relationships/customXml" Target="../customXml/item63.xml"/><Relationship Id="rId68" Type="http://schemas.openxmlformats.org/officeDocument/2006/relationships/customXml" Target="../customXml/item68.xml"/><Relationship Id="rId84" Type="http://schemas.openxmlformats.org/officeDocument/2006/relationships/slide" Target="slides/slide14.xml"/><Relationship Id="rId89" Type="http://schemas.openxmlformats.org/officeDocument/2006/relationships/handoutMaster" Target="handoutMasters/handoutMaster1.xml"/><Relationship Id="rId16" Type="http://schemas.openxmlformats.org/officeDocument/2006/relationships/customXml" Target="../customXml/item16.xml"/><Relationship Id="rId11" Type="http://schemas.openxmlformats.org/officeDocument/2006/relationships/customXml" Target="../customXml/item11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53" Type="http://schemas.openxmlformats.org/officeDocument/2006/relationships/customXml" Target="../customXml/item53.xml"/><Relationship Id="rId58" Type="http://schemas.openxmlformats.org/officeDocument/2006/relationships/customXml" Target="../customXml/item58.xml"/><Relationship Id="rId74" Type="http://schemas.openxmlformats.org/officeDocument/2006/relationships/slide" Target="slides/slide4.xml"/><Relationship Id="rId79" Type="http://schemas.openxmlformats.org/officeDocument/2006/relationships/slide" Target="slides/slide9.xml"/><Relationship Id="rId5" Type="http://schemas.openxmlformats.org/officeDocument/2006/relationships/customXml" Target="../customXml/item5.xml"/><Relationship Id="rId90" Type="http://schemas.openxmlformats.org/officeDocument/2006/relationships/tags" Target="tags/tag1.xml"/><Relationship Id="rId95" Type="http://schemas.openxmlformats.org/officeDocument/2006/relationships/tableStyles" Target="tableStyles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64" Type="http://schemas.openxmlformats.org/officeDocument/2006/relationships/customXml" Target="../customXml/item64.xml"/><Relationship Id="rId69" Type="http://schemas.openxmlformats.org/officeDocument/2006/relationships/customXml" Target="../customXml/item69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slide" Target="slides/slide2.xml"/><Relationship Id="rId80" Type="http://schemas.openxmlformats.org/officeDocument/2006/relationships/slide" Target="slides/slide10.xml"/><Relationship Id="rId85" Type="http://schemas.openxmlformats.org/officeDocument/2006/relationships/slide" Target="slides/slide15.xml"/><Relationship Id="rId93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customXml" Target="../customXml/item59.xml"/><Relationship Id="rId67" Type="http://schemas.openxmlformats.org/officeDocument/2006/relationships/customXml" Target="../customXml/item67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customXml" Target="../customXml/item62.xml"/><Relationship Id="rId70" Type="http://schemas.openxmlformats.org/officeDocument/2006/relationships/slideMaster" Target="slideMasters/slideMaster1.xml"/><Relationship Id="rId75" Type="http://schemas.openxmlformats.org/officeDocument/2006/relationships/slide" Target="slides/slide5.xml"/><Relationship Id="rId83" Type="http://schemas.openxmlformats.org/officeDocument/2006/relationships/slide" Target="slides/slide13.xml"/><Relationship Id="rId88" Type="http://schemas.openxmlformats.org/officeDocument/2006/relationships/notesMaster" Target="notesMasters/notesMaster1.xml"/><Relationship Id="rId91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customXml" Target="../customXml/item57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customXml" Target="../customXml/item60.xml"/><Relationship Id="rId65" Type="http://schemas.openxmlformats.org/officeDocument/2006/relationships/customXml" Target="../customXml/item65.xml"/><Relationship Id="rId73" Type="http://schemas.openxmlformats.org/officeDocument/2006/relationships/slide" Target="slides/slide3.xml"/><Relationship Id="rId78" Type="http://schemas.openxmlformats.org/officeDocument/2006/relationships/slide" Target="slides/slide8.xml"/><Relationship Id="rId81" Type="http://schemas.openxmlformats.org/officeDocument/2006/relationships/slide" Target="slides/slide11.xml"/><Relationship Id="rId86" Type="http://schemas.openxmlformats.org/officeDocument/2006/relationships/slide" Target="slides/slide16.xml"/><Relationship Id="rId94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39" Type="http://schemas.openxmlformats.org/officeDocument/2006/relationships/customXml" Target="../customXml/item39.xml"/><Relationship Id="rId34" Type="http://schemas.openxmlformats.org/officeDocument/2006/relationships/customXml" Target="../customXml/item34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76" Type="http://schemas.openxmlformats.org/officeDocument/2006/relationships/slide" Target="slides/slide6.xml"/><Relationship Id="rId7" Type="http://schemas.openxmlformats.org/officeDocument/2006/relationships/customXml" Target="../customXml/item7.xml"/><Relationship Id="rId71" Type="http://schemas.openxmlformats.org/officeDocument/2006/relationships/slide" Target="slides/slide1.xml"/><Relationship Id="rId92" Type="http://schemas.openxmlformats.org/officeDocument/2006/relationships/presProps" Target="presProps.xml"/><Relationship Id="rId2" Type="http://schemas.openxmlformats.org/officeDocument/2006/relationships/customXml" Target="../customXml/item2.xml"/><Relationship Id="rId29" Type="http://schemas.openxmlformats.org/officeDocument/2006/relationships/customXml" Target="../customXml/item29.xml"/><Relationship Id="rId24" Type="http://schemas.openxmlformats.org/officeDocument/2006/relationships/customXml" Target="../customXml/item24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66" Type="http://schemas.openxmlformats.org/officeDocument/2006/relationships/customXml" Target="../customXml/item66.xml"/><Relationship Id="rId87" Type="http://schemas.openxmlformats.org/officeDocument/2006/relationships/slide" Target="slides/slide17.xml"/><Relationship Id="rId61" Type="http://schemas.openxmlformats.org/officeDocument/2006/relationships/customXml" Target="../customXml/item61.xml"/><Relationship Id="rId82" Type="http://schemas.openxmlformats.org/officeDocument/2006/relationships/slide" Target="slides/slide12.xml"/><Relationship Id="rId19" Type="http://schemas.openxmlformats.org/officeDocument/2006/relationships/customXml" Target="../customXml/item19.xml"/><Relationship Id="rId14" Type="http://schemas.openxmlformats.org/officeDocument/2006/relationships/customXml" Target="../customXml/item14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56" Type="http://schemas.openxmlformats.org/officeDocument/2006/relationships/customXml" Target="../customXml/item56.xml"/><Relationship Id="rId77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D4C70C6-87E9-BC42-B371-929C77B72D0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67FFED-7486-4848-A427-7FAAAC6506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9D273-C17F-144C-9C13-E365762DD79B}" type="datetimeFigureOut">
              <a:rPr lang="en-GB" smtClean="0"/>
              <a:t>29/08/2024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A27765-63BC-A54C-A741-3E43D81DC3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0BB550-5806-6245-BFED-BC3F97BD75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A3036-A3D1-1D40-85ED-227DB44E2B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783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8C79A-4752-7040-A133-91C74992C31D}" type="datetimeFigureOut">
              <a:rPr lang="en-GB" smtClean="0"/>
              <a:t>29/08/2024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BF5AC0-C4B3-464D-8E9B-9D86370B787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8623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customXml" Target="../../customXml/item66.xml"/><Relationship Id="rId7" Type="http://schemas.openxmlformats.org/officeDocument/2006/relationships/customXml" Target="../../customXml/item16.xml"/><Relationship Id="rId2" Type="http://schemas.openxmlformats.org/officeDocument/2006/relationships/customXml" Target="../../customXml/item19.xml"/><Relationship Id="rId1" Type="http://schemas.openxmlformats.org/officeDocument/2006/relationships/customXml" Target="../../customXml/item63.xml"/><Relationship Id="rId6" Type="http://schemas.openxmlformats.org/officeDocument/2006/relationships/customXml" Target="../../customXml/item48.xml"/><Relationship Id="rId11" Type="http://schemas.openxmlformats.org/officeDocument/2006/relationships/image" Target="../media/image5.png"/><Relationship Id="rId5" Type="http://schemas.openxmlformats.org/officeDocument/2006/relationships/customXml" Target="../../customXml/item29.xml"/><Relationship Id="rId10" Type="http://schemas.openxmlformats.org/officeDocument/2006/relationships/image" Target="../media/image4.png"/><Relationship Id="rId4" Type="http://schemas.openxmlformats.org/officeDocument/2006/relationships/customXml" Target="../../customXml/item60.xml"/><Relationship Id="rId9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customXml" Target="../../customXml/item32.xml"/><Relationship Id="rId7" Type="http://schemas.openxmlformats.org/officeDocument/2006/relationships/slideMaster" Target="../slideMasters/slideMaster1.xml"/><Relationship Id="rId2" Type="http://schemas.openxmlformats.org/officeDocument/2006/relationships/customXml" Target="../../customXml/item43.xml"/><Relationship Id="rId1" Type="http://schemas.openxmlformats.org/officeDocument/2006/relationships/customXml" Target="../../customXml/item23.xml"/><Relationship Id="rId6" Type="http://schemas.openxmlformats.org/officeDocument/2006/relationships/customXml" Target="../../customXml/item54.xml"/><Relationship Id="rId5" Type="http://schemas.openxmlformats.org/officeDocument/2006/relationships/customXml" Target="../../customXml/item8.xml"/><Relationship Id="rId10" Type="http://schemas.openxmlformats.org/officeDocument/2006/relationships/image" Target="../media/image5.png"/><Relationship Id="rId4" Type="http://schemas.openxmlformats.org/officeDocument/2006/relationships/customXml" Target="../../customXml/item5.xml"/><Relationship Id="rId9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7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45.xml"/><Relationship Id="rId2" Type="http://schemas.openxmlformats.org/officeDocument/2006/relationships/customXml" Target="../../customXml/item25.xml"/><Relationship Id="rId1" Type="http://schemas.openxmlformats.org/officeDocument/2006/relationships/customXml" Target="../../customXml/item9.xml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customXml" Target="../../customXml/item49.xml"/><Relationship Id="rId1" Type="http://schemas.openxmlformats.org/officeDocument/2006/relationships/customXml" Target="../../customXml/item3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customXml" Target="../../customXml/item4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14.xml"/><Relationship Id="rId2" Type="http://schemas.openxmlformats.org/officeDocument/2006/relationships/customXml" Target="../../customXml/item53.xml"/><Relationship Id="rId1" Type="http://schemas.openxmlformats.org/officeDocument/2006/relationships/customXml" Target="../../customXml/item50.xml"/><Relationship Id="rId5" Type="http://schemas.openxmlformats.org/officeDocument/2006/relationships/slideMaster" Target="../slideMasters/slideMaster1.xml"/><Relationship Id="rId4" Type="http://schemas.openxmlformats.org/officeDocument/2006/relationships/customXml" Target="../../customXml/item18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56.xml"/><Relationship Id="rId2" Type="http://schemas.openxmlformats.org/officeDocument/2006/relationships/customXml" Target="../../customXml/item62.xml"/><Relationship Id="rId1" Type="http://schemas.openxmlformats.org/officeDocument/2006/relationships/customXml" Target="../../customXml/item3.xml"/><Relationship Id="rId6" Type="http://schemas.openxmlformats.org/officeDocument/2006/relationships/slideMaster" Target="../slideMasters/slideMaster1.xml"/><Relationship Id="rId5" Type="http://schemas.openxmlformats.org/officeDocument/2006/relationships/customXml" Target="../../customXml/item26.xml"/><Relationship Id="rId4" Type="http://schemas.openxmlformats.org/officeDocument/2006/relationships/customXml" Target="../../customXml/item37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55.xml"/><Relationship Id="rId7" Type="http://schemas.openxmlformats.org/officeDocument/2006/relationships/slideMaster" Target="../slideMasters/slideMaster1.xml"/><Relationship Id="rId2" Type="http://schemas.openxmlformats.org/officeDocument/2006/relationships/customXml" Target="../../customXml/item38.xml"/><Relationship Id="rId1" Type="http://schemas.openxmlformats.org/officeDocument/2006/relationships/customXml" Target="../../customXml/item4.xml"/><Relationship Id="rId6" Type="http://schemas.openxmlformats.org/officeDocument/2006/relationships/customXml" Target="../../customXml/item40.xml"/><Relationship Id="rId5" Type="http://schemas.openxmlformats.org/officeDocument/2006/relationships/customXml" Target="../../customXml/item27.xml"/><Relationship Id="rId4" Type="http://schemas.openxmlformats.org/officeDocument/2006/relationships/customXml" Target="../../customXml/item47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52.xml"/><Relationship Id="rId2" Type="http://schemas.openxmlformats.org/officeDocument/2006/relationships/customXml" Target="../../customXml/item35.xml"/><Relationship Id="rId1" Type="http://schemas.openxmlformats.org/officeDocument/2006/relationships/customXml" Target="../../customXml/item36.xml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15.xml"/><Relationship Id="rId2" Type="http://schemas.openxmlformats.org/officeDocument/2006/relationships/customXml" Target="../../customXml/item44.xml"/><Relationship Id="rId1" Type="http://schemas.openxmlformats.org/officeDocument/2006/relationships/customXml" Target="../../customXml/item6.xml"/><Relationship Id="rId5" Type="http://schemas.openxmlformats.org/officeDocument/2006/relationships/image" Target="../media/image6.png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blipFill>
          <a:blip r:embed="rId9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  <p:custDataLst>
              <p:custData r:id="rId2"/>
            </p:custDataLst>
          </p:nvPr>
        </p:nvSpPr>
        <p:spPr>
          <a:xfrm>
            <a:off x="449961" y="1907921"/>
            <a:ext cx="9359900" cy="1601978"/>
          </a:xfrm>
        </p:spPr>
        <p:txBody>
          <a:bodyPr vert="horz"/>
          <a:lstStyle>
            <a:lvl1pPr>
              <a:lnSpc>
                <a:spcPct val="90000"/>
              </a:lnSpc>
              <a:defRPr sz="6000" b="1" i="0" cap="all" baseline="0">
                <a:solidFill>
                  <a:schemeClr val="accent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en-GB" dirty="0"/>
              <a:t>Main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  <p:custDataLst>
              <p:custData r:id="rId3"/>
            </p:custDataLst>
          </p:nvPr>
        </p:nvSpPr>
        <p:spPr>
          <a:xfrm>
            <a:off x="467995" y="3708019"/>
            <a:ext cx="9323959" cy="791972"/>
          </a:xfrm>
        </p:spPr>
        <p:txBody>
          <a:bodyPr anchor="t"/>
          <a:lstStyle>
            <a:lvl1pPr marL="0" indent="0" algn="l">
              <a:buNone/>
              <a:defRPr sz="2400" cap="none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Subtitle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C5380E5-0D04-B449-9282-B817A683373F}"/>
              </a:ext>
            </a:extLst>
          </p:cNvPr>
          <p:cNvSpPr>
            <a:spLocks noGrp="1"/>
          </p:cNvSpPr>
          <p:nvPr>
            <p:ph type="body" sz="half" idx="2" hasCustomPrompt="1"/>
            <p:custDataLst>
              <p:custData r:id="rId4"/>
            </p:custDataLst>
          </p:nvPr>
        </p:nvSpPr>
        <p:spPr>
          <a:xfrm>
            <a:off x="485775" y="4870800"/>
            <a:ext cx="7400925" cy="1038525"/>
          </a:xfrm>
        </p:spPr>
        <p:txBody>
          <a:bodyPr anchor="b" anchorCtr="0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GB" sz="1400">
                <a:solidFill>
                  <a:schemeClr val="accent1"/>
                </a:solidFill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>
                <a:effectLst/>
                <a:latin typeface="Arial" panose="020B0604020202020204" pitchFamily="34" charset="0"/>
              </a:rPr>
              <a:t>Client name (optional)</a:t>
            </a:r>
            <a:br>
              <a:rPr lang="en-GB" dirty="0">
                <a:effectLst/>
                <a:latin typeface="Arial" panose="020B0604020202020204" pitchFamily="34" charset="0"/>
              </a:rPr>
            </a:br>
            <a:r>
              <a:rPr lang="en-GB" dirty="0">
                <a:effectLst/>
                <a:latin typeface="Arial" panose="020B0604020202020204" pitchFamily="34" charset="0"/>
              </a:rPr>
              <a:t>Month 00, 20XX</a:t>
            </a:r>
            <a:br>
              <a:rPr lang="en-GB" dirty="0">
                <a:effectLst/>
                <a:latin typeface="Arial" panose="020B0604020202020204" pitchFamily="34" charset="0"/>
              </a:rPr>
            </a:br>
            <a:r>
              <a:rPr lang="en-GB" dirty="0">
                <a:effectLst/>
                <a:latin typeface="Arial" panose="020B0604020202020204" pitchFamily="34" charset="0"/>
              </a:rPr>
              <a:t>Presenter1, Job Title, location  |  Presenter2, Job Title, location</a:t>
            </a:r>
            <a:br>
              <a:rPr lang="en-GB" dirty="0">
                <a:effectLst/>
                <a:latin typeface="Arial" panose="020B0604020202020204" pitchFamily="34" charset="0"/>
              </a:rPr>
            </a:br>
            <a:br>
              <a:rPr lang="en-GB" dirty="0">
                <a:effectLst/>
                <a:latin typeface="Arial" panose="020B0604020202020204" pitchFamily="34" charset="0"/>
              </a:rPr>
            </a:br>
            <a:r>
              <a:rPr lang="en-GB" dirty="0">
                <a:effectLst/>
                <a:latin typeface="Arial" panose="020B0604020202020204" pitchFamily="34" charset="0"/>
              </a:rPr>
              <a:t>Tagline (optional)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000828-AFAC-3B45-BED9-82169A449934}"/>
              </a:ext>
            </a:extLst>
          </p:cNvPr>
          <p:cNvSpPr/>
          <p:nvPr userDrawn="1">
            <p:custDataLst>
              <p:custData r:id="rId5"/>
            </p:custDataLst>
          </p:nvPr>
        </p:nvSpPr>
        <p:spPr>
          <a:xfrm>
            <a:off x="485775" y="6257135"/>
            <a:ext cx="1785745" cy="15388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GB" sz="1000" dirty="0"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A business of Marsh McLennan</a:t>
            </a:r>
            <a:endParaRPr lang="en-GB" sz="1000" dirty="0">
              <a:solidFill>
                <a:schemeClr val="accent1"/>
              </a:solidFill>
            </a:endParaRPr>
          </a:p>
        </p:txBody>
      </p:sp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F5DB60D4-C4BB-8C4C-A2A4-B0EC5B5139BB}"/>
              </a:ext>
            </a:extLst>
          </p:cNvPr>
          <p:cNvSpPr txBox="1">
            <a:spLocks/>
          </p:cNvSpPr>
          <p:nvPr userDrawn="1">
            <p:custDataLst>
              <p:custData r:id="rId6"/>
            </p:custDataLst>
          </p:nvPr>
        </p:nvSpPr>
        <p:spPr>
          <a:xfrm>
            <a:off x="6210300" y="5909325"/>
            <a:ext cx="5499100" cy="4699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r" defTabSz="457200" rtl="0" eaLnBrk="1" latinLnBrk="0" hangingPunct="1">
              <a:spcBef>
                <a:spcPts val="900"/>
              </a:spcBef>
              <a:buFont typeface="Arial"/>
              <a:buNone/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750"/>
              </a:spcBef>
              <a:buFont typeface="Arial" panose="020B0604020202020204" pitchFamily="34" charset="0"/>
              <a:buNone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None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600"/>
              </a:spcBef>
              <a:buFont typeface="Arial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600"/>
              </a:spcBef>
              <a:buFont typeface="System Font Regular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600"/>
              </a:spcBef>
              <a:buFont typeface="Arial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600"/>
              </a:spcBef>
              <a:buFont typeface="System Font Regular"/>
              <a:buNone/>
              <a:tabLst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4" name="Tagline" hidden="1"/>
          <p:cNvSpPr txBox="1"/>
          <p:nvPr userDrawn="1">
            <p:custDataLst>
              <p:custData r:id="rId7"/>
            </p:custDataLst>
          </p:nvPr>
        </p:nvSpPr>
        <p:spPr>
          <a:xfrm>
            <a:off x="8128000" y="363600"/>
            <a:ext cx="35814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endParaRPr lang="en-GB" sz="1600" dirty="0">
              <a:solidFill>
                <a:schemeClr val="lt1"/>
              </a:solidFill>
            </a:endParaRPr>
          </a:p>
        </p:txBody>
      </p:sp>
      <p:pic>
        <p:nvPicPr>
          <p:cNvPr id="7" name="CoverMainLogo_WHITE" descr="The Guy Carpenter company logo." hidden="1">
            <a:extLst>
              <a:ext uri="{FF2B5EF4-FFF2-40B4-BE49-F238E27FC236}">
                <a16:creationId xmlns:a16="http://schemas.microsoft.com/office/drawing/2014/main" id="{F45AC7CF-9723-7E76-FF0B-98869C5181C9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 bwMode="invGray">
          <a:xfrm>
            <a:off x="486029" y="345567"/>
            <a:ext cx="3044958" cy="335281"/>
          </a:xfrm>
          <a:prstGeom prst="rect">
            <a:avLst/>
          </a:prstGeom>
        </p:spPr>
      </p:pic>
      <p:pic>
        <p:nvPicPr>
          <p:cNvPr id="11" name="CoverMainLogo_COLOUR" descr="The Guy Carpenter company logo.">
            <a:extLst>
              <a:ext uri="{FF2B5EF4-FFF2-40B4-BE49-F238E27FC236}">
                <a16:creationId xmlns:a16="http://schemas.microsoft.com/office/drawing/2014/main" id="{526F742C-EC88-0C60-5365-77F5FF2648D2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 bwMode="invGray">
          <a:xfrm>
            <a:off x="486029" y="345567"/>
            <a:ext cx="3044958" cy="335281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158319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 Cover">
    <p:bg>
      <p:bgPr>
        <a:blipFill>
          <a:blip r:embed="rId8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AFC753E0-B94D-2E44-B2BB-5A42BBF574D5}"/>
              </a:ext>
            </a:extLst>
          </p:cNvPr>
          <p:cNvSpPr txBox="1"/>
          <p:nvPr>
            <p:custDataLst>
              <p:custData r:id="rId2"/>
            </p:custDataLst>
          </p:nvPr>
        </p:nvSpPr>
        <p:spPr>
          <a:xfrm>
            <a:off x="474201" y="5360804"/>
            <a:ext cx="5936537" cy="53579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lt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DB97647A-7060-6441-95B5-4F3CABC16890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custData r:id="rId3"/>
            </p:custDataLst>
          </p:nvPr>
        </p:nvSpPr>
        <p:spPr>
          <a:xfrm>
            <a:off x="485775" y="1609200"/>
            <a:ext cx="11223625" cy="3200400"/>
          </a:xfrm>
        </p:spPr>
        <p:txBody>
          <a:bodyPr anchor="t" anchorCtr="0">
            <a:noAutofit/>
          </a:bodyPr>
          <a:lstStyle>
            <a:lvl1pPr marL="0" indent="0">
              <a:spcBef>
                <a:spcPts val="0"/>
              </a:spcBef>
              <a:spcAft>
                <a:spcPts val="400"/>
              </a:spcAft>
              <a:buNone/>
              <a:defRPr sz="800">
                <a:solidFill>
                  <a:schemeClr val="lt1"/>
                </a:solidFill>
              </a:defRPr>
            </a:lvl1pPr>
          </a:lstStyle>
          <a:p>
            <a:pPr lvl="0"/>
            <a:r>
              <a:rPr lang="en-GB" dirty="0"/>
              <a:t>Click to add optional disclaimer</a:t>
            </a:r>
          </a:p>
        </p:txBody>
      </p:sp>
      <p:sp>
        <p:nvSpPr>
          <p:cNvPr id="5" name="Copyright">
            <a:extLst>
              <a:ext uri="{FF2B5EF4-FFF2-40B4-BE49-F238E27FC236}">
                <a16:creationId xmlns:a16="http://schemas.microsoft.com/office/drawing/2014/main" id="{09BA50B2-6484-EC4D-AF6E-8573FB70C5FE}"/>
              </a:ext>
            </a:extLst>
          </p:cNvPr>
          <p:cNvSpPr txBox="1"/>
          <p:nvPr userDrawn="1">
            <p:custDataLst>
              <p:custData r:id="rId4"/>
            </p:custDataLst>
          </p:nvPr>
        </p:nvSpPr>
        <p:spPr>
          <a:xfrm>
            <a:off x="7174800" y="6094800"/>
            <a:ext cx="4532400" cy="3096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indent="-457200" algn="r">
              <a:spcBef>
                <a:spcPts val="1800"/>
              </a:spcBef>
            </a:pPr>
            <a:r>
              <a:rPr lang="en-GB" sz="800" dirty="0">
                <a:solidFill>
                  <a:schemeClr val="lt1"/>
                </a:solidFill>
              </a:rPr>
              <a:t>Copyright © 2024 Guy Carpenter &amp; Company Limited. All rights reserved.</a:t>
            </a:r>
          </a:p>
        </p:txBody>
      </p:sp>
      <p:sp>
        <p:nvSpPr>
          <p:cNvPr id="6" name="FileRef" hidden="1">
            <a:extLst>
              <a:ext uri="{FF2B5EF4-FFF2-40B4-BE49-F238E27FC236}">
                <a16:creationId xmlns:a16="http://schemas.microsoft.com/office/drawing/2014/main" id="{09BA50B2-6484-EC4D-AF6E-8573FB70C5FE}"/>
              </a:ext>
            </a:extLst>
          </p:cNvPr>
          <p:cNvSpPr txBox="1"/>
          <p:nvPr userDrawn="1">
            <p:custDataLst>
              <p:custData r:id="rId5"/>
            </p:custDataLst>
          </p:nvPr>
        </p:nvSpPr>
        <p:spPr>
          <a:xfrm>
            <a:off x="7174800" y="5727600"/>
            <a:ext cx="4532400" cy="39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indent="-457200" algn="r">
              <a:spcBef>
                <a:spcPts val="1800"/>
              </a:spcBef>
            </a:pPr>
            <a:r>
              <a:rPr lang="en-GB" sz="800" dirty="0">
                <a:solidFill>
                  <a:schemeClr val="lt1"/>
                </a:solidFill>
              </a:rPr>
              <a:t>{</a:t>
            </a:r>
            <a:r>
              <a:rPr lang="en-GB" sz="800" dirty="0" err="1">
                <a:solidFill>
                  <a:schemeClr val="lt1"/>
                </a:solidFill>
              </a:rPr>
              <a:t>FileRef</a:t>
            </a:r>
            <a:r>
              <a:rPr lang="en-GB" sz="800" dirty="0">
                <a:solidFill>
                  <a:schemeClr val="lt1"/>
                </a:solidFill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C753E0-B94D-2E44-B2BB-5A42BBF574D5}"/>
              </a:ext>
            </a:extLst>
          </p:cNvPr>
          <p:cNvSpPr txBox="1"/>
          <p:nvPr userDrawn="1">
            <p:custDataLst>
              <p:custData r:id="rId6"/>
            </p:custDataLst>
          </p:nvPr>
        </p:nvSpPr>
        <p:spPr>
          <a:xfrm>
            <a:off x="475200" y="6206400"/>
            <a:ext cx="5936537" cy="216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kern="1200" dirty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A business of Marsh McLennan</a:t>
            </a:r>
          </a:p>
        </p:txBody>
      </p:sp>
      <p:pic>
        <p:nvPicPr>
          <p:cNvPr id="3" name="MainBackLogo_WHITE" descr="The Guy Carpenter company logo.">
            <a:extLst>
              <a:ext uri="{FF2B5EF4-FFF2-40B4-BE49-F238E27FC236}">
                <a16:creationId xmlns:a16="http://schemas.microsoft.com/office/drawing/2014/main" id="{C1A16584-E825-DA3D-82A9-1DECDAE25B9F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 bwMode="invGray">
          <a:xfrm>
            <a:off x="486029" y="345567"/>
            <a:ext cx="3044958" cy="335281"/>
          </a:xfrm>
          <a:prstGeom prst="rect">
            <a:avLst/>
          </a:prstGeom>
        </p:spPr>
      </p:pic>
      <p:pic>
        <p:nvPicPr>
          <p:cNvPr id="9" name="MainBackLogo_COLOUR" descr="The Guy Carpenter company logo." hidden="1">
            <a:extLst>
              <a:ext uri="{FF2B5EF4-FFF2-40B4-BE49-F238E27FC236}">
                <a16:creationId xmlns:a16="http://schemas.microsoft.com/office/drawing/2014/main" id="{BE92A110-A2EC-E87B-1916-2C7321007E6F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 bwMode="invGray">
          <a:xfrm>
            <a:off x="486029" y="345567"/>
            <a:ext cx="3044958" cy="335281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4133995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93065FBC-B738-C54B-9BC4-18152E82405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6438330"/>
              </p:ext>
            </p:extLst>
          </p:nvPr>
        </p:nvGraphicFramePr>
        <p:xfrm>
          <a:off x="1588" y="1588"/>
          <a:ext cx="122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7772400" imgH="10058400" progId="TCLayout.ActiveDocument.1">
                  <p:embed/>
                </p:oleObj>
              </mc:Choice>
              <mc:Fallback>
                <p:oleObj name="think-cell Slide" r:id="rId3" imgW="7772400" imgH="1005840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93065FBC-B738-C54B-9BC4-18152E8240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22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3D6335A-B440-264A-ADCF-510226FDCEF3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6210301" y="6388100"/>
            <a:ext cx="4546600" cy="247650"/>
          </a:xfrm>
        </p:spPr>
        <p:txBody>
          <a:bodyPr anchor="b"/>
          <a:lstStyle>
            <a:lvl1pPr marL="0" indent="0" algn="r">
              <a:buNone/>
              <a:defRPr sz="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add a footnote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54D9E00-BE79-044E-880B-B336004BBA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55601"/>
            <a:ext cx="11252199" cy="495299"/>
          </a:xfrm>
        </p:spPr>
        <p:txBody>
          <a:bodyPr vert="horz"/>
          <a:lstStyle/>
          <a:p>
            <a:r>
              <a:rPr lang="en-US" dirty="0"/>
              <a:t>Click to add 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93740D47-97C5-7046-A0ED-2FDCEE545EC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85776" y="806807"/>
            <a:ext cx="11223624" cy="318476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add optional subtitle – remove if not needed</a:t>
            </a:r>
          </a:p>
        </p:txBody>
      </p:sp>
    </p:spTree>
    <p:extLst>
      <p:ext uri="{BB962C8B-B14F-4D97-AF65-F5344CB8AC3E}">
        <p14:creationId xmlns:p14="http://schemas.microsoft.com/office/powerpoint/2010/main" val="4035972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/>
              <a:t>Click to add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  <p:custDataLst>
              <p:custData r:id="rId2"/>
            </p:custDataLst>
          </p:nvPr>
        </p:nvSpPr>
        <p:spPr/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  <p:custDataLst>
              <p:custData r:id="rId3"/>
            </p:custDataLst>
          </p:nvPr>
        </p:nvSpPr>
        <p:spPr>
          <a:xfrm>
            <a:off x="485776" y="806400"/>
            <a:ext cx="11226800" cy="3204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760007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/>
              <a:t>Click to add title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  <p:custDataLst>
              <p:custData r:id="rId2"/>
            </p:custDataLst>
          </p:nvPr>
        </p:nvSpPr>
        <p:spPr>
          <a:xfrm>
            <a:off x="485775" y="806400"/>
            <a:ext cx="11225025" cy="3204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934686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custData r:id="rId1"/>
    </p:custDataLst>
    <p:extLst>
      <p:ext uri="{BB962C8B-B14F-4D97-AF65-F5344CB8AC3E}">
        <p14:creationId xmlns:p14="http://schemas.microsoft.com/office/powerpoint/2010/main" val="751342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/>
              <a:t>Click to add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  <p:custDataLst>
              <p:custData r:id="rId2"/>
            </p:custDataLst>
          </p:nvPr>
        </p:nvSpPr>
        <p:spPr>
          <a:xfrm>
            <a:off x="485775" y="1609725"/>
            <a:ext cx="5495925" cy="4514850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  <p:custDataLst>
              <p:custData r:id="rId3"/>
            </p:custDataLst>
          </p:nvPr>
        </p:nvSpPr>
        <p:spPr>
          <a:xfrm>
            <a:off x="6210300" y="1609725"/>
            <a:ext cx="5499100" cy="4514850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  <p:custDataLst>
              <p:custData r:id="rId4"/>
            </p:custDataLst>
          </p:nvPr>
        </p:nvSpPr>
        <p:spPr>
          <a:xfrm>
            <a:off x="485776" y="806400"/>
            <a:ext cx="11225023" cy="3204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370606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/>
              <a:t>Click to add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 hasCustomPrompt="1"/>
            <p:custDataLst>
              <p:custData r:id="rId2"/>
            </p:custDataLst>
          </p:nvPr>
        </p:nvSpPr>
        <p:spPr>
          <a:xfrm>
            <a:off x="482601" y="1609725"/>
            <a:ext cx="3581400" cy="4514850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 hasCustomPrompt="1"/>
            <p:custDataLst>
              <p:custData r:id="rId3"/>
            </p:custDataLst>
          </p:nvPr>
        </p:nvSpPr>
        <p:spPr>
          <a:xfrm>
            <a:off x="4305300" y="1609726"/>
            <a:ext cx="3581400" cy="4514850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3" hasCustomPrompt="1"/>
            <p:custDataLst>
              <p:custData r:id="rId4"/>
            </p:custDataLst>
          </p:nvPr>
        </p:nvSpPr>
        <p:spPr>
          <a:xfrm>
            <a:off x="8128000" y="1609725"/>
            <a:ext cx="3581400" cy="4514850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  <p:custDataLst>
              <p:custData r:id="rId5"/>
            </p:custDataLst>
          </p:nvPr>
        </p:nvSpPr>
        <p:spPr>
          <a:xfrm>
            <a:off x="485775" y="806400"/>
            <a:ext cx="11223623" cy="3204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75632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 hasCustomPrompt="1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/>
              <a:t>Click to add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 hasCustomPrompt="1"/>
            <p:custDataLst>
              <p:custData r:id="rId2"/>
            </p:custDataLst>
          </p:nvPr>
        </p:nvSpPr>
        <p:spPr>
          <a:xfrm>
            <a:off x="485775" y="1609725"/>
            <a:ext cx="2625725" cy="4511675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 hasCustomPrompt="1"/>
            <p:custDataLst>
              <p:custData r:id="rId3"/>
            </p:custDataLst>
          </p:nvPr>
        </p:nvSpPr>
        <p:spPr>
          <a:xfrm>
            <a:off x="3352800" y="1609725"/>
            <a:ext cx="2628900" cy="4511675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 hasCustomPrompt="1"/>
            <p:custDataLst>
              <p:custData r:id="rId4"/>
            </p:custDataLst>
          </p:nvPr>
        </p:nvSpPr>
        <p:spPr>
          <a:xfrm>
            <a:off x="6210300" y="1609726"/>
            <a:ext cx="2628900" cy="4514850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  <p:custDataLst>
              <p:custData r:id="rId5"/>
            </p:custDataLst>
          </p:nvPr>
        </p:nvSpPr>
        <p:spPr>
          <a:xfrm>
            <a:off x="9080500" y="1609726"/>
            <a:ext cx="2628900" cy="4514850"/>
          </a:xfrm>
        </p:spPr>
        <p:txBody>
          <a:bodyPr/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  <p:custDataLst>
              <p:custData r:id="rId6"/>
            </p:custDataLst>
          </p:nvPr>
        </p:nvSpPr>
        <p:spPr>
          <a:xfrm>
            <a:off x="485777" y="806400"/>
            <a:ext cx="11223622" cy="3204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717505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blipFill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BFED26F-A95B-E44E-8707-E9C9C09E6F92}"/>
              </a:ext>
            </a:extLst>
          </p:cNvPr>
          <p:cNvSpPr>
            <a:spLocks noGrp="1"/>
          </p:cNvSpPr>
          <p:nvPr>
            <p:ph type="body" sz="quarter" idx="12" hasCustomPrompt="1"/>
            <p:custDataLst>
              <p:custData r:id="rId2"/>
            </p:custDataLst>
          </p:nvPr>
        </p:nvSpPr>
        <p:spPr>
          <a:xfrm>
            <a:off x="485775" y="362464"/>
            <a:ext cx="5495925" cy="5758935"/>
          </a:xfrm>
        </p:spPr>
        <p:txBody>
          <a:bodyPr/>
          <a:lstStyle>
            <a:lvl1pPr marL="233363" indent="-233363">
              <a:lnSpc>
                <a:spcPct val="90000"/>
              </a:lnSpc>
              <a:spcBef>
                <a:spcPts val="900"/>
              </a:spcBef>
              <a:buFont typeface="+mj-lt"/>
              <a:buAutoNum type="arabicPeriod"/>
              <a:tabLst/>
              <a:defRPr>
                <a:solidFill>
                  <a:schemeClr val="lt1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GB" dirty="0"/>
              <a:t>Click to add topic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  <p:custDataLst>
              <p:custData r:id="rId3"/>
            </p:custDataLst>
          </p:nvPr>
        </p:nvSpPr>
        <p:spPr>
          <a:xfrm>
            <a:off x="486000" y="4896000"/>
            <a:ext cx="11224800" cy="1846800"/>
          </a:xfrm>
        </p:spPr>
        <p:txBody>
          <a:bodyPr/>
          <a:lstStyle>
            <a:lvl1pPr marL="0" indent="0" algn="r">
              <a:buNone/>
              <a:defRPr sz="12000" b="1">
                <a:solidFill>
                  <a:schemeClr val="lt1"/>
                </a:solidFill>
              </a:defRPr>
            </a:lvl1pPr>
          </a:lstStyle>
          <a:p>
            <a:pPr lvl="0"/>
            <a:r>
              <a:rPr lang="en-GB" dirty="0"/>
              <a:t>Agenda</a:t>
            </a: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3914937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ivider Slide">
    <p:bg>
      <p:bgPr>
        <a:blipFill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custData r:id="rId2"/>
            </p:custDataLst>
          </p:nvPr>
        </p:nvSpPr>
        <p:spPr>
          <a:xfrm>
            <a:off x="482600" y="358774"/>
            <a:ext cx="8308600" cy="5762626"/>
          </a:xfrm>
        </p:spPr>
        <p:txBody>
          <a:bodyPr anchor="t" anchorCtr="0"/>
          <a:lstStyle>
            <a:lvl1pPr>
              <a:defRPr sz="5400" b="1">
                <a:solidFill>
                  <a:schemeClr val="lt1"/>
                </a:solidFill>
                <a:latin typeface="+mj-lt"/>
              </a:defRPr>
            </a:lvl1pPr>
          </a:lstStyle>
          <a:p>
            <a:r>
              <a:rPr lang="en-GB"/>
              <a:t>Click to add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custData r:id="rId3"/>
            </p:custDataLst>
          </p:nvPr>
        </p:nvSpPr>
        <p:spPr>
          <a:xfrm>
            <a:off x="7869600" y="630000"/>
            <a:ext cx="4320000" cy="6228000"/>
          </a:xfrm>
        </p:spPr>
        <p:txBody>
          <a:bodyPr wrap="none" lIns="0" tIns="46800" rIns="216000" bIns="0"/>
          <a:lstStyle>
            <a:lvl1pPr marL="0" indent="0" algn="r">
              <a:buNone/>
              <a:defRPr sz="50000" b="1">
                <a:solidFill>
                  <a:schemeClr val="l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#</a:t>
            </a: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3090486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customXml" Target="../../customXml/item3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customXml" Target="../../customXml/item17.xml"/><Relationship Id="rId2" Type="http://schemas.openxmlformats.org/officeDocument/2006/relationships/slideLayout" Target="../slideLayouts/slideLayout2.xml"/><Relationship Id="rId16" Type="http://schemas.openxmlformats.org/officeDocument/2006/relationships/customXml" Target="../../customXml/item2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customXml" Target="../../customXml/item64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../customXml/item6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custData r:id="rId14"/>
            </p:custDataLst>
          </p:nvPr>
        </p:nvSpPr>
        <p:spPr>
          <a:xfrm>
            <a:off x="485776" y="355601"/>
            <a:ext cx="11223623" cy="49529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add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custData r:id="rId15"/>
            </p:custDataLst>
          </p:nvPr>
        </p:nvSpPr>
        <p:spPr>
          <a:xfrm>
            <a:off x="485776" y="1609725"/>
            <a:ext cx="11223624" cy="451430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pPr lvl="0"/>
            <a:r>
              <a:rPr lang="en-GB"/>
              <a:t>Click to add text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  <p:custDataLst>
              <p:custData r:id="rId16"/>
            </p:custDataLst>
          </p:nvPr>
        </p:nvSpPr>
        <p:spPr>
          <a:xfrm>
            <a:off x="11430000" y="6516000"/>
            <a:ext cx="28080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 algn="r">
              <a:defRPr lang="en-GB" sz="800" smtClean="0">
                <a:effectLst/>
              </a:defRPr>
            </a:lvl1pPr>
          </a:lstStyle>
          <a:p>
            <a:pPr algn="r"/>
            <a:fld id="{DF66040D-6F20-4F4B-8995-856BEECD84BE}" type="slidenum">
              <a:rPr lang="en-GB" smtClean="0"/>
              <a:pPr algn="r"/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custData r:id="rId17"/>
            </p:custDataLst>
          </p:nvPr>
        </p:nvSpPr>
        <p:spPr>
          <a:xfrm>
            <a:off x="6210000" y="6390000"/>
            <a:ext cx="4546800" cy="2484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lang="en-GB" sz="800" b="0"/>
            </a:lvl1pPr>
          </a:lstStyle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pic>
        <p:nvPicPr>
          <p:cNvPr id="7" name="ContentLogo_WHITE" descr="The Guy Carpenter company logo." hidden="1">
            <a:extLst>
              <a:ext uri="{FF2B5EF4-FFF2-40B4-BE49-F238E27FC236}">
                <a16:creationId xmlns:a16="http://schemas.microsoft.com/office/drawing/2014/main" id="{E9A8D366-6ACD-7C11-BC34-C401D6FA8523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 bwMode="invGray">
          <a:xfrm>
            <a:off x="486029" y="6515989"/>
            <a:ext cx="1240539" cy="137160"/>
          </a:xfrm>
          <a:prstGeom prst="rect">
            <a:avLst/>
          </a:prstGeom>
        </p:spPr>
      </p:pic>
      <p:pic>
        <p:nvPicPr>
          <p:cNvPr id="9" name="ContentLogo_COLOUR" descr="The Guy Carpenter company logo.">
            <a:extLst>
              <a:ext uri="{FF2B5EF4-FFF2-40B4-BE49-F238E27FC236}">
                <a16:creationId xmlns:a16="http://schemas.microsoft.com/office/drawing/2014/main" id="{6161EA1F-F59E-7EF9-A7C3-328B02F0657D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 bwMode="invGray">
          <a:xfrm>
            <a:off x="486029" y="6515989"/>
            <a:ext cx="1240539" cy="137160"/>
          </a:xfrm>
          <a:prstGeom prst="rect">
            <a:avLst/>
          </a:prstGeom>
        </p:spPr>
      </p:pic>
    </p:spTree>
    <p:custDataLst>
      <p:custData r:id="rId13"/>
    </p:custDataLst>
    <p:extLst>
      <p:ext uri="{BB962C8B-B14F-4D97-AF65-F5344CB8AC3E}">
        <p14:creationId xmlns:p14="http://schemas.microsoft.com/office/powerpoint/2010/main" val="577282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15" r:id="rId2"/>
    <p:sldLayoutId id="2147483719" r:id="rId3"/>
    <p:sldLayoutId id="2147483672" r:id="rId4"/>
    <p:sldLayoutId id="2147483716" r:id="rId5"/>
    <p:sldLayoutId id="2147483717" r:id="rId6"/>
    <p:sldLayoutId id="2147483718" r:id="rId7"/>
    <p:sldLayoutId id="2147483688" r:id="rId8"/>
    <p:sldLayoutId id="2147483713" r:id="rId9"/>
    <p:sldLayoutId id="2147483710" r:id="rId10"/>
    <p:sldLayoutId id="2147483720" r:id="rId11"/>
  </p:sldLayoutIdLst>
  <p:hf hdr="0" dt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3838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tabLst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3838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223838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228600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223838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228600" algn="l" defTabSz="457200" rtl="0" eaLnBrk="1" latinLnBrk="0" hangingPunct="1"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376">
          <p15:clr>
            <a:srgbClr val="F26B43"/>
          </p15:clr>
        </p15:guide>
        <p15:guide id="7" pos="3912">
          <p15:clr>
            <a:srgbClr val="F26B43"/>
          </p15:clr>
        </p15:guide>
        <p15:guide id="13" pos="304">
          <p15:clr>
            <a:srgbClr val="F26B43"/>
          </p15:clr>
        </p15:guide>
        <p15:guide id="19" pos="3768">
          <p15:clr>
            <a:srgbClr val="F26B43"/>
          </p15:clr>
        </p15:guide>
        <p15:guide id="27" orient="horz" pos="4168">
          <p15:clr>
            <a:srgbClr val="F26B43"/>
          </p15:clr>
        </p15:guide>
        <p15:guide id="29" orient="horz" pos="4016">
          <p15:clr>
            <a:srgbClr val="F26B43"/>
          </p15:clr>
        </p15:guide>
        <p15:guide id="30" orient="horz" pos="226">
          <p15:clr>
            <a:srgbClr val="F26B43"/>
          </p15:clr>
        </p15:guide>
        <p15:guide id="31" orient="horz" pos="540">
          <p15:clr>
            <a:srgbClr val="F26B43"/>
          </p15:clr>
        </p15:guide>
        <p15:guide id="32" orient="horz" pos="698">
          <p15:clr>
            <a:srgbClr val="F26B43"/>
          </p15:clr>
        </p15:guide>
        <p15:guide id="35" orient="horz" pos="1014">
          <p15:clr>
            <a:srgbClr val="F26B43"/>
          </p15:clr>
        </p15:guide>
        <p15:guide id="38" orient="horz" pos="3856">
          <p15:clr>
            <a:srgbClr val="F26B43"/>
          </p15:clr>
        </p15:guide>
        <p15:guide id="39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2.xml"/><Relationship Id="rId2" Type="http://schemas.openxmlformats.org/officeDocument/2006/relationships/customXml" Target="../../customXml/item7.xml"/><Relationship Id="rId1" Type="http://schemas.openxmlformats.org/officeDocument/2006/relationships/customXml" Target="../../customXml/item65.xml"/><Relationship Id="rId5" Type="http://schemas.openxmlformats.org/officeDocument/2006/relationships/slideLayout" Target="../slideLayouts/slideLayout1.xml"/><Relationship Id="rId4" Type="http://schemas.openxmlformats.org/officeDocument/2006/relationships/customXml" Target="../../customXml/item5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customXml" Target="../../customXml/item69.xml"/><Relationship Id="rId1" Type="http://schemas.openxmlformats.org/officeDocument/2006/relationships/customXml" Target="../../customXml/item13.xml"/><Relationship Id="rId4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customXml" Target="../../customXml/item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customXml" Target="../../customXml/item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customXml" Target="../../customXml/item5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customXml" Target="../../customXml/item28.xml"/><Relationship Id="rId1" Type="http://schemas.openxmlformats.org/officeDocument/2006/relationships/customXml" Target="../../customXml/item68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customXml" Target="../../customXml/item12.xml"/><Relationship Id="rId1" Type="http://schemas.openxmlformats.org/officeDocument/2006/relationships/customXml" Target="../../customXml/item42.xml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customXml" Target="../../customXml/item57.xml"/><Relationship Id="rId1" Type="http://schemas.openxmlformats.org/officeDocument/2006/relationships/customXml" Target="../../customXml/item24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 dirty="0"/>
              <a:t>RECAPITULACIÓN: </a:t>
            </a:r>
            <a:r>
              <a:rPr lang="en-GB" dirty="0" err="1"/>
              <a:t>Límites</a:t>
            </a:r>
            <a:r>
              <a:rPr lang="en-GB" dirty="0"/>
              <a:t> </a:t>
            </a:r>
            <a:r>
              <a:rPr lang="en-GB" dirty="0" err="1"/>
              <a:t>Especiales</a:t>
            </a:r>
            <a:r>
              <a:rPr lang="en-GB" dirty="0"/>
              <a:t> 2024/2025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custData r:id="rId2"/>
            </p:custDataLst>
          </p:nvPr>
        </p:nvSpPr>
        <p:spPr>
          <a:xfrm>
            <a:off x="449961" y="3689277"/>
            <a:ext cx="9323959" cy="791972"/>
          </a:xfrm>
        </p:spPr>
        <p:txBody>
          <a:bodyPr/>
          <a:lstStyle/>
          <a:p>
            <a:r>
              <a:rPr lang="en-GB" dirty="0" err="1"/>
              <a:t>Utilización</a:t>
            </a:r>
            <a:r>
              <a:rPr lang="en-GB" dirty="0"/>
              <a:t> </a:t>
            </a:r>
            <a:r>
              <a:rPr lang="en-GB" dirty="0" err="1"/>
              <a:t>eficiente</a:t>
            </a:r>
            <a:r>
              <a:rPr lang="en-GB" dirty="0"/>
              <a:t> y </a:t>
            </a:r>
            <a:r>
              <a:rPr lang="en-GB" dirty="0" err="1"/>
              <a:t>otras</a:t>
            </a:r>
            <a:r>
              <a:rPr lang="en-GB" dirty="0"/>
              <a:t> </a:t>
            </a:r>
            <a:r>
              <a:rPr lang="en-GB" dirty="0" err="1"/>
              <a:t>opciones</a:t>
            </a:r>
            <a:r>
              <a:rPr lang="en-GB" dirty="0"/>
              <a:t> </a:t>
            </a:r>
            <a:r>
              <a:rPr lang="en-GB" dirty="0" err="1"/>
              <a:t>disponibles</a:t>
            </a:r>
            <a:endParaRPr lang="en-GB" dirty="0"/>
          </a:p>
        </p:txBody>
      </p:sp>
      <p:sp>
        <p:nvSpPr>
          <p:cNvPr id="4" name="PresenterDetails"/>
          <p:cNvSpPr>
            <a:spLocks noGrp="1"/>
          </p:cNvSpPr>
          <p:nvPr>
            <p:ph type="body" sz="half" idx="2"/>
            <p:custDataLst>
              <p:custData r:id="rId3"/>
            </p:custDataLst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11 de </a:t>
            </a:r>
            <a:r>
              <a:rPr lang="en-GB" dirty="0" err="1"/>
              <a:t>septiembre</a:t>
            </a:r>
            <a:r>
              <a:rPr lang="en-GB" dirty="0"/>
              <a:t> de 2024</a:t>
            </a:r>
          </a:p>
          <a:p>
            <a:r>
              <a:rPr lang="en-GB" dirty="0"/>
              <a:t>Adrián Romero Pérez</a:t>
            </a:r>
          </a:p>
        </p:txBody>
      </p:sp>
      <p:sp>
        <p:nvSpPr>
          <p:cNvPr id="5" name="ClientLogo" hidden="1"/>
          <p:cNvSpPr/>
          <p:nvPr>
            <p:custDataLst>
              <p:custData r:id="rId4"/>
            </p:custDataLst>
          </p:nvPr>
        </p:nvSpPr>
        <p:spPr>
          <a:xfrm>
            <a:off x="8132400" y="363600"/>
            <a:ext cx="3574800" cy="496800"/>
          </a:xfrm>
          <a:prstGeom prst="rect">
            <a:avLst/>
          </a:prstGeom>
          <a:solidFill>
            <a:srgbClr val="1485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solidFill>
                  <a:schemeClr val="bg1"/>
                </a:solidFill>
              </a:rPr>
              <a:t>Placeholder for optional client logo</a:t>
            </a:r>
            <a:endParaRPr lang="en-GB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816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Límites</a:t>
            </a:r>
            <a:r>
              <a:rPr lang="en-GB" dirty="0"/>
              <a:t> </a:t>
            </a:r>
            <a:r>
              <a:rPr lang="en-GB" dirty="0" err="1"/>
              <a:t>especiales</a:t>
            </a:r>
            <a:r>
              <a:rPr lang="en-GB" dirty="0"/>
              <a:t> para 2024/2025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US" smtClean="0"/>
              <a:pPr algn="r"/>
              <a:t>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id="{E4F43DE8-94D7-820A-B1F9-B9E5E01BE199}"/>
              </a:ext>
            </a:extLst>
          </p:cNvPr>
          <p:cNvSpPr txBox="1">
            <a:spLocks/>
          </p:cNvSpPr>
          <p:nvPr>
            <p:custDataLst>
              <p:custData r:id="rId2"/>
            </p:custDataLst>
          </p:nvPr>
        </p:nvSpPr>
        <p:spPr>
          <a:xfrm>
            <a:off x="485775" y="1609725"/>
            <a:ext cx="11223624" cy="4511675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ts val="900"/>
              </a:spcBef>
              <a:buFont typeface="Arial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457200" rtl="0" eaLnBrk="1" latinLnBrk="0" hangingPunct="1">
              <a:spcBef>
                <a:spcPts val="750"/>
              </a:spcBef>
              <a:buFont typeface="Arial" panose="020B0604020202020204" pitchFamily="34" charset="0"/>
              <a:buChar char="•"/>
              <a:tabLst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928" indent="-283464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9536" indent="-283464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83464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26464" indent="-283464" algn="l" defTabSz="457200" rtl="0" eaLnBrk="1" latinLnBrk="0" hangingPunct="1">
              <a:spcBef>
                <a:spcPts val="600"/>
              </a:spcBef>
              <a:buFont typeface="Arial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9928" indent="-283464" algn="l" defTabSz="457200" rtl="0" eaLnBrk="1" latinLnBrk="0" hangingPunct="1">
              <a:spcBef>
                <a:spcPts val="600"/>
              </a:spcBef>
              <a:buFont typeface="System Font Regular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02536" indent="-283464" algn="l" defTabSz="457200" rtl="0" eaLnBrk="1" latinLnBrk="0" hangingPunct="1">
              <a:spcBef>
                <a:spcPts val="600"/>
              </a:spcBef>
              <a:buFont typeface="Arial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83464" algn="l" defTabSz="457200" rtl="0" eaLnBrk="1" latinLnBrk="0" hangingPunct="1">
              <a:spcBef>
                <a:spcPts val="600"/>
              </a:spcBef>
              <a:buFont typeface="System Font Regular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202020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1A386CF-E0AF-6280-CFBA-495579C32C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MISC XL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584727-CA47-18BE-B558-873722620B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1226" y="1693862"/>
            <a:ext cx="4289548" cy="2749162"/>
          </a:xfrm>
          <a:prstGeom prst="rect">
            <a:avLst/>
          </a:prstGeom>
        </p:spPr>
      </p:pic>
      <p:grpSp>
        <p:nvGrpSpPr>
          <p:cNvPr id="7" name="Group 4">
            <a:extLst>
              <a:ext uri="{FF2B5EF4-FFF2-40B4-BE49-F238E27FC236}">
                <a16:creationId xmlns:a16="http://schemas.microsoft.com/office/drawing/2014/main" id="{73CD693E-CA64-8F64-F9B0-1391F1AB404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64895" y="5098742"/>
            <a:ext cx="612775" cy="529888"/>
            <a:chOff x="3838" y="2158"/>
            <a:chExt cx="621" cy="537"/>
          </a:xfrm>
          <a:solidFill>
            <a:schemeClr val="accent2"/>
          </a:solidFill>
        </p:grpSpPr>
        <p:sp>
          <p:nvSpPr>
            <p:cNvPr id="8" name="Oval 5">
              <a:extLst>
                <a:ext uri="{FF2B5EF4-FFF2-40B4-BE49-F238E27FC236}">
                  <a16:creationId xmlns:a16="http://schemas.microsoft.com/office/drawing/2014/main" id="{BCEBB508-9DB9-3311-E261-CC75CE0F5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0" y="2254"/>
              <a:ext cx="154" cy="15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80C2F83-C9EE-CCCB-806E-C3935F639F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8" y="2158"/>
              <a:ext cx="621" cy="420"/>
            </a:xfrm>
            <a:custGeom>
              <a:avLst/>
              <a:gdLst>
                <a:gd name="T0" fmla="*/ 119 w 259"/>
                <a:gd name="T1" fmla="*/ 127 h 175"/>
                <a:gd name="T2" fmla="*/ 73 w 259"/>
                <a:gd name="T3" fmla="*/ 72 h 175"/>
                <a:gd name="T4" fmla="*/ 123 w 259"/>
                <a:gd name="T5" fmla="*/ 16 h 175"/>
                <a:gd name="T6" fmla="*/ 129 w 259"/>
                <a:gd name="T7" fmla="*/ 16 h 175"/>
                <a:gd name="T8" fmla="*/ 185 w 259"/>
                <a:gd name="T9" fmla="*/ 72 h 175"/>
                <a:gd name="T10" fmla="*/ 185 w 259"/>
                <a:gd name="T11" fmla="*/ 75 h 175"/>
                <a:gd name="T12" fmla="*/ 184 w 259"/>
                <a:gd name="T13" fmla="*/ 80 h 175"/>
                <a:gd name="T14" fmla="*/ 192 w 259"/>
                <a:gd name="T15" fmla="*/ 88 h 175"/>
                <a:gd name="T16" fmla="*/ 200 w 259"/>
                <a:gd name="T17" fmla="*/ 80 h 175"/>
                <a:gd name="T18" fmla="*/ 201 w 259"/>
                <a:gd name="T19" fmla="*/ 77 h 175"/>
                <a:gd name="T20" fmla="*/ 201 w 259"/>
                <a:gd name="T21" fmla="*/ 72 h 175"/>
                <a:gd name="T22" fmla="*/ 193 w 259"/>
                <a:gd name="T23" fmla="*/ 38 h 175"/>
                <a:gd name="T24" fmla="*/ 240 w 259"/>
                <a:gd name="T25" fmla="*/ 83 h 175"/>
                <a:gd name="T26" fmla="*/ 240 w 259"/>
                <a:gd name="T27" fmla="*/ 93 h 175"/>
                <a:gd name="T28" fmla="*/ 241 w 259"/>
                <a:gd name="T29" fmla="*/ 104 h 175"/>
                <a:gd name="T30" fmla="*/ 253 w 259"/>
                <a:gd name="T31" fmla="*/ 102 h 175"/>
                <a:gd name="T32" fmla="*/ 252 w 259"/>
                <a:gd name="T33" fmla="*/ 73 h 175"/>
                <a:gd name="T34" fmla="*/ 129 w 259"/>
                <a:gd name="T35" fmla="*/ 0 h 175"/>
                <a:gd name="T36" fmla="*/ 122 w 259"/>
                <a:gd name="T37" fmla="*/ 0 h 175"/>
                <a:gd name="T38" fmla="*/ 6 w 259"/>
                <a:gd name="T39" fmla="*/ 74 h 175"/>
                <a:gd name="T40" fmla="*/ 6 w 259"/>
                <a:gd name="T41" fmla="*/ 102 h 175"/>
                <a:gd name="T42" fmla="*/ 112 w 259"/>
                <a:gd name="T43" fmla="*/ 175 h 175"/>
                <a:gd name="T44" fmla="*/ 113 w 259"/>
                <a:gd name="T45" fmla="*/ 175 h 175"/>
                <a:gd name="T46" fmla="*/ 121 w 259"/>
                <a:gd name="T47" fmla="*/ 169 h 175"/>
                <a:gd name="T48" fmla="*/ 115 w 259"/>
                <a:gd name="T49" fmla="*/ 159 h 175"/>
                <a:gd name="T50" fmla="*/ 19 w 259"/>
                <a:gd name="T51" fmla="*/ 93 h 175"/>
                <a:gd name="T52" fmla="*/ 19 w 259"/>
                <a:gd name="T53" fmla="*/ 83 h 175"/>
                <a:gd name="T54" fmla="*/ 66 w 259"/>
                <a:gd name="T55" fmla="*/ 38 h 175"/>
                <a:gd name="T56" fmla="*/ 57 w 259"/>
                <a:gd name="T57" fmla="*/ 72 h 175"/>
                <a:gd name="T58" fmla="*/ 116 w 259"/>
                <a:gd name="T59" fmla="*/ 143 h 175"/>
                <a:gd name="T60" fmla="*/ 117 w 259"/>
                <a:gd name="T61" fmla="*/ 143 h 175"/>
                <a:gd name="T62" fmla="*/ 125 w 259"/>
                <a:gd name="T63" fmla="*/ 137 h 175"/>
                <a:gd name="T64" fmla="*/ 119 w 259"/>
                <a:gd name="T65" fmla="*/ 127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9" h="175">
                  <a:moveTo>
                    <a:pt x="119" y="127"/>
                  </a:moveTo>
                  <a:cubicBezTo>
                    <a:pt x="92" y="122"/>
                    <a:pt x="73" y="99"/>
                    <a:pt x="73" y="72"/>
                  </a:cubicBezTo>
                  <a:cubicBezTo>
                    <a:pt x="73" y="43"/>
                    <a:pt x="95" y="19"/>
                    <a:pt x="123" y="16"/>
                  </a:cubicBezTo>
                  <a:cubicBezTo>
                    <a:pt x="125" y="16"/>
                    <a:pt x="127" y="16"/>
                    <a:pt x="129" y="16"/>
                  </a:cubicBezTo>
                  <a:cubicBezTo>
                    <a:pt x="160" y="16"/>
                    <a:pt x="185" y="41"/>
                    <a:pt x="185" y="72"/>
                  </a:cubicBezTo>
                  <a:cubicBezTo>
                    <a:pt x="185" y="73"/>
                    <a:pt x="185" y="74"/>
                    <a:pt x="185" y="75"/>
                  </a:cubicBezTo>
                  <a:cubicBezTo>
                    <a:pt x="185" y="77"/>
                    <a:pt x="184" y="78"/>
                    <a:pt x="184" y="80"/>
                  </a:cubicBezTo>
                  <a:cubicBezTo>
                    <a:pt x="184" y="84"/>
                    <a:pt x="188" y="88"/>
                    <a:pt x="192" y="88"/>
                  </a:cubicBezTo>
                  <a:cubicBezTo>
                    <a:pt x="197" y="88"/>
                    <a:pt x="200" y="84"/>
                    <a:pt x="200" y="80"/>
                  </a:cubicBezTo>
                  <a:cubicBezTo>
                    <a:pt x="200" y="79"/>
                    <a:pt x="201" y="78"/>
                    <a:pt x="201" y="77"/>
                  </a:cubicBezTo>
                  <a:cubicBezTo>
                    <a:pt x="201" y="75"/>
                    <a:pt x="201" y="74"/>
                    <a:pt x="201" y="72"/>
                  </a:cubicBezTo>
                  <a:cubicBezTo>
                    <a:pt x="201" y="60"/>
                    <a:pt x="198" y="48"/>
                    <a:pt x="193" y="38"/>
                  </a:cubicBezTo>
                  <a:cubicBezTo>
                    <a:pt x="211" y="51"/>
                    <a:pt x="227" y="68"/>
                    <a:pt x="240" y="83"/>
                  </a:cubicBezTo>
                  <a:cubicBezTo>
                    <a:pt x="242" y="86"/>
                    <a:pt x="242" y="90"/>
                    <a:pt x="240" y="93"/>
                  </a:cubicBezTo>
                  <a:cubicBezTo>
                    <a:pt x="237" y="97"/>
                    <a:pt x="238" y="102"/>
                    <a:pt x="241" y="104"/>
                  </a:cubicBezTo>
                  <a:cubicBezTo>
                    <a:pt x="245" y="107"/>
                    <a:pt x="250" y="106"/>
                    <a:pt x="253" y="102"/>
                  </a:cubicBezTo>
                  <a:cubicBezTo>
                    <a:pt x="259" y="94"/>
                    <a:pt x="259" y="82"/>
                    <a:pt x="252" y="73"/>
                  </a:cubicBezTo>
                  <a:cubicBezTo>
                    <a:pt x="225" y="40"/>
                    <a:pt x="182" y="0"/>
                    <a:pt x="129" y="0"/>
                  </a:cubicBezTo>
                  <a:cubicBezTo>
                    <a:pt x="127" y="0"/>
                    <a:pt x="124" y="0"/>
                    <a:pt x="122" y="0"/>
                  </a:cubicBezTo>
                  <a:cubicBezTo>
                    <a:pt x="65" y="4"/>
                    <a:pt x="22" y="52"/>
                    <a:pt x="6" y="74"/>
                  </a:cubicBezTo>
                  <a:cubicBezTo>
                    <a:pt x="0" y="82"/>
                    <a:pt x="0" y="94"/>
                    <a:pt x="6" y="102"/>
                  </a:cubicBezTo>
                  <a:cubicBezTo>
                    <a:pt x="17" y="117"/>
                    <a:pt x="57" y="165"/>
                    <a:pt x="112" y="175"/>
                  </a:cubicBezTo>
                  <a:cubicBezTo>
                    <a:pt x="112" y="175"/>
                    <a:pt x="113" y="175"/>
                    <a:pt x="113" y="175"/>
                  </a:cubicBezTo>
                  <a:cubicBezTo>
                    <a:pt x="117" y="175"/>
                    <a:pt x="120" y="173"/>
                    <a:pt x="121" y="169"/>
                  </a:cubicBezTo>
                  <a:cubicBezTo>
                    <a:pt x="122" y="164"/>
                    <a:pt x="119" y="160"/>
                    <a:pt x="115" y="159"/>
                  </a:cubicBezTo>
                  <a:cubicBezTo>
                    <a:pt x="65" y="150"/>
                    <a:pt x="29" y="106"/>
                    <a:pt x="19" y="93"/>
                  </a:cubicBezTo>
                  <a:cubicBezTo>
                    <a:pt x="17" y="90"/>
                    <a:pt x="17" y="86"/>
                    <a:pt x="19" y="83"/>
                  </a:cubicBezTo>
                  <a:cubicBezTo>
                    <a:pt x="27" y="72"/>
                    <a:pt x="44" y="53"/>
                    <a:pt x="66" y="38"/>
                  </a:cubicBezTo>
                  <a:cubicBezTo>
                    <a:pt x="60" y="48"/>
                    <a:pt x="57" y="60"/>
                    <a:pt x="57" y="72"/>
                  </a:cubicBezTo>
                  <a:cubicBezTo>
                    <a:pt x="57" y="106"/>
                    <a:pt x="82" y="136"/>
                    <a:pt x="116" y="143"/>
                  </a:cubicBezTo>
                  <a:cubicBezTo>
                    <a:pt x="116" y="143"/>
                    <a:pt x="117" y="143"/>
                    <a:pt x="117" y="143"/>
                  </a:cubicBezTo>
                  <a:cubicBezTo>
                    <a:pt x="121" y="143"/>
                    <a:pt x="124" y="141"/>
                    <a:pt x="125" y="137"/>
                  </a:cubicBezTo>
                  <a:cubicBezTo>
                    <a:pt x="126" y="133"/>
                    <a:pt x="123" y="128"/>
                    <a:pt x="119" y="1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4DCE510E-BAB8-4D92-EAC6-A78FB2BF69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47" y="2388"/>
              <a:ext cx="307" cy="307"/>
            </a:xfrm>
            <a:custGeom>
              <a:avLst/>
              <a:gdLst>
                <a:gd name="T0" fmla="*/ 64 w 128"/>
                <a:gd name="T1" fmla="*/ 0 h 128"/>
                <a:gd name="T2" fmla="*/ 0 w 128"/>
                <a:gd name="T3" fmla="*/ 64 h 128"/>
                <a:gd name="T4" fmla="*/ 64 w 128"/>
                <a:gd name="T5" fmla="*/ 128 h 128"/>
                <a:gd name="T6" fmla="*/ 128 w 128"/>
                <a:gd name="T7" fmla="*/ 64 h 128"/>
                <a:gd name="T8" fmla="*/ 64 w 128"/>
                <a:gd name="T9" fmla="*/ 0 h 128"/>
                <a:gd name="T10" fmla="*/ 64 w 128"/>
                <a:gd name="T11" fmla="*/ 112 h 128"/>
                <a:gd name="T12" fmla="*/ 16 w 128"/>
                <a:gd name="T13" fmla="*/ 64 h 128"/>
                <a:gd name="T14" fmla="*/ 64 w 128"/>
                <a:gd name="T15" fmla="*/ 16 h 128"/>
                <a:gd name="T16" fmla="*/ 112 w 128"/>
                <a:gd name="T17" fmla="*/ 64 h 128"/>
                <a:gd name="T18" fmla="*/ 64 w 128"/>
                <a:gd name="T19" fmla="*/ 11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128">
                  <a:moveTo>
                    <a:pt x="64" y="0"/>
                  </a:moveTo>
                  <a:cubicBezTo>
                    <a:pt x="29" y="0"/>
                    <a:pt x="0" y="29"/>
                    <a:pt x="0" y="64"/>
                  </a:cubicBezTo>
                  <a:cubicBezTo>
                    <a:pt x="0" y="99"/>
                    <a:pt x="29" y="128"/>
                    <a:pt x="64" y="128"/>
                  </a:cubicBezTo>
                  <a:cubicBezTo>
                    <a:pt x="100" y="128"/>
                    <a:pt x="128" y="99"/>
                    <a:pt x="128" y="64"/>
                  </a:cubicBezTo>
                  <a:cubicBezTo>
                    <a:pt x="128" y="29"/>
                    <a:pt x="100" y="0"/>
                    <a:pt x="64" y="0"/>
                  </a:cubicBezTo>
                  <a:close/>
                  <a:moveTo>
                    <a:pt x="64" y="112"/>
                  </a:moveTo>
                  <a:cubicBezTo>
                    <a:pt x="38" y="112"/>
                    <a:pt x="16" y="91"/>
                    <a:pt x="16" y="64"/>
                  </a:cubicBezTo>
                  <a:cubicBezTo>
                    <a:pt x="16" y="38"/>
                    <a:pt x="38" y="16"/>
                    <a:pt x="64" y="16"/>
                  </a:cubicBezTo>
                  <a:cubicBezTo>
                    <a:pt x="91" y="16"/>
                    <a:pt x="112" y="38"/>
                    <a:pt x="112" y="64"/>
                  </a:cubicBezTo>
                  <a:cubicBezTo>
                    <a:pt x="112" y="91"/>
                    <a:pt x="91" y="112"/>
                    <a:pt x="64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0026A5B2-6313-E9B3-511B-67E280E960F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4" y="2465"/>
              <a:ext cx="154" cy="153"/>
            </a:xfrm>
            <a:custGeom>
              <a:avLst/>
              <a:gdLst>
                <a:gd name="T0" fmla="*/ 56 w 64"/>
                <a:gd name="T1" fmla="*/ 24 h 64"/>
                <a:gd name="T2" fmla="*/ 40 w 64"/>
                <a:gd name="T3" fmla="*/ 24 h 64"/>
                <a:gd name="T4" fmla="*/ 40 w 64"/>
                <a:gd name="T5" fmla="*/ 8 h 64"/>
                <a:gd name="T6" fmla="*/ 32 w 64"/>
                <a:gd name="T7" fmla="*/ 0 h 64"/>
                <a:gd name="T8" fmla="*/ 24 w 64"/>
                <a:gd name="T9" fmla="*/ 8 h 64"/>
                <a:gd name="T10" fmla="*/ 24 w 64"/>
                <a:gd name="T11" fmla="*/ 24 h 64"/>
                <a:gd name="T12" fmla="*/ 8 w 64"/>
                <a:gd name="T13" fmla="*/ 24 h 64"/>
                <a:gd name="T14" fmla="*/ 0 w 64"/>
                <a:gd name="T15" fmla="*/ 32 h 64"/>
                <a:gd name="T16" fmla="*/ 8 w 64"/>
                <a:gd name="T17" fmla="*/ 40 h 64"/>
                <a:gd name="T18" fmla="*/ 24 w 64"/>
                <a:gd name="T19" fmla="*/ 40 h 64"/>
                <a:gd name="T20" fmla="*/ 24 w 64"/>
                <a:gd name="T21" fmla="*/ 56 h 64"/>
                <a:gd name="T22" fmla="*/ 32 w 64"/>
                <a:gd name="T23" fmla="*/ 64 h 64"/>
                <a:gd name="T24" fmla="*/ 40 w 64"/>
                <a:gd name="T25" fmla="*/ 56 h 64"/>
                <a:gd name="T26" fmla="*/ 40 w 64"/>
                <a:gd name="T27" fmla="*/ 40 h 64"/>
                <a:gd name="T28" fmla="*/ 56 w 64"/>
                <a:gd name="T29" fmla="*/ 40 h 64"/>
                <a:gd name="T30" fmla="*/ 64 w 64"/>
                <a:gd name="T31" fmla="*/ 32 h 64"/>
                <a:gd name="T32" fmla="*/ 56 w 64"/>
                <a:gd name="T33" fmla="*/ 2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4" h="64">
                  <a:moveTo>
                    <a:pt x="56" y="24"/>
                  </a:moveTo>
                  <a:cubicBezTo>
                    <a:pt x="40" y="24"/>
                    <a:pt x="40" y="24"/>
                    <a:pt x="40" y="24"/>
                  </a:cubicBezTo>
                  <a:cubicBezTo>
                    <a:pt x="40" y="8"/>
                    <a:pt x="40" y="8"/>
                    <a:pt x="40" y="8"/>
                  </a:cubicBezTo>
                  <a:cubicBezTo>
                    <a:pt x="40" y="4"/>
                    <a:pt x="37" y="0"/>
                    <a:pt x="32" y="0"/>
                  </a:cubicBezTo>
                  <a:cubicBezTo>
                    <a:pt x="28" y="0"/>
                    <a:pt x="24" y="4"/>
                    <a:pt x="24" y="8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4" y="24"/>
                    <a:pt x="0" y="28"/>
                    <a:pt x="0" y="32"/>
                  </a:cubicBezTo>
                  <a:cubicBezTo>
                    <a:pt x="0" y="36"/>
                    <a:pt x="4" y="40"/>
                    <a:pt x="8" y="40"/>
                  </a:cubicBezTo>
                  <a:cubicBezTo>
                    <a:pt x="24" y="40"/>
                    <a:pt x="24" y="40"/>
                    <a:pt x="24" y="40"/>
                  </a:cubicBezTo>
                  <a:cubicBezTo>
                    <a:pt x="24" y="56"/>
                    <a:pt x="24" y="56"/>
                    <a:pt x="24" y="56"/>
                  </a:cubicBezTo>
                  <a:cubicBezTo>
                    <a:pt x="24" y="60"/>
                    <a:pt x="28" y="64"/>
                    <a:pt x="32" y="64"/>
                  </a:cubicBezTo>
                  <a:cubicBezTo>
                    <a:pt x="37" y="64"/>
                    <a:pt x="40" y="60"/>
                    <a:pt x="40" y="56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56" y="40"/>
                    <a:pt x="56" y="40"/>
                    <a:pt x="56" y="40"/>
                  </a:cubicBezTo>
                  <a:cubicBezTo>
                    <a:pt x="61" y="40"/>
                    <a:pt x="64" y="36"/>
                    <a:pt x="64" y="32"/>
                  </a:cubicBezTo>
                  <a:cubicBezTo>
                    <a:pt x="64" y="28"/>
                    <a:pt x="61" y="24"/>
                    <a:pt x="56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053576FB-BB49-C734-6DE8-EFB5F99844FF}"/>
              </a:ext>
            </a:extLst>
          </p:cNvPr>
          <p:cNvSpPr txBox="1"/>
          <p:nvPr/>
        </p:nvSpPr>
        <p:spPr>
          <a:xfrm>
            <a:off x="1685717" y="5028962"/>
            <a:ext cx="853712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s-ES" i="1" dirty="0"/>
              <a:t>Como en el caso anterior, Patria solo tiene 3 riesgos preaprobados, por lo que con ellos hace falta un acuerdo específico. </a:t>
            </a: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377401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Control de los </a:t>
            </a:r>
            <a:r>
              <a:rPr lang="en-US" dirty="0" err="1">
                <a:cs typeface="Arial"/>
              </a:rPr>
              <a:t>riesgos</a:t>
            </a:r>
            <a:endParaRPr lang="en-US" dirty="0"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115175" y="2181603"/>
            <a:ext cx="3948171" cy="236988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/>
              <a:t>Cada compañía debe llevar un control exhaustivo de los riesgos que entran (y salen) de la lista.</a:t>
            </a:r>
          </a:p>
          <a:p>
            <a:pPr marL="285750" lvl="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1600" dirty="0"/>
              <a:t>Sugerimos que la Dirección Ejecutiva de Grupo LARG reciba actualizaciones trimestrales de las compañías para comprobar que todo se hace de acuerdo con las condiciones acordadas en los contratos. 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833585" y="1428014"/>
            <a:ext cx="4986189" cy="4597980"/>
            <a:chOff x="833585" y="1428014"/>
            <a:chExt cx="4986189" cy="4597980"/>
          </a:xfrm>
        </p:grpSpPr>
        <p:sp>
          <p:nvSpPr>
            <p:cNvPr id="25" name="Oval 24"/>
            <p:cNvSpPr/>
            <p:nvPr/>
          </p:nvSpPr>
          <p:spPr>
            <a:xfrm>
              <a:off x="1697151" y="4551483"/>
              <a:ext cx="1112998" cy="1112998"/>
            </a:xfrm>
            <a:prstGeom prst="ellipse">
              <a:avLst/>
            </a:prstGeom>
            <a:solidFill>
              <a:srgbClr val="DADAD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2798751" y="1428014"/>
              <a:ext cx="1611874" cy="1611874"/>
            </a:xfrm>
            <a:prstGeom prst="ellipse">
              <a:avLst/>
            </a:prstGeom>
            <a:solidFill>
              <a:srgbClr val="DADAD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2131325" y="2794797"/>
              <a:ext cx="2208819" cy="220881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833585" y="2439307"/>
              <a:ext cx="1201161" cy="1201161"/>
            </a:xfrm>
            <a:prstGeom prst="ellipse">
              <a:avLst/>
            </a:prstGeom>
            <a:solidFill>
              <a:srgbClr val="DADAD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3983031" y="4824833"/>
              <a:ext cx="1201161" cy="1201161"/>
            </a:xfrm>
            <a:prstGeom prst="ellipse">
              <a:avLst/>
            </a:prstGeom>
            <a:solidFill>
              <a:srgbClr val="DADAD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4827078" y="3219402"/>
              <a:ext cx="992696" cy="992696"/>
            </a:xfrm>
            <a:prstGeom prst="ellipse">
              <a:avLst/>
            </a:prstGeom>
            <a:solidFill>
              <a:srgbClr val="DADAD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51"/>
            <p:cNvGrpSpPr>
              <a:grpSpLocks noChangeAspect="1"/>
            </p:cNvGrpSpPr>
            <p:nvPr/>
          </p:nvGrpSpPr>
          <p:grpSpPr bwMode="auto">
            <a:xfrm>
              <a:off x="2623119" y="3265154"/>
              <a:ext cx="1225231" cy="1156004"/>
              <a:chOff x="3202" y="1864"/>
              <a:chExt cx="177" cy="167"/>
            </a:xfrm>
            <a:solidFill>
              <a:schemeClr val="bg1"/>
            </a:solidFill>
          </p:grpSpPr>
          <p:sp>
            <p:nvSpPr>
              <p:cNvPr id="64" name="Freeform 52"/>
              <p:cNvSpPr>
                <a:spLocks noEditPoints="1"/>
              </p:cNvSpPr>
              <p:nvPr/>
            </p:nvSpPr>
            <p:spPr bwMode="auto">
              <a:xfrm>
                <a:off x="3202" y="1864"/>
                <a:ext cx="177" cy="128"/>
              </a:xfrm>
              <a:custGeom>
                <a:avLst/>
                <a:gdLst>
                  <a:gd name="T0" fmla="*/ 124 w 128"/>
                  <a:gd name="T1" fmla="*/ 20 h 92"/>
                  <a:gd name="T2" fmla="*/ 88 w 128"/>
                  <a:gd name="T3" fmla="*/ 20 h 92"/>
                  <a:gd name="T4" fmla="*/ 88 w 128"/>
                  <a:gd name="T5" fmla="*/ 4 h 92"/>
                  <a:gd name="T6" fmla="*/ 84 w 128"/>
                  <a:gd name="T7" fmla="*/ 0 h 92"/>
                  <a:gd name="T8" fmla="*/ 44 w 128"/>
                  <a:gd name="T9" fmla="*/ 0 h 92"/>
                  <a:gd name="T10" fmla="*/ 40 w 128"/>
                  <a:gd name="T11" fmla="*/ 4 h 92"/>
                  <a:gd name="T12" fmla="*/ 40 w 128"/>
                  <a:gd name="T13" fmla="*/ 20 h 92"/>
                  <a:gd name="T14" fmla="*/ 4 w 128"/>
                  <a:gd name="T15" fmla="*/ 20 h 92"/>
                  <a:gd name="T16" fmla="*/ 0 w 128"/>
                  <a:gd name="T17" fmla="*/ 24 h 92"/>
                  <a:gd name="T18" fmla="*/ 0 w 128"/>
                  <a:gd name="T19" fmla="*/ 88 h 92"/>
                  <a:gd name="T20" fmla="*/ 4 w 128"/>
                  <a:gd name="T21" fmla="*/ 92 h 92"/>
                  <a:gd name="T22" fmla="*/ 124 w 128"/>
                  <a:gd name="T23" fmla="*/ 92 h 92"/>
                  <a:gd name="T24" fmla="*/ 128 w 128"/>
                  <a:gd name="T25" fmla="*/ 88 h 92"/>
                  <a:gd name="T26" fmla="*/ 128 w 128"/>
                  <a:gd name="T27" fmla="*/ 24 h 92"/>
                  <a:gd name="T28" fmla="*/ 124 w 128"/>
                  <a:gd name="T29" fmla="*/ 20 h 92"/>
                  <a:gd name="T30" fmla="*/ 48 w 128"/>
                  <a:gd name="T31" fmla="*/ 8 h 92"/>
                  <a:gd name="T32" fmla="*/ 80 w 128"/>
                  <a:gd name="T33" fmla="*/ 8 h 92"/>
                  <a:gd name="T34" fmla="*/ 80 w 128"/>
                  <a:gd name="T35" fmla="*/ 20 h 92"/>
                  <a:gd name="T36" fmla="*/ 48 w 128"/>
                  <a:gd name="T37" fmla="*/ 20 h 92"/>
                  <a:gd name="T38" fmla="*/ 48 w 128"/>
                  <a:gd name="T39" fmla="*/ 8 h 92"/>
                  <a:gd name="T40" fmla="*/ 120 w 128"/>
                  <a:gd name="T41" fmla="*/ 84 h 92"/>
                  <a:gd name="T42" fmla="*/ 8 w 128"/>
                  <a:gd name="T43" fmla="*/ 84 h 92"/>
                  <a:gd name="T44" fmla="*/ 8 w 128"/>
                  <a:gd name="T45" fmla="*/ 28 h 92"/>
                  <a:gd name="T46" fmla="*/ 120 w 128"/>
                  <a:gd name="T47" fmla="*/ 28 h 92"/>
                  <a:gd name="T48" fmla="*/ 120 w 128"/>
                  <a:gd name="T49" fmla="*/ 84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8" h="92">
                    <a:moveTo>
                      <a:pt x="124" y="20"/>
                    </a:moveTo>
                    <a:cubicBezTo>
                      <a:pt x="88" y="20"/>
                      <a:pt x="88" y="20"/>
                      <a:pt x="88" y="20"/>
                    </a:cubicBezTo>
                    <a:cubicBezTo>
                      <a:pt x="88" y="4"/>
                      <a:pt x="88" y="4"/>
                      <a:pt x="88" y="4"/>
                    </a:cubicBezTo>
                    <a:cubicBezTo>
                      <a:pt x="88" y="2"/>
                      <a:pt x="86" y="0"/>
                      <a:pt x="84" y="0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42" y="0"/>
                      <a:pt x="40" y="2"/>
                      <a:pt x="40" y="4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" y="20"/>
                      <a:pt x="4" y="20"/>
                      <a:pt x="4" y="20"/>
                    </a:cubicBezTo>
                    <a:cubicBezTo>
                      <a:pt x="2" y="20"/>
                      <a:pt x="0" y="22"/>
                      <a:pt x="0" y="24"/>
                    </a:cubicBezTo>
                    <a:cubicBezTo>
                      <a:pt x="0" y="88"/>
                      <a:pt x="0" y="88"/>
                      <a:pt x="0" y="88"/>
                    </a:cubicBezTo>
                    <a:cubicBezTo>
                      <a:pt x="0" y="90"/>
                      <a:pt x="2" y="92"/>
                      <a:pt x="4" y="92"/>
                    </a:cubicBezTo>
                    <a:cubicBezTo>
                      <a:pt x="124" y="92"/>
                      <a:pt x="124" y="92"/>
                      <a:pt x="124" y="92"/>
                    </a:cubicBezTo>
                    <a:cubicBezTo>
                      <a:pt x="126" y="92"/>
                      <a:pt x="128" y="90"/>
                      <a:pt x="128" y="88"/>
                    </a:cubicBezTo>
                    <a:cubicBezTo>
                      <a:pt x="128" y="24"/>
                      <a:pt x="128" y="24"/>
                      <a:pt x="128" y="24"/>
                    </a:cubicBezTo>
                    <a:cubicBezTo>
                      <a:pt x="128" y="22"/>
                      <a:pt x="126" y="20"/>
                      <a:pt x="124" y="20"/>
                    </a:cubicBezTo>
                    <a:close/>
                    <a:moveTo>
                      <a:pt x="48" y="8"/>
                    </a:moveTo>
                    <a:cubicBezTo>
                      <a:pt x="80" y="8"/>
                      <a:pt x="80" y="8"/>
                      <a:pt x="80" y="8"/>
                    </a:cubicBezTo>
                    <a:cubicBezTo>
                      <a:pt x="80" y="20"/>
                      <a:pt x="80" y="20"/>
                      <a:pt x="80" y="20"/>
                    </a:cubicBezTo>
                    <a:cubicBezTo>
                      <a:pt x="48" y="20"/>
                      <a:pt x="48" y="20"/>
                      <a:pt x="48" y="20"/>
                    </a:cubicBezTo>
                    <a:lnTo>
                      <a:pt x="48" y="8"/>
                    </a:lnTo>
                    <a:close/>
                    <a:moveTo>
                      <a:pt x="120" y="84"/>
                    </a:moveTo>
                    <a:cubicBezTo>
                      <a:pt x="8" y="84"/>
                      <a:pt x="8" y="84"/>
                      <a:pt x="8" y="84"/>
                    </a:cubicBezTo>
                    <a:cubicBezTo>
                      <a:pt x="8" y="28"/>
                      <a:pt x="8" y="28"/>
                      <a:pt x="8" y="28"/>
                    </a:cubicBezTo>
                    <a:cubicBezTo>
                      <a:pt x="120" y="28"/>
                      <a:pt x="120" y="28"/>
                      <a:pt x="120" y="28"/>
                    </a:cubicBezTo>
                    <a:lnTo>
                      <a:pt x="120" y="8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5" name="Freeform 53"/>
              <p:cNvSpPr>
                <a:spLocks/>
              </p:cNvSpPr>
              <p:nvPr/>
            </p:nvSpPr>
            <p:spPr bwMode="auto">
              <a:xfrm>
                <a:off x="3208" y="1997"/>
                <a:ext cx="165" cy="34"/>
              </a:xfrm>
              <a:custGeom>
                <a:avLst/>
                <a:gdLst>
                  <a:gd name="T0" fmla="*/ 116 w 120"/>
                  <a:gd name="T1" fmla="*/ 0 h 24"/>
                  <a:gd name="T2" fmla="*/ 112 w 120"/>
                  <a:gd name="T3" fmla="*/ 4 h 24"/>
                  <a:gd name="T4" fmla="*/ 112 w 120"/>
                  <a:gd name="T5" fmla="*/ 16 h 24"/>
                  <a:gd name="T6" fmla="*/ 8 w 120"/>
                  <a:gd name="T7" fmla="*/ 16 h 24"/>
                  <a:gd name="T8" fmla="*/ 8 w 120"/>
                  <a:gd name="T9" fmla="*/ 4 h 24"/>
                  <a:gd name="T10" fmla="*/ 4 w 120"/>
                  <a:gd name="T11" fmla="*/ 0 h 24"/>
                  <a:gd name="T12" fmla="*/ 0 w 120"/>
                  <a:gd name="T13" fmla="*/ 4 h 24"/>
                  <a:gd name="T14" fmla="*/ 0 w 120"/>
                  <a:gd name="T15" fmla="*/ 20 h 24"/>
                  <a:gd name="T16" fmla="*/ 4 w 120"/>
                  <a:gd name="T17" fmla="*/ 24 h 24"/>
                  <a:gd name="T18" fmla="*/ 116 w 120"/>
                  <a:gd name="T19" fmla="*/ 24 h 24"/>
                  <a:gd name="T20" fmla="*/ 120 w 120"/>
                  <a:gd name="T21" fmla="*/ 20 h 24"/>
                  <a:gd name="T22" fmla="*/ 120 w 120"/>
                  <a:gd name="T23" fmla="*/ 4 h 24"/>
                  <a:gd name="T24" fmla="*/ 116 w 120"/>
                  <a:gd name="T25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0" h="24">
                    <a:moveTo>
                      <a:pt x="116" y="0"/>
                    </a:moveTo>
                    <a:cubicBezTo>
                      <a:pt x="114" y="0"/>
                      <a:pt x="112" y="2"/>
                      <a:pt x="112" y="4"/>
                    </a:cubicBezTo>
                    <a:cubicBezTo>
                      <a:pt x="112" y="16"/>
                      <a:pt x="112" y="16"/>
                      <a:pt x="112" y="16"/>
                    </a:cubicBezTo>
                    <a:cubicBezTo>
                      <a:pt x="8" y="16"/>
                      <a:pt x="8" y="16"/>
                      <a:pt x="8" y="16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2"/>
                      <a:pt x="6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2"/>
                      <a:pt x="2" y="24"/>
                      <a:pt x="4" y="24"/>
                    </a:cubicBezTo>
                    <a:cubicBezTo>
                      <a:pt x="116" y="24"/>
                      <a:pt x="116" y="24"/>
                      <a:pt x="116" y="24"/>
                    </a:cubicBezTo>
                    <a:cubicBezTo>
                      <a:pt x="118" y="24"/>
                      <a:pt x="120" y="22"/>
                      <a:pt x="120" y="20"/>
                    </a:cubicBezTo>
                    <a:cubicBezTo>
                      <a:pt x="120" y="4"/>
                      <a:pt x="120" y="4"/>
                      <a:pt x="120" y="4"/>
                    </a:cubicBezTo>
                    <a:cubicBezTo>
                      <a:pt x="120" y="2"/>
                      <a:pt x="118" y="0"/>
                      <a:pt x="11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6" name="Freeform 54"/>
              <p:cNvSpPr>
                <a:spLocks noEditPoints="1"/>
              </p:cNvSpPr>
              <p:nvPr/>
            </p:nvSpPr>
            <p:spPr bwMode="auto">
              <a:xfrm>
                <a:off x="3252" y="1919"/>
                <a:ext cx="77" cy="45"/>
              </a:xfrm>
              <a:custGeom>
                <a:avLst/>
                <a:gdLst>
                  <a:gd name="T0" fmla="*/ 0 w 56"/>
                  <a:gd name="T1" fmla="*/ 4 h 32"/>
                  <a:gd name="T2" fmla="*/ 0 w 56"/>
                  <a:gd name="T3" fmla="*/ 28 h 32"/>
                  <a:gd name="T4" fmla="*/ 4 w 56"/>
                  <a:gd name="T5" fmla="*/ 32 h 32"/>
                  <a:gd name="T6" fmla="*/ 52 w 56"/>
                  <a:gd name="T7" fmla="*/ 32 h 32"/>
                  <a:gd name="T8" fmla="*/ 56 w 56"/>
                  <a:gd name="T9" fmla="*/ 28 h 32"/>
                  <a:gd name="T10" fmla="*/ 56 w 56"/>
                  <a:gd name="T11" fmla="*/ 4 h 32"/>
                  <a:gd name="T12" fmla="*/ 52 w 56"/>
                  <a:gd name="T13" fmla="*/ 0 h 32"/>
                  <a:gd name="T14" fmla="*/ 4 w 56"/>
                  <a:gd name="T15" fmla="*/ 0 h 32"/>
                  <a:gd name="T16" fmla="*/ 0 w 56"/>
                  <a:gd name="T17" fmla="*/ 4 h 32"/>
                  <a:gd name="T18" fmla="*/ 8 w 56"/>
                  <a:gd name="T19" fmla="*/ 8 h 32"/>
                  <a:gd name="T20" fmla="*/ 48 w 56"/>
                  <a:gd name="T21" fmla="*/ 8 h 32"/>
                  <a:gd name="T22" fmla="*/ 48 w 56"/>
                  <a:gd name="T23" fmla="*/ 24 h 32"/>
                  <a:gd name="T24" fmla="*/ 8 w 56"/>
                  <a:gd name="T25" fmla="*/ 24 h 32"/>
                  <a:gd name="T26" fmla="*/ 8 w 56"/>
                  <a:gd name="T27" fmla="*/ 8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" h="32">
                    <a:moveTo>
                      <a:pt x="0" y="4"/>
                    </a:moveTo>
                    <a:cubicBezTo>
                      <a:pt x="0" y="28"/>
                      <a:pt x="0" y="28"/>
                      <a:pt x="0" y="28"/>
                    </a:cubicBezTo>
                    <a:cubicBezTo>
                      <a:pt x="0" y="30"/>
                      <a:pt x="2" y="32"/>
                      <a:pt x="4" y="32"/>
                    </a:cubicBezTo>
                    <a:cubicBezTo>
                      <a:pt x="52" y="32"/>
                      <a:pt x="52" y="32"/>
                      <a:pt x="52" y="32"/>
                    </a:cubicBezTo>
                    <a:cubicBezTo>
                      <a:pt x="54" y="32"/>
                      <a:pt x="56" y="30"/>
                      <a:pt x="56" y="28"/>
                    </a:cubicBezTo>
                    <a:cubicBezTo>
                      <a:pt x="56" y="4"/>
                      <a:pt x="56" y="4"/>
                      <a:pt x="56" y="4"/>
                    </a:cubicBezTo>
                    <a:cubicBezTo>
                      <a:pt x="56" y="2"/>
                      <a:pt x="54" y="0"/>
                      <a:pt x="52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lose/>
                    <a:moveTo>
                      <a:pt x="8" y="8"/>
                    </a:moveTo>
                    <a:cubicBezTo>
                      <a:pt x="48" y="8"/>
                      <a:pt x="48" y="8"/>
                      <a:pt x="48" y="8"/>
                    </a:cubicBezTo>
                    <a:cubicBezTo>
                      <a:pt x="48" y="24"/>
                      <a:pt x="48" y="24"/>
                      <a:pt x="48" y="24"/>
                    </a:cubicBezTo>
                    <a:cubicBezTo>
                      <a:pt x="8" y="24"/>
                      <a:pt x="8" y="24"/>
                      <a:pt x="8" y="24"/>
                    </a:cubicBezTo>
                    <a:lnTo>
                      <a:pt x="8" y="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oup 51"/>
            <p:cNvGrpSpPr>
              <a:grpSpLocks noChangeAspect="1"/>
            </p:cNvGrpSpPr>
            <p:nvPr/>
          </p:nvGrpSpPr>
          <p:grpSpPr bwMode="auto">
            <a:xfrm>
              <a:off x="3134281" y="1731617"/>
              <a:ext cx="940815" cy="887658"/>
              <a:chOff x="3202" y="1864"/>
              <a:chExt cx="177" cy="167"/>
            </a:xfrm>
            <a:solidFill>
              <a:schemeClr val="bg1"/>
            </a:solidFill>
          </p:grpSpPr>
          <p:sp>
            <p:nvSpPr>
              <p:cNvPr id="61" name="Freeform 52"/>
              <p:cNvSpPr>
                <a:spLocks noEditPoints="1"/>
              </p:cNvSpPr>
              <p:nvPr/>
            </p:nvSpPr>
            <p:spPr bwMode="auto">
              <a:xfrm>
                <a:off x="3202" y="1864"/>
                <a:ext cx="177" cy="128"/>
              </a:xfrm>
              <a:custGeom>
                <a:avLst/>
                <a:gdLst>
                  <a:gd name="T0" fmla="*/ 124 w 128"/>
                  <a:gd name="T1" fmla="*/ 20 h 92"/>
                  <a:gd name="T2" fmla="*/ 88 w 128"/>
                  <a:gd name="T3" fmla="*/ 20 h 92"/>
                  <a:gd name="T4" fmla="*/ 88 w 128"/>
                  <a:gd name="T5" fmla="*/ 4 h 92"/>
                  <a:gd name="T6" fmla="*/ 84 w 128"/>
                  <a:gd name="T7" fmla="*/ 0 h 92"/>
                  <a:gd name="T8" fmla="*/ 44 w 128"/>
                  <a:gd name="T9" fmla="*/ 0 h 92"/>
                  <a:gd name="T10" fmla="*/ 40 w 128"/>
                  <a:gd name="T11" fmla="*/ 4 h 92"/>
                  <a:gd name="T12" fmla="*/ 40 w 128"/>
                  <a:gd name="T13" fmla="*/ 20 h 92"/>
                  <a:gd name="T14" fmla="*/ 4 w 128"/>
                  <a:gd name="T15" fmla="*/ 20 h 92"/>
                  <a:gd name="T16" fmla="*/ 0 w 128"/>
                  <a:gd name="T17" fmla="*/ 24 h 92"/>
                  <a:gd name="T18" fmla="*/ 0 w 128"/>
                  <a:gd name="T19" fmla="*/ 88 h 92"/>
                  <a:gd name="T20" fmla="*/ 4 w 128"/>
                  <a:gd name="T21" fmla="*/ 92 h 92"/>
                  <a:gd name="T22" fmla="*/ 124 w 128"/>
                  <a:gd name="T23" fmla="*/ 92 h 92"/>
                  <a:gd name="T24" fmla="*/ 128 w 128"/>
                  <a:gd name="T25" fmla="*/ 88 h 92"/>
                  <a:gd name="T26" fmla="*/ 128 w 128"/>
                  <a:gd name="T27" fmla="*/ 24 h 92"/>
                  <a:gd name="T28" fmla="*/ 124 w 128"/>
                  <a:gd name="T29" fmla="*/ 20 h 92"/>
                  <a:gd name="T30" fmla="*/ 48 w 128"/>
                  <a:gd name="T31" fmla="*/ 8 h 92"/>
                  <a:gd name="T32" fmla="*/ 80 w 128"/>
                  <a:gd name="T33" fmla="*/ 8 h 92"/>
                  <a:gd name="T34" fmla="*/ 80 w 128"/>
                  <a:gd name="T35" fmla="*/ 20 h 92"/>
                  <a:gd name="T36" fmla="*/ 48 w 128"/>
                  <a:gd name="T37" fmla="*/ 20 h 92"/>
                  <a:gd name="T38" fmla="*/ 48 w 128"/>
                  <a:gd name="T39" fmla="*/ 8 h 92"/>
                  <a:gd name="T40" fmla="*/ 120 w 128"/>
                  <a:gd name="T41" fmla="*/ 84 h 92"/>
                  <a:gd name="T42" fmla="*/ 8 w 128"/>
                  <a:gd name="T43" fmla="*/ 84 h 92"/>
                  <a:gd name="T44" fmla="*/ 8 w 128"/>
                  <a:gd name="T45" fmla="*/ 28 h 92"/>
                  <a:gd name="T46" fmla="*/ 120 w 128"/>
                  <a:gd name="T47" fmla="*/ 28 h 92"/>
                  <a:gd name="T48" fmla="*/ 120 w 128"/>
                  <a:gd name="T49" fmla="*/ 84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8" h="92">
                    <a:moveTo>
                      <a:pt x="124" y="20"/>
                    </a:moveTo>
                    <a:cubicBezTo>
                      <a:pt x="88" y="20"/>
                      <a:pt x="88" y="20"/>
                      <a:pt x="88" y="20"/>
                    </a:cubicBezTo>
                    <a:cubicBezTo>
                      <a:pt x="88" y="4"/>
                      <a:pt x="88" y="4"/>
                      <a:pt x="88" y="4"/>
                    </a:cubicBezTo>
                    <a:cubicBezTo>
                      <a:pt x="88" y="2"/>
                      <a:pt x="86" y="0"/>
                      <a:pt x="84" y="0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42" y="0"/>
                      <a:pt x="40" y="2"/>
                      <a:pt x="40" y="4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" y="20"/>
                      <a:pt x="4" y="20"/>
                      <a:pt x="4" y="20"/>
                    </a:cubicBezTo>
                    <a:cubicBezTo>
                      <a:pt x="2" y="20"/>
                      <a:pt x="0" y="22"/>
                      <a:pt x="0" y="24"/>
                    </a:cubicBezTo>
                    <a:cubicBezTo>
                      <a:pt x="0" y="88"/>
                      <a:pt x="0" y="88"/>
                      <a:pt x="0" y="88"/>
                    </a:cubicBezTo>
                    <a:cubicBezTo>
                      <a:pt x="0" y="90"/>
                      <a:pt x="2" y="92"/>
                      <a:pt x="4" y="92"/>
                    </a:cubicBezTo>
                    <a:cubicBezTo>
                      <a:pt x="124" y="92"/>
                      <a:pt x="124" y="92"/>
                      <a:pt x="124" y="92"/>
                    </a:cubicBezTo>
                    <a:cubicBezTo>
                      <a:pt x="126" y="92"/>
                      <a:pt x="128" y="90"/>
                      <a:pt x="128" y="88"/>
                    </a:cubicBezTo>
                    <a:cubicBezTo>
                      <a:pt x="128" y="24"/>
                      <a:pt x="128" y="24"/>
                      <a:pt x="128" y="24"/>
                    </a:cubicBezTo>
                    <a:cubicBezTo>
                      <a:pt x="128" y="22"/>
                      <a:pt x="126" y="20"/>
                      <a:pt x="124" y="20"/>
                    </a:cubicBezTo>
                    <a:close/>
                    <a:moveTo>
                      <a:pt x="48" y="8"/>
                    </a:moveTo>
                    <a:cubicBezTo>
                      <a:pt x="80" y="8"/>
                      <a:pt x="80" y="8"/>
                      <a:pt x="80" y="8"/>
                    </a:cubicBezTo>
                    <a:cubicBezTo>
                      <a:pt x="80" y="20"/>
                      <a:pt x="80" y="20"/>
                      <a:pt x="80" y="20"/>
                    </a:cubicBezTo>
                    <a:cubicBezTo>
                      <a:pt x="48" y="20"/>
                      <a:pt x="48" y="20"/>
                      <a:pt x="48" y="20"/>
                    </a:cubicBezTo>
                    <a:lnTo>
                      <a:pt x="48" y="8"/>
                    </a:lnTo>
                    <a:close/>
                    <a:moveTo>
                      <a:pt x="120" y="84"/>
                    </a:moveTo>
                    <a:cubicBezTo>
                      <a:pt x="8" y="84"/>
                      <a:pt x="8" y="84"/>
                      <a:pt x="8" y="84"/>
                    </a:cubicBezTo>
                    <a:cubicBezTo>
                      <a:pt x="8" y="28"/>
                      <a:pt x="8" y="28"/>
                      <a:pt x="8" y="28"/>
                    </a:cubicBezTo>
                    <a:cubicBezTo>
                      <a:pt x="120" y="28"/>
                      <a:pt x="120" y="28"/>
                      <a:pt x="120" y="28"/>
                    </a:cubicBezTo>
                    <a:lnTo>
                      <a:pt x="120" y="8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2" name="Freeform 53"/>
              <p:cNvSpPr>
                <a:spLocks/>
              </p:cNvSpPr>
              <p:nvPr/>
            </p:nvSpPr>
            <p:spPr bwMode="auto">
              <a:xfrm>
                <a:off x="3208" y="1997"/>
                <a:ext cx="165" cy="34"/>
              </a:xfrm>
              <a:custGeom>
                <a:avLst/>
                <a:gdLst>
                  <a:gd name="T0" fmla="*/ 116 w 120"/>
                  <a:gd name="T1" fmla="*/ 0 h 24"/>
                  <a:gd name="T2" fmla="*/ 112 w 120"/>
                  <a:gd name="T3" fmla="*/ 4 h 24"/>
                  <a:gd name="T4" fmla="*/ 112 w 120"/>
                  <a:gd name="T5" fmla="*/ 16 h 24"/>
                  <a:gd name="T6" fmla="*/ 8 w 120"/>
                  <a:gd name="T7" fmla="*/ 16 h 24"/>
                  <a:gd name="T8" fmla="*/ 8 w 120"/>
                  <a:gd name="T9" fmla="*/ 4 h 24"/>
                  <a:gd name="T10" fmla="*/ 4 w 120"/>
                  <a:gd name="T11" fmla="*/ 0 h 24"/>
                  <a:gd name="T12" fmla="*/ 0 w 120"/>
                  <a:gd name="T13" fmla="*/ 4 h 24"/>
                  <a:gd name="T14" fmla="*/ 0 w 120"/>
                  <a:gd name="T15" fmla="*/ 20 h 24"/>
                  <a:gd name="T16" fmla="*/ 4 w 120"/>
                  <a:gd name="T17" fmla="*/ 24 h 24"/>
                  <a:gd name="T18" fmla="*/ 116 w 120"/>
                  <a:gd name="T19" fmla="*/ 24 h 24"/>
                  <a:gd name="T20" fmla="*/ 120 w 120"/>
                  <a:gd name="T21" fmla="*/ 20 h 24"/>
                  <a:gd name="T22" fmla="*/ 120 w 120"/>
                  <a:gd name="T23" fmla="*/ 4 h 24"/>
                  <a:gd name="T24" fmla="*/ 116 w 120"/>
                  <a:gd name="T25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0" h="24">
                    <a:moveTo>
                      <a:pt x="116" y="0"/>
                    </a:moveTo>
                    <a:cubicBezTo>
                      <a:pt x="114" y="0"/>
                      <a:pt x="112" y="2"/>
                      <a:pt x="112" y="4"/>
                    </a:cubicBezTo>
                    <a:cubicBezTo>
                      <a:pt x="112" y="16"/>
                      <a:pt x="112" y="16"/>
                      <a:pt x="112" y="16"/>
                    </a:cubicBezTo>
                    <a:cubicBezTo>
                      <a:pt x="8" y="16"/>
                      <a:pt x="8" y="16"/>
                      <a:pt x="8" y="16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2"/>
                      <a:pt x="6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2"/>
                      <a:pt x="2" y="24"/>
                      <a:pt x="4" y="24"/>
                    </a:cubicBezTo>
                    <a:cubicBezTo>
                      <a:pt x="116" y="24"/>
                      <a:pt x="116" y="24"/>
                      <a:pt x="116" y="24"/>
                    </a:cubicBezTo>
                    <a:cubicBezTo>
                      <a:pt x="118" y="24"/>
                      <a:pt x="120" y="22"/>
                      <a:pt x="120" y="20"/>
                    </a:cubicBezTo>
                    <a:cubicBezTo>
                      <a:pt x="120" y="4"/>
                      <a:pt x="120" y="4"/>
                      <a:pt x="120" y="4"/>
                    </a:cubicBezTo>
                    <a:cubicBezTo>
                      <a:pt x="120" y="2"/>
                      <a:pt x="118" y="0"/>
                      <a:pt x="11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3" name="Freeform 54"/>
              <p:cNvSpPr>
                <a:spLocks noEditPoints="1"/>
              </p:cNvSpPr>
              <p:nvPr/>
            </p:nvSpPr>
            <p:spPr bwMode="auto">
              <a:xfrm>
                <a:off x="3252" y="1919"/>
                <a:ext cx="77" cy="45"/>
              </a:xfrm>
              <a:custGeom>
                <a:avLst/>
                <a:gdLst>
                  <a:gd name="T0" fmla="*/ 0 w 56"/>
                  <a:gd name="T1" fmla="*/ 4 h 32"/>
                  <a:gd name="T2" fmla="*/ 0 w 56"/>
                  <a:gd name="T3" fmla="*/ 28 h 32"/>
                  <a:gd name="T4" fmla="*/ 4 w 56"/>
                  <a:gd name="T5" fmla="*/ 32 h 32"/>
                  <a:gd name="T6" fmla="*/ 52 w 56"/>
                  <a:gd name="T7" fmla="*/ 32 h 32"/>
                  <a:gd name="T8" fmla="*/ 56 w 56"/>
                  <a:gd name="T9" fmla="*/ 28 h 32"/>
                  <a:gd name="T10" fmla="*/ 56 w 56"/>
                  <a:gd name="T11" fmla="*/ 4 h 32"/>
                  <a:gd name="T12" fmla="*/ 52 w 56"/>
                  <a:gd name="T13" fmla="*/ 0 h 32"/>
                  <a:gd name="T14" fmla="*/ 4 w 56"/>
                  <a:gd name="T15" fmla="*/ 0 h 32"/>
                  <a:gd name="T16" fmla="*/ 0 w 56"/>
                  <a:gd name="T17" fmla="*/ 4 h 32"/>
                  <a:gd name="T18" fmla="*/ 8 w 56"/>
                  <a:gd name="T19" fmla="*/ 8 h 32"/>
                  <a:gd name="T20" fmla="*/ 48 w 56"/>
                  <a:gd name="T21" fmla="*/ 8 h 32"/>
                  <a:gd name="T22" fmla="*/ 48 w 56"/>
                  <a:gd name="T23" fmla="*/ 24 h 32"/>
                  <a:gd name="T24" fmla="*/ 8 w 56"/>
                  <a:gd name="T25" fmla="*/ 24 h 32"/>
                  <a:gd name="T26" fmla="*/ 8 w 56"/>
                  <a:gd name="T27" fmla="*/ 8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" h="32">
                    <a:moveTo>
                      <a:pt x="0" y="4"/>
                    </a:moveTo>
                    <a:cubicBezTo>
                      <a:pt x="0" y="28"/>
                      <a:pt x="0" y="28"/>
                      <a:pt x="0" y="28"/>
                    </a:cubicBezTo>
                    <a:cubicBezTo>
                      <a:pt x="0" y="30"/>
                      <a:pt x="2" y="32"/>
                      <a:pt x="4" y="32"/>
                    </a:cubicBezTo>
                    <a:cubicBezTo>
                      <a:pt x="52" y="32"/>
                      <a:pt x="52" y="32"/>
                      <a:pt x="52" y="32"/>
                    </a:cubicBezTo>
                    <a:cubicBezTo>
                      <a:pt x="54" y="32"/>
                      <a:pt x="56" y="30"/>
                      <a:pt x="56" y="28"/>
                    </a:cubicBezTo>
                    <a:cubicBezTo>
                      <a:pt x="56" y="4"/>
                      <a:pt x="56" y="4"/>
                      <a:pt x="56" y="4"/>
                    </a:cubicBezTo>
                    <a:cubicBezTo>
                      <a:pt x="56" y="2"/>
                      <a:pt x="54" y="0"/>
                      <a:pt x="52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lose/>
                    <a:moveTo>
                      <a:pt x="8" y="8"/>
                    </a:moveTo>
                    <a:cubicBezTo>
                      <a:pt x="48" y="8"/>
                      <a:pt x="48" y="8"/>
                      <a:pt x="48" y="8"/>
                    </a:cubicBezTo>
                    <a:cubicBezTo>
                      <a:pt x="48" y="24"/>
                      <a:pt x="48" y="24"/>
                      <a:pt x="48" y="24"/>
                    </a:cubicBezTo>
                    <a:cubicBezTo>
                      <a:pt x="8" y="24"/>
                      <a:pt x="8" y="24"/>
                      <a:pt x="8" y="24"/>
                    </a:cubicBezTo>
                    <a:lnTo>
                      <a:pt x="8" y="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5" name="Group 44"/>
            <p:cNvGrpSpPr>
              <a:grpSpLocks noChangeAspect="1"/>
            </p:cNvGrpSpPr>
            <p:nvPr/>
          </p:nvGrpSpPr>
          <p:grpSpPr bwMode="auto">
            <a:xfrm>
              <a:off x="5028006" y="3409506"/>
              <a:ext cx="590840" cy="557457"/>
              <a:chOff x="3202" y="1864"/>
              <a:chExt cx="177" cy="167"/>
            </a:xfrm>
            <a:solidFill>
              <a:schemeClr val="bg1"/>
            </a:solidFill>
          </p:grpSpPr>
          <p:sp>
            <p:nvSpPr>
              <p:cNvPr id="58" name="Freeform 57"/>
              <p:cNvSpPr>
                <a:spLocks noEditPoints="1"/>
              </p:cNvSpPr>
              <p:nvPr/>
            </p:nvSpPr>
            <p:spPr bwMode="auto">
              <a:xfrm>
                <a:off x="3202" y="1864"/>
                <a:ext cx="177" cy="128"/>
              </a:xfrm>
              <a:custGeom>
                <a:avLst/>
                <a:gdLst>
                  <a:gd name="T0" fmla="*/ 124 w 128"/>
                  <a:gd name="T1" fmla="*/ 20 h 92"/>
                  <a:gd name="T2" fmla="*/ 88 w 128"/>
                  <a:gd name="T3" fmla="*/ 20 h 92"/>
                  <a:gd name="T4" fmla="*/ 88 w 128"/>
                  <a:gd name="T5" fmla="*/ 4 h 92"/>
                  <a:gd name="T6" fmla="*/ 84 w 128"/>
                  <a:gd name="T7" fmla="*/ 0 h 92"/>
                  <a:gd name="T8" fmla="*/ 44 w 128"/>
                  <a:gd name="T9" fmla="*/ 0 h 92"/>
                  <a:gd name="T10" fmla="*/ 40 w 128"/>
                  <a:gd name="T11" fmla="*/ 4 h 92"/>
                  <a:gd name="T12" fmla="*/ 40 w 128"/>
                  <a:gd name="T13" fmla="*/ 20 h 92"/>
                  <a:gd name="T14" fmla="*/ 4 w 128"/>
                  <a:gd name="T15" fmla="*/ 20 h 92"/>
                  <a:gd name="T16" fmla="*/ 0 w 128"/>
                  <a:gd name="T17" fmla="*/ 24 h 92"/>
                  <a:gd name="T18" fmla="*/ 0 w 128"/>
                  <a:gd name="T19" fmla="*/ 88 h 92"/>
                  <a:gd name="T20" fmla="*/ 4 w 128"/>
                  <a:gd name="T21" fmla="*/ 92 h 92"/>
                  <a:gd name="T22" fmla="*/ 124 w 128"/>
                  <a:gd name="T23" fmla="*/ 92 h 92"/>
                  <a:gd name="T24" fmla="*/ 128 w 128"/>
                  <a:gd name="T25" fmla="*/ 88 h 92"/>
                  <a:gd name="T26" fmla="*/ 128 w 128"/>
                  <a:gd name="T27" fmla="*/ 24 h 92"/>
                  <a:gd name="T28" fmla="*/ 124 w 128"/>
                  <a:gd name="T29" fmla="*/ 20 h 92"/>
                  <a:gd name="T30" fmla="*/ 48 w 128"/>
                  <a:gd name="T31" fmla="*/ 8 h 92"/>
                  <a:gd name="T32" fmla="*/ 80 w 128"/>
                  <a:gd name="T33" fmla="*/ 8 h 92"/>
                  <a:gd name="T34" fmla="*/ 80 w 128"/>
                  <a:gd name="T35" fmla="*/ 20 h 92"/>
                  <a:gd name="T36" fmla="*/ 48 w 128"/>
                  <a:gd name="T37" fmla="*/ 20 h 92"/>
                  <a:gd name="T38" fmla="*/ 48 w 128"/>
                  <a:gd name="T39" fmla="*/ 8 h 92"/>
                  <a:gd name="T40" fmla="*/ 120 w 128"/>
                  <a:gd name="T41" fmla="*/ 84 h 92"/>
                  <a:gd name="T42" fmla="*/ 8 w 128"/>
                  <a:gd name="T43" fmla="*/ 84 h 92"/>
                  <a:gd name="T44" fmla="*/ 8 w 128"/>
                  <a:gd name="T45" fmla="*/ 28 h 92"/>
                  <a:gd name="T46" fmla="*/ 120 w 128"/>
                  <a:gd name="T47" fmla="*/ 28 h 92"/>
                  <a:gd name="T48" fmla="*/ 120 w 128"/>
                  <a:gd name="T49" fmla="*/ 84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8" h="92">
                    <a:moveTo>
                      <a:pt x="124" y="20"/>
                    </a:moveTo>
                    <a:cubicBezTo>
                      <a:pt x="88" y="20"/>
                      <a:pt x="88" y="20"/>
                      <a:pt x="88" y="20"/>
                    </a:cubicBezTo>
                    <a:cubicBezTo>
                      <a:pt x="88" y="4"/>
                      <a:pt x="88" y="4"/>
                      <a:pt x="88" y="4"/>
                    </a:cubicBezTo>
                    <a:cubicBezTo>
                      <a:pt x="88" y="2"/>
                      <a:pt x="86" y="0"/>
                      <a:pt x="84" y="0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42" y="0"/>
                      <a:pt x="40" y="2"/>
                      <a:pt x="40" y="4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" y="20"/>
                      <a:pt x="4" y="20"/>
                      <a:pt x="4" y="20"/>
                    </a:cubicBezTo>
                    <a:cubicBezTo>
                      <a:pt x="2" y="20"/>
                      <a:pt x="0" y="22"/>
                      <a:pt x="0" y="24"/>
                    </a:cubicBezTo>
                    <a:cubicBezTo>
                      <a:pt x="0" y="88"/>
                      <a:pt x="0" y="88"/>
                      <a:pt x="0" y="88"/>
                    </a:cubicBezTo>
                    <a:cubicBezTo>
                      <a:pt x="0" y="90"/>
                      <a:pt x="2" y="92"/>
                      <a:pt x="4" y="92"/>
                    </a:cubicBezTo>
                    <a:cubicBezTo>
                      <a:pt x="124" y="92"/>
                      <a:pt x="124" y="92"/>
                      <a:pt x="124" y="92"/>
                    </a:cubicBezTo>
                    <a:cubicBezTo>
                      <a:pt x="126" y="92"/>
                      <a:pt x="128" y="90"/>
                      <a:pt x="128" y="88"/>
                    </a:cubicBezTo>
                    <a:cubicBezTo>
                      <a:pt x="128" y="24"/>
                      <a:pt x="128" y="24"/>
                      <a:pt x="128" y="24"/>
                    </a:cubicBezTo>
                    <a:cubicBezTo>
                      <a:pt x="128" y="22"/>
                      <a:pt x="126" y="20"/>
                      <a:pt x="124" y="20"/>
                    </a:cubicBezTo>
                    <a:close/>
                    <a:moveTo>
                      <a:pt x="48" y="8"/>
                    </a:moveTo>
                    <a:cubicBezTo>
                      <a:pt x="80" y="8"/>
                      <a:pt x="80" y="8"/>
                      <a:pt x="80" y="8"/>
                    </a:cubicBezTo>
                    <a:cubicBezTo>
                      <a:pt x="80" y="20"/>
                      <a:pt x="80" y="20"/>
                      <a:pt x="80" y="20"/>
                    </a:cubicBezTo>
                    <a:cubicBezTo>
                      <a:pt x="48" y="20"/>
                      <a:pt x="48" y="20"/>
                      <a:pt x="48" y="20"/>
                    </a:cubicBezTo>
                    <a:lnTo>
                      <a:pt x="48" y="8"/>
                    </a:lnTo>
                    <a:close/>
                    <a:moveTo>
                      <a:pt x="120" y="84"/>
                    </a:moveTo>
                    <a:cubicBezTo>
                      <a:pt x="8" y="84"/>
                      <a:pt x="8" y="84"/>
                      <a:pt x="8" y="84"/>
                    </a:cubicBezTo>
                    <a:cubicBezTo>
                      <a:pt x="8" y="28"/>
                      <a:pt x="8" y="28"/>
                      <a:pt x="8" y="28"/>
                    </a:cubicBezTo>
                    <a:cubicBezTo>
                      <a:pt x="120" y="28"/>
                      <a:pt x="120" y="28"/>
                      <a:pt x="120" y="28"/>
                    </a:cubicBezTo>
                    <a:lnTo>
                      <a:pt x="120" y="8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9" name="Freeform 58"/>
              <p:cNvSpPr>
                <a:spLocks/>
              </p:cNvSpPr>
              <p:nvPr/>
            </p:nvSpPr>
            <p:spPr bwMode="auto">
              <a:xfrm>
                <a:off x="3208" y="1997"/>
                <a:ext cx="165" cy="34"/>
              </a:xfrm>
              <a:custGeom>
                <a:avLst/>
                <a:gdLst>
                  <a:gd name="T0" fmla="*/ 116 w 120"/>
                  <a:gd name="T1" fmla="*/ 0 h 24"/>
                  <a:gd name="T2" fmla="*/ 112 w 120"/>
                  <a:gd name="T3" fmla="*/ 4 h 24"/>
                  <a:gd name="T4" fmla="*/ 112 w 120"/>
                  <a:gd name="T5" fmla="*/ 16 h 24"/>
                  <a:gd name="T6" fmla="*/ 8 w 120"/>
                  <a:gd name="T7" fmla="*/ 16 h 24"/>
                  <a:gd name="T8" fmla="*/ 8 w 120"/>
                  <a:gd name="T9" fmla="*/ 4 h 24"/>
                  <a:gd name="T10" fmla="*/ 4 w 120"/>
                  <a:gd name="T11" fmla="*/ 0 h 24"/>
                  <a:gd name="T12" fmla="*/ 0 w 120"/>
                  <a:gd name="T13" fmla="*/ 4 h 24"/>
                  <a:gd name="T14" fmla="*/ 0 w 120"/>
                  <a:gd name="T15" fmla="*/ 20 h 24"/>
                  <a:gd name="T16" fmla="*/ 4 w 120"/>
                  <a:gd name="T17" fmla="*/ 24 h 24"/>
                  <a:gd name="T18" fmla="*/ 116 w 120"/>
                  <a:gd name="T19" fmla="*/ 24 h 24"/>
                  <a:gd name="T20" fmla="*/ 120 w 120"/>
                  <a:gd name="T21" fmla="*/ 20 h 24"/>
                  <a:gd name="T22" fmla="*/ 120 w 120"/>
                  <a:gd name="T23" fmla="*/ 4 h 24"/>
                  <a:gd name="T24" fmla="*/ 116 w 120"/>
                  <a:gd name="T25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0" h="24">
                    <a:moveTo>
                      <a:pt x="116" y="0"/>
                    </a:moveTo>
                    <a:cubicBezTo>
                      <a:pt x="114" y="0"/>
                      <a:pt x="112" y="2"/>
                      <a:pt x="112" y="4"/>
                    </a:cubicBezTo>
                    <a:cubicBezTo>
                      <a:pt x="112" y="16"/>
                      <a:pt x="112" y="16"/>
                      <a:pt x="112" y="16"/>
                    </a:cubicBezTo>
                    <a:cubicBezTo>
                      <a:pt x="8" y="16"/>
                      <a:pt x="8" y="16"/>
                      <a:pt x="8" y="16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2"/>
                      <a:pt x="6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2"/>
                      <a:pt x="2" y="24"/>
                      <a:pt x="4" y="24"/>
                    </a:cubicBezTo>
                    <a:cubicBezTo>
                      <a:pt x="116" y="24"/>
                      <a:pt x="116" y="24"/>
                      <a:pt x="116" y="24"/>
                    </a:cubicBezTo>
                    <a:cubicBezTo>
                      <a:pt x="118" y="24"/>
                      <a:pt x="120" y="22"/>
                      <a:pt x="120" y="20"/>
                    </a:cubicBezTo>
                    <a:cubicBezTo>
                      <a:pt x="120" y="4"/>
                      <a:pt x="120" y="4"/>
                      <a:pt x="120" y="4"/>
                    </a:cubicBezTo>
                    <a:cubicBezTo>
                      <a:pt x="120" y="2"/>
                      <a:pt x="118" y="0"/>
                      <a:pt x="11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0" name="Freeform 59"/>
              <p:cNvSpPr>
                <a:spLocks noEditPoints="1"/>
              </p:cNvSpPr>
              <p:nvPr/>
            </p:nvSpPr>
            <p:spPr bwMode="auto">
              <a:xfrm>
                <a:off x="3252" y="1919"/>
                <a:ext cx="77" cy="45"/>
              </a:xfrm>
              <a:custGeom>
                <a:avLst/>
                <a:gdLst>
                  <a:gd name="T0" fmla="*/ 0 w 56"/>
                  <a:gd name="T1" fmla="*/ 4 h 32"/>
                  <a:gd name="T2" fmla="*/ 0 w 56"/>
                  <a:gd name="T3" fmla="*/ 28 h 32"/>
                  <a:gd name="T4" fmla="*/ 4 w 56"/>
                  <a:gd name="T5" fmla="*/ 32 h 32"/>
                  <a:gd name="T6" fmla="*/ 52 w 56"/>
                  <a:gd name="T7" fmla="*/ 32 h 32"/>
                  <a:gd name="T8" fmla="*/ 56 w 56"/>
                  <a:gd name="T9" fmla="*/ 28 h 32"/>
                  <a:gd name="T10" fmla="*/ 56 w 56"/>
                  <a:gd name="T11" fmla="*/ 4 h 32"/>
                  <a:gd name="T12" fmla="*/ 52 w 56"/>
                  <a:gd name="T13" fmla="*/ 0 h 32"/>
                  <a:gd name="T14" fmla="*/ 4 w 56"/>
                  <a:gd name="T15" fmla="*/ 0 h 32"/>
                  <a:gd name="T16" fmla="*/ 0 w 56"/>
                  <a:gd name="T17" fmla="*/ 4 h 32"/>
                  <a:gd name="T18" fmla="*/ 8 w 56"/>
                  <a:gd name="T19" fmla="*/ 8 h 32"/>
                  <a:gd name="T20" fmla="*/ 48 w 56"/>
                  <a:gd name="T21" fmla="*/ 8 h 32"/>
                  <a:gd name="T22" fmla="*/ 48 w 56"/>
                  <a:gd name="T23" fmla="*/ 24 h 32"/>
                  <a:gd name="T24" fmla="*/ 8 w 56"/>
                  <a:gd name="T25" fmla="*/ 24 h 32"/>
                  <a:gd name="T26" fmla="*/ 8 w 56"/>
                  <a:gd name="T27" fmla="*/ 8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" h="32">
                    <a:moveTo>
                      <a:pt x="0" y="4"/>
                    </a:moveTo>
                    <a:cubicBezTo>
                      <a:pt x="0" y="28"/>
                      <a:pt x="0" y="28"/>
                      <a:pt x="0" y="28"/>
                    </a:cubicBezTo>
                    <a:cubicBezTo>
                      <a:pt x="0" y="30"/>
                      <a:pt x="2" y="32"/>
                      <a:pt x="4" y="32"/>
                    </a:cubicBezTo>
                    <a:cubicBezTo>
                      <a:pt x="52" y="32"/>
                      <a:pt x="52" y="32"/>
                      <a:pt x="52" y="32"/>
                    </a:cubicBezTo>
                    <a:cubicBezTo>
                      <a:pt x="54" y="32"/>
                      <a:pt x="56" y="30"/>
                      <a:pt x="56" y="28"/>
                    </a:cubicBezTo>
                    <a:cubicBezTo>
                      <a:pt x="56" y="4"/>
                      <a:pt x="56" y="4"/>
                      <a:pt x="56" y="4"/>
                    </a:cubicBezTo>
                    <a:cubicBezTo>
                      <a:pt x="56" y="2"/>
                      <a:pt x="54" y="0"/>
                      <a:pt x="52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lose/>
                    <a:moveTo>
                      <a:pt x="8" y="8"/>
                    </a:moveTo>
                    <a:cubicBezTo>
                      <a:pt x="48" y="8"/>
                      <a:pt x="48" y="8"/>
                      <a:pt x="48" y="8"/>
                    </a:cubicBezTo>
                    <a:cubicBezTo>
                      <a:pt x="48" y="24"/>
                      <a:pt x="48" y="24"/>
                      <a:pt x="48" y="24"/>
                    </a:cubicBezTo>
                    <a:cubicBezTo>
                      <a:pt x="8" y="24"/>
                      <a:pt x="8" y="24"/>
                      <a:pt x="8" y="24"/>
                    </a:cubicBezTo>
                    <a:lnTo>
                      <a:pt x="8" y="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" name="Group 45"/>
            <p:cNvGrpSpPr>
              <a:grpSpLocks noChangeAspect="1"/>
            </p:cNvGrpSpPr>
            <p:nvPr/>
          </p:nvGrpSpPr>
          <p:grpSpPr bwMode="auto">
            <a:xfrm>
              <a:off x="4232066" y="5054600"/>
              <a:ext cx="703091" cy="663366"/>
              <a:chOff x="3202" y="1864"/>
              <a:chExt cx="177" cy="167"/>
            </a:xfrm>
            <a:solidFill>
              <a:schemeClr val="bg1"/>
            </a:solidFill>
          </p:grpSpPr>
          <p:sp>
            <p:nvSpPr>
              <p:cNvPr id="55" name="Freeform 54"/>
              <p:cNvSpPr>
                <a:spLocks noEditPoints="1"/>
              </p:cNvSpPr>
              <p:nvPr/>
            </p:nvSpPr>
            <p:spPr bwMode="auto">
              <a:xfrm>
                <a:off x="3202" y="1864"/>
                <a:ext cx="177" cy="128"/>
              </a:xfrm>
              <a:custGeom>
                <a:avLst/>
                <a:gdLst>
                  <a:gd name="T0" fmla="*/ 124 w 128"/>
                  <a:gd name="T1" fmla="*/ 20 h 92"/>
                  <a:gd name="T2" fmla="*/ 88 w 128"/>
                  <a:gd name="T3" fmla="*/ 20 h 92"/>
                  <a:gd name="T4" fmla="*/ 88 w 128"/>
                  <a:gd name="T5" fmla="*/ 4 h 92"/>
                  <a:gd name="T6" fmla="*/ 84 w 128"/>
                  <a:gd name="T7" fmla="*/ 0 h 92"/>
                  <a:gd name="T8" fmla="*/ 44 w 128"/>
                  <a:gd name="T9" fmla="*/ 0 h 92"/>
                  <a:gd name="T10" fmla="*/ 40 w 128"/>
                  <a:gd name="T11" fmla="*/ 4 h 92"/>
                  <a:gd name="T12" fmla="*/ 40 w 128"/>
                  <a:gd name="T13" fmla="*/ 20 h 92"/>
                  <a:gd name="T14" fmla="*/ 4 w 128"/>
                  <a:gd name="T15" fmla="*/ 20 h 92"/>
                  <a:gd name="T16" fmla="*/ 0 w 128"/>
                  <a:gd name="T17" fmla="*/ 24 h 92"/>
                  <a:gd name="T18" fmla="*/ 0 w 128"/>
                  <a:gd name="T19" fmla="*/ 88 h 92"/>
                  <a:gd name="T20" fmla="*/ 4 w 128"/>
                  <a:gd name="T21" fmla="*/ 92 h 92"/>
                  <a:gd name="T22" fmla="*/ 124 w 128"/>
                  <a:gd name="T23" fmla="*/ 92 h 92"/>
                  <a:gd name="T24" fmla="*/ 128 w 128"/>
                  <a:gd name="T25" fmla="*/ 88 h 92"/>
                  <a:gd name="T26" fmla="*/ 128 w 128"/>
                  <a:gd name="T27" fmla="*/ 24 h 92"/>
                  <a:gd name="T28" fmla="*/ 124 w 128"/>
                  <a:gd name="T29" fmla="*/ 20 h 92"/>
                  <a:gd name="T30" fmla="*/ 48 w 128"/>
                  <a:gd name="T31" fmla="*/ 8 h 92"/>
                  <a:gd name="T32" fmla="*/ 80 w 128"/>
                  <a:gd name="T33" fmla="*/ 8 h 92"/>
                  <a:gd name="T34" fmla="*/ 80 w 128"/>
                  <a:gd name="T35" fmla="*/ 20 h 92"/>
                  <a:gd name="T36" fmla="*/ 48 w 128"/>
                  <a:gd name="T37" fmla="*/ 20 h 92"/>
                  <a:gd name="T38" fmla="*/ 48 w 128"/>
                  <a:gd name="T39" fmla="*/ 8 h 92"/>
                  <a:gd name="T40" fmla="*/ 120 w 128"/>
                  <a:gd name="T41" fmla="*/ 84 h 92"/>
                  <a:gd name="T42" fmla="*/ 8 w 128"/>
                  <a:gd name="T43" fmla="*/ 84 h 92"/>
                  <a:gd name="T44" fmla="*/ 8 w 128"/>
                  <a:gd name="T45" fmla="*/ 28 h 92"/>
                  <a:gd name="T46" fmla="*/ 120 w 128"/>
                  <a:gd name="T47" fmla="*/ 28 h 92"/>
                  <a:gd name="T48" fmla="*/ 120 w 128"/>
                  <a:gd name="T49" fmla="*/ 84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8" h="92">
                    <a:moveTo>
                      <a:pt x="124" y="20"/>
                    </a:moveTo>
                    <a:cubicBezTo>
                      <a:pt x="88" y="20"/>
                      <a:pt x="88" y="20"/>
                      <a:pt x="88" y="20"/>
                    </a:cubicBezTo>
                    <a:cubicBezTo>
                      <a:pt x="88" y="4"/>
                      <a:pt x="88" y="4"/>
                      <a:pt x="88" y="4"/>
                    </a:cubicBezTo>
                    <a:cubicBezTo>
                      <a:pt x="88" y="2"/>
                      <a:pt x="86" y="0"/>
                      <a:pt x="84" y="0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42" y="0"/>
                      <a:pt x="40" y="2"/>
                      <a:pt x="40" y="4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" y="20"/>
                      <a:pt x="4" y="20"/>
                      <a:pt x="4" y="20"/>
                    </a:cubicBezTo>
                    <a:cubicBezTo>
                      <a:pt x="2" y="20"/>
                      <a:pt x="0" y="22"/>
                      <a:pt x="0" y="24"/>
                    </a:cubicBezTo>
                    <a:cubicBezTo>
                      <a:pt x="0" y="88"/>
                      <a:pt x="0" y="88"/>
                      <a:pt x="0" y="88"/>
                    </a:cubicBezTo>
                    <a:cubicBezTo>
                      <a:pt x="0" y="90"/>
                      <a:pt x="2" y="92"/>
                      <a:pt x="4" y="92"/>
                    </a:cubicBezTo>
                    <a:cubicBezTo>
                      <a:pt x="124" y="92"/>
                      <a:pt x="124" y="92"/>
                      <a:pt x="124" y="92"/>
                    </a:cubicBezTo>
                    <a:cubicBezTo>
                      <a:pt x="126" y="92"/>
                      <a:pt x="128" y="90"/>
                      <a:pt x="128" y="88"/>
                    </a:cubicBezTo>
                    <a:cubicBezTo>
                      <a:pt x="128" y="24"/>
                      <a:pt x="128" y="24"/>
                      <a:pt x="128" y="24"/>
                    </a:cubicBezTo>
                    <a:cubicBezTo>
                      <a:pt x="128" y="22"/>
                      <a:pt x="126" y="20"/>
                      <a:pt x="124" y="20"/>
                    </a:cubicBezTo>
                    <a:close/>
                    <a:moveTo>
                      <a:pt x="48" y="8"/>
                    </a:moveTo>
                    <a:cubicBezTo>
                      <a:pt x="80" y="8"/>
                      <a:pt x="80" y="8"/>
                      <a:pt x="80" y="8"/>
                    </a:cubicBezTo>
                    <a:cubicBezTo>
                      <a:pt x="80" y="20"/>
                      <a:pt x="80" y="20"/>
                      <a:pt x="80" y="20"/>
                    </a:cubicBezTo>
                    <a:cubicBezTo>
                      <a:pt x="48" y="20"/>
                      <a:pt x="48" y="20"/>
                      <a:pt x="48" y="20"/>
                    </a:cubicBezTo>
                    <a:lnTo>
                      <a:pt x="48" y="8"/>
                    </a:lnTo>
                    <a:close/>
                    <a:moveTo>
                      <a:pt x="120" y="84"/>
                    </a:moveTo>
                    <a:cubicBezTo>
                      <a:pt x="8" y="84"/>
                      <a:pt x="8" y="84"/>
                      <a:pt x="8" y="84"/>
                    </a:cubicBezTo>
                    <a:cubicBezTo>
                      <a:pt x="8" y="28"/>
                      <a:pt x="8" y="28"/>
                      <a:pt x="8" y="28"/>
                    </a:cubicBezTo>
                    <a:cubicBezTo>
                      <a:pt x="120" y="28"/>
                      <a:pt x="120" y="28"/>
                      <a:pt x="120" y="28"/>
                    </a:cubicBezTo>
                    <a:lnTo>
                      <a:pt x="120" y="8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6" name="Freeform 55"/>
              <p:cNvSpPr>
                <a:spLocks/>
              </p:cNvSpPr>
              <p:nvPr/>
            </p:nvSpPr>
            <p:spPr bwMode="auto">
              <a:xfrm>
                <a:off x="3208" y="1997"/>
                <a:ext cx="165" cy="34"/>
              </a:xfrm>
              <a:custGeom>
                <a:avLst/>
                <a:gdLst>
                  <a:gd name="T0" fmla="*/ 116 w 120"/>
                  <a:gd name="T1" fmla="*/ 0 h 24"/>
                  <a:gd name="T2" fmla="*/ 112 w 120"/>
                  <a:gd name="T3" fmla="*/ 4 h 24"/>
                  <a:gd name="T4" fmla="*/ 112 w 120"/>
                  <a:gd name="T5" fmla="*/ 16 h 24"/>
                  <a:gd name="T6" fmla="*/ 8 w 120"/>
                  <a:gd name="T7" fmla="*/ 16 h 24"/>
                  <a:gd name="T8" fmla="*/ 8 w 120"/>
                  <a:gd name="T9" fmla="*/ 4 h 24"/>
                  <a:gd name="T10" fmla="*/ 4 w 120"/>
                  <a:gd name="T11" fmla="*/ 0 h 24"/>
                  <a:gd name="T12" fmla="*/ 0 w 120"/>
                  <a:gd name="T13" fmla="*/ 4 h 24"/>
                  <a:gd name="T14" fmla="*/ 0 w 120"/>
                  <a:gd name="T15" fmla="*/ 20 h 24"/>
                  <a:gd name="T16" fmla="*/ 4 w 120"/>
                  <a:gd name="T17" fmla="*/ 24 h 24"/>
                  <a:gd name="T18" fmla="*/ 116 w 120"/>
                  <a:gd name="T19" fmla="*/ 24 h 24"/>
                  <a:gd name="T20" fmla="*/ 120 w 120"/>
                  <a:gd name="T21" fmla="*/ 20 h 24"/>
                  <a:gd name="T22" fmla="*/ 120 w 120"/>
                  <a:gd name="T23" fmla="*/ 4 h 24"/>
                  <a:gd name="T24" fmla="*/ 116 w 120"/>
                  <a:gd name="T25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0" h="24">
                    <a:moveTo>
                      <a:pt x="116" y="0"/>
                    </a:moveTo>
                    <a:cubicBezTo>
                      <a:pt x="114" y="0"/>
                      <a:pt x="112" y="2"/>
                      <a:pt x="112" y="4"/>
                    </a:cubicBezTo>
                    <a:cubicBezTo>
                      <a:pt x="112" y="16"/>
                      <a:pt x="112" y="16"/>
                      <a:pt x="112" y="16"/>
                    </a:cubicBezTo>
                    <a:cubicBezTo>
                      <a:pt x="8" y="16"/>
                      <a:pt x="8" y="16"/>
                      <a:pt x="8" y="16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2"/>
                      <a:pt x="6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2"/>
                      <a:pt x="2" y="24"/>
                      <a:pt x="4" y="24"/>
                    </a:cubicBezTo>
                    <a:cubicBezTo>
                      <a:pt x="116" y="24"/>
                      <a:pt x="116" y="24"/>
                      <a:pt x="116" y="24"/>
                    </a:cubicBezTo>
                    <a:cubicBezTo>
                      <a:pt x="118" y="24"/>
                      <a:pt x="120" y="22"/>
                      <a:pt x="120" y="20"/>
                    </a:cubicBezTo>
                    <a:cubicBezTo>
                      <a:pt x="120" y="4"/>
                      <a:pt x="120" y="4"/>
                      <a:pt x="120" y="4"/>
                    </a:cubicBezTo>
                    <a:cubicBezTo>
                      <a:pt x="120" y="2"/>
                      <a:pt x="118" y="0"/>
                      <a:pt x="11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7" name="Freeform 56"/>
              <p:cNvSpPr>
                <a:spLocks noEditPoints="1"/>
              </p:cNvSpPr>
              <p:nvPr/>
            </p:nvSpPr>
            <p:spPr bwMode="auto">
              <a:xfrm>
                <a:off x="3252" y="1919"/>
                <a:ext cx="77" cy="45"/>
              </a:xfrm>
              <a:custGeom>
                <a:avLst/>
                <a:gdLst>
                  <a:gd name="T0" fmla="*/ 0 w 56"/>
                  <a:gd name="T1" fmla="*/ 4 h 32"/>
                  <a:gd name="T2" fmla="*/ 0 w 56"/>
                  <a:gd name="T3" fmla="*/ 28 h 32"/>
                  <a:gd name="T4" fmla="*/ 4 w 56"/>
                  <a:gd name="T5" fmla="*/ 32 h 32"/>
                  <a:gd name="T6" fmla="*/ 52 w 56"/>
                  <a:gd name="T7" fmla="*/ 32 h 32"/>
                  <a:gd name="T8" fmla="*/ 56 w 56"/>
                  <a:gd name="T9" fmla="*/ 28 h 32"/>
                  <a:gd name="T10" fmla="*/ 56 w 56"/>
                  <a:gd name="T11" fmla="*/ 4 h 32"/>
                  <a:gd name="T12" fmla="*/ 52 w 56"/>
                  <a:gd name="T13" fmla="*/ 0 h 32"/>
                  <a:gd name="T14" fmla="*/ 4 w 56"/>
                  <a:gd name="T15" fmla="*/ 0 h 32"/>
                  <a:gd name="T16" fmla="*/ 0 w 56"/>
                  <a:gd name="T17" fmla="*/ 4 h 32"/>
                  <a:gd name="T18" fmla="*/ 8 w 56"/>
                  <a:gd name="T19" fmla="*/ 8 h 32"/>
                  <a:gd name="T20" fmla="*/ 48 w 56"/>
                  <a:gd name="T21" fmla="*/ 8 h 32"/>
                  <a:gd name="T22" fmla="*/ 48 w 56"/>
                  <a:gd name="T23" fmla="*/ 24 h 32"/>
                  <a:gd name="T24" fmla="*/ 8 w 56"/>
                  <a:gd name="T25" fmla="*/ 24 h 32"/>
                  <a:gd name="T26" fmla="*/ 8 w 56"/>
                  <a:gd name="T27" fmla="*/ 8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" h="32">
                    <a:moveTo>
                      <a:pt x="0" y="4"/>
                    </a:moveTo>
                    <a:cubicBezTo>
                      <a:pt x="0" y="28"/>
                      <a:pt x="0" y="28"/>
                      <a:pt x="0" y="28"/>
                    </a:cubicBezTo>
                    <a:cubicBezTo>
                      <a:pt x="0" y="30"/>
                      <a:pt x="2" y="32"/>
                      <a:pt x="4" y="32"/>
                    </a:cubicBezTo>
                    <a:cubicBezTo>
                      <a:pt x="52" y="32"/>
                      <a:pt x="52" y="32"/>
                      <a:pt x="52" y="32"/>
                    </a:cubicBezTo>
                    <a:cubicBezTo>
                      <a:pt x="54" y="32"/>
                      <a:pt x="56" y="30"/>
                      <a:pt x="56" y="28"/>
                    </a:cubicBezTo>
                    <a:cubicBezTo>
                      <a:pt x="56" y="4"/>
                      <a:pt x="56" y="4"/>
                      <a:pt x="56" y="4"/>
                    </a:cubicBezTo>
                    <a:cubicBezTo>
                      <a:pt x="56" y="2"/>
                      <a:pt x="54" y="0"/>
                      <a:pt x="52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lose/>
                    <a:moveTo>
                      <a:pt x="8" y="8"/>
                    </a:moveTo>
                    <a:cubicBezTo>
                      <a:pt x="48" y="8"/>
                      <a:pt x="48" y="8"/>
                      <a:pt x="48" y="8"/>
                    </a:cubicBezTo>
                    <a:cubicBezTo>
                      <a:pt x="48" y="24"/>
                      <a:pt x="48" y="24"/>
                      <a:pt x="48" y="24"/>
                    </a:cubicBezTo>
                    <a:cubicBezTo>
                      <a:pt x="8" y="24"/>
                      <a:pt x="8" y="24"/>
                      <a:pt x="8" y="24"/>
                    </a:cubicBezTo>
                    <a:lnTo>
                      <a:pt x="8" y="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" name="Group 46"/>
            <p:cNvGrpSpPr>
              <a:grpSpLocks noChangeAspect="1"/>
            </p:cNvGrpSpPr>
            <p:nvPr/>
          </p:nvGrpSpPr>
          <p:grpSpPr bwMode="auto">
            <a:xfrm>
              <a:off x="1926419" y="4765675"/>
              <a:ext cx="654462" cy="617485"/>
              <a:chOff x="3202" y="1864"/>
              <a:chExt cx="177" cy="167"/>
            </a:xfrm>
            <a:solidFill>
              <a:schemeClr val="bg1"/>
            </a:solidFill>
          </p:grpSpPr>
          <p:sp>
            <p:nvSpPr>
              <p:cNvPr id="52" name="Freeform 51"/>
              <p:cNvSpPr>
                <a:spLocks noEditPoints="1"/>
              </p:cNvSpPr>
              <p:nvPr/>
            </p:nvSpPr>
            <p:spPr bwMode="auto">
              <a:xfrm>
                <a:off x="3202" y="1864"/>
                <a:ext cx="177" cy="128"/>
              </a:xfrm>
              <a:custGeom>
                <a:avLst/>
                <a:gdLst>
                  <a:gd name="T0" fmla="*/ 124 w 128"/>
                  <a:gd name="T1" fmla="*/ 20 h 92"/>
                  <a:gd name="T2" fmla="*/ 88 w 128"/>
                  <a:gd name="T3" fmla="*/ 20 h 92"/>
                  <a:gd name="T4" fmla="*/ 88 w 128"/>
                  <a:gd name="T5" fmla="*/ 4 h 92"/>
                  <a:gd name="T6" fmla="*/ 84 w 128"/>
                  <a:gd name="T7" fmla="*/ 0 h 92"/>
                  <a:gd name="T8" fmla="*/ 44 w 128"/>
                  <a:gd name="T9" fmla="*/ 0 h 92"/>
                  <a:gd name="T10" fmla="*/ 40 w 128"/>
                  <a:gd name="T11" fmla="*/ 4 h 92"/>
                  <a:gd name="T12" fmla="*/ 40 w 128"/>
                  <a:gd name="T13" fmla="*/ 20 h 92"/>
                  <a:gd name="T14" fmla="*/ 4 w 128"/>
                  <a:gd name="T15" fmla="*/ 20 h 92"/>
                  <a:gd name="T16" fmla="*/ 0 w 128"/>
                  <a:gd name="T17" fmla="*/ 24 h 92"/>
                  <a:gd name="T18" fmla="*/ 0 w 128"/>
                  <a:gd name="T19" fmla="*/ 88 h 92"/>
                  <a:gd name="T20" fmla="*/ 4 w 128"/>
                  <a:gd name="T21" fmla="*/ 92 h 92"/>
                  <a:gd name="T22" fmla="*/ 124 w 128"/>
                  <a:gd name="T23" fmla="*/ 92 h 92"/>
                  <a:gd name="T24" fmla="*/ 128 w 128"/>
                  <a:gd name="T25" fmla="*/ 88 h 92"/>
                  <a:gd name="T26" fmla="*/ 128 w 128"/>
                  <a:gd name="T27" fmla="*/ 24 h 92"/>
                  <a:gd name="T28" fmla="*/ 124 w 128"/>
                  <a:gd name="T29" fmla="*/ 20 h 92"/>
                  <a:gd name="T30" fmla="*/ 48 w 128"/>
                  <a:gd name="T31" fmla="*/ 8 h 92"/>
                  <a:gd name="T32" fmla="*/ 80 w 128"/>
                  <a:gd name="T33" fmla="*/ 8 h 92"/>
                  <a:gd name="T34" fmla="*/ 80 w 128"/>
                  <a:gd name="T35" fmla="*/ 20 h 92"/>
                  <a:gd name="T36" fmla="*/ 48 w 128"/>
                  <a:gd name="T37" fmla="*/ 20 h 92"/>
                  <a:gd name="T38" fmla="*/ 48 w 128"/>
                  <a:gd name="T39" fmla="*/ 8 h 92"/>
                  <a:gd name="T40" fmla="*/ 120 w 128"/>
                  <a:gd name="T41" fmla="*/ 84 h 92"/>
                  <a:gd name="T42" fmla="*/ 8 w 128"/>
                  <a:gd name="T43" fmla="*/ 84 h 92"/>
                  <a:gd name="T44" fmla="*/ 8 w 128"/>
                  <a:gd name="T45" fmla="*/ 28 h 92"/>
                  <a:gd name="T46" fmla="*/ 120 w 128"/>
                  <a:gd name="T47" fmla="*/ 28 h 92"/>
                  <a:gd name="T48" fmla="*/ 120 w 128"/>
                  <a:gd name="T49" fmla="*/ 84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8" h="92">
                    <a:moveTo>
                      <a:pt x="124" y="20"/>
                    </a:moveTo>
                    <a:cubicBezTo>
                      <a:pt x="88" y="20"/>
                      <a:pt x="88" y="20"/>
                      <a:pt x="88" y="20"/>
                    </a:cubicBezTo>
                    <a:cubicBezTo>
                      <a:pt x="88" y="4"/>
                      <a:pt x="88" y="4"/>
                      <a:pt x="88" y="4"/>
                    </a:cubicBezTo>
                    <a:cubicBezTo>
                      <a:pt x="88" y="2"/>
                      <a:pt x="86" y="0"/>
                      <a:pt x="84" y="0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42" y="0"/>
                      <a:pt x="40" y="2"/>
                      <a:pt x="40" y="4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" y="20"/>
                      <a:pt x="4" y="20"/>
                      <a:pt x="4" y="20"/>
                    </a:cubicBezTo>
                    <a:cubicBezTo>
                      <a:pt x="2" y="20"/>
                      <a:pt x="0" y="22"/>
                      <a:pt x="0" y="24"/>
                    </a:cubicBezTo>
                    <a:cubicBezTo>
                      <a:pt x="0" y="88"/>
                      <a:pt x="0" y="88"/>
                      <a:pt x="0" y="88"/>
                    </a:cubicBezTo>
                    <a:cubicBezTo>
                      <a:pt x="0" y="90"/>
                      <a:pt x="2" y="92"/>
                      <a:pt x="4" y="92"/>
                    </a:cubicBezTo>
                    <a:cubicBezTo>
                      <a:pt x="124" y="92"/>
                      <a:pt x="124" y="92"/>
                      <a:pt x="124" y="92"/>
                    </a:cubicBezTo>
                    <a:cubicBezTo>
                      <a:pt x="126" y="92"/>
                      <a:pt x="128" y="90"/>
                      <a:pt x="128" y="88"/>
                    </a:cubicBezTo>
                    <a:cubicBezTo>
                      <a:pt x="128" y="24"/>
                      <a:pt x="128" y="24"/>
                      <a:pt x="128" y="24"/>
                    </a:cubicBezTo>
                    <a:cubicBezTo>
                      <a:pt x="128" y="22"/>
                      <a:pt x="126" y="20"/>
                      <a:pt x="124" y="20"/>
                    </a:cubicBezTo>
                    <a:close/>
                    <a:moveTo>
                      <a:pt x="48" y="8"/>
                    </a:moveTo>
                    <a:cubicBezTo>
                      <a:pt x="80" y="8"/>
                      <a:pt x="80" y="8"/>
                      <a:pt x="80" y="8"/>
                    </a:cubicBezTo>
                    <a:cubicBezTo>
                      <a:pt x="80" y="20"/>
                      <a:pt x="80" y="20"/>
                      <a:pt x="80" y="20"/>
                    </a:cubicBezTo>
                    <a:cubicBezTo>
                      <a:pt x="48" y="20"/>
                      <a:pt x="48" y="20"/>
                      <a:pt x="48" y="20"/>
                    </a:cubicBezTo>
                    <a:lnTo>
                      <a:pt x="48" y="8"/>
                    </a:lnTo>
                    <a:close/>
                    <a:moveTo>
                      <a:pt x="120" y="84"/>
                    </a:moveTo>
                    <a:cubicBezTo>
                      <a:pt x="8" y="84"/>
                      <a:pt x="8" y="84"/>
                      <a:pt x="8" y="84"/>
                    </a:cubicBezTo>
                    <a:cubicBezTo>
                      <a:pt x="8" y="28"/>
                      <a:pt x="8" y="28"/>
                      <a:pt x="8" y="28"/>
                    </a:cubicBezTo>
                    <a:cubicBezTo>
                      <a:pt x="120" y="28"/>
                      <a:pt x="120" y="28"/>
                      <a:pt x="120" y="28"/>
                    </a:cubicBezTo>
                    <a:lnTo>
                      <a:pt x="120" y="8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3" name="Freeform 52"/>
              <p:cNvSpPr>
                <a:spLocks/>
              </p:cNvSpPr>
              <p:nvPr/>
            </p:nvSpPr>
            <p:spPr bwMode="auto">
              <a:xfrm>
                <a:off x="3208" y="1997"/>
                <a:ext cx="165" cy="34"/>
              </a:xfrm>
              <a:custGeom>
                <a:avLst/>
                <a:gdLst>
                  <a:gd name="T0" fmla="*/ 116 w 120"/>
                  <a:gd name="T1" fmla="*/ 0 h 24"/>
                  <a:gd name="T2" fmla="*/ 112 w 120"/>
                  <a:gd name="T3" fmla="*/ 4 h 24"/>
                  <a:gd name="T4" fmla="*/ 112 w 120"/>
                  <a:gd name="T5" fmla="*/ 16 h 24"/>
                  <a:gd name="T6" fmla="*/ 8 w 120"/>
                  <a:gd name="T7" fmla="*/ 16 h 24"/>
                  <a:gd name="T8" fmla="*/ 8 w 120"/>
                  <a:gd name="T9" fmla="*/ 4 h 24"/>
                  <a:gd name="T10" fmla="*/ 4 w 120"/>
                  <a:gd name="T11" fmla="*/ 0 h 24"/>
                  <a:gd name="T12" fmla="*/ 0 w 120"/>
                  <a:gd name="T13" fmla="*/ 4 h 24"/>
                  <a:gd name="T14" fmla="*/ 0 w 120"/>
                  <a:gd name="T15" fmla="*/ 20 h 24"/>
                  <a:gd name="T16" fmla="*/ 4 w 120"/>
                  <a:gd name="T17" fmla="*/ 24 h 24"/>
                  <a:gd name="T18" fmla="*/ 116 w 120"/>
                  <a:gd name="T19" fmla="*/ 24 h 24"/>
                  <a:gd name="T20" fmla="*/ 120 w 120"/>
                  <a:gd name="T21" fmla="*/ 20 h 24"/>
                  <a:gd name="T22" fmla="*/ 120 w 120"/>
                  <a:gd name="T23" fmla="*/ 4 h 24"/>
                  <a:gd name="T24" fmla="*/ 116 w 120"/>
                  <a:gd name="T25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0" h="24">
                    <a:moveTo>
                      <a:pt x="116" y="0"/>
                    </a:moveTo>
                    <a:cubicBezTo>
                      <a:pt x="114" y="0"/>
                      <a:pt x="112" y="2"/>
                      <a:pt x="112" y="4"/>
                    </a:cubicBezTo>
                    <a:cubicBezTo>
                      <a:pt x="112" y="16"/>
                      <a:pt x="112" y="16"/>
                      <a:pt x="112" y="16"/>
                    </a:cubicBezTo>
                    <a:cubicBezTo>
                      <a:pt x="8" y="16"/>
                      <a:pt x="8" y="16"/>
                      <a:pt x="8" y="16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2"/>
                      <a:pt x="6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2"/>
                      <a:pt x="2" y="24"/>
                      <a:pt x="4" y="24"/>
                    </a:cubicBezTo>
                    <a:cubicBezTo>
                      <a:pt x="116" y="24"/>
                      <a:pt x="116" y="24"/>
                      <a:pt x="116" y="24"/>
                    </a:cubicBezTo>
                    <a:cubicBezTo>
                      <a:pt x="118" y="24"/>
                      <a:pt x="120" y="22"/>
                      <a:pt x="120" y="20"/>
                    </a:cubicBezTo>
                    <a:cubicBezTo>
                      <a:pt x="120" y="4"/>
                      <a:pt x="120" y="4"/>
                      <a:pt x="120" y="4"/>
                    </a:cubicBezTo>
                    <a:cubicBezTo>
                      <a:pt x="120" y="2"/>
                      <a:pt x="118" y="0"/>
                      <a:pt x="11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4" name="Freeform 53"/>
              <p:cNvSpPr>
                <a:spLocks noEditPoints="1"/>
              </p:cNvSpPr>
              <p:nvPr/>
            </p:nvSpPr>
            <p:spPr bwMode="auto">
              <a:xfrm>
                <a:off x="3252" y="1919"/>
                <a:ext cx="77" cy="45"/>
              </a:xfrm>
              <a:custGeom>
                <a:avLst/>
                <a:gdLst>
                  <a:gd name="T0" fmla="*/ 0 w 56"/>
                  <a:gd name="T1" fmla="*/ 4 h 32"/>
                  <a:gd name="T2" fmla="*/ 0 w 56"/>
                  <a:gd name="T3" fmla="*/ 28 h 32"/>
                  <a:gd name="T4" fmla="*/ 4 w 56"/>
                  <a:gd name="T5" fmla="*/ 32 h 32"/>
                  <a:gd name="T6" fmla="*/ 52 w 56"/>
                  <a:gd name="T7" fmla="*/ 32 h 32"/>
                  <a:gd name="T8" fmla="*/ 56 w 56"/>
                  <a:gd name="T9" fmla="*/ 28 h 32"/>
                  <a:gd name="T10" fmla="*/ 56 w 56"/>
                  <a:gd name="T11" fmla="*/ 4 h 32"/>
                  <a:gd name="T12" fmla="*/ 52 w 56"/>
                  <a:gd name="T13" fmla="*/ 0 h 32"/>
                  <a:gd name="T14" fmla="*/ 4 w 56"/>
                  <a:gd name="T15" fmla="*/ 0 h 32"/>
                  <a:gd name="T16" fmla="*/ 0 w 56"/>
                  <a:gd name="T17" fmla="*/ 4 h 32"/>
                  <a:gd name="T18" fmla="*/ 8 w 56"/>
                  <a:gd name="T19" fmla="*/ 8 h 32"/>
                  <a:gd name="T20" fmla="*/ 48 w 56"/>
                  <a:gd name="T21" fmla="*/ 8 h 32"/>
                  <a:gd name="T22" fmla="*/ 48 w 56"/>
                  <a:gd name="T23" fmla="*/ 24 h 32"/>
                  <a:gd name="T24" fmla="*/ 8 w 56"/>
                  <a:gd name="T25" fmla="*/ 24 h 32"/>
                  <a:gd name="T26" fmla="*/ 8 w 56"/>
                  <a:gd name="T27" fmla="*/ 8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" h="32">
                    <a:moveTo>
                      <a:pt x="0" y="4"/>
                    </a:moveTo>
                    <a:cubicBezTo>
                      <a:pt x="0" y="28"/>
                      <a:pt x="0" y="28"/>
                      <a:pt x="0" y="28"/>
                    </a:cubicBezTo>
                    <a:cubicBezTo>
                      <a:pt x="0" y="30"/>
                      <a:pt x="2" y="32"/>
                      <a:pt x="4" y="32"/>
                    </a:cubicBezTo>
                    <a:cubicBezTo>
                      <a:pt x="52" y="32"/>
                      <a:pt x="52" y="32"/>
                      <a:pt x="52" y="32"/>
                    </a:cubicBezTo>
                    <a:cubicBezTo>
                      <a:pt x="54" y="32"/>
                      <a:pt x="56" y="30"/>
                      <a:pt x="56" y="28"/>
                    </a:cubicBezTo>
                    <a:cubicBezTo>
                      <a:pt x="56" y="4"/>
                      <a:pt x="56" y="4"/>
                      <a:pt x="56" y="4"/>
                    </a:cubicBezTo>
                    <a:cubicBezTo>
                      <a:pt x="56" y="2"/>
                      <a:pt x="54" y="0"/>
                      <a:pt x="52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lose/>
                    <a:moveTo>
                      <a:pt x="8" y="8"/>
                    </a:moveTo>
                    <a:cubicBezTo>
                      <a:pt x="48" y="8"/>
                      <a:pt x="48" y="8"/>
                      <a:pt x="48" y="8"/>
                    </a:cubicBezTo>
                    <a:cubicBezTo>
                      <a:pt x="48" y="24"/>
                      <a:pt x="48" y="24"/>
                      <a:pt x="48" y="24"/>
                    </a:cubicBezTo>
                    <a:cubicBezTo>
                      <a:pt x="8" y="24"/>
                      <a:pt x="8" y="24"/>
                      <a:pt x="8" y="24"/>
                    </a:cubicBezTo>
                    <a:lnTo>
                      <a:pt x="8" y="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8" name="Group 47"/>
            <p:cNvGrpSpPr>
              <a:grpSpLocks noChangeAspect="1"/>
            </p:cNvGrpSpPr>
            <p:nvPr/>
          </p:nvGrpSpPr>
          <p:grpSpPr bwMode="auto">
            <a:xfrm>
              <a:off x="1083290" y="2671251"/>
              <a:ext cx="701751" cy="662102"/>
              <a:chOff x="3202" y="1864"/>
              <a:chExt cx="177" cy="167"/>
            </a:xfrm>
            <a:solidFill>
              <a:schemeClr val="bg1"/>
            </a:solidFill>
          </p:grpSpPr>
          <p:sp>
            <p:nvSpPr>
              <p:cNvPr id="49" name="Freeform 48"/>
              <p:cNvSpPr>
                <a:spLocks noEditPoints="1"/>
              </p:cNvSpPr>
              <p:nvPr/>
            </p:nvSpPr>
            <p:spPr bwMode="auto">
              <a:xfrm>
                <a:off x="3202" y="1864"/>
                <a:ext cx="177" cy="128"/>
              </a:xfrm>
              <a:custGeom>
                <a:avLst/>
                <a:gdLst>
                  <a:gd name="T0" fmla="*/ 124 w 128"/>
                  <a:gd name="T1" fmla="*/ 20 h 92"/>
                  <a:gd name="T2" fmla="*/ 88 w 128"/>
                  <a:gd name="T3" fmla="*/ 20 h 92"/>
                  <a:gd name="T4" fmla="*/ 88 w 128"/>
                  <a:gd name="T5" fmla="*/ 4 h 92"/>
                  <a:gd name="T6" fmla="*/ 84 w 128"/>
                  <a:gd name="T7" fmla="*/ 0 h 92"/>
                  <a:gd name="T8" fmla="*/ 44 w 128"/>
                  <a:gd name="T9" fmla="*/ 0 h 92"/>
                  <a:gd name="T10" fmla="*/ 40 w 128"/>
                  <a:gd name="T11" fmla="*/ 4 h 92"/>
                  <a:gd name="T12" fmla="*/ 40 w 128"/>
                  <a:gd name="T13" fmla="*/ 20 h 92"/>
                  <a:gd name="T14" fmla="*/ 4 w 128"/>
                  <a:gd name="T15" fmla="*/ 20 h 92"/>
                  <a:gd name="T16" fmla="*/ 0 w 128"/>
                  <a:gd name="T17" fmla="*/ 24 h 92"/>
                  <a:gd name="T18" fmla="*/ 0 w 128"/>
                  <a:gd name="T19" fmla="*/ 88 h 92"/>
                  <a:gd name="T20" fmla="*/ 4 w 128"/>
                  <a:gd name="T21" fmla="*/ 92 h 92"/>
                  <a:gd name="T22" fmla="*/ 124 w 128"/>
                  <a:gd name="T23" fmla="*/ 92 h 92"/>
                  <a:gd name="T24" fmla="*/ 128 w 128"/>
                  <a:gd name="T25" fmla="*/ 88 h 92"/>
                  <a:gd name="T26" fmla="*/ 128 w 128"/>
                  <a:gd name="T27" fmla="*/ 24 h 92"/>
                  <a:gd name="T28" fmla="*/ 124 w 128"/>
                  <a:gd name="T29" fmla="*/ 20 h 92"/>
                  <a:gd name="T30" fmla="*/ 48 w 128"/>
                  <a:gd name="T31" fmla="*/ 8 h 92"/>
                  <a:gd name="T32" fmla="*/ 80 w 128"/>
                  <a:gd name="T33" fmla="*/ 8 h 92"/>
                  <a:gd name="T34" fmla="*/ 80 w 128"/>
                  <a:gd name="T35" fmla="*/ 20 h 92"/>
                  <a:gd name="T36" fmla="*/ 48 w 128"/>
                  <a:gd name="T37" fmla="*/ 20 h 92"/>
                  <a:gd name="T38" fmla="*/ 48 w 128"/>
                  <a:gd name="T39" fmla="*/ 8 h 92"/>
                  <a:gd name="T40" fmla="*/ 120 w 128"/>
                  <a:gd name="T41" fmla="*/ 84 h 92"/>
                  <a:gd name="T42" fmla="*/ 8 w 128"/>
                  <a:gd name="T43" fmla="*/ 84 h 92"/>
                  <a:gd name="T44" fmla="*/ 8 w 128"/>
                  <a:gd name="T45" fmla="*/ 28 h 92"/>
                  <a:gd name="T46" fmla="*/ 120 w 128"/>
                  <a:gd name="T47" fmla="*/ 28 h 92"/>
                  <a:gd name="T48" fmla="*/ 120 w 128"/>
                  <a:gd name="T49" fmla="*/ 84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8" h="92">
                    <a:moveTo>
                      <a:pt x="124" y="20"/>
                    </a:moveTo>
                    <a:cubicBezTo>
                      <a:pt x="88" y="20"/>
                      <a:pt x="88" y="20"/>
                      <a:pt x="88" y="20"/>
                    </a:cubicBezTo>
                    <a:cubicBezTo>
                      <a:pt x="88" y="4"/>
                      <a:pt x="88" y="4"/>
                      <a:pt x="88" y="4"/>
                    </a:cubicBezTo>
                    <a:cubicBezTo>
                      <a:pt x="88" y="2"/>
                      <a:pt x="86" y="0"/>
                      <a:pt x="84" y="0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42" y="0"/>
                      <a:pt x="40" y="2"/>
                      <a:pt x="40" y="4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" y="20"/>
                      <a:pt x="4" y="20"/>
                      <a:pt x="4" y="20"/>
                    </a:cubicBezTo>
                    <a:cubicBezTo>
                      <a:pt x="2" y="20"/>
                      <a:pt x="0" y="22"/>
                      <a:pt x="0" y="24"/>
                    </a:cubicBezTo>
                    <a:cubicBezTo>
                      <a:pt x="0" y="88"/>
                      <a:pt x="0" y="88"/>
                      <a:pt x="0" y="88"/>
                    </a:cubicBezTo>
                    <a:cubicBezTo>
                      <a:pt x="0" y="90"/>
                      <a:pt x="2" y="92"/>
                      <a:pt x="4" y="92"/>
                    </a:cubicBezTo>
                    <a:cubicBezTo>
                      <a:pt x="124" y="92"/>
                      <a:pt x="124" y="92"/>
                      <a:pt x="124" y="92"/>
                    </a:cubicBezTo>
                    <a:cubicBezTo>
                      <a:pt x="126" y="92"/>
                      <a:pt x="128" y="90"/>
                      <a:pt x="128" y="88"/>
                    </a:cubicBezTo>
                    <a:cubicBezTo>
                      <a:pt x="128" y="24"/>
                      <a:pt x="128" y="24"/>
                      <a:pt x="128" y="24"/>
                    </a:cubicBezTo>
                    <a:cubicBezTo>
                      <a:pt x="128" y="22"/>
                      <a:pt x="126" y="20"/>
                      <a:pt x="124" y="20"/>
                    </a:cubicBezTo>
                    <a:close/>
                    <a:moveTo>
                      <a:pt x="48" y="8"/>
                    </a:moveTo>
                    <a:cubicBezTo>
                      <a:pt x="80" y="8"/>
                      <a:pt x="80" y="8"/>
                      <a:pt x="80" y="8"/>
                    </a:cubicBezTo>
                    <a:cubicBezTo>
                      <a:pt x="80" y="20"/>
                      <a:pt x="80" y="20"/>
                      <a:pt x="80" y="20"/>
                    </a:cubicBezTo>
                    <a:cubicBezTo>
                      <a:pt x="48" y="20"/>
                      <a:pt x="48" y="20"/>
                      <a:pt x="48" y="20"/>
                    </a:cubicBezTo>
                    <a:lnTo>
                      <a:pt x="48" y="8"/>
                    </a:lnTo>
                    <a:close/>
                    <a:moveTo>
                      <a:pt x="120" y="84"/>
                    </a:moveTo>
                    <a:cubicBezTo>
                      <a:pt x="8" y="84"/>
                      <a:pt x="8" y="84"/>
                      <a:pt x="8" y="84"/>
                    </a:cubicBezTo>
                    <a:cubicBezTo>
                      <a:pt x="8" y="28"/>
                      <a:pt x="8" y="28"/>
                      <a:pt x="8" y="28"/>
                    </a:cubicBezTo>
                    <a:cubicBezTo>
                      <a:pt x="120" y="28"/>
                      <a:pt x="120" y="28"/>
                      <a:pt x="120" y="28"/>
                    </a:cubicBezTo>
                    <a:lnTo>
                      <a:pt x="120" y="8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0" name="Freeform 49"/>
              <p:cNvSpPr>
                <a:spLocks/>
              </p:cNvSpPr>
              <p:nvPr/>
            </p:nvSpPr>
            <p:spPr bwMode="auto">
              <a:xfrm>
                <a:off x="3208" y="1997"/>
                <a:ext cx="165" cy="34"/>
              </a:xfrm>
              <a:custGeom>
                <a:avLst/>
                <a:gdLst>
                  <a:gd name="T0" fmla="*/ 116 w 120"/>
                  <a:gd name="T1" fmla="*/ 0 h 24"/>
                  <a:gd name="T2" fmla="*/ 112 w 120"/>
                  <a:gd name="T3" fmla="*/ 4 h 24"/>
                  <a:gd name="T4" fmla="*/ 112 w 120"/>
                  <a:gd name="T5" fmla="*/ 16 h 24"/>
                  <a:gd name="T6" fmla="*/ 8 w 120"/>
                  <a:gd name="T7" fmla="*/ 16 h 24"/>
                  <a:gd name="T8" fmla="*/ 8 w 120"/>
                  <a:gd name="T9" fmla="*/ 4 h 24"/>
                  <a:gd name="T10" fmla="*/ 4 w 120"/>
                  <a:gd name="T11" fmla="*/ 0 h 24"/>
                  <a:gd name="T12" fmla="*/ 0 w 120"/>
                  <a:gd name="T13" fmla="*/ 4 h 24"/>
                  <a:gd name="T14" fmla="*/ 0 w 120"/>
                  <a:gd name="T15" fmla="*/ 20 h 24"/>
                  <a:gd name="T16" fmla="*/ 4 w 120"/>
                  <a:gd name="T17" fmla="*/ 24 h 24"/>
                  <a:gd name="T18" fmla="*/ 116 w 120"/>
                  <a:gd name="T19" fmla="*/ 24 h 24"/>
                  <a:gd name="T20" fmla="*/ 120 w 120"/>
                  <a:gd name="T21" fmla="*/ 20 h 24"/>
                  <a:gd name="T22" fmla="*/ 120 w 120"/>
                  <a:gd name="T23" fmla="*/ 4 h 24"/>
                  <a:gd name="T24" fmla="*/ 116 w 120"/>
                  <a:gd name="T25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0" h="24">
                    <a:moveTo>
                      <a:pt x="116" y="0"/>
                    </a:moveTo>
                    <a:cubicBezTo>
                      <a:pt x="114" y="0"/>
                      <a:pt x="112" y="2"/>
                      <a:pt x="112" y="4"/>
                    </a:cubicBezTo>
                    <a:cubicBezTo>
                      <a:pt x="112" y="16"/>
                      <a:pt x="112" y="16"/>
                      <a:pt x="112" y="16"/>
                    </a:cubicBezTo>
                    <a:cubicBezTo>
                      <a:pt x="8" y="16"/>
                      <a:pt x="8" y="16"/>
                      <a:pt x="8" y="16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2"/>
                      <a:pt x="6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2"/>
                      <a:pt x="2" y="24"/>
                      <a:pt x="4" y="24"/>
                    </a:cubicBezTo>
                    <a:cubicBezTo>
                      <a:pt x="116" y="24"/>
                      <a:pt x="116" y="24"/>
                      <a:pt x="116" y="24"/>
                    </a:cubicBezTo>
                    <a:cubicBezTo>
                      <a:pt x="118" y="24"/>
                      <a:pt x="120" y="22"/>
                      <a:pt x="120" y="20"/>
                    </a:cubicBezTo>
                    <a:cubicBezTo>
                      <a:pt x="120" y="4"/>
                      <a:pt x="120" y="4"/>
                      <a:pt x="120" y="4"/>
                    </a:cubicBezTo>
                    <a:cubicBezTo>
                      <a:pt x="120" y="2"/>
                      <a:pt x="118" y="0"/>
                      <a:pt x="11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51" name="Freeform 50"/>
              <p:cNvSpPr>
                <a:spLocks noEditPoints="1"/>
              </p:cNvSpPr>
              <p:nvPr/>
            </p:nvSpPr>
            <p:spPr bwMode="auto">
              <a:xfrm>
                <a:off x="3252" y="1919"/>
                <a:ext cx="77" cy="45"/>
              </a:xfrm>
              <a:custGeom>
                <a:avLst/>
                <a:gdLst>
                  <a:gd name="T0" fmla="*/ 0 w 56"/>
                  <a:gd name="T1" fmla="*/ 4 h 32"/>
                  <a:gd name="T2" fmla="*/ 0 w 56"/>
                  <a:gd name="T3" fmla="*/ 28 h 32"/>
                  <a:gd name="T4" fmla="*/ 4 w 56"/>
                  <a:gd name="T5" fmla="*/ 32 h 32"/>
                  <a:gd name="T6" fmla="*/ 52 w 56"/>
                  <a:gd name="T7" fmla="*/ 32 h 32"/>
                  <a:gd name="T8" fmla="*/ 56 w 56"/>
                  <a:gd name="T9" fmla="*/ 28 h 32"/>
                  <a:gd name="T10" fmla="*/ 56 w 56"/>
                  <a:gd name="T11" fmla="*/ 4 h 32"/>
                  <a:gd name="T12" fmla="*/ 52 w 56"/>
                  <a:gd name="T13" fmla="*/ 0 h 32"/>
                  <a:gd name="T14" fmla="*/ 4 w 56"/>
                  <a:gd name="T15" fmla="*/ 0 h 32"/>
                  <a:gd name="T16" fmla="*/ 0 w 56"/>
                  <a:gd name="T17" fmla="*/ 4 h 32"/>
                  <a:gd name="T18" fmla="*/ 8 w 56"/>
                  <a:gd name="T19" fmla="*/ 8 h 32"/>
                  <a:gd name="T20" fmla="*/ 48 w 56"/>
                  <a:gd name="T21" fmla="*/ 8 h 32"/>
                  <a:gd name="T22" fmla="*/ 48 w 56"/>
                  <a:gd name="T23" fmla="*/ 24 h 32"/>
                  <a:gd name="T24" fmla="*/ 8 w 56"/>
                  <a:gd name="T25" fmla="*/ 24 h 32"/>
                  <a:gd name="T26" fmla="*/ 8 w 56"/>
                  <a:gd name="T27" fmla="*/ 8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6" h="32">
                    <a:moveTo>
                      <a:pt x="0" y="4"/>
                    </a:moveTo>
                    <a:cubicBezTo>
                      <a:pt x="0" y="28"/>
                      <a:pt x="0" y="28"/>
                      <a:pt x="0" y="28"/>
                    </a:cubicBezTo>
                    <a:cubicBezTo>
                      <a:pt x="0" y="30"/>
                      <a:pt x="2" y="32"/>
                      <a:pt x="4" y="32"/>
                    </a:cubicBezTo>
                    <a:cubicBezTo>
                      <a:pt x="52" y="32"/>
                      <a:pt x="52" y="32"/>
                      <a:pt x="52" y="32"/>
                    </a:cubicBezTo>
                    <a:cubicBezTo>
                      <a:pt x="54" y="32"/>
                      <a:pt x="56" y="30"/>
                      <a:pt x="56" y="28"/>
                    </a:cubicBezTo>
                    <a:cubicBezTo>
                      <a:pt x="56" y="4"/>
                      <a:pt x="56" y="4"/>
                      <a:pt x="56" y="4"/>
                    </a:cubicBezTo>
                    <a:cubicBezTo>
                      <a:pt x="56" y="2"/>
                      <a:pt x="54" y="0"/>
                      <a:pt x="52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lose/>
                    <a:moveTo>
                      <a:pt x="8" y="8"/>
                    </a:moveTo>
                    <a:cubicBezTo>
                      <a:pt x="48" y="8"/>
                      <a:pt x="48" y="8"/>
                      <a:pt x="48" y="8"/>
                    </a:cubicBezTo>
                    <a:cubicBezTo>
                      <a:pt x="48" y="24"/>
                      <a:pt x="48" y="24"/>
                      <a:pt x="48" y="24"/>
                    </a:cubicBezTo>
                    <a:cubicBezTo>
                      <a:pt x="8" y="24"/>
                      <a:pt x="8" y="24"/>
                      <a:pt x="8" y="24"/>
                    </a:cubicBezTo>
                    <a:lnTo>
                      <a:pt x="8" y="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08504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E1B84-DD5A-3234-79A9-4337E1E9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Utilización</a:t>
            </a:r>
            <a:r>
              <a:rPr lang="en-GB" dirty="0"/>
              <a:t> </a:t>
            </a:r>
            <a:r>
              <a:rPr lang="en-GB" dirty="0" err="1"/>
              <a:t>por</a:t>
            </a:r>
            <a:r>
              <a:rPr lang="en-GB" dirty="0"/>
              <a:t> </a:t>
            </a:r>
            <a:r>
              <a:rPr lang="en-GB" dirty="0" err="1"/>
              <a:t>Compañía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64E80-5A64-C4A4-F3C9-5FCD88CFB0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88483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cs typeface="Arial"/>
              </a:rPr>
              <a:t>Utilización de los límites especiales por Compañía</a:t>
            </a:r>
          </a:p>
        </p:txBody>
      </p:sp>
      <p:sp>
        <p:nvSpPr>
          <p:cNvPr id="43" name="Pentagon 42"/>
          <p:cNvSpPr/>
          <p:nvPr/>
        </p:nvSpPr>
        <p:spPr>
          <a:xfrm>
            <a:off x="0" y="1207149"/>
            <a:ext cx="11639550" cy="1285872"/>
          </a:xfrm>
          <a:prstGeom prst="homePlat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dirty="0"/>
              <a:t> Queremos escuchar su opinión…</a:t>
            </a:r>
            <a:endParaRPr lang="es-ES" sz="1200" dirty="0"/>
          </a:p>
        </p:txBody>
      </p:sp>
      <p:sp>
        <p:nvSpPr>
          <p:cNvPr id="47" name="Pentagon 46"/>
          <p:cNvSpPr/>
          <p:nvPr/>
        </p:nvSpPr>
        <p:spPr>
          <a:xfrm>
            <a:off x="0" y="2930060"/>
            <a:ext cx="3055716" cy="1285872"/>
          </a:xfrm>
          <a:prstGeom prst="homePlate">
            <a:avLst/>
          </a:prstGeom>
          <a:solidFill>
            <a:srgbClr val="DADA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4" name="TextBox 43"/>
          <p:cNvSpPr txBox="1"/>
          <p:nvPr/>
        </p:nvSpPr>
        <p:spPr>
          <a:xfrm>
            <a:off x="4493096" y="3033964"/>
            <a:ext cx="6600831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/>
            <a:r>
              <a:rPr lang="es-ES" b="1" dirty="0">
                <a:solidFill>
                  <a:schemeClr val="accent2"/>
                </a:solidFill>
              </a:rPr>
              <a:t>¿Están utilizando los límites especiales incluidos en el contrato?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493095" y="5478090"/>
            <a:ext cx="660083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s-ES" b="1" dirty="0">
                <a:solidFill>
                  <a:schemeClr val="accent2"/>
                </a:solidFill>
              </a:rPr>
              <a:t>¿Reciben muchas ofertas para cubrir riesgos que excedan los límites especiales actuales?</a:t>
            </a:r>
          </a:p>
        </p:txBody>
      </p:sp>
      <p:sp>
        <p:nvSpPr>
          <p:cNvPr id="48" name="Pentagon 47"/>
          <p:cNvSpPr/>
          <p:nvPr/>
        </p:nvSpPr>
        <p:spPr>
          <a:xfrm>
            <a:off x="0" y="4652970"/>
            <a:ext cx="1886673" cy="1285872"/>
          </a:xfrm>
          <a:prstGeom prst="homePlate">
            <a:avLst/>
          </a:prstGeom>
          <a:solidFill>
            <a:srgbClr val="DADA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5" name="TextBox 44"/>
          <p:cNvSpPr txBox="1"/>
          <p:nvPr/>
        </p:nvSpPr>
        <p:spPr>
          <a:xfrm>
            <a:off x="4493095" y="4117076"/>
            <a:ext cx="6600832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s-ES" b="1" dirty="0">
                <a:solidFill>
                  <a:schemeClr val="accent2"/>
                </a:solidFill>
              </a:rPr>
              <a:t>¿Creen que es una herramienta útil? ¿Les está ayudando a lograr un crecimiento sostenido de los límites de cobertura contratados?</a:t>
            </a:r>
          </a:p>
        </p:txBody>
      </p:sp>
      <p:grpSp>
        <p:nvGrpSpPr>
          <p:cNvPr id="38" name="Group 417"/>
          <p:cNvGrpSpPr>
            <a:grpSpLocks noChangeAspect="1"/>
          </p:cNvGrpSpPr>
          <p:nvPr/>
        </p:nvGrpSpPr>
        <p:grpSpPr bwMode="auto">
          <a:xfrm>
            <a:off x="3682658" y="4250197"/>
            <a:ext cx="550451" cy="548640"/>
            <a:chOff x="2567" y="1704"/>
            <a:chExt cx="912" cy="909"/>
          </a:xfrm>
          <a:solidFill>
            <a:schemeClr val="accent2"/>
          </a:solidFill>
        </p:grpSpPr>
        <p:sp>
          <p:nvSpPr>
            <p:cNvPr id="39" name="Freeform 418"/>
            <p:cNvSpPr>
              <a:spLocks noEditPoints="1"/>
            </p:cNvSpPr>
            <p:nvPr/>
          </p:nvSpPr>
          <p:spPr bwMode="auto">
            <a:xfrm>
              <a:off x="2567" y="1704"/>
              <a:ext cx="912" cy="909"/>
            </a:xfrm>
            <a:custGeom>
              <a:avLst/>
              <a:gdLst>
                <a:gd name="T0" fmla="*/ 193 w 386"/>
                <a:gd name="T1" fmla="*/ 385 h 385"/>
                <a:gd name="T2" fmla="*/ 0 w 386"/>
                <a:gd name="T3" fmla="*/ 193 h 385"/>
                <a:gd name="T4" fmla="*/ 193 w 386"/>
                <a:gd name="T5" fmla="*/ 0 h 385"/>
                <a:gd name="T6" fmla="*/ 386 w 386"/>
                <a:gd name="T7" fmla="*/ 193 h 385"/>
                <a:gd name="T8" fmla="*/ 193 w 386"/>
                <a:gd name="T9" fmla="*/ 385 h 385"/>
                <a:gd name="T10" fmla="*/ 193 w 386"/>
                <a:gd name="T11" fmla="*/ 16 h 385"/>
                <a:gd name="T12" fmla="*/ 16 w 386"/>
                <a:gd name="T13" fmla="*/ 193 h 385"/>
                <a:gd name="T14" fmla="*/ 193 w 386"/>
                <a:gd name="T15" fmla="*/ 369 h 385"/>
                <a:gd name="T16" fmla="*/ 370 w 386"/>
                <a:gd name="T17" fmla="*/ 193 h 385"/>
                <a:gd name="T18" fmla="*/ 193 w 386"/>
                <a:gd name="T19" fmla="*/ 1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6" h="385">
                  <a:moveTo>
                    <a:pt x="193" y="385"/>
                  </a:moveTo>
                  <a:cubicBezTo>
                    <a:pt x="87" y="385"/>
                    <a:pt x="0" y="299"/>
                    <a:pt x="0" y="193"/>
                  </a:cubicBezTo>
                  <a:cubicBezTo>
                    <a:pt x="0" y="86"/>
                    <a:pt x="87" y="0"/>
                    <a:pt x="193" y="0"/>
                  </a:cubicBezTo>
                  <a:cubicBezTo>
                    <a:pt x="300" y="0"/>
                    <a:pt x="386" y="86"/>
                    <a:pt x="386" y="193"/>
                  </a:cubicBezTo>
                  <a:cubicBezTo>
                    <a:pt x="386" y="299"/>
                    <a:pt x="300" y="385"/>
                    <a:pt x="193" y="385"/>
                  </a:cubicBezTo>
                  <a:close/>
                  <a:moveTo>
                    <a:pt x="193" y="16"/>
                  </a:moveTo>
                  <a:cubicBezTo>
                    <a:pt x="96" y="16"/>
                    <a:pt x="16" y="95"/>
                    <a:pt x="16" y="193"/>
                  </a:cubicBezTo>
                  <a:cubicBezTo>
                    <a:pt x="16" y="290"/>
                    <a:pt x="96" y="369"/>
                    <a:pt x="193" y="369"/>
                  </a:cubicBezTo>
                  <a:cubicBezTo>
                    <a:pt x="291" y="369"/>
                    <a:pt x="370" y="290"/>
                    <a:pt x="370" y="193"/>
                  </a:cubicBezTo>
                  <a:cubicBezTo>
                    <a:pt x="370" y="95"/>
                    <a:pt x="291" y="16"/>
                    <a:pt x="193" y="16"/>
                  </a:cubicBezTo>
                  <a:close/>
                </a:path>
              </a:pathLst>
            </a:custGeom>
            <a:grpFill/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40" name="Freeform 419"/>
            <p:cNvSpPr>
              <a:spLocks/>
            </p:cNvSpPr>
            <p:nvPr/>
          </p:nvSpPr>
          <p:spPr bwMode="auto">
            <a:xfrm>
              <a:off x="2794" y="1959"/>
              <a:ext cx="464" cy="416"/>
            </a:xfrm>
            <a:custGeom>
              <a:avLst/>
              <a:gdLst>
                <a:gd name="T0" fmla="*/ 200 w 510"/>
                <a:gd name="T1" fmla="*/ 458 h 458"/>
                <a:gd name="T2" fmla="*/ 0 w 510"/>
                <a:gd name="T3" fmla="*/ 269 h 458"/>
                <a:gd name="T4" fmla="*/ 26 w 510"/>
                <a:gd name="T5" fmla="*/ 241 h 458"/>
                <a:gd name="T6" fmla="*/ 196 w 510"/>
                <a:gd name="T7" fmla="*/ 401 h 458"/>
                <a:gd name="T8" fmla="*/ 479 w 510"/>
                <a:gd name="T9" fmla="*/ 0 h 458"/>
                <a:gd name="T10" fmla="*/ 510 w 510"/>
                <a:gd name="T11" fmla="*/ 23 h 458"/>
                <a:gd name="T12" fmla="*/ 200 w 510"/>
                <a:gd name="T13" fmla="*/ 458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0" h="458">
                  <a:moveTo>
                    <a:pt x="200" y="458"/>
                  </a:moveTo>
                  <a:lnTo>
                    <a:pt x="0" y="269"/>
                  </a:lnTo>
                  <a:lnTo>
                    <a:pt x="26" y="241"/>
                  </a:lnTo>
                  <a:lnTo>
                    <a:pt x="196" y="401"/>
                  </a:lnTo>
                  <a:lnTo>
                    <a:pt x="479" y="0"/>
                  </a:lnTo>
                  <a:lnTo>
                    <a:pt x="510" y="23"/>
                  </a:lnTo>
                  <a:lnTo>
                    <a:pt x="200" y="458"/>
                  </a:lnTo>
                  <a:close/>
                </a:path>
              </a:pathLst>
            </a:custGeom>
            <a:grpFill/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</p:grpSp>
      <p:grpSp>
        <p:nvGrpSpPr>
          <p:cNvPr id="41" name="Group 417"/>
          <p:cNvGrpSpPr>
            <a:grpSpLocks noChangeAspect="1"/>
          </p:cNvGrpSpPr>
          <p:nvPr/>
        </p:nvGrpSpPr>
        <p:grpSpPr bwMode="auto">
          <a:xfrm>
            <a:off x="3682658" y="3041580"/>
            <a:ext cx="550451" cy="548640"/>
            <a:chOff x="2567" y="1704"/>
            <a:chExt cx="912" cy="909"/>
          </a:xfrm>
          <a:solidFill>
            <a:schemeClr val="accent2"/>
          </a:solidFill>
        </p:grpSpPr>
        <p:sp>
          <p:nvSpPr>
            <p:cNvPr id="42" name="Freeform 418"/>
            <p:cNvSpPr>
              <a:spLocks noEditPoints="1"/>
            </p:cNvSpPr>
            <p:nvPr/>
          </p:nvSpPr>
          <p:spPr bwMode="auto">
            <a:xfrm>
              <a:off x="2567" y="1704"/>
              <a:ext cx="912" cy="909"/>
            </a:xfrm>
            <a:custGeom>
              <a:avLst/>
              <a:gdLst>
                <a:gd name="T0" fmla="*/ 193 w 386"/>
                <a:gd name="T1" fmla="*/ 385 h 385"/>
                <a:gd name="T2" fmla="*/ 0 w 386"/>
                <a:gd name="T3" fmla="*/ 193 h 385"/>
                <a:gd name="T4" fmla="*/ 193 w 386"/>
                <a:gd name="T5" fmla="*/ 0 h 385"/>
                <a:gd name="T6" fmla="*/ 386 w 386"/>
                <a:gd name="T7" fmla="*/ 193 h 385"/>
                <a:gd name="T8" fmla="*/ 193 w 386"/>
                <a:gd name="T9" fmla="*/ 385 h 385"/>
                <a:gd name="T10" fmla="*/ 193 w 386"/>
                <a:gd name="T11" fmla="*/ 16 h 385"/>
                <a:gd name="T12" fmla="*/ 16 w 386"/>
                <a:gd name="T13" fmla="*/ 193 h 385"/>
                <a:gd name="T14" fmla="*/ 193 w 386"/>
                <a:gd name="T15" fmla="*/ 369 h 385"/>
                <a:gd name="T16" fmla="*/ 370 w 386"/>
                <a:gd name="T17" fmla="*/ 193 h 385"/>
                <a:gd name="T18" fmla="*/ 193 w 386"/>
                <a:gd name="T19" fmla="*/ 1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6" h="385">
                  <a:moveTo>
                    <a:pt x="193" y="385"/>
                  </a:moveTo>
                  <a:cubicBezTo>
                    <a:pt x="87" y="385"/>
                    <a:pt x="0" y="299"/>
                    <a:pt x="0" y="193"/>
                  </a:cubicBezTo>
                  <a:cubicBezTo>
                    <a:pt x="0" y="86"/>
                    <a:pt x="87" y="0"/>
                    <a:pt x="193" y="0"/>
                  </a:cubicBezTo>
                  <a:cubicBezTo>
                    <a:pt x="300" y="0"/>
                    <a:pt x="386" y="86"/>
                    <a:pt x="386" y="193"/>
                  </a:cubicBezTo>
                  <a:cubicBezTo>
                    <a:pt x="386" y="299"/>
                    <a:pt x="300" y="385"/>
                    <a:pt x="193" y="385"/>
                  </a:cubicBezTo>
                  <a:close/>
                  <a:moveTo>
                    <a:pt x="193" y="16"/>
                  </a:moveTo>
                  <a:cubicBezTo>
                    <a:pt x="96" y="16"/>
                    <a:pt x="16" y="95"/>
                    <a:pt x="16" y="193"/>
                  </a:cubicBezTo>
                  <a:cubicBezTo>
                    <a:pt x="16" y="290"/>
                    <a:pt x="96" y="369"/>
                    <a:pt x="193" y="369"/>
                  </a:cubicBezTo>
                  <a:cubicBezTo>
                    <a:pt x="291" y="369"/>
                    <a:pt x="370" y="290"/>
                    <a:pt x="370" y="193"/>
                  </a:cubicBezTo>
                  <a:cubicBezTo>
                    <a:pt x="370" y="95"/>
                    <a:pt x="291" y="16"/>
                    <a:pt x="193" y="16"/>
                  </a:cubicBezTo>
                  <a:close/>
                </a:path>
              </a:pathLst>
            </a:custGeom>
            <a:grpFill/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57" name="Freeform 419"/>
            <p:cNvSpPr>
              <a:spLocks/>
            </p:cNvSpPr>
            <p:nvPr/>
          </p:nvSpPr>
          <p:spPr bwMode="auto">
            <a:xfrm>
              <a:off x="2794" y="1959"/>
              <a:ext cx="464" cy="416"/>
            </a:xfrm>
            <a:custGeom>
              <a:avLst/>
              <a:gdLst>
                <a:gd name="T0" fmla="*/ 200 w 510"/>
                <a:gd name="T1" fmla="*/ 458 h 458"/>
                <a:gd name="T2" fmla="*/ 0 w 510"/>
                <a:gd name="T3" fmla="*/ 269 h 458"/>
                <a:gd name="T4" fmla="*/ 26 w 510"/>
                <a:gd name="T5" fmla="*/ 241 h 458"/>
                <a:gd name="T6" fmla="*/ 196 w 510"/>
                <a:gd name="T7" fmla="*/ 401 h 458"/>
                <a:gd name="T8" fmla="*/ 479 w 510"/>
                <a:gd name="T9" fmla="*/ 0 h 458"/>
                <a:gd name="T10" fmla="*/ 510 w 510"/>
                <a:gd name="T11" fmla="*/ 23 h 458"/>
                <a:gd name="T12" fmla="*/ 200 w 510"/>
                <a:gd name="T13" fmla="*/ 458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0" h="458">
                  <a:moveTo>
                    <a:pt x="200" y="458"/>
                  </a:moveTo>
                  <a:lnTo>
                    <a:pt x="0" y="269"/>
                  </a:lnTo>
                  <a:lnTo>
                    <a:pt x="26" y="241"/>
                  </a:lnTo>
                  <a:lnTo>
                    <a:pt x="196" y="401"/>
                  </a:lnTo>
                  <a:lnTo>
                    <a:pt x="479" y="0"/>
                  </a:lnTo>
                  <a:lnTo>
                    <a:pt x="510" y="23"/>
                  </a:lnTo>
                  <a:lnTo>
                    <a:pt x="200" y="458"/>
                  </a:lnTo>
                  <a:close/>
                </a:path>
              </a:pathLst>
            </a:custGeom>
            <a:grpFill/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</p:grpSp>
      <p:grpSp>
        <p:nvGrpSpPr>
          <p:cNvPr id="58" name="Group 417"/>
          <p:cNvGrpSpPr>
            <a:grpSpLocks noChangeAspect="1"/>
          </p:cNvGrpSpPr>
          <p:nvPr/>
        </p:nvGrpSpPr>
        <p:grpSpPr bwMode="auto">
          <a:xfrm>
            <a:off x="3682658" y="5458814"/>
            <a:ext cx="550451" cy="548640"/>
            <a:chOff x="2567" y="1704"/>
            <a:chExt cx="912" cy="909"/>
          </a:xfrm>
          <a:solidFill>
            <a:schemeClr val="accent2"/>
          </a:solidFill>
        </p:grpSpPr>
        <p:sp>
          <p:nvSpPr>
            <p:cNvPr id="59" name="Freeform 418"/>
            <p:cNvSpPr>
              <a:spLocks noEditPoints="1"/>
            </p:cNvSpPr>
            <p:nvPr/>
          </p:nvSpPr>
          <p:spPr bwMode="auto">
            <a:xfrm>
              <a:off x="2567" y="1704"/>
              <a:ext cx="912" cy="909"/>
            </a:xfrm>
            <a:custGeom>
              <a:avLst/>
              <a:gdLst>
                <a:gd name="T0" fmla="*/ 193 w 386"/>
                <a:gd name="T1" fmla="*/ 385 h 385"/>
                <a:gd name="T2" fmla="*/ 0 w 386"/>
                <a:gd name="T3" fmla="*/ 193 h 385"/>
                <a:gd name="T4" fmla="*/ 193 w 386"/>
                <a:gd name="T5" fmla="*/ 0 h 385"/>
                <a:gd name="T6" fmla="*/ 386 w 386"/>
                <a:gd name="T7" fmla="*/ 193 h 385"/>
                <a:gd name="T8" fmla="*/ 193 w 386"/>
                <a:gd name="T9" fmla="*/ 385 h 385"/>
                <a:gd name="T10" fmla="*/ 193 w 386"/>
                <a:gd name="T11" fmla="*/ 16 h 385"/>
                <a:gd name="T12" fmla="*/ 16 w 386"/>
                <a:gd name="T13" fmla="*/ 193 h 385"/>
                <a:gd name="T14" fmla="*/ 193 w 386"/>
                <a:gd name="T15" fmla="*/ 369 h 385"/>
                <a:gd name="T16" fmla="*/ 370 w 386"/>
                <a:gd name="T17" fmla="*/ 193 h 385"/>
                <a:gd name="T18" fmla="*/ 193 w 386"/>
                <a:gd name="T19" fmla="*/ 1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6" h="385">
                  <a:moveTo>
                    <a:pt x="193" y="385"/>
                  </a:moveTo>
                  <a:cubicBezTo>
                    <a:pt x="87" y="385"/>
                    <a:pt x="0" y="299"/>
                    <a:pt x="0" y="193"/>
                  </a:cubicBezTo>
                  <a:cubicBezTo>
                    <a:pt x="0" y="86"/>
                    <a:pt x="87" y="0"/>
                    <a:pt x="193" y="0"/>
                  </a:cubicBezTo>
                  <a:cubicBezTo>
                    <a:pt x="300" y="0"/>
                    <a:pt x="386" y="86"/>
                    <a:pt x="386" y="193"/>
                  </a:cubicBezTo>
                  <a:cubicBezTo>
                    <a:pt x="386" y="299"/>
                    <a:pt x="300" y="385"/>
                    <a:pt x="193" y="385"/>
                  </a:cubicBezTo>
                  <a:close/>
                  <a:moveTo>
                    <a:pt x="193" y="16"/>
                  </a:moveTo>
                  <a:cubicBezTo>
                    <a:pt x="96" y="16"/>
                    <a:pt x="16" y="95"/>
                    <a:pt x="16" y="193"/>
                  </a:cubicBezTo>
                  <a:cubicBezTo>
                    <a:pt x="16" y="290"/>
                    <a:pt x="96" y="369"/>
                    <a:pt x="193" y="369"/>
                  </a:cubicBezTo>
                  <a:cubicBezTo>
                    <a:pt x="291" y="369"/>
                    <a:pt x="370" y="290"/>
                    <a:pt x="370" y="193"/>
                  </a:cubicBezTo>
                  <a:cubicBezTo>
                    <a:pt x="370" y="95"/>
                    <a:pt x="291" y="16"/>
                    <a:pt x="193" y="16"/>
                  </a:cubicBezTo>
                  <a:close/>
                </a:path>
              </a:pathLst>
            </a:custGeom>
            <a:grpFill/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80" name="Freeform 419"/>
            <p:cNvSpPr>
              <a:spLocks/>
            </p:cNvSpPr>
            <p:nvPr/>
          </p:nvSpPr>
          <p:spPr bwMode="auto">
            <a:xfrm>
              <a:off x="2794" y="1959"/>
              <a:ext cx="464" cy="416"/>
            </a:xfrm>
            <a:custGeom>
              <a:avLst/>
              <a:gdLst>
                <a:gd name="T0" fmla="*/ 200 w 510"/>
                <a:gd name="T1" fmla="*/ 458 h 458"/>
                <a:gd name="T2" fmla="*/ 0 w 510"/>
                <a:gd name="T3" fmla="*/ 269 h 458"/>
                <a:gd name="T4" fmla="*/ 26 w 510"/>
                <a:gd name="T5" fmla="*/ 241 h 458"/>
                <a:gd name="T6" fmla="*/ 196 w 510"/>
                <a:gd name="T7" fmla="*/ 401 h 458"/>
                <a:gd name="T8" fmla="*/ 479 w 510"/>
                <a:gd name="T9" fmla="*/ 0 h 458"/>
                <a:gd name="T10" fmla="*/ 510 w 510"/>
                <a:gd name="T11" fmla="*/ 23 h 458"/>
                <a:gd name="T12" fmla="*/ 200 w 510"/>
                <a:gd name="T13" fmla="*/ 458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0" h="458">
                  <a:moveTo>
                    <a:pt x="200" y="458"/>
                  </a:moveTo>
                  <a:lnTo>
                    <a:pt x="0" y="269"/>
                  </a:lnTo>
                  <a:lnTo>
                    <a:pt x="26" y="241"/>
                  </a:lnTo>
                  <a:lnTo>
                    <a:pt x="196" y="401"/>
                  </a:lnTo>
                  <a:lnTo>
                    <a:pt x="479" y="0"/>
                  </a:lnTo>
                  <a:lnTo>
                    <a:pt x="510" y="23"/>
                  </a:lnTo>
                  <a:lnTo>
                    <a:pt x="200" y="458"/>
                  </a:lnTo>
                  <a:close/>
                </a:path>
              </a:pathLst>
            </a:custGeom>
            <a:grpFill/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2073136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18890-98AC-0564-2E78-344763AEB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Otras</a:t>
            </a:r>
            <a:r>
              <a:rPr lang="en-GB" dirty="0"/>
              <a:t> </a:t>
            </a:r>
            <a:r>
              <a:rPr lang="en-GB" dirty="0" err="1"/>
              <a:t>opciones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AF340F-E675-C4DF-821C-EF143744DA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07172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Otras</a:t>
            </a:r>
            <a:r>
              <a:rPr lang="en-GB" dirty="0"/>
              <a:t> </a:t>
            </a:r>
            <a:r>
              <a:rPr lang="en-GB" dirty="0" err="1"/>
              <a:t>opciones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6040D-6F20-4F4B-8995-856BEECD84BE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88977" y="6407418"/>
            <a:ext cx="4546800" cy="2484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err="1"/>
              <a:t>Contracto</a:t>
            </a:r>
            <a:r>
              <a:rPr lang="en-GB" dirty="0"/>
              <a:t> actual o </a:t>
            </a:r>
            <a:r>
              <a:rPr lang="en-GB" dirty="0" err="1"/>
              <a:t>Fac</a:t>
            </a:r>
            <a:r>
              <a:rPr lang="en-GB" dirty="0"/>
              <a:t> </a:t>
            </a:r>
            <a:r>
              <a:rPr lang="en-GB" dirty="0" err="1"/>
              <a:t>Oblig</a:t>
            </a:r>
            <a:endParaRPr lang="en-GB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CE105EE-C0AC-3925-FF80-8161CD87A231}"/>
              </a:ext>
            </a:extLst>
          </p:cNvPr>
          <p:cNvGrpSpPr/>
          <p:nvPr/>
        </p:nvGrpSpPr>
        <p:grpSpPr>
          <a:xfrm>
            <a:off x="3794211" y="1346642"/>
            <a:ext cx="6610197" cy="1657576"/>
            <a:chOff x="0" y="219933"/>
            <a:chExt cx="8128000" cy="25704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5DFD193-F9F3-6335-B0F6-376A612D609E}"/>
                </a:ext>
              </a:extLst>
            </p:cNvPr>
            <p:cNvSpPr/>
            <p:nvPr/>
          </p:nvSpPr>
          <p:spPr>
            <a:xfrm>
              <a:off x="0" y="219933"/>
              <a:ext cx="8128000" cy="2570400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981A6B5-EE67-2469-1C42-C94CD577EA3E}"/>
                </a:ext>
              </a:extLst>
            </p:cNvPr>
            <p:cNvSpPr txBox="1"/>
            <p:nvPr/>
          </p:nvSpPr>
          <p:spPr>
            <a:xfrm>
              <a:off x="0" y="219933"/>
              <a:ext cx="8128000" cy="23877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30823" tIns="249936" rIns="630823" bIns="85344" numCol="1" spcCol="1270" anchor="t" anchorCtr="0">
              <a:noAutofit/>
            </a:bodyPr>
            <a:lstStyle/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s-AR" sz="1200" kern="1200" dirty="0"/>
                <a:t> </a:t>
              </a:r>
              <a:r>
                <a:rPr lang="es-ES" sz="1200" dirty="0"/>
                <a:t>Los riesgos son aceptados de manera automática dentro del contrato actual hasta el límite y cupo acordado:</a:t>
              </a:r>
            </a:p>
            <a:p>
              <a:pPr marL="342900" lvl="2" indent="-2286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Courier New" panose="02070309020205020404" pitchFamily="49" charset="0"/>
                <a:buChar char="o"/>
              </a:pPr>
              <a:r>
                <a:rPr lang="es-ES" sz="1200" b="1" dirty="0">
                  <a:solidFill>
                    <a:schemeClr val="accent1"/>
                  </a:solidFill>
                </a:rPr>
                <a:t>Mantener 5 riesgos con la misma capacidad actual</a:t>
              </a:r>
            </a:p>
            <a:p>
              <a:pPr marL="342900" lvl="2" indent="-2286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Courier New" panose="02070309020205020404" pitchFamily="49" charset="0"/>
                <a:buChar char="o"/>
              </a:pPr>
              <a:r>
                <a:rPr lang="es-ES" sz="1200" b="1" dirty="0">
                  <a:solidFill>
                    <a:schemeClr val="accent1"/>
                  </a:solidFill>
                </a:rPr>
                <a:t>Dejar 3 riesgos con Capacidad Actual y 2 Riesgos con Capacidad más alta. Los reaseguradores tendrán en cuenta el aumento de capacidad de estos dos riesgos en sus cotizaciones.</a:t>
              </a:r>
              <a:endParaRPr lang="en-US" sz="1200" kern="1200" dirty="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6DA4D4C-48C9-6BC0-E4F8-5F9F875C980B}"/>
              </a:ext>
            </a:extLst>
          </p:cNvPr>
          <p:cNvGrpSpPr/>
          <p:nvPr/>
        </p:nvGrpSpPr>
        <p:grpSpPr>
          <a:xfrm>
            <a:off x="4200611" y="1180967"/>
            <a:ext cx="4627138" cy="328441"/>
            <a:chOff x="406400" y="42813"/>
            <a:chExt cx="5689600" cy="354240"/>
          </a:xfrm>
        </p:grpSpPr>
        <p:sp>
          <p:nvSpPr>
            <p:cNvPr id="13" name="Rounded Rectangle 32">
              <a:extLst>
                <a:ext uri="{FF2B5EF4-FFF2-40B4-BE49-F238E27FC236}">
                  <a16:creationId xmlns:a16="http://schemas.microsoft.com/office/drawing/2014/main" id="{EDA603B0-9E9F-3207-D559-95FE28E76566}"/>
                </a:ext>
              </a:extLst>
            </p:cNvPr>
            <p:cNvSpPr/>
            <p:nvPr/>
          </p:nvSpPr>
          <p:spPr>
            <a:xfrm>
              <a:off x="406400" y="42813"/>
              <a:ext cx="5689600" cy="3542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4" name="Rounded Rectangle 6">
              <a:extLst>
                <a:ext uri="{FF2B5EF4-FFF2-40B4-BE49-F238E27FC236}">
                  <a16:creationId xmlns:a16="http://schemas.microsoft.com/office/drawing/2014/main" id="{AA5C2F72-7B0F-8A88-E08B-8DA6210035E6}"/>
                </a:ext>
              </a:extLst>
            </p:cNvPr>
            <p:cNvSpPr txBox="1"/>
            <p:nvPr/>
          </p:nvSpPr>
          <p:spPr>
            <a:xfrm>
              <a:off x="423693" y="60106"/>
              <a:ext cx="5655014" cy="3196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053" tIns="0" rIns="215053" bIns="0" numCol="1" spcCol="1270" anchor="ctr" anchorCtr="0">
              <a:noAutofit/>
            </a:bodyPr>
            <a:lstStyle/>
            <a:p>
              <a:pPr lvl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200" kern="1200" dirty="0"/>
                <a:t>Contrato Actual	</a:t>
              </a:r>
              <a:endParaRPr lang="en-US" sz="1200" kern="12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10818D3-7E8C-2BB1-0477-05064B0489E6}"/>
              </a:ext>
            </a:extLst>
          </p:cNvPr>
          <p:cNvGrpSpPr/>
          <p:nvPr/>
        </p:nvGrpSpPr>
        <p:grpSpPr>
          <a:xfrm>
            <a:off x="3794212" y="3301873"/>
            <a:ext cx="6976921" cy="3223327"/>
            <a:chOff x="215021" y="3032253"/>
            <a:chExt cx="8578930" cy="2957817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3AFBD04-885B-7555-6172-0CA8120A729A}"/>
                </a:ext>
              </a:extLst>
            </p:cNvPr>
            <p:cNvSpPr/>
            <p:nvPr/>
          </p:nvSpPr>
          <p:spPr>
            <a:xfrm>
              <a:off x="215021" y="3032253"/>
              <a:ext cx="8127999" cy="2841851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B46C3E4-F585-DADB-99E0-DB18A46DC986}"/>
                </a:ext>
              </a:extLst>
            </p:cNvPr>
            <p:cNvSpPr txBox="1"/>
            <p:nvPr/>
          </p:nvSpPr>
          <p:spPr>
            <a:xfrm>
              <a:off x="262444" y="3032254"/>
              <a:ext cx="8531507" cy="295781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30823" tIns="249936" rIns="630823" bIns="85344" numCol="1" spcCol="1270" anchor="t" anchorCtr="0">
              <a:noAutofit/>
            </a:bodyPr>
            <a:lstStyle/>
            <a:p>
              <a:pPr marL="114300" lvl="1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s-ES" sz="1200" dirty="0"/>
                <a:t>La empresa cedente tiene la opción de ceder y el reasegurador está obligado a aceptar cesiones de riesgos de una clase definida, siempre que los riesgos estén dentro de las directrices del contrato:</a:t>
              </a:r>
            </a:p>
            <a:p>
              <a:pPr marL="285750" lvl="2" indent="-17145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Courier New" panose="02070309020205020404" pitchFamily="49" charset="0"/>
                <a:buChar char="o"/>
              </a:pPr>
              <a:r>
                <a:rPr lang="es-ES" sz="1200" b="1" dirty="0">
                  <a:solidFill>
                    <a:schemeClr val="accent1"/>
                  </a:solidFill>
                </a:rPr>
                <a:t>FAC </a:t>
              </a:r>
              <a:r>
                <a:rPr lang="es-ES" sz="1200" b="1" dirty="0" err="1">
                  <a:solidFill>
                    <a:schemeClr val="accent1"/>
                  </a:solidFill>
                </a:rPr>
                <a:t>Oblig</a:t>
              </a:r>
              <a:r>
                <a:rPr lang="es-ES" sz="1200" b="1" dirty="0">
                  <a:solidFill>
                    <a:schemeClr val="accent1"/>
                  </a:solidFill>
                </a:rPr>
                <a:t> para riesgos por encima de los limites de las Aceptaciones Especiales ya acordados en el contrato </a:t>
              </a:r>
            </a:p>
            <a:p>
              <a:pPr marL="285750" lvl="2" indent="-17145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Courier New" panose="02070309020205020404" pitchFamily="49" charset="0"/>
                <a:buChar char="o"/>
              </a:pPr>
              <a:r>
                <a:rPr lang="es-ES" sz="1200" b="1" kern="1200" dirty="0">
                  <a:solidFill>
                    <a:schemeClr val="accent1"/>
                  </a:solidFill>
                </a:rPr>
                <a:t>Un contrato por línea de negocio</a:t>
              </a:r>
              <a:endParaRPr lang="en-US" sz="1200" b="1" kern="1200" dirty="0">
                <a:solidFill>
                  <a:schemeClr val="accent1"/>
                </a:solidFill>
              </a:endParaRPr>
            </a:p>
            <a:p>
              <a:pPr marL="285750" lvl="2" indent="-17145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Courier New" panose="02070309020205020404" pitchFamily="49" charset="0"/>
                <a:buChar char="o"/>
              </a:pPr>
              <a:r>
                <a:rPr lang="es-ES" sz="1200" b="1" dirty="0">
                  <a:solidFill>
                    <a:schemeClr val="accent1"/>
                  </a:solidFill>
                </a:rPr>
                <a:t>Informacion necesaria: </a:t>
              </a:r>
            </a:p>
            <a:p>
              <a:pPr marL="742950" lvl="3" indent="-17145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ü"/>
              </a:pPr>
              <a:r>
                <a:rPr lang="es-ES" sz="1200" b="1" dirty="0">
                  <a:solidFill>
                    <a:schemeClr val="accent1"/>
                  </a:solidFill>
                </a:rPr>
                <a:t>Lista de riesgos actuales en facultativos + lista de riesgos potenciales</a:t>
              </a:r>
            </a:p>
            <a:p>
              <a:pPr marL="742950" lvl="3" indent="-17145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ü"/>
              </a:pPr>
              <a:r>
                <a:rPr lang="es-ES" sz="1200" b="1" dirty="0">
                  <a:solidFill>
                    <a:schemeClr val="accent1"/>
                  </a:solidFill>
                </a:rPr>
                <a:t>Prima/tasa de estos riesgos</a:t>
              </a:r>
            </a:p>
            <a:p>
              <a:pPr marL="742950" lvl="3" indent="-17145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ü"/>
              </a:pPr>
              <a:r>
                <a:rPr lang="es-ES" sz="1200" b="1" dirty="0">
                  <a:solidFill>
                    <a:schemeClr val="accent1"/>
                  </a:solidFill>
                </a:rPr>
                <a:t>Fecha de comienzo de la póliza</a:t>
              </a:r>
            </a:p>
            <a:p>
              <a:pPr marL="742950" lvl="3" indent="-17145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ü"/>
              </a:pPr>
              <a:r>
                <a:rPr lang="es-ES" sz="1200" b="1" dirty="0">
                  <a:solidFill>
                    <a:schemeClr val="accent1"/>
                  </a:solidFill>
                </a:rPr>
                <a:t>Siniestralidad</a:t>
              </a:r>
            </a:p>
            <a:p>
              <a:pPr marL="742950" lvl="3" indent="-17145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ü"/>
              </a:pPr>
              <a:r>
                <a:rPr lang="es-ES" sz="1200" b="1" dirty="0">
                  <a:solidFill>
                    <a:schemeClr val="accent1"/>
                  </a:solidFill>
                </a:rPr>
                <a:t>Línea de Negocio</a:t>
              </a:r>
            </a:p>
            <a:p>
              <a:pPr marL="742950" lvl="3" indent="-17145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ü"/>
              </a:pPr>
              <a:r>
                <a:rPr lang="es-ES" sz="1200" b="1" dirty="0">
                  <a:solidFill>
                    <a:schemeClr val="accent1"/>
                  </a:solidFill>
                </a:rPr>
                <a:t>Actividad del asegurado</a:t>
              </a:r>
            </a:p>
            <a:p>
              <a:pPr marL="685800" lvl="3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ES" sz="1200" b="1" dirty="0">
                <a:solidFill>
                  <a:schemeClr val="accent1"/>
                </a:solidFill>
              </a:endParaRPr>
            </a:p>
            <a:p>
              <a:pPr marL="685800" lvl="3" indent="-114300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1200" b="1" kern="12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3F1CA6F-1460-C29C-CCE8-89BE2667AD11}"/>
              </a:ext>
            </a:extLst>
          </p:cNvPr>
          <p:cNvGrpSpPr/>
          <p:nvPr/>
        </p:nvGrpSpPr>
        <p:grpSpPr>
          <a:xfrm>
            <a:off x="4200611" y="3141565"/>
            <a:ext cx="4627138" cy="328441"/>
            <a:chOff x="406400" y="2855133"/>
            <a:chExt cx="5689600" cy="354240"/>
          </a:xfrm>
        </p:grpSpPr>
        <p:sp>
          <p:nvSpPr>
            <p:cNvPr id="19" name="Rounded Rectangle 27">
              <a:extLst>
                <a:ext uri="{FF2B5EF4-FFF2-40B4-BE49-F238E27FC236}">
                  <a16:creationId xmlns:a16="http://schemas.microsoft.com/office/drawing/2014/main" id="{138FFB43-5471-47BA-1B62-222E09CDA519}"/>
                </a:ext>
              </a:extLst>
            </p:cNvPr>
            <p:cNvSpPr/>
            <p:nvPr/>
          </p:nvSpPr>
          <p:spPr>
            <a:xfrm>
              <a:off x="406400" y="2855133"/>
              <a:ext cx="5689600" cy="3542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0" name="Rounded Rectangle 10">
              <a:extLst>
                <a:ext uri="{FF2B5EF4-FFF2-40B4-BE49-F238E27FC236}">
                  <a16:creationId xmlns:a16="http://schemas.microsoft.com/office/drawing/2014/main" id="{D9D4F44A-89C7-048F-18BC-B254A5480F67}"/>
                </a:ext>
              </a:extLst>
            </p:cNvPr>
            <p:cNvSpPr txBox="1"/>
            <p:nvPr/>
          </p:nvSpPr>
          <p:spPr>
            <a:xfrm>
              <a:off x="423693" y="2872426"/>
              <a:ext cx="5655014" cy="3196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053" tIns="0" rIns="215053" bIns="0" numCol="1" spcCol="1270" anchor="ctr" anchorCtr="0">
              <a:noAutofit/>
            </a:bodyPr>
            <a:lstStyle/>
            <a:p>
              <a:pPr lvl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1200" kern="1200" dirty="0" err="1"/>
                <a:t>Fac</a:t>
              </a:r>
              <a:r>
                <a:rPr lang="es-AR" sz="1200" kern="1200" dirty="0"/>
                <a:t> </a:t>
              </a:r>
              <a:r>
                <a:rPr lang="es-AR" sz="1200" kern="1200" dirty="0" err="1"/>
                <a:t>Oblig</a:t>
              </a:r>
              <a:endParaRPr lang="en-US" sz="1200" kern="1200" dirty="0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7D0E01F8-998E-C7D4-A291-74572BBD9394}"/>
              </a:ext>
            </a:extLst>
          </p:cNvPr>
          <p:cNvSpPr/>
          <p:nvPr/>
        </p:nvSpPr>
        <p:spPr>
          <a:xfrm>
            <a:off x="500714" y="1144218"/>
            <a:ext cx="3165676" cy="5291362"/>
          </a:xfrm>
          <a:prstGeom prst="rect">
            <a:avLst/>
          </a:prstGeom>
          <a:solidFill>
            <a:srgbClr val="002C7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FD72479-0DDB-427F-60A7-0F5F79F326C3}"/>
              </a:ext>
            </a:extLst>
          </p:cNvPr>
          <p:cNvSpPr/>
          <p:nvPr/>
        </p:nvSpPr>
        <p:spPr>
          <a:xfrm>
            <a:off x="579715" y="3411135"/>
            <a:ext cx="2964200" cy="55325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>
                <a:solidFill>
                  <a:schemeClr val="bg1"/>
                </a:solidFill>
              </a:rPr>
              <a:t>Soluciones para Aceptaciones Especiales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257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46E09-4E01-28F2-1BD8-7FFD18FEF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Riesgo</a:t>
            </a:r>
            <a:r>
              <a:rPr lang="en-GB" dirty="0"/>
              <a:t> de </a:t>
            </a:r>
            <a:r>
              <a:rPr lang="en-GB" dirty="0" err="1"/>
              <a:t>ejecución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2BECA1-BA9C-1D67-83B9-CE50571A83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GB" smtClean="0"/>
              <a:pPr algn="r"/>
              <a:t>16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23003-AA23-59C7-06F5-8978A78C9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A412AC-7ED8-C728-A5E2-C436CEA420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2FD1C7-9DBC-4942-E2EB-EB94A6AF6744}"/>
              </a:ext>
            </a:extLst>
          </p:cNvPr>
          <p:cNvSpPr txBox="1"/>
          <p:nvPr/>
        </p:nvSpPr>
        <p:spPr>
          <a:xfrm>
            <a:off x="1597794" y="5272377"/>
            <a:ext cx="8893462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s-UY" sz="1400" b="1" i="1" dirty="0">
                <a:solidFill>
                  <a:schemeClr val="accent2"/>
                </a:solidFill>
              </a:rPr>
              <a:t>Nuestra sugerencia sería mantener la condición de Aceptaciones Especiales con la que contamos en estos momentos en los Contratos pero por supuesto adaptándola a las necesidades actuales de las compañías. Esta opción no solo es más económica pero también no les requiere cumplir con un mínimo de volumen y primas durante el periodo del contrato. </a:t>
            </a:r>
          </a:p>
        </p:txBody>
      </p:sp>
      <p:grpSp>
        <p:nvGrpSpPr>
          <p:cNvPr id="8" name="Group 4">
            <a:extLst>
              <a:ext uri="{FF2B5EF4-FFF2-40B4-BE49-F238E27FC236}">
                <a16:creationId xmlns:a16="http://schemas.microsoft.com/office/drawing/2014/main" id="{F793B8A2-04EE-3B5E-E569-3BF4118B780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76972" y="5232414"/>
            <a:ext cx="612775" cy="529888"/>
            <a:chOff x="3838" y="2158"/>
            <a:chExt cx="621" cy="537"/>
          </a:xfrm>
          <a:solidFill>
            <a:schemeClr val="accent2"/>
          </a:solidFill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38328210-F1C2-1FE7-5295-81DC4C38D4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0" y="2254"/>
              <a:ext cx="154" cy="15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DE4D51D6-9126-ACF8-5D32-FE927C88CA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8" y="2158"/>
              <a:ext cx="621" cy="420"/>
            </a:xfrm>
            <a:custGeom>
              <a:avLst/>
              <a:gdLst>
                <a:gd name="T0" fmla="*/ 119 w 259"/>
                <a:gd name="T1" fmla="*/ 127 h 175"/>
                <a:gd name="T2" fmla="*/ 73 w 259"/>
                <a:gd name="T3" fmla="*/ 72 h 175"/>
                <a:gd name="T4" fmla="*/ 123 w 259"/>
                <a:gd name="T5" fmla="*/ 16 h 175"/>
                <a:gd name="T6" fmla="*/ 129 w 259"/>
                <a:gd name="T7" fmla="*/ 16 h 175"/>
                <a:gd name="T8" fmla="*/ 185 w 259"/>
                <a:gd name="T9" fmla="*/ 72 h 175"/>
                <a:gd name="T10" fmla="*/ 185 w 259"/>
                <a:gd name="T11" fmla="*/ 75 h 175"/>
                <a:gd name="T12" fmla="*/ 184 w 259"/>
                <a:gd name="T13" fmla="*/ 80 h 175"/>
                <a:gd name="T14" fmla="*/ 192 w 259"/>
                <a:gd name="T15" fmla="*/ 88 h 175"/>
                <a:gd name="T16" fmla="*/ 200 w 259"/>
                <a:gd name="T17" fmla="*/ 80 h 175"/>
                <a:gd name="T18" fmla="*/ 201 w 259"/>
                <a:gd name="T19" fmla="*/ 77 h 175"/>
                <a:gd name="T20" fmla="*/ 201 w 259"/>
                <a:gd name="T21" fmla="*/ 72 h 175"/>
                <a:gd name="T22" fmla="*/ 193 w 259"/>
                <a:gd name="T23" fmla="*/ 38 h 175"/>
                <a:gd name="T24" fmla="*/ 240 w 259"/>
                <a:gd name="T25" fmla="*/ 83 h 175"/>
                <a:gd name="T26" fmla="*/ 240 w 259"/>
                <a:gd name="T27" fmla="*/ 93 h 175"/>
                <a:gd name="T28" fmla="*/ 241 w 259"/>
                <a:gd name="T29" fmla="*/ 104 h 175"/>
                <a:gd name="T30" fmla="*/ 253 w 259"/>
                <a:gd name="T31" fmla="*/ 102 h 175"/>
                <a:gd name="T32" fmla="*/ 252 w 259"/>
                <a:gd name="T33" fmla="*/ 73 h 175"/>
                <a:gd name="T34" fmla="*/ 129 w 259"/>
                <a:gd name="T35" fmla="*/ 0 h 175"/>
                <a:gd name="T36" fmla="*/ 122 w 259"/>
                <a:gd name="T37" fmla="*/ 0 h 175"/>
                <a:gd name="T38" fmla="*/ 6 w 259"/>
                <a:gd name="T39" fmla="*/ 74 h 175"/>
                <a:gd name="T40" fmla="*/ 6 w 259"/>
                <a:gd name="T41" fmla="*/ 102 h 175"/>
                <a:gd name="T42" fmla="*/ 112 w 259"/>
                <a:gd name="T43" fmla="*/ 175 h 175"/>
                <a:gd name="T44" fmla="*/ 113 w 259"/>
                <a:gd name="T45" fmla="*/ 175 h 175"/>
                <a:gd name="T46" fmla="*/ 121 w 259"/>
                <a:gd name="T47" fmla="*/ 169 h 175"/>
                <a:gd name="T48" fmla="*/ 115 w 259"/>
                <a:gd name="T49" fmla="*/ 159 h 175"/>
                <a:gd name="T50" fmla="*/ 19 w 259"/>
                <a:gd name="T51" fmla="*/ 93 h 175"/>
                <a:gd name="T52" fmla="*/ 19 w 259"/>
                <a:gd name="T53" fmla="*/ 83 h 175"/>
                <a:gd name="T54" fmla="*/ 66 w 259"/>
                <a:gd name="T55" fmla="*/ 38 h 175"/>
                <a:gd name="T56" fmla="*/ 57 w 259"/>
                <a:gd name="T57" fmla="*/ 72 h 175"/>
                <a:gd name="T58" fmla="*/ 116 w 259"/>
                <a:gd name="T59" fmla="*/ 143 h 175"/>
                <a:gd name="T60" fmla="*/ 117 w 259"/>
                <a:gd name="T61" fmla="*/ 143 h 175"/>
                <a:gd name="T62" fmla="*/ 125 w 259"/>
                <a:gd name="T63" fmla="*/ 137 h 175"/>
                <a:gd name="T64" fmla="*/ 119 w 259"/>
                <a:gd name="T65" fmla="*/ 127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9" h="175">
                  <a:moveTo>
                    <a:pt x="119" y="127"/>
                  </a:moveTo>
                  <a:cubicBezTo>
                    <a:pt x="92" y="122"/>
                    <a:pt x="73" y="99"/>
                    <a:pt x="73" y="72"/>
                  </a:cubicBezTo>
                  <a:cubicBezTo>
                    <a:pt x="73" y="43"/>
                    <a:pt x="95" y="19"/>
                    <a:pt x="123" y="16"/>
                  </a:cubicBezTo>
                  <a:cubicBezTo>
                    <a:pt x="125" y="16"/>
                    <a:pt x="127" y="16"/>
                    <a:pt x="129" y="16"/>
                  </a:cubicBezTo>
                  <a:cubicBezTo>
                    <a:pt x="160" y="16"/>
                    <a:pt x="185" y="41"/>
                    <a:pt x="185" y="72"/>
                  </a:cubicBezTo>
                  <a:cubicBezTo>
                    <a:pt x="185" y="73"/>
                    <a:pt x="185" y="74"/>
                    <a:pt x="185" y="75"/>
                  </a:cubicBezTo>
                  <a:cubicBezTo>
                    <a:pt x="185" y="77"/>
                    <a:pt x="184" y="78"/>
                    <a:pt x="184" y="80"/>
                  </a:cubicBezTo>
                  <a:cubicBezTo>
                    <a:pt x="184" y="84"/>
                    <a:pt x="188" y="88"/>
                    <a:pt x="192" y="88"/>
                  </a:cubicBezTo>
                  <a:cubicBezTo>
                    <a:pt x="197" y="88"/>
                    <a:pt x="200" y="84"/>
                    <a:pt x="200" y="80"/>
                  </a:cubicBezTo>
                  <a:cubicBezTo>
                    <a:pt x="200" y="79"/>
                    <a:pt x="201" y="78"/>
                    <a:pt x="201" y="77"/>
                  </a:cubicBezTo>
                  <a:cubicBezTo>
                    <a:pt x="201" y="75"/>
                    <a:pt x="201" y="74"/>
                    <a:pt x="201" y="72"/>
                  </a:cubicBezTo>
                  <a:cubicBezTo>
                    <a:pt x="201" y="60"/>
                    <a:pt x="198" y="48"/>
                    <a:pt x="193" y="38"/>
                  </a:cubicBezTo>
                  <a:cubicBezTo>
                    <a:pt x="211" y="51"/>
                    <a:pt x="227" y="68"/>
                    <a:pt x="240" y="83"/>
                  </a:cubicBezTo>
                  <a:cubicBezTo>
                    <a:pt x="242" y="86"/>
                    <a:pt x="242" y="90"/>
                    <a:pt x="240" y="93"/>
                  </a:cubicBezTo>
                  <a:cubicBezTo>
                    <a:pt x="237" y="97"/>
                    <a:pt x="238" y="102"/>
                    <a:pt x="241" y="104"/>
                  </a:cubicBezTo>
                  <a:cubicBezTo>
                    <a:pt x="245" y="107"/>
                    <a:pt x="250" y="106"/>
                    <a:pt x="253" y="102"/>
                  </a:cubicBezTo>
                  <a:cubicBezTo>
                    <a:pt x="259" y="94"/>
                    <a:pt x="259" y="82"/>
                    <a:pt x="252" y="73"/>
                  </a:cubicBezTo>
                  <a:cubicBezTo>
                    <a:pt x="225" y="40"/>
                    <a:pt x="182" y="0"/>
                    <a:pt x="129" y="0"/>
                  </a:cubicBezTo>
                  <a:cubicBezTo>
                    <a:pt x="127" y="0"/>
                    <a:pt x="124" y="0"/>
                    <a:pt x="122" y="0"/>
                  </a:cubicBezTo>
                  <a:cubicBezTo>
                    <a:pt x="65" y="4"/>
                    <a:pt x="22" y="52"/>
                    <a:pt x="6" y="74"/>
                  </a:cubicBezTo>
                  <a:cubicBezTo>
                    <a:pt x="0" y="82"/>
                    <a:pt x="0" y="94"/>
                    <a:pt x="6" y="102"/>
                  </a:cubicBezTo>
                  <a:cubicBezTo>
                    <a:pt x="17" y="117"/>
                    <a:pt x="57" y="165"/>
                    <a:pt x="112" y="175"/>
                  </a:cubicBezTo>
                  <a:cubicBezTo>
                    <a:pt x="112" y="175"/>
                    <a:pt x="113" y="175"/>
                    <a:pt x="113" y="175"/>
                  </a:cubicBezTo>
                  <a:cubicBezTo>
                    <a:pt x="117" y="175"/>
                    <a:pt x="120" y="173"/>
                    <a:pt x="121" y="169"/>
                  </a:cubicBezTo>
                  <a:cubicBezTo>
                    <a:pt x="122" y="164"/>
                    <a:pt x="119" y="160"/>
                    <a:pt x="115" y="159"/>
                  </a:cubicBezTo>
                  <a:cubicBezTo>
                    <a:pt x="65" y="150"/>
                    <a:pt x="29" y="106"/>
                    <a:pt x="19" y="93"/>
                  </a:cubicBezTo>
                  <a:cubicBezTo>
                    <a:pt x="17" y="90"/>
                    <a:pt x="17" y="86"/>
                    <a:pt x="19" y="83"/>
                  </a:cubicBezTo>
                  <a:cubicBezTo>
                    <a:pt x="27" y="72"/>
                    <a:pt x="44" y="53"/>
                    <a:pt x="66" y="38"/>
                  </a:cubicBezTo>
                  <a:cubicBezTo>
                    <a:pt x="60" y="48"/>
                    <a:pt x="57" y="60"/>
                    <a:pt x="57" y="72"/>
                  </a:cubicBezTo>
                  <a:cubicBezTo>
                    <a:pt x="57" y="106"/>
                    <a:pt x="82" y="136"/>
                    <a:pt x="116" y="143"/>
                  </a:cubicBezTo>
                  <a:cubicBezTo>
                    <a:pt x="116" y="143"/>
                    <a:pt x="117" y="143"/>
                    <a:pt x="117" y="143"/>
                  </a:cubicBezTo>
                  <a:cubicBezTo>
                    <a:pt x="121" y="143"/>
                    <a:pt x="124" y="141"/>
                    <a:pt x="125" y="137"/>
                  </a:cubicBezTo>
                  <a:cubicBezTo>
                    <a:pt x="126" y="133"/>
                    <a:pt x="123" y="128"/>
                    <a:pt x="119" y="1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16FBD3D-785E-CD54-94FA-9DAAB6095F3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47" y="2388"/>
              <a:ext cx="307" cy="307"/>
            </a:xfrm>
            <a:custGeom>
              <a:avLst/>
              <a:gdLst>
                <a:gd name="T0" fmla="*/ 64 w 128"/>
                <a:gd name="T1" fmla="*/ 0 h 128"/>
                <a:gd name="T2" fmla="*/ 0 w 128"/>
                <a:gd name="T3" fmla="*/ 64 h 128"/>
                <a:gd name="T4" fmla="*/ 64 w 128"/>
                <a:gd name="T5" fmla="*/ 128 h 128"/>
                <a:gd name="T6" fmla="*/ 128 w 128"/>
                <a:gd name="T7" fmla="*/ 64 h 128"/>
                <a:gd name="T8" fmla="*/ 64 w 128"/>
                <a:gd name="T9" fmla="*/ 0 h 128"/>
                <a:gd name="T10" fmla="*/ 64 w 128"/>
                <a:gd name="T11" fmla="*/ 112 h 128"/>
                <a:gd name="T12" fmla="*/ 16 w 128"/>
                <a:gd name="T13" fmla="*/ 64 h 128"/>
                <a:gd name="T14" fmla="*/ 64 w 128"/>
                <a:gd name="T15" fmla="*/ 16 h 128"/>
                <a:gd name="T16" fmla="*/ 112 w 128"/>
                <a:gd name="T17" fmla="*/ 64 h 128"/>
                <a:gd name="T18" fmla="*/ 64 w 128"/>
                <a:gd name="T19" fmla="*/ 11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128">
                  <a:moveTo>
                    <a:pt x="64" y="0"/>
                  </a:moveTo>
                  <a:cubicBezTo>
                    <a:pt x="29" y="0"/>
                    <a:pt x="0" y="29"/>
                    <a:pt x="0" y="64"/>
                  </a:cubicBezTo>
                  <a:cubicBezTo>
                    <a:pt x="0" y="99"/>
                    <a:pt x="29" y="128"/>
                    <a:pt x="64" y="128"/>
                  </a:cubicBezTo>
                  <a:cubicBezTo>
                    <a:pt x="100" y="128"/>
                    <a:pt x="128" y="99"/>
                    <a:pt x="128" y="64"/>
                  </a:cubicBezTo>
                  <a:cubicBezTo>
                    <a:pt x="128" y="29"/>
                    <a:pt x="100" y="0"/>
                    <a:pt x="64" y="0"/>
                  </a:cubicBezTo>
                  <a:close/>
                  <a:moveTo>
                    <a:pt x="64" y="112"/>
                  </a:moveTo>
                  <a:cubicBezTo>
                    <a:pt x="38" y="112"/>
                    <a:pt x="16" y="91"/>
                    <a:pt x="16" y="64"/>
                  </a:cubicBezTo>
                  <a:cubicBezTo>
                    <a:pt x="16" y="38"/>
                    <a:pt x="38" y="16"/>
                    <a:pt x="64" y="16"/>
                  </a:cubicBezTo>
                  <a:cubicBezTo>
                    <a:pt x="91" y="16"/>
                    <a:pt x="112" y="38"/>
                    <a:pt x="112" y="64"/>
                  </a:cubicBezTo>
                  <a:cubicBezTo>
                    <a:pt x="112" y="91"/>
                    <a:pt x="91" y="112"/>
                    <a:pt x="64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4A2269A7-4BCA-8F1E-B987-8E8B6B6EAC28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4" y="2465"/>
              <a:ext cx="154" cy="153"/>
            </a:xfrm>
            <a:custGeom>
              <a:avLst/>
              <a:gdLst>
                <a:gd name="T0" fmla="*/ 56 w 64"/>
                <a:gd name="T1" fmla="*/ 24 h 64"/>
                <a:gd name="T2" fmla="*/ 40 w 64"/>
                <a:gd name="T3" fmla="*/ 24 h 64"/>
                <a:gd name="T4" fmla="*/ 40 w 64"/>
                <a:gd name="T5" fmla="*/ 8 h 64"/>
                <a:gd name="T6" fmla="*/ 32 w 64"/>
                <a:gd name="T7" fmla="*/ 0 h 64"/>
                <a:gd name="T8" fmla="*/ 24 w 64"/>
                <a:gd name="T9" fmla="*/ 8 h 64"/>
                <a:gd name="T10" fmla="*/ 24 w 64"/>
                <a:gd name="T11" fmla="*/ 24 h 64"/>
                <a:gd name="T12" fmla="*/ 8 w 64"/>
                <a:gd name="T13" fmla="*/ 24 h 64"/>
                <a:gd name="T14" fmla="*/ 0 w 64"/>
                <a:gd name="T15" fmla="*/ 32 h 64"/>
                <a:gd name="T16" fmla="*/ 8 w 64"/>
                <a:gd name="T17" fmla="*/ 40 h 64"/>
                <a:gd name="T18" fmla="*/ 24 w 64"/>
                <a:gd name="T19" fmla="*/ 40 h 64"/>
                <a:gd name="T20" fmla="*/ 24 w 64"/>
                <a:gd name="T21" fmla="*/ 56 h 64"/>
                <a:gd name="T22" fmla="*/ 32 w 64"/>
                <a:gd name="T23" fmla="*/ 64 h 64"/>
                <a:gd name="T24" fmla="*/ 40 w 64"/>
                <a:gd name="T25" fmla="*/ 56 h 64"/>
                <a:gd name="T26" fmla="*/ 40 w 64"/>
                <a:gd name="T27" fmla="*/ 40 h 64"/>
                <a:gd name="T28" fmla="*/ 56 w 64"/>
                <a:gd name="T29" fmla="*/ 40 h 64"/>
                <a:gd name="T30" fmla="*/ 64 w 64"/>
                <a:gd name="T31" fmla="*/ 32 h 64"/>
                <a:gd name="T32" fmla="*/ 56 w 64"/>
                <a:gd name="T33" fmla="*/ 2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4" h="64">
                  <a:moveTo>
                    <a:pt x="56" y="24"/>
                  </a:moveTo>
                  <a:cubicBezTo>
                    <a:pt x="40" y="24"/>
                    <a:pt x="40" y="24"/>
                    <a:pt x="40" y="24"/>
                  </a:cubicBezTo>
                  <a:cubicBezTo>
                    <a:pt x="40" y="8"/>
                    <a:pt x="40" y="8"/>
                    <a:pt x="40" y="8"/>
                  </a:cubicBezTo>
                  <a:cubicBezTo>
                    <a:pt x="40" y="4"/>
                    <a:pt x="37" y="0"/>
                    <a:pt x="32" y="0"/>
                  </a:cubicBezTo>
                  <a:cubicBezTo>
                    <a:pt x="28" y="0"/>
                    <a:pt x="24" y="4"/>
                    <a:pt x="24" y="8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4" y="24"/>
                    <a:pt x="0" y="28"/>
                    <a:pt x="0" y="32"/>
                  </a:cubicBezTo>
                  <a:cubicBezTo>
                    <a:pt x="0" y="36"/>
                    <a:pt x="4" y="40"/>
                    <a:pt x="8" y="40"/>
                  </a:cubicBezTo>
                  <a:cubicBezTo>
                    <a:pt x="24" y="40"/>
                    <a:pt x="24" y="40"/>
                    <a:pt x="24" y="40"/>
                  </a:cubicBezTo>
                  <a:cubicBezTo>
                    <a:pt x="24" y="56"/>
                    <a:pt x="24" y="56"/>
                    <a:pt x="24" y="56"/>
                  </a:cubicBezTo>
                  <a:cubicBezTo>
                    <a:pt x="24" y="60"/>
                    <a:pt x="28" y="64"/>
                    <a:pt x="32" y="64"/>
                  </a:cubicBezTo>
                  <a:cubicBezTo>
                    <a:pt x="37" y="64"/>
                    <a:pt x="40" y="60"/>
                    <a:pt x="40" y="56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56" y="40"/>
                    <a:pt x="56" y="40"/>
                    <a:pt x="56" y="40"/>
                  </a:cubicBezTo>
                  <a:cubicBezTo>
                    <a:pt x="61" y="40"/>
                    <a:pt x="64" y="36"/>
                    <a:pt x="64" y="32"/>
                  </a:cubicBezTo>
                  <a:cubicBezTo>
                    <a:pt x="64" y="28"/>
                    <a:pt x="61" y="24"/>
                    <a:pt x="56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8CD544F0-11B5-1C4B-7358-9AD4BF92146F}"/>
              </a:ext>
            </a:extLst>
          </p:cNvPr>
          <p:cNvSpPr txBox="1"/>
          <p:nvPr/>
        </p:nvSpPr>
        <p:spPr>
          <a:xfrm>
            <a:off x="1876536" y="2383196"/>
            <a:ext cx="3479808" cy="225903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lIns="0" tIns="45697" rIns="0" bIns="45697" rtlCol="0" anchor="t">
            <a:spAutoFit/>
          </a:bodyPr>
          <a:lstStyle/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s-ES" sz="1600" dirty="0">
                <a:solidFill>
                  <a:schemeClr val="accent3"/>
                </a:solidFill>
                <a:ea typeface="Roboto"/>
                <a:cs typeface="Roboto"/>
                <a:sym typeface="Roboto"/>
              </a:rPr>
              <a:t>Tasa más baja</a:t>
            </a:r>
          </a:p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s-ES" sz="1600" dirty="0">
                <a:solidFill>
                  <a:srgbClr val="EF4E45"/>
                </a:solidFill>
                <a:ea typeface="Roboto"/>
                <a:cs typeface="Roboto"/>
                <a:sym typeface="Roboto"/>
              </a:rPr>
              <a:t>Cupo máximo</a:t>
            </a:r>
          </a:p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s-ES" sz="1600" dirty="0">
                <a:solidFill>
                  <a:schemeClr val="accent3"/>
                </a:solidFill>
                <a:ea typeface="Roboto"/>
                <a:cs typeface="Roboto"/>
                <a:sym typeface="Roboto"/>
              </a:rPr>
              <a:t>No hay volumen mínimo</a:t>
            </a:r>
          </a:p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s-ES" sz="1600" dirty="0">
                <a:solidFill>
                  <a:schemeClr val="accent3"/>
                </a:solidFill>
                <a:ea typeface="Roboto"/>
                <a:cs typeface="Roboto"/>
                <a:sym typeface="Roboto"/>
              </a:rPr>
              <a:t>Prima dentro de la prima del contrato</a:t>
            </a:r>
          </a:p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</a:pPr>
            <a:r>
              <a:rPr lang="es-ES" sz="1600" dirty="0">
                <a:solidFill>
                  <a:srgbClr val="FF8C00"/>
                </a:solidFill>
                <a:ea typeface="Roboto"/>
                <a:cs typeface="Roboto"/>
                <a:sym typeface="Roboto"/>
              </a:rPr>
              <a:t>Envío de lista Aceptaciones Especiales a los reaseguradores trimestrales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247A5D-A7D4-D352-CE11-DF6D5873598A}"/>
              </a:ext>
            </a:extLst>
          </p:cNvPr>
          <p:cNvSpPr/>
          <p:nvPr/>
        </p:nvSpPr>
        <p:spPr>
          <a:xfrm>
            <a:off x="5636178" y="2383196"/>
            <a:ext cx="3441035" cy="225903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lIns="91392" tIns="45697" rIns="91392" bIns="45697" rtlCol="0" anchor="t"/>
          <a:lstStyle/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s-ES" sz="1600" kern="0" dirty="0">
                <a:solidFill>
                  <a:srgbClr val="EF4E45"/>
                </a:solidFill>
                <a:cs typeface="Gisha" panose="020B0502040204020203" pitchFamily="34" charset="-79"/>
                <a:sym typeface="Roboto"/>
              </a:rPr>
              <a:t>Tasa más Alta</a:t>
            </a:r>
          </a:p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s-ES" sz="1600" kern="0" dirty="0">
                <a:solidFill>
                  <a:schemeClr val="accent3"/>
                </a:solidFill>
                <a:cs typeface="Gisha" panose="020B0502040204020203" pitchFamily="34" charset="-79"/>
                <a:sym typeface="Roboto"/>
              </a:rPr>
              <a:t>No hay máximo</a:t>
            </a:r>
          </a:p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s-ES" sz="1600" kern="0" dirty="0">
                <a:solidFill>
                  <a:srgbClr val="EF4E45"/>
                </a:solidFill>
                <a:cs typeface="Gisha" panose="020B0502040204020203" pitchFamily="34" charset="-79"/>
                <a:sym typeface="Roboto"/>
              </a:rPr>
              <a:t>Volumen mínimo para alimentar el contrato</a:t>
            </a:r>
          </a:p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s-ES" sz="1600" kern="0" dirty="0">
                <a:solidFill>
                  <a:srgbClr val="EF4E45"/>
                </a:solidFill>
                <a:cs typeface="Gisha" panose="020B0502040204020203" pitchFamily="34" charset="-79"/>
                <a:sym typeface="Roboto"/>
              </a:rPr>
              <a:t>Prima Mínima y de Depósito</a:t>
            </a:r>
            <a:r>
              <a:rPr lang="es-ES" sz="1600" kern="0" dirty="0">
                <a:solidFill>
                  <a:srgbClr val="000000"/>
                </a:solidFill>
                <a:cs typeface="Gisha" panose="020B0502040204020203" pitchFamily="34" charset="-79"/>
                <a:sym typeface="Roboto"/>
              </a:rPr>
              <a:t> </a:t>
            </a:r>
          </a:p>
          <a:p>
            <a:pPr marL="228594" indent="-228594" defTabSz="1218652">
              <a:lnSpc>
                <a:spcPct val="110000"/>
              </a:lnSpc>
              <a:buClr>
                <a:schemeClr val="tx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s-ES" sz="1600" kern="0" dirty="0">
                <a:solidFill>
                  <a:srgbClr val="FF8C00"/>
                </a:solidFill>
                <a:cs typeface="Gisha" panose="020B0502040204020203" pitchFamily="34" charset="-79"/>
                <a:sym typeface="Roboto"/>
              </a:rPr>
              <a:t>Reporte y Estado de Cuentas Trimestrales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C3C79A-CF8C-EAFE-8EDC-E7431841F348}"/>
              </a:ext>
            </a:extLst>
          </p:cNvPr>
          <p:cNvSpPr txBox="1"/>
          <p:nvPr/>
        </p:nvSpPr>
        <p:spPr>
          <a:xfrm>
            <a:off x="1778035" y="1957888"/>
            <a:ext cx="352322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8652"/>
            <a:r>
              <a:rPr lang="es-ES" sz="1700" b="1" dirty="0">
                <a:solidFill>
                  <a:schemeClr val="tx2"/>
                </a:solidFill>
                <a:latin typeface="Arial"/>
              </a:rPr>
              <a:t>CONTRATO</a:t>
            </a:r>
            <a:endParaRPr lang="en-US" sz="1700" b="1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8D6D7D-1D14-5E8D-F634-7B54778AA3F2}"/>
              </a:ext>
            </a:extLst>
          </p:cNvPr>
          <p:cNvSpPr txBox="1"/>
          <p:nvPr/>
        </p:nvSpPr>
        <p:spPr>
          <a:xfrm>
            <a:off x="6073038" y="1957888"/>
            <a:ext cx="256731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8652"/>
            <a:r>
              <a:rPr lang="en-US" sz="1700" b="1" dirty="0">
                <a:solidFill>
                  <a:schemeClr val="tx2"/>
                </a:solidFill>
                <a:latin typeface="Arial"/>
              </a:rPr>
              <a:t>FAC OBLIG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2424EFA-FD08-34C9-4967-556A3E501E71}"/>
              </a:ext>
            </a:extLst>
          </p:cNvPr>
          <p:cNvCxnSpPr/>
          <p:nvPr/>
        </p:nvCxnSpPr>
        <p:spPr>
          <a:xfrm>
            <a:off x="1876536" y="2311830"/>
            <a:ext cx="34798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8581DF4-D37D-0B3B-0498-E3E262C9AB49}"/>
              </a:ext>
            </a:extLst>
          </p:cNvPr>
          <p:cNvCxnSpPr/>
          <p:nvPr/>
        </p:nvCxnSpPr>
        <p:spPr>
          <a:xfrm>
            <a:off x="5636178" y="2311830"/>
            <a:ext cx="3441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417">
            <a:extLst>
              <a:ext uri="{FF2B5EF4-FFF2-40B4-BE49-F238E27FC236}">
                <a16:creationId xmlns:a16="http://schemas.microsoft.com/office/drawing/2014/main" id="{AA313513-60E0-B082-39FE-FF2DCB01F44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80393" y="1707146"/>
            <a:ext cx="550451" cy="548640"/>
            <a:chOff x="2567" y="1704"/>
            <a:chExt cx="912" cy="909"/>
          </a:xfrm>
          <a:solidFill>
            <a:schemeClr val="accent2"/>
          </a:solidFill>
        </p:grpSpPr>
        <p:sp>
          <p:nvSpPr>
            <p:cNvPr id="20" name="Freeform 418">
              <a:extLst>
                <a:ext uri="{FF2B5EF4-FFF2-40B4-BE49-F238E27FC236}">
                  <a16:creationId xmlns:a16="http://schemas.microsoft.com/office/drawing/2014/main" id="{6C53FC3A-FF12-270E-B74E-7BE1875C83B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67" y="1704"/>
              <a:ext cx="912" cy="909"/>
            </a:xfrm>
            <a:custGeom>
              <a:avLst/>
              <a:gdLst>
                <a:gd name="T0" fmla="*/ 193 w 386"/>
                <a:gd name="T1" fmla="*/ 385 h 385"/>
                <a:gd name="T2" fmla="*/ 0 w 386"/>
                <a:gd name="T3" fmla="*/ 193 h 385"/>
                <a:gd name="T4" fmla="*/ 193 w 386"/>
                <a:gd name="T5" fmla="*/ 0 h 385"/>
                <a:gd name="T6" fmla="*/ 386 w 386"/>
                <a:gd name="T7" fmla="*/ 193 h 385"/>
                <a:gd name="T8" fmla="*/ 193 w 386"/>
                <a:gd name="T9" fmla="*/ 385 h 385"/>
                <a:gd name="T10" fmla="*/ 193 w 386"/>
                <a:gd name="T11" fmla="*/ 16 h 385"/>
                <a:gd name="T12" fmla="*/ 16 w 386"/>
                <a:gd name="T13" fmla="*/ 193 h 385"/>
                <a:gd name="T14" fmla="*/ 193 w 386"/>
                <a:gd name="T15" fmla="*/ 369 h 385"/>
                <a:gd name="T16" fmla="*/ 370 w 386"/>
                <a:gd name="T17" fmla="*/ 193 h 385"/>
                <a:gd name="T18" fmla="*/ 193 w 386"/>
                <a:gd name="T19" fmla="*/ 1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6" h="385">
                  <a:moveTo>
                    <a:pt x="193" y="385"/>
                  </a:moveTo>
                  <a:cubicBezTo>
                    <a:pt x="87" y="385"/>
                    <a:pt x="0" y="299"/>
                    <a:pt x="0" y="193"/>
                  </a:cubicBezTo>
                  <a:cubicBezTo>
                    <a:pt x="0" y="86"/>
                    <a:pt x="87" y="0"/>
                    <a:pt x="193" y="0"/>
                  </a:cubicBezTo>
                  <a:cubicBezTo>
                    <a:pt x="300" y="0"/>
                    <a:pt x="386" y="86"/>
                    <a:pt x="386" y="193"/>
                  </a:cubicBezTo>
                  <a:cubicBezTo>
                    <a:pt x="386" y="299"/>
                    <a:pt x="300" y="385"/>
                    <a:pt x="193" y="385"/>
                  </a:cubicBezTo>
                  <a:close/>
                  <a:moveTo>
                    <a:pt x="193" y="16"/>
                  </a:moveTo>
                  <a:cubicBezTo>
                    <a:pt x="96" y="16"/>
                    <a:pt x="16" y="95"/>
                    <a:pt x="16" y="193"/>
                  </a:cubicBezTo>
                  <a:cubicBezTo>
                    <a:pt x="16" y="290"/>
                    <a:pt x="96" y="369"/>
                    <a:pt x="193" y="369"/>
                  </a:cubicBezTo>
                  <a:cubicBezTo>
                    <a:pt x="291" y="369"/>
                    <a:pt x="370" y="290"/>
                    <a:pt x="370" y="193"/>
                  </a:cubicBezTo>
                  <a:cubicBezTo>
                    <a:pt x="370" y="95"/>
                    <a:pt x="291" y="16"/>
                    <a:pt x="193" y="16"/>
                  </a:cubicBezTo>
                  <a:close/>
                </a:path>
              </a:pathLst>
            </a:custGeom>
            <a:grpFill/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  <p:sp>
          <p:nvSpPr>
            <p:cNvPr id="21" name="Freeform 419">
              <a:extLst>
                <a:ext uri="{FF2B5EF4-FFF2-40B4-BE49-F238E27FC236}">
                  <a16:creationId xmlns:a16="http://schemas.microsoft.com/office/drawing/2014/main" id="{52959652-4A2B-AECA-CF71-ECA4817FA7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4" y="1959"/>
              <a:ext cx="464" cy="416"/>
            </a:xfrm>
            <a:custGeom>
              <a:avLst/>
              <a:gdLst>
                <a:gd name="T0" fmla="*/ 200 w 510"/>
                <a:gd name="T1" fmla="*/ 458 h 458"/>
                <a:gd name="T2" fmla="*/ 0 w 510"/>
                <a:gd name="T3" fmla="*/ 269 h 458"/>
                <a:gd name="T4" fmla="*/ 26 w 510"/>
                <a:gd name="T5" fmla="*/ 241 h 458"/>
                <a:gd name="T6" fmla="*/ 196 w 510"/>
                <a:gd name="T7" fmla="*/ 401 h 458"/>
                <a:gd name="T8" fmla="*/ 479 w 510"/>
                <a:gd name="T9" fmla="*/ 0 h 458"/>
                <a:gd name="T10" fmla="*/ 510 w 510"/>
                <a:gd name="T11" fmla="*/ 23 h 458"/>
                <a:gd name="T12" fmla="*/ 200 w 510"/>
                <a:gd name="T13" fmla="*/ 458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0" h="458">
                  <a:moveTo>
                    <a:pt x="200" y="458"/>
                  </a:moveTo>
                  <a:lnTo>
                    <a:pt x="0" y="269"/>
                  </a:lnTo>
                  <a:lnTo>
                    <a:pt x="26" y="241"/>
                  </a:lnTo>
                  <a:lnTo>
                    <a:pt x="196" y="401"/>
                  </a:lnTo>
                  <a:lnTo>
                    <a:pt x="479" y="0"/>
                  </a:lnTo>
                  <a:lnTo>
                    <a:pt x="510" y="23"/>
                  </a:lnTo>
                  <a:lnTo>
                    <a:pt x="200" y="458"/>
                  </a:lnTo>
                  <a:close/>
                </a:path>
              </a:pathLst>
            </a:custGeom>
            <a:grpFill/>
            <a:ln w="9525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416558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 dirty="0"/>
              <a:t>Guy Carpenter &amp; Company Limited registered in England and Wales with company number 335308. </a:t>
            </a:r>
          </a:p>
          <a:p>
            <a:r>
              <a:rPr lang="en-GB" dirty="0"/>
              <a:t>Registered Office: 1 Tower Place West, Tower Place, London, EC3R 5BU, United Kingdom.  </a:t>
            </a:r>
          </a:p>
          <a:p>
            <a:endParaRPr lang="en-GB" dirty="0"/>
          </a:p>
          <a:p>
            <a:r>
              <a:rPr lang="en-GB" dirty="0"/>
              <a:t>Guy Carpenter &amp; Company Limited is an agent and appointed representative of Marsh Limited. Marsh Limited is authorised and regulated by the Financial Conduct Authority (FCA).</a:t>
            </a:r>
          </a:p>
        </p:txBody>
      </p:sp>
    </p:spTree>
    <p:extLst>
      <p:ext uri="{BB962C8B-B14F-4D97-AF65-F5344CB8AC3E}">
        <p14:creationId xmlns:p14="http://schemas.microsoft.com/office/powerpoint/2010/main" val="1964833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err="1"/>
              <a:t>Motivos</a:t>
            </a:r>
            <a:r>
              <a:rPr lang="en-GB" dirty="0"/>
              <a:t> de la </a:t>
            </a:r>
            <a:r>
              <a:rPr lang="en-GB" dirty="0" err="1"/>
              <a:t>introducción</a:t>
            </a:r>
            <a:r>
              <a:rPr lang="en-GB" dirty="0"/>
              <a:t> de los </a:t>
            </a:r>
            <a:r>
              <a:rPr lang="en-GB" dirty="0" err="1"/>
              <a:t>límites</a:t>
            </a:r>
            <a:r>
              <a:rPr lang="en-GB" dirty="0"/>
              <a:t> </a:t>
            </a:r>
            <a:r>
              <a:rPr lang="en-GB" dirty="0" err="1"/>
              <a:t>especiales</a:t>
            </a:r>
            <a:endParaRPr lang="en-GB" dirty="0"/>
          </a:p>
          <a:p>
            <a:r>
              <a:rPr lang="en-GB" dirty="0" err="1"/>
              <a:t>Dónde</a:t>
            </a:r>
            <a:r>
              <a:rPr lang="en-GB" dirty="0"/>
              <a:t> </a:t>
            </a:r>
            <a:r>
              <a:rPr lang="en-GB" dirty="0" err="1"/>
              <a:t>encontrarlos</a:t>
            </a:r>
            <a:endParaRPr lang="en-GB" dirty="0"/>
          </a:p>
          <a:p>
            <a:r>
              <a:rPr lang="en-GB" dirty="0" err="1"/>
              <a:t>Límites</a:t>
            </a:r>
            <a:r>
              <a:rPr lang="en-GB" dirty="0"/>
              <a:t> </a:t>
            </a:r>
            <a:r>
              <a:rPr lang="en-GB" dirty="0" err="1"/>
              <a:t>especiales</a:t>
            </a:r>
            <a:r>
              <a:rPr lang="en-GB" dirty="0"/>
              <a:t> para 2024/2025</a:t>
            </a:r>
          </a:p>
          <a:p>
            <a:r>
              <a:rPr lang="en-GB" dirty="0" err="1"/>
              <a:t>Utilización</a:t>
            </a:r>
            <a:r>
              <a:rPr lang="en-GB" dirty="0"/>
              <a:t> </a:t>
            </a:r>
            <a:r>
              <a:rPr lang="en-GB" dirty="0" err="1"/>
              <a:t>por</a:t>
            </a:r>
            <a:r>
              <a:rPr lang="en-GB" dirty="0"/>
              <a:t> </a:t>
            </a:r>
            <a:r>
              <a:rPr lang="en-GB" dirty="0" err="1"/>
              <a:t>Compañía</a:t>
            </a:r>
            <a:endParaRPr lang="en-GB" dirty="0"/>
          </a:p>
          <a:p>
            <a:r>
              <a:rPr lang="en-GB" dirty="0" err="1"/>
              <a:t>Otras</a:t>
            </a:r>
            <a:r>
              <a:rPr lang="en-GB" dirty="0"/>
              <a:t> </a:t>
            </a:r>
            <a:r>
              <a:rPr lang="en-GB" dirty="0" err="1"/>
              <a:t>opciones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  <p:custDataLst>
              <p:custData r:id="rId1"/>
            </p:custDataLst>
          </p:nvPr>
        </p:nvSpPr>
        <p:spPr/>
        <p:txBody>
          <a:bodyPr/>
          <a:lstStyle/>
          <a:p>
            <a:r>
              <a:rPr lang="en-GB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498492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6C893-7F87-D92A-E071-77C4BAA80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Motivos</a:t>
            </a:r>
            <a:r>
              <a:rPr lang="en-GB" dirty="0"/>
              <a:t> de la </a:t>
            </a:r>
            <a:r>
              <a:rPr lang="en-GB" dirty="0" err="1"/>
              <a:t>introducción</a:t>
            </a:r>
            <a:r>
              <a:rPr lang="en-GB" dirty="0"/>
              <a:t> de los </a:t>
            </a:r>
            <a:r>
              <a:rPr lang="en-GB" dirty="0" err="1"/>
              <a:t>límites</a:t>
            </a:r>
            <a:r>
              <a:rPr lang="en-GB" dirty="0"/>
              <a:t> </a:t>
            </a:r>
            <a:r>
              <a:rPr lang="en-GB" dirty="0" err="1"/>
              <a:t>especiales</a:t>
            </a:r>
            <a:br>
              <a:rPr lang="en-GB" dirty="0"/>
            </a:b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8EAC34-1826-0DCC-94C6-6AF0BC56E0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968743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¿Por qué se introdujeron los límites especiales?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s-ES" smtClean="0"/>
              <a:pPr algn="r"/>
              <a:t>4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s-E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654440" y="3554482"/>
            <a:ext cx="1951178" cy="0"/>
          </a:xfrm>
          <a:prstGeom prst="line">
            <a:avLst/>
          </a:prstGeom>
          <a:ln w="38100">
            <a:solidFill>
              <a:schemeClr val="accent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6"/>
          <p:cNvSpPr/>
          <p:nvPr/>
        </p:nvSpPr>
        <p:spPr>
          <a:xfrm>
            <a:off x="3619904" y="1108075"/>
            <a:ext cx="241652" cy="5013325"/>
          </a:xfrm>
          <a:custGeom>
            <a:avLst/>
            <a:gdLst>
              <a:gd name="connsiteX0" fmla="*/ 335756 w 338138"/>
              <a:gd name="connsiteY0" fmla="*/ 0 h 1600200"/>
              <a:gd name="connsiteX1" fmla="*/ 0 w 338138"/>
              <a:gd name="connsiteY1" fmla="*/ 0 h 1600200"/>
              <a:gd name="connsiteX2" fmla="*/ 0 w 338138"/>
              <a:gd name="connsiteY2" fmla="*/ 1600200 h 1600200"/>
              <a:gd name="connsiteX3" fmla="*/ 338138 w 338138"/>
              <a:gd name="connsiteY3" fmla="*/ 1600200 h 160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138" h="1600200">
                <a:moveTo>
                  <a:pt x="335756" y="0"/>
                </a:moveTo>
                <a:lnTo>
                  <a:pt x="0" y="0"/>
                </a:lnTo>
                <a:lnTo>
                  <a:pt x="0" y="1600200"/>
                </a:lnTo>
                <a:lnTo>
                  <a:pt x="338138" y="160020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horz" wrap="none" lIns="0" tIns="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86000"/>
              </a:lnSpc>
              <a:spcBef>
                <a:spcPct val="0"/>
              </a:spcBef>
              <a:spcAft>
                <a:spcPct val="0"/>
              </a:spcAft>
            </a:pPr>
            <a:endParaRPr lang="es-ES" sz="2000" dirty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381588"/>
              </p:ext>
            </p:extLst>
          </p:nvPr>
        </p:nvGraphicFramePr>
        <p:xfrm>
          <a:off x="3875842" y="1293506"/>
          <a:ext cx="7833557" cy="4641208"/>
        </p:xfrm>
        <a:graphic>
          <a:graphicData uri="http://schemas.openxmlformats.org/drawingml/2006/table">
            <a:tbl>
              <a:tblPr firstRow="1" bandRow="1"/>
              <a:tblGrid>
                <a:gridCol w="7833557">
                  <a:extLst>
                    <a:ext uri="{9D8B030D-6E8A-4147-A177-3AD203B41FA5}">
                      <a16:colId xmlns:a16="http://schemas.microsoft.com/office/drawing/2014/main" val="2867811268"/>
                    </a:ext>
                  </a:extLst>
                </a:gridCol>
              </a:tblGrid>
              <a:tr h="927892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800" b="1" noProof="0" dirty="0">
                          <a:solidFill>
                            <a:schemeClr val="accent2"/>
                          </a:solidFill>
                        </a:rPr>
                        <a:t>Coste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600" b="0" noProof="0" dirty="0">
                          <a:solidFill>
                            <a:schemeClr val="tx1"/>
                          </a:solidFill>
                        </a:rPr>
                        <a:t>Permite a las compañías suscribir riesgos más grandes sin coste adicional.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0184169"/>
                  </a:ext>
                </a:extLst>
              </a:tr>
              <a:tr h="927892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800" b="1" noProof="0" dirty="0">
                          <a:solidFill>
                            <a:schemeClr val="accent2"/>
                          </a:solidFill>
                        </a:rPr>
                        <a:t>Agilidad  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s-ES" sz="1600" b="0" noProof="0" dirty="0">
                          <a:solidFill>
                            <a:schemeClr val="tx1"/>
                          </a:solidFill>
                        </a:rPr>
                        <a:t>Reduce el tiempo de aprobación de aceptaciones especiales.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9595354"/>
                  </a:ext>
                </a:extLst>
              </a:tr>
              <a:tr h="92789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9DE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Crecimiento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0202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Permite establecer la necesidad de aumentar la compra de límites por riesgo.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2047846"/>
                  </a:ext>
                </a:extLst>
              </a:tr>
              <a:tr h="92789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9DE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Gestión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0202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Hace la gestión de esos riesgos más fácil para todas las partes.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8853812"/>
                  </a:ext>
                </a:extLst>
              </a:tr>
              <a:tr h="92789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9DE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Reaseguro Facultativo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0202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Se evitan las restricciones de prima mínima impuestas por los reaseguradores facultativos.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4318019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370840" y="2347570"/>
            <a:ext cx="2382520" cy="2784586"/>
            <a:chOff x="370840" y="2347570"/>
            <a:chExt cx="2382520" cy="2784586"/>
          </a:xfrm>
        </p:grpSpPr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370840" y="2347570"/>
              <a:ext cx="2382520" cy="2784586"/>
            </a:xfrm>
            <a:custGeom>
              <a:avLst/>
              <a:gdLst>
                <a:gd name="T0" fmla="*/ 101 w 115"/>
                <a:gd name="T1" fmla="*/ 23 h 134"/>
                <a:gd name="T2" fmla="*/ 27 w 115"/>
                <a:gd name="T3" fmla="*/ 19 h 134"/>
                <a:gd name="T4" fmla="*/ 10 w 115"/>
                <a:gd name="T5" fmla="*/ 58 h 134"/>
                <a:gd name="T6" fmla="*/ 10 w 115"/>
                <a:gd name="T7" fmla="*/ 61 h 134"/>
                <a:gd name="T8" fmla="*/ 0 w 115"/>
                <a:gd name="T9" fmla="*/ 82 h 134"/>
                <a:gd name="T10" fmla="*/ 2 w 115"/>
                <a:gd name="T11" fmla="*/ 87 h 134"/>
                <a:gd name="T12" fmla="*/ 10 w 115"/>
                <a:gd name="T13" fmla="*/ 92 h 134"/>
                <a:gd name="T14" fmla="*/ 10 w 115"/>
                <a:gd name="T15" fmla="*/ 106 h 134"/>
                <a:gd name="T16" fmla="*/ 26 w 115"/>
                <a:gd name="T17" fmla="*/ 122 h 134"/>
                <a:gd name="T18" fmla="*/ 42 w 115"/>
                <a:gd name="T19" fmla="*/ 122 h 134"/>
                <a:gd name="T20" fmla="*/ 42 w 115"/>
                <a:gd name="T21" fmla="*/ 130 h 134"/>
                <a:gd name="T22" fmla="*/ 46 w 115"/>
                <a:gd name="T23" fmla="*/ 134 h 134"/>
                <a:gd name="T24" fmla="*/ 50 w 115"/>
                <a:gd name="T25" fmla="*/ 130 h 134"/>
                <a:gd name="T26" fmla="*/ 50 w 115"/>
                <a:gd name="T27" fmla="*/ 118 h 134"/>
                <a:gd name="T28" fmla="*/ 46 w 115"/>
                <a:gd name="T29" fmla="*/ 114 h 134"/>
                <a:gd name="T30" fmla="*/ 26 w 115"/>
                <a:gd name="T31" fmla="*/ 114 h 134"/>
                <a:gd name="T32" fmla="*/ 18 w 115"/>
                <a:gd name="T33" fmla="*/ 106 h 134"/>
                <a:gd name="T34" fmla="*/ 18 w 115"/>
                <a:gd name="T35" fmla="*/ 90 h 134"/>
                <a:gd name="T36" fmla="*/ 16 w 115"/>
                <a:gd name="T37" fmla="*/ 87 h 134"/>
                <a:gd name="T38" fmla="*/ 9 w 115"/>
                <a:gd name="T39" fmla="*/ 82 h 134"/>
                <a:gd name="T40" fmla="*/ 18 w 115"/>
                <a:gd name="T41" fmla="*/ 64 h 134"/>
                <a:gd name="T42" fmla="*/ 18 w 115"/>
                <a:gd name="T43" fmla="*/ 62 h 134"/>
                <a:gd name="T44" fmla="*/ 18 w 115"/>
                <a:gd name="T45" fmla="*/ 58 h 134"/>
                <a:gd name="T46" fmla="*/ 33 w 115"/>
                <a:gd name="T47" fmla="*/ 25 h 134"/>
                <a:gd name="T48" fmla="*/ 95 w 115"/>
                <a:gd name="T49" fmla="*/ 29 h 134"/>
                <a:gd name="T50" fmla="*/ 106 w 115"/>
                <a:gd name="T51" fmla="*/ 60 h 134"/>
                <a:gd name="T52" fmla="*/ 91 w 115"/>
                <a:gd name="T53" fmla="*/ 91 h 134"/>
                <a:gd name="T54" fmla="*/ 90 w 115"/>
                <a:gd name="T55" fmla="*/ 94 h 134"/>
                <a:gd name="T56" fmla="*/ 90 w 115"/>
                <a:gd name="T57" fmla="*/ 130 h 134"/>
                <a:gd name="T58" fmla="*/ 94 w 115"/>
                <a:gd name="T59" fmla="*/ 134 h 134"/>
                <a:gd name="T60" fmla="*/ 98 w 115"/>
                <a:gd name="T61" fmla="*/ 130 h 134"/>
                <a:gd name="T62" fmla="*/ 98 w 115"/>
                <a:gd name="T63" fmla="*/ 95 h 134"/>
                <a:gd name="T64" fmla="*/ 114 w 115"/>
                <a:gd name="T65" fmla="*/ 61 h 134"/>
                <a:gd name="T66" fmla="*/ 101 w 115"/>
                <a:gd name="T67" fmla="*/ 2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5" h="134">
                  <a:moveTo>
                    <a:pt x="101" y="23"/>
                  </a:moveTo>
                  <a:cubicBezTo>
                    <a:pt x="82" y="2"/>
                    <a:pt x="49" y="0"/>
                    <a:pt x="27" y="19"/>
                  </a:cubicBezTo>
                  <a:cubicBezTo>
                    <a:pt x="16" y="29"/>
                    <a:pt x="10" y="43"/>
                    <a:pt x="10" y="58"/>
                  </a:cubicBezTo>
                  <a:cubicBezTo>
                    <a:pt x="10" y="61"/>
                    <a:pt x="10" y="61"/>
                    <a:pt x="10" y="61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4"/>
                    <a:pt x="0" y="86"/>
                    <a:pt x="2" y="87"/>
                  </a:cubicBezTo>
                  <a:cubicBezTo>
                    <a:pt x="10" y="92"/>
                    <a:pt x="10" y="92"/>
                    <a:pt x="10" y="92"/>
                  </a:cubicBezTo>
                  <a:cubicBezTo>
                    <a:pt x="10" y="106"/>
                    <a:pt x="10" y="106"/>
                    <a:pt x="10" y="106"/>
                  </a:cubicBezTo>
                  <a:cubicBezTo>
                    <a:pt x="10" y="115"/>
                    <a:pt x="17" y="122"/>
                    <a:pt x="26" y="122"/>
                  </a:cubicBezTo>
                  <a:cubicBezTo>
                    <a:pt x="42" y="122"/>
                    <a:pt x="42" y="122"/>
                    <a:pt x="42" y="122"/>
                  </a:cubicBezTo>
                  <a:cubicBezTo>
                    <a:pt x="42" y="130"/>
                    <a:pt x="42" y="130"/>
                    <a:pt x="42" y="130"/>
                  </a:cubicBezTo>
                  <a:cubicBezTo>
                    <a:pt x="42" y="132"/>
                    <a:pt x="44" y="134"/>
                    <a:pt x="46" y="134"/>
                  </a:cubicBezTo>
                  <a:cubicBezTo>
                    <a:pt x="48" y="134"/>
                    <a:pt x="50" y="132"/>
                    <a:pt x="50" y="130"/>
                  </a:cubicBezTo>
                  <a:cubicBezTo>
                    <a:pt x="50" y="118"/>
                    <a:pt x="50" y="118"/>
                    <a:pt x="50" y="118"/>
                  </a:cubicBezTo>
                  <a:cubicBezTo>
                    <a:pt x="50" y="116"/>
                    <a:pt x="48" y="114"/>
                    <a:pt x="46" y="114"/>
                  </a:cubicBezTo>
                  <a:cubicBezTo>
                    <a:pt x="26" y="114"/>
                    <a:pt x="26" y="114"/>
                    <a:pt x="26" y="114"/>
                  </a:cubicBezTo>
                  <a:cubicBezTo>
                    <a:pt x="22" y="114"/>
                    <a:pt x="18" y="110"/>
                    <a:pt x="18" y="106"/>
                  </a:cubicBezTo>
                  <a:cubicBezTo>
                    <a:pt x="18" y="90"/>
                    <a:pt x="18" y="90"/>
                    <a:pt x="18" y="90"/>
                  </a:cubicBezTo>
                  <a:cubicBezTo>
                    <a:pt x="18" y="89"/>
                    <a:pt x="17" y="87"/>
                    <a:pt x="16" y="87"/>
                  </a:cubicBezTo>
                  <a:cubicBezTo>
                    <a:pt x="9" y="82"/>
                    <a:pt x="9" y="82"/>
                    <a:pt x="9" y="82"/>
                  </a:cubicBezTo>
                  <a:cubicBezTo>
                    <a:pt x="18" y="64"/>
                    <a:pt x="18" y="64"/>
                    <a:pt x="18" y="64"/>
                  </a:cubicBezTo>
                  <a:cubicBezTo>
                    <a:pt x="18" y="63"/>
                    <a:pt x="18" y="63"/>
                    <a:pt x="18" y="62"/>
                  </a:cubicBezTo>
                  <a:cubicBezTo>
                    <a:pt x="18" y="58"/>
                    <a:pt x="18" y="58"/>
                    <a:pt x="18" y="58"/>
                  </a:cubicBezTo>
                  <a:cubicBezTo>
                    <a:pt x="18" y="46"/>
                    <a:pt x="23" y="34"/>
                    <a:pt x="33" y="25"/>
                  </a:cubicBezTo>
                  <a:cubicBezTo>
                    <a:pt x="51" y="9"/>
                    <a:pt x="79" y="11"/>
                    <a:pt x="95" y="29"/>
                  </a:cubicBezTo>
                  <a:cubicBezTo>
                    <a:pt x="103" y="37"/>
                    <a:pt x="107" y="49"/>
                    <a:pt x="106" y="60"/>
                  </a:cubicBezTo>
                  <a:cubicBezTo>
                    <a:pt x="105" y="72"/>
                    <a:pt x="100" y="83"/>
                    <a:pt x="91" y="91"/>
                  </a:cubicBezTo>
                  <a:cubicBezTo>
                    <a:pt x="90" y="91"/>
                    <a:pt x="90" y="93"/>
                    <a:pt x="90" y="94"/>
                  </a:cubicBezTo>
                  <a:cubicBezTo>
                    <a:pt x="90" y="130"/>
                    <a:pt x="90" y="130"/>
                    <a:pt x="90" y="130"/>
                  </a:cubicBezTo>
                  <a:cubicBezTo>
                    <a:pt x="90" y="132"/>
                    <a:pt x="92" y="134"/>
                    <a:pt x="94" y="134"/>
                  </a:cubicBezTo>
                  <a:cubicBezTo>
                    <a:pt x="96" y="134"/>
                    <a:pt x="98" y="132"/>
                    <a:pt x="98" y="130"/>
                  </a:cubicBezTo>
                  <a:cubicBezTo>
                    <a:pt x="98" y="95"/>
                    <a:pt x="98" y="95"/>
                    <a:pt x="98" y="95"/>
                  </a:cubicBezTo>
                  <a:cubicBezTo>
                    <a:pt x="108" y="86"/>
                    <a:pt x="113" y="74"/>
                    <a:pt x="114" y="61"/>
                  </a:cubicBezTo>
                  <a:cubicBezTo>
                    <a:pt x="115" y="47"/>
                    <a:pt x="110" y="34"/>
                    <a:pt x="101" y="2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s-ES" dirty="0"/>
            </a:p>
          </p:txBody>
        </p:sp>
        <p:sp>
          <p:nvSpPr>
            <p:cNvPr id="11" name="Freeform 6"/>
            <p:cNvSpPr>
              <a:spLocks noEditPoints="1"/>
            </p:cNvSpPr>
            <p:nvPr/>
          </p:nvSpPr>
          <p:spPr bwMode="auto">
            <a:xfrm>
              <a:off x="1070705" y="2972985"/>
              <a:ext cx="1176369" cy="1161485"/>
            </a:xfrm>
            <a:custGeom>
              <a:avLst/>
              <a:gdLst>
                <a:gd name="T0" fmla="*/ 52 w 56"/>
                <a:gd name="T1" fmla="*/ 24 h 56"/>
                <a:gd name="T2" fmla="*/ 48 w 56"/>
                <a:gd name="T3" fmla="*/ 24 h 56"/>
                <a:gd name="T4" fmla="*/ 45 w 56"/>
                <a:gd name="T5" fmla="*/ 17 h 56"/>
                <a:gd name="T6" fmla="*/ 48 w 56"/>
                <a:gd name="T7" fmla="*/ 14 h 56"/>
                <a:gd name="T8" fmla="*/ 48 w 56"/>
                <a:gd name="T9" fmla="*/ 8 h 56"/>
                <a:gd name="T10" fmla="*/ 42 w 56"/>
                <a:gd name="T11" fmla="*/ 8 h 56"/>
                <a:gd name="T12" fmla="*/ 39 w 56"/>
                <a:gd name="T13" fmla="*/ 11 h 56"/>
                <a:gd name="T14" fmla="*/ 32 w 56"/>
                <a:gd name="T15" fmla="*/ 8 h 56"/>
                <a:gd name="T16" fmla="*/ 32 w 56"/>
                <a:gd name="T17" fmla="*/ 4 h 56"/>
                <a:gd name="T18" fmla="*/ 28 w 56"/>
                <a:gd name="T19" fmla="*/ 0 h 56"/>
                <a:gd name="T20" fmla="*/ 24 w 56"/>
                <a:gd name="T21" fmla="*/ 4 h 56"/>
                <a:gd name="T22" fmla="*/ 24 w 56"/>
                <a:gd name="T23" fmla="*/ 8 h 56"/>
                <a:gd name="T24" fmla="*/ 17 w 56"/>
                <a:gd name="T25" fmla="*/ 11 h 56"/>
                <a:gd name="T26" fmla="*/ 14 w 56"/>
                <a:gd name="T27" fmla="*/ 8 h 56"/>
                <a:gd name="T28" fmla="*/ 8 w 56"/>
                <a:gd name="T29" fmla="*/ 8 h 56"/>
                <a:gd name="T30" fmla="*/ 8 w 56"/>
                <a:gd name="T31" fmla="*/ 14 h 56"/>
                <a:gd name="T32" fmla="*/ 11 w 56"/>
                <a:gd name="T33" fmla="*/ 17 h 56"/>
                <a:gd name="T34" fmla="*/ 8 w 56"/>
                <a:gd name="T35" fmla="*/ 24 h 56"/>
                <a:gd name="T36" fmla="*/ 4 w 56"/>
                <a:gd name="T37" fmla="*/ 24 h 56"/>
                <a:gd name="T38" fmla="*/ 0 w 56"/>
                <a:gd name="T39" fmla="*/ 28 h 56"/>
                <a:gd name="T40" fmla="*/ 4 w 56"/>
                <a:gd name="T41" fmla="*/ 32 h 56"/>
                <a:gd name="T42" fmla="*/ 8 w 56"/>
                <a:gd name="T43" fmla="*/ 32 h 56"/>
                <a:gd name="T44" fmla="*/ 11 w 56"/>
                <a:gd name="T45" fmla="*/ 39 h 56"/>
                <a:gd name="T46" fmla="*/ 8 w 56"/>
                <a:gd name="T47" fmla="*/ 42 h 56"/>
                <a:gd name="T48" fmla="*/ 8 w 56"/>
                <a:gd name="T49" fmla="*/ 48 h 56"/>
                <a:gd name="T50" fmla="*/ 11 w 56"/>
                <a:gd name="T51" fmla="*/ 49 h 56"/>
                <a:gd name="T52" fmla="*/ 14 w 56"/>
                <a:gd name="T53" fmla="*/ 48 h 56"/>
                <a:gd name="T54" fmla="*/ 17 w 56"/>
                <a:gd name="T55" fmla="*/ 45 h 56"/>
                <a:gd name="T56" fmla="*/ 24 w 56"/>
                <a:gd name="T57" fmla="*/ 48 h 56"/>
                <a:gd name="T58" fmla="*/ 24 w 56"/>
                <a:gd name="T59" fmla="*/ 52 h 56"/>
                <a:gd name="T60" fmla="*/ 28 w 56"/>
                <a:gd name="T61" fmla="*/ 56 h 56"/>
                <a:gd name="T62" fmla="*/ 32 w 56"/>
                <a:gd name="T63" fmla="*/ 52 h 56"/>
                <a:gd name="T64" fmla="*/ 32 w 56"/>
                <a:gd name="T65" fmla="*/ 48 h 56"/>
                <a:gd name="T66" fmla="*/ 39 w 56"/>
                <a:gd name="T67" fmla="*/ 45 h 56"/>
                <a:gd name="T68" fmla="*/ 42 w 56"/>
                <a:gd name="T69" fmla="*/ 48 h 56"/>
                <a:gd name="T70" fmla="*/ 45 w 56"/>
                <a:gd name="T71" fmla="*/ 49 h 56"/>
                <a:gd name="T72" fmla="*/ 48 w 56"/>
                <a:gd name="T73" fmla="*/ 48 h 56"/>
                <a:gd name="T74" fmla="*/ 48 w 56"/>
                <a:gd name="T75" fmla="*/ 42 h 56"/>
                <a:gd name="T76" fmla="*/ 45 w 56"/>
                <a:gd name="T77" fmla="*/ 39 h 56"/>
                <a:gd name="T78" fmla="*/ 48 w 56"/>
                <a:gd name="T79" fmla="*/ 32 h 56"/>
                <a:gd name="T80" fmla="*/ 52 w 56"/>
                <a:gd name="T81" fmla="*/ 32 h 56"/>
                <a:gd name="T82" fmla="*/ 56 w 56"/>
                <a:gd name="T83" fmla="*/ 28 h 56"/>
                <a:gd name="T84" fmla="*/ 52 w 56"/>
                <a:gd name="T85" fmla="*/ 24 h 56"/>
                <a:gd name="T86" fmla="*/ 28 w 56"/>
                <a:gd name="T87" fmla="*/ 40 h 56"/>
                <a:gd name="T88" fmla="*/ 16 w 56"/>
                <a:gd name="T89" fmla="*/ 28 h 56"/>
                <a:gd name="T90" fmla="*/ 28 w 56"/>
                <a:gd name="T91" fmla="*/ 16 h 56"/>
                <a:gd name="T92" fmla="*/ 40 w 56"/>
                <a:gd name="T93" fmla="*/ 28 h 56"/>
                <a:gd name="T94" fmla="*/ 28 w 56"/>
                <a:gd name="T95" fmla="*/ 4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6" h="56">
                  <a:moveTo>
                    <a:pt x="52" y="24"/>
                  </a:moveTo>
                  <a:cubicBezTo>
                    <a:pt x="48" y="24"/>
                    <a:pt x="48" y="24"/>
                    <a:pt x="48" y="24"/>
                  </a:cubicBezTo>
                  <a:cubicBezTo>
                    <a:pt x="47" y="21"/>
                    <a:pt x="46" y="19"/>
                    <a:pt x="45" y="17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49" y="12"/>
                    <a:pt x="49" y="10"/>
                    <a:pt x="48" y="8"/>
                  </a:cubicBezTo>
                  <a:cubicBezTo>
                    <a:pt x="46" y="7"/>
                    <a:pt x="44" y="7"/>
                    <a:pt x="42" y="8"/>
                  </a:cubicBezTo>
                  <a:cubicBezTo>
                    <a:pt x="39" y="11"/>
                    <a:pt x="39" y="11"/>
                    <a:pt x="39" y="11"/>
                  </a:cubicBezTo>
                  <a:cubicBezTo>
                    <a:pt x="37" y="10"/>
                    <a:pt x="35" y="9"/>
                    <a:pt x="32" y="8"/>
                  </a:cubicBezTo>
                  <a:cubicBezTo>
                    <a:pt x="32" y="4"/>
                    <a:pt x="32" y="4"/>
                    <a:pt x="32" y="4"/>
                  </a:cubicBezTo>
                  <a:cubicBezTo>
                    <a:pt x="32" y="2"/>
                    <a:pt x="30" y="0"/>
                    <a:pt x="28" y="0"/>
                  </a:cubicBezTo>
                  <a:cubicBezTo>
                    <a:pt x="26" y="0"/>
                    <a:pt x="24" y="2"/>
                    <a:pt x="24" y="4"/>
                  </a:cubicBezTo>
                  <a:cubicBezTo>
                    <a:pt x="24" y="8"/>
                    <a:pt x="24" y="8"/>
                    <a:pt x="24" y="8"/>
                  </a:cubicBezTo>
                  <a:cubicBezTo>
                    <a:pt x="21" y="9"/>
                    <a:pt x="19" y="10"/>
                    <a:pt x="17" y="11"/>
                  </a:cubicBezTo>
                  <a:cubicBezTo>
                    <a:pt x="14" y="8"/>
                    <a:pt x="14" y="8"/>
                    <a:pt x="14" y="8"/>
                  </a:cubicBezTo>
                  <a:cubicBezTo>
                    <a:pt x="12" y="7"/>
                    <a:pt x="10" y="7"/>
                    <a:pt x="8" y="8"/>
                  </a:cubicBezTo>
                  <a:cubicBezTo>
                    <a:pt x="7" y="10"/>
                    <a:pt x="7" y="12"/>
                    <a:pt x="8" y="14"/>
                  </a:cubicBezTo>
                  <a:cubicBezTo>
                    <a:pt x="11" y="17"/>
                    <a:pt x="11" y="17"/>
                    <a:pt x="11" y="17"/>
                  </a:cubicBezTo>
                  <a:cubicBezTo>
                    <a:pt x="10" y="19"/>
                    <a:pt x="9" y="21"/>
                    <a:pt x="8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2" y="24"/>
                    <a:pt x="0" y="26"/>
                    <a:pt x="0" y="28"/>
                  </a:cubicBezTo>
                  <a:cubicBezTo>
                    <a:pt x="0" y="30"/>
                    <a:pt x="2" y="32"/>
                    <a:pt x="4" y="32"/>
                  </a:cubicBezTo>
                  <a:cubicBezTo>
                    <a:pt x="8" y="32"/>
                    <a:pt x="8" y="32"/>
                    <a:pt x="8" y="32"/>
                  </a:cubicBezTo>
                  <a:cubicBezTo>
                    <a:pt x="9" y="35"/>
                    <a:pt x="10" y="37"/>
                    <a:pt x="11" y="39"/>
                  </a:cubicBezTo>
                  <a:cubicBezTo>
                    <a:pt x="8" y="42"/>
                    <a:pt x="8" y="42"/>
                    <a:pt x="8" y="42"/>
                  </a:cubicBezTo>
                  <a:cubicBezTo>
                    <a:pt x="7" y="44"/>
                    <a:pt x="7" y="46"/>
                    <a:pt x="8" y="48"/>
                  </a:cubicBezTo>
                  <a:cubicBezTo>
                    <a:pt x="9" y="49"/>
                    <a:pt x="10" y="49"/>
                    <a:pt x="11" y="49"/>
                  </a:cubicBezTo>
                  <a:cubicBezTo>
                    <a:pt x="12" y="49"/>
                    <a:pt x="13" y="49"/>
                    <a:pt x="14" y="48"/>
                  </a:cubicBezTo>
                  <a:cubicBezTo>
                    <a:pt x="17" y="45"/>
                    <a:pt x="17" y="45"/>
                    <a:pt x="17" y="45"/>
                  </a:cubicBezTo>
                  <a:cubicBezTo>
                    <a:pt x="19" y="46"/>
                    <a:pt x="21" y="47"/>
                    <a:pt x="24" y="48"/>
                  </a:cubicBezTo>
                  <a:cubicBezTo>
                    <a:pt x="24" y="52"/>
                    <a:pt x="24" y="52"/>
                    <a:pt x="24" y="52"/>
                  </a:cubicBezTo>
                  <a:cubicBezTo>
                    <a:pt x="24" y="54"/>
                    <a:pt x="26" y="56"/>
                    <a:pt x="28" y="56"/>
                  </a:cubicBezTo>
                  <a:cubicBezTo>
                    <a:pt x="30" y="56"/>
                    <a:pt x="32" y="54"/>
                    <a:pt x="32" y="52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5" y="47"/>
                    <a:pt x="37" y="46"/>
                    <a:pt x="39" y="45"/>
                  </a:cubicBezTo>
                  <a:cubicBezTo>
                    <a:pt x="42" y="48"/>
                    <a:pt x="42" y="48"/>
                    <a:pt x="42" y="48"/>
                  </a:cubicBezTo>
                  <a:cubicBezTo>
                    <a:pt x="43" y="49"/>
                    <a:pt x="44" y="49"/>
                    <a:pt x="45" y="49"/>
                  </a:cubicBezTo>
                  <a:cubicBezTo>
                    <a:pt x="46" y="49"/>
                    <a:pt x="47" y="49"/>
                    <a:pt x="48" y="48"/>
                  </a:cubicBezTo>
                  <a:cubicBezTo>
                    <a:pt x="49" y="46"/>
                    <a:pt x="49" y="44"/>
                    <a:pt x="48" y="42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6" y="37"/>
                    <a:pt x="47" y="35"/>
                    <a:pt x="48" y="32"/>
                  </a:cubicBezTo>
                  <a:cubicBezTo>
                    <a:pt x="52" y="32"/>
                    <a:pt x="52" y="32"/>
                    <a:pt x="52" y="32"/>
                  </a:cubicBezTo>
                  <a:cubicBezTo>
                    <a:pt x="54" y="32"/>
                    <a:pt x="56" y="30"/>
                    <a:pt x="56" y="28"/>
                  </a:cubicBezTo>
                  <a:cubicBezTo>
                    <a:pt x="56" y="26"/>
                    <a:pt x="54" y="24"/>
                    <a:pt x="52" y="24"/>
                  </a:cubicBezTo>
                  <a:close/>
                  <a:moveTo>
                    <a:pt x="28" y="40"/>
                  </a:moveTo>
                  <a:cubicBezTo>
                    <a:pt x="21" y="40"/>
                    <a:pt x="16" y="35"/>
                    <a:pt x="16" y="28"/>
                  </a:cubicBezTo>
                  <a:cubicBezTo>
                    <a:pt x="16" y="21"/>
                    <a:pt x="21" y="16"/>
                    <a:pt x="28" y="16"/>
                  </a:cubicBezTo>
                  <a:cubicBezTo>
                    <a:pt x="35" y="16"/>
                    <a:pt x="40" y="21"/>
                    <a:pt x="40" y="28"/>
                  </a:cubicBezTo>
                  <a:cubicBezTo>
                    <a:pt x="40" y="35"/>
                    <a:pt x="35" y="40"/>
                    <a:pt x="28" y="4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s-ES" dirty="0"/>
            </a:p>
          </p:txBody>
        </p:sp>
      </p:grpSp>
    </p:spTree>
    <p:custDataLst>
      <p:custData r:id="rId1"/>
    </p:custDataLst>
    <p:extLst>
      <p:ext uri="{BB962C8B-B14F-4D97-AF65-F5344CB8AC3E}">
        <p14:creationId xmlns:p14="http://schemas.microsoft.com/office/powerpoint/2010/main" val="3589854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Dónde</a:t>
            </a:r>
            <a:r>
              <a:rPr lang="en-GB" dirty="0"/>
              <a:t> </a:t>
            </a:r>
            <a:r>
              <a:rPr lang="en-GB" dirty="0" err="1"/>
              <a:t>encontrarlos</a:t>
            </a:r>
            <a:br>
              <a:rPr lang="en-GB" dirty="0"/>
            </a:br>
            <a:endParaRPr lang="en-GB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9651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Dónde</a:t>
            </a:r>
            <a:r>
              <a:rPr lang="en-US" dirty="0"/>
              <a:t> </a:t>
            </a:r>
            <a:r>
              <a:rPr lang="en-US" dirty="0" err="1"/>
              <a:t>encontrar</a:t>
            </a:r>
            <a:r>
              <a:rPr lang="en-US" dirty="0"/>
              <a:t> lo </a:t>
            </a:r>
            <a:r>
              <a:rPr lang="en-US" dirty="0" err="1"/>
              <a:t>límites</a:t>
            </a:r>
            <a:r>
              <a:rPr lang="en-US" dirty="0"/>
              <a:t> </a:t>
            </a:r>
            <a:r>
              <a:rPr lang="en-US" dirty="0" err="1"/>
              <a:t>especiales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US" smtClean="0"/>
              <a:pPr algn="r"/>
              <a:t>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err="1"/>
              <a:t>Ejemplo</a:t>
            </a:r>
            <a:r>
              <a:rPr lang="en-US" dirty="0"/>
              <a:t>: </a:t>
            </a:r>
            <a:r>
              <a:rPr lang="en-US" dirty="0" err="1"/>
              <a:t>Misc</a:t>
            </a:r>
            <a:r>
              <a:rPr lang="en-US" dirty="0"/>
              <a:t> XL</a:t>
            </a:r>
          </a:p>
        </p:txBody>
      </p:sp>
      <p:sp>
        <p:nvSpPr>
          <p:cNvPr id="6" name="Content Placeholder 8"/>
          <p:cNvSpPr txBox="1">
            <a:spLocks/>
          </p:cNvSpPr>
          <p:nvPr>
            <p:custDataLst>
              <p:custData r:id="rId2"/>
            </p:custDataLst>
          </p:nvPr>
        </p:nvSpPr>
        <p:spPr>
          <a:xfrm>
            <a:off x="485775" y="1609725"/>
            <a:ext cx="7400925" cy="4511675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ts val="900"/>
              </a:spcBef>
              <a:buFont typeface="Arial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457200" rtl="0" eaLnBrk="1" latinLnBrk="0" hangingPunct="1">
              <a:spcBef>
                <a:spcPts val="750"/>
              </a:spcBef>
              <a:buFont typeface="Arial" panose="020B0604020202020204" pitchFamily="34" charset="0"/>
              <a:buChar char="•"/>
              <a:tabLst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928" indent="-283464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9536" indent="-283464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83464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26464" indent="-283464" algn="l" defTabSz="457200" rtl="0" eaLnBrk="1" latinLnBrk="0" hangingPunct="1">
              <a:spcBef>
                <a:spcPts val="600"/>
              </a:spcBef>
              <a:buFont typeface="Arial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9928" indent="-283464" algn="l" defTabSz="457200" rtl="0" eaLnBrk="1" latinLnBrk="0" hangingPunct="1">
              <a:spcBef>
                <a:spcPts val="600"/>
              </a:spcBef>
              <a:buFont typeface="System Font Regular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02536" indent="-283464" algn="l" defTabSz="457200" rtl="0" eaLnBrk="1" latinLnBrk="0" hangingPunct="1">
              <a:spcBef>
                <a:spcPts val="600"/>
              </a:spcBef>
              <a:buFont typeface="Arial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83464" algn="l" defTabSz="457200" rtl="0" eaLnBrk="1" latinLnBrk="0" hangingPunct="1">
              <a:spcBef>
                <a:spcPts val="600"/>
              </a:spcBef>
              <a:buFont typeface="System Font Regular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u="sng" dirty="0">
                <a:solidFill>
                  <a:srgbClr val="202020"/>
                </a:solidFill>
              </a:rPr>
              <a:t>DETALLES CONTRACTUALES</a:t>
            </a:r>
          </a:p>
          <a:p>
            <a:pPr marL="512064" lvl="1" indent="-228600">
              <a:spcBef>
                <a:spcPts val="0"/>
              </a:spcBef>
              <a:spcAft>
                <a:spcPts val="600"/>
              </a:spcAft>
            </a:pPr>
            <a:r>
              <a:rPr lang="en-GB" dirty="0">
                <a:solidFill>
                  <a:srgbClr val="202020"/>
                </a:solidFill>
              </a:rPr>
              <a:t>ACEPTACIONES ESPECIALES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BC032E8-6590-FA43-3D3B-22D5BA9B25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9947" y="2404259"/>
            <a:ext cx="7807137" cy="3280103"/>
          </a:xfrm>
          <a:prstGeom prst="rect">
            <a:avLst/>
          </a:prstGeom>
        </p:spPr>
      </p:pic>
    </p:spTree>
    <p:custDataLst>
      <p:custData r:id="rId1"/>
    </p:custDataLst>
    <p:extLst>
      <p:ext uri="{BB962C8B-B14F-4D97-AF65-F5344CB8AC3E}">
        <p14:creationId xmlns:p14="http://schemas.microsoft.com/office/powerpoint/2010/main" val="4131704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3326B-1E3F-D008-3695-3F73DC420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Límites</a:t>
            </a:r>
            <a:r>
              <a:rPr lang="en-GB" dirty="0"/>
              <a:t> </a:t>
            </a:r>
            <a:r>
              <a:rPr lang="en-GB" dirty="0" err="1"/>
              <a:t>especiales</a:t>
            </a:r>
            <a:r>
              <a:rPr lang="en-GB" dirty="0"/>
              <a:t> para 2024/2025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9C2C3B-9235-48DA-3D80-A85F7B09E6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703590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Límites</a:t>
            </a:r>
            <a:r>
              <a:rPr lang="en-GB" dirty="0"/>
              <a:t> </a:t>
            </a:r>
            <a:r>
              <a:rPr lang="en-GB" dirty="0" err="1"/>
              <a:t>especiales</a:t>
            </a:r>
            <a:r>
              <a:rPr lang="en-GB" dirty="0"/>
              <a:t> para 2024/2025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US" smtClean="0"/>
              <a:pPr algn="r"/>
              <a:t>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id="{E4F43DE8-94D7-820A-B1F9-B9E5E01BE199}"/>
              </a:ext>
            </a:extLst>
          </p:cNvPr>
          <p:cNvSpPr txBox="1">
            <a:spLocks/>
          </p:cNvSpPr>
          <p:nvPr>
            <p:custDataLst>
              <p:custData r:id="rId2"/>
            </p:custDataLst>
          </p:nvPr>
        </p:nvSpPr>
        <p:spPr>
          <a:xfrm>
            <a:off x="485775" y="1609725"/>
            <a:ext cx="11223624" cy="4511675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ts val="900"/>
              </a:spcBef>
              <a:buFont typeface="Arial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457200" rtl="0" eaLnBrk="1" latinLnBrk="0" hangingPunct="1">
              <a:spcBef>
                <a:spcPts val="750"/>
              </a:spcBef>
              <a:buFont typeface="Arial" panose="020B0604020202020204" pitchFamily="34" charset="0"/>
              <a:buChar char="•"/>
              <a:tabLst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928" indent="-283464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9536" indent="-283464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83464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26464" indent="-283464" algn="l" defTabSz="457200" rtl="0" eaLnBrk="1" latinLnBrk="0" hangingPunct="1">
              <a:spcBef>
                <a:spcPts val="600"/>
              </a:spcBef>
              <a:buFont typeface="Arial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9928" indent="-283464" algn="l" defTabSz="457200" rtl="0" eaLnBrk="1" latinLnBrk="0" hangingPunct="1">
              <a:spcBef>
                <a:spcPts val="600"/>
              </a:spcBef>
              <a:buFont typeface="System Font Regular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02536" indent="-283464" algn="l" defTabSz="457200" rtl="0" eaLnBrk="1" latinLnBrk="0" hangingPunct="1">
              <a:spcBef>
                <a:spcPts val="600"/>
              </a:spcBef>
              <a:buFont typeface="Arial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83464" algn="l" defTabSz="457200" rtl="0" eaLnBrk="1" latinLnBrk="0" hangingPunct="1">
              <a:spcBef>
                <a:spcPts val="600"/>
              </a:spcBef>
              <a:buFont typeface="System Font Regular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202020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1A386CF-E0AF-6280-CFBA-495579C32C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CAT XL/ RISK XL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90FFC78-D0EB-A4C1-1CC5-56982184D7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9142" y="1743124"/>
            <a:ext cx="6353716" cy="2681289"/>
          </a:xfrm>
          <a:prstGeom prst="rect">
            <a:avLst/>
          </a:prstGeom>
        </p:spPr>
      </p:pic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7B8BE7AD-F530-29D8-AD57-26387226AF59}"/>
              </a:ext>
            </a:extLst>
          </p:cNvPr>
          <p:cNvSpPr txBox="1">
            <a:spLocks/>
          </p:cNvSpPr>
          <p:nvPr/>
        </p:nvSpPr>
        <p:spPr>
          <a:xfrm>
            <a:off x="2919142" y="4953556"/>
            <a:ext cx="6512832" cy="511175"/>
          </a:xfrm>
          <a:prstGeom prst="rect">
            <a:avLst/>
          </a:prstGeom>
        </p:spPr>
        <p:txBody>
          <a:bodyPr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="0" i="1" kern="1200">
                <a:solidFill>
                  <a:srgbClr val="FF8C00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457200" rtl="0" eaLnBrk="1" latinLnBrk="0" hangingPunct="1">
              <a:spcBef>
                <a:spcPts val="750"/>
              </a:spcBef>
              <a:buFont typeface="Arial" panose="020B0604020202020204" pitchFamily="34" charset="0"/>
              <a:buChar char="•"/>
              <a:tabLst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928" indent="-283464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9536" indent="-283464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83464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26464" indent="-283464" algn="l" defTabSz="457200" rtl="0" eaLnBrk="1" latinLnBrk="0" hangingPunct="1">
              <a:spcBef>
                <a:spcPts val="600"/>
              </a:spcBef>
              <a:buFont typeface="Arial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9928" indent="-283464" algn="l" defTabSz="457200" rtl="0" eaLnBrk="1" latinLnBrk="0" hangingPunct="1">
              <a:spcBef>
                <a:spcPts val="600"/>
              </a:spcBef>
              <a:buFont typeface="System Font Regular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02536" indent="-283464" algn="l" defTabSz="457200" rtl="0" eaLnBrk="1" latinLnBrk="0" hangingPunct="1">
              <a:spcBef>
                <a:spcPts val="600"/>
              </a:spcBef>
              <a:buFont typeface="Arial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83464" algn="l" defTabSz="457200" rtl="0" eaLnBrk="1" latinLnBrk="0" hangingPunct="1">
              <a:spcBef>
                <a:spcPts val="600"/>
              </a:spcBef>
              <a:buFont typeface="System Font Regular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Cuentan</a:t>
            </a:r>
            <a:r>
              <a:rPr lang="en-US" dirty="0"/>
              <a:t> con un </a:t>
            </a:r>
            <a:r>
              <a:rPr lang="en-US" dirty="0" err="1"/>
              <a:t>límite</a:t>
            </a:r>
            <a:r>
              <a:rPr lang="en-US" dirty="0"/>
              <a:t> de USD 500.000 </a:t>
            </a:r>
            <a:r>
              <a:rPr lang="en-US" dirty="0" err="1"/>
              <a:t>adicional</a:t>
            </a:r>
            <a:r>
              <a:rPr lang="en-US" dirty="0"/>
              <a:t> 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límite</a:t>
            </a:r>
            <a:r>
              <a:rPr lang="en-US" dirty="0"/>
              <a:t> contractual para hasta 5 </a:t>
            </a:r>
            <a:r>
              <a:rPr lang="en-US" dirty="0" err="1"/>
              <a:t>riesgos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compañía</a:t>
            </a:r>
            <a:endParaRPr lang="en-US" dirty="0"/>
          </a:p>
          <a:p>
            <a:r>
              <a:rPr lang="en-US" dirty="0"/>
              <a:t> </a:t>
            </a: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3903807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Límites</a:t>
            </a:r>
            <a:r>
              <a:rPr lang="en-GB" dirty="0"/>
              <a:t> </a:t>
            </a:r>
            <a:r>
              <a:rPr lang="en-GB" dirty="0" err="1"/>
              <a:t>especiales</a:t>
            </a:r>
            <a:r>
              <a:rPr lang="en-GB" dirty="0"/>
              <a:t> para 2024/2025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DF66040D-6F20-4F4B-8995-856BEECD84BE}" type="slidenum">
              <a:rPr lang="en-US" smtClean="0"/>
              <a:pPr algn="r"/>
              <a:t>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spcAft>
                <a:spcPts val="600"/>
              </a:spcAft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id="{E4F43DE8-94D7-820A-B1F9-B9E5E01BE199}"/>
              </a:ext>
            </a:extLst>
          </p:cNvPr>
          <p:cNvSpPr txBox="1">
            <a:spLocks/>
          </p:cNvSpPr>
          <p:nvPr>
            <p:custDataLst>
              <p:custData r:id="rId2"/>
            </p:custDataLst>
          </p:nvPr>
        </p:nvSpPr>
        <p:spPr>
          <a:xfrm>
            <a:off x="485775" y="1609725"/>
            <a:ext cx="11223624" cy="4511675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ts val="900"/>
              </a:spcBef>
              <a:buFont typeface="Arial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3464" indent="-283464" algn="l" defTabSz="457200" rtl="0" eaLnBrk="1" latinLnBrk="0" hangingPunct="1">
              <a:spcBef>
                <a:spcPts val="750"/>
              </a:spcBef>
              <a:buFont typeface="Arial" panose="020B0604020202020204" pitchFamily="34" charset="0"/>
              <a:buChar char="•"/>
              <a:tabLst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66928" indent="-283464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9536" indent="-283464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83464" algn="l" defTabSz="457200" rtl="0" eaLnBrk="1" latinLnBrk="0" hangingPunct="1">
              <a:spcBef>
                <a:spcPts val="600"/>
              </a:spcBef>
              <a:buFont typeface="Arial" panose="020B0604020202020204" pitchFamily="34" charset="0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26464" indent="-283464" algn="l" defTabSz="457200" rtl="0" eaLnBrk="1" latinLnBrk="0" hangingPunct="1">
              <a:spcBef>
                <a:spcPts val="600"/>
              </a:spcBef>
              <a:buFont typeface="Arial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09928" indent="-283464" algn="l" defTabSz="457200" rtl="0" eaLnBrk="1" latinLnBrk="0" hangingPunct="1">
              <a:spcBef>
                <a:spcPts val="600"/>
              </a:spcBef>
              <a:buFont typeface="System Font Regular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02536" indent="-283464" algn="l" defTabSz="457200" rtl="0" eaLnBrk="1" latinLnBrk="0" hangingPunct="1">
              <a:spcBef>
                <a:spcPts val="600"/>
              </a:spcBef>
              <a:buFont typeface="Arial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83464" algn="l" defTabSz="457200" rtl="0" eaLnBrk="1" latinLnBrk="0" hangingPunct="1">
              <a:spcBef>
                <a:spcPts val="600"/>
              </a:spcBef>
              <a:buFont typeface="System Font Regular"/>
              <a:buChar char="–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202020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1A386CF-E0AF-6280-CFBA-495579C32C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MOTOR XL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56B9DDF-33C6-AB96-28DD-DFDF74A514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322" y="1656197"/>
            <a:ext cx="4419355" cy="2996766"/>
          </a:xfrm>
          <a:prstGeom prst="rect">
            <a:avLst/>
          </a:prstGeom>
        </p:spPr>
      </p:pic>
      <p:grpSp>
        <p:nvGrpSpPr>
          <p:cNvPr id="7" name="Group 4">
            <a:extLst>
              <a:ext uri="{FF2B5EF4-FFF2-40B4-BE49-F238E27FC236}">
                <a16:creationId xmlns:a16="http://schemas.microsoft.com/office/drawing/2014/main" id="{47FF3980-D9E0-EDB2-1DD1-C58B61340FB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64895" y="5172748"/>
            <a:ext cx="612775" cy="529888"/>
            <a:chOff x="3838" y="2158"/>
            <a:chExt cx="621" cy="537"/>
          </a:xfrm>
          <a:solidFill>
            <a:schemeClr val="accent2"/>
          </a:solidFill>
        </p:grpSpPr>
        <p:sp>
          <p:nvSpPr>
            <p:cNvPr id="8" name="Oval 5">
              <a:extLst>
                <a:ext uri="{FF2B5EF4-FFF2-40B4-BE49-F238E27FC236}">
                  <a16:creationId xmlns:a16="http://schemas.microsoft.com/office/drawing/2014/main" id="{1A8937BD-EF2D-ADEA-9361-F705D58ACA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0" y="2254"/>
              <a:ext cx="154" cy="15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7A1DD38-7DB5-01E6-2DA3-CA23B9BB5C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8" y="2158"/>
              <a:ext cx="621" cy="420"/>
            </a:xfrm>
            <a:custGeom>
              <a:avLst/>
              <a:gdLst>
                <a:gd name="T0" fmla="*/ 119 w 259"/>
                <a:gd name="T1" fmla="*/ 127 h 175"/>
                <a:gd name="T2" fmla="*/ 73 w 259"/>
                <a:gd name="T3" fmla="*/ 72 h 175"/>
                <a:gd name="T4" fmla="*/ 123 w 259"/>
                <a:gd name="T5" fmla="*/ 16 h 175"/>
                <a:gd name="T6" fmla="*/ 129 w 259"/>
                <a:gd name="T7" fmla="*/ 16 h 175"/>
                <a:gd name="T8" fmla="*/ 185 w 259"/>
                <a:gd name="T9" fmla="*/ 72 h 175"/>
                <a:gd name="T10" fmla="*/ 185 w 259"/>
                <a:gd name="T11" fmla="*/ 75 h 175"/>
                <a:gd name="T12" fmla="*/ 184 w 259"/>
                <a:gd name="T13" fmla="*/ 80 h 175"/>
                <a:gd name="T14" fmla="*/ 192 w 259"/>
                <a:gd name="T15" fmla="*/ 88 h 175"/>
                <a:gd name="T16" fmla="*/ 200 w 259"/>
                <a:gd name="T17" fmla="*/ 80 h 175"/>
                <a:gd name="T18" fmla="*/ 201 w 259"/>
                <a:gd name="T19" fmla="*/ 77 h 175"/>
                <a:gd name="T20" fmla="*/ 201 w 259"/>
                <a:gd name="T21" fmla="*/ 72 h 175"/>
                <a:gd name="T22" fmla="*/ 193 w 259"/>
                <a:gd name="T23" fmla="*/ 38 h 175"/>
                <a:gd name="T24" fmla="*/ 240 w 259"/>
                <a:gd name="T25" fmla="*/ 83 h 175"/>
                <a:gd name="T26" fmla="*/ 240 w 259"/>
                <a:gd name="T27" fmla="*/ 93 h 175"/>
                <a:gd name="T28" fmla="*/ 241 w 259"/>
                <a:gd name="T29" fmla="*/ 104 h 175"/>
                <a:gd name="T30" fmla="*/ 253 w 259"/>
                <a:gd name="T31" fmla="*/ 102 h 175"/>
                <a:gd name="T32" fmla="*/ 252 w 259"/>
                <a:gd name="T33" fmla="*/ 73 h 175"/>
                <a:gd name="T34" fmla="*/ 129 w 259"/>
                <a:gd name="T35" fmla="*/ 0 h 175"/>
                <a:gd name="T36" fmla="*/ 122 w 259"/>
                <a:gd name="T37" fmla="*/ 0 h 175"/>
                <a:gd name="T38" fmla="*/ 6 w 259"/>
                <a:gd name="T39" fmla="*/ 74 h 175"/>
                <a:gd name="T40" fmla="*/ 6 w 259"/>
                <a:gd name="T41" fmla="*/ 102 h 175"/>
                <a:gd name="T42" fmla="*/ 112 w 259"/>
                <a:gd name="T43" fmla="*/ 175 h 175"/>
                <a:gd name="T44" fmla="*/ 113 w 259"/>
                <a:gd name="T45" fmla="*/ 175 h 175"/>
                <a:gd name="T46" fmla="*/ 121 w 259"/>
                <a:gd name="T47" fmla="*/ 169 h 175"/>
                <a:gd name="T48" fmla="*/ 115 w 259"/>
                <a:gd name="T49" fmla="*/ 159 h 175"/>
                <a:gd name="T50" fmla="*/ 19 w 259"/>
                <a:gd name="T51" fmla="*/ 93 h 175"/>
                <a:gd name="T52" fmla="*/ 19 w 259"/>
                <a:gd name="T53" fmla="*/ 83 h 175"/>
                <a:gd name="T54" fmla="*/ 66 w 259"/>
                <a:gd name="T55" fmla="*/ 38 h 175"/>
                <a:gd name="T56" fmla="*/ 57 w 259"/>
                <a:gd name="T57" fmla="*/ 72 h 175"/>
                <a:gd name="T58" fmla="*/ 116 w 259"/>
                <a:gd name="T59" fmla="*/ 143 h 175"/>
                <a:gd name="T60" fmla="*/ 117 w 259"/>
                <a:gd name="T61" fmla="*/ 143 h 175"/>
                <a:gd name="T62" fmla="*/ 125 w 259"/>
                <a:gd name="T63" fmla="*/ 137 h 175"/>
                <a:gd name="T64" fmla="*/ 119 w 259"/>
                <a:gd name="T65" fmla="*/ 127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9" h="175">
                  <a:moveTo>
                    <a:pt x="119" y="127"/>
                  </a:moveTo>
                  <a:cubicBezTo>
                    <a:pt x="92" y="122"/>
                    <a:pt x="73" y="99"/>
                    <a:pt x="73" y="72"/>
                  </a:cubicBezTo>
                  <a:cubicBezTo>
                    <a:pt x="73" y="43"/>
                    <a:pt x="95" y="19"/>
                    <a:pt x="123" y="16"/>
                  </a:cubicBezTo>
                  <a:cubicBezTo>
                    <a:pt x="125" y="16"/>
                    <a:pt x="127" y="16"/>
                    <a:pt x="129" y="16"/>
                  </a:cubicBezTo>
                  <a:cubicBezTo>
                    <a:pt x="160" y="16"/>
                    <a:pt x="185" y="41"/>
                    <a:pt x="185" y="72"/>
                  </a:cubicBezTo>
                  <a:cubicBezTo>
                    <a:pt x="185" y="73"/>
                    <a:pt x="185" y="74"/>
                    <a:pt x="185" y="75"/>
                  </a:cubicBezTo>
                  <a:cubicBezTo>
                    <a:pt x="185" y="77"/>
                    <a:pt x="184" y="78"/>
                    <a:pt x="184" y="80"/>
                  </a:cubicBezTo>
                  <a:cubicBezTo>
                    <a:pt x="184" y="84"/>
                    <a:pt x="188" y="88"/>
                    <a:pt x="192" y="88"/>
                  </a:cubicBezTo>
                  <a:cubicBezTo>
                    <a:pt x="197" y="88"/>
                    <a:pt x="200" y="84"/>
                    <a:pt x="200" y="80"/>
                  </a:cubicBezTo>
                  <a:cubicBezTo>
                    <a:pt x="200" y="79"/>
                    <a:pt x="201" y="78"/>
                    <a:pt x="201" y="77"/>
                  </a:cubicBezTo>
                  <a:cubicBezTo>
                    <a:pt x="201" y="75"/>
                    <a:pt x="201" y="74"/>
                    <a:pt x="201" y="72"/>
                  </a:cubicBezTo>
                  <a:cubicBezTo>
                    <a:pt x="201" y="60"/>
                    <a:pt x="198" y="48"/>
                    <a:pt x="193" y="38"/>
                  </a:cubicBezTo>
                  <a:cubicBezTo>
                    <a:pt x="211" y="51"/>
                    <a:pt x="227" y="68"/>
                    <a:pt x="240" y="83"/>
                  </a:cubicBezTo>
                  <a:cubicBezTo>
                    <a:pt x="242" y="86"/>
                    <a:pt x="242" y="90"/>
                    <a:pt x="240" y="93"/>
                  </a:cubicBezTo>
                  <a:cubicBezTo>
                    <a:pt x="237" y="97"/>
                    <a:pt x="238" y="102"/>
                    <a:pt x="241" y="104"/>
                  </a:cubicBezTo>
                  <a:cubicBezTo>
                    <a:pt x="245" y="107"/>
                    <a:pt x="250" y="106"/>
                    <a:pt x="253" y="102"/>
                  </a:cubicBezTo>
                  <a:cubicBezTo>
                    <a:pt x="259" y="94"/>
                    <a:pt x="259" y="82"/>
                    <a:pt x="252" y="73"/>
                  </a:cubicBezTo>
                  <a:cubicBezTo>
                    <a:pt x="225" y="40"/>
                    <a:pt x="182" y="0"/>
                    <a:pt x="129" y="0"/>
                  </a:cubicBezTo>
                  <a:cubicBezTo>
                    <a:pt x="127" y="0"/>
                    <a:pt x="124" y="0"/>
                    <a:pt x="122" y="0"/>
                  </a:cubicBezTo>
                  <a:cubicBezTo>
                    <a:pt x="65" y="4"/>
                    <a:pt x="22" y="52"/>
                    <a:pt x="6" y="74"/>
                  </a:cubicBezTo>
                  <a:cubicBezTo>
                    <a:pt x="0" y="82"/>
                    <a:pt x="0" y="94"/>
                    <a:pt x="6" y="102"/>
                  </a:cubicBezTo>
                  <a:cubicBezTo>
                    <a:pt x="17" y="117"/>
                    <a:pt x="57" y="165"/>
                    <a:pt x="112" y="175"/>
                  </a:cubicBezTo>
                  <a:cubicBezTo>
                    <a:pt x="112" y="175"/>
                    <a:pt x="113" y="175"/>
                    <a:pt x="113" y="175"/>
                  </a:cubicBezTo>
                  <a:cubicBezTo>
                    <a:pt x="117" y="175"/>
                    <a:pt x="120" y="173"/>
                    <a:pt x="121" y="169"/>
                  </a:cubicBezTo>
                  <a:cubicBezTo>
                    <a:pt x="122" y="164"/>
                    <a:pt x="119" y="160"/>
                    <a:pt x="115" y="159"/>
                  </a:cubicBezTo>
                  <a:cubicBezTo>
                    <a:pt x="65" y="150"/>
                    <a:pt x="29" y="106"/>
                    <a:pt x="19" y="93"/>
                  </a:cubicBezTo>
                  <a:cubicBezTo>
                    <a:pt x="17" y="90"/>
                    <a:pt x="17" y="86"/>
                    <a:pt x="19" y="83"/>
                  </a:cubicBezTo>
                  <a:cubicBezTo>
                    <a:pt x="27" y="72"/>
                    <a:pt x="44" y="53"/>
                    <a:pt x="66" y="38"/>
                  </a:cubicBezTo>
                  <a:cubicBezTo>
                    <a:pt x="60" y="48"/>
                    <a:pt x="57" y="60"/>
                    <a:pt x="57" y="72"/>
                  </a:cubicBezTo>
                  <a:cubicBezTo>
                    <a:pt x="57" y="106"/>
                    <a:pt x="82" y="136"/>
                    <a:pt x="116" y="143"/>
                  </a:cubicBezTo>
                  <a:cubicBezTo>
                    <a:pt x="116" y="143"/>
                    <a:pt x="117" y="143"/>
                    <a:pt x="117" y="143"/>
                  </a:cubicBezTo>
                  <a:cubicBezTo>
                    <a:pt x="121" y="143"/>
                    <a:pt x="124" y="141"/>
                    <a:pt x="125" y="137"/>
                  </a:cubicBezTo>
                  <a:cubicBezTo>
                    <a:pt x="126" y="133"/>
                    <a:pt x="123" y="128"/>
                    <a:pt x="119" y="1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5F73310E-877B-657A-4560-990DD909C8E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47" y="2388"/>
              <a:ext cx="307" cy="307"/>
            </a:xfrm>
            <a:custGeom>
              <a:avLst/>
              <a:gdLst>
                <a:gd name="T0" fmla="*/ 64 w 128"/>
                <a:gd name="T1" fmla="*/ 0 h 128"/>
                <a:gd name="T2" fmla="*/ 0 w 128"/>
                <a:gd name="T3" fmla="*/ 64 h 128"/>
                <a:gd name="T4" fmla="*/ 64 w 128"/>
                <a:gd name="T5" fmla="*/ 128 h 128"/>
                <a:gd name="T6" fmla="*/ 128 w 128"/>
                <a:gd name="T7" fmla="*/ 64 h 128"/>
                <a:gd name="T8" fmla="*/ 64 w 128"/>
                <a:gd name="T9" fmla="*/ 0 h 128"/>
                <a:gd name="T10" fmla="*/ 64 w 128"/>
                <a:gd name="T11" fmla="*/ 112 h 128"/>
                <a:gd name="T12" fmla="*/ 16 w 128"/>
                <a:gd name="T13" fmla="*/ 64 h 128"/>
                <a:gd name="T14" fmla="*/ 64 w 128"/>
                <a:gd name="T15" fmla="*/ 16 h 128"/>
                <a:gd name="T16" fmla="*/ 112 w 128"/>
                <a:gd name="T17" fmla="*/ 64 h 128"/>
                <a:gd name="T18" fmla="*/ 64 w 128"/>
                <a:gd name="T19" fmla="*/ 11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128">
                  <a:moveTo>
                    <a:pt x="64" y="0"/>
                  </a:moveTo>
                  <a:cubicBezTo>
                    <a:pt x="29" y="0"/>
                    <a:pt x="0" y="29"/>
                    <a:pt x="0" y="64"/>
                  </a:cubicBezTo>
                  <a:cubicBezTo>
                    <a:pt x="0" y="99"/>
                    <a:pt x="29" y="128"/>
                    <a:pt x="64" y="128"/>
                  </a:cubicBezTo>
                  <a:cubicBezTo>
                    <a:pt x="100" y="128"/>
                    <a:pt x="128" y="99"/>
                    <a:pt x="128" y="64"/>
                  </a:cubicBezTo>
                  <a:cubicBezTo>
                    <a:pt x="128" y="29"/>
                    <a:pt x="100" y="0"/>
                    <a:pt x="64" y="0"/>
                  </a:cubicBezTo>
                  <a:close/>
                  <a:moveTo>
                    <a:pt x="64" y="112"/>
                  </a:moveTo>
                  <a:cubicBezTo>
                    <a:pt x="38" y="112"/>
                    <a:pt x="16" y="91"/>
                    <a:pt x="16" y="64"/>
                  </a:cubicBezTo>
                  <a:cubicBezTo>
                    <a:pt x="16" y="38"/>
                    <a:pt x="38" y="16"/>
                    <a:pt x="64" y="16"/>
                  </a:cubicBezTo>
                  <a:cubicBezTo>
                    <a:pt x="91" y="16"/>
                    <a:pt x="112" y="38"/>
                    <a:pt x="112" y="64"/>
                  </a:cubicBezTo>
                  <a:cubicBezTo>
                    <a:pt x="112" y="91"/>
                    <a:pt x="91" y="112"/>
                    <a:pt x="64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06B78825-CB87-8145-1A65-1032347632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4" y="2465"/>
              <a:ext cx="154" cy="153"/>
            </a:xfrm>
            <a:custGeom>
              <a:avLst/>
              <a:gdLst>
                <a:gd name="T0" fmla="*/ 56 w 64"/>
                <a:gd name="T1" fmla="*/ 24 h 64"/>
                <a:gd name="T2" fmla="*/ 40 w 64"/>
                <a:gd name="T3" fmla="*/ 24 h 64"/>
                <a:gd name="T4" fmla="*/ 40 w 64"/>
                <a:gd name="T5" fmla="*/ 8 h 64"/>
                <a:gd name="T6" fmla="*/ 32 w 64"/>
                <a:gd name="T7" fmla="*/ 0 h 64"/>
                <a:gd name="T8" fmla="*/ 24 w 64"/>
                <a:gd name="T9" fmla="*/ 8 h 64"/>
                <a:gd name="T10" fmla="*/ 24 w 64"/>
                <a:gd name="T11" fmla="*/ 24 h 64"/>
                <a:gd name="T12" fmla="*/ 8 w 64"/>
                <a:gd name="T13" fmla="*/ 24 h 64"/>
                <a:gd name="T14" fmla="*/ 0 w 64"/>
                <a:gd name="T15" fmla="*/ 32 h 64"/>
                <a:gd name="T16" fmla="*/ 8 w 64"/>
                <a:gd name="T17" fmla="*/ 40 h 64"/>
                <a:gd name="T18" fmla="*/ 24 w 64"/>
                <a:gd name="T19" fmla="*/ 40 h 64"/>
                <a:gd name="T20" fmla="*/ 24 w 64"/>
                <a:gd name="T21" fmla="*/ 56 h 64"/>
                <a:gd name="T22" fmla="*/ 32 w 64"/>
                <a:gd name="T23" fmla="*/ 64 h 64"/>
                <a:gd name="T24" fmla="*/ 40 w 64"/>
                <a:gd name="T25" fmla="*/ 56 h 64"/>
                <a:gd name="T26" fmla="*/ 40 w 64"/>
                <a:gd name="T27" fmla="*/ 40 h 64"/>
                <a:gd name="T28" fmla="*/ 56 w 64"/>
                <a:gd name="T29" fmla="*/ 40 h 64"/>
                <a:gd name="T30" fmla="*/ 64 w 64"/>
                <a:gd name="T31" fmla="*/ 32 h 64"/>
                <a:gd name="T32" fmla="*/ 56 w 64"/>
                <a:gd name="T33" fmla="*/ 2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4" h="64">
                  <a:moveTo>
                    <a:pt x="56" y="24"/>
                  </a:moveTo>
                  <a:cubicBezTo>
                    <a:pt x="40" y="24"/>
                    <a:pt x="40" y="24"/>
                    <a:pt x="40" y="24"/>
                  </a:cubicBezTo>
                  <a:cubicBezTo>
                    <a:pt x="40" y="8"/>
                    <a:pt x="40" y="8"/>
                    <a:pt x="40" y="8"/>
                  </a:cubicBezTo>
                  <a:cubicBezTo>
                    <a:pt x="40" y="4"/>
                    <a:pt x="37" y="0"/>
                    <a:pt x="32" y="0"/>
                  </a:cubicBezTo>
                  <a:cubicBezTo>
                    <a:pt x="28" y="0"/>
                    <a:pt x="24" y="4"/>
                    <a:pt x="24" y="8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4" y="24"/>
                    <a:pt x="0" y="28"/>
                    <a:pt x="0" y="32"/>
                  </a:cubicBezTo>
                  <a:cubicBezTo>
                    <a:pt x="0" y="36"/>
                    <a:pt x="4" y="40"/>
                    <a:pt x="8" y="40"/>
                  </a:cubicBezTo>
                  <a:cubicBezTo>
                    <a:pt x="24" y="40"/>
                    <a:pt x="24" y="40"/>
                    <a:pt x="24" y="40"/>
                  </a:cubicBezTo>
                  <a:cubicBezTo>
                    <a:pt x="24" y="56"/>
                    <a:pt x="24" y="56"/>
                    <a:pt x="24" y="56"/>
                  </a:cubicBezTo>
                  <a:cubicBezTo>
                    <a:pt x="24" y="60"/>
                    <a:pt x="28" y="64"/>
                    <a:pt x="32" y="64"/>
                  </a:cubicBezTo>
                  <a:cubicBezTo>
                    <a:pt x="37" y="64"/>
                    <a:pt x="40" y="60"/>
                    <a:pt x="40" y="56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56" y="40"/>
                    <a:pt x="56" y="40"/>
                    <a:pt x="56" y="40"/>
                  </a:cubicBezTo>
                  <a:cubicBezTo>
                    <a:pt x="61" y="40"/>
                    <a:pt x="64" y="36"/>
                    <a:pt x="64" y="32"/>
                  </a:cubicBezTo>
                  <a:cubicBezTo>
                    <a:pt x="64" y="28"/>
                    <a:pt x="61" y="24"/>
                    <a:pt x="56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accent2"/>
                </a:solidFill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85399ACE-6A08-AD74-11DD-59D44C7182B1}"/>
              </a:ext>
            </a:extLst>
          </p:cNvPr>
          <p:cNvSpPr txBox="1"/>
          <p:nvPr/>
        </p:nvSpPr>
        <p:spPr>
          <a:xfrm>
            <a:off x="1685716" y="5102968"/>
            <a:ext cx="9139037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s-ES" i="1" dirty="0"/>
              <a:t>Patria no estaba dispuesta a otorgar estos límites, pero logramos acordar con ellos hasta </a:t>
            </a:r>
            <a:r>
              <a:rPr lang="es-ES" b="1" i="1" dirty="0"/>
              <a:t>3 riesgos</a:t>
            </a:r>
            <a:r>
              <a:rPr lang="es-ES" i="1" dirty="0"/>
              <a:t> con estos límites. Esto supone que hay que tener un control adicional cuando haya más de tres riesgos, puesto que </a:t>
            </a:r>
            <a:r>
              <a:rPr lang="es-ES" b="1" i="1" dirty="0"/>
              <a:t>necesitamos aprobación de Patria específicamente</a:t>
            </a:r>
            <a:r>
              <a:rPr lang="es-ES" i="1" dirty="0"/>
              <a:t>.</a:t>
            </a: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3172441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arsh McLennan">
  <a:themeElements>
    <a:clrScheme name="MMC">
      <a:dk1>
        <a:srgbClr val="202020"/>
      </a:dk1>
      <a:lt1>
        <a:srgbClr val="FFFFFF"/>
      </a:lt1>
      <a:dk2>
        <a:srgbClr val="565656"/>
      </a:dk2>
      <a:lt2>
        <a:srgbClr val="F0F0F0"/>
      </a:lt2>
      <a:accent1>
        <a:srgbClr val="002C77"/>
      </a:accent1>
      <a:accent2>
        <a:srgbClr val="009DE0"/>
      </a:accent2>
      <a:accent3>
        <a:srgbClr val="00AC41"/>
      </a:accent3>
      <a:accent4>
        <a:srgbClr val="76D3FF"/>
      </a:accent4>
      <a:accent5>
        <a:srgbClr val="949494"/>
      </a:accent5>
      <a:accent6>
        <a:srgbClr val="8096B2"/>
      </a:accent6>
      <a:hlink>
        <a:srgbClr val="2C6EF2"/>
      </a:hlink>
      <a:folHlink>
        <a:srgbClr val="8246A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2C77"/>
        </a:solidFill>
        <a:ln>
          <a:noFill/>
        </a:ln>
        <a:effectLst/>
      </a:spPr>
      <a:bodyPr rtlCol="0" anchor="ctr"/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/>
        </a:defPPr>
      </a:lstStyle>
    </a:txDef>
  </a:objectDefaults>
  <a:extraClrSchemeLst/>
  <a:custClrLst>
    <a:custClr name="Dark blue">
      <a:srgbClr val="002C77"/>
    </a:custClr>
    <a:custClr name="Blue">
      <a:srgbClr val="009DE0"/>
    </a:custClr>
    <a:custClr name="Light blue">
      <a:srgbClr val="76D3FF"/>
    </a:custClr>
    <a:custClr name="Dark teal">
      <a:srgbClr val="004C6C"/>
    </a:custClr>
    <a:custClr name="Teal">
      <a:srgbClr val="0077A0"/>
    </a:custClr>
    <a:custClr name="Light teal">
      <a:srgbClr val="9CD9E4"/>
    </a:custClr>
    <a:custClr name="Dark turquoise">
      <a:srgbClr val="005E5D"/>
    </a:custClr>
    <a:custClr name="Turquoise">
      <a:srgbClr val="00968F"/>
    </a:custClr>
    <a:custClr name="Light turquoise">
      <a:srgbClr val="98DBCE"/>
    </a:custClr>
    <a:custClr name="White">
      <a:srgbClr val="FFFFFF"/>
    </a:custClr>
    <a:custClr name="Dark green">
      <a:srgbClr val="275D38"/>
    </a:custClr>
    <a:custClr name="Green">
      <a:srgbClr val="00AC41"/>
    </a:custClr>
    <a:custClr name="Light green">
      <a:srgbClr val="ADDFB3"/>
    </a:custClr>
    <a:custClr name="Dark purple">
      <a:srgbClr val="463282"/>
    </a:custClr>
    <a:custClr name="Purple">
      <a:srgbClr val="8246AF"/>
    </a:custClr>
    <a:custClr name="Light purple">
      <a:srgbClr val="CCB3E0"/>
    </a:custClr>
    <a:custClr name="Dark pink">
      <a:srgbClr val="B2025B"/>
    </a:custClr>
    <a:custClr name="Pink">
      <a:srgbClr val="EE3D8B"/>
    </a:custClr>
    <a:custClr name="Light pink">
      <a:srgbClr val="F8ACBE"/>
    </a:custClr>
    <a:custClr name="White">
      <a:srgbClr val="FFFFFF"/>
    </a:custClr>
    <a:custClr name="Dark crimson">
      <a:srgbClr val="9A1C1F"/>
    </a:custClr>
    <a:custClr name="Crimson">
      <a:srgbClr val="EF4E45"/>
    </a:custClr>
    <a:custClr name="Light crimson">
      <a:srgbClr val="FFAEA6"/>
    </a:custClr>
    <a:custClr name="Dark orange">
      <a:srgbClr val="A32E00"/>
    </a:custClr>
    <a:custClr name="Orange">
      <a:srgbClr val="FF8C00"/>
    </a:custClr>
    <a:custClr name="Light orange">
      <a:srgbClr val="FFCA94"/>
    </a:custClr>
    <a:custClr name="Dark yellow">
      <a:srgbClr val="965D00"/>
    </a:custClr>
    <a:custClr name="Yellow">
      <a:srgbClr val="FFBE00"/>
    </a:custClr>
    <a:custClr name="Light yellow">
      <a:srgbClr val="FFE580"/>
    </a:custClr>
    <a:custClr name="White">
      <a:srgbClr val="FFFFFF"/>
    </a:custClr>
    <a:custClr name="Dark blue gray">
      <a:srgbClr val="4E6287"/>
    </a:custClr>
    <a:custClr name="Blue gray">
      <a:srgbClr val="8096B2"/>
    </a:custClr>
    <a:custClr name="Light blue gray">
      <a:srgbClr val="BED3E4"/>
    </a:custClr>
    <a:custClr name="Dark gray">
      <a:srgbClr val="565656"/>
    </a:custClr>
    <a:custClr name="Gray">
      <a:srgbClr val="949494"/>
    </a:custClr>
    <a:custClr name="Light gray">
      <a:srgbClr val="DADADA"/>
    </a:custClr>
    <a:custClr name="Background gray">
      <a:srgbClr val="F0F0F0"/>
    </a:custClr>
    <a:custClr name="Link blue">
      <a:srgbClr val="2C6EF2"/>
    </a:custClr>
    <a:custClr name="Warning red">
      <a:srgbClr val="C53532"/>
    </a:custClr>
    <a:custClr name="Success green">
      <a:srgbClr val="14853D"/>
    </a:custClr>
  </a:custClrLst>
  <a:extLst>
    <a:ext uri="{05A4C25C-085E-4340-85A3-A5531E510DB2}">
      <thm15:themeFamily xmlns:thm15="http://schemas.microsoft.com/office/thememl/2012/main" name="MMC2021.Classic16x9.potx" id="{D5855B8F-EC1C-485D-BF87-B296BCFB543C}" vid="{B474B1E0-4F63-49B9-920A-8BAB2903DA2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9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0.xml"/></Relationships>
</file>

<file path=customXml/_rels/item6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1.xml"/></Relationships>
</file>

<file path=customXml/_rels/item6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2.xml"/></Relationships>
</file>

<file path=customXml/_rels/item6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3.xml"/></Relationships>
</file>

<file path=customXml/_rels/item6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4.xml"/></Relationships>
</file>

<file path=customXml/_rels/item6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5.xml"/></Relationships>
</file>

<file path=customXml/_rels/item6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6.xml"/></Relationships>
</file>

<file path=customXml/_rels/item6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7.xml"/></Relationships>
</file>

<file path=customXml/_rels/item6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8.xml"/></Relationships>
</file>

<file path=customXml/_rels/item6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9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O A _ F I L E R E F S T A T E " > H I D E < / P r e s e n t a t i o n O b j e c t T a g >  
 < / M M C O A _ O b j e c t T a g s > 
</file>

<file path=customXml/item10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 { T i t l e } < / P r e s e n t a t i o n O b j e c t T a g >  
 < / M M C O A _ O b j e c t T a g s > 
</file>

<file path=customXml/item1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 { P r e s e n t e r C o v e r T e x t B l o c k } < / P r e s e n t a t i o n O b j e c t T a g >  
 < / M M C O A _ O b j e c t T a g s > 
</file>

<file path=customXml/item1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 [ M M C 2 0 2 1 P P T e m p l a t e . F i r s t S l i d e W o r d i n g ] < / P r e s e n t a t i o n O b j e c t T a g >  
     < P r e s e n t a t i o n O b j e c t T a g   T a g N a m e = " M M C 0 9 _ S E T I N D E N T L E V E L S " > & g t ; < / P r e s e n t a t i o n O b j e c t T a g >  
 < / M M C O A _ O b j e c t T a g s > 
</file>

<file path=customXml/item1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O A _ S A M P L E S L I D E _ I D " > 6 d f e 7 a b c - 2 d d 0 - 4 1 3 4 - 9 3 1 c - 5 2 7 f 9 4 c 4 b 9 3 0 < / P r e s e n t a t i o n O b j e c t T a g >  
 < / M M C O A _ O b j e c t T a g s > 
</file>

<file path=customXml/item1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1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 { S e c t i o n N u m b e r } < / P r e s e n t a t i o n O b j e c t T a g >  
     < P r e s e n t a t i o n O b j e c t T a g   T a g N a m e = " M M C 0 9 _ S E C T I O N N U M B E R S H A P E " > Y < / P r e s e n t a t i o n O b j e c t T a g >  
     < P r e s e n t a t i o n O b j e c t T a g   T a g N a m e = " M M C 0 9 _ B R A N D F O N T S T Y L E " > D i v i d e r N u m b e r < / P r e s e n t a t i o n O b j e c t T a g >  
 < / M M C O A _ O b j e c t T a g s > 
</file>

<file path=customXml/item1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 C o v e r T a g l i n e < / P r e s e n t a t i o n O b j e c t T a g >  
     < P r e s e n t a t i o n O b j e c t T a g   T a g N a m e = " M M C 0 9 _ P O P U L A T E T E X T " > { T a g l i n e E x t r a W o r d i n g } < / P r e s e n t a t i o n O b j e c t T a g >  
 < / M M C O A _ O b j e c t T a g s > 
</file>

<file path=customXml/item1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 M a s t e r T e x t < / P r e s e n t a t i o n O b j e c t T a g >  
 < / M M C O A _ O b j e c t T a g s > 
</file>

<file path=customXml/item18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1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 C o v e r H e a d i n g 1 < / P r e s e n t a t i o n O b j e c t T a g >  
     < P r e s e n t a t i o n O b j e c t T a g   T a g N a m e = " M M C 0 9 _ F O N T S I Z E _ L " > 1 2 0 < / P r e s e n t a t i o n O b j e c t T a g >  
     < P r e s e n t a t i o n O b j e c t T a g   T a g N a m e = " M M C 0 9 _ F O N T S I Z E _ M " > 6 0 < / P r e s e n t a t i o n O b j e c t T a g >  
     < P r e s e n t a t i o n O b j e c t T a g   T a g N a m e = " M M C 0 9 _ F O N T S I Z E _ S " > 4 8 < / P r e s e n t a t i o n O b j e c t T a g >  
     < P r e s e n t a t i o n O b j e c t T a g   T a g N a m e = " M M C 0 9 _ S H A P E X Y W H _ L " > 3 2 . 6 ; 1 5 0 . 4 8 ; 7 3 7 ; 1 3 5 < / P r e s e n t a t i o n O b j e c t T a g >  
     < P r e s e n t a t i o n O b j e c t T a g   T a g N a m e = " M M C 0 9 _ S H A P E X Y W H _ M " > 3 5 . 4 3 ; 1 5 0 . 2 3 ; 7 3 7 ; 1 2 6 . 1 4 < / P r e s e n t a t i o n O b j e c t T a g >  
     < P r e s e n t a t i o n O b j e c t T a g   T a g N a m e = " M M C 0 9 _ S H A P E X Y W H _ S " > 3 5 . 4 3 ; 1 5 0 . 2 3 ; 7 3 7 ; 1 2 6 . 1 4 < / P r e s e n t a t i o n O b j e c t T a g >  
     < P r e s e n t a t i o n O b j e c t T a g   T a g N a m e = " M M C 0 9 _ P L A C E H O L D E R T E X T " > [ M M C 2 0 2 1 P P T e m p l a t e . P l a c e h o l d e r H 1 ] < / P r e s e n t a t i o n O b j e c t T a g >  
 < / M M C O A _ O b j e c t T a g s > 
</file>

<file path=customXml/item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 { C l i e n t N a m e } { B R E A K } { P r e s e n t a t i o n D a t e } { B R E A K } { P r e s e n t e r C o v e r T e x t B l o c k } < / P r e s e n t a t i o n O b j e c t T a g >  
 < / M M C O A _ O b j e c t T a g s > 
</file>

<file path=customXml/item20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 { L e g a l B a c k } < / P r e s e n t a t i o n O b j e c t T a g >  
 < / M M C O A _ O b j e c t T a g s > 
</file>

<file path=customXml/item2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 { C l i e n t N a m e } < / P r e s e n t a t i o n O b j e c t T a g >  
     < P r e s e n t a t i o n O b j e c t T a g   T a g N a m e = " M M C 0 9 _ B R A N D F O N T S T Y L E " > C o v e r T e x t < / P r e s e n t a t i o n O b j e c t T a g >  
     < P r e s e n t a t i o n O b j e c t T a g   T a g N a m e = " M M C 0 9 _ S H O W H I D E C R I T E R I A " > C L I E N T _ N A M E < / P r e s e n t a t i o n O b j e c t T a g >  
 < / M M C O A _ O b j e c t T a g s > 
</file>

<file path=customXml/item2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 M a s t e r T e x t < / P r e s e n t a t i o n O b j e c t T a g >  
 < / M M C O A _ O b j e c t T a g s > 
</file>

<file path=customXml/item23.xml>��< ? x m l   v e r s i o n = " 1 . 0 "   e n c o d i n g = " u t f - 1 6 " ? > < M M C O A _ O b j e c t T a g s   x m l n s : x s d = " h t t p : / / w w w . w 3 . o r g / 2 0 0 1 / X M L S c h e m a "   x m l n s : x s i = " h t t p : / / w w w . w 3 . o r g / 2 0 0 1 / X M L S c h e m a - i n s t a n c e " >  
     < P r e s e n t a t i o n O b j e c t T a g   T a g N a m e = " M M C 0 9 _ L A Y O U T " > B a c k C o v e r < / P r e s e n t a t i o n O b j e c t T a g >  
     < P r e s e n t a t i o n O b j e c t T a g   T a g N a m e = " M M C 0 9 _ B A C K G R O U N D S T Y L E " > B a c k C o v e r < / P r e s e n t a t i o n O b j e c t T a g >  
     < P r e s e n t a t i o n O b j e c t T a g   T a g N a m e = " M M C 0 9 _ A D D L O G O S " > M a i n B a c k L o g o , B a c k L o g o , 3 8 . 2 7 , 2 7 . 2 1 ; E n d o r s e m e n t L o g o , E x t e r n a l E n d o r s e m e n t , 9 2 2 . 1 1 , 4 6 1 . 7 6 , D E F A U L T , R B < / P r e s e n t a t i o n O b j e c t T a g >  
     < P r e s e n t a t i o n O b j e c t T a g   T a g N a m e = " M M C O A _ B A C K G R O U N D _ D I G E S T " > g r a d ; s i m p l e - d a r k - t u r q u o i s e < / P r e s e n t a t i o n O b j e c t T a g >  
     < P r e s e n t a t i o n O b j e c t T a g   T a g N a m e = " M M C O A _ B A C K G R O U N D _ L O G O _ O P T I O N " > W H I T E < / P r e s e n t a t i o n O b j e c t T a g >  
 < / M M C O A _ O b j e c t T a g s > 
</file>

<file path=customXml/item2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O A _ S A M P L E S L I D E _ I D " > 6 d f e 7 a b c - 2 d d 0 - 4 1 3 4 - 9 3 1 c - 5 2 7 f 9 4 c 4 b 9 3 0 < / P r e s e n t a t i o n O b j e c t T a g >  
 < / M M C O A _ O b j e c t T a g s > 
</file>

<file path=customXml/item2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2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2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28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 [ M M C 2 0 2 1 P P T e m p l a t e . F i r s t S l i d e W o r d i n g ] < / P r e s e n t a t i o n O b j e c t T a g >  
     < P r e s e n t a t i o n O b j e c t T a g   T a g N a m e = " M M C 0 9 _ S E T I N D E N T L E V E L S " > & g t ; < / P r e s e n t a t i o n O b j e c t T a g >  
 < / M M C O A _ O b j e c t T a g s > 
</file>

<file path=customXml/item2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 { F r o n t C o v e r E x t r a W o r d i n g } < / P r e s e n t a t i o n O b j e c t T a g >  
     < P r e s e n t a t i o n O b j e c t T a g   T a g N a m e = " M M C 0 9 _ B R A N D F O N T S T Y L E " > C o v e r T e x t < / P r e s e n t a t i o n O b j e c t T a g >  
 < / M M C O A _ O b j e c t T a g s > 
</file>

<file path=customXml/item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30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 P l a c e h o l d e r   f o r   t h i r d   p a r t y   o r   c l i e n t   l o g o < / P r e s e n t a t i o n O b j e c t T a g >  
     < P r e s e n t a t i o n O b j e c t T a g   T a g N a m e = " M M C 0 9 _ B R A N D F O N T S T Y L E " > C o v e r T e x t < / P r e s e n t a t i o n O b j e c t T a g >  
     < P r e s e n t a t i o n O b j e c t T a g   T a g N a m e = " M M C 0 9 _ P L A C E H O L D E R T E X T " > [ M M C 2 0 2 1 P P T e m p l a t e . P l a c e h o l d e r C l i e n t ] < / P r e s e n t a t i o n O b j e c t T a g >  
 < / M M C O A _ O b j e c t T a g s > 
</file>

<file path=customXml/item3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 [ B r a n d _ M M C 2 0 2 1 . A g e n d a S l i d e T i t l e ] < / P r e s e n t a t i o n O b j e c t T a g >  
 < / M M C O A _ O b j e c t T a g s > 
</file>

<file path=customXml/item3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L A C E H O L D E R T E X T " > [ M M 2 0 2 1 P P T e m p l a t e . P l a c e h o l d e r L e g a l B a c k ] < / P r e s e n t a t i o n O b j e c t T a g >  
 < / M M C O A _ O b j e c t T a g s > 
</file>

<file path=customXml/item3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3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 { S u b T i t l e } < / P r e s e n t a t i o n O b j e c t T a g >  
 < / M M C O A _ O b j e c t T a g s > 
</file>

<file path=customXml/item3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L A C E H O L D E R T E X T " > [ B r a n d _ M M C 2 0 2 1 . A g e n d a T o p i c P l a c e h o l d e r ] < / P r e s e n t a t i o n O b j e c t T a g >  
 < / M M C O A _ O b j e c t T a g s > 
</file>

<file path=customXml/item36.xml>��< ? x m l   v e r s i o n = " 1 . 0 "   e n c o d i n g = " u t f - 1 6 " ? > < M M C O A _ O b j e c t T a g s   x m l n s : x s d = " h t t p : / / w w w . w 3 . o r g / 2 0 0 1 / X M L S c h e m a "   x m l n s : x s i = " h t t p : / / w w w . w 3 . o r g / 2 0 0 1 / X M L S c h e m a - i n s t a n c e " >  
     < P r e s e n t a t i o n O b j e c t T a g   T a g N a m e = " M M C 0 9 _ S L I D E T Y P E " > A g e n d a < / P r e s e n t a t i o n O b j e c t T a g >  
     < P r e s e n t a t i o n O b j e c t T a g   T a g N a m e = " M M C 0 9 _ D I S P L Y M A S T E R S H A P E S " > N < / P r e s e n t a t i o n O b j e c t T a g >  
     < P r e s e n t a t i o n O b j e c t T a g   T a g N a m e = " M M C 0 9 _ F O L L O W M A S T E R B A C K G R O U N D " > N < / P r e s e n t a t i o n O b j e c t T a g >  
     < P r e s e n t a t i o n O b j e c t T a g   T a g N a m e = " M M C 0 9 _ B A C K G R O U N D S T Y L E " > A g e n d a < / P r e s e n t a t i o n O b j e c t T a g >  
     < P r e s e n t a t i o n O b j e c t T a g   T a g N a m e = " M M C 0 9 _ L A Y O U T " > A g e n d a < / P r e s e n t a t i o n O b j e c t T a g >  
     < P r e s e n t a t i o n O b j e c t T a g   T a g N a m e = " M M C O A _ B A C K G R O U N D _ D I G E S T " > g r a d ; s i m p l e - d a r k - t u r q u o i s e < / P r e s e n t a t i o n O b j e c t T a g >  
     < P r e s e n t a t i o n O b j e c t T a g   T a g N a m e = " M M C O A _ B A C K G R O U N D _ L O G O _ O P T I O N " > W H I T E < / P r e s e n t a t i o n O b j e c t T a g >  
 < / M M C O A _ O b j e c t T a g s > 
</file>

<file path=customXml/item3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38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3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A C K G R O U N D S T Y L E " > M a s t e r < / P r e s e n t a t i o n O b j e c t T a g >  
     < P r e s e n t a t i o n O b j e c t T a g   T a g N a m e = " M M C 0 9 _ A D D L O G O S " > C o n t e n t L o g o , C o n t e n t L o g o , 3 8 . 2 7 , 5 1 3 . 0 7 < / P r e s e n t a t i o n O b j e c t T a g >  
 < / M M C O A _ O b j e c t T a g s > 
</file>

<file path=customXml/item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40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4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 [ M M C 2 0 2 1 P P T e m p l a t e . F i r s t S l i d e W o r d i n g ] < / P r e s e n t a t i o n O b j e c t T a g >  
     < P r e s e n t a t i o n O b j e c t T a g   T a g N a m e = " M M C 0 9 _ S E T I N D E N T L E V E L S " > & g t ; < / P r e s e n t a t i o n O b j e c t T a g >  
 < / M M C O A _ O b j e c t T a g s > 
</file>

<file path=customXml/item4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O A _ S A M P L E S L I D E _ I D " > 6 d f e 7 a b c - 2 d d 0 - 4 1 3 4 - 9 3 1 c - 5 2 7 f 9 4 c 4 b 9 3 0 < / P r e s e n t a t i o n O b j e c t T a g >  
 < / M M C O A _ O b j e c t T a g s > 
</file>

<file path=customXml/item4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O P U L A T E T E X T " > { B r a n d E x t r a W o r d i n g 1 } < / P r e s e n t a t i o n O b j e c t T a g >  
 < / M M C O A _ O b j e c t T a g s > 
</file>

<file path=customXml/item4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 D i v i d e r T e x t < / P r e s e n t a t i o n O b j e c t T a g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4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4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L A Y O U T " > B l a n k < / P r e s e n t a t i o n O b j e c t T a g >  
 < / M M C O A _ O b j e c t T a g s > 
</file>

<file path=customXml/item4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48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O P U L A T E T E X T " > { L e g a l F r o n t } < / P r e s e n t a t i o n O b j e c t T a g >  
 < / M M C O A _ O b j e c t T a g s > 
</file>

<file path=customXml/item4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 M a s t e r S u b t i t l e < / P r e s e n t a t i o n O b j e c t T a g >  
     < P r e s e n t a t i o n O b j e c t T a g   T a g N a m e = " M M C 0 9 _ P L A C E H O L D E R T E X T " > [ M M C 2 0 2 1 P P T e m p l a t e . P l a c e h o l d e r S l i d e S u b T i t l e ] < / P r e s e n t a t i o n O b j e c t T a g >  
 < / M M C O A _ O b j e c t T a g s > 
</file>

<file path=customXml/item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 { C o p y r i g h t } < / P r e s e n t a t i o n O b j e c t T a g >  
     < P r e s e n t a t i o n O b j e c t T a g   T a g N a m e = " M M C 0 9 _ B R A N D F O N T S T Y L E " > C o v e r T e x t < / P r e s e n t a t i o n O b j e c t T a g >  
     < P r e s e n t a t i o n O b j e c t T a g   T a g N a m e = " M M C 0 9 _ S H O W H I D E C R I T E R I A " > C O P Y R I G H T < / P r e s e n t a t i o n O b j e c t T a g >  
 < / M M C O A _ O b j e c t T a g s > 
</file>

<file path=customXml/item50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5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 [ M M C 2 0 2 1 P P T e m p l a t e . P l a c e h o l d e r C l i e n t ] < / P r e s e n t a t i o n O b j e c t T a g >  
     < P r e s e n t a t i o n O b j e c t T a g   T a g N a m e = " M M C 0 9 _ S H O W H I D E C R I T E R I A " > C L I E N T _ L O G O < / P r e s e n t a t i o n O b j e c t T a g >  
 < / M M C O A _ O b j e c t T a g s > 
</file>

<file path=customXml/item5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L A C E H O L D E R T E X T " > [ M M C 2 0 2 1 P P T e m p l a t e . P l a c e h o l d e r A g e n d a ] < / P r e s e n t a t i o n O b j e c t T a g >  
 < / M M C O A _ O b j e c t T a g s > 
</file>

<file path=customXml/item53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5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    < P r e s e n t a t i o n O b j e c t T a g   T a g N a m e = " M M C 0 9 _ P O P U L A T E T E X T " > { B r a n d E x t r a W o r d i n g 2 } < / P r e s e n t a t i o n O b j e c t T a g >  
 < / M M C O A _ O b j e c t T a g s > 
</file>

<file path=customXml/item5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5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5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 [ M M C 2 0 2 1 P P T e m p l a t e . F i r s t S l i d e W o r d i n g ] < / P r e s e n t a t i o n O b j e c t T a g >  
     < P r e s e n t a t i o n O b j e c t T a g   T a g N a m e = " M M C 0 9 _ S E T I N D E N T L E V E L S " > & g t ; < / P r e s e n t a t i o n O b j e c t T a g >  
 < / M M C O A _ O b j e c t T a g s > 
</file>

<file path=customXml/item58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O A _ S A M P L E S L I D E _ I D " > b a 7 9 0 8 f 9 - e 2 f 5 - 4 3 7 b - 8 e d 9 - 9 3 4 5 5 a 8 a 3 3 1 1 < / P r e s e n t a t i o n O b j e c t T a g >  
 < / M M C O A _ O b j e c t T a g s > 
</file>

<file path=customXml/item5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S H O W H I D E C R I T E R I A " > C L I E N T _ L O G O < / P r e s e n t a t i o n O b j e c t T a g >  
 < / M M C O A _ O b j e c t T a g s > 
</file>

<file path=customXml/item6.xml>��< ? x m l   v e r s i o n = " 1 . 0 "   e n c o d i n g = " u t f - 1 6 " ? > < M M C O A _ O b j e c t T a g s   x m l n s : x s d = " h t t p : / / w w w . w 3 . o r g / 2 0 0 1 / X M L S c h e m a "   x m l n s : x s i = " h t t p : / / w w w . w 3 . o r g / 2 0 0 1 / X M L S c h e m a - i n s t a n c e " >  
     < P r e s e n t a t i o n O b j e c t T a g   T a g N a m e = " M M C 0 9 _ S L I D E T Y P E " > D i v i d e r < / P r e s e n t a t i o n O b j e c t T a g >  
     < P r e s e n t a t i o n O b j e c t T a g   T a g N a m e = " M M C 0 9 _ I S D I V I D E R " > Y < / P r e s e n t a t i o n O b j e c t T a g >  
     < P r e s e n t a t i o n O b j e c t T a g   T a g N a m e = " M M C 0 9 _ D I S P L Y M A S T E R S H A P E S " > N < / P r e s e n t a t i o n O b j e c t T a g >  
     < P r e s e n t a t i o n O b j e c t T a g   T a g N a m e = " M M C 0 9 _ F O L L O W M A S T E R B A C K G R O U N D " > N < / P r e s e n t a t i o n O b j e c t T a g >  
     < P r e s e n t a t i o n O b j e c t T a g   T a g N a m e = " M M C 0 9 _ B A C K G R O U N D S T Y L E " > D i v i d e r < / P r e s e n t a t i o n O b j e c t T a g >  
     < P r e s e n t a t i o n O b j e c t T a g   T a g N a m e = " M M C 0 9 _ D I V I D E R N U M B E R S H A P E N A M E " > T e x t   P l a c e H o l d e r   2 < / P r e s e n t a t i o n O b j e c t T a g >  
     < P r e s e n t a t i o n O b j e c t T a g   T a g N a m e = " M M C 0 9 _ L A Y O U T " > D i v i d e r < / P r e s e n t a t i o n O b j e c t T a g >  
     < P r e s e n t a t i o n O b j e c t T a g   T a g N a m e = " M M C O A _ B A C K G R O U N D _ D I G E S T " > g r a d ; s i m p l e - d a r k - t u r q u o i s e < / P r e s e n t a t i o n O b j e c t T a g >  
     < P r e s e n t a t i o n O b j e c t T a g   T a g N a m e = " M M C O A _ B A C K G R O U N D _ L O G O _ O P T I O N " > W H I T E < / P r e s e n t a t i o n O b j e c t T a g >  
 < / M M C O A _ O b j e c t T a g s > 
</file>

<file path=customXml/item60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 C o v e r T e x t < / P r e s e n t a t i o n O b j e c t T a g >  
 < / M M C O A _ O b j e c t T a g s > 
</file>

<file path=customXml/item61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 [ M M C 2 0 2 1 P P T e m p l a t e . F i r s t S l i d e W o r d i n g ] < / P r e s e n t a t i o n O b j e c t T a g >  
     < P r e s e n t a t i o n O b j e c t T a g   T a g N a m e = " M M C 0 9 _ S E T I N D E N T L E V E L S " > & g t ; < / P r e s e n t a t i o n O b j e c t T a g >  
 < / M M C O A _ O b j e c t T a g s > 
</file>

<file path=customXml/item62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63.xml>��< ? x m l   v e r s i o n = " 1 . 0 "   e n c o d i n g = " u t f - 1 6 " ? > < M M C O A _ O b j e c t T a g s   x m l n s : x s d = " h t t p : / / w w w . w 3 . o r g / 2 0 0 1 / X M L S c h e m a "   x m l n s : x s i = " h t t p : / / w w w . w 3 . o r g / 2 0 0 1 / X M L S c h e m a - i n s t a n c e " >  
     < P r e s e n t a t i o n O b j e c t T a g   T a g N a m e = " M M C 0 9 _ L A Y O U T " > F r o n t C o v e r < / P r e s e n t a t i o n O b j e c t T a g >  
     < P r e s e n t a t i o n O b j e c t T a g   T a g N a m e = " M M C 0 9 _ B A C K G R O U N D S T Y L E " > F r o n t C o v e r < / P r e s e n t a t i o n O b j e c t T a g >  
     < P r e s e n t a t i o n O b j e c t T a g   T a g N a m e = " M M C 0 9 _ A D D L O G O S " > C o v e r M a i n L o g o , F r o n t L o g o , 3 8 . 2 7 , 2 7 . 2 1 < / P r e s e n t a t i o n O b j e c t T a g >  
     < P r e s e n t a t i o n O b j e c t T a g   T a g N a m e = " M M C O A _ B A C K G R O U N D _ D I G E S T " > f u l l i m a g e ; D A R K < / P r e s e n t a t i o n O b j e c t T a g >  
     < P r e s e n t a t i o n O b j e c t T a g   T a g N a m e = " M M C O A _ B A C K G R O U N D _ L O G O _ O P T I O N " > C O L O U R < / P r e s e n t a t i o n O b j e c t T a g >  
     < P r e s e n t a t i o n O b j e c t T a g   T a g N a m e = " M M C O A _ S I L H O U E T T E _ I D " / >  
     < P r e s e n t a t i o n O b j e c t T a g   T a g N a m e = " M M C O A _ F U L L I M A G E _ I D " > f 0 3 d e 3 f 3 - b 3 4 b - 4 5 e 7 - 9 b f 6 - 3 0 8 e a 6 1 4 7 2 a f < / P r e s e n t a t i o n O b j e c t T a g >  
 < / M M C O A _ O b j e c t T a g s > 
</file>

<file path=customXml/item64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 M a s t e r T e x t < / P r e s e n t a t i o n O b j e c t T a g >  
     < P r e s e n t a t i o n O b j e c t T a g   T a g N a m e = " M M C 0 9 _ P L A C E H O L D E R T E X T " > [ M M C 2 0 2 1 P P T e m p l a t e . P l a c e h o l d e r S l i d e B o d y ] < / P r e s e n t a t i o n O b j e c t T a g >  
 < / M M C O A _ O b j e c t T a g s > 
</file>

<file path=customXml/item65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 { T i t l e } < / P r e s e n t a t i o n O b j e c t T a g >  
 < / M M C O A _ O b j e c t T a g s > 
</file>

<file path=customXml/item66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 C o v e r H e a d i n g 2 < / P r e s e n t a t i o n O b j e c t T a g >  
     < P r e s e n t a t i o n O b j e c t T a g   T a g N a m e = " M M C 0 9 _ F O N T S I Z E _ L " > 2 4 < / P r e s e n t a t i o n O b j e c t T a g >  
     < P r e s e n t a t i o n O b j e c t T a g   T a g N a m e = " M M C 0 9 _ F O N T S I Z E _ M " > 2 4 < / P r e s e n t a t i o n O b j e c t T a g >  
     < P r e s e n t a t i o n O b j e c t T a g   T a g N a m e = " M M C 0 9 _ F O N T S I Z E _ S " > 2 4 < / P r e s e n t a t i o n O b j e c t T a g >  
     < P r e s e n t a t i o n O b j e c t T a g   T a g N a m e = " M M C 0 9 _ S H A P E X Y W H _ L " > 3 6 . 8 5 ; 2 8 2 . 2 4 ; 7 3 2 . 7 5 ; 2 9 . 7 6 < / P r e s e n t a t i o n O b j e c t T a g >  
     < P r e s e n t a t i o n O b j e c t T a g   T a g N a m e = " M M C 0 9 _ S H A P E X Y W H _ M " > 3 6 . 8 5 ; 2 9 1 . 9 7 ; 7 3 4 . 1 7 ; 6 2 . 3 6 < / P r e s e n t a t i o n O b j e c t T a g >  
     < P r e s e n t a t i o n O b j e c t T a g   T a g N a m e = " M M C 0 9 _ S H A P E X Y W H _ S " > 3 6 . 8 5 ; 2 6 7 . 8 7 ; 7 3 5 . 5 9 ; 6 2 . 3 6 < / P r e s e n t a t i o n O b j e c t T a g >  
     < P r e s e n t a t i o n O b j e c t T a g   T a g N a m e = " M M C 0 9 _ P L A C E H O L D E R T E X T " > [ M M C 2 0 2 1 P P T e m p l a t e . P l a c e h o l d e r H 2 ] < / P r e s e n t a t i o n O b j e c t T a g >  
 < / M M C O A _ O b j e c t T a g s > 
</file>

<file path=customXml/item6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B R A N D F O N T S T Y L E " > M a s t e r T i t l e < / P r e s e n t a t i o n O b j e c t T a g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68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O A _ S A M P L E S L I D E _ I D " > 6 d f e 7 a b c - 2 d d 0 - 4 1 3 4 - 9 3 1 c - 5 2 7 f 9 4 c 4 b 9 3 0 < / P r e s e n t a t i o n O b j e c t T a g >  
 < / M M C O A _ O b j e c t T a g s > 
</file>

<file path=customXml/item6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 [ M M C 2 0 2 1 P P T e m p l a t e . F i r s t S l i d e W o r d i n g ] < / P r e s e n t a t i o n O b j e c t T a g >  
     < P r e s e n t a t i o n O b j e c t T a g   T a g N a m e = " M M C 0 9 _ S E T I N D E N T L E V E L S " > & g t ; < / P r e s e n t a t i o n O b j e c t T a g >  
 < / M M C O A _ O b j e c t T a g s > 
</file>

<file path=customXml/item7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 { S u b T i t l e } < / P r e s e n t a t i o n O b j e c t T a g >  
 < / M M C O A _ O b j e c t T a g s > 
</file>

<file path=customXml/item8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O P U L A T E T E X T " > { F i l e R e f } < / P r e s e n t a t i o n O b j e c t T a g >  
     < P r e s e n t a t i o n O b j e c t T a g   T a g N a m e = " M M C 0 9 _ B R A N D F O N T S T Y L E " > C o v e r T e x t < / P r e s e n t a t i o n O b j e c t T a g >  
     < P r e s e n t a t i o n O b j e c t T a g   T a g N a m e = " M M C 0 9 _ S H O W H I D E C R I T E R I A " > F I L E R E F < / P r e s e n t a t i o n O b j e c t T a g >  
 < / M M C O A _ O b j e c t T a g s > 
</file>

<file path=customXml/item9.xml>��< ? x m l   v e r s i o n = " 1 . 0 "   e n c o d i n g = " u t f - 1 6 " ? > < M M C O A _ O b j e c t T a g s   x m l n s : x s i = " h t t p : / / w w w . w 3 . o r g / 2 0 0 1 / X M L S c h e m a - i n s t a n c e "   x m l n s : x s d = " h t t p : / / w w w . w 3 . o r g / 2 0 0 1 / X M L S c h e m a " >  
     < P r e s e n t a t i o n O b j e c t T a g   T a g N a m e = " M M C 0 9 _ P L A C E H O L D E R T E X T " > [ M M C 2 0 2 1 P P T e m p l a t e . P l a c e h o l d e r S l i d e T i t l e ] < / P r e s e n t a t i o n O b j e c t T a g >  
 < / M M C O A _ O b j e c t T a g s > 
</file>

<file path=customXml/itemProps1.xml><?xml version="1.0" encoding="utf-8"?>
<ds:datastoreItem xmlns:ds="http://schemas.openxmlformats.org/officeDocument/2006/customXml" ds:itemID="{7C42B602-7515-473E-8F1E-5503EC3B9FB1}">
  <ds:schemaRefs>
    <ds:schemaRef ds:uri="http://www.w3.org/2001/XMLSchema"/>
  </ds:schemaRefs>
</ds:datastoreItem>
</file>

<file path=customXml/itemProps10.xml><?xml version="1.0" encoding="utf-8"?>
<ds:datastoreItem xmlns:ds="http://schemas.openxmlformats.org/officeDocument/2006/customXml" ds:itemID="{1AA08E88-52D3-4EBA-AA02-8CA9BBF557F6}">
  <ds:schemaRefs>
    <ds:schemaRef ds:uri="http://www.w3.org/2001/XMLSchema"/>
  </ds:schemaRefs>
</ds:datastoreItem>
</file>

<file path=customXml/itemProps11.xml><?xml version="1.0" encoding="utf-8"?>
<ds:datastoreItem xmlns:ds="http://schemas.openxmlformats.org/officeDocument/2006/customXml" ds:itemID="{36521F22-0186-4262-8998-4B3239F3A520}">
  <ds:schemaRefs>
    <ds:schemaRef ds:uri="http://www.w3.org/2001/XMLSchema"/>
  </ds:schemaRefs>
</ds:datastoreItem>
</file>

<file path=customXml/itemProps12.xml><?xml version="1.0" encoding="utf-8"?>
<ds:datastoreItem xmlns:ds="http://schemas.openxmlformats.org/officeDocument/2006/customXml" ds:itemID="{92FC741F-09C5-449A-8B9D-CF6C9E193996}">
  <ds:schemaRefs>
    <ds:schemaRef ds:uri="http://www.w3.org/2001/XMLSchema"/>
  </ds:schemaRefs>
</ds:datastoreItem>
</file>

<file path=customXml/itemProps13.xml><?xml version="1.0" encoding="utf-8"?>
<ds:datastoreItem xmlns:ds="http://schemas.openxmlformats.org/officeDocument/2006/customXml" ds:itemID="{71A63444-1A17-4A97-89FB-09C8BE6872C7}">
  <ds:schemaRefs>
    <ds:schemaRef ds:uri="http://www.w3.org/2001/XMLSchema"/>
  </ds:schemaRefs>
</ds:datastoreItem>
</file>

<file path=customXml/itemProps14.xml><?xml version="1.0" encoding="utf-8"?>
<ds:datastoreItem xmlns:ds="http://schemas.openxmlformats.org/officeDocument/2006/customXml" ds:itemID="{E39B11E5-077D-4BBF-AF63-E8B8A6D036DB}">
  <ds:schemaRefs>
    <ds:schemaRef ds:uri="http://www.w3.org/2001/XMLSchema"/>
  </ds:schemaRefs>
</ds:datastoreItem>
</file>

<file path=customXml/itemProps15.xml><?xml version="1.0" encoding="utf-8"?>
<ds:datastoreItem xmlns:ds="http://schemas.openxmlformats.org/officeDocument/2006/customXml" ds:itemID="{A3CD4C50-97C5-4A13-A5A2-9AD0815BCA0D}">
  <ds:schemaRefs>
    <ds:schemaRef ds:uri="http://www.w3.org/2001/XMLSchema"/>
  </ds:schemaRefs>
</ds:datastoreItem>
</file>

<file path=customXml/itemProps16.xml><?xml version="1.0" encoding="utf-8"?>
<ds:datastoreItem xmlns:ds="http://schemas.openxmlformats.org/officeDocument/2006/customXml" ds:itemID="{4E18DFB7-AF42-4887-A653-6AE4E129405F}">
  <ds:schemaRefs>
    <ds:schemaRef ds:uri="http://www.w3.org/2001/XMLSchema"/>
  </ds:schemaRefs>
</ds:datastoreItem>
</file>

<file path=customXml/itemProps17.xml><?xml version="1.0" encoding="utf-8"?>
<ds:datastoreItem xmlns:ds="http://schemas.openxmlformats.org/officeDocument/2006/customXml" ds:itemID="{EA56DF1C-E699-4B8D-81DA-12283D7DDD50}">
  <ds:schemaRefs>
    <ds:schemaRef ds:uri="http://www.w3.org/2001/XMLSchema"/>
  </ds:schemaRefs>
</ds:datastoreItem>
</file>

<file path=customXml/itemProps18.xml><?xml version="1.0" encoding="utf-8"?>
<ds:datastoreItem xmlns:ds="http://schemas.openxmlformats.org/officeDocument/2006/customXml" ds:itemID="{E917FBD8-6C97-4CD7-97F4-1E1500CE9A9C}">
  <ds:schemaRefs>
    <ds:schemaRef ds:uri="http://www.w3.org/2001/XMLSchema"/>
  </ds:schemaRefs>
</ds:datastoreItem>
</file>

<file path=customXml/itemProps19.xml><?xml version="1.0" encoding="utf-8"?>
<ds:datastoreItem xmlns:ds="http://schemas.openxmlformats.org/officeDocument/2006/customXml" ds:itemID="{535DD0E2-5F87-46D2-ADCB-BF3B14328B93}">
  <ds:schemaRefs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D39DF63-D74D-4908-8C6C-545FE16F3FC8}">
  <ds:schemaRefs>
    <ds:schemaRef ds:uri="http://www.w3.org/2001/XMLSchema"/>
  </ds:schemaRefs>
</ds:datastoreItem>
</file>

<file path=customXml/itemProps20.xml><?xml version="1.0" encoding="utf-8"?>
<ds:datastoreItem xmlns:ds="http://schemas.openxmlformats.org/officeDocument/2006/customXml" ds:itemID="{6E08A1E3-253A-4517-97D3-0BD56DB45B37}">
  <ds:schemaRefs>
    <ds:schemaRef ds:uri="http://www.w3.org/2001/XMLSchema"/>
  </ds:schemaRefs>
</ds:datastoreItem>
</file>

<file path=customXml/itemProps21.xml><?xml version="1.0" encoding="utf-8"?>
<ds:datastoreItem xmlns:ds="http://schemas.openxmlformats.org/officeDocument/2006/customXml" ds:itemID="{F14CBA09-FEAF-404B-987F-1AB49AD0F098}">
  <ds:schemaRefs>
    <ds:schemaRef ds:uri="http://www.w3.org/2001/XMLSchema"/>
  </ds:schemaRefs>
</ds:datastoreItem>
</file>

<file path=customXml/itemProps22.xml><?xml version="1.0" encoding="utf-8"?>
<ds:datastoreItem xmlns:ds="http://schemas.openxmlformats.org/officeDocument/2006/customXml" ds:itemID="{492FC0CD-A4A9-401E-847E-C8E616AD5CF1}">
  <ds:schemaRefs>
    <ds:schemaRef ds:uri="http://www.w3.org/2001/XMLSchema"/>
  </ds:schemaRefs>
</ds:datastoreItem>
</file>

<file path=customXml/itemProps23.xml><?xml version="1.0" encoding="utf-8"?>
<ds:datastoreItem xmlns:ds="http://schemas.openxmlformats.org/officeDocument/2006/customXml" ds:itemID="{B7B6452F-76F6-4E15-BD4E-2A9E1709A7BE}">
  <ds:schemaRefs>
    <ds:schemaRef ds:uri="http://www.w3.org/2001/XMLSchema"/>
  </ds:schemaRefs>
</ds:datastoreItem>
</file>

<file path=customXml/itemProps24.xml><?xml version="1.0" encoding="utf-8"?>
<ds:datastoreItem xmlns:ds="http://schemas.openxmlformats.org/officeDocument/2006/customXml" ds:itemID="{934D58A1-940D-4758-9AE4-4482BAD0F5EC}">
  <ds:schemaRefs>
    <ds:schemaRef ds:uri="http://www.w3.org/2001/XMLSchema"/>
  </ds:schemaRefs>
</ds:datastoreItem>
</file>

<file path=customXml/itemProps25.xml><?xml version="1.0" encoding="utf-8"?>
<ds:datastoreItem xmlns:ds="http://schemas.openxmlformats.org/officeDocument/2006/customXml" ds:itemID="{15E14063-6D15-404C-AFB6-43ADF0C0DD41}">
  <ds:schemaRefs>
    <ds:schemaRef ds:uri="http://www.w3.org/2001/XMLSchema"/>
  </ds:schemaRefs>
</ds:datastoreItem>
</file>

<file path=customXml/itemProps26.xml><?xml version="1.0" encoding="utf-8"?>
<ds:datastoreItem xmlns:ds="http://schemas.openxmlformats.org/officeDocument/2006/customXml" ds:itemID="{281140D0-CFF4-4662-9C45-8943C23FC066}">
  <ds:schemaRefs>
    <ds:schemaRef ds:uri="http://www.w3.org/2001/XMLSchema"/>
  </ds:schemaRefs>
</ds:datastoreItem>
</file>

<file path=customXml/itemProps27.xml><?xml version="1.0" encoding="utf-8"?>
<ds:datastoreItem xmlns:ds="http://schemas.openxmlformats.org/officeDocument/2006/customXml" ds:itemID="{5FDF1299-A818-4942-A99A-6ACC56029410}">
  <ds:schemaRefs>
    <ds:schemaRef ds:uri="http://www.w3.org/2001/XMLSchema"/>
  </ds:schemaRefs>
</ds:datastoreItem>
</file>

<file path=customXml/itemProps28.xml><?xml version="1.0" encoding="utf-8"?>
<ds:datastoreItem xmlns:ds="http://schemas.openxmlformats.org/officeDocument/2006/customXml" ds:itemID="{105BCB4F-5622-431C-BC55-2FD1D3D1C99C}">
  <ds:schemaRefs>
    <ds:schemaRef ds:uri="http://www.w3.org/2001/XMLSchema"/>
  </ds:schemaRefs>
</ds:datastoreItem>
</file>

<file path=customXml/itemProps29.xml><?xml version="1.0" encoding="utf-8"?>
<ds:datastoreItem xmlns:ds="http://schemas.openxmlformats.org/officeDocument/2006/customXml" ds:itemID="{FFCFF866-B782-462C-B23B-92E4218871E8}">
  <ds:schemaRefs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D125730-63B3-4611-99E5-A47E22D5544D}">
  <ds:schemaRefs>
    <ds:schemaRef ds:uri="http://www.w3.org/2001/XMLSchema"/>
  </ds:schemaRefs>
</ds:datastoreItem>
</file>

<file path=customXml/itemProps30.xml><?xml version="1.0" encoding="utf-8"?>
<ds:datastoreItem xmlns:ds="http://schemas.openxmlformats.org/officeDocument/2006/customXml" ds:itemID="{7F82062E-9818-4653-A31B-81D65328C525}">
  <ds:schemaRefs>
    <ds:schemaRef ds:uri="http://www.w3.org/2001/XMLSchema"/>
  </ds:schemaRefs>
</ds:datastoreItem>
</file>

<file path=customXml/itemProps31.xml><?xml version="1.0" encoding="utf-8"?>
<ds:datastoreItem xmlns:ds="http://schemas.openxmlformats.org/officeDocument/2006/customXml" ds:itemID="{19BCB8AB-C80F-48B0-97F9-FF07C27A1D7E}">
  <ds:schemaRefs>
    <ds:schemaRef ds:uri="http://www.w3.org/2001/XMLSchema"/>
  </ds:schemaRefs>
</ds:datastoreItem>
</file>

<file path=customXml/itemProps32.xml><?xml version="1.0" encoding="utf-8"?>
<ds:datastoreItem xmlns:ds="http://schemas.openxmlformats.org/officeDocument/2006/customXml" ds:itemID="{5071CEB3-5C80-4DBF-AE51-491CFD3DFA23}">
  <ds:schemaRefs>
    <ds:schemaRef ds:uri="http://www.w3.org/2001/XMLSchema"/>
  </ds:schemaRefs>
</ds:datastoreItem>
</file>

<file path=customXml/itemProps33.xml><?xml version="1.0" encoding="utf-8"?>
<ds:datastoreItem xmlns:ds="http://schemas.openxmlformats.org/officeDocument/2006/customXml" ds:itemID="{B3404B29-B12B-4AD6-9600-2326122AA242}">
  <ds:schemaRefs>
    <ds:schemaRef ds:uri="http://www.w3.org/2001/XMLSchema"/>
  </ds:schemaRefs>
</ds:datastoreItem>
</file>

<file path=customXml/itemProps34.xml><?xml version="1.0" encoding="utf-8"?>
<ds:datastoreItem xmlns:ds="http://schemas.openxmlformats.org/officeDocument/2006/customXml" ds:itemID="{86E9DB7A-C649-4675-B50A-1BE58C3421E5}">
  <ds:schemaRefs>
    <ds:schemaRef ds:uri="http://www.w3.org/2001/XMLSchema"/>
  </ds:schemaRefs>
</ds:datastoreItem>
</file>

<file path=customXml/itemProps35.xml><?xml version="1.0" encoding="utf-8"?>
<ds:datastoreItem xmlns:ds="http://schemas.openxmlformats.org/officeDocument/2006/customXml" ds:itemID="{B5EE003F-AACE-4CCD-AE5E-C319AB398FB9}">
  <ds:schemaRefs>
    <ds:schemaRef ds:uri="http://www.w3.org/2001/XMLSchema"/>
  </ds:schemaRefs>
</ds:datastoreItem>
</file>

<file path=customXml/itemProps36.xml><?xml version="1.0" encoding="utf-8"?>
<ds:datastoreItem xmlns:ds="http://schemas.openxmlformats.org/officeDocument/2006/customXml" ds:itemID="{0C13E0B7-146F-4EE9-8FA2-07844256EF83}">
  <ds:schemaRefs>
    <ds:schemaRef ds:uri="http://www.w3.org/2001/XMLSchema"/>
  </ds:schemaRefs>
</ds:datastoreItem>
</file>

<file path=customXml/itemProps37.xml><?xml version="1.0" encoding="utf-8"?>
<ds:datastoreItem xmlns:ds="http://schemas.openxmlformats.org/officeDocument/2006/customXml" ds:itemID="{029D9584-4B2C-4846-9954-9B6C8317D3C7}">
  <ds:schemaRefs>
    <ds:schemaRef ds:uri="http://www.w3.org/2001/XMLSchema"/>
  </ds:schemaRefs>
</ds:datastoreItem>
</file>

<file path=customXml/itemProps38.xml><?xml version="1.0" encoding="utf-8"?>
<ds:datastoreItem xmlns:ds="http://schemas.openxmlformats.org/officeDocument/2006/customXml" ds:itemID="{9AB6D5B8-A713-49FD-B8B6-C61EDC3C2D4F}">
  <ds:schemaRefs>
    <ds:schemaRef ds:uri="http://www.w3.org/2001/XMLSchema"/>
  </ds:schemaRefs>
</ds:datastoreItem>
</file>

<file path=customXml/itemProps39.xml><?xml version="1.0" encoding="utf-8"?>
<ds:datastoreItem xmlns:ds="http://schemas.openxmlformats.org/officeDocument/2006/customXml" ds:itemID="{35BDC32E-13DF-4D9C-B8D4-DA872B448F48}">
  <ds:schemaRefs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152C4616-E904-4841-9523-90E33BB5990C}">
  <ds:schemaRefs>
    <ds:schemaRef ds:uri="http://www.w3.org/2001/XMLSchema"/>
  </ds:schemaRefs>
</ds:datastoreItem>
</file>

<file path=customXml/itemProps40.xml><?xml version="1.0" encoding="utf-8"?>
<ds:datastoreItem xmlns:ds="http://schemas.openxmlformats.org/officeDocument/2006/customXml" ds:itemID="{5FC8AD33-3A86-4DCF-AE6B-3071D443C944}">
  <ds:schemaRefs>
    <ds:schemaRef ds:uri="http://www.w3.org/2001/XMLSchema"/>
  </ds:schemaRefs>
</ds:datastoreItem>
</file>

<file path=customXml/itemProps41.xml><?xml version="1.0" encoding="utf-8"?>
<ds:datastoreItem xmlns:ds="http://schemas.openxmlformats.org/officeDocument/2006/customXml" ds:itemID="{2094AD19-C60F-403C-8CB6-D73282586B3E}">
  <ds:schemaRefs>
    <ds:schemaRef ds:uri="http://www.w3.org/2001/XMLSchema"/>
  </ds:schemaRefs>
</ds:datastoreItem>
</file>

<file path=customXml/itemProps42.xml><?xml version="1.0" encoding="utf-8"?>
<ds:datastoreItem xmlns:ds="http://schemas.openxmlformats.org/officeDocument/2006/customXml" ds:itemID="{2950B96C-7AE0-4BEF-93A4-D299B5A3DBD9}">
  <ds:schemaRefs>
    <ds:schemaRef ds:uri="http://www.w3.org/2001/XMLSchema"/>
  </ds:schemaRefs>
</ds:datastoreItem>
</file>

<file path=customXml/itemProps43.xml><?xml version="1.0" encoding="utf-8"?>
<ds:datastoreItem xmlns:ds="http://schemas.openxmlformats.org/officeDocument/2006/customXml" ds:itemID="{F4497770-156D-4938-BA98-5B2E06CE31CC}">
  <ds:schemaRefs>
    <ds:schemaRef ds:uri="http://www.w3.org/2001/XMLSchema"/>
  </ds:schemaRefs>
</ds:datastoreItem>
</file>

<file path=customXml/itemProps44.xml><?xml version="1.0" encoding="utf-8"?>
<ds:datastoreItem xmlns:ds="http://schemas.openxmlformats.org/officeDocument/2006/customXml" ds:itemID="{F1B18864-DD5F-475F-B43E-533AC977E410}">
  <ds:schemaRefs>
    <ds:schemaRef ds:uri="http://www.w3.org/2001/XMLSchema"/>
  </ds:schemaRefs>
</ds:datastoreItem>
</file>

<file path=customXml/itemProps45.xml><?xml version="1.0" encoding="utf-8"?>
<ds:datastoreItem xmlns:ds="http://schemas.openxmlformats.org/officeDocument/2006/customXml" ds:itemID="{268400DD-65DB-470B-A06A-A85C4BBFF02F}">
  <ds:schemaRefs>
    <ds:schemaRef ds:uri="http://www.w3.org/2001/XMLSchema"/>
  </ds:schemaRefs>
</ds:datastoreItem>
</file>

<file path=customXml/itemProps46.xml><?xml version="1.0" encoding="utf-8"?>
<ds:datastoreItem xmlns:ds="http://schemas.openxmlformats.org/officeDocument/2006/customXml" ds:itemID="{C4463173-EC99-467C-9A70-BD2BF1240458}">
  <ds:schemaRefs>
    <ds:schemaRef ds:uri="http://www.w3.org/2001/XMLSchema"/>
  </ds:schemaRefs>
</ds:datastoreItem>
</file>

<file path=customXml/itemProps47.xml><?xml version="1.0" encoding="utf-8"?>
<ds:datastoreItem xmlns:ds="http://schemas.openxmlformats.org/officeDocument/2006/customXml" ds:itemID="{141B2937-7875-4AC8-9EAF-310928ACDCAC}">
  <ds:schemaRefs>
    <ds:schemaRef ds:uri="http://www.w3.org/2001/XMLSchema"/>
  </ds:schemaRefs>
</ds:datastoreItem>
</file>

<file path=customXml/itemProps48.xml><?xml version="1.0" encoding="utf-8"?>
<ds:datastoreItem xmlns:ds="http://schemas.openxmlformats.org/officeDocument/2006/customXml" ds:itemID="{C41181A3-BF44-4324-AECB-875CE9EE15F3}">
  <ds:schemaRefs>
    <ds:schemaRef ds:uri="http://www.w3.org/2001/XMLSchema"/>
  </ds:schemaRefs>
</ds:datastoreItem>
</file>

<file path=customXml/itemProps49.xml><?xml version="1.0" encoding="utf-8"?>
<ds:datastoreItem xmlns:ds="http://schemas.openxmlformats.org/officeDocument/2006/customXml" ds:itemID="{DBB30C88-CD65-462F-B924-FDEB7A0F09BD}">
  <ds:schemaRefs>
    <ds:schemaRef ds:uri="http://www.w3.org/2001/XMLSchema"/>
  </ds:schemaRefs>
</ds:datastoreItem>
</file>

<file path=customXml/itemProps5.xml><?xml version="1.0" encoding="utf-8"?>
<ds:datastoreItem xmlns:ds="http://schemas.openxmlformats.org/officeDocument/2006/customXml" ds:itemID="{68704D0C-8AB9-42AB-B004-03E61D2FC4A7}">
  <ds:schemaRefs>
    <ds:schemaRef ds:uri="http://www.w3.org/2001/XMLSchema"/>
  </ds:schemaRefs>
</ds:datastoreItem>
</file>

<file path=customXml/itemProps50.xml><?xml version="1.0" encoding="utf-8"?>
<ds:datastoreItem xmlns:ds="http://schemas.openxmlformats.org/officeDocument/2006/customXml" ds:itemID="{02EDAAD7-30B6-4ACD-BA32-F10318B4E3BB}">
  <ds:schemaRefs>
    <ds:schemaRef ds:uri="http://www.w3.org/2001/XMLSchema"/>
  </ds:schemaRefs>
</ds:datastoreItem>
</file>

<file path=customXml/itemProps51.xml><?xml version="1.0" encoding="utf-8"?>
<ds:datastoreItem xmlns:ds="http://schemas.openxmlformats.org/officeDocument/2006/customXml" ds:itemID="{7514C59C-37A2-4548-8176-DEE012C681C8}">
  <ds:schemaRefs>
    <ds:schemaRef ds:uri="http://www.w3.org/2001/XMLSchema"/>
  </ds:schemaRefs>
</ds:datastoreItem>
</file>

<file path=customXml/itemProps52.xml><?xml version="1.0" encoding="utf-8"?>
<ds:datastoreItem xmlns:ds="http://schemas.openxmlformats.org/officeDocument/2006/customXml" ds:itemID="{B06F0990-77F0-4EB7-81D9-057B8021F2E2}">
  <ds:schemaRefs>
    <ds:schemaRef ds:uri="http://www.w3.org/2001/XMLSchema"/>
  </ds:schemaRefs>
</ds:datastoreItem>
</file>

<file path=customXml/itemProps53.xml><?xml version="1.0" encoding="utf-8"?>
<ds:datastoreItem xmlns:ds="http://schemas.openxmlformats.org/officeDocument/2006/customXml" ds:itemID="{59FF60E1-E3A5-48EE-9FC1-39A09AF817D4}">
  <ds:schemaRefs>
    <ds:schemaRef ds:uri="http://www.w3.org/2001/XMLSchema"/>
  </ds:schemaRefs>
</ds:datastoreItem>
</file>

<file path=customXml/itemProps54.xml><?xml version="1.0" encoding="utf-8"?>
<ds:datastoreItem xmlns:ds="http://schemas.openxmlformats.org/officeDocument/2006/customXml" ds:itemID="{43FD868C-286B-42F8-9784-A8204B274F36}">
  <ds:schemaRefs>
    <ds:schemaRef ds:uri="http://www.w3.org/2001/XMLSchema"/>
  </ds:schemaRefs>
</ds:datastoreItem>
</file>

<file path=customXml/itemProps55.xml><?xml version="1.0" encoding="utf-8"?>
<ds:datastoreItem xmlns:ds="http://schemas.openxmlformats.org/officeDocument/2006/customXml" ds:itemID="{CECC2B06-B96D-401F-910E-06ACE8ED91D9}">
  <ds:schemaRefs>
    <ds:schemaRef ds:uri="http://www.w3.org/2001/XMLSchema"/>
  </ds:schemaRefs>
</ds:datastoreItem>
</file>

<file path=customXml/itemProps56.xml><?xml version="1.0" encoding="utf-8"?>
<ds:datastoreItem xmlns:ds="http://schemas.openxmlformats.org/officeDocument/2006/customXml" ds:itemID="{C39CAF09-DA15-4725-BDD7-277AA9A52B6D}">
  <ds:schemaRefs>
    <ds:schemaRef ds:uri="http://www.w3.org/2001/XMLSchema"/>
  </ds:schemaRefs>
</ds:datastoreItem>
</file>

<file path=customXml/itemProps57.xml><?xml version="1.0" encoding="utf-8"?>
<ds:datastoreItem xmlns:ds="http://schemas.openxmlformats.org/officeDocument/2006/customXml" ds:itemID="{670D297A-056C-4098-B418-1F5962D61D7A}">
  <ds:schemaRefs>
    <ds:schemaRef ds:uri="http://www.w3.org/2001/XMLSchema"/>
  </ds:schemaRefs>
</ds:datastoreItem>
</file>

<file path=customXml/itemProps58.xml><?xml version="1.0" encoding="utf-8"?>
<ds:datastoreItem xmlns:ds="http://schemas.openxmlformats.org/officeDocument/2006/customXml" ds:itemID="{F7E19400-6557-45B9-A4BE-9C2FBC6813EC}">
  <ds:schemaRefs>
    <ds:schemaRef ds:uri="http://www.w3.org/2001/XMLSchema"/>
  </ds:schemaRefs>
</ds:datastoreItem>
</file>

<file path=customXml/itemProps59.xml><?xml version="1.0" encoding="utf-8"?>
<ds:datastoreItem xmlns:ds="http://schemas.openxmlformats.org/officeDocument/2006/customXml" ds:itemID="{58D42C7F-C51A-4196-A564-FB7B576BC2EA}">
  <ds:schemaRefs>
    <ds:schemaRef ds:uri="http://www.w3.org/2001/XMLSchema"/>
  </ds:schemaRefs>
</ds:datastoreItem>
</file>

<file path=customXml/itemProps6.xml><?xml version="1.0" encoding="utf-8"?>
<ds:datastoreItem xmlns:ds="http://schemas.openxmlformats.org/officeDocument/2006/customXml" ds:itemID="{FCD6796C-63F2-4D5B-AC12-5C536480AA6E}">
  <ds:schemaRefs>
    <ds:schemaRef ds:uri="http://www.w3.org/2001/XMLSchema"/>
  </ds:schemaRefs>
</ds:datastoreItem>
</file>

<file path=customXml/itemProps60.xml><?xml version="1.0" encoding="utf-8"?>
<ds:datastoreItem xmlns:ds="http://schemas.openxmlformats.org/officeDocument/2006/customXml" ds:itemID="{F59C340D-4F57-43A3-B5CD-4712B5DB8E9D}">
  <ds:schemaRefs>
    <ds:schemaRef ds:uri="http://www.w3.org/2001/XMLSchema"/>
  </ds:schemaRefs>
</ds:datastoreItem>
</file>

<file path=customXml/itemProps61.xml><?xml version="1.0" encoding="utf-8"?>
<ds:datastoreItem xmlns:ds="http://schemas.openxmlformats.org/officeDocument/2006/customXml" ds:itemID="{A069E17C-908E-4D9A-BB30-A8F3C37DD0BB}">
  <ds:schemaRefs>
    <ds:schemaRef ds:uri="http://www.w3.org/2001/XMLSchema"/>
  </ds:schemaRefs>
</ds:datastoreItem>
</file>

<file path=customXml/itemProps62.xml><?xml version="1.0" encoding="utf-8"?>
<ds:datastoreItem xmlns:ds="http://schemas.openxmlformats.org/officeDocument/2006/customXml" ds:itemID="{E571E618-B32B-4FB0-BD5B-D83EAD2F7B68}">
  <ds:schemaRefs>
    <ds:schemaRef ds:uri="http://www.w3.org/2001/XMLSchema"/>
  </ds:schemaRefs>
</ds:datastoreItem>
</file>

<file path=customXml/itemProps63.xml><?xml version="1.0" encoding="utf-8"?>
<ds:datastoreItem xmlns:ds="http://schemas.openxmlformats.org/officeDocument/2006/customXml" ds:itemID="{C4AE08A5-F469-4823-BE82-9D15E6B08238}">
  <ds:schemaRefs>
    <ds:schemaRef ds:uri="http://www.w3.org/2001/XMLSchema"/>
  </ds:schemaRefs>
</ds:datastoreItem>
</file>

<file path=customXml/itemProps64.xml><?xml version="1.0" encoding="utf-8"?>
<ds:datastoreItem xmlns:ds="http://schemas.openxmlformats.org/officeDocument/2006/customXml" ds:itemID="{9B333AB5-3357-4D07-93E0-A8BB3B59721F}">
  <ds:schemaRefs>
    <ds:schemaRef ds:uri="http://www.w3.org/2001/XMLSchema"/>
  </ds:schemaRefs>
</ds:datastoreItem>
</file>

<file path=customXml/itemProps65.xml><?xml version="1.0" encoding="utf-8"?>
<ds:datastoreItem xmlns:ds="http://schemas.openxmlformats.org/officeDocument/2006/customXml" ds:itemID="{D14872BF-36DF-44ED-AFBA-A9DEF6435A9D}">
  <ds:schemaRefs>
    <ds:schemaRef ds:uri="http://www.w3.org/2001/XMLSchema"/>
  </ds:schemaRefs>
</ds:datastoreItem>
</file>

<file path=customXml/itemProps66.xml><?xml version="1.0" encoding="utf-8"?>
<ds:datastoreItem xmlns:ds="http://schemas.openxmlformats.org/officeDocument/2006/customXml" ds:itemID="{E4CF58FF-8B25-476F-8B2F-439CAFE774DB}">
  <ds:schemaRefs>
    <ds:schemaRef ds:uri="http://www.w3.org/2001/XMLSchema"/>
  </ds:schemaRefs>
</ds:datastoreItem>
</file>

<file path=customXml/itemProps67.xml><?xml version="1.0" encoding="utf-8"?>
<ds:datastoreItem xmlns:ds="http://schemas.openxmlformats.org/officeDocument/2006/customXml" ds:itemID="{BD5FAD33-8996-4B98-8C02-4A1550C6E017}">
  <ds:schemaRefs>
    <ds:schemaRef ds:uri="http://www.w3.org/2001/XMLSchema"/>
  </ds:schemaRefs>
</ds:datastoreItem>
</file>

<file path=customXml/itemProps68.xml><?xml version="1.0" encoding="utf-8"?>
<ds:datastoreItem xmlns:ds="http://schemas.openxmlformats.org/officeDocument/2006/customXml" ds:itemID="{9EE9E299-DC43-4B1A-9C45-1F4A65875CA4}">
  <ds:schemaRefs>
    <ds:schemaRef ds:uri="http://www.w3.org/2001/XMLSchema"/>
  </ds:schemaRefs>
</ds:datastoreItem>
</file>

<file path=customXml/itemProps69.xml><?xml version="1.0" encoding="utf-8"?>
<ds:datastoreItem xmlns:ds="http://schemas.openxmlformats.org/officeDocument/2006/customXml" ds:itemID="{127339F4-BC22-465D-B261-DA4F9BCCC5EF}">
  <ds:schemaRefs>
    <ds:schemaRef ds:uri="http://www.w3.org/2001/XMLSchema"/>
  </ds:schemaRefs>
</ds:datastoreItem>
</file>

<file path=customXml/itemProps7.xml><?xml version="1.0" encoding="utf-8"?>
<ds:datastoreItem xmlns:ds="http://schemas.openxmlformats.org/officeDocument/2006/customXml" ds:itemID="{B3B12E2A-4CEF-41D4-B44A-015C2695F51B}">
  <ds:schemaRefs>
    <ds:schemaRef ds:uri="http://www.w3.org/2001/XMLSchema"/>
  </ds:schemaRefs>
</ds:datastoreItem>
</file>

<file path=customXml/itemProps8.xml><?xml version="1.0" encoding="utf-8"?>
<ds:datastoreItem xmlns:ds="http://schemas.openxmlformats.org/officeDocument/2006/customXml" ds:itemID="{4A8EF070-B7A1-4D20-AA54-61F173CA2706}">
  <ds:schemaRefs>
    <ds:schemaRef ds:uri="http://www.w3.org/2001/XMLSchema"/>
  </ds:schemaRefs>
</ds:datastoreItem>
</file>

<file path=customXml/itemProps9.xml><?xml version="1.0" encoding="utf-8"?>
<ds:datastoreItem xmlns:ds="http://schemas.openxmlformats.org/officeDocument/2006/customXml" ds:itemID="{D9348C07-1E6B-4014-98CC-8BB85256C2E9}">
  <ds:schemaRefs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MMC2021.Classic16x9</Template>
  <TotalTime>1300</TotalTime>
  <Words>730</Words>
  <Application>Microsoft Office PowerPoint</Application>
  <PresentationFormat>Widescreen</PresentationFormat>
  <Paragraphs>98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Arial Narrow</vt:lpstr>
      <vt:lpstr>Calibri</vt:lpstr>
      <vt:lpstr>Courier New</vt:lpstr>
      <vt:lpstr>Gisha</vt:lpstr>
      <vt:lpstr>Roboto</vt:lpstr>
      <vt:lpstr>Wingdings</vt:lpstr>
      <vt:lpstr>Marsh McLennan</vt:lpstr>
      <vt:lpstr>think-cell Slide</vt:lpstr>
      <vt:lpstr>RECAPITULACIÓN: Límites Especiales 2024/2025</vt:lpstr>
      <vt:lpstr>PowerPoint Presentation</vt:lpstr>
      <vt:lpstr>Motivos de la introducción de los límites especiales </vt:lpstr>
      <vt:lpstr>¿Por qué se introdujeron los límites especiales?</vt:lpstr>
      <vt:lpstr>Dónde encontrarlos </vt:lpstr>
      <vt:lpstr>Dónde encontrar lo límites especiales</vt:lpstr>
      <vt:lpstr>Límites especiales para 2024/2025</vt:lpstr>
      <vt:lpstr>Límites especiales para 2024/2025</vt:lpstr>
      <vt:lpstr>Límites especiales para 2024/2025</vt:lpstr>
      <vt:lpstr>Límites especiales para 2024/2025</vt:lpstr>
      <vt:lpstr>Control de los riesgos</vt:lpstr>
      <vt:lpstr>Utilización por Compañía</vt:lpstr>
      <vt:lpstr>Utilización de los límites especiales por Compañía</vt:lpstr>
      <vt:lpstr>Otras opciones</vt:lpstr>
      <vt:lpstr>Otras opciones</vt:lpstr>
      <vt:lpstr>Riesgo de ejecución</vt:lpstr>
      <vt:lpstr>PowerPoint Presentation</vt:lpstr>
    </vt:vector>
  </TitlesOfParts>
  <Company>Guy Carpenter &amp; Company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Límites Especiales</dc:title>
  <dc:creator>Adrián Romero Pérez</dc:creator>
  <cp:lastModifiedBy>Romero Perez, Adrian</cp:lastModifiedBy>
  <cp:revision>5</cp:revision>
  <dcterms:created xsi:type="dcterms:W3CDTF">2024-08-28T13:39:46Z</dcterms:created>
  <dcterms:modified xsi:type="dcterms:W3CDTF">2024-08-29T16:08:20Z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">
    <vt:lpwstr>MMC2021.Classic16x9</vt:lpwstr>
  </property>
  <property fmtid="{D5CDD505-2E9C-101B-9397-08002B2CF9AE}" pid="3" name="TemplateVersion">
    <vt:lpwstr>9.5</vt:lpwstr>
  </property>
  <property fmtid="{D5CDD505-2E9C-101B-9397-08002B2CF9AE}" pid="4" name="MMCOA_Template">
    <vt:lpwstr>MMC2021.Classic16x9</vt:lpwstr>
  </property>
  <property fmtid="{D5CDD505-2E9C-101B-9397-08002B2CF9AE}" pid="5" name="MSIP_Label_38f1469a-2c2a-4aee-b92b-090d4c5468ff_Enabled">
    <vt:lpwstr>true</vt:lpwstr>
  </property>
  <property fmtid="{D5CDD505-2E9C-101B-9397-08002B2CF9AE}" pid="6" name="MSIP_Label_38f1469a-2c2a-4aee-b92b-090d4c5468ff_SetDate">
    <vt:lpwstr>2021-07-02T13:15:21Z</vt:lpwstr>
  </property>
  <property fmtid="{D5CDD505-2E9C-101B-9397-08002B2CF9AE}" pid="7" name="MSIP_Label_38f1469a-2c2a-4aee-b92b-090d4c5468ff_Method">
    <vt:lpwstr>Standard</vt:lpwstr>
  </property>
  <property fmtid="{D5CDD505-2E9C-101B-9397-08002B2CF9AE}" pid="8" name="MSIP_Label_38f1469a-2c2a-4aee-b92b-090d4c5468ff_Name">
    <vt:lpwstr>Confidential - Unmarked</vt:lpwstr>
  </property>
  <property fmtid="{D5CDD505-2E9C-101B-9397-08002B2CF9AE}" pid="9" name="MSIP_Label_38f1469a-2c2a-4aee-b92b-090d4c5468ff_SiteId">
    <vt:lpwstr>2a6e6092-73e4-4752-b1a5-477a17f5056d</vt:lpwstr>
  </property>
  <property fmtid="{D5CDD505-2E9C-101B-9397-08002B2CF9AE}" pid="10" name="MSIP_Label_38f1469a-2c2a-4aee-b92b-090d4c5468ff_ActionId">
    <vt:lpwstr>fee3d5ec-cbbc-4475-ab57-9cca88af6bf1</vt:lpwstr>
  </property>
  <property fmtid="{D5CDD505-2E9C-101B-9397-08002B2CF9AE}" pid="11" name="MSIP_Label_38f1469a-2c2a-4aee-b92b-090d4c5468ff_ContentBits">
    <vt:lpwstr>0</vt:lpwstr>
  </property>
  <property fmtid="{D5CDD505-2E9C-101B-9397-08002B2CF9AE}" pid="12" name="MMCOA_UI_Language">
    <vt:lpwstr>en-GB</vt:lpwstr>
  </property>
  <property fmtid="{D5CDD505-2E9C-101B-9397-08002B2CF9AE}" pid="13" name="MMCOA_BaseCo">
    <vt:lpwstr>GUY</vt:lpwstr>
  </property>
  <property fmtid="{D5CDD505-2E9C-101B-9397-08002B2CF9AE}" pid="14" name="MMCOA_RegCo">
    <vt:lpwstr>498</vt:lpwstr>
  </property>
  <property fmtid="{D5CDD505-2E9C-101B-9397-08002B2CF9AE}" pid="15" name="MMCOA_Brand">
    <vt:lpwstr>MMC2021</vt:lpwstr>
  </property>
  <property fmtid="{D5CDD505-2E9C-101B-9397-08002B2CF9AE}" pid="16" name="MMCOA_FeatureSet">
    <vt:lpwstr>GUY_2021_v1</vt:lpwstr>
  </property>
  <property fmtid="{D5CDD505-2E9C-101B-9397-08002B2CF9AE}" pid="17" name="MMCOA_Language">
    <vt:lpwstr>en-GB</vt:lpwstr>
  </property>
  <property fmtid="{D5CDD505-2E9C-101B-9397-08002B2CF9AE}" pid="18" name="MMCOA_LanguageDateFormat">
    <vt:lpwstr>d MMMM, yyyy</vt:lpwstr>
  </property>
  <property fmtid="{D5CDD505-2E9C-101B-9397-08002B2CF9AE}" pid="19" name="MMCOA_LanguageLocaleId">
    <vt:lpwstr>2057</vt:lpwstr>
  </property>
  <property fmtid="{D5CDD505-2E9C-101B-9397-08002B2CF9AE}" pid="20" name="MMCOA_CoverDigest">
    <vt:lpwstr>MMC2021;fullimage;GUY_FullImageStyles_v1;;COLOUR;DARK</vt:lpwstr>
  </property>
  <property fmtid="{D5CDD505-2E9C-101B-9397-08002B2CF9AE}" pid="21" name="MMCOA_FontSize">
    <vt:lpwstr>Medium</vt:lpwstr>
  </property>
  <property fmtid="{D5CDD505-2E9C-101B-9397-08002B2CF9AE}" pid="22" name="MMCOA_CoverImageID">
    <vt:lpwstr>f03de3f3-b34b-45e7-9bf6-308ea61472af</vt:lpwstr>
  </property>
</Properties>
</file>