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79"/>
  </p:sldMasterIdLst>
  <p:notesMasterIdLst>
    <p:notesMasterId r:id="rId98"/>
  </p:notesMasterIdLst>
  <p:handoutMasterIdLst>
    <p:handoutMasterId r:id="rId99"/>
  </p:handoutMasterIdLst>
  <p:sldIdLst>
    <p:sldId id="256" r:id="rId80"/>
    <p:sldId id="262" r:id="rId81"/>
    <p:sldId id="402" r:id="rId82"/>
    <p:sldId id="296" r:id="rId83"/>
    <p:sldId id="307" r:id="rId84"/>
    <p:sldId id="388" r:id="rId85"/>
    <p:sldId id="389" r:id="rId86"/>
    <p:sldId id="403" r:id="rId87"/>
    <p:sldId id="305" r:id="rId88"/>
    <p:sldId id="393" r:id="rId89"/>
    <p:sldId id="2147376776" r:id="rId90"/>
    <p:sldId id="2147376773" r:id="rId91"/>
    <p:sldId id="2147376774" r:id="rId92"/>
    <p:sldId id="2147376775" r:id="rId93"/>
    <p:sldId id="398" r:id="rId94"/>
    <p:sldId id="400" r:id="rId95"/>
    <p:sldId id="401" r:id="rId96"/>
    <p:sldId id="259" r:id="rId97"/>
  </p:sldIdLst>
  <p:sldSz cx="12192000" cy="6858000"/>
  <p:notesSz cx="6858000" cy="9144000"/>
  <p:custDataLst>
    <p:custData r:id="rId24"/>
    <p:tags r:id="rId100"/>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9F7C6-C27D-4CD5-AFDC-D089ED35C84D}" v="335" dt="2024-09-06T17:50:32.480"/>
    <p1510:client id="{DCF8AFBC-F94F-433B-BBBA-174E50FA7C42}" v="133" dt="2024-09-07T01:24:03.137"/>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7" autoAdjust="0"/>
    <p:restoredTop sz="96327"/>
  </p:normalViewPr>
  <p:slideViewPr>
    <p:cSldViewPr snapToGrid="0" snapToObjects="1">
      <p:cViewPr varScale="1">
        <p:scale>
          <a:sx n="82" d="100"/>
          <a:sy n="82" d="100"/>
        </p:scale>
        <p:origin x="96" y="34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5.xml"/><Relationship Id="rId89" Type="http://schemas.openxmlformats.org/officeDocument/2006/relationships/slide" Target="slides/slide10.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Master" Target="slideMasters/slideMaster1.xml"/><Relationship Id="rId102"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11.xml"/><Relationship Id="rId95" Type="http://schemas.openxmlformats.org/officeDocument/2006/relationships/slide" Target="slides/slide16.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80" Type="http://schemas.openxmlformats.org/officeDocument/2006/relationships/slide" Target="slides/slide1.xml"/><Relationship Id="rId85" Type="http://schemas.openxmlformats.org/officeDocument/2006/relationships/slide" Target="slides/slide6.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4.xml"/><Relationship Id="rId88" Type="http://schemas.openxmlformats.org/officeDocument/2006/relationships/slide" Target="slides/slide9.xml"/><Relationship Id="rId91" Type="http://schemas.openxmlformats.org/officeDocument/2006/relationships/slide" Target="slides/slide12.xml"/><Relationship Id="rId96"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microsoft.com/office/2015/10/relationships/revisionInfo" Target="revisionInfo.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 Target="slides/slide2.xml"/><Relationship Id="rId86" Type="http://schemas.openxmlformats.org/officeDocument/2006/relationships/slide" Target="slides/slide7.xml"/><Relationship Id="rId94" Type="http://schemas.openxmlformats.org/officeDocument/2006/relationships/slide" Target="slides/slide15.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8.xml"/><Relationship Id="rId10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8.xml"/><Relationship Id="rId61" Type="http://schemas.openxmlformats.org/officeDocument/2006/relationships/customXml" Target="../customXml/item61.xml"/><Relationship Id="rId82" Type="http://schemas.openxmlformats.org/officeDocument/2006/relationships/slide" Target="slides/slide3.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4.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10/09/2024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10/09/2024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3BF5AC0-C4B3-464D-8E9B-9D86370B7879}" type="slidenum">
              <a:rPr lang="en-GB" smtClean="0"/>
              <a:t>11</a:t>
            </a:fld>
            <a:endParaRPr lang="en-GB" dirty="0"/>
          </a:p>
        </p:txBody>
      </p:sp>
    </p:spTree>
    <p:extLst>
      <p:ext uri="{BB962C8B-B14F-4D97-AF65-F5344CB8AC3E}">
        <p14:creationId xmlns:p14="http://schemas.microsoft.com/office/powerpoint/2010/main" val="207335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53BF5AC0-C4B3-464D-8E9B-9D86370B7879}" type="slidenum">
              <a:rPr lang="en-GB" smtClean="0"/>
              <a:t>12</a:t>
            </a:fld>
            <a:endParaRPr lang="en-GB"/>
          </a:p>
        </p:txBody>
      </p:sp>
    </p:spTree>
    <p:extLst>
      <p:ext uri="{BB962C8B-B14F-4D97-AF65-F5344CB8AC3E}">
        <p14:creationId xmlns:p14="http://schemas.microsoft.com/office/powerpoint/2010/main" val="423680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53BF5AC0-C4B3-464D-8E9B-9D86370B7879}" type="slidenum">
              <a:rPr lang="en-GB" smtClean="0"/>
              <a:t>13</a:t>
            </a:fld>
            <a:endParaRPr lang="en-GB"/>
          </a:p>
        </p:txBody>
      </p:sp>
    </p:spTree>
    <p:extLst>
      <p:ext uri="{BB962C8B-B14F-4D97-AF65-F5344CB8AC3E}">
        <p14:creationId xmlns:p14="http://schemas.microsoft.com/office/powerpoint/2010/main" val="264344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3BF5AC0-C4B3-464D-8E9B-9D86370B7879}" type="slidenum">
              <a:rPr lang="en-GB" smtClean="0"/>
              <a:t>14</a:t>
            </a:fld>
            <a:endParaRPr lang="en-GB" dirty="0"/>
          </a:p>
        </p:txBody>
      </p:sp>
    </p:spTree>
    <p:extLst>
      <p:ext uri="{BB962C8B-B14F-4D97-AF65-F5344CB8AC3E}">
        <p14:creationId xmlns:p14="http://schemas.microsoft.com/office/powerpoint/2010/main" val="3680650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39.xml"/><Relationship Id="rId7" Type="http://schemas.openxmlformats.org/officeDocument/2006/relationships/customXml" Target="../../customXml/item62.xml"/><Relationship Id="rId12" Type="http://schemas.openxmlformats.org/officeDocument/2006/relationships/image" Target="../media/image3.png"/><Relationship Id="rId2" Type="http://schemas.openxmlformats.org/officeDocument/2006/relationships/customXml" Target="../../customXml/item28.xml"/><Relationship Id="rId1" Type="http://schemas.openxmlformats.org/officeDocument/2006/relationships/customXml" Target="../../customXml/item75.xml"/><Relationship Id="rId6" Type="http://schemas.openxmlformats.org/officeDocument/2006/relationships/customXml" Target="../../customXml/item45.xml"/><Relationship Id="rId11" Type="http://schemas.openxmlformats.org/officeDocument/2006/relationships/image" Target="../media/image6.png"/><Relationship Id="rId5" Type="http://schemas.openxmlformats.org/officeDocument/2006/relationships/customXml" Target="../../customXml/item17.xml"/><Relationship Id="rId10" Type="http://schemas.openxmlformats.org/officeDocument/2006/relationships/image" Target="../media/image5.png"/><Relationship Id="rId4" Type="http://schemas.openxmlformats.org/officeDocument/2006/relationships/customXml" Target="../../customXml/item1.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customXml/item55.xml"/><Relationship Id="rId7" Type="http://schemas.openxmlformats.org/officeDocument/2006/relationships/slideMaster" Target="../slideMasters/slideMaster1.xml"/><Relationship Id="rId2" Type="http://schemas.openxmlformats.org/officeDocument/2006/relationships/customXml" Target="../../customXml/item5.xml"/><Relationship Id="rId1" Type="http://schemas.openxmlformats.org/officeDocument/2006/relationships/customXml" Target="../../customXml/item78.xml"/><Relationship Id="rId6" Type="http://schemas.openxmlformats.org/officeDocument/2006/relationships/customXml" Target="../../customXml/item52.xml"/><Relationship Id="rId5" Type="http://schemas.openxmlformats.org/officeDocument/2006/relationships/customXml" Target="../../customXml/item14.xml"/><Relationship Id="rId10" Type="http://schemas.openxmlformats.org/officeDocument/2006/relationships/image" Target="../media/image6.png"/><Relationship Id="rId4" Type="http://schemas.openxmlformats.org/officeDocument/2006/relationships/customXml" Target="../../customXml/item56.xml"/><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59.xml"/><Relationship Id="rId2" Type="http://schemas.openxmlformats.org/officeDocument/2006/relationships/customXml" Target="../../customXml/item6.xml"/><Relationship Id="rId1" Type="http://schemas.openxmlformats.org/officeDocument/2006/relationships/customXml" Target="../../customXml/item2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8.xml"/><Relationship Id="rId1" Type="http://schemas.openxmlformats.org/officeDocument/2006/relationships/customXml" Target="../../customXml/item10.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7.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4.xml"/><Relationship Id="rId2" Type="http://schemas.openxmlformats.org/officeDocument/2006/relationships/customXml" Target="../../customXml/item23.xml"/><Relationship Id="rId1" Type="http://schemas.openxmlformats.org/officeDocument/2006/relationships/customXml" Target="../../customXml/item18.xml"/><Relationship Id="rId5" Type="http://schemas.openxmlformats.org/officeDocument/2006/relationships/slideMaster" Target="../slideMasters/slideMaster1.xml"/><Relationship Id="rId4" Type="http://schemas.openxmlformats.org/officeDocument/2006/relationships/customXml" Target="../../customXml/item8.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44.xml"/><Relationship Id="rId1" Type="http://schemas.openxmlformats.org/officeDocument/2006/relationships/customXml" Target="../../customXml/item47.xml"/><Relationship Id="rId6" Type="http://schemas.openxmlformats.org/officeDocument/2006/relationships/slideMaster" Target="../slideMasters/slideMaster1.xml"/><Relationship Id="rId5" Type="http://schemas.openxmlformats.org/officeDocument/2006/relationships/customXml" Target="../../customXml/item36.xml"/><Relationship Id="rId4" Type="http://schemas.openxmlformats.org/officeDocument/2006/relationships/customXml" Target="../../customXml/item38.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65.xml"/><Relationship Id="rId7" Type="http://schemas.openxmlformats.org/officeDocument/2006/relationships/slideMaster" Target="../slideMasters/slideMaster1.xml"/><Relationship Id="rId2" Type="http://schemas.openxmlformats.org/officeDocument/2006/relationships/customXml" Target="../../customXml/item51.xml"/><Relationship Id="rId1" Type="http://schemas.openxmlformats.org/officeDocument/2006/relationships/customXml" Target="../../customXml/item50.xml"/><Relationship Id="rId6" Type="http://schemas.openxmlformats.org/officeDocument/2006/relationships/customXml" Target="../../customXml/item46.xml"/><Relationship Id="rId5" Type="http://schemas.openxmlformats.org/officeDocument/2006/relationships/customXml" Target="../../customXml/item3.xml"/><Relationship Id="rId4" Type="http://schemas.openxmlformats.org/officeDocument/2006/relationships/customXml" Target="../../customXml/item64.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29.xml"/><Relationship Id="rId2" Type="http://schemas.openxmlformats.org/officeDocument/2006/relationships/customXml" Target="../../customXml/item26.xml"/><Relationship Id="rId1" Type="http://schemas.openxmlformats.org/officeDocument/2006/relationships/customXml" Target="../../customXml/item76.xml"/><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60.xml"/><Relationship Id="rId2" Type="http://schemas.openxmlformats.org/officeDocument/2006/relationships/customXml" Target="../../customXml/item31.xml"/><Relationship Id="rId1" Type="http://schemas.openxmlformats.org/officeDocument/2006/relationships/customXml" Target="../../customXml/item77.xml"/><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s-MX"/>
              <a:t>Título principal</a:t>
            </a:r>
            <a:endParaRPr lang="es-MX"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Subtítulo</a:t>
            </a:r>
            <a:endParaRPr lang="es-MX"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s-MX">
                <a:effectLst/>
                <a:latin typeface="Arial" panose="020B0604020202020204" pitchFamily="34" charset="0"/>
              </a:rPr>
              <a:t>Client name (optional)</a:t>
            </a:r>
            <a:br>
              <a:rPr lang="es-MX">
                <a:effectLst/>
                <a:latin typeface="Arial" panose="020B0604020202020204" pitchFamily="34" charset="0"/>
              </a:rPr>
            </a:br>
            <a:r>
              <a:rPr lang="es-MX">
                <a:effectLst/>
                <a:latin typeface="Arial" panose="020B0604020202020204" pitchFamily="34" charset="0"/>
              </a:rPr>
              <a:t>Month 00, 20XX</a:t>
            </a:r>
            <a:br>
              <a:rPr lang="es-MX">
                <a:effectLst/>
                <a:latin typeface="Arial" panose="020B0604020202020204" pitchFamily="34" charset="0"/>
              </a:rPr>
            </a:br>
            <a:r>
              <a:rPr lang="es-MX">
                <a:effectLst/>
                <a:latin typeface="Arial" panose="020B0604020202020204" pitchFamily="34" charset="0"/>
              </a:rPr>
              <a:t>Presenter1, Job Title, location  |  Presenter2, Job Title, location</a:t>
            </a:r>
            <a:br>
              <a:rPr lang="es-MX">
                <a:effectLst/>
                <a:latin typeface="Arial" panose="020B0604020202020204" pitchFamily="34" charset="0"/>
              </a:rPr>
            </a:br>
            <a:br>
              <a:rPr lang="es-MX">
                <a:effectLst/>
                <a:latin typeface="Arial" panose="020B0604020202020204" pitchFamily="34" charset="0"/>
              </a:rPr>
            </a:br>
            <a:r>
              <a:rPr lang="es-MX">
                <a:effectLst/>
                <a:latin typeface="Arial" panose="020B0604020202020204" pitchFamily="34" charset="0"/>
              </a:rPr>
              <a:t>Tagline (optional)</a:t>
            </a:r>
            <a:endParaRPr lang="es-MX"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s-MX" sz="1000">
                <a:solidFill>
                  <a:schemeClr val="lt1"/>
                </a:solidFill>
                <a:effectLst/>
                <a:latin typeface="Arial" panose="020B0604020202020204" pitchFamily="34" charset="0"/>
              </a:rPr>
              <a:t>A business of Marsh McLennan</a:t>
            </a:r>
            <a:endParaRPr lang="es-MX"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s-MX"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s-MX" sz="1600" dirty="0">
              <a:solidFill>
                <a:schemeClr val="accent1"/>
              </a:solidFill>
            </a:endParaRPr>
          </a:p>
        </p:txBody>
      </p:sp>
      <p:pic>
        <p:nvPicPr>
          <p:cNvPr id="7" name="CoverMainLogo_WHITE" descr="The Guy Carpenter company logo.">
            <a:extLst>
              <a:ext uri="{FF2B5EF4-FFF2-40B4-BE49-F238E27FC236}">
                <a16:creationId xmlns:a16="http://schemas.microsoft.com/office/drawing/2014/main" id="{91794BF7-C459-0610-14D3-21569C315A3C}"/>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pic>
        <p:nvPicPr>
          <p:cNvPr id="11" name="CoverMainLogo_COLOUR" descr="The Guy Carpenter company logo." hidden="1">
            <a:extLst>
              <a:ext uri="{FF2B5EF4-FFF2-40B4-BE49-F238E27FC236}">
                <a16:creationId xmlns:a16="http://schemas.microsoft.com/office/drawing/2014/main" id="{59CDAD45-3E39-A749-463D-EAEB5DD32F42}"/>
              </a:ext>
            </a:extLst>
          </p:cNvPr>
          <p:cNvPicPr>
            <a:picLocks noChangeAspect="1"/>
          </p:cNvPicPr>
          <p:nvPr userDrawn="1"/>
        </p:nvPicPr>
        <p:blipFill>
          <a:blip r:embed="rId11"/>
          <a:stretch>
            <a:fillRect/>
          </a:stretch>
        </p:blipFill>
        <p:spPr bwMode="invGray">
          <a:xfrm>
            <a:off x="486029" y="345567"/>
            <a:ext cx="3044958" cy="335281"/>
          </a:xfrm>
          <a:prstGeom prst="rect">
            <a:avLst/>
          </a:prstGeom>
        </p:spPr>
      </p:pic>
      <p:pic>
        <p:nvPicPr>
          <p:cNvPr id="5" name="Picture 4">
            <a:extLst>
              <a:ext uri="{FF2B5EF4-FFF2-40B4-BE49-F238E27FC236}">
                <a16:creationId xmlns:a16="http://schemas.microsoft.com/office/drawing/2014/main" id="{ADCF0B17-72CD-0FA8-41A3-EC934126499D}"/>
              </a:ext>
            </a:extLst>
          </p:cNvPr>
          <p:cNvPicPr>
            <a:picLocks noChangeAspect="1"/>
          </p:cNvPicPr>
          <p:nvPr userDrawn="1"/>
        </p:nvPicPr>
        <p:blipFill>
          <a:blip r:embed="rId12"/>
          <a:stretch>
            <a:fillRect/>
          </a:stretch>
        </p:blipFill>
        <p:spPr>
          <a:xfrm>
            <a:off x="10196830" y="218889"/>
            <a:ext cx="1714500" cy="714375"/>
          </a:xfrm>
          <a:prstGeom prst="rect">
            <a:avLst/>
          </a:prstGeom>
          <a:solidFill>
            <a:schemeClr val="bg1"/>
          </a:solidFill>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MX"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s-MX" dirty="0"/>
              <a:t>Haga clic para añadir un aviso de </a:t>
            </a:r>
            <a:r>
              <a:rPr lang="es-MX"/>
              <a:t>responsabilidad opcional</a:t>
            </a:r>
            <a:endParaRPr lang="es-MX"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s-MX" sz="800" dirty="0">
                <a:solidFill>
                  <a:schemeClr val="lt1"/>
                </a:solidFill>
              </a:rPr>
              <a:t>Copyright © 2024 Guy Carpenter México, </a:t>
            </a:r>
            <a:r>
              <a:rPr lang="es-MX" sz="800" dirty="0" err="1">
                <a:solidFill>
                  <a:schemeClr val="lt1"/>
                </a:solidFill>
              </a:rPr>
              <a:t>Intermediaro</a:t>
            </a:r>
            <a:r>
              <a:rPr lang="es-MX" sz="800" dirty="0">
                <a:solidFill>
                  <a:schemeClr val="lt1"/>
                </a:solidFill>
              </a:rPr>
              <a:t> de Reaseguro, S.A. de C.V. Todos los derechos </a:t>
            </a:r>
            <a:r>
              <a:rPr lang="es-MX" sz="800">
                <a:solidFill>
                  <a:schemeClr val="lt1"/>
                </a:solidFill>
              </a:rPr>
              <a:t>reservados.</a:t>
            </a:r>
            <a:endParaRPr lang="es-MX"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s-MX" sz="800">
                <a:solidFill>
                  <a:schemeClr val="lt1"/>
                </a:solidFill>
              </a:rPr>
              <a:t>Presentation2</a:t>
            </a:r>
            <a:endParaRPr lang="es-MX"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400" kern="1200">
                <a:solidFill>
                  <a:schemeClr val="lt1"/>
                </a:solidFill>
                <a:effectLst/>
                <a:latin typeface="+mn-lt"/>
                <a:ea typeface="+mn-ea"/>
                <a:cs typeface="+mn-cs"/>
              </a:rPr>
              <a:t>A business of Marsh McLennan</a:t>
            </a:r>
            <a:endParaRPr lang="es-MX" sz="1400" kern="1200" dirty="0">
              <a:solidFill>
                <a:schemeClr val="lt1"/>
              </a:solidFill>
              <a:effectLst/>
              <a:latin typeface="+mn-lt"/>
              <a:ea typeface="+mn-ea"/>
              <a:cs typeface="+mn-cs"/>
            </a:endParaRPr>
          </a:p>
        </p:txBody>
      </p:sp>
      <p:pic>
        <p:nvPicPr>
          <p:cNvPr id="3" name="MainBackLogo_WHITE" descr="The Guy Carpenter company logo.">
            <a:extLst>
              <a:ext uri="{FF2B5EF4-FFF2-40B4-BE49-F238E27FC236}">
                <a16:creationId xmlns:a16="http://schemas.microsoft.com/office/drawing/2014/main" id="{00ACB2BC-7349-FD77-A00E-0A9A688835BA}"/>
              </a:ext>
            </a:extLst>
          </p:cNvPr>
          <p:cNvPicPr>
            <a:picLocks noChangeAspect="1"/>
          </p:cNvPicPr>
          <p:nvPr userDrawn="1"/>
        </p:nvPicPr>
        <p:blipFill>
          <a:blip r:embed="rId9"/>
          <a:stretch>
            <a:fillRect/>
          </a:stretch>
        </p:blipFill>
        <p:spPr bwMode="invGray">
          <a:xfrm>
            <a:off x="486029" y="345567"/>
            <a:ext cx="3044958" cy="335281"/>
          </a:xfrm>
          <a:prstGeom prst="rect">
            <a:avLst/>
          </a:prstGeom>
        </p:spPr>
      </p:pic>
      <p:pic>
        <p:nvPicPr>
          <p:cNvPr id="9" name="MainBackLogo_COLOUR" descr="The Guy Carpenter company logo." hidden="1">
            <a:extLst>
              <a:ext uri="{FF2B5EF4-FFF2-40B4-BE49-F238E27FC236}">
                <a16:creationId xmlns:a16="http://schemas.microsoft.com/office/drawing/2014/main" id="{CB0EC1AF-233E-5D71-3CAA-050E1595918D}"/>
              </a:ext>
            </a:extLst>
          </p:cNvPr>
          <p:cNvPicPr>
            <a:picLocks noChangeAspect="1"/>
          </p:cNvPicPr>
          <p:nvPr userDrawn="1"/>
        </p:nvPicPr>
        <p:blipFill>
          <a:blip r:embed="rId10"/>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s-MX" dirty="0"/>
              <a:t>Haga clic para añadir </a:t>
            </a:r>
            <a:r>
              <a:rPr lang="es-MX"/>
              <a:t>un título</a:t>
            </a:r>
            <a:endParaRPr lang="es-MX" dirty="0"/>
          </a:p>
        </p:txBody>
      </p:sp>
      <p:sp>
        <p:nvSpPr>
          <p:cNvPr id="3" name="Content Placeholder 2"/>
          <p:cNvSpPr>
            <a:spLocks noGrp="1"/>
          </p:cNvSpPr>
          <p:nvPr>
            <p:ph idx="1" hasCustomPrompt="1"/>
            <p:custDataLst>
              <p:custData r:id="rId2"/>
            </p:custDataLst>
          </p:nvPr>
        </p:nvSpPr>
        <p:spPr/>
        <p:txBody>
          <a:bodyPr/>
          <a:lstStyle/>
          <a:p>
            <a:pPr lvl="0"/>
            <a:r>
              <a:rPr lang="es-MX"/>
              <a:t>Haga clic para agregar texto</a:t>
            </a:r>
            <a:endParaRPr lang="es-MX" dirty="0"/>
          </a:p>
        </p:txBody>
      </p:sp>
      <p:sp>
        <p:nvSpPr>
          <p:cNvPr id="4" name="Slide Number Placeholder 3"/>
          <p:cNvSpPr>
            <a:spLocks noGrp="1"/>
          </p:cNvSpPr>
          <p:nvPr>
            <p:ph type="sldNum" sz="quarter" idx="10"/>
          </p:nvPr>
        </p:nvSpPr>
        <p:spPr/>
        <p:txBody>
          <a:bodyPr/>
          <a:lstStyle/>
          <a:p>
            <a:pPr algn="r"/>
            <a:fld id="{DF66040D-6F20-4F4B-8995-856BEECD84BE}" type="slidenum">
              <a:rPr lang="es-MX" smtClean="0"/>
              <a:pPr algn="r"/>
              <a:t>‹#›</a:t>
            </a:fld>
            <a:endParaRPr lang="es-MX" dirty="0"/>
          </a:p>
        </p:txBody>
      </p:sp>
      <p:sp>
        <p:nvSpPr>
          <p:cNvPr id="5" name="Footer Placeholder 4"/>
          <p:cNvSpPr>
            <a:spLocks noGrp="1"/>
          </p:cNvSpPr>
          <p:nvPr>
            <p:ph type="ftr" sz="quarter" idx="11"/>
          </p:nvPr>
        </p:nvSpPr>
        <p:spPr/>
        <p:txBody>
          <a:bodyPr/>
          <a:lstStyle/>
          <a:p>
            <a:pPr>
              <a:spcAft>
                <a:spcPts val="600"/>
              </a:spcAft>
              <a:buFont typeface="Arial" panose="020B0604020202020204" pitchFamily="34" charset="0"/>
              <a:buNone/>
            </a:pPr>
            <a:r>
              <a:rPr lang="es-MX" dirty="0"/>
              <a:t>Estrictamente Confidencial</a:t>
            </a:r>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s-MX" dirty="0"/>
              <a:t>Haga clic para añadir un subtítulo</a:t>
            </a:r>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s-MX" dirty="0"/>
              <a:t>Haga clic para añadir </a:t>
            </a:r>
            <a:r>
              <a:rPr lang="es-MX"/>
              <a:t>un título</a:t>
            </a:r>
            <a:endParaRPr lang="es-MX" dirty="0"/>
          </a:p>
        </p:txBody>
      </p:sp>
      <p:sp>
        <p:nvSpPr>
          <p:cNvPr id="3" name="Slide Number Placeholder 2"/>
          <p:cNvSpPr>
            <a:spLocks noGrp="1"/>
          </p:cNvSpPr>
          <p:nvPr>
            <p:ph type="sldNum" sz="quarter" idx="10"/>
          </p:nvPr>
        </p:nvSpPr>
        <p:spPr/>
        <p:txBody>
          <a:bodyPr/>
          <a:lstStyle/>
          <a:p>
            <a:pPr algn="r"/>
            <a:fld id="{DF66040D-6F20-4F4B-8995-856BEECD84BE}" type="slidenum">
              <a:rPr lang="es-MX" smtClean="0"/>
              <a:pPr algn="r"/>
              <a:t>‹#›</a:t>
            </a:fld>
            <a:endParaRPr lang="es-MX" dirty="0"/>
          </a:p>
        </p:txBody>
      </p:sp>
      <p:sp>
        <p:nvSpPr>
          <p:cNvPr id="4" name="Footer Placeholder 3"/>
          <p:cNvSpPr>
            <a:spLocks noGrp="1"/>
          </p:cNvSpPr>
          <p:nvPr>
            <p:ph type="ftr" sz="quarter" idx="11"/>
          </p:nvPr>
        </p:nvSpPr>
        <p:spPr/>
        <p:txBody>
          <a:bodyPr/>
          <a:lstStyle/>
          <a:p>
            <a:pPr>
              <a:spcAft>
                <a:spcPts val="600"/>
              </a:spcAft>
            </a:pPr>
            <a:r>
              <a:rPr lang="es-MX" dirty="0"/>
              <a:t>Estrictamente Confidencial</a:t>
            </a:r>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s-MX" dirty="0"/>
              <a:t>Haga clic para añadir </a:t>
            </a:r>
            <a:r>
              <a:rPr lang="es-MX"/>
              <a:t>un subtítulo</a:t>
            </a:r>
            <a:endParaRPr lang="es-MX"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s-MX" dirty="0"/>
              <a:t>Haga clic para añadir </a:t>
            </a:r>
            <a:r>
              <a:rPr lang="es-MX"/>
              <a:t>un título</a:t>
            </a:r>
            <a:endParaRPr lang="es-MX"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s-MX"/>
              <a:t>Haga clic para agregar texto</a:t>
            </a:r>
            <a:endParaRPr lang="es-MX"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s-MX"/>
              <a:t>Haga clic para agregar texto</a:t>
            </a:r>
            <a:endParaRPr lang="es-MX" dirty="0"/>
          </a:p>
        </p:txBody>
      </p:sp>
      <p:sp>
        <p:nvSpPr>
          <p:cNvPr id="5" name="Slide Number Placeholder 4"/>
          <p:cNvSpPr>
            <a:spLocks noGrp="1"/>
          </p:cNvSpPr>
          <p:nvPr>
            <p:ph type="sldNum" sz="quarter" idx="10"/>
          </p:nvPr>
        </p:nvSpPr>
        <p:spPr/>
        <p:txBody>
          <a:bodyPr/>
          <a:lstStyle/>
          <a:p>
            <a:pPr algn="r"/>
            <a:fld id="{DF66040D-6F20-4F4B-8995-856BEECD84BE}" type="slidenum">
              <a:rPr lang="es-MX" smtClean="0"/>
              <a:pPr algn="r"/>
              <a:t>‹#›</a:t>
            </a:fld>
            <a:endParaRPr lang="es-MX" dirty="0"/>
          </a:p>
        </p:txBody>
      </p:sp>
      <p:sp>
        <p:nvSpPr>
          <p:cNvPr id="6" name="Footer Placeholder 5"/>
          <p:cNvSpPr>
            <a:spLocks noGrp="1"/>
          </p:cNvSpPr>
          <p:nvPr>
            <p:ph type="ftr" sz="quarter" idx="11"/>
          </p:nvPr>
        </p:nvSpPr>
        <p:spPr/>
        <p:txBody>
          <a:bodyPr/>
          <a:lstStyle/>
          <a:p>
            <a:pPr>
              <a:spcAft>
                <a:spcPts val="600"/>
              </a:spcAft>
            </a:pPr>
            <a:r>
              <a:rPr lang="es-MX" dirty="0"/>
              <a:t>Estrictamente Confidencial</a:t>
            </a:r>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s-MX" dirty="0"/>
              <a:t>Haga clic para añadir </a:t>
            </a:r>
            <a:r>
              <a:rPr lang="es-MX"/>
              <a:t>un subtítulo</a:t>
            </a:r>
            <a:endParaRPr lang="es-MX"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s-MX" dirty="0"/>
              <a:t>Haga clic para añadir </a:t>
            </a:r>
            <a:r>
              <a:rPr lang="es-MX"/>
              <a:t>un título</a:t>
            </a:r>
            <a:endParaRPr lang="es-MX"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s-MX"/>
              <a:t>Haga clic para agregar texto</a:t>
            </a:r>
            <a:endParaRPr lang="es-MX"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s-MX"/>
              <a:t>Haga clic para agregar texto</a:t>
            </a:r>
            <a:endParaRPr lang="es-MX"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s-MX"/>
              <a:t>Haga clic para agregar texto</a:t>
            </a:r>
            <a:endParaRPr lang="es-MX" dirty="0"/>
          </a:p>
        </p:txBody>
      </p:sp>
      <p:sp>
        <p:nvSpPr>
          <p:cNvPr id="6" name="Slide Number Placeholder 5"/>
          <p:cNvSpPr>
            <a:spLocks noGrp="1"/>
          </p:cNvSpPr>
          <p:nvPr>
            <p:ph type="sldNum" sz="quarter" idx="10"/>
          </p:nvPr>
        </p:nvSpPr>
        <p:spPr/>
        <p:txBody>
          <a:bodyPr/>
          <a:lstStyle/>
          <a:p>
            <a:pPr algn="r"/>
            <a:fld id="{DF66040D-6F20-4F4B-8995-856BEECD84BE}" type="slidenum">
              <a:rPr lang="es-MX" smtClean="0"/>
              <a:pPr algn="r"/>
              <a:t>‹#›</a:t>
            </a:fld>
            <a:endParaRPr lang="es-MX" dirty="0"/>
          </a:p>
        </p:txBody>
      </p:sp>
      <p:sp>
        <p:nvSpPr>
          <p:cNvPr id="7" name="Footer Placeholder 6"/>
          <p:cNvSpPr>
            <a:spLocks noGrp="1"/>
          </p:cNvSpPr>
          <p:nvPr>
            <p:ph type="ftr" sz="quarter" idx="11"/>
          </p:nvPr>
        </p:nvSpPr>
        <p:spPr/>
        <p:txBody>
          <a:bodyPr/>
          <a:lstStyle/>
          <a:p>
            <a:pPr>
              <a:spcAft>
                <a:spcPts val="600"/>
              </a:spcAft>
            </a:pPr>
            <a:r>
              <a:rPr lang="es-MX" dirty="0"/>
              <a:t>Estrictamente Confidencial</a:t>
            </a:r>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s-MX" dirty="0"/>
              <a:t>Haga clic para añadir </a:t>
            </a:r>
            <a:r>
              <a:rPr lang="es-MX"/>
              <a:t>un subtítulo</a:t>
            </a:r>
            <a:endParaRPr lang="es-MX"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s-MX" dirty="0"/>
              <a:t>Haga clic para añadir </a:t>
            </a:r>
            <a:r>
              <a:rPr lang="es-MX"/>
              <a:t>un título</a:t>
            </a:r>
            <a:endParaRPr lang="es-MX"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s-MX"/>
              <a:t>Haga clic para agregar texto</a:t>
            </a:r>
            <a:endParaRPr lang="es-MX"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s-MX"/>
              <a:t>Haga clic para agregar texto</a:t>
            </a:r>
            <a:endParaRPr lang="es-MX"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s-MX"/>
              <a:t>Haga clic para agregar texto</a:t>
            </a:r>
            <a:endParaRPr lang="es-MX"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s-MX"/>
              <a:t>Haga clic para agregar texto</a:t>
            </a:r>
            <a:endParaRPr lang="es-MX" dirty="0"/>
          </a:p>
        </p:txBody>
      </p:sp>
      <p:sp>
        <p:nvSpPr>
          <p:cNvPr id="7" name="Slide Number Placeholder 6"/>
          <p:cNvSpPr>
            <a:spLocks noGrp="1"/>
          </p:cNvSpPr>
          <p:nvPr>
            <p:ph type="sldNum" sz="quarter" idx="10"/>
          </p:nvPr>
        </p:nvSpPr>
        <p:spPr/>
        <p:txBody>
          <a:bodyPr/>
          <a:lstStyle/>
          <a:p>
            <a:pPr algn="r"/>
            <a:fld id="{DF66040D-6F20-4F4B-8995-856BEECD84BE}" type="slidenum">
              <a:rPr lang="es-MX" smtClean="0"/>
              <a:pPr algn="r"/>
              <a:t>‹#›</a:t>
            </a:fld>
            <a:endParaRPr lang="es-MX" dirty="0"/>
          </a:p>
        </p:txBody>
      </p:sp>
      <p:sp>
        <p:nvSpPr>
          <p:cNvPr id="8" name="Footer Placeholder 7"/>
          <p:cNvSpPr>
            <a:spLocks noGrp="1"/>
          </p:cNvSpPr>
          <p:nvPr>
            <p:ph type="ftr" sz="quarter" idx="11"/>
          </p:nvPr>
        </p:nvSpPr>
        <p:spPr/>
        <p:txBody>
          <a:bodyPr/>
          <a:lstStyle/>
          <a:p>
            <a:pPr>
              <a:spcAft>
                <a:spcPts val="600"/>
              </a:spcAft>
            </a:pPr>
            <a:r>
              <a:rPr lang="es-MX" dirty="0"/>
              <a:t>Estrictamente Confidencial</a:t>
            </a:r>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s-MX" dirty="0"/>
              <a:t>Haga clic para añadir </a:t>
            </a:r>
            <a:r>
              <a:rPr lang="es-MX"/>
              <a:t>un subtítulo</a:t>
            </a:r>
            <a:endParaRPr lang="es-MX"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s-MX" dirty="0"/>
              <a:t>Haga clic para añadir </a:t>
            </a:r>
            <a:r>
              <a:rPr lang="es-MX"/>
              <a:t>un tema</a:t>
            </a:r>
            <a:endParaRPr lang="es-MX"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s-MX"/>
              <a:t>Orden del día</a:t>
            </a:r>
            <a:endParaRPr lang="es-MX"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s-MX" dirty="0"/>
              <a:t>Haga clic para añadir </a:t>
            </a:r>
            <a:r>
              <a:rPr lang="es-MX"/>
              <a:t>un título</a:t>
            </a:r>
            <a:endParaRPr lang="es-MX"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a:t>
            </a:r>
            <a:endParaRPr lang="es-MX"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57.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3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37.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s-MX"/>
              <a:t>Haga clic para añadir un título</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Haga clic para agregar texto</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spcAft>
                <a:spcPts val="600"/>
              </a:spcAft>
            </a:pPr>
            <a:r>
              <a:rPr lang="es-MX" dirty="0"/>
              <a:t>Estrictamente Confidencial</a:t>
            </a:r>
          </a:p>
        </p:txBody>
      </p:sp>
      <p:pic>
        <p:nvPicPr>
          <p:cNvPr id="7" name="ContentLogo_WHITE" descr="The Guy Carpenter company logo." hidden="1">
            <a:extLst>
              <a:ext uri="{FF2B5EF4-FFF2-40B4-BE49-F238E27FC236}">
                <a16:creationId xmlns:a16="http://schemas.microsoft.com/office/drawing/2014/main" id="{4D922EBE-7E51-FA70-52C3-7CFA8AA71D9F}"/>
              </a:ext>
            </a:extLst>
          </p:cNvPr>
          <p:cNvPicPr>
            <a:picLocks noChangeAspect="1"/>
          </p:cNvPicPr>
          <p:nvPr userDrawn="1"/>
        </p:nvPicPr>
        <p:blipFill>
          <a:blip r:embed="rId17"/>
          <a:stretch>
            <a:fillRect/>
          </a:stretch>
        </p:blipFill>
        <p:spPr bwMode="invGray">
          <a:xfrm>
            <a:off x="486029" y="6515989"/>
            <a:ext cx="1240539" cy="137160"/>
          </a:xfrm>
          <a:prstGeom prst="rect">
            <a:avLst/>
          </a:prstGeom>
        </p:spPr>
      </p:pic>
      <p:pic>
        <p:nvPicPr>
          <p:cNvPr id="9" name="ContentLogo_COLOUR" descr="The Guy Carpenter company logo.">
            <a:extLst>
              <a:ext uri="{FF2B5EF4-FFF2-40B4-BE49-F238E27FC236}">
                <a16:creationId xmlns:a16="http://schemas.microsoft.com/office/drawing/2014/main" id="{34FBFF7E-0A15-D476-E10E-02EF43D5AE9F}"/>
              </a:ext>
            </a:extLst>
          </p:cNvPr>
          <p:cNvPicPr>
            <a:picLocks noChangeAspect="1"/>
          </p:cNvPicPr>
          <p:nvPr userDrawn="1"/>
        </p:nvPicPr>
        <p:blipFill>
          <a:blip r:embed="rId18"/>
          <a:stretch>
            <a:fillRect/>
          </a:stretch>
        </p:blipFill>
        <p:spPr bwMode="invGray">
          <a:xfrm>
            <a:off x="486029" y="6515989"/>
            <a:ext cx="1240539" cy="137160"/>
          </a:xfrm>
          <a:prstGeom prst="rect">
            <a:avLst/>
          </a:prstGeom>
        </p:spPr>
      </p:pic>
      <p:pic>
        <p:nvPicPr>
          <p:cNvPr id="10" name="Picture 9">
            <a:extLst>
              <a:ext uri="{FF2B5EF4-FFF2-40B4-BE49-F238E27FC236}">
                <a16:creationId xmlns:a16="http://schemas.microsoft.com/office/drawing/2014/main" id="{77102538-333A-1B80-9B5D-59B3D6250AEA}"/>
              </a:ext>
            </a:extLst>
          </p:cNvPr>
          <p:cNvPicPr>
            <a:picLocks noChangeAspect="1"/>
          </p:cNvPicPr>
          <p:nvPr userDrawn="1"/>
        </p:nvPicPr>
        <p:blipFill>
          <a:blip r:embed="rId19"/>
          <a:stretch>
            <a:fillRect/>
          </a:stretch>
        </p:blipFill>
        <p:spPr>
          <a:xfrm>
            <a:off x="10196830" y="218889"/>
            <a:ext cx="1714500" cy="714375"/>
          </a:xfrm>
          <a:prstGeom prst="rect">
            <a:avLst/>
          </a:prstGeom>
          <a:solidFill>
            <a:schemeClr val="bg1"/>
          </a:solidFill>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16.xml"/><Relationship Id="rId2" Type="http://schemas.openxmlformats.org/officeDocument/2006/relationships/customXml" Target="../../customXml/item42.xml"/><Relationship Id="rId1" Type="http://schemas.openxmlformats.org/officeDocument/2006/relationships/customXml" Target="../../customXml/item19.xml"/><Relationship Id="rId5" Type="http://schemas.openxmlformats.org/officeDocument/2006/relationships/slideLayout" Target="../slideLayouts/slideLayout1.xml"/><Relationship Id="rId4" Type="http://schemas.openxmlformats.org/officeDocument/2006/relationships/customXml" Target="../../customXml/item5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49.xml"/><Relationship Id="rId1" Type="http://schemas.openxmlformats.org/officeDocument/2006/relationships/customXml" Target="../../customXml/item61.xml"/><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3.xml"/><Relationship Id="rId1" Type="http://schemas.openxmlformats.org/officeDocument/2006/relationships/customXml" Target="../../customXml/item43.xml"/><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customXml" Target="../../customXml/item7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6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4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ustomXml" Target="../../customXml/item74.xml"/><Relationship Id="rId2" Type="http://schemas.openxmlformats.org/officeDocument/2006/relationships/customXml" Target="../../customXml/item73.xml"/><Relationship Id="rId1" Type="http://schemas.openxmlformats.org/officeDocument/2006/relationships/customXml" Target="../../customXml/item71.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s-MX" dirty="0">
                <a:latin typeface="Arial Narrow"/>
              </a:rPr>
              <a:t>Soluciones </a:t>
            </a:r>
            <a:br>
              <a:rPr lang="es-MX" dirty="0">
                <a:latin typeface="Arial Narrow"/>
              </a:rPr>
            </a:br>
            <a:r>
              <a:rPr lang="es-MX" dirty="0" err="1">
                <a:latin typeface="Arial Narrow"/>
              </a:rPr>
              <a:t>eSTRUCTURADAS</a:t>
            </a:r>
            <a:endParaRPr lang="es-MX" dirty="0"/>
          </a:p>
        </p:txBody>
      </p:sp>
      <p:sp>
        <p:nvSpPr>
          <p:cNvPr id="3" name="Subtitle 2"/>
          <p:cNvSpPr>
            <a:spLocks noGrp="1"/>
          </p:cNvSpPr>
          <p:nvPr>
            <p:ph type="subTitle" idx="1"/>
            <p:custDataLst>
              <p:custData r:id="rId2"/>
            </p:custDataLst>
          </p:nvPr>
        </p:nvSpPr>
        <p:spPr/>
        <p:txBody>
          <a:bodyPr/>
          <a:lstStyle/>
          <a:p>
            <a:r>
              <a:rPr lang="es-MX" dirty="0">
                <a:solidFill>
                  <a:srgbClr val="FFFFFF"/>
                </a:solidFill>
                <a:latin typeface="Arial"/>
                <a:ea typeface="Roboto"/>
                <a:cs typeface="Arial"/>
              </a:rPr>
              <a:t>Exceso de </a:t>
            </a:r>
            <a:r>
              <a:rPr lang="es-MX">
                <a:solidFill>
                  <a:srgbClr val="FFFFFF"/>
                </a:solidFill>
                <a:latin typeface="Arial"/>
                <a:ea typeface="Roboto"/>
                <a:cs typeface="Arial"/>
              </a:rPr>
              <a:t>Pérdida </a:t>
            </a:r>
            <a:r>
              <a:rPr lang="es-MX" dirty="0">
                <a:solidFill>
                  <a:srgbClr val="FFFFFF"/>
                </a:solidFill>
                <a:latin typeface="Arial"/>
                <a:ea typeface="Roboto"/>
                <a:cs typeface="Arial"/>
              </a:rPr>
              <a:t>por Riesgo y Evento (</a:t>
            </a:r>
            <a:r>
              <a:rPr lang="es-MX">
                <a:solidFill>
                  <a:srgbClr val="FFFFFF"/>
                </a:solidFill>
                <a:latin typeface="Arial"/>
                <a:ea typeface="Roboto"/>
                <a:cs typeface="Arial"/>
              </a:rPr>
              <a:t>Multianual</a:t>
            </a:r>
            <a:r>
              <a:rPr lang="es-MX" dirty="0">
                <a:solidFill>
                  <a:srgbClr val="FFFFFF"/>
                </a:solidFill>
                <a:latin typeface="Arial"/>
                <a:ea typeface="Roboto"/>
                <a:cs typeface="Arial"/>
              </a:rPr>
              <a:t>)</a:t>
            </a:r>
            <a:endParaRPr lang="es-MX" dirty="0">
              <a:cs typeface="Arial"/>
            </a:endParaRPr>
          </a:p>
        </p:txBody>
      </p:sp>
      <p:sp>
        <p:nvSpPr>
          <p:cNvPr id="4" name="PresenterDetails"/>
          <p:cNvSpPr>
            <a:spLocks noGrp="1"/>
          </p:cNvSpPr>
          <p:nvPr>
            <p:ph type="body" sz="half" idx="2"/>
            <p:custDataLst>
              <p:custData r:id="rId3"/>
            </p:custDataLst>
          </p:nvPr>
        </p:nvSpPr>
        <p:spPr/>
        <p:txBody>
          <a:bodyPr/>
          <a:lstStyle/>
          <a:p>
            <a:endParaRPr lang="es-MX" dirty="0"/>
          </a:p>
          <a:p>
            <a:r>
              <a:rPr lang="es-MX" dirty="0"/>
              <a:t>11 de Septiembre, 2024</a:t>
            </a:r>
            <a:endParaRPr lang="es-MX" dirty="0">
              <a:cs typeface="Arial"/>
            </a:endParaRPr>
          </a:p>
          <a:p>
            <a:r>
              <a:rPr lang="es-MX" dirty="0"/>
              <a:t>Miguel Gutiérrez de Quevedo Martínez, SVP, </a:t>
            </a:r>
            <a:r>
              <a:rPr lang="es-MX" dirty="0" err="1"/>
              <a:t>Treaty</a:t>
            </a:r>
            <a:endParaRPr lang="es-MX" dirty="0"/>
          </a:p>
          <a:p>
            <a:r>
              <a:rPr lang="es-MX" dirty="0"/>
              <a:t>Asunción, Paraguay</a:t>
            </a:r>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a:solidFill>
                  <a:schemeClr val="bg1"/>
                </a:solidFill>
              </a:rPr>
              <a:t>Marcador de posición para el logotipo opcional </a:t>
            </a:r>
            <a:r>
              <a:rPr lang="es-MX" sz="1000">
                <a:solidFill>
                  <a:schemeClr val="bg1"/>
                </a:solidFill>
              </a:rPr>
              <a:t>del cliente</a:t>
            </a:r>
            <a:endParaRPr lang="es-MX" sz="1000" dirty="0">
              <a:solidFill>
                <a:schemeClr val="bg1"/>
              </a:solidFill>
            </a:endParaRP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77" y="364365"/>
            <a:ext cx="11223623" cy="495299"/>
          </a:xfrm>
        </p:spPr>
        <p:txBody>
          <a:bodyPr/>
          <a:lstStyle/>
          <a:p>
            <a:r>
              <a:rPr lang="en-US" sz="2600" dirty="0"/>
              <a:t>Pros y Contras de las </a:t>
            </a:r>
            <a:r>
              <a:rPr lang="en-US" sz="2600" dirty="0" err="1"/>
              <a:t>Soluciones</a:t>
            </a:r>
            <a:r>
              <a:rPr lang="en-US" sz="2600" dirty="0"/>
              <a:t> </a:t>
            </a:r>
            <a:r>
              <a:rPr lang="en-US" sz="2600" dirty="0" err="1"/>
              <a:t>Estructuradas</a:t>
            </a:r>
            <a:r>
              <a:rPr lang="en-US" sz="2600" dirty="0"/>
              <a:t> </a:t>
            </a:r>
            <a:r>
              <a:rPr lang="en-US" sz="2600" dirty="0" err="1"/>
              <a:t>Multianuales</a:t>
            </a:r>
            <a:endParaRPr lang="en-US" sz="2600"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10</a:t>
            </a:fld>
            <a:endParaRPr lang="en-US" dirty="0"/>
          </a:p>
        </p:txBody>
      </p:sp>
      <p:sp>
        <p:nvSpPr>
          <p:cNvPr id="6" name="Freeform 5"/>
          <p:cNvSpPr/>
          <p:nvPr/>
        </p:nvSpPr>
        <p:spPr>
          <a:xfrm rot="5400000">
            <a:off x="5936441" y="-725861"/>
            <a:ext cx="335508" cy="6337235"/>
          </a:xfrm>
          <a:custGeom>
            <a:avLst/>
            <a:gdLst>
              <a:gd name="connsiteX0" fmla="*/ 335756 w 338138"/>
              <a:gd name="connsiteY0" fmla="*/ 0 h 1600200"/>
              <a:gd name="connsiteX1" fmla="*/ 0 w 338138"/>
              <a:gd name="connsiteY1" fmla="*/ 0 h 1600200"/>
              <a:gd name="connsiteX2" fmla="*/ 0 w 338138"/>
              <a:gd name="connsiteY2" fmla="*/ 1600200 h 1600200"/>
              <a:gd name="connsiteX3" fmla="*/ 338138 w 338138"/>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38138" h="1600200">
                <a:moveTo>
                  <a:pt x="335756" y="0"/>
                </a:moveTo>
                <a:lnTo>
                  <a:pt x="0" y="0"/>
                </a:lnTo>
                <a:lnTo>
                  <a:pt x="0" y="1600200"/>
                </a:lnTo>
                <a:lnTo>
                  <a:pt x="338138" y="160020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none" lIns="0" tIns="0" rIns="91440" bIns="45720" numCol="1" rtlCol="0" anchor="ctr" anchorCtr="0" compatLnSpc="1">
            <a:prstTxWarp prst="textNoShape">
              <a:avLst/>
            </a:prstTxWarp>
          </a:bodyPr>
          <a:lstStyle/>
          <a:p>
            <a:pPr algn="ctr" fontAlgn="base">
              <a:lnSpc>
                <a:spcPct val="86000"/>
              </a:lnSpc>
              <a:spcBef>
                <a:spcPct val="0"/>
              </a:spcBef>
              <a:spcAft>
                <a:spcPct val="0"/>
              </a:spcAft>
            </a:pPr>
            <a:endParaRPr lang="en-US" sz="2000" dirty="0">
              <a:solidFill>
                <a:schemeClr val="tx1"/>
              </a:solidFill>
              <a:latin typeface="Arial" charset="0"/>
            </a:endParaRPr>
          </a:p>
        </p:txBody>
      </p:sp>
      <p:sp>
        <p:nvSpPr>
          <p:cNvPr id="7" name="Rectangle 6"/>
          <p:cNvSpPr/>
          <p:nvPr/>
        </p:nvSpPr>
        <p:spPr>
          <a:xfrm>
            <a:off x="800348" y="3239328"/>
            <a:ext cx="5017840" cy="3006657"/>
          </a:xfrm>
          <a:prstGeom prst="rect">
            <a:avLst/>
          </a:prstGeom>
          <a:noFill/>
          <a:ln>
            <a:noFill/>
          </a:ln>
          <a:effectLst/>
        </p:spPr>
        <p:txBody>
          <a:bodyPr spcFirstLastPara="0" vert="horz" wrap="square" lIns="0" tIns="0" rIns="0" bIns="0" numCol="1" spcCol="1270" anchor="t" anchorCtr="0">
            <a:spAutoFit/>
          </a:bodyPr>
          <a:lstStyle/>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chemeClr val="accent2"/>
                </a:solidFill>
                <a:effectLst/>
                <a:uLnTx/>
                <a:uFillTx/>
                <a:latin typeface="Arial"/>
                <a:ea typeface="MS PGothic"/>
              </a:rPr>
              <a:t>Bloquea la capacidad </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durante varios años, normalmente de 2 a 3 años.</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En caso de pérdida, </a:t>
            </a:r>
            <a:r>
              <a:rPr kumimoji="0" lang="es-MX" sz="1400" b="0" i="0" u="none" strike="noStrike" kern="0" cap="none" spc="0" normalizeH="0" baseline="0" noProof="0" dirty="0">
                <a:ln>
                  <a:noFill/>
                </a:ln>
                <a:solidFill>
                  <a:schemeClr val="accent2"/>
                </a:solidFill>
                <a:effectLst/>
                <a:uLnTx/>
                <a:uFillTx/>
                <a:latin typeface="Arial"/>
                <a:ea typeface="MS PGothic"/>
              </a:rPr>
              <a:t>se conoce el precio </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en comparación con el tradicional, que está expuesto a importantes aumentos de tarifas.</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chemeClr val="accent2"/>
                </a:solidFill>
                <a:effectLst/>
                <a:uLnTx/>
                <a:uFillTx/>
                <a:latin typeface="Arial"/>
                <a:ea typeface="MS PGothic"/>
              </a:rPr>
              <a:t>Rendimiento neto </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de la operación significativamente </a:t>
            </a:r>
            <a:r>
              <a:rPr kumimoji="0" lang="es-MX" sz="1400" b="0" i="0" u="none" strike="noStrike" kern="0" cap="none" spc="0" normalizeH="0" baseline="0" noProof="0" dirty="0">
                <a:ln>
                  <a:noFill/>
                </a:ln>
                <a:solidFill>
                  <a:schemeClr val="accent2"/>
                </a:solidFill>
                <a:effectLst/>
                <a:uLnTx/>
                <a:uFillTx/>
                <a:latin typeface="Arial"/>
                <a:ea typeface="MS PGothic"/>
              </a:rPr>
              <a:t>reducido </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en un escenario sin pérdidas: potencialmente, un ahorro de más del 50 % en comparación con el tradicional.</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chemeClr val="accent2"/>
                </a:solidFill>
                <a:effectLst/>
                <a:uLnTx/>
                <a:uFillTx/>
                <a:latin typeface="Arial"/>
                <a:ea typeface="MS PGothic"/>
              </a:rPr>
              <a:t>Flexibilidad</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 para ajustar los términos para cumplir con los objetivos del cliente.</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chemeClr val="accent2"/>
                </a:solidFill>
                <a:effectLst/>
                <a:uLnTx/>
                <a:uFillTx/>
                <a:latin typeface="Arial"/>
                <a:ea typeface="MS PGothic"/>
              </a:rPr>
              <a:t>Reduce la volatilidad de las ganancias </a:t>
            </a: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y distribuye las pérdidas a lo largo de varios años.</a:t>
            </a:r>
            <a:endParaRPr kumimoji="0" lang="en-US"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endParaRPr>
          </a:p>
        </p:txBody>
      </p:sp>
      <p:sp>
        <p:nvSpPr>
          <p:cNvPr id="8" name="Rectangle 7"/>
          <p:cNvSpPr/>
          <p:nvPr/>
        </p:nvSpPr>
        <p:spPr>
          <a:xfrm>
            <a:off x="6872739" y="3236637"/>
            <a:ext cx="4774666" cy="2477281"/>
          </a:xfrm>
          <a:prstGeom prst="rect">
            <a:avLst/>
          </a:prstGeom>
          <a:noFill/>
          <a:ln>
            <a:noFill/>
          </a:ln>
          <a:effectLst/>
        </p:spPr>
        <p:txBody>
          <a:bodyPr spcFirstLastPara="0" vert="horz" wrap="square" lIns="0" tIns="0" rIns="0" bIns="0" numCol="1" spcCol="1270" anchor="t" anchorCtr="0">
            <a:spAutoFit/>
          </a:bodyPr>
          <a:lstStyle/>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Posible reducción en la protección de la volatilidad debido a la inclusión de características estructurales.</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Contratos más complicados.</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Posibles problemas de acumulación si el límite del término es menor que la suma de los límites anuales.</a:t>
            </a:r>
          </a:p>
          <a:p>
            <a:pPr marL="182880" marR="0" lvl="0" indent="-182880" defTabSz="914400" eaLnBrk="1" fontAlgn="base" latinLnBrk="0" hangingPunct="1">
              <a:lnSpc>
                <a:spcPct val="105000"/>
              </a:lnSpc>
              <a:spcBef>
                <a:spcPts val="0"/>
              </a:spcBef>
              <a:spcAft>
                <a:spcPts val="600"/>
              </a:spcAft>
              <a:buClrTx/>
              <a:buSzTx/>
              <a:buFont typeface="Arial" panose="020B0604020202020204" pitchFamily="34" charset="0"/>
              <a:buChar char="•"/>
              <a:tabLst/>
              <a:defRPr/>
            </a:pPr>
            <a:r>
              <a:rPr kumimoji="0" lang="es-MX"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rPr>
              <a:t>Las pérdidas modeladas reciben un peso mínimo. La experiencia y las frecuencias de la industria reciben el mayor peso. Los mercados pueden suponer solo una pérdida total de la capa, sin dar crédito a las pérdidas de límite parcial.</a:t>
            </a:r>
            <a:endParaRPr kumimoji="0" lang="en-US" sz="1400" b="0" i="0" u="none" strike="noStrike" kern="0" cap="none" spc="0" normalizeH="0" baseline="0" noProof="0" dirty="0">
              <a:ln>
                <a:noFill/>
              </a:ln>
              <a:solidFill>
                <a:srgbClr val="000000">
                  <a:hueOff val="0"/>
                  <a:satOff val="0"/>
                  <a:lumOff val="0"/>
                  <a:alphaOff val="0"/>
                </a:srgbClr>
              </a:solidFill>
              <a:effectLst/>
              <a:uLnTx/>
              <a:uFillTx/>
              <a:latin typeface="Arial"/>
              <a:ea typeface="MS PGothic"/>
            </a:endParaRPr>
          </a:p>
        </p:txBody>
      </p:sp>
      <p:sp>
        <p:nvSpPr>
          <p:cNvPr id="9" name="Rectangle 8"/>
          <p:cNvSpPr/>
          <p:nvPr/>
        </p:nvSpPr>
        <p:spPr>
          <a:xfrm>
            <a:off x="2377800" y="2780067"/>
            <a:ext cx="1108260" cy="300788"/>
          </a:xfrm>
          <a:prstGeom prst="rect">
            <a:avLst/>
          </a:prstGeom>
          <a:noFill/>
          <a:ln>
            <a:noFill/>
          </a:ln>
          <a:effectLst/>
        </p:spPr>
        <p:txBody>
          <a:bodyPr spcFirstLastPara="0" vert="horz" wrap="square" lIns="0" tIns="0" rIns="0" bIns="0" numCol="1" spcCol="1270" anchor="t" anchorCtr="0">
            <a:spAutoFit/>
          </a:bodyPr>
          <a:lstStyle/>
          <a:p>
            <a:pPr marL="0" marR="0" lvl="0" indent="0" algn="ctr" defTabSz="914400" eaLnBrk="1" fontAlgn="base" latinLnBrk="0" hangingPunct="1">
              <a:lnSpc>
                <a:spcPct val="105000"/>
              </a:lnSpc>
              <a:spcBef>
                <a:spcPts val="1200"/>
              </a:spcBef>
              <a:spcAft>
                <a:spcPts val="1200"/>
              </a:spcAft>
              <a:buClrTx/>
              <a:buSzTx/>
              <a:buFontTx/>
              <a:buNone/>
              <a:tabLst/>
              <a:defRPr/>
            </a:pPr>
            <a:r>
              <a:rPr kumimoji="0" lang="en-US" sz="2000" b="1" i="0" u="none" strike="noStrike" kern="0" cap="none" spc="0" normalizeH="0" baseline="0" noProof="0" dirty="0">
                <a:ln>
                  <a:noFill/>
                </a:ln>
                <a:solidFill>
                  <a:schemeClr val="accent2"/>
                </a:solidFill>
                <a:effectLst/>
                <a:uLnTx/>
                <a:uFillTx/>
                <a:latin typeface="Arial"/>
                <a:ea typeface="MS PGothic"/>
              </a:rPr>
              <a:t>Pros</a:t>
            </a:r>
          </a:p>
        </p:txBody>
      </p:sp>
      <p:sp>
        <p:nvSpPr>
          <p:cNvPr id="10" name="Rectangle 9"/>
          <p:cNvSpPr/>
          <p:nvPr/>
        </p:nvSpPr>
        <p:spPr>
          <a:xfrm>
            <a:off x="8705942" y="2780067"/>
            <a:ext cx="1108260" cy="300788"/>
          </a:xfrm>
          <a:prstGeom prst="rect">
            <a:avLst/>
          </a:prstGeom>
          <a:noFill/>
          <a:ln>
            <a:noFill/>
          </a:ln>
          <a:effectLst/>
        </p:spPr>
        <p:txBody>
          <a:bodyPr spcFirstLastPara="0" vert="horz" wrap="square" lIns="0" tIns="0" rIns="0" bIns="0" numCol="1" spcCol="1270" anchor="t" anchorCtr="0">
            <a:spAutoFit/>
          </a:bodyPr>
          <a:lstStyle/>
          <a:p>
            <a:pPr marL="0" marR="0" lvl="0" indent="0" algn="ctr" defTabSz="914400" eaLnBrk="1" fontAlgn="base" latinLnBrk="0" hangingPunct="1">
              <a:lnSpc>
                <a:spcPct val="105000"/>
              </a:lnSpc>
              <a:spcBef>
                <a:spcPts val="1200"/>
              </a:spcBef>
              <a:spcAft>
                <a:spcPts val="1200"/>
              </a:spcAft>
              <a:buClrTx/>
              <a:buSzTx/>
              <a:buFontTx/>
              <a:buNone/>
              <a:tabLst/>
              <a:defRPr/>
            </a:pPr>
            <a:r>
              <a:rPr kumimoji="0" lang="en-US" sz="2000" b="1" i="0" u="none" strike="noStrike" kern="0" cap="none" spc="0" normalizeH="0" baseline="0" noProof="0">
                <a:ln>
                  <a:noFill/>
                </a:ln>
                <a:solidFill>
                  <a:schemeClr val="accent2"/>
                </a:solidFill>
                <a:effectLst/>
                <a:uLnTx/>
                <a:uFillTx/>
                <a:latin typeface="Arial"/>
                <a:ea typeface="MS PGothic"/>
              </a:rPr>
              <a:t>Contras</a:t>
            </a:r>
            <a:endParaRPr kumimoji="0" lang="en-US" sz="2000" b="1" i="0" u="none" strike="noStrike" kern="0" cap="none" spc="0" normalizeH="0" baseline="0" noProof="0" dirty="0">
              <a:ln>
                <a:noFill/>
              </a:ln>
              <a:solidFill>
                <a:schemeClr val="accent2"/>
              </a:solidFill>
              <a:effectLst/>
              <a:uLnTx/>
              <a:uFillTx/>
              <a:latin typeface="Arial"/>
              <a:ea typeface="MS PGothic"/>
            </a:endParaRPr>
          </a:p>
        </p:txBody>
      </p:sp>
      <p:cxnSp>
        <p:nvCxnSpPr>
          <p:cNvPr id="11" name="Straight Connector 10"/>
          <p:cNvCxnSpPr>
            <a:cxnSpLocks/>
          </p:cNvCxnSpPr>
          <p:nvPr/>
        </p:nvCxnSpPr>
        <p:spPr bwMode="auto">
          <a:xfrm>
            <a:off x="6273108" y="2990318"/>
            <a:ext cx="0" cy="3525682"/>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5360508" y="1140198"/>
            <a:ext cx="1489299" cy="1328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3" name="Group 175"/>
          <p:cNvGrpSpPr>
            <a:grpSpLocks noChangeAspect="1"/>
          </p:cNvGrpSpPr>
          <p:nvPr/>
        </p:nvGrpSpPr>
        <p:grpSpPr bwMode="auto">
          <a:xfrm>
            <a:off x="5454917" y="1160149"/>
            <a:ext cx="1300480" cy="1147051"/>
            <a:chOff x="4500" y="1299"/>
            <a:chExt cx="178" cy="157"/>
          </a:xfrm>
          <a:solidFill>
            <a:schemeClr val="accent2"/>
          </a:solidFill>
        </p:grpSpPr>
        <p:sp>
          <p:nvSpPr>
            <p:cNvPr id="14" name="Freeform 176"/>
            <p:cNvSpPr>
              <a:spLocks noEditPoints="1"/>
            </p:cNvSpPr>
            <p:nvPr/>
          </p:nvSpPr>
          <p:spPr bwMode="auto">
            <a:xfrm>
              <a:off x="4500" y="1299"/>
              <a:ext cx="178" cy="140"/>
            </a:xfrm>
            <a:custGeom>
              <a:avLst/>
              <a:gdLst>
                <a:gd name="T0" fmla="*/ 128 w 128"/>
                <a:gd name="T1" fmla="*/ 51 h 100"/>
                <a:gd name="T2" fmla="*/ 128 w 128"/>
                <a:gd name="T3" fmla="*/ 50 h 100"/>
                <a:gd name="T4" fmla="*/ 127 w 128"/>
                <a:gd name="T5" fmla="*/ 50 h 100"/>
                <a:gd name="T6" fmla="*/ 103 w 128"/>
                <a:gd name="T7" fmla="*/ 14 h 100"/>
                <a:gd name="T8" fmla="*/ 102 w 128"/>
                <a:gd name="T9" fmla="*/ 13 h 100"/>
                <a:gd name="T10" fmla="*/ 102 w 128"/>
                <a:gd name="T11" fmla="*/ 13 h 100"/>
                <a:gd name="T12" fmla="*/ 102 w 128"/>
                <a:gd name="T13" fmla="*/ 13 h 100"/>
                <a:gd name="T14" fmla="*/ 102 w 128"/>
                <a:gd name="T15" fmla="*/ 13 h 100"/>
                <a:gd name="T16" fmla="*/ 100 w 128"/>
                <a:gd name="T17" fmla="*/ 12 h 100"/>
                <a:gd name="T18" fmla="*/ 68 w 128"/>
                <a:gd name="T19" fmla="*/ 12 h 100"/>
                <a:gd name="T20" fmla="*/ 68 w 128"/>
                <a:gd name="T21" fmla="*/ 4 h 100"/>
                <a:gd name="T22" fmla="*/ 64 w 128"/>
                <a:gd name="T23" fmla="*/ 0 h 100"/>
                <a:gd name="T24" fmla="*/ 60 w 128"/>
                <a:gd name="T25" fmla="*/ 4 h 100"/>
                <a:gd name="T26" fmla="*/ 60 w 128"/>
                <a:gd name="T27" fmla="*/ 12 h 100"/>
                <a:gd name="T28" fmla="*/ 28 w 128"/>
                <a:gd name="T29" fmla="*/ 12 h 100"/>
                <a:gd name="T30" fmla="*/ 26 w 128"/>
                <a:gd name="T31" fmla="*/ 13 h 100"/>
                <a:gd name="T32" fmla="*/ 26 w 128"/>
                <a:gd name="T33" fmla="*/ 13 h 100"/>
                <a:gd name="T34" fmla="*/ 26 w 128"/>
                <a:gd name="T35" fmla="*/ 13 h 100"/>
                <a:gd name="T36" fmla="*/ 26 w 128"/>
                <a:gd name="T37" fmla="*/ 13 h 100"/>
                <a:gd name="T38" fmla="*/ 26 w 128"/>
                <a:gd name="T39" fmla="*/ 13 h 100"/>
                <a:gd name="T40" fmla="*/ 25 w 128"/>
                <a:gd name="T41" fmla="*/ 14 h 100"/>
                <a:gd name="T42" fmla="*/ 1 w 128"/>
                <a:gd name="T43" fmla="*/ 50 h 100"/>
                <a:gd name="T44" fmla="*/ 0 w 128"/>
                <a:gd name="T45" fmla="*/ 50 h 100"/>
                <a:gd name="T46" fmla="*/ 0 w 128"/>
                <a:gd name="T47" fmla="*/ 51 h 100"/>
                <a:gd name="T48" fmla="*/ 0 w 128"/>
                <a:gd name="T49" fmla="*/ 52 h 100"/>
                <a:gd name="T50" fmla="*/ 28 w 128"/>
                <a:gd name="T51" fmla="*/ 76 h 100"/>
                <a:gd name="T52" fmla="*/ 56 w 128"/>
                <a:gd name="T53" fmla="*/ 52 h 100"/>
                <a:gd name="T54" fmla="*/ 56 w 128"/>
                <a:gd name="T55" fmla="*/ 51 h 100"/>
                <a:gd name="T56" fmla="*/ 56 w 128"/>
                <a:gd name="T57" fmla="*/ 50 h 100"/>
                <a:gd name="T58" fmla="*/ 55 w 128"/>
                <a:gd name="T59" fmla="*/ 50 h 100"/>
                <a:gd name="T60" fmla="*/ 35 w 128"/>
                <a:gd name="T61" fmla="*/ 20 h 100"/>
                <a:gd name="T62" fmla="*/ 60 w 128"/>
                <a:gd name="T63" fmla="*/ 20 h 100"/>
                <a:gd name="T64" fmla="*/ 60 w 128"/>
                <a:gd name="T65" fmla="*/ 96 h 100"/>
                <a:gd name="T66" fmla="*/ 64 w 128"/>
                <a:gd name="T67" fmla="*/ 100 h 100"/>
                <a:gd name="T68" fmla="*/ 68 w 128"/>
                <a:gd name="T69" fmla="*/ 96 h 100"/>
                <a:gd name="T70" fmla="*/ 68 w 128"/>
                <a:gd name="T71" fmla="*/ 20 h 100"/>
                <a:gd name="T72" fmla="*/ 93 w 128"/>
                <a:gd name="T73" fmla="*/ 20 h 100"/>
                <a:gd name="T74" fmla="*/ 73 w 128"/>
                <a:gd name="T75" fmla="*/ 50 h 100"/>
                <a:gd name="T76" fmla="*/ 72 w 128"/>
                <a:gd name="T77" fmla="*/ 50 h 100"/>
                <a:gd name="T78" fmla="*/ 72 w 128"/>
                <a:gd name="T79" fmla="*/ 51 h 100"/>
                <a:gd name="T80" fmla="*/ 72 w 128"/>
                <a:gd name="T81" fmla="*/ 52 h 100"/>
                <a:gd name="T82" fmla="*/ 100 w 128"/>
                <a:gd name="T83" fmla="*/ 76 h 100"/>
                <a:gd name="T84" fmla="*/ 128 w 128"/>
                <a:gd name="T85" fmla="*/ 52 h 100"/>
                <a:gd name="T86" fmla="*/ 128 w 128"/>
                <a:gd name="T87" fmla="*/ 51 h 100"/>
                <a:gd name="T88" fmla="*/ 28 w 128"/>
                <a:gd name="T89" fmla="*/ 68 h 100"/>
                <a:gd name="T90" fmla="*/ 9 w 128"/>
                <a:gd name="T91" fmla="*/ 56 h 100"/>
                <a:gd name="T92" fmla="*/ 47 w 128"/>
                <a:gd name="T93" fmla="*/ 56 h 100"/>
                <a:gd name="T94" fmla="*/ 28 w 128"/>
                <a:gd name="T95" fmla="*/ 68 h 100"/>
                <a:gd name="T96" fmla="*/ 45 w 128"/>
                <a:gd name="T97" fmla="*/ 48 h 100"/>
                <a:gd name="T98" fmla="*/ 11 w 128"/>
                <a:gd name="T99" fmla="*/ 48 h 100"/>
                <a:gd name="T100" fmla="*/ 28 w 128"/>
                <a:gd name="T101" fmla="*/ 23 h 100"/>
                <a:gd name="T102" fmla="*/ 45 w 128"/>
                <a:gd name="T103" fmla="*/ 48 h 100"/>
                <a:gd name="T104" fmla="*/ 100 w 128"/>
                <a:gd name="T105" fmla="*/ 23 h 100"/>
                <a:gd name="T106" fmla="*/ 117 w 128"/>
                <a:gd name="T107" fmla="*/ 48 h 100"/>
                <a:gd name="T108" fmla="*/ 83 w 128"/>
                <a:gd name="T109" fmla="*/ 48 h 100"/>
                <a:gd name="T110" fmla="*/ 100 w 128"/>
                <a:gd name="T111" fmla="*/ 23 h 100"/>
                <a:gd name="T112" fmla="*/ 100 w 128"/>
                <a:gd name="T113" fmla="*/ 68 h 100"/>
                <a:gd name="T114" fmla="*/ 81 w 128"/>
                <a:gd name="T115" fmla="*/ 56 h 100"/>
                <a:gd name="T116" fmla="*/ 119 w 128"/>
                <a:gd name="T117" fmla="*/ 56 h 100"/>
                <a:gd name="T118" fmla="*/ 100 w 128"/>
                <a:gd name="T119"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00">
                  <a:moveTo>
                    <a:pt x="128" y="51"/>
                  </a:moveTo>
                  <a:cubicBezTo>
                    <a:pt x="128" y="50"/>
                    <a:pt x="128" y="50"/>
                    <a:pt x="128" y="50"/>
                  </a:cubicBezTo>
                  <a:cubicBezTo>
                    <a:pt x="127" y="50"/>
                    <a:pt x="127" y="50"/>
                    <a:pt x="127" y="50"/>
                  </a:cubicBezTo>
                  <a:cubicBezTo>
                    <a:pt x="103" y="14"/>
                    <a:pt x="103" y="14"/>
                    <a:pt x="103" y="14"/>
                  </a:cubicBezTo>
                  <a:cubicBezTo>
                    <a:pt x="103" y="13"/>
                    <a:pt x="103" y="13"/>
                    <a:pt x="102" y="13"/>
                  </a:cubicBezTo>
                  <a:cubicBezTo>
                    <a:pt x="102" y="13"/>
                    <a:pt x="102" y="13"/>
                    <a:pt x="102" y="13"/>
                  </a:cubicBezTo>
                  <a:cubicBezTo>
                    <a:pt x="102" y="13"/>
                    <a:pt x="102" y="13"/>
                    <a:pt x="102" y="13"/>
                  </a:cubicBezTo>
                  <a:cubicBezTo>
                    <a:pt x="102" y="13"/>
                    <a:pt x="102" y="13"/>
                    <a:pt x="102" y="13"/>
                  </a:cubicBezTo>
                  <a:cubicBezTo>
                    <a:pt x="101" y="12"/>
                    <a:pt x="101" y="12"/>
                    <a:pt x="100"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28" y="12"/>
                    <a:pt x="28" y="12"/>
                    <a:pt x="28" y="12"/>
                  </a:cubicBezTo>
                  <a:cubicBezTo>
                    <a:pt x="27" y="12"/>
                    <a:pt x="27" y="12"/>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5" y="13"/>
                    <a:pt x="25" y="13"/>
                    <a:pt x="25" y="14"/>
                  </a:cubicBezTo>
                  <a:cubicBezTo>
                    <a:pt x="1" y="50"/>
                    <a:pt x="1" y="50"/>
                    <a:pt x="1" y="50"/>
                  </a:cubicBezTo>
                  <a:cubicBezTo>
                    <a:pt x="1" y="50"/>
                    <a:pt x="1" y="50"/>
                    <a:pt x="0" y="50"/>
                  </a:cubicBezTo>
                  <a:cubicBezTo>
                    <a:pt x="0" y="50"/>
                    <a:pt x="0" y="50"/>
                    <a:pt x="0" y="51"/>
                  </a:cubicBezTo>
                  <a:cubicBezTo>
                    <a:pt x="0" y="51"/>
                    <a:pt x="0" y="52"/>
                    <a:pt x="0" y="52"/>
                  </a:cubicBezTo>
                  <a:cubicBezTo>
                    <a:pt x="0" y="62"/>
                    <a:pt x="9" y="76"/>
                    <a:pt x="28" y="76"/>
                  </a:cubicBezTo>
                  <a:cubicBezTo>
                    <a:pt x="47" y="76"/>
                    <a:pt x="56" y="62"/>
                    <a:pt x="56" y="52"/>
                  </a:cubicBezTo>
                  <a:cubicBezTo>
                    <a:pt x="56" y="52"/>
                    <a:pt x="56" y="51"/>
                    <a:pt x="56" y="51"/>
                  </a:cubicBezTo>
                  <a:cubicBezTo>
                    <a:pt x="56" y="50"/>
                    <a:pt x="56" y="50"/>
                    <a:pt x="56" y="50"/>
                  </a:cubicBezTo>
                  <a:cubicBezTo>
                    <a:pt x="55" y="50"/>
                    <a:pt x="55" y="50"/>
                    <a:pt x="55" y="50"/>
                  </a:cubicBezTo>
                  <a:cubicBezTo>
                    <a:pt x="35" y="20"/>
                    <a:pt x="35" y="20"/>
                    <a:pt x="35" y="20"/>
                  </a:cubicBezTo>
                  <a:cubicBezTo>
                    <a:pt x="60" y="20"/>
                    <a:pt x="60" y="20"/>
                    <a:pt x="60" y="20"/>
                  </a:cubicBezTo>
                  <a:cubicBezTo>
                    <a:pt x="60" y="96"/>
                    <a:pt x="60" y="96"/>
                    <a:pt x="60" y="96"/>
                  </a:cubicBezTo>
                  <a:cubicBezTo>
                    <a:pt x="60" y="98"/>
                    <a:pt x="62" y="100"/>
                    <a:pt x="64" y="100"/>
                  </a:cubicBezTo>
                  <a:cubicBezTo>
                    <a:pt x="66" y="100"/>
                    <a:pt x="68" y="98"/>
                    <a:pt x="68" y="96"/>
                  </a:cubicBezTo>
                  <a:cubicBezTo>
                    <a:pt x="68" y="20"/>
                    <a:pt x="68" y="20"/>
                    <a:pt x="68" y="20"/>
                  </a:cubicBezTo>
                  <a:cubicBezTo>
                    <a:pt x="93" y="20"/>
                    <a:pt x="93" y="20"/>
                    <a:pt x="93" y="20"/>
                  </a:cubicBezTo>
                  <a:cubicBezTo>
                    <a:pt x="73" y="50"/>
                    <a:pt x="73" y="50"/>
                    <a:pt x="73" y="50"/>
                  </a:cubicBezTo>
                  <a:cubicBezTo>
                    <a:pt x="73" y="50"/>
                    <a:pt x="73" y="50"/>
                    <a:pt x="72" y="50"/>
                  </a:cubicBezTo>
                  <a:cubicBezTo>
                    <a:pt x="72" y="50"/>
                    <a:pt x="72" y="50"/>
                    <a:pt x="72" y="51"/>
                  </a:cubicBezTo>
                  <a:cubicBezTo>
                    <a:pt x="72" y="51"/>
                    <a:pt x="72" y="52"/>
                    <a:pt x="72" y="52"/>
                  </a:cubicBezTo>
                  <a:cubicBezTo>
                    <a:pt x="72" y="62"/>
                    <a:pt x="81" y="76"/>
                    <a:pt x="100" y="76"/>
                  </a:cubicBezTo>
                  <a:cubicBezTo>
                    <a:pt x="119" y="76"/>
                    <a:pt x="128" y="62"/>
                    <a:pt x="128" y="52"/>
                  </a:cubicBezTo>
                  <a:cubicBezTo>
                    <a:pt x="128" y="52"/>
                    <a:pt x="128" y="51"/>
                    <a:pt x="128" y="51"/>
                  </a:cubicBezTo>
                  <a:close/>
                  <a:moveTo>
                    <a:pt x="28" y="68"/>
                  </a:moveTo>
                  <a:cubicBezTo>
                    <a:pt x="17" y="68"/>
                    <a:pt x="11" y="62"/>
                    <a:pt x="9" y="56"/>
                  </a:cubicBezTo>
                  <a:cubicBezTo>
                    <a:pt x="47" y="56"/>
                    <a:pt x="47" y="56"/>
                    <a:pt x="47" y="56"/>
                  </a:cubicBezTo>
                  <a:cubicBezTo>
                    <a:pt x="45" y="62"/>
                    <a:pt x="39" y="68"/>
                    <a:pt x="28" y="68"/>
                  </a:cubicBezTo>
                  <a:close/>
                  <a:moveTo>
                    <a:pt x="45" y="48"/>
                  </a:moveTo>
                  <a:cubicBezTo>
                    <a:pt x="11" y="48"/>
                    <a:pt x="11" y="48"/>
                    <a:pt x="11" y="48"/>
                  </a:cubicBezTo>
                  <a:cubicBezTo>
                    <a:pt x="28" y="23"/>
                    <a:pt x="28" y="23"/>
                    <a:pt x="28" y="23"/>
                  </a:cubicBezTo>
                  <a:lnTo>
                    <a:pt x="45" y="48"/>
                  </a:lnTo>
                  <a:close/>
                  <a:moveTo>
                    <a:pt x="100" y="23"/>
                  </a:moveTo>
                  <a:cubicBezTo>
                    <a:pt x="117" y="48"/>
                    <a:pt x="117" y="48"/>
                    <a:pt x="117" y="48"/>
                  </a:cubicBezTo>
                  <a:cubicBezTo>
                    <a:pt x="83" y="48"/>
                    <a:pt x="83" y="48"/>
                    <a:pt x="83" y="48"/>
                  </a:cubicBezTo>
                  <a:lnTo>
                    <a:pt x="100" y="23"/>
                  </a:lnTo>
                  <a:close/>
                  <a:moveTo>
                    <a:pt x="100" y="68"/>
                  </a:moveTo>
                  <a:cubicBezTo>
                    <a:pt x="89" y="68"/>
                    <a:pt x="83" y="62"/>
                    <a:pt x="81" y="56"/>
                  </a:cubicBezTo>
                  <a:cubicBezTo>
                    <a:pt x="119" y="56"/>
                    <a:pt x="119" y="56"/>
                    <a:pt x="119" y="56"/>
                  </a:cubicBezTo>
                  <a:cubicBezTo>
                    <a:pt x="117" y="62"/>
                    <a:pt x="111" y="68"/>
                    <a:pt x="100" y="6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15" name="Freeform 177"/>
            <p:cNvSpPr>
              <a:spLocks/>
            </p:cNvSpPr>
            <p:nvPr/>
          </p:nvSpPr>
          <p:spPr bwMode="auto">
            <a:xfrm>
              <a:off x="4539" y="1444"/>
              <a:ext cx="100" cy="12"/>
            </a:xfrm>
            <a:custGeom>
              <a:avLst/>
              <a:gdLst>
                <a:gd name="T0" fmla="*/ 68 w 72"/>
                <a:gd name="T1" fmla="*/ 0 h 8"/>
                <a:gd name="T2" fmla="*/ 4 w 72"/>
                <a:gd name="T3" fmla="*/ 0 h 8"/>
                <a:gd name="T4" fmla="*/ 0 w 72"/>
                <a:gd name="T5" fmla="*/ 4 h 8"/>
                <a:gd name="T6" fmla="*/ 4 w 72"/>
                <a:gd name="T7" fmla="*/ 8 h 8"/>
                <a:gd name="T8" fmla="*/ 68 w 72"/>
                <a:gd name="T9" fmla="*/ 8 h 8"/>
                <a:gd name="T10" fmla="*/ 72 w 72"/>
                <a:gd name="T11" fmla="*/ 4 h 8"/>
                <a:gd name="T12" fmla="*/ 68 w 7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0"/>
                  </a:moveTo>
                  <a:cubicBezTo>
                    <a:pt x="4" y="0"/>
                    <a:pt x="4" y="0"/>
                    <a:pt x="4" y="0"/>
                  </a:cubicBezTo>
                  <a:cubicBezTo>
                    <a:pt x="2" y="0"/>
                    <a:pt x="0" y="2"/>
                    <a:pt x="0" y="4"/>
                  </a:cubicBezTo>
                  <a:cubicBezTo>
                    <a:pt x="0" y="6"/>
                    <a:pt x="2" y="8"/>
                    <a:pt x="4" y="8"/>
                  </a:cubicBezTo>
                  <a:cubicBezTo>
                    <a:pt x="68" y="8"/>
                    <a:pt x="68" y="8"/>
                    <a:pt x="68" y="8"/>
                  </a:cubicBezTo>
                  <a:cubicBezTo>
                    <a:pt x="70" y="8"/>
                    <a:pt x="72" y="6"/>
                    <a:pt x="72" y="4"/>
                  </a:cubicBezTo>
                  <a:cubicBezTo>
                    <a:pt x="72" y="2"/>
                    <a:pt x="70" y="0"/>
                    <a:pt x="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Tree>
    <p:custDataLst>
      <p:custData r:id="rId1"/>
    </p:custDataLst>
    <p:extLst>
      <p:ext uri="{BB962C8B-B14F-4D97-AF65-F5344CB8AC3E}">
        <p14:creationId xmlns:p14="http://schemas.microsoft.com/office/powerpoint/2010/main" val="30090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5F67-5D18-9F27-E159-FE7E882D1F23}"/>
              </a:ext>
            </a:extLst>
          </p:cNvPr>
          <p:cNvSpPr>
            <a:spLocks noGrp="1"/>
          </p:cNvSpPr>
          <p:nvPr>
            <p:ph type="title" sz="quarter"/>
          </p:nvPr>
        </p:nvSpPr>
        <p:spPr/>
        <p:txBody>
          <a:bodyPr/>
          <a:lstStyle/>
          <a:p>
            <a:r>
              <a:rPr lang="en-US" dirty="0" err="1"/>
              <a:t>Estructuras</a:t>
            </a:r>
            <a:r>
              <a:rPr lang="en-US" dirty="0"/>
              <a:t> de Reaseguro </a:t>
            </a:r>
            <a:r>
              <a:rPr lang="en-US" dirty="0" err="1"/>
              <a:t>Retroactivas</a:t>
            </a:r>
            <a:endParaRPr lang="es-MX" dirty="0"/>
          </a:p>
        </p:txBody>
      </p:sp>
      <p:sp>
        <p:nvSpPr>
          <p:cNvPr id="7" name="Slide Number Placeholder 6">
            <a:extLst>
              <a:ext uri="{FF2B5EF4-FFF2-40B4-BE49-F238E27FC236}">
                <a16:creationId xmlns:a16="http://schemas.microsoft.com/office/drawing/2014/main" id="{2653D6B9-211E-10D6-1C8F-FEC512D2EDEE}"/>
              </a:ext>
            </a:extLst>
          </p:cNvPr>
          <p:cNvSpPr>
            <a:spLocks noGrp="1"/>
          </p:cNvSpPr>
          <p:nvPr>
            <p:ph type="sldNum" sz="quarter" idx="10"/>
          </p:nvPr>
        </p:nvSpPr>
        <p:spPr>
          <a:xfrm>
            <a:off x="11382860" y="6392279"/>
            <a:ext cx="280800" cy="123111"/>
          </a:xfrm>
        </p:spPr>
        <p:txBody>
          <a:bodyPr/>
          <a:lstStyle/>
          <a:p>
            <a:pPr algn="r"/>
            <a:fld id="{DF66040D-6F20-4F4B-8995-856BEECD84BE}" type="slidenum">
              <a:rPr lang="es-MX" smtClean="0"/>
              <a:pPr algn="r"/>
              <a:t>11</a:t>
            </a:fld>
            <a:endParaRPr lang="es-MX" dirty="0"/>
          </a:p>
        </p:txBody>
      </p:sp>
      <p:sp>
        <p:nvSpPr>
          <p:cNvPr id="8" name="Footer Placeholder 7">
            <a:extLst>
              <a:ext uri="{FF2B5EF4-FFF2-40B4-BE49-F238E27FC236}">
                <a16:creationId xmlns:a16="http://schemas.microsoft.com/office/drawing/2014/main" id="{3DBACADC-6D37-1348-548B-71C16620BF56}"/>
              </a:ext>
            </a:extLst>
          </p:cNvPr>
          <p:cNvSpPr>
            <a:spLocks noGrp="1"/>
          </p:cNvSpPr>
          <p:nvPr>
            <p:ph type="ftr" sz="quarter" idx="11"/>
          </p:nvPr>
        </p:nvSpPr>
        <p:spPr>
          <a:xfrm>
            <a:off x="6162860" y="6266279"/>
            <a:ext cx="4546800" cy="248400"/>
          </a:xfrm>
        </p:spPr>
        <p:txBody>
          <a:bodyPr/>
          <a:lstStyle/>
          <a:p>
            <a:pPr>
              <a:spcAft>
                <a:spcPts val="600"/>
              </a:spcAft>
            </a:pPr>
            <a:r>
              <a:rPr lang="es-MX"/>
              <a:t>Estrictamente Confidencial</a:t>
            </a:r>
            <a:endParaRPr lang="es-MX" dirty="0"/>
          </a:p>
        </p:txBody>
      </p:sp>
      <p:sp>
        <p:nvSpPr>
          <p:cNvPr id="20" name="Rectangle 19">
            <a:extLst>
              <a:ext uri="{FF2B5EF4-FFF2-40B4-BE49-F238E27FC236}">
                <a16:creationId xmlns:a16="http://schemas.microsoft.com/office/drawing/2014/main" id="{BFA52DCC-56AA-05C4-D9AA-2CBB533017C9}"/>
              </a:ext>
            </a:extLst>
          </p:cNvPr>
          <p:cNvSpPr/>
          <p:nvPr/>
        </p:nvSpPr>
        <p:spPr>
          <a:xfrm>
            <a:off x="1109143" y="1415220"/>
            <a:ext cx="1945904" cy="1077218"/>
          </a:xfrm>
          <a:prstGeom prst="rect">
            <a:avLst/>
          </a:prstGeom>
        </p:spPr>
        <p:txBody>
          <a:bodyPr wrap="square" lIns="0" tIns="0" rIns="0" bIns="0">
            <a:spAutoFit/>
          </a:bodyPr>
          <a:lstStyle/>
          <a:p>
            <a:pPr marL="228600" lvl="2"/>
            <a:r>
              <a:rPr lang="es-MX" sz="1400" b="1" dirty="0">
                <a:solidFill>
                  <a:schemeClr val="accent1"/>
                </a:solidFill>
              </a:rPr>
              <a:t>Adverse </a:t>
            </a:r>
            <a:r>
              <a:rPr lang="es-MX" sz="1400" b="1" dirty="0" err="1">
                <a:solidFill>
                  <a:schemeClr val="accent1"/>
                </a:solidFill>
              </a:rPr>
              <a:t>Development</a:t>
            </a:r>
            <a:r>
              <a:rPr lang="es-MX" sz="1400" b="1" dirty="0">
                <a:solidFill>
                  <a:schemeClr val="accent1"/>
                </a:solidFill>
              </a:rPr>
              <a:t> </a:t>
            </a:r>
            <a:r>
              <a:rPr lang="es-MX" sz="1400" b="1" dirty="0" err="1">
                <a:solidFill>
                  <a:schemeClr val="accent1"/>
                </a:solidFill>
              </a:rPr>
              <a:t>Cover</a:t>
            </a:r>
            <a:r>
              <a:rPr lang="es-MX" sz="1400" b="1" dirty="0">
                <a:solidFill>
                  <a:schemeClr val="accent1"/>
                </a:solidFill>
              </a:rPr>
              <a:t> (ADV) / Cobertura de Desarrollo Adverso</a:t>
            </a:r>
          </a:p>
        </p:txBody>
      </p:sp>
      <p:sp>
        <p:nvSpPr>
          <p:cNvPr id="21" name="Oval 20">
            <a:extLst>
              <a:ext uri="{FF2B5EF4-FFF2-40B4-BE49-F238E27FC236}">
                <a16:creationId xmlns:a16="http://schemas.microsoft.com/office/drawing/2014/main" id="{0A6B8330-2AA4-DADD-8C6F-99C1FE0FC6F7}"/>
              </a:ext>
            </a:extLst>
          </p:cNvPr>
          <p:cNvSpPr/>
          <p:nvPr/>
        </p:nvSpPr>
        <p:spPr>
          <a:xfrm>
            <a:off x="388493" y="1522198"/>
            <a:ext cx="833015" cy="807007"/>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000000"/>
              </a:solidFill>
              <a:effectLst/>
              <a:uLnTx/>
              <a:uFillTx/>
            </a:endParaRPr>
          </a:p>
        </p:txBody>
      </p:sp>
      <p:cxnSp>
        <p:nvCxnSpPr>
          <p:cNvPr id="22" name="Straight Connector 21">
            <a:extLst>
              <a:ext uri="{FF2B5EF4-FFF2-40B4-BE49-F238E27FC236}">
                <a16:creationId xmlns:a16="http://schemas.microsoft.com/office/drawing/2014/main" id="{741B8947-AF07-1E02-D2B5-02B285C7E28A}"/>
              </a:ext>
            </a:extLst>
          </p:cNvPr>
          <p:cNvCxnSpPr>
            <a:cxnSpLocks/>
            <a:stCxn id="21" idx="4"/>
          </p:cNvCxnSpPr>
          <p:nvPr/>
        </p:nvCxnSpPr>
        <p:spPr>
          <a:xfrm flipH="1">
            <a:off x="773511" y="2329205"/>
            <a:ext cx="31490" cy="3727908"/>
          </a:xfrm>
          <a:prstGeom prst="line">
            <a:avLst/>
          </a:prstGeom>
          <a:noFill/>
          <a:ln w="19050" cap="flat" cmpd="sng" algn="ctr">
            <a:solidFill>
              <a:srgbClr val="DADADA"/>
            </a:solidFill>
            <a:prstDash val="solid"/>
          </a:ln>
          <a:effectLst/>
        </p:spPr>
      </p:cxnSp>
      <p:sp>
        <p:nvSpPr>
          <p:cNvPr id="23" name="Oval 22">
            <a:extLst>
              <a:ext uri="{FF2B5EF4-FFF2-40B4-BE49-F238E27FC236}">
                <a16:creationId xmlns:a16="http://schemas.microsoft.com/office/drawing/2014/main" id="{7A160801-8685-FD9F-31E5-809A552C20D0}"/>
              </a:ext>
            </a:extLst>
          </p:cNvPr>
          <p:cNvSpPr/>
          <p:nvPr/>
        </p:nvSpPr>
        <p:spPr>
          <a:xfrm>
            <a:off x="635173" y="2685512"/>
            <a:ext cx="292966" cy="290302"/>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24" name="Rectangle 23">
            <a:extLst>
              <a:ext uri="{FF2B5EF4-FFF2-40B4-BE49-F238E27FC236}">
                <a16:creationId xmlns:a16="http://schemas.microsoft.com/office/drawing/2014/main" id="{A064F7BA-A6CB-8538-E0F4-79EF968886E9}"/>
              </a:ext>
            </a:extLst>
          </p:cNvPr>
          <p:cNvSpPr/>
          <p:nvPr/>
        </p:nvSpPr>
        <p:spPr>
          <a:xfrm>
            <a:off x="1057272" y="2597405"/>
            <a:ext cx="2004362"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effectLst/>
                <a:uLnTx/>
                <a:uFillTx/>
              </a:rPr>
              <a:t>Exceso</a:t>
            </a:r>
            <a:r>
              <a:rPr kumimoji="0" lang="en-US" sz="1400" i="0" u="none" strike="noStrike" kern="0" cap="none" spc="0" normalizeH="0" baseline="0" noProof="0" dirty="0">
                <a:ln>
                  <a:noFill/>
                </a:ln>
                <a:effectLst/>
                <a:uLnTx/>
                <a:uFillTx/>
              </a:rPr>
              <a:t> de </a:t>
            </a:r>
            <a:r>
              <a:rPr kumimoji="0" lang="en-US" sz="1400" i="0" u="none" strike="noStrike" kern="0" cap="none" spc="0" normalizeH="0" baseline="0" noProof="0" dirty="0" err="1">
                <a:ln>
                  <a:noFill/>
                </a:ln>
                <a:effectLst/>
                <a:uLnTx/>
                <a:uFillTx/>
              </a:rPr>
              <a:t>Cobertura</a:t>
            </a:r>
            <a:r>
              <a:rPr kumimoji="0" lang="en-US" sz="1400" i="0" u="none" strike="noStrike" kern="0" cap="none" spc="0" normalizeH="0" baseline="0" noProof="0" dirty="0">
                <a:ln>
                  <a:noFill/>
                </a:ln>
                <a:effectLst/>
                <a:uLnTx/>
                <a:uFillTx/>
              </a:rPr>
              <a:t> de </a:t>
            </a:r>
            <a:r>
              <a:rPr kumimoji="0" lang="en-US" sz="1400" i="0" u="none" strike="noStrike" kern="0" cap="none" spc="0" normalizeH="0" baseline="0" noProof="0" dirty="0" err="1">
                <a:ln>
                  <a:noFill/>
                </a:ln>
                <a:effectLst/>
                <a:uLnTx/>
                <a:uFillTx/>
              </a:rPr>
              <a:t>Retención</a:t>
            </a:r>
            <a:r>
              <a:rPr kumimoji="0" lang="en-US" sz="1400" i="0" u="none" strike="noStrike" kern="0" cap="none" spc="0" normalizeH="0" baseline="0" noProof="0" dirty="0">
                <a:ln>
                  <a:noFill/>
                </a:ln>
                <a:effectLst/>
                <a:uLnTx/>
                <a:uFillTx/>
              </a:rPr>
              <a:t> </a:t>
            </a:r>
            <a:r>
              <a:rPr kumimoji="0" lang="en-US" sz="1400" i="0" u="none" strike="noStrike" kern="0" cap="none" spc="0" normalizeH="0" baseline="0" noProof="0" dirty="0" err="1">
                <a:ln>
                  <a:noFill/>
                </a:ln>
                <a:effectLst/>
                <a:uLnTx/>
                <a:uFillTx/>
              </a:rPr>
              <a:t>Agregada</a:t>
            </a:r>
            <a:r>
              <a:rPr kumimoji="0" lang="en-US" sz="1400" i="0" u="none" strike="noStrike" kern="0" cap="none" spc="0" normalizeH="0" baseline="0" noProof="0" dirty="0">
                <a:ln>
                  <a:noFill/>
                </a:ln>
                <a:effectLst/>
                <a:uLnTx/>
                <a:uFillTx/>
              </a:rPr>
              <a:t>.</a:t>
            </a:r>
          </a:p>
        </p:txBody>
      </p:sp>
      <p:sp>
        <p:nvSpPr>
          <p:cNvPr id="26" name="Rectangle 25">
            <a:extLst>
              <a:ext uri="{FF2B5EF4-FFF2-40B4-BE49-F238E27FC236}">
                <a16:creationId xmlns:a16="http://schemas.microsoft.com/office/drawing/2014/main" id="{065A1AD1-37B1-5222-FDD9-673A79747736}"/>
              </a:ext>
            </a:extLst>
          </p:cNvPr>
          <p:cNvSpPr/>
          <p:nvPr/>
        </p:nvSpPr>
        <p:spPr>
          <a:xfrm>
            <a:off x="1059998" y="3193829"/>
            <a:ext cx="1978860" cy="646331"/>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err="1">
                <a:solidFill>
                  <a:srgbClr val="000000"/>
                </a:solidFill>
              </a:rPr>
              <a:t>Puede</a:t>
            </a:r>
            <a:r>
              <a:rPr lang="en-US" sz="1400" kern="0" dirty="0">
                <a:solidFill>
                  <a:srgbClr val="000000"/>
                </a:solidFill>
              </a:rPr>
              <a:t> </a:t>
            </a:r>
            <a:r>
              <a:rPr lang="en-US" sz="1400" kern="0" dirty="0" err="1">
                <a:solidFill>
                  <a:srgbClr val="000000"/>
                </a:solidFill>
              </a:rPr>
              <a:t>estar</a:t>
            </a:r>
            <a:r>
              <a:rPr lang="en-US" sz="1400" kern="0" dirty="0">
                <a:solidFill>
                  <a:srgbClr val="000000"/>
                </a:solidFill>
              </a:rPr>
              <a:t> </a:t>
            </a:r>
            <a:r>
              <a:rPr lang="en-US" sz="1400" b="1" kern="0" dirty="0">
                <a:solidFill>
                  <a:srgbClr val="000000"/>
                </a:solidFill>
              </a:rPr>
              <a:t>“in the money”</a:t>
            </a:r>
            <a:r>
              <a:rPr lang="en-US" sz="1400" kern="0" dirty="0">
                <a:solidFill>
                  <a:srgbClr val="000000"/>
                </a:solidFill>
              </a:rPr>
              <a:t> o </a:t>
            </a:r>
            <a:r>
              <a:rPr lang="en-US" sz="1400" b="1" kern="0" dirty="0">
                <a:solidFill>
                  <a:srgbClr val="000000"/>
                </a:solidFill>
              </a:rPr>
              <a:t>“out of the money”</a:t>
            </a:r>
            <a:endParaRPr kumimoji="0" lang="en-US" sz="1400" b="1" i="0" u="none" strike="noStrike" kern="0" cap="none" spc="0" normalizeH="0" baseline="0" noProof="0" dirty="0">
              <a:ln>
                <a:noFill/>
              </a:ln>
              <a:solidFill>
                <a:schemeClr val="accent1"/>
              </a:solidFill>
              <a:effectLst/>
              <a:uLnTx/>
              <a:uFillTx/>
            </a:endParaRPr>
          </a:p>
        </p:txBody>
      </p:sp>
      <p:sp>
        <p:nvSpPr>
          <p:cNvPr id="28" name="Rectangle 27">
            <a:extLst>
              <a:ext uri="{FF2B5EF4-FFF2-40B4-BE49-F238E27FC236}">
                <a16:creationId xmlns:a16="http://schemas.microsoft.com/office/drawing/2014/main" id="{E647D6E8-DDAA-86E6-D003-B037214AFCD0}"/>
              </a:ext>
            </a:extLst>
          </p:cNvPr>
          <p:cNvSpPr/>
          <p:nvPr/>
        </p:nvSpPr>
        <p:spPr>
          <a:xfrm>
            <a:off x="1079170" y="4001495"/>
            <a:ext cx="2004362" cy="86177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a:solidFill>
                  <a:srgbClr val="000000"/>
                </a:solidFill>
              </a:rPr>
              <a:t>La gestion de </a:t>
            </a:r>
            <a:r>
              <a:rPr lang="en-US" sz="1400" kern="0" dirty="0" err="1">
                <a:solidFill>
                  <a:srgbClr val="000000"/>
                </a:solidFill>
              </a:rPr>
              <a:t>reclamaciones</a:t>
            </a:r>
            <a:r>
              <a:rPr lang="en-US" sz="1400" kern="0" dirty="0">
                <a:solidFill>
                  <a:srgbClr val="000000"/>
                </a:solidFill>
              </a:rPr>
              <a:t> </a:t>
            </a:r>
            <a:r>
              <a:rPr lang="en-US" sz="1400" kern="0" dirty="0" err="1">
                <a:solidFill>
                  <a:srgbClr val="000000"/>
                </a:solidFill>
              </a:rPr>
              <a:t>generalmente</a:t>
            </a:r>
            <a:r>
              <a:rPr lang="en-US" sz="1400" kern="0" dirty="0">
                <a:solidFill>
                  <a:srgbClr val="000000"/>
                </a:solidFill>
              </a:rPr>
              <a:t> la </a:t>
            </a:r>
            <a:r>
              <a:rPr lang="en-US" sz="1400" kern="0" dirty="0" err="1">
                <a:solidFill>
                  <a:srgbClr val="000000"/>
                </a:solidFill>
              </a:rPr>
              <a:t>retiene</a:t>
            </a:r>
            <a:r>
              <a:rPr lang="en-US" sz="1400" kern="0" dirty="0">
                <a:solidFill>
                  <a:srgbClr val="000000"/>
                </a:solidFill>
              </a:rPr>
              <a:t> la </a:t>
            </a:r>
            <a:r>
              <a:rPr lang="en-US" sz="1400" kern="0" dirty="0" err="1">
                <a:solidFill>
                  <a:srgbClr val="000000"/>
                </a:solidFill>
              </a:rPr>
              <a:t>cedente</a:t>
            </a:r>
            <a:r>
              <a:rPr lang="en-US" sz="1400" kern="0" dirty="0">
                <a:solidFill>
                  <a:srgbClr val="000000"/>
                </a:solidFill>
              </a:rPr>
              <a:t>.</a:t>
            </a:r>
            <a:endParaRPr kumimoji="0" lang="en-US" sz="1400" i="0" u="none" strike="noStrike" kern="0" cap="none" spc="0" normalizeH="0" baseline="0" noProof="0" dirty="0">
              <a:ln>
                <a:noFill/>
              </a:ln>
              <a:solidFill>
                <a:schemeClr val="accent1"/>
              </a:solidFill>
              <a:effectLst/>
              <a:uLnTx/>
              <a:uFillTx/>
            </a:endParaRPr>
          </a:p>
        </p:txBody>
      </p:sp>
      <p:sp>
        <p:nvSpPr>
          <p:cNvPr id="30" name="Rectangle 29">
            <a:extLst>
              <a:ext uri="{FF2B5EF4-FFF2-40B4-BE49-F238E27FC236}">
                <a16:creationId xmlns:a16="http://schemas.microsoft.com/office/drawing/2014/main" id="{C3537C36-F6DF-9293-2F9B-E27AFE4B728C}"/>
              </a:ext>
            </a:extLst>
          </p:cNvPr>
          <p:cNvSpPr/>
          <p:nvPr/>
        </p:nvSpPr>
        <p:spPr>
          <a:xfrm>
            <a:off x="1059296" y="5066105"/>
            <a:ext cx="1971419" cy="86177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a:solidFill>
                  <a:srgbClr val="000000"/>
                </a:solidFill>
              </a:rPr>
              <a:t>Se </a:t>
            </a:r>
            <a:r>
              <a:rPr lang="en-US" sz="1400" kern="0" dirty="0" err="1">
                <a:solidFill>
                  <a:srgbClr val="000000"/>
                </a:solidFill>
              </a:rPr>
              <a:t>puede</a:t>
            </a:r>
            <a:r>
              <a:rPr lang="en-US" sz="1400" kern="0" dirty="0">
                <a:solidFill>
                  <a:srgbClr val="000000"/>
                </a:solidFill>
              </a:rPr>
              <a:t> </a:t>
            </a:r>
            <a:r>
              <a:rPr lang="en-US" sz="1400" kern="0" dirty="0" err="1">
                <a:solidFill>
                  <a:srgbClr val="000000"/>
                </a:solidFill>
              </a:rPr>
              <a:t>obtener</a:t>
            </a:r>
            <a:r>
              <a:rPr lang="en-US" sz="1400" kern="0" dirty="0">
                <a:solidFill>
                  <a:srgbClr val="000000"/>
                </a:solidFill>
              </a:rPr>
              <a:t> </a:t>
            </a:r>
            <a:r>
              <a:rPr lang="en-US" sz="1400" kern="0" dirty="0" err="1">
                <a:solidFill>
                  <a:srgbClr val="000000"/>
                </a:solidFill>
              </a:rPr>
              <a:t>una</a:t>
            </a:r>
            <a:r>
              <a:rPr lang="en-US" sz="1400" kern="0" dirty="0">
                <a:solidFill>
                  <a:srgbClr val="000000"/>
                </a:solidFill>
              </a:rPr>
              <a:t> mayor </a:t>
            </a:r>
            <a:r>
              <a:rPr lang="en-US" sz="1400" kern="0" dirty="0" err="1">
                <a:solidFill>
                  <a:srgbClr val="000000"/>
                </a:solidFill>
              </a:rPr>
              <a:t>liberación</a:t>
            </a:r>
            <a:r>
              <a:rPr lang="en-US" sz="1400" kern="0" dirty="0">
                <a:solidFill>
                  <a:srgbClr val="000000"/>
                </a:solidFill>
              </a:rPr>
              <a:t> de capital con </a:t>
            </a:r>
            <a:r>
              <a:rPr lang="en-US" sz="1400" kern="0" dirty="0" err="1">
                <a:solidFill>
                  <a:srgbClr val="000000"/>
                </a:solidFill>
              </a:rPr>
              <a:t>el</a:t>
            </a:r>
            <a:r>
              <a:rPr lang="en-US" sz="1400" kern="0" dirty="0">
                <a:solidFill>
                  <a:srgbClr val="000000"/>
                </a:solidFill>
              </a:rPr>
              <a:t> </a:t>
            </a:r>
            <a:r>
              <a:rPr lang="en-US" sz="1400" kern="0" dirty="0" err="1">
                <a:solidFill>
                  <a:srgbClr val="000000"/>
                </a:solidFill>
              </a:rPr>
              <a:t>ajuste</a:t>
            </a:r>
            <a:r>
              <a:rPr lang="en-US" sz="1400" kern="0" dirty="0">
                <a:solidFill>
                  <a:srgbClr val="000000"/>
                </a:solidFill>
              </a:rPr>
              <a:t> </a:t>
            </a:r>
            <a:r>
              <a:rPr lang="en-US" sz="1400" kern="0" dirty="0" err="1">
                <a:solidFill>
                  <a:srgbClr val="000000"/>
                </a:solidFill>
              </a:rPr>
              <a:t>máximo</a:t>
            </a:r>
            <a:r>
              <a:rPr lang="en-US" sz="1400" kern="0" dirty="0">
                <a:solidFill>
                  <a:srgbClr val="000000"/>
                </a:solidFill>
              </a:rPr>
              <a:t> del </a:t>
            </a:r>
            <a:r>
              <a:rPr lang="en-US" sz="1400" kern="0" dirty="0" err="1">
                <a:solidFill>
                  <a:srgbClr val="000000"/>
                </a:solidFill>
              </a:rPr>
              <a:t>analista</a:t>
            </a:r>
            <a:r>
              <a:rPr lang="en-US" sz="1400" kern="0" dirty="0">
                <a:solidFill>
                  <a:srgbClr val="000000"/>
                </a:solidFill>
              </a:rPr>
              <a:t>.</a:t>
            </a:r>
            <a:endParaRPr kumimoji="0" lang="en-US" sz="1400" i="0" u="none" strike="noStrike" kern="0" cap="none" spc="0" normalizeH="0" baseline="0" noProof="0" dirty="0">
              <a:ln>
                <a:noFill/>
              </a:ln>
              <a:solidFill>
                <a:schemeClr val="accent1"/>
              </a:solidFill>
              <a:effectLst/>
              <a:uLnTx/>
              <a:uFillTx/>
            </a:endParaRPr>
          </a:p>
        </p:txBody>
      </p:sp>
      <p:sp>
        <p:nvSpPr>
          <p:cNvPr id="34" name="Oval 33">
            <a:extLst>
              <a:ext uri="{FF2B5EF4-FFF2-40B4-BE49-F238E27FC236}">
                <a16:creationId xmlns:a16="http://schemas.microsoft.com/office/drawing/2014/main" id="{683CB54C-32FE-3F3E-7DA8-936B973F1E4B}"/>
              </a:ext>
            </a:extLst>
          </p:cNvPr>
          <p:cNvSpPr/>
          <p:nvPr/>
        </p:nvSpPr>
        <p:spPr>
          <a:xfrm>
            <a:off x="635173" y="3400914"/>
            <a:ext cx="292966" cy="290302"/>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35" name="Oval 34">
            <a:extLst>
              <a:ext uri="{FF2B5EF4-FFF2-40B4-BE49-F238E27FC236}">
                <a16:creationId xmlns:a16="http://schemas.microsoft.com/office/drawing/2014/main" id="{E3B92640-95CE-C65F-5AF3-AB2CAABDFC0A}"/>
              </a:ext>
            </a:extLst>
          </p:cNvPr>
          <p:cNvSpPr/>
          <p:nvPr/>
        </p:nvSpPr>
        <p:spPr>
          <a:xfrm>
            <a:off x="627028" y="4281354"/>
            <a:ext cx="292966" cy="290302"/>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37" name="Oval 36">
            <a:extLst>
              <a:ext uri="{FF2B5EF4-FFF2-40B4-BE49-F238E27FC236}">
                <a16:creationId xmlns:a16="http://schemas.microsoft.com/office/drawing/2014/main" id="{1DBC3030-8DE2-A61D-A989-AE557FC18B7B}"/>
              </a:ext>
            </a:extLst>
          </p:cNvPr>
          <p:cNvSpPr/>
          <p:nvPr/>
        </p:nvSpPr>
        <p:spPr>
          <a:xfrm>
            <a:off x="617314" y="5359118"/>
            <a:ext cx="292966" cy="290302"/>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38" name="Rectangle 37">
            <a:extLst>
              <a:ext uri="{FF2B5EF4-FFF2-40B4-BE49-F238E27FC236}">
                <a16:creationId xmlns:a16="http://schemas.microsoft.com/office/drawing/2014/main" id="{66F591F7-3DDC-57AC-2523-D68F51276F7A}"/>
              </a:ext>
            </a:extLst>
          </p:cNvPr>
          <p:cNvSpPr/>
          <p:nvPr/>
        </p:nvSpPr>
        <p:spPr>
          <a:xfrm>
            <a:off x="4025873" y="1415220"/>
            <a:ext cx="2004362" cy="1077218"/>
          </a:xfrm>
          <a:prstGeom prst="rect">
            <a:avLst/>
          </a:prstGeom>
        </p:spPr>
        <p:txBody>
          <a:bodyPr wrap="square" lIns="0" tIns="0" rIns="0" bIns="0">
            <a:spAutoFit/>
          </a:bodyPr>
          <a:lstStyle/>
          <a:p>
            <a:pPr marL="228600" lvl="2"/>
            <a:r>
              <a:rPr lang="es-MX" sz="1400" b="1" dirty="0" err="1">
                <a:solidFill>
                  <a:schemeClr val="accent2"/>
                </a:solidFill>
              </a:rPr>
              <a:t>Loss</a:t>
            </a:r>
            <a:r>
              <a:rPr lang="es-MX" sz="1400" b="1" dirty="0">
                <a:solidFill>
                  <a:schemeClr val="accent2"/>
                </a:solidFill>
              </a:rPr>
              <a:t> Portfolio Transfer (LPT) / Transferencia de Portafolio de Siniestros</a:t>
            </a:r>
          </a:p>
        </p:txBody>
      </p:sp>
      <p:sp>
        <p:nvSpPr>
          <p:cNvPr id="39" name="Oval 38">
            <a:extLst>
              <a:ext uri="{FF2B5EF4-FFF2-40B4-BE49-F238E27FC236}">
                <a16:creationId xmlns:a16="http://schemas.microsoft.com/office/drawing/2014/main" id="{10A1E806-C203-45B7-52CC-42AE3108D0C4}"/>
              </a:ext>
            </a:extLst>
          </p:cNvPr>
          <p:cNvSpPr/>
          <p:nvPr/>
        </p:nvSpPr>
        <p:spPr>
          <a:xfrm>
            <a:off x="3265212" y="1519445"/>
            <a:ext cx="833015" cy="807007"/>
          </a:xfrm>
          <a:prstGeom prst="ellipse">
            <a:avLst/>
          </a:prstGeom>
          <a:solidFill>
            <a:schemeClr val="accent2"/>
          </a:solidFill>
          <a:ln w="12700" cap="flat" cmpd="sng" algn="ctr">
            <a:solidFill>
              <a:schemeClr val="accent2"/>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000000"/>
              </a:solidFill>
              <a:effectLst/>
              <a:uLnTx/>
              <a:uFillTx/>
            </a:endParaRPr>
          </a:p>
        </p:txBody>
      </p:sp>
      <p:cxnSp>
        <p:nvCxnSpPr>
          <p:cNvPr id="40" name="Straight Connector 39">
            <a:extLst>
              <a:ext uri="{FF2B5EF4-FFF2-40B4-BE49-F238E27FC236}">
                <a16:creationId xmlns:a16="http://schemas.microsoft.com/office/drawing/2014/main" id="{F0D5DFB9-17AB-3D41-ED4D-3D47973B8DC0}"/>
              </a:ext>
            </a:extLst>
          </p:cNvPr>
          <p:cNvCxnSpPr>
            <a:cxnSpLocks/>
            <a:stCxn id="39" idx="4"/>
          </p:cNvCxnSpPr>
          <p:nvPr/>
        </p:nvCxnSpPr>
        <p:spPr>
          <a:xfrm flipH="1">
            <a:off x="3658685" y="2326452"/>
            <a:ext cx="23035" cy="3939827"/>
          </a:xfrm>
          <a:prstGeom prst="line">
            <a:avLst/>
          </a:prstGeom>
          <a:noFill/>
          <a:ln w="19050" cap="flat" cmpd="sng" algn="ctr">
            <a:solidFill>
              <a:srgbClr val="DADADA"/>
            </a:solidFill>
            <a:prstDash val="solid"/>
          </a:ln>
          <a:effectLst/>
        </p:spPr>
      </p:cxnSp>
      <p:sp>
        <p:nvSpPr>
          <p:cNvPr id="41" name="Oval 40">
            <a:extLst>
              <a:ext uri="{FF2B5EF4-FFF2-40B4-BE49-F238E27FC236}">
                <a16:creationId xmlns:a16="http://schemas.microsoft.com/office/drawing/2014/main" id="{3CDE55A6-DC8B-97B2-5AD7-D35F3CBC5C29}"/>
              </a:ext>
            </a:extLst>
          </p:cNvPr>
          <p:cNvSpPr/>
          <p:nvPr/>
        </p:nvSpPr>
        <p:spPr>
          <a:xfrm>
            <a:off x="3537770" y="2702664"/>
            <a:ext cx="292966" cy="290302"/>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42" name="Rectangle 41">
            <a:extLst>
              <a:ext uri="{FF2B5EF4-FFF2-40B4-BE49-F238E27FC236}">
                <a16:creationId xmlns:a16="http://schemas.microsoft.com/office/drawing/2014/main" id="{32696F99-581E-2475-97AA-EE4658BADA63}"/>
              </a:ext>
            </a:extLst>
          </p:cNvPr>
          <p:cNvSpPr/>
          <p:nvPr/>
        </p:nvSpPr>
        <p:spPr>
          <a:xfrm>
            <a:off x="3950248" y="2633704"/>
            <a:ext cx="2004362"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effectLst/>
                <a:uLnTx/>
                <a:uFillTx/>
              </a:rPr>
              <a:t>Cobertura</a:t>
            </a:r>
            <a:r>
              <a:rPr kumimoji="0" lang="en-US" sz="1400" i="0" u="none" strike="noStrike" kern="0" cap="none" spc="0" normalizeH="0" baseline="0" noProof="0" dirty="0">
                <a:ln>
                  <a:noFill/>
                </a:ln>
                <a:effectLst/>
                <a:uLnTx/>
                <a:uFillTx/>
              </a:rPr>
              <a:t> </a:t>
            </a:r>
            <a:r>
              <a:rPr kumimoji="0" lang="en-US" sz="1400" i="0" u="none" strike="noStrike" kern="0" cap="none" spc="0" normalizeH="0" baseline="0" noProof="0" dirty="0" err="1">
                <a:ln>
                  <a:noFill/>
                </a:ln>
                <a:effectLst/>
                <a:uLnTx/>
                <a:uFillTx/>
              </a:rPr>
              <a:t>desde</a:t>
            </a:r>
            <a:r>
              <a:rPr kumimoji="0" lang="en-US" sz="1400" i="0" u="none" strike="noStrike" kern="0" cap="none" spc="0" normalizeH="0" baseline="0" noProof="0" dirty="0">
                <a:ln>
                  <a:noFill/>
                </a:ln>
                <a:effectLst/>
                <a:uLnTx/>
                <a:uFillTx/>
              </a:rPr>
              <a:t> </a:t>
            </a:r>
            <a:r>
              <a:rPr kumimoji="0" lang="en-US" sz="1400" i="0" u="none" strike="noStrike" kern="0" cap="none" spc="0" normalizeH="0" baseline="0" noProof="0" dirty="0" err="1">
                <a:ln>
                  <a:noFill/>
                </a:ln>
                <a:effectLst/>
                <a:uLnTx/>
                <a:uFillTx/>
              </a:rPr>
              <a:t>el</a:t>
            </a:r>
            <a:r>
              <a:rPr kumimoji="0" lang="en-US" sz="1400" i="0" u="none" strike="noStrike" kern="0" cap="none" spc="0" normalizeH="0" baseline="0" noProof="0" dirty="0">
                <a:ln>
                  <a:noFill/>
                </a:ln>
                <a:effectLst/>
                <a:uLnTx/>
                <a:uFillTx/>
              </a:rPr>
              <a:t> primer </a:t>
            </a:r>
            <a:r>
              <a:rPr kumimoji="0" lang="en-US" sz="1400" i="0" u="none" strike="noStrike" kern="0" cap="none" spc="0" normalizeH="0" baseline="0" noProof="0" dirty="0" err="1">
                <a:ln>
                  <a:noFill/>
                </a:ln>
                <a:effectLst/>
                <a:uLnTx/>
                <a:uFillTx/>
              </a:rPr>
              <a:t>dolar</a:t>
            </a:r>
            <a:r>
              <a:rPr kumimoji="0" lang="en-US" sz="1400" i="0" u="none" strike="noStrike" kern="0" cap="none" spc="0" normalizeH="0" baseline="0" noProof="0" dirty="0">
                <a:ln>
                  <a:noFill/>
                </a:ln>
                <a:effectLst/>
                <a:uLnTx/>
                <a:uFillTx/>
              </a:rPr>
              <a:t>.</a:t>
            </a:r>
          </a:p>
        </p:txBody>
      </p:sp>
      <p:sp>
        <p:nvSpPr>
          <p:cNvPr id="43" name="Rectangle 42">
            <a:extLst>
              <a:ext uri="{FF2B5EF4-FFF2-40B4-BE49-F238E27FC236}">
                <a16:creationId xmlns:a16="http://schemas.microsoft.com/office/drawing/2014/main" id="{26F43D34-4A1E-32B3-C03B-EC08AB71727F}"/>
              </a:ext>
            </a:extLst>
          </p:cNvPr>
          <p:cNvSpPr/>
          <p:nvPr/>
        </p:nvSpPr>
        <p:spPr>
          <a:xfrm>
            <a:off x="3960062" y="3493095"/>
            <a:ext cx="1978860" cy="86177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err="1">
                <a:solidFill>
                  <a:srgbClr val="000000"/>
                </a:solidFill>
              </a:rPr>
              <a:t>Enfoque</a:t>
            </a:r>
            <a:r>
              <a:rPr lang="en-US" sz="1400" kern="0" dirty="0">
                <a:solidFill>
                  <a:srgbClr val="000000"/>
                </a:solidFill>
              </a:rPr>
              <a:t> </a:t>
            </a:r>
            <a:r>
              <a:rPr lang="en-US" sz="1400" kern="0" dirty="0" err="1">
                <a:solidFill>
                  <a:srgbClr val="000000"/>
                </a:solidFill>
              </a:rPr>
              <a:t>preferido</a:t>
            </a:r>
            <a:r>
              <a:rPr lang="en-US" sz="1400" kern="0" dirty="0">
                <a:solidFill>
                  <a:srgbClr val="000000"/>
                </a:solidFill>
              </a:rPr>
              <a:t> con mercados </a:t>
            </a:r>
            <a:r>
              <a:rPr lang="en-US" sz="1400" kern="0" dirty="0" err="1">
                <a:solidFill>
                  <a:srgbClr val="000000"/>
                </a:solidFill>
              </a:rPr>
              <a:t>tradicionales</a:t>
            </a:r>
            <a:r>
              <a:rPr lang="en-US" sz="1400" kern="0" dirty="0">
                <a:solidFill>
                  <a:srgbClr val="000000"/>
                </a:solidFill>
              </a:rPr>
              <a:t> </a:t>
            </a:r>
            <a:r>
              <a:rPr lang="en-US" sz="1400" kern="0" dirty="0" err="1">
                <a:solidFill>
                  <a:srgbClr val="000000"/>
                </a:solidFill>
              </a:rPr>
              <a:t>en</a:t>
            </a:r>
            <a:r>
              <a:rPr lang="en-US" sz="1400" kern="0" dirty="0">
                <a:solidFill>
                  <a:srgbClr val="000000"/>
                </a:solidFill>
              </a:rPr>
              <a:t> </a:t>
            </a:r>
            <a:r>
              <a:rPr lang="en-US" sz="1400" kern="0" dirty="0" err="1">
                <a:solidFill>
                  <a:srgbClr val="000000"/>
                </a:solidFill>
              </a:rPr>
              <a:t>parte</a:t>
            </a:r>
            <a:r>
              <a:rPr lang="en-US" sz="1400" kern="0" dirty="0">
                <a:solidFill>
                  <a:srgbClr val="000000"/>
                </a:solidFill>
              </a:rPr>
              <a:t> </a:t>
            </a:r>
            <a:r>
              <a:rPr lang="en-US" sz="1400" kern="0" dirty="0" err="1">
                <a:solidFill>
                  <a:srgbClr val="000000"/>
                </a:solidFill>
              </a:rPr>
              <a:t>debido</a:t>
            </a:r>
            <a:r>
              <a:rPr lang="en-US" sz="1400" kern="0" dirty="0">
                <a:solidFill>
                  <a:srgbClr val="000000"/>
                </a:solidFill>
              </a:rPr>
              <a:t> a </a:t>
            </a:r>
            <a:r>
              <a:rPr lang="en-US" sz="1400" kern="0" dirty="0" err="1">
                <a:solidFill>
                  <a:srgbClr val="000000"/>
                </a:solidFill>
              </a:rPr>
              <a:t>los</a:t>
            </a:r>
            <a:r>
              <a:rPr lang="en-US" sz="1400" kern="0" dirty="0">
                <a:solidFill>
                  <a:srgbClr val="000000"/>
                </a:solidFill>
              </a:rPr>
              <a:t> </a:t>
            </a:r>
            <a:r>
              <a:rPr lang="en-US" sz="1400" kern="0" dirty="0" err="1">
                <a:solidFill>
                  <a:srgbClr val="000000"/>
                </a:solidFill>
              </a:rPr>
              <a:t>modelos</a:t>
            </a:r>
            <a:r>
              <a:rPr lang="en-US" sz="1400" kern="0" dirty="0">
                <a:solidFill>
                  <a:srgbClr val="000000"/>
                </a:solidFill>
              </a:rPr>
              <a:t> de capital.</a:t>
            </a:r>
            <a:endParaRPr kumimoji="0" lang="en-US" sz="1400" b="1" i="0" u="none" strike="noStrike" kern="0" cap="none" spc="0" normalizeH="0" baseline="0" noProof="0" dirty="0">
              <a:ln>
                <a:noFill/>
              </a:ln>
              <a:solidFill>
                <a:schemeClr val="accent1"/>
              </a:solidFill>
              <a:effectLst/>
              <a:uLnTx/>
              <a:uFillTx/>
            </a:endParaRPr>
          </a:p>
        </p:txBody>
      </p:sp>
      <p:sp>
        <p:nvSpPr>
          <p:cNvPr id="44" name="Rectangle 43">
            <a:extLst>
              <a:ext uri="{FF2B5EF4-FFF2-40B4-BE49-F238E27FC236}">
                <a16:creationId xmlns:a16="http://schemas.microsoft.com/office/drawing/2014/main" id="{5CC95AA2-E852-0847-8DB9-0AD2F70FB41D}"/>
              </a:ext>
            </a:extLst>
          </p:cNvPr>
          <p:cNvSpPr/>
          <p:nvPr/>
        </p:nvSpPr>
        <p:spPr>
          <a:xfrm>
            <a:off x="3927434" y="4764451"/>
            <a:ext cx="4246182" cy="1077218"/>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a:solidFill>
                  <a:srgbClr val="000000"/>
                </a:solidFill>
              </a:rPr>
              <a:t>No se </a:t>
            </a:r>
            <a:r>
              <a:rPr lang="en-US" sz="1400" kern="0" dirty="0" err="1">
                <a:solidFill>
                  <a:srgbClr val="000000"/>
                </a:solidFill>
              </a:rPr>
              <a:t>requiere</a:t>
            </a:r>
            <a:r>
              <a:rPr lang="en-US" sz="1400" kern="0" dirty="0">
                <a:solidFill>
                  <a:srgbClr val="000000"/>
                </a:solidFill>
              </a:rPr>
              <a:t> la </a:t>
            </a:r>
            <a:r>
              <a:rPr lang="en-US" sz="1400" kern="0" dirty="0" err="1">
                <a:solidFill>
                  <a:srgbClr val="000000"/>
                </a:solidFill>
              </a:rPr>
              <a:t>transferencia</a:t>
            </a:r>
            <a:r>
              <a:rPr lang="en-US" sz="1400" kern="0" dirty="0">
                <a:solidFill>
                  <a:srgbClr val="000000"/>
                </a:solidFill>
              </a:rPr>
              <a:t> del </a:t>
            </a:r>
            <a:r>
              <a:rPr lang="en-US" sz="1400" kern="0" dirty="0" err="1">
                <a:solidFill>
                  <a:srgbClr val="000000"/>
                </a:solidFill>
              </a:rPr>
              <a:t>manejo</a:t>
            </a:r>
            <a:r>
              <a:rPr lang="en-US" sz="1400" kern="0" dirty="0">
                <a:solidFill>
                  <a:srgbClr val="000000"/>
                </a:solidFill>
              </a:rPr>
              <a:t> de </a:t>
            </a:r>
            <a:r>
              <a:rPr lang="en-US" sz="1400" kern="0" dirty="0" err="1">
                <a:solidFill>
                  <a:srgbClr val="000000"/>
                </a:solidFill>
              </a:rPr>
              <a:t>reclamos</a:t>
            </a:r>
            <a:r>
              <a:rPr lang="en-US" sz="1400" kern="0" dirty="0">
                <a:solidFill>
                  <a:srgbClr val="000000"/>
                </a:solidFill>
              </a:rPr>
              <a:t>, </a:t>
            </a:r>
            <a:r>
              <a:rPr lang="en-US" sz="1400" kern="0" dirty="0" err="1">
                <a:solidFill>
                  <a:srgbClr val="000000"/>
                </a:solidFill>
              </a:rPr>
              <a:t>pero</a:t>
            </a:r>
            <a:r>
              <a:rPr lang="en-US" sz="1400" kern="0" dirty="0">
                <a:solidFill>
                  <a:srgbClr val="000000"/>
                </a:solidFill>
              </a:rPr>
              <a:t> es </a:t>
            </a:r>
            <a:r>
              <a:rPr lang="en-US" sz="1400" kern="0" dirty="0" err="1">
                <a:solidFill>
                  <a:srgbClr val="000000"/>
                </a:solidFill>
              </a:rPr>
              <a:t>posible</a:t>
            </a:r>
            <a:r>
              <a:rPr lang="en-US" sz="1400" kern="0" dirty="0">
                <a:solidFill>
                  <a:srgbClr val="000000"/>
                </a:solidFill>
              </a:rPr>
              <a:t> </a:t>
            </a:r>
            <a:r>
              <a:rPr lang="en-US" sz="1400" kern="0" dirty="0" err="1">
                <a:solidFill>
                  <a:srgbClr val="000000"/>
                </a:solidFill>
              </a:rPr>
              <a:t>obtener</a:t>
            </a:r>
            <a:r>
              <a:rPr lang="en-US" sz="1400" kern="0" dirty="0">
                <a:solidFill>
                  <a:srgbClr val="000000"/>
                </a:solidFill>
              </a:rPr>
              <a:t> </a:t>
            </a:r>
            <a:r>
              <a:rPr lang="en-US" sz="1400" kern="0" dirty="0" err="1">
                <a:solidFill>
                  <a:srgbClr val="000000"/>
                </a:solidFill>
              </a:rPr>
              <a:t>mejores</a:t>
            </a:r>
            <a:r>
              <a:rPr lang="en-US" sz="1400" kern="0" dirty="0">
                <a:solidFill>
                  <a:srgbClr val="000000"/>
                </a:solidFill>
              </a:rPr>
              <a:t> </a:t>
            </a:r>
            <a:r>
              <a:rPr lang="en-US" sz="1400" kern="0" dirty="0" err="1">
                <a:solidFill>
                  <a:srgbClr val="000000"/>
                </a:solidFill>
              </a:rPr>
              <a:t>precios</a:t>
            </a:r>
            <a:r>
              <a:rPr lang="en-US" sz="1400" kern="0" dirty="0">
                <a:solidFill>
                  <a:srgbClr val="000000"/>
                </a:solidFill>
              </a:rPr>
              <a:t> </a:t>
            </a:r>
            <a:r>
              <a:rPr lang="en-US" sz="1400" kern="0" dirty="0" err="1">
                <a:solidFill>
                  <a:srgbClr val="000000"/>
                </a:solidFill>
              </a:rPr>
              <a:t>si</a:t>
            </a:r>
            <a:r>
              <a:rPr lang="en-US" sz="1400" kern="0" dirty="0">
                <a:solidFill>
                  <a:srgbClr val="000000"/>
                </a:solidFill>
              </a:rPr>
              <a:t> </a:t>
            </a:r>
            <a:r>
              <a:rPr lang="en-US" sz="1400" kern="0" dirty="0" err="1">
                <a:solidFill>
                  <a:srgbClr val="000000"/>
                </a:solidFill>
              </a:rPr>
              <a:t>el</a:t>
            </a:r>
            <a:r>
              <a:rPr lang="en-US" sz="1400" kern="0" dirty="0">
                <a:solidFill>
                  <a:srgbClr val="000000"/>
                </a:solidFill>
              </a:rPr>
              <a:t> mercado </a:t>
            </a:r>
            <a:r>
              <a:rPr lang="en-US" sz="1400" kern="0" dirty="0" err="1">
                <a:solidFill>
                  <a:srgbClr val="000000"/>
                </a:solidFill>
              </a:rPr>
              <a:t>tradicional</a:t>
            </a:r>
            <a:r>
              <a:rPr lang="en-US" sz="1400" kern="0" dirty="0">
                <a:solidFill>
                  <a:srgbClr val="000000"/>
                </a:solidFill>
              </a:rPr>
              <a:t> </a:t>
            </a:r>
            <a:r>
              <a:rPr lang="en-US" sz="1400" kern="0" dirty="0" err="1">
                <a:solidFill>
                  <a:srgbClr val="000000"/>
                </a:solidFill>
              </a:rPr>
              <a:t>asume</a:t>
            </a:r>
            <a:r>
              <a:rPr lang="en-US" sz="1400" kern="0" dirty="0">
                <a:solidFill>
                  <a:srgbClr val="000000"/>
                </a:solidFill>
              </a:rPr>
              <a:t> que </a:t>
            </a:r>
            <a:r>
              <a:rPr lang="en-US" sz="1400" kern="0" dirty="0" err="1">
                <a:solidFill>
                  <a:srgbClr val="000000"/>
                </a:solidFill>
              </a:rPr>
              <a:t>el</a:t>
            </a:r>
            <a:r>
              <a:rPr lang="en-US" sz="1400" kern="0" dirty="0">
                <a:solidFill>
                  <a:srgbClr val="000000"/>
                </a:solidFill>
              </a:rPr>
              <a:t> </a:t>
            </a:r>
            <a:r>
              <a:rPr lang="en-US" sz="1400" kern="0" dirty="0" err="1">
                <a:solidFill>
                  <a:srgbClr val="000000"/>
                </a:solidFill>
              </a:rPr>
              <a:t>manejo</a:t>
            </a:r>
            <a:r>
              <a:rPr lang="en-US" sz="1400" kern="0" dirty="0">
                <a:solidFill>
                  <a:srgbClr val="000000"/>
                </a:solidFill>
              </a:rPr>
              <a:t> de </a:t>
            </a:r>
            <a:r>
              <a:rPr lang="en-US" sz="1400" kern="0" dirty="0" err="1">
                <a:solidFill>
                  <a:srgbClr val="000000"/>
                </a:solidFill>
              </a:rPr>
              <a:t>reclamos</a:t>
            </a:r>
            <a:r>
              <a:rPr lang="en-US" sz="1400" kern="0" dirty="0">
                <a:solidFill>
                  <a:srgbClr val="000000"/>
                </a:solidFill>
              </a:rPr>
              <a:t> y la </a:t>
            </a:r>
            <a:r>
              <a:rPr lang="en-US" sz="1400" kern="0" dirty="0" err="1">
                <a:solidFill>
                  <a:srgbClr val="000000"/>
                </a:solidFill>
              </a:rPr>
              <a:t>liberación</a:t>
            </a:r>
            <a:r>
              <a:rPr lang="en-US" sz="1400" kern="0" dirty="0">
                <a:solidFill>
                  <a:srgbClr val="000000"/>
                </a:solidFill>
              </a:rPr>
              <a:t> de </a:t>
            </a:r>
            <a:r>
              <a:rPr lang="en-US" sz="1400" kern="0" dirty="0" err="1">
                <a:solidFill>
                  <a:srgbClr val="000000"/>
                </a:solidFill>
              </a:rPr>
              <a:t>los</a:t>
            </a:r>
            <a:r>
              <a:rPr lang="en-US" sz="1400" kern="0" dirty="0">
                <a:solidFill>
                  <a:srgbClr val="000000"/>
                </a:solidFill>
              </a:rPr>
              <a:t> </a:t>
            </a:r>
            <a:r>
              <a:rPr lang="en-US" sz="1400" kern="0" dirty="0" err="1">
                <a:solidFill>
                  <a:srgbClr val="000000"/>
                </a:solidFill>
              </a:rPr>
              <a:t>gastos</a:t>
            </a:r>
            <a:r>
              <a:rPr lang="en-US" sz="1400" kern="0" dirty="0">
                <a:solidFill>
                  <a:srgbClr val="000000"/>
                </a:solidFill>
              </a:rPr>
              <a:t> de </a:t>
            </a:r>
            <a:r>
              <a:rPr lang="en-US" sz="1400" kern="0" dirty="0" err="1">
                <a:solidFill>
                  <a:srgbClr val="000000"/>
                </a:solidFill>
              </a:rPr>
              <a:t>ajuste</a:t>
            </a:r>
            <a:r>
              <a:rPr lang="en-US" sz="1400" kern="0" dirty="0">
                <a:solidFill>
                  <a:srgbClr val="000000"/>
                </a:solidFill>
              </a:rPr>
              <a:t> de </a:t>
            </a:r>
            <a:r>
              <a:rPr lang="en-US" sz="1400" kern="0" dirty="0" err="1">
                <a:solidFill>
                  <a:srgbClr val="000000"/>
                </a:solidFill>
              </a:rPr>
              <a:t>pérdidas</a:t>
            </a:r>
            <a:r>
              <a:rPr lang="en-US" sz="1400" kern="0" dirty="0">
                <a:solidFill>
                  <a:srgbClr val="000000"/>
                </a:solidFill>
              </a:rPr>
              <a:t> no </a:t>
            </a:r>
            <a:r>
              <a:rPr lang="en-US" sz="1400" kern="0" dirty="0" err="1">
                <a:solidFill>
                  <a:srgbClr val="000000"/>
                </a:solidFill>
              </a:rPr>
              <a:t>asignadas</a:t>
            </a:r>
            <a:r>
              <a:rPr lang="en-US" sz="1400" kern="0" dirty="0">
                <a:solidFill>
                  <a:srgbClr val="000000"/>
                </a:solidFill>
              </a:rPr>
              <a:t> </a:t>
            </a:r>
            <a:r>
              <a:rPr lang="en-US" sz="1400" kern="0" dirty="0" err="1">
                <a:solidFill>
                  <a:srgbClr val="000000"/>
                </a:solidFill>
              </a:rPr>
              <a:t>sufraga</a:t>
            </a:r>
            <a:r>
              <a:rPr lang="en-US" sz="1400" kern="0" dirty="0">
                <a:solidFill>
                  <a:srgbClr val="000000"/>
                </a:solidFill>
              </a:rPr>
              <a:t> </a:t>
            </a:r>
            <a:r>
              <a:rPr lang="en-US" sz="1400" kern="0" dirty="0" err="1">
                <a:solidFill>
                  <a:srgbClr val="000000"/>
                </a:solidFill>
              </a:rPr>
              <a:t>parte</a:t>
            </a:r>
            <a:r>
              <a:rPr lang="en-US" sz="1400" kern="0" dirty="0">
                <a:solidFill>
                  <a:srgbClr val="000000"/>
                </a:solidFill>
              </a:rPr>
              <a:t> del </a:t>
            </a:r>
            <a:r>
              <a:rPr lang="en-US" sz="1400" kern="0" dirty="0" err="1">
                <a:solidFill>
                  <a:srgbClr val="000000"/>
                </a:solidFill>
              </a:rPr>
              <a:t>costo</a:t>
            </a:r>
            <a:r>
              <a:rPr lang="en-US" sz="1400" kern="0" dirty="0">
                <a:solidFill>
                  <a:srgbClr val="000000"/>
                </a:solidFill>
              </a:rPr>
              <a:t>.</a:t>
            </a:r>
            <a:endParaRPr kumimoji="0" lang="en-US" sz="1400" i="0" u="none" strike="noStrike" kern="0" cap="none" spc="0" normalizeH="0" baseline="0" noProof="0" dirty="0">
              <a:ln>
                <a:noFill/>
              </a:ln>
              <a:solidFill>
                <a:schemeClr val="accent1"/>
              </a:solidFill>
              <a:effectLst/>
              <a:uLnTx/>
              <a:uFillTx/>
            </a:endParaRPr>
          </a:p>
        </p:txBody>
      </p:sp>
      <p:sp>
        <p:nvSpPr>
          <p:cNvPr id="46" name="Oval 45">
            <a:extLst>
              <a:ext uri="{FF2B5EF4-FFF2-40B4-BE49-F238E27FC236}">
                <a16:creationId xmlns:a16="http://schemas.microsoft.com/office/drawing/2014/main" id="{C855137E-66EE-F245-4B96-6C2688639345}"/>
              </a:ext>
            </a:extLst>
          </p:cNvPr>
          <p:cNvSpPr/>
          <p:nvPr/>
        </p:nvSpPr>
        <p:spPr>
          <a:xfrm>
            <a:off x="3492181" y="3856344"/>
            <a:ext cx="292966" cy="290302"/>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47" name="Oval 46">
            <a:extLst>
              <a:ext uri="{FF2B5EF4-FFF2-40B4-BE49-F238E27FC236}">
                <a16:creationId xmlns:a16="http://schemas.microsoft.com/office/drawing/2014/main" id="{C6F9A3D1-828E-2368-7917-3E25A708F6C1}"/>
              </a:ext>
            </a:extLst>
          </p:cNvPr>
          <p:cNvSpPr/>
          <p:nvPr/>
        </p:nvSpPr>
        <p:spPr>
          <a:xfrm>
            <a:off x="3501966" y="5091113"/>
            <a:ext cx="292966" cy="290302"/>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endParaRPr>
          </a:p>
        </p:txBody>
      </p:sp>
      <p:sp>
        <p:nvSpPr>
          <p:cNvPr id="51" name="Rectangle 50">
            <a:extLst>
              <a:ext uri="{FF2B5EF4-FFF2-40B4-BE49-F238E27FC236}">
                <a16:creationId xmlns:a16="http://schemas.microsoft.com/office/drawing/2014/main" id="{693F9CEB-B4CE-5805-32AF-1183E5969432}"/>
              </a:ext>
            </a:extLst>
          </p:cNvPr>
          <p:cNvSpPr/>
          <p:nvPr/>
        </p:nvSpPr>
        <p:spPr>
          <a:xfrm>
            <a:off x="6921439" y="1738385"/>
            <a:ext cx="2004362" cy="430887"/>
          </a:xfrm>
          <a:prstGeom prst="rect">
            <a:avLst/>
          </a:prstGeom>
        </p:spPr>
        <p:txBody>
          <a:bodyPr wrap="square" lIns="0" tIns="0" rIns="0" bIns="0">
            <a:spAutoFit/>
          </a:bodyPr>
          <a:lstStyle/>
          <a:p>
            <a:pPr marL="228600" lvl="2"/>
            <a:r>
              <a:rPr lang="es-MX" sz="1400" b="1" dirty="0">
                <a:solidFill>
                  <a:schemeClr val="accent3"/>
                </a:solidFill>
              </a:rPr>
              <a:t>Combinación </a:t>
            </a:r>
          </a:p>
          <a:p>
            <a:pPr marL="228600" lvl="2"/>
            <a:r>
              <a:rPr lang="es-MX" sz="1400" b="1" dirty="0">
                <a:solidFill>
                  <a:schemeClr val="accent3"/>
                </a:solidFill>
              </a:rPr>
              <a:t>ADV &amp; LPT</a:t>
            </a:r>
          </a:p>
        </p:txBody>
      </p:sp>
      <p:sp>
        <p:nvSpPr>
          <p:cNvPr id="52" name="Oval 51">
            <a:extLst>
              <a:ext uri="{FF2B5EF4-FFF2-40B4-BE49-F238E27FC236}">
                <a16:creationId xmlns:a16="http://schemas.microsoft.com/office/drawing/2014/main" id="{8D6D19B3-9AFA-E1E7-2D6E-47E674C10B90}"/>
              </a:ext>
            </a:extLst>
          </p:cNvPr>
          <p:cNvSpPr/>
          <p:nvPr/>
        </p:nvSpPr>
        <p:spPr>
          <a:xfrm>
            <a:off x="6202542" y="1559711"/>
            <a:ext cx="833015" cy="807007"/>
          </a:xfrm>
          <a:prstGeom prst="ellipse">
            <a:avLst/>
          </a:prstGeom>
          <a:solidFill>
            <a:schemeClr val="accent3"/>
          </a:solidFill>
          <a:ln w="12700" cap="flat" cmpd="sng" algn="ctr">
            <a:solidFill>
              <a:schemeClr val="accent3"/>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chemeClr val="accent3"/>
              </a:solidFill>
              <a:effectLst/>
              <a:uLnTx/>
              <a:uFillTx/>
            </a:endParaRPr>
          </a:p>
        </p:txBody>
      </p:sp>
      <p:cxnSp>
        <p:nvCxnSpPr>
          <p:cNvPr id="53" name="Straight Connector 52">
            <a:extLst>
              <a:ext uri="{FF2B5EF4-FFF2-40B4-BE49-F238E27FC236}">
                <a16:creationId xmlns:a16="http://schemas.microsoft.com/office/drawing/2014/main" id="{63E5CF15-440D-196D-6060-02B68FD37A98}"/>
              </a:ext>
            </a:extLst>
          </p:cNvPr>
          <p:cNvCxnSpPr>
            <a:cxnSpLocks/>
            <a:stCxn id="52" idx="4"/>
          </p:cNvCxnSpPr>
          <p:nvPr/>
        </p:nvCxnSpPr>
        <p:spPr>
          <a:xfrm flipH="1">
            <a:off x="6619049" y="2366718"/>
            <a:ext cx="1" cy="1743571"/>
          </a:xfrm>
          <a:prstGeom prst="line">
            <a:avLst/>
          </a:prstGeom>
          <a:noFill/>
          <a:ln w="19050" cap="flat" cmpd="sng" algn="ctr">
            <a:solidFill>
              <a:srgbClr val="DADADA"/>
            </a:solidFill>
            <a:prstDash val="solid"/>
          </a:ln>
          <a:effectLst/>
        </p:spPr>
      </p:cxnSp>
      <p:sp>
        <p:nvSpPr>
          <p:cNvPr id="54" name="Oval 53">
            <a:extLst>
              <a:ext uri="{FF2B5EF4-FFF2-40B4-BE49-F238E27FC236}">
                <a16:creationId xmlns:a16="http://schemas.microsoft.com/office/drawing/2014/main" id="{ED2DFA08-C395-3F4F-CF94-6F5B91AED4FE}"/>
              </a:ext>
            </a:extLst>
          </p:cNvPr>
          <p:cNvSpPr/>
          <p:nvPr/>
        </p:nvSpPr>
        <p:spPr>
          <a:xfrm>
            <a:off x="6456241" y="2659433"/>
            <a:ext cx="292966" cy="290302"/>
          </a:xfrm>
          <a:prstGeom prst="ellipse">
            <a:avLst/>
          </a:prstGeom>
          <a:solidFill>
            <a:schemeClr val="accent3"/>
          </a:solidFill>
          <a:ln w="12700" cap="flat" cmpd="sng" algn="ctr">
            <a:solidFill>
              <a:schemeClr val="accent3"/>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endParaRPr>
          </a:p>
        </p:txBody>
      </p:sp>
      <p:sp>
        <p:nvSpPr>
          <p:cNvPr id="55" name="Rectangle 54">
            <a:extLst>
              <a:ext uri="{FF2B5EF4-FFF2-40B4-BE49-F238E27FC236}">
                <a16:creationId xmlns:a16="http://schemas.microsoft.com/office/drawing/2014/main" id="{96A4718F-0F69-485D-9729-C4103B17B5B1}"/>
              </a:ext>
            </a:extLst>
          </p:cNvPr>
          <p:cNvSpPr/>
          <p:nvPr/>
        </p:nvSpPr>
        <p:spPr>
          <a:xfrm>
            <a:off x="6830206" y="2597405"/>
            <a:ext cx="2004362"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effectLst/>
                <a:uLnTx/>
                <a:uFillTx/>
              </a:rPr>
              <a:t>Beneficios</a:t>
            </a:r>
            <a:r>
              <a:rPr kumimoji="0" lang="en-US" sz="1400" i="0" u="none" strike="noStrike" kern="0" cap="none" spc="0" normalizeH="0" baseline="0" noProof="0" dirty="0">
                <a:ln>
                  <a:noFill/>
                </a:ln>
                <a:effectLst/>
                <a:uLnTx/>
                <a:uFillTx/>
              </a:rPr>
              <a:t> de ambas </a:t>
            </a:r>
            <a:r>
              <a:rPr kumimoji="0" lang="en-US" sz="1400" i="0" u="none" strike="noStrike" kern="0" cap="none" spc="0" normalizeH="0" baseline="0" noProof="0" dirty="0" err="1">
                <a:ln>
                  <a:noFill/>
                </a:ln>
                <a:effectLst/>
                <a:uLnTx/>
                <a:uFillTx/>
              </a:rPr>
              <a:t>estructuras</a:t>
            </a:r>
            <a:r>
              <a:rPr kumimoji="0" lang="en-US" sz="1400" i="0" u="none" strike="noStrike" kern="0" cap="none" spc="0" normalizeH="0" baseline="0" noProof="0" dirty="0">
                <a:ln>
                  <a:noFill/>
                </a:ln>
                <a:effectLst/>
                <a:uLnTx/>
                <a:uFillTx/>
              </a:rPr>
              <a:t>.</a:t>
            </a:r>
          </a:p>
        </p:txBody>
      </p:sp>
      <p:sp>
        <p:nvSpPr>
          <p:cNvPr id="56" name="Rectangle 55">
            <a:extLst>
              <a:ext uri="{FF2B5EF4-FFF2-40B4-BE49-F238E27FC236}">
                <a16:creationId xmlns:a16="http://schemas.microsoft.com/office/drawing/2014/main" id="{6BA53E43-0DA6-1447-3ED7-5513131245B4}"/>
              </a:ext>
            </a:extLst>
          </p:cNvPr>
          <p:cNvSpPr/>
          <p:nvPr/>
        </p:nvSpPr>
        <p:spPr>
          <a:xfrm>
            <a:off x="6816606" y="3298955"/>
            <a:ext cx="1978860" cy="646331"/>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a:solidFill>
                  <a:srgbClr val="000000"/>
                </a:solidFill>
              </a:rPr>
              <a:t>Se </a:t>
            </a:r>
            <a:r>
              <a:rPr lang="en-US" sz="1400" kern="0" dirty="0" err="1">
                <a:solidFill>
                  <a:srgbClr val="000000"/>
                </a:solidFill>
              </a:rPr>
              <a:t>puede</a:t>
            </a:r>
            <a:r>
              <a:rPr lang="en-US" sz="1400" kern="0" dirty="0">
                <a:solidFill>
                  <a:srgbClr val="000000"/>
                </a:solidFill>
              </a:rPr>
              <a:t> </a:t>
            </a:r>
            <a:r>
              <a:rPr lang="en-US" sz="1400" kern="0" dirty="0" err="1">
                <a:solidFill>
                  <a:srgbClr val="000000"/>
                </a:solidFill>
              </a:rPr>
              <a:t>compartir</a:t>
            </a:r>
            <a:r>
              <a:rPr lang="en-US" sz="1400" kern="0" dirty="0">
                <a:solidFill>
                  <a:srgbClr val="000000"/>
                </a:solidFill>
              </a:rPr>
              <a:t> </a:t>
            </a:r>
            <a:r>
              <a:rPr lang="en-US" sz="1400" kern="0" dirty="0" err="1">
                <a:solidFill>
                  <a:srgbClr val="000000"/>
                </a:solidFill>
              </a:rPr>
              <a:t>el</a:t>
            </a:r>
            <a:r>
              <a:rPr lang="en-US" sz="1400" kern="0" dirty="0">
                <a:solidFill>
                  <a:srgbClr val="000000"/>
                </a:solidFill>
              </a:rPr>
              <a:t> </a:t>
            </a:r>
            <a:r>
              <a:rPr lang="en-US" sz="1400" kern="0" dirty="0" err="1">
                <a:solidFill>
                  <a:srgbClr val="000000"/>
                </a:solidFill>
              </a:rPr>
              <a:t>límite</a:t>
            </a:r>
            <a:r>
              <a:rPr lang="en-US" sz="1400" kern="0" dirty="0">
                <a:solidFill>
                  <a:srgbClr val="000000"/>
                </a:solidFill>
              </a:rPr>
              <a:t> para </a:t>
            </a:r>
            <a:r>
              <a:rPr lang="en-US" sz="1400" kern="0" dirty="0" err="1">
                <a:solidFill>
                  <a:srgbClr val="000000"/>
                </a:solidFill>
              </a:rPr>
              <a:t>minimizas</a:t>
            </a:r>
            <a:r>
              <a:rPr lang="en-US" sz="1400" kern="0" dirty="0">
                <a:solidFill>
                  <a:srgbClr val="000000"/>
                </a:solidFill>
              </a:rPr>
              <a:t> </a:t>
            </a:r>
            <a:r>
              <a:rPr lang="en-US" sz="1400" kern="0" dirty="0" err="1">
                <a:solidFill>
                  <a:srgbClr val="000000"/>
                </a:solidFill>
              </a:rPr>
              <a:t>los</a:t>
            </a:r>
            <a:r>
              <a:rPr lang="en-US" sz="1400" kern="0" dirty="0">
                <a:solidFill>
                  <a:srgbClr val="000000"/>
                </a:solidFill>
              </a:rPr>
              <a:t> </a:t>
            </a:r>
            <a:r>
              <a:rPr lang="en-US" sz="1400" kern="0" dirty="0" err="1">
                <a:solidFill>
                  <a:srgbClr val="000000"/>
                </a:solidFill>
              </a:rPr>
              <a:t>costos</a:t>
            </a:r>
            <a:r>
              <a:rPr lang="en-US" sz="1400" kern="0" dirty="0">
                <a:solidFill>
                  <a:srgbClr val="000000"/>
                </a:solidFill>
              </a:rPr>
              <a:t>.</a:t>
            </a:r>
            <a:endParaRPr kumimoji="0" lang="en-US" sz="1400" b="1" i="0" u="none" strike="noStrike" kern="0" cap="none" spc="0" normalizeH="0" baseline="0" noProof="0" dirty="0">
              <a:ln>
                <a:noFill/>
              </a:ln>
              <a:solidFill>
                <a:schemeClr val="accent1"/>
              </a:solidFill>
              <a:effectLst/>
              <a:uLnTx/>
              <a:uFillTx/>
            </a:endParaRPr>
          </a:p>
        </p:txBody>
      </p:sp>
      <p:sp>
        <p:nvSpPr>
          <p:cNvPr id="58" name="Oval 57">
            <a:extLst>
              <a:ext uri="{FF2B5EF4-FFF2-40B4-BE49-F238E27FC236}">
                <a16:creationId xmlns:a16="http://schemas.microsoft.com/office/drawing/2014/main" id="{5B03A78E-C7E7-17E5-BF1C-7757BA1633B6}"/>
              </a:ext>
            </a:extLst>
          </p:cNvPr>
          <p:cNvSpPr/>
          <p:nvPr/>
        </p:nvSpPr>
        <p:spPr>
          <a:xfrm>
            <a:off x="6466776" y="3380866"/>
            <a:ext cx="292966" cy="290302"/>
          </a:xfrm>
          <a:prstGeom prst="ellipse">
            <a:avLst/>
          </a:prstGeom>
          <a:solidFill>
            <a:schemeClr val="accent3"/>
          </a:solidFill>
          <a:ln w="12700" cap="flat" cmpd="sng" algn="ctr">
            <a:solidFill>
              <a:schemeClr val="accent3"/>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endParaRPr>
          </a:p>
        </p:txBody>
      </p:sp>
      <p:sp>
        <p:nvSpPr>
          <p:cNvPr id="61" name="Rectangle 60">
            <a:extLst>
              <a:ext uri="{FF2B5EF4-FFF2-40B4-BE49-F238E27FC236}">
                <a16:creationId xmlns:a16="http://schemas.microsoft.com/office/drawing/2014/main" id="{92F73342-CD0E-C18A-B504-EC2DD6BFFC33}"/>
              </a:ext>
            </a:extLst>
          </p:cNvPr>
          <p:cNvSpPr/>
          <p:nvPr/>
        </p:nvSpPr>
        <p:spPr>
          <a:xfrm>
            <a:off x="9815330" y="1554379"/>
            <a:ext cx="2111869" cy="646331"/>
          </a:xfrm>
          <a:prstGeom prst="rect">
            <a:avLst/>
          </a:prstGeom>
        </p:spPr>
        <p:txBody>
          <a:bodyPr wrap="square" lIns="0" tIns="0" rIns="0" bIns="0">
            <a:spAutoFit/>
          </a:bodyPr>
          <a:lstStyle/>
          <a:p>
            <a:pPr marL="228600" lvl="2"/>
            <a:r>
              <a:rPr lang="es-MX" sz="1400" b="1" dirty="0">
                <a:solidFill>
                  <a:schemeClr val="accent4"/>
                </a:solidFill>
              </a:rPr>
              <a:t>Reinsurance </a:t>
            </a:r>
            <a:r>
              <a:rPr lang="es-MX" sz="1400" b="1" dirty="0" err="1">
                <a:solidFill>
                  <a:schemeClr val="accent4"/>
                </a:solidFill>
              </a:rPr>
              <a:t>to</a:t>
            </a:r>
            <a:r>
              <a:rPr lang="es-MX" sz="1400" b="1" dirty="0">
                <a:solidFill>
                  <a:schemeClr val="accent4"/>
                </a:solidFill>
              </a:rPr>
              <a:t> </a:t>
            </a:r>
            <a:r>
              <a:rPr lang="es-MX" sz="1400" b="1" dirty="0" err="1">
                <a:solidFill>
                  <a:schemeClr val="accent4"/>
                </a:solidFill>
              </a:rPr>
              <a:t>Close</a:t>
            </a:r>
            <a:r>
              <a:rPr lang="es-MX" sz="1400" b="1" dirty="0">
                <a:solidFill>
                  <a:schemeClr val="accent4"/>
                </a:solidFill>
              </a:rPr>
              <a:t> (</a:t>
            </a:r>
            <a:r>
              <a:rPr lang="es-MX" sz="1400" b="1" dirty="0" err="1">
                <a:solidFill>
                  <a:schemeClr val="accent4"/>
                </a:solidFill>
              </a:rPr>
              <a:t>Lloyds</a:t>
            </a:r>
            <a:r>
              <a:rPr lang="es-MX" sz="1400" b="1" dirty="0">
                <a:solidFill>
                  <a:schemeClr val="accent4"/>
                </a:solidFill>
              </a:rPr>
              <a:t>) /</a:t>
            </a:r>
          </a:p>
          <a:p>
            <a:pPr marL="228600" lvl="2"/>
            <a:r>
              <a:rPr lang="es-MX" sz="1400" b="1" dirty="0">
                <a:solidFill>
                  <a:schemeClr val="accent4"/>
                </a:solidFill>
              </a:rPr>
              <a:t>Reaseguro de Cierre</a:t>
            </a:r>
          </a:p>
        </p:txBody>
      </p:sp>
      <p:sp>
        <p:nvSpPr>
          <p:cNvPr id="62" name="Oval 61">
            <a:extLst>
              <a:ext uri="{FF2B5EF4-FFF2-40B4-BE49-F238E27FC236}">
                <a16:creationId xmlns:a16="http://schemas.microsoft.com/office/drawing/2014/main" id="{2ECD4D67-5918-92F2-4EF5-6EDD66681FA6}"/>
              </a:ext>
            </a:extLst>
          </p:cNvPr>
          <p:cNvSpPr/>
          <p:nvPr/>
        </p:nvSpPr>
        <p:spPr>
          <a:xfrm>
            <a:off x="9031634" y="1516150"/>
            <a:ext cx="833015" cy="807007"/>
          </a:xfrm>
          <a:prstGeom prst="ellipse">
            <a:avLst/>
          </a:prstGeom>
          <a:solidFill>
            <a:schemeClr val="accent4"/>
          </a:solidFill>
          <a:ln w="12700" cap="flat" cmpd="sng" algn="ctr">
            <a:solidFill>
              <a:schemeClr val="accent4"/>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chemeClr val="accent3"/>
              </a:solidFill>
              <a:effectLst/>
              <a:uLnTx/>
              <a:uFillTx/>
            </a:endParaRPr>
          </a:p>
        </p:txBody>
      </p:sp>
      <p:cxnSp>
        <p:nvCxnSpPr>
          <p:cNvPr id="63" name="Straight Connector 62">
            <a:extLst>
              <a:ext uri="{FF2B5EF4-FFF2-40B4-BE49-F238E27FC236}">
                <a16:creationId xmlns:a16="http://schemas.microsoft.com/office/drawing/2014/main" id="{CDE5261E-854B-87BC-06A0-3349BA988F71}"/>
              </a:ext>
            </a:extLst>
          </p:cNvPr>
          <p:cNvCxnSpPr>
            <a:cxnSpLocks/>
            <a:stCxn id="62" idx="4"/>
          </p:cNvCxnSpPr>
          <p:nvPr/>
        </p:nvCxnSpPr>
        <p:spPr>
          <a:xfrm flipH="1">
            <a:off x="9438328" y="2323157"/>
            <a:ext cx="9814" cy="1819310"/>
          </a:xfrm>
          <a:prstGeom prst="line">
            <a:avLst/>
          </a:prstGeom>
          <a:noFill/>
          <a:ln w="19050" cap="flat" cmpd="sng" algn="ctr">
            <a:solidFill>
              <a:srgbClr val="DADADA"/>
            </a:solidFill>
            <a:prstDash val="solid"/>
          </a:ln>
          <a:effectLst/>
        </p:spPr>
      </p:cxnSp>
      <p:sp>
        <p:nvSpPr>
          <p:cNvPr id="64" name="Oval 63">
            <a:extLst>
              <a:ext uri="{FF2B5EF4-FFF2-40B4-BE49-F238E27FC236}">
                <a16:creationId xmlns:a16="http://schemas.microsoft.com/office/drawing/2014/main" id="{7BE81509-11B9-0AD1-2B34-D4A5A9161533}"/>
              </a:ext>
            </a:extLst>
          </p:cNvPr>
          <p:cNvSpPr/>
          <p:nvPr/>
        </p:nvSpPr>
        <p:spPr>
          <a:xfrm>
            <a:off x="9291845" y="2674363"/>
            <a:ext cx="292966" cy="290302"/>
          </a:xfrm>
          <a:prstGeom prst="ellipse">
            <a:avLst/>
          </a:prstGeom>
          <a:solidFill>
            <a:schemeClr val="accent4"/>
          </a:solidFill>
          <a:ln w="12700" cap="flat" cmpd="sng" algn="ctr">
            <a:solidFill>
              <a:schemeClr val="accent4"/>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endParaRPr>
          </a:p>
        </p:txBody>
      </p:sp>
      <p:sp>
        <p:nvSpPr>
          <p:cNvPr id="65" name="Rectangle 64">
            <a:extLst>
              <a:ext uri="{FF2B5EF4-FFF2-40B4-BE49-F238E27FC236}">
                <a16:creationId xmlns:a16="http://schemas.microsoft.com/office/drawing/2014/main" id="{20DE1FFC-47E7-44BA-2D38-92312512DA29}"/>
              </a:ext>
            </a:extLst>
          </p:cNvPr>
          <p:cNvSpPr/>
          <p:nvPr/>
        </p:nvSpPr>
        <p:spPr>
          <a:xfrm>
            <a:off x="9659298" y="2510665"/>
            <a:ext cx="2004362" cy="646331"/>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err="1">
                <a:ln>
                  <a:noFill/>
                </a:ln>
                <a:effectLst/>
                <a:uLnTx/>
                <a:uFillTx/>
              </a:rPr>
              <a:t>Permite</a:t>
            </a:r>
            <a:r>
              <a:rPr kumimoji="0" lang="en-US" sz="1400" i="0" u="none" strike="noStrike" kern="0" cap="none" spc="0" normalizeH="0" baseline="0" noProof="0" dirty="0">
                <a:ln>
                  <a:noFill/>
                </a:ln>
                <a:effectLst/>
                <a:uLnTx/>
                <a:uFillTx/>
              </a:rPr>
              <a:t> la </a:t>
            </a:r>
            <a:r>
              <a:rPr kumimoji="0" lang="en-US" sz="1400" i="0" u="none" strike="noStrike" kern="0" cap="none" spc="0" normalizeH="0" baseline="0" noProof="0" dirty="0" err="1">
                <a:ln>
                  <a:noFill/>
                </a:ln>
                <a:effectLst/>
                <a:uLnTx/>
                <a:uFillTx/>
              </a:rPr>
              <a:t>liberación</a:t>
            </a:r>
            <a:r>
              <a:rPr kumimoji="0" lang="en-US" sz="1400" i="0" u="none" strike="noStrike" kern="0" cap="none" spc="0" normalizeH="0" baseline="0" noProof="0" dirty="0">
                <a:ln>
                  <a:noFill/>
                </a:ln>
                <a:effectLst/>
                <a:uLnTx/>
                <a:uFillTx/>
              </a:rPr>
              <a:t> de las </a:t>
            </a:r>
            <a:r>
              <a:rPr kumimoji="0" lang="en-US" sz="1400" i="0" u="none" strike="noStrike" kern="0" cap="none" spc="0" normalizeH="0" baseline="0" noProof="0" dirty="0" err="1">
                <a:ln>
                  <a:noFill/>
                </a:ln>
                <a:effectLst/>
                <a:uLnTx/>
                <a:uFillTx/>
              </a:rPr>
              <a:t>reservas</a:t>
            </a:r>
            <a:r>
              <a:rPr kumimoji="0" lang="en-US" sz="1400" i="0" u="none" strike="noStrike" kern="0" cap="none" spc="0" normalizeH="0" baseline="0" noProof="0" dirty="0">
                <a:ln>
                  <a:noFill/>
                </a:ln>
                <a:effectLst/>
                <a:uLnTx/>
                <a:uFillTx/>
              </a:rPr>
              <a:t> de </a:t>
            </a:r>
            <a:r>
              <a:rPr kumimoji="0" lang="en-US" sz="1400" i="0" u="none" strike="noStrike" kern="0" cap="none" spc="0" normalizeH="0" baseline="0" noProof="0" dirty="0" err="1">
                <a:ln>
                  <a:noFill/>
                </a:ln>
                <a:effectLst/>
                <a:uLnTx/>
                <a:uFillTx/>
              </a:rPr>
              <a:t>pérdida</a:t>
            </a:r>
            <a:r>
              <a:rPr kumimoji="0" lang="en-US" sz="1400" i="0" u="none" strike="noStrike" kern="0" cap="none" spc="0" normalizeH="0" baseline="0" noProof="0" dirty="0">
                <a:ln>
                  <a:noFill/>
                </a:ln>
                <a:effectLst/>
                <a:uLnTx/>
                <a:uFillTx/>
              </a:rPr>
              <a:t> de </a:t>
            </a:r>
            <a:r>
              <a:rPr kumimoji="0" lang="en-US" sz="1400" i="0" u="none" strike="noStrike" kern="0" cap="none" spc="0" normalizeH="0" baseline="0" noProof="0" dirty="0" err="1">
                <a:ln>
                  <a:noFill/>
                </a:ln>
                <a:effectLst/>
                <a:uLnTx/>
                <a:uFillTx/>
              </a:rPr>
              <a:t>los</a:t>
            </a:r>
            <a:r>
              <a:rPr kumimoji="0" lang="en-US" sz="1400" i="0" u="none" strike="noStrike" kern="0" cap="none" spc="0" normalizeH="0" baseline="0" noProof="0" dirty="0">
                <a:ln>
                  <a:noFill/>
                </a:ln>
                <a:effectLst/>
                <a:uLnTx/>
                <a:uFillTx/>
              </a:rPr>
              <a:t> </a:t>
            </a:r>
            <a:r>
              <a:rPr kumimoji="0" lang="en-US" sz="1400" i="0" u="none" strike="noStrike" kern="0" cap="none" spc="0" normalizeH="0" baseline="0" noProof="0" dirty="0" err="1">
                <a:ln>
                  <a:noFill/>
                </a:ln>
                <a:effectLst/>
                <a:uLnTx/>
                <a:uFillTx/>
              </a:rPr>
              <a:t>años</a:t>
            </a:r>
            <a:r>
              <a:rPr kumimoji="0" lang="en-US" sz="1400" i="0" u="none" strike="noStrike" kern="0" cap="none" spc="0" normalizeH="0" baseline="0" noProof="0" dirty="0">
                <a:ln>
                  <a:noFill/>
                </a:ln>
                <a:effectLst/>
                <a:uLnTx/>
                <a:uFillTx/>
              </a:rPr>
              <a:t> </a:t>
            </a:r>
            <a:r>
              <a:rPr kumimoji="0" lang="en-US" sz="1400" i="0" u="none" strike="noStrike" kern="0" cap="none" spc="0" normalizeH="0" baseline="0" noProof="0" dirty="0" err="1">
                <a:ln>
                  <a:noFill/>
                </a:ln>
                <a:effectLst/>
                <a:uLnTx/>
                <a:uFillTx/>
              </a:rPr>
              <a:t>cerrados</a:t>
            </a:r>
            <a:r>
              <a:rPr kumimoji="0" lang="en-US" sz="1400" i="0" u="none" strike="noStrike" kern="0" cap="none" spc="0" normalizeH="0" baseline="0" noProof="0" dirty="0">
                <a:ln>
                  <a:noFill/>
                </a:ln>
                <a:effectLst/>
                <a:uLnTx/>
                <a:uFillTx/>
              </a:rPr>
              <a:t>.</a:t>
            </a:r>
          </a:p>
        </p:txBody>
      </p:sp>
      <p:sp>
        <p:nvSpPr>
          <p:cNvPr id="66" name="Rectangle 65">
            <a:extLst>
              <a:ext uri="{FF2B5EF4-FFF2-40B4-BE49-F238E27FC236}">
                <a16:creationId xmlns:a16="http://schemas.microsoft.com/office/drawing/2014/main" id="{32FB9538-09BC-2E23-BE53-11CBB5554540}"/>
              </a:ext>
            </a:extLst>
          </p:cNvPr>
          <p:cNvSpPr/>
          <p:nvPr/>
        </p:nvSpPr>
        <p:spPr>
          <a:xfrm>
            <a:off x="9656172" y="3342721"/>
            <a:ext cx="1978860"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n-US" sz="1400" kern="0" dirty="0">
                <a:solidFill>
                  <a:srgbClr val="000000"/>
                </a:solidFill>
              </a:rPr>
              <a:t>Es </a:t>
            </a:r>
            <a:r>
              <a:rPr lang="en-US" sz="1400" kern="0" dirty="0" err="1">
                <a:solidFill>
                  <a:srgbClr val="000000"/>
                </a:solidFill>
              </a:rPr>
              <a:t>básicamente</a:t>
            </a:r>
            <a:r>
              <a:rPr lang="en-US" sz="1400" kern="0" dirty="0">
                <a:solidFill>
                  <a:srgbClr val="000000"/>
                </a:solidFill>
              </a:rPr>
              <a:t>, </a:t>
            </a:r>
            <a:r>
              <a:rPr lang="en-US" sz="1400" kern="0" dirty="0" err="1">
                <a:solidFill>
                  <a:srgbClr val="000000"/>
                </a:solidFill>
              </a:rPr>
              <a:t>una</a:t>
            </a:r>
            <a:r>
              <a:rPr lang="en-US" sz="1400" kern="0" dirty="0">
                <a:solidFill>
                  <a:srgbClr val="000000"/>
                </a:solidFill>
              </a:rPr>
              <a:t> </a:t>
            </a:r>
            <a:r>
              <a:rPr lang="en-US" sz="1400" kern="0" dirty="0" err="1">
                <a:solidFill>
                  <a:srgbClr val="000000"/>
                </a:solidFill>
              </a:rPr>
              <a:t>transferencia</a:t>
            </a:r>
            <a:r>
              <a:rPr lang="en-US" sz="1400" kern="0" dirty="0">
                <a:solidFill>
                  <a:srgbClr val="000000"/>
                </a:solidFill>
              </a:rPr>
              <a:t> </a:t>
            </a:r>
            <a:r>
              <a:rPr lang="en-US" sz="1400" kern="0" dirty="0" err="1">
                <a:solidFill>
                  <a:srgbClr val="000000"/>
                </a:solidFill>
              </a:rPr>
              <a:t>completa</a:t>
            </a:r>
            <a:r>
              <a:rPr lang="en-US" sz="1400" kern="0" dirty="0">
                <a:solidFill>
                  <a:srgbClr val="000000"/>
                </a:solidFill>
              </a:rPr>
              <a:t>.</a:t>
            </a:r>
            <a:endParaRPr kumimoji="0" lang="en-US" sz="1400" b="1" i="0" u="none" strike="noStrike" kern="0" cap="none" spc="0" normalizeH="0" baseline="0" noProof="0" dirty="0">
              <a:ln>
                <a:noFill/>
              </a:ln>
              <a:solidFill>
                <a:schemeClr val="accent1"/>
              </a:solidFill>
              <a:effectLst/>
              <a:uLnTx/>
              <a:uFillTx/>
            </a:endParaRPr>
          </a:p>
        </p:txBody>
      </p:sp>
      <p:sp>
        <p:nvSpPr>
          <p:cNvPr id="67" name="Oval 66">
            <a:extLst>
              <a:ext uri="{FF2B5EF4-FFF2-40B4-BE49-F238E27FC236}">
                <a16:creationId xmlns:a16="http://schemas.microsoft.com/office/drawing/2014/main" id="{F5070E3D-9C84-FE96-5F6B-66998B04ACCD}"/>
              </a:ext>
            </a:extLst>
          </p:cNvPr>
          <p:cNvSpPr/>
          <p:nvPr/>
        </p:nvSpPr>
        <p:spPr>
          <a:xfrm>
            <a:off x="9268388" y="3307888"/>
            <a:ext cx="292966" cy="290302"/>
          </a:xfrm>
          <a:prstGeom prst="ellipse">
            <a:avLst/>
          </a:prstGeom>
          <a:solidFill>
            <a:schemeClr val="accent4"/>
          </a:solidFill>
          <a:ln w="12700" cap="flat" cmpd="sng" algn="ctr">
            <a:solidFill>
              <a:schemeClr val="accent4"/>
            </a:solid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chemeClr val="accent3"/>
              </a:solidFill>
              <a:effectLst/>
              <a:uLnTx/>
              <a:uFillTx/>
            </a:endParaRPr>
          </a:p>
        </p:txBody>
      </p:sp>
    </p:spTree>
    <p:extLst>
      <p:ext uri="{BB962C8B-B14F-4D97-AF65-F5344CB8AC3E}">
        <p14:creationId xmlns:p14="http://schemas.microsoft.com/office/powerpoint/2010/main" val="97733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cs typeface="Arial"/>
              </a:rPr>
              <a:t>Enfoque estructurado de multianual para la </a:t>
            </a:r>
            <a:br>
              <a:rPr lang="es-MX" b="1" dirty="0">
                <a:cs typeface="Arial"/>
              </a:rPr>
            </a:br>
            <a:r>
              <a:rPr lang="es-MX" b="1" dirty="0">
                <a:cs typeface="Arial"/>
              </a:rPr>
              <a:t>protección de capas bajas de los </a:t>
            </a:r>
            <a:r>
              <a:rPr lang="es-MX" b="1" dirty="0" err="1">
                <a:cs typeface="Arial"/>
              </a:rPr>
              <a:t>Risk</a:t>
            </a:r>
            <a:r>
              <a:rPr lang="es-MX" b="1" dirty="0">
                <a:cs typeface="Arial"/>
              </a:rPr>
              <a:t> XL y Cat XL</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12</a:t>
            </a:fld>
            <a:endParaRPr lang="en-US"/>
          </a:p>
        </p:txBody>
      </p:sp>
      <p:sp>
        <p:nvSpPr>
          <p:cNvPr id="4" name="Footer Placeholder 3" hidden="1"/>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5" name="Text Placeholder 4"/>
          <p:cNvSpPr>
            <a:spLocks noGrp="1"/>
          </p:cNvSpPr>
          <p:nvPr>
            <p:ph type="body" sz="quarter" idx="12"/>
          </p:nvPr>
        </p:nvSpPr>
        <p:spPr>
          <a:xfrm>
            <a:off x="499762" y="1076469"/>
            <a:ext cx="11225025" cy="320400"/>
          </a:xfrm>
        </p:spPr>
        <p:txBody>
          <a:bodyPr/>
          <a:lstStyle/>
          <a:p>
            <a:r>
              <a:rPr lang="es-MX" dirty="0"/>
              <a:t>El mercado para capas primarias es bastante sólido en este momento</a:t>
            </a:r>
          </a:p>
        </p:txBody>
      </p:sp>
      <p:sp>
        <p:nvSpPr>
          <p:cNvPr id="6" name="Content Placeholder 7"/>
          <p:cNvSpPr txBox="1">
            <a:spLocks/>
          </p:cNvSpPr>
          <p:nvPr/>
        </p:nvSpPr>
        <p:spPr bwMode="gray">
          <a:xfrm>
            <a:off x="1312697" y="3272002"/>
            <a:ext cx="10629377" cy="13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2"/>
                </a:solidFill>
                <a:ea typeface="MS PGothic"/>
              </a:rPr>
              <a:t>Consideraciones</a:t>
            </a:r>
            <a:endParaRPr lang="en-US" sz="1400" b="1" kern="0" dirty="0">
              <a:solidFill>
                <a:schemeClr val="accent2"/>
              </a:solidFill>
              <a:ea typeface="MS PGothic"/>
            </a:endParaRPr>
          </a:p>
          <a:p>
            <a:pPr lvl="1">
              <a:spcAft>
                <a:spcPts val="0"/>
              </a:spcAft>
              <a:buFont typeface="Arial" panose="020B0604020202020204" pitchFamily="34" charset="0"/>
              <a:buChar char="•"/>
            </a:pPr>
            <a:r>
              <a:rPr lang="es-MX" sz="1200" dirty="0"/>
              <a:t>La cotización tradicional del reaseguro no está alineada con la visión de pérdidas esperadas de la compañía cedente.</a:t>
            </a:r>
          </a:p>
          <a:p>
            <a:pPr lvl="1">
              <a:spcAft>
                <a:spcPts val="0"/>
              </a:spcAft>
              <a:buFont typeface="Arial" panose="020B0604020202020204" pitchFamily="34" charset="0"/>
              <a:buChar char="•"/>
            </a:pPr>
            <a:r>
              <a:rPr lang="es-MX" sz="1200" dirty="0"/>
              <a:t>La transacción puede permitir que la </a:t>
            </a:r>
            <a:r>
              <a:rPr lang="es-MX" sz="1200" dirty="0">
                <a:solidFill>
                  <a:schemeClr val="accent2"/>
                </a:solidFill>
              </a:rPr>
              <a:t>pérdida se distribuya en el tiempo</a:t>
            </a:r>
            <a:r>
              <a:rPr lang="es-MX" sz="1200" dirty="0"/>
              <a:t>, pero el intercambio implica asumir parte del riesgo agregado durante el plazo. </a:t>
            </a:r>
          </a:p>
          <a:p>
            <a:pPr lvl="1">
              <a:spcAft>
                <a:spcPts val="0"/>
              </a:spcAft>
              <a:buFont typeface="Arial" panose="020B0604020202020204" pitchFamily="34" charset="0"/>
              <a:buChar char="•"/>
            </a:pPr>
            <a:r>
              <a:rPr lang="es-MX" sz="1200" dirty="0"/>
              <a:t>Se </a:t>
            </a:r>
            <a:r>
              <a:rPr lang="es-MX" sz="1200" dirty="0">
                <a:solidFill>
                  <a:schemeClr val="accent2"/>
                </a:solidFill>
              </a:rPr>
              <a:t>ahorran costos </a:t>
            </a:r>
            <a:r>
              <a:rPr lang="es-MX" sz="1200" dirty="0"/>
              <a:t>sustanciales cuando no hay pérdidas, que es el escenario de mayor probabilidad. </a:t>
            </a:r>
          </a:p>
          <a:p>
            <a:pPr lvl="1">
              <a:spcAft>
                <a:spcPts val="0"/>
              </a:spcAft>
              <a:buFont typeface="Arial" panose="020B0604020202020204" pitchFamily="34" charset="0"/>
              <a:buChar char="•"/>
            </a:pPr>
            <a:r>
              <a:rPr lang="es-MX" sz="1200" dirty="0"/>
              <a:t>Se </a:t>
            </a:r>
            <a:r>
              <a:rPr lang="es-MX" sz="1200" dirty="0">
                <a:solidFill>
                  <a:schemeClr val="accent2"/>
                </a:solidFill>
              </a:rPr>
              <a:t>asegura el precio y la capacidad </a:t>
            </a:r>
            <a:r>
              <a:rPr lang="es-MX" sz="1200" dirty="0"/>
              <a:t>para la exposición al segundo evento durante un plazo.</a:t>
            </a:r>
            <a:endParaRPr lang="en-US" sz="1200" kern="0" dirty="0">
              <a:solidFill>
                <a:srgbClr val="000000">
                  <a:lumMod val="95000"/>
                  <a:lumOff val="5000"/>
                </a:srgbClr>
              </a:solidFill>
              <a:ea typeface="MS PGothic"/>
            </a:endParaRPr>
          </a:p>
          <a:p>
            <a:pPr marL="182448" lvl="1" indent="-182448" defTabSz="914400">
              <a:buFont typeface="Arial" panose="020B0604020202020204" pitchFamily="34" charset="0"/>
              <a:buChar char="•"/>
              <a:defRPr/>
            </a:pPr>
            <a:endParaRPr lang="en-US" sz="1200" kern="0" dirty="0">
              <a:solidFill>
                <a:srgbClr val="000000">
                  <a:lumMod val="95000"/>
                  <a:lumOff val="5000"/>
                </a:srgbClr>
              </a:solidFill>
              <a:ea typeface="MS PGothic"/>
            </a:endParaRPr>
          </a:p>
        </p:txBody>
      </p:sp>
      <p:cxnSp>
        <p:nvCxnSpPr>
          <p:cNvPr id="7" name="Straight Connector 6"/>
          <p:cNvCxnSpPr/>
          <p:nvPr/>
        </p:nvCxnSpPr>
        <p:spPr bwMode="auto">
          <a:xfrm>
            <a:off x="812359" y="1789562"/>
            <a:ext cx="0" cy="424087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Oval 7"/>
          <p:cNvSpPr/>
          <p:nvPr/>
        </p:nvSpPr>
        <p:spPr bwMode="auto">
          <a:xfrm>
            <a:off x="540495" y="3251560"/>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sp>
        <p:nvSpPr>
          <p:cNvPr id="10" name="Oval 9"/>
          <p:cNvSpPr/>
          <p:nvPr/>
        </p:nvSpPr>
        <p:spPr bwMode="auto">
          <a:xfrm>
            <a:off x="491794" y="4676678"/>
            <a:ext cx="602260" cy="602260"/>
          </a:xfrm>
          <a:prstGeom prst="ellipse">
            <a:avLst/>
          </a:prstGeom>
          <a:solidFill>
            <a:schemeClr val="accent3"/>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sp>
        <p:nvSpPr>
          <p:cNvPr id="11" name="Content Placeholder 7"/>
          <p:cNvSpPr txBox="1">
            <a:spLocks/>
          </p:cNvSpPr>
          <p:nvPr/>
        </p:nvSpPr>
        <p:spPr bwMode="gray">
          <a:xfrm>
            <a:off x="1328086" y="4696445"/>
            <a:ext cx="10274297" cy="13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3"/>
                </a:solidFill>
                <a:ea typeface="MS PGothic"/>
              </a:rPr>
              <a:t>Visión</a:t>
            </a:r>
            <a:r>
              <a:rPr lang="en-US" sz="1400" b="1" kern="0" dirty="0">
                <a:solidFill>
                  <a:schemeClr val="accent3"/>
                </a:solidFill>
                <a:ea typeface="MS PGothic"/>
              </a:rPr>
              <a:t> del Mercado</a:t>
            </a:r>
          </a:p>
          <a:p>
            <a:pPr lvl="1">
              <a:spcAft>
                <a:spcPts val="0"/>
              </a:spcAft>
              <a:buFont typeface="Arial" panose="020B0604020202020204" pitchFamily="34" charset="0"/>
              <a:buChar char="•"/>
            </a:pPr>
            <a:r>
              <a:rPr lang="es-MX" sz="1200" dirty="0"/>
              <a:t>Hay una </a:t>
            </a:r>
            <a:r>
              <a:rPr lang="es-MX" sz="1200" dirty="0">
                <a:solidFill>
                  <a:schemeClr val="accent3"/>
                </a:solidFill>
              </a:rPr>
              <a:t>amplia gama de compradores</a:t>
            </a:r>
            <a:r>
              <a:rPr lang="es-MX" sz="1200" dirty="0"/>
              <a:t>, desde pequeñas aseguradoras regionales hasta grandes aseguradoras globales. </a:t>
            </a:r>
          </a:p>
          <a:p>
            <a:pPr lvl="1">
              <a:spcAft>
                <a:spcPts val="0"/>
              </a:spcAft>
              <a:buFont typeface="Arial" panose="020B0604020202020204" pitchFamily="34" charset="0"/>
              <a:buChar char="•"/>
            </a:pPr>
            <a:r>
              <a:rPr lang="es-MX" sz="1200" dirty="0"/>
              <a:t>En común, generalmente tienen una exposición que a) está mal valorada/mal comprendida por el mercado, b) tiene una capacidad mínima disponible o c) es culturalmente difícil de cambiar a una línea neta retenida. </a:t>
            </a:r>
          </a:p>
          <a:p>
            <a:pPr lvl="1">
              <a:spcAft>
                <a:spcPts val="0"/>
              </a:spcAft>
              <a:buFont typeface="Arial" panose="020B0604020202020204" pitchFamily="34" charset="0"/>
              <a:buChar char="•"/>
            </a:pPr>
            <a:r>
              <a:rPr lang="es-MX" sz="1200" dirty="0"/>
              <a:t>Las </a:t>
            </a:r>
            <a:r>
              <a:rPr lang="es-MX" sz="1200" dirty="0">
                <a:solidFill>
                  <a:schemeClr val="accent3"/>
                </a:solidFill>
              </a:rPr>
              <a:t>exposiciones pueden ser diversas </a:t>
            </a:r>
            <a:r>
              <a:rPr lang="es-MX" sz="1200" dirty="0"/>
              <a:t>(por ejemplo, a nivel global) </a:t>
            </a:r>
            <a:r>
              <a:rPr lang="es-MX" sz="1200" dirty="0">
                <a:solidFill>
                  <a:schemeClr val="accent3"/>
                </a:solidFill>
              </a:rPr>
              <a:t>o específicas </a:t>
            </a:r>
            <a:r>
              <a:rPr lang="es-MX" sz="1200" dirty="0"/>
              <a:t>(por ejemplo, Florida). Los reaseguradores generalmente gestionan esto a través de sus equipos estructurados dedicados con la participación de sus colegas tradicionales.</a:t>
            </a:r>
          </a:p>
          <a:p>
            <a:pPr>
              <a:spcBef>
                <a:spcPts val="600"/>
              </a:spcBef>
              <a:spcAft>
                <a:spcPts val="0"/>
              </a:spcAft>
            </a:pPr>
            <a:endParaRPr lang="es-MX" sz="1200" dirty="0"/>
          </a:p>
          <a:p>
            <a:pPr marL="0" lvl="1" indent="0" defTabSz="914400">
              <a:buNone/>
              <a:defRPr/>
            </a:pPr>
            <a:endParaRPr lang="en-US" sz="1200" kern="0" dirty="0">
              <a:solidFill>
                <a:srgbClr val="000000">
                  <a:lumMod val="95000"/>
                  <a:lumOff val="5000"/>
                </a:srgbClr>
              </a:solidFill>
              <a:ea typeface="MS PGothic"/>
            </a:endParaRPr>
          </a:p>
          <a:p>
            <a:pPr marL="182448" lvl="1" indent="-182448" defTabSz="914400">
              <a:buFont typeface="Arial" panose="020B0604020202020204" pitchFamily="34" charset="0"/>
              <a:buChar char="•"/>
              <a:defRPr/>
            </a:pPr>
            <a:endParaRPr lang="en-US" sz="1200" kern="0" dirty="0">
              <a:solidFill>
                <a:srgbClr val="000000">
                  <a:lumMod val="95000"/>
                  <a:lumOff val="5000"/>
                </a:srgbClr>
              </a:solidFill>
              <a:ea typeface="MS PGothic"/>
            </a:endParaRPr>
          </a:p>
        </p:txBody>
      </p:sp>
      <p:sp>
        <p:nvSpPr>
          <p:cNvPr id="12" name="Content Placeholder 7"/>
          <p:cNvSpPr txBox="1">
            <a:spLocks/>
          </p:cNvSpPr>
          <p:nvPr/>
        </p:nvSpPr>
        <p:spPr bwMode="gray">
          <a:xfrm>
            <a:off x="1312697" y="1656511"/>
            <a:ext cx="10135299" cy="118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1"/>
                </a:solidFill>
                <a:ea typeface="MS PGothic"/>
              </a:rPr>
              <a:t>Características</a:t>
            </a:r>
            <a:r>
              <a:rPr lang="en-US" sz="1400" b="1" kern="0" dirty="0">
                <a:solidFill>
                  <a:schemeClr val="accent1"/>
                </a:solidFill>
                <a:ea typeface="MS PGothic"/>
              </a:rPr>
              <a:t> del </a:t>
            </a:r>
            <a:r>
              <a:rPr lang="en-US" sz="1400" b="1" kern="0" dirty="0" err="1">
                <a:solidFill>
                  <a:schemeClr val="accent1"/>
                </a:solidFill>
                <a:ea typeface="MS PGothic"/>
              </a:rPr>
              <a:t>diseño</a:t>
            </a:r>
            <a:r>
              <a:rPr lang="en-US" sz="1400" b="1" kern="0" dirty="0">
                <a:solidFill>
                  <a:schemeClr val="accent1"/>
                </a:solidFill>
                <a:ea typeface="MS PGothic"/>
              </a:rPr>
              <a:t> </a:t>
            </a:r>
            <a:r>
              <a:rPr lang="en-US" sz="1400" b="1" kern="0" dirty="0" err="1">
                <a:solidFill>
                  <a:schemeClr val="accent1"/>
                </a:solidFill>
                <a:ea typeface="MS PGothic"/>
              </a:rPr>
              <a:t>estructurado</a:t>
            </a:r>
            <a:endParaRPr lang="en-US" sz="1400" b="1" kern="0" dirty="0">
              <a:solidFill>
                <a:schemeClr val="accent1"/>
              </a:solidFill>
              <a:ea typeface="MS PGothic"/>
            </a:endParaRPr>
          </a:p>
          <a:p>
            <a:pPr lvl="1">
              <a:spcAft>
                <a:spcPts val="0"/>
              </a:spcAft>
              <a:buFont typeface="Arial" panose="020B0604020202020204" pitchFamily="34" charset="0"/>
              <a:buChar char="•"/>
            </a:pPr>
            <a:r>
              <a:rPr lang="es-MX" sz="1200" dirty="0"/>
              <a:t>Plazo de </a:t>
            </a:r>
            <a:r>
              <a:rPr lang="es-MX" sz="1200" dirty="0">
                <a:solidFill>
                  <a:schemeClr val="accent1"/>
                </a:solidFill>
              </a:rPr>
              <a:t>tres años para catástrofes</a:t>
            </a:r>
            <a:r>
              <a:rPr lang="es-MX" sz="1200" dirty="0"/>
              <a:t>: 2 límites por año y un máximo de 3 a 4 límites en total durante los tres años. </a:t>
            </a:r>
          </a:p>
          <a:p>
            <a:pPr lvl="1">
              <a:spcAft>
                <a:spcPts val="0"/>
              </a:spcAft>
              <a:buFont typeface="Arial" panose="020B0604020202020204" pitchFamily="34" charset="0"/>
              <a:buChar char="•"/>
            </a:pPr>
            <a:r>
              <a:rPr lang="es-MX" sz="1200" dirty="0">
                <a:solidFill>
                  <a:schemeClr val="accent1"/>
                </a:solidFill>
              </a:rPr>
              <a:t>Punto de exceso de nivel bajo </a:t>
            </a:r>
            <a:r>
              <a:rPr lang="es-MX" sz="1200" dirty="0"/>
              <a:t>(se esperaría una prima alta para un plazo anual en el mercado tradicional). </a:t>
            </a:r>
          </a:p>
          <a:p>
            <a:pPr lvl="1">
              <a:spcAft>
                <a:spcPts val="0"/>
              </a:spcAft>
              <a:buFont typeface="Arial" panose="020B0604020202020204" pitchFamily="34" charset="0"/>
              <a:buChar char="•"/>
            </a:pPr>
            <a:r>
              <a:rPr lang="es-MX" sz="1200" dirty="0"/>
              <a:t>La </a:t>
            </a:r>
            <a:r>
              <a:rPr lang="es-MX" sz="1200" dirty="0">
                <a:solidFill>
                  <a:schemeClr val="accent1"/>
                </a:solidFill>
              </a:rPr>
              <a:t>prima</a:t>
            </a:r>
            <a:r>
              <a:rPr lang="es-MX" sz="1200" dirty="0"/>
              <a:t> para el plazo es </a:t>
            </a:r>
            <a:r>
              <a:rPr lang="es-MX" sz="1200" dirty="0">
                <a:solidFill>
                  <a:schemeClr val="accent1"/>
                </a:solidFill>
              </a:rPr>
              <a:t>mayor que un límite anual </a:t>
            </a:r>
            <a:r>
              <a:rPr lang="es-MX" sz="1200" dirty="0"/>
              <a:t>=&gt; 70% a 80% de la prima en relación con el límite agregado. </a:t>
            </a:r>
          </a:p>
          <a:p>
            <a:pPr lvl="1">
              <a:spcAft>
                <a:spcPts val="0"/>
              </a:spcAft>
              <a:buFont typeface="Arial" panose="020B0604020202020204" pitchFamily="34" charset="0"/>
              <a:buChar char="•"/>
            </a:pPr>
            <a:r>
              <a:rPr lang="es-MX" sz="1200" dirty="0"/>
              <a:t>Opción de </a:t>
            </a:r>
            <a:r>
              <a:rPr lang="es-MX" sz="1200" dirty="0">
                <a:solidFill>
                  <a:schemeClr val="accent1"/>
                </a:solidFill>
              </a:rPr>
              <a:t>cancelar y reescribir </a:t>
            </a:r>
            <a:r>
              <a:rPr lang="es-MX" sz="1200" dirty="0"/>
              <a:t>después de 12 meses con ahorros significativos en caso de no siniestralidad. </a:t>
            </a:r>
          </a:p>
          <a:p>
            <a:pPr lvl="1">
              <a:spcAft>
                <a:spcPts val="0"/>
              </a:spcAft>
              <a:buFont typeface="Arial" panose="020B0604020202020204" pitchFamily="34" charset="0"/>
              <a:buChar char="•"/>
            </a:pPr>
            <a:r>
              <a:rPr lang="es-MX" sz="1200" dirty="0"/>
              <a:t>El </a:t>
            </a:r>
            <a:r>
              <a:rPr lang="es-MX" sz="1200" dirty="0">
                <a:solidFill>
                  <a:schemeClr val="accent1"/>
                </a:solidFill>
              </a:rPr>
              <a:t>reasegurador solo retiene un porcentaje de la prima </a:t>
            </a:r>
            <a:r>
              <a:rPr lang="es-MX" sz="1200" dirty="0"/>
              <a:t>(=Margen del reasegurador); el resto está sujeto a Comisión de Beneficios.</a:t>
            </a:r>
          </a:p>
          <a:p>
            <a:pPr marL="182448" lvl="1" indent="-182448" defTabSz="912247">
              <a:buFont typeface="Arial" panose="020B0604020202020204" pitchFamily="34" charset="0"/>
              <a:buChar char="•"/>
              <a:defRPr/>
            </a:pPr>
            <a:endParaRPr lang="en-US" sz="1200" b="1" kern="0" dirty="0">
              <a:solidFill>
                <a:schemeClr val="accent1"/>
              </a:solidFill>
              <a:ea typeface="MS PGothic"/>
            </a:endParaRPr>
          </a:p>
        </p:txBody>
      </p:sp>
      <p:cxnSp>
        <p:nvCxnSpPr>
          <p:cNvPr id="13" name="Straight Connector 12"/>
          <p:cNvCxnSpPr/>
          <p:nvPr/>
        </p:nvCxnSpPr>
        <p:spPr bwMode="auto">
          <a:xfrm flipH="1">
            <a:off x="1328086" y="3124564"/>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1328086" y="4580011"/>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p:cNvSpPr/>
          <p:nvPr/>
        </p:nvSpPr>
        <p:spPr bwMode="auto">
          <a:xfrm>
            <a:off x="520641" y="1656961"/>
            <a:ext cx="602260" cy="602260"/>
          </a:xfrm>
          <a:prstGeom prst="ellipse">
            <a:avLst/>
          </a:prstGeom>
          <a:solidFill>
            <a:schemeClr val="accent1"/>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grpSp>
        <p:nvGrpSpPr>
          <p:cNvPr id="25" name="Group 3" descr="Hotel.">
            <a:extLst>
              <a:ext uri="{FF2B5EF4-FFF2-40B4-BE49-F238E27FC236}">
                <a16:creationId xmlns:a16="http://schemas.microsoft.com/office/drawing/2014/main" id="{59217AE0-2D77-3EFE-DCB8-0E13BE255323}"/>
              </a:ext>
            </a:extLst>
          </p:cNvPr>
          <p:cNvGrpSpPr>
            <a:grpSpLocks noChangeAspect="1"/>
          </p:cNvGrpSpPr>
          <p:nvPr>
            <p:custDataLst>
              <p:custData r:id="rId2"/>
            </p:custDataLst>
          </p:nvPr>
        </p:nvGrpSpPr>
        <p:grpSpPr bwMode="auto">
          <a:xfrm>
            <a:off x="639939" y="4799022"/>
            <a:ext cx="305970" cy="319931"/>
            <a:chOff x="3408" y="1731"/>
            <a:chExt cx="614" cy="614"/>
          </a:xfrm>
          <a:solidFill>
            <a:schemeClr val="bg1"/>
          </a:solidFill>
        </p:grpSpPr>
        <p:sp>
          <p:nvSpPr>
            <p:cNvPr id="27" name="Freeform 4">
              <a:extLst>
                <a:ext uri="{FF2B5EF4-FFF2-40B4-BE49-F238E27FC236}">
                  <a16:creationId xmlns:a16="http://schemas.microsoft.com/office/drawing/2014/main" id="{14B72E80-CBCB-965C-443D-4A50649EDFDD}"/>
                </a:ext>
              </a:extLst>
            </p:cNvPr>
            <p:cNvSpPr>
              <a:spLocks noEditPoints="1"/>
            </p:cNvSpPr>
            <p:nvPr/>
          </p:nvSpPr>
          <p:spPr bwMode="auto">
            <a:xfrm>
              <a:off x="3408" y="1731"/>
              <a:ext cx="614" cy="614"/>
            </a:xfrm>
            <a:custGeom>
              <a:avLst/>
              <a:gdLst>
                <a:gd name="T0" fmla="*/ 248 w 256"/>
                <a:gd name="T1" fmla="*/ 168 h 256"/>
                <a:gd name="T2" fmla="*/ 208 w 256"/>
                <a:gd name="T3" fmla="*/ 168 h 256"/>
                <a:gd name="T4" fmla="*/ 208 w 256"/>
                <a:gd name="T5" fmla="*/ 56 h 256"/>
                <a:gd name="T6" fmla="*/ 200 w 256"/>
                <a:gd name="T7" fmla="*/ 48 h 256"/>
                <a:gd name="T8" fmla="*/ 152 w 256"/>
                <a:gd name="T9" fmla="*/ 48 h 256"/>
                <a:gd name="T10" fmla="*/ 152 w 256"/>
                <a:gd name="T11" fmla="*/ 8 h 256"/>
                <a:gd name="T12" fmla="*/ 144 w 256"/>
                <a:gd name="T13" fmla="*/ 0 h 256"/>
                <a:gd name="T14" fmla="*/ 136 w 256"/>
                <a:gd name="T15" fmla="*/ 8 h 256"/>
                <a:gd name="T16" fmla="*/ 136 w 256"/>
                <a:gd name="T17" fmla="*/ 16 h 256"/>
                <a:gd name="T18" fmla="*/ 120 w 256"/>
                <a:gd name="T19" fmla="*/ 16 h 256"/>
                <a:gd name="T20" fmla="*/ 120 w 256"/>
                <a:gd name="T21" fmla="*/ 8 h 256"/>
                <a:gd name="T22" fmla="*/ 112 w 256"/>
                <a:gd name="T23" fmla="*/ 0 h 256"/>
                <a:gd name="T24" fmla="*/ 104 w 256"/>
                <a:gd name="T25" fmla="*/ 8 h 256"/>
                <a:gd name="T26" fmla="*/ 104 w 256"/>
                <a:gd name="T27" fmla="*/ 48 h 256"/>
                <a:gd name="T28" fmla="*/ 56 w 256"/>
                <a:gd name="T29" fmla="*/ 48 h 256"/>
                <a:gd name="T30" fmla="*/ 48 w 256"/>
                <a:gd name="T31" fmla="*/ 56 h 256"/>
                <a:gd name="T32" fmla="*/ 48 w 256"/>
                <a:gd name="T33" fmla="*/ 168 h 256"/>
                <a:gd name="T34" fmla="*/ 8 w 256"/>
                <a:gd name="T35" fmla="*/ 168 h 256"/>
                <a:gd name="T36" fmla="*/ 0 w 256"/>
                <a:gd name="T37" fmla="*/ 176 h 256"/>
                <a:gd name="T38" fmla="*/ 0 w 256"/>
                <a:gd name="T39" fmla="*/ 248 h 256"/>
                <a:gd name="T40" fmla="*/ 8 w 256"/>
                <a:gd name="T41" fmla="*/ 256 h 256"/>
                <a:gd name="T42" fmla="*/ 56 w 256"/>
                <a:gd name="T43" fmla="*/ 256 h 256"/>
                <a:gd name="T44" fmla="*/ 200 w 256"/>
                <a:gd name="T45" fmla="*/ 256 h 256"/>
                <a:gd name="T46" fmla="*/ 248 w 256"/>
                <a:gd name="T47" fmla="*/ 256 h 256"/>
                <a:gd name="T48" fmla="*/ 256 w 256"/>
                <a:gd name="T49" fmla="*/ 248 h 256"/>
                <a:gd name="T50" fmla="*/ 256 w 256"/>
                <a:gd name="T51" fmla="*/ 176 h 256"/>
                <a:gd name="T52" fmla="*/ 248 w 256"/>
                <a:gd name="T53" fmla="*/ 168 h 256"/>
                <a:gd name="T54" fmla="*/ 120 w 256"/>
                <a:gd name="T55" fmla="*/ 32 h 256"/>
                <a:gd name="T56" fmla="*/ 136 w 256"/>
                <a:gd name="T57" fmla="*/ 32 h 256"/>
                <a:gd name="T58" fmla="*/ 136 w 256"/>
                <a:gd name="T59" fmla="*/ 48 h 256"/>
                <a:gd name="T60" fmla="*/ 120 w 256"/>
                <a:gd name="T61" fmla="*/ 48 h 256"/>
                <a:gd name="T62" fmla="*/ 120 w 256"/>
                <a:gd name="T63" fmla="*/ 32 h 256"/>
                <a:gd name="T64" fmla="*/ 16 w 256"/>
                <a:gd name="T65" fmla="*/ 184 h 256"/>
                <a:gd name="T66" fmla="*/ 48 w 256"/>
                <a:gd name="T67" fmla="*/ 184 h 256"/>
                <a:gd name="T68" fmla="*/ 48 w 256"/>
                <a:gd name="T69" fmla="*/ 240 h 256"/>
                <a:gd name="T70" fmla="*/ 16 w 256"/>
                <a:gd name="T71" fmla="*/ 240 h 256"/>
                <a:gd name="T72" fmla="*/ 16 w 256"/>
                <a:gd name="T73" fmla="*/ 184 h 256"/>
                <a:gd name="T74" fmla="*/ 64 w 256"/>
                <a:gd name="T75" fmla="*/ 64 h 256"/>
                <a:gd name="T76" fmla="*/ 192 w 256"/>
                <a:gd name="T77" fmla="*/ 64 h 256"/>
                <a:gd name="T78" fmla="*/ 192 w 256"/>
                <a:gd name="T79" fmla="*/ 240 h 256"/>
                <a:gd name="T80" fmla="*/ 152 w 256"/>
                <a:gd name="T81" fmla="*/ 240 h 256"/>
                <a:gd name="T82" fmla="*/ 152 w 256"/>
                <a:gd name="T83" fmla="*/ 216 h 256"/>
                <a:gd name="T84" fmla="*/ 144 w 256"/>
                <a:gd name="T85" fmla="*/ 208 h 256"/>
                <a:gd name="T86" fmla="*/ 112 w 256"/>
                <a:gd name="T87" fmla="*/ 208 h 256"/>
                <a:gd name="T88" fmla="*/ 104 w 256"/>
                <a:gd name="T89" fmla="*/ 216 h 256"/>
                <a:gd name="T90" fmla="*/ 104 w 256"/>
                <a:gd name="T91" fmla="*/ 240 h 256"/>
                <a:gd name="T92" fmla="*/ 64 w 256"/>
                <a:gd name="T93" fmla="*/ 240 h 256"/>
                <a:gd name="T94" fmla="*/ 64 w 256"/>
                <a:gd name="T95" fmla="*/ 64 h 256"/>
                <a:gd name="T96" fmla="*/ 136 w 256"/>
                <a:gd name="T97" fmla="*/ 240 h 256"/>
                <a:gd name="T98" fmla="*/ 120 w 256"/>
                <a:gd name="T99" fmla="*/ 240 h 256"/>
                <a:gd name="T100" fmla="*/ 120 w 256"/>
                <a:gd name="T101" fmla="*/ 224 h 256"/>
                <a:gd name="T102" fmla="*/ 136 w 256"/>
                <a:gd name="T103" fmla="*/ 224 h 256"/>
                <a:gd name="T104" fmla="*/ 136 w 256"/>
                <a:gd name="T105" fmla="*/ 240 h 256"/>
                <a:gd name="T106" fmla="*/ 240 w 256"/>
                <a:gd name="T107" fmla="*/ 240 h 256"/>
                <a:gd name="T108" fmla="*/ 208 w 256"/>
                <a:gd name="T109" fmla="*/ 240 h 256"/>
                <a:gd name="T110" fmla="*/ 208 w 256"/>
                <a:gd name="T111" fmla="*/ 184 h 256"/>
                <a:gd name="T112" fmla="*/ 240 w 256"/>
                <a:gd name="T113" fmla="*/ 184 h 256"/>
                <a:gd name="T114" fmla="*/ 240 w 256"/>
                <a:gd name="T115"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6">
                  <a:moveTo>
                    <a:pt x="248" y="168"/>
                  </a:moveTo>
                  <a:cubicBezTo>
                    <a:pt x="208" y="168"/>
                    <a:pt x="208" y="168"/>
                    <a:pt x="208" y="168"/>
                  </a:cubicBezTo>
                  <a:cubicBezTo>
                    <a:pt x="208" y="56"/>
                    <a:pt x="208" y="56"/>
                    <a:pt x="208" y="56"/>
                  </a:cubicBezTo>
                  <a:cubicBezTo>
                    <a:pt x="208" y="52"/>
                    <a:pt x="205" y="48"/>
                    <a:pt x="200" y="48"/>
                  </a:cubicBezTo>
                  <a:cubicBezTo>
                    <a:pt x="152" y="48"/>
                    <a:pt x="152" y="48"/>
                    <a:pt x="152" y="48"/>
                  </a:cubicBezTo>
                  <a:cubicBezTo>
                    <a:pt x="152" y="8"/>
                    <a:pt x="152" y="8"/>
                    <a:pt x="152" y="8"/>
                  </a:cubicBezTo>
                  <a:cubicBezTo>
                    <a:pt x="152" y="4"/>
                    <a:pt x="149" y="0"/>
                    <a:pt x="144" y="0"/>
                  </a:cubicBezTo>
                  <a:cubicBezTo>
                    <a:pt x="140" y="0"/>
                    <a:pt x="136" y="4"/>
                    <a:pt x="136" y="8"/>
                  </a:cubicBezTo>
                  <a:cubicBezTo>
                    <a:pt x="136" y="16"/>
                    <a:pt x="136" y="16"/>
                    <a:pt x="136" y="16"/>
                  </a:cubicBezTo>
                  <a:cubicBezTo>
                    <a:pt x="120" y="16"/>
                    <a:pt x="120" y="16"/>
                    <a:pt x="120" y="16"/>
                  </a:cubicBezTo>
                  <a:cubicBezTo>
                    <a:pt x="120" y="8"/>
                    <a:pt x="120" y="8"/>
                    <a:pt x="120" y="8"/>
                  </a:cubicBezTo>
                  <a:cubicBezTo>
                    <a:pt x="120" y="4"/>
                    <a:pt x="117" y="0"/>
                    <a:pt x="112" y="0"/>
                  </a:cubicBezTo>
                  <a:cubicBezTo>
                    <a:pt x="108" y="0"/>
                    <a:pt x="104" y="4"/>
                    <a:pt x="104" y="8"/>
                  </a:cubicBezTo>
                  <a:cubicBezTo>
                    <a:pt x="104" y="48"/>
                    <a:pt x="104" y="48"/>
                    <a:pt x="104" y="48"/>
                  </a:cubicBezTo>
                  <a:cubicBezTo>
                    <a:pt x="56" y="48"/>
                    <a:pt x="56" y="48"/>
                    <a:pt x="56" y="48"/>
                  </a:cubicBezTo>
                  <a:cubicBezTo>
                    <a:pt x="52" y="48"/>
                    <a:pt x="48" y="52"/>
                    <a:pt x="48" y="56"/>
                  </a:cubicBezTo>
                  <a:cubicBezTo>
                    <a:pt x="48" y="168"/>
                    <a:pt x="48" y="168"/>
                    <a:pt x="48" y="168"/>
                  </a:cubicBezTo>
                  <a:cubicBezTo>
                    <a:pt x="8" y="168"/>
                    <a:pt x="8" y="168"/>
                    <a:pt x="8" y="168"/>
                  </a:cubicBezTo>
                  <a:cubicBezTo>
                    <a:pt x="4" y="168"/>
                    <a:pt x="0" y="172"/>
                    <a:pt x="0" y="176"/>
                  </a:cubicBezTo>
                  <a:cubicBezTo>
                    <a:pt x="0" y="248"/>
                    <a:pt x="0" y="248"/>
                    <a:pt x="0" y="248"/>
                  </a:cubicBezTo>
                  <a:cubicBezTo>
                    <a:pt x="0" y="252"/>
                    <a:pt x="4" y="256"/>
                    <a:pt x="8" y="256"/>
                  </a:cubicBezTo>
                  <a:cubicBezTo>
                    <a:pt x="56" y="256"/>
                    <a:pt x="56" y="256"/>
                    <a:pt x="56" y="256"/>
                  </a:cubicBezTo>
                  <a:cubicBezTo>
                    <a:pt x="200" y="256"/>
                    <a:pt x="200" y="256"/>
                    <a:pt x="200" y="256"/>
                  </a:cubicBezTo>
                  <a:cubicBezTo>
                    <a:pt x="248" y="256"/>
                    <a:pt x="248" y="256"/>
                    <a:pt x="248" y="256"/>
                  </a:cubicBezTo>
                  <a:cubicBezTo>
                    <a:pt x="253" y="256"/>
                    <a:pt x="256" y="252"/>
                    <a:pt x="256" y="248"/>
                  </a:cubicBezTo>
                  <a:cubicBezTo>
                    <a:pt x="256" y="176"/>
                    <a:pt x="256" y="176"/>
                    <a:pt x="256" y="176"/>
                  </a:cubicBezTo>
                  <a:cubicBezTo>
                    <a:pt x="256" y="172"/>
                    <a:pt x="253" y="168"/>
                    <a:pt x="248" y="168"/>
                  </a:cubicBezTo>
                  <a:close/>
                  <a:moveTo>
                    <a:pt x="120" y="32"/>
                  </a:moveTo>
                  <a:cubicBezTo>
                    <a:pt x="136" y="32"/>
                    <a:pt x="136" y="32"/>
                    <a:pt x="136" y="32"/>
                  </a:cubicBezTo>
                  <a:cubicBezTo>
                    <a:pt x="136" y="48"/>
                    <a:pt x="136" y="48"/>
                    <a:pt x="136" y="48"/>
                  </a:cubicBezTo>
                  <a:cubicBezTo>
                    <a:pt x="120" y="48"/>
                    <a:pt x="120" y="48"/>
                    <a:pt x="120" y="48"/>
                  </a:cubicBezTo>
                  <a:lnTo>
                    <a:pt x="120" y="32"/>
                  </a:lnTo>
                  <a:close/>
                  <a:moveTo>
                    <a:pt x="16" y="184"/>
                  </a:moveTo>
                  <a:cubicBezTo>
                    <a:pt x="48" y="184"/>
                    <a:pt x="48" y="184"/>
                    <a:pt x="48" y="184"/>
                  </a:cubicBezTo>
                  <a:cubicBezTo>
                    <a:pt x="48" y="240"/>
                    <a:pt x="48" y="240"/>
                    <a:pt x="48" y="240"/>
                  </a:cubicBezTo>
                  <a:cubicBezTo>
                    <a:pt x="16" y="240"/>
                    <a:pt x="16" y="240"/>
                    <a:pt x="16" y="240"/>
                  </a:cubicBezTo>
                  <a:lnTo>
                    <a:pt x="16" y="184"/>
                  </a:lnTo>
                  <a:close/>
                  <a:moveTo>
                    <a:pt x="64" y="64"/>
                  </a:moveTo>
                  <a:cubicBezTo>
                    <a:pt x="192" y="64"/>
                    <a:pt x="192" y="64"/>
                    <a:pt x="192" y="64"/>
                  </a:cubicBezTo>
                  <a:cubicBezTo>
                    <a:pt x="192" y="240"/>
                    <a:pt x="192" y="240"/>
                    <a:pt x="192" y="240"/>
                  </a:cubicBezTo>
                  <a:cubicBezTo>
                    <a:pt x="152" y="240"/>
                    <a:pt x="152" y="240"/>
                    <a:pt x="152" y="240"/>
                  </a:cubicBezTo>
                  <a:cubicBezTo>
                    <a:pt x="152" y="216"/>
                    <a:pt x="152" y="216"/>
                    <a:pt x="152" y="216"/>
                  </a:cubicBezTo>
                  <a:cubicBezTo>
                    <a:pt x="152" y="212"/>
                    <a:pt x="149" y="208"/>
                    <a:pt x="144" y="208"/>
                  </a:cubicBezTo>
                  <a:cubicBezTo>
                    <a:pt x="112" y="208"/>
                    <a:pt x="112" y="208"/>
                    <a:pt x="112" y="208"/>
                  </a:cubicBezTo>
                  <a:cubicBezTo>
                    <a:pt x="108" y="208"/>
                    <a:pt x="104" y="212"/>
                    <a:pt x="104" y="216"/>
                  </a:cubicBezTo>
                  <a:cubicBezTo>
                    <a:pt x="104" y="240"/>
                    <a:pt x="104" y="240"/>
                    <a:pt x="104" y="240"/>
                  </a:cubicBezTo>
                  <a:cubicBezTo>
                    <a:pt x="64" y="240"/>
                    <a:pt x="64" y="240"/>
                    <a:pt x="64" y="240"/>
                  </a:cubicBezTo>
                  <a:lnTo>
                    <a:pt x="64" y="64"/>
                  </a:lnTo>
                  <a:close/>
                  <a:moveTo>
                    <a:pt x="136" y="240"/>
                  </a:moveTo>
                  <a:cubicBezTo>
                    <a:pt x="120" y="240"/>
                    <a:pt x="120" y="240"/>
                    <a:pt x="120" y="240"/>
                  </a:cubicBezTo>
                  <a:cubicBezTo>
                    <a:pt x="120" y="224"/>
                    <a:pt x="120" y="224"/>
                    <a:pt x="120" y="224"/>
                  </a:cubicBezTo>
                  <a:cubicBezTo>
                    <a:pt x="136" y="224"/>
                    <a:pt x="136" y="224"/>
                    <a:pt x="136" y="224"/>
                  </a:cubicBezTo>
                  <a:lnTo>
                    <a:pt x="136" y="240"/>
                  </a:lnTo>
                  <a:close/>
                  <a:moveTo>
                    <a:pt x="240" y="240"/>
                  </a:moveTo>
                  <a:cubicBezTo>
                    <a:pt x="208" y="240"/>
                    <a:pt x="208" y="240"/>
                    <a:pt x="208" y="240"/>
                  </a:cubicBezTo>
                  <a:cubicBezTo>
                    <a:pt x="208" y="184"/>
                    <a:pt x="208" y="184"/>
                    <a:pt x="208" y="184"/>
                  </a:cubicBezTo>
                  <a:cubicBezTo>
                    <a:pt x="240" y="184"/>
                    <a:pt x="240" y="184"/>
                    <a:pt x="240" y="184"/>
                  </a:cubicBezTo>
                  <a:lnTo>
                    <a:pt x="2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172DE025-5987-D380-AB2B-87E628C52B1F}"/>
                </a:ext>
              </a:extLst>
            </p:cNvPr>
            <p:cNvSpPr>
              <a:spLocks/>
            </p:cNvSpPr>
            <p:nvPr/>
          </p:nvSpPr>
          <p:spPr bwMode="auto">
            <a:xfrm>
              <a:off x="3600" y="1922"/>
              <a:ext cx="77" cy="39"/>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D072503D-C5A0-36A7-7053-C00230B67BF4}"/>
                </a:ext>
              </a:extLst>
            </p:cNvPr>
            <p:cNvSpPr>
              <a:spLocks/>
            </p:cNvSpPr>
            <p:nvPr/>
          </p:nvSpPr>
          <p:spPr bwMode="auto">
            <a:xfrm>
              <a:off x="3754" y="1922"/>
              <a:ext cx="76" cy="39"/>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476F1F06-34D5-E671-5538-A4644EE761C6}"/>
                </a:ext>
              </a:extLst>
            </p:cNvPr>
            <p:cNvSpPr>
              <a:spLocks/>
            </p:cNvSpPr>
            <p:nvPr/>
          </p:nvSpPr>
          <p:spPr bwMode="auto">
            <a:xfrm>
              <a:off x="3600" y="1999"/>
              <a:ext cx="77" cy="39"/>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B902EFE7-F68B-1A24-0A8E-BF2419EB389E}"/>
                </a:ext>
              </a:extLst>
            </p:cNvPr>
            <p:cNvSpPr>
              <a:spLocks/>
            </p:cNvSpPr>
            <p:nvPr/>
          </p:nvSpPr>
          <p:spPr bwMode="auto">
            <a:xfrm>
              <a:off x="3754" y="1999"/>
              <a:ext cx="76" cy="39"/>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20A56E57-6783-BA1D-164B-8A43FC405C84}"/>
                </a:ext>
              </a:extLst>
            </p:cNvPr>
            <p:cNvSpPr>
              <a:spLocks/>
            </p:cNvSpPr>
            <p:nvPr/>
          </p:nvSpPr>
          <p:spPr bwMode="auto">
            <a:xfrm>
              <a:off x="3600" y="2076"/>
              <a:ext cx="77" cy="38"/>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56492723-0D15-ECB0-2D98-366534017F01}"/>
                </a:ext>
              </a:extLst>
            </p:cNvPr>
            <p:cNvSpPr>
              <a:spLocks/>
            </p:cNvSpPr>
            <p:nvPr/>
          </p:nvSpPr>
          <p:spPr bwMode="auto">
            <a:xfrm>
              <a:off x="3754" y="2076"/>
              <a:ext cx="76" cy="38"/>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01CFE1A2-717B-855B-324E-19A89FB6D77E}"/>
                </a:ext>
              </a:extLst>
            </p:cNvPr>
            <p:cNvSpPr>
              <a:spLocks/>
            </p:cNvSpPr>
            <p:nvPr/>
          </p:nvSpPr>
          <p:spPr bwMode="auto">
            <a:xfrm>
              <a:off x="3600" y="2153"/>
              <a:ext cx="77" cy="38"/>
            </a:xfrm>
            <a:custGeom>
              <a:avLst/>
              <a:gdLst>
                <a:gd name="T0" fmla="*/ 24 w 32"/>
                <a:gd name="T1" fmla="*/ 16 h 16"/>
                <a:gd name="T2" fmla="*/ 32 w 32"/>
                <a:gd name="T3" fmla="*/ 8 h 16"/>
                <a:gd name="T4" fmla="*/ 24 w 32"/>
                <a:gd name="T5" fmla="*/ 0 h 16"/>
                <a:gd name="T6" fmla="*/ 8 w 32"/>
                <a:gd name="T7" fmla="*/ 0 h 16"/>
                <a:gd name="T8" fmla="*/ 0 w 32"/>
                <a:gd name="T9" fmla="*/ 8 h 16"/>
                <a:gd name="T10" fmla="*/ 8 w 32"/>
                <a:gd name="T11" fmla="*/ 16 h 16"/>
                <a:gd name="T12" fmla="*/ 24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24" y="16"/>
                  </a:move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lnTo>
                    <a:pt x="2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DE991EB2-8877-89DE-8CFA-E165FE274410}"/>
                </a:ext>
              </a:extLst>
            </p:cNvPr>
            <p:cNvSpPr>
              <a:spLocks/>
            </p:cNvSpPr>
            <p:nvPr/>
          </p:nvSpPr>
          <p:spPr bwMode="auto">
            <a:xfrm>
              <a:off x="3754" y="2153"/>
              <a:ext cx="76" cy="38"/>
            </a:xfrm>
            <a:custGeom>
              <a:avLst/>
              <a:gdLst>
                <a:gd name="T0" fmla="*/ 8 w 32"/>
                <a:gd name="T1" fmla="*/ 16 h 16"/>
                <a:gd name="T2" fmla="*/ 24 w 32"/>
                <a:gd name="T3" fmla="*/ 16 h 16"/>
                <a:gd name="T4" fmla="*/ 32 w 32"/>
                <a:gd name="T5" fmla="*/ 8 h 16"/>
                <a:gd name="T6" fmla="*/ 24 w 32"/>
                <a:gd name="T7" fmla="*/ 0 h 16"/>
                <a:gd name="T8" fmla="*/ 8 w 32"/>
                <a:gd name="T9" fmla="*/ 0 h 16"/>
                <a:gd name="T10" fmla="*/ 0 w 32"/>
                <a:gd name="T11" fmla="*/ 8 h 16"/>
                <a:gd name="T12" fmla="*/ 8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8" y="16"/>
                  </a:moveTo>
                  <a:cubicBezTo>
                    <a:pt x="24" y="16"/>
                    <a:pt x="24" y="16"/>
                    <a:pt x="24" y="16"/>
                  </a:cubicBezTo>
                  <a:cubicBezTo>
                    <a:pt x="29" y="16"/>
                    <a:pt x="32" y="12"/>
                    <a:pt x="32" y="8"/>
                  </a:cubicBezTo>
                  <a:cubicBezTo>
                    <a:pt x="32" y="4"/>
                    <a:pt x="29" y="0"/>
                    <a:pt x="24" y="0"/>
                  </a:cubicBezTo>
                  <a:cubicBezTo>
                    <a:pt x="8" y="0"/>
                    <a:pt x="8" y="0"/>
                    <a:pt x="8" y="0"/>
                  </a:cubicBezTo>
                  <a:cubicBezTo>
                    <a:pt x="4" y="0"/>
                    <a:pt x="0" y="4"/>
                    <a:pt x="0" y="8"/>
                  </a:cubicBezTo>
                  <a:cubicBezTo>
                    <a:pt x="0" y="12"/>
                    <a:pt x="4"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6">
            <a:extLst>
              <a:ext uri="{FF2B5EF4-FFF2-40B4-BE49-F238E27FC236}">
                <a16:creationId xmlns:a16="http://schemas.microsoft.com/office/drawing/2014/main" id="{C8BD83B3-07ED-6A0C-7E89-CC1B6E6FB5B8}"/>
              </a:ext>
            </a:extLst>
          </p:cNvPr>
          <p:cNvGrpSpPr>
            <a:grpSpLocks noChangeAspect="1"/>
          </p:cNvGrpSpPr>
          <p:nvPr/>
        </p:nvGrpSpPr>
        <p:grpSpPr bwMode="auto">
          <a:xfrm>
            <a:off x="671946" y="1817344"/>
            <a:ext cx="274320" cy="274320"/>
            <a:chOff x="3838" y="2158"/>
            <a:chExt cx="578" cy="578"/>
          </a:xfrm>
          <a:solidFill>
            <a:schemeClr val="bg1"/>
          </a:solidFill>
        </p:grpSpPr>
        <p:sp>
          <p:nvSpPr>
            <p:cNvPr id="16" name="Freeform 17">
              <a:extLst>
                <a:ext uri="{FF2B5EF4-FFF2-40B4-BE49-F238E27FC236}">
                  <a16:creationId xmlns:a16="http://schemas.microsoft.com/office/drawing/2014/main" id="{361B080E-1D2C-A4B5-9E37-67776B81336A}"/>
                </a:ext>
              </a:extLst>
            </p:cNvPr>
            <p:cNvSpPr>
              <a:spLocks/>
            </p:cNvSpPr>
            <p:nvPr/>
          </p:nvSpPr>
          <p:spPr bwMode="auto">
            <a:xfrm>
              <a:off x="4085" y="2160"/>
              <a:ext cx="329" cy="326"/>
            </a:xfrm>
            <a:custGeom>
              <a:avLst/>
              <a:gdLst>
                <a:gd name="T0" fmla="*/ 137 w 137"/>
                <a:gd name="T1" fmla="*/ 5 h 136"/>
                <a:gd name="T2" fmla="*/ 132 w 137"/>
                <a:gd name="T3" fmla="*/ 1 h 136"/>
                <a:gd name="T4" fmla="*/ 129 w 137"/>
                <a:gd name="T5" fmla="*/ 0 h 136"/>
                <a:gd name="T6" fmla="*/ 57 w 137"/>
                <a:gd name="T7" fmla="*/ 0 h 136"/>
                <a:gd name="T8" fmla="*/ 49 w 137"/>
                <a:gd name="T9" fmla="*/ 8 h 136"/>
                <a:gd name="T10" fmla="*/ 57 w 137"/>
                <a:gd name="T11" fmla="*/ 16 h 136"/>
                <a:gd name="T12" fmla="*/ 110 w 137"/>
                <a:gd name="T13" fmla="*/ 16 h 136"/>
                <a:gd name="T14" fmla="*/ 4 w 137"/>
                <a:gd name="T15" fmla="*/ 122 h 136"/>
                <a:gd name="T16" fmla="*/ 4 w 137"/>
                <a:gd name="T17" fmla="*/ 134 h 136"/>
                <a:gd name="T18" fmla="*/ 9 w 137"/>
                <a:gd name="T19" fmla="*/ 136 h 136"/>
                <a:gd name="T20" fmla="*/ 15 w 137"/>
                <a:gd name="T21" fmla="*/ 134 h 136"/>
                <a:gd name="T22" fmla="*/ 121 w 137"/>
                <a:gd name="T23" fmla="*/ 27 h 136"/>
                <a:gd name="T24" fmla="*/ 121 w 137"/>
                <a:gd name="T25" fmla="*/ 80 h 136"/>
                <a:gd name="T26" fmla="*/ 129 w 137"/>
                <a:gd name="T27" fmla="*/ 88 h 136"/>
                <a:gd name="T28" fmla="*/ 137 w 137"/>
                <a:gd name="T29" fmla="*/ 80 h 136"/>
                <a:gd name="T30" fmla="*/ 137 w 137"/>
                <a:gd name="T31" fmla="*/ 8 h 136"/>
                <a:gd name="T32" fmla="*/ 137 w 137"/>
                <a:gd name="T33"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6">
                  <a:moveTo>
                    <a:pt x="137" y="5"/>
                  </a:moveTo>
                  <a:cubicBezTo>
                    <a:pt x="136" y="3"/>
                    <a:pt x="134" y="1"/>
                    <a:pt x="132" y="1"/>
                  </a:cubicBezTo>
                  <a:cubicBezTo>
                    <a:pt x="131" y="0"/>
                    <a:pt x="130" y="0"/>
                    <a:pt x="129" y="0"/>
                  </a:cubicBezTo>
                  <a:cubicBezTo>
                    <a:pt x="57" y="0"/>
                    <a:pt x="57" y="0"/>
                    <a:pt x="57" y="0"/>
                  </a:cubicBezTo>
                  <a:cubicBezTo>
                    <a:pt x="53" y="0"/>
                    <a:pt x="49" y="4"/>
                    <a:pt x="49" y="8"/>
                  </a:cubicBezTo>
                  <a:cubicBezTo>
                    <a:pt x="49" y="12"/>
                    <a:pt x="53" y="16"/>
                    <a:pt x="57" y="16"/>
                  </a:cubicBezTo>
                  <a:cubicBezTo>
                    <a:pt x="110" y="16"/>
                    <a:pt x="110" y="16"/>
                    <a:pt x="110" y="16"/>
                  </a:cubicBezTo>
                  <a:cubicBezTo>
                    <a:pt x="4" y="122"/>
                    <a:pt x="4" y="122"/>
                    <a:pt x="4" y="122"/>
                  </a:cubicBezTo>
                  <a:cubicBezTo>
                    <a:pt x="0" y="126"/>
                    <a:pt x="0" y="131"/>
                    <a:pt x="4" y="134"/>
                  </a:cubicBezTo>
                  <a:cubicBezTo>
                    <a:pt x="5" y="135"/>
                    <a:pt x="7" y="136"/>
                    <a:pt x="9" y="136"/>
                  </a:cubicBezTo>
                  <a:cubicBezTo>
                    <a:pt x="11" y="136"/>
                    <a:pt x="13" y="135"/>
                    <a:pt x="15" y="134"/>
                  </a:cubicBezTo>
                  <a:cubicBezTo>
                    <a:pt x="121" y="27"/>
                    <a:pt x="121" y="27"/>
                    <a:pt x="121" y="27"/>
                  </a:cubicBezTo>
                  <a:cubicBezTo>
                    <a:pt x="121" y="80"/>
                    <a:pt x="121" y="80"/>
                    <a:pt x="121" y="80"/>
                  </a:cubicBezTo>
                  <a:cubicBezTo>
                    <a:pt x="121" y="84"/>
                    <a:pt x="125" y="88"/>
                    <a:pt x="129" y="88"/>
                  </a:cubicBezTo>
                  <a:cubicBezTo>
                    <a:pt x="134" y="88"/>
                    <a:pt x="137" y="84"/>
                    <a:pt x="137" y="80"/>
                  </a:cubicBezTo>
                  <a:cubicBezTo>
                    <a:pt x="137" y="8"/>
                    <a:pt x="137" y="8"/>
                    <a:pt x="137" y="8"/>
                  </a:cubicBezTo>
                  <a:cubicBezTo>
                    <a:pt x="137" y="7"/>
                    <a:pt x="137" y="6"/>
                    <a:pt x="13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a:extLst>
                <a:ext uri="{FF2B5EF4-FFF2-40B4-BE49-F238E27FC236}">
                  <a16:creationId xmlns:a16="http://schemas.microsoft.com/office/drawing/2014/main" id="{CF09D946-4E85-BCB7-8315-AF8BAFC419A2}"/>
                </a:ext>
              </a:extLst>
            </p:cNvPr>
            <p:cNvSpPr>
              <a:spLocks/>
            </p:cNvSpPr>
            <p:nvPr/>
          </p:nvSpPr>
          <p:spPr bwMode="auto">
            <a:xfrm>
              <a:off x="3874" y="2158"/>
              <a:ext cx="197" cy="194"/>
            </a:xfrm>
            <a:custGeom>
              <a:avLst/>
              <a:gdLst>
                <a:gd name="T0" fmla="*/ 4 w 82"/>
                <a:gd name="T1" fmla="*/ 79 h 81"/>
                <a:gd name="T2" fmla="*/ 9 w 82"/>
                <a:gd name="T3" fmla="*/ 81 h 81"/>
                <a:gd name="T4" fmla="*/ 15 w 82"/>
                <a:gd name="T5" fmla="*/ 79 h 81"/>
                <a:gd name="T6" fmla="*/ 41 w 82"/>
                <a:gd name="T7" fmla="*/ 52 h 81"/>
                <a:gd name="T8" fmla="*/ 68 w 82"/>
                <a:gd name="T9" fmla="*/ 79 h 81"/>
                <a:gd name="T10" fmla="*/ 73 w 82"/>
                <a:gd name="T11" fmla="*/ 81 h 81"/>
                <a:gd name="T12" fmla="*/ 79 w 82"/>
                <a:gd name="T13" fmla="*/ 79 h 81"/>
                <a:gd name="T14" fmla="*/ 79 w 82"/>
                <a:gd name="T15" fmla="*/ 67 h 81"/>
                <a:gd name="T16" fmla="*/ 53 w 82"/>
                <a:gd name="T17" fmla="*/ 41 h 81"/>
                <a:gd name="T18" fmla="*/ 79 w 82"/>
                <a:gd name="T19" fmla="*/ 15 h 81"/>
                <a:gd name="T20" fmla="*/ 79 w 82"/>
                <a:gd name="T21" fmla="*/ 3 h 81"/>
                <a:gd name="T22" fmla="*/ 68 w 82"/>
                <a:gd name="T23" fmla="*/ 3 h 81"/>
                <a:gd name="T24" fmla="*/ 41 w 82"/>
                <a:gd name="T25" fmla="*/ 30 h 81"/>
                <a:gd name="T26" fmla="*/ 15 w 82"/>
                <a:gd name="T27" fmla="*/ 3 h 81"/>
                <a:gd name="T28" fmla="*/ 4 w 82"/>
                <a:gd name="T29" fmla="*/ 3 h 81"/>
                <a:gd name="T30" fmla="*/ 4 w 82"/>
                <a:gd name="T31" fmla="*/ 15 h 81"/>
                <a:gd name="T32" fmla="*/ 30 w 82"/>
                <a:gd name="T33" fmla="*/ 41 h 81"/>
                <a:gd name="T34" fmla="*/ 4 w 82"/>
                <a:gd name="T35" fmla="*/ 67 h 81"/>
                <a:gd name="T36" fmla="*/ 4 w 82"/>
                <a:gd name="T37"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4" y="79"/>
                  </a:move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a:extLst>
                <a:ext uri="{FF2B5EF4-FFF2-40B4-BE49-F238E27FC236}">
                  <a16:creationId xmlns:a16="http://schemas.microsoft.com/office/drawing/2014/main" id="{DDD1DA93-CD93-ACF9-0B9C-6DBC547E6184}"/>
                </a:ext>
              </a:extLst>
            </p:cNvPr>
            <p:cNvSpPr>
              <a:spLocks/>
            </p:cNvSpPr>
            <p:nvPr/>
          </p:nvSpPr>
          <p:spPr bwMode="auto">
            <a:xfrm>
              <a:off x="4219" y="2503"/>
              <a:ext cx="197" cy="195"/>
            </a:xfrm>
            <a:custGeom>
              <a:avLst/>
              <a:gdLst>
                <a:gd name="T0" fmla="*/ 79 w 82"/>
                <a:gd name="T1" fmla="*/ 3 h 81"/>
                <a:gd name="T2" fmla="*/ 68 w 82"/>
                <a:gd name="T3" fmla="*/ 3 h 81"/>
                <a:gd name="T4" fmla="*/ 41 w 82"/>
                <a:gd name="T5" fmla="*/ 30 h 81"/>
                <a:gd name="T6" fmla="*/ 15 w 82"/>
                <a:gd name="T7" fmla="*/ 3 h 81"/>
                <a:gd name="T8" fmla="*/ 4 w 82"/>
                <a:gd name="T9" fmla="*/ 3 h 81"/>
                <a:gd name="T10" fmla="*/ 4 w 82"/>
                <a:gd name="T11" fmla="*/ 15 h 81"/>
                <a:gd name="T12" fmla="*/ 30 w 82"/>
                <a:gd name="T13" fmla="*/ 41 h 81"/>
                <a:gd name="T14" fmla="*/ 4 w 82"/>
                <a:gd name="T15" fmla="*/ 67 h 81"/>
                <a:gd name="T16" fmla="*/ 4 w 82"/>
                <a:gd name="T17" fmla="*/ 79 h 81"/>
                <a:gd name="T18" fmla="*/ 9 w 82"/>
                <a:gd name="T19" fmla="*/ 81 h 81"/>
                <a:gd name="T20" fmla="*/ 15 w 82"/>
                <a:gd name="T21" fmla="*/ 79 h 81"/>
                <a:gd name="T22" fmla="*/ 41 w 82"/>
                <a:gd name="T23" fmla="*/ 52 h 81"/>
                <a:gd name="T24" fmla="*/ 68 w 82"/>
                <a:gd name="T25" fmla="*/ 79 h 81"/>
                <a:gd name="T26" fmla="*/ 73 w 82"/>
                <a:gd name="T27" fmla="*/ 81 h 81"/>
                <a:gd name="T28" fmla="*/ 79 w 82"/>
                <a:gd name="T29" fmla="*/ 79 h 81"/>
                <a:gd name="T30" fmla="*/ 79 w 82"/>
                <a:gd name="T31" fmla="*/ 67 h 81"/>
                <a:gd name="T32" fmla="*/ 53 w 82"/>
                <a:gd name="T33" fmla="*/ 41 h 81"/>
                <a:gd name="T34" fmla="*/ 79 w 82"/>
                <a:gd name="T35" fmla="*/ 15 h 81"/>
                <a:gd name="T36" fmla="*/ 79 w 82"/>
                <a:gd name="T37"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79" y="3"/>
                  </a:move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a:extLst>
                <a:ext uri="{FF2B5EF4-FFF2-40B4-BE49-F238E27FC236}">
                  <a16:creationId xmlns:a16="http://schemas.microsoft.com/office/drawing/2014/main" id="{1C55A945-0618-4EC5-33DE-D19CF3A640F6}"/>
                </a:ext>
              </a:extLst>
            </p:cNvPr>
            <p:cNvSpPr>
              <a:spLocks noEditPoints="1"/>
            </p:cNvSpPr>
            <p:nvPr/>
          </p:nvSpPr>
          <p:spPr bwMode="auto">
            <a:xfrm>
              <a:off x="3838" y="2467"/>
              <a:ext cx="269"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Freeform 43">
            <a:extLst>
              <a:ext uri="{FF2B5EF4-FFF2-40B4-BE49-F238E27FC236}">
                <a16:creationId xmlns:a16="http://schemas.microsoft.com/office/drawing/2014/main" id="{FBCCA169-9033-782D-683A-0FCADC66C1C6}"/>
              </a:ext>
            </a:extLst>
          </p:cNvPr>
          <p:cNvSpPr>
            <a:spLocks noEditPoints="1"/>
          </p:cNvSpPr>
          <p:nvPr/>
        </p:nvSpPr>
        <p:spPr bwMode="auto">
          <a:xfrm>
            <a:off x="693521" y="3392124"/>
            <a:ext cx="257343" cy="274320"/>
          </a:xfrm>
          <a:custGeom>
            <a:avLst/>
            <a:gdLst>
              <a:gd name="T0" fmla="*/ 192 w 240"/>
              <a:gd name="T1" fmla="*/ 160 h 256"/>
              <a:gd name="T2" fmla="*/ 155 w 240"/>
              <a:gd name="T3" fmla="*/ 178 h 256"/>
              <a:gd name="T4" fmla="*/ 94 w 240"/>
              <a:gd name="T5" fmla="*/ 144 h 256"/>
              <a:gd name="T6" fmla="*/ 96 w 240"/>
              <a:gd name="T7" fmla="*/ 128 h 256"/>
              <a:gd name="T8" fmla="*/ 94 w 240"/>
              <a:gd name="T9" fmla="*/ 112 h 256"/>
              <a:gd name="T10" fmla="*/ 155 w 240"/>
              <a:gd name="T11" fmla="*/ 78 h 256"/>
              <a:gd name="T12" fmla="*/ 192 w 240"/>
              <a:gd name="T13" fmla="*/ 96 h 256"/>
              <a:gd name="T14" fmla="*/ 240 w 240"/>
              <a:gd name="T15" fmla="*/ 48 h 256"/>
              <a:gd name="T16" fmla="*/ 192 w 240"/>
              <a:gd name="T17" fmla="*/ 0 h 256"/>
              <a:gd name="T18" fmla="*/ 144 w 240"/>
              <a:gd name="T19" fmla="*/ 48 h 256"/>
              <a:gd name="T20" fmla="*/ 147 w 240"/>
              <a:gd name="T21" fmla="*/ 64 h 256"/>
              <a:gd name="T22" fmla="*/ 86 w 240"/>
              <a:gd name="T23" fmla="*/ 98 h 256"/>
              <a:gd name="T24" fmla="*/ 48 w 240"/>
              <a:gd name="T25" fmla="*/ 80 h 256"/>
              <a:gd name="T26" fmla="*/ 0 w 240"/>
              <a:gd name="T27" fmla="*/ 128 h 256"/>
              <a:gd name="T28" fmla="*/ 48 w 240"/>
              <a:gd name="T29" fmla="*/ 176 h 256"/>
              <a:gd name="T30" fmla="*/ 86 w 240"/>
              <a:gd name="T31" fmla="*/ 158 h 256"/>
              <a:gd name="T32" fmla="*/ 147 w 240"/>
              <a:gd name="T33" fmla="*/ 192 h 256"/>
              <a:gd name="T34" fmla="*/ 144 w 240"/>
              <a:gd name="T35" fmla="*/ 208 h 256"/>
              <a:gd name="T36" fmla="*/ 192 w 240"/>
              <a:gd name="T37" fmla="*/ 256 h 256"/>
              <a:gd name="T38" fmla="*/ 240 w 240"/>
              <a:gd name="T39" fmla="*/ 208 h 256"/>
              <a:gd name="T40" fmla="*/ 192 w 240"/>
              <a:gd name="T41" fmla="*/ 160 h 256"/>
              <a:gd name="T42" fmla="*/ 192 w 240"/>
              <a:gd name="T43" fmla="*/ 16 h 256"/>
              <a:gd name="T44" fmla="*/ 224 w 240"/>
              <a:gd name="T45" fmla="*/ 48 h 256"/>
              <a:gd name="T46" fmla="*/ 192 w 240"/>
              <a:gd name="T47" fmla="*/ 80 h 256"/>
              <a:gd name="T48" fmla="*/ 160 w 240"/>
              <a:gd name="T49" fmla="*/ 48 h 256"/>
              <a:gd name="T50" fmla="*/ 192 w 240"/>
              <a:gd name="T51" fmla="*/ 16 h 256"/>
              <a:gd name="T52" fmla="*/ 48 w 240"/>
              <a:gd name="T53" fmla="*/ 160 h 256"/>
              <a:gd name="T54" fmla="*/ 16 w 240"/>
              <a:gd name="T55" fmla="*/ 128 h 256"/>
              <a:gd name="T56" fmla="*/ 48 w 240"/>
              <a:gd name="T57" fmla="*/ 96 h 256"/>
              <a:gd name="T58" fmla="*/ 80 w 240"/>
              <a:gd name="T59" fmla="*/ 128 h 256"/>
              <a:gd name="T60" fmla="*/ 48 w 240"/>
              <a:gd name="T61" fmla="*/ 160 h 256"/>
              <a:gd name="T62" fmla="*/ 192 w 240"/>
              <a:gd name="T63" fmla="*/ 240 h 256"/>
              <a:gd name="T64" fmla="*/ 160 w 240"/>
              <a:gd name="T65" fmla="*/ 208 h 256"/>
              <a:gd name="T66" fmla="*/ 192 w 240"/>
              <a:gd name="T67" fmla="*/ 176 h 256"/>
              <a:gd name="T68" fmla="*/ 224 w 240"/>
              <a:gd name="T69" fmla="*/ 208 h 256"/>
              <a:gd name="T70" fmla="*/ 192 w 240"/>
              <a:gd name="T71"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56">
                <a:moveTo>
                  <a:pt x="192" y="160"/>
                </a:moveTo>
                <a:cubicBezTo>
                  <a:pt x="177" y="160"/>
                  <a:pt x="163" y="167"/>
                  <a:pt x="155" y="178"/>
                </a:cubicBezTo>
                <a:cubicBezTo>
                  <a:pt x="94" y="144"/>
                  <a:pt x="94" y="144"/>
                  <a:pt x="94" y="144"/>
                </a:cubicBezTo>
                <a:cubicBezTo>
                  <a:pt x="95" y="139"/>
                  <a:pt x="96" y="134"/>
                  <a:pt x="96" y="128"/>
                </a:cubicBezTo>
                <a:cubicBezTo>
                  <a:pt x="96" y="123"/>
                  <a:pt x="95" y="117"/>
                  <a:pt x="94" y="112"/>
                </a:cubicBezTo>
                <a:cubicBezTo>
                  <a:pt x="155" y="78"/>
                  <a:pt x="155" y="78"/>
                  <a:pt x="155" y="78"/>
                </a:cubicBezTo>
                <a:cubicBezTo>
                  <a:pt x="163" y="89"/>
                  <a:pt x="177" y="96"/>
                  <a:pt x="192" y="96"/>
                </a:cubicBezTo>
                <a:cubicBezTo>
                  <a:pt x="219" y="96"/>
                  <a:pt x="240" y="75"/>
                  <a:pt x="240" y="48"/>
                </a:cubicBezTo>
                <a:cubicBezTo>
                  <a:pt x="240" y="22"/>
                  <a:pt x="219" y="0"/>
                  <a:pt x="192" y="0"/>
                </a:cubicBezTo>
                <a:cubicBezTo>
                  <a:pt x="166" y="0"/>
                  <a:pt x="144" y="22"/>
                  <a:pt x="144" y="48"/>
                </a:cubicBezTo>
                <a:cubicBezTo>
                  <a:pt x="144" y="54"/>
                  <a:pt x="145" y="59"/>
                  <a:pt x="147" y="64"/>
                </a:cubicBezTo>
                <a:cubicBezTo>
                  <a:pt x="86" y="98"/>
                  <a:pt x="86" y="98"/>
                  <a:pt x="86" y="98"/>
                </a:cubicBezTo>
                <a:cubicBezTo>
                  <a:pt x="77" y="87"/>
                  <a:pt x="63" y="80"/>
                  <a:pt x="48" y="80"/>
                </a:cubicBezTo>
                <a:cubicBezTo>
                  <a:pt x="22" y="80"/>
                  <a:pt x="0" y="102"/>
                  <a:pt x="0" y="128"/>
                </a:cubicBezTo>
                <a:cubicBezTo>
                  <a:pt x="0" y="155"/>
                  <a:pt x="22" y="176"/>
                  <a:pt x="48" y="176"/>
                </a:cubicBezTo>
                <a:cubicBezTo>
                  <a:pt x="63" y="176"/>
                  <a:pt x="77" y="169"/>
                  <a:pt x="86" y="158"/>
                </a:cubicBezTo>
                <a:cubicBezTo>
                  <a:pt x="147" y="192"/>
                  <a:pt x="147" y="192"/>
                  <a:pt x="147" y="192"/>
                </a:cubicBezTo>
                <a:cubicBezTo>
                  <a:pt x="145" y="197"/>
                  <a:pt x="144" y="203"/>
                  <a:pt x="144" y="208"/>
                </a:cubicBezTo>
                <a:cubicBezTo>
                  <a:pt x="144" y="235"/>
                  <a:pt x="166" y="256"/>
                  <a:pt x="192" y="256"/>
                </a:cubicBezTo>
                <a:cubicBezTo>
                  <a:pt x="219" y="256"/>
                  <a:pt x="240" y="235"/>
                  <a:pt x="240" y="208"/>
                </a:cubicBezTo>
                <a:cubicBezTo>
                  <a:pt x="240" y="182"/>
                  <a:pt x="219" y="160"/>
                  <a:pt x="192" y="160"/>
                </a:cubicBezTo>
                <a:close/>
                <a:moveTo>
                  <a:pt x="192" y="16"/>
                </a:moveTo>
                <a:cubicBezTo>
                  <a:pt x="210" y="16"/>
                  <a:pt x="224" y="30"/>
                  <a:pt x="224" y="48"/>
                </a:cubicBezTo>
                <a:cubicBezTo>
                  <a:pt x="224" y="66"/>
                  <a:pt x="210" y="80"/>
                  <a:pt x="192" y="80"/>
                </a:cubicBezTo>
                <a:cubicBezTo>
                  <a:pt x="175" y="80"/>
                  <a:pt x="160" y="66"/>
                  <a:pt x="160" y="48"/>
                </a:cubicBezTo>
                <a:cubicBezTo>
                  <a:pt x="160" y="30"/>
                  <a:pt x="175" y="16"/>
                  <a:pt x="192" y="16"/>
                </a:cubicBezTo>
                <a:close/>
                <a:moveTo>
                  <a:pt x="48" y="160"/>
                </a:moveTo>
                <a:cubicBezTo>
                  <a:pt x="31" y="160"/>
                  <a:pt x="16" y="146"/>
                  <a:pt x="16" y="128"/>
                </a:cubicBezTo>
                <a:cubicBezTo>
                  <a:pt x="16" y="110"/>
                  <a:pt x="31" y="96"/>
                  <a:pt x="48" y="96"/>
                </a:cubicBezTo>
                <a:cubicBezTo>
                  <a:pt x="66" y="96"/>
                  <a:pt x="80" y="110"/>
                  <a:pt x="80" y="128"/>
                </a:cubicBezTo>
                <a:cubicBezTo>
                  <a:pt x="80" y="146"/>
                  <a:pt x="66" y="160"/>
                  <a:pt x="48" y="160"/>
                </a:cubicBezTo>
                <a:close/>
                <a:moveTo>
                  <a:pt x="192" y="240"/>
                </a:moveTo>
                <a:cubicBezTo>
                  <a:pt x="175" y="240"/>
                  <a:pt x="160" y="226"/>
                  <a:pt x="160" y="208"/>
                </a:cubicBezTo>
                <a:cubicBezTo>
                  <a:pt x="160" y="190"/>
                  <a:pt x="175" y="176"/>
                  <a:pt x="192" y="176"/>
                </a:cubicBezTo>
                <a:cubicBezTo>
                  <a:pt x="210" y="176"/>
                  <a:pt x="224" y="190"/>
                  <a:pt x="224" y="208"/>
                </a:cubicBezTo>
                <a:cubicBezTo>
                  <a:pt x="224" y="226"/>
                  <a:pt x="210" y="240"/>
                  <a:pt x="192"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custDataLst>
      <p:custData r:id="rId1"/>
    </p:custDataLst>
    <p:extLst>
      <p:ext uri="{BB962C8B-B14F-4D97-AF65-F5344CB8AC3E}">
        <p14:creationId xmlns:p14="http://schemas.microsoft.com/office/powerpoint/2010/main" val="38755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2" grpId="0"/>
      <p:bldP spid="9"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cs typeface="Arial"/>
              </a:rPr>
              <a:t>Enfoque estructurado de multianual para la </a:t>
            </a:r>
            <a:br>
              <a:rPr lang="es-MX" b="1" dirty="0">
                <a:cs typeface="Arial"/>
              </a:rPr>
            </a:br>
            <a:r>
              <a:rPr lang="es-MX" b="1" dirty="0">
                <a:cs typeface="Arial"/>
              </a:rPr>
              <a:t>protección de capas bajas de los </a:t>
            </a:r>
            <a:r>
              <a:rPr lang="es-MX" b="1" dirty="0" err="1">
                <a:cs typeface="Arial"/>
              </a:rPr>
              <a:t>Risk</a:t>
            </a:r>
            <a:r>
              <a:rPr lang="es-MX" b="1" dirty="0">
                <a:cs typeface="Arial"/>
              </a:rPr>
              <a:t> XL y Cat XL</a:t>
            </a:r>
            <a:endParaRPr lang="en-US" dirty="0"/>
          </a:p>
        </p:txBody>
      </p:sp>
      <p:sp>
        <p:nvSpPr>
          <p:cNvPr id="3" name="Slide Number Placeholder 2"/>
          <p:cNvSpPr>
            <a:spLocks noGrp="1"/>
          </p:cNvSpPr>
          <p:nvPr>
            <p:ph type="sldNum" sz="quarter" idx="10"/>
          </p:nvPr>
        </p:nvSpPr>
        <p:spPr>
          <a:xfrm>
            <a:off x="11472947" y="6502399"/>
            <a:ext cx="280800" cy="123111"/>
          </a:xfrm>
        </p:spPr>
        <p:txBody>
          <a:bodyPr/>
          <a:lstStyle/>
          <a:p>
            <a:pPr algn="r"/>
            <a:fld id="{DF66040D-6F20-4F4B-8995-856BEECD84BE}" type="slidenum">
              <a:rPr lang="en-US" smtClean="0"/>
              <a:pPr algn="r"/>
              <a:t>13</a:t>
            </a:fld>
            <a:endParaRPr lang="en-US"/>
          </a:p>
        </p:txBody>
      </p:sp>
      <p:sp>
        <p:nvSpPr>
          <p:cNvPr id="4" name="Footer Placeholder 3" hidden="1"/>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5" name="Text Placeholder 4"/>
          <p:cNvSpPr>
            <a:spLocks noGrp="1"/>
          </p:cNvSpPr>
          <p:nvPr>
            <p:ph type="body" sz="quarter" idx="12"/>
          </p:nvPr>
        </p:nvSpPr>
        <p:spPr>
          <a:xfrm>
            <a:off x="499762" y="1076469"/>
            <a:ext cx="11225025" cy="320400"/>
          </a:xfrm>
        </p:spPr>
        <p:txBody>
          <a:bodyPr/>
          <a:lstStyle/>
          <a:p>
            <a:r>
              <a:rPr lang="es-MX" dirty="0"/>
              <a:t>El mercado para capas primarias es bastante sólido en este momento</a:t>
            </a:r>
          </a:p>
        </p:txBody>
      </p:sp>
      <p:sp>
        <p:nvSpPr>
          <p:cNvPr id="6" name="Content Placeholder 7"/>
          <p:cNvSpPr txBox="1">
            <a:spLocks/>
          </p:cNvSpPr>
          <p:nvPr/>
        </p:nvSpPr>
        <p:spPr bwMode="gray">
          <a:xfrm>
            <a:off x="1350924" y="3279869"/>
            <a:ext cx="10978613" cy="115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5"/>
                </a:solidFill>
                <a:ea typeface="MS PGothic"/>
              </a:rPr>
              <a:t>Cuenta</a:t>
            </a:r>
            <a:r>
              <a:rPr lang="en-US" sz="1400" b="1" kern="0" dirty="0">
                <a:solidFill>
                  <a:schemeClr val="accent5"/>
                </a:solidFill>
                <a:ea typeface="MS PGothic"/>
              </a:rPr>
              <a:t> de </a:t>
            </a:r>
            <a:r>
              <a:rPr lang="en-US" sz="1400" b="1" kern="0" dirty="0" err="1">
                <a:solidFill>
                  <a:schemeClr val="accent5"/>
                </a:solidFill>
                <a:ea typeface="MS PGothic"/>
              </a:rPr>
              <a:t>Experiencia</a:t>
            </a:r>
            <a:r>
              <a:rPr lang="en-US" sz="1400" b="1" kern="0" dirty="0">
                <a:solidFill>
                  <a:schemeClr val="accent5"/>
                </a:solidFill>
                <a:ea typeface="MS PGothic"/>
              </a:rPr>
              <a:t> (EAB)</a:t>
            </a:r>
          </a:p>
          <a:p>
            <a:pPr lvl="1">
              <a:spcAft>
                <a:spcPts val="0"/>
              </a:spcAft>
              <a:buFont typeface="Arial" panose="020B0604020202020204" pitchFamily="34" charset="0"/>
              <a:buChar char="•"/>
            </a:pPr>
            <a:r>
              <a:rPr lang="es-MX" sz="1200" dirty="0"/>
              <a:t>Esta es una cuenta de </a:t>
            </a:r>
            <a:r>
              <a:rPr lang="es-MX" sz="1200" dirty="0" err="1"/>
              <a:t>referncia</a:t>
            </a:r>
            <a:r>
              <a:rPr lang="es-MX" sz="1200" dirty="0"/>
              <a:t> con un saldo inicial igual a la Prima de Reaseguro menos el Margen del Reasegurador </a:t>
            </a:r>
          </a:p>
          <a:p>
            <a:pPr lvl="1">
              <a:spcAft>
                <a:spcPts val="0"/>
              </a:spcAft>
              <a:buFont typeface="Arial" panose="020B0604020202020204" pitchFamily="34" charset="0"/>
              <a:buChar char="•"/>
            </a:pPr>
            <a:r>
              <a:rPr lang="es-MX" sz="1200" dirty="0"/>
              <a:t>Las pérdidas se pagan primero con los fondos de la EAB y luego con los otros fondos del Reasegurador </a:t>
            </a:r>
          </a:p>
          <a:p>
            <a:pPr lvl="1">
              <a:spcAft>
                <a:spcPts val="0"/>
              </a:spcAft>
              <a:buFont typeface="Arial" panose="020B0604020202020204" pitchFamily="34" charset="0"/>
              <a:buChar char="•"/>
            </a:pPr>
            <a:r>
              <a:rPr lang="es-MX" sz="1200" dirty="0"/>
              <a:t>Si queda un saldo en la EAB después de que todas las pérdidas se hayan liquidado, entonces un porcentaje acordado previamente (Comisión de Beneficios) del saldo en la EAB se devuelve a la compañía cedente como consideración para una conmutación completa y final </a:t>
            </a:r>
          </a:p>
          <a:p>
            <a:pPr lvl="1">
              <a:spcAft>
                <a:spcPts val="0"/>
              </a:spcAft>
              <a:buFont typeface="Arial" panose="020B0604020202020204" pitchFamily="34" charset="0"/>
              <a:buChar char="•"/>
            </a:pPr>
            <a:r>
              <a:rPr lang="es-MX" sz="1200" dirty="0"/>
              <a:t>La Comisión de Beneficios se dirigiría al 100% de la EAB, pero puede ser menor dependiendo de cómo el reasegurador perciba el riesgo/retorno</a:t>
            </a:r>
          </a:p>
          <a:p>
            <a:pPr marL="182448" lvl="1" indent="-182448" defTabSz="914400">
              <a:buFont typeface="Arial" panose="020B0604020202020204" pitchFamily="34" charset="0"/>
              <a:buChar char="•"/>
              <a:defRPr/>
            </a:pPr>
            <a:endParaRPr lang="en-US" sz="1200" kern="0" dirty="0">
              <a:solidFill>
                <a:srgbClr val="000000">
                  <a:lumMod val="95000"/>
                  <a:lumOff val="5000"/>
                </a:srgbClr>
              </a:solidFill>
              <a:ea typeface="MS PGothic"/>
            </a:endParaRPr>
          </a:p>
        </p:txBody>
      </p:sp>
      <p:cxnSp>
        <p:nvCxnSpPr>
          <p:cNvPr id="7" name="Straight Connector 6"/>
          <p:cNvCxnSpPr/>
          <p:nvPr/>
        </p:nvCxnSpPr>
        <p:spPr bwMode="auto">
          <a:xfrm>
            <a:off x="800853" y="1789562"/>
            <a:ext cx="0" cy="4240872"/>
          </a:xfrm>
          <a:prstGeom prst="line">
            <a:avLst/>
          </a:prstGeom>
          <a:noFill/>
          <a:ln w="38100" cap="flat" cmpd="sng" algn="ctr">
            <a:solidFill>
              <a:srgbClr val="000000"/>
            </a:solidFill>
            <a:prstDash val="solid"/>
            <a:round/>
            <a:headEnd type="oval"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513069" y="3257352"/>
            <a:ext cx="602260" cy="602260"/>
          </a:xfrm>
          <a:prstGeom prst="ellipse">
            <a:avLst/>
          </a:prstGeom>
          <a:solidFill>
            <a:schemeClr val="accent5"/>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sp>
        <p:nvSpPr>
          <p:cNvPr id="10" name="Oval 9"/>
          <p:cNvSpPr/>
          <p:nvPr/>
        </p:nvSpPr>
        <p:spPr bwMode="auto">
          <a:xfrm>
            <a:off x="491794" y="4713803"/>
            <a:ext cx="602260" cy="602260"/>
          </a:xfrm>
          <a:prstGeom prst="ellipse">
            <a:avLst/>
          </a:prstGeom>
          <a:solidFill>
            <a:schemeClr val="accent6"/>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sp>
        <p:nvSpPr>
          <p:cNvPr id="11" name="Content Placeholder 7"/>
          <p:cNvSpPr txBox="1">
            <a:spLocks/>
          </p:cNvSpPr>
          <p:nvPr/>
        </p:nvSpPr>
        <p:spPr bwMode="gray">
          <a:xfrm>
            <a:off x="1375130" y="4713803"/>
            <a:ext cx="10611865" cy="13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6"/>
                </a:solidFill>
                <a:ea typeface="MS PGothic"/>
              </a:rPr>
              <a:t>Componentes</a:t>
            </a:r>
            <a:r>
              <a:rPr lang="en-US" sz="1400" b="1" kern="0" dirty="0">
                <a:solidFill>
                  <a:schemeClr val="accent6"/>
                </a:solidFill>
                <a:ea typeface="MS PGothic"/>
              </a:rPr>
              <a:t> del </a:t>
            </a:r>
            <a:r>
              <a:rPr lang="en-US" sz="1400" b="1" kern="0" dirty="0" err="1">
                <a:solidFill>
                  <a:schemeClr val="accent6"/>
                </a:solidFill>
                <a:ea typeface="MS PGothic"/>
              </a:rPr>
              <a:t>Margen</a:t>
            </a:r>
            <a:r>
              <a:rPr lang="en-US" sz="1400" b="1" kern="0" dirty="0">
                <a:solidFill>
                  <a:schemeClr val="accent6"/>
                </a:solidFill>
                <a:ea typeface="MS PGothic"/>
              </a:rPr>
              <a:t> del </a:t>
            </a:r>
            <a:r>
              <a:rPr lang="en-US" sz="1400" b="1" kern="0" dirty="0" err="1">
                <a:solidFill>
                  <a:schemeClr val="accent6"/>
                </a:solidFill>
                <a:ea typeface="MS PGothic"/>
              </a:rPr>
              <a:t>Reasegurador</a:t>
            </a:r>
            <a:endParaRPr lang="en-US" sz="1400" b="1" kern="0" dirty="0">
              <a:solidFill>
                <a:schemeClr val="accent6"/>
              </a:solidFill>
              <a:ea typeface="MS PGothic"/>
            </a:endParaRPr>
          </a:p>
          <a:p>
            <a:pPr lvl="1">
              <a:spcAft>
                <a:spcPts val="0"/>
              </a:spcAft>
              <a:buFont typeface="Arial" panose="020B0604020202020204" pitchFamily="34" charset="0"/>
              <a:buChar char="•"/>
            </a:pPr>
            <a:r>
              <a:rPr lang="es-MX" sz="1200" dirty="0"/>
              <a:t>Riesgo general de suscripción durante el plazo </a:t>
            </a:r>
          </a:p>
          <a:p>
            <a:pPr lvl="1">
              <a:spcAft>
                <a:spcPts val="0"/>
              </a:spcAft>
              <a:buFont typeface="Arial" panose="020B0604020202020204" pitchFamily="34" charset="0"/>
              <a:buChar char="•"/>
            </a:pPr>
            <a:r>
              <a:rPr lang="es-MX" sz="1200" dirty="0"/>
              <a:t>"Opción" anticipada sobre la capacidad de catástrofe: disponibilidad, exposiciones, fijación de precios </a:t>
            </a:r>
          </a:p>
          <a:p>
            <a:pPr lvl="1">
              <a:spcAft>
                <a:spcPts val="0"/>
              </a:spcAft>
              <a:buFont typeface="Arial" panose="020B0604020202020204" pitchFamily="34" charset="0"/>
              <a:buChar char="•"/>
            </a:pPr>
            <a:r>
              <a:rPr lang="es-MX" sz="1200" dirty="0"/>
              <a:t>Presión en el balance general debido a la primera pérdida.</a:t>
            </a:r>
          </a:p>
          <a:p>
            <a:pPr marL="0" lvl="1" indent="0" defTabSz="914400">
              <a:buNone/>
              <a:defRPr/>
            </a:pPr>
            <a:endParaRPr lang="en-US" sz="1200" kern="0" dirty="0">
              <a:solidFill>
                <a:srgbClr val="000000">
                  <a:lumMod val="95000"/>
                  <a:lumOff val="5000"/>
                </a:srgbClr>
              </a:solidFill>
              <a:ea typeface="MS PGothic"/>
            </a:endParaRPr>
          </a:p>
          <a:p>
            <a:pPr marL="182448" lvl="1" indent="-182448" defTabSz="914400">
              <a:buFont typeface="Arial" panose="020B0604020202020204" pitchFamily="34" charset="0"/>
              <a:buChar char="•"/>
              <a:defRPr/>
            </a:pPr>
            <a:endParaRPr lang="en-US" sz="1200" kern="0" dirty="0">
              <a:solidFill>
                <a:srgbClr val="000000">
                  <a:lumMod val="95000"/>
                  <a:lumOff val="5000"/>
                </a:srgbClr>
              </a:solidFill>
              <a:ea typeface="MS PGothic"/>
            </a:endParaRPr>
          </a:p>
        </p:txBody>
      </p:sp>
      <p:sp>
        <p:nvSpPr>
          <p:cNvPr id="12" name="Content Placeholder 7"/>
          <p:cNvSpPr txBox="1">
            <a:spLocks/>
          </p:cNvSpPr>
          <p:nvPr/>
        </p:nvSpPr>
        <p:spPr bwMode="gray">
          <a:xfrm>
            <a:off x="1284732" y="1577340"/>
            <a:ext cx="10678628" cy="118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n-US" sz="1400" b="1" kern="0" dirty="0" err="1">
                <a:solidFill>
                  <a:schemeClr val="accent4"/>
                </a:solidFill>
                <a:ea typeface="MS PGothic"/>
              </a:rPr>
              <a:t>Términos</a:t>
            </a:r>
            <a:r>
              <a:rPr lang="en-US" sz="1400" b="1" kern="0" dirty="0">
                <a:solidFill>
                  <a:schemeClr val="accent4"/>
                </a:solidFill>
                <a:ea typeface="MS PGothic"/>
              </a:rPr>
              <a:t> </a:t>
            </a:r>
            <a:r>
              <a:rPr lang="en-US" sz="1400" b="1" kern="0" dirty="0" err="1">
                <a:solidFill>
                  <a:schemeClr val="accent4"/>
                </a:solidFill>
                <a:ea typeface="MS PGothic"/>
              </a:rPr>
              <a:t>Generales</a:t>
            </a:r>
            <a:endParaRPr lang="en-US" sz="1400" b="1" kern="0" dirty="0">
              <a:solidFill>
                <a:schemeClr val="accent4"/>
              </a:solidFill>
              <a:ea typeface="MS PGothic"/>
            </a:endParaRPr>
          </a:p>
          <a:p>
            <a:pPr lvl="1">
              <a:spcAft>
                <a:spcPts val="0"/>
              </a:spcAft>
              <a:buFont typeface="Arial" panose="020B0604020202020204" pitchFamily="34" charset="0"/>
              <a:buChar char="•"/>
            </a:pPr>
            <a:r>
              <a:rPr lang="es-MX" sz="1200" dirty="0"/>
              <a:t>Tres años, comenzando el 1 de julio de 2022, con opción de cancelar después de 12 meses si no hay pérdidas </a:t>
            </a:r>
          </a:p>
          <a:p>
            <a:pPr lvl="1">
              <a:spcAft>
                <a:spcPts val="0"/>
              </a:spcAft>
              <a:buFont typeface="Arial" panose="020B0604020202020204" pitchFamily="34" charset="0"/>
              <a:buChar char="•"/>
            </a:pPr>
            <a:r>
              <a:rPr lang="es-MX" sz="1200" b="1" dirty="0"/>
              <a:t>Límite anual </a:t>
            </a:r>
            <a:r>
              <a:rPr lang="es-MX" sz="1200" dirty="0"/>
              <a:t>= $200 millones en exceso de $100 millones en el agregado (objetivo) o por evento </a:t>
            </a:r>
          </a:p>
          <a:p>
            <a:pPr lvl="1">
              <a:spcAft>
                <a:spcPts val="0"/>
              </a:spcAft>
              <a:buFont typeface="Arial" panose="020B0604020202020204" pitchFamily="34" charset="0"/>
              <a:buChar char="•"/>
            </a:pPr>
            <a:r>
              <a:rPr lang="es-MX" sz="1200" b="1" dirty="0"/>
              <a:t>Límite del plazo </a:t>
            </a:r>
            <a:r>
              <a:rPr lang="es-MX" sz="1200" dirty="0"/>
              <a:t>= $400 millones </a:t>
            </a:r>
          </a:p>
          <a:p>
            <a:pPr lvl="1">
              <a:spcAft>
                <a:spcPts val="0"/>
              </a:spcAft>
              <a:buFont typeface="Arial" panose="020B0604020202020204" pitchFamily="34" charset="0"/>
              <a:buChar char="•"/>
            </a:pPr>
            <a:r>
              <a:rPr lang="es-MX" sz="1200" b="1" dirty="0"/>
              <a:t>Prima anual</a:t>
            </a:r>
            <a:r>
              <a:rPr lang="es-MX" sz="1200" dirty="0"/>
              <a:t> = $100 millones; $75 millones para la Cuenta de Experiencia (EAB, por sus siglas en inglés), $25 millones para el Margen del Reasegurador </a:t>
            </a:r>
          </a:p>
          <a:p>
            <a:pPr lvl="1">
              <a:spcAft>
                <a:spcPts val="0"/>
              </a:spcAft>
              <a:buFont typeface="Arial" panose="020B0604020202020204" pitchFamily="34" charset="0"/>
              <a:buChar char="•"/>
            </a:pPr>
            <a:r>
              <a:rPr lang="es-MX" sz="1200" dirty="0"/>
              <a:t>Impuestos federales y corretaje pagados por el Reasegurador</a:t>
            </a:r>
          </a:p>
          <a:p>
            <a:pPr marL="182448" lvl="1" indent="-182448" defTabSz="912247">
              <a:buFont typeface="Arial" panose="020B0604020202020204" pitchFamily="34" charset="0"/>
              <a:buChar char="•"/>
              <a:defRPr/>
            </a:pPr>
            <a:endParaRPr lang="en-US" sz="1200" b="1" kern="0" dirty="0">
              <a:solidFill>
                <a:schemeClr val="accent1"/>
              </a:solidFill>
              <a:ea typeface="MS PGothic"/>
            </a:endParaRPr>
          </a:p>
        </p:txBody>
      </p:sp>
      <p:cxnSp>
        <p:nvCxnSpPr>
          <p:cNvPr id="13" name="Straight Connector 12"/>
          <p:cNvCxnSpPr/>
          <p:nvPr/>
        </p:nvCxnSpPr>
        <p:spPr bwMode="auto">
          <a:xfrm>
            <a:off x="1310491" y="3208026"/>
            <a:ext cx="10676504"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349371" y="4676678"/>
            <a:ext cx="10663384"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p:cNvSpPr/>
          <p:nvPr/>
        </p:nvSpPr>
        <p:spPr bwMode="auto">
          <a:xfrm>
            <a:off x="500908" y="1565548"/>
            <a:ext cx="602260" cy="602260"/>
          </a:xfrm>
          <a:prstGeom prst="ellipse">
            <a:avLst/>
          </a:prstGeom>
          <a:solidFill>
            <a:schemeClr val="accent4"/>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chemeClr val="bg1"/>
              </a:solidFill>
              <a:effectLst/>
              <a:uLnTx/>
              <a:uFillTx/>
              <a:ea typeface="MS PGothic"/>
            </a:endParaRPr>
          </a:p>
        </p:txBody>
      </p:sp>
      <p:sp>
        <p:nvSpPr>
          <p:cNvPr id="31" name="Freeform 10" descr="Coins.">
            <a:extLst>
              <a:ext uri="{FF2B5EF4-FFF2-40B4-BE49-F238E27FC236}">
                <a16:creationId xmlns:a16="http://schemas.microsoft.com/office/drawing/2014/main" id="{D298B4B4-715C-25FD-AF15-12775B9A265A}"/>
              </a:ext>
            </a:extLst>
          </p:cNvPr>
          <p:cNvSpPr>
            <a:spLocks noEditPoints="1"/>
          </p:cNvSpPr>
          <p:nvPr>
            <p:custDataLst>
              <p:custData r:id="rId2"/>
            </p:custDataLst>
          </p:nvPr>
        </p:nvSpPr>
        <p:spPr bwMode="auto">
          <a:xfrm>
            <a:off x="614614" y="4852904"/>
            <a:ext cx="356619" cy="324057"/>
          </a:xfrm>
          <a:custGeom>
            <a:avLst/>
            <a:gdLst>
              <a:gd name="T0" fmla="*/ 144 w 256"/>
              <a:gd name="T1" fmla="*/ 64 h 240"/>
              <a:gd name="T2" fmla="*/ 144 w 256"/>
              <a:gd name="T3" fmla="*/ 113 h 240"/>
              <a:gd name="T4" fmla="*/ 112 w 256"/>
              <a:gd name="T5" fmla="*/ 113 h 240"/>
              <a:gd name="T6" fmla="*/ 112 w 256"/>
              <a:gd name="T7" fmla="*/ 64 h 240"/>
              <a:gd name="T8" fmla="*/ 56 w 256"/>
              <a:gd name="T9" fmla="*/ 0 h 240"/>
              <a:gd name="T10" fmla="*/ 0 w 256"/>
              <a:gd name="T11" fmla="*/ 64 h 240"/>
              <a:gd name="T12" fmla="*/ 0 w 256"/>
              <a:gd name="T13" fmla="*/ 128 h 240"/>
              <a:gd name="T14" fmla="*/ 56 w 256"/>
              <a:gd name="T15" fmla="*/ 192 h 240"/>
              <a:gd name="T16" fmla="*/ 72 w 256"/>
              <a:gd name="T17" fmla="*/ 208 h 240"/>
              <a:gd name="T18" fmla="*/ 184 w 256"/>
              <a:gd name="T19" fmla="*/ 208 h 240"/>
              <a:gd name="T20" fmla="*/ 200 w 256"/>
              <a:gd name="T21" fmla="*/ 192 h 240"/>
              <a:gd name="T22" fmla="*/ 256 w 256"/>
              <a:gd name="T23" fmla="*/ 128 h 240"/>
              <a:gd name="T24" fmla="*/ 256 w 256"/>
              <a:gd name="T25" fmla="*/ 64 h 240"/>
              <a:gd name="T26" fmla="*/ 240 w 256"/>
              <a:gd name="T27" fmla="*/ 128 h 240"/>
              <a:gd name="T28" fmla="*/ 184 w 256"/>
              <a:gd name="T29" fmla="*/ 143 h 240"/>
              <a:gd name="T30" fmla="*/ 200 w 256"/>
              <a:gd name="T31" fmla="*/ 128 h 240"/>
              <a:gd name="T32" fmla="*/ 240 w 256"/>
              <a:gd name="T33" fmla="*/ 128 h 240"/>
              <a:gd name="T34" fmla="*/ 56 w 256"/>
              <a:gd name="T35" fmla="*/ 80 h 240"/>
              <a:gd name="T36" fmla="*/ 16 w 256"/>
              <a:gd name="T37" fmla="*/ 55 h 240"/>
              <a:gd name="T38" fmla="*/ 96 w 256"/>
              <a:gd name="T39" fmla="*/ 55 h 240"/>
              <a:gd name="T40" fmla="*/ 56 w 256"/>
              <a:gd name="T41" fmla="*/ 96 h 240"/>
              <a:gd name="T42" fmla="*/ 96 w 256"/>
              <a:gd name="T43" fmla="*/ 96 h 240"/>
              <a:gd name="T44" fmla="*/ 16 w 256"/>
              <a:gd name="T45" fmla="*/ 96 h 240"/>
              <a:gd name="T46" fmla="*/ 56 w 256"/>
              <a:gd name="T47" fmla="*/ 96 h 240"/>
              <a:gd name="T48" fmla="*/ 56 w 256"/>
              <a:gd name="T49" fmla="*/ 128 h 240"/>
              <a:gd name="T50" fmla="*/ 72 w 256"/>
              <a:gd name="T51" fmla="*/ 143 h 240"/>
              <a:gd name="T52" fmla="*/ 16 w 256"/>
              <a:gd name="T53" fmla="*/ 128 h 240"/>
              <a:gd name="T54" fmla="*/ 88 w 256"/>
              <a:gd name="T55" fmla="*/ 167 h 240"/>
              <a:gd name="T56" fmla="*/ 168 w 256"/>
              <a:gd name="T57" fmla="*/ 167 h 240"/>
              <a:gd name="T58" fmla="*/ 128 w 256"/>
              <a:gd name="T59" fmla="*/ 192 h 240"/>
              <a:gd name="T60" fmla="*/ 88 w 256"/>
              <a:gd name="T61" fmla="*/ 167 h 240"/>
              <a:gd name="T62" fmla="*/ 200 w 256"/>
              <a:gd name="T63" fmla="*/ 112 h 240"/>
              <a:gd name="T64" fmla="*/ 160 w 256"/>
              <a:gd name="T65" fmla="*/ 87 h 240"/>
              <a:gd name="T66" fmla="*/ 240 w 256"/>
              <a:gd name="T67" fmla="*/ 87 h 240"/>
              <a:gd name="T68" fmla="*/ 200 w 256"/>
              <a:gd name="T69" fmla="*/ 48 h 240"/>
              <a:gd name="T70" fmla="*/ 200 w 256"/>
              <a:gd name="T71" fmla="*/ 80 h 240"/>
              <a:gd name="T72" fmla="*/ 200 w 256"/>
              <a:gd name="T73" fmla="*/ 48 h 240"/>
              <a:gd name="T74" fmla="*/ 128 w 256"/>
              <a:gd name="T75" fmla="*/ 160 h 240"/>
              <a:gd name="T76" fmla="*/ 128 w 256"/>
              <a:gd name="T77" fmla="*/ 128 h 240"/>
              <a:gd name="T78" fmla="*/ 56 w 256"/>
              <a:gd name="T79" fmla="*/ 16 h 240"/>
              <a:gd name="T80" fmla="*/ 56 w 256"/>
              <a:gd name="T81" fmla="*/ 48 h 240"/>
              <a:gd name="T82" fmla="*/ 56 w 256"/>
              <a:gd name="T83" fmla="*/ 16 h 240"/>
              <a:gd name="T84" fmla="*/ 16 w 256"/>
              <a:gd name="T85" fmla="*/ 151 h 240"/>
              <a:gd name="T86" fmla="*/ 72 w 256"/>
              <a:gd name="T87" fmla="*/ 159 h 240"/>
              <a:gd name="T88" fmla="*/ 56 w 256"/>
              <a:gd name="T89" fmla="*/ 176 h 240"/>
              <a:gd name="T90" fmla="*/ 128 w 256"/>
              <a:gd name="T91" fmla="*/ 224 h 240"/>
              <a:gd name="T92" fmla="*/ 88 w 256"/>
              <a:gd name="T93" fmla="*/ 199 h 240"/>
              <a:gd name="T94" fmla="*/ 168 w 256"/>
              <a:gd name="T95" fmla="*/ 199 h 240"/>
              <a:gd name="T96" fmla="*/ 128 w 256"/>
              <a:gd name="T97" fmla="*/ 224 h 240"/>
              <a:gd name="T98" fmla="*/ 184 w 256"/>
              <a:gd name="T99" fmla="*/ 175 h 240"/>
              <a:gd name="T100" fmla="*/ 200 w 256"/>
              <a:gd name="T101" fmla="*/ 160 h 240"/>
              <a:gd name="T102" fmla="*/ 240 w 256"/>
              <a:gd name="T103" fmla="*/ 1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240">
                <a:moveTo>
                  <a:pt x="200" y="32"/>
                </a:moveTo>
                <a:cubicBezTo>
                  <a:pt x="168" y="32"/>
                  <a:pt x="144" y="46"/>
                  <a:pt x="144" y="64"/>
                </a:cubicBezTo>
                <a:cubicBezTo>
                  <a:pt x="144" y="96"/>
                  <a:pt x="144" y="96"/>
                  <a:pt x="144" y="96"/>
                </a:cubicBezTo>
                <a:cubicBezTo>
                  <a:pt x="144" y="113"/>
                  <a:pt x="144" y="113"/>
                  <a:pt x="144" y="113"/>
                </a:cubicBezTo>
                <a:cubicBezTo>
                  <a:pt x="139" y="112"/>
                  <a:pt x="134" y="112"/>
                  <a:pt x="128" y="112"/>
                </a:cubicBezTo>
                <a:cubicBezTo>
                  <a:pt x="123" y="112"/>
                  <a:pt x="117" y="112"/>
                  <a:pt x="112" y="113"/>
                </a:cubicBezTo>
                <a:cubicBezTo>
                  <a:pt x="112" y="96"/>
                  <a:pt x="112" y="96"/>
                  <a:pt x="112" y="96"/>
                </a:cubicBezTo>
                <a:cubicBezTo>
                  <a:pt x="112" y="64"/>
                  <a:pt x="112" y="64"/>
                  <a:pt x="112" y="64"/>
                </a:cubicBezTo>
                <a:cubicBezTo>
                  <a:pt x="112" y="32"/>
                  <a:pt x="112" y="32"/>
                  <a:pt x="112" y="32"/>
                </a:cubicBezTo>
                <a:cubicBezTo>
                  <a:pt x="112" y="14"/>
                  <a:pt x="88" y="0"/>
                  <a:pt x="56" y="0"/>
                </a:cubicBezTo>
                <a:cubicBezTo>
                  <a:pt x="24" y="0"/>
                  <a:pt x="0" y="14"/>
                  <a:pt x="0" y="32"/>
                </a:cubicBezTo>
                <a:cubicBezTo>
                  <a:pt x="0" y="64"/>
                  <a:pt x="0" y="64"/>
                  <a:pt x="0" y="64"/>
                </a:cubicBezTo>
                <a:cubicBezTo>
                  <a:pt x="0" y="96"/>
                  <a:pt x="0" y="96"/>
                  <a:pt x="0" y="96"/>
                </a:cubicBezTo>
                <a:cubicBezTo>
                  <a:pt x="0" y="128"/>
                  <a:pt x="0" y="128"/>
                  <a:pt x="0" y="128"/>
                </a:cubicBezTo>
                <a:cubicBezTo>
                  <a:pt x="0" y="160"/>
                  <a:pt x="0" y="160"/>
                  <a:pt x="0" y="160"/>
                </a:cubicBezTo>
                <a:cubicBezTo>
                  <a:pt x="0" y="178"/>
                  <a:pt x="24" y="192"/>
                  <a:pt x="56" y="192"/>
                </a:cubicBezTo>
                <a:cubicBezTo>
                  <a:pt x="62" y="192"/>
                  <a:pt x="67" y="192"/>
                  <a:pt x="72" y="191"/>
                </a:cubicBezTo>
                <a:cubicBezTo>
                  <a:pt x="72" y="208"/>
                  <a:pt x="72" y="208"/>
                  <a:pt x="72" y="208"/>
                </a:cubicBezTo>
                <a:cubicBezTo>
                  <a:pt x="72" y="226"/>
                  <a:pt x="96" y="240"/>
                  <a:pt x="128" y="240"/>
                </a:cubicBezTo>
                <a:cubicBezTo>
                  <a:pt x="160" y="240"/>
                  <a:pt x="184" y="226"/>
                  <a:pt x="184" y="208"/>
                </a:cubicBezTo>
                <a:cubicBezTo>
                  <a:pt x="184" y="191"/>
                  <a:pt x="184" y="191"/>
                  <a:pt x="184" y="191"/>
                </a:cubicBezTo>
                <a:cubicBezTo>
                  <a:pt x="189" y="192"/>
                  <a:pt x="194" y="192"/>
                  <a:pt x="200" y="192"/>
                </a:cubicBezTo>
                <a:cubicBezTo>
                  <a:pt x="232" y="192"/>
                  <a:pt x="256" y="178"/>
                  <a:pt x="256" y="160"/>
                </a:cubicBezTo>
                <a:cubicBezTo>
                  <a:pt x="256" y="128"/>
                  <a:pt x="256" y="128"/>
                  <a:pt x="256" y="128"/>
                </a:cubicBezTo>
                <a:cubicBezTo>
                  <a:pt x="256" y="96"/>
                  <a:pt x="256" y="96"/>
                  <a:pt x="256" y="96"/>
                </a:cubicBezTo>
                <a:cubicBezTo>
                  <a:pt x="256" y="64"/>
                  <a:pt x="256" y="64"/>
                  <a:pt x="256" y="64"/>
                </a:cubicBezTo>
                <a:cubicBezTo>
                  <a:pt x="256" y="46"/>
                  <a:pt x="232" y="32"/>
                  <a:pt x="200" y="32"/>
                </a:cubicBezTo>
                <a:close/>
                <a:moveTo>
                  <a:pt x="240" y="128"/>
                </a:moveTo>
                <a:cubicBezTo>
                  <a:pt x="240" y="135"/>
                  <a:pt x="225" y="144"/>
                  <a:pt x="200" y="144"/>
                </a:cubicBezTo>
                <a:cubicBezTo>
                  <a:pt x="194" y="144"/>
                  <a:pt x="189" y="144"/>
                  <a:pt x="184" y="143"/>
                </a:cubicBezTo>
                <a:cubicBezTo>
                  <a:pt x="184" y="136"/>
                  <a:pt x="180" y="129"/>
                  <a:pt x="173" y="124"/>
                </a:cubicBezTo>
                <a:cubicBezTo>
                  <a:pt x="181" y="127"/>
                  <a:pt x="190" y="128"/>
                  <a:pt x="200" y="128"/>
                </a:cubicBezTo>
                <a:cubicBezTo>
                  <a:pt x="216" y="128"/>
                  <a:pt x="230" y="125"/>
                  <a:pt x="240" y="119"/>
                </a:cubicBezTo>
                <a:lnTo>
                  <a:pt x="240" y="128"/>
                </a:lnTo>
                <a:close/>
                <a:moveTo>
                  <a:pt x="96" y="64"/>
                </a:moveTo>
                <a:cubicBezTo>
                  <a:pt x="96" y="71"/>
                  <a:pt x="81" y="80"/>
                  <a:pt x="56" y="80"/>
                </a:cubicBezTo>
                <a:cubicBezTo>
                  <a:pt x="32" y="80"/>
                  <a:pt x="16" y="71"/>
                  <a:pt x="16" y="64"/>
                </a:cubicBezTo>
                <a:cubicBezTo>
                  <a:pt x="16" y="55"/>
                  <a:pt x="16" y="55"/>
                  <a:pt x="16" y="55"/>
                </a:cubicBezTo>
                <a:cubicBezTo>
                  <a:pt x="26" y="61"/>
                  <a:pt x="40" y="64"/>
                  <a:pt x="56" y="64"/>
                </a:cubicBezTo>
                <a:cubicBezTo>
                  <a:pt x="72" y="64"/>
                  <a:pt x="86" y="61"/>
                  <a:pt x="96" y="55"/>
                </a:cubicBezTo>
                <a:lnTo>
                  <a:pt x="96" y="64"/>
                </a:lnTo>
                <a:close/>
                <a:moveTo>
                  <a:pt x="56" y="96"/>
                </a:moveTo>
                <a:cubicBezTo>
                  <a:pt x="72" y="96"/>
                  <a:pt x="86" y="93"/>
                  <a:pt x="96" y="87"/>
                </a:cubicBezTo>
                <a:cubicBezTo>
                  <a:pt x="96" y="96"/>
                  <a:pt x="96" y="96"/>
                  <a:pt x="96" y="96"/>
                </a:cubicBezTo>
                <a:cubicBezTo>
                  <a:pt x="96" y="103"/>
                  <a:pt x="81" y="112"/>
                  <a:pt x="56" y="112"/>
                </a:cubicBezTo>
                <a:cubicBezTo>
                  <a:pt x="32" y="112"/>
                  <a:pt x="16" y="103"/>
                  <a:pt x="16" y="96"/>
                </a:cubicBezTo>
                <a:cubicBezTo>
                  <a:pt x="16" y="87"/>
                  <a:pt x="16" y="87"/>
                  <a:pt x="16" y="87"/>
                </a:cubicBezTo>
                <a:cubicBezTo>
                  <a:pt x="26" y="93"/>
                  <a:pt x="40" y="96"/>
                  <a:pt x="56" y="96"/>
                </a:cubicBezTo>
                <a:close/>
                <a:moveTo>
                  <a:pt x="16" y="119"/>
                </a:moveTo>
                <a:cubicBezTo>
                  <a:pt x="26" y="125"/>
                  <a:pt x="40" y="128"/>
                  <a:pt x="56" y="128"/>
                </a:cubicBezTo>
                <a:cubicBezTo>
                  <a:pt x="66" y="128"/>
                  <a:pt x="76" y="127"/>
                  <a:pt x="84" y="124"/>
                </a:cubicBezTo>
                <a:cubicBezTo>
                  <a:pt x="77" y="129"/>
                  <a:pt x="73" y="136"/>
                  <a:pt x="72" y="143"/>
                </a:cubicBezTo>
                <a:cubicBezTo>
                  <a:pt x="68" y="144"/>
                  <a:pt x="63" y="144"/>
                  <a:pt x="56" y="144"/>
                </a:cubicBezTo>
                <a:cubicBezTo>
                  <a:pt x="32" y="144"/>
                  <a:pt x="16" y="135"/>
                  <a:pt x="16" y="128"/>
                </a:cubicBezTo>
                <a:lnTo>
                  <a:pt x="16" y="119"/>
                </a:lnTo>
                <a:close/>
                <a:moveTo>
                  <a:pt x="88" y="167"/>
                </a:moveTo>
                <a:cubicBezTo>
                  <a:pt x="98" y="173"/>
                  <a:pt x="112" y="176"/>
                  <a:pt x="128" y="176"/>
                </a:cubicBezTo>
                <a:cubicBezTo>
                  <a:pt x="144" y="176"/>
                  <a:pt x="158" y="173"/>
                  <a:pt x="168" y="167"/>
                </a:cubicBezTo>
                <a:cubicBezTo>
                  <a:pt x="168" y="176"/>
                  <a:pt x="168" y="176"/>
                  <a:pt x="168" y="176"/>
                </a:cubicBezTo>
                <a:cubicBezTo>
                  <a:pt x="168" y="183"/>
                  <a:pt x="153" y="192"/>
                  <a:pt x="128" y="192"/>
                </a:cubicBezTo>
                <a:cubicBezTo>
                  <a:pt x="104" y="192"/>
                  <a:pt x="88" y="183"/>
                  <a:pt x="88" y="176"/>
                </a:cubicBezTo>
                <a:lnTo>
                  <a:pt x="88" y="167"/>
                </a:lnTo>
                <a:close/>
                <a:moveTo>
                  <a:pt x="240" y="96"/>
                </a:moveTo>
                <a:cubicBezTo>
                  <a:pt x="240" y="103"/>
                  <a:pt x="225" y="112"/>
                  <a:pt x="200" y="112"/>
                </a:cubicBezTo>
                <a:cubicBezTo>
                  <a:pt x="176" y="112"/>
                  <a:pt x="160" y="103"/>
                  <a:pt x="160" y="96"/>
                </a:cubicBezTo>
                <a:cubicBezTo>
                  <a:pt x="160" y="87"/>
                  <a:pt x="160" y="87"/>
                  <a:pt x="160" y="87"/>
                </a:cubicBezTo>
                <a:cubicBezTo>
                  <a:pt x="170" y="93"/>
                  <a:pt x="184" y="96"/>
                  <a:pt x="200" y="96"/>
                </a:cubicBezTo>
                <a:cubicBezTo>
                  <a:pt x="216" y="96"/>
                  <a:pt x="230" y="93"/>
                  <a:pt x="240" y="87"/>
                </a:cubicBezTo>
                <a:lnTo>
                  <a:pt x="240" y="96"/>
                </a:lnTo>
                <a:close/>
                <a:moveTo>
                  <a:pt x="200" y="48"/>
                </a:moveTo>
                <a:cubicBezTo>
                  <a:pt x="225" y="48"/>
                  <a:pt x="240" y="58"/>
                  <a:pt x="240" y="64"/>
                </a:cubicBezTo>
                <a:cubicBezTo>
                  <a:pt x="240" y="71"/>
                  <a:pt x="225" y="80"/>
                  <a:pt x="200" y="80"/>
                </a:cubicBezTo>
                <a:cubicBezTo>
                  <a:pt x="176" y="80"/>
                  <a:pt x="160" y="71"/>
                  <a:pt x="160" y="64"/>
                </a:cubicBezTo>
                <a:cubicBezTo>
                  <a:pt x="160" y="58"/>
                  <a:pt x="176" y="48"/>
                  <a:pt x="200" y="48"/>
                </a:cubicBezTo>
                <a:close/>
                <a:moveTo>
                  <a:pt x="168" y="144"/>
                </a:moveTo>
                <a:cubicBezTo>
                  <a:pt x="168" y="151"/>
                  <a:pt x="153" y="160"/>
                  <a:pt x="128" y="160"/>
                </a:cubicBezTo>
                <a:cubicBezTo>
                  <a:pt x="104" y="160"/>
                  <a:pt x="88" y="151"/>
                  <a:pt x="88" y="144"/>
                </a:cubicBezTo>
                <a:cubicBezTo>
                  <a:pt x="88" y="138"/>
                  <a:pt x="104" y="128"/>
                  <a:pt x="128" y="128"/>
                </a:cubicBezTo>
                <a:cubicBezTo>
                  <a:pt x="153" y="128"/>
                  <a:pt x="168" y="138"/>
                  <a:pt x="168" y="144"/>
                </a:cubicBezTo>
                <a:close/>
                <a:moveTo>
                  <a:pt x="56" y="16"/>
                </a:moveTo>
                <a:cubicBezTo>
                  <a:pt x="81" y="16"/>
                  <a:pt x="96" y="26"/>
                  <a:pt x="96" y="32"/>
                </a:cubicBezTo>
                <a:cubicBezTo>
                  <a:pt x="96" y="39"/>
                  <a:pt x="81" y="48"/>
                  <a:pt x="56" y="48"/>
                </a:cubicBezTo>
                <a:cubicBezTo>
                  <a:pt x="32" y="48"/>
                  <a:pt x="16" y="39"/>
                  <a:pt x="16" y="32"/>
                </a:cubicBezTo>
                <a:cubicBezTo>
                  <a:pt x="16" y="26"/>
                  <a:pt x="32" y="16"/>
                  <a:pt x="56" y="16"/>
                </a:cubicBezTo>
                <a:close/>
                <a:moveTo>
                  <a:pt x="16" y="160"/>
                </a:moveTo>
                <a:cubicBezTo>
                  <a:pt x="16" y="151"/>
                  <a:pt x="16" y="151"/>
                  <a:pt x="16" y="151"/>
                </a:cubicBezTo>
                <a:cubicBezTo>
                  <a:pt x="26" y="157"/>
                  <a:pt x="40" y="160"/>
                  <a:pt x="56" y="160"/>
                </a:cubicBezTo>
                <a:cubicBezTo>
                  <a:pt x="62" y="160"/>
                  <a:pt x="67" y="160"/>
                  <a:pt x="72" y="159"/>
                </a:cubicBezTo>
                <a:cubicBezTo>
                  <a:pt x="72" y="175"/>
                  <a:pt x="72" y="175"/>
                  <a:pt x="72" y="175"/>
                </a:cubicBezTo>
                <a:cubicBezTo>
                  <a:pt x="68" y="176"/>
                  <a:pt x="63" y="176"/>
                  <a:pt x="56" y="176"/>
                </a:cubicBezTo>
                <a:cubicBezTo>
                  <a:pt x="32" y="176"/>
                  <a:pt x="16" y="167"/>
                  <a:pt x="16" y="160"/>
                </a:cubicBezTo>
                <a:close/>
                <a:moveTo>
                  <a:pt x="128" y="224"/>
                </a:moveTo>
                <a:cubicBezTo>
                  <a:pt x="104" y="224"/>
                  <a:pt x="88" y="215"/>
                  <a:pt x="88" y="208"/>
                </a:cubicBezTo>
                <a:cubicBezTo>
                  <a:pt x="88" y="199"/>
                  <a:pt x="88" y="199"/>
                  <a:pt x="88" y="199"/>
                </a:cubicBezTo>
                <a:cubicBezTo>
                  <a:pt x="98" y="205"/>
                  <a:pt x="112" y="208"/>
                  <a:pt x="128" y="208"/>
                </a:cubicBezTo>
                <a:cubicBezTo>
                  <a:pt x="144" y="208"/>
                  <a:pt x="158" y="205"/>
                  <a:pt x="168" y="199"/>
                </a:cubicBezTo>
                <a:cubicBezTo>
                  <a:pt x="168" y="208"/>
                  <a:pt x="168" y="208"/>
                  <a:pt x="168" y="208"/>
                </a:cubicBezTo>
                <a:cubicBezTo>
                  <a:pt x="168" y="215"/>
                  <a:pt x="153" y="224"/>
                  <a:pt x="128" y="224"/>
                </a:cubicBezTo>
                <a:close/>
                <a:moveTo>
                  <a:pt x="200" y="176"/>
                </a:moveTo>
                <a:cubicBezTo>
                  <a:pt x="194" y="176"/>
                  <a:pt x="189" y="176"/>
                  <a:pt x="184" y="175"/>
                </a:cubicBezTo>
                <a:cubicBezTo>
                  <a:pt x="184" y="159"/>
                  <a:pt x="184" y="159"/>
                  <a:pt x="184" y="159"/>
                </a:cubicBezTo>
                <a:cubicBezTo>
                  <a:pt x="189" y="160"/>
                  <a:pt x="194" y="160"/>
                  <a:pt x="200" y="160"/>
                </a:cubicBezTo>
                <a:cubicBezTo>
                  <a:pt x="216" y="160"/>
                  <a:pt x="230" y="157"/>
                  <a:pt x="240" y="151"/>
                </a:cubicBezTo>
                <a:cubicBezTo>
                  <a:pt x="240" y="160"/>
                  <a:pt x="240" y="160"/>
                  <a:pt x="240" y="160"/>
                </a:cubicBezTo>
                <a:cubicBezTo>
                  <a:pt x="240" y="167"/>
                  <a:pt x="225" y="176"/>
                  <a:pt x="200" y="1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A70D3D55-082B-2084-6D92-7C4C22418767}"/>
              </a:ext>
            </a:extLst>
          </p:cNvPr>
          <p:cNvSpPr txBox="1"/>
          <p:nvPr/>
        </p:nvSpPr>
        <p:spPr>
          <a:xfrm>
            <a:off x="1573616" y="5781531"/>
            <a:ext cx="10101571" cy="553998"/>
          </a:xfrm>
          <a:prstGeom prst="rect">
            <a:avLst/>
          </a:prstGeom>
          <a:noFill/>
        </p:spPr>
        <p:txBody>
          <a:bodyPr wrap="square" lIns="0" tIns="0" rIns="0" bIns="0" rtlCol="0">
            <a:spAutoFit/>
          </a:bodyPr>
          <a:lstStyle/>
          <a:p>
            <a:pPr algn="l"/>
            <a:r>
              <a:rPr lang="es-MX" i="1" dirty="0">
                <a:solidFill>
                  <a:srgbClr val="FF8C00"/>
                </a:solidFill>
              </a:rPr>
              <a:t>La estructura se puede calibrar a cualquier monto de límite en las capas bajas y puede funcionar tanto para riesgos individuales como para riesgos catastróficos.</a:t>
            </a:r>
            <a:endParaRPr lang="en-US" i="1" dirty="0">
              <a:solidFill>
                <a:srgbClr val="FF8C00"/>
              </a:solidFill>
            </a:endParaRPr>
          </a:p>
        </p:txBody>
      </p:sp>
      <p:grpSp>
        <p:nvGrpSpPr>
          <p:cNvPr id="23" name="Group 11">
            <a:extLst>
              <a:ext uri="{FF2B5EF4-FFF2-40B4-BE49-F238E27FC236}">
                <a16:creationId xmlns:a16="http://schemas.microsoft.com/office/drawing/2014/main" id="{663CDDBD-910B-9BDE-7264-EEA13D318AE6}"/>
              </a:ext>
            </a:extLst>
          </p:cNvPr>
          <p:cNvGrpSpPr>
            <a:grpSpLocks noChangeAspect="1"/>
          </p:cNvGrpSpPr>
          <p:nvPr/>
        </p:nvGrpSpPr>
        <p:grpSpPr bwMode="auto">
          <a:xfrm>
            <a:off x="665222" y="1693855"/>
            <a:ext cx="271262" cy="274320"/>
            <a:chOff x="3828" y="2136"/>
            <a:chExt cx="621" cy="628"/>
          </a:xfrm>
          <a:solidFill>
            <a:schemeClr val="bg1"/>
          </a:solidFill>
        </p:grpSpPr>
        <p:sp>
          <p:nvSpPr>
            <p:cNvPr id="24" name="Freeform 12">
              <a:extLst>
                <a:ext uri="{FF2B5EF4-FFF2-40B4-BE49-F238E27FC236}">
                  <a16:creationId xmlns:a16="http://schemas.microsoft.com/office/drawing/2014/main" id="{1BA2DF5F-641A-085B-4BF0-22B8476593B9}"/>
                </a:ext>
              </a:extLst>
            </p:cNvPr>
            <p:cNvSpPr>
              <a:spLocks/>
            </p:cNvSpPr>
            <p:nvPr/>
          </p:nvSpPr>
          <p:spPr bwMode="auto">
            <a:xfrm>
              <a:off x="4005" y="2318"/>
              <a:ext cx="444" cy="446"/>
            </a:xfrm>
            <a:custGeom>
              <a:avLst/>
              <a:gdLst>
                <a:gd name="T0" fmla="*/ 168 w 185"/>
                <a:gd name="T1" fmla="*/ 44 h 186"/>
                <a:gd name="T2" fmla="*/ 110 w 185"/>
                <a:gd name="T3" fmla="*/ 5 h 186"/>
                <a:gd name="T4" fmla="*/ 40 w 185"/>
                <a:gd name="T5" fmla="*/ 18 h 186"/>
                <a:gd name="T6" fmla="*/ 0 w 185"/>
                <a:gd name="T7" fmla="*/ 76 h 186"/>
                <a:gd name="T8" fmla="*/ 7 w 185"/>
                <a:gd name="T9" fmla="*/ 85 h 186"/>
                <a:gd name="T10" fmla="*/ 16 w 185"/>
                <a:gd name="T11" fmla="*/ 79 h 186"/>
                <a:gd name="T12" fmla="*/ 107 w 185"/>
                <a:gd name="T13" fmla="*/ 21 h 186"/>
                <a:gd name="T14" fmla="*/ 154 w 185"/>
                <a:gd name="T15" fmla="*/ 53 h 186"/>
                <a:gd name="T16" fmla="*/ 164 w 185"/>
                <a:gd name="T17" fmla="*/ 110 h 186"/>
                <a:gd name="T18" fmla="*/ 74 w 185"/>
                <a:gd name="T19" fmla="*/ 168 h 186"/>
                <a:gd name="T20" fmla="*/ 26 w 185"/>
                <a:gd name="T21" fmla="*/ 136 h 186"/>
                <a:gd name="T22" fmla="*/ 15 w 185"/>
                <a:gd name="T23" fmla="*/ 133 h 186"/>
                <a:gd name="T24" fmla="*/ 13 w 185"/>
                <a:gd name="T25" fmla="*/ 144 h 186"/>
                <a:gd name="T26" fmla="*/ 71 w 185"/>
                <a:gd name="T27" fmla="*/ 184 h 186"/>
                <a:gd name="T28" fmla="*/ 90 w 185"/>
                <a:gd name="T29" fmla="*/ 186 h 186"/>
                <a:gd name="T30" fmla="*/ 180 w 185"/>
                <a:gd name="T31" fmla="*/ 113 h 186"/>
                <a:gd name="T32" fmla="*/ 168 w 185"/>
                <a:gd name="T33"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86">
                  <a:moveTo>
                    <a:pt x="168" y="44"/>
                  </a:moveTo>
                  <a:cubicBezTo>
                    <a:pt x="155" y="24"/>
                    <a:pt x="134" y="10"/>
                    <a:pt x="110" y="5"/>
                  </a:cubicBezTo>
                  <a:cubicBezTo>
                    <a:pt x="86" y="0"/>
                    <a:pt x="61" y="4"/>
                    <a:pt x="40" y="18"/>
                  </a:cubicBezTo>
                  <a:cubicBezTo>
                    <a:pt x="20" y="31"/>
                    <a:pt x="5" y="52"/>
                    <a:pt x="0" y="76"/>
                  </a:cubicBezTo>
                  <a:cubicBezTo>
                    <a:pt x="0" y="80"/>
                    <a:pt x="2" y="85"/>
                    <a:pt x="7" y="85"/>
                  </a:cubicBezTo>
                  <a:cubicBezTo>
                    <a:pt x="11" y="86"/>
                    <a:pt x="15" y="84"/>
                    <a:pt x="16" y="79"/>
                  </a:cubicBezTo>
                  <a:cubicBezTo>
                    <a:pt x="25" y="38"/>
                    <a:pt x="65" y="12"/>
                    <a:pt x="107" y="21"/>
                  </a:cubicBezTo>
                  <a:cubicBezTo>
                    <a:pt x="127" y="25"/>
                    <a:pt x="143" y="36"/>
                    <a:pt x="154" y="53"/>
                  </a:cubicBezTo>
                  <a:cubicBezTo>
                    <a:pt x="165" y="69"/>
                    <a:pt x="169" y="90"/>
                    <a:pt x="164" y="110"/>
                  </a:cubicBezTo>
                  <a:cubicBezTo>
                    <a:pt x="156" y="151"/>
                    <a:pt x="115" y="177"/>
                    <a:pt x="74" y="168"/>
                  </a:cubicBezTo>
                  <a:cubicBezTo>
                    <a:pt x="54" y="164"/>
                    <a:pt x="37" y="152"/>
                    <a:pt x="26" y="136"/>
                  </a:cubicBezTo>
                  <a:cubicBezTo>
                    <a:pt x="24" y="132"/>
                    <a:pt x="19" y="131"/>
                    <a:pt x="15" y="133"/>
                  </a:cubicBezTo>
                  <a:cubicBezTo>
                    <a:pt x="11" y="136"/>
                    <a:pt x="10" y="141"/>
                    <a:pt x="13" y="144"/>
                  </a:cubicBezTo>
                  <a:cubicBezTo>
                    <a:pt x="26" y="164"/>
                    <a:pt x="47" y="179"/>
                    <a:pt x="71" y="184"/>
                  </a:cubicBezTo>
                  <a:cubicBezTo>
                    <a:pt x="77" y="185"/>
                    <a:pt x="83" y="186"/>
                    <a:pt x="90" y="186"/>
                  </a:cubicBezTo>
                  <a:cubicBezTo>
                    <a:pt x="133" y="186"/>
                    <a:pt x="171" y="156"/>
                    <a:pt x="180" y="113"/>
                  </a:cubicBezTo>
                  <a:cubicBezTo>
                    <a:pt x="185" y="89"/>
                    <a:pt x="181" y="64"/>
                    <a:pt x="16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
              <a:extLst>
                <a:ext uri="{FF2B5EF4-FFF2-40B4-BE49-F238E27FC236}">
                  <a16:creationId xmlns:a16="http://schemas.microsoft.com/office/drawing/2014/main" id="{E8B1DCD6-414F-B6A5-9559-74F5AB45CD32}"/>
                </a:ext>
              </a:extLst>
            </p:cNvPr>
            <p:cNvSpPr>
              <a:spLocks/>
            </p:cNvSpPr>
            <p:nvPr/>
          </p:nvSpPr>
          <p:spPr bwMode="auto">
            <a:xfrm>
              <a:off x="3828" y="2136"/>
              <a:ext cx="443" cy="463"/>
            </a:xfrm>
            <a:custGeom>
              <a:avLst/>
              <a:gdLst>
                <a:gd name="T0" fmla="*/ 184 w 185"/>
                <a:gd name="T1" fmla="*/ 126 h 193"/>
                <a:gd name="T2" fmla="*/ 178 w 185"/>
                <a:gd name="T3" fmla="*/ 116 h 193"/>
                <a:gd name="T4" fmla="*/ 168 w 185"/>
                <a:gd name="T5" fmla="*/ 122 h 193"/>
                <a:gd name="T6" fmla="*/ 74 w 185"/>
                <a:gd name="T7" fmla="*/ 175 h 193"/>
                <a:gd name="T8" fmla="*/ 30 w 185"/>
                <a:gd name="T9" fmla="*/ 140 h 193"/>
                <a:gd name="T10" fmla="*/ 23 w 185"/>
                <a:gd name="T11" fmla="*/ 81 h 193"/>
                <a:gd name="T12" fmla="*/ 116 w 185"/>
                <a:gd name="T13" fmla="*/ 29 h 193"/>
                <a:gd name="T14" fmla="*/ 162 w 185"/>
                <a:gd name="T15" fmla="*/ 64 h 193"/>
                <a:gd name="T16" fmla="*/ 173 w 185"/>
                <a:gd name="T17" fmla="*/ 67 h 193"/>
                <a:gd name="T18" fmla="*/ 176 w 185"/>
                <a:gd name="T19" fmla="*/ 56 h 193"/>
                <a:gd name="T20" fmla="*/ 120 w 185"/>
                <a:gd name="T21" fmla="*/ 13 h 193"/>
                <a:gd name="T22" fmla="*/ 7 w 185"/>
                <a:gd name="T23" fmla="*/ 77 h 193"/>
                <a:gd name="T24" fmla="*/ 16 w 185"/>
                <a:gd name="T25" fmla="*/ 148 h 193"/>
                <a:gd name="T26" fmla="*/ 70 w 185"/>
                <a:gd name="T27" fmla="*/ 190 h 193"/>
                <a:gd name="T28" fmla="*/ 94 w 185"/>
                <a:gd name="T29" fmla="*/ 193 h 193"/>
                <a:gd name="T30" fmla="*/ 184 w 185"/>
                <a:gd name="T31" fmla="*/ 1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93">
                  <a:moveTo>
                    <a:pt x="184" y="126"/>
                  </a:moveTo>
                  <a:cubicBezTo>
                    <a:pt x="185" y="122"/>
                    <a:pt x="182" y="118"/>
                    <a:pt x="178" y="116"/>
                  </a:cubicBezTo>
                  <a:cubicBezTo>
                    <a:pt x="174" y="115"/>
                    <a:pt x="169" y="118"/>
                    <a:pt x="168" y="122"/>
                  </a:cubicBezTo>
                  <a:cubicBezTo>
                    <a:pt x="157" y="162"/>
                    <a:pt x="114" y="186"/>
                    <a:pt x="74" y="175"/>
                  </a:cubicBezTo>
                  <a:cubicBezTo>
                    <a:pt x="55" y="170"/>
                    <a:pt x="39" y="157"/>
                    <a:pt x="30" y="140"/>
                  </a:cubicBezTo>
                  <a:cubicBezTo>
                    <a:pt x="19" y="122"/>
                    <a:pt x="17" y="101"/>
                    <a:pt x="23" y="81"/>
                  </a:cubicBezTo>
                  <a:cubicBezTo>
                    <a:pt x="34" y="41"/>
                    <a:pt x="76" y="18"/>
                    <a:pt x="116" y="29"/>
                  </a:cubicBezTo>
                  <a:cubicBezTo>
                    <a:pt x="136" y="34"/>
                    <a:pt x="152" y="47"/>
                    <a:pt x="162" y="64"/>
                  </a:cubicBezTo>
                  <a:cubicBezTo>
                    <a:pt x="164" y="68"/>
                    <a:pt x="169" y="69"/>
                    <a:pt x="173" y="67"/>
                  </a:cubicBezTo>
                  <a:cubicBezTo>
                    <a:pt x="176" y="65"/>
                    <a:pt x="178" y="60"/>
                    <a:pt x="176" y="56"/>
                  </a:cubicBezTo>
                  <a:cubicBezTo>
                    <a:pt x="163" y="35"/>
                    <a:pt x="144" y="20"/>
                    <a:pt x="120" y="13"/>
                  </a:cubicBezTo>
                  <a:cubicBezTo>
                    <a:pt x="72" y="0"/>
                    <a:pt x="21" y="29"/>
                    <a:pt x="7" y="77"/>
                  </a:cubicBezTo>
                  <a:cubicBezTo>
                    <a:pt x="0" y="101"/>
                    <a:pt x="3" y="126"/>
                    <a:pt x="16" y="148"/>
                  </a:cubicBezTo>
                  <a:cubicBezTo>
                    <a:pt x="27" y="169"/>
                    <a:pt x="47" y="184"/>
                    <a:pt x="70" y="190"/>
                  </a:cubicBezTo>
                  <a:cubicBezTo>
                    <a:pt x="78" y="192"/>
                    <a:pt x="86" y="193"/>
                    <a:pt x="94" y="193"/>
                  </a:cubicBezTo>
                  <a:cubicBezTo>
                    <a:pt x="134" y="193"/>
                    <a:pt x="172" y="167"/>
                    <a:pt x="18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
            <a:extLst>
              <a:ext uri="{FF2B5EF4-FFF2-40B4-BE49-F238E27FC236}">
                <a16:creationId xmlns:a16="http://schemas.microsoft.com/office/drawing/2014/main" id="{7B74982D-4BC2-75D5-A05A-10B3DB825DA8}"/>
              </a:ext>
            </a:extLst>
          </p:cNvPr>
          <p:cNvGrpSpPr>
            <a:grpSpLocks noChangeAspect="1"/>
          </p:cNvGrpSpPr>
          <p:nvPr/>
        </p:nvGrpSpPr>
        <p:grpSpPr bwMode="auto">
          <a:xfrm>
            <a:off x="677039" y="3421322"/>
            <a:ext cx="274320" cy="274320"/>
            <a:chOff x="3838" y="2163"/>
            <a:chExt cx="614" cy="614"/>
          </a:xfrm>
          <a:solidFill>
            <a:schemeClr val="bg1"/>
          </a:solidFill>
        </p:grpSpPr>
        <p:sp>
          <p:nvSpPr>
            <p:cNvPr id="43" name="Freeform 5">
              <a:extLst>
                <a:ext uri="{FF2B5EF4-FFF2-40B4-BE49-F238E27FC236}">
                  <a16:creationId xmlns:a16="http://schemas.microsoft.com/office/drawing/2014/main" id="{5095D4D6-713A-FF02-58CD-2B2D6DAD5F1F}"/>
                </a:ext>
              </a:extLst>
            </p:cNvPr>
            <p:cNvSpPr>
              <a:spLocks noEditPoints="1"/>
            </p:cNvSpPr>
            <p:nvPr/>
          </p:nvSpPr>
          <p:spPr bwMode="auto">
            <a:xfrm>
              <a:off x="3838" y="2163"/>
              <a:ext cx="268" cy="268"/>
            </a:xfrm>
            <a:custGeom>
              <a:avLst/>
              <a:gdLst>
                <a:gd name="T0" fmla="*/ 112 w 112"/>
                <a:gd name="T1" fmla="*/ 56 h 112"/>
                <a:gd name="T2" fmla="*/ 56 w 112"/>
                <a:gd name="T3" fmla="*/ 0 h 112"/>
                <a:gd name="T4" fmla="*/ 0 w 112"/>
                <a:gd name="T5" fmla="*/ 56 h 112"/>
                <a:gd name="T6" fmla="*/ 56 w 112"/>
                <a:gd name="T7" fmla="*/ 112 h 112"/>
                <a:gd name="T8" fmla="*/ 112 w 112"/>
                <a:gd name="T9" fmla="*/ 56 h 112"/>
                <a:gd name="T10" fmla="*/ 16 w 112"/>
                <a:gd name="T11" fmla="*/ 56 h 112"/>
                <a:gd name="T12" fmla="*/ 56 w 112"/>
                <a:gd name="T13" fmla="*/ 16 h 112"/>
                <a:gd name="T14" fmla="*/ 96 w 112"/>
                <a:gd name="T15" fmla="*/ 56 h 112"/>
                <a:gd name="T16" fmla="*/ 56 w 112"/>
                <a:gd name="T17" fmla="*/ 96 h 112"/>
                <a:gd name="T18" fmla="*/ 16 w 112"/>
                <a:gd name="T1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112" y="56"/>
                  </a:moveTo>
                  <a:cubicBezTo>
                    <a:pt x="112" y="25"/>
                    <a:pt x="87" y="0"/>
                    <a:pt x="56" y="0"/>
                  </a:cubicBezTo>
                  <a:cubicBezTo>
                    <a:pt x="25" y="0"/>
                    <a:pt x="0" y="25"/>
                    <a:pt x="0" y="56"/>
                  </a:cubicBezTo>
                  <a:cubicBezTo>
                    <a:pt x="0" y="87"/>
                    <a:pt x="25" y="112"/>
                    <a:pt x="56" y="112"/>
                  </a:cubicBezTo>
                  <a:cubicBezTo>
                    <a:pt x="87" y="112"/>
                    <a:pt x="112" y="87"/>
                    <a:pt x="112" y="56"/>
                  </a:cubicBezTo>
                  <a:close/>
                  <a:moveTo>
                    <a:pt x="16" y="56"/>
                  </a:moveTo>
                  <a:cubicBezTo>
                    <a:pt x="16" y="34"/>
                    <a:pt x="34" y="16"/>
                    <a:pt x="56" y="16"/>
                  </a:cubicBezTo>
                  <a:cubicBezTo>
                    <a:pt x="78" y="16"/>
                    <a:pt x="96" y="34"/>
                    <a:pt x="96" y="56"/>
                  </a:cubicBezTo>
                  <a:cubicBezTo>
                    <a:pt x="96" y="78"/>
                    <a:pt x="78" y="96"/>
                    <a:pt x="56" y="96"/>
                  </a:cubicBezTo>
                  <a:cubicBezTo>
                    <a:pt x="34" y="96"/>
                    <a:pt x="16" y="78"/>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a:extLst>
                <a:ext uri="{FF2B5EF4-FFF2-40B4-BE49-F238E27FC236}">
                  <a16:creationId xmlns:a16="http://schemas.microsoft.com/office/drawing/2014/main" id="{57708368-D047-816E-C640-9A41D640E2D6}"/>
                </a:ext>
              </a:extLst>
            </p:cNvPr>
            <p:cNvSpPr>
              <a:spLocks noEditPoints="1"/>
            </p:cNvSpPr>
            <p:nvPr/>
          </p:nvSpPr>
          <p:spPr bwMode="auto">
            <a:xfrm>
              <a:off x="4183" y="2508"/>
              <a:ext cx="269"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55897955-0CDF-E8DF-5B9F-A72835C5BFF9}"/>
                </a:ext>
              </a:extLst>
            </p:cNvPr>
            <p:cNvSpPr>
              <a:spLocks/>
            </p:cNvSpPr>
            <p:nvPr/>
          </p:nvSpPr>
          <p:spPr bwMode="auto">
            <a:xfrm>
              <a:off x="4164" y="2218"/>
              <a:ext cx="230" cy="252"/>
            </a:xfrm>
            <a:custGeom>
              <a:avLst/>
              <a:gdLst>
                <a:gd name="T0" fmla="*/ 3 w 96"/>
                <a:gd name="T1" fmla="*/ 47 h 105"/>
                <a:gd name="T2" fmla="*/ 35 w 96"/>
                <a:gd name="T3" fmla="*/ 79 h 105"/>
                <a:gd name="T4" fmla="*/ 40 w 96"/>
                <a:gd name="T5" fmla="*/ 81 h 105"/>
                <a:gd name="T6" fmla="*/ 46 w 96"/>
                <a:gd name="T7" fmla="*/ 79 h 105"/>
                <a:gd name="T8" fmla="*/ 46 w 96"/>
                <a:gd name="T9" fmla="*/ 67 h 105"/>
                <a:gd name="T10" fmla="*/ 28 w 96"/>
                <a:gd name="T11" fmla="*/ 49 h 105"/>
                <a:gd name="T12" fmla="*/ 80 w 96"/>
                <a:gd name="T13" fmla="*/ 49 h 105"/>
                <a:gd name="T14" fmla="*/ 80 w 96"/>
                <a:gd name="T15" fmla="*/ 97 h 105"/>
                <a:gd name="T16" fmla="*/ 88 w 96"/>
                <a:gd name="T17" fmla="*/ 105 h 105"/>
                <a:gd name="T18" fmla="*/ 96 w 96"/>
                <a:gd name="T19" fmla="*/ 97 h 105"/>
                <a:gd name="T20" fmla="*/ 96 w 96"/>
                <a:gd name="T21" fmla="*/ 41 h 105"/>
                <a:gd name="T22" fmla="*/ 88 w 96"/>
                <a:gd name="T23" fmla="*/ 33 h 105"/>
                <a:gd name="T24" fmla="*/ 28 w 96"/>
                <a:gd name="T25" fmla="*/ 33 h 105"/>
                <a:gd name="T26" fmla="*/ 46 w 96"/>
                <a:gd name="T27" fmla="*/ 15 h 105"/>
                <a:gd name="T28" fmla="*/ 46 w 96"/>
                <a:gd name="T29" fmla="*/ 3 h 105"/>
                <a:gd name="T30" fmla="*/ 35 w 96"/>
                <a:gd name="T31" fmla="*/ 3 h 105"/>
                <a:gd name="T32" fmla="*/ 3 w 96"/>
                <a:gd name="T33" fmla="*/ 35 h 105"/>
                <a:gd name="T34" fmla="*/ 1 w 96"/>
                <a:gd name="T35" fmla="*/ 38 h 105"/>
                <a:gd name="T36" fmla="*/ 1 w 96"/>
                <a:gd name="T37" fmla="*/ 44 h 105"/>
                <a:gd name="T38" fmla="*/ 3 w 96"/>
                <a:gd name="T39"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5">
                  <a:moveTo>
                    <a:pt x="3" y="47"/>
                  </a:moveTo>
                  <a:cubicBezTo>
                    <a:pt x="35" y="79"/>
                    <a:pt x="35" y="79"/>
                    <a:pt x="35" y="79"/>
                  </a:cubicBezTo>
                  <a:cubicBezTo>
                    <a:pt x="36" y="80"/>
                    <a:pt x="38" y="81"/>
                    <a:pt x="40" y="81"/>
                  </a:cubicBezTo>
                  <a:cubicBezTo>
                    <a:pt x="42" y="81"/>
                    <a:pt x="44" y="80"/>
                    <a:pt x="46" y="79"/>
                  </a:cubicBezTo>
                  <a:cubicBezTo>
                    <a:pt x="49" y="76"/>
                    <a:pt x="49" y="71"/>
                    <a:pt x="46" y="67"/>
                  </a:cubicBezTo>
                  <a:cubicBezTo>
                    <a:pt x="28" y="49"/>
                    <a:pt x="28" y="49"/>
                    <a:pt x="28" y="49"/>
                  </a:cubicBezTo>
                  <a:cubicBezTo>
                    <a:pt x="80" y="49"/>
                    <a:pt x="80" y="49"/>
                    <a:pt x="80" y="49"/>
                  </a:cubicBezTo>
                  <a:cubicBezTo>
                    <a:pt x="80" y="97"/>
                    <a:pt x="80" y="97"/>
                    <a:pt x="80" y="97"/>
                  </a:cubicBezTo>
                  <a:cubicBezTo>
                    <a:pt x="80" y="101"/>
                    <a:pt x="84" y="105"/>
                    <a:pt x="88" y="105"/>
                  </a:cubicBezTo>
                  <a:cubicBezTo>
                    <a:pt x="93" y="105"/>
                    <a:pt x="96" y="101"/>
                    <a:pt x="96" y="97"/>
                  </a:cubicBezTo>
                  <a:cubicBezTo>
                    <a:pt x="96" y="41"/>
                    <a:pt x="96" y="41"/>
                    <a:pt x="96" y="41"/>
                  </a:cubicBezTo>
                  <a:cubicBezTo>
                    <a:pt x="96" y="37"/>
                    <a:pt x="93" y="33"/>
                    <a:pt x="88" y="33"/>
                  </a:cubicBezTo>
                  <a:cubicBezTo>
                    <a:pt x="28" y="33"/>
                    <a:pt x="28" y="33"/>
                    <a:pt x="28" y="33"/>
                  </a:cubicBezTo>
                  <a:cubicBezTo>
                    <a:pt x="46" y="15"/>
                    <a:pt x="46" y="15"/>
                    <a:pt x="46" y="15"/>
                  </a:cubicBezTo>
                  <a:cubicBezTo>
                    <a:pt x="49" y="12"/>
                    <a:pt x="49" y="7"/>
                    <a:pt x="46" y="3"/>
                  </a:cubicBezTo>
                  <a:cubicBezTo>
                    <a:pt x="43" y="0"/>
                    <a:pt x="38" y="0"/>
                    <a:pt x="35" y="3"/>
                  </a:cubicBezTo>
                  <a:cubicBezTo>
                    <a:pt x="3" y="35"/>
                    <a:pt x="3" y="35"/>
                    <a:pt x="3" y="35"/>
                  </a:cubicBezTo>
                  <a:cubicBezTo>
                    <a:pt x="2" y="36"/>
                    <a:pt x="1" y="37"/>
                    <a:pt x="1" y="38"/>
                  </a:cubicBezTo>
                  <a:cubicBezTo>
                    <a:pt x="0" y="40"/>
                    <a:pt x="0" y="42"/>
                    <a:pt x="1" y="44"/>
                  </a:cubicBezTo>
                  <a:cubicBezTo>
                    <a:pt x="1" y="45"/>
                    <a:pt x="2" y="46"/>
                    <a:pt x="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
              <a:extLst>
                <a:ext uri="{FF2B5EF4-FFF2-40B4-BE49-F238E27FC236}">
                  <a16:creationId xmlns:a16="http://schemas.microsoft.com/office/drawing/2014/main" id="{7B27E04D-FFEB-56DC-3C78-26278FFE1B36}"/>
                </a:ext>
              </a:extLst>
            </p:cNvPr>
            <p:cNvSpPr>
              <a:spLocks/>
            </p:cNvSpPr>
            <p:nvPr/>
          </p:nvSpPr>
          <p:spPr bwMode="auto">
            <a:xfrm>
              <a:off x="3895" y="2470"/>
              <a:ext cx="231" cy="249"/>
            </a:xfrm>
            <a:custGeom>
              <a:avLst/>
              <a:gdLst>
                <a:gd name="T0" fmla="*/ 96 w 96"/>
                <a:gd name="T1" fmla="*/ 61 h 104"/>
                <a:gd name="T2" fmla="*/ 94 w 96"/>
                <a:gd name="T3" fmla="*/ 58 h 104"/>
                <a:gd name="T4" fmla="*/ 62 w 96"/>
                <a:gd name="T5" fmla="*/ 26 h 104"/>
                <a:gd name="T6" fmla="*/ 51 w 96"/>
                <a:gd name="T7" fmla="*/ 26 h 104"/>
                <a:gd name="T8" fmla="*/ 51 w 96"/>
                <a:gd name="T9" fmla="*/ 38 h 104"/>
                <a:gd name="T10" fmla="*/ 69 w 96"/>
                <a:gd name="T11" fmla="*/ 56 h 104"/>
                <a:gd name="T12" fmla="*/ 16 w 96"/>
                <a:gd name="T13" fmla="*/ 56 h 104"/>
                <a:gd name="T14" fmla="*/ 16 w 96"/>
                <a:gd name="T15" fmla="*/ 8 h 104"/>
                <a:gd name="T16" fmla="*/ 8 w 96"/>
                <a:gd name="T17" fmla="*/ 0 h 104"/>
                <a:gd name="T18" fmla="*/ 0 w 96"/>
                <a:gd name="T19" fmla="*/ 8 h 104"/>
                <a:gd name="T20" fmla="*/ 0 w 96"/>
                <a:gd name="T21" fmla="*/ 64 h 104"/>
                <a:gd name="T22" fmla="*/ 8 w 96"/>
                <a:gd name="T23" fmla="*/ 72 h 104"/>
                <a:gd name="T24" fmla="*/ 69 w 96"/>
                <a:gd name="T25" fmla="*/ 72 h 104"/>
                <a:gd name="T26" fmla="*/ 51 w 96"/>
                <a:gd name="T27" fmla="*/ 90 h 104"/>
                <a:gd name="T28" fmla="*/ 51 w 96"/>
                <a:gd name="T29" fmla="*/ 102 h 104"/>
                <a:gd name="T30" fmla="*/ 56 w 96"/>
                <a:gd name="T31" fmla="*/ 104 h 104"/>
                <a:gd name="T32" fmla="*/ 62 w 96"/>
                <a:gd name="T33" fmla="*/ 102 h 104"/>
                <a:gd name="T34" fmla="*/ 94 w 96"/>
                <a:gd name="T35" fmla="*/ 70 h 104"/>
                <a:gd name="T36" fmla="*/ 96 w 96"/>
                <a:gd name="T37" fmla="*/ 67 h 104"/>
                <a:gd name="T38" fmla="*/ 96 w 96"/>
                <a:gd name="T39"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4">
                  <a:moveTo>
                    <a:pt x="96" y="61"/>
                  </a:moveTo>
                  <a:cubicBezTo>
                    <a:pt x="95" y="60"/>
                    <a:pt x="95" y="59"/>
                    <a:pt x="94" y="58"/>
                  </a:cubicBezTo>
                  <a:cubicBezTo>
                    <a:pt x="62" y="26"/>
                    <a:pt x="62" y="26"/>
                    <a:pt x="62" y="26"/>
                  </a:cubicBezTo>
                  <a:cubicBezTo>
                    <a:pt x="59" y="23"/>
                    <a:pt x="54" y="23"/>
                    <a:pt x="51" y="26"/>
                  </a:cubicBezTo>
                  <a:cubicBezTo>
                    <a:pt x="47" y="30"/>
                    <a:pt x="47" y="35"/>
                    <a:pt x="51" y="38"/>
                  </a:cubicBezTo>
                  <a:cubicBezTo>
                    <a:pt x="69" y="56"/>
                    <a:pt x="69" y="56"/>
                    <a:pt x="69" y="56"/>
                  </a:cubicBezTo>
                  <a:cubicBezTo>
                    <a:pt x="16" y="56"/>
                    <a:pt x="16" y="56"/>
                    <a:pt x="16" y="56"/>
                  </a:cubicBezTo>
                  <a:cubicBezTo>
                    <a:pt x="16" y="8"/>
                    <a:pt x="16" y="8"/>
                    <a:pt x="16" y="8"/>
                  </a:cubicBezTo>
                  <a:cubicBezTo>
                    <a:pt x="16" y="4"/>
                    <a:pt x="13" y="0"/>
                    <a:pt x="8" y="0"/>
                  </a:cubicBezTo>
                  <a:cubicBezTo>
                    <a:pt x="4" y="0"/>
                    <a:pt x="0" y="4"/>
                    <a:pt x="0" y="8"/>
                  </a:cubicBezTo>
                  <a:cubicBezTo>
                    <a:pt x="0" y="64"/>
                    <a:pt x="0" y="64"/>
                    <a:pt x="0" y="64"/>
                  </a:cubicBezTo>
                  <a:cubicBezTo>
                    <a:pt x="0" y="68"/>
                    <a:pt x="4" y="72"/>
                    <a:pt x="8" y="72"/>
                  </a:cubicBezTo>
                  <a:cubicBezTo>
                    <a:pt x="69" y="72"/>
                    <a:pt x="69" y="72"/>
                    <a:pt x="69" y="72"/>
                  </a:cubicBezTo>
                  <a:cubicBezTo>
                    <a:pt x="51" y="90"/>
                    <a:pt x="51" y="90"/>
                    <a:pt x="51" y="90"/>
                  </a:cubicBezTo>
                  <a:cubicBezTo>
                    <a:pt x="47" y="94"/>
                    <a:pt x="47" y="99"/>
                    <a:pt x="51" y="102"/>
                  </a:cubicBezTo>
                  <a:cubicBezTo>
                    <a:pt x="52" y="103"/>
                    <a:pt x="54" y="104"/>
                    <a:pt x="56" y="104"/>
                  </a:cubicBezTo>
                  <a:cubicBezTo>
                    <a:pt x="58" y="104"/>
                    <a:pt x="60" y="103"/>
                    <a:pt x="62" y="102"/>
                  </a:cubicBezTo>
                  <a:cubicBezTo>
                    <a:pt x="94" y="70"/>
                    <a:pt x="94" y="70"/>
                    <a:pt x="94" y="70"/>
                  </a:cubicBezTo>
                  <a:cubicBezTo>
                    <a:pt x="95" y="69"/>
                    <a:pt x="95" y="68"/>
                    <a:pt x="96" y="67"/>
                  </a:cubicBezTo>
                  <a:cubicBezTo>
                    <a:pt x="96" y="65"/>
                    <a:pt x="96" y="63"/>
                    <a:pt x="9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custData r:id="rId1"/>
    </p:custDataLst>
    <p:extLst>
      <p:ext uri="{BB962C8B-B14F-4D97-AF65-F5344CB8AC3E}">
        <p14:creationId xmlns:p14="http://schemas.microsoft.com/office/powerpoint/2010/main" val="9025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1" grpId="0"/>
      <p:bldP spid="12" grpId="0"/>
      <p:bldP spid="9" grpId="0" animBg="1"/>
      <p:bldP spid="31"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7069" y="2825086"/>
            <a:ext cx="8413872" cy="835209"/>
          </a:xfrm>
        </p:spPr>
        <p:txBody>
          <a:bodyPr/>
          <a:lstStyle/>
          <a:p>
            <a:r>
              <a:rPr lang="es-ES" sz="5400" b="1" dirty="0">
                <a:solidFill>
                  <a:schemeClr val="bg1"/>
                </a:solidFill>
              </a:rPr>
              <a:t>Grupo LARG</a:t>
            </a:r>
            <a:br>
              <a:rPr lang="es-ES" sz="5400" b="1" dirty="0">
                <a:solidFill>
                  <a:schemeClr val="bg1"/>
                </a:solidFill>
              </a:rPr>
            </a:br>
            <a:r>
              <a:rPr lang="es-ES" sz="5400" b="1" dirty="0">
                <a:solidFill>
                  <a:schemeClr val="bg1"/>
                </a:solidFill>
              </a:rPr>
              <a:t>XL Autos</a:t>
            </a:r>
          </a:p>
        </p:txBody>
      </p:sp>
      <p:sp>
        <p:nvSpPr>
          <p:cNvPr id="6" name="Freeform 5" descr="Car.">
            <a:extLst>
              <a:ext uri="{FF2B5EF4-FFF2-40B4-BE49-F238E27FC236}">
                <a16:creationId xmlns:a16="http://schemas.microsoft.com/office/drawing/2014/main" id="{FC2F2E1C-4137-39D8-66AC-F6B73016E9E4}"/>
              </a:ext>
            </a:extLst>
          </p:cNvPr>
          <p:cNvSpPr>
            <a:spLocks noEditPoints="1"/>
          </p:cNvSpPr>
          <p:nvPr>
            <p:custDataLst>
              <p:custData r:id="rId1"/>
            </p:custDataLst>
          </p:nvPr>
        </p:nvSpPr>
        <p:spPr bwMode="auto">
          <a:xfrm>
            <a:off x="937464" y="2859403"/>
            <a:ext cx="1833727" cy="1139193"/>
          </a:xfrm>
          <a:custGeom>
            <a:avLst/>
            <a:gdLst>
              <a:gd name="T0" fmla="*/ 248 w 256"/>
              <a:gd name="T1" fmla="*/ 56 h 160"/>
              <a:gd name="T2" fmla="*/ 197 w 256"/>
              <a:gd name="T3" fmla="*/ 56 h 160"/>
              <a:gd name="T4" fmla="*/ 167 w 256"/>
              <a:gd name="T5" fmla="*/ 4 h 160"/>
              <a:gd name="T6" fmla="*/ 160 w 256"/>
              <a:gd name="T7" fmla="*/ 0 h 160"/>
              <a:gd name="T8" fmla="*/ 48 w 256"/>
              <a:gd name="T9" fmla="*/ 0 h 160"/>
              <a:gd name="T10" fmla="*/ 42 w 256"/>
              <a:gd name="T11" fmla="*/ 3 h 160"/>
              <a:gd name="T12" fmla="*/ 2 w 256"/>
              <a:gd name="T13" fmla="*/ 59 h 160"/>
              <a:gd name="T14" fmla="*/ 1 w 256"/>
              <a:gd name="T15" fmla="*/ 60 h 160"/>
              <a:gd name="T16" fmla="*/ 1 w 256"/>
              <a:gd name="T17" fmla="*/ 61 h 160"/>
              <a:gd name="T18" fmla="*/ 0 w 256"/>
              <a:gd name="T19" fmla="*/ 64 h 160"/>
              <a:gd name="T20" fmla="*/ 0 w 256"/>
              <a:gd name="T21" fmla="*/ 128 h 160"/>
              <a:gd name="T22" fmla="*/ 8 w 256"/>
              <a:gd name="T23" fmla="*/ 136 h 160"/>
              <a:gd name="T24" fmla="*/ 25 w 256"/>
              <a:gd name="T25" fmla="*/ 136 h 160"/>
              <a:gd name="T26" fmla="*/ 56 w 256"/>
              <a:gd name="T27" fmla="*/ 160 h 160"/>
              <a:gd name="T28" fmla="*/ 87 w 256"/>
              <a:gd name="T29" fmla="*/ 136 h 160"/>
              <a:gd name="T30" fmla="*/ 169 w 256"/>
              <a:gd name="T31" fmla="*/ 136 h 160"/>
              <a:gd name="T32" fmla="*/ 200 w 256"/>
              <a:gd name="T33" fmla="*/ 160 h 160"/>
              <a:gd name="T34" fmla="*/ 231 w 256"/>
              <a:gd name="T35" fmla="*/ 136 h 160"/>
              <a:gd name="T36" fmla="*/ 248 w 256"/>
              <a:gd name="T37" fmla="*/ 136 h 160"/>
              <a:gd name="T38" fmla="*/ 256 w 256"/>
              <a:gd name="T39" fmla="*/ 128 h 160"/>
              <a:gd name="T40" fmla="*/ 256 w 256"/>
              <a:gd name="T41" fmla="*/ 64 h 160"/>
              <a:gd name="T42" fmla="*/ 248 w 256"/>
              <a:gd name="T43" fmla="*/ 56 h 160"/>
              <a:gd name="T44" fmla="*/ 178 w 256"/>
              <a:gd name="T45" fmla="*/ 56 h 160"/>
              <a:gd name="T46" fmla="*/ 112 w 256"/>
              <a:gd name="T47" fmla="*/ 56 h 160"/>
              <a:gd name="T48" fmla="*/ 112 w 256"/>
              <a:gd name="T49" fmla="*/ 16 h 160"/>
              <a:gd name="T50" fmla="*/ 156 w 256"/>
              <a:gd name="T51" fmla="*/ 16 h 160"/>
              <a:gd name="T52" fmla="*/ 178 w 256"/>
              <a:gd name="T53" fmla="*/ 56 h 160"/>
              <a:gd name="T54" fmla="*/ 52 w 256"/>
              <a:gd name="T55" fmla="*/ 16 h 160"/>
              <a:gd name="T56" fmla="*/ 96 w 256"/>
              <a:gd name="T57" fmla="*/ 16 h 160"/>
              <a:gd name="T58" fmla="*/ 96 w 256"/>
              <a:gd name="T59" fmla="*/ 56 h 160"/>
              <a:gd name="T60" fmla="*/ 24 w 256"/>
              <a:gd name="T61" fmla="*/ 56 h 160"/>
              <a:gd name="T62" fmla="*/ 52 w 256"/>
              <a:gd name="T63" fmla="*/ 16 h 160"/>
              <a:gd name="T64" fmla="*/ 56 w 256"/>
              <a:gd name="T65" fmla="*/ 144 h 160"/>
              <a:gd name="T66" fmla="*/ 40 w 256"/>
              <a:gd name="T67" fmla="*/ 128 h 160"/>
              <a:gd name="T68" fmla="*/ 56 w 256"/>
              <a:gd name="T69" fmla="*/ 112 h 160"/>
              <a:gd name="T70" fmla="*/ 72 w 256"/>
              <a:gd name="T71" fmla="*/ 128 h 160"/>
              <a:gd name="T72" fmla="*/ 56 w 256"/>
              <a:gd name="T73" fmla="*/ 144 h 160"/>
              <a:gd name="T74" fmla="*/ 200 w 256"/>
              <a:gd name="T75" fmla="*/ 144 h 160"/>
              <a:gd name="T76" fmla="*/ 184 w 256"/>
              <a:gd name="T77" fmla="*/ 128 h 160"/>
              <a:gd name="T78" fmla="*/ 200 w 256"/>
              <a:gd name="T79" fmla="*/ 112 h 160"/>
              <a:gd name="T80" fmla="*/ 216 w 256"/>
              <a:gd name="T81" fmla="*/ 128 h 160"/>
              <a:gd name="T82" fmla="*/ 200 w 256"/>
              <a:gd name="T83" fmla="*/ 144 h 160"/>
              <a:gd name="T84" fmla="*/ 240 w 256"/>
              <a:gd name="T85" fmla="*/ 120 h 160"/>
              <a:gd name="T86" fmla="*/ 231 w 256"/>
              <a:gd name="T87" fmla="*/ 120 h 160"/>
              <a:gd name="T88" fmla="*/ 200 w 256"/>
              <a:gd name="T89" fmla="*/ 96 h 160"/>
              <a:gd name="T90" fmla="*/ 169 w 256"/>
              <a:gd name="T91" fmla="*/ 120 h 160"/>
              <a:gd name="T92" fmla="*/ 87 w 256"/>
              <a:gd name="T93" fmla="*/ 120 h 160"/>
              <a:gd name="T94" fmla="*/ 56 w 256"/>
              <a:gd name="T95" fmla="*/ 96 h 160"/>
              <a:gd name="T96" fmla="*/ 25 w 256"/>
              <a:gd name="T97" fmla="*/ 120 h 160"/>
              <a:gd name="T98" fmla="*/ 16 w 256"/>
              <a:gd name="T99" fmla="*/ 120 h 160"/>
              <a:gd name="T100" fmla="*/ 16 w 256"/>
              <a:gd name="T101" fmla="*/ 72 h 160"/>
              <a:gd name="T102" fmla="*/ 192 w 256"/>
              <a:gd name="T103" fmla="*/ 72 h 160"/>
              <a:gd name="T104" fmla="*/ 240 w 256"/>
              <a:gd name="T105" fmla="*/ 72 h 160"/>
              <a:gd name="T106" fmla="*/ 240 w 256"/>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60">
                <a:moveTo>
                  <a:pt x="248" y="56"/>
                </a:moveTo>
                <a:cubicBezTo>
                  <a:pt x="197" y="56"/>
                  <a:pt x="197" y="56"/>
                  <a:pt x="197" y="56"/>
                </a:cubicBezTo>
                <a:cubicBezTo>
                  <a:pt x="167" y="4"/>
                  <a:pt x="167" y="4"/>
                  <a:pt x="167" y="4"/>
                </a:cubicBezTo>
                <a:cubicBezTo>
                  <a:pt x="166" y="2"/>
                  <a:pt x="163" y="0"/>
                  <a:pt x="160" y="0"/>
                </a:cubicBezTo>
                <a:cubicBezTo>
                  <a:pt x="48" y="0"/>
                  <a:pt x="48" y="0"/>
                  <a:pt x="48" y="0"/>
                </a:cubicBezTo>
                <a:cubicBezTo>
                  <a:pt x="46" y="0"/>
                  <a:pt x="43" y="1"/>
                  <a:pt x="42" y="3"/>
                </a:cubicBezTo>
                <a:cubicBezTo>
                  <a:pt x="2" y="59"/>
                  <a:pt x="2" y="59"/>
                  <a:pt x="2" y="59"/>
                </a:cubicBezTo>
                <a:cubicBezTo>
                  <a:pt x="2" y="60"/>
                  <a:pt x="1" y="60"/>
                  <a:pt x="1" y="60"/>
                </a:cubicBezTo>
                <a:cubicBezTo>
                  <a:pt x="1" y="61"/>
                  <a:pt x="1" y="61"/>
                  <a:pt x="1" y="61"/>
                </a:cubicBezTo>
                <a:cubicBezTo>
                  <a:pt x="0" y="62"/>
                  <a:pt x="0" y="63"/>
                  <a:pt x="0" y="64"/>
                </a:cubicBezTo>
                <a:cubicBezTo>
                  <a:pt x="0" y="128"/>
                  <a:pt x="0" y="128"/>
                  <a:pt x="0" y="128"/>
                </a:cubicBezTo>
                <a:cubicBezTo>
                  <a:pt x="0" y="132"/>
                  <a:pt x="4" y="136"/>
                  <a:pt x="8" y="136"/>
                </a:cubicBezTo>
                <a:cubicBezTo>
                  <a:pt x="25" y="136"/>
                  <a:pt x="25" y="136"/>
                  <a:pt x="25" y="136"/>
                </a:cubicBezTo>
                <a:cubicBezTo>
                  <a:pt x="29" y="150"/>
                  <a:pt x="41" y="160"/>
                  <a:pt x="56" y="160"/>
                </a:cubicBezTo>
                <a:cubicBezTo>
                  <a:pt x="71" y="160"/>
                  <a:pt x="84" y="150"/>
                  <a:pt x="87" y="136"/>
                </a:cubicBezTo>
                <a:cubicBezTo>
                  <a:pt x="169" y="136"/>
                  <a:pt x="169" y="136"/>
                  <a:pt x="169" y="136"/>
                </a:cubicBezTo>
                <a:cubicBezTo>
                  <a:pt x="173" y="150"/>
                  <a:pt x="185" y="160"/>
                  <a:pt x="200" y="160"/>
                </a:cubicBezTo>
                <a:cubicBezTo>
                  <a:pt x="215" y="160"/>
                  <a:pt x="228" y="150"/>
                  <a:pt x="231" y="136"/>
                </a:cubicBezTo>
                <a:cubicBezTo>
                  <a:pt x="248" y="136"/>
                  <a:pt x="248" y="136"/>
                  <a:pt x="248" y="136"/>
                </a:cubicBezTo>
                <a:cubicBezTo>
                  <a:pt x="253" y="136"/>
                  <a:pt x="256" y="132"/>
                  <a:pt x="256" y="128"/>
                </a:cubicBezTo>
                <a:cubicBezTo>
                  <a:pt x="256" y="64"/>
                  <a:pt x="256" y="64"/>
                  <a:pt x="256" y="64"/>
                </a:cubicBezTo>
                <a:cubicBezTo>
                  <a:pt x="256" y="60"/>
                  <a:pt x="253" y="56"/>
                  <a:pt x="248" y="56"/>
                </a:cubicBezTo>
                <a:close/>
                <a:moveTo>
                  <a:pt x="178" y="56"/>
                </a:moveTo>
                <a:cubicBezTo>
                  <a:pt x="112" y="56"/>
                  <a:pt x="112" y="56"/>
                  <a:pt x="112" y="56"/>
                </a:cubicBezTo>
                <a:cubicBezTo>
                  <a:pt x="112" y="16"/>
                  <a:pt x="112" y="16"/>
                  <a:pt x="112" y="16"/>
                </a:cubicBezTo>
                <a:cubicBezTo>
                  <a:pt x="156" y="16"/>
                  <a:pt x="156" y="16"/>
                  <a:pt x="156" y="16"/>
                </a:cubicBezTo>
                <a:lnTo>
                  <a:pt x="178" y="56"/>
                </a:lnTo>
                <a:close/>
                <a:moveTo>
                  <a:pt x="52" y="16"/>
                </a:moveTo>
                <a:cubicBezTo>
                  <a:pt x="96" y="16"/>
                  <a:pt x="96" y="16"/>
                  <a:pt x="96" y="16"/>
                </a:cubicBezTo>
                <a:cubicBezTo>
                  <a:pt x="96" y="56"/>
                  <a:pt x="96" y="56"/>
                  <a:pt x="96" y="56"/>
                </a:cubicBezTo>
                <a:cubicBezTo>
                  <a:pt x="24" y="56"/>
                  <a:pt x="24" y="56"/>
                  <a:pt x="24" y="56"/>
                </a:cubicBezTo>
                <a:lnTo>
                  <a:pt x="52" y="16"/>
                </a:lnTo>
                <a:close/>
                <a:moveTo>
                  <a:pt x="56" y="144"/>
                </a:moveTo>
                <a:cubicBezTo>
                  <a:pt x="47" y="144"/>
                  <a:pt x="40" y="137"/>
                  <a:pt x="40" y="128"/>
                </a:cubicBezTo>
                <a:cubicBezTo>
                  <a:pt x="40" y="119"/>
                  <a:pt x="47" y="112"/>
                  <a:pt x="56" y="112"/>
                </a:cubicBezTo>
                <a:cubicBezTo>
                  <a:pt x="65" y="112"/>
                  <a:pt x="72" y="119"/>
                  <a:pt x="72" y="128"/>
                </a:cubicBezTo>
                <a:cubicBezTo>
                  <a:pt x="72" y="137"/>
                  <a:pt x="65" y="144"/>
                  <a:pt x="56" y="144"/>
                </a:cubicBezTo>
                <a:close/>
                <a:moveTo>
                  <a:pt x="200" y="144"/>
                </a:moveTo>
                <a:cubicBezTo>
                  <a:pt x="191" y="144"/>
                  <a:pt x="184" y="137"/>
                  <a:pt x="184" y="128"/>
                </a:cubicBezTo>
                <a:cubicBezTo>
                  <a:pt x="184" y="119"/>
                  <a:pt x="191" y="112"/>
                  <a:pt x="200" y="112"/>
                </a:cubicBezTo>
                <a:cubicBezTo>
                  <a:pt x="209" y="112"/>
                  <a:pt x="216" y="119"/>
                  <a:pt x="216" y="128"/>
                </a:cubicBezTo>
                <a:cubicBezTo>
                  <a:pt x="216" y="137"/>
                  <a:pt x="209" y="144"/>
                  <a:pt x="200" y="144"/>
                </a:cubicBezTo>
                <a:close/>
                <a:moveTo>
                  <a:pt x="240" y="120"/>
                </a:moveTo>
                <a:cubicBezTo>
                  <a:pt x="231" y="120"/>
                  <a:pt x="231" y="120"/>
                  <a:pt x="231" y="120"/>
                </a:cubicBezTo>
                <a:cubicBezTo>
                  <a:pt x="228" y="106"/>
                  <a:pt x="215" y="96"/>
                  <a:pt x="200" y="96"/>
                </a:cubicBezTo>
                <a:cubicBezTo>
                  <a:pt x="185" y="96"/>
                  <a:pt x="173" y="106"/>
                  <a:pt x="169" y="120"/>
                </a:cubicBezTo>
                <a:cubicBezTo>
                  <a:pt x="87" y="120"/>
                  <a:pt x="87" y="120"/>
                  <a:pt x="87" y="120"/>
                </a:cubicBezTo>
                <a:cubicBezTo>
                  <a:pt x="84" y="106"/>
                  <a:pt x="71" y="96"/>
                  <a:pt x="56" y="96"/>
                </a:cubicBezTo>
                <a:cubicBezTo>
                  <a:pt x="41" y="96"/>
                  <a:pt x="29" y="106"/>
                  <a:pt x="25" y="120"/>
                </a:cubicBezTo>
                <a:cubicBezTo>
                  <a:pt x="16" y="120"/>
                  <a:pt x="16" y="120"/>
                  <a:pt x="16" y="120"/>
                </a:cubicBezTo>
                <a:cubicBezTo>
                  <a:pt x="16" y="72"/>
                  <a:pt x="16" y="72"/>
                  <a:pt x="16" y="72"/>
                </a:cubicBezTo>
                <a:cubicBezTo>
                  <a:pt x="192" y="72"/>
                  <a:pt x="192" y="72"/>
                  <a:pt x="192" y="72"/>
                </a:cubicBezTo>
                <a:cubicBezTo>
                  <a:pt x="240" y="72"/>
                  <a:pt x="240" y="72"/>
                  <a:pt x="240" y="72"/>
                </a:cubicBezTo>
                <a:lnTo>
                  <a:pt x="240" y="120"/>
                </a:ln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96739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9CAD6-B2D7-C851-ED38-94A69216FC77}"/>
              </a:ext>
            </a:extLst>
          </p:cNvPr>
          <p:cNvSpPr/>
          <p:nvPr/>
        </p:nvSpPr>
        <p:spPr>
          <a:xfrm>
            <a:off x="6512767" y="0"/>
            <a:ext cx="5679233" cy="6858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sp>
        <p:nvSpPr>
          <p:cNvPr id="7" name="Title 6">
            <a:extLst>
              <a:ext uri="{FF2B5EF4-FFF2-40B4-BE49-F238E27FC236}">
                <a16:creationId xmlns:a16="http://schemas.microsoft.com/office/drawing/2014/main" id="{05DB86C4-7316-6682-A165-9BB6B72E25DC}"/>
              </a:ext>
            </a:extLst>
          </p:cNvPr>
          <p:cNvSpPr>
            <a:spLocks noGrp="1"/>
          </p:cNvSpPr>
          <p:nvPr>
            <p:ph type="title"/>
          </p:nvPr>
        </p:nvSpPr>
        <p:spPr>
          <a:xfrm>
            <a:off x="485776" y="286777"/>
            <a:ext cx="11223623" cy="495299"/>
          </a:xfrm>
        </p:spPr>
        <p:txBody>
          <a:bodyPr/>
          <a:lstStyle/>
          <a:p>
            <a:r>
              <a:rPr lang="es-MX" dirty="0"/>
              <a:t>Estructura Anual vs Multianual </a:t>
            </a:r>
          </a:p>
        </p:txBody>
      </p:sp>
      <p:graphicFrame>
        <p:nvGraphicFramePr>
          <p:cNvPr id="12" name="Content Placeholder 11">
            <a:extLst>
              <a:ext uri="{FF2B5EF4-FFF2-40B4-BE49-F238E27FC236}">
                <a16:creationId xmlns:a16="http://schemas.microsoft.com/office/drawing/2014/main" id="{FCC72F06-D345-8FAC-B33D-9A7796FBEF06}"/>
              </a:ext>
            </a:extLst>
          </p:cNvPr>
          <p:cNvGraphicFramePr>
            <a:graphicFrameLocks noGrp="1"/>
          </p:cNvGraphicFramePr>
          <p:nvPr>
            <p:ph sz="half" idx="1"/>
            <p:extLst>
              <p:ext uri="{D42A27DB-BD31-4B8C-83A1-F6EECF244321}">
                <p14:modId xmlns:p14="http://schemas.microsoft.com/office/powerpoint/2010/main" val="832340150"/>
              </p:ext>
            </p:extLst>
          </p:nvPr>
        </p:nvGraphicFramePr>
        <p:xfrm>
          <a:off x="485776" y="1447852"/>
          <a:ext cx="5513808" cy="4671056"/>
        </p:xfrm>
        <a:graphic>
          <a:graphicData uri="http://schemas.openxmlformats.org/drawingml/2006/table">
            <a:tbl>
              <a:tblPr/>
              <a:tblGrid>
                <a:gridCol w="2801050">
                  <a:extLst>
                    <a:ext uri="{9D8B030D-6E8A-4147-A177-3AD203B41FA5}">
                      <a16:colId xmlns:a16="http://schemas.microsoft.com/office/drawing/2014/main" val="993389937"/>
                    </a:ext>
                  </a:extLst>
                </a:gridCol>
                <a:gridCol w="176588">
                  <a:extLst>
                    <a:ext uri="{9D8B030D-6E8A-4147-A177-3AD203B41FA5}">
                      <a16:colId xmlns:a16="http://schemas.microsoft.com/office/drawing/2014/main" val="3290613413"/>
                    </a:ext>
                  </a:extLst>
                </a:gridCol>
                <a:gridCol w="1248295">
                  <a:extLst>
                    <a:ext uri="{9D8B030D-6E8A-4147-A177-3AD203B41FA5}">
                      <a16:colId xmlns:a16="http://schemas.microsoft.com/office/drawing/2014/main" val="3704976856"/>
                    </a:ext>
                  </a:extLst>
                </a:gridCol>
                <a:gridCol w="176588">
                  <a:extLst>
                    <a:ext uri="{9D8B030D-6E8A-4147-A177-3AD203B41FA5}">
                      <a16:colId xmlns:a16="http://schemas.microsoft.com/office/drawing/2014/main" val="3196821820"/>
                    </a:ext>
                  </a:extLst>
                </a:gridCol>
                <a:gridCol w="1111287">
                  <a:extLst>
                    <a:ext uri="{9D8B030D-6E8A-4147-A177-3AD203B41FA5}">
                      <a16:colId xmlns:a16="http://schemas.microsoft.com/office/drawing/2014/main" val="3176051964"/>
                    </a:ext>
                  </a:extLst>
                </a:gridCol>
              </a:tblGrid>
              <a:tr h="248464">
                <a:tc gridSpan="5">
                  <a:txBody>
                    <a:bodyPr/>
                    <a:lstStyle/>
                    <a:p>
                      <a:pPr algn="ctr" fontAlgn="b"/>
                      <a:r>
                        <a:rPr lang="es-MX" sz="1400" b="1" i="0" u="none" strike="noStrike">
                          <a:solidFill>
                            <a:srgbClr val="002C77"/>
                          </a:solidFill>
                          <a:effectLst/>
                          <a:latin typeface="Arial" panose="020B0604020202020204" pitchFamily="34" charset="0"/>
                        </a:rPr>
                        <a:t>Exceso de Pédida por Riesgo de Autos</a:t>
                      </a:r>
                    </a:p>
                  </a:txBody>
                  <a:tcPr marL="7620" marR="7620" marT="7620"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45479204"/>
                  </a:ext>
                </a:extLst>
              </a:tr>
              <a:tr h="197057">
                <a:tc gridSpan="5">
                  <a:txBody>
                    <a:bodyPr/>
                    <a:lstStyle/>
                    <a:p>
                      <a:pPr algn="ctr" fontAlgn="b"/>
                      <a:r>
                        <a:rPr lang="es-MX" sz="1100" b="1" i="0" u="none" strike="noStrike">
                          <a:solidFill>
                            <a:srgbClr val="565656"/>
                          </a:solidFill>
                          <a:effectLst/>
                          <a:latin typeface="Arial" panose="020B0604020202020204" pitchFamily="34" charset="0"/>
                        </a:rPr>
                        <a:t>Capa 1</a:t>
                      </a:r>
                    </a:p>
                  </a:txBody>
                  <a:tcPr marL="7620" marR="7620" marT="7620"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87621608"/>
                  </a:ext>
                </a:extLst>
              </a:tr>
              <a:tr h="197057">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70426761"/>
                  </a:ext>
                </a:extLst>
              </a:tr>
              <a:tr h="248464">
                <a:tc>
                  <a:txBody>
                    <a:bodyPr/>
                    <a:lstStyle/>
                    <a:p>
                      <a:pPr algn="ctr" fontAlgn="ctr"/>
                      <a:r>
                        <a:rPr lang="es-MX" sz="1100" b="1" i="0" u="none" strike="noStrike">
                          <a:solidFill>
                            <a:srgbClr val="FFFFFF"/>
                          </a:solidFill>
                          <a:effectLst/>
                          <a:highlight>
                            <a:srgbClr val="002C77"/>
                          </a:highlight>
                          <a:latin typeface="Arial" panose="020B0604020202020204" pitchFamily="34" charset="0"/>
                        </a:rPr>
                        <a:t>Condiciones</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002C77"/>
                    </a:solid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100" b="1" i="0" u="none" strike="noStrike" dirty="0">
                          <a:solidFill>
                            <a:srgbClr val="FFFFFF"/>
                          </a:solidFill>
                          <a:effectLst/>
                          <a:highlight>
                            <a:srgbClr val="002C77"/>
                          </a:highlight>
                          <a:latin typeface="Arial" panose="020B0604020202020204" pitchFamily="34" charset="0"/>
                        </a:rPr>
                        <a:t>Actual </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620" marR="7620" marT="7620" marB="0"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ctr" fontAlgn="ctr"/>
                      <a:r>
                        <a:rPr lang="es-MX" sz="1100" b="1" i="0" u="none" strike="noStrike">
                          <a:solidFill>
                            <a:srgbClr val="FFFFFF"/>
                          </a:solidFill>
                          <a:effectLst/>
                          <a:highlight>
                            <a:srgbClr val="002C77"/>
                          </a:highlight>
                          <a:latin typeface="Arial" panose="020B0604020202020204" pitchFamily="34" charset="0"/>
                        </a:rPr>
                        <a:t>Multianual</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550934867"/>
                  </a:ext>
                </a:extLst>
              </a:tr>
              <a:tr h="197057">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1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369482401"/>
                  </a:ext>
                </a:extLst>
              </a:tr>
              <a:tr h="229186">
                <a:tc>
                  <a:txBody>
                    <a:bodyPr/>
                    <a:lstStyle/>
                    <a:p>
                      <a:pPr algn="l" fontAlgn="ctr"/>
                      <a:r>
                        <a:rPr lang="es-MX" sz="1200" b="1" i="0" u="none" strike="noStrike" dirty="0">
                          <a:solidFill>
                            <a:srgbClr val="202020"/>
                          </a:solidFill>
                          <a:effectLst/>
                          <a:latin typeface="Arial" panose="020B0604020202020204" pitchFamily="34" charset="0"/>
                        </a:rPr>
                        <a:t>Límite</a:t>
                      </a:r>
                    </a:p>
                  </a:txBody>
                  <a:tcPr marL="114300" marR="7620" marT="7620" marB="0" anchor="ctr">
                    <a:lnL>
                      <a:noFill/>
                    </a:lnL>
                    <a:lnR>
                      <a:noFill/>
                    </a:lnR>
                    <a:lnT>
                      <a:noFill/>
                    </a:lnT>
                    <a:lnB>
                      <a:noFill/>
                    </a:lnB>
                    <a:noFill/>
                  </a:tcPr>
                </a:tc>
                <a:tc>
                  <a:txBody>
                    <a:bodyPr/>
                    <a:lstStyle/>
                    <a:p>
                      <a:pPr algn="l" fontAlgn="ctr"/>
                      <a:endParaRPr lang="es-MX" sz="1200" b="1" i="0" u="none" strike="noStrike">
                        <a:solidFill>
                          <a:srgbClr val="202020"/>
                        </a:solidFill>
                        <a:effectLst/>
                        <a:latin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ctr"/>
                      <a:r>
                        <a:rPr lang="es-MX" sz="1200" b="1" i="0" u="none" strike="noStrike" dirty="0">
                          <a:solidFill>
                            <a:srgbClr val="202020"/>
                          </a:solidFill>
                          <a:effectLst/>
                          <a:latin typeface="Arial" panose="020B0604020202020204" pitchFamily="34" charset="0"/>
                        </a:rPr>
                        <a:t>125,000 </a:t>
                      </a:r>
                    </a:p>
                  </a:txBody>
                  <a:tcPr marL="7620" marR="7620" marT="7620" marB="0" anchor="ctr">
                    <a:lnL>
                      <a:noFill/>
                    </a:lnL>
                    <a:lnR>
                      <a:noFill/>
                    </a:lnR>
                    <a:lnT>
                      <a:noFill/>
                    </a:lnT>
                    <a:lnB>
                      <a:noFill/>
                    </a:lnB>
                    <a:noFill/>
                  </a:tcPr>
                </a:tc>
                <a:tc>
                  <a:txBody>
                    <a:bodyPr/>
                    <a:lstStyle/>
                    <a:p>
                      <a:pPr algn="ctr" fontAlgn="ctr"/>
                      <a:endParaRPr lang="es-MX" sz="1200" b="1" i="0" u="none" strike="noStrike">
                        <a:solidFill>
                          <a:srgbClr val="202020"/>
                        </a:solidFill>
                        <a:effectLst/>
                        <a:latin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ctr"/>
                      <a:r>
                        <a:rPr lang="es-MX" sz="1200" b="1" i="0" u="none" strike="noStrike">
                          <a:solidFill>
                            <a:srgbClr val="202020"/>
                          </a:solidFill>
                          <a:effectLst/>
                          <a:latin typeface="Arial" panose="020B0604020202020204" pitchFamily="34" charset="0"/>
                        </a:rPr>
                        <a:t>125,000 </a:t>
                      </a:r>
                    </a:p>
                  </a:txBody>
                  <a:tcPr marL="7620" marR="7620" marT="7620" marB="0" anchor="ctr">
                    <a:lnL>
                      <a:noFill/>
                    </a:lnL>
                    <a:lnR>
                      <a:noFill/>
                    </a:lnR>
                    <a:lnT>
                      <a:noFill/>
                    </a:lnT>
                    <a:lnB>
                      <a:noFill/>
                    </a:lnB>
                    <a:noFill/>
                  </a:tcPr>
                </a:tc>
                <a:extLst>
                  <a:ext uri="{0D108BD9-81ED-4DB2-BD59-A6C34878D82A}">
                    <a16:rowId xmlns:a16="http://schemas.microsoft.com/office/drawing/2014/main" val="3056271548"/>
                  </a:ext>
                </a:extLst>
              </a:tr>
              <a:tr h="229186">
                <a:tc>
                  <a:txBody>
                    <a:bodyPr/>
                    <a:lstStyle/>
                    <a:p>
                      <a:pPr algn="l" fontAlgn="ctr"/>
                      <a:r>
                        <a:rPr lang="es-MX" sz="1200" b="1" i="0" u="none" strike="noStrike">
                          <a:solidFill>
                            <a:srgbClr val="202020"/>
                          </a:solidFill>
                          <a:effectLst/>
                          <a:latin typeface="Arial" panose="020B0604020202020204" pitchFamily="34" charset="0"/>
                        </a:rPr>
                        <a:t>Prioridad</a:t>
                      </a:r>
                    </a:p>
                  </a:txBody>
                  <a:tcPr marL="114300" marR="7620" marT="7620" marB="0" anchor="ctr">
                    <a:lnL>
                      <a:noFill/>
                    </a:lnL>
                    <a:lnR>
                      <a:noFill/>
                    </a:lnR>
                    <a:lnT>
                      <a:noFill/>
                    </a:lnT>
                    <a:lnB>
                      <a:noFill/>
                    </a:lnB>
                    <a:noFill/>
                  </a:tcPr>
                </a:tc>
                <a:tc>
                  <a:txBody>
                    <a:bodyPr/>
                    <a:lstStyle/>
                    <a:p>
                      <a:pPr algn="l" fontAlgn="ctr"/>
                      <a:endParaRPr lang="es-MX" sz="1200" b="1" i="0" u="none" strike="noStrike">
                        <a:solidFill>
                          <a:srgbClr val="202020"/>
                        </a:solidFill>
                        <a:effectLst/>
                        <a:latin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ctr"/>
                      <a:r>
                        <a:rPr lang="es-MX" sz="1200" b="1" i="0" u="none" strike="noStrike" dirty="0">
                          <a:solidFill>
                            <a:srgbClr val="202020"/>
                          </a:solidFill>
                          <a:effectLst/>
                          <a:latin typeface="Arial" panose="020B0604020202020204" pitchFamily="34" charset="0"/>
                        </a:rPr>
                        <a:t>25,000 </a:t>
                      </a:r>
                    </a:p>
                  </a:txBody>
                  <a:tcPr marL="7620" marR="7620" marT="7620" marB="0" anchor="ctr">
                    <a:lnL>
                      <a:noFill/>
                    </a:lnL>
                    <a:lnR>
                      <a:noFill/>
                    </a:lnR>
                    <a:lnT>
                      <a:noFill/>
                    </a:lnT>
                    <a:lnB>
                      <a:noFill/>
                    </a:lnB>
                    <a:noFill/>
                  </a:tcPr>
                </a:tc>
                <a:tc>
                  <a:txBody>
                    <a:bodyPr/>
                    <a:lstStyle/>
                    <a:p>
                      <a:pPr algn="ctr" fontAlgn="ctr"/>
                      <a:endParaRPr lang="es-MX" sz="1200" b="1" i="0" u="none" strike="noStrike">
                        <a:solidFill>
                          <a:srgbClr val="202020"/>
                        </a:solidFill>
                        <a:effectLst/>
                        <a:latin typeface="Arial" panose="020B0604020202020204" pitchFamily="34" charset="0"/>
                      </a:endParaRPr>
                    </a:p>
                  </a:txBody>
                  <a:tcPr marL="7620" marR="7620" marT="7620" marB="0" anchor="ctr">
                    <a:lnL>
                      <a:noFill/>
                    </a:lnL>
                    <a:lnR>
                      <a:noFill/>
                    </a:lnR>
                    <a:lnT>
                      <a:noFill/>
                    </a:lnT>
                    <a:lnB>
                      <a:noFill/>
                    </a:lnB>
                    <a:noFill/>
                  </a:tcPr>
                </a:tc>
                <a:tc>
                  <a:txBody>
                    <a:bodyPr/>
                    <a:lstStyle/>
                    <a:p>
                      <a:pPr algn="ctr" fontAlgn="ctr"/>
                      <a:r>
                        <a:rPr lang="es-MX" sz="1200" b="1" i="0" u="none" strike="noStrike">
                          <a:solidFill>
                            <a:srgbClr val="202020"/>
                          </a:solidFill>
                          <a:effectLst/>
                          <a:latin typeface="Arial" panose="020B0604020202020204" pitchFamily="34" charset="0"/>
                        </a:rPr>
                        <a:t>25,000 </a:t>
                      </a:r>
                    </a:p>
                  </a:txBody>
                  <a:tcPr marL="7620" marR="7620" marT="7620" marB="0" anchor="ctr">
                    <a:lnL>
                      <a:noFill/>
                    </a:lnL>
                    <a:lnR>
                      <a:noFill/>
                    </a:lnR>
                    <a:lnT>
                      <a:noFill/>
                    </a:lnT>
                    <a:lnB>
                      <a:noFill/>
                    </a:lnB>
                    <a:noFill/>
                  </a:tcPr>
                </a:tc>
                <a:extLst>
                  <a:ext uri="{0D108BD9-81ED-4DB2-BD59-A6C34878D82A}">
                    <a16:rowId xmlns:a16="http://schemas.microsoft.com/office/drawing/2014/main" val="2747953730"/>
                  </a:ext>
                </a:extLst>
              </a:tr>
              <a:tr h="197057">
                <a:tc>
                  <a:txBody>
                    <a:bodyPr/>
                    <a:lstStyle/>
                    <a:p>
                      <a:pPr algn="l"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78015723"/>
                  </a:ext>
                </a:extLst>
              </a:tr>
              <a:tr h="229186">
                <a:tc>
                  <a:txBody>
                    <a:bodyPr/>
                    <a:lstStyle/>
                    <a:p>
                      <a:pPr algn="l" fontAlgn="ctr"/>
                      <a:r>
                        <a:rPr lang="es-MX" sz="1200" b="0" i="0" u="none" strike="noStrike" dirty="0">
                          <a:solidFill>
                            <a:srgbClr val="202020"/>
                          </a:solidFill>
                          <a:effectLst/>
                          <a:latin typeface="Arial" panose="020B0604020202020204" pitchFamily="34" charset="0"/>
                        </a:rPr>
                        <a:t>Vigencia</a:t>
                      </a:r>
                    </a:p>
                  </a:txBody>
                  <a:tcPr marL="114300" marR="7620" marT="7620" marB="0" anchor="ctr">
                    <a:lnL>
                      <a:noFill/>
                    </a:lnL>
                    <a:lnR>
                      <a:noFill/>
                    </a:lnR>
                    <a:lnT>
                      <a:noFill/>
                    </a:lnT>
                    <a:lnB>
                      <a:noFill/>
                    </a:lnB>
                    <a:noFill/>
                  </a:tcPr>
                </a:tc>
                <a:tc>
                  <a:txBody>
                    <a:bodyPr/>
                    <a:lstStyle/>
                    <a:p>
                      <a:pPr algn="l"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1 año</a:t>
                      </a: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3 años</a:t>
                      </a:r>
                    </a:p>
                  </a:txBody>
                  <a:tcPr marL="7620" marR="7620" marT="7620" marB="0" anchor="b">
                    <a:lnL>
                      <a:noFill/>
                    </a:lnL>
                    <a:lnR>
                      <a:noFill/>
                    </a:lnR>
                    <a:lnT>
                      <a:noFill/>
                    </a:lnT>
                    <a:lnB>
                      <a:noFill/>
                    </a:lnB>
                    <a:noFill/>
                  </a:tcPr>
                </a:tc>
                <a:extLst>
                  <a:ext uri="{0D108BD9-81ED-4DB2-BD59-A6C34878D82A}">
                    <a16:rowId xmlns:a16="http://schemas.microsoft.com/office/drawing/2014/main" val="1121366846"/>
                  </a:ext>
                </a:extLst>
              </a:tr>
              <a:tr h="229186">
                <a:tc>
                  <a:txBody>
                    <a:bodyPr/>
                    <a:lstStyle/>
                    <a:p>
                      <a:pPr algn="l" fontAlgn="ctr"/>
                      <a:r>
                        <a:rPr lang="es-MX" sz="1200" b="0" i="0" u="none" strike="noStrike" dirty="0">
                          <a:solidFill>
                            <a:srgbClr val="202020"/>
                          </a:solidFill>
                          <a:effectLst/>
                          <a:latin typeface="Arial" panose="020B0604020202020204" pitchFamily="34" charset="0"/>
                        </a:rPr>
                        <a:t>Límite Agregado Anual</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2,000,000 </a:t>
                      </a: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2,000,000 </a:t>
                      </a:r>
                    </a:p>
                  </a:txBody>
                  <a:tcPr marL="7620" marR="7620" marT="7620" marB="0" anchor="b">
                    <a:lnL>
                      <a:noFill/>
                    </a:lnL>
                    <a:lnR>
                      <a:noFill/>
                    </a:lnR>
                    <a:lnT>
                      <a:noFill/>
                    </a:lnT>
                    <a:lnB>
                      <a:noFill/>
                    </a:lnB>
                    <a:noFill/>
                  </a:tcPr>
                </a:tc>
                <a:extLst>
                  <a:ext uri="{0D108BD9-81ED-4DB2-BD59-A6C34878D82A}">
                    <a16:rowId xmlns:a16="http://schemas.microsoft.com/office/drawing/2014/main" val="3815615689"/>
                  </a:ext>
                </a:extLst>
              </a:tr>
              <a:tr h="229186">
                <a:tc>
                  <a:txBody>
                    <a:bodyPr/>
                    <a:lstStyle/>
                    <a:p>
                      <a:pPr algn="l" fontAlgn="ctr"/>
                      <a:r>
                        <a:rPr lang="es-MX" sz="1200" b="0" i="0" u="none" strike="noStrike" dirty="0">
                          <a:solidFill>
                            <a:srgbClr val="202020"/>
                          </a:solidFill>
                          <a:effectLst/>
                          <a:latin typeface="Arial" panose="020B0604020202020204" pitchFamily="34" charset="0"/>
                        </a:rPr>
                        <a:t>Límite Agregado Total</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200" b="0" i="0" u="none" strike="noStrike">
                          <a:solidFill>
                            <a:srgbClr val="202020"/>
                          </a:solidFill>
                          <a:effectLst/>
                          <a:latin typeface="Arial" panose="020B0604020202020204" pitchFamily="34" charset="0"/>
                        </a:rPr>
                        <a:t>NA</a:t>
                      </a:r>
                    </a:p>
                  </a:txBody>
                  <a:tcPr marL="7620" marR="114300" marT="7620" marB="0" anchor="ctr">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4,000,000 </a:t>
                      </a:r>
                    </a:p>
                  </a:txBody>
                  <a:tcPr marL="7620" marR="7620" marT="7620" marB="0" anchor="b">
                    <a:lnL>
                      <a:noFill/>
                    </a:lnL>
                    <a:lnR>
                      <a:noFill/>
                    </a:lnR>
                    <a:lnT>
                      <a:noFill/>
                    </a:lnT>
                    <a:lnB>
                      <a:noFill/>
                    </a:lnB>
                    <a:noFill/>
                  </a:tcPr>
                </a:tc>
                <a:extLst>
                  <a:ext uri="{0D108BD9-81ED-4DB2-BD59-A6C34878D82A}">
                    <a16:rowId xmlns:a16="http://schemas.microsoft.com/office/drawing/2014/main" val="890357118"/>
                  </a:ext>
                </a:extLst>
              </a:tr>
              <a:tr h="241554">
                <a:tc>
                  <a:txBody>
                    <a:bodyPr/>
                    <a:lstStyle/>
                    <a:p>
                      <a:pPr algn="l" fontAlgn="ctr"/>
                      <a:r>
                        <a:rPr lang="es-MX" sz="1200" b="0" i="0" u="none" strike="noStrike" dirty="0">
                          <a:solidFill>
                            <a:srgbClr val="202020"/>
                          </a:solidFill>
                          <a:effectLst/>
                          <a:latin typeface="Arial" panose="020B0604020202020204" pitchFamily="34" charset="0"/>
                        </a:rPr>
                        <a:t>Tasa de Ajuste</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1.3510% </a:t>
                      </a: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0" u="none" strike="noStrike" dirty="0">
                          <a:solidFill>
                            <a:srgbClr val="202020"/>
                          </a:solidFill>
                          <a:effectLst/>
                          <a:latin typeface="Arial" panose="020B0604020202020204" pitchFamily="34" charset="0"/>
                        </a:rPr>
                        <a:t>1.7430%</a:t>
                      </a:r>
                    </a:p>
                  </a:txBody>
                  <a:tcPr marL="7620" marR="7620" marT="7620" marB="0" anchor="b">
                    <a:lnL>
                      <a:noFill/>
                    </a:lnL>
                    <a:lnR>
                      <a:noFill/>
                    </a:lnR>
                    <a:lnT>
                      <a:noFill/>
                    </a:lnT>
                    <a:lnB>
                      <a:noFill/>
                    </a:lnB>
                    <a:noFill/>
                  </a:tcPr>
                </a:tc>
                <a:extLst>
                  <a:ext uri="{0D108BD9-81ED-4DB2-BD59-A6C34878D82A}">
                    <a16:rowId xmlns:a16="http://schemas.microsoft.com/office/drawing/2014/main" val="4094187838"/>
                  </a:ext>
                </a:extLst>
              </a:tr>
              <a:tr h="197057">
                <a:tc>
                  <a:txBody>
                    <a:bodyPr/>
                    <a:lstStyle/>
                    <a:p>
                      <a:pPr algn="l"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5415867"/>
                  </a:ext>
                </a:extLst>
              </a:tr>
              <a:tr h="229186">
                <a:tc>
                  <a:txBody>
                    <a:bodyPr/>
                    <a:lstStyle/>
                    <a:p>
                      <a:pPr algn="l" fontAlgn="ctr"/>
                      <a:r>
                        <a:rPr lang="es-MX" sz="1200" b="1" i="0" u="none" strike="noStrike" dirty="0">
                          <a:solidFill>
                            <a:srgbClr val="202020"/>
                          </a:solidFill>
                          <a:effectLst/>
                          <a:latin typeface="Arial" panose="020B0604020202020204" pitchFamily="34" charset="0"/>
                        </a:rPr>
                        <a:t>Prima Esperada</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692290917"/>
                  </a:ext>
                </a:extLst>
              </a:tr>
              <a:tr h="229186">
                <a:tc>
                  <a:txBody>
                    <a:bodyPr/>
                    <a:lstStyle/>
                    <a:p>
                      <a:pPr algn="l" fontAlgn="ctr"/>
                      <a:r>
                        <a:rPr lang="es-MX" sz="1200" b="1" i="0" u="none" strike="noStrike" dirty="0">
                          <a:solidFill>
                            <a:srgbClr val="202020"/>
                          </a:solidFill>
                          <a:effectLst/>
                          <a:latin typeface="Arial" panose="020B0604020202020204" pitchFamily="34" charset="0"/>
                        </a:rPr>
                        <a:t>2024</a:t>
                      </a:r>
                    </a:p>
                  </a:txBody>
                  <a:tcPr marL="2286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1" i="0" u="none" strike="noStrike">
                          <a:solidFill>
                            <a:srgbClr val="202020"/>
                          </a:solidFill>
                          <a:effectLst/>
                          <a:latin typeface="Arial" panose="020B0604020202020204" pitchFamily="34" charset="0"/>
                        </a:rPr>
                        <a:t>697,453 </a:t>
                      </a: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1" i="0" u="none" strike="noStrike" dirty="0">
                          <a:solidFill>
                            <a:srgbClr val="202020"/>
                          </a:solidFill>
                          <a:effectLst/>
                          <a:latin typeface="Arial" panose="020B0604020202020204" pitchFamily="34" charset="0"/>
                        </a:rPr>
                        <a:t>899,795 </a:t>
                      </a:r>
                    </a:p>
                  </a:txBody>
                  <a:tcPr marL="7620" marR="7620" marT="7620" marB="0" anchor="b">
                    <a:lnL>
                      <a:noFill/>
                    </a:lnL>
                    <a:lnR>
                      <a:noFill/>
                    </a:lnR>
                    <a:lnT>
                      <a:noFill/>
                    </a:lnT>
                    <a:lnB>
                      <a:noFill/>
                    </a:lnB>
                    <a:noFill/>
                  </a:tcPr>
                </a:tc>
                <a:extLst>
                  <a:ext uri="{0D108BD9-81ED-4DB2-BD59-A6C34878D82A}">
                    <a16:rowId xmlns:a16="http://schemas.microsoft.com/office/drawing/2014/main" val="4240063349"/>
                  </a:ext>
                </a:extLst>
              </a:tr>
              <a:tr h="229186">
                <a:tc>
                  <a:txBody>
                    <a:bodyPr/>
                    <a:lstStyle/>
                    <a:p>
                      <a:pPr algn="l" fontAlgn="ctr"/>
                      <a:r>
                        <a:rPr lang="es-MX" sz="1200" b="1" i="0" u="none" strike="noStrike" dirty="0">
                          <a:solidFill>
                            <a:srgbClr val="202020"/>
                          </a:solidFill>
                          <a:effectLst/>
                          <a:latin typeface="Arial" panose="020B0604020202020204" pitchFamily="34" charset="0"/>
                        </a:rPr>
                        <a:t>2024+1</a:t>
                      </a:r>
                    </a:p>
                  </a:txBody>
                  <a:tcPr marL="2286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1" u="none" strike="noStrike">
                          <a:solidFill>
                            <a:srgbClr val="999999"/>
                          </a:solidFill>
                          <a:effectLst/>
                          <a:latin typeface="Arial" panose="020B0604020202020204" pitchFamily="34" charset="0"/>
                        </a:rPr>
                        <a:t>697,453 </a:t>
                      </a:r>
                    </a:p>
                  </a:txBody>
                  <a:tcPr marL="7620" marR="7620" marT="7620" marB="0" anchor="b">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1" i="0" u="none" strike="noStrike">
                          <a:solidFill>
                            <a:srgbClr val="202020"/>
                          </a:solidFill>
                          <a:effectLst/>
                          <a:latin typeface="Arial" panose="020B0604020202020204" pitchFamily="34" charset="0"/>
                        </a:rPr>
                        <a:t>899,795 </a:t>
                      </a:r>
                    </a:p>
                  </a:txBody>
                  <a:tcPr marL="7620" marR="7620" marT="7620" marB="0" anchor="b">
                    <a:lnL>
                      <a:noFill/>
                    </a:lnL>
                    <a:lnR>
                      <a:noFill/>
                    </a:lnR>
                    <a:lnT>
                      <a:noFill/>
                    </a:lnT>
                    <a:lnB>
                      <a:noFill/>
                    </a:lnB>
                    <a:noFill/>
                  </a:tcPr>
                </a:tc>
                <a:extLst>
                  <a:ext uri="{0D108BD9-81ED-4DB2-BD59-A6C34878D82A}">
                    <a16:rowId xmlns:a16="http://schemas.microsoft.com/office/drawing/2014/main" val="424190966"/>
                  </a:ext>
                </a:extLst>
              </a:tr>
              <a:tr h="229186">
                <a:tc>
                  <a:txBody>
                    <a:bodyPr/>
                    <a:lstStyle/>
                    <a:p>
                      <a:pPr algn="l" fontAlgn="ctr"/>
                      <a:r>
                        <a:rPr lang="es-MX" sz="1200" b="1" i="0" u="none" strike="noStrike" dirty="0">
                          <a:solidFill>
                            <a:srgbClr val="202020"/>
                          </a:solidFill>
                          <a:effectLst/>
                          <a:latin typeface="Arial" panose="020B0604020202020204" pitchFamily="34" charset="0"/>
                        </a:rPr>
                        <a:t>2024+2</a:t>
                      </a:r>
                    </a:p>
                  </a:txBody>
                  <a:tcPr marL="2286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0" i="1" u="none" strike="noStrike">
                          <a:solidFill>
                            <a:srgbClr val="999999"/>
                          </a:solidFill>
                          <a:effectLst/>
                          <a:latin typeface="Arial" panose="020B0604020202020204" pitchFamily="34" charset="0"/>
                        </a:rPr>
                        <a:t>697,453 </a:t>
                      </a: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r>
                        <a:rPr lang="es-MX" sz="1200" b="1" i="0" u="none" strike="noStrike" dirty="0">
                          <a:solidFill>
                            <a:srgbClr val="202020"/>
                          </a:solidFill>
                          <a:effectLst/>
                          <a:latin typeface="Arial" panose="020B0604020202020204" pitchFamily="34" charset="0"/>
                        </a:rPr>
                        <a:t>899,795 </a:t>
                      </a:r>
                    </a:p>
                  </a:txBody>
                  <a:tcPr marL="7620" marR="7620" marT="7620" marB="0" anchor="b">
                    <a:lnL>
                      <a:noFill/>
                    </a:lnL>
                    <a:lnR>
                      <a:noFill/>
                    </a:lnR>
                    <a:lnT>
                      <a:noFill/>
                    </a:lnT>
                    <a:lnB>
                      <a:noFill/>
                    </a:lnB>
                    <a:noFill/>
                  </a:tcPr>
                </a:tc>
                <a:extLst>
                  <a:ext uri="{0D108BD9-81ED-4DB2-BD59-A6C34878D82A}">
                    <a16:rowId xmlns:a16="http://schemas.microsoft.com/office/drawing/2014/main" val="3169596189"/>
                  </a:ext>
                </a:extLst>
              </a:tr>
              <a:tr h="197057">
                <a:tc>
                  <a:txBody>
                    <a:bodyPr/>
                    <a:lstStyle/>
                    <a:p>
                      <a:pPr algn="l"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526442551"/>
                  </a:ext>
                </a:extLst>
              </a:tr>
              <a:tr h="229186">
                <a:tc>
                  <a:txBody>
                    <a:bodyPr/>
                    <a:lstStyle/>
                    <a:p>
                      <a:pPr algn="l" fontAlgn="ctr"/>
                      <a:r>
                        <a:rPr lang="es-MX" sz="1200" b="0" i="0" u="none" strike="noStrike" dirty="0" err="1">
                          <a:solidFill>
                            <a:srgbClr val="202020"/>
                          </a:solidFill>
                          <a:effectLst/>
                          <a:latin typeface="Arial" panose="020B0604020202020204" pitchFamily="34" charset="0"/>
                        </a:rPr>
                        <a:t>Márgen</a:t>
                      </a:r>
                      <a:r>
                        <a:rPr lang="es-MX" sz="1200" b="0" i="0" u="none" strike="noStrike" dirty="0">
                          <a:solidFill>
                            <a:srgbClr val="202020"/>
                          </a:solidFill>
                          <a:effectLst/>
                          <a:latin typeface="Arial" panose="020B0604020202020204" pitchFamily="34" charset="0"/>
                        </a:rPr>
                        <a:t> del Reasegurador</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200" b="0" i="0" u="none" strike="noStrike">
                          <a:solidFill>
                            <a:srgbClr val="202020"/>
                          </a:solidFill>
                          <a:effectLst/>
                          <a:latin typeface="Arial" panose="020B0604020202020204" pitchFamily="34" charset="0"/>
                        </a:rPr>
                        <a:t>NA</a:t>
                      </a:r>
                    </a:p>
                  </a:txBody>
                  <a:tcPr marL="7620" marR="114300" marT="7620" marB="0" anchor="ctr">
                    <a:lnL>
                      <a:noFill/>
                    </a:lnL>
                    <a:lnR>
                      <a:noFill/>
                    </a:lnR>
                    <a:lnT>
                      <a:noFill/>
                    </a:lnT>
                    <a:lnB>
                      <a:noFill/>
                    </a:lnB>
                    <a:noFill/>
                  </a:tcPr>
                </a:tc>
                <a:tc>
                  <a:txBody>
                    <a:bodyPr/>
                    <a:lstStyle/>
                    <a:p>
                      <a:pPr algn="ctr" fontAlgn="b"/>
                      <a:endParaRPr lang="es-MX" sz="1200" b="0" i="0" u="none" strike="noStrike" dirty="0">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200" b="0" i="0" u="none" strike="noStrike" dirty="0">
                          <a:solidFill>
                            <a:srgbClr val="202020"/>
                          </a:solidFill>
                          <a:effectLst/>
                          <a:latin typeface="Arial" panose="020B0604020202020204" pitchFamily="34" charset="0"/>
                        </a:rPr>
                        <a:t>40.00% </a:t>
                      </a:r>
                    </a:p>
                  </a:txBody>
                  <a:tcPr marL="7620" marR="7620" marT="7620" marB="0" anchor="ctr">
                    <a:lnL>
                      <a:noFill/>
                    </a:lnL>
                    <a:lnR>
                      <a:noFill/>
                    </a:lnR>
                    <a:lnT>
                      <a:noFill/>
                    </a:lnT>
                    <a:lnB>
                      <a:noFill/>
                    </a:lnB>
                    <a:noFill/>
                  </a:tcPr>
                </a:tc>
                <a:extLst>
                  <a:ext uri="{0D108BD9-81ED-4DB2-BD59-A6C34878D82A}">
                    <a16:rowId xmlns:a16="http://schemas.microsoft.com/office/drawing/2014/main" val="1584567989"/>
                  </a:ext>
                </a:extLst>
              </a:tr>
              <a:tr h="229186">
                <a:tc>
                  <a:txBody>
                    <a:bodyPr/>
                    <a:lstStyle/>
                    <a:p>
                      <a:pPr algn="l" fontAlgn="ctr"/>
                      <a:r>
                        <a:rPr lang="es-MX" sz="1200" b="0" i="0" u="none" strike="noStrike" dirty="0">
                          <a:solidFill>
                            <a:srgbClr val="202020"/>
                          </a:solidFill>
                          <a:effectLst/>
                          <a:latin typeface="Arial" panose="020B0604020202020204" pitchFamily="34" charset="0"/>
                        </a:rPr>
                        <a:t>Participación de Utilidades</a:t>
                      </a:r>
                    </a:p>
                  </a:txBody>
                  <a:tcPr marL="114300" marR="7620" marT="7620" marB="0" anchor="ctr">
                    <a:lnL>
                      <a:noFill/>
                    </a:lnL>
                    <a:lnR>
                      <a:noFill/>
                    </a:lnR>
                    <a:lnT>
                      <a:noFill/>
                    </a:lnT>
                    <a:lnB>
                      <a:noFill/>
                    </a:lnB>
                    <a:noFill/>
                  </a:tcPr>
                </a:tc>
                <a:tc>
                  <a:txBody>
                    <a:bodyPr/>
                    <a:lstStyle/>
                    <a:p>
                      <a:pPr algn="l"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200" b="0" i="0" u="none" strike="noStrike">
                          <a:solidFill>
                            <a:srgbClr val="202020"/>
                          </a:solidFill>
                          <a:effectLst/>
                          <a:latin typeface="Arial" panose="020B0604020202020204" pitchFamily="34" charset="0"/>
                        </a:rPr>
                        <a:t>NA</a:t>
                      </a:r>
                    </a:p>
                  </a:txBody>
                  <a:tcPr marL="7620" marR="114300" marT="7620" marB="0" anchor="ctr">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7620" marT="7620" marB="0" anchor="b">
                    <a:lnL>
                      <a:noFill/>
                    </a:lnL>
                    <a:lnR>
                      <a:noFill/>
                    </a:lnR>
                    <a:lnT>
                      <a:noFill/>
                    </a:lnT>
                    <a:lnB>
                      <a:noFill/>
                    </a:lnB>
                    <a:noFill/>
                  </a:tcPr>
                </a:tc>
                <a:tc>
                  <a:txBody>
                    <a:bodyPr/>
                    <a:lstStyle/>
                    <a:p>
                      <a:pPr algn="ctr" fontAlgn="ctr"/>
                      <a:r>
                        <a:rPr lang="es-MX" sz="1200" b="0" i="0" u="none" strike="noStrike" dirty="0">
                          <a:solidFill>
                            <a:srgbClr val="202020"/>
                          </a:solidFill>
                          <a:effectLst/>
                          <a:latin typeface="Arial" panose="020B0604020202020204" pitchFamily="34" charset="0"/>
                        </a:rPr>
                        <a:t>100.00% </a:t>
                      </a:r>
                    </a:p>
                  </a:txBody>
                  <a:tcPr marL="7620" marR="7620" marT="7620" marB="0" anchor="ctr">
                    <a:lnL>
                      <a:noFill/>
                    </a:lnL>
                    <a:lnR>
                      <a:noFill/>
                    </a:lnR>
                    <a:lnT>
                      <a:noFill/>
                    </a:lnT>
                    <a:lnB>
                      <a:noFill/>
                    </a:lnB>
                    <a:noFill/>
                  </a:tcPr>
                </a:tc>
                <a:extLst>
                  <a:ext uri="{0D108BD9-81ED-4DB2-BD59-A6C34878D82A}">
                    <a16:rowId xmlns:a16="http://schemas.microsoft.com/office/drawing/2014/main" val="2706964310"/>
                  </a:ext>
                </a:extLst>
              </a:tr>
              <a:tr h="229186">
                <a:tc>
                  <a:txBody>
                    <a:bodyPr/>
                    <a:lstStyle/>
                    <a:p>
                      <a:pPr algn="l" fontAlgn="ctr"/>
                      <a:r>
                        <a:rPr lang="es-MX" sz="1200" b="0" i="0" u="none" strike="noStrike">
                          <a:solidFill>
                            <a:srgbClr val="202020"/>
                          </a:solidFill>
                          <a:effectLst/>
                          <a:latin typeface="Arial" panose="020B0604020202020204" pitchFamily="34" charset="0"/>
                        </a:rPr>
                        <a:t>Opción de Cancelación Anticipada</a:t>
                      </a:r>
                    </a:p>
                  </a:txBody>
                  <a:tcPr marL="114300" marR="7620" marT="7620" marB="0" anchor="ctr">
                    <a:lnL>
                      <a:noFill/>
                    </a:lnL>
                    <a:lnR>
                      <a:noFill/>
                    </a:lnR>
                    <a:lnT>
                      <a:noFill/>
                    </a:lnT>
                    <a:lnB>
                      <a:noFill/>
                    </a:lnB>
                    <a:noFill/>
                  </a:tcPr>
                </a:tc>
                <a:tc>
                  <a:txBody>
                    <a:bodyPr/>
                    <a:lstStyle/>
                    <a:p>
                      <a:pPr algn="r" fontAlgn="b"/>
                      <a:endParaRPr lang="es-MX" sz="1200" b="0" i="0" u="none" strike="noStrike">
                        <a:solidFill>
                          <a:srgbClr val="202020"/>
                        </a:solidFill>
                        <a:effectLst/>
                        <a:latin typeface="Arial" panose="020B0604020202020204" pitchFamily="34" charset="0"/>
                      </a:endParaRPr>
                    </a:p>
                  </a:txBody>
                  <a:tcPr marL="7620" marR="114300" marT="7620" marB="0" anchor="b">
                    <a:lnL>
                      <a:noFill/>
                    </a:lnL>
                    <a:lnR>
                      <a:noFill/>
                    </a:lnR>
                    <a:lnT>
                      <a:noFill/>
                    </a:lnT>
                    <a:lnB>
                      <a:noFill/>
                    </a:lnB>
                    <a:noFill/>
                  </a:tcPr>
                </a:tc>
                <a:tc>
                  <a:txBody>
                    <a:bodyPr/>
                    <a:lstStyle/>
                    <a:p>
                      <a:pPr algn="ctr" fontAlgn="ctr"/>
                      <a:r>
                        <a:rPr lang="es-MX" sz="1200" b="0" i="0" u="none" strike="noStrike" dirty="0">
                          <a:solidFill>
                            <a:srgbClr val="202020"/>
                          </a:solidFill>
                          <a:effectLst/>
                          <a:latin typeface="Arial" panose="020B0604020202020204" pitchFamily="34" charset="0"/>
                        </a:rPr>
                        <a:t>NA</a:t>
                      </a:r>
                    </a:p>
                  </a:txBody>
                  <a:tcPr marL="7620" marR="114300" marT="7620" marB="0" anchor="ctr">
                    <a:lnL>
                      <a:noFill/>
                    </a:lnL>
                    <a:lnR>
                      <a:noFill/>
                    </a:lnR>
                    <a:lnT>
                      <a:noFill/>
                    </a:lnT>
                    <a:lnB>
                      <a:noFill/>
                    </a:lnB>
                    <a:noFill/>
                  </a:tcPr>
                </a:tc>
                <a:tc>
                  <a:txBody>
                    <a:bodyPr/>
                    <a:lstStyle/>
                    <a:p>
                      <a:pPr algn="ctr" fontAlgn="b"/>
                      <a:endParaRPr lang="es-MX" sz="1200" b="0" i="0" u="none" strike="noStrike">
                        <a:solidFill>
                          <a:srgbClr val="202020"/>
                        </a:solidFill>
                        <a:effectLst/>
                        <a:latin typeface="Arial" panose="020B0604020202020204" pitchFamily="34" charset="0"/>
                      </a:endParaRPr>
                    </a:p>
                  </a:txBody>
                  <a:tcPr marL="7620" marR="114300" marT="7620" marB="0" anchor="b">
                    <a:lnL>
                      <a:noFill/>
                    </a:lnL>
                    <a:lnR>
                      <a:noFill/>
                    </a:lnR>
                    <a:lnT>
                      <a:noFill/>
                    </a:lnT>
                    <a:lnB>
                      <a:noFill/>
                    </a:lnB>
                    <a:noFill/>
                  </a:tcPr>
                </a:tc>
                <a:tc>
                  <a:txBody>
                    <a:bodyPr/>
                    <a:lstStyle/>
                    <a:p>
                      <a:pPr algn="ctr" fontAlgn="ctr"/>
                      <a:r>
                        <a:rPr lang="es-MX" sz="1200" b="0" i="0" u="none" strike="noStrike" dirty="0">
                          <a:solidFill>
                            <a:srgbClr val="202020"/>
                          </a:solidFill>
                          <a:effectLst/>
                          <a:latin typeface="Arial" panose="020B0604020202020204" pitchFamily="34" charset="0"/>
                        </a:rPr>
                        <a:t>Sí</a:t>
                      </a:r>
                    </a:p>
                  </a:txBody>
                  <a:tcPr marL="7620" marR="114300" marT="7620" marB="0" anchor="ctr">
                    <a:lnL>
                      <a:noFill/>
                    </a:lnL>
                    <a:lnR>
                      <a:noFill/>
                    </a:lnR>
                    <a:lnT>
                      <a:noFill/>
                    </a:lnT>
                    <a:lnB>
                      <a:noFill/>
                    </a:lnB>
                    <a:noFill/>
                  </a:tcPr>
                </a:tc>
                <a:extLst>
                  <a:ext uri="{0D108BD9-81ED-4DB2-BD59-A6C34878D82A}">
                    <a16:rowId xmlns:a16="http://schemas.microsoft.com/office/drawing/2014/main" val="3766827856"/>
                  </a:ext>
                </a:extLst>
              </a:tr>
            </a:tbl>
          </a:graphicData>
        </a:graphic>
      </p:graphicFrame>
      <p:sp>
        <p:nvSpPr>
          <p:cNvPr id="9" name="Content Placeholder 8">
            <a:extLst>
              <a:ext uri="{FF2B5EF4-FFF2-40B4-BE49-F238E27FC236}">
                <a16:creationId xmlns:a16="http://schemas.microsoft.com/office/drawing/2014/main" id="{07630343-8D78-F698-4C7D-F87CD63B16A3}"/>
              </a:ext>
            </a:extLst>
          </p:cNvPr>
          <p:cNvSpPr>
            <a:spLocks noGrp="1"/>
          </p:cNvSpPr>
          <p:nvPr>
            <p:ph sz="half" idx="2"/>
          </p:nvPr>
        </p:nvSpPr>
        <p:spPr>
          <a:xfrm>
            <a:off x="6805825" y="1339130"/>
            <a:ext cx="5093115" cy="4514850"/>
          </a:xfrm>
        </p:spPr>
        <p:txBody>
          <a:bodyPr/>
          <a:lstStyle/>
          <a:p>
            <a:r>
              <a:rPr lang="es-MX" dirty="0">
                <a:solidFill>
                  <a:schemeClr val="bg1"/>
                </a:solidFill>
              </a:rPr>
              <a:t>La base de partida son los términos colocados de la capa 1 del XL de Autos 2024-2025</a:t>
            </a:r>
          </a:p>
          <a:p>
            <a:r>
              <a:rPr lang="es-MX" dirty="0">
                <a:solidFill>
                  <a:schemeClr val="bg1"/>
                </a:solidFill>
              </a:rPr>
              <a:t>Obtuvimos un </a:t>
            </a:r>
            <a:r>
              <a:rPr lang="es-MX" b="1" dirty="0">
                <a:solidFill>
                  <a:schemeClr val="bg1"/>
                </a:solidFill>
              </a:rPr>
              <a:t>indicativo</a:t>
            </a:r>
            <a:r>
              <a:rPr lang="es-MX" dirty="0">
                <a:solidFill>
                  <a:schemeClr val="bg1"/>
                </a:solidFill>
              </a:rPr>
              <a:t> de un reasegurador especialista.</a:t>
            </a:r>
          </a:p>
          <a:p>
            <a:r>
              <a:rPr lang="es-MX" dirty="0">
                <a:solidFill>
                  <a:schemeClr val="bg1"/>
                </a:solidFill>
              </a:rPr>
              <a:t>No se puede comparar directamente las estructuras por la Participación de Utilidades.</a:t>
            </a:r>
          </a:p>
          <a:p>
            <a:pPr marL="0" indent="0">
              <a:buNone/>
            </a:pPr>
            <a:endParaRPr lang="es-MX" dirty="0">
              <a:solidFill>
                <a:schemeClr val="bg1"/>
              </a:solidFill>
            </a:endParaRPr>
          </a:p>
          <a:p>
            <a:r>
              <a:rPr lang="es-MX" dirty="0">
                <a:solidFill>
                  <a:schemeClr val="bg1"/>
                </a:solidFill>
              </a:rPr>
              <a:t>Participación de Utilidades:</a:t>
            </a:r>
          </a:p>
          <a:p>
            <a:pPr algn="ctr">
              <a:spcAft>
                <a:spcPts val="0"/>
              </a:spcAft>
            </a:pPr>
            <a:r>
              <a:rPr lang="es-MX" dirty="0">
                <a:solidFill>
                  <a:schemeClr val="bg1"/>
                </a:solidFill>
              </a:rPr>
              <a:t>PU=100%(PF-40%PF-SR)</a:t>
            </a:r>
          </a:p>
          <a:p>
            <a:pPr lvl="1">
              <a:spcAft>
                <a:spcPts val="0"/>
              </a:spcAft>
            </a:pPr>
            <a:r>
              <a:rPr lang="es-MX" dirty="0">
                <a:solidFill>
                  <a:schemeClr val="bg1"/>
                </a:solidFill>
              </a:rPr>
              <a:t>PF: Prima final Anual</a:t>
            </a:r>
          </a:p>
          <a:p>
            <a:pPr lvl="1">
              <a:spcAft>
                <a:spcPts val="0"/>
              </a:spcAft>
            </a:pPr>
            <a:r>
              <a:rPr lang="es-MX" dirty="0">
                <a:solidFill>
                  <a:schemeClr val="bg1"/>
                </a:solidFill>
              </a:rPr>
              <a:t>SR: Siniestro Recuperado</a:t>
            </a:r>
          </a:p>
          <a:p>
            <a:pPr marL="233362" lvl="1" indent="0">
              <a:spcAft>
                <a:spcPts val="0"/>
              </a:spcAft>
              <a:buNone/>
            </a:pPr>
            <a:endParaRPr lang="es-MX" dirty="0">
              <a:solidFill>
                <a:schemeClr val="bg1"/>
              </a:solidFill>
            </a:endParaRPr>
          </a:p>
          <a:p>
            <a:pPr marL="233362" lvl="1" indent="0">
              <a:spcAft>
                <a:spcPts val="0"/>
              </a:spcAft>
              <a:buNone/>
            </a:pPr>
            <a:endParaRPr lang="es-MX" dirty="0">
              <a:solidFill>
                <a:schemeClr val="bg1"/>
              </a:solidFill>
            </a:endParaRPr>
          </a:p>
          <a:p>
            <a:r>
              <a:rPr lang="es-MX" dirty="0">
                <a:solidFill>
                  <a:schemeClr val="bg1"/>
                </a:solidFill>
              </a:rPr>
              <a:t>Para comparar se pueden de hacer los siguientes ejercicios:</a:t>
            </a:r>
          </a:p>
          <a:p>
            <a:pPr lvl="1">
              <a:spcAft>
                <a:spcPts val="0"/>
              </a:spcAft>
            </a:pPr>
            <a:r>
              <a:rPr lang="es-MX" dirty="0">
                <a:solidFill>
                  <a:schemeClr val="bg1"/>
                </a:solidFill>
              </a:rPr>
              <a:t>Probar escenarios estáticos. (SFA)</a:t>
            </a:r>
          </a:p>
          <a:p>
            <a:pPr lvl="1">
              <a:spcAft>
                <a:spcPts val="0"/>
              </a:spcAft>
            </a:pPr>
            <a:r>
              <a:rPr lang="es-MX" dirty="0">
                <a:solidFill>
                  <a:schemeClr val="bg1"/>
                </a:solidFill>
              </a:rPr>
              <a:t>Back </a:t>
            </a:r>
            <a:r>
              <a:rPr lang="es-MX" dirty="0" err="1">
                <a:solidFill>
                  <a:schemeClr val="bg1"/>
                </a:solidFill>
              </a:rPr>
              <a:t>testing</a:t>
            </a:r>
            <a:r>
              <a:rPr lang="es-MX" dirty="0">
                <a:solidFill>
                  <a:schemeClr val="bg1"/>
                </a:solidFill>
              </a:rPr>
              <a:t> con información histórica. (SFA)</a:t>
            </a:r>
          </a:p>
          <a:p>
            <a:pPr lvl="1">
              <a:spcAft>
                <a:spcPts val="0"/>
              </a:spcAft>
            </a:pPr>
            <a:r>
              <a:rPr lang="es-MX" dirty="0">
                <a:solidFill>
                  <a:schemeClr val="bg1"/>
                </a:solidFill>
              </a:rPr>
              <a:t>Un análisis financiero dinámico (DFA)</a:t>
            </a:r>
          </a:p>
          <a:p>
            <a:pPr lvl="1"/>
            <a:endParaRPr lang="es-MX" dirty="0">
              <a:solidFill>
                <a:schemeClr val="bg1"/>
              </a:solidFill>
            </a:endParaRPr>
          </a:p>
          <a:p>
            <a:endParaRPr lang="es-MX" dirty="0">
              <a:solidFill>
                <a:schemeClr val="bg1"/>
              </a:solidFill>
            </a:endParaRPr>
          </a:p>
          <a:p>
            <a:endParaRPr lang="es-MX" dirty="0">
              <a:solidFill>
                <a:schemeClr val="bg1"/>
              </a:solidFill>
            </a:endParaRPr>
          </a:p>
        </p:txBody>
      </p:sp>
      <p:sp>
        <p:nvSpPr>
          <p:cNvPr id="4" name="Slide Number Placeholder 3">
            <a:extLst>
              <a:ext uri="{FF2B5EF4-FFF2-40B4-BE49-F238E27FC236}">
                <a16:creationId xmlns:a16="http://schemas.microsoft.com/office/drawing/2014/main" id="{174C0F0B-9F42-F712-0009-AEDCC09C1A8B}"/>
              </a:ext>
            </a:extLst>
          </p:cNvPr>
          <p:cNvSpPr>
            <a:spLocks noGrp="1"/>
          </p:cNvSpPr>
          <p:nvPr>
            <p:ph type="sldNum" sz="quarter" idx="10"/>
          </p:nvPr>
        </p:nvSpPr>
        <p:spPr/>
        <p:txBody>
          <a:bodyPr/>
          <a:lstStyle/>
          <a:p>
            <a:pPr algn="r"/>
            <a:fld id="{DF66040D-6F20-4F4B-8995-856BEECD84BE}" type="slidenum">
              <a:rPr lang="es-MX" smtClean="0"/>
              <a:pPr algn="r"/>
              <a:t>15</a:t>
            </a:fld>
            <a:endParaRPr lang="es-MX" dirty="0"/>
          </a:p>
        </p:txBody>
      </p:sp>
      <p:sp>
        <p:nvSpPr>
          <p:cNvPr id="5" name="Footer Placeholder 4">
            <a:extLst>
              <a:ext uri="{FF2B5EF4-FFF2-40B4-BE49-F238E27FC236}">
                <a16:creationId xmlns:a16="http://schemas.microsoft.com/office/drawing/2014/main" id="{870ABFEF-5519-9D03-D331-50A1560F74F2}"/>
              </a:ext>
            </a:extLst>
          </p:cNvPr>
          <p:cNvSpPr>
            <a:spLocks noGrp="1"/>
          </p:cNvSpPr>
          <p:nvPr>
            <p:ph type="ftr" sz="quarter" idx="11"/>
          </p:nvPr>
        </p:nvSpPr>
        <p:spPr/>
        <p:txBody>
          <a:bodyPr/>
          <a:lstStyle/>
          <a:p>
            <a:pPr>
              <a:spcAft>
                <a:spcPts val="600"/>
              </a:spcAft>
              <a:buFont typeface="Arial" panose="020B0604020202020204" pitchFamily="34" charset="0"/>
              <a:buNone/>
            </a:pPr>
            <a:r>
              <a:rPr lang="es-MX" dirty="0"/>
              <a:t>Estrictamente Confidencial</a:t>
            </a:r>
          </a:p>
        </p:txBody>
      </p:sp>
      <p:sp>
        <p:nvSpPr>
          <p:cNvPr id="10" name="Text Placeholder 9">
            <a:extLst>
              <a:ext uri="{FF2B5EF4-FFF2-40B4-BE49-F238E27FC236}">
                <a16:creationId xmlns:a16="http://schemas.microsoft.com/office/drawing/2014/main" id="{6194186E-5AAC-8C67-2758-BB8AC21A2999}"/>
              </a:ext>
            </a:extLst>
          </p:cNvPr>
          <p:cNvSpPr>
            <a:spLocks noGrp="1"/>
          </p:cNvSpPr>
          <p:nvPr>
            <p:ph type="body" sz="quarter" idx="12"/>
          </p:nvPr>
        </p:nvSpPr>
        <p:spPr/>
        <p:txBody>
          <a:bodyPr/>
          <a:lstStyle/>
          <a:p>
            <a:r>
              <a:rPr lang="es-MX" dirty="0"/>
              <a:t>Condiciones</a:t>
            </a:r>
          </a:p>
        </p:txBody>
      </p:sp>
      <p:pic>
        <p:nvPicPr>
          <p:cNvPr id="6" name="Picture 5">
            <a:extLst>
              <a:ext uri="{FF2B5EF4-FFF2-40B4-BE49-F238E27FC236}">
                <a16:creationId xmlns:a16="http://schemas.microsoft.com/office/drawing/2014/main" id="{A2018885-B5C0-C9FC-0BBE-B53D2388A4FB}"/>
              </a:ext>
            </a:extLst>
          </p:cNvPr>
          <p:cNvPicPr>
            <a:picLocks noChangeAspect="1"/>
          </p:cNvPicPr>
          <p:nvPr/>
        </p:nvPicPr>
        <p:blipFill>
          <a:blip r:embed="rId2"/>
          <a:stretch>
            <a:fillRect/>
          </a:stretch>
        </p:blipFill>
        <p:spPr>
          <a:xfrm>
            <a:off x="9907141" y="219600"/>
            <a:ext cx="2105025" cy="838200"/>
          </a:xfrm>
          <a:prstGeom prst="rect">
            <a:avLst/>
          </a:prstGeom>
        </p:spPr>
      </p:pic>
    </p:spTree>
    <p:extLst>
      <p:ext uri="{BB962C8B-B14F-4D97-AF65-F5344CB8AC3E}">
        <p14:creationId xmlns:p14="http://schemas.microsoft.com/office/powerpoint/2010/main" val="345837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D90DB-6F4D-24A3-545B-B8B3448BF4A6}"/>
              </a:ext>
            </a:extLst>
          </p:cNvPr>
          <p:cNvSpPr/>
          <p:nvPr/>
        </p:nvSpPr>
        <p:spPr>
          <a:xfrm>
            <a:off x="6512767" y="0"/>
            <a:ext cx="5679233" cy="6858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sp>
        <p:nvSpPr>
          <p:cNvPr id="7" name="Title 6">
            <a:extLst>
              <a:ext uri="{FF2B5EF4-FFF2-40B4-BE49-F238E27FC236}">
                <a16:creationId xmlns:a16="http://schemas.microsoft.com/office/drawing/2014/main" id="{05DB86C4-7316-6682-A165-9BB6B72E25DC}"/>
              </a:ext>
            </a:extLst>
          </p:cNvPr>
          <p:cNvSpPr>
            <a:spLocks noGrp="1"/>
          </p:cNvSpPr>
          <p:nvPr>
            <p:ph type="title"/>
          </p:nvPr>
        </p:nvSpPr>
        <p:spPr>
          <a:xfrm>
            <a:off x="485776" y="286777"/>
            <a:ext cx="11223623" cy="495299"/>
          </a:xfrm>
        </p:spPr>
        <p:txBody>
          <a:bodyPr/>
          <a:lstStyle/>
          <a:p>
            <a:r>
              <a:rPr lang="es-MX" dirty="0"/>
              <a:t>Estructura Anual vs Multianual </a:t>
            </a:r>
          </a:p>
        </p:txBody>
      </p:sp>
      <p:sp>
        <p:nvSpPr>
          <p:cNvPr id="9" name="Content Placeholder 8">
            <a:extLst>
              <a:ext uri="{FF2B5EF4-FFF2-40B4-BE49-F238E27FC236}">
                <a16:creationId xmlns:a16="http://schemas.microsoft.com/office/drawing/2014/main" id="{07630343-8D78-F698-4C7D-F87CD63B16A3}"/>
              </a:ext>
            </a:extLst>
          </p:cNvPr>
          <p:cNvSpPr>
            <a:spLocks noGrp="1"/>
          </p:cNvSpPr>
          <p:nvPr>
            <p:ph sz="half" idx="2"/>
          </p:nvPr>
        </p:nvSpPr>
        <p:spPr>
          <a:xfrm>
            <a:off x="6978001" y="1644600"/>
            <a:ext cx="4748763" cy="4802400"/>
          </a:xfrm>
        </p:spPr>
        <p:txBody>
          <a:bodyPr anchor="b"/>
          <a:lstStyle/>
          <a:p>
            <a:r>
              <a:rPr lang="es-MX" dirty="0">
                <a:solidFill>
                  <a:schemeClr val="bg1"/>
                </a:solidFill>
              </a:rPr>
              <a:t>La base de la comparación son los términos finales del año 2024-2025.</a:t>
            </a:r>
          </a:p>
          <a:p>
            <a:pPr marL="0" indent="0">
              <a:buNone/>
            </a:pPr>
            <a:endParaRPr lang="es-MX" dirty="0">
              <a:solidFill>
                <a:schemeClr val="bg1"/>
              </a:solidFill>
            </a:endParaRPr>
          </a:p>
          <a:p>
            <a:r>
              <a:rPr lang="es-MX" dirty="0">
                <a:solidFill>
                  <a:schemeClr val="bg1"/>
                </a:solidFill>
              </a:rPr>
              <a:t>Se trata analizar el efecto final de cada estructura de reaseguro en el resultado técnico considerando todos los conceptos que intervienen</a:t>
            </a:r>
          </a:p>
          <a:p>
            <a:pPr marL="0" indent="0">
              <a:buNone/>
            </a:pPr>
            <a:endParaRPr lang="es-MX" dirty="0">
              <a:solidFill>
                <a:schemeClr val="bg1"/>
              </a:solidFill>
            </a:endParaRPr>
          </a:p>
          <a:p>
            <a:r>
              <a:rPr lang="es-MX" dirty="0">
                <a:solidFill>
                  <a:schemeClr val="bg1"/>
                </a:solidFill>
              </a:rPr>
              <a:t>Se consideró la siniestralidad de los últimos tres años ajustada a la proyección de primas para el periodo 2024-2025</a:t>
            </a:r>
          </a:p>
          <a:p>
            <a:endParaRPr lang="es-MX" dirty="0">
              <a:solidFill>
                <a:schemeClr val="bg1"/>
              </a:solidFill>
            </a:endParaRPr>
          </a:p>
          <a:p>
            <a:pPr lvl="1"/>
            <a:endParaRPr lang="es-MX" dirty="0">
              <a:solidFill>
                <a:schemeClr val="bg1"/>
              </a:solidFill>
            </a:endParaRPr>
          </a:p>
          <a:p>
            <a:endParaRPr lang="es-MX" dirty="0">
              <a:solidFill>
                <a:schemeClr val="bg1"/>
              </a:solidFill>
            </a:endParaRPr>
          </a:p>
          <a:p>
            <a:endParaRPr lang="es-MX" dirty="0">
              <a:solidFill>
                <a:schemeClr val="bg1"/>
              </a:solidFill>
            </a:endParaRPr>
          </a:p>
        </p:txBody>
      </p:sp>
      <p:sp>
        <p:nvSpPr>
          <p:cNvPr id="4" name="Slide Number Placeholder 3">
            <a:extLst>
              <a:ext uri="{FF2B5EF4-FFF2-40B4-BE49-F238E27FC236}">
                <a16:creationId xmlns:a16="http://schemas.microsoft.com/office/drawing/2014/main" id="{174C0F0B-9F42-F712-0009-AEDCC09C1A8B}"/>
              </a:ext>
            </a:extLst>
          </p:cNvPr>
          <p:cNvSpPr>
            <a:spLocks noGrp="1"/>
          </p:cNvSpPr>
          <p:nvPr>
            <p:ph type="sldNum" sz="quarter" idx="10"/>
          </p:nvPr>
        </p:nvSpPr>
        <p:spPr/>
        <p:txBody>
          <a:bodyPr/>
          <a:lstStyle/>
          <a:p>
            <a:pPr algn="r"/>
            <a:fld id="{DF66040D-6F20-4F4B-8995-856BEECD84BE}" type="slidenum">
              <a:rPr lang="es-MX" smtClean="0"/>
              <a:pPr algn="r"/>
              <a:t>16</a:t>
            </a:fld>
            <a:endParaRPr lang="es-MX" dirty="0"/>
          </a:p>
        </p:txBody>
      </p:sp>
      <p:sp>
        <p:nvSpPr>
          <p:cNvPr id="5" name="Footer Placeholder 4">
            <a:extLst>
              <a:ext uri="{FF2B5EF4-FFF2-40B4-BE49-F238E27FC236}">
                <a16:creationId xmlns:a16="http://schemas.microsoft.com/office/drawing/2014/main" id="{870ABFEF-5519-9D03-D331-50A1560F74F2}"/>
              </a:ext>
            </a:extLst>
          </p:cNvPr>
          <p:cNvSpPr>
            <a:spLocks noGrp="1"/>
          </p:cNvSpPr>
          <p:nvPr>
            <p:ph type="ftr" sz="quarter" idx="11"/>
          </p:nvPr>
        </p:nvSpPr>
        <p:spPr/>
        <p:txBody>
          <a:bodyPr/>
          <a:lstStyle/>
          <a:p>
            <a:pPr>
              <a:spcAft>
                <a:spcPts val="600"/>
              </a:spcAft>
              <a:buFont typeface="Arial" panose="020B0604020202020204" pitchFamily="34" charset="0"/>
              <a:buNone/>
            </a:pPr>
            <a:r>
              <a:rPr lang="es-MX" dirty="0"/>
              <a:t>Estrictamente Confidencial</a:t>
            </a:r>
          </a:p>
        </p:txBody>
      </p:sp>
      <p:sp>
        <p:nvSpPr>
          <p:cNvPr id="10" name="Text Placeholder 9">
            <a:extLst>
              <a:ext uri="{FF2B5EF4-FFF2-40B4-BE49-F238E27FC236}">
                <a16:creationId xmlns:a16="http://schemas.microsoft.com/office/drawing/2014/main" id="{6194186E-5AAC-8C67-2758-BB8AC21A2999}"/>
              </a:ext>
            </a:extLst>
          </p:cNvPr>
          <p:cNvSpPr>
            <a:spLocks noGrp="1"/>
          </p:cNvSpPr>
          <p:nvPr>
            <p:ph type="body" sz="quarter" idx="12"/>
          </p:nvPr>
        </p:nvSpPr>
        <p:spPr/>
        <p:txBody>
          <a:bodyPr/>
          <a:lstStyle/>
          <a:p>
            <a:r>
              <a:rPr lang="es-MX" dirty="0"/>
              <a:t>Back </a:t>
            </a:r>
            <a:r>
              <a:rPr lang="es-MX" dirty="0" err="1"/>
              <a:t>Testing</a:t>
            </a:r>
            <a:endParaRPr lang="es-MX" dirty="0"/>
          </a:p>
        </p:txBody>
      </p:sp>
      <p:graphicFrame>
        <p:nvGraphicFramePr>
          <p:cNvPr id="16" name="Content Placeholder 15">
            <a:extLst>
              <a:ext uri="{FF2B5EF4-FFF2-40B4-BE49-F238E27FC236}">
                <a16:creationId xmlns:a16="http://schemas.microsoft.com/office/drawing/2014/main" id="{0B0DA7C1-9D77-43C2-BFD3-2BD2ABEE695D}"/>
              </a:ext>
            </a:extLst>
          </p:cNvPr>
          <p:cNvGraphicFramePr>
            <a:graphicFrameLocks noGrp="1"/>
          </p:cNvGraphicFramePr>
          <p:nvPr>
            <p:ph sz="half" idx="1"/>
            <p:extLst>
              <p:ext uri="{D42A27DB-BD31-4B8C-83A1-F6EECF244321}">
                <p14:modId xmlns:p14="http://schemas.microsoft.com/office/powerpoint/2010/main" val="2246473047"/>
              </p:ext>
            </p:extLst>
          </p:nvPr>
        </p:nvGraphicFramePr>
        <p:xfrm>
          <a:off x="485775" y="1652497"/>
          <a:ext cx="5724223" cy="4429306"/>
        </p:xfrm>
        <a:graphic>
          <a:graphicData uri="http://schemas.openxmlformats.org/drawingml/2006/table">
            <a:tbl>
              <a:tblPr/>
              <a:tblGrid>
                <a:gridCol w="2095475">
                  <a:extLst>
                    <a:ext uri="{9D8B030D-6E8A-4147-A177-3AD203B41FA5}">
                      <a16:colId xmlns:a16="http://schemas.microsoft.com/office/drawing/2014/main" val="2735417189"/>
                    </a:ext>
                  </a:extLst>
                </a:gridCol>
                <a:gridCol w="907187">
                  <a:extLst>
                    <a:ext uri="{9D8B030D-6E8A-4147-A177-3AD203B41FA5}">
                      <a16:colId xmlns:a16="http://schemas.microsoft.com/office/drawing/2014/main" val="2694247553"/>
                    </a:ext>
                  </a:extLst>
                </a:gridCol>
                <a:gridCol w="907187">
                  <a:extLst>
                    <a:ext uri="{9D8B030D-6E8A-4147-A177-3AD203B41FA5}">
                      <a16:colId xmlns:a16="http://schemas.microsoft.com/office/drawing/2014/main" val="2535500448"/>
                    </a:ext>
                  </a:extLst>
                </a:gridCol>
                <a:gridCol w="907187">
                  <a:extLst>
                    <a:ext uri="{9D8B030D-6E8A-4147-A177-3AD203B41FA5}">
                      <a16:colId xmlns:a16="http://schemas.microsoft.com/office/drawing/2014/main" val="2299608934"/>
                    </a:ext>
                  </a:extLst>
                </a:gridCol>
                <a:gridCol w="907187">
                  <a:extLst>
                    <a:ext uri="{9D8B030D-6E8A-4147-A177-3AD203B41FA5}">
                      <a16:colId xmlns:a16="http://schemas.microsoft.com/office/drawing/2014/main" val="83761650"/>
                    </a:ext>
                  </a:extLst>
                </a:gridCol>
              </a:tblGrid>
              <a:tr h="213458">
                <a:tc gridSpan="5">
                  <a:txBody>
                    <a:bodyPr/>
                    <a:lstStyle/>
                    <a:p>
                      <a:pPr algn="ctr" fontAlgn="b"/>
                      <a:r>
                        <a:rPr lang="es-MX" sz="1400" b="1" i="0" u="none" strike="noStrike">
                          <a:solidFill>
                            <a:srgbClr val="002C77"/>
                          </a:solidFill>
                          <a:effectLst/>
                          <a:latin typeface="Arial" panose="020B0604020202020204" pitchFamily="34" charset="0"/>
                        </a:rPr>
                        <a:t>XL Tradicional</a:t>
                      </a:r>
                    </a:p>
                  </a:txBody>
                  <a:tcPr marL="7361" marR="7361" marT="7361"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01252153"/>
                  </a:ext>
                </a:extLst>
              </a:tr>
              <a:tr h="169294">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1005940900"/>
                  </a:ext>
                </a:extLst>
              </a:tr>
              <a:tr h="169294">
                <a:tc>
                  <a:txBody>
                    <a:bodyPr/>
                    <a:lstStyle/>
                    <a:p>
                      <a:pPr algn="l" fontAlgn="ctr"/>
                      <a:r>
                        <a:rPr lang="es-MX" sz="1000" b="1" i="0" u="none" strike="noStrike">
                          <a:solidFill>
                            <a:srgbClr val="FFFFFF"/>
                          </a:solidFill>
                          <a:effectLst/>
                          <a:highlight>
                            <a:srgbClr val="002C77"/>
                          </a:highlight>
                          <a:latin typeface="Arial" panose="020B0604020202020204" pitchFamily="34" charset="0"/>
                        </a:rPr>
                        <a:t> </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1</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2</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3</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Total</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1131720309"/>
                  </a:ext>
                </a:extLst>
              </a:tr>
              <a:tr h="169294">
                <a:tc>
                  <a:txBody>
                    <a:bodyPr/>
                    <a:lstStyle/>
                    <a:p>
                      <a:pPr algn="l" fontAlgn="b"/>
                      <a:r>
                        <a:rPr lang="es-MX" sz="1000" b="0" i="1" u="none" strike="noStrike">
                          <a:solidFill>
                            <a:srgbClr val="202020"/>
                          </a:solidFill>
                          <a:effectLst/>
                          <a:latin typeface="Arial" panose="020B0604020202020204" pitchFamily="34" charset="0"/>
                        </a:rPr>
                        <a:t>Ingreso de Prima (EPI)</a:t>
                      </a:r>
                    </a:p>
                  </a:txBody>
                  <a:tcPr marL="33122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1362882572"/>
                  </a:ext>
                </a:extLst>
              </a:tr>
              <a:tr h="169294">
                <a:tc>
                  <a:txBody>
                    <a:bodyPr/>
                    <a:lstStyle/>
                    <a:p>
                      <a:pPr algn="l" fontAlgn="b"/>
                      <a:r>
                        <a:rPr lang="es-MX" sz="1000" b="0" i="1" u="none" strike="noStrike">
                          <a:solidFill>
                            <a:srgbClr val="202020"/>
                          </a:solidFill>
                          <a:effectLst/>
                          <a:latin typeface="Arial" panose="020B0604020202020204" pitchFamily="34" charset="0"/>
                        </a:rPr>
                        <a:t>Tasa de Ajuste</a:t>
                      </a:r>
                    </a:p>
                  </a:txBody>
                  <a:tcPr marL="33122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345213447"/>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2429294323"/>
                  </a:ext>
                </a:extLst>
              </a:tr>
              <a:tr h="169294">
                <a:tc>
                  <a:txBody>
                    <a:bodyPr/>
                    <a:lstStyle/>
                    <a:p>
                      <a:pPr algn="l" fontAlgn="b"/>
                      <a:r>
                        <a:rPr lang="es-MX" sz="1100" b="1" i="0" u="none" strike="noStrike">
                          <a:solidFill>
                            <a:srgbClr val="202020"/>
                          </a:solidFill>
                          <a:effectLst/>
                          <a:latin typeface="Arial" panose="020B0604020202020204" pitchFamily="34" charset="0"/>
                        </a:rPr>
                        <a:t>Prima Esperada (XL)</a:t>
                      </a:r>
                    </a:p>
                  </a:txBody>
                  <a:tcPr marL="7361"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2,092,360</a:t>
                      </a:r>
                    </a:p>
                  </a:txBody>
                  <a:tcPr marL="7361" marR="110409" marT="7361" marB="0" anchor="b">
                    <a:lnL>
                      <a:noFill/>
                    </a:lnL>
                    <a:lnR>
                      <a:noFill/>
                    </a:lnR>
                    <a:lnT>
                      <a:noFill/>
                    </a:lnT>
                    <a:lnB>
                      <a:noFill/>
                    </a:lnB>
                    <a:noFill/>
                  </a:tcPr>
                </a:tc>
                <a:extLst>
                  <a:ext uri="{0D108BD9-81ED-4DB2-BD59-A6C34878D82A}">
                    <a16:rowId xmlns:a16="http://schemas.microsoft.com/office/drawing/2014/main" val="4140657589"/>
                  </a:ext>
                </a:extLst>
              </a:tr>
              <a:tr h="169294">
                <a:tc>
                  <a:txBody>
                    <a:bodyPr/>
                    <a:lstStyle/>
                    <a:p>
                      <a:pPr algn="l" fontAlgn="b"/>
                      <a:r>
                        <a:rPr lang="es-MX" sz="1100" b="0" i="0" u="none" strike="noStrike">
                          <a:solidFill>
                            <a:srgbClr val="202020"/>
                          </a:solidFill>
                          <a:effectLst/>
                          <a:latin typeface="Arial" panose="020B0604020202020204" pitchFamily="34" charset="0"/>
                        </a:rPr>
                        <a:t>Siniestros Recuperados *Idx</a:t>
                      </a:r>
                    </a:p>
                  </a:txBody>
                  <a:tcPr marL="110409" marR="7361"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-354,861</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-699,424</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-452,689</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-1,506,974</a:t>
                      </a:r>
                    </a:p>
                  </a:txBody>
                  <a:tcPr marL="7361" marR="110409" marT="7361" marB="0" anchor="b">
                    <a:lnL>
                      <a:noFill/>
                    </a:lnL>
                    <a:lnR>
                      <a:noFill/>
                    </a:lnR>
                    <a:lnT>
                      <a:noFill/>
                    </a:lnT>
                    <a:lnB>
                      <a:noFill/>
                    </a:lnB>
                    <a:noFill/>
                  </a:tcPr>
                </a:tc>
                <a:extLst>
                  <a:ext uri="{0D108BD9-81ED-4DB2-BD59-A6C34878D82A}">
                    <a16:rowId xmlns:a16="http://schemas.microsoft.com/office/drawing/2014/main" val="2270114297"/>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771219279"/>
                  </a:ext>
                </a:extLst>
              </a:tr>
              <a:tr h="176655">
                <a:tc>
                  <a:txBody>
                    <a:bodyPr/>
                    <a:lstStyle/>
                    <a:p>
                      <a:pPr algn="l" fontAlgn="b"/>
                      <a:r>
                        <a:rPr lang="es-MX" sz="1100" b="1" i="0" u="none" strike="noStrike" dirty="0">
                          <a:solidFill>
                            <a:srgbClr val="202020"/>
                          </a:solidFill>
                          <a:effectLst/>
                          <a:latin typeface="Arial" panose="020B0604020202020204" pitchFamily="34" charset="0"/>
                        </a:rPr>
                        <a:t>Costo Neto de Reaseguro</a:t>
                      </a:r>
                    </a:p>
                  </a:txBody>
                  <a:tcPr marL="7361" marR="7361"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342,593</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-1,971</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244,764</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585,386</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2402061120"/>
                  </a:ext>
                </a:extLst>
              </a:tr>
              <a:tr h="169294">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extLst>
                  <a:ext uri="{0D108BD9-81ED-4DB2-BD59-A6C34878D82A}">
                    <a16:rowId xmlns:a16="http://schemas.microsoft.com/office/drawing/2014/main" val="3431101638"/>
                  </a:ext>
                </a:extLst>
              </a:tr>
              <a:tr h="213458">
                <a:tc gridSpan="5">
                  <a:txBody>
                    <a:bodyPr/>
                    <a:lstStyle/>
                    <a:p>
                      <a:pPr algn="ctr" fontAlgn="b"/>
                      <a:r>
                        <a:rPr lang="es-MX" sz="1400" b="1" i="0" u="none" strike="noStrike" dirty="0">
                          <a:solidFill>
                            <a:srgbClr val="002C77"/>
                          </a:solidFill>
                          <a:effectLst/>
                          <a:latin typeface="Arial" panose="020B0604020202020204" pitchFamily="34" charset="0"/>
                        </a:rPr>
                        <a:t>XL Multianual</a:t>
                      </a:r>
                    </a:p>
                  </a:txBody>
                  <a:tcPr marL="7361" marR="7361" marT="7361"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32049980"/>
                  </a:ext>
                </a:extLst>
              </a:tr>
              <a:tr h="169294">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1790842720"/>
                  </a:ext>
                </a:extLst>
              </a:tr>
              <a:tr h="169294">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 </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1</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2</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3</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Total</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738935017"/>
                  </a:ext>
                </a:extLst>
              </a:tr>
              <a:tr h="169294">
                <a:tc>
                  <a:txBody>
                    <a:bodyPr/>
                    <a:lstStyle/>
                    <a:p>
                      <a:pPr algn="l" fontAlgn="b"/>
                      <a:r>
                        <a:rPr lang="es-MX" sz="1000" b="0" i="1" u="none" strike="noStrike" dirty="0">
                          <a:solidFill>
                            <a:srgbClr val="202020"/>
                          </a:solidFill>
                          <a:effectLst/>
                          <a:latin typeface="Arial" panose="020B0604020202020204" pitchFamily="34" charset="0"/>
                        </a:rPr>
                        <a:t>Ingreso de Prima (EPI)</a:t>
                      </a:r>
                    </a:p>
                  </a:txBody>
                  <a:tcPr marL="33122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3074883374"/>
                  </a:ext>
                </a:extLst>
              </a:tr>
              <a:tr h="169294">
                <a:tc>
                  <a:txBody>
                    <a:bodyPr/>
                    <a:lstStyle/>
                    <a:p>
                      <a:pPr algn="l" fontAlgn="b"/>
                      <a:r>
                        <a:rPr lang="es-MX" sz="1000" b="0" i="1" u="none" strike="noStrike" dirty="0">
                          <a:solidFill>
                            <a:srgbClr val="202020"/>
                          </a:solidFill>
                          <a:effectLst/>
                          <a:latin typeface="Arial" panose="020B0604020202020204" pitchFamily="34" charset="0"/>
                        </a:rPr>
                        <a:t>Tasa de Ajuste</a:t>
                      </a:r>
                    </a:p>
                  </a:txBody>
                  <a:tcPr marL="33122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1.743%</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1.743%</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1.743%</a:t>
                      </a: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601480798"/>
                  </a:ext>
                </a:extLst>
              </a:tr>
              <a:tr h="169294">
                <a:tc>
                  <a:txBody>
                    <a:bodyPr/>
                    <a:lstStyle/>
                    <a:p>
                      <a:pPr algn="l" fontAlgn="b"/>
                      <a:endParaRPr lang="es-MX" sz="10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4043406188"/>
                  </a:ext>
                </a:extLst>
              </a:tr>
              <a:tr h="169294">
                <a:tc>
                  <a:txBody>
                    <a:bodyPr/>
                    <a:lstStyle/>
                    <a:p>
                      <a:pPr algn="l" fontAlgn="b"/>
                      <a:r>
                        <a:rPr lang="es-MX" sz="1100" b="1" i="0" u="none" strike="noStrike" dirty="0">
                          <a:solidFill>
                            <a:srgbClr val="202020"/>
                          </a:solidFill>
                          <a:effectLst/>
                          <a:latin typeface="Arial" panose="020B0604020202020204" pitchFamily="34" charset="0"/>
                        </a:rPr>
                        <a:t>Prima Esperada (XL)</a:t>
                      </a:r>
                    </a:p>
                  </a:txBody>
                  <a:tcPr marL="7361"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899,795</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899,795</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899,795</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2,699,385</a:t>
                      </a:r>
                    </a:p>
                  </a:txBody>
                  <a:tcPr marL="7361" marR="110409" marT="7361" marB="0" anchor="b">
                    <a:lnL>
                      <a:noFill/>
                    </a:lnL>
                    <a:lnR>
                      <a:noFill/>
                    </a:lnR>
                    <a:lnT>
                      <a:noFill/>
                    </a:lnT>
                    <a:lnB>
                      <a:noFill/>
                    </a:lnB>
                    <a:noFill/>
                  </a:tcPr>
                </a:tc>
                <a:extLst>
                  <a:ext uri="{0D108BD9-81ED-4DB2-BD59-A6C34878D82A}">
                    <a16:rowId xmlns:a16="http://schemas.microsoft.com/office/drawing/2014/main" val="3880132925"/>
                  </a:ext>
                </a:extLst>
              </a:tr>
              <a:tr h="169294">
                <a:tc>
                  <a:txBody>
                    <a:bodyPr/>
                    <a:lstStyle/>
                    <a:p>
                      <a:pPr algn="l" fontAlgn="b"/>
                      <a:r>
                        <a:rPr lang="es-MX" sz="1100" b="0" i="0" u="none" strike="noStrike" dirty="0">
                          <a:solidFill>
                            <a:srgbClr val="202020"/>
                          </a:solidFill>
                          <a:effectLst/>
                          <a:latin typeface="Arial" panose="020B0604020202020204" pitchFamily="34" charset="0"/>
                        </a:rPr>
                        <a:t>Siniestros Recuperados *</a:t>
                      </a:r>
                      <a:r>
                        <a:rPr lang="es-MX" sz="1100" b="0" i="0" u="none" strike="noStrike" dirty="0" err="1">
                          <a:solidFill>
                            <a:srgbClr val="202020"/>
                          </a:solidFill>
                          <a:effectLst/>
                          <a:latin typeface="Arial" panose="020B0604020202020204" pitchFamily="34" charset="0"/>
                        </a:rPr>
                        <a:t>Idx</a:t>
                      </a:r>
                      <a:endParaRPr lang="es-MX" sz="1100" b="0" i="0" u="none" strike="noStrike" dirty="0">
                        <a:solidFill>
                          <a:srgbClr val="202020"/>
                        </a:solidFill>
                        <a:effectLst/>
                        <a:latin typeface="Arial" panose="020B0604020202020204" pitchFamily="34" charset="0"/>
                      </a:endParaRPr>
                    </a:p>
                  </a:txBody>
                  <a:tcPr marL="110409" marR="7361"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-354,861</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-699,424</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-452,689</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-1,506,974</a:t>
                      </a:r>
                    </a:p>
                  </a:txBody>
                  <a:tcPr marL="7361" marR="110409" marT="7361" marB="0" anchor="b">
                    <a:lnL>
                      <a:noFill/>
                    </a:lnL>
                    <a:lnR>
                      <a:noFill/>
                    </a:lnR>
                    <a:lnT>
                      <a:noFill/>
                    </a:lnT>
                    <a:lnB>
                      <a:noFill/>
                    </a:lnB>
                    <a:noFill/>
                  </a:tcPr>
                </a:tc>
                <a:extLst>
                  <a:ext uri="{0D108BD9-81ED-4DB2-BD59-A6C34878D82A}">
                    <a16:rowId xmlns:a16="http://schemas.microsoft.com/office/drawing/2014/main" val="3343595379"/>
                  </a:ext>
                </a:extLst>
              </a:tr>
              <a:tr h="176655">
                <a:tc>
                  <a:txBody>
                    <a:bodyPr/>
                    <a:lstStyle/>
                    <a:p>
                      <a:pPr algn="l" fontAlgn="b"/>
                      <a:r>
                        <a:rPr lang="es-MX" sz="1000" b="0" i="1" u="none" strike="noStrike">
                          <a:solidFill>
                            <a:srgbClr val="202020"/>
                          </a:solidFill>
                          <a:effectLst/>
                          <a:latin typeface="Arial" panose="020B0604020202020204" pitchFamily="34" charset="0"/>
                        </a:rPr>
                        <a:t>Gastos del Reasegurador 40%</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-359,918</a:t>
                      </a:r>
                    </a:p>
                  </a:txBody>
                  <a:tcPr marL="7361" marR="110409" marT="7361" marB="0" anchor="b">
                    <a:lnL>
                      <a:noFill/>
                    </a:lnL>
                    <a:lnR>
                      <a:noFill/>
                    </a:lnR>
                    <a:lnT>
                      <a:noFill/>
                    </a:lnT>
                    <a:lnB>
                      <a:noFill/>
                    </a:lnB>
                    <a:noFill/>
                  </a:tcPr>
                </a:tc>
                <a:tc>
                  <a:txBody>
                    <a:bodyPr/>
                    <a:lstStyle/>
                    <a:p>
                      <a:pPr algn="ctr" fontAlgn="b"/>
                      <a:r>
                        <a:rPr lang="es-MX" sz="1000" b="0" i="1" u="none" strike="noStrike" dirty="0">
                          <a:solidFill>
                            <a:srgbClr val="202020"/>
                          </a:solidFill>
                          <a:effectLst/>
                          <a:latin typeface="Arial" panose="020B0604020202020204" pitchFamily="34" charset="0"/>
                        </a:rPr>
                        <a:t>-359,918</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-359,918</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-1,079,754</a:t>
                      </a:r>
                    </a:p>
                  </a:txBody>
                  <a:tcPr marL="7361" marR="110409" marT="7361" marB="0" anchor="b">
                    <a:lnL>
                      <a:noFill/>
                    </a:lnL>
                    <a:lnR>
                      <a:noFill/>
                    </a:lnR>
                    <a:lnT>
                      <a:noFill/>
                    </a:lnT>
                    <a:lnB>
                      <a:noFill/>
                    </a:lnB>
                    <a:noFill/>
                  </a:tcPr>
                </a:tc>
                <a:extLst>
                  <a:ext uri="{0D108BD9-81ED-4DB2-BD59-A6C34878D82A}">
                    <a16:rowId xmlns:a16="http://schemas.microsoft.com/office/drawing/2014/main" val="1435149891"/>
                  </a:ext>
                </a:extLst>
              </a:tr>
              <a:tr h="176655">
                <a:tc>
                  <a:txBody>
                    <a:bodyPr/>
                    <a:lstStyle/>
                    <a:p>
                      <a:pPr algn="l" fontAlgn="b"/>
                      <a:r>
                        <a:rPr lang="es-MX" sz="1000" b="0" i="1" u="none" strike="noStrike" dirty="0">
                          <a:solidFill>
                            <a:srgbClr val="202020"/>
                          </a:solidFill>
                          <a:effectLst/>
                          <a:latin typeface="Arial" panose="020B0604020202020204" pitchFamily="34" charset="0"/>
                        </a:rPr>
                        <a:t>Arrastre de Pérdidas</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-159,547</a:t>
                      </a:r>
                    </a:p>
                  </a:txBody>
                  <a:tcPr marL="7361" marR="110409" marT="7361" marB="0" anchor="b">
                    <a:lnL>
                      <a:noFill/>
                    </a:lnL>
                    <a:lnR>
                      <a:noFill/>
                    </a:lnR>
                    <a:lnT>
                      <a:noFill/>
                    </a:lnT>
                    <a:lnB>
                      <a:noFill/>
                    </a:lnB>
                    <a:noFill/>
                  </a:tcPr>
                </a:tc>
                <a:tc>
                  <a:txBody>
                    <a:bodyPr/>
                    <a:lstStyle/>
                    <a:p>
                      <a:pPr algn="ctr" fontAlgn="b"/>
                      <a:endParaRPr lang="es-MX" sz="1000" b="0" i="1"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3834577229"/>
                  </a:ext>
                </a:extLst>
              </a:tr>
              <a:tr h="169294">
                <a:tc>
                  <a:txBody>
                    <a:bodyPr/>
                    <a:lstStyle/>
                    <a:p>
                      <a:pPr algn="l" fontAlgn="b"/>
                      <a:r>
                        <a:rPr lang="es-MX" sz="1000" b="0" i="1" u="none" strike="noStrike">
                          <a:solidFill>
                            <a:srgbClr val="202020"/>
                          </a:solidFill>
                          <a:effectLst/>
                          <a:latin typeface="Arial" panose="020B0604020202020204" pitchFamily="34" charset="0"/>
                        </a:rPr>
                        <a:t>PU (ACC)</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-185,016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endParaRPr lang="es-MX" sz="1000" b="0" i="1"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1768111489"/>
                  </a:ext>
                </a:extLst>
              </a:tr>
              <a:tr h="169294">
                <a:tc>
                  <a:txBody>
                    <a:bodyPr/>
                    <a:lstStyle/>
                    <a:p>
                      <a:pPr algn="l" fontAlgn="b"/>
                      <a:r>
                        <a:rPr lang="es-MX" sz="1100" b="1" i="0" u="none" strike="noStrike" dirty="0">
                          <a:solidFill>
                            <a:srgbClr val="202020"/>
                          </a:solidFill>
                          <a:effectLst/>
                          <a:latin typeface="Arial" panose="020B0604020202020204" pitchFamily="34" charset="0"/>
                        </a:rPr>
                        <a:t>Participación de Utilidades</a:t>
                      </a:r>
                    </a:p>
                  </a:txBody>
                  <a:tcPr marL="110409"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-185,016</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-185,016</a:t>
                      </a:r>
                    </a:p>
                  </a:txBody>
                  <a:tcPr marL="7361" marR="110409" marT="7361" marB="0" anchor="b">
                    <a:lnL>
                      <a:noFill/>
                    </a:lnL>
                    <a:lnR>
                      <a:noFill/>
                    </a:lnR>
                    <a:lnT>
                      <a:noFill/>
                    </a:lnT>
                    <a:lnB>
                      <a:noFill/>
                    </a:lnB>
                    <a:noFill/>
                  </a:tcPr>
                </a:tc>
                <a:extLst>
                  <a:ext uri="{0D108BD9-81ED-4DB2-BD59-A6C34878D82A}">
                    <a16:rowId xmlns:a16="http://schemas.microsoft.com/office/drawing/2014/main" val="2687456964"/>
                  </a:ext>
                </a:extLst>
              </a:tr>
              <a:tr h="154573">
                <a:tc>
                  <a:txBody>
                    <a:bodyPr/>
                    <a:lstStyle/>
                    <a:p>
                      <a:pPr algn="l" fontAlgn="b"/>
                      <a:endParaRPr lang="es-MX" sz="1000" b="0" i="0" u="none" strike="noStrike" dirty="0">
                        <a:solidFill>
                          <a:srgbClr val="202020"/>
                        </a:solidFill>
                        <a:effectLst/>
                        <a:latin typeface="Arial" panose="020B0604020202020204" pitchFamily="34" charset="0"/>
                      </a:endParaRPr>
                    </a:p>
                  </a:txBody>
                  <a:tcPr marL="110409"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3249397844"/>
                  </a:ext>
                </a:extLst>
              </a:tr>
              <a:tr h="176655">
                <a:tc>
                  <a:txBody>
                    <a:bodyPr/>
                    <a:lstStyle/>
                    <a:p>
                      <a:pPr algn="l" fontAlgn="b"/>
                      <a:r>
                        <a:rPr lang="es-MX" sz="1100" b="1" i="0" u="none" strike="noStrike" dirty="0">
                          <a:solidFill>
                            <a:srgbClr val="202020"/>
                          </a:solidFill>
                          <a:effectLst/>
                          <a:latin typeface="Arial" panose="020B0604020202020204" pitchFamily="34" charset="0"/>
                        </a:rPr>
                        <a:t>Costo Neto de Reaseguro</a:t>
                      </a:r>
                    </a:p>
                  </a:txBody>
                  <a:tcPr marL="7361" marR="7361"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359,918</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200,371</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447,106</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dirty="0">
                          <a:solidFill>
                            <a:srgbClr val="202020"/>
                          </a:solidFill>
                          <a:effectLst/>
                          <a:latin typeface="Arial" panose="020B0604020202020204" pitchFamily="34" charset="0"/>
                        </a:rPr>
                        <a:t>1,007,395</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503759253"/>
                  </a:ext>
                </a:extLst>
              </a:tr>
            </a:tbl>
          </a:graphicData>
        </a:graphic>
      </p:graphicFrame>
      <p:pic>
        <p:nvPicPr>
          <p:cNvPr id="8" name="Picture 7">
            <a:extLst>
              <a:ext uri="{FF2B5EF4-FFF2-40B4-BE49-F238E27FC236}">
                <a16:creationId xmlns:a16="http://schemas.microsoft.com/office/drawing/2014/main" id="{2F10FC6A-0470-65BE-5F92-774B079D1FD8}"/>
              </a:ext>
            </a:extLst>
          </p:cNvPr>
          <p:cNvPicPr>
            <a:picLocks noChangeAspect="1"/>
          </p:cNvPicPr>
          <p:nvPr/>
        </p:nvPicPr>
        <p:blipFill>
          <a:blip r:embed="rId2"/>
          <a:stretch>
            <a:fillRect/>
          </a:stretch>
        </p:blipFill>
        <p:spPr>
          <a:xfrm>
            <a:off x="9907141" y="219600"/>
            <a:ext cx="2105025" cy="838200"/>
          </a:xfrm>
          <a:prstGeom prst="rect">
            <a:avLst/>
          </a:prstGeom>
        </p:spPr>
      </p:pic>
    </p:spTree>
    <p:extLst>
      <p:ext uri="{BB962C8B-B14F-4D97-AF65-F5344CB8AC3E}">
        <p14:creationId xmlns:p14="http://schemas.microsoft.com/office/powerpoint/2010/main" val="8553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FCEC81-9D5E-B656-3B34-74CE4D9AE380}"/>
              </a:ext>
            </a:extLst>
          </p:cNvPr>
          <p:cNvSpPr/>
          <p:nvPr/>
        </p:nvSpPr>
        <p:spPr>
          <a:xfrm>
            <a:off x="6512767" y="0"/>
            <a:ext cx="5679233" cy="6858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schemeClr val="bg1"/>
              </a:solidFill>
            </a:endParaRPr>
          </a:p>
        </p:txBody>
      </p:sp>
      <p:sp>
        <p:nvSpPr>
          <p:cNvPr id="7" name="Title 6">
            <a:extLst>
              <a:ext uri="{FF2B5EF4-FFF2-40B4-BE49-F238E27FC236}">
                <a16:creationId xmlns:a16="http://schemas.microsoft.com/office/drawing/2014/main" id="{05DB86C4-7316-6682-A165-9BB6B72E25DC}"/>
              </a:ext>
            </a:extLst>
          </p:cNvPr>
          <p:cNvSpPr>
            <a:spLocks noGrp="1"/>
          </p:cNvSpPr>
          <p:nvPr>
            <p:ph type="title"/>
          </p:nvPr>
        </p:nvSpPr>
        <p:spPr>
          <a:xfrm>
            <a:off x="485776" y="286777"/>
            <a:ext cx="11223623" cy="495299"/>
          </a:xfrm>
        </p:spPr>
        <p:txBody>
          <a:bodyPr/>
          <a:lstStyle/>
          <a:p>
            <a:r>
              <a:rPr lang="es-MX" dirty="0"/>
              <a:t>Estructura Anual vs Multianual </a:t>
            </a:r>
          </a:p>
        </p:txBody>
      </p:sp>
      <p:sp>
        <p:nvSpPr>
          <p:cNvPr id="9" name="Content Placeholder 8">
            <a:extLst>
              <a:ext uri="{FF2B5EF4-FFF2-40B4-BE49-F238E27FC236}">
                <a16:creationId xmlns:a16="http://schemas.microsoft.com/office/drawing/2014/main" id="{07630343-8D78-F698-4C7D-F87CD63B16A3}"/>
              </a:ext>
            </a:extLst>
          </p:cNvPr>
          <p:cNvSpPr>
            <a:spLocks noGrp="1"/>
          </p:cNvSpPr>
          <p:nvPr>
            <p:ph sz="half" idx="2"/>
          </p:nvPr>
        </p:nvSpPr>
        <p:spPr>
          <a:xfrm>
            <a:off x="6878061" y="1390251"/>
            <a:ext cx="4943825" cy="4514850"/>
          </a:xfrm>
        </p:spPr>
        <p:txBody>
          <a:bodyPr/>
          <a:lstStyle/>
          <a:p>
            <a:r>
              <a:rPr lang="es-MX" dirty="0">
                <a:solidFill>
                  <a:schemeClr val="bg1"/>
                </a:solidFill>
              </a:rPr>
              <a:t>El equilibro entre las dos estructuras se alcanza con una estructura multianual con:</a:t>
            </a:r>
          </a:p>
          <a:p>
            <a:pPr lvl="1"/>
            <a:r>
              <a:rPr lang="es-MX" b="1" dirty="0">
                <a:solidFill>
                  <a:schemeClr val="bg1"/>
                </a:solidFill>
              </a:rPr>
              <a:t>Prima esperada de USD 840,420</a:t>
            </a:r>
          </a:p>
          <a:p>
            <a:pPr lvl="1"/>
            <a:r>
              <a:rPr lang="es-MX" b="1" dirty="0">
                <a:solidFill>
                  <a:schemeClr val="bg1"/>
                </a:solidFill>
              </a:rPr>
              <a:t>Tasa de ajuste de 1.628%</a:t>
            </a:r>
          </a:p>
          <a:p>
            <a:pPr lvl="1"/>
            <a:r>
              <a:rPr lang="es-MX" b="1" dirty="0">
                <a:solidFill>
                  <a:schemeClr val="bg1"/>
                </a:solidFill>
              </a:rPr>
              <a:t>Gastos del Reasegurador del 23%</a:t>
            </a:r>
          </a:p>
          <a:p>
            <a:pPr marL="233362" lvl="1" indent="0">
              <a:buNone/>
            </a:pPr>
            <a:endParaRPr lang="es-MX" b="1" dirty="0">
              <a:solidFill>
                <a:schemeClr val="bg1"/>
              </a:solidFill>
            </a:endParaRPr>
          </a:p>
          <a:p>
            <a:r>
              <a:rPr lang="es-MX" dirty="0">
                <a:solidFill>
                  <a:schemeClr val="bg1"/>
                </a:solidFill>
              </a:rPr>
              <a:t>En el proceso de colocación es necesario cotizar las dos estructuras en paralelo, para que con los precios finales, se pueda tomar una decisión basada en el beneficio económico.</a:t>
            </a:r>
          </a:p>
          <a:p>
            <a:pPr marL="0" indent="0">
              <a:buNone/>
            </a:pPr>
            <a:r>
              <a:rPr lang="es-MX" dirty="0">
                <a:solidFill>
                  <a:schemeClr val="bg1"/>
                </a:solidFill>
              </a:rPr>
              <a:t> </a:t>
            </a:r>
          </a:p>
          <a:p>
            <a:r>
              <a:rPr lang="es-MX" dirty="0">
                <a:solidFill>
                  <a:schemeClr val="bg1"/>
                </a:solidFill>
              </a:rPr>
              <a:t>Para el caso de la capa 1 del contrato XL de Autos del grupo LARG, el programa colocado de manera tradicional es mucho mejor que el indicativo presentado por el reasegurador.  </a:t>
            </a:r>
          </a:p>
          <a:p>
            <a:pPr marL="0" indent="0">
              <a:buNone/>
            </a:pPr>
            <a:endParaRPr lang="es-MX" dirty="0">
              <a:solidFill>
                <a:schemeClr val="bg1"/>
              </a:solidFill>
            </a:endParaRPr>
          </a:p>
          <a:p>
            <a:pPr lvl="1"/>
            <a:endParaRPr lang="es-MX" dirty="0">
              <a:solidFill>
                <a:schemeClr val="bg1"/>
              </a:solidFill>
            </a:endParaRPr>
          </a:p>
          <a:p>
            <a:endParaRPr lang="es-MX" dirty="0">
              <a:solidFill>
                <a:schemeClr val="bg1"/>
              </a:solidFill>
            </a:endParaRPr>
          </a:p>
          <a:p>
            <a:endParaRPr lang="es-MX" dirty="0">
              <a:solidFill>
                <a:schemeClr val="bg1"/>
              </a:solidFill>
            </a:endParaRPr>
          </a:p>
        </p:txBody>
      </p:sp>
      <p:sp>
        <p:nvSpPr>
          <p:cNvPr id="4" name="Slide Number Placeholder 3">
            <a:extLst>
              <a:ext uri="{FF2B5EF4-FFF2-40B4-BE49-F238E27FC236}">
                <a16:creationId xmlns:a16="http://schemas.microsoft.com/office/drawing/2014/main" id="{174C0F0B-9F42-F712-0009-AEDCC09C1A8B}"/>
              </a:ext>
            </a:extLst>
          </p:cNvPr>
          <p:cNvSpPr>
            <a:spLocks noGrp="1"/>
          </p:cNvSpPr>
          <p:nvPr>
            <p:ph type="sldNum" sz="quarter" idx="10"/>
          </p:nvPr>
        </p:nvSpPr>
        <p:spPr/>
        <p:txBody>
          <a:bodyPr/>
          <a:lstStyle/>
          <a:p>
            <a:pPr algn="r"/>
            <a:fld id="{DF66040D-6F20-4F4B-8995-856BEECD84BE}" type="slidenum">
              <a:rPr lang="es-MX" smtClean="0"/>
              <a:pPr algn="r"/>
              <a:t>17</a:t>
            </a:fld>
            <a:endParaRPr lang="es-MX" dirty="0"/>
          </a:p>
        </p:txBody>
      </p:sp>
      <p:sp>
        <p:nvSpPr>
          <p:cNvPr id="5" name="Footer Placeholder 4">
            <a:extLst>
              <a:ext uri="{FF2B5EF4-FFF2-40B4-BE49-F238E27FC236}">
                <a16:creationId xmlns:a16="http://schemas.microsoft.com/office/drawing/2014/main" id="{870ABFEF-5519-9D03-D331-50A1560F74F2}"/>
              </a:ext>
            </a:extLst>
          </p:cNvPr>
          <p:cNvSpPr>
            <a:spLocks noGrp="1"/>
          </p:cNvSpPr>
          <p:nvPr>
            <p:ph type="ftr" sz="quarter" idx="11"/>
          </p:nvPr>
        </p:nvSpPr>
        <p:spPr/>
        <p:txBody>
          <a:bodyPr/>
          <a:lstStyle/>
          <a:p>
            <a:pPr>
              <a:spcAft>
                <a:spcPts val="600"/>
              </a:spcAft>
              <a:buFont typeface="Arial" panose="020B0604020202020204" pitchFamily="34" charset="0"/>
              <a:buNone/>
            </a:pPr>
            <a:r>
              <a:rPr lang="es-MX" dirty="0"/>
              <a:t>Estrictamente Confidencial</a:t>
            </a:r>
          </a:p>
        </p:txBody>
      </p:sp>
      <p:sp>
        <p:nvSpPr>
          <p:cNvPr id="10" name="Text Placeholder 9">
            <a:extLst>
              <a:ext uri="{FF2B5EF4-FFF2-40B4-BE49-F238E27FC236}">
                <a16:creationId xmlns:a16="http://schemas.microsoft.com/office/drawing/2014/main" id="{6194186E-5AAC-8C67-2758-BB8AC21A2999}"/>
              </a:ext>
            </a:extLst>
          </p:cNvPr>
          <p:cNvSpPr>
            <a:spLocks noGrp="1"/>
          </p:cNvSpPr>
          <p:nvPr>
            <p:ph type="body" sz="quarter" idx="12"/>
          </p:nvPr>
        </p:nvSpPr>
        <p:spPr/>
        <p:txBody>
          <a:bodyPr/>
          <a:lstStyle/>
          <a:p>
            <a:r>
              <a:rPr lang="es-MX" dirty="0"/>
              <a:t>Conclusiones</a:t>
            </a:r>
          </a:p>
        </p:txBody>
      </p:sp>
      <p:graphicFrame>
        <p:nvGraphicFramePr>
          <p:cNvPr id="12" name="Content Placeholder 11">
            <a:extLst>
              <a:ext uri="{FF2B5EF4-FFF2-40B4-BE49-F238E27FC236}">
                <a16:creationId xmlns:a16="http://schemas.microsoft.com/office/drawing/2014/main" id="{4FAF588B-8427-0555-B39A-94C3B8B1EDC4}"/>
              </a:ext>
            </a:extLst>
          </p:cNvPr>
          <p:cNvGraphicFramePr>
            <a:graphicFrameLocks noGrp="1"/>
          </p:cNvGraphicFramePr>
          <p:nvPr>
            <p:ph sz="half" idx="1"/>
            <p:extLst>
              <p:ext uri="{D42A27DB-BD31-4B8C-83A1-F6EECF244321}">
                <p14:modId xmlns:p14="http://schemas.microsoft.com/office/powerpoint/2010/main" val="3248447554"/>
              </p:ext>
            </p:extLst>
          </p:nvPr>
        </p:nvGraphicFramePr>
        <p:xfrm>
          <a:off x="485775" y="1652497"/>
          <a:ext cx="5679233" cy="4429306"/>
        </p:xfrm>
        <a:graphic>
          <a:graphicData uri="http://schemas.openxmlformats.org/drawingml/2006/table">
            <a:tbl>
              <a:tblPr/>
              <a:tblGrid>
                <a:gridCol w="2079005">
                  <a:extLst>
                    <a:ext uri="{9D8B030D-6E8A-4147-A177-3AD203B41FA5}">
                      <a16:colId xmlns:a16="http://schemas.microsoft.com/office/drawing/2014/main" val="1431155205"/>
                    </a:ext>
                  </a:extLst>
                </a:gridCol>
                <a:gridCol w="900057">
                  <a:extLst>
                    <a:ext uri="{9D8B030D-6E8A-4147-A177-3AD203B41FA5}">
                      <a16:colId xmlns:a16="http://schemas.microsoft.com/office/drawing/2014/main" val="3936285155"/>
                    </a:ext>
                  </a:extLst>
                </a:gridCol>
                <a:gridCol w="900057">
                  <a:extLst>
                    <a:ext uri="{9D8B030D-6E8A-4147-A177-3AD203B41FA5}">
                      <a16:colId xmlns:a16="http://schemas.microsoft.com/office/drawing/2014/main" val="3964113289"/>
                    </a:ext>
                  </a:extLst>
                </a:gridCol>
                <a:gridCol w="900057">
                  <a:extLst>
                    <a:ext uri="{9D8B030D-6E8A-4147-A177-3AD203B41FA5}">
                      <a16:colId xmlns:a16="http://schemas.microsoft.com/office/drawing/2014/main" val="2012626332"/>
                    </a:ext>
                  </a:extLst>
                </a:gridCol>
                <a:gridCol w="900057">
                  <a:extLst>
                    <a:ext uri="{9D8B030D-6E8A-4147-A177-3AD203B41FA5}">
                      <a16:colId xmlns:a16="http://schemas.microsoft.com/office/drawing/2014/main" val="99098307"/>
                    </a:ext>
                  </a:extLst>
                </a:gridCol>
              </a:tblGrid>
              <a:tr h="213458">
                <a:tc gridSpan="5">
                  <a:txBody>
                    <a:bodyPr/>
                    <a:lstStyle/>
                    <a:p>
                      <a:pPr algn="ctr" fontAlgn="b"/>
                      <a:r>
                        <a:rPr lang="es-MX" sz="1400" b="1" i="0" u="none" strike="noStrike">
                          <a:solidFill>
                            <a:srgbClr val="002C77"/>
                          </a:solidFill>
                          <a:effectLst/>
                          <a:latin typeface="Arial" panose="020B0604020202020204" pitchFamily="34" charset="0"/>
                        </a:rPr>
                        <a:t>XL Tradicional</a:t>
                      </a:r>
                    </a:p>
                  </a:txBody>
                  <a:tcPr marL="7361" marR="7361" marT="7361"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57291229"/>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2083347218"/>
                  </a:ext>
                </a:extLst>
              </a:tr>
              <a:tr h="169294">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 </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1</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2</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3</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Total</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3239599322"/>
                  </a:ext>
                </a:extLst>
              </a:tr>
              <a:tr h="169294">
                <a:tc>
                  <a:txBody>
                    <a:bodyPr/>
                    <a:lstStyle/>
                    <a:p>
                      <a:pPr algn="l" fontAlgn="b"/>
                      <a:r>
                        <a:rPr lang="es-MX" sz="1000" b="0" i="1" u="none" strike="noStrike">
                          <a:solidFill>
                            <a:srgbClr val="202020"/>
                          </a:solidFill>
                          <a:effectLst/>
                          <a:latin typeface="Arial" panose="020B0604020202020204" pitchFamily="34" charset="0"/>
                        </a:rPr>
                        <a:t>Ingreso de Prima (EPI)</a:t>
                      </a:r>
                    </a:p>
                  </a:txBody>
                  <a:tcPr marL="331228" marR="7361" marT="7361" marB="0" anchor="b">
                    <a:lnL>
                      <a:noFill/>
                    </a:lnL>
                    <a:lnR>
                      <a:noFill/>
                    </a:lnR>
                    <a:lnT>
                      <a:noFill/>
                    </a:lnT>
                    <a:lnB>
                      <a:noFill/>
                    </a:lnB>
                    <a:noFill/>
                  </a:tcPr>
                </a:tc>
                <a:tc>
                  <a:txBody>
                    <a:bodyPr/>
                    <a:lstStyle/>
                    <a:p>
                      <a:pPr algn="ctr" fontAlgn="b"/>
                      <a:r>
                        <a:rPr lang="es-MX" sz="1000" b="0" i="1" u="none" strike="noStrike" dirty="0">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3546498070"/>
                  </a:ext>
                </a:extLst>
              </a:tr>
              <a:tr h="169294">
                <a:tc>
                  <a:txBody>
                    <a:bodyPr/>
                    <a:lstStyle/>
                    <a:p>
                      <a:pPr algn="l" fontAlgn="b"/>
                      <a:r>
                        <a:rPr lang="es-MX" sz="1000" b="0" i="1" u="none" strike="noStrike">
                          <a:solidFill>
                            <a:srgbClr val="202020"/>
                          </a:solidFill>
                          <a:effectLst/>
                          <a:latin typeface="Arial" panose="020B0604020202020204" pitchFamily="34" charset="0"/>
                        </a:rPr>
                        <a:t>Tasa de Ajuste</a:t>
                      </a:r>
                    </a:p>
                  </a:txBody>
                  <a:tcPr marL="331228" marR="7361" marT="7361" marB="0" anchor="b">
                    <a:lnL>
                      <a:noFill/>
                    </a:lnL>
                    <a:lnR>
                      <a:noFill/>
                    </a:lnR>
                    <a:lnT>
                      <a:noFill/>
                    </a:lnT>
                    <a:lnB>
                      <a:noFill/>
                    </a:lnB>
                    <a:noFill/>
                  </a:tcPr>
                </a:tc>
                <a:tc>
                  <a:txBody>
                    <a:bodyPr/>
                    <a:lstStyle/>
                    <a:p>
                      <a:pPr algn="ctr" fontAlgn="b"/>
                      <a:r>
                        <a:rPr lang="es-MX" sz="1000" b="0" i="1" u="none" strike="noStrike" dirty="0">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1.351%</a:t>
                      </a:r>
                    </a:p>
                  </a:txBody>
                  <a:tcPr marL="7361" marR="110409"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560092779"/>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dirty="0">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3615097646"/>
                  </a:ext>
                </a:extLst>
              </a:tr>
              <a:tr h="169294">
                <a:tc>
                  <a:txBody>
                    <a:bodyPr/>
                    <a:lstStyle/>
                    <a:p>
                      <a:pPr algn="l" fontAlgn="b"/>
                      <a:r>
                        <a:rPr lang="es-MX" sz="1100" b="1" i="0" u="none" strike="noStrike">
                          <a:solidFill>
                            <a:srgbClr val="202020"/>
                          </a:solidFill>
                          <a:effectLst/>
                          <a:latin typeface="Arial" panose="020B0604020202020204" pitchFamily="34" charset="0"/>
                        </a:rPr>
                        <a:t>Prima Esperada (XL)</a:t>
                      </a:r>
                    </a:p>
                  </a:txBody>
                  <a:tcPr marL="7361"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697,453</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2,092,360</a:t>
                      </a:r>
                    </a:p>
                  </a:txBody>
                  <a:tcPr marL="7361" marR="110409" marT="7361" marB="0" anchor="b">
                    <a:lnL>
                      <a:noFill/>
                    </a:lnL>
                    <a:lnR>
                      <a:noFill/>
                    </a:lnR>
                    <a:lnT>
                      <a:noFill/>
                    </a:lnT>
                    <a:lnB>
                      <a:noFill/>
                    </a:lnB>
                    <a:noFill/>
                  </a:tcPr>
                </a:tc>
                <a:extLst>
                  <a:ext uri="{0D108BD9-81ED-4DB2-BD59-A6C34878D82A}">
                    <a16:rowId xmlns:a16="http://schemas.microsoft.com/office/drawing/2014/main" val="19142963"/>
                  </a:ext>
                </a:extLst>
              </a:tr>
              <a:tr h="169294">
                <a:tc>
                  <a:txBody>
                    <a:bodyPr/>
                    <a:lstStyle/>
                    <a:p>
                      <a:pPr algn="l" fontAlgn="b"/>
                      <a:r>
                        <a:rPr lang="es-MX" sz="1100" b="0" i="0" u="none" strike="noStrike">
                          <a:solidFill>
                            <a:srgbClr val="202020"/>
                          </a:solidFill>
                          <a:effectLst/>
                          <a:latin typeface="Arial" panose="020B0604020202020204" pitchFamily="34" charset="0"/>
                        </a:rPr>
                        <a:t>Siniestros Recuperados *Idx</a:t>
                      </a:r>
                    </a:p>
                  </a:txBody>
                  <a:tcPr marL="110409" marR="7361"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-354,861</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-699,424</a:t>
                      </a:r>
                    </a:p>
                  </a:txBody>
                  <a:tcPr marL="7361" marR="110409" marT="7361" marB="0" anchor="b">
                    <a:lnL>
                      <a:noFill/>
                    </a:lnL>
                    <a:lnR>
                      <a:noFill/>
                    </a:lnR>
                    <a:lnT>
                      <a:noFill/>
                    </a:lnT>
                    <a:lnB>
                      <a:noFill/>
                    </a:lnB>
                    <a:noFill/>
                  </a:tcPr>
                </a:tc>
                <a:tc>
                  <a:txBody>
                    <a:bodyPr/>
                    <a:lstStyle/>
                    <a:p>
                      <a:pPr algn="ctr" fontAlgn="b"/>
                      <a:r>
                        <a:rPr lang="es-MX" sz="1100" b="0" i="0" u="none" strike="noStrike" dirty="0">
                          <a:solidFill>
                            <a:srgbClr val="202020"/>
                          </a:solidFill>
                          <a:effectLst/>
                          <a:latin typeface="Arial" panose="020B0604020202020204" pitchFamily="34" charset="0"/>
                        </a:rPr>
                        <a:t>-452,689</a:t>
                      </a:r>
                    </a:p>
                  </a:txBody>
                  <a:tcPr marL="7361" marR="110409" marT="7361" marB="0" anchor="b">
                    <a:lnL>
                      <a:noFill/>
                    </a:lnL>
                    <a:lnR>
                      <a:noFill/>
                    </a:lnR>
                    <a:lnT>
                      <a:noFill/>
                    </a:lnT>
                    <a:lnB>
                      <a:noFill/>
                    </a:lnB>
                    <a:noFill/>
                  </a:tcPr>
                </a:tc>
                <a:tc>
                  <a:txBody>
                    <a:bodyPr/>
                    <a:lstStyle/>
                    <a:p>
                      <a:pPr algn="ctr" fontAlgn="b"/>
                      <a:r>
                        <a:rPr lang="es-MX" sz="1100" b="0" i="0" u="none" strike="noStrike" dirty="0">
                          <a:solidFill>
                            <a:srgbClr val="202020"/>
                          </a:solidFill>
                          <a:effectLst/>
                          <a:latin typeface="Arial" panose="020B0604020202020204" pitchFamily="34" charset="0"/>
                        </a:rPr>
                        <a:t>-1,506,974</a:t>
                      </a:r>
                    </a:p>
                  </a:txBody>
                  <a:tcPr marL="7361" marR="110409" marT="7361" marB="0" anchor="b">
                    <a:lnL>
                      <a:noFill/>
                    </a:lnL>
                    <a:lnR>
                      <a:noFill/>
                    </a:lnR>
                    <a:lnT>
                      <a:noFill/>
                    </a:lnT>
                    <a:lnB>
                      <a:noFill/>
                    </a:lnB>
                    <a:noFill/>
                  </a:tcPr>
                </a:tc>
                <a:extLst>
                  <a:ext uri="{0D108BD9-81ED-4DB2-BD59-A6C34878D82A}">
                    <a16:rowId xmlns:a16="http://schemas.microsoft.com/office/drawing/2014/main" val="621644285"/>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100" b="0" i="0" u="none" strike="noStrike" dirty="0">
                        <a:solidFill>
                          <a:srgbClr val="202020"/>
                        </a:solidFill>
                        <a:effectLst/>
                        <a:latin typeface="Arial" panose="020B0604020202020204" pitchFamily="34" charset="0"/>
                      </a:endParaRPr>
                    </a:p>
                  </a:txBody>
                  <a:tcPr marL="7361" marR="7361" marT="7361" marB="0" anchor="b">
                    <a:lnL>
                      <a:noFill/>
                    </a:lnL>
                    <a:lnR>
                      <a:noFill/>
                    </a:lnR>
                    <a:lnT>
                      <a:noFill/>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4039573378"/>
                  </a:ext>
                </a:extLst>
              </a:tr>
              <a:tr h="176655">
                <a:tc>
                  <a:txBody>
                    <a:bodyPr/>
                    <a:lstStyle/>
                    <a:p>
                      <a:pPr algn="l" fontAlgn="b"/>
                      <a:r>
                        <a:rPr lang="es-MX" sz="1100" b="1" i="0" u="none" strike="noStrike">
                          <a:solidFill>
                            <a:srgbClr val="202020"/>
                          </a:solidFill>
                          <a:effectLst/>
                          <a:latin typeface="Arial" panose="020B0604020202020204" pitchFamily="34" charset="0"/>
                        </a:rPr>
                        <a:t>Costo Neto de Reaseguro</a:t>
                      </a:r>
                    </a:p>
                  </a:txBody>
                  <a:tcPr marL="7361" marR="7361"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342,593</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-1,971</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244,764</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dirty="0">
                          <a:solidFill>
                            <a:srgbClr val="202020"/>
                          </a:solidFill>
                          <a:effectLst/>
                          <a:latin typeface="Arial" panose="020B0604020202020204" pitchFamily="34" charset="0"/>
                        </a:rPr>
                        <a:t>585,386</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448284239"/>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tc>
                  <a:txBody>
                    <a:bodyPr/>
                    <a:lstStyle/>
                    <a:p>
                      <a:pPr algn="l" fontAlgn="b"/>
                      <a:endParaRPr lang="es-MX" sz="1100" b="0" i="0" u="none" strike="noStrike" dirty="0">
                        <a:solidFill>
                          <a:srgbClr val="202020"/>
                        </a:solidFill>
                        <a:effectLst/>
                        <a:latin typeface="Arial" panose="020B0604020202020204" pitchFamily="34" charset="0"/>
                      </a:endParaRPr>
                    </a:p>
                  </a:txBody>
                  <a:tcPr marL="7361" marR="7361" marT="7361" marB="0" anchor="b">
                    <a:lnL>
                      <a:noFill/>
                    </a:lnL>
                    <a:lnR>
                      <a:noFill/>
                    </a:lnR>
                    <a:lnT w="12700" cap="flat" cmpd="sng" algn="ctr">
                      <a:solidFill>
                        <a:srgbClr val="202020"/>
                      </a:solidFill>
                      <a:prstDash val="solid"/>
                      <a:round/>
                      <a:headEnd type="none" w="med" len="med"/>
                      <a:tailEnd type="none" w="med" len="med"/>
                    </a:lnT>
                    <a:lnB>
                      <a:noFill/>
                    </a:lnB>
                    <a:noFill/>
                  </a:tcPr>
                </a:tc>
                <a:extLst>
                  <a:ext uri="{0D108BD9-81ED-4DB2-BD59-A6C34878D82A}">
                    <a16:rowId xmlns:a16="http://schemas.microsoft.com/office/drawing/2014/main" val="2018041690"/>
                  </a:ext>
                </a:extLst>
              </a:tr>
              <a:tr h="213458">
                <a:tc gridSpan="5">
                  <a:txBody>
                    <a:bodyPr/>
                    <a:lstStyle/>
                    <a:p>
                      <a:pPr algn="ctr" fontAlgn="b"/>
                      <a:r>
                        <a:rPr lang="es-MX" sz="1400" b="1" i="0" u="none" strike="noStrike">
                          <a:solidFill>
                            <a:srgbClr val="002C77"/>
                          </a:solidFill>
                          <a:effectLst/>
                          <a:latin typeface="Arial" panose="020B0604020202020204" pitchFamily="34" charset="0"/>
                        </a:rPr>
                        <a:t>XL Multianual</a:t>
                      </a:r>
                    </a:p>
                  </a:txBody>
                  <a:tcPr marL="7361" marR="7361" marT="7361" marB="0" anchor="b">
                    <a:lnL>
                      <a:noFill/>
                    </a:lnL>
                    <a:lnR>
                      <a:noFill/>
                    </a:lnR>
                    <a:lnT>
                      <a:noFill/>
                    </a:lnT>
                    <a:lnB>
                      <a:noFill/>
                    </a:lnB>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50595667"/>
                  </a:ext>
                </a:extLst>
              </a:tr>
              <a:tr h="169294">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l"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extLst>
                  <a:ext uri="{0D108BD9-81ED-4DB2-BD59-A6C34878D82A}">
                    <a16:rowId xmlns:a16="http://schemas.microsoft.com/office/drawing/2014/main" val="3948617443"/>
                  </a:ext>
                </a:extLst>
              </a:tr>
              <a:tr h="169294">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 </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dirty="0">
                          <a:solidFill>
                            <a:srgbClr val="FFFFFF"/>
                          </a:solidFill>
                          <a:effectLst/>
                          <a:highlight>
                            <a:srgbClr val="002C77"/>
                          </a:highlight>
                          <a:latin typeface="Arial" panose="020B0604020202020204" pitchFamily="34" charset="0"/>
                        </a:rPr>
                        <a:t>Año 1</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2</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Año 3</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s-MX" sz="1000" b="1" i="0" u="none" strike="noStrike">
                          <a:solidFill>
                            <a:srgbClr val="FFFFFF"/>
                          </a:solidFill>
                          <a:effectLst/>
                          <a:highlight>
                            <a:srgbClr val="002C77"/>
                          </a:highlight>
                          <a:latin typeface="Arial" panose="020B0604020202020204" pitchFamily="34" charset="0"/>
                        </a:rPr>
                        <a:t>Total</a:t>
                      </a:r>
                    </a:p>
                  </a:txBody>
                  <a:tcPr marL="7361" marR="7361" marT="736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399377864"/>
                  </a:ext>
                </a:extLst>
              </a:tr>
              <a:tr h="169294">
                <a:tc>
                  <a:txBody>
                    <a:bodyPr/>
                    <a:lstStyle/>
                    <a:p>
                      <a:pPr algn="l" fontAlgn="b"/>
                      <a:r>
                        <a:rPr lang="es-MX" sz="1000" b="0" i="1" u="none" strike="noStrike">
                          <a:solidFill>
                            <a:srgbClr val="202020"/>
                          </a:solidFill>
                          <a:effectLst/>
                          <a:latin typeface="Arial" panose="020B0604020202020204" pitchFamily="34" charset="0"/>
                        </a:rPr>
                        <a:t>Ingreso de Prima (EPI)</a:t>
                      </a:r>
                    </a:p>
                  </a:txBody>
                  <a:tcPr marL="33122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51,623,346</a:t>
                      </a: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2009884391"/>
                  </a:ext>
                </a:extLst>
              </a:tr>
              <a:tr h="169294">
                <a:tc>
                  <a:txBody>
                    <a:bodyPr/>
                    <a:lstStyle/>
                    <a:p>
                      <a:pPr algn="l" fontAlgn="b"/>
                      <a:r>
                        <a:rPr lang="es-MX" sz="1000" b="0" i="1" u="none" strike="noStrike">
                          <a:solidFill>
                            <a:srgbClr val="202020"/>
                          </a:solidFill>
                          <a:effectLst/>
                          <a:latin typeface="Arial" panose="020B0604020202020204" pitchFamily="34" charset="0"/>
                        </a:rPr>
                        <a:t>Tasa de Ajuste</a:t>
                      </a:r>
                    </a:p>
                  </a:txBody>
                  <a:tcPr marL="331228" marR="7361" marT="7361" marB="0" anchor="b">
                    <a:lnL>
                      <a:noFill/>
                    </a:lnL>
                    <a:lnR>
                      <a:noFill/>
                    </a:lnR>
                    <a:lnT>
                      <a:noFill/>
                    </a:lnT>
                    <a:lnB>
                      <a:noFill/>
                    </a:lnB>
                    <a:noFill/>
                  </a:tcPr>
                </a:tc>
                <a:tc>
                  <a:txBody>
                    <a:bodyPr/>
                    <a:lstStyle/>
                    <a:p>
                      <a:pPr algn="ctr" fontAlgn="b"/>
                      <a:r>
                        <a:rPr lang="es-MX" sz="1000" b="0" i="1" u="none" strike="noStrike" dirty="0">
                          <a:solidFill>
                            <a:srgbClr val="202020"/>
                          </a:solidFill>
                          <a:effectLst/>
                          <a:latin typeface="Arial" panose="020B0604020202020204" pitchFamily="34" charset="0"/>
                        </a:rPr>
                        <a:t>1.628%</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1.628%</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1.628%</a:t>
                      </a: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266201122"/>
                  </a:ext>
                </a:extLst>
              </a:tr>
              <a:tr h="169294">
                <a:tc>
                  <a:txBody>
                    <a:bodyPr/>
                    <a:lstStyle/>
                    <a:p>
                      <a:pPr algn="l" fontAlgn="b"/>
                      <a:endParaRPr lang="es-MX" sz="10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100" b="0" i="0" u="none" strike="noStrike">
                        <a:solidFill>
                          <a:srgbClr val="202020"/>
                        </a:solidFill>
                        <a:effectLst/>
                        <a:latin typeface="Arial" panose="020B0604020202020204" pitchFamily="34" charset="0"/>
                      </a:endParaRPr>
                    </a:p>
                  </a:txBody>
                  <a:tcPr marL="7361" marR="7361"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1000748987"/>
                  </a:ext>
                </a:extLst>
              </a:tr>
              <a:tr h="169294">
                <a:tc>
                  <a:txBody>
                    <a:bodyPr/>
                    <a:lstStyle/>
                    <a:p>
                      <a:pPr algn="l" fontAlgn="b"/>
                      <a:r>
                        <a:rPr lang="es-MX" sz="1100" b="1" i="0" u="none" strike="noStrike">
                          <a:solidFill>
                            <a:srgbClr val="202020"/>
                          </a:solidFill>
                          <a:effectLst/>
                          <a:latin typeface="Arial" panose="020B0604020202020204" pitchFamily="34" charset="0"/>
                        </a:rPr>
                        <a:t>Prima Esperada (XL)</a:t>
                      </a:r>
                    </a:p>
                  </a:txBody>
                  <a:tcPr marL="7361"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840,420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840,420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840,420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2,521,261</a:t>
                      </a:r>
                    </a:p>
                  </a:txBody>
                  <a:tcPr marL="7361" marR="110409" marT="7361" marB="0" anchor="b">
                    <a:lnL>
                      <a:noFill/>
                    </a:lnL>
                    <a:lnR>
                      <a:noFill/>
                    </a:lnR>
                    <a:lnT>
                      <a:noFill/>
                    </a:lnT>
                    <a:lnB>
                      <a:noFill/>
                    </a:lnB>
                    <a:noFill/>
                  </a:tcPr>
                </a:tc>
                <a:extLst>
                  <a:ext uri="{0D108BD9-81ED-4DB2-BD59-A6C34878D82A}">
                    <a16:rowId xmlns:a16="http://schemas.microsoft.com/office/drawing/2014/main" val="3613579945"/>
                  </a:ext>
                </a:extLst>
              </a:tr>
              <a:tr h="169294">
                <a:tc>
                  <a:txBody>
                    <a:bodyPr/>
                    <a:lstStyle/>
                    <a:p>
                      <a:pPr algn="l" fontAlgn="b"/>
                      <a:r>
                        <a:rPr lang="es-MX" sz="1100" b="0" i="0" u="none" strike="noStrike">
                          <a:solidFill>
                            <a:srgbClr val="202020"/>
                          </a:solidFill>
                          <a:effectLst/>
                          <a:latin typeface="Arial" panose="020B0604020202020204" pitchFamily="34" charset="0"/>
                        </a:rPr>
                        <a:t>Siniestros Recuperados *Idx</a:t>
                      </a:r>
                    </a:p>
                  </a:txBody>
                  <a:tcPr marL="110409" marR="7361"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-354,861</a:t>
                      </a:r>
                    </a:p>
                  </a:txBody>
                  <a:tcPr marL="7361" marR="110409" marT="7361" marB="0" anchor="b">
                    <a:lnL>
                      <a:noFill/>
                    </a:lnL>
                    <a:lnR>
                      <a:noFill/>
                    </a:lnR>
                    <a:lnT>
                      <a:noFill/>
                    </a:lnT>
                    <a:lnB>
                      <a:noFill/>
                    </a:lnB>
                    <a:noFill/>
                  </a:tcPr>
                </a:tc>
                <a:tc>
                  <a:txBody>
                    <a:bodyPr/>
                    <a:lstStyle/>
                    <a:p>
                      <a:pPr algn="ctr" fontAlgn="b"/>
                      <a:r>
                        <a:rPr lang="es-MX" sz="1100" b="0" i="0" u="none" strike="noStrike" dirty="0">
                          <a:solidFill>
                            <a:srgbClr val="202020"/>
                          </a:solidFill>
                          <a:effectLst/>
                          <a:latin typeface="Arial" panose="020B0604020202020204" pitchFamily="34" charset="0"/>
                        </a:rPr>
                        <a:t>-699,424</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-452,689</a:t>
                      </a:r>
                    </a:p>
                  </a:txBody>
                  <a:tcPr marL="7361" marR="110409" marT="7361" marB="0" anchor="b">
                    <a:lnL>
                      <a:noFill/>
                    </a:lnL>
                    <a:lnR>
                      <a:noFill/>
                    </a:lnR>
                    <a:lnT>
                      <a:noFill/>
                    </a:lnT>
                    <a:lnB>
                      <a:noFill/>
                    </a:lnB>
                    <a:noFill/>
                  </a:tcPr>
                </a:tc>
                <a:tc>
                  <a:txBody>
                    <a:bodyPr/>
                    <a:lstStyle/>
                    <a:p>
                      <a:pPr algn="ctr" fontAlgn="b"/>
                      <a:r>
                        <a:rPr lang="es-MX" sz="1100" b="0" i="0" u="none" strike="noStrike">
                          <a:solidFill>
                            <a:srgbClr val="202020"/>
                          </a:solidFill>
                          <a:effectLst/>
                          <a:latin typeface="Arial" panose="020B0604020202020204" pitchFamily="34" charset="0"/>
                        </a:rPr>
                        <a:t>-1,506,974</a:t>
                      </a:r>
                    </a:p>
                  </a:txBody>
                  <a:tcPr marL="7361" marR="110409" marT="7361" marB="0" anchor="b">
                    <a:lnL>
                      <a:noFill/>
                    </a:lnL>
                    <a:lnR>
                      <a:noFill/>
                    </a:lnR>
                    <a:lnT>
                      <a:noFill/>
                    </a:lnT>
                    <a:lnB>
                      <a:noFill/>
                    </a:lnB>
                    <a:noFill/>
                  </a:tcPr>
                </a:tc>
                <a:extLst>
                  <a:ext uri="{0D108BD9-81ED-4DB2-BD59-A6C34878D82A}">
                    <a16:rowId xmlns:a16="http://schemas.microsoft.com/office/drawing/2014/main" val="1515819207"/>
                  </a:ext>
                </a:extLst>
              </a:tr>
              <a:tr h="176655">
                <a:tc>
                  <a:txBody>
                    <a:bodyPr/>
                    <a:lstStyle/>
                    <a:p>
                      <a:pPr algn="l" fontAlgn="b"/>
                      <a:r>
                        <a:rPr lang="es-MX" sz="1000" b="0" i="1" u="none" strike="noStrike">
                          <a:solidFill>
                            <a:srgbClr val="202020"/>
                          </a:solidFill>
                          <a:effectLst/>
                          <a:latin typeface="Arial" panose="020B0604020202020204" pitchFamily="34" charset="0"/>
                        </a:rPr>
                        <a:t>Gastos del Reasegurador 23%</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-195,129</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-195,129</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-195,129</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-585,386</a:t>
                      </a:r>
                    </a:p>
                  </a:txBody>
                  <a:tcPr marL="7361" marR="110409" marT="7361" marB="0" anchor="b">
                    <a:lnL>
                      <a:noFill/>
                    </a:lnL>
                    <a:lnR>
                      <a:noFill/>
                    </a:lnR>
                    <a:lnT>
                      <a:noFill/>
                    </a:lnT>
                    <a:lnB>
                      <a:noFill/>
                    </a:lnB>
                    <a:noFill/>
                  </a:tcPr>
                </a:tc>
                <a:extLst>
                  <a:ext uri="{0D108BD9-81ED-4DB2-BD59-A6C34878D82A}">
                    <a16:rowId xmlns:a16="http://schemas.microsoft.com/office/drawing/2014/main" val="1808385760"/>
                  </a:ext>
                </a:extLst>
              </a:tr>
              <a:tr h="176655">
                <a:tc>
                  <a:txBody>
                    <a:bodyPr/>
                    <a:lstStyle/>
                    <a:p>
                      <a:pPr algn="l" fontAlgn="b"/>
                      <a:r>
                        <a:rPr lang="es-MX" sz="1000" b="0" i="1" u="none" strike="noStrike">
                          <a:solidFill>
                            <a:srgbClr val="202020"/>
                          </a:solidFill>
                          <a:effectLst/>
                          <a:latin typeface="Arial" panose="020B0604020202020204" pitchFamily="34" charset="0"/>
                        </a:rPr>
                        <a:t>Arrastre de Pérdidas</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-54,132</a:t>
                      </a:r>
                    </a:p>
                  </a:txBody>
                  <a:tcPr marL="7361" marR="110409" marT="7361" marB="0" anchor="b">
                    <a:lnL>
                      <a:noFill/>
                    </a:lnL>
                    <a:lnR>
                      <a:noFill/>
                    </a:lnR>
                    <a:lnT>
                      <a:noFill/>
                    </a:lnT>
                    <a:lnB>
                      <a:noFill/>
                    </a:lnB>
                    <a:noFill/>
                  </a:tcPr>
                </a:tc>
                <a:tc>
                  <a:txBody>
                    <a:bodyPr/>
                    <a:lstStyle/>
                    <a:p>
                      <a:pPr algn="ctr" fontAlgn="b"/>
                      <a:endParaRPr lang="es-MX" sz="1000" b="0" i="1"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2461433400"/>
                  </a:ext>
                </a:extLst>
              </a:tr>
              <a:tr h="169294">
                <a:tc>
                  <a:txBody>
                    <a:bodyPr/>
                    <a:lstStyle/>
                    <a:p>
                      <a:pPr algn="l" fontAlgn="b"/>
                      <a:r>
                        <a:rPr lang="es-MX" sz="1000" b="0" i="1" u="none" strike="noStrike">
                          <a:solidFill>
                            <a:srgbClr val="202020"/>
                          </a:solidFill>
                          <a:effectLst/>
                          <a:latin typeface="Arial" panose="020B0604020202020204" pitchFamily="34" charset="0"/>
                        </a:rPr>
                        <a:t>PU (ACC)</a:t>
                      </a:r>
                    </a:p>
                  </a:txBody>
                  <a:tcPr marL="220818" marR="7361"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-290,431</a:t>
                      </a:r>
                    </a:p>
                  </a:txBody>
                  <a:tcPr marL="7361" marR="110409" marT="7361" marB="0" anchor="b">
                    <a:lnL>
                      <a:noFill/>
                    </a:lnL>
                    <a:lnR>
                      <a:noFill/>
                    </a:lnR>
                    <a:lnT>
                      <a:noFill/>
                    </a:lnT>
                    <a:lnB>
                      <a:noFill/>
                    </a:lnB>
                    <a:noFill/>
                  </a:tcPr>
                </a:tc>
                <a:tc>
                  <a:txBody>
                    <a:bodyPr/>
                    <a:lstStyle/>
                    <a:p>
                      <a:pPr algn="ctr" fontAlgn="b"/>
                      <a:r>
                        <a:rPr lang="es-MX" sz="1000" b="0" i="1"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000" b="0" i="1" u="none" strike="noStrike" dirty="0">
                          <a:solidFill>
                            <a:srgbClr val="202020"/>
                          </a:solidFill>
                          <a:effectLst/>
                          <a:latin typeface="Arial" panose="020B0604020202020204" pitchFamily="34" charset="0"/>
                        </a:rPr>
                        <a:t>-138,471</a:t>
                      </a:r>
                    </a:p>
                  </a:txBody>
                  <a:tcPr marL="7361" marR="110409" marT="7361" marB="0" anchor="b">
                    <a:lnL>
                      <a:noFill/>
                    </a:lnL>
                    <a:lnR>
                      <a:noFill/>
                    </a:lnR>
                    <a:lnT>
                      <a:noFill/>
                    </a:lnT>
                    <a:lnB>
                      <a:noFill/>
                    </a:lnB>
                    <a:noFill/>
                  </a:tcPr>
                </a:tc>
                <a:tc>
                  <a:txBody>
                    <a:bodyPr/>
                    <a:lstStyle/>
                    <a:p>
                      <a:pPr algn="ctr" fontAlgn="b"/>
                      <a:endParaRPr lang="es-MX" sz="1000" b="0" i="1" u="none" strike="noStrike">
                        <a:solidFill>
                          <a:srgbClr val="202020"/>
                        </a:solidFill>
                        <a:effectLst/>
                        <a:latin typeface="Arial" panose="020B0604020202020204" pitchFamily="34" charset="0"/>
                      </a:endParaRPr>
                    </a:p>
                  </a:txBody>
                  <a:tcPr marL="7361" marR="110409" marT="7361" marB="0" anchor="b">
                    <a:lnL>
                      <a:noFill/>
                    </a:lnL>
                    <a:lnR>
                      <a:noFill/>
                    </a:lnR>
                    <a:lnT>
                      <a:noFill/>
                    </a:lnT>
                    <a:lnB>
                      <a:noFill/>
                    </a:lnB>
                    <a:noFill/>
                  </a:tcPr>
                </a:tc>
                <a:extLst>
                  <a:ext uri="{0D108BD9-81ED-4DB2-BD59-A6C34878D82A}">
                    <a16:rowId xmlns:a16="http://schemas.microsoft.com/office/drawing/2014/main" val="2889784715"/>
                  </a:ext>
                </a:extLst>
              </a:tr>
              <a:tr h="169294">
                <a:tc>
                  <a:txBody>
                    <a:bodyPr/>
                    <a:lstStyle/>
                    <a:p>
                      <a:pPr algn="l" fontAlgn="b"/>
                      <a:r>
                        <a:rPr lang="es-MX" sz="1100" b="1" i="0" u="none" strike="noStrike">
                          <a:solidFill>
                            <a:srgbClr val="202020"/>
                          </a:solidFill>
                          <a:effectLst/>
                          <a:latin typeface="Arial" panose="020B0604020202020204" pitchFamily="34" charset="0"/>
                        </a:rPr>
                        <a:t>Participación de Utilidades</a:t>
                      </a:r>
                    </a:p>
                  </a:txBody>
                  <a:tcPr marL="110409" marR="7361"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-290,431</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0</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-138,471</a:t>
                      </a:r>
                    </a:p>
                  </a:txBody>
                  <a:tcPr marL="7361" marR="110409" marT="7361" marB="0" anchor="b">
                    <a:lnL>
                      <a:noFill/>
                    </a:lnL>
                    <a:lnR>
                      <a:noFill/>
                    </a:lnR>
                    <a:lnT>
                      <a:noFill/>
                    </a:lnT>
                    <a:lnB>
                      <a:noFill/>
                    </a:lnB>
                    <a:noFill/>
                  </a:tcPr>
                </a:tc>
                <a:tc>
                  <a:txBody>
                    <a:bodyPr/>
                    <a:lstStyle/>
                    <a:p>
                      <a:pPr algn="ctr" fontAlgn="b"/>
                      <a:r>
                        <a:rPr lang="es-MX" sz="1100" b="1" i="0" u="none" strike="noStrike">
                          <a:solidFill>
                            <a:srgbClr val="202020"/>
                          </a:solidFill>
                          <a:effectLst/>
                          <a:latin typeface="Arial" panose="020B0604020202020204" pitchFamily="34" charset="0"/>
                        </a:rPr>
                        <a:t>-428,902</a:t>
                      </a:r>
                    </a:p>
                  </a:txBody>
                  <a:tcPr marL="7361" marR="110409" marT="7361" marB="0" anchor="b">
                    <a:lnL>
                      <a:noFill/>
                    </a:lnL>
                    <a:lnR>
                      <a:noFill/>
                    </a:lnR>
                    <a:lnT>
                      <a:noFill/>
                    </a:lnT>
                    <a:lnB>
                      <a:noFill/>
                    </a:lnB>
                    <a:noFill/>
                  </a:tcPr>
                </a:tc>
                <a:extLst>
                  <a:ext uri="{0D108BD9-81ED-4DB2-BD59-A6C34878D82A}">
                    <a16:rowId xmlns:a16="http://schemas.microsoft.com/office/drawing/2014/main" val="589176941"/>
                  </a:ext>
                </a:extLst>
              </a:tr>
              <a:tr h="154573">
                <a:tc>
                  <a:txBody>
                    <a:bodyPr/>
                    <a:lstStyle/>
                    <a:p>
                      <a:pPr algn="l" fontAlgn="b"/>
                      <a:endParaRPr lang="es-MX" sz="1000" b="0" i="0" u="none" strike="noStrike">
                        <a:solidFill>
                          <a:srgbClr val="202020"/>
                        </a:solidFill>
                        <a:effectLst/>
                        <a:latin typeface="Arial" panose="020B0604020202020204" pitchFamily="34" charset="0"/>
                      </a:endParaRPr>
                    </a:p>
                  </a:txBody>
                  <a:tcPr marL="110409" marR="7361"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1" i="0" u="none" strike="noStrike" dirty="0">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tc>
                  <a:txBody>
                    <a:bodyPr/>
                    <a:lstStyle/>
                    <a:p>
                      <a:pPr algn="ctr" fontAlgn="b"/>
                      <a:endParaRPr lang="es-MX" sz="1000" b="0" i="0" u="none" strike="noStrike">
                        <a:solidFill>
                          <a:srgbClr val="202020"/>
                        </a:solidFill>
                        <a:effectLst/>
                        <a:latin typeface="Arial" panose="020B0604020202020204" pitchFamily="34" charset="0"/>
                      </a:endParaRPr>
                    </a:p>
                  </a:txBody>
                  <a:tcPr marL="7361" marR="110409" marT="7361" marB="0" anchor="b">
                    <a:lnL>
                      <a:noFill/>
                    </a:lnL>
                    <a:lnR>
                      <a:noFill/>
                    </a:lnR>
                    <a:lnT>
                      <a:noFill/>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2964100204"/>
                  </a:ext>
                </a:extLst>
              </a:tr>
              <a:tr h="176655">
                <a:tc>
                  <a:txBody>
                    <a:bodyPr/>
                    <a:lstStyle/>
                    <a:p>
                      <a:pPr algn="l" fontAlgn="b"/>
                      <a:r>
                        <a:rPr lang="es-MX" sz="1100" b="1" i="0" u="none" strike="noStrike">
                          <a:solidFill>
                            <a:srgbClr val="202020"/>
                          </a:solidFill>
                          <a:effectLst/>
                          <a:latin typeface="Arial" panose="020B0604020202020204" pitchFamily="34" charset="0"/>
                        </a:rPr>
                        <a:t>Costo Neto de Reaseguro</a:t>
                      </a:r>
                    </a:p>
                  </a:txBody>
                  <a:tcPr marL="7361" marR="7361"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195,129</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140,997</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a:solidFill>
                            <a:srgbClr val="202020"/>
                          </a:solidFill>
                          <a:effectLst/>
                          <a:latin typeface="Arial" panose="020B0604020202020204" pitchFamily="34" charset="0"/>
                        </a:rPr>
                        <a:t>249,261</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tc>
                  <a:txBody>
                    <a:bodyPr/>
                    <a:lstStyle/>
                    <a:p>
                      <a:pPr algn="ctr" fontAlgn="b"/>
                      <a:r>
                        <a:rPr lang="es-MX" sz="1100" b="1" i="0" u="none" strike="noStrike" dirty="0">
                          <a:solidFill>
                            <a:srgbClr val="202020"/>
                          </a:solidFill>
                          <a:effectLst/>
                          <a:latin typeface="Arial" panose="020B0604020202020204" pitchFamily="34" charset="0"/>
                        </a:rPr>
                        <a:t>585,386</a:t>
                      </a:r>
                    </a:p>
                  </a:txBody>
                  <a:tcPr marL="7361" marR="110409" marT="7361" marB="0" anchor="b">
                    <a:lnL>
                      <a:noFill/>
                    </a:lnL>
                    <a:lnR>
                      <a:noFill/>
                    </a:lnR>
                    <a:lnT w="12700" cap="flat" cmpd="sng" algn="ctr">
                      <a:solidFill>
                        <a:srgbClr val="202020"/>
                      </a:solidFill>
                      <a:prstDash val="solid"/>
                      <a:round/>
                      <a:headEnd type="none" w="med" len="med"/>
                      <a:tailEnd type="none" w="med" len="med"/>
                    </a:lnT>
                    <a:lnB w="12700" cap="flat" cmpd="sng" algn="ctr">
                      <a:solidFill>
                        <a:srgbClr val="202020"/>
                      </a:solidFill>
                      <a:prstDash val="solid"/>
                      <a:round/>
                      <a:headEnd type="none" w="med" len="med"/>
                      <a:tailEnd type="none" w="med" len="med"/>
                    </a:lnB>
                    <a:noFill/>
                  </a:tcPr>
                </a:tc>
                <a:extLst>
                  <a:ext uri="{0D108BD9-81ED-4DB2-BD59-A6C34878D82A}">
                    <a16:rowId xmlns:a16="http://schemas.microsoft.com/office/drawing/2014/main" val="3285896641"/>
                  </a:ext>
                </a:extLst>
              </a:tr>
            </a:tbl>
          </a:graphicData>
        </a:graphic>
      </p:graphicFrame>
      <p:pic>
        <p:nvPicPr>
          <p:cNvPr id="3" name="Picture 2">
            <a:extLst>
              <a:ext uri="{FF2B5EF4-FFF2-40B4-BE49-F238E27FC236}">
                <a16:creationId xmlns:a16="http://schemas.microsoft.com/office/drawing/2014/main" id="{781E4F5E-1896-84A3-89C4-456B3B61C2E6}"/>
              </a:ext>
            </a:extLst>
          </p:cNvPr>
          <p:cNvPicPr>
            <a:picLocks noChangeAspect="1"/>
          </p:cNvPicPr>
          <p:nvPr/>
        </p:nvPicPr>
        <p:blipFill>
          <a:blip r:embed="rId2"/>
          <a:stretch>
            <a:fillRect/>
          </a:stretch>
        </p:blipFill>
        <p:spPr>
          <a:xfrm>
            <a:off x="9907141" y="219600"/>
            <a:ext cx="2105025" cy="838200"/>
          </a:xfrm>
          <a:prstGeom prst="rect">
            <a:avLst/>
          </a:prstGeom>
        </p:spPr>
      </p:pic>
    </p:spTree>
    <p:extLst>
      <p:ext uri="{BB962C8B-B14F-4D97-AF65-F5344CB8AC3E}">
        <p14:creationId xmlns:p14="http://schemas.microsoft.com/office/powerpoint/2010/main" val="216353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nchor="ctr"/>
          <a:lstStyle/>
          <a:p>
            <a:pPr algn="ctr"/>
            <a:r>
              <a:rPr lang="es-MX" sz="3200" b="1" dirty="0"/>
              <a:t>¡Muchas Gracias!</a:t>
            </a:r>
          </a:p>
        </p:txBody>
      </p:sp>
    </p:spTree>
    <p:extLst>
      <p:ext uri="{BB962C8B-B14F-4D97-AF65-F5344CB8AC3E}">
        <p14:creationId xmlns:p14="http://schemas.microsoft.com/office/powerpoint/2010/main" val="196483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dirty="0"/>
              <a:t>Soluciones Estructuradas</a:t>
            </a:r>
          </a:p>
        </p:txBody>
      </p:sp>
      <p:sp>
        <p:nvSpPr>
          <p:cNvPr id="4" name="Slide Number Placeholder 3"/>
          <p:cNvSpPr>
            <a:spLocks noGrp="1"/>
          </p:cNvSpPr>
          <p:nvPr>
            <p:ph type="sldNum" sz="quarter" idx="10"/>
          </p:nvPr>
        </p:nvSpPr>
        <p:spPr/>
        <p:txBody>
          <a:bodyPr/>
          <a:lstStyle/>
          <a:p>
            <a:fld id="{DF66040D-6F20-4F4B-8995-856BEECD84BE}" type="slidenum">
              <a:rPr lang="en-GB" smtClean="0"/>
              <a:pPr/>
              <a:t>2</a:t>
            </a:fld>
            <a:endParaRPr lang="en-GB"/>
          </a:p>
        </p:txBody>
      </p:sp>
      <p:cxnSp>
        <p:nvCxnSpPr>
          <p:cNvPr id="6" name="Straight Connector 5">
            <a:extLst>
              <a:ext uri="{FF2B5EF4-FFF2-40B4-BE49-F238E27FC236}">
                <a16:creationId xmlns:a16="http://schemas.microsoft.com/office/drawing/2014/main" id="{A4B383E9-C117-A7FF-DFE3-15D5599356B9}"/>
              </a:ext>
            </a:extLst>
          </p:cNvPr>
          <p:cNvCxnSpPr/>
          <p:nvPr/>
        </p:nvCxnSpPr>
        <p:spPr>
          <a:xfrm>
            <a:off x="4362379" y="1462926"/>
            <a:ext cx="0" cy="4320000"/>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6569A20-11B2-38EE-A237-153AC06BE919}"/>
              </a:ext>
            </a:extLst>
          </p:cNvPr>
          <p:cNvCxnSpPr/>
          <p:nvPr/>
        </p:nvCxnSpPr>
        <p:spPr>
          <a:xfrm>
            <a:off x="7247934" y="1472974"/>
            <a:ext cx="0" cy="4320000"/>
          </a:xfrm>
          <a:prstGeom prst="lin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50DFED7A-B793-8908-CCC1-0C071B742E8F}"/>
              </a:ext>
            </a:extLst>
          </p:cNvPr>
          <p:cNvSpPr txBox="1"/>
          <p:nvPr/>
        </p:nvSpPr>
        <p:spPr>
          <a:xfrm>
            <a:off x="1921798" y="4249888"/>
            <a:ext cx="2012400" cy="615553"/>
          </a:xfrm>
          <a:prstGeom prst="rect">
            <a:avLst/>
          </a:prstGeom>
          <a:noFill/>
        </p:spPr>
        <p:txBody>
          <a:bodyPr wrap="square" lIns="0" tIns="0" rIns="0" bIns="0" rtlCol="0">
            <a:spAutoFit/>
          </a:bodyPr>
          <a:lstStyle/>
          <a:p>
            <a:pPr algn="ctr"/>
            <a:r>
              <a:rPr lang="es-ES" sz="2000" b="1" dirty="0">
                <a:solidFill>
                  <a:schemeClr val="accent1"/>
                </a:solidFill>
              </a:rPr>
              <a:t>Panorama del Mercado</a:t>
            </a:r>
          </a:p>
        </p:txBody>
      </p:sp>
      <p:sp>
        <p:nvSpPr>
          <p:cNvPr id="26" name="TextBox 25">
            <a:extLst>
              <a:ext uri="{FF2B5EF4-FFF2-40B4-BE49-F238E27FC236}">
                <a16:creationId xmlns:a16="http://schemas.microsoft.com/office/drawing/2014/main" id="{DCAD9897-8220-0E1E-020E-9FCAE0BF6340}"/>
              </a:ext>
            </a:extLst>
          </p:cNvPr>
          <p:cNvSpPr txBox="1"/>
          <p:nvPr/>
        </p:nvSpPr>
        <p:spPr>
          <a:xfrm>
            <a:off x="4778850" y="4151163"/>
            <a:ext cx="2012400" cy="1538883"/>
          </a:xfrm>
          <a:prstGeom prst="rect">
            <a:avLst/>
          </a:prstGeom>
          <a:noFill/>
        </p:spPr>
        <p:txBody>
          <a:bodyPr wrap="square" lIns="0" tIns="0" rIns="0" bIns="0" rtlCol="0">
            <a:spAutoFit/>
          </a:bodyPr>
          <a:lstStyle/>
          <a:p>
            <a:pPr algn="ctr"/>
            <a:r>
              <a:rPr lang="es-ES" sz="2000" b="1" dirty="0">
                <a:solidFill>
                  <a:schemeClr val="accent2"/>
                </a:solidFill>
              </a:rPr>
              <a:t>Categorías, Pros y Contras, Estructura de Reaseguro Retroactiva</a:t>
            </a:r>
          </a:p>
        </p:txBody>
      </p:sp>
      <p:sp>
        <p:nvSpPr>
          <p:cNvPr id="27" name="TextBox 26">
            <a:extLst>
              <a:ext uri="{FF2B5EF4-FFF2-40B4-BE49-F238E27FC236}">
                <a16:creationId xmlns:a16="http://schemas.microsoft.com/office/drawing/2014/main" id="{A640D8A9-BB71-AFDA-7780-248F1E25E54F}"/>
              </a:ext>
            </a:extLst>
          </p:cNvPr>
          <p:cNvSpPr txBox="1"/>
          <p:nvPr/>
        </p:nvSpPr>
        <p:spPr>
          <a:xfrm>
            <a:off x="7687948" y="4254091"/>
            <a:ext cx="2012400" cy="307777"/>
          </a:xfrm>
          <a:prstGeom prst="rect">
            <a:avLst/>
          </a:prstGeom>
          <a:noFill/>
        </p:spPr>
        <p:txBody>
          <a:bodyPr wrap="square" lIns="0" tIns="0" rIns="0" bIns="0" rtlCol="0">
            <a:spAutoFit/>
          </a:bodyPr>
          <a:lstStyle/>
          <a:p>
            <a:pPr algn="ctr"/>
            <a:r>
              <a:rPr lang="es-ES" sz="2000" b="1" dirty="0">
                <a:solidFill>
                  <a:schemeClr val="accent3"/>
                </a:solidFill>
              </a:rPr>
              <a:t>XL Autos</a:t>
            </a:r>
          </a:p>
        </p:txBody>
      </p:sp>
      <p:sp>
        <p:nvSpPr>
          <p:cNvPr id="28" name="Rectangle 27">
            <a:extLst>
              <a:ext uri="{FF2B5EF4-FFF2-40B4-BE49-F238E27FC236}">
                <a16:creationId xmlns:a16="http://schemas.microsoft.com/office/drawing/2014/main" id="{D2A12BE7-E6D8-FFFC-CE85-6064F3B0A8F3}"/>
              </a:ext>
            </a:extLst>
          </p:cNvPr>
          <p:cNvSpPr/>
          <p:nvPr/>
        </p:nvSpPr>
        <p:spPr>
          <a:xfrm>
            <a:off x="1810101" y="2878248"/>
            <a:ext cx="2271820" cy="966137"/>
          </a:xfrm>
          <a:prstGeom prst="rect">
            <a:avLst/>
          </a:prstGeom>
          <a:solidFill>
            <a:srgbClr val="002C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bg1"/>
                </a:solidFill>
              </a:rPr>
              <a:t>Soluciones Estructuradas</a:t>
            </a:r>
          </a:p>
        </p:txBody>
      </p:sp>
      <p:sp>
        <p:nvSpPr>
          <p:cNvPr id="29" name="Rectangle 28">
            <a:extLst>
              <a:ext uri="{FF2B5EF4-FFF2-40B4-BE49-F238E27FC236}">
                <a16:creationId xmlns:a16="http://schemas.microsoft.com/office/drawing/2014/main" id="{017D24A1-F202-C8D7-801F-038E9E288EAF}"/>
              </a:ext>
            </a:extLst>
          </p:cNvPr>
          <p:cNvSpPr/>
          <p:nvPr/>
        </p:nvSpPr>
        <p:spPr>
          <a:xfrm>
            <a:off x="4669409" y="2881746"/>
            <a:ext cx="2271820" cy="96544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bg1"/>
                </a:solidFill>
              </a:rPr>
              <a:t>Productos Estructurados</a:t>
            </a:r>
          </a:p>
        </p:txBody>
      </p:sp>
      <p:sp>
        <p:nvSpPr>
          <p:cNvPr id="30" name="Rectangle 29">
            <a:extLst>
              <a:ext uri="{FF2B5EF4-FFF2-40B4-BE49-F238E27FC236}">
                <a16:creationId xmlns:a16="http://schemas.microsoft.com/office/drawing/2014/main" id="{A90E5C21-1051-EFCD-00D8-79E23381FC82}"/>
              </a:ext>
            </a:extLst>
          </p:cNvPr>
          <p:cNvSpPr/>
          <p:nvPr/>
        </p:nvSpPr>
        <p:spPr>
          <a:xfrm>
            <a:off x="7560666" y="2881746"/>
            <a:ext cx="2271820" cy="965444"/>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a:solidFill>
                  <a:schemeClr val="bg1"/>
                </a:solidFill>
              </a:rPr>
              <a:t>Grupo LARG</a:t>
            </a:r>
          </a:p>
        </p:txBody>
      </p:sp>
      <p:sp>
        <p:nvSpPr>
          <p:cNvPr id="2" name="TextBox 1">
            <a:extLst>
              <a:ext uri="{FF2B5EF4-FFF2-40B4-BE49-F238E27FC236}">
                <a16:creationId xmlns:a16="http://schemas.microsoft.com/office/drawing/2014/main" id="{3BDCD1DA-2C36-19BE-F61C-D7C1E3C1AA9F}"/>
              </a:ext>
            </a:extLst>
          </p:cNvPr>
          <p:cNvSpPr txBox="1"/>
          <p:nvPr/>
        </p:nvSpPr>
        <p:spPr>
          <a:xfrm>
            <a:off x="5648790" y="2925952"/>
            <a:ext cx="914400" cy="914400"/>
          </a:xfrm>
          <a:prstGeom prst="rect">
            <a:avLst/>
          </a:prstGeom>
          <a:noFill/>
        </p:spPr>
        <p:txBody>
          <a:bodyPr wrap="square" lIns="0" tIns="0" rIns="0" bIns="0" rtlCol="0">
            <a:spAutoFit/>
          </a:bodyPr>
          <a:lstStyle/>
          <a:p>
            <a:pPr algn="l"/>
            <a:endParaRPr lang="es-MX" dirty="0" err="1"/>
          </a:p>
        </p:txBody>
      </p:sp>
      <p:sp>
        <p:nvSpPr>
          <p:cNvPr id="3" name="TextBox 2">
            <a:extLst>
              <a:ext uri="{FF2B5EF4-FFF2-40B4-BE49-F238E27FC236}">
                <a16:creationId xmlns:a16="http://schemas.microsoft.com/office/drawing/2014/main" id="{57AA402A-3425-8764-3E6D-FF6FC53B0233}"/>
              </a:ext>
            </a:extLst>
          </p:cNvPr>
          <p:cNvSpPr txBox="1"/>
          <p:nvPr/>
        </p:nvSpPr>
        <p:spPr>
          <a:xfrm>
            <a:off x="1783692" y="1947191"/>
            <a:ext cx="2271820" cy="276999"/>
          </a:xfrm>
          <a:prstGeom prst="rect">
            <a:avLst/>
          </a:prstGeom>
          <a:noFill/>
        </p:spPr>
        <p:txBody>
          <a:bodyPr wrap="square" lIns="0" tIns="0" rIns="0" bIns="0" rtlCol="0">
            <a:spAutoFit/>
          </a:bodyPr>
          <a:lstStyle/>
          <a:p>
            <a:pPr algn="l"/>
            <a:endParaRPr lang="es-MX" dirty="0"/>
          </a:p>
        </p:txBody>
      </p:sp>
      <p:grpSp>
        <p:nvGrpSpPr>
          <p:cNvPr id="5" name="Freeform 24" descr="Algorithm.">
            <a:extLst>
              <a:ext uri="{FF2B5EF4-FFF2-40B4-BE49-F238E27FC236}">
                <a16:creationId xmlns:a16="http://schemas.microsoft.com/office/drawing/2014/main" id="{C0FD5F43-6514-B2C0-4EE3-2C1135F382E1}"/>
              </a:ext>
            </a:extLst>
          </p:cNvPr>
          <p:cNvGrpSpPr>
            <a:grpSpLocks noChangeAspect="1"/>
          </p:cNvGrpSpPr>
          <p:nvPr/>
        </p:nvGrpSpPr>
        <p:grpSpPr bwMode="auto">
          <a:xfrm>
            <a:off x="2407555" y="1666773"/>
            <a:ext cx="906344" cy="966137"/>
            <a:chOff x="6288" y="1007"/>
            <a:chExt cx="576" cy="614"/>
          </a:xfrm>
          <a:solidFill>
            <a:schemeClr val="accent1"/>
          </a:solidFill>
        </p:grpSpPr>
        <p:sp>
          <p:nvSpPr>
            <p:cNvPr id="9" name="Freeform 25">
              <a:extLst>
                <a:ext uri="{FF2B5EF4-FFF2-40B4-BE49-F238E27FC236}">
                  <a16:creationId xmlns:a16="http://schemas.microsoft.com/office/drawing/2014/main" id="{BCB59EBD-08E7-95A6-BA0A-CD24D16121CD}"/>
                </a:ext>
              </a:extLst>
            </p:cNvPr>
            <p:cNvSpPr>
              <a:spLocks noEditPoints="1"/>
            </p:cNvSpPr>
            <p:nvPr/>
          </p:nvSpPr>
          <p:spPr bwMode="auto">
            <a:xfrm>
              <a:off x="6461" y="1198"/>
              <a:ext cx="230" cy="231"/>
            </a:xfrm>
            <a:custGeom>
              <a:avLst/>
              <a:gdLst>
                <a:gd name="T0" fmla="*/ 88 w 96"/>
                <a:gd name="T1" fmla="*/ 40 h 96"/>
                <a:gd name="T2" fmla="*/ 79 w 96"/>
                <a:gd name="T3" fmla="*/ 40 h 96"/>
                <a:gd name="T4" fmla="*/ 76 w 96"/>
                <a:gd name="T5" fmla="*/ 32 h 96"/>
                <a:gd name="T6" fmla="*/ 82 w 96"/>
                <a:gd name="T7" fmla="*/ 26 h 96"/>
                <a:gd name="T8" fmla="*/ 82 w 96"/>
                <a:gd name="T9" fmla="*/ 14 h 96"/>
                <a:gd name="T10" fmla="*/ 71 w 96"/>
                <a:gd name="T11" fmla="*/ 14 h 96"/>
                <a:gd name="T12" fmla="*/ 64 w 96"/>
                <a:gd name="T13" fmla="*/ 21 h 96"/>
                <a:gd name="T14" fmla="*/ 56 w 96"/>
                <a:gd name="T15" fmla="*/ 17 h 96"/>
                <a:gd name="T16" fmla="*/ 56 w 96"/>
                <a:gd name="T17" fmla="*/ 8 h 96"/>
                <a:gd name="T18" fmla="*/ 48 w 96"/>
                <a:gd name="T19" fmla="*/ 0 h 96"/>
                <a:gd name="T20" fmla="*/ 40 w 96"/>
                <a:gd name="T21" fmla="*/ 8 h 96"/>
                <a:gd name="T22" fmla="*/ 40 w 96"/>
                <a:gd name="T23" fmla="*/ 17 h 96"/>
                <a:gd name="T24" fmla="*/ 32 w 96"/>
                <a:gd name="T25" fmla="*/ 21 h 96"/>
                <a:gd name="T26" fmla="*/ 26 w 96"/>
                <a:gd name="T27" fmla="*/ 14 h 96"/>
                <a:gd name="T28" fmla="*/ 15 w 96"/>
                <a:gd name="T29" fmla="*/ 14 h 96"/>
                <a:gd name="T30" fmla="*/ 15 w 96"/>
                <a:gd name="T31" fmla="*/ 26 h 96"/>
                <a:gd name="T32" fmla="*/ 21 w 96"/>
                <a:gd name="T33" fmla="*/ 32 h 96"/>
                <a:gd name="T34" fmla="*/ 17 w 96"/>
                <a:gd name="T35" fmla="*/ 40 h 96"/>
                <a:gd name="T36" fmla="*/ 8 w 96"/>
                <a:gd name="T37" fmla="*/ 40 h 96"/>
                <a:gd name="T38" fmla="*/ 0 w 96"/>
                <a:gd name="T39" fmla="*/ 48 h 96"/>
                <a:gd name="T40" fmla="*/ 8 w 96"/>
                <a:gd name="T41" fmla="*/ 56 h 96"/>
                <a:gd name="T42" fmla="*/ 17 w 96"/>
                <a:gd name="T43" fmla="*/ 56 h 96"/>
                <a:gd name="T44" fmla="*/ 21 w 96"/>
                <a:gd name="T45" fmla="*/ 64 h 96"/>
                <a:gd name="T46" fmla="*/ 15 w 96"/>
                <a:gd name="T47" fmla="*/ 70 h 96"/>
                <a:gd name="T48" fmla="*/ 15 w 96"/>
                <a:gd name="T49" fmla="*/ 82 h 96"/>
                <a:gd name="T50" fmla="*/ 20 w 96"/>
                <a:gd name="T51" fmla="*/ 84 h 96"/>
                <a:gd name="T52" fmla="*/ 26 w 96"/>
                <a:gd name="T53" fmla="*/ 82 h 96"/>
                <a:gd name="T54" fmla="*/ 32 w 96"/>
                <a:gd name="T55" fmla="*/ 75 h 96"/>
                <a:gd name="T56" fmla="*/ 40 w 96"/>
                <a:gd name="T57" fmla="*/ 79 h 96"/>
                <a:gd name="T58" fmla="*/ 40 w 96"/>
                <a:gd name="T59" fmla="*/ 88 h 96"/>
                <a:gd name="T60" fmla="*/ 48 w 96"/>
                <a:gd name="T61" fmla="*/ 96 h 96"/>
                <a:gd name="T62" fmla="*/ 56 w 96"/>
                <a:gd name="T63" fmla="*/ 88 h 96"/>
                <a:gd name="T64" fmla="*/ 56 w 96"/>
                <a:gd name="T65" fmla="*/ 79 h 96"/>
                <a:gd name="T66" fmla="*/ 64 w 96"/>
                <a:gd name="T67" fmla="*/ 75 h 96"/>
                <a:gd name="T68" fmla="*/ 71 w 96"/>
                <a:gd name="T69" fmla="*/ 82 h 96"/>
                <a:gd name="T70" fmla="*/ 76 w 96"/>
                <a:gd name="T71" fmla="*/ 84 h 96"/>
                <a:gd name="T72" fmla="*/ 82 w 96"/>
                <a:gd name="T73" fmla="*/ 82 h 96"/>
                <a:gd name="T74" fmla="*/ 82 w 96"/>
                <a:gd name="T75" fmla="*/ 70 h 96"/>
                <a:gd name="T76" fmla="*/ 76 w 96"/>
                <a:gd name="T77" fmla="*/ 64 h 96"/>
                <a:gd name="T78" fmla="*/ 79 w 96"/>
                <a:gd name="T79" fmla="*/ 56 h 96"/>
                <a:gd name="T80" fmla="*/ 88 w 96"/>
                <a:gd name="T81" fmla="*/ 56 h 96"/>
                <a:gd name="T82" fmla="*/ 96 w 96"/>
                <a:gd name="T83" fmla="*/ 48 h 96"/>
                <a:gd name="T84" fmla="*/ 88 w 96"/>
                <a:gd name="T85" fmla="*/ 40 h 96"/>
                <a:gd name="T86" fmla="*/ 59 w 96"/>
                <a:gd name="T87" fmla="*/ 59 h 96"/>
                <a:gd name="T88" fmla="*/ 59 w 96"/>
                <a:gd name="T89" fmla="*/ 60 h 96"/>
                <a:gd name="T90" fmla="*/ 48 w 96"/>
                <a:gd name="T91" fmla="*/ 64 h 96"/>
                <a:gd name="T92" fmla="*/ 38 w 96"/>
                <a:gd name="T93" fmla="*/ 60 h 96"/>
                <a:gd name="T94" fmla="*/ 37 w 96"/>
                <a:gd name="T95" fmla="*/ 59 h 96"/>
                <a:gd name="T96" fmla="*/ 36 w 96"/>
                <a:gd name="T97" fmla="*/ 59 h 96"/>
                <a:gd name="T98" fmla="*/ 32 w 96"/>
                <a:gd name="T99" fmla="*/ 48 h 96"/>
                <a:gd name="T100" fmla="*/ 36 w 96"/>
                <a:gd name="T101" fmla="*/ 37 h 96"/>
                <a:gd name="T102" fmla="*/ 37 w 96"/>
                <a:gd name="T103" fmla="*/ 37 h 96"/>
                <a:gd name="T104" fmla="*/ 38 w 96"/>
                <a:gd name="T105" fmla="*/ 36 h 96"/>
                <a:gd name="T106" fmla="*/ 48 w 96"/>
                <a:gd name="T107" fmla="*/ 32 h 96"/>
                <a:gd name="T108" fmla="*/ 59 w 96"/>
                <a:gd name="T109" fmla="*/ 36 h 96"/>
                <a:gd name="T110" fmla="*/ 59 w 96"/>
                <a:gd name="T111" fmla="*/ 37 h 96"/>
                <a:gd name="T112" fmla="*/ 60 w 96"/>
                <a:gd name="T113" fmla="*/ 37 h 96"/>
                <a:gd name="T114" fmla="*/ 64 w 96"/>
                <a:gd name="T115" fmla="*/ 48 h 96"/>
                <a:gd name="T116" fmla="*/ 60 w 96"/>
                <a:gd name="T117" fmla="*/ 59 h 96"/>
                <a:gd name="T118" fmla="*/ 59 w 96"/>
                <a:gd name="T119"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96">
                  <a:moveTo>
                    <a:pt x="88" y="40"/>
                  </a:moveTo>
                  <a:cubicBezTo>
                    <a:pt x="79" y="40"/>
                    <a:pt x="79" y="40"/>
                    <a:pt x="79" y="40"/>
                  </a:cubicBezTo>
                  <a:cubicBezTo>
                    <a:pt x="78" y="37"/>
                    <a:pt x="77" y="34"/>
                    <a:pt x="76" y="32"/>
                  </a:cubicBezTo>
                  <a:cubicBezTo>
                    <a:pt x="82" y="26"/>
                    <a:pt x="82" y="26"/>
                    <a:pt x="82" y="26"/>
                  </a:cubicBezTo>
                  <a:cubicBezTo>
                    <a:pt x="85" y="23"/>
                    <a:pt x="85" y="18"/>
                    <a:pt x="82" y="14"/>
                  </a:cubicBezTo>
                  <a:cubicBezTo>
                    <a:pt x="79" y="11"/>
                    <a:pt x="74" y="11"/>
                    <a:pt x="71" y="14"/>
                  </a:cubicBezTo>
                  <a:cubicBezTo>
                    <a:pt x="64" y="21"/>
                    <a:pt x="64" y="21"/>
                    <a:pt x="64" y="21"/>
                  </a:cubicBezTo>
                  <a:cubicBezTo>
                    <a:pt x="62" y="19"/>
                    <a:pt x="59" y="18"/>
                    <a:pt x="56" y="17"/>
                  </a:cubicBezTo>
                  <a:cubicBezTo>
                    <a:pt x="56" y="8"/>
                    <a:pt x="56" y="8"/>
                    <a:pt x="56" y="8"/>
                  </a:cubicBezTo>
                  <a:cubicBezTo>
                    <a:pt x="56" y="4"/>
                    <a:pt x="53" y="0"/>
                    <a:pt x="48" y="0"/>
                  </a:cubicBezTo>
                  <a:cubicBezTo>
                    <a:pt x="44" y="0"/>
                    <a:pt x="40" y="4"/>
                    <a:pt x="40" y="8"/>
                  </a:cubicBezTo>
                  <a:cubicBezTo>
                    <a:pt x="40" y="17"/>
                    <a:pt x="40" y="17"/>
                    <a:pt x="40" y="17"/>
                  </a:cubicBezTo>
                  <a:cubicBezTo>
                    <a:pt x="37" y="18"/>
                    <a:pt x="35" y="19"/>
                    <a:pt x="32" y="21"/>
                  </a:cubicBezTo>
                  <a:cubicBezTo>
                    <a:pt x="26" y="14"/>
                    <a:pt x="26" y="14"/>
                    <a:pt x="26" y="14"/>
                  </a:cubicBezTo>
                  <a:cubicBezTo>
                    <a:pt x="23" y="11"/>
                    <a:pt x="18" y="11"/>
                    <a:pt x="15" y="14"/>
                  </a:cubicBezTo>
                  <a:cubicBezTo>
                    <a:pt x="11" y="18"/>
                    <a:pt x="11" y="23"/>
                    <a:pt x="15" y="26"/>
                  </a:cubicBezTo>
                  <a:cubicBezTo>
                    <a:pt x="21" y="32"/>
                    <a:pt x="21" y="32"/>
                    <a:pt x="21" y="32"/>
                  </a:cubicBezTo>
                  <a:cubicBezTo>
                    <a:pt x="19" y="34"/>
                    <a:pt x="18" y="37"/>
                    <a:pt x="17" y="40"/>
                  </a:cubicBezTo>
                  <a:cubicBezTo>
                    <a:pt x="8" y="40"/>
                    <a:pt x="8" y="40"/>
                    <a:pt x="8" y="40"/>
                  </a:cubicBezTo>
                  <a:cubicBezTo>
                    <a:pt x="4" y="40"/>
                    <a:pt x="0" y="44"/>
                    <a:pt x="0" y="48"/>
                  </a:cubicBezTo>
                  <a:cubicBezTo>
                    <a:pt x="0" y="52"/>
                    <a:pt x="4" y="56"/>
                    <a:pt x="8" y="56"/>
                  </a:cubicBezTo>
                  <a:cubicBezTo>
                    <a:pt x="17" y="56"/>
                    <a:pt x="17" y="56"/>
                    <a:pt x="17" y="56"/>
                  </a:cubicBezTo>
                  <a:cubicBezTo>
                    <a:pt x="18" y="59"/>
                    <a:pt x="19" y="62"/>
                    <a:pt x="21" y="64"/>
                  </a:cubicBezTo>
                  <a:cubicBezTo>
                    <a:pt x="15" y="70"/>
                    <a:pt x="15" y="70"/>
                    <a:pt x="15" y="70"/>
                  </a:cubicBezTo>
                  <a:cubicBezTo>
                    <a:pt x="11" y="74"/>
                    <a:pt x="11" y="79"/>
                    <a:pt x="15" y="82"/>
                  </a:cubicBezTo>
                  <a:cubicBezTo>
                    <a:pt x="16" y="83"/>
                    <a:pt x="18" y="84"/>
                    <a:pt x="20" y="84"/>
                  </a:cubicBezTo>
                  <a:cubicBezTo>
                    <a:pt x="22" y="84"/>
                    <a:pt x="24" y="83"/>
                    <a:pt x="26" y="82"/>
                  </a:cubicBezTo>
                  <a:cubicBezTo>
                    <a:pt x="32" y="75"/>
                    <a:pt x="32" y="75"/>
                    <a:pt x="32" y="75"/>
                  </a:cubicBezTo>
                  <a:cubicBezTo>
                    <a:pt x="35" y="77"/>
                    <a:pt x="37" y="78"/>
                    <a:pt x="40" y="79"/>
                  </a:cubicBezTo>
                  <a:cubicBezTo>
                    <a:pt x="40" y="88"/>
                    <a:pt x="40" y="88"/>
                    <a:pt x="40" y="88"/>
                  </a:cubicBezTo>
                  <a:cubicBezTo>
                    <a:pt x="40" y="92"/>
                    <a:pt x="44" y="96"/>
                    <a:pt x="48" y="96"/>
                  </a:cubicBezTo>
                  <a:cubicBezTo>
                    <a:pt x="53" y="96"/>
                    <a:pt x="56" y="92"/>
                    <a:pt x="56" y="88"/>
                  </a:cubicBezTo>
                  <a:cubicBezTo>
                    <a:pt x="56" y="79"/>
                    <a:pt x="56" y="79"/>
                    <a:pt x="56" y="79"/>
                  </a:cubicBezTo>
                  <a:cubicBezTo>
                    <a:pt x="59" y="78"/>
                    <a:pt x="62" y="77"/>
                    <a:pt x="64" y="75"/>
                  </a:cubicBezTo>
                  <a:cubicBezTo>
                    <a:pt x="71" y="82"/>
                    <a:pt x="71" y="82"/>
                    <a:pt x="71" y="82"/>
                  </a:cubicBezTo>
                  <a:cubicBezTo>
                    <a:pt x="72" y="83"/>
                    <a:pt x="74" y="84"/>
                    <a:pt x="76" y="84"/>
                  </a:cubicBezTo>
                  <a:cubicBezTo>
                    <a:pt x="78" y="84"/>
                    <a:pt x="80" y="83"/>
                    <a:pt x="82" y="82"/>
                  </a:cubicBezTo>
                  <a:cubicBezTo>
                    <a:pt x="85" y="79"/>
                    <a:pt x="85" y="74"/>
                    <a:pt x="82" y="70"/>
                  </a:cubicBezTo>
                  <a:cubicBezTo>
                    <a:pt x="76" y="64"/>
                    <a:pt x="76" y="64"/>
                    <a:pt x="76" y="64"/>
                  </a:cubicBezTo>
                  <a:cubicBezTo>
                    <a:pt x="77" y="62"/>
                    <a:pt x="78" y="59"/>
                    <a:pt x="79" y="56"/>
                  </a:cubicBezTo>
                  <a:cubicBezTo>
                    <a:pt x="88" y="56"/>
                    <a:pt x="88" y="56"/>
                    <a:pt x="88" y="56"/>
                  </a:cubicBezTo>
                  <a:cubicBezTo>
                    <a:pt x="93" y="56"/>
                    <a:pt x="96" y="52"/>
                    <a:pt x="96" y="48"/>
                  </a:cubicBezTo>
                  <a:cubicBezTo>
                    <a:pt x="96" y="44"/>
                    <a:pt x="93" y="40"/>
                    <a:pt x="88" y="40"/>
                  </a:cubicBezTo>
                  <a:close/>
                  <a:moveTo>
                    <a:pt x="59" y="59"/>
                  </a:moveTo>
                  <a:cubicBezTo>
                    <a:pt x="59" y="59"/>
                    <a:pt x="59" y="60"/>
                    <a:pt x="59" y="60"/>
                  </a:cubicBezTo>
                  <a:cubicBezTo>
                    <a:pt x="56" y="62"/>
                    <a:pt x="52" y="64"/>
                    <a:pt x="48" y="64"/>
                  </a:cubicBezTo>
                  <a:cubicBezTo>
                    <a:pt x="44" y="64"/>
                    <a:pt x="40" y="62"/>
                    <a:pt x="38" y="60"/>
                  </a:cubicBezTo>
                  <a:cubicBezTo>
                    <a:pt x="37" y="60"/>
                    <a:pt x="37" y="59"/>
                    <a:pt x="37" y="59"/>
                  </a:cubicBezTo>
                  <a:cubicBezTo>
                    <a:pt x="37" y="59"/>
                    <a:pt x="37" y="59"/>
                    <a:pt x="36" y="59"/>
                  </a:cubicBezTo>
                  <a:cubicBezTo>
                    <a:pt x="34" y="56"/>
                    <a:pt x="32" y="52"/>
                    <a:pt x="32" y="48"/>
                  </a:cubicBezTo>
                  <a:cubicBezTo>
                    <a:pt x="32" y="44"/>
                    <a:pt x="34" y="40"/>
                    <a:pt x="36" y="37"/>
                  </a:cubicBezTo>
                  <a:cubicBezTo>
                    <a:pt x="37" y="37"/>
                    <a:pt x="37" y="37"/>
                    <a:pt x="37" y="37"/>
                  </a:cubicBezTo>
                  <a:cubicBezTo>
                    <a:pt x="37" y="37"/>
                    <a:pt x="37" y="36"/>
                    <a:pt x="38" y="36"/>
                  </a:cubicBezTo>
                  <a:cubicBezTo>
                    <a:pt x="40" y="34"/>
                    <a:pt x="44" y="32"/>
                    <a:pt x="48" y="32"/>
                  </a:cubicBezTo>
                  <a:cubicBezTo>
                    <a:pt x="52" y="32"/>
                    <a:pt x="56" y="34"/>
                    <a:pt x="59" y="36"/>
                  </a:cubicBezTo>
                  <a:cubicBezTo>
                    <a:pt x="59" y="36"/>
                    <a:pt x="59" y="37"/>
                    <a:pt x="59" y="37"/>
                  </a:cubicBezTo>
                  <a:cubicBezTo>
                    <a:pt x="60" y="37"/>
                    <a:pt x="60" y="37"/>
                    <a:pt x="60" y="37"/>
                  </a:cubicBezTo>
                  <a:cubicBezTo>
                    <a:pt x="63" y="40"/>
                    <a:pt x="64" y="44"/>
                    <a:pt x="64" y="48"/>
                  </a:cubicBezTo>
                  <a:cubicBezTo>
                    <a:pt x="64" y="52"/>
                    <a:pt x="63" y="56"/>
                    <a:pt x="60" y="59"/>
                  </a:cubicBezTo>
                  <a:cubicBezTo>
                    <a:pt x="60" y="59"/>
                    <a:pt x="60" y="59"/>
                    <a:pt x="59" y="59"/>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26">
              <a:extLst>
                <a:ext uri="{FF2B5EF4-FFF2-40B4-BE49-F238E27FC236}">
                  <a16:creationId xmlns:a16="http://schemas.microsoft.com/office/drawing/2014/main" id="{1C44EE11-37AE-27BC-578A-835503BD5C5F}"/>
                </a:ext>
              </a:extLst>
            </p:cNvPr>
            <p:cNvSpPr>
              <a:spLocks noEditPoints="1"/>
            </p:cNvSpPr>
            <p:nvPr/>
          </p:nvSpPr>
          <p:spPr bwMode="auto">
            <a:xfrm>
              <a:off x="6288" y="1007"/>
              <a:ext cx="137" cy="249"/>
            </a:xfrm>
            <a:custGeom>
              <a:avLst/>
              <a:gdLst>
                <a:gd name="T0" fmla="*/ 32 w 57"/>
                <a:gd name="T1" fmla="*/ 69 h 104"/>
                <a:gd name="T2" fmla="*/ 32 w 57"/>
                <a:gd name="T3" fmla="*/ 47 h 104"/>
                <a:gd name="T4" fmla="*/ 48 w 57"/>
                <a:gd name="T5" fmla="*/ 24 h 104"/>
                <a:gd name="T6" fmla="*/ 24 w 57"/>
                <a:gd name="T7" fmla="*/ 0 h 104"/>
                <a:gd name="T8" fmla="*/ 0 w 57"/>
                <a:gd name="T9" fmla="*/ 24 h 104"/>
                <a:gd name="T10" fmla="*/ 16 w 57"/>
                <a:gd name="T11" fmla="*/ 47 h 104"/>
                <a:gd name="T12" fmla="*/ 16 w 57"/>
                <a:gd name="T13" fmla="*/ 75 h 104"/>
                <a:gd name="T14" fmla="*/ 43 w 57"/>
                <a:gd name="T15" fmla="*/ 102 h 104"/>
                <a:gd name="T16" fmla="*/ 48 w 57"/>
                <a:gd name="T17" fmla="*/ 104 h 104"/>
                <a:gd name="T18" fmla="*/ 54 w 57"/>
                <a:gd name="T19" fmla="*/ 102 h 104"/>
                <a:gd name="T20" fmla="*/ 54 w 57"/>
                <a:gd name="T21" fmla="*/ 90 h 104"/>
                <a:gd name="T22" fmla="*/ 32 w 57"/>
                <a:gd name="T23" fmla="*/ 69 h 104"/>
                <a:gd name="T24" fmla="*/ 24 w 57"/>
                <a:gd name="T25" fmla="*/ 16 h 104"/>
                <a:gd name="T26" fmla="*/ 32 w 57"/>
                <a:gd name="T27" fmla="*/ 24 h 104"/>
                <a:gd name="T28" fmla="*/ 24 w 57"/>
                <a:gd name="T29" fmla="*/ 32 h 104"/>
                <a:gd name="T30" fmla="*/ 16 w 57"/>
                <a:gd name="T31" fmla="*/ 24 h 104"/>
                <a:gd name="T32" fmla="*/ 24 w 57"/>
                <a:gd name="T33"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04">
                  <a:moveTo>
                    <a:pt x="32" y="69"/>
                  </a:moveTo>
                  <a:cubicBezTo>
                    <a:pt x="32" y="47"/>
                    <a:pt x="32" y="47"/>
                    <a:pt x="32" y="47"/>
                  </a:cubicBezTo>
                  <a:cubicBezTo>
                    <a:pt x="42" y="43"/>
                    <a:pt x="48" y="34"/>
                    <a:pt x="48" y="24"/>
                  </a:cubicBezTo>
                  <a:cubicBezTo>
                    <a:pt x="48" y="11"/>
                    <a:pt x="37" y="0"/>
                    <a:pt x="24" y="0"/>
                  </a:cubicBezTo>
                  <a:cubicBezTo>
                    <a:pt x="11" y="0"/>
                    <a:pt x="0" y="11"/>
                    <a:pt x="0" y="24"/>
                  </a:cubicBezTo>
                  <a:cubicBezTo>
                    <a:pt x="0" y="34"/>
                    <a:pt x="7" y="43"/>
                    <a:pt x="16" y="47"/>
                  </a:cubicBezTo>
                  <a:cubicBezTo>
                    <a:pt x="16" y="75"/>
                    <a:pt x="16" y="75"/>
                    <a:pt x="16" y="75"/>
                  </a:cubicBezTo>
                  <a:cubicBezTo>
                    <a:pt x="43" y="102"/>
                    <a:pt x="43" y="102"/>
                    <a:pt x="43" y="102"/>
                  </a:cubicBezTo>
                  <a:cubicBezTo>
                    <a:pt x="44" y="103"/>
                    <a:pt x="46" y="104"/>
                    <a:pt x="48" y="104"/>
                  </a:cubicBezTo>
                  <a:cubicBezTo>
                    <a:pt x="50" y="104"/>
                    <a:pt x="52" y="103"/>
                    <a:pt x="54" y="102"/>
                  </a:cubicBezTo>
                  <a:cubicBezTo>
                    <a:pt x="57" y="99"/>
                    <a:pt x="57" y="94"/>
                    <a:pt x="54" y="90"/>
                  </a:cubicBezTo>
                  <a:lnTo>
                    <a:pt x="32" y="69"/>
                  </a:lnTo>
                  <a:close/>
                  <a:moveTo>
                    <a:pt x="24" y="16"/>
                  </a:moveTo>
                  <a:cubicBezTo>
                    <a:pt x="29" y="16"/>
                    <a:pt x="32" y="20"/>
                    <a:pt x="32" y="24"/>
                  </a:cubicBezTo>
                  <a:cubicBezTo>
                    <a:pt x="32" y="28"/>
                    <a:pt x="29" y="32"/>
                    <a:pt x="24" y="32"/>
                  </a:cubicBezTo>
                  <a:cubicBezTo>
                    <a:pt x="20" y="32"/>
                    <a:pt x="16" y="28"/>
                    <a:pt x="16" y="24"/>
                  </a:cubicBezTo>
                  <a:cubicBezTo>
                    <a:pt x="16" y="20"/>
                    <a:pt x="20" y="16"/>
                    <a:pt x="24"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27">
              <a:extLst>
                <a:ext uri="{FF2B5EF4-FFF2-40B4-BE49-F238E27FC236}">
                  <a16:creationId xmlns:a16="http://schemas.microsoft.com/office/drawing/2014/main" id="{4E26C996-AC12-AF4F-6ACC-5FEA61948A41}"/>
                </a:ext>
              </a:extLst>
            </p:cNvPr>
            <p:cNvSpPr>
              <a:spLocks noEditPoints="1"/>
            </p:cNvSpPr>
            <p:nvPr/>
          </p:nvSpPr>
          <p:spPr bwMode="auto">
            <a:xfrm>
              <a:off x="6288" y="1369"/>
              <a:ext cx="137" cy="252"/>
            </a:xfrm>
            <a:custGeom>
              <a:avLst/>
              <a:gdLst>
                <a:gd name="T0" fmla="*/ 43 w 57"/>
                <a:gd name="T1" fmla="*/ 3 h 105"/>
                <a:gd name="T2" fmla="*/ 16 w 57"/>
                <a:gd name="T3" fmla="*/ 30 h 105"/>
                <a:gd name="T4" fmla="*/ 16 w 57"/>
                <a:gd name="T5" fmla="*/ 59 h 105"/>
                <a:gd name="T6" fmla="*/ 0 w 57"/>
                <a:gd name="T7" fmla="*/ 81 h 105"/>
                <a:gd name="T8" fmla="*/ 24 w 57"/>
                <a:gd name="T9" fmla="*/ 105 h 105"/>
                <a:gd name="T10" fmla="*/ 48 w 57"/>
                <a:gd name="T11" fmla="*/ 81 h 105"/>
                <a:gd name="T12" fmla="*/ 32 w 57"/>
                <a:gd name="T13" fmla="*/ 59 h 105"/>
                <a:gd name="T14" fmla="*/ 32 w 57"/>
                <a:gd name="T15" fmla="*/ 36 h 105"/>
                <a:gd name="T16" fmla="*/ 54 w 57"/>
                <a:gd name="T17" fmla="*/ 15 h 105"/>
                <a:gd name="T18" fmla="*/ 54 w 57"/>
                <a:gd name="T19" fmla="*/ 3 h 105"/>
                <a:gd name="T20" fmla="*/ 43 w 57"/>
                <a:gd name="T21" fmla="*/ 3 h 105"/>
                <a:gd name="T22" fmla="*/ 24 w 57"/>
                <a:gd name="T23" fmla="*/ 89 h 105"/>
                <a:gd name="T24" fmla="*/ 16 w 57"/>
                <a:gd name="T25" fmla="*/ 81 h 105"/>
                <a:gd name="T26" fmla="*/ 24 w 57"/>
                <a:gd name="T27" fmla="*/ 73 h 105"/>
                <a:gd name="T28" fmla="*/ 32 w 57"/>
                <a:gd name="T29" fmla="*/ 81 h 105"/>
                <a:gd name="T30" fmla="*/ 24 w 57"/>
                <a:gd name="T3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05">
                  <a:moveTo>
                    <a:pt x="43" y="3"/>
                  </a:moveTo>
                  <a:cubicBezTo>
                    <a:pt x="16" y="30"/>
                    <a:pt x="16" y="30"/>
                    <a:pt x="16" y="30"/>
                  </a:cubicBezTo>
                  <a:cubicBezTo>
                    <a:pt x="16" y="59"/>
                    <a:pt x="16" y="59"/>
                    <a:pt x="16" y="59"/>
                  </a:cubicBezTo>
                  <a:cubicBezTo>
                    <a:pt x="7" y="62"/>
                    <a:pt x="0" y="71"/>
                    <a:pt x="0" y="81"/>
                  </a:cubicBezTo>
                  <a:cubicBezTo>
                    <a:pt x="0" y="94"/>
                    <a:pt x="11" y="105"/>
                    <a:pt x="24" y="105"/>
                  </a:cubicBezTo>
                  <a:cubicBezTo>
                    <a:pt x="37" y="105"/>
                    <a:pt x="48" y="94"/>
                    <a:pt x="48" y="81"/>
                  </a:cubicBezTo>
                  <a:cubicBezTo>
                    <a:pt x="48" y="71"/>
                    <a:pt x="42" y="62"/>
                    <a:pt x="32" y="59"/>
                  </a:cubicBezTo>
                  <a:cubicBezTo>
                    <a:pt x="32" y="36"/>
                    <a:pt x="32" y="36"/>
                    <a:pt x="32" y="36"/>
                  </a:cubicBezTo>
                  <a:cubicBezTo>
                    <a:pt x="54" y="15"/>
                    <a:pt x="54" y="15"/>
                    <a:pt x="54" y="15"/>
                  </a:cubicBezTo>
                  <a:cubicBezTo>
                    <a:pt x="57" y="12"/>
                    <a:pt x="57" y="7"/>
                    <a:pt x="54" y="3"/>
                  </a:cubicBezTo>
                  <a:cubicBezTo>
                    <a:pt x="51" y="0"/>
                    <a:pt x="46" y="0"/>
                    <a:pt x="43" y="3"/>
                  </a:cubicBezTo>
                  <a:close/>
                  <a:moveTo>
                    <a:pt x="24" y="89"/>
                  </a:moveTo>
                  <a:cubicBezTo>
                    <a:pt x="20" y="89"/>
                    <a:pt x="16" y="85"/>
                    <a:pt x="16" y="81"/>
                  </a:cubicBezTo>
                  <a:cubicBezTo>
                    <a:pt x="16" y="77"/>
                    <a:pt x="20" y="73"/>
                    <a:pt x="24" y="73"/>
                  </a:cubicBezTo>
                  <a:cubicBezTo>
                    <a:pt x="29" y="73"/>
                    <a:pt x="32" y="77"/>
                    <a:pt x="32" y="81"/>
                  </a:cubicBezTo>
                  <a:cubicBezTo>
                    <a:pt x="32" y="85"/>
                    <a:pt x="29" y="89"/>
                    <a:pt x="24" y="89"/>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28">
              <a:extLst>
                <a:ext uri="{FF2B5EF4-FFF2-40B4-BE49-F238E27FC236}">
                  <a16:creationId xmlns:a16="http://schemas.microsoft.com/office/drawing/2014/main" id="{0D3299D4-81A1-E4D7-A4D8-4C38D8982AEC}"/>
                </a:ext>
              </a:extLst>
            </p:cNvPr>
            <p:cNvSpPr>
              <a:spLocks noEditPoints="1"/>
            </p:cNvSpPr>
            <p:nvPr/>
          </p:nvSpPr>
          <p:spPr bwMode="auto">
            <a:xfrm>
              <a:off x="6518" y="1007"/>
              <a:ext cx="115" cy="153"/>
            </a:xfrm>
            <a:custGeom>
              <a:avLst/>
              <a:gdLst>
                <a:gd name="T0" fmla="*/ 16 w 48"/>
                <a:gd name="T1" fmla="*/ 47 h 64"/>
                <a:gd name="T2" fmla="*/ 16 w 48"/>
                <a:gd name="T3" fmla="*/ 56 h 64"/>
                <a:gd name="T4" fmla="*/ 24 w 48"/>
                <a:gd name="T5" fmla="*/ 64 h 64"/>
                <a:gd name="T6" fmla="*/ 32 w 48"/>
                <a:gd name="T7" fmla="*/ 56 h 64"/>
                <a:gd name="T8" fmla="*/ 32 w 48"/>
                <a:gd name="T9" fmla="*/ 47 h 64"/>
                <a:gd name="T10" fmla="*/ 48 w 48"/>
                <a:gd name="T11" fmla="*/ 24 h 64"/>
                <a:gd name="T12" fmla="*/ 24 w 48"/>
                <a:gd name="T13" fmla="*/ 0 h 64"/>
                <a:gd name="T14" fmla="*/ 0 w 48"/>
                <a:gd name="T15" fmla="*/ 24 h 64"/>
                <a:gd name="T16" fmla="*/ 16 w 48"/>
                <a:gd name="T17" fmla="*/ 47 h 64"/>
                <a:gd name="T18" fmla="*/ 24 w 48"/>
                <a:gd name="T19" fmla="*/ 16 h 64"/>
                <a:gd name="T20" fmla="*/ 32 w 48"/>
                <a:gd name="T21" fmla="*/ 24 h 64"/>
                <a:gd name="T22" fmla="*/ 24 w 48"/>
                <a:gd name="T23" fmla="*/ 32 h 64"/>
                <a:gd name="T24" fmla="*/ 16 w 48"/>
                <a:gd name="T25" fmla="*/ 24 h 64"/>
                <a:gd name="T26" fmla="*/ 24 w 48"/>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4">
                  <a:moveTo>
                    <a:pt x="16" y="47"/>
                  </a:moveTo>
                  <a:cubicBezTo>
                    <a:pt x="16" y="56"/>
                    <a:pt x="16" y="56"/>
                    <a:pt x="16" y="56"/>
                  </a:cubicBezTo>
                  <a:cubicBezTo>
                    <a:pt x="16" y="60"/>
                    <a:pt x="20" y="64"/>
                    <a:pt x="24" y="64"/>
                  </a:cubicBezTo>
                  <a:cubicBezTo>
                    <a:pt x="29" y="64"/>
                    <a:pt x="32" y="60"/>
                    <a:pt x="32" y="56"/>
                  </a:cubicBezTo>
                  <a:cubicBezTo>
                    <a:pt x="32" y="47"/>
                    <a:pt x="32" y="47"/>
                    <a:pt x="32" y="47"/>
                  </a:cubicBezTo>
                  <a:cubicBezTo>
                    <a:pt x="42" y="43"/>
                    <a:pt x="48" y="34"/>
                    <a:pt x="48" y="24"/>
                  </a:cubicBezTo>
                  <a:cubicBezTo>
                    <a:pt x="48" y="11"/>
                    <a:pt x="37" y="0"/>
                    <a:pt x="24" y="0"/>
                  </a:cubicBezTo>
                  <a:cubicBezTo>
                    <a:pt x="11" y="0"/>
                    <a:pt x="0" y="11"/>
                    <a:pt x="0" y="24"/>
                  </a:cubicBezTo>
                  <a:cubicBezTo>
                    <a:pt x="0" y="34"/>
                    <a:pt x="7" y="43"/>
                    <a:pt x="16" y="47"/>
                  </a:cubicBezTo>
                  <a:close/>
                  <a:moveTo>
                    <a:pt x="24" y="16"/>
                  </a:moveTo>
                  <a:cubicBezTo>
                    <a:pt x="29" y="16"/>
                    <a:pt x="32" y="20"/>
                    <a:pt x="32" y="24"/>
                  </a:cubicBezTo>
                  <a:cubicBezTo>
                    <a:pt x="32" y="28"/>
                    <a:pt x="29" y="32"/>
                    <a:pt x="24" y="32"/>
                  </a:cubicBezTo>
                  <a:cubicBezTo>
                    <a:pt x="20" y="32"/>
                    <a:pt x="16" y="28"/>
                    <a:pt x="16" y="24"/>
                  </a:cubicBezTo>
                  <a:cubicBezTo>
                    <a:pt x="16" y="20"/>
                    <a:pt x="20" y="16"/>
                    <a:pt x="24"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29">
              <a:extLst>
                <a:ext uri="{FF2B5EF4-FFF2-40B4-BE49-F238E27FC236}">
                  <a16:creationId xmlns:a16="http://schemas.microsoft.com/office/drawing/2014/main" id="{B4675C10-5498-60F3-F700-6ABA93DE98D9}"/>
                </a:ext>
              </a:extLst>
            </p:cNvPr>
            <p:cNvSpPr>
              <a:spLocks noEditPoints="1"/>
            </p:cNvSpPr>
            <p:nvPr/>
          </p:nvSpPr>
          <p:spPr bwMode="auto">
            <a:xfrm>
              <a:off x="6518" y="1467"/>
              <a:ext cx="115" cy="154"/>
            </a:xfrm>
            <a:custGeom>
              <a:avLst/>
              <a:gdLst>
                <a:gd name="T0" fmla="*/ 32 w 48"/>
                <a:gd name="T1" fmla="*/ 18 h 64"/>
                <a:gd name="T2" fmla="*/ 32 w 48"/>
                <a:gd name="T3" fmla="*/ 8 h 64"/>
                <a:gd name="T4" fmla="*/ 24 w 48"/>
                <a:gd name="T5" fmla="*/ 0 h 64"/>
                <a:gd name="T6" fmla="*/ 16 w 48"/>
                <a:gd name="T7" fmla="*/ 8 h 64"/>
                <a:gd name="T8" fmla="*/ 16 w 48"/>
                <a:gd name="T9" fmla="*/ 18 h 64"/>
                <a:gd name="T10" fmla="*/ 0 w 48"/>
                <a:gd name="T11" fmla="*/ 40 h 64"/>
                <a:gd name="T12" fmla="*/ 24 w 48"/>
                <a:gd name="T13" fmla="*/ 64 h 64"/>
                <a:gd name="T14" fmla="*/ 48 w 48"/>
                <a:gd name="T15" fmla="*/ 40 h 64"/>
                <a:gd name="T16" fmla="*/ 32 w 48"/>
                <a:gd name="T17" fmla="*/ 18 h 64"/>
                <a:gd name="T18" fmla="*/ 24 w 48"/>
                <a:gd name="T19" fmla="*/ 48 h 64"/>
                <a:gd name="T20" fmla="*/ 16 w 48"/>
                <a:gd name="T21" fmla="*/ 40 h 64"/>
                <a:gd name="T22" fmla="*/ 24 w 48"/>
                <a:gd name="T23" fmla="*/ 32 h 64"/>
                <a:gd name="T24" fmla="*/ 32 w 48"/>
                <a:gd name="T25" fmla="*/ 40 h 64"/>
                <a:gd name="T26" fmla="*/ 24 w 48"/>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4">
                  <a:moveTo>
                    <a:pt x="32" y="18"/>
                  </a:moveTo>
                  <a:cubicBezTo>
                    <a:pt x="32" y="8"/>
                    <a:pt x="32" y="8"/>
                    <a:pt x="32" y="8"/>
                  </a:cubicBezTo>
                  <a:cubicBezTo>
                    <a:pt x="32" y="4"/>
                    <a:pt x="29" y="0"/>
                    <a:pt x="24" y="0"/>
                  </a:cubicBezTo>
                  <a:cubicBezTo>
                    <a:pt x="20" y="0"/>
                    <a:pt x="16" y="4"/>
                    <a:pt x="16" y="8"/>
                  </a:cubicBezTo>
                  <a:cubicBezTo>
                    <a:pt x="16" y="18"/>
                    <a:pt x="16" y="18"/>
                    <a:pt x="16" y="18"/>
                  </a:cubicBezTo>
                  <a:cubicBezTo>
                    <a:pt x="7" y="21"/>
                    <a:pt x="0" y="30"/>
                    <a:pt x="0" y="40"/>
                  </a:cubicBezTo>
                  <a:cubicBezTo>
                    <a:pt x="0" y="53"/>
                    <a:pt x="11" y="64"/>
                    <a:pt x="24" y="64"/>
                  </a:cubicBezTo>
                  <a:cubicBezTo>
                    <a:pt x="37" y="64"/>
                    <a:pt x="48" y="53"/>
                    <a:pt x="48" y="40"/>
                  </a:cubicBezTo>
                  <a:cubicBezTo>
                    <a:pt x="48" y="30"/>
                    <a:pt x="42" y="21"/>
                    <a:pt x="32" y="18"/>
                  </a:cubicBezTo>
                  <a:close/>
                  <a:moveTo>
                    <a:pt x="24" y="48"/>
                  </a:moveTo>
                  <a:cubicBezTo>
                    <a:pt x="20" y="48"/>
                    <a:pt x="16" y="44"/>
                    <a:pt x="16" y="40"/>
                  </a:cubicBezTo>
                  <a:cubicBezTo>
                    <a:pt x="16" y="36"/>
                    <a:pt x="20" y="32"/>
                    <a:pt x="24" y="32"/>
                  </a:cubicBezTo>
                  <a:cubicBezTo>
                    <a:pt x="29" y="32"/>
                    <a:pt x="32" y="36"/>
                    <a:pt x="32" y="40"/>
                  </a:cubicBezTo>
                  <a:cubicBezTo>
                    <a:pt x="32" y="44"/>
                    <a:pt x="29" y="48"/>
                    <a:pt x="24" y="4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0">
              <a:extLst>
                <a:ext uri="{FF2B5EF4-FFF2-40B4-BE49-F238E27FC236}">
                  <a16:creationId xmlns:a16="http://schemas.microsoft.com/office/drawing/2014/main" id="{193EBFCD-9538-46BA-CE31-4EA335573224}"/>
                </a:ext>
              </a:extLst>
            </p:cNvPr>
            <p:cNvSpPr>
              <a:spLocks noEditPoints="1"/>
            </p:cNvSpPr>
            <p:nvPr/>
          </p:nvSpPr>
          <p:spPr bwMode="auto">
            <a:xfrm>
              <a:off x="6727" y="1369"/>
              <a:ext cx="137" cy="252"/>
            </a:xfrm>
            <a:custGeom>
              <a:avLst/>
              <a:gdLst>
                <a:gd name="T0" fmla="*/ 41 w 57"/>
                <a:gd name="T1" fmla="*/ 59 h 105"/>
                <a:gd name="T2" fmla="*/ 41 w 57"/>
                <a:gd name="T3" fmla="*/ 30 h 105"/>
                <a:gd name="T4" fmla="*/ 15 w 57"/>
                <a:gd name="T5" fmla="*/ 3 h 105"/>
                <a:gd name="T6" fmla="*/ 4 w 57"/>
                <a:gd name="T7" fmla="*/ 3 h 105"/>
                <a:gd name="T8" fmla="*/ 4 w 57"/>
                <a:gd name="T9" fmla="*/ 15 h 105"/>
                <a:gd name="T10" fmla="*/ 25 w 57"/>
                <a:gd name="T11" fmla="*/ 36 h 105"/>
                <a:gd name="T12" fmla="*/ 25 w 57"/>
                <a:gd name="T13" fmla="*/ 59 h 105"/>
                <a:gd name="T14" fmla="*/ 9 w 57"/>
                <a:gd name="T15" fmla="*/ 81 h 105"/>
                <a:gd name="T16" fmla="*/ 33 w 57"/>
                <a:gd name="T17" fmla="*/ 105 h 105"/>
                <a:gd name="T18" fmla="*/ 57 w 57"/>
                <a:gd name="T19" fmla="*/ 81 h 105"/>
                <a:gd name="T20" fmla="*/ 41 w 57"/>
                <a:gd name="T21" fmla="*/ 59 h 105"/>
                <a:gd name="T22" fmla="*/ 33 w 57"/>
                <a:gd name="T23" fmla="*/ 89 h 105"/>
                <a:gd name="T24" fmla="*/ 25 w 57"/>
                <a:gd name="T25" fmla="*/ 81 h 105"/>
                <a:gd name="T26" fmla="*/ 33 w 57"/>
                <a:gd name="T27" fmla="*/ 73 h 105"/>
                <a:gd name="T28" fmla="*/ 41 w 57"/>
                <a:gd name="T29" fmla="*/ 81 h 105"/>
                <a:gd name="T30" fmla="*/ 33 w 57"/>
                <a:gd name="T3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05">
                  <a:moveTo>
                    <a:pt x="41" y="59"/>
                  </a:moveTo>
                  <a:cubicBezTo>
                    <a:pt x="41" y="30"/>
                    <a:pt x="41" y="30"/>
                    <a:pt x="41" y="30"/>
                  </a:cubicBezTo>
                  <a:cubicBezTo>
                    <a:pt x="15" y="3"/>
                    <a:pt x="15" y="3"/>
                    <a:pt x="15" y="3"/>
                  </a:cubicBezTo>
                  <a:cubicBezTo>
                    <a:pt x="12" y="0"/>
                    <a:pt x="7" y="0"/>
                    <a:pt x="4" y="3"/>
                  </a:cubicBezTo>
                  <a:cubicBezTo>
                    <a:pt x="0" y="7"/>
                    <a:pt x="0" y="12"/>
                    <a:pt x="4" y="15"/>
                  </a:cubicBezTo>
                  <a:cubicBezTo>
                    <a:pt x="25" y="36"/>
                    <a:pt x="25" y="36"/>
                    <a:pt x="25" y="36"/>
                  </a:cubicBezTo>
                  <a:cubicBezTo>
                    <a:pt x="25" y="59"/>
                    <a:pt x="25" y="59"/>
                    <a:pt x="25" y="59"/>
                  </a:cubicBezTo>
                  <a:cubicBezTo>
                    <a:pt x="16" y="62"/>
                    <a:pt x="9" y="71"/>
                    <a:pt x="9" y="81"/>
                  </a:cubicBezTo>
                  <a:cubicBezTo>
                    <a:pt x="9" y="94"/>
                    <a:pt x="20" y="105"/>
                    <a:pt x="33" y="105"/>
                  </a:cubicBezTo>
                  <a:cubicBezTo>
                    <a:pt x="46" y="105"/>
                    <a:pt x="57" y="94"/>
                    <a:pt x="57" y="81"/>
                  </a:cubicBezTo>
                  <a:cubicBezTo>
                    <a:pt x="57" y="71"/>
                    <a:pt x="51" y="62"/>
                    <a:pt x="41" y="59"/>
                  </a:cubicBezTo>
                  <a:close/>
                  <a:moveTo>
                    <a:pt x="33" y="89"/>
                  </a:moveTo>
                  <a:cubicBezTo>
                    <a:pt x="29" y="89"/>
                    <a:pt x="25" y="85"/>
                    <a:pt x="25" y="81"/>
                  </a:cubicBezTo>
                  <a:cubicBezTo>
                    <a:pt x="25" y="77"/>
                    <a:pt x="29" y="73"/>
                    <a:pt x="33" y="73"/>
                  </a:cubicBezTo>
                  <a:cubicBezTo>
                    <a:pt x="38" y="73"/>
                    <a:pt x="41" y="77"/>
                    <a:pt x="41" y="81"/>
                  </a:cubicBezTo>
                  <a:cubicBezTo>
                    <a:pt x="41" y="85"/>
                    <a:pt x="38" y="89"/>
                    <a:pt x="33" y="89"/>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1">
              <a:extLst>
                <a:ext uri="{FF2B5EF4-FFF2-40B4-BE49-F238E27FC236}">
                  <a16:creationId xmlns:a16="http://schemas.microsoft.com/office/drawing/2014/main" id="{A3C5FF3C-FC10-8A76-08B1-3E3322BDF803}"/>
                </a:ext>
              </a:extLst>
            </p:cNvPr>
            <p:cNvSpPr>
              <a:spLocks noEditPoints="1"/>
            </p:cNvSpPr>
            <p:nvPr/>
          </p:nvSpPr>
          <p:spPr bwMode="auto">
            <a:xfrm>
              <a:off x="6727" y="1007"/>
              <a:ext cx="137" cy="249"/>
            </a:xfrm>
            <a:custGeom>
              <a:avLst/>
              <a:gdLst>
                <a:gd name="T0" fmla="*/ 9 w 57"/>
                <a:gd name="T1" fmla="*/ 104 h 104"/>
                <a:gd name="T2" fmla="*/ 15 w 57"/>
                <a:gd name="T3" fmla="*/ 102 h 104"/>
                <a:gd name="T4" fmla="*/ 41 w 57"/>
                <a:gd name="T5" fmla="*/ 75 h 104"/>
                <a:gd name="T6" fmla="*/ 41 w 57"/>
                <a:gd name="T7" fmla="*/ 47 h 104"/>
                <a:gd name="T8" fmla="*/ 57 w 57"/>
                <a:gd name="T9" fmla="*/ 24 h 104"/>
                <a:gd name="T10" fmla="*/ 33 w 57"/>
                <a:gd name="T11" fmla="*/ 0 h 104"/>
                <a:gd name="T12" fmla="*/ 9 w 57"/>
                <a:gd name="T13" fmla="*/ 24 h 104"/>
                <a:gd name="T14" fmla="*/ 25 w 57"/>
                <a:gd name="T15" fmla="*/ 47 h 104"/>
                <a:gd name="T16" fmla="*/ 25 w 57"/>
                <a:gd name="T17" fmla="*/ 69 h 104"/>
                <a:gd name="T18" fmla="*/ 4 w 57"/>
                <a:gd name="T19" fmla="*/ 90 h 104"/>
                <a:gd name="T20" fmla="*/ 4 w 57"/>
                <a:gd name="T21" fmla="*/ 102 h 104"/>
                <a:gd name="T22" fmla="*/ 9 w 57"/>
                <a:gd name="T23" fmla="*/ 104 h 104"/>
                <a:gd name="T24" fmla="*/ 33 w 57"/>
                <a:gd name="T25" fmla="*/ 16 h 104"/>
                <a:gd name="T26" fmla="*/ 41 w 57"/>
                <a:gd name="T27" fmla="*/ 24 h 104"/>
                <a:gd name="T28" fmla="*/ 33 w 57"/>
                <a:gd name="T29" fmla="*/ 32 h 104"/>
                <a:gd name="T30" fmla="*/ 25 w 57"/>
                <a:gd name="T31" fmla="*/ 24 h 104"/>
                <a:gd name="T32" fmla="*/ 33 w 57"/>
                <a:gd name="T33"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04">
                  <a:moveTo>
                    <a:pt x="9" y="104"/>
                  </a:moveTo>
                  <a:cubicBezTo>
                    <a:pt x="11" y="104"/>
                    <a:pt x="13" y="103"/>
                    <a:pt x="15" y="102"/>
                  </a:cubicBezTo>
                  <a:cubicBezTo>
                    <a:pt x="41" y="75"/>
                    <a:pt x="41" y="75"/>
                    <a:pt x="41" y="75"/>
                  </a:cubicBezTo>
                  <a:cubicBezTo>
                    <a:pt x="41" y="47"/>
                    <a:pt x="41" y="47"/>
                    <a:pt x="41" y="47"/>
                  </a:cubicBezTo>
                  <a:cubicBezTo>
                    <a:pt x="51" y="43"/>
                    <a:pt x="57" y="34"/>
                    <a:pt x="57" y="24"/>
                  </a:cubicBezTo>
                  <a:cubicBezTo>
                    <a:pt x="57" y="11"/>
                    <a:pt x="46" y="0"/>
                    <a:pt x="33" y="0"/>
                  </a:cubicBezTo>
                  <a:cubicBezTo>
                    <a:pt x="20" y="0"/>
                    <a:pt x="9" y="11"/>
                    <a:pt x="9" y="24"/>
                  </a:cubicBezTo>
                  <a:cubicBezTo>
                    <a:pt x="9" y="34"/>
                    <a:pt x="16" y="43"/>
                    <a:pt x="25" y="47"/>
                  </a:cubicBezTo>
                  <a:cubicBezTo>
                    <a:pt x="25" y="69"/>
                    <a:pt x="25" y="69"/>
                    <a:pt x="25" y="69"/>
                  </a:cubicBezTo>
                  <a:cubicBezTo>
                    <a:pt x="4" y="90"/>
                    <a:pt x="4" y="90"/>
                    <a:pt x="4" y="90"/>
                  </a:cubicBezTo>
                  <a:cubicBezTo>
                    <a:pt x="0" y="94"/>
                    <a:pt x="0" y="99"/>
                    <a:pt x="4" y="102"/>
                  </a:cubicBezTo>
                  <a:cubicBezTo>
                    <a:pt x="5" y="103"/>
                    <a:pt x="7" y="104"/>
                    <a:pt x="9" y="104"/>
                  </a:cubicBezTo>
                  <a:close/>
                  <a:moveTo>
                    <a:pt x="33" y="16"/>
                  </a:moveTo>
                  <a:cubicBezTo>
                    <a:pt x="38" y="16"/>
                    <a:pt x="41" y="20"/>
                    <a:pt x="41" y="24"/>
                  </a:cubicBezTo>
                  <a:cubicBezTo>
                    <a:pt x="41" y="28"/>
                    <a:pt x="38" y="32"/>
                    <a:pt x="33" y="32"/>
                  </a:cubicBezTo>
                  <a:cubicBezTo>
                    <a:pt x="29" y="32"/>
                    <a:pt x="25" y="28"/>
                    <a:pt x="25" y="24"/>
                  </a:cubicBezTo>
                  <a:cubicBezTo>
                    <a:pt x="25" y="20"/>
                    <a:pt x="29" y="16"/>
                    <a:pt x="33"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7" name="Group 23">
            <a:extLst>
              <a:ext uri="{FF2B5EF4-FFF2-40B4-BE49-F238E27FC236}">
                <a16:creationId xmlns:a16="http://schemas.microsoft.com/office/drawing/2014/main" id="{7D3A25ED-EBD7-D37A-E0FC-5E8A84D214CD}"/>
              </a:ext>
            </a:extLst>
          </p:cNvPr>
          <p:cNvGrpSpPr>
            <a:grpSpLocks noChangeAspect="1"/>
          </p:cNvGrpSpPr>
          <p:nvPr/>
        </p:nvGrpSpPr>
        <p:grpSpPr bwMode="auto">
          <a:xfrm>
            <a:off x="5305048" y="1683740"/>
            <a:ext cx="970146" cy="965444"/>
            <a:chOff x="3838" y="2158"/>
            <a:chExt cx="619" cy="616"/>
          </a:xfrm>
          <a:solidFill>
            <a:schemeClr val="accent2"/>
          </a:solidFill>
        </p:grpSpPr>
        <p:sp>
          <p:nvSpPr>
            <p:cNvPr id="18" name="Freeform 24">
              <a:extLst>
                <a:ext uri="{FF2B5EF4-FFF2-40B4-BE49-F238E27FC236}">
                  <a16:creationId xmlns:a16="http://schemas.microsoft.com/office/drawing/2014/main" id="{213C8D84-3ACE-9E91-F662-5314C080181A}"/>
                </a:ext>
              </a:extLst>
            </p:cNvPr>
            <p:cNvSpPr>
              <a:spLocks/>
            </p:cNvSpPr>
            <p:nvPr/>
          </p:nvSpPr>
          <p:spPr bwMode="auto">
            <a:xfrm>
              <a:off x="3838" y="2158"/>
              <a:ext cx="194" cy="194"/>
            </a:xfrm>
            <a:custGeom>
              <a:avLst/>
              <a:gdLst>
                <a:gd name="T0" fmla="*/ 1 w 81"/>
                <a:gd name="T1" fmla="*/ 73 h 81"/>
                <a:gd name="T2" fmla="*/ 9 w 81"/>
                <a:gd name="T3" fmla="*/ 81 h 81"/>
                <a:gd name="T4" fmla="*/ 73 w 81"/>
                <a:gd name="T5" fmla="*/ 81 h 81"/>
                <a:gd name="T6" fmla="*/ 76 w 81"/>
                <a:gd name="T7" fmla="*/ 80 h 81"/>
                <a:gd name="T8" fmla="*/ 81 w 81"/>
                <a:gd name="T9" fmla="*/ 76 h 81"/>
                <a:gd name="T10" fmla="*/ 81 w 81"/>
                <a:gd name="T11" fmla="*/ 73 h 81"/>
                <a:gd name="T12" fmla="*/ 81 w 81"/>
                <a:gd name="T13" fmla="*/ 9 h 81"/>
                <a:gd name="T14" fmla="*/ 73 w 81"/>
                <a:gd name="T15" fmla="*/ 1 h 81"/>
                <a:gd name="T16" fmla="*/ 65 w 81"/>
                <a:gd name="T17" fmla="*/ 9 h 81"/>
                <a:gd name="T18" fmla="*/ 65 w 81"/>
                <a:gd name="T19" fmla="*/ 54 h 81"/>
                <a:gd name="T20" fmla="*/ 15 w 81"/>
                <a:gd name="T21" fmla="*/ 3 h 81"/>
                <a:gd name="T22" fmla="*/ 4 w 81"/>
                <a:gd name="T23" fmla="*/ 3 h 81"/>
                <a:gd name="T24" fmla="*/ 4 w 81"/>
                <a:gd name="T25" fmla="*/ 15 h 81"/>
                <a:gd name="T26" fmla="*/ 54 w 81"/>
                <a:gd name="T27" fmla="*/ 65 h 81"/>
                <a:gd name="T28" fmla="*/ 9 w 81"/>
                <a:gd name="T29" fmla="*/ 65 h 81"/>
                <a:gd name="T30" fmla="*/ 1 w 81"/>
                <a:gd name="T3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1" y="73"/>
                  </a:moveTo>
                  <a:cubicBezTo>
                    <a:pt x="1" y="77"/>
                    <a:pt x="5" y="81"/>
                    <a:pt x="9" y="81"/>
                  </a:cubicBezTo>
                  <a:cubicBezTo>
                    <a:pt x="73" y="81"/>
                    <a:pt x="73" y="81"/>
                    <a:pt x="73" y="81"/>
                  </a:cubicBezTo>
                  <a:cubicBezTo>
                    <a:pt x="74" y="81"/>
                    <a:pt x="75" y="81"/>
                    <a:pt x="76" y="80"/>
                  </a:cubicBezTo>
                  <a:cubicBezTo>
                    <a:pt x="78" y="80"/>
                    <a:pt x="80" y="78"/>
                    <a:pt x="81" y="76"/>
                  </a:cubicBezTo>
                  <a:cubicBezTo>
                    <a:pt x="81" y="75"/>
                    <a:pt x="81" y="74"/>
                    <a:pt x="81" y="73"/>
                  </a:cubicBezTo>
                  <a:cubicBezTo>
                    <a:pt x="81" y="9"/>
                    <a:pt x="81" y="9"/>
                    <a:pt x="81" y="9"/>
                  </a:cubicBezTo>
                  <a:cubicBezTo>
                    <a:pt x="81" y="5"/>
                    <a:pt x="78" y="1"/>
                    <a:pt x="73" y="1"/>
                  </a:cubicBezTo>
                  <a:cubicBezTo>
                    <a:pt x="69" y="1"/>
                    <a:pt x="65" y="5"/>
                    <a:pt x="65" y="9"/>
                  </a:cubicBezTo>
                  <a:cubicBezTo>
                    <a:pt x="65" y="54"/>
                    <a:pt x="65" y="54"/>
                    <a:pt x="65" y="54"/>
                  </a:cubicBezTo>
                  <a:cubicBezTo>
                    <a:pt x="15" y="3"/>
                    <a:pt x="15" y="3"/>
                    <a:pt x="15" y="3"/>
                  </a:cubicBezTo>
                  <a:cubicBezTo>
                    <a:pt x="12" y="0"/>
                    <a:pt x="7" y="0"/>
                    <a:pt x="4" y="3"/>
                  </a:cubicBezTo>
                  <a:cubicBezTo>
                    <a:pt x="0" y="6"/>
                    <a:pt x="0" y="12"/>
                    <a:pt x="4" y="15"/>
                  </a:cubicBezTo>
                  <a:cubicBezTo>
                    <a:pt x="54" y="65"/>
                    <a:pt x="54" y="65"/>
                    <a:pt x="54" y="65"/>
                  </a:cubicBezTo>
                  <a:cubicBezTo>
                    <a:pt x="9" y="65"/>
                    <a:pt x="9" y="65"/>
                    <a:pt x="9" y="65"/>
                  </a:cubicBezTo>
                  <a:cubicBezTo>
                    <a:pt x="5" y="65"/>
                    <a:pt x="1" y="69"/>
                    <a:pt x="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a:extLst>
                <a:ext uri="{FF2B5EF4-FFF2-40B4-BE49-F238E27FC236}">
                  <a16:creationId xmlns:a16="http://schemas.microsoft.com/office/drawing/2014/main" id="{2260FA1A-CF64-DDE5-1536-6B03BA491828}"/>
                </a:ext>
              </a:extLst>
            </p:cNvPr>
            <p:cNvSpPr>
              <a:spLocks/>
            </p:cNvSpPr>
            <p:nvPr/>
          </p:nvSpPr>
          <p:spPr bwMode="auto">
            <a:xfrm>
              <a:off x="4262" y="2158"/>
              <a:ext cx="195" cy="194"/>
            </a:xfrm>
            <a:custGeom>
              <a:avLst/>
              <a:gdLst>
                <a:gd name="T0" fmla="*/ 72 w 81"/>
                <a:gd name="T1" fmla="*/ 65 h 81"/>
                <a:gd name="T2" fmla="*/ 28 w 81"/>
                <a:gd name="T3" fmla="*/ 65 h 81"/>
                <a:gd name="T4" fmla="*/ 78 w 81"/>
                <a:gd name="T5" fmla="*/ 15 h 81"/>
                <a:gd name="T6" fmla="*/ 78 w 81"/>
                <a:gd name="T7" fmla="*/ 3 h 81"/>
                <a:gd name="T8" fmla="*/ 67 w 81"/>
                <a:gd name="T9" fmla="*/ 3 h 81"/>
                <a:gd name="T10" fmla="*/ 16 w 81"/>
                <a:gd name="T11" fmla="*/ 54 h 81"/>
                <a:gd name="T12" fmla="*/ 16 w 81"/>
                <a:gd name="T13" fmla="*/ 9 h 81"/>
                <a:gd name="T14" fmla="*/ 8 w 81"/>
                <a:gd name="T15" fmla="*/ 1 h 81"/>
                <a:gd name="T16" fmla="*/ 0 w 81"/>
                <a:gd name="T17" fmla="*/ 9 h 81"/>
                <a:gd name="T18" fmla="*/ 0 w 81"/>
                <a:gd name="T19" fmla="*/ 73 h 81"/>
                <a:gd name="T20" fmla="*/ 1 w 81"/>
                <a:gd name="T21" fmla="*/ 76 h 81"/>
                <a:gd name="T22" fmla="*/ 5 w 81"/>
                <a:gd name="T23" fmla="*/ 80 h 81"/>
                <a:gd name="T24" fmla="*/ 8 w 81"/>
                <a:gd name="T25" fmla="*/ 81 h 81"/>
                <a:gd name="T26" fmla="*/ 72 w 81"/>
                <a:gd name="T27" fmla="*/ 81 h 81"/>
                <a:gd name="T28" fmla="*/ 80 w 81"/>
                <a:gd name="T29" fmla="*/ 73 h 81"/>
                <a:gd name="T30" fmla="*/ 72 w 8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2" y="65"/>
                  </a:moveTo>
                  <a:cubicBezTo>
                    <a:pt x="28" y="65"/>
                    <a:pt x="28" y="65"/>
                    <a:pt x="28" y="65"/>
                  </a:cubicBezTo>
                  <a:cubicBezTo>
                    <a:pt x="78" y="15"/>
                    <a:pt x="78" y="15"/>
                    <a:pt x="78" y="15"/>
                  </a:cubicBezTo>
                  <a:cubicBezTo>
                    <a:pt x="81" y="12"/>
                    <a:pt x="81" y="6"/>
                    <a:pt x="78" y="3"/>
                  </a:cubicBezTo>
                  <a:cubicBezTo>
                    <a:pt x="75" y="0"/>
                    <a:pt x="70" y="0"/>
                    <a:pt x="67" y="3"/>
                  </a:cubicBezTo>
                  <a:cubicBezTo>
                    <a:pt x="16" y="54"/>
                    <a:pt x="16" y="54"/>
                    <a:pt x="16" y="54"/>
                  </a:cubicBezTo>
                  <a:cubicBezTo>
                    <a:pt x="16" y="9"/>
                    <a:pt x="16" y="9"/>
                    <a:pt x="16" y="9"/>
                  </a:cubicBezTo>
                  <a:cubicBezTo>
                    <a:pt x="16" y="5"/>
                    <a:pt x="13" y="1"/>
                    <a:pt x="8" y="1"/>
                  </a:cubicBezTo>
                  <a:cubicBezTo>
                    <a:pt x="4" y="1"/>
                    <a:pt x="0" y="5"/>
                    <a:pt x="0" y="9"/>
                  </a:cubicBezTo>
                  <a:cubicBezTo>
                    <a:pt x="0" y="73"/>
                    <a:pt x="0" y="73"/>
                    <a:pt x="0" y="73"/>
                  </a:cubicBezTo>
                  <a:cubicBezTo>
                    <a:pt x="0" y="74"/>
                    <a:pt x="0" y="75"/>
                    <a:pt x="1" y="76"/>
                  </a:cubicBezTo>
                  <a:cubicBezTo>
                    <a:pt x="2" y="78"/>
                    <a:pt x="3" y="80"/>
                    <a:pt x="5" y="80"/>
                  </a:cubicBezTo>
                  <a:cubicBezTo>
                    <a:pt x="6" y="81"/>
                    <a:pt x="7" y="81"/>
                    <a:pt x="8" y="81"/>
                  </a:cubicBezTo>
                  <a:cubicBezTo>
                    <a:pt x="72" y="81"/>
                    <a:pt x="72" y="81"/>
                    <a:pt x="72" y="81"/>
                  </a:cubicBezTo>
                  <a:cubicBezTo>
                    <a:pt x="77" y="81"/>
                    <a:pt x="80" y="77"/>
                    <a:pt x="80" y="73"/>
                  </a:cubicBezTo>
                  <a:cubicBezTo>
                    <a:pt x="80" y="69"/>
                    <a:pt x="77" y="65"/>
                    <a:pt x="7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0DA0779B-2AA8-AF5D-C2D7-73C65A9BAA79}"/>
                </a:ext>
              </a:extLst>
            </p:cNvPr>
            <p:cNvSpPr>
              <a:spLocks/>
            </p:cNvSpPr>
            <p:nvPr/>
          </p:nvSpPr>
          <p:spPr bwMode="auto">
            <a:xfrm>
              <a:off x="3838" y="2582"/>
              <a:ext cx="194" cy="192"/>
            </a:xfrm>
            <a:custGeom>
              <a:avLst/>
              <a:gdLst>
                <a:gd name="T0" fmla="*/ 76 w 81"/>
                <a:gd name="T1" fmla="*/ 1 h 80"/>
                <a:gd name="T2" fmla="*/ 73 w 81"/>
                <a:gd name="T3" fmla="*/ 0 h 80"/>
                <a:gd name="T4" fmla="*/ 9 w 81"/>
                <a:gd name="T5" fmla="*/ 0 h 80"/>
                <a:gd name="T6" fmla="*/ 1 w 81"/>
                <a:gd name="T7" fmla="*/ 8 h 80"/>
                <a:gd name="T8" fmla="*/ 9 w 81"/>
                <a:gd name="T9" fmla="*/ 16 h 80"/>
                <a:gd name="T10" fmla="*/ 54 w 81"/>
                <a:gd name="T11" fmla="*/ 16 h 80"/>
                <a:gd name="T12" fmla="*/ 4 w 81"/>
                <a:gd name="T13" fmla="*/ 66 h 80"/>
                <a:gd name="T14" fmla="*/ 4 w 81"/>
                <a:gd name="T15" fmla="*/ 78 h 80"/>
                <a:gd name="T16" fmla="*/ 9 w 81"/>
                <a:gd name="T17" fmla="*/ 80 h 80"/>
                <a:gd name="T18" fmla="*/ 15 w 81"/>
                <a:gd name="T19" fmla="*/ 78 h 80"/>
                <a:gd name="T20" fmla="*/ 65 w 81"/>
                <a:gd name="T21" fmla="*/ 27 h 80"/>
                <a:gd name="T22" fmla="*/ 65 w 81"/>
                <a:gd name="T23" fmla="*/ 72 h 80"/>
                <a:gd name="T24" fmla="*/ 73 w 81"/>
                <a:gd name="T25" fmla="*/ 80 h 80"/>
                <a:gd name="T26" fmla="*/ 81 w 81"/>
                <a:gd name="T27" fmla="*/ 72 h 80"/>
                <a:gd name="T28" fmla="*/ 81 w 81"/>
                <a:gd name="T29" fmla="*/ 8 h 80"/>
                <a:gd name="T30" fmla="*/ 81 w 81"/>
                <a:gd name="T31" fmla="*/ 5 h 80"/>
                <a:gd name="T32" fmla="*/ 76 w 81"/>
                <a:gd name="T3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76" y="1"/>
                  </a:moveTo>
                  <a:cubicBezTo>
                    <a:pt x="75" y="0"/>
                    <a:pt x="74" y="0"/>
                    <a:pt x="73" y="0"/>
                  </a:cubicBezTo>
                  <a:cubicBezTo>
                    <a:pt x="9" y="0"/>
                    <a:pt x="9" y="0"/>
                    <a:pt x="9" y="0"/>
                  </a:cubicBezTo>
                  <a:cubicBezTo>
                    <a:pt x="5" y="0"/>
                    <a:pt x="1" y="4"/>
                    <a:pt x="1" y="8"/>
                  </a:cubicBezTo>
                  <a:cubicBezTo>
                    <a:pt x="1" y="12"/>
                    <a:pt x="5" y="16"/>
                    <a:pt x="9" y="16"/>
                  </a:cubicBezTo>
                  <a:cubicBezTo>
                    <a:pt x="54" y="16"/>
                    <a:pt x="54" y="16"/>
                    <a:pt x="54" y="16"/>
                  </a:cubicBezTo>
                  <a:cubicBezTo>
                    <a:pt x="4" y="66"/>
                    <a:pt x="4" y="66"/>
                    <a:pt x="4" y="66"/>
                  </a:cubicBezTo>
                  <a:cubicBezTo>
                    <a:pt x="0" y="69"/>
                    <a:pt x="0" y="75"/>
                    <a:pt x="4" y="78"/>
                  </a:cubicBezTo>
                  <a:cubicBezTo>
                    <a:pt x="5" y="79"/>
                    <a:pt x="7" y="80"/>
                    <a:pt x="9" y="80"/>
                  </a:cubicBezTo>
                  <a:cubicBezTo>
                    <a:pt x="11" y="80"/>
                    <a:pt x="13" y="79"/>
                    <a:pt x="15" y="78"/>
                  </a:cubicBezTo>
                  <a:cubicBezTo>
                    <a:pt x="65" y="27"/>
                    <a:pt x="65" y="27"/>
                    <a:pt x="65" y="27"/>
                  </a:cubicBezTo>
                  <a:cubicBezTo>
                    <a:pt x="65" y="72"/>
                    <a:pt x="65" y="72"/>
                    <a:pt x="65" y="72"/>
                  </a:cubicBezTo>
                  <a:cubicBezTo>
                    <a:pt x="65" y="76"/>
                    <a:pt x="69" y="80"/>
                    <a:pt x="73" y="80"/>
                  </a:cubicBezTo>
                  <a:cubicBezTo>
                    <a:pt x="78" y="80"/>
                    <a:pt x="81" y="76"/>
                    <a:pt x="81" y="72"/>
                  </a:cubicBezTo>
                  <a:cubicBezTo>
                    <a:pt x="81" y="8"/>
                    <a:pt x="81" y="8"/>
                    <a:pt x="81" y="8"/>
                  </a:cubicBezTo>
                  <a:cubicBezTo>
                    <a:pt x="81" y="7"/>
                    <a:pt x="81" y="6"/>
                    <a:pt x="81" y="5"/>
                  </a:cubicBezTo>
                  <a:cubicBezTo>
                    <a:pt x="80" y="3"/>
                    <a:pt x="78" y="1"/>
                    <a:pt x="7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59EE74FB-68FE-0849-B630-A79B0B067D38}"/>
                </a:ext>
              </a:extLst>
            </p:cNvPr>
            <p:cNvSpPr>
              <a:spLocks/>
            </p:cNvSpPr>
            <p:nvPr/>
          </p:nvSpPr>
          <p:spPr bwMode="auto">
            <a:xfrm>
              <a:off x="4262" y="2582"/>
              <a:ext cx="195" cy="192"/>
            </a:xfrm>
            <a:custGeom>
              <a:avLst/>
              <a:gdLst>
                <a:gd name="T0" fmla="*/ 80 w 81"/>
                <a:gd name="T1" fmla="*/ 8 h 80"/>
                <a:gd name="T2" fmla="*/ 72 w 81"/>
                <a:gd name="T3" fmla="*/ 0 h 80"/>
                <a:gd name="T4" fmla="*/ 8 w 81"/>
                <a:gd name="T5" fmla="*/ 0 h 80"/>
                <a:gd name="T6" fmla="*/ 5 w 81"/>
                <a:gd name="T7" fmla="*/ 1 h 80"/>
                <a:gd name="T8" fmla="*/ 1 w 81"/>
                <a:gd name="T9" fmla="*/ 5 h 80"/>
                <a:gd name="T10" fmla="*/ 0 w 81"/>
                <a:gd name="T11" fmla="*/ 8 h 80"/>
                <a:gd name="T12" fmla="*/ 0 w 81"/>
                <a:gd name="T13" fmla="*/ 72 h 80"/>
                <a:gd name="T14" fmla="*/ 8 w 81"/>
                <a:gd name="T15" fmla="*/ 80 h 80"/>
                <a:gd name="T16" fmla="*/ 16 w 81"/>
                <a:gd name="T17" fmla="*/ 72 h 80"/>
                <a:gd name="T18" fmla="*/ 16 w 81"/>
                <a:gd name="T19" fmla="*/ 27 h 80"/>
                <a:gd name="T20" fmla="*/ 67 w 81"/>
                <a:gd name="T21" fmla="*/ 78 h 80"/>
                <a:gd name="T22" fmla="*/ 72 w 81"/>
                <a:gd name="T23" fmla="*/ 80 h 80"/>
                <a:gd name="T24" fmla="*/ 78 w 81"/>
                <a:gd name="T25" fmla="*/ 78 h 80"/>
                <a:gd name="T26" fmla="*/ 78 w 81"/>
                <a:gd name="T27" fmla="*/ 66 h 80"/>
                <a:gd name="T28" fmla="*/ 28 w 81"/>
                <a:gd name="T29" fmla="*/ 16 h 80"/>
                <a:gd name="T30" fmla="*/ 72 w 81"/>
                <a:gd name="T31" fmla="*/ 16 h 80"/>
                <a:gd name="T32" fmla="*/ 80 w 81"/>
                <a:gd name="T33"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0" y="8"/>
                  </a:moveTo>
                  <a:cubicBezTo>
                    <a:pt x="80" y="4"/>
                    <a:pt x="77" y="0"/>
                    <a:pt x="72" y="0"/>
                  </a:cubicBezTo>
                  <a:cubicBezTo>
                    <a:pt x="8" y="0"/>
                    <a:pt x="8" y="0"/>
                    <a:pt x="8" y="0"/>
                  </a:cubicBezTo>
                  <a:cubicBezTo>
                    <a:pt x="7" y="0"/>
                    <a:pt x="6" y="0"/>
                    <a:pt x="5" y="1"/>
                  </a:cubicBezTo>
                  <a:cubicBezTo>
                    <a:pt x="3" y="1"/>
                    <a:pt x="2" y="3"/>
                    <a:pt x="1" y="5"/>
                  </a:cubicBezTo>
                  <a:cubicBezTo>
                    <a:pt x="0" y="6"/>
                    <a:pt x="0" y="7"/>
                    <a:pt x="0" y="8"/>
                  </a:cubicBezTo>
                  <a:cubicBezTo>
                    <a:pt x="0" y="72"/>
                    <a:pt x="0" y="72"/>
                    <a:pt x="0" y="72"/>
                  </a:cubicBezTo>
                  <a:cubicBezTo>
                    <a:pt x="0" y="76"/>
                    <a:pt x="4" y="80"/>
                    <a:pt x="8" y="80"/>
                  </a:cubicBezTo>
                  <a:cubicBezTo>
                    <a:pt x="13" y="80"/>
                    <a:pt x="16" y="76"/>
                    <a:pt x="16" y="72"/>
                  </a:cubicBezTo>
                  <a:cubicBezTo>
                    <a:pt x="16" y="27"/>
                    <a:pt x="16" y="27"/>
                    <a:pt x="16" y="27"/>
                  </a:cubicBezTo>
                  <a:cubicBezTo>
                    <a:pt x="67" y="78"/>
                    <a:pt x="67" y="78"/>
                    <a:pt x="67" y="78"/>
                  </a:cubicBezTo>
                  <a:cubicBezTo>
                    <a:pt x="68" y="79"/>
                    <a:pt x="70" y="80"/>
                    <a:pt x="72" y="80"/>
                  </a:cubicBezTo>
                  <a:cubicBezTo>
                    <a:pt x="74" y="80"/>
                    <a:pt x="76" y="79"/>
                    <a:pt x="78" y="78"/>
                  </a:cubicBezTo>
                  <a:cubicBezTo>
                    <a:pt x="81" y="75"/>
                    <a:pt x="81" y="69"/>
                    <a:pt x="78" y="66"/>
                  </a:cubicBezTo>
                  <a:cubicBezTo>
                    <a:pt x="28" y="16"/>
                    <a:pt x="28" y="16"/>
                    <a:pt x="28" y="16"/>
                  </a:cubicBezTo>
                  <a:cubicBezTo>
                    <a:pt x="72" y="16"/>
                    <a:pt x="72" y="16"/>
                    <a:pt x="72" y="16"/>
                  </a:cubicBezTo>
                  <a:cubicBezTo>
                    <a:pt x="77" y="16"/>
                    <a:pt x="80" y="12"/>
                    <a:pt x="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546AEA7F-D881-C957-DAE1-E6207D8FF112}"/>
                </a:ext>
              </a:extLst>
            </p:cNvPr>
            <p:cNvSpPr>
              <a:spLocks noEditPoints="1"/>
            </p:cNvSpPr>
            <p:nvPr/>
          </p:nvSpPr>
          <p:spPr bwMode="auto">
            <a:xfrm>
              <a:off x="4032" y="2352"/>
              <a:ext cx="230" cy="23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48" y="80"/>
                  </a:moveTo>
                  <a:cubicBezTo>
                    <a:pt x="31" y="80"/>
                    <a:pt x="16" y="66"/>
                    <a:pt x="16" y="48"/>
                  </a:cubicBezTo>
                  <a:cubicBezTo>
                    <a:pt x="16" y="30"/>
                    <a:pt x="31" y="16"/>
                    <a:pt x="48" y="16"/>
                  </a:cubicBezTo>
                  <a:cubicBezTo>
                    <a:pt x="66" y="16"/>
                    <a:pt x="80" y="30"/>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 name="Freeform 5" descr="Car.">
            <a:extLst>
              <a:ext uri="{FF2B5EF4-FFF2-40B4-BE49-F238E27FC236}">
                <a16:creationId xmlns:a16="http://schemas.microsoft.com/office/drawing/2014/main" id="{271FC132-E19F-B969-FED1-7E070EA5B1E0}"/>
              </a:ext>
            </a:extLst>
          </p:cNvPr>
          <p:cNvSpPr>
            <a:spLocks noEditPoints="1"/>
          </p:cNvSpPr>
          <p:nvPr>
            <p:custDataLst>
              <p:custData r:id="rId1"/>
            </p:custDataLst>
          </p:nvPr>
        </p:nvSpPr>
        <p:spPr bwMode="auto">
          <a:xfrm>
            <a:off x="8084714" y="1779720"/>
            <a:ext cx="1218868" cy="869464"/>
          </a:xfrm>
          <a:custGeom>
            <a:avLst/>
            <a:gdLst>
              <a:gd name="T0" fmla="*/ 248 w 256"/>
              <a:gd name="T1" fmla="*/ 56 h 160"/>
              <a:gd name="T2" fmla="*/ 197 w 256"/>
              <a:gd name="T3" fmla="*/ 56 h 160"/>
              <a:gd name="T4" fmla="*/ 167 w 256"/>
              <a:gd name="T5" fmla="*/ 4 h 160"/>
              <a:gd name="T6" fmla="*/ 160 w 256"/>
              <a:gd name="T7" fmla="*/ 0 h 160"/>
              <a:gd name="T8" fmla="*/ 48 w 256"/>
              <a:gd name="T9" fmla="*/ 0 h 160"/>
              <a:gd name="T10" fmla="*/ 42 w 256"/>
              <a:gd name="T11" fmla="*/ 3 h 160"/>
              <a:gd name="T12" fmla="*/ 2 w 256"/>
              <a:gd name="T13" fmla="*/ 59 h 160"/>
              <a:gd name="T14" fmla="*/ 1 w 256"/>
              <a:gd name="T15" fmla="*/ 60 h 160"/>
              <a:gd name="T16" fmla="*/ 1 w 256"/>
              <a:gd name="T17" fmla="*/ 61 h 160"/>
              <a:gd name="T18" fmla="*/ 0 w 256"/>
              <a:gd name="T19" fmla="*/ 64 h 160"/>
              <a:gd name="T20" fmla="*/ 0 w 256"/>
              <a:gd name="T21" fmla="*/ 128 h 160"/>
              <a:gd name="T22" fmla="*/ 8 w 256"/>
              <a:gd name="T23" fmla="*/ 136 h 160"/>
              <a:gd name="T24" fmla="*/ 25 w 256"/>
              <a:gd name="T25" fmla="*/ 136 h 160"/>
              <a:gd name="T26" fmla="*/ 56 w 256"/>
              <a:gd name="T27" fmla="*/ 160 h 160"/>
              <a:gd name="T28" fmla="*/ 87 w 256"/>
              <a:gd name="T29" fmla="*/ 136 h 160"/>
              <a:gd name="T30" fmla="*/ 169 w 256"/>
              <a:gd name="T31" fmla="*/ 136 h 160"/>
              <a:gd name="T32" fmla="*/ 200 w 256"/>
              <a:gd name="T33" fmla="*/ 160 h 160"/>
              <a:gd name="T34" fmla="*/ 231 w 256"/>
              <a:gd name="T35" fmla="*/ 136 h 160"/>
              <a:gd name="T36" fmla="*/ 248 w 256"/>
              <a:gd name="T37" fmla="*/ 136 h 160"/>
              <a:gd name="T38" fmla="*/ 256 w 256"/>
              <a:gd name="T39" fmla="*/ 128 h 160"/>
              <a:gd name="T40" fmla="*/ 256 w 256"/>
              <a:gd name="T41" fmla="*/ 64 h 160"/>
              <a:gd name="T42" fmla="*/ 248 w 256"/>
              <a:gd name="T43" fmla="*/ 56 h 160"/>
              <a:gd name="T44" fmla="*/ 178 w 256"/>
              <a:gd name="T45" fmla="*/ 56 h 160"/>
              <a:gd name="T46" fmla="*/ 112 w 256"/>
              <a:gd name="T47" fmla="*/ 56 h 160"/>
              <a:gd name="T48" fmla="*/ 112 w 256"/>
              <a:gd name="T49" fmla="*/ 16 h 160"/>
              <a:gd name="T50" fmla="*/ 156 w 256"/>
              <a:gd name="T51" fmla="*/ 16 h 160"/>
              <a:gd name="T52" fmla="*/ 178 w 256"/>
              <a:gd name="T53" fmla="*/ 56 h 160"/>
              <a:gd name="T54" fmla="*/ 52 w 256"/>
              <a:gd name="T55" fmla="*/ 16 h 160"/>
              <a:gd name="T56" fmla="*/ 96 w 256"/>
              <a:gd name="T57" fmla="*/ 16 h 160"/>
              <a:gd name="T58" fmla="*/ 96 w 256"/>
              <a:gd name="T59" fmla="*/ 56 h 160"/>
              <a:gd name="T60" fmla="*/ 24 w 256"/>
              <a:gd name="T61" fmla="*/ 56 h 160"/>
              <a:gd name="T62" fmla="*/ 52 w 256"/>
              <a:gd name="T63" fmla="*/ 16 h 160"/>
              <a:gd name="T64" fmla="*/ 56 w 256"/>
              <a:gd name="T65" fmla="*/ 144 h 160"/>
              <a:gd name="T66" fmla="*/ 40 w 256"/>
              <a:gd name="T67" fmla="*/ 128 h 160"/>
              <a:gd name="T68" fmla="*/ 56 w 256"/>
              <a:gd name="T69" fmla="*/ 112 h 160"/>
              <a:gd name="T70" fmla="*/ 72 w 256"/>
              <a:gd name="T71" fmla="*/ 128 h 160"/>
              <a:gd name="T72" fmla="*/ 56 w 256"/>
              <a:gd name="T73" fmla="*/ 144 h 160"/>
              <a:gd name="T74" fmla="*/ 200 w 256"/>
              <a:gd name="T75" fmla="*/ 144 h 160"/>
              <a:gd name="T76" fmla="*/ 184 w 256"/>
              <a:gd name="T77" fmla="*/ 128 h 160"/>
              <a:gd name="T78" fmla="*/ 200 w 256"/>
              <a:gd name="T79" fmla="*/ 112 h 160"/>
              <a:gd name="T80" fmla="*/ 216 w 256"/>
              <a:gd name="T81" fmla="*/ 128 h 160"/>
              <a:gd name="T82" fmla="*/ 200 w 256"/>
              <a:gd name="T83" fmla="*/ 144 h 160"/>
              <a:gd name="T84" fmla="*/ 240 w 256"/>
              <a:gd name="T85" fmla="*/ 120 h 160"/>
              <a:gd name="T86" fmla="*/ 231 w 256"/>
              <a:gd name="T87" fmla="*/ 120 h 160"/>
              <a:gd name="T88" fmla="*/ 200 w 256"/>
              <a:gd name="T89" fmla="*/ 96 h 160"/>
              <a:gd name="T90" fmla="*/ 169 w 256"/>
              <a:gd name="T91" fmla="*/ 120 h 160"/>
              <a:gd name="T92" fmla="*/ 87 w 256"/>
              <a:gd name="T93" fmla="*/ 120 h 160"/>
              <a:gd name="T94" fmla="*/ 56 w 256"/>
              <a:gd name="T95" fmla="*/ 96 h 160"/>
              <a:gd name="T96" fmla="*/ 25 w 256"/>
              <a:gd name="T97" fmla="*/ 120 h 160"/>
              <a:gd name="T98" fmla="*/ 16 w 256"/>
              <a:gd name="T99" fmla="*/ 120 h 160"/>
              <a:gd name="T100" fmla="*/ 16 w 256"/>
              <a:gd name="T101" fmla="*/ 72 h 160"/>
              <a:gd name="T102" fmla="*/ 192 w 256"/>
              <a:gd name="T103" fmla="*/ 72 h 160"/>
              <a:gd name="T104" fmla="*/ 240 w 256"/>
              <a:gd name="T105" fmla="*/ 72 h 160"/>
              <a:gd name="T106" fmla="*/ 240 w 256"/>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60">
                <a:moveTo>
                  <a:pt x="248" y="56"/>
                </a:moveTo>
                <a:cubicBezTo>
                  <a:pt x="197" y="56"/>
                  <a:pt x="197" y="56"/>
                  <a:pt x="197" y="56"/>
                </a:cubicBezTo>
                <a:cubicBezTo>
                  <a:pt x="167" y="4"/>
                  <a:pt x="167" y="4"/>
                  <a:pt x="167" y="4"/>
                </a:cubicBezTo>
                <a:cubicBezTo>
                  <a:pt x="166" y="2"/>
                  <a:pt x="163" y="0"/>
                  <a:pt x="160" y="0"/>
                </a:cubicBezTo>
                <a:cubicBezTo>
                  <a:pt x="48" y="0"/>
                  <a:pt x="48" y="0"/>
                  <a:pt x="48" y="0"/>
                </a:cubicBezTo>
                <a:cubicBezTo>
                  <a:pt x="46" y="0"/>
                  <a:pt x="43" y="1"/>
                  <a:pt x="42" y="3"/>
                </a:cubicBezTo>
                <a:cubicBezTo>
                  <a:pt x="2" y="59"/>
                  <a:pt x="2" y="59"/>
                  <a:pt x="2" y="59"/>
                </a:cubicBezTo>
                <a:cubicBezTo>
                  <a:pt x="2" y="60"/>
                  <a:pt x="1" y="60"/>
                  <a:pt x="1" y="60"/>
                </a:cubicBezTo>
                <a:cubicBezTo>
                  <a:pt x="1" y="61"/>
                  <a:pt x="1" y="61"/>
                  <a:pt x="1" y="61"/>
                </a:cubicBezTo>
                <a:cubicBezTo>
                  <a:pt x="0" y="62"/>
                  <a:pt x="0" y="63"/>
                  <a:pt x="0" y="64"/>
                </a:cubicBezTo>
                <a:cubicBezTo>
                  <a:pt x="0" y="128"/>
                  <a:pt x="0" y="128"/>
                  <a:pt x="0" y="128"/>
                </a:cubicBezTo>
                <a:cubicBezTo>
                  <a:pt x="0" y="132"/>
                  <a:pt x="4" y="136"/>
                  <a:pt x="8" y="136"/>
                </a:cubicBezTo>
                <a:cubicBezTo>
                  <a:pt x="25" y="136"/>
                  <a:pt x="25" y="136"/>
                  <a:pt x="25" y="136"/>
                </a:cubicBezTo>
                <a:cubicBezTo>
                  <a:pt x="29" y="150"/>
                  <a:pt x="41" y="160"/>
                  <a:pt x="56" y="160"/>
                </a:cubicBezTo>
                <a:cubicBezTo>
                  <a:pt x="71" y="160"/>
                  <a:pt x="84" y="150"/>
                  <a:pt x="87" y="136"/>
                </a:cubicBezTo>
                <a:cubicBezTo>
                  <a:pt x="169" y="136"/>
                  <a:pt x="169" y="136"/>
                  <a:pt x="169" y="136"/>
                </a:cubicBezTo>
                <a:cubicBezTo>
                  <a:pt x="173" y="150"/>
                  <a:pt x="185" y="160"/>
                  <a:pt x="200" y="160"/>
                </a:cubicBezTo>
                <a:cubicBezTo>
                  <a:pt x="215" y="160"/>
                  <a:pt x="228" y="150"/>
                  <a:pt x="231" y="136"/>
                </a:cubicBezTo>
                <a:cubicBezTo>
                  <a:pt x="248" y="136"/>
                  <a:pt x="248" y="136"/>
                  <a:pt x="248" y="136"/>
                </a:cubicBezTo>
                <a:cubicBezTo>
                  <a:pt x="253" y="136"/>
                  <a:pt x="256" y="132"/>
                  <a:pt x="256" y="128"/>
                </a:cubicBezTo>
                <a:cubicBezTo>
                  <a:pt x="256" y="64"/>
                  <a:pt x="256" y="64"/>
                  <a:pt x="256" y="64"/>
                </a:cubicBezTo>
                <a:cubicBezTo>
                  <a:pt x="256" y="60"/>
                  <a:pt x="253" y="56"/>
                  <a:pt x="248" y="56"/>
                </a:cubicBezTo>
                <a:close/>
                <a:moveTo>
                  <a:pt x="178" y="56"/>
                </a:moveTo>
                <a:cubicBezTo>
                  <a:pt x="112" y="56"/>
                  <a:pt x="112" y="56"/>
                  <a:pt x="112" y="56"/>
                </a:cubicBezTo>
                <a:cubicBezTo>
                  <a:pt x="112" y="16"/>
                  <a:pt x="112" y="16"/>
                  <a:pt x="112" y="16"/>
                </a:cubicBezTo>
                <a:cubicBezTo>
                  <a:pt x="156" y="16"/>
                  <a:pt x="156" y="16"/>
                  <a:pt x="156" y="16"/>
                </a:cubicBezTo>
                <a:lnTo>
                  <a:pt x="178" y="56"/>
                </a:lnTo>
                <a:close/>
                <a:moveTo>
                  <a:pt x="52" y="16"/>
                </a:moveTo>
                <a:cubicBezTo>
                  <a:pt x="96" y="16"/>
                  <a:pt x="96" y="16"/>
                  <a:pt x="96" y="16"/>
                </a:cubicBezTo>
                <a:cubicBezTo>
                  <a:pt x="96" y="56"/>
                  <a:pt x="96" y="56"/>
                  <a:pt x="96" y="56"/>
                </a:cubicBezTo>
                <a:cubicBezTo>
                  <a:pt x="24" y="56"/>
                  <a:pt x="24" y="56"/>
                  <a:pt x="24" y="56"/>
                </a:cubicBezTo>
                <a:lnTo>
                  <a:pt x="52" y="16"/>
                </a:lnTo>
                <a:close/>
                <a:moveTo>
                  <a:pt x="56" y="144"/>
                </a:moveTo>
                <a:cubicBezTo>
                  <a:pt x="47" y="144"/>
                  <a:pt x="40" y="137"/>
                  <a:pt x="40" y="128"/>
                </a:cubicBezTo>
                <a:cubicBezTo>
                  <a:pt x="40" y="119"/>
                  <a:pt x="47" y="112"/>
                  <a:pt x="56" y="112"/>
                </a:cubicBezTo>
                <a:cubicBezTo>
                  <a:pt x="65" y="112"/>
                  <a:pt x="72" y="119"/>
                  <a:pt x="72" y="128"/>
                </a:cubicBezTo>
                <a:cubicBezTo>
                  <a:pt x="72" y="137"/>
                  <a:pt x="65" y="144"/>
                  <a:pt x="56" y="144"/>
                </a:cubicBezTo>
                <a:close/>
                <a:moveTo>
                  <a:pt x="200" y="144"/>
                </a:moveTo>
                <a:cubicBezTo>
                  <a:pt x="191" y="144"/>
                  <a:pt x="184" y="137"/>
                  <a:pt x="184" y="128"/>
                </a:cubicBezTo>
                <a:cubicBezTo>
                  <a:pt x="184" y="119"/>
                  <a:pt x="191" y="112"/>
                  <a:pt x="200" y="112"/>
                </a:cubicBezTo>
                <a:cubicBezTo>
                  <a:pt x="209" y="112"/>
                  <a:pt x="216" y="119"/>
                  <a:pt x="216" y="128"/>
                </a:cubicBezTo>
                <a:cubicBezTo>
                  <a:pt x="216" y="137"/>
                  <a:pt x="209" y="144"/>
                  <a:pt x="200" y="144"/>
                </a:cubicBezTo>
                <a:close/>
                <a:moveTo>
                  <a:pt x="240" y="120"/>
                </a:moveTo>
                <a:cubicBezTo>
                  <a:pt x="231" y="120"/>
                  <a:pt x="231" y="120"/>
                  <a:pt x="231" y="120"/>
                </a:cubicBezTo>
                <a:cubicBezTo>
                  <a:pt x="228" y="106"/>
                  <a:pt x="215" y="96"/>
                  <a:pt x="200" y="96"/>
                </a:cubicBezTo>
                <a:cubicBezTo>
                  <a:pt x="185" y="96"/>
                  <a:pt x="173" y="106"/>
                  <a:pt x="169" y="120"/>
                </a:cubicBezTo>
                <a:cubicBezTo>
                  <a:pt x="87" y="120"/>
                  <a:pt x="87" y="120"/>
                  <a:pt x="87" y="120"/>
                </a:cubicBezTo>
                <a:cubicBezTo>
                  <a:pt x="84" y="106"/>
                  <a:pt x="71" y="96"/>
                  <a:pt x="56" y="96"/>
                </a:cubicBezTo>
                <a:cubicBezTo>
                  <a:pt x="41" y="96"/>
                  <a:pt x="29" y="106"/>
                  <a:pt x="25" y="120"/>
                </a:cubicBezTo>
                <a:cubicBezTo>
                  <a:pt x="16" y="120"/>
                  <a:pt x="16" y="120"/>
                  <a:pt x="16" y="120"/>
                </a:cubicBezTo>
                <a:cubicBezTo>
                  <a:pt x="16" y="72"/>
                  <a:pt x="16" y="72"/>
                  <a:pt x="16" y="72"/>
                </a:cubicBezTo>
                <a:cubicBezTo>
                  <a:pt x="192" y="72"/>
                  <a:pt x="192" y="72"/>
                  <a:pt x="192" y="72"/>
                </a:cubicBezTo>
                <a:cubicBezTo>
                  <a:pt x="240" y="72"/>
                  <a:pt x="240" y="72"/>
                  <a:pt x="240" y="72"/>
                </a:cubicBezTo>
                <a:lnTo>
                  <a:pt x="240" y="120"/>
                </a:lnTo>
                <a:close/>
              </a:path>
            </a:pathLst>
          </a:custGeom>
          <a:solidFill>
            <a:schemeClr val="accent3"/>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78525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7068" y="2825086"/>
            <a:ext cx="8662849" cy="835209"/>
          </a:xfrm>
        </p:spPr>
        <p:txBody>
          <a:bodyPr/>
          <a:lstStyle/>
          <a:p>
            <a:r>
              <a:rPr lang="es-ES" sz="5400" b="1" dirty="0">
                <a:solidFill>
                  <a:schemeClr val="bg1"/>
                </a:solidFill>
              </a:rPr>
              <a:t>Soluciones Estructuradas</a:t>
            </a:r>
            <a:br>
              <a:rPr lang="es-ES" sz="5400" b="1" dirty="0">
                <a:solidFill>
                  <a:schemeClr val="bg1"/>
                </a:solidFill>
              </a:rPr>
            </a:br>
            <a:r>
              <a:rPr lang="es-ES" sz="5400" b="1" dirty="0">
                <a:solidFill>
                  <a:schemeClr val="bg1"/>
                </a:solidFill>
              </a:rPr>
              <a:t>Panorama del Mercado</a:t>
            </a:r>
          </a:p>
        </p:txBody>
      </p:sp>
      <p:grpSp>
        <p:nvGrpSpPr>
          <p:cNvPr id="2" name="Freeform 24" descr="Algorithm.">
            <a:extLst>
              <a:ext uri="{FF2B5EF4-FFF2-40B4-BE49-F238E27FC236}">
                <a16:creationId xmlns:a16="http://schemas.microsoft.com/office/drawing/2014/main" id="{B98C73C8-6623-31A3-53DE-0D2FFAB6A5E6}"/>
              </a:ext>
            </a:extLst>
          </p:cNvPr>
          <p:cNvGrpSpPr>
            <a:grpSpLocks noChangeAspect="1"/>
          </p:cNvGrpSpPr>
          <p:nvPr/>
        </p:nvGrpSpPr>
        <p:grpSpPr bwMode="auto">
          <a:xfrm>
            <a:off x="902699" y="2314266"/>
            <a:ext cx="1909053" cy="2034994"/>
            <a:chOff x="6288" y="1007"/>
            <a:chExt cx="576" cy="614"/>
          </a:xfrm>
          <a:solidFill>
            <a:schemeClr val="accent1">
              <a:lumMod val="20000"/>
              <a:lumOff val="80000"/>
            </a:schemeClr>
          </a:solidFill>
        </p:grpSpPr>
        <p:sp>
          <p:nvSpPr>
            <p:cNvPr id="3" name="Freeform 25">
              <a:extLst>
                <a:ext uri="{FF2B5EF4-FFF2-40B4-BE49-F238E27FC236}">
                  <a16:creationId xmlns:a16="http://schemas.microsoft.com/office/drawing/2014/main" id="{01FC787C-D8FA-4E70-29BB-9C9F38E9429C}"/>
                </a:ext>
              </a:extLst>
            </p:cNvPr>
            <p:cNvSpPr>
              <a:spLocks noEditPoints="1"/>
            </p:cNvSpPr>
            <p:nvPr/>
          </p:nvSpPr>
          <p:spPr bwMode="auto">
            <a:xfrm>
              <a:off x="6461" y="1198"/>
              <a:ext cx="230" cy="231"/>
            </a:xfrm>
            <a:custGeom>
              <a:avLst/>
              <a:gdLst>
                <a:gd name="T0" fmla="*/ 88 w 96"/>
                <a:gd name="T1" fmla="*/ 40 h 96"/>
                <a:gd name="T2" fmla="*/ 79 w 96"/>
                <a:gd name="T3" fmla="*/ 40 h 96"/>
                <a:gd name="T4" fmla="*/ 76 w 96"/>
                <a:gd name="T5" fmla="*/ 32 h 96"/>
                <a:gd name="T6" fmla="*/ 82 w 96"/>
                <a:gd name="T7" fmla="*/ 26 h 96"/>
                <a:gd name="T8" fmla="*/ 82 w 96"/>
                <a:gd name="T9" fmla="*/ 14 h 96"/>
                <a:gd name="T10" fmla="*/ 71 w 96"/>
                <a:gd name="T11" fmla="*/ 14 h 96"/>
                <a:gd name="T12" fmla="*/ 64 w 96"/>
                <a:gd name="T13" fmla="*/ 21 h 96"/>
                <a:gd name="T14" fmla="*/ 56 w 96"/>
                <a:gd name="T15" fmla="*/ 17 h 96"/>
                <a:gd name="T16" fmla="*/ 56 w 96"/>
                <a:gd name="T17" fmla="*/ 8 h 96"/>
                <a:gd name="T18" fmla="*/ 48 w 96"/>
                <a:gd name="T19" fmla="*/ 0 h 96"/>
                <a:gd name="T20" fmla="*/ 40 w 96"/>
                <a:gd name="T21" fmla="*/ 8 h 96"/>
                <a:gd name="T22" fmla="*/ 40 w 96"/>
                <a:gd name="T23" fmla="*/ 17 h 96"/>
                <a:gd name="T24" fmla="*/ 32 w 96"/>
                <a:gd name="T25" fmla="*/ 21 h 96"/>
                <a:gd name="T26" fmla="*/ 26 w 96"/>
                <a:gd name="T27" fmla="*/ 14 h 96"/>
                <a:gd name="T28" fmla="*/ 15 w 96"/>
                <a:gd name="T29" fmla="*/ 14 h 96"/>
                <a:gd name="T30" fmla="*/ 15 w 96"/>
                <a:gd name="T31" fmla="*/ 26 h 96"/>
                <a:gd name="T32" fmla="*/ 21 w 96"/>
                <a:gd name="T33" fmla="*/ 32 h 96"/>
                <a:gd name="T34" fmla="*/ 17 w 96"/>
                <a:gd name="T35" fmla="*/ 40 h 96"/>
                <a:gd name="T36" fmla="*/ 8 w 96"/>
                <a:gd name="T37" fmla="*/ 40 h 96"/>
                <a:gd name="T38" fmla="*/ 0 w 96"/>
                <a:gd name="T39" fmla="*/ 48 h 96"/>
                <a:gd name="T40" fmla="*/ 8 w 96"/>
                <a:gd name="T41" fmla="*/ 56 h 96"/>
                <a:gd name="T42" fmla="*/ 17 w 96"/>
                <a:gd name="T43" fmla="*/ 56 h 96"/>
                <a:gd name="T44" fmla="*/ 21 w 96"/>
                <a:gd name="T45" fmla="*/ 64 h 96"/>
                <a:gd name="T46" fmla="*/ 15 w 96"/>
                <a:gd name="T47" fmla="*/ 70 h 96"/>
                <a:gd name="T48" fmla="*/ 15 w 96"/>
                <a:gd name="T49" fmla="*/ 82 h 96"/>
                <a:gd name="T50" fmla="*/ 20 w 96"/>
                <a:gd name="T51" fmla="*/ 84 h 96"/>
                <a:gd name="T52" fmla="*/ 26 w 96"/>
                <a:gd name="T53" fmla="*/ 82 h 96"/>
                <a:gd name="T54" fmla="*/ 32 w 96"/>
                <a:gd name="T55" fmla="*/ 75 h 96"/>
                <a:gd name="T56" fmla="*/ 40 w 96"/>
                <a:gd name="T57" fmla="*/ 79 h 96"/>
                <a:gd name="T58" fmla="*/ 40 w 96"/>
                <a:gd name="T59" fmla="*/ 88 h 96"/>
                <a:gd name="T60" fmla="*/ 48 w 96"/>
                <a:gd name="T61" fmla="*/ 96 h 96"/>
                <a:gd name="T62" fmla="*/ 56 w 96"/>
                <a:gd name="T63" fmla="*/ 88 h 96"/>
                <a:gd name="T64" fmla="*/ 56 w 96"/>
                <a:gd name="T65" fmla="*/ 79 h 96"/>
                <a:gd name="T66" fmla="*/ 64 w 96"/>
                <a:gd name="T67" fmla="*/ 75 h 96"/>
                <a:gd name="T68" fmla="*/ 71 w 96"/>
                <a:gd name="T69" fmla="*/ 82 h 96"/>
                <a:gd name="T70" fmla="*/ 76 w 96"/>
                <a:gd name="T71" fmla="*/ 84 h 96"/>
                <a:gd name="T72" fmla="*/ 82 w 96"/>
                <a:gd name="T73" fmla="*/ 82 h 96"/>
                <a:gd name="T74" fmla="*/ 82 w 96"/>
                <a:gd name="T75" fmla="*/ 70 h 96"/>
                <a:gd name="T76" fmla="*/ 76 w 96"/>
                <a:gd name="T77" fmla="*/ 64 h 96"/>
                <a:gd name="T78" fmla="*/ 79 w 96"/>
                <a:gd name="T79" fmla="*/ 56 h 96"/>
                <a:gd name="T80" fmla="*/ 88 w 96"/>
                <a:gd name="T81" fmla="*/ 56 h 96"/>
                <a:gd name="T82" fmla="*/ 96 w 96"/>
                <a:gd name="T83" fmla="*/ 48 h 96"/>
                <a:gd name="T84" fmla="*/ 88 w 96"/>
                <a:gd name="T85" fmla="*/ 40 h 96"/>
                <a:gd name="T86" fmla="*/ 59 w 96"/>
                <a:gd name="T87" fmla="*/ 59 h 96"/>
                <a:gd name="T88" fmla="*/ 59 w 96"/>
                <a:gd name="T89" fmla="*/ 60 h 96"/>
                <a:gd name="T90" fmla="*/ 48 w 96"/>
                <a:gd name="T91" fmla="*/ 64 h 96"/>
                <a:gd name="T92" fmla="*/ 38 w 96"/>
                <a:gd name="T93" fmla="*/ 60 h 96"/>
                <a:gd name="T94" fmla="*/ 37 w 96"/>
                <a:gd name="T95" fmla="*/ 59 h 96"/>
                <a:gd name="T96" fmla="*/ 36 w 96"/>
                <a:gd name="T97" fmla="*/ 59 h 96"/>
                <a:gd name="T98" fmla="*/ 32 w 96"/>
                <a:gd name="T99" fmla="*/ 48 h 96"/>
                <a:gd name="T100" fmla="*/ 36 w 96"/>
                <a:gd name="T101" fmla="*/ 37 h 96"/>
                <a:gd name="T102" fmla="*/ 37 w 96"/>
                <a:gd name="T103" fmla="*/ 37 h 96"/>
                <a:gd name="T104" fmla="*/ 38 w 96"/>
                <a:gd name="T105" fmla="*/ 36 h 96"/>
                <a:gd name="T106" fmla="*/ 48 w 96"/>
                <a:gd name="T107" fmla="*/ 32 h 96"/>
                <a:gd name="T108" fmla="*/ 59 w 96"/>
                <a:gd name="T109" fmla="*/ 36 h 96"/>
                <a:gd name="T110" fmla="*/ 59 w 96"/>
                <a:gd name="T111" fmla="*/ 37 h 96"/>
                <a:gd name="T112" fmla="*/ 60 w 96"/>
                <a:gd name="T113" fmla="*/ 37 h 96"/>
                <a:gd name="T114" fmla="*/ 64 w 96"/>
                <a:gd name="T115" fmla="*/ 48 h 96"/>
                <a:gd name="T116" fmla="*/ 60 w 96"/>
                <a:gd name="T117" fmla="*/ 59 h 96"/>
                <a:gd name="T118" fmla="*/ 59 w 96"/>
                <a:gd name="T119"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96">
                  <a:moveTo>
                    <a:pt x="88" y="40"/>
                  </a:moveTo>
                  <a:cubicBezTo>
                    <a:pt x="79" y="40"/>
                    <a:pt x="79" y="40"/>
                    <a:pt x="79" y="40"/>
                  </a:cubicBezTo>
                  <a:cubicBezTo>
                    <a:pt x="78" y="37"/>
                    <a:pt x="77" y="34"/>
                    <a:pt x="76" y="32"/>
                  </a:cubicBezTo>
                  <a:cubicBezTo>
                    <a:pt x="82" y="26"/>
                    <a:pt x="82" y="26"/>
                    <a:pt x="82" y="26"/>
                  </a:cubicBezTo>
                  <a:cubicBezTo>
                    <a:pt x="85" y="23"/>
                    <a:pt x="85" y="18"/>
                    <a:pt x="82" y="14"/>
                  </a:cubicBezTo>
                  <a:cubicBezTo>
                    <a:pt x="79" y="11"/>
                    <a:pt x="74" y="11"/>
                    <a:pt x="71" y="14"/>
                  </a:cubicBezTo>
                  <a:cubicBezTo>
                    <a:pt x="64" y="21"/>
                    <a:pt x="64" y="21"/>
                    <a:pt x="64" y="21"/>
                  </a:cubicBezTo>
                  <a:cubicBezTo>
                    <a:pt x="62" y="19"/>
                    <a:pt x="59" y="18"/>
                    <a:pt x="56" y="17"/>
                  </a:cubicBezTo>
                  <a:cubicBezTo>
                    <a:pt x="56" y="8"/>
                    <a:pt x="56" y="8"/>
                    <a:pt x="56" y="8"/>
                  </a:cubicBezTo>
                  <a:cubicBezTo>
                    <a:pt x="56" y="4"/>
                    <a:pt x="53" y="0"/>
                    <a:pt x="48" y="0"/>
                  </a:cubicBezTo>
                  <a:cubicBezTo>
                    <a:pt x="44" y="0"/>
                    <a:pt x="40" y="4"/>
                    <a:pt x="40" y="8"/>
                  </a:cubicBezTo>
                  <a:cubicBezTo>
                    <a:pt x="40" y="17"/>
                    <a:pt x="40" y="17"/>
                    <a:pt x="40" y="17"/>
                  </a:cubicBezTo>
                  <a:cubicBezTo>
                    <a:pt x="37" y="18"/>
                    <a:pt x="35" y="19"/>
                    <a:pt x="32" y="21"/>
                  </a:cubicBezTo>
                  <a:cubicBezTo>
                    <a:pt x="26" y="14"/>
                    <a:pt x="26" y="14"/>
                    <a:pt x="26" y="14"/>
                  </a:cubicBezTo>
                  <a:cubicBezTo>
                    <a:pt x="23" y="11"/>
                    <a:pt x="18" y="11"/>
                    <a:pt x="15" y="14"/>
                  </a:cubicBezTo>
                  <a:cubicBezTo>
                    <a:pt x="11" y="18"/>
                    <a:pt x="11" y="23"/>
                    <a:pt x="15" y="26"/>
                  </a:cubicBezTo>
                  <a:cubicBezTo>
                    <a:pt x="21" y="32"/>
                    <a:pt x="21" y="32"/>
                    <a:pt x="21" y="32"/>
                  </a:cubicBezTo>
                  <a:cubicBezTo>
                    <a:pt x="19" y="34"/>
                    <a:pt x="18" y="37"/>
                    <a:pt x="17" y="40"/>
                  </a:cubicBezTo>
                  <a:cubicBezTo>
                    <a:pt x="8" y="40"/>
                    <a:pt x="8" y="40"/>
                    <a:pt x="8" y="40"/>
                  </a:cubicBezTo>
                  <a:cubicBezTo>
                    <a:pt x="4" y="40"/>
                    <a:pt x="0" y="44"/>
                    <a:pt x="0" y="48"/>
                  </a:cubicBezTo>
                  <a:cubicBezTo>
                    <a:pt x="0" y="52"/>
                    <a:pt x="4" y="56"/>
                    <a:pt x="8" y="56"/>
                  </a:cubicBezTo>
                  <a:cubicBezTo>
                    <a:pt x="17" y="56"/>
                    <a:pt x="17" y="56"/>
                    <a:pt x="17" y="56"/>
                  </a:cubicBezTo>
                  <a:cubicBezTo>
                    <a:pt x="18" y="59"/>
                    <a:pt x="19" y="62"/>
                    <a:pt x="21" y="64"/>
                  </a:cubicBezTo>
                  <a:cubicBezTo>
                    <a:pt x="15" y="70"/>
                    <a:pt x="15" y="70"/>
                    <a:pt x="15" y="70"/>
                  </a:cubicBezTo>
                  <a:cubicBezTo>
                    <a:pt x="11" y="74"/>
                    <a:pt x="11" y="79"/>
                    <a:pt x="15" y="82"/>
                  </a:cubicBezTo>
                  <a:cubicBezTo>
                    <a:pt x="16" y="83"/>
                    <a:pt x="18" y="84"/>
                    <a:pt x="20" y="84"/>
                  </a:cubicBezTo>
                  <a:cubicBezTo>
                    <a:pt x="22" y="84"/>
                    <a:pt x="24" y="83"/>
                    <a:pt x="26" y="82"/>
                  </a:cubicBezTo>
                  <a:cubicBezTo>
                    <a:pt x="32" y="75"/>
                    <a:pt x="32" y="75"/>
                    <a:pt x="32" y="75"/>
                  </a:cubicBezTo>
                  <a:cubicBezTo>
                    <a:pt x="35" y="77"/>
                    <a:pt x="37" y="78"/>
                    <a:pt x="40" y="79"/>
                  </a:cubicBezTo>
                  <a:cubicBezTo>
                    <a:pt x="40" y="88"/>
                    <a:pt x="40" y="88"/>
                    <a:pt x="40" y="88"/>
                  </a:cubicBezTo>
                  <a:cubicBezTo>
                    <a:pt x="40" y="92"/>
                    <a:pt x="44" y="96"/>
                    <a:pt x="48" y="96"/>
                  </a:cubicBezTo>
                  <a:cubicBezTo>
                    <a:pt x="53" y="96"/>
                    <a:pt x="56" y="92"/>
                    <a:pt x="56" y="88"/>
                  </a:cubicBezTo>
                  <a:cubicBezTo>
                    <a:pt x="56" y="79"/>
                    <a:pt x="56" y="79"/>
                    <a:pt x="56" y="79"/>
                  </a:cubicBezTo>
                  <a:cubicBezTo>
                    <a:pt x="59" y="78"/>
                    <a:pt x="62" y="77"/>
                    <a:pt x="64" y="75"/>
                  </a:cubicBezTo>
                  <a:cubicBezTo>
                    <a:pt x="71" y="82"/>
                    <a:pt x="71" y="82"/>
                    <a:pt x="71" y="82"/>
                  </a:cubicBezTo>
                  <a:cubicBezTo>
                    <a:pt x="72" y="83"/>
                    <a:pt x="74" y="84"/>
                    <a:pt x="76" y="84"/>
                  </a:cubicBezTo>
                  <a:cubicBezTo>
                    <a:pt x="78" y="84"/>
                    <a:pt x="80" y="83"/>
                    <a:pt x="82" y="82"/>
                  </a:cubicBezTo>
                  <a:cubicBezTo>
                    <a:pt x="85" y="79"/>
                    <a:pt x="85" y="74"/>
                    <a:pt x="82" y="70"/>
                  </a:cubicBezTo>
                  <a:cubicBezTo>
                    <a:pt x="76" y="64"/>
                    <a:pt x="76" y="64"/>
                    <a:pt x="76" y="64"/>
                  </a:cubicBezTo>
                  <a:cubicBezTo>
                    <a:pt x="77" y="62"/>
                    <a:pt x="78" y="59"/>
                    <a:pt x="79" y="56"/>
                  </a:cubicBezTo>
                  <a:cubicBezTo>
                    <a:pt x="88" y="56"/>
                    <a:pt x="88" y="56"/>
                    <a:pt x="88" y="56"/>
                  </a:cubicBezTo>
                  <a:cubicBezTo>
                    <a:pt x="93" y="56"/>
                    <a:pt x="96" y="52"/>
                    <a:pt x="96" y="48"/>
                  </a:cubicBezTo>
                  <a:cubicBezTo>
                    <a:pt x="96" y="44"/>
                    <a:pt x="93" y="40"/>
                    <a:pt x="88" y="40"/>
                  </a:cubicBezTo>
                  <a:close/>
                  <a:moveTo>
                    <a:pt x="59" y="59"/>
                  </a:moveTo>
                  <a:cubicBezTo>
                    <a:pt x="59" y="59"/>
                    <a:pt x="59" y="60"/>
                    <a:pt x="59" y="60"/>
                  </a:cubicBezTo>
                  <a:cubicBezTo>
                    <a:pt x="56" y="62"/>
                    <a:pt x="52" y="64"/>
                    <a:pt x="48" y="64"/>
                  </a:cubicBezTo>
                  <a:cubicBezTo>
                    <a:pt x="44" y="64"/>
                    <a:pt x="40" y="62"/>
                    <a:pt x="38" y="60"/>
                  </a:cubicBezTo>
                  <a:cubicBezTo>
                    <a:pt x="37" y="60"/>
                    <a:pt x="37" y="59"/>
                    <a:pt x="37" y="59"/>
                  </a:cubicBezTo>
                  <a:cubicBezTo>
                    <a:pt x="37" y="59"/>
                    <a:pt x="37" y="59"/>
                    <a:pt x="36" y="59"/>
                  </a:cubicBezTo>
                  <a:cubicBezTo>
                    <a:pt x="34" y="56"/>
                    <a:pt x="32" y="52"/>
                    <a:pt x="32" y="48"/>
                  </a:cubicBezTo>
                  <a:cubicBezTo>
                    <a:pt x="32" y="44"/>
                    <a:pt x="34" y="40"/>
                    <a:pt x="36" y="37"/>
                  </a:cubicBezTo>
                  <a:cubicBezTo>
                    <a:pt x="37" y="37"/>
                    <a:pt x="37" y="37"/>
                    <a:pt x="37" y="37"/>
                  </a:cubicBezTo>
                  <a:cubicBezTo>
                    <a:pt x="37" y="37"/>
                    <a:pt x="37" y="36"/>
                    <a:pt x="38" y="36"/>
                  </a:cubicBezTo>
                  <a:cubicBezTo>
                    <a:pt x="40" y="34"/>
                    <a:pt x="44" y="32"/>
                    <a:pt x="48" y="32"/>
                  </a:cubicBezTo>
                  <a:cubicBezTo>
                    <a:pt x="52" y="32"/>
                    <a:pt x="56" y="34"/>
                    <a:pt x="59" y="36"/>
                  </a:cubicBezTo>
                  <a:cubicBezTo>
                    <a:pt x="59" y="36"/>
                    <a:pt x="59" y="37"/>
                    <a:pt x="59" y="37"/>
                  </a:cubicBezTo>
                  <a:cubicBezTo>
                    <a:pt x="60" y="37"/>
                    <a:pt x="60" y="37"/>
                    <a:pt x="60" y="37"/>
                  </a:cubicBezTo>
                  <a:cubicBezTo>
                    <a:pt x="63" y="40"/>
                    <a:pt x="64" y="44"/>
                    <a:pt x="64" y="48"/>
                  </a:cubicBezTo>
                  <a:cubicBezTo>
                    <a:pt x="64" y="52"/>
                    <a:pt x="63" y="56"/>
                    <a:pt x="60" y="59"/>
                  </a:cubicBezTo>
                  <a:cubicBezTo>
                    <a:pt x="60" y="59"/>
                    <a:pt x="60" y="59"/>
                    <a:pt x="5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26">
              <a:extLst>
                <a:ext uri="{FF2B5EF4-FFF2-40B4-BE49-F238E27FC236}">
                  <a16:creationId xmlns:a16="http://schemas.microsoft.com/office/drawing/2014/main" id="{F0AD3C51-AA69-524F-35AC-FE7C3B2C2B5C}"/>
                </a:ext>
              </a:extLst>
            </p:cNvPr>
            <p:cNvSpPr>
              <a:spLocks noEditPoints="1"/>
            </p:cNvSpPr>
            <p:nvPr/>
          </p:nvSpPr>
          <p:spPr bwMode="auto">
            <a:xfrm>
              <a:off x="6288" y="1007"/>
              <a:ext cx="137" cy="249"/>
            </a:xfrm>
            <a:custGeom>
              <a:avLst/>
              <a:gdLst>
                <a:gd name="T0" fmla="*/ 32 w 57"/>
                <a:gd name="T1" fmla="*/ 69 h 104"/>
                <a:gd name="T2" fmla="*/ 32 w 57"/>
                <a:gd name="T3" fmla="*/ 47 h 104"/>
                <a:gd name="T4" fmla="*/ 48 w 57"/>
                <a:gd name="T5" fmla="*/ 24 h 104"/>
                <a:gd name="T6" fmla="*/ 24 w 57"/>
                <a:gd name="T7" fmla="*/ 0 h 104"/>
                <a:gd name="T8" fmla="*/ 0 w 57"/>
                <a:gd name="T9" fmla="*/ 24 h 104"/>
                <a:gd name="T10" fmla="*/ 16 w 57"/>
                <a:gd name="T11" fmla="*/ 47 h 104"/>
                <a:gd name="T12" fmla="*/ 16 w 57"/>
                <a:gd name="T13" fmla="*/ 75 h 104"/>
                <a:gd name="T14" fmla="*/ 43 w 57"/>
                <a:gd name="T15" fmla="*/ 102 h 104"/>
                <a:gd name="T16" fmla="*/ 48 w 57"/>
                <a:gd name="T17" fmla="*/ 104 h 104"/>
                <a:gd name="T18" fmla="*/ 54 w 57"/>
                <a:gd name="T19" fmla="*/ 102 h 104"/>
                <a:gd name="T20" fmla="*/ 54 w 57"/>
                <a:gd name="T21" fmla="*/ 90 h 104"/>
                <a:gd name="T22" fmla="*/ 32 w 57"/>
                <a:gd name="T23" fmla="*/ 69 h 104"/>
                <a:gd name="T24" fmla="*/ 24 w 57"/>
                <a:gd name="T25" fmla="*/ 16 h 104"/>
                <a:gd name="T26" fmla="*/ 32 w 57"/>
                <a:gd name="T27" fmla="*/ 24 h 104"/>
                <a:gd name="T28" fmla="*/ 24 w 57"/>
                <a:gd name="T29" fmla="*/ 32 h 104"/>
                <a:gd name="T30" fmla="*/ 16 w 57"/>
                <a:gd name="T31" fmla="*/ 24 h 104"/>
                <a:gd name="T32" fmla="*/ 24 w 57"/>
                <a:gd name="T33"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04">
                  <a:moveTo>
                    <a:pt x="32" y="69"/>
                  </a:moveTo>
                  <a:cubicBezTo>
                    <a:pt x="32" y="47"/>
                    <a:pt x="32" y="47"/>
                    <a:pt x="32" y="47"/>
                  </a:cubicBezTo>
                  <a:cubicBezTo>
                    <a:pt x="42" y="43"/>
                    <a:pt x="48" y="34"/>
                    <a:pt x="48" y="24"/>
                  </a:cubicBezTo>
                  <a:cubicBezTo>
                    <a:pt x="48" y="11"/>
                    <a:pt x="37" y="0"/>
                    <a:pt x="24" y="0"/>
                  </a:cubicBezTo>
                  <a:cubicBezTo>
                    <a:pt x="11" y="0"/>
                    <a:pt x="0" y="11"/>
                    <a:pt x="0" y="24"/>
                  </a:cubicBezTo>
                  <a:cubicBezTo>
                    <a:pt x="0" y="34"/>
                    <a:pt x="7" y="43"/>
                    <a:pt x="16" y="47"/>
                  </a:cubicBezTo>
                  <a:cubicBezTo>
                    <a:pt x="16" y="75"/>
                    <a:pt x="16" y="75"/>
                    <a:pt x="16" y="75"/>
                  </a:cubicBezTo>
                  <a:cubicBezTo>
                    <a:pt x="43" y="102"/>
                    <a:pt x="43" y="102"/>
                    <a:pt x="43" y="102"/>
                  </a:cubicBezTo>
                  <a:cubicBezTo>
                    <a:pt x="44" y="103"/>
                    <a:pt x="46" y="104"/>
                    <a:pt x="48" y="104"/>
                  </a:cubicBezTo>
                  <a:cubicBezTo>
                    <a:pt x="50" y="104"/>
                    <a:pt x="52" y="103"/>
                    <a:pt x="54" y="102"/>
                  </a:cubicBezTo>
                  <a:cubicBezTo>
                    <a:pt x="57" y="99"/>
                    <a:pt x="57" y="94"/>
                    <a:pt x="54" y="90"/>
                  </a:cubicBezTo>
                  <a:lnTo>
                    <a:pt x="32" y="69"/>
                  </a:lnTo>
                  <a:close/>
                  <a:moveTo>
                    <a:pt x="24" y="16"/>
                  </a:moveTo>
                  <a:cubicBezTo>
                    <a:pt x="29" y="16"/>
                    <a:pt x="32" y="20"/>
                    <a:pt x="32" y="24"/>
                  </a:cubicBezTo>
                  <a:cubicBezTo>
                    <a:pt x="32" y="28"/>
                    <a:pt x="29" y="32"/>
                    <a:pt x="24" y="32"/>
                  </a:cubicBezTo>
                  <a:cubicBezTo>
                    <a:pt x="20" y="32"/>
                    <a:pt x="16" y="28"/>
                    <a:pt x="16" y="24"/>
                  </a:cubicBezTo>
                  <a:cubicBezTo>
                    <a:pt x="16" y="20"/>
                    <a:pt x="20"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7">
              <a:extLst>
                <a:ext uri="{FF2B5EF4-FFF2-40B4-BE49-F238E27FC236}">
                  <a16:creationId xmlns:a16="http://schemas.microsoft.com/office/drawing/2014/main" id="{9A917CA4-59B9-99CE-3145-73423E827992}"/>
                </a:ext>
              </a:extLst>
            </p:cNvPr>
            <p:cNvSpPr>
              <a:spLocks noEditPoints="1"/>
            </p:cNvSpPr>
            <p:nvPr/>
          </p:nvSpPr>
          <p:spPr bwMode="auto">
            <a:xfrm>
              <a:off x="6288" y="1369"/>
              <a:ext cx="137" cy="252"/>
            </a:xfrm>
            <a:custGeom>
              <a:avLst/>
              <a:gdLst>
                <a:gd name="T0" fmla="*/ 43 w 57"/>
                <a:gd name="T1" fmla="*/ 3 h 105"/>
                <a:gd name="T2" fmla="*/ 16 w 57"/>
                <a:gd name="T3" fmla="*/ 30 h 105"/>
                <a:gd name="T4" fmla="*/ 16 w 57"/>
                <a:gd name="T5" fmla="*/ 59 h 105"/>
                <a:gd name="T6" fmla="*/ 0 w 57"/>
                <a:gd name="T7" fmla="*/ 81 h 105"/>
                <a:gd name="T8" fmla="*/ 24 w 57"/>
                <a:gd name="T9" fmla="*/ 105 h 105"/>
                <a:gd name="T10" fmla="*/ 48 w 57"/>
                <a:gd name="T11" fmla="*/ 81 h 105"/>
                <a:gd name="T12" fmla="*/ 32 w 57"/>
                <a:gd name="T13" fmla="*/ 59 h 105"/>
                <a:gd name="T14" fmla="*/ 32 w 57"/>
                <a:gd name="T15" fmla="*/ 36 h 105"/>
                <a:gd name="T16" fmla="*/ 54 w 57"/>
                <a:gd name="T17" fmla="*/ 15 h 105"/>
                <a:gd name="T18" fmla="*/ 54 w 57"/>
                <a:gd name="T19" fmla="*/ 3 h 105"/>
                <a:gd name="T20" fmla="*/ 43 w 57"/>
                <a:gd name="T21" fmla="*/ 3 h 105"/>
                <a:gd name="T22" fmla="*/ 24 w 57"/>
                <a:gd name="T23" fmla="*/ 89 h 105"/>
                <a:gd name="T24" fmla="*/ 16 w 57"/>
                <a:gd name="T25" fmla="*/ 81 h 105"/>
                <a:gd name="T26" fmla="*/ 24 w 57"/>
                <a:gd name="T27" fmla="*/ 73 h 105"/>
                <a:gd name="T28" fmla="*/ 32 w 57"/>
                <a:gd name="T29" fmla="*/ 81 h 105"/>
                <a:gd name="T30" fmla="*/ 24 w 57"/>
                <a:gd name="T3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05">
                  <a:moveTo>
                    <a:pt x="43" y="3"/>
                  </a:moveTo>
                  <a:cubicBezTo>
                    <a:pt x="16" y="30"/>
                    <a:pt x="16" y="30"/>
                    <a:pt x="16" y="30"/>
                  </a:cubicBezTo>
                  <a:cubicBezTo>
                    <a:pt x="16" y="59"/>
                    <a:pt x="16" y="59"/>
                    <a:pt x="16" y="59"/>
                  </a:cubicBezTo>
                  <a:cubicBezTo>
                    <a:pt x="7" y="62"/>
                    <a:pt x="0" y="71"/>
                    <a:pt x="0" y="81"/>
                  </a:cubicBezTo>
                  <a:cubicBezTo>
                    <a:pt x="0" y="94"/>
                    <a:pt x="11" y="105"/>
                    <a:pt x="24" y="105"/>
                  </a:cubicBezTo>
                  <a:cubicBezTo>
                    <a:pt x="37" y="105"/>
                    <a:pt x="48" y="94"/>
                    <a:pt x="48" y="81"/>
                  </a:cubicBezTo>
                  <a:cubicBezTo>
                    <a:pt x="48" y="71"/>
                    <a:pt x="42" y="62"/>
                    <a:pt x="32" y="59"/>
                  </a:cubicBezTo>
                  <a:cubicBezTo>
                    <a:pt x="32" y="36"/>
                    <a:pt x="32" y="36"/>
                    <a:pt x="32" y="36"/>
                  </a:cubicBezTo>
                  <a:cubicBezTo>
                    <a:pt x="54" y="15"/>
                    <a:pt x="54" y="15"/>
                    <a:pt x="54" y="15"/>
                  </a:cubicBezTo>
                  <a:cubicBezTo>
                    <a:pt x="57" y="12"/>
                    <a:pt x="57" y="7"/>
                    <a:pt x="54" y="3"/>
                  </a:cubicBezTo>
                  <a:cubicBezTo>
                    <a:pt x="51" y="0"/>
                    <a:pt x="46" y="0"/>
                    <a:pt x="43" y="3"/>
                  </a:cubicBezTo>
                  <a:close/>
                  <a:moveTo>
                    <a:pt x="24" y="89"/>
                  </a:moveTo>
                  <a:cubicBezTo>
                    <a:pt x="20" y="89"/>
                    <a:pt x="16" y="85"/>
                    <a:pt x="16" y="81"/>
                  </a:cubicBezTo>
                  <a:cubicBezTo>
                    <a:pt x="16" y="77"/>
                    <a:pt x="20" y="73"/>
                    <a:pt x="24" y="73"/>
                  </a:cubicBezTo>
                  <a:cubicBezTo>
                    <a:pt x="29" y="73"/>
                    <a:pt x="32" y="77"/>
                    <a:pt x="32" y="81"/>
                  </a:cubicBezTo>
                  <a:cubicBezTo>
                    <a:pt x="32" y="85"/>
                    <a:pt x="29" y="89"/>
                    <a:pt x="2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8">
              <a:extLst>
                <a:ext uri="{FF2B5EF4-FFF2-40B4-BE49-F238E27FC236}">
                  <a16:creationId xmlns:a16="http://schemas.microsoft.com/office/drawing/2014/main" id="{1C0F3CA1-3C19-E608-AC3F-97B614875208}"/>
                </a:ext>
              </a:extLst>
            </p:cNvPr>
            <p:cNvSpPr>
              <a:spLocks noEditPoints="1"/>
            </p:cNvSpPr>
            <p:nvPr/>
          </p:nvSpPr>
          <p:spPr bwMode="auto">
            <a:xfrm>
              <a:off x="6518" y="1007"/>
              <a:ext cx="115" cy="153"/>
            </a:xfrm>
            <a:custGeom>
              <a:avLst/>
              <a:gdLst>
                <a:gd name="T0" fmla="*/ 16 w 48"/>
                <a:gd name="T1" fmla="*/ 47 h 64"/>
                <a:gd name="T2" fmla="*/ 16 w 48"/>
                <a:gd name="T3" fmla="*/ 56 h 64"/>
                <a:gd name="T4" fmla="*/ 24 w 48"/>
                <a:gd name="T5" fmla="*/ 64 h 64"/>
                <a:gd name="T6" fmla="*/ 32 w 48"/>
                <a:gd name="T7" fmla="*/ 56 h 64"/>
                <a:gd name="T8" fmla="*/ 32 w 48"/>
                <a:gd name="T9" fmla="*/ 47 h 64"/>
                <a:gd name="T10" fmla="*/ 48 w 48"/>
                <a:gd name="T11" fmla="*/ 24 h 64"/>
                <a:gd name="T12" fmla="*/ 24 w 48"/>
                <a:gd name="T13" fmla="*/ 0 h 64"/>
                <a:gd name="T14" fmla="*/ 0 w 48"/>
                <a:gd name="T15" fmla="*/ 24 h 64"/>
                <a:gd name="T16" fmla="*/ 16 w 48"/>
                <a:gd name="T17" fmla="*/ 47 h 64"/>
                <a:gd name="T18" fmla="*/ 24 w 48"/>
                <a:gd name="T19" fmla="*/ 16 h 64"/>
                <a:gd name="T20" fmla="*/ 32 w 48"/>
                <a:gd name="T21" fmla="*/ 24 h 64"/>
                <a:gd name="T22" fmla="*/ 24 w 48"/>
                <a:gd name="T23" fmla="*/ 32 h 64"/>
                <a:gd name="T24" fmla="*/ 16 w 48"/>
                <a:gd name="T25" fmla="*/ 24 h 64"/>
                <a:gd name="T26" fmla="*/ 24 w 48"/>
                <a:gd name="T2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4">
                  <a:moveTo>
                    <a:pt x="16" y="47"/>
                  </a:moveTo>
                  <a:cubicBezTo>
                    <a:pt x="16" y="56"/>
                    <a:pt x="16" y="56"/>
                    <a:pt x="16" y="56"/>
                  </a:cubicBezTo>
                  <a:cubicBezTo>
                    <a:pt x="16" y="60"/>
                    <a:pt x="20" y="64"/>
                    <a:pt x="24" y="64"/>
                  </a:cubicBezTo>
                  <a:cubicBezTo>
                    <a:pt x="29" y="64"/>
                    <a:pt x="32" y="60"/>
                    <a:pt x="32" y="56"/>
                  </a:cubicBezTo>
                  <a:cubicBezTo>
                    <a:pt x="32" y="47"/>
                    <a:pt x="32" y="47"/>
                    <a:pt x="32" y="47"/>
                  </a:cubicBezTo>
                  <a:cubicBezTo>
                    <a:pt x="42" y="43"/>
                    <a:pt x="48" y="34"/>
                    <a:pt x="48" y="24"/>
                  </a:cubicBezTo>
                  <a:cubicBezTo>
                    <a:pt x="48" y="11"/>
                    <a:pt x="37" y="0"/>
                    <a:pt x="24" y="0"/>
                  </a:cubicBezTo>
                  <a:cubicBezTo>
                    <a:pt x="11" y="0"/>
                    <a:pt x="0" y="11"/>
                    <a:pt x="0" y="24"/>
                  </a:cubicBezTo>
                  <a:cubicBezTo>
                    <a:pt x="0" y="34"/>
                    <a:pt x="7" y="43"/>
                    <a:pt x="16" y="47"/>
                  </a:cubicBezTo>
                  <a:close/>
                  <a:moveTo>
                    <a:pt x="24" y="16"/>
                  </a:moveTo>
                  <a:cubicBezTo>
                    <a:pt x="29" y="16"/>
                    <a:pt x="32" y="20"/>
                    <a:pt x="32" y="24"/>
                  </a:cubicBezTo>
                  <a:cubicBezTo>
                    <a:pt x="32" y="28"/>
                    <a:pt x="29" y="32"/>
                    <a:pt x="24" y="32"/>
                  </a:cubicBezTo>
                  <a:cubicBezTo>
                    <a:pt x="20" y="32"/>
                    <a:pt x="16" y="28"/>
                    <a:pt x="16" y="24"/>
                  </a:cubicBezTo>
                  <a:cubicBezTo>
                    <a:pt x="16" y="20"/>
                    <a:pt x="20"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9">
              <a:extLst>
                <a:ext uri="{FF2B5EF4-FFF2-40B4-BE49-F238E27FC236}">
                  <a16:creationId xmlns:a16="http://schemas.microsoft.com/office/drawing/2014/main" id="{6CF292F2-A582-A409-1325-5E58135049FA}"/>
                </a:ext>
              </a:extLst>
            </p:cNvPr>
            <p:cNvSpPr>
              <a:spLocks noEditPoints="1"/>
            </p:cNvSpPr>
            <p:nvPr/>
          </p:nvSpPr>
          <p:spPr bwMode="auto">
            <a:xfrm>
              <a:off x="6518" y="1467"/>
              <a:ext cx="115" cy="154"/>
            </a:xfrm>
            <a:custGeom>
              <a:avLst/>
              <a:gdLst>
                <a:gd name="T0" fmla="*/ 32 w 48"/>
                <a:gd name="T1" fmla="*/ 18 h 64"/>
                <a:gd name="T2" fmla="*/ 32 w 48"/>
                <a:gd name="T3" fmla="*/ 8 h 64"/>
                <a:gd name="T4" fmla="*/ 24 w 48"/>
                <a:gd name="T5" fmla="*/ 0 h 64"/>
                <a:gd name="T6" fmla="*/ 16 w 48"/>
                <a:gd name="T7" fmla="*/ 8 h 64"/>
                <a:gd name="T8" fmla="*/ 16 w 48"/>
                <a:gd name="T9" fmla="*/ 18 h 64"/>
                <a:gd name="T10" fmla="*/ 0 w 48"/>
                <a:gd name="T11" fmla="*/ 40 h 64"/>
                <a:gd name="T12" fmla="*/ 24 w 48"/>
                <a:gd name="T13" fmla="*/ 64 h 64"/>
                <a:gd name="T14" fmla="*/ 48 w 48"/>
                <a:gd name="T15" fmla="*/ 40 h 64"/>
                <a:gd name="T16" fmla="*/ 32 w 48"/>
                <a:gd name="T17" fmla="*/ 18 h 64"/>
                <a:gd name="T18" fmla="*/ 24 w 48"/>
                <a:gd name="T19" fmla="*/ 48 h 64"/>
                <a:gd name="T20" fmla="*/ 16 w 48"/>
                <a:gd name="T21" fmla="*/ 40 h 64"/>
                <a:gd name="T22" fmla="*/ 24 w 48"/>
                <a:gd name="T23" fmla="*/ 32 h 64"/>
                <a:gd name="T24" fmla="*/ 32 w 48"/>
                <a:gd name="T25" fmla="*/ 40 h 64"/>
                <a:gd name="T26" fmla="*/ 24 w 48"/>
                <a:gd name="T2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4">
                  <a:moveTo>
                    <a:pt x="32" y="18"/>
                  </a:moveTo>
                  <a:cubicBezTo>
                    <a:pt x="32" y="8"/>
                    <a:pt x="32" y="8"/>
                    <a:pt x="32" y="8"/>
                  </a:cubicBezTo>
                  <a:cubicBezTo>
                    <a:pt x="32" y="4"/>
                    <a:pt x="29" y="0"/>
                    <a:pt x="24" y="0"/>
                  </a:cubicBezTo>
                  <a:cubicBezTo>
                    <a:pt x="20" y="0"/>
                    <a:pt x="16" y="4"/>
                    <a:pt x="16" y="8"/>
                  </a:cubicBezTo>
                  <a:cubicBezTo>
                    <a:pt x="16" y="18"/>
                    <a:pt x="16" y="18"/>
                    <a:pt x="16" y="18"/>
                  </a:cubicBezTo>
                  <a:cubicBezTo>
                    <a:pt x="7" y="21"/>
                    <a:pt x="0" y="30"/>
                    <a:pt x="0" y="40"/>
                  </a:cubicBezTo>
                  <a:cubicBezTo>
                    <a:pt x="0" y="53"/>
                    <a:pt x="11" y="64"/>
                    <a:pt x="24" y="64"/>
                  </a:cubicBezTo>
                  <a:cubicBezTo>
                    <a:pt x="37" y="64"/>
                    <a:pt x="48" y="53"/>
                    <a:pt x="48" y="40"/>
                  </a:cubicBezTo>
                  <a:cubicBezTo>
                    <a:pt x="48" y="30"/>
                    <a:pt x="42" y="21"/>
                    <a:pt x="32" y="18"/>
                  </a:cubicBezTo>
                  <a:close/>
                  <a:moveTo>
                    <a:pt x="24" y="48"/>
                  </a:moveTo>
                  <a:cubicBezTo>
                    <a:pt x="20" y="48"/>
                    <a:pt x="16" y="44"/>
                    <a:pt x="16" y="40"/>
                  </a:cubicBezTo>
                  <a:cubicBezTo>
                    <a:pt x="16" y="36"/>
                    <a:pt x="20" y="32"/>
                    <a:pt x="24" y="32"/>
                  </a:cubicBezTo>
                  <a:cubicBezTo>
                    <a:pt x="29" y="32"/>
                    <a:pt x="32" y="36"/>
                    <a:pt x="32" y="40"/>
                  </a:cubicBezTo>
                  <a:cubicBezTo>
                    <a:pt x="32" y="44"/>
                    <a:pt x="29" y="48"/>
                    <a:pt x="2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0">
              <a:extLst>
                <a:ext uri="{FF2B5EF4-FFF2-40B4-BE49-F238E27FC236}">
                  <a16:creationId xmlns:a16="http://schemas.microsoft.com/office/drawing/2014/main" id="{B4CE50D0-A9F3-6E3E-E02B-82DC3F404B93}"/>
                </a:ext>
              </a:extLst>
            </p:cNvPr>
            <p:cNvSpPr>
              <a:spLocks noEditPoints="1"/>
            </p:cNvSpPr>
            <p:nvPr/>
          </p:nvSpPr>
          <p:spPr bwMode="auto">
            <a:xfrm>
              <a:off x="6727" y="1369"/>
              <a:ext cx="137" cy="252"/>
            </a:xfrm>
            <a:custGeom>
              <a:avLst/>
              <a:gdLst>
                <a:gd name="T0" fmla="*/ 41 w 57"/>
                <a:gd name="T1" fmla="*/ 59 h 105"/>
                <a:gd name="T2" fmla="*/ 41 w 57"/>
                <a:gd name="T3" fmla="*/ 30 h 105"/>
                <a:gd name="T4" fmla="*/ 15 w 57"/>
                <a:gd name="T5" fmla="*/ 3 h 105"/>
                <a:gd name="T6" fmla="*/ 4 w 57"/>
                <a:gd name="T7" fmla="*/ 3 h 105"/>
                <a:gd name="T8" fmla="*/ 4 w 57"/>
                <a:gd name="T9" fmla="*/ 15 h 105"/>
                <a:gd name="T10" fmla="*/ 25 w 57"/>
                <a:gd name="T11" fmla="*/ 36 h 105"/>
                <a:gd name="T12" fmla="*/ 25 w 57"/>
                <a:gd name="T13" fmla="*/ 59 h 105"/>
                <a:gd name="T14" fmla="*/ 9 w 57"/>
                <a:gd name="T15" fmla="*/ 81 h 105"/>
                <a:gd name="T16" fmla="*/ 33 w 57"/>
                <a:gd name="T17" fmla="*/ 105 h 105"/>
                <a:gd name="T18" fmla="*/ 57 w 57"/>
                <a:gd name="T19" fmla="*/ 81 h 105"/>
                <a:gd name="T20" fmla="*/ 41 w 57"/>
                <a:gd name="T21" fmla="*/ 59 h 105"/>
                <a:gd name="T22" fmla="*/ 33 w 57"/>
                <a:gd name="T23" fmla="*/ 89 h 105"/>
                <a:gd name="T24" fmla="*/ 25 w 57"/>
                <a:gd name="T25" fmla="*/ 81 h 105"/>
                <a:gd name="T26" fmla="*/ 33 w 57"/>
                <a:gd name="T27" fmla="*/ 73 h 105"/>
                <a:gd name="T28" fmla="*/ 41 w 57"/>
                <a:gd name="T29" fmla="*/ 81 h 105"/>
                <a:gd name="T30" fmla="*/ 33 w 57"/>
                <a:gd name="T3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05">
                  <a:moveTo>
                    <a:pt x="41" y="59"/>
                  </a:moveTo>
                  <a:cubicBezTo>
                    <a:pt x="41" y="30"/>
                    <a:pt x="41" y="30"/>
                    <a:pt x="41" y="30"/>
                  </a:cubicBezTo>
                  <a:cubicBezTo>
                    <a:pt x="15" y="3"/>
                    <a:pt x="15" y="3"/>
                    <a:pt x="15" y="3"/>
                  </a:cubicBezTo>
                  <a:cubicBezTo>
                    <a:pt x="12" y="0"/>
                    <a:pt x="7" y="0"/>
                    <a:pt x="4" y="3"/>
                  </a:cubicBezTo>
                  <a:cubicBezTo>
                    <a:pt x="0" y="7"/>
                    <a:pt x="0" y="12"/>
                    <a:pt x="4" y="15"/>
                  </a:cubicBezTo>
                  <a:cubicBezTo>
                    <a:pt x="25" y="36"/>
                    <a:pt x="25" y="36"/>
                    <a:pt x="25" y="36"/>
                  </a:cubicBezTo>
                  <a:cubicBezTo>
                    <a:pt x="25" y="59"/>
                    <a:pt x="25" y="59"/>
                    <a:pt x="25" y="59"/>
                  </a:cubicBezTo>
                  <a:cubicBezTo>
                    <a:pt x="16" y="62"/>
                    <a:pt x="9" y="71"/>
                    <a:pt x="9" y="81"/>
                  </a:cubicBezTo>
                  <a:cubicBezTo>
                    <a:pt x="9" y="94"/>
                    <a:pt x="20" y="105"/>
                    <a:pt x="33" y="105"/>
                  </a:cubicBezTo>
                  <a:cubicBezTo>
                    <a:pt x="46" y="105"/>
                    <a:pt x="57" y="94"/>
                    <a:pt x="57" y="81"/>
                  </a:cubicBezTo>
                  <a:cubicBezTo>
                    <a:pt x="57" y="71"/>
                    <a:pt x="51" y="62"/>
                    <a:pt x="41" y="59"/>
                  </a:cubicBezTo>
                  <a:close/>
                  <a:moveTo>
                    <a:pt x="33" y="89"/>
                  </a:moveTo>
                  <a:cubicBezTo>
                    <a:pt x="29" y="89"/>
                    <a:pt x="25" y="85"/>
                    <a:pt x="25" y="81"/>
                  </a:cubicBezTo>
                  <a:cubicBezTo>
                    <a:pt x="25" y="77"/>
                    <a:pt x="29" y="73"/>
                    <a:pt x="33" y="73"/>
                  </a:cubicBezTo>
                  <a:cubicBezTo>
                    <a:pt x="38" y="73"/>
                    <a:pt x="41" y="77"/>
                    <a:pt x="41" y="81"/>
                  </a:cubicBezTo>
                  <a:cubicBezTo>
                    <a:pt x="41" y="85"/>
                    <a:pt x="38" y="89"/>
                    <a:pt x="33"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1">
              <a:extLst>
                <a:ext uri="{FF2B5EF4-FFF2-40B4-BE49-F238E27FC236}">
                  <a16:creationId xmlns:a16="http://schemas.microsoft.com/office/drawing/2014/main" id="{CD1CF1CA-7751-FEE3-0C0E-99F276CB616F}"/>
                </a:ext>
              </a:extLst>
            </p:cNvPr>
            <p:cNvSpPr>
              <a:spLocks noEditPoints="1"/>
            </p:cNvSpPr>
            <p:nvPr/>
          </p:nvSpPr>
          <p:spPr bwMode="auto">
            <a:xfrm>
              <a:off x="6727" y="1007"/>
              <a:ext cx="137" cy="249"/>
            </a:xfrm>
            <a:custGeom>
              <a:avLst/>
              <a:gdLst>
                <a:gd name="T0" fmla="*/ 9 w 57"/>
                <a:gd name="T1" fmla="*/ 104 h 104"/>
                <a:gd name="T2" fmla="*/ 15 w 57"/>
                <a:gd name="T3" fmla="*/ 102 h 104"/>
                <a:gd name="T4" fmla="*/ 41 w 57"/>
                <a:gd name="T5" fmla="*/ 75 h 104"/>
                <a:gd name="T6" fmla="*/ 41 w 57"/>
                <a:gd name="T7" fmla="*/ 47 h 104"/>
                <a:gd name="T8" fmla="*/ 57 w 57"/>
                <a:gd name="T9" fmla="*/ 24 h 104"/>
                <a:gd name="T10" fmla="*/ 33 w 57"/>
                <a:gd name="T11" fmla="*/ 0 h 104"/>
                <a:gd name="T12" fmla="*/ 9 w 57"/>
                <a:gd name="T13" fmla="*/ 24 h 104"/>
                <a:gd name="T14" fmla="*/ 25 w 57"/>
                <a:gd name="T15" fmla="*/ 47 h 104"/>
                <a:gd name="T16" fmla="*/ 25 w 57"/>
                <a:gd name="T17" fmla="*/ 69 h 104"/>
                <a:gd name="T18" fmla="*/ 4 w 57"/>
                <a:gd name="T19" fmla="*/ 90 h 104"/>
                <a:gd name="T20" fmla="*/ 4 w 57"/>
                <a:gd name="T21" fmla="*/ 102 h 104"/>
                <a:gd name="T22" fmla="*/ 9 w 57"/>
                <a:gd name="T23" fmla="*/ 104 h 104"/>
                <a:gd name="T24" fmla="*/ 33 w 57"/>
                <a:gd name="T25" fmla="*/ 16 h 104"/>
                <a:gd name="T26" fmla="*/ 41 w 57"/>
                <a:gd name="T27" fmla="*/ 24 h 104"/>
                <a:gd name="T28" fmla="*/ 33 w 57"/>
                <a:gd name="T29" fmla="*/ 32 h 104"/>
                <a:gd name="T30" fmla="*/ 25 w 57"/>
                <a:gd name="T31" fmla="*/ 24 h 104"/>
                <a:gd name="T32" fmla="*/ 33 w 57"/>
                <a:gd name="T33"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04">
                  <a:moveTo>
                    <a:pt x="9" y="104"/>
                  </a:moveTo>
                  <a:cubicBezTo>
                    <a:pt x="11" y="104"/>
                    <a:pt x="13" y="103"/>
                    <a:pt x="15" y="102"/>
                  </a:cubicBezTo>
                  <a:cubicBezTo>
                    <a:pt x="41" y="75"/>
                    <a:pt x="41" y="75"/>
                    <a:pt x="41" y="75"/>
                  </a:cubicBezTo>
                  <a:cubicBezTo>
                    <a:pt x="41" y="47"/>
                    <a:pt x="41" y="47"/>
                    <a:pt x="41" y="47"/>
                  </a:cubicBezTo>
                  <a:cubicBezTo>
                    <a:pt x="51" y="43"/>
                    <a:pt x="57" y="34"/>
                    <a:pt x="57" y="24"/>
                  </a:cubicBezTo>
                  <a:cubicBezTo>
                    <a:pt x="57" y="11"/>
                    <a:pt x="46" y="0"/>
                    <a:pt x="33" y="0"/>
                  </a:cubicBezTo>
                  <a:cubicBezTo>
                    <a:pt x="20" y="0"/>
                    <a:pt x="9" y="11"/>
                    <a:pt x="9" y="24"/>
                  </a:cubicBezTo>
                  <a:cubicBezTo>
                    <a:pt x="9" y="34"/>
                    <a:pt x="16" y="43"/>
                    <a:pt x="25" y="47"/>
                  </a:cubicBezTo>
                  <a:cubicBezTo>
                    <a:pt x="25" y="69"/>
                    <a:pt x="25" y="69"/>
                    <a:pt x="25" y="69"/>
                  </a:cubicBezTo>
                  <a:cubicBezTo>
                    <a:pt x="4" y="90"/>
                    <a:pt x="4" y="90"/>
                    <a:pt x="4" y="90"/>
                  </a:cubicBezTo>
                  <a:cubicBezTo>
                    <a:pt x="0" y="94"/>
                    <a:pt x="0" y="99"/>
                    <a:pt x="4" y="102"/>
                  </a:cubicBezTo>
                  <a:cubicBezTo>
                    <a:pt x="5" y="103"/>
                    <a:pt x="7" y="104"/>
                    <a:pt x="9" y="104"/>
                  </a:cubicBezTo>
                  <a:close/>
                  <a:moveTo>
                    <a:pt x="33" y="16"/>
                  </a:moveTo>
                  <a:cubicBezTo>
                    <a:pt x="38" y="16"/>
                    <a:pt x="41" y="20"/>
                    <a:pt x="41" y="24"/>
                  </a:cubicBezTo>
                  <a:cubicBezTo>
                    <a:pt x="41" y="28"/>
                    <a:pt x="38" y="32"/>
                    <a:pt x="33" y="32"/>
                  </a:cubicBezTo>
                  <a:cubicBezTo>
                    <a:pt x="29" y="32"/>
                    <a:pt x="25" y="28"/>
                    <a:pt x="25" y="24"/>
                  </a:cubicBezTo>
                  <a:cubicBezTo>
                    <a:pt x="25" y="20"/>
                    <a:pt x="29" y="16"/>
                    <a:pt x="3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9097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5C609D8-9B7C-4DDA-B07E-9E93D7BA7714}"/>
              </a:ext>
            </a:extLst>
          </p:cNvPr>
          <p:cNvGraphicFramePr>
            <a:graphicFrameLocks noGrp="1"/>
          </p:cNvGraphicFramePr>
          <p:nvPr>
            <p:extLst>
              <p:ext uri="{D42A27DB-BD31-4B8C-83A1-F6EECF244321}">
                <p14:modId xmlns:p14="http://schemas.microsoft.com/office/powerpoint/2010/main" val="1592788708"/>
              </p:ext>
            </p:extLst>
          </p:nvPr>
        </p:nvGraphicFramePr>
        <p:xfrm>
          <a:off x="485776" y="1454452"/>
          <a:ext cx="11220448" cy="4780374"/>
        </p:xfrm>
        <a:graphic>
          <a:graphicData uri="http://schemas.openxmlformats.org/drawingml/2006/table">
            <a:tbl>
              <a:tblPr firstRow="1" bandRow="1">
                <a:tableStyleId>{C1A551C0-2021-AC11-E31C-4D4D43000001}</a:tableStyleId>
              </a:tblPr>
              <a:tblGrid>
                <a:gridCol w="638562">
                  <a:extLst>
                    <a:ext uri="{9D8B030D-6E8A-4147-A177-3AD203B41FA5}">
                      <a16:colId xmlns:a16="http://schemas.microsoft.com/office/drawing/2014/main" val="22692407"/>
                    </a:ext>
                  </a:extLst>
                </a:gridCol>
                <a:gridCol w="10581886">
                  <a:extLst>
                    <a:ext uri="{9D8B030D-6E8A-4147-A177-3AD203B41FA5}">
                      <a16:colId xmlns:a16="http://schemas.microsoft.com/office/drawing/2014/main" val="3922861081"/>
                    </a:ext>
                  </a:extLst>
                </a:gridCol>
              </a:tblGrid>
              <a:tr h="583369">
                <a:tc>
                  <a:txBody>
                    <a:bodyPr/>
                    <a:lstStyle/>
                    <a:p>
                      <a:endParaRPr lang="en-US" dirty="0"/>
                    </a:p>
                  </a:txBody>
                  <a:tcPr>
                    <a:lnB w="12700" cap="flat" cmpd="sng" algn="ctr">
                      <a:solidFill>
                        <a:schemeClr val="bg1"/>
                      </a:solidFill>
                      <a:prstDash val="solid"/>
                      <a:round/>
                      <a:headEnd type="none" w="med" len="med"/>
                      <a:tailEnd type="none" w="med" len="med"/>
                    </a:lnB>
                  </a:tcPr>
                </a:tc>
                <a:tc>
                  <a:txBody>
                    <a:bodyPr/>
                    <a:lstStyle/>
                    <a:p>
                      <a:pPr algn="just"/>
                      <a:r>
                        <a:rPr lang="es-MX" sz="1200" b="0" dirty="0">
                          <a:solidFill>
                            <a:schemeClr val="tx1"/>
                          </a:solidFill>
                        </a:rPr>
                        <a:t>A principios de 2022, se produjo un cambio de paradigma en el mercado inmobiliario para las coberturas de los estratos inferiores. </a:t>
                      </a:r>
                    </a:p>
                    <a:p>
                      <a:pPr algn="just"/>
                      <a:r>
                        <a:rPr lang="es-MX" sz="1200" b="0" dirty="0">
                          <a:solidFill>
                            <a:schemeClr val="tx1"/>
                          </a:solidFill>
                        </a:rPr>
                        <a:t>Los mercados ya no consideraban creíbles las pérdidas modeladas, dadas las recientes pérdidas industriales importantes no modeladas y la incertidumbre sobre la magnitud del impacto inflacionario futuro</a:t>
                      </a:r>
                      <a:r>
                        <a:rPr lang="en-US" sz="1200" b="0" dirty="0">
                          <a:solidFill>
                            <a:schemeClr val="tx1"/>
                          </a:solidFill>
                        </a:rPr>
                        <a:t>.</a:t>
                      </a:r>
                    </a:p>
                  </a:txBody>
                  <a:tcPr anchor="ctr">
                    <a:solidFill>
                      <a:schemeClr val="bg1"/>
                    </a:solidFill>
                  </a:tcPr>
                </a:tc>
                <a:extLst>
                  <a:ext uri="{0D108BD9-81ED-4DB2-BD59-A6C34878D82A}">
                    <a16:rowId xmlns:a16="http://schemas.microsoft.com/office/drawing/2014/main" val="1244578013"/>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just"/>
                      <a:r>
                        <a:rPr lang="es-MX" sz="1200" b="0" dirty="0">
                          <a:solidFill>
                            <a:schemeClr val="tx1"/>
                          </a:solidFill>
                        </a:rPr>
                        <a:t>Los compradores proactivos de reaseguros de propiedad utilizaron un enfoque de comercialización dual mediante el cual se utilizaron tanto los mercados tradicionales como los estructurados de manera coordinada con el compromiso de comprar una parte del programa de forma estructurada.</a:t>
                      </a:r>
                    </a:p>
                  </a:txBody>
                  <a:tcPr anchor="ctr"/>
                </a:tc>
                <a:extLst>
                  <a:ext uri="{0D108BD9-81ED-4DB2-BD59-A6C34878D82A}">
                    <a16:rowId xmlns:a16="http://schemas.microsoft.com/office/drawing/2014/main" val="3980740665"/>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just"/>
                      <a:r>
                        <a:rPr lang="en-US" sz="1200" b="0" dirty="0">
                          <a:solidFill>
                            <a:schemeClr val="tx1"/>
                          </a:solidFill>
                        </a:rPr>
                        <a:t>La </a:t>
                      </a:r>
                      <a:r>
                        <a:rPr lang="en-US" sz="1200" b="0" dirty="0" err="1">
                          <a:solidFill>
                            <a:schemeClr val="tx1"/>
                          </a:solidFill>
                        </a:rPr>
                        <a:t>coordinación</a:t>
                      </a:r>
                      <a:r>
                        <a:rPr lang="en-US" sz="1200" b="0" dirty="0">
                          <a:solidFill>
                            <a:schemeClr val="tx1"/>
                          </a:solidFill>
                        </a:rPr>
                        <a:t> era </a:t>
                      </a:r>
                      <a:r>
                        <a:rPr lang="en-US" sz="1200" b="0" dirty="0" err="1">
                          <a:solidFill>
                            <a:schemeClr val="tx1"/>
                          </a:solidFill>
                        </a:rPr>
                        <a:t>necesaria</a:t>
                      </a:r>
                      <a:r>
                        <a:rPr lang="en-US" sz="1200" b="0" dirty="0">
                          <a:solidFill>
                            <a:schemeClr val="tx1"/>
                          </a:solidFill>
                        </a:rPr>
                        <a:t> para </a:t>
                      </a:r>
                      <a:r>
                        <a:rPr lang="en-US" sz="1200" b="0" dirty="0" err="1">
                          <a:solidFill>
                            <a:schemeClr val="tx1"/>
                          </a:solidFill>
                        </a:rPr>
                        <a:t>mantener</a:t>
                      </a:r>
                      <a:r>
                        <a:rPr lang="en-US" sz="1200" b="0" dirty="0">
                          <a:solidFill>
                            <a:schemeClr val="tx1"/>
                          </a:solidFill>
                        </a:rPr>
                        <a:t> </a:t>
                      </a:r>
                      <a:r>
                        <a:rPr lang="en-US" sz="1200" b="0" dirty="0" err="1">
                          <a:solidFill>
                            <a:schemeClr val="tx1"/>
                          </a:solidFill>
                        </a:rPr>
                        <a:t>una</a:t>
                      </a:r>
                      <a:r>
                        <a:rPr lang="en-US" sz="1200" b="0" dirty="0">
                          <a:solidFill>
                            <a:schemeClr val="tx1"/>
                          </a:solidFill>
                        </a:rPr>
                        <a:t> </a:t>
                      </a:r>
                      <a:r>
                        <a:rPr lang="en-US" sz="1200" b="0" dirty="0" err="1">
                          <a:solidFill>
                            <a:schemeClr val="tx1"/>
                          </a:solidFill>
                        </a:rPr>
                        <a:t>tensión</a:t>
                      </a:r>
                      <a:r>
                        <a:rPr lang="en-US" sz="1200" b="0" dirty="0">
                          <a:solidFill>
                            <a:schemeClr val="tx1"/>
                          </a:solidFill>
                        </a:rPr>
                        <a:t> </a:t>
                      </a:r>
                      <a:r>
                        <a:rPr lang="en-US" sz="1200" b="0" dirty="0" err="1">
                          <a:solidFill>
                            <a:schemeClr val="tx1"/>
                          </a:solidFill>
                        </a:rPr>
                        <a:t>constructiva</a:t>
                      </a:r>
                      <a:r>
                        <a:rPr lang="en-US" sz="1200" b="0" dirty="0">
                          <a:solidFill>
                            <a:schemeClr val="tx1"/>
                          </a:solidFill>
                        </a:rPr>
                        <a:t> y no </a:t>
                      </a:r>
                      <a:r>
                        <a:rPr lang="en-US" sz="1200" b="0" dirty="0" err="1">
                          <a:solidFill>
                            <a:schemeClr val="tx1"/>
                          </a:solidFill>
                        </a:rPr>
                        <a:t>adelantarse</a:t>
                      </a:r>
                      <a:r>
                        <a:rPr lang="en-US" sz="1200" b="0" dirty="0">
                          <a:solidFill>
                            <a:schemeClr val="tx1"/>
                          </a:solidFill>
                        </a:rPr>
                        <a:t> a la </a:t>
                      </a:r>
                      <a:r>
                        <a:rPr lang="en-US" sz="1200" b="0" dirty="0" err="1">
                          <a:solidFill>
                            <a:schemeClr val="tx1"/>
                          </a:solidFill>
                        </a:rPr>
                        <a:t>ruta</a:t>
                      </a:r>
                      <a:r>
                        <a:rPr lang="en-US" sz="1200" b="0" dirty="0">
                          <a:solidFill>
                            <a:schemeClr val="tx1"/>
                          </a:solidFill>
                        </a:rPr>
                        <a:t> </a:t>
                      </a:r>
                      <a:r>
                        <a:rPr lang="en-US" sz="1200" b="0" dirty="0" err="1">
                          <a:solidFill>
                            <a:schemeClr val="tx1"/>
                          </a:solidFill>
                        </a:rPr>
                        <a:t>preferida</a:t>
                      </a:r>
                      <a:r>
                        <a:rPr lang="en-US" sz="1200" b="0" dirty="0">
                          <a:solidFill>
                            <a:schemeClr val="tx1"/>
                          </a:solidFill>
                        </a:rPr>
                        <a:t>.</a:t>
                      </a:r>
                    </a:p>
                  </a:txBody>
                  <a:tcPr anchor="ctr"/>
                </a:tc>
                <a:extLst>
                  <a:ext uri="{0D108BD9-81ED-4DB2-BD59-A6C34878D82A}">
                    <a16:rowId xmlns:a16="http://schemas.microsoft.com/office/drawing/2014/main" val="1186732044"/>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just"/>
                      <a:r>
                        <a:rPr lang="es-MX" sz="1200" b="0" dirty="0">
                          <a:solidFill>
                            <a:schemeClr val="tx1"/>
                          </a:solidFill>
                        </a:rPr>
                        <a:t>La mayoría de los mercados estructurados también eran mercados tradicionales. Los mercados estructurados ofrecían precios posteriores a los tradicionales. Algunos de los mercados estructurados podían ofrecer capacidad incremental que no entraba en conflicto con la capacidad tradicional ni la reducía.</a:t>
                      </a:r>
                      <a:endParaRPr lang="en-US" sz="1200" b="0" dirty="0">
                        <a:solidFill>
                          <a:schemeClr val="tx1"/>
                        </a:solidFill>
                      </a:endParaRPr>
                    </a:p>
                  </a:txBody>
                  <a:tcPr anchor="ctr"/>
                </a:tc>
                <a:extLst>
                  <a:ext uri="{0D108BD9-81ED-4DB2-BD59-A6C34878D82A}">
                    <a16:rowId xmlns:a16="http://schemas.microsoft.com/office/drawing/2014/main" val="3805035771"/>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s-MX" sz="1200" b="0">
                          <a:solidFill>
                            <a:schemeClr val="tx1"/>
                          </a:solidFill>
                        </a:rPr>
                        <a:t>Algunos compradores de reaseguros reaccionaron y recurrieron al mercado estructurado cuando se produjo un déficit. Este enfoque no fue tan coordinado como el de los compradores proactivos que adoptaron el enfoque dual desde el principio.</a:t>
                      </a:r>
                      <a:endParaRPr lang="en-US" sz="1200" b="0">
                        <a:solidFill>
                          <a:schemeClr val="tx1"/>
                        </a:solidFill>
                      </a:endParaRPr>
                    </a:p>
                  </a:txBody>
                  <a:tcPr anchor="ctr"/>
                </a:tc>
                <a:extLst>
                  <a:ext uri="{0D108BD9-81ED-4DB2-BD59-A6C34878D82A}">
                    <a16:rowId xmlns:a16="http://schemas.microsoft.com/office/drawing/2014/main" val="1564479268"/>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s-MX" sz="1200" b="0" dirty="0">
                          <a:solidFill>
                            <a:schemeClr val="tx1"/>
                          </a:solidFill>
                        </a:rPr>
                        <a:t>Algunos mercados estructurados comenzaron a excluir a USTC “</a:t>
                      </a:r>
                      <a:r>
                        <a:rPr lang="en-US" sz="1200" b="0" dirty="0">
                          <a:solidFill>
                            <a:schemeClr val="tx1"/>
                          </a:solidFill>
                        </a:rPr>
                        <a:t>Unintentional Standards, Trade, and Contractual Liability” </a:t>
                      </a:r>
                      <a:r>
                        <a:rPr lang="es-MX" sz="1200" b="0" dirty="0">
                          <a:solidFill>
                            <a:schemeClr val="tx1"/>
                          </a:solidFill>
                        </a:rPr>
                        <a:t>en 2022 y un par comenzó a subliminar a SE.</a:t>
                      </a:r>
                      <a:endParaRPr lang="en-US" sz="1200" b="0" dirty="0">
                        <a:solidFill>
                          <a:schemeClr val="tx1"/>
                        </a:solidFill>
                      </a:endParaRPr>
                    </a:p>
                  </a:txBody>
                  <a:tcPr anchor="ctr"/>
                </a:tc>
                <a:extLst>
                  <a:ext uri="{0D108BD9-81ED-4DB2-BD59-A6C34878D82A}">
                    <a16:rowId xmlns:a16="http://schemas.microsoft.com/office/drawing/2014/main" val="841715966"/>
                  </a:ext>
                </a:extLst>
              </a:tr>
              <a:tr h="583369">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s-MX" sz="1200" b="0" dirty="0">
                          <a:solidFill>
                            <a:schemeClr val="tx1"/>
                          </a:solidFill>
                        </a:rPr>
                        <a:t>Un mercado ofrecía sólo una opción de dos años en lugar del enfoque típico de tres años.</a:t>
                      </a:r>
                      <a:endParaRPr lang="en-US" sz="1200" b="0" dirty="0">
                        <a:solidFill>
                          <a:schemeClr val="tx1"/>
                        </a:solidFill>
                      </a:endParaRPr>
                    </a:p>
                  </a:txBody>
                  <a:tcPr anchor="ctr"/>
                </a:tc>
                <a:extLst>
                  <a:ext uri="{0D108BD9-81ED-4DB2-BD59-A6C34878D82A}">
                    <a16:rowId xmlns:a16="http://schemas.microsoft.com/office/drawing/2014/main" val="3435834846"/>
                  </a:ext>
                </a:extLst>
              </a:tr>
              <a:tr h="583369">
                <a:tc>
                  <a:txBody>
                    <a:bodyPr/>
                    <a:lstStyle/>
                    <a:p>
                      <a:endParaRPr lang="en-US" dirty="0"/>
                    </a:p>
                  </a:txBody>
                  <a:tcPr>
                    <a:lnT w="12700" cap="flat" cmpd="sng" algn="ctr">
                      <a:solidFill>
                        <a:schemeClr val="bg1"/>
                      </a:solidFill>
                      <a:prstDash val="solid"/>
                      <a:round/>
                      <a:headEnd type="none" w="med" len="med"/>
                      <a:tailEnd type="none" w="med" len="med"/>
                    </a:lnT>
                    <a:solidFill>
                      <a:schemeClr val="accent6"/>
                    </a:solidFill>
                  </a:tcPr>
                </a:tc>
                <a:tc>
                  <a:txBody>
                    <a:bodyPr/>
                    <a:lstStyle/>
                    <a:p>
                      <a:r>
                        <a:rPr lang="es-MX" sz="1200" b="0" dirty="0">
                          <a:solidFill>
                            <a:schemeClr val="tx1"/>
                          </a:solidFill>
                        </a:rPr>
                        <a:t>Se espera que el mercado de reaseguros inmobiliarios siga siendo ajustado e incluso puede volverse más ajustado.</a:t>
                      </a:r>
                      <a:endParaRPr lang="en-US" sz="1200" b="0" dirty="0">
                        <a:solidFill>
                          <a:schemeClr val="tx1"/>
                        </a:solidFill>
                      </a:endParaRPr>
                    </a:p>
                  </a:txBody>
                  <a:tcPr anchor="ctr"/>
                </a:tc>
                <a:extLst>
                  <a:ext uri="{0D108BD9-81ED-4DB2-BD59-A6C34878D82A}">
                    <a16:rowId xmlns:a16="http://schemas.microsoft.com/office/drawing/2014/main" val="2663304987"/>
                  </a:ext>
                </a:extLst>
              </a:tr>
            </a:tbl>
          </a:graphicData>
        </a:graphic>
      </p:graphicFrame>
      <p:sp>
        <p:nvSpPr>
          <p:cNvPr id="4" name="Title 3">
            <a:extLst>
              <a:ext uri="{FF2B5EF4-FFF2-40B4-BE49-F238E27FC236}">
                <a16:creationId xmlns:a16="http://schemas.microsoft.com/office/drawing/2014/main" id="{19F2BCCF-C0C9-104E-9D79-D34D21294194}"/>
              </a:ext>
            </a:extLst>
          </p:cNvPr>
          <p:cNvSpPr>
            <a:spLocks noGrp="1"/>
          </p:cNvSpPr>
          <p:nvPr>
            <p:ph type="title"/>
          </p:nvPr>
        </p:nvSpPr>
        <p:spPr/>
        <p:txBody>
          <a:bodyPr/>
          <a:lstStyle/>
          <a:p>
            <a:r>
              <a:rPr lang="es-MX"/>
              <a:t>Soluciones Estructuradas – Panorama del Mercado</a:t>
            </a:r>
          </a:p>
        </p:txBody>
      </p:sp>
      <p:sp>
        <p:nvSpPr>
          <p:cNvPr id="9" name="Text Placeholder 8"/>
          <p:cNvSpPr>
            <a:spLocks noGrp="1"/>
          </p:cNvSpPr>
          <p:nvPr>
            <p:ph type="body" sz="quarter" idx="12"/>
          </p:nvPr>
        </p:nvSpPr>
        <p:spPr>
          <a:xfrm>
            <a:off x="481199" y="750070"/>
            <a:ext cx="11225025" cy="320400"/>
          </a:xfrm>
        </p:spPr>
        <p:txBody>
          <a:bodyPr/>
          <a:lstStyle/>
          <a:p>
            <a:pPr>
              <a:spcAft>
                <a:spcPts val="0"/>
              </a:spcAft>
            </a:pPr>
            <a:r>
              <a:rPr lang="es-MX" dirty="0"/>
              <a:t>Aprovechar el mercado estructurado para completar la colocación y reducir la presión </a:t>
            </a:r>
          </a:p>
          <a:p>
            <a:pPr>
              <a:spcAft>
                <a:spcPts val="0"/>
              </a:spcAft>
            </a:pPr>
            <a:r>
              <a:rPr lang="es-MX" dirty="0"/>
              <a:t>de precios en el programa tradicional</a:t>
            </a:r>
            <a:endParaRPr lang="en-US" dirty="0"/>
          </a:p>
        </p:txBody>
      </p:sp>
      <p:sp>
        <p:nvSpPr>
          <p:cNvPr id="3" name="Slide Number Placeholder 2">
            <a:extLst>
              <a:ext uri="{FF2B5EF4-FFF2-40B4-BE49-F238E27FC236}">
                <a16:creationId xmlns:a16="http://schemas.microsoft.com/office/drawing/2014/main" id="{786BEEAA-70A4-4D85-BF2F-F4C941BB07A8}"/>
              </a:ext>
            </a:extLst>
          </p:cNvPr>
          <p:cNvSpPr>
            <a:spLocks noGrp="1"/>
          </p:cNvSpPr>
          <p:nvPr>
            <p:ph type="sldNum" sz="quarter" idx="10"/>
          </p:nvPr>
        </p:nvSpPr>
        <p:spPr/>
        <p:txBody>
          <a:bodyPr/>
          <a:lstStyle/>
          <a:p>
            <a:pPr algn="r"/>
            <a:fld id="{DF66040D-6F20-4F4B-8995-856BEECD84BE}" type="slidenum">
              <a:rPr lang="en-US" smtClean="0"/>
              <a:pPr algn="r"/>
              <a:t>4</a:t>
            </a:fld>
            <a:endParaRPr lang="en-US" dirty="0"/>
          </a:p>
        </p:txBody>
      </p:sp>
      <p:grpSp>
        <p:nvGrpSpPr>
          <p:cNvPr id="7" name="Group 4">
            <a:extLst>
              <a:ext uri="{FF2B5EF4-FFF2-40B4-BE49-F238E27FC236}">
                <a16:creationId xmlns:a16="http://schemas.microsoft.com/office/drawing/2014/main" id="{4DB0779A-0952-40D4-8E4E-C47E76E51C1C}"/>
              </a:ext>
            </a:extLst>
          </p:cNvPr>
          <p:cNvGrpSpPr>
            <a:grpSpLocks noChangeAspect="1"/>
          </p:cNvGrpSpPr>
          <p:nvPr/>
        </p:nvGrpSpPr>
        <p:grpSpPr bwMode="auto">
          <a:xfrm>
            <a:off x="665901" y="1602172"/>
            <a:ext cx="274320" cy="274320"/>
            <a:chOff x="3838" y="2163"/>
            <a:chExt cx="614" cy="614"/>
          </a:xfrm>
          <a:solidFill>
            <a:schemeClr val="bg1"/>
          </a:solidFill>
        </p:grpSpPr>
        <p:sp>
          <p:nvSpPr>
            <p:cNvPr id="10" name="Freeform 5">
              <a:extLst>
                <a:ext uri="{FF2B5EF4-FFF2-40B4-BE49-F238E27FC236}">
                  <a16:creationId xmlns:a16="http://schemas.microsoft.com/office/drawing/2014/main" id="{A72E22A3-A7EC-4BAA-8D78-EAAC49D3BFDD}"/>
                </a:ext>
              </a:extLst>
            </p:cNvPr>
            <p:cNvSpPr>
              <a:spLocks noEditPoints="1"/>
            </p:cNvSpPr>
            <p:nvPr/>
          </p:nvSpPr>
          <p:spPr bwMode="auto">
            <a:xfrm>
              <a:off x="3838" y="2163"/>
              <a:ext cx="268" cy="268"/>
            </a:xfrm>
            <a:custGeom>
              <a:avLst/>
              <a:gdLst>
                <a:gd name="T0" fmla="*/ 112 w 112"/>
                <a:gd name="T1" fmla="*/ 56 h 112"/>
                <a:gd name="T2" fmla="*/ 56 w 112"/>
                <a:gd name="T3" fmla="*/ 0 h 112"/>
                <a:gd name="T4" fmla="*/ 0 w 112"/>
                <a:gd name="T5" fmla="*/ 56 h 112"/>
                <a:gd name="T6" fmla="*/ 56 w 112"/>
                <a:gd name="T7" fmla="*/ 112 h 112"/>
                <a:gd name="T8" fmla="*/ 112 w 112"/>
                <a:gd name="T9" fmla="*/ 56 h 112"/>
                <a:gd name="T10" fmla="*/ 16 w 112"/>
                <a:gd name="T11" fmla="*/ 56 h 112"/>
                <a:gd name="T12" fmla="*/ 56 w 112"/>
                <a:gd name="T13" fmla="*/ 16 h 112"/>
                <a:gd name="T14" fmla="*/ 96 w 112"/>
                <a:gd name="T15" fmla="*/ 56 h 112"/>
                <a:gd name="T16" fmla="*/ 56 w 112"/>
                <a:gd name="T17" fmla="*/ 96 h 112"/>
                <a:gd name="T18" fmla="*/ 16 w 112"/>
                <a:gd name="T1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112" y="56"/>
                  </a:moveTo>
                  <a:cubicBezTo>
                    <a:pt x="112" y="25"/>
                    <a:pt x="87" y="0"/>
                    <a:pt x="56" y="0"/>
                  </a:cubicBezTo>
                  <a:cubicBezTo>
                    <a:pt x="25" y="0"/>
                    <a:pt x="0" y="25"/>
                    <a:pt x="0" y="56"/>
                  </a:cubicBezTo>
                  <a:cubicBezTo>
                    <a:pt x="0" y="87"/>
                    <a:pt x="25" y="112"/>
                    <a:pt x="56" y="112"/>
                  </a:cubicBezTo>
                  <a:cubicBezTo>
                    <a:pt x="87" y="112"/>
                    <a:pt x="112" y="87"/>
                    <a:pt x="112" y="56"/>
                  </a:cubicBezTo>
                  <a:close/>
                  <a:moveTo>
                    <a:pt x="16" y="56"/>
                  </a:moveTo>
                  <a:cubicBezTo>
                    <a:pt x="16" y="34"/>
                    <a:pt x="34" y="16"/>
                    <a:pt x="56" y="16"/>
                  </a:cubicBezTo>
                  <a:cubicBezTo>
                    <a:pt x="78" y="16"/>
                    <a:pt x="96" y="34"/>
                    <a:pt x="96" y="56"/>
                  </a:cubicBezTo>
                  <a:cubicBezTo>
                    <a:pt x="96" y="78"/>
                    <a:pt x="78" y="96"/>
                    <a:pt x="56" y="96"/>
                  </a:cubicBezTo>
                  <a:cubicBezTo>
                    <a:pt x="34" y="96"/>
                    <a:pt x="16" y="78"/>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5235FA6C-D675-4679-9F71-5ED34F46CF29}"/>
                </a:ext>
              </a:extLst>
            </p:cNvPr>
            <p:cNvSpPr>
              <a:spLocks noEditPoints="1"/>
            </p:cNvSpPr>
            <p:nvPr/>
          </p:nvSpPr>
          <p:spPr bwMode="auto">
            <a:xfrm>
              <a:off x="4183" y="2508"/>
              <a:ext cx="269"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8BA13460-EA15-4E2B-9E20-B7CA2E9B3006}"/>
                </a:ext>
              </a:extLst>
            </p:cNvPr>
            <p:cNvSpPr>
              <a:spLocks/>
            </p:cNvSpPr>
            <p:nvPr/>
          </p:nvSpPr>
          <p:spPr bwMode="auto">
            <a:xfrm>
              <a:off x="4164" y="2218"/>
              <a:ext cx="230" cy="252"/>
            </a:xfrm>
            <a:custGeom>
              <a:avLst/>
              <a:gdLst>
                <a:gd name="T0" fmla="*/ 3 w 96"/>
                <a:gd name="T1" fmla="*/ 47 h 105"/>
                <a:gd name="T2" fmla="*/ 35 w 96"/>
                <a:gd name="T3" fmla="*/ 79 h 105"/>
                <a:gd name="T4" fmla="*/ 40 w 96"/>
                <a:gd name="T5" fmla="*/ 81 h 105"/>
                <a:gd name="T6" fmla="*/ 46 w 96"/>
                <a:gd name="T7" fmla="*/ 79 h 105"/>
                <a:gd name="T8" fmla="*/ 46 w 96"/>
                <a:gd name="T9" fmla="*/ 67 h 105"/>
                <a:gd name="T10" fmla="*/ 28 w 96"/>
                <a:gd name="T11" fmla="*/ 49 h 105"/>
                <a:gd name="T12" fmla="*/ 80 w 96"/>
                <a:gd name="T13" fmla="*/ 49 h 105"/>
                <a:gd name="T14" fmla="*/ 80 w 96"/>
                <a:gd name="T15" fmla="*/ 97 h 105"/>
                <a:gd name="T16" fmla="*/ 88 w 96"/>
                <a:gd name="T17" fmla="*/ 105 h 105"/>
                <a:gd name="T18" fmla="*/ 96 w 96"/>
                <a:gd name="T19" fmla="*/ 97 h 105"/>
                <a:gd name="T20" fmla="*/ 96 w 96"/>
                <a:gd name="T21" fmla="*/ 41 h 105"/>
                <a:gd name="T22" fmla="*/ 88 w 96"/>
                <a:gd name="T23" fmla="*/ 33 h 105"/>
                <a:gd name="T24" fmla="*/ 28 w 96"/>
                <a:gd name="T25" fmla="*/ 33 h 105"/>
                <a:gd name="T26" fmla="*/ 46 w 96"/>
                <a:gd name="T27" fmla="*/ 15 h 105"/>
                <a:gd name="T28" fmla="*/ 46 w 96"/>
                <a:gd name="T29" fmla="*/ 3 h 105"/>
                <a:gd name="T30" fmla="*/ 35 w 96"/>
                <a:gd name="T31" fmla="*/ 3 h 105"/>
                <a:gd name="T32" fmla="*/ 3 w 96"/>
                <a:gd name="T33" fmla="*/ 35 h 105"/>
                <a:gd name="T34" fmla="*/ 1 w 96"/>
                <a:gd name="T35" fmla="*/ 38 h 105"/>
                <a:gd name="T36" fmla="*/ 1 w 96"/>
                <a:gd name="T37" fmla="*/ 44 h 105"/>
                <a:gd name="T38" fmla="*/ 3 w 96"/>
                <a:gd name="T39"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5">
                  <a:moveTo>
                    <a:pt x="3" y="47"/>
                  </a:moveTo>
                  <a:cubicBezTo>
                    <a:pt x="35" y="79"/>
                    <a:pt x="35" y="79"/>
                    <a:pt x="35" y="79"/>
                  </a:cubicBezTo>
                  <a:cubicBezTo>
                    <a:pt x="36" y="80"/>
                    <a:pt x="38" y="81"/>
                    <a:pt x="40" y="81"/>
                  </a:cubicBezTo>
                  <a:cubicBezTo>
                    <a:pt x="42" y="81"/>
                    <a:pt x="44" y="80"/>
                    <a:pt x="46" y="79"/>
                  </a:cubicBezTo>
                  <a:cubicBezTo>
                    <a:pt x="49" y="76"/>
                    <a:pt x="49" y="71"/>
                    <a:pt x="46" y="67"/>
                  </a:cubicBezTo>
                  <a:cubicBezTo>
                    <a:pt x="28" y="49"/>
                    <a:pt x="28" y="49"/>
                    <a:pt x="28" y="49"/>
                  </a:cubicBezTo>
                  <a:cubicBezTo>
                    <a:pt x="80" y="49"/>
                    <a:pt x="80" y="49"/>
                    <a:pt x="80" y="49"/>
                  </a:cubicBezTo>
                  <a:cubicBezTo>
                    <a:pt x="80" y="97"/>
                    <a:pt x="80" y="97"/>
                    <a:pt x="80" y="97"/>
                  </a:cubicBezTo>
                  <a:cubicBezTo>
                    <a:pt x="80" y="101"/>
                    <a:pt x="84" y="105"/>
                    <a:pt x="88" y="105"/>
                  </a:cubicBezTo>
                  <a:cubicBezTo>
                    <a:pt x="93" y="105"/>
                    <a:pt x="96" y="101"/>
                    <a:pt x="96" y="97"/>
                  </a:cubicBezTo>
                  <a:cubicBezTo>
                    <a:pt x="96" y="41"/>
                    <a:pt x="96" y="41"/>
                    <a:pt x="96" y="41"/>
                  </a:cubicBezTo>
                  <a:cubicBezTo>
                    <a:pt x="96" y="37"/>
                    <a:pt x="93" y="33"/>
                    <a:pt x="88" y="33"/>
                  </a:cubicBezTo>
                  <a:cubicBezTo>
                    <a:pt x="28" y="33"/>
                    <a:pt x="28" y="33"/>
                    <a:pt x="28" y="33"/>
                  </a:cubicBezTo>
                  <a:cubicBezTo>
                    <a:pt x="46" y="15"/>
                    <a:pt x="46" y="15"/>
                    <a:pt x="46" y="15"/>
                  </a:cubicBezTo>
                  <a:cubicBezTo>
                    <a:pt x="49" y="12"/>
                    <a:pt x="49" y="7"/>
                    <a:pt x="46" y="3"/>
                  </a:cubicBezTo>
                  <a:cubicBezTo>
                    <a:pt x="43" y="0"/>
                    <a:pt x="38" y="0"/>
                    <a:pt x="35" y="3"/>
                  </a:cubicBezTo>
                  <a:cubicBezTo>
                    <a:pt x="3" y="35"/>
                    <a:pt x="3" y="35"/>
                    <a:pt x="3" y="35"/>
                  </a:cubicBezTo>
                  <a:cubicBezTo>
                    <a:pt x="2" y="36"/>
                    <a:pt x="1" y="37"/>
                    <a:pt x="1" y="38"/>
                  </a:cubicBezTo>
                  <a:cubicBezTo>
                    <a:pt x="0" y="40"/>
                    <a:pt x="0" y="42"/>
                    <a:pt x="1" y="44"/>
                  </a:cubicBezTo>
                  <a:cubicBezTo>
                    <a:pt x="1" y="45"/>
                    <a:pt x="2" y="46"/>
                    <a:pt x="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6C7ABA0E-F2ED-4BA7-B42F-B4CCEB5C3071}"/>
                </a:ext>
              </a:extLst>
            </p:cNvPr>
            <p:cNvSpPr>
              <a:spLocks/>
            </p:cNvSpPr>
            <p:nvPr/>
          </p:nvSpPr>
          <p:spPr bwMode="auto">
            <a:xfrm>
              <a:off x="3895" y="2470"/>
              <a:ext cx="231" cy="249"/>
            </a:xfrm>
            <a:custGeom>
              <a:avLst/>
              <a:gdLst>
                <a:gd name="T0" fmla="*/ 96 w 96"/>
                <a:gd name="T1" fmla="*/ 61 h 104"/>
                <a:gd name="T2" fmla="*/ 94 w 96"/>
                <a:gd name="T3" fmla="*/ 58 h 104"/>
                <a:gd name="T4" fmla="*/ 62 w 96"/>
                <a:gd name="T5" fmla="*/ 26 h 104"/>
                <a:gd name="T6" fmla="*/ 51 w 96"/>
                <a:gd name="T7" fmla="*/ 26 h 104"/>
                <a:gd name="T8" fmla="*/ 51 w 96"/>
                <a:gd name="T9" fmla="*/ 38 h 104"/>
                <a:gd name="T10" fmla="*/ 69 w 96"/>
                <a:gd name="T11" fmla="*/ 56 h 104"/>
                <a:gd name="T12" fmla="*/ 16 w 96"/>
                <a:gd name="T13" fmla="*/ 56 h 104"/>
                <a:gd name="T14" fmla="*/ 16 w 96"/>
                <a:gd name="T15" fmla="*/ 8 h 104"/>
                <a:gd name="T16" fmla="*/ 8 w 96"/>
                <a:gd name="T17" fmla="*/ 0 h 104"/>
                <a:gd name="T18" fmla="*/ 0 w 96"/>
                <a:gd name="T19" fmla="*/ 8 h 104"/>
                <a:gd name="T20" fmla="*/ 0 w 96"/>
                <a:gd name="T21" fmla="*/ 64 h 104"/>
                <a:gd name="T22" fmla="*/ 8 w 96"/>
                <a:gd name="T23" fmla="*/ 72 h 104"/>
                <a:gd name="T24" fmla="*/ 69 w 96"/>
                <a:gd name="T25" fmla="*/ 72 h 104"/>
                <a:gd name="T26" fmla="*/ 51 w 96"/>
                <a:gd name="T27" fmla="*/ 90 h 104"/>
                <a:gd name="T28" fmla="*/ 51 w 96"/>
                <a:gd name="T29" fmla="*/ 102 h 104"/>
                <a:gd name="T30" fmla="*/ 56 w 96"/>
                <a:gd name="T31" fmla="*/ 104 h 104"/>
                <a:gd name="T32" fmla="*/ 62 w 96"/>
                <a:gd name="T33" fmla="*/ 102 h 104"/>
                <a:gd name="T34" fmla="*/ 94 w 96"/>
                <a:gd name="T35" fmla="*/ 70 h 104"/>
                <a:gd name="T36" fmla="*/ 96 w 96"/>
                <a:gd name="T37" fmla="*/ 67 h 104"/>
                <a:gd name="T38" fmla="*/ 96 w 96"/>
                <a:gd name="T39"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04">
                  <a:moveTo>
                    <a:pt x="96" y="61"/>
                  </a:moveTo>
                  <a:cubicBezTo>
                    <a:pt x="95" y="60"/>
                    <a:pt x="95" y="59"/>
                    <a:pt x="94" y="58"/>
                  </a:cubicBezTo>
                  <a:cubicBezTo>
                    <a:pt x="62" y="26"/>
                    <a:pt x="62" y="26"/>
                    <a:pt x="62" y="26"/>
                  </a:cubicBezTo>
                  <a:cubicBezTo>
                    <a:pt x="59" y="23"/>
                    <a:pt x="54" y="23"/>
                    <a:pt x="51" y="26"/>
                  </a:cubicBezTo>
                  <a:cubicBezTo>
                    <a:pt x="47" y="30"/>
                    <a:pt x="47" y="35"/>
                    <a:pt x="51" y="38"/>
                  </a:cubicBezTo>
                  <a:cubicBezTo>
                    <a:pt x="69" y="56"/>
                    <a:pt x="69" y="56"/>
                    <a:pt x="69" y="56"/>
                  </a:cubicBezTo>
                  <a:cubicBezTo>
                    <a:pt x="16" y="56"/>
                    <a:pt x="16" y="56"/>
                    <a:pt x="16" y="56"/>
                  </a:cubicBezTo>
                  <a:cubicBezTo>
                    <a:pt x="16" y="8"/>
                    <a:pt x="16" y="8"/>
                    <a:pt x="16" y="8"/>
                  </a:cubicBezTo>
                  <a:cubicBezTo>
                    <a:pt x="16" y="4"/>
                    <a:pt x="13" y="0"/>
                    <a:pt x="8" y="0"/>
                  </a:cubicBezTo>
                  <a:cubicBezTo>
                    <a:pt x="4" y="0"/>
                    <a:pt x="0" y="4"/>
                    <a:pt x="0" y="8"/>
                  </a:cubicBezTo>
                  <a:cubicBezTo>
                    <a:pt x="0" y="64"/>
                    <a:pt x="0" y="64"/>
                    <a:pt x="0" y="64"/>
                  </a:cubicBezTo>
                  <a:cubicBezTo>
                    <a:pt x="0" y="68"/>
                    <a:pt x="4" y="72"/>
                    <a:pt x="8" y="72"/>
                  </a:cubicBezTo>
                  <a:cubicBezTo>
                    <a:pt x="69" y="72"/>
                    <a:pt x="69" y="72"/>
                    <a:pt x="69" y="72"/>
                  </a:cubicBezTo>
                  <a:cubicBezTo>
                    <a:pt x="51" y="90"/>
                    <a:pt x="51" y="90"/>
                    <a:pt x="51" y="90"/>
                  </a:cubicBezTo>
                  <a:cubicBezTo>
                    <a:pt x="47" y="94"/>
                    <a:pt x="47" y="99"/>
                    <a:pt x="51" y="102"/>
                  </a:cubicBezTo>
                  <a:cubicBezTo>
                    <a:pt x="52" y="103"/>
                    <a:pt x="54" y="104"/>
                    <a:pt x="56" y="104"/>
                  </a:cubicBezTo>
                  <a:cubicBezTo>
                    <a:pt x="58" y="104"/>
                    <a:pt x="60" y="103"/>
                    <a:pt x="62" y="102"/>
                  </a:cubicBezTo>
                  <a:cubicBezTo>
                    <a:pt x="94" y="70"/>
                    <a:pt x="94" y="70"/>
                    <a:pt x="94" y="70"/>
                  </a:cubicBezTo>
                  <a:cubicBezTo>
                    <a:pt x="95" y="69"/>
                    <a:pt x="95" y="68"/>
                    <a:pt x="96" y="67"/>
                  </a:cubicBezTo>
                  <a:cubicBezTo>
                    <a:pt x="96" y="65"/>
                    <a:pt x="96" y="63"/>
                    <a:pt x="9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1">
            <a:extLst>
              <a:ext uri="{FF2B5EF4-FFF2-40B4-BE49-F238E27FC236}">
                <a16:creationId xmlns:a16="http://schemas.microsoft.com/office/drawing/2014/main" id="{90663634-0F3C-4DB6-99E2-D8D3AA113E88}"/>
              </a:ext>
            </a:extLst>
          </p:cNvPr>
          <p:cNvGrpSpPr>
            <a:grpSpLocks noChangeAspect="1"/>
          </p:cNvGrpSpPr>
          <p:nvPr/>
        </p:nvGrpSpPr>
        <p:grpSpPr bwMode="auto">
          <a:xfrm>
            <a:off x="657552" y="2252451"/>
            <a:ext cx="271262" cy="274320"/>
            <a:chOff x="3828" y="2136"/>
            <a:chExt cx="621" cy="628"/>
          </a:xfrm>
          <a:solidFill>
            <a:schemeClr val="bg1"/>
          </a:solidFill>
        </p:grpSpPr>
        <p:sp>
          <p:nvSpPr>
            <p:cNvPr id="18" name="Freeform 12">
              <a:extLst>
                <a:ext uri="{FF2B5EF4-FFF2-40B4-BE49-F238E27FC236}">
                  <a16:creationId xmlns:a16="http://schemas.microsoft.com/office/drawing/2014/main" id="{35194BD8-41A4-44D9-BDF4-0F42093F65A4}"/>
                </a:ext>
              </a:extLst>
            </p:cNvPr>
            <p:cNvSpPr>
              <a:spLocks/>
            </p:cNvSpPr>
            <p:nvPr/>
          </p:nvSpPr>
          <p:spPr bwMode="auto">
            <a:xfrm>
              <a:off x="4005" y="2318"/>
              <a:ext cx="444" cy="446"/>
            </a:xfrm>
            <a:custGeom>
              <a:avLst/>
              <a:gdLst>
                <a:gd name="T0" fmla="*/ 168 w 185"/>
                <a:gd name="T1" fmla="*/ 44 h 186"/>
                <a:gd name="T2" fmla="*/ 110 w 185"/>
                <a:gd name="T3" fmla="*/ 5 h 186"/>
                <a:gd name="T4" fmla="*/ 40 w 185"/>
                <a:gd name="T5" fmla="*/ 18 h 186"/>
                <a:gd name="T6" fmla="*/ 0 w 185"/>
                <a:gd name="T7" fmla="*/ 76 h 186"/>
                <a:gd name="T8" fmla="*/ 7 w 185"/>
                <a:gd name="T9" fmla="*/ 85 h 186"/>
                <a:gd name="T10" fmla="*/ 16 w 185"/>
                <a:gd name="T11" fmla="*/ 79 h 186"/>
                <a:gd name="T12" fmla="*/ 107 w 185"/>
                <a:gd name="T13" fmla="*/ 21 h 186"/>
                <a:gd name="T14" fmla="*/ 154 w 185"/>
                <a:gd name="T15" fmla="*/ 53 h 186"/>
                <a:gd name="T16" fmla="*/ 164 w 185"/>
                <a:gd name="T17" fmla="*/ 110 h 186"/>
                <a:gd name="T18" fmla="*/ 74 w 185"/>
                <a:gd name="T19" fmla="*/ 168 h 186"/>
                <a:gd name="T20" fmla="*/ 26 w 185"/>
                <a:gd name="T21" fmla="*/ 136 h 186"/>
                <a:gd name="T22" fmla="*/ 15 w 185"/>
                <a:gd name="T23" fmla="*/ 133 h 186"/>
                <a:gd name="T24" fmla="*/ 13 w 185"/>
                <a:gd name="T25" fmla="*/ 144 h 186"/>
                <a:gd name="T26" fmla="*/ 71 w 185"/>
                <a:gd name="T27" fmla="*/ 184 h 186"/>
                <a:gd name="T28" fmla="*/ 90 w 185"/>
                <a:gd name="T29" fmla="*/ 186 h 186"/>
                <a:gd name="T30" fmla="*/ 180 w 185"/>
                <a:gd name="T31" fmla="*/ 113 h 186"/>
                <a:gd name="T32" fmla="*/ 168 w 185"/>
                <a:gd name="T33"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86">
                  <a:moveTo>
                    <a:pt x="168" y="44"/>
                  </a:moveTo>
                  <a:cubicBezTo>
                    <a:pt x="155" y="24"/>
                    <a:pt x="134" y="10"/>
                    <a:pt x="110" y="5"/>
                  </a:cubicBezTo>
                  <a:cubicBezTo>
                    <a:pt x="86" y="0"/>
                    <a:pt x="61" y="4"/>
                    <a:pt x="40" y="18"/>
                  </a:cubicBezTo>
                  <a:cubicBezTo>
                    <a:pt x="20" y="31"/>
                    <a:pt x="5" y="52"/>
                    <a:pt x="0" y="76"/>
                  </a:cubicBezTo>
                  <a:cubicBezTo>
                    <a:pt x="0" y="80"/>
                    <a:pt x="2" y="85"/>
                    <a:pt x="7" y="85"/>
                  </a:cubicBezTo>
                  <a:cubicBezTo>
                    <a:pt x="11" y="86"/>
                    <a:pt x="15" y="84"/>
                    <a:pt x="16" y="79"/>
                  </a:cubicBezTo>
                  <a:cubicBezTo>
                    <a:pt x="25" y="38"/>
                    <a:pt x="65" y="12"/>
                    <a:pt x="107" y="21"/>
                  </a:cubicBezTo>
                  <a:cubicBezTo>
                    <a:pt x="127" y="25"/>
                    <a:pt x="143" y="36"/>
                    <a:pt x="154" y="53"/>
                  </a:cubicBezTo>
                  <a:cubicBezTo>
                    <a:pt x="165" y="69"/>
                    <a:pt x="169" y="90"/>
                    <a:pt x="164" y="110"/>
                  </a:cubicBezTo>
                  <a:cubicBezTo>
                    <a:pt x="156" y="151"/>
                    <a:pt x="115" y="177"/>
                    <a:pt x="74" y="168"/>
                  </a:cubicBezTo>
                  <a:cubicBezTo>
                    <a:pt x="54" y="164"/>
                    <a:pt x="37" y="152"/>
                    <a:pt x="26" y="136"/>
                  </a:cubicBezTo>
                  <a:cubicBezTo>
                    <a:pt x="24" y="132"/>
                    <a:pt x="19" y="131"/>
                    <a:pt x="15" y="133"/>
                  </a:cubicBezTo>
                  <a:cubicBezTo>
                    <a:pt x="11" y="136"/>
                    <a:pt x="10" y="141"/>
                    <a:pt x="13" y="144"/>
                  </a:cubicBezTo>
                  <a:cubicBezTo>
                    <a:pt x="26" y="164"/>
                    <a:pt x="47" y="179"/>
                    <a:pt x="71" y="184"/>
                  </a:cubicBezTo>
                  <a:cubicBezTo>
                    <a:pt x="77" y="185"/>
                    <a:pt x="83" y="186"/>
                    <a:pt x="90" y="186"/>
                  </a:cubicBezTo>
                  <a:cubicBezTo>
                    <a:pt x="133" y="186"/>
                    <a:pt x="171" y="156"/>
                    <a:pt x="180" y="113"/>
                  </a:cubicBezTo>
                  <a:cubicBezTo>
                    <a:pt x="185" y="89"/>
                    <a:pt x="181" y="64"/>
                    <a:pt x="16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a:extLst>
                <a:ext uri="{FF2B5EF4-FFF2-40B4-BE49-F238E27FC236}">
                  <a16:creationId xmlns:a16="http://schemas.microsoft.com/office/drawing/2014/main" id="{0842FD0A-6ED3-48E9-A283-D54699BE7202}"/>
                </a:ext>
              </a:extLst>
            </p:cNvPr>
            <p:cNvSpPr>
              <a:spLocks/>
            </p:cNvSpPr>
            <p:nvPr/>
          </p:nvSpPr>
          <p:spPr bwMode="auto">
            <a:xfrm>
              <a:off x="3828" y="2136"/>
              <a:ext cx="443" cy="463"/>
            </a:xfrm>
            <a:custGeom>
              <a:avLst/>
              <a:gdLst>
                <a:gd name="T0" fmla="*/ 184 w 185"/>
                <a:gd name="T1" fmla="*/ 126 h 193"/>
                <a:gd name="T2" fmla="*/ 178 w 185"/>
                <a:gd name="T3" fmla="*/ 116 h 193"/>
                <a:gd name="T4" fmla="*/ 168 w 185"/>
                <a:gd name="T5" fmla="*/ 122 h 193"/>
                <a:gd name="T6" fmla="*/ 74 w 185"/>
                <a:gd name="T7" fmla="*/ 175 h 193"/>
                <a:gd name="T8" fmla="*/ 30 w 185"/>
                <a:gd name="T9" fmla="*/ 140 h 193"/>
                <a:gd name="T10" fmla="*/ 23 w 185"/>
                <a:gd name="T11" fmla="*/ 81 h 193"/>
                <a:gd name="T12" fmla="*/ 116 w 185"/>
                <a:gd name="T13" fmla="*/ 29 h 193"/>
                <a:gd name="T14" fmla="*/ 162 w 185"/>
                <a:gd name="T15" fmla="*/ 64 h 193"/>
                <a:gd name="T16" fmla="*/ 173 w 185"/>
                <a:gd name="T17" fmla="*/ 67 h 193"/>
                <a:gd name="T18" fmla="*/ 176 w 185"/>
                <a:gd name="T19" fmla="*/ 56 h 193"/>
                <a:gd name="T20" fmla="*/ 120 w 185"/>
                <a:gd name="T21" fmla="*/ 13 h 193"/>
                <a:gd name="T22" fmla="*/ 7 w 185"/>
                <a:gd name="T23" fmla="*/ 77 h 193"/>
                <a:gd name="T24" fmla="*/ 16 w 185"/>
                <a:gd name="T25" fmla="*/ 148 h 193"/>
                <a:gd name="T26" fmla="*/ 70 w 185"/>
                <a:gd name="T27" fmla="*/ 190 h 193"/>
                <a:gd name="T28" fmla="*/ 94 w 185"/>
                <a:gd name="T29" fmla="*/ 193 h 193"/>
                <a:gd name="T30" fmla="*/ 184 w 185"/>
                <a:gd name="T31" fmla="*/ 12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93">
                  <a:moveTo>
                    <a:pt x="184" y="126"/>
                  </a:moveTo>
                  <a:cubicBezTo>
                    <a:pt x="185" y="122"/>
                    <a:pt x="182" y="118"/>
                    <a:pt x="178" y="116"/>
                  </a:cubicBezTo>
                  <a:cubicBezTo>
                    <a:pt x="174" y="115"/>
                    <a:pt x="169" y="118"/>
                    <a:pt x="168" y="122"/>
                  </a:cubicBezTo>
                  <a:cubicBezTo>
                    <a:pt x="157" y="162"/>
                    <a:pt x="114" y="186"/>
                    <a:pt x="74" y="175"/>
                  </a:cubicBezTo>
                  <a:cubicBezTo>
                    <a:pt x="55" y="170"/>
                    <a:pt x="39" y="157"/>
                    <a:pt x="30" y="140"/>
                  </a:cubicBezTo>
                  <a:cubicBezTo>
                    <a:pt x="19" y="122"/>
                    <a:pt x="17" y="101"/>
                    <a:pt x="23" y="81"/>
                  </a:cubicBezTo>
                  <a:cubicBezTo>
                    <a:pt x="34" y="41"/>
                    <a:pt x="76" y="18"/>
                    <a:pt x="116" y="29"/>
                  </a:cubicBezTo>
                  <a:cubicBezTo>
                    <a:pt x="136" y="34"/>
                    <a:pt x="152" y="47"/>
                    <a:pt x="162" y="64"/>
                  </a:cubicBezTo>
                  <a:cubicBezTo>
                    <a:pt x="164" y="68"/>
                    <a:pt x="169" y="69"/>
                    <a:pt x="173" y="67"/>
                  </a:cubicBezTo>
                  <a:cubicBezTo>
                    <a:pt x="176" y="65"/>
                    <a:pt x="178" y="60"/>
                    <a:pt x="176" y="56"/>
                  </a:cubicBezTo>
                  <a:cubicBezTo>
                    <a:pt x="163" y="35"/>
                    <a:pt x="144" y="20"/>
                    <a:pt x="120" y="13"/>
                  </a:cubicBezTo>
                  <a:cubicBezTo>
                    <a:pt x="72" y="0"/>
                    <a:pt x="21" y="29"/>
                    <a:pt x="7" y="77"/>
                  </a:cubicBezTo>
                  <a:cubicBezTo>
                    <a:pt x="0" y="101"/>
                    <a:pt x="3" y="126"/>
                    <a:pt x="16" y="148"/>
                  </a:cubicBezTo>
                  <a:cubicBezTo>
                    <a:pt x="27" y="169"/>
                    <a:pt x="47" y="184"/>
                    <a:pt x="70" y="190"/>
                  </a:cubicBezTo>
                  <a:cubicBezTo>
                    <a:pt x="78" y="192"/>
                    <a:pt x="86" y="193"/>
                    <a:pt x="94" y="193"/>
                  </a:cubicBezTo>
                  <a:cubicBezTo>
                    <a:pt x="134" y="193"/>
                    <a:pt x="172" y="167"/>
                    <a:pt x="18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16">
            <a:extLst>
              <a:ext uri="{FF2B5EF4-FFF2-40B4-BE49-F238E27FC236}">
                <a16:creationId xmlns:a16="http://schemas.microsoft.com/office/drawing/2014/main" id="{2EF25849-DD61-4E3D-AFD4-314CD9D76D86}"/>
              </a:ext>
            </a:extLst>
          </p:cNvPr>
          <p:cNvGrpSpPr>
            <a:grpSpLocks noChangeAspect="1"/>
          </p:cNvGrpSpPr>
          <p:nvPr/>
        </p:nvGrpSpPr>
        <p:grpSpPr bwMode="auto">
          <a:xfrm>
            <a:off x="674793" y="2835866"/>
            <a:ext cx="274320" cy="274320"/>
            <a:chOff x="3838" y="2158"/>
            <a:chExt cx="578" cy="578"/>
          </a:xfrm>
          <a:solidFill>
            <a:schemeClr val="bg1"/>
          </a:solidFill>
        </p:grpSpPr>
        <p:sp>
          <p:nvSpPr>
            <p:cNvPr id="24" name="Freeform 17">
              <a:extLst>
                <a:ext uri="{FF2B5EF4-FFF2-40B4-BE49-F238E27FC236}">
                  <a16:creationId xmlns:a16="http://schemas.microsoft.com/office/drawing/2014/main" id="{16B71E72-5734-4DB8-A714-13CFF5FA7D84}"/>
                </a:ext>
              </a:extLst>
            </p:cNvPr>
            <p:cNvSpPr>
              <a:spLocks/>
            </p:cNvSpPr>
            <p:nvPr/>
          </p:nvSpPr>
          <p:spPr bwMode="auto">
            <a:xfrm>
              <a:off x="4085" y="2160"/>
              <a:ext cx="329" cy="326"/>
            </a:xfrm>
            <a:custGeom>
              <a:avLst/>
              <a:gdLst>
                <a:gd name="T0" fmla="*/ 137 w 137"/>
                <a:gd name="T1" fmla="*/ 5 h 136"/>
                <a:gd name="T2" fmla="*/ 132 w 137"/>
                <a:gd name="T3" fmla="*/ 1 h 136"/>
                <a:gd name="T4" fmla="*/ 129 w 137"/>
                <a:gd name="T5" fmla="*/ 0 h 136"/>
                <a:gd name="T6" fmla="*/ 57 w 137"/>
                <a:gd name="T7" fmla="*/ 0 h 136"/>
                <a:gd name="T8" fmla="*/ 49 w 137"/>
                <a:gd name="T9" fmla="*/ 8 h 136"/>
                <a:gd name="T10" fmla="*/ 57 w 137"/>
                <a:gd name="T11" fmla="*/ 16 h 136"/>
                <a:gd name="T12" fmla="*/ 110 w 137"/>
                <a:gd name="T13" fmla="*/ 16 h 136"/>
                <a:gd name="T14" fmla="*/ 4 w 137"/>
                <a:gd name="T15" fmla="*/ 122 h 136"/>
                <a:gd name="T16" fmla="*/ 4 w 137"/>
                <a:gd name="T17" fmla="*/ 134 h 136"/>
                <a:gd name="T18" fmla="*/ 9 w 137"/>
                <a:gd name="T19" fmla="*/ 136 h 136"/>
                <a:gd name="T20" fmla="*/ 15 w 137"/>
                <a:gd name="T21" fmla="*/ 134 h 136"/>
                <a:gd name="T22" fmla="*/ 121 w 137"/>
                <a:gd name="T23" fmla="*/ 27 h 136"/>
                <a:gd name="T24" fmla="*/ 121 w 137"/>
                <a:gd name="T25" fmla="*/ 80 h 136"/>
                <a:gd name="T26" fmla="*/ 129 w 137"/>
                <a:gd name="T27" fmla="*/ 88 h 136"/>
                <a:gd name="T28" fmla="*/ 137 w 137"/>
                <a:gd name="T29" fmla="*/ 80 h 136"/>
                <a:gd name="T30" fmla="*/ 137 w 137"/>
                <a:gd name="T31" fmla="*/ 8 h 136"/>
                <a:gd name="T32" fmla="*/ 137 w 137"/>
                <a:gd name="T33"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6">
                  <a:moveTo>
                    <a:pt x="137" y="5"/>
                  </a:moveTo>
                  <a:cubicBezTo>
                    <a:pt x="136" y="3"/>
                    <a:pt x="134" y="1"/>
                    <a:pt x="132" y="1"/>
                  </a:cubicBezTo>
                  <a:cubicBezTo>
                    <a:pt x="131" y="0"/>
                    <a:pt x="130" y="0"/>
                    <a:pt x="129" y="0"/>
                  </a:cubicBezTo>
                  <a:cubicBezTo>
                    <a:pt x="57" y="0"/>
                    <a:pt x="57" y="0"/>
                    <a:pt x="57" y="0"/>
                  </a:cubicBezTo>
                  <a:cubicBezTo>
                    <a:pt x="53" y="0"/>
                    <a:pt x="49" y="4"/>
                    <a:pt x="49" y="8"/>
                  </a:cubicBezTo>
                  <a:cubicBezTo>
                    <a:pt x="49" y="12"/>
                    <a:pt x="53" y="16"/>
                    <a:pt x="57" y="16"/>
                  </a:cubicBezTo>
                  <a:cubicBezTo>
                    <a:pt x="110" y="16"/>
                    <a:pt x="110" y="16"/>
                    <a:pt x="110" y="16"/>
                  </a:cubicBezTo>
                  <a:cubicBezTo>
                    <a:pt x="4" y="122"/>
                    <a:pt x="4" y="122"/>
                    <a:pt x="4" y="122"/>
                  </a:cubicBezTo>
                  <a:cubicBezTo>
                    <a:pt x="0" y="126"/>
                    <a:pt x="0" y="131"/>
                    <a:pt x="4" y="134"/>
                  </a:cubicBezTo>
                  <a:cubicBezTo>
                    <a:pt x="5" y="135"/>
                    <a:pt x="7" y="136"/>
                    <a:pt x="9" y="136"/>
                  </a:cubicBezTo>
                  <a:cubicBezTo>
                    <a:pt x="11" y="136"/>
                    <a:pt x="13" y="135"/>
                    <a:pt x="15" y="134"/>
                  </a:cubicBezTo>
                  <a:cubicBezTo>
                    <a:pt x="121" y="27"/>
                    <a:pt x="121" y="27"/>
                    <a:pt x="121" y="27"/>
                  </a:cubicBezTo>
                  <a:cubicBezTo>
                    <a:pt x="121" y="80"/>
                    <a:pt x="121" y="80"/>
                    <a:pt x="121" y="80"/>
                  </a:cubicBezTo>
                  <a:cubicBezTo>
                    <a:pt x="121" y="84"/>
                    <a:pt x="125" y="88"/>
                    <a:pt x="129" y="88"/>
                  </a:cubicBezTo>
                  <a:cubicBezTo>
                    <a:pt x="134" y="88"/>
                    <a:pt x="137" y="84"/>
                    <a:pt x="137" y="80"/>
                  </a:cubicBezTo>
                  <a:cubicBezTo>
                    <a:pt x="137" y="8"/>
                    <a:pt x="137" y="8"/>
                    <a:pt x="137" y="8"/>
                  </a:cubicBezTo>
                  <a:cubicBezTo>
                    <a:pt x="137" y="7"/>
                    <a:pt x="137" y="6"/>
                    <a:pt x="13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a:extLst>
                <a:ext uri="{FF2B5EF4-FFF2-40B4-BE49-F238E27FC236}">
                  <a16:creationId xmlns:a16="http://schemas.microsoft.com/office/drawing/2014/main" id="{06A17293-2F46-404C-97B3-969FC925FE90}"/>
                </a:ext>
              </a:extLst>
            </p:cNvPr>
            <p:cNvSpPr>
              <a:spLocks/>
            </p:cNvSpPr>
            <p:nvPr/>
          </p:nvSpPr>
          <p:spPr bwMode="auto">
            <a:xfrm>
              <a:off x="3874" y="2158"/>
              <a:ext cx="197" cy="194"/>
            </a:xfrm>
            <a:custGeom>
              <a:avLst/>
              <a:gdLst>
                <a:gd name="T0" fmla="*/ 4 w 82"/>
                <a:gd name="T1" fmla="*/ 79 h 81"/>
                <a:gd name="T2" fmla="*/ 9 w 82"/>
                <a:gd name="T3" fmla="*/ 81 h 81"/>
                <a:gd name="T4" fmla="*/ 15 w 82"/>
                <a:gd name="T5" fmla="*/ 79 h 81"/>
                <a:gd name="T6" fmla="*/ 41 w 82"/>
                <a:gd name="T7" fmla="*/ 52 h 81"/>
                <a:gd name="T8" fmla="*/ 68 w 82"/>
                <a:gd name="T9" fmla="*/ 79 h 81"/>
                <a:gd name="T10" fmla="*/ 73 w 82"/>
                <a:gd name="T11" fmla="*/ 81 h 81"/>
                <a:gd name="T12" fmla="*/ 79 w 82"/>
                <a:gd name="T13" fmla="*/ 79 h 81"/>
                <a:gd name="T14" fmla="*/ 79 w 82"/>
                <a:gd name="T15" fmla="*/ 67 h 81"/>
                <a:gd name="T16" fmla="*/ 53 w 82"/>
                <a:gd name="T17" fmla="*/ 41 h 81"/>
                <a:gd name="T18" fmla="*/ 79 w 82"/>
                <a:gd name="T19" fmla="*/ 15 h 81"/>
                <a:gd name="T20" fmla="*/ 79 w 82"/>
                <a:gd name="T21" fmla="*/ 3 h 81"/>
                <a:gd name="T22" fmla="*/ 68 w 82"/>
                <a:gd name="T23" fmla="*/ 3 h 81"/>
                <a:gd name="T24" fmla="*/ 41 w 82"/>
                <a:gd name="T25" fmla="*/ 30 h 81"/>
                <a:gd name="T26" fmla="*/ 15 w 82"/>
                <a:gd name="T27" fmla="*/ 3 h 81"/>
                <a:gd name="T28" fmla="*/ 4 w 82"/>
                <a:gd name="T29" fmla="*/ 3 h 81"/>
                <a:gd name="T30" fmla="*/ 4 w 82"/>
                <a:gd name="T31" fmla="*/ 15 h 81"/>
                <a:gd name="T32" fmla="*/ 30 w 82"/>
                <a:gd name="T33" fmla="*/ 41 h 81"/>
                <a:gd name="T34" fmla="*/ 4 w 82"/>
                <a:gd name="T35" fmla="*/ 67 h 81"/>
                <a:gd name="T36" fmla="*/ 4 w 82"/>
                <a:gd name="T37"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4" y="79"/>
                  </a:move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9">
              <a:extLst>
                <a:ext uri="{FF2B5EF4-FFF2-40B4-BE49-F238E27FC236}">
                  <a16:creationId xmlns:a16="http://schemas.microsoft.com/office/drawing/2014/main" id="{94B226E5-4C76-407C-AC0A-CDDCE6E9503F}"/>
                </a:ext>
              </a:extLst>
            </p:cNvPr>
            <p:cNvSpPr>
              <a:spLocks/>
            </p:cNvSpPr>
            <p:nvPr/>
          </p:nvSpPr>
          <p:spPr bwMode="auto">
            <a:xfrm>
              <a:off x="4219" y="2503"/>
              <a:ext cx="197" cy="195"/>
            </a:xfrm>
            <a:custGeom>
              <a:avLst/>
              <a:gdLst>
                <a:gd name="T0" fmla="*/ 79 w 82"/>
                <a:gd name="T1" fmla="*/ 3 h 81"/>
                <a:gd name="T2" fmla="*/ 68 w 82"/>
                <a:gd name="T3" fmla="*/ 3 h 81"/>
                <a:gd name="T4" fmla="*/ 41 w 82"/>
                <a:gd name="T5" fmla="*/ 30 h 81"/>
                <a:gd name="T6" fmla="*/ 15 w 82"/>
                <a:gd name="T7" fmla="*/ 3 h 81"/>
                <a:gd name="T8" fmla="*/ 4 w 82"/>
                <a:gd name="T9" fmla="*/ 3 h 81"/>
                <a:gd name="T10" fmla="*/ 4 w 82"/>
                <a:gd name="T11" fmla="*/ 15 h 81"/>
                <a:gd name="T12" fmla="*/ 30 w 82"/>
                <a:gd name="T13" fmla="*/ 41 h 81"/>
                <a:gd name="T14" fmla="*/ 4 w 82"/>
                <a:gd name="T15" fmla="*/ 67 h 81"/>
                <a:gd name="T16" fmla="*/ 4 w 82"/>
                <a:gd name="T17" fmla="*/ 79 h 81"/>
                <a:gd name="T18" fmla="*/ 9 w 82"/>
                <a:gd name="T19" fmla="*/ 81 h 81"/>
                <a:gd name="T20" fmla="*/ 15 w 82"/>
                <a:gd name="T21" fmla="*/ 79 h 81"/>
                <a:gd name="T22" fmla="*/ 41 w 82"/>
                <a:gd name="T23" fmla="*/ 52 h 81"/>
                <a:gd name="T24" fmla="*/ 68 w 82"/>
                <a:gd name="T25" fmla="*/ 79 h 81"/>
                <a:gd name="T26" fmla="*/ 73 w 82"/>
                <a:gd name="T27" fmla="*/ 81 h 81"/>
                <a:gd name="T28" fmla="*/ 79 w 82"/>
                <a:gd name="T29" fmla="*/ 79 h 81"/>
                <a:gd name="T30" fmla="*/ 79 w 82"/>
                <a:gd name="T31" fmla="*/ 67 h 81"/>
                <a:gd name="T32" fmla="*/ 53 w 82"/>
                <a:gd name="T33" fmla="*/ 41 h 81"/>
                <a:gd name="T34" fmla="*/ 79 w 82"/>
                <a:gd name="T35" fmla="*/ 15 h 81"/>
                <a:gd name="T36" fmla="*/ 79 w 82"/>
                <a:gd name="T37"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79" y="3"/>
                  </a:move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0">
              <a:extLst>
                <a:ext uri="{FF2B5EF4-FFF2-40B4-BE49-F238E27FC236}">
                  <a16:creationId xmlns:a16="http://schemas.microsoft.com/office/drawing/2014/main" id="{7CF8BA35-526A-4816-B5C6-2BB4F46F6F7C}"/>
                </a:ext>
              </a:extLst>
            </p:cNvPr>
            <p:cNvSpPr>
              <a:spLocks noEditPoints="1"/>
            </p:cNvSpPr>
            <p:nvPr/>
          </p:nvSpPr>
          <p:spPr bwMode="auto">
            <a:xfrm>
              <a:off x="3838" y="2467"/>
              <a:ext cx="269"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3">
            <a:extLst>
              <a:ext uri="{FF2B5EF4-FFF2-40B4-BE49-F238E27FC236}">
                <a16:creationId xmlns:a16="http://schemas.microsoft.com/office/drawing/2014/main" id="{B4FA9D83-0085-48A7-9D0E-A9A1FE40BDA9}"/>
              </a:ext>
            </a:extLst>
          </p:cNvPr>
          <p:cNvGrpSpPr>
            <a:grpSpLocks noChangeAspect="1"/>
          </p:cNvGrpSpPr>
          <p:nvPr/>
        </p:nvGrpSpPr>
        <p:grpSpPr bwMode="auto">
          <a:xfrm>
            <a:off x="665233" y="3477643"/>
            <a:ext cx="275656" cy="274320"/>
            <a:chOff x="3838" y="2158"/>
            <a:chExt cx="619" cy="616"/>
          </a:xfrm>
          <a:solidFill>
            <a:schemeClr val="bg1"/>
          </a:solidFill>
        </p:grpSpPr>
        <p:sp>
          <p:nvSpPr>
            <p:cNvPr id="32" name="Freeform 24">
              <a:extLst>
                <a:ext uri="{FF2B5EF4-FFF2-40B4-BE49-F238E27FC236}">
                  <a16:creationId xmlns:a16="http://schemas.microsoft.com/office/drawing/2014/main" id="{F5C15D38-DCF8-41FC-918B-6527013A78E3}"/>
                </a:ext>
              </a:extLst>
            </p:cNvPr>
            <p:cNvSpPr>
              <a:spLocks/>
            </p:cNvSpPr>
            <p:nvPr/>
          </p:nvSpPr>
          <p:spPr bwMode="auto">
            <a:xfrm>
              <a:off x="3838" y="2158"/>
              <a:ext cx="194" cy="194"/>
            </a:xfrm>
            <a:custGeom>
              <a:avLst/>
              <a:gdLst>
                <a:gd name="T0" fmla="*/ 1 w 81"/>
                <a:gd name="T1" fmla="*/ 73 h 81"/>
                <a:gd name="T2" fmla="*/ 9 w 81"/>
                <a:gd name="T3" fmla="*/ 81 h 81"/>
                <a:gd name="T4" fmla="*/ 73 w 81"/>
                <a:gd name="T5" fmla="*/ 81 h 81"/>
                <a:gd name="T6" fmla="*/ 76 w 81"/>
                <a:gd name="T7" fmla="*/ 80 h 81"/>
                <a:gd name="T8" fmla="*/ 81 w 81"/>
                <a:gd name="T9" fmla="*/ 76 h 81"/>
                <a:gd name="T10" fmla="*/ 81 w 81"/>
                <a:gd name="T11" fmla="*/ 73 h 81"/>
                <a:gd name="T12" fmla="*/ 81 w 81"/>
                <a:gd name="T13" fmla="*/ 9 h 81"/>
                <a:gd name="T14" fmla="*/ 73 w 81"/>
                <a:gd name="T15" fmla="*/ 1 h 81"/>
                <a:gd name="T16" fmla="*/ 65 w 81"/>
                <a:gd name="T17" fmla="*/ 9 h 81"/>
                <a:gd name="T18" fmla="*/ 65 w 81"/>
                <a:gd name="T19" fmla="*/ 54 h 81"/>
                <a:gd name="T20" fmla="*/ 15 w 81"/>
                <a:gd name="T21" fmla="*/ 3 h 81"/>
                <a:gd name="T22" fmla="*/ 4 w 81"/>
                <a:gd name="T23" fmla="*/ 3 h 81"/>
                <a:gd name="T24" fmla="*/ 4 w 81"/>
                <a:gd name="T25" fmla="*/ 15 h 81"/>
                <a:gd name="T26" fmla="*/ 54 w 81"/>
                <a:gd name="T27" fmla="*/ 65 h 81"/>
                <a:gd name="T28" fmla="*/ 9 w 81"/>
                <a:gd name="T29" fmla="*/ 65 h 81"/>
                <a:gd name="T30" fmla="*/ 1 w 81"/>
                <a:gd name="T3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1" y="73"/>
                  </a:moveTo>
                  <a:cubicBezTo>
                    <a:pt x="1" y="77"/>
                    <a:pt x="5" y="81"/>
                    <a:pt x="9" y="81"/>
                  </a:cubicBezTo>
                  <a:cubicBezTo>
                    <a:pt x="73" y="81"/>
                    <a:pt x="73" y="81"/>
                    <a:pt x="73" y="81"/>
                  </a:cubicBezTo>
                  <a:cubicBezTo>
                    <a:pt x="74" y="81"/>
                    <a:pt x="75" y="81"/>
                    <a:pt x="76" y="80"/>
                  </a:cubicBezTo>
                  <a:cubicBezTo>
                    <a:pt x="78" y="80"/>
                    <a:pt x="80" y="78"/>
                    <a:pt x="81" y="76"/>
                  </a:cubicBezTo>
                  <a:cubicBezTo>
                    <a:pt x="81" y="75"/>
                    <a:pt x="81" y="74"/>
                    <a:pt x="81" y="73"/>
                  </a:cubicBezTo>
                  <a:cubicBezTo>
                    <a:pt x="81" y="9"/>
                    <a:pt x="81" y="9"/>
                    <a:pt x="81" y="9"/>
                  </a:cubicBezTo>
                  <a:cubicBezTo>
                    <a:pt x="81" y="5"/>
                    <a:pt x="78" y="1"/>
                    <a:pt x="73" y="1"/>
                  </a:cubicBezTo>
                  <a:cubicBezTo>
                    <a:pt x="69" y="1"/>
                    <a:pt x="65" y="5"/>
                    <a:pt x="65" y="9"/>
                  </a:cubicBezTo>
                  <a:cubicBezTo>
                    <a:pt x="65" y="54"/>
                    <a:pt x="65" y="54"/>
                    <a:pt x="65" y="54"/>
                  </a:cubicBezTo>
                  <a:cubicBezTo>
                    <a:pt x="15" y="3"/>
                    <a:pt x="15" y="3"/>
                    <a:pt x="15" y="3"/>
                  </a:cubicBezTo>
                  <a:cubicBezTo>
                    <a:pt x="12" y="0"/>
                    <a:pt x="7" y="0"/>
                    <a:pt x="4" y="3"/>
                  </a:cubicBezTo>
                  <a:cubicBezTo>
                    <a:pt x="0" y="6"/>
                    <a:pt x="0" y="12"/>
                    <a:pt x="4" y="15"/>
                  </a:cubicBezTo>
                  <a:cubicBezTo>
                    <a:pt x="54" y="65"/>
                    <a:pt x="54" y="65"/>
                    <a:pt x="54" y="65"/>
                  </a:cubicBezTo>
                  <a:cubicBezTo>
                    <a:pt x="9" y="65"/>
                    <a:pt x="9" y="65"/>
                    <a:pt x="9" y="65"/>
                  </a:cubicBezTo>
                  <a:cubicBezTo>
                    <a:pt x="5" y="65"/>
                    <a:pt x="1" y="69"/>
                    <a:pt x="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5">
              <a:extLst>
                <a:ext uri="{FF2B5EF4-FFF2-40B4-BE49-F238E27FC236}">
                  <a16:creationId xmlns:a16="http://schemas.microsoft.com/office/drawing/2014/main" id="{0CD1F281-EBF6-427A-B39C-4F4EFA17AF23}"/>
                </a:ext>
              </a:extLst>
            </p:cNvPr>
            <p:cNvSpPr>
              <a:spLocks/>
            </p:cNvSpPr>
            <p:nvPr/>
          </p:nvSpPr>
          <p:spPr bwMode="auto">
            <a:xfrm>
              <a:off x="4262" y="2158"/>
              <a:ext cx="195" cy="194"/>
            </a:xfrm>
            <a:custGeom>
              <a:avLst/>
              <a:gdLst>
                <a:gd name="T0" fmla="*/ 72 w 81"/>
                <a:gd name="T1" fmla="*/ 65 h 81"/>
                <a:gd name="T2" fmla="*/ 28 w 81"/>
                <a:gd name="T3" fmla="*/ 65 h 81"/>
                <a:gd name="T4" fmla="*/ 78 w 81"/>
                <a:gd name="T5" fmla="*/ 15 h 81"/>
                <a:gd name="T6" fmla="*/ 78 w 81"/>
                <a:gd name="T7" fmla="*/ 3 h 81"/>
                <a:gd name="T8" fmla="*/ 67 w 81"/>
                <a:gd name="T9" fmla="*/ 3 h 81"/>
                <a:gd name="T10" fmla="*/ 16 w 81"/>
                <a:gd name="T11" fmla="*/ 54 h 81"/>
                <a:gd name="T12" fmla="*/ 16 w 81"/>
                <a:gd name="T13" fmla="*/ 9 h 81"/>
                <a:gd name="T14" fmla="*/ 8 w 81"/>
                <a:gd name="T15" fmla="*/ 1 h 81"/>
                <a:gd name="T16" fmla="*/ 0 w 81"/>
                <a:gd name="T17" fmla="*/ 9 h 81"/>
                <a:gd name="T18" fmla="*/ 0 w 81"/>
                <a:gd name="T19" fmla="*/ 73 h 81"/>
                <a:gd name="T20" fmla="*/ 1 w 81"/>
                <a:gd name="T21" fmla="*/ 76 h 81"/>
                <a:gd name="T22" fmla="*/ 5 w 81"/>
                <a:gd name="T23" fmla="*/ 80 h 81"/>
                <a:gd name="T24" fmla="*/ 8 w 81"/>
                <a:gd name="T25" fmla="*/ 81 h 81"/>
                <a:gd name="T26" fmla="*/ 72 w 81"/>
                <a:gd name="T27" fmla="*/ 81 h 81"/>
                <a:gd name="T28" fmla="*/ 80 w 81"/>
                <a:gd name="T29" fmla="*/ 73 h 81"/>
                <a:gd name="T30" fmla="*/ 72 w 8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2" y="65"/>
                  </a:moveTo>
                  <a:cubicBezTo>
                    <a:pt x="28" y="65"/>
                    <a:pt x="28" y="65"/>
                    <a:pt x="28" y="65"/>
                  </a:cubicBezTo>
                  <a:cubicBezTo>
                    <a:pt x="78" y="15"/>
                    <a:pt x="78" y="15"/>
                    <a:pt x="78" y="15"/>
                  </a:cubicBezTo>
                  <a:cubicBezTo>
                    <a:pt x="81" y="12"/>
                    <a:pt x="81" y="6"/>
                    <a:pt x="78" y="3"/>
                  </a:cubicBezTo>
                  <a:cubicBezTo>
                    <a:pt x="75" y="0"/>
                    <a:pt x="70" y="0"/>
                    <a:pt x="67" y="3"/>
                  </a:cubicBezTo>
                  <a:cubicBezTo>
                    <a:pt x="16" y="54"/>
                    <a:pt x="16" y="54"/>
                    <a:pt x="16" y="54"/>
                  </a:cubicBezTo>
                  <a:cubicBezTo>
                    <a:pt x="16" y="9"/>
                    <a:pt x="16" y="9"/>
                    <a:pt x="16" y="9"/>
                  </a:cubicBezTo>
                  <a:cubicBezTo>
                    <a:pt x="16" y="5"/>
                    <a:pt x="13" y="1"/>
                    <a:pt x="8" y="1"/>
                  </a:cubicBezTo>
                  <a:cubicBezTo>
                    <a:pt x="4" y="1"/>
                    <a:pt x="0" y="5"/>
                    <a:pt x="0" y="9"/>
                  </a:cubicBezTo>
                  <a:cubicBezTo>
                    <a:pt x="0" y="73"/>
                    <a:pt x="0" y="73"/>
                    <a:pt x="0" y="73"/>
                  </a:cubicBezTo>
                  <a:cubicBezTo>
                    <a:pt x="0" y="74"/>
                    <a:pt x="0" y="75"/>
                    <a:pt x="1" y="76"/>
                  </a:cubicBezTo>
                  <a:cubicBezTo>
                    <a:pt x="2" y="78"/>
                    <a:pt x="3" y="80"/>
                    <a:pt x="5" y="80"/>
                  </a:cubicBezTo>
                  <a:cubicBezTo>
                    <a:pt x="6" y="81"/>
                    <a:pt x="7" y="81"/>
                    <a:pt x="8" y="81"/>
                  </a:cubicBezTo>
                  <a:cubicBezTo>
                    <a:pt x="72" y="81"/>
                    <a:pt x="72" y="81"/>
                    <a:pt x="72" y="81"/>
                  </a:cubicBezTo>
                  <a:cubicBezTo>
                    <a:pt x="77" y="81"/>
                    <a:pt x="80" y="77"/>
                    <a:pt x="80" y="73"/>
                  </a:cubicBezTo>
                  <a:cubicBezTo>
                    <a:pt x="80" y="69"/>
                    <a:pt x="77" y="65"/>
                    <a:pt x="7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6">
              <a:extLst>
                <a:ext uri="{FF2B5EF4-FFF2-40B4-BE49-F238E27FC236}">
                  <a16:creationId xmlns:a16="http://schemas.microsoft.com/office/drawing/2014/main" id="{2CCB992E-C3BB-494D-A9EA-21DC62554C83}"/>
                </a:ext>
              </a:extLst>
            </p:cNvPr>
            <p:cNvSpPr>
              <a:spLocks/>
            </p:cNvSpPr>
            <p:nvPr/>
          </p:nvSpPr>
          <p:spPr bwMode="auto">
            <a:xfrm>
              <a:off x="3838" y="2582"/>
              <a:ext cx="194" cy="192"/>
            </a:xfrm>
            <a:custGeom>
              <a:avLst/>
              <a:gdLst>
                <a:gd name="T0" fmla="*/ 76 w 81"/>
                <a:gd name="T1" fmla="*/ 1 h 80"/>
                <a:gd name="T2" fmla="*/ 73 w 81"/>
                <a:gd name="T3" fmla="*/ 0 h 80"/>
                <a:gd name="T4" fmla="*/ 9 w 81"/>
                <a:gd name="T5" fmla="*/ 0 h 80"/>
                <a:gd name="T6" fmla="*/ 1 w 81"/>
                <a:gd name="T7" fmla="*/ 8 h 80"/>
                <a:gd name="T8" fmla="*/ 9 w 81"/>
                <a:gd name="T9" fmla="*/ 16 h 80"/>
                <a:gd name="T10" fmla="*/ 54 w 81"/>
                <a:gd name="T11" fmla="*/ 16 h 80"/>
                <a:gd name="T12" fmla="*/ 4 w 81"/>
                <a:gd name="T13" fmla="*/ 66 h 80"/>
                <a:gd name="T14" fmla="*/ 4 w 81"/>
                <a:gd name="T15" fmla="*/ 78 h 80"/>
                <a:gd name="T16" fmla="*/ 9 w 81"/>
                <a:gd name="T17" fmla="*/ 80 h 80"/>
                <a:gd name="T18" fmla="*/ 15 w 81"/>
                <a:gd name="T19" fmla="*/ 78 h 80"/>
                <a:gd name="T20" fmla="*/ 65 w 81"/>
                <a:gd name="T21" fmla="*/ 27 h 80"/>
                <a:gd name="T22" fmla="*/ 65 w 81"/>
                <a:gd name="T23" fmla="*/ 72 h 80"/>
                <a:gd name="T24" fmla="*/ 73 w 81"/>
                <a:gd name="T25" fmla="*/ 80 h 80"/>
                <a:gd name="T26" fmla="*/ 81 w 81"/>
                <a:gd name="T27" fmla="*/ 72 h 80"/>
                <a:gd name="T28" fmla="*/ 81 w 81"/>
                <a:gd name="T29" fmla="*/ 8 h 80"/>
                <a:gd name="T30" fmla="*/ 81 w 81"/>
                <a:gd name="T31" fmla="*/ 5 h 80"/>
                <a:gd name="T32" fmla="*/ 76 w 81"/>
                <a:gd name="T3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76" y="1"/>
                  </a:moveTo>
                  <a:cubicBezTo>
                    <a:pt x="75" y="0"/>
                    <a:pt x="74" y="0"/>
                    <a:pt x="73" y="0"/>
                  </a:cubicBezTo>
                  <a:cubicBezTo>
                    <a:pt x="9" y="0"/>
                    <a:pt x="9" y="0"/>
                    <a:pt x="9" y="0"/>
                  </a:cubicBezTo>
                  <a:cubicBezTo>
                    <a:pt x="5" y="0"/>
                    <a:pt x="1" y="4"/>
                    <a:pt x="1" y="8"/>
                  </a:cubicBezTo>
                  <a:cubicBezTo>
                    <a:pt x="1" y="12"/>
                    <a:pt x="5" y="16"/>
                    <a:pt x="9" y="16"/>
                  </a:cubicBezTo>
                  <a:cubicBezTo>
                    <a:pt x="54" y="16"/>
                    <a:pt x="54" y="16"/>
                    <a:pt x="54" y="16"/>
                  </a:cubicBezTo>
                  <a:cubicBezTo>
                    <a:pt x="4" y="66"/>
                    <a:pt x="4" y="66"/>
                    <a:pt x="4" y="66"/>
                  </a:cubicBezTo>
                  <a:cubicBezTo>
                    <a:pt x="0" y="69"/>
                    <a:pt x="0" y="75"/>
                    <a:pt x="4" y="78"/>
                  </a:cubicBezTo>
                  <a:cubicBezTo>
                    <a:pt x="5" y="79"/>
                    <a:pt x="7" y="80"/>
                    <a:pt x="9" y="80"/>
                  </a:cubicBezTo>
                  <a:cubicBezTo>
                    <a:pt x="11" y="80"/>
                    <a:pt x="13" y="79"/>
                    <a:pt x="15" y="78"/>
                  </a:cubicBezTo>
                  <a:cubicBezTo>
                    <a:pt x="65" y="27"/>
                    <a:pt x="65" y="27"/>
                    <a:pt x="65" y="27"/>
                  </a:cubicBezTo>
                  <a:cubicBezTo>
                    <a:pt x="65" y="72"/>
                    <a:pt x="65" y="72"/>
                    <a:pt x="65" y="72"/>
                  </a:cubicBezTo>
                  <a:cubicBezTo>
                    <a:pt x="65" y="76"/>
                    <a:pt x="69" y="80"/>
                    <a:pt x="73" y="80"/>
                  </a:cubicBezTo>
                  <a:cubicBezTo>
                    <a:pt x="78" y="80"/>
                    <a:pt x="81" y="76"/>
                    <a:pt x="81" y="72"/>
                  </a:cubicBezTo>
                  <a:cubicBezTo>
                    <a:pt x="81" y="8"/>
                    <a:pt x="81" y="8"/>
                    <a:pt x="81" y="8"/>
                  </a:cubicBezTo>
                  <a:cubicBezTo>
                    <a:pt x="81" y="7"/>
                    <a:pt x="81" y="6"/>
                    <a:pt x="81" y="5"/>
                  </a:cubicBezTo>
                  <a:cubicBezTo>
                    <a:pt x="80" y="3"/>
                    <a:pt x="78" y="1"/>
                    <a:pt x="7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7">
              <a:extLst>
                <a:ext uri="{FF2B5EF4-FFF2-40B4-BE49-F238E27FC236}">
                  <a16:creationId xmlns:a16="http://schemas.microsoft.com/office/drawing/2014/main" id="{68AFEA29-979E-4299-91EE-1F83ACA78549}"/>
                </a:ext>
              </a:extLst>
            </p:cNvPr>
            <p:cNvSpPr>
              <a:spLocks/>
            </p:cNvSpPr>
            <p:nvPr/>
          </p:nvSpPr>
          <p:spPr bwMode="auto">
            <a:xfrm>
              <a:off x="4262" y="2582"/>
              <a:ext cx="195" cy="192"/>
            </a:xfrm>
            <a:custGeom>
              <a:avLst/>
              <a:gdLst>
                <a:gd name="T0" fmla="*/ 80 w 81"/>
                <a:gd name="T1" fmla="*/ 8 h 80"/>
                <a:gd name="T2" fmla="*/ 72 w 81"/>
                <a:gd name="T3" fmla="*/ 0 h 80"/>
                <a:gd name="T4" fmla="*/ 8 w 81"/>
                <a:gd name="T5" fmla="*/ 0 h 80"/>
                <a:gd name="T6" fmla="*/ 5 w 81"/>
                <a:gd name="T7" fmla="*/ 1 h 80"/>
                <a:gd name="T8" fmla="*/ 1 w 81"/>
                <a:gd name="T9" fmla="*/ 5 h 80"/>
                <a:gd name="T10" fmla="*/ 0 w 81"/>
                <a:gd name="T11" fmla="*/ 8 h 80"/>
                <a:gd name="T12" fmla="*/ 0 w 81"/>
                <a:gd name="T13" fmla="*/ 72 h 80"/>
                <a:gd name="T14" fmla="*/ 8 w 81"/>
                <a:gd name="T15" fmla="*/ 80 h 80"/>
                <a:gd name="T16" fmla="*/ 16 w 81"/>
                <a:gd name="T17" fmla="*/ 72 h 80"/>
                <a:gd name="T18" fmla="*/ 16 w 81"/>
                <a:gd name="T19" fmla="*/ 27 h 80"/>
                <a:gd name="T20" fmla="*/ 67 w 81"/>
                <a:gd name="T21" fmla="*/ 78 h 80"/>
                <a:gd name="T22" fmla="*/ 72 w 81"/>
                <a:gd name="T23" fmla="*/ 80 h 80"/>
                <a:gd name="T24" fmla="*/ 78 w 81"/>
                <a:gd name="T25" fmla="*/ 78 h 80"/>
                <a:gd name="T26" fmla="*/ 78 w 81"/>
                <a:gd name="T27" fmla="*/ 66 h 80"/>
                <a:gd name="T28" fmla="*/ 28 w 81"/>
                <a:gd name="T29" fmla="*/ 16 h 80"/>
                <a:gd name="T30" fmla="*/ 72 w 81"/>
                <a:gd name="T31" fmla="*/ 16 h 80"/>
                <a:gd name="T32" fmla="*/ 80 w 81"/>
                <a:gd name="T33"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0" y="8"/>
                  </a:moveTo>
                  <a:cubicBezTo>
                    <a:pt x="80" y="4"/>
                    <a:pt x="77" y="0"/>
                    <a:pt x="72" y="0"/>
                  </a:cubicBezTo>
                  <a:cubicBezTo>
                    <a:pt x="8" y="0"/>
                    <a:pt x="8" y="0"/>
                    <a:pt x="8" y="0"/>
                  </a:cubicBezTo>
                  <a:cubicBezTo>
                    <a:pt x="7" y="0"/>
                    <a:pt x="6" y="0"/>
                    <a:pt x="5" y="1"/>
                  </a:cubicBezTo>
                  <a:cubicBezTo>
                    <a:pt x="3" y="1"/>
                    <a:pt x="2" y="3"/>
                    <a:pt x="1" y="5"/>
                  </a:cubicBezTo>
                  <a:cubicBezTo>
                    <a:pt x="0" y="6"/>
                    <a:pt x="0" y="7"/>
                    <a:pt x="0" y="8"/>
                  </a:cubicBezTo>
                  <a:cubicBezTo>
                    <a:pt x="0" y="72"/>
                    <a:pt x="0" y="72"/>
                    <a:pt x="0" y="72"/>
                  </a:cubicBezTo>
                  <a:cubicBezTo>
                    <a:pt x="0" y="76"/>
                    <a:pt x="4" y="80"/>
                    <a:pt x="8" y="80"/>
                  </a:cubicBezTo>
                  <a:cubicBezTo>
                    <a:pt x="13" y="80"/>
                    <a:pt x="16" y="76"/>
                    <a:pt x="16" y="72"/>
                  </a:cubicBezTo>
                  <a:cubicBezTo>
                    <a:pt x="16" y="27"/>
                    <a:pt x="16" y="27"/>
                    <a:pt x="16" y="27"/>
                  </a:cubicBezTo>
                  <a:cubicBezTo>
                    <a:pt x="67" y="78"/>
                    <a:pt x="67" y="78"/>
                    <a:pt x="67" y="78"/>
                  </a:cubicBezTo>
                  <a:cubicBezTo>
                    <a:pt x="68" y="79"/>
                    <a:pt x="70" y="80"/>
                    <a:pt x="72" y="80"/>
                  </a:cubicBezTo>
                  <a:cubicBezTo>
                    <a:pt x="74" y="80"/>
                    <a:pt x="76" y="79"/>
                    <a:pt x="78" y="78"/>
                  </a:cubicBezTo>
                  <a:cubicBezTo>
                    <a:pt x="81" y="75"/>
                    <a:pt x="81" y="69"/>
                    <a:pt x="78" y="66"/>
                  </a:cubicBezTo>
                  <a:cubicBezTo>
                    <a:pt x="28" y="16"/>
                    <a:pt x="28" y="16"/>
                    <a:pt x="28" y="16"/>
                  </a:cubicBezTo>
                  <a:cubicBezTo>
                    <a:pt x="72" y="16"/>
                    <a:pt x="72" y="16"/>
                    <a:pt x="72" y="16"/>
                  </a:cubicBezTo>
                  <a:cubicBezTo>
                    <a:pt x="77" y="16"/>
                    <a:pt x="80" y="12"/>
                    <a:pt x="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8">
              <a:extLst>
                <a:ext uri="{FF2B5EF4-FFF2-40B4-BE49-F238E27FC236}">
                  <a16:creationId xmlns:a16="http://schemas.microsoft.com/office/drawing/2014/main" id="{92DDD208-53F6-40E0-8433-16D5056AAD57}"/>
                </a:ext>
              </a:extLst>
            </p:cNvPr>
            <p:cNvSpPr>
              <a:spLocks noEditPoints="1"/>
            </p:cNvSpPr>
            <p:nvPr/>
          </p:nvSpPr>
          <p:spPr bwMode="auto">
            <a:xfrm>
              <a:off x="4032" y="2352"/>
              <a:ext cx="230" cy="23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48" y="80"/>
                  </a:moveTo>
                  <a:cubicBezTo>
                    <a:pt x="31" y="80"/>
                    <a:pt x="16" y="66"/>
                    <a:pt x="16" y="48"/>
                  </a:cubicBezTo>
                  <a:cubicBezTo>
                    <a:pt x="16" y="30"/>
                    <a:pt x="31" y="16"/>
                    <a:pt x="48" y="16"/>
                  </a:cubicBezTo>
                  <a:cubicBezTo>
                    <a:pt x="66" y="16"/>
                    <a:pt x="80" y="30"/>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1">
            <a:extLst>
              <a:ext uri="{FF2B5EF4-FFF2-40B4-BE49-F238E27FC236}">
                <a16:creationId xmlns:a16="http://schemas.microsoft.com/office/drawing/2014/main" id="{9D57AEE8-476C-4F6A-994A-798007E79DF2}"/>
              </a:ext>
            </a:extLst>
          </p:cNvPr>
          <p:cNvGrpSpPr>
            <a:grpSpLocks noChangeAspect="1"/>
          </p:cNvGrpSpPr>
          <p:nvPr/>
        </p:nvGrpSpPr>
        <p:grpSpPr bwMode="auto">
          <a:xfrm>
            <a:off x="674793" y="4014716"/>
            <a:ext cx="256536" cy="274320"/>
            <a:chOff x="3837" y="2155"/>
            <a:chExt cx="577" cy="617"/>
          </a:xfrm>
          <a:solidFill>
            <a:schemeClr val="bg1"/>
          </a:solidFill>
        </p:grpSpPr>
        <p:sp>
          <p:nvSpPr>
            <p:cNvPr id="41" name="Freeform 32">
              <a:extLst>
                <a:ext uri="{FF2B5EF4-FFF2-40B4-BE49-F238E27FC236}">
                  <a16:creationId xmlns:a16="http://schemas.microsoft.com/office/drawing/2014/main" id="{A7EC9738-1E7B-4E40-A5C5-2BD0A873040A}"/>
                </a:ext>
              </a:extLst>
            </p:cNvPr>
            <p:cNvSpPr>
              <a:spLocks/>
            </p:cNvSpPr>
            <p:nvPr/>
          </p:nvSpPr>
          <p:spPr bwMode="auto">
            <a:xfrm>
              <a:off x="3837" y="2155"/>
              <a:ext cx="577" cy="617"/>
            </a:xfrm>
            <a:custGeom>
              <a:avLst/>
              <a:gdLst>
                <a:gd name="T0" fmla="*/ 202 w 240"/>
                <a:gd name="T1" fmla="*/ 36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4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7 w 240"/>
                <a:gd name="T43" fmla="*/ 116 h 257"/>
                <a:gd name="T44" fmla="*/ 37 w 240"/>
                <a:gd name="T45" fmla="*/ 113 h 257"/>
                <a:gd name="T46" fmla="*/ 37 w 240"/>
                <a:gd name="T47" fmla="*/ 105 h 257"/>
                <a:gd name="T48" fmla="*/ 67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6"/>
                  </a:moveTo>
                  <a:cubicBezTo>
                    <a:pt x="184" y="15"/>
                    <a:pt x="158" y="3"/>
                    <a:pt x="130" y="1"/>
                  </a:cubicBezTo>
                  <a:cubicBezTo>
                    <a:pt x="102" y="0"/>
                    <a:pt x="76" y="9"/>
                    <a:pt x="56" y="28"/>
                  </a:cubicBezTo>
                  <a:cubicBezTo>
                    <a:pt x="34" y="46"/>
                    <a:pt x="21" y="75"/>
                    <a:pt x="21" y="105"/>
                  </a:cubicBezTo>
                  <a:cubicBezTo>
                    <a:pt x="21" y="111"/>
                    <a:pt x="21" y="111"/>
                    <a:pt x="21" y="111"/>
                  </a:cubicBezTo>
                  <a:cubicBezTo>
                    <a:pt x="2" y="154"/>
                    <a:pt x="2" y="154"/>
                    <a:pt x="2" y="154"/>
                  </a:cubicBezTo>
                  <a:cubicBezTo>
                    <a:pt x="0" y="157"/>
                    <a:pt x="2" y="162"/>
                    <a:pt x="5" y="164"/>
                  </a:cubicBezTo>
                  <a:cubicBezTo>
                    <a:pt x="21" y="174"/>
                    <a:pt x="21" y="174"/>
                    <a:pt x="21" y="174"/>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8" y="257"/>
                    <a:pt x="101" y="253"/>
                    <a:pt x="101" y="249"/>
                  </a:cubicBezTo>
                  <a:cubicBezTo>
                    <a:pt x="101" y="225"/>
                    <a:pt x="101" y="225"/>
                    <a:pt x="101" y="225"/>
                  </a:cubicBezTo>
                  <a:cubicBezTo>
                    <a:pt x="101" y="221"/>
                    <a:pt x="98" y="217"/>
                    <a:pt x="93" y="217"/>
                  </a:cubicBezTo>
                  <a:cubicBezTo>
                    <a:pt x="53" y="217"/>
                    <a:pt x="53" y="217"/>
                    <a:pt x="53" y="217"/>
                  </a:cubicBezTo>
                  <a:cubicBezTo>
                    <a:pt x="44" y="217"/>
                    <a:pt x="37" y="210"/>
                    <a:pt x="37" y="201"/>
                  </a:cubicBezTo>
                  <a:cubicBezTo>
                    <a:pt x="37" y="169"/>
                    <a:pt x="37" y="169"/>
                    <a:pt x="37" y="169"/>
                  </a:cubicBezTo>
                  <a:cubicBezTo>
                    <a:pt x="37" y="166"/>
                    <a:pt x="36" y="164"/>
                    <a:pt x="33" y="162"/>
                  </a:cubicBezTo>
                  <a:cubicBezTo>
                    <a:pt x="19" y="154"/>
                    <a:pt x="19" y="154"/>
                    <a:pt x="19" y="154"/>
                  </a:cubicBezTo>
                  <a:cubicBezTo>
                    <a:pt x="37" y="116"/>
                    <a:pt x="37" y="116"/>
                    <a:pt x="37" y="116"/>
                  </a:cubicBezTo>
                  <a:cubicBezTo>
                    <a:pt x="37" y="115"/>
                    <a:pt x="37" y="114"/>
                    <a:pt x="37" y="113"/>
                  </a:cubicBezTo>
                  <a:cubicBezTo>
                    <a:pt x="37" y="105"/>
                    <a:pt x="37" y="105"/>
                    <a:pt x="37" y="105"/>
                  </a:cubicBezTo>
                  <a:cubicBezTo>
                    <a:pt x="37" y="79"/>
                    <a:pt x="48" y="56"/>
                    <a:pt x="67" y="40"/>
                  </a:cubicBezTo>
                  <a:cubicBezTo>
                    <a:pt x="84" y="24"/>
                    <a:pt x="106" y="16"/>
                    <a:pt x="129" y="17"/>
                  </a:cubicBezTo>
                  <a:cubicBezTo>
                    <a:pt x="153" y="18"/>
                    <a:pt x="175" y="29"/>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4" y="257"/>
                    <a:pt x="197" y="253"/>
                    <a:pt x="197" y="249"/>
                  </a:cubicBezTo>
                  <a:cubicBezTo>
                    <a:pt x="197" y="180"/>
                    <a:pt x="197" y="180"/>
                    <a:pt x="197" y="180"/>
                  </a:cubicBezTo>
                  <a:cubicBezTo>
                    <a:pt x="237" y="141"/>
                    <a:pt x="240" y="77"/>
                    <a:pt x="2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3">
              <a:extLst>
                <a:ext uri="{FF2B5EF4-FFF2-40B4-BE49-F238E27FC236}">
                  <a16:creationId xmlns:a16="http://schemas.microsoft.com/office/drawing/2014/main" id="{61F22191-78B9-44E7-BF51-8C7E2E0F6CD0}"/>
                </a:ext>
              </a:extLst>
            </p:cNvPr>
            <p:cNvSpPr>
              <a:spLocks noEditPoints="1"/>
            </p:cNvSpPr>
            <p:nvPr/>
          </p:nvSpPr>
          <p:spPr bwMode="auto">
            <a:xfrm>
              <a:off x="4003" y="2273"/>
              <a:ext cx="270" cy="269"/>
            </a:xfrm>
            <a:custGeom>
              <a:avLst/>
              <a:gdLst>
                <a:gd name="T0" fmla="*/ 104 w 112"/>
                <a:gd name="T1" fmla="*/ 48 h 112"/>
                <a:gd name="T2" fmla="*/ 95 w 112"/>
                <a:gd name="T3" fmla="*/ 48 h 112"/>
                <a:gd name="T4" fmla="*/ 90 w 112"/>
                <a:gd name="T5" fmla="*/ 34 h 112"/>
                <a:gd name="T6" fmla="*/ 95 w 112"/>
                <a:gd name="T7" fmla="*/ 28 h 112"/>
                <a:gd name="T8" fmla="*/ 95 w 112"/>
                <a:gd name="T9" fmla="*/ 17 h 112"/>
                <a:gd name="T10" fmla="*/ 84 w 112"/>
                <a:gd name="T11" fmla="*/ 17 h 112"/>
                <a:gd name="T12" fmla="*/ 78 w 112"/>
                <a:gd name="T13" fmla="*/ 23 h 112"/>
                <a:gd name="T14" fmla="*/ 64 w 112"/>
                <a:gd name="T15" fmla="*/ 17 h 112"/>
                <a:gd name="T16" fmla="*/ 64 w 112"/>
                <a:gd name="T17" fmla="*/ 8 h 112"/>
                <a:gd name="T18" fmla="*/ 56 w 112"/>
                <a:gd name="T19" fmla="*/ 0 h 112"/>
                <a:gd name="T20" fmla="*/ 48 w 112"/>
                <a:gd name="T21" fmla="*/ 8 h 112"/>
                <a:gd name="T22" fmla="*/ 48 w 112"/>
                <a:gd name="T23" fmla="*/ 17 h 112"/>
                <a:gd name="T24" fmla="*/ 34 w 112"/>
                <a:gd name="T25" fmla="*/ 23 h 112"/>
                <a:gd name="T26" fmla="*/ 28 w 112"/>
                <a:gd name="T27" fmla="*/ 17 h 112"/>
                <a:gd name="T28" fmla="*/ 17 w 112"/>
                <a:gd name="T29" fmla="*/ 17 h 112"/>
                <a:gd name="T30" fmla="*/ 17 w 112"/>
                <a:gd name="T31" fmla="*/ 28 h 112"/>
                <a:gd name="T32" fmla="*/ 23 w 112"/>
                <a:gd name="T33" fmla="*/ 34 h 112"/>
                <a:gd name="T34" fmla="*/ 17 w 112"/>
                <a:gd name="T35" fmla="*/ 48 h 112"/>
                <a:gd name="T36" fmla="*/ 8 w 112"/>
                <a:gd name="T37" fmla="*/ 48 h 112"/>
                <a:gd name="T38" fmla="*/ 0 w 112"/>
                <a:gd name="T39" fmla="*/ 56 h 112"/>
                <a:gd name="T40" fmla="*/ 8 w 112"/>
                <a:gd name="T41" fmla="*/ 64 h 112"/>
                <a:gd name="T42" fmla="*/ 17 w 112"/>
                <a:gd name="T43" fmla="*/ 64 h 112"/>
                <a:gd name="T44" fmla="*/ 23 w 112"/>
                <a:gd name="T45" fmla="*/ 78 h 112"/>
                <a:gd name="T46" fmla="*/ 17 w 112"/>
                <a:gd name="T47" fmla="*/ 84 h 112"/>
                <a:gd name="T48" fmla="*/ 17 w 112"/>
                <a:gd name="T49" fmla="*/ 95 h 112"/>
                <a:gd name="T50" fmla="*/ 23 w 112"/>
                <a:gd name="T51" fmla="*/ 98 h 112"/>
                <a:gd name="T52" fmla="*/ 28 w 112"/>
                <a:gd name="T53" fmla="*/ 95 h 112"/>
                <a:gd name="T54" fmla="*/ 34 w 112"/>
                <a:gd name="T55" fmla="*/ 89 h 112"/>
                <a:gd name="T56" fmla="*/ 48 w 112"/>
                <a:gd name="T57" fmla="*/ 95 h 112"/>
                <a:gd name="T58" fmla="*/ 48 w 112"/>
                <a:gd name="T59" fmla="*/ 104 h 112"/>
                <a:gd name="T60" fmla="*/ 56 w 112"/>
                <a:gd name="T61" fmla="*/ 112 h 112"/>
                <a:gd name="T62" fmla="*/ 64 w 112"/>
                <a:gd name="T63" fmla="*/ 104 h 112"/>
                <a:gd name="T64" fmla="*/ 64 w 112"/>
                <a:gd name="T65" fmla="*/ 95 h 112"/>
                <a:gd name="T66" fmla="*/ 78 w 112"/>
                <a:gd name="T67" fmla="*/ 89 h 112"/>
                <a:gd name="T68" fmla="*/ 84 w 112"/>
                <a:gd name="T69" fmla="*/ 95 h 112"/>
                <a:gd name="T70" fmla="*/ 90 w 112"/>
                <a:gd name="T71" fmla="*/ 98 h 112"/>
                <a:gd name="T72" fmla="*/ 95 w 112"/>
                <a:gd name="T73" fmla="*/ 95 h 112"/>
                <a:gd name="T74" fmla="*/ 95 w 112"/>
                <a:gd name="T75" fmla="*/ 84 h 112"/>
                <a:gd name="T76" fmla="*/ 90 w 112"/>
                <a:gd name="T77" fmla="*/ 78 h 112"/>
                <a:gd name="T78" fmla="*/ 95 w 112"/>
                <a:gd name="T79" fmla="*/ 64 h 112"/>
                <a:gd name="T80" fmla="*/ 104 w 112"/>
                <a:gd name="T81" fmla="*/ 64 h 112"/>
                <a:gd name="T82" fmla="*/ 112 w 112"/>
                <a:gd name="T83" fmla="*/ 56 h 112"/>
                <a:gd name="T84" fmla="*/ 104 w 112"/>
                <a:gd name="T85" fmla="*/ 48 h 112"/>
                <a:gd name="T86" fmla="*/ 73 w 112"/>
                <a:gd name="T87" fmla="*/ 73 h 112"/>
                <a:gd name="T88" fmla="*/ 72 w 112"/>
                <a:gd name="T89" fmla="*/ 74 h 112"/>
                <a:gd name="T90" fmla="*/ 56 w 112"/>
                <a:gd name="T91" fmla="*/ 80 h 112"/>
                <a:gd name="T92" fmla="*/ 40 w 112"/>
                <a:gd name="T93" fmla="*/ 74 h 112"/>
                <a:gd name="T94" fmla="*/ 39 w 112"/>
                <a:gd name="T95" fmla="*/ 73 h 112"/>
                <a:gd name="T96" fmla="*/ 39 w 112"/>
                <a:gd name="T97" fmla="*/ 72 h 112"/>
                <a:gd name="T98" fmla="*/ 32 w 112"/>
                <a:gd name="T99" fmla="*/ 56 h 112"/>
                <a:gd name="T100" fmla="*/ 39 w 112"/>
                <a:gd name="T101" fmla="*/ 40 h 112"/>
                <a:gd name="T102" fmla="*/ 39 w 112"/>
                <a:gd name="T103" fmla="*/ 39 h 112"/>
                <a:gd name="T104" fmla="*/ 40 w 112"/>
                <a:gd name="T105" fmla="*/ 38 h 112"/>
                <a:gd name="T106" fmla="*/ 56 w 112"/>
                <a:gd name="T107" fmla="*/ 32 h 112"/>
                <a:gd name="T108" fmla="*/ 72 w 112"/>
                <a:gd name="T109" fmla="*/ 38 h 112"/>
                <a:gd name="T110" fmla="*/ 73 w 112"/>
                <a:gd name="T111" fmla="*/ 39 h 112"/>
                <a:gd name="T112" fmla="*/ 74 w 112"/>
                <a:gd name="T113" fmla="*/ 40 h 112"/>
                <a:gd name="T114" fmla="*/ 80 w 112"/>
                <a:gd name="T115" fmla="*/ 56 h 112"/>
                <a:gd name="T116" fmla="*/ 74 w 112"/>
                <a:gd name="T117" fmla="*/ 72 h 112"/>
                <a:gd name="T118" fmla="*/ 73 w 112"/>
                <a:gd name="T119"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112">
                  <a:moveTo>
                    <a:pt x="104" y="48"/>
                  </a:moveTo>
                  <a:cubicBezTo>
                    <a:pt x="95" y="48"/>
                    <a:pt x="95" y="48"/>
                    <a:pt x="95" y="48"/>
                  </a:cubicBezTo>
                  <a:cubicBezTo>
                    <a:pt x="94" y="43"/>
                    <a:pt x="92" y="38"/>
                    <a:pt x="90" y="34"/>
                  </a:cubicBezTo>
                  <a:cubicBezTo>
                    <a:pt x="95" y="28"/>
                    <a:pt x="95" y="28"/>
                    <a:pt x="95" y="28"/>
                  </a:cubicBezTo>
                  <a:cubicBezTo>
                    <a:pt x="99" y="25"/>
                    <a:pt x="99" y="20"/>
                    <a:pt x="95" y="17"/>
                  </a:cubicBezTo>
                  <a:cubicBezTo>
                    <a:pt x="92" y="14"/>
                    <a:pt x="87" y="14"/>
                    <a:pt x="84" y="17"/>
                  </a:cubicBezTo>
                  <a:cubicBezTo>
                    <a:pt x="78" y="23"/>
                    <a:pt x="78" y="23"/>
                    <a:pt x="78" y="23"/>
                  </a:cubicBezTo>
                  <a:cubicBezTo>
                    <a:pt x="74" y="20"/>
                    <a:pt x="69" y="18"/>
                    <a:pt x="64" y="17"/>
                  </a:cubicBezTo>
                  <a:cubicBezTo>
                    <a:pt x="64" y="8"/>
                    <a:pt x="64" y="8"/>
                    <a:pt x="64" y="8"/>
                  </a:cubicBezTo>
                  <a:cubicBezTo>
                    <a:pt x="64" y="4"/>
                    <a:pt x="61" y="0"/>
                    <a:pt x="56" y="0"/>
                  </a:cubicBezTo>
                  <a:cubicBezTo>
                    <a:pt x="52" y="0"/>
                    <a:pt x="48" y="4"/>
                    <a:pt x="48" y="8"/>
                  </a:cubicBezTo>
                  <a:cubicBezTo>
                    <a:pt x="48" y="17"/>
                    <a:pt x="48" y="17"/>
                    <a:pt x="48" y="17"/>
                  </a:cubicBezTo>
                  <a:cubicBezTo>
                    <a:pt x="43" y="18"/>
                    <a:pt x="38" y="20"/>
                    <a:pt x="34" y="23"/>
                  </a:cubicBezTo>
                  <a:cubicBezTo>
                    <a:pt x="28" y="17"/>
                    <a:pt x="28" y="17"/>
                    <a:pt x="28" y="17"/>
                  </a:cubicBezTo>
                  <a:cubicBezTo>
                    <a:pt x="25" y="14"/>
                    <a:pt x="20" y="14"/>
                    <a:pt x="17" y="17"/>
                  </a:cubicBezTo>
                  <a:cubicBezTo>
                    <a:pt x="14" y="20"/>
                    <a:pt x="14" y="25"/>
                    <a:pt x="17" y="28"/>
                  </a:cubicBezTo>
                  <a:cubicBezTo>
                    <a:pt x="23" y="34"/>
                    <a:pt x="23" y="34"/>
                    <a:pt x="23" y="34"/>
                  </a:cubicBezTo>
                  <a:cubicBezTo>
                    <a:pt x="20" y="38"/>
                    <a:pt x="18" y="43"/>
                    <a:pt x="17" y="48"/>
                  </a:cubicBezTo>
                  <a:cubicBezTo>
                    <a:pt x="8" y="48"/>
                    <a:pt x="8" y="48"/>
                    <a:pt x="8" y="48"/>
                  </a:cubicBezTo>
                  <a:cubicBezTo>
                    <a:pt x="4" y="48"/>
                    <a:pt x="0" y="52"/>
                    <a:pt x="0" y="56"/>
                  </a:cubicBezTo>
                  <a:cubicBezTo>
                    <a:pt x="0" y="60"/>
                    <a:pt x="4" y="64"/>
                    <a:pt x="8" y="64"/>
                  </a:cubicBezTo>
                  <a:cubicBezTo>
                    <a:pt x="17" y="64"/>
                    <a:pt x="17" y="64"/>
                    <a:pt x="17" y="64"/>
                  </a:cubicBezTo>
                  <a:cubicBezTo>
                    <a:pt x="18" y="69"/>
                    <a:pt x="20" y="74"/>
                    <a:pt x="23" y="78"/>
                  </a:cubicBezTo>
                  <a:cubicBezTo>
                    <a:pt x="17" y="84"/>
                    <a:pt x="17" y="84"/>
                    <a:pt x="17" y="84"/>
                  </a:cubicBezTo>
                  <a:cubicBezTo>
                    <a:pt x="14" y="87"/>
                    <a:pt x="14" y="92"/>
                    <a:pt x="17" y="95"/>
                  </a:cubicBezTo>
                  <a:cubicBezTo>
                    <a:pt x="19" y="97"/>
                    <a:pt x="21" y="98"/>
                    <a:pt x="23" y="98"/>
                  </a:cubicBezTo>
                  <a:cubicBezTo>
                    <a:pt x="25" y="98"/>
                    <a:pt x="27" y="97"/>
                    <a:pt x="28" y="95"/>
                  </a:cubicBezTo>
                  <a:cubicBezTo>
                    <a:pt x="34" y="89"/>
                    <a:pt x="34" y="89"/>
                    <a:pt x="34" y="89"/>
                  </a:cubicBezTo>
                  <a:cubicBezTo>
                    <a:pt x="38" y="92"/>
                    <a:pt x="43" y="94"/>
                    <a:pt x="48" y="95"/>
                  </a:cubicBezTo>
                  <a:cubicBezTo>
                    <a:pt x="48" y="104"/>
                    <a:pt x="48" y="104"/>
                    <a:pt x="48" y="104"/>
                  </a:cubicBezTo>
                  <a:cubicBezTo>
                    <a:pt x="48" y="108"/>
                    <a:pt x="52" y="112"/>
                    <a:pt x="56" y="112"/>
                  </a:cubicBezTo>
                  <a:cubicBezTo>
                    <a:pt x="61" y="112"/>
                    <a:pt x="64" y="108"/>
                    <a:pt x="64" y="104"/>
                  </a:cubicBezTo>
                  <a:cubicBezTo>
                    <a:pt x="64" y="95"/>
                    <a:pt x="64" y="95"/>
                    <a:pt x="64" y="95"/>
                  </a:cubicBezTo>
                  <a:cubicBezTo>
                    <a:pt x="69" y="94"/>
                    <a:pt x="74" y="92"/>
                    <a:pt x="78" y="89"/>
                  </a:cubicBezTo>
                  <a:cubicBezTo>
                    <a:pt x="84" y="95"/>
                    <a:pt x="84" y="95"/>
                    <a:pt x="84" y="95"/>
                  </a:cubicBezTo>
                  <a:cubicBezTo>
                    <a:pt x="86" y="97"/>
                    <a:pt x="88" y="98"/>
                    <a:pt x="90" y="98"/>
                  </a:cubicBezTo>
                  <a:cubicBezTo>
                    <a:pt x="92" y="98"/>
                    <a:pt x="94" y="97"/>
                    <a:pt x="95" y="95"/>
                  </a:cubicBezTo>
                  <a:cubicBezTo>
                    <a:pt x="99" y="92"/>
                    <a:pt x="99" y="87"/>
                    <a:pt x="95" y="84"/>
                  </a:cubicBezTo>
                  <a:cubicBezTo>
                    <a:pt x="90" y="78"/>
                    <a:pt x="90" y="78"/>
                    <a:pt x="90" y="78"/>
                  </a:cubicBezTo>
                  <a:cubicBezTo>
                    <a:pt x="92" y="74"/>
                    <a:pt x="94" y="69"/>
                    <a:pt x="95" y="64"/>
                  </a:cubicBezTo>
                  <a:cubicBezTo>
                    <a:pt x="104" y="64"/>
                    <a:pt x="104" y="64"/>
                    <a:pt x="104" y="64"/>
                  </a:cubicBezTo>
                  <a:cubicBezTo>
                    <a:pt x="109" y="64"/>
                    <a:pt x="112" y="60"/>
                    <a:pt x="112" y="56"/>
                  </a:cubicBezTo>
                  <a:cubicBezTo>
                    <a:pt x="112" y="52"/>
                    <a:pt x="109" y="48"/>
                    <a:pt x="104" y="48"/>
                  </a:cubicBezTo>
                  <a:close/>
                  <a:moveTo>
                    <a:pt x="73" y="73"/>
                  </a:moveTo>
                  <a:cubicBezTo>
                    <a:pt x="73" y="73"/>
                    <a:pt x="73" y="73"/>
                    <a:pt x="72" y="74"/>
                  </a:cubicBezTo>
                  <a:cubicBezTo>
                    <a:pt x="68" y="78"/>
                    <a:pt x="62" y="80"/>
                    <a:pt x="56" y="80"/>
                  </a:cubicBezTo>
                  <a:cubicBezTo>
                    <a:pt x="50" y="80"/>
                    <a:pt x="44" y="78"/>
                    <a:pt x="40" y="74"/>
                  </a:cubicBezTo>
                  <a:cubicBezTo>
                    <a:pt x="40" y="73"/>
                    <a:pt x="40" y="73"/>
                    <a:pt x="39" y="73"/>
                  </a:cubicBezTo>
                  <a:cubicBezTo>
                    <a:pt x="39" y="73"/>
                    <a:pt x="39" y="72"/>
                    <a:pt x="39" y="72"/>
                  </a:cubicBezTo>
                  <a:cubicBezTo>
                    <a:pt x="35" y="68"/>
                    <a:pt x="32" y="62"/>
                    <a:pt x="32" y="56"/>
                  </a:cubicBezTo>
                  <a:cubicBezTo>
                    <a:pt x="32" y="50"/>
                    <a:pt x="35" y="44"/>
                    <a:pt x="39" y="40"/>
                  </a:cubicBezTo>
                  <a:cubicBezTo>
                    <a:pt x="39" y="40"/>
                    <a:pt x="39" y="40"/>
                    <a:pt x="39" y="39"/>
                  </a:cubicBezTo>
                  <a:cubicBezTo>
                    <a:pt x="40" y="39"/>
                    <a:pt x="40" y="39"/>
                    <a:pt x="40" y="38"/>
                  </a:cubicBezTo>
                  <a:cubicBezTo>
                    <a:pt x="44" y="34"/>
                    <a:pt x="50" y="32"/>
                    <a:pt x="56" y="32"/>
                  </a:cubicBezTo>
                  <a:cubicBezTo>
                    <a:pt x="62" y="32"/>
                    <a:pt x="68" y="34"/>
                    <a:pt x="72" y="38"/>
                  </a:cubicBezTo>
                  <a:cubicBezTo>
                    <a:pt x="73" y="39"/>
                    <a:pt x="73" y="39"/>
                    <a:pt x="73" y="39"/>
                  </a:cubicBezTo>
                  <a:cubicBezTo>
                    <a:pt x="73" y="40"/>
                    <a:pt x="74" y="40"/>
                    <a:pt x="74" y="40"/>
                  </a:cubicBezTo>
                  <a:cubicBezTo>
                    <a:pt x="78" y="44"/>
                    <a:pt x="80" y="50"/>
                    <a:pt x="80" y="56"/>
                  </a:cubicBezTo>
                  <a:cubicBezTo>
                    <a:pt x="80" y="62"/>
                    <a:pt x="78" y="68"/>
                    <a:pt x="74" y="72"/>
                  </a:cubicBezTo>
                  <a:cubicBezTo>
                    <a:pt x="74" y="72"/>
                    <a:pt x="73" y="73"/>
                    <a:pt x="7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36">
            <a:extLst>
              <a:ext uri="{FF2B5EF4-FFF2-40B4-BE49-F238E27FC236}">
                <a16:creationId xmlns:a16="http://schemas.microsoft.com/office/drawing/2014/main" id="{3580D53C-6647-4641-A3E3-C028D20B0ABE}"/>
              </a:ext>
            </a:extLst>
          </p:cNvPr>
          <p:cNvGrpSpPr>
            <a:grpSpLocks noChangeAspect="1"/>
          </p:cNvGrpSpPr>
          <p:nvPr/>
        </p:nvGrpSpPr>
        <p:grpSpPr bwMode="auto">
          <a:xfrm>
            <a:off x="682987" y="4641343"/>
            <a:ext cx="274320" cy="274320"/>
            <a:chOff x="3838" y="2160"/>
            <a:chExt cx="576" cy="576"/>
          </a:xfrm>
          <a:solidFill>
            <a:schemeClr val="bg1"/>
          </a:solidFill>
        </p:grpSpPr>
        <p:sp>
          <p:nvSpPr>
            <p:cNvPr id="47" name="Freeform 37">
              <a:extLst>
                <a:ext uri="{FF2B5EF4-FFF2-40B4-BE49-F238E27FC236}">
                  <a16:creationId xmlns:a16="http://schemas.microsoft.com/office/drawing/2014/main" id="{1C38C5AF-D58F-4B9F-AAE7-19BA6D7A9383}"/>
                </a:ext>
              </a:extLst>
            </p:cNvPr>
            <p:cNvSpPr>
              <a:spLocks/>
            </p:cNvSpPr>
            <p:nvPr/>
          </p:nvSpPr>
          <p:spPr bwMode="auto">
            <a:xfrm>
              <a:off x="4107" y="2234"/>
              <a:ext cx="307" cy="272"/>
            </a:xfrm>
            <a:custGeom>
              <a:avLst/>
              <a:gdLst>
                <a:gd name="T0" fmla="*/ 128 w 128"/>
                <a:gd name="T1" fmla="*/ 60 h 113"/>
                <a:gd name="T2" fmla="*/ 128 w 128"/>
                <a:gd name="T3" fmla="*/ 54 h 113"/>
                <a:gd name="T4" fmla="*/ 126 w 128"/>
                <a:gd name="T5" fmla="*/ 51 h 113"/>
                <a:gd name="T6" fmla="*/ 78 w 128"/>
                <a:gd name="T7" fmla="*/ 3 h 113"/>
                <a:gd name="T8" fmla="*/ 67 w 128"/>
                <a:gd name="T9" fmla="*/ 3 h 113"/>
                <a:gd name="T10" fmla="*/ 67 w 128"/>
                <a:gd name="T11" fmla="*/ 15 h 113"/>
                <a:gd name="T12" fmla="*/ 101 w 128"/>
                <a:gd name="T13" fmla="*/ 49 h 113"/>
                <a:gd name="T14" fmla="*/ 8 w 128"/>
                <a:gd name="T15" fmla="*/ 49 h 113"/>
                <a:gd name="T16" fmla="*/ 0 w 128"/>
                <a:gd name="T17" fmla="*/ 57 h 113"/>
                <a:gd name="T18" fmla="*/ 8 w 128"/>
                <a:gd name="T19" fmla="*/ 65 h 113"/>
                <a:gd name="T20" fmla="*/ 101 w 128"/>
                <a:gd name="T21" fmla="*/ 65 h 113"/>
                <a:gd name="T22" fmla="*/ 67 w 128"/>
                <a:gd name="T23" fmla="*/ 99 h 113"/>
                <a:gd name="T24" fmla="*/ 67 w 128"/>
                <a:gd name="T25" fmla="*/ 111 h 113"/>
                <a:gd name="T26" fmla="*/ 72 w 128"/>
                <a:gd name="T27" fmla="*/ 113 h 113"/>
                <a:gd name="T28" fmla="*/ 78 w 128"/>
                <a:gd name="T29" fmla="*/ 111 h 113"/>
                <a:gd name="T30" fmla="*/ 126 w 128"/>
                <a:gd name="T31" fmla="*/ 63 h 113"/>
                <a:gd name="T32" fmla="*/ 128 w 128"/>
                <a:gd name="T33" fmla="*/ 6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13">
                  <a:moveTo>
                    <a:pt x="128" y="60"/>
                  </a:moveTo>
                  <a:cubicBezTo>
                    <a:pt x="128" y="58"/>
                    <a:pt x="128" y="56"/>
                    <a:pt x="128" y="54"/>
                  </a:cubicBezTo>
                  <a:cubicBezTo>
                    <a:pt x="127" y="53"/>
                    <a:pt x="127" y="52"/>
                    <a:pt x="126" y="51"/>
                  </a:cubicBezTo>
                  <a:cubicBezTo>
                    <a:pt x="78" y="3"/>
                    <a:pt x="78" y="3"/>
                    <a:pt x="78" y="3"/>
                  </a:cubicBezTo>
                  <a:cubicBezTo>
                    <a:pt x="75" y="0"/>
                    <a:pt x="70" y="0"/>
                    <a:pt x="67" y="3"/>
                  </a:cubicBezTo>
                  <a:cubicBezTo>
                    <a:pt x="63" y="7"/>
                    <a:pt x="63" y="12"/>
                    <a:pt x="67" y="15"/>
                  </a:cubicBezTo>
                  <a:cubicBezTo>
                    <a:pt x="101" y="49"/>
                    <a:pt x="101" y="49"/>
                    <a:pt x="101" y="49"/>
                  </a:cubicBezTo>
                  <a:cubicBezTo>
                    <a:pt x="8" y="49"/>
                    <a:pt x="8" y="49"/>
                    <a:pt x="8" y="49"/>
                  </a:cubicBezTo>
                  <a:cubicBezTo>
                    <a:pt x="4" y="49"/>
                    <a:pt x="0" y="53"/>
                    <a:pt x="0" y="57"/>
                  </a:cubicBezTo>
                  <a:cubicBezTo>
                    <a:pt x="0" y="61"/>
                    <a:pt x="4" y="65"/>
                    <a:pt x="8" y="65"/>
                  </a:cubicBezTo>
                  <a:cubicBezTo>
                    <a:pt x="101" y="65"/>
                    <a:pt x="101" y="65"/>
                    <a:pt x="101" y="65"/>
                  </a:cubicBezTo>
                  <a:cubicBezTo>
                    <a:pt x="67" y="99"/>
                    <a:pt x="67" y="99"/>
                    <a:pt x="67" y="99"/>
                  </a:cubicBezTo>
                  <a:cubicBezTo>
                    <a:pt x="63" y="103"/>
                    <a:pt x="63" y="108"/>
                    <a:pt x="67" y="111"/>
                  </a:cubicBezTo>
                  <a:cubicBezTo>
                    <a:pt x="68" y="112"/>
                    <a:pt x="70" y="113"/>
                    <a:pt x="72" y="113"/>
                  </a:cubicBezTo>
                  <a:cubicBezTo>
                    <a:pt x="74" y="113"/>
                    <a:pt x="76" y="112"/>
                    <a:pt x="78" y="111"/>
                  </a:cubicBezTo>
                  <a:cubicBezTo>
                    <a:pt x="126" y="63"/>
                    <a:pt x="126" y="63"/>
                    <a:pt x="126" y="63"/>
                  </a:cubicBezTo>
                  <a:cubicBezTo>
                    <a:pt x="127" y="62"/>
                    <a:pt x="127" y="61"/>
                    <a:pt x="12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8">
              <a:extLst>
                <a:ext uri="{FF2B5EF4-FFF2-40B4-BE49-F238E27FC236}">
                  <a16:creationId xmlns:a16="http://schemas.microsoft.com/office/drawing/2014/main" id="{FF49282A-1DAA-4899-B826-E299E9245BE7}"/>
                </a:ext>
              </a:extLst>
            </p:cNvPr>
            <p:cNvSpPr>
              <a:spLocks noEditPoints="1"/>
            </p:cNvSpPr>
            <p:nvPr/>
          </p:nvSpPr>
          <p:spPr bwMode="auto">
            <a:xfrm>
              <a:off x="3838" y="2160"/>
              <a:ext cx="365" cy="576"/>
            </a:xfrm>
            <a:custGeom>
              <a:avLst/>
              <a:gdLst>
                <a:gd name="T0" fmla="*/ 144 w 152"/>
                <a:gd name="T1" fmla="*/ 112 h 240"/>
                <a:gd name="T2" fmla="*/ 136 w 152"/>
                <a:gd name="T3" fmla="*/ 120 h 240"/>
                <a:gd name="T4" fmla="*/ 136 w 152"/>
                <a:gd name="T5" fmla="*/ 176 h 240"/>
                <a:gd name="T6" fmla="*/ 96 w 152"/>
                <a:gd name="T7" fmla="*/ 176 h 240"/>
                <a:gd name="T8" fmla="*/ 96 w 152"/>
                <a:gd name="T9" fmla="*/ 56 h 240"/>
                <a:gd name="T10" fmla="*/ 92 w 152"/>
                <a:gd name="T11" fmla="*/ 49 h 240"/>
                <a:gd name="T12" fmla="*/ 37 w 152"/>
                <a:gd name="T13" fmla="*/ 16 h 240"/>
                <a:gd name="T14" fmla="*/ 136 w 152"/>
                <a:gd name="T15" fmla="*/ 16 h 240"/>
                <a:gd name="T16" fmla="*/ 136 w 152"/>
                <a:gd name="T17" fmla="*/ 56 h 240"/>
                <a:gd name="T18" fmla="*/ 144 w 152"/>
                <a:gd name="T19" fmla="*/ 64 h 240"/>
                <a:gd name="T20" fmla="*/ 152 w 152"/>
                <a:gd name="T21" fmla="*/ 56 h 240"/>
                <a:gd name="T22" fmla="*/ 152 w 152"/>
                <a:gd name="T23" fmla="*/ 8 h 240"/>
                <a:gd name="T24" fmla="*/ 144 w 152"/>
                <a:gd name="T25" fmla="*/ 0 h 240"/>
                <a:gd name="T26" fmla="*/ 8 w 152"/>
                <a:gd name="T27" fmla="*/ 0 h 240"/>
                <a:gd name="T28" fmla="*/ 8 w 152"/>
                <a:gd name="T29" fmla="*/ 0 h 240"/>
                <a:gd name="T30" fmla="*/ 8 w 152"/>
                <a:gd name="T31" fmla="*/ 0 h 240"/>
                <a:gd name="T32" fmla="*/ 8 w 152"/>
                <a:gd name="T33" fmla="*/ 0 h 240"/>
                <a:gd name="T34" fmla="*/ 6 w 152"/>
                <a:gd name="T35" fmla="*/ 1 h 240"/>
                <a:gd name="T36" fmla="*/ 5 w 152"/>
                <a:gd name="T37" fmla="*/ 1 h 240"/>
                <a:gd name="T38" fmla="*/ 4 w 152"/>
                <a:gd name="T39" fmla="*/ 1 h 240"/>
                <a:gd name="T40" fmla="*/ 3 w 152"/>
                <a:gd name="T41" fmla="*/ 2 h 240"/>
                <a:gd name="T42" fmla="*/ 3 w 152"/>
                <a:gd name="T43" fmla="*/ 2 h 240"/>
                <a:gd name="T44" fmla="*/ 1 w 152"/>
                <a:gd name="T45" fmla="*/ 5 h 240"/>
                <a:gd name="T46" fmla="*/ 1 w 152"/>
                <a:gd name="T47" fmla="*/ 5 h 240"/>
                <a:gd name="T48" fmla="*/ 0 w 152"/>
                <a:gd name="T49" fmla="*/ 8 h 240"/>
                <a:gd name="T50" fmla="*/ 0 w 152"/>
                <a:gd name="T51" fmla="*/ 161 h 240"/>
                <a:gd name="T52" fmla="*/ 0 w 152"/>
                <a:gd name="T53" fmla="*/ 184 h 240"/>
                <a:gd name="T54" fmla="*/ 4 w 152"/>
                <a:gd name="T55" fmla="*/ 191 h 240"/>
                <a:gd name="T56" fmla="*/ 84 w 152"/>
                <a:gd name="T57" fmla="*/ 239 h 240"/>
                <a:gd name="T58" fmla="*/ 88 w 152"/>
                <a:gd name="T59" fmla="*/ 240 h 240"/>
                <a:gd name="T60" fmla="*/ 92 w 152"/>
                <a:gd name="T61" fmla="*/ 239 h 240"/>
                <a:gd name="T62" fmla="*/ 96 w 152"/>
                <a:gd name="T63" fmla="*/ 232 h 240"/>
                <a:gd name="T64" fmla="*/ 96 w 152"/>
                <a:gd name="T65" fmla="*/ 192 h 240"/>
                <a:gd name="T66" fmla="*/ 144 w 152"/>
                <a:gd name="T67" fmla="*/ 192 h 240"/>
                <a:gd name="T68" fmla="*/ 152 w 152"/>
                <a:gd name="T69" fmla="*/ 184 h 240"/>
                <a:gd name="T70" fmla="*/ 152 w 152"/>
                <a:gd name="T71" fmla="*/ 120 h 240"/>
                <a:gd name="T72" fmla="*/ 144 w 152"/>
                <a:gd name="T73" fmla="*/ 112 h 240"/>
                <a:gd name="T74" fmla="*/ 80 w 152"/>
                <a:gd name="T75" fmla="*/ 218 h 240"/>
                <a:gd name="T76" fmla="*/ 16 w 152"/>
                <a:gd name="T77" fmla="*/ 180 h 240"/>
                <a:gd name="T78" fmla="*/ 16 w 152"/>
                <a:gd name="T79" fmla="*/ 161 h 240"/>
                <a:gd name="T80" fmla="*/ 16 w 152"/>
                <a:gd name="T81" fmla="*/ 22 h 240"/>
                <a:gd name="T82" fmla="*/ 80 w 152"/>
                <a:gd name="T83" fmla="*/ 61 h 240"/>
                <a:gd name="T84" fmla="*/ 80 w 152"/>
                <a:gd name="T85" fmla="*/ 21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240">
                  <a:moveTo>
                    <a:pt x="144" y="112"/>
                  </a:moveTo>
                  <a:cubicBezTo>
                    <a:pt x="140" y="112"/>
                    <a:pt x="136" y="116"/>
                    <a:pt x="136" y="120"/>
                  </a:cubicBezTo>
                  <a:cubicBezTo>
                    <a:pt x="136" y="176"/>
                    <a:pt x="136" y="176"/>
                    <a:pt x="136" y="176"/>
                  </a:cubicBezTo>
                  <a:cubicBezTo>
                    <a:pt x="96" y="176"/>
                    <a:pt x="96" y="176"/>
                    <a:pt x="96" y="176"/>
                  </a:cubicBezTo>
                  <a:cubicBezTo>
                    <a:pt x="96" y="56"/>
                    <a:pt x="96" y="56"/>
                    <a:pt x="96" y="56"/>
                  </a:cubicBezTo>
                  <a:cubicBezTo>
                    <a:pt x="96" y="53"/>
                    <a:pt x="95" y="51"/>
                    <a:pt x="92" y="49"/>
                  </a:cubicBezTo>
                  <a:cubicBezTo>
                    <a:pt x="37" y="16"/>
                    <a:pt x="37" y="16"/>
                    <a:pt x="37" y="16"/>
                  </a:cubicBezTo>
                  <a:cubicBezTo>
                    <a:pt x="136" y="16"/>
                    <a:pt x="136" y="16"/>
                    <a:pt x="136" y="16"/>
                  </a:cubicBezTo>
                  <a:cubicBezTo>
                    <a:pt x="136" y="56"/>
                    <a:pt x="136" y="56"/>
                    <a:pt x="136" y="56"/>
                  </a:cubicBezTo>
                  <a:cubicBezTo>
                    <a:pt x="136" y="60"/>
                    <a:pt x="140" y="64"/>
                    <a:pt x="144" y="64"/>
                  </a:cubicBezTo>
                  <a:cubicBezTo>
                    <a:pt x="149" y="64"/>
                    <a:pt x="152" y="60"/>
                    <a:pt x="152" y="56"/>
                  </a:cubicBezTo>
                  <a:cubicBezTo>
                    <a:pt x="152" y="8"/>
                    <a:pt x="152" y="8"/>
                    <a:pt x="152" y="8"/>
                  </a:cubicBezTo>
                  <a:cubicBezTo>
                    <a:pt x="152" y="4"/>
                    <a:pt x="149" y="0"/>
                    <a:pt x="144" y="0"/>
                  </a:cubicBezTo>
                  <a:cubicBezTo>
                    <a:pt x="8" y="0"/>
                    <a:pt x="8" y="0"/>
                    <a:pt x="8" y="0"/>
                  </a:cubicBezTo>
                  <a:cubicBezTo>
                    <a:pt x="8" y="0"/>
                    <a:pt x="8" y="0"/>
                    <a:pt x="8" y="0"/>
                  </a:cubicBezTo>
                  <a:cubicBezTo>
                    <a:pt x="8" y="0"/>
                    <a:pt x="8" y="0"/>
                    <a:pt x="8" y="0"/>
                  </a:cubicBezTo>
                  <a:cubicBezTo>
                    <a:pt x="8" y="0"/>
                    <a:pt x="8" y="0"/>
                    <a:pt x="8" y="0"/>
                  </a:cubicBezTo>
                  <a:cubicBezTo>
                    <a:pt x="7" y="0"/>
                    <a:pt x="6" y="0"/>
                    <a:pt x="6" y="1"/>
                  </a:cubicBezTo>
                  <a:cubicBezTo>
                    <a:pt x="5" y="1"/>
                    <a:pt x="5" y="1"/>
                    <a:pt x="5" y="1"/>
                  </a:cubicBezTo>
                  <a:cubicBezTo>
                    <a:pt x="5" y="1"/>
                    <a:pt x="4" y="1"/>
                    <a:pt x="4" y="1"/>
                  </a:cubicBezTo>
                  <a:cubicBezTo>
                    <a:pt x="4" y="1"/>
                    <a:pt x="3" y="2"/>
                    <a:pt x="3" y="2"/>
                  </a:cubicBezTo>
                  <a:cubicBezTo>
                    <a:pt x="3" y="2"/>
                    <a:pt x="3" y="2"/>
                    <a:pt x="3" y="2"/>
                  </a:cubicBezTo>
                  <a:cubicBezTo>
                    <a:pt x="2" y="3"/>
                    <a:pt x="1" y="4"/>
                    <a:pt x="1" y="5"/>
                  </a:cubicBezTo>
                  <a:cubicBezTo>
                    <a:pt x="1" y="5"/>
                    <a:pt x="1" y="5"/>
                    <a:pt x="1" y="5"/>
                  </a:cubicBezTo>
                  <a:cubicBezTo>
                    <a:pt x="0" y="6"/>
                    <a:pt x="0" y="7"/>
                    <a:pt x="0" y="8"/>
                  </a:cubicBezTo>
                  <a:cubicBezTo>
                    <a:pt x="0" y="161"/>
                    <a:pt x="0" y="161"/>
                    <a:pt x="0" y="161"/>
                  </a:cubicBezTo>
                  <a:cubicBezTo>
                    <a:pt x="0" y="184"/>
                    <a:pt x="0" y="184"/>
                    <a:pt x="0" y="184"/>
                  </a:cubicBezTo>
                  <a:cubicBezTo>
                    <a:pt x="0" y="187"/>
                    <a:pt x="2" y="189"/>
                    <a:pt x="4" y="191"/>
                  </a:cubicBezTo>
                  <a:cubicBezTo>
                    <a:pt x="84" y="239"/>
                    <a:pt x="84" y="239"/>
                    <a:pt x="84" y="239"/>
                  </a:cubicBezTo>
                  <a:cubicBezTo>
                    <a:pt x="85" y="240"/>
                    <a:pt x="87" y="240"/>
                    <a:pt x="88" y="240"/>
                  </a:cubicBezTo>
                  <a:cubicBezTo>
                    <a:pt x="90" y="240"/>
                    <a:pt x="91" y="240"/>
                    <a:pt x="92" y="239"/>
                  </a:cubicBezTo>
                  <a:cubicBezTo>
                    <a:pt x="95" y="238"/>
                    <a:pt x="96" y="235"/>
                    <a:pt x="96" y="232"/>
                  </a:cubicBezTo>
                  <a:cubicBezTo>
                    <a:pt x="96" y="192"/>
                    <a:pt x="96" y="192"/>
                    <a:pt x="96" y="192"/>
                  </a:cubicBezTo>
                  <a:cubicBezTo>
                    <a:pt x="144" y="192"/>
                    <a:pt x="144" y="192"/>
                    <a:pt x="144" y="192"/>
                  </a:cubicBezTo>
                  <a:cubicBezTo>
                    <a:pt x="149" y="192"/>
                    <a:pt x="152" y="188"/>
                    <a:pt x="152" y="184"/>
                  </a:cubicBezTo>
                  <a:cubicBezTo>
                    <a:pt x="152" y="120"/>
                    <a:pt x="152" y="120"/>
                    <a:pt x="152" y="120"/>
                  </a:cubicBezTo>
                  <a:cubicBezTo>
                    <a:pt x="152" y="116"/>
                    <a:pt x="149" y="112"/>
                    <a:pt x="144" y="112"/>
                  </a:cubicBezTo>
                  <a:close/>
                  <a:moveTo>
                    <a:pt x="80" y="218"/>
                  </a:moveTo>
                  <a:cubicBezTo>
                    <a:pt x="16" y="180"/>
                    <a:pt x="16" y="180"/>
                    <a:pt x="16" y="180"/>
                  </a:cubicBezTo>
                  <a:cubicBezTo>
                    <a:pt x="16" y="161"/>
                    <a:pt x="16" y="161"/>
                    <a:pt x="16" y="161"/>
                  </a:cubicBezTo>
                  <a:cubicBezTo>
                    <a:pt x="16" y="22"/>
                    <a:pt x="16" y="22"/>
                    <a:pt x="16" y="22"/>
                  </a:cubicBezTo>
                  <a:cubicBezTo>
                    <a:pt x="80" y="61"/>
                    <a:pt x="80" y="61"/>
                    <a:pt x="80" y="61"/>
                  </a:cubicBezTo>
                  <a:lnTo>
                    <a:pt x="80"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9">
              <a:extLst>
                <a:ext uri="{FF2B5EF4-FFF2-40B4-BE49-F238E27FC236}">
                  <a16:creationId xmlns:a16="http://schemas.microsoft.com/office/drawing/2014/main" id="{AEF4C822-BFE0-4979-B63B-3079CE9729EE}"/>
                </a:ext>
              </a:extLst>
            </p:cNvPr>
            <p:cNvSpPr>
              <a:spLocks/>
            </p:cNvSpPr>
            <p:nvPr/>
          </p:nvSpPr>
          <p:spPr bwMode="auto">
            <a:xfrm>
              <a:off x="3958" y="2410"/>
              <a:ext cx="38" cy="120"/>
            </a:xfrm>
            <a:custGeom>
              <a:avLst/>
              <a:gdLst>
                <a:gd name="T0" fmla="*/ 8 w 16"/>
                <a:gd name="T1" fmla="*/ 0 h 50"/>
                <a:gd name="T2" fmla="*/ 0 w 16"/>
                <a:gd name="T3" fmla="*/ 8 h 50"/>
                <a:gd name="T4" fmla="*/ 0 w 16"/>
                <a:gd name="T5" fmla="*/ 42 h 50"/>
                <a:gd name="T6" fmla="*/ 8 w 16"/>
                <a:gd name="T7" fmla="*/ 50 h 50"/>
                <a:gd name="T8" fmla="*/ 16 w 16"/>
                <a:gd name="T9" fmla="*/ 42 h 50"/>
                <a:gd name="T10" fmla="*/ 16 w 16"/>
                <a:gd name="T11" fmla="*/ 8 h 50"/>
                <a:gd name="T12" fmla="*/ 8 w 1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 h="50">
                  <a:moveTo>
                    <a:pt x="8" y="0"/>
                  </a:moveTo>
                  <a:cubicBezTo>
                    <a:pt x="3" y="0"/>
                    <a:pt x="0" y="4"/>
                    <a:pt x="0" y="8"/>
                  </a:cubicBezTo>
                  <a:cubicBezTo>
                    <a:pt x="0" y="42"/>
                    <a:pt x="0" y="42"/>
                    <a:pt x="0" y="42"/>
                  </a:cubicBezTo>
                  <a:cubicBezTo>
                    <a:pt x="0" y="47"/>
                    <a:pt x="3" y="50"/>
                    <a:pt x="8" y="50"/>
                  </a:cubicBezTo>
                  <a:cubicBezTo>
                    <a:pt x="12" y="50"/>
                    <a:pt x="16" y="47"/>
                    <a:pt x="16" y="42"/>
                  </a:cubicBezTo>
                  <a:cubicBezTo>
                    <a:pt x="16" y="8"/>
                    <a:pt x="16" y="8"/>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43">
            <a:extLst>
              <a:ext uri="{FF2B5EF4-FFF2-40B4-BE49-F238E27FC236}">
                <a16:creationId xmlns:a16="http://schemas.microsoft.com/office/drawing/2014/main" id="{57F2FFCA-9946-490B-B3D7-24FC21F65E4C}"/>
              </a:ext>
            </a:extLst>
          </p:cNvPr>
          <p:cNvSpPr>
            <a:spLocks noEditPoints="1"/>
          </p:cNvSpPr>
          <p:nvPr/>
        </p:nvSpPr>
        <p:spPr bwMode="auto">
          <a:xfrm>
            <a:off x="665020" y="5220948"/>
            <a:ext cx="257343" cy="274320"/>
          </a:xfrm>
          <a:custGeom>
            <a:avLst/>
            <a:gdLst>
              <a:gd name="T0" fmla="*/ 192 w 240"/>
              <a:gd name="T1" fmla="*/ 160 h 256"/>
              <a:gd name="T2" fmla="*/ 155 w 240"/>
              <a:gd name="T3" fmla="*/ 178 h 256"/>
              <a:gd name="T4" fmla="*/ 94 w 240"/>
              <a:gd name="T5" fmla="*/ 144 h 256"/>
              <a:gd name="T6" fmla="*/ 96 w 240"/>
              <a:gd name="T7" fmla="*/ 128 h 256"/>
              <a:gd name="T8" fmla="*/ 94 w 240"/>
              <a:gd name="T9" fmla="*/ 112 h 256"/>
              <a:gd name="T10" fmla="*/ 155 w 240"/>
              <a:gd name="T11" fmla="*/ 78 h 256"/>
              <a:gd name="T12" fmla="*/ 192 w 240"/>
              <a:gd name="T13" fmla="*/ 96 h 256"/>
              <a:gd name="T14" fmla="*/ 240 w 240"/>
              <a:gd name="T15" fmla="*/ 48 h 256"/>
              <a:gd name="T16" fmla="*/ 192 w 240"/>
              <a:gd name="T17" fmla="*/ 0 h 256"/>
              <a:gd name="T18" fmla="*/ 144 w 240"/>
              <a:gd name="T19" fmla="*/ 48 h 256"/>
              <a:gd name="T20" fmla="*/ 147 w 240"/>
              <a:gd name="T21" fmla="*/ 64 h 256"/>
              <a:gd name="T22" fmla="*/ 86 w 240"/>
              <a:gd name="T23" fmla="*/ 98 h 256"/>
              <a:gd name="T24" fmla="*/ 48 w 240"/>
              <a:gd name="T25" fmla="*/ 80 h 256"/>
              <a:gd name="T26" fmla="*/ 0 w 240"/>
              <a:gd name="T27" fmla="*/ 128 h 256"/>
              <a:gd name="T28" fmla="*/ 48 w 240"/>
              <a:gd name="T29" fmla="*/ 176 h 256"/>
              <a:gd name="T30" fmla="*/ 86 w 240"/>
              <a:gd name="T31" fmla="*/ 158 h 256"/>
              <a:gd name="T32" fmla="*/ 147 w 240"/>
              <a:gd name="T33" fmla="*/ 192 h 256"/>
              <a:gd name="T34" fmla="*/ 144 w 240"/>
              <a:gd name="T35" fmla="*/ 208 h 256"/>
              <a:gd name="T36" fmla="*/ 192 w 240"/>
              <a:gd name="T37" fmla="*/ 256 h 256"/>
              <a:gd name="T38" fmla="*/ 240 w 240"/>
              <a:gd name="T39" fmla="*/ 208 h 256"/>
              <a:gd name="T40" fmla="*/ 192 w 240"/>
              <a:gd name="T41" fmla="*/ 160 h 256"/>
              <a:gd name="T42" fmla="*/ 192 w 240"/>
              <a:gd name="T43" fmla="*/ 16 h 256"/>
              <a:gd name="T44" fmla="*/ 224 w 240"/>
              <a:gd name="T45" fmla="*/ 48 h 256"/>
              <a:gd name="T46" fmla="*/ 192 w 240"/>
              <a:gd name="T47" fmla="*/ 80 h 256"/>
              <a:gd name="T48" fmla="*/ 160 w 240"/>
              <a:gd name="T49" fmla="*/ 48 h 256"/>
              <a:gd name="T50" fmla="*/ 192 w 240"/>
              <a:gd name="T51" fmla="*/ 16 h 256"/>
              <a:gd name="T52" fmla="*/ 48 w 240"/>
              <a:gd name="T53" fmla="*/ 160 h 256"/>
              <a:gd name="T54" fmla="*/ 16 w 240"/>
              <a:gd name="T55" fmla="*/ 128 h 256"/>
              <a:gd name="T56" fmla="*/ 48 w 240"/>
              <a:gd name="T57" fmla="*/ 96 h 256"/>
              <a:gd name="T58" fmla="*/ 80 w 240"/>
              <a:gd name="T59" fmla="*/ 128 h 256"/>
              <a:gd name="T60" fmla="*/ 48 w 240"/>
              <a:gd name="T61" fmla="*/ 160 h 256"/>
              <a:gd name="T62" fmla="*/ 192 w 240"/>
              <a:gd name="T63" fmla="*/ 240 h 256"/>
              <a:gd name="T64" fmla="*/ 160 w 240"/>
              <a:gd name="T65" fmla="*/ 208 h 256"/>
              <a:gd name="T66" fmla="*/ 192 w 240"/>
              <a:gd name="T67" fmla="*/ 176 h 256"/>
              <a:gd name="T68" fmla="*/ 224 w 240"/>
              <a:gd name="T69" fmla="*/ 208 h 256"/>
              <a:gd name="T70" fmla="*/ 192 w 240"/>
              <a:gd name="T71"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56">
                <a:moveTo>
                  <a:pt x="192" y="160"/>
                </a:moveTo>
                <a:cubicBezTo>
                  <a:pt x="177" y="160"/>
                  <a:pt x="163" y="167"/>
                  <a:pt x="155" y="178"/>
                </a:cubicBezTo>
                <a:cubicBezTo>
                  <a:pt x="94" y="144"/>
                  <a:pt x="94" y="144"/>
                  <a:pt x="94" y="144"/>
                </a:cubicBezTo>
                <a:cubicBezTo>
                  <a:pt x="95" y="139"/>
                  <a:pt x="96" y="134"/>
                  <a:pt x="96" y="128"/>
                </a:cubicBezTo>
                <a:cubicBezTo>
                  <a:pt x="96" y="123"/>
                  <a:pt x="95" y="117"/>
                  <a:pt x="94" y="112"/>
                </a:cubicBezTo>
                <a:cubicBezTo>
                  <a:pt x="155" y="78"/>
                  <a:pt x="155" y="78"/>
                  <a:pt x="155" y="78"/>
                </a:cubicBezTo>
                <a:cubicBezTo>
                  <a:pt x="163" y="89"/>
                  <a:pt x="177" y="96"/>
                  <a:pt x="192" y="96"/>
                </a:cubicBezTo>
                <a:cubicBezTo>
                  <a:pt x="219" y="96"/>
                  <a:pt x="240" y="75"/>
                  <a:pt x="240" y="48"/>
                </a:cubicBezTo>
                <a:cubicBezTo>
                  <a:pt x="240" y="22"/>
                  <a:pt x="219" y="0"/>
                  <a:pt x="192" y="0"/>
                </a:cubicBezTo>
                <a:cubicBezTo>
                  <a:pt x="166" y="0"/>
                  <a:pt x="144" y="22"/>
                  <a:pt x="144" y="48"/>
                </a:cubicBezTo>
                <a:cubicBezTo>
                  <a:pt x="144" y="54"/>
                  <a:pt x="145" y="59"/>
                  <a:pt x="147" y="64"/>
                </a:cubicBezTo>
                <a:cubicBezTo>
                  <a:pt x="86" y="98"/>
                  <a:pt x="86" y="98"/>
                  <a:pt x="86" y="98"/>
                </a:cubicBezTo>
                <a:cubicBezTo>
                  <a:pt x="77" y="87"/>
                  <a:pt x="63" y="80"/>
                  <a:pt x="48" y="80"/>
                </a:cubicBezTo>
                <a:cubicBezTo>
                  <a:pt x="22" y="80"/>
                  <a:pt x="0" y="102"/>
                  <a:pt x="0" y="128"/>
                </a:cubicBezTo>
                <a:cubicBezTo>
                  <a:pt x="0" y="155"/>
                  <a:pt x="22" y="176"/>
                  <a:pt x="48" y="176"/>
                </a:cubicBezTo>
                <a:cubicBezTo>
                  <a:pt x="63" y="176"/>
                  <a:pt x="77" y="169"/>
                  <a:pt x="86" y="158"/>
                </a:cubicBezTo>
                <a:cubicBezTo>
                  <a:pt x="147" y="192"/>
                  <a:pt x="147" y="192"/>
                  <a:pt x="147" y="192"/>
                </a:cubicBezTo>
                <a:cubicBezTo>
                  <a:pt x="145" y="197"/>
                  <a:pt x="144" y="203"/>
                  <a:pt x="144" y="208"/>
                </a:cubicBezTo>
                <a:cubicBezTo>
                  <a:pt x="144" y="235"/>
                  <a:pt x="166" y="256"/>
                  <a:pt x="192" y="256"/>
                </a:cubicBezTo>
                <a:cubicBezTo>
                  <a:pt x="219" y="256"/>
                  <a:pt x="240" y="235"/>
                  <a:pt x="240" y="208"/>
                </a:cubicBezTo>
                <a:cubicBezTo>
                  <a:pt x="240" y="182"/>
                  <a:pt x="219" y="160"/>
                  <a:pt x="192" y="160"/>
                </a:cubicBezTo>
                <a:close/>
                <a:moveTo>
                  <a:pt x="192" y="16"/>
                </a:moveTo>
                <a:cubicBezTo>
                  <a:pt x="210" y="16"/>
                  <a:pt x="224" y="30"/>
                  <a:pt x="224" y="48"/>
                </a:cubicBezTo>
                <a:cubicBezTo>
                  <a:pt x="224" y="66"/>
                  <a:pt x="210" y="80"/>
                  <a:pt x="192" y="80"/>
                </a:cubicBezTo>
                <a:cubicBezTo>
                  <a:pt x="175" y="80"/>
                  <a:pt x="160" y="66"/>
                  <a:pt x="160" y="48"/>
                </a:cubicBezTo>
                <a:cubicBezTo>
                  <a:pt x="160" y="30"/>
                  <a:pt x="175" y="16"/>
                  <a:pt x="192" y="16"/>
                </a:cubicBezTo>
                <a:close/>
                <a:moveTo>
                  <a:pt x="48" y="160"/>
                </a:moveTo>
                <a:cubicBezTo>
                  <a:pt x="31" y="160"/>
                  <a:pt x="16" y="146"/>
                  <a:pt x="16" y="128"/>
                </a:cubicBezTo>
                <a:cubicBezTo>
                  <a:pt x="16" y="110"/>
                  <a:pt x="31" y="96"/>
                  <a:pt x="48" y="96"/>
                </a:cubicBezTo>
                <a:cubicBezTo>
                  <a:pt x="66" y="96"/>
                  <a:pt x="80" y="110"/>
                  <a:pt x="80" y="128"/>
                </a:cubicBezTo>
                <a:cubicBezTo>
                  <a:pt x="80" y="146"/>
                  <a:pt x="66" y="160"/>
                  <a:pt x="48" y="160"/>
                </a:cubicBezTo>
                <a:close/>
                <a:moveTo>
                  <a:pt x="192" y="240"/>
                </a:moveTo>
                <a:cubicBezTo>
                  <a:pt x="175" y="240"/>
                  <a:pt x="160" y="226"/>
                  <a:pt x="160" y="208"/>
                </a:cubicBezTo>
                <a:cubicBezTo>
                  <a:pt x="160" y="190"/>
                  <a:pt x="175" y="176"/>
                  <a:pt x="192" y="176"/>
                </a:cubicBezTo>
                <a:cubicBezTo>
                  <a:pt x="210" y="176"/>
                  <a:pt x="224" y="190"/>
                  <a:pt x="224" y="208"/>
                </a:cubicBezTo>
                <a:cubicBezTo>
                  <a:pt x="224" y="226"/>
                  <a:pt x="210" y="240"/>
                  <a:pt x="192"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7" name="Group 46">
            <a:extLst>
              <a:ext uri="{FF2B5EF4-FFF2-40B4-BE49-F238E27FC236}">
                <a16:creationId xmlns:a16="http://schemas.microsoft.com/office/drawing/2014/main" id="{C5893D93-DD16-40D8-9C65-88E72BDF3000}"/>
              </a:ext>
            </a:extLst>
          </p:cNvPr>
          <p:cNvGrpSpPr>
            <a:grpSpLocks noChangeAspect="1"/>
          </p:cNvGrpSpPr>
          <p:nvPr/>
        </p:nvGrpSpPr>
        <p:grpSpPr bwMode="auto">
          <a:xfrm>
            <a:off x="691144" y="5794455"/>
            <a:ext cx="223835" cy="274320"/>
            <a:chOff x="3842" y="2163"/>
            <a:chExt cx="501" cy="614"/>
          </a:xfrm>
          <a:solidFill>
            <a:schemeClr val="bg1"/>
          </a:solidFill>
        </p:grpSpPr>
        <p:sp>
          <p:nvSpPr>
            <p:cNvPr id="59" name="Freeform 47">
              <a:extLst>
                <a:ext uri="{FF2B5EF4-FFF2-40B4-BE49-F238E27FC236}">
                  <a16:creationId xmlns:a16="http://schemas.microsoft.com/office/drawing/2014/main" id="{8B122123-CBE0-4FAB-B5BA-BA99C7877527}"/>
                </a:ext>
              </a:extLst>
            </p:cNvPr>
            <p:cNvSpPr>
              <a:spLocks/>
            </p:cNvSpPr>
            <p:nvPr/>
          </p:nvSpPr>
          <p:spPr bwMode="auto">
            <a:xfrm>
              <a:off x="3958" y="2163"/>
              <a:ext cx="269" cy="211"/>
            </a:xfrm>
            <a:custGeom>
              <a:avLst/>
              <a:gdLst>
                <a:gd name="T0" fmla="*/ 8 w 112"/>
                <a:gd name="T1" fmla="*/ 88 h 88"/>
                <a:gd name="T2" fmla="*/ 16 w 112"/>
                <a:gd name="T3" fmla="*/ 80 h 88"/>
                <a:gd name="T4" fmla="*/ 16 w 112"/>
                <a:gd name="T5" fmla="*/ 56 h 88"/>
                <a:gd name="T6" fmla="*/ 56 w 112"/>
                <a:gd name="T7" fmla="*/ 16 h 88"/>
                <a:gd name="T8" fmla="*/ 96 w 112"/>
                <a:gd name="T9" fmla="*/ 56 h 88"/>
                <a:gd name="T10" fmla="*/ 96 w 112"/>
                <a:gd name="T11" fmla="*/ 80 h 88"/>
                <a:gd name="T12" fmla="*/ 104 w 112"/>
                <a:gd name="T13" fmla="*/ 88 h 88"/>
                <a:gd name="T14" fmla="*/ 112 w 112"/>
                <a:gd name="T15" fmla="*/ 80 h 88"/>
                <a:gd name="T16" fmla="*/ 112 w 112"/>
                <a:gd name="T17" fmla="*/ 56 h 88"/>
                <a:gd name="T18" fmla="*/ 56 w 112"/>
                <a:gd name="T19" fmla="*/ 0 h 88"/>
                <a:gd name="T20" fmla="*/ 0 w 112"/>
                <a:gd name="T21" fmla="*/ 56 h 88"/>
                <a:gd name="T22" fmla="*/ 0 w 112"/>
                <a:gd name="T23" fmla="*/ 80 h 88"/>
                <a:gd name="T24" fmla="*/ 8 w 112"/>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8">
                  <a:moveTo>
                    <a:pt x="8" y="88"/>
                  </a:moveTo>
                  <a:cubicBezTo>
                    <a:pt x="13" y="88"/>
                    <a:pt x="16" y="84"/>
                    <a:pt x="16" y="80"/>
                  </a:cubicBezTo>
                  <a:cubicBezTo>
                    <a:pt x="16" y="56"/>
                    <a:pt x="16" y="56"/>
                    <a:pt x="16" y="56"/>
                  </a:cubicBezTo>
                  <a:cubicBezTo>
                    <a:pt x="16" y="34"/>
                    <a:pt x="34" y="16"/>
                    <a:pt x="56" y="16"/>
                  </a:cubicBezTo>
                  <a:cubicBezTo>
                    <a:pt x="78" y="16"/>
                    <a:pt x="96" y="34"/>
                    <a:pt x="96" y="56"/>
                  </a:cubicBezTo>
                  <a:cubicBezTo>
                    <a:pt x="96" y="80"/>
                    <a:pt x="96" y="80"/>
                    <a:pt x="96" y="80"/>
                  </a:cubicBezTo>
                  <a:cubicBezTo>
                    <a:pt x="96" y="84"/>
                    <a:pt x="100" y="88"/>
                    <a:pt x="104" y="88"/>
                  </a:cubicBezTo>
                  <a:cubicBezTo>
                    <a:pt x="109" y="88"/>
                    <a:pt x="112" y="84"/>
                    <a:pt x="112" y="80"/>
                  </a:cubicBezTo>
                  <a:cubicBezTo>
                    <a:pt x="112" y="56"/>
                    <a:pt x="112" y="56"/>
                    <a:pt x="112" y="56"/>
                  </a:cubicBezTo>
                  <a:cubicBezTo>
                    <a:pt x="112" y="25"/>
                    <a:pt x="87" y="0"/>
                    <a:pt x="56" y="0"/>
                  </a:cubicBezTo>
                  <a:cubicBezTo>
                    <a:pt x="25" y="0"/>
                    <a:pt x="0" y="25"/>
                    <a:pt x="0" y="56"/>
                  </a:cubicBezTo>
                  <a:cubicBezTo>
                    <a:pt x="0" y="80"/>
                    <a:pt x="0" y="80"/>
                    <a:pt x="0" y="80"/>
                  </a:cubicBezTo>
                  <a:cubicBezTo>
                    <a:pt x="0" y="84"/>
                    <a:pt x="4" y="88"/>
                    <a:pt x="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8">
              <a:extLst>
                <a:ext uri="{FF2B5EF4-FFF2-40B4-BE49-F238E27FC236}">
                  <a16:creationId xmlns:a16="http://schemas.microsoft.com/office/drawing/2014/main" id="{1932D881-B339-42C2-8CBF-DEF0C3F51B56}"/>
                </a:ext>
              </a:extLst>
            </p:cNvPr>
            <p:cNvSpPr>
              <a:spLocks noEditPoints="1"/>
            </p:cNvSpPr>
            <p:nvPr/>
          </p:nvSpPr>
          <p:spPr bwMode="auto">
            <a:xfrm>
              <a:off x="3842" y="2412"/>
              <a:ext cx="501" cy="365"/>
            </a:xfrm>
            <a:custGeom>
              <a:avLst/>
              <a:gdLst>
                <a:gd name="T0" fmla="*/ 176 w 208"/>
                <a:gd name="T1" fmla="*/ 0 h 152"/>
                <a:gd name="T2" fmla="*/ 32 w 208"/>
                <a:gd name="T3" fmla="*/ 0 h 152"/>
                <a:gd name="T4" fmla="*/ 0 w 208"/>
                <a:gd name="T5" fmla="*/ 32 h 152"/>
                <a:gd name="T6" fmla="*/ 0 w 208"/>
                <a:gd name="T7" fmla="*/ 120 h 152"/>
                <a:gd name="T8" fmla="*/ 32 w 208"/>
                <a:gd name="T9" fmla="*/ 152 h 152"/>
                <a:gd name="T10" fmla="*/ 176 w 208"/>
                <a:gd name="T11" fmla="*/ 152 h 152"/>
                <a:gd name="T12" fmla="*/ 208 w 208"/>
                <a:gd name="T13" fmla="*/ 120 h 152"/>
                <a:gd name="T14" fmla="*/ 208 w 208"/>
                <a:gd name="T15" fmla="*/ 32 h 152"/>
                <a:gd name="T16" fmla="*/ 176 w 208"/>
                <a:gd name="T17" fmla="*/ 0 h 152"/>
                <a:gd name="T18" fmla="*/ 192 w 208"/>
                <a:gd name="T19" fmla="*/ 120 h 152"/>
                <a:gd name="T20" fmla="*/ 176 w 208"/>
                <a:gd name="T21" fmla="*/ 136 h 152"/>
                <a:gd name="T22" fmla="*/ 32 w 208"/>
                <a:gd name="T23" fmla="*/ 136 h 152"/>
                <a:gd name="T24" fmla="*/ 16 w 208"/>
                <a:gd name="T25" fmla="*/ 120 h 152"/>
                <a:gd name="T26" fmla="*/ 16 w 208"/>
                <a:gd name="T27" fmla="*/ 32 h 152"/>
                <a:gd name="T28" fmla="*/ 32 w 208"/>
                <a:gd name="T29" fmla="*/ 16 h 152"/>
                <a:gd name="T30" fmla="*/ 176 w 208"/>
                <a:gd name="T31" fmla="*/ 16 h 152"/>
                <a:gd name="T32" fmla="*/ 192 w 208"/>
                <a:gd name="T33" fmla="*/ 32 h 152"/>
                <a:gd name="T34" fmla="*/ 192 w 208"/>
                <a:gd name="T35" fmla="*/ 1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2">
                  <a:moveTo>
                    <a:pt x="176" y="0"/>
                  </a:moveTo>
                  <a:cubicBezTo>
                    <a:pt x="32" y="0"/>
                    <a:pt x="32" y="0"/>
                    <a:pt x="32" y="0"/>
                  </a:cubicBezTo>
                  <a:cubicBezTo>
                    <a:pt x="14" y="0"/>
                    <a:pt x="0" y="14"/>
                    <a:pt x="0" y="32"/>
                  </a:cubicBezTo>
                  <a:cubicBezTo>
                    <a:pt x="0" y="120"/>
                    <a:pt x="0" y="120"/>
                    <a:pt x="0" y="120"/>
                  </a:cubicBezTo>
                  <a:cubicBezTo>
                    <a:pt x="0" y="138"/>
                    <a:pt x="14" y="152"/>
                    <a:pt x="32" y="152"/>
                  </a:cubicBezTo>
                  <a:cubicBezTo>
                    <a:pt x="176" y="152"/>
                    <a:pt x="176" y="152"/>
                    <a:pt x="176" y="152"/>
                  </a:cubicBezTo>
                  <a:cubicBezTo>
                    <a:pt x="194" y="152"/>
                    <a:pt x="208" y="138"/>
                    <a:pt x="208" y="120"/>
                  </a:cubicBezTo>
                  <a:cubicBezTo>
                    <a:pt x="208" y="32"/>
                    <a:pt x="208" y="32"/>
                    <a:pt x="208" y="32"/>
                  </a:cubicBezTo>
                  <a:cubicBezTo>
                    <a:pt x="208" y="14"/>
                    <a:pt x="194" y="0"/>
                    <a:pt x="176" y="0"/>
                  </a:cubicBezTo>
                  <a:close/>
                  <a:moveTo>
                    <a:pt x="192" y="120"/>
                  </a:moveTo>
                  <a:cubicBezTo>
                    <a:pt x="192" y="129"/>
                    <a:pt x="185" y="136"/>
                    <a:pt x="176" y="136"/>
                  </a:cubicBezTo>
                  <a:cubicBezTo>
                    <a:pt x="32" y="136"/>
                    <a:pt x="32" y="136"/>
                    <a:pt x="32" y="136"/>
                  </a:cubicBezTo>
                  <a:cubicBezTo>
                    <a:pt x="23" y="136"/>
                    <a:pt x="16" y="129"/>
                    <a:pt x="16" y="120"/>
                  </a:cubicBezTo>
                  <a:cubicBezTo>
                    <a:pt x="16" y="32"/>
                    <a:pt x="16" y="32"/>
                    <a:pt x="16" y="32"/>
                  </a:cubicBezTo>
                  <a:cubicBezTo>
                    <a:pt x="16" y="23"/>
                    <a:pt x="23" y="16"/>
                    <a:pt x="32" y="16"/>
                  </a:cubicBezTo>
                  <a:cubicBezTo>
                    <a:pt x="176" y="16"/>
                    <a:pt x="176" y="16"/>
                    <a:pt x="176" y="16"/>
                  </a:cubicBezTo>
                  <a:cubicBezTo>
                    <a:pt x="185" y="16"/>
                    <a:pt x="192" y="23"/>
                    <a:pt x="192" y="32"/>
                  </a:cubicBezTo>
                  <a:lnTo>
                    <a:pt x="19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9">
              <a:extLst>
                <a:ext uri="{FF2B5EF4-FFF2-40B4-BE49-F238E27FC236}">
                  <a16:creationId xmlns:a16="http://schemas.microsoft.com/office/drawing/2014/main" id="{8AEA222F-8D6D-4955-B9A3-89A85C22B172}"/>
                </a:ext>
              </a:extLst>
            </p:cNvPr>
            <p:cNvSpPr>
              <a:spLocks noEditPoints="1"/>
            </p:cNvSpPr>
            <p:nvPr/>
          </p:nvSpPr>
          <p:spPr bwMode="auto">
            <a:xfrm>
              <a:off x="4015" y="2489"/>
              <a:ext cx="154" cy="211"/>
            </a:xfrm>
            <a:custGeom>
              <a:avLst/>
              <a:gdLst>
                <a:gd name="T0" fmla="*/ 32 w 64"/>
                <a:gd name="T1" fmla="*/ 0 h 88"/>
                <a:gd name="T2" fmla="*/ 0 w 64"/>
                <a:gd name="T3" fmla="*/ 32 h 88"/>
                <a:gd name="T4" fmla="*/ 24 w 64"/>
                <a:gd name="T5" fmla="*/ 63 h 88"/>
                <a:gd name="T6" fmla="*/ 24 w 64"/>
                <a:gd name="T7" fmla="*/ 80 h 88"/>
                <a:gd name="T8" fmla="*/ 32 w 64"/>
                <a:gd name="T9" fmla="*/ 88 h 88"/>
                <a:gd name="T10" fmla="*/ 40 w 64"/>
                <a:gd name="T11" fmla="*/ 80 h 88"/>
                <a:gd name="T12" fmla="*/ 40 w 64"/>
                <a:gd name="T13" fmla="*/ 63 h 88"/>
                <a:gd name="T14" fmla="*/ 64 w 64"/>
                <a:gd name="T15" fmla="*/ 32 h 88"/>
                <a:gd name="T16" fmla="*/ 32 w 64"/>
                <a:gd name="T17" fmla="*/ 0 h 88"/>
                <a:gd name="T18" fmla="*/ 32 w 64"/>
                <a:gd name="T19" fmla="*/ 48 h 88"/>
                <a:gd name="T20" fmla="*/ 16 w 64"/>
                <a:gd name="T21" fmla="*/ 32 h 88"/>
                <a:gd name="T22" fmla="*/ 32 w 64"/>
                <a:gd name="T23" fmla="*/ 16 h 88"/>
                <a:gd name="T24" fmla="*/ 48 w 64"/>
                <a:gd name="T25" fmla="*/ 32 h 88"/>
                <a:gd name="T26" fmla="*/ 32 w 64"/>
                <a:gd name="T27"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88">
                  <a:moveTo>
                    <a:pt x="32" y="0"/>
                  </a:moveTo>
                  <a:cubicBezTo>
                    <a:pt x="15" y="0"/>
                    <a:pt x="0" y="14"/>
                    <a:pt x="0" y="32"/>
                  </a:cubicBezTo>
                  <a:cubicBezTo>
                    <a:pt x="0" y="47"/>
                    <a:pt x="11" y="59"/>
                    <a:pt x="24" y="63"/>
                  </a:cubicBezTo>
                  <a:cubicBezTo>
                    <a:pt x="24" y="80"/>
                    <a:pt x="24" y="80"/>
                    <a:pt x="24" y="80"/>
                  </a:cubicBezTo>
                  <a:cubicBezTo>
                    <a:pt x="24" y="84"/>
                    <a:pt x="28" y="88"/>
                    <a:pt x="32" y="88"/>
                  </a:cubicBezTo>
                  <a:cubicBezTo>
                    <a:pt x="37" y="88"/>
                    <a:pt x="40" y="84"/>
                    <a:pt x="40" y="80"/>
                  </a:cubicBezTo>
                  <a:cubicBezTo>
                    <a:pt x="40" y="63"/>
                    <a:pt x="40" y="63"/>
                    <a:pt x="40" y="63"/>
                  </a:cubicBezTo>
                  <a:cubicBezTo>
                    <a:pt x="54" y="59"/>
                    <a:pt x="64" y="47"/>
                    <a:pt x="64" y="32"/>
                  </a:cubicBezTo>
                  <a:cubicBezTo>
                    <a:pt x="64" y="14"/>
                    <a:pt x="50" y="0"/>
                    <a:pt x="32" y="0"/>
                  </a:cubicBezTo>
                  <a:close/>
                  <a:moveTo>
                    <a:pt x="32" y="48"/>
                  </a:moveTo>
                  <a:cubicBezTo>
                    <a:pt x="23" y="48"/>
                    <a:pt x="16" y="41"/>
                    <a:pt x="16" y="32"/>
                  </a:cubicBezTo>
                  <a:cubicBezTo>
                    <a:pt x="16" y="23"/>
                    <a:pt x="23" y="16"/>
                    <a:pt x="32" y="16"/>
                  </a:cubicBezTo>
                  <a:cubicBezTo>
                    <a:pt x="41" y="16"/>
                    <a:pt x="48" y="23"/>
                    <a:pt x="48" y="32"/>
                  </a:cubicBezTo>
                  <a:cubicBezTo>
                    <a:pt x="48" y="41"/>
                    <a:pt x="41" y="48"/>
                    <a:pt x="3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2176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cxnSpLocks/>
            <a:endCxn id="34" idx="0"/>
          </p:cNvCxnSpPr>
          <p:nvPr/>
        </p:nvCxnSpPr>
        <p:spPr>
          <a:xfrm flipH="1">
            <a:off x="6652274" y="2302530"/>
            <a:ext cx="12223" cy="2934508"/>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err="1"/>
              <a:t>Utilizando</a:t>
            </a:r>
            <a:r>
              <a:rPr lang="en-US" dirty="0"/>
              <a:t> </a:t>
            </a:r>
            <a:r>
              <a:rPr lang="en-US" dirty="0" err="1"/>
              <a:t>Soluciones</a:t>
            </a:r>
            <a:r>
              <a:rPr lang="en-US" dirty="0"/>
              <a:t> </a:t>
            </a:r>
            <a:r>
              <a:rPr lang="en-US" dirty="0" err="1"/>
              <a:t>Estructuradas</a:t>
            </a:r>
            <a:r>
              <a:rPr lang="en-US" dirty="0"/>
              <a:t> </a:t>
            </a:r>
            <a:r>
              <a:rPr lang="en-US" dirty="0" err="1"/>
              <a:t>Multianuales</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5</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sp>
        <p:nvSpPr>
          <p:cNvPr id="6" name="Rectangle 5"/>
          <p:cNvSpPr/>
          <p:nvPr/>
        </p:nvSpPr>
        <p:spPr>
          <a:xfrm>
            <a:off x="489688" y="1609725"/>
            <a:ext cx="5492012" cy="7013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err="1"/>
              <a:t>Beneficios</a:t>
            </a:r>
            <a:r>
              <a:rPr lang="en-US" b="1" dirty="0"/>
              <a:t> de las </a:t>
            </a:r>
            <a:r>
              <a:rPr lang="en-US" b="1" dirty="0" err="1"/>
              <a:t>Soluciones</a:t>
            </a:r>
            <a:r>
              <a:rPr lang="en-US" b="1" dirty="0"/>
              <a:t> </a:t>
            </a:r>
            <a:r>
              <a:rPr lang="en-US" b="1" dirty="0" err="1"/>
              <a:t>Estructuradas</a:t>
            </a:r>
            <a:r>
              <a:rPr lang="en-US" b="1" dirty="0"/>
              <a:t> </a:t>
            </a:r>
            <a:r>
              <a:rPr lang="en-US" b="1" dirty="0" err="1"/>
              <a:t>Multianuales</a:t>
            </a:r>
            <a:endParaRPr lang="en-US" b="1" dirty="0"/>
          </a:p>
        </p:txBody>
      </p:sp>
      <p:sp>
        <p:nvSpPr>
          <p:cNvPr id="7" name="Isosceles Triangle 6"/>
          <p:cNvSpPr/>
          <p:nvPr/>
        </p:nvSpPr>
        <p:spPr>
          <a:xfrm rot="10800000">
            <a:off x="811318" y="2311086"/>
            <a:ext cx="249560" cy="127687"/>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a:stCxn id="7" idx="0"/>
          </p:cNvCxnSpPr>
          <p:nvPr/>
        </p:nvCxnSpPr>
        <p:spPr>
          <a:xfrm>
            <a:off x="936098" y="2438773"/>
            <a:ext cx="7787" cy="3280415"/>
          </a:xfrm>
          <a:prstGeom prst="line">
            <a:avLst/>
          </a:prstGeom>
          <a:ln w="19050">
            <a:solidFill>
              <a:srgbClr val="94949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10300" y="1609158"/>
            <a:ext cx="5492012" cy="7019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err="1"/>
              <a:t>Situaciones</a:t>
            </a:r>
            <a:r>
              <a:rPr lang="en-US" b="1" dirty="0"/>
              <a:t> </a:t>
            </a:r>
            <a:r>
              <a:rPr lang="en-US" b="1" dirty="0" err="1"/>
              <a:t>donde</a:t>
            </a:r>
            <a:r>
              <a:rPr lang="en-US" b="1" dirty="0"/>
              <a:t> las </a:t>
            </a:r>
            <a:r>
              <a:rPr lang="en-US" b="1" dirty="0" err="1"/>
              <a:t>Soluciones</a:t>
            </a:r>
            <a:r>
              <a:rPr lang="en-US" b="1" dirty="0"/>
              <a:t> </a:t>
            </a:r>
            <a:r>
              <a:rPr lang="en-US" b="1" dirty="0" err="1"/>
              <a:t>Estructuradas</a:t>
            </a:r>
            <a:r>
              <a:rPr lang="en-US" b="1" dirty="0"/>
              <a:t> </a:t>
            </a:r>
            <a:r>
              <a:rPr lang="en-US" b="1" dirty="0" err="1"/>
              <a:t>deben</a:t>
            </a:r>
            <a:r>
              <a:rPr lang="en-US" b="1" dirty="0"/>
              <a:t> ser </a:t>
            </a:r>
            <a:r>
              <a:rPr lang="en-US" b="1" dirty="0" err="1"/>
              <a:t>consideradas</a:t>
            </a:r>
            <a:endParaRPr lang="en-US" b="1" dirty="0"/>
          </a:p>
        </p:txBody>
      </p:sp>
      <p:sp>
        <p:nvSpPr>
          <p:cNvPr id="10" name="Isosceles Triangle 9"/>
          <p:cNvSpPr/>
          <p:nvPr/>
        </p:nvSpPr>
        <p:spPr>
          <a:xfrm rot="10800000">
            <a:off x="6523885" y="2296002"/>
            <a:ext cx="249560" cy="127687"/>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16442" y="2764859"/>
            <a:ext cx="4572001" cy="215444"/>
          </a:xfrm>
          <a:prstGeom prst="rect">
            <a:avLst/>
          </a:prstGeom>
        </p:spPr>
        <p:txBody>
          <a:bodyPr wrap="square" lIns="0" tIns="0" rIns="0" bIns="0">
            <a:spAutoFit/>
          </a:bodyPr>
          <a:lstStyle/>
          <a:p>
            <a:pPr marL="163195" indent="-163195">
              <a:spcAft>
                <a:spcPts val="571"/>
              </a:spcAft>
              <a:defRPr/>
            </a:pPr>
            <a:r>
              <a:rPr lang="es-MX" altLang="en-US" sz="1400" dirty="0"/>
              <a:t>Cobertura Multianual – normalmente de 2 a 3 años.</a:t>
            </a:r>
            <a:endParaRPr lang="es-MX" sz="1400" dirty="0"/>
          </a:p>
        </p:txBody>
      </p:sp>
      <p:sp>
        <p:nvSpPr>
          <p:cNvPr id="19" name="Rectangle 18"/>
          <p:cNvSpPr/>
          <p:nvPr/>
        </p:nvSpPr>
        <p:spPr>
          <a:xfrm>
            <a:off x="1428477" y="4121632"/>
            <a:ext cx="4431146" cy="861774"/>
          </a:xfrm>
          <a:prstGeom prst="rect">
            <a:avLst/>
          </a:prstGeom>
        </p:spPr>
        <p:txBody>
          <a:bodyPr wrap="square" lIns="0" tIns="0" rIns="0" bIns="0">
            <a:spAutoFit/>
          </a:bodyPr>
          <a:lstStyle/>
          <a:p>
            <a:r>
              <a:rPr lang="es-MX" sz="1400" dirty="0"/>
              <a:t>Reducción significativa del ROL neto en un escenario sin pérdidas: potencialmente más del 50 % de ahorro en comparación con los seguros tradicionales.</a:t>
            </a:r>
            <a:endParaRPr lang="es-MX" altLang="en-US" sz="1400" dirty="0"/>
          </a:p>
          <a:p>
            <a:endParaRPr lang="en-US" sz="1400" dirty="0"/>
          </a:p>
        </p:txBody>
      </p:sp>
      <p:sp>
        <p:nvSpPr>
          <p:cNvPr id="20" name="Rectangle 19"/>
          <p:cNvSpPr/>
          <p:nvPr/>
        </p:nvSpPr>
        <p:spPr>
          <a:xfrm>
            <a:off x="1423125" y="4988178"/>
            <a:ext cx="4431146" cy="646331"/>
          </a:xfrm>
          <a:prstGeom prst="rect">
            <a:avLst/>
          </a:prstGeom>
        </p:spPr>
        <p:txBody>
          <a:bodyPr wrap="square" lIns="0" tIns="0" rIns="0" bIns="0">
            <a:spAutoFit/>
          </a:bodyPr>
          <a:lstStyle/>
          <a:p>
            <a:r>
              <a:rPr lang="es-MX" altLang="en-US" sz="1400" dirty="0"/>
              <a:t>Flexibilidad para ajustar los términos contractuales para cumplir con los objetivos del cliente.</a:t>
            </a:r>
            <a:endParaRPr lang="es-MX" altLang="en-US" sz="1400" dirty="0">
              <a:cs typeface="Arial"/>
            </a:endParaRPr>
          </a:p>
          <a:p>
            <a:endParaRPr lang="en-US" sz="1400" dirty="0"/>
          </a:p>
        </p:txBody>
      </p:sp>
      <p:sp>
        <p:nvSpPr>
          <p:cNvPr id="21" name="Rectangle 20"/>
          <p:cNvSpPr/>
          <p:nvPr/>
        </p:nvSpPr>
        <p:spPr>
          <a:xfrm>
            <a:off x="1439629" y="5679146"/>
            <a:ext cx="4572000" cy="430887"/>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Reduce la volatilidad de las ganancias y distribuye las pérdidas a lo largo de varios </a:t>
            </a:r>
            <a:r>
              <a:rPr lang="es-MX" altLang="en-US" sz="1400" dirty="0">
                <a:cs typeface="Arial"/>
              </a:rPr>
              <a:t>años.</a:t>
            </a:r>
            <a:endParaRPr lang="en-US" sz="1400" dirty="0"/>
          </a:p>
        </p:txBody>
      </p:sp>
      <p:grpSp>
        <p:nvGrpSpPr>
          <p:cNvPr id="23" name="Group 22"/>
          <p:cNvGrpSpPr/>
          <p:nvPr/>
        </p:nvGrpSpPr>
        <p:grpSpPr>
          <a:xfrm>
            <a:off x="6388411" y="2624745"/>
            <a:ext cx="516668" cy="522506"/>
            <a:chOff x="6407151" y="2023714"/>
            <a:chExt cx="516668" cy="522506"/>
          </a:xfrm>
        </p:grpSpPr>
        <p:sp>
          <p:nvSpPr>
            <p:cNvPr id="44" name="Oval 43"/>
            <p:cNvSpPr/>
            <p:nvPr/>
          </p:nvSpPr>
          <p:spPr>
            <a:xfrm>
              <a:off x="6425647" y="204502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59"/>
            <p:cNvGrpSpPr>
              <a:grpSpLocks noChangeAspect="1"/>
            </p:cNvGrpSpPr>
            <p:nvPr/>
          </p:nvGrpSpPr>
          <p:grpSpPr bwMode="auto">
            <a:xfrm>
              <a:off x="6407151" y="2023714"/>
              <a:ext cx="516668" cy="522506"/>
              <a:chOff x="5744" y="2222"/>
              <a:chExt cx="177" cy="179"/>
            </a:xfrm>
            <a:solidFill>
              <a:schemeClr val="accent2"/>
            </a:solidFill>
          </p:grpSpPr>
          <p:sp>
            <p:nvSpPr>
              <p:cNvPr id="46"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7"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24" name="Group 23"/>
          <p:cNvGrpSpPr/>
          <p:nvPr/>
        </p:nvGrpSpPr>
        <p:grpSpPr>
          <a:xfrm>
            <a:off x="6388629" y="3411046"/>
            <a:ext cx="516668" cy="522506"/>
            <a:chOff x="6407151" y="2023714"/>
            <a:chExt cx="516668" cy="522506"/>
          </a:xfrm>
        </p:grpSpPr>
        <p:sp>
          <p:nvSpPr>
            <p:cNvPr id="40" name="Oval 39"/>
            <p:cNvSpPr/>
            <p:nvPr/>
          </p:nvSpPr>
          <p:spPr>
            <a:xfrm>
              <a:off x="6425647" y="204502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59"/>
            <p:cNvGrpSpPr>
              <a:grpSpLocks noChangeAspect="1"/>
            </p:cNvGrpSpPr>
            <p:nvPr/>
          </p:nvGrpSpPr>
          <p:grpSpPr bwMode="auto">
            <a:xfrm>
              <a:off x="6407151" y="2023714"/>
              <a:ext cx="516668" cy="522506"/>
              <a:chOff x="5744" y="2222"/>
              <a:chExt cx="177" cy="179"/>
            </a:xfrm>
            <a:solidFill>
              <a:schemeClr val="accent2"/>
            </a:solidFill>
          </p:grpSpPr>
          <p:sp>
            <p:nvSpPr>
              <p:cNvPr id="42"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3"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25" name="Group 24"/>
          <p:cNvGrpSpPr/>
          <p:nvPr/>
        </p:nvGrpSpPr>
        <p:grpSpPr>
          <a:xfrm>
            <a:off x="6368335" y="4354168"/>
            <a:ext cx="516668" cy="522506"/>
            <a:chOff x="6407151" y="2023714"/>
            <a:chExt cx="516668" cy="522506"/>
          </a:xfrm>
        </p:grpSpPr>
        <p:sp>
          <p:nvSpPr>
            <p:cNvPr id="36" name="Oval 35"/>
            <p:cNvSpPr/>
            <p:nvPr/>
          </p:nvSpPr>
          <p:spPr>
            <a:xfrm>
              <a:off x="6425647" y="204502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59"/>
            <p:cNvGrpSpPr>
              <a:grpSpLocks noChangeAspect="1"/>
            </p:cNvGrpSpPr>
            <p:nvPr/>
          </p:nvGrpSpPr>
          <p:grpSpPr bwMode="auto">
            <a:xfrm>
              <a:off x="6407151" y="2023714"/>
              <a:ext cx="516668" cy="522506"/>
              <a:chOff x="5744" y="2222"/>
              <a:chExt cx="177" cy="179"/>
            </a:xfrm>
            <a:solidFill>
              <a:schemeClr val="accent2"/>
            </a:solidFill>
          </p:grpSpPr>
          <p:sp>
            <p:nvSpPr>
              <p:cNvPr id="38"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9"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26" name="Group 25"/>
          <p:cNvGrpSpPr/>
          <p:nvPr/>
        </p:nvGrpSpPr>
        <p:grpSpPr>
          <a:xfrm>
            <a:off x="6393940" y="5237038"/>
            <a:ext cx="516668" cy="878612"/>
            <a:chOff x="6407151" y="2023714"/>
            <a:chExt cx="516668" cy="878612"/>
          </a:xfrm>
        </p:grpSpPr>
        <p:sp>
          <p:nvSpPr>
            <p:cNvPr id="32" name="Oval 31"/>
            <p:cNvSpPr/>
            <p:nvPr/>
          </p:nvSpPr>
          <p:spPr>
            <a:xfrm>
              <a:off x="6409045" y="2423086"/>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59"/>
            <p:cNvGrpSpPr>
              <a:grpSpLocks noChangeAspect="1"/>
            </p:cNvGrpSpPr>
            <p:nvPr/>
          </p:nvGrpSpPr>
          <p:grpSpPr bwMode="auto">
            <a:xfrm>
              <a:off x="6407151" y="2023714"/>
              <a:ext cx="516668" cy="522506"/>
              <a:chOff x="5744" y="2222"/>
              <a:chExt cx="177" cy="179"/>
            </a:xfrm>
            <a:solidFill>
              <a:schemeClr val="accent2"/>
            </a:solidFill>
          </p:grpSpPr>
          <p:sp>
            <p:nvSpPr>
              <p:cNvPr id="35"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34"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48" name="Group 47"/>
          <p:cNvGrpSpPr/>
          <p:nvPr/>
        </p:nvGrpSpPr>
        <p:grpSpPr>
          <a:xfrm>
            <a:off x="666868" y="2643935"/>
            <a:ext cx="516668" cy="3572442"/>
            <a:chOff x="685800" y="2023714"/>
            <a:chExt cx="516668" cy="3572442"/>
          </a:xfrm>
        </p:grpSpPr>
        <p:grpSp>
          <p:nvGrpSpPr>
            <p:cNvPr id="49" name="Group 48"/>
            <p:cNvGrpSpPr/>
            <p:nvPr/>
          </p:nvGrpSpPr>
          <p:grpSpPr>
            <a:xfrm>
              <a:off x="685800" y="2023714"/>
              <a:ext cx="516668" cy="522506"/>
              <a:chOff x="685800" y="2023714"/>
              <a:chExt cx="516668" cy="522506"/>
            </a:xfrm>
          </p:grpSpPr>
          <p:sp>
            <p:nvSpPr>
              <p:cNvPr id="70" name="Oval 69"/>
              <p:cNvSpPr/>
              <p:nvPr/>
            </p:nvSpPr>
            <p:spPr>
              <a:xfrm>
                <a:off x="704296" y="2045021"/>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59"/>
              <p:cNvGrpSpPr>
                <a:grpSpLocks noChangeAspect="1"/>
              </p:cNvGrpSpPr>
              <p:nvPr/>
            </p:nvGrpSpPr>
            <p:grpSpPr bwMode="auto">
              <a:xfrm>
                <a:off x="685800" y="2023714"/>
                <a:ext cx="516668" cy="522506"/>
                <a:chOff x="5744" y="2222"/>
                <a:chExt cx="177" cy="179"/>
              </a:xfrm>
              <a:solidFill>
                <a:schemeClr val="accent1"/>
              </a:solidFill>
            </p:grpSpPr>
            <p:sp>
              <p:nvSpPr>
                <p:cNvPr id="72"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50" name="Group 49"/>
            <p:cNvGrpSpPr/>
            <p:nvPr/>
          </p:nvGrpSpPr>
          <p:grpSpPr>
            <a:xfrm>
              <a:off x="685800" y="2790825"/>
              <a:ext cx="516668" cy="522506"/>
              <a:chOff x="685800" y="2790825"/>
              <a:chExt cx="516668" cy="522506"/>
            </a:xfrm>
          </p:grpSpPr>
          <p:sp>
            <p:nvSpPr>
              <p:cNvPr id="66" name="Oval 65"/>
              <p:cNvSpPr/>
              <p:nvPr/>
            </p:nvSpPr>
            <p:spPr>
              <a:xfrm>
                <a:off x="704296" y="2812132"/>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59"/>
              <p:cNvGrpSpPr>
                <a:grpSpLocks noChangeAspect="1"/>
              </p:cNvGrpSpPr>
              <p:nvPr/>
            </p:nvGrpSpPr>
            <p:grpSpPr bwMode="auto">
              <a:xfrm>
                <a:off x="685800" y="2790825"/>
                <a:ext cx="516668" cy="522506"/>
                <a:chOff x="5744" y="2222"/>
                <a:chExt cx="177" cy="179"/>
              </a:xfrm>
              <a:solidFill>
                <a:schemeClr val="accent1"/>
              </a:solidFill>
            </p:grpSpPr>
            <p:sp>
              <p:nvSpPr>
                <p:cNvPr id="68"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51" name="Group 50"/>
            <p:cNvGrpSpPr/>
            <p:nvPr/>
          </p:nvGrpSpPr>
          <p:grpSpPr>
            <a:xfrm>
              <a:off x="685800" y="3552825"/>
              <a:ext cx="516668" cy="522506"/>
              <a:chOff x="685800" y="3552825"/>
              <a:chExt cx="516668" cy="522506"/>
            </a:xfrm>
          </p:grpSpPr>
          <p:sp>
            <p:nvSpPr>
              <p:cNvPr id="62" name="Oval 61"/>
              <p:cNvSpPr/>
              <p:nvPr/>
            </p:nvSpPr>
            <p:spPr>
              <a:xfrm>
                <a:off x="704296" y="3574132"/>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59"/>
              <p:cNvGrpSpPr>
                <a:grpSpLocks noChangeAspect="1"/>
              </p:cNvGrpSpPr>
              <p:nvPr/>
            </p:nvGrpSpPr>
            <p:grpSpPr bwMode="auto">
              <a:xfrm>
                <a:off x="685800" y="3552825"/>
                <a:ext cx="516668" cy="522506"/>
                <a:chOff x="5744" y="2222"/>
                <a:chExt cx="177" cy="179"/>
              </a:xfrm>
              <a:solidFill>
                <a:schemeClr val="accent1"/>
              </a:solidFill>
            </p:grpSpPr>
            <p:sp>
              <p:nvSpPr>
                <p:cNvPr id="64"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52" name="Group 51"/>
            <p:cNvGrpSpPr/>
            <p:nvPr/>
          </p:nvGrpSpPr>
          <p:grpSpPr>
            <a:xfrm>
              <a:off x="685800" y="4311650"/>
              <a:ext cx="516668" cy="522506"/>
              <a:chOff x="685800" y="4311650"/>
              <a:chExt cx="516668" cy="522506"/>
            </a:xfrm>
          </p:grpSpPr>
          <p:sp>
            <p:nvSpPr>
              <p:cNvPr id="58" name="Oval 57"/>
              <p:cNvSpPr/>
              <p:nvPr/>
            </p:nvSpPr>
            <p:spPr>
              <a:xfrm>
                <a:off x="704296" y="4332957"/>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59"/>
              <p:cNvGrpSpPr>
                <a:grpSpLocks noChangeAspect="1"/>
              </p:cNvGrpSpPr>
              <p:nvPr/>
            </p:nvGrpSpPr>
            <p:grpSpPr bwMode="auto">
              <a:xfrm>
                <a:off x="685800" y="4311650"/>
                <a:ext cx="516668" cy="522506"/>
                <a:chOff x="5744" y="2222"/>
                <a:chExt cx="177" cy="179"/>
              </a:xfrm>
              <a:solidFill>
                <a:schemeClr val="accent1"/>
              </a:solidFill>
            </p:grpSpPr>
            <p:sp>
              <p:nvSpPr>
                <p:cNvPr id="60"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53" name="Group 52"/>
            <p:cNvGrpSpPr/>
            <p:nvPr/>
          </p:nvGrpSpPr>
          <p:grpSpPr>
            <a:xfrm>
              <a:off x="685800" y="5073650"/>
              <a:ext cx="516668" cy="522506"/>
              <a:chOff x="685800" y="5073650"/>
              <a:chExt cx="516668" cy="522506"/>
            </a:xfrm>
          </p:grpSpPr>
          <p:sp>
            <p:nvSpPr>
              <p:cNvPr id="54" name="Oval 53"/>
              <p:cNvSpPr/>
              <p:nvPr/>
            </p:nvSpPr>
            <p:spPr>
              <a:xfrm>
                <a:off x="704296" y="5094957"/>
                <a:ext cx="479240" cy="479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9"/>
              <p:cNvGrpSpPr>
                <a:grpSpLocks noChangeAspect="1"/>
              </p:cNvGrpSpPr>
              <p:nvPr/>
            </p:nvGrpSpPr>
            <p:grpSpPr bwMode="auto">
              <a:xfrm>
                <a:off x="685800" y="5073650"/>
                <a:ext cx="516668" cy="522506"/>
                <a:chOff x="5744" y="2222"/>
                <a:chExt cx="177" cy="179"/>
              </a:xfrm>
              <a:solidFill>
                <a:schemeClr val="accent1"/>
              </a:solidFill>
            </p:grpSpPr>
            <p:sp>
              <p:nvSpPr>
                <p:cNvPr id="56" name="Freeform 60"/>
                <p:cNvSpPr>
                  <a:spLocks noEditPoints="1"/>
                </p:cNvSpPr>
                <p:nvPr/>
              </p:nvSpPr>
              <p:spPr bwMode="auto">
                <a:xfrm>
                  <a:off x="5744" y="2222"/>
                  <a:ext cx="177"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61"/>
                <p:cNvSpPr>
                  <a:spLocks/>
                </p:cNvSpPr>
                <p:nvPr/>
              </p:nvSpPr>
              <p:spPr bwMode="auto">
                <a:xfrm>
                  <a:off x="5787" y="2271"/>
                  <a:ext cx="91" cy="81"/>
                </a:xfrm>
                <a:custGeom>
                  <a:avLst/>
                  <a:gdLst>
                    <a:gd name="T0" fmla="*/ 58 w 66"/>
                    <a:gd name="T1" fmla="*/ 2 h 58"/>
                    <a:gd name="T2" fmla="*/ 26 w 66"/>
                    <a:gd name="T3" fmla="*/ 48 h 58"/>
                    <a:gd name="T4" fmla="*/ 7 w 66"/>
                    <a:gd name="T5" fmla="*/ 30 h 58"/>
                    <a:gd name="T6" fmla="*/ 2 w 66"/>
                    <a:gd name="T7" fmla="*/ 30 h 58"/>
                    <a:gd name="T8" fmla="*/ 2 w 66"/>
                    <a:gd name="T9" fmla="*/ 35 h 58"/>
                    <a:gd name="T10" fmla="*/ 23 w 66"/>
                    <a:gd name="T11" fmla="*/ 57 h 58"/>
                    <a:gd name="T12" fmla="*/ 26 w 66"/>
                    <a:gd name="T13" fmla="*/ 58 h 58"/>
                    <a:gd name="T14" fmla="*/ 26 w 66"/>
                    <a:gd name="T15" fmla="*/ 58 h 58"/>
                    <a:gd name="T16" fmla="*/ 29 w 66"/>
                    <a:gd name="T17" fmla="*/ 56 h 58"/>
                    <a:gd name="T18" fmla="*/ 65 w 66"/>
                    <a:gd name="T19" fmla="*/ 7 h 58"/>
                    <a:gd name="T20" fmla="*/ 64 w 66"/>
                    <a:gd name="T21" fmla="*/ 1 h 58"/>
                    <a:gd name="T22" fmla="*/ 58 w 66"/>
                    <a:gd name="T23"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8">
                      <a:moveTo>
                        <a:pt x="58" y="2"/>
                      </a:moveTo>
                      <a:cubicBezTo>
                        <a:pt x="26" y="48"/>
                        <a:pt x="26" y="48"/>
                        <a:pt x="26" y="48"/>
                      </a:cubicBezTo>
                      <a:cubicBezTo>
                        <a:pt x="7" y="30"/>
                        <a:pt x="7" y="30"/>
                        <a:pt x="7" y="30"/>
                      </a:cubicBezTo>
                      <a:cubicBezTo>
                        <a:pt x="6" y="28"/>
                        <a:pt x="3" y="28"/>
                        <a:pt x="2" y="30"/>
                      </a:cubicBezTo>
                      <a:cubicBezTo>
                        <a:pt x="0" y="31"/>
                        <a:pt x="0" y="34"/>
                        <a:pt x="2" y="35"/>
                      </a:cubicBezTo>
                      <a:cubicBezTo>
                        <a:pt x="23" y="57"/>
                        <a:pt x="23" y="57"/>
                        <a:pt x="23" y="57"/>
                      </a:cubicBezTo>
                      <a:cubicBezTo>
                        <a:pt x="24" y="57"/>
                        <a:pt x="25" y="58"/>
                        <a:pt x="26" y="58"/>
                      </a:cubicBezTo>
                      <a:cubicBezTo>
                        <a:pt x="26" y="58"/>
                        <a:pt x="26" y="58"/>
                        <a:pt x="26" y="58"/>
                      </a:cubicBezTo>
                      <a:cubicBezTo>
                        <a:pt x="28" y="58"/>
                        <a:pt x="29" y="57"/>
                        <a:pt x="29" y="56"/>
                      </a:cubicBezTo>
                      <a:cubicBezTo>
                        <a:pt x="65" y="7"/>
                        <a:pt x="65" y="7"/>
                        <a:pt x="65" y="7"/>
                      </a:cubicBezTo>
                      <a:cubicBezTo>
                        <a:pt x="66" y="5"/>
                        <a:pt x="65" y="2"/>
                        <a:pt x="64" y="1"/>
                      </a:cubicBezTo>
                      <a:cubicBezTo>
                        <a:pt x="62" y="0"/>
                        <a:pt x="59" y="0"/>
                        <a:pt x="58"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sp>
        <p:nvSpPr>
          <p:cNvPr id="74" name="Rectangle 73">
            <a:extLst>
              <a:ext uri="{FF2B5EF4-FFF2-40B4-BE49-F238E27FC236}">
                <a16:creationId xmlns:a16="http://schemas.microsoft.com/office/drawing/2014/main" id="{4E358125-3646-88DF-0854-65BB0A2420EB}"/>
              </a:ext>
            </a:extLst>
          </p:cNvPr>
          <p:cNvSpPr/>
          <p:nvPr/>
        </p:nvSpPr>
        <p:spPr>
          <a:xfrm>
            <a:off x="1439629" y="3348807"/>
            <a:ext cx="4419994" cy="646331"/>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En caso de pérdida, el precio es conocido vs en el seguro tradicional, el cual está expuesto a significativos aumentos de tarifa.</a:t>
            </a:r>
            <a:endParaRPr lang="en-US" sz="1400" dirty="0"/>
          </a:p>
        </p:txBody>
      </p:sp>
      <p:sp>
        <p:nvSpPr>
          <p:cNvPr id="75" name="Rectangle 74">
            <a:extLst>
              <a:ext uri="{FF2B5EF4-FFF2-40B4-BE49-F238E27FC236}">
                <a16:creationId xmlns:a16="http://schemas.microsoft.com/office/drawing/2014/main" id="{FDA4A0DF-BAE1-A594-B1AF-1832B1E86E80}"/>
              </a:ext>
            </a:extLst>
          </p:cNvPr>
          <p:cNvSpPr/>
          <p:nvPr/>
        </p:nvSpPr>
        <p:spPr>
          <a:xfrm>
            <a:off x="7063500" y="2528188"/>
            <a:ext cx="4419994" cy="646331"/>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Las soluciones de reaseguro estructurado multianuales se pueden aplicar a las coberturas Cat, Por Riesgo y Cuota Parte.</a:t>
            </a:r>
            <a:endParaRPr lang="en-US" sz="1400" dirty="0"/>
          </a:p>
        </p:txBody>
      </p:sp>
      <p:sp>
        <p:nvSpPr>
          <p:cNvPr id="76" name="Rectangle 75">
            <a:extLst>
              <a:ext uri="{FF2B5EF4-FFF2-40B4-BE49-F238E27FC236}">
                <a16:creationId xmlns:a16="http://schemas.microsoft.com/office/drawing/2014/main" id="{F1C405DD-0D56-F0A7-348A-2007CEAFEE5B}"/>
              </a:ext>
            </a:extLst>
          </p:cNvPr>
          <p:cNvSpPr/>
          <p:nvPr/>
        </p:nvSpPr>
        <p:spPr>
          <a:xfrm>
            <a:off x="7083265" y="3305565"/>
            <a:ext cx="4419994" cy="861774"/>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Áreas con alto ROL del programa que son difíciles de colocar en el mercado tradicional (los ROL típicos oscilan entre 70 y 80, antes de la comisión por beneficios).</a:t>
            </a:r>
            <a:endParaRPr lang="en-US" sz="1400" dirty="0"/>
          </a:p>
        </p:txBody>
      </p:sp>
      <p:sp>
        <p:nvSpPr>
          <p:cNvPr id="77" name="Rectangle 76">
            <a:extLst>
              <a:ext uri="{FF2B5EF4-FFF2-40B4-BE49-F238E27FC236}">
                <a16:creationId xmlns:a16="http://schemas.microsoft.com/office/drawing/2014/main" id="{A733E8C1-ACF9-C5A9-97DC-C9C1A938B895}"/>
              </a:ext>
            </a:extLst>
          </p:cNvPr>
          <p:cNvSpPr/>
          <p:nvPr/>
        </p:nvSpPr>
        <p:spPr>
          <a:xfrm>
            <a:off x="7083265" y="4292256"/>
            <a:ext cx="4419994" cy="646331"/>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Deseo de diversificar las fuentes de capacidad con la colocación parcial de las capas inferiores de forma estructurada junto con la colocación tradicional.</a:t>
            </a:r>
            <a:endParaRPr lang="en-US" sz="1400" dirty="0"/>
          </a:p>
        </p:txBody>
      </p:sp>
      <p:sp>
        <p:nvSpPr>
          <p:cNvPr id="78" name="Rectangle 77">
            <a:extLst>
              <a:ext uri="{FF2B5EF4-FFF2-40B4-BE49-F238E27FC236}">
                <a16:creationId xmlns:a16="http://schemas.microsoft.com/office/drawing/2014/main" id="{5F85BFC2-AC3D-6257-B8F4-7C34AB5ED261}"/>
              </a:ext>
            </a:extLst>
          </p:cNvPr>
          <p:cNvSpPr/>
          <p:nvPr/>
        </p:nvSpPr>
        <p:spPr>
          <a:xfrm>
            <a:off x="7086642" y="5075762"/>
            <a:ext cx="4419994" cy="1077218"/>
          </a:xfrm>
          <a:prstGeom prst="rect">
            <a:avLst/>
          </a:prstGeom>
        </p:spPr>
        <p:txBody>
          <a:bodyPr wrap="square" lIns="0" tIns="0" rIns="0" bIns="0">
            <a:spAutoFit/>
          </a:bodyPr>
          <a:lstStyle/>
          <a:p>
            <a:r>
              <a:rPr lang="es-MX" altLang="en-US" sz="1400" dirty="0">
                <a:solidFill>
                  <a:srgbClr val="202020"/>
                </a:solidFill>
                <a:latin typeface="Arial"/>
                <a:ea typeface="Roboto"/>
                <a:cs typeface="Arial"/>
              </a:rPr>
              <a:t>El mercado aún no reconoce la visión de riesgo de la dirección de la empresa tras las mejoras en la cartera subyacente. Las soluciones estructuradas permiten un potencial alcista (reducción del costo neto) a través de la comisión por beneficios.</a:t>
            </a:r>
            <a:endParaRPr lang="en-US" sz="1400" dirty="0"/>
          </a:p>
        </p:txBody>
      </p:sp>
      <p:sp>
        <p:nvSpPr>
          <p:cNvPr id="81" name="TextBox 80">
            <a:extLst>
              <a:ext uri="{FF2B5EF4-FFF2-40B4-BE49-F238E27FC236}">
                <a16:creationId xmlns:a16="http://schemas.microsoft.com/office/drawing/2014/main" id="{3D180F3F-0D55-329A-1E4C-C9436830AE1F}"/>
              </a:ext>
            </a:extLst>
          </p:cNvPr>
          <p:cNvSpPr txBox="1"/>
          <p:nvPr/>
        </p:nvSpPr>
        <p:spPr>
          <a:xfrm>
            <a:off x="598188" y="999044"/>
            <a:ext cx="11223623" cy="369332"/>
          </a:xfrm>
          <a:prstGeom prst="rect">
            <a:avLst/>
          </a:prstGeom>
          <a:noFill/>
        </p:spPr>
        <p:txBody>
          <a:bodyPr wrap="square">
            <a:spAutoFit/>
          </a:bodyPr>
          <a:lstStyle/>
          <a:p>
            <a:pPr algn="ctr"/>
            <a:r>
              <a:rPr lang="es-MX" b="0" i="1" dirty="0">
                <a:solidFill>
                  <a:srgbClr val="FF8C00"/>
                </a:solidFill>
              </a:rPr>
              <a:t>Para obtener mejores precios y ejecución, las soluciones estructuradas deben considerarse como “Plan A”.</a:t>
            </a:r>
            <a:endParaRPr lang="en-US" b="0" i="1" dirty="0">
              <a:solidFill>
                <a:srgbClr val="FF8C00"/>
              </a:solidFill>
            </a:endParaRPr>
          </a:p>
        </p:txBody>
      </p:sp>
    </p:spTree>
    <p:custDataLst>
      <p:custData r:id="rId1"/>
    </p:custDataLst>
    <p:extLst>
      <p:ext uri="{BB962C8B-B14F-4D97-AF65-F5344CB8AC3E}">
        <p14:creationId xmlns:p14="http://schemas.microsoft.com/office/powerpoint/2010/main" val="3712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52" y="251611"/>
            <a:ext cx="11223623" cy="495299"/>
          </a:xfrm>
        </p:spPr>
        <p:txBody>
          <a:bodyPr/>
          <a:lstStyle/>
          <a:p>
            <a:r>
              <a:rPr lang="en-US" sz="2800" dirty="0" err="1"/>
              <a:t>Soluciones</a:t>
            </a:r>
            <a:r>
              <a:rPr lang="en-US" sz="2800" dirty="0"/>
              <a:t> </a:t>
            </a:r>
            <a:r>
              <a:rPr lang="en-US" sz="2800" dirty="0" err="1"/>
              <a:t>Estructuradas</a:t>
            </a:r>
            <a:r>
              <a:rPr lang="en-US" sz="2800" dirty="0"/>
              <a:t> – </a:t>
            </a:r>
            <a:br>
              <a:rPr lang="en-US" sz="2800" dirty="0"/>
            </a:br>
            <a:r>
              <a:rPr lang="en-US" sz="2800" dirty="0" err="1"/>
              <a:t>Consideraciones</a:t>
            </a:r>
            <a:r>
              <a:rPr lang="en-US" sz="2800" dirty="0"/>
              <a:t> </a:t>
            </a:r>
            <a:r>
              <a:rPr lang="en-US" sz="2800" dirty="0" err="1"/>
              <a:t>Adicionales</a:t>
            </a:r>
            <a:endParaRPr lang="en-US" sz="2800"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6</a:t>
            </a:fld>
            <a:endParaRPr lang="en-US" dirty="0"/>
          </a:p>
        </p:txBody>
      </p:sp>
      <p:sp>
        <p:nvSpPr>
          <p:cNvPr id="18" name="TextBox 40"/>
          <p:cNvSpPr txBox="1">
            <a:spLocks noChangeArrowheads="1"/>
          </p:cNvSpPr>
          <p:nvPr/>
        </p:nvSpPr>
        <p:spPr bwMode="auto">
          <a:xfrm>
            <a:off x="6319552" y="1277090"/>
            <a:ext cx="5391248" cy="21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24" tIns="45612" rIns="91224" bIns="45612">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171450" indent="-171450" algn="just" defTabSz="914400" eaLnBrk="1" fontAlgn="base" hangingPunct="1">
              <a:lnSpc>
                <a:spcPct val="86000"/>
              </a:lnSpc>
              <a:spcBef>
                <a:spcPct val="0"/>
              </a:spcBef>
              <a:spcAft>
                <a:spcPts val="400"/>
              </a:spcAft>
            </a:pPr>
            <a:r>
              <a:rPr lang="es-MX" altLang="en-US" sz="1200" b="1" noProof="1">
                <a:solidFill>
                  <a:schemeClr val="accent1"/>
                </a:solidFill>
                <a:cs typeface="Arial" charset="0"/>
              </a:rPr>
              <a:t>Posible reducción de la volatilidad </a:t>
            </a:r>
            <a:r>
              <a:rPr lang="es-MX" altLang="en-US" sz="1200" noProof="1">
                <a:solidFill>
                  <a:srgbClr val="000000">
                    <a:lumMod val="95000"/>
                    <a:lumOff val="5000"/>
                  </a:srgbClr>
                </a:solidFill>
                <a:cs typeface="Arial" charset="0"/>
              </a:rPr>
              <a:t>gracias a la inclusión de características estructurales, pero un costo neto final potencialmente menor si el rendimiento supera las expectativas.</a:t>
            </a:r>
          </a:p>
          <a:p>
            <a:pPr marL="171450" indent="-171450" defTabSz="914400" eaLnBrk="1" fontAlgn="base" hangingPunct="1">
              <a:lnSpc>
                <a:spcPct val="86000"/>
              </a:lnSpc>
              <a:spcBef>
                <a:spcPct val="0"/>
              </a:spcBef>
              <a:spcAft>
                <a:spcPts val="400"/>
              </a:spcAft>
            </a:pPr>
            <a:r>
              <a:rPr lang="es-MX" altLang="en-US" sz="1200" b="1" noProof="1">
                <a:solidFill>
                  <a:schemeClr val="accent1"/>
                </a:solidFill>
                <a:cs typeface="Arial" charset="0"/>
              </a:rPr>
              <a:t>Contratos más complicados </a:t>
            </a:r>
            <a:r>
              <a:rPr lang="es-MX" altLang="en-US" sz="1200" noProof="1">
                <a:solidFill>
                  <a:srgbClr val="000000">
                    <a:lumMod val="95000"/>
                    <a:lumOff val="5000"/>
                  </a:srgbClr>
                </a:solidFill>
                <a:cs typeface="Arial" charset="0"/>
              </a:rPr>
              <a:t>(comisiones de ganancias, límites en plazos de varios años versus límites de un año/ocurrencia, seguimiento de saldos, disposiciones de cancelación, etc.)</a:t>
            </a:r>
          </a:p>
          <a:p>
            <a:pPr marL="171450" indent="-171450" defTabSz="914400" eaLnBrk="1" fontAlgn="base" hangingPunct="1">
              <a:lnSpc>
                <a:spcPct val="86000"/>
              </a:lnSpc>
              <a:spcBef>
                <a:spcPct val="0"/>
              </a:spcBef>
              <a:spcAft>
                <a:spcPts val="400"/>
              </a:spcAft>
            </a:pPr>
            <a:r>
              <a:rPr lang="es-MX" altLang="en-US" sz="1200" b="1" noProof="1">
                <a:solidFill>
                  <a:schemeClr val="accent1"/>
                </a:solidFill>
                <a:cs typeface="Arial" charset="0"/>
              </a:rPr>
              <a:t>Posibles problemas de acumulación contable </a:t>
            </a:r>
            <a:r>
              <a:rPr lang="es-MX" altLang="en-US" sz="1200" noProof="1">
                <a:solidFill>
                  <a:srgbClr val="000000">
                    <a:lumMod val="95000"/>
                    <a:lumOff val="5000"/>
                  </a:srgbClr>
                </a:solidFill>
                <a:cs typeface="Arial" charset="0"/>
              </a:rPr>
              <a:t>si el límite de mandato es menor que la suma de los límites anuales</a:t>
            </a:r>
          </a:p>
          <a:p>
            <a:pPr marL="171450" indent="-171450" algn="just" defTabSz="914400" eaLnBrk="1" fontAlgn="base" hangingPunct="1">
              <a:lnSpc>
                <a:spcPct val="86000"/>
              </a:lnSpc>
              <a:spcBef>
                <a:spcPct val="0"/>
              </a:spcBef>
              <a:spcAft>
                <a:spcPts val="400"/>
              </a:spcAft>
            </a:pPr>
            <a:r>
              <a:rPr lang="es-MX" altLang="en-US" sz="1200" b="1" noProof="1">
                <a:solidFill>
                  <a:schemeClr val="accent1"/>
                </a:solidFill>
                <a:cs typeface="Arial" charset="0"/>
              </a:rPr>
              <a:t>Se le da un peso mínimo a las pérdidas esperadas modeladas. </a:t>
            </a:r>
            <a:r>
              <a:rPr lang="es-MX" altLang="en-US" sz="1200" noProof="1">
                <a:solidFill>
                  <a:srgbClr val="000000">
                    <a:lumMod val="95000"/>
                    <a:lumOff val="5000"/>
                  </a:srgbClr>
                </a:solidFill>
                <a:cs typeface="Arial" charset="0"/>
              </a:rPr>
              <a:t>Se le da el mayor peso a la experiencia y frecuencias de la industria. Los mercados pueden suponer solo una pérdida total para la capa, sin dar crédito a las pérdidas de límite parcial.</a:t>
            </a:r>
            <a:endParaRPr lang="en-US" altLang="en-US" sz="1200" noProof="1">
              <a:solidFill>
                <a:srgbClr val="000000">
                  <a:lumMod val="95000"/>
                  <a:lumOff val="5000"/>
                </a:srgbClr>
              </a:solidFill>
              <a:cs typeface="Arial" charset="0"/>
            </a:endParaRPr>
          </a:p>
        </p:txBody>
      </p:sp>
      <p:sp>
        <p:nvSpPr>
          <p:cNvPr id="20" name="Freeform 36"/>
          <p:cNvSpPr>
            <a:spLocks/>
          </p:cNvSpPr>
          <p:nvPr/>
        </p:nvSpPr>
        <p:spPr bwMode="gray">
          <a:xfrm rot="5400000">
            <a:off x="6183457" y="3620518"/>
            <a:ext cx="2492177" cy="2494219"/>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accent2"/>
          </a:solidFill>
          <a:ln w="9525">
            <a:solidFill>
              <a:srgbClr val="FFFFFF"/>
            </a:solidFill>
            <a:miter lim="800000"/>
            <a:headEnd/>
            <a:tailEnd/>
          </a:ln>
        </p:spPr>
        <p:txBody>
          <a:bodyPr lIns="91224" tIns="45612" rIns="91224" bIns="45612"/>
          <a:lstStyle/>
          <a:p>
            <a:pPr marL="0" marR="0" lvl="0" indent="0" algn="ctr" defTabSz="914400" eaLnBrk="1" fontAlgn="base" latinLnBrk="0" hangingPunct="1">
              <a:lnSpc>
                <a:spcPct val="86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MS PGothic"/>
            </a:endParaRPr>
          </a:p>
        </p:txBody>
      </p:sp>
      <p:sp>
        <p:nvSpPr>
          <p:cNvPr id="21" name="Freeform 38"/>
          <p:cNvSpPr>
            <a:spLocks/>
          </p:cNvSpPr>
          <p:nvPr/>
        </p:nvSpPr>
        <p:spPr bwMode="gray">
          <a:xfrm rot="16200000">
            <a:off x="3697936" y="1125283"/>
            <a:ext cx="2494219" cy="2494219"/>
          </a:xfrm>
          <a:custGeom>
            <a:avLst/>
            <a:gdLst>
              <a:gd name="T0" fmla="*/ 2147483647 w 1016"/>
              <a:gd name="T1" fmla="*/ 0 h 1016"/>
              <a:gd name="T2" fmla="*/ 0 w 1016"/>
              <a:gd name="T3" fmla="*/ 2147483647 h 1016"/>
              <a:gd name="T4" fmla="*/ 0 w 1016"/>
              <a:gd name="T5" fmla="*/ 2147483647 h 1016"/>
              <a:gd name="T6" fmla="*/ 2147483647 w 1016"/>
              <a:gd name="T7" fmla="*/ 2147483647 h 1016"/>
              <a:gd name="T8" fmla="*/ 2147483647 w 1016"/>
              <a:gd name="T9" fmla="*/ 2147483647 h 1016"/>
              <a:gd name="T10" fmla="*/ 2147483647 w 1016"/>
              <a:gd name="T11" fmla="*/ 0 h 1016"/>
              <a:gd name="T12" fmla="*/ 0 60000 65536"/>
              <a:gd name="T13" fmla="*/ 0 60000 65536"/>
              <a:gd name="T14" fmla="*/ 0 60000 65536"/>
              <a:gd name="T15" fmla="*/ 0 60000 65536"/>
              <a:gd name="T16" fmla="*/ 0 60000 65536"/>
              <a:gd name="T17" fmla="*/ 0 60000 65536"/>
              <a:gd name="T18" fmla="*/ 0 w 1016"/>
              <a:gd name="T19" fmla="*/ 0 h 1016"/>
              <a:gd name="T20" fmla="*/ 1016 w 1016"/>
              <a:gd name="T21" fmla="*/ 1016 h 1016"/>
            </a:gdLst>
            <a:ahLst/>
            <a:cxnLst>
              <a:cxn ang="T12">
                <a:pos x="T0" y="T1"/>
              </a:cxn>
              <a:cxn ang="T13">
                <a:pos x="T2" y="T3"/>
              </a:cxn>
              <a:cxn ang="T14">
                <a:pos x="T4" y="T5"/>
              </a:cxn>
              <a:cxn ang="T15">
                <a:pos x="T6" y="T7"/>
              </a:cxn>
              <a:cxn ang="T16">
                <a:pos x="T8" y="T9"/>
              </a:cxn>
              <a:cxn ang="T17">
                <a:pos x="T10" y="T11"/>
              </a:cxn>
            </a:cxnLst>
            <a:rect l="T18" t="T19" r="T20" b="T21"/>
            <a:pathLst>
              <a:path w="1016" h="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chemeClr val="accent1"/>
          </a:solidFill>
          <a:ln w="9525">
            <a:solidFill>
              <a:srgbClr val="FFFFFF"/>
            </a:solidFill>
            <a:miter lim="800000"/>
            <a:headEnd/>
            <a:tailEnd/>
          </a:ln>
        </p:spPr>
        <p:txBody>
          <a:bodyPr lIns="91224" tIns="45612" rIns="91224" bIns="45612"/>
          <a:lstStyle/>
          <a:p>
            <a:pPr algn="ctr" defTabSz="914400" fontAlgn="base">
              <a:lnSpc>
                <a:spcPct val="86000"/>
              </a:lnSpc>
              <a:spcBef>
                <a:spcPct val="0"/>
              </a:spcBef>
              <a:spcAft>
                <a:spcPct val="0"/>
              </a:spcAft>
            </a:pPr>
            <a:endParaRPr lang="en-US" sz="2000" dirty="0">
              <a:solidFill>
                <a:srgbClr val="000000"/>
              </a:solidFill>
              <a:ea typeface="MS PGothic"/>
            </a:endParaRPr>
          </a:p>
        </p:txBody>
      </p:sp>
      <p:sp>
        <p:nvSpPr>
          <p:cNvPr id="22" name="Text Box 19"/>
          <p:cNvSpPr txBox="1">
            <a:spLocks noChangeArrowheads="1"/>
          </p:cNvSpPr>
          <p:nvPr/>
        </p:nvSpPr>
        <p:spPr bwMode="gray">
          <a:xfrm>
            <a:off x="6675174" y="4206415"/>
            <a:ext cx="1524945" cy="47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eaLnBrk="1" fontAlgn="base" hangingPunct="1">
              <a:lnSpc>
                <a:spcPct val="86000"/>
              </a:lnSpc>
              <a:spcBef>
                <a:spcPct val="0"/>
              </a:spcBef>
              <a:spcAft>
                <a:spcPct val="40000"/>
              </a:spcAft>
              <a:buFontTx/>
              <a:buNone/>
            </a:pPr>
            <a:r>
              <a:rPr lang="en-US" altLang="en-US" sz="1200" b="1" noProof="1">
                <a:solidFill>
                  <a:srgbClr val="FFFFFF"/>
                </a:solidFill>
                <a:cs typeface="Arial" charset="0"/>
              </a:rPr>
              <a:t>SE y Otros</a:t>
            </a:r>
            <a:br>
              <a:rPr lang="en-US" altLang="en-US" sz="1200" b="1" noProof="1">
                <a:solidFill>
                  <a:srgbClr val="FFFFFF"/>
                </a:solidFill>
                <a:cs typeface="Arial" charset="0"/>
              </a:rPr>
            </a:br>
            <a:r>
              <a:rPr lang="en-US" altLang="en-US" sz="1200" b="1" noProof="1">
                <a:solidFill>
                  <a:srgbClr val="FFFFFF"/>
                </a:solidFill>
                <a:cs typeface="Arial" charset="0"/>
              </a:rPr>
              <a:t>Riesgos Dificiles de Colocar</a:t>
            </a:r>
          </a:p>
        </p:txBody>
      </p:sp>
      <p:sp>
        <p:nvSpPr>
          <p:cNvPr id="23" name="Text Box 19"/>
          <p:cNvSpPr txBox="1">
            <a:spLocks noChangeArrowheads="1"/>
          </p:cNvSpPr>
          <p:nvPr/>
        </p:nvSpPr>
        <p:spPr bwMode="gray">
          <a:xfrm>
            <a:off x="4113938" y="2592545"/>
            <a:ext cx="1811126" cy="47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01688" eaLnBrk="0" hangingPunct="0">
              <a:spcBef>
                <a:spcPct val="60000"/>
              </a:spcBef>
              <a:buChar char="•"/>
              <a:defRPr sz="2000">
                <a:solidFill>
                  <a:schemeClr val="tx1"/>
                </a:solidFill>
                <a:latin typeface="Arial" charset="0"/>
                <a:ea typeface="MS PGothic" pitchFamily="34" charset="-128"/>
              </a:defRPr>
            </a:lvl1pPr>
            <a:lvl2pPr marL="742950" indent="-285750" algn="l" defTabSz="801688" eaLnBrk="0" hangingPunct="0">
              <a:spcBef>
                <a:spcPct val="20000"/>
              </a:spcBef>
              <a:buChar char="–"/>
              <a:defRPr sz="2000">
                <a:solidFill>
                  <a:schemeClr val="tx1"/>
                </a:solidFill>
                <a:latin typeface="Arial" charset="0"/>
                <a:ea typeface="MS PGothic" pitchFamily="34" charset="-128"/>
              </a:defRPr>
            </a:lvl2pPr>
            <a:lvl3pPr marL="11430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defTabSz="801688"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defTabSz="801688"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r" eaLnBrk="1" fontAlgn="base" hangingPunct="1">
              <a:lnSpc>
                <a:spcPct val="86000"/>
              </a:lnSpc>
              <a:spcBef>
                <a:spcPct val="0"/>
              </a:spcBef>
              <a:spcAft>
                <a:spcPct val="40000"/>
              </a:spcAft>
              <a:buFontTx/>
              <a:buNone/>
            </a:pPr>
            <a:r>
              <a:rPr lang="en-US" altLang="en-US" sz="1200" b="1" noProof="1">
                <a:solidFill>
                  <a:srgbClr val="FFFFFF"/>
                </a:solidFill>
                <a:cs typeface="Arial" charset="0"/>
              </a:rPr>
              <a:t>Tener en Cuenta</a:t>
            </a:r>
            <a:br>
              <a:rPr lang="en-US" altLang="en-US" sz="1200" b="1" noProof="1">
                <a:solidFill>
                  <a:srgbClr val="FFFFFF"/>
                </a:solidFill>
                <a:cs typeface="Arial" charset="0"/>
              </a:rPr>
            </a:br>
            <a:r>
              <a:rPr lang="en-US" altLang="en-US" sz="1200" b="1" noProof="1">
                <a:solidFill>
                  <a:srgbClr val="FFFFFF"/>
                </a:solidFill>
                <a:cs typeface="Arial" charset="0"/>
              </a:rPr>
              <a:t>Diferencias con la Cobertura Tradicional</a:t>
            </a:r>
          </a:p>
        </p:txBody>
      </p:sp>
      <p:sp>
        <p:nvSpPr>
          <p:cNvPr id="30" name="TextBox 40"/>
          <p:cNvSpPr txBox="1">
            <a:spLocks noChangeArrowheads="1"/>
          </p:cNvSpPr>
          <p:nvPr/>
        </p:nvSpPr>
        <p:spPr bwMode="auto">
          <a:xfrm>
            <a:off x="485775" y="3805254"/>
            <a:ext cx="5491997" cy="246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24" tIns="45612" rIns="91224" bIns="45612">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171450" indent="-171450" algn="just" defTabSz="914400" eaLnBrk="1" fontAlgn="base" hangingPunct="1">
              <a:lnSpc>
                <a:spcPct val="86000"/>
              </a:lnSpc>
              <a:spcBef>
                <a:spcPct val="0"/>
              </a:spcBef>
              <a:spcAft>
                <a:spcPts val="600"/>
              </a:spcAft>
            </a:pPr>
            <a:r>
              <a:rPr lang="es-MX" altLang="en-US" sz="1200" b="1">
                <a:solidFill>
                  <a:schemeClr val="accent2"/>
                </a:solidFill>
                <a:cs typeface="Arial" charset="0"/>
              </a:rPr>
              <a:t>El mercado estructurado tiene obstáculos similares con exposiciones difíciles de colocar, </a:t>
            </a:r>
            <a:r>
              <a:rPr lang="es-MX" altLang="en-US" sz="1200">
                <a:cs typeface="Arial" charset="0"/>
              </a:rPr>
              <a:t>pero las características estructurales adicionales que solo están disponibles sobre una base plurianual (es decir, límite compartido a lo largo del plazo, retención "a nivel", etc.) pueden brindar opciones adicionales a nuestros clientes que no están disponibles de manera tradicional.</a:t>
            </a:r>
          </a:p>
          <a:p>
            <a:pPr marL="171450" indent="-171450" algn="just" defTabSz="914400" eaLnBrk="1" fontAlgn="base" hangingPunct="1">
              <a:lnSpc>
                <a:spcPct val="86000"/>
              </a:lnSpc>
              <a:spcBef>
                <a:spcPct val="0"/>
              </a:spcBef>
              <a:spcAft>
                <a:spcPts val="600"/>
              </a:spcAft>
            </a:pPr>
            <a:r>
              <a:rPr lang="es-MX" altLang="en-US" sz="1200" b="1">
                <a:solidFill>
                  <a:schemeClr val="accent2"/>
                </a:solidFill>
                <a:cs typeface="Arial" charset="0"/>
              </a:rPr>
              <a:t>Será difícil colocar precios y estructuras para la opción SE únicamente. </a:t>
            </a:r>
            <a:r>
              <a:rPr lang="es-MX" altLang="en-US" sz="1200">
                <a:cs typeface="Arial" charset="0"/>
              </a:rPr>
              <a:t>Si está disponible, el precio se basará en la experiencia y en las suposiciones de frecuencia/severidad percibidas por el propio mercado. Cuando esté disponible, la opción SE únicamente se podría combinar con coberturas de tormentas/otros riesgos únicamente de diferentes mercados.</a:t>
            </a:r>
          </a:p>
          <a:p>
            <a:pPr marL="171450" indent="-171450" algn="just" defTabSz="914400" eaLnBrk="1" fontAlgn="base" hangingPunct="1">
              <a:lnSpc>
                <a:spcPct val="86000"/>
              </a:lnSpc>
              <a:spcBef>
                <a:spcPct val="0"/>
              </a:spcBef>
              <a:spcAft>
                <a:spcPts val="600"/>
              </a:spcAft>
            </a:pPr>
            <a:r>
              <a:rPr lang="es-MX" altLang="en-US" sz="1200" b="1">
                <a:solidFill>
                  <a:schemeClr val="accent2"/>
                </a:solidFill>
                <a:cs typeface="Arial" charset="0"/>
              </a:rPr>
              <a:t>En algunos estados, los mercados restringirán la cobertura </a:t>
            </a:r>
            <a:r>
              <a:rPr lang="es-MX" altLang="en-US" sz="1200">
                <a:cs typeface="Arial" charset="0"/>
              </a:rPr>
              <a:t>a los montos financiados a lo largo del tiempo o excluirán por completo la exposición al SE.</a:t>
            </a:r>
            <a:endParaRPr lang="en-US" altLang="en-US" sz="1200">
              <a:cs typeface="Arial" charset="0"/>
            </a:endParaRPr>
          </a:p>
        </p:txBody>
      </p:sp>
      <p:sp>
        <p:nvSpPr>
          <p:cNvPr id="10" name="Freeform 5">
            <a:extLst>
              <a:ext uri="{FF2B5EF4-FFF2-40B4-BE49-F238E27FC236}">
                <a16:creationId xmlns:a16="http://schemas.microsoft.com/office/drawing/2014/main" id="{92CE8920-D92C-4B61-8E37-8D38A45AA4FE}"/>
              </a:ext>
            </a:extLst>
          </p:cNvPr>
          <p:cNvSpPr>
            <a:spLocks noEditPoints="1"/>
          </p:cNvSpPr>
          <p:nvPr/>
        </p:nvSpPr>
        <p:spPr bwMode="auto">
          <a:xfrm>
            <a:off x="4612362" y="1697533"/>
            <a:ext cx="665366" cy="709260"/>
          </a:xfrm>
          <a:custGeom>
            <a:avLst/>
            <a:gdLst>
              <a:gd name="T0" fmla="*/ 128 w 240"/>
              <a:gd name="T1" fmla="*/ 24 h 256"/>
              <a:gd name="T2" fmla="*/ 128 w 240"/>
              <a:gd name="T3" fmla="*/ 8 h 256"/>
              <a:gd name="T4" fmla="*/ 120 w 240"/>
              <a:gd name="T5" fmla="*/ 0 h 256"/>
              <a:gd name="T6" fmla="*/ 112 w 240"/>
              <a:gd name="T7" fmla="*/ 8 h 256"/>
              <a:gd name="T8" fmla="*/ 112 w 240"/>
              <a:gd name="T9" fmla="*/ 24 h 256"/>
              <a:gd name="T10" fmla="*/ 0 w 240"/>
              <a:gd name="T11" fmla="*/ 127 h 256"/>
              <a:gd name="T12" fmla="*/ 2 w 240"/>
              <a:gd name="T13" fmla="*/ 133 h 256"/>
              <a:gd name="T14" fmla="*/ 8 w 240"/>
              <a:gd name="T15" fmla="*/ 136 h 256"/>
              <a:gd name="T16" fmla="*/ 112 w 240"/>
              <a:gd name="T17" fmla="*/ 136 h 256"/>
              <a:gd name="T18" fmla="*/ 112 w 240"/>
              <a:gd name="T19" fmla="*/ 224 h 256"/>
              <a:gd name="T20" fmla="*/ 144 w 240"/>
              <a:gd name="T21" fmla="*/ 256 h 256"/>
              <a:gd name="T22" fmla="*/ 176 w 240"/>
              <a:gd name="T23" fmla="*/ 224 h 256"/>
              <a:gd name="T24" fmla="*/ 168 w 240"/>
              <a:gd name="T25" fmla="*/ 216 h 256"/>
              <a:gd name="T26" fmla="*/ 160 w 240"/>
              <a:gd name="T27" fmla="*/ 224 h 256"/>
              <a:gd name="T28" fmla="*/ 144 w 240"/>
              <a:gd name="T29" fmla="*/ 240 h 256"/>
              <a:gd name="T30" fmla="*/ 128 w 240"/>
              <a:gd name="T31" fmla="*/ 224 h 256"/>
              <a:gd name="T32" fmla="*/ 128 w 240"/>
              <a:gd name="T33" fmla="*/ 136 h 256"/>
              <a:gd name="T34" fmla="*/ 232 w 240"/>
              <a:gd name="T35" fmla="*/ 136 h 256"/>
              <a:gd name="T36" fmla="*/ 238 w 240"/>
              <a:gd name="T37" fmla="*/ 133 h 256"/>
              <a:gd name="T38" fmla="*/ 240 w 240"/>
              <a:gd name="T39" fmla="*/ 127 h 256"/>
              <a:gd name="T40" fmla="*/ 128 w 240"/>
              <a:gd name="T41" fmla="*/ 24 h 256"/>
              <a:gd name="T42" fmla="*/ 112 w 240"/>
              <a:gd name="T43" fmla="*/ 47 h 256"/>
              <a:gd name="T44" fmla="*/ 112 w 240"/>
              <a:gd name="T45" fmla="*/ 120 h 256"/>
              <a:gd name="T46" fmla="*/ 73 w 240"/>
              <a:gd name="T47" fmla="*/ 120 h 256"/>
              <a:gd name="T48" fmla="*/ 112 w 240"/>
              <a:gd name="T49" fmla="*/ 47 h 256"/>
              <a:gd name="T50" fmla="*/ 128 w 240"/>
              <a:gd name="T51" fmla="*/ 47 h 256"/>
              <a:gd name="T52" fmla="*/ 168 w 240"/>
              <a:gd name="T53" fmla="*/ 120 h 256"/>
              <a:gd name="T54" fmla="*/ 128 w 240"/>
              <a:gd name="T55" fmla="*/ 120 h 256"/>
              <a:gd name="T56" fmla="*/ 128 w 240"/>
              <a:gd name="T57" fmla="*/ 47 h 256"/>
              <a:gd name="T58" fmla="*/ 92 w 240"/>
              <a:gd name="T59" fmla="*/ 44 h 256"/>
              <a:gd name="T60" fmla="*/ 57 w 240"/>
              <a:gd name="T61" fmla="*/ 120 h 256"/>
              <a:gd name="T62" fmla="*/ 18 w 240"/>
              <a:gd name="T63" fmla="*/ 120 h 256"/>
              <a:gd name="T64" fmla="*/ 92 w 240"/>
              <a:gd name="T65" fmla="*/ 44 h 256"/>
              <a:gd name="T66" fmla="*/ 184 w 240"/>
              <a:gd name="T67" fmla="*/ 120 h 256"/>
              <a:gd name="T68" fmla="*/ 149 w 240"/>
              <a:gd name="T69" fmla="*/ 44 h 256"/>
              <a:gd name="T70" fmla="*/ 223 w 240"/>
              <a:gd name="T71" fmla="*/ 120 h 256"/>
              <a:gd name="T72" fmla="*/ 184 w 240"/>
              <a:gd name="T73"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 h="256">
                <a:moveTo>
                  <a:pt x="128" y="24"/>
                </a:moveTo>
                <a:cubicBezTo>
                  <a:pt x="128" y="8"/>
                  <a:pt x="128" y="8"/>
                  <a:pt x="128" y="8"/>
                </a:cubicBezTo>
                <a:cubicBezTo>
                  <a:pt x="128" y="4"/>
                  <a:pt x="125" y="0"/>
                  <a:pt x="120" y="0"/>
                </a:cubicBezTo>
                <a:cubicBezTo>
                  <a:pt x="116" y="0"/>
                  <a:pt x="112" y="4"/>
                  <a:pt x="112" y="8"/>
                </a:cubicBezTo>
                <a:cubicBezTo>
                  <a:pt x="112" y="24"/>
                  <a:pt x="112" y="24"/>
                  <a:pt x="112" y="24"/>
                </a:cubicBezTo>
                <a:cubicBezTo>
                  <a:pt x="56" y="28"/>
                  <a:pt x="9" y="71"/>
                  <a:pt x="0" y="127"/>
                </a:cubicBezTo>
                <a:cubicBezTo>
                  <a:pt x="0" y="129"/>
                  <a:pt x="1" y="132"/>
                  <a:pt x="2" y="133"/>
                </a:cubicBezTo>
                <a:cubicBezTo>
                  <a:pt x="4" y="135"/>
                  <a:pt x="6" y="136"/>
                  <a:pt x="8" y="136"/>
                </a:cubicBezTo>
                <a:cubicBezTo>
                  <a:pt x="112" y="136"/>
                  <a:pt x="112" y="136"/>
                  <a:pt x="112" y="136"/>
                </a:cubicBezTo>
                <a:cubicBezTo>
                  <a:pt x="112" y="224"/>
                  <a:pt x="112" y="224"/>
                  <a:pt x="112" y="224"/>
                </a:cubicBezTo>
                <a:cubicBezTo>
                  <a:pt x="112" y="242"/>
                  <a:pt x="126" y="256"/>
                  <a:pt x="144" y="256"/>
                </a:cubicBezTo>
                <a:cubicBezTo>
                  <a:pt x="162" y="256"/>
                  <a:pt x="176" y="242"/>
                  <a:pt x="176" y="224"/>
                </a:cubicBezTo>
                <a:cubicBezTo>
                  <a:pt x="176" y="220"/>
                  <a:pt x="173" y="216"/>
                  <a:pt x="168" y="216"/>
                </a:cubicBezTo>
                <a:cubicBezTo>
                  <a:pt x="164" y="216"/>
                  <a:pt x="160" y="220"/>
                  <a:pt x="160" y="224"/>
                </a:cubicBezTo>
                <a:cubicBezTo>
                  <a:pt x="160" y="233"/>
                  <a:pt x="153" y="240"/>
                  <a:pt x="144" y="240"/>
                </a:cubicBezTo>
                <a:cubicBezTo>
                  <a:pt x="135" y="240"/>
                  <a:pt x="128" y="233"/>
                  <a:pt x="128" y="224"/>
                </a:cubicBezTo>
                <a:cubicBezTo>
                  <a:pt x="128" y="136"/>
                  <a:pt x="128" y="136"/>
                  <a:pt x="128" y="136"/>
                </a:cubicBezTo>
                <a:cubicBezTo>
                  <a:pt x="232" y="136"/>
                  <a:pt x="232" y="136"/>
                  <a:pt x="232" y="136"/>
                </a:cubicBezTo>
                <a:cubicBezTo>
                  <a:pt x="235" y="136"/>
                  <a:pt x="237" y="135"/>
                  <a:pt x="238" y="133"/>
                </a:cubicBezTo>
                <a:cubicBezTo>
                  <a:pt x="240" y="132"/>
                  <a:pt x="240" y="129"/>
                  <a:pt x="240" y="127"/>
                </a:cubicBezTo>
                <a:cubicBezTo>
                  <a:pt x="232" y="71"/>
                  <a:pt x="185" y="28"/>
                  <a:pt x="128" y="24"/>
                </a:cubicBezTo>
                <a:close/>
                <a:moveTo>
                  <a:pt x="112" y="47"/>
                </a:moveTo>
                <a:cubicBezTo>
                  <a:pt x="112" y="120"/>
                  <a:pt x="112" y="120"/>
                  <a:pt x="112" y="120"/>
                </a:cubicBezTo>
                <a:cubicBezTo>
                  <a:pt x="73" y="120"/>
                  <a:pt x="73" y="120"/>
                  <a:pt x="73" y="120"/>
                </a:cubicBezTo>
                <a:cubicBezTo>
                  <a:pt x="75" y="92"/>
                  <a:pt x="89" y="65"/>
                  <a:pt x="112" y="47"/>
                </a:cubicBezTo>
                <a:close/>
                <a:moveTo>
                  <a:pt x="128" y="47"/>
                </a:moveTo>
                <a:cubicBezTo>
                  <a:pt x="151" y="65"/>
                  <a:pt x="166" y="92"/>
                  <a:pt x="168" y="120"/>
                </a:cubicBezTo>
                <a:cubicBezTo>
                  <a:pt x="128" y="120"/>
                  <a:pt x="128" y="120"/>
                  <a:pt x="128" y="120"/>
                </a:cubicBezTo>
                <a:lnTo>
                  <a:pt x="128" y="47"/>
                </a:lnTo>
                <a:close/>
                <a:moveTo>
                  <a:pt x="92" y="44"/>
                </a:moveTo>
                <a:cubicBezTo>
                  <a:pt x="71" y="64"/>
                  <a:pt x="59" y="91"/>
                  <a:pt x="57" y="120"/>
                </a:cubicBezTo>
                <a:cubicBezTo>
                  <a:pt x="18" y="120"/>
                  <a:pt x="18" y="120"/>
                  <a:pt x="18" y="120"/>
                </a:cubicBezTo>
                <a:cubicBezTo>
                  <a:pt x="27" y="83"/>
                  <a:pt x="56" y="54"/>
                  <a:pt x="92" y="44"/>
                </a:cubicBezTo>
                <a:close/>
                <a:moveTo>
                  <a:pt x="184" y="120"/>
                </a:moveTo>
                <a:cubicBezTo>
                  <a:pt x="182" y="91"/>
                  <a:pt x="169" y="64"/>
                  <a:pt x="149" y="44"/>
                </a:cubicBezTo>
                <a:cubicBezTo>
                  <a:pt x="185" y="54"/>
                  <a:pt x="214" y="83"/>
                  <a:pt x="223" y="120"/>
                </a:cubicBezTo>
                <a:lnTo>
                  <a:pt x="184"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 name="Group 8">
            <a:extLst>
              <a:ext uri="{FF2B5EF4-FFF2-40B4-BE49-F238E27FC236}">
                <a16:creationId xmlns:a16="http://schemas.microsoft.com/office/drawing/2014/main" id="{2C2F82DD-B691-49F1-9535-BF5E29F41458}"/>
              </a:ext>
            </a:extLst>
          </p:cNvPr>
          <p:cNvGrpSpPr>
            <a:grpSpLocks noChangeAspect="1"/>
          </p:cNvGrpSpPr>
          <p:nvPr/>
        </p:nvGrpSpPr>
        <p:grpSpPr bwMode="auto">
          <a:xfrm>
            <a:off x="7069982" y="4723358"/>
            <a:ext cx="719138" cy="713236"/>
            <a:chOff x="3840" y="2162"/>
            <a:chExt cx="609" cy="604"/>
          </a:xfrm>
          <a:solidFill>
            <a:schemeClr val="bg1"/>
          </a:solidFill>
        </p:grpSpPr>
        <p:sp>
          <p:nvSpPr>
            <p:cNvPr id="15" name="Freeform 9">
              <a:extLst>
                <a:ext uri="{FF2B5EF4-FFF2-40B4-BE49-F238E27FC236}">
                  <a16:creationId xmlns:a16="http://schemas.microsoft.com/office/drawing/2014/main" id="{DF6019AF-4252-41DF-8D4C-F42D2DC4954C}"/>
                </a:ext>
              </a:extLst>
            </p:cNvPr>
            <p:cNvSpPr>
              <a:spLocks noEditPoints="1"/>
            </p:cNvSpPr>
            <p:nvPr/>
          </p:nvSpPr>
          <p:spPr bwMode="auto">
            <a:xfrm>
              <a:off x="3840" y="2452"/>
              <a:ext cx="609" cy="314"/>
            </a:xfrm>
            <a:custGeom>
              <a:avLst/>
              <a:gdLst>
                <a:gd name="T0" fmla="*/ 253 w 254"/>
                <a:gd name="T1" fmla="*/ 7 h 131"/>
                <a:gd name="T2" fmla="*/ 243 w 254"/>
                <a:gd name="T3" fmla="*/ 1 h 131"/>
                <a:gd name="T4" fmla="*/ 7 w 254"/>
                <a:gd name="T5" fmla="*/ 61 h 131"/>
                <a:gd name="T6" fmla="*/ 1 w 254"/>
                <a:gd name="T7" fmla="*/ 70 h 131"/>
                <a:gd name="T8" fmla="*/ 9 w 254"/>
                <a:gd name="T9" fmla="*/ 76 h 131"/>
                <a:gd name="T10" fmla="*/ 11 w 254"/>
                <a:gd name="T11" fmla="*/ 76 h 131"/>
                <a:gd name="T12" fmla="*/ 117 w 254"/>
                <a:gd name="T13" fmla="*/ 49 h 131"/>
                <a:gd name="T14" fmla="*/ 81 w 254"/>
                <a:gd name="T15" fmla="*/ 119 h 131"/>
                <a:gd name="T16" fmla="*/ 81 w 254"/>
                <a:gd name="T17" fmla="*/ 127 h 131"/>
                <a:gd name="T18" fmla="*/ 88 w 254"/>
                <a:gd name="T19" fmla="*/ 131 h 131"/>
                <a:gd name="T20" fmla="*/ 162 w 254"/>
                <a:gd name="T21" fmla="*/ 131 h 131"/>
                <a:gd name="T22" fmla="*/ 169 w 254"/>
                <a:gd name="T23" fmla="*/ 127 h 131"/>
                <a:gd name="T24" fmla="*/ 170 w 254"/>
                <a:gd name="T25" fmla="*/ 119 h 131"/>
                <a:gd name="T26" fmla="*/ 133 w 254"/>
                <a:gd name="T27" fmla="*/ 47 h 131"/>
                <a:gd name="T28" fmla="*/ 132 w 254"/>
                <a:gd name="T29" fmla="*/ 46 h 131"/>
                <a:gd name="T30" fmla="*/ 247 w 254"/>
                <a:gd name="T31" fmla="*/ 17 h 131"/>
                <a:gd name="T32" fmla="*/ 253 w 254"/>
                <a:gd name="T33" fmla="*/ 7 h 131"/>
                <a:gd name="T34" fmla="*/ 149 w 254"/>
                <a:gd name="T35" fmla="*/ 115 h 131"/>
                <a:gd name="T36" fmla="*/ 101 w 254"/>
                <a:gd name="T37" fmla="*/ 115 h 131"/>
                <a:gd name="T38" fmla="*/ 126 w 254"/>
                <a:gd name="T39" fmla="*/ 68 h 131"/>
                <a:gd name="T40" fmla="*/ 149 w 254"/>
                <a:gd name="T41"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31">
                  <a:moveTo>
                    <a:pt x="253" y="7"/>
                  </a:moveTo>
                  <a:cubicBezTo>
                    <a:pt x="252" y="3"/>
                    <a:pt x="247" y="0"/>
                    <a:pt x="243" y="1"/>
                  </a:cubicBezTo>
                  <a:cubicBezTo>
                    <a:pt x="7" y="61"/>
                    <a:pt x="7" y="61"/>
                    <a:pt x="7" y="61"/>
                  </a:cubicBezTo>
                  <a:cubicBezTo>
                    <a:pt x="3" y="62"/>
                    <a:pt x="0" y="66"/>
                    <a:pt x="1" y="70"/>
                  </a:cubicBezTo>
                  <a:cubicBezTo>
                    <a:pt x="2" y="74"/>
                    <a:pt x="5" y="76"/>
                    <a:pt x="9" y="76"/>
                  </a:cubicBezTo>
                  <a:cubicBezTo>
                    <a:pt x="9" y="76"/>
                    <a:pt x="10" y="76"/>
                    <a:pt x="11" y="76"/>
                  </a:cubicBezTo>
                  <a:cubicBezTo>
                    <a:pt x="117" y="49"/>
                    <a:pt x="117" y="49"/>
                    <a:pt x="117" y="49"/>
                  </a:cubicBezTo>
                  <a:cubicBezTo>
                    <a:pt x="81" y="119"/>
                    <a:pt x="81" y="119"/>
                    <a:pt x="81" y="119"/>
                  </a:cubicBezTo>
                  <a:cubicBezTo>
                    <a:pt x="80" y="122"/>
                    <a:pt x="80" y="124"/>
                    <a:pt x="81" y="127"/>
                  </a:cubicBezTo>
                  <a:cubicBezTo>
                    <a:pt x="83" y="129"/>
                    <a:pt x="85" y="131"/>
                    <a:pt x="88" y="131"/>
                  </a:cubicBezTo>
                  <a:cubicBezTo>
                    <a:pt x="162" y="131"/>
                    <a:pt x="162" y="131"/>
                    <a:pt x="162" y="131"/>
                  </a:cubicBezTo>
                  <a:cubicBezTo>
                    <a:pt x="165" y="131"/>
                    <a:pt x="168" y="129"/>
                    <a:pt x="169" y="127"/>
                  </a:cubicBezTo>
                  <a:cubicBezTo>
                    <a:pt x="171" y="125"/>
                    <a:pt x="171" y="122"/>
                    <a:pt x="170" y="119"/>
                  </a:cubicBezTo>
                  <a:cubicBezTo>
                    <a:pt x="133" y="47"/>
                    <a:pt x="133" y="47"/>
                    <a:pt x="133" y="47"/>
                  </a:cubicBezTo>
                  <a:cubicBezTo>
                    <a:pt x="132" y="47"/>
                    <a:pt x="132" y="46"/>
                    <a:pt x="132" y="46"/>
                  </a:cubicBezTo>
                  <a:cubicBezTo>
                    <a:pt x="247" y="17"/>
                    <a:pt x="247" y="17"/>
                    <a:pt x="247" y="17"/>
                  </a:cubicBezTo>
                  <a:cubicBezTo>
                    <a:pt x="251" y="16"/>
                    <a:pt x="254" y="11"/>
                    <a:pt x="253" y="7"/>
                  </a:cubicBezTo>
                  <a:close/>
                  <a:moveTo>
                    <a:pt x="149" y="115"/>
                  </a:moveTo>
                  <a:cubicBezTo>
                    <a:pt x="101" y="115"/>
                    <a:pt x="101" y="115"/>
                    <a:pt x="101" y="115"/>
                  </a:cubicBezTo>
                  <a:cubicBezTo>
                    <a:pt x="126" y="68"/>
                    <a:pt x="126" y="68"/>
                    <a:pt x="126" y="68"/>
                  </a:cubicBezTo>
                  <a:lnTo>
                    <a:pt x="149"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0">
              <a:extLst>
                <a:ext uri="{FF2B5EF4-FFF2-40B4-BE49-F238E27FC236}">
                  <a16:creationId xmlns:a16="http://schemas.microsoft.com/office/drawing/2014/main" id="{3FC3D6B7-D4CD-4F49-A3EC-C18F0B18608E}"/>
                </a:ext>
              </a:extLst>
            </p:cNvPr>
            <p:cNvSpPr>
              <a:spLocks noEditPoints="1"/>
            </p:cNvSpPr>
            <p:nvPr/>
          </p:nvSpPr>
          <p:spPr bwMode="auto">
            <a:xfrm>
              <a:off x="4221" y="2162"/>
              <a:ext cx="175" cy="288"/>
            </a:xfrm>
            <a:custGeom>
              <a:avLst/>
              <a:gdLst>
                <a:gd name="T0" fmla="*/ 28 w 73"/>
                <a:gd name="T1" fmla="*/ 63 h 120"/>
                <a:gd name="T2" fmla="*/ 28 w 73"/>
                <a:gd name="T3" fmla="*/ 90 h 120"/>
                <a:gd name="T4" fmla="*/ 12 w 73"/>
                <a:gd name="T5" fmla="*/ 85 h 120"/>
                <a:gd name="T6" fmla="*/ 2 w 73"/>
                <a:gd name="T7" fmla="*/ 89 h 120"/>
                <a:gd name="T8" fmla="*/ 6 w 73"/>
                <a:gd name="T9" fmla="*/ 100 h 120"/>
                <a:gd name="T10" fmla="*/ 28 w 73"/>
                <a:gd name="T11" fmla="*/ 106 h 120"/>
                <a:gd name="T12" fmla="*/ 28 w 73"/>
                <a:gd name="T13" fmla="*/ 112 h 120"/>
                <a:gd name="T14" fmla="*/ 36 w 73"/>
                <a:gd name="T15" fmla="*/ 120 h 120"/>
                <a:gd name="T16" fmla="*/ 44 w 73"/>
                <a:gd name="T17" fmla="*/ 112 h 120"/>
                <a:gd name="T18" fmla="*/ 44 w 73"/>
                <a:gd name="T19" fmla="*/ 106 h 120"/>
                <a:gd name="T20" fmla="*/ 73 w 73"/>
                <a:gd name="T21" fmla="*/ 79 h 120"/>
                <a:gd name="T22" fmla="*/ 44 w 73"/>
                <a:gd name="T23" fmla="*/ 51 h 120"/>
                <a:gd name="T24" fmla="*/ 44 w 73"/>
                <a:gd name="T25" fmla="*/ 26 h 120"/>
                <a:gd name="T26" fmla="*/ 57 w 73"/>
                <a:gd name="T27" fmla="*/ 29 h 120"/>
                <a:gd name="T28" fmla="*/ 67 w 73"/>
                <a:gd name="T29" fmla="*/ 24 h 120"/>
                <a:gd name="T30" fmla="*/ 62 w 73"/>
                <a:gd name="T31" fmla="*/ 14 h 120"/>
                <a:gd name="T32" fmla="*/ 44 w 73"/>
                <a:gd name="T33" fmla="*/ 10 h 120"/>
                <a:gd name="T34" fmla="*/ 44 w 73"/>
                <a:gd name="T35" fmla="*/ 8 h 120"/>
                <a:gd name="T36" fmla="*/ 36 w 73"/>
                <a:gd name="T37" fmla="*/ 0 h 120"/>
                <a:gd name="T38" fmla="*/ 28 w 73"/>
                <a:gd name="T39" fmla="*/ 8 h 120"/>
                <a:gd name="T40" fmla="*/ 28 w 73"/>
                <a:gd name="T41" fmla="*/ 11 h 120"/>
                <a:gd name="T42" fmla="*/ 1 w 73"/>
                <a:gd name="T43" fmla="*/ 37 h 120"/>
                <a:gd name="T44" fmla="*/ 28 w 73"/>
                <a:gd name="T45" fmla="*/ 63 h 120"/>
                <a:gd name="T46" fmla="*/ 57 w 73"/>
                <a:gd name="T47" fmla="*/ 79 h 120"/>
                <a:gd name="T48" fmla="*/ 44 w 73"/>
                <a:gd name="T49" fmla="*/ 89 h 120"/>
                <a:gd name="T50" fmla="*/ 44 w 73"/>
                <a:gd name="T51" fmla="*/ 68 h 120"/>
                <a:gd name="T52" fmla="*/ 57 w 73"/>
                <a:gd name="T53" fmla="*/ 79 h 120"/>
                <a:gd name="T54" fmla="*/ 28 w 73"/>
                <a:gd name="T55" fmla="*/ 27 h 120"/>
                <a:gd name="T56" fmla="*/ 28 w 73"/>
                <a:gd name="T57" fmla="*/ 47 h 120"/>
                <a:gd name="T58" fmla="*/ 17 w 73"/>
                <a:gd name="T59" fmla="*/ 37 h 120"/>
                <a:gd name="T60" fmla="*/ 28 w 73"/>
                <a:gd name="T61" fmla="*/ 2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 h="120">
                  <a:moveTo>
                    <a:pt x="28" y="63"/>
                  </a:moveTo>
                  <a:cubicBezTo>
                    <a:pt x="28" y="90"/>
                    <a:pt x="28" y="90"/>
                    <a:pt x="28" y="90"/>
                  </a:cubicBezTo>
                  <a:cubicBezTo>
                    <a:pt x="22" y="89"/>
                    <a:pt x="17" y="87"/>
                    <a:pt x="12" y="85"/>
                  </a:cubicBezTo>
                  <a:cubicBezTo>
                    <a:pt x="8" y="83"/>
                    <a:pt x="4" y="85"/>
                    <a:pt x="2" y="89"/>
                  </a:cubicBezTo>
                  <a:cubicBezTo>
                    <a:pt x="0" y="93"/>
                    <a:pt x="2" y="98"/>
                    <a:pt x="6" y="100"/>
                  </a:cubicBezTo>
                  <a:cubicBezTo>
                    <a:pt x="13" y="103"/>
                    <a:pt x="20" y="105"/>
                    <a:pt x="28" y="106"/>
                  </a:cubicBezTo>
                  <a:cubicBezTo>
                    <a:pt x="28" y="112"/>
                    <a:pt x="28" y="112"/>
                    <a:pt x="28" y="112"/>
                  </a:cubicBezTo>
                  <a:cubicBezTo>
                    <a:pt x="28" y="116"/>
                    <a:pt x="32" y="120"/>
                    <a:pt x="36" y="120"/>
                  </a:cubicBezTo>
                  <a:cubicBezTo>
                    <a:pt x="41" y="120"/>
                    <a:pt x="44" y="116"/>
                    <a:pt x="44" y="112"/>
                  </a:cubicBezTo>
                  <a:cubicBezTo>
                    <a:pt x="44" y="106"/>
                    <a:pt x="44" y="106"/>
                    <a:pt x="44" y="106"/>
                  </a:cubicBezTo>
                  <a:cubicBezTo>
                    <a:pt x="62" y="104"/>
                    <a:pt x="73" y="94"/>
                    <a:pt x="73" y="79"/>
                  </a:cubicBezTo>
                  <a:cubicBezTo>
                    <a:pt x="73" y="61"/>
                    <a:pt x="58" y="55"/>
                    <a:pt x="44" y="51"/>
                  </a:cubicBezTo>
                  <a:cubicBezTo>
                    <a:pt x="44" y="26"/>
                    <a:pt x="44" y="26"/>
                    <a:pt x="44" y="26"/>
                  </a:cubicBezTo>
                  <a:cubicBezTo>
                    <a:pt x="49" y="27"/>
                    <a:pt x="53" y="28"/>
                    <a:pt x="57" y="29"/>
                  </a:cubicBezTo>
                  <a:cubicBezTo>
                    <a:pt x="61" y="30"/>
                    <a:pt x="66" y="28"/>
                    <a:pt x="67" y="24"/>
                  </a:cubicBezTo>
                  <a:cubicBezTo>
                    <a:pt x="68" y="20"/>
                    <a:pt x="66" y="15"/>
                    <a:pt x="62" y="14"/>
                  </a:cubicBezTo>
                  <a:cubicBezTo>
                    <a:pt x="57" y="12"/>
                    <a:pt x="51" y="11"/>
                    <a:pt x="44" y="10"/>
                  </a:cubicBezTo>
                  <a:cubicBezTo>
                    <a:pt x="44" y="8"/>
                    <a:pt x="44" y="8"/>
                    <a:pt x="44" y="8"/>
                  </a:cubicBezTo>
                  <a:cubicBezTo>
                    <a:pt x="44" y="3"/>
                    <a:pt x="41" y="0"/>
                    <a:pt x="36" y="0"/>
                  </a:cubicBezTo>
                  <a:cubicBezTo>
                    <a:pt x="32" y="0"/>
                    <a:pt x="28" y="3"/>
                    <a:pt x="28" y="8"/>
                  </a:cubicBezTo>
                  <a:cubicBezTo>
                    <a:pt x="28" y="11"/>
                    <a:pt x="28" y="11"/>
                    <a:pt x="28" y="11"/>
                  </a:cubicBezTo>
                  <a:cubicBezTo>
                    <a:pt x="14" y="14"/>
                    <a:pt x="1" y="22"/>
                    <a:pt x="1" y="37"/>
                  </a:cubicBezTo>
                  <a:cubicBezTo>
                    <a:pt x="1" y="54"/>
                    <a:pt x="15" y="60"/>
                    <a:pt x="28" y="63"/>
                  </a:cubicBezTo>
                  <a:close/>
                  <a:moveTo>
                    <a:pt x="57" y="79"/>
                  </a:moveTo>
                  <a:cubicBezTo>
                    <a:pt x="57" y="86"/>
                    <a:pt x="50" y="88"/>
                    <a:pt x="44" y="89"/>
                  </a:cubicBezTo>
                  <a:cubicBezTo>
                    <a:pt x="44" y="68"/>
                    <a:pt x="44" y="68"/>
                    <a:pt x="44" y="68"/>
                  </a:cubicBezTo>
                  <a:cubicBezTo>
                    <a:pt x="53" y="71"/>
                    <a:pt x="57" y="74"/>
                    <a:pt x="57" y="79"/>
                  </a:cubicBezTo>
                  <a:close/>
                  <a:moveTo>
                    <a:pt x="28" y="27"/>
                  </a:moveTo>
                  <a:cubicBezTo>
                    <a:pt x="28" y="47"/>
                    <a:pt x="28" y="47"/>
                    <a:pt x="28" y="47"/>
                  </a:cubicBezTo>
                  <a:cubicBezTo>
                    <a:pt x="20" y="44"/>
                    <a:pt x="17" y="42"/>
                    <a:pt x="17" y="37"/>
                  </a:cubicBezTo>
                  <a:cubicBezTo>
                    <a:pt x="17" y="32"/>
                    <a:pt x="23" y="29"/>
                    <a:pt x="2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1">
              <a:extLst>
                <a:ext uri="{FF2B5EF4-FFF2-40B4-BE49-F238E27FC236}">
                  <a16:creationId xmlns:a16="http://schemas.microsoft.com/office/drawing/2014/main" id="{F7DC7CF4-07A5-4014-B87F-BC2965DF3893}"/>
                </a:ext>
              </a:extLst>
            </p:cNvPr>
            <p:cNvSpPr>
              <a:spLocks/>
            </p:cNvSpPr>
            <p:nvPr/>
          </p:nvSpPr>
          <p:spPr bwMode="auto">
            <a:xfrm>
              <a:off x="3898" y="2251"/>
              <a:ext cx="38" cy="211"/>
            </a:xfrm>
            <a:custGeom>
              <a:avLst/>
              <a:gdLst>
                <a:gd name="T0" fmla="*/ 8 w 16"/>
                <a:gd name="T1" fmla="*/ 88 h 88"/>
                <a:gd name="T2" fmla="*/ 16 w 16"/>
                <a:gd name="T3" fmla="*/ 80 h 88"/>
                <a:gd name="T4" fmla="*/ 16 w 16"/>
                <a:gd name="T5" fmla="*/ 8 h 88"/>
                <a:gd name="T6" fmla="*/ 8 w 16"/>
                <a:gd name="T7" fmla="*/ 0 h 88"/>
                <a:gd name="T8" fmla="*/ 0 w 16"/>
                <a:gd name="T9" fmla="*/ 8 h 88"/>
                <a:gd name="T10" fmla="*/ 0 w 16"/>
                <a:gd name="T11" fmla="*/ 80 h 88"/>
                <a:gd name="T12" fmla="*/ 8 w 16"/>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16" h="88">
                  <a:moveTo>
                    <a:pt x="8" y="88"/>
                  </a:moveTo>
                  <a:cubicBezTo>
                    <a:pt x="12" y="88"/>
                    <a:pt x="16" y="84"/>
                    <a:pt x="16" y="80"/>
                  </a:cubicBezTo>
                  <a:cubicBezTo>
                    <a:pt x="16" y="8"/>
                    <a:pt x="16" y="8"/>
                    <a:pt x="16" y="8"/>
                  </a:cubicBezTo>
                  <a:cubicBezTo>
                    <a:pt x="16" y="3"/>
                    <a:pt x="12" y="0"/>
                    <a:pt x="8" y="0"/>
                  </a:cubicBezTo>
                  <a:cubicBezTo>
                    <a:pt x="4" y="0"/>
                    <a:pt x="0" y="3"/>
                    <a:pt x="0" y="8"/>
                  </a:cubicBezTo>
                  <a:cubicBezTo>
                    <a:pt x="0" y="80"/>
                    <a:pt x="0" y="80"/>
                    <a:pt x="0" y="80"/>
                  </a:cubicBezTo>
                  <a:cubicBezTo>
                    <a:pt x="0" y="84"/>
                    <a:pt x="4" y="88"/>
                    <a:pt x="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12">
              <a:extLst>
                <a:ext uri="{FF2B5EF4-FFF2-40B4-BE49-F238E27FC236}">
                  <a16:creationId xmlns:a16="http://schemas.microsoft.com/office/drawing/2014/main" id="{49858513-06BC-42CE-948F-2AA445E60FD6}"/>
                </a:ext>
              </a:extLst>
            </p:cNvPr>
            <p:cNvSpPr>
              <a:spLocks noChangeArrowheads="1"/>
            </p:cNvSpPr>
            <p:nvPr/>
          </p:nvSpPr>
          <p:spPr bwMode="auto">
            <a:xfrm>
              <a:off x="3890" y="2493"/>
              <a:ext cx="53"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custData r:id="rId1"/>
    </p:custDataLst>
    <p:extLst>
      <p:ext uri="{BB962C8B-B14F-4D97-AF65-F5344CB8AC3E}">
        <p14:creationId xmlns:p14="http://schemas.microsoft.com/office/powerpoint/2010/main" val="342771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err="1"/>
              <a:t>Estrategia</a:t>
            </a:r>
            <a:r>
              <a:rPr lang="en-US" sz="2800" dirty="0"/>
              <a:t> de Marketing para </a:t>
            </a:r>
            <a:r>
              <a:rPr lang="en-US" sz="2800" dirty="0" err="1"/>
              <a:t>Soluciones</a:t>
            </a:r>
            <a:r>
              <a:rPr lang="en-US" sz="2800" dirty="0"/>
              <a:t> </a:t>
            </a:r>
            <a:r>
              <a:rPr lang="en-US" sz="2800" dirty="0" err="1"/>
              <a:t>Estructuradas</a:t>
            </a:r>
            <a:endParaRPr lang="en-US" sz="2800" dirty="0"/>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7</a:t>
            </a:fld>
            <a:endParaRPr lang="en-US" dirty="0"/>
          </a:p>
        </p:txBody>
      </p:sp>
      <p:sp>
        <p:nvSpPr>
          <p:cNvPr id="8" name="Text Placeholder 7"/>
          <p:cNvSpPr>
            <a:spLocks noGrp="1"/>
          </p:cNvSpPr>
          <p:nvPr>
            <p:ph type="body" sz="quarter" idx="12"/>
          </p:nvPr>
        </p:nvSpPr>
        <p:spPr>
          <a:xfrm>
            <a:off x="505542" y="739051"/>
            <a:ext cx="11225025" cy="320400"/>
          </a:xfrm>
        </p:spPr>
        <p:txBody>
          <a:bodyPr/>
          <a:lstStyle/>
          <a:p>
            <a:pPr>
              <a:spcAft>
                <a:spcPts val="0"/>
              </a:spcAft>
            </a:pPr>
            <a:r>
              <a:rPr lang="es-MX" dirty="0"/>
              <a:t>Aprovechar el mercado estructurado para completar la colocación y reducir la presión </a:t>
            </a:r>
          </a:p>
          <a:p>
            <a:pPr>
              <a:spcAft>
                <a:spcPts val="0"/>
              </a:spcAft>
            </a:pPr>
            <a:r>
              <a:rPr lang="es-MX" dirty="0"/>
              <a:t>de precios en el programa tradicional</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899913293"/>
              </p:ext>
            </p:extLst>
          </p:nvPr>
        </p:nvGraphicFramePr>
        <p:xfrm>
          <a:off x="4005980" y="1534307"/>
          <a:ext cx="7703004" cy="4658910"/>
        </p:xfrm>
        <a:graphic>
          <a:graphicData uri="http://schemas.openxmlformats.org/drawingml/2006/table">
            <a:tbl>
              <a:tblPr firstRow="1" bandRow="1"/>
              <a:tblGrid>
                <a:gridCol w="7703004">
                  <a:extLst>
                    <a:ext uri="{9D8B030D-6E8A-4147-A177-3AD203B41FA5}">
                      <a16:colId xmlns:a16="http://schemas.microsoft.com/office/drawing/2014/main" val="2593177168"/>
                    </a:ext>
                  </a:extLst>
                </a:gridCol>
              </a:tblGrid>
              <a:tr h="510664">
                <a:tc>
                  <a:txBody>
                    <a:bodyPr/>
                    <a:lstStyle/>
                    <a:p>
                      <a:r>
                        <a:rPr lang="es-MX" sz="1200" b="1">
                          <a:solidFill>
                            <a:schemeClr val="accent2"/>
                          </a:solidFill>
                        </a:rPr>
                        <a:t>La estrategia estructurada debe ser parte del Plan A </a:t>
                      </a:r>
                      <a:r>
                        <a:rPr lang="es-MX" sz="1200" b="0" kern="1200">
                          <a:solidFill>
                            <a:schemeClr val="tx1"/>
                          </a:solidFill>
                          <a:latin typeface="+mn-lt"/>
                          <a:ea typeface="+mn-ea"/>
                          <a:cs typeface="+mn-cs"/>
                        </a:rPr>
                        <a:t>junto con las coberturas tradicionales a través de un enfoque de marketing dual.</a:t>
                      </a:r>
                      <a:endParaRPr lang="en-US" sz="1200" b="0" kern="1200">
                        <a:solidFill>
                          <a:schemeClr val="tx1"/>
                        </a:solidFill>
                        <a:latin typeface="+mn-lt"/>
                        <a:ea typeface="+mn-ea"/>
                        <a:cs typeface="+mn-cs"/>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990021636"/>
                  </a:ext>
                </a:extLst>
              </a:tr>
              <a:tr h="828386">
                <a:tc>
                  <a:txBody>
                    <a:bodyPr/>
                    <a:lstStyle/>
                    <a:p>
                      <a:r>
                        <a:rPr lang="es-MX" sz="1200" b="1" dirty="0">
                          <a:solidFill>
                            <a:schemeClr val="accent2"/>
                          </a:solidFill>
                        </a:rPr>
                        <a:t>Hay una mayor probabilidad de un resultado general favorable si la estructura es parte de la estrategia inicial. </a:t>
                      </a:r>
                      <a:r>
                        <a:rPr lang="es-MX" sz="1200" b="0" kern="1200" dirty="0">
                          <a:solidFill>
                            <a:schemeClr val="tx1"/>
                          </a:solidFill>
                          <a:latin typeface="+mn-lt"/>
                          <a:ea typeface="+mn-ea"/>
                          <a:cs typeface="+mn-cs"/>
                        </a:rPr>
                        <a:t>Por ejemplo, la estructura podría usarse para lidiar con peligros secundarios que pueden generar mucha más tensión competitiva en las capas inferiores de riesgo catastrófico tradicional. </a:t>
                      </a:r>
                    </a:p>
                    <a:p>
                      <a:r>
                        <a:rPr lang="es-MX" sz="1200" b="0" kern="1200" dirty="0">
                          <a:solidFill>
                            <a:schemeClr val="tx1"/>
                          </a:solidFill>
                          <a:latin typeface="+mn-lt"/>
                          <a:ea typeface="+mn-ea"/>
                          <a:cs typeface="+mn-cs"/>
                        </a:rPr>
                        <a:t>Esta es una estrategia que sugerimos para aquellos casos en los que tenga sentido.</a:t>
                      </a:r>
                      <a:endParaRPr lang="en-US" sz="1200" b="0" kern="1200" dirty="0">
                        <a:solidFill>
                          <a:schemeClr val="tx1"/>
                        </a:solidFill>
                        <a:latin typeface="+mn-lt"/>
                        <a:ea typeface="+mn-ea"/>
                        <a:cs typeface="+mn-cs"/>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992960809"/>
                  </a:ext>
                </a:extLst>
              </a:tr>
              <a:tr h="644301">
                <a:tc>
                  <a:txBody>
                    <a:bodyPr/>
                    <a:lstStyle/>
                    <a:p>
                      <a:r>
                        <a:rPr lang="es-MX" sz="1200" b="1">
                          <a:solidFill>
                            <a:schemeClr val="accent2"/>
                          </a:solidFill>
                        </a:rPr>
                        <a:t>Comprometerse con una colocación objetivo en mercados estructurados según las necesidades y circunstancias</a:t>
                      </a:r>
                    </a:p>
                    <a:p>
                      <a:pPr marL="171450" indent="-171450">
                        <a:buFont typeface="Arial" panose="020B0604020202020204" pitchFamily="34" charset="0"/>
                        <a:buChar char="•"/>
                      </a:pPr>
                      <a:r>
                        <a:rPr lang="es-MX" sz="1200" b="0">
                          <a:solidFill>
                            <a:schemeClr val="tx1"/>
                          </a:solidFill>
                        </a:rPr>
                        <a:t>El resto de la colocación se completará con mercados de tratados tradicionales.</a:t>
                      </a:r>
                      <a:endParaRPr lang="en-US" sz="1200" b="0">
                        <a:solidFill>
                          <a:schemeClr val="tx1"/>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4043325542"/>
                  </a:ext>
                </a:extLst>
              </a:tr>
              <a:tr h="1012472">
                <a:tc>
                  <a:txBody>
                    <a:bodyPr/>
                    <a:lstStyle/>
                    <a:p>
                      <a:r>
                        <a:rPr lang="es-MX" sz="1200" b="1" dirty="0">
                          <a:solidFill>
                            <a:schemeClr val="accent2"/>
                          </a:solidFill>
                        </a:rPr>
                        <a:t>Mercados de cotización estructurados clave</a:t>
                      </a:r>
                    </a:p>
                    <a:p>
                      <a:pPr marL="171450" indent="-171450">
                        <a:buFont typeface="Arial" panose="020B0604020202020204" pitchFamily="34" charset="0"/>
                        <a:buChar char="•"/>
                      </a:pPr>
                      <a:r>
                        <a:rPr lang="en-US" sz="1200" b="0" dirty="0">
                          <a:solidFill>
                            <a:schemeClr val="tx1"/>
                          </a:solidFill>
                        </a:rPr>
                        <a:t>Hannover</a:t>
                      </a:r>
                    </a:p>
                    <a:p>
                      <a:pPr marL="171450" indent="-171450">
                        <a:buFont typeface="Arial" panose="020B0604020202020204" pitchFamily="34" charset="0"/>
                        <a:buChar char="•"/>
                      </a:pPr>
                      <a:r>
                        <a:rPr lang="en-US" sz="1200" b="0" dirty="0">
                          <a:solidFill>
                            <a:schemeClr val="tx1"/>
                          </a:solidFill>
                        </a:rPr>
                        <a:t>Berkshire Hathaway</a:t>
                      </a:r>
                    </a:p>
                    <a:p>
                      <a:pPr marL="171450" indent="-171450">
                        <a:buFont typeface="Arial" panose="020B0604020202020204" pitchFamily="34" charset="0"/>
                        <a:buChar char="•"/>
                      </a:pPr>
                      <a:r>
                        <a:rPr lang="en-US" sz="1200" b="0" dirty="0">
                          <a:solidFill>
                            <a:schemeClr val="tx1"/>
                          </a:solidFill>
                        </a:rPr>
                        <a:t>Munich Re</a:t>
                      </a:r>
                    </a:p>
                    <a:p>
                      <a:pPr marL="171450" indent="-171450">
                        <a:buFont typeface="Arial" panose="020B0604020202020204" pitchFamily="34" charset="0"/>
                        <a:buChar char="•"/>
                      </a:pPr>
                      <a:r>
                        <a:rPr lang="en-US" sz="1200" b="0" dirty="0">
                          <a:solidFill>
                            <a:schemeClr val="tx1"/>
                          </a:solidFill>
                        </a:rPr>
                        <a:t>Swiss Re</a:t>
                      </a:r>
                    </a:p>
                    <a:p>
                      <a:pPr marL="171450" indent="-171450">
                        <a:buFont typeface="Arial" panose="020B0604020202020204" pitchFamily="34" charset="0"/>
                        <a:buChar char="•"/>
                      </a:pPr>
                      <a:r>
                        <a:rPr lang="en-US" sz="1200" b="0" dirty="0" err="1">
                          <a:solidFill>
                            <a:schemeClr val="tx1"/>
                          </a:solidFill>
                        </a:rPr>
                        <a:t>Otros</a:t>
                      </a:r>
                      <a:r>
                        <a:rPr lang="en-US" sz="1200" b="0" dirty="0">
                          <a:solidFill>
                            <a:schemeClr val="tx1"/>
                          </a:solidFill>
                        </a:rPr>
                        <a:t>, entre </a:t>
                      </a:r>
                      <a:r>
                        <a:rPr lang="en-US" sz="1200" b="0" dirty="0" err="1">
                          <a:solidFill>
                            <a:schemeClr val="tx1"/>
                          </a:solidFill>
                        </a:rPr>
                        <a:t>ellos</a:t>
                      </a:r>
                      <a:r>
                        <a:rPr lang="en-US" sz="1200" b="0" dirty="0">
                          <a:solidFill>
                            <a:schemeClr val="tx1"/>
                          </a:solidFill>
                        </a:rPr>
                        <a:t> SCOR, London Life, etc. </a:t>
                      </a: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752115349"/>
                  </a:ext>
                </a:extLst>
              </a:tr>
              <a:tr h="513901">
                <a:tc>
                  <a:txBody>
                    <a:bodyPr/>
                    <a:lstStyle/>
                    <a:p>
                      <a:r>
                        <a:rPr lang="es-MX" sz="1200" b="1">
                          <a:solidFill>
                            <a:schemeClr val="accent2"/>
                          </a:solidFill>
                        </a:rPr>
                        <a:t>La cobertura podría ser únicamente de Catástrofe, de riesgos secundarios o una combinación de ambos.</a:t>
                      </a:r>
                      <a:endParaRPr lang="en-US" sz="1200" b="1">
                        <a:solidFill>
                          <a:schemeClr val="accent2"/>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2765659887"/>
                  </a:ext>
                </a:extLst>
              </a:tr>
              <a:tr h="513901">
                <a:tc>
                  <a:txBody>
                    <a:bodyPr/>
                    <a:lstStyle/>
                    <a:p>
                      <a:r>
                        <a:rPr lang="es-MX" sz="1200" b="1">
                          <a:solidFill>
                            <a:schemeClr val="accent2"/>
                          </a:solidFill>
                        </a:rPr>
                        <a:t>Los mercados podrían imponer sublímites o exclusiones a ciertos riesgos.</a:t>
                      </a:r>
                      <a:endParaRPr lang="en-US" sz="1200" b="1">
                        <a:solidFill>
                          <a:schemeClr val="accent2"/>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2493811192"/>
                  </a:ext>
                </a:extLst>
              </a:tr>
              <a:tr h="513901">
                <a:tc>
                  <a:txBody>
                    <a:bodyPr/>
                    <a:lstStyle/>
                    <a:p>
                      <a:r>
                        <a:rPr lang="es-MX" sz="1200" b="1" dirty="0">
                          <a:solidFill>
                            <a:schemeClr val="accent2"/>
                          </a:solidFill>
                        </a:rPr>
                        <a:t>Comience temprano para tener más tiempo para completar la colocación.</a:t>
                      </a:r>
                      <a:endParaRPr lang="en-US" sz="1200" b="1" dirty="0">
                        <a:solidFill>
                          <a:schemeClr val="accent2"/>
                        </a:solidFill>
                      </a:endParaRPr>
                    </a:p>
                  </a:txBody>
                  <a:tcPr marL="18288" marR="18288"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9701737"/>
                  </a:ext>
                </a:extLst>
              </a:tr>
            </a:tbl>
          </a:graphicData>
        </a:graphic>
      </p:graphicFrame>
      <p:grpSp>
        <p:nvGrpSpPr>
          <p:cNvPr id="2" name="Group 1">
            <a:extLst>
              <a:ext uri="{FF2B5EF4-FFF2-40B4-BE49-F238E27FC236}">
                <a16:creationId xmlns:a16="http://schemas.microsoft.com/office/drawing/2014/main" id="{72CD5DF1-3A77-A2A1-8BA3-36F8214CAEE7}"/>
              </a:ext>
            </a:extLst>
          </p:cNvPr>
          <p:cNvGrpSpPr/>
          <p:nvPr/>
        </p:nvGrpSpPr>
        <p:grpSpPr>
          <a:xfrm>
            <a:off x="505542" y="1534307"/>
            <a:ext cx="3338670" cy="4538786"/>
            <a:chOff x="505540" y="1502183"/>
            <a:chExt cx="3239186" cy="4569650"/>
          </a:xfrm>
        </p:grpSpPr>
        <p:sp>
          <p:nvSpPr>
            <p:cNvPr id="10" name="Rectangle 9"/>
            <p:cNvSpPr/>
            <p:nvPr/>
          </p:nvSpPr>
          <p:spPr>
            <a:xfrm>
              <a:off x="505540" y="1502183"/>
              <a:ext cx="3111500" cy="45696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rot="5400000">
              <a:off x="3556103" y="3723165"/>
              <a:ext cx="249560" cy="127687"/>
            </a:xfrm>
            <a:prstGeom prst="triangl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4">
              <a:extLst>
                <a:ext uri="{FF2B5EF4-FFF2-40B4-BE49-F238E27FC236}">
                  <a16:creationId xmlns:a16="http://schemas.microsoft.com/office/drawing/2014/main" id="{07C13993-4AEF-4215-9500-6DAEC73B16CB}"/>
                </a:ext>
              </a:extLst>
            </p:cNvPr>
            <p:cNvGrpSpPr>
              <a:grpSpLocks noChangeAspect="1"/>
            </p:cNvGrpSpPr>
            <p:nvPr/>
          </p:nvGrpSpPr>
          <p:grpSpPr bwMode="auto">
            <a:xfrm>
              <a:off x="1602503" y="3328221"/>
              <a:ext cx="917575" cy="917575"/>
              <a:chOff x="3838" y="2158"/>
              <a:chExt cx="578" cy="578"/>
            </a:xfrm>
            <a:solidFill>
              <a:schemeClr val="bg1"/>
            </a:solidFill>
          </p:grpSpPr>
          <p:sp>
            <p:nvSpPr>
              <p:cNvPr id="13" name="Freeform 5">
                <a:extLst>
                  <a:ext uri="{FF2B5EF4-FFF2-40B4-BE49-F238E27FC236}">
                    <a16:creationId xmlns:a16="http://schemas.microsoft.com/office/drawing/2014/main" id="{D005DC89-6982-497E-92D3-7BC82561A1F4}"/>
                  </a:ext>
                </a:extLst>
              </p:cNvPr>
              <p:cNvSpPr>
                <a:spLocks/>
              </p:cNvSpPr>
              <p:nvPr/>
            </p:nvSpPr>
            <p:spPr bwMode="auto">
              <a:xfrm>
                <a:off x="4085" y="2160"/>
                <a:ext cx="329" cy="326"/>
              </a:xfrm>
              <a:custGeom>
                <a:avLst/>
                <a:gdLst>
                  <a:gd name="T0" fmla="*/ 137 w 137"/>
                  <a:gd name="T1" fmla="*/ 5 h 136"/>
                  <a:gd name="T2" fmla="*/ 132 w 137"/>
                  <a:gd name="T3" fmla="*/ 1 h 136"/>
                  <a:gd name="T4" fmla="*/ 129 w 137"/>
                  <a:gd name="T5" fmla="*/ 0 h 136"/>
                  <a:gd name="T6" fmla="*/ 57 w 137"/>
                  <a:gd name="T7" fmla="*/ 0 h 136"/>
                  <a:gd name="T8" fmla="*/ 49 w 137"/>
                  <a:gd name="T9" fmla="*/ 8 h 136"/>
                  <a:gd name="T10" fmla="*/ 57 w 137"/>
                  <a:gd name="T11" fmla="*/ 16 h 136"/>
                  <a:gd name="T12" fmla="*/ 110 w 137"/>
                  <a:gd name="T13" fmla="*/ 16 h 136"/>
                  <a:gd name="T14" fmla="*/ 4 w 137"/>
                  <a:gd name="T15" fmla="*/ 122 h 136"/>
                  <a:gd name="T16" fmla="*/ 4 w 137"/>
                  <a:gd name="T17" fmla="*/ 134 h 136"/>
                  <a:gd name="T18" fmla="*/ 9 w 137"/>
                  <a:gd name="T19" fmla="*/ 136 h 136"/>
                  <a:gd name="T20" fmla="*/ 15 w 137"/>
                  <a:gd name="T21" fmla="*/ 134 h 136"/>
                  <a:gd name="T22" fmla="*/ 121 w 137"/>
                  <a:gd name="T23" fmla="*/ 27 h 136"/>
                  <a:gd name="T24" fmla="*/ 121 w 137"/>
                  <a:gd name="T25" fmla="*/ 80 h 136"/>
                  <a:gd name="T26" fmla="*/ 129 w 137"/>
                  <a:gd name="T27" fmla="*/ 88 h 136"/>
                  <a:gd name="T28" fmla="*/ 137 w 137"/>
                  <a:gd name="T29" fmla="*/ 80 h 136"/>
                  <a:gd name="T30" fmla="*/ 137 w 137"/>
                  <a:gd name="T31" fmla="*/ 8 h 136"/>
                  <a:gd name="T32" fmla="*/ 137 w 137"/>
                  <a:gd name="T33"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6">
                    <a:moveTo>
                      <a:pt x="137" y="5"/>
                    </a:moveTo>
                    <a:cubicBezTo>
                      <a:pt x="136" y="3"/>
                      <a:pt x="134" y="1"/>
                      <a:pt x="132" y="1"/>
                    </a:cubicBezTo>
                    <a:cubicBezTo>
                      <a:pt x="131" y="0"/>
                      <a:pt x="130" y="0"/>
                      <a:pt x="129" y="0"/>
                    </a:cubicBezTo>
                    <a:cubicBezTo>
                      <a:pt x="57" y="0"/>
                      <a:pt x="57" y="0"/>
                      <a:pt x="57" y="0"/>
                    </a:cubicBezTo>
                    <a:cubicBezTo>
                      <a:pt x="53" y="0"/>
                      <a:pt x="49" y="4"/>
                      <a:pt x="49" y="8"/>
                    </a:cubicBezTo>
                    <a:cubicBezTo>
                      <a:pt x="49" y="12"/>
                      <a:pt x="53" y="16"/>
                      <a:pt x="57" y="16"/>
                    </a:cubicBezTo>
                    <a:cubicBezTo>
                      <a:pt x="110" y="16"/>
                      <a:pt x="110" y="16"/>
                      <a:pt x="110" y="16"/>
                    </a:cubicBezTo>
                    <a:cubicBezTo>
                      <a:pt x="4" y="122"/>
                      <a:pt x="4" y="122"/>
                      <a:pt x="4" y="122"/>
                    </a:cubicBezTo>
                    <a:cubicBezTo>
                      <a:pt x="0" y="126"/>
                      <a:pt x="0" y="131"/>
                      <a:pt x="4" y="134"/>
                    </a:cubicBezTo>
                    <a:cubicBezTo>
                      <a:pt x="5" y="135"/>
                      <a:pt x="7" y="136"/>
                      <a:pt x="9" y="136"/>
                    </a:cubicBezTo>
                    <a:cubicBezTo>
                      <a:pt x="11" y="136"/>
                      <a:pt x="13" y="135"/>
                      <a:pt x="15" y="134"/>
                    </a:cubicBezTo>
                    <a:cubicBezTo>
                      <a:pt x="121" y="27"/>
                      <a:pt x="121" y="27"/>
                      <a:pt x="121" y="27"/>
                    </a:cubicBezTo>
                    <a:cubicBezTo>
                      <a:pt x="121" y="80"/>
                      <a:pt x="121" y="80"/>
                      <a:pt x="121" y="80"/>
                    </a:cubicBezTo>
                    <a:cubicBezTo>
                      <a:pt x="121" y="84"/>
                      <a:pt x="125" y="88"/>
                      <a:pt x="129" y="88"/>
                    </a:cubicBezTo>
                    <a:cubicBezTo>
                      <a:pt x="134" y="88"/>
                      <a:pt x="137" y="84"/>
                      <a:pt x="137" y="80"/>
                    </a:cubicBezTo>
                    <a:cubicBezTo>
                      <a:pt x="137" y="8"/>
                      <a:pt x="137" y="8"/>
                      <a:pt x="137" y="8"/>
                    </a:cubicBezTo>
                    <a:cubicBezTo>
                      <a:pt x="137" y="7"/>
                      <a:pt x="137" y="6"/>
                      <a:pt x="13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BBECBAC8-2E03-478C-AF6F-9B8F2AC3979A}"/>
                  </a:ext>
                </a:extLst>
              </p:cNvPr>
              <p:cNvSpPr>
                <a:spLocks/>
              </p:cNvSpPr>
              <p:nvPr/>
            </p:nvSpPr>
            <p:spPr bwMode="auto">
              <a:xfrm>
                <a:off x="3874" y="2158"/>
                <a:ext cx="197" cy="194"/>
              </a:xfrm>
              <a:custGeom>
                <a:avLst/>
                <a:gdLst>
                  <a:gd name="T0" fmla="*/ 4 w 82"/>
                  <a:gd name="T1" fmla="*/ 79 h 81"/>
                  <a:gd name="T2" fmla="*/ 9 w 82"/>
                  <a:gd name="T3" fmla="*/ 81 h 81"/>
                  <a:gd name="T4" fmla="*/ 15 w 82"/>
                  <a:gd name="T5" fmla="*/ 79 h 81"/>
                  <a:gd name="T6" fmla="*/ 41 w 82"/>
                  <a:gd name="T7" fmla="*/ 52 h 81"/>
                  <a:gd name="T8" fmla="*/ 68 w 82"/>
                  <a:gd name="T9" fmla="*/ 79 h 81"/>
                  <a:gd name="T10" fmla="*/ 73 w 82"/>
                  <a:gd name="T11" fmla="*/ 81 h 81"/>
                  <a:gd name="T12" fmla="*/ 79 w 82"/>
                  <a:gd name="T13" fmla="*/ 79 h 81"/>
                  <a:gd name="T14" fmla="*/ 79 w 82"/>
                  <a:gd name="T15" fmla="*/ 67 h 81"/>
                  <a:gd name="T16" fmla="*/ 53 w 82"/>
                  <a:gd name="T17" fmla="*/ 41 h 81"/>
                  <a:gd name="T18" fmla="*/ 79 w 82"/>
                  <a:gd name="T19" fmla="*/ 15 h 81"/>
                  <a:gd name="T20" fmla="*/ 79 w 82"/>
                  <a:gd name="T21" fmla="*/ 3 h 81"/>
                  <a:gd name="T22" fmla="*/ 68 w 82"/>
                  <a:gd name="T23" fmla="*/ 3 h 81"/>
                  <a:gd name="T24" fmla="*/ 41 w 82"/>
                  <a:gd name="T25" fmla="*/ 30 h 81"/>
                  <a:gd name="T26" fmla="*/ 15 w 82"/>
                  <a:gd name="T27" fmla="*/ 3 h 81"/>
                  <a:gd name="T28" fmla="*/ 4 w 82"/>
                  <a:gd name="T29" fmla="*/ 3 h 81"/>
                  <a:gd name="T30" fmla="*/ 4 w 82"/>
                  <a:gd name="T31" fmla="*/ 15 h 81"/>
                  <a:gd name="T32" fmla="*/ 30 w 82"/>
                  <a:gd name="T33" fmla="*/ 41 h 81"/>
                  <a:gd name="T34" fmla="*/ 4 w 82"/>
                  <a:gd name="T35" fmla="*/ 67 h 81"/>
                  <a:gd name="T36" fmla="*/ 4 w 82"/>
                  <a:gd name="T37"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4" y="79"/>
                    </a:move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6DAA93FB-DBAC-427E-9D37-FBA3B0B664E2}"/>
                  </a:ext>
                </a:extLst>
              </p:cNvPr>
              <p:cNvSpPr>
                <a:spLocks/>
              </p:cNvSpPr>
              <p:nvPr/>
            </p:nvSpPr>
            <p:spPr bwMode="auto">
              <a:xfrm>
                <a:off x="4219" y="2503"/>
                <a:ext cx="197" cy="195"/>
              </a:xfrm>
              <a:custGeom>
                <a:avLst/>
                <a:gdLst>
                  <a:gd name="T0" fmla="*/ 79 w 82"/>
                  <a:gd name="T1" fmla="*/ 3 h 81"/>
                  <a:gd name="T2" fmla="*/ 68 w 82"/>
                  <a:gd name="T3" fmla="*/ 3 h 81"/>
                  <a:gd name="T4" fmla="*/ 41 w 82"/>
                  <a:gd name="T5" fmla="*/ 30 h 81"/>
                  <a:gd name="T6" fmla="*/ 15 w 82"/>
                  <a:gd name="T7" fmla="*/ 3 h 81"/>
                  <a:gd name="T8" fmla="*/ 4 w 82"/>
                  <a:gd name="T9" fmla="*/ 3 h 81"/>
                  <a:gd name="T10" fmla="*/ 4 w 82"/>
                  <a:gd name="T11" fmla="*/ 15 h 81"/>
                  <a:gd name="T12" fmla="*/ 30 w 82"/>
                  <a:gd name="T13" fmla="*/ 41 h 81"/>
                  <a:gd name="T14" fmla="*/ 4 w 82"/>
                  <a:gd name="T15" fmla="*/ 67 h 81"/>
                  <a:gd name="T16" fmla="*/ 4 w 82"/>
                  <a:gd name="T17" fmla="*/ 79 h 81"/>
                  <a:gd name="T18" fmla="*/ 9 w 82"/>
                  <a:gd name="T19" fmla="*/ 81 h 81"/>
                  <a:gd name="T20" fmla="*/ 15 w 82"/>
                  <a:gd name="T21" fmla="*/ 79 h 81"/>
                  <a:gd name="T22" fmla="*/ 41 w 82"/>
                  <a:gd name="T23" fmla="*/ 52 h 81"/>
                  <a:gd name="T24" fmla="*/ 68 w 82"/>
                  <a:gd name="T25" fmla="*/ 79 h 81"/>
                  <a:gd name="T26" fmla="*/ 73 w 82"/>
                  <a:gd name="T27" fmla="*/ 81 h 81"/>
                  <a:gd name="T28" fmla="*/ 79 w 82"/>
                  <a:gd name="T29" fmla="*/ 79 h 81"/>
                  <a:gd name="T30" fmla="*/ 79 w 82"/>
                  <a:gd name="T31" fmla="*/ 67 h 81"/>
                  <a:gd name="T32" fmla="*/ 53 w 82"/>
                  <a:gd name="T33" fmla="*/ 41 h 81"/>
                  <a:gd name="T34" fmla="*/ 79 w 82"/>
                  <a:gd name="T35" fmla="*/ 15 h 81"/>
                  <a:gd name="T36" fmla="*/ 79 w 82"/>
                  <a:gd name="T37"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1">
                    <a:moveTo>
                      <a:pt x="79" y="3"/>
                    </a:moveTo>
                    <a:cubicBezTo>
                      <a:pt x="76" y="0"/>
                      <a:pt x="71" y="0"/>
                      <a:pt x="68" y="3"/>
                    </a:cubicBezTo>
                    <a:cubicBezTo>
                      <a:pt x="41" y="30"/>
                      <a:pt x="41" y="30"/>
                      <a:pt x="41" y="30"/>
                    </a:cubicBezTo>
                    <a:cubicBezTo>
                      <a:pt x="15" y="3"/>
                      <a:pt x="15" y="3"/>
                      <a:pt x="15" y="3"/>
                    </a:cubicBezTo>
                    <a:cubicBezTo>
                      <a:pt x="12" y="0"/>
                      <a:pt x="7" y="0"/>
                      <a:pt x="4" y="3"/>
                    </a:cubicBezTo>
                    <a:cubicBezTo>
                      <a:pt x="0" y="7"/>
                      <a:pt x="0" y="12"/>
                      <a:pt x="4" y="15"/>
                    </a:cubicBezTo>
                    <a:cubicBezTo>
                      <a:pt x="30" y="41"/>
                      <a:pt x="30" y="41"/>
                      <a:pt x="30" y="41"/>
                    </a:cubicBezTo>
                    <a:cubicBezTo>
                      <a:pt x="4" y="67"/>
                      <a:pt x="4" y="67"/>
                      <a:pt x="4" y="67"/>
                    </a:cubicBezTo>
                    <a:cubicBezTo>
                      <a:pt x="0" y="71"/>
                      <a:pt x="0" y="76"/>
                      <a:pt x="4" y="79"/>
                    </a:cubicBezTo>
                    <a:cubicBezTo>
                      <a:pt x="5" y="80"/>
                      <a:pt x="7" y="81"/>
                      <a:pt x="9" y="81"/>
                    </a:cubicBezTo>
                    <a:cubicBezTo>
                      <a:pt x="11" y="81"/>
                      <a:pt x="13" y="80"/>
                      <a:pt x="15" y="79"/>
                    </a:cubicBezTo>
                    <a:cubicBezTo>
                      <a:pt x="41" y="52"/>
                      <a:pt x="41" y="52"/>
                      <a:pt x="41" y="52"/>
                    </a:cubicBezTo>
                    <a:cubicBezTo>
                      <a:pt x="68" y="79"/>
                      <a:pt x="68" y="79"/>
                      <a:pt x="68" y="79"/>
                    </a:cubicBezTo>
                    <a:cubicBezTo>
                      <a:pt x="69" y="80"/>
                      <a:pt x="71" y="81"/>
                      <a:pt x="73" y="81"/>
                    </a:cubicBezTo>
                    <a:cubicBezTo>
                      <a:pt x="75" y="81"/>
                      <a:pt x="77" y="80"/>
                      <a:pt x="79" y="79"/>
                    </a:cubicBezTo>
                    <a:cubicBezTo>
                      <a:pt x="82" y="76"/>
                      <a:pt x="82" y="71"/>
                      <a:pt x="79" y="67"/>
                    </a:cubicBezTo>
                    <a:cubicBezTo>
                      <a:pt x="53" y="41"/>
                      <a:pt x="53" y="41"/>
                      <a:pt x="53" y="41"/>
                    </a:cubicBezTo>
                    <a:cubicBezTo>
                      <a:pt x="79" y="15"/>
                      <a:pt x="79" y="15"/>
                      <a:pt x="79" y="15"/>
                    </a:cubicBezTo>
                    <a:cubicBezTo>
                      <a:pt x="82" y="12"/>
                      <a:pt x="82" y="7"/>
                      <a:pt x="7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a:extLst>
                  <a:ext uri="{FF2B5EF4-FFF2-40B4-BE49-F238E27FC236}">
                    <a16:creationId xmlns:a16="http://schemas.microsoft.com/office/drawing/2014/main" id="{0B7E2445-E33D-448A-8411-D4BC2E487ADE}"/>
                  </a:ext>
                </a:extLst>
              </p:cNvPr>
              <p:cNvSpPr>
                <a:spLocks noEditPoints="1"/>
              </p:cNvSpPr>
              <p:nvPr/>
            </p:nvSpPr>
            <p:spPr bwMode="auto">
              <a:xfrm>
                <a:off x="3838" y="2467"/>
                <a:ext cx="269" cy="269"/>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ustDataLst>
      <p:custData r:id="rId1"/>
    </p:custDataLst>
    <p:extLst>
      <p:ext uri="{BB962C8B-B14F-4D97-AF65-F5344CB8AC3E}">
        <p14:creationId xmlns:p14="http://schemas.microsoft.com/office/powerpoint/2010/main" val="4246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7068" y="2825086"/>
            <a:ext cx="8662849" cy="835209"/>
          </a:xfrm>
        </p:spPr>
        <p:txBody>
          <a:bodyPr/>
          <a:lstStyle/>
          <a:p>
            <a:r>
              <a:rPr lang="es-ES" sz="5400" b="1" dirty="0">
                <a:solidFill>
                  <a:schemeClr val="bg1"/>
                </a:solidFill>
              </a:rPr>
              <a:t>Productos Estructurados</a:t>
            </a:r>
          </a:p>
        </p:txBody>
      </p:sp>
      <p:grpSp>
        <p:nvGrpSpPr>
          <p:cNvPr id="6" name="Group 23">
            <a:extLst>
              <a:ext uri="{FF2B5EF4-FFF2-40B4-BE49-F238E27FC236}">
                <a16:creationId xmlns:a16="http://schemas.microsoft.com/office/drawing/2014/main" id="{687A30A1-0039-8374-D32C-9A98CE56B31B}"/>
              </a:ext>
            </a:extLst>
          </p:cNvPr>
          <p:cNvGrpSpPr>
            <a:grpSpLocks noChangeAspect="1"/>
          </p:cNvGrpSpPr>
          <p:nvPr/>
        </p:nvGrpSpPr>
        <p:grpSpPr bwMode="auto">
          <a:xfrm>
            <a:off x="1073841" y="2293822"/>
            <a:ext cx="1627596" cy="1619708"/>
            <a:chOff x="3838" y="2158"/>
            <a:chExt cx="619" cy="616"/>
          </a:xfrm>
          <a:solidFill>
            <a:schemeClr val="accent1"/>
          </a:solidFill>
        </p:grpSpPr>
        <p:sp>
          <p:nvSpPr>
            <p:cNvPr id="7" name="Freeform 24">
              <a:extLst>
                <a:ext uri="{FF2B5EF4-FFF2-40B4-BE49-F238E27FC236}">
                  <a16:creationId xmlns:a16="http://schemas.microsoft.com/office/drawing/2014/main" id="{6253FF2A-0A96-6EAE-C05A-005212713321}"/>
                </a:ext>
              </a:extLst>
            </p:cNvPr>
            <p:cNvSpPr>
              <a:spLocks/>
            </p:cNvSpPr>
            <p:nvPr/>
          </p:nvSpPr>
          <p:spPr bwMode="auto">
            <a:xfrm>
              <a:off x="3838" y="2158"/>
              <a:ext cx="194" cy="194"/>
            </a:xfrm>
            <a:custGeom>
              <a:avLst/>
              <a:gdLst>
                <a:gd name="T0" fmla="*/ 1 w 81"/>
                <a:gd name="T1" fmla="*/ 73 h 81"/>
                <a:gd name="T2" fmla="*/ 9 w 81"/>
                <a:gd name="T3" fmla="*/ 81 h 81"/>
                <a:gd name="T4" fmla="*/ 73 w 81"/>
                <a:gd name="T5" fmla="*/ 81 h 81"/>
                <a:gd name="T6" fmla="*/ 76 w 81"/>
                <a:gd name="T7" fmla="*/ 80 h 81"/>
                <a:gd name="T8" fmla="*/ 81 w 81"/>
                <a:gd name="T9" fmla="*/ 76 h 81"/>
                <a:gd name="T10" fmla="*/ 81 w 81"/>
                <a:gd name="T11" fmla="*/ 73 h 81"/>
                <a:gd name="T12" fmla="*/ 81 w 81"/>
                <a:gd name="T13" fmla="*/ 9 h 81"/>
                <a:gd name="T14" fmla="*/ 73 w 81"/>
                <a:gd name="T15" fmla="*/ 1 h 81"/>
                <a:gd name="T16" fmla="*/ 65 w 81"/>
                <a:gd name="T17" fmla="*/ 9 h 81"/>
                <a:gd name="T18" fmla="*/ 65 w 81"/>
                <a:gd name="T19" fmla="*/ 54 h 81"/>
                <a:gd name="T20" fmla="*/ 15 w 81"/>
                <a:gd name="T21" fmla="*/ 3 h 81"/>
                <a:gd name="T22" fmla="*/ 4 w 81"/>
                <a:gd name="T23" fmla="*/ 3 h 81"/>
                <a:gd name="T24" fmla="*/ 4 w 81"/>
                <a:gd name="T25" fmla="*/ 15 h 81"/>
                <a:gd name="T26" fmla="*/ 54 w 81"/>
                <a:gd name="T27" fmla="*/ 65 h 81"/>
                <a:gd name="T28" fmla="*/ 9 w 81"/>
                <a:gd name="T29" fmla="*/ 65 h 81"/>
                <a:gd name="T30" fmla="*/ 1 w 81"/>
                <a:gd name="T31"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1" y="73"/>
                  </a:moveTo>
                  <a:cubicBezTo>
                    <a:pt x="1" y="77"/>
                    <a:pt x="5" y="81"/>
                    <a:pt x="9" y="81"/>
                  </a:cubicBezTo>
                  <a:cubicBezTo>
                    <a:pt x="73" y="81"/>
                    <a:pt x="73" y="81"/>
                    <a:pt x="73" y="81"/>
                  </a:cubicBezTo>
                  <a:cubicBezTo>
                    <a:pt x="74" y="81"/>
                    <a:pt x="75" y="81"/>
                    <a:pt x="76" y="80"/>
                  </a:cubicBezTo>
                  <a:cubicBezTo>
                    <a:pt x="78" y="80"/>
                    <a:pt x="80" y="78"/>
                    <a:pt x="81" y="76"/>
                  </a:cubicBezTo>
                  <a:cubicBezTo>
                    <a:pt x="81" y="75"/>
                    <a:pt x="81" y="74"/>
                    <a:pt x="81" y="73"/>
                  </a:cubicBezTo>
                  <a:cubicBezTo>
                    <a:pt x="81" y="9"/>
                    <a:pt x="81" y="9"/>
                    <a:pt x="81" y="9"/>
                  </a:cubicBezTo>
                  <a:cubicBezTo>
                    <a:pt x="81" y="5"/>
                    <a:pt x="78" y="1"/>
                    <a:pt x="73" y="1"/>
                  </a:cubicBezTo>
                  <a:cubicBezTo>
                    <a:pt x="69" y="1"/>
                    <a:pt x="65" y="5"/>
                    <a:pt x="65" y="9"/>
                  </a:cubicBezTo>
                  <a:cubicBezTo>
                    <a:pt x="65" y="54"/>
                    <a:pt x="65" y="54"/>
                    <a:pt x="65" y="54"/>
                  </a:cubicBezTo>
                  <a:cubicBezTo>
                    <a:pt x="15" y="3"/>
                    <a:pt x="15" y="3"/>
                    <a:pt x="15" y="3"/>
                  </a:cubicBezTo>
                  <a:cubicBezTo>
                    <a:pt x="12" y="0"/>
                    <a:pt x="7" y="0"/>
                    <a:pt x="4" y="3"/>
                  </a:cubicBezTo>
                  <a:cubicBezTo>
                    <a:pt x="0" y="6"/>
                    <a:pt x="0" y="12"/>
                    <a:pt x="4" y="15"/>
                  </a:cubicBezTo>
                  <a:cubicBezTo>
                    <a:pt x="54" y="65"/>
                    <a:pt x="54" y="65"/>
                    <a:pt x="54" y="65"/>
                  </a:cubicBezTo>
                  <a:cubicBezTo>
                    <a:pt x="9" y="65"/>
                    <a:pt x="9" y="65"/>
                    <a:pt x="9" y="65"/>
                  </a:cubicBezTo>
                  <a:cubicBezTo>
                    <a:pt x="5" y="65"/>
                    <a:pt x="1" y="69"/>
                    <a:pt x="1"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644E2D58-6C46-BC3D-3E67-61BD4429D6C6}"/>
                </a:ext>
              </a:extLst>
            </p:cNvPr>
            <p:cNvSpPr>
              <a:spLocks/>
            </p:cNvSpPr>
            <p:nvPr/>
          </p:nvSpPr>
          <p:spPr bwMode="auto">
            <a:xfrm>
              <a:off x="4262" y="2158"/>
              <a:ext cx="195" cy="194"/>
            </a:xfrm>
            <a:custGeom>
              <a:avLst/>
              <a:gdLst>
                <a:gd name="T0" fmla="*/ 72 w 81"/>
                <a:gd name="T1" fmla="*/ 65 h 81"/>
                <a:gd name="T2" fmla="*/ 28 w 81"/>
                <a:gd name="T3" fmla="*/ 65 h 81"/>
                <a:gd name="T4" fmla="*/ 78 w 81"/>
                <a:gd name="T5" fmla="*/ 15 h 81"/>
                <a:gd name="T6" fmla="*/ 78 w 81"/>
                <a:gd name="T7" fmla="*/ 3 h 81"/>
                <a:gd name="T8" fmla="*/ 67 w 81"/>
                <a:gd name="T9" fmla="*/ 3 h 81"/>
                <a:gd name="T10" fmla="*/ 16 w 81"/>
                <a:gd name="T11" fmla="*/ 54 h 81"/>
                <a:gd name="T12" fmla="*/ 16 w 81"/>
                <a:gd name="T13" fmla="*/ 9 h 81"/>
                <a:gd name="T14" fmla="*/ 8 w 81"/>
                <a:gd name="T15" fmla="*/ 1 h 81"/>
                <a:gd name="T16" fmla="*/ 0 w 81"/>
                <a:gd name="T17" fmla="*/ 9 h 81"/>
                <a:gd name="T18" fmla="*/ 0 w 81"/>
                <a:gd name="T19" fmla="*/ 73 h 81"/>
                <a:gd name="T20" fmla="*/ 1 w 81"/>
                <a:gd name="T21" fmla="*/ 76 h 81"/>
                <a:gd name="T22" fmla="*/ 5 w 81"/>
                <a:gd name="T23" fmla="*/ 80 h 81"/>
                <a:gd name="T24" fmla="*/ 8 w 81"/>
                <a:gd name="T25" fmla="*/ 81 h 81"/>
                <a:gd name="T26" fmla="*/ 72 w 81"/>
                <a:gd name="T27" fmla="*/ 81 h 81"/>
                <a:gd name="T28" fmla="*/ 80 w 81"/>
                <a:gd name="T29" fmla="*/ 73 h 81"/>
                <a:gd name="T30" fmla="*/ 72 w 8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81">
                  <a:moveTo>
                    <a:pt x="72" y="65"/>
                  </a:moveTo>
                  <a:cubicBezTo>
                    <a:pt x="28" y="65"/>
                    <a:pt x="28" y="65"/>
                    <a:pt x="28" y="65"/>
                  </a:cubicBezTo>
                  <a:cubicBezTo>
                    <a:pt x="78" y="15"/>
                    <a:pt x="78" y="15"/>
                    <a:pt x="78" y="15"/>
                  </a:cubicBezTo>
                  <a:cubicBezTo>
                    <a:pt x="81" y="12"/>
                    <a:pt x="81" y="6"/>
                    <a:pt x="78" y="3"/>
                  </a:cubicBezTo>
                  <a:cubicBezTo>
                    <a:pt x="75" y="0"/>
                    <a:pt x="70" y="0"/>
                    <a:pt x="67" y="3"/>
                  </a:cubicBezTo>
                  <a:cubicBezTo>
                    <a:pt x="16" y="54"/>
                    <a:pt x="16" y="54"/>
                    <a:pt x="16" y="54"/>
                  </a:cubicBezTo>
                  <a:cubicBezTo>
                    <a:pt x="16" y="9"/>
                    <a:pt x="16" y="9"/>
                    <a:pt x="16" y="9"/>
                  </a:cubicBezTo>
                  <a:cubicBezTo>
                    <a:pt x="16" y="5"/>
                    <a:pt x="13" y="1"/>
                    <a:pt x="8" y="1"/>
                  </a:cubicBezTo>
                  <a:cubicBezTo>
                    <a:pt x="4" y="1"/>
                    <a:pt x="0" y="5"/>
                    <a:pt x="0" y="9"/>
                  </a:cubicBezTo>
                  <a:cubicBezTo>
                    <a:pt x="0" y="73"/>
                    <a:pt x="0" y="73"/>
                    <a:pt x="0" y="73"/>
                  </a:cubicBezTo>
                  <a:cubicBezTo>
                    <a:pt x="0" y="74"/>
                    <a:pt x="0" y="75"/>
                    <a:pt x="1" y="76"/>
                  </a:cubicBezTo>
                  <a:cubicBezTo>
                    <a:pt x="2" y="78"/>
                    <a:pt x="3" y="80"/>
                    <a:pt x="5" y="80"/>
                  </a:cubicBezTo>
                  <a:cubicBezTo>
                    <a:pt x="6" y="81"/>
                    <a:pt x="7" y="81"/>
                    <a:pt x="8" y="81"/>
                  </a:cubicBezTo>
                  <a:cubicBezTo>
                    <a:pt x="72" y="81"/>
                    <a:pt x="72" y="81"/>
                    <a:pt x="72" y="81"/>
                  </a:cubicBezTo>
                  <a:cubicBezTo>
                    <a:pt x="77" y="81"/>
                    <a:pt x="80" y="77"/>
                    <a:pt x="80" y="73"/>
                  </a:cubicBezTo>
                  <a:cubicBezTo>
                    <a:pt x="80" y="69"/>
                    <a:pt x="77" y="65"/>
                    <a:pt x="7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26">
              <a:extLst>
                <a:ext uri="{FF2B5EF4-FFF2-40B4-BE49-F238E27FC236}">
                  <a16:creationId xmlns:a16="http://schemas.microsoft.com/office/drawing/2014/main" id="{8C5D5262-5428-4ABB-386C-38C45719D9B0}"/>
                </a:ext>
              </a:extLst>
            </p:cNvPr>
            <p:cNvSpPr>
              <a:spLocks/>
            </p:cNvSpPr>
            <p:nvPr/>
          </p:nvSpPr>
          <p:spPr bwMode="auto">
            <a:xfrm>
              <a:off x="3838" y="2582"/>
              <a:ext cx="194" cy="192"/>
            </a:xfrm>
            <a:custGeom>
              <a:avLst/>
              <a:gdLst>
                <a:gd name="T0" fmla="*/ 76 w 81"/>
                <a:gd name="T1" fmla="*/ 1 h 80"/>
                <a:gd name="T2" fmla="*/ 73 w 81"/>
                <a:gd name="T3" fmla="*/ 0 h 80"/>
                <a:gd name="T4" fmla="*/ 9 w 81"/>
                <a:gd name="T5" fmla="*/ 0 h 80"/>
                <a:gd name="T6" fmla="*/ 1 w 81"/>
                <a:gd name="T7" fmla="*/ 8 h 80"/>
                <a:gd name="T8" fmla="*/ 9 w 81"/>
                <a:gd name="T9" fmla="*/ 16 h 80"/>
                <a:gd name="T10" fmla="*/ 54 w 81"/>
                <a:gd name="T11" fmla="*/ 16 h 80"/>
                <a:gd name="T12" fmla="*/ 4 w 81"/>
                <a:gd name="T13" fmla="*/ 66 h 80"/>
                <a:gd name="T14" fmla="*/ 4 w 81"/>
                <a:gd name="T15" fmla="*/ 78 h 80"/>
                <a:gd name="T16" fmla="*/ 9 w 81"/>
                <a:gd name="T17" fmla="*/ 80 h 80"/>
                <a:gd name="T18" fmla="*/ 15 w 81"/>
                <a:gd name="T19" fmla="*/ 78 h 80"/>
                <a:gd name="T20" fmla="*/ 65 w 81"/>
                <a:gd name="T21" fmla="*/ 27 h 80"/>
                <a:gd name="T22" fmla="*/ 65 w 81"/>
                <a:gd name="T23" fmla="*/ 72 h 80"/>
                <a:gd name="T24" fmla="*/ 73 w 81"/>
                <a:gd name="T25" fmla="*/ 80 h 80"/>
                <a:gd name="T26" fmla="*/ 81 w 81"/>
                <a:gd name="T27" fmla="*/ 72 h 80"/>
                <a:gd name="T28" fmla="*/ 81 w 81"/>
                <a:gd name="T29" fmla="*/ 8 h 80"/>
                <a:gd name="T30" fmla="*/ 81 w 81"/>
                <a:gd name="T31" fmla="*/ 5 h 80"/>
                <a:gd name="T32" fmla="*/ 76 w 81"/>
                <a:gd name="T33"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76" y="1"/>
                  </a:moveTo>
                  <a:cubicBezTo>
                    <a:pt x="75" y="0"/>
                    <a:pt x="74" y="0"/>
                    <a:pt x="73" y="0"/>
                  </a:cubicBezTo>
                  <a:cubicBezTo>
                    <a:pt x="9" y="0"/>
                    <a:pt x="9" y="0"/>
                    <a:pt x="9" y="0"/>
                  </a:cubicBezTo>
                  <a:cubicBezTo>
                    <a:pt x="5" y="0"/>
                    <a:pt x="1" y="4"/>
                    <a:pt x="1" y="8"/>
                  </a:cubicBezTo>
                  <a:cubicBezTo>
                    <a:pt x="1" y="12"/>
                    <a:pt x="5" y="16"/>
                    <a:pt x="9" y="16"/>
                  </a:cubicBezTo>
                  <a:cubicBezTo>
                    <a:pt x="54" y="16"/>
                    <a:pt x="54" y="16"/>
                    <a:pt x="54" y="16"/>
                  </a:cubicBezTo>
                  <a:cubicBezTo>
                    <a:pt x="4" y="66"/>
                    <a:pt x="4" y="66"/>
                    <a:pt x="4" y="66"/>
                  </a:cubicBezTo>
                  <a:cubicBezTo>
                    <a:pt x="0" y="69"/>
                    <a:pt x="0" y="75"/>
                    <a:pt x="4" y="78"/>
                  </a:cubicBezTo>
                  <a:cubicBezTo>
                    <a:pt x="5" y="79"/>
                    <a:pt x="7" y="80"/>
                    <a:pt x="9" y="80"/>
                  </a:cubicBezTo>
                  <a:cubicBezTo>
                    <a:pt x="11" y="80"/>
                    <a:pt x="13" y="79"/>
                    <a:pt x="15" y="78"/>
                  </a:cubicBezTo>
                  <a:cubicBezTo>
                    <a:pt x="65" y="27"/>
                    <a:pt x="65" y="27"/>
                    <a:pt x="65" y="27"/>
                  </a:cubicBezTo>
                  <a:cubicBezTo>
                    <a:pt x="65" y="72"/>
                    <a:pt x="65" y="72"/>
                    <a:pt x="65" y="72"/>
                  </a:cubicBezTo>
                  <a:cubicBezTo>
                    <a:pt x="65" y="76"/>
                    <a:pt x="69" y="80"/>
                    <a:pt x="73" y="80"/>
                  </a:cubicBezTo>
                  <a:cubicBezTo>
                    <a:pt x="78" y="80"/>
                    <a:pt x="81" y="76"/>
                    <a:pt x="81" y="72"/>
                  </a:cubicBezTo>
                  <a:cubicBezTo>
                    <a:pt x="81" y="8"/>
                    <a:pt x="81" y="8"/>
                    <a:pt x="81" y="8"/>
                  </a:cubicBezTo>
                  <a:cubicBezTo>
                    <a:pt x="81" y="7"/>
                    <a:pt x="81" y="6"/>
                    <a:pt x="81" y="5"/>
                  </a:cubicBezTo>
                  <a:cubicBezTo>
                    <a:pt x="80" y="3"/>
                    <a:pt x="78" y="1"/>
                    <a:pt x="7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7">
              <a:extLst>
                <a:ext uri="{FF2B5EF4-FFF2-40B4-BE49-F238E27FC236}">
                  <a16:creationId xmlns:a16="http://schemas.microsoft.com/office/drawing/2014/main" id="{85B79856-154D-EF79-CEC6-05CC85914B1E}"/>
                </a:ext>
              </a:extLst>
            </p:cNvPr>
            <p:cNvSpPr>
              <a:spLocks/>
            </p:cNvSpPr>
            <p:nvPr/>
          </p:nvSpPr>
          <p:spPr bwMode="auto">
            <a:xfrm>
              <a:off x="4262" y="2582"/>
              <a:ext cx="195" cy="192"/>
            </a:xfrm>
            <a:custGeom>
              <a:avLst/>
              <a:gdLst>
                <a:gd name="T0" fmla="*/ 80 w 81"/>
                <a:gd name="T1" fmla="*/ 8 h 80"/>
                <a:gd name="T2" fmla="*/ 72 w 81"/>
                <a:gd name="T3" fmla="*/ 0 h 80"/>
                <a:gd name="T4" fmla="*/ 8 w 81"/>
                <a:gd name="T5" fmla="*/ 0 h 80"/>
                <a:gd name="T6" fmla="*/ 5 w 81"/>
                <a:gd name="T7" fmla="*/ 1 h 80"/>
                <a:gd name="T8" fmla="*/ 1 w 81"/>
                <a:gd name="T9" fmla="*/ 5 h 80"/>
                <a:gd name="T10" fmla="*/ 0 w 81"/>
                <a:gd name="T11" fmla="*/ 8 h 80"/>
                <a:gd name="T12" fmla="*/ 0 w 81"/>
                <a:gd name="T13" fmla="*/ 72 h 80"/>
                <a:gd name="T14" fmla="*/ 8 w 81"/>
                <a:gd name="T15" fmla="*/ 80 h 80"/>
                <a:gd name="T16" fmla="*/ 16 w 81"/>
                <a:gd name="T17" fmla="*/ 72 h 80"/>
                <a:gd name="T18" fmla="*/ 16 w 81"/>
                <a:gd name="T19" fmla="*/ 27 h 80"/>
                <a:gd name="T20" fmla="*/ 67 w 81"/>
                <a:gd name="T21" fmla="*/ 78 h 80"/>
                <a:gd name="T22" fmla="*/ 72 w 81"/>
                <a:gd name="T23" fmla="*/ 80 h 80"/>
                <a:gd name="T24" fmla="*/ 78 w 81"/>
                <a:gd name="T25" fmla="*/ 78 h 80"/>
                <a:gd name="T26" fmla="*/ 78 w 81"/>
                <a:gd name="T27" fmla="*/ 66 h 80"/>
                <a:gd name="T28" fmla="*/ 28 w 81"/>
                <a:gd name="T29" fmla="*/ 16 h 80"/>
                <a:gd name="T30" fmla="*/ 72 w 81"/>
                <a:gd name="T31" fmla="*/ 16 h 80"/>
                <a:gd name="T32" fmla="*/ 80 w 81"/>
                <a:gd name="T33"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0">
                  <a:moveTo>
                    <a:pt x="80" y="8"/>
                  </a:moveTo>
                  <a:cubicBezTo>
                    <a:pt x="80" y="4"/>
                    <a:pt x="77" y="0"/>
                    <a:pt x="72" y="0"/>
                  </a:cubicBezTo>
                  <a:cubicBezTo>
                    <a:pt x="8" y="0"/>
                    <a:pt x="8" y="0"/>
                    <a:pt x="8" y="0"/>
                  </a:cubicBezTo>
                  <a:cubicBezTo>
                    <a:pt x="7" y="0"/>
                    <a:pt x="6" y="0"/>
                    <a:pt x="5" y="1"/>
                  </a:cubicBezTo>
                  <a:cubicBezTo>
                    <a:pt x="3" y="1"/>
                    <a:pt x="2" y="3"/>
                    <a:pt x="1" y="5"/>
                  </a:cubicBezTo>
                  <a:cubicBezTo>
                    <a:pt x="0" y="6"/>
                    <a:pt x="0" y="7"/>
                    <a:pt x="0" y="8"/>
                  </a:cubicBezTo>
                  <a:cubicBezTo>
                    <a:pt x="0" y="72"/>
                    <a:pt x="0" y="72"/>
                    <a:pt x="0" y="72"/>
                  </a:cubicBezTo>
                  <a:cubicBezTo>
                    <a:pt x="0" y="76"/>
                    <a:pt x="4" y="80"/>
                    <a:pt x="8" y="80"/>
                  </a:cubicBezTo>
                  <a:cubicBezTo>
                    <a:pt x="13" y="80"/>
                    <a:pt x="16" y="76"/>
                    <a:pt x="16" y="72"/>
                  </a:cubicBezTo>
                  <a:cubicBezTo>
                    <a:pt x="16" y="27"/>
                    <a:pt x="16" y="27"/>
                    <a:pt x="16" y="27"/>
                  </a:cubicBezTo>
                  <a:cubicBezTo>
                    <a:pt x="67" y="78"/>
                    <a:pt x="67" y="78"/>
                    <a:pt x="67" y="78"/>
                  </a:cubicBezTo>
                  <a:cubicBezTo>
                    <a:pt x="68" y="79"/>
                    <a:pt x="70" y="80"/>
                    <a:pt x="72" y="80"/>
                  </a:cubicBezTo>
                  <a:cubicBezTo>
                    <a:pt x="74" y="80"/>
                    <a:pt x="76" y="79"/>
                    <a:pt x="78" y="78"/>
                  </a:cubicBezTo>
                  <a:cubicBezTo>
                    <a:pt x="81" y="75"/>
                    <a:pt x="81" y="69"/>
                    <a:pt x="78" y="66"/>
                  </a:cubicBezTo>
                  <a:cubicBezTo>
                    <a:pt x="28" y="16"/>
                    <a:pt x="28" y="16"/>
                    <a:pt x="28" y="16"/>
                  </a:cubicBezTo>
                  <a:cubicBezTo>
                    <a:pt x="72" y="16"/>
                    <a:pt x="72" y="16"/>
                    <a:pt x="72" y="16"/>
                  </a:cubicBezTo>
                  <a:cubicBezTo>
                    <a:pt x="77" y="16"/>
                    <a:pt x="80" y="12"/>
                    <a:pt x="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8">
              <a:extLst>
                <a:ext uri="{FF2B5EF4-FFF2-40B4-BE49-F238E27FC236}">
                  <a16:creationId xmlns:a16="http://schemas.microsoft.com/office/drawing/2014/main" id="{D949AE83-AF15-34CA-43BB-527863ECB300}"/>
                </a:ext>
              </a:extLst>
            </p:cNvPr>
            <p:cNvSpPr>
              <a:spLocks noEditPoints="1"/>
            </p:cNvSpPr>
            <p:nvPr/>
          </p:nvSpPr>
          <p:spPr bwMode="auto">
            <a:xfrm>
              <a:off x="4032" y="2352"/>
              <a:ext cx="230" cy="23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0 h 96"/>
                <a:gd name="T12" fmla="*/ 16 w 96"/>
                <a:gd name="T13" fmla="*/ 48 h 96"/>
                <a:gd name="T14" fmla="*/ 48 w 96"/>
                <a:gd name="T15" fmla="*/ 16 h 96"/>
                <a:gd name="T16" fmla="*/ 80 w 96"/>
                <a:gd name="T17" fmla="*/ 48 h 96"/>
                <a:gd name="T18" fmla="*/ 48 w 96"/>
                <a:gd name="T19"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48" y="80"/>
                  </a:moveTo>
                  <a:cubicBezTo>
                    <a:pt x="31" y="80"/>
                    <a:pt x="16" y="66"/>
                    <a:pt x="16" y="48"/>
                  </a:cubicBezTo>
                  <a:cubicBezTo>
                    <a:pt x="16" y="30"/>
                    <a:pt x="31" y="16"/>
                    <a:pt x="48" y="16"/>
                  </a:cubicBezTo>
                  <a:cubicBezTo>
                    <a:pt x="66" y="16"/>
                    <a:pt x="80" y="30"/>
                    <a:pt x="80" y="48"/>
                  </a:cubicBezTo>
                  <a:cubicBezTo>
                    <a:pt x="80" y="66"/>
                    <a:pt x="66" y="80"/>
                    <a:pt x="4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801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355601"/>
            <a:ext cx="9086487" cy="495299"/>
          </a:xfrm>
        </p:spPr>
        <p:txBody>
          <a:bodyPr/>
          <a:lstStyle/>
          <a:p>
            <a:r>
              <a:rPr lang="en-US" dirty="0" err="1"/>
              <a:t>Productos</a:t>
            </a:r>
            <a:r>
              <a:rPr lang="en-US" dirty="0"/>
              <a:t> </a:t>
            </a:r>
            <a:r>
              <a:rPr lang="en-US" dirty="0" err="1"/>
              <a:t>Estructurados</a:t>
            </a:r>
            <a:endParaRPr lang="en-US" dirty="0"/>
          </a:p>
        </p:txBody>
      </p:sp>
      <p:sp>
        <p:nvSpPr>
          <p:cNvPr id="3" name="Slide Number Placeholder 2"/>
          <p:cNvSpPr>
            <a:spLocks noGrp="1"/>
          </p:cNvSpPr>
          <p:nvPr>
            <p:ph type="sldNum" sz="quarter" idx="10"/>
          </p:nvPr>
        </p:nvSpPr>
        <p:spPr>
          <a:xfrm>
            <a:off x="11347457" y="5923334"/>
            <a:ext cx="280800" cy="123111"/>
          </a:xfrm>
        </p:spPr>
        <p:txBody>
          <a:bodyPr/>
          <a:lstStyle/>
          <a:p>
            <a:pPr algn="r"/>
            <a:fld id="{DF66040D-6F20-4F4B-8995-856BEECD84BE}" type="slidenum">
              <a:rPr lang="en-US" smtClean="0"/>
              <a:pPr algn="r"/>
              <a:t>9</a:t>
            </a:fld>
            <a:endParaRPr lang="en-US" dirty="0"/>
          </a:p>
        </p:txBody>
      </p:sp>
      <p:sp>
        <p:nvSpPr>
          <p:cNvPr id="4" name="Footer Placeholder 3"/>
          <p:cNvSpPr>
            <a:spLocks noGrp="1"/>
          </p:cNvSpPr>
          <p:nvPr>
            <p:ph type="ftr" sz="quarter" idx="11"/>
          </p:nvPr>
        </p:nvSpPr>
        <p:spPr>
          <a:xfrm>
            <a:off x="6127457" y="5797334"/>
            <a:ext cx="4546800" cy="248400"/>
          </a:xfrm>
        </p:spPr>
        <p:txBody>
          <a:bodyPr/>
          <a:lstStyle/>
          <a:p>
            <a:pPr algn="r">
              <a:spcAft>
                <a:spcPts val="600"/>
              </a:spcAft>
              <a:buFont typeface="Arial" panose="020B0604020202020204" pitchFamily="34" charset="0"/>
              <a:buNone/>
            </a:pPr>
            <a:endParaRPr lang="en-US" dirty="0"/>
          </a:p>
        </p:txBody>
      </p:sp>
      <p:sp>
        <p:nvSpPr>
          <p:cNvPr id="6" name="Content Placeholder 2"/>
          <p:cNvSpPr txBox="1">
            <a:spLocks/>
          </p:cNvSpPr>
          <p:nvPr/>
        </p:nvSpPr>
        <p:spPr bwMode="gray">
          <a:xfrm>
            <a:off x="7691831" y="3584911"/>
            <a:ext cx="4014393" cy="1621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000">
                <a:solidFill>
                  <a:schemeClr val="tx1"/>
                </a:solidFill>
                <a:latin typeface="+mn-lt"/>
                <a:ea typeface="ＭＳ Ｐゴシック" charset="-128"/>
                <a:cs typeface="+mn-cs"/>
              </a:defRPr>
            </a:lvl1pPr>
            <a:lvl2pPr marL="508000" indent="-279400" algn="l" rtl="0" eaLnBrk="0" fontAlgn="base" hangingPunct="0">
              <a:spcBef>
                <a:spcPct val="20000"/>
              </a:spcBef>
              <a:spcAft>
                <a:spcPct val="0"/>
              </a:spcAft>
              <a:buChar char="–"/>
              <a:defRPr sz="2000">
                <a:solidFill>
                  <a:schemeClr val="tx1"/>
                </a:solidFill>
                <a:latin typeface="+mn-lt"/>
                <a:ea typeface="ＭＳ Ｐゴシック" charset="-128"/>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09DE0"/>
                </a:solidFill>
                <a:effectLst/>
                <a:uLnTx/>
                <a:uFillTx/>
                <a:latin typeface="Arial" panose="020B0604020202020204"/>
                <a:ea typeface="ＭＳ Ｐゴシック" charset="-128"/>
                <a:cs typeface="+mn-cs"/>
              </a:rPr>
              <a:t>Reaseguro </a:t>
            </a:r>
            <a:r>
              <a:rPr kumimoji="0" lang="en-US" sz="1800" b="1" i="0" u="none" strike="noStrike" kern="0" cap="none" spc="0" normalizeH="0" baseline="0" noProof="0" dirty="0" err="1">
                <a:ln>
                  <a:noFill/>
                </a:ln>
                <a:solidFill>
                  <a:srgbClr val="009DE0"/>
                </a:solidFill>
                <a:effectLst/>
                <a:uLnTx/>
                <a:uFillTx/>
                <a:latin typeface="Arial" panose="020B0604020202020204"/>
                <a:ea typeface="ＭＳ Ｐゴシック" charset="-128"/>
                <a:cs typeface="+mn-cs"/>
              </a:rPr>
              <a:t>Retroactivo</a:t>
            </a:r>
            <a:r>
              <a:rPr kumimoji="0" lang="en-US" sz="1800" b="1" i="0" u="none" strike="noStrike" kern="0" cap="none" spc="0" normalizeH="0" baseline="0" noProof="0" dirty="0">
                <a:ln>
                  <a:noFill/>
                </a:ln>
                <a:solidFill>
                  <a:srgbClr val="009DE0"/>
                </a:solidFill>
                <a:effectLst/>
                <a:uLnTx/>
                <a:uFillTx/>
                <a:latin typeface="Arial" panose="020B0604020202020204"/>
                <a:ea typeface="ＭＳ Ｐゴシック" charset="-128"/>
                <a:cs typeface="+mn-cs"/>
              </a:rPr>
              <a:t>:</a:t>
            </a:r>
          </a:p>
          <a:p>
            <a:pPr marL="136839" marR="0" lvl="1" indent="-136839"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err="1">
                <a:ln>
                  <a:noFill/>
                </a:ln>
                <a:solidFill>
                  <a:srgbClr val="000000"/>
                </a:solidFill>
                <a:effectLst/>
                <a:uLnTx/>
                <a:uFillTx/>
                <a:latin typeface="Arial" panose="020B0604020202020204"/>
                <a:ea typeface="ＭＳ Ｐゴシック" charset="-128"/>
              </a:rPr>
              <a:t>Cobertura</a:t>
            </a:r>
            <a:r>
              <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rPr>
              <a:t> de Desarrollo </a:t>
            </a:r>
            <a:r>
              <a:rPr kumimoji="0" lang="en-US" sz="1600" b="0" i="0" u="none" strike="noStrike" kern="0" cap="none" spc="0" normalizeH="0" baseline="0" noProof="0" dirty="0" err="1">
                <a:ln>
                  <a:noFill/>
                </a:ln>
                <a:solidFill>
                  <a:srgbClr val="000000"/>
                </a:solidFill>
                <a:effectLst/>
                <a:uLnTx/>
                <a:uFillTx/>
                <a:latin typeface="Arial" panose="020B0604020202020204"/>
                <a:ea typeface="ＭＳ Ｐゴシック" charset="-128"/>
              </a:rPr>
              <a:t>Adverso</a:t>
            </a:r>
            <a:endPar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endParaRPr>
          </a:p>
          <a:p>
            <a:pPr marL="136839" marR="0" lvl="1" indent="-136839"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0" dirty="0" err="1">
                <a:solidFill>
                  <a:srgbClr val="000000"/>
                </a:solidFill>
                <a:latin typeface="Arial" panose="020B0604020202020204"/>
              </a:rPr>
              <a:t>Transferencia</a:t>
            </a:r>
            <a:r>
              <a:rPr lang="en-US" sz="1600" kern="0" dirty="0">
                <a:solidFill>
                  <a:srgbClr val="000000"/>
                </a:solidFill>
                <a:latin typeface="Arial" panose="020B0604020202020204"/>
              </a:rPr>
              <a:t> del </a:t>
            </a:r>
            <a:r>
              <a:rPr lang="en-US" sz="1600" kern="0" dirty="0" err="1">
                <a:solidFill>
                  <a:srgbClr val="000000"/>
                </a:solidFill>
                <a:latin typeface="Arial" panose="020B0604020202020204"/>
              </a:rPr>
              <a:t>Negocio</a:t>
            </a:r>
            <a:r>
              <a:rPr lang="en-US" sz="1600" kern="0" dirty="0">
                <a:solidFill>
                  <a:srgbClr val="000000"/>
                </a:solidFill>
                <a:latin typeface="Arial" panose="020B0604020202020204"/>
              </a:rPr>
              <a:t> de Seguro</a:t>
            </a:r>
          </a:p>
          <a:p>
            <a:pPr marL="136839" marR="0" lvl="1" indent="-136839"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err="1">
                <a:ln>
                  <a:noFill/>
                </a:ln>
                <a:solidFill>
                  <a:srgbClr val="000000"/>
                </a:solidFill>
                <a:effectLst/>
                <a:uLnTx/>
                <a:uFillTx/>
                <a:latin typeface="Arial" panose="020B0604020202020204"/>
                <a:ea typeface="ＭＳ Ｐゴシック" charset="-128"/>
              </a:rPr>
              <a:t>Transferencia</a:t>
            </a:r>
            <a:r>
              <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rPr>
              <a:t> del </a:t>
            </a:r>
            <a:r>
              <a:rPr kumimoji="0" lang="en-US" sz="1600" b="0" i="0" u="none" strike="noStrike" kern="0" cap="none" spc="0" normalizeH="0" baseline="0" noProof="0" dirty="0" err="1">
                <a:ln>
                  <a:noFill/>
                </a:ln>
                <a:solidFill>
                  <a:srgbClr val="000000"/>
                </a:solidFill>
                <a:effectLst/>
                <a:uLnTx/>
                <a:uFillTx/>
                <a:latin typeface="Arial" panose="020B0604020202020204"/>
                <a:ea typeface="ＭＳ Ｐゴシック" charset="-128"/>
              </a:rPr>
              <a:t>Portafolio</a:t>
            </a:r>
            <a:r>
              <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rPr>
              <a:t> de Siniestros</a:t>
            </a:r>
          </a:p>
          <a:p>
            <a:pPr marL="136839" marR="0" lvl="1" indent="-136839"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rPr>
              <a:t>Reaseguro a </a:t>
            </a:r>
            <a:r>
              <a:rPr kumimoji="0" lang="en-US" sz="1600" b="0" i="0" u="none" strike="noStrike" kern="0" cap="none" spc="0" normalizeH="0" baseline="0" noProof="0" dirty="0" err="1">
                <a:ln>
                  <a:noFill/>
                </a:ln>
                <a:solidFill>
                  <a:srgbClr val="000000"/>
                </a:solidFill>
                <a:effectLst/>
                <a:uLnTx/>
                <a:uFillTx/>
                <a:latin typeface="Arial" panose="020B0604020202020204"/>
                <a:ea typeface="ＭＳ Ｐゴシック" charset="-128"/>
              </a:rPr>
              <a:t>Cautivas</a:t>
            </a:r>
            <a:endPar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endParaRPr>
          </a:p>
          <a:p>
            <a:pPr marL="136839" marR="0" lvl="1" indent="-136839"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0" dirty="0">
                <a:solidFill>
                  <a:srgbClr val="000000"/>
                </a:solidFill>
                <a:latin typeface="Arial" panose="020B0604020202020204"/>
              </a:rPr>
              <a:t>Reaseguro al </a:t>
            </a:r>
            <a:r>
              <a:rPr lang="en-US" sz="1600" kern="0" dirty="0" err="1">
                <a:solidFill>
                  <a:srgbClr val="000000"/>
                </a:solidFill>
                <a:latin typeface="Arial" panose="020B0604020202020204"/>
              </a:rPr>
              <a:t>Cierre</a:t>
            </a:r>
            <a:r>
              <a:rPr lang="en-US" sz="1600" kern="0" dirty="0">
                <a:solidFill>
                  <a:srgbClr val="000000"/>
                </a:solidFill>
                <a:latin typeface="Arial" panose="020B0604020202020204"/>
              </a:rPr>
              <a:t> (Lloyds)</a:t>
            </a:r>
            <a:endParaRPr kumimoji="0" lang="en-US" sz="1600" b="0" i="0" u="none" strike="noStrike" kern="0" cap="none" spc="0" normalizeH="0" baseline="0" noProof="0" dirty="0">
              <a:ln>
                <a:noFill/>
              </a:ln>
              <a:solidFill>
                <a:srgbClr val="000000"/>
              </a:solidFill>
              <a:effectLst/>
              <a:uLnTx/>
              <a:uFillTx/>
              <a:latin typeface="Arial" panose="020B0604020202020204"/>
              <a:ea typeface="ＭＳ Ｐゴシック" charset="-128"/>
            </a:endParaRPr>
          </a:p>
        </p:txBody>
      </p:sp>
      <p:cxnSp>
        <p:nvCxnSpPr>
          <p:cNvPr id="7" name="Straight Connector 6"/>
          <p:cNvCxnSpPr/>
          <p:nvPr/>
        </p:nvCxnSpPr>
        <p:spPr>
          <a:xfrm>
            <a:off x="2180814" y="2763439"/>
            <a:ext cx="7518214" cy="0"/>
          </a:xfrm>
          <a:prstGeom prst="line">
            <a:avLst/>
          </a:prstGeom>
          <a:noFill/>
          <a:ln w="19050" cap="flat" cmpd="sng" algn="ctr">
            <a:solidFill>
              <a:srgbClr val="202020">
                <a:lumMod val="75000"/>
                <a:lumOff val="25000"/>
              </a:srgbClr>
            </a:solidFill>
            <a:prstDash val="solid"/>
            <a:round/>
            <a:headEnd type="none" w="med" len="med"/>
            <a:tailEnd type="none" w="med" len="med"/>
          </a:ln>
          <a:effectLst/>
        </p:spPr>
      </p:cxnSp>
      <p:sp>
        <p:nvSpPr>
          <p:cNvPr id="8" name="Oval 7"/>
          <p:cNvSpPr/>
          <p:nvPr/>
        </p:nvSpPr>
        <p:spPr bwMode="auto">
          <a:xfrm>
            <a:off x="1541003" y="2085581"/>
            <a:ext cx="1301356" cy="1301141"/>
          </a:xfrm>
          <a:prstGeom prst="ellipse">
            <a:avLst/>
          </a:prstGeom>
          <a:solidFill>
            <a:srgbClr val="009DE0"/>
          </a:solidFill>
          <a:ln w="38100" cap="flat" cmpd="sng" algn="ctr">
            <a:solidFill>
              <a:schemeClr val="bg1"/>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Oval 8"/>
          <p:cNvSpPr/>
          <p:nvPr/>
        </p:nvSpPr>
        <p:spPr bwMode="auto">
          <a:xfrm>
            <a:off x="9145086" y="2085581"/>
            <a:ext cx="1301356" cy="1301141"/>
          </a:xfrm>
          <a:prstGeom prst="ellipse">
            <a:avLst/>
          </a:prstGeom>
          <a:solidFill>
            <a:srgbClr val="009DE0"/>
          </a:solidFill>
          <a:ln w="38100" cap="flat" cmpd="sng" algn="ctr">
            <a:solidFill>
              <a:srgbClr val="FFFFFF"/>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 name="Oval 9"/>
          <p:cNvSpPr/>
          <p:nvPr/>
        </p:nvSpPr>
        <p:spPr bwMode="auto">
          <a:xfrm>
            <a:off x="4403453" y="1229428"/>
            <a:ext cx="3068528" cy="3068022"/>
          </a:xfrm>
          <a:prstGeom prst="ellipse">
            <a:avLst/>
          </a:prstGeom>
          <a:solidFill>
            <a:srgbClr val="002C77"/>
          </a:solidFill>
          <a:ln w="38100" cap="flat" cmpd="sng" algn="ctr">
            <a:solidFill>
              <a:srgbClr val="FFFFFF"/>
            </a:solidFill>
            <a:prstDash val="solid"/>
            <a:round/>
            <a:headEnd type="none" w="med" len="med"/>
            <a:tailEnd type="none" w="med" len="med"/>
          </a:ln>
          <a:effectLst/>
        </p:spPr>
        <p:txBody>
          <a:bodyPr vert="horz" wrap="none" lIns="0" tIns="0" rIns="91224" bIns="45612"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a:t>
            </a:r>
            <a:endParaRPr kumimoji="0" lang="en-US" sz="1800" b="0" i="0" u="none" strike="noStrike" kern="0" cap="none" spc="0" normalizeH="0" baseline="0" noProof="0" dirty="0">
              <a:ln>
                <a:noFill/>
              </a:ln>
              <a:solidFill>
                <a:srgbClr val="000000"/>
              </a:solidFill>
              <a:effectLst/>
              <a:uLnTx/>
              <a:uFillTx/>
            </a:endParaRPr>
          </a:p>
        </p:txBody>
      </p:sp>
      <p:sp>
        <p:nvSpPr>
          <p:cNvPr id="13" name="Content Placeholder 2"/>
          <p:cNvSpPr txBox="1">
            <a:spLocks/>
          </p:cNvSpPr>
          <p:nvPr/>
        </p:nvSpPr>
        <p:spPr bwMode="gray">
          <a:xfrm>
            <a:off x="485776" y="3543361"/>
            <a:ext cx="5205899" cy="1621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03200" indent="-203200" algn="l" rtl="0" eaLnBrk="0" fontAlgn="base" hangingPunct="0">
              <a:spcBef>
                <a:spcPct val="60000"/>
              </a:spcBef>
              <a:spcAft>
                <a:spcPct val="0"/>
              </a:spcAft>
              <a:buChar char="•"/>
              <a:defRPr sz="2000">
                <a:solidFill>
                  <a:schemeClr val="tx1"/>
                </a:solidFill>
                <a:latin typeface="+mn-lt"/>
                <a:ea typeface="ＭＳ Ｐゴシック" charset="-128"/>
                <a:cs typeface="+mn-cs"/>
              </a:defRPr>
            </a:lvl1pPr>
            <a:lvl2pPr marL="508000" indent="-279400" algn="l" rtl="0" eaLnBrk="0" fontAlgn="base" hangingPunct="0">
              <a:spcBef>
                <a:spcPct val="20000"/>
              </a:spcBef>
              <a:spcAft>
                <a:spcPct val="0"/>
              </a:spcAft>
              <a:buChar char="–"/>
              <a:defRPr sz="2000">
                <a:solidFill>
                  <a:schemeClr val="tx1"/>
                </a:solidFill>
                <a:latin typeface="+mn-lt"/>
                <a:ea typeface="ＭＳ Ｐゴシック" charset="-128"/>
              </a:defRPr>
            </a:lvl2pPr>
            <a:lvl3pPr marL="6858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3pPr>
            <a:lvl4pPr marL="8636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4pPr>
            <a:lvl5pPr marL="1041400" indent="-177800" algn="l" rtl="0" eaLnBrk="0" fontAlgn="base" hangingPunct="0">
              <a:spcBef>
                <a:spcPct val="20000"/>
              </a:spcBef>
              <a:spcAft>
                <a:spcPct val="0"/>
              </a:spcAft>
              <a:buFont typeface="Arial" pitchFamily="34" charset="0"/>
              <a:buChar char="-"/>
              <a:defRPr sz="2000">
                <a:solidFill>
                  <a:schemeClr val="tx1"/>
                </a:solidFill>
                <a:latin typeface="+mn-lt"/>
                <a:ea typeface="ＭＳ Ｐゴシック" charset="-128"/>
              </a:defRPr>
            </a:lvl5pPr>
            <a:lvl6pPr marL="1498600" indent="-177800" algn="l" rtl="0" fontAlgn="base">
              <a:spcBef>
                <a:spcPct val="20000"/>
              </a:spcBef>
              <a:spcAft>
                <a:spcPct val="0"/>
              </a:spcAft>
              <a:buFont typeface="Arial" pitchFamily="34" charset="0"/>
              <a:buChar char="-"/>
              <a:defRPr sz="2000">
                <a:solidFill>
                  <a:schemeClr val="tx1"/>
                </a:solidFill>
                <a:latin typeface="+mn-lt"/>
                <a:ea typeface="+mn-ea"/>
              </a:defRPr>
            </a:lvl6pPr>
            <a:lvl7pPr marL="1955800" indent="-177800" algn="l" rtl="0" fontAlgn="base">
              <a:spcBef>
                <a:spcPct val="20000"/>
              </a:spcBef>
              <a:spcAft>
                <a:spcPct val="0"/>
              </a:spcAft>
              <a:buFont typeface="Arial" pitchFamily="34" charset="0"/>
              <a:buChar char="-"/>
              <a:defRPr sz="2000">
                <a:solidFill>
                  <a:schemeClr val="tx1"/>
                </a:solidFill>
                <a:latin typeface="+mn-lt"/>
                <a:ea typeface="+mn-ea"/>
              </a:defRPr>
            </a:lvl7pPr>
            <a:lvl8pPr marL="2413000" indent="-177800" algn="l" rtl="0" fontAlgn="base">
              <a:spcBef>
                <a:spcPct val="20000"/>
              </a:spcBef>
              <a:spcAft>
                <a:spcPct val="0"/>
              </a:spcAft>
              <a:buFont typeface="Arial" pitchFamily="34" charset="0"/>
              <a:buChar char="-"/>
              <a:defRPr sz="2000">
                <a:solidFill>
                  <a:schemeClr val="tx1"/>
                </a:solidFill>
                <a:latin typeface="+mn-lt"/>
                <a:ea typeface="+mn-ea"/>
              </a:defRPr>
            </a:lvl8pPr>
            <a:lvl9pPr marL="2870200" indent="-177800" algn="l" rtl="0" fontAlgn="base">
              <a:spcBef>
                <a:spcPct val="20000"/>
              </a:spcBef>
              <a:spcAft>
                <a:spcPct val="0"/>
              </a:spcAft>
              <a:buFont typeface="Arial" pitchFamily="34" charset="0"/>
              <a:buChar char="-"/>
              <a:defRPr sz="2000">
                <a:solidFill>
                  <a:schemeClr val="tx1"/>
                </a:solidFill>
                <a:latin typeface="+mn-lt"/>
                <a:ea typeface="+mn-ea"/>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09DE0"/>
                </a:solidFill>
                <a:effectLst/>
                <a:uLnTx/>
                <a:uFillTx/>
                <a:latin typeface="Arial" panose="020B0604020202020204"/>
                <a:ea typeface="ＭＳ Ｐゴシック" charset="-128"/>
                <a:cs typeface="+mn-cs"/>
              </a:rPr>
              <a:t>Reaseguro </a:t>
            </a:r>
            <a:r>
              <a:rPr kumimoji="0" lang="en-US" sz="1800" b="1" i="0" u="none" strike="noStrike" kern="0" cap="none" spc="0" normalizeH="0" baseline="0" noProof="0" dirty="0" err="1">
                <a:ln>
                  <a:noFill/>
                </a:ln>
                <a:solidFill>
                  <a:srgbClr val="009DE0"/>
                </a:solidFill>
                <a:effectLst/>
                <a:uLnTx/>
                <a:uFillTx/>
                <a:latin typeface="Arial" panose="020B0604020202020204"/>
                <a:ea typeface="ＭＳ Ｐゴシック" charset="-128"/>
                <a:cs typeface="+mn-cs"/>
              </a:rPr>
              <a:t>Prospectivo</a:t>
            </a:r>
            <a:endParaRPr kumimoji="0" lang="en-US" sz="1800" b="1" i="0" u="none" strike="noStrike" kern="0" cap="none" spc="0" normalizeH="0" baseline="0" noProof="0" dirty="0">
              <a:ln>
                <a:noFill/>
              </a:ln>
              <a:solidFill>
                <a:srgbClr val="009DE0"/>
              </a:solidFill>
              <a:effectLst/>
              <a:uLnTx/>
              <a:uFillTx/>
              <a:latin typeface="Arial" panose="020B0604020202020204"/>
              <a:ea typeface="ＭＳ Ｐゴシック" charset="-128"/>
              <a:cs typeface="+mn-cs"/>
            </a:endParaRPr>
          </a:p>
          <a:p>
            <a:pPr marL="136839" marR="0" lvl="1" indent="-13683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Stop Loss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Agregado</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(RC,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Propiedad</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Anual</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y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Multianual</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a:t>
            </a:r>
          </a:p>
          <a:p>
            <a:pPr marL="136839" marR="0" lvl="1" indent="-13683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0" dirty="0" err="1">
                <a:solidFill>
                  <a:srgbClr val="202020"/>
                </a:solidFill>
                <a:latin typeface="Arial" panose="020B0604020202020204"/>
              </a:rPr>
              <a:t>Exceso</a:t>
            </a:r>
            <a:r>
              <a:rPr lang="en-US" sz="1600" kern="0" dirty="0">
                <a:solidFill>
                  <a:srgbClr val="202020"/>
                </a:solidFill>
                <a:latin typeface="Arial" panose="020B0604020202020204"/>
              </a:rPr>
              <a:t> de </a:t>
            </a:r>
            <a:r>
              <a:rPr lang="en-US" sz="1600" kern="0" dirty="0" err="1">
                <a:solidFill>
                  <a:srgbClr val="202020"/>
                </a:solidFill>
                <a:latin typeface="Arial" panose="020B0604020202020204"/>
              </a:rPr>
              <a:t>Pérdida</a:t>
            </a:r>
            <a:r>
              <a:rPr lang="en-US" sz="1600" kern="0" dirty="0">
                <a:solidFill>
                  <a:srgbClr val="202020"/>
                </a:solidFill>
                <a:latin typeface="Arial" panose="020B0604020202020204"/>
              </a:rPr>
              <a:t> (</a:t>
            </a:r>
            <a:r>
              <a:rPr lang="en-US" sz="1600" kern="0" dirty="0" err="1">
                <a:solidFill>
                  <a:srgbClr val="202020"/>
                </a:solidFill>
                <a:latin typeface="Arial" panose="020B0604020202020204"/>
              </a:rPr>
              <a:t>por</a:t>
            </a:r>
            <a:r>
              <a:rPr lang="en-US" sz="1600" kern="0" dirty="0">
                <a:solidFill>
                  <a:srgbClr val="202020"/>
                </a:solidFill>
                <a:latin typeface="Arial" panose="020B0604020202020204"/>
              </a:rPr>
              <a:t> </a:t>
            </a:r>
            <a:r>
              <a:rPr lang="en-US" sz="1600" kern="0" dirty="0" err="1">
                <a:solidFill>
                  <a:srgbClr val="202020"/>
                </a:solidFill>
                <a:latin typeface="Arial" panose="020B0604020202020204"/>
              </a:rPr>
              <a:t>riesgo</a:t>
            </a:r>
            <a:r>
              <a:rPr lang="en-US" sz="1600" kern="0" dirty="0">
                <a:solidFill>
                  <a:srgbClr val="202020"/>
                </a:solidFill>
                <a:latin typeface="Arial" panose="020B0604020202020204"/>
              </a:rPr>
              <a:t>, </a:t>
            </a:r>
            <a:r>
              <a:rPr lang="en-US" sz="1600" kern="0" dirty="0" err="1">
                <a:solidFill>
                  <a:srgbClr val="202020"/>
                </a:solidFill>
                <a:latin typeface="Arial" panose="020B0604020202020204"/>
              </a:rPr>
              <a:t>conflicto</a:t>
            </a:r>
            <a:r>
              <a:rPr lang="en-US" sz="1600" kern="0" dirty="0">
                <a:solidFill>
                  <a:srgbClr val="202020"/>
                </a:solidFill>
                <a:latin typeface="Arial" panose="020B0604020202020204"/>
              </a:rPr>
              <a:t>, con o sin </a:t>
            </a:r>
            <a:r>
              <a:rPr lang="en-US" sz="1600" kern="0" dirty="0">
                <a:solidFill>
                  <a:schemeClr val="accent2"/>
                </a:solidFill>
                <a:latin typeface="Arial" panose="020B0604020202020204"/>
              </a:rPr>
              <a:t>ECO &amp; XPL</a:t>
            </a:r>
            <a:r>
              <a:rPr lang="en-US" sz="1600" kern="0" dirty="0">
                <a:solidFill>
                  <a:srgbClr val="202020"/>
                </a:solidFill>
                <a:latin typeface="Arial" panose="020B0604020202020204"/>
              </a:rPr>
              <a:t>, </a:t>
            </a:r>
            <a:r>
              <a:rPr lang="en-US" sz="1600" kern="0" dirty="0" err="1">
                <a:solidFill>
                  <a:srgbClr val="202020"/>
                </a:solidFill>
                <a:latin typeface="Arial" panose="020B0604020202020204"/>
              </a:rPr>
              <a:t>etc</a:t>
            </a:r>
            <a:r>
              <a:rPr lang="en-US" sz="1600" kern="0" dirty="0">
                <a:solidFill>
                  <a:srgbClr val="202020"/>
                </a:solidFill>
                <a:latin typeface="Arial" panose="020B0604020202020204"/>
              </a:rPr>
              <a:t>)</a:t>
            </a:r>
          </a:p>
          <a:p>
            <a:pPr marL="136839" marR="0" lvl="1" indent="-13683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Catástrofe</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de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Propiedad</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Agregado</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Multi-annual,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reducción</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de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capa</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superior,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Exceso</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 de </a:t>
            </a:r>
            <a:r>
              <a:rPr kumimoji="0" lang="en-US" sz="1600" b="0" i="0" u="none" strike="noStrike" kern="0" cap="none" spc="0" normalizeH="0" baseline="0" noProof="0" dirty="0" err="1">
                <a:ln>
                  <a:noFill/>
                </a:ln>
                <a:solidFill>
                  <a:srgbClr val="202020"/>
                </a:solidFill>
                <a:effectLst/>
                <a:uLnTx/>
                <a:uFillTx/>
                <a:latin typeface="Arial" panose="020B0604020202020204"/>
                <a:ea typeface="ＭＳ Ｐゴシック" charset="-128"/>
              </a:rPr>
              <a:t>Pérdida</a:t>
            </a:r>
            <a:r>
              <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rPr>
              <a:t>)</a:t>
            </a:r>
          </a:p>
          <a:p>
            <a:pPr marL="136839" marR="0" lvl="1" indent="-13683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kern="0" dirty="0" err="1">
                <a:solidFill>
                  <a:srgbClr val="202020"/>
                </a:solidFill>
                <a:latin typeface="Arial" panose="020B0604020202020204"/>
              </a:rPr>
              <a:t>Cuota</a:t>
            </a:r>
            <a:r>
              <a:rPr lang="en-US" sz="1600" kern="0" dirty="0">
                <a:solidFill>
                  <a:srgbClr val="202020"/>
                </a:solidFill>
                <a:latin typeface="Arial" panose="020B0604020202020204"/>
              </a:rPr>
              <a:t> </a:t>
            </a:r>
            <a:r>
              <a:rPr lang="en-US" sz="1600" kern="0" dirty="0" err="1">
                <a:solidFill>
                  <a:srgbClr val="202020"/>
                </a:solidFill>
                <a:latin typeface="Arial" panose="020B0604020202020204"/>
              </a:rPr>
              <a:t>Parte</a:t>
            </a:r>
            <a:endParaRPr kumimoji="0" lang="en-US" sz="1600" b="0" i="0" u="none" strike="noStrike" kern="0" cap="none" spc="0" normalizeH="0" baseline="0" noProof="0" dirty="0">
              <a:ln>
                <a:noFill/>
              </a:ln>
              <a:solidFill>
                <a:srgbClr val="202020"/>
              </a:solidFill>
              <a:effectLst/>
              <a:uLnTx/>
              <a:uFillTx/>
              <a:latin typeface="Arial" panose="020B0604020202020204"/>
              <a:ea typeface="ＭＳ Ｐゴシック" charset="-128"/>
            </a:endParaRPr>
          </a:p>
        </p:txBody>
      </p:sp>
      <p:sp>
        <p:nvSpPr>
          <p:cNvPr id="22" name="TextBox 21">
            <a:extLst>
              <a:ext uri="{FF2B5EF4-FFF2-40B4-BE49-F238E27FC236}">
                <a16:creationId xmlns:a16="http://schemas.microsoft.com/office/drawing/2014/main" id="{7356DC16-54D3-978B-03F4-801DFB7A4303}"/>
              </a:ext>
            </a:extLst>
          </p:cNvPr>
          <p:cNvSpPr txBox="1"/>
          <p:nvPr/>
        </p:nvSpPr>
        <p:spPr>
          <a:xfrm>
            <a:off x="4845458" y="1942742"/>
            <a:ext cx="2206376" cy="1661993"/>
          </a:xfrm>
          <a:prstGeom prst="rect">
            <a:avLst/>
          </a:prstGeom>
          <a:noFill/>
        </p:spPr>
        <p:txBody>
          <a:bodyPr wrap="square" lIns="0" tIns="0" rIns="0" bIns="0" rtlCol="0">
            <a:spAutoFit/>
          </a:bodyPr>
          <a:lstStyle/>
          <a:p>
            <a:pPr algn="ctr"/>
            <a:r>
              <a:rPr lang="es-MX" dirty="0">
                <a:solidFill>
                  <a:schemeClr val="bg1"/>
                </a:solidFill>
              </a:rPr>
              <a:t>Los productos de reaseguro estructurado se dividen principalmente en dos categorías.</a:t>
            </a:r>
          </a:p>
        </p:txBody>
      </p:sp>
      <p:sp>
        <p:nvSpPr>
          <p:cNvPr id="32" name="Freeform 9" descr="Cloud mining.">
            <a:extLst>
              <a:ext uri="{FF2B5EF4-FFF2-40B4-BE49-F238E27FC236}">
                <a16:creationId xmlns:a16="http://schemas.microsoft.com/office/drawing/2014/main" id="{7B913EE6-E524-3D63-0FA6-2B40F7EAE609}"/>
              </a:ext>
            </a:extLst>
          </p:cNvPr>
          <p:cNvSpPr>
            <a:spLocks noEditPoints="1"/>
          </p:cNvSpPr>
          <p:nvPr>
            <p:custDataLst>
              <p:custData r:id="rId2"/>
            </p:custDataLst>
          </p:nvPr>
        </p:nvSpPr>
        <p:spPr bwMode="auto">
          <a:xfrm>
            <a:off x="1781053" y="2376304"/>
            <a:ext cx="799521" cy="727441"/>
          </a:xfrm>
          <a:custGeom>
            <a:avLst/>
            <a:gdLst>
              <a:gd name="T0" fmla="*/ 215 w 256"/>
              <a:gd name="T1" fmla="*/ 206 h 258"/>
              <a:gd name="T2" fmla="*/ 200 w 256"/>
              <a:gd name="T3" fmla="*/ 162 h 258"/>
              <a:gd name="T4" fmla="*/ 202 w 256"/>
              <a:gd name="T5" fmla="*/ 50 h 258"/>
              <a:gd name="T6" fmla="*/ 102 w 256"/>
              <a:gd name="T7" fmla="*/ 7 h 258"/>
              <a:gd name="T8" fmla="*/ 0 w 256"/>
              <a:gd name="T9" fmla="*/ 106 h 258"/>
              <a:gd name="T10" fmla="*/ 56 w 256"/>
              <a:gd name="T11" fmla="*/ 191 h 258"/>
              <a:gd name="T12" fmla="*/ 28 w 256"/>
              <a:gd name="T13" fmla="*/ 202 h 258"/>
              <a:gd name="T14" fmla="*/ 28 w 256"/>
              <a:gd name="T15" fmla="*/ 258 h 258"/>
              <a:gd name="T16" fmla="*/ 53 w 256"/>
              <a:gd name="T17" fmla="*/ 217 h 258"/>
              <a:gd name="T18" fmla="*/ 72 w 256"/>
              <a:gd name="T19" fmla="*/ 194 h 258"/>
              <a:gd name="T20" fmla="*/ 120 w 256"/>
              <a:gd name="T21" fmla="*/ 162 h 258"/>
              <a:gd name="T22" fmla="*/ 100 w 256"/>
              <a:gd name="T23" fmla="*/ 230 h 258"/>
              <a:gd name="T24" fmla="*/ 156 w 256"/>
              <a:gd name="T25" fmla="*/ 230 h 258"/>
              <a:gd name="T26" fmla="*/ 136 w 256"/>
              <a:gd name="T27" fmla="*/ 162 h 258"/>
              <a:gd name="T28" fmla="*/ 184 w 256"/>
              <a:gd name="T29" fmla="*/ 194 h 258"/>
              <a:gd name="T30" fmla="*/ 204 w 256"/>
              <a:gd name="T31" fmla="*/ 217 h 258"/>
              <a:gd name="T32" fmla="*/ 228 w 256"/>
              <a:gd name="T33" fmla="*/ 258 h 258"/>
              <a:gd name="T34" fmla="*/ 228 w 256"/>
              <a:gd name="T35" fmla="*/ 202 h 258"/>
              <a:gd name="T36" fmla="*/ 16 w 256"/>
              <a:gd name="T37" fmla="*/ 230 h 258"/>
              <a:gd name="T38" fmla="*/ 40 w 256"/>
              <a:gd name="T39" fmla="*/ 230 h 258"/>
              <a:gd name="T40" fmla="*/ 140 w 256"/>
              <a:gd name="T41" fmla="*/ 230 h 258"/>
              <a:gd name="T42" fmla="*/ 116 w 256"/>
              <a:gd name="T43" fmla="*/ 230 h 258"/>
              <a:gd name="T44" fmla="*/ 140 w 256"/>
              <a:gd name="T45" fmla="*/ 230 h 258"/>
              <a:gd name="T46" fmla="*/ 56 w 256"/>
              <a:gd name="T47" fmla="*/ 66 h 258"/>
              <a:gd name="T48" fmla="*/ 68 w 256"/>
              <a:gd name="T49" fmla="*/ 61 h 258"/>
              <a:gd name="T50" fmla="*/ 156 w 256"/>
              <a:gd name="T51" fmla="*/ 24 h 258"/>
              <a:gd name="T52" fmla="*/ 196 w 256"/>
              <a:gd name="T53" fmla="*/ 66 h 258"/>
              <a:gd name="T54" fmla="*/ 240 w 256"/>
              <a:gd name="T55" fmla="*/ 106 h 258"/>
              <a:gd name="T56" fmla="*/ 56 w 256"/>
              <a:gd name="T57" fmla="*/ 146 h 258"/>
              <a:gd name="T58" fmla="*/ 228 w 256"/>
              <a:gd name="T59" fmla="*/ 242 h 258"/>
              <a:gd name="T60" fmla="*/ 228 w 256"/>
              <a:gd name="T61" fmla="*/ 218 h 258"/>
              <a:gd name="T62" fmla="*/ 228 w 256"/>
              <a:gd name="T63"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258">
                <a:moveTo>
                  <a:pt x="228" y="202"/>
                </a:moveTo>
                <a:cubicBezTo>
                  <a:pt x="223" y="202"/>
                  <a:pt x="219" y="203"/>
                  <a:pt x="215" y="206"/>
                </a:cubicBezTo>
                <a:cubicBezTo>
                  <a:pt x="200" y="191"/>
                  <a:pt x="200" y="191"/>
                  <a:pt x="200" y="191"/>
                </a:cubicBezTo>
                <a:cubicBezTo>
                  <a:pt x="200" y="162"/>
                  <a:pt x="200" y="162"/>
                  <a:pt x="200" y="162"/>
                </a:cubicBezTo>
                <a:cubicBezTo>
                  <a:pt x="231" y="162"/>
                  <a:pt x="256" y="137"/>
                  <a:pt x="256" y="106"/>
                </a:cubicBezTo>
                <a:cubicBezTo>
                  <a:pt x="256" y="76"/>
                  <a:pt x="232" y="51"/>
                  <a:pt x="202" y="50"/>
                </a:cubicBezTo>
                <a:cubicBezTo>
                  <a:pt x="194" y="32"/>
                  <a:pt x="181" y="18"/>
                  <a:pt x="163" y="10"/>
                </a:cubicBezTo>
                <a:cubicBezTo>
                  <a:pt x="144" y="1"/>
                  <a:pt x="122" y="0"/>
                  <a:pt x="102" y="7"/>
                </a:cubicBezTo>
                <a:cubicBezTo>
                  <a:pt x="81" y="14"/>
                  <a:pt x="63" y="30"/>
                  <a:pt x="55" y="50"/>
                </a:cubicBezTo>
                <a:cubicBezTo>
                  <a:pt x="25" y="51"/>
                  <a:pt x="0" y="76"/>
                  <a:pt x="0" y="106"/>
                </a:cubicBezTo>
                <a:cubicBezTo>
                  <a:pt x="0" y="137"/>
                  <a:pt x="25" y="162"/>
                  <a:pt x="56" y="162"/>
                </a:cubicBezTo>
                <a:cubicBezTo>
                  <a:pt x="56" y="191"/>
                  <a:pt x="56" y="191"/>
                  <a:pt x="56" y="191"/>
                </a:cubicBezTo>
                <a:cubicBezTo>
                  <a:pt x="41" y="206"/>
                  <a:pt x="41" y="206"/>
                  <a:pt x="41" y="206"/>
                </a:cubicBezTo>
                <a:cubicBezTo>
                  <a:pt x="38" y="203"/>
                  <a:pt x="33" y="202"/>
                  <a:pt x="28" y="202"/>
                </a:cubicBezTo>
                <a:cubicBezTo>
                  <a:pt x="13" y="202"/>
                  <a:pt x="0" y="215"/>
                  <a:pt x="0" y="230"/>
                </a:cubicBezTo>
                <a:cubicBezTo>
                  <a:pt x="0" y="245"/>
                  <a:pt x="13" y="258"/>
                  <a:pt x="28" y="258"/>
                </a:cubicBezTo>
                <a:cubicBezTo>
                  <a:pt x="44" y="258"/>
                  <a:pt x="56" y="245"/>
                  <a:pt x="56" y="230"/>
                </a:cubicBezTo>
                <a:cubicBezTo>
                  <a:pt x="56" y="225"/>
                  <a:pt x="55" y="221"/>
                  <a:pt x="53" y="217"/>
                </a:cubicBezTo>
                <a:cubicBezTo>
                  <a:pt x="70" y="200"/>
                  <a:pt x="70" y="200"/>
                  <a:pt x="70" y="200"/>
                </a:cubicBezTo>
                <a:cubicBezTo>
                  <a:pt x="71" y="198"/>
                  <a:pt x="72" y="196"/>
                  <a:pt x="72" y="194"/>
                </a:cubicBezTo>
                <a:cubicBezTo>
                  <a:pt x="72" y="162"/>
                  <a:pt x="72" y="162"/>
                  <a:pt x="72" y="162"/>
                </a:cubicBezTo>
                <a:cubicBezTo>
                  <a:pt x="120" y="162"/>
                  <a:pt x="120" y="162"/>
                  <a:pt x="120" y="162"/>
                </a:cubicBezTo>
                <a:cubicBezTo>
                  <a:pt x="120" y="203"/>
                  <a:pt x="120" y="203"/>
                  <a:pt x="120" y="203"/>
                </a:cubicBezTo>
                <a:cubicBezTo>
                  <a:pt x="109" y="207"/>
                  <a:pt x="100" y="217"/>
                  <a:pt x="100" y="230"/>
                </a:cubicBezTo>
                <a:cubicBezTo>
                  <a:pt x="100" y="245"/>
                  <a:pt x="113" y="258"/>
                  <a:pt x="128" y="258"/>
                </a:cubicBezTo>
                <a:cubicBezTo>
                  <a:pt x="144" y="258"/>
                  <a:pt x="156" y="245"/>
                  <a:pt x="156" y="230"/>
                </a:cubicBezTo>
                <a:cubicBezTo>
                  <a:pt x="156" y="217"/>
                  <a:pt x="148" y="207"/>
                  <a:pt x="136" y="203"/>
                </a:cubicBezTo>
                <a:cubicBezTo>
                  <a:pt x="136" y="162"/>
                  <a:pt x="136" y="162"/>
                  <a:pt x="136" y="162"/>
                </a:cubicBezTo>
                <a:cubicBezTo>
                  <a:pt x="184" y="162"/>
                  <a:pt x="184" y="162"/>
                  <a:pt x="184" y="162"/>
                </a:cubicBezTo>
                <a:cubicBezTo>
                  <a:pt x="184" y="194"/>
                  <a:pt x="184" y="194"/>
                  <a:pt x="184" y="194"/>
                </a:cubicBezTo>
                <a:cubicBezTo>
                  <a:pt x="184" y="196"/>
                  <a:pt x="185" y="198"/>
                  <a:pt x="187" y="200"/>
                </a:cubicBezTo>
                <a:cubicBezTo>
                  <a:pt x="204" y="217"/>
                  <a:pt x="204" y="217"/>
                  <a:pt x="204" y="217"/>
                </a:cubicBezTo>
                <a:cubicBezTo>
                  <a:pt x="202" y="221"/>
                  <a:pt x="200" y="225"/>
                  <a:pt x="200" y="230"/>
                </a:cubicBezTo>
                <a:cubicBezTo>
                  <a:pt x="200" y="245"/>
                  <a:pt x="213" y="258"/>
                  <a:pt x="228" y="258"/>
                </a:cubicBezTo>
                <a:cubicBezTo>
                  <a:pt x="244" y="258"/>
                  <a:pt x="256" y="245"/>
                  <a:pt x="256" y="230"/>
                </a:cubicBezTo>
                <a:cubicBezTo>
                  <a:pt x="256" y="215"/>
                  <a:pt x="244" y="202"/>
                  <a:pt x="228" y="202"/>
                </a:cubicBezTo>
                <a:close/>
                <a:moveTo>
                  <a:pt x="28" y="242"/>
                </a:moveTo>
                <a:cubicBezTo>
                  <a:pt x="22" y="242"/>
                  <a:pt x="16" y="237"/>
                  <a:pt x="16" y="230"/>
                </a:cubicBezTo>
                <a:cubicBezTo>
                  <a:pt x="16" y="223"/>
                  <a:pt x="22" y="218"/>
                  <a:pt x="28" y="218"/>
                </a:cubicBezTo>
                <a:cubicBezTo>
                  <a:pt x="35" y="218"/>
                  <a:pt x="40" y="223"/>
                  <a:pt x="40" y="230"/>
                </a:cubicBezTo>
                <a:cubicBezTo>
                  <a:pt x="40" y="237"/>
                  <a:pt x="35" y="242"/>
                  <a:pt x="28" y="242"/>
                </a:cubicBezTo>
                <a:close/>
                <a:moveTo>
                  <a:pt x="140" y="230"/>
                </a:moveTo>
                <a:cubicBezTo>
                  <a:pt x="140" y="237"/>
                  <a:pt x="135" y="242"/>
                  <a:pt x="128" y="242"/>
                </a:cubicBezTo>
                <a:cubicBezTo>
                  <a:pt x="122" y="242"/>
                  <a:pt x="116" y="237"/>
                  <a:pt x="116" y="230"/>
                </a:cubicBezTo>
                <a:cubicBezTo>
                  <a:pt x="116" y="223"/>
                  <a:pt x="122" y="218"/>
                  <a:pt x="128" y="218"/>
                </a:cubicBezTo>
                <a:cubicBezTo>
                  <a:pt x="135" y="218"/>
                  <a:pt x="140" y="223"/>
                  <a:pt x="140" y="230"/>
                </a:cubicBezTo>
                <a:close/>
                <a:moveTo>
                  <a:pt x="16" y="106"/>
                </a:moveTo>
                <a:cubicBezTo>
                  <a:pt x="16" y="84"/>
                  <a:pt x="34" y="66"/>
                  <a:pt x="56" y="66"/>
                </a:cubicBezTo>
                <a:cubicBezTo>
                  <a:pt x="60" y="66"/>
                  <a:pt x="60" y="66"/>
                  <a:pt x="60" y="66"/>
                </a:cubicBezTo>
                <a:cubicBezTo>
                  <a:pt x="64" y="66"/>
                  <a:pt x="67" y="64"/>
                  <a:pt x="68" y="61"/>
                </a:cubicBezTo>
                <a:cubicBezTo>
                  <a:pt x="74" y="43"/>
                  <a:pt x="89" y="28"/>
                  <a:pt x="107" y="22"/>
                </a:cubicBezTo>
                <a:cubicBezTo>
                  <a:pt x="123" y="16"/>
                  <a:pt x="141" y="17"/>
                  <a:pt x="156" y="24"/>
                </a:cubicBezTo>
                <a:cubicBezTo>
                  <a:pt x="172" y="32"/>
                  <a:pt x="183" y="45"/>
                  <a:pt x="189" y="61"/>
                </a:cubicBezTo>
                <a:cubicBezTo>
                  <a:pt x="190" y="64"/>
                  <a:pt x="193" y="66"/>
                  <a:pt x="196" y="66"/>
                </a:cubicBezTo>
                <a:cubicBezTo>
                  <a:pt x="200" y="66"/>
                  <a:pt x="200" y="66"/>
                  <a:pt x="200" y="66"/>
                </a:cubicBezTo>
                <a:cubicBezTo>
                  <a:pt x="222" y="66"/>
                  <a:pt x="240" y="84"/>
                  <a:pt x="240" y="106"/>
                </a:cubicBezTo>
                <a:cubicBezTo>
                  <a:pt x="240" y="128"/>
                  <a:pt x="222" y="146"/>
                  <a:pt x="200" y="146"/>
                </a:cubicBezTo>
                <a:cubicBezTo>
                  <a:pt x="56" y="146"/>
                  <a:pt x="56" y="146"/>
                  <a:pt x="56" y="146"/>
                </a:cubicBezTo>
                <a:cubicBezTo>
                  <a:pt x="34" y="146"/>
                  <a:pt x="16" y="128"/>
                  <a:pt x="16" y="106"/>
                </a:cubicBezTo>
                <a:close/>
                <a:moveTo>
                  <a:pt x="228" y="242"/>
                </a:moveTo>
                <a:cubicBezTo>
                  <a:pt x="222" y="242"/>
                  <a:pt x="216" y="237"/>
                  <a:pt x="216" y="230"/>
                </a:cubicBezTo>
                <a:cubicBezTo>
                  <a:pt x="216" y="223"/>
                  <a:pt x="222" y="218"/>
                  <a:pt x="228" y="218"/>
                </a:cubicBezTo>
                <a:cubicBezTo>
                  <a:pt x="235" y="218"/>
                  <a:pt x="240" y="223"/>
                  <a:pt x="240" y="230"/>
                </a:cubicBezTo>
                <a:cubicBezTo>
                  <a:pt x="240" y="237"/>
                  <a:pt x="235" y="242"/>
                  <a:pt x="228" y="242"/>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p>
        </p:txBody>
      </p:sp>
      <p:grpSp>
        <p:nvGrpSpPr>
          <p:cNvPr id="35" name="Group 12" descr="Electronic circuit.">
            <a:extLst>
              <a:ext uri="{FF2B5EF4-FFF2-40B4-BE49-F238E27FC236}">
                <a16:creationId xmlns:a16="http://schemas.microsoft.com/office/drawing/2014/main" id="{3D188BE2-FCFB-962F-D490-A0F253ADEBBB}"/>
              </a:ext>
            </a:extLst>
          </p:cNvPr>
          <p:cNvGrpSpPr>
            <a:grpSpLocks noChangeAspect="1"/>
          </p:cNvGrpSpPr>
          <p:nvPr>
            <p:custDataLst>
              <p:custData r:id="rId3"/>
            </p:custDataLst>
          </p:nvPr>
        </p:nvGrpSpPr>
        <p:grpSpPr bwMode="auto">
          <a:xfrm>
            <a:off x="9383699" y="2289009"/>
            <a:ext cx="850509" cy="797872"/>
            <a:chOff x="3408" y="1726"/>
            <a:chExt cx="614" cy="576"/>
          </a:xfrm>
          <a:solidFill>
            <a:schemeClr val="bg1"/>
          </a:solidFill>
        </p:grpSpPr>
        <p:sp>
          <p:nvSpPr>
            <p:cNvPr id="37" name="Freeform 13">
              <a:extLst>
                <a:ext uri="{FF2B5EF4-FFF2-40B4-BE49-F238E27FC236}">
                  <a16:creationId xmlns:a16="http://schemas.microsoft.com/office/drawing/2014/main" id="{33526011-A4E3-B5D4-8634-4ECCE1F010DD}"/>
                </a:ext>
              </a:extLst>
            </p:cNvPr>
            <p:cNvSpPr>
              <a:spLocks noEditPoints="1"/>
            </p:cNvSpPr>
            <p:nvPr/>
          </p:nvSpPr>
          <p:spPr bwMode="auto">
            <a:xfrm>
              <a:off x="3504" y="1726"/>
              <a:ext cx="173" cy="576"/>
            </a:xfrm>
            <a:custGeom>
              <a:avLst/>
              <a:gdLst>
                <a:gd name="T0" fmla="*/ 40 w 72"/>
                <a:gd name="T1" fmla="*/ 85 h 240"/>
                <a:gd name="T2" fmla="*/ 40 w 72"/>
                <a:gd name="T3" fmla="*/ 63 h 240"/>
                <a:gd name="T4" fmla="*/ 64 w 72"/>
                <a:gd name="T5" fmla="*/ 32 h 240"/>
                <a:gd name="T6" fmla="*/ 32 w 72"/>
                <a:gd name="T7" fmla="*/ 0 h 240"/>
                <a:gd name="T8" fmla="*/ 0 w 72"/>
                <a:gd name="T9" fmla="*/ 32 h 240"/>
                <a:gd name="T10" fmla="*/ 24 w 72"/>
                <a:gd name="T11" fmla="*/ 63 h 240"/>
                <a:gd name="T12" fmla="*/ 24 w 72"/>
                <a:gd name="T13" fmla="*/ 88 h 240"/>
                <a:gd name="T14" fmla="*/ 27 w 72"/>
                <a:gd name="T15" fmla="*/ 94 h 240"/>
                <a:gd name="T16" fmla="*/ 56 w 72"/>
                <a:gd name="T17" fmla="*/ 124 h 240"/>
                <a:gd name="T18" fmla="*/ 56 w 72"/>
                <a:gd name="T19" fmla="*/ 232 h 240"/>
                <a:gd name="T20" fmla="*/ 64 w 72"/>
                <a:gd name="T21" fmla="*/ 240 h 240"/>
                <a:gd name="T22" fmla="*/ 72 w 72"/>
                <a:gd name="T23" fmla="*/ 232 h 240"/>
                <a:gd name="T24" fmla="*/ 72 w 72"/>
                <a:gd name="T25" fmla="*/ 120 h 240"/>
                <a:gd name="T26" fmla="*/ 70 w 72"/>
                <a:gd name="T27" fmla="*/ 115 h 240"/>
                <a:gd name="T28" fmla="*/ 40 w 72"/>
                <a:gd name="T29" fmla="*/ 85 h 240"/>
                <a:gd name="T30" fmla="*/ 16 w 72"/>
                <a:gd name="T31" fmla="*/ 32 h 240"/>
                <a:gd name="T32" fmla="*/ 32 w 72"/>
                <a:gd name="T33" fmla="*/ 16 h 240"/>
                <a:gd name="T34" fmla="*/ 48 w 72"/>
                <a:gd name="T35" fmla="*/ 32 h 240"/>
                <a:gd name="T36" fmla="*/ 32 w 72"/>
                <a:gd name="T37" fmla="*/ 48 h 240"/>
                <a:gd name="T38" fmla="*/ 16 w 72"/>
                <a:gd name="T39" fmla="*/ 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0">
                  <a:moveTo>
                    <a:pt x="40" y="85"/>
                  </a:moveTo>
                  <a:cubicBezTo>
                    <a:pt x="40" y="63"/>
                    <a:pt x="40" y="63"/>
                    <a:pt x="40" y="63"/>
                  </a:cubicBezTo>
                  <a:cubicBezTo>
                    <a:pt x="54" y="60"/>
                    <a:pt x="64" y="47"/>
                    <a:pt x="64" y="32"/>
                  </a:cubicBezTo>
                  <a:cubicBezTo>
                    <a:pt x="64" y="15"/>
                    <a:pt x="50" y="0"/>
                    <a:pt x="32" y="0"/>
                  </a:cubicBezTo>
                  <a:cubicBezTo>
                    <a:pt x="15" y="0"/>
                    <a:pt x="0" y="15"/>
                    <a:pt x="0" y="32"/>
                  </a:cubicBezTo>
                  <a:cubicBezTo>
                    <a:pt x="0" y="47"/>
                    <a:pt x="11" y="60"/>
                    <a:pt x="24" y="63"/>
                  </a:cubicBezTo>
                  <a:cubicBezTo>
                    <a:pt x="24" y="88"/>
                    <a:pt x="24" y="88"/>
                    <a:pt x="24" y="88"/>
                  </a:cubicBezTo>
                  <a:cubicBezTo>
                    <a:pt x="24" y="90"/>
                    <a:pt x="25" y="92"/>
                    <a:pt x="27" y="94"/>
                  </a:cubicBezTo>
                  <a:cubicBezTo>
                    <a:pt x="56" y="124"/>
                    <a:pt x="56" y="124"/>
                    <a:pt x="56" y="124"/>
                  </a:cubicBezTo>
                  <a:cubicBezTo>
                    <a:pt x="56" y="232"/>
                    <a:pt x="56" y="232"/>
                    <a:pt x="56" y="232"/>
                  </a:cubicBezTo>
                  <a:cubicBezTo>
                    <a:pt x="56" y="237"/>
                    <a:pt x="60" y="240"/>
                    <a:pt x="64" y="240"/>
                  </a:cubicBezTo>
                  <a:cubicBezTo>
                    <a:pt x="69" y="240"/>
                    <a:pt x="72" y="237"/>
                    <a:pt x="72" y="232"/>
                  </a:cubicBezTo>
                  <a:cubicBezTo>
                    <a:pt x="72" y="120"/>
                    <a:pt x="72" y="120"/>
                    <a:pt x="72" y="120"/>
                  </a:cubicBezTo>
                  <a:cubicBezTo>
                    <a:pt x="72" y="118"/>
                    <a:pt x="72" y="116"/>
                    <a:pt x="70" y="115"/>
                  </a:cubicBezTo>
                  <a:lnTo>
                    <a:pt x="40" y="85"/>
                  </a:lnTo>
                  <a:close/>
                  <a:moveTo>
                    <a:pt x="16" y="32"/>
                  </a:moveTo>
                  <a:cubicBezTo>
                    <a:pt x="16" y="23"/>
                    <a:pt x="24" y="16"/>
                    <a:pt x="32" y="16"/>
                  </a:cubicBezTo>
                  <a:cubicBezTo>
                    <a:pt x="41" y="16"/>
                    <a:pt x="48" y="23"/>
                    <a:pt x="48" y="32"/>
                  </a:cubicBezTo>
                  <a:cubicBezTo>
                    <a:pt x="48" y="41"/>
                    <a:pt x="41" y="48"/>
                    <a:pt x="32" y="48"/>
                  </a:cubicBezTo>
                  <a:cubicBezTo>
                    <a:pt x="24" y="48"/>
                    <a:pt x="16" y="41"/>
                    <a:pt x="16" y="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 name="Freeform 14">
              <a:extLst>
                <a:ext uri="{FF2B5EF4-FFF2-40B4-BE49-F238E27FC236}">
                  <a16:creationId xmlns:a16="http://schemas.microsoft.com/office/drawing/2014/main" id="{DA202080-0EB0-19C1-06CF-2728A09FB4F4}"/>
                </a:ext>
              </a:extLst>
            </p:cNvPr>
            <p:cNvSpPr>
              <a:spLocks noEditPoints="1"/>
            </p:cNvSpPr>
            <p:nvPr/>
          </p:nvSpPr>
          <p:spPr bwMode="auto">
            <a:xfrm>
              <a:off x="3754" y="1726"/>
              <a:ext cx="172" cy="576"/>
            </a:xfrm>
            <a:custGeom>
              <a:avLst/>
              <a:gdLst>
                <a:gd name="T0" fmla="*/ 48 w 72"/>
                <a:gd name="T1" fmla="*/ 63 h 240"/>
                <a:gd name="T2" fmla="*/ 72 w 72"/>
                <a:gd name="T3" fmla="*/ 32 h 240"/>
                <a:gd name="T4" fmla="*/ 40 w 72"/>
                <a:gd name="T5" fmla="*/ 0 h 240"/>
                <a:gd name="T6" fmla="*/ 8 w 72"/>
                <a:gd name="T7" fmla="*/ 32 h 240"/>
                <a:gd name="T8" fmla="*/ 32 w 72"/>
                <a:gd name="T9" fmla="*/ 63 h 240"/>
                <a:gd name="T10" fmla="*/ 32 w 72"/>
                <a:gd name="T11" fmla="*/ 85 h 240"/>
                <a:gd name="T12" fmla="*/ 3 w 72"/>
                <a:gd name="T13" fmla="*/ 115 h 240"/>
                <a:gd name="T14" fmla="*/ 0 w 72"/>
                <a:gd name="T15" fmla="*/ 120 h 240"/>
                <a:gd name="T16" fmla="*/ 0 w 72"/>
                <a:gd name="T17" fmla="*/ 232 h 240"/>
                <a:gd name="T18" fmla="*/ 8 w 72"/>
                <a:gd name="T19" fmla="*/ 240 h 240"/>
                <a:gd name="T20" fmla="*/ 16 w 72"/>
                <a:gd name="T21" fmla="*/ 232 h 240"/>
                <a:gd name="T22" fmla="*/ 16 w 72"/>
                <a:gd name="T23" fmla="*/ 124 h 240"/>
                <a:gd name="T24" fmla="*/ 46 w 72"/>
                <a:gd name="T25" fmla="*/ 94 h 240"/>
                <a:gd name="T26" fmla="*/ 48 w 72"/>
                <a:gd name="T27" fmla="*/ 88 h 240"/>
                <a:gd name="T28" fmla="*/ 48 w 72"/>
                <a:gd name="T29" fmla="*/ 63 h 240"/>
                <a:gd name="T30" fmla="*/ 24 w 72"/>
                <a:gd name="T31" fmla="*/ 32 h 240"/>
                <a:gd name="T32" fmla="*/ 40 w 72"/>
                <a:gd name="T33" fmla="*/ 16 h 240"/>
                <a:gd name="T34" fmla="*/ 56 w 72"/>
                <a:gd name="T35" fmla="*/ 32 h 240"/>
                <a:gd name="T36" fmla="*/ 40 w 72"/>
                <a:gd name="T37" fmla="*/ 48 h 240"/>
                <a:gd name="T38" fmla="*/ 24 w 72"/>
                <a:gd name="T39" fmla="*/ 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0">
                  <a:moveTo>
                    <a:pt x="48" y="63"/>
                  </a:moveTo>
                  <a:cubicBezTo>
                    <a:pt x="62" y="60"/>
                    <a:pt x="72" y="47"/>
                    <a:pt x="72" y="32"/>
                  </a:cubicBezTo>
                  <a:cubicBezTo>
                    <a:pt x="72" y="15"/>
                    <a:pt x="58" y="0"/>
                    <a:pt x="40" y="0"/>
                  </a:cubicBezTo>
                  <a:cubicBezTo>
                    <a:pt x="23" y="0"/>
                    <a:pt x="8" y="15"/>
                    <a:pt x="8" y="32"/>
                  </a:cubicBezTo>
                  <a:cubicBezTo>
                    <a:pt x="8" y="47"/>
                    <a:pt x="19" y="60"/>
                    <a:pt x="32" y="63"/>
                  </a:cubicBezTo>
                  <a:cubicBezTo>
                    <a:pt x="32" y="85"/>
                    <a:pt x="32" y="85"/>
                    <a:pt x="32" y="85"/>
                  </a:cubicBezTo>
                  <a:cubicBezTo>
                    <a:pt x="3" y="115"/>
                    <a:pt x="3" y="115"/>
                    <a:pt x="3" y="115"/>
                  </a:cubicBezTo>
                  <a:cubicBezTo>
                    <a:pt x="1" y="116"/>
                    <a:pt x="0" y="118"/>
                    <a:pt x="0" y="120"/>
                  </a:cubicBezTo>
                  <a:cubicBezTo>
                    <a:pt x="0" y="232"/>
                    <a:pt x="0" y="232"/>
                    <a:pt x="0" y="232"/>
                  </a:cubicBezTo>
                  <a:cubicBezTo>
                    <a:pt x="0" y="237"/>
                    <a:pt x="4" y="240"/>
                    <a:pt x="8" y="240"/>
                  </a:cubicBezTo>
                  <a:cubicBezTo>
                    <a:pt x="13" y="240"/>
                    <a:pt x="16" y="237"/>
                    <a:pt x="16" y="232"/>
                  </a:cubicBezTo>
                  <a:cubicBezTo>
                    <a:pt x="16" y="124"/>
                    <a:pt x="16" y="124"/>
                    <a:pt x="16" y="124"/>
                  </a:cubicBezTo>
                  <a:cubicBezTo>
                    <a:pt x="46" y="94"/>
                    <a:pt x="46" y="94"/>
                    <a:pt x="46" y="94"/>
                  </a:cubicBezTo>
                  <a:cubicBezTo>
                    <a:pt x="48" y="92"/>
                    <a:pt x="48" y="90"/>
                    <a:pt x="48" y="88"/>
                  </a:cubicBezTo>
                  <a:lnTo>
                    <a:pt x="48" y="63"/>
                  </a:lnTo>
                  <a:close/>
                  <a:moveTo>
                    <a:pt x="24" y="32"/>
                  </a:moveTo>
                  <a:cubicBezTo>
                    <a:pt x="24" y="23"/>
                    <a:pt x="32" y="16"/>
                    <a:pt x="40" y="16"/>
                  </a:cubicBezTo>
                  <a:cubicBezTo>
                    <a:pt x="49" y="16"/>
                    <a:pt x="56" y="23"/>
                    <a:pt x="56" y="32"/>
                  </a:cubicBezTo>
                  <a:cubicBezTo>
                    <a:pt x="56" y="41"/>
                    <a:pt x="49" y="48"/>
                    <a:pt x="40" y="48"/>
                  </a:cubicBezTo>
                  <a:cubicBezTo>
                    <a:pt x="32" y="48"/>
                    <a:pt x="24" y="41"/>
                    <a:pt x="24" y="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 name="Freeform 15">
              <a:extLst>
                <a:ext uri="{FF2B5EF4-FFF2-40B4-BE49-F238E27FC236}">
                  <a16:creationId xmlns:a16="http://schemas.microsoft.com/office/drawing/2014/main" id="{A7D3CF04-B042-D988-EEFC-1031B3E90FB4}"/>
                </a:ext>
              </a:extLst>
            </p:cNvPr>
            <p:cNvSpPr>
              <a:spLocks noEditPoints="1"/>
            </p:cNvSpPr>
            <p:nvPr/>
          </p:nvSpPr>
          <p:spPr bwMode="auto">
            <a:xfrm>
              <a:off x="3408" y="1956"/>
              <a:ext cx="154" cy="346"/>
            </a:xfrm>
            <a:custGeom>
              <a:avLst/>
              <a:gdLst>
                <a:gd name="T0" fmla="*/ 64 w 64"/>
                <a:gd name="T1" fmla="*/ 32 h 144"/>
                <a:gd name="T2" fmla="*/ 32 w 64"/>
                <a:gd name="T3" fmla="*/ 0 h 144"/>
                <a:gd name="T4" fmla="*/ 0 w 64"/>
                <a:gd name="T5" fmla="*/ 32 h 144"/>
                <a:gd name="T6" fmla="*/ 24 w 64"/>
                <a:gd name="T7" fmla="*/ 63 h 144"/>
                <a:gd name="T8" fmla="*/ 24 w 64"/>
                <a:gd name="T9" fmla="*/ 88 h 144"/>
                <a:gd name="T10" fmla="*/ 27 w 64"/>
                <a:gd name="T11" fmla="*/ 94 h 144"/>
                <a:gd name="T12" fmla="*/ 48 w 64"/>
                <a:gd name="T13" fmla="*/ 116 h 144"/>
                <a:gd name="T14" fmla="*/ 48 w 64"/>
                <a:gd name="T15" fmla="*/ 136 h 144"/>
                <a:gd name="T16" fmla="*/ 56 w 64"/>
                <a:gd name="T17" fmla="*/ 144 h 144"/>
                <a:gd name="T18" fmla="*/ 64 w 64"/>
                <a:gd name="T19" fmla="*/ 136 h 144"/>
                <a:gd name="T20" fmla="*/ 64 w 64"/>
                <a:gd name="T21" fmla="*/ 112 h 144"/>
                <a:gd name="T22" fmla="*/ 62 w 64"/>
                <a:gd name="T23" fmla="*/ 107 h 144"/>
                <a:gd name="T24" fmla="*/ 40 w 64"/>
                <a:gd name="T25" fmla="*/ 85 h 144"/>
                <a:gd name="T26" fmla="*/ 40 w 64"/>
                <a:gd name="T27" fmla="*/ 63 h 144"/>
                <a:gd name="T28" fmla="*/ 64 w 64"/>
                <a:gd name="T29" fmla="*/ 32 h 144"/>
                <a:gd name="T30" fmla="*/ 16 w 64"/>
                <a:gd name="T31" fmla="*/ 32 h 144"/>
                <a:gd name="T32" fmla="*/ 32 w 64"/>
                <a:gd name="T33" fmla="*/ 16 h 144"/>
                <a:gd name="T34" fmla="*/ 48 w 64"/>
                <a:gd name="T35" fmla="*/ 32 h 144"/>
                <a:gd name="T36" fmla="*/ 32 w 64"/>
                <a:gd name="T37" fmla="*/ 48 h 144"/>
                <a:gd name="T38" fmla="*/ 16 w 64"/>
                <a:gd name="T39"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44">
                  <a:moveTo>
                    <a:pt x="64" y="32"/>
                  </a:moveTo>
                  <a:cubicBezTo>
                    <a:pt x="64" y="15"/>
                    <a:pt x="50" y="0"/>
                    <a:pt x="32" y="0"/>
                  </a:cubicBezTo>
                  <a:cubicBezTo>
                    <a:pt x="15" y="0"/>
                    <a:pt x="0" y="15"/>
                    <a:pt x="0" y="32"/>
                  </a:cubicBezTo>
                  <a:cubicBezTo>
                    <a:pt x="0" y="47"/>
                    <a:pt x="11" y="60"/>
                    <a:pt x="24" y="63"/>
                  </a:cubicBezTo>
                  <a:cubicBezTo>
                    <a:pt x="24" y="88"/>
                    <a:pt x="24" y="88"/>
                    <a:pt x="24" y="88"/>
                  </a:cubicBezTo>
                  <a:cubicBezTo>
                    <a:pt x="24" y="90"/>
                    <a:pt x="25" y="92"/>
                    <a:pt x="27" y="94"/>
                  </a:cubicBezTo>
                  <a:cubicBezTo>
                    <a:pt x="48" y="116"/>
                    <a:pt x="48" y="116"/>
                    <a:pt x="48" y="116"/>
                  </a:cubicBezTo>
                  <a:cubicBezTo>
                    <a:pt x="48" y="136"/>
                    <a:pt x="48" y="136"/>
                    <a:pt x="48" y="136"/>
                  </a:cubicBezTo>
                  <a:cubicBezTo>
                    <a:pt x="48" y="141"/>
                    <a:pt x="52" y="144"/>
                    <a:pt x="56" y="144"/>
                  </a:cubicBezTo>
                  <a:cubicBezTo>
                    <a:pt x="61" y="144"/>
                    <a:pt x="64" y="141"/>
                    <a:pt x="64" y="136"/>
                  </a:cubicBezTo>
                  <a:cubicBezTo>
                    <a:pt x="64" y="112"/>
                    <a:pt x="64" y="112"/>
                    <a:pt x="64" y="112"/>
                  </a:cubicBezTo>
                  <a:cubicBezTo>
                    <a:pt x="64" y="110"/>
                    <a:pt x="64" y="108"/>
                    <a:pt x="62" y="107"/>
                  </a:cubicBezTo>
                  <a:cubicBezTo>
                    <a:pt x="40" y="85"/>
                    <a:pt x="40" y="85"/>
                    <a:pt x="40" y="85"/>
                  </a:cubicBezTo>
                  <a:cubicBezTo>
                    <a:pt x="40" y="63"/>
                    <a:pt x="40" y="63"/>
                    <a:pt x="40" y="63"/>
                  </a:cubicBezTo>
                  <a:cubicBezTo>
                    <a:pt x="54" y="60"/>
                    <a:pt x="64" y="47"/>
                    <a:pt x="64" y="32"/>
                  </a:cubicBezTo>
                  <a:close/>
                  <a:moveTo>
                    <a:pt x="16" y="32"/>
                  </a:moveTo>
                  <a:cubicBezTo>
                    <a:pt x="16" y="23"/>
                    <a:pt x="24" y="16"/>
                    <a:pt x="32" y="16"/>
                  </a:cubicBezTo>
                  <a:cubicBezTo>
                    <a:pt x="41" y="16"/>
                    <a:pt x="48" y="23"/>
                    <a:pt x="48" y="32"/>
                  </a:cubicBezTo>
                  <a:cubicBezTo>
                    <a:pt x="48" y="41"/>
                    <a:pt x="41" y="48"/>
                    <a:pt x="32" y="48"/>
                  </a:cubicBezTo>
                  <a:cubicBezTo>
                    <a:pt x="24" y="48"/>
                    <a:pt x="16" y="41"/>
                    <a:pt x="16" y="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 name="Freeform 16">
              <a:extLst>
                <a:ext uri="{FF2B5EF4-FFF2-40B4-BE49-F238E27FC236}">
                  <a16:creationId xmlns:a16="http://schemas.microsoft.com/office/drawing/2014/main" id="{39F38B29-6B7E-684D-AB41-87D984BC4E23}"/>
                </a:ext>
              </a:extLst>
            </p:cNvPr>
            <p:cNvSpPr>
              <a:spLocks noEditPoints="1"/>
            </p:cNvSpPr>
            <p:nvPr/>
          </p:nvSpPr>
          <p:spPr bwMode="auto">
            <a:xfrm>
              <a:off x="3869" y="1956"/>
              <a:ext cx="153" cy="346"/>
            </a:xfrm>
            <a:custGeom>
              <a:avLst/>
              <a:gdLst>
                <a:gd name="T0" fmla="*/ 64 w 64"/>
                <a:gd name="T1" fmla="*/ 32 h 144"/>
                <a:gd name="T2" fmla="*/ 32 w 64"/>
                <a:gd name="T3" fmla="*/ 0 h 144"/>
                <a:gd name="T4" fmla="*/ 0 w 64"/>
                <a:gd name="T5" fmla="*/ 32 h 144"/>
                <a:gd name="T6" fmla="*/ 24 w 64"/>
                <a:gd name="T7" fmla="*/ 63 h 144"/>
                <a:gd name="T8" fmla="*/ 24 w 64"/>
                <a:gd name="T9" fmla="*/ 85 h 144"/>
                <a:gd name="T10" fmla="*/ 3 w 64"/>
                <a:gd name="T11" fmla="*/ 107 h 144"/>
                <a:gd name="T12" fmla="*/ 0 w 64"/>
                <a:gd name="T13" fmla="*/ 112 h 144"/>
                <a:gd name="T14" fmla="*/ 0 w 64"/>
                <a:gd name="T15" fmla="*/ 136 h 144"/>
                <a:gd name="T16" fmla="*/ 8 w 64"/>
                <a:gd name="T17" fmla="*/ 144 h 144"/>
                <a:gd name="T18" fmla="*/ 16 w 64"/>
                <a:gd name="T19" fmla="*/ 136 h 144"/>
                <a:gd name="T20" fmla="*/ 16 w 64"/>
                <a:gd name="T21" fmla="*/ 116 h 144"/>
                <a:gd name="T22" fmla="*/ 38 w 64"/>
                <a:gd name="T23" fmla="*/ 94 h 144"/>
                <a:gd name="T24" fmla="*/ 40 w 64"/>
                <a:gd name="T25" fmla="*/ 88 h 144"/>
                <a:gd name="T26" fmla="*/ 40 w 64"/>
                <a:gd name="T27" fmla="*/ 63 h 144"/>
                <a:gd name="T28" fmla="*/ 64 w 64"/>
                <a:gd name="T29" fmla="*/ 32 h 144"/>
                <a:gd name="T30" fmla="*/ 32 w 64"/>
                <a:gd name="T31" fmla="*/ 48 h 144"/>
                <a:gd name="T32" fmla="*/ 16 w 64"/>
                <a:gd name="T33" fmla="*/ 32 h 144"/>
                <a:gd name="T34" fmla="*/ 32 w 64"/>
                <a:gd name="T35" fmla="*/ 16 h 144"/>
                <a:gd name="T36" fmla="*/ 48 w 64"/>
                <a:gd name="T37" fmla="*/ 32 h 144"/>
                <a:gd name="T38" fmla="*/ 32 w 64"/>
                <a:gd name="T39"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44">
                  <a:moveTo>
                    <a:pt x="64" y="32"/>
                  </a:moveTo>
                  <a:cubicBezTo>
                    <a:pt x="64" y="15"/>
                    <a:pt x="50" y="0"/>
                    <a:pt x="32" y="0"/>
                  </a:cubicBezTo>
                  <a:cubicBezTo>
                    <a:pt x="15" y="0"/>
                    <a:pt x="0" y="15"/>
                    <a:pt x="0" y="32"/>
                  </a:cubicBezTo>
                  <a:cubicBezTo>
                    <a:pt x="0" y="47"/>
                    <a:pt x="11" y="60"/>
                    <a:pt x="24" y="63"/>
                  </a:cubicBezTo>
                  <a:cubicBezTo>
                    <a:pt x="24" y="85"/>
                    <a:pt x="24" y="85"/>
                    <a:pt x="24" y="85"/>
                  </a:cubicBezTo>
                  <a:cubicBezTo>
                    <a:pt x="3" y="107"/>
                    <a:pt x="3" y="107"/>
                    <a:pt x="3" y="107"/>
                  </a:cubicBezTo>
                  <a:cubicBezTo>
                    <a:pt x="1" y="108"/>
                    <a:pt x="0" y="110"/>
                    <a:pt x="0" y="112"/>
                  </a:cubicBezTo>
                  <a:cubicBezTo>
                    <a:pt x="0" y="136"/>
                    <a:pt x="0" y="136"/>
                    <a:pt x="0" y="136"/>
                  </a:cubicBezTo>
                  <a:cubicBezTo>
                    <a:pt x="0" y="141"/>
                    <a:pt x="4" y="144"/>
                    <a:pt x="8" y="144"/>
                  </a:cubicBezTo>
                  <a:cubicBezTo>
                    <a:pt x="13" y="144"/>
                    <a:pt x="16" y="141"/>
                    <a:pt x="16" y="136"/>
                  </a:cubicBezTo>
                  <a:cubicBezTo>
                    <a:pt x="16" y="116"/>
                    <a:pt x="16" y="116"/>
                    <a:pt x="16" y="116"/>
                  </a:cubicBezTo>
                  <a:cubicBezTo>
                    <a:pt x="38" y="94"/>
                    <a:pt x="38" y="94"/>
                    <a:pt x="38" y="94"/>
                  </a:cubicBezTo>
                  <a:cubicBezTo>
                    <a:pt x="40" y="92"/>
                    <a:pt x="40" y="90"/>
                    <a:pt x="40" y="88"/>
                  </a:cubicBezTo>
                  <a:cubicBezTo>
                    <a:pt x="40" y="63"/>
                    <a:pt x="40" y="63"/>
                    <a:pt x="40" y="63"/>
                  </a:cubicBezTo>
                  <a:cubicBezTo>
                    <a:pt x="54" y="60"/>
                    <a:pt x="64" y="47"/>
                    <a:pt x="64" y="32"/>
                  </a:cubicBezTo>
                  <a:close/>
                  <a:moveTo>
                    <a:pt x="32" y="48"/>
                  </a:moveTo>
                  <a:cubicBezTo>
                    <a:pt x="24" y="48"/>
                    <a:pt x="16" y="41"/>
                    <a:pt x="16" y="32"/>
                  </a:cubicBezTo>
                  <a:cubicBezTo>
                    <a:pt x="16" y="23"/>
                    <a:pt x="24" y="16"/>
                    <a:pt x="32" y="16"/>
                  </a:cubicBezTo>
                  <a:cubicBezTo>
                    <a:pt x="41" y="16"/>
                    <a:pt x="48" y="23"/>
                    <a:pt x="48" y="32"/>
                  </a:cubicBezTo>
                  <a:cubicBezTo>
                    <a:pt x="48" y="41"/>
                    <a:pt x="41" y="48"/>
                    <a:pt x="32" y="4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MX"/>
            </a:p>
          </p:txBody>
        </p:sp>
      </p:grpSp>
    </p:spTree>
    <p:custDataLst>
      <p:custData r:id="rId1"/>
    </p:custDataLst>
    <p:extLst>
      <p:ext uri="{BB962C8B-B14F-4D97-AF65-F5344CB8AC3E}">
        <p14:creationId xmlns:p14="http://schemas.microsoft.com/office/powerpoint/2010/main" val="1849743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 C o v e r T e x t < / P r e s e n t a t i o n O b j e c t T a g >  
 < / M M C O A _ O b j e c t T a g s > 
</file>

<file path=customXml/item1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1.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2.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3.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4.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5.xml>��< ? x m l   v e r s i o n = " 1 . 0 "   e n c o d i n g = " u t f - 1 6 " ? > < M M C O A _ O b j e c t T a g s   x m l n s : x s i = " h t t p : / / w w w . w 3 . o r g / 2 0 0 1 / X M L S c h e m a - i n s t a n c e "   x m l n s : x s d = " h t t p : / / w w w . w 3 . o r g / 2 0 0 1 / X M L S c h e m a " >  
     < P r e s e n t a t i o n O b j e c t T a g   T a g N a m e = " M M C 0 9 _ P O P U L A T E T E X T " > { P r e s e n t e r C o v e r T e x t B l o c k } < / P r e s e n t a t i o n O b j e c t T a g >  
 < / M M C O A _ O b j e c t T a g s > 
</file>

<file path=customXml/item16.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17.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9.xml>��< ? x m l   v e r s i o n = " 1 . 0 "   e n c o d i n g = " u t f - 1 6 " ? > < M M C O A _ O b j e c t T a g s   x m l n s : x s i = " h t t p : / / w w w . w 3 . o r g / 2 0 0 1 / X M L S c h e m a - i n s t a n c e "   x m l n s : x s d = " h t t p : / / w w w . w 3 . o r g / 2 0 0 1 / X M L S c h e m a " >  
     < P r e s e n t a t i o n O b j e c t T a g   T a g N a m e = " M M C 0 9 _ P O P U L A T E T E X T " > { T i t l e } < / P r e s e n t a t i o n O b j e c t T a g >  
 < / M M C O A _ O b j e c t T a g s > 
</file>

<file path=customXml/item2.xml>��< ? x m l   v e r s i o n = " 1 . 0 "   e n c o d i n g = " u t f - 1 6 " ? > < M M C O A _ O b j e c t T a g s   x m l n s : x s i = " h t t p : / / w w w . w 3 . o r g / 2 0 0 1 / X M L S c h e m a - i n s t a n c e "   x m l n s : x s d = " h t t p : / / w w w . w 3 . o r g / 2 0 0 1 / X M L S c h e m a " >  
     < P r e s e n t a t i o n O b j e c t T a g   T a g N a m e = " M M C 0 9 _ P O P U L A T E T E X T " > { T i t l e } < / P r e s e n t a t i o n O b j e c t T a g >  
 < / M M C O A _ O b j e c t T a g s > 
</file>

<file path=customXml/item20.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21.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22.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4.xml>��< ? x m l   v e r s i o n = " 1 . 0 "   e n c o d i n g = " u t f - 1 6 " ? > < M M C O A _ O b j e c t T a g s   x m l n s : x s d = " h t t p : / / w w w . w 3 . o r g / 2 0 0 1 / X M L S c h e m a "   x m l n s : x s i = " h t t p : / / w w w . w 3 . o r g / 2 0 0 1 / X M L S c h e m a - i n s t a n c e " >  
     < P r e s e n t a t i o n O b j e c t T a g   T a g N a m e = " M M C O A _ F I L E R E F S T A T E " > H I D E < / P r e s e n t a t i o n O b j e c t T a g >  
     < P r e s e n t a t i o n O b j e c t T a g   T a g N a m e = " M M C O A _ C O P Y R I G H T S T A T E " > S H O W < / 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8.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29.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P O P U L A T E T E X T " > [ B r a n d _ M M C 2 0 2 1 . A g e n d a S l i d e T i t l e ] < / P r e s e n t a t i o n O b j e c t T a g >  
 < / M M C O A _ O b j e c t T a g s > 
</file>

<file path=customXml/item31.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33.xml>��< ? x m l   v e r s i o n = " 1 . 0 "   e n c o d i n g = " u t f - 1 6 " ? > < M M C O A _ O b j e c t T a g s   x m l n s : x s i = " h t t p : / / w w w . w 3 . o r g / 2 0 0 1 / X M L S c h e m a - i n s t a n c e "   x m l n s : x s d = " h t t p : / / w w w . w 3 . o r g / 2 0 0 1 / X M L S c h e m a " >  
     < P r e s e n t a t i o n O b j e c t T a g   T a g N a m e = " M M C 0 9 _ S H O W H I D E C R I T E R I A " > C L I E N T _ L O G O < / P r e s e n t a t i o n O b j e c t T a g >  
 < / M M C O A _ O b j e c t T a g s > 
</file>

<file path=customXml/item34.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35.xml>��< ? x m l   v e r s i o n = " 1 . 0 "   e n c o d i n g = " u t f - 1 6 " ? > < M M C O A _ O b j e c t T a g s   x m l n s : x s i = " h t t p : / / w w w . w 3 . o r g / 2 0 0 1 / X M L S c h e m a - i n s t a n c e "   x m l n s : x s d = " h t t p : / / w w w . w 3 . o r g / 2 0 0 1 / X M L S c h e m a " >  
     < P r e s e n t a t i o n O b j e c t T a g   T a g N a m e = " M M C 0 9 _ B R A N D F O N T S T Y L E " > M a s t e r T e x t < / P r e s e n t a t i o n O b j e c t T a g >  
 < / M M C O A _ O b j e c t T a g s > 
</file>

<file path=customXml/item3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7.xml>��< ? x m l   v e r s i o n = " 1 . 0 "   e n c o d i n g = " u t f - 1 6 " ? > < M M C O A _ O b j e c t T a g s   x m l n s : x s i = " h t t p : / / w w w . w 3 . o r g / 2 0 0 1 / X M L S c h e m a - i n s t a n c e "   x m l n s : x s d = " h t t p : / / w w w . w 3 . o r g / 2 0 0 1 / X M L S c h e m a " >  
     < P r e s e n t a t i o n O b j e c t T a g   T a g N a m e = " M M C 0 9 _ B R A N D F O N T S T Y L E " > M a s t e r T e x t < / P r e s e n t a t i o n O b j e c t T a g >  
 < / M M C O A _ O b j e c t T a g s > 
</file>

<file path=customXml/item3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9.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xml>��< ? x m l   v e r s i o n = " 1 . 0 "   e n c o d i n g = " u t f - 1 6 " ? > < M M C O A _ O b j e c t T a g s   x m l n s : x s i = " h t t p : / / w w w . w 3 . o r g / 2 0 0 1 / X M L S c h e m a - i n s t a n c e "   x m l n s : x s d = " h t t p : / / w w w . w 3 . o r g / 2 0 0 1 / X M L S c h e m a " >  
     < P r e s e n t a t i o n O b j e c t T a g   T a g N a m e = " M M C O A _ S A M P L E S L I D E _ I D " > 2 0 9 f 3 6 f 0 - b 4 1 a - 4 b 3 4 - b e 1 6 - d b 2 7 b 1 b c a c f d < / P r e s e n t a t i o n O b j e c t T a g >  
 < / M M C O A _ O b j e c t T a g s > 
</file>

<file path=customXml/item41.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42.xml>��< ? x m l   v e r s i o n = " 1 . 0 "   e n c o d i n g = " u t f - 1 6 " ? > < M M C O A _ O b j e c t T a g s   x m l n s : x s i = " h t t p : / / w w w . w 3 . o r g / 2 0 0 1 / X M L S c h e m a - i n s t a n c e "   x m l n s : x s d = " h t t p : / / w w w . w 3 . o r g / 2 0 0 1 / X M L S c h e m a " >  
     < P r e s e n t a t i o n O b j e c t T a g   T a g N a m e = " M M C 0 9 _ P O P U L A T E T E X T " > { S u b T i t l e } < / P r e s e n t a t i o n O b j e c t T a g >  
 < / M M C O A _ O b j e c t T a g s > 
</file>

<file path=customXml/item43.xml>��< ? x m l   v e r s i o n = " 1 . 0 "   e n c o d i n g = " u t f - 1 6 " ? > < M M C O A _ O b j e c t T a g s   x m l n s : x s i = " h t t p : / / w w w . w 3 . o r g / 2 0 0 1 / X M L S c h e m a - i n s t a n c e "   x m l n s : x s d = " h t t p : / / w w w . w 3 . o r g / 2 0 0 1 / X M L S c h e m a " >  
     < P r e s e n t a t i o n O b j e c t T a g   T a g N a m e = " M M C O A _ S A M P L E S L I D E _ I D " > f a f b e 8 8 a - b f 0 1 - 4 9 4 6 - 9 3 4 9 - 7 4 7 5 5 f 0 9 6 d 3 2 < / P r e s e n t a t i o n O b j e c t T a g >  
 < / M M C O A _ O b j e c t T a g s > 
</file>

<file path=customXml/item4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5.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4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48.xml>��< ? x m l   v e r s i o n = " 1 . 0 "   e n c o d i n g = " u t f - 1 6 " ? > < M M C O A _ O b j e c t T a g s   x m l n s : x s i = " h t t p : / / w w w . w 3 . o r g / 2 0 0 1 / X M L S c h e m a - i n s t a n c e "   x m l n s : x s d = " h t t p : / / w w w . w 3 . o r g / 2 0 0 1 / X M L S c h e m a " >  
     < P r e s e n t a t i o n O b j e c t T a g   T a g N a m e = " M M C 0 9 _ P O P U L A T E T E X T " > { S u b T i t l e } < / P r e s e n t a t i o n O b j e c t T a g >  
 < / M M C O A _ O b j e c t T a g s > 
</file>

<file path=customXml/item49.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5.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53.xml>��< ? x m l   v e r s i o n = " 1 . 0 "   e n c o d i n g = " u t f - 1 6 " ? > < M M C O A _ O b j e c t T a g s   x m l n s : x s i = " h t t p : / / w w w . w 3 . o r g / 2 0 0 1 / X M L S c h e m a - i n s t a n c e "   x m l n s : x s d = " h t t p : / / w w w . w 3 . o r g / 2 0 0 1 / X M L S c h e m a " >  
     < P r e s e n t a t i o n O b j e c t T a g   T a g N a m e = " M M C O A _ S A M P L E S L I D E _ I D " > 4 3 9 d 0 0 d f - 4 c f 2 - 4 5 5 2 - a 6 0 2 - e 8 6 b 0 f 8 6 b 4 8 d < / P r e s e n t a t i o n O b j e c t T a g >  
 < / M M C O A _ O b j e c t T a g s > 
</file>

<file path=customXml/item5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5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5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7.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5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61.xml>��< ? x m l   v e r s i o n = " 1 . 0 "   e n c o d i n g = " u t f - 1 6 " ? > < M M C O A _ O b j e c t T a g s   x m l n s : x s i = " h t t p : / / w w w . w 3 . o r g / 2 0 0 1 / X M L S c h e m a - i n s t a n c e "   x m l n s : x s d = " h t t p : / / w w w . w 3 . o r g / 2 0 0 1 / X M L S c h e m a " >  
     < P r e s e n t a t i o n O b j e c t T a g   T a g N a m e = " M M C O A _ S A M P L E S L I D E _ I D " > f a f b e 8 8 a - b f 0 1 - 4 9 4 6 - 9 3 4 9 - 7 4 7 5 5 f 0 9 6 d 3 2 < / P r e s e n t a t i o n O b j e c t T a g >  
 < / M M C O A _ O b j e c t T a g s > 
</file>

<file path=customXml/item6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63.xml>��< ? x m l   v e r s i o n = " 1 . 0 "   e n c o d i n g = " u t f - 1 6 " ? > < M M C O A _ O b j e c t T a g s   x m l n s : x s i = " h t t p : / / w w w . w 3 . o r g / 2 0 0 1 / X M L S c h e m a - i n s t a n c e "   x m l n s : x s d = " h t t p : / / w w w . w 3 . o r g / 2 0 0 1 / X M L S c h e m a " >  
     < P r e s e n t a t i o n O b j e c t T a g   T a g N a m e = " M M C O A _ S A M P L E S L I D E _ I D " > 0 a 6 8 9 e 5 1 - a 0 8 5 - 4 7 5 7 - 9 a f 6 - a 3 8 e 5 a d 1 3 d 1 3 < / P r e s e n t a t i o n O b j e c t T a g >  
 < / M M C O A _ O b j e c t T a g s > 
</file>

<file path=customXml/item6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67.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68.xml>��< ? x m l   v e r s i o n = " 1 . 0 "   e n c o d i n g = " u t f - 1 6 " ? > < M M C O A _ O b j e c t T a g s   x m l n s : x s i = " h t t p : / / w w w . w 3 . o r g / 2 0 0 1 / X M L S c h e m a - i n s t a n c e "   x m l n s : x s d = " h t t p : / / w w w . w 3 . o r g / 2 0 0 1 / X M L S c h e m a " >  
     < P r e s e n t a t i o n O b j e c t T a g   T a g N a m e = " M M C O A _ S A M P L E S L I D E _ I D " > 7 8 2 6 6 f 3 b - f b 5 9 - 4 8 8 6 - b 2 5 e - a d 2 2 2 1 c 3 7 9 4 1 < / P r e s e n t a t i o n O b j e c t T a g >  
 < / M M C O A _ O b j e c t T a g s > 
</file>

<file path=customXml/item69.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7.xml>��< ? x m l   v e r s i o n = " 1 . 0 "   e n c o d i n g = " u t f - 1 6 " ? > < M M C O A _ O b j e c t T a g s   x m l n s : x s i = " h t t p : / / w w w . w 3 . o r g / 2 0 0 1 / X M L S c h e m a - i n s t a n c e "   x m l n s : x s d = " h t t p : / / w w w . w 3 . o r g / 2 0 0 1 / X M L S c h e m a " >  
     < P r e s e n t a t i o n O b j e c t T a g   T a g N a m e = " M M C 0 9 _ L A Y O U T " > B l a n k < / P r e s e n t a t i o n O b j e c t T a g >  
 < / M M C O A _ O b j e c t T a g s > 
</file>

<file path=customXml/item70.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71.xml>��< ? x m l   v e r s i o n = " 1 . 0 "   e n c o d i n g = " u t f - 1 6 " ? > < M M C O A _ O b j e c t T a g s   x m l n s : x s i = " h t t p : / / w w w . w 3 . o r g / 2 0 0 1 / X M L S c h e m a - i n s t a n c e "   x m l n s : x s d = " h t t p : / / w w w . w 3 . o r g / 2 0 0 1 / X M L S c h e m a " >  
     < P r e s e n t a t i o n O b j e c t T a g   T a g N a m e = " M M C O A _ S A M P L E S L I D E _ I D " > d f 0 9 4 0 e 9 - b 7 4 2 - 4 4 4 c - b 0 a 5 - 2 4 b 5 5 5 c d 4 8 7 f < / P r e s e n t a t i o n O b j e c t T a g >  
 < / M M C O A _ O b j e c t T a g s > 
</file>

<file path=customXml/item72.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73.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74.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7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 0 6 d 5 0 6 5 8 - 2 8 4 5 - 4 a 6 f - b 0 8 7 - b 5 3 5 b d 6 f 5 8 1 9 < / P r e s e n t a t i o n O b j e c t T a g >  
     < P r e s e n t a t i o n O b j e c t T a g   T a g N a m e = " M M C O A _ S I L H O U E T T E _ I D " / >  
 < / M M C O A _ O b j e c t T a g s > 
</file>

<file path=customXml/item76.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 W H I T E < / P r e s e n t a t i o n O b j e c t T a g >  
     < P r e s e n t a t i o n O b j e c t T a g   T a g N a m e = " M M C O A _ B A C K G R O U N D _ D I G E S T " > g r a d ; s i m p l e - d a r k - t u r q u o i s e < / P r e s e n t a t i o n O b j e c t T a g >  
 < / M M C O A _ O b j e c t T a g s > 
</file>

<file path=customXml/item77.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 W H I T E < / P r e s e n t a t i o n O b j e c t T a g >  
     < P r e s e n t a t i o n O b j e c t T a g   T a g N a m e = " M M C O A _ B A C K G R O U N D _ D I G E S T " > g r a d ; s i m p l e - d a r k - t u r q u o i s e < / P r e s e n t a t i o n O b j e c t T a g >  
 < / M M C O A _ O b j e c t T a g s > 
</file>

<file path=customXml/item78.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 W H I T E < / P r e s e n t a t i o n O b j e c t T a g >  
     < P r e s e n t a t i o n O b j e c t T a g   T a g N a m e = " M M C O A _ B A C K G R O U N D _ D I G E S T " > g r a d ; s i m p l e - d a r k - t u r q u o i s e < / P r e s e n t a t i o n O b j e c t T a g >  
 < / M M C O A _ O b j e c t T a g s > 
</file>

<file path=customXml/item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xml>��< ? x m l   v e r s i o n = " 1 . 0 "   e n c o d i n g = " u t f - 1 6 " ? > < M M C O A _ O b j e c t T a g s   x m l n s : x s i = " h t t p : / / w w w . w 3 . o r g / 2 0 0 1 / X M L S c h e m a - i n s t a n c e "   x m l n s : x s d = " h t t p : / / w w w . w 3 . o r g / 2 0 0 1 / X M L S c h e m a " >  
     < P r e s e n t a t i o n O b j e c t T a g   T a g N a m e = " M M C 0 9 _ P O P U L A T E T E X T " > { L e g a l B a c k } < / P r e s e n t a t i o n O b j e c t T a g >  
 < / M M C O A _ O b j e c t T a g s > 
</file>

<file path=customXml/itemProps1.xml><?xml version="1.0" encoding="utf-8"?>
<ds:datastoreItem xmlns:ds="http://schemas.openxmlformats.org/officeDocument/2006/customXml" ds:itemID="{F59C340D-4F57-43A3-B5CD-4712B5DB8E9D}">
  <ds:schemaRefs>
    <ds:schemaRef ds:uri="http://www.w3.org/2001/XMLSchema"/>
  </ds:schemaRefs>
</ds:datastoreItem>
</file>

<file path=customXml/itemProps10.xml><?xml version="1.0" encoding="utf-8"?>
<ds:datastoreItem xmlns:ds="http://schemas.openxmlformats.org/officeDocument/2006/customXml" ds:itemID="{B3404B29-B12B-4AD6-9600-2326122AA242}">
  <ds:schemaRefs>
    <ds:schemaRef ds:uri="http://www.w3.org/2001/XMLSchema"/>
  </ds:schemaRefs>
</ds:datastoreItem>
</file>

<file path=customXml/itemProps11.xml><?xml version="1.0" encoding="utf-8"?>
<ds:datastoreItem xmlns:ds="http://schemas.openxmlformats.org/officeDocument/2006/customXml" ds:itemID="{BD5FAD33-8996-4B98-8C02-4A1550C6E017}">
  <ds:schemaRefs>
    <ds:schemaRef ds:uri="http://www.w3.org/2001/XMLSchema"/>
  </ds:schemaRefs>
</ds:datastoreItem>
</file>

<file path=customXml/itemProps12.xml><?xml version="1.0" encoding="utf-8"?>
<ds:datastoreItem xmlns:ds="http://schemas.openxmlformats.org/officeDocument/2006/customXml" ds:itemID="{DE8880E8-1558-4372-956F-0E0E7EF554A9}">
  <ds:schemaRefs>
    <ds:schemaRef ds:uri="http://www.w3.org/2001/XMLSchema"/>
  </ds:schemaRefs>
</ds:datastoreItem>
</file>

<file path=customXml/itemProps13.xml><?xml version="1.0" encoding="utf-8"?>
<ds:datastoreItem xmlns:ds="http://schemas.openxmlformats.org/officeDocument/2006/customXml" ds:itemID="{CA8EB1C0-8AF2-4ECD-B3A1-313763193D68}">
  <ds:schemaRefs>
    <ds:schemaRef ds:uri="http://www.w3.org/2001/XMLSchema"/>
  </ds:schemaRefs>
</ds:datastoreItem>
</file>

<file path=customXml/itemProps14.xml><?xml version="1.0" encoding="utf-8"?>
<ds:datastoreItem xmlns:ds="http://schemas.openxmlformats.org/officeDocument/2006/customXml" ds:itemID="{4A8EF070-B7A1-4D20-AA54-61F173CA2706}">
  <ds:schemaRefs>
    <ds:schemaRef ds:uri="http://www.w3.org/2001/XMLSchema"/>
  </ds:schemaRefs>
</ds:datastoreItem>
</file>

<file path=customXml/itemProps15.xml><?xml version="1.0" encoding="utf-8"?>
<ds:datastoreItem xmlns:ds="http://schemas.openxmlformats.org/officeDocument/2006/customXml" ds:itemID="{36521F22-0186-4262-8998-4B3239F3A520}">
  <ds:schemaRefs>
    <ds:schemaRef ds:uri="http://www.w3.org/2001/XMLSchema"/>
  </ds:schemaRefs>
</ds:datastoreItem>
</file>

<file path=customXml/itemProps16.xml><?xml version="1.0" encoding="utf-8"?>
<ds:datastoreItem xmlns:ds="http://schemas.openxmlformats.org/officeDocument/2006/customXml" ds:itemID="{0D39DF63-D74D-4908-8C6C-545FE16F3FC8}">
  <ds:schemaRefs>
    <ds:schemaRef ds:uri="http://www.w3.org/2001/XMLSchema"/>
  </ds:schemaRefs>
</ds:datastoreItem>
</file>

<file path=customXml/itemProps17.xml><?xml version="1.0" encoding="utf-8"?>
<ds:datastoreItem xmlns:ds="http://schemas.openxmlformats.org/officeDocument/2006/customXml" ds:itemID="{FFCFF866-B782-462C-B23B-92E4218871E8}">
  <ds:schemaRefs>
    <ds:schemaRef ds:uri="http://www.w3.org/2001/XMLSchema"/>
  </ds:schemaRefs>
</ds:datastoreItem>
</file>

<file path=customXml/itemProps18.xml><?xml version="1.0" encoding="utf-8"?>
<ds:datastoreItem xmlns:ds="http://schemas.openxmlformats.org/officeDocument/2006/customXml" ds:itemID="{02EDAAD7-30B6-4ACD-BA32-F10318B4E3BB}">
  <ds:schemaRefs>
    <ds:schemaRef ds:uri="http://www.w3.org/2001/XMLSchema"/>
  </ds:schemaRefs>
</ds:datastoreItem>
</file>

<file path=customXml/itemProps19.xml><?xml version="1.0" encoding="utf-8"?>
<ds:datastoreItem xmlns:ds="http://schemas.openxmlformats.org/officeDocument/2006/customXml" ds:itemID="{D14872BF-36DF-44ED-AFBA-A9DEF6435A9D}">
  <ds:schemaRefs>
    <ds:schemaRef ds:uri="http://www.w3.org/2001/XMLSchema"/>
  </ds:schemaRefs>
</ds:datastoreItem>
</file>

<file path=customXml/itemProps2.xml><?xml version="1.0" encoding="utf-8"?>
<ds:datastoreItem xmlns:ds="http://schemas.openxmlformats.org/officeDocument/2006/customXml" ds:itemID="{1AA08E88-52D3-4EBA-AA02-8CA9BBF557F6}">
  <ds:schemaRefs>
    <ds:schemaRef ds:uri="http://www.w3.org/2001/XMLSchema"/>
  </ds:schemaRefs>
</ds:datastoreItem>
</file>

<file path=customXml/itemProps20.xml><?xml version="1.0" encoding="utf-8"?>
<ds:datastoreItem xmlns:ds="http://schemas.openxmlformats.org/officeDocument/2006/customXml" ds:itemID="{7175941D-F1A8-4205-B455-75078EF79B60}">
  <ds:schemaRefs>
    <ds:schemaRef ds:uri="http://www.w3.org/2001/XMLSchema"/>
  </ds:schemaRefs>
</ds:datastoreItem>
</file>

<file path=customXml/itemProps21.xml><?xml version="1.0" encoding="utf-8"?>
<ds:datastoreItem xmlns:ds="http://schemas.openxmlformats.org/officeDocument/2006/customXml" ds:itemID="{AECA0446-643A-4960-A256-40AD9D3EE949}">
  <ds:schemaRefs>
    <ds:schemaRef ds:uri="http://www.w3.org/2001/XMLSchema"/>
  </ds:schemaRefs>
</ds:datastoreItem>
</file>

<file path=customXml/itemProps22.xml><?xml version="1.0" encoding="utf-8"?>
<ds:datastoreItem xmlns:ds="http://schemas.openxmlformats.org/officeDocument/2006/customXml" ds:itemID="{9B333AB5-3357-4D07-93E0-A8BB3B59721F}">
  <ds:schemaRefs>
    <ds:schemaRef ds:uri="http://www.w3.org/2001/XMLSchema"/>
  </ds:schemaRefs>
</ds:datastoreItem>
</file>

<file path=customXml/itemProps23.xml><?xml version="1.0" encoding="utf-8"?>
<ds:datastoreItem xmlns:ds="http://schemas.openxmlformats.org/officeDocument/2006/customXml" ds:itemID="{59FF60E1-E3A5-48EE-9FC1-39A09AF817D4}">
  <ds:schemaRefs>
    <ds:schemaRef ds:uri="http://www.w3.org/2001/XMLSchema"/>
  </ds:schemaRefs>
</ds:datastoreItem>
</file>

<file path=customXml/itemProps24.xml><?xml version="1.0" encoding="utf-8"?>
<ds:datastoreItem xmlns:ds="http://schemas.openxmlformats.org/officeDocument/2006/customXml" ds:itemID="{C7DEDFEB-883A-4182-BB8E-DFA6A47870EB}">
  <ds:schemaRefs>
    <ds:schemaRef ds:uri="http://www.w3.org/2001/XMLSchema"/>
  </ds:schemaRefs>
</ds:datastoreItem>
</file>

<file path=customXml/itemProps25.xml><?xml version="1.0" encoding="utf-8"?>
<ds:datastoreItem xmlns:ds="http://schemas.openxmlformats.org/officeDocument/2006/customXml" ds:itemID="{C39CAF09-DA15-4725-BDD7-277AA9A52B6D}">
  <ds:schemaRefs>
    <ds:schemaRef ds:uri="http://www.w3.org/2001/XMLSchema"/>
  </ds:schemaRefs>
</ds:datastoreItem>
</file>

<file path=customXml/itemProps26.xml><?xml version="1.0" encoding="utf-8"?>
<ds:datastoreItem xmlns:ds="http://schemas.openxmlformats.org/officeDocument/2006/customXml" ds:itemID="{B5EE003F-AACE-4CCD-AE5E-C319AB398FB9}">
  <ds:schemaRefs>
    <ds:schemaRef ds:uri="http://www.w3.org/2001/XMLSchema"/>
  </ds:schemaRefs>
</ds:datastoreItem>
</file>

<file path=customXml/itemProps27.xml><?xml version="1.0" encoding="utf-8"?>
<ds:datastoreItem xmlns:ds="http://schemas.openxmlformats.org/officeDocument/2006/customXml" ds:itemID="{D9348C07-1E6B-4014-98CC-8BB85256C2E9}">
  <ds:schemaRefs>
    <ds:schemaRef ds:uri="http://www.w3.org/2001/XMLSchema"/>
  </ds:schemaRefs>
</ds:datastoreItem>
</file>

<file path=customXml/itemProps28.xml><?xml version="1.0" encoding="utf-8"?>
<ds:datastoreItem xmlns:ds="http://schemas.openxmlformats.org/officeDocument/2006/customXml" ds:itemID="{535DD0E2-5F87-46D2-ADCB-BF3B14328B93}">
  <ds:schemaRefs>
    <ds:schemaRef ds:uri="http://www.w3.org/2001/XMLSchema"/>
  </ds:schemaRefs>
</ds:datastoreItem>
</file>

<file path=customXml/itemProps29.xml><?xml version="1.0" encoding="utf-8"?>
<ds:datastoreItem xmlns:ds="http://schemas.openxmlformats.org/officeDocument/2006/customXml" ds:itemID="{B06F0990-77F0-4EB7-81D9-057B8021F2E2}">
  <ds:schemaRefs>
    <ds:schemaRef ds:uri="http://www.w3.org/2001/XMLSchema"/>
  </ds:schemaRefs>
</ds:datastoreItem>
</file>

<file path=customXml/itemProps3.xml><?xml version="1.0" encoding="utf-8"?>
<ds:datastoreItem xmlns:ds="http://schemas.openxmlformats.org/officeDocument/2006/customXml" ds:itemID="{5FDF1299-A818-4942-A99A-6ACC56029410}">
  <ds:schemaRefs>
    <ds:schemaRef ds:uri="http://www.w3.org/2001/XMLSchema"/>
  </ds:schemaRefs>
</ds:datastoreItem>
</file>

<file path=customXml/itemProps30.xml><?xml version="1.0" encoding="utf-8"?>
<ds:datastoreItem xmlns:ds="http://schemas.openxmlformats.org/officeDocument/2006/customXml" ds:itemID="{19BCB8AB-C80F-48B0-97F9-FF07C27A1D7E}">
  <ds:schemaRefs>
    <ds:schemaRef ds:uri="http://www.w3.org/2001/XMLSchema"/>
  </ds:schemaRefs>
</ds:datastoreItem>
</file>

<file path=customXml/itemProps31.xml><?xml version="1.0" encoding="utf-8"?>
<ds:datastoreItem xmlns:ds="http://schemas.openxmlformats.org/officeDocument/2006/customXml" ds:itemID="{F1B18864-DD5F-475F-B43E-533AC977E410}">
  <ds:schemaRefs>
    <ds:schemaRef ds:uri="http://www.w3.org/2001/XMLSchema"/>
  </ds:schemaRefs>
</ds:datastoreItem>
</file>

<file path=customXml/itemProps32.xml><?xml version="1.0" encoding="utf-8"?>
<ds:datastoreItem xmlns:ds="http://schemas.openxmlformats.org/officeDocument/2006/customXml" ds:itemID="{F14CBA09-FEAF-404B-987F-1AB49AD0F098}">
  <ds:schemaRefs>
    <ds:schemaRef ds:uri="http://www.w3.org/2001/XMLSchema"/>
  </ds:schemaRefs>
</ds:datastoreItem>
</file>

<file path=customXml/itemProps33.xml><?xml version="1.0" encoding="utf-8"?>
<ds:datastoreItem xmlns:ds="http://schemas.openxmlformats.org/officeDocument/2006/customXml" ds:itemID="{58D42C7F-C51A-4196-A564-FB7B576BC2EA}">
  <ds:schemaRefs>
    <ds:schemaRef ds:uri="http://www.w3.org/2001/XMLSchema"/>
  </ds:schemaRefs>
</ds:datastoreItem>
</file>

<file path=customXml/itemProps34.xml><?xml version="1.0" encoding="utf-8"?>
<ds:datastoreItem xmlns:ds="http://schemas.openxmlformats.org/officeDocument/2006/customXml" ds:itemID="{75A5F007-C1FA-47CB-93A8-C1D82071720E}">
  <ds:schemaRefs>
    <ds:schemaRef ds:uri="http://www.w3.org/2001/XMLSchema"/>
  </ds:schemaRefs>
</ds:datastoreItem>
</file>

<file path=customXml/itemProps35.xml><?xml version="1.0" encoding="utf-8"?>
<ds:datastoreItem xmlns:ds="http://schemas.openxmlformats.org/officeDocument/2006/customXml" ds:itemID="{EA56DF1C-E699-4B8D-81DA-12283D7DDD50}">
  <ds:schemaRefs>
    <ds:schemaRef ds:uri="http://www.w3.org/2001/XMLSchema"/>
  </ds:schemaRefs>
</ds:datastoreItem>
</file>

<file path=customXml/itemProps36.xml><?xml version="1.0" encoding="utf-8"?>
<ds:datastoreItem xmlns:ds="http://schemas.openxmlformats.org/officeDocument/2006/customXml" ds:itemID="{281140D0-CFF4-4662-9C45-8943C23FC066}">
  <ds:schemaRefs>
    <ds:schemaRef ds:uri="http://www.w3.org/2001/XMLSchema"/>
  </ds:schemaRefs>
</ds:datastoreItem>
</file>

<file path=customXml/itemProps37.xml><?xml version="1.0" encoding="utf-8"?>
<ds:datastoreItem xmlns:ds="http://schemas.openxmlformats.org/officeDocument/2006/customXml" ds:itemID="{492FC0CD-A4A9-401E-847E-C8E616AD5CF1}">
  <ds:schemaRefs>
    <ds:schemaRef ds:uri="http://www.w3.org/2001/XMLSchema"/>
  </ds:schemaRefs>
</ds:datastoreItem>
</file>

<file path=customXml/itemProps38.xml><?xml version="1.0" encoding="utf-8"?>
<ds:datastoreItem xmlns:ds="http://schemas.openxmlformats.org/officeDocument/2006/customXml" ds:itemID="{029D9584-4B2C-4846-9954-9B6C8317D3C7}">
  <ds:schemaRefs>
    <ds:schemaRef ds:uri="http://www.w3.org/2001/XMLSchema"/>
  </ds:schemaRefs>
</ds:datastoreItem>
</file>

<file path=customXml/itemProps39.xml><?xml version="1.0" encoding="utf-8"?>
<ds:datastoreItem xmlns:ds="http://schemas.openxmlformats.org/officeDocument/2006/customXml" ds:itemID="{E4CF58FF-8B25-476F-8B2F-439CAFE774DB}">
  <ds:schemaRefs>
    <ds:schemaRef ds:uri="http://www.w3.org/2001/XMLSchema"/>
  </ds:schemaRefs>
</ds:datastoreItem>
</file>

<file path=customXml/itemProps4.xml><?xml version="1.0" encoding="utf-8"?>
<ds:datastoreItem xmlns:ds="http://schemas.openxmlformats.org/officeDocument/2006/customXml" ds:itemID="{E39B11E5-077D-4BBF-AF63-E8B8A6D036DB}">
  <ds:schemaRefs>
    <ds:schemaRef ds:uri="http://www.w3.org/2001/XMLSchema"/>
  </ds:schemaRefs>
</ds:datastoreItem>
</file>

<file path=customXml/itemProps40.xml><?xml version="1.0" encoding="utf-8"?>
<ds:datastoreItem xmlns:ds="http://schemas.openxmlformats.org/officeDocument/2006/customXml" ds:itemID="{27CCB80C-DFDB-45B6-9893-381DCEF1621F}">
  <ds:schemaRefs>
    <ds:schemaRef ds:uri="http://www.w3.org/2001/XMLSchema"/>
  </ds:schemaRefs>
</ds:datastoreItem>
</file>

<file path=customXml/itemProps41.xml><?xml version="1.0" encoding="utf-8"?>
<ds:datastoreItem xmlns:ds="http://schemas.openxmlformats.org/officeDocument/2006/customXml" ds:itemID="{7F82062E-9818-4653-A31B-81D65328C525}">
  <ds:schemaRefs>
    <ds:schemaRef ds:uri="http://www.w3.org/2001/XMLSchema"/>
  </ds:schemaRefs>
</ds:datastoreItem>
</file>

<file path=customXml/itemProps42.xml><?xml version="1.0" encoding="utf-8"?>
<ds:datastoreItem xmlns:ds="http://schemas.openxmlformats.org/officeDocument/2006/customXml" ds:itemID="{B3B12E2A-4CEF-41D4-B44A-015C2695F51B}">
  <ds:schemaRefs>
    <ds:schemaRef ds:uri="http://www.w3.org/2001/XMLSchema"/>
  </ds:schemaRefs>
</ds:datastoreItem>
</file>

<file path=customXml/itemProps43.xml><?xml version="1.0" encoding="utf-8"?>
<ds:datastoreItem xmlns:ds="http://schemas.openxmlformats.org/officeDocument/2006/customXml" ds:itemID="{180BCE50-6719-42E8-833A-3D915CF7A15F}">
  <ds:schemaRefs>
    <ds:schemaRef ds:uri="http://www.w3.org/2001/XMLSchema"/>
  </ds:schemaRefs>
</ds:datastoreItem>
</file>

<file path=customXml/itemProps44.xml><?xml version="1.0" encoding="utf-8"?>
<ds:datastoreItem xmlns:ds="http://schemas.openxmlformats.org/officeDocument/2006/customXml" ds:itemID="{E571E618-B32B-4FB0-BD5B-D83EAD2F7B68}">
  <ds:schemaRefs>
    <ds:schemaRef ds:uri="http://www.w3.org/2001/XMLSchema"/>
  </ds:schemaRefs>
</ds:datastoreItem>
</file>

<file path=customXml/itemProps45.xml><?xml version="1.0" encoding="utf-8"?>
<ds:datastoreItem xmlns:ds="http://schemas.openxmlformats.org/officeDocument/2006/customXml" ds:itemID="{C41181A3-BF44-4324-AECB-875CE9EE15F3}">
  <ds:schemaRefs>
    <ds:schemaRef ds:uri="http://www.w3.org/2001/XMLSchema"/>
  </ds:schemaRefs>
</ds:datastoreItem>
</file>

<file path=customXml/itemProps46.xml><?xml version="1.0" encoding="utf-8"?>
<ds:datastoreItem xmlns:ds="http://schemas.openxmlformats.org/officeDocument/2006/customXml" ds:itemID="{5FC8AD33-3A86-4DCF-AE6B-3071D443C944}">
  <ds:schemaRefs>
    <ds:schemaRef ds:uri="http://www.w3.org/2001/XMLSchema"/>
  </ds:schemaRefs>
</ds:datastoreItem>
</file>

<file path=customXml/itemProps47.xml><?xml version="1.0" encoding="utf-8"?>
<ds:datastoreItem xmlns:ds="http://schemas.openxmlformats.org/officeDocument/2006/customXml" ds:itemID="{9D125730-63B3-4611-99E5-A47E22D5544D}">
  <ds:schemaRefs>
    <ds:schemaRef ds:uri="http://www.w3.org/2001/XMLSchema"/>
  </ds:schemaRefs>
</ds:datastoreItem>
</file>

<file path=customXml/itemProps48.xml><?xml version="1.0" encoding="utf-8"?>
<ds:datastoreItem xmlns:ds="http://schemas.openxmlformats.org/officeDocument/2006/customXml" ds:itemID="{86E9DB7A-C649-4675-B50A-1BE58C3421E5}">
  <ds:schemaRefs>
    <ds:schemaRef ds:uri="http://www.w3.org/2001/XMLSchema"/>
  </ds:schemaRefs>
</ds:datastoreItem>
</file>

<file path=customXml/itemProps49.xml><?xml version="1.0" encoding="utf-8"?>
<ds:datastoreItem xmlns:ds="http://schemas.openxmlformats.org/officeDocument/2006/customXml" ds:itemID="{E709D9EE-4640-44AD-8EE0-4C4414EE543C}">
  <ds:schemaRefs>
    <ds:schemaRef ds:uri="http://www.w3.org/2001/XMLSchema"/>
  </ds:schemaRefs>
</ds:datastoreItem>
</file>

<file path=customXml/itemProps5.xml><?xml version="1.0" encoding="utf-8"?>
<ds:datastoreItem xmlns:ds="http://schemas.openxmlformats.org/officeDocument/2006/customXml" ds:itemID="{F4497770-156D-4938-BA98-5B2E06CE31CC}">
  <ds:schemaRefs>
    <ds:schemaRef ds:uri="http://www.w3.org/2001/XMLSchema"/>
  </ds:schemaRefs>
</ds:datastoreItem>
</file>

<file path=customXml/itemProps50.xml><?xml version="1.0" encoding="utf-8"?>
<ds:datastoreItem xmlns:ds="http://schemas.openxmlformats.org/officeDocument/2006/customXml" ds:itemID="{152C4616-E904-4841-9523-90E33BB5990C}">
  <ds:schemaRefs>
    <ds:schemaRef ds:uri="http://www.w3.org/2001/XMLSchema"/>
  </ds:schemaRefs>
</ds:datastoreItem>
</file>

<file path=customXml/itemProps51.xml><?xml version="1.0" encoding="utf-8"?>
<ds:datastoreItem xmlns:ds="http://schemas.openxmlformats.org/officeDocument/2006/customXml" ds:itemID="{9AB6D5B8-A713-49FD-B8B6-C61EDC3C2D4F}">
  <ds:schemaRefs>
    <ds:schemaRef ds:uri="http://www.w3.org/2001/XMLSchema"/>
  </ds:schemaRefs>
</ds:datastoreItem>
</file>

<file path=customXml/itemProps52.xml><?xml version="1.0" encoding="utf-8"?>
<ds:datastoreItem xmlns:ds="http://schemas.openxmlformats.org/officeDocument/2006/customXml" ds:itemID="{43FD868C-286B-42F8-9784-A8204B274F36}">
  <ds:schemaRefs>
    <ds:schemaRef ds:uri="http://www.w3.org/2001/XMLSchema"/>
  </ds:schemaRefs>
</ds:datastoreItem>
</file>

<file path=customXml/itemProps53.xml><?xml version="1.0" encoding="utf-8"?>
<ds:datastoreItem xmlns:ds="http://schemas.openxmlformats.org/officeDocument/2006/customXml" ds:itemID="{7FF6BAAC-9523-4A83-AF65-0BA1642F463D}">
  <ds:schemaRefs>
    <ds:schemaRef ds:uri="http://www.w3.org/2001/XMLSchema"/>
  </ds:schemaRefs>
</ds:datastoreItem>
</file>

<file path=customXml/itemProps54.xml><?xml version="1.0" encoding="utf-8"?>
<ds:datastoreItem xmlns:ds="http://schemas.openxmlformats.org/officeDocument/2006/customXml" ds:itemID="{7514C59C-37A2-4548-8176-DEE012C681C8}">
  <ds:schemaRefs>
    <ds:schemaRef ds:uri="http://www.w3.org/2001/XMLSchema"/>
  </ds:schemaRefs>
</ds:datastoreItem>
</file>

<file path=customXml/itemProps55.xml><?xml version="1.0" encoding="utf-8"?>
<ds:datastoreItem xmlns:ds="http://schemas.openxmlformats.org/officeDocument/2006/customXml" ds:itemID="{5071CEB3-5C80-4DBF-AE51-491CFD3DFA23}">
  <ds:schemaRefs>
    <ds:schemaRef ds:uri="http://www.w3.org/2001/XMLSchema"/>
  </ds:schemaRefs>
</ds:datastoreItem>
</file>

<file path=customXml/itemProps56.xml><?xml version="1.0" encoding="utf-8"?>
<ds:datastoreItem xmlns:ds="http://schemas.openxmlformats.org/officeDocument/2006/customXml" ds:itemID="{68704D0C-8AB9-42AB-B004-03E61D2FC4A7}">
  <ds:schemaRefs>
    <ds:schemaRef ds:uri="http://www.w3.org/2001/XMLSchema"/>
  </ds:schemaRefs>
</ds:datastoreItem>
</file>

<file path=customXml/itemProps57.xml><?xml version="1.0" encoding="utf-8"?>
<ds:datastoreItem xmlns:ds="http://schemas.openxmlformats.org/officeDocument/2006/customXml" ds:itemID="{35BDC32E-13DF-4D9C-B8D4-DA872B448F48}">
  <ds:schemaRefs>
    <ds:schemaRef ds:uri="http://www.w3.org/2001/XMLSchema"/>
  </ds:schemaRefs>
</ds:datastoreItem>
</file>

<file path=customXml/itemProps58.xml><?xml version="1.0" encoding="utf-8"?>
<ds:datastoreItem xmlns:ds="http://schemas.openxmlformats.org/officeDocument/2006/customXml" ds:itemID="{DBB30C88-CD65-462F-B924-FDEB7A0F09BD}">
  <ds:schemaRefs>
    <ds:schemaRef ds:uri="http://www.w3.org/2001/XMLSchema"/>
  </ds:schemaRefs>
</ds:datastoreItem>
</file>

<file path=customXml/itemProps59.xml><?xml version="1.0" encoding="utf-8"?>
<ds:datastoreItem xmlns:ds="http://schemas.openxmlformats.org/officeDocument/2006/customXml" ds:itemID="{268400DD-65DB-470B-A06A-A85C4BBFF02F}">
  <ds:schemaRefs>
    <ds:schemaRef ds:uri="http://www.w3.org/2001/XMLSchema"/>
  </ds:schemaRefs>
</ds:datastoreItem>
</file>

<file path=customXml/itemProps6.xml><?xml version="1.0" encoding="utf-8"?>
<ds:datastoreItem xmlns:ds="http://schemas.openxmlformats.org/officeDocument/2006/customXml" ds:itemID="{15E14063-6D15-404C-AFB6-43ADF0C0DD41}">
  <ds:schemaRefs>
    <ds:schemaRef ds:uri="http://www.w3.org/2001/XMLSchema"/>
  </ds:schemaRefs>
</ds:datastoreItem>
</file>

<file path=customXml/itemProps60.xml><?xml version="1.0" encoding="utf-8"?>
<ds:datastoreItem xmlns:ds="http://schemas.openxmlformats.org/officeDocument/2006/customXml" ds:itemID="{A3CD4C50-97C5-4A13-A5A2-9AD0815BCA0D}">
  <ds:schemaRefs>
    <ds:schemaRef ds:uri="http://www.w3.org/2001/XMLSchema"/>
  </ds:schemaRefs>
</ds:datastoreItem>
</file>

<file path=customXml/itemProps61.xml><?xml version="1.0" encoding="utf-8"?>
<ds:datastoreItem xmlns:ds="http://schemas.openxmlformats.org/officeDocument/2006/customXml" ds:itemID="{09EF146B-53EC-4385-A598-64DACE891F46}">
  <ds:schemaRefs>
    <ds:schemaRef ds:uri="http://www.w3.org/2001/XMLSchema"/>
  </ds:schemaRefs>
</ds:datastoreItem>
</file>

<file path=customXml/itemProps62.xml><?xml version="1.0" encoding="utf-8"?>
<ds:datastoreItem xmlns:ds="http://schemas.openxmlformats.org/officeDocument/2006/customXml" ds:itemID="{4E18DFB7-AF42-4887-A653-6AE4E129405F}">
  <ds:schemaRefs>
    <ds:schemaRef ds:uri="http://www.w3.org/2001/XMLSchema"/>
  </ds:schemaRefs>
</ds:datastoreItem>
</file>

<file path=customXml/itemProps63.xml><?xml version="1.0" encoding="utf-8"?>
<ds:datastoreItem xmlns:ds="http://schemas.openxmlformats.org/officeDocument/2006/customXml" ds:itemID="{7A022059-A976-4B7C-9625-74C502A06DC9}">
  <ds:schemaRefs>
    <ds:schemaRef ds:uri="http://www.w3.org/2001/XMLSchema"/>
  </ds:schemaRefs>
</ds:datastoreItem>
</file>

<file path=customXml/itemProps64.xml><?xml version="1.0" encoding="utf-8"?>
<ds:datastoreItem xmlns:ds="http://schemas.openxmlformats.org/officeDocument/2006/customXml" ds:itemID="{141B2937-7875-4AC8-9EAF-310928ACDCAC}">
  <ds:schemaRefs>
    <ds:schemaRef ds:uri="http://www.w3.org/2001/XMLSchema"/>
  </ds:schemaRefs>
</ds:datastoreItem>
</file>

<file path=customXml/itemProps65.xml><?xml version="1.0" encoding="utf-8"?>
<ds:datastoreItem xmlns:ds="http://schemas.openxmlformats.org/officeDocument/2006/customXml" ds:itemID="{CECC2B06-B96D-401F-910E-06ACE8ED91D9}">
  <ds:schemaRefs>
    <ds:schemaRef ds:uri="http://www.w3.org/2001/XMLSchema"/>
  </ds:schemaRefs>
</ds:datastoreItem>
</file>

<file path=customXml/itemProps66.xml><?xml version="1.0" encoding="utf-8"?>
<ds:datastoreItem xmlns:ds="http://schemas.openxmlformats.org/officeDocument/2006/customXml" ds:itemID="{E6066D61-455C-4CDA-9EB9-FC1A18ED992F}">
  <ds:schemaRefs>
    <ds:schemaRef ds:uri="http://www.w3.org/2001/XMLSchema"/>
  </ds:schemaRefs>
</ds:datastoreItem>
</file>

<file path=customXml/itemProps67.xml><?xml version="1.0" encoding="utf-8"?>
<ds:datastoreItem xmlns:ds="http://schemas.openxmlformats.org/officeDocument/2006/customXml" ds:itemID="{0EF70475-442A-4201-A0C4-3B02BBAC8641}">
  <ds:schemaRefs>
    <ds:schemaRef ds:uri="http://www.w3.org/2001/XMLSchema"/>
  </ds:schemaRefs>
</ds:datastoreItem>
</file>

<file path=customXml/itemProps68.xml><?xml version="1.0" encoding="utf-8"?>
<ds:datastoreItem xmlns:ds="http://schemas.openxmlformats.org/officeDocument/2006/customXml" ds:itemID="{A797E668-F071-43B3-ACA1-4D7B069D97FD}">
  <ds:schemaRefs>
    <ds:schemaRef ds:uri="http://www.w3.org/2001/XMLSchema"/>
  </ds:schemaRefs>
</ds:datastoreItem>
</file>

<file path=customXml/itemProps69.xml><?xml version="1.0" encoding="utf-8"?>
<ds:datastoreItem xmlns:ds="http://schemas.openxmlformats.org/officeDocument/2006/customXml" ds:itemID="{B1051164-0503-4A31-A040-4BDD1435930E}">
  <ds:schemaRefs>
    <ds:schemaRef ds:uri="http://www.w3.org/2001/XMLSchema"/>
  </ds:schemaRefs>
</ds:datastoreItem>
</file>

<file path=customXml/itemProps7.xml><?xml version="1.0" encoding="utf-8"?>
<ds:datastoreItem xmlns:ds="http://schemas.openxmlformats.org/officeDocument/2006/customXml" ds:itemID="{C4463173-EC99-467C-9A70-BD2BF1240458}">
  <ds:schemaRefs>
    <ds:schemaRef ds:uri="http://www.w3.org/2001/XMLSchema"/>
  </ds:schemaRefs>
</ds:datastoreItem>
</file>

<file path=customXml/itemProps70.xml><?xml version="1.0" encoding="utf-8"?>
<ds:datastoreItem xmlns:ds="http://schemas.openxmlformats.org/officeDocument/2006/customXml" ds:itemID="{66EA3CD7-E41D-4BE2-841F-16789EE0BC8C}">
  <ds:schemaRefs>
    <ds:schemaRef ds:uri="http://www.w3.org/2001/XMLSchema"/>
  </ds:schemaRefs>
</ds:datastoreItem>
</file>

<file path=customXml/itemProps71.xml><?xml version="1.0" encoding="utf-8"?>
<ds:datastoreItem xmlns:ds="http://schemas.openxmlformats.org/officeDocument/2006/customXml" ds:itemID="{9760E4B4-4AB2-47BE-BAB1-890A774D83DB}">
  <ds:schemaRefs>
    <ds:schemaRef ds:uri="http://www.w3.org/2001/XMLSchema"/>
  </ds:schemaRefs>
</ds:datastoreItem>
</file>

<file path=customXml/itemProps72.xml><?xml version="1.0" encoding="utf-8"?>
<ds:datastoreItem xmlns:ds="http://schemas.openxmlformats.org/officeDocument/2006/customXml" ds:itemID="{8E5A320C-FBE9-4950-961C-F5141AB696F0}">
  <ds:schemaRefs>
    <ds:schemaRef ds:uri="http://www.w3.org/2001/XMLSchema"/>
  </ds:schemaRefs>
</ds:datastoreItem>
</file>

<file path=customXml/itemProps73.xml><?xml version="1.0" encoding="utf-8"?>
<ds:datastoreItem xmlns:ds="http://schemas.openxmlformats.org/officeDocument/2006/customXml" ds:itemID="{2EDFB97F-E0B7-413E-BD4A-F7604D02B0DB}">
  <ds:schemaRefs>
    <ds:schemaRef ds:uri="http://www.w3.org/2001/XMLSchema"/>
  </ds:schemaRefs>
</ds:datastoreItem>
</file>

<file path=customXml/itemProps74.xml><?xml version="1.0" encoding="utf-8"?>
<ds:datastoreItem xmlns:ds="http://schemas.openxmlformats.org/officeDocument/2006/customXml" ds:itemID="{297180B2-B6B5-4A25-8350-039AD4AE7FFF}">
  <ds:schemaRefs>
    <ds:schemaRef ds:uri="http://www.w3.org/2001/XMLSchema"/>
  </ds:schemaRefs>
</ds:datastoreItem>
</file>

<file path=customXml/itemProps75.xml><?xml version="1.0" encoding="utf-8"?>
<ds:datastoreItem xmlns:ds="http://schemas.openxmlformats.org/officeDocument/2006/customXml" ds:itemID="{9023E810-FE44-44B5-BE24-319F1FFE2DC9}">
  <ds:schemaRefs>
    <ds:schemaRef ds:uri="http://www.w3.org/2001/XMLSchema"/>
  </ds:schemaRefs>
</ds:datastoreItem>
</file>

<file path=customXml/itemProps76.xml><?xml version="1.0" encoding="utf-8"?>
<ds:datastoreItem xmlns:ds="http://schemas.openxmlformats.org/officeDocument/2006/customXml" ds:itemID="{1641DFBD-51B7-43AD-ACF0-0BB87101FADB}">
  <ds:schemaRefs>
    <ds:schemaRef ds:uri="http://www.w3.org/2001/XMLSchema"/>
  </ds:schemaRefs>
</ds:datastoreItem>
</file>

<file path=customXml/itemProps77.xml><?xml version="1.0" encoding="utf-8"?>
<ds:datastoreItem xmlns:ds="http://schemas.openxmlformats.org/officeDocument/2006/customXml" ds:itemID="{EDAA6926-E936-4557-B7AC-652027BE11AF}">
  <ds:schemaRefs>
    <ds:schemaRef ds:uri="http://www.w3.org/2001/XMLSchema"/>
  </ds:schemaRefs>
</ds:datastoreItem>
</file>

<file path=customXml/itemProps78.xml><?xml version="1.0" encoding="utf-8"?>
<ds:datastoreItem xmlns:ds="http://schemas.openxmlformats.org/officeDocument/2006/customXml" ds:itemID="{EE805F75-68A7-4555-8DA7-AB04FE9FA60B}">
  <ds:schemaRefs>
    <ds:schemaRef ds:uri="http://www.w3.org/2001/XMLSchema"/>
  </ds:schemaRefs>
</ds:datastoreItem>
</file>

<file path=customXml/itemProps8.xml><?xml version="1.0" encoding="utf-8"?>
<ds:datastoreItem xmlns:ds="http://schemas.openxmlformats.org/officeDocument/2006/customXml" ds:itemID="{E917FBD8-6C97-4CD7-97F4-1E1500CE9A9C}">
  <ds:schemaRefs>
    <ds:schemaRef ds:uri="http://www.w3.org/2001/XMLSchema"/>
  </ds:schemaRefs>
</ds:datastoreItem>
</file>

<file path=customXml/itemProps9.xml><?xml version="1.0" encoding="utf-8"?>
<ds:datastoreItem xmlns:ds="http://schemas.openxmlformats.org/officeDocument/2006/customXml" ds:itemID="{6E08A1E3-253A-4517-97D3-0BD56DB45B3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3789</TotalTime>
  <Words>2855</Words>
  <Application>Microsoft Office PowerPoint</Application>
  <PresentationFormat>Widescreen</PresentationFormat>
  <Paragraphs>403</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MS PGothic</vt:lpstr>
      <vt:lpstr>Arial</vt:lpstr>
      <vt:lpstr>Arial Narrow</vt:lpstr>
      <vt:lpstr>Calibri</vt:lpstr>
      <vt:lpstr>Marsh McLennan</vt:lpstr>
      <vt:lpstr>Soluciones  eSTRUCTURADAS</vt:lpstr>
      <vt:lpstr>Soluciones Estructuradas</vt:lpstr>
      <vt:lpstr>Soluciones Estructuradas Panorama del Mercado</vt:lpstr>
      <vt:lpstr>Soluciones Estructuradas – Panorama del Mercado</vt:lpstr>
      <vt:lpstr>Utilizando Soluciones Estructuradas Multianuales</vt:lpstr>
      <vt:lpstr>Soluciones Estructuradas –  Consideraciones Adicionales</vt:lpstr>
      <vt:lpstr>Estrategia de Marketing para Soluciones Estructuradas</vt:lpstr>
      <vt:lpstr>Productos Estructurados</vt:lpstr>
      <vt:lpstr>Productos Estructurados</vt:lpstr>
      <vt:lpstr>Pros y Contras de las Soluciones Estructuradas Multianuales</vt:lpstr>
      <vt:lpstr>Estructuras de Reaseguro Retroactivas</vt:lpstr>
      <vt:lpstr>Enfoque estructurado de multianual para la  protección de capas bajas de los Risk XL y Cat XL</vt:lpstr>
      <vt:lpstr>Enfoque estructurado de multianual para la  protección de capas bajas de los Risk XL y Cat XL</vt:lpstr>
      <vt:lpstr>Grupo LARG XL Autos</vt:lpstr>
      <vt:lpstr>Estructura Anual vs Multianual </vt:lpstr>
      <vt:lpstr>Estructura Anual vs Multianual </vt:lpstr>
      <vt:lpstr>Estructura Anual vs Multianual </vt:lpstr>
      <vt:lpstr>PowerPoint Presentation</vt:lpstr>
    </vt:vector>
  </TitlesOfParts>
  <Company>Guy Carpenter México, Intermediaro de Reaseguro, S.A. de C.V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SOLUCIONES ESTRUCTURADAS</dc:title>
  <dc:creator>Miguel Gutiérrez de Quevedo Martínez</dc:creator>
  <cp:lastModifiedBy>Castellanos, Maria Luisa</cp:lastModifiedBy>
  <cp:revision>22</cp:revision>
  <dcterms:created xsi:type="dcterms:W3CDTF">2024-09-03T19:26:37Z</dcterms:created>
  <dcterms:modified xsi:type="dcterms:W3CDTF">2024-09-10T17:59:46Z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es-MX</vt:lpwstr>
  </property>
  <property fmtid="{D5CDD505-2E9C-101B-9397-08002B2CF9AE}" pid="13" name="MMCOA_BaseCo">
    <vt:lpwstr>GUY</vt:lpwstr>
  </property>
  <property fmtid="{D5CDD505-2E9C-101B-9397-08002B2CF9AE}" pid="14" name="MMCOA_RegCo">
    <vt:lpwstr>39</vt:lpwstr>
  </property>
  <property fmtid="{D5CDD505-2E9C-101B-9397-08002B2CF9AE}" pid="15" name="MMCOA_Brand">
    <vt:lpwstr>MMC2021</vt:lpwstr>
  </property>
  <property fmtid="{D5CDD505-2E9C-101B-9397-08002B2CF9AE}" pid="16" name="MMCOA_FeatureSet">
    <vt:lpwstr>GUY_2021_v1</vt:lpwstr>
  </property>
  <property fmtid="{D5CDD505-2E9C-101B-9397-08002B2CF9AE}" pid="17" name="MMCOA_Language">
    <vt:lpwstr>es-MX</vt:lpwstr>
  </property>
  <property fmtid="{D5CDD505-2E9C-101B-9397-08002B2CF9AE}" pid="18" name="MMCOA_LanguageDateFormat">
    <vt:lpwstr>d "de" MMMM "de" yyyy</vt:lpwstr>
  </property>
  <property fmtid="{D5CDD505-2E9C-101B-9397-08002B2CF9AE}" pid="19" name="MMCOA_LanguageLocaleId">
    <vt:lpwstr>2058</vt:lpwstr>
  </property>
  <property fmtid="{D5CDD505-2E9C-101B-9397-08002B2CF9AE}" pid="20" name="MMCOA_CoverDigest">
    <vt:lpwstr>MMC2021;fullimage;GUY_FullImageStyles_v1;;WHITE;LIGHT</vt:lpwstr>
  </property>
  <property fmtid="{D5CDD505-2E9C-101B-9397-08002B2CF9AE}" pid="21" name="MMCOA_FontSize">
    <vt:lpwstr>Medium</vt:lpwstr>
  </property>
  <property fmtid="{D5CDD505-2E9C-101B-9397-08002B2CF9AE}" pid="22" name="MMCOA_CoverImageID">
    <vt:lpwstr>06d50658-2845-4a6f-b087-b535bd6f5819</vt:lpwstr>
  </property>
</Properties>
</file>