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s/slide3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diagrams/data4.xml" ContentType="application/vnd.openxmlformats-officedocument.drawingml.diagramData+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diagrams/data5.xml" ContentType="application/vnd.openxmlformats-officedocument.drawingml.diagramData+xml"/>
  <Override PartName="/ppt/presentation.xml" ContentType="application/vnd.openxmlformats-officedocument.presentationml.presentation.main+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diagrams/layout4.xml" ContentType="application/vnd.openxmlformats-officedocument.drawingml.diagramLayout+xml"/>
  <Override PartName="/ppt/diagrams/colors3.xml" ContentType="application/vnd.openxmlformats-officedocument.drawingml.diagramColors+xml"/>
  <Override PartName="/ppt/diagrams/quickStyle4.xml" ContentType="application/vnd.openxmlformats-officedocument.drawingml.diagramStyle+xml"/>
  <Override PartName="/ppt/diagrams/quickStyle3.xml" ContentType="application/vnd.openxmlformats-officedocument.drawingml.diagramStyle+xml"/>
  <Override PartName="/ppt/diagrams/layout3.xml" ContentType="application/vnd.openxmlformats-officedocument.drawingml.diagramLayout+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4.xml" ContentType="application/vnd.openxmlformats-officedocument.drawingml.diagramColors+xml"/>
  <Override PartName="/ppt/diagrams/colors2.xml" ContentType="application/vnd.openxmlformats-officedocument.drawingml.diagramColors+xml"/>
  <Override PartName="/ppt/theme/theme4.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drawing2.xml" ContentType="application/vnd.ms-office.drawingml.diagramDrawing+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8.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2.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6.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58.xml" ContentType="application/vnd.openxmlformats-officedocument.customXmlProperties+xml"/>
  <Override PartName="/customXml/itemProps57.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62.xml" ContentType="application/vnd.openxmlformats-officedocument.customXmlProperties+xml"/>
  <Override PartName="/customXml/itemProps34.xml" ContentType="application/vnd.openxmlformats-officedocument.customXmlProperties+xml"/>
  <Override PartName="/customXml/itemProps33.xml" ContentType="application/vnd.openxmlformats-officedocument.customXmlProperties+xml"/>
  <Override PartName="/customXml/itemProps32.xml" ContentType="application/vnd.openxmlformats-officedocument.customXmlProperties+xml"/>
  <Override PartName="/customXml/itemProps35.xml" ContentType="application/vnd.openxmlformats-officedocument.customXmlProperties+xml"/>
  <Override PartName="/customXml/itemProps66.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53.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0.xml" ContentType="application/vnd.openxmlformats-officedocument.customXmlProperties+xml"/>
  <Override PartName="/customXml/itemProps39.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44.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49.xml" ContentType="application/vnd.openxmlformats-officedocument.customXmlProperties+xml"/>
  <Override PartName="/customXml/itemProps48.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31.xml" ContentType="application/vnd.openxmlformats-officedocument.customXmlProperties+xml"/>
  <Override PartName="/customXml/itemProps30.xml" ContentType="application/vnd.openxmlformats-officedocument.customXmlProperties+xml"/>
  <Override PartName="/customXml/itemProps17.xml" ContentType="application/vnd.openxmlformats-officedocument.customXmlProperties+xml"/>
  <Override PartName="/docProps/custom.xml" ContentType="application/vnd.openxmlformats-officedocument.custom-properties+xml"/>
  <Override PartName="/customXml/itemProps25.xml" ContentType="application/vnd.openxmlformats-officedocument.customXmlProperties+xml"/>
  <Override PartName="/customXml/itemProps24.xml" ContentType="application/vnd.openxmlformats-officedocument.customXmlProperties+xml"/>
  <Override PartName="/customXml/itemProps23.xml" ContentType="application/vnd.openxmlformats-officedocument.customXmlProperties+xml"/>
  <Override PartName="/customXml/itemProps26.xml" ContentType="application/vnd.openxmlformats-officedocument.customXmlProperties+xml"/>
  <Override PartName="/customXml/itemProps29.xml" ContentType="application/vnd.openxmlformats-officedocument.customXmlProperties+xml"/>
  <Override PartName="/customXml/itemProps28.xml" ContentType="application/vnd.openxmlformats-officedocument.customXmlProperties+xml"/>
  <Override PartName="/customXml/itemProps27.xml" ContentType="application/vnd.openxmlformats-officedocument.customXmlProperties+xml"/>
  <Override PartName="/customXml/itemProps22.xml" ContentType="application/vnd.openxmlformats-officedocument.customXmlProperties+xml"/>
  <Override PartName="/customXml/itemProps21.xml" ContentType="application/vnd.openxmlformats-officedocument.customXmlProperties+xml"/>
  <Override PartName="/customXml/itemProps19.xml" ContentType="application/vnd.openxmlformats-officedocument.customXmlProperties+xml"/>
  <Override PartName="/customXml/itemProps18.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tags/tag5.xml" ContentType="application/vnd.openxmlformats-officedocument.presentationml.tags+xml"/>
  <Override PartName="/ppt/tags/tag4.xml" ContentType="application/vnd.openxmlformats-officedocument.presentationml.tags+xml"/>
  <Override PartName="/customXml/itemProps20.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67"/>
    <p:sldMasterId id="2147483728" r:id="rId68"/>
  </p:sldMasterIdLst>
  <p:notesMasterIdLst>
    <p:notesMasterId r:id="rId100"/>
  </p:notesMasterIdLst>
  <p:handoutMasterIdLst>
    <p:handoutMasterId r:id="rId101"/>
  </p:handoutMasterIdLst>
  <p:sldIdLst>
    <p:sldId id="256" r:id="rId69"/>
    <p:sldId id="263" r:id="rId70"/>
    <p:sldId id="260" r:id="rId71"/>
    <p:sldId id="309" r:id="rId72"/>
    <p:sldId id="310" r:id="rId73"/>
    <p:sldId id="311" r:id="rId74"/>
    <p:sldId id="312" r:id="rId75"/>
    <p:sldId id="313" r:id="rId76"/>
    <p:sldId id="314" r:id="rId77"/>
    <p:sldId id="315" r:id="rId78"/>
    <p:sldId id="316" r:id="rId79"/>
    <p:sldId id="268" r:id="rId80"/>
    <p:sldId id="272" r:id="rId81"/>
    <p:sldId id="290" r:id="rId82"/>
    <p:sldId id="286" r:id="rId83"/>
    <p:sldId id="273" r:id="rId84"/>
    <p:sldId id="291" r:id="rId85"/>
    <p:sldId id="287" r:id="rId86"/>
    <p:sldId id="274" r:id="rId87"/>
    <p:sldId id="292" r:id="rId88"/>
    <p:sldId id="288" r:id="rId89"/>
    <p:sldId id="275" r:id="rId90"/>
    <p:sldId id="293" r:id="rId91"/>
    <p:sldId id="289" r:id="rId92"/>
    <p:sldId id="295" r:id="rId93"/>
    <p:sldId id="270" r:id="rId94"/>
    <p:sldId id="294" r:id="rId95"/>
    <p:sldId id="276" r:id="rId96"/>
    <p:sldId id="317" r:id="rId97"/>
    <p:sldId id="318" r:id="rId98"/>
    <p:sldId id="259" r:id="rId99"/>
  </p:sldIdLst>
  <p:sldSz cx="12192000" cy="6858000"/>
  <p:notesSz cx="6858000" cy="9144000"/>
  <p:custDataLst>
    <p:custData r:id="rId18"/>
    <p:tags r:id="rId102"/>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00" autoAdjust="0"/>
  </p:normalViewPr>
  <p:slideViewPr>
    <p:cSldViewPr snapToGrid="0" snapToObjects="1">
      <p:cViewPr>
        <p:scale>
          <a:sx n="60" d="100"/>
          <a:sy n="60" d="100"/>
        </p:scale>
        <p:origin x="800" y="7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Master" Target="slideMasters/slideMaster2.xml"/><Relationship Id="rId84" Type="http://schemas.openxmlformats.org/officeDocument/2006/relationships/slide" Target="slides/slide16.xml"/><Relationship Id="rId89" Type="http://schemas.openxmlformats.org/officeDocument/2006/relationships/slide" Target="slides/slide21.xml"/><Relationship Id="rId16" Type="http://schemas.openxmlformats.org/officeDocument/2006/relationships/customXml" Target="../customXml/item16.xml"/><Relationship Id="rId107" Type="http://schemas.openxmlformats.org/officeDocument/2006/relationships/tableStyles" Target="tableStyles.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6.xml"/><Relationship Id="rId79" Type="http://schemas.openxmlformats.org/officeDocument/2006/relationships/slide" Target="slides/slide11.xml"/><Relationship Id="rId102" Type="http://schemas.openxmlformats.org/officeDocument/2006/relationships/tags" Target="tags/tag1.xml"/><Relationship Id="rId5" Type="http://schemas.openxmlformats.org/officeDocument/2006/relationships/customXml" Target="../customXml/item5.xml"/><Relationship Id="rId90" Type="http://schemas.openxmlformats.org/officeDocument/2006/relationships/slide" Target="slides/slide22.xml"/><Relationship Id="rId95" Type="http://schemas.openxmlformats.org/officeDocument/2006/relationships/slide" Target="slides/slide27.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1.xml"/><Relationship Id="rId80" Type="http://schemas.openxmlformats.org/officeDocument/2006/relationships/slide" Target="slides/slide12.xml"/><Relationship Id="rId85" Type="http://schemas.openxmlformats.org/officeDocument/2006/relationships/slide" Target="slides/slide17.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ommentAuthors" Target="commentAuthors.xml"/><Relationship Id="rId108" Type="http://schemas.openxmlformats.org/officeDocument/2006/relationships/customXml" Target="../customXml/item67.xml"/><Relationship Id="rId54" Type="http://schemas.openxmlformats.org/officeDocument/2006/relationships/customXml" Target="../customXml/item54.xml"/><Relationship Id="rId70" Type="http://schemas.openxmlformats.org/officeDocument/2006/relationships/slide" Target="slides/slide2.xml"/><Relationship Id="rId75" Type="http://schemas.openxmlformats.org/officeDocument/2006/relationships/slide" Target="slides/slide7.xml"/><Relationship Id="rId91" Type="http://schemas.openxmlformats.org/officeDocument/2006/relationships/slide" Target="slides/slide23.xml"/><Relationship Id="rId96"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5.xml"/><Relationship Id="rId78" Type="http://schemas.openxmlformats.org/officeDocument/2006/relationships/slide" Target="slides/slide10.xml"/><Relationship Id="rId81" Type="http://schemas.openxmlformats.org/officeDocument/2006/relationships/slide" Target="slides/slide13.xml"/><Relationship Id="rId86" Type="http://schemas.openxmlformats.org/officeDocument/2006/relationships/slide" Target="slides/slide18.xml"/><Relationship Id="rId94" Type="http://schemas.openxmlformats.org/officeDocument/2006/relationships/slide" Target="slides/slide26.xml"/><Relationship Id="rId99" Type="http://schemas.openxmlformats.org/officeDocument/2006/relationships/slide" Target="slides/slide31.xml"/><Relationship Id="rId10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68.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8.xml"/><Relationship Id="rId97" Type="http://schemas.openxmlformats.org/officeDocument/2006/relationships/slide" Target="slides/slide29.xml"/><Relationship Id="rId104"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3.xml"/><Relationship Id="rId92" Type="http://schemas.openxmlformats.org/officeDocument/2006/relationships/slide" Target="slides/slide2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9.xml"/><Relationship Id="rId110" Type="http://schemas.openxmlformats.org/officeDocument/2006/relationships/customXml" Target="../customXml/item69.xml"/><Relationship Id="rId61" Type="http://schemas.openxmlformats.org/officeDocument/2006/relationships/customXml" Target="../customXml/item61.xml"/><Relationship Id="rId82" Type="http://schemas.openxmlformats.org/officeDocument/2006/relationships/slide" Target="slides/slide1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9.xml"/><Relationship Id="rId100" Type="http://schemas.openxmlformats.org/officeDocument/2006/relationships/notesMaster" Target="notesMasters/notesMaster1.xml"/><Relationship Id="rId105"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4.xml"/><Relationship Id="rId93" Type="http://schemas.openxmlformats.org/officeDocument/2006/relationships/slide" Target="slides/slide25.xml"/><Relationship Id="rId98" Type="http://schemas.openxmlformats.org/officeDocument/2006/relationships/slide" Target="slides/slide30.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5.xml"/><Relationship Id="rId88"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oleObject" Target="file:///\\MXMXC11FS03V\GCFolders\Brokers\Prodctr\Renov%2023\Centroam&#233;rica\LARG\7.%20Misc\Conferencia%20LARG\Renewal%20Debrief\Tendencias%20Primas%20y%20Tas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XMXC11FS03V\GCFolders\Brokers\Prodctr\Renov%2023\Centroam&#233;rica\LARG\7.%20Misc\Conferencia%20LARG\Renewal%20Debrief\Tendencias%20Primas%20y%20Tas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XMXC11FS03V\GCFolders\Brokers\Prodctr\Renov%2023\Centroam&#233;rica\LARG\7.%20Misc\Conferencia%20LARG\Renewal%20Debrief\Tendencias%20Primas%20y%20Tas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XMXC11FS03V\GCFolders\Brokers\Prodctr\Renov%2023\Centroam&#233;rica\LARG\7.%20Misc\Conferencia%20LARG\Renewal%20Debrief\Tendencias%20Primas%20y%20Tasa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CAT XL</a:t>
            </a:r>
          </a:p>
          <a:p>
            <a:pPr>
              <a:defRPr/>
            </a:pPr>
            <a:r>
              <a:rPr lang="en-GB"/>
              <a:t>Prima</a:t>
            </a:r>
            <a:r>
              <a:rPr lang="en-GB" baseline="0"/>
              <a:t> vs Tasa</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Sheet1!$D$5</c:f>
              <c:strCache>
                <c:ptCount val="1"/>
                <c:pt idx="0">
                  <c:v>Prima</c:v>
                </c:pt>
              </c:strCache>
            </c:strRef>
          </c:tx>
          <c:spPr>
            <a:solidFill>
              <a:schemeClr val="accent1"/>
            </a:solidFill>
            <a:ln>
              <a:noFill/>
            </a:ln>
            <a:effectLst/>
          </c:spPr>
          <c:invertIfNegative val="0"/>
          <c:cat>
            <c:numRef>
              <c:f>Sheet1!$C$6:$C$17</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Sheet1!$D$6:$D$17</c:f>
              <c:numCache>
                <c:formatCode>_-* #,##0_-;\-* #,##0_-;_-* "-"??_-;_-@_-</c:formatCode>
                <c:ptCount val="12"/>
                <c:pt idx="0">
                  <c:v>794279</c:v>
                </c:pt>
                <c:pt idx="1">
                  <c:v>738643</c:v>
                </c:pt>
                <c:pt idx="2">
                  <c:v>730526</c:v>
                </c:pt>
                <c:pt idx="3">
                  <c:v>751150</c:v>
                </c:pt>
                <c:pt idx="4">
                  <c:v>820050</c:v>
                </c:pt>
                <c:pt idx="5">
                  <c:v>755758</c:v>
                </c:pt>
                <c:pt idx="6">
                  <c:v>976794</c:v>
                </c:pt>
                <c:pt idx="7">
                  <c:v>1000806</c:v>
                </c:pt>
                <c:pt idx="8">
                  <c:v>1135012</c:v>
                </c:pt>
                <c:pt idx="9">
                  <c:v>1228694</c:v>
                </c:pt>
                <c:pt idx="10">
                  <c:v>1371610.6104789558</c:v>
                </c:pt>
                <c:pt idx="11">
                  <c:v>1785667.0644069551</c:v>
                </c:pt>
              </c:numCache>
            </c:numRef>
          </c:val>
          <c:extLst>
            <c:ext xmlns:c16="http://schemas.microsoft.com/office/drawing/2014/chart" uri="{C3380CC4-5D6E-409C-BE32-E72D297353CC}">
              <c16:uniqueId val="{00000000-9AE7-4939-ADE6-8F2A8F96BEAB}"/>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Sheet1!$F$5</c:f>
              <c:strCache>
                <c:ptCount val="1"/>
                <c:pt idx="0">
                  <c:v>Tasa</c:v>
                </c:pt>
              </c:strCache>
            </c:strRef>
          </c:tx>
          <c:spPr>
            <a:ln w="28575" cap="rnd">
              <a:solidFill>
                <a:schemeClr val="accent2"/>
              </a:solidFill>
              <a:round/>
            </a:ln>
            <a:effectLst/>
          </c:spPr>
          <c:marker>
            <c:symbol val="none"/>
          </c:marker>
          <c:cat>
            <c:numRef>
              <c:f>Sheet1!$C$6:$C$17</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Sheet1!$F$6:$F$17</c:f>
              <c:numCache>
                <c:formatCode>0.0000%</c:formatCode>
                <c:ptCount val="12"/>
                <c:pt idx="0">
                  <c:v>1.09E-3</c:v>
                </c:pt>
                <c:pt idx="1">
                  <c:v>9.7999999999999997E-4</c:v>
                </c:pt>
                <c:pt idx="2">
                  <c:v>9.3000000000000005E-4</c:v>
                </c:pt>
                <c:pt idx="3">
                  <c:v>8.7000000000000001E-4</c:v>
                </c:pt>
                <c:pt idx="4">
                  <c:v>8.4999999999999995E-4</c:v>
                </c:pt>
                <c:pt idx="5">
                  <c:v>7.7099999999999998E-4</c:v>
                </c:pt>
                <c:pt idx="6">
                  <c:v>8.8000000000000003E-4</c:v>
                </c:pt>
                <c:pt idx="7">
                  <c:v>8.5999999999999998E-4</c:v>
                </c:pt>
                <c:pt idx="8">
                  <c:v>9.2000000000000003E-4</c:v>
                </c:pt>
                <c:pt idx="9">
                  <c:v>9.4600000000000001E-4</c:v>
                </c:pt>
                <c:pt idx="10">
                  <c:v>9.6224883326601919E-4</c:v>
                </c:pt>
                <c:pt idx="11">
                  <c:v>1.1052517451617242E-3</c:v>
                </c:pt>
              </c:numCache>
            </c:numRef>
          </c:val>
          <c:smooth val="0"/>
          <c:extLst>
            <c:ext xmlns:c16="http://schemas.microsoft.com/office/drawing/2014/chart" uri="{C3380CC4-5D6E-409C-BE32-E72D297353CC}">
              <c16:uniqueId val="{00000001-9AE7-4939-ADE6-8F2A8F96BEAB}"/>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Risk XL</a:t>
            </a:r>
          </a:p>
          <a:p>
            <a:pPr>
              <a:defRPr/>
            </a:pPr>
            <a:r>
              <a:rPr lang="en-GB"/>
              <a:t>Prima</a:t>
            </a:r>
            <a:r>
              <a:rPr lang="en-GB" baseline="0"/>
              <a:t> vs Tasa</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Sheet1!$D$24</c:f>
              <c:strCache>
                <c:ptCount val="1"/>
                <c:pt idx="0">
                  <c:v>Prima</c:v>
                </c:pt>
              </c:strCache>
            </c:strRef>
          </c:tx>
          <c:spPr>
            <a:solidFill>
              <a:schemeClr val="accent1"/>
            </a:solidFill>
            <a:ln>
              <a:noFill/>
            </a:ln>
            <a:effectLst/>
          </c:spPr>
          <c:invertIfNegative val="0"/>
          <c:cat>
            <c:strRef>
              <c:f>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Sheet1!$D$25:$D$36</c:f>
              <c:numCache>
                <c:formatCode>_-* #,##0_-;\-* #,##0_-;_-* "-"??_-;_-@_-</c:formatCode>
                <c:ptCount val="12"/>
                <c:pt idx="0">
                  <c:v>426218</c:v>
                </c:pt>
                <c:pt idx="1">
                  <c:v>418887</c:v>
                </c:pt>
                <c:pt idx="2">
                  <c:v>474327</c:v>
                </c:pt>
                <c:pt idx="3">
                  <c:v>555231</c:v>
                </c:pt>
                <c:pt idx="4">
                  <c:v>519250</c:v>
                </c:pt>
                <c:pt idx="5">
                  <c:v>502350</c:v>
                </c:pt>
                <c:pt idx="6">
                  <c:v>515850</c:v>
                </c:pt>
                <c:pt idx="7">
                  <c:v>392750</c:v>
                </c:pt>
                <c:pt idx="8">
                  <c:v>470797</c:v>
                </c:pt>
                <c:pt idx="9">
                  <c:v>582306</c:v>
                </c:pt>
                <c:pt idx="10">
                  <c:v>605752.33728504297</c:v>
                </c:pt>
                <c:pt idx="11">
                  <c:v>595494.66987442155</c:v>
                </c:pt>
              </c:numCache>
            </c:numRef>
          </c:val>
          <c:extLst>
            <c:ext xmlns:c16="http://schemas.microsoft.com/office/drawing/2014/chart" uri="{C3380CC4-5D6E-409C-BE32-E72D297353CC}">
              <c16:uniqueId val="{00000000-EBDA-4B9E-ACB4-94F7C5FF8978}"/>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Sheet1!$F$24</c:f>
              <c:strCache>
                <c:ptCount val="1"/>
                <c:pt idx="0">
                  <c:v>Tasa</c:v>
                </c:pt>
              </c:strCache>
            </c:strRef>
          </c:tx>
          <c:spPr>
            <a:ln w="28575" cap="rnd">
              <a:solidFill>
                <a:schemeClr val="accent2"/>
              </a:solidFill>
              <a:round/>
            </a:ln>
            <a:effectLst/>
          </c:spPr>
          <c:marker>
            <c:symbol val="none"/>
          </c:marker>
          <c:cat>
            <c:strRef>
              <c:f>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Sheet1!$F$25:$F$36</c:f>
              <c:numCache>
                <c:formatCode>0.0000%</c:formatCode>
                <c:ptCount val="12"/>
                <c:pt idx="0">
                  <c:v>4.8999999999999998E-4</c:v>
                </c:pt>
                <c:pt idx="1">
                  <c:v>4.2000000000000002E-4</c:v>
                </c:pt>
                <c:pt idx="2">
                  <c:v>4.4999999999999999E-4</c:v>
                </c:pt>
                <c:pt idx="3">
                  <c:v>4.8000000000000001E-4</c:v>
                </c:pt>
                <c:pt idx="4">
                  <c:v>4.0999999999999999E-4</c:v>
                </c:pt>
                <c:pt idx="5">
                  <c:v>4.0000000000000002E-4</c:v>
                </c:pt>
                <c:pt idx="6">
                  <c:v>3.6000000000000002E-4</c:v>
                </c:pt>
                <c:pt idx="7">
                  <c:v>2.5999999999999998E-4</c:v>
                </c:pt>
                <c:pt idx="8">
                  <c:v>3.4000000000000002E-4</c:v>
                </c:pt>
                <c:pt idx="9">
                  <c:v>3.788641949746757E-4</c:v>
                </c:pt>
                <c:pt idx="10">
                  <c:v>3.4400130402986425E-4</c:v>
                </c:pt>
                <c:pt idx="11">
                  <c:v>3.2669451643769809E-4</c:v>
                </c:pt>
              </c:numCache>
            </c:numRef>
          </c:val>
          <c:smooth val="0"/>
          <c:extLst>
            <c:ext xmlns:c16="http://schemas.microsoft.com/office/drawing/2014/chart" uri="{C3380CC4-5D6E-409C-BE32-E72D297353CC}">
              <c16:uniqueId val="{00000001-EBDA-4B9E-ACB4-94F7C5FF8978}"/>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Motor XL</a:t>
            </a:r>
          </a:p>
          <a:p>
            <a:pPr>
              <a:defRPr/>
            </a:pPr>
            <a:r>
              <a:rPr lang="en-GB"/>
              <a:t>Prima</a:t>
            </a:r>
            <a:r>
              <a:rPr lang="en-GB" baseline="0"/>
              <a:t> vs Tasa</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Sheet1!$D$40</c:f>
              <c:strCache>
                <c:ptCount val="1"/>
                <c:pt idx="0">
                  <c:v>Prima</c:v>
                </c:pt>
              </c:strCache>
            </c:strRef>
          </c:tx>
          <c:spPr>
            <a:solidFill>
              <a:schemeClr val="accent1"/>
            </a:solidFill>
            <a:ln>
              <a:noFill/>
            </a:ln>
            <a:effectLst/>
          </c:spPr>
          <c:invertIfNegative val="0"/>
          <c:cat>
            <c:strRef>
              <c:f>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Sheet1!$D$41:$D$52</c:f>
              <c:numCache>
                <c:formatCode>_-* #,##0_-;\-* #,##0_-;_-* "-"??_-;_-@_-</c:formatCode>
                <c:ptCount val="12"/>
                <c:pt idx="0">
                  <c:v>712020</c:v>
                </c:pt>
                <c:pt idx="1">
                  <c:v>825240</c:v>
                </c:pt>
                <c:pt idx="2">
                  <c:v>780894</c:v>
                </c:pt>
                <c:pt idx="3">
                  <c:v>776796</c:v>
                </c:pt>
                <c:pt idx="4">
                  <c:v>743978</c:v>
                </c:pt>
                <c:pt idx="5">
                  <c:v>806000</c:v>
                </c:pt>
                <c:pt idx="6">
                  <c:v>857325</c:v>
                </c:pt>
                <c:pt idx="7">
                  <c:v>857327</c:v>
                </c:pt>
                <c:pt idx="8">
                  <c:v>906473</c:v>
                </c:pt>
                <c:pt idx="9">
                  <c:v>808446</c:v>
                </c:pt>
                <c:pt idx="10">
                  <c:v>670701.10333424271</c:v>
                </c:pt>
                <c:pt idx="11">
                  <c:v>814928.79663388024</c:v>
                </c:pt>
              </c:numCache>
            </c:numRef>
          </c:val>
          <c:extLst>
            <c:ext xmlns:c16="http://schemas.microsoft.com/office/drawing/2014/chart" uri="{C3380CC4-5D6E-409C-BE32-E72D297353CC}">
              <c16:uniqueId val="{00000000-593F-4746-9E37-4F6E168346AF}"/>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Sheet1!$F$40</c:f>
              <c:strCache>
                <c:ptCount val="1"/>
                <c:pt idx="0">
                  <c:v>Tasa</c:v>
                </c:pt>
              </c:strCache>
            </c:strRef>
          </c:tx>
          <c:spPr>
            <a:ln w="28575" cap="rnd">
              <a:solidFill>
                <a:schemeClr val="accent2"/>
              </a:solidFill>
              <a:round/>
            </a:ln>
            <a:effectLst/>
          </c:spPr>
          <c:marker>
            <c:symbol val="none"/>
          </c:marker>
          <c:cat>
            <c:strRef>
              <c:f>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Sheet1!$F$41:$F$52</c:f>
              <c:numCache>
                <c:formatCode>0.0000%</c:formatCode>
                <c:ptCount val="12"/>
                <c:pt idx="0">
                  <c:v>2.8539999999999999E-2</c:v>
                </c:pt>
                <c:pt idx="1">
                  <c:v>2.9479999999999999E-2</c:v>
                </c:pt>
                <c:pt idx="2">
                  <c:v>2.9409999999999999E-2</c:v>
                </c:pt>
                <c:pt idx="3">
                  <c:v>3.049E-2</c:v>
                </c:pt>
                <c:pt idx="4">
                  <c:v>2.8559999999999999E-2</c:v>
                </c:pt>
                <c:pt idx="5">
                  <c:v>2.869E-2</c:v>
                </c:pt>
                <c:pt idx="6">
                  <c:v>2.8150000000000001E-2</c:v>
                </c:pt>
                <c:pt idx="7">
                  <c:v>2.598E-2</c:v>
                </c:pt>
                <c:pt idx="8">
                  <c:v>2.598E-2</c:v>
                </c:pt>
                <c:pt idx="9">
                  <c:v>2.4396000000000001E-2</c:v>
                </c:pt>
                <c:pt idx="10">
                  <c:v>1.8984700220824876E-2</c:v>
                </c:pt>
                <c:pt idx="11">
                  <c:v>2.0139600443459804E-2</c:v>
                </c:pt>
              </c:numCache>
            </c:numRef>
          </c:val>
          <c:smooth val="0"/>
          <c:extLst>
            <c:ext xmlns:c16="http://schemas.microsoft.com/office/drawing/2014/chart" uri="{C3380CC4-5D6E-409C-BE32-E72D297353CC}">
              <c16:uniqueId val="{00000001-593F-4746-9E37-4F6E168346AF}"/>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Misc XL</a:t>
            </a:r>
          </a:p>
          <a:p>
            <a:pPr>
              <a:defRPr/>
            </a:pPr>
            <a:r>
              <a:rPr lang="en-GB"/>
              <a:t>Prima</a:t>
            </a:r>
            <a:r>
              <a:rPr lang="en-GB" baseline="0"/>
              <a:t> vs Tasa</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Sheet1!$D$56</c:f>
              <c:strCache>
                <c:ptCount val="1"/>
                <c:pt idx="0">
                  <c:v>Prima</c:v>
                </c:pt>
              </c:strCache>
            </c:strRef>
          </c:tx>
          <c:spPr>
            <a:solidFill>
              <a:schemeClr val="accent1"/>
            </a:solidFill>
            <a:ln>
              <a:noFill/>
            </a:ln>
            <a:effectLst/>
          </c:spPr>
          <c:invertIfNegative val="0"/>
          <c:cat>
            <c:strRef>
              <c:f>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Sheet1!$D$57:$D$68</c:f>
              <c:numCache>
                <c:formatCode>_-* #,##0_-;\-* #,##0_-;_-* "-"??_-;_-@_-</c:formatCode>
                <c:ptCount val="12"/>
                <c:pt idx="0">
                  <c:v>398310</c:v>
                </c:pt>
                <c:pt idx="1">
                  <c:v>457418</c:v>
                </c:pt>
                <c:pt idx="2">
                  <c:v>472430</c:v>
                </c:pt>
                <c:pt idx="3">
                  <c:v>504878</c:v>
                </c:pt>
                <c:pt idx="4">
                  <c:v>628414</c:v>
                </c:pt>
                <c:pt idx="5">
                  <c:v>644500</c:v>
                </c:pt>
                <c:pt idx="6">
                  <c:v>741176</c:v>
                </c:pt>
                <c:pt idx="7">
                  <c:v>799999</c:v>
                </c:pt>
                <c:pt idx="8">
                  <c:v>843212</c:v>
                </c:pt>
                <c:pt idx="9">
                  <c:v>893888</c:v>
                </c:pt>
                <c:pt idx="10">
                  <c:v>886627.45396650583</c:v>
                </c:pt>
                <c:pt idx="11">
                  <c:v>1022480.1634803301</c:v>
                </c:pt>
              </c:numCache>
            </c:numRef>
          </c:val>
          <c:extLst>
            <c:ext xmlns:c16="http://schemas.microsoft.com/office/drawing/2014/chart" uri="{C3380CC4-5D6E-409C-BE32-E72D297353CC}">
              <c16:uniqueId val="{00000000-ACD2-4F03-9E3F-AF45B1C66172}"/>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Sheet1!$F$56</c:f>
              <c:strCache>
                <c:ptCount val="1"/>
                <c:pt idx="0">
                  <c:v>Tasa</c:v>
                </c:pt>
              </c:strCache>
            </c:strRef>
          </c:tx>
          <c:spPr>
            <a:ln w="28575" cap="rnd">
              <a:solidFill>
                <a:schemeClr val="accent2"/>
              </a:solidFill>
              <a:round/>
            </a:ln>
            <a:effectLst/>
          </c:spPr>
          <c:marker>
            <c:symbol val="none"/>
          </c:marker>
          <c:cat>
            <c:strRef>
              <c:f>Sheet1!$C$6:$C$18</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 Aseguradora Tajy @15%</c:v>
                </c:pt>
              </c:strCache>
            </c:strRef>
          </c:cat>
          <c:val>
            <c:numRef>
              <c:f>Sheet1!$F$57:$F$68</c:f>
              <c:numCache>
                <c:formatCode>0.0000%</c:formatCode>
                <c:ptCount val="12"/>
                <c:pt idx="0">
                  <c:v>0.11175</c:v>
                </c:pt>
                <c:pt idx="1">
                  <c:v>0.11409999999999999</c:v>
                </c:pt>
                <c:pt idx="2">
                  <c:v>0.11515</c:v>
                </c:pt>
                <c:pt idx="3">
                  <c:v>0.11948</c:v>
                </c:pt>
                <c:pt idx="4">
                  <c:v>0.13217000000000001</c:v>
                </c:pt>
                <c:pt idx="5">
                  <c:v>0.13514000000000001</c:v>
                </c:pt>
                <c:pt idx="6">
                  <c:v>0.1439</c:v>
                </c:pt>
                <c:pt idx="7">
                  <c:v>0.17258000000000001</c:v>
                </c:pt>
                <c:pt idx="8">
                  <c:v>0.17108999999999999</c:v>
                </c:pt>
                <c:pt idx="9">
                  <c:v>0.186698</c:v>
                </c:pt>
                <c:pt idx="10">
                  <c:v>0.16427998052915849</c:v>
                </c:pt>
                <c:pt idx="11">
                  <c:v>0.16946144436186564</c:v>
                </c:pt>
              </c:numCache>
            </c:numRef>
          </c:val>
          <c:smooth val="0"/>
          <c:extLst>
            <c:ext xmlns:c16="http://schemas.microsoft.com/office/drawing/2014/chart" uri="{C3380CC4-5D6E-409C-BE32-E72D297353CC}">
              <c16:uniqueId val="{00000001-ACD2-4F03-9E3F-AF45B1C66172}"/>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F1DF5-435F-4720-9819-3DAB311455B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4C18438-4F47-4F8F-9510-F099146C8A97}" type="pres">
      <dgm:prSet presAssocID="{3B4F1DF5-435F-4720-9819-3DAB311455B3}" presName="Name0" presStyleCnt="0">
        <dgm:presLayoutVars>
          <dgm:chMax val="11"/>
          <dgm:chPref val="11"/>
          <dgm:dir/>
          <dgm:resizeHandles/>
        </dgm:presLayoutVars>
      </dgm:prSet>
      <dgm:spPr/>
      <dgm:t>
        <a:bodyPr/>
        <a:lstStyle/>
        <a:p>
          <a:endParaRPr lang="en-US"/>
        </a:p>
      </dgm:t>
    </dgm:pt>
  </dgm:ptLst>
  <dgm:cxnLst>
    <dgm:cxn modelId="{9DB82BB7-E2A2-4EB1-8A60-EEC6A876511A}" type="presOf" srcId="{3B4F1DF5-435F-4720-9819-3DAB311455B3}" destId="{E4C18438-4F47-4F8F-9510-F099146C8A97}" srcOrd="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0A7DE-E46C-4AE4-A332-B1421ADB0AAD}" type="doc">
      <dgm:prSet loTypeId="urn:microsoft.com/office/officeart/2005/8/layout/process1" loCatId="process" qsTypeId="urn:microsoft.com/office/officeart/2005/8/quickstyle/simple1" qsCatId="simple" csTypeId="urn:microsoft.com/office/officeart/2005/8/colors/accent1_2" csCatId="accent1" phldr="1"/>
      <dgm:spPr/>
    </dgm:pt>
    <dgm:pt modelId="{71A1342B-A2C0-4CB1-9844-92A49BFF3D17}">
      <dgm:prSet phldrT="[Text]" custT="1"/>
      <dgm:spPr>
        <a:solidFill>
          <a:schemeClr val="tx1"/>
        </a:solidFill>
      </dgm:spPr>
      <dgm:t>
        <a:bodyPr/>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Ohio Farm Bureau established</a:t>
          </a:r>
        </a:p>
      </dgm:t>
    </dgm:pt>
    <dgm:pt modelId="{6A0919FE-5579-41BC-B503-39EADCCDAAAF}" type="parTrans" cxnId="{C9A875F2-D384-4ECD-B068-B9D68DE70ECD}">
      <dgm:prSet/>
      <dgm:spPr/>
      <dgm:t>
        <a:bodyPr/>
        <a:lstStyle/>
        <a:p>
          <a:endParaRPr lang="en-US"/>
        </a:p>
      </dgm:t>
    </dgm:pt>
    <dgm:pt modelId="{5FD49BE7-6946-4D29-8655-4D6D23B5A659}" type="sibTrans" cxnId="{C9A875F2-D384-4ECD-B068-B9D68DE70ECD}">
      <dgm:prSet/>
      <dgm:spPr>
        <a:solidFill>
          <a:srgbClr val="7DCBC4"/>
        </a:solidFill>
      </dgm:spPr>
      <dgm:t>
        <a:bodyPr/>
        <a:lstStyle/>
        <a:p>
          <a:endParaRPr lang="en-US"/>
        </a:p>
      </dgm:t>
    </dgm:pt>
    <dgm:pt modelId="{53EA9500-8774-4043-AC32-8D745C746D4A}">
      <dgm:prSet phldrT="[Text]" custT="1"/>
      <dgm:spPr>
        <a:solidFill>
          <a:schemeClr val="tx1"/>
        </a:solidFill>
        <a:ln w="12700" cap="flat" cmpd="sng" algn="ctr">
          <a:solidFill>
            <a:srgbClr val="FFFFFF">
              <a:hueOff val="0"/>
              <a:satOff val="0"/>
              <a:lumOff val="0"/>
              <a:alphaOff val="0"/>
            </a:srgbClr>
          </a:solidFill>
          <a:prstDash val="solid"/>
          <a:miter lim="800000"/>
        </a:ln>
        <a:effectLst/>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Nationwide Insurance provides insurance to Ohio Farm Bureau members</a:t>
          </a:r>
        </a:p>
      </dgm:t>
    </dgm:pt>
    <dgm:pt modelId="{EE780259-2B73-44A7-AEF9-1B3FA717F7E0}" type="parTrans" cxnId="{BC2D9C09-2BB6-4734-B61C-B2149E6D06F0}">
      <dgm:prSet/>
      <dgm:spPr/>
      <dgm:t>
        <a:bodyPr/>
        <a:lstStyle/>
        <a:p>
          <a:endParaRPr lang="en-US"/>
        </a:p>
      </dgm:t>
    </dgm:pt>
    <dgm:pt modelId="{EC52544E-6FBF-4E7A-B34C-ABDA4D6DABBC}" type="sibTrans" cxnId="{BC2D9C09-2BB6-4734-B61C-B2149E6D06F0}">
      <dgm:prSet/>
      <dgm:spPr>
        <a:solidFill>
          <a:srgbClr val="7DCBC4"/>
        </a:solidFill>
      </dgm:spPr>
      <dgm:t>
        <a:bodyPr/>
        <a:lstStyle/>
        <a:p>
          <a:endParaRPr lang="en-US"/>
        </a:p>
      </dgm:t>
    </dgm:pt>
    <dgm:pt modelId="{34FE46AE-B145-424A-9AB3-3DB92ED42D3B}">
      <dgm:prSet phldrT="[Text]" custT="1"/>
      <dgm:spPr>
        <a:solidFill>
          <a:schemeClr val="tx1"/>
        </a:solidFill>
        <a:ln w="12700" cap="flat" cmpd="sng" algn="ctr">
          <a:solidFill>
            <a:srgbClr val="FFFFFF">
              <a:hueOff val="0"/>
              <a:satOff val="0"/>
              <a:lumOff val="0"/>
              <a:alphaOff val="0"/>
            </a:srgbClr>
          </a:solidFill>
          <a:prstDash val="solid"/>
          <a:miter lim="800000"/>
        </a:ln>
        <a:effectLst/>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Nationwide Insurance issues first reinsurance contract</a:t>
          </a:r>
        </a:p>
      </dgm:t>
    </dgm:pt>
    <dgm:pt modelId="{2BD414E4-20CC-4AF5-8A82-D66FD9CF2A8E}" type="parTrans" cxnId="{3BE9B2EE-0B24-49FF-8469-2CE49D50F1A0}">
      <dgm:prSet/>
      <dgm:spPr/>
      <dgm:t>
        <a:bodyPr/>
        <a:lstStyle/>
        <a:p>
          <a:endParaRPr lang="en-US"/>
        </a:p>
      </dgm:t>
    </dgm:pt>
    <dgm:pt modelId="{2E39B20E-1F9A-458E-BE18-52975ACA848E}" type="sibTrans" cxnId="{3BE9B2EE-0B24-49FF-8469-2CE49D50F1A0}">
      <dgm:prSet/>
      <dgm:spPr>
        <a:solidFill>
          <a:srgbClr val="7DCBC4"/>
        </a:solidFill>
      </dgm:spPr>
      <dgm:t>
        <a:bodyPr/>
        <a:lstStyle/>
        <a:p>
          <a:endParaRPr lang="en-US"/>
        </a:p>
      </dgm:t>
    </dgm:pt>
    <dgm:pt modelId="{3369C563-6C3C-4916-BA07-850C722A22AE}">
      <dgm:prSet phldrT="[Text]" custT="1"/>
      <dgm:spPr>
        <a:solidFill>
          <a:schemeClr val="tx1"/>
        </a:solidFill>
        <a:ln w="12700" cap="flat" cmpd="sng" algn="ctr">
          <a:solidFill>
            <a:srgbClr val="FFFFFF">
              <a:hueOff val="0"/>
              <a:satOff val="0"/>
              <a:lumOff val="0"/>
              <a:alphaOff val="0"/>
            </a:srgbClr>
          </a:solidFill>
          <a:prstDash val="solid"/>
          <a:miter lim="800000"/>
        </a:ln>
        <a:effectLst/>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Office of Reinsurance started by Nationwide Insurance</a:t>
          </a:r>
        </a:p>
      </dgm:t>
    </dgm:pt>
    <dgm:pt modelId="{DD7B5DB4-3E04-4E80-9775-996F64CD23B2}" type="parTrans" cxnId="{7988269D-D609-4908-A026-01A8E8D98FD3}">
      <dgm:prSet/>
      <dgm:spPr/>
      <dgm:t>
        <a:bodyPr/>
        <a:lstStyle/>
        <a:p>
          <a:endParaRPr lang="en-US"/>
        </a:p>
      </dgm:t>
    </dgm:pt>
    <dgm:pt modelId="{287854E1-FEC6-4A74-997B-C56B5DFB2917}" type="sibTrans" cxnId="{7988269D-D609-4908-A026-01A8E8D98FD3}">
      <dgm:prSet/>
      <dgm:spPr>
        <a:solidFill>
          <a:srgbClr val="7DCBC4"/>
        </a:solidFill>
      </dgm:spPr>
      <dgm:t>
        <a:bodyPr/>
        <a:lstStyle/>
        <a:p>
          <a:endParaRPr lang="en-US"/>
        </a:p>
      </dgm:t>
    </dgm:pt>
    <dgm:pt modelId="{3C748C83-427F-4CE8-8B1E-23AE3D71A578}">
      <dgm:prSet phldrT="[Text]" custT="1"/>
      <dgm:spPr>
        <a:solidFill>
          <a:schemeClr val="tx1"/>
        </a:solidFill>
        <a:ln w="12700" cap="flat" cmpd="sng" algn="ctr">
          <a:solidFill>
            <a:srgbClr val="FFFFFF">
              <a:hueOff val="0"/>
              <a:satOff val="0"/>
              <a:lumOff val="0"/>
              <a:alphaOff val="0"/>
            </a:srgbClr>
          </a:solidFill>
          <a:prstDash val="solid"/>
          <a:miter lim="800000"/>
        </a:ln>
        <a:effectLst/>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Nationwide Re becomes lead domestic market for AAIC Master Slip</a:t>
          </a:r>
        </a:p>
      </dgm:t>
    </dgm:pt>
    <dgm:pt modelId="{920C6975-A983-431D-BC36-333F65FCD59D}" type="parTrans" cxnId="{D2EE01EF-E215-4EF4-9B26-7579D27DA523}">
      <dgm:prSet/>
      <dgm:spPr/>
      <dgm:t>
        <a:bodyPr/>
        <a:lstStyle/>
        <a:p>
          <a:endParaRPr lang="en-US"/>
        </a:p>
      </dgm:t>
    </dgm:pt>
    <dgm:pt modelId="{89A81451-DF84-4C25-BFA2-F549190844D8}" type="sibTrans" cxnId="{D2EE01EF-E215-4EF4-9B26-7579D27DA523}">
      <dgm:prSet/>
      <dgm:spPr>
        <a:solidFill>
          <a:srgbClr val="7DCBC4"/>
        </a:solidFill>
      </dgm:spPr>
      <dgm:t>
        <a:bodyPr/>
        <a:lstStyle/>
        <a:p>
          <a:endParaRPr lang="en-US"/>
        </a:p>
      </dgm:t>
    </dgm:pt>
    <dgm:pt modelId="{505CC67E-9E0E-4D1B-9C3D-70B924214D14}">
      <dgm:prSet phldrT="[Text]" custT="1"/>
      <dgm:spPr>
        <a:solidFill>
          <a:schemeClr val="tx1"/>
        </a:solidFill>
        <a:ln w="12700" cap="flat" cmpd="sng" algn="ctr">
          <a:solidFill>
            <a:srgbClr val="FFFFFF">
              <a:hueOff val="0"/>
              <a:satOff val="0"/>
              <a:lumOff val="0"/>
              <a:alphaOff val="0"/>
            </a:srgbClr>
          </a:solidFill>
          <a:prstDash val="solid"/>
          <a:miter lim="800000"/>
        </a:ln>
        <a:effectLst/>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US" sz="900" b="1" kern="1200" dirty="0">
              <a:solidFill>
                <a:srgbClr val="FFFFFF"/>
              </a:solidFill>
              <a:latin typeface="Arial" panose="020B0604020202020204"/>
              <a:ea typeface="+mn-ea"/>
              <a:cs typeface="+mn-cs"/>
            </a:rPr>
            <a:t>AmericanAg</a:t>
          </a:r>
          <a:r>
            <a:rPr lang="en-US" sz="900" b="1" kern="1200" baseline="30000" dirty="0">
              <a:solidFill>
                <a:srgbClr val="FFFFFF"/>
              </a:solidFill>
              <a:latin typeface="Arial" panose="020B0604020202020204"/>
              <a:ea typeface="+mn-ea"/>
              <a:cs typeface="+mn-cs"/>
            </a:rPr>
            <a:t>TM</a:t>
          </a:r>
          <a:r>
            <a:rPr lang="en-US" sz="900" b="1" kern="1200" dirty="0">
              <a:solidFill>
                <a:srgbClr val="FFFFFF"/>
              </a:solidFill>
              <a:latin typeface="Arial" panose="020B0604020202020204"/>
              <a:ea typeface="+mn-ea"/>
              <a:cs typeface="+mn-cs"/>
            </a:rPr>
            <a:t> purchases Nationwide Re</a:t>
          </a:r>
        </a:p>
      </dgm:t>
    </dgm:pt>
    <dgm:pt modelId="{8D35FE0E-19BC-452F-AC0A-967A3683AEC6}" type="parTrans" cxnId="{4AD22D8F-450C-4344-A82A-2D6330282800}">
      <dgm:prSet/>
      <dgm:spPr/>
      <dgm:t>
        <a:bodyPr/>
        <a:lstStyle/>
        <a:p>
          <a:endParaRPr lang="en-US"/>
        </a:p>
      </dgm:t>
    </dgm:pt>
    <dgm:pt modelId="{9FBFFFE3-406D-4AE3-94AC-D665F2699525}" type="sibTrans" cxnId="{4AD22D8F-450C-4344-A82A-2D6330282800}">
      <dgm:prSet/>
      <dgm:spPr>
        <a:solidFill>
          <a:srgbClr val="7DCBC4"/>
        </a:solidFill>
      </dgm:spPr>
      <dgm:t>
        <a:bodyPr/>
        <a:lstStyle/>
        <a:p>
          <a:endParaRPr lang="en-US"/>
        </a:p>
      </dgm:t>
    </dgm:pt>
    <dgm:pt modelId="{078E60C5-5F05-41EC-8087-EECBDC3489B0}">
      <dgm:prSet phldrT="[Text]" custT="1"/>
      <dgm:spPr>
        <a:solidFill>
          <a:schemeClr val="tx1"/>
        </a:solidFill>
        <a:ln w="12700" cap="flat" cmpd="sng" algn="ctr">
          <a:solidFill>
            <a:srgbClr val="FFFFFF">
              <a:hueOff val="0"/>
              <a:satOff val="0"/>
              <a:lumOff val="0"/>
              <a:alphaOff val="0"/>
            </a:srgbClr>
          </a:solidFill>
          <a:prstDash val="solid"/>
          <a:miter lim="800000"/>
        </a:ln>
        <a:effectLst/>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US" sz="900" b="1" kern="1200" dirty="0">
              <a:solidFill>
                <a:srgbClr val="FFFFFF"/>
              </a:solidFill>
              <a:latin typeface="Arial" panose="020B0604020202020204"/>
              <a:ea typeface="+mn-ea"/>
              <a:cs typeface="+mn-cs"/>
            </a:rPr>
            <a:t>AmericanAg</a:t>
          </a:r>
          <a:r>
            <a:rPr lang="en-US" sz="900" b="1" kern="1200" baseline="30000" dirty="0">
              <a:solidFill>
                <a:srgbClr val="FFFFFF"/>
              </a:solidFill>
              <a:latin typeface="Arial" panose="020B0604020202020204"/>
              <a:ea typeface="+mn-ea"/>
              <a:cs typeface="+mn-cs"/>
            </a:rPr>
            <a:t>TM</a:t>
          </a:r>
          <a:r>
            <a:rPr lang="en-US" sz="900" b="1" kern="1200" dirty="0">
              <a:solidFill>
                <a:srgbClr val="FFFFFF"/>
              </a:solidFill>
              <a:latin typeface="Arial" panose="020B0604020202020204"/>
              <a:ea typeface="+mn-ea"/>
              <a:cs typeface="+mn-cs"/>
            </a:rPr>
            <a:t> Broker Assumed ITD GWP exceeds $4B</a:t>
          </a:r>
        </a:p>
      </dgm:t>
    </dgm:pt>
    <dgm:pt modelId="{7FAB87B2-EDEA-4D3C-B157-4F9BF568A31B}" type="parTrans" cxnId="{2BF12BDB-D337-4E72-93A1-BBF380CE5E90}">
      <dgm:prSet/>
      <dgm:spPr/>
      <dgm:t>
        <a:bodyPr/>
        <a:lstStyle/>
        <a:p>
          <a:endParaRPr lang="en-US"/>
        </a:p>
      </dgm:t>
    </dgm:pt>
    <dgm:pt modelId="{5EA63FE0-2ED9-49E5-BEA4-B553C7A72B4A}" type="sibTrans" cxnId="{2BF12BDB-D337-4E72-93A1-BBF380CE5E90}">
      <dgm:prSet/>
      <dgm:spPr/>
      <dgm:t>
        <a:bodyPr/>
        <a:lstStyle/>
        <a:p>
          <a:endParaRPr lang="en-US"/>
        </a:p>
      </dgm:t>
    </dgm:pt>
    <dgm:pt modelId="{FDCB207D-37BE-4273-8EF3-639FC0D25CA3}" type="pres">
      <dgm:prSet presAssocID="{2060A7DE-E46C-4AE4-A332-B1421ADB0AAD}" presName="Name0" presStyleCnt="0">
        <dgm:presLayoutVars>
          <dgm:dir/>
          <dgm:resizeHandles val="exact"/>
        </dgm:presLayoutVars>
      </dgm:prSet>
      <dgm:spPr/>
    </dgm:pt>
    <dgm:pt modelId="{A9DB8BC2-6F61-42CB-87B6-C5727531D852}" type="pres">
      <dgm:prSet presAssocID="{71A1342B-A2C0-4CB1-9844-92A49BFF3D17}" presName="node" presStyleLbl="node1" presStyleIdx="0" presStyleCnt="7" custScaleY="139295">
        <dgm:presLayoutVars>
          <dgm:bulletEnabled val="1"/>
        </dgm:presLayoutVars>
      </dgm:prSet>
      <dgm:spPr/>
      <dgm:t>
        <a:bodyPr/>
        <a:lstStyle/>
        <a:p>
          <a:endParaRPr lang="en-US"/>
        </a:p>
      </dgm:t>
    </dgm:pt>
    <dgm:pt modelId="{E71ABB97-51BD-4190-A54F-AE58CB44AD98}" type="pres">
      <dgm:prSet presAssocID="{5FD49BE7-6946-4D29-8655-4D6D23B5A659}" presName="sibTrans" presStyleLbl="sibTrans2D1" presStyleIdx="0" presStyleCnt="6"/>
      <dgm:spPr/>
      <dgm:t>
        <a:bodyPr/>
        <a:lstStyle/>
        <a:p>
          <a:endParaRPr lang="en-US"/>
        </a:p>
      </dgm:t>
    </dgm:pt>
    <dgm:pt modelId="{A0EBF93B-D31C-4EB9-B230-76F56A87137F}" type="pres">
      <dgm:prSet presAssocID="{5FD49BE7-6946-4D29-8655-4D6D23B5A659}" presName="connectorText" presStyleLbl="sibTrans2D1" presStyleIdx="0" presStyleCnt="6"/>
      <dgm:spPr/>
      <dgm:t>
        <a:bodyPr/>
        <a:lstStyle/>
        <a:p>
          <a:endParaRPr lang="en-US"/>
        </a:p>
      </dgm:t>
    </dgm:pt>
    <dgm:pt modelId="{9A88FE12-9EE5-4C5C-BCDD-E4D00D8A32B2}" type="pres">
      <dgm:prSet presAssocID="{53EA9500-8774-4043-AC32-8D745C746D4A}" presName="node" presStyleLbl="node1" presStyleIdx="1" presStyleCnt="7" custScaleY="139295">
        <dgm:presLayoutVars>
          <dgm:bulletEnabled val="1"/>
        </dgm:presLayoutVars>
      </dgm:prSet>
      <dgm:spPr>
        <a:xfrm>
          <a:off x="1106030" y="0"/>
          <a:ext cx="788534" cy="1338662"/>
        </a:xfrm>
        <a:prstGeom prst="roundRect">
          <a:avLst>
            <a:gd name="adj" fmla="val 10000"/>
          </a:avLst>
        </a:prstGeom>
      </dgm:spPr>
      <dgm:t>
        <a:bodyPr/>
        <a:lstStyle/>
        <a:p>
          <a:endParaRPr lang="en-US"/>
        </a:p>
      </dgm:t>
    </dgm:pt>
    <dgm:pt modelId="{34D32629-E488-4C35-A0CF-04CEF6F2FF8F}" type="pres">
      <dgm:prSet presAssocID="{EC52544E-6FBF-4E7A-B34C-ABDA4D6DABBC}" presName="sibTrans" presStyleLbl="sibTrans2D1" presStyleIdx="1" presStyleCnt="6"/>
      <dgm:spPr/>
      <dgm:t>
        <a:bodyPr/>
        <a:lstStyle/>
        <a:p>
          <a:endParaRPr lang="en-US"/>
        </a:p>
      </dgm:t>
    </dgm:pt>
    <dgm:pt modelId="{F2E304BE-D76B-4653-8173-5F7880F9C98E}" type="pres">
      <dgm:prSet presAssocID="{EC52544E-6FBF-4E7A-B34C-ABDA4D6DABBC}" presName="connectorText" presStyleLbl="sibTrans2D1" presStyleIdx="1" presStyleCnt="6"/>
      <dgm:spPr/>
      <dgm:t>
        <a:bodyPr/>
        <a:lstStyle/>
        <a:p>
          <a:endParaRPr lang="en-US"/>
        </a:p>
      </dgm:t>
    </dgm:pt>
    <dgm:pt modelId="{C0690812-2309-466C-B475-485B61196183}" type="pres">
      <dgm:prSet presAssocID="{34FE46AE-B145-424A-9AB3-3DB92ED42D3B}" presName="node" presStyleLbl="node1" presStyleIdx="2" presStyleCnt="7" custScaleY="138597">
        <dgm:presLayoutVars>
          <dgm:bulletEnabled val="1"/>
        </dgm:presLayoutVars>
      </dgm:prSet>
      <dgm:spPr>
        <a:xfrm>
          <a:off x="2209979" y="3354"/>
          <a:ext cx="788534" cy="1331954"/>
        </a:xfrm>
        <a:prstGeom prst="roundRect">
          <a:avLst>
            <a:gd name="adj" fmla="val 10000"/>
          </a:avLst>
        </a:prstGeom>
      </dgm:spPr>
      <dgm:t>
        <a:bodyPr/>
        <a:lstStyle/>
        <a:p>
          <a:endParaRPr lang="en-US"/>
        </a:p>
      </dgm:t>
    </dgm:pt>
    <dgm:pt modelId="{AAE944C7-3A03-4989-974E-D4A157B73C1D}" type="pres">
      <dgm:prSet presAssocID="{2E39B20E-1F9A-458E-BE18-52975ACA848E}" presName="sibTrans" presStyleLbl="sibTrans2D1" presStyleIdx="2" presStyleCnt="6"/>
      <dgm:spPr/>
      <dgm:t>
        <a:bodyPr/>
        <a:lstStyle/>
        <a:p>
          <a:endParaRPr lang="en-US"/>
        </a:p>
      </dgm:t>
    </dgm:pt>
    <dgm:pt modelId="{62EBBCB6-3797-4C1C-B32B-CC43F39A2B7C}" type="pres">
      <dgm:prSet presAssocID="{2E39B20E-1F9A-458E-BE18-52975ACA848E}" presName="connectorText" presStyleLbl="sibTrans2D1" presStyleIdx="2" presStyleCnt="6"/>
      <dgm:spPr/>
      <dgm:t>
        <a:bodyPr/>
        <a:lstStyle/>
        <a:p>
          <a:endParaRPr lang="en-US"/>
        </a:p>
      </dgm:t>
    </dgm:pt>
    <dgm:pt modelId="{E383735C-8B2C-4F93-84B7-BA12C3163244}" type="pres">
      <dgm:prSet presAssocID="{3369C563-6C3C-4916-BA07-850C722A22AE}" presName="node" presStyleLbl="node1" presStyleIdx="3" presStyleCnt="7" custScaleY="139295">
        <dgm:presLayoutVars>
          <dgm:bulletEnabled val="1"/>
        </dgm:presLayoutVars>
      </dgm:prSet>
      <dgm:spPr>
        <a:xfrm>
          <a:off x="3313928" y="0"/>
          <a:ext cx="788534" cy="1338662"/>
        </a:xfrm>
        <a:prstGeom prst="roundRect">
          <a:avLst>
            <a:gd name="adj" fmla="val 10000"/>
          </a:avLst>
        </a:prstGeom>
      </dgm:spPr>
      <dgm:t>
        <a:bodyPr/>
        <a:lstStyle/>
        <a:p>
          <a:endParaRPr lang="en-US"/>
        </a:p>
      </dgm:t>
    </dgm:pt>
    <dgm:pt modelId="{72CEEC62-0243-4D45-BB4D-7A255547E0D7}" type="pres">
      <dgm:prSet presAssocID="{287854E1-FEC6-4A74-997B-C56B5DFB2917}" presName="sibTrans" presStyleLbl="sibTrans2D1" presStyleIdx="3" presStyleCnt="6"/>
      <dgm:spPr/>
      <dgm:t>
        <a:bodyPr/>
        <a:lstStyle/>
        <a:p>
          <a:endParaRPr lang="en-US"/>
        </a:p>
      </dgm:t>
    </dgm:pt>
    <dgm:pt modelId="{5716BDE4-1C53-4DB4-926C-15D34A83B187}" type="pres">
      <dgm:prSet presAssocID="{287854E1-FEC6-4A74-997B-C56B5DFB2917}" presName="connectorText" presStyleLbl="sibTrans2D1" presStyleIdx="3" presStyleCnt="6"/>
      <dgm:spPr/>
      <dgm:t>
        <a:bodyPr/>
        <a:lstStyle/>
        <a:p>
          <a:endParaRPr lang="en-US"/>
        </a:p>
      </dgm:t>
    </dgm:pt>
    <dgm:pt modelId="{CCED6F81-A490-4D8F-833A-F2CC716C4F79}" type="pres">
      <dgm:prSet presAssocID="{3C748C83-427F-4CE8-8B1E-23AE3D71A578}" presName="node" presStyleLbl="node1" presStyleIdx="4" presStyleCnt="7" custScaleY="139295">
        <dgm:presLayoutVars>
          <dgm:bulletEnabled val="1"/>
        </dgm:presLayoutVars>
      </dgm:prSet>
      <dgm:spPr>
        <a:xfrm>
          <a:off x="4417876" y="0"/>
          <a:ext cx="788534" cy="1338662"/>
        </a:xfrm>
        <a:prstGeom prst="roundRect">
          <a:avLst>
            <a:gd name="adj" fmla="val 10000"/>
          </a:avLst>
        </a:prstGeom>
      </dgm:spPr>
      <dgm:t>
        <a:bodyPr/>
        <a:lstStyle/>
        <a:p>
          <a:endParaRPr lang="en-US"/>
        </a:p>
      </dgm:t>
    </dgm:pt>
    <dgm:pt modelId="{70990173-E1F6-45E7-B6C0-A0738CA7032D}" type="pres">
      <dgm:prSet presAssocID="{89A81451-DF84-4C25-BFA2-F549190844D8}" presName="sibTrans" presStyleLbl="sibTrans2D1" presStyleIdx="4" presStyleCnt="6"/>
      <dgm:spPr/>
      <dgm:t>
        <a:bodyPr/>
        <a:lstStyle/>
        <a:p>
          <a:endParaRPr lang="en-US"/>
        </a:p>
      </dgm:t>
    </dgm:pt>
    <dgm:pt modelId="{DFF46E15-A0A3-4E4B-8AE1-2BBDE7153FA4}" type="pres">
      <dgm:prSet presAssocID="{89A81451-DF84-4C25-BFA2-F549190844D8}" presName="connectorText" presStyleLbl="sibTrans2D1" presStyleIdx="4" presStyleCnt="6"/>
      <dgm:spPr/>
      <dgm:t>
        <a:bodyPr/>
        <a:lstStyle/>
        <a:p>
          <a:endParaRPr lang="en-US"/>
        </a:p>
      </dgm:t>
    </dgm:pt>
    <dgm:pt modelId="{ED9A2788-DDC6-48E4-B475-8FE2642631EB}" type="pres">
      <dgm:prSet presAssocID="{505CC67E-9E0E-4D1B-9C3D-70B924214D14}" presName="node" presStyleLbl="node1" presStyleIdx="5" presStyleCnt="7" custScaleY="139295">
        <dgm:presLayoutVars>
          <dgm:bulletEnabled val="1"/>
        </dgm:presLayoutVars>
      </dgm:prSet>
      <dgm:spPr>
        <a:xfrm>
          <a:off x="5521825" y="0"/>
          <a:ext cx="788534" cy="1338662"/>
        </a:xfrm>
        <a:prstGeom prst="roundRect">
          <a:avLst>
            <a:gd name="adj" fmla="val 10000"/>
          </a:avLst>
        </a:prstGeom>
      </dgm:spPr>
      <dgm:t>
        <a:bodyPr/>
        <a:lstStyle/>
        <a:p>
          <a:endParaRPr lang="en-US"/>
        </a:p>
      </dgm:t>
    </dgm:pt>
    <dgm:pt modelId="{990B18BE-5083-4868-84EB-14F54F0799F5}" type="pres">
      <dgm:prSet presAssocID="{9FBFFFE3-406D-4AE3-94AC-D665F2699525}" presName="sibTrans" presStyleLbl="sibTrans2D1" presStyleIdx="5" presStyleCnt="6"/>
      <dgm:spPr/>
      <dgm:t>
        <a:bodyPr/>
        <a:lstStyle/>
        <a:p>
          <a:endParaRPr lang="en-US"/>
        </a:p>
      </dgm:t>
    </dgm:pt>
    <dgm:pt modelId="{29A73347-1B33-44F9-B01F-3C84D61D098F}" type="pres">
      <dgm:prSet presAssocID="{9FBFFFE3-406D-4AE3-94AC-D665F2699525}" presName="connectorText" presStyleLbl="sibTrans2D1" presStyleIdx="5" presStyleCnt="6"/>
      <dgm:spPr/>
      <dgm:t>
        <a:bodyPr/>
        <a:lstStyle/>
        <a:p>
          <a:endParaRPr lang="en-US"/>
        </a:p>
      </dgm:t>
    </dgm:pt>
    <dgm:pt modelId="{C81A1DA7-3E0B-4B21-9D84-163244C0691E}" type="pres">
      <dgm:prSet presAssocID="{078E60C5-5F05-41EC-8087-EECBDC3489B0}" presName="node" presStyleLbl="node1" presStyleIdx="6" presStyleCnt="7" custScaleY="139295">
        <dgm:presLayoutVars>
          <dgm:bulletEnabled val="1"/>
        </dgm:presLayoutVars>
      </dgm:prSet>
      <dgm:spPr>
        <a:xfrm>
          <a:off x="6625774" y="0"/>
          <a:ext cx="788534" cy="1338662"/>
        </a:xfrm>
        <a:prstGeom prst="roundRect">
          <a:avLst>
            <a:gd name="adj" fmla="val 10000"/>
          </a:avLst>
        </a:prstGeom>
      </dgm:spPr>
      <dgm:t>
        <a:bodyPr/>
        <a:lstStyle/>
        <a:p>
          <a:endParaRPr lang="en-US"/>
        </a:p>
      </dgm:t>
    </dgm:pt>
  </dgm:ptLst>
  <dgm:cxnLst>
    <dgm:cxn modelId="{A8888405-BDB6-4126-BF0B-7931F54C6CA9}" type="presOf" srcId="{53EA9500-8774-4043-AC32-8D745C746D4A}" destId="{9A88FE12-9EE5-4C5C-BCDD-E4D00D8A32B2}" srcOrd="0" destOrd="0" presId="urn:microsoft.com/office/officeart/2005/8/layout/process1"/>
    <dgm:cxn modelId="{7037E7EE-56BC-441E-9515-F24FE6477372}" type="presOf" srcId="{3C748C83-427F-4CE8-8B1E-23AE3D71A578}" destId="{CCED6F81-A490-4D8F-833A-F2CC716C4F79}" srcOrd="0" destOrd="0" presId="urn:microsoft.com/office/officeart/2005/8/layout/process1"/>
    <dgm:cxn modelId="{849808D3-56D6-43E2-8345-5B0D301BD5A6}" type="presOf" srcId="{EC52544E-6FBF-4E7A-B34C-ABDA4D6DABBC}" destId="{F2E304BE-D76B-4653-8173-5F7880F9C98E}" srcOrd="1" destOrd="0" presId="urn:microsoft.com/office/officeart/2005/8/layout/process1"/>
    <dgm:cxn modelId="{BC2D9C09-2BB6-4734-B61C-B2149E6D06F0}" srcId="{2060A7DE-E46C-4AE4-A332-B1421ADB0AAD}" destId="{53EA9500-8774-4043-AC32-8D745C746D4A}" srcOrd="1" destOrd="0" parTransId="{EE780259-2B73-44A7-AEF9-1B3FA717F7E0}" sibTransId="{EC52544E-6FBF-4E7A-B34C-ABDA4D6DABBC}"/>
    <dgm:cxn modelId="{56961C73-486C-425C-99D8-7EDC239E3B33}" type="presOf" srcId="{EC52544E-6FBF-4E7A-B34C-ABDA4D6DABBC}" destId="{34D32629-E488-4C35-A0CF-04CEF6F2FF8F}" srcOrd="0" destOrd="0" presId="urn:microsoft.com/office/officeart/2005/8/layout/process1"/>
    <dgm:cxn modelId="{D7653D19-958A-4E02-A2B8-92BFE076DA0A}" type="presOf" srcId="{2E39B20E-1F9A-458E-BE18-52975ACA848E}" destId="{62EBBCB6-3797-4C1C-B32B-CC43F39A2B7C}" srcOrd="1" destOrd="0" presId="urn:microsoft.com/office/officeart/2005/8/layout/process1"/>
    <dgm:cxn modelId="{3BE9B2EE-0B24-49FF-8469-2CE49D50F1A0}" srcId="{2060A7DE-E46C-4AE4-A332-B1421ADB0AAD}" destId="{34FE46AE-B145-424A-9AB3-3DB92ED42D3B}" srcOrd="2" destOrd="0" parTransId="{2BD414E4-20CC-4AF5-8A82-D66FD9CF2A8E}" sibTransId="{2E39B20E-1F9A-458E-BE18-52975ACA848E}"/>
    <dgm:cxn modelId="{F90309F2-E06C-42DC-919F-AA87D786C900}" type="presOf" srcId="{2E39B20E-1F9A-458E-BE18-52975ACA848E}" destId="{AAE944C7-3A03-4989-974E-D4A157B73C1D}" srcOrd="0" destOrd="0" presId="urn:microsoft.com/office/officeart/2005/8/layout/process1"/>
    <dgm:cxn modelId="{9F94F232-6E96-4E8B-805F-F5AEF69DE8FF}" type="presOf" srcId="{287854E1-FEC6-4A74-997B-C56B5DFB2917}" destId="{72CEEC62-0243-4D45-BB4D-7A255547E0D7}" srcOrd="0" destOrd="0" presId="urn:microsoft.com/office/officeart/2005/8/layout/process1"/>
    <dgm:cxn modelId="{E16B4C4B-FD0B-4382-A7E5-933220FDA739}" type="presOf" srcId="{89A81451-DF84-4C25-BFA2-F549190844D8}" destId="{70990173-E1F6-45E7-B6C0-A0738CA7032D}" srcOrd="0" destOrd="0" presId="urn:microsoft.com/office/officeart/2005/8/layout/process1"/>
    <dgm:cxn modelId="{2BF12BDB-D337-4E72-93A1-BBF380CE5E90}" srcId="{2060A7DE-E46C-4AE4-A332-B1421ADB0AAD}" destId="{078E60C5-5F05-41EC-8087-EECBDC3489B0}" srcOrd="6" destOrd="0" parTransId="{7FAB87B2-EDEA-4D3C-B157-4F9BF568A31B}" sibTransId="{5EA63FE0-2ED9-49E5-BEA4-B553C7A72B4A}"/>
    <dgm:cxn modelId="{C9A875F2-D384-4ECD-B068-B9D68DE70ECD}" srcId="{2060A7DE-E46C-4AE4-A332-B1421ADB0AAD}" destId="{71A1342B-A2C0-4CB1-9844-92A49BFF3D17}" srcOrd="0" destOrd="0" parTransId="{6A0919FE-5579-41BC-B503-39EADCCDAAAF}" sibTransId="{5FD49BE7-6946-4D29-8655-4D6D23B5A659}"/>
    <dgm:cxn modelId="{D2EE01EF-E215-4EF4-9B26-7579D27DA523}" srcId="{2060A7DE-E46C-4AE4-A332-B1421ADB0AAD}" destId="{3C748C83-427F-4CE8-8B1E-23AE3D71A578}" srcOrd="4" destOrd="0" parTransId="{920C6975-A983-431D-BC36-333F65FCD59D}" sibTransId="{89A81451-DF84-4C25-BFA2-F549190844D8}"/>
    <dgm:cxn modelId="{4AD22D8F-450C-4344-A82A-2D6330282800}" srcId="{2060A7DE-E46C-4AE4-A332-B1421ADB0AAD}" destId="{505CC67E-9E0E-4D1B-9C3D-70B924214D14}" srcOrd="5" destOrd="0" parTransId="{8D35FE0E-19BC-452F-AC0A-967A3683AEC6}" sibTransId="{9FBFFFE3-406D-4AE3-94AC-D665F2699525}"/>
    <dgm:cxn modelId="{9EBCA197-77C6-4EFE-81C1-64244A37177D}" type="presOf" srcId="{71A1342B-A2C0-4CB1-9844-92A49BFF3D17}" destId="{A9DB8BC2-6F61-42CB-87B6-C5727531D852}" srcOrd="0" destOrd="0" presId="urn:microsoft.com/office/officeart/2005/8/layout/process1"/>
    <dgm:cxn modelId="{40CAE24A-1D8D-4B78-822D-29FD8C434107}" type="presOf" srcId="{9FBFFFE3-406D-4AE3-94AC-D665F2699525}" destId="{990B18BE-5083-4868-84EB-14F54F0799F5}" srcOrd="0" destOrd="0" presId="urn:microsoft.com/office/officeart/2005/8/layout/process1"/>
    <dgm:cxn modelId="{78980322-1E35-4075-8E21-5467FD1B186C}" type="presOf" srcId="{5FD49BE7-6946-4D29-8655-4D6D23B5A659}" destId="{A0EBF93B-D31C-4EB9-B230-76F56A87137F}" srcOrd="1" destOrd="0" presId="urn:microsoft.com/office/officeart/2005/8/layout/process1"/>
    <dgm:cxn modelId="{28F80BD4-673A-4794-818F-803C7F13598A}" type="presOf" srcId="{505CC67E-9E0E-4D1B-9C3D-70B924214D14}" destId="{ED9A2788-DDC6-48E4-B475-8FE2642631EB}" srcOrd="0" destOrd="0" presId="urn:microsoft.com/office/officeart/2005/8/layout/process1"/>
    <dgm:cxn modelId="{46B7A7C3-6628-4CED-B131-94A2141118CC}" type="presOf" srcId="{3369C563-6C3C-4916-BA07-850C722A22AE}" destId="{E383735C-8B2C-4F93-84B7-BA12C3163244}" srcOrd="0" destOrd="0" presId="urn:microsoft.com/office/officeart/2005/8/layout/process1"/>
    <dgm:cxn modelId="{7988269D-D609-4908-A026-01A8E8D98FD3}" srcId="{2060A7DE-E46C-4AE4-A332-B1421ADB0AAD}" destId="{3369C563-6C3C-4916-BA07-850C722A22AE}" srcOrd="3" destOrd="0" parTransId="{DD7B5DB4-3E04-4E80-9775-996F64CD23B2}" sibTransId="{287854E1-FEC6-4A74-997B-C56B5DFB2917}"/>
    <dgm:cxn modelId="{10930831-631D-4116-B62F-9772C0983E80}" type="presOf" srcId="{34FE46AE-B145-424A-9AB3-3DB92ED42D3B}" destId="{C0690812-2309-466C-B475-485B61196183}" srcOrd="0" destOrd="0" presId="urn:microsoft.com/office/officeart/2005/8/layout/process1"/>
    <dgm:cxn modelId="{1A3BF41A-13EF-44E3-A6E6-3E32C026C910}" type="presOf" srcId="{2060A7DE-E46C-4AE4-A332-B1421ADB0AAD}" destId="{FDCB207D-37BE-4273-8EF3-639FC0D25CA3}" srcOrd="0" destOrd="0" presId="urn:microsoft.com/office/officeart/2005/8/layout/process1"/>
    <dgm:cxn modelId="{FC8945AE-2D63-44B6-BD68-503EDF677415}" type="presOf" srcId="{078E60C5-5F05-41EC-8087-EECBDC3489B0}" destId="{C81A1DA7-3E0B-4B21-9D84-163244C0691E}" srcOrd="0" destOrd="0" presId="urn:microsoft.com/office/officeart/2005/8/layout/process1"/>
    <dgm:cxn modelId="{2B2BFF27-B6E4-4E10-BE10-C8B6D0B0FB6E}" type="presOf" srcId="{89A81451-DF84-4C25-BFA2-F549190844D8}" destId="{DFF46E15-A0A3-4E4B-8AE1-2BBDE7153FA4}" srcOrd="1" destOrd="0" presId="urn:microsoft.com/office/officeart/2005/8/layout/process1"/>
    <dgm:cxn modelId="{C483118E-CA4E-4630-8958-B11BC44674B8}" type="presOf" srcId="{9FBFFFE3-406D-4AE3-94AC-D665F2699525}" destId="{29A73347-1B33-44F9-B01F-3C84D61D098F}" srcOrd="1" destOrd="0" presId="urn:microsoft.com/office/officeart/2005/8/layout/process1"/>
    <dgm:cxn modelId="{3D6A8242-6A97-4B9E-B7A2-73E912B8D300}" type="presOf" srcId="{5FD49BE7-6946-4D29-8655-4D6D23B5A659}" destId="{E71ABB97-51BD-4190-A54F-AE58CB44AD98}" srcOrd="0" destOrd="0" presId="urn:microsoft.com/office/officeart/2005/8/layout/process1"/>
    <dgm:cxn modelId="{3C92CC11-5A47-4121-A1F0-2A14AE12BDCA}" type="presOf" srcId="{287854E1-FEC6-4A74-997B-C56B5DFB2917}" destId="{5716BDE4-1C53-4DB4-926C-15D34A83B187}" srcOrd="1" destOrd="0" presId="urn:microsoft.com/office/officeart/2005/8/layout/process1"/>
    <dgm:cxn modelId="{20D093DA-35F3-400D-88E5-2B027182B4C7}" type="presParOf" srcId="{FDCB207D-37BE-4273-8EF3-639FC0D25CA3}" destId="{A9DB8BC2-6F61-42CB-87B6-C5727531D852}" srcOrd="0" destOrd="0" presId="urn:microsoft.com/office/officeart/2005/8/layout/process1"/>
    <dgm:cxn modelId="{B9CB08C3-18BD-4C78-97C1-18B54A074511}" type="presParOf" srcId="{FDCB207D-37BE-4273-8EF3-639FC0D25CA3}" destId="{E71ABB97-51BD-4190-A54F-AE58CB44AD98}" srcOrd="1" destOrd="0" presId="urn:microsoft.com/office/officeart/2005/8/layout/process1"/>
    <dgm:cxn modelId="{D4D74A43-6713-4974-B32B-F6C9EE5D0CAE}" type="presParOf" srcId="{E71ABB97-51BD-4190-A54F-AE58CB44AD98}" destId="{A0EBF93B-D31C-4EB9-B230-76F56A87137F}" srcOrd="0" destOrd="0" presId="urn:microsoft.com/office/officeart/2005/8/layout/process1"/>
    <dgm:cxn modelId="{66466E93-9E62-4D0D-A9FB-2295D903DD4A}" type="presParOf" srcId="{FDCB207D-37BE-4273-8EF3-639FC0D25CA3}" destId="{9A88FE12-9EE5-4C5C-BCDD-E4D00D8A32B2}" srcOrd="2" destOrd="0" presId="urn:microsoft.com/office/officeart/2005/8/layout/process1"/>
    <dgm:cxn modelId="{7291193F-CA06-4B7F-A7F5-C915A06A1DB4}" type="presParOf" srcId="{FDCB207D-37BE-4273-8EF3-639FC0D25CA3}" destId="{34D32629-E488-4C35-A0CF-04CEF6F2FF8F}" srcOrd="3" destOrd="0" presId="urn:microsoft.com/office/officeart/2005/8/layout/process1"/>
    <dgm:cxn modelId="{E3422F0B-B91F-46E9-AF2D-78BE1155A986}" type="presParOf" srcId="{34D32629-E488-4C35-A0CF-04CEF6F2FF8F}" destId="{F2E304BE-D76B-4653-8173-5F7880F9C98E}" srcOrd="0" destOrd="0" presId="urn:microsoft.com/office/officeart/2005/8/layout/process1"/>
    <dgm:cxn modelId="{AEFFF737-F9B7-4395-AE57-1A29AD579484}" type="presParOf" srcId="{FDCB207D-37BE-4273-8EF3-639FC0D25CA3}" destId="{C0690812-2309-466C-B475-485B61196183}" srcOrd="4" destOrd="0" presId="urn:microsoft.com/office/officeart/2005/8/layout/process1"/>
    <dgm:cxn modelId="{291D052F-EFF4-4CF9-9E3B-223D4383FACD}" type="presParOf" srcId="{FDCB207D-37BE-4273-8EF3-639FC0D25CA3}" destId="{AAE944C7-3A03-4989-974E-D4A157B73C1D}" srcOrd="5" destOrd="0" presId="urn:microsoft.com/office/officeart/2005/8/layout/process1"/>
    <dgm:cxn modelId="{66A5AADE-2DB9-41A8-987C-562E333D98C4}" type="presParOf" srcId="{AAE944C7-3A03-4989-974E-D4A157B73C1D}" destId="{62EBBCB6-3797-4C1C-B32B-CC43F39A2B7C}" srcOrd="0" destOrd="0" presId="urn:microsoft.com/office/officeart/2005/8/layout/process1"/>
    <dgm:cxn modelId="{78C0CEA7-0CD4-4FDC-9150-E3B8AE10CA2D}" type="presParOf" srcId="{FDCB207D-37BE-4273-8EF3-639FC0D25CA3}" destId="{E383735C-8B2C-4F93-84B7-BA12C3163244}" srcOrd="6" destOrd="0" presId="urn:microsoft.com/office/officeart/2005/8/layout/process1"/>
    <dgm:cxn modelId="{8DD3B807-A13B-468B-A2E8-F870549B7444}" type="presParOf" srcId="{FDCB207D-37BE-4273-8EF3-639FC0D25CA3}" destId="{72CEEC62-0243-4D45-BB4D-7A255547E0D7}" srcOrd="7" destOrd="0" presId="urn:microsoft.com/office/officeart/2005/8/layout/process1"/>
    <dgm:cxn modelId="{7F87CA13-0F54-46F0-B8DE-CFADB9B344AF}" type="presParOf" srcId="{72CEEC62-0243-4D45-BB4D-7A255547E0D7}" destId="{5716BDE4-1C53-4DB4-926C-15D34A83B187}" srcOrd="0" destOrd="0" presId="urn:microsoft.com/office/officeart/2005/8/layout/process1"/>
    <dgm:cxn modelId="{12F0BAEA-DD38-4877-A0D5-E0DCA3AB7579}" type="presParOf" srcId="{FDCB207D-37BE-4273-8EF3-639FC0D25CA3}" destId="{CCED6F81-A490-4D8F-833A-F2CC716C4F79}" srcOrd="8" destOrd="0" presId="urn:microsoft.com/office/officeart/2005/8/layout/process1"/>
    <dgm:cxn modelId="{1AD36EB9-B386-4264-8986-8443F1D380E1}" type="presParOf" srcId="{FDCB207D-37BE-4273-8EF3-639FC0D25CA3}" destId="{70990173-E1F6-45E7-B6C0-A0738CA7032D}" srcOrd="9" destOrd="0" presId="urn:microsoft.com/office/officeart/2005/8/layout/process1"/>
    <dgm:cxn modelId="{2435E30B-487D-4648-95F6-99CC3F0F47BE}" type="presParOf" srcId="{70990173-E1F6-45E7-B6C0-A0738CA7032D}" destId="{DFF46E15-A0A3-4E4B-8AE1-2BBDE7153FA4}" srcOrd="0" destOrd="0" presId="urn:microsoft.com/office/officeart/2005/8/layout/process1"/>
    <dgm:cxn modelId="{E9A23274-BB62-4377-BED3-2937CA8522F4}" type="presParOf" srcId="{FDCB207D-37BE-4273-8EF3-639FC0D25CA3}" destId="{ED9A2788-DDC6-48E4-B475-8FE2642631EB}" srcOrd="10" destOrd="0" presId="urn:microsoft.com/office/officeart/2005/8/layout/process1"/>
    <dgm:cxn modelId="{7E513EE0-BD01-4BEF-9902-1D7355B57CB6}" type="presParOf" srcId="{FDCB207D-37BE-4273-8EF3-639FC0D25CA3}" destId="{990B18BE-5083-4868-84EB-14F54F0799F5}" srcOrd="11" destOrd="0" presId="urn:microsoft.com/office/officeart/2005/8/layout/process1"/>
    <dgm:cxn modelId="{C47E5B08-D190-41D1-8675-B5A7992D8891}" type="presParOf" srcId="{990B18BE-5083-4868-84EB-14F54F0799F5}" destId="{29A73347-1B33-44F9-B01F-3C84D61D098F}" srcOrd="0" destOrd="0" presId="urn:microsoft.com/office/officeart/2005/8/layout/process1"/>
    <dgm:cxn modelId="{12588475-704F-4AF9-9A5E-223B1D6BAAC0}" type="presParOf" srcId="{FDCB207D-37BE-4273-8EF3-639FC0D25CA3}" destId="{C81A1DA7-3E0B-4B21-9D84-163244C0691E}" srcOrd="1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4333A2-E693-4D54-ABE0-730E0004FF7B}"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7FBC29A2-F3A1-4CE9-995F-8952E4AF474D}">
      <dgm:prSet phldrT="[Text]" custT="1"/>
      <dgm:spPr>
        <a:solidFill>
          <a:srgbClr val="00929A"/>
        </a:solidFill>
      </dgm:spPr>
      <dgm:t>
        <a:bodyPr/>
        <a:lstStyle/>
        <a:p>
          <a:r>
            <a:rPr lang="en-US" sz="2400" dirty="0">
              <a:solidFill>
                <a:schemeClr val="bg1"/>
              </a:solidFill>
            </a:rPr>
            <a:t>Responsiveness</a:t>
          </a:r>
        </a:p>
      </dgm:t>
    </dgm:pt>
    <dgm:pt modelId="{5D7867F9-C917-407E-AA50-AF2D11B58DF3}" type="parTrans" cxnId="{7A4BADBA-6158-4A7E-9E0B-89BA0DE61230}">
      <dgm:prSet/>
      <dgm:spPr/>
      <dgm:t>
        <a:bodyPr/>
        <a:lstStyle/>
        <a:p>
          <a:endParaRPr lang="en-US"/>
        </a:p>
      </dgm:t>
    </dgm:pt>
    <dgm:pt modelId="{F1A13EDB-BE5A-414D-B270-45058A53A340}" type="sibTrans" cxnId="{7A4BADBA-6158-4A7E-9E0B-89BA0DE61230}">
      <dgm:prSet/>
      <dgm:spPr/>
      <dgm:t>
        <a:bodyPr/>
        <a:lstStyle/>
        <a:p>
          <a:endParaRPr lang="en-US"/>
        </a:p>
      </dgm:t>
    </dgm:pt>
    <dgm:pt modelId="{F97F40CC-C08E-4F86-A7ED-66E14FFE7067}">
      <dgm:prSet phldrT="[Text]" custT="1"/>
      <dgm:spPr>
        <a:solidFill>
          <a:schemeClr val="accent1"/>
        </a:solidFill>
      </dgm:spPr>
      <dgm:t>
        <a:bodyPr/>
        <a:lstStyle/>
        <a:p>
          <a:r>
            <a:rPr lang="en-US" sz="2400"/>
            <a:t>Stable Capacity</a:t>
          </a:r>
        </a:p>
      </dgm:t>
    </dgm:pt>
    <dgm:pt modelId="{3B904132-4073-4F2C-A158-B297DC40F3F0}" type="sibTrans" cxnId="{BC6D8D05-0407-45A2-8725-8D18F826080F}">
      <dgm:prSet/>
      <dgm:spPr/>
      <dgm:t>
        <a:bodyPr/>
        <a:lstStyle/>
        <a:p>
          <a:endParaRPr lang="en-US"/>
        </a:p>
      </dgm:t>
    </dgm:pt>
    <dgm:pt modelId="{B99292C3-1EAD-4986-A4AA-A78038889AD5}" type="parTrans" cxnId="{BC6D8D05-0407-45A2-8725-8D18F826080F}">
      <dgm:prSet/>
      <dgm:spPr/>
      <dgm:t>
        <a:bodyPr/>
        <a:lstStyle/>
        <a:p>
          <a:endParaRPr lang="en-US"/>
        </a:p>
      </dgm:t>
    </dgm:pt>
    <dgm:pt modelId="{B68A4048-FDEA-4860-A837-F92D35950614}">
      <dgm:prSet custT="1"/>
      <dgm:spPr/>
      <dgm:t>
        <a:bodyPr/>
        <a:lstStyle/>
        <a:p>
          <a:r>
            <a:rPr lang="en-US" sz="2400"/>
            <a:t>Multi-Layer and Program Support</a:t>
          </a:r>
        </a:p>
      </dgm:t>
    </dgm:pt>
    <dgm:pt modelId="{BCED6BDD-61A4-4259-A84E-3714D0B7DAC5}" type="parTrans" cxnId="{D6B4774F-531C-49D3-8493-706E51734DD0}">
      <dgm:prSet/>
      <dgm:spPr/>
      <dgm:t>
        <a:bodyPr/>
        <a:lstStyle/>
        <a:p>
          <a:endParaRPr lang="en-US"/>
        </a:p>
      </dgm:t>
    </dgm:pt>
    <dgm:pt modelId="{63763948-BA7E-4DCE-A0C4-D565F6C7EC98}" type="sibTrans" cxnId="{D6B4774F-531C-49D3-8493-706E51734DD0}">
      <dgm:prSet/>
      <dgm:spPr/>
      <dgm:t>
        <a:bodyPr/>
        <a:lstStyle/>
        <a:p>
          <a:endParaRPr lang="en-US"/>
        </a:p>
      </dgm:t>
    </dgm:pt>
    <dgm:pt modelId="{EAC76254-BA5D-4CC6-BE0F-62EBEF5E8051}">
      <dgm:prSet/>
      <dgm:spPr/>
      <dgm:t>
        <a:bodyPr/>
        <a:lstStyle/>
        <a:p>
          <a:r>
            <a:rPr lang="en-US"/>
            <a:t>Alignment of interests</a:t>
          </a:r>
        </a:p>
      </dgm:t>
    </dgm:pt>
    <dgm:pt modelId="{5F29EC71-78E0-4E78-9B9B-D86AD6B479AD}" type="parTrans" cxnId="{F7F65D30-5F82-4EC1-B56D-E0DE1F68318B}">
      <dgm:prSet/>
      <dgm:spPr/>
      <dgm:t>
        <a:bodyPr/>
        <a:lstStyle/>
        <a:p>
          <a:endParaRPr lang="en-US"/>
        </a:p>
      </dgm:t>
    </dgm:pt>
    <dgm:pt modelId="{B4353B0B-1521-405A-937A-5FC2DCC6E01D}" type="sibTrans" cxnId="{F7F65D30-5F82-4EC1-B56D-E0DE1F68318B}">
      <dgm:prSet/>
      <dgm:spPr/>
      <dgm:t>
        <a:bodyPr/>
        <a:lstStyle/>
        <a:p>
          <a:endParaRPr lang="en-US"/>
        </a:p>
      </dgm:t>
    </dgm:pt>
    <dgm:pt modelId="{867180AB-BDE4-495E-B7C5-763F9EC4642A}">
      <dgm:prSet/>
      <dgm:spPr/>
      <dgm:t>
        <a:bodyPr/>
        <a:lstStyle/>
        <a:p>
          <a:endParaRPr lang="en-US"/>
        </a:p>
      </dgm:t>
    </dgm:pt>
    <dgm:pt modelId="{A3B9BBB8-114A-4653-9242-B6EB3D3B7EB3}" type="parTrans" cxnId="{EFA63928-2628-4CFC-BE32-CC1D8F1E58EF}">
      <dgm:prSet/>
      <dgm:spPr/>
      <dgm:t>
        <a:bodyPr/>
        <a:lstStyle/>
        <a:p>
          <a:endParaRPr lang="en-US"/>
        </a:p>
      </dgm:t>
    </dgm:pt>
    <dgm:pt modelId="{5C35E2B1-8390-4868-BB83-F0995643D7F4}" type="sibTrans" cxnId="{EFA63928-2628-4CFC-BE32-CC1D8F1E58EF}">
      <dgm:prSet/>
      <dgm:spPr/>
      <dgm:t>
        <a:bodyPr/>
        <a:lstStyle/>
        <a:p>
          <a:endParaRPr lang="en-US"/>
        </a:p>
      </dgm:t>
    </dgm:pt>
    <dgm:pt modelId="{DF625C5B-87D9-4E83-BCA5-2D0205C8C9EA}">
      <dgm:prSet phldrT="[Text]"/>
      <dgm:spPr>
        <a:solidFill>
          <a:srgbClr val="7DCBC4">
            <a:alpha val="90000"/>
          </a:srgbClr>
        </a:solidFill>
      </dgm:spPr>
      <dgm:t>
        <a:bodyPr tIns="91440" anchor="ctr"/>
        <a:lstStyle/>
        <a:p>
          <a:pPr marL="274320"/>
          <a:r>
            <a:rPr lang="en-US" dirty="0"/>
            <a:t>Prompt claims payment</a:t>
          </a:r>
        </a:p>
      </dgm:t>
    </dgm:pt>
    <dgm:pt modelId="{CB10D1F0-1024-470D-BD3B-A863AFC56BDB}" type="parTrans" cxnId="{9F56B50A-96A8-4E85-9738-E1355E2DF22E}">
      <dgm:prSet/>
      <dgm:spPr/>
      <dgm:t>
        <a:bodyPr/>
        <a:lstStyle/>
        <a:p>
          <a:endParaRPr lang="en-US"/>
        </a:p>
      </dgm:t>
    </dgm:pt>
    <dgm:pt modelId="{724B5D2C-CA00-4417-A35D-1F6A22028999}" type="sibTrans" cxnId="{9F56B50A-96A8-4E85-9738-E1355E2DF22E}">
      <dgm:prSet/>
      <dgm:spPr/>
      <dgm:t>
        <a:bodyPr/>
        <a:lstStyle/>
        <a:p>
          <a:endParaRPr lang="en-US"/>
        </a:p>
      </dgm:t>
    </dgm:pt>
    <dgm:pt modelId="{368EA99E-65A0-4615-B763-23F359CF7238}">
      <dgm:prSet phldrT="[Text]"/>
      <dgm:spPr>
        <a:solidFill>
          <a:schemeClr val="accent2">
            <a:alpha val="90000"/>
          </a:schemeClr>
        </a:solidFill>
      </dgm:spPr>
      <dgm:t>
        <a:bodyPr tIns="91440" anchor="t" anchorCtr="0"/>
        <a:lstStyle/>
        <a:p>
          <a:pPr marL="274320"/>
          <a:r>
            <a:rPr lang="en-US" dirty="0"/>
            <a:t>Meaningful lines</a:t>
          </a:r>
        </a:p>
      </dgm:t>
    </dgm:pt>
    <dgm:pt modelId="{7A9DB22F-E352-4958-9845-EECC6164ED2F}" type="sibTrans" cxnId="{8355D0DB-B835-437D-8775-136F4689A66E}">
      <dgm:prSet/>
      <dgm:spPr/>
      <dgm:t>
        <a:bodyPr/>
        <a:lstStyle/>
        <a:p>
          <a:endParaRPr lang="en-US"/>
        </a:p>
      </dgm:t>
    </dgm:pt>
    <dgm:pt modelId="{A99D42B6-2B65-45E0-9134-35B6C622A96A}" type="parTrans" cxnId="{8355D0DB-B835-437D-8775-136F4689A66E}">
      <dgm:prSet/>
      <dgm:spPr/>
      <dgm:t>
        <a:bodyPr/>
        <a:lstStyle/>
        <a:p>
          <a:endParaRPr lang="en-US"/>
        </a:p>
      </dgm:t>
    </dgm:pt>
    <dgm:pt modelId="{7D1F31D0-C53C-4632-8476-50C795A7D6F3}">
      <dgm:prSet/>
      <dgm:spPr>
        <a:solidFill>
          <a:schemeClr val="accent2">
            <a:alpha val="90000"/>
          </a:schemeClr>
        </a:solidFill>
      </dgm:spPr>
      <dgm:t>
        <a:bodyPr/>
        <a:lstStyle/>
        <a:p>
          <a:pPr marL="274320"/>
          <a:r>
            <a:rPr lang="en-US"/>
            <a:t>Long-term approach to relationships</a:t>
          </a:r>
        </a:p>
      </dgm:t>
    </dgm:pt>
    <dgm:pt modelId="{7CE052AE-5CCD-4DC6-8662-08FED6CEAE73}" type="sibTrans" cxnId="{E85419E3-8B82-4DBA-9CBC-CFF9481EB46A}">
      <dgm:prSet/>
      <dgm:spPr/>
      <dgm:t>
        <a:bodyPr/>
        <a:lstStyle/>
        <a:p>
          <a:endParaRPr lang="en-US"/>
        </a:p>
      </dgm:t>
    </dgm:pt>
    <dgm:pt modelId="{DD3F7C43-03EF-4EA9-AA38-0B47E1B3AAC2}" type="parTrans" cxnId="{E85419E3-8B82-4DBA-9CBC-CFF9481EB46A}">
      <dgm:prSet/>
      <dgm:spPr/>
      <dgm:t>
        <a:bodyPr/>
        <a:lstStyle/>
        <a:p>
          <a:endParaRPr lang="en-US"/>
        </a:p>
      </dgm:t>
    </dgm:pt>
    <dgm:pt modelId="{D555FB93-65D1-4455-BEC8-02057B2E9014}">
      <dgm:prSet/>
      <dgm:spPr>
        <a:solidFill>
          <a:schemeClr val="accent2">
            <a:alpha val="90000"/>
          </a:schemeClr>
        </a:solidFill>
      </dgm:spPr>
      <dgm:t>
        <a:bodyPr/>
        <a:lstStyle/>
        <a:p>
          <a:pPr marL="274320"/>
          <a:r>
            <a:rPr lang="en-US" dirty="0"/>
            <a:t>Open lines of communication w/ brokers and clients</a:t>
          </a:r>
        </a:p>
      </dgm:t>
    </dgm:pt>
    <dgm:pt modelId="{23958999-655A-44F3-8F40-F163E98D91B0}" type="sibTrans" cxnId="{ACF233D7-7479-4EA3-B3EB-DD1E053B7DB3}">
      <dgm:prSet/>
      <dgm:spPr/>
      <dgm:t>
        <a:bodyPr/>
        <a:lstStyle/>
        <a:p>
          <a:endParaRPr lang="en-US"/>
        </a:p>
      </dgm:t>
    </dgm:pt>
    <dgm:pt modelId="{BB23E39C-3F56-453B-9CAC-9D84D20A0753}" type="parTrans" cxnId="{ACF233D7-7479-4EA3-B3EB-DD1E053B7DB3}">
      <dgm:prSet/>
      <dgm:spPr/>
      <dgm:t>
        <a:bodyPr/>
        <a:lstStyle/>
        <a:p>
          <a:endParaRPr lang="en-US"/>
        </a:p>
      </dgm:t>
    </dgm:pt>
    <dgm:pt modelId="{D5AC80F4-E8DE-4481-8DEC-BA74F30B8E66}">
      <dgm:prSet/>
      <dgm:spPr/>
      <dgm:t>
        <a:bodyPr/>
        <a:lstStyle/>
        <a:p>
          <a:r>
            <a:rPr lang="en-US"/>
            <a:t>Balanced results</a:t>
          </a:r>
        </a:p>
      </dgm:t>
    </dgm:pt>
    <dgm:pt modelId="{3D2A0A15-426F-4D23-A04E-25FF630C13B7}" type="sibTrans" cxnId="{0952BC72-6F8E-4B1E-8B32-994EF3FD25EC}">
      <dgm:prSet/>
      <dgm:spPr/>
      <dgm:t>
        <a:bodyPr/>
        <a:lstStyle/>
        <a:p>
          <a:endParaRPr lang="en-US"/>
        </a:p>
      </dgm:t>
    </dgm:pt>
    <dgm:pt modelId="{B0198638-68C9-41F2-9D57-F70BD41C2C1E}" type="parTrans" cxnId="{0952BC72-6F8E-4B1E-8B32-994EF3FD25EC}">
      <dgm:prSet/>
      <dgm:spPr/>
      <dgm:t>
        <a:bodyPr/>
        <a:lstStyle/>
        <a:p>
          <a:endParaRPr lang="en-US"/>
        </a:p>
      </dgm:t>
    </dgm:pt>
    <dgm:pt modelId="{0D9436F7-0CE9-4AAC-9E44-18FFF39E21B8}">
      <dgm:prSet phldrT="[Text]"/>
      <dgm:spPr>
        <a:solidFill>
          <a:srgbClr val="7DCBC4">
            <a:alpha val="90000"/>
          </a:srgbClr>
        </a:solidFill>
      </dgm:spPr>
      <dgm:t>
        <a:bodyPr tIns="91440" anchor="ctr"/>
        <a:lstStyle/>
        <a:p>
          <a:pPr marL="274320"/>
          <a:r>
            <a:rPr lang="en-US" dirty="0"/>
            <a:t>Deep market knowledge across territories and lines of business</a:t>
          </a:r>
        </a:p>
      </dgm:t>
    </dgm:pt>
    <dgm:pt modelId="{06531A4E-3571-4254-AB74-5311B82BA960}" type="parTrans" cxnId="{F5C0A799-06C1-4F98-9BA5-AD199874E447}">
      <dgm:prSet/>
      <dgm:spPr/>
      <dgm:t>
        <a:bodyPr/>
        <a:lstStyle/>
        <a:p>
          <a:endParaRPr lang="en-US"/>
        </a:p>
      </dgm:t>
    </dgm:pt>
    <dgm:pt modelId="{F0082631-3BF1-452B-8D46-304DD38ACB2D}" type="sibTrans" cxnId="{F5C0A799-06C1-4F98-9BA5-AD199874E447}">
      <dgm:prSet/>
      <dgm:spPr/>
      <dgm:t>
        <a:bodyPr/>
        <a:lstStyle/>
        <a:p>
          <a:endParaRPr lang="en-US"/>
        </a:p>
      </dgm:t>
    </dgm:pt>
    <dgm:pt modelId="{21B242F4-595D-46F1-A193-89D6E221936D}" type="pres">
      <dgm:prSet presAssocID="{B34333A2-E693-4D54-ABE0-730E0004FF7B}" presName="Name0" presStyleCnt="0">
        <dgm:presLayoutVars>
          <dgm:dir/>
          <dgm:animLvl val="lvl"/>
          <dgm:resizeHandles/>
        </dgm:presLayoutVars>
      </dgm:prSet>
      <dgm:spPr/>
      <dgm:t>
        <a:bodyPr/>
        <a:lstStyle/>
        <a:p>
          <a:endParaRPr lang="en-US"/>
        </a:p>
      </dgm:t>
    </dgm:pt>
    <dgm:pt modelId="{0B9D4816-AD1D-4B1D-8C9B-0CD8C106A839}" type="pres">
      <dgm:prSet presAssocID="{F97F40CC-C08E-4F86-A7ED-66E14FFE7067}" presName="linNode" presStyleCnt="0"/>
      <dgm:spPr/>
    </dgm:pt>
    <dgm:pt modelId="{9D1818EA-D74B-47D1-BCDB-4CBFE57D179A}" type="pres">
      <dgm:prSet presAssocID="{F97F40CC-C08E-4F86-A7ED-66E14FFE7067}" presName="parentShp" presStyleLbl="node1" presStyleIdx="0" presStyleCnt="3">
        <dgm:presLayoutVars>
          <dgm:bulletEnabled val="1"/>
        </dgm:presLayoutVars>
      </dgm:prSet>
      <dgm:spPr/>
      <dgm:t>
        <a:bodyPr/>
        <a:lstStyle/>
        <a:p>
          <a:endParaRPr lang="en-US"/>
        </a:p>
      </dgm:t>
    </dgm:pt>
    <dgm:pt modelId="{691B6D56-AD04-434B-B50A-8905E255844B}" type="pres">
      <dgm:prSet presAssocID="{F97F40CC-C08E-4F86-A7ED-66E14FFE7067}" presName="childShp" presStyleLbl="bgAccFollowNode1" presStyleIdx="0" presStyleCnt="3">
        <dgm:presLayoutVars>
          <dgm:bulletEnabled val="1"/>
        </dgm:presLayoutVars>
      </dgm:prSet>
      <dgm:spPr/>
      <dgm:t>
        <a:bodyPr/>
        <a:lstStyle/>
        <a:p>
          <a:endParaRPr lang="en-US"/>
        </a:p>
      </dgm:t>
    </dgm:pt>
    <dgm:pt modelId="{B0ECCB54-C9B9-423B-B76B-AD1A462708E1}" type="pres">
      <dgm:prSet presAssocID="{3B904132-4073-4F2C-A158-B297DC40F3F0}" presName="spacing" presStyleCnt="0"/>
      <dgm:spPr/>
    </dgm:pt>
    <dgm:pt modelId="{86F38F03-4BAD-45C3-86EF-4E685074FB08}" type="pres">
      <dgm:prSet presAssocID="{B68A4048-FDEA-4860-A837-F92D35950614}" presName="linNode" presStyleCnt="0"/>
      <dgm:spPr/>
    </dgm:pt>
    <dgm:pt modelId="{4268DDF1-6148-4AF7-8829-23473843D8FF}" type="pres">
      <dgm:prSet presAssocID="{B68A4048-FDEA-4860-A837-F92D35950614}" presName="parentShp" presStyleLbl="node1" presStyleIdx="1" presStyleCnt="3">
        <dgm:presLayoutVars>
          <dgm:bulletEnabled val="1"/>
        </dgm:presLayoutVars>
      </dgm:prSet>
      <dgm:spPr/>
      <dgm:t>
        <a:bodyPr/>
        <a:lstStyle/>
        <a:p>
          <a:endParaRPr lang="en-US"/>
        </a:p>
      </dgm:t>
    </dgm:pt>
    <dgm:pt modelId="{FA04498D-4E0D-49A2-AE75-7946A24D971F}" type="pres">
      <dgm:prSet presAssocID="{B68A4048-FDEA-4860-A837-F92D35950614}" presName="childShp" presStyleLbl="bgAccFollowNode1" presStyleIdx="1" presStyleCnt="3">
        <dgm:presLayoutVars>
          <dgm:bulletEnabled val="1"/>
        </dgm:presLayoutVars>
      </dgm:prSet>
      <dgm:spPr/>
      <dgm:t>
        <a:bodyPr/>
        <a:lstStyle/>
        <a:p>
          <a:endParaRPr lang="en-US"/>
        </a:p>
      </dgm:t>
    </dgm:pt>
    <dgm:pt modelId="{994B18F8-FE0C-4577-925A-C63E1F2C68DB}" type="pres">
      <dgm:prSet presAssocID="{63763948-BA7E-4DCE-A0C4-D565F6C7EC98}" presName="spacing" presStyleCnt="0"/>
      <dgm:spPr/>
    </dgm:pt>
    <dgm:pt modelId="{8E19E2BC-C0C5-4C6D-B5C8-70EA0E29C159}" type="pres">
      <dgm:prSet presAssocID="{7FBC29A2-F3A1-4CE9-995F-8952E4AF474D}" presName="linNode" presStyleCnt="0"/>
      <dgm:spPr/>
    </dgm:pt>
    <dgm:pt modelId="{6ADE413B-C621-4094-95DA-6699E5D517A0}" type="pres">
      <dgm:prSet presAssocID="{7FBC29A2-F3A1-4CE9-995F-8952E4AF474D}" presName="parentShp" presStyleLbl="node1" presStyleIdx="2" presStyleCnt="3">
        <dgm:presLayoutVars>
          <dgm:bulletEnabled val="1"/>
        </dgm:presLayoutVars>
      </dgm:prSet>
      <dgm:spPr/>
      <dgm:t>
        <a:bodyPr/>
        <a:lstStyle/>
        <a:p>
          <a:endParaRPr lang="en-US"/>
        </a:p>
      </dgm:t>
    </dgm:pt>
    <dgm:pt modelId="{EE48B8ED-FC62-423E-81C0-A84779909CCD}" type="pres">
      <dgm:prSet presAssocID="{7FBC29A2-F3A1-4CE9-995F-8952E4AF474D}" presName="childShp" presStyleLbl="bgAccFollowNode1" presStyleIdx="2" presStyleCnt="3">
        <dgm:presLayoutVars>
          <dgm:bulletEnabled val="1"/>
        </dgm:presLayoutVars>
      </dgm:prSet>
      <dgm:spPr/>
      <dgm:t>
        <a:bodyPr/>
        <a:lstStyle/>
        <a:p>
          <a:endParaRPr lang="en-US"/>
        </a:p>
      </dgm:t>
    </dgm:pt>
  </dgm:ptLst>
  <dgm:cxnLst>
    <dgm:cxn modelId="{CBBD0138-1483-4DB2-8E26-A77285B8486E}" type="presOf" srcId="{867180AB-BDE4-495E-B7C5-763F9EC4642A}" destId="{FA04498D-4E0D-49A2-AE75-7946A24D971F}" srcOrd="0" destOrd="0" presId="urn:microsoft.com/office/officeart/2005/8/layout/vList6"/>
    <dgm:cxn modelId="{F5C0A799-06C1-4F98-9BA5-AD199874E447}" srcId="{7FBC29A2-F3A1-4CE9-995F-8952E4AF474D}" destId="{0D9436F7-0CE9-4AAC-9E44-18FFF39E21B8}" srcOrd="1" destOrd="0" parTransId="{06531A4E-3571-4254-AB74-5311B82BA960}" sibTransId="{F0082631-3BF1-452B-8D46-304DD38ACB2D}"/>
    <dgm:cxn modelId="{ACF233D7-7479-4EA3-B3EB-DD1E053B7DB3}" srcId="{F97F40CC-C08E-4F86-A7ED-66E14FFE7067}" destId="{D555FB93-65D1-4455-BEC8-02057B2E9014}" srcOrd="2" destOrd="0" parTransId="{BB23E39C-3F56-453B-9CAC-9D84D20A0753}" sibTransId="{23958999-655A-44F3-8F40-F163E98D91B0}"/>
    <dgm:cxn modelId="{248281A3-41CA-4796-B26A-53F541A0C0B2}" type="presOf" srcId="{7D1F31D0-C53C-4632-8476-50C795A7D6F3}" destId="{691B6D56-AD04-434B-B50A-8905E255844B}" srcOrd="0" destOrd="1" presId="urn:microsoft.com/office/officeart/2005/8/layout/vList6"/>
    <dgm:cxn modelId="{AD7FE000-F378-47E0-9D18-9F8CD88D8EA7}" type="presOf" srcId="{EAC76254-BA5D-4CC6-BE0F-62EBEF5E8051}" destId="{FA04498D-4E0D-49A2-AE75-7946A24D971F}" srcOrd="0" destOrd="2" presId="urn:microsoft.com/office/officeart/2005/8/layout/vList6"/>
    <dgm:cxn modelId="{49FC0010-1E76-4FFC-A806-BEAC3541BFD9}" type="presOf" srcId="{D555FB93-65D1-4455-BEC8-02057B2E9014}" destId="{691B6D56-AD04-434B-B50A-8905E255844B}" srcOrd="0" destOrd="2" presId="urn:microsoft.com/office/officeart/2005/8/layout/vList6"/>
    <dgm:cxn modelId="{D6B4774F-531C-49D3-8493-706E51734DD0}" srcId="{B34333A2-E693-4D54-ABE0-730E0004FF7B}" destId="{B68A4048-FDEA-4860-A837-F92D35950614}" srcOrd="1" destOrd="0" parTransId="{BCED6BDD-61A4-4259-A84E-3714D0B7DAC5}" sibTransId="{63763948-BA7E-4DCE-A0C4-D565F6C7EC98}"/>
    <dgm:cxn modelId="{9F56B50A-96A8-4E85-9738-E1355E2DF22E}" srcId="{7FBC29A2-F3A1-4CE9-995F-8952E4AF474D}" destId="{DF625C5B-87D9-4E83-BCA5-2D0205C8C9EA}" srcOrd="0" destOrd="0" parTransId="{CB10D1F0-1024-470D-BD3B-A863AFC56BDB}" sibTransId="{724B5D2C-CA00-4417-A35D-1F6A22028999}"/>
    <dgm:cxn modelId="{EFA63928-2628-4CFC-BE32-CC1D8F1E58EF}" srcId="{B68A4048-FDEA-4860-A837-F92D35950614}" destId="{867180AB-BDE4-495E-B7C5-763F9EC4642A}" srcOrd="0" destOrd="0" parTransId="{A3B9BBB8-114A-4653-9242-B6EB3D3B7EB3}" sibTransId="{5C35E2B1-8390-4868-BB83-F0995643D7F4}"/>
    <dgm:cxn modelId="{F379B39E-B9FD-42B3-8E00-AF6CD7F6DEF1}" type="presOf" srcId="{D5AC80F4-E8DE-4481-8DEC-BA74F30B8E66}" destId="{FA04498D-4E0D-49A2-AE75-7946A24D971F}" srcOrd="0" destOrd="1" presId="urn:microsoft.com/office/officeart/2005/8/layout/vList6"/>
    <dgm:cxn modelId="{4C611847-F656-434F-9ADF-83197DD9CC61}" type="presOf" srcId="{B68A4048-FDEA-4860-A837-F92D35950614}" destId="{4268DDF1-6148-4AF7-8829-23473843D8FF}" srcOrd="0" destOrd="0" presId="urn:microsoft.com/office/officeart/2005/8/layout/vList6"/>
    <dgm:cxn modelId="{7A4BADBA-6158-4A7E-9E0B-89BA0DE61230}" srcId="{B34333A2-E693-4D54-ABE0-730E0004FF7B}" destId="{7FBC29A2-F3A1-4CE9-995F-8952E4AF474D}" srcOrd="2" destOrd="0" parTransId="{5D7867F9-C917-407E-AA50-AF2D11B58DF3}" sibTransId="{F1A13EDB-BE5A-414D-B270-45058A53A340}"/>
    <dgm:cxn modelId="{06135F66-0542-4F12-A303-9E294C1EAA0A}" type="presOf" srcId="{DF625C5B-87D9-4E83-BCA5-2D0205C8C9EA}" destId="{EE48B8ED-FC62-423E-81C0-A84779909CCD}" srcOrd="0" destOrd="0" presId="urn:microsoft.com/office/officeart/2005/8/layout/vList6"/>
    <dgm:cxn modelId="{D8E14A3C-4378-4ABB-81D4-22E44C7A8612}" type="presOf" srcId="{0D9436F7-0CE9-4AAC-9E44-18FFF39E21B8}" destId="{EE48B8ED-FC62-423E-81C0-A84779909CCD}" srcOrd="0" destOrd="1" presId="urn:microsoft.com/office/officeart/2005/8/layout/vList6"/>
    <dgm:cxn modelId="{F7F65D30-5F82-4EC1-B56D-E0DE1F68318B}" srcId="{867180AB-BDE4-495E-B7C5-763F9EC4642A}" destId="{EAC76254-BA5D-4CC6-BE0F-62EBEF5E8051}" srcOrd="1" destOrd="0" parTransId="{5F29EC71-78E0-4E78-9B9B-D86AD6B479AD}" sibTransId="{B4353B0B-1521-405A-937A-5FC2DCC6E01D}"/>
    <dgm:cxn modelId="{BC6D8D05-0407-45A2-8725-8D18F826080F}" srcId="{B34333A2-E693-4D54-ABE0-730E0004FF7B}" destId="{F97F40CC-C08E-4F86-A7ED-66E14FFE7067}" srcOrd="0" destOrd="0" parTransId="{B99292C3-1EAD-4986-A4AA-A78038889AD5}" sibTransId="{3B904132-4073-4F2C-A158-B297DC40F3F0}"/>
    <dgm:cxn modelId="{2614AF85-1576-4C4A-B30B-9D7007D39343}" type="presOf" srcId="{B34333A2-E693-4D54-ABE0-730E0004FF7B}" destId="{21B242F4-595D-46F1-A193-89D6E221936D}" srcOrd="0" destOrd="0" presId="urn:microsoft.com/office/officeart/2005/8/layout/vList6"/>
    <dgm:cxn modelId="{EC7340A9-FC67-4DF6-89F8-25B63D6923AD}" type="presOf" srcId="{F97F40CC-C08E-4F86-A7ED-66E14FFE7067}" destId="{9D1818EA-D74B-47D1-BCDB-4CBFE57D179A}" srcOrd="0" destOrd="0" presId="urn:microsoft.com/office/officeart/2005/8/layout/vList6"/>
    <dgm:cxn modelId="{BD0D97F6-89C5-4A50-9DD7-C00F567F72F4}" type="presOf" srcId="{368EA99E-65A0-4615-B763-23F359CF7238}" destId="{691B6D56-AD04-434B-B50A-8905E255844B}" srcOrd="0" destOrd="0" presId="urn:microsoft.com/office/officeart/2005/8/layout/vList6"/>
    <dgm:cxn modelId="{E85419E3-8B82-4DBA-9CBC-CFF9481EB46A}" srcId="{F97F40CC-C08E-4F86-A7ED-66E14FFE7067}" destId="{7D1F31D0-C53C-4632-8476-50C795A7D6F3}" srcOrd="1" destOrd="0" parTransId="{DD3F7C43-03EF-4EA9-AA38-0B47E1B3AAC2}" sibTransId="{7CE052AE-5CCD-4DC6-8662-08FED6CEAE73}"/>
    <dgm:cxn modelId="{C2CE503F-505F-45C2-9D33-F5559FDADA72}" type="presOf" srcId="{7FBC29A2-F3A1-4CE9-995F-8952E4AF474D}" destId="{6ADE413B-C621-4094-95DA-6699E5D517A0}" srcOrd="0" destOrd="0" presId="urn:microsoft.com/office/officeart/2005/8/layout/vList6"/>
    <dgm:cxn modelId="{0952BC72-6F8E-4B1E-8B32-994EF3FD25EC}" srcId="{867180AB-BDE4-495E-B7C5-763F9EC4642A}" destId="{D5AC80F4-E8DE-4481-8DEC-BA74F30B8E66}" srcOrd="0" destOrd="0" parTransId="{B0198638-68C9-41F2-9D57-F70BD41C2C1E}" sibTransId="{3D2A0A15-426F-4D23-A04E-25FF630C13B7}"/>
    <dgm:cxn modelId="{8355D0DB-B835-437D-8775-136F4689A66E}" srcId="{F97F40CC-C08E-4F86-A7ED-66E14FFE7067}" destId="{368EA99E-65A0-4615-B763-23F359CF7238}" srcOrd="0" destOrd="0" parTransId="{A99D42B6-2B65-45E0-9134-35B6C622A96A}" sibTransId="{7A9DB22F-E352-4958-9845-EECC6164ED2F}"/>
    <dgm:cxn modelId="{C67D50D3-CF0E-49B6-AE35-F40136F968DE}" type="presParOf" srcId="{21B242F4-595D-46F1-A193-89D6E221936D}" destId="{0B9D4816-AD1D-4B1D-8C9B-0CD8C106A839}" srcOrd="0" destOrd="0" presId="urn:microsoft.com/office/officeart/2005/8/layout/vList6"/>
    <dgm:cxn modelId="{11C78EB7-034E-4357-9E89-39F8D6E5D903}" type="presParOf" srcId="{0B9D4816-AD1D-4B1D-8C9B-0CD8C106A839}" destId="{9D1818EA-D74B-47D1-BCDB-4CBFE57D179A}" srcOrd="0" destOrd="0" presId="urn:microsoft.com/office/officeart/2005/8/layout/vList6"/>
    <dgm:cxn modelId="{008B7FDB-09ED-40B4-86D6-F05FC1142685}" type="presParOf" srcId="{0B9D4816-AD1D-4B1D-8C9B-0CD8C106A839}" destId="{691B6D56-AD04-434B-B50A-8905E255844B}" srcOrd="1" destOrd="0" presId="urn:microsoft.com/office/officeart/2005/8/layout/vList6"/>
    <dgm:cxn modelId="{F432B05D-1D20-4860-B759-8B6446C0CEFD}" type="presParOf" srcId="{21B242F4-595D-46F1-A193-89D6E221936D}" destId="{B0ECCB54-C9B9-423B-B76B-AD1A462708E1}" srcOrd="1" destOrd="0" presId="urn:microsoft.com/office/officeart/2005/8/layout/vList6"/>
    <dgm:cxn modelId="{0CD9A858-FD7B-4FD9-8EC9-52CD217AA462}" type="presParOf" srcId="{21B242F4-595D-46F1-A193-89D6E221936D}" destId="{86F38F03-4BAD-45C3-86EF-4E685074FB08}" srcOrd="2" destOrd="0" presId="urn:microsoft.com/office/officeart/2005/8/layout/vList6"/>
    <dgm:cxn modelId="{C216D953-2574-47F9-922C-4118336846DE}" type="presParOf" srcId="{86F38F03-4BAD-45C3-86EF-4E685074FB08}" destId="{4268DDF1-6148-4AF7-8829-23473843D8FF}" srcOrd="0" destOrd="0" presId="urn:microsoft.com/office/officeart/2005/8/layout/vList6"/>
    <dgm:cxn modelId="{BBDA69DA-23E0-4F09-AEC7-0E3EF320E02C}" type="presParOf" srcId="{86F38F03-4BAD-45C3-86EF-4E685074FB08}" destId="{FA04498D-4E0D-49A2-AE75-7946A24D971F}" srcOrd="1" destOrd="0" presId="urn:microsoft.com/office/officeart/2005/8/layout/vList6"/>
    <dgm:cxn modelId="{84C73003-DBA8-4B81-A26A-814AE512656F}" type="presParOf" srcId="{21B242F4-595D-46F1-A193-89D6E221936D}" destId="{994B18F8-FE0C-4577-925A-C63E1F2C68DB}" srcOrd="3" destOrd="0" presId="urn:microsoft.com/office/officeart/2005/8/layout/vList6"/>
    <dgm:cxn modelId="{24617073-FC17-47EF-B14F-FC59C058758B}" type="presParOf" srcId="{21B242F4-595D-46F1-A193-89D6E221936D}" destId="{8E19E2BC-C0C5-4C6D-B5C8-70EA0E29C159}" srcOrd="4" destOrd="0" presId="urn:microsoft.com/office/officeart/2005/8/layout/vList6"/>
    <dgm:cxn modelId="{2E92A166-70C4-41E8-89E9-C23895C9AD09}" type="presParOf" srcId="{8E19E2BC-C0C5-4C6D-B5C8-70EA0E29C159}" destId="{6ADE413B-C621-4094-95DA-6699E5D517A0}" srcOrd="0" destOrd="0" presId="urn:microsoft.com/office/officeart/2005/8/layout/vList6"/>
    <dgm:cxn modelId="{539EF2A0-CF03-439F-A977-862A24DCFF73}" type="presParOf" srcId="{8E19E2BC-C0C5-4C6D-B5C8-70EA0E29C159}" destId="{EE48B8ED-FC62-423E-81C0-A84779909CC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08E455-F366-42F6-8234-5789256AAF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D816D6-8969-41E8-9296-57BC1943E99E}">
      <dgm:prSet phldrT="[Text]" custT="1"/>
      <dgm:spPr>
        <a:solidFill>
          <a:srgbClr val="00929A"/>
        </a:solidFill>
      </dgm:spPr>
      <dgm:t>
        <a:bodyPr/>
        <a:lstStyle/>
        <a:p>
          <a:r>
            <a:rPr lang="en-US" sz="1800" dirty="0"/>
            <a:t>Underwriting Gain: $15.7M</a:t>
          </a:r>
          <a:endParaRPr lang="en-US" sz="1800" dirty="0">
            <a:solidFill>
              <a:srgbClr val="FF0000"/>
            </a:solidFill>
          </a:endParaRPr>
        </a:p>
      </dgm:t>
    </dgm:pt>
    <dgm:pt modelId="{6D391FB6-D3AD-4D96-B16E-F8E9A4F6003B}" type="parTrans" cxnId="{262A7CCF-B5F5-4D60-861C-FC31D600FAE5}">
      <dgm:prSet/>
      <dgm:spPr/>
      <dgm:t>
        <a:bodyPr/>
        <a:lstStyle/>
        <a:p>
          <a:endParaRPr lang="en-US"/>
        </a:p>
      </dgm:t>
    </dgm:pt>
    <dgm:pt modelId="{CD941AAD-5430-4015-9179-652395A30343}" type="sibTrans" cxnId="{262A7CCF-B5F5-4D60-861C-FC31D600FAE5}">
      <dgm:prSet/>
      <dgm:spPr/>
      <dgm:t>
        <a:bodyPr/>
        <a:lstStyle/>
        <a:p>
          <a:endParaRPr lang="en-US"/>
        </a:p>
      </dgm:t>
    </dgm:pt>
    <dgm:pt modelId="{A5ED6407-C468-4C85-8A38-AD4F41EA2CCA}">
      <dgm:prSet phldrT="[Text]" custT="1"/>
      <dgm:spPr>
        <a:solidFill>
          <a:srgbClr val="00929A"/>
        </a:solidFill>
      </dgm:spPr>
      <dgm:t>
        <a:bodyPr/>
        <a:lstStyle/>
        <a:p>
          <a:r>
            <a:rPr lang="en-US" sz="1800" dirty="0"/>
            <a:t>Combined Ratio: 96.5%</a:t>
          </a:r>
        </a:p>
      </dgm:t>
    </dgm:pt>
    <dgm:pt modelId="{0A857CD0-4E84-4B1E-8F8C-89F72A0F9293}" type="sibTrans" cxnId="{E6189E7E-9DB6-45F5-A352-83C22D168BD2}">
      <dgm:prSet/>
      <dgm:spPr/>
      <dgm:t>
        <a:bodyPr/>
        <a:lstStyle/>
        <a:p>
          <a:endParaRPr lang="en-US"/>
        </a:p>
      </dgm:t>
    </dgm:pt>
    <dgm:pt modelId="{7E9A4A77-E239-41CA-82DD-8B32D26A5211}" type="parTrans" cxnId="{E6189E7E-9DB6-45F5-A352-83C22D168BD2}">
      <dgm:prSet/>
      <dgm:spPr/>
      <dgm:t>
        <a:bodyPr/>
        <a:lstStyle/>
        <a:p>
          <a:endParaRPr lang="en-US"/>
        </a:p>
      </dgm:t>
    </dgm:pt>
    <dgm:pt modelId="{8D9B221C-EB03-472A-BF7B-494FC41B5FB2}">
      <dgm:prSet phldrT="[Text]" custT="1"/>
      <dgm:spPr>
        <a:solidFill>
          <a:srgbClr val="00929A"/>
        </a:solidFill>
      </dgm:spPr>
      <dgm:t>
        <a:bodyPr/>
        <a:lstStyle/>
        <a:p>
          <a:r>
            <a:rPr lang="en-US" sz="1800" dirty="0"/>
            <a:t>Surplus: $691M</a:t>
          </a:r>
        </a:p>
      </dgm:t>
    </dgm:pt>
    <dgm:pt modelId="{FD5B0BCD-F194-4A50-B4C8-18D67429AAF2}" type="sibTrans" cxnId="{DE6D29E8-897E-4789-A28D-A69D75DEAB5D}">
      <dgm:prSet/>
      <dgm:spPr/>
      <dgm:t>
        <a:bodyPr/>
        <a:lstStyle/>
        <a:p>
          <a:endParaRPr lang="en-US"/>
        </a:p>
      </dgm:t>
    </dgm:pt>
    <dgm:pt modelId="{DCA7BB65-BACC-4A37-85FD-B8363EB62FF9}" type="parTrans" cxnId="{DE6D29E8-897E-4789-A28D-A69D75DEAB5D}">
      <dgm:prSet/>
      <dgm:spPr/>
      <dgm:t>
        <a:bodyPr/>
        <a:lstStyle/>
        <a:p>
          <a:endParaRPr lang="en-US"/>
        </a:p>
      </dgm:t>
    </dgm:pt>
    <dgm:pt modelId="{C3E00053-1BD5-4C76-85DC-DF6703FE42E9}" type="pres">
      <dgm:prSet presAssocID="{A208E455-F366-42F6-8234-5789256AAF4E}" presName="linear" presStyleCnt="0">
        <dgm:presLayoutVars>
          <dgm:dir/>
          <dgm:animLvl val="lvl"/>
          <dgm:resizeHandles val="exact"/>
        </dgm:presLayoutVars>
      </dgm:prSet>
      <dgm:spPr/>
      <dgm:t>
        <a:bodyPr/>
        <a:lstStyle/>
        <a:p>
          <a:endParaRPr lang="en-US"/>
        </a:p>
      </dgm:t>
    </dgm:pt>
    <dgm:pt modelId="{21E22D00-1688-4D82-95D4-ABED110E7165}" type="pres">
      <dgm:prSet presAssocID="{8D9B221C-EB03-472A-BF7B-494FC41B5FB2}" presName="parentLin" presStyleCnt="0"/>
      <dgm:spPr/>
    </dgm:pt>
    <dgm:pt modelId="{46A15EBA-C4B5-4687-9F1E-335025B04963}" type="pres">
      <dgm:prSet presAssocID="{8D9B221C-EB03-472A-BF7B-494FC41B5FB2}" presName="parentLeftMargin" presStyleLbl="node1" presStyleIdx="0" presStyleCnt="3"/>
      <dgm:spPr/>
      <dgm:t>
        <a:bodyPr/>
        <a:lstStyle/>
        <a:p>
          <a:endParaRPr lang="en-US"/>
        </a:p>
      </dgm:t>
    </dgm:pt>
    <dgm:pt modelId="{1EB58002-86C9-439D-A8E4-48A59E4D7936}" type="pres">
      <dgm:prSet presAssocID="{8D9B221C-EB03-472A-BF7B-494FC41B5FB2}" presName="parentText" presStyleLbl="node1" presStyleIdx="0" presStyleCnt="3" custScaleX="112195" custLinFactNeighborX="-2807" custLinFactNeighborY="-14012">
        <dgm:presLayoutVars>
          <dgm:chMax val="0"/>
          <dgm:bulletEnabled val="1"/>
        </dgm:presLayoutVars>
      </dgm:prSet>
      <dgm:spPr/>
      <dgm:t>
        <a:bodyPr/>
        <a:lstStyle/>
        <a:p>
          <a:endParaRPr lang="en-US"/>
        </a:p>
      </dgm:t>
    </dgm:pt>
    <dgm:pt modelId="{CC577183-2119-4362-B0C1-AC58C43D3DE4}" type="pres">
      <dgm:prSet presAssocID="{8D9B221C-EB03-472A-BF7B-494FC41B5FB2}" presName="negativeSpace" presStyleCnt="0"/>
      <dgm:spPr/>
    </dgm:pt>
    <dgm:pt modelId="{D2B60928-4483-4EEF-8274-6297E6C9173E}" type="pres">
      <dgm:prSet presAssocID="{8D9B221C-EB03-472A-BF7B-494FC41B5FB2}" presName="childText" presStyleLbl="conFgAcc1" presStyleIdx="0" presStyleCnt="3" custLinFactY="-196" custLinFactNeighborY="-100000">
        <dgm:presLayoutVars>
          <dgm:bulletEnabled val="1"/>
        </dgm:presLayoutVars>
      </dgm:prSet>
      <dgm:spPr/>
    </dgm:pt>
    <dgm:pt modelId="{E947C7A1-ED1B-45E0-8170-8B8836D18558}" type="pres">
      <dgm:prSet presAssocID="{FD5B0BCD-F194-4A50-B4C8-18D67429AAF2}" presName="spaceBetweenRectangles" presStyleCnt="0"/>
      <dgm:spPr/>
    </dgm:pt>
    <dgm:pt modelId="{09407DA3-84E4-4A2B-8DB2-9BF15E1C79D5}" type="pres">
      <dgm:prSet presAssocID="{F1D816D6-8969-41E8-9296-57BC1943E99E}" presName="parentLin" presStyleCnt="0"/>
      <dgm:spPr/>
    </dgm:pt>
    <dgm:pt modelId="{A55C4BA8-3DA0-4EB8-B7CC-5C703C3AE26C}" type="pres">
      <dgm:prSet presAssocID="{F1D816D6-8969-41E8-9296-57BC1943E99E}" presName="parentLeftMargin" presStyleLbl="node1" presStyleIdx="0" presStyleCnt="3"/>
      <dgm:spPr/>
      <dgm:t>
        <a:bodyPr/>
        <a:lstStyle/>
        <a:p>
          <a:endParaRPr lang="en-US"/>
        </a:p>
      </dgm:t>
    </dgm:pt>
    <dgm:pt modelId="{A5E7FB4D-AFB2-46ED-A2E1-EE48E0C85582}" type="pres">
      <dgm:prSet presAssocID="{F1D816D6-8969-41E8-9296-57BC1943E99E}" presName="parentText" presStyleLbl="node1" presStyleIdx="1" presStyleCnt="3" custScaleX="111954" custLinFactNeighborX="-3860" custLinFactNeighborY="-6517">
        <dgm:presLayoutVars>
          <dgm:chMax val="0"/>
          <dgm:bulletEnabled val="1"/>
        </dgm:presLayoutVars>
      </dgm:prSet>
      <dgm:spPr/>
      <dgm:t>
        <a:bodyPr/>
        <a:lstStyle/>
        <a:p>
          <a:endParaRPr lang="en-US"/>
        </a:p>
      </dgm:t>
    </dgm:pt>
    <dgm:pt modelId="{7C2508CC-83BA-4897-8674-BD6E87705391}" type="pres">
      <dgm:prSet presAssocID="{F1D816D6-8969-41E8-9296-57BC1943E99E}" presName="negativeSpace" presStyleCnt="0"/>
      <dgm:spPr/>
    </dgm:pt>
    <dgm:pt modelId="{15D474C5-DD0B-41CC-B163-04922F572028}" type="pres">
      <dgm:prSet presAssocID="{F1D816D6-8969-41E8-9296-57BC1943E99E}" presName="childText" presStyleLbl="conFgAcc1" presStyleIdx="1" presStyleCnt="3" custLinFactNeighborX="942" custLinFactNeighborY="-27843">
        <dgm:presLayoutVars>
          <dgm:bulletEnabled val="1"/>
        </dgm:presLayoutVars>
      </dgm:prSet>
      <dgm:spPr/>
    </dgm:pt>
    <dgm:pt modelId="{A6AF851C-D999-4945-9238-B5E3299AB117}" type="pres">
      <dgm:prSet presAssocID="{CD941AAD-5430-4015-9179-652395A30343}" presName="spaceBetweenRectangles" presStyleCnt="0"/>
      <dgm:spPr/>
    </dgm:pt>
    <dgm:pt modelId="{ED771E7A-E857-4C80-A233-72297A51A185}" type="pres">
      <dgm:prSet presAssocID="{A5ED6407-C468-4C85-8A38-AD4F41EA2CCA}" presName="parentLin" presStyleCnt="0"/>
      <dgm:spPr/>
    </dgm:pt>
    <dgm:pt modelId="{58F363DD-6473-4D8A-9C7D-D24E70281E22}" type="pres">
      <dgm:prSet presAssocID="{A5ED6407-C468-4C85-8A38-AD4F41EA2CCA}" presName="parentLeftMargin" presStyleLbl="node1" presStyleIdx="1" presStyleCnt="3"/>
      <dgm:spPr/>
      <dgm:t>
        <a:bodyPr/>
        <a:lstStyle/>
        <a:p>
          <a:endParaRPr lang="en-US"/>
        </a:p>
      </dgm:t>
    </dgm:pt>
    <dgm:pt modelId="{A11F674F-C7AC-4FCD-A147-51799560E33B}" type="pres">
      <dgm:prSet presAssocID="{A5ED6407-C468-4C85-8A38-AD4F41EA2CCA}" presName="parentText" presStyleLbl="node1" presStyleIdx="2" presStyleCnt="3" custScaleX="111642" custLinFactNeighborX="-3860" custLinFactNeighborY="12721">
        <dgm:presLayoutVars>
          <dgm:chMax val="0"/>
          <dgm:bulletEnabled val="1"/>
        </dgm:presLayoutVars>
      </dgm:prSet>
      <dgm:spPr/>
      <dgm:t>
        <a:bodyPr/>
        <a:lstStyle/>
        <a:p>
          <a:endParaRPr lang="en-US"/>
        </a:p>
      </dgm:t>
    </dgm:pt>
    <dgm:pt modelId="{994D7612-7B11-4BA1-B161-94B41700A7D2}" type="pres">
      <dgm:prSet presAssocID="{A5ED6407-C468-4C85-8A38-AD4F41EA2CCA}" presName="negativeSpace" presStyleCnt="0"/>
      <dgm:spPr/>
    </dgm:pt>
    <dgm:pt modelId="{269F34A3-C071-4546-9B76-17A72A91BB66}" type="pres">
      <dgm:prSet presAssocID="{A5ED6407-C468-4C85-8A38-AD4F41EA2CCA}" presName="childText" presStyleLbl="conFgAcc1" presStyleIdx="2" presStyleCnt="3">
        <dgm:presLayoutVars>
          <dgm:bulletEnabled val="1"/>
        </dgm:presLayoutVars>
      </dgm:prSet>
      <dgm:spPr/>
    </dgm:pt>
  </dgm:ptLst>
  <dgm:cxnLst>
    <dgm:cxn modelId="{E6189E7E-9DB6-45F5-A352-83C22D168BD2}" srcId="{A208E455-F366-42F6-8234-5789256AAF4E}" destId="{A5ED6407-C468-4C85-8A38-AD4F41EA2CCA}" srcOrd="2" destOrd="0" parTransId="{7E9A4A77-E239-41CA-82DD-8B32D26A5211}" sibTransId="{0A857CD0-4E84-4B1E-8F8C-89F72A0F9293}"/>
    <dgm:cxn modelId="{831B0B16-A421-4500-9B42-2148666156FB}" type="presOf" srcId="{A5ED6407-C468-4C85-8A38-AD4F41EA2CCA}" destId="{58F363DD-6473-4D8A-9C7D-D24E70281E22}" srcOrd="0" destOrd="0" presId="urn:microsoft.com/office/officeart/2005/8/layout/list1"/>
    <dgm:cxn modelId="{BFBA8BA5-4FB8-448C-A1EE-AE524F63CA1B}" type="presOf" srcId="{8D9B221C-EB03-472A-BF7B-494FC41B5FB2}" destId="{1EB58002-86C9-439D-A8E4-48A59E4D7936}" srcOrd="1" destOrd="0" presId="urn:microsoft.com/office/officeart/2005/8/layout/list1"/>
    <dgm:cxn modelId="{79314C1B-235F-4BC7-9945-18E614A542F4}" type="presOf" srcId="{F1D816D6-8969-41E8-9296-57BC1943E99E}" destId="{A5E7FB4D-AFB2-46ED-A2E1-EE48E0C85582}" srcOrd="1" destOrd="0" presId="urn:microsoft.com/office/officeart/2005/8/layout/list1"/>
    <dgm:cxn modelId="{3564B6E1-F47A-4C13-8FCF-2E0C5C800D3D}" type="presOf" srcId="{F1D816D6-8969-41E8-9296-57BC1943E99E}" destId="{A55C4BA8-3DA0-4EB8-B7CC-5C703C3AE26C}" srcOrd="0" destOrd="0" presId="urn:microsoft.com/office/officeart/2005/8/layout/list1"/>
    <dgm:cxn modelId="{2C971CA1-63CC-445B-98BD-9B412376051D}" type="presOf" srcId="{A208E455-F366-42F6-8234-5789256AAF4E}" destId="{C3E00053-1BD5-4C76-85DC-DF6703FE42E9}" srcOrd="0" destOrd="0" presId="urn:microsoft.com/office/officeart/2005/8/layout/list1"/>
    <dgm:cxn modelId="{DE6D29E8-897E-4789-A28D-A69D75DEAB5D}" srcId="{A208E455-F366-42F6-8234-5789256AAF4E}" destId="{8D9B221C-EB03-472A-BF7B-494FC41B5FB2}" srcOrd="0" destOrd="0" parTransId="{DCA7BB65-BACC-4A37-85FD-B8363EB62FF9}" sibTransId="{FD5B0BCD-F194-4A50-B4C8-18D67429AAF2}"/>
    <dgm:cxn modelId="{C5321618-F7B4-4C68-8890-72397F6049DC}" type="presOf" srcId="{A5ED6407-C468-4C85-8A38-AD4F41EA2CCA}" destId="{A11F674F-C7AC-4FCD-A147-51799560E33B}" srcOrd="1" destOrd="0" presId="urn:microsoft.com/office/officeart/2005/8/layout/list1"/>
    <dgm:cxn modelId="{1124FEE4-082C-4577-98C9-FE925E35AA4D}" type="presOf" srcId="{8D9B221C-EB03-472A-BF7B-494FC41B5FB2}" destId="{46A15EBA-C4B5-4687-9F1E-335025B04963}" srcOrd="0" destOrd="0" presId="urn:microsoft.com/office/officeart/2005/8/layout/list1"/>
    <dgm:cxn modelId="{262A7CCF-B5F5-4D60-861C-FC31D600FAE5}" srcId="{A208E455-F366-42F6-8234-5789256AAF4E}" destId="{F1D816D6-8969-41E8-9296-57BC1943E99E}" srcOrd="1" destOrd="0" parTransId="{6D391FB6-D3AD-4D96-B16E-F8E9A4F6003B}" sibTransId="{CD941AAD-5430-4015-9179-652395A30343}"/>
    <dgm:cxn modelId="{1B02E518-89FA-4149-A65E-6329A94CAEF6}" type="presParOf" srcId="{C3E00053-1BD5-4C76-85DC-DF6703FE42E9}" destId="{21E22D00-1688-4D82-95D4-ABED110E7165}" srcOrd="0" destOrd="0" presId="urn:microsoft.com/office/officeart/2005/8/layout/list1"/>
    <dgm:cxn modelId="{9E065CFE-E3E7-4544-970D-33CDD6497E46}" type="presParOf" srcId="{21E22D00-1688-4D82-95D4-ABED110E7165}" destId="{46A15EBA-C4B5-4687-9F1E-335025B04963}" srcOrd="0" destOrd="0" presId="urn:microsoft.com/office/officeart/2005/8/layout/list1"/>
    <dgm:cxn modelId="{30E13BB3-9625-446B-801F-21D39491C65E}" type="presParOf" srcId="{21E22D00-1688-4D82-95D4-ABED110E7165}" destId="{1EB58002-86C9-439D-A8E4-48A59E4D7936}" srcOrd="1" destOrd="0" presId="urn:microsoft.com/office/officeart/2005/8/layout/list1"/>
    <dgm:cxn modelId="{0FE64CFE-4771-4F28-BACE-46E712DAFB87}" type="presParOf" srcId="{C3E00053-1BD5-4C76-85DC-DF6703FE42E9}" destId="{CC577183-2119-4362-B0C1-AC58C43D3DE4}" srcOrd="1" destOrd="0" presId="urn:microsoft.com/office/officeart/2005/8/layout/list1"/>
    <dgm:cxn modelId="{5AB8FF53-7A6D-45D2-9D0A-CEBC0960478C}" type="presParOf" srcId="{C3E00053-1BD5-4C76-85DC-DF6703FE42E9}" destId="{D2B60928-4483-4EEF-8274-6297E6C9173E}" srcOrd="2" destOrd="0" presId="urn:microsoft.com/office/officeart/2005/8/layout/list1"/>
    <dgm:cxn modelId="{B6F6E0AA-2660-4164-9EB6-C3F90BE2E1D6}" type="presParOf" srcId="{C3E00053-1BD5-4C76-85DC-DF6703FE42E9}" destId="{E947C7A1-ED1B-45E0-8170-8B8836D18558}" srcOrd="3" destOrd="0" presId="urn:microsoft.com/office/officeart/2005/8/layout/list1"/>
    <dgm:cxn modelId="{38A4CE59-5C1E-425E-970E-3D144B7E7877}" type="presParOf" srcId="{C3E00053-1BD5-4C76-85DC-DF6703FE42E9}" destId="{09407DA3-84E4-4A2B-8DB2-9BF15E1C79D5}" srcOrd="4" destOrd="0" presId="urn:microsoft.com/office/officeart/2005/8/layout/list1"/>
    <dgm:cxn modelId="{91DA2689-81EE-4A2F-8910-1C0483F15F2C}" type="presParOf" srcId="{09407DA3-84E4-4A2B-8DB2-9BF15E1C79D5}" destId="{A55C4BA8-3DA0-4EB8-B7CC-5C703C3AE26C}" srcOrd="0" destOrd="0" presId="urn:microsoft.com/office/officeart/2005/8/layout/list1"/>
    <dgm:cxn modelId="{9CA7C5A8-CF2B-4D44-BE21-0A6172037261}" type="presParOf" srcId="{09407DA3-84E4-4A2B-8DB2-9BF15E1C79D5}" destId="{A5E7FB4D-AFB2-46ED-A2E1-EE48E0C85582}" srcOrd="1" destOrd="0" presId="urn:microsoft.com/office/officeart/2005/8/layout/list1"/>
    <dgm:cxn modelId="{EC5E79AD-CB8E-4C87-B304-50F4CB6FCFBE}" type="presParOf" srcId="{C3E00053-1BD5-4C76-85DC-DF6703FE42E9}" destId="{7C2508CC-83BA-4897-8674-BD6E87705391}" srcOrd="5" destOrd="0" presId="urn:microsoft.com/office/officeart/2005/8/layout/list1"/>
    <dgm:cxn modelId="{EC8C2DB5-1295-4046-981C-C874C3629715}" type="presParOf" srcId="{C3E00053-1BD5-4C76-85DC-DF6703FE42E9}" destId="{15D474C5-DD0B-41CC-B163-04922F572028}" srcOrd="6" destOrd="0" presId="urn:microsoft.com/office/officeart/2005/8/layout/list1"/>
    <dgm:cxn modelId="{CFE9135A-7529-46E3-BAB3-8704C8CB0C96}" type="presParOf" srcId="{C3E00053-1BD5-4C76-85DC-DF6703FE42E9}" destId="{A6AF851C-D999-4945-9238-B5E3299AB117}" srcOrd="7" destOrd="0" presId="urn:microsoft.com/office/officeart/2005/8/layout/list1"/>
    <dgm:cxn modelId="{62B2F937-E84E-4FFA-BD7C-E09DF2F83999}" type="presParOf" srcId="{C3E00053-1BD5-4C76-85DC-DF6703FE42E9}" destId="{ED771E7A-E857-4C80-A233-72297A51A185}" srcOrd="8" destOrd="0" presId="urn:microsoft.com/office/officeart/2005/8/layout/list1"/>
    <dgm:cxn modelId="{69A31BB3-BB47-4C20-8D0B-F46083F5B766}" type="presParOf" srcId="{ED771E7A-E857-4C80-A233-72297A51A185}" destId="{58F363DD-6473-4D8A-9C7D-D24E70281E22}" srcOrd="0" destOrd="0" presId="urn:microsoft.com/office/officeart/2005/8/layout/list1"/>
    <dgm:cxn modelId="{2DA3DE6B-B451-431E-A1E2-D955CC5A56A4}" type="presParOf" srcId="{ED771E7A-E857-4C80-A233-72297A51A185}" destId="{A11F674F-C7AC-4FCD-A147-51799560E33B}" srcOrd="1" destOrd="0" presId="urn:microsoft.com/office/officeart/2005/8/layout/list1"/>
    <dgm:cxn modelId="{8292BAC0-ABE0-46D8-8094-D4AEC50AF3F1}" type="presParOf" srcId="{C3E00053-1BD5-4C76-85DC-DF6703FE42E9}" destId="{994D7612-7B11-4BA1-B161-94B41700A7D2}" srcOrd="9" destOrd="0" presId="urn:microsoft.com/office/officeart/2005/8/layout/list1"/>
    <dgm:cxn modelId="{95AD7241-C359-4F7C-A1C7-6D4DD1B9AFA1}" type="presParOf" srcId="{C3E00053-1BD5-4C76-85DC-DF6703FE42E9}" destId="{269F34A3-C071-4546-9B76-17A72A91BB6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231605-37C2-46EA-9690-33A032B5AFB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446696F-FF3C-45F0-9044-B92B88BEC426}">
      <dgm:prSet phldrT="[Text]"/>
      <dgm:spPr/>
      <dgm:t>
        <a:bodyPr/>
        <a:lstStyle/>
        <a:p>
          <a:r>
            <a:rPr lang="en-US" dirty="0"/>
            <a:t>Long-Standing Relationship</a:t>
          </a:r>
        </a:p>
      </dgm:t>
    </dgm:pt>
    <dgm:pt modelId="{460D7FE4-CCEF-4665-A01E-D6E474AE0455}" type="parTrans" cxnId="{876958A0-327A-4214-985A-24CEE22DE574}">
      <dgm:prSet/>
      <dgm:spPr/>
      <dgm:t>
        <a:bodyPr/>
        <a:lstStyle/>
        <a:p>
          <a:endParaRPr lang="en-US"/>
        </a:p>
      </dgm:t>
    </dgm:pt>
    <dgm:pt modelId="{5429D117-B819-4B5B-857F-E0134D39046A}" type="sibTrans" cxnId="{876958A0-327A-4214-985A-24CEE22DE574}">
      <dgm:prSet/>
      <dgm:spPr/>
      <dgm:t>
        <a:bodyPr/>
        <a:lstStyle/>
        <a:p>
          <a:endParaRPr lang="en-US"/>
        </a:p>
      </dgm:t>
    </dgm:pt>
    <dgm:pt modelId="{819884CD-2EDA-499E-8D50-230AB988FB59}">
      <dgm:prSet phldrT="[Text]"/>
      <dgm:spPr/>
      <dgm:t>
        <a:bodyPr/>
        <a:lstStyle/>
        <a:p>
          <a:r>
            <a:rPr lang="en-US" dirty="0"/>
            <a:t>Formation of the LARG program was the brainchild of MC Porter (retired – AmericanAg™ VP, Underwriting and Marketing) and Tony Phillips (GC Latin American Chairman, formerly Willis)</a:t>
          </a:r>
        </a:p>
      </dgm:t>
    </dgm:pt>
    <dgm:pt modelId="{2FBF46D5-43C7-4E7C-A8D8-2E474060F443}" type="parTrans" cxnId="{367F30F5-BE4D-4B93-B374-FC59B42FAC24}">
      <dgm:prSet/>
      <dgm:spPr/>
      <dgm:t>
        <a:bodyPr/>
        <a:lstStyle/>
        <a:p>
          <a:endParaRPr lang="en-US"/>
        </a:p>
      </dgm:t>
    </dgm:pt>
    <dgm:pt modelId="{EC272575-6C97-47EA-949D-F003D8042018}" type="sibTrans" cxnId="{367F30F5-BE4D-4B93-B374-FC59B42FAC24}">
      <dgm:prSet/>
      <dgm:spPr/>
      <dgm:t>
        <a:bodyPr/>
        <a:lstStyle/>
        <a:p>
          <a:endParaRPr lang="en-US"/>
        </a:p>
      </dgm:t>
    </dgm:pt>
    <dgm:pt modelId="{6E9A1572-CA35-4823-82FF-F6A7AA57A6D4}">
      <dgm:prSet phldrT="[Text]"/>
      <dgm:spPr/>
      <dgm:t>
        <a:bodyPr/>
        <a:lstStyle/>
        <a:p>
          <a:r>
            <a:rPr lang="en-US" dirty="0"/>
            <a:t>Example of Our Continuing Efforts of International Diversification into Latin America</a:t>
          </a:r>
        </a:p>
      </dgm:t>
    </dgm:pt>
    <dgm:pt modelId="{9F516E82-8BC4-409C-A67D-8578FA216421}" type="parTrans" cxnId="{C6B43CD0-C004-4A5D-B0E8-BF9B4A350C55}">
      <dgm:prSet/>
      <dgm:spPr/>
      <dgm:t>
        <a:bodyPr/>
        <a:lstStyle/>
        <a:p>
          <a:endParaRPr lang="en-US"/>
        </a:p>
      </dgm:t>
    </dgm:pt>
    <dgm:pt modelId="{B6C52C89-5F03-407A-B272-504FF6E1E18E}" type="sibTrans" cxnId="{C6B43CD0-C004-4A5D-B0E8-BF9B4A350C55}">
      <dgm:prSet/>
      <dgm:spPr/>
      <dgm:t>
        <a:bodyPr/>
        <a:lstStyle/>
        <a:p>
          <a:endParaRPr lang="en-US"/>
        </a:p>
      </dgm:t>
    </dgm:pt>
    <dgm:pt modelId="{696017A9-B737-43D0-A84C-EF76B09CE91D}">
      <dgm:prSet phldrT="[Text]"/>
      <dgm:spPr/>
      <dgm:t>
        <a:bodyPr/>
        <a:lstStyle/>
        <a:p>
          <a:r>
            <a:rPr lang="en-US" dirty="0"/>
            <a:t>Open channels of communication between AmericanAg™ and GC Broking team</a:t>
          </a:r>
        </a:p>
      </dgm:t>
    </dgm:pt>
    <dgm:pt modelId="{5BDA2061-068B-48AE-BD36-EC3CDA98D17D}" type="parTrans" cxnId="{2F183AFC-5D6C-4DE7-8964-186EFF5930D1}">
      <dgm:prSet/>
      <dgm:spPr/>
      <dgm:t>
        <a:bodyPr/>
        <a:lstStyle/>
        <a:p>
          <a:endParaRPr lang="en-US"/>
        </a:p>
      </dgm:t>
    </dgm:pt>
    <dgm:pt modelId="{D25E116B-799A-4FD6-BEF2-F8E29C2CAAD7}" type="sibTrans" cxnId="{2F183AFC-5D6C-4DE7-8964-186EFF5930D1}">
      <dgm:prSet/>
      <dgm:spPr/>
      <dgm:t>
        <a:bodyPr/>
        <a:lstStyle/>
        <a:p>
          <a:endParaRPr lang="en-US"/>
        </a:p>
      </dgm:t>
    </dgm:pt>
    <dgm:pt modelId="{A846C8DC-62C6-49BA-8E82-5DBEE5B0A9B1}">
      <dgm:prSet/>
      <dgm:spPr/>
      <dgm:t>
        <a:bodyPr/>
        <a:lstStyle/>
        <a:p>
          <a:r>
            <a:rPr lang="en-US"/>
            <a:t>Quoting/leading the non-life programs since inception (2005)</a:t>
          </a:r>
          <a:endParaRPr lang="en-US" dirty="0"/>
        </a:p>
      </dgm:t>
    </dgm:pt>
    <dgm:pt modelId="{A9BA9B6C-5626-4CB1-A864-90A6D7EEE6B4}" type="parTrans" cxnId="{741313AF-375D-4049-9E8F-708A30238436}">
      <dgm:prSet/>
      <dgm:spPr/>
      <dgm:t>
        <a:bodyPr/>
        <a:lstStyle/>
        <a:p>
          <a:endParaRPr lang="en-US"/>
        </a:p>
      </dgm:t>
    </dgm:pt>
    <dgm:pt modelId="{3440717C-01EE-4C96-9F24-9F1DC139D6DA}" type="sibTrans" cxnId="{741313AF-375D-4049-9E8F-708A30238436}">
      <dgm:prSet/>
      <dgm:spPr/>
      <dgm:t>
        <a:bodyPr/>
        <a:lstStyle/>
        <a:p>
          <a:endParaRPr lang="en-US"/>
        </a:p>
      </dgm:t>
    </dgm:pt>
    <dgm:pt modelId="{90F17B9A-C493-4309-A750-3B8FC03E0133}">
      <dgm:prSet/>
      <dgm:spPr/>
      <dgm:t>
        <a:bodyPr/>
        <a:lstStyle/>
        <a:p>
          <a:r>
            <a:rPr lang="en-US" dirty="0"/>
            <a:t>Heavily involved with pricing over the course of our relationship with each program</a:t>
          </a:r>
        </a:p>
      </dgm:t>
    </dgm:pt>
    <dgm:pt modelId="{1EFC0B52-7E68-45E1-9FCA-23FD5E3A13EC}" type="parTrans" cxnId="{DC2C614F-9B2E-4EBE-AB29-45507B577C15}">
      <dgm:prSet/>
      <dgm:spPr/>
      <dgm:t>
        <a:bodyPr/>
        <a:lstStyle/>
        <a:p>
          <a:endParaRPr lang="en-US"/>
        </a:p>
      </dgm:t>
    </dgm:pt>
    <dgm:pt modelId="{D6452A01-867E-4840-BCD3-5ACD3538A19A}" type="sibTrans" cxnId="{DC2C614F-9B2E-4EBE-AB29-45507B577C15}">
      <dgm:prSet/>
      <dgm:spPr/>
      <dgm:t>
        <a:bodyPr/>
        <a:lstStyle/>
        <a:p>
          <a:endParaRPr lang="en-US"/>
        </a:p>
      </dgm:t>
    </dgm:pt>
    <dgm:pt modelId="{978157EC-7D5F-4741-B312-985A1862F14E}">
      <dgm:prSet/>
      <dgm:spPr/>
      <dgm:t>
        <a:bodyPr/>
        <a:lstStyle/>
        <a:p>
          <a:r>
            <a:rPr lang="en-US" dirty="0"/>
            <a:t>Consistent share across all four programs (Cat, Risk, Motor, and Misc.)</a:t>
          </a:r>
        </a:p>
      </dgm:t>
    </dgm:pt>
    <dgm:pt modelId="{D42CFA2C-78DC-4387-BDB1-5205F9DAB834}" type="parTrans" cxnId="{B07F21C3-EE7E-45A4-9EEF-77C8398301BF}">
      <dgm:prSet/>
      <dgm:spPr/>
      <dgm:t>
        <a:bodyPr/>
        <a:lstStyle/>
        <a:p>
          <a:endParaRPr lang="en-US"/>
        </a:p>
      </dgm:t>
    </dgm:pt>
    <dgm:pt modelId="{7DB09896-0F23-4E9B-B99A-EE42759EC689}" type="sibTrans" cxnId="{B07F21C3-EE7E-45A4-9EEF-77C8398301BF}">
      <dgm:prSet/>
      <dgm:spPr/>
      <dgm:t>
        <a:bodyPr/>
        <a:lstStyle/>
        <a:p>
          <a:endParaRPr lang="en-US"/>
        </a:p>
      </dgm:t>
    </dgm:pt>
    <dgm:pt modelId="{FBD8398E-3DCA-4F99-BEF2-08C0AFCE60A7}">
      <dgm:prSet/>
      <dgm:spPr/>
      <dgm:t>
        <a:bodyPr/>
        <a:lstStyle/>
        <a:p>
          <a:r>
            <a:rPr lang="en-US"/>
            <a:t>LARG’s non-life programs have been a positive addition to our overall portfolio and results</a:t>
          </a:r>
        </a:p>
      </dgm:t>
    </dgm:pt>
    <dgm:pt modelId="{E7292C39-886A-4D73-ADE8-570E68A4AE4C}" type="parTrans" cxnId="{57857090-9BD3-4074-B87D-7DEE915D16C4}">
      <dgm:prSet/>
      <dgm:spPr/>
      <dgm:t>
        <a:bodyPr/>
        <a:lstStyle/>
        <a:p>
          <a:endParaRPr lang="en-US"/>
        </a:p>
      </dgm:t>
    </dgm:pt>
    <dgm:pt modelId="{F19DBA07-A7CD-4561-8422-71F5AD418D5E}" type="sibTrans" cxnId="{57857090-9BD3-4074-B87D-7DEE915D16C4}">
      <dgm:prSet/>
      <dgm:spPr/>
      <dgm:t>
        <a:bodyPr/>
        <a:lstStyle/>
        <a:p>
          <a:endParaRPr lang="en-US"/>
        </a:p>
      </dgm:t>
    </dgm:pt>
    <dgm:pt modelId="{4C686DF1-70E5-42BF-AA16-CCDBCE8F14AF}">
      <dgm:prSet/>
      <dgm:spPr/>
      <dgm:t>
        <a:bodyPr/>
        <a:lstStyle/>
        <a:p>
          <a:r>
            <a:rPr lang="en-US" dirty="0"/>
            <a:t>Leveraging our relationship with ICMIF – many of the member companies of LARG are also ICMIF member companies</a:t>
          </a:r>
        </a:p>
      </dgm:t>
    </dgm:pt>
    <dgm:pt modelId="{2FFB3B91-1A7A-4392-A221-CF909A0C08CE}" type="parTrans" cxnId="{273B0B2F-9BE8-4907-AEDC-61B8F6B95225}">
      <dgm:prSet/>
      <dgm:spPr/>
      <dgm:t>
        <a:bodyPr/>
        <a:lstStyle/>
        <a:p>
          <a:endParaRPr lang="en-US"/>
        </a:p>
      </dgm:t>
    </dgm:pt>
    <dgm:pt modelId="{6E17371A-BDCA-492D-855B-4834705E99FA}" type="sibTrans" cxnId="{273B0B2F-9BE8-4907-AEDC-61B8F6B95225}">
      <dgm:prSet/>
      <dgm:spPr/>
      <dgm:t>
        <a:bodyPr/>
        <a:lstStyle/>
        <a:p>
          <a:endParaRPr lang="en-US"/>
        </a:p>
      </dgm:t>
    </dgm:pt>
    <dgm:pt modelId="{EAC1734F-570A-4E5F-9B83-023AA7A42753}">
      <dgm:prSet/>
      <dgm:spPr/>
      <dgm:t>
        <a:bodyPr/>
        <a:lstStyle/>
        <a:p>
          <a:endParaRPr lang="en-US" dirty="0"/>
        </a:p>
      </dgm:t>
    </dgm:pt>
    <dgm:pt modelId="{D3A97A39-BDD7-4E40-A45E-4EAF599874F1}" type="parTrans" cxnId="{F5A7A363-B75E-449C-B816-167D0FA6D547}">
      <dgm:prSet/>
      <dgm:spPr/>
      <dgm:t>
        <a:bodyPr/>
        <a:lstStyle/>
        <a:p>
          <a:endParaRPr lang="en-US"/>
        </a:p>
      </dgm:t>
    </dgm:pt>
    <dgm:pt modelId="{F6CE42D8-4B3B-463A-BBA0-AEB4CB532EA8}" type="sibTrans" cxnId="{F5A7A363-B75E-449C-B816-167D0FA6D547}">
      <dgm:prSet/>
      <dgm:spPr/>
      <dgm:t>
        <a:bodyPr/>
        <a:lstStyle/>
        <a:p>
          <a:endParaRPr lang="en-US"/>
        </a:p>
      </dgm:t>
    </dgm:pt>
    <dgm:pt modelId="{600FCD33-A69B-4C54-8FD0-114FF4003574}" type="pres">
      <dgm:prSet presAssocID="{98231605-37C2-46EA-9690-33A032B5AFB8}" presName="linear" presStyleCnt="0">
        <dgm:presLayoutVars>
          <dgm:animLvl val="lvl"/>
          <dgm:resizeHandles val="exact"/>
        </dgm:presLayoutVars>
      </dgm:prSet>
      <dgm:spPr/>
      <dgm:t>
        <a:bodyPr/>
        <a:lstStyle/>
        <a:p>
          <a:endParaRPr lang="en-US"/>
        </a:p>
      </dgm:t>
    </dgm:pt>
    <dgm:pt modelId="{15AA8946-FADD-440B-9212-4AB66CFF94FA}" type="pres">
      <dgm:prSet presAssocID="{3446696F-FF3C-45F0-9044-B92B88BEC426}" presName="parentText" presStyleLbl="node1" presStyleIdx="0" presStyleCnt="2">
        <dgm:presLayoutVars>
          <dgm:chMax val="0"/>
          <dgm:bulletEnabled val="1"/>
        </dgm:presLayoutVars>
      </dgm:prSet>
      <dgm:spPr/>
      <dgm:t>
        <a:bodyPr/>
        <a:lstStyle/>
        <a:p>
          <a:endParaRPr lang="en-US"/>
        </a:p>
      </dgm:t>
    </dgm:pt>
    <dgm:pt modelId="{0978BDC6-8F8E-406B-8A46-2826BF7FF1ED}" type="pres">
      <dgm:prSet presAssocID="{3446696F-FF3C-45F0-9044-B92B88BEC426}" presName="childText" presStyleLbl="revTx" presStyleIdx="0" presStyleCnt="2">
        <dgm:presLayoutVars>
          <dgm:bulletEnabled val="1"/>
        </dgm:presLayoutVars>
      </dgm:prSet>
      <dgm:spPr/>
      <dgm:t>
        <a:bodyPr/>
        <a:lstStyle/>
        <a:p>
          <a:endParaRPr lang="en-US"/>
        </a:p>
      </dgm:t>
    </dgm:pt>
    <dgm:pt modelId="{398EB724-BF1B-4A1A-B5B5-DA286E391927}" type="pres">
      <dgm:prSet presAssocID="{6E9A1572-CA35-4823-82FF-F6A7AA57A6D4}" presName="parentText" presStyleLbl="node1" presStyleIdx="1" presStyleCnt="2">
        <dgm:presLayoutVars>
          <dgm:chMax val="0"/>
          <dgm:bulletEnabled val="1"/>
        </dgm:presLayoutVars>
      </dgm:prSet>
      <dgm:spPr/>
      <dgm:t>
        <a:bodyPr/>
        <a:lstStyle/>
        <a:p>
          <a:endParaRPr lang="en-US"/>
        </a:p>
      </dgm:t>
    </dgm:pt>
    <dgm:pt modelId="{ED71EC4A-9DA2-40F4-9A36-156BC61C8E94}" type="pres">
      <dgm:prSet presAssocID="{6E9A1572-CA35-4823-82FF-F6A7AA57A6D4}" presName="childText" presStyleLbl="revTx" presStyleIdx="1" presStyleCnt="2">
        <dgm:presLayoutVars>
          <dgm:bulletEnabled val="1"/>
        </dgm:presLayoutVars>
      </dgm:prSet>
      <dgm:spPr/>
      <dgm:t>
        <a:bodyPr/>
        <a:lstStyle/>
        <a:p>
          <a:endParaRPr lang="en-US"/>
        </a:p>
      </dgm:t>
    </dgm:pt>
  </dgm:ptLst>
  <dgm:cxnLst>
    <dgm:cxn modelId="{E36A3515-93B5-4639-A7D2-0AEDFC7D6779}" type="presOf" srcId="{3446696F-FF3C-45F0-9044-B92B88BEC426}" destId="{15AA8946-FADD-440B-9212-4AB66CFF94FA}" srcOrd="0" destOrd="0" presId="urn:microsoft.com/office/officeart/2005/8/layout/vList2"/>
    <dgm:cxn modelId="{7D09B75E-6A82-47A8-956C-8BDE4D7BEE1D}" type="presOf" srcId="{FBD8398E-3DCA-4F99-BEF2-08C0AFCE60A7}" destId="{ED71EC4A-9DA2-40F4-9A36-156BC61C8E94}" srcOrd="0" destOrd="2" presId="urn:microsoft.com/office/officeart/2005/8/layout/vList2"/>
    <dgm:cxn modelId="{2F183AFC-5D6C-4DE7-8964-186EFF5930D1}" srcId="{6E9A1572-CA35-4823-82FF-F6A7AA57A6D4}" destId="{696017A9-B737-43D0-A84C-EF76B09CE91D}" srcOrd="0" destOrd="0" parTransId="{5BDA2061-068B-48AE-BD36-EC3CDA98D17D}" sibTransId="{D25E116B-799A-4FD6-BEF2-F8E29C2CAAD7}"/>
    <dgm:cxn modelId="{DC2C614F-9B2E-4EBE-AB29-45507B577C15}" srcId="{3446696F-FF3C-45F0-9044-B92B88BEC426}" destId="{90F17B9A-C493-4309-A750-3B8FC03E0133}" srcOrd="2" destOrd="0" parTransId="{1EFC0B52-7E68-45E1-9FCA-23FD5E3A13EC}" sibTransId="{D6452A01-867E-4840-BCD3-5ACD3538A19A}"/>
    <dgm:cxn modelId="{57857090-9BD3-4074-B87D-7DEE915D16C4}" srcId="{6E9A1572-CA35-4823-82FF-F6A7AA57A6D4}" destId="{FBD8398E-3DCA-4F99-BEF2-08C0AFCE60A7}" srcOrd="2" destOrd="0" parTransId="{E7292C39-886A-4D73-ADE8-570E68A4AE4C}" sibTransId="{F19DBA07-A7CD-4561-8422-71F5AD418D5E}"/>
    <dgm:cxn modelId="{607600B7-CB99-4AE0-B1B3-09200161F82D}" type="presOf" srcId="{98231605-37C2-46EA-9690-33A032B5AFB8}" destId="{600FCD33-A69B-4C54-8FD0-114FF4003574}" srcOrd="0" destOrd="0" presId="urn:microsoft.com/office/officeart/2005/8/layout/vList2"/>
    <dgm:cxn modelId="{B07F21C3-EE7E-45A4-9EEF-77C8398301BF}" srcId="{6E9A1572-CA35-4823-82FF-F6A7AA57A6D4}" destId="{978157EC-7D5F-4741-B312-985A1862F14E}" srcOrd="1" destOrd="0" parTransId="{D42CFA2C-78DC-4387-BDB1-5205F9DAB834}" sibTransId="{7DB09896-0F23-4E9B-B99A-EE42759EC689}"/>
    <dgm:cxn modelId="{CB1B32FD-83E6-4C0B-BCA6-0A6B03D85308}" type="presOf" srcId="{978157EC-7D5F-4741-B312-985A1862F14E}" destId="{ED71EC4A-9DA2-40F4-9A36-156BC61C8E94}" srcOrd="0" destOrd="1" presId="urn:microsoft.com/office/officeart/2005/8/layout/vList2"/>
    <dgm:cxn modelId="{C6B43CD0-C004-4A5D-B0E8-BF9B4A350C55}" srcId="{98231605-37C2-46EA-9690-33A032B5AFB8}" destId="{6E9A1572-CA35-4823-82FF-F6A7AA57A6D4}" srcOrd="1" destOrd="0" parTransId="{9F516E82-8BC4-409C-A67D-8578FA216421}" sibTransId="{B6C52C89-5F03-407A-B272-504FF6E1E18E}"/>
    <dgm:cxn modelId="{F5A7A363-B75E-449C-B816-167D0FA6D547}" srcId="{3446696F-FF3C-45F0-9044-B92B88BEC426}" destId="{EAC1734F-570A-4E5F-9B83-023AA7A42753}" srcOrd="3" destOrd="0" parTransId="{D3A97A39-BDD7-4E40-A45E-4EAF599874F1}" sibTransId="{F6CE42D8-4B3B-463A-BBA0-AEB4CB532EA8}"/>
    <dgm:cxn modelId="{BD93761E-29F7-44D2-A140-071C61B0201F}" type="presOf" srcId="{819884CD-2EDA-499E-8D50-230AB988FB59}" destId="{0978BDC6-8F8E-406B-8A46-2826BF7FF1ED}" srcOrd="0" destOrd="0" presId="urn:microsoft.com/office/officeart/2005/8/layout/vList2"/>
    <dgm:cxn modelId="{741313AF-375D-4049-9E8F-708A30238436}" srcId="{3446696F-FF3C-45F0-9044-B92B88BEC426}" destId="{A846C8DC-62C6-49BA-8E82-5DBEE5B0A9B1}" srcOrd="1" destOrd="0" parTransId="{A9BA9B6C-5626-4CB1-A864-90A6D7EEE6B4}" sibTransId="{3440717C-01EE-4C96-9F24-9F1DC139D6DA}"/>
    <dgm:cxn modelId="{16069369-A766-4176-B0D0-7EB943085F6B}" type="presOf" srcId="{4C686DF1-70E5-42BF-AA16-CCDBCE8F14AF}" destId="{ED71EC4A-9DA2-40F4-9A36-156BC61C8E94}" srcOrd="0" destOrd="3" presId="urn:microsoft.com/office/officeart/2005/8/layout/vList2"/>
    <dgm:cxn modelId="{01F3A0A8-06B3-464B-966E-3F73CF8326C6}" type="presOf" srcId="{6E9A1572-CA35-4823-82FF-F6A7AA57A6D4}" destId="{398EB724-BF1B-4A1A-B5B5-DA286E391927}" srcOrd="0" destOrd="0" presId="urn:microsoft.com/office/officeart/2005/8/layout/vList2"/>
    <dgm:cxn modelId="{876958A0-327A-4214-985A-24CEE22DE574}" srcId="{98231605-37C2-46EA-9690-33A032B5AFB8}" destId="{3446696F-FF3C-45F0-9044-B92B88BEC426}" srcOrd="0" destOrd="0" parTransId="{460D7FE4-CCEF-4665-A01E-D6E474AE0455}" sibTransId="{5429D117-B819-4B5B-857F-E0134D39046A}"/>
    <dgm:cxn modelId="{1D9EBD75-2F98-4424-B699-7ADA79CCE872}" type="presOf" srcId="{696017A9-B737-43D0-A84C-EF76B09CE91D}" destId="{ED71EC4A-9DA2-40F4-9A36-156BC61C8E94}" srcOrd="0" destOrd="0" presId="urn:microsoft.com/office/officeart/2005/8/layout/vList2"/>
    <dgm:cxn modelId="{273B0B2F-9BE8-4907-AEDC-61B8F6B95225}" srcId="{6E9A1572-CA35-4823-82FF-F6A7AA57A6D4}" destId="{4C686DF1-70E5-42BF-AA16-CCDBCE8F14AF}" srcOrd="3" destOrd="0" parTransId="{2FFB3B91-1A7A-4392-A221-CF909A0C08CE}" sibTransId="{6E17371A-BDCA-492D-855B-4834705E99FA}"/>
    <dgm:cxn modelId="{367F30F5-BE4D-4B93-B374-FC59B42FAC24}" srcId="{3446696F-FF3C-45F0-9044-B92B88BEC426}" destId="{819884CD-2EDA-499E-8D50-230AB988FB59}" srcOrd="0" destOrd="0" parTransId="{2FBF46D5-43C7-4E7C-A8D8-2E474060F443}" sibTransId="{EC272575-6C97-47EA-949D-F003D8042018}"/>
    <dgm:cxn modelId="{C4657969-B9BC-4CF0-8F76-E5B743C67880}" type="presOf" srcId="{A846C8DC-62C6-49BA-8E82-5DBEE5B0A9B1}" destId="{0978BDC6-8F8E-406B-8A46-2826BF7FF1ED}" srcOrd="0" destOrd="1" presId="urn:microsoft.com/office/officeart/2005/8/layout/vList2"/>
    <dgm:cxn modelId="{7F4FE91E-0C66-459C-B9A9-D8CC2536ACE5}" type="presOf" srcId="{EAC1734F-570A-4E5F-9B83-023AA7A42753}" destId="{0978BDC6-8F8E-406B-8A46-2826BF7FF1ED}" srcOrd="0" destOrd="3" presId="urn:microsoft.com/office/officeart/2005/8/layout/vList2"/>
    <dgm:cxn modelId="{687D87E6-0950-42DF-842B-6A0731164FC2}" type="presOf" srcId="{90F17B9A-C493-4309-A750-3B8FC03E0133}" destId="{0978BDC6-8F8E-406B-8A46-2826BF7FF1ED}" srcOrd="0" destOrd="2" presId="urn:microsoft.com/office/officeart/2005/8/layout/vList2"/>
    <dgm:cxn modelId="{55CF6ACB-C961-4848-939A-4A3E7FB6053F}" type="presParOf" srcId="{600FCD33-A69B-4C54-8FD0-114FF4003574}" destId="{15AA8946-FADD-440B-9212-4AB66CFF94FA}" srcOrd="0" destOrd="0" presId="urn:microsoft.com/office/officeart/2005/8/layout/vList2"/>
    <dgm:cxn modelId="{665C7DCB-CFFC-477F-9016-6AEEA4A4DD22}" type="presParOf" srcId="{600FCD33-A69B-4C54-8FD0-114FF4003574}" destId="{0978BDC6-8F8E-406B-8A46-2826BF7FF1ED}" srcOrd="1" destOrd="0" presId="urn:microsoft.com/office/officeart/2005/8/layout/vList2"/>
    <dgm:cxn modelId="{277A137B-C98C-486F-8D39-95564315689F}" type="presParOf" srcId="{600FCD33-A69B-4C54-8FD0-114FF4003574}" destId="{398EB724-BF1B-4A1A-B5B5-DA286E391927}" srcOrd="2" destOrd="0" presId="urn:microsoft.com/office/officeart/2005/8/layout/vList2"/>
    <dgm:cxn modelId="{59BE9244-CDE5-4FE0-87E4-B752EF115820}" type="presParOf" srcId="{600FCD33-A69B-4C54-8FD0-114FF4003574}" destId="{ED71EC4A-9DA2-40F4-9A36-156BC61C8E9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B8BC2-6F61-42CB-87B6-C5727531D852}">
      <dsp:nvSpPr>
        <dsp:cNvPr id="0" name=""/>
        <dsp:cNvSpPr/>
      </dsp:nvSpPr>
      <dsp:spPr>
        <a:xfrm>
          <a:off x="2826" y="587910"/>
          <a:ext cx="1070454" cy="118821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Ohio Farm Bureau established</a:t>
          </a:r>
        </a:p>
      </dsp:txBody>
      <dsp:txXfrm>
        <a:off x="34179" y="619263"/>
        <a:ext cx="1007748" cy="1125505"/>
      </dsp:txXfrm>
    </dsp:sp>
    <dsp:sp modelId="{E71ABB97-51BD-4190-A54F-AE58CB44AD98}">
      <dsp:nvSpPr>
        <dsp:cNvPr id="0" name=""/>
        <dsp:cNvSpPr/>
      </dsp:nvSpPr>
      <dsp:spPr>
        <a:xfrm>
          <a:off x="1180326" y="1049279"/>
          <a:ext cx="226936" cy="265472"/>
        </a:xfrm>
        <a:prstGeom prst="rightArrow">
          <a:avLst>
            <a:gd name="adj1" fmla="val 60000"/>
            <a:gd name="adj2" fmla="val 50000"/>
          </a:avLst>
        </a:prstGeom>
        <a:solidFill>
          <a:srgbClr val="7DCBC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180326" y="1102373"/>
        <a:ext cx="158855" cy="159284"/>
      </dsp:txXfrm>
    </dsp:sp>
    <dsp:sp modelId="{9A88FE12-9EE5-4C5C-BCDD-E4D00D8A32B2}">
      <dsp:nvSpPr>
        <dsp:cNvPr id="0" name=""/>
        <dsp:cNvSpPr/>
      </dsp:nvSpPr>
      <dsp:spPr>
        <a:xfrm>
          <a:off x="1501462" y="587910"/>
          <a:ext cx="1070454" cy="1188211"/>
        </a:xfrm>
        <a:prstGeom prst="roundRect">
          <a:avLst>
            <a:gd name="adj" fmla="val 10000"/>
          </a:avLst>
        </a:prstGeom>
        <a:solidFill>
          <a:schemeClr val="tx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Nationwide Insurance provides insurance to Ohio Farm Bureau members</a:t>
          </a:r>
        </a:p>
      </dsp:txBody>
      <dsp:txXfrm>
        <a:off x="1532815" y="619263"/>
        <a:ext cx="1007748" cy="1125505"/>
      </dsp:txXfrm>
    </dsp:sp>
    <dsp:sp modelId="{34D32629-E488-4C35-A0CF-04CEF6F2FF8F}">
      <dsp:nvSpPr>
        <dsp:cNvPr id="0" name=""/>
        <dsp:cNvSpPr/>
      </dsp:nvSpPr>
      <dsp:spPr>
        <a:xfrm>
          <a:off x="2678962" y="1049279"/>
          <a:ext cx="226936" cy="265472"/>
        </a:xfrm>
        <a:prstGeom prst="rightArrow">
          <a:avLst>
            <a:gd name="adj1" fmla="val 60000"/>
            <a:gd name="adj2" fmla="val 50000"/>
          </a:avLst>
        </a:prstGeom>
        <a:solidFill>
          <a:srgbClr val="7DCBC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678962" y="1102373"/>
        <a:ext cx="158855" cy="159284"/>
      </dsp:txXfrm>
    </dsp:sp>
    <dsp:sp modelId="{C0690812-2309-466C-B475-485B61196183}">
      <dsp:nvSpPr>
        <dsp:cNvPr id="0" name=""/>
        <dsp:cNvSpPr/>
      </dsp:nvSpPr>
      <dsp:spPr>
        <a:xfrm>
          <a:off x="3000099" y="590887"/>
          <a:ext cx="1070454" cy="1182257"/>
        </a:xfrm>
        <a:prstGeom prst="roundRect">
          <a:avLst>
            <a:gd name="adj" fmla="val 10000"/>
          </a:avLst>
        </a:prstGeom>
        <a:solidFill>
          <a:schemeClr val="tx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Nationwide Insurance issues first reinsurance contract</a:t>
          </a:r>
        </a:p>
      </dsp:txBody>
      <dsp:txXfrm>
        <a:off x="3031452" y="622240"/>
        <a:ext cx="1007748" cy="1119551"/>
      </dsp:txXfrm>
    </dsp:sp>
    <dsp:sp modelId="{AAE944C7-3A03-4989-974E-D4A157B73C1D}">
      <dsp:nvSpPr>
        <dsp:cNvPr id="0" name=""/>
        <dsp:cNvSpPr/>
      </dsp:nvSpPr>
      <dsp:spPr>
        <a:xfrm>
          <a:off x="4177598" y="1049279"/>
          <a:ext cx="226936" cy="265472"/>
        </a:xfrm>
        <a:prstGeom prst="rightArrow">
          <a:avLst>
            <a:gd name="adj1" fmla="val 60000"/>
            <a:gd name="adj2" fmla="val 50000"/>
          </a:avLst>
        </a:prstGeom>
        <a:solidFill>
          <a:srgbClr val="7DCBC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177598" y="1102373"/>
        <a:ext cx="158855" cy="159284"/>
      </dsp:txXfrm>
    </dsp:sp>
    <dsp:sp modelId="{E383735C-8B2C-4F93-84B7-BA12C3163244}">
      <dsp:nvSpPr>
        <dsp:cNvPr id="0" name=""/>
        <dsp:cNvSpPr/>
      </dsp:nvSpPr>
      <dsp:spPr>
        <a:xfrm>
          <a:off x="4498735" y="587910"/>
          <a:ext cx="1070454" cy="1188211"/>
        </a:xfrm>
        <a:prstGeom prst="roundRect">
          <a:avLst>
            <a:gd name="adj" fmla="val 10000"/>
          </a:avLst>
        </a:prstGeom>
        <a:solidFill>
          <a:schemeClr val="tx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Office of Reinsurance started by Nationwide Insurance</a:t>
          </a:r>
        </a:p>
      </dsp:txBody>
      <dsp:txXfrm>
        <a:off x="4530088" y="619263"/>
        <a:ext cx="1007748" cy="1125505"/>
      </dsp:txXfrm>
    </dsp:sp>
    <dsp:sp modelId="{72CEEC62-0243-4D45-BB4D-7A255547E0D7}">
      <dsp:nvSpPr>
        <dsp:cNvPr id="0" name=""/>
        <dsp:cNvSpPr/>
      </dsp:nvSpPr>
      <dsp:spPr>
        <a:xfrm>
          <a:off x="5676235" y="1049279"/>
          <a:ext cx="226936" cy="265472"/>
        </a:xfrm>
        <a:prstGeom prst="rightArrow">
          <a:avLst>
            <a:gd name="adj1" fmla="val 60000"/>
            <a:gd name="adj2" fmla="val 50000"/>
          </a:avLst>
        </a:prstGeom>
        <a:solidFill>
          <a:srgbClr val="7DCBC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676235" y="1102373"/>
        <a:ext cx="158855" cy="159284"/>
      </dsp:txXfrm>
    </dsp:sp>
    <dsp:sp modelId="{CCED6F81-A490-4D8F-833A-F2CC716C4F79}">
      <dsp:nvSpPr>
        <dsp:cNvPr id="0" name=""/>
        <dsp:cNvSpPr/>
      </dsp:nvSpPr>
      <dsp:spPr>
        <a:xfrm>
          <a:off x="5997371" y="587910"/>
          <a:ext cx="1070454" cy="1188211"/>
        </a:xfrm>
        <a:prstGeom prst="roundRect">
          <a:avLst>
            <a:gd name="adj" fmla="val 10000"/>
          </a:avLst>
        </a:prstGeom>
        <a:solidFill>
          <a:schemeClr val="tx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FFFFFF"/>
              </a:solidFill>
              <a:latin typeface="Arial" panose="020B0604020202020204"/>
              <a:ea typeface="+mn-ea"/>
              <a:cs typeface="+mn-cs"/>
            </a:rPr>
            <a:t>Nationwide Re becomes lead domestic market for AAIC Master Slip</a:t>
          </a:r>
        </a:p>
      </dsp:txBody>
      <dsp:txXfrm>
        <a:off x="6028724" y="619263"/>
        <a:ext cx="1007748" cy="1125505"/>
      </dsp:txXfrm>
    </dsp:sp>
    <dsp:sp modelId="{70990173-E1F6-45E7-B6C0-A0738CA7032D}">
      <dsp:nvSpPr>
        <dsp:cNvPr id="0" name=""/>
        <dsp:cNvSpPr/>
      </dsp:nvSpPr>
      <dsp:spPr>
        <a:xfrm>
          <a:off x="7174871" y="1049279"/>
          <a:ext cx="226936" cy="265472"/>
        </a:xfrm>
        <a:prstGeom prst="rightArrow">
          <a:avLst>
            <a:gd name="adj1" fmla="val 60000"/>
            <a:gd name="adj2" fmla="val 50000"/>
          </a:avLst>
        </a:prstGeom>
        <a:solidFill>
          <a:srgbClr val="7DCBC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174871" y="1102373"/>
        <a:ext cx="158855" cy="159284"/>
      </dsp:txXfrm>
    </dsp:sp>
    <dsp:sp modelId="{ED9A2788-DDC6-48E4-B475-8FE2642631EB}">
      <dsp:nvSpPr>
        <dsp:cNvPr id="0" name=""/>
        <dsp:cNvSpPr/>
      </dsp:nvSpPr>
      <dsp:spPr>
        <a:xfrm>
          <a:off x="7496007" y="587910"/>
          <a:ext cx="1070454" cy="1188211"/>
        </a:xfrm>
        <a:prstGeom prst="roundRect">
          <a:avLst>
            <a:gd name="adj" fmla="val 10000"/>
          </a:avLst>
        </a:prstGeom>
        <a:solidFill>
          <a:schemeClr val="tx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FFFF"/>
              </a:solidFill>
              <a:latin typeface="Arial" panose="020B0604020202020204"/>
              <a:ea typeface="+mn-ea"/>
              <a:cs typeface="+mn-cs"/>
            </a:rPr>
            <a:t>AmericanAg</a:t>
          </a:r>
          <a:r>
            <a:rPr lang="en-US" sz="900" b="1" kern="1200" baseline="30000" dirty="0">
              <a:solidFill>
                <a:srgbClr val="FFFFFF"/>
              </a:solidFill>
              <a:latin typeface="Arial" panose="020B0604020202020204"/>
              <a:ea typeface="+mn-ea"/>
              <a:cs typeface="+mn-cs"/>
            </a:rPr>
            <a:t>TM</a:t>
          </a:r>
          <a:r>
            <a:rPr lang="en-US" sz="900" b="1" kern="1200" dirty="0">
              <a:solidFill>
                <a:srgbClr val="FFFFFF"/>
              </a:solidFill>
              <a:latin typeface="Arial" panose="020B0604020202020204"/>
              <a:ea typeface="+mn-ea"/>
              <a:cs typeface="+mn-cs"/>
            </a:rPr>
            <a:t> purchases Nationwide Re</a:t>
          </a:r>
        </a:p>
      </dsp:txBody>
      <dsp:txXfrm>
        <a:off x="7527360" y="619263"/>
        <a:ext cx="1007748" cy="1125505"/>
      </dsp:txXfrm>
    </dsp:sp>
    <dsp:sp modelId="{990B18BE-5083-4868-84EB-14F54F0799F5}">
      <dsp:nvSpPr>
        <dsp:cNvPr id="0" name=""/>
        <dsp:cNvSpPr/>
      </dsp:nvSpPr>
      <dsp:spPr>
        <a:xfrm>
          <a:off x="8673507" y="1049279"/>
          <a:ext cx="226936" cy="265472"/>
        </a:xfrm>
        <a:prstGeom prst="rightArrow">
          <a:avLst>
            <a:gd name="adj1" fmla="val 60000"/>
            <a:gd name="adj2" fmla="val 50000"/>
          </a:avLst>
        </a:prstGeom>
        <a:solidFill>
          <a:srgbClr val="7DCBC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8673507" y="1102373"/>
        <a:ext cx="158855" cy="159284"/>
      </dsp:txXfrm>
    </dsp:sp>
    <dsp:sp modelId="{C81A1DA7-3E0B-4B21-9D84-163244C0691E}">
      <dsp:nvSpPr>
        <dsp:cNvPr id="0" name=""/>
        <dsp:cNvSpPr/>
      </dsp:nvSpPr>
      <dsp:spPr>
        <a:xfrm>
          <a:off x="8994643" y="587910"/>
          <a:ext cx="1070454" cy="1188211"/>
        </a:xfrm>
        <a:prstGeom prst="roundRect">
          <a:avLst>
            <a:gd name="adj" fmla="val 10000"/>
          </a:avLst>
        </a:prstGeom>
        <a:solidFill>
          <a:schemeClr val="tx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FFFF"/>
              </a:solidFill>
              <a:latin typeface="Arial" panose="020B0604020202020204"/>
              <a:ea typeface="+mn-ea"/>
              <a:cs typeface="+mn-cs"/>
            </a:rPr>
            <a:t>AmericanAg</a:t>
          </a:r>
          <a:r>
            <a:rPr lang="en-US" sz="900" b="1" kern="1200" baseline="30000" dirty="0">
              <a:solidFill>
                <a:srgbClr val="FFFFFF"/>
              </a:solidFill>
              <a:latin typeface="Arial" panose="020B0604020202020204"/>
              <a:ea typeface="+mn-ea"/>
              <a:cs typeface="+mn-cs"/>
            </a:rPr>
            <a:t>TM</a:t>
          </a:r>
          <a:r>
            <a:rPr lang="en-US" sz="900" b="1" kern="1200" dirty="0">
              <a:solidFill>
                <a:srgbClr val="FFFFFF"/>
              </a:solidFill>
              <a:latin typeface="Arial" panose="020B0604020202020204"/>
              <a:ea typeface="+mn-ea"/>
              <a:cs typeface="+mn-cs"/>
            </a:rPr>
            <a:t> Broker Assumed ITD GWP exceeds $4B</a:t>
          </a:r>
        </a:p>
      </dsp:txBody>
      <dsp:txXfrm>
        <a:off x="9025996" y="619263"/>
        <a:ext cx="1007748" cy="1125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B6D56-AD04-434B-B50A-8905E255844B}">
      <dsp:nvSpPr>
        <dsp:cNvPr id="0" name=""/>
        <dsp:cNvSpPr/>
      </dsp:nvSpPr>
      <dsp:spPr>
        <a:xfrm>
          <a:off x="3154679" y="0"/>
          <a:ext cx="4732020" cy="1132210"/>
        </a:xfrm>
        <a:prstGeom prst="rightArrow">
          <a:avLst>
            <a:gd name="adj1" fmla="val 75000"/>
            <a:gd name="adj2" fmla="val 50000"/>
          </a:avLst>
        </a:prstGeom>
        <a:solidFill>
          <a:schemeClr val="accent2">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91440" rIns="8255" bIns="8255" numCol="1" spcCol="1270" anchor="t" anchorCtr="0">
          <a:noAutofit/>
        </a:bodyPr>
        <a:lstStyle/>
        <a:p>
          <a:pPr marL="274320" lvl="1" indent="-114300" algn="l" defTabSz="577850">
            <a:lnSpc>
              <a:spcPct val="90000"/>
            </a:lnSpc>
            <a:spcBef>
              <a:spcPct val="0"/>
            </a:spcBef>
            <a:spcAft>
              <a:spcPct val="15000"/>
            </a:spcAft>
            <a:buChar char="••"/>
          </a:pPr>
          <a:r>
            <a:rPr lang="en-US" sz="1300" kern="1200" dirty="0"/>
            <a:t>Meaningful lines</a:t>
          </a:r>
        </a:p>
        <a:p>
          <a:pPr marL="274320" lvl="1" indent="-114300" algn="l" defTabSz="577850">
            <a:lnSpc>
              <a:spcPct val="90000"/>
            </a:lnSpc>
            <a:spcBef>
              <a:spcPct val="0"/>
            </a:spcBef>
            <a:spcAft>
              <a:spcPct val="15000"/>
            </a:spcAft>
            <a:buChar char="••"/>
          </a:pPr>
          <a:r>
            <a:rPr lang="en-US" sz="1300" kern="1200"/>
            <a:t>Long-term approach to relationships</a:t>
          </a:r>
        </a:p>
        <a:p>
          <a:pPr marL="274320" lvl="1" indent="-114300" algn="l" defTabSz="577850">
            <a:lnSpc>
              <a:spcPct val="90000"/>
            </a:lnSpc>
            <a:spcBef>
              <a:spcPct val="0"/>
            </a:spcBef>
            <a:spcAft>
              <a:spcPct val="15000"/>
            </a:spcAft>
            <a:buChar char="••"/>
          </a:pPr>
          <a:r>
            <a:rPr lang="en-US" sz="1300" kern="1200" dirty="0"/>
            <a:t>Open lines of communication w/ brokers and clients</a:t>
          </a:r>
        </a:p>
      </dsp:txBody>
      <dsp:txXfrm>
        <a:off x="3154679" y="141526"/>
        <a:ext cx="4307441" cy="849158"/>
      </dsp:txXfrm>
    </dsp:sp>
    <dsp:sp modelId="{9D1818EA-D74B-47D1-BCDB-4CBFE57D179A}">
      <dsp:nvSpPr>
        <dsp:cNvPr id="0" name=""/>
        <dsp:cNvSpPr/>
      </dsp:nvSpPr>
      <dsp:spPr>
        <a:xfrm>
          <a:off x="0" y="0"/>
          <a:ext cx="3154680" cy="113221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Stable Capacity</a:t>
          </a:r>
        </a:p>
      </dsp:txBody>
      <dsp:txXfrm>
        <a:off x="55270" y="55270"/>
        <a:ext cx="3044140" cy="1021670"/>
      </dsp:txXfrm>
    </dsp:sp>
    <dsp:sp modelId="{FA04498D-4E0D-49A2-AE75-7946A24D971F}">
      <dsp:nvSpPr>
        <dsp:cNvPr id="0" name=""/>
        <dsp:cNvSpPr/>
      </dsp:nvSpPr>
      <dsp:spPr>
        <a:xfrm>
          <a:off x="3154679" y="1245431"/>
          <a:ext cx="4732020" cy="113221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en-US" sz="1300" kern="1200"/>
        </a:p>
        <a:p>
          <a:pPr marL="228600" lvl="2" indent="-114300" algn="l" defTabSz="577850">
            <a:lnSpc>
              <a:spcPct val="90000"/>
            </a:lnSpc>
            <a:spcBef>
              <a:spcPct val="0"/>
            </a:spcBef>
            <a:spcAft>
              <a:spcPct val="15000"/>
            </a:spcAft>
            <a:buChar char="••"/>
          </a:pPr>
          <a:r>
            <a:rPr lang="en-US" sz="1300" kern="1200"/>
            <a:t>Balanced results</a:t>
          </a:r>
        </a:p>
        <a:p>
          <a:pPr marL="228600" lvl="2" indent="-114300" algn="l" defTabSz="577850">
            <a:lnSpc>
              <a:spcPct val="90000"/>
            </a:lnSpc>
            <a:spcBef>
              <a:spcPct val="0"/>
            </a:spcBef>
            <a:spcAft>
              <a:spcPct val="15000"/>
            </a:spcAft>
            <a:buChar char="••"/>
          </a:pPr>
          <a:r>
            <a:rPr lang="en-US" sz="1300" kern="1200"/>
            <a:t>Alignment of interests</a:t>
          </a:r>
        </a:p>
      </dsp:txBody>
      <dsp:txXfrm>
        <a:off x="3154679" y="1386957"/>
        <a:ext cx="4307441" cy="849158"/>
      </dsp:txXfrm>
    </dsp:sp>
    <dsp:sp modelId="{4268DDF1-6148-4AF7-8829-23473843D8FF}">
      <dsp:nvSpPr>
        <dsp:cNvPr id="0" name=""/>
        <dsp:cNvSpPr/>
      </dsp:nvSpPr>
      <dsp:spPr>
        <a:xfrm>
          <a:off x="0" y="1245431"/>
          <a:ext cx="3154680" cy="11322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Multi-Layer and Program Support</a:t>
          </a:r>
        </a:p>
      </dsp:txBody>
      <dsp:txXfrm>
        <a:off x="55270" y="1300701"/>
        <a:ext cx="3044140" cy="1021670"/>
      </dsp:txXfrm>
    </dsp:sp>
    <dsp:sp modelId="{EE48B8ED-FC62-423E-81C0-A84779909CCD}">
      <dsp:nvSpPr>
        <dsp:cNvPr id="0" name=""/>
        <dsp:cNvSpPr/>
      </dsp:nvSpPr>
      <dsp:spPr>
        <a:xfrm>
          <a:off x="3154679" y="2490862"/>
          <a:ext cx="4732020" cy="1132210"/>
        </a:xfrm>
        <a:prstGeom prst="rightArrow">
          <a:avLst>
            <a:gd name="adj1" fmla="val 75000"/>
            <a:gd name="adj2" fmla="val 50000"/>
          </a:avLst>
        </a:prstGeom>
        <a:solidFill>
          <a:srgbClr val="7DCBC4">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91440" rIns="8255" bIns="8255" numCol="1" spcCol="1270" anchor="ctr" anchorCtr="0">
          <a:noAutofit/>
        </a:bodyPr>
        <a:lstStyle/>
        <a:p>
          <a:pPr marL="274320" lvl="1" indent="-114300" algn="l" defTabSz="577850">
            <a:lnSpc>
              <a:spcPct val="90000"/>
            </a:lnSpc>
            <a:spcBef>
              <a:spcPct val="0"/>
            </a:spcBef>
            <a:spcAft>
              <a:spcPct val="15000"/>
            </a:spcAft>
            <a:buChar char="••"/>
          </a:pPr>
          <a:r>
            <a:rPr lang="en-US" sz="1300" kern="1200" dirty="0"/>
            <a:t>Prompt claims payment</a:t>
          </a:r>
        </a:p>
        <a:p>
          <a:pPr marL="274320" lvl="1" indent="-114300" algn="l" defTabSz="577850">
            <a:lnSpc>
              <a:spcPct val="90000"/>
            </a:lnSpc>
            <a:spcBef>
              <a:spcPct val="0"/>
            </a:spcBef>
            <a:spcAft>
              <a:spcPct val="15000"/>
            </a:spcAft>
            <a:buChar char="••"/>
          </a:pPr>
          <a:r>
            <a:rPr lang="en-US" sz="1300" kern="1200" dirty="0"/>
            <a:t>Deep market knowledge across territories and lines of business</a:t>
          </a:r>
        </a:p>
      </dsp:txBody>
      <dsp:txXfrm>
        <a:off x="3154679" y="2632388"/>
        <a:ext cx="4307441" cy="849158"/>
      </dsp:txXfrm>
    </dsp:sp>
    <dsp:sp modelId="{6ADE413B-C621-4094-95DA-6699E5D517A0}">
      <dsp:nvSpPr>
        <dsp:cNvPr id="0" name=""/>
        <dsp:cNvSpPr/>
      </dsp:nvSpPr>
      <dsp:spPr>
        <a:xfrm>
          <a:off x="0" y="2490862"/>
          <a:ext cx="3154680" cy="1132210"/>
        </a:xfrm>
        <a:prstGeom prst="roundRect">
          <a:avLst/>
        </a:prstGeom>
        <a:solidFill>
          <a:srgbClr val="0092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rPr>
            <a:t>Responsiveness</a:t>
          </a:r>
        </a:p>
      </dsp:txBody>
      <dsp:txXfrm>
        <a:off x="55270" y="2546132"/>
        <a:ext cx="3044140" cy="1021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60928-4483-4EEF-8274-6297E6C9173E}">
      <dsp:nvSpPr>
        <dsp:cNvPr id="0" name=""/>
        <dsp:cNvSpPr/>
      </dsp:nvSpPr>
      <dsp:spPr>
        <a:xfrm>
          <a:off x="0" y="288552"/>
          <a:ext cx="40386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58002-86C9-439D-A8E4-48A59E4D7936}">
      <dsp:nvSpPr>
        <dsp:cNvPr id="0" name=""/>
        <dsp:cNvSpPr/>
      </dsp:nvSpPr>
      <dsp:spPr>
        <a:xfrm>
          <a:off x="196261" y="0"/>
          <a:ext cx="3171775" cy="826560"/>
        </a:xfrm>
        <a:prstGeom prst="roundRect">
          <a:avLst/>
        </a:prstGeom>
        <a:solidFill>
          <a:srgbClr val="0092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800100">
            <a:lnSpc>
              <a:spcPct val="90000"/>
            </a:lnSpc>
            <a:spcBef>
              <a:spcPct val="0"/>
            </a:spcBef>
            <a:spcAft>
              <a:spcPct val="35000"/>
            </a:spcAft>
          </a:pPr>
          <a:r>
            <a:rPr lang="en-US" sz="1800" kern="1200" dirty="0"/>
            <a:t>Surplus: $691M</a:t>
          </a:r>
        </a:p>
      </dsp:txBody>
      <dsp:txXfrm>
        <a:off x="236610" y="40349"/>
        <a:ext cx="3091077" cy="745862"/>
      </dsp:txXfrm>
    </dsp:sp>
    <dsp:sp modelId="{15D474C5-DD0B-41CC-B163-04922F572028}">
      <dsp:nvSpPr>
        <dsp:cNvPr id="0" name=""/>
        <dsp:cNvSpPr/>
      </dsp:nvSpPr>
      <dsp:spPr>
        <a:xfrm>
          <a:off x="0" y="1669116"/>
          <a:ext cx="40386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E7FB4D-AFB2-46ED-A2E1-EE48E0C85582}">
      <dsp:nvSpPr>
        <dsp:cNvPr id="0" name=""/>
        <dsp:cNvSpPr/>
      </dsp:nvSpPr>
      <dsp:spPr>
        <a:xfrm>
          <a:off x="194135" y="1244068"/>
          <a:ext cx="3164961" cy="826560"/>
        </a:xfrm>
        <a:prstGeom prst="roundRect">
          <a:avLst/>
        </a:prstGeom>
        <a:solidFill>
          <a:srgbClr val="0092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800100">
            <a:lnSpc>
              <a:spcPct val="90000"/>
            </a:lnSpc>
            <a:spcBef>
              <a:spcPct val="0"/>
            </a:spcBef>
            <a:spcAft>
              <a:spcPct val="35000"/>
            </a:spcAft>
          </a:pPr>
          <a:r>
            <a:rPr lang="en-US" sz="1800" kern="1200" dirty="0"/>
            <a:t>Underwriting Gain: $15.7M</a:t>
          </a:r>
          <a:endParaRPr lang="en-US" sz="1800" kern="1200" dirty="0">
            <a:solidFill>
              <a:srgbClr val="FF0000"/>
            </a:solidFill>
          </a:endParaRPr>
        </a:p>
      </dsp:txBody>
      <dsp:txXfrm>
        <a:off x="234484" y="1284417"/>
        <a:ext cx="3084263" cy="745862"/>
      </dsp:txXfrm>
    </dsp:sp>
    <dsp:sp modelId="{269F34A3-C071-4546-9B76-17A72A91BB66}">
      <dsp:nvSpPr>
        <dsp:cNvPr id="0" name=""/>
        <dsp:cNvSpPr/>
      </dsp:nvSpPr>
      <dsp:spPr>
        <a:xfrm>
          <a:off x="0" y="2981295"/>
          <a:ext cx="40386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F674F-C7AC-4FCD-A147-51799560E33B}">
      <dsp:nvSpPr>
        <dsp:cNvPr id="0" name=""/>
        <dsp:cNvSpPr/>
      </dsp:nvSpPr>
      <dsp:spPr>
        <a:xfrm>
          <a:off x="194135" y="2673161"/>
          <a:ext cx="3156141" cy="826560"/>
        </a:xfrm>
        <a:prstGeom prst="roundRect">
          <a:avLst/>
        </a:prstGeom>
        <a:solidFill>
          <a:srgbClr val="0092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lvl="0" algn="l" defTabSz="800100">
            <a:lnSpc>
              <a:spcPct val="90000"/>
            </a:lnSpc>
            <a:spcBef>
              <a:spcPct val="0"/>
            </a:spcBef>
            <a:spcAft>
              <a:spcPct val="35000"/>
            </a:spcAft>
          </a:pPr>
          <a:r>
            <a:rPr lang="en-US" sz="1800" kern="1200" dirty="0"/>
            <a:t>Combined Ratio: 96.5%</a:t>
          </a:r>
        </a:p>
      </dsp:txBody>
      <dsp:txXfrm>
        <a:off x="234484" y="2713510"/>
        <a:ext cx="3075443" cy="745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A8946-FADD-440B-9212-4AB66CFF94FA}">
      <dsp:nvSpPr>
        <dsp:cNvPr id="0" name=""/>
        <dsp:cNvSpPr/>
      </dsp:nvSpPr>
      <dsp:spPr>
        <a:xfrm>
          <a:off x="0" y="317438"/>
          <a:ext cx="10515600"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Long-Standing Relationship</a:t>
          </a:r>
        </a:p>
      </dsp:txBody>
      <dsp:txXfrm>
        <a:off x="25130" y="342568"/>
        <a:ext cx="10465340" cy="464540"/>
      </dsp:txXfrm>
    </dsp:sp>
    <dsp:sp modelId="{0978BDC6-8F8E-406B-8A46-2826BF7FF1ED}">
      <dsp:nvSpPr>
        <dsp:cNvPr id="0" name=""/>
        <dsp:cNvSpPr/>
      </dsp:nvSpPr>
      <dsp:spPr>
        <a:xfrm>
          <a:off x="0" y="832239"/>
          <a:ext cx="10515600" cy="134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Formation of the LARG program was the brainchild of MC Porter (retired – AmericanAg™ VP, Underwriting and Marketing) and Tony Phillips (GC Latin American Chairman, formerly Willis)</a:t>
          </a:r>
        </a:p>
        <a:p>
          <a:pPr marL="171450" lvl="1" indent="-171450" algn="l" defTabSz="755650">
            <a:lnSpc>
              <a:spcPct val="90000"/>
            </a:lnSpc>
            <a:spcBef>
              <a:spcPct val="0"/>
            </a:spcBef>
            <a:spcAft>
              <a:spcPct val="20000"/>
            </a:spcAft>
            <a:buChar char="••"/>
          </a:pPr>
          <a:r>
            <a:rPr lang="en-US" sz="1700" kern="1200"/>
            <a:t>Quoting/leading the non-life programs since inception (2005)</a:t>
          </a:r>
          <a:endParaRPr lang="en-US" sz="1700" kern="1200" dirty="0"/>
        </a:p>
        <a:p>
          <a:pPr marL="171450" lvl="1" indent="-171450" algn="l" defTabSz="755650">
            <a:lnSpc>
              <a:spcPct val="90000"/>
            </a:lnSpc>
            <a:spcBef>
              <a:spcPct val="0"/>
            </a:spcBef>
            <a:spcAft>
              <a:spcPct val="20000"/>
            </a:spcAft>
            <a:buChar char="••"/>
          </a:pPr>
          <a:r>
            <a:rPr lang="en-US" sz="1700" kern="1200" dirty="0"/>
            <a:t>Heavily involved with pricing over the course of our relationship with each program</a:t>
          </a:r>
        </a:p>
        <a:p>
          <a:pPr marL="171450" lvl="1" indent="-171450" algn="l" defTabSz="755650">
            <a:lnSpc>
              <a:spcPct val="90000"/>
            </a:lnSpc>
            <a:spcBef>
              <a:spcPct val="0"/>
            </a:spcBef>
            <a:spcAft>
              <a:spcPct val="20000"/>
            </a:spcAft>
            <a:buChar char="••"/>
          </a:pPr>
          <a:endParaRPr lang="en-US" sz="1700" kern="1200" dirty="0"/>
        </a:p>
      </dsp:txBody>
      <dsp:txXfrm>
        <a:off x="0" y="832239"/>
        <a:ext cx="10515600" cy="1343430"/>
      </dsp:txXfrm>
    </dsp:sp>
    <dsp:sp modelId="{398EB724-BF1B-4A1A-B5B5-DA286E391927}">
      <dsp:nvSpPr>
        <dsp:cNvPr id="0" name=""/>
        <dsp:cNvSpPr/>
      </dsp:nvSpPr>
      <dsp:spPr>
        <a:xfrm>
          <a:off x="0" y="2175669"/>
          <a:ext cx="10515600" cy="514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Example of Our Continuing Efforts of International Diversification into Latin America</a:t>
          </a:r>
        </a:p>
      </dsp:txBody>
      <dsp:txXfrm>
        <a:off x="25130" y="2200799"/>
        <a:ext cx="10465340" cy="464540"/>
      </dsp:txXfrm>
    </dsp:sp>
    <dsp:sp modelId="{ED71EC4A-9DA2-40F4-9A36-156BC61C8E94}">
      <dsp:nvSpPr>
        <dsp:cNvPr id="0" name=""/>
        <dsp:cNvSpPr/>
      </dsp:nvSpPr>
      <dsp:spPr>
        <a:xfrm>
          <a:off x="0" y="2690469"/>
          <a:ext cx="10515600" cy="134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Open channels of communication between AmericanAg™ and GC Broking team</a:t>
          </a:r>
        </a:p>
        <a:p>
          <a:pPr marL="171450" lvl="1" indent="-171450" algn="l" defTabSz="755650">
            <a:lnSpc>
              <a:spcPct val="90000"/>
            </a:lnSpc>
            <a:spcBef>
              <a:spcPct val="0"/>
            </a:spcBef>
            <a:spcAft>
              <a:spcPct val="20000"/>
            </a:spcAft>
            <a:buChar char="••"/>
          </a:pPr>
          <a:r>
            <a:rPr lang="en-US" sz="1700" kern="1200" dirty="0"/>
            <a:t>Consistent share across all four programs (Cat, Risk, Motor, and Misc.)</a:t>
          </a:r>
        </a:p>
        <a:p>
          <a:pPr marL="171450" lvl="1" indent="-171450" algn="l" defTabSz="755650">
            <a:lnSpc>
              <a:spcPct val="90000"/>
            </a:lnSpc>
            <a:spcBef>
              <a:spcPct val="0"/>
            </a:spcBef>
            <a:spcAft>
              <a:spcPct val="20000"/>
            </a:spcAft>
            <a:buChar char="••"/>
          </a:pPr>
          <a:r>
            <a:rPr lang="en-US" sz="1700" kern="1200"/>
            <a:t>LARG’s non-life programs have been a positive addition to our overall portfolio and results</a:t>
          </a:r>
        </a:p>
        <a:p>
          <a:pPr marL="171450" lvl="1" indent="-171450" algn="l" defTabSz="755650">
            <a:lnSpc>
              <a:spcPct val="90000"/>
            </a:lnSpc>
            <a:spcBef>
              <a:spcPct val="0"/>
            </a:spcBef>
            <a:spcAft>
              <a:spcPct val="20000"/>
            </a:spcAft>
            <a:buChar char="••"/>
          </a:pPr>
          <a:r>
            <a:rPr lang="en-US" sz="1700" kern="1200" dirty="0"/>
            <a:t>Leveraging our relationship with ICMIF – many of the member companies of LARG are also ICMIF member companies</a:t>
          </a:r>
        </a:p>
      </dsp:txBody>
      <dsp:txXfrm>
        <a:off x="0" y="2690469"/>
        <a:ext cx="10515600" cy="134343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07/09/2023</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07/09/2023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F5AC0-C4B3-464D-8E9B-9D86370B7879}" type="slidenum">
              <a:rPr lang="en-GB" smtClean="0"/>
              <a:t>1</a:t>
            </a:fld>
            <a:endParaRPr lang="en-GB" dirty="0"/>
          </a:p>
        </p:txBody>
      </p:sp>
    </p:spTree>
    <p:extLst>
      <p:ext uri="{BB962C8B-B14F-4D97-AF65-F5344CB8AC3E}">
        <p14:creationId xmlns:p14="http://schemas.microsoft.com/office/powerpoint/2010/main" val="264949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5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8D4505C-41FE-A44D-A2E3-6598221733CC}" type="slidenum">
              <a:rPr kumimoji="0" lang="en-B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84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2023:</a:t>
            </a:r>
            <a:r>
              <a:rPr lang="en-US" baseline="0" dirty="0" smtClean="0"/>
              <a:t> </a:t>
            </a:r>
            <a:r>
              <a:rPr lang="en-US" baseline="0" dirty="0" err="1" smtClean="0"/>
              <a:t>simplificación</a:t>
            </a:r>
            <a:r>
              <a:rPr lang="en-US" baseline="0" dirty="0" smtClean="0"/>
              <a:t> y </a:t>
            </a:r>
            <a:r>
              <a:rPr lang="en-US" baseline="0" dirty="0" err="1" smtClean="0"/>
              <a:t>eficiencia</a:t>
            </a:r>
            <a:r>
              <a:rPr lang="en-US" baseline="0" dirty="0" smtClean="0"/>
              <a:t> de los </a:t>
            </a:r>
            <a:r>
              <a:rPr lang="en-US" baseline="0" dirty="0" err="1" smtClean="0"/>
              <a:t>programas</a:t>
            </a:r>
            <a:endParaRPr lang="en-US" dirty="0"/>
          </a:p>
        </p:txBody>
      </p:sp>
      <p:sp>
        <p:nvSpPr>
          <p:cNvPr id="4" name="Slide Number Placeholder 3"/>
          <p:cNvSpPr>
            <a:spLocks noGrp="1"/>
          </p:cNvSpPr>
          <p:nvPr>
            <p:ph type="sldNum" sz="quarter" idx="10"/>
          </p:nvPr>
        </p:nvSpPr>
        <p:spPr/>
        <p:txBody>
          <a:bodyPr/>
          <a:lstStyle/>
          <a:p>
            <a:fld id="{0E8EB13C-FBED-4872-A235-6F492E1AE190}" type="slidenum">
              <a:rPr lang="es-PE" smtClean="0"/>
              <a:t>27</a:t>
            </a:fld>
            <a:endParaRPr lang="es-PE" dirty="0"/>
          </a:p>
        </p:txBody>
      </p:sp>
    </p:spTree>
    <p:extLst>
      <p:ext uri="{BB962C8B-B14F-4D97-AF65-F5344CB8AC3E}">
        <p14:creationId xmlns:p14="http://schemas.microsoft.com/office/powerpoint/2010/main" val="17402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EB13C-FBED-4872-A235-6F492E1AE190}" type="slidenum">
              <a:rPr lang="es-PE" smtClean="0"/>
              <a:t>28</a:t>
            </a:fld>
            <a:endParaRPr lang="es-PE" dirty="0"/>
          </a:p>
        </p:txBody>
      </p:sp>
    </p:spTree>
    <p:extLst>
      <p:ext uri="{BB962C8B-B14F-4D97-AF65-F5344CB8AC3E}">
        <p14:creationId xmlns:p14="http://schemas.microsoft.com/office/powerpoint/2010/main" val="280067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a:defRPr/>
            </a:pPr>
            <a:fld id="{FC7103BD-7701-48DF-80EF-9E6A00808F8F}" type="slidenum">
              <a:rPr lang="en-US">
                <a:solidFill>
                  <a:prstClr val="black"/>
                </a:solidFill>
                <a:latin typeface="Calibri" panose="020F0502020204030204"/>
              </a:rPr>
              <a:pPr defTabSz="466618">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5386935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64.xml"/><Relationship Id="rId7" Type="http://schemas.openxmlformats.org/officeDocument/2006/relationships/customXml" Target="../../customXml/item47.xml"/><Relationship Id="rId2" Type="http://schemas.openxmlformats.org/officeDocument/2006/relationships/customXml" Target="../../customXml/item51.xml"/><Relationship Id="rId1" Type="http://schemas.openxmlformats.org/officeDocument/2006/relationships/customXml" Target="../../customXml/item57.xml"/><Relationship Id="rId6" Type="http://schemas.openxmlformats.org/officeDocument/2006/relationships/customXml" Target="../../customXml/item48.xml"/><Relationship Id="rId11" Type="http://schemas.openxmlformats.org/officeDocument/2006/relationships/image" Target="../media/image5.png"/><Relationship Id="rId5" Type="http://schemas.openxmlformats.org/officeDocument/2006/relationships/customXml" Target="../../customXml/item24.xml"/><Relationship Id="rId10" Type="http://schemas.openxmlformats.org/officeDocument/2006/relationships/image" Target="../media/image4.png"/><Relationship Id="rId4" Type="http://schemas.openxmlformats.org/officeDocument/2006/relationships/customXml" Target="../../customXml/item27.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19.xml"/><Relationship Id="rId7" Type="http://schemas.openxmlformats.org/officeDocument/2006/relationships/slideMaster" Target="../slideMasters/slideMaster1.xml"/><Relationship Id="rId2" Type="http://schemas.openxmlformats.org/officeDocument/2006/relationships/customXml" Target="../../customXml/item28.xml"/><Relationship Id="rId1" Type="http://schemas.openxmlformats.org/officeDocument/2006/relationships/customXml" Target="../../customXml/item36.xml"/><Relationship Id="rId6" Type="http://schemas.openxmlformats.org/officeDocument/2006/relationships/customXml" Target="../../customXml/item11.xml"/><Relationship Id="rId5" Type="http://schemas.openxmlformats.org/officeDocument/2006/relationships/customXml" Target="../../customXml/item7.xml"/><Relationship Id="rId10" Type="http://schemas.openxmlformats.org/officeDocument/2006/relationships/image" Target="../media/image5.png"/><Relationship Id="rId4" Type="http://schemas.openxmlformats.org/officeDocument/2006/relationships/customXml" Target="../../customXml/item39.xml"/><Relationship Id="rId9"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56.xml"/><Relationship Id="rId2" Type="http://schemas.openxmlformats.org/officeDocument/2006/relationships/customXml" Target="../../customXml/item31.xml"/><Relationship Id="rId1" Type="http://schemas.openxmlformats.org/officeDocument/2006/relationships/customXml" Target="../../customXml/item32.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65.xml"/><Relationship Id="rId1" Type="http://schemas.openxmlformats.org/officeDocument/2006/relationships/customXml" Target="../../customXml/item1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10.xml"/><Relationship Id="rId2" Type="http://schemas.openxmlformats.org/officeDocument/2006/relationships/customXml" Target="../../customXml/item26.xml"/><Relationship Id="rId1" Type="http://schemas.openxmlformats.org/officeDocument/2006/relationships/customXml" Target="../../customXml/item43.xml"/><Relationship Id="rId5" Type="http://schemas.openxmlformats.org/officeDocument/2006/relationships/slideMaster" Target="../slideMasters/slideMaster1.xml"/><Relationship Id="rId4" Type="http://schemas.openxmlformats.org/officeDocument/2006/relationships/customXml" Target="../../customXml/item6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30.xml"/><Relationship Id="rId2" Type="http://schemas.openxmlformats.org/officeDocument/2006/relationships/customXml" Target="../../customXml/item44.xml"/><Relationship Id="rId1" Type="http://schemas.openxmlformats.org/officeDocument/2006/relationships/customXml" Target="../../customXml/item21.xml"/><Relationship Id="rId6" Type="http://schemas.openxmlformats.org/officeDocument/2006/relationships/slideMaster" Target="../slideMasters/slideMaster1.xml"/><Relationship Id="rId5" Type="http://schemas.openxmlformats.org/officeDocument/2006/relationships/customXml" Target="../../customXml/item42.xml"/><Relationship Id="rId4" Type="http://schemas.openxmlformats.org/officeDocument/2006/relationships/customXml" Target="../../customXml/item46.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59.xml"/><Relationship Id="rId7" Type="http://schemas.openxmlformats.org/officeDocument/2006/relationships/slideMaster" Target="../slideMasters/slideMaster1.xml"/><Relationship Id="rId2" Type="http://schemas.openxmlformats.org/officeDocument/2006/relationships/customXml" Target="../../customXml/item40.xml"/><Relationship Id="rId1" Type="http://schemas.openxmlformats.org/officeDocument/2006/relationships/customXml" Target="../../customXml/item41.xml"/><Relationship Id="rId6" Type="http://schemas.openxmlformats.org/officeDocument/2006/relationships/customXml" Target="../../customXml/item15.xml"/><Relationship Id="rId5" Type="http://schemas.openxmlformats.org/officeDocument/2006/relationships/customXml" Target="../../customXml/item8.xml"/><Relationship Id="rId4" Type="http://schemas.openxmlformats.org/officeDocument/2006/relationships/customXml" Target="../../customXml/item12.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37.xml"/><Relationship Id="rId2" Type="http://schemas.openxmlformats.org/officeDocument/2006/relationships/customXml" Target="../../customXml/item22.xml"/><Relationship Id="rId1" Type="http://schemas.openxmlformats.org/officeDocument/2006/relationships/customXml" Target="../../customXml/item45.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2.xml"/><Relationship Id="rId2" Type="http://schemas.openxmlformats.org/officeDocument/2006/relationships/customXml" Target="../../customXml/item9.xml"/><Relationship Id="rId1" Type="http://schemas.openxmlformats.org/officeDocument/2006/relationships/customXml" Target="../../customXml/item1.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GB" dirty="0" smtClean="0"/>
              <a:t>Main Title</a:t>
            </a:r>
            <a:endParaRPr lang="en-GB" dirty="0"/>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endParaRPr lang="en-GB"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r>
              <a:rPr lang="en-GB" dirty="0">
                <a:effectLst/>
                <a:latin typeface="Arial" panose="020B0604020202020204" pitchFamily="34" charset="0"/>
              </a:rPr>
              <a:t/>
            </a: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GB" sz="1000" dirty="0" smtClean="0">
                <a:solidFill>
                  <a:schemeClr val="lt1"/>
                </a:solidFill>
                <a:effectLst/>
                <a:latin typeface="Arial" panose="020B0604020202020204" pitchFamily="34" charset="0"/>
              </a:rPr>
              <a:t>A business of Marsh McLennan</a:t>
            </a:r>
            <a:endParaRPr lang="en-GB"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GB" sz="1600" dirty="0">
              <a:solidFill>
                <a:schemeClr val="accent1"/>
              </a:solidFill>
            </a:endParaRPr>
          </a:p>
        </p:txBody>
      </p:sp>
      <p:pic>
        <p:nvPicPr>
          <p:cNvPr id="5" name="CoverMainLogo_WHIT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7" name="CoverMainLogo_COLOUR" hidden="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rmAutofit/>
          </a:bodyPr>
          <a:lstStyle>
            <a:lvl1pPr marL="0" indent="0">
              <a:spcBef>
                <a:spcPts val="400"/>
              </a:spcBef>
              <a:buNone/>
              <a:defRPr sz="800">
                <a:solidFill>
                  <a:schemeClr val="lt1"/>
                </a:solidFill>
              </a:defRPr>
            </a:lvl1pPr>
          </a:lstStyle>
          <a:p>
            <a:pPr lvl="0"/>
            <a:r>
              <a:rPr lang="en-GB" dirty="0" smtClean="0"/>
              <a:t>Click to add optional disclaimer</a:t>
            </a:r>
            <a:endParaRPr lang="en-GB"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GB" sz="800" dirty="0" smtClean="0">
                <a:solidFill>
                  <a:schemeClr val="lt1"/>
                </a:solidFill>
              </a:rPr>
              <a:t>Copyright © 2022 Guy Carpenter &amp; Company Limited. All rights reserved.</a:t>
            </a:r>
            <a:endParaRPr lang="en-GB" sz="800" dirty="0">
              <a:solidFill>
                <a:schemeClr val="lt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GB" sz="800" dirty="0" smtClean="0">
                <a:solidFill>
                  <a:schemeClr val="lt1"/>
                </a:solidFill>
              </a:rPr>
              <a:t>{</a:t>
            </a:r>
            <a:r>
              <a:rPr lang="en-GB" sz="800" dirty="0" err="1" smtClean="0">
                <a:solidFill>
                  <a:schemeClr val="lt1"/>
                </a:solidFill>
              </a:rPr>
              <a:t>FileRef</a:t>
            </a:r>
            <a:r>
              <a:rPr lang="en-GB" sz="800" dirty="0" smtClean="0">
                <a:solidFill>
                  <a:schemeClr val="lt1"/>
                </a:solidFill>
              </a:rPr>
              <a:t>}</a:t>
            </a:r>
            <a:endParaRPr lang="en-GB" sz="800" dirty="0">
              <a:solidFill>
                <a:schemeClr val="lt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chemeClr val="lt1"/>
                </a:solidFill>
                <a:effectLst/>
                <a:latin typeface="+mn-lt"/>
                <a:ea typeface="+mn-ea"/>
                <a:cs typeface="+mn-cs"/>
              </a:rPr>
              <a:t>A business of Marsh McLennan</a:t>
            </a:r>
            <a:endParaRPr lang="en-GB" sz="1400" kern="1200" dirty="0">
              <a:solidFill>
                <a:schemeClr val="lt1"/>
              </a:solidFill>
              <a:effectLst/>
              <a:latin typeface="+mn-lt"/>
              <a:ea typeface="+mn-ea"/>
              <a:cs typeface="+mn-cs"/>
            </a:endParaRPr>
          </a:p>
        </p:txBody>
      </p:sp>
      <p:pic>
        <p:nvPicPr>
          <p:cNvPr id="2" name="MainBackLogo_WHITE"/>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3" name="MainBackLogo_COLOUR"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 Circl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75"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p:nvPr>
        </p:nvSpPr>
        <p:spPr>
          <a:xfrm>
            <a:off x="485776"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p:nvPr>
        </p:nvSpPr>
        <p:spPr>
          <a:xfrm>
            <a:off x="4308478"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4305301" y="3548674"/>
            <a:ext cx="3581400"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3578223"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05303" y="4319152"/>
            <a:ext cx="3581399"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05301" y="3866329"/>
            <a:ext cx="3581400" cy="318476"/>
          </a:xfrm>
        </p:spPr>
        <p:txBody>
          <a:bodyPr/>
          <a:lstStyle>
            <a:lvl1pPr marL="0" indent="0">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3578222"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3578223" cy="318476"/>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AC0CDF27-1ADD-8342-879D-707AFEFCFEF8}"/>
              </a:ext>
            </a:extLst>
          </p:cNvPr>
          <p:cNvSpPr>
            <a:spLocks noGrp="1"/>
          </p:cNvSpPr>
          <p:nvPr>
            <p:ph type="body" sz="half" idx="18" hasCustomPrompt="1"/>
          </p:nvPr>
        </p:nvSpPr>
        <p:spPr>
          <a:xfrm>
            <a:off x="8130667" y="3548674"/>
            <a:ext cx="3578733"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13">
            <a:extLst>
              <a:ext uri="{FF2B5EF4-FFF2-40B4-BE49-F238E27FC236}">
                <a16:creationId xmlns:a16="http://schemas.microsoft.com/office/drawing/2014/main" id="{E53B07F7-1C0A-6047-A541-C601FCBCE8EF}"/>
              </a:ext>
            </a:extLst>
          </p:cNvPr>
          <p:cNvSpPr>
            <a:spLocks noGrp="1"/>
          </p:cNvSpPr>
          <p:nvPr>
            <p:ph type="body" sz="quarter" idx="19"/>
          </p:nvPr>
        </p:nvSpPr>
        <p:spPr>
          <a:xfrm>
            <a:off x="8130670" y="4319152"/>
            <a:ext cx="3578732"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23" name="Text Placeholder 3">
            <a:extLst>
              <a:ext uri="{FF2B5EF4-FFF2-40B4-BE49-F238E27FC236}">
                <a16:creationId xmlns:a16="http://schemas.microsoft.com/office/drawing/2014/main" id="{94746E12-3EC2-5141-8C5F-4B4265F409C4}"/>
              </a:ext>
            </a:extLst>
          </p:cNvPr>
          <p:cNvSpPr>
            <a:spLocks noGrp="1"/>
          </p:cNvSpPr>
          <p:nvPr>
            <p:ph type="body" sz="half" idx="20" hasCustomPrompt="1"/>
          </p:nvPr>
        </p:nvSpPr>
        <p:spPr>
          <a:xfrm>
            <a:off x="8130667" y="3866329"/>
            <a:ext cx="3578733" cy="318476"/>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4" name="Picture Placeholder 9">
            <a:extLst>
              <a:ext uri="{FF2B5EF4-FFF2-40B4-BE49-F238E27FC236}">
                <a16:creationId xmlns:a16="http://schemas.microsoft.com/office/drawing/2014/main" id="{FF57ADCE-A8E0-014E-9057-FA914AC44AB6}"/>
              </a:ext>
            </a:extLst>
          </p:cNvPr>
          <p:cNvSpPr>
            <a:spLocks noGrp="1" noChangeAspect="1"/>
          </p:cNvSpPr>
          <p:nvPr>
            <p:ph type="pic" sz="quarter" idx="21"/>
          </p:nvPr>
        </p:nvSpPr>
        <p:spPr>
          <a:xfrm>
            <a:off x="8128001"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25" name="Title 1">
            <a:extLst>
              <a:ext uri="{FF2B5EF4-FFF2-40B4-BE49-F238E27FC236}">
                <a16:creationId xmlns:a16="http://schemas.microsoft.com/office/drawing/2014/main" id="{1A557E69-B948-EE4F-8D3C-094A819B91FC}"/>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26" name="Text Placeholder 3">
            <a:extLst>
              <a:ext uri="{FF2B5EF4-FFF2-40B4-BE49-F238E27FC236}">
                <a16:creationId xmlns:a16="http://schemas.microsoft.com/office/drawing/2014/main" id="{E15F6C54-7BEE-0A47-9C13-2AD0DEE8A17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6569410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vi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98"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2" name="Text Placeholder 31">
            <a:extLst>
              <a:ext uri="{FF2B5EF4-FFF2-40B4-BE49-F238E27FC236}">
                <a16:creationId xmlns:a16="http://schemas.microsoft.com/office/drawing/2014/main" id="{5CC233EE-2A87-264A-ADED-2C5F6769BB11}"/>
              </a:ext>
            </a:extLst>
          </p:cNvPr>
          <p:cNvSpPr>
            <a:spLocks noGrp="1"/>
          </p:cNvSpPr>
          <p:nvPr>
            <p:ph type="body" sz="quarter" idx="10" hasCustomPrompt="1"/>
          </p:nvPr>
        </p:nvSpPr>
        <p:spPr>
          <a:xfrm>
            <a:off x="438912" y="265694"/>
            <a:ext cx="8353425" cy="5847080"/>
          </a:xfrm>
        </p:spPr>
        <p:txBody>
          <a:bodyPr/>
          <a:lstStyle>
            <a:lvl1pPr>
              <a:lnSpc>
                <a:spcPct val="90000"/>
              </a:lnSpc>
              <a:defRPr sz="5400" b="1">
                <a:solidFill>
                  <a:schemeClr val="tx2"/>
                </a:solidFill>
              </a:defRPr>
            </a:lvl1pPr>
          </a:lstStyle>
          <a:p>
            <a:pPr lvl="0"/>
            <a:r>
              <a:rPr lang="en-US" dirty="0"/>
              <a:t>This slide is for </a:t>
            </a:r>
            <a:br>
              <a:rPr lang="en-US" dirty="0"/>
            </a:br>
            <a:r>
              <a:rPr lang="en-US" dirty="0"/>
              <a:t>divider, statement </a:t>
            </a:r>
            <a:br>
              <a:rPr lang="en-US" dirty="0"/>
            </a:br>
            <a:r>
              <a:rPr lang="en-US" dirty="0"/>
              <a:t>or takeaway.</a:t>
            </a:r>
          </a:p>
        </p:txBody>
      </p:sp>
      <p:sp>
        <p:nvSpPr>
          <p:cNvPr id="4" name="TextBox 3">
            <a:extLst>
              <a:ext uri="{FF2B5EF4-FFF2-40B4-BE49-F238E27FC236}">
                <a16:creationId xmlns:a16="http://schemas.microsoft.com/office/drawing/2014/main" id="{9A6A4D16-2CB5-DA4B-9931-20D3477C5477}"/>
              </a:ext>
            </a:extLst>
          </p:cNvPr>
          <p:cNvSpPr txBox="1"/>
          <p:nvPr userDrawn="1"/>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134672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347"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optional subtitle – remove if not needed</a:t>
            </a:r>
          </a:p>
        </p:txBody>
      </p:sp>
    </p:spTree>
    <p:extLst>
      <p:ext uri="{BB962C8B-B14F-4D97-AF65-F5344CB8AC3E}">
        <p14:creationId xmlns:p14="http://schemas.microsoft.com/office/powerpoint/2010/main" val="22247406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 Insert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823B50-1002-DD4C-B267-F0A3282E6E00}"/>
              </a:ext>
            </a:extLst>
          </p:cNvPr>
          <p:cNvSpPr>
            <a:spLocks noGrp="1"/>
          </p:cNvSpPr>
          <p:nvPr>
            <p:ph type="ctrTitle"/>
          </p:nvPr>
        </p:nvSpPr>
        <p:spPr>
          <a:xfrm>
            <a:off x="6720840" y="1277518"/>
            <a:ext cx="4861560"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7"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6720840" y="4480560"/>
            <a:ext cx="4861560"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1" name="Picture Placeholder 10">
            <a:extLst>
              <a:ext uri="{FF2B5EF4-FFF2-40B4-BE49-F238E27FC236}">
                <a16:creationId xmlns:a16="http://schemas.microsoft.com/office/drawing/2014/main" id="{2994AE63-30C5-684B-86B0-1AC87F53AF7E}"/>
              </a:ext>
            </a:extLst>
          </p:cNvPr>
          <p:cNvSpPr>
            <a:spLocks noGrp="1"/>
          </p:cNvSpPr>
          <p:nvPr>
            <p:ph type="pic" sz="quarter" idx="13" hasCustomPrompt="1"/>
          </p:nvPr>
        </p:nvSpPr>
        <p:spPr>
          <a:xfrm>
            <a:off x="2" y="809"/>
            <a:ext cx="6139679" cy="6907139"/>
          </a:xfrm>
        </p:spPr>
        <p:txBody>
          <a:bodyPr/>
          <a:lstStyle/>
          <a:p>
            <a:r>
              <a:rPr lang="en-BE"/>
              <a:t>Insert Picture Here</a:t>
            </a:r>
          </a:p>
        </p:txBody>
      </p:sp>
      <p:sp>
        <p:nvSpPr>
          <p:cNvPr id="20"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6741201" y="6163468"/>
            <a:ext cx="2784475" cy="360363"/>
          </a:xfrm>
        </p:spPr>
        <p:txBody>
          <a:bodyPr>
            <a:noAutofit/>
          </a:bodyPr>
          <a:lstStyle>
            <a:lvl1pPr marL="0" indent="0">
              <a:buNone/>
              <a:defRPr sz="1200">
                <a:solidFill>
                  <a:schemeClr val="accent2"/>
                </a:solidFill>
              </a:defRPr>
            </a:lvl1pPr>
          </a:lstStyle>
          <a:p>
            <a:pPr lvl="0"/>
            <a:r>
              <a:rPr lang="en-BE"/>
              <a:t>Date goes here</a:t>
            </a:r>
          </a:p>
        </p:txBody>
      </p:sp>
      <p:pic>
        <p:nvPicPr>
          <p:cNvPr id="4" name="Picture 3" descr="Arrow&#10;&#10;Description automatically generated with medium confidence">
            <a:extLst>
              <a:ext uri="{FF2B5EF4-FFF2-40B4-BE49-F238E27FC236}">
                <a16:creationId xmlns:a16="http://schemas.microsoft.com/office/drawing/2014/main" id="{670483B7-BAB9-09F8-0FA0-3D90245521E6}"/>
              </a:ext>
            </a:extLst>
          </p:cNvPr>
          <p:cNvPicPr>
            <a:picLocks noChangeAspect="1"/>
          </p:cNvPicPr>
          <p:nvPr userDrawn="1"/>
        </p:nvPicPr>
        <p:blipFill>
          <a:blip r:embed="rId2"/>
          <a:stretch>
            <a:fillRect/>
          </a:stretch>
        </p:blipFill>
        <p:spPr>
          <a:xfrm>
            <a:off x="10418617" y="79111"/>
            <a:ext cx="1644535" cy="1318119"/>
          </a:xfrm>
          <a:prstGeom prst="rect">
            <a:avLst/>
          </a:prstGeom>
        </p:spPr>
      </p:pic>
    </p:spTree>
    <p:extLst>
      <p:ext uri="{BB962C8B-B14F-4D97-AF65-F5344CB8AC3E}">
        <p14:creationId xmlns:p14="http://schemas.microsoft.com/office/powerpoint/2010/main" val="1880949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sp>
        <p:nvSpPr>
          <p:cNvPr id="14" name="Picture Placeholder 10">
            <a:extLst>
              <a:ext uri="{FF2B5EF4-FFF2-40B4-BE49-F238E27FC236}">
                <a16:creationId xmlns:a16="http://schemas.microsoft.com/office/drawing/2014/main" id="{F648424E-EC1A-4EA2-875C-B3725D2925F2}"/>
              </a:ext>
            </a:extLst>
          </p:cNvPr>
          <p:cNvSpPr>
            <a:spLocks noGrp="1"/>
          </p:cNvSpPr>
          <p:nvPr>
            <p:ph type="pic" sz="quarter" idx="13" hasCustomPrompt="1"/>
          </p:nvPr>
        </p:nvSpPr>
        <p:spPr>
          <a:xfrm>
            <a:off x="7461956" y="-24570"/>
            <a:ext cx="4730045" cy="6907139"/>
          </a:xfrm>
        </p:spPr>
        <p:txBody>
          <a:bodyPr/>
          <a:lstStyle/>
          <a:p>
            <a:r>
              <a:rPr lang="en-BE"/>
              <a:t>Insert Picture Here</a:t>
            </a:r>
          </a:p>
        </p:txBody>
      </p:sp>
      <p:pic>
        <p:nvPicPr>
          <p:cNvPr id="3" name="Picture 2" descr="Arrow&#10;&#10;Description automatically generated with medium confidence">
            <a:extLst>
              <a:ext uri="{FF2B5EF4-FFF2-40B4-BE49-F238E27FC236}">
                <a16:creationId xmlns:a16="http://schemas.microsoft.com/office/drawing/2014/main" id="{BEE86BE4-AB48-E7B6-C7B6-7B8E876F11A4}"/>
              </a:ext>
            </a:extLst>
          </p:cNvPr>
          <p:cNvPicPr>
            <a:picLocks noChangeAspect="1"/>
          </p:cNvPicPr>
          <p:nvPr userDrawn="1"/>
        </p:nvPicPr>
        <p:blipFill>
          <a:blip r:embed="rId2"/>
          <a:stretch>
            <a:fillRect/>
          </a:stretch>
        </p:blipFill>
        <p:spPr>
          <a:xfrm>
            <a:off x="763742" y="245485"/>
            <a:ext cx="1881447" cy="1508008"/>
          </a:xfrm>
          <a:prstGeom prst="rect">
            <a:avLst/>
          </a:prstGeom>
        </p:spPr>
      </p:pic>
    </p:spTree>
    <p:extLst>
      <p:ext uri="{BB962C8B-B14F-4D97-AF65-F5344CB8AC3E}">
        <p14:creationId xmlns:p14="http://schemas.microsoft.com/office/powerpoint/2010/main" val="1136664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57CA27-B7D5-E342-97E9-E8DF516E1E21}"/>
              </a:ext>
            </a:extLst>
          </p:cNvPr>
          <p:cNvSpPr/>
          <p:nvPr userDrawn="1"/>
        </p:nvSpPr>
        <p:spPr>
          <a:xfrm>
            <a:off x="-7567" y="5143500"/>
            <a:ext cx="12192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3" name="TextBox 2">
            <a:extLst>
              <a:ext uri="{FF2B5EF4-FFF2-40B4-BE49-F238E27FC236}">
                <a16:creationId xmlns:a16="http://schemas.microsoft.com/office/drawing/2014/main" id="{FEAB517D-6A6F-9546-AE69-99274FE3BC6A}"/>
              </a:ext>
            </a:extLst>
          </p:cNvPr>
          <p:cNvSpPr txBox="1"/>
          <p:nvPr userDrawn="1"/>
        </p:nvSpPr>
        <p:spPr>
          <a:xfrm>
            <a:off x="1457094" y="1916973"/>
            <a:ext cx="9277815" cy="923330"/>
          </a:xfrm>
          <a:prstGeom prst="rect">
            <a:avLst/>
          </a:prstGeom>
          <a:noFill/>
        </p:spPr>
        <p:txBody>
          <a:bodyPr wrap="square" rtlCol="0">
            <a:spAutoFit/>
          </a:bodyPr>
          <a:lstStyle/>
          <a:p>
            <a:pPr algn="ctr"/>
            <a:r>
              <a:rPr lang="en-BE" sz="5400">
                <a:solidFill>
                  <a:schemeClr val="bg1"/>
                </a:solidFill>
              </a:rPr>
              <a:t>Thank You</a:t>
            </a:r>
          </a:p>
        </p:txBody>
      </p:sp>
      <p:sp>
        <p:nvSpPr>
          <p:cNvPr id="4" name="TextBox 3">
            <a:extLst>
              <a:ext uri="{FF2B5EF4-FFF2-40B4-BE49-F238E27FC236}">
                <a16:creationId xmlns:a16="http://schemas.microsoft.com/office/drawing/2014/main" id="{CB892E32-86D3-A34F-82AA-852C7154109A}"/>
              </a:ext>
            </a:extLst>
          </p:cNvPr>
          <p:cNvSpPr txBox="1"/>
          <p:nvPr userDrawn="1"/>
        </p:nvSpPr>
        <p:spPr>
          <a:xfrm>
            <a:off x="253775" y="5341998"/>
            <a:ext cx="228531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350">
                <a:solidFill>
                  <a:schemeClr val="bg2"/>
                </a:solidFill>
              </a:rPr>
              <a:t>Schaumburg Office</a:t>
            </a:r>
            <a:endParaRPr lang="en-BE" sz="1350">
              <a:solidFill>
                <a:schemeClr val="bg2"/>
              </a:solidFill>
            </a:endParaRPr>
          </a:p>
        </p:txBody>
      </p:sp>
      <p:sp>
        <p:nvSpPr>
          <p:cNvPr id="12" name="TextBox 11">
            <a:extLst>
              <a:ext uri="{FF2B5EF4-FFF2-40B4-BE49-F238E27FC236}">
                <a16:creationId xmlns:a16="http://schemas.microsoft.com/office/drawing/2014/main" id="{BE0CDF5E-0910-FB4D-9356-E877E7276AB0}"/>
              </a:ext>
            </a:extLst>
          </p:cNvPr>
          <p:cNvSpPr txBox="1"/>
          <p:nvPr userDrawn="1"/>
        </p:nvSpPr>
        <p:spPr>
          <a:xfrm>
            <a:off x="2796254" y="5335723"/>
            <a:ext cx="228531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350">
                <a:solidFill>
                  <a:schemeClr val="bg2"/>
                </a:solidFill>
              </a:rPr>
              <a:t>Columbus Office</a:t>
            </a:r>
            <a:endParaRPr lang="en-BE" sz="1350">
              <a:solidFill>
                <a:schemeClr val="bg2"/>
              </a:solidFill>
            </a:endParaRPr>
          </a:p>
        </p:txBody>
      </p:sp>
      <p:sp>
        <p:nvSpPr>
          <p:cNvPr id="13" name="TextBox 12">
            <a:extLst>
              <a:ext uri="{FF2B5EF4-FFF2-40B4-BE49-F238E27FC236}">
                <a16:creationId xmlns:a16="http://schemas.microsoft.com/office/drawing/2014/main" id="{7A69C5E2-CCA3-7044-96C4-A3F2DFE39A9F}"/>
              </a:ext>
            </a:extLst>
          </p:cNvPr>
          <p:cNvSpPr txBox="1"/>
          <p:nvPr userDrawn="1"/>
        </p:nvSpPr>
        <p:spPr>
          <a:xfrm>
            <a:off x="253775" y="5728064"/>
            <a:ext cx="2539093"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050">
                <a:solidFill>
                  <a:schemeClr val="bg1"/>
                </a:solidFill>
              </a:rPr>
              <a:t>1501 E. Woodfield Rd.</a:t>
            </a:r>
            <a:br>
              <a:rPr lang="en-US" sz="1050">
                <a:solidFill>
                  <a:schemeClr val="bg1"/>
                </a:solidFill>
              </a:rPr>
            </a:br>
            <a:r>
              <a:rPr lang="en-US" sz="1050">
                <a:solidFill>
                  <a:schemeClr val="bg1"/>
                </a:solidFill>
              </a:rPr>
              <a:t>Suite 300W</a:t>
            </a:r>
            <a:br>
              <a:rPr lang="en-US" sz="1050">
                <a:solidFill>
                  <a:schemeClr val="bg1"/>
                </a:solidFill>
              </a:rPr>
            </a:br>
            <a:r>
              <a:rPr lang="en-US" sz="1050">
                <a:solidFill>
                  <a:schemeClr val="bg1"/>
                </a:solidFill>
              </a:rPr>
              <a:t>Schaumburg, IL 60173</a:t>
            </a:r>
            <a:br>
              <a:rPr lang="en-US" sz="1050">
                <a:solidFill>
                  <a:schemeClr val="bg1"/>
                </a:solidFill>
              </a:rPr>
            </a:br>
            <a:r>
              <a:rPr lang="en-US" sz="1050">
                <a:solidFill>
                  <a:schemeClr val="bg1"/>
                </a:solidFill>
              </a:rPr>
              <a:t>(847) 969-2900</a:t>
            </a:r>
            <a:endParaRPr lang="en-BE" sz="1050">
              <a:solidFill>
                <a:schemeClr val="bg1"/>
              </a:solidFill>
            </a:endParaRPr>
          </a:p>
        </p:txBody>
      </p:sp>
      <p:sp>
        <p:nvSpPr>
          <p:cNvPr id="19" name="TextBox 18">
            <a:extLst>
              <a:ext uri="{FF2B5EF4-FFF2-40B4-BE49-F238E27FC236}">
                <a16:creationId xmlns:a16="http://schemas.microsoft.com/office/drawing/2014/main" id="{D09EEE25-E868-0042-8702-A76DFE3789BB}"/>
              </a:ext>
            </a:extLst>
          </p:cNvPr>
          <p:cNvSpPr txBox="1"/>
          <p:nvPr userDrawn="1"/>
        </p:nvSpPr>
        <p:spPr>
          <a:xfrm>
            <a:off x="2807726" y="5747188"/>
            <a:ext cx="2539093"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050">
                <a:solidFill>
                  <a:schemeClr val="bg1"/>
                </a:solidFill>
              </a:rPr>
              <a:t>One Easton Oval</a:t>
            </a:r>
            <a:br>
              <a:rPr lang="en-US" sz="1050">
                <a:solidFill>
                  <a:schemeClr val="bg1"/>
                </a:solidFill>
              </a:rPr>
            </a:br>
            <a:r>
              <a:rPr lang="en-US" sz="1050">
                <a:solidFill>
                  <a:schemeClr val="bg1"/>
                </a:solidFill>
              </a:rPr>
              <a:t>Suite 580</a:t>
            </a:r>
            <a:br>
              <a:rPr lang="en-US" sz="1050">
                <a:solidFill>
                  <a:schemeClr val="bg1"/>
                </a:solidFill>
              </a:rPr>
            </a:br>
            <a:r>
              <a:rPr lang="en-US" sz="1050">
                <a:solidFill>
                  <a:schemeClr val="bg1"/>
                </a:solidFill>
              </a:rPr>
              <a:t>Columbus, OH 43219-6010</a:t>
            </a:r>
            <a:br>
              <a:rPr lang="en-US" sz="1050">
                <a:solidFill>
                  <a:schemeClr val="bg1"/>
                </a:solidFill>
              </a:rPr>
            </a:br>
            <a:r>
              <a:rPr lang="en-US" sz="1050">
                <a:solidFill>
                  <a:schemeClr val="bg1"/>
                </a:solidFill>
              </a:rPr>
              <a:t>(614) 416-5000</a:t>
            </a:r>
          </a:p>
        </p:txBody>
      </p:sp>
      <p:pic>
        <p:nvPicPr>
          <p:cNvPr id="5" name="Picture 4" descr="Logo&#10;&#10;Description automatically generated">
            <a:extLst>
              <a:ext uri="{FF2B5EF4-FFF2-40B4-BE49-F238E27FC236}">
                <a16:creationId xmlns:a16="http://schemas.microsoft.com/office/drawing/2014/main" id="{BE9F3045-742C-483A-A8EF-BB8163CA84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93505" y="5635806"/>
            <a:ext cx="3116832" cy="615901"/>
          </a:xfrm>
          <a:prstGeom prst="rect">
            <a:avLst/>
          </a:prstGeom>
        </p:spPr>
      </p:pic>
    </p:spTree>
    <p:extLst>
      <p:ext uri="{BB962C8B-B14F-4D97-AF65-F5344CB8AC3E}">
        <p14:creationId xmlns:p14="http://schemas.microsoft.com/office/powerpoint/2010/main" val="221799469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nvPr>
        </p:nvGraphicFramePr>
        <p:xfrm>
          <a:off x="1589" y="1588"/>
          <a:ext cx="1227" cy="1588"/>
        </p:xfrm>
        <a:graphic>
          <a:graphicData uri="http://schemas.openxmlformats.org/presentationml/2006/ole">
            <mc:AlternateContent xmlns:mc="http://schemas.openxmlformats.org/markup-compatibility/2006">
              <mc:Choice xmlns:v="urn:schemas-microsoft-com:vml" Requires="v">
                <p:oleObj spid="_x0000_s14348"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9"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buNone/>
              <a:defRPr sz="4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45166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3" y="355605"/>
            <a:ext cx="11252199" cy="495299"/>
          </a:xfrm>
        </p:spPr>
        <p:txBody>
          <a:bodyPr vert="horz"/>
          <a:lstStyle/>
          <a:p>
            <a:r>
              <a:rPr lang="en-US"/>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85776" y="806807"/>
            <a:ext cx="11223624" cy="318476"/>
          </a:xfrm>
        </p:spPr>
        <p:txBody>
          <a:bodyPr/>
          <a:lstStyle>
            <a:lvl1pPr marL="0" indent="0">
              <a:buNone/>
              <a:defRPr sz="1013" b="1">
                <a:solidFill>
                  <a:schemeClr val="tx2"/>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add optional subtitle – remove if not needed</a:t>
            </a:r>
          </a:p>
        </p:txBody>
      </p:sp>
    </p:spTree>
    <p:extLst>
      <p:ext uri="{BB962C8B-B14F-4D97-AF65-F5344CB8AC3E}">
        <p14:creationId xmlns:p14="http://schemas.microsoft.com/office/powerpoint/2010/main" val="424269779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Sidebar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E32E27-87B5-5C4E-9C24-70A3472F6DAA}"/>
              </a:ext>
            </a:extLst>
          </p:cNvPr>
          <p:cNvSpPr/>
          <p:nvPr userDrawn="1"/>
        </p:nvSpPr>
        <p:spPr>
          <a:xfrm>
            <a:off x="0" y="2"/>
            <a:ext cx="6633883"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7" name="Rectangle 26">
            <a:extLst>
              <a:ext uri="{FF2B5EF4-FFF2-40B4-BE49-F238E27FC236}">
                <a16:creationId xmlns:a16="http://schemas.microsoft.com/office/drawing/2014/main" id="{1A38C6C7-ABBB-C749-BBDB-6CCCE41D7965}"/>
              </a:ext>
            </a:extLst>
          </p:cNvPr>
          <p:cNvSpPr/>
          <p:nvPr userDrawn="1"/>
        </p:nvSpPr>
        <p:spPr>
          <a:xfrm>
            <a:off x="6635517" y="2"/>
            <a:ext cx="2012995"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a:xfrm>
            <a:off x="838200" y="365127"/>
            <a:ext cx="7098792" cy="1325563"/>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a:xfrm>
            <a:off x="838200" y="1821418"/>
            <a:ext cx="70987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Rectangle 3">
            <a:extLst>
              <a:ext uri="{FF2B5EF4-FFF2-40B4-BE49-F238E27FC236}">
                <a16:creationId xmlns:a16="http://schemas.microsoft.com/office/drawing/2014/main" id="{8552FDE8-9DA3-2A46-9E47-5ED19C372CB5}"/>
              </a:ext>
            </a:extLst>
          </p:cNvPr>
          <p:cNvSpPr/>
          <p:nvPr userDrawn="1"/>
        </p:nvSpPr>
        <p:spPr>
          <a:xfrm>
            <a:off x="8610600" y="0"/>
            <a:ext cx="3581400" cy="691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lvl1pPr>
              <a:defRPr>
                <a:solidFill>
                  <a:schemeClr val="tx1"/>
                </a:solidFill>
              </a:defRPr>
            </a:lvl1pPr>
          </a:lstStyle>
          <a:p>
            <a:fld id="{8AF60725-7912-C148-9DFD-008C13CEDD2C}" type="slidenum">
              <a:rPr lang="en-BE" smtClean="0"/>
              <a:pPr/>
              <a:t>‹#›</a:t>
            </a:fld>
            <a:endParaRPr lang="en-BE"/>
          </a:p>
        </p:txBody>
      </p:sp>
      <p:sp>
        <p:nvSpPr>
          <p:cNvPr id="21" name="Rectangle 20">
            <a:extLst>
              <a:ext uri="{FF2B5EF4-FFF2-40B4-BE49-F238E27FC236}">
                <a16:creationId xmlns:a16="http://schemas.microsoft.com/office/drawing/2014/main" id="{1AA8F252-13B8-D34A-903B-FE0A96699CB9}"/>
              </a:ext>
            </a:extLst>
          </p:cNvPr>
          <p:cNvSpPr/>
          <p:nvPr userDrawn="1"/>
        </p:nvSpPr>
        <p:spPr>
          <a:xfrm>
            <a:off x="8603467" y="1794"/>
            <a:ext cx="3581400"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solidFill>
                <a:schemeClr val="bg1"/>
              </a:solidFill>
              <a:latin typeface="News Gothic MT" panose="020B0503020103020203" pitchFamily="34" charset="0"/>
            </a:endParaRPr>
          </a:p>
        </p:txBody>
      </p:sp>
      <p:sp>
        <p:nvSpPr>
          <p:cNvPr id="7" name="Text Placeholder 6">
            <a:extLst>
              <a:ext uri="{FF2B5EF4-FFF2-40B4-BE49-F238E27FC236}">
                <a16:creationId xmlns:a16="http://schemas.microsoft.com/office/drawing/2014/main" id="{B6FE2AE9-E5A0-A14E-A67A-42FBC438C29A}"/>
              </a:ext>
            </a:extLst>
          </p:cNvPr>
          <p:cNvSpPr>
            <a:spLocks noGrp="1"/>
          </p:cNvSpPr>
          <p:nvPr>
            <p:ph type="body" sz="quarter" idx="13"/>
          </p:nvPr>
        </p:nvSpPr>
        <p:spPr>
          <a:xfrm>
            <a:off x="9051925" y="749300"/>
            <a:ext cx="2706688" cy="5175250"/>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296755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Sidebar Slide 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E32E27-87B5-5C4E-9C24-70A3472F6DAA}"/>
              </a:ext>
            </a:extLst>
          </p:cNvPr>
          <p:cNvSpPr/>
          <p:nvPr userDrawn="1"/>
        </p:nvSpPr>
        <p:spPr>
          <a:xfrm>
            <a:off x="0" y="2"/>
            <a:ext cx="6633883"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7" name="Rectangle 26">
            <a:extLst>
              <a:ext uri="{FF2B5EF4-FFF2-40B4-BE49-F238E27FC236}">
                <a16:creationId xmlns:a16="http://schemas.microsoft.com/office/drawing/2014/main" id="{1A38C6C7-ABBB-C749-BBDB-6CCCE41D7965}"/>
              </a:ext>
            </a:extLst>
          </p:cNvPr>
          <p:cNvSpPr/>
          <p:nvPr userDrawn="1"/>
        </p:nvSpPr>
        <p:spPr>
          <a:xfrm>
            <a:off x="6616856" y="2"/>
            <a:ext cx="2012995"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a:xfrm>
            <a:off x="838200" y="365127"/>
            <a:ext cx="7098792" cy="1325563"/>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a:xfrm>
            <a:off x="838200" y="1821418"/>
            <a:ext cx="70987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Rectangle 3">
            <a:extLst>
              <a:ext uri="{FF2B5EF4-FFF2-40B4-BE49-F238E27FC236}">
                <a16:creationId xmlns:a16="http://schemas.microsoft.com/office/drawing/2014/main" id="{8552FDE8-9DA3-2A46-9E47-5ED19C372CB5}"/>
              </a:ext>
            </a:extLst>
          </p:cNvPr>
          <p:cNvSpPr/>
          <p:nvPr userDrawn="1"/>
        </p:nvSpPr>
        <p:spPr>
          <a:xfrm>
            <a:off x="8610600" y="0"/>
            <a:ext cx="3581400" cy="691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lvl1pPr>
              <a:defRPr>
                <a:solidFill>
                  <a:schemeClr val="bg1"/>
                </a:solidFill>
              </a:defRPr>
            </a:lvl1pPr>
          </a:lstStyle>
          <a:p>
            <a:fld id="{8AF60725-7912-C148-9DFD-008C13CEDD2C}" type="slidenum">
              <a:rPr lang="en-BE" smtClean="0"/>
              <a:pPr/>
              <a:t>‹#›</a:t>
            </a:fld>
            <a:endParaRPr lang="en-BE"/>
          </a:p>
        </p:txBody>
      </p:sp>
      <p:sp>
        <p:nvSpPr>
          <p:cNvPr id="8" name="Rectangle 7">
            <a:extLst>
              <a:ext uri="{FF2B5EF4-FFF2-40B4-BE49-F238E27FC236}">
                <a16:creationId xmlns:a16="http://schemas.microsoft.com/office/drawing/2014/main" id="{EB1C9BB3-5CD2-1A4E-B689-FD0DB4044BF7}"/>
              </a:ext>
            </a:extLst>
          </p:cNvPr>
          <p:cNvSpPr/>
          <p:nvPr userDrawn="1"/>
        </p:nvSpPr>
        <p:spPr>
          <a:xfrm>
            <a:off x="8603466" y="1794"/>
            <a:ext cx="3588535" cy="1365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Text Placeholder 6">
            <a:extLst>
              <a:ext uri="{FF2B5EF4-FFF2-40B4-BE49-F238E27FC236}">
                <a16:creationId xmlns:a16="http://schemas.microsoft.com/office/drawing/2014/main" id="{7E711B85-8D04-3F4C-B50C-626BA16846B1}"/>
              </a:ext>
            </a:extLst>
          </p:cNvPr>
          <p:cNvSpPr>
            <a:spLocks noGrp="1"/>
          </p:cNvSpPr>
          <p:nvPr>
            <p:ph type="body" sz="quarter" idx="13"/>
          </p:nvPr>
        </p:nvSpPr>
        <p:spPr>
          <a:xfrm>
            <a:off x="9051925" y="749300"/>
            <a:ext cx="2706688" cy="5175250"/>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344778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smtClean="0"/>
              <a:t>Click to add title</a:t>
            </a:r>
            <a:endParaRPr lang="en-GB" dirty="0"/>
          </a:p>
        </p:txBody>
      </p:sp>
      <p:sp>
        <p:nvSpPr>
          <p:cNvPr id="3" name="Content Placeholder 2"/>
          <p:cNvSpPr>
            <a:spLocks noGrp="1"/>
          </p:cNvSpPr>
          <p:nvPr>
            <p:ph idx="1" hasCustomPrompt="1"/>
            <p:custDataLst>
              <p:custData r:id="rId2"/>
            </p:custDataLst>
          </p:nvPr>
        </p:nvSpPr>
        <p:spPr/>
        <p:txBody>
          <a:bodyPr/>
          <a:lstStyle/>
          <a:p>
            <a:pPr lvl="0"/>
            <a:r>
              <a:rPr lang="en-GB" dirty="0" smtClean="0"/>
              <a:t>Click to add text</a:t>
            </a:r>
            <a:endParaRPr lang="en-GB" dirty="0"/>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B37F-A4A3-4C4D-9BC0-9F9D523B08D9}"/>
              </a:ext>
            </a:extLst>
          </p:cNvPr>
          <p:cNvSpPr>
            <a:spLocks noGrp="1"/>
          </p:cNvSpPr>
          <p:nvPr>
            <p:ph type="title"/>
          </p:nvPr>
        </p:nvSpPr>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D1CA756A-4840-AA43-B554-7493CC789D17}"/>
              </a:ext>
            </a:extLst>
          </p:cNvPr>
          <p:cNvSpPr>
            <a:spLocks noGrp="1"/>
          </p:cNvSpPr>
          <p:nvPr>
            <p:ph type="sldNum" sz="quarter" idx="11"/>
          </p:nvPr>
        </p:nvSpPr>
        <p:spPr/>
        <p:txBody>
          <a:bodyPr/>
          <a:lstStyle/>
          <a:p>
            <a:fld id="{8AF60725-7912-C148-9DFD-008C13CEDD2C}" type="slidenum">
              <a:rPr lang="en-BE" smtClean="0"/>
              <a:pPr/>
              <a:t>‹#›</a:t>
            </a:fld>
            <a:endParaRPr lang="en-BE"/>
          </a:p>
        </p:txBody>
      </p:sp>
      <p:grpSp>
        <p:nvGrpSpPr>
          <p:cNvPr id="7" name="Group 6">
            <a:extLst>
              <a:ext uri="{FF2B5EF4-FFF2-40B4-BE49-F238E27FC236}">
                <a16:creationId xmlns:a16="http://schemas.microsoft.com/office/drawing/2014/main" id="{753E6CEB-5F79-374A-ADCA-E4A31F6B7B84}"/>
              </a:ext>
            </a:extLst>
          </p:cNvPr>
          <p:cNvGrpSpPr/>
          <p:nvPr userDrawn="1"/>
        </p:nvGrpSpPr>
        <p:grpSpPr>
          <a:xfrm>
            <a:off x="1" y="0"/>
            <a:ext cx="12207828" cy="137736"/>
            <a:chOff x="0" y="0"/>
            <a:chExt cx="12207828" cy="137736"/>
          </a:xfrm>
        </p:grpSpPr>
        <p:sp>
          <p:nvSpPr>
            <p:cNvPr id="8" name="Rectangle 7">
              <a:extLst>
                <a:ext uri="{FF2B5EF4-FFF2-40B4-BE49-F238E27FC236}">
                  <a16:creationId xmlns:a16="http://schemas.microsoft.com/office/drawing/2014/main" id="{C149C678-1FE5-2143-ADBE-CE7DBC5C37B4}"/>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3D655AA1-3C35-624F-9DE0-157186ACCC6A}"/>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154503FB-36C3-7645-99B2-F4CC34C95F7F}"/>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00787D47-6F7F-E54C-9159-590FF3C22E74}"/>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EAFF8B5A-FD41-5543-989D-F7B0E484A430}"/>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13" name="Table Placeholder 12">
            <a:extLst>
              <a:ext uri="{FF2B5EF4-FFF2-40B4-BE49-F238E27FC236}">
                <a16:creationId xmlns:a16="http://schemas.microsoft.com/office/drawing/2014/main" id="{C3BAC2F3-582F-FA42-8282-2734EAC1B680}"/>
              </a:ext>
            </a:extLst>
          </p:cNvPr>
          <p:cNvSpPr>
            <a:spLocks noGrp="1"/>
          </p:cNvSpPr>
          <p:nvPr>
            <p:ph type="tbl" sz="quarter" idx="12" hasCustomPrompt="1"/>
          </p:nvPr>
        </p:nvSpPr>
        <p:spPr>
          <a:xfrm>
            <a:off x="838200" y="1892300"/>
            <a:ext cx="10515600" cy="4232275"/>
          </a:xfrm>
        </p:spPr>
        <p:txBody>
          <a:bodyPr/>
          <a:lstStyle>
            <a:lvl1pPr marL="0" indent="0">
              <a:buNone/>
              <a:defRPr/>
            </a:lvl1pPr>
          </a:lstStyle>
          <a:p>
            <a:r>
              <a:rPr lang="en-BE"/>
              <a:t>Click to create a table</a:t>
            </a:r>
          </a:p>
        </p:txBody>
      </p:sp>
    </p:spTree>
    <p:extLst>
      <p:ext uri="{BB962C8B-B14F-4D97-AF65-F5344CB8AC3E}">
        <p14:creationId xmlns:p14="http://schemas.microsoft.com/office/powerpoint/2010/main" val="3667392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wo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41E2-A99C-A943-842D-8A888A2CCD49}"/>
              </a:ext>
            </a:extLst>
          </p:cNvPr>
          <p:cNvSpPr>
            <a:spLocks noGrp="1"/>
          </p:cNvSpPr>
          <p:nvPr>
            <p:ph type="title"/>
          </p:nvPr>
        </p:nvSpPr>
        <p:spPr>
          <a:xfrm>
            <a:off x="839788" y="365127"/>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E3A1EEF0-0DE9-FC4D-A862-F08118E8D687}"/>
              </a:ext>
            </a:extLst>
          </p:cNvPr>
          <p:cNvSpPr>
            <a:spLocks noGrp="1"/>
          </p:cNvSpPr>
          <p:nvPr>
            <p:ph type="body" idx="1"/>
          </p:nvPr>
        </p:nvSpPr>
        <p:spPr>
          <a:xfrm>
            <a:off x="839789" y="1681163"/>
            <a:ext cx="5157787" cy="823912"/>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610E31-3BC4-A042-AA2D-FC324D6B25A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FED94D6-FDC0-9141-BA13-13804E50EF6D}"/>
              </a:ext>
            </a:extLst>
          </p:cNvPr>
          <p:cNvSpPr>
            <a:spLocks noGrp="1"/>
          </p:cNvSpPr>
          <p:nvPr>
            <p:ph type="body" sz="quarter" idx="3"/>
          </p:nvPr>
        </p:nvSpPr>
        <p:spPr>
          <a:xfrm>
            <a:off x="6172201" y="1681163"/>
            <a:ext cx="5183188" cy="823912"/>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DE3656-1D1C-A24D-A349-ABB1381C296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9" name="Slide Number Placeholder 8">
            <a:extLst>
              <a:ext uri="{FF2B5EF4-FFF2-40B4-BE49-F238E27FC236}">
                <a16:creationId xmlns:a16="http://schemas.microsoft.com/office/drawing/2014/main" id="{4E6CE38D-BF21-9345-97CD-1A63EA33C7D3}"/>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8" name="Group 7">
            <a:extLst>
              <a:ext uri="{FF2B5EF4-FFF2-40B4-BE49-F238E27FC236}">
                <a16:creationId xmlns:a16="http://schemas.microsoft.com/office/drawing/2014/main" id="{F5A8DECB-5209-304C-890F-13896B276407}"/>
              </a:ext>
            </a:extLst>
          </p:cNvPr>
          <p:cNvGrpSpPr/>
          <p:nvPr userDrawn="1"/>
        </p:nvGrpSpPr>
        <p:grpSpPr>
          <a:xfrm>
            <a:off x="1" y="0"/>
            <a:ext cx="12207828" cy="137736"/>
            <a:chOff x="0" y="0"/>
            <a:chExt cx="12207828" cy="137736"/>
          </a:xfrm>
        </p:grpSpPr>
        <p:sp>
          <p:nvSpPr>
            <p:cNvPr id="10" name="Rectangle 9">
              <a:extLst>
                <a:ext uri="{FF2B5EF4-FFF2-40B4-BE49-F238E27FC236}">
                  <a16:creationId xmlns:a16="http://schemas.microsoft.com/office/drawing/2014/main" id="{C297DBC8-E61A-0247-95D9-DE5FB489BCE8}"/>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EBE0FC99-0A0B-3145-B882-F39B785138BA}"/>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E6ED5F4F-9D53-8F4C-9B29-43C0BEE5D28F}"/>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4136F25E-2ECF-DE4C-B014-C66B448F56F5}"/>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522621E2-19E6-9744-976E-CA4C8CFB6E2A}"/>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Tree>
    <p:extLst>
      <p:ext uri="{BB962C8B-B14F-4D97-AF65-F5344CB8AC3E}">
        <p14:creationId xmlns:p14="http://schemas.microsoft.com/office/powerpoint/2010/main" val="3667356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Insert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2B17BBD-1D84-5D4E-9631-775F83C1FB40}"/>
              </a:ext>
            </a:extLst>
          </p:cNvPr>
          <p:cNvSpPr>
            <a:spLocks noGrp="1"/>
          </p:cNvSpPr>
          <p:nvPr>
            <p:ph type="pic" sz="quarter" idx="13"/>
          </p:nvPr>
        </p:nvSpPr>
        <p:spPr>
          <a:xfrm>
            <a:off x="7224708" y="136526"/>
            <a:ext cx="4983120" cy="6721475"/>
          </a:xfrm>
        </p:spPr>
        <p:txBody>
          <a:bodyPr/>
          <a:lstStyle/>
          <a:p>
            <a:r>
              <a:rPr lang="en-US"/>
              <a:t>Click icon to add picture</a:t>
            </a:r>
            <a:endParaRPr lang="en-BE"/>
          </a:p>
        </p:txBody>
      </p:sp>
      <p:sp>
        <p:nvSpPr>
          <p:cNvPr id="6" name="Rectangle 5">
            <a:extLst>
              <a:ext uri="{FF2B5EF4-FFF2-40B4-BE49-F238E27FC236}">
                <a16:creationId xmlns:a16="http://schemas.microsoft.com/office/drawing/2014/main" id="{961CF384-EB95-5E49-A277-620420533113}"/>
              </a:ext>
            </a:extLst>
          </p:cNvPr>
          <p:cNvSpPr/>
          <p:nvPr userDrawn="1"/>
        </p:nvSpPr>
        <p:spPr>
          <a:xfrm>
            <a:off x="4314826" y="6356350"/>
            <a:ext cx="394335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838202" y="365127"/>
            <a:ext cx="5391149" cy="1325563"/>
          </a:xfrm>
        </p:spPr>
        <p:txBody>
          <a:bodyPr/>
          <a:lstStyle/>
          <a:p>
            <a:r>
              <a:rPr lang="en-US"/>
              <a:t>Click to edit Master title style</a:t>
            </a:r>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838201" y="1985965"/>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0" name="Group 9">
            <a:extLst>
              <a:ext uri="{FF2B5EF4-FFF2-40B4-BE49-F238E27FC236}">
                <a16:creationId xmlns:a16="http://schemas.microsoft.com/office/drawing/2014/main" id="{081B2A00-DC79-A348-B682-DD01C81FEACC}"/>
              </a:ext>
            </a:extLst>
          </p:cNvPr>
          <p:cNvGrpSpPr/>
          <p:nvPr userDrawn="1"/>
        </p:nvGrpSpPr>
        <p:grpSpPr>
          <a:xfrm>
            <a:off x="-1" y="0"/>
            <a:ext cx="12207829" cy="137736"/>
            <a:chOff x="-1" y="0"/>
            <a:chExt cx="12207829" cy="137736"/>
          </a:xfrm>
        </p:grpSpPr>
        <p:sp>
          <p:nvSpPr>
            <p:cNvPr id="11" name="Rectangle 10">
              <a:extLst>
                <a:ext uri="{FF2B5EF4-FFF2-40B4-BE49-F238E27FC236}">
                  <a16:creationId xmlns:a16="http://schemas.microsoft.com/office/drawing/2014/main" id="{D28C7394-C3FE-6540-A0E6-9F4706FBE3CF}"/>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1FD9180C-44C0-884D-B5D3-1C6188ED8D78}"/>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A4F256A9-7D0E-1F43-B401-FB95B67BCCE2}"/>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5" name="Rectangle 14">
              <a:extLst>
                <a:ext uri="{FF2B5EF4-FFF2-40B4-BE49-F238E27FC236}">
                  <a16:creationId xmlns:a16="http://schemas.microsoft.com/office/drawing/2014/main" id="{2BD3E1C4-5DDE-2544-BDC3-C03C046C1A3C}"/>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Tree>
    <p:extLst>
      <p:ext uri="{BB962C8B-B14F-4D97-AF65-F5344CB8AC3E}">
        <p14:creationId xmlns:p14="http://schemas.microsoft.com/office/powerpoint/2010/main" val="595348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314826" y="6356350"/>
            <a:ext cx="394335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838202" y="365127"/>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838201" y="1985965"/>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0" name="Group 9">
            <a:extLst>
              <a:ext uri="{FF2B5EF4-FFF2-40B4-BE49-F238E27FC236}">
                <a16:creationId xmlns:a16="http://schemas.microsoft.com/office/drawing/2014/main" id="{081B2A00-DC79-A348-B682-DD01C81FEACC}"/>
              </a:ext>
            </a:extLst>
          </p:cNvPr>
          <p:cNvGrpSpPr/>
          <p:nvPr userDrawn="1"/>
        </p:nvGrpSpPr>
        <p:grpSpPr>
          <a:xfrm>
            <a:off x="-1" y="0"/>
            <a:ext cx="12207829" cy="137736"/>
            <a:chOff x="-1" y="0"/>
            <a:chExt cx="12207829" cy="137736"/>
          </a:xfrm>
        </p:grpSpPr>
        <p:sp>
          <p:nvSpPr>
            <p:cNvPr id="11" name="Rectangle 10">
              <a:extLst>
                <a:ext uri="{FF2B5EF4-FFF2-40B4-BE49-F238E27FC236}">
                  <a16:creationId xmlns:a16="http://schemas.microsoft.com/office/drawing/2014/main" id="{D28C7394-C3FE-6540-A0E6-9F4706FBE3CF}"/>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1FD9180C-44C0-884D-B5D3-1C6188ED8D78}"/>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A4F256A9-7D0E-1F43-B401-FB95B67BCCE2}"/>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5" name="Rectangle 14">
              <a:extLst>
                <a:ext uri="{FF2B5EF4-FFF2-40B4-BE49-F238E27FC236}">
                  <a16:creationId xmlns:a16="http://schemas.microsoft.com/office/drawing/2014/main" id="{2BD3E1C4-5DDE-2544-BDC3-C03C046C1A3C}"/>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2" name="Picture 11">
            <a:extLst>
              <a:ext uri="{FF2B5EF4-FFF2-40B4-BE49-F238E27FC236}">
                <a16:creationId xmlns:a16="http://schemas.microsoft.com/office/drawing/2014/main" id="{F2E2691B-A193-48C4-9D20-477B3ADBC5E7}"/>
              </a:ext>
            </a:extLst>
          </p:cNvPr>
          <p:cNvPicPr>
            <a:picLocks noChangeAspect="1"/>
          </p:cNvPicPr>
          <p:nvPr userDrawn="1"/>
        </p:nvPicPr>
        <p:blipFill>
          <a:blip r:embed="rId2"/>
          <a:srcRect l="14162" r="14162"/>
          <a:stretch/>
        </p:blipFill>
        <p:spPr>
          <a:xfrm>
            <a:off x="7224709" y="134928"/>
            <a:ext cx="4967191" cy="6724283"/>
          </a:xfrm>
          <a:prstGeom prst="rect">
            <a:avLst/>
          </a:prstGeom>
        </p:spPr>
      </p:pic>
    </p:spTree>
    <p:extLst>
      <p:ext uri="{BB962C8B-B14F-4D97-AF65-F5344CB8AC3E}">
        <p14:creationId xmlns:p14="http://schemas.microsoft.com/office/powerpoint/2010/main" val="845535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1 Blu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2D6D5A-C5C5-8741-B921-B45B3CFB3F4D}"/>
              </a:ext>
            </a:extLst>
          </p:cNvPr>
          <p:cNvSpPr/>
          <p:nvPr userDrawn="1"/>
        </p:nvSpPr>
        <p:spPr>
          <a:xfrm>
            <a:off x="752608" y="6461463"/>
            <a:ext cx="3484112" cy="3965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DD8CD596-523B-F948-9816-B8157D6C28CD}"/>
              </a:ext>
            </a:extLst>
          </p:cNvPr>
          <p:cNvSpPr>
            <a:spLocks noGrp="1"/>
          </p:cNvSpPr>
          <p:nvPr>
            <p:ph type="title"/>
          </p:nvPr>
        </p:nvSpPr>
        <p:spPr>
          <a:xfrm>
            <a:off x="838202" y="365127"/>
            <a:ext cx="5761383"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92C15668-96F6-2246-9798-743E68CE7E0A}"/>
              </a:ext>
            </a:extLst>
          </p:cNvPr>
          <p:cNvSpPr>
            <a:spLocks noGrp="1"/>
          </p:cNvSpPr>
          <p:nvPr>
            <p:ph type="sldNum" sz="quarter" idx="11"/>
          </p:nvPr>
        </p:nvSpPr>
        <p:spPr/>
        <p:txBody>
          <a:bodyPr/>
          <a:lstStyle>
            <a:lvl1pPr>
              <a:defRPr>
                <a:solidFill>
                  <a:schemeClr val="bg1"/>
                </a:solidFill>
              </a:defRPr>
            </a:lvl1pPr>
          </a:lstStyle>
          <a:p>
            <a:fld id="{8AF60725-7912-C148-9DFD-008C13CEDD2C}" type="slidenum">
              <a:rPr lang="en-BE" smtClean="0"/>
              <a:pPr/>
              <a:t>‹#›</a:t>
            </a:fld>
            <a:endParaRPr lang="en-BE"/>
          </a:p>
        </p:txBody>
      </p:sp>
      <p:sp>
        <p:nvSpPr>
          <p:cNvPr id="11" name="TextBox 10">
            <a:extLst>
              <a:ext uri="{FF2B5EF4-FFF2-40B4-BE49-F238E27FC236}">
                <a16:creationId xmlns:a16="http://schemas.microsoft.com/office/drawing/2014/main" id="{CA39FD89-75D9-9341-8F35-EE7DE705BB1E}"/>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News Gothic MT" panose="020B0503020103020203" pitchFamily="34" charset="0"/>
              </a:rPr>
              <a:t>© </a:t>
            </a:r>
            <a:r>
              <a:rPr lang="en-US" sz="825">
                <a:solidFill>
                  <a:schemeClr val="tx1"/>
                </a:solidFill>
                <a:latin typeface="Arial" panose="020B0604020202020204" pitchFamily="34" charset="0"/>
                <a:cs typeface="Arial" panose="020B0604020202020204" pitchFamily="34" charset="0"/>
              </a:rPr>
              <a:t>2023 A</a:t>
            </a:r>
            <a:r>
              <a:rPr lang="en-BE" sz="825">
                <a:solidFill>
                  <a:schemeClr val="tx1"/>
                </a:solidFill>
                <a:latin typeface="Arial" panose="020B0604020202020204" pitchFamily="34" charset="0"/>
                <a:cs typeface="Arial" panose="020B0604020202020204" pitchFamily="34" charset="0"/>
              </a:rPr>
              <a:t>merican</a:t>
            </a:r>
            <a:r>
              <a:rPr lang="en-US" sz="825">
                <a:solidFill>
                  <a:schemeClr val="tx1"/>
                </a:solidFill>
                <a:latin typeface="Arial" panose="020B0604020202020204" pitchFamily="34" charset="0"/>
                <a:cs typeface="Arial" panose="020B0604020202020204" pitchFamily="34" charset="0"/>
              </a:rPr>
              <a:t> Agricultural Insurance Company</a:t>
            </a:r>
            <a:endParaRPr lang="en-BE" sz="825">
              <a:solidFill>
                <a:schemeClr val="tx1"/>
              </a:solidFill>
              <a:latin typeface="News Gothic MT" panose="020B0503020103020203" pitchFamily="34" charset="0"/>
            </a:endParaRPr>
          </a:p>
        </p:txBody>
      </p:sp>
      <p:grpSp>
        <p:nvGrpSpPr>
          <p:cNvPr id="12" name="Group 11">
            <a:extLst>
              <a:ext uri="{FF2B5EF4-FFF2-40B4-BE49-F238E27FC236}">
                <a16:creationId xmlns:a16="http://schemas.microsoft.com/office/drawing/2014/main" id="{8D6CC764-AA24-8C42-81DD-834A064B655F}"/>
              </a:ext>
            </a:extLst>
          </p:cNvPr>
          <p:cNvGrpSpPr/>
          <p:nvPr userDrawn="1"/>
        </p:nvGrpSpPr>
        <p:grpSpPr>
          <a:xfrm>
            <a:off x="-1" y="0"/>
            <a:ext cx="12207829" cy="137736"/>
            <a:chOff x="-1" y="0"/>
            <a:chExt cx="12207829" cy="137736"/>
          </a:xfrm>
        </p:grpSpPr>
        <p:sp>
          <p:nvSpPr>
            <p:cNvPr id="13" name="Rectangle 12">
              <a:extLst>
                <a:ext uri="{FF2B5EF4-FFF2-40B4-BE49-F238E27FC236}">
                  <a16:creationId xmlns:a16="http://schemas.microsoft.com/office/drawing/2014/main" id="{F4153BFC-3CBD-434D-9001-8D4FB7B2D3D4}"/>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299A0756-66B9-E141-B821-0758F15C8050}"/>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5" name="Rectangle 14">
              <a:extLst>
                <a:ext uri="{FF2B5EF4-FFF2-40B4-BE49-F238E27FC236}">
                  <a16:creationId xmlns:a16="http://schemas.microsoft.com/office/drawing/2014/main" id="{F5606C37-56EE-B14D-883C-3B4D1CFF807A}"/>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6" name="Rectangle 15">
              <a:extLst>
                <a:ext uri="{FF2B5EF4-FFF2-40B4-BE49-F238E27FC236}">
                  <a16:creationId xmlns:a16="http://schemas.microsoft.com/office/drawing/2014/main" id="{DC20C9B6-4061-0B47-A021-70115F2A96D3}"/>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17" name="Text Placeholder 7">
            <a:extLst>
              <a:ext uri="{FF2B5EF4-FFF2-40B4-BE49-F238E27FC236}">
                <a16:creationId xmlns:a16="http://schemas.microsoft.com/office/drawing/2014/main" id="{0C323647-8CAB-D54E-8B1D-E914AED3B632}"/>
              </a:ext>
            </a:extLst>
          </p:cNvPr>
          <p:cNvSpPr>
            <a:spLocks noGrp="1"/>
          </p:cNvSpPr>
          <p:nvPr>
            <p:ph type="body" sz="quarter" idx="12"/>
          </p:nvPr>
        </p:nvSpPr>
        <p:spPr>
          <a:xfrm>
            <a:off x="838201" y="1985965"/>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pic>
        <p:nvPicPr>
          <p:cNvPr id="19" name="Picture 18">
            <a:extLst>
              <a:ext uri="{FF2B5EF4-FFF2-40B4-BE49-F238E27FC236}">
                <a16:creationId xmlns:a16="http://schemas.microsoft.com/office/drawing/2014/main" id="{F4E4F8DF-70D7-4E96-A69A-7DB3A1C1E4C4}"/>
              </a:ext>
            </a:extLst>
          </p:cNvPr>
          <p:cNvPicPr>
            <a:picLocks noChangeAspect="1"/>
          </p:cNvPicPr>
          <p:nvPr userDrawn="1"/>
        </p:nvPicPr>
        <p:blipFill>
          <a:blip r:embed="rId2"/>
          <a:srcRect l="8448" r="8448"/>
          <a:stretch/>
        </p:blipFill>
        <p:spPr>
          <a:xfrm>
            <a:off x="7285669" y="134928"/>
            <a:ext cx="4967191" cy="6724283"/>
          </a:xfrm>
          <a:prstGeom prst="rect">
            <a:avLst/>
          </a:prstGeom>
        </p:spPr>
      </p:pic>
    </p:spTree>
    <p:extLst>
      <p:ext uri="{BB962C8B-B14F-4D97-AF65-F5344CB8AC3E}">
        <p14:creationId xmlns:p14="http://schemas.microsoft.com/office/powerpoint/2010/main" val="725611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314826" y="6356350"/>
            <a:ext cx="394335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838202" y="365127"/>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838201" y="1985965"/>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0" name="Group 9">
            <a:extLst>
              <a:ext uri="{FF2B5EF4-FFF2-40B4-BE49-F238E27FC236}">
                <a16:creationId xmlns:a16="http://schemas.microsoft.com/office/drawing/2014/main" id="{720C1765-8A7F-4B49-8508-AE85156C4746}"/>
              </a:ext>
            </a:extLst>
          </p:cNvPr>
          <p:cNvGrpSpPr/>
          <p:nvPr userDrawn="1"/>
        </p:nvGrpSpPr>
        <p:grpSpPr>
          <a:xfrm>
            <a:off x="-1" y="0"/>
            <a:ext cx="12207829" cy="137736"/>
            <a:chOff x="-1" y="0"/>
            <a:chExt cx="12207829" cy="137736"/>
          </a:xfrm>
        </p:grpSpPr>
        <p:sp>
          <p:nvSpPr>
            <p:cNvPr id="11" name="Rectangle 10">
              <a:extLst>
                <a:ext uri="{FF2B5EF4-FFF2-40B4-BE49-F238E27FC236}">
                  <a16:creationId xmlns:a16="http://schemas.microsoft.com/office/drawing/2014/main" id="{21DDFEBF-B099-2549-9694-4D173A90FA7A}"/>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D5278DA3-83C3-BF40-93CA-589473A8D887}"/>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61B3A5ED-36F6-BE45-ACD2-7ED4C86F3575}"/>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8D29F59F-AE91-824C-BEBB-D3BDC8CE7287}"/>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5" name="Picture 14">
            <a:extLst>
              <a:ext uri="{FF2B5EF4-FFF2-40B4-BE49-F238E27FC236}">
                <a16:creationId xmlns:a16="http://schemas.microsoft.com/office/drawing/2014/main" id="{7341A125-D516-478C-8BFF-DADFC5CB84B4}"/>
              </a:ext>
            </a:extLst>
          </p:cNvPr>
          <p:cNvPicPr>
            <a:picLocks noChangeAspect="1"/>
          </p:cNvPicPr>
          <p:nvPr userDrawn="1"/>
        </p:nvPicPr>
        <p:blipFill>
          <a:blip r:embed="rId2"/>
          <a:srcRect l="13373" r="13373"/>
          <a:stretch/>
        </p:blipFill>
        <p:spPr>
          <a:xfrm>
            <a:off x="7224708" y="136021"/>
            <a:ext cx="4983120" cy="6713667"/>
          </a:xfrm>
          <a:prstGeom prst="rect">
            <a:avLst/>
          </a:prstGeom>
        </p:spPr>
      </p:pic>
    </p:spTree>
    <p:extLst>
      <p:ext uri="{BB962C8B-B14F-4D97-AF65-F5344CB8AC3E}">
        <p14:creationId xmlns:p14="http://schemas.microsoft.com/office/powerpoint/2010/main" val="846138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257676" y="6219825"/>
            <a:ext cx="288864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838202" y="365127"/>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755043" y="1849440"/>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9" name="Group 8">
            <a:extLst>
              <a:ext uri="{FF2B5EF4-FFF2-40B4-BE49-F238E27FC236}">
                <a16:creationId xmlns:a16="http://schemas.microsoft.com/office/drawing/2014/main" id="{814BF625-5B0B-1F40-BB83-4E8AF0C91194}"/>
              </a:ext>
            </a:extLst>
          </p:cNvPr>
          <p:cNvGrpSpPr/>
          <p:nvPr userDrawn="1"/>
        </p:nvGrpSpPr>
        <p:grpSpPr>
          <a:xfrm>
            <a:off x="-1" y="0"/>
            <a:ext cx="12207829" cy="137736"/>
            <a:chOff x="-1" y="0"/>
            <a:chExt cx="12207829" cy="137736"/>
          </a:xfrm>
        </p:grpSpPr>
        <p:sp>
          <p:nvSpPr>
            <p:cNvPr id="10" name="Rectangle 9">
              <a:extLst>
                <a:ext uri="{FF2B5EF4-FFF2-40B4-BE49-F238E27FC236}">
                  <a16:creationId xmlns:a16="http://schemas.microsoft.com/office/drawing/2014/main" id="{D83230D8-23CB-4141-8EC6-B234C5D626A4}"/>
                </a:ext>
              </a:extLst>
            </p:cNvPr>
            <p:cNvSpPr/>
            <p:nvPr userDrawn="1"/>
          </p:nvSpPr>
          <p:spPr>
            <a:xfrm>
              <a:off x="-1" y="0"/>
              <a:ext cx="7224709"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F0F0758F-E24D-4341-8DDA-ABEC904F3124}"/>
                </a:ext>
              </a:extLst>
            </p:cNvPr>
            <p:cNvSpPr/>
            <p:nvPr userDrawn="1"/>
          </p:nvSpPr>
          <p:spPr>
            <a:xfrm>
              <a:off x="7224709" y="0"/>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552693B1-F0D0-0D4E-B644-A5DDE598C769}"/>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381391D3-B2B8-E742-97C4-11DA3C87466B}"/>
                </a:ext>
              </a:extLst>
            </p:cNvPr>
            <p:cNvSpPr/>
            <p:nvPr userDrawn="1"/>
          </p:nvSpPr>
          <p:spPr>
            <a:xfrm>
              <a:off x="9371710" y="0"/>
              <a:ext cx="664533"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5" name="Picture 14">
            <a:extLst>
              <a:ext uri="{FF2B5EF4-FFF2-40B4-BE49-F238E27FC236}">
                <a16:creationId xmlns:a16="http://schemas.microsoft.com/office/drawing/2014/main" id="{92EC28D3-8D41-41B8-A009-19A1C51E5C47}"/>
              </a:ext>
            </a:extLst>
          </p:cNvPr>
          <p:cNvPicPr>
            <a:picLocks noChangeAspect="1"/>
          </p:cNvPicPr>
          <p:nvPr userDrawn="1"/>
        </p:nvPicPr>
        <p:blipFill>
          <a:blip r:embed="rId2"/>
          <a:srcRect l="1108" r="1108"/>
          <a:stretch/>
        </p:blipFill>
        <p:spPr>
          <a:xfrm>
            <a:off x="7234023" y="129423"/>
            <a:ext cx="4973805" cy="6732110"/>
          </a:xfrm>
          <a:prstGeom prst="rect">
            <a:avLst/>
          </a:prstGeom>
        </p:spPr>
      </p:pic>
    </p:spTree>
    <p:extLst>
      <p:ext uri="{BB962C8B-B14F-4D97-AF65-F5344CB8AC3E}">
        <p14:creationId xmlns:p14="http://schemas.microsoft.com/office/powerpoint/2010/main" val="104492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1 - oppos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314826" y="6356350"/>
            <a:ext cx="394335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5864043" y="525201"/>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5864042" y="2146039"/>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7" name="Group 16">
            <a:extLst>
              <a:ext uri="{FF2B5EF4-FFF2-40B4-BE49-F238E27FC236}">
                <a16:creationId xmlns:a16="http://schemas.microsoft.com/office/drawing/2014/main" id="{64C55618-5E5A-F04E-8146-590410B0FF60}"/>
              </a:ext>
            </a:extLst>
          </p:cNvPr>
          <p:cNvGrpSpPr/>
          <p:nvPr userDrawn="1"/>
        </p:nvGrpSpPr>
        <p:grpSpPr>
          <a:xfrm>
            <a:off x="-1" y="-1056"/>
            <a:ext cx="12192001" cy="138792"/>
            <a:chOff x="-1" y="-1056"/>
            <a:chExt cx="11357173" cy="138792"/>
          </a:xfrm>
        </p:grpSpPr>
        <p:sp>
          <p:nvSpPr>
            <p:cNvPr id="18" name="Rectangle 17">
              <a:extLst>
                <a:ext uri="{FF2B5EF4-FFF2-40B4-BE49-F238E27FC236}">
                  <a16:creationId xmlns:a16="http://schemas.microsoft.com/office/drawing/2014/main" id="{4793FBF8-D432-5042-A587-66E88B539158}"/>
                </a:ext>
              </a:extLst>
            </p:cNvPr>
            <p:cNvSpPr/>
            <p:nvPr userDrawn="1"/>
          </p:nvSpPr>
          <p:spPr>
            <a:xfrm>
              <a:off x="-1" y="0"/>
              <a:ext cx="463227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9" name="Rectangle 18">
              <a:extLst>
                <a:ext uri="{FF2B5EF4-FFF2-40B4-BE49-F238E27FC236}">
                  <a16:creationId xmlns:a16="http://schemas.microsoft.com/office/drawing/2014/main" id="{CA4EDDAB-580B-8F4B-8E60-D4E27539FDAA}"/>
                </a:ext>
              </a:extLst>
            </p:cNvPr>
            <p:cNvSpPr/>
            <p:nvPr userDrawn="1"/>
          </p:nvSpPr>
          <p:spPr>
            <a:xfrm>
              <a:off x="4633231" y="-1056"/>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0" name="Rectangle 19">
              <a:extLst>
                <a:ext uri="{FF2B5EF4-FFF2-40B4-BE49-F238E27FC236}">
                  <a16:creationId xmlns:a16="http://schemas.microsoft.com/office/drawing/2014/main" id="{9F18DA18-06BB-FF41-99EE-360FFC92D2B8}"/>
                </a:ext>
              </a:extLst>
            </p:cNvPr>
            <p:cNvSpPr/>
            <p:nvPr userDrawn="1"/>
          </p:nvSpPr>
          <p:spPr>
            <a:xfrm>
              <a:off x="7781073" y="1211"/>
              <a:ext cx="357609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1" name="Rectangle 20">
              <a:extLst>
                <a:ext uri="{FF2B5EF4-FFF2-40B4-BE49-F238E27FC236}">
                  <a16:creationId xmlns:a16="http://schemas.microsoft.com/office/drawing/2014/main" id="{1242DF6F-74B8-EE44-A2A7-BE665519EE06}"/>
                </a:ext>
              </a:extLst>
            </p:cNvPr>
            <p:cNvSpPr/>
            <p:nvPr userDrawn="1"/>
          </p:nvSpPr>
          <p:spPr>
            <a:xfrm>
              <a:off x="6789322" y="0"/>
              <a:ext cx="991751"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3" name="Picture 2">
            <a:extLst>
              <a:ext uri="{FF2B5EF4-FFF2-40B4-BE49-F238E27FC236}">
                <a16:creationId xmlns:a16="http://schemas.microsoft.com/office/drawing/2014/main" id="{320DD69C-0BD4-A6C0-82FA-65959C92532B}"/>
              </a:ext>
            </a:extLst>
          </p:cNvPr>
          <p:cNvPicPr>
            <a:picLocks noChangeAspect="1"/>
          </p:cNvPicPr>
          <p:nvPr userDrawn="1"/>
        </p:nvPicPr>
        <p:blipFill>
          <a:blip r:embed="rId2"/>
          <a:srcRect t="2735" b="2735"/>
          <a:stretch/>
        </p:blipFill>
        <p:spPr>
          <a:xfrm>
            <a:off x="30927" y="137736"/>
            <a:ext cx="4988171" cy="6720264"/>
          </a:xfrm>
          <a:prstGeom prst="rect">
            <a:avLst/>
          </a:prstGeom>
        </p:spPr>
      </p:pic>
    </p:spTree>
    <p:extLst>
      <p:ext uri="{BB962C8B-B14F-4D97-AF65-F5344CB8AC3E}">
        <p14:creationId xmlns:p14="http://schemas.microsoft.com/office/powerpoint/2010/main" val="3086036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2 - oppos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972772" y="6356350"/>
            <a:ext cx="328540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5864043" y="525201"/>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5864042" y="2146039"/>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7" name="Group 16">
            <a:extLst>
              <a:ext uri="{FF2B5EF4-FFF2-40B4-BE49-F238E27FC236}">
                <a16:creationId xmlns:a16="http://schemas.microsoft.com/office/drawing/2014/main" id="{64C55618-5E5A-F04E-8146-590410B0FF60}"/>
              </a:ext>
            </a:extLst>
          </p:cNvPr>
          <p:cNvGrpSpPr/>
          <p:nvPr userDrawn="1"/>
        </p:nvGrpSpPr>
        <p:grpSpPr>
          <a:xfrm>
            <a:off x="-1" y="-1056"/>
            <a:ext cx="12192001" cy="138792"/>
            <a:chOff x="-1" y="-1056"/>
            <a:chExt cx="11357173" cy="138792"/>
          </a:xfrm>
        </p:grpSpPr>
        <p:sp>
          <p:nvSpPr>
            <p:cNvPr id="18" name="Rectangle 17">
              <a:extLst>
                <a:ext uri="{FF2B5EF4-FFF2-40B4-BE49-F238E27FC236}">
                  <a16:creationId xmlns:a16="http://schemas.microsoft.com/office/drawing/2014/main" id="{4793FBF8-D432-5042-A587-66E88B539158}"/>
                </a:ext>
              </a:extLst>
            </p:cNvPr>
            <p:cNvSpPr/>
            <p:nvPr userDrawn="1"/>
          </p:nvSpPr>
          <p:spPr>
            <a:xfrm>
              <a:off x="-1" y="0"/>
              <a:ext cx="463227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9" name="Rectangle 18">
              <a:extLst>
                <a:ext uri="{FF2B5EF4-FFF2-40B4-BE49-F238E27FC236}">
                  <a16:creationId xmlns:a16="http://schemas.microsoft.com/office/drawing/2014/main" id="{CA4EDDAB-580B-8F4B-8E60-D4E27539FDAA}"/>
                </a:ext>
              </a:extLst>
            </p:cNvPr>
            <p:cNvSpPr/>
            <p:nvPr userDrawn="1"/>
          </p:nvSpPr>
          <p:spPr>
            <a:xfrm>
              <a:off x="4633231" y="-1056"/>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0" name="Rectangle 19">
              <a:extLst>
                <a:ext uri="{FF2B5EF4-FFF2-40B4-BE49-F238E27FC236}">
                  <a16:creationId xmlns:a16="http://schemas.microsoft.com/office/drawing/2014/main" id="{9F18DA18-06BB-FF41-99EE-360FFC92D2B8}"/>
                </a:ext>
              </a:extLst>
            </p:cNvPr>
            <p:cNvSpPr/>
            <p:nvPr userDrawn="1"/>
          </p:nvSpPr>
          <p:spPr>
            <a:xfrm>
              <a:off x="7781073" y="1211"/>
              <a:ext cx="357609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1" name="Rectangle 20">
              <a:extLst>
                <a:ext uri="{FF2B5EF4-FFF2-40B4-BE49-F238E27FC236}">
                  <a16:creationId xmlns:a16="http://schemas.microsoft.com/office/drawing/2014/main" id="{1242DF6F-74B8-EE44-A2A7-BE665519EE06}"/>
                </a:ext>
              </a:extLst>
            </p:cNvPr>
            <p:cNvSpPr/>
            <p:nvPr userDrawn="1"/>
          </p:nvSpPr>
          <p:spPr>
            <a:xfrm>
              <a:off x="6789322" y="0"/>
              <a:ext cx="991751"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3" name="Picture 12">
            <a:extLst>
              <a:ext uri="{FF2B5EF4-FFF2-40B4-BE49-F238E27FC236}">
                <a16:creationId xmlns:a16="http://schemas.microsoft.com/office/drawing/2014/main" id="{CC271169-7999-4650-B8A4-37E1C28F9559}"/>
              </a:ext>
            </a:extLst>
          </p:cNvPr>
          <p:cNvPicPr>
            <a:picLocks noChangeAspect="1"/>
          </p:cNvPicPr>
          <p:nvPr userDrawn="1"/>
        </p:nvPicPr>
        <p:blipFill>
          <a:blip r:embed="rId2"/>
          <a:srcRect l="8428" r="8428"/>
          <a:stretch/>
        </p:blipFill>
        <p:spPr>
          <a:xfrm>
            <a:off x="-1" y="129424"/>
            <a:ext cx="4981853" cy="6740831"/>
          </a:xfrm>
          <a:prstGeom prst="rect">
            <a:avLst/>
          </a:prstGeom>
        </p:spPr>
      </p:pic>
    </p:spTree>
    <p:extLst>
      <p:ext uri="{BB962C8B-B14F-4D97-AF65-F5344CB8AC3E}">
        <p14:creationId xmlns:p14="http://schemas.microsoft.com/office/powerpoint/2010/main" val="1509780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3 - oppos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972772" y="6356350"/>
            <a:ext cx="328540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5864043" y="525201"/>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5864042" y="2146039"/>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7" name="Group 16">
            <a:extLst>
              <a:ext uri="{FF2B5EF4-FFF2-40B4-BE49-F238E27FC236}">
                <a16:creationId xmlns:a16="http://schemas.microsoft.com/office/drawing/2014/main" id="{64C55618-5E5A-F04E-8146-590410B0FF60}"/>
              </a:ext>
            </a:extLst>
          </p:cNvPr>
          <p:cNvGrpSpPr/>
          <p:nvPr userDrawn="1"/>
        </p:nvGrpSpPr>
        <p:grpSpPr>
          <a:xfrm>
            <a:off x="-1" y="-1056"/>
            <a:ext cx="12192001" cy="138792"/>
            <a:chOff x="-1" y="-1056"/>
            <a:chExt cx="11357173" cy="138792"/>
          </a:xfrm>
        </p:grpSpPr>
        <p:sp>
          <p:nvSpPr>
            <p:cNvPr id="18" name="Rectangle 17">
              <a:extLst>
                <a:ext uri="{FF2B5EF4-FFF2-40B4-BE49-F238E27FC236}">
                  <a16:creationId xmlns:a16="http://schemas.microsoft.com/office/drawing/2014/main" id="{4793FBF8-D432-5042-A587-66E88B539158}"/>
                </a:ext>
              </a:extLst>
            </p:cNvPr>
            <p:cNvSpPr/>
            <p:nvPr userDrawn="1"/>
          </p:nvSpPr>
          <p:spPr>
            <a:xfrm>
              <a:off x="-1" y="0"/>
              <a:ext cx="463227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9" name="Rectangle 18">
              <a:extLst>
                <a:ext uri="{FF2B5EF4-FFF2-40B4-BE49-F238E27FC236}">
                  <a16:creationId xmlns:a16="http://schemas.microsoft.com/office/drawing/2014/main" id="{CA4EDDAB-580B-8F4B-8E60-D4E27539FDAA}"/>
                </a:ext>
              </a:extLst>
            </p:cNvPr>
            <p:cNvSpPr/>
            <p:nvPr userDrawn="1"/>
          </p:nvSpPr>
          <p:spPr>
            <a:xfrm>
              <a:off x="4633231" y="-1056"/>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0" name="Rectangle 19">
              <a:extLst>
                <a:ext uri="{FF2B5EF4-FFF2-40B4-BE49-F238E27FC236}">
                  <a16:creationId xmlns:a16="http://schemas.microsoft.com/office/drawing/2014/main" id="{9F18DA18-06BB-FF41-99EE-360FFC92D2B8}"/>
                </a:ext>
              </a:extLst>
            </p:cNvPr>
            <p:cNvSpPr/>
            <p:nvPr userDrawn="1"/>
          </p:nvSpPr>
          <p:spPr>
            <a:xfrm>
              <a:off x="7781073" y="1211"/>
              <a:ext cx="357609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1" name="Rectangle 20">
              <a:extLst>
                <a:ext uri="{FF2B5EF4-FFF2-40B4-BE49-F238E27FC236}">
                  <a16:creationId xmlns:a16="http://schemas.microsoft.com/office/drawing/2014/main" id="{1242DF6F-74B8-EE44-A2A7-BE665519EE06}"/>
                </a:ext>
              </a:extLst>
            </p:cNvPr>
            <p:cNvSpPr/>
            <p:nvPr userDrawn="1"/>
          </p:nvSpPr>
          <p:spPr>
            <a:xfrm>
              <a:off x="6789322" y="0"/>
              <a:ext cx="991751"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2" name="Picture 11">
            <a:extLst>
              <a:ext uri="{FF2B5EF4-FFF2-40B4-BE49-F238E27FC236}">
                <a16:creationId xmlns:a16="http://schemas.microsoft.com/office/drawing/2014/main" id="{07514CFA-188B-4319-B9EA-8461E74CD2F9}"/>
              </a:ext>
            </a:extLst>
          </p:cNvPr>
          <p:cNvPicPr>
            <a:picLocks noChangeAspect="1"/>
          </p:cNvPicPr>
          <p:nvPr userDrawn="1"/>
        </p:nvPicPr>
        <p:blipFill>
          <a:blip r:embed="rId2"/>
          <a:srcRect l="8441" r="8441"/>
          <a:stretch/>
        </p:blipFill>
        <p:spPr>
          <a:xfrm>
            <a:off x="0" y="135469"/>
            <a:ext cx="4973805" cy="6732110"/>
          </a:xfrm>
          <a:prstGeom prst="rect">
            <a:avLst/>
          </a:prstGeom>
        </p:spPr>
      </p:pic>
    </p:spTree>
    <p:extLst>
      <p:ext uri="{BB962C8B-B14F-4D97-AF65-F5344CB8AC3E}">
        <p14:creationId xmlns:p14="http://schemas.microsoft.com/office/powerpoint/2010/main" val="197813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smtClean="0"/>
              <a:t>Click to add title</a:t>
            </a:r>
            <a:endParaRPr lang="en-GB" dirty="0"/>
          </a:p>
        </p:txBody>
      </p:sp>
      <p:sp>
        <p:nvSpPr>
          <p:cNvPr id="3" name="Slide Number Placeholder 2"/>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1934686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6 - oppos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CF384-EB95-5E49-A277-620420533113}"/>
              </a:ext>
            </a:extLst>
          </p:cNvPr>
          <p:cNvSpPr/>
          <p:nvPr userDrawn="1"/>
        </p:nvSpPr>
        <p:spPr>
          <a:xfrm>
            <a:off x="4972772" y="6356350"/>
            <a:ext cx="328540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p:nvPr>
        </p:nvSpPr>
        <p:spPr>
          <a:xfrm>
            <a:off x="5864043" y="525201"/>
            <a:ext cx="5391149" cy="1325563"/>
          </a:xfrm>
        </p:spPr>
        <p:txBody>
          <a:bodyPr/>
          <a:lstStyle/>
          <a:p>
            <a:r>
              <a:rPr lang="en-US"/>
              <a:t>Click to edit Master title style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sp>
        <p:nvSpPr>
          <p:cNvPr id="8" name="Text Placeholder 7">
            <a:extLst>
              <a:ext uri="{FF2B5EF4-FFF2-40B4-BE49-F238E27FC236}">
                <a16:creationId xmlns:a16="http://schemas.microsoft.com/office/drawing/2014/main" id="{4FF0862E-BEFC-0A44-954B-58C5E2F5DE6F}"/>
              </a:ext>
            </a:extLst>
          </p:cNvPr>
          <p:cNvSpPr>
            <a:spLocks noGrp="1"/>
          </p:cNvSpPr>
          <p:nvPr>
            <p:ph type="body" sz="quarter" idx="12"/>
          </p:nvPr>
        </p:nvSpPr>
        <p:spPr>
          <a:xfrm>
            <a:off x="5864042" y="2146039"/>
            <a:ext cx="5391151" cy="437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grpSp>
        <p:nvGrpSpPr>
          <p:cNvPr id="17" name="Group 16">
            <a:extLst>
              <a:ext uri="{FF2B5EF4-FFF2-40B4-BE49-F238E27FC236}">
                <a16:creationId xmlns:a16="http://schemas.microsoft.com/office/drawing/2014/main" id="{64C55618-5E5A-F04E-8146-590410B0FF60}"/>
              </a:ext>
            </a:extLst>
          </p:cNvPr>
          <p:cNvGrpSpPr/>
          <p:nvPr userDrawn="1"/>
        </p:nvGrpSpPr>
        <p:grpSpPr>
          <a:xfrm>
            <a:off x="-1" y="-1056"/>
            <a:ext cx="12192001" cy="138792"/>
            <a:chOff x="-1" y="-1056"/>
            <a:chExt cx="11357173" cy="138792"/>
          </a:xfrm>
        </p:grpSpPr>
        <p:sp>
          <p:nvSpPr>
            <p:cNvPr id="18" name="Rectangle 17">
              <a:extLst>
                <a:ext uri="{FF2B5EF4-FFF2-40B4-BE49-F238E27FC236}">
                  <a16:creationId xmlns:a16="http://schemas.microsoft.com/office/drawing/2014/main" id="{4793FBF8-D432-5042-A587-66E88B539158}"/>
                </a:ext>
              </a:extLst>
            </p:cNvPr>
            <p:cNvSpPr/>
            <p:nvPr userDrawn="1"/>
          </p:nvSpPr>
          <p:spPr>
            <a:xfrm>
              <a:off x="-1" y="0"/>
              <a:ext cx="463227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9" name="Rectangle 18">
              <a:extLst>
                <a:ext uri="{FF2B5EF4-FFF2-40B4-BE49-F238E27FC236}">
                  <a16:creationId xmlns:a16="http://schemas.microsoft.com/office/drawing/2014/main" id="{CA4EDDAB-580B-8F4B-8E60-D4E27539FDAA}"/>
                </a:ext>
              </a:extLst>
            </p:cNvPr>
            <p:cNvSpPr/>
            <p:nvPr userDrawn="1"/>
          </p:nvSpPr>
          <p:spPr>
            <a:xfrm>
              <a:off x="4633231" y="-1056"/>
              <a:ext cx="2156092"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0" name="Rectangle 19">
              <a:extLst>
                <a:ext uri="{FF2B5EF4-FFF2-40B4-BE49-F238E27FC236}">
                  <a16:creationId xmlns:a16="http://schemas.microsoft.com/office/drawing/2014/main" id="{9F18DA18-06BB-FF41-99EE-360FFC92D2B8}"/>
                </a:ext>
              </a:extLst>
            </p:cNvPr>
            <p:cNvSpPr/>
            <p:nvPr userDrawn="1"/>
          </p:nvSpPr>
          <p:spPr>
            <a:xfrm>
              <a:off x="7781073" y="1211"/>
              <a:ext cx="357609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21" name="Rectangle 20">
              <a:extLst>
                <a:ext uri="{FF2B5EF4-FFF2-40B4-BE49-F238E27FC236}">
                  <a16:creationId xmlns:a16="http://schemas.microsoft.com/office/drawing/2014/main" id="{1242DF6F-74B8-EE44-A2A7-BE665519EE06}"/>
                </a:ext>
              </a:extLst>
            </p:cNvPr>
            <p:cNvSpPr/>
            <p:nvPr userDrawn="1"/>
          </p:nvSpPr>
          <p:spPr>
            <a:xfrm>
              <a:off x="6789322" y="0"/>
              <a:ext cx="991751"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13" name="Picture 12">
            <a:extLst>
              <a:ext uri="{FF2B5EF4-FFF2-40B4-BE49-F238E27FC236}">
                <a16:creationId xmlns:a16="http://schemas.microsoft.com/office/drawing/2014/main" id="{295D7E24-A689-4304-8CAB-4ECE99A40E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046" r="14391"/>
          <a:stretch/>
        </p:blipFill>
        <p:spPr>
          <a:xfrm>
            <a:off x="3782" y="122074"/>
            <a:ext cx="4972773" cy="6735926"/>
          </a:xfrm>
          <a:prstGeom prst="rect">
            <a:avLst/>
          </a:prstGeom>
        </p:spPr>
      </p:pic>
    </p:spTree>
    <p:extLst>
      <p:ext uri="{BB962C8B-B14F-4D97-AF65-F5344CB8AC3E}">
        <p14:creationId xmlns:p14="http://schemas.microsoft.com/office/powerpoint/2010/main" val="78119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mage Slide -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DF5ACF-F26B-A2D6-CDFD-9689580D162D}"/>
              </a:ext>
            </a:extLst>
          </p:cNvPr>
          <p:cNvSpPr/>
          <p:nvPr userDrawn="1"/>
        </p:nvSpPr>
        <p:spPr>
          <a:xfrm>
            <a:off x="767122" y="1908810"/>
            <a:ext cx="10327599" cy="3589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961CF384-EB95-5E49-A277-620420533113}"/>
              </a:ext>
            </a:extLst>
          </p:cNvPr>
          <p:cNvSpPr/>
          <p:nvPr userDrawn="1"/>
        </p:nvSpPr>
        <p:spPr>
          <a:xfrm>
            <a:off x="5360276" y="6356350"/>
            <a:ext cx="2897899"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a:p>
        </p:txBody>
      </p:sp>
      <p:sp>
        <p:nvSpPr>
          <p:cNvPr id="2" name="Title 1">
            <a:extLst>
              <a:ext uri="{FF2B5EF4-FFF2-40B4-BE49-F238E27FC236}">
                <a16:creationId xmlns:a16="http://schemas.microsoft.com/office/drawing/2014/main" id="{3D3BF37A-2479-134E-857F-9F259DAFFAF5}"/>
              </a:ext>
            </a:extLst>
          </p:cNvPr>
          <p:cNvSpPr>
            <a:spLocks noGrp="1"/>
          </p:cNvSpPr>
          <p:nvPr>
            <p:ph type="title" hasCustomPrompt="1"/>
          </p:nvPr>
        </p:nvSpPr>
        <p:spPr>
          <a:xfrm>
            <a:off x="1478280" y="2606041"/>
            <a:ext cx="9189720" cy="2171700"/>
          </a:xfrm>
        </p:spPr>
        <p:txBody>
          <a:bodyPr anchor="ctr" anchorCtr="0"/>
          <a:lstStyle>
            <a:lvl1pPr algn="ctr">
              <a:defRPr>
                <a:solidFill>
                  <a:schemeClr val="bg1"/>
                </a:solidFill>
              </a:defRPr>
            </a:lvl1pPr>
          </a:lstStyle>
          <a:p>
            <a:r>
              <a:rPr lang="en-US"/>
              <a:t>“A quote can go here”</a:t>
            </a:r>
            <a:endParaRPr lang="en-BE"/>
          </a:p>
        </p:txBody>
      </p:sp>
      <p:sp>
        <p:nvSpPr>
          <p:cNvPr id="4" name="Slide Number Placeholder 3">
            <a:extLst>
              <a:ext uri="{FF2B5EF4-FFF2-40B4-BE49-F238E27FC236}">
                <a16:creationId xmlns:a16="http://schemas.microsoft.com/office/drawing/2014/main" id="{8F7691E0-448F-A944-9007-9C365E90E8EE}"/>
              </a:ext>
            </a:extLst>
          </p:cNvPr>
          <p:cNvSpPr>
            <a:spLocks noGrp="1"/>
          </p:cNvSpPr>
          <p:nvPr>
            <p:ph type="sldNum" sz="quarter" idx="11"/>
          </p:nvPr>
        </p:nvSpPr>
        <p:spPr/>
        <p:txBody>
          <a:bodyPr/>
          <a:lstStyle/>
          <a:p>
            <a:fld id="{8AF60725-7912-C148-9DFD-008C13CEDD2C}" type="slidenum">
              <a:rPr lang="en-BE" smtClean="0"/>
              <a:pPr/>
              <a:t>‹#›</a:t>
            </a:fld>
            <a:endParaRPr lang="en-BE"/>
          </a:p>
        </p:txBody>
      </p:sp>
      <p:grpSp>
        <p:nvGrpSpPr>
          <p:cNvPr id="10" name="Group 9">
            <a:extLst>
              <a:ext uri="{FF2B5EF4-FFF2-40B4-BE49-F238E27FC236}">
                <a16:creationId xmlns:a16="http://schemas.microsoft.com/office/drawing/2014/main" id="{8680F1D6-BE13-434E-9CB6-6CA8FE72EDA2}"/>
              </a:ext>
            </a:extLst>
          </p:cNvPr>
          <p:cNvGrpSpPr/>
          <p:nvPr userDrawn="1"/>
        </p:nvGrpSpPr>
        <p:grpSpPr>
          <a:xfrm>
            <a:off x="0" y="0"/>
            <a:ext cx="12207829" cy="137736"/>
            <a:chOff x="0" y="0"/>
            <a:chExt cx="12207829" cy="137736"/>
          </a:xfrm>
        </p:grpSpPr>
        <p:sp>
          <p:nvSpPr>
            <p:cNvPr id="11" name="Rectangle 10">
              <a:extLst>
                <a:ext uri="{FF2B5EF4-FFF2-40B4-BE49-F238E27FC236}">
                  <a16:creationId xmlns:a16="http://schemas.microsoft.com/office/drawing/2014/main" id="{239C8D4C-84F6-8146-A3AE-0DD54E8B7647}"/>
                </a:ext>
              </a:extLst>
            </p:cNvPr>
            <p:cNvSpPr/>
            <p:nvPr userDrawn="1"/>
          </p:nvSpPr>
          <p:spPr>
            <a:xfrm>
              <a:off x="0" y="0"/>
              <a:ext cx="493871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8F356735-7EE1-3C4F-AC3A-B40C4BC71AD7}"/>
                </a:ext>
              </a:extLst>
            </p:cNvPr>
            <p:cNvSpPr/>
            <p:nvPr userDrawn="1"/>
          </p:nvSpPr>
          <p:spPr>
            <a:xfrm>
              <a:off x="4938711" y="0"/>
              <a:ext cx="2398928"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51760070-7BC2-F349-B186-685F81DACC0C}"/>
                </a:ext>
              </a:extLst>
            </p:cNvPr>
            <p:cNvSpPr/>
            <p:nvPr userDrawn="1"/>
          </p:nvSpPr>
          <p:spPr>
            <a:xfrm>
              <a:off x="8897169" y="1211"/>
              <a:ext cx="3310660"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AE654C02-F7C7-5549-941B-88FAB77B0F6E}"/>
                </a:ext>
              </a:extLst>
            </p:cNvPr>
            <p:cNvSpPr/>
            <p:nvPr userDrawn="1"/>
          </p:nvSpPr>
          <p:spPr>
            <a:xfrm>
              <a:off x="7337640" y="0"/>
              <a:ext cx="1559528"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20" name="Rectangle 19">
            <a:extLst>
              <a:ext uri="{FF2B5EF4-FFF2-40B4-BE49-F238E27FC236}">
                <a16:creationId xmlns:a16="http://schemas.microsoft.com/office/drawing/2014/main" id="{21B58FF1-7F06-4771-9558-1D84A5DDD96A}"/>
              </a:ext>
            </a:extLst>
          </p:cNvPr>
          <p:cNvSpPr/>
          <p:nvPr userDrawn="1"/>
        </p:nvSpPr>
        <p:spPr>
          <a:xfrm>
            <a:off x="1214140" y="2210743"/>
            <a:ext cx="9433560" cy="29851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B8851AAE-F8A7-EF99-DA49-93E3A8E8D4EB}"/>
              </a:ext>
            </a:extLst>
          </p:cNvPr>
          <p:cNvSpPr txBox="1"/>
          <p:nvPr userDrawn="1"/>
        </p:nvSpPr>
        <p:spPr>
          <a:xfrm>
            <a:off x="1889760" y="1907599"/>
            <a:ext cx="914400" cy="1569660"/>
          </a:xfrm>
          <a:prstGeom prst="rect">
            <a:avLst/>
          </a:prstGeom>
          <a:solidFill>
            <a:schemeClr val="tx2"/>
          </a:solidFill>
        </p:spPr>
        <p:txBody>
          <a:bodyPr wrap="square" rtlCol="0">
            <a:spAutoFit/>
          </a:bodyPr>
          <a:lstStyle/>
          <a:p>
            <a:r>
              <a:rPr lang="en-US" sz="9600">
                <a:solidFill>
                  <a:schemeClr val="bg1"/>
                </a:solidFill>
              </a:rPr>
              <a:t>“</a:t>
            </a:r>
          </a:p>
        </p:txBody>
      </p:sp>
      <p:sp>
        <p:nvSpPr>
          <p:cNvPr id="21" name="TextBox 20">
            <a:extLst>
              <a:ext uri="{FF2B5EF4-FFF2-40B4-BE49-F238E27FC236}">
                <a16:creationId xmlns:a16="http://schemas.microsoft.com/office/drawing/2014/main" id="{37B71D50-4601-BCFD-94C8-A158CD3E62C3}"/>
              </a:ext>
            </a:extLst>
          </p:cNvPr>
          <p:cNvSpPr txBox="1"/>
          <p:nvPr userDrawn="1"/>
        </p:nvSpPr>
        <p:spPr>
          <a:xfrm rot="10800000">
            <a:off x="9423763" y="3903487"/>
            <a:ext cx="914400" cy="1569660"/>
          </a:xfrm>
          <a:prstGeom prst="rect">
            <a:avLst/>
          </a:prstGeom>
          <a:solidFill>
            <a:schemeClr val="tx2"/>
          </a:solidFill>
        </p:spPr>
        <p:txBody>
          <a:bodyPr wrap="square" rtlCol="0">
            <a:spAutoFit/>
          </a:bodyPr>
          <a:lstStyle/>
          <a:p>
            <a:r>
              <a:rPr lang="en-US" sz="9600">
                <a:solidFill>
                  <a:schemeClr val="bg1"/>
                </a:solidFill>
              </a:rPr>
              <a:t>“</a:t>
            </a:r>
          </a:p>
        </p:txBody>
      </p:sp>
      <p:pic>
        <p:nvPicPr>
          <p:cNvPr id="7" name="Picture 6" descr="Arrow&#10;&#10;Description automatically generated with medium confidence">
            <a:extLst>
              <a:ext uri="{FF2B5EF4-FFF2-40B4-BE49-F238E27FC236}">
                <a16:creationId xmlns:a16="http://schemas.microsoft.com/office/drawing/2014/main" id="{D08BB566-0FF6-C7D5-BE2E-17F07EAE7A03}"/>
              </a:ext>
            </a:extLst>
          </p:cNvPr>
          <p:cNvPicPr>
            <a:picLocks noChangeAspect="1"/>
          </p:cNvPicPr>
          <p:nvPr userDrawn="1"/>
        </p:nvPicPr>
        <p:blipFill>
          <a:blip r:embed="rId2"/>
          <a:stretch>
            <a:fillRect/>
          </a:stretch>
        </p:blipFill>
        <p:spPr>
          <a:xfrm>
            <a:off x="5436030" y="466069"/>
            <a:ext cx="1319941" cy="1057953"/>
          </a:xfrm>
          <a:prstGeom prst="rect">
            <a:avLst/>
          </a:prstGeom>
        </p:spPr>
      </p:pic>
    </p:spTree>
    <p:extLst>
      <p:ext uri="{BB962C8B-B14F-4D97-AF65-F5344CB8AC3E}">
        <p14:creationId xmlns:p14="http://schemas.microsoft.com/office/powerpoint/2010/main" val="3578522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AD98-C7FE-A840-A0DC-93F4A2A382AC}"/>
              </a:ext>
            </a:extLst>
          </p:cNvPr>
          <p:cNvSpPr>
            <a:spLocks noGrp="1"/>
          </p:cNvSpPr>
          <p:nvPr>
            <p:ph type="title"/>
          </p:nvPr>
        </p:nvSpPr>
        <p:spPr/>
        <p:txBody>
          <a:bodyPr/>
          <a:lstStyle/>
          <a:p>
            <a:r>
              <a:rPr lang="en-US"/>
              <a:t>Click to edit Master title style</a:t>
            </a:r>
            <a:endParaRPr lang="en-BE"/>
          </a:p>
        </p:txBody>
      </p:sp>
      <p:sp>
        <p:nvSpPr>
          <p:cNvPr id="5" name="Slide Number Placeholder 4">
            <a:extLst>
              <a:ext uri="{FF2B5EF4-FFF2-40B4-BE49-F238E27FC236}">
                <a16:creationId xmlns:a16="http://schemas.microsoft.com/office/drawing/2014/main" id="{293A41D3-5F2D-AA41-AB82-FB955C7F593A}"/>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4" name="Group 3">
            <a:extLst>
              <a:ext uri="{FF2B5EF4-FFF2-40B4-BE49-F238E27FC236}">
                <a16:creationId xmlns:a16="http://schemas.microsoft.com/office/drawing/2014/main" id="{BA171E9F-146E-C642-84CA-1AC946691EFE}"/>
              </a:ext>
            </a:extLst>
          </p:cNvPr>
          <p:cNvGrpSpPr/>
          <p:nvPr userDrawn="1"/>
        </p:nvGrpSpPr>
        <p:grpSpPr>
          <a:xfrm>
            <a:off x="1" y="0"/>
            <a:ext cx="12207828" cy="137736"/>
            <a:chOff x="0" y="0"/>
            <a:chExt cx="12207828" cy="137736"/>
          </a:xfrm>
        </p:grpSpPr>
        <p:sp>
          <p:nvSpPr>
            <p:cNvPr id="6" name="Rectangle 5">
              <a:extLst>
                <a:ext uri="{FF2B5EF4-FFF2-40B4-BE49-F238E27FC236}">
                  <a16:creationId xmlns:a16="http://schemas.microsoft.com/office/drawing/2014/main" id="{838DAA84-7870-AD40-9225-A2226EA93FDC}"/>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7" name="Rectangle 6">
              <a:extLst>
                <a:ext uri="{FF2B5EF4-FFF2-40B4-BE49-F238E27FC236}">
                  <a16:creationId xmlns:a16="http://schemas.microsoft.com/office/drawing/2014/main" id="{DFE34B82-6CCB-7C4D-B111-56886CB344EC}"/>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8" name="Rectangle 7">
              <a:extLst>
                <a:ext uri="{FF2B5EF4-FFF2-40B4-BE49-F238E27FC236}">
                  <a16:creationId xmlns:a16="http://schemas.microsoft.com/office/drawing/2014/main" id="{377D1830-4A68-2548-AD74-A1399D9262AE}"/>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4A8258E9-8605-7D4A-A53B-1274604A3B4A}"/>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D41EB969-C5B7-0545-9778-C215133FC861}"/>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Tree>
    <p:extLst>
      <p:ext uri="{BB962C8B-B14F-4D97-AF65-F5344CB8AC3E}">
        <p14:creationId xmlns:p14="http://schemas.microsoft.com/office/powerpoint/2010/main" val="1006439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2D28EA-4AE0-8B4D-9E79-066DC9F2CE75}"/>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10" name="Group 9">
            <a:extLst>
              <a:ext uri="{FF2B5EF4-FFF2-40B4-BE49-F238E27FC236}">
                <a16:creationId xmlns:a16="http://schemas.microsoft.com/office/drawing/2014/main" id="{73F532D5-AAB2-DB4A-9273-419855E5B6EC}"/>
              </a:ext>
            </a:extLst>
          </p:cNvPr>
          <p:cNvGrpSpPr/>
          <p:nvPr userDrawn="1"/>
        </p:nvGrpSpPr>
        <p:grpSpPr>
          <a:xfrm>
            <a:off x="1" y="0"/>
            <a:ext cx="12207828" cy="137736"/>
            <a:chOff x="0" y="0"/>
            <a:chExt cx="12207828" cy="137736"/>
          </a:xfrm>
        </p:grpSpPr>
        <p:sp>
          <p:nvSpPr>
            <p:cNvPr id="11" name="Rectangle 10">
              <a:extLst>
                <a:ext uri="{FF2B5EF4-FFF2-40B4-BE49-F238E27FC236}">
                  <a16:creationId xmlns:a16="http://schemas.microsoft.com/office/drawing/2014/main" id="{DFCA6661-B3EA-2F43-A307-BDCB2BA0F1C2}"/>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2" name="Rectangle 11">
              <a:extLst>
                <a:ext uri="{FF2B5EF4-FFF2-40B4-BE49-F238E27FC236}">
                  <a16:creationId xmlns:a16="http://schemas.microsoft.com/office/drawing/2014/main" id="{EEC2DEFF-9CFC-CB4B-BDA0-214E27B1F277}"/>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3" name="Rectangle 12">
              <a:extLst>
                <a:ext uri="{FF2B5EF4-FFF2-40B4-BE49-F238E27FC236}">
                  <a16:creationId xmlns:a16="http://schemas.microsoft.com/office/drawing/2014/main" id="{B035DD2D-AC80-464B-8A99-CA4E7F32EE42}"/>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4" name="Rectangle 13">
              <a:extLst>
                <a:ext uri="{FF2B5EF4-FFF2-40B4-BE49-F238E27FC236}">
                  <a16:creationId xmlns:a16="http://schemas.microsoft.com/office/drawing/2014/main" id="{361389C4-7B92-834B-9713-C6D6FFDEA62E}"/>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5" name="Rectangle 14">
              <a:extLst>
                <a:ext uri="{FF2B5EF4-FFF2-40B4-BE49-F238E27FC236}">
                  <a16:creationId xmlns:a16="http://schemas.microsoft.com/office/drawing/2014/main" id="{A426289B-787D-1149-B91D-585A3212DD70}"/>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pic>
        <p:nvPicPr>
          <p:cNvPr id="2" name="Picture 1" descr="Arrow&#10;&#10;Description automatically generated with medium confidence">
            <a:extLst>
              <a:ext uri="{FF2B5EF4-FFF2-40B4-BE49-F238E27FC236}">
                <a16:creationId xmlns:a16="http://schemas.microsoft.com/office/drawing/2014/main" id="{F85E907A-9380-98EC-7CE5-EB3774A53B12}"/>
              </a:ext>
            </a:extLst>
          </p:cNvPr>
          <p:cNvPicPr>
            <a:picLocks noChangeAspect="1"/>
          </p:cNvPicPr>
          <p:nvPr userDrawn="1"/>
        </p:nvPicPr>
        <p:blipFill>
          <a:blip r:embed="rId2"/>
          <a:stretch>
            <a:fillRect/>
          </a:stretch>
        </p:blipFill>
        <p:spPr>
          <a:xfrm>
            <a:off x="10385298" y="5039198"/>
            <a:ext cx="1517809" cy="1216547"/>
          </a:xfrm>
          <a:prstGeom prst="rect">
            <a:avLst/>
          </a:prstGeom>
        </p:spPr>
      </p:pic>
    </p:spTree>
    <p:extLst>
      <p:ext uri="{BB962C8B-B14F-4D97-AF65-F5344CB8AC3E}">
        <p14:creationId xmlns:p14="http://schemas.microsoft.com/office/powerpoint/2010/main" val="411434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Divider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F21C-77D6-BF40-8995-6E56C94E4541}"/>
              </a:ext>
            </a:extLst>
          </p:cNvPr>
          <p:cNvSpPr>
            <a:spLocks noGrp="1"/>
          </p:cNvSpPr>
          <p:nvPr>
            <p:ph type="ctrTitle"/>
          </p:nvPr>
        </p:nvSpPr>
        <p:spPr>
          <a:xfrm>
            <a:off x="1524000" y="1296162"/>
            <a:ext cx="9144000" cy="2079648"/>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3" name="Subtitle 2">
            <a:extLst>
              <a:ext uri="{FF2B5EF4-FFF2-40B4-BE49-F238E27FC236}">
                <a16:creationId xmlns:a16="http://schemas.microsoft.com/office/drawing/2014/main" id="{59E5D266-33BE-5C42-94F1-91B07C510CB6}"/>
              </a:ext>
            </a:extLst>
          </p:cNvPr>
          <p:cNvSpPr>
            <a:spLocks noGrp="1"/>
          </p:cNvSpPr>
          <p:nvPr>
            <p:ph type="subTitle" idx="1"/>
          </p:nvPr>
        </p:nvSpPr>
        <p:spPr>
          <a:xfrm>
            <a:off x="1524000" y="3659340"/>
            <a:ext cx="9144000" cy="1012675"/>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7" name="TextBox 6">
            <a:extLst>
              <a:ext uri="{FF2B5EF4-FFF2-40B4-BE49-F238E27FC236}">
                <a16:creationId xmlns:a16="http://schemas.microsoft.com/office/drawing/2014/main" id="{898E8FC9-4F72-2847-BA31-E06C9B5C6E46}"/>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a:t>
            </a:r>
            <a:r>
              <a:rPr lang="en-US" sz="825">
                <a:solidFill>
                  <a:schemeClr val="tx1"/>
                </a:solidFill>
                <a:latin typeface="Arial" panose="020B0604020202020204" pitchFamily="34" charset="0"/>
                <a:cs typeface="Arial" panose="020B0604020202020204" pitchFamily="34" charset="0"/>
              </a:rPr>
              <a:t>23</a:t>
            </a:r>
            <a:r>
              <a:rPr lang="en-BE" sz="825">
                <a:solidFill>
                  <a:schemeClr val="tx1"/>
                </a:solidFill>
                <a:latin typeface="Arial" panose="020B0604020202020204" pitchFamily="34" charset="0"/>
                <a:cs typeface="Arial" panose="020B0604020202020204" pitchFamily="34" charset="0"/>
              </a:rPr>
              <a:t> American Agricultural Insurance Company</a:t>
            </a:r>
          </a:p>
        </p:txBody>
      </p:sp>
      <p:pic>
        <p:nvPicPr>
          <p:cNvPr id="4" name="Picture 3" descr="A picture containing logo&#10;&#10;Description automatically generated">
            <a:extLst>
              <a:ext uri="{FF2B5EF4-FFF2-40B4-BE49-F238E27FC236}">
                <a16:creationId xmlns:a16="http://schemas.microsoft.com/office/drawing/2014/main" id="{657B7ACE-71E1-670F-EAE8-5A87F485CD4A}"/>
              </a:ext>
            </a:extLst>
          </p:cNvPr>
          <p:cNvPicPr>
            <a:picLocks noChangeAspect="1"/>
          </p:cNvPicPr>
          <p:nvPr userDrawn="1"/>
        </p:nvPicPr>
        <p:blipFill>
          <a:blip r:embed="rId2"/>
          <a:stretch>
            <a:fillRect/>
          </a:stretch>
        </p:blipFill>
        <p:spPr>
          <a:xfrm>
            <a:off x="5268075" y="4955544"/>
            <a:ext cx="1655851" cy="1244319"/>
          </a:xfrm>
          <a:prstGeom prst="rect">
            <a:avLst/>
          </a:prstGeom>
        </p:spPr>
      </p:pic>
    </p:spTree>
    <p:extLst>
      <p:ext uri="{BB962C8B-B14F-4D97-AF65-F5344CB8AC3E}">
        <p14:creationId xmlns:p14="http://schemas.microsoft.com/office/powerpoint/2010/main" val="12714994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8" name="TextBox 7">
            <a:extLst>
              <a:ext uri="{FF2B5EF4-FFF2-40B4-BE49-F238E27FC236}">
                <a16:creationId xmlns:a16="http://schemas.microsoft.com/office/drawing/2014/main" id="{BB8EE3B8-B2BA-AF45-8358-7FCF78E57DFD}"/>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202</a:t>
            </a:r>
            <a:r>
              <a:rPr lang="en-US" sz="825">
                <a:solidFill>
                  <a:schemeClr val="tx1"/>
                </a:solidFill>
                <a:latin typeface="Arial" panose="020B0604020202020204" pitchFamily="34" charset="0"/>
                <a:cs typeface="Arial" panose="020B0604020202020204" pitchFamily="34" charset="0"/>
              </a:rPr>
              <a:t>3 </a:t>
            </a:r>
            <a:r>
              <a:rPr lang="en-BE" sz="825">
                <a:solidFill>
                  <a:schemeClr val="tx1"/>
                </a:solidFill>
                <a:latin typeface="Arial" panose="020B0604020202020204" pitchFamily="34" charset="0"/>
                <a:cs typeface="Arial" panose="020B0604020202020204" pitchFamily="34" charset="0"/>
              </a:rPr>
              <a:t>American Agricultural Insurance Company</a:t>
            </a:r>
          </a:p>
        </p:txBody>
      </p:sp>
      <p:sp>
        <p:nvSpPr>
          <p:cNvPr id="13" name="Title 1">
            <a:extLst>
              <a:ext uri="{FF2B5EF4-FFF2-40B4-BE49-F238E27FC236}">
                <a16:creationId xmlns:a16="http://schemas.microsoft.com/office/drawing/2014/main" id="{F2356434-FED5-B34A-B5FA-1F15D2C548A6}"/>
              </a:ext>
            </a:extLst>
          </p:cNvPr>
          <p:cNvSpPr>
            <a:spLocks noGrp="1"/>
          </p:cNvSpPr>
          <p:nvPr>
            <p:ph type="ctrTitle"/>
          </p:nvPr>
        </p:nvSpPr>
        <p:spPr>
          <a:xfrm>
            <a:off x="1524000" y="1296162"/>
            <a:ext cx="9144000" cy="2079648"/>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4" name="Subtitle 2">
            <a:extLst>
              <a:ext uri="{FF2B5EF4-FFF2-40B4-BE49-F238E27FC236}">
                <a16:creationId xmlns:a16="http://schemas.microsoft.com/office/drawing/2014/main" id="{B954045B-E141-894E-A775-3320A459C498}"/>
              </a:ext>
            </a:extLst>
          </p:cNvPr>
          <p:cNvSpPr>
            <a:spLocks noGrp="1"/>
          </p:cNvSpPr>
          <p:nvPr>
            <p:ph type="subTitle" idx="1"/>
          </p:nvPr>
        </p:nvSpPr>
        <p:spPr>
          <a:xfrm>
            <a:off x="1524000" y="3659340"/>
            <a:ext cx="9144000" cy="1012675"/>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9" name="Picture 8" descr="Icon&#10;&#10;Description automatically generated">
            <a:extLst>
              <a:ext uri="{FF2B5EF4-FFF2-40B4-BE49-F238E27FC236}">
                <a16:creationId xmlns:a16="http://schemas.microsoft.com/office/drawing/2014/main" id="{64BE988B-0727-4FB3-A986-BC6C89EB6CC3}"/>
              </a:ext>
            </a:extLst>
          </p:cNvPr>
          <p:cNvPicPr>
            <a:picLocks noChangeAspect="1"/>
          </p:cNvPicPr>
          <p:nvPr userDrawn="1"/>
        </p:nvPicPr>
        <p:blipFill>
          <a:blip r:embed="rId2"/>
          <a:stretch>
            <a:fillRect/>
          </a:stretch>
        </p:blipFill>
        <p:spPr>
          <a:xfrm>
            <a:off x="5659141" y="5070298"/>
            <a:ext cx="873721" cy="553721"/>
          </a:xfrm>
          <a:prstGeom prst="rect">
            <a:avLst/>
          </a:prstGeom>
        </p:spPr>
      </p:pic>
    </p:spTree>
    <p:extLst>
      <p:ext uri="{BB962C8B-B14F-4D97-AF65-F5344CB8AC3E}">
        <p14:creationId xmlns:p14="http://schemas.microsoft.com/office/powerpoint/2010/main" val="231219248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8" name="TextBox 7">
            <a:extLst>
              <a:ext uri="{FF2B5EF4-FFF2-40B4-BE49-F238E27FC236}">
                <a16:creationId xmlns:a16="http://schemas.microsoft.com/office/drawing/2014/main" id="{6A88421E-B5A3-5146-B241-3684EE99721A}"/>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202</a:t>
            </a:r>
            <a:r>
              <a:rPr lang="en-US" sz="825">
                <a:solidFill>
                  <a:schemeClr val="tx1"/>
                </a:solidFill>
                <a:latin typeface="Arial" panose="020B0604020202020204" pitchFamily="34" charset="0"/>
                <a:cs typeface="Arial" panose="020B0604020202020204" pitchFamily="34" charset="0"/>
              </a:rPr>
              <a:t>3</a:t>
            </a:r>
            <a:r>
              <a:rPr lang="en-BE" sz="825">
                <a:solidFill>
                  <a:schemeClr val="tx1"/>
                </a:solidFill>
                <a:latin typeface="Arial" panose="020B0604020202020204" pitchFamily="34" charset="0"/>
                <a:cs typeface="Arial" panose="020B0604020202020204" pitchFamily="34" charset="0"/>
              </a:rPr>
              <a:t> American Agricultural Insurance Company</a:t>
            </a:r>
          </a:p>
        </p:txBody>
      </p:sp>
      <p:sp>
        <p:nvSpPr>
          <p:cNvPr id="12" name="Title 1">
            <a:extLst>
              <a:ext uri="{FF2B5EF4-FFF2-40B4-BE49-F238E27FC236}">
                <a16:creationId xmlns:a16="http://schemas.microsoft.com/office/drawing/2014/main" id="{9AF244EF-6DC5-B643-8AD1-96AAB9F8C9B2}"/>
              </a:ext>
            </a:extLst>
          </p:cNvPr>
          <p:cNvSpPr>
            <a:spLocks noGrp="1"/>
          </p:cNvSpPr>
          <p:nvPr>
            <p:ph type="ctrTitle"/>
          </p:nvPr>
        </p:nvSpPr>
        <p:spPr>
          <a:xfrm>
            <a:off x="1524000" y="1296162"/>
            <a:ext cx="9144000" cy="2079648"/>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3" name="Subtitle 2">
            <a:extLst>
              <a:ext uri="{FF2B5EF4-FFF2-40B4-BE49-F238E27FC236}">
                <a16:creationId xmlns:a16="http://schemas.microsoft.com/office/drawing/2014/main" id="{BF2136D3-E07A-294D-B9C6-DA32EC26877E}"/>
              </a:ext>
            </a:extLst>
          </p:cNvPr>
          <p:cNvSpPr>
            <a:spLocks noGrp="1"/>
          </p:cNvSpPr>
          <p:nvPr>
            <p:ph type="subTitle" idx="1"/>
          </p:nvPr>
        </p:nvSpPr>
        <p:spPr>
          <a:xfrm>
            <a:off x="1524000" y="3659340"/>
            <a:ext cx="9144000" cy="1012675"/>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9" name="Picture 8" descr="A picture containing text&#10;&#10;Description automatically generated">
            <a:extLst>
              <a:ext uri="{FF2B5EF4-FFF2-40B4-BE49-F238E27FC236}">
                <a16:creationId xmlns:a16="http://schemas.microsoft.com/office/drawing/2014/main" id="{1D0B33B7-075B-4E5E-AC1E-84BFC5669553}"/>
              </a:ext>
            </a:extLst>
          </p:cNvPr>
          <p:cNvPicPr>
            <a:picLocks noChangeAspect="1"/>
          </p:cNvPicPr>
          <p:nvPr userDrawn="1"/>
        </p:nvPicPr>
        <p:blipFill>
          <a:blip r:embed="rId2"/>
          <a:stretch>
            <a:fillRect/>
          </a:stretch>
        </p:blipFill>
        <p:spPr>
          <a:xfrm>
            <a:off x="5659141" y="5070298"/>
            <a:ext cx="873721" cy="550495"/>
          </a:xfrm>
          <a:prstGeom prst="rect">
            <a:avLst/>
          </a:prstGeom>
        </p:spPr>
      </p:pic>
    </p:spTree>
    <p:extLst>
      <p:ext uri="{BB962C8B-B14F-4D97-AF65-F5344CB8AC3E}">
        <p14:creationId xmlns:p14="http://schemas.microsoft.com/office/powerpoint/2010/main" val="262961119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4">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7" name="TextBox 6">
            <a:extLst>
              <a:ext uri="{FF2B5EF4-FFF2-40B4-BE49-F238E27FC236}">
                <a16:creationId xmlns:a16="http://schemas.microsoft.com/office/drawing/2014/main" id="{6E7E08D3-1258-FE46-9149-48472C11C0D7}"/>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202</a:t>
            </a:r>
            <a:r>
              <a:rPr lang="en-US" sz="825">
                <a:solidFill>
                  <a:schemeClr val="tx1"/>
                </a:solidFill>
                <a:latin typeface="Arial" panose="020B0604020202020204" pitchFamily="34" charset="0"/>
                <a:cs typeface="Arial" panose="020B0604020202020204" pitchFamily="34" charset="0"/>
              </a:rPr>
              <a:t>3</a:t>
            </a:r>
            <a:r>
              <a:rPr lang="en-BE" sz="825">
                <a:solidFill>
                  <a:schemeClr val="tx1"/>
                </a:solidFill>
                <a:latin typeface="Arial" panose="020B0604020202020204" pitchFamily="34" charset="0"/>
                <a:cs typeface="Arial" panose="020B0604020202020204" pitchFamily="34" charset="0"/>
              </a:rPr>
              <a:t> American Agricultural Insurance Company</a:t>
            </a:r>
          </a:p>
        </p:txBody>
      </p:sp>
      <p:sp>
        <p:nvSpPr>
          <p:cNvPr id="12" name="Title 1">
            <a:extLst>
              <a:ext uri="{FF2B5EF4-FFF2-40B4-BE49-F238E27FC236}">
                <a16:creationId xmlns:a16="http://schemas.microsoft.com/office/drawing/2014/main" id="{3C5F052D-B6A0-3E49-A807-38CF440CAFD2}"/>
              </a:ext>
            </a:extLst>
          </p:cNvPr>
          <p:cNvSpPr>
            <a:spLocks noGrp="1"/>
          </p:cNvSpPr>
          <p:nvPr>
            <p:ph type="ctrTitle"/>
          </p:nvPr>
        </p:nvSpPr>
        <p:spPr>
          <a:xfrm>
            <a:off x="1524000" y="1296162"/>
            <a:ext cx="9144000" cy="2079648"/>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3" name="Subtitle 2">
            <a:extLst>
              <a:ext uri="{FF2B5EF4-FFF2-40B4-BE49-F238E27FC236}">
                <a16:creationId xmlns:a16="http://schemas.microsoft.com/office/drawing/2014/main" id="{3F3926D9-1C0A-E342-A6D8-5AD2C9453D59}"/>
              </a:ext>
            </a:extLst>
          </p:cNvPr>
          <p:cNvSpPr>
            <a:spLocks noGrp="1"/>
          </p:cNvSpPr>
          <p:nvPr>
            <p:ph type="subTitle" idx="1"/>
          </p:nvPr>
        </p:nvSpPr>
        <p:spPr>
          <a:xfrm>
            <a:off x="1524000" y="3659340"/>
            <a:ext cx="9144000" cy="1012675"/>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9" name="Picture 8" descr="A picture containing text&#10;&#10;Description automatically generated">
            <a:extLst>
              <a:ext uri="{FF2B5EF4-FFF2-40B4-BE49-F238E27FC236}">
                <a16:creationId xmlns:a16="http://schemas.microsoft.com/office/drawing/2014/main" id="{1E86D9D6-9CFF-45D7-B568-65E458BBD310}"/>
              </a:ext>
            </a:extLst>
          </p:cNvPr>
          <p:cNvPicPr>
            <a:picLocks noChangeAspect="1"/>
          </p:cNvPicPr>
          <p:nvPr userDrawn="1"/>
        </p:nvPicPr>
        <p:blipFill>
          <a:blip r:embed="rId2"/>
          <a:stretch>
            <a:fillRect/>
          </a:stretch>
        </p:blipFill>
        <p:spPr>
          <a:xfrm>
            <a:off x="5659141" y="5070298"/>
            <a:ext cx="873721" cy="550495"/>
          </a:xfrm>
          <a:prstGeom prst="rect">
            <a:avLst/>
          </a:prstGeom>
        </p:spPr>
      </p:pic>
    </p:spTree>
    <p:extLst>
      <p:ext uri="{BB962C8B-B14F-4D97-AF65-F5344CB8AC3E}">
        <p14:creationId xmlns:p14="http://schemas.microsoft.com/office/powerpoint/2010/main" val="255241407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5">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tx1"/>
                </a:solidFill>
              </a:defRPr>
            </a:lvl1pPr>
          </a:lstStyle>
          <a:p>
            <a:fld id="{8AF60725-7912-C148-9DFD-008C13CEDD2C}" type="slidenum">
              <a:rPr lang="en-BE" smtClean="0"/>
              <a:pPr/>
              <a:t>‹#›</a:t>
            </a:fld>
            <a:endParaRPr lang="en-BE"/>
          </a:p>
        </p:txBody>
      </p:sp>
      <p:sp>
        <p:nvSpPr>
          <p:cNvPr id="8" name="TextBox 7">
            <a:extLst>
              <a:ext uri="{FF2B5EF4-FFF2-40B4-BE49-F238E27FC236}">
                <a16:creationId xmlns:a16="http://schemas.microsoft.com/office/drawing/2014/main" id="{7D709944-C3A7-794F-AE70-671A24986BB4}"/>
              </a:ext>
            </a:extLst>
          </p:cNvPr>
          <p:cNvSpPr txBox="1"/>
          <p:nvPr userDrawn="1"/>
        </p:nvSpPr>
        <p:spPr>
          <a:xfrm>
            <a:off x="752608" y="6461463"/>
            <a:ext cx="4434840" cy="2192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BE" sz="825">
                <a:solidFill>
                  <a:schemeClr val="tx1"/>
                </a:solidFill>
                <a:latin typeface="Arial" panose="020B0604020202020204" pitchFamily="34" charset="0"/>
                <a:cs typeface="Arial" panose="020B0604020202020204" pitchFamily="34" charset="0"/>
              </a:rPr>
              <a:t>© 202</a:t>
            </a:r>
            <a:r>
              <a:rPr lang="en-US" sz="825">
                <a:solidFill>
                  <a:schemeClr val="tx1"/>
                </a:solidFill>
                <a:latin typeface="Arial" panose="020B0604020202020204" pitchFamily="34" charset="0"/>
                <a:cs typeface="Arial" panose="020B0604020202020204" pitchFamily="34" charset="0"/>
              </a:rPr>
              <a:t>3</a:t>
            </a:r>
            <a:r>
              <a:rPr lang="en-BE" sz="825">
                <a:solidFill>
                  <a:schemeClr val="tx1"/>
                </a:solidFill>
                <a:latin typeface="Arial" panose="020B0604020202020204" pitchFamily="34" charset="0"/>
                <a:cs typeface="Arial" panose="020B0604020202020204" pitchFamily="34" charset="0"/>
              </a:rPr>
              <a:t> American Agricultural Insurance Company</a:t>
            </a:r>
          </a:p>
        </p:txBody>
      </p:sp>
      <p:sp>
        <p:nvSpPr>
          <p:cNvPr id="13" name="Title 1">
            <a:extLst>
              <a:ext uri="{FF2B5EF4-FFF2-40B4-BE49-F238E27FC236}">
                <a16:creationId xmlns:a16="http://schemas.microsoft.com/office/drawing/2014/main" id="{52292B15-42D1-2E4E-9161-7D5C140173B0}"/>
              </a:ext>
            </a:extLst>
          </p:cNvPr>
          <p:cNvSpPr>
            <a:spLocks noGrp="1"/>
          </p:cNvSpPr>
          <p:nvPr>
            <p:ph type="ctrTitle"/>
          </p:nvPr>
        </p:nvSpPr>
        <p:spPr>
          <a:xfrm>
            <a:off x="1524000" y="1296162"/>
            <a:ext cx="9144000" cy="2079648"/>
          </a:xfrm>
        </p:spPr>
        <p:txBody>
          <a:bodyPr anchor="b"/>
          <a:lstStyle>
            <a:lvl1pPr algn="ctr">
              <a:defRPr sz="4500"/>
            </a:lvl1pPr>
          </a:lstStyle>
          <a:p>
            <a:r>
              <a:rPr lang="en-US"/>
              <a:t>Click to edit Master title style</a:t>
            </a:r>
            <a:endParaRPr lang="en-BE"/>
          </a:p>
        </p:txBody>
      </p:sp>
      <p:sp>
        <p:nvSpPr>
          <p:cNvPr id="14" name="Subtitle 2">
            <a:extLst>
              <a:ext uri="{FF2B5EF4-FFF2-40B4-BE49-F238E27FC236}">
                <a16:creationId xmlns:a16="http://schemas.microsoft.com/office/drawing/2014/main" id="{54E47459-81B9-6C4E-A49D-8876582D0171}"/>
              </a:ext>
            </a:extLst>
          </p:cNvPr>
          <p:cNvSpPr>
            <a:spLocks noGrp="1"/>
          </p:cNvSpPr>
          <p:nvPr>
            <p:ph type="subTitle" idx="1"/>
          </p:nvPr>
        </p:nvSpPr>
        <p:spPr>
          <a:xfrm>
            <a:off x="1524000" y="3659340"/>
            <a:ext cx="9144000" cy="10126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2" name="Picture 1" descr="A picture containing logo&#10;&#10;Description automatically generated">
            <a:extLst>
              <a:ext uri="{FF2B5EF4-FFF2-40B4-BE49-F238E27FC236}">
                <a16:creationId xmlns:a16="http://schemas.microsoft.com/office/drawing/2014/main" id="{E4AC7D13-5535-A131-6314-1662863CEE02}"/>
              </a:ext>
            </a:extLst>
          </p:cNvPr>
          <p:cNvPicPr>
            <a:picLocks noChangeAspect="1"/>
          </p:cNvPicPr>
          <p:nvPr userDrawn="1"/>
        </p:nvPicPr>
        <p:blipFill>
          <a:blip r:embed="rId2"/>
          <a:stretch>
            <a:fillRect/>
          </a:stretch>
        </p:blipFill>
        <p:spPr>
          <a:xfrm>
            <a:off x="5211318" y="4897028"/>
            <a:ext cx="1769364" cy="1329620"/>
          </a:xfrm>
          <a:prstGeom prst="rect">
            <a:avLst/>
          </a:prstGeom>
        </p:spPr>
      </p:pic>
    </p:spTree>
    <p:extLst>
      <p:ext uri="{BB962C8B-B14F-4D97-AF65-F5344CB8AC3E}">
        <p14:creationId xmlns:p14="http://schemas.microsoft.com/office/powerpoint/2010/main" val="29567977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6">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90396-A59B-B442-AB34-62535E922BDE}"/>
              </a:ext>
            </a:extLst>
          </p:cNvPr>
          <p:cNvSpPr>
            <a:spLocks noGrp="1"/>
          </p:cNvSpPr>
          <p:nvPr>
            <p:ph type="sldNum" sz="quarter" idx="12"/>
          </p:nvPr>
        </p:nvSpPr>
        <p:spPr/>
        <p:txBody>
          <a:bodyPr/>
          <a:lstStyle>
            <a:lvl1pPr>
              <a:defRPr>
                <a:solidFill>
                  <a:schemeClr val="bg1"/>
                </a:solidFill>
              </a:defRPr>
            </a:lvl1pPr>
          </a:lstStyle>
          <a:p>
            <a:fld id="{8AF60725-7912-C148-9DFD-008C13CEDD2C}" type="slidenum">
              <a:rPr lang="en-BE" smtClean="0"/>
              <a:pPr/>
              <a:t>‹#›</a:t>
            </a:fld>
            <a:endParaRPr lang="en-BE"/>
          </a:p>
        </p:txBody>
      </p:sp>
      <p:sp>
        <p:nvSpPr>
          <p:cNvPr id="11" name="Title 1">
            <a:extLst>
              <a:ext uri="{FF2B5EF4-FFF2-40B4-BE49-F238E27FC236}">
                <a16:creationId xmlns:a16="http://schemas.microsoft.com/office/drawing/2014/main" id="{64AC4143-E6FF-0C41-B982-089C632C0C01}"/>
              </a:ext>
            </a:extLst>
          </p:cNvPr>
          <p:cNvSpPr>
            <a:spLocks noGrp="1"/>
          </p:cNvSpPr>
          <p:nvPr>
            <p:ph type="ctrTitle"/>
          </p:nvPr>
        </p:nvSpPr>
        <p:spPr>
          <a:xfrm>
            <a:off x="1524000" y="1296162"/>
            <a:ext cx="9144000" cy="2079648"/>
          </a:xfrm>
        </p:spPr>
        <p:txBody>
          <a:bodyPr anchor="b"/>
          <a:lstStyle>
            <a:lvl1pPr algn="ctr">
              <a:defRPr sz="4500">
                <a:solidFill>
                  <a:schemeClr val="bg1"/>
                </a:solidFill>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69E03899-8E95-8D41-8DC6-BD361E1170C7}"/>
              </a:ext>
            </a:extLst>
          </p:cNvPr>
          <p:cNvSpPr>
            <a:spLocks noGrp="1"/>
          </p:cNvSpPr>
          <p:nvPr>
            <p:ph type="subTitle" idx="1"/>
          </p:nvPr>
        </p:nvSpPr>
        <p:spPr>
          <a:xfrm>
            <a:off x="1524000" y="3659340"/>
            <a:ext cx="9144000" cy="1012675"/>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pic>
        <p:nvPicPr>
          <p:cNvPr id="9" name="Picture 8" descr="Icon&#10;&#10;Description automatically generated with medium confidence">
            <a:extLst>
              <a:ext uri="{FF2B5EF4-FFF2-40B4-BE49-F238E27FC236}">
                <a16:creationId xmlns:a16="http://schemas.microsoft.com/office/drawing/2014/main" id="{D960B510-EC2B-474D-8974-4373BCE994C3}"/>
              </a:ext>
            </a:extLst>
          </p:cNvPr>
          <p:cNvPicPr>
            <a:picLocks noChangeAspect="1"/>
          </p:cNvPicPr>
          <p:nvPr userDrawn="1"/>
        </p:nvPicPr>
        <p:blipFill>
          <a:blip r:embed="rId2"/>
          <a:stretch>
            <a:fillRect/>
          </a:stretch>
        </p:blipFill>
        <p:spPr>
          <a:xfrm>
            <a:off x="5659141" y="5070637"/>
            <a:ext cx="873721" cy="553720"/>
          </a:xfrm>
          <a:prstGeom prst="rect">
            <a:avLst/>
          </a:prstGeom>
        </p:spPr>
      </p:pic>
    </p:spTree>
    <p:extLst>
      <p:ext uri="{BB962C8B-B14F-4D97-AF65-F5344CB8AC3E}">
        <p14:creationId xmlns:p14="http://schemas.microsoft.com/office/powerpoint/2010/main" val="36024802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2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a:xfrm>
            <a:off x="838201" y="1825625"/>
            <a:ext cx="4719919" cy="4351338"/>
          </a:xfrm>
        </p:spPr>
        <p:txBody>
          <a:bodyPr/>
          <a:lstStyle>
            <a:lvl1pPr marL="0" indent="0">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4" name="Group 3">
            <a:extLst>
              <a:ext uri="{FF2B5EF4-FFF2-40B4-BE49-F238E27FC236}">
                <a16:creationId xmlns:a16="http://schemas.microsoft.com/office/drawing/2014/main" id="{5E21031A-8624-B54B-A29E-7C053AA298C9}"/>
              </a:ext>
            </a:extLst>
          </p:cNvPr>
          <p:cNvGrpSpPr/>
          <p:nvPr userDrawn="1"/>
        </p:nvGrpSpPr>
        <p:grpSpPr>
          <a:xfrm>
            <a:off x="1" y="0"/>
            <a:ext cx="12207828" cy="137736"/>
            <a:chOff x="0" y="0"/>
            <a:chExt cx="12207828" cy="137736"/>
          </a:xfrm>
        </p:grpSpPr>
        <p:sp>
          <p:nvSpPr>
            <p:cNvPr id="7" name="Rectangle 6">
              <a:extLst>
                <a:ext uri="{FF2B5EF4-FFF2-40B4-BE49-F238E27FC236}">
                  <a16:creationId xmlns:a16="http://schemas.microsoft.com/office/drawing/2014/main" id="{96F44192-984C-314F-978D-D51E5A8852C6}"/>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8" name="Rectangle 7">
              <a:extLst>
                <a:ext uri="{FF2B5EF4-FFF2-40B4-BE49-F238E27FC236}">
                  <a16:creationId xmlns:a16="http://schemas.microsoft.com/office/drawing/2014/main" id="{790AAA45-3B22-0249-9A57-E1732DE275E2}"/>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122B9D93-03A3-5742-BB55-0CFD68B32AC2}"/>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21F68619-38DD-1F47-AD6A-CFB2BA0FC7C9}"/>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5165407C-9FDA-5343-B0C6-3D5F94A59CCA}"/>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12" name="Content Placeholder 2">
            <a:extLst>
              <a:ext uri="{FF2B5EF4-FFF2-40B4-BE49-F238E27FC236}">
                <a16:creationId xmlns:a16="http://schemas.microsoft.com/office/drawing/2014/main" id="{34D62970-68EC-184E-BE8A-62C605EDCFBD}"/>
              </a:ext>
            </a:extLst>
          </p:cNvPr>
          <p:cNvSpPr>
            <a:spLocks noGrp="1"/>
          </p:cNvSpPr>
          <p:nvPr>
            <p:ph idx="13"/>
          </p:nvPr>
        </p:nvSpPr>
        <p:spPr>
          <a:xfrm>
            <a:off x="6633882" y="1848648"/>
            <a:ext cx="4719919" cy="43513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93870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Slide - 3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a:xfrm>
            <a:off x="838201" y="1825625"/>
            <a:ext cx="3143865" cy="4351338"/>
          </a:xfrm>
        </p:spPr>
        <p:txBody>
          <a:bodyPr/>
          <a:lstStyle>
            <a:lvl1pPr marL="0" indent="0">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4" name="Group 3">
            <a:extLst>
              <a:ext uri="{FF2B5EF4-FFF2-40B4-BE49-F238E27FC236}">
                <a16:creationId xmlns:a16="http://schemas.microsoft.com/office/drawing/2014/main" id="{5E21031A-8624-B54B-A29E-7C053AA298C9}"/>
              </a:ext>
            </a:extLst>
          </p:cNvPr>
          <p:cNvGrpSpPr/>
          <p:nvPr userDrawn="1"/>
        </p:nvGrpSpPr>
        <p:grpSpPr>
          <a:xfrm>
            <a:off x="1" y="0"/>
            <a:ext cx="12207828" cy="137736"/>
            <a:chOff x="0" y="0"/>
            <a:chExt cx="12207828" cy="137736"/>
          </a:xfrm>
        </p:grpSpPr>
        <p:sp>
          <p:nvSpPr>
            <p:cNvPr id="7" name="Rectangle 6">
              <a:extLst>
                <a:ext uri="{FF2B5EF4-FFF2-40B4-BE49-F238E27FC236}">
                  <a16:creationId xmlns:a16="http://schemas.microsoft.com/office/drawing/2014/main" id="{96F44192-984C-314F-978D-D51E5A8852C6}"/>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8" name="Rectangle 7">
              <a:extLst>
                <a:ext uri="{FF2B5EF4-FFF2-40B4-BE49-F238E27FC236}">
                  <a16:creationId xmlns:a16="http://schemas.microsoft.com/office/drawing/2014/main" id="{790AAA45-3B22-0249-9A57-E1732DE275E2}"/>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122B9D93-03A3-5742-BB55-0CFD68B32AC2}"/>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21F68619-38DD-1F47-AD6A-CFB2BA0FC7C9}"/>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5165407C-9FDA-5343-B0C6-3D5F94A59CCA}"/>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
        <p:nvSpPr>
          <p:cNvPr id="12" name="Content Placeholder 2">
            <a:extLst>
              <a:ext uri="{FF2B5EF4-FFF2-40B4-BE49-F238E27FC236}">
                <a16:creationId xmlns:a16="http://schemas.microsoft.com/office/drawing/2014/main" id="{34D62970-68EC-184E-BE8A-62C605EDCFBD}"/>
              </a:ext>
            </a:extLst>
          </p:cNvPr>
          <p:cNvSpPr>
            <a:spLocks noGrp="1"/>
          </p:cNvSpPr>
          <p:nvPr>
            <p:ph idx="13"/>
          </p:nvPr>
        </p:nvSpPr>
        <p:spPr>
          <a:xfrm>
            <a:off x="4524069" y="1825625"/>
            <a:ext cx="3143865" cy="4351338"/>
          </a:xfrm>
        </p:spPr>
        <p:txBody>
          <a:bodyPr/>
          <a:lstStyle>
            <a:lvl1pPr marL="0" indent="0">
              <a:buNone/>
              <a:defRPr/>
            </a:lvl1pPr>
          </a:lstStyle>
          <a:p>
            <a:pPr lvl="0"/>
            <a:r>
              <a:rPr lang="en-US"/>
              <a:t>Click to edit Master text styles</a:t>
            </a:r>
          </a:p>
        </p:txBody>
      </p:sp>
      <p:sp>
        <p:nvSpPr>
          <p:cNvPr id="13" name="Content Placeholder 2">
            <a:extLst>
              <a:ext uri="{FF2B5EF4-FFF2-40B4-BE49-F238E27FC236}">
                <a16:creationId xmlns:a16="http://schemas.microsoft.com/office/drawing/2014/main" id="{53D3AF82-D28A-2F40-AC2D-D3ED333DA42F}"/>
              </a:ext>
            </a:extLst>
          </p:cNvPr>
          <p:cNvSpPr>
            <a:spLocks noGrp="1"/>
          </p:cNvSpPr>
          <p:nvPr>
            <p:ph idx="14"/>
          </p:nvPr>
        </p:nvSpPr>
        <p:spPr>
          <a:xfrm>
            <a:off x="8209937" y="1855122"/>
            <a:ext cx="3143865" cy="43513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000583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F737-09A1-7E49-A58C-BFCD00F4041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A464B1F-9F22-2B46-B56F-789A6B6263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p>
            <a:fld id="{8AF60725-7912-C148-9DFD-008C13CEDD2C}" type="slidenum">
              <a:rPr lang="en-BE" smtClean="0"/>
              <a:t>‹#›</a:t>
            </a:fld>
            <a:endParaRPr lang="en-BE"/>
          </a:p>
        </p:txBody>
      </p:sp>
      <p:grpSp>
        <p:nvGrpSpPr>
          <p:cNvPr id="4" name="Group 3">
            <a:extLst>
              <a:ext uri="{FF2B5EF4-FFF2-40B4-BE49-F238E27FC236}">
                <a16:creationId xmlns:a16="http://schemas.microsoft.com/office/drawing/2014/main" id="{5E21031A-8624-B54B-A29E-7C053AA298C9}"/>
              </a:ext>
            </a:extLst>
          </p:cNvPr>
          <p:cNvGrpSpPr/>
          <p:nvPr userDrawn="1"/>
        </p:nvGrpSpPr>
        <p:grpSpPr>
          <a:xfrm>
            <a:off x="1" y="0"/>
            <a:ext cx="12207828" cy="137736"/>
            <a:chOff x="0" y="0"/>
            <a:chExt cx="12207828" cy="137736"/>
          </a:xfrm>
        </p:grpSpPr>
        <p:sp>
          <p:nvSpPr>
            <p:cNvPr id="7" name="Rectangle 6">
              <a:extLst>
                <a:ext uri="{FF2B5EF4-FFF2-40B4-BE49-F238E27FC236}">
                  <a16:creationId xmlns:a16="http://schemas.microsoft.com/office/drawing/2014/main" id="{96F44192-984C-314F-978D-D51E5A8852C6}"/>
                </a:ext>
              </a:extLst>
            </p:cNvPr>
            <p:cNvSpPr/>
            <p:nvPr userDrawn="1"/>
          </p:nvSpPr>
          <p:spPr>
            <a:xfrm>
              <a:off x="0" y="0"/>
              <a:ext cx="6633882"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8" name="Rectangle 7">
              <a:extLst>
                <a:ext uri="{FF2B5EF4-FFF2-40B4-BE49-F238E27FC236}">
                  <a16:creationId xmlns:a16="http://schemas.microsoft.com/office/drawing/2014/main" id="{790AAA45-3B22-0249-9A57-E1732DE275E2}"/>
                </a:ext>
              </a:extLst>
            </p:cNvPr>
            <p:cNvSpPr/>
            <p:nvPr userDrawn="1"/>
          </p:nvSpPr>
          <p:spPr>
            <a:xfrm>
              <a:off x="6635518" y="0"/>
              <a:ext cx="1448332"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9" name="Rectangle 8">
              <a:extLst>
                <a:ext uri="{FF2B5EF4-FFF2-40B4-BE49-F238E27FC236}">
                  <a16:creationId xmlns:a16="http://schemas.microsoft.com/office/drawing/2014/main" id="{122B9D93-03A3-5742-BB55-0CFD68B32AC2}"/>
                </a:ext>
              </a:extLst>
            </p:cNvPr>
            <p:cNvSpPr/>
            <p:nvPr userDrawn="1"/>
          </p:nvSpPr>
          <p:spPr>
            <a:xfrm>
              <a:off x="8083850" y="0"/>
              <a:ext cx="1296950"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0" name="Rectangle 9">
              <a:extLst>
                <a:ext uri="{FF2B5EF4-FFF2-40B4-BE49-F238E27FC236}">
                  <a16:creationId xmlns:a16="http://schemas.microsoft.com/office/drawing/2014/main" id="{21F68619-38DD-1F47-AD6A-CFB2BA0FC7C9}"/>
                </a:ext>
              </a:extLst>
            </p:cNvPr>
            <p:cNvSpPr/>
            <p:nvPr userDrawn="1"/>
          </p:nvSpPr>
          <p:spPr>
            <a:xfrm>
              <a:off x="10036243" y="1211"/>
              <a:ext cx="2171585"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sp>
          <p:nvSpPr>
            <p:cNvPr id="11" name="Rectangle 10">
              <a:extLst>
                <a:ext uri="{FF2B5EF4-FFF2-40B4-BE49-F238E27FC236}">
                  <a16:creationId xmlns:a16="http://schemas.microsoft.com/office/drawing/2014/main" id="{5165407C-9FDA-5343-B0C6-3D5F94A59CCA}"/>
                </a:ext>
              </a:extLst>
            </p:cNvPr>
            <p:cNvSpPr/>
            <p:nvPr userDrawn="1"/>
          </p:nvSpPr>
          <p:spPr>
            <a:xfrm>
              <a:off x="9371710" y="0"/>
              <a:ext cx="664533"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News Gothic MT" panose="020B0503020103020203" pitchFamily="34" charset="0"/>
              </a:endParaRPr>
            </a:p>
          </p:txBody>
        </p:sp>
      </p:grpSp>
    </p:spTree>
    <p:extLst>
      <p:ext uri="{BB962C8B-B14F-4D97-AF65-F5344CB8AC3E}">
        <p14:creationId xmlns:p14="http://schemas.microsoft.com/office/powerpoint/2010/main" val="963586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ver Slid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1"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2"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descr="Background pattern&#10;&#10;Description automatically generated">
            <a:extLst>
              <a:ext uri="{FF2B5EF4-FFF2-40B4-BE49-F238E27FC236}">
                <a16:creationId xmlns:a16="http://schemas.microsoft.com/office/drawing/2014/main" id="{95F03070-A72F-AD99-2D9F-C2815563F709}"/>
              </a:ext>
            </a:extLst>
          </p:cNvPr>
          <p:cNvPicPr>
            <a:picLocks noChangeAspect="1"/>
          </p:cNvPicPr>
          <p:nvPr userDrawn="1"/>
        </p:nvPicPr>
        <p:blipFill rotWithShape="1">
          <a:blip r:embed="rId2"/>
          <a:srcRect l="14181" r="10182"/>
          <a:stretch/>
        </p:blipFill>
        <p:spPr>
          <a:xfrm>
            <a:off x="0" y="0"/>
            <a:ext cx="4965469" cy="685800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A760BB4-BE65-423D-10CF-6A51552B13AB}"/>
              </a:ext>
            </a:extLst>
          </p:cNvPr>
          <p:cNvPicPr>
            <a:picLocks noChangeAspect="1"/>
          </p:cNvPicPr>
          <p:nvPr userDrawn="1"/>
        </p:nvPicPr>
        <p:blipFill>
          <a:blip r:embed="rId3"/>
          <a:stretch>
            <a:fillRect/>
          </a:stretch>
        </p:blipFill>
        <p:spPr>
          <a:xfrm>
            <a:off x="892036" y="1904926"/>
            <a:ext cx="3704024" cy="2783454"/>
          </a:xfrm>
          <a:prstGeom prst="rect">
            <a:avLst/>
          </a:prstGeom>
        </p:spPr>
      </p:pic>
    </p:spTree>
    <p:extLst>
      <p:ext uri="{BB962C8B-B14F-4D97-AF65-F5344CB8AC3E}">
        <p14:creationId xmlns:p14="http://schemas.microsoft.com/office/powerpoint/2010/main" val="1059463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ver Slid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1"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2"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4" name="Picture 3" descr="Arrow&#10;&#10;Description automatically generated with medium confidence">
            <a:extLst>
              <a:ext uri="{FF2B5EF4-FFF2-40B4-BE49-F238E27FC236}">
                <a16:creationId xmlns:a16="http://schemas.microsoft.com/office/drawing/2014/main" id="{168A40E7-09E7-7DFA-E08A-B398409794ED}"/>
              </a:ext>
            </a:extLst>
          </p:cNvPr>
          <p:cNvPicPr>
            <a:picLocks noChangeAspect="1"/>
          </p:cNvPicPr>
          <p:nvPr userDrawn="1"/>
        </p:nvPicPr>
        <p:blipFill>
          <a:blip r:embed="rId2"/>
          <a:stretch>
            <a:fillRect/>
          </a:stretch>
        </p:blipFill>
        <p:spPr>
          <a:xfrm>
            <a:off x="856425" y="2247356"/>
            <a:ext cx="3574583" cy="2865082"/>
          </a:xfrm>
          <a:prstGeom prst="rect">
            <a:avLst/>
          </a:prstGeom>
        </p:spPr>
      </p:pic>
    </p:spTree>
    <p:extLst>
      <p:ext uri="{BB962C8B-B14F-4D97-AF65-F5344CB8AC3E}">
        <p14:creationId xmlns:p14="http://schemas.microsoft.com/office/powerpoint/2010/main" val="989413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ver Slide 7">
    <p:spTree>
      <p:nvGrpSpPr>
        <p:cNvPr id="1" name=""/>
        <p:cNvGrpSpPr/>
        <p:nvPr/>
      </p:nvGrpSpPr>
      <p:grpSpPr>
        <a:xfrm>
          <a:off x="0" y="0"/>
          <a:ext cx="0" cy="0"/>
          <a:chOff x="0" y="0"/>
          <a:chExt cx="0" cy="0"/>
        </a:xfrm>
      </p:grpSpPr>
      <p:pic>
        <p:nvPicPr>
          <p:cNvPr id="4" name="Picture 3" descr="A bright light in the sky&#10;&#10;Description automatically generated with low confidence">
            <a:extLst>
              <a:ext uri="{FF2B5EF4-FFF2-40B4-BE49-F238E27FC236}">
                <a16:creationId xmlns:a16="http://schemas.microsoft.com/office/drawing/2014/main" id="{1E1BD6BA-FB7D-73D9-74E4-F8E990098D5A}"/>
              </a:ext>
            </a:extLst>
          </p:cNvPr>
          <p:cNvPicPr>
            <a:picLocks noChangeAspect="1"/>
          </p:cNvPicPr>
          <p:nvPr userDrawn="1"/>
        </p:nvPicPr>
        <p:blipFill rotWithShape="1">
          <a:blip r:embed="rId2"/>
          <a:srcRect l="18241" r="16518"/>
          <a:stretch/>
        </p:blipFill>
        <p:spPr>
          <a:xfrm>
            <a:off x="0" y="5543"/>
            <a:ext cx="4777693" cy="6858000"/>
          </a:xfrm>
          <a:prstGeom prst="rect">
            <a:avLst/>
          </a:prstGeom>
        </p:spPr>
      </p:pic>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1"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2"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3" name="Picture 2" descr="A picture containing logo&#10;&#10;Description automatically generated">
            <a:extLst>
              <a:ext uri="{FF2B5EF4-FFF2-40B4-BE49-F238E27FC236}">
                <a16:creationId xmlns:a16="http://schemas.microsoft.com/office/drawing/2014/main" id="{6A760BB4-BE65-423D-10CF-6A51552B13AB}"/>
              </a:ext>
            </a:extLst>
          </p:cNvPr>
          <p:cNvPicPr>
            <a:picLocks noChangeAspect="1"/>
          </p:cNvPicPr>
          <p:nvPr userDrawn="1"/>
        </p:nvPicPr>
        <p:blipFill>
          <a:blip r:embed="rId3"/>
          <a:stretch>
            <a:fillRect/>
          </a:stretch>
        </p:blipFill>
        <p:spPr>
          <a:xfrm>
            <a:off x="950367" y="1961804"/>
            <a:ext cx="3568108" cy="2681318"/>
          </a:xfrm>
          <a:prstGeom prst="rect">
            <a:avLst/>
          </a:prstGeom>
        </p:spPr>
      </p:pic>
    </p:spTree>
    <p:extLst>
      <p:ext uri="{BB962C8B-B14F-4D97-AF65-F5344CB8AC3E}">
        <p14:creationId xmlns:p14="http://schemas.microsoft.com/office/powerpoint/2010/main" val="4294299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over Slide 8">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B78F5BB6-DF64-A544-2458-ED1E5C864ACD}"/>
              </a:ext>
            </a:extLst>
          </p:cNvPr>
          <p:cNvPicPr>
            <a:picLocks noChangeAspect="1"/>
          </p:cNvPicPr>
          <p:nvPr userDrawn="1"/>
        </p:nvPicPr>
        <p:blipFill rotWithShape="1">
          <a:blip r:embed="rId2"/>
          <a:srcRect t="1010" r="2718" b="1010"/>
          <a:stretch/>
        </p:blipFill>
        <p:spPr>
          <a:xfrm>
            <a:off x="0" y="0"/>
            <a:ext cx="5035061" cy="6859692"/>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709FCD97-6FA6-C5DE-2BE2-03B9D40AC79A}"/>
              </a:ext>
            </a:extLst>
          </p:cNvPr>
          <p:cNvPicPr>
            <a:picLocks noChangeAspect="1"/>
          </p:cNvPicPr>
          <p:nvPr userDrawn="1"/>
        </p:nvPicPr>
        <p:blipFill>
          <a:blip r:embed="rId3"/>
          <a:stretch>
            <a:fillRect/>
          </a:stretch>
        </p:blipFill>
        <p:spPr>
          <a:xfrm>
            <a:off x="2" y="83529"/>
            <a:ext cx="2233989" cy="1678770"/>
          </a:xfrm>
          <a:prstGeom prst="rect">
            <a:avLst/>
          </a:prstGeom>
        </p:spPr>
      </p:pic>
    </p:spTree>
    <p:extLst>
      <p:ext uri="{BB962C8B-B14F-4D97-AF65-F5344CB8AC3E}">
        <p14:creationId xmlns:p14="http://schemas.microsoft.com/office/powerpoint/2010/main" val="3927288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ver Slid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1"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2"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14" name="Picture 13">
            <a:extLst>
              <a:ext uri="{FF2B5EF4-FFF2-40B4-BE49-F238E27FC236}">
                <a16:creationId xmlns:a16="http://schemas.microsoft.com/office/drawing/2014/main" id="{53529823-E386-48E9-9B81-1962B6189D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5240"/>
            <a:ext cx="4844617" cy="6888479"/>
          </a:xfrm>
          <a:prstGeom prst="rect">
            <a:avLst/>
          </a:prstGeom>
        </p:spPr>
      </p:pic>
      <p:pic>
        <p:nvPicPr>
          <p:cNvPr id="2" name="Picture 1" descr="Arrow&#10;&#10;Description automatically generated with medium confidence">
            <a:extLst>
              <a:ext uri="{FF2B5EF4-FFF2-40B4-BE49-F238E27FC236}">
                <a16:creationId xmlns:a16="http://schemas.microsoft.com/office/drawing/2014/main" id="{120906AB-72E8-1BC9-3AE6-35E1602CCA83}"/>
              </a:ext>
            </a:extLst>
          </p:cNvPr>
          <p:cNvPicPr>
            <a:picLocks noChangeAspect="1"/>
          </p:cNvPicPr>
          <p:nvPr userDrawn="1"/>
        </p:nvPicPr>
        <p:blipFill>
          <a:blip r:embed="rId3"/>
          <a:stretch>
            <a:fillRect/>
          </a:stretch>
        </p:blipFill>
        <p:spPr>
          <a:xfrm>
            <a:off x="10395383" y="290945"/>
            <a:ext cx="1552396" cy="1244269"/>
          </a:xfrm>
          <a:prstGeom prst="rect">
            <a:avLst/>
          </a:prstGeom>
        </p:spPr>
      </p:pic>
    </p:spTree>
    <p:extLst>
      <p:ext uri="{BB962C8B-B14F-4D97-AF65-F5344CB8AC3E}">
        <p14:creationId xmlns:p14="http://schemas.microsoft.com/office/powerpoint/2010/main" val="895785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Slide 8">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10" name="Picture 9">
            <a:extLst>
              <a:ext uri="{FF2B5EF4-FFF2-40B4-BE49-F238E27FC236}">
                <a16:creationId xmlns:a16="http://schemas.microsoft.com/office/drawing/2014/main" id="{C44793E9-3692-4905-A9A9-7A875A29882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b="-224"/>
          <a:stretch/>
        </p:blipFill>
        <p:spPr>
          <a:xfrm>
            <a:off x="-13135" y="1"/>
            <a:ext cx="4646096" cy="6871856"/>
          </a:xfrm>
          <a:prstGeom prst="rect">
            <a:avLst/>
          </a:prstGeom>
        </p:spPr>
      </p:pic>
      <p:pic>
        <p:nvPicPr>
          <p:cNvPr id="2" name="Picture 1" descr="Arrow&#10;&#10;Description automatically generated with medium confidence">
            <a:extLst>
              <a:ext uri="{FF2B5EF4-FFF2-40B4-BE49-F238E27FC236}">
                <a16:creationId xmlns:a16="http://schemas.microsoft.com/office/drawing/2014/main" id="{6AA2F3AE-CD95-83BD-EE3F-E61C83BA1224}"/>
              </a:ext>
            </a:extLst>
          </p:cNvPr>
          <p:cNvPicPr>
            <a:picLocks noChangeAspect="1"/>
          </p:cNvPicPr>
          <p:nvPr userDrawn="1"/>
        </p:nvPicPr>
        <p:blipFill>
          <a:blip r:embed="rId3"/>
          <a:stretch>
            <a:fillRect/>
          </a:stretch>
        </p:blipFill>
        <p:spPr>
          <a:xfrm>
            <a:off x="5295764" y="345382"/>
            <a:ext cx="1600472" cy="1282802"/>
          </a:xfrm>
          <a:prstGeom prst="rect">
            <a:avLst/>
          </a:prstGeom>
        </p:spPr>
      </p:pic>
    </p:spTree>
    <p:extLst>
      <p:ext uri="{BB962C8B-B14F-4D97-AF65-F5344CB8AC3E}">
        <p14:creationId xmlns:p14="http://schemas.microsoft.com/office/powerpoint/2010/main" val="997685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Slide 8">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5269833"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269834"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269833" y="6161953"/>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B78F5BB6-DF64-A544-2458-ED1E5C864ACD}"/>
              </a:ext>
            </a:extLst>
          </p:cNvPr>
          <p:cNvPicPr>
            <a:picLocks noChangeAspect="1"/>
          </p:cNvPicPr>
          <p:nvPr userDrawn="1"/>
        </p:nvPicPr>
        <p:blipFill>
          <a:blip r:embed="rId2"/>
          <a:srcRect l="69" r="69"/>
          <a:stretch/>
        </p:blipFill>
        <p:spPr>
          <a:xfrm>
            <a:off x="0" y="0"/>
            <a:ext cx="5175739" cy="6859692"/>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9B1949B2-1062-935B-FB68-C2E87259AD08}"/>
              </a:ext>
            </a:extLst>
          </p:cNvPr>
          <p:cNvPicPr>
            <a:picLocks noChangeAspect="1"/>
          </p:cNvPicPr>
          <p:nvPr userDrawn="1"/>
        </p:nvPicPr>
        <p:blipFill>
          <a:blip r:embed="rId3"/>
          <a:stretch>
            <a:fillRect/>
          </a:stretch>
        </p:blipFill>
        <p:spPr>
          <a:xfrm>
            <a:off x="10405320" y="220691"/>
            <a:ext cx="1600472" cy="1282802"/>
          </a:xfrm>
          <a:prstGeom prst="rect">
            <a:avLst/>
          </a:prstGeom>
        </p:spPr>
      </p:pic>
    </p:spTree>
    <p:extLst>
      <p:ext uri="{BB962C8B-B14F-4D97-AF65-F5344CB8AC3E}">
        <p14:creationId xmlns:p14="http://schemas.microsoft.com/office/powerpoint/2010/main" val="290586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smtClean="0"/>
              <a:t>Click to add title</a:t>
            </a:r>
            <a:endParaRPr lang="en-GB"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GB" dirty="0" smtClean="0"/>
              <a:t>Click to add text</a:t>
            </a:r>
            <a:endParaRPr lang="en-GB"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GB" dirty="0" smtClean="0"/>
              <a:t>Click to add text</a:t>
            </a:r>
            <a:endParaRPr lang="en-GB" dirty="0"/>
          </a:p>
        </p:txBody>
      </p:sp>
      <p:sp>
        <p:nvSpPr>
          <p:cNvPr id="5" name="Slide Number Placeholder 4"/>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2370606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E7AC652A-FC8F-9D52-B399-8729AE7BBD34}"/>
              </a:ext>
            </a:extLst>
          </p:cNvPr>
          <p:cNvPicPr>
            <a:picLocks noChangeAspect="1"/>
          </p:cNvPicPr>
          <p:nvPr userDrawn="1"/>
        </p:nvPicPr>
        <p:blipFill rotWithShape="1">
          <a:blip r:embed="rId2"/>
          <a:srcRect l="5776" t="1010" b="1010"/>
          <a:stretch/>
        </p:blipFill>
        <p:spPr>
          <a:xfrm>
            <a:off x="7315200" y="-1692"/>
            <a:ext cx="4876800" cy="6859692"/>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6AC9152C-B8C2-51BD-C37E-E18972B7672E}"/>
              </a:ext>
            </a:extLst>
          </p:cNvPr>
          <p:cNvPicPr>
            <a:picLocks noChangeAspect="1"/>
          </p:cNvPicPr>
          <p:nvPr userDrawn="1"/>
        </p:nvPicPr>
        <p:blipFill>
          <a:blip r:embed="rId3"/>
          <a:stretch>
            <a:fillRect/>
          </a:stretch>
        </p:blipFill>
        <p:spPr>
          <a:xfrm>
            <a:off x="10514420" y="155298"/>
            <a:ext cx="1626115" cy="1221972"/>
          </a:xfrm>
          <a:prstGeom prst="rect">
            <a:avLst/>
          </a:prstGeom>
        </p:spPr>
      </p:pic>
    </p:spTree>
    <p:extLst>
      <p:ext uri="{BB962C8B-B14F-4D97-AF65-F5344CB8AC3E}">
        <p14:creationId xmlns:p14="http://schemas.microsoft.com/office/powerpoint/2010/main" val="2302065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4" name="Picture 3" descr="Circle&#10;&#10;Description automatically generated">
            <a:extLst>
              <a:ext uri="{FF2B5EF4-FFF2-40B4-BE49-F238E27FC236}">
                <a16:creationId xmlns:a16="http://schemas.microsoft.com/office/drawing/2014/main" id="{2C5D9E7F-6BCA-F14C-B61F-1E7FA7B66AB3}"/>
              </a:ext>
            </a:extLst>
          </p:cNvPr>
          <p:cNvPicPr>
            <a:picLocks noChangeAspect="1"/>
          </p:cNvPicPr>
          <p:nvPr userDrawn="1"/>
        </p:nvPicPr>
        <p:blipFill rotWithShape="1">
          <a:blip r:embed="rId2"/>
          <a:srcRect l="46016" r="21933"/>
          <a:stretch/>
        </p:blipFill>
        <p:spPr>
          <a:xfrm>
            <a:off x="7309339" y="1"/>
            <a:ext cx="4882661" cy="6853603"/>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FB6F224A-8F91-46B3-3B42-C9819E3BAF87}"/>
              </a:ext>
            </a:extLst>
          </p:cNvPr>
          <p:cNvPicPr>
            <a:picLocks noChangeAspect="1"/>
          </p:cNvPicPr>
          <p:nvPr userDrawn="1"/>
        </p:nvPicPr>
        <p:blipFill>
          <a:blip r:embed="rId3"/>
          <a:stretch>
            <a:fillRect/>
          </a:stretch>
        </p:blipFill>
        <p:spPr>
          <a:xfrm>
            <a:off x="10462439" y="5580482"/>
            <a:ext cx="1626115" cy="1221972"/>
          </a:xfrm>
          <a:prstGeom prst="rect">
            <a:avLst/>
          </a:prstGeom>
        </p:spPr>
      </p:pic>
    </p:spTree>
    <p:extLst>
      <p:ext uri="{BB962C8B-B14F-4D97-AF65-F5344CB8AC3E}">
        <p14:creationId xmlns:p14="http://schemas.microsoft.com/office/powerpoint/2010/main" val="2658449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A0C006CF-9303-9D87-A252-67314D4752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046" r="14391"/>
          <a:stretch/>
        </p:blipFill>
        <p:spPr>
          <a:xfrm>
            <a:off x="7219227" y="0"/>
            <a:ext cx="4972773" cy="6858000"/>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FC62AEED-0CC6-2A50-8601-A1BBA4DA20B8}"/>
              </a:ext>
            </a:extLst>
          </p:cNvPr>
          <p:cNvPicPr>
            <a:picLocks noChangeAspect="1"/>
          </p:cNvPicPr>
          <p:nvPr userDrawn="1"/>
        </p:nvPicPr>
        <p:blipFill>
          <a:blip r:embed="rId3"/>
          <a:stretch>
            <a:fillRect/>
          </a:stretch>
        </p:blipFill>
        <p:spPr>
          <a:xfrm>
            <a:off x="763742" y="350247"/>
            <a:ext cx="1629293" cy="1305903"/>
          </a:xfrm>
          <a:prstGeom prst="rect">
            <a:avLst/>
          </a:prstGeom>
        </p:spPr>
      </p:pic>
    </p:spTree>
    <p:extLst>
      <p:ext uri="{BB962C8B-B14F-4D97-AF65-F5344CB8AC3E}">
        <p14:creationId xmlns:p14="http://schemas.microsoft.com/office/powerpoint/2010/main" val="2564666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F823B50-1002-DD4C-B267-F0A3282E6E00}"/>
              </a:ext>
            </a:extLst>
          </p:cNvPr>
          <p:cNvSpPr>
            <a:spLocks noGrp="1"/>
          </p:cNvSpPr>
          <p:nvPr>
            <p:ph type="ctrTitle"/>
          </p:nvPr>
        </p:nvSpPr>
        <p:spPr>
          <a:xfrm>
            <a:off x="5409397" y="1277518"/>
            <a:ext cx="6173003"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7"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440680" y="4394916"/>
            <a:ext cx="4861560"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20"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440681" y="6110529"/>
            <a:ext cx="2784475"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12" name="Picture 11" descr="Water droplets on a glass surface&#10;&#10;Description automatically generated with medium confidence">
            <a:extLst>
              <a:ext uri="{FF2B5EF4-FFF2-40B4-BE49-F238E27FC236}">
                <a16:creationId xmlns:a16="http://schemas.microsoft.com/office/drawing/2014/main" id="{BD395B09-5DE3-4311-8F5A-27A78CA1237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7" y="0"/>
            <a:ext cx="5211360" cy="6854132"/>
          </a:xfrm>
          <a:prstGeom prst="rect">
            <a:avLst/>
          </a:prstGeom>
        </p:spPr>
      </p:pic>
      <p:pic>
        <p:nvPicPr>
          <p:cNvPr id="2" name="Picture 1" descr="Arrow&#10;&#10;Description automatically generated with medium confidence">
            <a:extLst>
              <a:ext uri="{FF2B5EF4-FFF2-40B4-BE49-F238E27FC236}">
                <a16:creationId xmlns:a16="http://schemas.microsoft.com/office/drawing/2014/main" id="{E7F29BE1-8448-1C5B-9D06-36603345BC93}"/>
              </a:ext>
            </a:extLst>
          </p:cNvPr>
          <p:cNvPicPr>
            <a:picLocks noChangeAspect="1"/>
          </p:cNvPicPr>
          <p:nvPr userDrawn="1"/>
        </p:nvPicPr>
        <p:blipFill>
          <a:blip r:embed="rId3"/>
          <a:stretch>
            <a:fillRect/>
          </a:stretch>
        </p:blipFill>
        <p:spPr>
          <a:xfrm>
            <a:off x="10532968" y="5479773"/>
            <a:ext cx="1517809" cy="1216547"/>
          </a:xfrm>
          <a:prstGeom prst="rect">
            <a:avLst/>
          </a:prstGeom>
        </p:spPr>
      </p:pic>
    </p:spTree>
    <p:extLst>
      <p:ext uri="{BB962C8B-B14F-4D97-AF65-F5344CB8AC3E}">
        <p14:creationId xmlns:p14="http://schemas.microsoft.com/office/powerpoint/2010/main" val="570766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ver Slid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6EC099-A791-F54D-80CB-1CDF9D7983F3}"/>
              </a:ext>
            </a:extLst>
          </p:cNvPr>
          <p:cNvSpPr/>
          <p:nvPr userDrawn="1"/>
        </p:nvSpPr>
        <p:spPr>
          <a:xfrm>
            <a:off x="5209954" y="6400802"/>
            <a:ext cx="265814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350" b="0" i="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F823B50-1002-DD4C-B267-F0A3282E6E00}"/>
              </a:ext>
            </a:extLst>
          </p:cNvPr>
          <p:cNvSpPr>
            <a:spLocks noGrp="1"/>
          </p:cNvSpPr>
          <p:nvPr>
            <p:ph type="ctrTitle"/>
          </p:nvPr>
        </p:nvSpPr>
        <p:spPr>
          <a:xfrm>
            <a:off x="5409397" y="1277518"/>
            <a:ext cx="6173003"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7"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5440680" y="4394916"/>
            <a:ext cx="4861560"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20"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5440681" y="6110529"/>
            <a:ext cx="2784475"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2" name="Picture 1">
            <a:extLst>
              <a:ext uri="{FF2B5EF4-FFF2-40B4-BE49-F238E27FC236}">
                <a16:creationId xmlns:a16="http://schemas.microsoft.com/office/drawing/2014/main" id="{3A7B99BA-A56A-9973-C8CA-6B1C079E99E3}"/>
              </a:ext>
            </a:extLst>
          </p:cNvPr>
          <p:cNvPicPr>
            <a:picLocks noChangeAspect="1"/>
          </p:cNvPicPr>
          <p:nvPr userDrawn="1"/>
        </p:nvPicPr>
        <p:blipFill>
          <a:blip r:embed="rId2"/>
          <a:srcRect t="10" b="10"/>
          <a:stretch/>
        </p:blipFill>
        <p:spPr>
          <a:xfrm>
            <a:off x="-38438" y="1"/>
            <a:ext cx="5133027" cy="6935863"/>
          </a:xfrm>
          <a:prstGeom prst="rect">
            <a:avLst/>
          </a:prstGeom>
        </p:spPr>
      </p:pic>
      <p:pic>
        <p:nvPicPr>
          <p:cNvPr id="3" name="Picture 2" descr="Arrow&#10;&#10;Description automatically generated with medium confidence">
            <a:extLst>
              <a:ext uri="{FF2B5EF4-FFF2-40B4-BE49-F238E27FC236}">
                <a16:creationId xmlns:a16="http://schemas.microsoft.com/office/drawing/2014/main" id="{FFE0AA26-C7E1-663E-BC61-7E756A67F5F2}"/>
              </a:ext>
            </a:extLst>
          </p:cNvPr>
          <p:cNvPicPr>
            <a:picLocks noChangeAspect="1"/>
          </p:cNvPicPr>
          <p:nvPr userDrawn="1"/>
        </p:nvPicPr>
        <p:blipFill>
          <a:blip r:embed="rId3"/>
          <a:stretch>
            <a:fillRect/>
          </a:stretch>
        </p:blipFill>
        <p:spPr>
          <a:xfrm>
            <a:off x="10532968" y="5479773"/>
            <a:ext cx="1517809" cy="1216547"/>
          </a:xfrm>
          <a:prstGeom prst="rect">
            <a:avLst/>
          </a:prstGeom>
        </p:spPr>
      </p:pic>
    </p:spTree>
    <p:extLst>
      <p:ext uri="{BB962C8B-B14F-4D97-AF65-F5344CB8AC3E}">
        <p14:creationId xmlns:p14="http://schemas.microsoft.com/office/powerpoint/2010/main" val="3659173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ver Slide 10">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F823B50-1002-DD4C-B267-F0A3282E6E00}"/>
              </a:ext>
            </a:extLst>
          </p:cNvPr>
          <p:cNvSpPr>
            <a:spLocks noGrp="1"/>
          </p:cNvSpPr>
          <p:nvPr>
            <p:ph type="ctrTitle"/>
          </p:nvPr>
        </p:nvSpPr>
        <p:spPr>
          <a:xfrm>
            <a:off x="763740" y="1277518"/>
            <a:ext cx="6312568" cy="2928722"/>
          </a:xfrm>
        </p:spPr>
        <p:txBody>
          <a:bodyPr anchor="b">
            <a:normAutofit/>
          </a:bodyPr>
          <a:lstStyle>
            <a:lvl1pPr algn="l">
              <a:defRPr sz="4050">
                <a:latin typeface="Arial" panose="020B0604020202020204" pitchFamily="34" charset="0"/>
                <a:cs typeface="Arial" panose="020B0604020202020204" pitchFamily="34" charset="0"/>
              </a:defRPr>
            </a:lvl1pPr>
          </a:lstStyle>
          <a:p>
            <a:r>
              <a:rPr lang="en-US"/>
              <a:t>Click to edit Master title style</a:t>
            </a:r>
            <a:endParaRPr lang="en-BE"/>
          </a:p>
        </p:txBody>
      </p:sp>
      <p:sp>
        <p:nvSpPr>
          <p:cNvPr id="12" name="Subtitle 2">
            <a:extLst>
              <a:ext uri="{FF2B5EF4-FFF2-40B4-BE49-F238E27FC236}">
                <a16:creationId xmlns:a16="http://schemas.microsoft.com/office/drawing/2014/main" id="{D2049459-9861-1449-889F-78804D7AC6B3}"/>
              </a:ext>
            </a:extLst>
          </p:cNvPr>
          <p:cNvSpPr>
            <a:spLocks noGrp="1"/>
          </p:cNvSpPr>
          <p:nvPr>
            <p:ph type="subTitle" idx="1"/>
          </p:nvPr>
        </p:nvSpPr>
        <p:spPr>
          <a:xfrm>
            <a:off x="763742" y="4480560"/>
            <a:ext cx="6312567" cy="1099922"/>
          </a:xfrm>
        </p:spPr>
        <p:txBody>
          <a:bodyPr>
            <a:normAutofit/>
          </a:bodyPr>
          <a:lstStyle>
            <a:lvl1pPr marL="0" indent="0" algn="l">
              <a:lnSpc>
                <a:spcPct val="100000"/>
              </a:lnSpc>
              <a:buNone/>
              <a:defRPr sz="15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BE"/>
          </a:p>
        </p:txBody>
      </p:sp>
      <p:sp>
        <p:nvSpPr>
          <p:cNvPr id="13" name="Text Placeholder 19">
            <a:extLst>
              <a:ext uri="{FF2B5EF4-FFF2-40B4-BE49-F238E27FC236}">
                <a16:creationId xmlns:a16="http://schemas.microsoft.com/office/drawing/2014/main" id="{87DB37CD-55E9-9D4A-90EE-F080A296832B}"/>
              </a:ext>
            </a:extLst>
          </p:cNvPr>
          <p:cNvSpPr>
            <a:spLocks noGrp="1"/>
          </p:cNvSpPr>
          <p:nvPr>
            <p:ph type="body" sz="quarter" idx="14" hasCustomPrompt="1"/>
          </p:nvPr>
        </p:nvSpPr>
        <p:spPr>
          <a:xfrm>
            <a:off x="763740" y="5915775"/>
            <a:ext cx="2996229" cy="360363"/>
          </a:xfrm>
        </p:spPr>
        <p:txBody>
          <a:bodyPr>
            <a:noAutofit/>
          </a:bodyPr>
          <a:lstStyle>
            <a:lvl1pPr marL="0" indent="0">
              <a:buNone/>
              <a:defRPr sz="1200">
                <a:solidFill>
                  <a:schemeClr val="accent2"/>
                </a:solidFill>
                <a:latin typeface="Arial" panose="020B0604020202020204" pitchFamily="34" charset="0"/>
                <a:cs typeface="Arial" panose="020B0604020202020204" pitchFamily="34" charset="0"/>
              </a:defRPr>
            </a:lvl1pPr>
          </a:lstStyle>
          <a:p>
            <a:pPr lvl="0"/>
            <a:r>
              <a:rPr lang="en-BE"/>
              <a:t>Date goes here</a:t>
            </a:r>
          </a:p>
        </p:txBody>
      </p:sp>
      <p:pic>
        <p:nvPicPr>
          <p:cNvPr id="3" name="Picture 2">
            <a:extLst>
              <a:ext uri="{FF2B5EF4-FFF2-40B4-BE49-F238E27FC236}">
                <a16:creationId xmlns:a16="http://schemas.microsoft.com/office/drawing/2014/main" id="{99DCB681-DAA4-29BB-6368-96E94DFF62A0}"/>
              </a:ext>
            </a:extLst>
          </p:cNvPr>
          <p:cNvPicPr>
            <a:picLocks noChangeAspect="1"/>
          </p:cNvPicPr>
          <p:nvPr userDrawn="1"/>
        </p:nvPicPr>
        <p:blipFill>
          <a:blip r:embed="rId2"/>
          <a:srcRect l="28" r="28"/>
          <a:stretch/>
        </p:blipFill>
        <p:spPr>
          <a:xfrm>
            <a:off x="7356230" y="-37748"/>
            <a:ext cx="4835769" cy="6895748"/>
          </a:xfrm>
          <a:prstGeom prst="rect">
            <a:avLst/>
          </a:prstGeom>
        </p:spPr>
      </p:pic>
      <p:pic>
        <p:nvPicPr>
          <p:cNvPr id="2" name="Picture 1" descr="Arrow&#10;&#10;Description automatically generated with medium confidence">
            <a:extLst>
              <a:ext uri="{FF2B5EF4-FFF2-40B4-BE49-F238E27FC236}">
                <a16:creationId xmlns:a16="http://schemas.microsoft.com/office/drawing/2014/main" id="{75928CD1-6D42-7E22-AC1C-021AF4CCDECA}"/>
              </a:ext>
            </a:extLst>
          </p:cNvPr>
          <p:cNvPicPr>
            <a:picLocks noChangeAspect="1"/>
          </p:cNvPicPr>
          <p:nvPr userDrawn="1"/>
        </p:nvPicPr>
        <p:blipFill>
          <a:blip r:embed="rId3"/>
          <a:stretch>
            <a:fillRect/>
          </a:stretch>
        </p:blipFill>
        <p:spPr>
          <a:xfrm>
            <a:off x="744046" y="532086"/>
            <a:ext cx="1517809" cy="1216547"/>
          </a:xfrm>
          <a:prstGeom prst="rect">
            <a:avLst/>
          </a:prstGeom>
        </p:spPr>
      </p:pic>
    </p:spTree>
    <p:extLst>
      <p:ext uri="{BB962C8B-B14F-4D97-AF65-F5344CB8AC3E}">
        <p14:creationId xmlns:p14="http://schemas.microsoft.com/office/powerpoint/2010/main" val="253520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smtClean="0"/>
              <a:t>Click to add title</a:t>
            </a:r>
            <a:endParaRPr lang="en-GB"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GB" dirty="0" smtClean="0"/>
              <a:t>Click to add text</a:t>
            </a:r>
            <a:endParaRPr lang="en-GB"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GB" dirty="0" smtClean="0"/>
              <a:t>Click to add text</a:t>
            </a:r>
            <a:endParaRPr lang="en-GB"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GB" dirty="0" smtClean="0"/>
              <a:t>Click to add text</a:t>
            </a:r>
            <a:endParaRPr lang="en-GB" dirty="0"/>
          </a:p>
        </p:txBody>
      </p:sp>
      <p:sp>
        <p:nvSpPr>
          <p:cNvPr id="6" name="Slide Number Placeholder 5"/>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GB" dirty="0" smtClean="0"/>
              <a:t>Click to add title</a:t>
            </a:r>
            <a:endParaRPr lang="en-GB"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GB" dirty="0" smtClean="0"/>
              <a:t>Click to add text</a:t>
            </a:r>
            <a:endParaRPr lang="en-GB"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GB" dirty="0" smtClean="0"/>
              <a:t>Click to add text</a:t>
            </a:r>
            <a:endParaRPr lang="en-GB"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GB" dirty="0" smtClean="0"/>
              <a:t>Click to add text</a:t>
            </a:r>
            <a:endParaRPr lang="en-GB"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GB" dirty="0" smtClean="0"/>
              <a:t>Click to add text</a:t>
            </a:r>
            <a:endParaRPr lang="en-GB" dirty="0"/>
          </a:p>
        </p:txBody>
      </p:sp>
      <p:sp>
        <p:nvSpPr>
          <p:cNvPr id="7" name="Slide Number Placeholder 6"/>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GB" dirty="0" smtClean="0"/>
              <a:t>Click to add topic</a:t>
            </a:r>
            <a:endParaRPr lang="en-GB"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GB" dirty="0" smtClean="0"/>
              <a:t>Agenda</a:t>
            </a:r>
            <a:endParaRPr lang="en-GB"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GB" dirty="0" smtClean="0"/>
              <a:t>Click to add title</a:t>
            </a:r>
            <a:endParaRPr lang="en-GB"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a:t>
            </a:r>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customXml" Target="../../customXml/item5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52.xml"/><Relationship Id="rId2" Type="http://schemas.openxmlformats.org/officeDocument/2006/relationships/slideLayout" Target="../slideLayouts/slideLayout2.xml"/><Relationship Id="rId16" Type="http://schemas.openxmlformats.org/officeDocument/2006/relationships/customXml" Target="../../customXml/item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20.xml"/><Relationship Id="rId10" Type="http://schemas.openxmlformats.org/officeDocument/2006/relationships/slideLayout" Target="../slideLayouts/slideLayout10.xml"/><Relationship Id="rId19" Type="http://schemas.openxmlformats.org/officeDocument/2006/relationships/customXml" Target="../../customXml/item3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2.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6"/>
            </p:custDataLst>
          </p:nvPr>
        </p:nvSpPr>
        <p:spPr>
          <a:xfrm>
            <a:off x="485776" y="355601"/>
            <a:ext cx="11223623" cy="495299"/>
          </a:xfrm>
          <a:prstGeom prst="rect">
            <a:avLst/>
          </a:prstGeom>
        </p:spPr>
        <p:txBody>
          <a:bodyPr vert="horz" lIns="0" tIns="0" rIns="0" bIns="0" rtlCol="0" anchor="t">
            <a:noAutofit/>
          </a:bodyPr>
          <a:lstStyle/>
          <a:p>
            <a:r>
              <a:rPr lang="en-US" smtClean="0"/>
              <a:t>Click to add title</a:t>
            </a:r>
            <a:endParaRPr lang="en-GB" dirty="0"/>
          </a:p>
        </p:txBody>
      </p:sp>
      <p:sp>
        <p:nvSpPr>
          <p:cNvPr id="3" name="Text Placeholder 2"/>
          <p:cNvSpPr>
            <a:spLocks noGrp="1"/>
          </p:cNvSpPr>
          <p:nvPr>
            <p:ph type="body" idx="1"/>
            <p:custDataLst>
              <p:custData r:id="rId17"/>
            </p:custDataLst>
          </p:nvPr>
        </p:nvSpPr>
        <p:spPr>
          <a:xfrm>
            <a:off x="485776" y="1609725"/>
            <a:ext cx="11223624" cy="4514302"/>
          </a:xfrm>
          <a:prstGeom prst="rect">
            <a:avLst/>
          </a:prstGeom>
        </p:spPr>
        <p:txBody>
          <a:bodyPr vert="horz" lIns="0" tIns="0" rIns="0" bIns="0" rtlCol="0" anchor="t">
            <a:noAutofit/>
          </a:bodyPr>
          <a:lstStyle/>
          <a:p>
            <a:pPr lvl="0"/>
            <a:r>
              <a:rPr lang="en-GB" smtClean="0"/>
              <a:t>Click to add text</a:t>
            </a:r>
            <a:endParaRPr lang="en-GB" dirty="0"/>
          </a:p>
        </p:txBody>
      </p:sp>
      <p:sp>
        <p:nvSpPr>
          <p:cNvPr id="4" name="Slide Number Placeholder 3"/>
          <p:cNvSpPr>
            <a:spLocks noGrp="1"/>
          </p:cNvSpPr>
          <p:nvPr>
            <p:ph type="sldNum" sz="quarter" idx="4"/>
            <p:custDataLst>
              <p:custData r:id="rId18"/>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9"/>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6" name="ContentLogo_WHITE" hidden="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pic>
        <p:nvPicPr>
          <p:cNvPr id="7" name="ContentLogo_COLOU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spTree>
    <p:custDataLst>
      <p:custData r:id="rId15"/>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0" r:id="rId11"/>
    <p:sldLayoutId id="2147483721" r:id="rId12"/>
    <p:sldLayoutId id="2147483724" r:id="rId13"/>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FDEA4-242D-8B42-BA49-B131A3A44D2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816127A8-A938-434C-AC82-FA25D8870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Slide Number Placeholder 5">
            <a:extLst>
              <a:ext uri="{FF2B5EF4-FFF2-40B4-BE49-F238E27FC236}">
                <a16:creationId xmlns:a16="http://schemas.microsoft.com/office/drawing/2014/main" id="{28BF6741-506C-C84A-85B9-BC3DA44C1BDB}"/>
              </a:ext>
            </a:extLst>
          </p:cNvPr>
          <p:cNvSpPr>
            <a:spLocks noGrp="1"/>
          </p:cNvSpPr>
          <p:nvPr>
            <p:ph type="sldNum" sz="quarter" idx="4"/>
          </p:nvPr>
        </p:nvSpPr>
        <p:spPr>
          <a:xfrm>
            <a:off x="9149443" y="6357948"/>
            <a:ext cx="2743200" cy="365125"/>
          </a:xfrm>
          <a:prstGeom prst="rect">
            <a:avLst/>
          </a:prstGeom>
        </p:spPr>
        <p:txBody>
          <a:bodyPr vert="horz" lIns="91440" tIns="45720" rIns="91440" bIns="45720" rtlCol="0" anchor="ctr"/>
          <a:lstStyle>
            <a:lvl1pPr algn="r">
              <a:defRPr sz="900">
                <a:solidFill>
                  <a:schemeClr val="accent6"/>
                </a:solidFill>
                <a:latin typeface="Arial" panose="020B0604020202020204" pitchFamily="34" charset="0"/>
                <a:cs typeface="Arial" panose="020B0604020202020204" pitchFamily="34" charset="0"/>
              </a:defRPr>
            </a:lvl1pPr>
          </a:lstStyle>
          <a:p>
            <a:fld id="{8AF60725-7912-C148-9DFD-008C13CEDD2C}" type="slidenum">
              <a:rPr lang="en-BE" smtClean="0"/>
              <a:pPr/>
              <a:t>‹#›</a:t>
            </a:fld>
            <a:endParaRPr lang="en-BE"/>
          </a:p>
        </p:txBody>
      </p:sp>
      <p:sp>
        <p:nvSpPr>
          <p:cNvPr id="8" name="TextBox 7">
            <a:extLst>
              <a:ext uri="{FF2B5EF4-FFF2-40B4-BE49-F238E27FC236}">
                <a16:creationId xmlns:a16="http://schemas.microsoft.com/office/drawing/2014/main" id="{6DE32DD0-8AAA-EE49-A4CE-EC3AEEE9C491}"/>
              </a:ext>
            </a:extLst>
          </p:cNvPr>
          <p:cNvSpPr txBox="1"/>
          <p:nvPr userDrawn="1"/>
        </p:nvSpPr>
        <p:spPr>
          <a:xfrm>
            <a:off x="753141" y="6464757"/>
            <a:ext cx="5072331" cy="219291"/>
          </a:xfrm>
          <a:prstGeom prst="rect">
            <a:avLst/>
          </a:prstGeom>
          <a:noFill/>
        </p:spPr>
        <p:txBody>
          <a:bodyPr wrap="square" rtlCol="0">
            <a:spAutoFit/>
          </a:bodyPr>
          <a:lstStyle/>
          <a:p>
            <a:pPr algn="l"/>
            <a:r>
              <a:rPr lang="en-US" sz="825" kern="1200">
                <a:solidFill>
                  <a:schemeClr val="accent6"/>
                </a:solidFill>
                <a:latin typeface="Arial" panose="020B0604020202020204" pitchFamily="34" charset="0"/>
                <a:ea typeface="+mn-ea"/>
                <a:cs typeface="Arial" panose="020B0604020202020204" pitchFamily="34" charset="0"/>
              </a:rPr>
              <a:t>© 2023 American Agricultural Insurance Company</a:t>
            </a:r>
          </a:p>
        </p:txBody>
      </p:sp>
    </p:spTree>
    <p:extLst>
      <p:ext uri="{BB962C8B-B14F-4D97-AF65-F5344CB8AC3E}">
        <p14:creationId xmlns:p14="http://schemas.microsoft.com/office/powerpoint/2010/main" val="62749864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Lst>
  <p:txStyles>
    <p:titleStyle>
      <a:lvl1pPr algn="l" defTabSz="685800" rtl="0" eaLnBrk="1" latinLnBrk="0" hangingPunct="1">
        <a:lnSpc>
          <a:spcPct val="90000"/>
        </a:lnSpc>
        <a:spcBef>
          <a:spcPct val="0"/>
        </a:spcBef>
        <a:buNone/>
        <a:defRPr sz="3000" b="0" kern="120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customXml/item35.xml"/><Relationship Id="rId2" Type="http://schemas.openxmlformats.org/officeDocument/2006/relationships/customXml" Target="../../customXml/item33.xml"/><Relationship Id="rId1" Type="http://schemas.openxmlformats.org/officeDocument/2006/relationships/customXml" Target="../../customXml/item5.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customXml" Target="../../customXml/item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6.png"/><Relationship Id="rId1" Type="http://schemas.openxmlformats.org/officeDocument/2006/relationships/slideLayout" Target="../slideLayouts/slideLayout4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3.xml"/><Relationship Id="rId1" Type="http://schemas.openxmlformats.org/officeDocument/2006/relationships/customXml" Target="../../customXml/item54.xml"/><Relationship Id="rId4" Type="http://schemas.openxmlformats.org/officeDocument/2006/relationships/image" Target="../media/image4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chart" Target="../charts/chart1.xml"/><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slideLayout" Target="../slideLayouts/slideLayout3.xml"/><Relationship Id="rId7" Type="http://schemas.openxmlformats.org/officeDocument/2006/relationships/image" Target="../media/image45.emf"/><Relationship Id="rId2" Type="http://schemas.openxmlformats.org/officeDocument/2006/relationships/customXml" Target="../../customXml/item1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44.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chart" Target="../charts/chart2.xml"/><Relationship Id="rId4" Type="http://schemas.openxmlformats.org/officeDocument/2006/relationships/image" Target="../media/image4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5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49.xml"/><Relationship Id="rId1" Type="http://schemas.openxmlformats.org/officeDocument/2006/relationships/vmlDrawing" Target="../drawings/vmlDrawing8.v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chart" Target="../charts/chart3.xml"/><Relationship Id="rId4" Type="http://schemas.openxmlformats.org/officeDocument/2006/relationships/image" Target="../media/image5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2.emf"/><Relationship Id="rId2" Type="http://schemas.openxmlformats.org/officeDocument/2006/relationships/customXml" Target="../../customXml/item55.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51.e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customXml" Target="../../customXml/item6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23.xml"/></Relationships>
</file>

<file path=ppt/slides/_rels/slide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6.png"/><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6.png"/><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1415" y="1984834"/>
            <a:ext cx="9359900" cy="1601978"/>
          </a:xfrm>
        </p:spPr>
        <p:txBody>
          <a:bodyPr/>
          <a:lstStyle/>
          <a:p>
            <a:r>
              <a:rPr lang="en-GB" dirty="0" smtClean="0"/>
              <a:t>GRUPO LARG</a:t>
            </a:r>
            <a:endParaRPr lang="en-GB" dirty="0"/>
          </a:p>
        </p:txBody>
      </p:sp>
      <p:sp>
        <p:nvSpPr>
          <p:cNvPr id="3" name="Subtitle 2"/>
          <p:cNvSpPr>
            <a:spLocks noGrp="1"/>
          </p:cNvSpPr>
          <p:nvPr>
            <p:ph type="subTitle" idx="1"/>
            <p:custDataLst>
              <p:custData r:id="rId2"/>
            </p:custDataLst>
          </p:nvPr>
        </p:nvSpPr>
        <p:spPr>
          <a:xfrm>
            <a:off x="459449" y="3605463"/>
            <a:ext cx="9323959" cy="791972"/>
          </a:xfrm>
        </p:spPr>
        <p:txBody>
          <a:bodyPr/>
          <a:lstStyle/>
          <a:p>
            <a:r>
              <a:rPr lang="en-GB" b="1" dirty="0" smtClean="0"/>
              <a:t>CONTRATOS DE DAÑOS</a:t>
            </a:r>
          </a:p>
          <a:p>
            <a:r>
              <a:rPr lang="en-GB" b="1" dirty="0" err="1" smtClean="0"/>
              <a:t>Renovación</a:t>
            </a:r>
            <a:r>
              <a:rPr lang="en-GB" b="1" dirty="0" smtClean="0"/>
              <a:t> 2023/2024 y </a:t>
            </a:r>
            <a:r>
              <a:rPr lang="en-GB" b="1" dirty="0" err="1" smtClean="0"/>
              <a:t>Objetivos</a:t>
            </a:r>
            <a:r>
              <a:rPr lang="en-GB" b="1" dirty="0" smtClean="0"/>
              <a:t> 2024/2025</a:t>
            </a:r>
            <a:endParaRPr lang="en-GB" b="1" dirty="0"/>
          </a:p>
        </p:txBody>
      </p:sp>
      <p:sp>
        <p:nvSpPr>
          <p:cNvPr id="4" name="PresenterDetails"/>
          <p:cNvSpPr>
            <a:spLocks noGrp="1"/>
          </p:cNvSpPr>
          <p:nvPr>
            <p:ph type="body" sz="half" idx="2"/>
            <p:custDataLst>
              <p:custData r:id="rId3"/>
            </p:custDataLst>
          </p:nvPr>
        </p:nvSpPr>
        <p:spPr>
          <a:xfrm>
            <a:off x="485775" y="4862254"/>
            <a:ext cx="7400925" cy="1038525"/>
          </a:xfrm>
        </p:spPr>
        <p:txBody>
          <a:bodyPr/>
          <a:lstStyle/>
          <a:p>
            <a:endParaRPr lang="en-GB" dirty="0" smtClean="0"/>
          </a:p>
          <a:p>
            <a:r>
              <a:rPr lang="en-GB" dirty="0" smtClean="0"/>
              <a:t>13 de </a:t>
            </a:r>
            <a:r>
              <a:rPr lang="en-GB" dirty="0" err="1" smtClean="0"/>
              <a:t>septiembre</a:t>
            </a:r>
            <a:r>
              <a:rPr lang="en-GB" dirty="0" smtClean="0"/>
              <a:t> de 2023</a:t>
            </a:r>
          </a:p>
        </p:txBody>
      </p:sp>
      <p:sp>
        <p:nvSpPr>
          <p:cNvPr id="5" name="ClientLogo" hidden="1"/>
          <p:cNvSpPr/>
          <p:nvPr>
            <p:custDataLst>
              <p:custData r:id="rId4"/>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bg1"/>
                </a:solidFill>
              </a:rPr>
              <a:t>Placeholder for optional client logo</a:t>
            </a:r>
          </a:p>
        </p:txBody>
      </p:sp>
    </p:spTree>
    <p:extLst>
      <p:ext uri="{BB962C8B-B14F-4D97-AF65-F5344CB8AC3E}">
        <p14:creationId xmlns:p14="http://schemas.microsoft.com/office/powerpoint/2010/main" val="1644816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9CF2-4E85-C1E6-086C-93CEAC9F1D0D}"/>
              </a:ext>
            </a:extLst>
          </p:cNvPr>
          <p:cNvSpPr>
            <a:spLocks noGrp="1"/>
          </p:cNvSpPr>
          <p:nvPr>
            <p:ph type="title"/>
          </p:nvPr>
        </p:nvSpPr>
        <p:spPr>
          <a:xfrm>
            <a:off x="838200" y="365125"/>
            <a:ext cx="10515600" cy="1325563"/>
          </a:xfrm>
        </p:spPr>
        <p:txBody>
          <a:bodyPr anchor="ctr">
            <a:normAutofit/>
          </a:bodyPr>
          <a:lstStyle/>
          <a:p>
            <a:r>
              <a:rPr lang="en-US" sz="4000" dirty="0"/>
              <a:t>2022 Financial Results</a:t>
            </a:r>
          </a:p>
        </p:txBody>
      </p:sp>
      <p:pic>
        <p:nvPicPr>
          <p:cNvPr id="5" name="Picture 4" descr="Logo, company name&#10;&#10;Description automatically generated">
            <a:extLst>
              <a:ext uri="{FF2B5EF4-FFF2-40B4-BE49-F238E27FC236}">
                <a16:creationId xmlns:a16="http://schemas.microsoft.com/office/drawing/2014/main" id="{5DE03A85-6890-D8FB-5AA2-EB9BCBB4C6F4}"/>
              </a:ext>
            </a:extLst>
          </p:cNvPr>
          <p:cNvPicPr>
            <a:picLocks noChangeAspect="1"/>
          </p:cNvPicPr>
          <p:nvPr/>
        </p:nvPicPr>
        <p:blipFill>
          <a:blip r:embed="rId2"/>
          <a:stretch>
            <a:fillRect/>
          </a:stretch>
        </p:blipFill>
        <p:spPr>
          <a:xfrm>
            <a:off x="10316816" y="248827"/>
            <a:ext cx="1687203" cy="738151"/>
          </a:xfrm>
          <a:prstGeom prst="rect">
            <a:avLst/>
          </a:prstGeom>
        </p:spPr>
      </p:pic>
      <p:sp>
        <p:nvSpPr>
          <p:cNvPr id="8" name="Rectangle 7">
            <a:extLst>
              <a:ext uri="{FF2B5EF4-FFF2-40B4-BE49-F238E27FC236}">
                <a16:creationId xmlns:a16="http://schemas.microsoft.com/office/drawing/2014/main" id="{6EA02501-6291-95FE-A50B-4567546E9783}"/>
              </a:ext>
            </a:extLst>
          </p:cNvPr>
          <p:cNvSpPr>
            <a:spLocks noChangeArrowheads="1"/>
          </p:cNvSpPr>
          <p:nvPr/>
        </p:nvSpPr>
        <p:spPr bwMode="gray">
          <a:xfrm>
            <a:off x="5089293" y="1804009"/>
            <a:ext cx="38480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0272" marR="0" lvl="0" indent="0" algn="l" defTabSz="457200" rtl="0" eaLnBrk="1" fontAlgn="auto" latinLnBrk="0" hangingPunct="1">
              <a:lnSpc>
                <a:spcPct val="100000"/>
              </a:lnSpc>
              <a:spcBef>
                <a:spcPct val="60000"/>
              </a:spcBef>
              <a:spcAft>
                <a:spcPts val="0"/>
              </a:spcAft>
              <a:buClrTx/>
              <a:buSzTx/>
              <a:buFontTx/>
              <a:buNone/>
              <a:tabLst/>
              <a:defRPr/>
            </a:pPr>
            <a:r>
              <a:rPr kumimoji="0" lang="en-US" sz="2000" b="1" i="0" u="none" strike="noStrike" kern="1200" cap="none" spc="0" normalizeH="0" baseline="0" noProof="0" dirty="0">
                <a:ln>
                  <a:noFill/>
                </a:ln>
                <a:solidFill>
                  <a:srgbClr val="00929A"/>
                </a:solidFill>
                <a:effectLst/>
                <a:uLnTx/>
                <a:uFillTx/>
                <a:latin typeface="Arial" panose="020B0604020202020204"/>
                <a:ea typeface="+mn-ea"/>
                <a:cs typeface="+mn-cs"/>
              </a:rPr>
              <a:t>@ 31 December 2022</a:t>
            </a:r>
          </a:p>
        </p:txBody>
      </p:sp>
      <p:graphicFrame>
        <p:nvGraphicFramePr>
          <p:cNvPr id="10" name="Content Placeholder 7">
            <a:extLst>
              <a:ext uri="{FF2B5EF4-FFF2-40B4-BE49-F238E27FC236}">
                <a16:creationId xmlns:a16="http://schemas.microsoft.com/office/drawing/2014/main" id="{AD4B762E-2AB5-4630-A138-12E582037909}"/>
              </a:ext>
            </a:extLst>
          </p:cNvPr>
          <p:cNvGraphicFramePr>
            <a:graphicFrameLocks/>
          </p:cNvGraphicFramePr>
          <p:nvPr>
            <p:extLst/>
          </p:nvPr>
        </p:nvGraphicFramePr>
        <p:xfrm>
          <a:off x="4641135" y="2437081"/>
          <a:ext cx="4038600"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016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CA6C-66DF-56AC-6D33-86BB27353923}"/>
              </a:ext>
            </a:extLst>
          </p:cNvPr>
          <p:cNvSpPr>
            <a:spLocks noGrp="1"/>
          </p:cNvSpPr>
          <p:nvPr>
            <p:ph type="title"/>
          </p:nvPr>
        </p:nvSpPr>
        <p:spPr/>
        <p:txBody>
          <a:bodyPr>
            <a:normAutofit/>
          </a:bodyPr>
          <a:lstStyle/>
          <a:p>
            <a:r>
              <a:rPr lang="en-US" sz="4000" dirty="0"/>
              <a:t>Spotlight: AmericanAg</a:t>
            </a:r>
            <a:r>
              <a:rPr lang="en-US" sz="4000" dirty="0">
                <a:latin typeface="Arial" panose="020B0604020202020204" pitchFamily="34" charset="0"/>
              </a:rPr>
              <a:t>™</a:t>
            </a:r>
            <a:r>
              <a:rPr lang="en-US" sz="4000" dirty="0"/>
              <a:t> + LARG</a:t>
            </a:r>
          </a:p>
        </p:txBody>
      </p:sp>
      <p:graphicFrame>
        <p:nvGraphicFramePr>
          <p:cNvPr id="4" name="Content Placeholder 3">
            <a:extLst>
              <a:ext uri="{FF2B5EF4-FFF2-40B4-BE49-F238E27FC236}">
                <a16:creationId xmlns:a16="http://schemas.microsoft.com/office/drawing/2014/main" id="{43B9CEBF-0D40-636B-CACA-C9FF5C0A0126}"/>
              </a:ext>
            </a:extLst>
          </p:cNvPr>
          <p:cNvGraphicFramePr>
            <a:graphicFrameLocks noGrp="1"/>
          </p:cNvGraphicFramePr>
          <p:nvPr>
            <p:ph idx="1"/>
            <p:extLst/>
          </p:nvPr>
        </p:nvGraphicFramePr>
        <p:xfrm>
          <a:off x="838200" y="160616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132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Renovación</a:t>
            </a:r>
            <a:r>
              <a:rPr lang="en-GB" dirty="0" smtClean="0"/>
              <a:t> 2023/2024: </a:t>
            </a:r>
            <a:r>
              <a:rPr lang="en-GB" dirty="0" err="1" smtClean="0"/>
              <a:t>recapitulación</a:t>
            </a:r>
            <a:endParaRPr lang="en-GB" dirty="0"/>
          </a:p>
        </p:txBody>
      </p:sp>
      <p:sp>
        <p:nvSpPr>
          <p:cNvPr id="3" name="Text Placeholder 2"/>
          <p:cNvSpPr>
            <a:spLocks noGrp="1"/>
          </p:cNvSpPr>
          <p:nvPr>
            <p:ph type="body" idx="1"/>
          </p:nvPr>
        </p:nvSpPr>
        <p:spPr/>
        <p:txBody>
          <a:bodyPr/>
          <a:lstStyle/>
          <a:p>
            <a:r>
              <a:rPr lang="en-GB" dirty="0"/>
              <a:t>2</a:t>
            </a:r>
            <a:endParaRPr lang="en-GB" dirty="0"/>
          </a:p>
        </p:txBody>
      </p:sp>
    </p:spTree>
    <p:extLst>
      <p:ext uri="{BB962C8B-B14F-4D97-AF65-F5344CB8AC3E}">
        <p14:creationId xmlns:p14="http://schemas.microsoft.com/office/powerpoint/2010/main" val="3126762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err="1" smtClean="0">
                <a:solidFill>
                  <a:schemeClr val="accent1"/>
                </a:solidFill>
              </a:rPr>
              <a:t>Contrato</a:t>
            </a:r>
            <a:endParaRPr lang="en-GB" dirty="0">
              <a:solidFill>
                <a:schemeClr val="accent1"/>
              </a:solidFill>
            </a:endParaRPr>
          </a:p>
          <a:p>
            <a:pPr marL="0" indent="0">
              <a:buNone/>
            </a:pPr>
            <a:r>
              <a:rPr lang="en-GB" dirty="0" err="1" smtClean="0">
                <a:solidFill>
                  <a:schemeClr val="accent1"/>
                </a:solidFill>
              </a:rPr>
              <a:t>Catastrófico</a:t>
            </a:r>
            <a:endParaRPr lang="en-GB" dirty="0">
              <a:solidFill>
                <a:schemeClr val="accent1"/>
              </a:solidFill>
            </a:endParaRPr>
          </a:p>
        </p:txBody>
      </p:sp>
      <p:sp>
        <p:nvSpPr>
          <p:cNvPr id="3" name="Oval 2"/>
          <p:cNvSpPr/>
          <p:nvPr/>
        </p:nvSpPr>
        <p:spPr>
          <a:xfrm>
            <a:off x="1574826" y="2266122"/>
            <a:ext cx="3504070" cy="364378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4" name="Group 125"/>
          <p:cNvGrpSpPr>
            <a:grpSpLocks noChangeAspect="1"/>
          </p:cNvGrpSpPr>
          <p:nvPr/>
        </p:nvGrpSpPr>
        <p:grpSpPr bwMode="auto">
          <a:xfrm>
            <a:off x="2222210" y="2895908"/>
            <a:ext cx="2201899" cy="2390688"/>
            <a:chOff x="2470" y="1556"/>
            <a:chExt cx="1108" cy="1203"/>
          </a:xfrm>
          <a:solidFill>
            <a:schemeClr val="bg1"/>
          </a:solidFill>
        </p:grpSpPr>
        <p:sp>
          <p:nvSpPr>
            <p:cNvPr id="5" name="Freeform 126"/>
            <p:cNvSpPr>
              <a:spLocks noEditPoints="1"/>
            </p:cNvSpPr>
            <p:nvPr/>
          </p:nvSpPr>
          <p:spPr bwMode="auto">
            <a:xfrm>
              <a:off x="2571" y="1556"/>
              <a:ext cx="943" cy="794"/>
            </a:xfrm>
            <a:custGeom>
              <a:avLst/>
              <a:gdLst>
                <a:gd name="T0" fmla="*/ 399 w 399"/>
                <a:gd name="T1" fmla="*/ 155 h 336"/>
                <a:gd name="T2" fmla="*/ 300 w 399"/>
                <a:gd name="T3" fmla="*/ 87 h 336"/>
                <a:gd name="T4" fmla="*/ 289 w 399"/>
                <a:gd name="T5" fmla="*/ 33 h 336"/>
                <a:gd name="T6" fmla="*/ 287 w 399"/>
                <a:gd name="T7" fmla="*/ 18 h 336"/>
                <a:gd name="T8" fmla="*/ 236 w 399"/>
                <a:gd name="T9" fmla="*/ 25 h 336"/>
                <a:gd name="T10" fmla="*/ 233 w 399"/>
                <a:gd name="T11" fmla="*/ 26 h 336"/>
                <a:gd name="T12" fmla="*/ 205 w 399"/>
                <a:gd name="T13" fmla="*/ 2 h 336"/>
                <a:gd name="T14" fmla="*/ 3 w 399"/>
                <a:gd name="T15" fmla="*/ 179 h 336"/>
                <a:gd name="T16" fmla="*/ 53 w 399"/>
                <a:gd name="T17" fmla="*/ 182 h 336"/>
                <a:gd name="T18" fmla="*/ 77 w 399"/>
                <a:gd name="T19" fmla="*/ 334 h 336"/>
                <a:gd name="T20" fmla="*/ 178 w 399"/>
                <a:gd name="T21" fmla="*/ 333 h 336"/>
                <a:gd name="T22" fmla="*/ 214 w 399"/>
                <a:gd name="T23" fmla="*/ 263 h 336"/>
                <a:gd name="T24" fmla="*/ 220 w 399"/>
                <a:gd name="T25" fmla="*/ 250 h 336"/>
                <a:gd name="T26" fmla="*/ 231 w 399"/>
                <a:gd name="T27" fmla="*/ 150 h 336"/>
                <a:gd name="T28" fmla="*/ 193 w 399"/>
                <a:gd name="T29" fmla="*/ 140 h 336"/>
                <a:gd name="T30" fmla="*/ 196 w 399"/>
                <a:gd name="T31" fmla="*/ 142 h 336"/>
                <a:gd name="T32" fmla="*/ 241 w 399"/>
                <a:gd name="T33" fmla="*/ 139 h 336"/>
                <a:gd name="T34" fmla="*/ 245 w 399"/>
                <a:gd name="T35" fmla="*/ 239 h 336"/>
                <a:gd name="T36" fmla="*/ 367 w 399"/>
                <a:gd name="T37" fmla="*/ 314 h 336"/>
                <a:gd name="T38" fmla="*/ 399 w 399"/>
                <a:gd name="T39" fmla="*/ 155 h 336"/>
                <a:gd name="T40" fmla="*/ 206 w 399"/>
                <a:gd name="T41" fmla="*/ 164 h 336"/>
                <a:gd name="T42" fmla="*/ 196 w 399"/>
                <a:gd name="T43" fmla="*/ 264 h 336"/>
                <a:gd name="T44" fmla="*/ 194 w 399"/>
                <a:gd name="T45" fmla="*/ 269 h 336"/>
                <a:gd name="T46" fmla="*/ 170 w 399"/>
                <a:gd name="T47" fmla="*/ 317 h 336"/>
                <a:gd name="T48" fmla="*/ 164 w 399"/>
                <a:gd name="T49" fmla="*/ 320 h 336"/>
                <a:gd name="T50" fmla="*/ 72 w 399"/>
                <a:gd name="T51" fmla="*/ 320 h 336"/>
                <a:gd name="T52" fmla="*/ 67 w 399"/>
                <a:gd name="T53" fmla="*/ 315 h 336"/>
                <a:gd name="T54" fmla="*/ 67 w 399"/>
                <a:gd name="T55" fmla="*/ 168 h 336"/>
                <a:gd name="T56" fmla="*/ 39 w 399"/>
                <a:gd name="T57" fmla="*/ 165 h 336"/>
                <a:gd name="T58" fmla="*/ 241 w 399"/>
                <a:gd name="T59" fmla="*/ 55 h 336"/>
                <a:gd name="T60" fmla="*/ 351 w 399"/>
                <a:gd name="T61" fmla="*/ 302 h 336"/>
                <a:gd name="T62" fmla="*/ 267 w 399"/>
                <a:gd name="T63" fmla="*/ 222 h 336"/>
                <a:gd name="T64" fmla="*/ 263 w 399"/>
                <a:gd name="T65" fmla="*/ 121 h 336"/>
                <a:gd name="T66" fmla="*/ 238 w 399"/>
                <a:gd name="T67" fmla="*/ 62 h 336"/>
                <a:gd name="T68" fmla="*/ 251 w 399"/>
                <a:gd name="T69" fmla="*/ 37 h 336"/>
                <a:gd name="T70" fmla="*/ 276 w 399"/>
                <a:gd name="T71" fmla="*/ 41 h 336"/>
                <a:gd name="T72" fmla="*/ 278 w 399"/>
                <a:gd name="T73" fmla="*/ 57 h 336"/>
                <a:gd name="T74" fmla="*/ 286 w 399"/>
                <a:gd name="T75" fmla="*/ 95 h 336"/>
                <a:gd name="T76" fmla="*/ 356 w 399"/>
                <a:gd name="T77" fmla="*/ 143 h 336"/>
                <a:gd name="T78" fmla="*/ 330 w 399"/>
                <a:gd name="T79" fmla="*/ 15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336">
                  <a:moveTo>
                    <a:pt x="399" y="155"/>
                  </a:moveTo>
                  <a:cubicBezTo>
                    <a:pt x="399" y="155"/>
                    <a:pt x="399" y="155"/>
                    <a:pt x="399" y="155"/>
                  </a:cubicBezTo>
                  <a:cubicBezTo>
                    <a:pt x="388" y="148"/>
                    <a:pt x="388" y="148"/>
                    <a:pt x="388" y="148"/>
                  </a:cubicBezTo>
                  <a:cubicBezTo>
                    <a:pt x="358" y="128"/>
                    <a:pt x="329" y="107"/>
                    <a:pt x="300" y="87"/>
                  </a:cubicBezTo>
                  <a:cubicBezTo>
                    <a:pt x="298" y="86"/>
                    <a:pt x="297" y="84"/>
                    <a:pt x="296" y="82"/>
                  </a:cubicBezTo>
                  <a:cubicBezTo>
                    <a:pt x="294" y="65"/>
                    <a:pt x="292" y="49"/>
                    <a:pt x="289" y="33"/>
                  </a:cubicBezTo>
                  <a:cubicBezTo>
                    <a:pt x="289" y="29"/>
                    <a:pt x="288" y="25"/>
                    <a:pt x="288" y="21"/>
                  </a:cubicBezTo>
                  <a:cubicBezTo>
                    <a:pt x="287" y="18"/>
                    <a:pt x="287" y="18"/>
                    <a:pt x="287" y="18"/>
                  </a:cubicBezTo>
                  <a:cubicBezTo>
                    <a:pt x="266" y="21"/>
                    <a:pt x="266" y="21"/>
                    <a:pt x="266" y="21"/>
                  </a:cubicBezTo>
                  <a:cubicBezTo>
                    <a:pt x="256" y="22"/>
                    <a:pt x="246" y="23"/>
                    <a:pt x="236" y="25"/>
                  </a:cubicBezTo>
                  <a:cubicBezTo>
                    <a:pt x="235" y="25"/>
                    <a:pt x="235" y="25"/>
                    <a:pt x="234" y="26"/>
                  </a:cubicBezTo>
                  <a:cubicBezTo>
                    <a:pt x="234" y="26"/>
                    <a:pt x="233" y="26"/>
                    <a:pt x="233" y="26"/>
                  </a:cubicBezTo>
                  <a:cubicBezTo>
                    <a:pt x="232" y="27"/>
                    <a:pt x="232" y="27"/>
                    <a:pt x="232" y="27"/>
                  </a:cubicBezTo>
                  <a:cubicBezTo>
                    <a:pt x="205" y="2"/>
                    <a:pt x="205" y="2"/>
                    <a:pt x="205" y="2"/>
                  </a:cubicBezTo>
                  <a:cubicBezTo>
                    <a:pt x="203" y="0"/>
                    <a:pt x="198" y="0"/>
                    <a:pt x="196" y="2"/>
                  </a:cubicBezTo>
                  <a:cubicBezTo>
                    <a:pt x="3" y="179"/>
                    <a:pt x="3" y="179"/>
                    <a:pt x="3" y="179"/>
                  </a:cubicBezTo>
                  <a:cubicBezTo>
                    <a:pt x="2" y="180"/>
                    <a:pt x="1" y="181"/>
                    <a:pt x="0" y="182"/>
                  </a:cubicBezTo>
                  <a:cubicBezTo>
                    <a:pt x="53" y="182"/>
                    <a:pt x="53" y="182"/>
                    <a:pt x="53" y="182"/>
                  </a:cubicBezTo>
                  <a:cubicBezTo>
                    <a:pt x="53" y="334"/>
                    <a:pt x="53" y="334"/>
                    <a:pt x="53" y="334"/>
                  </a:cubicBezTo>
                  <a:cubicBezTo>
                    <a:pt x="77" y="334"/>
                    <a:pt x="77" y="334"/>
                    <a:pt x="77" y="334"/>
                  </a:cubicBezTo>
                  <a:cubicBezTo>
                    <a:pt x="109" y="334"/>
                    <a:pt x="142" y="334"/>
                    <a:pt x="175" y="334"/>
                  </a:cubicBezTo>
                  <a:cubicBezTo>
                    <a:pt x="177" y="335"/>
                    <a:pt x="177" y="334"/>
                    <a:pt x="178" y="333"/>
                  </a:cubicBezTo>
                  <a:cubicBezTo>
                    <a:pt x="187" y="316"/>
                    <a:pt x="195" y="298"/>
                    <a:pt x="204" y="281"/>
                  </a:cubicBezTo>
                  <a:cubicBezTo>
                    <a:pt x="214" y="263"/>
                    <a:pt x="214" y="263"/>
                    <a:pt x="214" y="263"/>
                  </a:cubicBezTo>
                  <a:cubicBezTo>
                    <a:pt x="215" y="259"/>
                    <a:pt x="217" y="256"/>
                    <a:pt x="219" y="253"/>
                  </a:cubicBezTo>
                  <a:cubicBezTo>
                    <a:pt x="220" y="250"/>
                    <a:pt x="220" y="250"/>
                    <a:pt x="220" y="250"/>
                  </a:cubicBezTo>
                  <a:cubicBezTo>
                    <a:pt x="174" y="250"/>
                    <a:pt x="174" y="250"/>
                    <a:pt x="174" y="250"/>
                  </a:cubicBezTo>
                  <a:cubicBezTo>
                    <a:pt x="231" y="150"/>
                    <a:pt x="231" y="150"/>
                    <a:pt x="231" y="150"/>
                  </a:cubicBezTo>
                  <a:cubicBezTo>
                    <a:pt x="185" y="150"/>
                    <a:pt x="185" y="150"/>
                    <a:pt x="185" y="150"/>
                  </a:cubicBezTo>
                  <a:cubicBezTo>
                    <a:pt x="193" y="140"/>
                    <a:pt x="193" y="140"/>
                    <a:pt x="193" y="140"/>
                  </a:cubicBezTo>
                  <a:cubicBezTo>
                    <a:pt x="195" y="141"/>
                    <a:pt x="195" y="141"/>
                    <a:pt x="195" y="141"/>
                  </a:cubicBezTo>
                  <a:cubicBezTo>
                    <a:pt x="196" y="142"/>
                    <a:pt x="196" y="142"/>
                    <a:pt x="196" y="142"/>
                  </a:cubicBezTo>
                  <a:cubicBezTo>
                    <a:pt x="195" y="145"/>
                    <a:pt x="195" y="145"/>
                    <a:pt x="195" y="145"/>
                  </a:cubicBezTo>
                  <a:cubicBezTo>
                    <a:pt x="241" y="139"/>
                    <a:pt x="241" y="139"/>
                    <a:pt x="241" y="139"/>
                  </a:cubicBezTo>
                  <a:cubicBezTo>
                    <a:pt x="198" y="245"/>
                    <a:pt x="198" y="245"/>
                    <a:pt x="198" y="245"/>
                  </a:cubicBezTo>
                  <a:cubicBezTo>
                    <a:pt x="245" y="239"/>
                    <a:pt x="245" y="239"/>
                    <a:pt x="245" y="239"/>
                  </a:cubicBezTo>
                  <a:cubicBezTo>
                    <a:pt x="210" y="336"/>
                    <a:pt x="210" y="336"/>
                    <a:pt x="210" y="336"/>
                  </a:cubicBezTo>
                  <a:cubicBezTo>
                    <a:pt x="367" y="314"/>
                    <a:pt x="367" y="314"/>
                    <a:pt x="367" y="314"/>
                  </a:cubicBezTo>
                  <a:cubicBezTo>
                    <a:pt x="346" y="163"/>
                    <a:pt x="346" y="163"/>
                    <a:pt x="346" y="163"/>
                  </a:cubicBezTo>
                  <a:lnTo>
                    <a:pt x="399" y="155"/>
                  </a:lnTo>
                  <a:close/>
                  <a:moveTo>
                    <a:pt x="156" y="164"/>
                  </a:moveTo>
                  <a:cubicBezTo>
                    <a:pt x="206" y="164"/>
                    <a:pt x="206" y="164"/>
                    <a:pt x="206" y="164"/>
                  </a:cubicBezTo>
                  <a:cubicBezTo>
                    <a:pt x="149" y="264"/>
                    <a:pt x="149" y="264"/>
                    <a:pt x="149" y="264"/>
                  </a:cubicBezTo>
                  <a:cubicBezTo>
                    <a:pt x="196" y="264"/>
                    <a:pt x="196" y="264"/>
                    <a:pt x="196" y="264"/>
                  </a:cubicBezTo>
                  <a:cubicBezTo>
                    <a:pt x="195" y="267"/>
                    <a:pt x="195" y="267"/>
                    <a:pt x="195" y="267"/>
                  </a:cubicBezTo>
                  <a:cubicBezTo>
                    <a:pt x="195" y="268"/>
                    <a:pt x="195" y="268"/>
                    <a:pt x="194" y="269"/>
                  </a:cubicBezTo>
                  <a:cubicBezTo>
                    <a:pt x="187" y="283"/>
                    <a:pt x="187" y="283"/>
                    <a:pt x="187" y="283"/>
                  </a:cubicBezTo>
                  <a:cubicBezTo>
                    <a:pt x="181" y="294"/>
                    <a:pt x="176" y="306"/>
                    <a:pt x="170" y="317"/>
                  </a:cubicBezTo>
                  <a:cubicBezTo>
                    <a:pt x="169" y="319"/>
                    <a:pt x="168" y="320"/>
                    <a:pt x="164" y="320"/>
                  </a:cubicBezTo>
                  <a:cubicBezTo>
                    <a:pt x="164" y="320"/>
                    <a:pt x="164" y="320"/>
                    <a:pt x="164" y="320"/>
                  </a:cubicBezTo>
                  <a:cubicBezTo>
                    <a:pt x="133" y="320"/>
                    <a:pt x="102" y="320"/>
                    <a:pt x="72" y="320"/>
                  </a:cubicBezTo>
                  <a:cubicBezTo>
                    <a:pt x="72" y="320"/>
                    <a:pt x="72" y="320"/>
                    <a:pt x="72" y="320"/>
                  </a:cubicBezTo>
                  <a:cubicBezTo>
                    <a:pt x="71" y="320"/>
                    <a:pt x="70" y="320"/>
                    <a:pt x="69" y="319"/>
                  </a:cubicBezTo>
                  <a:cubicBezTo>
                    <a:pt x="67" y="318"/>
                    <a:pt x="67" y="317"/>
                    <a:pt x="67" y="315"/>
                  </a:cubicBezTo>
                  <a:cubicBezTo>
                    <a:pt x="67" y="276"/>
                    <a:pt x="67" y="236"/>
                    <a:pt x="67" y="196"/>
                  </a:cubicBezTo>
                  <a:cubicBezTo>
                    <a:pt x="67" y="168"/>
                    <a:pt x="67" y="168"/>
                    <a:pt x="67" y="168"/>
                  </a:cubicBezTo>
                  <a:cubicBezTo>
                    <a:pt x="41" y="168"/>
                    <a:pt x="41" y="168"/>
                    <a:pt x="41" y="168"/>
                  </a:cubicBezTo>
                  <a:cubicBezTo>
                    <a:pt x="39" y="165"/>
                    <a:pt x="39" y="165"/>
                    <a:pt x="39" y="165"/>
                  </a:cubicBezTo>
                  <a:cubicBezTo>
                    <a:pt x="200" y="17"/>
                    <a:pt x="200" y="17"/>
                    <a:pt x="200" y="17"/>
                  </a:cubicBezTo>
                  <a:cubicBezTo>
                    <a:pt x="241" y="55"/>
                    <a:pt x="241" y="55"/>
                    <a:pt x="241" y="55"/>
                  </a:cubicBezTo>
                  <a:lnTo>
                    <a:pt x="156" y="164"/>
                  </a:lnTo>
                  <a:close/>
                  <a:moveTo>
                    <a:pt x="351" y="302"/>
                  </a:moveTo>
                  <a:cubicBezTo>
                    <a:pt x="232" y="318"/>
                    <a:pt x="232" y="318"/>
                    <a:pt x="232" y="318"/>
                  </a:cubicBezTo>
                  <a:cubicBezTo>
                    <a:pt x="267" y="222"/>
                    <a:pt x="267" y="222"/>
                    <a:pt x="267" y="222"/>
                  </a:cubicBezTo>
                  <a:cubicBezTo>
                    <a:pt x="220" y="228"/>
                    <a:pt x="220" y="228"/>
                    <a:pt x="220" y="228"/>
                  </a:cubicBezTo>
                  <a:cubicBezTo>
                    <a:pt x="263" y="121"/>
                    <a:pt x="263" y="121"/>
                    <a:pt x="263" y="121"/>
                  </a:cubicBezTo>
                  <a:cubicBezTo>
                    <a:pt x="216" y="128"/>
                    <a:pt x="216" y="128"/>
                    <a:pt x="216" y="128"/>
                  </a:cubicBezTo>
                  <a:cubicBezTo>
                    <a:pt x="238" y="62"/>
                    <a:pt x="238" y="62"/>
                    <a:pt x="238" y="62"/>
                  </a:cubicBezTo>
                  <a:cubicBezTo>
                    <a:pt x="256" y="74"/>
                    <a:pt x="256" y="74"/>
                    <a:pt x="256" y="74"/>
                  </a:cubicBezTo>
                  <a:cubicBezTo>
                    <a:pt x="251" y="37"/>
                    <a:pt x="251" y="37"/>
                    <a:pt x="251" y="37"/>
                  </a:cubicBezTo>
                  <a:cubicBezTo>
                    <a:pt x="275" y="34"/>
                    <a:pt x="275" y="34"/>
                    <a:pt x="275" y="34"/>
                  </a:cubicBezTo>
                  <a:cubicBezTo>
                    <a:pt x="276" y="41"/>
                    <a:pt x="276" y="41"/>
                    <a:pt x="276" y="41"/>
                  </a:cubicBezTo>
                  <a:cubicBezTo>
                    <a:pt x="277" y="44"/>
                    <a:pt x="277" y="48"/>
                    <a:pt x="278" y="51"/>
                  </a:cubicBezTo>
                  <a:cubicBezTo>
                    <a:pt x="278" y="57"/>
                    <a:pt x="278" y="57"/>
                    <a:pt x="278" y="57"/>
                  </a:cubicBezTo>
                  <a:cubicBezTo>
                    <a:pt x="280" y="69"/>
                    <a:pt x="282" y="80"/>
                    <a:pt x="283" y="92"/>
                  </a:cubicBezTo>
                  <a:cubicBezTo>
                    <a:pt x="283" y="93"/>
                    <a:pt x="284" y="94"/>
                    <a:pt x="286" y="95"/>
                  </a:cubicBezTo>
                  <a:cubicBezTo>
                    <a:pt x="354" y="142"/>
                    <a:pt x="354" y="142"/>
                    <a:pt x="354" y="142"/>
                  </a:cubicBezTo>
                  <a:cubicBezTo>
                    <a:pt x="354" y="142"/>
                    <a:pt x="355" y="143"/>
                    <a:pt x="356" y="143"/>
                  </a:cubicBezTo>
                  <a:cubicBezTo>
                    <a:pt x="360" y="146"/>
                    <a:pt x="360" y="146"/>
                    <a:pt x="360" y="146"/>
                  </a:cubicBezTo>
                  <a:cubicBezTo>
                    <a:pt x="330" y="151"/>
                    <a:pt x="330" y="151"/>
                    <a:pt x="330" y="151"/>
                  </a:cubicBezTo>
                  <a:lnTo>
                    <a:pt x="351"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 name="Freeform 127"/>
            <p:cNvSpPr>
              <a:spLocks/>
            </p:cNvSpPr>
            <p:nvPr/>
          </p:nvSpPr>
          <p:spPr bwMode="auto">
            <a:xfrm>
              <a:off x="2961" y="2393"/>
              <a:ext cx="617" cy="366"/>
            </a:xfrm>
            <a:custGeom>
              <a:avLst/>
              <a:gdLst>
                <a:gd name="T0" fmla="*/ 261 w 261"/>
                <a:gd name="T1" fmla="*/ 14 h 155"/>
                <a:gd name="T2" fmla="*/ 261 w 261"/>
                <a:gd name="T3" fmla="*/ 0 h 155"/>
                <a:gd name="T4" fmla="*/ 237 w 261"/>
                <a:gd name="T5" fmla="*/ 0 h 155"/>
                <a:gd name="T6" fmla="*/ 46 w 261"/>
                <a:gd name="T7" fmla="*/ 0 h 155"/>
                <a:gd name="T8" fmla="*/ 43 w 261"/>
                <a:gd name="T9" fmla="*/ 1 h 155"/>
                <a:gd name="T10" fmla="*/ 12 w 261"/>
                <a:gd name="T11" fmla="*/ 68 h 155"/>
                <a:gd name="T12" fmla="*/ 3 w 261"/>
                <a:gd name="T13" fmla="*/ 87 h 155"/>
                <a:gd name="T14" fmla="*/ 0 w 261"/>
                <a:gd name="T15" fmla="*/ 93 h 155"/>
                <a:gd name="T16" fmla="*/ 0 w 261"/>
                <a:gd name="T17" fmla="*/ 94 h 155"/>
                <a:gd name="T18" fmla="*/ 32 w 261"/>
                <a:gd name="T19" fmla="*/ 85 h 155"/>
                <a:gd name="T20" fmla="*/ 2 w 261"/>
                <a:gd name="T21" fmla="*/ 149 h 155"/>
                <a:gd name="T22" fmla="*/ 15 w 261"/>
                <a:gd name="T23" fmla="*/ 155 h 155"/>
                <a:gd name="T24" fmla="*/ 58 w 261"/>
                <a:gd name="T25" fmla="*/ 63 h 155"/>
                <a:gd name="T26" fmla="*/ 27 w 261"/>
                <a:gd name="T27" fmla="*/ 72 h 155"/>
                <a:gd name="T28" fmla="*/ 28 w 261"/>
                <a:gd name="T29" fmla="*/ 68 h 155"/>
                <a:gd name="T30" fmla="*/ 29 w 261"/>
                <a:gd name="T31" fmla="*/ 66 h 155"/>
                <a:gd name="T32" fmla="*/ 35 w 261"/>
                <a:gd name="T33" fmla="*/ 53 h 155"/>
                <a:gd name="T34" fmla="*/ 51 w 261"/>
                <a:gd name="T35" fmla="*/ 19 h 155"/>
                <a:gd name="T36" fmla="*/ 58 w 261"/>
                <a:gd name="T37" fmla="*/ 14 h 155"/>
                <a:gd name="T38" fmla="*/ 59 w 261"/>
                <a:gd name="T39" fmla="*/ 14 h 155"/>
                <a:gd name="T40" fmla="*/ 227 w 261"/>
                <a:gd name="T41" fmla="*/ 14 h 155"/>
                <a:gd name="T42" fmla="*/ 261 w 261"/>
                <a:gd name="T43"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155">
                  <a:moveTo>
                    <a:pt x="261" y="14"/>
                  </a:moveTo>
                  <a:cubicBezTo>
                    <a:pt x="261" y="0"/>
                    <a:pt x="261" y="0"/>
                    <a:pt x="261" y="0"/>
                  </a:cubicBezTo>
                  <a:cubicBezTo>
                    <a:pt x="237" y="0"/>
                    <a:pt x="237" y="0"/>
                    <a:pt x="237" y="0"/>
                  </a:cubicBezTo>
                  <a:cubicBezTo>
                    <a:pt x="173" y="0"/>
                    <a:pt x="110" y="0"/>
                    <a:pt x="46" y="0"/>
                  </a:cubicBezTo>
                  <a:cubicBezTo>
                    <a:pt x="44" y="0"/>
                    <a:pt x="44" y="0"/>
                    <a:pt x="43" y="1"/>
                  </a:cubicBezTo>
                  <a:cubicBezTo>
                    <a:pt x="33" y="23"/>
                    <a:pt x="23" y="46"/>
                    <a:pt x="12" y="68"/>
                  </a:cubicBezTo>
                  <a:cubicBezTo>
                    <a:pt x="3" y="87"/>
                    <a:pt x="3" y="87"/>
                    <a:pt x="3" y="87"/>
                  </a:cubicBezTo>
                  <a:cubicBezTo>
                    <a:pt x="2" y="89"/>
                    <a:pt x="1" y="91"/>
                    <a:pt x="0" y="93"/>
                  </a:cubicBezTo>
                  <a:cubicBezTo>
                    <a:pt x="0" y="94"/>
                    <a:pt x="0" y="94"/>
                    <a:pt x="0" y="94"/>
                  </a:cubicBezTo>
                  <a:cubicBezTo>
                    <a:pt x="32" y="85"/>
                    <a:pt x="32" y="85"/>
                    <a:pt x="32" y="85"/>
                  </a:cubicBezTo>
                  <a:cubicBezTo>
                    <a:pt x="2" y="149"/>
                    <a:pt x="2" y="149"/>
                    <a:pt x="2" y="149"/>
                  </a:cubicBezTo>
                  <a:cubicBezTo>
                    <a:pt x="15" y="155"/>
                    <a:pt x="15" y="155"/>
                    <a:pt x="15" y="155"/>
                  </a:cubicBezTo>
                  <a:cubicBezTo>
                    <a:pt x="58" y="63"/>
                    <a:pt x="58" y="63"/>
                    <a:pt x="58" y="63"/>
                  </a:cubicBezTo>
                  <a:cubicBezTo>
                    <a:pt x="27" y="72"/>
                    <a:pt x="27" y="72"/>
                    <a:pt x="27" y="72"/>
                  </a:cubicBezTo>
                  <a:cubicBezTo>
                    <a:pt x="28" y="68"/>
                    <a:pt x="28" y="68"/>
                    <a:pt x="28" y="68"/>
                  </a:cubicBezTo>
                  <a:cubicBezTo>
                    <a:pt x="28" y="67"/>
                    <a:pt x="28" y="67"/>
                    <a:pt x="29" y="66"/>
                  </a:cubicBezTo>
                  <a:cubicBezTo>
                    <a:pt x="35" y="53"/>
                    <a:pt x="35" y="53"/>
                    <a:pt x="35" y="53"/>
                  </a:cubicBezTo>
                  <a:cubicBezTo>
                    <a:pt x="40" y="42"/>
                    <a:pt x="46" y="30"/>
                    <a:pt x="51" y="19"/>
                  </a:cubicBezTo>
                  <a:cubicBezTo>
                    <a:pt x="53" y="15"/>
                    <a:pt x="55" y="14"/>
                    <a:pt x="58" y="14"/>
                  </a:cubicBezTo>
                  <a:cubicBezTo>
                    <a:pt x="59" y="14"/>
                    <a:pt x="59" y="14"/>
                    <a:pt x="59" y="14"/>
                  </a:cubicBezTo>
                  <a:cubicBezTo>
                    <a:pt x="115" y="14"/>
                    <a:pt x="171" y="14"/>
                    <a:pt x="227" y="14"/>
                  </a:cubicBezTo>
                  <a:lnTo>
                    <a:pt x="26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7" name="Rectangle 128"/>
            <p:cNvSpPr>
              <a:spLocks noChangeArrowheads="1"/>
            </p:cNvSpPr>
            <p:nvPr/>
          </p:nvSpPr>
          <p:spPr bwMode="auto">
            <a:xfrm>
              <a:off x="2470" y="2381"/>
              <a:ext cx="498"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Tree>
    <p:extLst>
      <p:ext uri="{BB962C8B-B14F-4D97-AF65-F5344CB8AC3E}">
        <p14:creationId xmlns:p14="http://schemas.microsoft.com/office/powerpoint/2010/main" val="281264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Puntos clave de la renovación 2023/2024</a:t>
            </a:r>
            <a:endParaRPr lang="es-ES" dirty="0"/>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14</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smtClean="0"/>
              <a:t>CAT XL</a:t>
            </a:r>
            <a:endParaRPr lang="es-ES" dirty="0"/>
          </a:p>
        </p:txBody>
      </p:sp>
      <p:sp>
        <p:nvSpPr>
          <p:cNvPr id="7" name="Oval 6"/>
          <p:cNvSpPr/>
          <p:nvPr/>
        </p:nvSpPr>
        <p:spPr>
          <a:xfrm>
            <a:off x="485775" y="1609725"/>
            <a:ext cx="930395" cy="930395"/>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dirty="0">
              <a:ln>
                <a:noFill/>
              </a:ln>
              <a:solidFill>
                <a:srgbClr val="000000"/>
              </a:solidFill>
              <a:effectLst/>
              <a:uLnTx/>
              <a:uFillTx/>
            </a:endParaRPr>
          </a:p>
        </p:txBody>
      </p:sp>
      <p:cxnSp>
        <p:nvCxnSpPr>
          <p:cNvPr id="8" name="Straight Connector 7"/>
          <p:cNvCxnSpPr>
            <a:stCxn id="7" idx="4"/>
          </p:cNvCxnSpPr>
          <p:nvPr/>
        </p:nvCxnSpPr>
        <p:spPr>
          <a:xfrm>
            <a:off x="950973" y="2540120"/>
            <a:ext cx="0" cy="2815520"/>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1" name="Oval 10"/>
          <p:cNvSpPr/>
          <p:nvPr/>
        </p:nvSpPr>
        <p:spPr>
          <a:xfrm>
            <a:off x="847872" y="3484502"/>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2" name="Rectangle 11"/>
          <p:cNvSpPr/>
          <p:nvPr/>
        </p:nvSpPr>
        <p:spPr>
          <a:xfrm>
            <a:off x="1260703" y="3384974"/>
            <a:ext cx="5447260"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smtClean="0">
                <a:solidFill>
                  <a:srgbClr val="000000"/>
                </a:solidFill>
              </a:rPr>
              <a:t>Aumento de cobertura para </a:t>
            </a:r>
            <a:r>
              <a:rPr lang="es-ES" sz="1400" b="1" kern="0" dirty="0" smtClean="0">
                <a:solidFill>
                  <a:srgbClr val="000000"/>
                </a:solidFill>
              </a:rPr>
              <a:t>Equidad</a:t>
            </a:r>
            <a:r>
              <a:rPr lang="es-ES" sz="1400" kern="0" dirty="0" smtClean="0">
                <a:solidFill>
                  <a:srgbClr val="000000"/>
                </a:solidFill>
              </a:rPr>
              <a:t> (de </a:t>
            </a:r>
            <a:r>
              <a:rPr lang="es-ES" sz="1400" kern="0" dirty="0" smtClean="0">
                <a:solidFill>
                  <a:srgbClr val="000000"/>
                </a:solidFill>
              </a:rPr>
              <a:t>14m </a:t>
            </a:r>
            <a:r>
              <a:rPr lang="es-ES" sz="1400" kern="0" dirty="0" smtClean="0">
                <a:solidFill>
                  <a:srgbClr val="000000"/>
                </a:solidFill>
              </a:rPr>
              <a:t>a </a:t>
            </a:r>
            <a:r>
              <a:rPr lang="es-ES" sz="1400" kern="0" dirty="0" smtClean="0">
                <a:solidFill>
                  <a:srgbClr val="000000"/>
                </a:solidFill>
              </a:rPr>
              <a:t>16m) y de </a:t>
            </a:r>
            <a:r>
              <a:rPr lang="es-ES" sz="1400" b="1" kern="0" dirty="0" err="1" smtClean="0">
                <a:solidFill>
                  <a:srgbClr val="000000"/>
                </a:solidFill>
              </a:rPr>
              <a:t>Coopseguros</a:t>
            </a:r>
            <a:r>
              <a:rPr lang="es-ES" sz="1400" kern="0" dirty="0" smtClean="0">
                <a:solidFill>
                  <a:srgbClr val="000000"/>
                </a:solidFill>
              </a:rPr>
              <a:t> (de 20m a 23m).</a:t>
            </a:r>
            <a:endParaRPr kumimoji="0" lang="es-ES" sz="1400" b="0" i="0" u="none" strike="noStrike" kern="0" cap="none" spc="0" normalizeH="0" baseline="0" dirty="0">
              <a:ln>
                <a:noFill/>
              </a:ln>
              <a:solidFill>
                <a:srgbClr val="000000"/>
              </a:solidFill>
              <a:effectLst/>
              <a:uLnTx/>
              <a:uFillTx/>
            </a:endParaRPr>
          </a:p>
        </p:txBody>
      </p:sp>
      <p:sp>
        <p:nvSpPr>
          <p:cNvPr id="13" name="Oval 12"/>
          <p:cNvSpPr/>
          <p:nvPr/>
        </p:nvSpPr>
        <p:spPr>
          <a:xfrm>
            <a:off x="847872" y="4068131"/>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4" name="Rectangle 13"/>
          <p:cNvSpPr/>
          <p:nvPr/>
        </p:nvSpPr>
        <p:spPr>
          <a:xfrm>
            <a:off x="1260703" y="3967237"/>
            <a:ext cx="5447260" cy="430887"/>
          </a:xfrm>
          <a:prstGeom prst="rect">
            <a:avLst/>
          </a:prstGeom>
        </p:spPr>
        <p:txBody>
          <a:bodyPr wrap="square" lIns="0" tIns="0" rIns="0" bIns="0" anchor="ctr" anchorCtr="0">
            <a:spAutoFit/>
          </a:bodyPr>
          <a:lstStyle/>
          <a:p>
            <a:pPr defTabSz="911995">
              <a:defRPr/>
            </a:pPr>
            <a:r>
              <a:rPr lang="es-ES" sz="1400" kern="0" dirty="0" smtClean="0">
                <a:solidFill>
                  <a:srgbClr val="000000"/>
                </a:solidFill>
              </a:rPr>
              <a:t>El </a:t>
            </a:r>
            <a:r>
              <a:rPr lang="es-ES" sz="1400" b="1" kern="0" dirty="0" smtClean="0">
                <a:solidFill>
                  <a:srgbClr val="000000"/>
                </a:solidFill>
              </a:rPr>
              <a:t>Top </a:t>
            </a:r>
            <a:r>
              <a:rPr lang="es-ES" sz="1400" b="1" kern="0" dirty="0" err="1" smtClean="0">
                <a:solidFill>
                  <a:srgbClr val="000000"/>
                </a:solidFill>
              </a:rPr>
              <a:t>Layer</a:t>
            </a:r>
            <a:r>
              <a:rPr lang="es-ES" sz="1400" kern="0" dirty="0" smtClean="0">
                <a:solidFill>
                  <a:srgbClr val="000000"/>
                </a:solidFill>
              </a:rPr>
              <a:t> de </a:t>
            </a:r>
            <a:r>
              <a:rPr lang="es-ES" sz="1400" b="1" kern="0" dirty="0" err="1" smtClean="0">
                <a:solidFill>
                  <a:srgbClr val="000000"/>
                </a:solidFill>
              </a:rPr>
              <a:t>Coopseguros</a:t>
            </a:r>
            <a:r>
              <a:rPr lang="es-ES" sz="1400" kern="0" dirty="0" smtClean="0">
                <a:solidFill>
                  <a:srgbClr val="000000"/>
                </a:solidFill>
              </a:rPr>
              <a:t> pasa a 17m </a:t>
            </a:r>
            <a:r>
              <a:rPr lang="es-ES" sz="1400" kern="0" dirty="0" err="1" smtClean="0">
                <a:solidFill>
                  <a:srgbClr val="000000"/>
                </a:solidFill>
              </a:rPr>
              <a:t>xs</a:t>
            </a:r>
            <a:r>
              <a:rPr lang="es-ES" sz="1400" kern="0" dirty="0" smtClean="0">
                <a:solidFill>
                  <a:srgbClr val="000000"/>
                </a:solidFill>
              </a:rPr>
              <a:t> </a:t>
            </a:r>
            <a:r>
              <a:rPr lang="es-ES" sz="1400" kern="0" dirty="0" smtClean="0">
                <a:solidFill>
                  <a:srgbClr val="000000"/>
                </a:solidFill>
              </a:rPr>
              <a:t>23m (la cobertura </a:t>
            </a:r>
            <a:r>
              <a:rPr lang="es-ES" sz="1400" i="1" kern="0" dirty="0" smtClean="0">
                <a:solidFill>
                  <a:srgbClr val="000000"/>
                </a:solidFill>
              </a:rPr>
              <a:t>FGU</a:t>
            </a:r>
            <a:r>
              <a:rPr lang="es-ES" sz="1400" kern="0" dirty="0" smtClean="0">
                <a:solidFill>
                  <a:srgbClr val="000000"/>
                </a:solidFill>
              </a:rPr>
              <a:t> pasa de 28.5m en 2022 a 40m en 2023).</a:t>
            </a:r>
            <a:endParaRPr lang="es-ES" sz="1400" kern="0" dirty="0">
              <a:solidFill>
                <a:srgbClr val="000000"/>
              </a:solidFill>
            </a:endParaRPr>
          </a:p>
        </p:txBody>
      </p:sp>
      <p:sp>
        <p:nvSpPr>
          <p:cNvPr id="15" name="Oval 14"/>
          <p:cNvSpPr/>
          <p:nvPr/>
        </p:nvSpPr>
        <p:spPr>
          <a:xfrm>
            <a:off x="850236" y="5235390"/>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6" name="Rectangle 15"/>
          <p:cNvSpPr/>
          <p:nvPr/>
        </p:nvSpPr>
        <p:spPr>
          <a:xfrm>
            <a:off x="1260702" y="5275356"/>
            <a:ext cx="5447262" cy="21544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smtClean="0">
                <a:solidFill>
                  <a:srgbClr val="000000"/>
                </a:solidFill>
              </a:rPr>
              <a:t>El aumento </a:t>
            </a:r>
            <a:r>
              <a:rPr lang="es-ES" sz="1400" i="1" kern="0" dirty="0" err="1" smtClean="0">
                <a:solidFill>
                  <a:srgbClr val="000000"/>
                </a:solidFill>
              </a:rPr>
              <a:t>Risk</a:t>
            </a:r>
            <a:r>
              <a:rPr lang="es-ES" sz="1400" i="1" kern="0" dirty="0" err="1" smtClean="0">
                <a:solidFill>
                  <a:srgbClr val="000000"/>
                </a:solidFill>
              </a:rPr>
              <a:t>-Adjusted</a:t>
            </a:r>
            <a:r>
              <a:rPr lang="es-ES" sz="1400" kern="0" dirty="0" smtClean="0">
                <a:solidFill>
                  <a:srgbClr val="000000"/>
                </a:solidFill>
              </a:rPr>
              <a:t> se queda en alrededor de </a:t>
            </a:r>
            <a:r>
              <a:rPr lang="es-ES" sz="1400" b="1" kern="0" dirty="0" smtClean="0"/>
              <a:t>+10%. </a:t>
            </a:r>
            <a:endParaRPr kumimoji="0" lang="es-ES" sz="1400" b="1" i="0" u="none" strike="noStrike" kern="0" cap="none" spc="0" normalizeH="0" baseline="0" dirty="0">
              <a:ln>
                <a:noFill/>
              </a:ln>
              <a:effectLst/>
              <a:uLnTx/>
              <a:uFillTx/>
            </a:endParaRPr>
          </a:p>
        </p:txBody>
      </p:sp>
      <p:sp>
        <p:nvSpPr>
          <p:cNvPr id="17" name="Oval 16"/>
          <p:cNvSpPr/>
          <p:nvPr/>
        </p:nvSpPr>
        <p:spPr>
          <a:xfrm>
            <a:off x="847872" y="4651760"/>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8" name="Rectangle 17"/>
          <p:cNvSpPr/>
          <p:nvPr/>
        </p:nvSpPr>
        <p:spPr>
          <a:xfrm>
            <a:off x="1258338" y="4657222"/>
            <a:ext cx="5447262" cy="215444"/>
          </a:xfrm>
          <a:prstGeom prst="rect">
            <a:avLst/>
          </a:prstGeom>
        </p:spPr>
        <p:txBody>
          <a:bodyPr wrap="square" lIns="0" tIns="0" rIns="0" bIns="0" anchor="ctr" anchorCtr="0">
            <a:spAutoFit/>
          </a:bodyPr>
          <a:lstStyle/>
          <a:p>
            <a:pPr defTabSz="911995">
              <a:defRPr/>
            </a:pPr>
            <a:r>
              <a:rPr lang="es-ES" sz="1400" b="1" kern="0" dirty="0" smtClean="0">
                <a:solidFill>
                  <a:srgbClr val="000000"/>
                </a:solidFill>
              </a:rPr>
              <a:t>Equidad</a:t>
            </a:r>
            <a:r>
              <a:rPr lang="es-ES" sz="1400" kern="0" dirty="0" smtClean="0">
                <a:solidFill>
                  <a:srgbClr val="000000"/>
                </a:solidFill>
              </a:rPr>
              <a:t> incrementa su </a:t>
            </a:r>
            <a:r>
              <a:rPr lang="es-ES" sz="1400" b="1" kern="0" dirty="0" smtClean="0">
                <a:solidFill>
                  <a:srgbClr val="000000"/>
                </a:solidFill>
              </a:rPr>
              <a:t>deducible</a:t>
            </a:r>
            <a:r>
              <a:rPr lang="es-ES" sz="1400" kern="0" dirty="0" smtClean="0">
                <a:solidFill>
                  <a:srgbClr val="000000"/>
                </a:solidFill>
              </a:rPr>
              <a:t> </a:t>
            </a:r>
            <a:r>
              <a:rPr lang="es-ES" sz="1400" kern="0" dirty="0" smtClean="0">
                <a:solidFill>
                  <a:srgbClr val="000000"/>
                </a:solidFill>
              </a:rPr>
              <a:t>de USD </a:t>
            </a:r>
            <a:r>
              <a:rPr lang="es-ES" sz="1400" kern="0" dirty="0" smtClean="0">
                <a:solidFill>
                  <a:srgbClr val="000000"/>
                </a:solidFill>
              </a:rPr>
              <a:t>250.000 </a:t>
            </a:r>
            <a:r>
              <a:rPr lang="es-ES" sz="1400" kern="0" dirty="0" smtClean="0">
                <a:solidFill>
                  <a:srgbClr val="000000"/>
                </a:solidFill>
              </a:rPr>
              <a:t>a USD </a:t>
            </a:r>
            <a:r>
              <a:rPr lang="es-ES" sz="1400" kern="0" dirty="0" smtClean="0">
                <a:solidFill>
                  <a:srgbClr val="000000"/>
                </a:solidFill>
              </a:rPr>
              <a:t>350.000.</a:t>
            </a:r>
            <a:endParaRPr lang="es-ES" sz="1400" kern="0" dirty="0">
              <a:solidFill>
                <a:srgbClr val="000000"/>
              </a:solidFill>
            </a:endParaRPr>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sp>
        <p:nvSpPr>
          <p:cNvPr id="55" name="Rectangle 54"/>
          <p:cNvSpPr/>
          <p:nvPr/>
        </p:nvSpPr>
        <p:spPr>
          <a:xfrm>
            <a:off x="1202719" y="2794973"/>
            <a:ext cx="5447260"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b="1" kern="0" dirty="0" smtClean="0">
                <a:solidFill>
                  <a:srgbClr val="000000"/>
                </a:solidFill>
              </a:rPr>
              <a:t>Estructura: </a:t>
            </a:r>
            <a:r>
              <a:rPr lang="es-ES" sz="1400" kern="0" dirty="0" smtClean="0">
                <a:solidFill>
                  <a:srgbClr val="000000"/>
                </a:solidFill>
              </a:rPr>
              <a:t>debido a los requisitos de cada compañía, hubo que aumentar el número de capas para que funcionara la estructura.</a:t>
            </a:r>
            <a:endParaRPr kumimoji="0" lang="es-ES" sz="1400" b="0" i="0" u="none" strike="noStrike" kern="0" cap="none" spc="0" normalizeH="0" baseline="0" dirty="0">
              <a:ln>
                <a:noFill/>
              </a:ln>
              <a:solidFill>
                <a:srgbClr val="000000"/>
              </a:solidFill>
              <a:effectLst/>
              <a:uLnTx/>
              <a:uFillTx/>
            </a:endParaRPr>
          </a:p>
        </p:txBody>
      </p:sp>
      <p:pic>
        <p:nvPicPr>
          <p:cNvPr id="6" name="Picture 5"/>
          <p:cNvPicPr>
            <a:picLocks noChangeAspect="1"/>
          </p:cNvPicPr>
          <p:nvPr/>
        </p:nvPicPr>
        <p:blipFill>
          <a:blip r:embed="rId3"/>
          <a:stretch>
            <a:fillRect/>
          </a:stretch>
        </p:blipFill>
        <p:spPr>
          <a:xfrm>
            <a:off x="7357798" y="3882941"/>
            <a:ext cx="4212602" cy="1765354"/>
          </a:xfrm>
          <a:prstGeom prst="rect">
            <a:avLst/>
          </a:prstGeom>
        </p:spPr>
      </p:pic>
      <p:pic>
        <p:nvPicPr>
          <p:cNvPr id="10" name="Picture 9"/>
          <p:cNvPicPr>
            <a:picLocks noChangeAspect="1"/>
          </p:cNvPicPr>
          <p:nvPr/>
        </p:nvPicPr>
        <p:blipFill>
          <a:blip r:embed="rId4"/>
          <a:stretch>
            <a:fillRect/>
          </a:stretch>
        </p:blipFill>
        <p:spPr>
          <a:xfrm>
            <a:off x="7357799" y="1481316"/>
            <a:ext cx="4212602" cy="2002565"/>
          </a:xfrm>
          <a:prstGeom prst="rect">
            <a:avLst/>
          </a:prstGeom>
        </p:spPr>
      </p:pic>
    </p:spTree>
    <p:custDataLst>
      <p:custData r:id="rId1"/>
    </p:custDataLst>
    <p:extLst>
      <p:ext uri="{BB962C8B-B14F-4D97-AF65-F5344CB8AC3E}">
        <p14:creationId xmlns:p14="http://schemas.microsoft.com/office/powerpoint/2010/main" val="3839229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a:t>Tendencias</a:t>
            </a:r>
            <a:r>
              <a:rPr lang="en-GB" dirty="0"/>
              <a:t> de </a:t>
            </a:r>
            <a:r>
              <a:rPr lang="en-GB" dirty="0" err="1"/>
              <a:t>Primas</a:t>
            </a:r>
            <a:r>
              <a:rPr lang="en-GB" dirty="0"/>
              <a:t> y </a:t>
            </a:r>
            <a:r>
              <a:rPr lang="en-GB" dirty="0" err="1"/>
              <a:t>Tasas</a:t>
            </a:r>
            <a:r>
              <a:rPr lang="en-GB" dirty="0"/>
              <a:t> </a:t>
            </a:r>
            <a:r>
              <a:rPr lang="en-GB" dirty="0" err="1"/>
              <a:t>desde</a:t>
            </a:r>
            <a:r>
              <a:rPr lang="en-GB" dirty="0"/>
              <a:t> 2012 a 2023</a:t>
            </a:r>
          </a:p>
        </p:txBody>
      </p:sp>
      <p:sp>
        <p:nvSpPr>
          <p:cNvPr id="4" name="Slide Number Placeholder 3"/>
          <p:cNvSpPr>
            <a:spLocks noGrp="1"/>
          </p:cNvSpPr>
          <p:nvPr>
            <p:ph type="sldNum" sz="quarter" idx="10"/>
          </p:nvPr>
        </p:nvSpPr>
        <p:spPr/>
        <p:txBody>
          <a:bodyPr/>
          <a:lstStyle/>
          <a:p>
            <a:fld id="{DF66040D-6F20-4F4B-8995-856BEECD84BE}" type="slidenum">
              <a:rPr lang="en-GB" smtClean="0"/>
              <a:pPr/>
              <a:t>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0" name="Text Placeholder 9"/>
          <p:cNvSpPr>
            <a:spLocks noGrp="1"/>
          </p:cNvSpPr>
          <p:nvPr>
            <p:ph type="body" sz="quarter" idx="12"/>
          </p:nvPr>
        </p:nvSpPr>
        <p:spPr/>
        <p:txBody>
          <a:bodyPr/>
          <a:lstStyle/>
          <a:p>
            <a:r>
              <a:rPr lang="en-GB" dirty="0" smtClean="0"/>
              <a:t>CAT XL</a:t>
            </a:r>
            <a:endParaRPr lang="en-GB" dirty="0"/>
          </a:p>
        </p:txBody>
      </p:sp>
      <p:sp>
        <p:nvSpPr>
          <p:cNvPr id="16" name="Rounded Rectangle 15"/>
          <p:cNvSpPr/>
          <p:nvPr/>
        </p:nvSpPr>
        <p:spPr>
          <a:xfrm>
            <a:off x="552529" y="4710022"/>
            <a:ext cx="11156869" cy="135827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179388" lvl="0" indent="-179388">
              <a:spcAft>
                <a:spcPts val="600"/>
              </a:spcAft>
              <a:buFont typeface="Arial" panose="020B0604020202020204" pitchFamily="34" charset="0"/>
              <a:buChar char="•"/>
            </a:pPr>
            <a:r>
              <a:rPr lang="es-ES" sz="1500" dirty="0" smtClean="0"/>
              <a:t>Las tasas sufren un aumento contundente.</a:t>
            </a:r>
          </a:p>
          <a:p>
            <a:pPr marL="179388" lvl="0" indent="-179388">
              <a:spcAft>
                <a:spcPts val="600"/>
              </a:spcAft>
              <a:buFont typeface="Arial" panose="020B0604020202020204" pitchFamily="34" charset="0"/>
              <a:buChar char="•"/>
            </a:pPr>
            <a:r>
              <a:rPr lang="es-ES" sz="1500" dirty="0" smtClean="0"/>
              <a:t>Igualmente, se observa un marcado aumento </a:t>
            </a:r>
            <a:r>
              <a:rPr lang="es-ES" sz="1500" dirty="0" smtClean="0"/>
              <a:t>en la </a:t>
            </a:r>
            <a:r>
              <a:rPr lang="es-ES" sz="1500" dirty="0" smtClean="0"/>
              <a:t>Prima </a:t>
            </a:r>
            <a:r>
              <a:rPr lang="es-ES" sz="1500" dirty="0" smtClean="0"/>
              <a:t>debido </a:t>
            </a:r>
            <a:r>
              <a:rPr lang="es-ES" sz="1500" dirty="0" smtClean="0"/>
              <a:t>al incremento en la exposición, la protección para algunas cedentes y de la coyuntura del mercado.</a:t>
            </a:r>
            <a:endParaRPr lang="en-US" sz="1500" dirty="0"/>
          </a:p>
        </p:txBody>
      </p:sp>
      <p:graphicFrame>
        <p:nvGraphicFramePr>
          <p:cNvPr id="6" name="Object 5"/>
          <p:cNvGraphicFramePr>
            <a:graphicFrameLocks noChangeAspect="1"/>
          </p:cNvGraphicFramePr>
          <p:nvPr>
            <p:extLst>
              <p:ext uri="{D42A27DB-BD31-4B8C-83A1-F6EECF244321}">
                <p14:modId xmlns:p14="http://schemas.microsoft.com/office/powerpoint/2010/main" val="2165654085"/>
              </p:ext>
            </p:extLst>
          </p:nvPr>
        </p:nvGraphicFramePr>
        <p:xfrm>
          <a:off x="1205057" y="1375254"/>
          <a:ext cx="3371850" cy="2705100"/>
        </p:xfrm>
        <a:graphic>
          <a:graphicData uri="http://schemas.openxmlformats.org/presentationml/2006/ole">
            <mc:AlternateContent xmlns:mc="http://schemas.openxmlformats.org/markup-compatibility/2006">
              <mc:Choice xmlns:v="urn:schemas-microsoft-com:vml" Requires="v">
                <p:oleObj spid="_x0000_s5169" name="Worksheet" r:id="rId3" imgW="3371754" imgH="2705057" progId="Excel.Sheet.12">
                  <p:embed/>
                </p:oleObj>
              </mc:Choice>
              <mc:Fallback>
                <p:oleObj name="Worksheet" r:id="rId3" imgW="3371754" imgH="2705057" progId="Excel.Sheet.12">
                  <p:embed/>
                  <p:pic>
                    <p:nvPicPr>
                      <p:cNvPr id="0" name=""/>
                      <p:cNvPicPr/>
                      <p:nvPr/>
                    </p:nvPicPr>
                    <p:blipFill>
                      <a:blip r:embed="rId4"/>
                      <a:stretch>
                        <a:fillRect/>
                      </a:stretch>
                    </p:blipFill>
                    <p:spPr>
                      <a:xfrm>
                        <a:off x="1205057" y="1375254"/>
                        <a:ext cx="3371850" cy="2705100"/>
                      </a:xfrm>
                      <a:prstGeom prst="rect">
                        <a:avLst/>
                      </a:prstGeom>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3240942058"/>
              </p:ext>
            </p:extLst>
          </p:nvPr>
        </p:nvGraphicFramePr>
        <p:xfrm>
          <a:off x="6130963" y="1215076"/>
          <a:ext cx="50673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386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err="1" smtClean="0">
                <a:solidFill>
                  <a:schemeClr val="accent1"/>
                </a:solidFill>
              </a:rPr>
              <a:t>Contrato</a:t>
            </a:r>
            <a:endParaRPr lang="en-GB" dirty="0">
              <a:solidFill>
                <a:schemeClr val="accent1"/>
              </a:solidFill>
            </a:endParaRPr>
          </a:p>
          <a:p>
            <a:pPr marL="0" indent="0">
              <a:buNone/>
            </a:pPr>
            <a:r>
              <a:rPr lang="en-GB" dirty="0" err="1" smtClean="0">
                <a:solidFill>
                  <a:schemeClr val="accent1"/>
                </a:solidFill>
              </a:rPr>
              <a:t>Por</a:t>
            </a:r>
            <a:r>
              <a:rPr lang="en-GB" dirty="0" smtClean="0">
                <a:solidFill>
                  <a:schemeClr val="accent1"/>
                </a:solidFill>
              </a:rPr>
              <a:t> </a:t>
            </a:r>
            <a:r>
              <a:rPr lang="en-GB" dirty="0" err="1" smtClean="0">
                <a:solidFill>
                  <a:schemeClr val="accent1"/>
                </a:solidFill>
              </a:rPr>
              <a:t>Riesgo</a:t>
            </a:r>
            <a:endParaRPr lang="en-GB" dirty="0">
              <a:solidFill>
                <a:schemeClr val="accent1"/>
              </a:solidFill>
            </a:endParaRPr>
          </a:p>
        </p:txBody>
      </p:sp>
      <p:sp>
        <p:nvSpPr>
          <p:cNvPr id="3" name="Oval 2"/>
          <p:cNvSpPr/>
          <p:nvPr/>
        </p:nvSpPr>
        <p:spPr>
          <a:xfrm>
            <a:off x="1574826" y="2266122"/>
            <a:ext cx="3504070" cy="364378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Freeform 204"/>
          <p:cNvSpPr>
            <a:spLocks noChangeAspect="1" noEditPoints="1"/>
          </p:cNvSpPr>
          <p:nvPr/>
        </p:nvSpPr>
        <p:spPr bwMode="auto">
          <a:xfrm>
            <a:off x="2498499" y="2939162"/>
            <a:ext cx="1656723" cy="2297700"/>
          </a:xfrm>
          <a:custGeom>
            <a:avLst/>
            <a:gdLst>
              <a:gd name="T0" fmla="*/ 102 w 271"/>
              <a:gd name="T1" fmla="*/ 303 h 376"/>
              <a:gd name="T2" fmla="*/ 117 w 271"/>
              <a:gd name="T3" fmla="*/ 357 h 376"/>
              <a:gd name="T4" fmla="*/ 119 w 271"/>
              <a:gd name="T5" fmla="*/ 374 h 376"/>
              <a:gd name="T6" fmla="*/ 5 w 271"/>
              <a:gd name="T7" fmla="*/ 276 h 376"/>
              <a:gd name="T8" fmla="*/ 29 w 271"/>
              <a:gd name="T9" fmla="*/ 161 h 376"/>
              <a:gd name="T10" fmla="*/ 97 w 271"/>
              <a:gd name="T11" fmla="*/ 70 h 376"/>
              <a:gd name="T12" fmla="*/ 106 w 271"/>
              <a:gd name="T13" fmla="*/ 10 h 376"/>
              <a:gd name="T14" fmla="*/ 104 w 271"/>
              <a:gd name="T15" fmla="*/ 0 h 376"/>
              <a:gd name="T16" fmla="*/ 178 w 271"/>
              <a:gd name="T17" fmla="*/ 75 h 376"/>
              <a:gd name="T18" fmla="*/ 178 w 271"/>
              <a:gd name="T19" fmla="*/ 144 h 376"/>
              <a:gd name="T20" fmla="*/ 197 w 271"/>
              <a:gd name="T21" fmla="*/ 102 h 376"/>
              <a:gd name="T22" fmla="*/ 250 w 271"/>
              <a:gd name="T23" fmla="*/ 159 h 376"/>
              <a:gd name="T24" fmla="*/ 263 w 271"/>
              <a:gd name="T25" fmla="*/ 286 h 376"/>
              <a:gd name="T26" fmla="*/ 166 w 271"/>
              <a:gd name="T27" fmla="*/ 371 h 376"/>
              <a:gd name="T28" fmla="*/ 162 w 271"/>
              <a:gd name="T29" fmla="*/ 371 h 376"/>
              <a:gd name="T30" fmla="*/ 171 w 271"/>
              <a:gd name="T31" fmla="*/ 338 h 376"/>
              <a:gd name="T32" fmla="*/ 151 w 271"/>
              <a:gd name="T33" fmla="*/ 294 h 376"/>
              <a:gd name="T34" fmla="*/ 139 w 271"/>
              <a:gd name="T35" fmla="*/ 253 h 376"/>
              <a:gd name="T36" fmla="*/ 196 w 271"/>
              <a:gd name="T37" fmla="*/ 342 h 376"/>
              <a:gd name="T38" fmla="*/ 253 w 271"/>
              <a:gd name="T39" fmla="*/ 248 h 376"/>
              <a:gd name="T40" fmla="*/ 216 w 271"/>
              <a:gd name="T41" fmla="*/ 138 h 376"/>
              <a:gd name="T42" fmla="*/ 201 w 271"/>
              <a:gd name="T43" fmla="*/ 141 h 376"/>
              <a:gd name="T44" fmla="*/ 147 w 271"/>
              <a:gd name="T45" fmla="*/ 173 h 376"/>
              <a:gd name="T46" fmla="*/ 148 w 271"/>
              <a:gd name="T47" fmla="*/ 163 h 376"/>
              <a:gd name="T48" fmla="*/ 161 w 271"/>
              <a:gd name="T49" fmla="*/ 77 h 376"/>
              <a:gd name="T50" fmla="*/ 126 w 271"/>
              <a:gd name="T51" fmla="*/ 28 h 376"/>
              <a:gd name="T52" fmla="*/ 108 w 271"/>
              <a:gd name="T53" fmla="*/ 83 h 376"/>
              <a:gd name="T54" fmla="*/ 41 w 271"/>
              <a:gd name="T55" fmla="*/ 173 h 376"/>
              <a:gd name="T56" fmla="*/ 22 w 271"/>
              <a:gd name="T57" fmla="*/ 275 h 376"/>
              <a:gd name="T58" fmla="*/ 91 w 271"/>
              <a:gd name="T59" fmla="*/ 349 h 376"/>
              <a:gd name="T60" fmla="*/ 85 w 271"/>
              <a:gd name="T61" fmla="*/ 303 h 376"/>
              <a:gd name="T62" fmla="*/ 157 w 271"/>
              <a:gd name="T63" fmla="*/ 227 h 376"/>
              <a:gd name="T64" fmla="*/ 157 w 271"/>
              <a:gd name="T65" fmla="*/ 230 h 376"/>
              <a:gd name="T66" fmla="*/ 164 w 271"/>
              <a:gd name="T67" fmla="*/ 282 h 376"/>
              <a:gd name="T68" fmla="*/ 187 w 271"/>
              <a:gd name="T69" fmla="*/ 33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376">
                <a:moveTo>
                  <a:pt x="139" y="253"/>
                </a:moveTo>
                <a:cubicBezTo>
                  <a:pt x="120" y="265"/>
                  <a:pt x="106" y="280"/>
                  <a:pt x="102" y="303"/>
                </a:cubicBezTo>
                <a:cubicBezTo>
                  <a:pt x="99" y="317"/>
                  <a:pt x="100" y="331"/>
                  <a:pt x="107" y="344"/>
                </a:cubicBezTo>
                <a:cubicBezTo>
                  <a:pt x="110" y="349"/>
                  <a:pt x="114" y="352"/>
                  <a:pt x="117" y="357"/>
                </a:cubicBezTo>
                <a:cubicBezTo>
                  <a:pt x="122" y="363"/>
                  <a:pt x="126" y="369"/>
                  <a:pt x="131" y="376"/>
                </a:cubicBezTo>
                <a:cubicBezTo>
                  <a:pt x="126" y="375"/>
                  <a:pt x="123" y="374"/>
                  <a:pt x="119" y="374"/>
                </a:cubicBezTo>
                <a:cubicBezTo>
                  <a:pt x="106" y="372"/>
                  <a:pt x="94" y="369"/>
                  <a:pt x="83" y="364"/>
                </a:cubicBezTo>
                <a:cubicBezTo>
                  <a:pt x="45" y="345"/>
                  <a:pt x="18" y="317"/>
                  <a:pt x="5" y="276"/>
                </a:cubicBezTo>
                <a:cubicBezTo>
                  <a:pt x="1" y="264"/>
                  <a:pt x="0" y="251"/>
                  <a:pt x="1" y="238"/>
                </a:cubicBezTo>
                <a:cubicBezTo>
                  <a:pt x="2" y="209"/>
                  <a:pt x="13" y="184"/>
                  <a:pt x="29" y="161"/>
                </a:cubicBezTo>
                <a:cubicBezTo>
                  <a:pt x="40" y="144"/>
                  <a:pt x="53" y="128"/>
                  <a:pt x="66" y="112"/>
                </a:cubicBezTo>
                <a:cubicBezTo>
                  <a:pt x="77" y="99"/>
                  <a:pt x="88" y="85"/>
                  <a:pt x="97" y="70"/>
                </a:cubicBezTo>
                <a:cubicBezTo>
                  <a:pt x="102" y="60"/>
                  <a:pt x="106" y="50"/>
                  <a:pt x="108" y="40"/>
                </a:cubicBezTo>
                <a:cubicBezTo>
                  <a:pt x="110" y="30"/>
                  <a:pt x="109" y="20"/>
                  <a:pt x="106" y="10"/>
                </a:cubicBezTo>
                <a:cubicBezTo>
                  <a:pt x="105" y="7"/>
                  <a:pt x="104" y="4"/>
                  <a:pt x="103" y="0"/>
                </a:cubicBezTo>
                <a:cubicBezTo>
                  <a:pt x="104" y="0"/>
                  <a:pt x="104" y="0"/>
                  <a:pt x="104" y="0"/>
                </a:cubicBezTo>
                <a:cubicBezTo>
                  <a:pt x="116" y="5"/>
                  <a:pt x="127" y="9"/>
                  <a:pt x="137" y="16"/>
                </a:cubicBezTo>
                <a:cubicBezTo>
                  <a:pt x="159" y="31"/>
                  <a:pt x="172" y="51"/>
                  <a:pt x="178" y="75"/>
                </a:cubicBezTo>
                <a:cubicBezTo>
                  <a:pt x="184" y="97"/>
                  <a:pt x="184" y="120"/>
                  <a:pt x="178" y="142"/>
                </a:cubicBezTo>
                <a:cubicBezTo>
                  <a:pt x="178" y="143"/>
                  <a:pt x="178" y="143"/>
                  <a:pt x="178" y="144"/>
                </a:cubicBezTo>
                <a:cubicBezTo>
                  <a:pt x="178" y="144"/>
                  <a:pt x="178" y="144"/>
                  <a:pt x="178" y="144"/>
                </a:cubicBezTo>
                <a:cubicBezTo>
                  <a:pt x="190" y="133"/>
                  <a:pt x="194" y="118"/>
                  <a:pt x="197" y="102"/>
                </a:cubicBezTo>
                <a:cubicBezTo>
                  <a:pt x="201" y="105"/>
                  <a:pt x="205" y="108"/>
                  <a:pt x="209" y="110"/>
                </a:cubicBezTo>
                <a:cubicBezTo>
                  <a:pt x="227" y="123"/>
                  <a:pt x="241" y="139"/>
                  <a:pt x="250" y="159"/>
                </a:cubicBezTo>
                <a:cubicBezTo>
                  <a:pt x="261" y="178"/>
                  <a:pt x="266" y="199"/>
                  <a:pt x="269" y="221"/>
                </a:cubicBezTo>
                <a:cubicBezTo>
                  <a:pt x="271" y="243"/>
                  <a:pt x="270" y="265"/>
                  <a:pt x="263" y="286"/>
                </a:cubicBezTo>
                <a:cubicBezTo>
                  <a:pt x="255" y="316"/>
                  <a:pt x="236" y="338"/>
                  <a:pt x="210" y="354"/>
                </a:cubicBezTo>
                <a:cubicBezTo>
                  <a:pt x="196" y="362"/>
                  <a:pt x="181" y="367"/>
                  <a:pt x="166" y="371"/>
                </a:cubicBezTo>
                <a:cubicBezTo>
                  <a:pt x="165" y="371"/>
                  <a:pt x="164" y="371"/>
                  <a:pt x="163" y="372"/>
                </a:cubicBezTo>
                <a:cubicBezTo>
                  <a:pt x="163" y="372"/>
                  <a:pt x="163" y="372"/>
                  <a:pt x="162" y="371"/>
                </a:cubicBezTo>
                <a:cubicBezTo>
                  <a:pt x="164" y="367"/>
                  <a:pt x="165" y="363"/>
                  <a:pt x="166" y="359"/>
                </a:cubicBezTo>
                <a:cubicBezTo>
                  <a:pt x="169" y="352"/>
                  <a:pt x="170" y="345"/>
                  <a:pt x="171" y="338"/>
                </a:cubicBezTo>
                <a:cubicBezTo>
                  <a:pt x="171" y="330"/>
                  <a:pt x="169" y="322"/>
                  <a:pt x="165" y="315"/>
                </a:cubicBezTo>
                <a:cubicBezTo>
                  <a:pt x="161" y="308"/>
                  <a:pt x="156" y="301"/>
                  <a:pt x="151" y="294"/>
                </a:cubicBezTo>
                <a:cubicBezTo>
                  <a:pt x="145" y="282"/>
                  <a:pt x="140" y="270"/>
                  <a:pt x="140" y="256"/>
                </a:cubicBezTo>
                <a:cubicBezTo>
                  <a:pt x="140" y="255"/>
                  <a:pt x="139" y="254"/>
                  <a:pt x="139" y="253"/>
                </a:cubicBezTo>
                <a:close/>
                <a:moveTo>
                  <a:pt x="186" y="347"/>
                </a:moveTo>
                <a:cubicBezTo>
                  <a:pt x="190" y="345"/>
                  <a:pt x="193" y="344"/>
                  <a:pt x="196" y="342"/>
                </a:cubicBezTo>
                <a:cubicBezTo>
                  <a:pt x="215" y="333"/>
                  <a:pt x="230" y="319"/>
                  <a:pt x="240" y="300"/>
                </a:cubicBezTo>
                <a:cubicBezTo>
                  <a:pt x="249" y="284"/>
                  <a:pt x="252" y="266"/>
                  <a:pt x="253" y="248"/>
                </a:cubicBezTo>
                <a:cubicBezTo>
                  <a:pt x="254" y="229"/>
                  <a:pt x="252" y="211"/>
                  <a:pt x="246" y="193"/>
                </a:cubicBezTo>
                <a:cubicBezTo>
                  <a:pt x="240" y="173"/>
                  <a:pt x="231" y="154"/>
                  <a:pt x="216" y="138"/>
                </a:cubicBezTo>
                <a:cubicBezTo>
                  <a:pt x="213" y="135"/>
                  <a:pt x="210" y="132"/>
                  <a:pt x="207" y="129"/>
                </a:cubicBezTo>
                <a:cubicBezTo>
                  <a:pt x="205" y="134"/>
                  <a:pt x="203" y="138"/>
                  <a:pt x="201" y="141"/>
                </a:cubicBezTo>
                <a:cubicBezTo>
                  <a:pt x="194" y="154"/>
                  <a:pt x="183" y="164"/>
                  <a:pt x="169" y="169"/>
                </a:cubicBezTo>
                <a:cubicBezTo>
                  <a:pt x="162" y="171"/>
                  <a:pt x="154" y="171"/>
                  <a:pt x="147" y="173"/>
                </a:cubicBezTo>
                <a:cubicBezTo>
                  <a:pt x="144" y="173"/>
                  <a:pt x="141" y="173"/>
                  <a:pt x="138" y="174"/>
                </a:cubicBezTo>
                <a:cubicBezTo>
                  <a:pt x="142" y="170"/>
                  <a:pt x="145" y="166"/>
                  <a:pt x="148" y="163"/>
                </a:cubicBezTo>
                <a:cubicBezTo>
                  <a:pt x="155" y="157"/>
                  <a:pt x="159" y="151"/>
                  <a:pt x="161" y="143"/>
                </a:cubicBezTo>
                <a:cubicBezTo>
                  <a:pt x="167" y="121"/>
                  <a:pt x="168" y="99"/>
                  <a:pt x="161" y="77"/>
                </a:cubicBezTo>
                <a:cubicBezTo>
                  <a:pt x="156" y="57"/>
                  <a:pt x="145" y="42"/>
                  <a:pt x="129" y="30"/>
                </a:cubicBezTo>
                <a:cubicBezTo>
                  <a:pt x="128" y="29"/>
                  <a:pt x="127" y="29"/>
                  <a:pt x="126" y="28"/>
                </a:cubicBezTo>
                <a:cubicBezTo>
                  <a:pt x="125" y="34"/>
                  <a:pt x="125" y="39"/>
                  <a:pt x="124" y="44"/>
                </a:cubicBezTo>
                <a:cubicBezTo>
                  <a:pt x="121" y="58"/>
                  <a:pt x="115" y="71"/>
                  <a:pt x="108" y="83"/>
                </a:cubicBezTo>
                <a:cubicBezTo>
                  <a:pt x="98" y="98"/>
                  <a:pt x="88" y="112"/>
                  <a:pt x="77" y="125"/>
                </a:cubicBezTo>
                <a:cubicBezTo>
                  <a:pt x="64" y="140"/>
                  <a:pt x="51" y="156"/>
                  <a:pt x="41" y="173"/>
                </a:cubicBezTo>
                <a:cubicBezTo>
                  <a:pt x="29" y="192"/>
                  <a:pt x="20" y="212"/>
                  <a:pt x="17" y="234"/>
                </a:cubicBezTo>
                <a:cubicBezTo>
                  <a:pt x="16" y="248"/>
                  <a:pt x="17" y="262"/>
                  <a:pt x="22" y="275"/>
                </a:cubicBezTo>
                <a:cubicBezTo>
                  <a:pt x="34" y="309"/>
                  <a:pt x="57" y="333"/>
                  <a:pt x="90" y="349"/>
                </a:cubicBezTo>
                <a:cubicBezTo>
                  <a:pt x="90" y="349"/>
                  <a:pt x="91" y="349"/>
                  <a:pt x="91" y="349"/>
                </a:cubicBezTo>
                <a:cubicBezTo>
                  <a:pt x="91" y="348"/>
                  <a:pt x="91" y="348"/>
                  <a:pt x="91" y="348"/>
                </a:cubicBezTo>
                <a:cubicBezTo>
                  <a:pt x="84" y="334"/>
                  <a:pt x="82" y="318"/>
                  <a:pt x="85" y="303"/>
                </a:cubicBezTo>
                <a:cubicBezTo>
                  <a:pt x="88" y="283"/>
                  <a:pt x="98" y="266"/>
                  <a:pt x="113" y="252"/>
                </a:cubicBezTo>
                <a:cubicBezTo>
                  <a:pt x="126" y="240"/>
                  <a:pt x="141" y="233"/>
                  <a:pt x="157" y="227"/>
                </a:cubicBezTo>
                <a:cubicBezTo>
                  <a:pt x="157" y="227"/>
                  <a:pt x="157" y="227"/>
                  <a:pt x="157" y="227"/>
                </a:cubicBezTo>
                <a:cubicBezTo>
                  <a:pt x="157" y="228"/>
                  <a:pt x="157" y="229"/>
                  <a:pt x="157" y="230"/>
                </a:cubicBezTo>
                <a:cubicBezTo>
                  <a:pt x="157" y="236"/>
                  <a:pt x="156" y="241"/>
                  <a:pt x="156" y="246"/>
                </a:cubicBezTo>
                <a:cubicBezTo>
                  <a:pt x="155" y="259"/>
                  <a:pt x="158" y="271"/>
                  <a:pt x="164" y="282"/>
                </a:cubicBezTo>
                <a:cubicBezTo>
                  <a:pt x="168" y="289"/>
                  <a:pt x="172" y="296"/>
                  <a:pt x="177" y="303"/>
                </a:cubicBezTo>
                <a:cubicBezTo>
                  <a:pt x="183" y="313"/>
                  <a:pt x="187" y="325"/>
                  <a:pt x="187" y="337"/>
                </a:cubicBezTo>
                <a:cubicBezTo>
                  <a:pt x="187" y="340"/>
                  <a:pt x="187" y="344"/>
                  <a:pt x="186" y="3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352472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2023/2024</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17</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err="1" smtClean="0"/>
              <a:t>Risk</a:t>
            </a:r>
            <a:r>
              <a:rPr lang="es-ES" dirty="0" smtClean="0"/>
              <a:t> XL</a:t>
            </a:r>
            <a:endParaRPr lang="es-ES" dirty="0"/>
          </a:p>
        </p:txBody>
      </p:sp>
      <p:sp>
        <p:nvSpPr>
          <p:cNvPr id="7" name="Oval 6"/>
          <p:cNvSpPr/>
          <p:nvPr/>
        </p:nvSpPr>
        <p:spPr>
          <a:xfrm>
            <a:off x="485775" y="1609725"/>
            <a:ext cx="930395" cy="930395"/>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err="1">
              <a:ln>
                <a:noFill/>
              </a:ln>
              <a:solidFill>
                <a:srgbClr val="000000"/>
              </a:solidFill>
              <a:effectLst/>
              <a:uLnTx/>
              <a:uFillTx/>
            </a:endParaRPr>
          </a:p>
        </p:txBody>
      </p:sp>
      <p:cxnSp>
        <p:nvCxnSpPr>
          <p:cNvPr id="8" name="Straight Connector 7"/>
          <p:cNvCxnSpPr>
            <a:stCxn id="7" idx="4"/>
          </p:cNvCxnSpPr>
          <p:nvPr/>
        </p:nvCxnSpPr>
        <p:spPr>
          <a:xfrm>
            <a:off x="950973" y="2540120"/>
            <a:ext cx="0" cy="2815520"/>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0" name="Rectangle 9"/>
          <p:cNvSpPr/>
          <p:nvPr/>
        </p:nvSpPr>
        <p:spPr>
          <a:xfrm>
            <a:off x="1260702" y="2800890"/>
            <a:ext cx="5711803"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smtClean="0">
                <a:solidFill>
                  <a:srgbClr val="000000"/>
                </a:solidFill>
              </a:rPr>
              <a:t>Número de capas inalterado (únicamente se añade un </a:t>
            </a:r>
            <a:r>
              <a:rPr lang="es-ES" sz="1400" kern="0" dirty="0" err="1" smtClean="0">
                <a:solidFill>
                  <a:srgbClr val="000000"/>
                </a:solidFill>
              </a:rPr>
              <a:t>sublímite</a:t>
            </a:r>
            <a:r>
              <a:rPr lang="es-ES" sz="1400" kern="0" dirty="0" smtClean="0">
                <a:solidFill>
                  <a:srgbClr val="000000"/>
                </a:solidFill>
              </a:rPr>
              <a:t> en la capa 4); sin cambio en los deducibles.</a:t>
            </a:r>
            <a:endParaRPr kumimoji="0" lang="es-ES" sz="1400" i="0" u="none" strike="noStrike" kern="0" cap="none" spc="0" normalizeH="0" baseline="0" noProof="0" dirty="0">
              <a:ln>
                <a:noFill/>
              </a:ln>
              <a:solidFill>
                <a:srgbClr val="000000"/>
              </a:solidFill>
              <a:effectLst/>
              <a:uLnTx/>
              <a:uFillTx/>
            </a:endParaRPr>
          </a:p>
        </p:txBody>
      </p:sp>
      <p:sp>
        <p:nvSpPr>
          <p:cNvPr id="11" name="Oval 10"/>
          <p:cNvSpPr/>
          <p:nvPr/>
        </p:nvSpPr>
        <p:spPr>
          <a:xfrm>
            <a:off x="847872" y="3484502"/>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2" name="Rectangle 11"/>
          <p:cNvSpPr/>
          <p:nvPr/>
        </p:nvSpPr>
        <p:spPr>
          <a:xfrm>
            <a:off x="1260702" y="3383154"/>
            <a:ext cx="5711803"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smtClean="0">
                <a:ln>
                  <a:noFill/>
                </a:ln>
                <a:solidFill>
                  <a:srgbClr val="000000"/>
                </a:solidFill>
                <a:effectLst/>
                <a:uLnTx/>
                <a:uFillTx/>
              </a:rPr>
              <a:t>Fedpa</a:t>
            </a:r>
            <a:r>
              <a:rPr kumimoji="0" lang="es-ES" sz="1400" b="0" i="0" u="none" strike="noStrike" kern="0" cap="none" spc="0" normalizeH="0" noProof="0" dirty="0" smtClean="0">
                <a:ln>
                  <a:noFill/>
                </a:ln>
                <a:solidFill>
                  <a:srgbClr val="000000"/>
                </a:solidFill>
                <a:effectLst/>
                <a:uLnTx/>
                <a:uFillTx/>
              </a:rPr>
              <a:t> </a:t>
            </a:r>
            <a:r>
              <a:rPr kumimoji="0" lang="es-ES" sz="1400" b="0" i="0" u="none" strike="noStrike" kern="0" cap="none" spc="0" normalizeH="0" noProof="0" dirty="0" smtClean="0">
                <a:ln>
                  <a:noFill/>
                </a:ln>
                <a:solidFill>
                  <a:srgbClr val="000000"/>
                </a:solidFill>
                <a:effectLst/>
                <a:uLnTx/>
                <a:uFillTx/>
              </a:rPr>
              <a:t>aumenta su límite de USD </a:t>
            </a:r>
            <a:r>
              <a:rPr kumimoji="0" lang="es-ES" sz="1400" b="0" i="0" u="none" strike="noStrike" kern="0" cap="none" spc="0" normalizeH="0" noProof="0" dirty="0" smtClean="0">
                <a:ln>
                  <a:noFill/>
                </a:ln>
                <a:solidFill>
                  <a:srgbClr val="000000"/>
                </a:solidFill>
                <a:effectLst/>
                <a:uLnTx/>
                <a:uFillTx/>
              </a:rPr>
              <a:t>3 </a:t>
            </a:r>
            <a:r>
              <a:rPr kumimoji="0" lang="es-ES" sz="1400" b="0" i="0" u="none" strike="noStrike" kern="0" cap="none" spc="0" normalizeH="0" noProof="0" dirty="0" smtClean="0">
                <a:ln>
                  <a:noFill/>
                </a:ln>
                <a:solidFill>
                  <a:srgbClr val="000000"/>
                </a:solidFill>
                <a:effectLst/>
                <a:uLnTx/>
                <a:uFillTx/>
              </a:rPr>
              <a:t>m a USD </a:t>
            </a:r>
            <a:r>
              <a:rPr kumimoji="0" lang="es-ES" sz="1400" b="0" i="0" u="none" strike="noStrike" kern="0" cap="none" spc="0" normalizeH="0" noProof="0" dirty="0" smtClean="0">
                <a:ln>
                  <a:noFill/>
                </a:ln>
                <a:solidFill>
                  <a:srgbClr val="000000"/>
                </a:solidFill>
                <a:effectLst/>
                <a:uLnTx/>
                <a:uFillTx/>
              </a:rPr>
              <a:t>4 </a:t>
            </a:r>
            <a:r>
              <a:rPr kumimoji="0" lang="es-ES" sz="1400" b="0" i="0" u="none" strike="noStrike" kern="0" cap="none" spc="0" normalizeH="0" noProof="0" dirty="0" smtClean="0">
                <a:ln>
                  <a:noFill/>
                </a:ln>
                <a:solidFill>
                  <a:srgbClr val="000000"/>
                </a:solidFill>
                <a:effectLst/>
                <a:uLnTx/>
                <a:uFillTx/>
              </a:rPr>
              <a:t>m. </a:t>
            </a:r>
            <a:r>
              <a:rPr lang="es-ES" sz="1400" kern="0" dirty="0" smtClean="0">
                <a:solidFill>
                  <a:srgbClr val="000000"/>
                </a:solidFill>
              </a:rPr>
              <a:t>La</a:t>
            </a:r>
            <a:r>
              <a:rPr kumimoji="0" lang="es-ES" sz="1400" b="0" i="0" u="none" strike="noStrike" kern="0" cap="none" spc="0" normalizeH="0" noProof="0" dirty="0" smtClean="0">
                <a:ln>
                  <a:noFill/>
                </a:ln>
                <a:solidFill>
                  <a:srgbClr val="000000"/>
                </a:solidFill>
                <a:effectLst/>
                <a:uLnTx/>
                <a:uFillTx/>
              </a:rPr>
              <a:t> capacidad total del programa se mantiene en 5 m (</a:t>
            </a:r>
            <a:r>
              <a:rPr kumimoji="0" lang="es-ES" sz="1400" b="1" i="0" u="none" strike="noStrike" kern="0" cap="none" spc="0" normalizeH="0" noProof="0" dirty="0" err="1" smtClean="0">
                <a:ln>
                  <a:noFill/>
                </a:ln>
                <a:solidFill>
                  <a:srgbClr val="000000"/>
                </a:solidFill>
                <a:effectLst/>
                <a:uLnTx/>
                <a:uFillTx/>
              </a:rPr>
              <a:t>Coopseguros</a:t>
            </a:r>
            <a:r>
              <a:rPr kumimoji="0" lang="es-ES" sz="1400" b="0" i="0" u="none" strike="noStrike" kern="0" cap="none" spc="0" normalizeH="0" noProof="0" dirty="0" smtClean="0">
                <a:ln>
                  <a:noFill/>
                </a:ln>
                <a:solidFill>
                  <a:srgbClr val="000000"/>
                </a:solidFill>
                <a:effectLst/>
                <a:uLnTx/>
                <a:uFillTx/>
              </a:rPr>
              <a:t> y</a:t>
            </a:r>
            <a:r>
              <a:rPr lang="es-ES" sz="1400" kern="0" dirty="0" smtClean="0">
                <a:solidFill>
                  <a:srgbClr val="000000"/>
                </a:solidFill>
              </a:rPr>
              <a:t> </a:t>
            </a:r>
            <a:r>
              <a:rPr lang="es-ES" sz="1400" b="1" kern="0" dirty="0" smtClean="0">
                <a:solidFill>
                  <a:srgbClr val="000000"/>
                </a:solidFill>
              </a:rPr>
              <a:t>Equidad</a:t>
            </a:r>
            <a:r>
              <a:rPr lang="es-ES" sz="1400" kern="0" dirty="0" smtClean="0">
                <a:solidFill>
                  <a:srgbClr val="000000"/>
                </a:solidFill>
              </a:rPr>
              <a:t>).</a:t>
            </a:r>
            <a:endParaRPr kumimoji="0" lang="es-ES" sz="1400" b="0" i="0" u="none" strike="noStrike" kern="0" cap="none" spc="0" normalizeH="0" baseline="0" noProof="0" dirty="0">
              <a:ln>
                <a:noFill/>
              </a:ln>
              <a:solidFill>
                <a:srgbClr val="000000"/>
              </a:solidFill>
              <a:effectLst/>
              <a:uLnTx/>
              <a:uFillTx/>
            </a:endParaRPr>
          </a:p>
        </p:txBody>
      </p:sp>
      <p:sp>
        <p:nvSpPr>
          <p:cNvPr id="13" name="Oval 12"/>
          <p:cNvSpPr/>
          <p:nvPr/>
        </p:nvSpPr>
        <p:spPr>
          <a:xfrm>
            <a:off x="847872" y="4068131"/>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4" name="Rectangle 13"/>
          <p:cNvSpPr/>
          <p:nvPr/>
        </p:nvSpPr>
        <p:spPr>
          <a:xfrm>
            <a:off x="1260702" y="3965417"/>
            <a:ext cx="5711803" cy="430887"/>
          </a:xfrm>
          <a:prstGeom prst="rect">
            <a:avLst/>
          </a:prstGeom>
        </p:spPr>
        <p:txBody>
          <a:bodyPr wrap="square" lIns="0" tIns="0" rIns="0" bIns="0" anchor="ctr" anchorCtr="0">
            <a:spAutoFit/>
          </a:bodyPr>
          <a:lstStyle/>
          <a:p>
            <a:pPr lvl="0" defTabSz="911995">
              <a:defRPr/>
            </a:pPr>
            <a:r>
              <a:rPr lang="es-ES" sz="1400" kern="0" dirty="0">
                <a:solidFill>
                  <a:srgbClr val="000000"/>
                </a:solidFill>
              </a:rPr>
              <a:t>El </a:t>
            </a:r>
            <a:r>
              <a:rPr lang="es-ES" sz="1400" b="1" kern="0" dirty="0">
                <a:solidFill>
                  <a:srgbClr val="000000"/>
                </a:solidFill>
              </a:rPr>
              <a:t>clausulado</a:t>
            </a:r>
            <a:r>
              <a:rPr lang="es-ES" sz="1400" kern="0" dirty="0">
                <a:solidFill>
                  <a:srgbClr val="000000"/>
                </a:solidFill>
              </a:rPr>
              <a:t> se mantiene sin modificaciones con respecto a la vigencia pasada.</a:t>
            </a:r>
            <a:endParaRPr lang="es-ES" sz="1400" kern="0" dirty="0">
              <a:solidFill>
                <a:srgbClr val="000000"/>
              </a:solidFill>
            </a:endParaRPr>
          </a:p>
        </p:txBody>
      </p:sp>
      <p:sp>
        <p:nvSpPr>
          <p:cNvPr id="15" name="Oval 14"/>
          <p:cNvSpPr/>
          <p:nvPr/>
        </p:nvSpPr>
        <p:spPr>
          <a:xfrm>
            <a:off x="850236" y="5235390"/>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6" name="Rectangle 15"/>
          <p:cNvSpPr/>
          <p:nvPr/>
        </p:nvSpPr>
        <p:spPr>
          <a:xfrm>
            <a:off x="1260702" y="5239031"/>
            <a:ext cx="5711804" cy="215444"/>
          </a:xfrm>
          <a:prstGeom prst="rect">
            <a:avLst/>
          </a:prstGeom>
        </p:spPr>
        <p:txBody>
          <a:bodyPr wrap="square" lIns="0" tIns="0" rIns="0" bIns="0" anchor="ctr" anchorCtr="0">
            <a:spAutoFit/>
          </a:bodyPr>
          <a:lstStyle/>
          <a:p>
            <a:pPr defTabSz="911995">
              <a:defRPr/>
            </a:pPr>
            <a:r>
              <a:rPr lang="es-ES" sz="1400" kern="0" dirty="0">
                <a:solidFill>
                  <a:srgbClr val="000000"/>
                </a:solidFill>
              </a:rPr>
              <a:t>El aumento </a:t>
            </a:r>
            <a:r>
              <a:rPr lang="es-ES" sz="1400" i="1" kern="0" dirty="0" err="1">
                <a:solidFill>
                  <a:srgbClr val="000000"/>
                </a:solidFill>
              </a:rPr>
              <a:t>Risk-Adjusted</a:t>
            </a:r>
            <a:r>
              <a:rPr lang="es-ES" sz="1400" kern="0" dirty="0">
                <a:solidFill>
                  <a:srgbClr val="000000"/>
                </a:solidFill>
              </a:rPr>
              <a:t> se queda en alrededor de </a:t>
            </a:r>
            <a:r>
              <a:rPr lang="es-ES" sz="1400" b="1" kern="0" dirty="0" smtClean="0"/>
              <a:t>+5%. </a:t>
            </a:r>
            <a:endParaRPr lang="es-ES" sz="1400" b="1" kern="0" dirty="0"/>
          </a:p>
        </p:txBody>
      </p:sp>
      <p:sp>
        <p:nvSpPr>
          <p:cNvPr id="17" name="Oval 16"/>
          <p:cNvSpPr/>
          <p:nvPr/>
        </p:nvSpPr>
        <p:spPr>
          <a:xfrm>
            <a:off x="847872" y="4651760"/>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8" name="Rectangle 17"/>
          <p:cNvSpPr/>
          <p:nvPr/>
        </p:nvSpPr>
        <p:spPr>
          <a:xfrm>
            <a:off x="1258337" y="4547681"/>
            <a:ext cx="5711805" cy="430887"/>
          </a:xfrm>
          <a:prstGeom prst="rect">
            <a:avLst/>
          </a:prstGeom>
        </p:spPr>
        <p:txBody>
          <a:bodyPr wrap="square" lIns="0" tIns="0" rIns="0" bIns="0" anchor="ctr" anchorCtr="0">
            <a:spAutoFit/>
          </a:bodyPr>
          <a:lstStyle/>
          <a:p>
            <a:pPr defTabSz="911995">
              <a:defRPr/>
            </a:pPr>
            <a:r>
              <a:rPr lang="es-ES" sz="1400" kern="0" dirty="0">
                <a:solidFill>
                  <a:srgbClr val="000000"/>
                </a:solidFill>
              </a:rPr>
              <a:t>Después de dos años, </a:t>
            </a:r>
            <a:r>
              <a:rPr lang="es-ES" sz="1400" kern="0" dirty="0" smtClean="0">
                <a:solidFill>
                  <a:srgbClr val="000000"/>
                </a:solidFill>
              </a:rPr>
              <a:t>se elimina la necesidad de cubrir el </a:t>
            </a:r>
            <a:r>
              <a:rPr lang="es-ES" sz="1400" b="1" i="1" kern="0" dirty="0" err="1" smtClean="0">
                <a:solidFill>
                  <a:srgbClr val="000000"/>
                </a:solidFill>
              </a:rPr>
              <a:t>shortfall</a:t>
            </a:r>
            <a:r>
              <a:rPr lang="es-ES" sz="1400" kern="0" dirty="0" smtClean="0">
                <a:solidFill>
                  <a:srgbClr val="000000"/>
                </a:solidFill>
              </a:rPr>
              <a:t> </a:t>
            </a:r>
            <a:r>
              <a:rPr lang="es-ES" sz="1400" kern="0" dirty="0">
                <a:solidFill>
                  <a:srgbClr val="000000"/>
                </a:solidFill>
              </a:rPr>
              <a:t>de </a:t>
            </a:r>
            <a:r>
              <a:rPr lang="es-ES" sz="1400" kern="0" dirty="0" err="1">
                <a:solidFill>
                  <a:srgbClr val="000000"/>
                </a:solidFill>
              </a:rPr>
              <a:t>Tajy</a:t>
            </a:r>
            <a:r>
              <a:rPr lang="es-ES" sz="1400" kern="0" dirty="0" smtClean="0">
                <a:solidFill>
                  <a:srgbClr val="000000"/>
                </a:solidFill>
              </a:rPr>
              <a:t>.</a:t>
            </a:r>
            <a:endParaRPr lang="es-ES" sz="1400" kern="0" dirty="0">
              <a:solidFill>
                <a:srgbClr val="000000"/>
              </a:solidFill>
            </a:endParaRPr>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aphicFrame>
        <p:nvGraphicFramePr>
          <p:cNvPr id="23" name="Object 22"/>
          <p:cNvGraphicFramePr>
            <a:graphicFrameLocks noChangeAspect="1"/>
          </p:cNvGraphicFramePr>
          <p:nvPr>
            <p:extLst>
              <p:ext uri="{D42A27DB-BD31-4B8C-83A1-F6EECF244321}">
                <p14:modId xmlns:p14="http://schemas.microsoft.com/office/powerpoint/2010/main" val="1863346847"/>
              </p:ext>
            </p:extLst>
          </p:nvPr>
        </p:nvGraphicFramePr>
        <p:xfrm>
          <a:off x="7394573" y="850900"/>
          <a:ext cx="4314825" cy="1485900"/>
        </p:xfrm>
        <a:graphic>
          <a:graphicData uri="http://schemas.openxmlformats.org/presentationml/2006/ole">
            <mc:AlternateContent xmlns:mc="http://schemas.openxmlformats.org/markup-compatibility/2006">
              <mc:Choice xmlns:v="urn:schemas-microsoft-com:vml" Requires="v">
                <p:oleObj spid="_x0000_s10355" name="Worksheet" r:id="rId4" imgW="4314858" imgH="1485822" progId="Excel.Sheet.12">
                  <p:embed/>
                </p:oleObj>
              </mc:Choice>
              <mc:Fallback>
                <p:oleObj name="Worksheet" r:id="rId4" imgW="4314858" imgH="1485822" progId="Excel.Sheet.12">
                  <p:embed/>
                  <p:pic>
                    <p:nvPicPr>
                      <p:cNvPr id="0" name=""/>
                      <p:cNvPicPr/>
                      <p:nvPr/>
                    </p:nvPicPr>
                    <p:blipFill>
                      <a:blip r:embed="rId5"/>
                      <a:stretch>
                        <a:fillRect/>
                      </a:stretch>
                    </p:blipFill>
                    <p:spPr>
                      <a:xfrm>
                        <a:off x="7394573" y="850900"/>
                        <a:ext cx="4314825" cy="14859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624541001"/>
              </p:ext>
            </p:extLst>
          </p:nvPr>
        </p:nvGraphicFramePr>
        <p:xfrm>
          <a:off x="7380285" y="2549716"/>
          <a:ext cx="4343400" cy="1666875"/>
        </p:xfrm>
        <a:graphic>
          <a:graphicData uri="http://schemas.openxmlformats.org/presentationml/2006/ole">
            <mc:AlternateContent xmlns:mc="http://schemas.openxmlformats.org/markup-compatibility/2006">
              <mc:Choice xmlns:v="urn:schemas-microsoft-com:vml" Requires="v">
                <p:oleObj spid="_x0000_s10356" name="Worksheet" r:id="rId6" imgW="4343313" imgH="1666986" progId="Excel.Sheet.12">
                  <p:embed/>
                </p:oleObj>
              </mc:Choice>
              <mc:Fallback>
                <p:oleObj name="Worksheet" r:id="rId6" imgW="4343313" imgH="1666986" progId="Excel.Sheet.12">
                  <p:embed/>
                  <p:pic>
                    <p:nvPicPr>
                      <p:cNvPr id="0" name=""/>
                      <p:cNvPicPr/>
                      <p:nvPr/>
                    </p:nvPicPr>
                    <p:blipFill>
                      <a:blip r:embed="rId7"/>
                      <a:stretch>
                        <a:fillRect/>
                      </a:stretch>
                    </p:blipFill>
                    <p:spPr>
                      <a:xfrm>
                        <a:off x="7380285" y="2549716"/>
                        <a:ext cx="4343400" cy="1666875"/>
                      </a:xfrm>
                      <a:prstGeom prst="rect">
                        <a:avLst/>
                      </a:prstGeom>
                    </p:spPr>
                  </p:pic>
                </p:oleObj>
              </mc:Fallback>
            </mc:AlternateContent>
          </a:graphicData>
        </a:graphic>
      </p:graphicFrame>
      <p:pic>
        <p:nvPicPr>
          <p:cNvPr id="21" name="Picture 20"/>
          <p:cNvPicPr>
            <a:picLocks noChangeAspect="1"/>
          </p:cNvPicPr>
          <p:nvPr/>
        </p:nvPicPr>
        <p:blipFill>
          <a:blip r:embed="rId8"/>
          <a:stretch>
            <a:fillRect/>
          </a:stretch>
        </p:blipFill>
        <p:spPr>
          <a:xfrm>
            <a:off x="7380286" y="4402096"/>
            <a:ext cx="4341606" cy="1342922"/>
          </a:xfrm>
          <a:prstGeom prst="rect">
            <a:avLst/>
          </a:prstGeom>
        </p:spPr>
      </p:pic>
    </p:spTree>
    <p:custDataLst>
      <p:custData r:id="rId2"/>
    </p:custDataLst>
    <p:extLst>
      <p:ext uri="{BB962C8B-B14F-4D97-AF65-F5344CB8AC3E}">
        <p14:creationId xmlns:p14="http://schemas.microsoft.com/office/powerpoint/2010/main" val="3624001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a:t>Tendencias</a:t>
            </a:r>
            <a:r>
              <a:rPr lang="en-GB" dirty="0"/>
              <a:t> de </a:t>
            </a:r>
            <a:r>
              <a:rPr lang="en-GB" dirty="0" err="1"/>
              <a:t>Primas</a:t>
            </a:r>
            <a:r>
              <a:rPr lang="en-GB" dirty="0"/>
              <a:t> y </a:t>
            </a:r>
            <a:r>
              <a:rPr lang="en-GB" dirty="0" err="1"/>
              <a:t>Tasas</a:t>
            </a:r>
            <a:r>
              <a:rPr lang="en-GB" dirty="0"/>
              <a:t> </a:t>
            </a:r>
            <a:r>
              <a:rPr lang="en-GB" dirty="0" err="1"/>
              <a:t>desde</a:t>
            </a:r>
            <a:r>
              <a:rPr lang="en-GB" dirty="0"/>
              <a:t> 2012 a 2023</a:t>
            </a:r>
          </a:p>
        </p:txBody>
      </p:sp>
      <p:sp>
        <p:nvSpPr>
          <p:cNvPr id="4" name="Slide Number Placeholder 3"/>
          <p:cNvSpPr>
            <a:spLocks noGrp="1"/>
          </p:cNvSpPr>
          <p:nvPr>
            <p:ph type="sldNum" sz="quarter" idx="10"/>
          </p:nvPr>
        </p:nvSpPr>
        <p:spPr/>
        <p:txBody>
          <a:bodyPr/>
          <a:lstStyle/>
          <a:p>
            <a:fld id="{DF66040D-6F20-4F4B-8995-856BEECD84BE}" type="slidenum">
              <a:rPr lang="en-GB" smtClean="0"/>
              <a:pPr/>
              <a:t>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0" name="Text Placeholder 9"/>
          <p:cNvSpPr>
            <a:spLocks noGrp="1"/>
          </p:cNvSpPr>
          <p:nvPr>
            <p:ph type="body" sz="quarter" idx="12"/>
          </p:nvPr>
        </p:nvSpPr>
        <p:spPr/>
        <p:txBody>
          <a:bodyPr/>
          <a:lstStyle/>
          <a:p>
            <a:r>
              <a:rPr lang="en-GB" dirty="0" smtClean="0"/>
              <a:t>Risk XL</a:t>
            </a:r>
            <a:endParaRPr lang="en-GB" dirty="0"/>
          </a:p>
        </p:txBody>
      </p:sp>
      <p:sp>
        <p:nvSpPr>
          <p:cNvPr id="16" name="Rounded Rectangle 15"/>
          <p:cNvSpPr/>
          <p:nvPr/>
        </p:nvSpPr>
        <p:spPr>
          <a:xfrm>
            <a:off x="552529" y="4710022"/>
            <a:ext cx="11156869" cy="135827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179388" lvl="0" indent="-179388">
              <a:spcAft>
                <a:spcPts val="600"/>
              </a:spcAft>
              <a:buFont typeface="Arial" panose="020B0604020202020204" pitchFamily="34" charset="0"/>
              <a:buChar char="•"/>
            </a:pPr>
            <a:r>
              <a:rPr lang="es-ES" sz="1500" dirty="0" smtClean="0"/>
              <a:t>La prima global se reduce ligeramente con respecto al año pasado en tanto que no se está cubriendo el </a:t>
            </a:r>
            <a:r>
              <a:rPr lang="es-ES" sz="1500" i="1" dirty="0" err="1" smtClean="0"/>
              <a:t>shortfall</a:t>
            </a:r>
            <a:r>
              <a:rPr lang="es-ES" sz="1500" dirty="0" smtClean="0"/>
              <a:t> de </a:t>
            </a:r>
            <a:r>
              <a:rPr lang="es-ES" sz="1500" dirty="0" err="1" smtClean="0"/>
              <a:t>Tajy</a:t>
            </a:r>
            <a:r>
              <a:rPr lang="es-ES" sz="1500" dirty="0" smtClean="0"/>
              <a:t>.</a:t>
            </a:r>
          </a:p>
          <a:p>
            <a:pPr marL="179388" lvl="0" indent="-179388">
              <a:spcAft>
                <a:spcPts val="600"/>
              </a:spcAft>
              <a:buFont typeface="Arial" panose="020B0604020202020204" pitchFamily="34" charset="0"/>
              <a:buChar char="•"/>
            </a:pPr>
            <a:endParaRPr lang="es-ES" sz="1500" dirty="0" smtClean="0"/>
          </a:p>
          <a:p>
            <a:pPr marL="179388" lvl="0" indent="-179388">
              <a:spcAft>
                <a:spcPts val="600"/>
              </a:spcAft>
              <a:buFont typeface="Arial" panose="020B0604020202020204" pitchFamily="34" charset="0"/>
              <a:buChar char="•"/>
            </a:pPr>
            <a:r>
              <a:rPr lang="es-ES" sz="1500" dirty="0" smtClean="0"/>
              <a:t>Tasa global se reduce debido al aumento de cúmulos por los crecimientos de cartera de las compañías.</a:t>
            </a:r>
            <a:endParaRPr lang="en-US" sz="1500" dirty="0"/>
          </a:p>
        </p:txBody>
      </p:sp>
      <p:graphicFrame>
        <p:nvGraphicFramePr>
          <p:cNvPr id="6" name="Object 5"/>
          <p:cNvGraphicFramePr>
            <a:graphicFrameLocks noChangeAspect="1"/>
          </p:cNvGraphicFramePr>
          <p:nvPr>
            <p:extLst>
              <p:ext uri="{D42A27DB-BD31-4B8C-83A1-F6EECF244321}">
                <p14:modId xmlns:p14="http://schemas.microsoft.com/office/powerpoint/2010/main" val="848215907"/>
              </p:ext>
            </p:extLst>
          </p:nvPr>
        </p:nvGraphicFramePr>
        <p:xfrm>
          <a:off x="1195820" y="1557221"/>
          <a:ext cx="3371850" cy="2705100"/>
        </p:xfrm>
        <a:graphic>
          <a:graphicData uri="http://schemas.openxmlformats.org/presentationml/2006/ole">
            <mc:AlternateContent xmlns:mc="http://schemas.openxmlformats.org/markup-compatibility/2006">
              <mc:Choice xmlns:v="urn:schemas-microsoft-com:vml" Requires="v">
                <p:oleObj spid="_x0000_s8238" name="Worksheet" r:id="rId3" imgW="3371754" imgH="2705057" progId="Excel.Sheet.12">
                  <p:embed/>
                </p:oleObj>
              </mc:Choice>
              <mc:Fallback>
                <p:oleObj name="Worksheet" r:id="rId3" imgW="3371754" imgH="2705057" progId="Excel.Sheet.12">
                  <p:embed/>
                  <p:pic>
                    <p:nvPicPr>
                      <p:cNvPr id="0" name=""/>
                      <p:cNvPicPr/>
                      <p:nvPr/>
                    </p:nvPicPr>
                    <p:blipFill>
                      <a:blip r:embed="rId4"/>
                      <a:stretch>
                        <a:fillRect/>
                      </a:stretch>
                    </p:blipFill>
                    <p:spPr>
                      <a:xfrm>
                        <a:off x="1195820" y="1557221"/>
                        <a:ext cx="3371850" cy="2705100"/>
                      </a:xfrm>
                      <a:prstGeom prst="rect">
                        <a:avLst/>
                      </a:prstGeom>
                    </p:spPr>
                  </p:pic>
                </p:oleObj>
              </mc:Fallback>
            </mc:AlternateContent>
          </a:graphicData>
        </a:graphic>
      </p:graphicFrame>
      <p:graphicFrame>
        <p:nvGraphicFramePr>
          <p:cNvPr id="11" name="Chart 10"/>
          <p:cNvGraphicFramePr>
            <a:graphicFrameLocks/>
          </p:cNvGraphicFramePr>
          <p:nvPr>
            <p:extLst>
              <p:ext uri="{D42A27DB-BD31-4B8C-83A1-F6EECF244321}">
                <p14:modId xmlns:p14="http://schemas.microsoft.com/office/powerpoint/2010/main" val="98011360"/>
              </p:ext>
            </p:extLst>
          </p:nvPr>
        </p:nvGraphicFramePr>
        <p:xfrm>
          <a:off x="6210000" y="1298601"/>
          <a:ext cx="50673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9672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err="1" smtClean="0">
                <a:solidFill>
                  <a:schemeClr val="accent1"/>
                </a:solidFill>
              </a:rPr>
              <a:t>Contrato</a:t>
            </a:r>
            <a:r>
              <a:rPr lang="en-GB" dirty="0" smtClean="0">
                <a:solidFill>
                  <a:schemeClr val="accent1"/>
                </a:solidFill>
              </a:rPr>
              <a:t> </a:t>
            </a:r>
          </a:p>
          <a:p>
            <a:pPr marL="0" indent="0">
              <a:buNone/>
            </a:pPr>
            <a:r>
              <a:rPr lang="en-GB" dirty="0" err="1" smtClean="0">
                <a:solidFill>
                  <a:schemeClr val="accent1"/>
                </a:solidFill>
              </a:rPr>
              <a:t>Automóviles</a:t>
            </a:r>
            <a:endParaRPr lang="en-GB" dirty="0">
              <a:solidFill>
                <a:schemeClr val="accent1"/>
              </a:solidFill>
            </a:endParaRPr>
          </a:p>
        </p:txBody>
      </p:sp>
      <p:sp>
        <p:nvSpPr>
          <p:cNvPr id="3" name="Oval 2"/>
          <p:cNvSpPr/>
          <p:nvPr/>
        </p:nvSpPr>
        <p:spPr>
          <a:xfrm>
            <a:off x="1574826" y="2266122"/>
            <a:ext cx="3504070" cy="364378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Freeform 331"/>
          <p:cNvSpPr>
            <a:spLocks noChangeAspect="1" noEditPoints="1"/>
          </p:cNvSpPr>
          <p:nvPr/>
        </p:nvSpPr>
        <p:spPr bwMode="auto">
          <a:xfrm>
            <a:off x="2140152" y="3477469"/>
            <a:ext cx="2351265" cy="1223740"/>
          </a:xfrm>
          <a:custGeom>
            <a:avLst/>
            <a:gdLst>
              <a:gd name="T0" fmla="*/ 331 w 331"/>
              <a:gd name="T1" fmla="*/ 92 h 172"/>
              <a:gd name="T2" fmla="*/ 331 w 331"/>
              <a:gd name="T3" fmla="*/ 62 h 172"/>
              <a:gd name="T4" fmla="*/ 325 w 331"/>
              <a:gd name="T5" fmla="*/ 57 h 172"/>
              <a:gd name="T6" fmla="*/ 298 w 331"/>
              <a:gd name="T7" fmla="*/ 54 h 172"/>
              <a:gd name="T8" fmla="*/ 234 w 331"/>
              <a:gd name="T9" fmla="*/ 0 h 172"/>
              <a:gd name="T10" fmla="*/ 193 w 331"/>
              <a:gd name="T11" fmla="*/ 0 h 172"/>
              <a:gd name="T12" fmla="*/ 109 w 331"/>
              <a:gd name="T13" fmla="*/ 20 h 172"/>
              <a:gd name="T14" fmla="*/ 86 w 331"/>
              <a:gd name="T15" fmla="*/ 46 h 172"/>
              <a:gd name="T16" fmla="*/ 78 w 331"/>
              <a:gd name="T17" fmla="*/ 55 h 172"/>
              <a:gd name="T18" fmla="*/ 72 w 331"/>
              <a:gd name="T19" fmla="*/ 57 h 172"/>
              <a:gd name="T20" fmla="*/ 33 w 331"/>
              <a:gd name="T21" fmla="*/ 57 h 172"/>
              <a:gd name="T22" fmla="*/ 0 w 331"/>
              <a:gd name="T23" fmla="*/ 90 h 172"/>
              <a:gd name="T24" fmla="*/ 0 w 331"/>
              <a:gd name="T25" fmla="*/ 127 h 172"/>
              <a:gd name="T26" fmla="*/ 46 w 331"/>
              <a:gd name="T27" fmla="*/ 138 h 172"/>
              <a:gd name="T28" fmla="*/ 89 w 331"/>
              <a:gd name="T29" fmla="*/ 172 h 172"/>
              <a:gd name="T30" fmla="*/ 131 w 331"/>
              <a:gd name="T31" fmla="*/ 138 h 172"/>
              <a:gd name="T32" fmla="*/ 212 w 331"/>
              <a:gd name="T33" fmla="*/ 143 h 172"/>
              <a:gd name="T34" fmla="*/ 285 w 331"/>
              <a:gd name="T35" fmla="*/ 142 h 172"/>
              <a:gd name="T36" fmla="*/ 293 w 331"/>
              <a:gd name="T37" fmla="*/ 138 h 172"/>
              <a:gd name="T38" fmla="*/ 331 w 331"/>
              <a:gd name="T39" fmla="*/ 107 h 172"/>
              <a:gd name="T40" fmla="*/ 194 w 331"/>
              <a:gd name="T41" fmla="*/ 10 h 172"/>
              <a:gd name="T42" fmla="*/ 212 w 331"/>
              <a:gd name="T43" fmla="*/ 8 h 172"/>
              <a:gd name="T44" fmla="*/ 271 w 331"/>
              <a:gd name="T45" fmla="*/ 27 h 172"/>
              <a:gd name="T46" fmla="*/ 281 w 331"/>
              <a:gd name="T47" fmla="*/ 43 h 172"/>
              <a:gd name="T48" fmla="*/ 287 w 331"/>
              <a:gd name="T49" fmla="*/ 55 h 172"/>
              <a:gd name="T50" fmla="*/ 283 w 331"/>
              <a:gd name="T51" fmla="*/ 57 h 172"/>
              <a:gd name="T52" fmla="*/ 247 w 331"/>
              <a:gd name="T53" fmla="*/ 57 h 172"/>
              <a:gd name="T54" fmla="*/ 198 w 331"/>
              <a:gd name="T55" fmla="*/ 57 h 172"/>
              <a:gd name="T56" fmla="*/ 193 w 331"/>
              <a:gd name="T57" fmla="*/ 53 h 172"/>
              <a:gd name="T58" fmla="*/ 94 w 331"/>
              <a:gd name="T59" fmla="*/ 49 h 172"/>
              <a:gd name="T60" fmla="*/ 105 w 331"/>
              <a:gd name="T61" fmla="*/ 36 h 172"/>
              <a:gd name="T62" fmla="*/ 150 w 331"/>
              <a:gd name="T63" fmla="*/ 8 h 172"/>
              <a:gd name="T64" fmla="*/ 180 w 331"/>
              <a:gd name="T65" fmla="*/ 8 h 172"/>
              <a:gd name="T66" fmla="*/ 185 w 331"/>
              <a:gd name="T67" fmla="*/ 13 h 172"/>
              <a:gd name="T68" fmla="*/ 184 w 331"/>
              <a:gd name="T69" fmla="*/ 56 h 172"/>
              <a:gd name="T70" fmla="*/ 113 w 331"/>
              <a:gd name="T71" fmla="*/ 57 h 172"/>
              <a:gd name="T72" fmla="*/ 94 w 331"/>
              <a:gd name="T73" fmla="*/ 49 h 172"/>
              <a:gd name="T74" fmla="*/ 89 w 331"/>
              <a:gd name="T75" fmla="*/ 164 h 172"/>
              <a:gd name="T76" fmla="*/ 68 w 331"/>
              <a:gd name="T77" fmla="*/ 113 h 172"/>
              <a:gd name="T78" fmla="*/ 118 w 331"/>
              <a:gd name="T79" fmla="*/ 134 h 172"/>
              <a:gd name="T80" fmla="*/ 269 w 331"/>
              <a:gd name="T81" fmla="*/ 155 h 172"/>
              <a:gd name="T82" fmla="*/ 227 w 331"/>
              <a:gd name="T83" fmla="*/ 155 h 172"/>
              <a:gd name="T84" fmla="*/ 248 w 331"/>
              <a:gd name="T85" fmla="*/ 104 h 172"/>
              <a:gd name="T86" fmla="*/ 269 w 331"/>
              <a:gd name="T87" fmla="*/ 155 h 172"/>
              <a:gd name="T88" fmla="*/ 294 w 331"/>
              <a:gd name="T89" fmla="*/ 130 h 172"/>
              <a:gd name="T90" fmla="*/ 285 w 331"/>
              <a:gd name="T91" fmla="*/ 126 h 172"/>
              <a:gd name="T92" fmla="*/ 212 w 331"/>
              <a:gd name="T93" fmla="*/ 126 h 172"/>
              <a:gd name="T94" fmla="*/ 131 w 331"/>
              <a:gd name="T95" fmla="*/ 130 h 172"/>
              <a:gd name="T96" fmla="*/ 89 w 331"/>
              <a:gd name="T97" fmla="*/ 96 h 172"/>
              <a:gd name="T98" fmla="*/ 47 w 331"/>
              <a:gd name="T99" fmla="*/ 130 h 172"/>
              <a:gd name="T100" fmla="*/ 13 w 331"/>
              <a:gd name="T101" fmla="*/ 130 h 172"/>
              <a:gd name="T102" fmla="*/ 8 w 331"/>
              <a:gd name="T103" fmla="*/ 125 h 172"/>
              <a:gd name="T104" fmla="*/ 8 w 331"/>
              <a:gd name="T105" fmla="*/ 89 h 172"/>
              <a:gd name="T106" fmla="*/ 34 w 331"/>
              <a:gd name="T107" fmla="*/ 65 h 172"/>
              <a:gd name="T108" fmla="*/ 246 w 331"/>
              <a:gd name="T109" fmla="*/ 65 h 172"/>
              <a:gd name="T110" fmla="*/ 322 w 331"/>
              <a:gd name="T111" fmla="*/ 67 h 172"/>
              <a:gd name="T112" fmla="*/ 323 w 331"/>
              <a:gd name="T113" fmla="*/ 88 h 172"/>
              <a:gd name="T114" fmla="*/ 305 w 331"/>
              <a:gd name="T115" fmla="*/ 1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1" h="172">
                <a:moveTo>
                  <a:pt x="331" y="107"/>
                </a:moveTo>
                <a:cubicBezTo>
                  <a:pt x="331" y="102"/>
                  <a:pt x="331" y="97"/>
                  <a:pt x="331" y="92"/>
                </a:cubicBezTo>
                <a:cubicBezTo>
                  <a:pt x="331" y="90"/>
                  <a:pt x="331" y="87"/>
                  <a:pt x="331" y="85"/>
                </a:cubicBezTo>
                <a:cubicBezTo>
                  <a:pt x="331" y="62"/>
                  <a:pt x="331" y="62"/>
                  <a:pt x="331" y="62"/>
                </a:cubicBezTo>
                <a:cubicBezTo>
                  <a:pt x="331" y="59"/>
                  <a:pt x="329" y="57"/>
                  <a:pt x="326" y="57"/>
                </a:cubicBezTo>
                <a:cubicBezTo>
                  <a:pt x="325" y="57"/>
                  <a:pt x="325" y="57"/>
                  <a:pt x="325" y="57"/>
                </a:cubicBezTo>
                <a:cubicBezTo>
                  <a:pt x="318" y="57"/>
                  <a:pt x="311" y="57"/>
                  <a:pt x="304" y="57"/>
                </a:cubicBezTo>
                <a:cubicBezTo>
                  <a:pt x="301" y="57"/>
                  <a:pt x="299" y="56"/>
                  <a:pt x="298" y="54"/>
                </a:cubicBezTo>
                <a:cubicBezTo>
                  <a:pt x="292" y="44"/>
                  <a:pt x="286" y="35"/>
                  <a:pt x="279" y="25"/>
                </a:cubicBezTo>
                <a:cubicBezTo>
                  <a:pt x="269" y="9"/>
                  <a:pt x="253" y="0"/>
                  <a:pt x="234" y="0"/>
                </a:cubicBezTo>
                <a:cubicBezTo>
                  <a:pt x="221" y="0"/>
                  <a:pt x="208" y="0"/>
                  <a:pt x="195" y="0"/>
                </a:cubicBezTo>
                <a:cubicBezTo>
                  <a:pt x="193" y="0"/>
                  <a:pt x="193" y="0"/>
                  <a:pt x="193" y="0"/>
                </a:cubicBezTo>
                <a:cubicBezTo>
                  <a:pt x="179" y="0"/>
                  <a:pt x="165" y="0"/>
                  <a:pt x="151" y="0"/>
                </a:cubicBezTo>
                <a:cubicBezTo>
                  <a:pt x="135" y="0"/>
                  <a:pt x="121" y="6"/>
                  <a:pt x="109" y="20"/>
                </a:cubicBezTo>
                <a:cubicBezTo>
                  <a:pt x="104" y="24"/>
                  <a:pt x="100" y="29"/>
                  <a:pt x="96" y="34"/>
                </a:cubicBezTo>
                <a:cubicBezTo>
                  <a:pt x="93" y="38"/>
                  <a:pt x="90" y="42"/>
                  <a:pt x="86" y="46"/>
                </a:cubicBezTo>
                <a:cubicBezTo>
                  <a:pt x="85" y="47"/>
                  <a:pt x="83" y="49"/>
                  <a:pt x="82" y="51"/>
                </a:cubicBezTo>
                <a:cubicBezTo>
                  <a:pt x="80" y="52"/>
                  <a:pt x="79" y="54"/>
                  <a:pt x="78" y="55"/>
                </a:cubicBezTo>
                <a:cubicBezTo>
                  <a:pt x="76" y="57"/>
                  <a:pt x="74" y="57"/>
                  <a:pt x="73" y="57"/>
                </a:cubicBezTo>
                <a:cubicBezTo>
                  <a:pt x="72" y="57"/>
                  <a:pt x="72" y="57"/>
                  <a:pt x="72" y="57"/>
                </a:cubicBezTo>
                <a:cubicBezTo>
                  <a:pt x="64" y="57"/>
                  <a:pt x="64" y="57"/>
                  <a:pt x="64" y="57"/>
                </a:cubicBezTo>
                <a:cubicBezTo>
                  <a:pt x="54" y="57"/>
                  <a:pt x="44" y="57"/>
                  <a:pt x="33" y="57"/>
                </a:cubicBezTo>
                <a:cubicBezTo>
                  <a:pt x="19" y="58"/>
                  <a:pt x="9" y="64"/>
                  <a:pt x="3" y="76"/>
                </a:cubicBezTo>
                <a:cubicBezTo>
                  <a:pt x="1" y="80"/>
                  <a:pt x="0" y="85"/>
                  <a:pt x="0" y="90"/>
                </a:cubicBezTo>
                <a:cubicBezTo>
                  <a:pt x="0" y="97"/>
                  <a:pt x="0" y="104"/>
                  <a:pt x="0" y="111"/>
                </a:cubicBezTo>
                <a:cubicBezTo>
                  <a:pt x="0" y="127"/>
                  <a:pt x="0" y="127"/>
                  <a:pt x="0" y="127"/>
                </a:cubicBezTo>
                <a:cubicBezTo>
                  <a:pt x="0" y="134"/>
                  <a:pt x="5" y="138"/>
                  <a:pt x="12" y="138"/>
                </a:cubicBezTo>
                <a:cubicBezTo>
                  <a:pt x="23" y="138"/>
                  <a:pt x="35" y="138"/>
                  <a:pt x="46" y="138"/>
                </a:cubicBezTo>
                <a:cubicBezTo>
                  <a:pt x="48" y="138"/>
                  <a:pt x="51" y="138"/>
                  <a:pt x="52" y="143"/>
                </a:cubicBezTo>
                <a:cubicBezTo>
                  <a:pt x="56" y="160"/>
                  <a:pt x="71" y="172"/>
                  <a:pt x="89" y="172"/>
                </a:cubicBezTo>
                <a:cubicBezTo>
                  <a:pt x="106" y="172"/>
                  <a:pt x="122" y="160"/>
                  <a:pt x="125" y="143"/>
                </a:cubicBezTo>
                <a:cubicBezTo>
                  <a:pt x="126" y="140"/>
                  <a:pt x="128" y="138"/>
                  <a:pt x="131" y="138"/>
                </a:cubicBezTo>
                <a:cubicBezTo>
                  <a:pt x="158" y="138"/>
                  <a:pt x="182" y="138"/>
                  <a:pt x="206" y="138"/>
                </a:cubicBezTo>
                <a:cubicBezTo>
                  <a:pt x="209" y="138"/>
                  <a:pt x="211" y="140"/>
                  <a:pt x="212" y="143"/>
                </a:cubicBezTo>
                <a:cubicBezTo>
                  <a:pt x="215" y="159"/>
                  <a:pt x="231" y="172"/>
                  <a:pt x="248" y="172"/>
                </a:cubicBezTo>
                <a:cubicBezTo>
                  <a:pt x="266" y="172"/>
                  <a:pt x="281" y="159"/>
                  <a:pt x="285" y="142"/>
                </a:cubicBezTo>
                <a:cubicBezTo>
                  <a:pt x="286" y="140"/>
                  <a:pt x="287" y="138"/>
                  <a:pt x="290" y="138"/>
                </a:cubicBezTo>
                <a:cubicBezTo>
                  <a:pt x="293" y="138"/>
                  <a:pt x="293" y="138"/>
                  <a:pt x="293" y="138"/>
                </a:cubicBezTo>
                <a:cubicBezTo>
                  <a:pt x="298" y="138"/>
                  <a:pt x="302" y="138"/>
                  <a:pt x="307" y="137"/>
                </a:cubicBezTo>
                <a:cubicBezTo>
                  <a:pt x="321" y="133"/>
                  <a:pt x="330" y="121"/>
                  <a:pt x="331" y="107"/>
                </a:cubicBezTo>
                <a:close/>
                <a:moveTo>
                  <a:pt x="193" y="13"/>
                </a:moveTo>
                <a:cubicBezTo>
                  <a:pt x="193" y="12"/>
                  <a:pt x="193" y="11"/>
                  <a:pt x="194" y="10"/>
                </a:cubicBezTo>
                <a:cubicBezTo>
                  <a:pt x="195" y="9"/>
                  <a:pt x="197" y="8"/>
                  <a:pt x="198" y="8"/>
                </a:cubicBezTo>
                <a:cubicBezTo>
                  <a:pt x="202" y="8"/>
                  <a:pt x="207" y="8"/>
                  <a:pt x="212" y="8"/>
                </a:cubicBezTo>
                <a:cubicBezTo>
                  <a:pt x="220" y="8"/>
                  <a:pt x="228" y="8"/>
                  <a:pt x="235" y="8"/>
                </a:cubicBezTo>
                <a:cubicBezTo>
                  <a:pt x="250" y="9"/>
                  <a:pt x="262" y="15"/>
                  <a:pt x="271" y="27"/>
                </a:cubicBezTo>
                <a:cubicBezTo>
                  <a:pt x="274" y="32"/>
                  <a:pt x="278" y="37"/>
                  <a:pt x="281" y="43"/>
                </a:cubicBezTo>
                <a:cubicBezTo>
                  <a:pt x="281" y="43"/>
                  <a:pt x="281" y="43"/>
                  <a:pt x="281" y="43"/>
                </a:cubicBezTo>
                <a:cubicBezTo>
                  <a:pt x="283" y="46"/>
                  <a:pt x="285" y="48"/>
                  <a:pt x="286" y="51"/>
                </a:cubicBezTo>
                <a:cubicBezTo>
                  <a:pt x="287" y="51"/>
                  <a:pt x="288" y="53"/>
                  <a:pt x="287" y="55"/>
                </a:cubicBezTo>
                <a:cubicBezTo>
                  <a:pt x="287" y="57"/>
                  <a:pt x="285" y="57"/>
                  <a:pt x="284" y="57"/>
                </a:cubicBezTo>
                <a:cubicBezTo>
                  <a:pt x="283" y="57"/>
                  <a:pt x="283" y="57"/>
                  <a:pt x="283" y="57"/>
                </a:cubicBezTo>
                <a:cubicBezTo>
                  <a:pt x="283" y="57"/>
                  <a:pt x="283" y="57"/>
                  <a:pt x="283" y="57"/>
                </a:cubicBezTo>
                <a:cubicBezTo>
                  <a:pt x="271" y="57"/>
                  <a:pt x="259" y="57"/>
                  <a:pt x="247" y="57"/>
                </a:cubicBezTo>
                <a:cubicBezTo>
                  <a:pt x="231" y="57"/>
                  <a:pt x="231" y="57"/>
                  <a:pt x="231" y="57"/>
                </a:cubicBezTo>
                <a:cubicBezTo>
                  <a:pt x="220" y="57"/>
                  <a:pt x="209" y="57"/>
                  <a:pt x="198" y="57"/>
                </a:cubicBezTo>
                <a:cubicBezTo>
                  <a:pt x="197" y="57"/>
                  <a:pt x="196" y="57"/>
                  <a:pt x="194" y="56"/>
                </a:cubicBezTo>
                <a:cubicBezTo>
                  <a:pt x="193" y="55"/>
                  <a:pt x="193" y="54"/>
                  <a:pt x="193" y="53"/>
                </a:cubicBezTo>
                <a:cubicBezTo>
                  <a:pt x="193" y="39"/>
                  <a:pt x="193" y="26"/>
                  <a:pt x="193" y="13"/>
                </a:cubicBezTo>
                <a:close/>
                <a:moveTo>
                  <a:pt x="94" y="49"/>
                </a:moveTo>
                <a:cubicBezTo>
                  <a:pt x="95" y="48"/>
                  <a:pt x="97" y="46"/>
                  <a:pt x="98" y="44"/>
                </a:cubicBezTo>
                <a:cubicBezTo>
                  <a:pt x="101" y="41"/>
                  <a:pt x="103" y="39"/>
                  <a:pt x="105" y="36"/>
                </a:cubicBezTo>
                <a:cubicBezTo>
                  <a:pt x="109" y="31"/>
                  <a:pt x="114" y="26"/>
                  <a:pt x="118" y="21"/>
                </a:cubicBezTo>
                <a:cubicBezTo>
                  <a:pt x="128" y="13"/>
                  <a:pt x="138" y="8"/>
                  <a:pt x="150" y="8"/>
                </a:cubicBezTo>
                <a:cubicBezTo>
                  <a:pt x="152" y="8"/>
                  <a:pt x="152" y="8"/>
                  <a:pt x="152" y="8"/>
                </a:cubicBezTo>
                <a:cubicBezTo>
                  <a:pt x="162" y="8"/>
                  <a:pt x="171" y="8"/>
                  <a:pt x="180" y="8"/>
                </a:cubicBezTo>
                <a:cubicBezTo>
                  <a:pt x="181" y="8"/>
                  <a:pt x="183" y="8"/>
                  <a:pt x="184" y="10"/>
                </a:cubicBezTo>
                <a:cubicBezTo>
                  <a:pt x="185" y="11"/>
                  <a:pt x="185" y="12"/>
                  <a:pt x="185" y="13"/>
                </a:cubicBezTo>
                <a:cubicBezTo>
                  <a:pt x="185" y="25"/>
                  <a:pt x="185" y="39"/>
                  <a:pt x="185" y="52"/>
                </a:cubicBezTo>
                <a:cubicBezTo>
                  <a:pt x="185" y="53"/>
                  <a:pt x="185" y="55"/>
                  <a:pt x="184" y="56"/>
                </a:cubicBezTo>
                <a:cubicBezTo>
                  <a:pt x="183" y="57"/>
                  <a:pt x="181" y="57"/>
                  <a:pt x="180" y="57"/>
                </a:cubicBezTo>
                <a:cubicBezTo>
                  <a:pt x="157" y="57"/>
                  <a:pt x="135" y="57"/>
                  <a:pt x="113" y="57"/>
                </a:cubicBezTo>
                <a:cubicBezTo>
                  <a:pt x="86" y="57"/>
                  <a:pt x="86" y="57"/>
                  <a:pt x="86" y="57"/>
                </a:cubicBezTo>
                <a:lnTo>
                  <a:pt x="94" y="49"/>
                </a:lnTo>
                <a:close/>
                <a:moveTo>
                  <a:pt x="110" y="155"/>
                </a:moveTo>
                <a:cubicBezTo>
                  <a:pt x="104" y="161"/>
                  <a:pt x="97" y="164"/>
                  <a:pt x="89" y="164"/>
                </a:cubicBezTo>
                <a:cubicBezTo>
                  <a:pt x="72" y="164"/>
                  <a:pt x="59" y="150"/>
                  <a:pt x="59" y="134"/>
                </a:cubicBezTo>
                <a:cubicBezTo>
                  <a:pt x="59" y="126"/>
                  <a:pt x="62" y="119"/>
                  <a:pt x="68" y="113"/>
                </a:cubicBezTo>
                <a:cubicBezTo>
                  <a:pt x="73" y="108"/>
                  <a:pt x="81" y="104"/>
                  <a:pt x="89" y="104"/>
                </a:cubicBezTo>
                <a:cubicBezTo>
                  <a:pt x="105" y="104"/>
                  <a:pt x="118" y="118"/>
                  <a:pt x="118" y="134"/>
                </a:cubicBezTo>
                <a:cubicBezTo>
                  <a:pt x="118" y="142"/>
                  <a:pt x="115" y="149"/>
                  <a:pt x="110" y="155"/>
                </a:cubicBezTo>
                <a:close/>
                <a:moveTo>
                  <a:pt x="269" y="155"/>
                </a:moveTo>
                <a:cubicBezTo>
                  <a:pt x="264" y="161"/>
                  <a:pt x="256" y="164"/>
                  <a:pt x="248" y="164"/>
                </a:cubicBezTo>
                <a:cubicBezTo>
                  <a:pt x="240" y="164"/>
                  <a:pt x="233" y="161"/>
                  <a:pt x="227" y="155"/>
                </a:cubicBezTo>
                <a:cubicBezTo>
                  <a:pt x="222" y="149"/>
                  <a:pt x="219" y="142"/>
                  <a:pt x="219" y="134"/>
                </a:cubicBezTo>
                <a:cubicBezTo>
                  <a:pt x="219" y="118"/>
                  <a:pt x="232" y="104"/>
                  <a:pt x="248" y="104"/>
                </a:cubicBezTo>
                <a:cubicBezTo>
                  <a:pt x="265" y="104"/>
                  <a:pt x="278" y="118"/>
                  <a:pt x="278" y="134"/>
                </a:cubicBezTo>
                <a:cubicBezTo>
                  <a:pt x="278" y="142"/>
                  <a:pt x="275" y="149"/>
                  <a:pt x="269" y="155"/>
                </a:cubicBezTo>
                <a:close/>
                <a:moveTo>
                  <a:pt x="295" y="130"/>
                </a:moveTo>
                <a:cubicBezTo>
                  <a:pt x="294" y="130"/>
                  <a:pt x="294" y="130"/>
                  <a:pt x="294" y="130"/>
                </a:cubicBezTo>
                <a:cubicBezTo>
                  <a:pt x="293" y="130"/>
                  <a:pt x="292" y="130"/>
                  <a:pt x="290" y="130"/>
                </a:cubicBezTo>
                <a:cubicBezTo>
                  <a:pt x="289" y="130"/>
                  <a:pt x="286" y="130"/>
                  <a:pt x="285" y="126"/>
                </a:cubicBezTo>
                <a:cubicBezTo>
                  <a:pt x="281" y="109"/>
                  <a:pt x="266" y="96"/>
                  <a:pt x="248" y="96"/>
                </a:cubicBezTo>
                <a:cubicBezTo>
                  <a:pt x="231" y="96"/>
                  <a:pt x="215" y="109"/>
                  <a:pt x="212" y="126"/>
                </a:cubicBezTo>
                <a:cubicBezTo>
                  <a:pt x="211" y="129"/>
                  <a:pt x="209" y="130"/>
                  <a:pt x="206" y="130"/>
                </a:cubicBezTo>
                <a:cubicBezTo>
                  <a:pt x="178" y="130"/>
                  <a:pt x="154" y="130"/>
                  <a:pt x="131" y="130"/>
                </a:cubicBezTo>
                <a:cubicBezTo>
                  <a:pt x="128" y="130"/>
                  <a:pt x="126" y="129"/>
                  <a:pt x="125" y="125"/>
                </a:cubicBezTo>
                <a:cubicBezTo>
                  <a:pt x="121" y="109"/>
                  <a:pt x="106" y="96"/>
                  <a:pt x="89" y="96"/>
                </a:cubicBezTo>
                <a:cubicBezTo>
                  <a:pt x="71" y="96"/>
                  <a:pt x="56" y="109"/>
                  <a:pt x="52" y="126"/>
                </a:cubicBezTo>
                <a:cubicBezTo>
                  <a:pt x="51" y="129"/>
                  <a:pt x="49" y="130"/>
                  <a:pt x="47" y="130"/>
                </a:cubicBezTo>
                <a:cubicBezTo>
                  <a:pt x="47" y="130"/>
                  <a:pt x="47" y="130"/>
                  <a:pt x="46" y="130"/>
                </a:cubicBezTo>
                <a:cubicBezTo>
                  <a:pt x="36" y="130"/>
                  <a:pt x="24" y="130"/>
                  <a:pt x="13" y="130"/>
                </a:cubicBezTo>
                <a:cubicBezTo>
                  <a:pt x="12" y="130"/>
                  <a:pt x="10" y="130"/>
                  <a:pt x="9" y="129"/>
                </a:cubicBezTo>
                <a:cubicBezTo>
                  <a:pt x="8" y="128"/>
                  <a:pt x="8" y="126"/>
                  <a:pt x="8" y="125"/>
                </a:cubicBezTo>
                <a:cubicBezTo>
                  <a:pt x="8" y="117"/>
                  <a:pt x="8" y="109"/>
                  <a:pt x="8" y="101"/>
                </a:cubicBezTo>
                <a:cubicBezTo>
                  <a:pt x="8" y="89"/>
                  <a:pt x="8" y="89"/>
                  <a:pt x="8" y="89"/>
                </a:cubicBezTo>
                <a:cubicBezTo>
                  <a:pt x="8" y="85"/>
                  <a:pt x="9" y="82"/>
                  <a:pt x="11" y="79"/>
                </a:cubicBezTo>
                <a:cubicBezTo>
                  <a:pt x="15" y="70"/>
                  <a:pt x="23" y="65"/>
                  <a:pt x="34" y="65"/>
                </a:cubicBezTo>
                <a:cubicBezTo>
                  <a:pt x="69" y="65"/>
                  <a:pt x="104" y="65"/>
                  <a:pt x="140" y="65"/>
                </a:cubicBezTo>
                <a:cubicBezTo>
                  <a:pt x="246" y="65"/>
                  <a:pt x="246" y="65"/>
                  <a:pt x="246" y="65"/>
                </a:cubicBezTo>
                <a:cubicBezTo>
                  <a:pt x="270" y="65"/>
                  <a:pt x="294" y="65"/>
                  <a:pt x="318" y="65"/>
                </a:cubicBezTo>
                <a:cubicBezTo>
                  <a:pt x="319" y="65"/>
                  <a:pt x="320" y="65"/>
                  <a:pt x="322" y="67"/>
                </a:cubicBezTo>
                <a:cubicBezTo>
                  <a:pt x="323" y="68"/>
                  <a:pt x="323" y="70"/>
                  <a:pt x="323" y="70"/>
                </a:cubicBezTo>
                <a:cubicBezTo>
                  <a:pt x="323" y="76"/>
                  <a:pt x="323" y="82"/>
                  <a:pt x="323" y="88"/>
                </a:cubicBezTo>
                <a:cubicBezTo>
                  <a:pt x="323" y="94"/>
                  <a:pt x="323" y="100"/>
                  <a:pt x="323" y="106"/>
                </a:cubicBezTo>
                <a:cubicBezTo>
                  <a:pt x="323" y="117"/>
                  <a:pt x="315" y="127"/>
                  <a:pt x="305" y="129"/>
                </a:cubicBezTo>
                <a:cubicBezTo>
                  <a:pt x="301" y="130"/>
                  <a:pt x="298" y="130"/>
                  <a:pt x="295"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704314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s-ES" dirty="0" err="1"/>
              <a:t>AmericanAg</a:t>
            </a:r>
            <a:r>
              <a:rPr lang="es-ES" baseline="30000" dirty="0" err="1"/>
              <a:t>TM</a:t>
            </a:r>
            <a:r>
              <a:rPr lang="es-ES" dirty="0"/>
              <a:t> </a:t>
            </a:r>
            <a:r>
              <a:rPr lang="es-ES" dirty="0" err="1" smtClean="0"/>
              <a:t>Overview</a:t>
            </a:r>
            <a:endParaRPr lang="es-ES" dirty="0" smtClean="0"/>
          </a:p>
          <a:p>
            <a:r>
              <a:rPr lang="en-GB" dirty="0" err="1" smtClean="0"/>
              <a:t>Renovación</a:t>
            </a:r>
            <a:r>
              <a:rPr lang="en-GB" dirty="0" smtClean="0"/>
              <a:t> </a:t>
            </a:r>
            <a:r>
              <a:rPr lang="en-GB" dirty="0" smtClean="0"/>
              <a:t>2023/2024: </a:t>
            </a:r>
            <a:r>
              <a:rPr lang="en-GB" dirty="0" err="1" smtClean="0"/>
              <a:t>recapitulación</a:t>
            </a:r>
            <a:endParaRPr lang="en-GB" dirty="0" smtClean="0"/>
          </a:p>
          <a:p>
            <a:r>
              <a:rPr lang="en-GB" dirty="0" err="1"/>
              <a:t>Renovación</a:t>
            </a:r>
            <a:r>
              <a:rPr lang="en-GB" dirty="0"/>
              <a:t> </a:t>
            </a:r>
            <a:r>
              <a:rPr lang="en-GB" dirty="0" smtClean="0"/>
              <a:t>2024/2025: </a:t>
            </a:r>
            <a:r>
              <a:rPr lang="en-GB" dirty="0" err="1" smtClean="0"/>
              <a:t>objetivos</a:t>
            </a:r>
            <a:endParaRPr lang="en-GB" dirty="0" smtClean="0"/>
          </a:p>
          <a:p>
            <a:r>
              <a:rPr lang="en-GB" dirty="0" smtClean="0"/>
              <a:t>El </a:t>
            </a:r>
            <a:r>
              <a:rPr lang="en-GB" dirty="0" err="1" smtClean="0"/>
              <a:t>momento</a:t>
            </a:r>
            <a:r>
              <a:rPr lang="en-GB" dirty="0" smtClean="0"/>
              <a:t> de los </a:t>
            </a:r>
            <a:r>
              <a:rPr lang="en-GB" dirty="0" err="1" smtClean="0"/>
              <a:t>Reaseguradores</a:t>
            </a:r>
            <a:endParaRPr lang="en-GB" dirty="0"/>
          </a:p>
        </p:txBody>
      </p:sp>
      <p:sp>
        <p:nvSpPr>
          <p:cNvPr id="3" name="Text Placeholder 2"/>
          <p:cNvSpPr>
            <a:spLocks noGrp="1"/>
          </p:cNvSpPr>
          <p:nvPr>
            <p:ph type="body" sz="quarter" idx="13"/>
            <p:custDataLst>
              <p:custData r:id="rId1"/>
            </p:custDataLst>
          </p:nvPr>
        </p:nvSpPr>
        <p:spPr/>
        <p:txBody>
          <a:bodyPr/>
          <a:lstStyle/>
          <a:p>
            <a:r>
              <a:rPr lang="en-GB" dirty="0" smtClean="0"/>
              <a:t>Agenda</a:t>
            </a:r>
            <a:endParaRPr lang="en-GB" dirty="0"/>
          </a:p>
        </p:txBody>
      </p:sp>
    </p:spTree>
    <p:extLst>
      <p:ext uri="{BB962C8B-B14F-4D97-AF65-F5344CB8AC3E}">
        <p14:creationId xmlns:p14="http://schemas.microsoft.com/office/powerpoint/2010/main" val="2498492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2023/2024</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20</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smtClean="0"/>
              <a:t>Motor XL</a:t>
            </a:r>
            <a:endParaRPr lang="es-ES" dirty="0"/>
          </a:p>
        </p:txBody>
      </p:sp>
      <p:sp>
        <p:nvSpPr>
          <p:cNvPr id="7" name="Oval 6"/>
          <p:cNvSpPr/>
          <p:nvPr/>
        </p:nvSpPr>
        <p:spPr>
          <a:xfrm>
            <a:off x="485775" y="1609725"/>
            <a:ext cx="930395" cy="930395"/>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err="1">
              <a:ln>
                <a:noFill/>
              </a:ln>
              <a:solidFill>
                <a:srgbClr val="000000"/>
              </a:solidFill>
              <a:effectLst/>
              <a:uLnTx/>
              <a:uFillTx/>
            </a:endParaRPr>
          </a:p>
        </p:txBody>
      </p:sp>
      <p:cxnSp>
        <p:nvCxnSpPr>
          <p:cNvPr id="8" name="Straight Connector 7"/>
          <p:cNvCxnSpPr>
            <a:stCxn id="7" idx="4"/>
          </p:cNvCxnSpPr>
          <p:nvPr/>
        </p:nvCxnSpPr>
        <p:spPr>
          <a:xfrm>
            <a:off x="950973" y="2540120"/>
            <a:ext cx="0" cy="2815520"/>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0" name="Rectangle 9"/>
          <p:cNvSpPr/>
          <p:nvPr/>
        </p:nvSpPr>
        <p:spPr>
          <a:xfrm>
            <a:off x="1260702" y="2908611"/>
            <a:ext cx="5303383" cy="21544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000000"/>
                </a:solidFill>
                <a:effectLst/>
                <a:uLnTx/>
                <a:uFillTx/>
              </a:rPr>
              <a:t>Sin cambios</a:t>
            </a:r>
            <a:r>
              <a:rPr kumimoji="0" lang="es-ES" sz="1400" b="0" i="0" u="none" strike="noStrike" kern="0" cap="none" spc="0" normalizeH="0" noProof="0" dirty="0" smtClean="0">
                <a:ln>
                  <a:noFill/>
                </a:ln>
                <a:solidFill>
                  <a:srgbClr val="000000"/>
                </a:solidFill>
                <a:effectLst/>
                <a:uLnTx/>
                <a:uFillTx/>
              </a:rPr>
              <a:t> en la </a:t>
            </a:r>
            <a:r>
              <a:rPr kumimoji="0" lang="es-ES" sz="1400" b="1" i="0" u="none" strike="noStrike" kern="0" cap="none" spc="0" normalizeH="0" noProof="0" dirty="0" smtClean="0">
                <a:ln>
                  <a:noFill/>
                </a:ln>
                <a:solidFill>
                  <a:srgbClr val="000000"/>
                </a:solidFill>
                <a:effectLst/>
                <a:uLnTx/>
                <a:uFillTx/>
              </a:rPr>
              <a:t>estructura</a:t>
            </a:r>
            <a:r>
              <a:rPr kumimoji="0" lang="es-ES" sz="1400" b="0" i="0" u="none" strike="noStrike" kern="0" cap="none" spc="0" normalizeH="0" noProof="0" dirty="0" smtClean="0">
                <a:ln>
                  <a:noFill/>
                </a:ln>
                <a:solidFill>
                  <a:srgbClr val="000000"/>
                </a:solidFill>
                <a:effectLst/>
                <a:uLnTx/>
                <a:uFillTx/>
              </a:rPr>
              <a:t> con respecto a la vigencia pasada.</a:t>
            </a:r>
            <a:endParaRPr kumimoji="0" lang="es-ES" sz="1400" b="0" i="0" u="none" strike="noStrike" kern="0" cap="none" spc="0" normalizeH="0" baseline="0" noProof="0" dirty="0">
              <a:ln>
                <a:noFill/>
              </a:ln>
              <a:solidFill>
                <a:srgbClr val="000000"/>
              </a:solidFill>
              <a:effectLst/>
              <a:uLnTx/>
              <a:uFillTx/>
            </a:endParaRPr>
          </a:p>
        </p:txBody>
      </p:sp>
      <p:sp>
        <p:nvSpPr>
          <p:cNvPr id="11" name="Oval 10"/>
          <p:cNvSpPr/>
          <p:nvPr/>
        </p:nvSpPr>
        <p:spPr>
          <a:xfrm>
            <a:off x="847872" y="3484502"/>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2" name="Rectangle 11"/>
          <p:cNvSpPr/>
          <p:nvPr/>
        </p:nvSpPr>
        <p:spPr>
          <a:xfrm>
            <a:off x="1260703" y="3383154"/>
            <a:ext cx="4949297"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s-ES" sz="1400" i="0" u="none" strike="noStrike" kern="0" cap="none" spc="0" normalizeH="0" baseline="0" noProof="0" dirty="0" smtClean="0">
                <a:ln>
                  <a:noFill/>
                </a:ln>
                <a:solidFill>
                  <a:srgbClr val="000000"/>
                </a:solidFill>
                <a:effectLst/>
                <a:uLnTx/>
                <a:uFillTx/>
              </a:rPr>
              <a:t>La primera</a:t>
            </a:r>
            <a:r>
              <a:rPr kumimoji="0" lang="es-ES" sz="1400" i="0" u="none" strike="noStrike" kern="0" cap="none" spc="0" normalizeH="0" noProof="0" dirty="0" smtClean="0">
                <a:ln>
                  <a:noFill/>
                </a:ln>
                <a:solidFill>
                  <a:srgbClr val="000000"/>
                </a:solidFill>
                <a:effectLst/>
                <a:uLnTx/>
                <a:uFillTx/>
              </a:rPr>
              <a:t> capa es un intercambio de capital </a:t>
            </a:r>
            <a:r>
              <a:rPr kumimoji="0" lang="es-ES" sz="1400" b="1" i="0" u="none" strike="noStrike" kern="0" cap="none" spc="0" normalizeH="0" noProof="0" dirty="0" smtClean="0">
                <a:ln>
                  <a:noFill/>
                </a:ln>
                <a:solidFill>
                  <a:srgbClr val="000000"/>
                </a:solidFill>
                <a:effectLst/>
                <a:uLnTx/>
                <a:uFillTx/>
              </a:rPr>
              <a:t>sin transferencia de riesgo</a:t>
            </a:r>
            <a:r>
              <a:rPr kumimoji="0" lang="es-ES" sz="1400" i="0" u="none" strike="noStrike" kern="0" cap="none" spc="0" normalizeH="0" noProof="0" dirty="0" smtClean="0">
                <a:ln>
                  <a:noFill/>
                </a:ln>
                <a:solidFill>
                  <a:srgbClr val="000000"/>
                </a:solidFill>
                <a:effectLst/>
                <a:uLnTx/>
                <a:uFillTx/>
              </a:rPr>
              <a:t> real.</a:t>
            </a:r>
            <a:endParaRPr kumimoji="0" lang="es-ES" sz="1400" i="0" u="none" strike="noStrike" kern="0" cap="none" spc="0" normalizeH="0" baseline="0" noProof="0" dirty="0">
              <a:ln>
                <a:noFill/>
              </a:ln>
              <a:solidFill>
                <a:srgbClr val="000000"/>
              </a:solidFill>
              <a:effectLst/>
              <a:uLnTx/>
              <a:uFillTx/>
            </a:endParaRPr>
          </a:p>
        </p:txBody>
      </p:sp>
      <p:sp>
        <p:nvSpPr>
          <p:cNvPr id="13" name="Oval 12"/>
          <p:cNvSpPr/>
          <p:nvPr/>
        </p:nvSpPr>
        <p:spPr>
          <a:xfrm>
            <a:off x="847872" y="4068131"/>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4" name="Rectangle 13"/>
          <p:cNvSpPr/>
          <p:nvPr/>
        </p:nvSpPr>
        <p:spPr>
          <a:xfrm>
            <a:off x="1260703" y="3965417"/>
            <a:ext cx="5090478"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smtClean="0">
                <a:solidFill>
                  <a:srgbClr val="000000"/>
                </a:solidFill>
              </a:rPr>
              <a:t>Compromiso de continuar con </a:t>
            </a:r>
            <a:r>
              <a:rPr lang="es-ES" sz="1400" kern="0" dirty="0">
                <a:solidFill>
                  <a:srgbClr val="000000"/>
                </a:solidFill>
              </a:rPr>
              <a:t>a</a:t>
            </a:r>
            <a:r>
              <a:rPr lang="es-ES" sz="1400" kern="0" dirty="0" smtClean="0">
                <a:solidFill>
                  <a:srgbClr val="000000"/>
                </a:solidFill>
              </a:rPr>
              <a:t>nálisis actuariales que </a:t>
            </a:r>
            <a:r>
              <a:rPr lang="es-ES" sz="1400" b="1" kern="0" dirty="0" smtClean="0">
                <a:solidFill>
                  <a:srgbClr val="000000"/>
                </a:solidFill>
              </a:rPr>
              <a:t>disuadan la compra </a:t>
            </a:r>
            <a:r>
              <a:rPr lang="es-ES" sz="1400" kern="0" dirty="0" smtClean="0">
                <a:solidFill>
                  <a:srgbClr val="000000"/>
                </a:solidFill>
              </a:rPr>
              <a:t>de dicha capa. Estudio de otras soluciones.</a:t>
            </a:r>
            <a:endParaRPr kumimoji="0" lang="es-ES" sz="1400" i="0" u="none" strike="noStrike" kern="0" cap="none" spc="0" normalizeH="0" baseline="0" noProof="0" dirty="0">
              <a:ln>
                <a:noFill/>
              </a:ln>
              <a:solidFill>
                <a:srgbClr val="000000"/>
              </a:solidFill>
              <a:effectLst/>
              <a:uLnTx/>
              <a:uFillTx/>
            </a:endParaRPr>
          </a:p>
        </p:txBody>
      </p:sp>
      <p:sp>
        <p:nvSpPr>
          <p:cNvPr id="15" name="Oval 14"/>
          <p:cNvSpPr/>
          <p:nvPr/>
        </p:nvSpPr>
        <p:spPr>
          <a:xfrm>
            <a:off x="850236" y="5235390"/>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6" name="Rectangle 15"/>
          <p:cNvSpPr/>
          <p:nvPr/>
        </p:nvSpPr>
        <p:spPr>
          <a:xfrm>
            <a:off x="1260701" y="5239032"/>
            <a:ext cx="4949299" cy="215444"/>
          </a:xfrm>
          <a:prstGeom prst="rect">
            <a:avLst/>
          </a:prstGeom>
        </p:spPr>
        <p:txBody>
          <a:bodyPr wrap="square" lIns="0" tIns="0" rIns="0" bIns="0" anchor="ctr" anchorCtr="0">
            <a:spAutoFit/>
          </a:bodyPr>
          <a:lstStyle/>
          <a:p>
            <a:pPr defTabSz="911995">
              <a:defRPr/>
            </a:pPr>
            <a:r>
              <a:rPr lang="es-ES" sz="1400" kern="0" dirty="0" smtClean="0">
                <a:solidFill>
                  <a:srgbClr val="000000"/>
                </a:solidFill>
              </a:rPr>
              <a:t>El </a:t>
            </a:r>
            <a:r>
              <a:rPr lang="es-ES" sz="1400" kern="0" dirty="0">
                <a:solidFill>
                  <a:srgbClr val="000000"/>
                </a:solidFill>
              </a:rPr>
              <a:t>aumento </a:t>
            </a:r>
            <a:r>
              <a:rPr lang="es-ES" sz="1400" i="1" kern="0" dirty="0" err="1">
                <a:solidFill>
                  <a:srgbClr val="000000"/>
                </a:solidFill>
              </a:rPr>
              <a:t>Risk-Adjusted</a:t>
            </a:r>
            <a:r>
              <a:rPr lang="es-ES" sz="1400" kern="0" dirty="0">
                <a:solidFill>
                  <a:srgbClr val="000000"/>
                </a:solidFill>
              </a:rPr>
              <a:t> se queda en alrededor de </a:t>
            </a:r>
            <a:r>
              <a:rPr lang="es-ES" sz="1400" b="1" kern="0" dirty="0" smtClean="0"/>
              <a:t>+8.50%</a:t>
            </a:r>
            <a:r>
              <a:rPr lang="es-ES" sz="1400" kern="0" dirty="0" smtClean="0"/>
              <a:t>.</a:t>
            </a:r>
            <a:endParaRPr lang="es-ES" sz="1400" kern="0" dirty="0" smtClean="0"/>
          </a:p>
        </p:txBody>
      </p:sp>
      <p:sp>
        <p:nvSpPr>
          <p:cNvPr id="17" name="Oval 16"/>
          <p:cNvSpPr/>
          <p:nvPr/>
        </p:nvSpPr>
        <p:spPr>
          <a:xfrm>
            <a:off x="847872" y="4651760"/>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8" name="Rectangle 17"/>
          <p:cNvSpPr/>
          <p:nvPr/>
        </p:nvSpPr>
        <p:spPr>
          <a:xfrm>
            <a:off x="1258337" y="4655402"/>
            <a:ext cx="4949299" cy="215444"/>
          </a:xfrm>
          <a:prstGeom prst="rect">
            <a:avLst/>
          </a:prstGeom>
        </p:spPr>
        <p:txBody>
          <a:bodyPr wrap="square" lIns="0" tIns="0" rIns="0" bIns="0" anchor="ctr" anchorCtr="0">
            <a:spAutoFit/>
          </a:bodyPr>
          <a:lstStyle/>
          <a:p>
            <a:pPr lvl="0" defTabSz="911995">
              <a:defRPr/>
            </a:pPr>
            <a:r>
              <a:rPr lang="es-ES" sz="1400" b="1" kern="0" dirty="0" smtClean="0">
                <a:solidFill>
                  <a:srgbClr val="000000"/>
                </a:solidFill>
              </a:rPr>
              <a:t>QBE</a:t>
            </a:r>
            <a:r>
              <a:rPr lang="es-ES" sz="1400" kern="0" dirty="0" smtClean="0">
                <a:solidFill>
                  <a:srgbClr val="000000"/>
                </a:solidFill>
              </a:rPr>
              <a:t> entra como nuevo participante en el programa.</a:t>
            </a:r>
            <a:endParaRPr lang="es-ES" sz="1400" kern="0" dirty="0">
              <a:solidFill>
                <a:srgbClr val="000000"/>
              </a:solidFill>
            </a:endParaRPr>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aphicFrame>
        <p:nvGraphicFramePr>
          <p:cNvPr id="23" name="Object 22"/>
          <p:cNvGraphicFramePr>
            <a:graphicFrameLocks noChangeAspect="1"/>
          </p:cNvGraphicFramePr>
          <p:nvPr>
            <p:extLst>
              <p:ext uri="{D42A27DB-BD31-4B8C-83A1-F6EECF244321}">
                <p14:modId xmlns:p14="http://schemas.microsoft.com/office/powerpoint/2010/main" val="3910615382"/>
              </p:ext>
            </p:extLst>
          </p:nvPr>
        </p:nvGraphicFramePr>
        <p:xfrm>
          <a:off x="6873813" y="1704975"/>
          <a:ext cx="4429125" cy="1666875"/>
        </p:xfrm>
        <a:graphic>
          <a:graphicData uri="http://schemas.openxmlformats.org/presentationml/2006/ole">
            <mc:AlternateContent xmlns:mc="http://schemas.openxmlformats.org/markup-compatibility/2006">
              <mc:Choice xmlns:v="urn:schemas-microsoft-com:vml" Requires="v">
                <p:oleObj spid="_x0000_s11332" name="Worksheet" r:id="rId4" imgW="4429027" imgH="1666986" progId="Excel.Sheet.12">
                  <p:embed/>
                </p:oleObj>
              </mc:Choice>
              <mc:Fallback>
                <p:oleObj name="Worksheet" r:id="rId4" imgW="4429027" imgH="1666986" progId="Excel.Sheet.12">
                  <p:embed/>
                  <p:pic>
                    <p:nvPicPr>
                      <p:cNvPr id="0" name=""/>
                      <p:cNvPicPr/>
                      <p:nvPr/>
                    </p:nvPicPr>
                    <p:blipFill>
                      <a:blip r:embed="rId5"/>
                      <a:stretch>
                        <a:fillRect/>
                      </a:stretch>
                    </p:blipFill>
                    <p:spPr>
                      <a:xfrm>
                        <a:off x="6873813" y="1704975"/>
                        <a:ext cx="4429125" cy="1666875"/>
                      </a:xfrm>
                      <a:prstGeom prst="rect">
                        <a:avLst/>
                      </a:prstGeom>
                    </p:spPr>
                  </p:pic>
                </p:oleObj>
              </mc:Fallback>
            </mc:AlternateContent>
          </a:graphicData>
        </a:graphic>
      </p:graphicFrame>
      <p:pic>
        <p:nvPicPr>
          <p:cNvPr id="21" name="Picture 20"/>
          <p:cNvPicPr>
            <a:picLocks noChangeAspect="1"/>
          </p:cNvPicPr>
          <p:nvPr/>
        </p:nvPicPr>
        <p:blipFill>
          <a:blip r:embed="rId6"/>
          <a:stretch>
            <a:fillRect/>
          </a:stretch>
        </p:blipFill>
        <p:spPr>
          <a:xfrm>
            <a:off x="6873813" y="3869050"/>
            <a:ext cx="4429125" cy="1339392"/>
          </a:xfrm>
          <a:prstGeom prst="rect">
            <a:avLst/>
          </a:prstGeom>
        </p:spPr>
      </p:pic>
    </p:spTree>
    <p:custDataLst>
      <p:custData r:id="rId2"/>
    </p:custDataLst>
    <p:extLst>
      <p:ext uri="{BB962C8B-B14F-4D97-AF65-F5344CB8AC3E}">
        <p14:creationId xmlns:p14="http://schemas.microsoft.com/office/powerpoint/2010/main" val="83091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a:t>Tendencias</a:t>
            </a:r>
            <a:r>
              <a:rPr lang="en-GB" dirty="0"/>
              <a:t> de </a:t>
            </a:r>
            <a:r>
              <a:rPr lang="en-GB" dirty="0" err="1"/>
              <a:t>Primas</a:t>
            </a:r>
            <a:r>
              <a:rPr lang="en-GB" dirty="0"/>
              <a:t> y </a:t>
            </a:r>
            <a:r>
              <a:rPr lang="en-GB" dirty="0" err="1"/>
              <a:t>Tasas</a:t>
            </a:r>
            <a:r>
              <a:rPr lang="en-GB" dirty="0"/>
              <a:t> </a:t>
            </a:r>
            <a:r>
              <a:rPr lang="en-GB" dirty="0" err="1"/>
              <a:t>desde</a:t>
            </a:r>
            <a:r>
              <a:rPr lang="en-GB" dirty="0"/>
              <a:t> 2012 a 2023</a:t>
            </a:r>
          </a:p>
        </p:txBody>
      </p:sp>
      <p:sp>
        <p:nvSpPr>
          <p:cNvPr id="4" name="Slide Number Placeholder 3"/>
          <p:cNvSpPr>
            <a:spLocks noGrp="1"/>
          </p:cNvSpPr>
          <p:nvPr>
            <p:ph type="sldNum" sz="quarter" idx="10"/>
          </p:nvPr>
        </p:nvSpPr>
        <p:spPr/>
        <p:txBody>
          <a:bodyPr/>
          <a:lstStyle/>
          <a:p>
            <a:fld id="{DF66040D-6F20-4F4B-8995-856BEECD84BE}" type="slidenum">
              <a:rPr lang="en-GB" smtClean="0"/>
              <a:pPr/>
              <a:t>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0" name="Text Placeholder 9"/>
          <p:cNvSpPr>
            <a:spLocks noGrp="1"/>
          </p:cNvSpPr>
          <p:nvPr>
            <p:ph type="body" sz="quarter" idx="12"/>
          </p:nvPr>
        </p:nvSpPr>
        <p:spPr/>
        <p:txBody>
          <a:bodyPr/>
          <a:lstStyle/>
          <a:p>
            <a:r>
              <a:rPr lang="en-GB" dirty="0" smtClean="0"/>
              <a:t>Motor XL</a:t>
            </a:r>
            <a:endParaRPr lang="en-GB" dirty="0"/>
          </a:p>
        </p:txBody>
      </p:sp>
      <p:sp>
        <p:nvSpPr>
          <p:cNvPr id="16" name="Rounded Rectangle 15"/>
          <p:cNvSpPr/>
          <p:nvPr/>
        </p:nvSpPr>
        <p:spPr>
          <a:xfrm>
            <a:off x="552529" y="4710022"/>
            <a:ext cx="11156869" cy="135827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179388" lvl="0" indent="-179388">
              <a:spcAft>
                <a:spcPts val="600"/>
              </a:spcAft>
              <a:buFont typeface="Arial" panose="020B0604020202020204" pitchFamily="34" charset="0"/>
              <a:buChar char="•"/>
            </a:pPr>
            <a:r>
              <a:rPr lang="es-ES" sz="1500" dirty="0" smtClean="0"/>
              <a:t>Después de la reducción de la tasa global el año pasado debido al cambio en los deducibles, este año se estabiliza en cierta medida y a pesar de la coyuntura.</a:t>
            </a:r>
          </a:p>
          <a:p>
            <a:pPr marL="179388" lvl="0" indent="-179388">
              <a:spcAft>
                <a:spcPts val="600"/>
              </a:spcAft>
              <a:buFont typeface="Arial" panose="020B0604020202020204" pitchFamily="34" charset="0"/>
              <a:buChar char="•"/>
            </a:pPr>
            <a:r>
              <a:rPr lang="es-ES" sz="1500" dirty="0" smtClean="0"/>
              <a:t>La prima de reaseguro también experimenta un aumento debido al incremento en las AAL y a la situación actual de mercado.</a:t>
            </a:r>
            <a:endParaRPr lang="en-US" sz="1500" dirty="0"/>
          </a:p>
        </p:txBody>
      </p:sp>
      <p:graphicFrame>
        <p:nvGraphicFramePr>
          <p:cNvPr id="2" name="Object 1"/>
          <p:cNvGraphicFramePr>
            <a:graphicFrameLocks noChangeAspect="1"/>
          </p:cNvGraphicFramePr>
          <p:nvPr>
            <p:extLst>
              <p:ext uri="{D42A27DB-BD31-4B8C-83A1-F6EECF244321}">
                <p14:modId xmlns:p14="http://schemas.microsoft.com/office/powerpoint/2010/main" val="3461161053"/>
              </p:ext>
            </p:extLst>
          </p:nvPr>
        </p:nvGraphicFramePr>
        <p:xfrm>
          <a:off x="1242002" y="1535458"/>
          <a:ext cx="3371850" cy="2524125"/>
        </p:xfrm>
        <a:graphic>
          <a:graphicData uri="http://schemas.openxmlformats.org/presentationml/2006/ole">
            <mc:AlternateContent xmlns:mc="http://schemas.openxmlformats.org/markup-compatibility/2006">
              <mc:Choice xmlns:v="urn:schemas-microsoft-com:vml" Requires="v">
                <p:oleObj spid="_x0000_s7212" name="Worksheet" r:id="rId3" imgW="3371754" imgH="2523975" progId="Excel.Sheet.12">
                  <p:embed/>
                </p:oleObj>
              </mc:Choice>
              <mc:Fallback>
                <p:oleObj name="Worksheet" r:id="rId3" imgW="3371754" imgH="2523975" progId="Excel.Sheet.12">
                  <p:embed/>
                  <p:pic>
                    <p:nvPicPr>
                      <p:cNvPr id="0" name=""/>
                      <p:cNvPicPr/>
                      <p:nvPr/>
                    </p:nvPicPr>
                    <p:blipFill>
                      <a:blip r:embed="rId4"/>
                      <a:stretch>
                        <a:fillRect/>
                      </a:stretch>
                    </p:blipFill>
                    <p:spPr>
                      <a:xfrm>
                        <a:off x="1242002" y="1535458"/>
                        <a:ext cx="3371850" cy="2524125"/>
                      </a:xfrm>
                      <a:prstGeom prst="rect">
                        <a:avLst/>
                      </a:prstGeom>
                    </p:spPr>
                  </p:pic>
                </p:oleObj>
              </mc:Fallback>
            </mc:AlternateContent>
          </a:graphicData>
        </a:graphic>
      </p:graphicFrame>
      <p:graphicFrame>
        <p:nvGraphicFramePr>
          <p:cNvPr id="11" name="Chart 10"/>
          <p:cNvGraphicFramePr>
            <a:graphicFrameLocks/>
          </p:cNvGraphicFramePr>
          <p:nvPr>
            <p:extLst>
              <p:ext uri="{D42A27DB-BD31-4B8C-83A1-F6EECF244321}">
                <p14:modId xmlns:p14="http://schemas.microsoft.com/office/powerpoint/2010/main" val="4030659927"/>
              </p:ext>
            </p:extLst>
          </p:nvPr>
        </p:nvGraphicFramePr>
        <p:xfrm>
          <a:off x="5949750" y="1425920"/>
          <a:ext cx="50673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16933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err="1" smtClean="0">
                <a:solidFill>
                  <a:schemeClr val="accent1"/>
                </a:solidFill>
              </a:rPr>
              <a:t>Contrato</a:t>
            </a:r>
            <a:endParaRPr lang="en-GB" dirty="0">
              <a:solidFill>
                <a:schemeClr val="accent1"/>
              </a:solidFill>
            </a:endParaRPr>
          </a:p>
          <a:p>
            <a:pPr marL="0" indent="0">
              <a:buNone/>
            </a:pPr>
            <a:r>
              <a:rPr lang="en-GB" dirty="0" err="1" smtClean="0">
                <a:solidFill>
                  <a:schemeClr val="accent1"/>
                </a:solidFill>
              </a:rPr>
              <a:t>Misceláneos</a:t>
            </a:r>
            <a:endParaRPr lang="en-GB" dirty="0">
              <a:solidFill>
                <a:schemeClr val="accent1"/>
              </a:solidFill>
            </a:endParaRPr>
          </a:p>
        </p:txBody>
      </p:sp>
      <p:sp>
        <p:nvSpPr>
          <p:cNvPr id="3" name="Oval 2"/>
          <p:cNvSpPr/>
          <p:nvPr/>
        </p:nvSpPr>
        <p:spPr>
          <a:xfrm>
            <a:off x="1574826" y="2266122"/>
            <a:ext cx="3504070" cy="3643781"/>
          </a:xfrm>
          <a:prstGeom prst="ellips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Freeform 5"/>
          <p:cNvSpPr>
            <a:spLocks noChangeAspect="1" noEditPoints="1"/>
          </p:cNvSpPr>
          <p:nvPr/>
        </p:nvSpPr>
        <p:spPr bwMode="auto">
          <a:xfrm>
            <a:off x="2306849" y="3102410"/>
            <a:ext cx="2046073" cy="1906912"/>
          </a:xfrm>
          <a:custGeom>
            <a:avLst/>
            <a:gdLst>
              <a:gd name="T0" fmla="*/ 60 w 398"/>
              <a:gd name="T1" fmla="*/ 82 h 370"/>
              <a:gd name="T2" fmla="*/ 20 w 398"/>
              <a:gd name="T3" fmla="*/ 360 h 370"/>
              <a:gd name="T4" fmla="*/ 398 w 398"/>
              <a:gd name="T5" fmla="*/ 370 h 370"/>
              <a:gd name="T6" fmla="*/ 382 w 398"/>
              <a:gd name="T7" fmla="*/ 36 h 370"/>
              <a:gd name="T8" fmla="*/ 318 w 398"/>
              <a:gd name="T9" fmla="*/ 168 h 370"/>
              <a:gd name="T10" fmla="*/ 308 w 398"/>
              <a:gd name="T11" fmla="*/ 232 h 370"/>
              <a:gd name="T12" fmla="*/ 244 w 398"/>
              <a:gd name="T13" fmla="*/ 200 h 370"/>
              <a:gd name="T14" fmla="*/ 190 w 398"/>
              <a:gd name="T15" fmla="*/ 236 h 370"/>
              <a:gd name="T16" fmla="*/ 166 w 398"/>
              <a:gd name="T17" fmla="*/ 360 h 370"/>
              <a:gd name="T18" fmla="*/ 126 w 398"/>
              <a:gd name="T19" fmla="*/ 82 h 370"/>
              <a:gd name="T20" fmla="*/ 236 w 398"/>
              <a:gd name="T21" fmla="*/ 104 h 370"/>
              <a:gd name="T22" fmla="*/ 244 w 398"/>
              <a:gd name="T23" fmla="*/ 136 h 370"/>
              <a:gd name="T24" fmla="*/ 218 w 398"/>
              <a:gd name="T25" fmla="*/ 127 h 370"/>
              <a:gd name="T26" fmla="*/ 230 w 398"/>
              <a:gd name="T27" fmla="*/ 157 h 370"/>
              <a:gd name="T28" fmla="*/ 262 w 398"/>
              <a:gd name="T29" fmla="*/ 114 h 370"/>
              <a:gd name="T30" fmla="*/ 254 w 398"/>
              <a:gd name="T31" fmla="*/ 82 h 370"/>
              <a:gd name="T32" fmla="*/ 252 w 398"/>
              <a:gd name="T33" fmla="*/ 72 h 370"/>
              <a:gd name="T34" fmla="*/ 60 w 398"/>
              <a:gd name="T35" fmla="*/ 0 h 370"/>
              <a:gd name="T36" fmla="*/ 0 w 398"/>
              <a:gd name="T37" fmla="*/ 72 h 370"/>
              <a:gd name="T38" fmla="*/ 372 w 398"/>
              <a:gd name="T39" fmla="*/ 232 h 370"/>
              <a:gd name="T40" fmla="*/ 318 w 398"/>
              <a:gd name="T41" fmla="*/ 242 h 370"/>
              <a:gd name="T42" fmla="*/ 318 w 398"/>
              <a:gd name="T43" fmla="*/ 296 h 370"/>
              <a:gd name="T44" fmla="*/ 372 w 398"/>
              <a:gd name="T45" fmla="*/ 306 h 370"/>
              <a:gd name="T46" fmla="*/ 318 w 398"/>
              <a:gd name="T47" fmla="*/ 306 h 370"/>
              <a:gd name="T48" fmla="*/ 308 w 398"/>
              <a:gd name="T49" fmla="*/ 296 h 370"/>
              <a:gd name="T50" fmla="*/ 254 w 398"/>
              <a:gd name="T51" fmla="*/ 306 h 370"/>
              <a:gd name="T52" fmla="*/ 254 w 398"/>
              <a:gd name="T53" fmla="*/ 360 h 370"/>
              <a:gd name="T54" fmla="*/ 244 w 398"/>
              <a:gd name="T55" fmla="*/ 306 h 370"/>
              <a:gd name="T56" fmla="*/ 190 w 398"/>
              <a:gd name="T57" fmla="*/ 306 h 370"/>
              <a:gd name="T58" fmla="*/ 126 w 398"/>
              <a:gd name="T59" fmla="*/ 72 h 370"/>
              <a:gd name="T60" fmla="*/ 156 w 398"/>
              <a:gd name="T61" fmla="*/ 360 h 370"/>
              <a:gd name="T62" fmla="*/ 156 w 398"/>
              <a:gd name="T63" fmla="*/ 338 h 370"/>
              <a:gd name="T64" fmla="*/ 70 w 398"/>
              <a:gd name="T65" fmla="*/ 89 h 370"/>
              <a:gd name="T66" fmla="*/ 116 w 398"/>
              <a:gd name="T67" fmla="*/ 82 h 370"/>
              <a:gd name="T68" fmla="*/ 116 w 398"/>
              <a:gd name="T69" fmla="*/ 146 h 370"/>
              <a:gd name="T70" fmla="*/ 116 w 398"/>
              <a:gd name="T71" fmla="*/ 146 h 370"/>
              <a:gd name="T72" fmla="*/ 70 w 398"/>
              <a:gd name="T73" fmla="*/ 191 h 370"/>
              <a:gd name="T74" fmla="*/ 116 w 398"/>
              <a:gd name="T75" fmla="*/ 320 h 370"/>
              <a:gd name="T76" fmla="*/ 109 w 398"/>
              <a:gd name="T77" fmla="*/ 328 h 370"/>
              <a:gd name="T78" fmla="*/ 109 w 398"/>
              <a:gd name="T79" fmla="*/ 328 h 370"/>
              <a:gd name="T80" fmla="*/ 116 w 398"/>
              <a:gd name="T81" fmla="*/ 28 h 370"/>
              <a:gd name="T82" fmla="*/ 70 w 398"/>
              <a:gd name="T83" fmla="*/ 38 h 370"/>
              <a:gd name="T84" fmla="*/ 70 w 398"/>
              <a:gd name="T85" fmla="*/ 72 h 370"/>
              <a:gd name="T86" fmla="*/ 60 w 398"/>
              <a:gd name="T87" fmla="*/ 72 h 370"/>
              <a:gd name="T88" fmla="*/ 60 w 398"/>
              <a:gd name="T89" fmla="*/ 3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8" h="370">
                <a:moveTo>
                  <a:pt x="0" y="72"/>
                </a:moveTo>
                <a:cubicBezTo>
                  <a:pt x="0" y="82"/>
                  <a:pt x="0" y="82"/>
                  <a:pt x="0" y="82"/>
                </a:cubicBezTo>
                <a:cubicBezTo>
                  <a:pt x="60" y="82"/>
                  <a:pt x="60" y="82"/>
                  <a:pt x="60" y="82"/>
                </a:cubicBezTo>
                <a:cubicBezTo>
                  <a:pt x="60" y="328"/>
                  <a:pt x="60" y="328"/>
                  <a:pt x="60" y="328"/>
                </a:cubicBezTo>
                <a:cubicBezTo>
                  <a:pt x="20" y="328"/>
                  <a:pt x="20" y="328"/>
                  <a:pt x="20" y="328"/>
                </a:cubicBezTo>
                <a:cubicBezTo>
                  <a:pt x="20" y="360"/>
                  <a:pt x="20" y="360"/>
                  <a:pt x="20" y="360"/>
                </a:cubicBezTo>
                <a:cubicBezTo>
                  <a:pt x="0" y="360"/>
                  <a:pt x="0" y="360"/>
                  <a:pt x="0" y="360"/>
                </a:cubicBezTo>
                <a:cubicBezTo>
                  <a:pt x="0" y="370"/>
                  <a:pt x="0" y="370"/>
                  <a:pt x="0" y="370"/>
                </a:cubicBezTo>
                <a:cubicBezTo>
                  <a:pt x="398" y="370"/>
                  <a:pt x="398" y="370"/>
                  <a:pt x="398" y="370"/>
                </a:cubicBezTo>
                <a:cubicBezTo>
                  <a:pt x="398" y="360"/>
                  <a:pt x="398" y="360"/>
                  <a:pt x="398" y="360"/>
                </a:cubicBezTo>
                <a:cubicBezTo>
                  <a:pt x="382" y="360"/>
                  <a:pt x="382" y="360"/>
                  <a:pt x="382" y="360"/>
                </a:cubicBezTo>
                <a:cubicBezTo>
                  <a:pt x="382" y="36"/>
                  <a:pt x="382" y="36"/>
                  <a:pt x="382" y="36"/>
                </a:cubicBezTo>
                <a:cubicBezTo>
                  <a:pt x="372" y="36"/>
                  <a:pt x="372" y="36"/>
                  <a:pt x="372" y="36"/>
                </a:cubicBezTo>
                <a:cubicBezTo>
                  <a:pt x="372" y="168"/>
                  <a:pt x="372" y="168"/>
                  <a:pt x="372" y="168"/>
                </a:cubicBezTo>
                <a:cubicBezTo>
                  <a:pt x="318" y="168"/>
                  <a:pt x="318" y="168"/>
                  <a:pt x="318" y="168"/>
                </a:cubicBezTo>
                <a:cubicBezTo>
                  <a:pt x="318" y="104"/>
                  <a:pt x="318" y="104"/>
                  <a:pt x="318" y="104"/>
                </a:cubicBezTo>
                <a:cubicBezTo>
                  <a:pt x="308" y="104"/>
                  <a:pt x="308" y="104"/>
                  <a:pt x="308" y="104"/>
                </a:cubicBezTo>
                <a:cubicBezTo>
                  <a:pt x="308" y="232"/>
                  <a:pt x="308" y="232"/>
                  <a:pt x="308" y="232"/>
                </a:cubicBezTo>
                <a:cubicBezTo>
                  <a:pt x="254" y="232"/>
                  <a:pt x="254" y="232"/>
                  <a:pt x="254" y="232"/>
                </a:cubicBezTo>
                <a:cubicBezTo>
                  <a:pt x="254" y="200"/>
                  <a:pt x="254" y="200"/>
                  <a:pt x="254" y="200"/>
                </a:cubicBezTo>
                <a:cubicBezTo>
                  <a:pt x="244" y="200"/>
                  <a:pt x="244" y="200"/>
                  <a:pt x="244" y="200"/>
                </a:cubicBezTo>
                <a:cubicBezTo>
                  <a:pt x="244" y="296"/>
                  <a:pt x="244" y="296"/>
                  <a:pt x="244" y="296"/>
                </a:cubicBezTo>
                <a:cubicBezTo>
                  <a:pt x="190" y="296"/>
                  <a:pt x="190" y="296"/>
                  <a:pt x="190" y="296"/>
                </a:cubicBezTo>
                <a:cubicBezTo>
                  <a:pt x="190" y="236"/>
                  <a:pt x="190" y="236"/>
                  <a:pt x="190" y="236"/>
                </a:cubicBezTo>
                <a:cubicBezTo>
                  <a:pt x="180" y="236"/>
                  <a:pt x="180" y="236"/>
                  <a:pt x="180" y="236"/>
                </a:cubicBezTo>
                <a:cubicBezTo>
                  <a:pt x="180" y="360"/>
                  <a:pt x="180" y="360"/>
                  <a:pt x="180" y="360"/>
                </a:cubicBezTo>
                <a:cubicBezTo>
                  <a:pt x="166" y="360"/>
                  <a:pt x="166" y="360"/>
                  <a:pt x="166" y="360"/>
                </a:cubicBezTo>
                <a:cubicBezTo>
                  <a:pt x="166" y="328"/>
                  <a:pt x="166" y="328"/>
                  <a:pt x="166" y="328"/>
                </a:cubicBezTo>
                <a:cubicBezTo>
                  <a:pt x="126" y="328"/>
                  <a:pt x="126" y="328"/>
                  <a:pt x="126" y="328"/>
                </a:cubicBezTo>
                <a:cubicBezTo>
                  <a:pt x="126" y="82"/>
                  <a:pt x="126" y="82"/>
                  <a:pt x="126" y="82"/>
                </a:cubicBezTo>
                <a:cubicBezTo>
                  <a:pt x="244" y="82"/>
                  <a:pt x="244" y="82"/>
                  <a:pt x="244" y="82"/>
                </a:cubicBezTo>
                <a:cubicBezTo>
                  <a:pt x="244" y="104"/>
                  <a:pt x="244" y="104"/>
                  <a:pt x="244" y="104"/>
                </a:cubicBezTo>
                <a:cubicBezTo>
                  <a:pt x="236" y="104"/>
                  <a:pt x="236" y="104"/>
                  <a:pt x="236" y="104"/>
                </a:cubicBezTo>
                <a:cubicBezTo>
                  <a:pt x="236" y="114"/>
                  <a:pt x="236" y="114"/>
                  <a:pt x="236" y="114"/>
                </a:cubicBezTo>
                <a:cubicBezTo>
                  <a:pt x="244" y="114"/>
                  <a:pt x="244" y="114"/>
                  <a:pt x="244" y="114"/>
                </a:cubicBezTo>
                <a:cubicBezTo>
                  <a:pt x="244" y="136"/>
                  <a:pt x="244" y="136"/>
                  <a:pt x="244" y="136"/>
                </a:cubicBezTo>
                <a:cubicBezTo>
                  <a:pt x="243" y="143"/>
                  <a:pt x="237" y="147"/>
                  <a:pt x="230" y="147"/>
                </a:cubicBezTo>
                <a:cubicBezTo>
                  <a:pt x="223" y="147"/>
                  <a:pt x="216" y="141"/>
                  <a:pt x="216" y="133"/>
                </a:cubicBezTo>
                <a:cubicBezTo>
                  <a:pt x="216" y="131"/>
                  <a:pt x="217" y="129"/>
                  <a:pt x="218" y="127"/>
                </a:cubicBezTo>
                <a:cubicBezTo>
                  <a:pt x="209" y="121"/>
                  <a:pt x="209" y="121"/>
                  <a:pt x="209" y="121"/>
                </a:cubicBezTo>
                <a:cubicBezTo>
                  <a:pt x="207" y="125"/>
                  <a:pt x="206" y="129"/>
                  <a:pt x="206" y="133"/>
                </a:cubicBezTo>
                <a:cubicBezTo>
                  <a:pt x="206" y="146"/>
                  <a:pt x="217" y="157"/>
                  <a:pt x="230" y="157"/>
                </a:cubicBezTo>
                <a:cubicBezTo>
                  <a:pt x="242" y="157"/>
                  <a:pt x="252" y="148"/>
                  <a:pt x="254" y="136"/>
                </a:cubicBezTo>
                <a:cubicBezTo>
                  <a:pt x="254" y="114"/>
                  <a:pt x="254" y="114"/>
                  <a:pt x="254" y="114"/>
                </a:cubicBezTo>
                <a:cubicBezTo>
                  <a:pt x="262" y="114"/>
                  <a:pt x="262" y="114"/>
                  <a:pt x="262" y="114"/>
                </a:cubicBezTo>
                <a:cubicBezTo>
                  <a:pt x="262" y="104"/>
                  <a:pt x="262" y="104"/>
                  <a:pt x="262" y="104"/>
                </a:cubicBezTo>
                <a:cubicBezTo>
                  <a:pt x="254" y="104"/>
                  <a:pt x="254" y="104"/>
                  <a:pt x="254" y="104"/>
                </a:cubicBezTo>
                <a:cubicBezTo>
                  <a:pt x="254" y="82"/>
                  <a:pt x="254" y="82"/>
                  <a:pt x="254" y="82"/>
                </a:cubicBezTo>
                <a:cubicBezTo>
                  <a:pt x="258" y="82"/>
                  <a:pt x="258" y="82"/>
                  <a:pt x="258" y="82"/>
                </a:cubicBezTo>
                <a:cubicBezTo>
                  <a:pt x="258" y="72"/>
                  <a:pt x="258" y="72"/>
                  <a:pt x="258" y="72"/>
                </a:cubicBezTo>
                <a:cubicBezTo>
                  <a:pt x="252" y="72"/>
                  <a:pt x="252" y="72"/>
                  <a:pt x="252" y="72"/>
                </a:cubicBezTo>
                <a:cubicBezTo>
                  <a:pt x="126" y="29"/>
                  <a:pt x="126" y="29"/>
                  <a:pt x="126" y="29"/>
                </a:cubicBezTo>
                <a:cubicBezTo>
                  <a:pt x="126" y="0"/>
                  <a:pt x="126" y="0"/>
                  <a:pt x="126" y="0"/>
                </a:cubicBezTo>
                <a:cubicBezTo>
                  <a:pt x="60" y="0"/>
                  <a:pt x="60" y="0"/>
                  <a:pt x="60" y="0"/>
                </a:cubicBezTo>
                <a:cubicBezTo>
                  <a:pt x="60" y="28"/>
                  <a:pt x="60" y="28"/>
                  <a:pt x="60" y="28"/>
                </a:cubicBezTo>
                <a:cubicBezTo>
                  <a:pt x="54" y="28"/>
                  <a:pt x="54" y="28"/>
                  <a:pt x="54" y="28"/>
                </a:cubicBezTo>
                <a:lnTo>
                  <a:pt x="0" y="72"/>
                </a:lnTo>
                <a:close/>
                <a:moveTo>
                  <a:pt x="318" y="178"/>
                </a:moveTo>
                <a:cubicBezTo>
                  <a:pt x="372" y="178"/>
                  <a:pt x="372" y="178"/>
                  <a:pt x="372" y="178"/>
                </a:cubicBezTo>
                <a:cubicBezTo>
                  <a:pt x="372" y="232"/>
                  <a:pt x="372" y="232"/>
                  <a:pt x="372" y="232"/>
                </a:cubicBezTo>
                <a:cubicBezTo>
                  <a:pt x="318" y="232"/>
                  <a:pt x="318" y="232"/>
                  <a:pt x="318" y="232"/>
                </a:cubicBezTo>
                <a:lnTo>
                  <a:pt x="318" y="178"/>
                </a:lnTo>
                <a:close/>
                <a:moveTo>
                  <a:pt x="318" y="242"/>
                </a:moveTo>
                <a:cubicBezTo>
                  <a:pt x="372" y="242"/>
                  <a:pt x="372" y="242"/>
                  <a:pt x="372" y="242"/>
                </a:cubicBezTo>
                <a:cubicBezTo>
                  <a:pt x="372" y="296"/>
                  <a:pt x="372" y="296"/>
                  <a:pt x="372" y="296"/>
                </a:cubicBezTo>
                <a:cubicBezTo>
                  <a:pt x="318" y="296"/>
                  <a:pt x="318" y="296"/>
                  <a:pt x="318" y="296"/>
                </a:cubicBezTo>
                <a:lnTo>
                  <a:pt x="318" y="242"/>
                </a:lnTo>
                <a:close/>
                <a:moveTo>
                  <a:pt x="318" y="306"/>
                </a:moveTo>
                <a:cubicBezTo>
                  <a:pt x="372" y="306"/>
                  <a:pt x="372" y="306"/>
                  <a:pt x="372" y="306"/>
                </a:cubicBezTo>
                <a:cubicBezTo>
                  <a:pt x="372" y="360"/>
                  <a:pt x="372" y="360"/>
                  <a:pt x="372" y="360"/>
                </a:cubicBezTo>
                <a:cubicBezTo>
                  <a:pt x="318" y="360"/>
                  <a:pt x="318" y="360"/>
                  <a:pt x="318" y="360"/>
                </a:cubicBezTo>
                <a:lnTo>
                  <a:pt x="318" y="306"/>
                </a:lnTo>
                <a:close/>
                <a:moveTo>
                  <a:pt x="254" y="242"/>
                </a:moveTo>
                <a:cubicBezTo>
                  <a:pt x="308" y="242"/>
                  <a:pt x="308" y="242"/>
                  <a:pt x="308" y="242"/>
                </a:cubicBezTo>
                <a:cubicBezTo>
                  <a:pt x="308" y="296"/>
                  <a:pt x="308" y="296"/>
                  <a:pt x="308" y="296"/>
                </a:cubicBezTo>
                <a:cubicBezTo>
                  <a:pt x="254" y="296"/>
                  <a:pt x="254" y="296"/>
                  <a:pt x="254" y="296"/>
                </a:cubicBezTo>
                <a:lnTo>
                  <a:pt x="254" y="242"/>
                </a:lnTo>
                <a:close/>
                <a:moveTo>
                  <a:pt x="254" y="306"/>
                </a:moveTo>
                <a:cubicBezTo>
                  <a:pt x="308" y="306"/>
                  <a:pt x="308" y="306"/>
                  <a:pt x="308" y="306"/>
                </a:cubicBezTo>
                <a:cubicBezTo>
                  <a:pt x="308" y="360"/>
                  <a:pt x="308" y="360"/>
                  <a:pt x="308" y="360"/>
                </a:cubicBezTo>
                <a:cubicBezTo>
                  <a:pt x="254" y="360"/>
                  <a:pt x="254" y="360"/>
                  <a:pt x="254" y="360"/>
                </a:cubicBezTo>
                <a:lnTo>
                  <a:pt x="254" y="306"/>
                </a:lnTo>
                <a:close/>
                <a:moveTo>
                  <a:pt x="190" y="306"/>
                </a:moveTo>
                <a:cubicBezTo>
                  <a:pt x="244" y="306"/>
                  <a:pt x="244" y="306"/>
                  <a:pt x="244" y="306"/>
                </a:cubicBezTo>
                <a:cubicBezTo>
                  <a:pt x="244" y="360"/>
                  <a:pt x="244" y="360"/>
                  <a:pt x="244" y="360"/>
                </a:cubicBezTo>
                <a:cubicBezTo>
                  <a:pt x="190" y="360"/>
                  <a:pt x="190" y="360"/>
                  <a:pt x="190" y="360"/>
                </a:cubicBezTo>
                <a:lnTo>
                  <a:pt x="190" y="306"/>
                </a:lnTo>
                <a:close/>
                <a:moveTo>
                  <a:pt x="126" y="40"/>
                </a:moveTo>
                <a:cubicBezTo>
                  <a:pt x="221" y="72"/>
                  <a:pt x="221" y="72"/>
                  <a:pt x="221" y="72"/>
                </a:cubicBezTo>
                <a:cubicBezTo>
                  <a:pt x="126" y="72"/>
                  <a:pt x="126" y="72"/>
                  <a:pt x="126" y="72"/>
                </a:cubicBezTo>
                <a:lnTo>
                  <a:pt x="126" y="40"/>
                </a:lnTo>
                <a:close/>
                <a:moveTo>
                  <a:pt x="156" y="338"/>
                </a:moveTo>
                <a:cubicBezTo>
                  <a:pt x="156" y="360"/>
                  <a:pt x="156" y="360"/>
                  <a:pt x="156" y="360"/>
                </a:cubicBezTo>
                <a:cubicBezTo>
                  <a:pt x="30" y="360"/>
                  <a:pt x="30" y="360"/>
                  <a:pt x="30" y="360"/>
                </a:cubicBezTo>
                <a:cubicBezTo>
                  <a:pt x="30" y="338"/>
                  <a:pt x="30" y="338"/>
                  <a:pt x="30" y="338"/>
                </a:cubicBezTo>
                <a:lnTo>
                  <a:pt x="156" y="338"/>
                </a:lnTo>
                <a:close/>
                <a:moveTo>
                  <a:pt x="114" y="133"/>
                </a:moveTo>
                <a:cubicBezTo>
                  <a:pt x="70" y="178"/>
                  <a:pt x="70" y="178"/>
                  <a:pt x="70" y="178"/>
                </a:cubicBezTo>
                <a:cubicBezTo>
                  <a:pt x="70" y="89"/>
                  <a:pt x="70" y="89"/>
                  <a:pt x="70" y="89"/>
                </a:cubicBezTo>
                <a:lnTo>
                  <a:pt x="114" y="133"/>
                </a:lnTo>
                <a:close/>
                <a:moveTo>
                  <a:pt x="77" y="82"/>
                </a:moveTo>
                <a:cubicBezTo>
                  <a:pt x="116" y="82"/>
                  <a:pt x="116" y="82"/>
                  <a:pt x="116" y="82"/>
                </a:cubicBezTo>
                <a:cubicBezTo>
                  <a:pt x="116" y="121"/>
                  <a:pt x="116" y="121"/>
                  <a:pt x="116" y="121"/>
                </a:cubicBezTo>
                <a:lnTo>
                  <a:pt x="77" y="82"/>
                </a:lnTo>
                <a:close/>
                <a:moveTo>
                  <a:pt x="116" y="146"/>
                </a:moveTo>
                <a:cubicBezTo>
                  <a:pt x="116" y="223"/>
                  <a:pt x="116" y="223"/>
                  <a:pt x="116" y="223"/>
                </a:cubicBezTo>
                <a:cubicBezTo>
                  <a:pt x="77" y="184"/>
                  <a:pt x="77" y="184"/>
                  <a:pt x="77" y="184"/>
                </a:cubicBezTo>
                <a:lnTo>
                  <a:pt x="116" y="146"/>
                </a:lnTo>
                <a:close/>
                <a:moveTo>
                  <a:pt x="112" y="233"/>
                </a:moveTo>
                <a:cubicBezTo>
                  <a:pt x="70" y="275"/>
                  <a:pt x="70" y="275"/>
                  <a:pt x="70" y="275"/>
                </a:cubicBezTo>
                <a:cubicBezTo>
                  <a:pt x="70" y="191"/>
                  <a:pt x="70" y="191"/>
                  <a:pt x="70" y="191"/>
                </a:cubicBezTo>
                <a:lnTo>
                  <a:pt x="112" y="233"/>
                </a:lnTo>
                <a:close/>
                <a:moveTo>
                  <a:pt x="116" y="243"/>
                </a:moveTo>
                <a:cubicBezTo>
                  <a:pt x="116" y="320"/>
                  <a:pt x="116" y="320"/>
                  <a:pt x="116" y="320"/>
                </a:cubicBezTo>
                <a:cubicBezTo>
                  <a:pt x="77" y="282"/>
                  <a:pt x="77" y="282"/>
                  <a:pt x="77" y="282"/>
                </a:cubicBezTo>
                <a:lnTo>
                  <a:pt x="116" y="243"/>
                </a:lnTo>
                <a:close/>
                <a:moveTo>
                  <a:pt x="109" y="328"/>
                </a:moveTo>
                <a:cubicBezTo>
                  <a:pt x="70" y="328"/>
                  <a:pt x="70" y="328"/>
                  <a:pt x="70" y="328"/>
                </a:cubicBezTo>
                <a:cubicBezTo>
                  <a:pt x="70" y="289"/>
                  <a:pt x="70" y="289"/>
                  <a:pt x="70" y="289"/>
                </a:cubicBezTo>
                <a:lnTo>
                  <a:pt x="109" y="328"/>
                </a:lnTo>
                <a:close/>
                <a:moveTo>
                  <a:pt x="70" y="10"/>
                </a:moveTo>
                <a:cubicBezTo>
                  <a:pt x="116" y="10"/>
                  <a:pt x="116" y="10"/>
                  <a:pt x="116" y="10"/>
                </a:cubicBezTo>
                <a:cubicBezTo>
                  <a:pt x="116" y="28"/>
                  <a:pt x="116" y="28"/>
                  <a:pt x="116" y="28"/>
                </a:cubicBezTo>
                <a:cubicBezTo>
                  <a:pt x="70" y="28"/>
                  <a:pt x="70" y="28"/>
                  <a:pt x="70" y="28"/>
                </a:cubicBezTo>
                <a:lnTo>
                  <a:pt x="70" y="10"/>
                </a:lnTo>
                <a:close/>
                <a:moveTo>
                  <a:pt x="70" y="38"/>
                </a:moveTo>
                <a:cubicBezTo>
                  <a:pt x="116" y="38"/>
                  <a:pt x="116" y="38"/>
                  <a:pt x="116" y="38"/>
                </a:cubicBezTo>
                <a:cubicBezTo>
                  <a:pt x="116" y="72"/>
                  <a:pt x="116" y="72"/>
                  <a:pt x="116" y="72"/>
                </a:cubicBezTo>
                <a:cubicBezTo>
                  <a:pt x="70" y="72"/>
                  <a:pt x="70" y="72"/>
                  <a:pt x="70" y="72"/>
                </a:cubicBezTo>
                <a:lnTo>
                  <a:pt x="70" y="38"/>
                </a:lnTo>
                <a:close/>
                <a:moveTo>
                  <a:pt x="60" y="38"/>
                </a:moveTo>
                <a:cubicBezTo>
                  <a:pt x="60" y="72"/>
                  <a:pt x="60" y="72"/>
                  <a:pt x="60" y="72"/>
                </a:cubicBezTo>
                <a:cubicBezTo>
                  <a:pt x="16" y="72"/>
                  <a:pt x="16" y="72"/>
                  <a:pt x="16" y="72"/>
                </a:cubicBezTo>
                <a:cubicBezTo>
                  <a:pt x="57" y="38"/>
                  <a:pt x="57" y="38"/>
                  <a:pt x="57" y="38"/>
                </a:cubicBezTo>
                <a:lnTo>
                  <a:pt x="60" y="3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9884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2023/2024</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23</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err="1" smtClean="0"/>
              <a:t>Misc</a:t>
            </a:r>
            <a:r>
              <a:rPr lang="es-ES" dirty="0" smtClean="0"/>
              <a:t> XL</a:t>
            </a:r>
            <a:endParaRPr lang="es-ES" dirty="0"/>
          </a:p>
        </p:txBody>
      </p:sp>
      <p:sp>
        <p:nvSpPr>
          <p:cNvPr id="7" name="Oval 6"/>
          <p:cNvSpPr/>
          <p:nvPr/>
        </p:nvSpPr>
        <p:spPr>
          <a:xfrm>
            <a:off x="485775" y="1609725"/>
            <a:ext cx="930395" cy="930395"/>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dirty="0">
              <a:ln>
                <a:noFill/>
              </a:ln>
              <a:solidFill>
                <a:srgbClr val="000000"/>
              </a:solidFill>
              <a:effectLst/>
              <a:uLnTx/>
              <a:uFillTx/>
            </a:endParaRPr>
          </a:p>
        </p:txBody>
      </p:sp>
      <p:cxnSp>
        <p:nvCxnSpPr>
          <p:cNvPr id="8" name="Straight Connector 7"/>
          <p:cNvCxnSpPr>
            <a:stCxn id="7" idx="4"/>
          </p:cNvCxnSpPr>
          <p:nvPr/>
        </p:nvCxnSpPr>
        <p:spPr>
          <a:xfrm>
            <a:off x="950973" y="2540120"/>
            <a:ext cx="0" cy="2815520"/>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0" name="Rectangle 9"/>
          <p:cNvSpPr/>
          <p:nvPr/>
        </p:nvSpPr>
        <p:spPr>
          <a:xfrm>
            <a:off x="1260703" y="2800890"/>
            <a:ext cx="5703433"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smtClean="0">
                <a:solidFill>
                  <a:srgbClr val="000000"/>
                </a:solidFill>
              </a:rPr>
              <a:t>La </a:t>
            </a:r>
            <a:r>
              <a:rPr lang="es-ES" sz="1400" b="1" kern="0" dirty="0" smtClean="0">
                <a:solidFill>
                  <a:srgbClr val="000000"/>
                </a:solidFill>
              </a:rPr>
              <a:t>estructura</a:t>
            </a:r>
            <a:r>
              <a:rPr lang="es-ES" sz="1400" kern="0" dirty="0" smtClean="0">
                <a:solidFill>
                  <a:srgbClr val="000000"/>
                </a:solidFill>
              </a:rPr>
              <a:t> se mantiene sin variaciones con respecto a la vigencia 2022/2023.</a:t>
            </a:r>
            <a:endParaRPr kumimoji="0" lang="es-ES" sz="1400" b="0" i="0" u="none" strike="noStrike" kern="0" cap="none" spc="0" normalizeH="0" baseline="0" dirty="0">
              <a:ln>
                <a:noFill/>
              </a:ln>
              <a:solidFill>
                <a:srgbClr val="000000"/>
              </a:solidFill>
              <a:effectLst/>
              <a:uLnTx/>
              <a:uFillTx/>
            </a:endParaRPr>
          </a:p>
        </p:txBody>
      </p:sp>
      <p:sp>
        <p:nvSpPr>
          <p:cNvPr id="11" name="Oval 10"/>
          <p:cNvSpPr/>
          <p:nvPr/>
        </p:nvSpPr>
        <p:spPr>
          <a:xfrm>
            <a:off x="847872" y="3484502"/>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2" name="Rectangle 11"/>
          <p:cNvSpPr/>
          <p:nvPr/>
        </p:nvSpPr>
        <p:spPr>
          <a:xfrm>
            <a:off x="1260703" y="3383154"/>
            <a:ext cx="5703433"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smtClean="0">
                <a:solidFill>
                  <a:srgbClr val="000000"/>
                </a:solidFill>
              </a:rPr>
              <a:t>Imprescindible tener en cuenta los </a:t>
            </a:r>
            <a:r>
              <a:rPr lang="es-ES" sz="1400" b="1" kern="0" dirty="0" smtClean="0">
                <a:solidFill>
                  <a:srgbClr val="000000"/>
                </a:solidFill>
              </a:rPr>
              <a:t>límites especiales </a:t>
            </a:r>
            <a:r>
              <a:rPr lang="es-ES" sz="1400" kern="0" dirty="0" err="1" smtClean="0">
                <a:solidFill>
                  <a:srgbClr val="000000"/>
                </a:solidFill>
              </a:rPr>
              <a:t>preabrobados</a:t>
            </a:r>
            <a:r>
              <a:rPr lang="es-ES" sz="1400" kern="0" dirty="0" smtClean="0">
                <a:solidFill>
                  <a:srgbClr val="000000"/>
                </a:solidFill>
              </a:rPr>
              <a:t> con el objetivo de fomentar un crecimiento sostenible de la cartera. </a:t>
            </a:r>
            <a:endParaRPr kumimoji="0" lang="es-ES" sz="1400" b="0" i="0" u="none" strike="noStrike" kern="0" cap="none" spc="0" normalizeH="0" baseline="0" dirty="0">
              <a:ln>
                <a:noFill/>
              </a:ln>
              <a:solidFill>
                <a:srgbClr val="000000"/>
              </a:solidFill>
              <a:effectLst/>
              <a:uLnTx/>
              <a:uFillTx/>
            </a:endParaRPr>
          </a:p>
        </p:txBody>
      </p:sp>
      <p:sp>
        <p:nvSpPr>
          <p:cNvPr id="13" name="Oval 12"/>
          <p:cNvSpPr/>
          <p:nvPr/>
        </p:nvSpPr>
        <p:spPr>
          <a:xfrm>
            <a:off x="847872" y="4068131"/>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4" name="Rectangle 13"/>
          <p:cNvSpPr/>
          <p:nvPr/>
        </p:nvSpPr>
        <p:spPr>
          <a:xfrm>
            <a:off x="1260703" y="3965417"/>
            <a:ext cx="5703433" cy="430887"/>
          </a:xfrm>
          <a:prstGeom prst="rect">
            <a:avLst/>
          </a:prstGeom>
        </p:spPr>
        <p:txBody>
          <a:bodyPr wrap="square" lIns="0" tIns="0" rIns="0" bIns="0" anchor="ctr" anchorCtr="0">
            <a:spAutoFit/>
          </a:bodyPr>
          <a:lstStyle/>
          <a:p>
            <a:pPr defTabSz="911995">
              <a:defRPr/>
            </a:pPr>
            <a:r>
              <a:rPr lang="es-ES" sz="1400" kern="0" dirty="0">
                <a:solidFill>
                  <a:srgbClr val="000000"/>
                </a:solidFill>
              </a:rPr>
              <a:t>Tras la partida de </a:t>
            </a:r>
            <a:r>
              <a:rPr lang="es-ES" sz="1400" b="1" kern="0" dirty="0" err="1">
                <a:solidFill>
                  <a:srgbClr val="000000"/>
                </a:solidFill>
              </a:rPr>
              <a:t>Cooperators</a:t>
            </a:r>
            <a:r>
              <a:rPr lang="es-ES" sz="1400" kern="0" dirty="0">
                <a:solidFill>
                  <a:srgbClr val="000000"/>
                </a:solidFill>
              </a:rPr>
              <a:t> en 2021, finalmente se ha logrado un panel de reaseguradores estable</a:t>
            </a:r>
            <a:r>
              <a:rPr lang="es-ES" sz="1400" kern="0" dirty="0" smtClean="0">
                <a:solidFill>
                  <a:srgbClr val="000000"/>
                </a:solidFill>
              </a:rPr>
              <a:t>.</a:t>
            </a:r>
            <a:endParaRPr lang="es-ES" sz="1400" kern="0" dirty="0">
              <a:solidFill>
                <a:srgbClr val="000000"/>
              </a:solidFill>
            </a:endParaRPr>
          </a:p>
        </p:txBody>
      </p:sp>
      <p:sp>
        <p:nvSpPr>
          <p:cNvPr id="15" name="Oval 14"/>
          <p:cNvSpPr/>
          <p:nvPr/>
        </p:nvSpPr>
        <p:spPr>
          <a:xfrm>
            <a:off x="850236" y="5235390"/>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6" name="Rectangle 15"/>
          <p:cNvSpPr/>
          <p:nvPr/>
        </p:nvSpPr>
        <p:spPr>
          <a:xfrm>
            <a:off x="1260701" y="5239032"/>
            <a:ext cx="5703435" cy="215444"/>
          </a:xfrm>
          <a:prstGeom prst="rect">
            <a:avLst/>
          </a:prstGeom>
        </p:spPr>
        <p:txBody>
          <a:bodyPr wrap="square" lIns="0" tIns="0" rIns="0" bIns="0" anchor="ctr" anchorCtr="0">
            <a:spAutoFit/>
          </a:bodyPr>
          <a:lstStyle/>
          <a:p>
            <a:pPr defTabSz="911995">
              <a:defRPr/>
            </a:pPr>
            <a:r>
              <a:rPr lang="es-ES" sz="1400" kern="0" dirty="0">
                <a:solidFill>
                  <a:srgbClr val="000000"/>
                </a:solidFill>
              </a:rPr>
              <a:t>El aumento </a:t>
            </a:r>
            <a:r>
              <a:rPr lang="es-ES" sz="1400" i="1" kern="0" dirty="0" err="1">
                <a:solidFill>
                  <a:srgbClr val="000000"/>
                </a:solidFill>
              </a:rPr>
              <a:t>Risk-Adjusted</a:t>
            </a:r>
            <a:r>
              <a:rPr lang="es-ES" sz="1400" kern="0" dirty="0">
                <a:solidFill>
                  <a:srgbClr val="000000"/>
                </a:solidFill>
              </a:rPr>
              <a:t> se queda en alrededor de </a:t>
            </a:r>
            <a:r>
              <a:rPr lang="es-ES" sz="1400" b="1" kern="0" dirty="0" smtClean="0"/>
              <a:t>+5%</a:t>
            </a:r>
            <a:r>
              <a:rPr lang="es-ES" sz="1400" kern="0" dirty="0" smtClean="0"/>
              <a:t>.</a:t>
            </a:r>
            <a:endParaRPr lang="es-ES" sz="1400" kern="0" dirty="0"/>
          </a:p>
        </p:txBody>
      </p:sp>
      <p:sp>
        <p:nvSpPr>
          <p:cNvPr id="17" name="Oval 16"/>
          <p:cNvSpPr/>
          <p:nvPr/>
        </p:nvSpPr>
        <p:spPr>
          <a:xfrm>
            <a:off x="847872" y="4651760"/>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8" name="Rectangle 17"/>
          <p:cNvSpPr/>
          <p:nvPr/>
        </p:nvSpPr>
        <p:spPr>
          <a:xfrm>
            <a:off x="1258337" y="4655402"/>
            <a:ext cx="5703435" cy="215444"/>
          </a:xfrm>
          <a:prstGeom prst="rect">
            <a:avLst/>
          </a:prstGeom>
        </p:spPr>
        <p:txBody>
          <a:bodyPr wrap="square" lIns="0" tIns="0" rIns="0" bIns="0" anchor="ctr" anchorCtr="0">
            <a:spAutoFit/>
          </a:bodyPr>
          <a:lstStyle/>
          <a:p>
            <a:pPr lvl="0" defTabSz="911995">
              <a:defRPr/>
            </a:pPr>
            <a:r>
              <a:rPr lang="es-ES" sz="1400" kern="0" dirty="0">
                <a:solidFill>
                  <a:srgbClr val="000000"/>
                </a:solidFill>
              </a:rPr>
              <a:t>Los textos contractuales no sufren ninguna </a:t>
            </a:r>
            <a:r>
              <a:rPr lang="es-ES" sz="1400" kern="0" dirty="0" smtClean="0">
                <a:solidFill>
                  <a:srgbClr val="000000"/>
                </a:solidFill>
              </a:rPr>
              <a:t>modificación.</a:t>
            </a:r>
            <a:endParaRPr lang="es-ES" sz="1400" kern="0" dirty="0">
              <a:solidFill>
                <a:srgbClr val="000000"/>
              </a:solidFill>
            </a:endParaRPr>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aphicFrame>
        <p:nvGraphicFramePr>
          <p:cNvPr id="21" name="Object 20"/>
          <p:cNvGraphicFramePr>
            <a:graphicFrameLocks noChangeAspect="1"/>
          </p:cNvGraphicFramePr>
          <p:nvPr>
            <p:extLst>
              <p:ext uri="{D42A27DB-BD31-4B8C-83A1-F6EECF244321}">
                <p14:modId xmlns:p14="http://schemas.microsoft.com/office/powerpoint/2010/main" val="3742016072"/>
              </p:ext>
            </p:extLst>
          </p:nvPr>
        </p:nvGraphicFramePr>
        <p:xfrm>
          <a:off x="7835900" y="2262188"/>
          <a:ext cx="3819525" cy="1304925"/>
        </p:xfrm>
        <a:graphic>
          <a:graphicData uri="http://schemas.openxmlformats.org/presentationml/2006/ole">
            <mc:AlternateContent xmlns:mc="http://schemas.openxmlformats.org/markup-compatibility/2006">
              <mc:Choice xmlns:v="urn:schemas-microsoft-com:vml" Requires="v">
                <p:oleObj spid="_x0000_s12367" name="Worksheet" r:id="rId4" imgW="3819349" imgH="1304946" progId="Excel.Sheet.12">
                  <p:embed/>
                </p:oleObj>
              </mc:Choice>
              <mc:Fallback>
                <p:oleObj name="Worksheet" r:id="rId4" imgW="3819349" imgH="1304946" progId="Excel.Sheet.12">
                  <p:embed/>
                  <p:pic>
                    <p:nvPicPr>
                      <p:cNvPr id="0" name=""/>
                      <p:cNvPicPr/>
                      <p:nvPr/>
                    </p:nvPicPr>
                    <p:blipFill>
                      <a:blip r:embed="rId5"/>
                      <a:stretch>
                        <a:fillRect/>
                      </a:stretch>
                    </p:blipFill>
                    <p:spPr>
                      <a:xfrm>
                        <a:off x="7835900" y="2262188"/>
                        <a:ext cx="3819525" cy="130492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265657211"/>
              </p:ext>
            </p:extLst>
          </p:nvPr>
        </p:nvGraphicFramePr>
        <p:xfrm>
          <a:off x="7835900" y="3895725"/>
          <a:ext cx="3800475" cy="1304925"/>
        </p:xfrm>
        <a:graphic>
          <a:graphicData uri="http://schemas.openxmlformats.org/presentationml/2006/ole">
            <mc:AlternateContent xmlns:mc="http://schemas.openxmlformats.org/markup-compatibility/2006">
              <mc:Choice xmlns:v="urn:schemas-microsoft-com:vml" Requires="v">
                <p:oleObj spid="_x0000_s12368" name="Worksheet" r:id="rId6" imgW="3800523" imgH="1304946" progId="Excel.Sheet.12">
                  <p:embed/>
                </p:oleObj>
              </mc:Choice>
              <mc:Fallback>
                <p:oleObj name="Worksheet" r:id="rId6" imgW="3800523" imgH="1304946" progId="Excel.Sheet.12">
                  <p:embed/>
                  <p:pic>
                    <p:nvPicPr>
                      <p:cNvPr id="21" name="Object 20"/>
                      <p:cNvPicPr/>
                      <p:nvPr/>
                    </p:nvPicPr>
                    <p:blipFill>
                      <a:blip r:embed="rId7"/>
                      <a:stretch>
                        <a:fillRect/>
                      </a:stretch>
                    </p:blipFill>
                    <p:spPr>
                      <a:xfrm>
                        <a:off x="7835900" y="3895725"/>
                        <a:ext cx="3800475" cy="1304925"/>
                      </a:xfrm>
                      <a:prstGeom prst="rect">
                        <a:avLst/>
                      </a:prstGeom>
                    </p:spPr>
                  </p:pic>
                </p:oleObj>
              </mc:Fallback>
            </mc:AlternateContent>
          </a:graphicData>
        </a:graphic>
      </p:graphicFrame>
    </p:spTree>
    <p:custDataLst>
      <p:custData r:id="rId2"/>
    </p:custDataLst>
    <p:extLst>
      <p:ext uri="{BB962C8B-B14F-4D97-AF65-F5344CB8AC3E}">
        <p14:creationId xmlns:p14="http://schemas.microsoft.com/office/powerpoint/2010/main" val="1919897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smtClean="0"/>
              <a:t>Tendencias</a:t>
            </a:r>
            <a:r>
              <a:rPr lang="en-GB" dirty="0" smtClean="0"/>
              <a:t> de </a:t>
            </a:r>
            <a:r>
              <a:rPr lang="en-GB" dirty="0" err="1" smtClean="0"/>
              <a:t>Primas</a:t>
            </a:r>
            <a:r>
              <a:rPr lang="en-GB" dirty="0" smtClean="0"/>
              <a:t> y </a:t>
            </a:r>
            <a:r>
              <a:rPr lang="en-GB" dirty="0" err="1" smtClean="0"/>
              <a:t>Tasas</a:t>
            </a:r>
            <a:r>
              <a:rPr lang="en-GB" dirty="0" smtClean="0"/>
              <a:t> </a:t>
            </a:r>
            <a:r>
              <a:rPr lang="en-GB" dirty="0" err="1" smtClean="0"/>
              <a:t>desde</a:t>
            </a:r>
            <a:r>
              <a:rPr lang="en-GB" dirty="0" smtClean="0"/>
              <a:t> 2012 a 2023</a:t>
            </a:r>
            <a:endParaRPr lang="en-GB" dirty="0"/>
          </a:p>
        </p:txBody>
      </p:sp>
      <p:sp>
        <p:nvSpPr>
          <p:cNvPr id="4" name="Slide Number Placeholder 3"/>
          <p:cNvSpPr>
            <a:spLocks noGrp="1"/>
          </p:cNvSpPr>
          <p:nvPr>
            <p:ph type="sldNum" sz="quarter" idx="10"/>
          </p:nvPr>
        </p:nvSpPr>
        <p:spPr/>
        <p:txBody>
          <a:bodyPr/>
          <a:lstStyle/>
          <a:p>
            <a:fld id="{DF66040D-6F20-4F4B-8995-856BEECD84BE}" type="slidenum">
              <a:rPr lang="en-GB" smtClean="0"/>
              <a:pPr/>
              <a:t>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0" name="Text Placeholder 9"/>
          <p:cNvSpPr>
            <a:spLocks noGrp="1"/>
          </p:cNvSpPr>
          <p:nvPr>
            <p:ph type="body" sz="quarter" idx="12"/>
          </p:nvPr>
        </p:nvSpPr>
        <p:spPr/>
        <p:txBody>
          <a:bodyPr/>
          <a:lstStyle/>
          <a:p>
            <a:r>
              <a:rPr lang="en-GB" dirty="0" err="1" smtClean="0"/>
              <a:t>Misc</a:t>
            </a:r>
            <a:r>
              <a:rPr lang="en-GB" dirty="0" smtClean="0"/>
              <a:t> XL</a:t>
            </a:r>
            <a:endParaRPr lang="en-GB" dirty="0"/>
          </a:p>
        </p:txBody>
      </p:sp>
      <p:sp>
        <p:nvSpPr>
          <p:cNvPr id="16" name="Rounded Rectangle 15"/>
          <p:cNvSpPr/>
          <p:nvPr/>
        </p:nvSpPr>
        <p:spPr>
          <a:xfrm>
            <a:off x="552529" y="4710022"/>
            <a:ext cx="11156869" cy="135827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179388" indent="-179388">
              <a:spcAft>
                <a:spcPts val="600"/>
              </a:spcAft>
              <a:buFont typeface="Arial" panose="020B0604020202020204" pitchFamily="34" charset="0"/>
              <a:buChar char="•"/>
            </a:pPr>
            <a:r>
              <a:rPr lang="es-ES" sz="1500" dirty="0" smtClean="0"/>
              <a:t>La tasa aumenta de manera moderada con respecto al año anterior.</a:t>
            </a:r>
          </a:p>
          <a:p>
            <a:pPr marL="179388" indent="-179388">
              <a:spcAft>
                <a:spcPts val="600"/>
              </a:spcAft>
              <a:buFont typeface="Arial" panose="020B0604020202020204" pitchFamily="34" charset="0"/>
              <a:buChar char="•"/>
            </a:pPr>
            <a:endParaRPr lang="es-ES" sz="1500" dirty="0" smtClean="0"/>
          </a:p>
          <a:p>
            <a:pPr marL="179388" indent="-179388">
              <a:spcAft>
                <a:spcPts val="600"/>
              </a:spcAft>
              <a:buFont typeface="Arial" panose="020B0604020202020204" pitchFamily="34" charset="0"/>
              <a:buChar char="•"/>
            </a:pPr>
            <a:r>
              <a:rPr lang="es-ES" sz="1500" dirty="0" smtClean="0"/>
              <a:t>La </a:t>
            </a:r>
            <a:r>
              <a:rPr lang="es-ES" sz="1500" dirty="0"/>
              <a:t>prima sufre un aumento </a:t>
            </a:r>
            <a:r>
              <a:rPr lang="es-ES" sz="1500" dirty="0" smtClean="0"/>
              <a:t>más acentuado motivado </a:t>
            </a:r>
            <a:r>
              <a:rPr lang="es-ES" sz="1500" dirty="0"/>
              <a:t>principalmente </a:t>
            </a:r>
            <a:r>
              <a:rPr lang="es-ES" sz="1500" dirty="0" smtClean="0"/>
              <a:t>por la coyuntura actual de mercado.</a:t>
            </a:r>
            <a:endParaRPr lang="en-US" sz="1500" dirty="0"/>
          </a:p>
        </p:txBody>
      </p:sp>
      <p:pic>
        <p:nvPicPr>
          <p:cNvPr id="6" name="Picture 5"/>
          <p:cNvPicPr>
            <a:picLocks noChangeAspect="1"/>
          </p:cNvPicPr>
          <p:nvPr/>
        </p:nvPicPr>
        <p:blipFill>
          <a:blip r:embed="rId2"/>
          <a:stretch>
            <a:fillRect/>
          </a:stretch>
        </p:blipFill>
        <p:spPr>
          <a:xfrm>
            <a:off x="1228003" y="1466955"/>
            <a:ext cx="3381375" cy="2533650"/>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669752613"/>
              </p:ext>
            </p:extLst>
          </p:nvPr>
        </p:nvGraphicFramePr>
        <p:xfrm>
          <a:off x="6097587" y="1448501"/>
          <a:ext cx="50673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3620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entagon 42"/>
          <p:cNvSpPr/>
          <p:nvPr/>
        </p:nvSpPr>
        <p:spPr>
          <a:xfrm>
            <a:off x="0" y="521349"/>
            <a:ext cx="11639550" cy="1285872"/>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7" name="Pentagon 46"/>
          <p:cNvSpPr/>
          <p:nvPr/>
        </p:nvSpPr>
        <p:spPr>
          <a:xfrm>
            <a:off x="0" y="2587159"/>
            <a:ext cx="3055716" cy="1285872"/>
          </a:xfrm>
          <a:prstGeom prst="homePlat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4" name="TextBox 43"/>
          <p:cNvSpPr txBox="1"/>
          <p:nvPr/>
        </p:nvSpPr>
        <p:spPr>
          <a:xfrm>
            <a:off x="4493096" y="2091577"/>
            <a:ext cx="7119971" cy="553998"/>
          </a:xfrm>
          <a:prstGeom prst="rect">
            <a:avLst/>
          </a:prstGeom>
          <a:noFill/>
        </p:spPr>
        <p:txBody>
          <a:bodyPr wrap="square" lIns="0" tIns="0" rIns="0" bIns="0" rtlCol="0">
            <a:spAutoFit/>
          </a:bodyPr>
          <a:lstStyle/>
          <a:p>
            <a:pPr lvl="0"/>
            <a:r>
              <a:rPr lang="es-ES" b="1" dirty="0" smtClean="0">
                <a:solidFill>
                  <a:schemeClr val="accent2"/>
                </a:solidFill>
              </a:rPr>
              <a:t>Formato de Excel para comprobar la exactitud de la información de renovación. </a:t>
            </a:r>
            <a:endParaRPr lang="es-ES" b="1" dirty="0">
              <a:solidFill>
                <a:schemeClr val="accent2"/>
              </a:solidFill>
            </a:endParaRPr>
          </a:p>
        </p:txBody>
      </p:sp>
      <p:sp>
        <p:nvSpPr>
          <p:cNvPr id="46" name="TextBox 45"/>
          <p:cNvSpPr txBox="1"/>
          <p:nvPr/>
        </p:nvSpPr>
        <p:spPr>
          <a:xfrm>
            <a:off x="4466610" y="4770138"/>
            <a:ext cx="7146455" cy="276999"/>
          </a:xfrm>
          <a:prstGeom prst="rect">
            <a:avLst/>
          </a:prstGeom>
          <a:noFill/>
        </p:spPr>
        <p:txBody>
          <a:bodyPr wrap="square" lIns="0" tIns="0" rIns="0" bIns="0" rtlCol="0">
            <a:spAutoFit/>
          </a:bodyPr>
          <a:lstStyle/>
          <a:p>
            <a:r>
              <a:rPr lang="es-ES" b="1">
                <a:solidFill>
                  <a:schemeClr val="accent2"/>
                </a:solidFill>
              </a:rPr>
              <a:t>Colocación del 100% del Cuota Parte de Tajy.</a:t>
            </a:r>
            <a:endParaRPr lang="es-ES" b="1" dirty="0">
              <a:solidFill>
                <a:schemeClr val="accent2"/>
              </a:solidFill>
            </a:endParaRPr>
          </a:p>
        </p:txBody>
      </p:sp>
      <p:sp>
        <p:nvSpPr>
          <p:cNvPr id="48" name="Pentagon 47"/>
          <p:cNvSpPr/>
          <p:nvPr/>
        </p:nvSpPr>
        <p:spPr>
          <a:xfrm>
            <a:off x="0" y="4652970"/>
            <a:ext cx="1886673" cy="1285872"/>
          </a:xfrm>
          <a:prstGeom prst="homePlat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5" name="TextBox 44"/>
          <p:cNvSpPr txBox="1"/>
          <p:nvPr/>
        </p:nvSpPr>
        <p:spPr>
          <a:xfrm>
            <a:off x="4466609" y="3068430"/>
            <a:ext cx="7146456" cy="276999"/>
          </a:xfrm>
          <a:prstGeom prst="rect">
            <a:avLst/>
          </a:prstGeom>
          <a:noFill/>
        </p:spPr>
        <p:txBody>
          <a:bodyPr wrap="square" lIns="0" tIns="0" rIns="0" bIns="0" rtlCol="0">
            <a:spAutoFit/>
          </a:bodyPr>
          <a:lstStyle/>
          <a:p>
            <a:r>
              <a:rPr lang="es-ES" b="1" dirty="0" smtClean="0">
                <a:solidFill>
                  <a:schemeClr val="accent2"/>
                </a:solidFill>
              </a:rPr>
              <a:t> Aumento del AAL en las Capas 1 y 2 del contrato de Autos.</a:t>
            </a:r>
            <a:endParaRPr lang="es-ES" b="1" dirty="0">
              <a:solidFill>
                <a:schemeClr val="accent2"/>
              </a:solidFill>
            </a:endParaRPr>
          </a:p>
        </p:txBody>
      </p:sp>
      <p:grpSp>
        <p:nvGrpSpPr>
          <p:cNvPr id="38" name="Group 417"/>
          <p:cNvGrpSpPr>
            <a:grpSpLocks noChangeAspect="1"/>
          </p:cNvGrpSpPr>
          <p:nvPr/>
        </p:nvGrpSpPr>
        <p:grpSpPr bwMode="auto">
          <a:xfrm>
            <a:off x="3682658" y="2929931"/>
            <a:ext cx="550451" cy="548640"/>
            <a:chOff x="2567" y="1704"/>
            <a:chExt cx="912" cy="909"/>
          </a:xfrm>
          <a:solidFill>
            <a:schemeClr val="accent2"/>
          </a:solidFill>
        </p:grpSpPr>
        <p:sp>
          <p:nvSpPr>
            <p:cNvPr id="39"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0"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41" name="Group 417"/>
          <p:cNvGrpSpPr>
            <a:grpSpLocks noChangeAspect="1"/>
          </p:cNvGrpSpPr>
          <p:nvPr/>
        </p:nvGrpSpPr>
        <p:grpSpPr bwMode="auto">
          <a:xfrm>
            <a:off x="3682658" y="2096935"/>
            <a:ext cx="550451" cy="548640"/>
            <a:chOff x="2567" y="1704"/>
            <a:chExt cx="912" cy="909"/>
          </a:xfrm>
          <a:solidFill>
            <a:schemeClr val="accent2"/>
          </a:solidFill>
        </p:grpSpPr>
        <p:sp>
          <p:nvSpPr>
            <p:cNvPr id="42"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7"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58" name="Group 417"/>
          <p:cNvGrpSpPr>
            <a:grpSpLocks noChangeAspect="1"/>
          </p:cNvGrpSpPr>
          <p:nvPr/>
        </p:nvGrpSpPr>
        <p:grpSpPr bwMode="auto">
          <a:xfrm>
            <a:off x="3682658" y="4642919"/>
            <a:ext cx="550451" cy="548640"/>
            <a:chOff x="2567" y="1704"/>
            <a:chExt cx="912" cy="909"/>
          </a:xfrm>
          <a:solidFill>
            <a:schemeClr val="accent2"/>
          </a:solidFill>
        </p:grpSpPr>
        <p:sp>
          <p:nvSpPr>
            <p:cNvPr id="59"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0"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19" name="Title 2"/>
          <p:cNvSpPr txBox="1">
            <a:spLocks/>
          </p:cNvSpPr>
          <p:nvPr/>
        </p:nvSpPr>
        <p:spPr>
          <a:xfrm>
            <a:off x="3605843" y="962724"/>
            <a:ext cx="7433460"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endParaRPr lang="es-ES" dirty="0">
              <a:solidFill>
                <a:schemeClr val="bg1"/>
              </a:solidFill>
              <a:cs typeface="Arial"/>
            </a:endParaRPr>
          </a:p>
        </p:txBody>
      </p:sp>
      <p:sp>
        <p:nvSpPr>
          <p:cNvPr id="18" name="TextBox 17"/>
          <p:cNvSpPr txBox="1"/>
          <p:nvPr/>
        </p:nvSpPr>
        <p:spPr>
          <a:xfrm>
            <a:off x="4466609" y="3949114"/>
            <a:ext cx="7146456" cy="276999"/>
          </a:xfrm>
          <a:prstGeom prst="rect">
            <a:avLst/>
          </a:prstGeom>
          <a:noFill/>
        </p:spPr>
        <p:txBody>
          <a:bodyPr wrap="square" lIns="0" tIns="0" rIns="0" bIns="0" rtlCol="0">
            <a:spAutoFit/>
          </a:bodyPr>
          <a:lstStyle/>
          <a:p>
            <a:r>
              <a:rPr lang="es-ES" b="1" dirty="0">
                <a:solidFill>
                  <a:schemeClr val="accent2"/>
                </a:solidFill>
              </a:rPr>
              <a:t>Estabilidad del panel de </a:t>
            </a:r>
            <a:r>
              <a:rPr lang="es-ES" b="1" dirty="0" smtClean="0">
                <a:solidFill>
                  <a:schemeClr val="accent2"/>
                </a:solidFill>
              </a:rPr>
              <a:t>reaseguradores.</a:t>
            </a:r>
            <a:endParaRPr lang="es-ES" b="1" dirty="0">
              <a:solidFill>
                <a:schemeClr val="accent2"/>
              </a:solidFill>
            </a:endParaRPr>
          </a:p>
        </p:txBody>
      </p:sp>
      <p:grpSp>
        <p:nvGrpSpPr>
          <p:cNvPr id="20" name="Group 417"/>
          <p:cNvGrpSpPr>
            <a:grpSpLocks noChangeAspect="1"/>
          </p:cNvGrpSpPr>
          <p:nvPr/>
        </p:nvGrpSpPr>
        <p:grpSpPr bwMode="auto">
          <a:xfrm>
            <a:off x="3682658" y="3836663"/>
            <a:ext cx="550451" cy="548640"/>
            <a:chOff x="2567" y="1704"/>
            <a:chExt cx="912" cy="909"/>
          </a:xfrm>
          <a:solidFill>
            <a:schemeClr val="accent2"/>
          </a:solidFill>
        </p:grpSpPr>
        <p:sp>
          <p:nvSpPr>
            <p:cNvPr id="21"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23" name="TextBox 22"/>
          <p:cNvSpPr txBox="1"/>
          <p:nvPr/>
        </p:nvSpPr>
        <p:spPr>
          <a:xfrm>
            <a:off x="4466611" y="5583408"/>
            <a:ext cx="7146455" cy="553998"/>
          </a:xfrm>
          <a:prstGeom prst="rect">
            <a:avLst/>
          </a:prstGeom>
          <a:noFill/>
        </p:spPr>
        <p:txBody>
          <a:bodyPr wrap="square" lIns="0" tIns="0" rIns="0" bIns="0" rtlCol="0">
            <a:spAutoFit/>
          </a:bodyPr>
          <a:lstStyle/>
          <a:p>
            <a:r>
              <a:rPr lang="es-ES" b="1" dirty="0" smtClean="0">
                <a:solidFill>
                  <a:srgbClr val="FF8C00"/>
                </a:solidFill>
              </a:rPr>
              <a:t>Agilizar el proceso de entrega de información ajustándose a los tiempos y poder así terminar la colocación en tiempo.</a:t>
            </a:r>
            <a:endParaRPr lang="es-ES" b="1" dirty="0">
              <a:solidFill>
                <a:srgbClr val="FF8C00"/>
              </a:solidFill>
            </a:endParaRPr>
          </a:p>
        </p:txBody>
      </p:sp>
      <p:sp>
        <p:nvSpPr>
          <p:cNvPr id="27" name="Title 2"/>
          <p:cNvSpPr txBox="1">
            <a:spLocks/>
          </p:cNvSpPr>
          <p:nvPr/>
        </p:nvSpPr>
        <p:spPr>
          <a:xfrm>
            <a:off x="5986731" y="962724"/>
            <a:ext cx="5052571"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r>
              <a:rPr lang="es-ES" dirty="0" smtClean="0">
                <a:solidFill>
                  <a:schemeClr val="bg1"/>
                </a:solidFill>
                <a:cs typeface="Arial"/>
              </a:rPr>
              <a:t>Logros y puntos de mejora</a:t>
            </a:r>
            <a:endParaRPr lang="es-ES" dirty="0">
              <a:solidFill>
                <a:schemeClr val="bg1"/>
              </a:solidFill>
              <a:cs typeface="Arial"/>
            </a:endParaRPr>
          </a:p>
        </p:txBody>
      </p:sp>
      <p:grpSp>
        <p:nvGrpSpPr>
          <p:cNvPr id="28" name="Group 4"/>
          <p:cNvGrpSpPr>
            <a:grpSpLocks noChangeAspect="1"/>
          </p:cNvGrpSpPr>
          <p:nvPr/>
        </p:nvGrpSpPr>
        <p:grpSpPr bwMode="auto">
          <a:xfrm>
            <a:off x="3682658" y="5573695"/>
            <a:ext cx="545574" cy="548640"/>
            <a:chOff x="2935" y="2071"/>
            <a:chExt cx="178" cy="179"/>
          </a:xfrm>
          <a:solidFill>
            <a:srgbClr val="FF8C00"/>
          </a:solidFill>
        </p:grpSpPr>
        <p:sp>
          <p:nvSpPr>
            <p:cNvPr id="29" name="Freeform 5"/>
            <p:cNvSpPr>
              <a:spLocks noEditPoints="1"/>
            </p:cNvSpPr>
            <p:nvPr/>
          </p:nvSpPr>
          <p:spPr bwMode="auto">
            <a:xfrm>
              <a:off x="2935" y="2071"/>
              <a:ext cx="178"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 name="Freeform 6"/>
            <p:cNvSpPr>
              <a:spLocks/>
            </p:cNvSpPr>
            <p:nvPr/>
          </p:nvSpPr>
          <p:spPr bwMode="auto">
            <a:xfrm>
              <a:off x="3018" y="2105"/>
              <a:ext cx="11" cy="78"/>
            </a:xfrm>
            <a:custGeom>
              <a:avLst/>
              <a:gdLst>
                <a:gd name="T0" fmla="*/ 4 w 8"/>
                <a:gd name="T1" fmla="*/ 56 h 56"/>
                <a:gd name="T2" fmla="*/ 8 w 8"/>
                <a:gd name="T3" fmla="*/ 52 h 56"/>
                <a:gd name="T4" fmla="*/ 8 w 8"/>
                <a:gd name="T5" fmla="*/ 4 h 56"/>
                <a:gd name="T6" fmla="*/ 4 w 8"/>
                <a:gd name="T7" fmla="*/ 0 h 56"/>
                <a:gd name="T8" fmla="*/ 0 w 8"/>
                <a:gd name="T9" fmla="*/ 4 h 56"/>
                <a:gd name="T10" fmla="*/ 0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6" y="56"/>
                    <a:pt x="8" y="54"/>
                    <a:pt x="8" y="52"/>
                  </a:cubicBezTo>
                  <a:cubicBezTo>
                    <a:pt x="8" y="4"/>
                    <a:pt x="8" y="4"/>
                    <a:pt x="8" y="4"/>
                  </a:cubicBezTo>
                  <a:cubicBezTo>
                    <a:pt x="8" y="2"/>
                    <a:pt x="6" y="0"/>
                    <a:pt x="4" y="0"/>
                  </a:cubicBezTo>
                  <a:cubicBezTo>
                    <a:pt x="2" y="0"/>
                    <a:pt x="0" y="2"/>
                    <a:pt x="0" y="4"/>
                  </a:cubicBezTo>
                  <a:cubicBezTo>
                    <a:pt x="0" y="52"/>
                    <a:pt x="0" y="52"/>
                    <a:pt x="0" y="52"/>
                  </a:cubicBezTo>
                  <a:cubicBezTo>
                    <a:pt x="0" y="54"/>
                    <a:pt x="2" y="56"/>
                    <a:pt x="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 name="Oval 7"/>
            <p:cNvSpPr>
              <a:spLocks noChangeArrowheads="1"/>
            </p:cNvSpPr>
            <p:nvPr/>
          </p:nvSpPr>
          <p:spPr bwMode="auto">
            <a:xfrm>
              <a:off x="3015" y="2200"/>
              <a:ext cx="17"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5963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4" grpId="0"/>
      <p:bldP spid="46" grpId="0"/>
      <p:bldP spid="48" grpId="0" animBg="1"/>
      <p:bldP spid="45" grpId="0"/>
      <p:bldP spid="19" grpId="0"/>
      <p:bldP spid="18" grpId="0"/>
      <p:bldP spid="23"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Renovación</a:t>
            </a:r>
            <a:r>
              <a:rPr lang="en-GB" dirty="0" smtClean="0"/>
              <a:t> 2024/2025:</a:t>
            </a:r>
            <a:br>
              <a:rPr lang="en-GB" dirty="0" smtClean="0"/>
            </a:br>
            <a:r>
              <a:rPr lang="en-GB" dirty="0" err="1" smtClean="0"/>
              <a:t>objetivos</a:t>
            </a:r>
            <a:endParaRPr lang="en-GB" dirty="0"/>
          </a:p>
        </p:txBody>
      </p:sp>
      <p:sp>
        <p:nvSpPr>
          <p:cNvPr id="3" name="Text Placeholder 2"/>
          <p:cNvSpPr>
            <a:spLocks noGrp="1"/>
          </p:cNvSpPr>
          <p:nvPr>
            <p:ph type="body" idx="1"/>
          </p:nvPr>
        </p:nvSpPr>
        <p:spPr/>
        <p:txBody>
          <a:bodyPr/>
          <a:lstStyle/>
          <a:p>
            <a:r>
              <a:rPr lang="en-GB" dirty="0"/>
              <a:t>3</a:t>
            </a:r>
            <a:endParaRPr lang="en-GB" dirty="0"/>
          </a:p>
        </p:txBody>
      </p:sp>
    </p:spTree>
    <p:extLst>
      <p:ext uri="{BB962C8B-B14F-4D97-AF65-F5344CB8AC3E}">
        <p14:creationId xmlns:p14="http://schemas.microsoft.com/office/powerpoint/2010/main" val="859788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8301"/>
            <a:ext cx="11252199" cy="495299"/>
          </a:xfrm>
        </p:spPr>
        <p:txBody>
          <a:bodyPr/>
          <a:lstStyle/>
          <a:p>
            <a:r>
              <a:rPr lang="es-ES" dirty="0"/>
              <a:t>Propuesta de objetivos para la renovación </a:t>
            </a:r>
            <a:r>
              <a:rPr lang="es-ES" dirty="0" smtClean="0"/>
              <a:t>2024/2025</a:t>
            </a:r>
            <a:endParaRPr lang="es-ES" dirty="0"/>
          </a:p>
        </p:txBody>
      </p:sp>
      <p:cxnSp>
        <p:nvCxnSpPr>
          <p:cNvPr id="15" name="Straight Connector 14"/>
          <p:cNvCxnSpPr/>
          <p:nvPr/>
        </p:nvCxnSpPr>
        <p:spPr bwMode="auto">
          <a:xfrm flipH="1">
            <a:off x="935283" y="1945498"/>
            <a:ext cx="29942" cy="393192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1613471" y="1368963"/>
            <a:ext cx="9298944" cy="264688"/>
          </a:xfrm>
          <a:prstGeom prst="rect">
            <a:avLst/>
          </a:prstGeom>
        </p:spPr>
        <p:txBody>
          <a:bodyPr wrap="square" lIns="0" tIns="0" rIns="0" bIns="0">
            <a:spAutoFit/>
          </a:bodyPr>
          <a:lstStyle/>
          <a:p>
            <a:pPr defTabSz="914400" fontAlgn="base">
              <a:lnSpc>
                <a:spcPct val="86000"/>
              </a:lnSpc>
              <a:spcBef>
                <a:spcPct val="0"/>
              </a:spcBef>
              <a:spcAft>
                <a:spcPct val="0"/>
              </a:spcAft>
            </a:pPr>
            <a:r>
              <a:rPr lang="es-ES" sz="2000" b="1" dirty="0" smtClean="0">
                <a:solidFill>
                  <a:schemeClr val="accent2"/>
                </a:solidFill>
                <a:ea typeface="MS PGothic"/>
              </a:rPr>
              <a:t>Debe ser el año del AFIANZAMIENTO DE LOS PROCESOS</a:t>
            </a:r>
            <a:endParaRPr lang="es-ES" sz="2000" b="1" dirty="0">
              <a:solidFill>
                <a:schemeClr val="accent2"/>
              </a:solidFill>
              <a:ea typeface="MS PGothic"/>
            </a:endParaRPr>
          </a:p>
        </p:txBody>
      </p:sp>
      <p:sp>
        <p:nvSpPr>
          <p:cNvPr id="17" name="Rectangle 16"/>
          <p:cNvSpPr/>
          <p:nvPr/>
        </p:nvSpPr>
        <p:spPr>
          <a:xfrm>
            <a:off x="1293813" y="2261560"/>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b="1" dirty="0" smtClean="0">
                <a:solidFill>
                  <a:srgbClr val="000000"/>
                </a:solidFill>
                <a:ea typeface="MS PGothic"/>
              </a:rPr>
              <a:t>Modelación: </a:t>
            </a:r>
            <a:r>
              <a:rPr lang="es-ES" sz="1600" dirty="0" smtClean="0">
                <a:solidFill>
                  <a:srgbClr val="000000"/>
                </a:solidFill>
                <a:ea typeface="MS PGothic"/>
              </a:rPr>
              <a:t>seguir mejorando la granularidad de la información aportada con ayuda de </a:t>
            </a:r>
            <a:r>
              <a:rPr lang="es-ES" sz="1600" dirty="0" smtClean="0">
                <a:solidFill>
                  <a:srgbClr val="000000"/>
                </a:solidFill>
                <a:ea typeface="MS PGothic"/>
              </a:rPr>
              <a:t>nuestro </a:t>
            </a:r>
            <a:r>
              <a:rPr lang="es-ES" sz="1600" dirty="0" smtClean="0">
                <a:solidFill>
                  <a:srgbClr val="000000"/>
                </a:solidFill>
                <a:ea typeface="MS PGothic"/>
              </a:rPr>
              <a:t>departamento especializado.</a:t>
            </a:r>
            <a:endParaRPr lang="es-ES" sz="1600" dirty="0">
              <a:solidFill>
                <a:srgbClr val="000000"/>
              </a:solidFill>
              <a:ea typeface="MS PGothic"/>
            </a:endParaRPr>
          </a:p>
        </p:txBody>
      </p:sp>
      <p:sp>
        <p:nvSpPr>
          <p:cNvPr id="18" name="Rectangle 17"/>
          <p:cNvSpPr/>
          <p:nvPr/>
        </p:nvSpPr>
        <p:spPr>
          <a:xfrm>
            <a:off x="1293812" y="3164435"/>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b="1" dirty="0" smtClean="0">
                <a:solidFill>
                  <a:srgbClr val="000000"/>
                </a:solidFill>
                <a:ea typeface="MS PGothic"/>
              </a:rPr>
              <a:t>Capacidades/Límites: </a:t>
            </a:r>
            <a:r>
              <a:rPr lang="es-ES" sz="1600" dirty="0" smtClean="0">
                <a:solidFill>
                  <a:srgbClr val="000000"/>
                </a:solidFill>
                <a:ea typeface="MS PGothic"/>
              </a:rPr>
              <a:t>iniciar el proceso de estructuración con la estrategia clara de cara al año </a:t>
            </a:r>
            <a:r>
              <a:rPr lang="es-ES" sz="1600" dirty="0" smtClean="0">
                <a:solidFill>
                  <a:srgbClr val="000000"/>
                </a:solidFill>
                <a:ea typeface="MS PGothic"/>
              </a:rPr>
              <a:t>2024 </a:t>
            </a:r>
            <a:r>
              <a:rPr lang="es-ES" sz="1600" dirty="0" smtClean="0">
                <a:solidFill>
                  <a:srgbClr val="000000"/>
                </a:solidFill>
                <a:ea typeface="MS PGothic"/>
              </a:rPr>
              <a:t>(riesgos objetivo, sumas </a:t>
            </a:r>
            <a:r>
              <a:rPr lang="es-ES" sz="1600" dirty="0" smtClean="0">
                <a:solidFill>
                  <a:srgbClr val="000000"/>
                </a:solidFill>
                <a:ea typeface="MS PGothic"/>
              </a:rPr>
              <a:t>aseguradas esperadas, </a:t>
            </a:r>
            <a:r>
              <a:rPr lang="es-ES" sz="1600" dirty="0" smtClean="0">
                <a:solidFill>
                  <a:srgbClr val="000000"/>
                </a:solidFill>
                <a:ea typeface="MS PGothic"/>
              </a:rPr>
              <a:t>primas estimadas </a:t>
            </a:r>
            <a:r>
              <a:rPr lang="es-ES" sz="1600" dirty="0" smtClean="0">
                <a:solidFill>
                  <a:srgbClr val="000000"/>
                </a:solidFill>
                <a:ea typeface="MS PGothic"/>
              </a:rPr>
              <a:t>provenientes del </a:t>
            </a:r>
            <a:r>
              <a:rPr lang="es-ES" sz="1600" dirty="0" smtClean="0">
                <a:solidFill>
                  <a:srgbClr val="000000"/>
                </a:solidFill>
                <a:ea typeface="MS PGothic"/>
              </a:rPr>
              <a:t>aumento de capacidades…)</a:t>
            </a:r>
            <a:endParaRPr lang="es-ES" sz="1600" dirty="0">
              <a:solidFill>
                <a:srgbClr val="000000"/>
              </a:solidFill>
              <a:ea typeface="MS PGothic"/>
            </a:endParaRPr>
          </a:p>
        </p:txBody>
      </p:sp>
      <p:sp>
        <p:nvSpPr>
          <p:cNvPr id="19" name="Rectangle 18"/>
          <p:cNvSpPr/>
          <p:nvPr/>
        </p:nvSpPr>
        <p:spPr>
          <a:xfrm>
            <a:off x="1293813" y="5630624"/>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b="1" i="1" dirty="0" err="1" smtClean="0">
                <a:solidFill>
                  <a:srgbClr val="000000"/>
                </a:solidFill>
                <a:ea typeface="MS PGothic"/>
              </a:rPr>
              <a:t>Shortfall</a:t>
            </a:r>
            <a:r>
              <a:rPr lang="es-ES" sz="1600" b="1" dirty="0" smtClean="0">
                <a:solidFill>
                  <a:srgbClr val="000000"/>
                </a:solidFill>
                <a:ea typeface="MS PGothic"/>
              </a:rPr>
              <a:t>: </a:t>
            </a:r>
            <a:r>
              <a:rPr lang="es-ES" sz="1600" dirty="0" smtClean="0">
                <a:solidFill>
                  <a:srgbClr val="000000"/>
                </a:solidFill>
                <a:ea typeface="MS PGothic"/>
              </a:rPr>
              <a:t>lograr que el panel actual se mantenga según expira, pero tener Plan B por si algún reasegurador no quiere renovar, en especial </a:t>
            </a:r>
            <a:r>
              <a:rPr lang="es-ES" sz="1600" dirty="0" err="1" smtClean="0">
                <a:solidFill>
                  <a:srgbClr val="000000"/>
                </a:solidFill>
                <a:ea typeface="MS PGothic"/>
              </a:rPr>
              <a:t>Korean</a:t>
            </a:r>
            <a:r>
              <a:rPr lang="es-ES" sz="1600" dirty="0" smtClean="0">
                <a:solidFill>
                  <a:srgbClr val="000000"/>
                </a:solidFill>
                <a:ea typeface="MS PGothic"/>
              </a:rPr>
              <a:t> Re.</a:t>
            </a:r>
            <a:endParaRPr lang="es-ES" sz="1600" dirty="0">
              <a:solidFill>
                <a:srgbClr val="000000"/>
              </a:solidFill>
              <a:ea typeface="MS PGothic"/>
            </a:endParaRPr>
          </a:p>
        </p:txBody>
      </p:sp>
      <p:sp>
        <p:nvSpPr>
          <p:cNvPr id="20" name="Rectangle 19"/>
          <p:cNvSpPr/>
          <p:nvPr/>
        </p:nvSpPr>
        <p:spPr>
          <a:xfrm>
            <a:off x="1293810" y="3941471"/>
            <a:ext cx="10157959" cy="211725"/>
          </a:xfrm>
          <a:prstGeom prst="rect">
            <a:avLst/>
          </a:prstGeom>
        </p:spPr>
        <p:txBody>
          <a:bodyPr wrap="square" lIns="0" tIns="0" rIns="0" bIns="0">
            <a:spAutoFit/>
          </a:bodyPr>
          <a:lstStyle/>
          <a:p>
            <a:pPr defTabSz="914400" fontAlgn="base">
              <a:lnSpc>
                <a:spcPct val="86000"/>
              </a:lnSpc>
              <a:spcAft>
                <a:spcPts val="2400"/>
              </a:spcAft>
            </a:pPr>
            <a:r>
              <a:rPr lang="es-ES" sz="1600" b="1" dirty="0" smtClean="0">
                <a:solidFill>
                  <a:srgbClr val="000000"/>
                </a:solidFill>
                <a:ea typeface="MS PGothic"/>
              </a:rPr>
              <a:t>Deducibles: </a:t>
            </a:r>
            <a:r>
              <a:rPr lang="es-ES" sz="1600" dirty="0" smtClean="0">
                <a:solidFill>
                  <a:srgbClr val="000000"/>
                </a:solidFill>
                <a:ea typeface="MS PGothic"/>
              </a:rPr>
              <a:t>especialmente en el caso del contrato de Auto, considerar eliminar la primera capa.</a:t>
            </a:r>
            <a:endParaRPr lang="es-ES" sz="1600" dirty="0">
              <a:solidFill>
                <a:srgbClr val="000000"/>
              </a:solidFill>
              <a:ea typeface="MS PGothic"/>
            </a:endParaRPr>
          </a:p>
        </p:txBody>
      </p:sp>
      <p:grpSp>
        <p:nvGrpSpPr>
          <p:cNvPr id="22" name="Group 21"/>
          <p:cNvGrpSpPr/>
          <p:nvPr/>
        </p:nvGrpSpPr>
        <p:grpSpPr>
          <a:xfrm>
            <a:off x="788247" y="2210822"/>
            <a:ext cx="320740" cy="320740"/>
            <a:chOff x="619794" y="2685327"/>
            <a:chExt cx="625034" cy="625033"/>
          </a:xfrm>
        </p:grpSpPr>
        <p:sp>
          <p:nvSpPr>
            <p:cNvPr id="23" name="Oval 22"/>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4"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25" name="Group 24"/>
          <p:cNvGrpSpPr/>
          <p:nvPr/>
        </p:nvGrpSpPr>
        <p:grpSpPr>
          <a:xfrm>
            <a:off x="788247" y="3082934"/>
            <a:ext cx="320740" cy="320740"/>
            <a:chOff x="619794" y="2685327"/>
            <a:chExt cx="625034" cy="625033"/>
          </a:xfrm>
        </p:grpSpPr>
        <p:sp>
          <p:nvSpPr>
            <p:cNvPr id="26" name="Oval 25"/>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7"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28" name="Group 27"/>
          <p:cNvGrpSpPr/>
          <p:nvPr/>
        </p:nvGrpSpPr>
        <p:grpSpPr>
          <a:xfrm>
            <a:off x="788245" y="3877728"/>
            <a:ext cx="320740" cy="320740"/>
            <a:chOff x="619794" y="2685327"/>
            <a:chExt cx="625034" cy="625033"/>
          </a:xfrm>
        </p:grpSpPr>
        <p:sp>
          <p:nvSpPr>
            <p:cNvPr id="29" name="Oval 28"/>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0"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31" name="Group 30"/>
          <p:cNvGrpSpPr/>
          <p:nvPr/>
        </p:nvGrpSpPr>
        <p:grpSpPr>
          <a:xfrm>
            <a:off x="788247" y="4767971"/>
            <a:ext cx="320740" cy="320740"/>
            <a:chOff x="619794" y="2685327"/>
            <a:chExt cx="625034" cy="625033"/>
          </a:xfrm>
        </p:grpSpPr>
        <p:sp>
          <p:nvSpPr>
            <p:cNvPr id="32" name="Oval 31"/>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3"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34" name="Freeform 247"/>
          <p:cNvSpPr>
            <a:spLocks noChangeAspect="1" noEditPoints="1"/>
          </p:cNvSpPr>
          <p:nvPr/>
        </p:nvSpPr>
        <p:spPr bwMode="auto">
          <a:xfrm>
            <a:off x="534549" y="957620"/>
            <a:ext cx="970979" cy="844283"/>
          </a:xfrm>
          <a:custGeom>
            <a:avLst/>
            <a:gdLst>
              <a:gd name="T0" fmla="*/ 376 w 386"/>
              <a:gd name="T1" fmla="*/ 170 h 336"/>
              <a:gd name="T2" fmla="*/ 385 w 386"/>
              <a:gd name="T3" fmla="*/ 142 h 336"/>
              <a:gd name="T4" fmla="*/ 332 w 386"/>
              <a:gd name="T5" fmla="*/ 139 h 336"/>
              <a:gd name="T6" fmla="*/ 332 w 386"/>
              <a:gd name="T7" fmla="*/ 137 h 336"/>
              <a:gd name="T8" fmla="*/ 141 w 386"/>
              <a:gd name="T9" fmla="*/ 10 h 336"/>
              <a:gd name="T10" fmla="*/ 9 w 386"/>
              <a:gd name="T11" fmla="*/ 201 h 336"/>
              <a:gd name="T12" fmla="*/ 155 w 386"/>
              <a:gd name="T13" fmla="*/ 335 h 336"/>
              <a:gd name="T14" fmla="*/ 205 w 386"/>
              <a:gd name="T15" fmla="*/ 333 h 336"/>
              <a:gd name="T16" fmla="*/ 332 w 386"/>
              <a:gd name="T17" fmla="*/ 206 h 336"/>
              <a:gd name="T18" fmla="*/ 348 w 386"/>
              <a:gd name="T19" fmla="*/ 204 h 336"/>
              <a:gd name="T20" fmla="*/ 368 w 386"/>
              <a:gd name="T21" fmla="*/ 204 h 336"/>
              <a:gd name="T22" fmla="*/ 386 w 386"/>
              <a:gd name="T23" fmla="*/ 199 h 336"/>
              <a:gd name="T24" fmla="*/ 376 w 386"/>
              <a:gd name="T25" fmla="*/ 173 h 336"/>
              <a:gd name="T26" fmla="*/ 164 w 386"/>
              <a:gd name="T27" fmla="*/ 167 h 336"/>
              <a:gd name="T28" fmla="*/ 169 w 386"/>
              <a:gd name="T29" fmla="*/ 178 h 336"/>
              <a:gd name="T30" fmla="*/ 203 w 386"/>
              <a:gd name="T31" fmla="*/ 178 h 336"/>
              <a:gd name="T32" fmla="*/ 171 w 386"/>
              <a:gd name="T33" fmla="*/ 205 h 336"/>
              <a:gd name="T34" fmla="*/ 137 w 386"/>
              <a:gd name="T35" fmla="*/ 170 h 336"/>
              <a:gd name="T36" fmla="*/ 171 w 386"/>
              <a:gd name="T37" fmla="*/ 138 h 336"/>
              <a:gd name="T38" fmla="*/ 169 w 386"/>
              <a:gd name="T39" fmla="*/ 165 h 336"/>
              <a:gd name="T40" fmla="*/ 164 w 386"/>
              <a:gd name="T41" fmla="*/ 126 h 336"/>
              <a:gd name="T42" fmla="*/ 167 w 386"/>
              <a:gd name="T43" fmla="*/ 218 h 336"/>
              <a:gd name="T44" fmla="*/ 260 w 386"/>
              <a:gd name="T45" fmla="*/ 178 h 336"/>
              <a:gd name="T46" fmla="*/ 114 w 386"/>
              <a:gd name="T47" fmla="*/ 242 h 336"/>
              <a:gd name="T48" fmla="*/ 106 w 386"/>
              <a:gd name="T49" fmla="*/ 109 h 336"/>
              <a:gd name="T50" fmla="*/ 174 w 386"/>
              <a:gd name="T51" fmla="*/ 82 h 336"/>
              <a:gd name="T52" fmla="*/ 217 w 386"/>
              <a:gd name="T53" fmla="*/ 165 h 336"/>
              <a:gd name="T54" fmla="*/ 370 w 386"/>
              <a:gd name="T55" fmla="*/ 154 h 336"/>
              <a:gd name="T56" fmla="*/ 363 w 386"/>
              <a:gd name="T57" fmla="*/ 165 h 336"/>
              <a:gd name="T58" fmla="*/ 301 w 386"/>
              <a:gd name="T59" fmla="*/ 165 h 336"/>
              <a:gd name="T60" fmla="*/ 356 w 386"/>
              <a:gd name="T61" fmla="*/ 152 h 336"/>
              <a:gd name="T62" fmla="*/ 370 w 386"/>
              <a:gd name="T63" fmla="*/ 154 h 336"/>
              <a:gd name="T64" fmla="*/ 312 w 386"/>
              <a:gd name="T65" fmla="*/ 140 h 336"/>
              <a:gd name="T66" fmla="*/ 289 w 386"/>
              <a:gd name="T67" fmla="*/ 164 h 336"/>
              <a:gd name="T68" fmla="*/ 275 w 386"/>
              <a:gd name="T69" fmla="*/ 165 h 336"/>
              <a:gd name="T70" fmla="*/ 191 w 386"/>
              <a:gd name="T71" fmla="*/ 71 h 336"/>
              <a:gd name="T72" fmla="*/ 85 w 386"/>
              <a:gd name="T73" fmla="*/ 228 h 336"/>
              <a:gd name="T74" fmla="*/ 271 w 386"/>
              <a:gd name="T75" fmla="*/ 195 h 336"/>
              <a:gd name="T76" fmla="*/ 273 w 386"/>
              <a:gd name="T77" fmla="*/ 179 h 336"/>
              <a:gd name="T78" fmla="*/ 280 w 386"/>
              <a:gd name="T79" fmla="*/ 178 h 336"/>
              <a:gd name="T80" fmla="*/ 289 w 386"/>
              <a:gd name="T81" fmla="*/ 179 h 336"/>
              <a:gd name="T82" fmla="*/ 293 w 386"/>
              <a:gd name="T83" fmla="*/ 189 h 336"/>
              <a:gd name="T84" fmla="*/ 319 w 386"/>
              <a:gd name="T85" fmla="*/ 204 h 336"/>
              <a:gd name="T86" fmla="*/ 19 w 386"/>
              <a:gd name="T87" fmla="*/ 170 h 336"/>
              <a:gd name="T88" fmla="*/ 171 w 386"/>
              <a:gd name="T89" fmla="*/ 20 h 336"/>
              <a:gd name="T90" fmla="*/ 317 w 386"/>
              <a:gd name="T91" fmla="*/ 139 h 336"/>
              <a:gd name="T92" fmla="*/ 303 w 386"/>
              <a:gd name="T93" fmla="*/ 182 h 336"/>
              <a:gd name="T94" fmla="*/ 301 w 386"/>
              <a:gd name="T95" fmla="*/ 178 h 336"/>
              <a:gd name="T96" fmla="*/ 363 w 386"/>
              <a:gd name="T97" fmla="*/ 178 h 336"/>
              <a:gd name="T98" fmla="*/ 366 w 386"/>
              <a:gd name="T99" fmla="*/ 180 h 336"/>
              <a:gd name="T100" fmla="*/ 371 w 386"/>
              <a:gd name="T101" fmla="*/ 191 h 336"/>
              <a:gd name="T102" fmla="*/ 318 w 386"/>
              <a:gd name="T103" fmla="*/ 19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36">
                <a:moveTo>
                  <a:pt x="376" y="173"/>
                </a:moveTo>
                <a:cubicBezTo>
                  <a:pt x="375" y="172"/>
                  <a:pt x="375" y="171"/>
                  <a:pt x="376" y="170"/>
                </a:cubicBezTo>
                <a:cubicBezTo>
                  <a:pt x="378" y="164"/>
                  <a:pt x="381" y="157"/>
                  <a:pt x="385" y="149"/>
                </a:cubicBezTo>
                <a:cubicBezTo>
                  <a:pt x="386" y="146"/>
                  <a:pt x="386" y="144"/>
                  <a:pt x="385" y="142"/>
                </a:cubicBezTo>
                <a:cubicBezTo>
                  <a:pt x="384" y="140"/>
                  <a:pt x="381" y="139"/>
                  <a:pt x="378" y="139"/>
                </a:cubicBezTo>
                <a:cubicBezTo>
                  <a:pt x="332" y="139"/>
                  <a:pt x="332" y="139"/>
                  <a:pt x="332" y="139"/>
                </a:cubicBezTo>
                <a:cubicBezTo>
                  <a:pt x="332" y="139"/>
                  <a:pt x="332" y="139"/>
                  <a:pt x="332" y="139"/>
                </a:cubicBezTo>
                <a:cubicBezTo>
                  <a:pt x="332" y="138"/>
                  <a:pt x="332" y="138"/>
                  <a:pt x="332" y="137"/>
                </a:cubicBezTo>
                <a:cubicBezTo>
                  <a:pt x="325" y="105"/>
                  <a:pt x="309" y="77"/>
                  <a:pt x="286" y="55"/>
                </a:cubicBezTo>
                <a:cubicBezTo>
                  <a:pt x="246" y="16"/>
                  <a:pt x="197" y="0"/>
                  <a:pt x="141" y="10"/>
                </a:cubicBezTo>
                <a:cubicBezTo>
                  <a:pt x="106" y="16"/>
                  <a:pt x="75" y="33"/>
                  <a:pt x="50" y="60"/>
                </a:cubicBezTo>
                <a:cubicBezTo>
                  <a:pt x="14" y="100"/>
                  <a:pt x="0" y="147"/>
                  <a:pt x="9" y="201"/>
                </a:cubicBezTo>
                <a:cubicBezTo>
                  <a:pt x="15" y="236"/>
                  <a:pt x="32" y="267"/>
                  <a:pt x="59" y="292"/>
                </a:cubicBezTo>
                <a:cubicBezTo>
                  <a:pt x="86" y="317"/>
                  <a:pt x="118" y="332"/>
                  <a:pt x="155" y="335"/>
                </a:cubicBezTo>
                <a:cubicBezTo>
                  <a:pt x="160" y="336"/>
                  <a:pt x="166" y="336"/>
                  <a:pt x="171" y="336"/>
                </a:cubicBezTo>
                <a:cubicBezTo>
                  <a:pt x="183" y="336"/>
                  <a:pt x="194" y="335"/>
                  <a:pt x="205" y="333"/>
                </a:cubicBezTo>
                <a:cubicBezTo>
                  <a:pt x="249" y="323"/>
                  <a:pt x="284" y="299"/>
                  <a:pt x="309" y="262"/>
                </a:cubicBezTo>
                <a:cubicBezTo>
                  <a:pt x="320" y="245"/>
                  <a:pt x="328" y="226"/>
                  <a:pt x="332" y="206"/>
                </a:cubicBezTo>
                <a:cubicBezTo>
                  <a:pt x="332" y="204"/>
                  <a:pt x="332" y="204"/>
                  <a:pt x="334" y="204"/>
                </a:cubicBezTo>
                <a:cubicBezTo>
                  <a:pt x="338" y="204"/>
                  <a:pt x="343" y="204"/>
                  <a:pt x="348" y="204"/>
                </a:cubicBezTo>
                <a:cubicBezTo>
                  <a:pt x="351" y="204"/>
                  <a:pt x="354" y="204"/>
                  <a:pt x="356" y="204"/>
                </a:cubicBezTo>
                <a:cubicBezTo>
                  <a:pt x="360" y="204"/>
                  <a:pt x="364" y="204"/>
                  <a:pt x="368" y="204"/>
                </a:cubicBezTo>
                <a:cubicBezTo>
                  <a:pt x="372" y="204"/>
                  <a:pt x="376" y="204"/>
                  <a:pt x="380" y="204"/>
                </a:cubicBezTo>
                <a:cubicBezTo>
                  <a:pt x="383" y="204"/>
                  <a:pt x="385" y="202"/>
                  <a:pt x="386" y="199"/>
                </a:cubicBezTo>
                <a:cubicBezTo>
                  <a:pt x="386" y="197"/>
                  <a:pt x="385" y="195"/>
                  <a:pt x="385" y="194"/>
                </a:cubicBezTo>
                <a:cubicBezTo>
                  <a:pt x="382" y="187"/>
                  <a:pt x="379" y="181"/>
                  <a:pt x="376" y="173"/>
                </a:cubicBezTo>
                <a:close/>
                <a:moveTo>
                  <a:pt x="169" y="165"/>
                </a:moveTo>
                <a:cubicBezTo>
                  <a:pt x="167" y="165"/>
                  <a:pt x="165" y="166"/>
                  <a:pt x="164" y="167"/>
                </a:cubicBezTo>
                <a:cubicBezTo>
                  <a:pt x="163" y="168"/>
                  <a:pt x="162" y="170"/>
                  <a:pt x="162" y="172"/>
                </a:cubicBezTo>
                <a:cubicBezTo>
                  <a:pt x="162" y="176"/>
                  <a:pt x="165" y="178"/>
                  <a:pt x="169" y="178"/>
                </a:cubicBezTo>
                <a:cubicBezTo>
                  <a:pt x="176" y="178"/>
                  <a:pt x="183" y="178"/>
                  <a:pt x="190" y="178"/>
                </a:cubicBezTo>
                <a:cubicBezTo>
                  <a:pt x="203" y="178"/>
                  <a:pt x="203" y="178"/>
                  <a:pt x="203" y="178"/>
                </a:cubicBezTo>
                <a:cubicBezTo>
                  <a:pt x="203" y="178"/>
                  <a:pt x="203" y="178"/>
                  <a:pt x="204" y="178"/>
                </a:cubicBezTo>
                <a:cubicBezTo>
                  <a:pt x="202" y="190"/>
                  <a:pt x="191" y="205"/>
                  <a:pt x="171" y="205"/>
                </a:cubicBezTo>
                <a:cubicBezTo>
                  <a:pt x="171" y="205"/>
                  <a:pt x="170" y="205"/>
                  <a:pt x="170" y="205"/>
                </a:cubicBezTo>
                <a:cubicBezTo>
                  <a:pt x="151" y="205"/>
                  <a:pt x="137" y="190"/>
                  <a:pt x="137" y="170"/>
                </a:cubicBezTo>
                <a:cubicBezTo>
                  <a:pt x="138" y="153"/>
                  <a:pt x="152" y="139"/>
                  <a:pt x="170" y="138"/>
                </a:cubicBezTo>
                <a:cubicBezTo>
                  <a:pt x="170" y="138"/>
                  <a:pt x="170" y="138"/>
                  <a:pt x="171" y="138"/>
                </a:cubicBezTo>
                <a:cubicBezTo>
                  <a:pt x="188" y="138"/>
                  <a:pt x="202" y="152"/>
                  <a:pt x="204" y="165"/>
                </a:cubicBezTo>
                <a:lnTo>
                  <a:pt x="169" y="165"/>
                </a:lnTo>
                <a:close/>
                <a:moveTo>
                  <a:pt x="199" y="134"/>
                </a:moveTo>
                <a:cubicBezTo>
                  <a:pt x="189" y="127"/>
                  <a:pt x="176" y="124"/>
                  <a:pt x="164" y="126"/>
                </a:cubicBezTo>
                <a:cubicBezTo>
                  <a:pt x="141" y="129"/>
                  <a:pt x="124" y="149"/>
                  <a:pt x="124" y="172"/>
                </a:cubicBezTo>
                <a:cubicBezTo>
                  <a:pt x="125" y="196"/>
                  <a:pt x="143" y="216"/>
                  <a:pt x="167" y="218"/>
                </a:cubicBezTo>
                <a:cubicBezTo>
                  <a:pt x="192" y="220"/>
                  <a:pt x="213" y="203"/>
                  <a:pt x="217" y="178"/>
                </a:cubicBezTo>
                <a:cubicBezTo>
                  <a:pt x="260" y="178"/>
                  <a:pt x="260" y="178"/>
                  <a:pt x="260" y="178"/>
                </a:cubicBezTo>
                <a:cubicBezTo>
                  <a:pt x="260" y="208"/>
                  <a:pt x="235" y="253"/>
                  <a:pt x="184" y="261"/>
                </a:cubicBezTo>
                <a:cubicBezTo>
                  <a:pt x="159" y="264"/>
                  <a:pt x="134" y="258"/>
                  <a:pt x="114" y="242"/>
                </a:cubicBezTo>
                <a:cubicBezTo>
                  <a:pt x="95" y="226"/>
                  <a:pt x="83" y="203"/>
                  <a:pt x="81" y="178"/>
                </a:cubicBezTo>
                <a:cubicBezTo>
                  <a:pt x="79" y="152"/>
                  <a:pt x="88" y="128"/>
                  <a:pt x="106" y="109"/>
                </a:cubicBezTo>
                <a:cubicBezTo>
                  <a:pt x="123" y="92"/>
                  <a:pt x="146" y="82"/>
                  <a:pt x="171" y="82"/>
                </a:cubicBezTo>
                <a:cubicBezTo>
                  <a:pt x="172" y="82"/>
                  <a:pt x="173" y="82"/>
                  <a:pt x="174" y="82"/>
                </a:cubicBezTo>
                <a:cubicBezTo>
                  <a:pt x="226" y="83"/>
                  <a:pt x="259" y="126"/>
                  <a:pt x="260" y="165"/>
                </a:cubicBezTo>
                <a:cubicBezTo>
                  <a:pt x="217" y="165"/>
                  <a:pt x="217" y="165"/>
                  <a:pt x="217" y="165"/>
                </a:cubicBezTo>
                <a:cubicBezTo>
                  <a:pt x="215" y="153"/>
                  <a:pt x="209" y="142"/>
                  <a:pt x="199" y="134"/>
                </a:cubicBezTo>
                <a:close/>
                <a:moveTo>
                  <a:pt x="370" y="154"/>
                </a:moveTo>
                <a:cubicBezTo>
                  <a:pt x="368" y="158"/>
                  <a:pt x="367" y="161"/>
                  <a:pt x="365" y="165"/>
                </a:cubicBezTo>
                <a:cubicBezTo>
                  <a:pt x="365" y="165"/>
                  <a:pt x="364" y="165"/>
                  <a:pt x="363" y="165"/>
                </a:cubicBezTo>
                <a:cubicBezTo>
                  <a:pt x="351" y="165"/>
                  <a:pt x="339" y="165"/>
                  <a:pt x="327" y="165"/>
                </a:cubicBezTo>
                <a:cubicBezTo>
                  <a:pt x="301" y="165"/>
                  <a:pt x="301" y="165"/>
                  <a:pt x="301" y="165"/>
                </a:cubicBezTo>
                <a:cubicBezTo>
                  <a:pt x="304" y="156"/>
                  <a:pt x="309" y="152"/>
                  <a:pt x="316" y="152"/>
                </a:cubicBezTo>
                <a:cubicBezTo>
                  <a:pt x="330" y="152"/>
                  <a:pt x="343" y="152"/>
                  <a:pt x="356" y="152"/>
                </a:cubicBezTo>
                <a:cubicBezTo>
                  <a:pt x="361" y="152"/>
                  <a:pt x="366" y="152"/>
                  <a:pt x="371" y="152"/>
                </a:cubicBezTo>
                <a:lnTo>
                  <a:pt x="370" y="154"/>
                </a:lnTo>
                <a:close/>
                <a:moveTo>
                  <a:pt x="317" y="139"/>
                </a:moveTo>
                <a:cubicBezTo>
                  <a:pt x="316" y="139"/>
                  <a:pt x="314" y="139"/>
                  <a:pt x="312" y="140"/>
                </a:cubicBezTo>
                <a:cubicBezTo>
                  <a:pt x="304" y="141"/>
                  <a:pt x="298" y="145"/>
                  <a:pt x="294" y="153"/>
                </a:cubicBezTo>
                <a:cubicBezTo>
                  <a:pt x="293" y="156"/>
                  <a:pt x="291" y="159"/>
                  <a:pt x="289" y="164"/>
                </a:cubicBezTo>
                <a:cubicBezTo>
                  <a:pt x="289" y="165"/>
                  <a:pt x="288" y="165"/>
                  <a:pt x="287" y="165"/>
                </a:cubicBezTo>
                <a:cubicBezTo>
                  <a:pt x="283" y="165"/>
                  <a:pt x="279" y="165"/>
                  <a:pt x="275" y="165"/>
                </a:cubicBezTo>
                <a:cubicBezTo>
                  <a:pt x="274" y="165"/>
                  <a:pt x="273" y="165"/>
                  <a:pt x="273" y="164"/>
                </a:cubicBezTo>
                <a:cubicBezTo>
                  <a:pt x="270" y="118"/>
                  <a:pt x="236" y="80"/>
                  <a:pt x="191" y="71"/>
                </a:cubicBezTo>
                <a:cubicBezTo>
                  <a:pt x="136" y="60"/>
                  <a:pt x="82" y="95"/>
                  <a:pt x="70" y="150"/>
                </a:cubicBezTo>
                <a:cubicBezTo>
                  <a:pt x="64" y="177"/>
                  <a:pt x="70" y="205"/>
                  <a:pt x="85" y="228"/>
                </a:cubicBezTo>
                <a:cubicBezTo>
                  <a:pt x="100" y="251"/>
                  <a:pt x="123" y="267"/>
                  <a:pt x="149" y="272"/>
                </a:cubicBezTo>
                <a:cubicBezTo>
                  <a:pt x="205" y="284"/>
                  <a:pt x="258" y="250"/>
                  <a:pt x="271" y="195"/>
                </a:cubicBezTo>
                <a:cubicBezTo>
                  <a:pt x="272" y="191"/>
                  <a:pt x="273" y="186"/>
                  <a:pt x="273" y="182"/>
                </a:cubicBezTo>
                <a:cubicBezTo>
                  <a:pt x="273" y="179"/>
                  <a:pt x="273" y="179"/>
                  <a:pt x="273" y="179"/>
                </a:cubicBezTo>
                <a:cubicBezTo>
                  <a:pt x="274" y="178"/>
                  <a:pt x="274" y="178"/>
                  <a:pt x="275" y="178"/>
                </a:cubicBezTo>
                <a:cubicBezTo>
                  <a:pt x="276" y="178"/>
                  <a:pt x="278" y="178"/>
                  <a:pt x="280" y="178"/>
                </a:cubicBezTo>
                <a:cubicBezTo>
                  <a:pt x="283" y="178"/>
                  <a:pt x="285" y="178"/>
                  <a:pt x="287" y="178"/>
                </a:cubicBezTo>
                <a:cubicBezTo>
                  <a:pt x="288" y="178"/>
                  <a:pt x="289" y="179"/>
                  <a:pt x="289" y="179"/>
                </a:cubicBezTo>
                <a:cubicBezTo>
                  <a:pt x="290" y="181"/>
                  <a:pt x="291" y="183"/>
                  <a:pt x="292" y="185"/>
                </a:cubicBezTo>
                <a:cubicBezTo>
                  <a:pt x="292" y="186"/>
                  <a:pt x="293" y="188"/>
                  <a:pt x="293" y="189"/>
                </a:cubicBezTo>
                <a:cubicBezTo>
                  <a:pt x="298" y="199"/>
                  <a:pt x="306" y="204"/>
                  <a:pt x="317" y="204"/>
                </a:cubicBezTo>
                <a:cubicBezTo>
                  <a:pt x="318" y="204"/>
                  <a:pt x="318" y="204"/>
                  <a:pt x="319" y="204"/>
                </a:cubicBezTo>
                <a:cubicBezTo>
                  <a:pt x="304" y="276"/>
                  <a:pt x="240" y="326"/>
                  <a:pt x="166" y="323"/>
                </a:cubicBezTo>
                <a:cubicBezTo>
                  <a:pt x="84" y="321"/>
                  <a:pt x="18" y="252"/>
                  <a:pt x="19" y="170"/>
                </a:cubicBezTo>
                <a:cubicBezTo>
                  <a:pt x="20" y="93"/>
                  <a:pt x="80" y="27"/>
                  <a:pt x="157" y="21"/>
                </a:cubicBezTo>
                <a:cubicBezTo>
                  <a:pt x="162" y="20"/>
                  <a:pt x="167" y="20"/>
                  <a:pt x="171" y="20"/>
                </a:cubicBezTo>
                <a:cubicBezTo>
                  <a:pt x="252" y="20"/>
                  <a:pt x="307" y="79"/>
                  <a:pt x="319" y="139"/>
                </a:cubicBezTo>
                <a:cubicBezTo>
                  <a:pt x="318" y="139"/>
                  <a:pt x="318" y="139"/>
                  <a:pt x="317" y="139"/>
                </a:cubicBezTo>
                <a:close/>
                <a:moveTo>
                  <a:pt x="318" y="191"/>
                </a:moveTo>
                <a:cubicBezTo>
                  <a:pt x="310" y="191"/>
                  <a:pt x="305" y="188"/>
                  <a:pt x="303" y="182"/>
                </a:cubicBezTo>
                <a:cubicBezTo>
                  <a:pt x="302" y="181"/>
                  <a:pt x="302" y="180"/>
                  <a:pt x="301" y="179"/>
                </a:cubicBezTo>
                <a:cubicBezTo>
                  <a:pt x="301" y="178"/>
                  <a:pt x="301" y="178"/>
                  <a:pt x="301" y="178"/>
                </a:cubicBezTo>
                <a:cubicBezTo>
                  <a:pt x="316" y="178"/>
                  <a:pt x="316" y="178"/>
                  <a:pt x="316" y="178"/>
                </a:cubicBezTo>
                <a:cubicBezTo>
                  <a:pt x="332" y="178"/>
                  <a:pt x="347" y="178"/>
                  <a:pt x="363" y="178"/>
                </a:cubicBezTo>
                <a:cubicBezTo>
                  <a:pt x="363" y="178"/>
                  <a:pt x="363" y="178"/>
                  <a:pt x="363" y="178"/>
                </a:cubicBezTo>
                <a:cubicBezTo>
                  <a:pt x="365" y="178"/>
                  <a:pt x="365" y="178"/>
                  <a:pt x="366" y="180"/>
                </a:cubicBezTo>
                <a:cubicBezTo>
                  <a:pt x="367" y="183"/>
                  <a:pt x="368" y="186"/>
                  <a:pt x="370" y="189"/>
                </a:cubicBezTo>
                <a:cubicBezTo>
                  <a:pt x="370" y="190"/>
                  <a:pt x="371" y="191"/>
                  <a:pt x="371" y="191"/>
                </a:cubicBezTo>
                <a:cubicBezTo>
                  <a:pt x="355" y="191"/>
                  <a:pt x="355" y="191"/>
                  <a:pt x="355" y="191"/>
                </a:cubicBezTo>
                <a:cubicBezTo>
                  <a:pt x="342" y="191"/>
                  <a:pt x="330" y="191"/>
                  <a:pt x="318" y="191"/>
                </a:cubicBezTo>
                <a:cubicBezTo>
                  <a:pt x="318" y="191"/>
                  <a:pt x="318" y="191"/>
                  <a:pt x="318" y="1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s-ES" dirty="0"/>
          </a:p>
        </p:txBody>
      </p:sp>
      <p:grpSp>
        <p:nvGrpSpPr>
          <p:cNvPr id="36" name="Group 35"/>
          <p:cNvGrpSpPr/>
          <p:nvPr/>
        </p:nvGrpSpPr>
        <p:grpSpPr>
          <a:xfrm>
            <a:off x="788247" y="5681979"/>
            <a:ext cx="320740" cy="320740"/>
            <a:chOff x="619794" y="2685327"/>
            <a:chExt cx="625034" cy="625033"/>
          </a:xfrm>
        </p:grpSpPr>
        <p:sp>
          <p:nvSpPr>
            <p:cNvPr id="37" name="Oval 36"/>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8"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39" name="Rectangle 38"/>
          <p:cNvSpPr/>
          <p:nvPr/>
        </p:nvSpPr>
        <p:spPr>
          <a:xfrm>
            <a:off x="1293813" y="4738691"/>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b="1" dirty="0" smtClean="0">
                <a:solidFill>
                  <a:srgbClr val="000000"/>
                </a:solidFill>
                <a:ea typeface="MS PGothic"/>
              </a:rPr>
              <a:t>LAA: </a:t>
            </a:r>
            <a:r>
              <a:rPr lang="es-ES" sz="1600" dirty="0" smtClean="0">
                <a:solidFill>
                  <a:srgbClr val="000000"/>
                </a:solidFill>
                <a:ea typeface="MS PGothic"/>
              </a:rPr>
              <a:t>establecer el número idóneo de los límites agregados anuales por contrato a un nivel en el que las compañías se sientan conformes.</a:t>
            </a:r>
            <a:endParaRPr lang="es-ES" sz="1600" dirty="0">
              <a:solidFill>
                <a:srgbClr val="000000"/>
              </a:solidFill>
              <a:ea typeface="MS PGothic"/>
            </a:endParaRPr>
          </a:p>
        </p:txBody>
      </p:sp>
    </p:spTree>
    <p:extLst>
      <p:ext uri="{BB962C8B-B14F-4D97-AF65-F5344CB8AC3E}">
        <p14:creationId xmlns:p14="http://schemas.microsoft.com/office/powerpoint/2010/main" val="2509041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8301"/>
            <a:ext cx="11252199" cy="495299"/>
          </a:xfrm>
        </p:spPr>
        <p:txBody>
          <a:bodyPr/>
          <a:lstStyle/>
          <a:p>
            <a:r>
              <a:rPr lang="es-ES" dirty="0" smtClean="0"/>
              <a:t>Cronograma propuesto para la renovación 2024/2025</a:t>
            </a:r>
            <a:endParaRPr lang="es-ES" dirty="0"/>
          </a:p>
        </p:txBody>
      </p:sp>
      <p:sp>
        <p:nvSpPr>
          <p:cNvPr id="5" name="Arc 4"/>
          <p:cNvSpPr/>
          <p:nvPr/>
        </p:nvSpPr>
        <p:spPr>
          <a:xfrm>
            <a:off x="3879612"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6" name="Arc 5"/>
          <p:cNvSpPr/>
          <p:nvPr/>
        </p:nvSpPr>
        <p:spPr>
          <a:xfrm flipV="1">
            <a:off x="2319160"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7" name="Arc 6"/>
          <p:cNvSpPr/>
          <p:nvPr/>
        </p:nvSpPr>
        <p:spPr>
          <a:xfrm flipV="1">
            <a:off x="5440064"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8" name="Arc 7"/>
          <p:cNvSpPr/>
          <p:nvPr/>
        </p:nvSpPr>
        <p:spPr>
          <a:xfrm>
            <a:off x="762199" y="2058983"/>
            <a:ext cx="1560453" cy="1560453"/>
          </a:xfrm>
          <a:prstGeom prst="arc">
            <a:avLst>
              <a:gd name="adj1" fmla="val 10843733"/>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9" name="Oval 8"/>
          <p:cNvSpPr/>
          <p:nvPr/>
        </p:nvSpPr>
        <p:spPr bwMode="auto">
          <a:xfrm flipH="1">
            <a:off x="2685961" y="2457683"/>
            <a:ext cx="826848" cy="826848"/>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sp>
        <p:nvSpPr>
          <p:cNvPr id="10" name="Oval 9"/>
          <p:cNvSpPr/>
          <p:nvPr/>
        </p:nvSpPr>
        <p:spPr bwMode="auto">
          <a:xfrm flipH="1">
            <a:off x="4205072" y="2416341"/>
            <a:ext cx="909533" cy="909533"/>
          </a:xfrm>
          <a:prstGeom prst="ellipse">
            <a:avLst/>
          </a:prstGeom>
          <a:solidFill>
            <a:schemeClr val="accent3"/>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sp>
        <p:nvSpPr>
          <p:cNvPr id="11" name="Oval 10"/>
          <p:cNvSpPr/>
          <p:nvPr/>
        </p:nvSpPr>
        <p:spPr bwMode="auto">
          <a:xfrm flipH="1">
            <a:off x="5765524" y="2416341"/>
            <a:ext cx="909533" cy="909533"/>
          </a:xfrm>
          <a:prstGeom prst="ellipse">
            <a:avLst/>
          </a:prstGeom>
          <a:solidFill>
            <a:schemeClr val="accent1"/>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12" name="Straight Connector 11"/>
          <p:cNvCxnSpPr/>
          <p:nvPr/>
        </p:nvCxnSpPr>
        <p:spPr>
          <a:xfrm flipV="1">
            <a:off x="3089307" y="1580053"/>
            <a:ext cx="0" cy="816587"/>
          </a:xfrm>
          <a:prstGeom prst="line">
            <a:avLst/>
          </a:prstGeom>
          <a:noFill/>
          <a:ln w="28575" cap="rnd" cmpd="sng" algn="ctr">
            <a:solidFill>
              <a:srgbClr val="000000"/>
            </a:solidFill>
            <a:prstDash val="sysDot"/>
            <a:tailEnd type="oval"/>
          </a:ln>
          <a:effectLst/>
        </p:spPr>
      </p:cxnSp>
      <p:cxnSp>
        <p:nvCxnSpPr>
          <p:cNvPr id="13" name="Straight Connector 12"/>
          <p:cNvCxnSpPr/>
          <p:nvPr/>
        </p:nvCxnSpPr>
        <p:spPr>
          <a:xfrm>
            <a:off x="4646202" y="3339451"/>
            <a:ext cx="0" cy="816587"/>
          </a:xfrm>
          <a:prstGeom prst="line">
            <a:avLst/>
          </a:prstGeom>
          <a:noFill/>
          <a:ln w="28575" cap="rnd" cmpd="sng" algn="ctr">
            <a:solidFill>
              <a:srgbClr val="000000"/>
            </a:solidFill>
            <a:prstDash val="sysDot"/>
            <a:tailEnd type="oval"/>
          </a:ln>
          <a:effectLst/>
        </p:spPr>
      </p:cxnSp>
      <p:sp>
        <p:nvSpPr>
          <p:cNvPr id="14" name="Arc 13"/>
          <p:cNvSpPr/>
          <p:nvPr/>
        </p:nvSpPr>
        <p:spPr>
          <a:xfrm flipH="1">
            <a:off x="7000516" y="2064987"/>
            <a:ext cx="1560453" cy="1560453"/>
          </a:xfrm>
          <a:prstGeom prst="arc">
            <a:avLst>
              <a:gd name="adj1" fmla="val 16247829"/>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5" name="Arc 14"/>
          <p:cNvSpPr/>
          <p:nvPr/>
        </p:nvSpPr>
        <p:spPr>
          <a:xfrm flipV="1">
            <a:off x="2319160"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6" name="Arc 15"/>
          <p:cNvSpPr/>
          <p:nvPr/>
        </p:nvSpPr>
        <p:spPr>
          <a:xfrm>
            <a:off x="3879612"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7" name="Arc 16"/>
          <p:cNvSpPr/>
          <p:nvPr/>
        </p:nvSpPr>
        <p:spPr>
          <a:xfrm flipV="1">
            <a:off x="5441871"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8" name="Arc 17"/>
          <p:cNvSpPr/>
          <p:nvPr/>
        </p:nvSpPr>
        <p:spPr>
          <a:xfrm>
            <a:off x="7000516" y="2058983"/>
            <a:ext cx="1560453" cy="1560453"/>
          </a:xfrm>
          <a:prstGeom prst="arc">
            <a:avLst>
              <a:gd name="adj1" fmla="val 10977732"/>
              <a:gd name="adj2" fmla="val 16111344"/>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19" name="Arc 18"/>
          <p:cNvSpPr/>
          <p:nvPr/>
        </p:nvSpPr>
        <p:spPr>
          <a:xfrm flipH="1">
            <a:off x="758707" y="2064987"/>
            <a:ext cx="1560453" cy="1560453"/>
          </a:xfrm>
          <a:prstGeom prst="arc">
            <a:avLst>
              <a:gd name="adj1" fmla="val 11353142"/>
              <a:gd name="adj2" fmla="val 20965114"/>
            </a:avLst>
          </a:prstGeom>
          <a:noFill/>
          <a:ln w="19050" cap="flat" cmpd="sng" algn="ctr">
            <a:solidFill>
              <a:srgbClr val="000000">
                <a:lumMod val="65000"/>
                <a:lumOff val="35000"/>
              </a:srgbClr>
            </a:solidFill>
            <a:prstDash val="dash"/>
            <a:round/>
            <a:headEnd type="none" w="lg"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cxnSp>
        <p:nvCxnSpPr>
          <p:cNvPr id="20" name="Straight Connector 19"/>
          <p:cNvCxnSpPr/>
          <p:nvPr/>
        </p:nvCxnSpPr>
        <p:spPr>
          <a:xfrm flipV="1">
            <a:off x="6208121" y="1641096"/>
            <a:ext cx="0" cy="816587"/>
          </a:xfrm>
          <a:prstGeom prst="line">
            <a:avLst/>
          </a:prstGeom>
          <a:noFill/>
          <a:ln w="28575" cap="rnd" cmpd="sng" algn="ctr">
            <a:solidFill>
              <a:srgbClr val="000000"/>
            </a:solidFill>
            <a:prstDash val="sysDot"/>
            <a:tailEnd type="oval"/>
          </a:ln>
          <a:effectLst/>
        </p:spPr>
      </p:cxnSp>
      <p:sp>
        <p:nvSpPr>
          <p:cNvPr id="21" name="Oval 20"/>
          <p:cNvSpPr/>
          <p:nvPr/>
        </p:nvSpPr>
        <p:spPr bwMode="auto">
          <a:xfrm flipH="1">
            <a:off x="1097803" y="2416341"/>
            <a:ext cx="909533" cy="909533"/>
          </a:xfrm>
          <a:prstGeom prst="ellipse">
            <a:avLst/>
          </a:prstGeom>
          <a:solidFill>
            <a:srgbClr val="002C77"/>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22" name="Straight Connector 21"/>
          <p:cNvCxnSpPr/>
          <p:nvPr/>
        </p:nvCxnSpPr>
        <p:spPr>
          <a:xfrm>
            <a:off x="1538933" y="3339451"/>
            <a:ext cx="0" cy="816587"/>
          </a:xfrm>
          <a:prstGeom prst="line">
            <a:avLst/>
          </a:prstGeom>
          <a:noFill/>
          <a:ln w="28575" cap="rnd" cmpd="sng" algn="ctr">
            <a:solidFill>
              <a:srgbClr val="000000"/>
            </a:solidFill>
            <a:prstDash val="sysDot"/>
            <a:tailEnd type="oval"/>
          </a:ln>
          <a:effectLst/>
        </p:spPr>
      </p:cxnSp>
      <p:sp>
        <p:nvSpPr>
          <p:cNvPr id="23" name="Oval 22"/>
          <p:cNvSpPr/>
          <p:nvPr/>
        </p:nvSpPr>
        <p:spPr bwMode="auto">
          <a:xfrm flipH="1">
            <a:off x="7325976" y="2416341"/>
            <a:ext cx="909533" cy="909533"/>
          </a:xfrm>
          <a:prstGeom prst="ellipse">
            <a:avLst/>
          </a:prstGeom>
          <a:solidFill>
            <a:schemeClr val="accent2"/>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24" name="Straight Connector 23"/>
          <p:cNvCxnSpPr/>
          <p:nvPr/>
        </p:nvCxnSpPr>
        <p:spPr>
          <a:xfrm>
            <a:off x="7762005" y="3339451"/>
            <a:ext cx="0" cy="816587"/>
          </a:xfrm>
          <a:prstGeom prst="line">
            <a:avLst/>
          </a:prstGeom>
          <a:noFill/>
          <a:ln w="28575" cap="rnd" cmpd="sng" algn="ctr">
            <a:solidFill>
              <a:srgbClr val="000000"/>
            </a:solidFill>
            <a:prstDash val="sysDot"/>
            <a:tailEnd type="oval"/>
          </a:ln>
          <a:effectLst/>
        </p:spPr>
      </p:cxnSp>
      <p:sp>
        <p:nvSpPr>
          <p:cNvPr id="25" name="TextBox 24"/>
          <p:cNvSpPr txBox="1"/>
          <p:nvPr/>
        </p:nvSpPr>
        <p:spPr>
          <a:xfrm>
            <a:off x="1338017" y="2582295"/>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smtClean="0">
                <a:ln>
                  <a:noFill/>
                </a:ln>
                <a:solidFill>
                  <a:srgbClr val="FFFFFF"/>
                </a:solidFill>
                <a:effectLst/>
                <a:uLnTx/>
                <a:uFillTx/>
              </a:rPr>
              <a:t>1</a:t>
            </a:r>
            <a:endParaRPr kumimoji="0" lang="es-ES" sz="3200" b="0" i="0" u="none" strike="noStrike" kern="0" cap="none" spc="0" normalizeH="0" baseline="0" noProof="0" dirty="0">
              <a:ln>
                <a:noFill/>
              </a:ln>
              <a:solidFill>
                <a:srgbClr val="FFFFFF"/>
              </a:solidFill>
              <a:effectLst/>
              <a:uLnTx/>
              <a:uFillTx/>
            </a:endParaRPr>
          </a:p>
        </p:txBody>
      </p:sp>
      <p:sp>
        <p:nvSpPr>
          <p:cNvPr id="26" name="TextBox 25"/>
          <p:cNvSpPr txBox="1"/>
          <p:nvPr/>
        </p:nvSpPr>
        <p:spPr>
          <a:xfrm>
            <a:off x="2887277" y="2553067"/>
            <a:ext cx="404061"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smtClean="0">
                <a:ln>
                  <a:noFill/>
                </a:ln>
                <a:solidFill>
                  <a:srgbClr val="FFFFFF"/>
                </a:solidFill>
                <a:effectLst/>
                <a:uLnTx/>
                <a:uFillTx/>
              </a:rPr>
              <a:t>2</a:t>
            </a:r>
            <a:endParaRPr kumimoji="0" lang="es-ES" sz="3200" b="0" i="0" u="none" strike="noStrike" kern="0" cap="none" spc="0" normalizeH="0" baseline="0" noProof="0" dirty="0">
              <a:ln>
                <a:noFill/>
              </a:ln>
              <a:solidFill>
                <a:srgbClr val="FFFFFF"/>
              </a:solidFill>
              <a:effectLst/>
              <a:uLnTx/>
              <a:uFillTx/>
            </a:endParaRPr>
          </a:p>
        </p:txBody>
      </p:sp>
      <p:sp>
        <p:nvSpPr>
          <p:cNvPr id="27" name="TextBox 26"/>
          <p:cNvSpPr txBox="1"/>
          <p:nvPr/>
        </p:nvSpPr>
        <p:spPr>
          <a:xfrm>
            <a:off x="4476174" y="2582294"/>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smtClean="0">
                <a:ln>
                  <a:noFill/>
                </a:ln>
                <a:solidFill>
                  <a:srgbClr val="FFFFFF"/>
                </a:solidFill>
                <a:effectLst/>
                <a:uLnTx/>
                <a:uFillTx/>
              </a:rPr>
              <a:t>3</a:t>
            </a:r>
            <a:endParaRPr kumimoji="0" lang="es-ES" sz="3200" b="0" i="0" u="none" strike="noStrike" kern="0" cap="none" spc="0" normalizeH="0" baseline="0" noProof="0" dirty="0">
              <a:ln>
                <a:noFill/>
              </a:ln>
              <a:solidFill>
                <a:srgbClr val="FFFFFF"/>
              </a:solidFill>
              <a:effectLst/>
              <a:uLnTx/>
              <a:uFillTx/>
            </a:endParaRPr>
          </a:p>
        </p:txBody>
      </p:sp>
      <p:sp>
        <p:nvSpPr>
          <p:cNvPr id="28" name="TextBox 27"/>
          <p:cNvSpPr txBox="1"/>
          <p:nvPr/>
        </p:nvSpPr>
        <p:spPr>
          <a:xfrm>
            <a:off x="6038433" y="2582294"/>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smtClean="0">
                <a:ln>
                  <a:noFill/>
                </a:ln>
                <a:solidFill>
                  <a:srgbClr val="FFFFFF"/>
                </a:solidFill>
                <a:effectLst/>
                <a:uLnTx/>
                <a:uFillTx/>
              </a:rPr>
              <a:t>4</a:t>
            </a:r>
            <a:endParaRPr kumimoji="0" lang="es-ES" sz="3200" b="0" i="0" u="none" strike="noStrike" kern="0" cap="none" spc="0" normalizeH="0" baseline="0" noProof="0" dirty="0">
              <a:ln>
                <a:noFill/>
              </a:ln>
              <a:solidFill>
                <a:srgbClr val="FFFFFF"/>
              </a:solidFill>
              <a:effectLst/>
              <a:uLnTx/>
              <a:uFillTx/>
            </a:endParaRPr>
          </a:p>
        </p:txBody>
      </p:sp>
      <p:sp>
        <p:nvSpPr>
          <p:cNvPr id="29" name="TextBox 28"/>
          <p:cNvSpPr txBox="1"/>
          <p:nvPr/>
        </p:nvSpPr>
        <p:spPr>
          <a:xfrm>
            <a:off x="7597078" y="2582293"/>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smtClean="0">
                <a:ln>
                  <a:noFill/>
                </a:ln>
                <a:solidFill>
                  <a:srgbClr val="FFFFFF"/>
                </a:solidFill>
                <a:effectLst/>
                <a:uLnTx/>
                <a:uFillTx/>
              </a:rPr>
              <a:t>5</a:t>
            </a:r>
            <a:endParaRPr kumimoji="0" lang="es-ES" sz="3200" b="0" i="0" u="none" strike="noStrike" kern="0" cap="none" spc="0" normalizeH="0" baseline="0" noProof="0" dirty="0">
              <a:ln>
                <a:noFill/>
              </a:ln>
              <a:solidFill>
                <a:srgbClr val="FFFFFF"/>
              </a:solidFill>
              <a:effectLst/>
              <a:uLnTx/>
              <a:uFillTx/>
            </a:endParaRPr>
          </a:p>
        </p:txBody>
      </p:sp>
      <p:sp>
        <p:nvSpPr>
          <p:cNvPr id="30" name="Rectangle 29"/>
          <p:cNvSpPr/>
          <p:nvPr/>
        </p:nvSpPr>
        <p:spPr>
          <a:xfrm>
            <a:off x="1673938" y="772426"/>
            <a:ext cx="2802236"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chemeClr val="accent2"/>
                </a:solidFill>
                <a:effectLst/>
                <a:uLnTx/>
                <a:uFillTx/>
              </a:rPr>
              <a:t>Modelación</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smtClean="0">
                <a:ln>
                  <a:noFill/>
                </a:ln>
                <a:effectLst/>
                <a:uLnTx/>
                <a:uFillTx/>
              </a:rPr>
              <a:t>(</a:t>
            </a:r>
            <a:r>
              <a:rPr lang="es-ES" sz="1400" kern="0" dirty="0" smtClean="0"/>
              <a:t>04</a:t>
            </a:r>
            <a:r>
              <a:rPr kumimoji="0" lang="es-ES" sz="1400" b="0" i="0" u="none" strike="noStrike" kern="0" cap="none" spc="0" normalizeH="0" baseline="0" noProof="0" dirty="0" smtClean="0">
                <a:ln>
                  <a:noFill/>
                </a:ln>
                <a:effectLst/>
                <a:uLnTx/>
                <a:uFillTx/>
              </a:rPr>
              <a:t>/01 – 26/01)</a:t>
            </a:r>
            <a:endParaRPr kumimoji="0" lang="es-ES" sz="1400" b="0" i="0" u="none" strike="noStrike" kern="0" cap="none" spc="0" normalizeH="0" baseline="0" noProof="0" dirty="0">
              <a:ln>
                <a:noFill/>
              </a:ln>
              <a:effectLst/>
              <a:uLnTx/>
              <a:uFillTx/>
            </a:endParaRPr>
          </a:p>
        </p:txBody>
      </p:sp>
      <p:sp>
        <p:nvSpPr>
          <p:cNvPr id="31" name="Rectangle 30"/>
          <p:cNvSpPr/>
          <p:nvPr/>
        </p:nvSpPr>
        <p:spPr>
          <a:xfrm>
            <a:off x="4787148" y="750796"/>
            <a:ext cx="2802236" cy="800001"/>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chemeClr val="accent1"/>
                </a:solidFill>
                <a:effectLst/>
                <a:uLnTx/>
                <a:uFillTx/>
              </a:rPr>
              <a:t>Establecer</a:t>
            </a:r>
            <a:r>
              <a:rPr kumimoji="0" lang="es-ES" sz="1600" b="1" i="0" u="none" strike="noStrike" kern="0" cap="none" spc="0" normalizeH="0" noProof="0" dirty="0" smtClean="0">
                <a:ln>
                  <a:noFill/>
                </a:ln>
                <a:solidFill>
                  <a:schemeClr val="accent1"/>
                </a:solidFill>
                <a:effectLst/>
                <a:uLnTx/>
                <a:uFillTx/>
              </a:rPr>
              <a:t> estrategia de renovación</a:t>
            </a:r>
            <a:endParaRPr kumimoji="0" lang="es-ES" sz="1600" b="1" i="0" u="none" strike="noStrike" kern="0" cap="none" spc="0" normalizeH="0" baseline="0" noProof="0" dirty="0" smtClean="0">
              <a:ln>
                <a:noFill/>
              </a:ln>
              <a:solidFill>
                <a:schemeClr val="accent1"/>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smtClean="0">
                <a:ln>
                  <a:noFill/>
                </a:ln>
                <a:effectLst/>
                <a:uLnTx/>
                <a:uFillTx/>
              </a:rPr>
              <a:t>(</a:t>
            </a:r>
            <a:r>
              <a:rPr lang="es-ES" sz="1400" kern="0" dirty="0" smtClean="0"/>
              <a:t>22</a:t>
            </a:r>
            <a:r>
              <a:rPr kumimoji="0" lang="es-ES" sz="1400" b="0" i="0" u="none" strike="noStrike" kern="0" cap="none" spc="0" normalizeH="0" baseline="0" noProof="0" dirty="0" smtClean="0">
                <a:ln>
                  <a:noFill/>
                </a:ln>
                <a:effectLst/>
                <a:uLnTx/>
                <a:uFillTx/>
              </a:rPr>
              <a:t>/01 – </a:t>
            </a:r>
            <a:r>
              <a:rPr lang="es-ES" sz="1400" kern="0" dirty="0" smtClean="0"/>
              <a:t>12</a:t>
            </a:r>
            <a:r>
              <a:rPr kumimoji="0" lang="es-ES" sz="1400" b="0" i="0" u="none" strike="noStrike" kern="0" cap="none" spc="0" normalizeH="0" baseline="0" noProof="0" dirty="0" smtClean="0">
                <a:ln>
                  <a:noFill/>
                </a:ln>
                <a:effectLst/>
                <a:uLnTx/>
                <a:uFillTx/>
              </a:rPr>
              <a:t>/02)</a:t>
            </a:r>
            <a:endParaRPr kumimoji="0" lang="es-ES" sz="1400" b="0" i="0" u="none" strike="noStrike" kern="0" cap="none" spc="0" normalizeH="0" baseline="0" noProof="0" dirty="0">
              <a:ln>
                <a:noFill/>
              </a:ln>
              <a:effectLst/>
              <a:uLnTx/>
              <a:uFillTx/>
            </a:endParaRPr>
          </a:p>
        </p:txBody>
      </p:sp>
      <p:sp>
        <p:nvSpPr>
          <p:cNvPr id="32" name="Rectangle 31"/>
          <p:cNvSpPr/>
          <p:nvPr/>
        </p:nvSpPr>
        <p:spPr>
          <a:xfrm>
            <a:off x="435565" y="4204276"/>
            <a:ext cx="2237288"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rgbClr val="002C77"/>
                </a:solidFill>
                <a:effectLst/>
                <a:uLnTx/>
                <a:uFillTx/>
              </a:rPr>
              <a:t>Información</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smtClean="0">
                <a:ln>
                  <a:noFill/>
                </a:ln>
                <a:effectLst/>
                <a:uLnTx/>
                <a:uFillTx/>
              </a:rPr>
              <a:t>(</a:t>
            </a:r>
            <a:r>
              <a:rPr lang="es-ES" sz="1400" kern="0" dirty="0" smtClean="0"/>
              <a:t>15/12</a:t>
            </a:r>
            <a:r>
              <a:rPr kumimoji="0" lang="es-ES" sz="1400" b="0" i="0" u="none" strike="noStrike" kern="0" cap="none" spc="0" normalizeH="0" baseline="0" noProof="0" dirty="0" smtClean="0">
                <a:ln>
                  <a:noFill/>
                </a:ln>
                <a:effectLst/>
                <a:uLnTx/>
                <a:uFillTx/>
              </a:rPr>
              <a:t>)</a:t>
            </a:r>
            <a:endParaRPr kumimoji="0" lang="es-ES" sz="1400" b="0" i="0" u="none" strike="noStrike" kern="0" cap="none" spc="0" normalizeH="0" baseline="0" noProof="0" dirty="0">
              <a:ln>
                <a:noFill/>
              </a:ln>
              <a:effectLst/>
              <a:uLnTx/>
              <a:uFillTx/>
            </a:endParaRPr>
          </a:p>
        </p:txBody>
      </p:sp>
      <p:sp>
        <p:nvSpPr>
          <p:cNvPr id="33" name="Rectangle 32"/>
          <p:cNvSpPr/>
          <p:nvPr/>
        </p:nvSpPr>
        <p:spPr>
          <a:xfrm>
            <a:off x="6584398" y="4204276"/>
            <a:ext cx="2461017"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chemeClr val="accent2"/>
                </a:solidFill>
                <a:effectLst/>
                <a:uLnTx/>
                <a:uFillTx/>
              </a:rPr>
              <a:t>Cotización</a:t>
            </a:r>
            <a:r>
              <a:rPr lang="es-ES" sz="1600" b="1" kern="0" dirty="0" smtClean="0">
                <a:solidFill>
                  <a:schemeClr val="accent2"/>
                </a:solidFill>
              </a:rPr>
              <a:t> del Líder</a:t>
            </a:r>
            <a:endParaRPr kumimoji="0" lang="es-ES" sz="1600" b="1" i="0" u="none" strike="noStrike" kern="0" cap="none" spc="0" normalizeH="0" baseline="0" noProof="0" dirty="0" smtClean="0">
              <a:ln>
                <a:noFill/>
              </a:ln>
              <a:solidFill>
                <a:schemeClr val="accent2"/>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smtClean="0">
                <a:ln>
                  <a:noFill/>
                </a:ln>
                <a:effectLst/>
                <a:uLnTx/>
                <a:uFillTx/>
              </a:rPr>
              <a:t>(13/02 – 26/02)</a:t>
            </a:r>
            <a:endParaRPr kumimoji="0" lang="es-ES" sz="1400" b="0" i="0" u="none" strike="noStrike" kern="0" cap="none" spc="0" normalizeH="0" baseline="0" noProof="0" dirty="0">
              <a:ln>
                <a:noFill/>
              </a:ln>
              <a:effectLst/>
              <a:uLnTx/>
              <a:uFillTx/>
            </a:endParaRPr>
          </a:p>
        </p:txBody>
      </p:sp>
      <p:sp>
        <p:nvSpPr>
          <p:cNvPr id="34" name="Rectangle 33"/>
          <p:cNvSpPr/>
          <p:nvPr/>
        </p:nvSpPr>
        <p:spPr>
          <a:xfrm>
            <a:off x="3265937" y="4204276"/>
            <a:ext cx="2760529" cy="800001"/>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chemeClr val="accent3"/>
                </a:solidFill>
                <a:effectLst/>
                <a:uLnTx/>
                <a:uFillTx/>
              </a:rPr>
              <a:t>Información y modelación a reaseguradores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smtClean="0">
                <a:ln>
                  <a:noFill/>
                </a:ln>
                <a:effectLst/>
                <a:uLnTx/>
                <a:uFillTx/>
              </a:rPr>
              <a:t>(29/01 – 02/02)</a:t>
            </a:r>
            <a:endParaRPr kumimoji="0" lang="es-ES" sz="1400" b="0" i="0" u="none" strike="noStrike" kern="0" cap="none" spc="0" normalizeH="0" baseline="0" noProof="0" dirty="0">
              <a:ln>
                <a:noFill/>
              </a:ln>
              <a:effectLst/>
              <a:uLnTx/>
              <a:uFillTx/>
            </a:endParaRPr>
          </a:p>
        </p:txBody>
      </p:sp>
      <p:sp>
        <p:nvSpPr>
          <p:cNvPr id="35" name="Arc 34"/>
          <p:cNvSpPr/>
          <p:nvPr/>
        </p:nvSpPr>
        <p:spPr>
          <a:xfrm>
            <a:off x="6996835"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36" name="Arc 35"/>
          <p:cNvSpPr/>
          <p:nvPr/>
        </p:nvSpPr>
        <p:spPr>
          <a:xfrm flipV="1">
            <a:off x="8557287" y="2058983"/>
            <a:ext cx="1560453" cy="1560453"/>
          </a:xfrm>
          <a:prstGeom prst="arc">
            <a:avLst>
              <a:gd name="adj1" fmla="val 10595931"/>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37" name="Oval 36"/>
          <p:cNvSpPr/>
          <p:nvPr/>
        </p:nvSpPr>
        <p:spPr bwMode="auto">
          <a:xfrm flipH="1">
            <a:off x="8882747" y="2416341"/>
            <a:ext cx="909533" cy="909533"/>
          </a:xfrm>
          <a:prstGeom prst="ellipse">
            <a:avLst/>
          </a:prstGeom>
          <a:solidFill>
            <a:schemeClr val="accent3"/>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38" name="Straight Connector 37"/>
          <p:cNvCxnSpPr/>
          <p:nvPr/>
        </p:nvCxnSpPr>
        <p:spPr>
          <a:xfrm>
            <a:off x="7763425" y="3339451"/>
            <a:ext cx="0" cy="816587"/>
          </a:xfrm>
          <a:prstGeom prst="line">
            <a:avLst/>
          </a:prstGeom>
          <a:noFill/>
          <a:ln w="28575" cap="rnd" cmpd="sng" algn="ctr">
            <a:solidFill>
              <a:srgbClr val="000000"/>
            </a:solidFill>
            <a:prstDash val="sysDot"/>
            <a:tailEnd type="oval"/>
          </a:ln>
          <a:effectLst/>
        </p:spPr>
      </p:cxnSp>
      <p:sp>
        <p:nvSpPr>
          <p:cNvPr id="39" name="Arc 38"/>
          <p:cNvSpPr/>
          <p:nvPr/>
        </p:nvSpPr>
        <p:spPr>
          <a:xfrm flipH="1">
            <a:off x="10117739" y="2064987"/>
            <a:ext cx="1560453" cy="1560453"/>
          </a:xfrm>
          <a:prstGeom prst="arc">
            <a:avLst>
              <a:gd name="adj1" fmla="val 16247829"/>
              <a:gd name="adj2" fmla="val 0"/>
            </a:avLst>
          </a:prstGeom>
          <a:noFill/>
          <a:ln w="2540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40" name="Arc 39"/>
          <p:cNvSpPr/>
          <p:nvPr/>
        </p:nvSpPr>
        <p:spPr>
          <a:xfrm>
            <a:off x="6996835"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41" name="Arc 40"/>
          <p:cNvSpPr/>
          <p:nvPr/>
        </p:nvSpPr>
        <p:spPr>
          <a:xfrm flipV="1">
            <a:off x="8559094" y="2058983"/>
            <a:ext cx="1560453" cy="1560453"/>
          </a:xfrm>
          <a:prstGeom prst="arc">
            <a:avLst>
              <a:gd name="adj1" fmla="val 10595931"/>
              <a:gd name="adj2" fmla="val 0"/>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sp>
        <p:nvSpPr>
          <p:cNvPr id="42" name="Arc 41"/>
          <p:cNvSpPr/>
          <p:nvPr/>
        </p:nvSpPr>
        <p:spPr>
          <a:xfrm>
            <a:off x="10117739" y="2058983"/>
            <a:ext cx="1560453" cy="1560453"/>
          </a:xfrm>
          <a:prstGeom prst="arc">
            <a:avLst>
              <a:gd name="adj1" fmla="val 10977732"/>
              <a:gd name="adj2" fmla="val 16111344"/>
            </a:avLst>
          </a:prstGeom>
          <a:noFill/>
          <a:ln w="19050" cap="flat" cmpd="sng" algn="ctr">
            <a:solidFill>
              <a:srgbClr val="000000">
                <a:lumMod val="65000"/>
                <a:lumOff val="35000"/>
              </a:srgbClr>
            </a:solidFill>
            <a:prstDash val="dash"/>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224" bIns="45612" numCol="1" rtlCol="0" anchor="ctr" anchorCtr="0" compatLnSpc="1">
            <a:prstTxWarp prst="textNoShape">
              <a:avLst/>
            </a:prstTxWarp>
          </a:bodyPr>
          <a:lstStyle/>
          <a:p>
            <a:pPr marL="0" marR="0" lvl="0" indent="0" defTabSz="911995"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endParaRPr>
          </a:p>
        </p:txBody>
      </p:sp>
      <p:cxnSp>
        <p:nvCxnSpPr>
          <p:cNvPr id="43" name="Straight Connector 42"/>
          <p:cNvCxnSpPr/>
          <p:nvPr/>
        </p:nvCxnSpPr>
        <p:spPr>
          <a:xfrm flipV="1">
            <a:off x="9325344" y="1580053"/>
            <a:ext cx="0" cy="816587"/>
          </a:xfrm>
          <a:prstGeom prst="line">
            <a:avLst/>
          </a:prstGeom>
          <a:noFill/>
          <a:ln w="28575" cap="rnd" cmpd="sng" algn="ctr">
            <a:solidFill>
              <a:srgbClr val="000000"/>
            </a:solidFill>
            <a:prstDash val="sysDot"/>
            <a:tailEnd type="oval"/>
          </a:ln>
          <a:effectLst/>
        </p:spPr>
      </p:cxnSp>
      <p:sp>
        <p:nvSpPr>
          <p:cNvPr id="44" name="Oval 43"/>
          <p:cNvSpPr/>
          <p:nvPr/>
        </p:nvSpPr>
        <p:spPr bwMode="auto">
          <a:xfrm flipH="1">
            <a:off x="10443199" y="2416341"/>
            <a:ext cx="909533" cy="909533"/>
          </a:xfrm>
          <a:prstGeom prst="ellipse">
            <a:avLst/>
          </a:prstGeom>
          <a:solidFill>
            <a:srgbClr val="002C77"/>
          </a:solidFill>
          <a:ln w="38100" cap="flat" cmpd="sng" algn="ctr">
            <a:no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algn="ctr" defTabSz="911995"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endParaRPr>
          </a:p>
        </p:txBody>
      </p:sp>
      <p:cxnSp>
        <p:nvCxnSpPr>
          <p:cNvPr id="45" name="Straight Connector 44"/>
          <p:cNvCxnSpPr/>
          <p:nvPr/>
        </p:nvCxnSpPr>
        <p:spPr bwMode="auto">
          <a:xfrm>
            <a:off x="10879228" y="2064987"/>
            <a:ext cx="790305" cy="0"/>
          </a:xfrm>
          <a:prstGeom prst="line">
            <a:avLst/>
          </a:prstGeom>
          <a:noFill/>
          <a:ln w="254000" cap="flat" cmpd="sng" algn="ctr">
            <a:solidFill>
              <a:srgbClr val="FFFFFF">
                <a:lumMod val="85000"/>
              </a:srgbClr>
            </a:solidFill>
            <a:prstDash val="solid"/>
          </a:ln>
          <a:effectLst/>
        </p:spPr>
      </p:cxnSp>
      <p:cxnSp>
        <p:nvCxnSpPr>
          <p:cNvPr id="46" name="Straight Connector 45"/>
          <p:cNvCxnSpPr/>
          <p:nvPr/>
        </p:nvCxnSpPr>
        <p:spPr bwMode="auto">
          <a:xfrm>
            <a:off x="10932130" y="2067642"/>
            <a:ext cx="633494" cy="0"/>
          </a:xfrm>
          <a:prstGeom prst="line">
            <a:avLst/>
          </a:prstGeom>
          <a:noFill/>
          <a:ln w="19050" cap="flat" cmpd="sng" algn="ctr">
            <a:solidFill>
              <a:srgbClr val="000000">
                <a:lumMod val="65000"/>
                <a:lumOff val="35000"/>
              </a:srgbClr>
            </a:solidFill>
            <a:prstDash val="dash"/>
            <a:round/>
            <a:headEnd type="none" w="lg"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a:xfrm>
            <a:off x="10879228" y="3339451"/>
            <a:ext cx="0" cy="816587"/>
          </a:xfrm>
          <a:prstGeom prst="line">
            <a:avLst/>
          </a:prstGeom>
          <a:noFill/>
          <a:ln w="28575" cap="rnd" cmpd="sng" algn="ctr">
            <a:solidFill>
              <a:srgbClr val="000000"/>
            </a:solidFill>
            <a:prstDash val="sysDot"/>
            <a:tailEnd type="oval"/>
          </a:ln>
          <a:effectLst/>
        </p:spPr>
      </p:cxnSp>
      <p:sp>
        <p:nvSpPr>
          <p:cNvPr id="48" name="TextBox 47"/>
          <p:cNvSpPr txBox="1"/>
          <p:nvPr/>
        </p:nvSpPr>
        <p:spPr>
          <a:xfrm>
            <a:off x="9155656" y="2582294"/>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smtClean="0">
                <a:ln>
                  <a:noFill/>
                </a:ln>
                <a:solidFill>
                  <a:srgbClr val="FFFFFF"/>
                </a:solidFill>
                <a:effectLst/>
                <a:uLnTx/>
                <a:uFillTx/>
              </a:rPr>
              <a:t>6</a:t>
            </a:r>
            <a:endParaRPr kumimoji="0" lang="es-ES" sz="3200" b="0" i="0" u="none" strike="noStrike" kern="0" cap="none" spc="0" normalizeH="0" baseline="0" noProof="0" dirty="0">
              <a:ln>
                <a:noFill/>
              </a:ln>
              <a:solidFill>
                <a:srgbClr val="FFFFFF"/>
              </a:solidFill>
              <a:effectLst/>
              <a:uLnTx/>
              <a:uFillTx/>
            </a:endParaRPr>
          </a:p>
        </p:txBody>
      </p:sp>
      <p:sp>
        <p:nvSpPr>
          <p:cNvPr id="49" name="TextBox 48"/>
          <p:cNvSpPr txBox="1"/>
          <p:nvPr/>
        </p:nvSpPr>
        <p:spPr>
          <a:xfrm>
            <a:off x="10714301" y="2582293"/>
            <a:ext cx="367328" cy="584557"/>
          </a:xfrm>
          <a:prstGeom prst="rect">
            <a:avLst/>
          </a:prstGeom>
          <a:noFill/>
        </p:spPr>
        <p:txBody>
          <a:bodyPr wrap="square" lIns="91224" tIns="45612" rIns="91224" bIns="456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smtClean="0">
                <a:ln>
                  <a:noFill/>
                </a:ln>
                <a:solidFill>
                  <a:srgbClr val="FFFFFF"/>
                </a:solidFill>
                <a:effectLst/>
                <a:uLnTx/>
                <a:uFillTx/>
              </a:rPr>
              <a:t>7</a:t>
            </a:r>
            <a:endParaRPr kumimoji="0" lang="es-ES" sz="3200" b="0" i="0" u="none" strike="noStrike" kern="0" cap="none" spc="0" normalizeH="0" baseline="0" noProof="0" dirty="0">
              <a:ln>
                <a:noFill/>
              </a:ln>
              <a:solidFill>
                <a:srgbClr val="FFFFFF"/>
              </a:solidFill>
              <a:effectLst/>
              <a:uLnTx/>
              <a:uFillTx/>
            </a:endParaRPr>
          </a:p>
        </p:txBody>
      </p:sp>
      <p:sp>
        <p:nvSpPr>
          <p:cNvPr id="50" name="Rectangle 49"/>
          <p:cNvSpPr/>
          <p:nvPr/>
        </p:nvSpPr>
        <p:spPr>
          <a:xfrm>
            <a:off x="7904371" y="772180"/>
            <a:ext cx="2802236"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dirty="0" smtClean="0">
                <a:solidFill>
                  <a:schemeClr val="accent3"/>
                </a:solidFill>
              </a:rPr>
              <a:t>Colocación</a:t>
            </a:r>
            <a:endParaRPr kumimoji="0" lang="es-ES" sz="1600" b="1" i="0" u="none" strike="noStrike" kern="0" cap="none" spc="0" normalizeH="0" baseline="0" noProof="0" dirty="0" smtClean="0">
              <a:ln>
                <a:noFill/>
              </a:ln>
              <a:solidFill>
                <a:schemeClr val="accent3"/>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smtClean="0">
                <a:ln>
                  <a:noFill/>
                </a:ln>
                <a:effectLst/>
                <a:uLnTx/>
                <a:uFillTx/>
              </a:rPr>
              <a:t>(</a:t>
            </a:r>
            <a:r>
              <a:rPr lang="es-ES" sz="1400" kern="0" dirty="0" smtClean="0"/>
              <a:t>29/02</a:t>
            </a:r>
            <a:r>
              <a:rPr kumimoji="0" lang="es-ES" sz="1400" b="0" i="0" u="none" strike="noStrike" kern="0" cap="none" spc="0" normalizeH="0" baseline="0" noProof="0" dirty="0" smtClean="0">
                <a:ln>
                  <a:noFill/>
                </a:ln>
                <a:effectLst/>
                <a:uLnTx/>
                <a:uFillTx/>
              </a:rPr>
              <a:t> – </a:t>
            </a:r>
            <a:r>
              <a:rPr lang="es-ES" sz="1400" kern="0" noProof="0" dirty="0" smtClean="0"/>
              <a:t>06</a:t>
            </a:r>
            <a:r>
              <a:rPr kumimoji="0" lang="es-ES" sz="1400" b="0" i="0" u="none" strike="noStrike" kern="0" cap="none" spc="0" normalizeH="0" baseline="0" noProof="0" dirty="0" smtClean="0">
                <a:ln>
                  <a:noFill/>
                </a:ln>
                <a:effectLst/>
                <a:uLnTx/>
                <a:uFillTx/>
              </a:rPr>
              <a:t>/03)</a:t>
            </a:r>
            <a:endParaRPr kumimoji="0" lang="es-ES" sz="1400" b="0" i="0" u="none" strike="noStrike" kern="0" cap="none" spc="0" normalizeH="0" baseline="0" noProof="0" dirty="0">
              <a:ln>
                <a:noFill/>
              </a:ln>
              <a:effectLst/>
              <a:uLnTx/>
              <a:uFillTx/>
            </a:endParaRPr>
          </a:p>
        </p:txBody>
      </p:sp>
      <p:sp>
        <p:nvSpPr>
          <p:cNvPr id="51" name="Rectangle 50"/>
          <p:cNvSpPr/>
          <p:nvPr/>
        </p:nvSpPr>
        <p:spPr>
          <a:xfrm>
            <a:off x="9701621" y="4204276"/>
            <a:ext cx="2461017" cy="553780"/>
          </a:xfrm>
          <a:prstGeom prst="rect">
            <a:avLst/>
          </a:prstGeom>
        </p:spPr>
        <p:txBody>
          <a:bodyPr wrap="square" lIns="91224" tIns="45612" rIns="91224" bIns="456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rgbClr val="002C77"/>
                </a:solidFill>
                <a:effectLst/>
                <a:uLnTx/>
                <a:uFillTx/>
              </a:rPr>
              <a:t>Finalización</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s-ES" sz="1400" b="0" i="0" u="none" strike="noStrike" kern="0" cap="none" spc="0" normalizeH="0" baseline="0" noProof="0" dirty="0" smtClean="0">
                <a:ln>
                  <a:noFill/>
                </a:ln>
                <a:effectLst/>
                <a:uLnTx/>
                <a:uFillTx/>
              </a:rPr>
              <a:t>(13/03)</a:t>
            </a:r>
            <a:endParaRPr kumimoji="0" lang="es-ES" sz="1400" b="0" i="0" u="none" strike="noStrike" kern="0" cap="none" spc="0" normalizeH="0" baseline="0" noProof="0" dirty="0">
              <a:ln>
                <a:noFill/>
              </a:ln>
              <a:effectLst/>
              <a:uLnTx/>
              <a:uFillTx/>
            </a:endParaRPr>
          </a:p>
        </p:txBody>
      </p:sp>
      <p:sp>
        <p:nvSpPr>
          <p:cNvPr id="52" name="Pentagon 51"/>
          <p:cNvSpPr/>
          <p:nvPr/>
        </p:nvSpPr>
        <p:spPr>
          <a:xfrm>
            <a:off x="0" y="5138112"/>
            <a:ext cx="11639550" cy="914908"/>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extBox 1"/>
          <p:cNvSpPr txBox="1"/>
          <p:nvPr/>
        </p:nvSpPr>
        <p:spPr>
          <a:xfrm>
            <a:off x="486598" y="5287789"/>
            <a:ext cx="9966982" cy="615553"/>
          </a:xfrm>
          <a:prstGeom prst="rect">
            <a:avLst/>
          </a:prstGeom>
          <a:noFill/>
        </p:spPr>
        <p:txBody>
          <a:bodyPr wrap="square" lIns="0" tIns="0" rIns="0" bIns="0" rtlCol="0">
            <a:spAutoFit/>
          </a:bodyPr>
          <a:lstStyle/>
          <a:p>
            <a:pPr algn="l"/>
            <a:r>
              <a:rPr lang="es-ES" sz="2000" dirty="0" smtClean="0">
                <a:solidFill>
                  <a:schemeClr val="bg1"/>
                </a:solidFill>
              </a:rPr>
              <a:t>Una vez se acuerde el Cronograma con las compañías del Grupo LARG, los reaseguradores recibirán una comunicación con las fechas clave de la renovación </a:t>
            </a:r>
            <a:endParaRPr lang="es-ES" sz="2000" dirty="0">
              <a:solidFill>
                <a:schemeClr val="bg1"/>
              </a:solidFill>
            </a:endParaRPr>
          </a:p>
        </p:txBody>
      </p:sp>
    </p:spTree>
    <p:extLst>
      <p:ext uri="{BB962C8B-B14F-4D97-AF65-F5344CB8AC3E}">
        <p14:creationId xmlns:p14="http://schemas.microsoft.com/office/powerpoint/2010/main" val="2182109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El momento de los Reaseguradores</a:t>
            </a:r>
            <a:r>
              <a:rPr lang="es-ES" dirty="0"/>
              <a:t/>
            </a:r>
            <a:br>
              <a:rPr lang="es-ES" dirty="0"/>
            </a:br>
            <a:endParaRPr lang="en-GB" dirty="0"/>
          </a:p>
        </p:txBody>
      </p:sp>
      <p:sp>
        <p:nvSpPr>
          <p:cNvPr id="3" name="Text Placeholder 2"/>
          <p:cNvSpPr>
            <a:spLocks noGrp="1"/>
          </p:cNvSpPr>
          <p:nvPr>
            <p:ph type="body" idx="1"/>
          </p:nvPr>
        </p:nvSpPr>
        <p:spPr/>
        <p:txBody>
          <a:bodyPr/>
          <a:lstStyle/>
          <a:p>
            <a:r>
              <a:rPr lang="en-GB" dirty="0"/>
              <a:t>4</a:t>
            </a:r>
            <a:endParaRPr lang="en-GB" dirty="0"/>
          </a:p>
        </p:txBody>
      </p:sp>
    </p:spTree>
    <p:extLst>
      <p:ext uri="{BB962C8B-B14F-4D97-AF65-F5344CB8AC3E}">
        <p14:creationId xmlns:p14="http://schemas.microsoft.com/office/powerpoint/2010/main" val="3476508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err="1" smtClean="0"/>
              <a:t>AmericanAg</a:t>
            </a:r>
            <a:r>
              <a:rPr lang="es-ES" baseline="30000" dirty="0" err="1" smtClean="0"/>
              <a:t>TM</a:t>
            </a:r>
            <a:r>
              <a:rPr lang="es-ES" dirty="0" smtClean="0"/>
              <a:t> </a:t>
            </a:r>
            <a:r>
              <a:rPr lang="es-ES" dirty="0" err="1" smtClean="0"/>
              <a:t>Overview</a:t>
            </a:r>
            <a:r>
              <a:rPr lang="es-ES" dirty="0" smtClean="0"/>
              <a:t/>
            </a:r>
            <a:br>
              <a:rPr lang="es-ES" dirty="0" smtClean="0"/>
            </a:br>
            <a:r>
              <a:rPr lang="es-ES" dirty="0"/>
              <a:t/>
            </a:r>
            <a:br>
              <a:rPr lang="es-ES" dirty="0"/>
            </a:br>
            <a:endParaRPr lang="en-GB" dirty="0"/>
          </a:p>
        </p:txBody>
      </p:sp>
      <p:sp>
        <p:nvSpPr>
          <p:cNvPr id="3" name="Text Placeholder 2"/>
          <p:cNvSpPr>
            <a:spLocks noGrp="1"/>
          </p:cNvSpPr>
          <p:nvPr>
            <p:ph type="body" idx="1"/>
          </p:nvPr>
        </p:nvSpPr>
        <p:spPr/>
        <p:txBody>
          <a:bodyPr/>
          <a:lstStyle/>
          <a:p>
            <a:r>
              <a:rPr lang="en-GB" dirty="0" smtClean="0"/>
              <a:t>1</a:t>
            </a:r>
            <a:endParaRPr lang="en-GB" dirty="0"/>
          </a:p>
        </p:txBody>
      </p:sp>
    </p:spTree>
    <p:extLst>
      <p:ext uri="{BB962C8B-B14F-4D97-AF65-F5344CB8AC3E}">
        <p14:creationId xmlns:p14="http://schemas.microsoft.com/office/powerpoint/2010/main" val="3259651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cs typeface="Arial"/>
              </a:rPr>
              <a:t>El momento de los Reaseguradores</a:t>
            </a:r>
            <a:endParaRPr lang="es-CO" dirty="0">
              <a:cs typeface="Arial"/>
            </a:endParaRPr>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 name="Freeform 20">
            <a:extLst>
              <a:ext uri="{FF2B5EF4-FFF2-40B4-BE49-F238E27FC236}">
                <a16:creationId xmlns:a16="http://schemas.microsoft.com/office/drawing/2014/main" id="{ABA6D20C-2D8C-4682-B7EC-C4EF9385E214}"/>
              </a:ext>
            </a:extLst>
          </p:cNvPr>
          <p:cNvSpPr>
            <a:spLocks/>
          </p:cNvSpPr>
          <p:nvPr/>
        </p:nvSpPr>
        <p:spPr bwMode="auto">
          <a:xfrm>
            <a:off x="3195485" y="3388313"/>
            <a:ext cx="5671726" cy="883001"/>
          </a:xfrm>
          <a:custGeom>
            <a:avLst/>
            <a:gdLst>
              <a:gd name="T0" fmla="*/ 2147483647 w 1261"/>
              <a:gd name="T1" fmla="*/ 2147483647 h 232"/>
              <a:gd name="T2" fmla="*/ 2147483647 w 1261"/>
              <a:gd name="T3" fmla="*/ 2147483647 h 232"/>
              <a:gd name="T4" fmla="*/ 2147483647 w 1261"/>
              <a:gd name="T5" fmla="*/ 2147483647 h 232"/>
              <a:gd name="T6" fmla="*/ 2147483647 w 1261"/>
              <a:gd name="T7" fmla="*/ 2147483647 h 232"/>
              <a:gd name="T8" fmla="*/ 2147483647 w 1261"/>
              <a:gd name="T9" fmla="*/ 2147483647 h 232"/>
              <a:gd name="T10" fmla="*/ 2147483647 w 1261"/>
              <a:gd name="T11" fmla="*/ 2147483647 h 232"/>
              <a:gd name="T12" fmla="*/ 2147483647 w 1261"/>
              <a:gd name="T13" fmla="*/ 2147483647 h 232"/>
              <a:gd name="T14" fmla="*/ 2147483647 w 1261"/>
              <a:gd name="T15" fmla="*/ 2147483647 h 232"/>
              <a:gd name="T16" fmla="*/ 2147483647 w 1261"/>
              <a:gd name="T17" fmla="*/ 2147483647 h 232"/>
              <a:gd name="T18" fmla="*/ 0 w 1261"/>
              <a:gd name="T19" fmla="*/ 2147483647 h 232"/>
              <a:gd name="T20" fmla="*/ 2147483647 w 1261"/>
              <a:gd name="T21" fmla="*/ 2147483647 h 232"/>
              <a:gd name="T22" fmla="*/ 2147483647 w 1261"/>
              <a:gd name="T23" fmla="*/ 2147483647 h 232"/>
              <a:gd name="T24" fmla="*/ 2147483647 w 1261"/>
              <a:gd name="T25" fmla="*/ 0 h 232"/>
              <a:gd name="T26" fmla="*/ 2147483647 w 1261"/>
              <a:gd name="T27" fmla="*/ 2147483647 h 2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1"/>
              <a:gd name="T43" fmla="*/ 0 h 232"/>
              <a:gd name="T44" fmla="*/ 1261 w 1261"/>
              <a:gd name="T45" fmla="*/ 232 h 2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1" h="232">
                <a:moveTo>
                  <a:pt x="468" y="1"/>
                </a:moveTo>
                <a:lnTo>
                  <a:pt x="468" y="1"/>
                </a:lnTo>
                <a:lnTo>
                  <a:pt x="394" y="23"/>
                </a:lnTo>
                <a:lnTo>
                  <a:pt x="234" y="72"/>
                </a:lnTo>
                <a:lnTo>
                  <a:pt x="148" y="100"/>
                </a:lnTo>
                <a:lnTo>
                  <a:pt x="74" y="125"/>
                </a:lnTo>
                <a:lnTo>
                  <a:pt x="21" y="144"/>
                </a:lnTo>
                <a:lnTo>
                  <a:pt x="5" y="150"/>
                </a:lnTo>
                <a:lnTo>
                  <a:pt x="1" y="153"/>
                </a:lnTo>
                <a:lnTo>
                  <a:pt x="0" y="154"/>
                </a:lnTo>
                <a:lnTo>
                  <a:pt x="301" y="232"/>
                </a:lnTo>
                <a:lnTo>
                  <a:pt x="718" y="207"/>
                </a:lnTo>
                <a:lnTo>
                  <a:pt x="1261" y="0"/>
                </a:lnTo>
                <a:lnTo>
                  <a:pt x="468" y="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94" name="Freeform 21">
            <a:extLst>
              <a:ext uri="{FF2B5EF4-FFF2-40B4-BE49-F238E27FC236}">
                <a16:creationId xmlns:a16="http://schemas.microsoft.com/office/drawing/2014/main" id="{70A39C38-DFE4-4050-A627-4D71B502CDB6}"/>
              </a:ext>
            </a:extLst>
          </p:cNvPr>
          <p:cNvSpPr>
            <a:spLocks/>
          </p:cNvSpPr>
          <p:nvPr/>
        </p:nvSpPr>
        <p:spPr bwMode="auto">
          <a:xfrm>
            <a:off x="4958292" y="5111541"/>
            <a:ext cx="3454514" cy="857372"/>
          </a:xfrm>
          <a:custGeom>
            <a:avLst/>
            <a:gdLst>
              <a:gd name="T0" fmla="*/ 0 w 541"/>
              <a:gd name="T1" fmla="*/ 2147483647 h 160"/>
              <a:gd name="T2" fmla="*/ 0 w 541"/>
              <a:gd name="T3" fmla="*/ 2147483647 h 160"/>
              <a:gd name="T4" fmla="*/ 2147483647 w 541"/>
              <a:gd name="T5" fmla="*/ 0 h 160"/>
              <a:gd name="T6" fmla="*/ 0 w 541"/>
              <a:gd name="T7" fmla="*/ 2147483647 h 160"/>
              <a:gd name="T8" fmla="*/ 0 60000 65536"/>
              <a:gd name="T9" fmla="*/ 0 60000 65536"/>
              <a:gd name="T10" fmla="*/ 0 60000 65536"/>
              <a:gd name="T11" fmla="*/ 0 60000 65536"/>
              <a:gd name="T12" fmla="*/ 0 w 541"/>
              <a:gd name="T13" fmla="*/ 0 h 160"/>
              <a:gd name="T14" fmla="*/ 541 w 541"/>
              <a:gd name="T15" fmla="*/ 160 h 160"/>
            </a:gdLst>
            <a:ahLst/>
            <a:cxnLst>
              <a:cxn ang="T8">
                <a:pos x="T0" y="T1"/>
              </a:cxn>
              <a:cxn ang="T9">
                <a:pos x="T2" y="T3"/>
              </a:cxn>
              <a:cxn ang="T10">
                <a:pos x="T4" y="T5"/>
              </a:cxn>
              <a:cxn ang="T11">
                <a:pos x="T6" y="T7"/>
              </a:cxn>
            </a:cxnLst>
            <a:rect l="T12" t="T13" r="T14" b="T15"/>
            <a:pathLst>
              <a:path w="541" h="160">
                <a:moveTo>
                  <a:pt x="0" y="25"/>
                </a:moveTo>
                <a:lnTo>
                  <a:pt x="0" y="160"/>
                </a:lnTo>
                <a:lnTo>
                  <a:pt x="541" y="0"/>
                </a:lnTo>
                <a:lnTo>
                  <a:pt x="0" y="25"/>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95" name="Freeform 25">
            <a:extLst>
              <a:ext uri="{FF2B5EF4-FFF2-40B4-BE49-F238E27FC236}">
                <a16:creationId xmlns:a16="http://schemas.microsoft.com/office/drawing/2014/main" id="{B9DF02F9-B150-48A4-84AE-EB564AB49ADD}"/>
              </a:ext>
            </a:extLst>
          </p:cNvPr>
          <p:cNvSpPr>
            <a:spLocks/>
          </p:cNvSpPr>
          <p:nvPr/>
        </p:nvSpPr>
        <p:spPr bwMode="auto">
          <a:xfrm>
            <a:off x="2783530" y="2155086"/>
            <a:ext cx="6383240" cy="1418251"/>
          </a:xfrm>
          <a:custGeom>
            <a:avLst/>
            <a:gdLst>
              <a:gd name="T0" fmla="*/ 0 w 1439"/>
              <a:gd name="T1" fmla="*/ 0 h 373"/>
              <a:gd name="T2" fmla="*/ 2147483647 w 1439"/>
              <a:gd name="T3" fmla="*/ 2147483647 h 373"/>
              <a:gd name="T4" fmla="*/ 2147483647 w 1439"/>
              <a:gd name="T5" fmla="*/ 2147483647 h 373"/>
              <a:gd name="T6" fmla="*/ 2147483647 w 1439"/>
              <a:gd name="T7" fmla="*/ 2147483647 h 373"/>
              <a:gd name="T8" fmla="*/ 2147483647 w 1439"/>
              <a:gd name="T9" fmla="*/ 2147483647 h 373"/>
              <a:gd name="T10" fmla="*/ 2147483647 w 1439"/>
              <a:gd name="T11" fmla="*/ 2147483647 h 373"/>
              <a:gd name="T12" fmla="*/ 2147483647 w 1439"/>
              <a:gd name="T13" fmla="*/ 2147483647 h 373"/>
              <a:gd name="T14" fmla="*/ 2147483647 w 1439"/>
              <a:gd name="T15" fmla="*/ 2147483647 h 373"/>
              <a:gd name="T16" fmla="*/ 2147483647 w 1439"/>
              <a:gd name="T17" fmla="*/ 2147483647 h 373"/>
              <a:gd name="T18" fmla="*/ 2147483647 w 1439"/>
              <a:gd name="T19" fmla="*/ 2147483647 h 373"/>
              <a:gd name="T20" fmla="*/ 2147483647 w 1439"/>
              <a:gd name="T21" fmla="*/ 2147483647 h 373"/>
              <a:gd name="T22" fmla="*/ 2147483647 w 1439"/>
              <a:gd name="T23" fmla="*/ 2147483647 h 373"/>
              <a:gd name="T24" fmla="*/ 2147483647 w 1439"/>
              <a:gd name="T25" fmla="*/ 2147483647 h 373"/>
              <a:gd name="T26" fmla="*/ 2147483647 w 1439"/>
              <a:gd name="T27" fmla="*/ 2147483647 h 373"/>
              <a:gd name="T28" fmla="*/ 2147483647 w 1439"/>
              <a:gd name="T29" fmla="*/ 2147483647 h 373"/>
              <a:gd name="T30" fmla="*/ 2147483647 w 1439"/>
              <a:gd name="T31" fmla="*/ 2147483647 h 373"/>
              <a:gd name="T32" fmla="*/ 2147483647 w 1439"/>
              <a:gd name="T33" fmla="*/ 2147483647 h 373"/>
              <a:gd name="T34" fmla="*/ 2147483647 w 1439"/>
              <a:gd name="T35" fmla="*/ 2147483647 h 373"/>
              <a:gd name="T36" fmla="*/ 2147483647 w 1439"/>
              <a:gd name="T37" fmla="*/ 2147483647 h 373"/>
              <a:gd name="T38" fmla="*/ 2147483647 w 1439"/>
              <a:gd name="T39" fmla="*/ 0 h 373"/>
              <a:gd name="T40" fmla="*/ 2147483647 w 1439"/>
              <a:gd name="T41" fmla="*/ 0 h 373"/>
              <a:gd name="T42" fmla="*/ 2147483647 w 1439"/>
              <a:gd name="T43" fmla="*/ 2147483647 h 373"/>
              <a:gd name="T44" fmla="*/ 2147483647 w 1439"/>
              <a:gd name="T45" fmla="*/ 2147483647 h 373"/>
              <a:gd name="T46" fmla="*/ 2147483647 w 1439"/>
              <a:gd name="T47" fmla="*/ 2147483647 h 373"/>
              <a:gd name="T48" fmla="*/ 2147483647 w 1439"/>
              <a:gd name="T49" fmla="*/ 2147483647 h 373"/>
              <a:gd name="T50" fmla="*/ 2147483647 w 1439"/>
              <a:gd name="T51" fmla="*/ 2147483647 h 373"/>
              <a:gd name="T52" fmla="*/ 2147483647 w 1439"/>
              <a:gd name="T53" fmla="*/ 2147483647 h 373"/>
              <a:gd name="T54" fmla="*/ 2147483647 w 1439"/>
              <a:gd name="T55" fmla="*/ 2147483647 h 373"/>
              <a:gd name="T56" fmla="*/ 2147483647 w 1439"/>
              <a:gd name="T57" fmla="*/ 2147483647 h 373"/>
              <a:gd name="T58" fmla="*/ 2147483647 w 1439"/>
              <a:gd name="T59" fmla="*/ 2147483647 h 373"/>
              <a:gd name="T60" fmla="*/ 2147483647 w 1439"/>
              <a:gd name="T61" fmla="*/ 2147483647 h 373"/>
              <a:gd name="T62" fmla="*/ 2147483647 w 1439"/>
              <a:gd name="T63" fmla="*/ 2147483647 h 373"/>
              <a:gd name="T64" fmla="*/ 2147483647 w 1439"/>
              <a:gd name="T65" fmla="*/ 2147483647 h 373"/>
              <a:gd name="T66" fmla="*/ 2147483647 w 1439"/>
              <a:gd name="T67" fmla="*/ 2147483647 h 373"/>
              <a:gd name="T68" fmla="*/ 2147483647 w 1439"/>
              <a:gd name="T69" fmla="*/ 2147483647 h 373"/>
              <a:gd name="T70" fmla="*/ 2147483647 w 1439"/>
              <a:gd name="T71" fmla="*/ 2147483647 h 373"/>
              <a:gd name="T72" fmla="*/ 0 w 1439"/>
              <a:gd name="T73" fmla="*/ 0 h 373"/>
              <a:gd name="T74" fmla="*/ 0 w 1439"/>
              <a:gd name="T75" fmla="*/ 0 h 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9"/>
              <a:gd name="T115" fmla="*/ 0 h 373"/>
              <a:gd name="T116" fmla="*/ 1439 w 1439"/>
              <a:gd name="T117" fmla="*/ 373 h 3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9" h="373">
                <a:moveTo>
                  <a:pt x="0" y="0"/>
                </a:moveTo>
                <a:lnTo>
                  <a:pt x="70" y="323"/>
                </a:lnTo>
                <a:lnTo>
                  <a:pt x="151" y="335"/>
                </a:lnTo>
                <a:lnTo>
                  <a:pt x="231" y="345"/>
                </a:lnTo>
                <a:lnTo>
                  <a:pt x="312" y="353"/>
                </a:lnTo>
                <a:lnTo>
                  <a:pt x="394" y="360"/>
                </a:lnTo>
                <a:lnTo>
                  <a:pt x="474" y="365"/>
                </a:lnTo>
                <a:lnTo>
                  <a:pt x="556" y="369"/>
                </a:lnTo>
                <a:lnTo>
                  <a:pt x="638" y="372"/>
                </a:lnTo>
                <a:lnTo>
                  <a:pt x="719" y="373"/>
                </a:lnTo>
                <a:lnTo>
                  <a:pt x="801" y="372"/>
                </a:lnTo>
                <a:lnTo>
                  <a:pt x="883" y="369"/>
                </a:lnTo>
                <a:lnTo>
                  <a:pt x="963" y="365"/>
                </a:lnTo>
                <a:lnTo>
                  <a:pt x="1045" y="360"/>
                </a:lnTo>
                <a:lnTo>
                  <a:pt x="1126" y="353"/>
                </a:lnTo>
                <a:lnTo>
                  <a:pt x="1206" y="345"/>
                </a:lnTo>
                <a:lnTo>
                  <a:pt x="1288" y="335"/>
                </a:lnTo>
                <a:lnTo>
                  <a:pt x="1367" y="323"/>
                </a:lnTo>
                <a:lnTo>
                  <a:pt x="1439" y="0"/>
                </a:lnTo>
                <a:lnTo>
                  <a:pt x="1349" y="15"/>
                </a:lnTo>
                <a:lnTo>
                  <a:pt x="1260" y="27"/>
                </a:lnTo>
                <a:lnTo>
                  <a:pt x="1170" y="37"/>
                </a:lnTo>
                <a:lnTo>
                  <a:pt x="1081" y="45"/>
                </a:lnTo>
                <a:lnTo>
                  <a:pt x="990" y="52"/>
                </a:lnTo>
                <a:lnTo>
                  <a:pt x="900" y="57"/>
                </a:lnTo>
                <a:lnTo>
                  <a:pt x="810" y="60"/>
                </a:lnTo>
                <a:lnTo>
                  <a:pt x="719" y="61"/>
                </a:lnTo>
                <a:lnTo>
                  <a:pt x="629" y="60"/>
                </a:lnTo>
                <a:lnTo>
                  <a:pt x="538" y="57"/>
                </a:lnTo>
                <a:lnTo>
                  <a:pt x="448" y="52"/>
                </a:lnTo>
                <a:lnTo>
                  <a:pt x="358" y="45"/>
                </a:lnTo>
                <a:lnTo>
                  <a:pt x="268" y="37"/>
                </a:lnTo>
                <a:lnTo>
                  <a:pt x="179" y="27"/>
                </a:lnTo>
                <a:lnTo>
                  <a:pt x="89" y="15"/>
                </a:lnTo>
                <a:lnTo>
                  <a:pt x="0" y="0"/>
                </a:lnTo>
                <a:close/>
              </a:path>
            </a:pathLst>
          </a:custGeom>
          <a:solidFill>
            <a:schemeClr val="accent2"/>
          </a:solidFill>
          <a:ln w="9525">
            <a:noFill/>
            <a:miter lim="800000"/>
            <a:headEnd/>
            <a:tailEnd/>
          </a:ln>
        </p:spPr>
        <p:txBody>
          <a:bodyPr lIns="91224" tIns="45612" rIns="91224" bIns="45612"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FFFFFF"/>
              </a:solidFill>
              <a:effectLst/>
              <a:uLnTx/>
              <a:uFillTx/>
              <a:latin typeface="Arial" panose="020B0604020202020204"/>
              <a:ea typeface="MS PGothic"/>
              <a:cs typeface="+mn-cs"/>
            </a:endParaRPr>
          </a:p>
        </p:txBody>
      </p:sp>
      <p:sp>
        <p:nvSpPr>
          <p:cNvPr id="96" name="Freeform 26">
            <a:extLst>
              <a:ext uri="{FF2B5EF4-FFF2-40B4-BE49-F238E27FC236}">
                <a16:creationId xmlns:a16="http://schemas.microsoft.com/office/drawing/2014/main" id="{75A2BA68-D8B0-4B8B-A3AB-B1251FE6F48F}"/>
              </a:ext>
            </a:extLst>
          </p:cNvPr>
          <p:cNvSpPr>
            <a:spLocks/>
          </p:cNvSpPr>
          <p:nvPr/>
        </p:nvSpPr>
        <p:spPr bwMode="auto">
          <a:xfrm>
            <a:off x="3195485" y="3969888"/>
            <a:ext cx="5473882" cy="1326188"/>
          </a:xfrm>
          <a:custGeom>
            <a:avLst/>
            <a:gdLst>
              <a:gd name="T0" fmla="*/ 0 w 1234"/>
              <a:gd name="T1" fmla="*/ 0 h 320"/>
              <a:gd name="T2" fmla="*/ 2147483647 w 1234"/>
              <a:gd name="T3" fmla="*/ 2147483647 h 320"/>
              <a:gd name="T4" fmla="*/ 2147483647 w 1234"/>
              <a:gd name="T5" fmla="*/ 2147483647 h 320"/>
              <a:gd name="T6" fmla="*/ 2147483647 w 1234"/>
              <a:gd name="T7" fmla="*/ 2147483647 h 320"/>
              <a:gd name="T8" fmla="*/ 2147483647 w 1234"/>
              <a:gd name="T9" fmla="*/ 2147483647 h 320"/>
              <a:gd name="T10" fmla="*/ 2147483647 w 1234"/>
              <a:gd name="T11" fmla="*/ 2147483647 h 320"/>
              <a:gd name="T12" fmla="*/ 2147483647 w 1234"/>
              <a:gd name="T13" fmla="*/ 2147483647 h 320"/>
              <a:gd name="T14" fmla="*/ 2147483647 w 1234"/>
              <a:gd name="T15" fmla="*/ 2147483647 h 320"/>
              <a:gd name="T16" fmla="*/ 2147483647 w 1234"/>
              <a:gd name="T17" fmla="*/ 2147483647 h 320"/>
              <a:gd name="T18" fmla="*/ 2147483647 w 1234"/>
              <a:gd name="T19" fmla="*/ 2147483647 h 320"/>
              <a:gd name="T20" fmla="*/ 2147483647 w 1234"/>
              <a:gd name="T21" fmla="*/ 2147483647 h 320"/>
              <a:gd name="T22" fmla="*/ 2147483647 w 1234"/>
              <a:gd name="T23" fmla="*/ 2147483647 h 320"/>
              <a:gd name="T24" fmla="*/ 2147483647 w 1234"/>
              <a:gd name="T25" fmla="*/ 2147483647 h 320"/>
              <a:gd name="T26" fmla="*/ 2147483647 w 1234"/>
              <a:gd name="T27" fmla="*/ 2147483647 h 320"/>
              <a:gd name="T28" fmla="*/ 2147483647 w 1234"/>
              <a:gd name="T29" fmla="*/ 2147483647 h 320"/>
              <a:gd name="T30" fmla="*/ 2147483647 w 1234"/>
              <a:gd name="T31" fmla="*/ 2147483647 h 320"/>
              <a:gd name="T32" fmla="*/ 2147483647 w 1234"/>
              <a:gd name="T33" fmla="*/ 2147483647 h 320"/>
              <a:gd name="T34" fmla="*/ 2147483647 w 1234"/>
              <a:gd name="T35" fmla="*/ 2147483647 h 320"/>
              <a:gd name="T36" fmla="*/ 2147483647 w 1234"/>
              <a:gd name="T37" fmla="*/ 2147483647 h 320"/>
              <a:gd name="T38" fmla="*/ 2147483647 w 1234"/>
              <a:gd name="T39" fmla="*/ 0 h 320"/>
              <a:gd name="T40" fmla="*/ 2147483647 w 1234"/>
              <a:gd name="T41" fmla="*/ 0 h 320"/>
              <a:gd name="T42" fmla="*/ 2147483647 w 1234"/>
              <a:gd name="T43" fmla="*/ 2147483647 h 320"/>
              <a:gd name="T44" fmla="*/ 2147483647 w 1234"/>
              <a:gd name="T45" fmla="*/ 2147483647 h 320"/>
              <a:gd name="T46" fmla="*/ 2147483647 w 1234"/>
              <a:gd name="T47" fmla="*/ 2147483647 h 320"/>
              <a:gd name="T48" fmla="*/ 2147483647 w 1234"/>
              <a:gd name="T49" fmla="*/ 2147483647 h 320"/>
              <a:gd name="T50" fmla="*/ 2147483647 w 1234"/>
              <a:gd name="T51" fmla="*/ 2147483647 h 320"/>
              <a:gd name="T52" fmla="*/ 2147483647 w 1234"/>
              <a:gd name="T53" fmla="*/ 2147483647 h 320"/>
              <a:gd name="T54" fmla="*/ 2147483647 w 1234"/>
              <a:gd name="T55" fmla="*/ 2147483647 h 320"/>
              <a:gd name="T56" fmla="*/ 2147483647 w 1234"/>
              <a:gd name="T57" fmla="*/ 2147483647 h 320"/>
              <a:gd name="T58" fmla="*/ 2147483647 w 1234"/>
              <a:gd name="T59" fmla="*/ 2147483647 h 320"/>
              <a:gd name="T60" fmla="*/ 2147483647 w 1234"/>
              <a:gd name="T61" fmla="*/ 2147483647 h 320"/>
              <a:gd name="T62" fmla="*/ 2147483647 w 1234"/>
              <a:gd name="T63" fmla="*/ 2147483647 h 320"/>
              <a:gd name="T64" fmla="*/ 2147483647 w 1234"/>
              <a:gd name="T65" fmla="*/ 2147483647 h 320"/>
              <a:gd name="T66" fmla="*/ 2147483647 w 1234"/>
              <a:gd name="T67" fmla="*/ 2147483647 h 320"/>
              <a:gd name="T68" fmla="*/ 2147483647 w 1234"/>
              <a:gd name="T69" fmla="*/ 2147483647 h 320"/>
              <a:gd name="T70" fmla="*/ 2147483647 w 1234"/>
              <a:gd name="T71" fmla="*/ 2147483647 h 320"/>
              <a:gd name="T72" fmla="*/ 0 w 1234"/>
              <a:gd name="T73" fmla="*/ 0 h 320"/>
              <a:gd name="T74" fmla="*/ 0 w 1234"/>
              <a:gd name="T75" fmla="*/ 0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4"/>
              <a:gd name="T115" fmla="*/ 0 h 320"/>
              <a:gd name="T116" fmla="*/ 1234 w 1234"/>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4" h="320">
                <a:moveTo>
                  <a:pt x="0" y="0"/>
                </a:moveTo>
                <a:lnTo>
                  <a:pt x="61" y="277"/>
                </a:lnTo>
                <a:lnTo>
                  <a:pt x="129" y="288"/>
                </a:lnTo>
                <a:lnTo>
                  <a:pt x="198" y="296"/>
                </a:lnTo>
                <a:lnTo>
                  <a:pt x="268" y="304"/>
                </a:lnTo>
                <a:lnTo>
                  <a:pt x="338" y="309"/>
                </a:lnTo>
                <a:lnTo>
                  <a:pt x="408" y="314"/>
                </a:lnTo>
                <a:lnTo>
                  <a:pt x="477" y="317"/>
                </a:lnTo>
                <a:lnTo>
                  <a:pt x="547" y="320"/>
                </a:lnTo>
                <a:lnTo>
                  <a:pt x="617" y="320"/>
                </a:lnTo>
                <a:lnTo>
                  <a:pt x="687" y="320"/>
                </a:lnTo>
                <a:lnTo>
                  <a:pt x="757" y="317"/>
                </a:lnTo>
                <a:lnTo>
                  <a:pt x="827" y="314"/>
                </a:lnTo>
                <a:lnTo>
                  <a:pt x="897" y="309"/>
                </a:lnTo>
                <a:lnTo>
                  <a:pt x="965" y="304"/>
                </a:lnTo>
                <a:lnTo>
                  <a:pt x="1035" y="296"/>
                </a:lnTo>
                <a:lnTo>
                  <a:pt x="1104" y="288"/>
                </a:lnTo>
                <a:lnTo>
                  <a:pt x="1174" y="277"/>
                </a:lnTo>
                <a:lnTo>
                  <a:pt x="1234" y="0"/>
                </a:lnTo>
                <a:lnTo>
                  <a:pt x="1157" y="13"/>
                </a:lnTo>
                <a:lnTo>
                  <a:pt x="1080" y="24"/>
                </a:lnTo>
                <a:lnTo>
                  <a:pt x="1004" y="32"/>
                </a:lnTo>
                <a:lnTo>
                  <a:pt x="927" y="40"/>
                </a:lnTo>
                <a:lnTo>
                  <a:pt x="849" y="45"/>
                </a:lnTo>
                <a:lnTo>
                  <a:pt x="773" y="49"/>
                </a:lnTo>
                <a:lnTo>
                  <a:pt x="695" y="51"/>
                </a:lnTo>
                <a:lnTo>
                  <a:pt x="617" y="53"/>
                </a:lnTo>
                <a:lnTo>
                  <a:pt x="539" y="51"/>
                </a:lnTo>
                <a:lnTo>
                  <a:pt x="462" y="49"/>
                </a:lnTo>
                <a:lnTo>
                  <a:pt x="384" y="45"/>
                </a:lnTo>
                <a:lnTo>
                  <a:pt x="308" y="40"/>
                </a:lnTo>
                <a:lnTo>
                  <a:pt x="230" y="32"/>
                </a:lnTo>
                <a:lnTo>
                  <a:pt x="153" y="24"/>
                </a:lnTo>
                <a:lnTo>
                  <a:pt x="77" y="13"/>
                </a:lnTo>
                <a:lnTo>
                  <a:pt x="0" y="0"/>
                </a:lnTo>
                <a:close/>
              </a:path>
            </a:pathLst>
          </a:custGeom>
          <a:solidFill>
            <a:schemeClr val="accent1"/>
          </a:solidFill>
          <a:ln>
            <a:noFill/>
          </a:ln>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110" name="Rectangle 109">
            <a:extLst>
              <a:ext uri="{FF2B5EF4-FFF2-40B4-BE49-F238E27FC236}">
                <a16:creationId xmlns:a16="http://schemas.microsoft.com/office/drawing/2014/main" id="{18716A52-2F8F-4D32-8F10-AD7B512B607C}"/>
              </a:ext>
            </a:extLst>
          </p:cNvPr>
          <p:cNvSpPr/>
          <p:nvPr/>
        </p:nvSpPr>
        <p:spPr>
          <a:xfrm>
            <a:off x="4162672" y="2789122"/>
            <a:ext cx="4823991" cy="238207"/>
          </a:xfrm>
          <a:prstGeom prst="rect">
            <a:avLst/>
          </a:prstGeom>
        </p:spPr>
        <p:txBody>
          <a:bodyPr wrap="square" lIns="0" tIns="0" rIns="0" bIns="0" anchor="t">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s-CO" b="1" i="0" u="none" strike="noStrike" kern="1200" cap="none" spc="0" normalizeH="0" baseline="0" noProof="0" dirty="0" smtClean="0">
                <a:ln>
                  <a:noFill/>
                </a:ln>
                <a:solidFill>
                  <a:srgbClr val="FFFFFF"/>
                </a:solidFill>
                <a:effectLst/>
                <a:uLnTx/>
                <a:uFillTx/>
                <a:latin typeface="Arial" panose="020B0604020202020204"/>
                <a:ea typeface="MS PGothic"/>
                <a:cs typeface="+mn-cs"/>
              </a:rPr>
              <a:t>Logros y</a:t>
            </a:r>
            <a:r>
              <a:rPr kumimoji="0" lang="es-CO" b="1" i="0" u="none" strike="noStrike" kern="1200" cap="none" spc="0" normalizeH="0" noProof="0" dirty="0" smtClean="0">
                <a:ln>
                  <a:noFill/>
                </a:ln>
                <a:solidFill>
                  <a:srgbClr val="FFFFFF"/>
                </a:solidFill>
                <a:effectLst/>
                <a:uLnTx/>
                <a:uFillTx/>
                <a:latin typeface="Arial" panose="020B0604020202020204"/>
                <a:ea typeface="MS PGothic"/>
                <a:cs typeface="+mn-cs"/>
              </a:rPr>
              <a:t> puntos positivos </a:t>
            </a:r>
            <a:r>
              <a:rPr kumimoji="0" lang="es-CO" b="1" i="0" u="none" strike="noStrike" kern="1200" cap="none" spc="0" normalizeH="0" baseline="0" noProof="0" dirty="0" smtClean="0">
                <a:ln>
                  <a:noFill/>
                </a:ln>
                <a:solidFill>
                  <a:srgbClr val="FFFFFF"/>
                </a:solidFill>
                <a:effectLst/>
                <a:uLnTx/>
                <a:uFillTx/>
                <a:latin typeface="Arial" panose="020B0604020202020204"/>
                <a:ea typeface="MS PGothic"/>
                <a:cs typeface="+mn-cs"/>
              </a:rPr>
              <a:t>que reseñar</a:t>
            </a:r>
            <a:endPar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endParaRPr>
          </a:p>
        </p:txBody>
      </p:sp>
      <p:grpSp>
        <p:nvGrpSpPr>
          <p:cNvPr id="111" name="Group 4">
            <a:extLst>
              <a:ext uri="{FF2B5EF4-FFF2-40B4-BE49-F238E27FC236}">
                <a16:creationId xmlns:a16="http://schemas.microsoft.com/office/drawing/2014/main" id="{ABD7574F-8741-4B1A-B898-AAF6C63B7991}"/>
              </a:ext>
            </a:extLst>
          </p:cNvPr>
          <p:cNvGrpSpPr>
            <a:grpSpLocks noChangeAspect="1"/>
          </p:cNvGrpSpPr>
          <p:nvPr/>
        </p:nvGrpSpPr>
        <p:grpSpPr bwMode="auto">
          <a:xfrm>
            <a:off x="3277822" y="2595792"/>
            <a:ext cx="518521" cy="521054"/>
            <a:chOff x="3840" y="2160"/>
            <a:chExt cx="614" cy="617"/>
          </a:xfrm>
          <a:solidFill>
            <a:schemeClr val="bg1"/>
          </a:solidFill>
        </p:grpSpPr>
        <p:sp>
          <p:nvSpPr>
            <p:cNvPr id="112" name="Freeform 5">
              <a:extLst>
                <a:ext uri="{FF2B5EF4-FFF2-40B4-BE49-F238E27FC236}">
                  <a16:creationId xmlns:a16="http://schemas.microsoft.com/office/drawing/2014/main" id="{ADDFAE7B-9456-4687-8DE2-1474C3910893}"/>
                </a:ext>
              </a:extLst>
            </p:cNvPr>
            <p:cNvSpPr>
              <a:spLocks/>
            </p:cNvSpPr>
            <p:nvPr/>
          </p:nvSpPr>
          <p:spPr bwMode="auto">
            <a:xfrm>
              <a:off x="3840" y="2335"/>
              <a:ext cx="288" cy="442"/>
            </a:xfrm>
            <a:custGeom>
              <a:avLst/>
              <a:gdLst>
                <a:gd name="T0" fmla="*/ 74 w 120"/>
                <a:gd name="T1" fmla="*/ 62 h 184"/>
                <a:gd name="T2" fmla="*/ 48 w 120"/>
                <a:gd name="T3" fmla="*/ 56 h 184"/>
                <a:gd name="T4" fmla="*/ 48 w 120"/>
                <a:gd name="T5" fmla="*/ 24 h 184"/>
                <a:gd name="T6" fmla="*/ 24 w 120"/>
                <a:gd name="T7" fmla="*/ 0 h 184"/>
                <a:gd name="T8" fmla="*/ 0 w 120"/>
                <a:gd name="T9" fmla="*/ 24 h 184"/>
                <a:gd name="T10" fmla="*/ 0 w 120"/>
                <a:gd name="T11" fmla="*/ 94 h 184"/>
                <a:gd name="T12" fmla="*/ 8 w 120"/>
                <a:gd name="T13" fmla="*/ 115 h 184"/>
                <a:gd name="T14" fmla="*/ 48 w 120"/>
                <a:gd name="T15" fmla="*/ 163 h 184"/>
                <a:gd name="T16" fmla="*/ 48 w 120"/>
                <a:gd name="T17" fmla="*/ 176 h 184"/>
                <a:gd name="T18" fmla="*/ 56 w 120"/>
                <a:gd name="T19" fmla="*/ 184 h 184"/>
                <a:gd name="T20" fmla="*/ 64 w 120"/>
                <a:gd name="T21" fmla="*/ 176 h 184"/>
                <a:gd name="T22" fmla="*/ 64 w 120"/>
                <a:gd name="T23" fmla="*/ 160 h 184"/>
                <a:gd name="T24" fmla="*/ 62 w 120"/>
                <a:gd name="T25" fmla="*/ 154 h 184"/>
                <a:gd name="T26" fmla="*/ 19 w 120"/>
                <a:gd name="T27" fmla="*/ 104 h 184"/>
                <a:gd name="T28" fmla="*/ 16 w 120"/>
                <a:gd name="T29" fmla="*/ 94 h 184"/>
                <a:gd name="T30" fmla="*/ 16 w 120"/>
                <a:gd name="T31" fmla="*/ 24 h 184"/>
                <a:gd name="T32" fmla="*/ 24 w 120"/>
                <a:gd name="T33" fmla="*/ 16 h 184"/>
                <a:gd name="T34" fmla="*/ 32 w 120"/>
                <a:gd name="T35" fmla="*/ 24 h 184"/>
                <a:gd name="T36" fmla="*/ 32 w 120"/>
                <a:gd name="T37" fmla="*/ 73 h 184"/>
                <a:gd name="T38" fmla="*/ 39 w 120"/>
                <a:gd name="T39" fmla="*/ 97 h 184"/>
                <a:gd name="T40" fmla="*/ 67 w 120"/>
                <a:gd name="T41" fmla="*/ 125 h 184"/>
                <a:gd name="T42" fmla="*/ 78 w 120"/>
                <a:gd name="T43" fmla="*/ 125 h 184"/>
                <a:gd name="T44" fmla="*/ 78 w 120"/>
                <a:gd name="T45" fmla="*/ 114 h 184"/>
                <a:gd name="T46" fmla="*/ 50 w 120"/>
                <a:gd name="T47" fmla="*/ 86 h 184"/>
                <a:gd name="T48" fmla="*/ 50 w 120"/>
                <a:gd name="T49" fmla="*/ 73 h 184"/>
                <a:gd name="T50" fmla="*/ 63 w 120"/>
                <a:gd name="T51" fmla="*/ 73 h 184"/>
                <a:gd name="T52" fmla="*/ 100 w 120"/>
                <a:gd name="T53" fmla="*/ 111 h 184"/>
                <a:gd name="T54" fmla="*/ 104 w 120"/>
                <a:gd name="T55" fmla="*/ 121 h 184"/>
                <a:gd name="T56" fmla="*/ 104 w 120"/>
                <a:gd name="T57" fmla="*/ 176 h 184"/>
                <a:gd name="T58" fmla="*/ 112 w 120"/>
                <a:gd name="T59" fmla="*/ 184 h 184"/>
                <a:gd name="T60" fmla="*/ 120 w 120"/>
                <a:gd name="T61" fmla="*/ 176 h 184"/>
                <a:gd name="T62" fmla="*/ 120 w 120"/>
                <a:gd name="T63" fmla="*/ 121 h 184"/>
                <a:gd name="T64" fmla="*/ 111 w 120"/>
                <a:gd name="T65" fmla="*/ 99 h 184"/>
                <a:gd name="T66" fmla="*/ 74 w 120"/>
                <a:gd name="T67" fmla="*/ 6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84">
                  <a:moveTo>
                    <a:pt x="74" y="62"/>
                  </a:moveTo>
                  <a:cubicBezTo>
                    <a:pt x="67" y="55"/>
                    <a:pt x="57" y="53"/>
                    <a:pt x="48" y="56"/>
                  </a:cubicBezTo>
                  <a:cubicBezTo>
                    <a:pt x="48" y="24"/>
                    <a:pt x="48" y="24"/>
                    <a:pt x="48" y="24"/>
                  </a:cubicBezTo>
                  <a:cubicBezTo>
                    <a:pt x="48" y="10"/>
                    <a:pt x="37" y="0"/>
                    <a:pt x="24" y="0"/>
                  </a:cubicBezTo>
                  <a:cubicBezTo>
                    <a:pt x="11" y="0"/>
                    <a:pt x="0" y="10"/>
                    <a:pt x="0" y="24"/>
                  </a:cubicBezTo>
                  <a:cubicBezTo>
                    <a:pt x="0" y="94"/>
                    <a:pt x="0" y="94"/>
                    <a:pt x="0" y="94"/>
                  </a:cubicBezTo>
                  <a:cubicBezTo>
                    <a:pt x="0" y="103"/>
                    <a:pt x="3" y="110"/>
                    <a:pt x="8" y="115"/>
                  </a:cubicBezTo>
                  <a:cubicBezTo>
                    <a:pt x="48" y="163"/>
                    <a:pt x="48" y="163"/>
                    <a:pt x="48" y="163"/>
                  </a:cubicBezTo>
                  <a:cubicBezTo>
                    <a:pt x="48" y="176"/>
                    <a:pt x="48" y="176"/>
                    <a:pt x="48" y="176"/>
                  </a:cubicBezTo>
                  <a:cubicBezTo>
                    <a:pt x="48" y="180"/>
                    <a:pt x="52" y="184"/>
                    <a:pt x="56" y="184"/>
                  </a:cubicBezTo>
                  <a:cubicBezTo>
                    <a:pt x="61" y="184"/>
                    <a:pt x="64" y="180"/>
                    <a:pt x="64" y="176"/>
                  </a:cubicBezTo>
                  <a:cubicBezTo>
                    <a:pt x="64" y="160"/>
                    <a:pt x="64" y="160"/>
                    <a:pt x="64" y="160"/>
                  </a:cubicBezTo>
                  <a:cubicBezTo>
                    <a:pt x="64" y="158"/>
                    <a:pt x="64" y="156"/>
                    <a:pt x="62" y="154"/>
                  </a:cubicBezTo>
                  <a:cubicBezTo>
                    <a:pt x="19" y="104"/>
                    <a:pt x="19" y="104"/>
                    <a:pt x="19" y="104"/>
                  </a:cubicBezTo>
                  <a:cubicBezTo>
                    <a:pt x="17" y="102"/>
                    <a:pt x="16" y="99"/>
                    <a:pt x="16" y="94"/>
                  </a:cubicBezTo>
                  <a:cubicBezTo>
                    <a:pt x="16" y="24"/>
                    <a:pt x="16" y="24"/>
                    <a:pt x="16" y="24"/>
                  </a:cubicBezTo>
                  <a:cubicBezTo>
                    <a:pt x="16" y="19"/>
                    <a:pt x="20" y="16"/>
                    <a:pt x="24" y="16"/>
                  </a:cubicBezTo>
                  <a:cubicBezTo>
                    <a:pt x="29" y="16"/>
                    <a:pt x="32" y="19"/>
                    <a:pt x="32" y="24"/>
                  </a:cubicBezTo>
                  <a:cubicBezTo>
                    <a:pt x="32" y="73"/>
                    <a:pt x="32" y="73"/>
                    <a:pt x="32" y="73"/>
                  </a:cubicBezTo>
                  <a:cubicBezTo>
                    <a:pt x="30" y="82"/>
                    <a:pt x="32" y="91"/>
                    <a:pt x="39" y="97"/>
                  </a:cubicBezTo>
                  <a:cubicBezTo>
                    <a:pt x="67" y="125"/>
                    <a:pt x="67" y="125"/>
                    <a:pt x="67" y="125"/>
                  </a:cubicBezTo>
                  <a:cubicBezTo>
                    <a:pt x="70" y="128"/>
                    <a:pt x="75" y="128"/>
                    <a:pt x="78" y="125"/>
                  </a:cubicBezTo>
                  <a:cubicBezTo>
                    <a:pt x="81" y="122"/>
                    <a:pt x="81" y="117"/>
                    <a:pt x="78" y="114"/>
                  </a:cubicBezTo>
                  <a:cubicBezTo>
                    <a:pt x="50" y="86"/>
                    <a:pt x="50" y="86"/>
                    <a:pt x="50" y="86"/>
                  </a:cubicBezTo>
                  <a:cubicBezTo>
                    <a:pt x="47" y="83"/>
                    <a:pt x="47" y="77"/>
                    <a:pt x="50" y="73"/>
                  </a:cubicBezTo>
                  <a:cubicBezTo>
                    <a:pt x="53" y="70"/>
                    <a:pt x="59" y="70"/>
                    <a:pt x="63" y="73"/>
                  </a:cubicBezTo>
                  <a:cubicBezTo>
                    <a:pt x="100" y="111"/>
                    <a:pt x="100" y="111"/>
                    <a:pt x="100" y="111"/>
                  </a:cubicBezTo>
                  <a:cubicBezTo>
                    <a:pt x="103" y="113"/>
                    <a:pt x="104" y="117"/>
                    <a:pt x="104" y="121"/>
                  </a:cubicBezTo>
                  <a:cubicBezTo>
                    <a:pt x="104" y="176"/>
                    <a:pt x="104" y="176"/>
                    <a:pt x="104" y="176"/>
                  </a:cubicBezTo>
                  <a:cubicBezTo>
                    <a:pt x="104" y="180"/>
                    <a:pt x="108" y="184"/>
                    <a:pt x="112" y="184"/>
                  </a:cubicBezTo>
                  <a:cubicBezTo>
                    <a:pt x="117" y="184"/>
                    <a:pt x="120" y="180"/>
                    <a:pt x="120" y="176"/>
                  </a:cubicBezTo>
                  <a:cubicBezTo>
                    <a:pt x="120" y="121"/>
                    <a:pt x="120" y="121"/>
                    <a:pt x="120" y="121"/>
                  </a:cubicBezTo>
                  <a:cubicBezTo>
                    <a:pt x="120" y="112"/>
                    <a:pt x="117" y="104"/>
                    <a:pt x="111" y="99"/>
                  </a:cubicBezTo>
                  <a:lnTo>
                    <a:pt x="74"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3" name="Freeform 6">
              <a:extLst>
                <a:ext uri="{FF2B5EF4-FFF2-40B4-BE49-F238E27FC236}">
                  <a16:creationId xmlns:a16="http://schemas.microsoft.com/office/drawing/2014/main" id="{AE8A7CF2-E93F-4919-9BCF-47CBCFAAAC3A}"/>
                </a:ext>
              </a:extLst>
            </p:cNvPr>
            <p:cNvSpPr>
              <a:spLocks/>
            </p:cNvSpPr>
            <p:nvPr/>
          </p:nvSpPr>
          <p:spPr bwMode="auto">
            <a:xfrm>
              <a:off x="4166" y="2335"/>
              <a:ext cx="288" cy="442"/>
            </a:xfrm>
            <a:custGeom>
              <a:avLst/>
              <a:gdLst>
                <a:gd name="T0" fmla="*/ 96 w 120"/>
                <a:gd name="T1" fmla="*/ 0 h 184"/>
                <a:gd name="T2" fmla="*/ 72 w 120"/>
                <a:gd name="T3" fmla="*/ 24 h 184"/>
                <a:gd name="T4" fmla="*/ 72 w 120"/>
                <a:gd name="T5" fmla="*/ 56 h 184"/>
                <a:gd name="T6" fmla="*/ 47 w 120"/>
                <a:gd name="T7" fmla="*/ 62 h 184"/>
                <a:gd name="T8" fmla="*/ 10 w 120"/>
                <a:gd name="T9" fmla="*/ 98 h 184"/>
                <a:gd name="T10" fmla="*/ 0 w 120"/>
                <a:gd name="T11" fmla="*/ 121 h 184"/>
                <a:gd name="T12" fmla="*/ 0 w 120"/>
                <a:gd name="T13" fmla="*/ 176 h 184"/>
                <a:gd name="T14" fmla="*/ 8 w 120"/>
                <a:gd name="T15" fmla="*/ 184 h 184"/>
                <a:gd name="T16" fmla="*/ 16 w 120"/>
                <a:gd name="T17" fmla="*/ 176 h 184"/>
                <a:gd name="T18" fmla="*/ 16 w 120"/>
                <a:gd name="T19" fmla="*/ 121 h 184"/>
                <a:gd name="T20" fmla="*/ 21 w 120"/>
                <a:gd name="T21" fmla="*/ 110 h 184"/>
                <a:gd name="T22" fmla="*/ 58 w 120"/>
                <a:gd name="T23" fmla="*/ 73 h 184"/>
                <a:gd name="T24" fmla="*/ 71 w 120"/>
                <a:gd name="T25" fmla="*/ 73 h 184"/>
                <a:gd name="T26" fmla="*/ 73 w 120"/>
                <a:gd name="T27" fmla="*/ 80 h 184"/>
                <a:gd name="T28" fmla="*/ 71 w 120"/>
                <a:gd name="T29" fmla="*/ 86 h 184"/>
                <a:gd name="T30" fmla="*/ 43 w 120"/>
                <a:gd name="T31" fmla="*/ 114 h 184"/>
                <a:gd name="T32" fmla="*/ 43 w 120"/>
                <a:gd name="T33" fmla="*/ 125 h 184"/>
                <a:gd name="T34" fmla="*/ 54 w 120"/>
                <a:gd name="T35" fmla="*/ 125 h 184"/>
                <a:gd name="T36" fmla="*/ 82 w 120"/>
                <a:gd name="T37" fmla="*/ 97 h 184"/>
                <a:gd name="T38" fmla="*/ 88 w 120"/>
                <a:gd name="T39" fmla="*/ 73 h 184"/>
                <a:gd name="T40" fmla="*/ 88 w 120"/>
                <a:gd name="T41" fmla="*/ 73 h 184"/>
                <a:gd name="T42" fmla="*/ 88 w 120"/>
                <a:gd name="T43" fmla="*/ 24 h 184"/>
                <a:gd name="T44" fmla="*/ 96 w 120"/>
                <a:gd name="T45" fmla="*/ 16 h 184"/>
                <a:gd name="T46" fmla="*/ 104 w 120"/>
                <a:gd name="T47" fmla="*/ 24 h 184"/>
                <a:gd name="T48" fmla="*/ 104 w 120"/>
                <a:gd name="T49" fmla="*/ 94 h 184"/>
                <a:gd name="T50" fmla="*/ 101 w 120"/>
                <a:gd name="T51" fmla="*/ 105 h 184"/>
                <a:gd name="T52" fmla="*/ 58 w 120"/>
                <a:gd name="T53" fmla="*/ 154 h 184"/>
                <a:gd name="T54" fmla="*/ 56 w 120"/>
                <a:gd name="T55" fmla="*/ 160 h 184"/>
                <a:gd name="T56" fmla="*/ 56 w 120"/>
                <a:gd name="T57" fmla="*/ 176 h 184"/>
                <a:gd name="T58" fmla="*/ 64 w 120"/>
                <a:gd name="T59" fmla="*/ 184 h 184"/>
                <a:gd name="T60" fmla="*/ 72 w 120"/>
                <a:gd name="T61" fmla="*/ 176 h 184"/>
                <a:gd name="T62" fmla="*/ 72 w 120"/>
                <a:gd name="T63" fmla="*/ 163 h 184"/>
                <a:gd name="T64" fmla="*/ 112 w 120"/>
                <a:gd name="T65" fmla="*/ 116 h 184"/>
                <a:gd name="T66" fmla="*/ 120 w 120"/>
                <a:gd name="T67" fmla="*/ 94 h 184"/>
                <a:gd name="T68" fmla="*/ 120 w 120"/>
                <a:gd name="T69" fmla="*/ 24 h 184"/>
                <a:gd name="T70" fmla="*/ 96 w 120"/>
                <a:gd name="T7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84">
                  <a:moveTo>
                    <a:pt x="96" y="0"/>
                  </a:moveTo>
                  <a:cubicBezTo>
                    <a:pt x="83" y="0"/>
                    <a:pt x="72" y="10"/>
                    <a:pt x="72" y="24"/>
                  </a:cubicBezTo>
                  <a:cubicBezTo>
                    <a:pt x="72" y="56"/>
                    <a:pt x="72" y="56"/>
                    <a:pt x="72" y="56"/>
                  </a:cubicBezTo>
                  <a:cubicBezTo>
                    <a:pt x="64" y="53"/>
                    <a:pt x="53" y="55"/>
                    <a:pt x="47" y="62"/>
                  </a:cubicBezTo>
                  <a:cubicBezTo>
                    <a:pt x="10" y="98"/>
                    <a:pt x="10" y="98"/>
                    <a:pt x="10" y="98"/>
                  </a:cubicBezTo>
                  <a:cubicBezTo>
                    <a:pt x="4" y="104"/>
                    <a:pt x="0" y="112"/>
                    <a:pt x="0" y="121"/>
                  </a:cubicBezTo>
                  <a:cubicBezTo>
                    <a:pt x="0" y="176"/>
                    <a:pt x="0" y="176"/>
                    <a:pt x="0" y="176"/>
                  </a:cubicBezTo>
                  <a:cubicBezTo>
                    <a:pt x="0" y="180"/>
                    <a:pt x="4" y="184"/>
                    <a:pt x="8" y="184"/>
                  </a:cubicBezTo>
                  <a:cubicBezTo>
                    <a:pt x="13" y="184"/>
                    <a:pt x="16" y="180"/>
                    <a:pt x="16" y="176"/>
                  </a:cubicBezTo>
                  <a:cubicBezTo>
                    <a:pt x="16" y="121"/>
                    <a:pt x="16" y="121"/>
                    <a:pt x="16" y="121"/>
                  </a:cubicBezTo>
                  <a:cubicBezTo>
                    <a:pt x="16" y="117"/>
                    <a:pt x="18" y="113"/>
                    <a:pt x="21" y="110"/>
                  </a:cubicBezTo>
                  <a:cubicBezTo>
                    <a:pt x="58" y="73"/>
                    <a:pt x="58" y="73"/>
                    <a:pt x="58" y="73"/>
                  </a:cubicBezTo>
                  <a:cubicBezTo>
                    <a:pt x="61" y="70"/>
                    <a:pt x="67" y="70"/>
                    <a:pt x="71" y="73"/>
                  </a:cubicBezTo>
                  <a:cubicBezTo>
                    <a:pt x="72" y="75"/>
                    <a:pt x="73" y="77"/>
                    <a:pt x="73" y="80"/>
                  </a:cubicBezTo>
                  <a:cubicBezTo>
                    <a:pt x="73" y="82"/>
                    <a:pt x="72" y="84"/>
                    <a:pt x="71" y="86"/>
                  </a:cubicBezTo>
                  <a:cubicBezTo>
                    <a:pt x="43" y="114"/>
                    <a:pt x="43" y="114"/>
                    <a:pt x="43" y="114"/>
                  </a:cubicBezTo>
                  <a:cubicBezTo>
                    <a:pt x="39" y="117"/>
                    <a:pt x="39" y="122"/>
                    <a:pt x="43" y="125"/>
                  </a:cubicBezTo>
                  <a:cubicBezTo>
                    <a:pt x="46" y="128"/>
                    <a:pt x="51" y="128"/>
                    <a:pt x="54" y="125"/>
                  </a:cubicBezTo>
                  <a:cubicBezTo>
                    <a:pt x="82" y="97"/>
                    <a:pt x="82" y="97"/>
                    <a:pt x="82" y="97"/>
                  </a:cubicBezTo>
                  <a:cubicBezTo>
                    <a:pt x="88" y="91"/>
                    <a:pt x="90" y="82"/>
                    <a:pt x="88" y="73"/>
                  </a:cubicBezTo>
                  <a:cubicBezTo>
                    <a:pt x="88" y="73"/>
                    <a:pt x="88" y="73"/>
                    <a:pt x="88" y="73"/>
                  </a:cubicBezTo>
                  <a:cubicBezTo>
                    <a:pt x="88" y="24"/>
                    <a:pt x="88" y="24"/>
                    <a:pt x="88" y="24"/>
                  </a:cubicBezTo>
                  <a:cubicBezTo>
                    <a:pt x="88" y="19"/>
                    <a:pt x="92" y="16"/>
                    <a:pt x="96" y="16"/>
                  </a:cubicBezTo>
                  <a:cubicBezTo>
                    <a:pt x="101" y="16"/>
                    <a:pt x="104" y="19"/>
                    <a:pt x="104" y="24"/>
                  </a:cubicBezTo>
                  <a:cubicBezTo>
                    <a:pt x="104" y="94"/>
                    <a:pt x="104" y="94"/>
                    <a:pt x="104" y="94"/>
                  </a:cubicBezTo>
                  <a:cubicBezTo>
                    <a:pt x="104" y="99"/>
                    <a:pt x="103" y="102"/>
                    <a:pt x="101" y="105"/>
                  </a:cubicBezTo>
                  <a:cubicBezTo>
                    <a:pt x="58" y="154"/>
                    <a:pt x="58" y="154"/>
                    <a:pt x="58" y="154"/>
                  </a:cubicBezTo>
                  <a:cubicBezTo>
                    <a:pt x="57" y="156"/>
                    <a:pt x="56" y="158"/>
                    <a:pt x="56" y="160"/>
                  </a:cubicBezTo>
                  <a:cubicBezTo>
                    <a:pt x="56" y="176"/>
                    <a:pt x="56" y="176"/>
                    <a:pt x="56" y="176"/>
                  </a:cubicBezTo>
                  <a:cubicBezTo>
                    <a:pt x="56" y="180"/>
                    <a:pt x="60" y="184"/>
                    <a:pt x="64" y="184"/>
                  </a:cubicBezTo>
                  <a:cubicBezTo>
                    <a:pt x="69" y="184"/>
                    <a:pt x="72" y="180"/>
                    <a:pt x="72" y="176"/>
                  </a:cubicBezTo>
                  <a:cubicBezTo>
                    <a:pt x="72" y="163"/>
                    <a:pt x="72" y="163"/>
                    <a:pt x="72" y="163"/>
                  </a:cubicBezTo>
                  <a:cubicBezTo>
                    <a:pt x="112" y="116"/>
                    <a:pt x="112" y="116"/>
                    <a:pt x="112" y="116"/>
                  </a:cubicBezTo>
                  <a:cubicBezTo>
                    <a:pt x="118" y="110"/>
                    <a:pt x="120" y="103"/>
                    <a:pt x="120" y="94"/>
                  </a:cubicBezTo>
                  <a:cubicBezTo>
                    <a:pt x="120" y="24"/>
                    <a:pt x="120" y="24"/>
                    <a:pt x="120" y="24"/>
                  </a:cubicBezTo>
                  <a:cubicBezTo>
                    <a:pt x="120" y="10"/>
                    <a:pt x="10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4" name="Freeform 7">
              <a:extLst>
                <a:ext uri="{FF2B5EF4-FFF2-40B4-BE49-F238E27FC236}">
                  <a16:creationId xmlns:a16="http://schemas.microsoft.com/office/drawing/2014/main" id="{467B6A13-5A0A-4E9E-B6B1-AAFB86E67EDF}"/>
                </a:ext>
              </a:extLst>
            </p:cNvPr>
            <p:cNvSpPr>
              <a:spLocks noEditPoints="1"/>
            </p:cNvSpPr>
            <p:nvPr/>
          </p:nvSpPr>
          <p:spPr bwMode="auto">
            <a:xfrm>
              <a:off x="3974" y="2160"/>
              <a:ext cx="348" cy="310"/>
            </a:xfrm>
            <a:custGeom>
              <a:avLst/>
              <a:gdLst>
                <a:gd name="T0" fmla="*/ 80 w 145"/>
                <a:gd name="T1" fmla="*/ 104 h 129"/>
                <a:gd name="T2" fmla="*/ 84 w 145"/>
                <a:gd name="T3" fmla="*/ 103 h 129"/>
                <a:gd name="T4" fmla="*/ 90 w 145"/>
                <a:gd name="T5" fmla="*/ 112 h 129"/>
                <a:gd name="T6" fmla="*/ 97 w 145"/>
                <a:gd name="T7" fmla="*/ 113 h 129"/>
                <a:gd name="T8" fmla="*/ 134 w 145"/>
                <a:gd name="T9" fmla="*/ 84 h 129"/>
                <a:gd name="T10" fmla="*/ 129 w 145"/>
                <a:gd name="T11" fmla="*/ 18 h 129"/>
                <a:gd name="T12" fmla="*/ 125 w 145"/>
                <a:gd name="T13" fmla="*/ 14 h 129"/>
                <a:gd name="T14" fmla="*/ 119 w 145"/>
                <a:gd name="T15" fmla="*/ 14 h 129"/>
                <a:gd name="T16" fmla="*/ 102 w 145"/>
                <a:gd name="T17" fmla="*/ 23 h 129"/>
                <a:gd name="T18" fmla="*/ 100 w 145"/>
                <a:gd name="T19" fmla="*/ 34 h 129"/>
                <a:gd name="T20" fmla="*/ 111 w 145"/>
                <a:gd name="T21" fmla="*/ 36 h 129"/>
                <a:gd name="T22" fmla="*/ 117 w 145"/>
                <a:gd name="T23" fmla="*/ 32 h 129"/>
                <a:gd name="T24" fmla="*/ 119 w 145"/>
                <a:gd name="T25" fmla="*/ 79 h 129"/>
                <a:gd name="T26" fmla="*/ 93 w 145"/>
                <a:gd name="T27" fmla="*/ 97 h 129"/>
                <a:gd name="T28" fmla="*/ 107 w 145"/>
                <a:gd name="T29" fmla="*/ 63 h 129"/>
                <a:gd name="T30" fmla="*/ 78 w 145"/>
                <a:gd name="T31" fmla="*/ 3 h 129"/>
                <a:gd name="T32" fmla="*/ 67 w 145"/>
                <a:gd name="T33" fmla="*/ 3 h 129"/>
                <a:gd name="T34" fmla="*/ 37 w 145"/>
                <a:gd name="T35" fmla="*/ 63 h 129"/>
                <a:gd name="T36" fmla="*/ 51 w 145"/>
                <a:gd name="T37" fmla="*/ 97 h 129"/>
                <a:gd name="T38" fmla="*/ 25 w 145"/>
                <a:gd name="T39" fmla="*/ 79 h 129"/>
                <a:gd name="T40" fmla="*/ 27 w 145"/>
                <a:gd name="T41" fmla="*/ 32 h 129"/>
                <a:gd name="T42" fmla="*/ 33 w 145"/>
                <a:gd name="T43" fmla="*/ 36 h 129"/>
                <a:gd name="T44" fmla="*/ 44 w 145"/>
                <a:gd name="T45" fmla="*/ 34 h 129"/>
                <a:gd name="T46" fmla="*/ 42 w 145"/>
                <a:gd name="T47" fmla="*/ 23 h 129"/>
                <a:gd name="T48" fmla="*/ 26 w 145"/>
                <a:gd name="T49" fmla="*/ 14 h 129"/>
                <a:gd name="T50" fmla="*/ 20 w 145"/>
                <a:gd name="T51" fmla="*/ 14 h 129"/>
                <a:gd name="T52" fmla="*/ 15 w 145"/>
                <a:gd name="T53" fmla="*/ 18 h 129"/>
                <a:gd name="T54" fmla="*/ 10 w 145"/>
                <a:gd name="T55" fmla="*/ 84 h 129"/>
                <a:gd name="T56" fmla="*/ 48 w 145"/>
                <a:gd name="T57" fmla="*/ 113 h 129"/>
                <a:gd name="T58" fmla="*/ 55 w 145"/>
                <a:gd name="T59" fmla="*/ 112 h 129"/>
                <a:gd name="T60" fmla="*/ 61 w 145"/>
                <a:gd name="T61" fmla="*/ 103 h 129"/>
                <a:gd name="T62" fmla="*/ 64 w 145"/>
                <a:gd name="T63" fmla="*/ 104 h 129"/>
                <a:gd name="T64" fmla="*/ 64 w 145"/>
                <a:gd name="T65" fmla="*/ 121 h 129"/>
                <a:gd name="T66" fmla="*/ 72 w 145"/>
                <a:gd name="T67" fmla="*/ 129 h 129"/>
                <a:gd name="T68" fmla="*/ 80 w 145"/>
                <a:gd name="T69" fmla="*/ 121 h 129"/>
                <a:gd name="T70" fmla="*/ 80 w 145"/>
                <a:gd name="T71" fmla="*/ 104 h 129"/>
                <a:gd name="T72" fmla="*/ 53 w 145"/>
                <a:gd name="T73" fmla="*/ 63 h 129"/>
                <a:gd name="T74" fmla="*/ 72 w 145"/>
                <a:gd name="T75" fmla="*/ 21 h 129"/>
                <a:gd name="T76" fmla="*/ 91 w 145"/>
                <a:gd name="T77" fmla="*/ 63 h 129"/>
                <a:gd name="T78" fmla="*/ 80 w 145"/>
                <a:gd name="T79" fmla="*/ 87 h 129"/>
                <a:gd name="T80" fmla="*/ 80 w 145"/>
                <a:gd name="T81" fmla="*/ 59 h 129"/>
                <a:gd name="T82" fmla="*/ 72 w 145"/>
                <a:gd name="T83" fmla="*/ 51 h 129"/>
                <a:gd name="T84" fmla="*/ 64 w 145"/>
                <a:gd name="T85" fmla="*/ 59 h 129"/>
                <a:gd name="T86" fmla="*/ 64 w 145"/>
                <a:gd name="T87" fmla="*/ 87 h 129"/>
                <a:gd name="T88" fmla="*/ 53 w 145"/>
                <a:gd name="T89"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29">
                  <a:moveTo>
                    <a:pt x="80" y="104"/>
                  </a:moveTo>
                  <a:cubicBezTo>
                    <a:pt x="81" y="104"/>
                    <a:pt x="83" y="103"/>
                    <a:pt x="84" y="103"/>
                  </a:cubicBezTo>
                  <a:cubicBezTo>
                    <a:pt x="83" y="107"/>
                    <a:pt x="85" y="111"/>
                    <a:pt x="90" y="112"/>
                  </a:cubicBezTo>
                  <a:cubicBezTo>
                    <a:pt x="92" y="113"/>
                    <a:pt x="94" y="113"/>
                    <a:pt x="97" y="113"/>
                  </a:cubicBezTo>
                  <a:cubicBezTo>
                    <a:pt x="112" y="113"/>
                    <a:pt x="127" y="102"/>
                    <a:pt x="134" y="84"/>
                  </a:cubicBezTo>
                  <a:cubicBezTo>
                    <a:pt x="145" y="57"/>
                    <a:pt x="130" y="20"/>
                    <a:pt x="129" y="18"/>
                  </a:cubicBezTo>
                  <a:cubicBezTo>
                    <a:pt x="128" y="16"/>
                    <a:pt x="127" y="15"/>
                    <a:pt x="125" y="14"/>
                  </a:cubicBezTo>
                  <a:cubicBezTo>
                    <a:pt x="123" y="13"/>
                    <a:pt x="121" y="13"/>
                    <a:pt x="119" y="14"/>
                  </a:cubicBezTo>
                  <a:cubicBezTo>
                    <a:pt x="112" y="17"/>
                    <a:pt x="107" y="20"/>
                    <a:pt x="102" y="23"/>
                  </a:cubicBezTo>
                  <a:cubicBezTo>
                    <a:pt x="99" y="25"/>
                    <a:pt x="98" y="30"/>
                    <a:pt x="100" y="34"/>
                  </a:cubicBezTo>
                  <a:cubicBezTo>
                    <a:pt x="102" y="38"/>
                    <a:pt x="107" y="39"/>
                    <a:pt x="111" y="36"/>
                  </a:cubicBezTo>
                  <a:cubicBezTo>
                    <a:pt x="113" y="35"/>
                    <a:pt x="115" y="34"/>
                    <a:pt x="117" y="32"/>
                  </a:cubicBezTo>
                  <a:cubicBezTo>
                    <a:pt x="120" y="43"/>
                    <a:pt x="125" y="64"/>
                    <a:pt x="119" y="79"/>
                  </a:cubicBezTo>
                  <a:cubicBezTo>
                    <a:pt x="114" y="92"/>
                    <a:pt x="102" y="99"/>
                    <a:pt x="93" y="97"/>
                  </a:cubicBezTo>
                  <a:cubicBezTo>
                    <a:pt x="102" y="89"/>
                    <a:pt x="107" y="77"/>
                    <a:pt x="107" y="63"/>
                  </a:cubicBezTo>
                  <a:cubicBezTo>
                    <a:pt x="107" y="33"/>
                    <a:pt x="79" y="4"/>
                    <a:pt x="78" y="3"/>
                  </a:cubicBezTo>
                  <a:cubicBezTo>
                    <a:pt x="75" y="0"/>
                    <a:pt x="70" y="0"/>
                    <a:pt x="67" y="3"/>
                  </a:cubicBezTo>
                  <a:cubicBezTo>
                    <a:pt x="65" y="4"/>
                    <a:pt x="37" y="33"/>
                    <a:pt x="37" y="63"/>
                  </a:cubicBezTo>
                  <a:cubicBezTo>
                    <a:pt x="37" y="77"/>
                    <a:pt x="43" y="89"/>
                    <a:pt x="51" y="97"/>
                  </a:cubicBezTo>
                  <a:cubicBezTo>
                    <a:pt x="43" y="99"/>
                    <a:pt x="30" y="92"/>
                    <a:pt x="25" y="79"/>
                  </a:cubicBezTo>
                  <a:cubicBezTo>
                    <a:pt x="20" y="64"/>
                    <a:pt x="24" y="43"/>
                    <a:pt x="27" y="32"/>
                  </a:cubicBezTo>
                  <a:cubicBezTo>
                    <a:pt x="30" y="34"/>
                    <a:pt x="31" y="35"/>
                    <a:pt x="33" y="36"/>
                  </a:cubicBezTo>
                  <a:cubicBezTo>
                    <a:pt x="37" y="39"/>
                    <a:pt x="42" y="38"/>
                    <a:pt x="44" y="34"/>
                  </a:cubicBezTo>
                  <a:cubicBezTo>
                    <a:pt x="47" y="30"/>
                    <a:pt x="46" y="25"/>
                    <a:pt x="42" y="23"/>
                  </a:cubicBezTo>
                  <a:cubicBezTo>
                    <a:pt x="37" y="20"/>
                    <a:pt x="33" y="17"/>
                    <a:pt x="26" y="14"/>
                  </a:cubicBezTo>
                  <a:cubicBezTo>
                    <a:pt x="24" y="13"/>
                    <a:pt x="22" y="13"/>
                    <a:pt x="20" y="14"/>
                  </a:cubicBezTo>
                  <a:cubicBezTo>
                    <a:pt x="18" y="15"/>
                    <a:pt x="16" y="16"/>
                    <a:pt x="15" y="18"/>
                  </a:cubicBezTo>
                  <a:cubicBezTo>
                    <a:pt x="15" y="20"/>
                    <a:pt x="0" y="57"/>
                    <a:pt x="10" y="84"/>
                  </a:cubicBezTo>
                  <a:cubicBezTo>
                    <a:pt x="17" y="102"/>
                    <a:pt x="33" y="113"/>
                    <a:pt x="48" y="113"/>
                  </a:cubicBezTo>
                  <a:cubicBezTo>
                    <a:pt x="50" y="113"/>
                    <a:pt x="53" y="113"/>
                    <a:pt x="55" y="112"/>
                  </a:cubicBezTo>
                  <a:cubicBezTo>
                    <a:pt x="59" y="111"/>
                    <a:pt x="62" y="107"/>
                    <a:pt x="61" y="103"/>
                  </a:cubicBezTo>
                  <a:cubicBezTo>
                    <a:pt x="62" y="103"/>
                    <a:pt x="63" y="104"/>
                    <a:pt x="64" y="104"/>
                  </a:cubicBezTo>
                  <a:cubicBezTo>
                    <a:pt x="64" y="121"/>
                    <a:pt x="64" y="121"/>
                    <a:pt x="64" y="121"/>
                  </a:cubicBezTo>
                  <a:cubicBezTo>
                    <a:pt x="64" y="125"/>
                    <a:pt x="68" y="129"/>
                    <a:pt x="72" y="129"/>
                  </a:cubicBezTo>
                  <a:cubicBezTo>
                    <a:pt x="77" y="129"/>
                    <a:pt x="80" y="125"/>
                    <a:pt x="80" y="121"/>
                  </a:cubicBezTo>
                  <a:lnTo>
                    <a:pt x="80" y="104"/>
                  </a:lnTo>
                  <a:close/>
                  <a:moveTo>
                    <a:pt x="53" y="63"/>
                  </a:moveTo>
                  <a:cubicBezTo>
                    <a:pt x="53" y="47"/>
                    <a:pt x="65" y="30"/>
                    <a:pt x="72" y="21"/>
                  </a:cubicBezTo>
                  <a:cubicBezTo>
                    <a:pt x="80" y="30"/>
                    <a:pt x="91" y="47"/>
                    <a:pt x="91" y="63"/>
                  </a:cubicBezTo>
                  <a:cubicBezTo>
                    <a:pt x="91" y="74"/>
                    <a:pt x="87" y="83"/>
                    <a:pt x="80" y="87"/>
                  </a:cubicBezTo>
                  <a:cubicBezTo>
                    <a:pt x="80" y="59"/>
                    <a:pt x="80" y="59"/>
                    <a:pt x="80" y="59"/>
                  </a:cubicBezTo>
                  <a:cubicBezTo>
                    <a:pt x="80" y="55"/>
                    <a:pt x="77" y="51"/>
                    <a:pt x="72" y="51"/>
                  </a:cubicBezTo>
                  <a:cubicBezTo>
                    <a:pt x="68" y="51"/>
                    <a:pt x="64" y="55"/>
                    <a:pt x="64" y="59"/>
                  </a:cubicBezTo>
                  <a:cubicBezTo>
                    <a:pt x="64" y="87"/>
                    <a:pt x="64" y="87"/>
                    <a:pt x="64" y="87"/>
                  </a:cubicBezTo>
                  <a:cubicBezTo>
                    <a:pt x="58" y="83"/>
                    <a:pt x="53" y="74"/>
                    <a:pt x="5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16" name="Rectangle 115">
            <a:extLst>
              <a:ext uri="{FF2B5EF4-FFF2-40B4-BE49-F238E27FC236}">
                <a16:creationId xmlns:a16="http://schemas.microsoft.com/office/drawing/2014/main" id="{0817C7D7-9FD7-463E-A451-A6A1F9F93C5A}"/>
              </a:ext>
            </a:extLst>
          </p:cNvPr>
          <p:cNvSpPr/>
          <p:nvPr/>
        </p:nvSpPr>
        <p:spPr>
          <a:xfrm>
            <a:off x="4175052" y="4459338"/>
            <a:ext cx="4316818" cy="476412"/>
          </a:xfrm>
          <a:prstGeom prst="rect">
            <a:avLst/>
          </a:prstGeom>
        </p:spPr>
        <p:txBody>
          <a:bodyPr wrap="square" lIns="0" tIns="0" rIns="0" bIns="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s-CO" b="1" i="0" u="none" strike="noStrike" kern="1200" cap="none" spc="0" normalizeH="0" baseline="0" noProof="0" dirty="0" smtClean="0">
                <a:ln>
                  <a:noFill/>
                </a:ln>
                <a:solidFill>
                  <a:srgbClr val="FFFFFF"/>
                </a:solidFill>
                <a:effectLst/>
                <a:uLnTx/>
                <a:uFillTx/>
                <a:latin typeface="Arial" panose="020B0604020202020204"/>
                <a:ea typeface="MS PGothic"/>
                <a:cs typeface="+mn-cs"/>
              </a:rPr>
              <a:t>Sugerencias de mejora</a:t>
            </a:r>
            <a:r>
              <a:rPr kumimoji="0" lang="es-CO" b="1" i="0" u="none" strike="noStrike" kern="1200" cap="none" spc="0" normalizeH="0" noProof="0" dirty="0" smtClean="0">
                <a:ln>
                  <a:noFill/>
                </a:ln>
                <a:solidFill>
                  <a:srgbClr val="FFFFFF"/>
                </a:solidFill>
                <a:effectLst/>
                <a:uLnTx/>
                <a:uFillTx/>
                <a:latin typeface="Arial" panose="020B0604020202020204"/>
                <a:ea typeface="MS PGothic"/>
                <a:cs typeface="+mn-cs"/>
              </a:rPr>
              <a:t> y expectativas para la renovación 2024/2025</a:t>
            </a:r>
            <a:endPar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endParaRPr>
          </a:p>
        </p:txBody>
      </p:sp>
      <p:grpSp>
        <p:nvGrpSpPr>
          <p:cNvPr id="117" name="Group 10">
            <a:extLst>
              <a:ext uri="{FF2B5EF4-FFF2-40B4-BE49-F238E27FC236}">
                <a16:creationId xmlns:a16="http://schemas.microsoft.com/office/drawing/2014/main" id="{367C6824-E88C-4078-B4FE-62CCBAB55D5B}"/>
              </a:ext>
            </a:extLst>
          </p:cNvPr>
          <p:cNvGrpSpPr>
            <a:grpSpLocks noChangeAspect="1"/>
          </p:cNvGrpSpPr>
          <p:nvPr/>
        </p:nvGrpSpPr>
        <p:grpSpPr bwMode="auto">
          <a:xfrm>
            <a:off x="3484979" y="4359900"/>
            <a:ext cx="512575" cy="548109"/>
            <a:chOff x="3837" y="2160"/>
            <a:chExt cx="577" cy="617"/>
          </a:xfrm>
          <a:solidFill>
            <a:schemeClr val="bg1"/>
          </a:solidFill>
        </p:grpSpPr>
        <p:sp>
          <p:nvSpPr>
            <p:cNvPr id="118" name="Freeform 11">
              <a:extLst>
                <a:ext uri="{FF2B5EF4-FFF2-40B4-BE49-F238E27FC236}">
                  <a16:creationId xmlns:a16="http://schemas.microsoft.com/office/drawing/2014/main" id="{B6A32EB7-8AD7-424F-915C-8311F4B55021}"/>
                </a:ext>
              </a:extLst>
            </p:cNvPr>
            <p:cNvSpPr>
              <a:spLocks/>
            </p:cNvSpPr>
            <p:nvPr/>
          </p:nvSpPr>
          <p:spPr bwMode="auto">
            <a:xfrm>
              <a:off x="3837" y="2160"/>
              <a:ext cx="577" cy="617"/>
            </a:xfrm>
            <a:custGeom>
              <a:avLst/>
              <a:gdLst>
                <a:gd name="T0" fmla="*/ 202 w 240"/>
                <a:gd name="T1" fmla="*/ 35 h 257"/>
                <a:gd name="T2" fmla="*/ 130 w 240"/>
                <a:gd name="T3" fmla="*/ 1 h 257"/>
                <a:gd name="T4" fmla="*/ 56 w 240"/>
                <a:gd name="T5" fmla="*/ 28 h 257"/>
                <a:gd name="T6" fmla="*/ 21 w 240"/>
                <a:gd name="T7" fmla="*/ 105 h 257"/>
                <a:gd name="T8" fmla="*/ 21 w 240"/>
                <a:gd name="T9" fmla="*/ 111 h 257"/>
                <a:gd name="T10" fmla="*/ 2 w 240"/>
                <a:gd name="T11" fmla="*/ 154 h 257"/>
                <a:gd name="T12" fmla="*/ 5 w 240"/>
                <a:gd name="T13" fmla="*/ 164 h 257"/>
                <a:gd name="T14" fmla="*/ 21 w 240"/>
                <a:gd name="T15" fmla="*/ 173 h 257"/>
                <a:gd name="T16" fmla="*/ 21 w 240"/>
                <a:gd name="T17" fmla="*/ 201 h 257"/>
                <a:gd name="T18" fmla="*/ 53 w 240"/>
                <a:gd name="T19" fmla="*/ 233 h 257"/>
                <a:gd name="T20" fmla="*/ 85 w 240"/>
                <a:gd name="T21" fmla="*/ 233 h 257"/>
                <a:gd name="T22" fmla="*/ 85 w 240"/>
                <a:gd name="T23" fmla="*/ 249 h 257"/>
                <a:gd name="T24" fmla="*/ 93 w 240"/>
                <a:gd name="T25" fmla="*/ 257 h 257"/>
                <a:gd name="T26" fmla="*/ 101 w 240"/>
                <a:gd name="T27" fmla="*/ 249 h 257"/>
                <a:gd name="T28" fmla="*/ 101 w 240"/>
                <a:gd name="T29" fmla="*/ 225 h 257"/>
                <a:gd name="T30" fmla="*/ 93 w 240"/>
                <a:gd name="T31" fmla="*/ 217 h 257"/>
                <a:gd name="T32" fmla="*/ 53 w 240"/>
                <a:gd name="T33" fmla="*/ 217 h 257"/>
                <a:gd name="T34" fmla="*/ 37 w 240"/>
                <a:gd name="T35" fmla="*/ 201 h 257"/>
                <a:gd name="T36" fmla="*/ 37 w 240"/>
                <a:gd name="T37" fmla="*/ 169 h 257"/>
                <a:gd name="T38" fmla="*/ 33 w 240"/>
                <a:gd name="T39" fmla="*/ 162 h 257"/>
                <a:gd name="T40" fmla="*/ 19 w 240"/>
                <a:gd name="T41" fmla="*/ 154 h 257"/>
                <a:gd name="T42" fmla="*/ 36 w 240"/>
                <a:gd name="T43" fmla="*/ 116 h 257"/>
                <a:gd name="T44" fmla="*/ 37 w 240"/>
                <a:gd name="T45" fmla="*/ 113 h 257"/>
                <a:gd name="T46" fmla="*/ 37 w 240"/>
                <a:gd name="T47" fmla="*/ 105 h 257"/>
                <a:gd name="T48" fmla="*/ 66 w 240"/>
                <a:gd name="T49" fmla="*/ 40 h 257"/>
                <a:gd name="T50" fmla="*/ 129 w 240"/>
                <a:gd name="T51" fmla="*/ 17 h 257"/>
                <a:gd name="T52" fmla="*/ 190 w 240"/>
                <a:gd name="T53" fmla="*/ 46 h 257"/>
                <a:gd name="T54" fmla="*/ 184 w 240"/>
                <a:gd name="T55" fmla="*/ 170 h 257"/>
                <a:gd name="T56" fmla="*/ 181 w 240"/>
                <a:gd name="T57" fmla="*/ 176 h 257"/>
                <a:gd name="T58" fmla="*/ 181 w 240"/>
                <a:gd name="T59" fmla="*/ 249 h 257"/>
                <a:gd name="T60" fmla="*/ 189 w 240"/>
                <a:gd name="T61" fmla="*/ 257 h 257"/>
                <a:gd name="T62" fmla="*/ 197 w 240"/>
                <a:gd name="T63" fmla="*/ 249 h 257"/>
                <a:gd name="T64" fmla="*/ 197 w 240"/>
                <a:gd name="T65" fmla="*/ 180 h 257"/>
                <a:gd name="T66" fmla="*/ 202 w 240"/>
                <a:gd name="T67" fmla="*/ 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57">
                  <a:moveTo>
                    <a:pt x="202" y="35"/>
                  </a:moveTo>
                  <a:cubicBezTo>
                    <a:pt x="183" y="15"/>
                    <a:pt x="158" y="2"/>
                    <a:pt x="130" y="1"/>
                  </a:cubicBezTo>
                  <a:cubicBezTo>
                    <a:pt x="102" y="0"/>
                    <a:pt x="76" y="9"/>
                    <a:pt x="56" y="28"/>
                  </a:cubicBezTo>
                  <a:cubicBezTo>
                    <a:pt x="34" y="46"/>
                    <a:pt x="21" y="74"/>
                    <a:pt x="21" y="105"/>
                  </a:cubicBezTo>
                  <a:cubicBezTo>
                    <a:pt x="21" y="111"/>
                    <a:pt x="21" y="111"/>
                    <a:pt x="21" y="111"/>
                  </a:cubicBezTo>
                  <a:cubicBezTo>
                    <a:pt x="2" y="154"/>
                    <a:pt x="2" y="154"/>
                    <a:pt x="2" y="154"/>
                  </a:cubicBezTo>
                  <a:cubicBezTo>
                    <a:pt x="0" y="157"/>
                    <a:pt x="1" y="162"/>
                    <a:pt x="5" y="164"/>
                  </a:cubicBezTo>
                  <a:cubicBezTo>
                    <a:pt x="21" y="173"/>
                    <a:pt x="21" y="173"/>
                    <a:pt x="21" y="173"/>
                  </a:cubicBezTo>
                  <a:cubicBezTo>
                    <a:pt x="21" y="201"/>
                    <a:pt x="21" y="201"/>
                    <a:pt x="21" y="201"/>
                  </a:cubicBezTo>
                  <a:cubicBezTo>
                    <a:pt x="21" y="219"/>
                    <a:pt x="35" y="233"/>
                    <a:pt x="53" y="233"/>
                  </a:cubicBezTo>
                  <a:cubicBezTo>
                    <a:pt x="85" y="233"/>
                    <a:pt x="85" y="233"/>
                    <a:pt x="85" y="233"/>
                  </a:cubicBezTo>
                  <a:cubicBezTo>
                    <a:pt x="85" y="249"/>
                    <a:pt x="85" y="249"/>
                    <a:pt x="85" y="249"/>
                  </a:cubicBezTo>
                  <a:cubicBezTo>
                    <a:pt x="85" y="253"/>
                    <a:pt x="89" y="257"/>
                    <a:pt x="93" y="257"/>
                  </a:cubicBezTo>
                  <a:cubicBezTo>
                    <a:pt x="97" y="257"/>
                    <a:pt x="101" y="253"/>
                    <a:pt x="101" y="249"/>
                  </a:cubicBezTo>
                  <a:cubicBezTo>
                    <a:pt x="101" y="225"/>
                    <a:pt x="101" y="225"/>
                    <a:pt x="101" y="225"/>
                  </a:cubicBezTo>
                  <a:cubicBezTo>
                    <a:pt x="101" y="220"/>
                    <a:pt x="97" y="217"/>
                    <a:pt x="93" y="217"/>
                  </a:cubicBezTo>
                  <a:cubicBezTo>
                    <a:pt x="53" y="217"/>
                    <a:pt x="53" y="217"/>
                    <a:pt x="53" y="217"/>
                  </a:cubicBezTo>
                  <a:cubicBezTo>
                    <a:pt x="44" y="217"/>
                    <a:pt x="37" y="210"/>
                    <a:pt x="37" y="201"/>
                  </a:cubicBezTo>
                  <a:cubicBezTo>
                    <a:pt x="37" y="169"/>
                    <a:pt x="37" y="169"/>
                    <a:pt x="37" y="169"/>
                  </a:cubicBezTo>
                  <a:cubicBezTo>
                    <a:pt x="37" y="166"/>
                    <a:pt x="36" y="163"/>
                    <a:pt x="33" y="162"/>
                  </a:cubicBezTo>
                  <a:cubicBezTo>
                    <a:pt x="19" y="154"/>
                    <a:pt x="19" y="154"/>
                    <a:pt x="19" y="154"/>
                  </a:cubicBezTo>
                  <a:cubicBezTo>
                    <a:pt x="36" y="116"/>
                    <a:pt x="36" y="116"/>
                    <a:pt x="36" y="116"/>
                  </a:cubicBezTo>
                  <a:cubicBezTo>
                    <a:pt x="37" y="115"/>
                    <a:pt x="37" y="114"/>
                    <a:pt x="37" y="113"/>
                  </a:cubicBezTo>
                  <a:cubicBezTo>
                    <a:pt x="37" y="105"/>
                    <a:pt x="37" y="105"/>
                    <a:pt x="37" y="105"/>
                  </a:cubicBezTo>
                  <a:cubicBezTo>
                    <a:pt x="37" y="79"/>
                    <a:pt x="48" y="55"/>
                    <a:pt x="66" y="40"/>
                  </a:cubicBezTo>
                  <a:cubicBezTo>
                    <a:pt x="83" y="24"/>
                    <a:pt x="106" y="16"/>
                    <a:pt x="129" y="17"/>
                  </a:cubicBezTo>
                  <a:cubicBezTo>
                    <a:pt x="153" y="18"/>
                    <a:pt x="174" y="28"/>
                    <a:pt x="190" y="46"/>
                  </a:cubicBezTo>
                  <a:cubicBezTo>
                    <a:pt x="223" y="82"/>
                    <a:pt x="220" y="138"/>
                    <a:pt x="184" y="170"/>
                  </a:cubicBezTo>
                  <a:cubicBezTo>
                    <a:pt x="182" y="172"/>
                    <a:pt x="181" y="174"/>
                    <a:pt x="181" y="176"/>
                  </a:cubicBezTo>
                  <a:cubicBezTo>
                    <a:pt x="181" y="249"/>
                    <a:pt x="181" y="249"/>
                    <a:pt x="181" y="249"/>
                  </a:cubicBezTo>
                  <a:cubicBezTo>
                    <a:pt x="181" y="253"/>
                    <a:pt x="185" y="257"/>
                    <a:pt x="189" y="257"/>
                  </a:cubicBezTo>
                  <a:cubicBezTo>
                    <a:pt x="193" y="257"/>
                    <a:pt x="197" y="253"/>
                    <a:pt x="197" y="249"/>
                  </a:cubicBezTo>
                  <a:cubicBezTo>
                    <a:pt x="197" y="180"/>
                    <a:pt x="197" y="180"/>
                    <a:pt x="197" y="180"/>
                  </a:cubicBezTo>
                  <a:cubicBezTo>
                    <a:pt x="237" y="141"/>
                    <a:pt x="240" y="77"/>
                    <a:pt x="20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9" name="Oval 12">
              <a:extLst>
                <a:ext uri="{FF2B5EF4-FFF2-40B4-BE49-F238E27FC236}">
                  <a16:creationId xmlns:a16="http://schemas.microsoft.com/office/drawing/2014/main" id="{6D09E87C-0E4A-47DD-9CF1-4FAF5A2F9683}"/>
                </a:ext>
              </a:extLst>
            </p:cNvPr>
            <p:cNvSpPr>
              <a:spLocks noChangeArrowheads="1"/>
            </p:cNvSpPr>
            <p:nvPr/>
          </p:nvSpPr>
          <p:spPr bwMode="auto">
            <a:xfrm>
              <a:off x="4104" y="2551"/>
              <a:ext cx="46" cy="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0" name="Freeform 13">
              <a:extLst>
                <a:ext uri="{FF2B5EF4-FFF2-40B4-BE49-F238E27FC236}">
                  <a16:creationId xmlns:a16="http://schemas.microsoft.com/office/drawing/2014/main" id="{BD76133F-6118-4508-9112-07EB8AA08F10}"/>
                </a:ext>
              </a:extLst>
            </p:cNvPr>
            <p:cNvSpPr>
              <a:spLocks/>
            </p:cNvSpPr>
            <p:nvPr/>
          </p:nvSpPr>
          <p:spPr bwMode="auto">
            <a:xfrm>
              <a:off x="4056" y="2275"/>
              <a:ext cx="180" cy="233"/>
            </a:xfrm>
            <a:custGeom>
              <a:avLst/>
              <a:gdLst>
                <a:gd name="T0" fmla="*/ 6 w 75"/>
                <a:gd name="T1" fmla="*/ 10 h 97"/>
                <a:gd name="T2" fmla="*/ 2 w 75"/>
                <a:gd name="T3" fmla="*/ 20 h 97"/>
                <a:gd name="T4" fmla="*/ 13 w 75"/>
                <a:gd name="T5" fmla="*/ 24 h 97"/>
                <a:gd name="T6" fmla="*/ 51 w 75"/>
                <a:gd name="T7" fmla="*/ 27 h 97"/>
                <a:gd name="T8" fmla="*/ 42 w 75"/>
                <a:gd name="T9" fmla="*/ 55 h 97"/>
                <a:gd name="T10" fmla="*/ 20 w 75"/>
                <a:gd name="T11" fmla="*/ 89 h 97"/>
                <a:gd name="T12" fmla="*/ 28 w 75"/>
                <a:gd name="T13" fmla="*/ 97 h 97"/>
                <a:gd name="T14" fmla="*/ 36 w 75"/>
                <a:gd name="T15" fmla="*/ 89 h 97"/>
                <a:gd name="T16" fmla="*/ 52 w 75"/>
                <a:gd name="T17" fmla="*/ 68 h 97"/>
                <a:gd name="T18" fmla="*/ 65 w 75"/>
                <a:gd name="T19" fmla="*/ 18 h 97"/>
                <a:gd name="T20" fmla="*/ 6 w 75"/>
                <a:gd name="T21"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7">
                  <a:moveTo>
                    <a:pt x="6" y="10"/>
                  </a:moveTo>
                  <a:cubicBezTo>
                    <a:pt x="2" y="11"/>
                    <a:pt x="0" y="16"/>
                    <a:pt x="2" y="20"/>
                  </a:cubicBezTo>
                  <a:cubicBezTo>
                    <a:pt x="4" y="24"/>
                    <a:pt x="9" y="26"/>
                    <a:pt x="13" y="24"/>
                  </a:cubicBezTo>
                  <a:cubicBezTo>
                    <a:pt x="28" y="17"/>
                    <a:pt x="46" y="18"/>
                    <a:pt x="51" y="27"/>
                  </a:cubicBezTo>
                  <a:cubicBezTo>
                    <a:pt x="58" y="37"/>
                    <a:pt x="51" y="48"/>
                    <a:pt x="42" y="55"/>
                  </a:cubicBezTo>
                  <a:cubicBezTo>
                    <a:pt x="28" y="67"/>
                    <a:pt x="20" y="75"/>
                    <a:pt x="20" y="89"/>
                  </a:cubicBezTo>
                  <a:cubicBezTo>
                    <a:pt x="20" y="93"/>
                    <a:pt x="24" y="97"/>
                    <a:pt x="28" y="97"/>
                  </a:cubicBezTo>
                  <a:cubicBezTo>
                    <a:pt x="33" y="97"/>
                    <a:pt x="36" y="93"/>
                    <a:pt x="36" y="89"/>
                  </a:cubicBezTo>
                  <a:cubicBezTo>
                    <a:pt x="36" y="83"/>
                    <a:pt x="39" y="79"/>
                    <a:pt x="52" y="68"/>
                  </a:cubicBezTo>
                  <a:cubicBezTo>
                    <a:pt x="70" y="53"/>
                    <a:pt x="75" y="34"/>
                    <a:pt x="65" y="18"/>
                  </a:cubicBezTo>
                  <a:cubicBezTo>
                    <a:pt x="54" y="1"/>
                    <a:pt x="26" y="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21" name="Rectangle 120">
            <a:extLst>
              <a:ext uri="{FF2B5EF4-FFF2-40B4-BE49-F238E27FC236}">
                <a16:creationId xmlns:a16="http://schemas.microsoft.com/office/drawing/2014/main" id="{E21E71A5-A27C-4F3D-B6C0-DFA5CB82CDA6}"/>
              </a:ext>
            </a:extLst>
          </p:cNvPr>
          <p:cNvSpPr/>
          <p:nvPr/>
        </p:nvSpPr>
        <p:spPr>
          <a:xfrm>
            <a:off x="637761" y="1001373"/>
            <a:ext cx="11223625" cy="9046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0" name="Isosceles Triangle 149">
            <a:extLst>
              <a:ext uri="{FF2B5EF4-FFF2-40B4-BE49-F238E27FC236}">
                <a16:creationId xmlns:a16="http://schemas.microsoft.com/office/drawing/2014/main" id="{40926FAE-6612-4455-9D6C-8FB925E9896A}"/>
              </a:ext>
            </a:extLst>
          </p:cNvPr>
          <p:cNvSpPr/>
          <p:nvPr/>
        </p:nvSpPr>
        <p:spPr>
          <a:xfrm rot="10800000">
            <a:off x="6070384" y="1898782"/>
            <a:ext cx="358378" cy="1833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9E413115-6582-4780-A890-93AF3887387E}"/>
              </a:ext>
            </a:extLst>
          </p:cNvPr>
          <p:cNvSpPr/>
          <p:nvPr/>
        </p:nvSpPr>
        <p:spPr>
          <a:xfrm>
            <a:off x="2009541" y="1266229"/>
            <a:ext cx="9594195" cy="370614"/>
          </a:xfrm>
          <a:prstGeom prst="rect">
            <a:avLst/>
          </a:prstGeom>
        </p:spPr>
        <p:txBody>
          <a:bodyPr wrap="square" lIns="0" tIns="0" rIns="0" bIns="0" anchor="t">
            <a:spAutoFit/>
          </a:bodyPr>
          <a:lstStyle/>
          <a:p>
            <a:pPr defTabSz="914400" fontAlgn="base">
              <a:lnSpc>
                <a:spcPct val="86000"/>
              </a:lnSpc>
              <a:spcBef>
                <a:spcPct val="0"/>
              </a:spcBef>
              <a:spcAft>
                <a:spcPct val="0"/>
              </a:spcAft>
              <a:defRPr/>
            </a:pPr>
            <a:r>
              <a:rPr lang="es-ES" sz="1400" b="1" dirty="0" smtClean="0">
                <a:solidFill>
                  <a:srgbClr val="FFFFFF"/>
                </a:solidFill>
                <a:ea typeface="MS PGothic"/>
                <a:cs typeface="Arial"/>
              </a:rPr>
              <a:t>Consideramos que este es el foro perfecto para que los reaseguradores de Grupo LARG puedan canalizar cualquier mensaje que puedan estimar relevante poner en conocimiento de las compañías. Es vuestro momento.</a:t>
            </a:r>
            <a:endParaRPr lang="es-CO" sz="1400" b="1" i="0" u="none" strike="noStrike" kern="1200" cap="none" spc="0" normalizeH="0" baseline="0" noProof="0" dirty="0">
              <a:ln>
                <a:noFill/>
              </a:ln>
              <a:solidFill>
                <a:srgbClr val="FFFFFF"/>
              </a:solidFill>
              <a:effectLst/>
              <a:uLnTx/>
              <a:uFillTx/>
              <a:latin typeface="Arial" panose="020B0604020202020204"/>
              <a:ea typeface="MS PGothic"/>
              <a:cs typeface="Arial"/>
            </a:endParaRPr>
          </a:p>
        </p:txBody>
      </p:sp>
      <p:grpSp>
        <p:nvGrpSpPr>
          <p:cNvPr id="6" name="Group 4">
            <a:extLst>
              <a:ext uri="{FF2B5EF4-FFF2-40B4-BE49-F238E27FC236}">
                <a16:creationId xmlns:a16="http://schemas.microsoft.com/office/drawing/2014/main" id="{87FFF36B-073C-4F84-9257-05452EA6D604}"/>
              </a:ext>
            </a:extLst>
          </p:cNvPr>
          <p:cNvGrpSpPr>
            <a:grpSpLocks noChangeAspect="1"/>
          </p:cNvGrpSpPr>
          <p:nvPr/>
        </p:nvGrpSpPr>
        <p:grpSpPr bwMode="auto">
          <a:xfrm>
            <a:off x="1241714" y="1225101"/>
            <a:ext cx="457200" cy="457199"/>
            <a:chOff x="3838" y="2160"/>
            <a:chExt cx="614" cy="614"/>
          </a:xfrm>
          <a:solidFill>
            <a:schemeClr val="bg1"/>
          </a:solidFill>
        </p:grpSpPr>
        <p:sp>
          <p:nvSpPr>
            <p:cNvPr id="8" name="Freeform 5">
              <a:extLst>
                <a:ext uri="{FF2B5EF4-FFF2-40B4-BE49-F238E27FC236}">
                  <a16:creationId xmlns:a16="http://schemas.microsoft.com/office/drawing/2014/main" id="{515D7617-80B4-40AD-9B51-DAC458955E1C}"/>
                </a:ext>
              </a:extLst>
            </p:cNvPr>
            <p:cNvSpPr>
              <a:spLocks/>
            </p:cNvSpPr>
            <p:nvPr/>
          </p:nvSpPr>
          <p:spPr bwMode="auto">
            <a:xfrm>
              <a:off x="4003" y="2350"/>
              <a:ext cx="283" cy="213"/>
            </a:xfrm>
            <a:custGeom>
              <a:avLst/>
              <a:gdLst>
                <a:gd name="T0" fmla="*/ 104 w 118"/>
                <a:gd name="T1" fmla="*/ 3 h 89"/>
                <a:gd name="T2" fmla="*/ 37 w 118"/>
                <a:gd name="T3" fmla="*/ 70 h 89"/>
                <a:gd name="T4" fmla="*/ 14 w 118"/>
                <a:gd name="T5" fmla="*/ 47 h 89"/>
                <a:gd name="T6" fmla="*/ 3 w 118"/>
                <a:gd name="T7" fmla="*/ 47 h 89"/>
                <a:gd name="T8" fmla="*/ 3 w 118"/>
                <a:gd name="T9" fmla="*/ 58 h 89"/>
                <a:gd name="T10" fmla="*/ 32 w 118"/>
                <a:gd name="T11" fmla="*/ 87 h 89"/>
                <a:gd name="T12" fmla="*/ 37 w 118"/>
                <a:gd name="T13" fmla="*/ 89 h 89"/>
                <a:gd name="T14" fmla="*/ 43 w 118"/>
                <a:gd name="T15" fmla="*/ 87 h 89"/>
                <a:gd name="T16" fmla="*/ 115 w 118"/>
                <a:gd name="T17" fmla="*/ 15 h 89"/>
                <a:gd name="T18" fmla="*/ 115 w 118"/>
                <a:gd name="T19" fmla="*/ 3 h 89"/>
                <a:gd name="T20" fmla="*/ 104 w 118"/>
                <a:gd name="T21"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89">
                  <a:moveTo>
                    <a:pt x="104" y="3"/>
                  </a:moveTo>
                  <a:cubicBezTo>
                    <a:pt x="37" y="70"/>
                    <a:pt x="37" y="70"/>
                    <a:pt x="37" y="70"/>
                  </a:cubicBezTo>
                  <a:cubicBezTo>
                    <a:pt x="14" y="47"/>
                    <a:pt x="14" y="47"/>
                    <a:pt x="14" y="47"/>
                  </a:cubicBezTo>
                  <a:cubicBezTo>
                    <a:pt x="11" y="43"/>
                    <a:pt x="6" y="43"/>
                    <a:pt x="3" y="47"/>
                  </a:cubicBezTo>
                  <a:cubicBezTo>
                    <a:pt x="0" y="50"/>
                    <a:pt x="0" y="55"/>
                    <a:pt x="3" y="58"/>
                  </a:cubicBezTo>
                  <a:cubicBezTo>
                    <a:pt x="32" y="87"/>
                    <a:pt x="32" y="87"/>
                    <a:pt x="32" y="87"/>
                  </a:cubicBezTo>
                  <a:cubicBezTo>
                    <a:pt x="33" y="88"/>
                    <a:pt x="35" y="89"/>
                    <a:pt x="37" y="89"/>
                  </a:cubicBezTo>
                  <a:cubicBezTo>
                    <a:pt x="40" y="89"/>
                    <a:pt x="42" y="88"/>
                    <a:pt x="43" y="87"/>
                  </a:cubicBezTo>
                  <a:cubicBezTo>
                    <a:pt x="115" y="15"/>
                    <a:pt x="115" y="15"/>
                    <a:pt x="115" y="15"/>
                  </a:cubicBezTo>
                  <a:cubicBezTo>
                    <a:pt x="118" y="12"/>
                    <a:pt x="118" y="6"/>
                    <a:pt x="115" y="3"/>
                  </a:cubicBezTo>
                  <a:cubicBezTo>
                    <a:pt x="112" y="0"/>
                    <a:pt x="107" y="0"/>
                    <a:pt x="10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9" name="Freeform 6">
              <a:extLst>
                <a:ext uri="{FF2B5EF4-FFF2-40B4-BE49-F238E27FC236}">
                  <a16:creationId xmlns:a16="http://schemas.microsoft.com/office/drawing/2014/main" id="{75251B44-E940-4078-8D56-1388D1903137}"/>
                </a:ext>
              </a:extLst>
            </p:cNvPr>
            <p:cNvSpPr>
              <a:spLocks/>
            </p:cNvSpPr>
            <p:nvPr/>
          </p:nvSpPr>
          <p:spPr bwMode="auto">
            <a:xfrm>
              <a:off x="4126" y="2160"/>
              <a:ext cx="326" cy="566"/>
            </a:xfrm>
            <a:custGeom>
              <a:avLst/>
              <a:gdLst>
                <a:gd name="T0" fmla="*/ 136 w 136"/>
                <a:gd name="T1" fmla="*/ 128 h 236"/>
                <a:gd name="T2" fmla="*/ 99 w 136"/>
                <a:gd name="T3" fmla="*/ 38 h 236"/>
                <a:gd name="T4" fmla="*/ 8 w 136"/>
                <a:gd name="T5" fmla="*/ 0 h 236"/>
                <a:gd name="T6" fmla="*/ 0 w 136"/>
                <a:gd name="T7" fmla="*/ 8 h 236"/>
                <a:gd name="T8" fmla="*/ 8 w 136"/>
                <a:gd name="T9" fmla="*/ 16 h 236"/>
                <a:gd name="T10" fmla="*/ 87 w 136"/>
                <a:gd name="T11" fmla="*/ 49 h 236"/>
                <a:gd name="T12" fmla="*/ 120 w 136"/>
                <a:gd name="T13" fmla="*/ 128 h 236"/>
                <a:gd name="T14" fmla="*/ 87 w 136"/>
                <a:gd name="T15" fmla="*/ 207 h 236"/>
                <a:gd name="T16" fmla="*/ 74 w 136"/>
                <a:gd name="T17" fmla="*/ 194 h 236"/>
                <a:gd name="T18" fmla="*/ 68 w 136"/>
                <a:gd name="T19" fmla="*/ 236 h 236"/>
                <a:gd name="T20" fmla="*/ 110 w 136"/>
                <a:gd name="T21" fmla="*/ 230 h 236"/>
                <a:gd name="T22" fmla="*/ 99 w 136"/>
                <a:gd name="T23" fmla="*/ 219 h 236"/>
                <a:gd name="T24" fmla="*/ 136 w 136"/>
                <a:gd name="T25"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36" y="128"/>
                  </a:moveTo>
                  <a:cubicBezTo>
                    <a:pt x="136" y="94"/>
                    <a:pt x="123" y="62"/>
                    <a:pt x="99" y="38"/>
                  </a:cubicBezTo>
                  <a:cubicBezTo>
                    <a:pt x="74" y="13"/>
                    <a:pt x="42" y="0"/>
                    <a:pt x="8" y="0"/>
                  </a:cubicBezTo>
                  <a:cubicBezTo>
                    <a:pt x="4" y="0"/>
                    <a:pt x="0" y="4"/>
                    <a:pt x="0" y="8"/>
                  </a:cubicBezTo>
                  <a:cubicBezTo>
                    <a:pt x="0" y="12"/>
                    <a:pt x="4" y="16"/>
                    <a:pt x="8" y="16"/>
                  </a:cubicBezTo>
                  <a:cubicBezTo>
                    <a:pt x="38" y="16"/>
                    <a:pt x="66" y="28"/>
                    <a:pt x="87" y="49"/>
                  </a:cubicBezTo>
                  <a:cubicBezTo>
                    <a:pt x="108" y="70"/>
                    <a:pt x="120" y="98"/>
                    <a:pt x="120" y="128"/>
                  </a:cubicBezTo>
                  <a:cubicBezTo>
                    <a:pt x="120" y="158"/>
                    <a:pt x="108" y="186"/>
                    <a:pt x="87" y="207"/>
                  </a:cubicBezTo>
                  <a:cubicBezTo>
                    <a:pt x="74" y="194"/>
                    <a:pt x="74" y="194"/>
                    <a:pt x="74" y="194"/>
                  </a:cubicBezTo>
                  <a:cubicBezTo>
                    <a:pt x="68" y="236"/>
                    <a:pt x="68" y="236"/>
                    <a:pt x="68" y="236"/>
                  </a:cubicBezTo>
                  <a:cubicBezTo>
                    <a:pt x="110" y="230"/>
                    <a:pt x="110" y="230"/>
                    <a:pt x="110" y="230"/>
                  </a:cubicBezTo>
                  <a:cubicBezTo>
                    <a:pt x="99" y="219"/>
                    <a:pt x="99" y="219"/>
                    <a:pt x="99" y="219"/>
                  </a:cubicBezTo>
                  <a:cubicBezTo>
                    <a:pt x="123" y="194"/>
                    <a:pt x="136" y="162"/>
                    <a:pt x="13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0" name="Freeform 7">
              <a:extLst>
                <a:ext uri="{FF2B5EF4-FFF2-40B4-BE49-F238E27FC236}">
                  <a16:creationId xmlns:a16="http://schemas.microsoft.com/office/drawing/2014/main" id="{B3AD213F-C003-43FE-B818-F6F335AD5712}"/>
                </a:ext>
              </a:extLst>
            </p:cNvPr>
            <p:cNvSpPr>
              <a:spLocks/>
            </p:cNvSpPr>
            <p:nvPr/>
          </p:nvSpPr>
          <p:spPr bwMode="auto">
            <a:xfrm>
              <a:off x="3838" y="2208"/>
              <a:ext cx="326" cy="566"/>
            </a:xfrm>
            <a:custGeom>
              <a:avLst/>
              <a:gdLst>
                <a:gd name="T0" fmla="*/ 128 w 136"/>
                <a:gd name="T1" fmla="*/ 220 h 236"/>
                <a:gd name="T2" fmla="*/ 49 w 136"/>
                <a:gd name="T3" fmla="*/ 187 h 236"/>
                <a:gd name="T4" fmla="*/ 16 w 136"/>
                <a:gd name="T5" fmla="*/ 108 h 236"/>
                <a:gd name="T6" fmla="*/ 49 w 136"/>
                <a:gd name="T7" fmla="*/ 29 h 236"/>
                <a:gd name="T8" fmla="*/ 62 w 136"/>
                <a:gd name="T9" fmla="*/ 42 h 236"/>
                <a:gd name="T10" fmla="*/ 68 w 136"/>
                <a:gd name="T11" fmla="*/ 0 h 236"/>
                <a:gd name="T12" fmla="*/ 26 w 136"/>
                <a:gd name="T13" fmla="*/ 6 h 236"/>
                <a:gd name="T14" fmla="*/ 37 w 136"/>
                <a:gd name="T15" fmla="*/ 17 h 236"/>
                <a:gd name="T16" fmla="*/ 0 w 136"/>
                <a:gd name="T17" fmla="*/ 108 h 236"/>
                <a:gd name="T18" fmla="*/ 37 w 136"/>
                <a:gd name="T19" fmla="*/ 198 h 236"/>
                <a:gd name="T20" fmla="*/ 128 w 136"/>
                <a:gd name="T21" fmla="*/ 236 h 236"/>
                <a:gd name="T22" fmla="*/ 136 w 136"/>
                <a:gd name="T23" fmla="*/ 228 h 236"/>
                <a:gd name="T24" fmla="*/ 128 w 136"/>
                <a:gd name="T25" fmla="*/ 2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28" y="220"/>
                  </a:moveTo>
                  <a:cubicBezTo>
                    <a:pt x="98" y="220"/>
                    <a:pt x="70" y="208"/>
                    <a:pt x="49" y="187"/>
                  </a:cubicBezTo>
                  <a:cubicBezTo>
                    <a:pt x="28" y="166"/>
                    <a:pt x="16" y="138"/>
                    <a:pt x="16" y="108"/>
                  </a:cubicBezTo>
                  <a:cubicBezTo>
                    <a:pt x="16" y="78"/>
                    <a:pt x="28" y="50"/>
                    <a:pt x="49" y="29"/>
                  </a:cubicBezTo>
                  <a:cubicBezTo>
                    <a:pt x="62" y="42"/>
                    <a:pt x="62" y="42"/>
                    <a:pt x="62" y="42"/>
                  </a:cubicBezTo>
                  <a:cubicBezTo>
                    <a:pt x="68" y="0"/>
                    <a:pt x="68" y="0"/>
                    <a:pt x="68" y="0"/>
                  </a:cubicBezTo>
                  <a:cubicBezTo>
                    <a:pt x="26" y="6"/>
                    <a:pt x="26" y="6"/>
                    <a:pt x="26" y="6"/>
                  </a:cubicBezTo>
                  <a:cubicBezTo>
                    <a:pt x="37" y="17"/>
                    <a:pt x="37" y="17"/>
                    <a:pt x="37" y="17"/>
                  </a:cubicBezTo>
                  <a:cubicBezTo>
                    <a:pt x="13" y="42"/>
                    <a:pt x="0" y="74"/>
                    <a:pt x="0" y="108"/>
                  </a:cubicBezTo>
                  <a:cubicBezTo>
                    <a:pt x="0" y="142"/>
                    <a:pt x="13" y="174"/>
                    <a:pt x="37" y="198"/>
                  </a:cubicBezTo>
                  <a:cubicBezTo>
                    <a:pt x="62" y="223"/>
                    <a:pt x="94" y="236"/>
                    <a:pt x="128" y="236"/>
                  </a:cubicBezTo>
                  <a:cubicBezTo>
                    <a:pt x="132" y="236"/>
                    <a:pt x="136" y="232"/>
                    <a:pt x="136" y="228"/>
                  </a:cubicBezTo>
                  <a:cubicBezTo>
                    <a:pt x="136" y="224"/>
                    <a:pt x="132" y="220"/>
                    <a:pt x="128"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grpSp>
    </p:spTree>
    <p:custDataLst>
      <p:custData r:id="rId1"/>
    </p:custDataLst>
    <p:extLst>
      <p:ext uri="{BB962C8B-B14F-4D97-AF65-F5344CB8AC3E}">
        <p14:creationId xmlns:p14="http://schemas.microsoft.com/office/powerpoint/2010/main" val="966783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r>
              <a:rPr lang="en-GB" dirty="0" smtClean="0"/>
              <a:t>Guy Carpenter &amp; Company Limited registered in England and Wales with company number 335308. </a:t>
            </a:r>
          </a:p>
          <a:p>
            <a:r>
              <a:rPr lang="en-GB" dirty="0" smtClean="0"/>
              <a:t>Registered Office: 1 Tower Place West, Tower Place, London, EC3R 5BU, United Kingdom.  </a:t>
            </a:r>
          </a:p>
          <a:p>
            <a:endParaRPr lang="en-GB" dirty="0" smtClean="0"/>
          </a:p>
          <a:p>
            <a:r>
              <a:rPr lang="en-GB" dirty="0" smtClean="0"/>
              <a:t>Guy Carpenter &amp; Company Limited is an agent and appointed representative of Marsh Limited. Marsh Limited is authorised and regulated by the Financial Conduct Authority (FCA).</a:t>
            </a:r>
            <a:endParaRPr lang="en-GB" dirty="0"/>
          </a:p>
        </p:txBody>
      </p:sp>
    </p:spTree>
    <p:extLst>
      <p:ext uri="{BB962C8B-B14F-4D97-AF65-F5344CB8AC3E}">
        <p14:creationId xmlns:p14="http://schemas.microsoft.com/office/powerpoint/2010/main" val="196483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4637-31F2-EBAE-8323-75BE8564FE25}"/>
              </a:ext>
            </a:extLst>
          </p:cNvPr>
          <p:cNvSpPr>
            <a:spLocks noGrp="1"/>
          </p:cNvSpPr>
          <p:nvPr>
            <p:ph type="title"/>
          </p:nvPr>
        </p:nvSpPr>
        <p:spPr>
          <a:xfrm>
            <a:off x="838200" y="365127"/>
            <a:ext cx="10515600" cy="1325563"/>
          </a:xfrm>
        </p:spPr>
        <p:txBody>
          <a:bodyPr anchor="ctr">
            <a:normAutofit/>
          </a:bodyPr>
          <a:lstStyle/>
          <a:p>
            <a:r>
              <a:rPr lang="en-US" dirty="0"/>
              <a:t>Meet Dawn Rizzi</a:t>
            </a:r>
          </a:p>
        </p:txBody>
      </p:sp>
      <p:pic>
        <p:nvPicPr>
          <p:cNvPr id="6" name="Content Placeholder 5" descr="A person in a black suit&#10;&#10;Description automatically generated">
            <a:extLst>
              <a:ext uri="{FF2B5EF4-FFF2-40B4-BE49-F238E27FC236}">
                <a16:creationId xmlns:a16="http://schemas.microsoft.com/office/drawing/2014/main" id="{60FC008B-103F-6B0E-C382-7EF8A98F1C08}"/>
              </a:ext>
            </a:extLst>
          </p:cNvPr>
          <p:cNvPicPr>
            <a:picLocks noGrp="1" noChangeAspect="1"/>
          </p:cNvPicPr>
          <p:nvPr>
            <p:ph idx="1"/>
          </p:nvPr>
        </p:nvPicPr>
        <p:blipFill rotWithShape="1">
          <a:blip r:embed="rId2"/>
          <a:srcRect r="2" b="7811"/>
          <a:stretch/>
        </p:blipFill>
        <p:spPr>
          <a:xfrm>
            <a:off x="1665844" y="1637085"/>
            <a:ext cx="3270821" cy="3015401"/>
          </a:xfrm>
          <a:noFill/>
        </p:spPr>
      </p:pic>
      <p:sp>
        <p:nvSpPr>
          <p:cNvPr id="7" name="Content Placeholder 3">
            <a:extLst>
              <a:ext uri="{FF2B5EF4-FFF2-40B4-BE49-F238E27FC236}">
                <a16:creationId xmlns:a16="http://schemas.microsoft.com/office/drawing/2014/main" id="{69C5324B-B01C-5D85-7716-FAC1F884F970}"/>
              </a:ext>
            </a:extLst>
          </p:cNvPr>
          <p:cNvSpPr>
            <a:spLocks noGrp="1"/>
          </p:cNvSpPr>
          <p:nvPr>
            <p:ph idx="13"/>
          </p:nvPr>
        </p:nvSpPr>
        <p:spPr>
          <a:xfrm>
            <a:off x="5448057" y="1983815"/>
            <a:ext cx="5116445" cy="3407335"/>
          </a:xfrm>
        </p:spPr>
        <p:txBody>
          <a:bodyPr>
            <a:normAutofit/>
          </a:bodyPr>
          <a:lstStyle/>
          <a:p>
            <a:pPr marL="285750" indent="-285750">
              <a:buFont typeface="Arial" panose="020B0604020202020204" pitchFamily="34" charset="0"/>
              <a:buChar char="•"/>
            </a:pPr>
            <a:r>
              <a:rPr lang="en-US" dirty="0"/>
              <a:t>Responsible for underwriting a portion of the company’s Broker Assumed portfolio</a:t>
            </a:r>
          </a:p>
          <a:p>
            <a:pPr marL="800100" lvl="1" indent="-285750"/>
            <a:r>
              <a:rPr lang="en-US" dirty="0"/>
              <a:t>International treaty business in the UK, Latin America, and Central-Eastern Europe regions </a:t>
            </a:r>
          </a:p>
          <a:p>
            <a:pPr marL="285750" indent="-285750">
              <a:buFont typeface="Arial" panose="020B0604020202020204" pitchFamily="34" charset="0"/>
              <a:buChar char="•"/>
            </a:pPr>
            <a:r>
              <a:rPr lang="en-US" dirty="0"/>
              <a:t>T</a:t>
            </a:r>
            <a:r>
              <a:rPr lang="en-US" b="0" i="0" u="none" strike="noStrike" baseline="0" dirty="0"/>
              <a:t>hree decades of experience in the reinsurance industry</a:t>
            </a:r>
          </a:p>
          <a:p>
            <a:pPr marL="800100" lvl="1" indent="-285750"/>
            <a:r>
              <a:rPr lang="en-US" dirty="0"/>
              <a:t>S</a:t>
            </a:r>
            <a:r>
              <a:rPr lang="en-US" b="0" i="0" u="none" strike="noStrike" baseline="0" dirty="0"/>
              <a:t>erved as an Associate Broker at Willis Re for 12 years</a:t>
            </a:r>
          </a:p>
          <a:p>
            <a:pPr marL="800100" lvl="1" indent="-285750"/>
            <a:r>
              <a:rPr lang="en-US" dirty="0"/>
              <a:t>S</a:t>
            </a:r>
            <a:r>
              <a:rPr lang="en-US" b="0" i="0" u="none" strike="noStrike" baseline="0" dirty="0"/>
              <a:t>pent 16 years at EMC Reinsurance Company, in roles that ranged from Reinsurance Underwriting Analyst to Assistant Vice President, Reinsurance Business Development</a:t>
            </a:r>
          </a:p>
          <a:p>
            <a:pPr marL="285750" indent="-285750">
              <a:buFont typeface="Arial" panose="020B0604020202020204" pitchFamily="34" charset="0"/>
              <a:buChar char="•"/>
            </a:pPr>
            <a:r>
              <a:rPr lang="en-US" b="0" i="0" u="none" strike="noStrike" baseline="0" dirty="0"/>
              <a:t>Joined AmericanAg™ in 2023</a:t>
            </a:r>
          </a:p>
        </p:txBody>
      </p:sp>
      <p:sp>
        <p:nvSpPr>
          <p:cNvPr id="8" name="TextBox 7">
            <a:extLst>
              <a:ext uri="{FF2B5EF4-FFF2-40B4-BE49-F238E27FC236}">
                <a16:creationId xmlns:a16="http://schemas.microsoft.com/office/drawing/2014/main" id="{2506F4CA-3A4C-5073-182C-E151CCD6B973}"/>
              </a:ext>
            </a:extLst>
          </p:cNvPr>
          <p:cNvSpPr txBox="1"/>
          <p:nvPr/>
        </p:nvSpPr>
        <p:spPr>
          <a:xfrm>
            <a:off x="1187826" y="4652486"/>
            <a:ext cx="4226859" cy="738664"/>
          </a:xfrm>
          <a:prstGeom prst="rect">
            <a:avLst/>
          </a:prstGeom>
          <a:solidFill>
            <a:schemeClr val="accent4"/>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E3D6D"/>
                </a:solidFill>
                <a:effectLst/>
                <a:uLnTx/>
                <a:uFillTx/>
                <a:latin typeface="Arial" panose="020B0604020202020204"/>
                <a:ea typeface="+mn-ea"/>
                <a:cs typeface="+mn-cs"/>
              </a:rPr>
              <a:t>Assistant Vice President, Underwriting &amp; Marketing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E3D6D"/>
                </a:solidFill>
                <a:effectLst/>
                <a:uLnTx/>
                <a:uFillTx/>
                <a:latin typeface="Arial" panose="020B0604020202020204"/>
                <a:ea typeface="+mn-ea"/>
                <a:cs typeface="+mn-cs"/>
              </a:rPr>
              <a:t>Telephone: +1.614.416.5023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E3D6D"/>
                </a:solidFill>
                <a:effectLst/>
                <a:uLnTx/>
                <a:uFillTx/>
                <a:latin typeface="Arial" panose="020B0604020202020204"/>
                <a:ea typeface="+mn-ea"/>
                <a:cs typeface="+mn-cs"/>
              </a:rPr>
              <a:t>Email: drizzi@aaic.com</a:t>
            </a:r>
          </a:p>
        </p:txBody>
      </p:sp>
    </p:spTree>
    <p:extLst>
      <p:ext uri="{BB962C8B-B14F-4D97-AF65-F5344CB8AC3E}">
        <p14:creationId xmlns:p14="http://schemas.microsoft.com/office/powerpoint/2010/main" val="2476831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00CC-F4A0-BDAE-EFB8-0CDAC34DBE82}"/>
              </a:ext>
            </a:extLst>
          </p:cNvPr>
          <p:cNvSpPr>
            <a:spLocks noGrp="1"/>
          </p:cNvSpPr>
          <p:nvPr>
            <p:ph type="title"/>
          </p:nvPr>
        </p:nvSpPr>
        <p:spPr>
          <a:xfrm>
            <a:off x="838200" y="365127"/>
            <a:ext cx="7098792" cy="1325563"/>
          </a:xfrm>
        </p:spPr>
        <p:txBody>
          <a:bodyPr anchor="ctr">
            <a:normAutofit/>
          </a:bodyPr>
          <a:lstStyle/>
          <a:p>
            <a:r>
              <a:rPr lang="en-US" dirty="0"/>
              <a:t>About Us</a:t>
            </a:r>
            <a:endParaRPr lang="en-US" baseline="30000" dirty="0"/>
          </a:p>
        </p:txBody>
      </p:sp>
      <p:sp>
        <p:nvSpPr>
          <p:cNvPr id="4" name="Content Placeholder 3">
            <a:extLst>
              <a:ext uri="{FF2B5EF4-FFF2-40B4-BE49-F238E27FC236}">
                <a16:creationId xmlns:a16="http://schemas.microsoft.com/office/drawing/2014/main" id="{D642D21E-1FCD-C5B2-317B-668AA8F5E62C}"/>
              </a:ext>
            </a:extLst>
          </p:cNvPr>
          <p:cNvSpPr>
            <a:spLocks noGrp="1"/>
          </p:cNvSpPr>
          <p:nvPr>
            <p:ph idx="1"/>
          </p:nvPr>
        </p:nvSpPr>
        <p:spPr>
          <a:xfrm>
            <a:off x="838200" y="1573212"/>
            <a:ext cx="7098792" cy="4351338"/>
          </a:xfrm>
        </p:spPr>
        <p:txBody>
          <a:bodyPr>
            <a:normAutofit/>
          </a:bodyPr>
          <a:lstStyle/>
          <a:p>
            <a:pPr marL="0" indent="0">
              <a:buNone/>
            </a:pPr>
            <a:r>
              <a:rPr lang="en-US" b="0" i="0" u="none" strike="noStrike" baseline="0" dirty="0"/>
              <a:t>American Agricultural Insurance Company (AmericanAg™) is a global provider of diversified reinsurance services. </a:t>
            </a:r>
            <a:endParaRPr lang="en-US" dirty="0"/>
          </a:p>
          <a:p>
            <a:pPr marL="0" indent="0">
              <a:buNone/>
            </a:pPr>
            <a:endParaRPr lang="en-US" b="0" i="0" u="none" strike="noStrike" baseline="0" dirty="0"/>
          </a:p>
          <a:p>
            <a:pPr marL="0" indent="0">
              <a:buNone/>
            </a:pPr>
            <a:r>
              <a:rPr lang="en-US" b="0" i="0" u="none" strike="noStrike" baseline="0" dirty="0"/>
              <a:t>Our role in the market is diverse, as both a buyer and a seller of reinsurance. </a:t>
            </a:r>
            <a:endParaRPr lang="en-US" dirty="0"/>
          </a:p>
          <a:p>
            <a:pPr marL="0" indent="0">
              <a:buNone/>
            </a:pPr>
            <a:endParaRPr lang="en-US" b="0" i="0" u="none" strike="noStrike" baseline="0" dirty="0"/>
          </a:p>
          <a:p>
            <a:pPr marL="0" indent="0">
              <a:buNone/>
            </a:pPr>
            <a:r>
              <a:rPr lang="en-US" b="0" i="0" u="none" strike="noStrike" baseline="0" dirty="0"/>
              <a:t>We serve as a direct reinsurer for the Farm Bureau</a:t>
            </a:r>
            <a:r>
              <a:rPr lang="en-US" b="0" i="0" u="none" strike="noStrike" baseline="30000" dirty="0"/>
              <a:t>® </a:t>
            </a:r>
            <a:r>
              <a:rPr lang="en-US" b="0" i="0" u="none" strike="noStrike" baseline="0" dirty="0"/>
              <a:t>P&amp;C insurance companies and also reinsure a broad range of other domestic and international companies through our Broker Assumed business. </a:t>
            </a:r>
          </a:p>
          <a:p>
            <a:pPr marL="0" indent="0">
              <a:buNone/>
            </a:pPr>
            <a:endParaRPr lang="en-US" b="0" i="0" u="none" strike="noStrike" baseline="0" dirty="0"/>
          </a:p>
        </p:txBody>
      </p:sp>
      <p:sp>
        <p:nvSpPr>
          <p:cNvPr id="9" name="Text Placeholder 3">
            <a:extLst>
              <a:ext uri="{FF2B5EF4-FFF2-40B4-BE49-F238E27FC236}">
                <a16:creationId xmlns:a16="http://schemas.microsoft.com/office/drawing/2014/main" id="{F7C4C627-40BC-3646-444B-29124070315A}"/>
              </a:ext>
            </a:extLst>
          </p:cNvPr>
          <p:cNvSpPr>
            <a:spLocks noGrp="1"/>
          </p:cNvSpPr>
          <p:nvPr>
            <p:ph type="body" sz="quarter" idx="13"/>
          </p:nvPr>
        </p:nvSpPr>
        <p:spPr>
          <a:xfrm>
            <a:off x="9051925" y="749300"/>
            <a:ext cx="2706688" cy="5175250"/>
          </a:xfr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Rated “A” (Excellent), with a Stable Outlook, by A.M. Best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Stable, multi-line reinsurance portfolio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Worldwide support of local, regional, and national programs, offering geographical diversification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Licensed property and casualty reinsurer in Canada </a:t>
            </a:r>
          </a:p>
          <a:p>
            <a:endParaRPr lang="en-US" dirty="0"/>
          </a:p>
        </p:txBody>
      </p:sp>
      <p:pic>
        <p:nvPicPr>
          <p:cNvPr id="6" name="Picture 5">
            <a:extLst>
              <a:ext uri="{FF2B5EF4-FFF2-40B4-BE49-F238E27FC236}">
                <a16:creationId xmlns:a16="http://schemas.microsoft.com/office/drawing/2014/main" id="{7EADE7DB-5A6B-CAB5-6F9D-26CF5097A3DD}"/>
              </a:ext>
            </a:extLst>
          </p:cNvPr>
          <p:cNvPicPr>
            <a:picLocks noChangeAspect="1"/>
          </p:cNvPicPr>
          <p:nvPr/>
        </p:nvPicPr>
        <p:blipFill rotWithShape="1">
          <a:blip r:embed="rId3"/>
          <a:srcRect l="2737" r="2587"/>
          <a:stretch/>
        </p:blipFill>
        <p:spPr>
          <a:xfrm>
            <a:off x="0" y="4760661"/>
            <a:ext cx="8614609" cy="2106963"/>
          </a:xfrm>
          <a:prstGeom prst="rect">
            <a:avLst/>
          </a:prstGeom>
        </p:spPr>
      </p:pic>
      <p:pic>
        <p:nvPicPr>
          <p:cNvPr id="8" name="Picture 7" descr="Logo, company name&#10;&#10;Description automatically generated">
            <a:extLst>
              <a:ext uri="{FF2B5EF4-FFF2-40B4-BE49-F238E27FC236}">
                <a16:creationId xmlns:a16="http://schemas.microsoft.com/office/drawing/2014/main" id="{82E3C3AD-BF26-9A8B-1770-710E34353699}"/>
              </a:ext>
            </a:extLst>
          </p:cNvPr>
          <p:cNvPicPr>
            <a:picLocks noChangeAspect="1"/>
          </p:cNvPicPr>
          <p:nvPr/>
        </p:nvPicPr>
        <p:blipFill>
          <a:blip r:embed="rId4"/>
          <a:stretch>
            <a:fillRect/>
          </a:stretch>
        </p:blipFill>
        <p:spPr>
          <a:xfrm>
            <a:off x="6023100" y="365127"/>
            <a:ext cx="2206305" cy="965258"/>
          </a:xfrm>
          <a:prstGeom prst="rect">
            <a:avLst/>
          </a:prstGeom>
        </p:spPr>
      </p:pic>
    </p:spTree>
    <p:extLst>
      <p:ext uri="{BB962C8B-B14F-4D97-AF65-F5344CB8AC3E}">
        <p14:creationId xmlns:p14="http://schemas.microsoft.com/office/powerpoint/2010/main" val="253722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4231-C781-0860-2A67-9F261897DC0F}"/>
              </a:ext>
            </a:extLst>
          </p:cNvPr>
          <p:cNvSpPr>
            <a:spLocks noGrp="1"/>
          </p:cNvSpPr>
          <p:nvPr>
            <p:ph type="title"/>
          </p:nvPr>
        </p:nvSpPr>
        <p:spPr/>
        <p:txBody>
          <a:bodyPr>
            <a:normAutofit/>
          </a:bodyPr>
          <a:lstStyle/>
          <a:p>
            <a:r>
              <a:rPr lang="en-US" sz="4000"/>
              <a:t>Broker Assumed </a:t>
            </a:r>
            <a:r>
              <a:rPr lang="en-US" sz="4000">
                <a:latin typeface="Arial" panose="020B0604020202020204" pitchFamily="34" charset="0"/>
              </a:rPr>
              <a:t>–</a:t>
            </a:r>
            <a:r>
              <a:rPr lang="en-US" sz="4000"/>
              <a:t> Our History</a:t>
            </a:r>
          </a:p>
        </p:txBody>
      </p:sp>
      <p:graphicFrame>
        <p:nvGraphicFramePr>
          <p:cNvPr id="7" name="Diagram 6" descr="&#10;">
            <a:extLst>
              <a:ext uri="{FF2B5EF4-FFF2-40B4-BE49-F238E27FC236}">
                <a16:creationId xmlns:a16="http://schemas.microsoft.com/office/drawing/2014/main" id="{FEBE930C-53A3-D182-F1D8-A2504EFF8F41}"/>
              </a:ext>
            </a:extLst>
          </p:cNvPr>
          <p:cNvGraphicFramePr/>
          <p:nvPr/>
        </p:nvGraphicFramePr>
        <p:xfrm>
          <a:off x="1854631" y="2987975"/>
          <a:ext cx="7886700" cy="82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76CACEC-39A2-1BF4-3E6B-1845AFAD1845}"/>
              </a:ext>
            </a:extLst>
          </p:cNvPr>
          <p:cNvPicPr>
            <a:picLocks noChangeAspect="1"/>
          </p:cNvPicPr>
          <p:nvPr/>
        </p:nvPicPr>
        <p:blipFill>
          <a:blip r:embed="rId8"/>
          <a:stretch>
            <a:fillRect/>
          </a:stretch>
        </p:blipFill>
        <p:spPr>
          <a:xfrm>
            <a:off x="1882553" y="1876007"/>
            <a:ext cx="1051148" cy="1051148"/>
          </a:xfrm>
          <a:prstGeom prst="rect">
            <a:avLst/>
          </a:prstGeom>
        </p:spPr>
      </p:pic>
      <p:sp>
        <p:nvSpPr>
          <p:cNvPr id="12" name="Freeform: Shape 11">
            <a:extLst>
              <a:ext uri="{FF2B5EF4-FFF2-40B4-BE49-F238E27FC236}">
                <a16:creationId xmlns:a16="http://schemas.microsoft.com/office/drawing/2014/main" id="{DA9706F2-B38B-8AC2-2900-C69A80562493}"/>
              </a:ext>
            </a:extLst>
          </p:cNvPr>
          <p:cNvSpPr/>
          <p:nvPr/>
        </p:nvSpPr>
        <p:spPr>
          <a:xfrm>
            <a:off x="1294675" y="2987975"/>
            <a:ext cx="812706" cy="891418"/>
          </a:xfrm>
          <a:custGeom>
            <a:avLst/>
            <a:gdLst>
              <a:gd name="connsiteX0" fmla="*/ 0 w 812706"/>
              <a:gd name="connsiteY0" fmla="*/ 81271 h 891418"/>
              <a:gd name="connsiteX1" fmla="*/ 81271 w 812706"/>
              <a:gd name="connsiteY1" fmla="*/ 0 h 891418"/>
              <a:gd name="connsiteX2" fmla="*/ 731435 w 812706"/>
              <a:gd name="connsiteY2" fmla="*/ 0 h 891418"/>
              <a:gd name="connsiteX3" fmla="*/ 812706 w 812706"/>
              <a:gd name="connsiteY3" fmla="*/ 81271 h 891418"/>
              <a:gd name="connsiteX4" fmla="*/ 812706 w 812706"/>
              <a:gd name="connsiteY4" fmla="*/ 810147 h 891418"/>
              <a:gd name="connsiteX5" fmla="*/ 731435 w 812706"/>
              <a:gd name="connsiteY5" fmla="*/ 891418 h 891418"/>
              <a:gd name="connsiteX6" fmla="*/ 81271 w 812706"/>
              <a:gd name="connsiteY6" fmla="*/ 891418 h 891418"/>
              <a:gd name="connsiteX7" fmla="*/ 0 w 812706"/>
              <a:gd name="connsiteY7" fmla="*/ 810147 h 891418"/>
              <a:gd name="connsiteX8" fmla="*/ 0 w 812706"/>
              <a:gd name="connsiteY8" fmla="*/ 81271 h 8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06" h="891418">
                <a:moveTo>
                  <a:pt x="0" y="81271"/>
                </a:moveTo>
                <a:cubicBezTo>
                  <a:pt x="0" y="36386"/>
                  <a:pt x="36386" y="0"/>
                  <a:pt x="81271" y="0"/>
                </a:cubicBezTo>
                <a:lnTo>
                  <a:pt x="731435" y="0"/>
                </a:lnTo>
                <a:cubicBezTo>
                  <a:pt x="776320" y="0"/>
                  <a:pt x="812706" y="36386"/>
                  <a:pt x="812706" y="81271"/>
                </a:cubicBezTo>
                <a:lnTo>
                  <a:pt x="812706" y="810147"/>
                </a:lnTo>
                <a:cubicBezTo>
                  <a:pt x="812706" y="855032"/>
                  <a:pt x="776320" y="891418"/>
                  <a:pt x="731435" y="891418"/>
                </a:cubicBezTo>
                <a:lnTo>
                  <a:pt x="81271" y="891418"/>
                </a:lnTo>
                <a:cubicBezTo>
                  <a:pt x="36386" y="891418"/>
                  <a:pt x="0" y="855032"/>
                  <a:pt x="0" y="810147"/>
                </a:cubicBezTo>
                <a:lnTo>
                  <a:pt x="0" y="81271"/>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259" tIns="116259" rIns="116259" bIns="116259"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337FFE"/>
                </a:solidFill>
                <a:effectLst/>
                <a:uLnTx/>
                <a:uFillTx/>
                <a:latin typeface="Arial" panose="020B0604020202020204"/>
                <a:ea typeface="+mn-ea"/>
                <a:cs typeface="+mn-cs"/>
              </a:rPr>
              <a:t>1919</a:t>
            </a:r>
          </a:p>
        </p:txBody>
      </p:sp>
      <p:sp>
        <p:nvSpPr>
          <p:cNvPr id="14" name="Freeform: Shape 13">
            <a:extLst>
              <a:ext uri="{FF2B5EF4-FFF2-40B4-BE49-F238E27FC236}">
                <a16:creationId xmlns:a16="http://schemas.microsoft.com/office/drawing/2014/main" id="{92F0E7DA-3C42-5D60-A2E9-7A86FF563841}"/>
              </a:ext>
            </a:extLst>
          </p:cNvPr>
          <p:cNvSpPr/>
          <p:nvPr/>
        </p:nvSpPr>
        <p:spPr>
          <a:xfrm>
            <a:off x="2832260" y="2987975"/>
            <a:ext cx="812706" cy="891418"/>
          </a:xfrm>
          <a:custGeom>
            <a:avLst/>
            <a:gdLst>
              <a:gd name="connsiteX0" fmla="*/ 0 w 812706"/>
              <a:gd name="connsiteY0" fmla="*/ 81271 h 891418"/>
              <a:gd name="connsiteX1" fmla="*/ 81271 w 812706"/>
              <a:gd name="connsiteY1" fmla="*/ 0 h 891418"/>
              <a:gd name="connsiteX2" fmla="*/ 731435 w 812706"/>
              <a:gd name="connsiteY2" fmla="*/ 0 h 891418"/>
              <a:gd name="connsiteX3" fmla="*/ 812706 w 812706"/>
              <a:gd name="connsiteY3" fmla="*/ 81271 h 891418"/>
              <a:gd name="connsiteX4" fmla="*/ 812706 w 812706"/>
              <a:gd name="connsiteY4" fmla="*/ 810147 h 891418"/>
              <a:gd name="connsiteX5" fmla="*/ 731435 w 812706"/>
              <a:gd name="connsiteY5" fmla="*/ 891418 h 891418"/>
              <a:gd name="connsiteX6" fmla="*/ 81271 w 812706"/>
              <a:gd name="connsiteY6" fmla="*/ 891418 h 891418"/>
              <a:gd name="connsiteX7" fmla="*/ 0 w 812706"/>
              <a:gd name="connsiteY7" fmla="*/ 810147 h 891418"/>
              <a:gd name="connsiteX8" fmla="*/ 0 w 812706"/>
              <a:gd name="connsiteY8" fmla="*/ 81271 h 8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06" h="891418">
                <a:moveTo>
                  <a:pt x="0" y="81271"/>
                </a:moveTo>
                <a:cubicBezTo>
                  <a:pt x="0" y="36386"/>
                  <a:pt x="36386" y="0"/>
                  <a:pt x="81271" y="0"/>
                </a:cubicBezTo>
                <a:lnTo>
                  <a:pt x="731435" y="0"/>
                </a:lnTo>
                <a:cubicBezTo>
                  <a:pt x="776320" y="0"/>
                  <a:pt x="812706" y="36386"/>
                  <a:pt x="812706" y="81271"/>
                </a:cubicBezTo>
                <a:lnTo>
                  <a:pt x="812706" y="810147"/>
                </a:lnTo>
                <a:cubicBezTo>
                  <a:pt x="812706" y="855032"/>
                  <a:pt x="776320" y="891418"/>
                  <a:pt x="731435" y="891418"/>
                </a:cubicBezTo>
                <a:lnTo>
                  <a:pt x="81271" y="891418"/>
                </a:lnTo>
                <a:cubicBezTo>
                  <a:pt x="36386" y="891418"/>
                  <a:pt x="0" y="855032"/>
                  <a:pt x="0" y="810147"/>
                </a:cubicBezTo>
                <a:lnTo>
                  <a:pt x="0" y="81271"/>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259" tIns="116259" rIns="116259" bIns="116259"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337FFE"/>
                </a:solidFill>
                <a:effectLst/>
                <a:uLnTx/>
                <a:uFillTx/>
                <a:latin typeface="Arial" panose="020B0604020202020204"/>
                <a:ea typeface="+mn-ea"/>
                <a:cs typeface="+mn-cs"/>
              </a:rPr>
              <a:t>1926</a:t>
            </a:r>
          </a:p>
        </p:txBody>
      </p:sp>
      <p:sp>
        <p:nvSpPr>
          <p:cNvPr id="16" name="Freeform: Shape 15">
            <a:extLst>
              <a:ext uri="{FF2B5EF4-FFF2-40B4-BE49-F238E27FC236}">
                <a16:creationId xmlns:a16="http://schemas.microsoft.com/office/drawing/2014/main" id="{A5BA5B41-2D0D-4413-21AF-0FFCCAD57379}"/>
              </a:ext>
            </a:extLst>
          </p:cNvPr>
          <p:cNvSpPr/>
          <p:nvPr/>
        </p:nvSpPr>
        <p:spPr>
          <a:xfrm>
            <a:off x="4275309" y="2992648"/>
            <a:ext cx="812706" cy="891418"/>
          </a:xfrm>
          <a:custGeom>
            <a:avLst/>
            <a:gdLst>
              <a:gd name="connsiteX0" fmla="*/ 0 w 812706"/>
              <a:gd name="connsiteY0" fmla="*/ 81271 h 891418"/>
              <a:gd name="connsiteX1" fmla="*/ 81271 w 812706"/>
              <a:gd name="connsiteY1" fmla="*/ 0 h 891418"/>
              <a:gd name="connsiteX2" fmla="*/ 731435 w 812706"/>
              <a:gd name="connsiteY2" fmla="*/ 0 h 891418"/>
              <a:gd name="connsiteX3" fmla="*/ 812706 w 812706"/>
              <a:gd name="connsiteY3" fmla="*/ 81271 h 891418"/>
              <a:gd name="connsiteX4" fmla="*/ 812706 w 812706"/>
              <a:gd name="connsiteY4" fmla="*/ 810147 h 891418"/>
              <a:gd name="connsiteX5" fmla="*/ 731435 w 812706"/>
              <a:gd name="connsiteY5" fmla="*/ 891418 h 891418"/>
              <a:gd name="connsiteX6" fmla="*/ 81271 w 812706"/>
              <a:gd name="connsiteY6" fmla="*/ 891418 h 891418"/>
              <a:gd name="connsiteX7" fmla="*/ 0 w 812706"/>
              <a:gd name="connsiteY7" fmla="*/ 810147 h 891418"/>
              <a:gd name="connsiteX8" fmla="*/ 0 w 812706"/>
              <a:gd name="connsiteY8" fmla="*/ 81271 h 8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06" h="891418">
                <a:moveTo>
                  <a:pt x="0" y="81271"/>
                </a:moveTo>
                <a:cubicBezTo>
                  <a:pt x="0" y="36386"/>
                  <a:pt x="36386" y="0"/>
                  <a:pt x="81271" y="0"/>
                </a:cubicBezTo>
                <a:lnTo>
                  <a:pt x="731435" y="0"/>
                </a:lnTo>
                <a:cubicBezTo>
                  <a:pt x="776320" y="0"/>
                  <a:pt x="812706" y="36386"/>
                  <a:pt x="812706" y="81271"/>
                </a:cubicBezTo>
                <a:lnTo>
                  <a:pt x="812706" y="810147"/>
                </a:lnTo>
                <a:cubicBezTo>
                  <a:pt x="812706" y="855032"/>
                  <a:pt x="776320" y="891418"/>
                  <a:pt x="731435" y="891418"/>
                </a:cubicBezTo>
                <a:lnTo>
                  <a:pt x="81271" y="891418"/>
                </a:lnTo>
                <a:cubicBezTo>
                  <a:pt x="36386" y="891418"/>
                  <a:pt x="0" y="855032"/>
                  <a:pt x="0" y="810147"/>
                </a:cubicBezTo>
                <a:lnTo>
                  <a:pt x="0" y="81271"/>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147" tIns="109147" rIns="109147" bIns="109147"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337FFE"/>
                </a:solidFill>
                <a:effectLst/>
                <a:uLnTx/>
                <a:uFillTx/>
                <a:latin typeface="Arial" panose="020B0604020202020204"/>
                <a:ea typeface="+mn-ea"/>
                <a:cs typeface="+mn-cs"/>
              </a:rPr>
              <a:t>1940</a:t>
            </a:r>
          </a:p>
        </p:txBody>
      </p:sp>
      <p:sp>
        <p:nvSpPr>
          <p:cNvPr id="18" name="Freeform: Shape 17">
            <a:extLst>
              <a:ext uri="{FF2B5EF4-FFF2-40B4-BE49-F238E27FC236}">
                <a16:creationId xmlns:a16="http://schemas.microsoft.com/office/drawing/2014/main" id="{161520BA-5466-FC48-E962-8D77FF227959}"/>
              </a:ext>
            </a:extLst>
          </p:cNvPr>
          <p:cNvSpPr/>
          <p:nvPr/>
        </p:nvSpPr>
        <p:spPr>
          <a:xfrm>
            <a:off x="5768681" y="2987975"/>
            <a:ext cx="812706" cy="891418"/>
          </a:xfrm>
          <a:custGeom>
            <a:avLst/>
            <a:gdLst>
              <a:gd name="connsiteX0" fmla="*/ 0 w 812706"/>
              <a:gd name="connsiteY0" fmla="*/ 81271 h 891418"/>
              <a:gd name="connsiteX1" fmla="*/ 81271 w 812706"/>
              <a:gd name="connsiteY1" fmla="*/ 0 h 891418"/>
              <a:gd name="connsiteX2" fmla="*/ 731435 w 812706"/>
              <a:gd name="connsiteY2" fmla="*/ 0 h 891418"/>
              <a:gd name="connsiteX3" fmla="*/ 812706 w 812706"/>
              <a:gd name="connsiteY3" fmla="*/ 81271 h 891418"/>
              <a:gd name="connsiteX4" fmla="*/ 812706 w 812706"/>
              <a:gd name="connsiteY4" fmla="*/ 810147 h 891418"/>
              <a:gd name="connsiteX5" fmla="*/ 731435 w 812706"/>
              <a:gd name="connsiteY5" fmla="*/ 891418 h 891418"/>
              <a:gd name="connsiteX6" fmla="*/ 81271 w 812706"/>
              <a:gd name="connsiteY6" fmla="*/ 891418 h 891418"/>
              <a:gd name="connsiteX7" fmla="*/ 0 w 812706"/>
              <a:gd name="connsiteY7" fmla="*/ 810147 h 891418"/>
              <a:gd name="connsiteX8" fmla="*/ 0 w 812706"/>
              <a:gd name="connsiteY8" fmla="*/ 81271 h 8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06" h="891418">
                <a:moveTo>
                  <a:pt x="0" y="81271"/>
                </a:moveTo>
                <a:cubicBezTo>
                  <a:pt x="0" y="36386"/>
                  <a:pt x="36386" y="0"/>
                  <a:pt x="81271" y="0"/>
                </a:cubicBezTo>
                <a:lnTo>
                  <a:pt x="731435" y="0"/>
                </a:lnTo>
                <a:cubicBezTo>
                  <a:pt x="776320" y="0"/>
                  <a:pt x="812706" y="36386"/>
                  <a:pt x="812706" y="81271"/>
                </a:cubicBezTo>
                <a:lnTo>
                  <a:pt x="812706" y="810147"/>
                </a:lnTo>
                <a:cubicBezTo>
                  <a:pt x="812706" y="855032"/>
                  <a:pt x="776320" y="891418"/>
                  <a:pt x="731435" y="891418"/>
                </a:cubicBezTo>
                <a:lnTo>
                  <a:pt x="81271" y="891418"/>
                </a:lnTo>
                <a:cubicBezTo>
                  <a:pt x="36386" y="891418"/>
                  <a:pt x="0" y="855032"/>
                  <a:pt x="0" y="810147"/>
                </a:cubicBezTo>
                <a:lnTo>
                  <a:pt x="0" y="81271"/>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147" tIns="109147" rIns="109147" bIns="109147"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337FFE"/>
                </a:solidFill>
                <a:effectLst/>
                <a:uLnTx/>
                <a:uFillTx/>
                <a:latin typeface="Arial" panose="020B0604020202020204"/>
                <a:ea typeface="+mn-ea"/>
                <a:cs typeface="+mn-cs"/>
              </a:rPr>
              <a:t>1958</a:t>
            </a:r>
          </a:p>
        </p:txBody>
      </p:sp>
      <p:sp>
        <p:nvSpPr>
          <p:cNvPr id="20" name="Freeform: Shape 19">
            <a:extLst>
              <a:ext uri="{FF2B5EF4-FFF2-40B4-BE49-F238E27FC236}">
                <a16:creationId xmlns:a16="http://schemas.microsoft.com/office/drawing/2014/main" id="{8328E648-DC3B-60F2-0FF2-D344051A619B}"/>
              </a:ext>
            </a:extLst>
          </p:cNvPr>
          <p:cNvSpPr/>
          <p:nvPr/>
        </p:nvSpPr>
        <p:spPr>
          <a:xfrm>
            <a:off x="7340759" y="2992648"/>
            <a:ext cx="812706" cy="891418"/>
          </a:xfrm>
          <a:custGeom>
            <a:avLst/>
            <a:gdLst>
              <a:gd name="connsiteX0" fmla="*/ 0 w 812706"/>
              <a:gd name="connsiteY0" fmla="*/ 81271 h 891418"/>
              <a:gd name="connsiteX1" fmla="*/ 81271 w 812706"/>
              <a:gd name="connsiteY1" fmla="*/ 0 h 891418"/>
              <a:gd name="connsiteX2" fmla="*/ 731435 w 812706"/>
              <a:gd name="connsiteY2" fmla="*/ 0 h 891418"/>
              <a:gd name="connsiteX3" fmla="*/ 812706 w 812706"/>
              <a:gd name="connsiteY3" fmla="*/ 81271 h 891418"/>
              <a:gd name="connsiteX4" fmla="*/ 812706 w 812706"/>
              <a:gd name="connsiteY4" fmla="*/ 810147 h 891418"/>
              <a:gd name="connsiteX5" fmla="*/ 731435 w 812706"/>
              <a:gd name="connsiteY5" fmla="*/ 891418 h 891418"/>
              <a:gd name="connsiteX6" fmla="*/ 81271 w 812706"/>
              <a:gd name="connsiteY6" fmla="*/ 891418 h 891418"/>
              <a:gd name="connsiteX7" fmla="*/ 0 w 812706"/>
              <a:gd name="connsiteY7" fmla="*/ 810147 h 891418"/>
              <a:gd name="connsiteX8" fmla="*/ 0 w 812706"/>
              <a:gd name="connsiteY8" fmla="*/ 81271 h 8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06" h="891418">
                <a:moveTo>
                  <a:pt x="0" y="81271"/>
                </a:moveTo>
                <a:cubicBezTo>
                  <a:pt x="0" y="36386"/>
                  <a:pt x="36386" y="0"/>
                  <a:pt x="81271" y="0"/>
                </a:cubicBezTo>
                <a:lnTo>
                  <a:pt x="731435" y="0"/>
                </a:lnTo>
                <a:cubicBezTo>
                  <a:pt x="776320" y="0"/>
                  <a:pt x="812706" y="36386"/>
                  <a:pt x="812706" y="81271"/>
                </a:cubicBezTo>
                <a:lnTo>
                  <a:pt x="812706" y="810147"/>
                </a:lnTo>
                <a:cubicBezTo>
                  <a:pt x="812706" y="855032"/>
                  <a:pt x="776320" y="891418"/>
                  <a:pt x="731435" y="891418"/>
                </a:cubicBezTo>
                <a:lnTo>
                  <a:pt x="81271" y="891418"/>
                </a:lnTo>
                <a:cubicBezTo>
                  <a:pt x="36386" y="891418"/>
                  <a:pt x="0" y="855032"/>
                  <a:pt x="0" y="810147"/>
                </a:cubicBezTo>
                <a:lnTo>
                  <a:pt x="0" y="81271"/>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147" tIns="109147" rIns="109147" bIns="109147"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337FFE"/>
                </a:solidFill>
                <a:effectLst/>
                <a:uLnTx/>
                <a:uFillTx/>
                <a:latin typeface="Arial" panose="020B0604020202020204"/>
                <a:ea typeface="+mn-ea"/>
                <a:cs typeface="+mn-cs"/>
              </a:rPr>
              <a:t>1985</a:t>
            </a:r>
          </a:p>
        </p:txBody>
      </p:sp>
      <p:sp>
        <p:nvSpPr>
          <p:cNvPr id="22" name="Freeform: Shape 21">
            <a:extLst>
              <a:ext uri="{FF2B5EF4-FFF2-40B4-BE49-F238E27FC236}">
                <a16:creationId xmlns:a16="http://schemas.microsoft.com/office/drawing/2014/main" id="{8AF4126C-0CD0-C3D0-D54D-04AE5DC8DF42}"/>
              </a:ext>
            </a:extLst>
          </p:cNvPr>
          <p:cNvSpPr/>
          <p:nvPr/>
        </p:nvSpPr>
        <p:spPr>
          <a:xfrm>
            <a:off x="8834131" y="3019742"/>
            <a:ext cx="812706" cy="891418"/>
          </a:xfrm>
          <a:custGeom>
            <a:avLst/>
            <a:gdLst>
              <a:gd name="connsiteX0" fmla="*/ 0 w 812706"/>
              <a:gd name="connsiteY0" fmla="*/ 81271 h 891418"/>
              <a:gd name="connsiteX1" fmla="*/ 81271 w 812706"/>
              <a:gd name="connsiteY1" fmla="*/ 0 h 891418"/>
              <a:gd name="connsiteX2" fmla="*/ 731435 w 812706"/>
              <a:gd name="connsiteY2" fmla="*/ 0 h 891418"/>
              <a:gd name="connsiteX3" fmla="*/ 812706 w 812706"/>
              <a:gd name="connsiteY3" fmla="*/ 81271 h 891418"/>
              <a:gd name="connsiteX4" fmla="*/ 812706 w 812706"/>
              <a:gd name="connsiteY4" fmla="*/ 810147 h 891418"/>
              <a:gd name="connsiteX5" fmla="*/ 731435 w 812706"/>
              <a:gd name="connsiteY5" fmla="*/ 891418 h 891418"/>
              <a:gd name="connsiteX6" fmla="*/ 81271 w 812706"/>
              <a:gd name="connsiteY6" fmla="*/ 891418 h 891418"/>
              <a:gd name="connsiteX7" fmla="*/ 0 w 812706"/>
              <a:gd name="connsiteY7" fmla="*/ 810147 h 891418"/>
              <a:gd name="connsiteX8" fmla="*/ 0 w 812706"/>
              <a:gd name="connsiteY8" fmla="*/ 81271 h 8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06" h="891418">
                <a:moveTo>
                  <a:pt x="0" y="81271"/>
                </a:moveTo>
                <a:cubicBezTo>
                  <a:pt x="0" y="36386"/>
                  <a:pt x="36386" y="0"/>
                  <a:pt x="81271" y="0"/>
                </a:cubicBezTo>
                <a:lnTo>
                  <a:pt x="731435" y="0"/>
                </a:lnTo>
                <a:cubicBezTo>
                  <a:pt x="776320" y="0"/>
                  <a:pt x="812706" y="36386"/>
                  <a:pt x="812706" y="81271"/>
                </a:cubicBezTo>
                <a:lnTo>
                  <a:pt x="812706" y="810147"/>
                </a:lnTo>
                <a:cubicBezTo>
                  <a:pt x="812706" y="855032"/>
                  <a:pt x="776320" y="891418"/>
                  <a:pt x="731435" y="891418"/>
                </a:cubicBezTo>
                <a:lnTo>
                  <a:pt x="81271" y="891418"/>
                </a:lnTo>
                <a:cubicBezTo>
                  <a:pt x="36386" y="891418"/>
                  <a:pt x="0" y="855032"/>
                  <a:pt x="0" y="810147"/>
                </a:cubicBezTo>
                <a:lnTo>
                  <a:pt x="0" y="81271"/>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147" tIns="109147" rIns="109147" bIns="109147"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337FFE"/>
                </a:solidFill>
                <a:effectLst/>
                <a:uLnTx/>
                <a:uFillTx/>
                <a:latin typeface="Arial" panose="020B0604020202020204"/>
                <a:ea typeface="+mn-ea"/>
                <a:cs typeface="+mn-cs"/>
              </a:rPr>
              <a:t>1999</a:t>
            </a:r>
          </a:p>
        </p:txBody>
      </p:sp>
      <p:sp>
        <p:nvSpPr>
          <p:cNvPr id="24" name="Freeform: Shape 23">
            <a:extLst>
              <a:ext uri="{FF2B5EF4-FFF2-40B4-BE49-F238E27FC236}">
                <a16:creationId xmlns:a16="http://schemas.microsoft.com/office/drawing/2014/main" id="{2E623AEF-E7CB-3A55-73B7-D27A96570ED4}"/>
              </a:ext>
            </a:extLst>
          </p:cNvPr>
          <p:cNvSpPr/>
          <p:nvPr/>
        </p:nvSpPr>
        <p:spPr>
          <a:xfrm>
            <a:off x="10299668" y="3019742"/>
            <a:ext cx="812706" cy="891418"/>
          </a:xfrm>
          <a:custGeom>
            <a:avLst/>
            <a:gdLst>
              <a:gd name="connsiteX0" fmla="*/ 0 w 812706"/>
              <a:gd name="connsiteY0" fmla="*/ 81271 h 891418"/>
              <a:gd name="connsiteX1" fmla="*/ 81271 w 812706"/>
              <a:gd name="connsiteY1" fmla="*/ 0 h 891418"/>
              <a:gd name="connsiteX2" fmla="*/ 731435 w 812706"/>
              <a:gd name="connsiteY2" fmla="*/ 0 h 891418"/>
              <a:gd name="connsiteX3" fmla="*/ 812706 w 812706"/>
              <a:gd name="connsiteY3" fmla="*/ 81271 h 891418"/>
              <a:gd name="connsiteX4" fmla="*/ 812706 w 812706"/>
              <a:gd name="connsiteY4" fmla="*/ 810147 h 891418"/>
              <a:gd name="connsiteX5" fmla="*/ 731435 w 812706"/>
              <a:gd name="connsiteY5" fmla="*/ 891418 h 891418"/>
              <a:gd name="connsiteX6" fmla="*/ 81271 w 812706"/>
              <a:gd name="connsiteY6" fmla="*/ 891418 h 891418"/>
              <a:gd name="connsiteX7" fmla="*/ 0 w 812706"/>
              <a:gd name="connsiteY7" fmla="*/ 810147 h 891418"/>
              <a:gd name="connsiteX8" fmla="*/ 0 w 812706"/>
              <a:gd name="connsiteY8" fmla="*/ 81271 h 8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06" h="891418">
                <a:moveTo>
                  <a:pt x="0" y="81271"/>
                </a:moveTo>
                <a:cubicBezTo>
                  <a:pt x="0" y="36386"/>
                  <a:pt x="36386" y="0"/>
                  <a:pt x="81271" y="0"/>
                </a:cubicBezTo>
                <a:lnTo>
                  <a:pt x="731435" y="0"/>
                </a:lnTo>
                <a:cubicBezTo>
                  <a:pt x="776320" y="0"/>
                  <a:pt x="812706" y="36386"/>
                  <a:pt x="812706" y="81271"/>
                </a:cubicBezTo>
                <a:lnTo>
                  <a:pt x="812706" y="810147"/>
                </a:lnTo>
                <a:cubicBezTo>
                  <a:pt x="812706" y="855032"/>
                  <a:pt x="776320" y="891418"/>
                  <a:pt x="731435" y="891418"/>
                </a:cubicBezTo>
                <a:lnTo>
                  <a:pt x="81271" y="891418"/>
                </a:lnTo>
                <a:cubicBezTo>
                  <a:pt x="36386" y="891418"/>
                  <a:pt x="0" y="855032"/>
                  <a:pt x="0" y="810147"/>
                </a:cubicBezTo>
                <a:lnTo>
                  <a:pt x="0" y="81271"/>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147" tIns="109147" rIns="109147" bIns="109147"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337FFE"/>
                </a:solidFill>
                <a:effectLst/>
                <a:uLnTx/>
                <a:uFillTx/>
                <a:latin typeface="Arial" panose="020B0604020202020204"/>
                <a:ea typeface="+mn-ea"/>
                <a:cs typeface="+mn-cs"/>
              </a:rPr>
              <a:t>2022</a:t>
            </a:r>
          </a:p>
        </p:txBody>
      </p:sp>
      <p:pic>
        <p:nvPicPr>
          <p:cNvPr id="10" name="Picture 9" descr="Logo, company name&#10;&#10;Description automatically generated">
            <a:extLst>
              <a:ext uri="{FF2B5EF4-FFF2-40B4-BE49-F238E27FC236}">
                <a16:creationId xmlns:a16="http://schemas.microsoft.com/office/drawing/2014/main" id="{CBE853B2-6CDA-E5ED-16F6-FF710DEBD178}"/>
              </a:ext>
            </a:extLst>
          </p:cNvPr>
          <p:cNvPicPr>
            <a:picLocks noChangeAspect="1"/>
          </p:cNvPicPr>
          <p:nvPr/>
        </p:nvPicPr>
        <p:blipFill>
          <a:blip r:embed="rId9"/>
          <a:stretch>
            <a:fillRect/>
          </a:stretch>
        </p:blipFill>
        <p:spPr>
          <a:xfrm>
            <a:off x="8978512" y="2006834"/>
            <a:ext cx="2206305" cy="965258"/>
          </a:xfrm>
          <a:prstGeom prst="rect">
            <a:avLst/>
          </a:prstGeom>
        </p:spPr>
      </p:pic>
      <p:graphicFrame>
        <p:nvGraphicFramePr>
          <p:cNvPr id="11" name="Diagram 10">
            <a:extLst>
              <a:ext uri="{FF2B5EF4-FFF2-40B4-BE49-F238E27FC236}">
                <a16:creationId xmlns:a16="http://schemas.microsoft.com/office/drawing/2014/main" id="{B26CDE07-A8D4-D90C-3EA6-D181D5E0D07D}"/>
              </a:ext>
            </a:extLst>
          </p:cNvPr>
          <p:cNvGraphicFramePr/>
          <p:nvPr>
            <p:extLst/>
          </p:nvPr>
        </p:nvGraphicFramePr>
        <p:xfrm>
          <a:off x="1192812" y="2987975"/>
          <a:ext cx="10067925" cy="23640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55456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574C-1DA9-2FFD-3833-BF825B1F47AE}"/>
              </a:ext>
            </a:extLst>
          </p:cNvPr>
          <p:cNvSpPr>
            <a:spLocks noGrp="1"/>
          </p:cNvSpPr>
          <p:nvPr>
            <p:ph type="title"/>
          </p:nvPr>
        </p:nvSpPr>
        <p:spPr>
          <a:xfrm>
            <a:off x="925213" y="274589"/>
            <a:ext cx="8556538" cy="1325563"/>
          </a:xfrm>
        </p:spPr>
        <p:txBody>
          <a:bodyPr anchor="ctr">
            <a:normAutofit/>
          </a:bodyPr>
          <a:lstStyle/>
          <a:p>
            <a:r>
              <a:rPr lang="en-US" sz="3600" dirty="0"/>
              <a:t>Broker Assumed Underwriting Team</a:t>
            </a:r>
          </a:p>
        </p:txBody>
      </p:sp>
      <p:pic>
        <p:nvPicPr>
          <p:cNvPr id="28" name="Picture 27" descr="Logo, company name&#10;&#10;Description automatically generated">
            <a:extLst>
              <a:ext uri="{FF2B5EF4-FFF2-40B4-BE49-F238E27FC236}">
                <a16:creationId xmlns:a16="http://schemas.microsoft.com/office/drawing/2014/main" id="{A5BF353E-5B91-044B-E998-C1E9041132A2}"/>
              </a:ext>
            </a:extLst>
          </p:cNvPr>
          <p:cNvPicPr>
            <a:picLocks noChangeAspect="1"/>
          </p:cNvPicPr>
          <p:nvPr/>
        </p:nvPicPr>
        <p:blipFill>
          <a:blip r:embed="rId2"/>
          <a:stretch>
            <a:fillRect/>
          </a:stretch>
        </p:blipFill>
        <p:spPr>
          <a:xfrm>
            <a:off x="10316816" y="248827"/>
            <a:ext cx="1687203" cy="738151"/>
          </a:xfrm>
          <a:prstGeom prst="rect">
            <a:avLst/>
          </a:prstGeom>
        </p:spPr>
      </p:pic>
      <p:pic>
        <p:nvPicPr>
          <p:cNvPr id="4" name="Picture 3">
            <a:extLst>
              <a:ext uri="{FF2B5EF4-FFF2-40B4-BE49-F238E27FC236}">
                <a16:creationId xmlns:a16="http://schemas.microsoft.com/office/drawing/2014/main" id="{06A01E66-539C-3C6B-4B3D-266CE8BCEB39}"/>
              </a:ext>
            </a:extLst>
          </p:cNvPr>
          <p:cNvPicPr>
            <a:picLocks noChangeAspect="1"/>
          </p:cNvPicPr>
          <p:nvPr/>
        </p:nvPicPr>
        <p:blipFill>
          <a:blip r:embed="rId3"/>
          <a:stretch>
            <a:fillRect/>
          </a:stretch>
        </p:blipFill>
        <p:spPr>
          <a:xfrm>
            <a:off x="2088775" y="1469172"/>
            <a:ext cx="8444753" cy="4733737"/>
          </a:xfrm>
          <a:prstGeom prst="rect">
            <a:avLst/>
          </a:prstGeom>
        </p:spPr>
      </p:pic>
    </p:spTree>
    <p:extLst>
      <p:ext uri="{BB962C8B-B14F-4D97-AF65-F5344CB8AC3E}">
        <p14:creationId xmlns:p14="http://schemas.microsoft.com/office/powerpoint/2010/main" val="172387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00CC-F4A0-BDAE-EFB8-0CDAC34DBE82}"/>
              </a:ext>
            </a:extLst>
          </p:cNvPr>
          <p:cNvSpPr>
            <a:spLocks noGrp="1"/>
          </p:cNvSpPr>
          <p:nvPr>
            <p:ph type="title"/>
          </p:nvPr>
        </p:nvSpPr>
        <p:spPr/>
        <p:txBody>
          <a:bodyPr>
            <a:normAutofit/>
          </a:bodyPr>
          <a:lstStyle/>
          <a:p>
            <a:r>
              <a:rPr lang="en-US" sz="4000" dirty="0"/>
              <a:t>What We Bring to the Table</a:t>
            </a:r>
          </a:p>
        </p:txBody>
      </p:sp>
      <p:graphicFrame>
        <p:nvGraphicFramePr>
          <p:cNvPr id="7" name="Content Placeholder 6">
            <a:extLst>
              <a:ext uri="{FF2B5EF4-FFF2-40B4-BE49-F238E27FC236}">
                <a16:creationId xmlns:a16="http://schemas.microsoft.com/office/drawing/2014/main" id="{6B887548-9B5E-280D-62D6-D4895BE429DA}"/>
              </a:ext>
            </a:extLst>
          </p:cNvPr>
          <p:cNvGraphicFramePr>
            <a:graphicFrameLocks noGrp="1"/>
          </p:cNvGraphicFramePr>
          <p:nvPr>
            <p:ph idx="1"/>
            <p:extLst/>
          </p:nvPr>
        </p:nvGraphicFramePr>
        <p:xfrm>
          <a:off x="2152650" y="1866901"/>
          <a:ext cx="7886700" cy="3623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 company name&#10;&#10;Description automatically generated">
            <a:extLst>
              <a:ext uri="{FF2B5EF4-FFF2-40B4-BE49-F238E27FC236}">
                <a16:creationId xmlns:a16="http://schemas.microsoft.com/office/drawing/2014/main" id="{AC1C481A-9B92-00AF-7FE7-51DC90D56215}"/>
              </a:ext>
            </a:extLst>
          </p:cNvPr>
          <p:cNvPicPr>
            <a:picLocks noChangeAspect="1"/>
          </p:cNvPicPr>
          <p:nvPr/>
        </p:nvPicPr>
        <p:blipFill>
          <a:blip r:embed="rId7"/>
          <a:stretch>
            <a:fillRect/>
          </a:stretch>
        </p:blipFill>
        <p:spPr>
          <a:xfrm>
            <a:off x="10316816" y="248827"/>
            <a:ext cx="1687203" cy="738151"/>
          </a:xfrm>
          <a:prstGeom prst="rect">
            <a:avLst/>
          </a:prstGeom>
        </p:spPr>
      </p:pic>
    </p:spTree>
    <p:extLst>
      <p:ext uri="{BB962C8B-B14F-4D97-AF65-F5344CB8AC3E}">
        <p14:creationId xmlns:p14="http://schemas.microsoft.com/office/powerpoint/2010/main" val="49151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C37A-F611-9C6F-A95D-1732F2E42DEE}"/>
              </a:ext>
            </a:extLst>
          </p:cNvPr>
          <p:cNvSpPr>
            <a:spLocks noGrp="1"/>
          </p:cNvSpPr>
          <p:nvPr>
            <p:ph type="title"/>
          </p:nvPr>
        </p:nvSpPr>
        <p:spPr/>
        <p:txBody>
          <a:bodyPr anchor="ctr">
            <a:normAutofit/>
          </a:bodyPr>
          <a:lstStyle/>
          <a:p>
            <a:r>
              <a:rPr lang="en-US" sz="4000" dirty="0"/>
              <a:t>Where in the World Do We Reinsure?</a:t>
            </a:r>
            <a:endParaRPr lang="en-US" sz="4000" baseline="30000" dirty="0"/>
          </a:p>
        </p:txBody>
      </p:sp>
      <p:pic>
        <p:nvPicPr>
          <p:cNvPr id="7" name="Picture 6" descr="Map&#10;&#10;Description automatically generated">
            <a:extLst>
              <a:ext uri="{FF2B5EF4-FFF2-40B4-BE49-F238E27FC236}">
                <a16:creationId xmlns:a16="http://schemas.microsoft.com/office/drawing/2014/main" id="{69B73C5C-D3C0-4AE3-431A-48CEB268B9AD}"/>
              </a:ext>
            </a:extLst>
          </p:cNvPr>
          <p:cNvPicPr>
            <a:picLocks noChangeAspect="1"/>
          </p:cNvPicPr>
          <p:nvPr/>
        </p:nvPicPr>
        <p:blipFill>
          <a:blip r:embed="rId2"/>
          <a:stretch>
            <a:fillRect/>
          </a:stretch>
        </p:blipFill>
        <p:spPr>
          <a:xfrm>
            <a:off x="5461543" y="2494437"/>
            <a:ext cx="4551822" cy="3002409"/>
          </a:xfrm>
          <a:prstGeom prst="rect">
            <a:avLst/>
          </a:prstGeom>
        </p:spPr>
      </p:pic>
      <p:pic>
        <p:nvPicPr>
          <p:cNvPr id="9" name="Picture 8" descr="Chart&#10;&#10;Description automatically generated">
            <a:extLst>
              <a:ext uri="{FF2B5EF4-FFF2-40B4-BE49-F238E27FC236}">
                <a16:creationId xmlns:a16="http://schemas.microsoft.com/office/drawing/2014/main" id="{1B710CA5-B885-689D-E10E-21A87A416637}"/>
              </a:ext>
            </a:extLst>
          </p:cNvPr>
          <p:cNvPicPr>
            <a:picLocks noChangeAspect="1"/>
          </p:cNvPicPr>
          <p:nvPr/>
        </p:nvPicPr>
        <p:blipFill>
          <a:blip r:embed="rId3"/>
          <a:stretch>
            <a:fillRect/>
          </a:stretch>
        </p:blipFill>
        <p:spPr>
          <a:xfrm>
            <a:off x="2360024" y="2470802"/>
            <a:ext cx="2688199" cy="3253540"/>
          </a:xfrm>
          <a:prstGeom prst="rect">
            <a:avLst/>
          </a:prstGeom>
        </p:spPr>
      </p:pic>
      <p:sp>
        <p:nvSpPr>
          <p:cNvPr id="10" name="TextBox 9">
            <a:extLst>
              <a:ext uri="{FF2B5EF4-FFF2-40B4-BE49-F238E27FC236}">
                <a16:creationId xmlns:a16="http://schemas.microsoft.com/office/drawing/2014/main" id="{6BA74969-9B38-874C-1141-59547D4FC722}"/>
              </a:ext>
            </a:extLst>
          </p:cNvPr>
          <p:cNvSpPr txBox="1"/>
          <p:nvPr/>
        </p:nvSpPr>
        <p:spPr>
          <a:xfrm>
            <a:off x="2663573" y="1778925"/>
            <a:ext cx="68648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E3D6D"/>
                </a:solidFill>
                <a:effectLst/>
                <a:uLnTx/>
                <a:uFillTx/>
                <a:latin typeface="Arial" panose="020B0604020202020204"/>
                <a:ea typeface="+mn-ea"/>
                <a:cs typeface="+mn-cs"/>
              </a:rPr>
              <a:t>Broker Assumed Geographical Mix of Business (GWP)</a:t>
            </a:r>
          </a:p>
        </p:txBody>
      </p:sp>
      <p:pic>
        <p:nvPicPr>
          <p:cNvPr id="3" name="Picture 2" descr="Logo, company name&#10;&#10;Description automatically generated">
            <a:extLst>
              <a:ext uri="{FF2B5EF4-FFF2-40B4-BE49-F238E27FC236}">
                <a16:creationId xmlns:a16="http://schemas.microsoft.com/office/drawing/2014/main" id="{A4973EA4-2177-BCE8-ED4F-A2E411515074}"/>
              </a:ext>
            </a:extLst>
          </p:cNvPr>
          <p:cNvPicPr>
            <a:picLocks noChangeAspect="1"/>
          </p:cNvPicPr>
          <p:nvPr/>
        </p:nvPicPr>
        <p:blipFill>
          <a:blip r:embed="rId4"/>
          <a:stretch>
            <a:fillRect/>
          </a:stretch>
        </p:blipFill>
        <p:spPr>
          <a:xfrm>
            <a:off x="10316816" y="248827"/>
            <a:ext cx="1687203" cy="738151"/>
          </a:xfrm>
          <a:prstGeom prst="rect">
            <a:avLst/>
          </a:prstGeom>
        </p:spPr>
      </p:pic>
    </p:spTree>
    <p:extLst>
      <p:ext uri="{BB962C8B-B14F-4D97-AF65-F5344CB8AC3E}">
        <p14:creationId xmlns:p14="http://schemas.microsoft.com/office/powerpoint/2010/main" val="29348793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2.xml><?xml version="1.0" encoding="utf-8"?>
<a:theme xmlns:a="http://schemas.openxmlformats.org/drawingml/2006/main" name="Office Theme">
  <a:themeElements>
    <a:clrScheme name="AmericanAg Theme 1 1">
      <a:dk1>
        <a:srgbClr val="0E3D6D"/>
      </a:dk1>
      <a:lt1>
        <a:srgbClr val="FFFFFF"/>
      </a:lt1>
      <a:dk2>
        <a:srgbClr val="337FFE"/>
      </a:dk2>
      <a:lt2>
        <a:srgbClr val="E6E8E7"/>
      </a:lt2>
      <a:accent1>
        <a:srgbClr val="337FFE"/>
      </a:accent1>
      <a:accent2>
        <a:srgbClr val="87BAFE"/>
      </a:accent2>
      <a:accent3>
        <a:srgbClr val="F15B17"/>
      </a:accent3>
      <a:accent4>
        <a:srgbClr val="C0D6E8"/>
      </a:accent4>
      <a:accent5>
        <a:srgbClr val="E6E8E7"/>
      </a:accent5>
      <a:accent6>
        <a:srgbClr val="B3AAA4"/>
      </a:accent6>
      <a:hlink>
        <a:srgbClr val="337FFE"/>
      </a:hlink>
      <a:folHlink>
        <a:srgbClr val="2865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ker Assumed Operations - 2023 Board Meeting.potx" id="{32494B44-9DFB-4CCF-938D-FC176A6F7249}" vid="{1D17CEA0-E683-48EB-B9A6-A574509001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xml>��< ? x m l   v e r s i o n = " 1 . 0 "   e n c o d i n g = " u t f - 1 6 " ? > < M M C O A _ O b j e c t T a g s   x m l n s : x s i = " h t t p : / / w w w . w 3 . o r g / 2 0 0 1 / X M L S c h e m a - i n s t a n c e "   x m l n s : x s d = " h t t p : / / w w w . w 3 . o r g / 2 0 0 1 / X M L S c h e m a " >  
     < P r e s e n t a t i o n O b j e c t T a g   T a g N a m e = " M M C 0 9 _ P O P U L A T E T E X T " > { P r e s e n t e r C o v e r T e x t B l o c k } < / P r e s e n t a t i o n O b j e c t T a g >  
 < / M M C O A _ O b j e c t T a g s > 
</file>

<file path=customXml/item1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6.xml>��< ? x m l   v e r s i o n = " 1 . 0 "   e n c o d i n g = " u t f - 1 6 " ? > < M M C O A _ O b j e c t T a g s   x m l n s : x s i = " h t t p : / / w w w . w 3 . o r g / 2 0 0 1 / X M L S c h e m a - i n s t a n c e "   x m l n s : x s d = " h t t p : / / w w w . w 3 . o r g / 2 0 0 1 / X M L S c h e m a " >  
     < P r e s e n t a t i o n O b j e c t T a g   T a g N a m e = " M M C O A _ S A M P L E S L I D E _ I D " > 0 f 3 1 d 2 b c - 2 8 9 4 - 4 f b e - 9 a 4 e - 5 2 9 2 0 1 a 5 b e f 2 < / P r e s e n t a t i o n O b j e c t T a g >  
 < / M M C O A _ O b j e c t T a g s > 
</file>

<file path=customXml/item17.xml>��< ? x m l   v e r s i o n = " 1 . 0 "   e n c o d i n g = " u t f - 1 6 " ? > < M M C O A _ O b j e c t T a g s   x m l n s : x s i = " h t t p : / / w w w . w 3 . o r g / 2 0 0 1 / X M L S c h e m a - i n s t a n c e "   x m l n s : x s d = " h t t p : / / w w w . w 3 . o r g / 2 0 0 1 / X M L S c h e m a " >  
     < P r e s e n t a t i o n O b j e c t T a g   T a g N a m e = " M M C O A _ S A M P L E S L I D E _ I D " > c b 7 4 f 6 4 6 - d 5 4 a - 4 a 5 2 - a a 3 1 - d 0 4 5 6 1 8 f 9 3 7 7 < / P r e s e n t a t i o n O b j e c t T a g >  
 < / M M C O A _ O b j e c t T a g s > 
</file>

<file path=customXml/item18.xml>��< ? x m l   v e r s i o n = " 1 . 0 "   e n c o d i n g = " u t f - 1 6 " ? > < M M C O A _ O b j e c t T a g s   x m l n s : x s i = " h t t p : / / w w w . w 3 . o r g / 2 0 0 1 / X M L S c h e m a - i n s t a n c e "   x m l n s : x s d = " h t t p : / / w w w . w 3 . o r g / 2 0 0 1 / X M L S c h e m a " >  
     < P r e s e n t a t i o n O b j e c t T a g   T a g N a m e = " M M C O A _ F I L E R E F S T A T E " > H I D E < / P r e s e n t a t i o n O b j e c t T a g >  
 < / M M C O A _ O b j e c t T a g s > 
</file>

<file path=customXml/item19.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2.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0.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2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2.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3.xml>��< ? x m l   v e r s i o n = " 1 . 0 "   e n c o d i n g = " u t f - 1 6 " ? > < M M C O A _ O b j e c t T a g s   x m l n s : x s i = " h t t p : / / w w w . w 3 . o r g / 2 0 0 1 / X M L S c h e m a - i n s t a n c e "   x m l n s : x s d = " h t t p : / / w w w . w 3 . o r g / 2 0 0 1 / X M L S c h e m a " >  
     < P r e s e n t a t i o n O b j e c t T a g   T a g N a m e = " M M C 0 9 _ P O P U L A T E T E X T " > { L e g a l B a c k } < / P r e s e n t a t i o n O b j e c t T a g >  
 < / M M C O A _ O b j e c t T a g s > 
</file>

<file path=customXml/item24.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25.xml>��< ? x m l   v e r s i o n = " 1 . 0 "   e n c o d i n g = " u t f - 1 6 " ? > < M M C O A _ O b j e c t T a g s   x m l n s : x s i = " h t t p : / / w w w . w 3 . o r g / 2 0 0 1 / X M L S c h e m a - i n s t a n c e "   x m l n s : x s d = " h t t p : / / w w w . w 3 . o r g / 2 0 0 1 / X M L S c h e m a " >  
     < P r e s e n t a t i o n O b j e c t T a g   T a g N a m e = " M M C 0 9 _ P O P U L A T E T E X T " > { T i t l e } < / P r e s e n t a t i o n O b j e c t T a g >  
 < / M M C O A _ O b j e c t T a g s > 
</file>

<file path=customXml/item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xml>��< ? x m l   v e r s i o n = " 1 . 0 "   e n c o d i n g = " u t f - 1 6 " ? > < M M C O A _ O b j e c t T a g s   x m l n s : x s i = " h t t p : / / w w w . w 3 . o r g / 2 0 0 1 / X M L S c h e m a - i n s t a n c e "   x m l n s : x s d = " h t t p : / / w w w . w 3 . o r g / 2 0 0 1 / X M L S c h e m a " >  
     < P r e s e n t a t i o n O b j e c t T a g   T a g N a m e = " M M C 0 9 _ B R A N D F O N T S T Y L E " > C o v e r T e x t < / P r e s e n t a t i o n O b j e c t T a g >  
 < / M M C O A _ O b j e c t T a g s > 
</file>

<file path=customXml/item28.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9.xml>��< ? x m l   v e r s i o n = " 1 . 0 "   e n c o d i n g = " u t f - 1 6 " ? > < M M C O A _ O b j e c t T a g s   x m l n s : x s i = " h t t p : / / w w w . w 3 . o r g / 2 0 0 1 / X M L S c h e m a - i n s t a n c e "   x m l n s : x s d = " h t t p : / / w w w . w 3 . o r g / 2 0 0 1 / X M L S c h e m a " >  
     < P r e s e n t a t i o n O b j e c t T a g   T a g N a m e = " M M C 0 9 _ S H O W H I D E C R I T E R I A " > C L I E N T _ L O G O < / P r e s e n t a t i o n O b j e c t T a g >  
 < / M M C O A _ O b j e c t T a g s > 
</file>

<file path=customXml/item3.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3.xml>��< ? x m l   v e r s i o n = " 1 . 0 "   e n c o d i n g = " u t f - 1 6 " ? > < M M C O A _ O b j e c t T a g s   x m l n s : x s i = " h t t p : / / w w w . w 3 . o r g / 2 0 0 1 / X M L S c h e m a - i n s t a n c e "   x m l n s : x s d = " h t t p : / / w w w . w 3 . o r g / 2 0 0 1 / X M L S c h e m a " >  
     < P r e s e n t a t i o n O b j e c t T a g   T a g N a m e = " M M C 0 9 _ P O P U L A T E T E X T " > { S u b T i t l e } < / P r e s e n t a t i o n O b j e c t T a g >  
 < / M M C O A _ O b j e c t T a g s > 
</file>

<file path=customXml/item34.xml>��< ? x m l   v e r s i o n = " 1 . 0 "   e n c o d i n g = " u t f - 1 6 " ? > < M M C O A _ O b j e c t T a g s   x m l n s : x s i = " h t t p : / / w w w . w 3 . o r g / 2 0 0 1 / X M L S c h e m a - i n s t a n c e "   x m l n s : x s d = " h t t p : / / w w w . w 3 . o r g / 2 0 0 1 / X M L S c h e m a " >  
     < P r e s e n t a t i o n O b j e c t T a g   T a g N a m e = " M M C 0 9 _ B R A N D F O N T S T Y L E " > M a s t e r T e x t < / P r e s e n t a t i o n O b j e c t T a g >  
 < / M M C O A _ O b j e c t T a g s > 
</file>

<file path=customXml/item35.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36.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 g r a d ; s i m p l e - d a r k - t u r q u o i s e < / P r e s e n t a t i o n O b j e c t T a g >  
     < P r e s e n t a t i o n O b j e c t T a g   T a g N a m e = " M M C O A _ B A C K G R O U N D _ L O G O _ O P T I O N " > W H I T E < / P r e s e n t a t i o n O b j e c t T a g >  
 < / M M C O A _ O b j e c t T a g s > 
</file>

<file path=customXml/item37.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8.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39.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4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4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7.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4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49.xml>��< ? x m l   v e r s i o n = " 1 . 0 "   e n c o d i n g = " u t f - 1 6 " ? > < M M C O A _ O b j e c t T a g s   x m l n s : x s i = " h t t p : / / w w w . w 3 . o r g / 2 0 0 1 / X M L S c h e m a - i n s t a n c e "   x m l n s : x s d = " h t t p : / / w w w . w 3 . o r g / 2 0 0 1 / X M L S c h e m a " >  
     < P r e s e n t a t i o n O b j e c t T a g   T a g N a m e = " M M C O A _ S A M P L E S L I D E _ I D " > c b 7 4 f 6 4 6 - d 5 4 a - 4 a 5 2 - a a 3 1 - d 0 4 5 6 1 8 f 9 3 7 7 < / P r e s e n t a t i o n O b j e c t T a g >  
 < / M M C O A _ O b j e c t T a g s > 
</file>

<file path=customXml/item5.xml>��< ? x m l   v e r s i o n = " 1 . 0 "   e n c o d i n g = " u t f - 1 6 " ? > < M M C O A _ O b j e c t T a g s   x m l n s : x s i = " h t t p : / / w w w . w 3 . o r g / 2 0 0 1 / X M L S c h e m a - i n s t a n c e "   x m l n s : x s d = " h t t p : / / w w w . w 3 . o r g / 2 0 0 1 / X M L S c h e m a " >  
     < P r e s e n t a t i o n O b j e c t T a g   T a g N a m e = " M M C 0 9 _ P O P U L A T E T E X T " > { T i t l e } < / P r e s e n t a t i o n O b j e c t T a g >  
 < / M M C O A _ O b j e c t T a g s > 
</file>

<file path=customXml/item50.xml>��< ? x m l   v e r s i o n = " 1 . 0 "   e n c o d i n g = " u t f - 1 6 " ? > < M M C O A _ O b j e c t T a g s   x m l n s : x s i = " h t t p : / / w w w . w 3 . o r g / 2 0 0 1 / X M L S c h e m a - i n s t a n c e "   x m l n s : x s d = " h t t p : / / w w w . w 3 . o r g / 2 0 0 1 / X M L S c h e m a " >  
     < P r e s e n t a t i o n O b j e c t T a g   T a g N a m e = " M M C 0 9 _ P O P U L A T E T E X T " > { S u b T i t l e } < / P r e s e n t a t i o n O b j e c t T a g >  
 < / M M C O A _ O b j e c t T a g s > 
</file>

<file path=customXml/item51.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2.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53.xml>��< ? x m l   v e r s i o n = " 1 . 0 "   e n c o d i n g = " u t f - 1 6 " ? > < M M C O A _ O b j e c t T a g s   x m l n s : x s i = " h t t p : / / w w w . w 3 . o r g / 2 0 0 1 / X M L S c h e m a - i n s t a n c e "   x m l n s : x s d = " h t t p : / / w w w . w 3 . o r g / 2 0 0 1 / X M L S c h e m a " >  
     < P r e s e n t a t i o n O b j e c t T a g   T a g N a m e = " M M C 0 9 _ B R A N D F O N T S T Y L E " > M a s t e r T e x t < / P r e s e n t a t i o n O b j e c t T a g >  
 < / M M C O A _ O b j e c t T a g s > 
</file>

<file path=customXml/item54.xml>��< ? x m l   v e r s i o n = " 1 . 0 "   e n c o d i n g = " u t f - 1 6 " ? > < M M C O A _ O b j e c t T a g s   x m l n s : x s i = " h t t p : / / w w w . w 3 . o r g / 2 0 0 1 / X M L S c h e m a - i n s t a n c e "   x m l n s : x s d = " h t t p : / / w w w . w 3 . o r g / 2 0 0 1 / X M L S c h e m a " >  
     < P r e s e n t a t i o n O b j e c t T a g   T a g N a m e = " M M C O A _ S A M P L E S L I D E _ I D " > c b 7 4 f 6 4 6 - d 5 4 a - 4 a 5 2 - a a 3 1 - d 0 4 5 6 1 8 f 9 3 7 7 < / P r e s e n t a t i o n O b j e c t T a g >  
 < / M M C O A _ O b j e c t T a g s > 
</file>

<file path=customXml/item55.xml>��< ? x m l   v e r s i o n = " 1 . 0 "   e n c o d i n g = " u t f - 1 6 " ? > < M M C O A _ O b j e c t T a g s   x m l n s : x s i = " h t t p : / / w w w . w 3 . o r g / 2 0 0 1 / X M L S c h e m a - i n s t a n c e "   x m l n s : x s d = " h t t p : / / w w w . w 3 . o r g / 2 0 0 1 / X M L S c h e m a " >  
     < P r e s e n t a t i o n O b j e c t T a g   T a g N a m e = " M M C O A _ S A M P L E S L I D E _ I D " > c b 7 4 f 6 4 6 - d 5 4 a - 4 a 5 2 - a a 3 1 - d 0 4 5 6 1 8 f 9 3 7 7 < / P r e s e n t a t i o n O b j e c t T a g >  
 < / M M C O A _ O b j e c t T a g s > 
</file>

<file path=customXml/item5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7.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D I G E S T " > f u l l i m a g e ; L I G H T < / P r e s e n t a t i o n O b j e c t T a g >  
     < P r e s e n t a t i o n O b j e c t T a g   T a g N a m e = " M M C O A _ B A C K G R O U N D _ L O G O _ O P T I O N " > W H I T E < / P r e s e n t a t i o n O b j e c t T a g >  
     < P r e s e n t a t i o n O b j e c t T a g   T a g N a m e = " M M C O A _ S I L H O U E T T E _ I D " / >  
     < P r e s e n t a t i o n O b j e c t T a g   T a g N a m e = " M M C O A _ F U L L I M A G E _ I D " > 7 9 7 7 6 5 5 8 - 0 9 f 8 - 4 f 2 2 - a 1 6 9 - 5 e d 9 e 8 2 9 7 8 7 4 < / P r e s e n t a t i o n O b j e c t T a g >  
 < / M M C O A _ O b j e c t T a g s > 
</file>

<file path=customXml/item58.xml>��< ? x m l   v e r s i o n = " 1 . 0 "   e n c o d i n g = " u t f - 1 6 " ? > < M M C O A _ O b j e c t T a g s   x m l n s : x s i = " h t t p : / / w w w . w 3 . o r g / 2 0 0 1 / X M L S c h e m a - i n s t a n c e "   x m l n s : x s d = " h t t p : / / w w w . w 3 . o r g / 2 0 0 1 / X M L S c h e m a " >  
     < P r e s e n t a t i o n O b j e c t T a g   T a g N a m e = " M M C 0 9 _ P O P U L A T E T E X T " > [ B r a n d _ M M C 2 0 2 1 . A g e n d a S l i d e T i t l e ] < / P r e s e n t a t i o n O b j e c t T a g >  
 < / M M C O A _ O b j e c t T a g s > 
</file>

<file path=customXml/item5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L A Y O U T " > B l a n k < / P r e s e n t a t i o n O b j e c t T a g >  
 < / M M C O A _ O b j e c t T a g s > 
</file>

<file path=customXml/item60.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61.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62.xml>��< ? x m l   v e r s i o n = " 1 . 0 "   e n c o d i n g = " u t f - 1 6 " ? > < M M C O A _ O b j e c t T a g s   x m l n s : x s i = " h t t p : / / w w w . w 3 . o r g / 2 0 0 1 / X M L S c h e m a - i n s t a n c e "   x m l n s : x s d = " h t t p : / / w w w . w 3 . o r g / 2 0 0 1 / X M L S c h e m a " >  
     < P r e s e n t a t i o n O b j e c t T a g   T a g N a m e = " M M C O A _ S A M P L E S L I D E _ I D " > 8 4 6 8 e c 9 7 - 0 f d b - 4 c a 4 - 8 9 4 d - e 4 f 5 0 4 4 8 8 b f 9 < / P r e s e n t a t i o n O b j e c t T a g >  
 < / M M C O A _ O b j e c t T a g s > 
</file>

<file path=customXml/item6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4.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6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6.xml><?xml version="1.0" encoding="utf-8"?>
<MMCOA_ObjectTags xmlns:xsi="http://www.w3.org/2001/XMLSchema-instance" xmlns:xsd="http://www.w3.org/2001/XMLSchema">
  <PresentationObjectTag TagName="MMCOA_SAMPLESLIDE_ID">5b7b47da-b7ff-4392-97f1-d14a103473a5</PresentationObjectTag>
</MMCOA_ObjectTags>
</file>

<file path=customXml/item67.xml><?xml version="1.0" encoding="utf-8"?>
<ct:contentTypeSchema xmlns:ct="http://schemas.microsoft.com/office/2006/metadata/contentType" xmlns:ma="http://schemas.microsoft.com/office/2006/metadata/properties/metaAttributes" ct:_="" ma:_="" ma:contentTypeName="Documento" ma:contentTypeID="0x01010018B2354B8136C247A4E1776D505038FE" ma:contentTypeVersion="11" ma:contentTypeDescription="Crear nuevo documento." ma:contentTypeScope="" ma:versionID="e5276aa1527bddbbbea791154b6cf73f">
  <xsd:schema xmlns:xsd="http://www.w3.org/2001/XMLSchema" xmlns:xs="http://www.w3.org/2001/XMLSchema" xmlns:p="http://schemas.microsoft.com/office/2006/metadata/properties" xmlns:ns2="b792e010-5780-4d33-ac6f-bd2323947a8b" xmlns:ns3="d0a0aef8-326d-4264-a248-ba3acbd03fb7" targetNamespace="http://schemas.microsoft.com/office/2006/metadata/properties" ma:root="true" ma:fieldsID="d02e8af69ec3acf0fe0a2373f45885c0" ns2:_="" ns3:_="">
    <xsd:import namespace="b792e010-5780-4d33-ac6f-bd2323947a8b"/>
    <xsd:import namespace="d0a0aef8-326d-4264-a248-ba3acbd03fb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2e010-5780-4d33-ac6f-bd2323947a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105c555e-ceb0-48b0-8700-60b1fc9a494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a0aef8-326d-4264-a248-ba3acbd03fb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8a1f2e0-b886-40b6-a041-216d18928383}" ma:internalName="TaxCatchAll" ma:showField="CatchAllData" ma:web="d0a0aef8-326d-4264-a248-ba3acbd03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8.xml><?xml version="1.0" encoding="utf-8"?>
<?mso-contentType ?>
<FormTemplates xmlns="http://schemas.microsoft.com/sharepoint/v3/contenttype/forms">
  <Display>DocumentLibraryForm</Display>
  <Edit>DocumentLibraryForm</Edit>
  <New>DocumentLibraryForm</New>
</FormTemplates>
</file>

<file path=customXml/item69.xml><?xml version="1.0" encoding="utf-8"?>
<p:properties xmlns:p="http://schemas.microsoft.com/office/2006/metadata/properties" xmlns:xsi="http://www.w3.org/2001/XMLSchema-instance" xmlns:pc="http://schemas.microsoft.com/office/infopath/2007/PartnerControls">
  <documentManagement>
    <TaxCatchAll xmlns="d0a0aef8-326d-4264-a248-ba3acbd03fb7" xsi:nil="true"/>
    <lcf76f155ced4ddcb4097134ff3c332f xmlns="b792e010-5780-4d33-ac6f-bd2323947a8b">
      <Terms xmlns="http://schemas.microsoft.com/office/infopath/2007/PartnerControls"/>
    </lcf76f155ced4ddcb4097134ff3c332f>
  </documentManagement>
</p:properties>
</file>

<file path=customXml/item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Props1.xml><?xml version="1.0" encoding="utf-8"?>
<ds:datastoreItem xmlns:ds="http://schemas.openxmlformats.org/officeDocument/2006/customXml" ds:itemID="{CFE870FD-9F6A-438D-96F0-A49BC0888FA6}">
  <ds:schemaRefs>
    <ds:schemaRef ds:uri="http://www.w3.org/2001/XMLSchema"/>
  </ds:schemaRefs>
</ds:datastoreItem>
</file>

<file path=customXml/itemProps10.xml><?xml version="1.0" encoding="utf-8"?>
<ds:datastoreItem xmlns:ds="http://schemas.openxmlformats.org/officeDocument/2006/customXml" ds:itemID="{E39B11E5-077D-4BBF-AF63-E8B8A6D036DB}">
  <ds:schemaRefs>
    <ds:schemaRef ds:uri="http://www.w3.org/2001/XMLSchema"/>
  </ds:schemaRefs>
</ds:datastoreItem>
</file>

<file path=customXml/itemProps11.xml><?xml version="1.0" encoding="utf-8"?>
<ds:datastoreItem xmlns:ds="http://schemas.openxmlformats.org/officeDocument/2006/customXml" ds:itemID="{43FD868C-286B-42F8-9784-A8204B274F36}">
  <ds:schemaRefs>
    <ds:schemaRef ds:uri="http://www.w3.org/2001/XMLSchema"/>
  </ds:schemaRefs>
</ds:datastoreItem>
</file>

<file path=customXml/itemProps12.xml><?xml version="1.0" encoding="utf-8"?>
<ds:datastoreItem xmlns:ds="http://schemas.openxmlformats.org/officeDocument/2006/customXml" ds:itemID="{141B2937-7875-4AC8-9EAF-310928ACDCAC}">
  <ds:schemaRefs>
    <ds:schemaRef ds:uri="http://www.w3.org/2001/XMLSchema"/>
  </ds:schemaRefs>
</ds:datastoreItem>
</file>

<file path=customXml/itemProps13.xml><?xml version="1.0" encoding="utf-8"?>
<ds:datastoreItem xmlns:ds="http://schemas.openxmlformats.org/officeDocument/2006/customXml" ds:itemID="{B3404B29-B12B-4AD6-9600-2326122AA242}">
  <ds:schemaRefs>
    <ds:schemaRef ds:uri="http://www.w3.org/2001/XMLSchema"/>
  </ds:schemaRefs>
</ds:datastoreItem>
</file>

<file path=customXml/itemProps14.xml><?xml version="1.0" encoding="utf-8"?>
<ds:datastoreItem xmlns:ds="http://schemas.openxmlformats.org/officeDocument/2006/customXml" ds:itemID="{36521F22-0186-4262-8998-4B3239F3A520}">
  <ds:schemaRefs>
    <ds:schemaRef ds:uri="http://www.w3.org/2001/XMLSchema"/>
  </ds:schemaRefs>
</ds:datastoreItem>
</file>

<file path=customXml/itemProps15.xml><?xml version="1.0" encoding="utf-8"?>
<ds:datastoreItem xmlns:ds="http://schemas.openxmlformats.org/officeDocument/2006/customXml" ds:itemID="{5FC8AD33-3A86-4DCF-AE6B-3071D443C944}">
  <ds:schemaRefs>
    <ds:schemaRef ds:uri="http://www.w3.org/2001/XMLSchema"/>
  </ds:schemaRefs>
</ds:datastoreItem>
</file>

<file path=customXml/itemProps16.xml><?xml version="1.0" encoding="utf-8"?>
<ds:datastoreItem xmlns:ds="http://schemas.openxmlformats.org/officeDocument/2006/customXml" ds:itemID="{95F573BB-83BD-4634-B804-4A4037257FA4}">
  <ds:schemaRefs>
    <ds:schemaRef ds:uri="http://www.w3.org/2001/XMLSchema"/>
  </ds:schemaRefs>
</ds:datastoreItem>
</file>

<file path=customXml/itemProps17.xml><?xml version="1.0" encoding="utf-8"?>
<ds:datastoreItem xmlns:ds="http://schemas.openxmlformats.org/officeDocument/2006/customXml" ds:itemID="{CFCB4ED4-79B5-4440-9436-FF1433C8FCB8}">
  <ds:schemaRefs>
    <ds:schemaRef ds:uri="http://www.w3.org/2001/XMLSchema"/>
  </ds:schemaRefs>
</ds:datastoreItem>
</file>

<file path=customXml/itemProps18.xml><?xml version="1.0" encoding="utf-8"?>
<ds:datastoreItem xmlns:ds="http://schemas.openxmlformats.org/officeDocument/2006/customXml" ds:itemID="{7C42B602-7515-473E-8F1E-5503EC3B9FB1}">
  <ds:schemaRefs>
    <ds:schemaRef ds:uri="http://www.w3.org/2001/XMLSchema"/>
  </ds:schemaRefs>
</ds:datastoreItem>
</file>

<file path=customXml/itemProps19.xml><?xml version="1.0" encoding="utf-8"?>
<ds:datastoreItem xmlns:ds="http://schemas.openxmlformats.org/officeDocument/2006/customXml" ds:itemID="{5071CEB3-5C80-4DBF-AE51-491CFD3DFA23}">
  <ds:schemaRefs>
    <ds:schemaRef ds:uri="http://www.w3.org/2001/XMLSchema"/>
  </ds:schemaRefs>
</ds:datastoreItem>
</file>

<file path=customXml/itemProps2.xml><?xml version="1.0" encoding="utf-8"?>
<ds:datastoreItem xmlns:ds="http://schemas.openxmlformats.org/officeDocument/2006/customXml" ds:itemID="{A3CD4C50-97C5-4A13-A5A2-9AD0815BCA0D}">
  <ds:schemaRefs>
    <ds:schemaRef ds:uri="http://www.w3.org/2001/XMLSchema"/>
  </ds:schemaRefs>
</ds:datastoreItem>
</file>

<file path=customXml/itemProps20.xml><?xml version="1.0" encoding="utf-8"?>
<ds:datastoreItem xmlns:ds="http://schemas.openxmlformats.org/officeDocument/2006/customXml" ds:itemID="{35BDC32E-13DF-4D9C-B8D4-DA872B448F48}">
  <ds:schemaRefs>
    <ds:schemaRef ds:uri="http://www.w3.org/2001/XMLSchema"/>
  </ds:schemaRefs>
</ds:datastoreItem>
</file>

<file path=customXml/itemProps21.xml><?xml version="1.0" encoding="utf-8"?>
<ds:datastoreItem xmlns:ds="http://schemas.openxmlformats.org/officeDocument/2006/customXml" ds:itemID="{9D125730-63B3-4611-99E5-A47E22D5544D}">
  <ds:schemaRefs>
    <ds:schemaRef ds:uri="http://www.w3.org/2001/XMLSchema"/>
  </ds:schemaRefs>
</ds:datastoreItem>
</file>

<file path=customXml/itemProps22.xml><?xml version="1.0" encoding="utf-8"?>
<ds:datastoreItem xmlns:ds="http://schemas.openxmlformats.org/officeDocument/2006/customXml" ds:itemID="{B5EE003F-AACE-4CCD-AE5E-C319AB398FB9}">
  <ds:schemaRefs>
    <ds:schemaRef ds:uri="http://www.w3.org/2001/XMLSchema"/>
  </ds:schemaRefs>
</ds:datastoreItem>
</file>

<file path=customXml/itemProps23.xml><?xml version="1.0" encoding="utf-8"?>
<ds:datastoreItem xmlns:ds="http://schemas.openxmlformats.org/officeDocument/2006/customXml" ds:itemID="{6E08A1E3-253A-4517-97D3-0BD56DB45B37}">
  <ds:schemaRefs>
    <ds:schemaRef ds:uri="http://www.w3.org/2001/XMLSchema"/>
  </ds:schemaRefs>
</ds:datastoreItem>
</file>

<file path=customXml/itemProps24.xml><?xml version="1.0" encoding="utf-8"?>
<ds:datastoreItem xmlns:ds="http://schemas.openxmlformats.org/officeDocument/2006/customXml" ds:itemID="{FFCFF866-B782-462C-B23B-92E4218871E8}">
  <ds:schemaRefs>
    <ds:schemaRef ds:uri="http://www.w3.org/2001/XMLSchema"/>
  </ds:schemaRefs>
</ds:datastoreItem>
</file>

<file path=customXml/itemProps25.xml><?xml version="1.0" encoding="utf-8"?>
<ds:datastoreItem xmlns:ds="http://schemas.openxmlformats.org/officeDocument/2006/customXml" ds:itemID="{1AA08E88-52D3-4EBA-AA02-8CA9BBF557F6}">
  <ds:schemaRefs>
    <ds:schemaRef ds:uri="http://www.w3.org/2001/XMLSchema"/>
  </ds:schemaRefs>
</ds:datastoreItem>
</file>

<file path=customXml/itemProps26.xml><?xml version="1.0" encoding="utf-8"?>
<ds:datastoreItem xmlns:ds="http://schemas.openxmlformats.org/officeDocument/2006/customXml" ds:itemID="{59FF60E1-E3A5-48EE-9FC1-39A09AF817D4}">
  <ds:schemaRefs>
    <ds:schemaRef ds:uri="http://www.w3.org/2001/XMLSchema"/>
  </ds:schemaRefs>
</ds:datastoreItem>
</file>

<file path=customXml/itemProps27.xml><?xml version="1.0" encoding="utf-8"?>
<ds:datastoreItem xmlns:ds="http://schemas.openxmlformats.org/officeDocument/2006/customXml" ds:itemID="{F59C340D-4F57-43A3-B5CD-4712B5DB8E9D}">
  <ds:schemaRefs>
    <ds:schemaRef ds:uri="http://www.w3.org/2001/XMLSchema"/>
  </ds:schemaRefs>
</ds:datastoreItem>
</file>

<file path=customXml/itemProps28.xml><?xml version="1.0" encoding="utf-8"?>
<ds:datastoreItem xmlns:ds="http://schemas.openxmlformats.org/officeDocument/2006/customXml" ds:itemID="{F4497770-156D-4938-BA98-5B2E06CE31CC}">
  <ds:schemaRefs>
    <ds:schemaRef ds:uri="http://www.w3.org/2001/XMLSchema"/>
  </ds:schemaRefs>
</ds:datastoreItem>
</file>

<file path=customXml/itemProps29.xml><?xml version="1.0" encoding="utf-8"?>
<ds:datastoreItem xmlns:ds="http://schemas.openxmlformats.org/officeDocument/2006/customXml" ds:itemID="{58D42C7F-C51A-4196-A564-FB7B576BC2EA}">
  <ds:schemaRefs>
    <ds:schemaRef ds:uri="http://www.w3.org/2001/XMLSchema"/>
  </ds:schemaRefs>
</ds:datastoreItem>
</file>

<file path=customXml/itemProps3.xml><?xml version="1.0" encoding="utf-8"?>
<ds:datastoreItem xmlns:ds="http://schemas.openxmlformats.org/officeDocument/2006/customXml" ds:itemID="{BD5FAD33-8996-4B98-8C02-4A1550C6E017}">
  <ds:schemaRefs>
    <ds:schemaRef ds:uri="http://www.w3.org/2001/XMLSchema"/>
  </ds:schemaRefs>
</ds:datastoreItem>
</file>

<file path=customXml/itemProps30.xml><?xml version="1.0" encoding="utf-8"?>
<ds:datastoreItem xmlns:ds="http://schemas.openxmlformats.org/officeDocument/2006/customXml" ds:itemID="{C39CAF09-DA15-4725-BDD7-277AA9A52B6D}">
  <ds:schemaRefs>
    <ds:schemaRef ds:uri="http://www.w3.org/2001/XMLSchema"/>
  </ds:schemaRefs>
</ds:datastoreItem>
</file>

<file path=customXml/itemProps31.xml><?xml version="1.0" encoding="utf-8"?>
<ds:datastoreItem xmlns:ds="http://schemas.openxmlformats.org/officeDocument/2006/customXml" ds:itemID="{15E14063-6D15-404C-AFB6-43ADF0C0DD41}">
  <ds:schemaRefs>
    <ds:schemaRef ds:uri="http://www.w3.org/2001/XMLSchema"/>
  </ds:schemaRefs>
</ds:datastoreItem>
</file>

<file path=customXml/itemProps32.xml><?xml version="1.0" encoding="utf-8"?>
<ds:datastoreItem xmlns:ds="http://schemas.openxmlformats.org/officeDocument/2006/customXml" ds:itemID="{D9348C07-1E6B-4014-98CC-8BB85256C2E9}">
  <ds:schemaRefs>
    <ds:schemaRef ds:uri="http://www.w3.org/2001/XMLSchema"/>
  </ds:schemaRefs>
</ds:datastoreItem>
</file>

<file path=customXml/itemProps33.xml><?xml version="1.0" encoding="utf-8"?>
<ds:datastoreItem xmlns:ds="http://schemas.openxmlformats.org/officeDocument/2006/customXml" ds:itemID="{B3B12E2A-4CEF-41D4-B44A-015C2695F51B}">
  <ds:schemaRefs>
    <ds:schemaRef ds:uri="http://www.w3.org/2001/XMLSchema"/>
  </ds:schemaRefs>
</ds:datastoreItem>
</file>

<file path=customXml/itemProps34.xml><?xml version="1.0" encoding="utf-8"?>
<ds:datastoreItem xmlns:ds="http://schemas.openxmlformats.org/officeDocument/2006/customXml" ds:itemID="{EA56DF1C-E699-4B8D-81DA-12283D7DDD50}">
  <ds:schemaRefs>
    <ds:schemaRef ds:uri="http://www.w3.org/2001/XMLSchema"/>
  </ds:schemaRefs>
</ds:datastoreItem>
</file>

<file path=customXml/itemProps35.xml><?xml version="1.0" encoding="utf-8"?>
<ds:datastoreItem xmlns:ds="http://schemas.openxmlformats.org/officeDocument/2006/customXml" ds:itemID="{0D39DF63-D74D-4908-8C6C-545FE16F3FC8}">
  <ds:schemaRefs>
    <ds:schemaRef ds:uri="http://www.w3.org/2001/XMLSchema"/>
  </ds:schemaRefs>
</ds:datastoreItem>
</file>

<file path=customXml/itemProps36.xml><?xml version="1.0" encoding="utf-8"?>
<ds:datastoreItem xmlns:ds="http://schemas.openxmlformats.org/officeDocument/2006/customXml" ds:itemID="{AD812AAE-A015-46C6-B121-65619C55F455}">
  <ds:schemaRefs>
    <ds:schemaRef ds:uri="http://www.w3.org/2001/XMLSchema"/>
  </ds:schemaRefs>
</ds:datastoreItem>
</file>

<file path=customXml/itemProps37.xml><?xml version="1.0" encoding="utf-8"?>
<ds:datastoreItem xmlns:ds="http://schemas.openxmlformats.org/officeDocument/2006/customXml" ds:itemID="{B06F0990-77F0-4EB7-81D9-057B8021F2E2}">
  <ds:schemaRefs>
    <ds:schemaRef ds:uri="http://www.w3.org/2001/XMLSchema"/>
  </ds:schemaRefs>
</ds:datastoreItem>
</file>

<file path=customXml/itemProps38.xml><?xml version="1.0" encoding="utf-8"?>
<ds:datastoreItem xmlns:ds="http://schemas.openxmlformats.org/officeDocument/2006/customXml" ds:itemID="{7F82062E-9818-4653-A31B-81D65328C525}">
  <ds:schemaRefs>
    <ds:schemaRef ds:uri="http://www.w3.org/2001/XMLSchema"/>
  </ds:schemaRefs>
</ds:datastoreItem>
</file>

<file path=customXml/itemProps39.xml><?xml version="1.0" encoding="utf-8"?>
<ds:datastoreItem xmlns:ds="http://schemas.openxmlformats.org/officeDocument/2006/customXml" ds:itemID="{68704D0C-8AB9-42AB-B004-03E61D2FC4A7}">
  <ds:schemaRefs>
    <ds:schemaRef ds:uri="http://www.w3.org/2001/XMLSchema"/>
  </ds:schemaRefs>
</ds:datastoreItem>
</file>

<file path=customXml/itemProps4.xml><?xml version="1.0" encoding="utf-8"?>
<ds:datastoreItem xmlns:ds="http://schemas.openxmlformats.org/officeDocument/2006/customXml" ds:itemID="{7514C59C-37A2-4548-8176-DEE012C681C8}">
  <ds:schemaRefs>
    <ds:schemaRef ds:uri="http://www.w3.org/2001/XMLSchema"/>
  </ds:schemaRefs>
</ds:datastoreItem>
</file>

<file path=customXml/itemProps40.xml><?xml version="1.0" encoding="utf-8"?>
<ds:datastoreItem xmlns:ds="http://schemas.openxmlformats.org/officeDocument/2006/customXml" ds:itemID="{9AB6D5B8-A713-49FD-B8B6-C61EDC3C2D4F}">
  <ds:schemaRefs>
    <ds:schemaRef ds:uri="http://www.w3.org/2001/XMLSchema"/>
  </ds:schemaRefs>
</ds:datastoreItem>
</file>

<file path=customXml/itemProps41.xml><?xml version="1.0" encoding="utf-8"?>
<ds:datastoreItem xmlns:ds="http://schemas.openxmlformats.org/officeDocument/2006/customXml" ds:itemID="{152C4616-E904-4841-9523-90E33BB5990C}">
  <ds:schemaRefs>
    <ds:schemaRef ds:uri="http://www.w3.org/2001/XMLSchema"/>
  </ds:schemaRefs>
</ds:datastoreItem>
</file>

<file path=customXml/itemProps42.xml><?xml version="1.0" encoding="utf-8"?>
<ds:datastoreItem xmlns:ds="http://schemas.openxmlformats.org/officeDocument/2006/customXml" ds:itemID="{281140D0-CFF4-4662-9C45-8943C23FC066}">
  <ds:schemaRefs>
    <ds:schemaRef ds:uri="http://www.w3.org/2001/XMLSchema"/>
  </ds:schemaRefs>
</ds:datastoreItem>
</file>

<file path=customXml/itemProps43.xml><?xml version="1.0" encoding="utf-8"?>
<ds:datastoreItem xmlns:ds="http://schemas.openxmlformats.org/officeDocument/2006/customXml" ds:itemID="{02EDAAD7-30B6-4ACD-BA32-F10318B4E3BB}">
  <ds:schemaRefs>
    <ds:schemaRef ds:uri="http://www.w3.org/2001/XMLSchema"/>
  </ds:schemaRefs>
</ds:datastoreItem>
</file>

<file path=customXml/itemProps44.xml><?xml version="1.0" encoding="utf-8"?>
<ds:datastoreItem xmlns:ds="http://schemas.openxmlformats.org/officeDocument/2006/customXml" ds:itemID="{E571E618-B32B-4FB0-BD5B-D83EAD2F7B68}">
  <ds:schemaRefs>
    <ds:schemaRef ds:uri="http://www.w3.org/2001/XMLSchema"/>
  </ds:schemaRefs>
</ds:datastoreItem>
</file>

<file path=customXml/itemProps45.xml><?xml version="1.0" encoding="utf-8"?>
<ds:datastoreItem xmlns:ds="http://schemas.openxmlformats.org/officeDocument/2006/customXml" ds:itemID="{1E3A352A-0021-41C3-BD7B-AEDD5F7E844F}">
  <ds:schemaRefs>
    <ds:schemaRef ds:uri="http://www.w3.org/2001/XMLSchema"/>
  </ds:schemaRefs>
</ds:datastoreItem>
</file>

<file path=customXml/itemProps46.xml><?xml version="1.0" encoding="utf-8"?>
<ds:datastoreItem xmlns:ds="http://schemas.openxmlformats.org/officeDocument/2006/customXml" ds:itemID="{029D9584-4B2C-4846-9954-9B6C8317D3C7}">
  <ds:schemaRefs>
    <ds:schemaRef ds:uri="http://www.w3.org/2001/XMLSchema"/>
  </ds:schemaRefs>
</ds:datastoreItem>
</file>

<file path=customXml/itemProps47.xml><?xml version="1.0" encoding="utf-8"?>
<ds:datastoreItem xmlns:ds="http://schemas.openxmlformats.org/officeDocument/2006/customXml" ds:itemID="{4E18DFB7-AF42-4887-A653-6AE4E129405F}">
  <ds:schemaRefs>
    <ds:schemaRef ds:uri="http://www.w3.org/2001/XMLSchema"/>
  </ds:schemaRefs>
</ds:datastoreItem>
</file>

<file path=customXml/itemProps48.xml><?xml version="1.0" encoding="utf-8"?>
<ds:datastoreItem xmlns:ds="http://schemas.openxmlformats.org/officeDocument/2006/customXml" ds:itemID="{C41181A3-BF44-4324-AECB-875CE9EE15F3}">
  <ds:schemaRefs>
    <ds:schemaRef ds:uri="http://www.w3.org/2001/XMLSchema"/>
  </ds:schemaRefs>
</ds:datastoreItem>
</file>

<file path=customXml/itemProps49.xml><?xml version="1.0" encoding="utf-8"?>
<ds:datastoreItem xmlns:ds="http://schemas.openxmlformats.org/officeDocument/2006/customXml" ds:itemID="{298A4C39-2454-4CF5-B695-A72428625521}">
  <ds:schemaRefs>
    <ds:schemaRef ds:uri="http://www.w3.org/2001/XMLSchema"/>
  </ds:schemaRefs>
</ds:datastoreItem>
</file>

<file path=customXml/itemProps5.xml><?xml version="1.0" encoding="utf-8"?>
<ds:datastoreItem xmlns:ds="http://schemas.openxmlformats.org/officeDocument/2006/customXml" ds:itemID="{D14872BF-36DF-44ED-AFBA-A9DEF6435A9D}">
  <ds:schemaRefs>
    <ds:schemaRef ds:uri="http://www.w3.org/2001/XMLSchema"/>
  </ds:schemaRefs>
</ds:datastoreItem>
</file>

<file path=customXml/itemProps50.xml><?xml version="1.0" encoding="utf-8"?>
<ds:datastoreItem xmlns:ds="http://schemas.openxmlformats.org/officeDocument/2006/customXml" ds:itemID="{86E9DB7A-C649-4675-B50A-1BE58C3421E5}">
  <ds:schemaRefs>
    <ds:schemaRef ds:uri="http://www.w3.org/2001/XMLSchema"/>
  </ds:schemaRefs>
</ds:datastoreItem>
</file>

<file path=customXml/itemProps51.xml><?xml version="1.0" encoding="utf-8"?>
<ds:datastoreItem xmlns:ds="http://schemas.openxmlformats.org/officeDocument/2006/customXml" ds:itemID="{535DD0E2-5F87-46D2-ADCB-BF3B14328B93}">
  <ds:schemaRefs>
    <ds:schemaRef ds:uri="http://www.w3.org/2001/XMLSchema"/>
  </ds:schemaRefs>
</ds:datastoreItem>
</file>

<file path=customXml/itemProps52.xml><?xml version="1.0" encoding="utf-8"?>
<ds:datastoreItem xmlns:ds="http://schemas.openxmlformats.org/officeDocument/2006/customXml" ds:itemID="{9B333AB5-3357-4D07-93E0-A8BB3B59721F}">
  <ds:schemaRefs>
    <ds:schemaRef ds:uri="http://www.w3.org/2001/XMLSchema"/>
  </ds:schemaRefs>
</ds:datastoreItem>
</file>

<file path=customXml/itemProps53.xml><?xml version="1.0" encoding="utf-8"?>
<ds:datastoreItem xmlns:ds="http://schemas.openxmlformats.org/officeDocument/2006/customXml" ds:itemID="{492FC0CD-A4A9-401E-847E-C8E616AD5CF1}">
  <ds:schemaRefs>
    <ds:schemaRef ds:uri="http://www.w3.org/2001/XMLSchema"/>
  </ds:schemaRefs>
</ds:datastoreItem>
</file>

<file path=customXml/itemProps54.xml><?xml version="1.0" encoding="utf-8"?>
<ds:datastoreItem xmlns:ds="http://schemas.openxmlformats.org/officeDocument/2006/customXml" ds:itemID="{DE564FE8-238D-4943-B3B5-77547A2A6886}">
  <ds:schemaRefs>
    <ds:schemaRef ds:uri="http://www.w3.org/2001/XMLSchema"/>
  </ds:schemaRefs>
</ds:datastoreItem>
</file>

<file path=customXml/itemProps55.xml><?xml version="1.0" encoding="utf-8"?>
<ds:datastoreItem xmlns:ds="http://schemas.openxmlformats.org/officeDocument/2006/customXml" ds:itemID="{34931692-DC7D-4666-A68C-01E9B3117539}">
  <ds:schemaRefs>
    <ds:schemaRef ds:uri="http://www.w3.org/2001/XMLSchema"/>
  </ds:schemaRefs>
</ds:datastoreItem>
</file>

<file path=customXml/itemProps56.xml><?xml version="1.0" encoding="utf-8"?>
<ds:datastoreItem xmlns:ds="http://schemas.openxmlformats.org/officeDocument/2006/customXml" ds:itemID="{268400DD-65DB-470B-A06A-A85C4BBFF02F}">
  <ds:schemaRefs>
    <ds:schemaRef ds:uri="http://www.w3.org/2001/XMLSchema"/>
  </ds:schemaRefs>
</ds:datastoreItem>
</file>

<file path=customXml/itemProps57.xml><?xml version="1.0" encoding="utf-8"?>
<ds:datastoreItem xmlns:ds="http://schemas.openxmlformats.org/officeDocument/2006/customXml" ds:itemID="{2DD05A19-92D8-4448-92AE-2B01C43EE38E}">
  <ds:schemaRefs>
    <ds:schemaRef ds:uri="http://www.w3.org/2001/XMLSchema"/>
  </ds:schemaRefs>
</ds:datastoreItem>
</file>

<file path=customXml/itemProps58.xml><?xml version="1.0" encoding="utf-8"?>
<ds:datastoreItem xmlns:ds="http://schemas.openxmlformats.org/officeDocument/2006/customXml" ds:itemID="{19BCB8AB-C80F-48B0-97F9-FF07C27A1D7E}">
  <ds:schemaRefs>
    <ds:schemaRef ds:uri="http://www.w3.org/2001/XMLSchema"/>
  </ds:schemaRefs>
</ds:datastoreItem>
</file>

<file path=customXml/itemProps59.xml><?xml version="1.0" encoding="utf-8"?>
<ds:datastoreItem xmlns:ds="http://schemas.openxmlformats.org/officeDocument/2006/customXml" ds:itemID="{CECC2B06-B96D-401F-910E-06ACE8ED91D9}">
  <ds:schemaRefs>
    <ds:schemaRef ds:uri="http://www.w3.org/2001/XMLSchema"/>
  </ds:schemaRefs>
</ds:datastoreItem>
</file>

<file path=customXml/itemProps6.xml><?xml version="1.0" encoding="utf-8"?>
<ds:datastoreItem xmlns:ds="http://schemas.openxmlformats.org/officeDocument/2006/customXml" ds:itemID="{C4463173-EC99-467C-9A70-BD2BF1240458}">
  <ds:schemaRefs>
    <ds:schemaRef ds:uri="http://www.w3.org/2001/XMLSchema"/>
  </ds:schemaRefs>
</ds:datastoreItem>
</file>

<file path=customXml/itemProps60.xml><?xml version="1.0" encoding="utf-8"?>
<ds:datastoreItem xmlns:ds="http://schemas.openxmlformats.org/officeDocument/2006/customXml" ds:itemID="{F14CBA09-FEAF-404B-987F-1AB49AD0F098}">
  <ds:schemaRefs>
    <ds:schemaRef ds:uri="http://www.w3.org/2001/XMLSchema"/>
  </ds:schemaRefs>
</ds:datastoreItem>
</file>

<file path=customXml/itemProps61.xml><?xml version="1.0" encoding="utf-8"?>
<ds:datastoreItem xmlns:ds="http://schemas.openxmlformats.org/officeDocument/2006/customXml" ds:itemID="{A069E17C-908E-4D9A-BB30-A8F3C37DD0BB}">
  <ds:schemaRefs>
    <ds:schemaRef ds:uri="http://www.w3.org/2001/XMLSchema"/>
  </ds:schemaRefs>
</ds:datastoreItem>
</file>

<file path=customXml/itemProps62.xml><?xml version="1.0" encoding="utf-8"?>
<ds:datastoreItem xmlns:ds="http://schemas.openxmlformats.org/officeDocument/2006/customXml" ds:itemID="{68F24790-C921-438B-9308-34EBCC560C8E}">
  <ds:schemaRefs>
    <ds:schemaRef ds:uri="http://www.w3.org/2001/XMLSchema"/>
  </ds:schemaRefs>
</ds:datastoreItem>
</file>

<file path=customXml/itemProps63.xml><?xml version="1.0" encoding="utf-8"?>
<ds:datastoreItem xmlns:ds="http://schemas.openxmlformats.org/officeDocument/2006/customXml" ds:itemID="{E917FBD8-6C97-4CD7-97F4-1E1500CE9A9C}">
  <ds:schemaRefs>
    <ds:schemaRef ds:uri="http://www.w3.org/2001/XMLSchema"/>
  </ds:schemaRefs>
</ds:datastoreItem>
</file>

<file path=customXml/itemProps64.xml><?xml version="1.0" encoding="utf-8"?>
<ds:datastoreItem xmlns:ds="http://schemas.openxmlformats.org/officeDocument/2006/customXml" ds:itemID="{E4CF58FF-8B25-476F-8B2F-439CAFE774DB}">
  <ds:schemaRefs>
    <ds:schemaRef ds:uri="http://www.w3.org/2001/XMLSchema"/>
  </ds:schemaRefs>
</ds:datastoreItem>
</file>

<file path=customXml/itemProps65.xml><?xml version="1.0" encoding="utf-8"?>
<ds:datastoreItem xmlns:ds="http://schemas.openxmlformats.org/officeDocument/2006/customXml" ds:itemID="{DBB30C88-CD65-462F-B924-FDEB7A0F09BD}">
  <ds:schemaRefs>
    <ds:schemaRef ds:uri="http://www.w3.org/2001/XMLSchema"/>
  </ds:schemaRefs>
</ds:datastoreItem>
</file>

<file path=customXml/itemProps66.xml><?xml version="1.0" encoding="utf-8"?>
<ds:datastoreItem xmlns:ds="http://schemas.openxmlformats.org/officeDocument/2006/customXml" ds:itemID="{0453ED11-5565-4B96-85EF-99249011FA29}">
  <ds:schemaRefs>
    <ds:schemaRef ds:uri="http://www.w3.org/2001/XMLSchema"/>
  </ds:schemaRefs>
</ds:datastoreItem>
</file>

<file path=customXml/itemProps67.xml><?xml version="1.0" encoding="utf-8"?>
<ds:datastoreItem xmlns:ds="http://schemas.openxmlformats.org/officeDocument/2006/customXml" ds:itemID="{745933C7-FCDF-4428-B54D-CBA8EBFCE6FB}"/>
</file>

<file path=customXml/itemProps68.xml><?xml version="1.0" encoding="utf-8"?>
<ds:datastoreItem xmlns:ds="http://schemas.openxmlformats.org/officeDocument/2006/customXml" ds:itemID="{76DE8C44-8465-45C4-8534-814FA54360D5}"/>
</file>

<file path=customXml/itemProps69.xml><?xml version="1.0" encoding="utf-8"?>
<ds:datastoreItem xmlns:ds="http://schemas.openxmlformats.org/officeDocument/2006/customXml" ds:itemID="{3F3CF49F-71C6-468C-AD67-538494E1BA72}"/>
</file>

<file path=customXml/itemProps7.xml><?xml version="1.0" encoding="utf-8"?>
<ds:datastoreItem xmlns:ds="http://schemas.openxmlformats.org/officeDocument/2006/customXml" ds:itemID="{4A8EF070-B7A1-4D20-AA54-61F173CA2706}">
  <ds:schemaRefs>
    <ds:schemaRef ds:uri="http://www.w3.org/2001/XMLSchema"/>
  </ds:schemaRefs>
</ds:datastoreItem>
</file>

<file path=customXml/itemProps8.xml><?xml version="1.0" encoding="utf-8"?>
<ds:datastoreItem xmlns:ds="http://schemas.openxmlformats.org/officeDocument/2006/customXml" ds:itemID="{5FDF1299-A818-4942-A99A-6ACC56029410}">
  <ds:schemaRefs>
    <ds:schemaRef ds:uri="http://www.w3.org/2001/XMLSchema"/>
  </ds:schemaRefs>
</ds:datastoreItem>
</file>

<file path=customXml/itemProps9.xml><?xml version="1.0" encoding="utf-8"?>
<ds:datastoreItem xmlns:ds="http://schemas.openxmlformats.org/officeDocument/2006/customXml" ds:itemID="{F1B18864-DD5F-475F-B43E-533AC977E410}">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2383</TotalTime>
  <Words>1547</Words>
  <Application>Microsoft Office PowerPoint</Application>
  <PresentationFormat>Widescreen</PresentationFormat>
  <Paragraphs>208</Paragraphs>
  <Slides>31</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40" baseType="lpstr">
      <vt:lpstr>MS PGothic</vt:lpstr>
      <vt:lpstr>Arial</vt:lpstr>
      <vt:lpstr>Arial Narrow</vt:lpstr>
      <vt:lpstr>Calibri</vt:lpstr>
      <vt:lpstr>News Gothic MT</vt:lpstr>
      <vt:lpstr>Marsh McLennan</vt:lpstr>
      <vt:lpstr>Office Theme</vt:lpstr>
      <vt:lpstr>think-cell Slide</vt:lpstr>
      <vt:lpstr>Worksheet</vt:lpstr>
      <vt:lpstr>GRUPO LARG</vt:lpstr>
      <vt:lpstr>PowerPoint Presentation</vt:lpstr>
      <vt:lpstr>AmericanAgTM Overview  </vt:lpstr>
      <vt:lpstr>Meet Dawn Rizzi</vt:lpstr>
      <vt:lpstr>About Us</vt:lpstr>
      <vt:lpstr>Broker Assumed – Our History</vt:lpstr>
      <vt:lpstr>Broker Assumed Underwriting Team</vt:lpstr>
      <vt:lpstr>What We Bring to the Table</vt:lpstr>
      <vt:lpstr>Where in the World Do We Reinsure?</vt:lpstr>
      <vt:lpstr>2022 Financial Results</vt:lpstr>
      <vt:lpstr>Spotlight: AmericanAg™ + LARG</vt:lpstr>
      <vt:lpstr>Renovación 2023/2024: recapitulación</vt:lpstr>
      <vt:lpstr>PowerPoint Presentation</vt:lpstr>
      <vt:lpstr>Puntos clave de la renovación 2023/2024</vt:lpstr>
      <vt:lpstr>Tendencias de Primas y Tasas desde 2012 a 2023</vt:lpstr>
      <vt:lpstr>PowerPoint Presentation</vt:lpstr>
      <vt:lpstr>Puntos clave de la renovación 2023/2024</vt:lpstr>
      <vt:lpstr>Tendencias de Primas y Tasas desde 2012 a 2023</vt:lpstr>
      <vt:lpstr>PowerPoint Presentation</vt:lpstr>
      <vt:lpstr>Puntos clave de la renovación 2023/2024</vt:lpstr>
      <vt:lpstr>Tendencias de Primas y Tasas desde 2012 a 2023</vt:lpstr>
      <vt:lpstr>PowerPoint Presentation</vt:lpstr>
      <vt:lpstr>Puntos clave de la renovación 2023/2024</vt:lpstr>
      <vt:lpstr>Tendencias de Primas y Tasas desde 2012 a 2023</vt:lpstr>
      <vt:lpstr>PowerPoint Presentation</vt:lpstr>
      <vt:lpstr>Renovación 2024/2025: objetivos</vt:lpstr>
      <vt:lpstr>Propuesta de objetivos para la renovación 2024/2025</vt:lpstr>
      <vt:lpstr>Cronograma propuesto para la renovación 2024/2025</vt:lpstr>
      <vt:lpstr>El momento de los Reaseguradores </vt:lpstr>
      <vt:lpstr>El momento de los Reaseguradores</vt:lpstr>
      <vt:lpstr>PowerPoint Presentation</vt:lpstr>
    </vt:vector>
  </TitlesOfParts>
  <Company>Guy Carpenter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 LARG</dc:title>
  <dc:creator>Adrián Romero Pérez</dc:creator>
  <cp:lastModifiedBy>Adrian Romero Perez</cp:lastModifiedBy>
  <cp:revision>88</cp:revision>
  <dcterms:created xsi:type="dcterms:W3CDTF">2022-08-02T13:46:16Z</dcterms:created>
  <dcterms:modified xsi:type="dcterms:W3CDTF">2023-09-07T23:25:40Z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9.0</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es</vt:lpwstr>
  </property>
  <property fmtid="{D5CDD505-2E9C-101B-9397-08002B2CF9AE}" pid="13" name="MMCOA_BaseCo">
    <vt:lpwstr>GUY</vt:lpwstr>
  </property>
  <property fmtid="{D5CDD505-2E9C-101B-9397-08002B2CF9AE}" pid="14" name="MMCOA_Brand">
    <vt:lpwstr>MMC2021</vt:lpwstr>
  </property>
  <property fmtid="{D5CDD505-2E9C-101B-9397-08002B2CF9AE}" pid="15" name="MMCOA_FeatureSet">
    <vt:lpwstr>GUY_2021_v1</vt:lpwstr>
  </property>
  <property fmtid="{D5CDD505-2E9C-101B-9397-08002B2CF9AE}" pid="16" name="MMCOA_Language">
    <vt:lpwstr>en-GB</vt:lpwstr>
  </property>
  <property fmtid="{D5CDD505-2E9C-101B-9397-08002B2CF9AE}" pid="17" name="MMCOA_LanguageDateFormat">
    <vt:lpwstr>d MMMM, yyyy</vt:lpwstr>
  </property>
  <property fmtid="{D5CDD505-2E9C-101B-9397-08002B2CF9AE}" pid="18" name="MMCOA_LanguageLocaleId">
    <vt:lpwstr>2057</vt:lpwstr>
  </property>
  <property fmtid="{D5CDD505-2E9C-101B-9397-08002B2CF9AE}" pid="19" name="MMCOA_CoverDigest">
    <vt:lpwstr>MMC2021;fullimage;GUY_FullImageStyles_v1;;WHITE;LIGHT</vt:lpwstr>
  </property>
  <property fmtid="{D5CDD505-2E9C-101B-9397-08002B2CF9AE}" pid="20" name="MMCOA_CoverImageID">
    <vt:lpwstr>79776558-09f8-4f22-a169-5ed9e8297874</vt:lpwstr>
  </property>
  <property fmtid="{D5CDD505-2E9C-101B-9397-08002B2CF9AE}" pid="21" name="MMCOA_FontSize">
    <vt:lpwstr>Medium</vt:lpwstr>
  </property>
  <property fmtid="{D5CDD505-2E9C-101B-9397-08002B2CF9AE}" pid="22" name="ContentTypeId">
    <vt:lpwstr>0x01010018B2354B8136C247A4E1776D505038FE</vt:lpwstr>
  </property>
</Properties>
</file>