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4"/>
  </p:sldMasterIdLst>
  <p:notesMasterIdLst>
    <p:notesMasterId r:id="rId25"/>
  </p:notesMasterIdLst>
  <p:handoutMasterIdLst>
    <p:handoutMasterId r:id="rId26"/>
  </p:handoutMasterIdLst>
  <p:sldIdLst>
    <p:sldId id="369" r:id="rId5"/>
    <p:sldId id="517" r:id="rId6"/>
    <p:sldId id="547" r:id="rId7"/>
    <p:sldId id="542" r:id="rId8"/>
    <p:sldId id="548" r:id="rId9"/>
    <p:sldId id="541" r:id="rId10"/>
    <p:sldId id="534" r:id="rId11"/>
    <p:sldId id="535" r:id="rId12"/>
    <p:sldId id="549" r:id="rId13"/>
    <p:sldId id="545" r:id="rId14"/>
    <p:sldId id="544" r:id="rId15"/>
    <p:sldId id="532" r:id="rId16"/>
    <p:sldId id="533" r:id="rId17"/>
    <p:sldId id="551" r:id="rId18"/>
    <p:sldId id="552" r:id="rId19"/>
    <p:sldId id="539" r:id="rId20"/>
    <p:sldId id="546" r:id="rId21"/>
    <p:sldId id="538" r:id="rId22"/>
    <p:sldId id="553" r:id="rId23"/>
    <p:sldId id="536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ronos Pro" panose="020C05020304030203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F87"/>
    <a:srgbClr val="00539B"/>
    <a:srgbClr val="EEF7FC"/>
    <a:srgbClr val="4DABFF"/>
    <a:srgbClr val="042E6E"/>
    <a:srgbClr val="002C72"/>
    <a:srgbClr val="001E60"/>
    <a:srgbClr val="FFFFFF"/>
    <a:srgbClr val="F5F9FD"/>
    <a:srgbClr val="959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249" autoAdjust="0"/>
  </p:normalViewPr>
  <p:slideViewPr>
    <p:cSldViewPr snapToGrid="0">
      <p:cViewPr varScale="1">
        <p:scale>
          <a:sx n="60" d="100"/>
          <a:sy n="60" d="100"/>
        </p:scale>
        <p:origin x="92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6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11ADA-5C1D-4305-95A1-C0553FB760EB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648B9D9A-1A5D-4EE4-926D-2E741D881215}">
      <dgm:prSet phldrT="[Texto]" custT="1"/>
      <dgm:spPr/>
      <dgm:t>
        <a:bodyPr/>
        <a:lstStyle/>
        <a:p>
          <a:r>
            <a:rPr lang="es-MX" sz="1400" dirty="0"/>
            <a:t>Ingreso de Capital al Mercado</a:t>
          </a:r>
        </a:p>
      </dgm:t>
    </dgm:pt>
    <dgm:pt modelId="{011C24CB-8F29-4FA8-BDB3-B43FE1D758CB}" type="parTrans" cxnId="{C6F00293-347F-4D23-8014-992966D7CF41}">
      <dgm:prSet/>
      <dgm:spPr/>
      <dgm:t>
        <a:bodyPr/>
        <a:lstStyle/>
        <a:p>
          <a:endParaRPr lang="es-MX" sz="2000"/>
        </a:p>
      </dgm:t>
    </dgm:pt>
    <dgm:pt modelId="{21EA84AF-0E9C-41D5-B013-5CFCA5968F75}" type="sibTrans" cxnId="{C6F00293-347F-4D23-8014-992966D7CF41}">
      <dgm:prSet/>
      <dgm:spPr/>
      <dgm:t>
        <a:bodyPr/>
        <a:lstStyle/>
        <a:p>
          <a:endParaRPr lang="es-MX" sz="2000"/>
        </a:p>
      </dgm:t>
    </dgm:pt>
    <dgm:pt modelId="{7DC76FEF-B634-4AC0-94EF-33FDABCC5E1B}">
      <dgm:prSet phldrT="[Texto]" custT="1"/>
      <dgm:spPr/>
      <dgm:t>
        <a:bodyPr/>
        <a:lstStyle/>
        <a:p>
          <a:r>
            <a:rPr lang="es-MX" sz="1400" dirty="0"/>
            <a:t>Precio y Tasa empiezan a bajar</a:t>
          </a:r>
        </a:p>
      </dgm:t>
    </dgm:pt>
    <dgm:pt modelId="{793B833F-6D4A-47A3-96F0-4A71A09D3B81}" type="parTrans" cxnId="{315CC51D-ADBD-4ECE-B564-4922CA2F031A}">
      <dgm:prSet/>
      <dgm:spPr/>
      <dgm:t>
        <a:bodyPr/>
        <a:lstStyle/>
        <a:p>
          <a:endParaRPr lang="es-MX" sz="2000"/>
        </a:p>
      </dgm:t>
    </dgm:pt>
    <dgm:pt modelId="{461D6D0C-0D17-41A2-9E51-05655A9C7D7C}" type="sibTrans" cxnId="{315CC51D-ADBD-4ECE-B564-4922CA2F031A}">
      <dgm:prSet/>
      <dgm:spPr/>
      <dgm:t>
        <a:bodyPr/>
        <a:lstStyle/>
        <a:p>
          <a:endParaRPr lang="es-MX" sz="2000"/>
        </a:p>
      </dgm:t>
    </dgm:pt>
    <dgm:pt modelId="{0C47F46F-94F1-4217-B5F3-1052856FAF76}">
      <dgm:prSet phldrT="[Texto]" custT="1"/>
      <dgm:spPr/>
      <dgm:t>
        <a:bodyPr/>
        <a:lstStyle/>
        <a:p>
          <a:r>
            <a:rPr lang="es-MX" sz="1400" dirty="0"/>
            <a:t>Mantener </a:t>
          </a:r>
          <a:r>
            <a:rPr lang="es-MX" sz="1400" dirty="0" err="1"/>
            <a:t>Market</a:t>
          </a:r>
          <a:r>
            <a:rPr lang="es-MX" sz="1400" dirty="0"/>
            <a:t> Share</a:t>
          </a:r>
        </a:p>
      </dgm:t>
    </dgm:pt>
    <dgm:pt modelId="{148926DD-E399-4B11-9156-4D4F1D8AA827}" type="parTrans" cxnId="{2896B4E3-EFB0-4B0B-A322-692C420602E3}">
      <dgm:prSet/>
      <dgm:spPr/>
      <dgm:t>
        <a:bodyPr/>
        <a:lstStyle/>
        <a:p>
          <a:endParaRPr lang="es-MX" sz="2000"/>
        </a:p>
      </dgm:t>
    </dgm:pt>
    <dgm:pt modelId="{8BA0B2E0-08A8-4A2D-92CD-51A2602D20B4}" type="sibTrans" cxnId="{2896B4E3-EFB0-4B0B-A322-692C420602E3}">
      <dgm:prSet/>
      <dgm:spPr/>
      <dgm:t>
        <a:bodyPr/>
        <a:lstStyle/>
        <a:p>
          <a:endParaRPr lang="es-MX" sz="2000"/>
        </a:p>
      </dgm:t>
    </dgm:pt>
    <dgm:pt modelId="{31BB4631-9DCD-4872-9916-DE0F75938E57}">
      <dgm:prSet phldrT="[Texto]" custT="1"/>
      <dgm:spPr/>
      <dgm:t>
        <a:bodyPr/>
        <a:lstStyle/>
        <a:p>
          <a:r>
            <a:rPr lang="es-MX" sz="1400" dirty="0"/>
            <a:t>Caída libre Tasas</a:t>
          </a:r>
        </a:p>
      </dgm:t>
    </dgm:pt>
    <dgm:pt modelId="{3F166646-39D5-4CA8-A270-9CDDBE95BB85}" type="parTrans" cxnId="{A484AB18-A181-493C-8FE6-D08B7B739A28}">
      <dgm:prSet/>
      <dgm:spPr/>
      <dgm:t>
        <a:bodyPr/>
        <a:lstStyle/>
        <a:p>
          <a:endParaRPr lang="es-MX" sz="2000"/>
        </a:p>
      </dgm:t>
    </dgm:pt>
    <dgm:pt modelId="{12E41135-BFF3-4729-A9D1-E861421B77BB}" type="sibTrans" cxnId="{A484AB18-A181-493C-8FE6-D08B7B739A28}">
      <dgm:prSet/>
      <dgm:spPr/>
      <dgm:t>
        <a:bodyPr/>
        <a:lstStyle/>
        <a:p>
          <a:endParaRPr lang="es-MX" sz="2000"/>
        </a:p>
      </dgm:t>
    </dgm:pt>
    <dgm:pt modelId="{D5AB00C1-86FA-469F-840A-6E464225B12E}">
      <dgm:prSet phldrT="[Texto]" custT="1"/>
      <dgm:spPr/>
      <dgm:t>
        <a:bodyPr/>
        <a:lstStyle/>
        <a:p>
          <a:r>
            <a:rPr lang="es-MX" sz="1400" dirty="0"/>
            <a:t>Eventos Catastróficos, Inflación, Retornos bajos</a:t>
          </a:r>
        </a:p>
      </dgm:t>
    </dgm:pt>
    <dgm:pt modelId="{0EB035D3-05E6-42CD-846F-5C50B52884EA}" type="parTrans" cxnId="{FCB9A277-E5B1-477D-AF78-C3E8157B7D5A}">
      <dgm:prSet/>
      <dgm:spPr/>
      <dgm:t>
        <a:bodyPr/>
        <a:lstStyle/>
        <a:p>
          <a:endParaRPr lang="es-MX" sz="2000"/>
        </a:p>
      </dgm:t>
    </dgm:pt>
    <dgm:pt modelId="{224671FC-41F3-4841-87D5-0DB222B05134}" type="sibTrans" cxnId="{FCB9A277-E5B1-477D-AF78-C3E8157B7D5A}">
      <dgm:prSet/>
      <dgm:spPr/>
      <dgm:t>
        <a:bodyPr/>
        <a:lstStyle/>
        <a:p>
          <a:endParaRPr lang="es-MX" sz="2000"/>
        </a:p>
      </dgm:t>
    </dgm:pt>
    <dgm:pt modelId="{CA4463E4-0D23-4298-9734-597A3C6C3BBF}">
      <dgm:prSet custT="1"/>
      <dgm:spPr/>
      <dgm:t>
        <a:bodyPr/>
        <a:lstStyle/>
        <a:p>
          <a:r>
            <a:rPr lang="es-MX" sz="1400" dirty="0"/>
            <a:t>Registro de Perdidas </a:t>
          </a:r>
        </a:p>
      </dgm:t>
    </dgm:pt>
    <dgm:pt modelId="{7ECE49C3-A624-415E-A00B-3A3E96D51827}" type="parTrans" cxnId="{DC309728-A4E1-4368-A3AB-C8542A011808}">
      <dgm:prSet/>
      <dgm:spPr/>
      <dgm:t>
        <a:bodyPr/>
        <a:lstStyle/>
        <a:p>
          <a:endParaRPr lang="es-MX" sz="2000"/>
        </a:p>
      </dgm:t>
    </dgm:pt>
    <dgm:pt modelId="{C7421AC8-01FF-41CD-B84A-6B4435C7DFB9}" type="sibTrans" cxnId="{DC309728-A4E1-4368-A3AB-C8542A011808}">
      <dgm:prSet/>
      <dgm:spPr/>
      <dgm:t>
        <a:bodyPr/>
        <a:lstStyle/>
        <a:p>
          <a:endParaRPr lang="es-MX" sz="2000"/>
        </a:p>
      </dgm:t>
    </dgm:pt>
    <dgm:pt modelId="{5C16A2FA-ED22-43EA-9C64-7B22C4AC0A53}">
      <dgm:prSet custT="1"/>
      <dgm:spPr/>
      <dgm:t>
        <a:bodyPr/>
        <a:lstStyle/>
        <a:p>
          <a:r>
            <a:rPr lang="es-MX" sz="1400" dirty="0"/>
            <a:t>Erosión de Capital</a:t>
          </a:r>
        </a:p>
      </dgm:t>
    </dgm:pt>
    <dgm:pt modelId="{A1D75020-5D2F-44B8-8A8B-0FDEDE140151}" type="parTrans" cxnId="{2987C7D4-20E3-45D2-AD69-577A1ADF7CDF}">
      <dgm:prSet/>
      <dgm:spPr/>
      <dgm:t>
        <a:bodyPr/>
        <a:lstStyle/>
        <a:p>
          <a:endParaRPr lang="es-MX" sz="2000"/>
        </a:p>
      </dgm:t>
    </dgm:pt>
    <dgm:pt modelId="{F14B0860-043B-4F53-96DE-7418159ECF33}" type="sibTrans" cxnId="{2987C7D4-20E3-45D2-AD69-577A1ADF7CDF}">
      <dgm:prSet/>
      <dgm:spPr/>
      <dgm:t>
        <a:bodyPr/>
        <a:lstStyle/>
        <a:p>
          <a:endParaRPr lang="es-MX" sz="2000"/>
        </a:p>
      </dgm:t>
    </dgm:pt>
    <dgm:pt modelId="{F93C57B3-6045-4B14-8941-9FEBEFC02038}">
      <dgm:prSet custT="1"/>
      <dgm:spPr/>
      <dgm:t>
        <a:bodyPr/>
        <a:lstStyle/>
        <a:p>
          <a:r>
            <a:rPr lang="es-MX" sz="1400" dirty="0"/>
            <a:t>Enfoque en la selección de riesgos</a:t>
          </a:r>
        </a:p>
      </dgm:t>
    </dgm:pt>
    <dgm:pt modelId="{A21DC901-2698-447D-8321-0D0238D98504}" type="parTrans" cxnId="{74DAB7BF-8FDB-420D-A000-588B106C29BB}">
      <dgm:prSet/>
      <dgm:spPr/>
      <dgm:t>
        <a:bodyPr/>
        <a:lstStyle/>
        <a:p>
          <a:endParaRPr lang="es-MX" sz="2000"/>
        </a:p>
      </dgm:t>
    </dgm:pt>
    <dgm:pt modelId="{90EDE44A-C9A7-4EA1-AB93-47467530B91B}" type="sibTrans" cxnId="{74DAB7BF-8FDB-420D-A000-588B106C29BB}">
      <dgm:prSet/>
      <dgm:spPr/>
      <dgm:t>
        <a:bodyPr/>
        <a:lstStyle/>
        <a:p>
          <a:endParaRPr lang="es-MX" sz="2000"/>
        </a:p>
      </dgm:t>
    </dgm:pt>
    <dgm:pt modelId="{5D7E64FC-F544-493A-9095-0FA128D0FB9C}">
      <dgm:prSet custT="1"/>
      <dgm:spPr/>
      <dgm:t>
        <a:bodyPr/>
        <a:lstStyle/>
        <a:p>
          <a:r>
            <a:rPr lang="es-MX" sz="1400" dirty="0"/>
            <a:t>Reducción de Capacidad</a:t>
          </a:r>
        </a:p>
      </dgm:t>
    </dgm:pt>
    <dgm:pt modelId="{8D7595D7-937D-44E3-A988-895E7FF037FD}" type="parTrans" cxnId="{D7B73AE6-7BBF-4915-8D43-A4C478BDF711}">
      <dgm:prSet/>
      <dgm:spPr/>
      <dgm:t>
        <a:bodyPr/>
        <a:lstStyle/>
        <a:p>
          <a:endParaRPr lang="es-MX" sz="2000"/>
        </a:p>
      </dgm:t>
    </dgm:pt>
    <dgm:pt modelId="{C832AB5F-E00B-4288-A29F-3E288F25826C}" type="sibTrans" cxnId="{D7B73AE6-7BBF-4915-8D43-A4C478BDF711}">
      <dgm:prSet/>
      <dgm:spPr/>
      <dgm:t>
        <a:bodyPr/>
        <a:lstStyle/>
        <a:p>
          <a:endParaRPr lang="es-MX" sz="2000"/>
        </a:p>
      </dgm:t>
    </dgm:pt>
    <dgm:pt modelId="{1F1D818A-1F5F-4114-8A38-21DC4D06AEE1}">
      <dgm:prSet custT="1"/>
      <dgm:spPr/>
      <dgm:t>
        <a:bodyPr/>
        <a:lstStyle/>
        <a:p>
          <a:r>
            <a:rPr lang="es-MX" sz="1400" dirty="0"/>
            <a:t>Incremento de Precio y Tasa</a:t>
          </a:r>
        </a:p>
      </dgm:t>
    </dgm:pt>
    <dgm:pt modelId="{A9A03DC2-8E83-431F-BEC9-B50F032F1925}" type="parTrans" cxnId="{B4AEDE35-909C-444B-9866-5F3CB1C50BA3}">
      <dgm:prSet/>
      <dgm:spPr/>
      <dgm:t>
        <a:bodyPr/>
        <a:lstStyle/>
        <a:p>
          <a:endParaRPr lang="es-MX" sz="2000"/>
        </a:p>
      </dgm:t>
    </dgm:pt>
    <dgm:pt modelId="{432E06E9-159A-4750-B401-006D82A687C0}" type="sibTrans" cxnId="{B4AEDE35-909C-444B-9866-5F3CB1C50BA3}">
      <dgm:prSet/>
      <dgm:spPr/>
      <dgm:t>
        <a:bodyPr/>
        <a:lstStyle/>
        <a:p>
          <a:endParaRPr lang="es-MX" sz="2000"/>
        </a:p>
      </dgm:t>
    </dgm:pt>
    <dgm:pt modelId="{104781B6-21DC-4CFA-8141-BE109F047DBE}">
      <dgm:prSet custT="1"/>
      <dgm:spPr/>
      <dgm:t>
        <a:bodyPr/>
        <a:lstStyle/>
        <a:p>
          <a:r>
            <a:rPr lang="es-MX" sz="1400" dirty="0"/>
            <a:t>Ganancias atractivas</a:t>
          </a:r>
        </a:p>
      </dgm:t>
    </dgm:pt>
    <dgm:pt modelId="{8AB4A7BA-5AD3-4038-ABB0-62C47B1EC365}" type="parTrans" cxnId="{ABF275E4-9CCC-45B5-B922-AF96B089A8C3}">
      <dgm:prSet/>
      <dgm:spPr/>
      <dgm:t>
        <a:bodyPr/>
        <a:lstStyle/>
        <a:p>
          <a:endParaRPr lang="es-MX" sz="2000"/>
        </a:p>
      </dgm:t>
    </dgm:pt>
    <dgm:pt modelId="{5DEB09EE-898C-41A8-A7EE-3BED758FF8D9}" type="sibTrans" cxnId="{ABF275E4-9CCC-45B5-B922-AF96B089A8C3}">
      <dgm:prSet/>
      <dgm:spPr/>
      <dgm:t>
        <a:bodyPr/>
        <a:lstStyle/>
        <a:p>
          <a:endParaRPr lang="es-MX" sz="2000"/>
        </a:p>
      </dgm:t>
    </dgm:pt>
    <dgm:pt modelId="{76E2EBB7-8EEE-4E2E-BCA2-DEA27205E28A}" type="pres">
      <dgm:prSet presAssocID="{44F11ADA-5C1D-4305-95A1-C0553FB760EB}" presName="cycle" presStyleCnt="0">
        <dgm:presLayoutVars>
          <dgm:dir/>
          <dgm:resizeHandles val="exact"/>
        </dgm:presLayoutVars>
      </dgm:prSet>
      <dgm:spPr/>
    </dgm:pt>
    <dgm:pt modelId="{730B4F4B-2FA3-4088-8C5F-149B34F4EB2F}" type="pres">
      <dgm:prSet presAssocID="{648B9D9A-1A5D-4EE4-926D-2E741D881215}" presName="dummy" presStyleCnt="0"/>
      <dgm:spPr/>
    </dgm:pt>
    <dgm:pt modelId="{1D306C58-DAB1-4965-B482-3BCA931EF1A3}" type="pres">
      <dgm:prSet presAssocID="{648B9D9A-1A5D-4EE4-926D-2E741D881215}" presName="node" presStyleLbl="revTx" presStyleIdx="0" presStyleCnt="11" custScaleX="168076">
        <dgm:presLayoutVars>
          <dgm:bulletEnabled val="1"/>
        </dgm:presLayoutVars>
      </dgm:prSet>
      <dgm:spPr/>
    </dgm:pt>
    <dgm:pt modelId="{FFFB1DD4-2E9D-4E39-AEE7-7067724DF3D6}" type="pres">
      <dgm:prSet presAssocID="{21EA84AF-0E9C-41D5-B013-5CFCA5968F75}" presName="sibTrans" presStyleLbl="node1" presStyleIdx="0" presStyleCnt="11"/>
      <dgm:spPr/>
    </dgm:pt>
    <dgm:pt modelId="{35DCF37F-00A0-463F-A557-5D8D17D9582A}" type="pres">
      <dgm:prSet presAssocID="{7DC76FEF-B634-4AC0-94EF-33FDABCC5E1B}" presName="dummy" presStyleCnt="0"/>
      <dgm:spPr/>
    </dgm:pt>
    <dgm:pt modelId="{E108EAB6-07B9-41D4-B351-76CB5CFF3113}" type="pres">
      <dgm:prSet presAssocID="{7DC76FEF-B634-4AC0-94EF-33FDABCC5E1B}" presName="node" presStyleLbl="revTx" presStyleIdx="1" presStyleCnt="11" custScaleX="221868">
        <dgm:presLayoutVars>
          <dgm:bulletEnabled val="1"/>
        </dgm:presLayoutVars>
      </dgm:prSet>
      <dgm:spPr/>
    </dgm:pt>
    <dgm:pt modelId="{303E8298-0F4B-488F-BE02-71D9BC6C0653}" type="pres">
      <dgm:prSet presAssocID="{461D6D0C-0D17-41A2-9E51-05655A9C7D7C}" presName="sibTrans" presStyleLbl="node1" presStyleIdx="1" presStyleCnt="11"/>
      <dgm:spPr/>
    </dgm:pt>
    <dgm:pt modelId="{058AEF1A-A6CB-4E14-9413-F73AEE2375D4}" type="pres">
      <dgm:prSet presAssocID="{0C47F46F-94F1-4217-B5F3-1052856FAF76}" presName="dummy" presStyleCnt="0"/>
      <dgm:spPr/>
    </dgm:pt>
    <dgm:pt modelId="{F5DD4A58-22EA-4DF6-8A48-2F1A8260C2CD}" type="pres">
      <dgm:prSet presAssocID="{0C47F46F-94F1-4217-B5F3-1052856FAF76}" presName="node" presStyleLbl="revTx" presStyleIdx="2" presStyleCnt="11" custScaleX="256624">
        <dgm:presLayoutVars>
          <dgm:bulletEnabled val="1"/>
        </dgm:presLayoutVars>
      </dgm:prSet>
      <dgm:spPr/>
    </dgm:pt>
    <dgm:pt modelId="{9301D3DF-B940-4209-80B9-68CE2AE70858}" type="pres">
      <dgm:prSet presAssocID="{8BA0B2E0-08A8-4A2D-92CD-51A2602D20B4}" presName="sibTrans" presStyleLbl="node1" presStyleIdx="2" presStyleCnt="11"/>
      <dgm:spPr/>
    </dgm:pt>
    <dgm:pt modelId="{3C27C94E-B8A0-4092-8CBB-329389DA598E}" type="pres">
      <dgm:prSet presAssocID="{31BB4631-9DCD-4872-9916-DE0F75938E57}" presName="dummy" presStyleCnt="0"/>
      <dgm:spPr/>
    </dgm:pt>
    <dgm:pt modelId="{4CDFC96B-0BC1-4890-8AB5-697E9FAD6577}" type="pres">
      <dgm:prSet presAssocID="{31BB4631-9DCD-4872-9916-DE0F75938E57}" presName="node" presStyleLbl="revTx" presStyleIdx="3" presStyleCnt="11" custScaleX="188752">
        <dgm:presLayoutVars>
          <dgm:bulletEnabled val="1"/>
        </dgm:presLayoutVars>
      </dgm:prSet>
      <dgm:spPr/>
    </dgm:pt>
    <dgm:pt modelId="{FD4C9D63-47E6-4F10-A1D3-075BDCA6DC62}" type="pres">
      <dgm:prSet presAssocID="{12E41135-BFF3-4729-A9D1-E861421B77BB}" presName="sibTrans" presStyleLbl="node1" presStyleIdx="3" presStyleCnt="11"/>
      <dgm:spPr/>
    </dgm:pt>
    <dgm:pt modelId="{C740160C-570C-453C-85AF-B61BF3A0B8AA}" type="pres">
      <dgm:prSet presAssocID="{D5AB00C1-86FA-469F-840A-6E464225B12E}" presName="dummy" presStyleCnt="0"/>
      <dgm:spPr/>
    </dgm:pt>
    <dgm:pt modelId="{797C8323-A069-4D25-BAE5-6995695FF5BA}" type="pres">
      <dgm:prSet presAssocID="{D5AB00C1-86FA-469F-840A-6E464225B12E}" presName="node" presStyleLbl="revTx" presStyleIdx="4" presStyleCnt="11" custScaleX="156065" custScaleY="116745">
        <dgm:presLayoutVars>
          <dgm:bulletEnabled val="1"/>
        </dgm:presLayoutVars>
      </dgm:prSet>
      <dgm:spPr/>
    </dgm:pt>
    <dgm:pt modelId="{A58EBD38-40DA-4E5B-BB61-534C2E6BB7BC}" type="pres">
      <dgm:prSet presAssocID="{224671FC-41F3-4841-87D5-0DB222B05134}" presName="sibTrans" presStyleLbl="node1" presStyleIdx="4" presStyleCnt="11" custLinFactNeighborX="-605" custLinFactNeighborY="-404"/>
      <dgm:spPr/>
    </dgm:pt>
    <dgm:pt modelId="{CA5FC739-8F1A-47DB-B826-E980D8D6ED41}" type="pres">
      <dgm:prSet presAssocID="{CA4463E4-0D23-4298-9734-597A3C6C3BBF}" presName="dummy" presStyleCnt="0"/>
      <dgm:spPr/>
    </dgm:pt>
    <dgm:pt modelId="{FB2AAA0E-6BEF-4039-8FA0-D9EBDEF61434}" type="pres">
      <dgm:prSet presAssocID="{CA4463E4-0D23-4298-9734-597A3C6C3BBF}" presName="node" presStyleLbl="revTx" presStyleIdx="5" presStyleCnt="11">
        <dgm:presLayoutVars>
          <dgm:bulletEnabled val="1"/>
        </dgm:presLayoutVars>
      </dgm:prSet>
      <dgm:spPr/>
    </dgm:pt>
    <dgm:pt modelId="{7A9800EA-885A-4031-B64E-46FA67154961}" type="pres">
      <dgm:prSet presAssocID="{C7421AC8-01FF-41CD-B84A-6B4435C7DFB9}" presName="sibTrans" presStyleLbl="node1" presStyleIdx="5" presStyleCnt="11"/>
      <dgm:spPr/>
    </dgm:pt>
    <dgm:pt modelId="{9CF32F13-F715-477A-8F17-1CDF62EEB164}" type="pres">
      <dgm:prSet presAssocID="{5C16A2FA-ED22-43EA-9C64-7B22C4AC0A53}" presName="dummy" presStyleCnt="0"/>
      <dgm:spPr/>
    </dgm:pt>
    <dgm:pt modelId="{D8112511-577F-4D73-BCEA-34438977F440}" type="pres">
      <dgm:prSet presAssocID="{5C16A2FA-ED22-43EA-9C64-7B22C4AC0A53}" presName="node" presStyleLbl="revTx" presStyleIdx="6" presStyleCnt="11" custScaleX="144434" custScaleY="120032">
        <dgm:presLayoutVars>
          <dgm:bulletEnabled val="1"/>
        </dgm:presLayoutVars>
      </dgm:prSet>
      <dgm:spPr/>
    </dgm:pt>
    <dgm:pt modelId="{37079237-E92B-477C-BFC1-524BBF7532BA}" type="pres">
      <dgm:prSet presAssocID="{F14B0860-043B-4F53-96DE-7418159ECF33}" presName="sibTrans" presStyleLbl="node1" presStyleIdx="6" presStyleCnt="11"/>
      <dgm:spPr/>
    </dgm:pt>
    <dgm:pt modelId="{26AC65FB-4493-478B-B652-3E9C5AD5969F}" type="pres">
      <dgm:prSet presAssocID="{F93C57B3-6045-4B14-8941-9FEBEFC02038}" presName="dummy" presStyleCnt="0"/>
      <dgm:spPr/>
    </dgm:pt>
    <dgm:pt modelId="{201B8D90-86B9-4949-B5E3-762700C3B9AF}" type="pres">
      <dgm:prSet presAssocID="{F93C57B3-6045-4B14-8941-9FEBEFC02038}" presName="node" presStyleLbl="revTx" presStyleIdx="7" presStyleCnt="11" custScaleX="154290" custScaleY="102329">
        <dgm:presLayoutVars>
          <dgm:bulletEnabled val="1"/>
        </dgm:presLayoutVars>
      </dgm:prSet>
      <dgm:spPr/>
    </dgm:pt>
    <dgm:pt modelId="{D1DC025E-38FF-42B1-8B93-D7DD9175C13C}" type="pres">
      <dgm:prSet presAssocID="{90EDE44A-C9A7-4EA1-AB93-47467530B91B}" presName="sibTrans" presStyleLbl="node1" presStyleIdx="7" presStyleCnt="11"/>
      <dgm:spPr/>
    </dgm:pt>
    <dgm:pt modelId="{8AFF6FD3-1D89-4166-9463-9BCF5EEB2032}" type="pres">
      <dgm:prSet presAssocID="{5D7E64FC-F544-493A-9095-0FA128D0FB9C}" presName="dummy" presStyleCnt="0"/>
      <dgm:spPr/>
    </dgm:pt>
    <dgm:pt modelId="{09DC3995-5C88-49A7-8EE8-4826042A0BDF}" type="pres">
      <dgm:prSet presAssocID="{5D7E64FC-F544-493A-9095-0FA128D0FB9C}" presName="node" presStyleLbl="revTx" presStyleIdx="8" presStyleCnt="11" custScaleX="147610" custScaleY="123328">
        <dgm:presLayoutVars>
          <dgm:bulletEnabled val="1"/>
        </dgm:presLayoutVars>
      </dgm:prSet>
      <dgm:spPr/>
    </dgm:pt>
    <dgm:pt modelId="{696073D3-6375-4DE5-90CC-46D06BC1DB9E}" type="pres">
      <dgm:prSet presAssocID="{C832AB5F-E00B-4288-A29F-3E288F25826C}" presName="sibTrans" presStyleLbl="node1" presStyleIdx="8" presStyleCnt="11"/>
      <dgm:spPr/>
    </dgm:pt>
    <dgm:pt modelId="{71DF01DF-3EC9-4177-B51D-6E317102C2FA}" type="pres">
      <dgm:prSet presAssocID="{1F1D818A-1F5F-4114-8A38-21DC4D06AEE1}" presName="dummy" presStyleCnt="0"/>
      <dgm:spPr/>
    </dgm:pt>
    <dgm:pt modelId="{5F138BF3-BF75-45B5-8362-FD93DA9EBEA0}" type="pres">
      <dgm:prSet presAssocID="{1F1D818A-1F5F-4114-8A38-21DC4D06AEE1}" presName="node" presStyleLbl="revTx" presStyleIdx="9" presStyleCnt="11" custScaleX="134359" custScaleY="136403">
        <dgm:presLayoutVars>
          <dgm:bulletEnabled val="1"/>
        </dgm:presLayoutVars>
      </dgm:prSet>
      <dgm:spPr/>
    </dgm:pt>
    <dgm:pt modelId="{DEEA1281-6147-46AB-B35D-69D895D0A513}" type="pres">
      <dgm:prSet presAssocID="{432E06E9-159A-4750-B401-006D82A687C0}" presName="sibTrans" presStyleLbl="node1" presStyleIdx="9" presStyleCnt="11"/>
      <dgm:spPr/>
    </dgm:pt>
    <dgm:pt modelId="{CF623598-7033-4AC0-A511-3B1B6206D4BD}" type="pres">
      <dgm:prSet presAssocID="{104781B6-21DC-4CFA-8141-BE109F047DBE}" presName="dummy" presStyleCnt="0"/>
      <dgm:spPr/>
    </dgm:pt>
    <dgm:pt modelId="{265284ED-3212-4CFC-A870-0ACD9E2BBF87}" type="pres">
      <dgm:prSet presAssocID="{104781B6-21DC-4CFA-8141-BE109F047DBE}" presName="node" presStyleLbl="revTx" presStyleIdx="10" presStyleCnt="11" custScaleX="138932">
        <dgm:presLayoutVars>
          <dgm:bulletEnabled val="1"/>
        </dgm:presLayoutVars>
      </dgm:prSet>
      <dgm:spPr/>
    </dgm:pt>
    <dgm:pt modelId="{E0B59C52-96BF-40CD-8634-DFF18FFBE1EC}" type="pres">
      <dgm:prSet presAssocID="{5DEB09EE-898C-41A8-A7EE-3BED758FF8D9}" presName="sibTrans" presStyleLbl="node1" presStyleIdx="10" presStyleCnt="11"/>
      <dgm:spPr/>
    </dgm:pt>
  </dgm:ptLst>
  <dgm:cxnLst>
    <dgm:cxn modelId="{C99C610F-D226-46ED-9021-B08208B9CFB8}" type="presOf" srcId="{C7421AC8-01FF-41CD-B84A-6B4435C7DFB9}" destId="{7A9800EA-885A-4031-B64E-46FA67154961}" srcOrd="0" destOrd="0" presId="urn:microsoft.com/office/officeart/2005/8/layout/cycle1"/>
    <dgm:cxn modelId="{CA96CC12-44EE-462C-A1DC-034CED9BC1F3}" type="presOf" srcId="{90EDE44A-C9A7-4EA1-AB93-47467530B91B}" destId="{D1DC025E-38FF-42B1-8B93-D7DD9175C13C}" srcOrd="0" destOrd="0" presId="urn:microsoft.com/office/officeart/2005/8/layout/cycle1"/>
    <dgm:cxn modelId="{A484AB18-A181-493C-8FE6-D08B7B739A28}" srcId="{44F11ADA-5C1D-4305-95A1-C0553FB760EB}" destId="{31BB4631-9DCD-4872-9916-DE0F75938E57}" srcOrd="3" destOrd="0" parTransId="{3F166646-39D5-4CA8-A270-9CDDBE95BB85}" sibTransId="{12E41135-BFF3-4729-A9D1-E861421B77BB}"/>
    <dgm:cxn modelId="{315CC51D-ADBD-4ECE-B564-4922CA2F031A}" srcId="{44F11ADA-5C1D-4305-95A1-C0553FB760EB}" destId="{7DC76FEF-B634-4AC0-94EF-33FDABCC5E1B}" srcOrd="1" destOrd="0" parTransId="{793B833F-6D4A-47A3-96F0-4A71A09D3B81}" sibTransId="{461D6D0C-0D17-41A2-9E51-05655A9C7D7C}"/>
    <dgm:cxn modelId="{DC309728-A4E1-4368-A3AB-C8542A011808}" srcId="{44F11ADA-5C1D-4305-95A1-C0553FB760EB}" destId="{CA4463E4-0D23-4298-9734-597A3C6C3BBF}" srcOrd="5" destOrd="0" parTransId="{7ECE49C3-A624-415E-A00B-3A3E96D51827}" sibTransId="{C7421AC8-01FF-41CD-B84A-6B4435C7DFB9}"/>
    <dgm:cxn modelId="{B4AEDE35-909C-444B-9866-5F3CB1C50BA3}" srcId="{44F11ADA-5C1D-4305-95A1-C0553FB760EB}" destId="{1F1D818A-1F5F-4114-8A38-21DC4D06AEE1}" srcOrd="9" destOrd="0" parTransId="{A9A03DC2-8E83-431F-BEC9-B50F032F1925}" sibTransId="{432E06E9-159A-4750-B401-006D82A687C0}"/>
    <dgm:cxn modelId="{CCBA715D-BBB3-48CA-ABE6-C20FDDF13F5A}" type="presOf" srcId="{8BA0B2E0-08A8-4A2D-92CD-51A2602D20B4}" destId="{9301D3DF-B940-4209-80B9-68CE2AE70858}" srcOrd="0" destOrd="0" presId="urn:microsoft.com/office/officeart/2005/8/layout/cycle1"/>
    <dgm:cxn modelId="{87EE445E-26C9-4CAA-B07E-02D71A4F45E2}" type="presOf" srcId="{F93C57B3-6045-4B14-8941-9FEBEFC02038}" destId="{201B8D90-86B9-4949-B5E3-762700C3B9AF}" srcOrd="0" destOrd="0" presId="urn:microsoft.com/office/officeart/2005/8/layout/cycle1"/>
    <dgm:cxn modelId="{50F1A243-6965-4A6E-9F7D-795D46436339}" type="presOf" srcId="{7DC76FEF-B634-4AC0-94EF-33FDABCC5E1B}" destId="{E108EAB6-07B9-41D4-B351-76CB5CFF3113}" srcOrd="0" destOrd="0" presId="urn:microsoft.com/office/officeart/2005/8/layout/cycle1"/>
    <dgm:cxn modelId="{8116EA66-DB3C-4B50-9DAD-2DFDCB5D98BE}" type="presOf" srcId="{44F11ADA-5C1D-4305-95A1-C0553FB760EB}" destId="{76E2EBB7-8EEE-4E2E-BCA2-DEA27205E28A}" srcOrd="0" destOrd="0" presId="urn:microsoft.com/office/officeart/2005/8/layout/cycle1"/>
    <dgm:cxn modelId="{9C52384E-D764-4C7C-9413-7DF876EE0AD9}" type="presOf" srcId="{1F1D818A-1F5F-4114-8A38-21DC4D06AEE1}" destId="{5F138BF3-BF75-45B5-8362-FD93DA9EBEA0}" srcOrd="0" destOrd="0" presId="urn:microsoft.com/office/officeart/2005/8/layout/cycle1"/>
    <dgm:cxn modelId="{9B7EA054-E9BB-4A67-A5BB-B3D95F2D4312}" type="presOf" srcId="{D5AB00C1-86FA-469F-840A-6E464225B12E}" destId="{797C8323-A069-4D25-BAE5-6995695FF5BA}" srcOrd="0" destOrd="0" presId="urn:microsoft.com/office/officeart/2005/8/layout/cycle1"/>
    <dgm:cxn modelId="{935E5177-23D4-47B4-8F1C-845AC32281C2}" type="presOf" srcId="{5DEB09EE-898C-41A8-A7EE-3BED758FF8D9}" destId="{E0B59C52-96BF-40CD-8634-DFF18FFBE1EC}" srcOrd="0" destOrd="0" presId="urn:microsoft.com/office/officeart/2005/8/layout/cycle1"/>
    <dgm:cxn modelId="{FCB9A277-E5B1-477D-AF78-C3E8157B7D5A}" srcId="{44F11ADA-5C1D-4305-95A1-C0553FB760EB}" destId="{D5AB00C1-86FA-469F-840A-6E464225B12E}" srcOrd="4" destOrd="0" parTransId="{0EB035D3-05E6-42CD-846F-5C50B52884EA}" sibTransId="{224671FC-41F3-4841-87D5-0DB222B05134}"/>
    <dgm:cxn modelId="{978CD45A-897F-4420-A52C-195EFBCED100}" type="presOf" srcId="{0C47F46F-94F1-4217-B5F3-1052856FAF76}" destId="{F5DD4A58-22EA-4DF6-8A48-2F1A8260C2CD}" srcOrd="0" destOrd="0" presId="urn:microsoft.com/office/officeart/2005/8/layout/cycle1"/>
    <dgm:cxn modelId="{F8D51984-42FD-4E15-B165-0C11CBDBEFDA}" type="presOf" srcId="{432E06E9-159A-4750-B401-006D82A687C0}" destId="{DEEA1281-6147-46AB-B35D-69D895D0A513}" srcOrd="0" destOrd="0" presId="urn:microsoft.com/office/officeart/2005/8/layout/cycle1"/>
    <dgm:cxn modelId="{F5156889-AA49-43D1-9275-6FBAE4FB4A15}" type="presOf" srcId="{648B9D9A-1A5D-4EE4-926D-2E741D881215}" destId="{1D306C58-DAB1-4965-B482-3BCA931EF1A3}" srcOrd="0" destOrd="0" presId="urn:microsoft.com/office/officeart/2005/8/layout/cycle1"/>
    <dgm:cxn modelId="{95A8CD8C-7E31-4A25-B8C6-D0FF4D9C6DFE}" type="presOf" srcId="{F14B0860-043B-4F53-96DE-7418159ECF33}" destId="{37079237-E92B-477C-BFC1-524BBF7532BA}" srcOrd="0" destOrd="0" presId="urn:microsoft.com/office/officeart/2005/8/layout/cycle1"/>
    <dgm:cxn modelId="{85AEFD91-35C3-4F13-AFFC-112E07657436}" type="presOf" srcId="{5D7E64FC-F544-493A-9095-0FA128D0FB9C}" destId="{09DC3995-5C88-49A7-8EE8-4826042A0BDF}" srcOrd="0" destOrd="0" presId="urn:microsoft.com/office/officeart/2005/8/layout/cycle1"/>
    <dgm:cxn modelId="{3290F692-1B05-483E-B718-78E9A156247A}" type="presOf" srcId="{104781B6-21DC-4CFA-8141-BE109F047DBE}" destId="{265284ED-3212-4CFC-A870-0ACD9E2BBF87}" srcOrd="0" destOrd="0" presId="urn:microsoft.com/office/officeart/2005/8/layout/cycle1"/>
    <dgm:cxn modelId="{C6F00293-347F-4D23-8014-992966D7CF41}" srcId="{44F11ADA-5C1D-4305-95A1-C0553FB760EB}" destId="{648B9D9A-1A5D-4EE4-926D-2E741D881215}" srcOrd="0" destOrd="0" parTransId="{011C24CB-8F29-4FA8-BDB3-B43FE1D758CB}" sibTransId="{21EA84AF-0E9C-41D5-B013-5CFCA5968F75}"/>
    <dgm:cxn modelId="{74DAB7BF-8FDB-420D-A000-588B106C29BB}" srcId="{44F11ADA-5C1D-4305-95A1-C0553FB760EB}" destId="{F93C57B3-6045-4B14-8941-9FEBEFC02038}" srcOrd="7" destOrd="0" parTransId="{A21DC901-2698-447D-8321-0D0238D98504}" sibTransId="{90EDE44A-C9A7-4EA1-AB93-47467530B91B}"/>
    <dgm:cxn modelId="{31F734C0-FA0A-4F24-80AC-EC24B2F9BD41}" type="presOf" srcId="{461D6D0C-0D17-41A2-9E51-05655A9C7D7C}" destId="{303E8298-0F4B-488F-BE02-71D9BC6C0653}" srcOrd="0" destOrd="0" presId="urn:microsoft.com/office/officeart/2005/8/layout/cycle1"/>
    <dgm:cxn modelId="{2987C7D4-20E3-45D2-AD69-577A1ADF7CDF}" srcId="{44F11ADA-5C1D-4305-95A1-C0553FB760EB}" destId="{5C16A2FA-ED22-43EA-9C64-7B22C4AC0A53}" srcOrd="6" destOrd="0" parTransId="{A1D75020-5D2F-44B8-8A8B-0FDEDE140151}" sibTransId="{F14B0860-043B-4F53-96DE-7418159ECF33}"/>
    <dgm:cxn modelId="{C67435D6-F23A-4ACA-B471-E49203A9E126}" type="presOf" srcId="{224671FC-41F3-4841-87D5-0DB222B05134}" destId="{A58EBD38-40DA-4E5B-BB61-534C2E6BB7BC}" srcOrd="0" destOrd="0" presId="urn:microsoft.com/office/officeart/2005/8/layout/cycle1"/>
    <dgm:cxn modelId="{E0E584DF-8DF4-4D03-A8C4-AC8D0FC55D44}" type="presOf" srcId="{31BB4631-9DCD-4872-9916-DE0F75938E57}" destId="{4CDFC96B-0BC1-4890-8AB5-697E9FAD6577}" srcOrd="0" destOrd="0" presId="urn:microsoft.com/office/officeart/2005/8/layout/cycle1"/>
    <dgm:cxn modelId="{CE7BC8DF-D95A-47FD-99E2-7A128345984F}" type="presOf" srcId="{5C16A2FA-ED22-43EA-9C64-7B22C4AC0A53}" destId="{D8112511-577F-4D73-BCEA-34438977F440}" srcOrd="0" destOrd="0" presId="urn:microsoft.com/office/officeart/2005/8/layout/cycle1"/>
    <dgm:cxn modelId="{2896B4E3-EFB0-4B0B-A322-692C420602E3}" srcId="{44F11ADA-5C1D-4305-95A1-C0553FB760EB}" destId="{0C47F46F-94F1-4217-B5F3-1052856FAF76}" srcOrd="2" destOrd="0" parTransId="{148926DD-E399-4B11-9156-4D4F1D8AA827}" sibTransId="{8BA0B2E0-08A8-4A2D-92CD-51A2602D20B4}"/>
    <dgm:cxn modelId="{ABF275E4-9CCC-45B5-B922-AF96B089A8C3}" srcId="{44F11ADA-5C1D-4305-95A1-C0553FB760EB}" destId="{104781B6-21DC-4CFA-8141-BE109F047DBE}" srcOrd="10" destOrd="0" parTransId="{8AB4A7BA-5AD3-4038-ABB0-62C47B1EC365}" sibTransId="{5DEB09EE-898C-41A8-A7EE-3BED758FF8D9}"/>
    <dgm:cxn modelId="{1D5028E6-3382-42D0-896D-DF8C7AFEEB02}" type="presOf" srcId="{CA4463E4-0D23-4298-9734-597A3C6C3BBF}" destId="{FB2AAA0E-6BEF-4039-8FA0-D9EBDEF61434}" srcOrd="0" destOrd="0" presId="urn:microsoft.com/office/officeart/2005/8/layout/cycle1"/>
    <dgm:cxn modelId="{D7B73AE6-7BBF-4915-8D43-A4C478BDF711}" srcId="{44F11ADA-5C1D-4305-95A1-C0553FB760EB}" destId="{5D7E64FC-F544-493A-9095-0FA128D0FB9C}" srcOrd="8" destOrd="0" parTransId="{8D7595D7-937D-44E3-A988-895E7FF037FD}" sibTransId="{C832AB5F-E00B-4288-A29F-3E288F25826C}"/>
    <dgm:cxn modelId="{F1A482E7-4F8F-49B0-8E84-F538AF4A1748}" type="presOf" srcId="{C832AB5F-E00B-4288-A29F-3E288F25826C}" destId="{696073D3-6375-4DE5-90CC-46D06BC1DB9E}" srcOrd="0" destOrd="0" presId="urn:microsoft.com/office/officeart/2005/8/layout/cycle1"/>
    <dgm:cxn modelId="{6469BCF2-0A85-4D05-8646-5514D8491148}" type="presOf" srcId="{12E41135-BFF3-4729-A9D1-E861421B77BB}" destId="{FD4C9D63-47E6-4F10-A1D3-075BDCA6DC62}" srcOrd="0" destOrd="0" presId="urn:microsoft.com/office/officeart/2005/8/layout/cycle1"/>
    <dgm:cxn modelId="{35C498FE-79E9-43C7-8313-75AAC02F81A5}" type="presOf" srcId="{21EA84AF-0E9C-41D5-B013-5CFCA5968F75}" destId="{FFFB1DD4-2E9D-4E39-AEE7-7067724DF3D6}" srcOrd="0" destOrd="0" presId="urn:microsoft.com/office/officeart/2005/8/layout/cycle1"/>
    <dgm:cxn modelId="{4776FF10-9C18-4315-9DBD-F20A9F57402A}" type="presParOf" srcId="{76E2EBB7-8EEE-4E2E-BCA2-DEA27205E28A}" destId="{730B4F4B-2FA3-4088-8C5F-149B34F4EB2F}" srcOrd="0" destOrd="0" presId="urn:microsoft.com/office/officeart/2005/8/layout/cycle1"/>
    <dgm:cxn modelId="{194AFC81-64FF-4082-965F-B04B9EB76150}" type="presParOf" srcId="{76E2EBB7-8EEE-4E2E-BCA2-DEA27205E28A}" destId="{1D306C58-DAB1-4965-B482-3BCA931EF1A3}" srcOrd="1" destOrd="0" presId="urn:microsoft.com/office/officeart/2005/8/layout/cycle1"/>
    <dgm:cxn modelId="{1D3709D9-BA02-422B-A999-464A6E7C4F5C}" type="presParOf" srcId="{76E2EBB7-8EEE-4E2E-BCA2-DEA27205E28A}" destId="{FFFB1DD4-2E9D-4E39-AEE7-7067724DF3D6}" srcOrd="2" destOrd="0" presId="urn:microsoft.com/office/officeart/2005/8/layout/cycle1"/>
    <dgm:cxn modelId="{8C07307B-8C0F-42E5-87F6-81379C768A50}" type="presParOf" srcId="{76E2EBB7-8EEE-4E2E-BCA2-DEA27205E28A}" destId="{35DCF37F-00A0-463F-A557-5D8D17D9582A}" srcOrd="3" destOrd="0" presId="urn:microsoft.com/office/officeart/2005/8/layout/cycle1"/>
    <dgm:cxn modelId="{17352058-DE35-43A8-A2C2-FD7332478A8E}" type="presParOf" srcId="{76E2EBB7-8EEE-4E2E-BCA2-DEA27205E28A}" destId="{E108EAB6-07B9-41D4-B351-76CB5CFF3113}" srcOrd="4" destOrd="0" presId="urn:microsoft.com/office/officeart/2005/8/layout/cycle1"/>
    <dgm:cxn modelId="{B6287FD3-C14F-4485-BEDB-82274C245FED}" type="presParOf" srcId="{76E2EBB7-8EEE-4E2E-BCA2-DEA27205E28A}" destId="{303E8298-0F4B-488F-BE02-71D9BC6C0653}" srcOrd="5" destOrd="0" presId="urn:microsoft.com/office/officeart/2005/8/layout/cycle1"/>
    <dgm:cxn modelId="{328EB123-DBC3-4DBC-8260-1CD3F4D642F9}" type="presParOf" srcId="{76E2EBB7-8EEE-4E2E-BCA2-DEA27205E28A}" destId="{058AEF1A-A6CB-4E14-9413-F73AEE2375D4}" srcOrd="6" destOrd="0" presId="urn:microsoft.com/office/officeart/2005/8/layout/cycle1"/>
    <dgm:cxn modelId="{A29416E0-F20A-428C-A40A-9B55E1A9ACF8}" type="presParOf" srcId="{76E2EBB7-8EEE-4E2E-BCA2-DEA27205E28A}" destId="{F5DD4A58-22EA-4DF6-8A48-2F1A8260C2CD}" srcOrd="7" destOrd="0" presId="urn:microsoft.com/office/officeart/2005/8/layout/cycle1"/>
    <dgm:cxn modelId="{744570FD-2256-47DB-B293-4F576D8AA352}" type="presParOf" srcId="{76E2EBB7-8EEE-4E2E-BCA2-DEA27205E28A}" destId="{9301D3DF-B940-4209-80B9-68CE2AE70858}" srcOrd="8" destOrd="0" presId="urn:microsoft.com/office/officeart/2005/8/layout/cycle1"/>
    <dgm:cxn modelId="{0BF44B91-6397-4251-8522-7055183FD12F}" type="presParOf" srcId="{76E2EBB7-8EEE-4E2E-BCA2-DEA27205E28A}" destId="{3C27C94E-B8A0-4092-8CBB-329389DA598E}" srcOrd="9" destOrd="0" presId="urn:microsoft.com/office/officeart/2005/8/layout/cycle1"/>
    <dgm:cxn modelId="{5290C84C-4823-44F1-8109-B92E9291660A}" type="presParOf" srcId="{76E2EBB7-8EEE-4E2E-BCA2-DEA27205E28A}" destId="{4CDFC96B-0BC1-4890-8AB5-697E9FAD6577}" srcOrd="10" destOrd="0" presId="urn:microsoft.com/office/officeart/2005/8/layout/cycle1"/>
    <dgm:cxn modelId="{2019DDEE-21E0-4D18-BF0A-7881CD580EB2}" type="presParOf" srcId="{76E2EBB7-8EEE-4E2E-BCA2-DEA27205E28A}" destId="{FD4C9D63-47E6-4F10-A1D3-075BDCA6DC62}" srcOrd="11" destOrd="0" presId="urn:microsoft.com/office/officeart/2005/8/layout/cycle1"/>
    <dgm:cxn modelId="{5F6C7947-91F9-4CA1-AA6A-FA559785D169}" type="presParOf" srcId="{76E2EBB7-8EEE-4E2E-BCA2-DEA27205E28A}" destId="{C740160C-570C-453C-85AF-B61BF3A0B8AA}" srcOrd="12" destOrd="0" presId="urn:microsoft.com/office/officeart/2005/8/layout/cycle1"/>
    <dgm:cxn modelId="{FB7C1763-1C54-4BD7-A8BD-1D73479E6495}" type="presParOf" srcId="{76E2EBB7-8EEE-4E2E-BCA2-DEA27205E28A}" destId="{797C8323-A069-4D25-BAE5-6995695FF5BA}" srcOrd="13" destOrd="0" presId="urn:microsoft.com/office/officeart/2005/8/layout/cycle1"/>
    <dgm:cxn modelId="{21E4C123-4EC4-4C06-BC9F-BDDB6D5020C5}" type="presParOf" srcId="{76E2EBB7-8EEE-4E2E-BCA2-DEA27205E28A}" destId="{A58EBD38-40DA-4E5B-BB61-534C2E6BB7BC}" srcOrd="14" destOrd="0" presId="urn:microsoft.com/office/officeart/2005/8/layout/cycle1"/>
    <dgm:cxn modelId="{51241A1F-D28E-4250-B7DE-C6A18962D48A}" type="presParOf" srcId="{76E2EBB7-8EEE-4E2E-BCA2-DEA27205E28A}" destId="{CA5FC739-8F1A-47DB-B826-E980D8D6ED41}" srcOrd="15" destOrd="0" presId="urn:microsoft.com/office/officeart/2005/8/layout/cycle1"/>
    <dgm:cxn modelId="{8D500D28-106B-42CB-8D34-B50616F7AD1C}" type="presParOf" srcId="{76E2EBB7-8EEE-4E2E-BCA2-DEA27205E28A}" destId="{FB2AAA0E-6BEF-4039-8FA0-D9EBDEF61434}" srcOrd="16" destOrd="0" presId="urn:microsoft.com/office/officeart/2005/8/layout/cycle1"/>
    <dgm:cxn modelId="{7510B87D-276F-428E-AA0B-62060B476E3B}" type="presParOf" srcId="{76E2EBB7-8EEE-4E2E-BCA2-DEA27205E28A}" destId="{7A9800EA-885A-4031-B64E-46FA67154961}" srcOrd="17" destOrd="0" presId="urn:microsoft.com/office/officeart/2005/8/layout/cycle1"/>
    <dgm:cxn modelId="{BD961330-6565-4415-BCE4-3C4FCE983D3E}" type="presParOf" srcId="{76E2EBB7-8EEE-4E2E-BCA2-DEA27205E28A}" destId="{9CF32F13-F715-477A-8F17-1CDF62EEB164}" srcOrd="18" destOrd="0" presId="urn:microsoft.com/office/officeart/2005/8/layout/cycle1"/>
    <dgm:cxn modelId="{1B4FDF50-CCFF-4CD8-AAF6-C7EED45C2F9E}" type="presParOf" srcId="{76E2EBB7-8EEE-4E2E-BCA2-DEA27205E28A}" destId="{D8112511-577F-4D73-BCEA-34438977F440}" srcOrd="19" destOrd="0" presId="urn:microsoft.com/office/officeart/2005/8/layout/cycle1"/>
    <dgm:cxn modelId="{7AD77398-B07F-45AF-8AFC-E0AFBF66B577}" type="presParOf" srcId="{76E2EBB7-8EEE-4E2E-BCA2-DEA27205E28A}" destId="{37079237-E92B-477C-BFC1-524BBF7532BA}" srcOrd="20" destOrd="0" presId="urn:microsoft.com/office/officeart/2005/8/layout/cycle1"/>
    <dgm:cxn modelId="{8CAD42EA-6598-42C4-B1EB-A80E7D293204}" type="presParOf" srcId="{76E2EBB7-8EEE-4E2E-BCA2-DEA27205E28A}" destId="{26AC65FB-4493-478B-B652-3E9C5AD5969F}" srcOrd="21" destOrd="0" presId="urn:microsoft.com/office/officeart/2005/8/layout/cycle1"/>
    <dgm:cxn modelId="{C543BE3E-B46C-430E-A1C3-F6945FDBAF09}" type="presParOf" srcId="{76E2EBB7-8EEE-4E2E-BCA2-DEA27205E28A}" destId="{201B8D90-86B9-4949-B5E3-762700C3B9AF}" srcOrd="22" destOrd="0" presId="urn:microsoft.com/office/officeart/2005/8/layout/cycle1"/>
    <dgm:cxn modelId="{CFD89E2B-101A-4497-A2C2-9AAA62153F14}" type="presParOf" srcId="{76E2EBB7-8EEE-4E2E-BCA2-DEA27205E28A}" destId="{D1DC025E-38FF-42B1-8B93-D7DD9175C13C}" srcOrd="23" destOrd="0" presId="urn:microsoft.com/office/officeart/2005/8/layout/cycle1"/>
    <dgm:cxn modelId="{262D5600-CD1D-41A7-8B11-585732AB429F}" type="presParOf" srcId="{76E2EBB7-8EEE-4E2E-BCA2-DEA27205E28A}" destId="{8AFF6FD3-1D89-4166-9463-9BCF5EEB2032}" srcOrd="24" destOrd="0" presId="urn:microsoft.com/office/officeart/2005/8/layout/cycle1"/>
    <dgm:cxn modelId="{E6002BB6-1FC9-4E1C-A384-27C50A4CA986}" type="presParOf" srcId="{76E2EBB7-8EEE-4E2E-BCA2-DEA27205E28A}" destId="{09DC3995-5C88-49A7-8EE8-4826042A0BDF}" srcOrd="25" destOrd="0" presId="urn:microsoft.com/office/officeart/2005/8/layout/cycle1"/>
    <dgm:cxn modelId="{BA3ED0D4-7212-40BF-BA9A-F8596628A456}" type="presParOf" srcId="{76E2EBB7-8EEE-4E2E-BCA2-DEA27205E28A}" destId="{696073D3-6375-4DE5-90CC-46D06BC1DB9E}" srcOrd="26" destOrd="0" presId="urn:microsoft.com/office/officeart/2005/8/layout/cycle1"/>
    <dgm:cxn modelId="{A7731934-1B01-41FC-B81C-C5CE073B3924}" type="presParOf" srcId="{76E2EBB7-8EEE-4E2E-BCA2-DEA27205E28A}" destId="{71DF01DF-3EC9-4177-B51D-6E317102C2FA}" srcOrd="27" destOrd="0" presId="urn:microsoft.com/office/officeart/2005/8/layout/cycle1"/>
    <dgm:cxn modelId="{615A5A57-95EC-4041-B7E4-E1614E5F3516}" type="presParOf" srcId="{76E2EBB7-8EEE-4E2E-BCA2-DEA27205E28A}" destId="{5F138BF3-BF75-45B5-8362-FD93DA9EBEA0}" srcOrd="28" destOrd="0" presId="urn:microsoft.com/office/officeart/2005/8/layout/cycle1"/>
    <dgm:cxn modelId="{25E418FF-302F-4120-B2F0-0C0322EF4A2F}" type="presParOf" srcId="{76E2EBB7-8EEE-4E2E-BCA2-DEA27205E28A}" destId="{DEEA1281-6147-46AB-B35D-69D895D0A513}" srcOrd="29" destOrd="0" presId="urn:microsoft.com/office/officeart/2005/8/layout/cycle1"/>
    <dgm:cxn modelId="{25DACED7-8406-40E5-9DAC-4FB25F1A1F32}" type="presParOf" srcId="{76E2EBB7-8EEE-4E2E-BCA2-DEA27205E28A}" destId="{CF623598-7033-4AC0-A511-3B1B6206D4BD}" srcOrd="30" destOrd="0" presId="urn:microsoft.com/office/officeart/2005/8/layout/cycle1"/>
    <dgm:cxn modelId="{FD7A8CF2-323A-4079-9C12-A506BD8A4C21}" type="presParOf" srcId="{76E2EBB7-8EEE-4E2E-BCA2-DEA27205E28A}" destId="{265284ED-3212-4CFC-A870-0ACD9E2BBF87}" srcOrd="31" destOrd="0" presId="urn:microsoft.com/office/officeart/2005/8/layout/cycle1"/>
    <dgm:cxn modelId="{30D9FF10-35BA-4B01-B8F9-11ECEB5FDF2F}" type="presParOf" srcId="{76E2EBB7-8EEE-4E2E-BCA2-DEA27205E28A}" destId="{E0B59C52-96BF-40CD-8634-DFF18FFBE1EC}" srcOrd="32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06C58-DAB1-4965-B482-3BCA931EF1A3}">
      <dsp:nvSpPr>
        <dsp:cNvPr id="0" name=""/>
        <dsp:cNvSpPr/>
      </dsp:nvSpPr>
      <dsp:spPr>
        <a:xfrm>
          <a:off x="6071514" y="1866"/>
          <a:ext cx="1205695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Ingreso de Capital al Mercado</a:t>
          </a:r>
        </a:p>
      </dsp:txBody>
      <dsp:txXfrm>
        <a:off x="6071514" y="1866"/>
        <a:ext cx="1205695" cy="717351"/>
      </dsp:txXfrm>
    </dsp:sp>
    <dsp:sp modelId="{FFFB1DD4-2E9D-4E39-AEE7-7067724DF3D6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18348415"/>
            <a:gd name="adj4" fmla="val 18004784"/>
            <a:gd name="adj5" fmla="val 281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8EAB6-07B9-41D4-B351-76CB5CFF3113}">
      <dsp:nvSpPr>
        <dsp:cNvPr id="0" name=""/>
        <dsp:cNvSpPr/>
      </dsp:nvSpPr>
      <dsp:spPr>
        <a:xfrm>
          <a:off x="7180609" y="838633"/>
          <a:ext cx="1591573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Precio y Tasa empiezan a bajar</a:t>
          </a:r>
        </a:p>
      </dsp:txBody>
      <dsp:txXfrm>
        <a:off x="7180609" y="838633"/>
        <a:ext cx="1591573" cy="717351"/>
      </dsp:txXfrm>
    </dsp:sp>
    <dsp:sp modelId="{303E8298-0F4B-488F-BE02-71D9BC6C0653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20503904"/>
            <a:gd name="adj4" fmla="val 19702806"/>
            <a:gd name="adj5" fmla="val 2815"/>
          </a:avLst>
        </a:prstGeom>
        <a:solidFill>
          <a:schemeClr val="accent4">
            <a:hueOff val="-745478"/>
            <a:satOff val="8275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D4A58-22EA-4DF6-8A48-2F1A8260C2CD}">
      <dsp:nvSpPr>
        <dsp:cNvPr id="0" name=""/>
        <dsp:cNvSpPr/>
      </dsp:nvSpPr>
      <dsp:spPr>
        <a:xfrm>
          <a:off x="7698898" y="2246498"/>
          <a:ext cx="1840896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Mantener </a:t>
          </a:r>
          <a:r>
            <a:rPr lang="es-MX" sz="1400" kern="1200" dirty="0" err="1"/>
            <a:t>Market</a:t>
          </a:r>
          <a:r>
            <a:rPr lang="es-MX" sz="1400" kern="1200" dirty="0"/>
            <a:t> Share</a:t>
          </a:r>
        </a:p>
      </dsp:txBody>
      <dsp:txXfrm>
        <a:off x="7698898" y="2246498"/>
        <a:ext cx="1840896" cy="717351"/>
      </dsp:txXfrm>
    </dsp:sp>
    <dsp:sp modelId="{9301D3DF-B940-4209-80B9-68CE2AE70858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847040"/>
            <a:gd name="adj4" fmla="val 21559655"/>
            <a:gd name="adj5" fmla="val 2815"/>
          </a:avLst>
        </a:prstGeom>
        <a:solidFill>
          <a:schemeClr val="accent4">
            <a:hueOff val="-1490956"/>
            <a:satOff val="16551"/>
            <a:lumOff val="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FC96B-0BC1-4890-8AB5-697E9FAD6577}">
      <dsp:nvSpPr>
        <dsp:cNvPr id="0" name=""/>
        <dsp:cNvSpPr/>
      </dsp:nvSpPr>
      <dsp:spPr>
        <a:xfrm>
          <a:off x="7722073" y="3778475"/>
          <a:ext cx="1354015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Caída libre Tasas</a:t>
          </a:r>
        </a:p>
      </dsp:txBody>
      <dsp:txXfrm>
        <a:off x="7722073" y="3778475"/>
        <a:ext cx="1354015" cy="717351"/>
      </dsp:txXfrm>
    </dsp:sp>
    <dsp:sp modelId="{FD4C9D63-47E6-4F10-A1D3-075BDCA6DC62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2466251"/>
            <a:gd name="adj4" fmla="val 1985558"/>
            <a:gd name="adj5" fmla="val 2815"/>
          </a:avLst>
        </a:prstGeom>
        <a:solidFill>
          <a:schemeClr val="accent4">
            <a:hueOff val="-2236433"/>
            <a:satOff val="24826"/>
            <a:lumOff val="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C8323-A069-4D25-BAE5-6995695FF5BA}">
      <dsp:nvSpPr>
        <dsp:cNvPr id="0" name=""/>
        <dsp:cNvSpPr/>
      </dsp:nvSpPr>
      <dsp:spPr>
        <a:xfrm>
          <a:off x="6825766" y="4888112"/>
          <a:ext cx="1119534" cy="837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Eventos Catastróficos, Inflación, Retornos bajos</a:t>
          </a:r>
        </a:p>
      </dsp:txBody>
      <dsp:txXfrm>
        <a:off x="6825766" y="4888112"/>
        <a:ext cx="1119534" cy="837472"/>
      </dsp:txXfrm>
    </dsp:sp>
    <dsp:sp modelId="{A58EBD38-40DA-4E5B-BB61-534C2E6BB7BC}">
      <dsp:nvSpPr>
        <dsp:cNvPr id="0" name=""/>
        <dsp:cNvSpPr/>
      </dsp:nvSpPr>
      <dsp:spPr>
        <a:xfrm>
          <a:off x="2967078" y="74318"/>
          <a:ext cx="5796697" cy="5796697"/>
        </a:xfrm>
        <a:prstGeom prst="circularArrow">
          <a:avLst>
            <a:gd name="adj1" fmla="val 2413"/>
            <a:gd name="adj2" fmla="val 145903"/>
            <a:gd name="adj3" fmla="val 4803914"/>
            <a:gd name="adj4" fmla="val 4218886"/>
            <a:gd name="adj5" fmla="val 2815"/>
          </a:avLst>
        </a:prstGeom>
        <a:solidFill>
          <a:schemeClr val="accent4">
            <a:hueOff val="-2981911"/>
            <a:satOff val="33102"/>
            <a:lumOff val="5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AAA0E-6BEF-4039-8FA0-D9EBDEF61434}">
      <dsp:nvSpPr>
        <dsp:cNvPr id="0" name=""/>
        <dsp:cNvSpPr/>
      </dsp:nvSpPr>
      <dsp:spPr>
        <a:xfrm>
          <a:off x="5541821" y="5384218"/>
          <a:ext cx="717351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Registro de Perdidas </a:t>
          </a:r>
        </a:p>
      </dsp:txBody>
      <dsp:txXfrm>
        <a:off x="5541821" y="5384218"/>
        <a:ext cx="717351" cy="717351"/>
      </dsp:txXfrm>
    </dsp:sp>
    <dsp:sp modelId="{7A9800EA-885A-4031-B64E-46FA67154961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6490826"/>
            <a:gd name="adj4" fmla="val 5850184"/>
            <a:gd name="adj5" fmla="val 2815"/>
          </a:avLst>
        </a:prstGeom>
        <a:solidFill>
          <a:schemeClr val="accent4">
            <a:hueOff val="-3727389"/>
            <a:satOff val="41377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12511-577F-4D73-BCEA-34438977F440}">
      <dsp:nvSpPr>
        <dsp:cNvPr id="0" name=""/>
        <dsp:cNvSpPr/>
      </dsp:nvSpPr>
      <dsp:spPr>
        <a:xfrm>
          <a:off x="3897410" y="4876322"/>
          <a:ext cx="1036099" cy="861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Erosión de Capital</a:t>
          </a:r>
        </a:p>
      </dsp:txBody>
      <dsp:txXfrm>
        <a:off x="3897410" y="4876322"/>
        <a:ext cx="1036099" cy="861051"/>
      </dsp:txXfrm>
    </dsp:sp>
    <dsp:sp modelId="{37079237-E92B-477C-BFC1-524BBF7532BA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8656046"/>
            <a:gd name="adj4" fmla="val 8208143"/>
            <a:gd name="adj5" fmla="val 2815"/>
          </a:avLst>
        </a:prstGeom>
        <a:solidFill>
          <a:schemeClr val="accent4">
            <a:hueOff val="-4472867"/>
            <a:satOff val="49652"/>
            <a:lumOff val="8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B8D90-86B9-4949-B5E3-762700C3B9AF}">
      <dsp:nvSpPr>
        <dsp:cNvPr id="0" name=""/>
        <dsp:cNvSpPr/>
      </dsp:nvSpPr>
      <dsp:spPr>
        <a:xfrm>
          <a:off x="2848511" y="3770121"/>
          <a:ext cx="1106801" cy="734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Enfoque en la selección de riesgos</a:t>
          </a:r>
        </a:p>
      </dsp:txBody>
      <dsp:txXfrm>
        <a:off x="2848511" y="3770121"/>
        <a:ext cx="1106801" cy="734058"/>
      </dsp:txXfrm>
    </dsp:sp>
    <dsp:sp modelId="{D1DC025E-38FF-42B1-8B93-D7DD9175C13C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10589719"/>
            <a:gd name="adj4" fmla="val 9817959"/>
            <a:gd name="adj5" fmla="val 2815"/>
          </a:avLst>
        </a:prstGeom>
        <a:solidFill>
          <a:schemeClr val="accent4">
            <a:hueOff val="-5218344"/>
            <a:satOff val="57928"/>
            <a:lumOff val="9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C3995-5C88-49A7-8EE8-4826042A0BDF}">
      <dsp:nvSpPr>
        <dsp:cNvPr id="0" name=""/>
        <dsp:cNvSpPr/>
      </dsp:nvSpPr>
      <dsp:spPr>
        <a:xfrm>
          <a:off x="2652206" y="2162826"/>
          <a:ext cx="1058882" cy="88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Reducción de Capacidad</a:t>
          </a:r>
        </a:p>
      </dsp:txBody>
      <dsp:txXfrm>
        <a:off x="2652206" y="2162826"/>
        <a:ext cx="1058882" cy="884695"/>
      </dsp:txXfrm>
    </dsp:sp>
    <dsp:sp modelId="{696073D3-6375-4DE5-90CC-46D06BC1DB9E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12362486"/>
            <a:gd name="adj4" fmla="val 11859555"/>
            <a:gd name="adj5" fmla="val 2815"/>
          </a:avLst>
        </a:prstGeom>
        <a:solidFill>
          <a:schemeClr val="accent4">
            <a:hueOff val="-5963822"/>
            <a:satOff val="66203"/>
            <a:lumOff val="11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38BF3-BF75-45B5-8362-FD93DA9EBEA0}">
      <dsp:nvSpPr>
        <dsp:cNvPr id="0" name=""/>
        <dsp:cNvSpPr/>
      </dsp:nvSpPr>
      <dsp:spPr>
        <a:xfrm>
          <a:off x="3342684" y="708064"/>
          <a:ext cx="963826" cy="97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Incremento de Precio y Tasa</a:t>
          </a:r>
        </a:p>
      </dsp:txBody>
      <dsp:txXfrm>
        <a:off x="3342684" y="708064"/>
        <a:ext cx="963826" cy="978489"/>
      </dsp:txXfrm>
    </dsp:sp>
    <dsp:sp modelId="{DEEA1281-6147-46AB-B35D-69D895D0A513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14398669"/>
            <a:gd name="adj4" fmla="val 14071681"/>
            <a:gd name="adj5" fmla="val 2815"/>
          </a:avLst>
        </a:prstGeom>
        <a:solidFill>
          <a:schemeClr val="accent4">
            <a:hueOff val="-6709300"/>
            <a:satOff val="74479"/>
            <a:lumOff val="12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284ED-3212-4CFC-A870-0ACD9E2BBF87}">
      <dsp:nvSpPr>
        <dsp:cNvPr id="0" name=""/>
        <dsp:cNvSpPr/>
      </dsp:nvSpPr>
      <dsp:spPr>
        <a:xfrm>
          <a:off x="4628316" y="1866"/>
          <a:ext cx="996630" cy="717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Ganancias atractivas</a:t>
          </a:r>
        </a:p>
      </dsp:txBody>
      <dsp:txXfrm>
        <a:off x="4628316" y="1866"/>
        <a:ext cx="996630" cy="717351"/>
      </dsp:txXfrm>
    </dsp:sp>
    <dsp:sp modelId="{E0B59C52-96BF-40CD-8634-DFF18FFBE1EC}">
      <dsp:nvSpPr>
        <dsp:cNvPr id="0" name=""/>
        <dsp:cNvSpPr/>
      </dsp:nvSpPr>
      <dsp:spPr>
        <a:xfrm>
          <a:off x="3002148" y="97737"/>
          <a:ext cx="5796697" cy="5796697"/>
        </a:xfrm>
        <a:prstGeom prst="circularArrow">
          <a:avLst>
            <a:gd name="adj1" fmla="val 2413"/>
            <a:gd name="adj2" fmla="val 145903"/>
            <a:gd name="adj3" fmla="val 16268271"/>
            <a:gd name="adj4" fmla="val 15854557"/>
            <a:gd name="adj5" fmla="val 2815"/>
          </a:avLst>
        </a:prstGeom>
        <a:solidFill>
          <a:schemeClr val="accent4">
            <a:hueOff val="-7454778"/>
            <a:satOff val="82754"/>
            <a:lumOff val="1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A430BB5-2B88-4F56-8E0F-56B7EF323D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B1B67A-7677-4514-9804-50711CC9A2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4F0D8-6A14-44CF-8288-39EAD6EC4641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D7E6B1-25EB-494D-BC01-7C00E453A6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697B6A-FAA3-42A9-B8B9-402DBEBDDA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7B4D4-DCE3-4C0F-8388-BA5B8955D3C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5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4BEE7-0ACA-4199-AFB3-0DC17682FDC7}" type="datetimeFigureOut">
              <a:rPr lang="es-MX" smtClean="0"/>
              <a:t>06/09/2023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A6189-D604-424E-B542-908F051DE2C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300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661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89E79C8-13EF-4D0C-9B45-98E5752A8024}"/>
              </a:ext>
            </a:extLst>
          </p:cNvPr>
          <p:cNvSpPr/>
          <p:nvPr userDrawn="1"/>
        </p:nvSpPr>
        <p:spPr>
          <a:xfrm>
            <a:off x="0" y="4871103"/>
            <a:ext cx="8964000" cy="1986900"/>
          </a:xfrm>
          <a:prstGeom prst="rect">
            <a:avLst/>
          </a:prstGeom>
          <a:solidFill>
            <a:srgbClr val="06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3600" b="1" i="0" dirty="0">
                <a:latin typeface="+mj-lt"/>
                <a:cs typeface="Arial" panose="020B0604020202020204" pitchFamily="34" charset="0"/>
              </a:rPr>
              <a:t>Compartiendo tus riesgos</a:t>
            </a:r>
            <a:endParaRPr lang="ko-KR" altLang="en-US" sz="36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93C5-A6C8-4D43-83A3-6752870E4F73}"/>
              </a:ext>
            </a:extLst>
          </p:cNvPr>
          <p:cNvSpPr txBox="1"/>
          <p:nvPr userDrawn="1"/>
        </p:nvSpPr>
        <p:spPr>
          <a:xfrm>
            <a:off x="8964001" y="5751320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www.patriare.com.mx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7D6B8F-2C62-4192-9C2C-6E44EC0AC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80" y="1095062"/>
            <a:ext cx="1754959" cy="26530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36786E-7F25-6F4B-2EAB-CFD043DF4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91" y="0"/>
            <a:ext cx="7311224" cy="4871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3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ams&#10;&#10;Descripción generada automáticamente">
            <a:extLst>
              <a:ext uri="{FF2B5EF4-FFF2-40B4-BE49-F238E27FC236}">
                <a16:creationId xmlns:a16="http://schemas.microsoft.com/office/drawing/2014/main" id="{0245E9A9-35B7-164F-21D0-1918BAB81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89E79C8-13EF-4D0C-9B45-98E5752A8024}"/>
              </a:ext>
            </a:extLst>
          </p:cNvPr>
          <p:cNvSpPr/>
          <p:nvPr userDrawn="1"/>
        </p:nvSpPr>
        <p:spPr>
          <a:xfrm>
            <a:off x="0" y="4871103"/>
            <a:ext cx="8248073" cy="1986900"/>
          </a:xfrm>
          <a:prstGeom prst="rect">
            <a:avLst/>
          </a:prstGeom>
          <a:solidFill>
            <a:srgbClr val="06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3600" b="1" i="0" dirty="0">
                <a:latin typeface="+mj-lt"/>
                <a:cs typeface="Arial" panose="020B0604020202020204" pitchFamily="34" charset="0"/>
              </a:rPr>
              <a:t>Compartiendo tus riesgos</a:t>
            </a:r>
            <a:endParaRPr lang="ko-KR" altLang="en-US" sz="36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93C5-A6C8-4D43-83A3-6752870E4F73}"/>
              </a:ext>
            </a:extLst>
          </p:cNvPr>
          <p:cNvSpPr txBox="1"/>
          <p:nvPr userDrawn="1"/>
        </p:nvSpPr>
        <p:spPr>
          <a:xfrm>
            <a:off x="8610679" y="6102302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www.patriare.com.mx</a:t>
            </a:r>
          </a:p>
        </p:txBody>
      </p:sp>
    </p:spTree>
    <p:extLst>
      <p:ext uri="{BB962C8B-B14F-4D97-AF65-F5344CB8AC3E}">
        <p14:creationId xmlns:p14="http://schemas.microsoft.com/office/powerpoint/2010/main" val="141438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2E019-AFD5-44E8-97B6-9F830FA26CAA}"/>
              </a:ext>
            </a:extLst>
          </p:cNvPr>
          <p:cNvSpPr/>
          <p:nvPr userDrawn="1"/>
        </p:nvSpPr>
        <p:spPr>
          <a:xfrm>
            <a:off x="0" y="6365581"/>
            <a:ext cx="12192000" cy="492421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EE864C6-F251-4DAA-93D0-CEA870681B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Notas al Pie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217DF0-2D66-42AB-86AA-ABA51BA1D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B6AD6B7-71E2-4D11-9105-5C5CBBFF2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441" y="1369971"/>
            <a:ext cx="11063023" cy="4415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AE0A66-CCFC-9D86-856C-4D646A95D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216CC9E-C0DA-4F0F-8085-74BEDA1A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423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274B959F-34B3-4247-BF5C-C2F67AF1A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582" y="54536"/>
            <a:ext cx="2886743" cy="1234108"/>
          </a:xfrm>
          <a:prstGeom prst="rect">
            <a:avLst/>
          </a:prstGeom>
        </p:spPr>
      </p:pic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EF4432-2944-D8C2-A106-45B1F124F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FBCA9ABF-5592-4C76-8D6B-1EBD31BD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864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EF4432-2944-D8C2-A106-45B1F124F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FBCA9ABF-5592-4C76-8D6B-1EBD31BD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47F9AC-5F09-F054-F97A-FCE0F60847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582" y="54536"/>
            <a:ext cx="2886743" cy="12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E2408B-88E0-6300-2AC2-1898BCF0F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6497"/>
          <a:stretch/>
        </p:blipFill>
        <p:spPr>
          <a:xfrm>
            <a:off x="11221798" y="6349149"/>
            <a:ext cx="902286" cy="55749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EE864C6-F251-4DAA-93D0-CEA870681B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6EA5097-BDC8-4269-84AF-ABD9854F1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38BAE696-6D04-4BBC-9735-626462945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EBF367-2A30-B04C-7BC7-A46D0BC845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5892459-900D-9817-5EBB-42CF59CC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379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0" y="1048715"/>
            <a:ext cx="12192000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A79CF-DFAF-47A6-8ED5-78A75EE08F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40099C1-88F3-9D43-4796-060D7ADC3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B63ECB2-12AB-C4BE-22E0-A5C37337A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81808AC-DAE7-E9A1-CBF5-6A80ABD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034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6178608" y="1048715"/>
            <a:ext cx="6013391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5664143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D8580D6-8B63-42BD-B0C5-D994210620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B59621E-3D89-C3FF-B382-4B08CBF63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6BCDF9-1EB1-2202-596B-2D4D9AFB2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175D0EB8-7501-0B21-B599-9D9AFA84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026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6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01" r:id="rId3"/>
    <p:sldLayoutId id="2147483697" r:id="rId4"/>
    <p:sldLayoutId id="2147483703" r:id="rId5"/>
    <p:sldLayoutId id="2147483699" r:id="rId6"/>
    <p:sldLayoutId id="2147483702" r:id="rId7"/>
    <p:sldLayoutId id="214748370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68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4041E1E-6C15-7FEC-E703-D339A409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108092"/>
            <a:ext cx="7200000" cy="540000"/>
          </a:xfrm>
        </p:spPr>
        <p:txBody>
          <a:bodyPr/>
          <a:lstStyle/>
          <a:p>
            <a:r>
              <a:rPr lang="es-MX" sz="3200" dirty="0"/>
              <a:t>SP 500  y SP Bond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F7A41A-5539-8E68-5642-918056601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Standard &amp; </a:t>
            </a:r>
            <a:r>
              <a:rPr lang="es-MX" dirty="0" err="1"/>
              <a:t>Poors</a:t>
            </a:r>
            <a:r>
              <a:rPr lang="es-MX" dirty="0"/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CB44AC-54E3-AE56-2177-6958C0D6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10</a:t>
            </a:fld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9096DC-5FB0-B3E9-0C83-5DC0A9AD7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2" t="25349" r="53256" b="20078"/>
          <a:stretch/>
        </p:blipFill>
        <p:spPr>
          <a:xfrm>
            <a:off x="349656" y="808828"/>
            <a:ext cx="5558774" cy="26803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CEF195-93A3-4CF5-0742-6480D7F44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2" t="30931" r="53604" b="10465"/>
          <a:stretch/>
        </p:blipFill>
        <p:spPr>
          <a:xfrm>
            <a:off x="349656" y="3535162"/>
            <a:ext cx="5558775" cy="28862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861E467-63B1-7676-4ED1-D0E272CD2676}"/>
              </a:ext>
            </a:extLst>
          </p:cNvPr>
          <p:cNvSpPr txBox="1"/>
          <p:nvPr/>
        </p:nvSpPr>
        <p:spPr>
          <a:xfrm>
            <a:off x="7151076" y="1295368"/>
            <a:ext cx="36341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Resultado Financiero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Pandemia </a:t>
            </a:r>
            <a:r>
              <a:rPr lang="es-MX" dirty="0" err="1">
                <a:solidFill>
                  <a:schemeClr val="tx2"/>
                </a:solidFill>
              </a:rPr>
              <a:t>Covid</a:t>
            </a:r>
            <a:r>
              <a:rPr lang="es-MX" dirty="0">
                <a:solidFill>
                  <a:schemeClr val="tx2"/>
                </a:solidFill>
              </a:rPr>
              <a:t> 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Guerra Ucrania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Incremento Tasa de Interés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Ganancias no realizadas (Bonos)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Incremento en el Costo de Capital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1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66BA84-C5E9-D5CB-8D0E-6BA1E255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MX" dirty="0"/>
              <a:t>Fuente: Aon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1ACF05-E1C8-3B73-5987-1D49277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11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675B14C1-613A-DDB6-08C2-1D22EF7E4D1D}"/>
              </a:ext>
            </a:extLst>
          </p:cNvPr>
          <p:cNvSpPr txBox="1">
            <a:spLocks/>
          </p:cNvSpPr>
          <p:nvPr/>
        </p:nvSpPr>
        <p:spPr>
          <a:xfrm>
            <a:off x="285862" y="349229"/>
            <a:ext cx="9868232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Capital Global de Reaseguro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8C7BD7-4187-321D-D57A-516D8AB4F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0" t="37442" r="55959" b="13256"/>
          <a:stretch/>
        </p:blipFill>
        <p:spPr>
          <a:xfrm>
            <a:off x="372141" y="1221690"/>
            <a:ext cx="7857460" cy="44146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3E3170-A203-A681-7A89-00E6AD375FEB}"/>
              </a:ext>
            </a:extLst>
          </p:cNvPr>
          <p:cNvSpPr txBox="1"/>
          <p:nvPr/>
        </p:nvSpPr>
        <p:spPr>
          <a:xfrm>
            <a:off x="8382000" y="1629508"/>
            <a:ext cx="3328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2022 En niveles de 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Crecimiento de 5% 1Q vs 15% a la baja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Récord 3 dígitos en capital alternativo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7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51962C-4FCC-AE3B-61D8-08B99E40C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</a:t>
            </a:r>
            <a:r>
              <a:rPr lang="es-MX" dirty="0" err="1"/>
              <a:t>World</a:t>
            </a:r>
            <a:r>
              <a:rPr lang="es-MX" dirty="0"/>
              <a:t> </a:t>
            </a:r>
            <a:r>
              <a:rPr lang="es-MX" dirty="0" err="1"/>
              <a:t>Economic</a:t>
            </a:r>
            <a:r>
              <a:rPr lang="es-MX" dirty="0"/>
              <a:t> </a:t>
            </a:r>
            <a:r>
              <a:rPr lang="es-MX" dirty="0" err="1"/>
              <a:t>Forum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7E9053-820C-1F8C-4610-4CE753BC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12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FEDDA4D5-A05B-AC09-B89A-A229F22ED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EXPECTATIVAS DE CONDICIONES DE MERCADO REASEGURADOR PARA LOS PRÓXIMOS AÑOS </a:t>
            </a:r>
          </a:p>
          <a:p>
            <a:endParaRPr lang="es-MX" sz="2000" dirty="0"/>
          </a:p>
        </p:txBody>
      </p:sp>
      <p:pic>
        <p:nvPicPr>
          <p:cNvPr id="1026" name="Picture 2" descr="Global Risks Report 2023, Figure A | Global risks ranked by severity over the short and long term">
            <a:extLst>
              <a:ext uri="{FF2B5EF4-FFF2-40B4-BE49-F238E27FC236}">
                <a16:creationId xmlns:a16="http://schemas.microsoft.com/office/drawing/2014/main" id="{331D9029-597D-F4A0-3531-61A00E066B1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183356" y="709458"/>
            <a:ext cx="5597212" cy="55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D33BAF-973F-9526-8C02-55C5DC041F34}"/>
              </a:ext>
            </a:extLst>
          </p:cNvPr>
          <p:cNvSpPr txBox="1"/>
          <p:nvPr/>
        </p:nvSpPr>
        <p:spPr>
          <a:xfrm>
            <a:off x="6411433" y="2105246"/>
            <a:ext cx="51886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tx2"/>
                </a:solidFill>
              </a:rPr>
              <a:t>Ambiental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Cambio Climático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tx2"/>
                </a:solidFill>
              </a:rPr>
              <a:t>Societal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Costo de Vida (Inflación, Crecimiento Económico)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Polarización y falta de cohesión 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Migración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tx2"/>
                </a:solidFill>
              </a:rPr>
              <a:t>Geopolítico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Confrontación geoeconómica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tx2"/>
                </a:solidFill>
              </a:rPr>
              <a:t>Tecnológico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Seguridad Cibernética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tx2"/>
                </a:solidFill>
              </a:rPr>
              <a:t>Económico</a:t>
            </a:r>
          </a:p>
          <a:p>
            <a:pPr lvl="1"/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0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6EBBA1-A3E6-66A1-F7C7-B9F965E6E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Swiss Re </a:t>
            </a:r>
            <a:r>
              <a:rPr lang="es-MX" dirty="0" err="1"/>
              <a:t>Institute</a:t>
            </a:r>
            <a:r>
              <a:rPr lang="es-MX" dirty="0"/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D827FA-4113-F788-B21C-2B061EFF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13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EC90D9DB-B6DE-B27C-781C-7F01F2447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 lIns="0" tIns="0" rIns="0" bIns="0" anchor="ctr">
            <a:noAutofit/>
          </a:bodyPr>
          <a:lstStyle/>
          <a:p>
            <a:r>
              <a:rPr lang="es-MX" sz="3200" dirty="0"/>
              <a:t>Ambiental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C98289-740C-D707-DCA5-E4D98EE4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2" t="22003" r="53779" b="6086"/>
          <a:stretch/>
        </p:blipFill>
        <p:spPr>
          <a:xfrm>
            <a:off x="349656" y="1334536"/>
            <a:ext cx="8229601" cy="48760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B972D0-F2B6-897E-30AF-853D60CE96E2}"/>
              </a:ext>
            </a:extLst>
          </p:cNvPr>
          <p:cNvSpPr txBox="1"/>
          <p:nvPr/>
        </p:nvSpPr>
        <p:spPr>
          <a:xfrm>
            <a:off x="9058940" y="2067181"/>
            <a:ext cx="2783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Crecimiento importante  en el promedio anual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Tendencia 3 dígitos promedio.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Riesgos Secundarios mayores al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Costo acorde a modelos  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2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86FB40C-8F77-3457-DBE6-9D6AF4DAC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Social</a:t>
            </a:r>
            <a:r>
              <a:rPr lang="es-MX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2844D8-703B-4A45-2CAF-E17A8FF3C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</a:t>
            </a:r>
            <a:r>
              <a:rPr lang="es-MX" dirty="0" err="1"/>
              <a:t>Howden</a:t>
            </a:r>
            <a:r>
              <a:rPr lang="es-MX" dirty="0"/>
              <a:t>  2015 a 2022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D4D2F6-C52F-FDD1-BBDA-A953CF53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14</a:t>
            </a:fld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09A2C5-7CF8-4C2E-A08F-652E79F1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" y="1250635"/>
            <a:ext cx="6515694" cy="30223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A6B07A-061B-B8E8-7A65-957C70B6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57212"/>
            <a:ext cx="5986130" cy="32688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472A37-0373-ED15-63EC-7E0287FB0299}"/>
              </a:ext>
            </a:extLst>
          </p:cNvPr>
          <p:cNvSpPr txBox="1"/>
          <p:nvPr/>
        </p:nvSpPr>
        <p:spPr>
          <a:xfrm>
            <a:off x="6858000" y="1616149"/>
            <a:ext cx="29020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Limitaciones en SRCC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Mapas de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Ocupaciones expuestas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Tasa independiente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Cobertura Independiente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492CCE-D5BB-C54B-DE42-8FC472454654}"/>
              </a:ext>
            </a:extLst>
          </p:cNvPr>
          <p:cNvSpPr txBox="1"/>
          <p:nvPr/>
        </p:nvSpPr>
        <p:spPr>
          <a:xfrm>
            <a:off x="522939" y="4326199"/>
            <a:ext cx="5601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Costo de Vida (Inflación, Crecimiento Económico)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Polarización y falta de cohesión 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Migración</a:t>
            </a:r>
          </a:p>
        </p:txBody>
      </p:sp>
    </p:spTree>
    <p:extLst>
      <p:ext uri="{BB962C8B-B14F-4D97-AF65-F5344CB8AC3E}">
        <p14:creationId xmlns:p14="http://schemas.microsoft.com/office/powerpoint/2010/main" val="4003862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D3E0A69-9453-1FC7-4714-43EDC9725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Geopolítico y Tecnológico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FFC4F8-8470-CC5D-1521-C7F5000A5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5375B8-DF2D-7EA5-A35C-FE1A7CFA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15</a:t>
            </a:fld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A9DE3D-D28A-67C6-5E2C-B0A9A360E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1" y="1369971"/>
            <a:ext cx="3286900" cy="18406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E985C5-81B0-9DAB-9959-35A96711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41" y="3647366"/>
            <a:ext cx="4321716" cy="24252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D73268-F00B-D9C2-EDC1-E9BC5BAA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92" y="1227743"/>
            <a:ext cx="4402513" cy="44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5D6E1E0-BEA1-5E5B-7476-AA9DBF89C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Económico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2B2A3A-430F-EBCE-FA5B-6AA18844F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Fitch Ratings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07489C4-0F66-CC0D-B67E-B4EC3218DB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04" t="3320" r="46450" b="12411"/>
          <a:stretch/>
        </p:blipFill>
        <p:spPr>
          <a:xfrm>
            <a:off x="349657" y="1529861"/>
            <a:ext cx="8630220" cy="4262700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C8B372-704E-F880-873A-7B92DC24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661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7E1BA48-11C1-C868-6240-E593EBD750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Inflación y Tasa de Interés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C003AA-996D-5BFD-4131-F94BF30E2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Statista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98CEFF-932A-09BF-FBA8-87A85771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17</a:t>
            </a:fld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5754EF-28E6-5992-83C4-F135F3A3B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" t="21860" r="39739" b="20000"/>
          <a:stretch/>
        </p:blipFill>
        <p:spPr>
          <a:xfrm>
            <a:off x="1489388" y="1002409"/>
            <a:ext cx="7924243" cy="46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8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33E5BA7-9ECA-9C4F-D937-6906E0153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Mejora en índice Combinado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EA586E-53CD-4448-5EB8-D2641D006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Fitch Ratings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C38606-26D7-0609-AC5F-5290048B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18</a:t>
            </a:fld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C54B2C-EFA4-8882-5707-CB3DAADF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" t="3148" r="46250" b="12550"/>
          <a:stretch/>
        </p:blipFill>
        <p:spPr>
          <a:xfrm>
            <a:off x="513780" y="1274431"/>
            <a:ext cx="9110866" cy="44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33FF377-8650-0CC9-4F4F-0F77009A65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2981" y="984945"/>
            <a:ext cx="2112189" cy="540000"/>
          </a:xfrm>
        </p:spPr>
        <p:txBody>
          <a:bodyPr/>
          <a:lstStyle/>
          <a:p>
            <a:r>
              <a:rPr lang="es-MX" sz="3200" dirty="0" err="1"/>
              <a:t>Headwinds</a:t>
            </a:r>
            <a:endParaRPr lang="es-MX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371F6-D88E-E4DE-C17E-04057C6B7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F8938E-AA58-B6D8-E852-167552F4C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6109" y="1765431"/>
            <a:ext cx="6200537" cy="4415532"/>
          </a:xfrm>
        </p:spPr>
        <p:txBody>
          <a:bodyPr/>
          <a:lstStyle/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Incremento en Siniestros Catastróficos (Cambio Climático)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Costo de Vida (Inflación, Crecimiento Económico) 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Polarización y falta de cohesión social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Enfrentamiento Geopolítico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Incertidumbre Macroeconómica 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Incremento en el Costo de Capital </a:t>
            </a:r>
          </a:p>
          <a:p>
            <a:r>
              <a:rPr lang="es-MX" sz="1800" dirty="0">
                <a:solidFill>
                  <a:schemeClr val="tx2"/>
                </a:solidFill>
                <a:latin typeface="+mn-lt"/>
              </a:rPr>
              <a:t>Seguridad Cibernética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C3C2E5-EA20-78F2-68EB-08BFC69F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19</a:t>
            </a:fld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F3DB3C-418B-F566-A4F3-58E00E260945}"/>
              </a:ext>
            </a:extLst>
          </p:cNvPr>
          <p:cNvSpPr txBox="1"/>
          <p:nvPr/>
        </p:nvSpPr>
        <p:spPr>
          <a:xfrm>
            <a:off x="6705600" y="1911076"/>
            <a:ext cx="5486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Demanda creciente de reaseguro </a:t>
            </a:r>
          </a:p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Mejora en precio y condiciones</a:t>
            </a:r>
          </a:p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Datos de mejora en la inflación</a:t>
            </a:r>
          </a:p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Precio adecuado al riesgo. </a:t>
            </a:r>
          </a:p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Rendimientos financieros al alza</a:t>
            </a:r>
          </a:p>
          <a:p>
            <a:pPr marL="228600" indent="-228600" defTabSz="914400"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</a:pPr>
            <a:r>
              <a:rPr lang="es-MX" dirty="0">
                <a:solidFill>
                  <a:schemeClr val="tx2"/>
                </a:solidFill>
                <a:cs typeface="Arial" panose="020B0604020202020204" pitchFamily="34" charset="0"/>
              </a:rPr>
              <a:t>Estabilización del valor de los activos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532B126B-63DC-1848-5914-3BE5E1CA396E}"/>
              </a:ext>
            </a:extLst>
          </p:cNvPr>
          <p:cNvSpPr txBox="1">
            <a:spLocks/>
          </p:cNvSpPr>
          <p:nvPr/>
        </p:nvSpPr>
        <p:spPr>
          <a:xfrm>
            <a:off x="7864150" y="984945"/>
            <a:ext cx="2112189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 err="1"/>
              <a:t>Tailwinds</a:t>
            </a:r>
            <a:r>
              <a:rPr lang="es-MX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69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65732E-517E-095C-3EA3-9F654590E645}"/>
              </a:ext>
            </a:extLst>
          </p:cNvPr>
          <p:cNvSpPr txBox="1"/>
          <p:nvPr/>
        </p:nvSpPr>
        <p:spPr>
          <a:xfrm>
            <a:off x="1711842" y="1382232"/>
            <a:ext cx="593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2"/>
                </a:solidFill>
              </a:rPr>
              <a:t>EXPECTATIVAS DE CONDICIONES DE MERCADO REASEGURADOR PARA LOS PRÓXIMOS AÑOS </a:t>
            </a:r>
          </a:p>
        </p:txBody>
      </p:sp>
    </p:spTree>
    <p:extLst>
      <p:ext uri="{BB962C8B-B14F-4D97-AF65-F5344CB8AC3E}">
        <p14:creationId xmlns:p14="http://schemas.microsoft.com/office/powerpoint/2010/main" val="4125158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4AC179-1FDD-5691-EEE0-EE265A311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0BFB79-4297-2479-7F87-84D2FF0C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20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31FE0DCC-9D3F-4712-8E90-C41823167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/>
          <a:lstStyle/>
          <a:p>
            <a:r>
              <a:rPr lang="es-MX" sz="3200" dirty="0"/>
              <a:t>Conclusiones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FDD41A-2812-F10E-D5B7-8C83B287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10" y="1222056"/>
            <a:ext cx="4413887" cy="4413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1499E61-2D6F-3F81-60E8-447A7B6CA22C}"/>
              </a:ext>
            </a:extLst>
          </p:cNvPr>
          <p:cNvSpPr txBox="1"/>
          <p:nvPr/>
        </p:nvSpPr>
        <p:spPr>
          <a:xfrm>
            <a:off x="6295292" y="1336431"/>
            <a:ext cx="47742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Ciclo de Mercado Duro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2023 –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Capacidad limitada y selectiva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Regreso a lo básico (Arte de Suscripción)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Cambio de Esquemas Proporcionales a No Proporcionales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Incremento en deducibles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Coberturas de riesgos nombrados, excluyendo riesgos secundarios.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Transferencia alternativa (Paramétricos, ILS)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Recuperación del Capital de Reaseguro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81F546-8841-5D83-076B-DBAECF6D3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6983C5-864D-0A1F-A481-38227F82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3</a:t>
            </a:fld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788FC4-073E-5AE8-938D-2E102F0B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80" y="1662392"/>
            <a:ext cx="5127569" cy="35332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AED904-103B-513B-80B5-803A4383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34" y="2251066"/>
            <a:ext cx="5301687" cy="2568519"/>
          </a:xfrm>
          <a:prstGeom prst="rect">
            <a:avLst/>
          </a:prstGeom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576FE05-E00A-5204-AC38-68539F407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Mercado de Reaseguro</a:t>
            </a:r>
          </a:p>
        </p:txBody>
      </p:sp>
    </p:spTree>
    <p:extLst>
      <p:ext uri="{BB962C8B-B14F-4D97-AF65-F5344CB8AC3E}">
        <p14:creationId xmlns:p14="http://schemas.microsoft.com/office/powerpoint/2010/main" val="300996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886253-749A-71A5-6946-F58D6081A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Ciclo de Reaseguro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B377A-0C67-0BE0-C5CE-04556618A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021" y="6373275"/>
            <a:ext cx="9706292" cy="372291"/>
          </a:xfrm>
        </p:spPr>
        <p:txBody>
          <a:bodyPr/>
          <a:lstStyle/>
          <a:p>
            <a:r>
              <a:rPr lang="es-MX" dirty="0"/>
              <a:t>Fuente: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36A1DD-06B6-704B-D8CC-859B42A7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4</a:t>
            </a:fld>
            <a:endParaRPr lang="es-MX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64DA243-A3F5-8080-9221-35295010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174874"/>
              </p:ext>
            </p:extLst>
          </p:nvPr>
        </p:nvGraphicFramePr>
        <p:xfrm>
          <a:off x="-1" y="269838"/>
          <a:ext cx="12192001" cy="610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35242AF-1113-2B30-8814-25F6DF1AA95A}"/>
              </a:ext>
            </a:extLst>
          </p:cNvPr>
          <p:cNvSpPr txBox="1"/>
          <p:nvPr/>
        </p:nvSpPr>
        <p:spPr>
          <a:xfrm>
            <a:off x="4495529" y="1636325"/>
            <a:ext cx="320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Mercado Duro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2D0578-A16D-E0AD-FBC0-B9DEC94152AC}"/>
              </a:ext>
            </a:extLst>
          </p:cNvPr>
          <p:cNvSpPr txBox="1"/>
          <p:nvPr/>
        </p:nvSpPr>
        <p:spPr>
          <a:xfrm>
            <a:off x="4495529" y="4062175"/>
            <a:ext cx="364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Mercado Blando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8FB4D3-2F85-4706-0459-5796849E1B7A}"/>
              </a:ext>
            </a:extLst>
          </p:cNvPr>
          <p:cNvSpPr txBox="1"/>
          <p:nvPr/>
        </p:nvSpPr>
        <p:spPr>
          <a:xfrm>
            <a:off x="9920177" y="3200401"/>
            <a:ext cx="1945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/>
                </a:solidFill>
              </a:rPr>
              <a:t>Resultado Operativo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r>
              <a:rPr lang="es-MX" dirty="0">
                <a:solidFill>
                  <a:schemeClr val="tx2"/>
                </a:solidFill>
              </a:rPr>
              <a:t>Resultado Suscripción </a:t>
            </a:r>
          </a:p>
          <a:p>
            <a:r>
              <a:rPr lang="es-MX" dirty="0">
                <a:solidFill>
                  <a:schemeClr val="tx2"/>
                </a:solidFill>
              </a:rPr>
              <a:t>       +</a:t>
            </a:r>
          </a:p>
          <a:p>
            <a:r>
              <a:rPr lang="es-MX" dirty="0">
                <a:solidFill>
                  <a:schemeClr val="tx2"/>
                </a:solidFill>
              </a:rPr>
              <a:t>Resultado Financiero</a:t>
            </a:r>
          </a:p>
        </p:txBody>
      </p:sp>
    </p:spTree>
    <p:extLst>
      <p:ext uri="{BB962C8B-B14F-4D97-AF65-F5344CB8AC3E}">
        <p14:creationId xmlns:p14="http://schemas.microsoft.com/office/powerpoint/2010/main" val="221904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70DFCA-5D64-A10B-CE0E-429D3ECC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391" y="1221234"/>
            <a:ext cx="4419992" cy="4415532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595C83A-26DA-0163-0A1E-9A57EEF18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Mercado Duro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2AD3ED-4EBA-F70D-1A5C-7035FF878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C5B13C-1011-B43B-3D23-5D74C555CD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>
                <a:solidFill>
                  <a:schemeClr val="tx2"/>
                </a:solidFill>
              </a:rPr>
              <a:t>Características:  </a:t>
            </a:r>
          </a:p>
          <a:p>
            <a:pPr marL="0" indent="0">
              <a:buNone/>
            </a:pPr>
            <a:endParaRPr lang="es-MX" dirty="0">
              <a:solidFill>
                <a:schemeClr val="tx2"/>
              </a:solidFill>
            </a:endParaRPr>
          </a:p>
          <a:p>
            <a:r>
              <a:rPr lang="es-MX" dirty="0">
                <a:solidFill>
                  <a:schemeClr val="tx2"/>
                </a:solidFill>
              </a:rPr>
              <a:t>Capacidad Reducida.</a:t>
            </a:r>
          </a:p>
          <a:p>
            <a:r>
              <a:rPr lang="es-MX" dirty="0">
                <a:solidFill>
                  <a:schemeClr val="tx2"/>
                </a:solidFill>
              </a:rPr>
              <a:t>Incremento de Precios. </a:t>
            </a:r>
          </a:p>
          <a:p>
            <a:r>
              <a:rPr lang="es-MX" dirty="0">
                <a:solidFill>
                  <a:schemeClr val="tx2"/>
                </a:solidFill>
              </a:rPr>
              <a:t>Condiciones restrictivas.</a:t>
            </a:r>
          </a:p>
          <a:p>
            <a:r>
              <a:rPr lang="es-MX" dirty="0">
                <a:solidFill>
                  <a:schemeClr val="tx2"/>
                </a:solidFill>
              </a:rPr>
              <a:t>Optimización en el despliegue de la capacidad.</a:t>
            </a:r>
          </a:p>
          <a:p>
            <a:r>
              <a:rPr lang="es-MX" dirty="0">
                <a:solidFill>
                  <a:schemeClr val="tx2"/>
                </a:solidFill>
              </a:rPr>
              <a:t>Amenaza de Sustitutos (Retención, ILS, Bonos Cat, Paramétricos).</a:t>
            </a:r>
          </a:p>
          <a:p>
            <a:r>
              <a:rPr lang="es-MX" dirty="0">
                <a:solidFill>
                  <a:schemeClr val="tx2"/>
                </a:solidFill>
              </a:rPr>
              <a:t>Bajo poder de negociación de los clientes.</a:t>
            </a:r>
          </a:p>
          <a:p>
            <a:r>
              <a:rPr lang="es-MX" dirty="0">
                <a:solidFill>
                  <a:schemeClr val="tx2"/>
                </a:solidFill>
              </a:rPr>
              <a:t>Capacidad oportunista (Nuevos Entrantes). 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8AA1D8-7CA8-1CD8-31E1-82C388B0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95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66BA84-C5E9-D5CB-8D0E-6BA1E255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</a:t>
            </a:r>
            <a:r>
              <a:rPr lang="es-MX" dirty="0" err="1"/>
              <a:t>Howden</a:t>
            </a:r>
            <a:r>
              <a:rPr lang="es-MX" dirty="0"/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1ACF05-E1C8-3B73-5987-1D49277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6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675B14C1-613A-DDB6-08C2-1D22EF7E4D1D}"/>
              </a:ext>
            </a:extLst>
          </p:cNvPr>
          <p:cNvSpPr txBox="1">
            <a:spLocks/>
          </p:cNvSpPr>
          <p:nvPr/>
        </p:nvSpPr>
        <p:spPr>
          <a:xfrm>
            <a:off x="285862" y="349229"/>
            <a:ext cx="9868232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¿Dónde Estamos?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E859496-02D6-7C9F-B38B-4B1DC6AC5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4" t="31473" r="29012" b="9458"/>
          <a:stretch/>
        </p:blipFill>
        <p:spPr>
          <a:xfrm>
            <a:off x="2792561" y="889228"/>
            <a:ext cx="5969630" cy="52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279A5-86B3-39B2-A880-903E24D4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Swiss Re </a:t>
            </a:r>
            <a:r>
              <a:rPr lang="es-MX" dirty="0" err="1"/>
              <a:t>Institute</a:t>
            </a:r>
            <a:r>
              <a:rPr lang="es-MX" dirty="0"/>
              <a:t> </a:t>
            </a:r>
          </a:p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9736E1-202D-8275-7D9D-0E61204A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7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2F93A2FA-0AE4-9812-1B17-3B9E734F0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/>
          <a:lstStyle/>
          <a:p>
            <a:r>
              <a:rPr lang="es-MX" sz="3200" dirty="0">
                <a:solidFill>
                  <a:schemeClr val="tx2"/>
                </a:solidFill>
              </a:rPr>
              <a:t>Crecimiento Frecuencia y Severidad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8FE31B-20A7-12B5-38C6-705A11F0D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0" t="24342" r="18896" b="8062"/>
          <a:stretch/>
        </p:blipFill>
        <p:spPr>
          <a:xfrm>
            <a:off x="1520456" y="999461"/>
            <a:ext cx="8070111" cy="48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4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3FF7F-7FFB-BA90-25BD-85D6FE7D6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Swiss Re </a:t>
            </a:r>
            <a:r>
              <a:rPr lang="es-MX" dirty="0" err="1"/>
              <a:t>Institute</a:t>
            </a:r>
            <a:r>
              <a:rPr lang="es-MX" dirty="0"/>
              <a:t> </a:t>
            </a:r>
          </a:p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C2BD76-591F-26D1-0E18-C80D9F51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8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4765B33F-C53C-D2AD-821D-45AE822629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MX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DC153C-2CC0-F13A-3200-ECAFBAB9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6" t="28217" r="19060" b="6366"/>
          <a:stretch/>
        </p:blipFill>
        <p:spPr>
          <a:xfrm>
            <a:off x="1058777" y="935665"/>
            <a:ext cx="8618090" cy="50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9D8E9B-1AA1-F9D7-2F02-905FB3B79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/>
              <a:t>Fuente: </a:t>
            </a:r>
            <a:r>
              <a:rPr lang="es-MX" dirty="0" err="1"/>
              <a:t>World</a:t>
            </a:r>
            <a:r>
              <a:rPr lang="es-MX" dirty="0"/>
              <a:t> Bank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E47C42-3DFB-6EC6-06D4-ACA122EC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9</a:t>
            </a:fld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499802-8E9B-D041-3F49-0FC2E3A2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90" t="7790" r="16628" b="31809"/>
          <a:stretch/>
        </p:blipFill>
        <p:spPr>
          <a:xfrm>
            <a:off x="1041991" y="1038124"/>
            <a:ext cx="6188149" cy="4781751"/>
          </a:xfrm>
          <a:prstGeom prst="rect">
            <a:avLst/>
          </a:prstGeom>
        </p:spPr>
      </p:pic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69077DE9-DD55-7102-F2E7-E660D7F6F4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868232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EXPECTATIVAS DE CONDICIONES DE MERCADO REASEGURADOR PARA LOS PRÓXIMOS AÑOS </a:t>
            </a:r>
          </a:p>
          <a:p>
            <a:endParaRPr lang="es-MX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6C7971-4C20-6352-8EAD-1FA05B7F31C3}"/>
              </a:ext>
            </a:extLst>
          </p:cNvPr>
          <p:cNvSpPr txBox="1"/>
          <p:nvPr/>
        </p:nvSpPr>
        <p:spPr>
          <a:xfrm>
            <a:off x="7919905" y="2532184"/>
            <a:ext cx="3704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Dificultad para fijar precios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Costo de siniestros incrementa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Incremento de Sumas Aseguradas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2"/>
                </a:solidFill>
              </a:rPr>
              <a:t>Demanda de Capacidad  </a:t>
            </a:r>
          </a:p>
        </p:txBody>
      </p:sp>
    </p:spTree>
    <p:extLst>
      <p:ext uri="{BB962C8B-B14F-4D97-AF65-F5344CB8AC3E}">
        <p14:creationId xmlns:p14="http://schemas.microsoft.com/office/powerpoint/2010/main" val="583374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aseguro">
      <a:dk1>
        <a:sysClr val="windowText" lastClr="000000"/>
      </a:dk1>
      <a:lt1>
        <a:sysClr val="window" lastClr="FFFFFF"/>
      </a:lt1>
      <a:dk2>
        <a:srgbClr val="00539B"/>
      </a:dk2>
      <a:lt2>
        <a:srgbClr val="DBEFF9"/>
      </a:lt2>
      <a:accent1>
        <a:srgbClr val="0F6FC6"/>
      </a:accent1>
      <a:accent2>
        <a:srgbClr val="5091CD"/>
      </a:accent2>
      <a:accent3>
        <a:srgbClr val="7EB0CC"/>
      </a:accent3>
      <a:accent4>
        <a:srgbClr val="5E6E66"/>
      </a:accent4>
      <a:accent5>
        <a:srgbClr val="F47B20"/>
      </a:accent5>
      <a:accent6>
        <a:srgbClr val="FDBB30"/>
      </a:accent6>
      <a:hlink>
        <a:srgbClr val="00B050"/>
      </a:hlink>
      <a:folHlink>
        <a:srgbClr val="85DFD0"/>
      </a:folHlink>
    </a:clrScheme>
    <a:fontScheme name="Reaseguro">
      <a:majorFont>
        <a:latin typeface="Cronos Pro"/>
        <a:ea typeface=""/>
        <a:cs typeface=""/>
      </a:majorFont>
      <a:minorFont>
        <a:latin typeface="Formata Regula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99FFDA980D2141BC14F75A392E8D64" ma:contentTypeVersion="0" ma:contentTypeDescription="Crear nuevo documento." ma:contentTypeScope="" ma:versionID="bea50c5a6856e5e82383ff5e8fede9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417BF9-48B2-4DB2-92C1-F15FDFCD7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55B925-8690-426C-A255-529105DE3E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EA4EE-4F9D-42E1-BFA6-5A548179C422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b792821f-00d0-4b85-84d5-6258054207a6"/>
    <ds:schemaRef ds:uri="186bb7bc-5954-4c74-8404-ef7203e538f9"/>
    <ds:schemaRef ds:uri="11a115fe-4d64-4ca0-80af-0d7d199dfb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31892</TotalTime>
  <Words>505</Words>
  <Application>Microsoft Office PowerPoint</Application>
  <PresentationFormat>Panorámica</PresentationFormat>
  <Paragraphs>163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Wingdings</vt:lpstr>
      <vt:lpstr>Formata Regular</vt:lpstr>
      <vt:lpstr>Cronos Pro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Ávila</dc:creator>
  <cp:lastModifiedBy>Eduardo Xhemalce</cp:lastModifiedBy>
  <cp:revision>754</cp:revision>
  <dcterms:created xsi:type="dcterms:W3CDTF">2021-02-22T22:46:30Z</dcterms:created>
  <dcterms:modified xsi:type="dcterms:W3CDTF">2023-09-13T01:20:29Z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0x0101006C99FFDA980D2141BC14F75A392E8D64</vt:lpwstr>
  </property>
</Properties>
</file>