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webextensions/webextension1.xml" ContentType="application/vnd.ms-office.webextension+xml"/>
  <Override PartName="/ppt/notesSlides/notesSlide5.xml" ContentType="application/vnd.openxmlformats-officedocument.presentationml.notesSlide+xml"/>
  <Override PartName="/ppt/notesSlides/notesSlide6.xml" ContentType="application/vnd.openxmlformats-officedocument.presentationml.notesSlide+xml"/>
  <Override PartName="/ppt/webextensions/webextension2.xml" ContentType="application/vnd.ms-office.webextension+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webextensions/webextension3.xml" ContentType="application/vnd.ms-office.webextension+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3"/>
  </p:notesMasterIdLst>
  <p:sldIdLst>
    <p:sldId id="911" r:id="rId5"/>
    <p:sldId id="912" r:id="rId6"/>
    <p:sldId id="938" r:id="rId7"/>
    <p:sldId id="950" r:id="rId8"/>
    <p:sldId id="862" r:id="rId9"/>
    <p:sldId id="951" r:id="rId10"/>
    <p:sldId id="930" r:id="rId11"/>
    <p:sldId id="927" r:id="rId12"/>
    <p:sldId id="952" r:id="rId13"/>
    <p:sldId id="943" r:id="rId14"/>
    <p:sldId id="932" r:id="rId15"/>
    <p:sldId id="863" r:id="rId16"/>
    <p:sldId id="872" r:id="rId17"/>
    <p:sldId id="929" r:id="rId18"/>
    <p:sldId id="898" r:id="rId19"/>
    <p:sldId id="949" r:id="rId20"/>
    <p:sldId id="940" r:id="rId21"/>
    <p:sldId id="873" r:id="rId22"/>
    <p:sldId id="942" r:id="rId23"/>
    <p:sldId id="933" r:id="rId24"/>
    <p:sldId id="893" r:id="rId25"/>
    <p:sldId id="323" r:id="rId26"/>
    <p:sldId id="347" r:id="rId27"/>
    <p:sldId id="934" r:id="rId28"/>
    <p:sldId id="954" r:id="rId29"/>
    <p:sldId id="935" r:id="rId30"/>
    <p:sldId id="953" r:id="rId31"/>
    <p:sldId id="936" r:id="rId32"/>
    <p:sldId id="892" r:id="rId33"/>
    <p:sldId id="878" r:id="rId34"/>
    <p:sldId id="955" r:id="rId35"/>
    <p:sldId id="944" r:id="rId36"/>
    <p:sldId id="947" r:id="rId37"/>
    <p:sldId id="901" r:id="rId38"/>
    <p:sldId id="378" r:id="rId39"/>
    <p:sldId id="928" r:id="rId40"/>
    <p:sldId id="931" r:id="rId41"/>
    <p:sldId id="939"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1B23"/>
    <a:srgbClr val="0065A3"/>
    <a:srgbClr val="EC7D30"/>
    <a:srgbClr val="A1C9DE"/>
    <a:srgbClr val="FFD700"/>
    <a:srgbClr val="636363"/>
    <a:srgbClr val="CECECE"/>
    <a:srgbClr val="000000"/>
    <a:srgbClr val="5C4383"/>
    <a:srgbClr val="6FAA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764C07-0C0F-4C5A-A379-5BDFEAF75682}" v="16" dt="2023-09-08T15:18:26.1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734" autoAdjust="0"/>
  </p:normalViewPr>
  <p:slideViewPr>
    <p:cSldViewPr snapToGrid="0" showGuides="1">
      <p:cViewPr varScale="1">
        <p:scale>
          <a:sx n="53" d="100"/>
          <a:sy n="53" d="100"/>
        </p:scale>
        <p:origin x="1416" y="7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61" d="100"/>
          <a:sy n="61" d="100"/>
        </p:scale>
        <p:origin x="3139"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7E9DF0-D804-E741-B025-6525ED71EA18}" type="datetimeFigureOut">
              <a:rPr lang="en-US" smtClean="0"/>
              <a:t>9/8/2023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FEBAD6-8112-EE44-9A46-D6B5D4EF0ECC}" type="slidenum">
              <a:rPr lang="en-US" smtClean="0"/>
              <a:t>‹Nº›</a:t>
            </a:fld>
            <a:endParaRPr lang="en-US" dirty="0"/>
          </a:p>
        </p:txBody>
      </p:sp>
    </p:spTree>
    <p:extLst>
      <p:ext uri="{BB962C8B-B14F-4D97-AF65-F5344CB8AC3E}">
        <p14:creationId xmlns:p14="http://schemas.microsoft.com/office/powerpoint/2010/main" val="181974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icecores.org/about-ice-cores"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climate.nasa.gov/glossary/?alpha=A-Z:title&amp;ss_id=17" TargetMode="External"/><Relationship Id="rId5" Type="http://schemas.openxmlformats.org/officeDocument/2006/relationships/hyperlink" Target="https://climate-1.client.mooreboeck.com/evidence/#footnote_2" TargetMode="External"/><Relationship Id="rId4" Type="http://schemas.openxmlformats.org/officeDocument/2006/relationships/hyperlink" Target="https://climate-1.client.mooreboeck.com/evidence/#footnote_1"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ews.wsu.edu/2016/09/28/reservoirs-play-substantial-role-global-warmi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https://www.thewowstyle.com/beautiful-nature-images-free-to-download/</a:t>
            </a:r>
          </a:p>
          <a:p>
            <a:r>
              <a:rPr lang="en-US" dirty="0"/>
              <a:t>https://www.nejm.org/doi/full/10.1056/NEJMe1909957?query=featured_home</a:t>
            </a:r>
          </a:p>
          <a:p>
            <a:r>
              <a:rPr lang="en-US" dirty="0"/>
              <a:t>2020 will be remembered as the year of COVID19 pandemic but it also </a:t>
            </a:r>
            <a:r>
              <a:rPr lang="en-CA" dirty="0"/>
              <a:t>has set worrying climate records. </a:t>
            </a:r>
          </a:p>
          <a:p>
            <a:endParaRPr lang="en-CA" dirty="0"/>
          </a:p>
          <a:p>
            <a:r>
              <a:rPr lang="en-CA" dirty="0"/>
              <a:t>Economic and social shutdowns in response to the COVID-19 pandemic have led to noticeable changes in Earth’s environment, at least for the short term.</a:t>
            </a:r>
          </a:p>
          <a:p>
            <a:r>
              <a:rPr lang="en-US" dirty="0"/>
              <a:t>https://climate.nasa.gov/news/3054/seeing-the-covid-19-pandemic-from-space/</a:t>
            </a:r>
          </a:p>
          <a:p>
            <a:r>
              <a:rPr lang="en-US" dirty="0"/>
              <a:t>https://www.nasa.gov/feature/goddard/2020/nasa-model-reveals-how-much-covid-related-pollution-levels-deviated-from-the-norm</a:t>
            </a:r>
          </a:p>
          <a:p>
            <a:r>
              <a:rPr lang="en-CA" b="1" u="sng" dirty="0"/>
              <a:t>Since the COVID-19 pandemic began, space- and ground-based observations have shown that Earth’s atmosphere has seen significant reductions in some air pollutants.</a:t>
            </a:r>
            <a:r>
              <a:rPr lang="en-CA" dirty="0"/>
              <a:t> However, scientists wanted to know how much of that decline can be attributed to changes in human activity during pandemic-related shutdowns, versus how much would have occurred in a pandemic-free 2020.</a:t>
            </a:r>
          </a:p>
          <a:p>
            <a:r>
              <a:rPr lang="en-CA" dirty="0"/>
              <a:t>Nitrogen dioxide is an air pollutant that is primarily produced by the combustion of fossil fuels used by industry and transportation—both of which were significantly reduced during the height of the pandemic to prevent the novel coronavirus from spreading.</a:t>
            </a:r>
          </a:p>
          <a:p>
            <a:r>
              <a:rPr lang="en-CA" b="1" dirty="0"/>
              <a:t>Earth's</a:t>
            </a:r>
            <a:r>
              <a:rPr lang="en-CA" dirty="0"/>
              <a:t> carbon dioxide emissions had record drop this year during </a:t>
            </a:r>
            <a:r>
              <a:rPr lang="en-CA" b="1" dirty="0"/>
              <a:t>the pandemic</a:t>
            </a:r>
            <a:r>
              <a:rPr lang="en-CA" dirty="0"/>
              <a:t> ·</a:t>
            </a:r>
          </a:p>
          <a:p>
            <a:r>
              <a:rPr lang="en-US" dirty="0"/>
              <a:t>https://www.science.org.au/curious/earth-environment/what-impact-will-covid-19-have-environment</a:t>
            </a:r>
          </a:p>
          <a:p>
            <a:r>
              <a:rPr lang="en-US" dirty="0"/>
              <a:t>https://www.nature.com/articles/s41558-020-0883-0</a:t>
            </a:r>
          </a:p>
          <a:p>
            <a:endParaRPr lang="en-US" dirty="0"/>
          </a:p>
          <a:p>
            <a:r>
              <a:rPr lang="en-US" dirty="0"/>
              <a:t>Panorama no es </a:t>
            </a:r>
            <a:r>
              <a:rPr lang="en-US" dirty="0" err="1"/>
              <a:t>muy</a:t>
            </a:r>
            <a:r>
              <a:rPr lang="en-US" dirty="0"/>
              <a:t> </a:t>
            </a:r>
            <a:r>
              <a:rPr lang="en-US" dirty="0" err="1"/>
              <a:t>alentador</a:t>
            </a:r>
            <a:endParaRPr lang="en-US" dirty="0"/>
          </a:p>
          <a:p>
            <a:endParaRPr lang="en-US" dirty="0"/>
          </a:p>
        </p:txBody>
      </p:sp>
      <p:sp>
        <p:nvSpPr>
          <p:cNvPr id="4" name="Slide Number Placeholder 3"/>
          <p:cNvSpPr>
            <a:spLocks noGrp="1"/>
          </p:cNvSpPr>
          <p:nvPr>
            <p:ph type="sldNum" sz="quarter" idx="5"/>
          </p:nvPr>
        </p:nvSpPr>
        <p:spPr/>
        <p:txBody>
          <a:bodyPr/>
          <a:lstStyle/>
          <a:p>
            <a:fld id="{B4FEBAD6-8112-EE44-9A46-D6B5D4EF0ECC}" type="slidenum">
              <a:rPr lang="en-US" smtClean="0"/>
              <a:t>1</a:t>
            </a:fld>
            <a:endParaRPr lang="en-US" dirty="0"/>
          </a:p>
        </p:txBody>
      </p:sp>
    </p:spTree>
    <p:extLst>
      <p:ext uri="{BB962C8B-B14F-4D97-AF65-F5344CB8AC3E}">
        <p14:creationId xmlns:p14="http://schemas.microsoft.com/office/powerpoint/2010/main" val="2544766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dirty="0"/>
              <a:t>El </a:t>
            </a:r>
            <a:r>
              <a:rPr lang="en-CA" b="1" dirty="0" err="1"/>
              <a:t>efecto</a:t>
            </a:r>
            <a:r>
              <a:rPr lang="en-CA" b="1" dirty="0"/>
              <a:t> </a:t>
            </a:r>
            <a:r>
              <a:rPr lang="en-CA" b="1" dirty="0" err="1"/>
              <a:t>invernadero</a:t>
            </a:r>
            <a:r>
              <a:rPr lang="en-CA" b="1" dirty="0"/>
              <a:t> es un </a:t>
            </a:r>
            <a:r>
              <a:rPr lang="en-CA" b="1" dirty="0" err="1"/>
              <a:t>proceso</a:t>
            </a:r>
            <a:r>
              <a:rPr lang="en-CA" b="1" dirty="0"/>
              <a:t> natural y </a:t>
            </a:r>
            <a:r>
              <a:rPr lang="en-CA" b="1" dirty="0" err="1"/>
              <a:t>beneficioso</a:t>
            </a:r>
            <a:r>
              <a:rPr lang="en-CA" b="1" dirty="0"/>
              <a:t>, </a:t>
            </a:r>
            <a:r>
              <a:rPr lang="en-CA" b="1" dirty="0" err="1"/>
              <a:t>manteniendo</a:t>
            </a:r>
            <a:r>
              <a:rPr lang="en-CA" b="1" dirty="0"/>
              <a:t> la </a:t>
            </a:r>
            <a:r>
              <a:rPr lang="en-CA" b="1" dirty="0" err="1"/>
              <a:t>temperatura</a:t>
            </a:r>
            <a:r>
              <a:rPr lang="en-CA" b="1" dirty="0"/>
              <a:t> del </a:t>
            </a:r>
            <a:r>
              <a:rPr lang="en-CA" b="1" dirty="0" err="1"/>
              <a:t>planeta</a:t>
            </a:r>
            <a:r>
              <a:rPr lang="en-CA" b="1" dirty="0"/>
              <a:t> a un </a:t>
            </a:r>
            <a:r>
              <a:rPr lang="en-CA" b="1" dirty="0" err="1"/>
              <a:t>nivel</a:t>
            </a:r>
            <a:r>
              <a:rPr lang="en-CA" b="1" dirty="0"/>
              <a:t> </a:t>
            </a:r>
            <a:r>
              <a:rPr lang="en-CA" b="1" dirty="0" err="1"/>
              <a:t>adecuado</a:t>
            </a:r>
            <a:r>
              <a:rPr lang="en-CA" b="1" dirty="0"/>
              <a:t> para </a:t>
            </a:r>
            <a:r>
              <a:rPr lang="en-CA" b="1" dirty="0" err="1"/>
              <a:t>el</a:t>
            </a:r>
            <a:r>
              <a:rPr lang="en-CA" b="1" dirty="0"/>
              <a:t> Desarrollo de la Vida (</a:t>
            </a:r>
            <a:r>
              <a:rPr lang="en-CA" b="1" dirty="0" err="1"/>
              <a:t>mantiene</a:t>
            </a:r>
            <a:r>
              <a:rPr lang="en-CA" b="1" dirty="0"/>
              <a:t> la temperature del </a:t>
            </a:r>
            <a:r>
              <a:rPr lang="en-CA" b="1" dirty="0" err="1"/>
              <a:t>planeta</a:t>
            </a:r>
            <a:r>
              <a:rPr lang="en-CA" b="1" dirty="0"/>
              <a:t> con </a:t>
            </a:r>
            <a:r>
              <a:rPr lang="en-CA" b="1" dirty="0" err="1"/>
              <a:t>temperaturas</a:t>
            </a:r>
            <a:r>
              <a:rPr lang="en-CA" b="1" dirty="0"/>
              <a:t> </a:t>
            </a:r>
            <a:r>
              <a:rPr lang="en-CA" b="1" dirty="0" err="1"/>
              <a:t>aptas</a:t>
            </a:r>
            <a:r>
              <a:rPr lang="en-CA" b="1" dirty="0"/>
              <a:t> para la </a:t>
            </a:r>
            <a:r>
              <a:rPr lang="en-CA" b="1" dirty="0" err="1"/>
              <a:t>vida</a:t>
            </a:r>
            <a:r>
              <a:rPr lang="en-CA" b="1" dirty="0"/>
              <a:t>). </a:t>
            </a:r>
          </a:p>
          <a:p>
            <a:pPr defTabSz="931774">
              <a:defRPr/>
            </a:pPr>
            <a:br>
              <a:rPr lang="en-CA" b="1" dirty="0"/>
            </a:br>
            <a:r>
              <a:rPr lang="en-CA" b="1" dirty="0"/>
              <a:t>Se ha </a:t>
            </a:r>
            <a:r>
              <a:rPr lang="en-CA" b="1" dirty="0" err="1"/>
              <a:t>desequilibrado</a:t>
            </a:r>
            <a:r>
              <a:rPr lang="en-CA" b="1" dirty="0"/>
              <a:t> con la </a:t>
            </a:r>
            <a:r>
              <a:rPr lang="en-CA" b="1" dirty="0" err="1"/>
              <a:t>emisión</a:t>
            </a:r>
            <a:r>
              <a:rPr lang="en-CA" b="1" dirty="0"/>
              <a:t> de gases, </a:t>
            </a:r>
            <a:r>
              <a:rPr lang="en-CA" b="1" dirty="0" err="1"/>
              <a:t>conduciendo</a:t>
            </a:r>
            <a:r>
              <a:rPr lang="en-CA" b="1" dirty="0"/>
              <a:t> a un </a:t>
            </a:r>
            <a:r>
              <a:rPr lang="en-CA" b="1" dirty="0" err="1"/>
              <a:t>aumento</a:t>
            </a:r>
            <a:r>
              <a:rPr lang="en-CA" b="1" dirty="0"/>
              <a:t> </a:t>
            </a:r>
            <a:r>
              <a:rPr lang="en-CA" b="1" dirty="0" err="1"/>
              <a:t>en</a:t>
            </a:r>
            <a:r>
              <a:rPr lang="en-CA" b="1" dirty="0"/>
              <a:t> la </a:t>
            </a:r>
            <a:r>
              <a:rPr lang="en-CA" b="1" dirty="0" err="1"/>
              <a:t>temperatura</a:t>
            </a:r>
            <a:r>
              <a:rPr lang="en-CA" b="1" dirty="0"/>
              <a:t> del </a:t>
            </a:r>
            <a:r>
              <a:rPr lang="en-CA" b="1" dirty="0" err="1"/>
              <a:t>planeta</a:t>
            </a:r>
            <a:r>
              <a:rPr lang="en-CA" b="1" dirty="0"/>
              <a:t>. </a:t>
            </a:r>
          </a:p>
          <a:p>
            <a:pPr defTabSz="931774">
              <a:defRPr/>
            </a:pPr>
            <a:endParaRPr lang="en-CA" b="1" dirty="0"/>
          </a:p>
        </p:txBody>
      </p:sp>
      <p:sp>
        <p:nvSpPr>
          <p:cNvPr id="4" name="Slide Number Placeholder 3"/>
          <p:cNvSpPr>
            <a:spLocks noGrp="1"/>
          </p:cNvSpPr>
          <p:nvPr>
            <p:ph type="sldNum" sz="quarter" idx="5"/>
          </p:nvPr>
        </p:nvSpPr>
        <p:spPr/>
        <p:txBody>
          <a:bodyPr/>
          <a:lstStyle/>
          <a:p>
            <a:fld id="{B4FEBAD6-8112-EE44-9A46-D6B5D4EF0ECC}" type="slidenum">
              <a:rPr lang="en-US" smtClean="0"/>
              <a:t>10</a:t>
            </a:fld>
            <a:endParaRPr lang="en-US" dirty="0"/>
          </a:p>
        </p:txBody>
      </p:sp>
    </p:spTree>
    <p:extLst>
      <p:ext uri="{BB962C8B-B14F-4D97-AF65-F5344CB8AC3E}">
        <p14:creationId xmlns:p14="http://schemas.microsoft.com/office/powerpoint/2010/main" val="3771811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dirty="0"/>
              <a:t>El Sol de </a:t>
            </a:r>
            <a:r>
              <a:rPr lang="en-CA" b="1" dirty="0" err="1"/>
              <a:t>ahora</a:t>
            </a:r>
            <a:r>
              <a:rPr lang="en-CA" b="1" dirty="0"/>
              <a:t> no es </a:t>
            </a:r>
            <a:r>
              <a:rPr lang="en-CA" b="1" dirty="0" err="1"/>
              <a:t>el</a:t>
            </a:r>
            <a:r>
              <a:rPr lang="en-CA" b="1" dirty="0"/>
              <a:t> </a:t>
            </a:r>
            <a:r>
              <a:rPr lang="en-CA" b="1" dirty="0" err="1"/>
              <a:t>mismo</a:t>
            </a:r>
            <a:r>
              <a:rPr lang="en-CA" b="1" dirty="0"/>
              <a:t> que antes.</a:t>
            </a:r>
          </a:p>
        </p:txBody>
      </p:sp>
      <p:sp>
        <p:nvSpPr>
          <p:cNvPr id="4" name="Slide Number Placeholder 3"/>
          <p:cNvSpPr>
            <a:spLocks noGrp="1"/>
          </p:cNvSpPr>
          <p:nvPr>
            <p:ph type="sldNum" sz="quarter" idx="5"/>
          </p:nvPr>
        </p:nvSpPr>
        <p:spPr/>
        <p:txBody>
          <a:bodyPr/>
          <a:lstStyle/>
          <a:p>
            <a:fld id="{B4FEBAD6-8112-EE44-9A46-D6B5D4EF0ECC}" type="slidenum">
              <a:rPr lang="en-US" smtClean="0"/>
              <a:t>11</a:t>
            </a:fld>
            <a:endParaRPr lang="en-US" dirty="0"/>
          </a:p>
        </p:txBody>
      </p:sp>
    </p:spTree>
    <p:extLst>
      <p:ext uri="{BB962C8B-B14F-4D97-AF65-F5344CB8AC3E}">
        <p14:creationId xmlns:p14="http://schemas.microsoft.com/office/powerpoint/2010/main" val="1838633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err="1"/>
              <a:t>Deshielo</a:t>
            </a:r>
            <a:r>
              <a:rPr lang="en-ZA" dirty="0"/>
              <a:t> de </a:t>
            </a:r>
            <a:r>
              <a:rPr lang="en-ZA" dirty="0" err="1"/>
              <a:t>Glaciares</a:t>
            </a:r>
            <a:r>
              <a:rPr lang="en-ZA" dirty="0"/>
              <a:t> (</a:t>
            </a:r>
            <a:r>
              <a:rPr lang="en-ZA" dirty="0" err="1"/>
              <a:t>osos</a:t>
            </a:r>
            <a:r>
              <a:rPr lang="en-ZA" dirty="0"/>
              <a:t>, </a:t>
            </a:r>
            <a:r>
              <a:rPr lang="en-ZA" dirty="0" err="1"/>
              <a:t>pinguinos</a:t>
            </a:r>
            <a:r>
              <a:rPr lang="en-ZA" dirty="0"/>
              <a:t>)</a:t>
            </a:r>
          </a:p>
          <a:p>
            <a:r>
              <a:rPr lang="en-ZA" dirty="0" err="1"/>
              <a:t>Calentamiento</a:t>
            </a:r>
            <a:r>
              <a:rPr lang="en-ZA" dirty="0"/>
              <a:t> del mar (</a:t>
            </a:r>
            <a:r>
              <a:rPr lang="en-ZA" dirty="0" err="1"/>
              <a:t>peces</a:t>
            </a:r>
            <a:r>
              <a:rPr lang="en-ZA" dirty="0"/>
              <a:t>, </a:t>
            </a:r>
            <a:r>
              <a:rPr lang="en-ZA" dirty="0" err="1"/>
              <a:t>corales</a:t>
            </a:r>
            <a:r>
              <a:rPr lang="en-ZA" dirty="0"/>
              <a:t>)</a:t>
            </a:r>
          </a:p>
        </p:txBody>
      </p:sp>
      <p:sp>
        <p:nvSpPr>
          <p:cNvPr id="4" name="Slide Number Placeholder 3"/>
          <p:cNvSpPr>
            <a:spLocks noGrp="1"/>
          </p:cNvSpPr>
          <p:nvPr>
            <p:ph type="sldNum" sz="quarter" idx="5"/>
          </p:nvPr>
        </p:nvSpPr>
        <p:spPr/>
        <p:txBody>
          <a:bodyPr/>
          <a:lstStyle/>
          <a:p>
            <a:fld id="{B4FEBAD6-8112-EE44-9A46-D6B5D4EF0ECC}" type="slidenum">
              <a:rPr lang="en-US" smtClean="0"/>
              <a:t>12</a:t>
            </a:fld>
            <a:endParaRPr lang="en-US" dirty="0"/>
          </a:p>
        </p:txBody>
      </p:sp>
    </p:spTree>
    <p:extLst>
      <p:ext uri="{BB962C8B-B14F-4D97-AF65-F5344CB8AC3E}">
        <p14:creationId xmlns:p14="http://schemas.microsoft.com/office/powerpoint/2010/main" val="3375483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B2B2B"/>
                </a:solidFill>
                <a:effectLst/>
                <a:latin typeface="Helvetica" panose="020B0604020202020204" pitchFamily="34" charset="0"/>
              </a:rPr>
              <a:t>Nivel de </a:t>
            </a:r>
            <a:r>
              <a:rPr lang="en-US" b="1" i="0" dirty="0" err="1">
                <a:solidFill>
                  <a:srgbClr val="2B2B2B"/>
                </a:solidFill>
                <a:effectLst/>
                <a:latin typeface="Helvetica" panose="020B0604020202020204" pitchFamily="34" charset="0"/>
              </a:rPr>
              <a:t>Dióxido</a:t>
            </a:r>
            <a:r>
              <a:rPr lang="en-US" b="1" i="0" dirty="0">
                <a:solidFill>
                  <a:srgbClr val="2B2B2B"/>
                </a:solidFill>
                <a:effectLst/>
                <a:latin typeface="Helvetica" panose="020B0604020202020204" pitchFamily="34" charset="0"/>
              </a:rPr>
              <a:t> de </a:t>
            </a:r>
            <a:r>
              <a:rPr lang="en-US" b="1" i="0" dirty="0" err="1">
                <a:solidFill>
                  <a:srgbClr val="2B2B2B"/>
                </a:solidFill>
                <a:effectLst/>
                <a:latin typeface="Helvetica" panose="020B0604020202020204" pitchFamily="34" charset="0"/>
              </a:rPr>
              <a:t>Carbono</a:t>
            </a:r>
            <a:r>
              <a:rPr lang="en-US" b="1" i="0" dirty="0">
                <a:solidFill>
                  <a:srgbClr val="2B2B2B"/>
                </a:solidFill>
                <a:effectLst/>
                <a:latin typeface="Helvetica" panose="020B0604020202020204" pitchFamily="34" charset="0"/>
              </a:rPr>
              <a:t> ha </a:t>
            </a:r>
            <a:r>
              <a:rPr lang="en-US" b="1" i="0" dirty="0" err="1">
                <a:solidFill>
                  <a:srgbClr val="2B2B2B"/>
                </a:solidFill>
                <a:effectLst/>
                <a:latin typeface="Helvetica" panose="020B0604020202020204" pitchFamily="34" charset="0"/>
              </a:rPr>
              <a:t>incrementado</a:t>
            </a:r>
            <a:r>
              <a:rPr lang="en-US" b="1" i="0" dirty="0">
                <a:solidFill>
                  <a:srgbClr val="2B2B2B"/>
                </a:solidFill>
                <a:effectLst/>
                <a:latin typeface="Helvetica" panose="020B0604020202020204" pitchFamily="34" charset="0"/>
              </a:rPr>
              <a:t>. </a:t>
            </a:r>
          </a:p>
          <a:p>
            <a:pPr algn="l"/>
            <a:r>
              <a:rPr lang="en-US" b="1" i="0" dirty="0">
                <a:solidFill>
                  <a:srgbClr val="2B2B2B"/>
                </a:solidFill>
                <a:effectLst/>
                <a:latin typeface="Helvetica" panose="020B0604020202020204" pitchFamily="34" charset="0"/>
              </a:rPr>
              <a:t>La </a:t>
            </a:r>
            <a:r>
              <a:rPr lang="en-US" b="1" i="0" dirty="0" err="1">
                <a:solidFill>
                  <a:srgbClr val="2B2B2B"/>
                </a:solidFill>
                <a:effectLst/>
                <a:latin typeface="Helvetica" panose="020B0604020202020204" pitchFamily="34" charset="0"/>
              </a:rPr>
              <a:t>actividad</a:t>
            </a:r>
            <a:r>
              <a:rPr lang="en-US" b="1" i="0" dirty="0">
                <a:solidFill>
                  <a:srgbClr val="2B2B2B"/>
                </a:solidFill>
                <a:effectLst/>
                <a:latin typeface="Helvetica" panose="020B0604020202020204" pitchFamily="34" charset="0"/>
              </a:rPr>
              <a:t> </a:t>
            </a:r>
            <a:r>
              <a:rPr lang="en-US" b="1" i="0" dirty="0" err="1">
                <a:solidFill>
                  <a:srgbClr val="2B2B2B"/>
                </a:solidFill>
                <a:effectLst/>
                <a:latin typeface="Helvetica" panose="020B0604020202020204" pitchFamily="34" charset="0"/>
              </a:rPr>
              <a:t>humana</a:t>
            </a:r>
            <a:r>
              <a:rPr lang="en-US" b="1" i="0" dirty="0">
                <a:solidFill>
                  <a:srgbClr val="2B2B2B"/>
                </a:solidFill>
                <a:effectLst/>
                <a:latin typeface="Helvetica" panose="020B0604020202020204" pitchFamily="34" charset="0"/>
              </a:rPr>
              <a:t> ha </a:t>
            </a:r>
            <a:r>
              <a:rPr lang="en-US" b="1" i="0" dirty="0" err="1">
                <a:solidFill>
                  <a:srgbClr val="2B2B2B"/>
                </a:solidFill>
                <a:effectLst/>
                <a:latin typeface="Helvetica" panose="020B0604020202020204" pitchFamily="34" charset="0"/>
              </a:rPr>
              <a:t>producido</a:t>
            </a:r>
            <a:r>
              <a:rPr lang="en-US" b="1" i="0" dirty="0">
                <a:solidFill>
                  <a:srgbClr val="2B2B2B"/>
                </a:solidFill>
                <a:effectLst/>
                <a:latin typeface="Helvetica" panose="020B0604020202020204" pitchFamily="34" charset="0"/>
              </a:rPr>
              <a:t> que los gases </a:t>
            </a:r>
            <a:r>
              <a:rPr lang="en-US" b="1" i="0" dirty="0" err="1">
                <a:solidFill>
                  <a:srgbClr val="2B2B2B"/>
                </a:solidFill>
                <a:effectLst/>
                <a:latin typeface="Helvetica" panose="020B0604020202020204" pitchFamily="34" charset="0"/>
              </a:rPr>
              <a:t>en</a:t>
            </a:r>
            <a:r>
              <a:rPr lang="en-US" b="1" i="0" dirty="0">
                <a:solidFill>
                  <a:srgbClr val="2B2B2B"/>
                </a:solidFill>
                <a:effectLst/>
                <a:latin typeface="Helvetica" panose="020B0604020202020204" pitchFamily="34" charset="0"/>
              </a:rPr>
              <a:t> la </a:t>
            </a:r>
            <a:r>
              <a:rPr lang="en-US" b="1" i="0" dirty="0" err="1">
                <a:solidFill>
                  <a:srgbClr val="2B2B2B"/>
                </a:solidFill>
                <a:effectLst/>
                <a:latin typeface="Helvetica" panose="020B0604020202020204" pitchFamily="34" charset="0"/>
              </a:rPr>
              <a:t>atmosfera</a:t>
            </a:r>
            <a:r>
              <a:rPr lang="en-US" b="1" i="0" dirty="0">
                <a:solidFill>
                  <a:srgbClr val="2B2B2B"/>
                </a:solidFill>
                <a:effectLst/>
                <a:latin typeface="Helvetica" panose="020B0604020202020204" pitchFamily="34" charset="0"/>
              </a:rPr>
              <a:t> </a:t>
            </a:r>
            <a:r>
              <a:rPr lang="en-US" b="1" i="0" dirty="0" err="1">
                <a:solidFill>
                  <a:srgbClr val="2B2B2B"/>
                </a:solidFill>
                <a:effectLst/>
                <a:latin typeface="Helvetica" panose="020B0604020202020204" pitchFamily="34" charset="0"/>
              </a:rPr>
              <a:t>atrapen</a:t>
            </a:r>
            <a:r>
              <a:rPr lang="en-US" b="1" i="0" dirty="0">
                <a:solidFill>
                  <a:srgbClr val="2B2B2B"/>
                </a:solidFill>
                <a:effectLst/>
                <a:latin typeface="Helvetica" panose="020B0604020202020204" pitchFamily="34" charset="0"/>
              </a:rPr>
              <a:t> </a:t>
            </a:r>
            <a:r>
              <a:rPr lang="en-US" b="1" i="0" dirty="0" err="1">
                <a:solidFill>
                  <a:srgbClr val="2B2B2B"/>
                </a:solidFill>
                <a:effectLst/>
                <a:latin typeface="Helvetica" panose="020B0604020202020204" pitchFamily="34" charset="0"/>
              </a:rPr>
              <a:t>más</a:t>
            </a:r>
            <a:r>
              <a:rPr lang="en-US" b="1" i="0" dirty="0">
                <a:solidFill>
                  <a:srgbClr val="2B2B2B"/>
                </a:solidFill>
                <a:effectLst/>
                <a:latin typeface="Helvetica" panose="020B0604020202020204" pitchFamily="34" charset="0"/>
              </a:rPr>
              <a:t> de la </a:t>
            </a:r>
            <a:r>
              <a:rPr lang="en-US" b="1" i="0" dirty="0" err="1">
                <a:solidFill>
                  <a:srgbClr val="2B2B2B"/>
                </a:solidFill>
                <a:effectLst/>
                <a:latin typeface="Helvetica" panose="020B0604020202020204" pitchFamily="34" charset="0"/>
              </a:rPr>
              <a:t>energía</a:t>
            </a:r>
            <a:r>
              <a:rPr lang="en-US" b="1" i="0" dirty="0">
                <a:solidFill>
                  <a:srgbClr val="2B2B2B"/>
                </a:solidFill>
                <a:effectLst/>
                <a:latin typeface="Helvetica" panose="020B0604020202020204" pitchFamily="34" charset="0"/>
              </a:rPr>
              <a:t> del sol </a:t>
            </a:r>
            <a:r>
              <a:rPr lang="en-US" b="1" i="0" dirty="0" err="1">
                <a:solidFill>
                  <a:srgbClr val="2B2B2B"/>
                </a:solidFill>
                <a:effectLst/>
                <a:latin typeface="Helvetica" panose="020B0604020202020204" pitchFamily="34" charset="0"/>
              </a:rPr>
              <a:t>en</a:t>
            </a:r>
            <a:r>
              <a:rPr lang="en-US" b="1" i="0" dirty="0">
                <a:solidFill>
                  <a:srgbClr val="2B2B2B"/>
                </a:solidFill>
                <a:effectLst/>
                <a:latin typeface="Helvetica" panose="020B0604020202020204" pitchFamily="34" charset="0"/>
              </a:rPr>
              <a:t> la tierra.</a:t>
            </a:r>
          </a:p>
          <a:p>
            <a:pPr algn="l"/>
            <a:r>
              <a:rPr lang="en-US" b="0" i="0" dirty="0">
                <a:solidFill>
                  <a:srgbClr val="2B2B2B"/>
                </a:solidFill>
                <a:effectLst/>
                <a:latin typeface="Helvetica" panose="020B0604020202020204" pitchFamily="34" charset="0"/>
              </a:rPr>
              <a:t>This graph, based on the comparison of atmospheric samples contained in ice cores and more recent direct measurements, provides evidence that atmospheric CO2 has increased since the Industrial Revolution. (Credit: </a:t>
            </a:r>
            <a:r>
              <a:rPr lang="en-US" b="0" i="0" dirty="0" err="1">
                <a:solidFill>
                  <a:srgbClr val="2B2B2B"/>
                </a:solidFill>
                <a:effectLst/>
                <a:latin typeface="Helvetica" panose="020B0604020202020204" pitchFamily="34" charset="0"/>
              </a:rPr>
              <a:t>Luthi</a:t>
            </a:r>
            <a:r>
              <a:rPr lang="en-US" b="0" i="0" dirty="0">
                <a:solidFill>
                  <a:srgbClr val="2B2B2B"/>
                </a:solidFill>
                <a:effectLst/>
                <a:latin typeface="Helvetica" panose="020B0604020202020204" pitchFamily="34" charset="0"/>
              </a:rPr>
              <a:t>, D., et al.. 2008; Etheridge, D.M., et al. 2010; Vostok ice core data/J.R. Petit et al.; NOAA Mauna Loa CO2 record.) </a:t>
            </a:r>
            <a:r>
              <a:rPr lang="en-US" b="0" i="0" u="none" strike="noStrike" dirty="0">
                <a:solidFill>
                  <a:srgbClr val="0E7EE0"/>
                </a:solidFill>
                <a:effectLst/>
                <a:latin typeface="Helvetica" panose="020B0604020202020204" pitchFamily="34" charset="0"/>
                <a:hlinkClick r:id="rId3"/>
              </a:rPr>
              <a:t>Find out more about ice cores</a:t>
            </a:r>
            <a:r>
              <a:rPr lang="en-US" b="0" i="0" dirty="0">
                <a:solidFill>
                  <a:srgbClr val="2B2B2B"/>
                </a:solidFill>
                <a:effectLst/>
                <a:latin typeface="Helvetica" panose="020B0604020202020204" pitchFamily="34" charset="0"/>
              </a:rPr>
              <a:t> (external site).</a:t>
            </a:r>
          </a:p>
          <a:p>
            <a:pPr algn="l"/>
            <a:r>
              <a:rPr lang="en-US" b="0" i="0" dirty="0">
                <a:solidFill>
                  <a:srgbClr val="2B2B2B"/>
                </a:solidFill>
                <a:effectLst/>
                <a:latin typeface="Helvetica" panose="020B0604020202020204" pitchFamily="34" charset="0"/>
              </a:rPr>
              <a:t>The current warming trend is different because it is clearly the result of human activities since the mid-1800s, and is proceeding at a rate not seen over many recent millennia.</a:t>
            </a:r>
            <a:r>
              <a:rPr lang="en-US" b="0" i="0" u="none" strike="noStrike" baseline="30000" dirty="0">
                <a:solidFill>
                  <a:srgbClr val="0E7EE0"/>
                </a:solidFill>
                <a:effectLst/>
                <a:latin typeface="Helvetica" panose="020B0604020202020204" pitchFamily="34" charset="0"/>
                <a:hlinkClick r:id="rId4"/>
              </a:rPr>
              <a:t>1</a:t>
            </a:r>
            <a:r>
              <a:rPr lang="en-US" b="0" i="0" dirty="0">
                <a:solidFill>
                  <a:srgbClr val="2B2B2B"/>
                </a:solidFill>
                <a:effectLst/>
                <a:latin typeface="Helvetica" panose="020B0604020202020204" pitchFamily="34" charset="0"/>
              </a:rPr>
              <a:t> It is undeniable that human activities have produced the atmospheric gases that have trapped more of the Sun’s energy in the Earth system. This extra energy has warmed the atmosphere, ocean, and land, and widespread and rapid changes in the atmosphere, ocean, cryosphere, and biosphere have occurred.</a:t>
            </a:r>
          </a:p>
          <a:p>
            <a:pPr algn="l"/>
            <a:r>
              <a:rPr lang="en-US" b="1" i="0" dirty="0">
                <a:solidFill>
                  <a:srgbClr val="306BEC"/>
                </a:solidFill>
                <a:effectLst/>
                <a:latin typeface="Helvetica" panose="020B0604020202020204" pitchFamily="34" charset="0"/>
              </a:rPr>
              <a:t>Do scientists agree on climate change?</a:t>
            </a:r>
          </a:p>
          <a:p>
            <a:pPr algn="l"/>
            <a:r>
              <a:rPr lang="en-US" b="0" i="0" dirty="0">
                <a:solidFill>
                  <a:srgbClr val="2B2B2B"/>
                </a:solidFill>
                <a:effectLst/>
                <a:latin typeface="Helvetica" panose="020B0604020202020204" pitchFamily="34" charset="0"/>
              </a:rPr>
              <a:t>Earth-orbiting satellites and new technologies have helped scientists see the big picture, collecting many different types of information about our planet and its climate all over the world. These data, collected over many years, reveal the signs and patterns of a changing climate.</a:t>
            </a:r>
          </a:p>
          <a:p>
            <a:pPr algn="l"/>
            <a:r>
              <a:rPr lang="en-US" b="0" i="0" dirty="0">
                <a:solidFill>
                  <a:srgbClr val="2B2B2B"/>
                </a:solidFill>
                <a:effectLst/>
                <a:latin typeface="Helvetica" panose="020B0604020202020204" pitchFamily="34" charset="0"/>
              </a:rPr>
              <a:t>Scientists demonstrated the heat-trapping nature of carbon dioxide and other gases in the mid-19th century.</a:t>
            </a:r>
            <a:r>
              <a:rPr lang="en-US" b="0" i="0" u="none" strike="noStrike" baseline="30000" dirty="0">
                <a:solidFill>
                  <a:srgbClr val="0E7EE0"/>
                </a:solidFill>
                <a:effectLst/>
                <a:latin typeface="Helvetica" panose="020B0604020202020204" pitchFamily="34" charset="0"/>
                <a:hlinkClick r:id="rId5"/>
              </a:rPr>
              <a:t>2</a:t>
            </a:r>
            <a:r>
              <a:rPr lang="en-US" b="0" i="0" dirty="0">
                <a:solidFill>
                  <a:srgbClr val="2B2B2B"/>
                </a:solidFill>
                <a:effectLst/>
                <a:latin typeface="Helvetica" panose="020B0604020202020204" pitchFamily="34" charset="0"/>
              </a:rPr>
              <a:t> Many of the science instruments NASA uses to study our climate focus on how these gases affect the movement of </a:t>
            </a:r>
            <a:r>
              <a:rPr lang="en-US" b="0" i="0" u="none" strike="noStrike" dirty="0">
                <a:solidFill>
                  <a:srgbClr val="2B2B2B"/>
                </a:solidFill>
                <a:effectLst/>
                <a:latin typeface="Helvetica" panose="020B0604020202020204" pitchFamily="34" charset="0"/>
                <a:hlinkClick r:id="rId6"/>
              </a:rPr>
              <a:t>infrared radiation</a:t>
            </a:r>
            <a:r>
              <a:rPr lang="en-US" b="0" i="0" dirty="0">
                <a:solidFill>
                  <a:srgbClr val="2B2B2B"/>
                </a:solidFill>
                <a:effectLst/>
                <a:latin typeface="Helvetica" panose="020B0604020202020204" pitchFamily="34" charset="0"/>
              </a:rPr>
              <a:t> through the atmosphere. From the measured impacts of increases in these gases, there is no question that increased greenhouse gas levels warm Earth in response.</a:t>
            </a:r>
          </a:p>
          <a:p>
            <a:pPr marL="174708" indent="-174708">
              <a:buFontTx/>
              <a:buChar char="-"/>
            </a:pPr>
            <a:endParaRPr lang="en-US" dirty="0"/>
          </a:p>
        </p:txBody>
      </p:sp>
      <p:sp>
        <p:nvSpPr>
          <p:cNvPr id="4" name="Slide Number Placeholder 3"/>
          <p:cNvSpPr>
            <a:spLocks noGrp="1"/>
          </p:cNvSpPr>
          <p:nvPr>
            <p:ph type="sldNum" sz="quarter" idx="5"/>
          </p:nvPr>
        </p:nvSpPr>
        <p:spPr/>
        <p:txBody>
          <a:bodyPr/>
          <a:lstStyle/>
          <a:p>
            <a:fld id="{B4FEBAD6-8112-EE44-9A46-D6B5D4EF0ECC}" type="slidenum">
              <a:rPr lang="en-US" smtClean="0"/>
              <a:t>13</a:t>
            </a:fld>
            <a:endParaRPr lang="en-US" dirty="0"/>
          </a:p>
        </p:txBody>
      </p:sp>
    </p:spTree>
    <p:extLst>
      <p:ext uri="{BB962C8B-B14F-4D97-AF65-F5344CB8AC3E}">
        <p14:creationId xmlns:p14="http://schemas.microsoft.com/office/powerpoint/2010/main" val="3435137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CA" b="1" dirty="0"/>
          </a:p>
        </p:txBody>
      </p:sp>
      <p:sp>
        <p:nvSpPr>
          <p:cNvPr id="4" name="Slide Number Placeholder 3"/>
          <p:cNvSpPr>
            <a:spLocks noGrp="1"/>
          </p:cNvSpPr>
          <p:nvPr>
            <p:ph type="sldNum" sz="quarter" idx="5"/>
          </p:nvPr>
        </p:nvSpPr>
        <p:spPr/>
        <p:txBody>
          <a:bodyPr/>
          <a:lstStyle/>
          <a:p>
            <a:fld id="{B4FEBAD6-8112-EE44-9A46-D6B5D4EF0ECC}" type="slidenum">
              <a:rPr lang="en-US" smtClean="0"/>
              <a:t>14</a:t>
            </a:fld>
            <a:endParaRPr lang="en-US" dirty="0"/>
          </a:p>
        </p:txBody>
      </p:sp>
    </p:spTree>
    <p:extLst>
      <p:ext uri="{BB962C8B-B14F-4D97-AF65-F5344CB8AC3E}">
        <p14:creationId xmlns:p14="http://schemas.microsoft.com/office/powerpoint/2010/main" val="3970167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dirty="0">
              <a:solidFill>
                <a:srgbClr val="FF0000"/>
              </a:solidFill>
            </a:endParaRPr>
          </a:p>
        </p:txBody>
      </p:sp>
    </p:spTree>
    <p:extLst>
      <p:ext uri="{BB962C8B-B14F-4D97-AF65-F5344CB8AC3E}">
        <p14:creationId xmlns:p14="http://schemas.microsoft.com/office/powerpoint/2010/main" val="3281117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CA" b="1" dirty="0"/>
          </a:p>
        </p:txBody>
      </p:sp>
      <p:sp>
        <p:nvSpPr>
          <p:cNvPr id="4" name="Slide Number Placeholder 3"/>
          <p:cNvSpPr>
            <a:spLocks noGrp="1"/>
          </p:cNvSpPr>
          <p:nvPr>
            <p:ph type="sldNum" sz="quarter" idx="5"/>
          </p:nvPr>
        </p:nvSpPr>
        <p:spPr/>
        <p:txBody>
          <a:bodyPr/>
          <a:lstStyle/>
          <a:p>
            <a:fld id="{B4FEBAD6-8112-EE44-9A46-D6B5D4EF0ECC}" type="slidenum">
              <a:rPr lang="en-US" smtClean="0"/>
              <a:t>16</a:t>
            </a:fld>
            <a:endParaRPr lang="en-US" dirty="0"/>
          </a:p>
        </p:txBody>
      </p:sp>
    </p:spTree>
    <p:extLst>
      <p:ext uri="{BB962C8B-B14F-4D97-AF65-F5344CB8AC3E}">
        <p14:creationId xmlns:p14="http://schemas.microsoft.com/office/powerpoint/2010/main" val="2603385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CA" b="1" dirty="0"/>
          </a:p>
        </p:txBody>
      </p:sp>
      <p:sp>
        <p:nvSpPr>
          <p:cNvPr id="4" name="Slide Number Placeholder 3"/>
          <p:cNvSpPr>
            <a:spLocks noGrp="1"/>
          </p:cNvSpPr>
          <p:nvPr>
            <p:ph type="sldNum" sz="quarter" idx="5"/>
          </p:nvPr>
        </p:nvSpPr>
        <p:spPr/>
        <p:txBody>
          <a:bodyPr/>
          <a:lstStyle/>
          <a:p>
            <a:fld id="{B4FEBAD6-8112-EE44-9A46-D6B5D4EF0ECC}" type="slidenum">
              <a:rPr lang="en-US" smtClean="0"/>
              <a:t>17</a:t>
            </a:fld>
            <a:endParaRPr lang="en-US" dirty="0"/>
          </a:p>
        </p:txBody>
      </p:sp>
    </p:spTree>
    <p:extLst>
      <p:ext uri="{BB962C8B-B14F-4D97-AF65-F5344CB8AC3E}">
        <p14:creationId xmlns:p14="http://schemas.microsoft.com/office/powerpoint/2010/main" val="815519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EBAD6-8112-EE44-9A46-D6B5D4EF0ECC}" type="slidenum">
              <a:rPr lang="en-US" smtClean="0"/>
              <a:t>18</a:t>
            </a:fld>
            <a:endParaRPr lang="en-US" dirty="0"/>
          </a:p>
        </p:txBody>
      </p:sp>
    </p:spTree>
    <p:extLst>
      <p:ext uri="{BB962C8B-B14F-4D97-AF65-F5344CB8AC3E}">
        <p14:creationId xmlns:p14="http://schemas.microsoft.com/office/powerpoint/2010/main" val="1532894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pPr defTabSz="931774">
              <a:defRPr/>
            </a:pPr>
            <a:fld id="{786D9351-C9C7-444E-9F6D-88DFC621AFBF}"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265857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CA" b="1" dirty="0"/>
          </a:p>
          <a:p>
            <a:pPr defTabSz="931774">
              <a:defRPr/>
            </a:pPr>
            <a:r>
              <a:rPr lang="es-ES" dirty="0">
                <a:effectLst/>
              </a:rPr>
              <a:t>Si bien la pandemia ha sacudido gran parte de nuestro planeta, los peligros que plantea el calentamiento global no han desaparecido. </a:t>
            </a:r>
            <a:r>
              <a:rPr lang="es-ES" b="1" u="sng" dirty="0">
                <a:effectLst/>
              </a:rPr>
              <a:t>El propósito de esta sesión es brindar una visión general de la evidencia, los impulsores y las consecuencias del cambio climático en la salud de la población. También abordará los resultados de morbilidad y mortalidad, las consideraciones de gestión de riesgos y las implicaciones para las aseguradoras.</a:t>
            </a:r>
            <a:endParaRPr lang="en-US" b="1" u="sng" dirty="0"/>
          </a:p>
          <a:p>
            <a:endParaRPr lang="en-US" dirty="0"/>
          </a:p>
        </p:txBody>
      </p:sp>
      <p:sp>
        <p:nvSpPr>
          <p:cNvPr id="4" name="Slide Number Placeholder 3"/>
          <p:cNvSpPr>
            <a:spLocks noGrp="1"/>
          </p:cNvSpPr>
          <p:nvPr>
            <p:ph type="sldNum" sz="quarter" idx="5"/>
          </p:nvPr>
        </p:nvSpPr>
        <p:spPr/>
        <p:txBody>
          <a:bodyPr/>
          <a:lstStyle/>
          <a:p>
            <a:fld id="{B4FEBAD6-8112-EE44-9A46-D6B5D4EF0ECC}" type="slidenum">
              <a:rPr lang="en-US" smtClean="0"/>
              <a:t>2</a:t>
            </a:fld>
            <a:endParaRPr lang="en-US" dirty="0"/>
          </a:p>
        </p:txBody>
      </p:sp>
    </p:spTree>
    <p:extLst>
      <p:ext uri="{BB962C8B-B14F-4D97-AF65-F5344CB8AC3E}">
        <p14:creationId xmlns:p14="http://schemas.microsoft.com/office/powerpoint/2010/main" val="2406311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MX" b="0" i="0" dirty="0">
                <a:solidFill>
                  <a:srgbClr val="202124"/>
                </a:solidFill>
                <a:effectLst/>
                <a:latin typeface="Google Sans"/>
              </a:rPr>
              <a:t>¿Puede el aire contaminado causar problemas cardíacos?</a:t>
            </a:r>
            <a:endParaRPr lang="es-MX" b="0" i="0" dirty="0">
              <a:solidFill>
                <a:srgbClr val="202124"/>
              </a:solidFill>
              <a:effectLst/>
              <a:latin typeface="Roboto" panose="02000000000000000000" pitchFamily="2" charset="0"/>
            </a:endParaRPr>
          </a:p>
          <a:p>
            <a:pPr algn="l"/>
            <a:r>
              <a:rPr lang="es-MX" b="0" i="0" dirty="0">
                <a:solidFill>
                  <a:srgbClr val="4D5156"/>
                </a:solidFill>
                <a:effectLst/>
                <a:latin typeface="Google Sans"/>
              </a:rPr>
              <a:t>La contaminación por partículas, también llamada materia particulada (PM), está formada por partículas (pequeños trozos) de sólidos o líquidos en el aire. Las investigaciones muestran que </a:t>
            </a:r>
            <a:r>
              <a:rPr lang="es-MX" b="0" i="0" dirty="0">
                <a:solidFill>
                  <a:srgbClr val="040C28"/>
                </a:solidFill>
                <a:effectLst/>
                <a:latin typeface="Google Sans"/>
              </a:rPr>
              <a:t>la exposición a corto y largo plazo a la contaminación por partículas está relacionada con un mayor riesgo de ataques cardíacos y otras formas de enfermedades cardíacas</a:t>
            </a:r>
            <a:endParaRPr lang="es-MX" b="0" i="0" dirty="0">
              <a:solidFill>
                <a:srgbClr val="202124"/>
              </a:solidFill>
              <a:effectLst/>
              <a:latin typeface="Roboto" panose="02000000000000000000" pitchFamily="2" charset="0"/>
            </a:endParaRPr>
          </a:p>
          <a:p>
            <a:pPr defTabSz="931774">
              <a:defRPr/>
            </a:pPr>
            <a:endParaRPr lang="en-CA" b="1" dirty="0"/>
          </a:p>
          <a:p>
            <a:pPr defTabSz="931774">
              <a:defRPr/>
            </a:pPr>
            <a:r>
              <a:rPr lang="es-MX" b="0" i="0" dirty="0">
                <a:solidFill>
                  <a:srgbClr val="4D5156"/>
                </a:solidFill>
                <a:effectLst/>
                <a:latin typeface="Google Sans"/>
              </a:rPr>
              <a:t>Un vector. es un </a:t>
            </a:r>
            <a:r>
              <a:rPr lang="es-MX" b="0" i="0" dirty="0">
                <a:solidFill>
                  <a:srgbClr val="040C28"/>
                </a:solidFill>
                <a:effectLst/>
                <a:latin typeface="Google Sans"/>
              </a:rPr>
              <a:t>organismo</a:t>
            </a:r>
            <a:r>
              <a:rPr lang="es-MX" b="0" i="0" dirty="0">
                <a:solidFill>
                  <a:srgbClr val="4D5156"/>
                </a:solidFill>
                <a:effectLst/>
                <a:latin typeface="Google Sans"/>
              </a:rPr>
              <a:t>. </a:t>
            </a:r>
            <a:r>
              <a:rPr lang="es-MX" b="0" i="0" dirty="0">
                <a:solidFill>
                  <a:srgbClr val="040C28"/>
                </a:solidFill>
                <a:effectLst/>
                <a:latin typeface="Google Sans"/>
              </a:rPr>
              <a:t>vivo que transmite un agente infeccioso de un animal infectado a un ser humano o a otro animal</a:t>
            </a:r>
            <a:r>
              <a:rPr lang="es-MX" b="0" i="0" dirty="0">
                <a:solidFill>
                  <a:srgbClr val="4D5156"/>
                </a:solidFill>
                <a:effectLst/>
                <a:latin typeface="Google Sans"/>
              </a:rPr>
              <a:t>. Los vectores suelen ser artrópodos, a saber, mosquitos, garrapatas, moscas, pulgas y piojos.</a:t>
            </a:r>
            <a:endParaRPr lang="en-CA" b="1" dirty="0"/>
          </a:p>
        </p:txBody>
      </p:sp>
      <p:sp>
        <p:nvSpPr>
          <p:cNvPr id="4" name="Slide Number Placeholder 3"/>
          <p:cNvSpPr>
            <a:spLocks noGrp="1"/>
          </p:cNvSpPr>
          <p:nvPr>
            <p:ph type="sldNum" sz="quarter" idx="5"/>
          </p:nvPr>
        </p:nvSpPr>
        <p:spPr/>
        <p:txBody>
          <a:bodyPr/>
          <a:lstStyle/>
          <a:p>
            <a:fld id="{B4FEBAD6-8112-EE44-9A46-D6B5D4EF0ECC}" type="slidenum">
              <a:rPr lang="en-US" smtClean="0"/>
              <a:t>20</a:t>
            </a:fld>
            <a:endParaRPr lang="en-US" dirty="0"/>
          </a:p>
        </p:txBody>
      </p:sp>
    </p:spTree>
    <p:extLst>
      <p:ext uri="{BB962C8B-B14F-4D97-AF65-F5344CB8AC3E}">
        <p14:creationId xmlns:p14="http://schemas.microsoft.com/office/powerpoint/2010/main" val="2029428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El humo provocado por los incendios en Canadá se ha esparcido hacia los Estados Unidos, a provocado ataques de Asma forzado a miles a buscar hospitalizaciones. </a:t>
            </a:r>
            <a:endParaRPr lang="es-ES" dirty="0"/>
          </a:p>
        </p:txBody>
      </p:sp>
      <p:sp>
        <p:nvSpPr>
          <p:cNvPr id="4" name="Slide Number Placeholder 3"/>
          <p:cNvSpPr>
            <a:spLocks noGrp="1"/>
          </p:cNvSpPr>
          <p:nvPr>
            <p:ph type="sldNum" sz="quarter" idx="5"/>
          </p:nvPr>
        </p:nvSpPr>
        <p:spPr/>
        <p:txBody>
          <a:bodyPr/>
          <a:lstStyle/>
          <a:p>
            <a:fld id="{B4FEBAD6-8112-EE44-9A46-D6B5D4EF0ECC}" type="slidenum">
              <a:rPr lang="en-US" smtClean="0"/>
              <a:t>21</a:t>
            </a:fld>
            <a:endParaRPr lang="en-US" dirty="0"/>
          </a:p>
        </p:txBody>
      </p:sp>
    </p:spTree>
    <p:extLst>
      <p:ext uri="{BB962C8B-B14F-4D97-AF65-F5344CB8AC3E}">
        <p14:creationId xmlns:p14="http://schemas.microsoft.com/office/powerpoint/2010/main" val="1201462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041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MX" b="1" i="0" dirty="0">
                <a:solidFill>
                  <a:srgbClr val="757575"/>
                </a:solidFill>
                <a:effectLst/>
                <a:latin typeface="Roboto" panose="02000000000000000000" pitchFamily="2" charset="0"/>
              </a:rPr>
              <a:t>Picadura de los mosquitos (nubes negras de mosquitos)</a:t>
            </a:r>
          </a:p>
          <a:p>
            <a:pPr algn="l"/>
            <a:r>
              <a:rPr lang="es-MX" b="1" i="0" dirty="0">
                <a:solidFill>
                  <a:srgbClr val="757575"/>
                </a:solidFill>
                <a:effectLst/>
                <a:latin typeface="Roboto" panose="02000000000000000000" pitchFamily="2" charset="0"/>
              </a:rPr>
              <a:t>Fiebre que llevan a la muerte. </a:t>
            </a:r>
          </a:p>
          <a:p>
            <a:pPr algn="l"/>
            <a:r>
              <a:rPr lang="es-MX" b="0" i="0" dirty="0">
                <a:solidFill>
                  <a:srgbClr val="757575"/>
                </a:solidFill>
                <a:effectLst/>
                <a:latin typeface="Roboto" panose="02000000000000000000" pitchFamily="2" charset="0"/>
              </a:rPr>
              <a:t>Los efectos del cambio climático están muy extendidos y se están intensificando rápidamente y en gran parte son provocados por las emisiones de gases de efecto invernadero provenientes de la quema de combustibles fósiles</a:t>
            </a:r>
            <a:r>
              <a:rPr lang="es-MX" b="0" i="0" baseline="30000" dirty="0">
                <a:solidFill>
                  <a:srgbClr val="757575"/>
                </a:solidFill>
                <a:effectLst/>
                <a:latin typeface="Roboto" panose="02000000000000000000" pitchFamily="2" charset="0"/>
              </a:rPr>
              <a:t>1.</a:t>
            </a:r>
            <a:endParaRPr lang="es-MX" b="0" i="0" dirty="0">
              <a:solidFill>
                <a:srgbClr val="757575"/>
              </a:solidFill>
              <a:effectLst/>
              <a:latin typeface="Roboto" panose="02000000000000000000" pitchFamily="2" charset="0"/>
            </a:endParaRPr>
          </a:p>
          <a:p>
            <a:pPr algn="l"/>
            <a:r>
              <a:rPr lang="es-MX" b="0" i="0" dirty="0">
                <a:solidFill>
                  <a:srgbClr val="757575"/>
                </a:solidFill>
                <a:effectLst/>
                <a:latin typeface="Roboto" panose="02000000000000000000" pitchFamily="2" charset="0"/>
              </a:rPr>
              <a:t>La extensión del cambio es más extrema en las regiones montañosas y polares y las temperaturas en las regiones tropicales se están acercando a los límites térmicos de muchos organismos. El Calentamiento y otras manifestaciones del cambio climático, incluidos los cambios en las precipitaciones, tienen implicaciones importantes para las enfermedades transmitidas por vectores a través de sus efectos sobre los patógenos, vectores y huéspedes, así como sobre nuestra capacidad para prevenir y tratar estas enfermedades. Atribuir cambios en la distribución y frecuencia de vectores y enfermedades al cambio climático es un desafío porque otros factores, como los cambios en el uso de la tierra</a:t>
            </a:r>
            <a:r>
              <a:rPr lang="es-MX" b="0" i="0" baseline="30000" dirty="0">
                <a:solidFill>
                  <a:srgbClr val="757575"/>
                </a:solidFill>
                <a:effectLst/>
                <a:latin typeface="Roboto" panose="02000000000000000000" pitchFamily="2" charset="0"/>
              </a:rPr>
              <a:t>2,  </a:t>
            </a:r>
            <a:r>
              <a:rPr lang="es-MX" b="0" i="0" dirty="0">
                <a:solidFill>
                  <a:srgbClr val="757575"/>
                </a:solidFill>
                <a:effectLst/>
                <a:latin typeface="Roboto" panose="02000000000000000000" pitchFamily="2" charset="0"/>
              </a:rPr>
              <a:t>la abundancia de huéspedes reservorio</a:t>
            </a:r>
            <a:r>
              <a:rPr lang="es-MX" b="0" i="0" baseline="30000" dirty="0">
                <a:solidFill>
                  <a:srgbClr val="757575"/>
                </a:solidFill>
                <a:effectLst/>
                <a:latin typeface="Roboto" panose="02000000000000000000" pitchFamily="2" charset="0"/>
              </a:rPr>
              <a:t>3</a:t>
            </a:r>
            <a:r>
              <a:rPr lang="es-MX" b="0" i="0" dirty="0">
                <a:solidFill>
                  <a:srgbClr val="757575"/>
                </a:solidFill>
                <a:effectLst/>
                <a:latin typeface="Roboto" panose="02000000000000000000" pitchFamily="2" charset="0"/>
              </a:rPr>
              <a:t> y las medidas de control</a:t>
            </a:r>
            <a:r>
              <a:rPr lang="es-MX" b="0" i="0" baseline="30000" dirty="0">
                <a:solidFill>
                  <a:srgbClr val="757575"/>
                </a:solidFill>
                <a:effectLst/>
                <a:latin typeface="Roboto" panose="02000000000000000000" pitchFamily="2" charset="0"/>
              </a:rPr>
              <a:t>4</a:t>
            </a:r>
            <a:r>
              <a:rPr lang="es-MX" b="0" i="0" dirty="0">
                <a:solidFill>
                  <a:srgbClr val="757575"/>
                </a:solidFill>
                <a:effectLst/>
                <a:latin typeface="Roboto" panose="02000000000000000000" pitchFamily="2" charset="0"/>
              </a:rPr>
              <a:t> también contribuyen a estos cambios. Los sistemas de enfermedades transmitidas por vectores, incluidos los patógenos, los vectores y los huéspedes reservorio, responden en gran medida a los diversos entornos en los que habitan y los cambios observados en las tasas de enfermedades transmitidas por vectores en determinados lugares, a menudo se asocian con cambios concomitantes en el clima local. Por ejemplo, el aumento de las temperaturas afecta el comportamiento, las características fisiológicas y la historia de vida tanto de los vectores como de los patógenos, así como la abundancia y el comportamiento de los huéspedes reservorio y los huéspedes definitivos.</a:t>
            </a:r>
          </a:p>
          <a:p>
            <a:endParaRPr lang="en-US" dirty="0"/>
          </a:p>
        </p:txBody>
      </p:sp>
    </p:spTree>
    <p:extLst>
      <p:ext uri="{BB962C8B-B14F-4D97-AF65-F5344CB8AC3E}">
        <p14:creationId xmlns:p14="http://schemas.microsoft.com/office/powerpoint/2010/main" val="3899157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CA" b="1" dirty="0"/>
          </a:p>
        </p:txBody>
      </p:sp>
      <p:sp>
        <p:nvSpPr>
          <p:cNvPr id="4" name="Slide Number Placeholder 3"/>
          <p:cNvSpPr>
            <a:spLocks noGrp="1"/>
          </p:cNvSpPr>
          <p:nvPr>
            <p:ph type="sldNum" sz="quarter" idx="5"/>
          </p:nvPr>
        </p:nvSpPr>
        <p:spPr/>
        <p:txBody>
          <a:bodyPr/>
          <a:lstStyle/>
          <a:p>
            <a:fld id="{B4FEBAD6-8112-EE44-9A46-D6B5D4EF0ECC}" type="slidenum">
              <a:rPr lang="en-US" smtClean="0"/>
              <a:t>24</a:t>
            </a:fld>
            <a:endParaRPr lang="en-US" dirty="0"/>
          </a:p>
        </p:txBody>
      </p:sp>
    </p:spTree>
    <p:extLst>
      <p:ext uri="{BB962C8B-B14F-4D97-AF65-F5344CB8AC3E}">
        <p14:creationId xmlns:p14="http://schemas.microsoft.com/office/powerpoint/2010/main" val="144457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B4FEBAD6-8112-EE44-9A46-D6B5D4EF0ECC}" type="slidenum">
              <a:rPr lang="en-US" smtClean="0"/>
              <a:t>25</a:t>
            </a:fld>
            <a:endParaRPr lang="en-US" dirty="0"/>
          </a:p>
        </p:txBody>
      </p:sp>
    </p:spTree>
    <p:extLst>
      <p:ext uri="{BB962C8B-B14F-4D97-AF65-F5344CB8AC3E}">
        <p14:creationId xmlns:p14="http://schemas.microsoft.com/office/powerpoint/2010/main" val="3168551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CA" b="1" dirty="0"/>
          </a:p>
        </p:txBody>
      </p:sp>
      <p:sp>
        <p:nvSpPr>
          <p:cNvPr id="4" name="Slide Number Placeholder 3"/>
          <p:cNvSpPr>
            <a:spLocks noGrp="1"/>
          </p:cNvSpPr>
          <p:nvPr>
            <p:ph type="sldNum" sz="quarter" idx="5"/>
          </p:nvPr>
        </p:nvSpPr>
        <p:spPr/>
        <p:txBody>
          <a:bodyPr/>
          <a:lstStyle/>
          <a:p>
            <a:fld id="{B4FEBAD6-8112-EE44-9A46-D6B5D4EF0ECC}" type="slidenum">
              <a:rPr lang="en-US" smtClean="0"/>
              <a:t>26</a:t>
            </a:fld>
            <a:endParaRPr lang="en-US" dirty="0"/>
          </a:p>
        </p:txBody>
      </p:sp>
    </p:spTree>
    <p:extLst>
      <p:ext uri="{BB962C8B-B14F-4D97-AF65-F5344CB8AC3E}">
        <p14:creationId xmlns:p14="http://schemas.microsoft.com/office/powerpoint/2010/main" val="2236462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fld id="{B4FEBAD6-8112-EE44-9A46-D6B5D4EF0ECC}" type="slidenum">
              <a:rPr lang="en-US" smtClean="0"/>
              <a:t>27</a:t>
            </a:fld>
            <a:endParaRPr lang="en-US" dirty="0"/>
          </a:p>
        </p:txBody>
      </p:sp>
    </p:spTree>
    <p:extLst>
      <p:ext uri="{BB962C8B-B14F-4D97-AF65-F5344CB8AC3E}">
        <p14:creationId xmlns:p14="http://schemas.microsoft.com/office/powerpoint/2010/main" val="3265468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CA" b="1" dirty="0"/>
          </a:p>
        </p:txBody>
      </p:sp>
      <p:sp>
        <p:nvSpPr>
          <p:cNvPr id="4" name="Slide Number Placeholder 3"/>
          <p:cNvSpPr>
            <a:spLocks noGrp="1"/>
          </p:cNvSpPr>
          <p:nvPr>
            <p:ph type="sldNum" sz="quarter" idx="5"/>
          </p:nvPr>
        </p:nvSpPr>
        <p:spPr/>
        <p:txBody>
          <a:bodyPr/>
          <a:lstStyle/>
          <a:p>
            <a:fld id="{B4FEBAD6-8112-EE44-9A46-D6B5D4EF0ECC}" type="slidenum">
              <a:rPr lang="en-US" smtClean="0"/>
              <a:t>28</a:t>
            </a:fld>
            <a:endParaRPr lang="en-US" dirty="0"/>
          </a:p>
        </p:txBody>
      </p:sp>
    </p:spTree>
    <p:extLst>
      <p:ext uri="{BB962C8B-B14F-4D97-AF65-F5344CB8AC3E}">
        <p14:creationId xmlns:p14="http://schemas.microsoft.com/office/powerpoint/2010/main" val="3218966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dirty="0"/>
              <a:t>El </a:t>
            </a:r>
            <a:r>
              <a:rPr lang="en-CA" b="1" dirty="0" err="1"/>
              <a:t>calor</a:t>
            </a:r>
            <a:r>
              <a:rPr lang="en-CA" b="1" dirty="0"/>
              <a:t> </a:t>
            </a:r>
            <a:r>
              <a:rPr lang="en-CA" b="1" dirty="0" err="1"/>
              <a:t>extemo</a:t>
            </a:r>
            <a:r>
              <a:rPr lang="en-CA" b="1" dirty="0"/>
              <a:t> causa golpes de </a:t>
            </a:r>
            <a:r>
              <a:rPr lang="en-CA" b="1" dirty="0" err="1"/>
              <a:t>calor</a:t>
            </a:r>
            <a:r>
              <a:rPr lang="en-CA" b="1" dirty="0"/>
              <a:t>, </a:t>
            </a:r>
            <a:r>
              <a:rPr lang="en-CA" b="1" dirty="0" err="1"/>
              <a:t>dañando</a:t>
            </a:r>
            <a:r>
              <a:rPr lang="en-CA" b="1" dirty="0"/>
              <a:t> </a:t>
            </a:r>
            <a:r>
              <a:rPr lang="en-CA" b="1" dirty="0" err="1"/>
              <a:t>el</a:t>
            </a:r>
            <a:r>
              <a:rPr lang="en-CA" b="1" dirty="0"/>
              <a:t> </a:t>
            </a:r>
            <a:r>
              <a:rPr lang="en-CA" b="1" dirty="0" err="1"/>
              <a:t>corazón</a:t>
            </a:r>
            <a:r>
              <a:rPr lang="en-CA" b="1" dirty="0"/>
              <a:t> y los </a:t>
            </a:r>
            <a:r>
              <a:rPr lang="en-CA" b="1" dirty="0" err="1"/>
              <a:t>riñones</a:t>
            </a:r>
            <a:r>
              <a:rPr lang="en-CA" b="1" dirty="0"/>
              <a:t>, es </a:t>
            </a:r>
            <a:r>
              <a:rPr lang="en-CA" b="1" dirty="0" err="1"/>
              <a:t>una</a:t>
            </a:r>
            <a:r>
              <a:rPr lang="en-CA" b="1" dirty="0"/>
              <a:t> de las </a:t>
            </a:r>
            <a:r>
              <a:rPr lang="en-CA" b="1" dirty="0" err="1"/>
              <a:t>amenazas</a:t>
            </a:r>
            <a:r>
              <a:rPr lang="en-CA" b="1" dirty="0"/>
              <a:t> que </a:t>
            </a:r>
            <a:r>
              <a:rPr lang="en-CA" b="1" dirty="0" err="1"/>
              <a:t>el</a:t>
            </a:r>
            <a:r>
              <a:rPr lang="en-CA" b="1" dirty="0"/>
              <a:t> </a:t>
            </a:r>
            <a:r>
              <a:rPr lang="en-CA" b="1" dirty="0" err="1"/>
              <a:t>cambio</a:t>
            </a:r>
            <a:r>
              <a:rPr lang="en-CA" b="1" dirty="0"/>
              <a:t> </a:t>
            </a:r>
            <a:r>
              <a:rPr lang="en-CA" b="1" dirty="0" err="1"/>
              <a:t>climático</a:t>
            </a:r>
            <a:r>
              <a:rPr lang="en-CA" b="1" dirty="0"/>
              <a:t> </a:t>
            </a:r>
            <a:r>
              <a:rPr lang="en-CA" b="1" dirty="0" err="1"/>
              <a:t>trae</a:t>
            </a:r>
            <a:r>
              <a:rPr lang="en-CA" b="1" dirty="0"/>
              <a:t>, </a:t>
            </a:r>
            <a:r>
              <a:rPr lang="en-CA" b="1" dirty="0" err="1"/>
              <a:t>causante</a:t>
            </a:r>
            <a:r>
              <a:rPr lang="en-CA" b="1" dirty="0"/>
              <a:t> de </a:t>
            </a:r>
            <a:r>
              <a:rPr lang="en-CA" b="1" dirty="0" err="1"/>
              <a:t>enfermedades</a:t>
            </a:r>
            <a:r>
              <a:rPr lang="en-CA" b="1" dirty="0"/>
              <a:t> e inclusive la Muerte. </a:t>
            </a:r>
          </a:p>
          <a:p>
            <a:pPr defTabSz="931774">
              <a:defRPr/>
            </a:pPr>
            <a:r>
              <a:rPr lang="en-CA" b="1" dirty="0" err="1"/>
              <a:t>Fallecimiento</a:t>
            </a:r>
            <a:r>
              <a:rPr lang="en-CA" b="1" dirty="0"/>
              <a:t> de personas </a:t>
            </a:r>
            <a:r>
              <a:rPr lang="en-CA" b="1" dirty="0" err="1"/>
              <a:t>mayores</a:t>
            </a:r>
            <a:r>
              <a:rPr lang="en-CA" b="1" dirty="0"/>
              <a:t> de 65 </a:t>
            </a:r>
            <a:r>
              <a:rPr lang="en-CA" b="1" dirty="0" err="1"/>
              <a:t>años</a:t>
            </a:r>
            <a:r>
              <a:rPr lang="en-CA" b="1" dirty="0"/>
              <a:t> </a:t>
            </a:r>
            <a:r>
              <a:rPr lang="en-CA" b="1" dirty="0" err="1"/>
              <a:t>han</a:t>
            </a:r>
            <a:r>
              <a:rPr lang="en-CA" b="1" dirty="0"/>
              <a:t> </a:t>
            </a:r>
            <a:r>
              <a:rPr lang="en-CA" b="1" dirty="0" err="1"/>
              <a:t>incrementado</a:t>
            </a:r>
            <a:r>
              <a:rPr lang="en-CA" b="1" dirty="0"/>
              <a:t> </a:t>
            </a:r>
            <a:r>
              <a:rPr lang="en-CA" b="1" dirty="0" err="1"/>
              <a:t>en</a:t>
            </a:r>
            <a:r>
              <a:rPr lang="en-CA" b="1" dirty="0"/>
              <a:t> 68% del 2017 al 2021</a:t>
            </a:r>
          </a:p>
        </p:txBody>
      </p:sp>
      <p:sp>
        <p:nvSpPr>
          <p:cNvPr id="4" name="Slide Number Placeholder 3"/>
          <p:cNvSpPr>
            <a:spLocks noGrp="1"/>
          </p:cNvSpPr>
          <p:nvPr>
            <p:ph type="sldNum" sz="quarter" idx="5"/>
          </p:nvPr>
        </p:nvSpPr>
        <p:spPr/>
        <p:txBody>
          <a:bodyPr/>
          <a:lstStyle/>
          <a:p>
            <a:fld id="{B4FEBAD6-8112-EE44-9A46-D6B5D4EF0ECC}" type="slidenum">
              <a:rPr lang="en-US" smtClean="0"/>
              <a:t>29</a:t>
            </a:fld>
            <a:endParaRPr lang="en-US" dirty="0"/>
          </a:p>
        </p:txBody>
      </p:sp>
    </p:spTree>
    <p:extLst>
      <p:ext uri="{BB962C8B-B14F-4D97-AF65-F5344CB8AC3E}">
        <p14:creationId xmlns:p14="http://schemas.microsoft.com/office/powerpoint/2010/main" val="1380510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MX" b="0" i="0" dirty="0">
                <a:solidFill>
                  <a:srgbClr val="333333"/>
                </a:solidFill>
                <a:effectLst/>
                <a:latin typeface="Merriweather" panose="00000500000000000000" pitchFamily="2" charset="0"/>
              </a:rPr>
              <a:t>Cerca del 60 por ciento del metano en la atmósfera proviene de fuentes que la ciencia considera son causadas por actividades humanas, mientras que el restante 40 por ciento se origina en fuentes naturales. Entre las fuentes naturales están los humedales, las termitas, los volcanes y el permafrost.</a:t>
            </a:r>
          </a:p>
          <a:p>
            <a:pPr algn="l"/>
            <a:r>
              <a:rPr lang="es-MX" b="0" i="0" dirty="0">
                <a:solidFill>
                  <a:srgbClr val="333333"/>
                </a:solidFill>
                <a:effectLst/>
                <a:latin typeface="Merriweather" panose="00000500000000000000" pitchFamily="2" charset="0"/>
              </a:rPr>
              <a:t>Las fuentes humanas incluyen la ganadería, los sitios de explotación de gas y petróleo, los arrozales, las minas (particularmente de carbón) y los vertederos. Cabe resaltar que, según </a:t>
            </a:r>
            <a:r>
              <a:rPr lang="es-MX" b="0" i="0" u="none" strike="noStrike" dirty="0">
                <a:solidFill>
                  <a:srgbClr val="138298"/>
                </a:solidFill>
                <a:effectLst/>
                <a:latin typeface="Merriweather" panose="00000500000000000000" pitchFamily="2" charset="0"/>
                <a:hlinkClick r:id="rId3"/>
              </a:rPr>
              <a:t>evidencia científica</a:t>
            </a:r>
            <a:r>
              <a:rPr lang="es-MX" b="0" i="0" dirty="0">
                <a:solidFill>
                  <a:srgbClr val="333333"/>
                </a:solidFill>
                <a:effectLst/>
                <a:latin typeface="Merriweather" panose="00000500000000000000" pitchFamily="2" charset="0"/>
              </a:rPr>
              <a:t>, los embalses de las represas son también una fuente importante de metano. Generan 1.3 por ciento de los gases de efecto invernadero de toda la humanidad en un año (más que todas las emisiones contaminantes de Canadá) y el 80% de esa contaminación es metano.</a:t>
            </a:r>
          </a:p>
          <a:p>
            <a:pPr algn="l"/>
            <a:endParaRPr lang="es-MX" b="0" i="0" dirty="0">
              <a:solidFill>
                <a:srgbClr val="333333"/>
              </a:solidFill>
              <a:effectLst/>
              <a:latin typeface="Merriweather" panose="00000500000000000000" pitchFamily="2" charset="0"/>
            </a:endParaRPr>
          </a:p>
          <a:p>
            <a:pPr defTabSz="931774">
              <a:defRPr/>
            </a:pPr>
            <a:endParaRPr lang="en-CA" b="1" dirty="0"/>
          </a:p>
        </p:txBody>
      </p:sp>
      <p:sp>
        <p:nvSpPr>
          <p:cNvPr id="4" name="Slide Number Placeholder 3"/>
          <p:cNvSpPr>
            <a:spLocks noGrp="1"/>
          </p:cNvSpPr>
          <p:nvPr>
            <p:ph type="sldNum" sz="quarter" idx="5"/>
          </p:nvPr>
        </p:nvSpPr>
        <p:spPr/>
        <p:txBody>
          <a:bodyPr/>
          <a:lstStyle/>
          <a:p>
            <a:fld id="{B4FEBAD6-8112-EE44-9A46-D6B5D4EF0ECC}" type="slidenum">
              <a:rPr lang="en-US" smtClean="0"/>
              <a:t>3</a:t>
            </a:fld>
            <a:endParaRPr lang="en-US" dirty="0"/>
          </a:p>
        </p:txBody>
      </p:sp>
    </p:spTree>
    <p:extLst>
      <p:ext uri="{BB962C8B-B14F-4D97-AF65-F5344CB8AC3E}">
        <p14:creationId xmlns:p14="http://schemas.microsoft.com/office/powerpoint/2010/main" val="1758525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EBAD6-8112-EE44-9A46-D6B5D4EF0ECC}" type="slidenum">
              <a:rPr lang="en-US" smtClean="0"/>
              <a:t>30</a:t>
            </a:fld>
            <a:endParaRPr lang="en-US" dirty="0"/>
          </a:p>
        </p:txBody>
      </p:sp>
    </p:spTree>
    <p:extLst>
      <p:ext uri="{BB962C8B-B14F-4D97-AF65-F5344CB8AC3E}">
        <p14:creationId xmlns:p14="http://schemas.microsoft.com/office/powerpoint/2010/main" val="2400657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FEBAD6-8112-EE44-9A46-D6B5D4EF0ECC}" type="slidenum">
              <a:rPr lang="en-US">
                <a:solidFill>
                  <a:prstClr val="black"/>
                </a:solidFill>
                <a:latin typeface="Calibri" panose="020F0502020204030204"/>
              </a:rPr>
              <a:pPr defTabSz="931774">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82196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EBAD6-8112-EE44-9A46-D6B5D4EF0ECC}" type="slidenum">
              <a:rPr lang="en-US" smtClean="0"/>
              <a:t>32</a:t>
            </a:fld>
            <a:endParaRPr lang="en-US" dirty="0"/>
          </a:p>
        </p:txBody>
      </p:sp>
    </p:spTree>
    <p:extLst>
      <p:ext uri="{BB962C8B-B14F-4D97-AF65-F5344CB8AC3E}">
        <p14:creationId xmlns:p14="http://schemas.microsoft.com/office/powerpoint/2010/main" val="3372497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EBAD6-8112-EE44-9A46-D6B5D4EF0ECC}" type="slidenum">
              <a:rPr lang="en-US" smtClean="0"/>
              <a:t>33</a:t>
            </a:fld>
            <a:endParaRPr lang="en-US" dirty="0"/>
          </a:p>
        </p:txBody>
      </p:sp>
    </p:spTree>
    <p:extLst>
      <p:ext uri="{BB962C8B-B14F-4D97-AF65-F5344CB8AC3E}">
        <p14:creationId xmlns:p14="http://schemas.microsoft.com/office/powerpoint/2010/main" val="1108152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0" i="0" dirty="0">
                <a:solidFill>
                  <a:srgbClr val="4D5156"/>
                </a:solidFill>
                <a:effectLst/>
                <a:latin typeface="Google Sans"/>
              </a:rPr>
              <a:t>Costa Rica está comprometida a </a:t>
            </a:r>
            <a:r>
              <a:rPr lang="es-MX" b="0" i="0" dirty="0">
                <a:solidFill>
                  <a:srgbClr val="040C28"/>
                </a:solidFill>
                <a:effectLst/>
                <a:latin typeface="Google Sans"/>
              </a:rPr>
              <a:t>tomar acciones en todos los sectores para reducir sus emisiones de gases de efecto invernadero</a:t>
            </a:r>
            <a:r>
              <a:rPr lang="es-MX" b="0" i="0" dirty="0">
                <a:solidFill>
                  <a:srgbClr val="4D5156"/>
                </a:solidFill>
                <a:effectLst/>
                <a:latin typeface="Google Sans"/>
              </a:rPr>
              <a:t>. El pilar en esta área es el Plan Nacional de Descarbonización, cuyas acciones se orientan por sectores.</a:t>
            </a:r>
          </a:p>
          <a:p>
            <a:endParaRPr lang="es-MX" b="0" i="0" dirty="0">
              <a:solidFill>
                <a:srgbClr val="4D5156"/>
              </a:solidFill>
              <a:effectLst/>
              <a:latin typeface="Google Sans"/>
            </a:endParaRPr>
          </a:p>
          <a:p>
            <a:r>
              <a:rPr lang="es-MX" b="0" i="0" dirty="0">
                <a:solidFill>
                  <a:srgbClr val="4D5156"/>
                </a:solidFill>
                <a:effectLst/>
                <a:latin typeface="Google Sans"/>
              </a:rPr>
              <a:t>Costa Rica </a:t>
            </a:r>
            <a:r>
              <a:rPr lang="es-MX" b="0" i="0" dirty="0">
                <a:solidFill>
                  <a:srgbClr val="040C28"/>
                </a:solidFill>
                <a:effectLst/>
                <a:latin typeface="Google Sans"/>
              </a:rPr>
              <a:t>genera ~99% de su electricidad a partir de fuentes renovables</a:t>
            </a:r>
            <a:r>
              <a:rPr lang="es-MX" b="0" i="0" dirty="0">
                <a:solidFill>
                  <a:srgbClr val="4D5156"/>
                </a:solidFill>
                <a:effectLst/>
                <a:latin typeface="Google Sans"/>
              </a:rPr>
              <a:t> , esto incluye energía hidroeléctrica, geotérmica, eólica y solar. Debido a las importantes inversiones realizadas en los últimos años, la mayor parte (67,5%) de la energía de Costa Rica es hidroeléctrica</a:t>
            </a:r>
          </a:p>
          <a:p>
            <a:endParaRPr lang="es-MX" b="0" i="0" dirty="0">
              <a:solidFill>
                <a:srgbClr val="4D5156"/>
              </a:solidFill>
              <a:effectLst/>
              <a:latin typeface="Google Sans"/>
            </a:endParaRPr>
          </a:p>
          <a:p>
            <a:r>
              <a:rPr lang="es-MX" b="0" i="0" dirty="0">
                <a:solidFill>
                  <a:srgbClr val="4D5156"/>
                </a:solidFill>
                <a:effectLst/>
                <a:latin typeface="Google Sans"/>
              </a:rPr>
              <a:t>Además de la pérdida de vidas y propiedades, el cambio climático cobra víctimas en muchas otras áreas. Costa Rica es famosa por su biodiversidad. Contiene casi el 6 por ciento de la biodiversidad mundial en una superficie terrestre que representa sólo el 0,03% de la superficie terrestre. El cambio climático amenaza a muchas de esas especies.</a:t>
            </a:r>
            <a:endParaRPr lang="en-US" dirty="0"/>
          </a:p>
        </p:txBody>
      </p:sp>
      <p:sp>
        <p:nvSpPr>
          <p:cNvPr id="4" name="Slide Number Placeholder 3"/>
          <p:cNvSpPr>
            <a:spLocks noGrp="1"/>
          </p:cNvSpPr>
          <p:nvPr>
            <p:ph type="sldNum" sz="quarter" idx="5"/>
          </p:nvPr>
        </p:nvSpPr>
        <p:spPr/>
        <p:txBody>
          <a:bodyPr/>
          <a:lstStyle/>
          <a:p>
            <a:fld id="{B4FEBAD6-8112-EE44-9A46-D6B5D4EF0ECC}" type="slidenum">
              <a:rPr lang="en-US" smtClean="0"/>
              <a:t>34</a:t>
            </a:fld>
            <a:endParaRPr lang="en-US" dirty="0"/>
          </a:p>
        </p:txBody>
      </p:sp>
    </p:spTree>
    <p:extLst>
      <p:ext uri="{BB962C8B-B14F-4D97-AF65-F5344CB8AC3E}">
        <p14:creationId xmlns:p14="http://schemas.microsoft.com/office/powerpoint/2010/main" val="1208041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4FEBAD6-8112-EE44-9A46-D6B5D4EF0ECC}" type="slidenum">
              <a:rPr lang="en-US" smtClean="0"/>
              <a:t>35</a:t>
            </a:fld>
            <a:endParaRPr lang="en-US" dirty="0"/>
          </a:p>
        </p:txBody>
      </p:sp>
    </p:spTree>
    <p:extLst>
      <p:ext uri="{BB962C8B-B14F-4D97-AF65-F5344CB8AC3E}">
        <p14:creationId xmlns:p14="http://schemas.microsoft.com/office/powerpoint/2010/main" val="1142429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CA" b="1" dirty="0"/>
          </a:p>
        </p:txBody>
      </p:sp>
      <p:sp>
        <p:nvSpPr>
          <p:cNvPr id="4" name="Slide Number Placeholder 3"/>
          <p:cNvSpPr>
            <a:spLocks noGrp="1"/>
          </p:cNvSpPr>
          <p:nvPr>
            <p:ph type="sldNum" sz="quarter" idx="5"/>
          </p:nvPr>
        </p:nvSpPr>
        <p:spPr/>
        <p:txBody>
          <a:bodyPr/>
          <a:lstStyle/>
          <a:p>
            <a:fld id="{B4FEBAD6-8112-EE44-9A46-D6B5D4EF0ECC}" type="slidenum">
              <a:rPr lang="en-US" smtClean="0"/>
              <a:t>36</a:t>
            </a:fld>
            <a:endParaRPr lang="en-US" dirty="0"/>
          </a:p>
        </p:txBody>
      </p:sp>
    </p:spTree>
    <p:extLst>
      <p:ext uri="{BB962C8B-B14F-4D97-AF65-F5344CB8AC3E}">
        <p14:creationId xmlns:p14="http://schemas.microsoft.com/office/powerpoint/2010/main" val="3309874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CA" b="1" dirty="0"/>
          </a:p>
        </p:txBody>
      </p:sp>
      <p:sp>
        <p:nvSpPr>
          <p:cNvPr id="4" name="Slide Number Placeholder 3"/>
          <p:cNvSpPr>
            <a:spLocks noGrp="1"/>
          </p:cNvSpPr>
          <p:nvPr>
            <p:ph type="sldNum" sz="quarter" idx="5"/>
          </p:nvPr>
        </p:nvSpPr>
        <p:spPr/>
        <p:txBody>
          <a:bodyPr/>
          <a:lstStyle/>
          <a:p>
            <a:fld id="{B4FEBAD6-8112-EE44-9A46-D6B5D4EF0ECC}" type="slidenum">
              <a:rPr lang="en-US" smtClean="0"/>
              <a:t>37</a:t>
            </a:fld>
            <a:endParaRPr lang="en-US" dirty="0"/>
          </a:p>
        </p:txBody>
      </p:sp>
    </p:spTree>
    <p:extLst>
      <p:ext uri="{BB962C8B-B14F-4D97-AF65-F5344CB8AC3E}">
        <p14:creationId xmlns:p14="http://schemas.microsoft.com/office/powerpoint/2010/main" val="1432608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CA" b="1" dirty="0"/>
          </a:p>
        </p:txBody>
      </p:sp>
      <p:sp>
        <p:nvSpPr>
          <p:cNvPr id="4" name="Slide Number Placeholder 3"/>
          <p:cNvSpPr>
            <a:spLocks noGrp="1"/>
          </p:cNvSpPr>
          <p:nvPr>
            <p:ph type="sldNum" sz="quarter" idx="5"/>
          </p:nvPr>
        </p:nvSpPr>
        <p:spPr/>
        <p:txBody>
          <a:bodyPr/>
          <a:lstStyle/>
          <a:p>
            <a:fld id="{B4FEBAD6-8112-EE44-9A46-D6B5D4EF0ECC}" type="slidenum">
              <a:rPr lang="en-US" smtClean="0"/>
              <a:t>38</a:t>
            </a:fld>
            <a:endParaRPr lang="en-US" dirty="0"/>
          </a:p>
        </p:txBody>
      </p:sp>
    </p:spTree>
    <p:extLst>
      <p:ext uri="{BB962C8B-B14F-4D97-AF65-F5344CB8AC3E}">
        <p14:creationId xmlns:p14="http://schemas.microsoft.com/office/powerpoint/2010/main" val="4124474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CA" b="1" dirty="0"/>
          </a:p>
        </p:txBody>
      </p:sp>
      <p:sp>
        <p:nvSpPr>
          <p:cNvPr id="4" name="Slide Number Placeholder 3"/>
          <p:cNvSpPr>
            <a:spLocks noGrp="1"/>
          </p:cNvSpPr>
          <p:nvPr>
            <p:ph type="sldNum" sz="quarter" idx="5"/>
          </p:nvPr>
        </p:nvSpPr>
        <p:spPr/>
        <p:txBody>
          <a:bodyPr/>
          <a:lstStyle/>
          <a:p>
            <a:fld id="{B4FEBAD6-8112-EE44-9A46-D6B5D4EF0ECC}" type="slidenum">
              <a:rPr lang="en-US" smtClean="0"/>
              <a:t>4</a:t>
            </a:fld>
            <a:endParaRPr lang="en-US" dirty="0"/>
          </a:p>
        </p:txBody>
      </p:sp>
    </p:spTree>
    <p:extLst>
      <p:ext uri="{BB962C8B-B14F-4D97-AF65-F5344CB8AC3E}">
        <p14:creationId xmlns:p14="http://schemas.microsoft.com/office/powerpoint/2010/main" val="3119297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MX" b="0" i="0" dirty="0">
                <a:solidFill>
                  <a:srgbClr val="202124"/>
                </a:solidFill>
                <a:effectLst/>
                <a:latin typeface="Google Sans"/>
              </a:rPr>
              <a:t>A medida que </a:t>
            </a:r>
            <a:r>
              <a:rPr lang="es-MX" b="0" i="0" dirty="0">
                <a:solidFill>
                  <a:srgbClr val="040C28"/>
                </a:solidFill>
                <a:effectLst/>
                <a:latin typeface="Google Sans"/>
              </a:rPr>
              <a:t>las emisiones de gases de efecto invernadero cubren la Tierra, atrapan el calor del sol, lo que conduce al calentamiento global y al cambio climático</a:t>
            </a:r>
            <a:r>
              <a:rPr lang="es-MX" b="0" i="0" dirty="0">
                <a:solidFill>
                  <a:srgbClr val="202124"/>
                </a:solidFill>
                <a:effectLst/>
                <a:latin typeface="Google Sans"/>
              </a:rPr>
              <a:t>. El mundo se calienta ahora más rápido que en cualquier otro momento de la historia del que haya registros.</a:t>
            </a:r>
          </a:p>
          <a:p>
            <a:pPr defTabSz="931774">
              <a:defRPr/>
            </a:pPr>
            <a:endParaRPr lang="es-MX" dirty="0">
              <a:solidFill>
                <a:srgbClr val="202124"/>
              </a:solidFill>
              <a:latin typeface="Google Sans"/>
            </a:endParaRPr>
          </a:p>
          <a:p>
            <a:pPr algn="l"/>
            <a:r>
              <a:rPr lang="es-MX" b="0" i="0" dirty="0">
                <a:solidFill>
                  <a:srgbClr val="040C28"/>
                </a:solidFill>
                <a:effectLst/>
                <a:latin typeface="Google Sans"/>
              </a:rPr>
              <a:t>Las actividades humanas están impulsando la tendencia al calentamiento global observada desde mediados del siglo XX</a:t>
            </a:r>
            <a:r>
              <a:rPr lang="es-MX" b="0" i="0" dirty="0">
                <a:solidFill>
                  <a:srgbClr val="202124"/>
                </a:solidFill>
                <a:effectLst/>
                <a:latin typeface="Google Sans"/>
              </a:rPr>
              <a:t>. El efecto invernadero es esencial para la vida en la Tierra, pero las emisiones de origen humano en la atmósfera atrapan y ralentizan la pérdida de calor hacia el espacio. </a:t>
            </a:r>
            <a:r>
              <a:rPr lang="es-MX" b="0" i="0" dirty="0">
                <a:solidFill>
                  <a:srgbClr val="2B2B2B"/>
                </a:solidFill>
                <a:effectLst/>
                <a:latin typeface="Helvetica" panose="020B0604020202020204" pitchFamily="34" charset="0"/>
              </a:rPr>
              <a:t>Los científicos atribuyen la tendencia del calentamiento global observada desde mediados del siglo XX a la expansión humana del "efecto invernadero", el calentamiento que se produce cuando la atmósfera atrapa el calor que se irradia desde la Tierra hacia el espacio.</a:t>
            </a:r>
          </a:p>
          <a:p>
            <a:pPr algn="l"/>
            <a:r>
              <a:rPr lang="es-MX" b="0" i="0" dirty="0">
                <a:solidFill>
                  <a:srgbClr val="2B2B2B"/>
                </a:solidFill>
                <a:effectLst/>
                <a:latin typeface="Helvetica" panose="020B0604020202020204" pitchFamily="34" charset="0"/>
              </a:rPr>
              <a:t>La vida en la Tierra depende de la energía proveniente del Sol. Aproximadamente la mitad de la energía luminosa que llega a la atmósfera de la Tierra pasa a través del aire y las nubes hacia la superficie, donde es absorbida e irradiada en forma de calor infrarrojo. Aproximadamente el 90% de este calor es absorbido por los gases de efecto invernadero e irradiado nuevamente, lo que ralentiza la pérdida de calor hacia el espacio.</a:t>
            </a:r>
          </a:p>
          <a:p>
            <a:pPr algn="l"/>
            <a:r>
              <a:rPr lang="es-MX" b="1" i="0" dirty="0">
                <a:solidFill>
                  <a:srgbClr val="2B2B2B"/>
                </a:solidFill>
                <a:effectLst/>
                <a:latin typeface="Helvetica" panose="020B0604020202020204" pitchFamily="34" charset="0"/>
              </a:rPr>
              <a:t>Forzamiento:</a:t>
            </a:r>
            <a:r>
              <a:rPr lang="es-MX" b="0" i="0" dirty="0">
                <a:solidFill>
                  <a:srgbClr val="2B2B2B"/>
                </a:solidFill>
                <a:effectLst/>
                <a:latin typeface="Helvetica" panose="020B0604020202020204" pitchFamily="34" charset="0"/>
              </a:rPr>
              <a:t> algo que actúa sobre el clima de la Tierra que fuerza un cambio en la forma en que la energía fluye a través de él (como los gases de larga duración que atrapan el calor, también conocidos como gases de efecto invernadero). Estos gases reducen la salida de calor en la atmósfera y hacen que el planeta se caliente.</a:t>
            </a:r>
          </a:p>
          <a:p>
            <a:pPr defTabSz="931774">
              <a:defRPr/>
            </a:pPr>
            <a:endParaRPr lang="en-CA" b="1" dirty="0"/>
          </a:p>
        </p:txBody>
      </p:sp>
      <p:sp>
        <p:nvSpPr>
          <p:cNvPr id="4" name="Slide Number Placeholder 3"/>
          <p:cNvSpPr>
            <a:spLocks noGrp="1"/>
          </p:cNvSpPr>
          <p:nvPr>
            <p:ph type="sldNum" sz="quarter" idx="5"/>
          </p:nvPr>
        </p:nvSpPr>
        <p:spPr/>
        <p:txBody>
          <a:bodyPr/>
          <a:lstStyle/>
          <a:p>
            <a:fld id="{B4FEBAD6-8112-EE44-9A46-D6B5D4EF0ECC}" type="slidenum">
              <a:rPr lang="en-US" smtClean="0"/>
              <a:t>5</a:t>
            </a:fld>
            <a:endParaRPr lang="en-US" dirty="0"/>
          </a:p>
        </p:txBody>
      </p:sp>
    </p:spTree>
    <p:extLst>
      <p:ext uri="{BB962C8B-B14F-4D97-AF65-F5344CB8AC3E}">
        <p14:creationId xmlns:p14="http://schemas.microsoft.com/office/powerpoint/2010/main" val="3558948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CA" b="1" dirty="0"/>
          </a:p>
        </p:txBody>
      </p:sp>
      <p:sp>
        <p:nvSpPr>
          <p:cNvPr id="4" name="Slide Number Placeholder 3"/>
          <p:cNvSpPr>
            <a:spLocks noGrp="1"/>
          </p:cNvSpPr>
          <p:nvPr>
            <p:ph type="sldNum" sz="quarter" idx="5"/>
          </p:nvPr>
        </p:nvSpPr>
        <p:spPr/>
        <p:txBody>
          <a:bodyPr/>
          <a:lstStyle/>
          <a:p>
            <a:fld id="{B4FEBAD6-8112-EE44-9A46-D6B5D4EF0ECC}" type="slidenum">
              <a:rPr lang="en-US" smtClean="0"/>
              <a:t>6</a:t>
            </a:fld>
            <a:endParaRPr lang="en-US" dirty="0"/>
          </a:p>
        </p:txBody>
      </p:sp>
    </p:spTree>
    <p:extLst>
      <p:ext uri="{BB962C8B-B14F-4D97-AF65-F5344CB8AC3E}">
        <p14:creationId xmlns:p14="http://schemas.microsoft.com/office/powerpoint/2010/main" val="1169428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dirty="0"/>
              <a:t>CO2 </a:t>
            </a:r>
            <a:r>
              <a:rPr lang="en-CA" b="1" dirty="0" err="1"/>
              <a:t>Quema</a:t>
            </a:r>
            <a:r>
              <a:rPr lang="en-CA" b="1" dirty="0"/>
              <a:t> de combustibles </a:t>
            </a:r>
            <a:r>
              <a:rPr lang="en-CA" b="1" dirty="0" err="1"/>
              <a:t>fosiles</a:t>
            </a:r>
            <a:r>
              <a:rPr lang="en-CA" b="1" dirty="0"/>
              <a:t> </a:t>
            </a:r>
            <a:r>
              <a:rPr lang="es-MX" b="1" dirty="0"/>
              <a:t>(petróleo, carbono y gas)</a:t>
            </a:r>
            <a:endParaRPr lang="en-CA" b="1" dirty="0"/>
          </a:p>
        </p:txBody>
      </p:sp>
      <p:sp>
        <p:nvSpPr>
          <p:cNvPr id="4" name="Slide Number Placeholder 3"/>
          <p:cNvSpPr>
            <a:spLocks noGrp="1"/>
          </p:cNvSpPr>
          <p:nvPr>
            <p:ph type="sldNum" sz="quarter" idx="5"/>
          </p:nvPr>
        </p:nvSpPr>
        <p:spPr/>
        <p:txBody>
          <a:bodyPr/>
          <a:lstStyle/>
          <a:p>
            <a:fld id="{B4FEBAD6-8112-EE44-9A46-D6B5D4EF0ECC}" type="slidenum">
              <a:rPr lang="en-US" smtClean="0"/>
              <a:t>7</a:t>
            </a:fld>
            <a:endParaRPr lang="en-US" dirty="0"/>
          </a:p>
        </p:txBody>
      </p:sp>
    </p:spTree>
    <p:extLst>
      <p:ext uri="{BB962C8B-B14F-4D97-AF65-F5344CB8AC3E}">
        <p14:creationId xmlns:p14="http://schemas.microsoft.com/office/powerpoint/2010/main" val="4112845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s-MX" b="1" i="0" dirty="0">
                <a:solidFill>
                  <a:srgbClr val="202124"/>
                </a:solidFill>
                <a:effectLst/>
                <a:latin typeface="Roboto" panose="02000000000000000000" pitchFamily="2" charset="0"/>
              </a:rPr>
              <a:t>efecto invernadero </a:t>
            </a:r>
            <a:r>
              <a:rPr lang="es-MX" b="0" i="0" dirty="0">
                <a:solidFill>
                  <a:srgbClr val="202124"/>
                </a:solidFill>
                <a:effectLst/>
                <a:latin typeface="Roboto" panose="02000000000000000000" pitchFamily="2" charset="0"/>
              </a:rPr>
              <a:t>Subida de la temperatura de la atmósfera que se produce como resultado de la concentración en la atmósfera de gases, principalmente dióxido de carbono.</a:t>
            </a:r>
          </a:p>
          <a:p>
            <a:pPr algn="l">
              <a:buFont typeface="Arial" panose="020B0604020202020204" pitchFamily="34" charset="0"/>
              <a:buChar char="•"/>
            </a:pPr>
            <a:r>
              <a:rPr lang="es-MX" b="0" i="0" dirty="0">
                <a:solidFill>
                  <a:srgbClr val="70757A"/>
                </a:solidFill>
                <a:effectLst/>
                <a:latin typeface="Roboto" panose="02000000000000000000" pitchFamily="2" charset="0"/>
              </a:rPr>
              <a:t>"si se mantiene la concentración atmosférica de los principales gases responsables del efecto invernadero, la temperatura media de la Tierra habrá ascendido 1,3 </a:t>
            </a:r>
            <a:r>
              <a:rPr lang="es-MX" b="0" i="0" dirty="0" err="1">
                <a:solidFill>
                  <a:srgbClr val="70757A"/>
                </a:solidFill>
                <a:effectLst/>
                <a:latin typeface="Roboto" panose="02000000000000000000" pitchFamily="2" charset="0"/>
              </a:rPr>
              <a:t>ºC</a:t>
            </a:r>
            <a:r>
              <a:rPr lang="es-MX" b="0" i="0" dirty="0">
                <a:solidFill>
                  <a:srgbClr val="70757A"/>
                </a:solidFill>
                <a:effectLst/>
                <a:latin typeface="Roboto" panose="02000000000000000000" pitchFamily="2" charset="0"/>
              </a:rPr>
              <a:t> en el 2020 y 3 </a:t>
            </a:r>
            <a:r>
              <a:rPr lang="es-MX" b="0" i="0" dirty="0" err="1">
                <a:solidFill>
                  <a:srgbClr val="70757A"/>
                </a:solidFill>
                <a:effectLst/>
                <a:latin typeface="Roboto" panose="02000000000000000000" pitchFamily="2" charset="0"/>
              </a:rPr>
              <a:t>ºC</a:t>
            </a:r>
            <a:r>
              <a:rPr lang="es-MX" b="0" i="0" dirty="0">
                <a:solidFill>
                  <a:srgbClr val="70757A"/>
                </a:solidFill>
                <a:effectLst/>
                <a:latin typeface="Roboto" panose="02000000000000000000" pitchFamily="2" charset="0"/>
              </a:rPr>
              <a:t> en el 2070"</a:t>
            </a:r>
          </a:p>
          <a:p>
            <a:endParaRPr lang="en-ZA" dirty="0"/>
          </a:p>
          <a:p>
            <a:r>
              <a:rPr lang="es-MX" b="0" i="0" dirty="0">
                <a:solidFill>
                  <a:srgbClr val="4D5156"/>
                </a:solidFill>
                <a:effectLst/>
                <a:latin typeface="Google Sans"/>
              </a:rPr>
              <a:t>El efecto invernadero </a:t>
            </a:r>
            <a:r>
              <a:rPr lang="es-MX" b="0" i="0" dirty="0">
                <a:solidFill>
                  <a:srgbClr val="040C28"/>
                </a:solidFill>
                <a:effectLst/>
                <a:latin typeface="Google Sans"/>
              </a:rPr>
              <a:t>es la forma en que el calor queda atrapado cerca de la superficie de la Tierra por los "gases de efecto invernadero"</a:t>
            </a:r>
            <a:r>
              <a:rPr lang="es-MX" b="0" i="0" dirty="0">
                <a:solidFill>
                  <a:srgbClr val="4D5156"/>
                </a:solidFill>
                <a:effectLst/>
                <a:latin typeface="Google Sans"/>
              </a:rPr>
              <a:t>. Se puede pensar en estos gases que atrapan el calor como una manta que envuelve a la Tierra, y mantiene al planeta más cálido de lo que sería sin ella.</a:t>
            </a:r>
            <a:endParaRPr lang="en-ZA" dirty="0"/>
          </a:p>
        </p:txBody>
      </p:sp>
      <p:sp>
        <p:nvSpPr>
          <p:cNvPr id="4" name="Slide Number Placeholder 3"/>
          <p:cNvSpPr>
            <a:spLocks noGrp="1"/>
          </p:cNvSpPr>
          <p:nvPr>
            <p:ph type="sldNum" sz="quarter" idx="5"/>
          </p:nvPr>
        </p:nvSpPr>
        <p:spPr/>
        <p:txBody>
          <a:bodyPr/>
          <a:lstStyle/>
          <a:p>
            <a:fld id="{B4FEBAD6-8112-EE44-9A46-D6B5D4EF0ECC}" type="slidenum">
              <a:rPr lang="en-US" smtClean="0"/>
              <a:t>8</a:t>
            </a:fld>
            <a:endParaRPr lang="en-US" dirty="0"/>
          </a:p>
        </p:txBody>
      </p:sp>
    </p:spTree>
    <p:extLst>
      <p:ext uri="{BB962C8B-B14F-4D97-AF65-F5344CB8AC3E}">
        <p14:creationId xmlns:p14="http://schemas.microsoft.com/office/powerpoint/2010/main" val="2458978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s-MX" b="1" i="0" dirty="0">
                <a:solidFill>
                  <a:srgbClr val="202124"/>
                </a:solidFill>
                <a:effectLst/>
                <a:latin typeface="Roboto" panose="02000000000000000000" pitchFamily="2" charset="0"/>
              </a:rPr>
              <a:t>efecto invernadero </a:t>
            </a:r>
            <a:r>
              <a:rPr lang="es-MX" b="0" i="0" dirty="0">
                <a:solidFill>
                  <a:srgbClr val="202124"/>
                </a:solidFill>
                <a:effectLst/>
                <a:latin typeface="Roboto" panose="02000000000000000000" pitchFamily="2" charset="0"/>
              </a:rPr>
              <a:t>Subida de la temperatura de la atmósfera que se produce como resultado de la concentración en la atmósfera de gases, principalmente dióxido de carbono.</a:t>
            </a:r>
          </a:p>
          <a:p>
            <a:pPr algn="l">
              <a:buFont typeface="Arial" panose="020B0604020202020204" pitchFamily="34" charset="0"/>
              <a:buChar char="•"/>
            </a:pPr>
            <a:r>
              <a:rPr lang="es-MX" b="0" i="0" dirty="0">
                <a:solidFill>
                  <a:srgbClr val="70757A"/>
                </a:solidFill>
                <a:effectLst/>
                <a:latin typeface="Roboto" panose="02000000000000000000" pitchFamily="2" charset="0"/>
              </a:rPr>
              <a:t>"si se mantiene la concentración atmosférica de los principales gases responsables del efecto invernadero, la temperatura media de la Tierra habrá ascendido 1,3 </a:t>
            </a:r>
            <a:r>
              <a:rPr lang="es-MX" b="0" i="0" dirty="0" err="1">
                <a:solidFill>
                  <a:srgbClr val="70757A"/>
                </a:solidFill>
                <a:effectLst/>
                <a:latin typeface="Roboto" panose="02000000000000000000" pitchFamily="2" charset="0"/>
              </a:rPr>
              <a:t>ºC</a:t>
            </a:r>
            <a:r>
              <a:rPr lang="es-MX" b="0" i="0" dirty="0">
                <a:solidFill>
                  <a:srgbClr val="70757A"/>
                </a:solidFill>
                <a:effectLst/>
                <a:latin typeface="Roboto" panose="02000000000000000000" pitchFamily="2" charset="0"/>
              </a:rPr>
              <a:t> en el 2020 y 3 </a:t>
            </a:r>
            <a:r>
              <a:rPr lang="es-MX" b="0" i="0" dirty="0" err="1">
                <a:solidFill>
                  <a:srgbClr val="70757A"/>
                </a:solidFill>
                <a:effectLst/>
                <a:latin typeface="Roboto" panose="02000000000000000000" pitchFamily="2" charset="0"/>
              </a:rPr>
              <a:t>ºC</a:t>
            </a:r>
            <a:r>
              <a:rPr lang="es-MX" b="0" i="0" dirty="0">
                <a:solidFill>
                  <a:srgbClr val="70757A"/>
                </a:solidFill>
                <a:effectLst/>
                <a:latin typeface="Roboto" panose="02000000000000000000" pitchFamily="2" charset="0"/>
              </a:rPr>
              <a:t> en el 2070"</a:t>
            </a:r>
          </a:p>
          <a:p>
            <a:endParaRPr lang="en-ZA" dirty="0"/>
          </a:p>
          <a:p>
            <a:r>
              <a:rPr lang="es-MX" b="0" i="0" dirty="0">
                <a:solidFill>
                  <a:srgbClr val="4D5156"/>
                </a:solidFill>
                <a:effectLst/>
                <a:latin typeface="Google Sans"/>
              </a:rPr>
              <a:t>El efecto invernadero </a:t>
            </a:r>
            <a:r>
              <a:rPr lang="es-MX" b="0" i="0" dirty="0">
                <a:solidFill>
                  <a:srgbClr val="040C28"/>
                </a:solidFill>
                <a:effectLst/>
                <a:latin typeface="Google Sans"/>
              </a:rPr>
              <a:t>es la forma en que el calor queda atrapado cerca de la superficie de la Tierra por los "gases de efecto invernadero"</a:t>
            </a:r>
            <a:r>
              <a:rPr lang="es-MX" b="0" i="0" dirty="0">
                <a:solidFill>
                  <a:srgbClr val="4D5156"/>
                </a:solidFill>
                <a:effectLst/>
                <a:latin typeface="Google Sans"/>
              </a:rPr>
              <a:t>. Se puede pensar en estos gases que atrapan el calor como una manta que envuelve a la Tierra, y mantiene al planeta más cálido de lo que sería sin ella.</a:t>
            </a:r>
            <a:endParaRPr lang="en-ZA" dirty="0"/>
          </a:p>
        </p:txBody>
      </p:sp>
      <p:sp>
        <p:nvSpPr>
          <p:cNvPr id="4" name="Slide Number Placeholder 3"/>
          <p:cNvSpPr>
            <a:spLocks noGrp="1"/>
          </p:cNvSpPr>
          <p:nvPr>
            <p:ph type="sldNum" sz="quarter" idx="5"/>
          </p:nvPr>
        </p:nvSpPr>
        <p:spPr/>
        <p:txBody>
          <a:bodyPr/>
          <a:lstStyle/>
          <a:p>
            <a:fld id="{B4FEBAD6-8112-EE44-9A46-D6B5D4EF0ECC}" type="slidenum">
              <a:rPr lang="en-US" smtClean="0"/>
              <a:t>9</a:t>
            </a:fld>
            <a:endParaRPr lang="en-US" dirty="0"/>
          </a:p>
        </p:txBody>
      </p:sp>
    </p:spTree>
    <p:extLst>
      <p:ext uri="{BB962C8B-B14F-4D97-AF65-F5344CB8AC3E}">
        <p14:creationId xmlns:p14="http://schemas.microsoft.com/office/powerpoint/2010/main" val="7634032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A6BEE4-CF8E-4712-9817-377B23143854}"/>
              </a:ext>
            </a:extLst>
          </p:cNvPr>
          <p:cNvSpPr>
            <a:spLocks noGrp="1"/>
          </p:cNvSpPr>
          <p:nvPr>
            <p:ph type="sldNum" sz="quarter" idx="12"/>
          </p:nvPr>
        </p:nvSpPr>
        <p:spPr>
          <a:xfrm>
            <a:off x="11053010" y="6303010"/>
            <a:ext cx="727509" cy="365125"/>
          </a:xfrm>
          <a:prstGeom prst="rect">
            <a:avLst/>
          </a:prstGeom>
        </p:spPr>
        <p:txBody>
          <a:bodyPr/>
          <a:lstStyle/>
          <a:p>
            <a:fld id="{71A263C6-F935-4D9F-AB08-C72914D825C3}" type="slidenum">
              <a:rPr lang="en-US" smtClean="0"/>
              <a:t>‹Nº›</a:t>
            </a:fld>
            <a:endParaRPr lang="en-US" dirty="0"/>
          </a:p>
        </p:txBody>
      </p:sp>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10" y="0"/>
            <a:ext cx="12192000" cy="6858000"/>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633046" y="626013"/>
            <a:ext cx="6213231" cy="478301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1153479" y="1707198"/>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1153479" y="3063558"/>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1153479" y="4176078"/>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1153479" y="4557078"/>
            <a:ext cx="5089525" cy="289242"/>
          </a:xfrm>
        </p:spPr>
        <p:txBody>
          <a:bodyPr>
            <a:noAutofit/>
          </a:bodyPr>
          <a:lstStyle>
            <a:lvl1pPr marL="0" indent="0">
              <a:lnSpc>
                <a:spcPct val="100000"/>
              </a:lnSpc>
              <a:buNone/>
              <a:defRPr sz="1600" b="0">
                <a:solidFill>
                  <a:schemeClr val="tx1"/>
                </a:solidFill>
              </a:defRPr>
            </a:lvl1pPr>
          </a:lstStyle>
          <a:p>
            <a:pPr lvl="0"/>
            <a:r>
              <a:rPr lang="en-US" dirty="0"/>
              <a:t>11.11.2019</a:t>
            </a:r>
          </a:p>
        </p:txBody>
      </p:sp>
      <p:cxnSp>
        <p:nvCxnSpPr>
          <p:cNvPr id="13" name="Straight Connector 12">
            <a:extLst>
              <a:ext uri="{FF2B5EF4-FFF2-40B4-BE49-F238E27FC236}">
                <a16:creationId xmlns:a16="http://schemas.microsoft.com/office/drawing/2014/main" id="{2019BFCD-3D1B-46BB-A0B8-7A970D9C2484}"/>
              </a:ext>
            </a:extLst>
          </p:cNvPr>
          <p:cNvCxnSpPr/>
          <p:nvPr/>
        </p:nvCxnSpPr>
        <p:spPr>
          <a:xfrm>
            <a:off x="633046" y="626013"/>
            <a:ext cx="621792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4BB6991-235E-B94E-BCA7-B7F929B7DB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3479" y="1021080"/>
            <a:ext cx="1027311" cy="369832"/>
          </a:xfrm>
          <a:prstGeom prst="rect">
            <a:avLst/>
          </a:prstGeom>
        </p:spPr>
      </p:pic>
    </p:spTree>
    <p:extLst>
      <p:ext uri="{BB962C8B-B14F-4D97-AF65-F5344CB8AC3E}">
        <p14:creationId xmlns:p14="http://schemas.microsoft.com/office/powerpoint/2010/main" val="2505620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FFF4B-0CF2-40F9-83AF-6499868E99A5}"/>
              </a:ext>
            </a:extLst>
          </p:cNvPr>
          <p:cNvSpPr>
            <a:spLocks noGrp="1"/>
          </p:cNvSpPr>
          <p:nvPr>
            <p:ph type="title"/>
          </p:nvPr>
        </p:nvSpPr>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7BC2DDC-E0C1-B94B-8862-828F19398BDF}"/>
              </a:ext>
            </a:extLst>
          </p:cNvPr>
          <p:cNvSpPr>
            <a:spLocks noGrp="1"/>
          </p:cNvSpPr>
          <p:nvPr>
            <p:ph type="ftr" sz="quarter" idx="10"/>
          </p:nvPr>
        </p:nvSpPr>
        <p:spPr/>
        <p:txBody>
          <a:bodyPr/>
          <a:lstStyle/>
          <a:p>
            <a:r>
              <a:rPr lang="en-CA"/>
              <a:t>Our changing planet and insurance implications</a:t>
            </a:r>
            <a:endParaRPr lang="en-US" dirty="0"/>
          </a:p>
        </p:txBody>
      </p:sp>
      <p:sp>
        <p:nvSpPr>
          <p:cNvPr id="6" name="Slide Number Placeholder 5">
            <a:extLst>
              <a:ext uri="{FF2B5EF4-FFF2-40B4-BE49-F238E27FC236}">
                <a16:creationId xmlns:a16="http://schemas.microsoft.com/office/drawing/2014/main" id="{6B1E77DA-5A4D-9747-9680-AE34E6E06F06}"/>
              </a:ext>
            </a:extLst>
          </p:cNvPr>
          <p:cNvSpPr>
            <a:spLocks noGrp="1"/>
          </p:cNvSpPr>
          <p:nvPr>
            <p:ph type="sldNum" sz="quarter" idx="11"/>
          </p:nvPr>
        </p:nvSpPr>
        <p:spPr/>
        <p:txBody>
          <a:bodyPr/>
          <a:lstStyle/>
          <a:p>
            <a:fld id="{649DDBF6-DE93-5143-A5B9-B4FB4E725249}" type="slidenum">
              <a:rPr lang="en-US" smtClean="0"/>
              <a:pPr/>
              <a:t>‹Nº›</a:t>
            </a:fld>
            <a:endParaRPr lang="en-US" dirty="0"/>
          </a:p>
        </p:txBody>
      </p:sp>
    </p:spTree>
    <p:extLst>
      <p:ext uri="{BB962C8B-B14F-4D97-AF65-F5344CB8AC3E}">
        <p14:creationId xmlns:p14="http://schemas.microsoft.com/office/powerpoint/2010/main" val="2145656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6B7480-FF19-AE4D-B9C6-AC65C3701B8C}"/>
              </a:ext>
            </a:extLst>
          </p:cNvPr>
          <p:cNvSpPr>
            <a:spLocks noGrp="1"/>
          </p:cNvSpPr>
          <p:nvPr>
            <p:ph type="ftr" sz="quarter" idx="10"/>
          </p:nvPr>
        </p:nvSpPr>
        <p:spPr/>
        <p:txBody>
          <a:bodyPr/>
          <a:lstStyle/>
          <a:p>
            <a:r>
              <a:rPr lang="en-CA"/>
              <a:t>Our changing planet and insurance implications</a:t>
            </a:r>
            <a:endParaRPr lang="en-US" dirty="0"/>
          </a:p>
        </p:txBody>
      </p:sp>
      <p:sp>
        <p:nvSpPr>
          <p:cNvPr id="5" name="Slide Number Placeholder 4">
            <a:extLst>
              <a:ext uri="{FF2B5EF4-FFF2-40B4-BE49-F238E27FC236}">
                <a16:creationId xmlns:a16="http://schemas.microsoft.com/office/drawing/2014/main" id="{D5CA2AC1-74A9-254E-BEF6-EA6483C0CEC5}"/>
              </a:ext>
            </a:extLst>
          </p:cNvPr>
          <p:cNvSpPr>
            <a:spLocks noGrp="1"/>
          </p:cNvSpPr>
          <p:nvPr>
            <p:ph type="sldNum" sz="quarter" idx="11"/>
          </p:nvPr>
        </p:nvSpPr>
        <p:spPr/>
        <p:txBody>
          <a:bodyPr/>
          <a:lstStyle/>
          <a:p>
            <a:fld id="{649DDBF6-DE93-5143-A5B9-B4FB4E725249}" type="slidenum">
              <a:rPr lang="en-US" smtClean="0"/>
              <a:pPr/>
              <a:t>‹Nº›</a:t>
            </a:fld>
            <a:endParaRPr lang="en-US" dirty="0"/>
          </a:p>
        </p:txBody>
      </p:sp>
    </p:spTree>
    <p:extLst>
      <p:ext uri="{BB962C8B-B14F-4D97-AF65-F5344CB8AC3E}">
        <p14:creationId xmlns:p14="http://schemas.microsoft.com/office/powerpoint/2010/main" val="1386239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sub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p:txBody>
          <a:bodyPr/>
          <a:lstStyle>
            <a:lvl1pPr>
              <a:defRPr sz="3000"/>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a:xfrm>
            <a:off x="621993" y="1529369"/>
            <a:ext cx="11163301" cy="4374516"/>
          </a:xfrm>
        </p:spPr>
        <p:txBody>
          <a:bodyPr/>
          <a:lstStyle>
            <a:lvl1pPr>
              <a:defRPr sz="2400"/>
            </a:lvl1pPr>
            <a:lvl2pPr>
              <a:defRPr sz="2100"/>
            </a:lvl2pPr>
            <a:lvl5pP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8">
            <a:extLst>
              <a:ext uri="{FF2B5EF4-FFF2-40B4-BE49-F238E27FC236}">
                <a16:creationId xmlns:a16="http://schemas.microsoft.com/office/drawing/2014/main" id="{F4691BE3-9223-C94B-A82C-0B9A9AF24596}"/>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6" name="Footer Placeholder 5">
            <a:extLst>
              <a:ext uri="{FF2B5EF4-FFF2-40B4-BE49-F238E27FC236}">
                <a16:creationId xmlns:a16="http://schemas.microsoft.com/office/drawing/2014/main" id="{62244177-F95D-E949-83D0-DC02C191245F}"/>
              </a:ext>
            </a:extLst>
          </p:cNvPr>
          <p:cNvSpPr>
            <a:spLocks noGrp="1"/>
          </p:cNvSpPr>
          <p:nvPr>
            <p:ph type="ftr" sz="quarter" idx="14"/>
          </p:nvPr>
        </p:nvSpPr>
        <p:spPr/>
        <p:txBody>
          <a:bodyPr/>
          <a:lstStyle/>
          <a:p>
            <a:r>
              <a:rPr lang="en-CA"/>
              <a:t>Our changing planet and insurance implications</a:t>
            </a:r>
            <a:endParaRPr lang="en-US" dirty="0"/>
          </a:p>
        </p:txBody>
      </p:sp>
      <p:sp>
        <p:nvSpPr>
          <p:cNvPr id="7" name="Slide Number Placeholder 6">
            <a:extLst>
              <a:ext uri="{FF2B5EF4-FFF2-40B4-BE49-F238E27FC236}">
                <a16:creationId xmlns:a16="http://schemas.microsoft.com/office/drawing/2014/main" id="{423DDC04-C053-9742-9371-5521C6B3C73E}"/>
              </a:ext>
            </a:extLst>
          </p:cNvPr>
          <p:cNvSpPr>
            <a:spLocks noGrp="1"/>
          </p:cNvSpPr>
          <p:nvPr>
            <p:ph type="sldNum" sz="quarter" idx="15"/>
          </p:nvPr>
        </p:nvSpPr>
        <p:spPr/>
        <p:txBody>
          <a:bodyPr/>
          <a:lstStyle/>
          <a:p>
            <a:fld id="{649DDBF6-DE93-5143-A5B9-B4FB4E725249}" type="slidenum">
              <a:rPr lang="en-US" smtClean="0"/>
              <a:pPr/>
              <a:t>‹Nº›</a:t>
            </a:fld>
            <a:endParaRPr lang="en-US" dirty="0"/>
          </a:p>
        </p:txBody>
      </p:sp>
    </p:spTree>
    <p:extLst>
      <p:ext uri="{BB962C8B-B14F-4D97-AF65-F5344CB8AC3E}">
        <p14:creationId xmlns:p14="http://schemas.microsoft.com/office/powerpoint/2010/main" val="1061470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no sub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p:txBody>
          <a:bodyPr/>
          <a:lstStyle>
            <a:lvl1pPr>
              <a:defRPr/>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p:txBody>
          <a:bodyPr/>
          <a:lstStyle>
            <a:lvl1pPr>
              <a:defRPr sz="2400"/>
            </a:lvl1pPr>
            <a:lvl2pPr>
              <a:defRPr sz="21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9A1A6B95-B548-A646-B920-519E2D55B1FD}"/>
              </a:ext>
            </a:extLst>
          </p:cNvPr>
          <p:cNvSpPr>
            <a:spLocks noGrp="1"/>
          </p:cNvSpPr>
          <p:nvPr>
            <p:ph type="ftr" sz="quarter" idx="10"/>
          </p:nvPr>
        </p:nvSpPr>
        <p:spPr/>
        <p:txBody>
          <a:bodyPr/>
          <a:lstStyle/>
          <a:p>
            <a:r>
              <a:rPr lang="en-CA"/>
              <a:t>Our changing planet and insurance implications</a:t>
            </a:r>
            <a:endParaRPr lang="en-US" dirty="0"/>
          </a:p>
        </p:txBody>
      </p:sp>
      <p:sp>
        <p:nvSpPr>
          <p:cNvPr id="7" name="Slide Number Placeholder 6">
            <a:extLst>
              <a:ext uri="{FF2B5EF4-FFF2-40B4-BE49-F238E27FC236}">
                <a16:creationId xmlns:a16="http://schemas.microsoft.com/office/drawing/2014/main" id="{EF75442A-D8EE-374B-BB1F-234410561BA3}"/>
              </a:ext>
            </a:extLst>
          </p:cNvPr>
          <p:cNvSpPr>
            <a:spLocks noGrp="1"/>
          </p:cNvSpPr>
          <p:nvPr>
            <p:ph type="sldNum" sz="quarter" idx="11"/>
          </p:nvPr>
        </p:nvSpPr>
        <p:spPr/>
        <p:txBody>
          <a:bodyPr/>
          <a:lstStyle/>
          <a:p>
            <a:fld id="{649DDBF6-DE93-5143-A5B9-B4FB4E725249}" type="slidenum">
              <a:rPr lang="en-US" smtClean="0"/>
              <a:pPr/>
              <a:t>‹Nº›</a:t>
            </a:fld>
            <a:endParaRPr lang="en-US" dirty="0"/>
          </a:p>
        </p:txBody>
      </p:sp>
    </p:spTree>
    <p:extLst>
      <p:ext uri="{BB962C8B-B14F-4D97-AF65-F5344CB8AC3E}">
        <p14:creationId xmlns:p14="http://schemas.microsoft.com/office/powerpoint/2010/main" val="4197975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9600" y="2070064"/>
            <a:ext cx="5280660"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6541911" y="2070064"/>
            <a:ext cx="5303520"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600" y="1538605"/>
            <a:ext cx="5289796"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6518099" y="1538605"/>
            <a:ext cx="5312656"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21" name="Text Placeholder 8">
            <a:extLst>
              <a:ext uri="{FF2B5EF4-FFF2-40B4-BE49-F238E27FC236}">
                <a16:creationId xmlns:a16="http://schemas.microsoft.com/office/drawing/2014/main" id="{44E60C41-1078-224D-8D92-E0D42F92FF3F}"/>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Footer Placeholder 6">
            <a:extLst>
              <a:ext uri="{FF2B5EF4-FFF2-40B4-BE49-F238E27FC236}">
                <a16:creationId xmlns:a16="http://schemas.microsoft.com/office/drawing/2014/main" id="{CB639B46-E6CC-A84C-8070-12BF8F891060}"/>
              </a:ext>
            </a:extLst>
          </p:cNvPr>
          <p:cNvSpPr>
            <a:spLocks noGrp="1"/>
          </p:cNvSpPr>
          <p:nvPr>
            <p:ph type="ftr" sz="quarter" idx="16"/>
          </p:nvPr>
        </p:nvSpPr>
        <p:spPr/>
        <p:txBody>
          <a:bodyPr/>
          <a:lstStyle/>
          <a:p>
            <a:r>
              <a:rPr lang="en-CA"/>
              <a:t>Our changing planet and insurance implications</a:t>
            </a:r>
            <a:endParaRPr lang="en-US" dirty="0"/>
          </a:p>
        </p:txBody>
      </p:sp>
      <p:sp>
        <p:nvSpPr>
          <p:cNvPr id="8" name="Slide Number Placeholder 7">
            <a:extLst>
              <a:ext uri="{FF2B5EF4-FFF2-40B4-BE49-F238E27FC236}">
                <a16:creationId xmlns:a16="http://schemas.microsoft.com/office/drawing/2014/main" id="{01C9F5D7-3128-8846-B151-1620C56C9895}"/>
              </a:ext>
            </a:extLst>
          </p:cNvPr>
          <p:cNvSpPr>
            <a:spLocks noGrp="1"/>
          </p:cNvSpPr>
          <p:nvPr>
            <p:ph type="sldNum" sz="quarter" idx="17"/>
          </p:nvPr>
        </p:nvSpPr>
        <p:spPr/>
        <p:txBody>
          <a:bodyPr/>
          <a:lstStyle/>
          <a:p>
            <a:fld id="{649DDBF6-DE93-5143-A5B9-B4FB4E725249}" type="slidenum">
              <a:rPr lang="en-US" smtClean="0"/>
              <a:pPr/>
              <a:t>‹Nº›</a:t>
            </a:fld>
            <a:endParaRPr lang="en-US" dirty="0"/>
          </a:p>
        </p:txBody>
      </p:sp>
    </p:spTree>
    <p:extLst>
      <p:ext uri="{BB962C8B-B14F-4D97-AF65-F5344CB8AC3E}">
        <p14:creationId xmlns:p14="http://schemas.microsoft.com/office/powerpoint/2010/main" val="4191594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9600" y="2070064"/>
            <a:ext cx="3211689"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4575491" y="2070064"/>
            <a:ext cx="3211689"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598" y="1546769"/>
            <a:ext cx="3849279" cy="441148"/>
          </a:xfrm>
        </p:spPr>
        <p:txBody>
          <a:bodyPr anchor="b"/>
          <a:lstStyle>
            <a:lvl1pPr marL="0" indent="0">
              <a:buNone/>
              <a:defRPr sz="2200" b="0">
                <a:solidFill>
                  <a:srgbClr val="00608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4585492" y="1546769"/>
            <a:ext cx="3849279"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3" name="Content Placeholder 3">
            <a:extLst>
              <a:ext uri="{FF2B5EF4-FFF2-40B4-BE49-F238E27FC236}">
                <a16:creationId xmlns:a16="http://schemas.microsoft.com/office/drawing/2014/main" id="{62899213-AB8D-4FFC-9432-8678C63C4ADA}"/>
              </a:ext>
            </a:extLst>
          </p:cNvPr>
          <p:cNvSpPr>
            <a:spLocks noGrp="1"/>
          </p:cNvSpPr>
          <p:nvPr>
            <p:ph sz="half" idx="16"/>
          </p:nvPr>
        </p:nvSpPr>
        <p:spPr>
          <a:xfrm>
            <a:off x="8561388" y="2070064"/>
            <a:ext cx="3211689"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9815A49E-ECEA-46D1-87C8-ECEB5BFEF9A7}"/>
              </a:ext>
            </a:extLst>
          </p:cNvPr>
          <p:cNvSpPr>
            <a:spLocks noGrp="1"/>
          </p:cNvSpPr>
          <p:nvPr>
            <p:ph type="body" idx="17"/>
          </p:nvPr>
        </p:nvSpPr>
        <p:spPr>
          <a:xfrm>
            <a:off x="8561386" y="1546769"/>
            <a:ext cx="3849279"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24" name="Text Placeholder 8">
            <a:extLst>
              <a:ext uri="{FF2B5EF4-FFF2-40B4-BE49-F238E27FC236}">
                <a16:creationId xmlns:a16="http://schemas.microsoft.com/office/drawing/2014/main" id="{61FA7CBB-415B-A648-8A27-5DBC56F12A9E}"/>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8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Footer Placeholder 6">
            <a:extLst>
              <a:ext uri="{FF2B5EF4-FFF2-40B4-BE49-F238E27FC236}">
                <a16:creationId xmlns:a16="http://schemas.microsoft.com/office/drawing/2014/main" id="{B6F0BC6D-95DF-3A4F-9CEA-975755E53201}"/>
              </a:ext>
            </a:extLst>
          </p:cNvPr>
          <p:cNvSpPr>
            <a:spLocks noGrp="1"/>
          </p:cNvSpPr>
          <p:nvPr>
            <p:ph type="ftr" sz="quarter" idx="18"/>
          </p:nvPr>
        </p:nvSpPr>
        <p:spPr/>
        <p:txBody>
          <a:bodyPr/>
          <a:lstStyle/>
          <a:p>
            <a:r>
              <a:rPr lang="en-CA"/>
              <a:t>Our changing planet and insurance implications</a:t>
            </a:r>
            <a:endParaRPr lang="en-US" dirty="0"/>
          </a:p>
        </p:txBody>
      </p:sp>
      <p:sp>
        <p:nvSpPr>
          <p:cNvPr id="8" name="Slide Number Placeholder 7">
            <a:extLst>
              <a:ext uri="{FF2B5EF4-FFF2-40B4-BE49-F238E27FC236}">
                <a16:creationId xmlns:a16="http://schemas.microsoft.com/office/drawing/2014/main" id="{8C51E05E-5CF6-3B4C-9240-41CDC59114F9}"/>
              </a:ext>
            </a:extLst>
          </p:cNvPr>
          <p:cNvSpPr>
            <a:spLocks noGrp="1"/>
          </p:cNvSpPr>
          <p:nvPr>
            <p:ph type="sldNum" sz="quarter" idx="19"/>
          </p:nvPr>
        </p:nvSpPr>
        <p:spPr/>
        <p:txBody>
          <a:bodyPr/>
          <a:lstStyle/>
          <a:p>
            <a:fld id="{649DDBF6-DE93-5143-A5B9-B4FB4E725249}" type="slidenum">
              <a:rPr lang="en-US" smtClean="0"/>
              <a:pPr/>
              <a:t>‹Nº›</a:t>
            </a:fld>
            <a:endParaRPr lang="en-US" dirty="0"/>
          </a:p>
        </p:txBody>
      </p:sp>
    </p:spTree>
    <p:extLst>
      <p:ext uri="{BB962C8B-B14F-4D97-AF65-F5344CB8AC3E}">
        <p14:creationId xmlns:p14="http://schemas.microsoft.com/office/powerpoint/2010/main" val="1754993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8834"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3465674"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600"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3469108"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3" name="Content Placeholder 3">
            <a:extLst>
              <a:ext uri="{FF2B5EF4-FFF2-40B4-BE49-F238E27FC236}">
                <a16:creationId xmlns:a16="http://schemas.microsoft.com/office/drawing/2014/main" id="{62899213-AB8D-4FFC-9432-8678C63C4ADA}"/>
              </a:ext>
            </a:extLst>
          </p:cNvPr>
          <p:cNvSpPr>
            <a:spLocks noGrp="1"/>
          </p:cNvSpPr>
          <p:nvPr>
            <p:ph sz="half" idx="16"/>
          </p:nvPr>
        </p:nvSpPr>
        <p:spPr>
          <a:xfrm>
            <a:off x="6322514"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9815A49E-ECEA-46D1-87C8-ECEB5BFEF9A7}"/>
              </a:ext>
            </a:extLst>
          </p:cNvPr>
          <p:cNvSpPr>
            <a:spLocks noGrp="1"/>
          </p:cNvSpPr>
          <p:nvPr>
            <p:ph type="body" idx="17"/>
          </p:nvPr>
        </p:nvSpPr>
        <p:spPr>
          <a:xfrm>
            <a:off x="6327850"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8" name="Content Placeholder 3">
            <a:extLst>
              <a:ext uri="{FF2B5EF4-FFF2-40B4-BE49-F238E27FC236}">
                <a16:creationId xmlns:a16="http://schemas.microsoft.com/office/drawing/2014/main" id="{546523FE-128C-4D13-8173-B5E02238C9A1}"/>
              </a:ext>
            </a:extLst>
          </p:cNvPr>
          <p:cNvSpPr>
            <a:spLocks noGrp="1"/>
          </p:cNvSpPr>
          <p:nvPr>
            <p:ph sz="half" idx="18"/>
          </p:nvPr>
        </p:nvSpPr>
        <p:spPr>
          <a:xfrm>
            <a:off x="9187357"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F61B9639-1E11-46E6-A6D1-CC45BABE8FC7}"/>
              </a:ext>
            </a:extLst>
          </p:cNvPr>
          <p:cNvSpPr>
            <a:spLocks noGrp="1"/>
          </p:cNvSpPr>
          <p:nvPr>
            <p:ph type="body" idx="19"/>
          </p:nvPr>
        </p:nvSpPr>
        <p:spPr>
          <a:xfrm>
            <a:off x="9187357"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27" name="Text Placeholder 8">
            <a:extLst>
              <a:ext uri="{FF2B5EF4-FFF2-40B4-BE49-F238E27FC236}">
                <a16:creationId xmlns:a16="http://schemas.microsoft.com/office/drawing/2014/main" id="{096356B8-78F4-9548-A1AA-CBA92E48C859}"/>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8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Footer Placeholder 6">
            <a:extLst>
              <a:ext uri="{FF2B5EF4-FFF2-40B4-BE49-F238E27FC236}">
                <a16:creationId xmlns:a16="http://schemas.microsoft.com/office/drawing/2014/main" id="{D60086B4-52CD-5745-BDF8-427ED9A14C13}"/>
              </a:ext>
            </a:extLst>
          </p:cNvPr>
          <p:cNvSpPr>
            <a:spLocks noGrp="1"/>
          </p:cNvSpPr>
          <p:nvPr>
            <p:ph type="ftr" sz="quarter" idx="20"/>
          </p:nvPr>
        </p:nvSpPr>
        <p:spPr/>
        <p:txBody>
          <a:bodyPr/>
          <a:lstStyle/>
          <a:p>
            <a:r>
              <a:rPr lang="en-CA"/>
              <a:t>Our changing planet and insurance implications</a:t>
            </a:r>
            <a:endParaRPr lang="en-US" dirty="0"/>
          </a:p>
        </p:txBody>
      </p:sp>
      <p:sp>
        <p:nvSpPr>
          <p:cNvPr id="8" name="Slide Number Placeholder 7">
            <a:extLst>
              <a:ext uri="{FF2B5EF4-FFF2-40B4-BE49-F238E27FC236}">
                <a16:creationId xmlns:a16="http://schemas.microsoft.com/office/drawing/2014/main" id="{A8D64F71-F5B5-D340-B848-11EBDD0A7C6C}"/>
              </a:ext>
            </a:extLst>
          </p:cNvPr>
          <p:cNvSpPr>
            <a:spLocks noGrp="1"/>
          </p:cNvSpPr>
          <p:nvPr>
            <p:ph type="sldNum" sz="quarter" idx="21"/>
          </p:nvPr>
        </p:nvSpPr>
        <p:spPr/>
        <p:txBody>
          <a:bodyPr/>
          <a:lstStyle/>
          <a:p>
            <a:fld id="{649DDBF6-DE93-5143-A5B9-B4FB4E725249}" type="slidenum">
              <a:rPr lang="en-US" smtClean="0"/>
              <a:pPr/>
              <a:t>‹Nº›</a:t>
            </a:fld>
            <a:endParaRPr lang="en-US" dirty="0"/>
          </a:p>
        </p:txBody>
      </p:sp>
    </p:spTree>
    <p:extLst>
      <p:ext uri="{BB962C8B-B14F-4D97-AF65-F5344CB8AC3E}">
        <p14:creationId xmlns:p14="http://schemas.microsoft.com/office/powerpoint/2010/main" val="3503361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image and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a:xfrm>
            <a:off x="607090" y="365126"/>
            <a:ext cx="5886077" cy="473074"/>
          </a:xfrm>
        </p:spPr>
        <p:txBody>
          <a:bodyPr/>
          <a:lstStyle>
            <a:lvl1pPr>
              <a:defRPr/>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a:xfrm>
            <a:off x="609600" y="1500064"/>
            <a:ext cx="5883568" cy="4308910"/>
          </a:xfrm>
        </p:spPr>
        <p:txBody>
          <a:bodyPr/>
          <a:lstStyle>
            <a:lvl1pPr marL="228600" indent="-228600">
              <a:spcAft>
                <a:spcPts val="600"/>
              </a:spcAft>
              <a:defRPr sz="2400"/>
            </a:lvl1pPr>
            <a:lvl2pPr marL="461963" indent="-231775">
              <a:spcAft>
                <a:spcPts val="600"/>
              </a:spcAft>
              <a:tabLst/>
              <a:defRPr sz="2100"/>
            </a:lvl2pPr>
            <a:lvl3pPr marL="685800" indent="-223838">
              <a:spcAft>
                <a:spcPts val="600"/>
              </a:spcAft>
              <a:tabLst/>
              <a:defRPr/>
            </a:lvl3pPr>
            <a:lvl4pPr marL="685800" indent="-223838">
              <a:spcAft>
                <a:spcPts val="600"/>
              </a:spcAft>
              <a:tabLst/>
              <a:defRPr/>
            </a:lvl4pPr>
            <a:lvl5pPr marL="685800" indent="-223838">
              <a:spcAft>
                <a:spcPts val="600"/>
              </a:spcAft>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AA13608F-7C3C-49A5-A7D9-D336B6CF94EE}"/>
              </a:ext>
            </a:extLst>
          </p:cNvPr>
          <p:cNvSpPr>
            <a:spLocks noGrp="1"/>
          </p:cNvSpPr>
          <p:nvPr>
            <p:ph type="pic" sz="quarter" idx="14"/>
          </p:nvPr>
        </p:nvSpPr>
        <p:spPr>
          <a:xfrm>
            <a:off x="6766560" y="365126"/>
            <a:ext cx="5425440" cy="5572830"/>
          </a:xfrm>
          <a:solidFill>
            <a:schemeClr val="bg1">
              <a:lumMod val="95000"/>
            </a:schemeClr>
          </a:solidFill>
        </p:spPr>
        <p:txBody>
          <a:bodyPr anchor="ctr"/>
          <a:lstStyle>
            <a:lvl1pPr marL="0" indent="0" algn="ctr">
              <a:buNone/>
              <a:defRPr/>
            </a:lvl1pPr>
          </a:lstStyle>
          <a:p>
            <a:r>
              <a:rPr lang="en-US" dirty="0"/>
              <a:t>Click icon to add picture</a:t>
            </a:r>
          </a:p>
        </p:txBody>
      </p:sp>
      <p:sp>
        <p:nvSpPr>
          <p:cNvPr id="10" name="Content Placeholder 9">
            <a:extLst>
              <a:ext uri="{FF2B5EF4-FFF2-40B4-BE49-F238E27FC236}">
                <a16:creationId xmlns:a16="http://schemas.microsoft.com/office/drawing/2014/main" id="{3165D5EE-0AE6-4F36-9129-C347E9A8EEF1}"/>
              </a:ext>
            </a:extLst>
          </p:cNvPr>
          <p:cNvSpPr>
            <a:spLocks noGrp="1"/>
          </p:cNvSpPr>
          <p:nvPr>
            <p:ph sz="quarter" idx="15" hasCustomPrompt="1"/>
          </p:nvPr>
        </p:nvSpPr>
        <p:spPr>
          <a:xfrm>
            <a:off x="7223125" y="3854369"/>
            <a:ext cx="4968875" cy="1709928"/>
          </a:xfrm>
          <a:solidFill>
            <a:schemeClr val="bg1">
              <a:alpha val="78000"/>
            </a:schemeClr>
          </a:solidFill>
        </p:spPr>
        <p:txBody>
          <a:bodyPr vert="horz" lIns="640080" tIns="274320" rIns="91440" bIns="91440" rtlCol="0">
            <a:noAutofit/>
          </a:bodyPr>
          <a:lstStyle>
            <a:lvl1pPr>
              <a:lnSpc>
                <a:spcPct val="100000"/>
              </a:lnSpc>
              <a:defRPr lang="en-US" sz="2000" b="1" kern="1200" dirty="0">
                <a:solidFill>
                  <a:schemeClr val="accent1"/>
                </a:solidFill>
                <a:latin typeface="Arial" panose="020B0604020202020204" pitchFamily="34" charset="0"/>
                <a:ea typeface="+mn-ea"/>
                <a:cs typeface="Arial" panose="020B0604020202020204" pitchFamily="34" charset="0"/>
              </a:defRPr>
            </a:lvl1pPr>
            <a:lvl2pPr marL="174625" indent="-174625">
              <a:lnSpc>
                <a:spcPct val="100000"/>
              </a:lnSpc>
              <a:defRPr lang="en-US" dirty="0"/>
            </a:lvl2pPr>
            <a:lvl3pPr marL="174625" indent="-174625">
              <a:lnSpc>
                <a:spcPct val="100000"/>
              </a:lnSpc>
              <a:defRPr lang="en-US" dirty="0"/>
            </a:lvl3pPr>
            <a:lvl4pPr marL="174625" indent="-174625">
              <a:lnSpc>
                <a:spcPct val="100000"/>
              </a:lnSpc>
              <a:defRPr lang="en-US" dirty="0"/>
            </a:lvl4pPr>
            <a:lvl5pPr marL="174625" indent="-174625">
              <a:lnSpc>
                <a:spcPct val="100000"/>
              </a:lnSpc>
              <a:defRPr lang="en-US" dirty="0"/>
            </a:lvl5pPr>
          </a:lstStyle>
          <a:p>
            <a:pPr marL="0" lvl="0" indent="0">
              <a:lnSpc>
                <a:spcPct val="120000"/>
              </a:lnSpc>
              <a:spcBef>
                <a:spcPts val="0"/>
              </a:spcBef>
              <a:buNone/>
            </a:pPr>
            <a:r>
              <a:rPr lang="en-US" dirty="0"/>
              <a:t>Edit Master text styles</a:t>
            </a:r>
          </a:p>
          <a:p>
            <a:pPr marL="0" lvl="1" indent="0">
              <a:lnSpc>
                <a:spcPct val="120000"/>
              </a:lnSpc>
              <a:spcBef>
                <a:spcPts val="0"/>
              </a:spcBef>
              <a:buNone/>
            </a:pPr>
            <a:r>
              <a:rPr lang="en-US" dirty="0"/>
              <a:t>Second level</a:t>
            </a:r>
          </a:p>
          <a:p>
            <a:pPr marL="0" lvl="2" indent="0">
              <a:lnSpc>
                <a:spcPct val="120000"/>
              </a:lnSpc>
              <a:spcBef>
                <a:spcPts val="0"/>
              </a:spcBef>
              <a:buNone/>
            </a:pPr>
            <a:r>
              <a:rPr lang="en-US" dirty="0"/>
              <a:t>Third level</a:t>
            </a:r>
          </a:p>
        </p:txBody>
      </p:sp>
      <p:sp>
        <p:nvSpPr>
          <p:cNvPr id="19" name="Text Placeholder 8">
            <a:extLst>
              <a:ext uri="{FF2B5EF4-FFF2-40B4-BE49-F238E27FC236}">
                <a16:creationId xmlns:a16="http://schemas.microsoft.com/office/drawing/2014/main" id="{BADAC806-CD49-404E-BEE2-29C83F7E3758}"/>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6" name="Footer Placeholder 5">
            <a:extLst>
              <a:ext uri="{FF2B5EF4-FFF2-40B4-BE49-F238E27FC236}">
                <a16:creationId xmlns:a16="http://schemas.microsoft.com/office/drawing/2014/main" id="{BF5E8870-FA9F-5E4A-A39A-AFE99B57508A}"/>
              </a:ext>
            </a:extLst>
          </p:cNvPr>
          <p:cNvSpPr>
            <a:spLocks noGrp="1"/>
          </p:cNvSpPr>
          <p:nvPr>
            <p:ph type="ftr" sz="quarter" idx="16"/>
          </p:nvPr>
        </p:nvSpPr>
        <p:spPr/>
        <p:txBody>
          <a:bodyPr/>
          <a:lstStyle/>
          <a:p>
            <a:r>
              <a:rPr lang="en-CA"/>
              <a:t>Our changing planet and insurance implications</a:t>
            </a:r>
            <a:endParaRPr lang="en-US" dirty="0"/>
          </a:p>
        </p:txBody>
      </p:sp>
      <p:sp>
        <p:nvSpPr>
          <p:cNvPr id="8" name="Slide Number Placeholder 7">
            <a:extLst>
              <a:ext uri="{FF2B5EF4-FFF2-40B4-BE49-F238E27FC236}">
                <a16:creationId xmlns:a16="http://schemas.microsoft.com/office/drawing/2014/main" id="{A9972EAC-5666-304E-BDFF-A0FE0AF5605B}"/>
              </a:ext>
            </a:extLst>
          </p:cNvPr>
          <p:cNvSpPr>
            <a:spLocks noGrp="1"/>
          </p:cNvSpPr>
          <p:nvPr>
            <p:ph type="sldNum" sz="quarter" idx="17"/>
          </p:nvPr>
        </p:nvSpPr>
        <p:spPr/>
        <p:txBody>
          <a:bodyPr/>
          <a:lstStyle/>
          <a:p>
            <a:fld id="{649DDBF6-DE93-5143-A5B9-B4FB4E725249}" type="slidenum">
              <a:rPr lang="en-US" smtClean="0"/>
              <a:pPr/>
              <a:t>‹Nº›</a:t>
            </a:fld>
            <a:endParaRPr lang="en-US" dirty="0"/>
          </a:p>
        </p:txBody>
      </p:sp>
    </p:spTree>
    <p:extLst>
      <p:ext uri="{BB962C8B-B14F-4D97-AF65-F5344CB8AC3E}">
        <p14:creationId xmlns:p14="http://schemas.microsoft.com/office/powerpoint/2010/main" val="3375759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icon and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a:xfrm>
            <a:off x="609600" y="365126"/>
            <a:ext cx="6412682" cy="473074"/>
          </a:xfrm>
        </p:spPr>
        <p:txBody>
          <a:bodyPr/>
          <a:lstStyle>
            <a:lvl1pPr>
              <a:defRPr/>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a:xfrm>
            <a:off x="609600" y="1494093"/>
            <a:ext cx="6412088" cy="4026535"/>
          </a:xfrm>
        </p:spPr>
        <p:txBody>
          <a:bodyPr/>
          <a:lstStyle>
            <a:lvl1pPr>
              <a:defRPr sz="2400"/>
            </a:lvl1pPr>
            <a:lvl2pPr>
              <a:defRPr sz="21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FD99E511-0EE9-4309-8BB8-8C73DEBBB0FB}"/>
              </a:ext>
            </a:extLst>
          </p:cNvPr>
          <p:cNvSpPr>
            <a:spLocks noGrp="1"/>
          </p:cNvSpPr>
          <p:nvPr>
            <p:ph type="body" sz="quarter" idx="13" hasCustomPrompt="1"/>
          </p:nvPr>
        </p:nvSpPr>
        <p:spPr>
          <a:xfrm>
            <a:off x="612116" y="989965"/>
            <a:ext cx="6431076"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11" name="Content Placeholder 9">
            <a:extLst>
              <a:ext uri="{FF2B5EF4-FFF2-40B4-BE49-F238E27FC236}">
                <a16:creationId xmlns:a16="http://schemas.microsoft.com/office/drawing/2014/main" id="{9E05CD90-7AF6-4F3B-84B8-86626876A4FB}"/>
              </a:ext>
            </a:extLst>
          </p:cNvPr>
          <p:cNvSpPr>
            <a:spLocks noGrp="1"/>
          </p:cNvSpPr>
          <p:nvPr>
            <p:ph sz="quarter" idx="15"/>
          </p:nvPr>
        </p:nvSpPr>
        <p:spPr>
          <a:xfrm>
            <a:off x="7552267" y="365126"/>
            <a:ext cx="4662312" cy="5572830"/>
          </a:xfrm>
          <a:solidFill>
            <a:schemeClr val="bg1">
              <a:lumMod val="95000"/>
              <a:alpha val="78000"/>
            </a:schemeClr>
          </a:solidFill>
        </p:spPr>
        <p:txBody>
          <a:bodyPr lIns="457200" tIns="1737360" rIns="457200" bIns="91440"/>
          <a:lstStyle>
            <a:lvl1pPr marL="342900" indent="-342900" algn="l" defTabSz="914400" rtl="0" eaLnBrk="1" latinLnBrk="0" hangingPunct="1">
              <a:lnSpc>
                <a:spcPct val="100000"/>
              </a:lnSpc>
              <a:spcBef>
                <a:spcPts val="0"/>
              </a:spcBef>
              <a:spcAft>
                <a:spcPts val="1200"/>
              </a:spcAft>
              <a:buClr>
                <a:srgbClr val="006086"/>
              </a:buClr>
              <a:buFont typeface="Wingdings" pitchFamily="2" charset="2"/>
              <a:buChar char="§"/>
              <a:defRPr lang="en-US" sz="2000" b="1" kern="1200" dirty="0">
                <a:solidFill>
                  <a:schemeClr val="accent2"/>
                </a:solidFill>
                <a:latin typeface="Arial" panose="020B0604020202020204" pitchFamily="34" charset="0"/>
                <a:ea typeface="+mn-ea"/>
                <a:cs typeface="Arial" panose="020B0604020202020204" pitchFamily="34" charset="0"/>
              </a:defRPr>
            </a:lvl1pPr>
            <a:lvl2pPr marL="173038" indent="-173038">
              <a:spcBef>
                <a:spcPts val="0"/>
              </a:spcBef>
              <a:spcAft>
                <a:spcPts val="1200"/>
              </a:spcAft>
              <a:buClr>
                <a:schemeClr val="accent2"/>
              </a:buClr>
              <a:buFont typeface="Wingdings" pitchFamily="2" charset="2"/>
              <a:buChar char="§"/>
              <a:defRPr>
                <a:solidFill>
                  <a:schemeClr val="tx2"/>
                </a:solidFill>
              </a:defRPr>
            </a:lvl2pPr>
            <a:lvl3pPr marL="173038" indent="-173038">
              <a:spcBef>
                <a:spcPts val="0"/>
              </a:spcBef>
              <a:spcAft>
                <a:spcPts val="1200"/>
              </a:spcAft>
              <a:buClr>
                <a:schemeClr val="accent2"/>
              </a:buClr>
              <a:buFont typeface="Wingdings" pitchFamily="2" charset="2"/>
              <a:buChar char="§"/>
              <a:defRPr>
                <a:solidFill>
                  <a:schemeClr val="tx2"/>
                </a:solidFill>
              </a:defRPr>
            </a:lvl3pPr>
            <a:lvl4pPr marL="173038" indent="-173038">
              <a:spcBef>
                <a:spcPts val="0"/>
              </a:spcBef>
              <a:spcAft>
                <a:spcPts val="1200"/>
              </a:spcAft>
              <a:buClr>
                <a:schemeClr val="accent2"/>
              </a:buClr>
              <a:buFont typeface="Wingdings" pitchFamily="2" charset="2"/>
              <a:buChar char="§"/>
              <a:defRPr>
                <a:solidFill>
                  <a:schemeClr val="tx2"/>
                </a:solidFill>
              </a:defRPr>
            </a:lvl4pPr>
            <a:lvl5pPr marL="173038" indent="-173038">
              <a:spcBef>
                <a:spcPts val="0"/>
              </a:spcBef>
              <a:spcAft>
                <a:spcPts val="1200"/>
              </a:spcAft>
              <a:buClr>
                <a:schemeClr val="accent2"/>
              </a:buClr>
              <a:buFont typeface="Wingdings" pitchFamily="2" charset="2"/>
              <a:buChar char="§"/>
              <a:defRPr>
                <a:solidFill>
                  <a:schemeClr val="tx2"/>
                </a:solidFill>
              </a:defRPr>
            </a:lvl5pPr>
          </a:lstStyle>
          <a:p>
            <a:pPr marL="169863" lvl="0"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Click to edit Master text styles</a:t>
            </a:r>
          </a:p>
          <a:p>
            <a:pPr marL="169863" lvl="1"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Second level</a:t>
            </a:r>
          </a:p>
          <a:p>
            <a:pPr marL="169863" lvl="2"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Third level</a:t>
            </a:r>
          </a:p>
          <a:p>
            <a:pPr marL="169863" lvl="3"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Fourth level</a:t>
            </a:r>
          </a:p>
          <a:p>
            <a:pPr marL="169863" lvl="4"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Fifth level</a:t>
            </a:r>
            <a:endParaRPr lang="en-US" dirty="0"/>
          </a:p>
        </p:txBody>
      </p:sp>
      <p:sp>
        <p:nvSpPr>
          <p:cNvPr id="12" name="Picture Placeholder 11">
            <a:extLst>
              <a:ext uri="{FF2B5EF4-FFF2-40B4-BE49-F238E27FC236}">
                <a16:creationId xmlns:a16="http://schemas.microsoft.com/office/drawing/2014/main" id="{B4C44B3B-1E11-4A0B-8BDD-A3B0EF68A2B5}"/>
              </a:ext>
            </a:extLst>
          </p:cNvPr>
          <p:cNvSpPr>
            <a:spLocks noGrp="1"/>
          </p:cNvSpPr>
          <p:nvPr>
            <p:ph type="pic" sz="quarter" idx="16" hasCustomPrompt="1"/>
          </p:nvPr>
        </p:nvSpPr>
        <p:spPr>
          <a:xfrm>
            <a:off x="7946849" y="623712"/>
            <a:ext cx="1265237" cy="1263650"/>
          </a:xfrm>
        </p:spPr>
        <p:txBody>
          <a:bodyPr anchor="ctr"/>
          <a:lstStyle>
            <a:lvl1pPr marL="0" indent="0" algn="ctr">
              <a:buNone/>
              <a:defRPr/>
            </a:lvl1pPr>
          </a:lstStyle>
          <a:p>
            <a:r>
              <a:rPr lang="en-US" dirty="0"/>
              <a:t>icon</a:t>
            </a:r>
          </a:p>
        </p:txBody>
      </p:sp>
      <p:sp>
        <p:nvSpPr>
          <p:cNvPr id="6" name="Footer Placeholder 5">
            <a:extLst>
              <a:ext uri="{FF2B5EF4-FFF2-40B4-BE49-F238E27FC236}">
                <a16:creationId xmlns:a16="http://schemas.microsoft.com/office/drawing/2014/main" id="{FE55B33B-2B6D-D64E-8417-BAF280439F71}"/>
              </a:ext>
            </a:extLst>
          </p:cNvPr>
          <p:cNvSpPr>
            <a:spLocks noGrp="1"/>
          </p:cNvSpPr>
          <p:nvPr>
            <p:ph type="ftr" sz="quarter" idx="17"/>
          </p:nvPr>
        </p:nvSpPr>
        <p:spPr/>
        <p:txBody>
          <a:bodyPr/>
          <a:lstStyle/>
          <a:p>
            <a:r>
              <a:rPr lang="en-CA"/>
              <a:t>Our changing planet and insurance implications</a:t>
            </a:r>
            <a:endParaRPr lang="en-US" dirty="0"/>
          </a:p>
        </p:txBody>
      </p:sp>
      <p:sp>
        <p:nvSpPr>
          <p:cNvPr id="7" name="Slide Number Placeholder 6">
            <a:extLst>
              <a:ext uri="{FF2B5EF4-FFF2-40B4-BE49-F238E27FC236}">
                <a16:creationId xmlns:a16="http://schemas.microsoft.com/office/drawing/2014/main" id="{D6BD421C-EC2B-0349-B373-0DE102FC88C7}"/>
              </a:ext>
            </a:extLst>
          </p:cNvPr>
          <p:cNvSpPr>
            <a:spLocks noGrp="1"/>
          </p:cNvSpPr>
          <p:nvPr>
            <p:ph type="sldNum" sz="quarter" idx="18"/>
          </p:nvPr>
        </p:nvSpPr>
        <p:spPr/>
        <p:txBody>
          <a:bodyPr/>
          <a:lstStyle/>
          <a:p>
            <a:fld id="{649DDBF6-DE93-5143-A5B9-B4FB4E725249}" type="slidenum">
              <a:rPr lang="en-US" smtClean="0"/>
              <a:pPr/>
              <a:t>‹Nº›</a:t>
            </a:fld>
            <a:endParaRPr lang="en-US" dirty="0"/>
          </a:p>
        </p:txBody>
      </p:sp>
    </p:spTree>
    <p:extLst>
      <p:ext uri="{BB962C8B-B14F-4D97-AF65-F5344CB8AC3E}">
        <p14:creationId xmlns:p14="http://schemas.microsoft.com/office/powerpoint/2010/main" val="2143725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and call-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13608F-7C3C-49A5-A7D9-D336B6CF94EE}"/>
              </a:ext>
            </a:extLst>
          </p:cNvPr>
          <p:cNvSpPr>
            <a:spLocks noGrp="1"/>
          </p:cNvSpPr>
          <p:nvPr>
            <p:ph type="pic" sz="quarter" idx="14"/>
          </p:nvPr>
        </p:nvSpPr>
        <p:spPr>
          <a:xfrm>
            <a:off x="1" y="1761064"/>
            <a:ext cx="6096000" cy="4182534"/>
          </a:xfrm>
          <a:solidFill>
            <a:schemeClr val="bg1">
              <a:lumMod val="95000"/>
            </a:schemeClr>
          </a:solidFill>
          <a:ln>
            <a:noFill/>
          </a:ln>
        </p:spPr>
        <p:txBody>
          <a:bodyPr anchor="ctr"/>
          <a:lstStyle>
            <a:lvl1pPr algn="ctr">
              <a:defRPr/>
            </a:lvl1pPr>
          </a:lstStyle>
          <a:p>
            <a:r>
              <a:rPr lang="en-US" dirty="0"/>
              <a:t>Click icon to add picture</a:t>
            </a:r>
          </a:p>
        </p:txBody>
      </p:sp>
      <p:sp>
        <p:nvSpPr>
          <p:cNvPr id="10" name="Content Placeholder 9">
            <a:extLst>
              <a:ext uri="{FF2B5EF4-FFF2-40B4-BE49-F238E27FC236}">
                <a16:creationId xmlns:a16="http://schemas.microsoft.com/office/drawing/2014/main" id="{3165D5EE-0AE6-4F36-9129-C347E9A8EEF1}"/>
              </a:ext>
            </a:extLst>
          </p:cNvPr>
          <p:cNvSpPr>
            <a:spLocks noGrp="1"/>
          </p:cNvSpPr>
          <p:nvPr>
            <p:ph sz="quarter" idx="15" hasCustomPrompt="1"/>
          </p:nvPr>
        </p:nvSpPr>
        <p:spPr>
          <a:xfrm>
            <a:off x="6086506" y="1760220"/>
            <a:ext cx="6105494" cy="4183378"/>
          </a:xfrm>
          <a:solidFill>
            <a:schemeClr val="accent2"/>
          </a:solidFill>
          <a:ln>
            <a:noFill/>
          </a:ln>
        </p:spPr>
        <p:txBody>
          <a:bodyPr lIns="457200" tIns="1737360" rIns="365760" bIns="91440"/>
          <a:lstStyle>
            <a:lvl1pPr>
              <a:spcBef>
                <a:spcPts val="0"/>
              </a:spcBef>
              <a:spcAft>
                <a:spcPts val="600"/>
              </a:spcAft>
              <a:buClr>
                <a:schemeClr val="bg1"/>
              </a:buClr>
              <a:defRPr b="1">
                <a:solidFill>
                  <a:schemeClr val="bg1"/>
                </a:solidFill>
              </a:defRPr>
            </a:lvl1pPr>
            <a:lvl2pPr marL="176213" indent="-176213">
              <a:buClr>
                <a:schemeClr val="bg1"/>
              </a:buClr>
              <a:defRPr>
                <a:solidFill>
                  <a:schemeClr val="bg1"/>
                </a:solidFill>
              </a:defRPr>
            </a:lvl2pPr>
            <a:lvl3pPr marL="176213" indent="-176213">
              <a:buClr>
                <a:schemeClr val="bg1"/>
              </a:buClr>
              <a:defRPr>
                <a:solidFill>
                  <a:schemeClr val="bg1"/>
                </a:solidFill>
              </a:defRPr>
            </a:lvl3pPr>
            <a:lvl4pPr marL="176213" indent="-176213">
              <a:buClr>
                <a:schemeClr val="bg1"/>
              </a:buClr>
              <a:defRPr>
                <a:solidFill>
                  <a:schemeClr val="bg1"/>
                </a:solidFill>
              </a:defRPr>
            </a:lvl4pPr>
            <a:lvl5pPr marL="176213" indent="-176213">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12" name="Picture Placeholder 11">
            <a:extLst>
              <a:ext uri="{FF2B5EF4-FFF2-40B4-BE49-F238E27FC236}">
                <a16:creationId xmlns:a16="http://schemas.microsoft.com/office/drawing/2014/main" id="{CC5D66B6-F440-4FAE-B94F-A3E3E406F3CB}"/>
              </a:ext>
            </a:extLst>
          </p:cNvPr>
          <p:cNvSpPr>
            <a:spLocks noGrp="1"/>
          </p:cNvSpPr>
          <p:nvPr>
            <p:ph type="pic" sz="quarter" idx="16" hasCustomPrompt="1"/>
          </p:nvPr>
        </p:nvSpPr>
        <p:spPr>
          <a:xfrm>
            <a:off x="6545882" y="2111023"/>
            <a:ext cx="1265237" cy="1263650"/>
          </a:xfrm>
        </p:spPr>
        <p:txBody>
          <a:bodyPr/>
          <a:lstStyle>
            <a:lvl1pPr marL="0" indent="0">
              <a:buNone/>
              <a:defRPr/>
            </a:lvl1pPr>
          </a:lstStyle>
          <a:p>
            <a:r>
              <a:rPr lang="en-US" dirty="0"/>
              <a:t>icon</a:t>
            </a:r>
          </a:p>
        </p:txBody>
      </p:sp>
      <p:sp>
        <p:nvSpPr>
          <p:cNvPr id="13" name="Title 1">
            <a:extLst>
              <a:ext uri="{FF2B5EF4-FFF2-40B4-BE49-F238E27FC236}">
                <a16:creationId xmlns:a16="http://schemas.microsoft.com/office/drawing/2014/main" id="{8E83A7BA-C6A0-4F81-B298-987E7369326D}"/>
              </a:ext>
            </a:extLst>
          </p:cNvPr>
          <p:cNvSpPr>
            <a:spLocks noGrp="1"/>
          </p:cNvSpPr>
          <p:nvPr>
            <p:ph type="title"/>
          </p:nvPr>
        </p:nvSpPr>
        <p:spPr>
          <a:xfrm>
            <a:off x="607315" y="365126"/>
            <a:ext cx="11189573" cy="473074"/>
          </a:xfrm>
        </p:spPr>
        <p:txBody>
          <a:bodyPr/>
          <a:lstStyle/>
          <a:p>
            <a:r>
              <a:rPr lang="en-US"/>
              <a:t>Click to edit Master title style</a:t>
            </a:r>
            <a:endParaRPr lang="en-US" dirty="0"/>
          </a:p>
        </p:txBody>
      </p:sp>
      <p:sp>
        <p:nvSpPr>
          <p:cNvPr id="14" name="Text Placeholder 8">
            <a:extLst>
              <a:ext uri="{FF2B5EF4-FFF2-40B4-BE49-F238E27FC236}">
                <a16:creationId xmlns:a16="http://schemas.microsoft.com/office/drawing/2014/main" id="{7F1D8B7A-AEB5-4940-B042-201EFF8BC36F}"/>
              </a:ext>
            </a:extLst>
          </p:cNvPr>
          <p:cNvSpPr>
            <a:spLocks noGrp="1"/>
          </p:cNvSpPr>
          <p:nvPr>
            <p:ph type="body" sz="quarter" idx="13" hasCustomPrompt="1"/>
          </p:nvPr>
        </p:nvSpPr>
        <p:spPr>
          <a:xfrm>
            <a:off x="609600" y="989965"/>
            <a:ext cx="11209019" cy="396875"/>
          </a:xfrm>
        </p:spPr>
        <p:txBody>
          <a:bodyPr/>
          <a:lstStyle>
            <a:lvl1pPr marL="0" indent="0" algn="l" defTabSz="914400" rtl="0" eaLnBrk="1" latinLnBrk="0" hangingPunct="1">
              <a:lnSpc>
                <a:spcPct val="90000"/>
              </a:lnSpc>
              <a:spcBef>
                <a:spcPct val="0"/>
              </a:spcBef>
              <a:buNone/>
              <a:defRPr lang="en-US" sz="28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4" name="Footer Placeholder 3">
            <a:extLst>
              <a:ext uri="{FF2B5EF4-FFF2-40B4-BE49-F238E27FC236}">
                <a16:creationId xmlns:a16="http://schemas.microsoft.com/office/drawing/2014/main" id="{BFFDB285-1071-CB42-A69C-D162C4ECC99F}"/>
              </a:ext>
            </a:extLst>
          </p:cNvPr>
          <p:cNvSpPr>
            <a:spLocks noGrp="1"/>
          </p:cNvSpPr>
          <p:nvPr>
            <p:ph type="ftr" sz="quarter" idx="17"/>
          </p:nvPr>
        </p:nvSpPr>
        <p:spPr/>
        <p:txBody>
          <a:bodyPr/>
          <a:lstStyle/>
          <a:p>
            <a:r>
              <a:rPr lang="en-CA"/>
              <a:t>Our changing planet and insurance implications</a:t>
            </a:r>
            <a:endParaRPr lang="en-US" dirty="0"/>
          </a:p>
        </p:txBody>
      </p:sp>
      <p:sp>
        <p:nvSpPr>
          <p:cNvPr id="5" name="Slide Number Placeholder 4">
            <a:extLst>
              <a:ext uri="{FF2B5EF4-FFF2-40B4-BE49-F238E27FC236}">
                <a16:creationId xmlns:a16="http://schemas.microsoft.com/office/drawing/2014/main" id="{2FF896F7-16FC-274E-BEFE-9A01FAA3E2DA}"/>
              </a:ext>
            </a:extLst>
          </p:cNvPr>
          <p:cNvSpPr>
            <a:spLocks noGrp="1"/>
          </p:cNvSpPr>
          <p:nvPr>
            <p:ph type="sldNum" sz="quarter" idx="18"/>
          </p:nvPr>
        </p:nvSpPr>
        <p:spPr/>
        <p:txBody>
          <a:bodyPr/>
          <a:lstStyle/>
          <a:p>
            <a:fld id="{649DDBF6-DE93-5143-A5B9-B4FB4E725249}" type="slidenum">
              <a:rPr lang="en-US" smtClean="0"/>
              <a:pPr/>
              <a:t>‹Nº›</a:t>
            </a:fld>
            <a:endParaRPr lang="en-US" dirty="0"/>
          </a:p>
        </p:txBody>
      </p:sp>
    </p:spTree>
    <p:extLst>
      <p:ext uri="{BB962C8B-B14F-4D97-AF65-F5344CB8AC3E}">
        <p14:creationId xmlns:p14="http://schemas.microsoft.com/office/powerpoint/2010/main" val="3726257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8B66B5-7088-9E4A-83AB-437592520F8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216821" cy="6858000"/>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633046" y="626013"/>
            <a:ext cx="6213231" cy="4783015"/>
          </a:xfrm>
          <a:prstGeom prst="rect">
            <a:avLst/>
          </a:prstGeom>
          <a:solidFill>
            <a:srgbClr val="E31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1153479" y="1707198"/>
            <a:ext cx="4709057" cy="1203642"/>
          </a:xfrm>
        </p:spPr>
        <p:txBody>
          <a:bodyPr>
            <a:normAutofit/>
          </a:bodyPr>
          <a:lstStyle>
            <a:lvl1pPr marL="0" indent="0">
              <a:lnSpc>
                <a:spcPct val="100000"/>
              </a:lnSpc>
              <a:buNone/>
              <a:defRPr sz="3600" b="0">
                <a:solidFill>
                  <a:schemeClr val="bg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1153479" y="3063558"/>
            <a:ext cx="4709057" cy="426402"/>
          </a:xfrm>
        </p:spPr>
        <p:txBody>
          <a:bodyPr>
            <a:normAutofit/>
          </a:bodyPr>
          <a:lstStyle>
            <a:lvl1pPr marL="0" indent="0">
              <a:lnSpc>
                <a:spcPct val="100000"/>
              </a:lnSpc>
              <a:buNone/>
              <a:defRPr sz="2400" b="0">
                <a:solidFill>
                  <a:schemeClr val="bg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1153479" y="4176078"/>
            <a:ext cx="5089525" cy="304482"/>
          </a:xfrm>
        </p:spPr>
        <p:txBody>
          <a:bodyPr>
            <a:noAutofit/>
          </a:bodyPr>
          <a:lstStyle>
            <a:lvl1pPr marL="0" indent="0">
              <a:lnSpc>
                <a:spcPct val="100000"/>
              </a:lnSpc>
              <a:buNone/>
              <a:defRPr sz="1600" b="1">
                <a:solidFill>
                  <a:schemeClr val="bg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1153479" y="4557078"/>
            <a:ext cx="5089525" cy="289242"/>
          </a:xfrm>
        </p:spPr>
        <p:txBody>
          <a:bodyPr>
            <a:noAutofit/>
          </a:bodyPr>
          <a:lstStyle>
            <a:lvl1pPr marL="0" indent="0">
              <a:lnSpc>
                <a:spcPct val="100000"/>
              </a:lnSpc>
              <a:buNone/>
              <a:defRPr sz="1600" b="0">
                <a:solidFill>
                  <a:schemeClr val="bg1"/>
                </a:solidFill>
              </a:defRPr>
            </a:lvl1pPr>
          </a:lstStyle>
          <a:p>
            <a:pPr lvl="0"/>
            <a:r>
              <a:rPr lang="en-US" dirty="0"/>
              <a:t>11.11.2019</a:t>
            </a:r>
          </a:p>
        </p:txBody>
      </p:sp>
      <p:pic>
        <p:nvPicPr>
          <p:cNvPr id="14" name="Picture 13">
            <a:extLst>
              <a:ext uri="{FF2B5EF4-FFF2-40B4-BE49-F238E27FC236}">
                <a16:creationId xmlns:a16="http://schemas.microsoft.com/office/drawing/2014/main" id="{14BB6991-235E-B94E-BCA7-B7F929B7DB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3479" y="1021937"/>
            <a:ext cx="1027311" cy="368119"/>
          </a:xfrm>
          <a:prstGeom prst="rect">
            <a:avLst/>
          </a:prstGeom>
        </p:spPr>
      </p:pic>
    </p:spTree>
    <p:extLst>
      <p:ext uri="{BB962C8B-B14F-4D97-AF65-F5344CB8AC3E}">
        <p14:creationId xmlns:p14="http://schemas.microsoft.com/office/powerpoint/2010/main" val="997755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0B20-57C5-4C30-AB47-ADB85F3A055E}"/>
              </a:ext>
            </a:extLst>
          </p:cNvPr>
          <p:cNvSpPr>
            <a:spLocks noGrp="1"/>
          </p:cNvSpPr>
          <p:nvPr>
            <p:ph type="title"/>
          </p:nvPr>
        </p:nvSpPr>
        <p:spPr>
          <a:xfrm>
            <a:off x="609246" y="365126"/>
            <a:ext cx="11187642" cy="473074"/>
          </a:xfrm>
        </p:spPr>
        <p:txBody>
          <a:bodyPr/>
          <a:lstStyle/>
          <a:p>
            <a:r>
              <a:rPr lang="en-US"/>
              <a:t>Click to edit Master title style</a:t>
            </a:r>
          </a:p>
        </p:txBody>
      </p:sp>
      <p:sp>
        <p:nvSpPr>
          <p:cNvPr id="5" name="Text Placeholder 8">
            <a:extLst>
              <a:ext uri="{FF2B5EF4-FFF2-40B4-BE49-F238E27FC236}">
                <a16:creationId xmlns:a16="http://schemas.microsoft.com/office/drawing/2014/main" id="{55D50A19-5AEB-4338-8D63-A6D31B1A225A}"/>
              </a:ext>
            </a:extLst>
          </p:cNvPr>
          <p:cNvSpPr>
            <a:spLocks noGrp="1"/>
          </p:cNvSpPr>
          <p:nvPr>
            <p:ph type="body" sz="quarter" idx="13" hasCustomPrompt="1"/>
          </p:nvPr>
        </p:nvSpPr>
        <p:spPr>
          <a:xfrm>
            <a:off x="610955" y="989965"/>
            <a:ext cx="11174644"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Picture Placeholder 6">
            <a:extLst>
              <a:ext uri="{FF2B5EF4-FFF2-40B4-BE49-F238E27FC236}">
                <a16:creationId xmlns:a16="http://schemas.microsoft.com/office/drawing/2014/main" id="{2DF35351-72AF-4DF7-B709-43B97E3DD894}"/>
              </a:ext>
            </a:extLst>
          </p:cNvPr>
          <p:cNvSpPr>
            <a:spLocks noGrp="1"/>
          </p:cNvSpPr>
          <p:nvPr>
            <p:ph type="pic" sz="quarter" idx="14"/>
          </p:nvPr>
        </p:nvSpPr>
        <p:spPr>
          <a:xfrm>
            <a:off x="609600" y="1772532"/>
            <a:ext cx="3515079" cy="2438400"/>
          </a:xfrm>
          <a:solidFill>
            <a:schemeClr val="bg1">
              <a:lumMod val="95000"/>
            </a:schemeClr>
          </a:solidFill>
        </p:spPr>
        <p:txBody>
          <a:bodyPr anchor="ctr"/>
          <a:lstStyle>
            <a:lvl1pPr marL="0" indent="0" algn="ctr">
              <a:buNone/>
              <a:defRPr/>
            </a:lvl1pPr>
          </a:lstStyle>
          <a:p>
            <a:r>
              <a:rPr lang="en-US" dirty="0"/>
              <a:t>Click icon to add picture</a:t>
            </a:r>
          </a:p>
        </p:txBody>
      </p:sp>
      <p:sp>
        <p:nvSpPr>
          <p:cNvPr id="8" name="Picture Placeholder 6">
            <a:extLst>
              <a:ext uri="{FF2B5EF4-FFF2-40B4-BE49-F238E27FC236}">
                <a16:creationId xmlns:a16="http://schemas.microsoft.com/office/drawing/2014/main" id="{2C061892-C912-4EB9-8070-3DF744CE7ED4}"/>
              </a:ext>
            </a:extLst>
          </p:cNvPr>
          <p:cNvSpPr>
            <a:spLocks noGrp="1"/>
          </p:cNvSpPr>
          <p:nvPr>
            <p:ph type="pic" sz="quarter" idx="15"/>
          </p:nvPr>
        </p:nvSpPr>
        <p:spPr>
          <a:xfrm>
            <a:off x="4445705" y="1772532"/>
            <a:ext cx="3515079" cy="2438400"/>
          </a:xfrm>
          <a:solidFill>
            <a:schemeClr val="bg1">
              <a:lumMod val="95000"/>
            </a:schemeClr>
          </a:solidFill>
        </p:spPr>
        <p:txBody>
          <a:bodyPr anchor="ctr"/>
          <a:lstStyle>
            <a:lvl1pPr marL="0" indent="0" algn="ctr">
              <a:buNone/>
              <a:defRPr/>
            </a:lvl1pPr>
          </a:lstStyle>
          <a:p>
            <a:r>
              <a:rPr lang="en-US" dirty="0"/>
              <a:t>Click icon to add picture</a:t>
            </a:r>
          </a:p>
        </p:txBody>
      </p:sp>
      <p:sp>
        <p:nvSpPr>
          <p:cNvPr id="9" name="Picture Placeholder 6">
            <a:extLst>
              <a:ext uri="{FF2B5EF4-FFF2-40B4-BE49-F238E27FC236}">
                <a16:creationId xmlns:a16="http://schemas.microsoft.com/office/drawing/2014/main" id="{44A688C9-0D01-422A-A78C-22E5E781DD53}"/>
              </a:ext>
            </a:extLst>
          </p:cNvPr>
          <p:cNvSpPr>
            <a:spLocks noGrp="1"/>
          </p:cNvSpPr>
          <p:nvPr>
            <p:ph type="pic" sz="quarter" idx="16"/>
          </p:nvPr>
        </p:nvSpPr>
        <p:spPr>
          <a:xfrm>
            <a:off x="8281809" y="1772532"/>
            <a:ext cx="3515079" cy="2438400"/>
          </a:xfrm>
          <a:solidFill>
            <a:schemeClr val="bg1">
              <a:lumMod val="95000"/>
            </a:schemeClr>
          </a:solidFill>
        </p:spPr>
        <p:txBody>
          <a:bodyPr anchor="ctr"/>
          <a:lstStyle>
            <a:lvl1pPr marL="0" indent="0" algn="ctr">
              <a:buNone/>
              <a:defRPr/>
            </a:lvl1pPr>
          </a:lstStyle>
          <a:p>
            <a:r>
              <a:rPr lang="en-US" dirty="0"/>
              <a:t>Click icon to add picture</a:t>
            </a:r>
          </a:p>
        </p:txBody>
      </p:sp>
      <p:sp>
        <p:nvSpPr>
          <p:cNvPr id="14" name="Text Placeholder 13">
            <a:extLst>
              <a:ext uri="{FF2B5EF4-FFF2-40B4-BE49-F238E27FC236}">
                <a16:creationId xmlns:a16="http://schemas.microsoft.com/office/drawing/2014/main" id="{644F148F-C165-4CF5-9C5A-288AE07F5D54}"/>
              </a:ext>
            </a:extLst>
          </p:cNvPr>
          <p:cNvSpPr>
            <a:spLocks noGrp="1"/>
          </p:cNvSpPr>
          <p:nvPr>
            <p:ph type="body" sz="quarter" idx="17"/>
          </p:nvPr>
        </p:nvSpPr>
        <p:spPr>
          <a:xfrm>
            <a:off x="609246" y="4436004"/>
            <a:ext cx="351507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3">
            <a:extLst>
              <a:ext uri="{FF2B5EF4-FFF2-40B4-BE49-F238E27FC236}">
                <a16:creationId xmlns:a16="http://schemas.microsoft.com/office/drawing/2014/main" id="{8D07B015-BFAD-465C-9D4B-D607100EFE29}"/>
              </a:ext>
            </a:extLst>
          </p:cNvPr>
          <p:cNvSpPr>
            <a:spLocks noGrp="1"/>
          </p:cNvSpPr>
          <p:nvPr>
            <p:ph type="body" sz="quarter" idx="18"/>
          </p:nvPr>
        </p:nvSpPr>
        <p:spPr>
          <a:xfrm>
            <a:off x="4445351" y="4436004"/>
            <a:ext cx="351507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3">
            <a:extLst>
              <a:ext uri="{FF2B5EF4-FFF2-40B4-BE49-F238E27FC236}">
                <a16:creationId xmlns:a16="http://schemas.microsoft.com/office/drawing/2014/main" id="{00086D4A-6A05-4CB4-BE62-1FADB959AE1E}"/>
              </a:ext>
            </a:extLst>
          </p:cNvPr>
          <p:cNvSpPr>
            <a:spLocks noGrp="1"/>
          </p:cNvSpPr>
          <p:nvPr>
            <p:ph type="body" sz="quarter" idx="19"/>
          </p:nvPr>
        </p:nvSpPr>
        <p:spPr>
          <a:xfrm>
            <a:off x="8281455" y="4436004"/>
            <a:ext cx="351507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a:extLst>
              <a:ext uri="{FF2B5EF4-FFF2-40B4-BE49-F238E27FC236}">
                <a16:creationId xmlns:a16="http://schemas.microsoft.com/office/drawing/2014/main" id="{CA3147CD-BC81-784B-94E1-754F61774171}"/>
              </a:ext>
            </a:extLst>
          </p:cNvPr>
          <p:cNvSpPr>
            <a:spLocks noGrp="1"/>
          </p:cNvSpPr>
          <p:nvPr>
            <p:ph type="ftr" sz="quarter" idx="20"/>
          </p:nvPr>
        </p:nvSpPr>
        <p:spPr/>
        <p:txBody>
          <a:bodyPr/>
          <a:lstStyle/>
          <a:p>
            <a:r>
              <a:rPr lang="en-CA"/>
              <a:t>Our changing planet and insurance implications</a:t>
            </a:r>
            <a:endParaRPr lang="en-US" dirty="0"/>
          </a:p>
        </p:txBody>
      </p:sp>
      <p:sp>
        <p:nvSpPr>
          <p:cNvPr id="4" name="Slide Number Placeholder 3">
            <a:extLst>
              <a:ext uri="{FF2B5EF4-FFF2-40B4-BE49-F238E27FC236}">
                <a16:creationId xmlns:a16="http://schemas.microsoft.com/office/drawing/2014/main" id="{D349F7F2-9164-BB42-923D-3607FD810033}"/>
              </a:ext>
            </a:extLst>
          </p:cNvPr>
          <p:cNvSpPr>
            <a:spLocks noGrp="1"/>
          </p:cNvSpPr>
          <p:nvPr>
            <p:ph type="sldNum" sz="quarter" idx="21"/>
          </p:nvPr>
        </p:nvSpPr>
        <p:spPr/>
        <p:txBody>
          <a:bodyPr/>
          <a:lstStyle/>
          <a:p>
            <a:fld id="{649DDBF6-DE93-5143-A5B9-B4FB4E725249}" type="slidenum">
              <a:rPr lang="en-US" smtClean="0"/>
              <a:pPr/>
              <a:t>‹Nº›</a:t>
            </a:fld>
            <a:endParaRPr lang="en-US" dirty="0"/>
          </a:p>
        </p:txBody>
      </p:sp>
    </p:spTree>
    <p:extLst>
      <p:ext uri="{BB962C8B-B14F-4D97-AF65-F5344CB8AC3E}">
        <p14:creationId xmlns:p14="http://schemas.microsoft.com/office/powerpoint/2010/main" val="1316702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0B20-57C5-4C30-AB47-ADB85F3A055E}"/>
              </a:ext>
            </a:extLst>
          </p:cNvPr>
          <p:cNvSpPr>
            <a:spLocks noGrp="1"/>
          </p:cNvSpPr>
          <p:nvPr>
            <p:ph type="title"/>
          </p:nvPr>
        </p:nvSpPr>
        <p:spPr>
          <a:xfrm>
            <a:off x="606862" y="365126"/>
            <a:ext cx="11387667" cy="473074"/>
          </a:xfrm>
        </p:spPr>
        <p:txBody>
          <a:bodyPr/>
          <a:lstStyle/>
          <a:p>
            <a:r>
              <a:rPr lang="en-US"/>
              <a:t>Click to edit Master title style</a:t>
            </a:r>
          </a:p>
        </p:txBody>
      </p:sp>
      <p:sp>
        <p:nvSpPr>
          <p:cNvPr id="5" name="Text Placeholder 8">
            <a:extLst>
              <a:ext uri="{FF2B5EF4-FFF2-40B4-BE49-F238E27FC236}">
                <a16:creationId xmlns:a16="http://schemas.microsoft.com/office/drawing/2014/main" id="{55D50A19-5AEB-4338-8D63-A6D31B1A225A}"/>
              </a:ext>
            </a:extLst>
          </p:cNvPr>
          <p:cNvSpPr>
            <a:spLocks noGrp="1"/>
          </p:cNvSpPr>
          <p:nvPr>
            <p:ph type="body" sz="quarter" idx="13" hasCustomPrompt="1"/>
          </p:nvPr>
        </p:nvSpPr>
        <p:spPr>
          <a:xfrm>
            <a:off x="608803" y="989965"/>
            <a:ext cx="11374437"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Picture Placeholder 6">
            <a:extLst>
              <a:ext uri="{FF2B5EF4-FFF2-40B4-BE49-F238E27FC236}">
                <a16:creationId xmlns:a16="http://schemas.microsoft.com/office/drawing/2014/main" id="{2DF35351-72AF-4DF7-B709-43B97E3DD894}"/>
              </a:ext>
            </a:extLst>
          </p:cNvPr>
          <p:cNvSpPr>
            <a:spLocks noGrp="1"/>
          </p:cNvSpPr>
          <p:nvPr>
            <p:ph type="pic" sz="quarter" idx="14"/>
          </p:nvPr>
        </p:nvSpPr>
        <p:spPr>
          <a:xfrm>
            <a:off x="609599" y="1783646"/>
            <a:ext cx="5375947" cy="2574043"/>
          </a:xfrm>
          <a:solidFill>
            <a:schemeClr val="bg1">
              <a:lumMod val="95000"/>
            </a:schemeClr>
          </a:solidFill>
        </p:spPr>
        <p:txBody>
          <a:bodyPr anchor="ctr"/>
          <a:lstStyle>
            <a:lvl1pPr marL="0" indent="0" algn="ctr">
              <a:buNone/>
              <a:defRPr/>
            </a:lvl1pPr>
          </a:lstStyle>
          <a:p>
            <a:r>
              <a:rPr lang="en-US" dirty="0"/>
              <a:t>Click icon to add picture</a:t>
            </a:r>
          </a:p>
        </p:txBody>
      </p:sp>
      <p:sp>
        <p:nvSpPr>
          <p:cNvPr id="8" name="Picture Placeholder 6">
            <a:extLst>
              <a:ext uri="{FF2B5EF4-FFF2-40B4-BE49-F238E27FC236}">
                <a16:creationId xmlns:a16="http://schemas.microsoft.com/office/drawing/2014/main" id="{2C061892-C912-4EB9-8070-3DF744CE7ED4}"/>
              </a:ext>
            </a:extLst>
          </p:cNvPr>
          <p:cNvSpPr>
            <a:spLocks noGrp="1"/>
          </p:cNvSpPr>
          <p:nvPr>
            <p:ph type="pic" sz="quarter" idx="15"/>
          </p:nvPr>
        </p:nvSpPr>
        <p:spPr>
          <a:xfrm>
            <a:off x="6404572" y="1783646"/>
            <a:ext cx="5375948" cy="2574043"/>
          </a:xfrm>
          <a:solidFill>
            <a:schemeClr val="bg1">
              <a:lumMod val="95000"/>
            </a:schemeClr>
          </a:solidFill>
        </p:spPr>
        <p:txBody>
          <a:bodyPr anchor="ctr"/>
          <a:lstStyle>
            <a:lvl1pPr marL="0" indent="0" algn="ctr">
              <a:buNone/>
              <a:defRPr/>
            </a:lvl1pPr>
          </a:lstStyle>
          <a:p>
            <a:r>
              <a:rPr lang="en-US" dirty="0"/>
              <a:t>Click icon to add picture</a:t>
            </a:r>
          </a:p>
        </p:txBody>
      </p:sp>
      <p:sp>
        <p:nvSpPr>
          <p:cNvPr id="14" name="Text Placeholder 13">
            <a:extLst>
              <a:ext uri="{FF2B5EF4-FFF2-40B4-BE49-F238E27FC236}">
                <a16:creationId xmlns:a16="http://schemas.microsoft.com/office/drawing/2014/main" id="{644F148F-C165-4CF5-9C5A-288AE07F5D54}"/>
              </a:ext>
            </a:extLst>
          </p:cNvPr>
          <p:cNvSpPr>
            <a:spLocks noGrp="1"/>
          </p:cNvSpPr>
          <p:nvPr>
            <p:ph type="body" sz="quarter" idx="17"/>
          </p:nvPr>
        </p:nvSpPr>
        <p:spPr>
          <a:xfrm>
            <a:off x="606862" y="4560183"/>
            <a:ext cx="530145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3">
            <a:extLst>
              <a:ext uri="{FF2B5EF4-FFF2-40B4-BE49-F238E27FC236}">
                <a16:creationId xmlns:a16="http://schemas.microsoft.com/office/drawing/2014/main" id="{8D07B015-BFAD-465C-9D4B-D607100EFE29}"/>
              </a:ext>
            </a:extLst>
          </p:cNvPr>
          <p:cNvSpPr>
            <a:spLocks noGrp="1"/>
          </p:cNvSpPr>
          <p:nvPr>
            <p:ph type="body" sz="quarter" idx="18"/>
          </p:nvPr>
        </p:nvSpPr>
        <p:spPr>
          <a:xfrm>
            <a:off x="6404572" y="4560183"/>
            <a:ext cx="5403606"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a:extLst>
              <a:ext uri="{FF2B5EF4-FFF2-40B4-BE49-F238E27FC236}">
                <a16:creationId xmlns:a16="http://schemas.microsoft.com/office/drawing/2014/main" id="{8AD50AFC-1C71-EF47-83C0-4DDF55472A02}"/>
              </a:ext>
            </a:extLst>
          </p:cNvPr>
          <p:cNvSpPr>
            <a:spLocks noGrp="1"/>
          </p:cNvSpPr>
          <p:nvPr>
            <p:ph type="ftr" sz="quarter" idx="19"/>
          </p:nvPr>
        </p:nvSpPr>
        <p:spPr/>
        <p:txBody>
          <a:bodyPr/>
          <a:lstStyle/>
          <a:p>
            <a:r>
              <a:rPr lang="en-CA"/>
              <a:t>Our changing planet and insurance implications</a:t>
            </a:r>
            <a:endParaRPr lang="en-US" dirty="0"/>
          </a:p>
        </p:txBody>
      </p:sp>
      <p:sp>
        <p:nvSpPr>
          <p:cNvPr id="4" name="Slide Number Placeholder 3">
            <a:extLst>
              <a:ext uri="{FF2B5EF4-FFF2-40B4-BE49-F238E27FC236}">
                <a16:creationId xmlns:a16="http://schemas.microsoft.com/office/drawing/2014/main" id="{A65A2A12-1A60-CC46-AC79-0D261DB50C49}"/>
              </a:ext>
            </a:extLst>
          </p:cNvPr>
          <p:cNvSpPr>
            <a:spLocks noGrp="1"/>
          </p:cNvSpPr>
          <p:nvPr>
            <p:ph type="sldNum" sz="quarter" idx="20"/>
          </p:nvPr>
        </p:nvSpPr>
        <p:spPr/>
        <p:txBody>
          <a:bodyPr/>
          <a:lstStyle/>
          <a:p>
            <a:fld id="{649DDBF6-DE93-5143-A5B9-B4FB4E725249}" type="slidenum">
              <a:rPr lang="en-US" smtClean="0"/>
              <a:pPr/>
              <a:t>‹Nº›</a:t>
            </a:fld>
            <a:endParaRPr lang="en-US" dirty="0"/>
          </a:p>
        </p:txBody>
      </p:sp>
    </p:spTree>
    <p:extLst>
      <p:ext uri="{BB962C8B-B14F-4D97-AF65-F5344CB8AC3E}">
        <p14:creationId xmlns:p14="http://schemas.microsoft.com/office/powerpoint/2010/main" val="3384898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Content Placeholder 2"/>
          <p:cNvSpPr>
            <a:spLocks noGrp="1"/>
          </p:cNvSpPr>
          <p:nvPr>
            <p:ph idx="1"/>
          </p:nvPr>
        </p:nvSpPr>
        <p:spPr bwMode="gray">
          <a:xfrm>
            <a:off x="891705" y="1752603"/>
            <a:ext cx="10690696" cy="41727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891704" y="6252482"/>
            <a:ext cx="8956240"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705" y="1185767"/>
            <a:ext cx="10690696"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3265542208"/>
      </p:ext>
    </p:extLst>
  </p:cSld>
  <p:clrMapOvr>
    <a:masterClrMapping/>
  </p:clrMapOvr>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solidFill>
                  <a:srgbClr val="D92D2B"/>
                </a:solidFill>
              </a:defRPr>
            </a:lvl1pPr>
          </a:lstStyle>
          <a:p>
            <a:r>
              <a:rPr lang="en-US"/>
              <a:t>Click to edit Master title style</a:t>
            </a:r>
            <a:endParaRPr lang="en-US" dirty="0"/>
          </a:p>
        </p:txBody>
      </p:sp>
      <p:sp>
        <p:nvSpPr>
          <p:cNvPr id="9" name="Text Placeholder 12"/>
          <p:cNvSpPr>
            <a:spLocks noGrp="1"/>
          </p:cNvSpPr>
          <p:nvPr>
            <p:ph type="body" sz="quarter" idx="16" hasCustomPrompt="1"/>
          </p:nvPr>
        </p:nvSpPr>
        <p:spPr bwMode="gray">
          <a:xfrm>
            <a:off x="891704" y="6252482"/>
            <a:ext cx="8956240"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6" name="Text Placeholder 9"/>
          <p:cNvSpPr>
            <a:spLocks noGrp="1"/>
          </p:cNvSpPr>
          <p:nvPr>
            <p:ph type="body" sz="quarter" idx="15" hasCustomPrompt="1"/>
          </p:nvPr>
        </p:nvSpPr>
        <p:spPr bwMode="gray">
          <a:xfrm>
            <a:off x="891706" y="1185767"/>
            <a:ext cx="10690697"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pic>
        <p:nvPicPr>
          <p:cNvPr id="5" name="Picture Placeholder 6">
            <a:extLst>
              <a:ext uri="{FF2B5EF4-FFF2-40B4-BE49-F238E27FC236}">
                <a16:creationId xmlns:a16="http://schemas.microsoft.com/office/drawing/2014/main" id="{8AE3D06D-03A8-084F-8EB0-7F08B225A6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 y="0"/>
            <a:ext cx="457319" cy="6858000"/>
          </a:xfrm>
          <a:prstGeom prst="rect">
            <a:avLst/>
          </a:prstGeom>
        </p:spPr>
      </p:pic>
    </p:spTree>
    <p:extLst>
      <p:ext uri="{BB962C8B-B14F-4D97-AF65-F5344CB8AC3E}">
        <p14:creationId xmlns:p14="http://schemas.microsoft.com/office/powerpoint/2010/main" val="3890942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Text Placeholder 12"/>
          <p:cNvSpPr>
            <a:spLocks noGrp="1"/>
          </p:cNvSpPr>
          <p:nvPr>
            <p:ph type="body" sz="quarter" idx="16" hasCustomPrompt="1"/>
          </p:nvPr>
        </p:nvSpPr>
        <p:spPr bwMode="gray">
          <a:xfrm>
            <a:off x="891704" y="6252482"/>
            <a:ext cx="8956240"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21" name="Text Placeholder 9"/>
          <p:cNvSpPr>
            <a:spLocks noGrp="1"/>
          </p:cNvSpPr>
          <p:nvPr>
            <p:ph type="body" sz="quarter" idx="30"/>
          </p:nvPr>
        </p:nvSpPr>
        <p:spPr bwMode="gray">
          <a:xfrm>
            <a:off x="891705" y="1752602"/>
            <a:ext cx="5212080"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Edit Master text styles</a:t>
            </a:r>
          </a:p>
        </p:txBody>
      </p:sp>
      <p:sp>
        <p:nvSpPr>
          <p:cNvPr id="22" name="Content Placeholder 4"/>
          <p:cNvSpPr>
            <a:spLocks noGrp="1"/>
          </p:cNvSpPr>
          <p:nvPr>
            <p:ph sz="quarter" idx="35"/>
          </p:nvPr>
        </p:nvSpPr>
        <p:spPr bwMode="gray">
          <a:xfrm>
            <a:off x="892175" y="2298701"/>
            <a:ext cx="5212080" cy="3632200"/>
          </a:xfrm>
          <a:noFill/>
        </p:spPr>
        <p:txBody>
          <a:bodyPr/>
          <a:lstStyle>
            <a:lvl1pPr marL="228560" indent="-228560">
              <a:spcBef>
                <a:spcPts val="1600"/>
              </a:spcBef>
              <a:defRPr sz="1900"/>
            </a:lvl1pPr>
            <a:lvl2pPr marL="517435" indent="-179357">
              <a:spcBef>
                <a:spcPts val="800"/>
              </a:spcBef>
              <a:defRPr sz="1600"/>
            </a:lvl2pPr>
            <a:lvl3pPr marL="860275" indent="-174595">
              <a:spcBef>
                <a:spcPts val="400"/>
              </a:spcBef>
              <a:defRPr sz="1500"/>
            </a:lvl3pPr>
            <a:lvl4pPr marL="1203115" indent="-169833">
              <a:spcBef>
                <a:spcPts val="200"/>
              </a:spcBef>
              <a:defRPr sz="1200"/>
            </a:lvl4pPr>
            <a:lvl5pPr>
              <a:spcBef>
                <a:spcPts val="100"/>
              </a:spcBef>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9"/>
          <p:cNvSpPr>
            <a:spLocks noGrp="1"/>
          </p:cNvSpPr>
          <p:nvPr>
            <p:ph type="body" sz="quarter" idx="32"/>
          </p:nvPr>
        </p:nvSpPr>
        <p:spPr bwMode="gray">
          <a:xfrm>
            <a:off x="6370790" y="1752602"/>
            <a:ext cx="5212080"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Edit Master text styles</a:t>
            </a:r>
          </a:p>
        </p:txBody>
      </p:sp>
      <p:sp>
        <p:nvSpPr>
          <p:cNvPr id="24" name="Content Placeholder 4"/>
          <p:cNvSpPr>
            <a:spLocks noGrp="1"/>
          </p:cNvSpPr>
          <p:nvPr>
            <p:ph sz="quarter" idx="36"/>
          </p:nvPr>
        </p:nvSpPr>
        <p:spPr bwMode="gray">
          <a:xfrm>
            <a:off x="6370321" y="2298701"/>
            <a:ext cx="5212080" cy="3632200"/>
          </a:xfrm>
          <a:noFill/>
        </p:spPr>
        <p:txBody>
          <a:bodyPr/>
          <a:lstStyle>
            <a:lvl1pPr marL="228560" indent="-228560">
              <a:spcBef>
                <a:spcPts val="1600"/>
              </a:spcBef>
              <a:defRPr sz="1900"/>
            </a:lvl1pPr>
            <a:lvl2pPr marL="517435" indent="-179357">
              <a:spcBef>
                <a:spcPts val="800"/>
              </a:spcBef>
              <a:defRPr sz="1600"/>
            </a:lvl2pPr>
            <a:lvl3pPr marL="860275" indent="-174595">
              <a:spcBef>
                <a:spcPts val="400"/>
              </a:spcBef>
              <a:defRPr sz="1500"/>
            </a:lvl3pPr>
            <a:lvl4pPr marL="1203115" indent="-169833">
              <a:spcBef>
                <a:spcPts val="200"/>
              </a:spcBef>
              <a:defRPr sz="1200"/>
            </a:lvl4pPr>
            <a:lvl5pPr>
              <a:spcBef>
                <a:spcPts val="100"/>
              </a:spcBef>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9"/>
          <p:cNvSpPr>
            <a:spLocks noGrp="1"/>
          </p:cNvSpPr>
          <p:nvPr>
            <p:ph type="body" sz="quarter" idx="15" hasCustomPrompt="1"/>
          </p:nvPr>
        </p:nvSpPr>
        <p:spPr bwMode="gray">
          <a:xfrm>
            <a:off x="891704" y="1185767"/>
            <a:ext cx="10690696"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375505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5688A89-0A1A-AF45-BAC3-0EA309D928A6}"/>
              </a:ext>
            </a:extLst>
          </p:cNvPr>
          <p:cNvSpPr>
            <a:spLocks noGrp="1"/>
          </p:cNvSpPr>
          <p:nvPr>
            <p:ph type="pic" sz="quarter" idx="17" hasCustomPrompt="1"/>
          </p:nvPr>
        </p:nvSpPr>
        <p:spPr>
          <a:xfrm>
            <a:off x="0" y="0"/>
            <a:ext cx="12192000" cy="6858000"/>
          </a:xfrm>
        </p:spPr>
        <p:txBody>
          <a:bodyPr rIns="731520" anchor="ctr"/>
          <a:lstStyle>
            <a:lvl1pPr marL="0" indent="0" algn="r">
              <a:buNone/>
              <a:defRPr sz="2800"/>
            </a:lvl1pPr>
          </a:lstStyle>
          <a:p>
            <a:r>
              <a:rPr lang="en-US" dirty="0"/>
              <a:t>Click to insert picture</a:t>
            </a:r>
          </a:p>
        </p:txBody>
      </p:sp>
      <p:sp>
        <p:nvSpPr>
          <p:cNvPr id="9" name="Rectangle 8">
            <a:extLst>
              <a:ext uri="{FF2B5EF4-FFF2-40B4-BE49-F238E27FC236}">
                <a16:creationId xmlns:a16="http://schemas.microsoft.com/office/drawing/2014/main" id="{7C7608F6-D0CC-4498-8B93-E97E91076448}"/>
              </a:ext>
            </a:extLst>
          </p:cNvPr>
          <p:cNvSpPr/>
          <p:nvPr/>
        </p:nvSpPr>
        <p:spPr>
          <a:xfrm>
            <a:off x="633046" y="626013"/>
            <a:ext cx="6213231" cy="478301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1153479" y="1707198"/>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1153479" y="3063558"/>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1153479" y="4176078"/>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1153479" y="4557078"/>
            <a:ext cx="5089525" cy="289242"/>
          </a:xfrm>
        </p:spPr>
        <p:txBody>
          <a:bodyPr>
            <a:noAutofit/>
          </a:bodyPr>
          <a:lstStyle>
            <a:lvl1pPr marL="0" indent="0">
              <a:lnSpc>
                <a:spcPct val="100000"/>
              </a:lnSpc>
              <a:buNone/>
              <a:defRPr sz="1600" b="0">
                <a:solidFill>
                  <a:schemeClr val="tx1"/>
                </a:solidFill>
              </a:defRPr>
            </a:lvl1pPr>
          </a:lstStyle>
          <a:p>
            <a:pPr lvl="0"/>
            <a:r>
              <a:rPr lang="en-US" dirty="0"/>
              <a:t>11.11.2019</a:t>
            </a:r>
          </a:p>
        </p:txBody>
      </p:sp>
      <p:pic>
        <p:nvPicPr>
          <p:cNvPr id="14" name="Picture 13">
            <a:extLst>
              <a:ext uri="{FF2B5EF4-FFF2-40B4-BE49-F238E27FC236}">
                <a16:creationId xmlns:a16="http://schemas.microsoft.com/office/drawing/2014/main" id="{14BB6991-235E-B94E-BCA7-B7F929B7DB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3479" y="1021080"/>
            <a:ext cx="1027311" cy="369832"/>
          </a:xfrm>
          <a:prstGeom prst="rect">
            <a:avLst/>
          </a:prstGeom>
        </p:spPr>
      </p:pic>
      <p:cxnSp>
        <p:nvCxnSpPr>
          <p:cNvPr id="13" name="Straight Connector 12">
            <a:extLst>
              <a:ext uri="{FF2B5EF4-FFF2-40B4-BE49-F238E27FC236}">
                <a16:creationId xmlns:a16="http://schemas.microsoft.com/office/drawing/2014/main" id="{2019BFCD-3D1B-46BB-A0B8-7A970D9C2484}"/>
              </a:ext>
            </a:extLst>
          </p:cNvPr>
          <p:cNvCxnSpPr/>
          <p:nvPr/>
        </p:nvCxnSpPr>
        <p:spPr>
          <a:xfrm>
            <a:off x="633046" y="626013"/>
            <a:ext cx="621792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220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A6BEE4-CF8E-4712-9817-377B23143854}"/>
              </a:ext>
            </a:extLst>
          </p:cNvPr>
          <p:cNvSpPr>
            <a:spLocks noGrp="1"/>
          </p:cNvSpPr>
          <p:nvPr>
            <p:ph type="sldNum" sz="quarter" idx="12"/>
          </p:nvPr>
        </p:nvSpPr>
        <p:spPr>
          <a:xfrm>
            <a:off x="11053010" y="6303010"/>
            <a:ext cx="727509" cy="365125"/>
          </a:xfrm>
          <a:prstGeom prst="rect">
            <a:avLst/>
          </a:prstGeom>
        </p:spPr>
        <p:txBody>
          <a:bodyPr/>
          <a:lstStyle/>
          <a:p>
            <a:fld id="{71A263C6-F935-4D9F-AB08-C72914D825C3}" type="slidenum">
              <a:rPr lang="en-US" smtClean="0"/>
              <a:t>‹Nº›</a:t>
            </a:fld>
            <a:endParaRPr lang="en-US" dirty="0"/>
          </a:p>
        </p:txBody>
      </p:sp>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0" y="1"/>
            <a:ext cx="650748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1973353"/>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609600" y="3329713"/>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609600" y="4442233"/>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609600" y="4823233"/>
            <a:ext cx="5089525" cy="289242"/>
          </a:xfrm>
        </p:spPr>
        <p:txBody>
          <a:bodyPr>
            <a:noAutofit/>
          </a:bodyPr>
          <a:lstStyle>
            <a:lvl1pPr marL="0" indent="0">
              <a:lnSpc>
                <a:spcPct val="100000"/>
              </a:lnSpc>
              <a:buNone/>
              <a:defRPr sz="1600" b="0">
                <a:solidFill>
                  <a:schemeClr val="tx1"/>
                </a:solidFill>
              </a:defRPr>
            </a:lvl1pPr>
          </a:lstStyle>
          <a:p>
            <a:pPr lvl="0"/>
            <a:r>
              <a:rPr lang="en-US" dirty="0"/>
              <a:t>11.11.2019</a:t>
            </a:r>
          </a:p>
        </p:txBody>
      </p:sp>
      <p:cxnSp>
        <p:nvCxnSpPr>
          <p:cNvPr id="14" name="Straight Connector 13">
            <a:extLst>
              <a:ext uri="{FF2B5EF4-FFF2-40B4-BE49-F238E27FC236}">
                <a16:creationId xmlns:a16="http://schemas.microsoft.com/office/drawing/2014/main" id="{817764DB-A2CE-4D83-B033-7B1A30009EB9}"/>
              </a:ext>
            </a:extLst>
          </p:cNvPr>
          <p:cNvCxnSpPr/>
          <p:nvPr/>
        </p:nvCxnSpPr>
        <p:spPr>
          <a:xfrm>
            <a:off x="609600" y="1856953"/>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717BB87-CEC9-D04D-A2DB-05393414CF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1021080"/>
            <a:ext cx="1027311" cy="369832"/>
          </a:xfrm>
          <a:prstGeom prst="rect">
            <a:avLst/>
          </a:prstGeom>
        </p:spPr>
      </p:pic>
    </p:spTree>
    <p:extLst>
      <p:ext uri="{BB962C8B-B14F-4D97-AF65-F5344CB8AC3E}">
        <p14:creationId xmlns:p14="http://schemas.microsoft.com/office/powerpoint/2010/main" val="899194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lide 2">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1973353"/>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609600" y="3329713"/>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609600" y="4442233"/>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609600" y="4823233"/>
            <a:ext cx="5089525" cy="289242"/>
          </a:xfrm>
        </p:spPr>
        <p:txBody>
          <a:bodyPr>
            <a:noAutofit/>
          </a:bodyPr>
          <a:lstStyle>
            <a:lvl1pPr marL="0" indent="0">
              <a:lnSpc>
                <a:spcPct val="100000"/>
              </a:lnSpc>
              <a:buNone/>
              <a:defRPr sz="1600" b="0">
                <a:solidFill>
                  <a:schemeClr val="tx1"/>
                </a:solidFill>
              </a:defRPr>
            </a:lvl1pPr>
          </a:lstStyle>
          <a:p>
            <a:pPr lvl="0"/>
            <a:r>
              <a:rPr lang="en-US" dirty="0"/>
              <a:t>11.11.2019</a:t>
            </a:r>
          </a:p>
        </p:txBody>
      </p:sp>
      <p:cxnSp>
        <p:nvCxnSpPr>
          <p:cNvPr id="14" name="Straight Connector 13">
            <a:extLst>
              <a:ext uri="{FF2B5EF4-FFF2-40B4-BE49-F238E27FC236}">
                <a16:creationId xmlns:a16="http://schemas.microsoft.com/office/drawing/2014/main" id="{817764DB-A2CE-4D83-B033-7B1A30009EB9}"/>
              </a:ext>
            </a:extLst>
          </p:cNvPr>
          <p:cNvCxnSpPr/>
          <p:nvPr/>
        </p:nvCxnSpPr>
        <p:spPr>
          <a:xfrm>
            <a:off x="609600" y="1856953"/>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717BB87-CEC9-D04D-A2DB-05393414CF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1021080"/>
            <a:ext cx="1027311" cy="369832"/>
          </a:xfrm>
          <a:prstGeom prst="rect">
            <a:avLst/>
          </a:prstGeom>
        </p:spPr>
      </p:pic>
      <p:sp>
        <p:nvSpPr>
          <p:cNvPr id="3" name="Picture Placeholder 2">
            <a:extLst>
              <a:ext uri="{FF2B5EF4-FFF2-40B4-BE49-F238E27FC236}">
                <a16:creationId xmlns:a16="http://schemas.microsoft.com/office/drawing/2014/main" id="{7004B039-FB99-7448-B28C-BAAC1AAF1D7A}"/>
              </a:ext>
            </a:extLst>
          </p:cNvPr>
          <p:cNvSpPr>
            <a:spLocks noGrp="1"/>
          </p:cNvSpPr>
          <p:nvPr>
            <p:ph type="pic" sz="quarter" idx="17" hasCustomPrompt="1"/>
          </p:nvPr>
        </p:nvSpPr>
        <p:spPr>
          <a:xfrm>
            <a:off x="6096000" y="0"/>
            <a:ext cx="6096000" cy="6858000"/>
          </a:xfrm>
        </p:spPr>
        <p:txBody>
          <a:bodyPr anchor="ctr"/>
          <a:lstStyle>
            <a:lvl1pPr marL="0" indent="0" algn="ctr">
              <a:buNone/>
              <a:defRPr/>
            </a:lvl1pPr>
          </a:lstStyle>
          <a:p>
            <a:r>
              <a:rPr lang="en-US" dirty="0"/>
              <a:t>Click to add picture</a:t>
            </a:r>
          </a:p>
        </p:txBody>
      </p:sp>
    </p:spTree>
    <p:extLst>
      <p:ext uri="{BB962C8B-B14F-4D97-AF65-F5344CB8AC3E}">
        <p14:creationId xmlns:p14="http://schemas.microsoft.com/office/powerpoint/2010/main" val="576801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reaker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2641"/>
          <a:stretch/>
        </p:blipFill>
        <p:spPr>
          <a:xfrm flipH="1">
            <a:off x="-1" y="0"/>
            <a:ext cx="12192001" cy="6858000"/>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0" y="0"/>
            <a:ext cx="61417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33046" y="2018820"/>
            <a:ext cx="5089525"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935E1B3-8338-49CA-839B-940E469CB580}"/>
              </a:ext>
            </a:extLst>
          </p:cNvPr>
          <p:cNvCxnSpPr/>
          <p:nvPr/>
        </p:nvCxnSpPr>
        <p:spPr>
          <a:xfrm>
            <a:off x="633046" y="1850862"/>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4B3EA63-141D-A145-9551-C6345E4679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046" y="1001768"/>
            <a:ext cx="1027311" cy="369832"/>
          </a:xfrm>
          <a:prstGeom prst="rect">
            <a:avLst/>
          </a:prstGeom>
        </p:spPr>
      </p:pic>
    </p:spTree>
    <p:extLst>
      <p:ext uri="{BB962C8B-B14F-4D97-AF65-F5344CB8AC3E}">
        <p14:creationId xmlns:p14="http://schemas.microsoft.com/office/powerpoint/2010/main" val="175695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reak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12" name="Rectangle 11">
            <a:extLst>
              <a:ext uri="{FF2B5EF4-FFF2-40B4-BE49-F238E27FC236}">
                <a16:creationId xmlns:a16="http://schemas.microsoft.com/office/drawing/2014/main" id="{72C3460C-E809-40B3-84CF-229A61B312CC}"/>
              </a:ext>
            </a:extLst>
          </p:cNvPr>
          <p:cNvSpPr/>
          <p:nvPr/>
        </p:nvSpPr>
        <p:spPr>
          <a:xfrm>
            <a:off x="0" y="4648200"/>
            <a:ext cx="12191999"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4946887"/>
            <a:ext cx="11300178"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7121A63-5C5F-4FCA-97BF-8F48C573917E}"/>
              </a:ext>
            </a:extLst>
          </p:cNvPr>
          <p:cNvCxnSpPr/>
          <p:nvPr/>
        </p:nvCxnSpPr>
        <p:spPr>
          <a:xfrm>
            <a:off x="609600" y="4693898"/>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52F30D4-FC96-C643-BEAA-FA2F5418B1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19348"/>
            <a:ext cx="851807" cy="306651"/>
          </a:xfrm>
          <a:prstGeom prst="rect">
            <a:avLst/>
          </a:prstGeom>
        </p:spPr>
      </p:pic>
    </p:spTree>
    <p:extLst>
      <p:ext uri="{BB962C8B-B14F-4D97-AF65-F5344CB8AC3E}">
        <p14:creationId xmlns:p14="http://schemas.microsoft.com/office/powerpoint/2010/main" val="655481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Breaker slid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C3460C-E809-40B3-84CF-229A61B312CC}"/>
              </a:ext>
            </a:extLst>
          </p:cNvPr>
          <p:cNvSpPr/>
          <p:nvPr/>
        </p:nvSpPr>
        <p:spPr>
          <a:xfrm>
            <a:off x="0" y="4648200"/>
            <a:ext cx="12191999"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4946887"/>
            <a:ext cx="11300178"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7121A63-5C5F-4FCA-97BF-8F48C573917E}"/>
              </a:ext>
            </a:extLst>
          </p:cNvPr>
          <p:cNvCxnSpPr/>
          <p:nvPr/>
        </p:nvCxnSpPr>
        <p:spPr>
          <a:xfrm>
            <a:off x="609600" y="4693898"/>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52F30D4-FC96-C643-BEAA-FA2F5418B1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319348"/>
            <a:ext cx="851807" cy="306651"/>
          </a:xfrm>
          <a:prstGeom prst="rect">
            <a:avLst/>
          </a:prstGeom>
        </p:spPr>
      </p:pic>
      <p:sp>
        <p:nvSpPr>
          <p:cNvPr id="3" name="Picture Placeholder 2">
            <a:extLst>
              <a:ext uri="{FF2B5EF4-FFF2-40B4-BE49-F238E27FC236}">
                <a16:creationId xmlns:a16="http://schemas.microsoft.com/office/drawing/2014/main" id="{0FCFE907-23E3-E441-AEF0-BE83E751D456}"/>
              </a:ext>
            </a:extLst>
          </p:cNvPr>
          <p:cNvSpPr>
            <a:spLocks noGrp="1"/>
          </p:cNvSpPr>
          <p:nvPr>
            <p:ph type="pic" sz="quarter" idx="14" hasCustomPrompt="1"/>
          </p:nvPr>
        </p:nvSpPr>
        <p:spPr>
          <a:xfrm>
            <a:off x="0" y="0"/>
            <a:ext cx="12192000" cy="4648200"/>
          </a:xfrm>
        </p:spPr>
        <p:txBody>
          <a:bodyPr anchor="ctr"/>
          <a:lstStyle>
            <a:lvl1pPr marL="0" indent="0" algn="ctr">
              <a:buNone/>
              <a:defRPr sz="2400"/>
            </a:lvl1pPr>
          </a:lstStyle>
          <a:p>
            <a:r>
              <a:rPr lang="en-US" dirty="0"/>
              <a:t>Click to insert picture</a:t>
            </a:r>
          </a:p>
        </p:txBody>
      </p:sp>
    </p:spTree>
    <p:extLst>
      <p:ext uri="{BB962C8B-B14F-4D97-AF65-F5344CB8AC3E}">
        <p14:creationId xmlns:p14="http://schemas.microsoft.com/office/powerpoint/2010/main" val="3354047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D99E511-0EE9-4309-8BB8-8C73DEBBB0FB}"/>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6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4" name="Title 3">
            <a:extLst>
              <a:ext uri="{FF2B5EF4-FFF2-40B4-BE49-F238E27FC236}">
                <a16:creationId xmlns:a16="http://schemas.microsoft.com/office/drawing/2014/main" id="{00AC5076-2948-4D42-B7CF-40A11F027967}"/>
              </a:ext>
            </a:extLst>
          </p:cNvPr>
          <p:cNvSpPr>
            <a:spLocks noGrp="1"/>
          </p:cNvSpPr>
          <p:nvPr>
            <p:ph type="title"/>
          </p:nvPr>
        </p:nvSpPr>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27B015F-35D4-0642-A4C8-7D4F55205F6F}"/>
              </a:ext>
            </a:extLst>
          </p:cNvPr>
          <p:cNvSpPr>
            <a:spLocks noGrp="1"/>
          </p:cNvSpPr>
          <p:nvPr>
            <p:ph type="ftr" sz="quarter" idx="14"/>
          </p:nvPr>
        </p:nvSpPr>
        <p:spPr/>
        <p:txBody>
          <a:bodyPr/>
          <a:lstStyle/>
          <a:p>
            <a:r>
              <a:rPr lang="en-CA"/>
              <a:t>Our changing planet and insurance implications</a:t>
            </a:r>
            <a:endParaRPr lang="en-US" dirty="0"/>
          </a:p>
        </p:txBody>
      </p:sp>
      <p:sp>
        <p:nvSpPr>
          <p:cNvPr id="3" name="Slide Number Placeholder 2">
            <a:extLst>
              <a:ext uri="{FF2B5EF4-FFF2-40B4-BE49-F238E27FC236}">
                <a16:creationId xmlns:a16="http://schemas.microsoft.com/office/drawing/2014/main" id="{11068773-DE26-F54C-A443-5EB1CB1D4564}"/>
              </a:ext>
            </a:extLst>
          </p:cNvPr>
          <p:cNvSpPr>
            <a:spLocks noGrp="1"/>
          </p:cNvSpPr>
          <p:nvPr>
            <p:ph type="sldNum" sz="quarter" idx="15"/>
          </p:nvPr>
        </p:nvSpPr>
        <p:spPr/>
        <p:txBody>
          <a:bodyPr/>
          <a:lstStyle/>
          <a:p>
            <a:fld id="{649DDBF6-DE93-5143-A5B9-B4FB4E725249}" type="slidenum">
              <a:rPr lang="en-US" smtClean="0"/>
              <a:t>‹Nº›</a:t>
            </a:fld>
            <a:endParaRPr lang="en-US" dirty="0"/>
          </a:p>
        </p:txBody>
      </p:sp>
    </p:spTree>
    <p:extLst>
      <p:ext uri="{BB962C8B-B14F-4D97-AF65-F5344CB8AC3E}">
        <p14:creationId xmlns:p14="http://schemas.microsoft.com/office/powerpoint/2010/main" val="1328084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70E4C9-263E-4E9D-A085-5DE2805BA80B}"/>
              </a:ext>
            </a:extLst>
          </p:cNvPr>
          <p:cNvSpPr>
            <a:spLocks noGrp="1"/>
          </p:cNvSpPr>
          <p:nvPr>
            <p:ph type="title"/>
          </p:nvPr>
        </p:nvSpPr>
        <p:spPr>
          <a:xfrm>
            <a:off x="609600" y="365126"/>
            <a:ext cx="11163300" cy="473074"/>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5670B3D-9865-4EBC-9678-A485E88589FD}"/>
              </a:ext>
            </a:extLst>
          </p:cNvPr>
          <p:cNvSpPr>
            <a:spLocks noGrp="1"/>
          </p:cNvSpPr>
          <p:nvPr>
            <p:ph type="body" idx="1"/>
          </p:nvPr>
        </p:nvSpPr>
        <p:spPr>
          <a:xfrm>
            <a:off x="609599" y="1013861"/>
            <a:ext cx="11175695" cy="4830278"/>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45634208-3E4E-4131-BF6F-A5EDDA528761}"/>
              </a:ext>
            </a:extLst>
          </p:cNvPr>
          <p:cNvCxnSpPr/>
          <p:nvPr/>
        </p:nvCxnSpPr>
        <p:spPr>
          <a:xfrm flipV="1">
            <a:off x="1262946" y="6329362"/>
            <a:ext cx="0" cy="3124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F1C5A3E-7786-844E-ABCE-DB23355D0C34}"/>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609600" y="6377906"/>
            <a:ext cx="529242" cy="189646"/>
          </a:xfrm>
          <a:prstGeom prst="rect">
            <a:avLst/>
          </a:prstGeom>
        </p:spPr>
      </p:pic>
      <p:sp>
        <p:nvSpPr>
          <p:cNvPr id="4" name="Footer Placeholder 3">
            <a:extLst>
              <a:ext uri="{FF2B5EF4-FFF2-40B4-BE49-F238E27FC236}">
                <a16:creationId xmlns:a16="http://schemas.microsoft.com/office/drawing/2014/main" id="{33D2E2C2-DA87-7F48-B1BF-BDA1085BA62E}"/>
              </a:ext>
            </a:extLst>
          </p:cNvPr>
          <p:cNvSpPr>
            <a:spLocks noGrp="1"/>
          </p:cNvSpPr>
          <p:nvPr>
            <p:ph type="ftr" sz="quarter" idx="3"/>
          </p:nvPr>
        </p:nvSpPr>
        <p:spPr>
          <a:xfrm>
            <a:off x="1387051" y="6300203"/>
            <a:ext cx="6766349"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CA"/>
              <a:t>Our changing planet and insurance implications</a:t>
            </a:r>
            <a:endParaRPr lang="en-US" dirty="0"/>
          </a:p>
        </p:txBody>
      </p:sp>
      <p:sp>
        <p:nvSpPr>
          <p:cNvPr id="5" name="Slide Number Placeholder 4">
            <a:extLst>
              <a:ext uri="{FF2B5EF4-FFF2-40B4-BE49-F238E27FC236}">
                <a16:creationId xmlns:a16="http://schemas.microsoft.com/office/drawing/2014/main" id="{47D055F3-A59A-2346-8FD7-239F9414A189}"/>
              </a:ext>
            </a:extLst>
          </p:cNvPr>
          <p:cNvSpPr>
            <a:spLocks noGrp="1"/>
          </p:cNvSpPr>
          <p:nvPr>
            <p:ph type="sldNum" sz="quarter" idx="4"/>
          </p:nvPr>
        </p:nvSpPr>
        <p:spPr>
          <a:xfrm>
            <a:off x="11245516" y="6300203"/>
            <a:ext cx="539778" cy="365125"/>
          </a:xfrm>
          <a:prstGeom prst="rect">
            <a:avLst/>
          </a:prstGeom>
        </p:spPr>
        <p:txBody>
          <a:bodyPr vert="horz" lIns="91440" tIns="45720" rIns="0" bIns="45720" rtlCol="0" anchor="ctr"/>
          <a:lstStyle>
            <a:lvl1pPr algn="r">
              <a:defRPr sz="800">
                <a:solidFill>
                  <a:schemeClr val="tx1">
                    <a:tint val="75000"/>
                  </a:schemeClr>
                </a:solidFill>
              </a:defRPr>
            </a:lvl1pPr>
          </a:lstStyle>
          <a:p>
            <a:fld id="{649DDBF6-DE93-5143-A5B9-B4FB4E725249}" type="slidenum">
              <a:rPr lang="en-US" smtClean="0"/>
              <a:pPr/>
              <a:t>‹Nº›</a:t>
            </a:fld>
            <a:endParaRPr lang="en-US" dirty="0"/>
          </a:p>
        </p:txBody>
      </p:sp>
    </p:spTree>
    <p:extLst>
      <p:ext uri="{BB962C8B-B14F-4D97-AF65-F5344CB8AC3E}">
        <p14:creationId xmlns:p14="http://schemas.microsoft.com/office/powerpoint/2010/main" val="2540541788"/>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75" r:id="rId3"/>
    <p:sldLayoutId id="2147483661" r:id="rId4"/>
    <p:sldLayoutId id="2147483679" r:id="rId5"/>
    <p:sldLayoutId id="2147483660" r:id="rId6"/>
    <p:sldLayoutId id="2147483662" r:id="rId7"/>
    <p:sldLayoutId id="2147483676" r:id="rId8"/>
    <p:sldLayoutId id="2147483664" r:id="rId9"/>
    <p:sldLayoutId id="2147483654" r:id="rId10"/>
    <p:sldLayoutId id="2147483655" r:id="rId11"/>
    <p:sldLayoutId id="2147483650" r:id="rId12"/>
    <p:sldLayoutId id="2147483663" r:id="rId13"/>
    <p:sldLayoutId id="2147483652" r:id="rId14"/>
    <p:sldLayoutId id="2147483666" r:id="rId15"/>
    <p:sldLayoutId id="2147483667" r:id="rId16"/>
    <p:sldLayoutId id="2147483668" r:id="rId17"/>
    <p:sldLayoutId id="2147483672" r:id="rId18"/>
    <p:sldLayoutId id="2147483670" r:id="rId19"/>
    <p:sldLayoutId id="2147483671" r:id="rId20"/>
    <p:sldLayoutId id="2147483673" r:id="rId21"/>
    <p:sldLayoutId id="2147483680" r:id="rId22"/>
    <p:sldLayoutId id="2147483683" r:id="rId23"/>
    <p:sldLayoutId id="2147483684" r:id="rId24"/>
  </p:sldLayoutIdLst>
  <p:hf sldNum="0" hdr="0" dt="0"/>
  <p:txStyles>
    <p:title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p:titleStyle>
    <p:bodyStyle>
      <a:lvl1pPr marL="230188" indent="-230188" algn="l" defTabSz="914400" rtl="0" eaLnBrk="1" latinLnBrk="0" hangingPunct="1">
        <a:lnSpc>
          <a:spcPct val="100000"/>
        </a:lnSpc>
        <a:spcBef>
          <a:spcPts val="1000"/>
        </a:spcBef>
        <a:buClr>
          <a:srgbClr val="E31B23"/>
        </a:buClr>
        <a:buFont typeface="Wingdings" pitchFamily="2" charset="2"/>
        <a:buChar char="§"/>
        <a:tabLst/>
        <a:defRPr sz="2600" kern="1200">
          <a:solidFill>
            <a:schemeClr val="tx1"/>
          </a:solidFill>
          <a:latin typeface="Arial" panose="020B0604020202020204" pitchFamily="34" charset="0"/>
          <a:ea typeface="+mn-ea"/>
          <a:cs typeface="Arial" panose="020B0604020202020204" pitchFamily="34" charset="0"/>
        </a:defRPr>
      </a:lvl1pPr>
      <a:lvl2pPr marL="574675" indent="-231775" algn="l" defTabSz="914400" rtl="0" eaLnBrk="1" latinLnBrk="0" hangingPunct="1">
        <a:lnSpc>
          <a:spcPct val="100000"/>
        </a:lnSpc>
        <a:spcBef>
          <a:spcPts val="500"/>
        </a:spcBef>
        <a:buClr>
          <a:srgbClr val="E31B23"/>
        </a:buClr>
        <a:buSzPct val="100000"/>
        <a:buFont typeface="System Font Regular"/>
        <a:buChar char="–"/>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16">
          <p15:clr>
            <a:srgbClr val="F26B43"/>
          </p15:clr>
        </p15:guide>
        <p15:guide id="3" orient="horz" pos="1176">
          <p15:clr>
            <a:srgbClr val="F26B43"/>
          </p15:clr>
        </p15:guide>
        <p15:guide id="4" orient="horz" pos="864">
          <p15:clr>
            <a:srgbClr val="F26B43"/>
          </p15:clr>
        </p15:guide>
        <p15:guide id="5" orient="horz" pos="3960">
          <p15:clr>
            <a:srgbClr val="F26B43"/>
          </p15:clr>
        </p15:guide>
        <p15:guide id="6" orient="horz" pos="3744">
          <p15:clr>
            <a:srgbClr val="F26B43"/>
          </p15:clr>
        </p15:guide>
        <p15:guide id="7" pos="912" userDrawn="1">
          <p15:clr>
            <a:srgbClr val="F26B43"/>
          </p15:clr>
        </p15:guide>
        <p15:guide id="8" pos="3840">
          <p15:clr>
            <a:srgbClr val="F26B43"/>
          </p15:clr>
        </p15:guide>
        <p15:guide id="9" pos="5616">
          <p15:clr>
            <a:srgbClr val="F26B43"/>
          </p15:clr>
        </p15:guide>
        <p15:guide id="10" orient="horz" pos="240">
          <p15:clr>
            <a:srgbClr val="F26B43"/>
          </p15:clr>
        </p15:guide>
        <p15:guide id="11"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www.who.int/news-room/fact-sheets/detail/climate-change-and-health"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25.jpeg"/><Relationship Id="rId4" Type="http://schemas.openxmlformats.org/officeDocument/2006/relationships/hyperlink" Target="https://commons.wikimedia.org/wiki/Commons:Copyright_tags#United_States" TargetMode="External"/></Relationships>
</file>

<file path=ppt/slides/_rels/slide16.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www.wallpaperflare.com/human-anatomy-wallpaper-meditation-spiritual-cameron-gray-wallpaper-pmjs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hyperlink" Target="http://www.who.int/mediacentre/factsheets/fs266/en/" TargetMode="External"/><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2.xml"/><Relationship Id="rId1" Type="http://schemas.openxmlformats.org/officeDocument/2006/relationships/tags" Target="../tags/tag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hyperlink" Target="http://www.google.com/url?sa=i&amp;rct=j&amp;q=&amp;esrc=s&amp;source=images&amp;cd=&amp;cad=rja&amp;uact=8&amp;ved=0ahUKEwizgcbAusHOAhXCJiYKHYM1AIwQjRwIBw&amp;url=http://rodrigolimajp.com.br/seja-empreendedor-como-o-aedes-aegypti/&amp;psig=AFQjCNGNEDYV53XkcRwDJflICdjywk9fwg&amp;ust=147128297187349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www.who.int/news-room/fact-sheets/detail/climate-change-and-health"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A6F109-1C8F-4304-B3F9-D89EF1C844E7}"/>
              </a:ext>
            </a:extLst>
          </p:cNvPr>
          <p:cNvSpPr>
            <a:spLocks noGrp="1"/>
          </p:cNvSpPr>
          <p:nvPr>
            <p:ph type="body" sz="quarter" idx="13"/>
          </p:nvPr>
        </p:nvSpPr>
        <p:spPr/>
        <p:txBody>
          <a:bodyPr>
            <a:normAutofit fontScale="77500" lnSpcReduction="20000"/>
          </a:bodyPr>
          <a:lstStyle/>
          <a:p>
            <a:r>
              <a:rPr lang="en-CA" dirty="0"/>
              <a:t>Cambio </a:t>
            </a:r>
            <a:r>
              <a:rPr lang="en-CA" dirty="0" err="1"/>
              <a:t>Climático</a:t>
            </a:r>
            <a:r>
              <a:rPr lang="en-CA" dirty="0"/>
              <a:t> y sus </a:t>
            </a:r>
            <a:r>
              <a:rPr lang="en-CA" dirty="0" err="1"/>
              <a:t>implicaciones</a:t>
            </a:r>
            <a:r>
              <a:rPr lang="en-CA" dirty="0"/>
              <a:t> </a:t>
            </a:r>
            <a:r>
              <a:rPr lang="en-CA" dirty="0" err="1"/>
              <a:t>en</a:t>
            </a:r>
            <a:r>
              <a:rPr lang="en-CA" dirty="0"/>
              <a:t> </a:t>
            </a:r>
            <a:r>
              <a:rPr lang="en-CA" dirty="0" err="1"/>
              <a:t>el</a:t>
            </a:r>
            <a:r>
              <a:rPr lang="en-CA" dirty="0"/>
              <a:t>                        Seguro de Vida y </a:t>
            </a:r>
            <a:r>
              <a:rPr lang="en-CA" dirty="0" err="1"/>
              <a:t>Salud</a:t>
            </a:r>
            <a:endParaRPr lang="en-CA" dirty="0"/>
          </a:p>
          <a:p>
            <a:endParaRPr lang="en-US" dirty="0"/>
          </a:p>
        </p:txBody>
      </p:sp>
      <p:sp>
        <p:nvSpPr>
          <p:cNvPr id="19" name="Text Placeholder 18">
            <a:extLst>
              <a:ext uri="{FF2B5EF4-FFF2-40B4-BE49-F238E27FC236}">
                <a16:creationId xmlns:a16="http://schemas.microsoft.com/office/drawing/2014/main" id="{0E8F023C-CCF5-EB41-8266-2A3481265692}"/>
              </a:ext>
            </a:extLst>
          </p:cNvPr>
          <p:cNvSpPr>
            <a:spLocks noGrp="1"/>
          </p:cNvSpPr>
          <p:nvPr>
            <p:ph type="body" sz="quarter" idx="16"/>
          </p:nvPr>
        </p:nvSpPr>
        <p:spPr>
          <a:xfrm>
            <a:off x="609600" y="5960962"/>
            <a:ext cx="5089525" cy="370389"/>
          </a:xfrm>
        </p:spPr>
        <p:txBody>
          <a:bodyPr/>
          <a:lstStyle/>
          <a:p>
            <a:r>
              <a:rPr lang="en-US" dirty="0"/>
              <a:t>15 de </a:t>
            </a:r>
            <a:r>
              <a:rPr lang="en-US" dirty="0" err="1"/>
              <a:t>septiembre</a:t>
            </a:r>
            <a:r>
              <a:rPr lang="en-US" dirty="0"/>
              <a:t> de 2023</a:t>
            </a:r>
          </a:p>
        </p:txBody>
      </p:sp>
      <p:sp>
        <p:nvSpPr>
          <p:cNvPr id="21" name="Text Placeholder 20">
            <a:extLst>
              <a:ext uri="{FF2B5EF4-FFF2-40B4-BE49-F238E27FC236}">
                <a16:creationId xmlns:a16="http://schemas.microsoft.com/office/drawing/2014/main" id="{ABC20648-B2FD-D145-A204-514E2C879C82}"/>
              </a:ext>
            </a:extLst>
          </p:cNvPr>
          <p:cNvSpPr>
            <a:spLocks noGrp="1"/>
          </p:cNvSpPr>
          <p:nvPr>
            <p:ph type="body" sz="quarter" idx="15"/>
          </p:nvPr>
        </p:nvSpPr>
        <p:spPr>
          <a:xfrm>
            <a:off x="609600" y="4363656"/>
            <a:ext cx="5089525" cy="1018185"/>
          </a:xfrm>
        </p:spPr>
        <p:txBody>
          <a:bodyPr/>
          <a:lstStyle/>
          <a:p>
            <a:r>
              <a:rPr lang="es-MX" sz="1700" b="0" dirty="0"/>
              <a:t>Dominique Hierro / </a:t>
            </a:r>
            <a:r>
              <a:rPr lang="es-MX" sz="1700" b="0" dirty="0" err="1"/>
              <a:t>Chief</a:t>
            </a:r>
            <a:r>
              <a:rPr lang="es-MX" sz="1700" b="0" dirty="0"/>
              <a:t> Marketing </a:t>
            </a:r>
            <a:r>
              <a:rPr lang="es-MX" sz="1700" b="0" dirty="0" err="1"/>
              <a:t>Officer</a:t>
            </a:r>
            <a:r>
              <a:rPr lang="es-MX" sz="1700" b="0" dirty="0"/>
              <a:t> </a:t>
            </a:r>
            <a:r>
              <a:rPr lang="es-MX" sz="1700" b="0" dirty="0" err="1"/>
              <a:t>Latin</a:t>
            </a:r>
            <a:r>
              <a:rPr lang="es-MX" sz="1700" b="0" dirty="0"/>
              <a:t> America &amp; </a:t>
            </a:r>
            <a:r>
              <a:rPr lang="es-MX" sz="1700" b="0" dirty="0" err="1"/>
              <a:t>Caribbean</a:t>
            </a:r>
            <a:r>
              <a:rPr lang="es-MX" sz="1700" b="0" dirty="0"/>
              <a:t> </a:t>
            </a:r>
            <a:r>
              <a:rPr lang="es-MX" sz="1700" b="0" dirty="0" err="1"/>
              <a:t>Markets</a:t>
            </a:r>
            <a:endParaRPr lang="en-US" sz="1700" b="0" dirty="0"/>
          </a:p>
        </p:txBody>
      </p:sp>
      <p:pic>
        <p:nvPicPr>
          <p:cNvPr id="2050" name="Picture 2" descr="Image result for free beautiful nature pictures">
            <a:extLst>
              <a:ext uri="{FF2B5EF4-FFF2-40B4-BE49-F238E27FC236}">
                <a16:creationId xmlns:a16="http://schemas.microsoft.com/office/drawing/2014/main" id="{933BB63A-70BF-42E8-903B-D7B7F649C990}"/>
              </a:ext>
            </a:extLst>
          </p:cNvPr>
          <p:cNvPicPr>
            <a:picLocks noGrp="1" noChangeAspect="1" noChangeArrowheads="1"/>
          </p:cNvPicPr>
          <p:nvPr>
            <p:ph type="pic" sz="quarter" idx="17"/>
          </p:nvPr>
        </p:nvPicPr>
        <p:blipFill>
          <a:blip r:embed="rId3">
            <a:extLst>
              <a:ext uri="{28A0092B-C50C-407E-A947-70E740481C1C}">
                <a14:useLocalDpi xmlns:a14="http://schemas.microsoft.com/office/drawing/2010/main" val="0"/>
              </a:ext>
            </a:extLst>
          </a:blip>
          <a:srcRect l="25000" r="25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506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2D38-1E25-4145-991D-5D14B66850A6}"/>
              </a:ext>
            </a:extLst>
          </p:cNvPr>
          <p:cNvSpPr>
            <a:spLocks noGrp="1"/>
          </p:cNvSpPr>
          <p:nvPr>
            <p:ph type="title"/>
          </p:nvPr>
        </p:nvSpPr>
        <p:spPr/>
        <p:txBody>
          <a:bodyPr/>
          <a:lstStyle/>
          <a:p>
            <a:r>
              <a:rPr lang="en-US" dirty="0" err="1"/>
              <a:t>Efecto</a:t>
            </a:r>
            <a:r>
              <a:rPr lang="en-US" dirty="0"/>
              <a:t> </a:t>
            </a:r>
            <a:r>
              <a:rPr lang="en-US" dirty="0" err="1"/>
              <a:t>Invernadero</a:t>
            </a:r>
            <a:r>
              <a:rPr lang="en-US" dirty="0"/>
              <a:t> vs </a:t>
            </a:r>
            <a:r>
              <a:rPr lang="en-US" dirty="0" err="1"/>
              <a:t>Calentamiento</a:t>
            </a:r>
            <a:r>
              <a:rPr lang="en-US" dirty="0"/>
              <a:t> Global</a:t>
            </a:r>
          </a:p>
        </p:txBody>
      </p:sp>
      <p:pic>
        <p:nvPicPr>
          <p:cNvPr id="6" name="Picture 5">
            <a:extLst>
              <a:ext uri="{FF2B5EF4-FFF2-40B4-BE49-F238E27FC236}">
                <a16:creationId xmlns:a16="http://schemas.microsoft.com/office/drawing/2014/main" id="{E064CAA8-D34B-4C9B-F373-A0C221CD3EEE}"/>
              </a:ext>
            </a:extLst>
          </p:cNvPr>
          <p:cNvPicPr>
            <a:picLocks noChangeAspect="1"/>
          </p:cNvPicPr>
          <p:nvPr/>
        </p:nvPicPr>
        <p:blipFill>
          <a:blip r:embed="rId3"/>
          <a:stretch>
            <a:fillRect/>
          </a:stretch>
        </p:blipFill>
        <p:spPr>
          <a:xfrm>
            <a:off x="985837" y="881062"/>
            <a:ext cx="10410825" cy="5095875"/>
          </a:xfrm>
          <a:prstGeom prst="rect">
            <a:avLst/>
          </a:prstGeom>
        </p:spPr>
      </p:pic>
      <p:sp>
        <p:nvSpPr>
          <p:cNvPr id="3" name="Text Placeholder 9">
            <a:extLst>
              <a:ext uri="{FF2B5EF4-FFF2-40B4-BE49-F238E27FC236}">
                <a16:creationId xmlns:a16="http://schemas.microsoft.com/office/drawing/2014/main" id="{BB164A44-2F29-8011-348E-866E930AFF25}"/>
              </a:ext>
            </a:extLst>
          </p:cNvPr>
          <p:cNvSpPr>
            <a:spLocks noGrp="1"/>
          </p:cNvSpPr>
          <p:nvPr>
            <p:ph type="body" sz="quarter" idx="13"/>
          </p:nvPr>
        </p:nvSpPr>
        <p:spPr>
          <a:xfrm>
            <a:off x="1491489" y="6461125"/>
            <a:ext cx="11175999" cy="396875"/>
          </a:xfrm>
        </p:spPr>
        <p:txBody>
          <a:bodyPr/>
          <a:lstStyle/>
          <a:p>
            <a:r>
              <a:rPr lang="es-MX" sz="1600" dirty="0"/>
              <a:t>GEI – Gases de efecto invernadero, naturales y resultantes de la actividad humana. </a:t>
            </a:r>
            <a:endParaRPr lang="es-ES" sz="1600" dirty="0"/>
          </a:p>
        </p:txBody>
      </p:sp>
    </p:spTree>
    <p:extLst>
      <p:ext uri="{BB962C8B-B14F-4D97-AF65-F5344CB8AC3E}">
        <p14:creationId xmlns:p14="http://schemas.microsoft.com/office/powerpoint/2010/main" val="242042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2D38-1E25-4145-991D-5D14B66850A6}"/>
              </a:ext>
            </a:extLst>
          </p:cNvPr>
          <p:cNvSpPr>
            <a:spLocks noGrp="1"/>
          </p:cNvSpPr>
          <p:nvPr>
            <p:ph type="title"/>
          </p:nvPr>
        </p:nvSpPr>
        <p:spPr/>
        <p:txBody>
          <a:bodyPr/>
          <a:lstStyle/>
          <a:p>
            <a:r>
              <a:rPr lang="en-US" dirty="0"/>
              <a:t>¿</a:t>
            </a:r>
            <a:r>
              <a:rPr lang="en-US" dirty="0" err="1"/>
              <a:t>Qué</a:t>
            </a:r>
            <a:r>
              <a:rPr lang="en-US" dirty="0"/>
              <a:t> </a:t>
            </a:r>
            <a:r>
              <a:rPr lang="en-US" dirty="0" err="1"/>
              <a:t>impulsa</a:t>
            </a:r>
            <a:r>
              <a:rPr lang="en-US" dirty="0"/>
              <a:t> </a:t>
            </a:r>
            <a:r>
              <a:rPr lang="en-US" dirty="0" err="1"/>
              <a:t>el</a:t>
            </a:r>
            <a:r>
              <a:rPr lang="en-US" dirty="0"/>
              <a:t> </a:t>
            </a:r>
            <a:r>
              <a:rPr lang="en-US" dirty="0" err="1"/>
              <a:t>cambio</a:t>
            </a:r>
            <a:r>
              <a:rPr lang="en-US" dirty="0"/>
              <a:t> </a:t>
            </a:r>
            <a:r>
              <a:rPr lang="en-US" dirty="0" err="1"/>
              <a:t>climático</a:t>
            </a:r>
            <a:r>
              <a:rPr lang="en-US" dirty="0"/>
              <a:t>?</a:t>
            </a:r>
          </a:p>
        </p:txBody>
      </p:sp>
      <p:sp>
        <p:nvSpPr>
          <p:cNvPr id="4" name="Text Placeholder 3">
            <a:extLst>
              <a:ext uri="{FF2B5EF4-FFF2-40B4-BE49-F238E27FC236}">
                <a16:creationId xmlns:a16="http://schemas.microsoft.com/office/drawing/2014/main" id="{3BF5E88B-E862-4C6E-822D-7C5FC0DA3A92}"/>
              </a:ext>
            </a:extLst>
          </p:cNvPr>
          <p:cNvSpPr>
            <a:spLocks noGrp="1"/>
          </p:cNvSpPr>
          <p:nvPr>
            <p:ph type="body" sz="quarter" idx="13"/>
          </p:nvPr>
        </p:nvSpPr>
        <p:spPr>
          <a:xfrm>
            <a:off x="609600" y="2020189"/>
            <a:ext cx="6303263" cy="4024153"/>
          </a:xfrm>
        </p:spPr>
        <p:txBody>
          <a:bodyPr/>
          <a:lstStyle/>
          <a:p>
            <a:pPr algn="l"/>
            <a:r>
              <a:rPr lang="es-MX" sz="2400" dirty="0">
                <a:ea typeface="+mn-ea"/>
              </a:rPr>
              <a:t>La capa de ozono es una capa que envuelve la Tierra y minimiza parte de la radiación que llega a la corteza terrestre.</a:t>
            </a:r>
          </a:p>
          <a:p>
            <a:pPr algn="l"/>
            <a:endParaRPr lang="es-MX" sz="2400" dirty="0">
              <a:ea typeface="+mn-ea"/>
            </a:endParaRPr>
          </a:p>
          <a:p>
            <a:pPr algn="l"/>
            <a:r>
              <a:rPr lang="es-MX" sz="2400" dirty="0">
                <a:ea typeface="+mn-ea"/>
              </a:rPr>
              <a:t>La capa de ozono en la estratosfera protege la vida en la tierra de los rayos ultra- violeta de la luz solar. En 1980, la comunidad científica comenzó a acumular evidencia de que la capa de ozono estaba reduciéndose.</a:t>
            </a:r>
          </a:p>
          <a:p>
            <a:endParaRPr lang="en-US" dirty="0"/>
          </a:p>
        </p:txBody>
      </p:sp>
      <p:pic>
        <p:nvPicPr>
          <p:cNvPr id="10" name="Picture 9">
            <a:extLst>
              <a:ext uri="{FF2B5EF4-FFF2-40B4-BE49-F238E27FC236}">
                <a16:creationId xmlns:a16="http://schemas.microsoft.com/office/drawing/2014/main" id="{21FD25E8-FA4C-FE9E-F720-70BC5C72B4B2}"/>
              </a:ext>
            </a:extLst>
          </p:cNvPr>
          <p:cNvPicPr>
            <a:picLocks noChangeAspect="1"/>
          </p:cNvPicPr>
          <p:nvPr/>
        </p:nvPicPr>
        <p:blipFill>
          <a:blip r:embed="rId3"/>
          <a:stretch>
            <a:fillRect/>
          </a:stretch>
        </p:blipFill>
        <p:spPr>
          <a:xfrm>
            <a:off x="7264696" y="813658"/>
            <a:ext cx="4651002" cy="5230684"/>
          </a:xfrm>
          <a:prstGeom prst="rect">
            <a:avLst/>
          </a:prstGeom>
        </p:spPr>
      </p:pic>
    </p:spTree>
    <p:extLst>
      <p:ext uri="{BB962C8B-B14F-4D97-AF65-F5344CB8AC3E}">
        <p14:creationId xmlns:p14="http://schemas.microsoft.com/office/powerpoint/2010/main" val="2908854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4E3C539-1113-46FC-8C2D-AE6E5E06AD3B}"/>
              </a:ext>
            </a:extLst>
          </p:cNvPr>
          <p:cNvSpPr>
            <a:spLocks noGrp="1"/>
          </p:cNvSpPr>
          <p:nvPr>
            <p:ph type="title"/>
          </p:nvPr>
        </p:nvSpPr>
        <p:spPr/>
        <p:txBody>
          <a:bodyPr/>
          <a:lstStyle/>
          <a:p>
            <a:r>
              <a:rPr lang="en-CA" dirty="0"/>
              <a:t>Cambio </a:t>
            </a:r>
            <a:r>
              <a:rPr lang="en-CA" dirty="0" err="1"/>
              <a:t>Climático</a:t>
            </a:r>
            <a:r>
              <a:rPr lang="en-CA" dirty="0"/>
              <a:t>: ¿</a:t>
            </a:r>
            <a:r>
              <a:rPr lang="en-CA" dirty="0" err="1"/>
              <a:t>Cómo</a:t>
            </a:r>
            <a:r>
              <a:rPr lang="en-CA" dirty="0"/>
              <a:t> </a:t>
            </a:r>
            <a:r>
              <a:rPr lang="en-CA" dirty="0" err="1"/>
              <a:t>sabemos</a:t>
            </a:r>
            <a:r>
              <a:rPr lang="en-CA" dirty="0"/>
              <a:t>?</a:t>
            </a:r>
            <a:endParaRPr lang="en-US" dirty="0"/>
          </a:p>
        </p:txBody>
      </p:sp>
      <p:sp>
        <p:nvSpPr>
          <p:cNvPr id="14" name="Content Placeholder 13">
            <a:extLst>
              <a:ext uri="{FF2B5EF4-FFF2-40B4-BE49-F238E27FC236}">
                <a16:creationId xmlns:a16="http://schemas.microsoft.com/office/drawing/2014/main" id="{B250ECDB-627B-4C67-8887-1E6150E337F6}"/>
              </a:ext>
            </a:extLst>
          </p:cNvPr>
          <p:cNvSpPr>
            <a:spLocks noGrp="1"/>
          </p:cNvSpPr>
          <p:nvPr>
            <p:ph idx="1"/>
          </p:nvPr>
        </p:nvSpPr>
        <p:spPr>
          <a:xfrm>
            <a:off x="537134" y="1538605"/>
            <a:ext cx="6315950" cy="4651512"/>
          </a:xfrm>
        </p:spPr>
        <p:txBody>
          <a:bodyPr/>
          <a:lstStyle/>
          <a:p>
            <a:pPr>
              <a:spcBef>
                <a:spcPts val="400"/>
              </a:spcBef>
            </a:pPr>
            <a:r>
              <a:rPr lang="en-GB" dirty="0" err="1"/>
              <a:t>Aumento</a:t>
            </a:r>
            <a:r>
              <a:rPr lang="en-GB" dirty="0"/>
              <a:t> global de la </a:t>
            </a:r>
            <a:r>
              <a:rPr lang="en-GB" dirty="0" err="1"/>
              <a:t>temperatura</a:t>
            </a:r>
            <a:endParaRPr lang="en-ZA" dirty="0"/>
          </a:p>
          <a:p>
            <a:pPr>
              <a:spcBef>
                <a:spcPts val="400"/>
              </a:spcBef>
            </a:pPr>
            <a:r>
              <a:rPr lang="en-ZA" dirty="0" err="1"/>
              <a:t>Temperaturas</a:t>
            </a:r>
            <a:r>
              <a:rPr lang="en-ZA" dirty="0"/>
              <a:t> </a:t>
            </a:r>
            <a:r>
              <a:rPr lang="en-ZA" dirty="0" err="1"/>
              <a:t>extremas</a:t>
            </a:r>
            <a:r>
              <a:rPr lang="en-ZA" dirty="0"/>
              <a:t> </a:t>
            </a:r>
            <a:r>
              <a:rPr lang="en-ZA" dirty="0" err="1"/>
              <a:t>en</a:t>
            </a:r>
            <a:r>
              <a:rPr lang="en-ZA" dirty="0"/>
              <a:t> </a:t>
            </a:r>
            <a:r>
              <a:rPr lang="en-ZA" dirty="0" err="1"/>
              <a:t>ciertas</a:t>
            </a:r>
            <a:r>
              <a:rPr lang="en-ZA" dirty="0"/>
              <a:t> </a:t>
            </a:r>
            <a:r>
              <a:rPr lang="en-ZA" dirty="0" err="1"/>
              <a:t>regiones</a:t>
            </a:r>
            <a:endParaRPr lang="en-ZA" dirty="0"/>
          </a:p>
          <a:p>
            <a:pPr>
              <a:spcBef>
                <a:spcPts val="400"/>
              </a:spcBef>
            </a:pPr>
            <a:r>
              <a:rPr lang="en-ZA" dirty="0"/>
              <a:t>Mayor </a:t>
            </a:r>
            <a:r>
              <a:rPr lang="en-ZA" dirty="0" err="1"/>
              <a:t>probabilidad</a:t>
            </a:r>
            <a:r>
              <a:rPr lang="en-ZA" dirty="0"/>
              <a:t> de </a:t>
            </a:r>
            <a:r>
              <a:rPr lang="en-ZA" dirty="0" err="1"/>
              <a:t>incendios</a:t>
            </a:r>
            <a:r>
              <a:rPr lang="en-ZA" dirty="0"/>
              <a:t> </a:t>
            </a:r>
            <a:r>
              <a:rPr lang="en-ZA" dirty="0" err="1"/>
              <a:t>forestales</a:t>
            </a:r>
            <a:r>
              <a:rPr lang="en-ZA" dirty="0"/>
              <a:t> </a:t>
            </a:r>
          </a:p>
          <a:p>
            <a:pPr>
              <a:spcBef>
                <a:spcPts val="400"/>
              </a:spcBef>
            </a:pPr>
            <a:r>
              <a:rPr lang="en-ZA" dirty="0" err="1"/>
              <a:t>Eventos</a:t>
            </a:r>
            <a:r>
              <a:rPr lang="en-ZA" dirty="0"/>
              <a:t> </a:t>
            </a:r>
            <a:r>
              <a:rPr lang="en-ZA" dirty="0" err="1"/>
              <a:t>Climáticos</a:t>
            </a:r>
            <a:r>
              <a:rPr lang="en-ZA" dirty="0"/>
              <a:t> </a:t>
            </a:r>
            <a:r>
              <a:rPr lang="en-ZA" dirty="0" err="1"/>
              <a:t>Severos</a:t>
            </a:r>
            <a:endParaRPr lang="en-ZA" dirty="0"/>
          </a:p>
          <a:p>
            <a:pPr lvl="1">
              <a:spcBef>
                <a:spcPts val="0"/>
              </a:spcBef>
            </a:pPr>
            <a:r>
              <a:rPr lang="en-ZA" sz="2200" dirty="0"/>
              <a:t>Olas de </a:t>
            </a:r>
            <a:r>
              <a:rPr lang="en-ZA" sz="2200" dirty="0" err="1"/>
              <a:t>calor</a:t>
            </a:r>
            <a:endParaRPr lang="en-ZA" sz="2200" dirty="0"/>
          </a:p>
          <a:p>
            <a:pPr lvl="1">
              <a:spcBef>
                <a:spcPts val="0"/>
              </a:spcBef>
            </a:pPr>
            <a:r>
              <a:rPr lang="en-ZA" sz="2200" dirty="0" err="1"/>
              <a:t>Inundaciones</a:t>
            </a:r>
            <a:r>
              <a:rPr lang="en-ZA" sz="2200" dirty="0"/>
              <a:t>, </a:t>
            </a:r>
            <a:r>
              <a:rPr lang="en-ZA" sz="2200" dirty="0" err="1"/>
              <a:t>huracanes</a:t>
            </a:r>
            <a:r>
              <a:rPr lang="en-ZA" sz="2200" dirty="0"/>
              <a:t> </a:t>
            </a:r>
            <a:r>
              <a:rPr lang="en-ZA" sz="2200" dirty="0" err="1"/>
              <a:t>severos</a:t>
            </a:r>
            <a:endParaRPr lang="en-ZA" sz="2200" dirty="0"/>
          </a:p>
          <a:p>
            <a:pPr lvl="1">
              <a:spcBef>
                <a:spcPts val="0"/>
              </a:spcBef>
            </a:pPr>
            <a:r>
              <a:rPr lang="en-ZA" sz="2200" dirty="0" err="1"/>
              <a:t>Sequías</a:t>
            </a:r>
            <a:r>
              <a:rPr lang="en-ZA" sz="2200" dirty="0"/>
              <a:t> </a:t>
            </a:r>
            <a:r>
              <a:rPr lang="en-ZA" sz="2200" dirty="0" err="1"/>
              <a:t>intensas</a:t>
            </a:r>
            <a:endParaRPr lang="en-ZA" sz="2200" dirty="0"/>
          </a:p>
          <a:p>
            <a:pPr>
              <a:spcBef>
                <a:spcPts val="400"/>
              </a:spcBef>
            </a:pPr>
            <a:r>
              <a:rPr lang="en-ZA" dirty="0" err="1"/>
              <a:t>Aumento</a:t>
            </a:r>
            <a:r>
              <a:rPr lang="en-ZA" dirty="0"/>
              <a:t> del Nivel del Mar, </a:t>
            </a:r>
            <a:r>
              <a:rPr lang="en-ZA" dirty="0" err="1"/>
              <a:t>Acidificación</a:t>
            </a:r>
            <a:r>
              <a:rPr lang="en-ZA" dirty="0"/>
              <a:t> de los </a:t>
            </a:r>
            <a:r>
              <a:rPr lang="en-ZA" dirty="0" err="1"/>
              <a:t>Océanos</a:t>
            </a:r>
            <a:endParaRPr lang="en-ZA" dirty="0"/>
          </a:p>
          <a:p>
            <a:pPr>
              <a:spcBef>
                <a:spcPts val="400"/>
              </a:spcBef>
            </a:pPr>
            <a:r>
              <a:rPr lang="es-MX" dirty="0"/>
              <a:t>Deshielo de Glaciares</a:t>
            </a:r>
            <a:endParaRPr lang="en-ZA" dirty="0"/>
          </a:p>
          <a:p>
            <a:pPr>
              <a:spcBef>
                <a:spcPts val="400"/>
              </a:spcBef>
            </a:pPr>
            <a:r>
              <a:rPr lang="en-US" dirty="0" err="1"/>
              <a:t>Contaminación</a:t>
            </a:r>
            <a:r>
              <a:rPr lang="en-US" dirty="0"/>
              <a:t> del Aire</a:t>
            </a:r>
          </a:p>
          <a:p>
            <a:pPr>
              <a:spcBef>
                <a:spcPts val="400"/>
              </a:spcBef>
            </a:pPr>
            <a:r>
              <a:rPr lang="en-US" dirty="0" err="1"/>
              <a:t>Escasez</a:t>
            </a:r>
            <a:r>
              <a:rPr lang="en-US" dirty="0"/>
              <a:t> de Agua</a:t>
            </a:r>
          </a:p>
          <a:p>
            <a:pPr lvl="1"/>
            <a:endParaRPr lang="en-US" sz="1700" dirty="0">
              <a:solidFill>
                <a:schemeClr val="accent2"/>
              </a:solidFill>
            </a:endParaRPr>
          </a:p>
          <a:p>
            <a:pPr marL="0" indent="0">
              <a:buNone/>
            </a:pPr>
            <a:endParaRPr lang="en-ZA" u="sng" dirty="0">
              <a:hlinkClick r:id="rId3"/>
            </a:endParaRPr>
          </a:p>
          <a:p>
            <a:pPr lvl="0"/>
            <a:endParaRPr lang="en-US" dirty="0"/>
          </a:p>
        </p:txBody>
      </p:sp>
      <p:sp>
        <p:nvSpPr>
          <p:cNvPr id="15" name="Text Placeholder 14">
            <a:extLst>
              <a:ext uri="{FF2B5EF4-FFF2-40B4-BE49-F238E27FC236}">
                <a16:creationId xmlns:a16="http://schemas.microsoft.com/office/drawing/2014/main" id="{96727FA9-0AF1-447A-AF9E-DCA74A727BA5}"/>
              </a:ext>
            </a:extLst>
          </p:cNvPr>
          <p:cNvSpPr>
            <a:spLocks noGrp="1"/>
          </p:cNvSpPr>
          <p:nvPr>
            <p:ph type="body" sz="quarter" idx="13"/>
          </p:nvPr>
        </p:nvSpPr>
        <p:spPr/>
        <p:txBody>
          <a:bodyPr/>
          <a:lstStyle/>
          <a:p>
            <a:r>
              <a:rPr lang="en-US" i="1" dirty="0" err="1">
                <a:solidFill>
                  <a:schemeClr val="accent2"/>
                </a:solidFill>
              </a:rPr>
              <a:t>Evidencia</a:t>
            </a:r>
            <a:r>
              <a:rPr lang="en-US" i="1" dirty="0">
                <a:solidFill>
                  <a:schemeClr val="accent2"/>
                </a:solidFill>
              </a:rPr>
              <a:t> (</a:t>
            </a:r>
            <a:r>
              <a:rPr lang="en-US" i="1" dirty="0" err="1">
                <a:solidFill>
                  <a:schemeClr val="accent2"/>
                </a:solidFill>
              </a:rPr>
              <a:t>Efectos</a:t>
            </a:r>
            <a:r>
              <a:rPr lang="en-US" i="1" dirty="0">
                <a:solidFill>
                  <a:schemeClr val="accent2"/>
                </a:solidFill>
              </a:rPr>
              <a:t> </a:t>
            </a:r>
            <a:r>
              <a:rPr lang="en-US" i="1" dirty="0" err="1">
                <a:solidFill>
                  <a:schemeClr val="accent2"/>
                </a:solidFill>
              </a:rPr>
              <a:t>Secundarios</a:t>
            </a:r>
            <a:r>
              <a:rPr lang="en-US" i="1" dirty="0">
                <a:solidFill>
                  <a:schemeClr val="accent2"/>
                </a:solidFill>
              </a:rPr>
              <a:t>)</a:t>
            </a:r>
          </a:p>
        </p:txBody>
      </p:sp>
      <p:pic>
        <p:nvPicPr>
          <p:cNvPr id="4" name="Picture 3" descr="A picture containing text, nature&#10;&#10;Description automatically generated">
            <a:extLst>
              <a:ext uri="{FF2B5EF4-FFF2-40B4-BE49-F238E27FC236}">
                <a16:creationId xmlns:a16="http://schemas.microsoft.com/office/drawing/2014/main" id="{7DAF7828-E17C-4126-B928-4EFD8BDFA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1239" y="2060865"/>
            <a:ext cx="4967274" cy="2445212"/>
          </a:xfrm>
          <a:prstGeom prst="rect">
            <a:avLst/>
          </a:prstGeom>
        </p:spPr>
      </p:pic>
    </p:spTree>
    <p:extLst>
      <p:ext uri="{BB962C8B-B14F-4D97-AF65-F5344CB8AC3E}">
        <p14:creationId xmlns:p14="http://schemas.microsoft.com/office/powerpoint/2010/main" val="1657659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B21D-201A-4697-8917-5EC9FE74BB18}"/>
              </a:ext>
            </a:extLst>
          </p:cNvPr>
          <p:cNvSpPr>
            <a:spLocks noGrp="1"/>
          </p:cNvSpPr>
          <p:nvPr>
            <p:ph type="title"/>
          </p:nvPr>
        </p:nvSpPr>
        <p:spPr/>
        <p:txBody>
          <a:bodyPr/>
          <a:lstStyle/>
          <a:p>
            <a:r>
              <a:rPr lang="en-CA" dirty="0"/>
              <a:t>Cambio </a:t>
            </a:r>
            <a:r>
              <a:rPr lang="en-CA" dirty="0" err="1"/>
              <a:t>Climático</a:t>
            </a:r>
            <a:r>
              <a:rPr lang="en-CA" dirty="0"/>
              <a:t>: ¿</a:t>
            </a:r>
            <a:r>
              <a:rPr lang="en-CA" dirty="0" err="1"/>
              <a:t>Cómo</a:t>
            </a:r>
            <a:r>
              <a:rPr lang="en-CA" dirty="0"/>
              <a:t> </a:t>
            </a:r>
            <a:r>
              <a:rPr lang="en-CA" dirty="0" err="1"/>
              <a:t>sabemos</a:t>
            </a:r>
            <a:r>
              <a:rPr lang="en-CA" dirty="0"/>
              <a:t>?</a:t>
            </a:r>
            <a:endParaRPr lang="en-US" dirty="0"/>
          </a:p>
        </p:txBody>
      </p:sp>
      <p:sp>
        <p:nvSpPr>
          <p:cNvPr id="4" name="Text Placeholder 3">
            <a:extLst>
              <a:ext uri="{FF2B5EF4-FFF2-40B4-BE49-F238E27FC236}">
                <a16:creationId xmlns:a16="http://schemas.microsoft.com/office/drawing/2014/main" id="{73C2FCC1-F453-4FBC-83E1-6F03CE773689}"/>
              </a:ext>
            </a:extLst>
          </p:cNvPr>
          <p:cNvSpPr>
            <a:spLocks noGrp="1"/>
          </p:cNvSpPr>
          <p:nvPr>
            <p:ph type="body" sz="quarter" idx="13"/>
          </p:nvPr>
        </p:nvSpPr>
        <p:spPr>
          <a:xfrm>
            <a:off x="292608" y="989965"/>
            <a:ext cx="11175999" cy="396875"/>
          </a:xfrm>
        </p:spPr>
        <p:txBody>
          <a:bodyPr/>
          <a:lstStyle/>
          <a:p>
            <a:r>
              <a:rPr lang="en-US" i="1" dirty="0" err="1">
                <a:solidFill>
                  <a:schemeClr val="accent2"/>
                </a:solidFill>
              </a:rPr>
              <a:t>Hechos</a:t>
            </a:r>
            <a:endParaRPr lang="en-US" i="1" dirty="0">
              <a:solidFill>
                <a:schemeClr val="accent2"/>
              </a:solidFill>
            </a:endParaRPr>
          </a:p>
        </p:txBody>
      </p:sp>
      <p:sp>
        <p:nvSpPr>
          <p:cNvPr id="5" name="Footer Placeholder 4">
            <a:extLst>
              <a:ext uri="{FF2B5EF4-FFF2-40B4-BE49-F238E27FC236}">
                <a16:creationId xmlns:a16="http://schemas.microsoft.com/office/drawing/2014/main" id="{B12ADC73-C1D0-4926-AED0-0987A5A18331}"/>
              </a:ext>
            </a:extLst>
          </p:cNvPr>
          <p:cNvSpPr>
            <a:spLocks noGrp="1"/>
          </p:cNvSpPr>
          <p:nvPr>
            <p:ph type="ftr" sz="quarter" idx="14"/>
          </p:nvPr>
        </p:nvSpPr>
        <p:spPr>
          <a:xfrm>
            <a:off x="1387051" y="6300203"/>
            <a:ext cx="8772949" cy="557797"/>
          </a:xfrm>
        </p:spPr>
        <p:txBody>
          <a:bodyPr/>
          <a:lstStyle/>
          <a:p>
            <a:r>
              <a:rPr lang="en-CA" sz="1800" dirty="0">
                <a:solidFill>
                  <a:schemeClr val="tx1"/>
                </a:solidFill>
              </a:rPr>
              <a:t>https://climate.nasa.gov/evidence/</a:t>
            </a:r>
          </a:p>
          <a:p>
            <a:endParaRPr lang="en-US" dirty="0"/>
          </a:p>
        </p:txBody>
      </p:sp>
      <p:pic>
        <p:nvPicPr>
          <p:cNvPr id="7" name="Content Placeholder 6">
            <a:extLst>
              <a:ext uri="{FF2B5EF4-FFF2-40B4-BE49-F238E27FC236}">
                <a16:creationId xmlns:a16="http://schemas.microsoft.com/office/drawing/2014/main" id="{FAA3972D-827A-306D-CF86-C7D4A264572A}"/>
              </a:ext>
            </a:extLst>
          </p:cNvPr>
          <p:cNvPicPr>
            <a:picLocks noGrp="1" noChangeAspect="1"/>
          </p:cNvPicPr>
          <p:nvPr>
            <p:ph idx="1"/>
          </p:nvPr>
        </p:nvPicPr>
        <p:blipFill>
          <a:blip r:embed="rId3"/>
          <a:stretch>
            <a:fillRect/>
          </a:stretch>
        </p:blipFill>
        <p:spPr>
          <a:xfrm>
            <a:off x="2170021" y="989965"/>
            <a:ext cx="8205371" cy="5150180"/>
          </a:xfrm>
        </p:spPr>
      </p:pic>
    </p:spTree>
    <p:extLst>
      <p:ext uri="{BB962C8B-B14F-4D97-AF65-F5344CB8AC3E}">
        <p14:creationId xmlns:p14="http://schemas.microsoft.com/office/powerpoint/2010/main" val="3418509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2EA65A-9701-A136-DB8B-AF978B6FDD11}"/>
              </a:ext>
            </a:extLst>
          </p:cNvPr>
          <p:cNvPicPr>
            <a:picLocks noChangeAspect="1"/>
          </p:cNvPicPr>
          <p:nvPr/>
        </p:nvPicPr>
        <p:blipFill>
          <a:blip r:embed="rId3"/>
          <a:stretch>
            <a:fillRect/>
          </a:stretch>
        </p:blipFill>
        <p:spPr>
          <a:xfrm>
            <a:off x="4145375" y="539830"/>
            <a:ext cx="3901249" cy="5942935"/>
          </a:xfrm>
          <a:prstGeom prst="rect">
            <a:avLst/>
          </a:prstGeom>
        </p:spPr>
      </p:pic>
      <p:sp>
        <p:nvSpPr>
          <p:cNvPr id="2" name="Title 1">
            <a:extLst>
              <a:ext uri="{FF2B5EF4-FFF2-40B4-BE49-F238E27FC236}">
                <a16:creationId xmlns:a16="http://schemas.microsoft.com/office/drawing/2014/main" id="{22DB2D38-1E25-4145-991D-5D14B66850A6}"/>
              </a:ext>
            </a:extLst>
          </p:cNvPr>
          <p:cNvSpPr>
            <a:spLocks noGrp="1"/>
          </p:cNvSpPr>
          <p:nvPr>
            <p:ph type="title"/>
          </p:nvPr>
        </p:nvSpPr>
        <p:spPr>
          <a:xfrm>
            <a:off x="609600" y="365126"/>
            <a:ext cx="11163300" cy="473074"/>
          </a:xfrm>
        </p:spPr>
        <p:txBody>
          <a:bodyPr/>
          <a:lstStyle/>
          <a:p>
            <a:r>
              <a:rPr lang="en-CA" dirty="0"/>
              <a:t>Cambio </a:t>
            </a:r>
            <a:r>
              <a:rPr lang="en-CA" dirty="0" err="1"/>
              <a:t>Climático</a:t>
            </a:r>
            <a:r>
              <a:rPr lang="en-CA" dirty="0"/>
              <a:t>: ¿</a:t>
            </a:r>
            <a:r>
              <a:rPr lang="en-CA" dirty="0" err="1"/>
              <a:t>Cómo</a:t>
            </a:r>
            <a:r>
              <a:rPr lang="en-CA" dirty="0"/>
              <a:t> </a:t>
            </a:r>
            <a:r>
              <a:rPr lang="en-CA" dirty="0" err="1"/>
              <a:t>sabemos</a:t>
            </a:r>
            <a:r>
              <a:rPr lang="en-CA" dirty="0"/>
              <a:t>?</a:t>
            </a:r>
            <a:endParaRPr lang="en-US" dirty="0"/>
          </a:p>
        </p:txBody>
      </p:sp>
      <p:pic>
        <p:nvPicPr>
          <p:cNvPr id="11" name="Picture 10">
            <a:extLst>
              <a:ext uri="{FF2B5EF4-FFF2-40B4-BE49-F238E27FC236}">
                <a16:creationId xmlns:a16="http://schemas.microsoft.com/office/drawing/2014/main" id="{0F12D219-E6F9-5073-AB6B-016B9AB34362}"/>
              </a:ext>
            </a:extLst>
          </p:cNvPr>
          <p:cNvPicPr>
            <a:picLocks noChangeAspect="1"/>
          </p:cNvPicPr>
          <p:nvPr/>
        </p:nvPicPr>
        <p:blipFill>
          <a:blip r:embed="rId4"/>
          <a:stretch>
            <a:fillRect/>
          </a:stretch>
        </p:blipFill>
        <p:spPr>
          <a:xfrm>
            <a:off x="8477990" y="1925782"/>
            <a:ext cx="3505200" cy="2667000"/>
          </a:xfrm>
          <a:prstGeom prst="rect">
            <a:avLst/>
          </a:prstGeom>
        </p:spPr>
      </p:pic>
      <p:pic>
        <p:nvPicPr>
          <p:cNvPr id="13" name="Picture 12">
            <a:extLst>
              <a:ext uri="{FF2B5EF4-FFF2-40B4-BE49-F238E27FC236}">
                <a16:creationId xmlns:a16="http://schemas.microsoft.com/office/drawing/2014/main" id="{A9B51896-E228-0052-CFCB-D22E73CA7285}"/>
              </a:ext>
            </a:extLst>
          </p:cNvPr>
          <p:cNvPicPr>
            <a:picLocks noChangeAspect="1"/>
          </p:cNvPicPr>
          <p:nvPr/>
        </p:nvPicPr>
        <p:blipFill>
          <a:blip r:embed="rId5"/>
          <a:stretch>
            <a:fillRect/>
          </a:stretch>
        </p:blipFill>
        <p:spPr>
          <a:xfrm>
            <a:off x="504824" y="1659255"/>
            <a:ext cx="3533775" cy="2686050"/>
          </a:xfrm>
          <a:prstGeom prst="rect">
            <a:avLst/>
          </a:prstGeom>
        </p:spPr>
      </p:pic>
    </p:spTree>
    <p:extLst>
      <p:ext uri="{BB962C8B-B14F-4D97-AF65-F5344CB8AC3E}">
        <p14:creationId xmlns:p14="http://schemas.microsoft.com/office/powerpoint/2010/main" val="1119198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84" y="365126"/>
            <a:ext cx="11443716" cy="473074"/>
          </a:xfrm>
        </p:spPr>
        <p:txBody>
          <a:bodyPr vert="horz" lIns="0" tIns="45720" rIns="91440" bIns="45720" rtlCol="0" anchor="b" anchorCtr="0">
            <a:normAutofit fontScale="90000"/>
          </a:bodyPr>
          <a:lstStyle/>
          <a:p>
            <a:r>
              <a:rPr lang="en-US" sz="3300" dirty="0"/>
              <a:t>¿</a:t>
            </a:r>
            <a:r>
              <a:rPr lang="en-US" sz="3300" dirty="0" err="1"/>
              <a:t>Qué</a:t>
            </a:r>
            <a:r>
              <a:rPr lang="en-US" sz="3300" dirty="0"/>
              <a:t> </a:t>
            </a:r>
            <a:r>
              <a:rPr lang="en-US" sz="3300" dirty="0" err="1"/>
              <a:t>impulsa</a:t>
            </a:r>
            <a:r>
              <a:rPr lang="en-US" sz="3300" dirty="0"/>
              <a:t> </a:t>
            </a:r>
            <a:r>
              <a:rPr lang="en-US" sz="3300" dirty="0" err="1"/>
              <a:t>el</a:t>
            </a:r>
            <a:r>
              <a:rPr lang="en-US" sz="3300" dirty="0"/>
              <a:t> </a:t>
            </a:r>
            <a:r>
              <a:rPr lang="en-US" sz="3300" dirty="0" err="1"/>
              <a:t>cambio</a:t>
            </a:r>
            <a:r>
              <a:rPr lang="en-US" sz="3300" dirty="0"/>
              <a:t> </a:t>
            </a:r>
            <a:r>
              <a:rPr lang="en-US" sz="3300" dirty="0" err="1"/>
              <a:t>climático</a:t>
            </a:r>
            <a:r>
              <a:rPr lang="en-US" sz="3300" dirty="0"/>
              <a:t>?</a:t>
            </a:r>
          </a:p>
        </p:txBody>
      </p:sp>
      <p:pic>
        <p:nvPicPr>
          <p:cNvPr id="24" name="Picture 23">
            <a:extLst>
              <a:ext uri="{FF2B5EF4-FFF2-40B4-BE49-F238E27FC236}">
                <a16:creationId xmlns:a16="http://schemas.microsoft.com/office/drawing/2014/main" id="{2913F0FD-EF8F-41A3-989D-19A55C6CE7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509" r="10415" b="2"/>
          <a:stretch/>
        </p:blipFill>
        <p:spPr>
          <a:xfrm>
            <a:off x="5162310" y="2147846"/>
            <a:ext cx="3211690" cy="3964341"/>
          </a:xfrm>
          <a:prstGeom prst="rect">
            <a:avLst/>
          </a:prstGeom>
          <a:noFill/>
        </p:spPr>
      </p:pic>
      <p:sp>
        <p:nvSpPr>
          <p:cNvPr id="25" name="Text Placeholder 4">
            <a:extLst>
              <a:ext uri="{FF2B5EF4-FFF2-40B4-BE49-F238E27FC236}">
                <a16:creationId xmlns:a16="http://schemas.microsoft.com/office/drawing/2014/main" id="{F16F787C-3AE9-421A-A865-27EC9769316A}"/>
              </a:ext>
            </a:extLst>
          </p:cNvPr>
          <p:cNvSpPr>
            <a:spLocks noGrp="1"/>
          </p:cNvSpPr>
          <p:nvPr>
            <p:ph type="body" idx="14"/>
          </p:nvPr>
        </p:nvSpPr>
        <p:spPr>
          <a:xfrm>
            <a:off x="821802" y="1546769"/>
            <a:ext cx="4109013" cy="441148"/>
          </a:xfrm>
        </p:spPr>
        <p:txBody>
          <a:bodyPr vert="horz" lIns="0" tIns="45720" rIns="91440" bIns="45720" rtlCol="0" anchor="b">
            <a:normAutofit/>
          </a:bodyPr>
          <a:lstStyle/>
          <a:p>
            <a:r>
              <a:rPr lang="en-US" sz="2000" b="0" kern="1200" dirty="0">
                <a:latin typeface="Arial" panose="020B0604020202020204" pitchFamily="34" charset="0"/>
                <a:ea typeface="+mn-ea"/>
                <a:cs typeface="Arial" panose="020B0604020202020204" pitchFamily="34" charset="0"/>
              </a:rPr>
              <a:t>                      Delhi</a:t>
            </a:r>
          </a:p>
        </p:txBody>
      </p:sp>
      <p:sp>
        <p:nvSpPr>
          <p:cNvPr id="32" name="Text Placeholder 5">
            <a:extLst>
              <a:ext uri="{FF2B5EF4-FFF2-40B4-BE49-F238E27FC236}">
                <a16:creationId xmlns:a16="http://schemas.microsoft.com/office/drawing/2014/main" id="{A72D1531-462A-4DB8-AF0E-711C6120F2D1}"/>
              </a:ext>
            </a:extLst>
          </p:cNvPr>
          <p:cNvSpPr>
            <a:spLocks noGrp="1"/>
          </p:cNvSpPr>
          <p:nvPr>
            <p:ph type="body" idx="15"/>
          </p:nvPr>
        </p:nvSpPr>
        <p:spPr>
          <a:xfrm>
            <a:off x="5364035" y="1546769"/>
            <a:ext cx="3330470" cy="441148"/>
          </a:xfrm>
        </p:spPr>
        <p:txBody>
          <a:bodyPr/>
          <a:lstStyle/>
          <a:p>
            <a:r>
              <a:rPr lang="en-US" sz="2000" dirty="0"/>
              <a:t>        Hong Kong</a:t>
            </a:r>
          </a:p>
        </p:txBody>
      </p:sp>
      <p:sp>
        <p:nvSpPr>
          <p:cNvPr id="34" name="Content Placeholder 6">
            <a:extLst>
              <a:ext uri="{FF2B5EF4-FFF2-40B4-BE49-F238E27FC236}">
                <a16:creationId xmlns:a16="http://schemas.microsoft.com/office/drawing/2014/main" id="{57E952BA-EDC3-4778-A310-AF496959D146}"/>
              </a:ext>
            </a:extLst>
          </p:cNvPr>
          <p:cNvSpPr>
            <a:spLocks noGrp="1"/>
          </p:cNvSpPr>
          <p:nvPr>
            <p:ph sz="half" idx="16"/>
          </p:nvPr>
        </p:nvSpPr>
        <p:spPr>
          <a:xfrm>
            <a:off x="8561388" y="2070064"/>
            <a:ext cx="3211689" cy="3964341"/>
          </a:xfrm>
        </p:spPr>
        <p:txBody>
          <a:bodyPr/>
          <a:lstStyle/>
          <a:p>
            <a:r>
              <a:rPr lang="en-CA" sz="2000" dirty="0"/>
              <a:t>La población </a:t>
            </a:r>
            <a:r>
              <a:rPr lang="en-CA" sz="2000" dirty="0" err="1"/>
              <a:t>mundial</a:t>
            </a:r>
            <a:r>
              <a:rPr lang="en-CA" sz="2000" dirty="0"/>
              <a:t> </a:t>
            </a:r>
            <a:r>
              <a:rPr lang="en-CA" sz="2000" dirty="0" err="1"/>
              <a:t>aumentó</a:t>
            </a:r>
            <a:r>
              <a:rPr lang="en-CA" sz="2000" dirty="0"/>
              <a:t> a 1,000 </a:t>
            </a:r>
            <a:r>
              <a:rPr lang="en-CA" sz="2000" dirty="0" err="1"/>
              <a:t>millones</a:t>
            </a:r>
            <a:r>
              <a:rPr lang="en-CA" sz="2000" dirty="0"/>
              <a:t> </a:t>
            </a:r>
            <a:r>
              <a:rPr lang="en-CA" sz="2000" dirty="0" err="1"/>
              <a:t>en</a:t>
            </a:r>
            <a:r>
              <a:rPr lang="en-CA" sz="2000" dirty="0"/>
              <a:t> 1800 a 7,700 </a:t>
            </a:r>
            <a:r>
              <a:rPr lang="en-CA" sz="2000" dirty="0" err="1"/>
              <a:t>millones</a:t>
            </a:r>
            <a:r>
              <a:rPr lang="en-CA" sz="2000" dirty="0"/>
              <a:t> </a:t>
            </a:r>
            <a:r>
              <a:rPr lang="en-CA" sz="2000" dirty="0" err="1"/>
              <a:t>en</a:t>
            </a:r>
            <a:r>
              <a:rPr lang="en-CA" sz="2000" dirty="0"/>
              <a:t> la </a:t>
            </a:r>
            <a:r>
              <a:rPr lang="en-CA" sz="2000" dirty="0" err="1"/>
              <a:t>actualidad</a:t>
            </a:r>
            <a:endParaRPr lang="en-CA" sz="2000" dirty="0"/>
          </a:p>
          <a:p>
            <a:r>
              <a:rPr lang="en-CA" sz="2000" dirty="0" err="1"/>
              <a:t>Surgimiento</a:t>
            </a:r>
            <a:r>
              <a:rPr lang="en-CA" sz="2000" dirty="0"/>
              <a:t> de </a:t>
            </a:r>
            <a:r>
              <a:rPr lang="en-CA" sz="2000" dirty="0" err="1"/>
              <a:t>megaciudades</a:t>
            </a:r>
            <a:endParaRPr lang="en-US" sz="2000" dirty="0"/>
          </a:p>
          <a:p>
            <a:r>
              <a:rPr lang="en-US" sz="2000" dirty="0" err="1"/>
              <a:t>Urbanización</a:t>
            </a:r>
            <a:endParaRPr lang="en-US" sz="2000" dirty="0"/>
          </a:p>
          <a:p>
            <a:pPr lvl="1"/>
            <a:r>
              <a:rPr lang="en-US" dirty="0"/>
              <a:t>3% </a:t>
            </a:r>
            <a:r>
              <a:rPr lang="en-US" dirty="0" err="1"/>
              <a:t>en</a:t>
            </a:r>
            <a:r>
              <a:rPr lang="en-US" dirty="0"/>
              <a:t> 1800</a:t>
            </a:r>
          </a:p>
          <a:p>
            <a:pPr lvl="1"/>
            <a:r>
              <a:rPr lang="en-US" dirty="0"/>
              <a:t>69% para 2050</a:t>
            </a:r>
          </a:p>
        </p:txBody>
      </p:sp>
      <p:sp>
        <p:nvSpPr>
          <p:cNvPr id="9" name="Rectangle 8"/>
          <p:cNvSpPr/>
          <p:nvPr/>
        </p:nvSpPr>
        <p:spPr>
          <a:xfrm>
            <a:off x="8561386" y="1546769"/>
            <a:ext cx="3849279" cy="441148"/>
          </a:xfrm>
          <a:prstGeom prst="rect">
            <a:avLst/>
          </a:prstGeom>
        </p:spPr>
        <p:txBody>
          <a:bodyPr vert="horz" lIns="0" tIns="45720" rIns="91440" bIns="45720" rtlCol="0" anchor="b">
            <a:normAutofit/>
          </a:bodyPr>
          <a:lstStyle/>
          <a:p>
            <a:pPr>
              <a:lnSpc>
                <a:spcPct val="90000"/>
              </a:lnSpc>
              <a:spcBef>
                <a:spcPts val="1000"/>
              </a:spcBef>
              <a:buClr>
                <a:schemeClr val="accent6"/>
              </a:buClr>
            </a:pPr>
            <a:endParaRPr lang="en-US" sz="2200" b="0" kern="1200" dirty="0">
              <a:solidFill>
                <a:srgbClr val="006086"/>
              </a:solidFill>
              <a:latin typeface="Arial" panose="020B0604020202020204" pitchFamily="34" charset="0"/>
              <a:ea typeface="+mn-ea"/>
              <a:cs typeface="Arial" panose="020B0604020202020204" pitchFamily="34" charset="0"/>
            </a:endParaRPr>
          </a:p>
        </p:txBody>
      </p:sp>
      <p:sp>
        <p:nvSpPr>
          <p:cNvPr id="4" name="Text Placeholder 3"/>
          <p:cNvSpPr>
            <a:spLocks noGrp="1"/>
          </p:cNvSpPr>
          <p:nvPr>
            <p:ph type="body" sz="quarter" idx="13"/>
          </p:nvPr>
        </p:nvSpPr>
        <p:spPr>
          <a:xfrm>
            <a:off x="609600" y="989965"/>
            <a:ext cx="11175999" cy="556804"/>
          </a:xfrm>
        </p:spPr>
        <p:txBody>
          <a:bodyPr vert="horz" lIns="0" tIns="45720" rIns="91440" bIns="45720" rtlCol="0">
            <a:normAutofit/>
          </a:bodyPr>
          <a:lstStyle/>
          <a:p>
            <a:pPr>
              <a:spcAft>
                <a:spcPts val="600"/>
              </a:spcAft>
            </a:pPr>
            <a:r>
              <a:rPr lang="en-US" sz="2600" i="1" dirty="0" err="1">
                <a:solidFill>
                  <a:schemeClr val="accent2"/>
                </a:solidFill>
              </a:rPr>
              <a:t>Crecimiento</a:t>
            </a:r>
            <a:r>
              <a:rPr lang="en-US" sz="2600" i="1" dirty="0">
                <a:solidFill>
                  <a:schemeClr val="accent2"/>
                </a:solidFill>
              </a:rPr>
              <a:t> de la población y </a:t>
            </a:r>
            <a:r>
              <a:rPr lang="en-US" sz="2600" i="1" dirty="0" err="1">
                <a:solidFill>
                  <a:schemeClr val="accent2"/>
                </a:solidFill>
              </a:rPr>
              <a:t>urbanización</a:t>
            </a:r>
            <a:endParaRPr lang="en-US" sz="2600" i="1" dirty="0">
              <a:solidFill>
                <a:schemeClr val="accent2"/>
              </a:solidFill>
            </a:endParaRPr>
          </a:p>
          <a:p>
            <a:pPr>
              <a:spcAft>
                <a:spcPts val="600"/>
              </a:spcAft>
            </a:pPr>
            <a:endParaRPr lang="en-US" sz="2200" b="0" kern="1200" dirty="0">
              <a:latin typeface="Arial" panose="020B0604020202020204" pitchFamily="34" charset="0"/>
              <a:ea typeface="+mj-ea"/>
              <a:cs typeface="Arial" panose="020B0604020202020204" pitchFamily="34" charset="0"/>
            </a:endParaRPr>
          </a:p>
        </p:txBody>
      </p:sp>
      <p:sp>
        <p:nvSpPr>
          <p:cNvPr id="27" name="Footer Placeholder 9">
            <a:extLst>
              <a:ext uri="{FF2B5EF4-FFF2-40B4-BE49-F238E27FC236}">
                <a16:creationId xmlns:a16="http://schemas.microsoft.com/office/drawing/2014/main" id="{4546347A-8516-4300-80E1-4378919BA537}"/>
              </a:ext>
            </a:extLst>
          </p:cNvPr>
          <p:cNvSpPr>
            <a:spLocks noGrp="1"/>
          </p:cNvSpPr>
          <p:nvPr>
            <p:ph type="ftr" sz="quarter" idx="18"/>
          </p:nvPr>
        </p:nvSpPr>
        <p:spPr>
          <a:xfrm>
            <a:off x="1387051" y="6300203"/>
            <a:ext cx="6766349" cy="365125"/>
          </a:xfrm>
        </p:spPr>
        <p:txBody>
          <a:bodyPr vert="horz" lIns="0" tIns="45720" rIns="91440" bIns="45720" rtlCol="0" anchor="ctr">
            <a:normAutofit fontScale="25000" lnSpcReduction="20000"/>
          </a:bodyPr>
          <a:lstStyle/>
          <a:p>
            <a:pPr>
              <a:spcAft>
                <a:spcPts val="600"/>
              </a:spcAft>
            </a:pPr>
            <a:r>
              <a:rPr lang="en-CA" sz="3200" dirty="0"/>
              <a:t>Our changing planet and insurance implications</a:t>
            </a:r>
          </a:p>
          <a:p>
            <a:pPr>
              <a:spcAft>
                <a:spcPts val="600"/>
              </a:spcAft>
            </a:pPr>
            <a:r>
              <a:rPr lang="en-US" sz="3200" dirty="0">
                <a:latin typeface="Arial" panose="020B0604020202020204" pitchFamily="34" charset="0"/>
                <a:cs typeface="Arial" panose="020B0604020202020204" pitchFamily="34" charset="0"/>
                <a:hlinkClick r:id="rId4"/>
              </a:rPr>
              <a:t>United States Public Domain</a:t>
            </a:r>
            <a:endParaRPr lang="en-US" sz="3200" dirty="0">
              <a:latin typeface="Arial" panose="020B0604020202020204" pitchFamily="34" charset="0"/>
              <a:cs typeface="Arial" panose="020B0604020202020204" pitchFamily="34" charset="0"/>
            </a:endParaRPr>
          </a:p>
          <a:p>
            <a:pPr>
              <a:spcAft>
                <a:spcPts val="600"/>
              </a:spcAft>
            </a:pPr>
            <a:endParaRPr lang="en-US" dirty="0"/>
          </a:p>
        </p:txBody>
      </p:sp>
      <p:sp>
        <p:nvSpPr>
          <p:cNvPr id="8" name="TextBox 7"/>
          <p:cNvSpPr txBox="1"/>
          <p:nvPr/>
        </p:nvSpPr>
        <p:spPr>
          <a:xfrm>
            <a:off x="8561386" y="1546769"/>
            <a:ext cx="3849279" cy="441148"/>
          </a:xfrm>
          <a:prstGeom prst="rect">
            <a:avLst/>
          </a:prstGeom>
        </p:spPr>
        <p:txBody>
          <a:bodyPr vert="horz" lIns="0" tIns="45720" rIns="91440" bIns="45720" rtlCol="0" anchor="b">
            <a:normAutofit/>
          </a:bodyPr>
          <a:lstStyle/>
          <a:p>
            <a:pPr>
              <a:lnSpc>
                <a:spcPct val="90000"/>
              </a:lnSpc>
              <a:spcBef>
                <a:spcPts val="1000"/>
              </a:spcBef>
              <a:buClr>
                <a:schemeClr val="accent6"/>
              </a:buClr>
            </a:pPr>
            <a:endParaRPr lang="en-US" sz="2200" b="0" kern="1200" dirty="0">
              <a:solidFill>
                <a:srgbClr val="006086"/>
              </a:solidFill>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C8006759-6624-44CE-886D-11BD0845CF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2175934"/>
            <a:ext cx="4321215" cy="3936254"/>
          </a:xfrm>
          <a:prstGeom prst="rect">
            <a:avLst/>
          </a:prstGeom>
        </p:spPr>
      </p:pic>
    </p:spTree>
    <p:extLst>
      <p:ext uri="{BB962C8B-B14F-4D97-AF65-F5344CB8AC3E}">
        <p14:creationId xmlns:p14="http://schemas.microsoft.com/office/powerpoint/2010/main" val="3764850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580D551-7A34-42DA-AD02-8E9A0D77E564}"/>
              </a:ext>
            </a:extLst>
          </p:cNvPr>
          <p:cNvSpPr>
            <a:spLocks noGrp="1"/>
          </p:cNvSpPr>
          <p:nvPr>
            <p:ph type="ftr" sz="quarter" idx="14"/>
          </p:nvPr>
        </p:nvSpPr>
        <p:spPr/>
        <p:txBody>
          <a:bodyPr/>
          <a:lstStyle/>
          <a:p>
            <a:r>
              <a:rPr lang="en-CA"/>
              <a:t>Our changing planet and insurance implications</a:t>
            </a:r>
            <a:endParaRPr lang="en-US"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9" name="Add-in 8" title="Forms">
                <a:extLst>
                  <a:ext uri="{FF2B5EF4-FFF2-40B4-BE49-F238E27FC236}">
                    <a16:creationId xmlns:a16="http://schemas.microsoft.com/office/drawing/2014/main" id="{F9F2C4F4-09BE-2130-2B7F-26C11A85C8AD}"/>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9" name="Add-in 8" title="Forms">
                <a:extLst>
                  <a:ext uri="{FF2B5EF4-FFF2-40B4-BE49-F238E27FC236}">
                    <a16:creationId xmlns:a16="http://schemas.microsoft.com/office/drawing/2014/main" id="{F9F2C4F4-09BE-2130-2B7F-26C11A85C8AD}"/>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2828945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19463D-8363-9699-0001-A0BAEC86548E}"/>
              </a:ext>
            </a:extLst>
          </p:cNvPr>
          <p:cNvPicPr>
            <a:picLocks noChangeAspect="1"/>
          </p:cNvPicPr>
          <p:nvPr/>
        </p:nvPicPr>
        <p:blipFill>
          <a:blip r:embed="rId3"/>
          <a:stretch>
            <a:fillRect/>
          </a:stretch>
        </p:blipFill>
        <p:spPr>
          <a:xfrm>
            <a:off x="3560064" y="832475"/>
            <a:ext cx="4440936" cy="5473454"/>
          </a:xfrm>
          <a:prstGeom prst="rect">
            <a:avLst/>
          </a:prstGeom>
        </p:spPr>
      </p:pic>
      <p:sp>
        <p:nvSpPr>
          <p:cNvPr id="13" name="TextBox 12">
            <a:extLst>
              <a:ext uri="{FF2B5EF4-FFF2-40B4-BE49-F238E27FC236}">
                <a16:creationId xmlns:a16="http://schemas.microsoft.com/office/drawing/2014/main" id="{9BE4A4CB-0049-229C-72B6-704B40A82956}"/>
              </a:ext>
            </a:extLst>
          </p:cNvPr>
          <p:cNvSpPr txBox="1"/>
          <p:nvPr/>
        </p:nvSpPr>
        <p:spPr>
          <a:xfrm>
            <a:off x="414528" y="298155"/>
            <a:ext cx="11362944" cy="5078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
                <a:srgbClr val="E31B23"/>
              </a:buClr>
              <a:buSzTx/>
              <a:buFont typeface="Wingdings" pitchFamily="2" charset="2"/>
              <a:buNone/>
              <a:tabLst/>
              <a:defRPr/>
            </a:pPr>
            <a:r>
              <a:rPr kumimoji="0" lang="en-US" sz="3000" b="0" i="0" u="none" strike="noStrike" kern="1200" cap="none" spc="0" normalizeH="0" baseline="0" noProof="0" dirty="0">
                <a:ln>
                  <a:noFill/>
                </a:ln>
                <a:solidFill>
                  <a:srgbClr val="E31B23"/>
                </a:solidFill>
                <a:effectLst/>
                <a:uLnTx/>
                <a:uFillTx/>
                <a:latin typeface="Arial" panose="020B0604020202020204" pitchFamily="34" charset="0"/>
                <a:ea typeface="+mj-ea"/>
                <a:cs typeface="Arial" panose="020B0604020202020204" pitchFamily="34" charset="0"/>
              </a:rPr>
              <a:t>¿</a:t>
            </a:r>
            <a:r>
              <a:rPr kumimoji="0" lang="en-US" sz="3000" b="0" i="0" u="none" strike="noStrike" kern="1200" cap="none" spc="0" normalizeH="0" baseline="0" noProof="0" dirty="0" err="1">
                <a:ln>
                  <a:noFill/>
                </a:ln>
                <a:solidFill>
                  <a:srgbClr val="E31B23"/>
                </a:solidFill>
                <a:effectLst/>
                <a:uLnTx/>
                <a:uFillTx/>
                <a:latin typeface="Arial" panose="020B0604020202020204" pitchFamily="34" charset="0"/>
                <a:ea typeface="+mj-ea"/>
                <a:cs typeface="Arial" panose="020B0604020202020204" pitchFamily="34" charset="0"/>
              </a:rPr>
              <a:t>Cuáles</a:t>
            </a:r>
            <a:r>
              <a:rPr kumimoji="0" lang="en-US" sz="3000" b="0" i="0" u="none" strike="noStrike" kern="1200" cap="none" spc="0" normalizeH="0" baseline="0" noProof="0" dirty="0">
                <a:ln>
                  <a:noFill/>
                </a:ln>
                <a:solidFill>
                  <a:srgbClr val="E31B23"/>
                </a:solidFill>
                <a:effectLst/>
                <a:uLnTx/>
                <a:uFillTx/>
                <a:latin typeface="Arial" panose="020B0604020202020204" pitchFamily="34" charset="0"/>
                <a:ea typeface="+mj-ea"/>
                <a:cs typeface="Arial" panose="020B0604020202020204" pitchFamily="34" charset="0"/>
              </a:rPr>
              <a:t> es </a:t>
            </a:r>
            <a:r>
              <a:rPr kumimoji="0" lang="en-US" sz="3000" b="0" i="0" u="none" strike="noStrike" kern="1200" cap="none" spc="0" normalizeH="0" baseline="0" noProof="0" dirty="0" err="1">
                <a:ln>
                  <a:noFill/>
                </a:ln>
                <a:solidFill>
                  <a:srgbClr val="E31B23"/>
                </a:solidFill>
                <a:effectLst/>
                <a:uLnTx/>
                <a:uFillTx/>
                <a:latin typeface="Arial" panose="020B0604020202020204" pitchFamily="34" charset="0"/>
                <a:ea typeface="+mj-ea"/>
                <a:cs typeface="Arial" panose="020B0604020202020204" pitchFamily="34" charset="0"/>
              </a:rPr>
              <a:t>el</a:t>
            </a:r>
            <a:r>
              <a:rPr kumimoji="0" lang="en-US" sz="3000" b="0" i="0" u="none" strike="noStrike" kern="1200" cap="none" spc="0" normalizeH="0" baseline="0" noProof="0" dirty="0">
                <a:ln>
                  <a:noFill/>
                </a:ln>
                <a:solidFill>
                  <a:srgbClr val="E31B23"/>
                </a:solidFill>
                <a:effectLst/>
                <a:uLnTx/>
                <a:uFillTx/>
                <a:latin typeface="Arial" panose="020B0604020202020204" pitchFamily="34" charset="0"/>
                <a:ea typeface="+mj-ea"/>
                <a:cs typeface="Arial" panose="020B0604020202020204" pitchFamily="34" charset="0"/>
              </a:rPr>
              <a:t> </a:t>
            </a:r>
            <a:r>
              <a:rPr kumimoji="0" lang="en-US" sz="3000" b="0" i="0" u="none" strike="noStrike" kern="1200" cap="none" spc="0" normalizeH="0" baseline="0" noProof="0" dirty="0" err="1">
                <a:ln>
                  <a:noFill/>
                </a:ln>
                <a:solidFill>
                  <a:srgbClr val="E31B23"/>
                </a:solidFill>
                <a:effectLst/>
                <a:uLnTx/>
                <a:uFillTx/>
                <a:latin typeface="Arial" panose="020B0604020202020204" pitchFamily="34" charset="0"/>
                <a:ea typeface="+mj-ea"/>
                <a:cs typeface="Arial" panose="020B0604020202020204" pitchFamily="34" charset="0"/>
              </a:rPr>
              <a:t>país</a:t>
            </a:r>
            <a:r>
              <a:rPr kumimoji="0" lang="en-US" sz="3000" b="0" i="0" u="none" strike="noStrike" kern="1200" cap="none" spc="0" normalizeH="0" baseline="0" noProof="0" dirty="0">
                <a:ln>
                  <a:noFill/>
                </a:ln>
                <a:solidFill>
                  <a:srgbClr val="E31B23"/>
                </a:solidFill>
                <a:effectLst/>
                <a:uLnTx/>
                <a:uFillTx/>
                <a:latin typeface="Arial" panose="020B0604020202020204" pitchFamily="34" charset="0"/>
                <a:ea typeface="+mj-ea"/>
                <a:cs typeface="Arial" panose="020B0604020202020204" pitchFamily="34" charset="0"/>
              </a:rPr>
              <a:t> o </a:t>
            </a:r>
            <a:r>
              <a:rPr kumimoji="0" lang="en-US" sz="3000" b="0" i="0" u="none" strike="noStrike" kern="1200" cap="none" spc="0" normalizeH="0" baseline="0" noProof="0" dirty="0" err="1">
                <a:ln>
                  <a:noFill/>
                </a:ln>
                <a:solidFill>
                  <a:srgbClr val="E31B23"/>
                </a:solidFill>
                <a:effectLst/>
                <a:uLnTx/>
                <a:uFillTx/>
                <a:latin typeface="Arial" panose="020B0604020202020204" pitchFamily="34" charset="0"/>
                <a:ea typeface="+mj-ea"/>
                <a:cs typeface="Arial" panose="020B0604020202020204" pitchFamily="34" charset="0"/>
              </a:rPr>
              <a:t>grupo</a:t>
            </a:r>
            <a:r>
              <a:rPr kumimoji="0" lang="en-US" sz="3000" b="0" i="0" u="none" strike="noStrike" kern="1200" cap="none" spc="0" normalizeH="0" baseline="0" noProof="0" dirty="0">
                <a:ln>
                  <a:noFill/>
                </a:ln>
                <a:solidFill>
                  <a:srgbClr val="E31B23"/>
                </a:solidFill>
                <a:effectLst/>
                <a:uLnTx/>
                <a:uFillTx/>
                <a:latin typeface="Arial" panose="020B0604020202020204" pitchFamily="34" charset="0"/>
                <a:ea typeface="+mj-ea"/>
                <a:cs typeface="Arial" panose="020B0604020202020204" pitchFamily="34" charset="0"/>
              </a:rPr>
              <a:t> de </a:t>
            </a:r>
            <a:r>
              <a:rPr kumimoji="0" lang="en-US" sz="3000" b="0" i="0" u="none" strike="noStrike" kern="1200" cap="none" spc="0" normalizeH="0" baseline="0" noProof="0" dirty="0" err="1">
                <a:ln>
                  <a:noFill/>
                </a:ln>
                <a:solidFill>
                  <a:srgbClr val="E31B23"/>
                </a:solidFill>
                <a:effectLst/>
                <a:uLnTx/>
                <a:uFillTx/>
                <a:latin typeface="Arial" panose="020B0604020202020204" pitchFamily="34" charset="0"/>
                <a:ea typeface="+mj-ea"/>
                <a:cs typeface="Arial" panose="020B0604020202020204" pitchFamily="34" charset="0"/>
              </a:rPr>
              <a:t>países</a:t>
            </a:r>
            <a:r>
              <a:rPr kumimoji="0" lang="en-US" sz="3000" b="0" i="0" u="none" strike="noStrike" kern="1200" cap="none" spc="0" normalizeH="0" baseline="0" noProof="0" dirty="0">
                <a:ln>
                  <a:noFill/>
                </a:ln>
                <a:solidFill>
                  <a:srgbClr val="E31B23"/>
                </a:solidFill>
                <a:effectLst/>
                <a:uLnTx/>
                <a:uFillTx/>
                <a:latin typeface="Arial" panose="020B0604020202020204" pitchFamily="34" charset="0"/>
                <a:ea typeface="+mj-ea"/>
                <a:cs typeface="Arial" panose="020B0604020202020204" pitchFamily="34" charset="0"/>
              </a:rPr>
              <a:t> que </a:t>
            </a:r>
            <a:r>
              <a:rPr kumimoji="0" lang="en-US" sz="3000" b="0" i="0" u="none" strike="noStrike" kern="1200" cap="none" spc="0" normalizeH="0" baseline="0" noProof="0" dirty="0" err="1">
                <a:ln>
                  <a:noFill/>
                </a:ln>
                <a:solidFill>
                  <a:srgbClr val="E31B23"/>
                </a:solidFill>
                <a:effectLst/>
                <a:uLnTx/>
                <a:uFillTx/>
                <a:latin typeface="Arial" panose="020B0604020202020204" pitchFamily="34" charset="0"/>
                <a:ea typeface="+mj-ea"/>
                <a:cs typeface="Arial" panose="020B0604020202020204" pitchFamily="34" charset="0"/>
              </a:rPr>
              <a:t>más</a:t>
            </a:r>
            <a:r>
              <a:rPr kumimoji="0" lang="en-US" sz="3000" b="0" i="0" u="none" strike="noStrike" kern="1200" cap="none" spc="0" normalizeH="0" baseline="0" noProof="0" dirty="0">
                <a:ln>
                  <a:noFill/>
                </a:ln>
                <a:solidFill>
                  <a:srgbClr val="E31B23"/>
                </a:solidFill>
                <a:effectLst/>
                <a:uLnTx/>
                <a:uFillTx/>
                <a:latin typeface="Arial" panose="020B0604020202020204" pitchFamily="34" charset="0"/>
                <a:ea typeface="+mj-ea"/>
                <a:cs typeface="Arial" panose="020B0604020202020204" pitchFamily="34" charset="0"/>
              </a:rPr>
              <a:t> </a:t>
            </a:r>
            <a:r>
              <a:rPr kumimoji="0" lang="en-US" sz="3000" b="0" i="0" u="none" strike="noStrike" kern="1200" cap="none" spc="0" normalizeH="0" baseline="0" noProof="0" dirty="0" err="1">
                <a:ln>
                  <a:noFill/>
                </a:ln>
                <a:solidFill>
                  <a:srgbClr val="E31B23"/>
                </a:solidFill>
                <a:effectLst/>
                <a:uLnTx/>
                <a:uFillTx/>
                <a:latin typeface="Arial" panose="020B0604020202020204" pitchFamily="34" charset="0"/>
                <a:ea typeface="+mj-ea"/>
                <a:cs typeface="Arial" panose="020B0604020202020204" pitchFamily="34" charset="0"/>
              </a:rPr>
              <a:t>contamina</a:t>
            </a:r>
            <a:r>
              <a:rPr kumimoji="0" lang="en-US" sz="3000" b="0" i="0" u="none" strike="noStrike" kern="1200" cap="none" spc="0" normalizeH="0" baseline="0" noProof="0" dirty="0">
                <a:ln>
                  <a:noFill/>
                </a:ln>
                <a:solidFill>
                  <a:srgbClr val="E31B23"/>
                </a:solidFill>
                <a:effectLst/>
                <a:uLnTx/>
                <a:uFillTx/>
                <a:latin typeface="Arial" panose="020B0604020202020204" pitchFamily="34" charset="0"/>
                <a:ea typeface="+mj-ea"/>
                <a:cs typeface="Arial" panose="020B0604020202020204" pitchFamily="34" charset="0"/>
              </a:rPr>
              <a:t> </a:t>
            </a:r>
            <a:r>
              <a:rPr kumimoji="0" lang="en-US" sz="3000" b="0" i="0" u="none" strike="noStrike" kern="1200" cap="none" spc="0" normalizeH="0" baseline="0" noProof="0" dirty="0" err="1">
                <a:ln>
                  <a:noFill/>
                </a:ln>
                <a:solidFill>
                  <a:srgbClr val="E31B23"/>
                </a:solidFill>
                <a:effectLst/>
                <a:uLnTx/>
                <a:uFillTx/>
                <a:latin typeface="Arial" panose="020B0604020202020204" pitchFamily="34" charset="0"/>
                <a:ea typeface="+mj-ea"/>
                <a:cs typeface="Arial" panose="020B0604020202020204" pitchFamily="34" charset="0"/>
              </a:rPr>
              <a:t>el</a:t>
            </a:r>
            <a:r>
              <a:rPr kumimoji="0" lang="en-US" sz="3000" b="0" i="0" u="none" strike="noStrike" kern="1200" cap="none" spc="0" normalizeH="0" baseline="0" noProof="0" dirty="0">
                <a:ln>
                  <a:noFill/>
                </a:ln>
                <a:solidFill>
                  <a:srgbClr val="E31B23"/>
                </a:solidFill>
                <a:effectLst/>
                <a:uLnTx/>
                <a:uFillTx/>
                <a:latin typeface="Arial" panose="020B0604020202020204" pitchFamily="34" charset="0"/>
                <a:ea typeface="+mj-ea"/>
                <a:cs typeface="Arial" panose="020B0604020202020204" pitchFamily="34" charset="0"/>
              </a:rPr>
              <a:t> </a:t>
            </a:r>
            <a:r>
              <a:rPr kumimoji="0" lang="en-US" sz="3000" b="0" i="0" u="none" strike="noStrike" kern="1200" cap="none" spc="0" normalizeH="0" baseline="0" noProof="0" dirty="0" err="1">
                <a:ln>
                  <a:noFill/>
                </a:ln>
                <a:solidFill>
                  <a:srgbClr val="E31B23"/>
                </a:solidFill>
                <a:effectLst/>
                <a:uLnTx/>
                <a:uFillTx/>
                <a:latin typeface="Arial" panose="020B0604020202020204" pitchFamily="34" charset="0"/>
                <a:ea typeface="+mj-ea"/>
                <a:cs typeface="Arial" panose="020B0604020202020204" pitchFamily="34" charset="0"/>
              </a:rPr>
              <a:t>aire</a:t>
            </a:r>
            <a:r>
              <a:rPr kumimoji="0" lang="en-US" sz="3000" b="0" i="0" u="none" strike="noStrike" kern="1200" cap="none" spc="0" normalizeH="0" baseline="0" noProof="0" dirty="0">
                <a:ln>
                  <a:noFill/>
                </a:ln>
                <a:solidFill>
                  <a:srgbClr val="E31B23"/>
                </a:solidFill>
                <a:effectLst/>
                <a:uLnTx/>
                <a:uFillTx/>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3233142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fault">
            <a:extLst>
              <a:ext uri="{FF2B5EF4-FFF2-40B4-BE49-F238E27FC236}">
                <a16:creationId xmlns:a16="http://schemas.microsoft.com/office/drawing/2014/main" id="{85BA1D4D-A5F7-4EDA-B255-F0A39849E5BA}"/>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8987" r="8987"/>
          <a:stretch>
            <a:fillRect/>
          </a:stretch>
        </p:blipFill>
        <p:spPr bwMode="auto">
          <a:xfrm>
            <a:off x="81023" y="1761064"/>
            <a:ext cx="6014978" cy="418253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39EC177-945E-4284-A9C5-13A28FE86B1C}"/>
              </a:ext>
            </a:extLst>
          </p:cNvPr>
          <p:cNvSpPr>
            <a:spLocks noGrp="1"/>
          </p:cNvSpPr>
          <p:nvPr>
            <p:ph sz="quarter" idx="15"/>
          </p:nvPr>
        </p:nvSpPr>
        <p:spPr>
          <a:xfrm>
            <a:off x="6086506" y="1760220"/>
            <a:ext cx="6014978" cy="4183378"/>
          </a:xfrm>
        </p:spPr>
        <p:txBody>
          <a:bodyPr>
            <a:normAutofit/>
          </a:bodyPr>
          <a:lstStyle/>
          <a:p>
            <a:pPr marL="0" indent="0">
              <a:lnSpc>
                <a:spcPct val="90000"/>
              </a:lnSpc>
              <a:buNone/>
            </a:pPr>
            <a:r>
              <a:rPr lang="es-ES" altLang="es-ES" sz="1700" i="1" dirty="0"/>
              <a:t>Desde el espacio se puede ver cómo la raza humana ha cambiado el Planeta Tierra. Casi toda la tierra disponible ha sido talada en sus bosques y ahora se utiliza para la agricultura o el desarrollo urbano. Por la noche, la Tierra ya no está oscura…” </a:t>
            </a:r>
          </a:p>
          <a:p>
            <a:pPr marL="0" indent="0" algn="ctr">
              <a:lnSpc>
                <a:spcPct val="90000"/>
              </a:lnSpc>
              <a:buNone/>
            </a:pPr>
            <a:r>
              <a:rPr lang="en-US" sz="1700" dirty="0"/>
              <a:t>Stephen Hawking, </a:t>
            </a:r>
            <a:r>
              <a:rPr lang="en-US" sz="1700" dirty="0" err="1"/>
              <a:t>Físico</a:t>
            </a:r>
            <a:r>
              <a:rPr lang="en-US" sz="1700" dirty="0"/>
              <a:t> y Autor</a:t>
            </a:r>
          </a:p>
          <a:p>
            <a:pPr marL="0" marR="0" lvl="0" indent="0" algn="l" defTabSz="914400" rtl="0" eaLnBrk="0" fontAlgn="base" latinLnBrk="0" hangingPunct="0">
              <a:lnSpc>
                <a:spcPct val="100000"/>
              </a:lnSpc>
              <a:spcBef>
                <a:spcPct val="0"/>
              </a:spcBef>
              <a:spcAft>
                <a:spcPct val="0"/>
              </a:spcAft>
              <a:buClrTx/>
              <a:buSzTx/>
              <a:buFontTx/>
              <a:buNone/>
              <a:tabLst/>
              <a:defRPr/>
            </a:pPr>
            <a:endParaRPr lang="es-ES" altLang="es-ES" sz="1700" i="1" dirty="0"/>
          </a:p>
          <a:p>
            <a:pPr marL="0" indent="0">
              <a:lnSpc>
                <a:spcPct val="90000"/>
              </a:lnSpc>
              <a:buNone/>
            </a:pPr>
            <a:endParaRPr lang="en-US" sz="1700" dirty="0"/>
          </a:p>
        </p:txBody>
      </p:sp>
      <p:sp>
        <p:nvSpPr>
          <p:cNvPr id="10" name="Title 1">
            <a:extLst>
              <a:ext uri="{FF2B5EF4-FFF2-40B4-BE49-F238E27FC236}">
                <a16:creationId xmlns:a16="http://schemas.microsoft.com/office/drawing/2014/main" id="{96CDF0ED-E0ED-45EC-B876-CC6409DFD0D9}"/>
              </a:ext>
            </a:extLst>
          </p:cNvPr>
          <p:cNvSpPr>
            <a:spLocks noGrp="1"/>
          </p:cNvSpPr>
          <p:nvPr>
            <p:ph type="title"/>
          </p:nvPr>
        </p:nvSpPr>
        <p:spPr/>
        <p:txBody>
          <a:bodyPr/>
          <a:lstStyle/>
          <a:p>
            <a:r>
              <a:rPr lang="en-US" b="1" dirty="0"/>
              <a:t>La </a:t>
            </a:r>
            <a:r>
              <a:rPr lang="en-US" b="1" dirty="0" err="1"/>
              <a:t>oscuridad</a:t>
            </a:r>
            <a:r>
              <a:rPr lang="en-US" b="1" dirty="0"/>
              <a:t> </a:t>
            </a:r>
            <a:r>
              <a:rPr lang="en-US" b="1" dirty="0" err="1"/>
              <a:t>desaparece</a:t>
            </a:r>
            <a:r>
              <a:rPr lang="en-US" b="1" dirty="0"/>
              <a:t>….</a:t>
            </a:r>
            <a:endParaRPr lang="en-US" dirty="0"/>
          </a:p>
        </p:txBody>
      </p:sp>
      <p:sp>
        <p:nvSpPr>
          <p:cNvPr id="11" name="Text Placeholder 10">
            <a:extLst>
              <a:ext uri="{FF2B5EF4-FFF2-40B4-BE49-F238E27FC236}">
                <a16:creationId xmlns:a16="http://schemas.microsoft.com/office/drawing/2014/main" id="{F72DB763-837B-4684-89AF-2601B0E08F46}"/>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217916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B6FDD7-10E3-44C7-7647-9D5C5CBB21DB}"/>
              </a:ext>
            </a:extLst>
          </p:cNvPr>
          <p:cNvPicPr>
            <a:picLocks noChangeAspect="1"/>
          </p:cNvPicPr>
          <p:nvPr/>
        </p:nvPicPr>
        <p:blipFill>
          <a:blip r:embed="rId3"/>
          <a:stretch>
            <a:fillRect/>
          </a:stretch>
        </p:blipFill>
        <p:spPr>
          <a:xfrm>
            <a:off x="1962584" y="859536"/>
            <a:ext cx="8620072" cy="5864352"/>
          </a:xfrm>
          <a:prstGeom prst="rect">
            <a:avLst/>
          </a:prstGeom>
        </p:spPr>
      </p:pic>
      <p:sp>
        <p:nvSpPr>
          <p:cNvPr id="6" name="Title 2">
            <a:extLst>
              <a:ext uri="{FF2B5EF4-FFF2-40B4-BE49-F238E27FC236}">
                <a16:creationId xmlns:a16="http://schemas.microsoft.com/office/drawing/2014/main" id="{8258B543-7520-1772-EA03-009366449B6E}"/>
              </a:ext>
            </a:extLst>
          </p:cNvPr>
          <p:cNvSpPr txBox="1">
            <a:spLocks/>
          </p:cNvSpPr>
          <p:nvPr/>
        </p:nvSpPr>
        <p:spPr bwMode="gray">
          <a:xfrm>
            <a:off x="2389468" y="267590"/>
            <a:ext cx="9375648" cy="4730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000" b="0" kern="1200">
                <a:solidFill>
                  <a:schemeClr val="accent1"/>
                </a:solidFill>
                <a:latin typeface="Arial" panose="020B0604020202020204" pitchFamily="34" charset="0"/>
                <a:ea typeface="+mj-ea"/>
                <a:cs typeface="Arial" panose="020B0604020202020204" pitchFamily="34" charset="0"/>
              </a:defRPr>
            </a:lvl1pPr>
          </a:lstStyle>
          <a:p>
            <a:r>
              <a:rPr lang="en-US" sz="3200" dirty="0">
                <a:latin typeface="Arial" charset="0"/>
                <a:cs typeface="Arial" charset="0"/>
              </a:rPr>
              <a:t>Cambio </a:t>
            </a:r>
            <a:r>
              <a:rPr lang="en-US" sz="3200" dirty="0" err="1">
                <a:latin typeface="Arial" charset="0"/>
                <a:cs typeface="Arial" charset="0"/>
              </a:rPr>
              <a:t>Climático</a:t>
            </a:r>
            <a:r>
              <a:rPr lang="en-US" sz="3200" dirty="0">
                <a:latin typeface="Arial" charset="0"/>
                <a:cs typeface="Arial" charset="0"/>
              </a:rPr>
              <a:t> – </a:t>
            </a:r>
            <a:r>
              <a:rPr lang="en-US" sz="3200" dirty="0" err="1">
                <a:latin typeface="Arial" charset="0"/>
                <a:cs typeface="Arial" charset="0"/>
              </a:rPr>
              <a:t>Impacto</a:t>
            </a:r>
            <a:r>
              <a:rPr lang="en-US" sz="3200" dirty="0">
                <a:latin typeface="Arial" charset="0"/>
                <a:cs typeface="Arial" charset="0"/>
              </a:rPr>
              <a:t> </a:t>
            </a:r>
            <a:r>
              <a:rPr lang="en-US" sz="3200" dirty="0" err="1">
                <a:latin typeface="Arial" charset="0"/>
                <a:cs typeface="Arial" charset="0"/>
              </a:rPr>
              <a:t>en</a:t>
            </a:r>
            <a:r>
              <a:rPr lang="en-US" sz="3200" dirty="0">
                <a:latin typeface="Arial" charset="0"/>
                <a:cs typeface="Arial" charset="0"/>
              </a:rPr>
              <a:t> la </a:t>
            </a:r>
            <a:r>
              <a:rPr lang="en-US" sz="3200" dirty="0" err="1">
                <a:latin typeface="Arial" charset="0"/>
                <a:cs typeface="Arial" charset="0"/>
              </a:rPr>
              <a:t>Salud</a:t>
            </a:r>
            <a:endParaRPr lang="en-US" sz="3200" dirty="0">
              <a:latin typeface="Arial" charset="0"/>
              <a:cs typeface="Arial" charset="0"/>
            </a:endParaRPr>
          </a:p>
        </p:txBody>
      </p:sp>
    </p:spTree>
    <p:extLst>
      <p:ext uri="{BB962C8B-B14F-4D97-AF65-F5344CB8AC3E}">
        <p14:creationId xmlns:p14="http://schemas.microsoft.com/office/powerpoint/2010/main" val="1950622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4E3C539-1113-46FC-8C2D-AE6E5E06AD3B}"/>
              </a:ext>
            </a:extLst>
          </p:cNvPr>
          <p:cNvSpPr>
            <a:spLocks noGrp="1"/>
          </p:cNvSpPr>
          <p:nvPr>
            <p:ph type="title"/>
          </p:nvPr>
        </p:nvSpPr>
        <p:spPr/>
        <p:txBody>
          <a:bodyPr anchor="b">
            <a:normAutofit/>
          </a:bodyPr>
          <a:lstStyle/>
          <a:p>
            <a:r>
              <a:rPr lang="en-US" sz="2600"/>
              <a:t>Agenda</a:t>
            </a:r>
          </a:p>
        </p:txBody>
      </p:sp>
      <p:sp>
        <p:nvSpPr>
          <p:cNvPr id="14" name="Content Placeholder 13">
            <a:extLst>
              <a:ext uri="{FF2B5EF4-FFF2-40B4-BE49-F238E27FC236}">
                <a16:creationId xmlns:a16="http://schemas.microsoft.com/office/drawing/2014/main" id="{B250ECDB-627B-4C67-8887-1E6150E337F6}"/>
              </a:ext>
            </a:extLst>
          </p:cNvPr>
          <p:cNvSpPr>
            <a:spLocks noGrp="1"/>
          </p:cNvSpPr>
          <p:nvPr>
            <p:ph idx="1"/>
          </p:nvPr>
        </p:nvSpPr>
        <p:spPr/>
        <p:txBody>
          <a:bodyPr>
            <a:normAutofit/>
          </a:bodyPr>
          <a:lstStyle/>
          <a:p>
            <a:pPr marL="457200" lvl="0" indent="-457200">
              <a:buFont typeface="+mj-lt"/>
              <a:buAutoNum type="arabicPeriod"/>
            </a:pPr>
            <a:endParaRPr lang="en-US" dirty="0"/>
          </a:p>
          <a:p>
            <a:pPr marL="457200" lvl="0" indent="-457200">
              <a:buFont typeface="+mj-lt"/>
              <a:buAutoNum type="arabicPeriod"/>
            </a:pPr>
            <a:endParaRPr lang="en-US" dirty="0"/>
          </a:p>
          <a:p>
            <a:pPr marL="457200" lvl="0" indent="-457200">
              <a:buFont typeface="+mj-lt"/>
              <a:buAutoNum type="arabicPeriod"/>
            </a:pPr>
            <a:r>
              <a:rPr lang="en-US" dirty="0" err="1"/>
              <a:t>Definiciones</a:t>
            </a:r>
            <a:r>
              <a:rPr lang="en-US" dirty="0"/>
              <a:t>, </a:t>
            </a:r>
            <a:r>
              <a:rPr lang="en-US" dirty="0" err="1"/>
              <a:t>Evidencia</a:t>
            </a:r>
            <a:r>
              <a:rPr lang="en-US" dirty="0"/>
              <a:t>, </a:t>
            </a:r>
            <a:r>
              <a:rPr lang="en-US" dirty="0" err="1"/>
              <a:t>Causas</a:t>
            </a:r>
            <a:r>
              <a:rPr lang="en-US" dirty="0"/>
              <a:t> y </a:t>
            </a:r>
            <a:r>
              <a:rPr lang="en-US" dirty="0" err="1"/>
              <a:t>Consecuencias</a:t>
            </a:r>
            <a:endParaRPr lang="en-US" dirty="0"/>
          </a:p>
          <a:p>
            <a:pPr marL="457200" lvl="0" indent="-457200">
              <a:buFont typeface="+mj-lt"/>
              <a:buAutoNum type="arabicPeriod"/>
            </a:pPr>
            <a:r>
              <a:rPr lang="en-US" dirty="0" err="1"/>
              <a:t>Impacto</a:t>
            </a:r>
            <a:r>
              <a:rPr lang="en-US" dirty="0"/>
              <a:t> </a:t>
            </a:r>
            <a:r>
              <a:rPr lang="en-US" dirty="0" err="1"/>
              <a:t>en</a:t>
            </a:r>
            <a:r>
              <a:rPr lang="en-US" dirty="0"/>
              <a:t> la </a:t>
            </a:r>
            <a:r>
              <a:rPr lang="en-US" dirty="0" err="1"/>
              <a:t>Salud</a:t>
            </a:r>
            <a:endParaRPr lang="en-US" dirty="0"/>
          </a:p>
          <a:p>
            <a:pPr marL="457200" lvl="0" indent="-457200">
              <a:buFont typeface="+mj-lt"/>
              <a:buAutoNum type="arabicPeriod"/>
            </a:pPr>
            <a:r>
              <a:rPr lang="en-US" dirty="0" err="1"/>
              <a:t>Implicaciones</a:t>
            </a:r>
            <a:r>
              <a:rPr lang="en-US" dirty="0"/>
              <a:t> </a:t>
            </a:r>
            <a:r>
              <a:rPr lang="en-US" dirty="0" err="1"/>
              <a:t>en</a:t>
            </a:r>
            <a:r>
              <a:rPr lang="en-US" dirty="0"/>
              <a:t> </a:t>
            </a:r>
            <a:r>
              <a:rPr lang="en-US" dirty="0" err="1"/>
              <a:t>el</a:t>
            </a:r>
            <a:r>
              <a:rPr lang="en-US" dirty="0"/>
              <a:t> Seguro de Vida y </a:t>
            </a:r>
            <a:r>
              <a:rPr lang="en-US" dirty="0" err="1"/>
              <a:t>Salud</a:t>
            </a:r>
            <a:endParaRPr lang="en-US" dirty="0"/>
          </a:p>
        </p:txBody>
      </p:sp>
      <p:pic>
        <p:nvPicPr>
          <p:cNvPr id="3" name="Picture 2" descr="A picture containing text, ocean floor&#10;&#10;Description automatically generated">
            <a:extLst>
              <a:ext uri="{FF2B5EF4-FFF2-40B4-BE49-F238E27FC236}">
                <a16:creationId xmlns:a16="http://schemas.microsoft.com/office/drawing/2014/main" id="{0F7A2077-4F02-45C6-8862-B70783F70BC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749" r="-2" b="-2"/>
          <a:stretch/>
        </p:blipFill>
        <p:spPr>
          <a:xfrm>
            <a:off x="7595616" y="2761338"/>
            <a:ext cx="3677412" cy="3522155"/>
          </a:xfrm>
          <a:prstGeom prst="rect">
            <a:avLst/>
          </a:prstGeom>
          <a:noFill/>
        </p:spPr>
      </p:pic>
    </p:spTree>
    <p:extLst>
      <p:ext uri="{BB962C8B-B14F-4D97-AF65-F5344CB8AC3E}">
        <p14:creationId xmlns:p14="http://schemas.microsoft.com/office/powerpoint/2010/main" val="4282748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2D38-1E25-4145-991D-5D14B66850A6}"/>
              </a:ext>
            </a:extLst>
          </p:cNvPr>
          <p:cNvSpPr>
            <a:spLocks noGrp="1"/>
          </p:cNvSpPr>
          <p:nvPr>
            <p:ph type="title"/>
          </p:nvPr>
        </p:nvSpPr>
        <p:spPr/>
        <p:txBody>
          <a:bodyPr/>
          <a:lstStyle/>
          <a:p>
            <a:pPr algn="ctr"/>
            <a:r>
              <a:rPr lang="en-US" sz="3200" dirty="0">
                <a:solidFill>
                  <a:schemeClr val="accent1"/>
                </a:solidFill>
                <a:latin typeface="Arial" charset="0"/>
                <a:cs typeface="Arial" charset="0"/>
              </a:rPr>
              <a:t>Cambio </a:t>
            </a:r>
            <a:r>
              <a:rPr lang="en-US" sz="3200" dirty="0" err="1">
                <a:solidFill>
                  <a:schemeClr val="accent1"/>
                </a:solidFill>
                <a:latin typeface="Arial" charset="0"/>
                <a:cs typeface="Arial" charset="0"/>
              </a:rPr>
              <a:t>Climático</a:t>
            </a:r>
            <a:r>
              <a:rPr lang="en-US" sz="3200" dirty="0">
                <a:solidFill>
                  <a:schemeClr val="accent1"/>
                </a:solidFill>
                <a:latin typeface="Arial" charset="0"/>
                <a:cs typeface="Arial" charset="0"/>
              </a:rPr>
              <a:t> – </a:t>
            </a:r>
            <a:r>
              <a:rPr lang="en-US" sz="3200" dirty="0" err="1">
                <a:solidFill>
                  <a:schemeClr val="accent1"/>
                </a:solidFill>
                <a:latin typeface="Arial" charset="0"/>
                <a:cs typeface="Arial" charset="0"/>
              </a:rPr>
              <a:t>Impacto</a:t>
            </a:r>
            <a:r>
              <a:rPr lang="en-US" sz="3200" dirty="0">
                <a:solidFill>
                  <a:schemeClr val="accent1"/>
                </a:solidFill>
                <a:latin typeface="Arial" charset="0"/>
                <a:cs typeface="Arial" charset="0"/>
              </a:rPr>
              <a:t> </a:t>
            </a:r>
            <a:r>
              <a:rPr lang="en-US" sz="3200" dirty="0" err="1">
                <a:solidFill>
                  <a:schemeClr val="accent1"/>
                </a:solidFill>
                <a:latin typeface="Arial" charset="0"/>
                <a:cs typeface="Arial" charset="0"/>
              </a:rPr>
              <a:t>en</a:t>
            </a:r>
            <a:r>
              <a:rPr lang="en-US" sz="3200" dirty="0">
                <a:solidFill>
                  <a:schemeClr val="accent1"/>
                </a:solidFill>
                <a:latin typeface="Arial" charset="0"/>
                <a:cs typeface="Arial" charset="0"/>
              </a:rPr>
              <a:t> la </a:t>
            </a:r>
            <a:r>
              <a:rPr lang="en-US" sz="3200" dirty="0" err="1">
                <a:solidFill>
                  <a:schemeClr val="accent1"/>
                </a:solidFill>
                <a:latin typeface="Arial" charset="0"/>
                <a:cs typeface="Arial" charset="0"/>
              </a:rPr>
              <a:t>Salud</a:t>
            </a:r>
            <a:endParaRPr lang="en-US" sz="3200" dirty="0">
              <a:solidFill>
                <a:schemeClr val="accent1"/>
              </a:solidFill>
              <a:latin typeface="Arial" charset="0"/>
              <a:cs typeface="Arial" charset="0"/>
            </a:endParaRPr>
          </a:p>
        </p:txBody>
      </p:sp>
      <p:pic>
        <p:nvPicPr>
          <p:cNvPr id="13" name="Picture 12">
            <a:extLst>
              <a:ext uri="{FF2B5EF4-FFF2-40B4-BE49-F238E27FC236}">
                <a16:creationId xmlns:a16="http://schemas.microsoft.com/office/drawing/2014/main" id="{CA89FE1D-34D9-D8B7-70B9-7E8D9AAC0885}"/>
              </a:ext>
            </a:extLst>
          </p:cNvPr>
          <p:cNvPicPr>
            <a:picLocks noChangeAspect="1"/>
          </p:cNvPicPr>
          <p:nvPr/>
        </p:nvPicPr>
        <p:blipFill>
          <a:blip r:embed="rId3"/>
          <a:stretch>
            <a:fillRect/>
          </a:stretch>
        </p:blipFill>
        <p:spPr>
          <a:xfrm>
            <a:off x="2751222" y="1259484"/>
            <a:ext cx="6689555" cy="4619435"/>
          </a:xfrm>
          <a:prstGeom prst="rect">
            <a:avLst/>
          </a:prstGeom>
        </p:spPr>
      </p:pic>
    </p:spTree>
    <p:extLst>
      <p:ext uri="{BB962C8B-B14F-4D97-AF65-F5344CB8AC3E}">
        <p14:creationId xmlns:p14="http://schemas.microsoft.com/office/powerpoint/2010/main" val="2726412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277845C-0887-2C4D-B536-6A8B6918583B}"/>
              </a:ext>
            </a:extLst>
          </p:cNvPr>
          <p:cNvSpPr>
            <a:spLocks noGrp="1"/>
          </p:cNvSpPr>
          <p:nvPr>
            <p:ph idx="1"/>
          </p:nvPr>
        </p:nvSpPr>
        <p:spPr>
          <a:xfrm>
            <a:off x="891705" y="1100457"/>
            <a:ext cx="10690696" cy="4625358"/>
          </a:xfrm>
        </p:spPr>
        <p:txBody>
          <a:bodyPr/>
          <a:lstStyle/>
          <a:p>
            <a:pPr algn="just">
              <a:spcBef>
                <a:spcPts val="600"/>
              </a:spcBef>
            </a:pPr>
            <a:r>
              <a:rPr lang="es-MX" sz="2300" b="0" i="0" dirty="0">
                <a:effectLst/>
                <a:latin typeface="Arial" panose="020B0604020202020204" pitchFamily="34" charset="0"/>
              </a:rPr>
              <a:t>Según estimaciones, la contaminación del aire ambiente (exterior) en las ciudades y zonas rurales de todo el mundo provoca cada año 4,2 millones de muertes prematuras.</a:t>
            </a:r>
          </a:p>
          <a:p>
            <a:pPr marL="0" indent="0" algn="just">
              <a:spcBef>
                <a:spcPts val="600"/>
              </a:spcBef>
              <a:buNone/>
            </a:pPr>
            <a:endParaRPr lang="es-MX" sz="2300" b="0" i="0" dirty="0">
              <a:effectLst/>
              <a:latin typeface="Arial" panose="020B0604020202020204" pitchFamily="34" charset="0"/>
            </a:endParaRPr>
          </a:p>
          <a:p>
            <a:pPr algn="just">
              <a:spcBef>
                <a:spcPts val="600"/>
              </a:spcBef>
            </a:pPr>
            <a:r>
              <a:rPr lang="es-MX" sz="2300" dirty="0"/>
              <a:t>Esta mortalidad se debe a la exposición a materia particulada fina, que causa enfermedades cardiovasculares y respiratorias, así como cánceres. S</a:t>
            </a:r>
            <a:r>
              <a:rPr lang="es-ES" altLang="es-ES" sz="2300" dirty="0" err="1"/>
              <a:t>ulfatos</a:t>
            </a:r>
            <a:r>
              <a:rPr lang="es-ES" altLang="es-ES" sz="2300" dirty="0"/>
              <a:t>, nitratos y hollín) penetran profundamente en los pulmones y en el sistema cardiovascular.</a:t>
            </a:r>
          </a:p>
          <a:p>
            <a:pPr algn="just">
              <a:spcBef>
                <a:spcPts val="600"/>
              </a:spcBef>
            </a:pPr>
            <a:endParaRPr lang="en-US" sz="2300" dirty="0"/>
          </a:p>
          <a:p>
            <a:pPr marL="230188" marR="0" lvl="0" indent="-230188" algn="l" defTabSz="914400" rtl="0" eaLnBrk="1" fontAlgn="auto" latinLnBrk="0" hangingPunct="1">
              <a:lnSpc>
                <a:spcPct val="100000"/>
              </a:lnSpc>
              <a:spcBef>
                <a:spcPts val="1000"/>
              </a:spcBef>
              <a:spcAft>
                <a:spcPts val="0"/>
              </a:spcAft>
              <a:buClr>
                <a:srgbClr val="E31B23"/>
              </a:buClr>
              <a:buSzTx/>
              <a:buFont typeface="Wingdings" pitchFamily="2" charset="2"/>
              <a:buChar char="§"/>
              <a:tabLst/>
              <a:defRPr/>
            </a:pPr>
            <a:r>
              <a:rPr lang="es-ES" altLang="es-ES" sz="2300" dirty="0"/>
              <a:t>Múltiples estudios enumeran la contaminación del aire como el quinto factor de riesgo de mortalidad en todo el mundo, detrás de la mala alimentación, la presión arterial alta, el consumo de tabaco y los niveles altos de azúcar en la sangre</a:t>
            </a:r>
            <a:endParaRPr lang="en-US" sz="2300" dirty="0"/>
          </a:p>
          <a:p>
            <a:pPr marL="342900" lvl="1" indent="0" algn="just">
              <a:spcBef>
                <a:spcPts val="600"/>
              </a:spcBef>
              <a:buNone/>
            </a:pPr>
            <a:endParaRPr lang="es-MX" sz="2300" b="0" i="0" dirty="0">
              <a:solidFill>
                <a:srgbClr val="3C4245"/>
              </a:solidFill>
              <a:effectLst/>
              <a:latin typeface="Arial" panose="020B0604020202020204" pitchFamily="34" charset="0"/>
            </a:endParaRPr>
          </a:p>
          <a:p>
            <a:pPr algn="just">
              <a:spcBef>
                <a:spcPts val="600"/>
              </a:spcBef>
            </a:pPr>
            <a:endParaRPr lang="es-MX" sz="2300" b="1" dirty="0"/>
          </a:p>
          <a:p>
            <a:endParaRPr lang="es-ES" dirty="0"/>
          </a:p>
        </p:txBody>
      </p:sp>
      <p:sp>
        <p:nvSpPr>
          <p:cNvPr id="5" name="Marcador de texto 4">
            <a:extLst>
              <a:ext uri="{FF2B5EF4-FFF2-40B4-BE49-F238E27FC236}">
                <a16:creationId xmlns:a16="http://schemas.microsoft.com/office/drawing/2014/main" id="{5A2D417C-9A7F-57E8-7F1C-1843A8685550}"/>
              </a:ext>
            </a:extLst>
          </p:cNvPr>
          <p:cNvSpPr>
            <a:spLocks noGrp="1"/>
          </p:cNvSpPr>
          <p:nvPr>
            <p:ph type="body" sz="quarter" idx="15"/>
          </p:nvPr>
        </p:nvSpPr>
        <p:spPr>
          <a:xfrm>
            <a:off x="891705" y="149322"/>
            <a:ext cx="10690696" cy="383292"/>
          </a:xfrm>
        </p:spPr>
        <p:txBody>
          <a:bodyPr/>
          <a:lstStyle/>
          <a:p>
            <a:pPr algn="ctr"/>
            <a:r>
              <a:rPr lang="en-US" sz="3000" b="0" dirty="0" err="1">
                <a:solidFill>
                  <a:srgbClr val="E31B23"/>
                </a:solidFill>
                <a:latin typeface="Arial" panose="020B0604020202020204" pitchFamily="34" charset="0"/>
                <a:ea typeface="+mj-ea"/>
                <a:cs typeface="Arial" panose="020B0604020202020204" pitchFamily="34" charset="0"/>
              </a:rPr>
              <a:t>Contaminación</a:t>
            </a:r>
            <a:r>
              <a:rPr lang="en-US" sz="3000" b="0" dirty="0">
                <a:solidFill>
                  <a:srgbClr val="E31B23"/>
                </a:solidFill>
                <a:latin typeface="Arial" panose="020B0604020202020204" pitchFamily="34" charset="0"/>
                <a:ea typeface="+mj-ea"/>
                <a:cs typeface="Arial" panose="020B0604020202020204" pitchFamily="34" charset="0"/>
              </a:rPr>
              <a:t> del </a:t>
            </a:r>
            <a:r>
              <a:rPr lang="en-US" sz="3000" b="0" dirty="0" err="1">
                <a:solidFill>
                  <a:srgbClr val="E31B23"/>
                </a:solidFill>
                <a:latin typeface="Arial" panose="020B0604020202020204" pitchFamily="34" charset="0"/>
                <a:ea typeface="+mj-ea"/>
                <a:cs typeface="Arial" panose="020B0604020202020204" pitchFamily="34" charset="0"/>
              </a:rPr>
              <a:t>aire</a:t>
            </a:r>
            <a:endParaRPr lang="en-US" sz="3000" b="0" dirty="0">
              <a:solidFill>
                <a:srgbClr val="E31B23"/>
              </a:solidFill>
              <a:latin typeface="Arial" panose="020B0604020202020204" pitchFamily="34" charset="0"/>
              <a:ea typeface="+mj-ea"/>
              <a:cs typeface="Arial" panose="020B0604020202020204" pitchFamily="34" charset="0"/>
            </a:endParaRPr>
          </a:p>
          <a:p>
            <a:pPr algn="ctr"/>
            <a:r>
              <a:rPr lang="en-US" sz="2800" b="0" i="1" dirty="0">
                <a:solidFill>
                  <a:srgbClr val="006086"/>
                </a:solidFill>
                <a:latin typeface="Arial" panose="020B0604020202020204" pitchFamily="34" charset="0"/>
                <a:cs typeface="Arial" panose="020B0604020202020204" pitchFamily="34" charset="0"/>
              </a:rPr>
              <a:t>(</a:t>
            </a:r>
            <a:r>
              <a:rPr lang="en-US" sz="2800" b="0" i="1" dirty="0" err="1">
                <a:solidFill>
                  <a:srgbClr val="006086"/>
                </a:solidFill>
                <a:latin typeface="Arial" panose="020B0604020202020204" pitchFamily="34" charset="0"/>
                <a:cs typeface="Arial" panose="020B0604020202020204" pitchFamily="34" charset="0"/>
              </a:rPr>
              <a:t>Incendios</a:t>
            </a:r>
            <a:r>
              <a:rPr lang="en-US" sz="2800" b="0" i="1" dirty="0">
                <a:solidFill>
                  <a:srgbClr val="006086"/>
                </a:solidFill>
                <a:latin typeface="Arial" panose="020B0604020202020204" pitchFamily="34" charset="0"/>
                <a:cs typeface="Arial" panose="020B0604020202020204" pitchFamily="34" charset="0"/>
              </a:rPr>
              <a:t>)</a:t>
            </a:r>
            <a:endParaRPr lang="es-ES" sz="2800" b="0" i="1" dirty="0">
              <a:solidFill>
                <a:srgbClr val="0060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2789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Cambios</a:t>
            </a:r>
            <a:r>
              <a:rPr lang="en-US" dirty="0"/>
              <a:t> </a:t>
            </a:r>
            <a:r>
              <a:rPr lang="en-US" dirty="0" err="1"/>
              <a:t>en</a:t>
            </a:r>
            <a:r>
              <a:rPr lang="en-US" dirty="0"/>
              <a:t> la </a:t>
            </a:r>
            <a:r>
              <a:rPr lang="en-US" dirty="0" err="1"/>
              <a:t>Ecología</a:t>
            </a:r>
            <a:r>
              <a:rPr lang="en-US" dirty="0"/>
              <a:t> de Vector</a:t>
            </a:r>
          </a:p>
        </p:txBody>
      </p:sp>
      <p:sp>
        <p:nvSpPr>
          <p:cNvPr id="3" name="Content Placeholder 2"/>
          <p:cNvSpPr>
            <a:spLocks noGrp="1"/>
          </p:cNvSpPr>
          <p:nvPr>
            <p:ph idx="1"/>
          </p:nvPr>
        </p:nvSpPr>
        <p:spPr>
          <a:xfrm>
            <a:off x="891705" y="1206062"/>
            <a:ext cx="5944525" cy="4499879"/>
          </a:xfrm>
        </p:spPr>
        <p:txBody>
          <a:bodyPr>
            <a:normAutofit fontScale="92500"/>
          </a:bodyPr>
          <a:lstStyle/>
          <a:p>
            <a:pPr marL="0" indent="0">
              <a:buNone/>
            </a:pPr>
            <a:endParaRPr lang="es-MX" b="1" dirty="0"/>
          </a:p>
          <a:p>
            <a:pPr algn="just"/>
            <a:r>
              <a:rPr lang="en-US" sz="3200" dirty="0">
                <a:ea typeface="+mj-ea"/>
              </a:rPr>
              <a:t>Las </a:t>
            </a:r>
            <a:r>
              <a:rPr lang="en-US" sz="3200" dirty="0" err="1">
                <a:ea typeface="+mj-ea"/>
              </a:rPr>
              <a:t>enfermedades</a:t>
            </a:r>
            <a:r>
              <a:rPr lang="en-US" sz="3200" dirty="0">
                <a:ea typeface="+mj-ea"/>
              </a:rPr>
              <a:t> </a:t>
            </a:r>
            <a:r>
              <a:rPr lang="en-US" sz="3200" dirty="0" err="1">
                <a:ea typeface="+mj-ea"/>
              </a:rPr>
              <a:t>transmitidas</a:t>
            </a:r>
            <a:r>
              <a:rPr lang="en-US" sz="3200" dirty="0">
                <a:ea typeface="+mj-ea"/>
              </a:rPr>
              <a:t> </a:t>
            </a:r>
            <a:r>
              <a:rPr lang="en-US" sz="3200" dirty="0" err="1">
                <a:ea typeface="+mj-ea"/>
              </a:rPr>
              <a:t>por</a:t>
            </a:r>
            <a:r>
              <a:rPr lang="en-US" sz="3200" dirty="0">
                <a:ea typeface="+mj-ea"/>
              </a:rPr>
              <a:t> </a:t>
            </a:r>
            <a:r>
              <a:rPr lang="en-US" sz="3200" dirty="0" err="1">
                <a:ea typeface="+mj-ea"/>
              </a:rPr>
              <a:t>vectores</a:t>
            </a:r>
            <a:r>
              <a:rPr lang="en-US" sz="3200" dirty="0">
                <a:ea typeface="+mj-ea"/>
              </a:rPr>
              <a:t> son </a:t>
            </a:r>
            <a:r>
              <a:rPr lang="en-US" sz="3200" dirty="0" err="1">
                <a:ea typeface="+mj-ea"/>
              </a:rPr>
              <a:t>muy</a:t>
            </a:r>
            <a:r>
              <a:rPr lang="en-US" sz="3200" dirty="0">
                <a:ea typeface="+mj-ea"/>
              </a:rPr>
              <a:t> </a:t>
            </a:r>
            <a:r>
              <a:rPr lang="en-US" sz="3200" dirty="0" err="1">
                <a:ea typeface="+mj-ea"/>
              </a:rPr>
              <a:t>sensibles</a:t>
            </a:r>
            <a:r>
              <a:rPr lang="en-US" sz="3200" dirty="0">
                <a:ea typeface="+mj-ea"/>
              </a:rPr>
              <a:t> a las </a:t>
            </a:r>
            <a:r>
              <a:rPr lang="en-US" sz="3200" dirty="0" err="1">
                <a:ea typeface="+mj-ea"/>
              </a:rPr>
              <a:t>condiciones</a:t>
            </a:r>
            <a:r>
              <a:rPr lang="en-US" sz="3200" dirty="0">
                <a:ea typeface="+mj-ea"/>
              </a:rPr>
              <a:t> </a:t>
            </a:r>
            <a:r>
              <a:rPr lang="en-US" sz="3200" dirty="0" err="1">
                <a:ea typeface="+mj-ea"/>
              </a:rPr>
              <a:t>climáticas</a:t>
            </a:r>
            <a:r>
              <a:rPr lang="en-US" b="1" dirty="0"/>
              <a:t>.</a:t>
            </a:r>
            <a:endParaRPr lang="en-US" dirty="0"/>
          </a:p>
          <a:p>
            <a:pPr lvl="1"/>
            <a:r>
              <a:rPr lang="es-MX" sz="2900" dirty="0">
                <a:solidFill>
                  <a:srgbClr val="E31B23"/>
                </a:solidFill>
                <a:ea typeface="+mj-ea"/>
              </a:rPr>
              <a:t>Las enfermedades transmitidas por vectores son un conjunto de patologías en las cuales virus, parásitos, virus y bacterias se transmiten a través de la picadura de mosquitos.</a:t>
            </a:r>
            <a:endParaRPr lang="en-US" dirty="0"/>
          </a:p>
        </p:txBody>
      </p:sp>
      <p:sp>
        <p:nvSpPr>
          <p:cNvPr id="4" name="Text Placeholder 3"/>
          <p:cNvSpPr>
            <a:spLocks noGrp="1"/>
          </p:cNvSpPr>
          <p:nvPr>
            <p:ph type="body" sz="quarter" idx="16"/>
          </p:nvPr>
        </p:nvSpPr>
        <p:spPr>
          <a:xfrm>
            <a:off x="1472161" y="6229342"/>
            <a:ext cx="8956240" cy="415019"/>
          </a:xfrm>
        </p:spPr>
        <p:txBody>
          <a:bodyPr/>
          <a:lstStyle/>
          <a:p>
            <a:r>
              <a:rPr lang="en-US" dirty="0"/>
              <a:t>*</a:t>
            </a:r>
            <a:r>
              <a:rPr lang="en-US" sz="800" dirty="0"/>
              <a:t>WHO Climate Change Fact Sheet Updated 2017 </a:t>
            </a:r>
            <a:r>
              <a:rPr lang="en-US" sz="800" dirty="0">
                <a:hlinkClick r:id="rId3"/>
              </a:rPr>
              <a:t>http://www.who.int/mediacentre/factsheets/fs266/en/</a:t>
            </a:r>
            <a:endParaRPr lang="en-US" sz="800" dirty="0"/>
          </a:p>
          <a:p>
            <a:r>
              <a:rPr lang="en-US" sz="800" dirty="0"/>
              <a:t>https://www.paho.org/es/temas/cambio-climatico-salud</a:t>
            </a:r>
          </a:p>
        </p:txBody>
      </p:sp>
      <p:sp>
        <p:nvSpPr>
          <p:cNvPr id="5" name="Text Placeholder 4"/>
          <p:cNvSpPr>
            <a:spLocks noGrp="1"/>
          </p:cNvSpPr>
          <p:nvPr>
            <p:ph type="body" sz="quarter" idx="15"/>
          </p:nvPr>
        </p:nvSpPr>
        <p:spPr/>
        <p:txBody>
          <a:bodyPr/>
          <a:lstStyle/>
          <a:p>
            <a:endParaRPr lang="en-US" dirty="0"/>
          </a:p>
          <a:p>
            <a:endParaRPr lang="en-US" dirty="0"/>
          </a:p>
        </p:txBody>
      </p:sp>
      <p:pic>
        <p:nvPicPr>
          <p:cNvPr id="7" name="Imagen 6">
            <a:extLst>
              <a:ext uri="{FF2B5EF4-FFF2-40B4-BE49-F238E27FC236}">
                <a16:creationId xmlns:a16="http://schemas.microsoft.com/office/drawing/2014/main" id="{ED00AB14-70C4-308A-FF41-1AADEB194B70}"/>
              </a:ext>
            </a:extLst>
          </p:cNvPr>
          <p:cNvPicPr>
            <a:picLocks noChangeAspect="1"/>
          </p:cNvPicPr>
          <p:nvPr/>
        </p:nvPicPr>
        <p:blipFill>
          <a:blip r:embed="rId4"/>
          <a:stretch>
            <a:fillRect/>
          </a:stretch>
        </p:blipFill>
        <p:spPr>
          <a:xfrm>
            <a:off x="7538713" y="365126"/>
            <a:ext cx="3761582" cy="6300651"/>
          </a:xfrm>
          <a:prstGeom prst="rect">
            <a:avLst/>
          </a:prstGeom>
        </p:spPr>
      </p:pic>
    </p:spTree>
    <p:extLst>
      <p:ext uri="{BB962C8B-B14F-4D97-AF65-F5344CB8AC3E}">
        <p14:creationId xmlns:p14="http://schemas.microsoft.com/office/powerpoint/2010/main" val="2383181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5" name="Content Placeholder 4"/>
          <p:cNvSpPr>
            <a:spLocks noGrp="1"/>
          </p:cNvSpPr>
          <p:nvPr>
            <p:ph idx="1"/>
          </p:nvPr>
        </p:nvSpPr>
        <p:spPr>
          <a:xfrm>
            <a:off x="728457" y="2035526"/>
            <a:ext cx="7488246" cy="4172711"/>
          </a:xfrm>
        </p:spPr>
        <p:txBody>
          <a:bodyPr/>
          <a:lstStyle/>
          <a:p>
            <a:r>
              <a:rPr lang="en-US" dirty="0"/>
              <a:t>Malaria</a:t>
            </a:r>
          </a:p>
          <a:p>
            <a:r>
              <a:rPr lang="en-US" dirty="0" err="1"/>
              <a:t>Cólera</a:t>
            </a:r>
            <a:r>
              <a:rPr lang="en-US" dirty="0"/>
              <a:t> </a:t>
            </a:r>
          </a:p>
          <a:p>
            <a:r>
              <a:rPr lang="en-US" dirty="0"/>
              <a:t>Dengue </a:t>
            </a:r>
          </a:p>
          <a:p>
            <a:r>
              <a:rPr lang="en-US" dirty="0" err="1"/>
              <a:t>Enfermedad</a:t>
            </a:r>
            <a:r>
              <a:rPr lang="en-US" dirty="0"/>
              <a:t> de Lyme </a:t>
            </a:r>
          </a:p>
          <a:p>
            <a:r>
              <a:rPr lang="en-US" dirty="0" err="1"/>
              <a:t>Enfermedad</a:t>
            </a:r>
            <a:r>
              <a:rPr lang="en-US" dirty="0"/>
              <a:t> de Chaga</a:t>
            </a:r>
          </a:p>
          <a:p>
            <a:r>
              <a:rPr lang="en-US" dirty="0"/>
              <a:t>Sika</a:t>
            </a:r>
          </a:p>
          <a:p>
            <a:endParaRPr lang="en-US" dirty="0"/>
          </a:p>
          <a:p>
            <a:pPr lvl="1"/>
            <a:endParaRPr lang="en-US" dirty="0"/>
          </a:p>
          <a:p>
            <a:pPr lvl="1"/>
            <a:endParaRPr lang="en-US" dirty="0"/>
          </a:p>
          <a:p>
            <a:pPr lvl="1"/>
            <a:endParaRPr lang="en-US" dirty="0"/>
          </a:p>
          <a:p>
            <a:pPr lvl="1"/>
            <a:endParaRPr lang="en-US" dirty="0"/>
          </a:p>
        </p:txBody>
      </p:sp>
      <p:sp>
        <p:nvSpPr>
          <p:cNvPr id="8" name="Marcador de texto 7">
            <a:extLst>
              <a:ext uri="{FF2B5EF4-FFF2-40B4-BE49-F238E27FC236}">
                <a16:creationId xmlns:a16="http://schemas.microsoft.com/office/drawing/2014/main" id="{071E4F60-04F7-17D0-863C-0F42F18A3C54}"/>
              </a:ext>
            </a:extLst>
          </p:cNvPr>
          <p:cNvSpPr>
            <a:spLocks noGrp="1"/>
          </p:cNvSpPr>
          <p:nvPr>
            <p:ph type="body" sz="quarter" idx="15"/>
          </p:nvPr>
        </p:nvSpPr>
        <p:spPr>
          <a:xfrm>
            <a:off x="750652" y="527869"/>
            <a:ext cx="10690696" cy="400830"/>
          </a:xfrm>
        </p:spPr>
        <p:txBody>
          <a:bodyPr/>
          <a:lstStyle/>
          <a:p>
            <a:r>
              <a:rPr lang="en-US" sz="3000" b="0" dirty="0" err="1">
                <a:solidFill>
                  <a:srgbClr val="E31B23"/>
                </a:solidFill>
                <a:latin typeface="Arial" panose="020B0604020202020204" pitchFamily="34" charset="0"/>
                <a:ea typeface="+mj-ea"/>
                <a:cs typeface="Arial" panose="020B0604020202020204" pitchFamily="34" charset="0"/>
              </a:rPr>
              <a:t>Cambios</a:t>
            </a:r>
            <a:r>
              <a:rPr lang="en-US" sz="3000" b="0" dirty="0">
                <a:solidFill>
                  <a:srgbClr val="E31B23"/>
                </a:solidFill>
                <a:latin typeface="Arial" panose="020B0604020202020204" pitchFamily="34" charset="0"/>
                <a:ea typeface="+mj-ea"/>
                <a:cs typeface="Arial" panose="020B0604020202020204" pitchFamily="34" charset="0"/>
              </a:rPr>
              <a:t> </a:t>
            </a:r>
            <a:r>
              <a:rPr lang="en-US" sz="3000" b="0" dirty="0" err="1">
                <a:solidFill>
                  <a:srgbClr val="E31B23"/>
                </a:solidFill>
                <a:latin typeface="Arial" panose="020B0604020202020204" pitchFamily="34" charset="0"/>
                <a:ea typeface="+mj-ea"/>
                <a:cs typeface="Arial" panose="020B0604020202020204" pitchFamily="34" charset="0"/>
              </a:rPr>
              <a:t>en</a:t>
            </a:r>
            <a:r>
              <a:rPr lang="en-US" sz="3000" b="0" dirty="0">
                <a:solidFill>
                  <a:srgbClr val="E31B23"/>
                </a:solidFill>
                <a:latin typeface="Arial" panose="020B0604020202020204" pitchFamily="34" charset="0"/>
                <a:ea typeface="+mj-ea"/>
                <a:cs typeface="Arial" panose="020B0604020202020204" pitchFamily="34" charset="0"/>
              </a:rPr>
              <a:t> la </a:t>
            </a:r>
            <a:r>
              <a:rPr lang="en-US" sz="3000" b="0" dirty="0" err="1">
                <a:solidFill>
                  <a:srgbClr val="E31B23"/>
                </a:solidFill>
                <a:latin typeface="Arial" panose="020B0604020202020204" pitchFamily="34" charset="0"/>
                <a:ea typeface="+mj-ea"/>
                <a:cs typeface="Arial" panose="020B0604020202020204" pitchFamily="34" charset="0"/>
              </a:rPr>
              <a:t>Ecología</a:t>
            </a:r>
            <a:r>
              <a:rPr lang="en-US" sz="3000" b="0" dirty="0">
                <a:solidFill>
                  <a:srgbClr val="E31B23"/>
                </a:solidFill>
                <a:latin typeface="Arial" panose="020B0604020202020204" pitchFamily="34" charset="0"/>
                <a:ea typeface="+mj-ea"/>
                <a:cs typeface="Arial" panose="020B0604020202020204" pitchFamily="34" charset="0"/>
              </a:rPr>
              <a:t> de Vector</a:t>
            </a:r>
            <a:endParaRPr lang="es-MX" sz="2400" b="0" i="1" dirty="0"/>
          </a:p>
        </p:txBody>
      </p:sp>
      <p:pic>
        <p:nvPicPr>
          <p:cNvPr id="3074" name="Picture 2" descr="http://rodrigolimajp.com.br/wp-content/uploads/2016/01/Aedes-aegypti-730x370.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9951" y="2613122"/>
            <a:ext cx="2976740" cy="15087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4464" y="2035526"/>
            <a:ext cx="1943509" cy="15773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 Placeholder 3">
            <a:extLst>
              <a:ext uri="{FF2B5EF4-FFF2-40B4-BE49-F238E27FC236}">
                <a16:creationId xmlns:a16="http://schemas.microsoft.com/office/drawing/2014/main" id="{905F1182-FD06-F03E-5C9F-E89CF2556084}"/>
              </a:ext>
            </a:extLst>
          </p:cNvPr>
          <p:cNvSpPr txBox="1">
            <a:spLocks/>
          </p:cNvSpPr>
          <p:nvPr/>
        </p:nvSpPr>
        <p:spPr>
          <a:xfrm>
            <a:off x="728457" y="1083260"/>
            <a:ext cx="11175999" cy="806500"/>
          </a:xfrm>
          <a:prstGeom prst="rect">
            <a:avLst/>
          </a:prstGeom>
        </p:spPr>
        <p:txBody>
          <a:bodyPr vert="horz" lIns="0" tIns="45720" rIns="91440" bIns="45720" rtlCol="0">
            <a:normAutofit fontScale="92500" lnSpcReduction="10000"/>
          </a:bodyPr>
          <a:lstStyle>
            <a:lvl1pPr marL="230188" indent="-230188" algn="l" defTabSz="914400" rtl="0" eaLnBrk="1" latinLnBrk="0" hangingPunct="1">
              <a:lnSpc>
                <a:spcPct val="100000"/>
              </a:lnSpc>
              <a:spcBef>
                <a:spcPts val="1000"/>
              </a:spcBef>
              <a:buClr>
                <a:srgbClr val="E31B23"/>
              </a:buClr>
              <a:buFont typeface="Wingdings" pitchFamily="2" charset="2"/>
              <a:buChar char="§"/>
              <a:tabLst/>
              <a:defRPr sz="2600" kern="1200">
                <a:solidFill>
                  <a:schemeClr val="tx1"/>
                </a:solidFill>
                <a:latin typeface="Arial" panose="020B0604020202020204" pitchFamily="34" charset="0"/>
                <a:ea typeface="+mn-ea"/>
                <a:cs typeface="Arial" panose="020B0604020202020204" pitchFamily="34" charset="0"/>
              </a:defRPr>
            </a:lvl1pPr>
            <a:lvl2pPr marL="574675" indent="-231775" algn="l" defTabSz="914400" rtl="0" eaLnBrk="1" latinLnBrk="0" hangingPunct="1">
              <a:lnSpc>
                <a:spcPct val="100000"/>
              </a:lnSpc>
              <a:spcBef>
                <a:spcPts val="500"/>
              </a:spcBef>
              <a:buClr>
                <a:srgbClr val="E31B23"/>
              </a:buClr>
              <a:buSzPct val="100000"/>
              <a:buFont typeface="System Font Regular"/>
              <a:buChar char="–"/>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800" b="0" i="1" dirty="0" err="1">
                <a:solidFill>
                  <a:srgbClr val="006086"/>
                </a:solidFill>
                <a:latin typeface="Arial" panose="020B0604020202020204" pitchFamily="34" charset="0"/>
                <a:cs typeface="Arial" panose="020B0604020202020204" pitchFamily="34" charset="0"/>
              </a:rPr>
              <a:t>Efecto</a:t>
            </a:r>
            <a:r>
              <a:rPr lang="en-CA" sz="2800" b="0" i="1" dirty="0">
                <a:solidFill>
                  <a:srgbClr val="006086"/>
                </a:solidFill>
                <a:latin typeface="Arial" panose="020B0604020202020204" pitchFamily="34" charset="0"/>
                <a:cs typeface="Arial" panose="020B0604020202020204" pitchFamily="34" charset="0"/>
              </a:rPr>
              <a:t> del Cambio </a:t>
            </a:r>
            <a:r>
              <a:rPr lang="en-CA" sz="2800" b="0" i="1" dirty="0" err="1">
                <a:solidFill>
                  <a:srgbClr val="006086"/>
                </a:solidFill>
                <a:latin typeface="Arial" panose="020B0604020202020204" pitchFamily="34" charset="0"/>
                <a:cs typeface="Arial" panose="020B0604020202020204" pitchFamily="34" charset="0"/>
              </a:rPr>
              <a:t>Climático</a:t>
            </a:r>
            <a:r>
              <a:rPr lang="en-CA" sz="2800" b="0" i="1" dirty="0">
                <a:solidFill>
                  <a:srgbClr val="006086"/>
                </a:solidFill>
                <a:latin typeface="Arial" panose="020B0604020202020204" pitchFamily="34" charset="0"/>
                <a:cs typeface="Arial" panose="020B0604020202020204" pitchFamily="34" charset="0"/>
              </a:rPr>
              <a:t> </a:t>
            </a:r>
            <a:r>
              <a:rPr lang="en-CA" sz="2800" b="0" i="1" dirty="0" err="1">
                <a:solidFill>
                  <a:srgbClr val="006086"/>
                </a:solidFill>
                <a:latin typeface="Arial" panose="020B0604020202020204" pitchFamily="34" charset="0"/>
                <a:cs typeface="Arial" panose="020B0604020202020204" pitchFamily="34" charset="0"/>
              </a:rPr>
              <a:t>sobre</a:t>
            </a:r>
            <a:r>
              <a:rPr lang="en-CA" sz="2800" b="0" i="1" dirty="0">
                <a:solidFill>
                  <a:srgbClr val="006086"/>
                </a:solidFill>
                <a:latin typeface="Arial" panose="020B0604020202020204" pitchFamily="34" charset="0"/>
                <a:cs typeface="Arial" panose="020B0604020202020204" pitchFamily="34" charset="0"/>
              </a:rPr>
              <a:t> las </a:t>
            </a:r>
            <a:r>
              <a:rPr lang="en-CA" sz="2800" b="0" i="1" dirty="0" err="1">
                <a:solidFill>
                  <a:srgbClr val="006086"/>
                </a:solidFill>
                <a:latin typeface="Arial" panose="020B0604020202020204" pitchFamily="34" charset="0"/>
                <a:cs typeface="Arial" panose="020B0604020202020204" pitchFamily="34" charset="0"/>
              </a:rPr>
              <a:t>Enfermedades</a:t>
            </a:r>
            <a:r>
              <a:rPr lang="en-CA" sz="2800" b="0" i="1" dirty="0">
                <a:solidFill>
                  <a:srgbClr val="006086"/>
                </a:solidFill>
                <a:latin typeface="Arial" panose="020B0604020202020204" pitchFamily="34" charset="0"/>
                <a:cs typeface="Arial" panose="020B0604020202020204" pitchFamily="34" charset="0"/>
              </a:rPr>
              <a:t> </a:t>
            </a:r>
            <a:r>
              <a:rPr lang="en-CA" sz="2800" b="0" i="1" dirty="0" err="1">
                <a:solidFill>
                  <a:srgbClr val="006086"/>
                </a:solidFill>
                <a:latin typeface="Arial" panose="020B0604020202020204" pitchFamily="34" charset="0"/>
                <a:cs typeface="Arial" panose="020B0604020202020204" pitchFamily="34" charset="0"/>
              </a:rPr>
              <a:t>Infecciosas</a:t>
            </a:r>
            <a:r>
              <a:rPr lang="en-CA" sz="2800" b="0" i="1" dirty="0">
                <a:solidFill>
                  <a:srgbClr val="006086"/>
                </a:solidFill>
                <a:latin typeface="Arial" panose="020B0604020202020204" pitchFamily="34" charset="0"/>
                <a:cs typeface="Arial" panose="020B0604020202020204" pitchFamily="34" charset="0"/>
              </a:rPr>
              <a:t>                                                     (</a:t>
            </a:r>
            <a:r>
              <a:rPr lang="en-CA" sz="2800" b="0" i="1" dirty="0" err="1">
                <a:solidFill>
                  <a:srgbClr val="006086"/>
                </a:solidFill>
                <a:latin typeface="Arial" panose="020B0604020202020204" pitchFamily="34" charset="0"/>
                <a:cs typeface="Arial" panose="020B0604020202020204" pitchFamily="34" charset="0"/>
              </a:rPr>
              <a:t>picaduras</a:t>
            </a:r>
            <a:r>
              <a:rPr lang="en-CA" sz="2800" b="0" i="1" dirty="0">
                <a:solidFill>
                  <a:srgbClr val="006086"/>
                </a:solidFill>
                <a:latin typeface="Arial" panose="020B0604020202020204" pitchFamily="34" charset="0"/>
                <a:cs typeface="Arial" panose="020B0604020202020204" pitchFamily="34" charset="0"/>
              </a:rPr>
              <a:t> </a:t>
            </a:r>
            <a:r>
              <a:rPr lang="en-CA" sz="2800" b="0" i="1" dirty="0" err="1">
                <a:solidFill>
                  <a:srgbClr val="006086"/>
                </a:solidFill>
                <a:latin typeface="Arial" panose="020B0604020202020204" pitchFamily="34" charset="0"/>
                <a:cs typeface="Arial" panose="020B0604020202020204" pitchFamily="34" charset="0"/>
              </a:rPr>
              <a:t>provocando</a:t>
            </a:r>
            <a:r>
              <a:rPr lang="en-CA" sz="2800" b="0" i="1" dirty="0">
                <a:solidFill>
                  <a:srgbClr val="006086"/>
                </a:solidFill>
                <a:latin typeface="Arial" panose="020B0604020202020204" pitchFamily="34" charset="0"/>
                <a:cs typeface="Arial" panose="020B0604020202020204" pitchFamily="34" charset="0"/>
              </a:rPr>
              <a:t> </a:t>
            </a:r>
            <a:r>
              <a:rPr lang="en-CA" sz="2800" b="0" i="1" dirty="0" err="1">
                <a:solidFill>
                  <a:srgbClr val="006086"/>
                </a:solidFill>
                <a:latin typeface="Arial" panose="020B0604020202020204" pitchFamily="34" charset="0"/>
                <a:cs typeface="Arial" panose="020B0604020202020204" pitchFamily="34" charset="0"/>
              </a:rPr>
              <a:t>fierbes</a:t>
            </a:r>
            <a:r>
              <a:rPr lang="en-CA" sz="2800" b="0" i="1" dirty="0">
                <a:solidFill>
                  <a:srgbClr val="006086"/>
                </a:solidFill>
                <a:latin typeface="Arial" panose="020B0604020202020204" pitchFamily="34" charset="0"/>
                <a:cs typeface="Arial" panose="020B0604020202020204" pitchFamily="34" charset="0"/>
              </a:rPr>
              <a:t>)</a:t>
            </a:r>
            <a:endParaRPr lang="es-ES" sz="2800" b="0" i="1" dirty="0">
              <a:solidFill>
                <a:srgbClr val="006086"/>
              </a:solidFill>
              <a:latin typeface="Arial" panose="020B0604020202020204" pitchFamily="34" charset="0"/>
              <a:cs typeface="Arial" panose="020B0604020202020204" pitchFamily="34" charset="0"/>
            </a:endParaRPr>
          </a:p>
          <a:p>
            <a:pPr>
              <a:spcAft>
                <a:spcPts val="600"/>
              </a:spcAft>
            </a:pPr>
            <a:endParaRPr lang="en-US" sz="2200" dirty="0">
              <a:ea typeface="+mj-ea"/>
            </a:endParaRPr>
          </a:p>
        </p:txBody>
      </p:sp>
    </p:spTree>
    <p:extLst>
      <p:ext uri="{BB962C8B-B14F-4D97-AF65-F5344CB8AC3E}">
        <p14:creationId xmlns:p14="http://schemas.microsoft.com/office/powerpoint/2010/main" val="1094597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2D38-1E25-4145-991D-5D14B66850A6}"/>
              </a:ext>
            </a:extLst>
          </p:cNvPr>
          <p:cNvSpPr>
            <a:spLocks noGrp="1"/>
          </p:cNvSpPr>
          <p:nvPr>
            <p:ph type="title"/>
          </p:nvPr>
        </p:nvSpPr>
        <p:spPr>
          <a:xfrm>
            <a:off x="514349" y="358267"/>
            <a:ext cx="11163300" cy="473074"/>
          </a:xfrm>
        </p:spPr>
        <p:txBody>
          <a:bodyPr/>
          <a:lstStyle/>
          <a:p>
            <a:pPr algn="ctr"/>
            <a:r>
              <a:rPr lang="en-US" sz="4000" dirty="0"/>
              <a:t>Cambio </a:t>
            </a:r>
            <a:r>
              <a:rPr lang="en-US" sz="4000" dirty="0" err="1"/>
              <a:t>Climático</a:t>
            </a:r>
            <a:r>
              <a:rPr lang="en-US" sz="4000" dirty="0"/>
              <a:t> - </a:t>
            </a:r>
            <a:r>
              <a:rPr lang="en-US" sz="4000" dirty="0" err="1"/>
              <a:t>Impacto</a:t>
            </a:r>
            <a:r>
              <a:rPr lang="en-US" sz="4000" dirty="0"/>
              <a:t> </a:t>
            </a:r>
            <a:r>
              <a:rPr lang="en-US" sz="4000" dirty="0" err="1"/>
              <a:t>en</a:t>
            </a:r>
            <a:r>
              <a:rPr lang="en-US" sz="4000" dirty="0"/>
              <a:t> la </a:t>
            </a:r>
            <a:r>
              <a:rPr lang="en-US" sz="4000" dirty="0" err="1"/>
              <a:t>Salud</a:t>
            </a:r>
            <a:endParaRPr lang="en-US" sz="4000" dirty="0"/>
          </a:p>
        </p:txBody>
      </p:sp>
      <p:pic>
        <p:nvPicPr>
          <p:cNvPr id="10" name="Picture 9">
            <a:extLst>
              <a:ext uri="{FF2B5EF4-FFF2-40B4-BE49-F238E27FC236}">
                <a16:creationId xmlns:a16="http://schemas.microsoft.com/office/drawing/2014/main" id="{4F827BC9-E6D5-1FD9-811F-117D5E8B5F5C}"/>
              </a:ext>
            </a:extLst>
          </p:cNvPr>
          <p:cNvPicPr>
            <a:picLocks noChangeAspect="1"/>
          </p:cNvPicPr>
          <p:nvPr/>
        </p:nvPicPr>
        <p:blipFill>
          <a:blip r:embed="rId3"/>
          <a:stretch>
            <a:fillRect/>
          </a:stretch>
        </p:blipFill>
        <p:spPr>
          <a:xfrm>
            <a:off x="2444179" y="923327"/>
            <a:ext cx="7303641" cy="5011346"/>
          </a:xfrm>
          <a:prstGeom prst="rect">
            <a:avLst/>
          </a:prstGeom>
        </p:spPr>
      </p:pic>
    </p:spTree>
    <p:extLst>
      <p:ext uri="{BB962C8B-B14F-4D97-AF65-F5344CB8AC3E}">
        <p14:creationId xmlns:p14="http://schemas.microsoft.com/office/powerpoint/2010/main" val="1134311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6706F3B-A4D8-75D4-E059-365D7D777010}"/>
              </a:ext>
            </a:extLst>
          </p:cNvPr>
          <p:cNvSpPr>
            <a:spLocks noGrp="1"/>
          </p:cNvSpPr>
          <p:nvPr>
            <p:ph idx="1"/>
          </p:nvPr>
        </p:nvSpPr>
        <p:spPr>
          <a:xfrm>
            <a:off x="891705" y="1405361"/>
            <a:ext cx="10690696" cy="4172711"/>
          </a:xfrm>
        </p:spPr>
        <p:txBody>
          <a:bodyPr/>
          <a:lstStyle/>
          <a:p>
            <a:pPr algn="l"/>
            <a:r>
              <a:rPr lang="es-MX" dirty="0"/>
              <a:t>El calentamiento global también repercute en la disponibilidad del agua. Se estima que por cada grado de calentamiento global, aproximadamente un 7% de la población mundial estará expuesta a una disminución de al menos 20% de los recursos hídricos renovables.</a:t>
            </a:r>
          </a:p>
          <a:p>
            <a:pPr algn="l"/>
            <a:r>
              <a:rPr lang="es-MX" dirty="0"/>
              <a:t>El impacto es diferenciado y desigual por tipo de región, ya que mientras que algunas regiones atraviesan períodos extraordinarios de sequía, otras sufren crecidas y tormentas cada vez más graves y frecuentes. </a:t>
            </a:r>
          </a:p>
        </p:txBody>
      </p:sp>
      <p:sp>
        <p:nvSpPr>
          <p:cNvPr id="4" name="Marcador de texto 3">
            <a:extLst>
              <a:ext uri="{FF2B5EF4-FFF2-40B4-BE49-F238E27FC236}">
                <a16:creationId xmlns:a16="http://schemas.microsoft.com/office/drawing/2014/main" id="{993F3BD4-978C-CAB4-98CB-D7F2CF8C47CE}"/>
              </a:ext>
            </a:extLst>
          </p:cNvPr>
          <p:cNvSpPr>
            <a:spLocks noGrp="1"/>
          </p:cNvSpPr>
          <p:nvPr>
            <p:ph type="body" sz="quarter" idx="16"/>
          </p:nvPr>
        </p:nvSpPr>
        <p:spPr>
          <a:xfrm>
            <a:off x="1262711" y="6130456"/>
            <a:ext cx="10474635" cy="415019"/>
          </a:xfrm>
        </p:spPr>
        <p:txBody>
          <a:bodyPr/>
          <a:lstStyle/>
          <a:p>
            <a:r>
              <a:rPr lang="es-MX" dirty="0"/>
              <a:t>Fuente: Informe de políticas de ONU-AGUA sobre el Cambio Climático y el Agua de la organización Un </a:t>
            </a:r>
            <a:r>
              <a:rPr lang="es-MX" dirty="0" err="1"/>
              <a:t>Water</a:t>
            </a:r>
            <a:r>
              <a:rPr lang="es-MX" dirty="0"/>
              <a:t>. </a:t>
            </a:r>
            <a:endParaRPr lang="es-ES" dirty="0"/>
          </a:p>
        </p:txBody>
      </p:sp>
      <p:sp>
        <p:nvSpPr>
          <p:cNvPr id="5" name="Marcador de texto 4">
            <a:extLst>
              <a:ext uri="{FF2B5EF4-FFF2-40B4-BE49-F238E27FC236}">
                <a16:creationId xmlns:a16="http://schemas.microsoft.com/office/drawing/2014/main" id="{393E367D-DF3B-642F-2953-025EA047B8B1}"/>
              </a:ext>
            </a:extLst>
          </p:cNvPr>
          <p:cNvSpPr>
            <a:spLocks noGrp="1"/>
          </p:cNvSpPr>
          <p:nvPr>
            <p:ph type="body" sz="quarter" idx="15"/>
          </p:nvPr>
        </p:nvSpPr>
        <p:spPr>
          <a:xfrm>
            <a:off x="891705" y="653332"/>
            <a:ext cx="10690696" cy="383292"/>
          </a:xfrm>
        </p:spPr>
        <p:txBody>
          <a:bodyPr/>
          <a:lstStyle/>
          <a:p>
            <a:pPr algn="ctr"/>
            <a:r>
              <a:rPr lang="es-MX" sz="3000" b="0" dirty="0">
                <a:solidFill>
                  <a:srgbClr val="E31B23"/>
                </a:solidFill>
                <a:latin typeface="Arial" panose="020B0604020202020204" pitchFamily="34" charset="0"/>
                <a:ea typeface="+mj-ea"/>
                <a:cs typeface="Arial" panose="020B0604020202020204" pitchFamily="34" charset="0"/>
              </a:rPr>
              <a:t>Impactos en la Calidad del Agua</a:t>
            </a:r>
            <a:endParaRPr lang="es-ES" sz="3000" b="0" dirty="0">
              <a:solidFill>
                <a:srgbClr val="E31B23"/>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599775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2D38-1E25-4145-991D-5D14B66850A6}"/>
              </a:ext>
            </a:extLst>
          </p:cNvPr>
          <p:cNvSpPr>
            <a:spLocks noGrp="1"/>
          </p:cNvSpPr>
          <p:nvPr>
            <p:ph type="title"/>
          </p:nvPr>
        </p:nvSpPr>
        <p:spPr/>
        <p:txBody>
          <a:bodyPr/>
          <a:lstStyle/>
          <a:p>
            <a:pPr algn="ctr"/>
            <a:r>
              <a:rPr lang="en-US" sz="4000" dirty="0"/>
              <a:t>Cambio </a:t>
            </a:r>
            <a:r>
              <a:rPr lang="en-US" sz="4000" dirty="0" err="1"/>
              <a:t>Climático</a:t>
            </a:r>
            <a:r>
              <a:rPr lang="en-US" sz="4000" dirty="0"/>
              <a:t> – </a:t>
            </a:r>
            <a:r>
              <a:rPr lang="en-US" sz="4000" dirty="0" err="1"/>
              <a:t>Impacto</a:t>
            </a:r>
            <a:r>
              <a:rPr lang="en-US" sz="4000" dirty="0"/>
              <a:t> </a:t>
            </a:r>
            <a:r>
              <a:rPr lang="en-US" sz="4000" dirty="0" err="1"/>
              <a:t>en</a:t>
            </a:r>
            <a:r>
              <a:rPr lang="en-US" sz="4000" dirty="0"/>
              <a:t> la </a:t>
            </a:r>
            <a:r>
              <a:rPr lang="en-US" sz="4000" dirty="0" err="1"/>
              <a:t>Salud</a:t>
            </a:r>
            <a:endParaRPr lang="en-US" sz="4000" dirty="0"/>
          </a:p>
        </p:txBody>
      </p:sp>
      <p:pic>
        <p:nvPicPr>
          <p:cNvPr id="7" name="Picture 6">
            <a:extLst>
              <a:ext uri="{FF2B5EF4-FFF2-40B4-BE49-F238E27FC236}">
                <a16:creationId xmlns:a16="http://schemas.microsoft.com/office/drawing/2014/main" id="{F2BD4006-B18B-ECE6-E108-510001D0CECD}"/>
              </a:ext>
            </a:extLst>
          </p:cNvPr>
          <p:cNvPicPr>
            <a:picLocks noChangeAspect="1"/>
          </p:cNvPicPr>
          <p:nvPr/>
        </p:nvPicPr>
        <p:blipFill>
          <a:blip r:embed="rId3"/>
          <a:stretch>
            <a:fillRect/>
          </a:stretch>
        </p:blipFill>
        <p:spPr>
          <a:xfrm>
            <a:off x="2419243" y="1086605"/>
            <a:ext cx="7353513" cy="4965192"/>
          </a:xfrm>
          <a:prstGeom prst="rect">
            <a:avLst/>
          </a:prstGeom>
        </p:spPr>
      </p:pic>
    </p:spTree>
    <p:extLst>
      <p:ext uri="{BB962C8B-B14F-4D97-AF65-F5344CB8AC3E}">
        <p14:creationId xmlns:p14="http://schemas.microsoft.com/office/powerpoint/2010/main" val="1954623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6706F3B-A4D8-75D4-E059-365D7D777010}"/>
              </a:ext>
            </a:extLst>
          </p:cNvPr>
          <p:cNvSpPr>
            <a:spLocks noGrp="1"/>
          </p:cNvSpPr>
          <p:nvPr>
            <p:ph idx="1"/>
          </p:nvPr>
        </p:nvSpPr>
        <p:spPr>
          <a:xfrm>
            <a:off x="891705" y="1405361"/>
            <a:ext cx="10690696" cy="4172711"/>
          </a:xfrm>
        </p:spPr>
        <p:txBody>
          <a:bodyPr/>
          <a:lstStyle/>
          <a:p>
            <a:r>
              <a:rPr lang="es-MX" dirty="0"/>
              <a:t>Según las Naciones Unidas, el cambio climático puede provocar 216 millones de desplazados en 2050 por causas medioambientales. </a:t>
            </a:r>
          </a:p>
          <a:p>
            <a:r>
              <a:rPr lang="es-MX" dirty="0"/>
              <a:t>Los eventos ambientales extremos causarán directa o indirectamente un incremento de migración y desplazamiento humanos, debido a las tres condiciones descritas en el Programa de las Naciones Unidas para el Medio Ambiente: </a:t>
            </a:r>
            <a:r>
              <a:rPr lang="es-MX" b="1" dirty="0">
                <a:solidFill>
                  <a:srgbClr val="FF0000"/>
                </a:solidFill>
              </a:rPr>
              <a:t>1)</a:t>
            </a:r>
            <a:r>
              <a:rPr lang="es-MX" dirty="0"/>
              <a:t> los efectos del calentamiento, que afectarán la producción agrícola y degradarán el ecosistema, </a:t>
            </a:r>
            <a:r>
              <a:rPr lang="es-MX" b="1" dirty="0">
                <a:solidFill>
                  <a:srgbClr val="FF0000"/>
                </a:solidFill>
              </a:rPr>
              <a:t>2)</a:t>
            </a:r>
            <a:r>
              <a:rPr lang="es-MX" dirty="0"/>
              <a:t> el incremento de eventos de clima extremo (sobre todo lluvias fuertes y sus resultantes inundaciones repentinas o desborde de ríos en regiones tropicales), y </a:t>
            </a:r>
            <a:r>
              <a:rPr lang="es-MX" b="1" dirty="0">
                <a:solidFill>
                  <a:srgbClr val="FF0000"/>
                </a:solidFill>
              </a:rPr>
              <a:t>3)</a:t>
            </a:r>
            <a:r>
              <a:rPr lang="es-MX" dirty="0"/>
              <a:t> el aumento del nivel del mar, lo cual destruirá permanentemente grandes zonas costeras bajas</a:t>
            </a:r>
            <a:endParaRPr lang="es-ES" dirty="0"/>
          </a:p>
        </p:txBody>
      </p:sp>
      <p:sp>
        <p:nvSpPr>
          <p:cNvPr id="4" name="Marcador de texto 3">
            <a:extLst>
              <a:ext uri="{FF2B5EF4-FFF2-40B4-BE49-F238E27FC236}">
                <a16:creationId xmlns:a16="http://schemas.microsoft.com/office/drawing/2014/main" id="{993F3BD4-978C-CAB4-98CB-D7F2CF8C47CE}"/>
              </a:ext>
            </a:extLst>
          </p:cNvPr>
          <p:cNvSpPr>
            <a:spLocks noGrp="1"/>
          </p:cNvSpPr>
          <p:nvPr>
            <p:ph type="body" sz="quarter" idx="16"/>
          </p:nvPr>
        </p:nvSpPr>
        <p:spPr>
          <a:xfrm>
            <a:off x="1238327" y="6204668"/>
            <a:ext cx="10474635" cy="415019"/>
          </a:xfrm>
        </p:spPr>
        <p:txBody>
          <a:bodyPr/>
          <a:lstStyle/>
          <a:p>
            <a:r>
              <a:rPr lang="es-MX" dirty="0"/>
              <a:t>Fuente: Naciones Unidas</a:t>
            </a:r>
            <a:endParaRPr lang="es-ES" dirty="0"/>
          </a:p>
        </p:txBody>
      </p:sp>
      <p:sp>
        <p:nvSpPr>
          <p:cNvPr id="5" name="Marcador de texto 4">
            <a:extLst>
              <a:ext uri="{FF2B5EF4-FFF2-40B4-BE49-F238E27FC236}">
                <a16:creationId xmlns:a16="http://schemas.microsoft.com/office/drawing/2014/main" id="{393E367D-DF3B-642F-2953-025EA047B8B1}"/>
              </a:ext>
            </a:extLst>
          </p:cNvPr>
          <p:cNvSpPr>
            <a:spLocks noGrp="1"/>
          </p:cNvSpPr>
          <p:nvPr>
            <p:ph type="body" sz="quarter" idx="15"/>
          </p:nvPr>
        </p:nvSpPr>
        <p:spPr>
          <a:xfrm>
            <a:off x="891705" y="653332"/>
            <a:ext cx="10690696" cy="383292"/>
          </a:xfrm>
        </p:spPr>
        <p:txBody>
          <a:bodyPr/>
          <a:lstStyle/>
          <a:p>
            <a:pPr algn="ctr"/>
            <a:r>
              <a:rPr lang="es-MX" sz="3000" b="0" dirty="0">
                <a:solidFill>
                  <a:srgbClr val="E31B23"/>
                </a:solidFill>
                <a:latin typeface="Arial" panose="020B0604020202020204" pitchFamily="34" charset="0"/>
                <a:ea typeface="+mj-ea"/>
                <a:cs typeface="Arial" panose="020B0604020202020204" pitchFamily="34" charset="0"/>
              </a:rPr>
              <a:t>Migración Forzada</a:t>
            </a:r>
            <a:endParaRPr lang="es-ES" sz="3000" b="0" dirty="0">
              <a:solidFill>
                <a:srgbClr val="E31B23"/>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139293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2D38-1E25-4145-991D-5D14B66850A6}"/>
              </a:ext>
            </a:extLst>
          </p:cNvPr>
          <p:cNvSpPr>
            <a:spLocks noGrp="1"/>
          </p:cNvSpPr>
          <p:nvPr>
            <p:ph type="title"/>
          </p:nvPr>
        </p:nvSpPr>
        <p:spPr/>
        <p:txBody>
          <a:bodyPr/>
          <a:lstStyle/>
          <a:p>
            <a:pPr algn="ctr" fontAlgn="base">
              <a:spcAft>
                <a:spcPct val="0"/>
              </a:spcAft>
              <a:buClr>
                <a:srgbClr val="E31B23"/>
              </a:buClr>
            </a:pPr>
            <a:r>
              <a:rPr lang="en-US" sz="2700" dirty="0"/>
              <a:t>Cambio </a:t>
            </a:r>
            <a:r>
              <a:rPr lang="en-US" sz="2700" dirty="0" err="1"/>
              <a:t>Climático</a:t>
            </a:r>
            <a:r>
              <a:rPr lang="en-US" sz="2700" dirty="0"/>
              <a:t> </a:t>
            </a:r>
            <a:r>
              <a:rPr lang="en-US" sz="2700" dirty="0" err="1"/>
              <a:t>Impacto</a:t>
            </a:r>
            <a:r>
              <a:rPr lang="en-US" sz="2700" dirty="0"/>
              <a:t> </a:t>
            </a:r>
            <a:r>
              <a:rPr lang="en-US" sz="2700" dirty="0" err="1"/>
              <a:t>en</a:t>
            </a:r>
            <a:r>
              <a:rPr lang="en-US" sz="2700" dirty="0"/>
              <a:t> la </a:t>
            </a:r>
            <a:r>
              <a:rPr lang="en-US" sz="2700" dirty="0" err="1"/>
              <a:t>Salud</a:t>
            </a:r>
            <a:endParaRPr lang="en-US" sz="2700" dirty="0"/>
          </a:p>
        </p:txBody>
      </p:sp>
      <p:pic>
        <p:nvPicPr>
          <p:cNvPr id="4" name="Picture 3">
            <a:extLst>
              <a:ext uri="{FF2B5EF4-FFF2-40B4-BE49-F238E27FC236}">
                <a16:creationId xmlns:a16="http://schemas.microsoft.com/office/drawing/2014/main" id="{C7D3F9E6-1F84-2B3E-621B-A32A9893FFDC}"/>
              </a:ext>
            </a:extLst>
          </p:cNvPr>
          <p:cNvPicPr>
            <a:picLocks noChangeAspect="1"/>
          </p:cNvPicPr>
          <p:nvPr/>
        </p:nvPicPr>
        <p:blipFill>
          <a:blip r:embed="rId3"/>
          <a:stretch>
            <a:fillRect/>
          </a:stretch>
        </p:blipFill>
        <p:spPr>
          <a:xfrm>
            <a:off x="2470256" y="1176528"/>
            <a:ext cx="6591427" cy="4456176"/>
          </a:xfrm>
          <a:prstGeom prst="rect">
            <a:avLst/>
          </a:prstGeom>
        </p:spPr>
      </p:pic>
    </p:spTree>
    <p:extLst>
      <p:ext uri="{BB962C8B-B14F-4D97-AF65-F5344CB8AC3E}">
        <p14:creationId xmlns:p14="http://schemas.microsoft.com/office/powerpoint/2010/main" val="146442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1CE45-5A62-40D8-B5C4-01B7D6555CA3}"/>
              </a:ext>
            </a:extLst>
          </p:cNvPr>
          <p:cNvSpPr>
            <a:spLocks noGrp="1"/>
          </p:cNvSpPr>
          <p:nvPr>
            <p:ph type="title"/>
          </p:nvPr>
        </p:nvSpPr>
        <p:spPr>
          <a:xfrm>
            <a:off x="609600" y="365126"/>
            <a:ext cx="11163300" cy="473074"/>
          </a:xfrm>
        </p:spPr>
        <p:txBody>
          <a:bodyPr anchor="b">
            <a:normAutofit fontScale="90000"/>
          </a:bodyPr>
          <a:lstStyle/>
          <a:p>
            <a:r>
              <a:rPr lang="en-US" dirty="0" err="1"/>
              <a:t>Clima</a:t>
            </a:r>
            <a:r>
              <a:rPr lang="en-US" dirty="0"/>
              <a:t> </a:t>
            </a:r>
            <a:r>
              <a:rPr lang="en-US" dirty="0" err="1"/>
              <a:t>Severo</a:t>
            </a:r>
            <a:r>
              <a:rPr lang="en-US" dirty="0"/>
              <a:t>, </a:t>
            </a:r>
            <a:r>
              <a:rPr lang="en-US" dirty="0" err="1"/>
              <a:t>Calor</a:t>
            </a:r>
            <a:r>
              <a:rPr lang="en-US" dirty="0"/>
              <a:t> </a:t>
            </a:r>
            <a:r>
              <a:rPr lang="en-US" dirty="0" err="1"/>
              <a:t>Extremo</a:t>
            </a:r>
            <a:endParaRPr lang="en-US" dirty="0"/>
          </a:p>
        </p:txBody>
      </p:sp>
      <p:sp>
        <p:nvSpPr>
          <p:cNvPr id="3" name="Content Placeholder 2">
            <a:extLst>
              <a:ext uri="{FF2B5EF4-FFF2-40B4-BE49-F238E27FC236}">
                <a16:creationId xmlns:a16="http://schemas.microsoft.com/office/drawing/2014/main" id="{EA17F8C7-3F52-4A61-8A4E-EDE3515A6444}"/>
              </a:ext>
            </a:extLst>
          </p:cNvPr>
          <p:cNvSpPr>
            <a:spLocks noGrp="1"/>
          </p:cNvSpPr>
          <p:nvPr>
            <p:ph sz="half" idx="1"/>
          </p:nvPr>
        </p:nvSpPr>
        <p:spPr>
          <a:xfrm>
            <a:off x="609600" y="1371600"/>
            <a:ext cx="5280025" cy="4212336"/>
          </a:xfrm>
        </p:spPr>
        <p:txBody>
          <a:bodyPr>
            <a:normAutofit/>
          </a:bodyPr>
          <a:lstStyle/>
          <a:p>
            <a:r>
              <a:rPr lang="es-ES" altLang="es-ES" dirty="0"/>
              <a:t>Fenómenos climáticos extremos (huracanes e incendios forestales) </a:t>
            </a:r>
          </a:p>
          <a:p>
            <a:r>
              <a:rPr lang="es-ES" altLang="es-ES" dirty="0"/>
              <a:t>Mayor riesgo de cáncer debido a la alta producción y exposición a carcinógenos conocidos</a:t>
            </a:r>
            <a:endParaRPr lang="en-CA" dirty="0"/>
          </a:p>
          <a:p>
            <a:pPr lvl="1"/>
            <a:r>
              <a:rPr lang="es-ES" altLang="es-ES" sz="2200" dirty="0"/>
              <a:t>Los incendios forestales liberan inmensas cantidades de contaminantes del aire (PM) que se sabe causan cáncer </a:t>
            </a:r>
          </a:p>
        </p:txBody>
      </p:sp>
      <p:sp>
        <p:nvSpPr>
          <p:cNvPr id="8" name="Footer Placeholder 7">
            <a:extLst>
              <a:ext uri="{FF2B5EF4-FFF2-40B4-BE49-F238E27FC236}">
                <a16:creationId xmlns:a16="http://schemas.microsoft.com/office/drawing/2014/main" id="{C79FD1B5-D2A5-42BA-A3D4-0D69EC6E59A5}"/>
              </a:ext>
            </a:extLst>
          </p:cNvPr>
          <p:cNvSpPr>
            <a:spLocks noGrp="1"/>
          </p:cNvSpPr>
          <p:nvPr>
            <p:ph type="ftr" sz="quarter" idx="16"/>
          </p:nvPr>
        </p:nvSpPr>
        <p:spPr>
          <a:xfrm>
            <a:off x="1387051" y="6300203"/>
            <a:ext cx="6766349" cy="365125"/>
          </a:xfrm>
        </p:spPr>
        <p:txBody>
          <a:bodyPr anchor="ctr">
            <a:normAutofit/>
          </a:bodyPr>
          <a:lstStyle/>
          <a:p>
            <a:r>
              <a:rPr lang="en-US" dirty="0"/>
              <a:t>https://acsjournals.onlinelibrary.wiley.com/doi/full/10.3322/caac.21610</a:t>
            </a:r>
          </a:p>
        </p:txBody>
      </p:sp>
      <p:pic>
        <p:nvPicPr>
          <p:cNvPr id="22" name="Content Placeholder 21" descr="A picture containing outdoor, sky, ground, sunset&#10;&#10;Description automatically generated">
            <a:extLst>
              <a:ext uri="{FF2B5EF4-FFF2-40B4-BE49-F238E27FC236}">
                <a16:creationId xmlns:a16="http://schemas.microsoft.com/office/drawing/2014/main" id="{E26388E6-C85C-0048-BB0E-D6F4B68E513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1371600"/>
            <a:ext cx="5676900" cy="3784600"/>
          </a:xfrm>
        </p:spPr>
      </p:pic>
    </p:spTree>
    <p:extLst>
      <p:ext uri="{BB962C8B-B14F-4D97-AF65-F5344CB8AC3E}">
        <p14:creationId xmlns:p14="http://schemas.microsoft.com/office/powerpoint/2010/main" val="1764331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2D38-1E25-4145-991D-5D14B66850A6}"/>
              </a:ext>
            </a:extLst>
          </p:cNvPr>
          <p:cNvSpPr>
            <a:spLocks noGrp="1"/>
          </p:cNvSpPr>
          <p:nvPr>
            <p:ph type="title"/>
          </p:nvPr>
        </p:nvSpPr>
        <p:spPr/>
        <p:txBody>
          <a:bodyPr/>
          <a:lstStyle/>
          <a:p>
            <a:r>
              <a:rPr lang="en-US" dirty="0"/>
              <a:t>¿</a:t>
            </a:r>
            <a:r>
              <a:rPr lang="en-US" dirty="0" err="1"/>
              <a:t>Calentamiento</a:t>
            </a:r>
            <a:r>
              <a:rPr lang="en-US" dirty="0"/>
              <a:t> Global vs Cambio </a:t>
            </a:r>
            <a:r>
              <a:rPr lang="en-US" dirty="0" err="1"/>
              <a:t>Climatico</a:t>
            </a:r>
            <a:r>
              <a:rPr lang="en-US" dirty="0"/>
              <a:t>?</a:t>
            </a:r>
          </a:p>
        </p:txBody>
      </p:sp>
      <p:sp>
        <p:nvSpPr>
          <p:cNvPr id="4" name="Text Placeholder 3">
            <a:extLst>
              <a:ext uri="{FF2B5EF4-FFF2-40B4-BE49-F238E27FC236}">
                <a16:creationId xmlns:a16="http://schemas.microsoft.com/office/drawing/2014/main" id="{3BF5E88B-E862-4C6E-822D-7C5FC0DA3A92}"/>
              </a:ext>
            </a:extLst>
          </p:cNvPr>
          <p:cNvSpPr>
            <a:spLocks noGrp="1"/>
          </p:cNvSpPr>
          <p:nvPr>
            <p:ph type="body" sz="quarter" idx="13"/>
          </p:nvPr>
        </p:nvSpPr>
        <p:spPr>
          <a:xfrm>
            <a:off x="723393" y="2009013"/>
            <a:ext cx="6303263" cy="3769996"/>
          </a:xfrm>
        </p:spPr>
        <p:txBody>
          <a:bodyPr/>
          <a:lstStyle/>
          <a:p>
            <a:pPr algn="l"/>
            <a:r>
              <a:rPr lang="es-MX" sz="2400" dirty="0">
                <a:ea typeface="+mn-ea"/>
              </a:rPr>
              <a:t>El </a:t>
            </a:r>
            <a:r>
              <a:rPr lang="es-MX" sz="3000" dirty="0">
                <a:solidFill>
                  <a:srgbClr val="E31B23"/>
                </a:solidFill>
              </a:rPr>
              <a:t>Calentamiento Global </a:t>
            </a:r>
            <a:r>
              <a:rPr lang="es-MX" sz="2400" dirty="0">
                <a:ea typeface="+mn-ea"/>
              </a:rPr>
              <a:t>se refiere solo a la temperatura de la superficie de la Tierra.</a:t>
            </a:r>
          </a:p>
          <a:p>
            <a:pPr algn="l"/>
            <a:endParaRPr lang="es-MX" sz="2400" dirty="0">
              <a:ea typeface="+mn-ea"/>
            </a:endParaRPr>
          </a:p>
          <a:p>
            <a:pPr algn="l"/>
            <a:r>
              <a:rPr lang="es-MX" sz="2400" dirty="0">
                <a:ea typeface="+mn-ea"/>
              </a:rPr>
              <a:t>Mientras que el </a:t>
            </a:r>
            <a:r>
              <a:rPr lang="es-MX" sz="3000" dirty="0">
                <a:solidFill>
                  <a:srgbClr val="E31B23"/>
                </a:solidFill>
              </a:rPr>
              <a:t>Cambio Climático </a:t>
            </a:r>
            <a:r>
              <a:rPr lang="es-MX" sz="2400" dirty="0">
                <a:ea typeface="+mn-ea"/>
              </a:rPr>
              <a:t>incluye el calentamiento y los "efectos secundarios" de este calentamiento, como son:</a:t>
            </a:r>
          </a:p>
          <a:p>
            <a:pPr marL="342900" indent="-342900" algn="l">
              <a:buFontTx/>
              <a:buChar char="-"/>
            </a:pPr>
            <a:r>
              <a:rPr lang="es-MX" sz="2400" dirty="0">
                <a:ea typeface="+mn-ea"/>
              </a:rPr>
              <a:t>Los glaciares que se derriten</a:t>
            </a:r>
          </a:p>
          <a:p>
            <a:pPr marL="342900" indent="-342900" algn="l">
              <a:buFontTx/>
              <a:buChar char="-"/>
            </a:pPr>
            <a:r>
              <a:rPr lang="es-MX" sz="2400" dirty="0">
                <a:ea typeface="+mn-ea"/>
              </a:rPr>
              <a:t>Huracanes severos</a:t>
            </a:r>
          </a:p>
          <a:p>
            <a:pPr marL="342900" indent="-342900" algn="l">
              <a:buFontTx/>
              <a:buChar char="-"/>
            </a:pPr>
            <a:r>
              <a:rPr lang="es-MX" sz="2400" dirty="0">
                <a:ea typeface="+mn-ea"/>
              </a:rPr>
              <a:t>Las sequías más frecuentes</a:t>
            </a:r>
          </a:p>
          <a:p>
            <a:pPr marL="342900" indent="-342900" algn="l">
              <a:buFontTx/>
              <a:buChar char="-"/>
            </a:pPr>
            <a:r>
              <a:rPr lang="es-MX" sz="2400" dirty="0">
                <a:ea typeface="+mn-ea"/>
              </a:rPr>
              <a:t>Etc.</a:t>
            </a:r>
            <a:endParaRPr lang="en-US" sz="2400" dirty="0">
              <a:ea typeface="+mn-ea"/>
            </a:endParaRPr>
          </a:p>
        </p:txBody>
      </p:sp>
      <p:pic>
        <p:nvPicPr>
          <p:cNvPr id="7170" name="Picture 2" descr="Calentamiento global versus cambio climático">
            <a:extLst>
              <a:ext uri="{FF2B5EF4-FFF2-40B4-BE49-F238E27FC236}">
                <a16:creationId xmlns:a16="http://schemas.microsoft.com/office/drawing/2014/main" id="{2DB819D3-8CF0-DAD5-1895-FC324E5F4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6027" y="1253108"/>
            <a:ext cx="4579753" cy="428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566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CC03F-9217-41EB-972A-D2AC470C8FEC}"/>
              </a:ext>
            </a:extLst>
          </p:cNvPr>
          <p:cNvSpPr>
            <a:spLocks noGrp="1"/>
          </p:cNvSpPr>
          <p:nvPr>
            <p:ph type="title"/>
          </p:nvPr>
        </p:nvSpPr>
        <p:spPr>
          <a:xfrm>
            <a:off x="609600" y="365126"/>
            <a:ext cx="11163300" cy="473074"/>
          </a:xfrm>
        </p:spPr>
        <p:txBody>
          <a:bodyPr anchor="b">
            <a:normAutofit fontScale="90000"/>
          </a:bodyPr>
          <a:lstStyle/>
          <a:p>
            <a:pPr algn="ctr" fontAlgn="base">
              <a:spcAft>
                <a:spcPct val="0"/>
              </a:spcAft>
              <a:buClr>
                <a:srgbClr val="E31B23"/>
              </a:buClr>
            </a:pPr>
            <a:r>
              <a:rPr lang="en-GB" dirty="0" err="1"/>
              <a:t>Letalidad</a:t>
            </a:r>
            <a:r>
              <a:rPr lang="en-GB" dirty="0"/>
              <a:t> de los </a:t>
            </a:r>
            <a:r>
              <a:rPr lang="en-GB" dirty="0" err="1"/>
              <a:t>Desastres</a:t>
            </a:r>
            <a:r>
              <a:rPr lang="en-GB" dirty="0"/>
              <a:t> </a:t>
            </a:r>
            <a:r>
              <a:rPr lang="en-GB" dirty="0" err="1"/>
              <a:t>relacionaldos</a:t>
            </a:r>
            <a:r>
              <a:rPr lang="en-GB" dirty="0"/>
              <a:t> con </a:t>
            </a:r>
            <a:r>
              <a:rPr lang="en-GB" dirty="0" err="1"/>
              <a:t>el</a:t>
            </a:r>
            <a:r>
              <a:rPr lang="en-GB" dirty="0"/>
              <a:t> </a:t>
            </a:r>
            <a:r>
              <a:rPr lang="en-GB" dirty="0" err="1"/>
              <a:t>Clima</a:t>
            </a:r>
            <a:endParaRPr lang="en-US" dirty="0"/>
          </a:p>
        </p:txBody>
      </p:sp>
      <p:sp>
        <p:nvSpPr>
          <p:cNvPr id="3" name="Content Placeholder 2">
            <a:extLst>
              <a:ext uri="{FF2B5EF4-FFF2-40B4-BE49-F238E27FC236}">
                <a16:creationId xmlns:a16="http://schemas.microsoft.com/office/drawing/2014/main" id="{02E6742C-0F3A-4105-9ABF-1B4D677A7552}"/>
              </a:ext>
            </a:extLst>
          </p:cNvPr>
          <p:cNvSpPr>
            <a:spLocks noGrp="1"/>
          </p:cNvSpPr>
          <p:nvPr>
            <p:ph sz="half" idx="1"/>
          </p:nvPr>
        </p:nvSpPr>
        <p:spPr>
          <a:xfrm>
            <a:off x="609600" y="1537855"/>
            <a:ext cx="5153891" cy="4496233"/>
          </a:xfrm>
        </p:spPr>
        <p:txBody>
          <a:bodyPr>
            <a:normAutofit/>
          </a:bodyPr>
          <a:lstStyle/>
          <a:p>
            <a:r>
              <a:rPr lang="es-ES" altLang="es-ES" dirty="0"/>
              <a:t>Lesiones no intencionales (ahogamiento, incendio, accidentes de tráfico/infraestructuras dañadas) </a:t>
            </a:r>
          </a:p>
          <a:p>
            <a:r>
              <a:rPr lang="en-GB" dirty="0" err="1"/>
              <a:t>Enfermedad</a:t>
            </a:r>
            <a:r>
              <a:rPr lang="en-GB" dirty="0"/>
              <a:t> Mental: </a:t>
            </a:r>
            <a:endParaRPr lang="en-US" dirty="0"/>
          </a:p>
          <a:p>
            <a:pPr lvl="1"/>
            <a:r>
              <a:rPr lang="es-ES" altLang="es-ES" sz="2200" dirty="0"/>
              <a:t>Los supervivientes experimentan trastorno de estrés postraumático, depresión y ansiedad</a:t>
            </a:r>
            <a:endParaRPr lang="en-US" sz="2200" dirty="0"/>
          </a:p>
          <a:p>
            <a:pPr lvl="1"/>
            <a:r>
              <a:rPr lang="en-US" sz="2200" dirty="0" err="1"/>
              <a:t>Estrés</a:t>
            </a:r>
            <a:r>
              <a:rPr lang="en-US" sz="2200" dirty="0"/>
              <a:t> </a:t>
            </a:r>
            <a:r>
              <a:rPr lang="en-US" sz="2200" dirty="0" err="1"/>
              <a:t>debido</a:t>
            </a:r>
            <a:r>
              <a:rPr lang="en-US" sz="2200" dirty="0"/>
              <a:t> a:</a:t>
            </a:r>
          </a:p>
          <a:p>
            <a:pPr lvl="2"/>
            <a:r>
              <a:rPr lang="es-ES" altLang="es-ES" sz="2200" dirty="0"/>
              <a:t>Recursos limitados (alimentos, agua, financieros). </a:t>
            </a:r>
          </a:p>
          <a:p>
            <a:pPr lvl="2"/>
            <a:r>
              <a:rPr lang="es-ES" altLang="es-ES" sz="2200" dirty="0"/>
              <a:t>Estrés debido a desplazamiento de población</a:t>
            </a:r>
            <a:endParaRPr lang="en-US" sz="2200" dirty="0"/>
          </a:p>
        </p:txBody>
      </p:sp>
      <p:pic>
        <p:nvPicPr>
          <p:cNvPr id="9218" name="Picture 2" descr="Natural Disasters and Climate Change | National Geographic Society">
            <a:extLst>
              <a:ext uri="{FF2B5EF4-FFF2-40B4-BE49-F238E27FC236}">
                <a16:creationId xmlns:a16="http://schemas.microsoft.com/office/drawing/2014/main" id="{C822301F-89DE-451E-BC66-F0FB57A67D75}"/>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10975"/>
          <a:stretch/>
        </p:blipFill>
        <p:spPr bwMode="auto">
          <a:xfrm>
            <a:off x="6096000" y="1371600"/>
            <a:ext cx="5676900" cy="4235650"/>
          </a:xfrm>
          <a:solidFill>
            <a:srgbClr val="FFFFFF"/>
          </a:solidFill>
        </p:spPr>
      </p:pic>
      <p:sp>
        <p:nvSpPr>
          <p:cNvPr id="75" name="Text Placeholder 6">
            <a:extLst>
              <a:ext uri="{FF2B5EF4-FFF2-40B4-BE49-F238E27FC236}">
                <a16:creationId xmlns:a16="http://schemas.microsoft.com/office/drawing/2014/main" id="{A00A7038-A4EC-4749-A105-16972616CE58}"/>
              </a:ext>
            </a:extLst>
          </p:cNvPr>
          <p:cNvSpPr>
            <a:spLocks noGrp="1"/>
          </p:cNvSpPr>
          <p:nvPr>
            <p:ph type="body" sz="quarter" idx="13"/>
          </p:nvPr>
        </p:nvSpPr>
        <p:spPr>
          <a:xfrm>
            <a:off x="609600" y="989965"/>
            <a:ext cx="11175999" cy="396875"/>
          </a:xfrm>
        </p:spPr>
        <p:txBody>
          <a:bodyPr/>
          <a:lstStyle/>
          <a:p>
            <a:r>
              <a:rPr lang="en-US" dirty="0" err="1">
                <a:solidFill>
                  <a:srgbClr val="0065A3"/>
                </a:solidFill>
              </a:rPr>
              <a:t>Salud</a:t>
            </a:r>
            <a:r>
              <a:rPr lang="en-US" dirty="0">
                <a:solidFill>
                  <a:srgbClr val="0065A3"/>
                </a:solidFill>
              </a:rPr>
              <a:t> Mental </a:t>
            </a:r>
          </a:p>
        </p:txBody>
      </p:sp>
    </p:spTree>
    <p:extLst>
      <p:ext uri="{BB962C8B-B14F-4D97-AF65-F5344CB8AC3E}">
        <p14:creationId xmlns:p14="http://schemas.microsoft.com/office/powerpoint/2010/main" val="3310749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78E0B-A650-4E59-A468-0341FBA97EB6}"/>
              </a:ext>
            </a:extLst>
          </p:cNvPr>
          <p:cNvSpPr>
            <a:spLocks noGrp="1"/>
          </p:cNvSpPr>
          <p:nvPr>
            <p:ph type="title"/>
          </p:nvPr>
        </p:nvSpPr>
        <p:spPr>
          <a:xfrm>
            <a:off x="1387051" y="923354"/>
            <a:ext cx="9561365" cy="473074"/>
          </a:xfrm>
        </p:spPr>
        <p:txBody>
          <a:bodyPr/>
          <a:lstStyle/>
          <a:p>
            <a:pPr algn="ctr"/>
            <a:r>
              <a:rPr lang="es-MX" dirty="0" err="1"/>
              <a:t>Publicacion</a:t>
            </a:r>
            <a:r>
              <a:rPr lang="es-MX" dirty="0"/>
              <a:t> del 6 y 7 de septiembre de 2023</a:t>
            </a:r>
            <a:br>
              <a:rPr lang="es-MX" dirty="0"/>
            </a:br>
            <a:r>
              <a:rPr lang="es-MX" dirty="0"/>
              <a:t>Portada </a:t>
            </a:r>
            <a:endParaRPr lang="en-US" dirty="0"/>
          </a:p>
        </p:txBody>
      </p:sp>
      <p:sp>
        <p:nvSpPr>
          <p:cNvPr id="5" name="Footer Placeholder 4">
            <a:extLst>
              <a:ext uri="{FF2B5EF4-FFF2-40B4-BE49-F238E27FC236}">
                <a16:creationId xmlns:a16="http://schemas.microsoft.com/office/drawing/2014/main" id="{C1EFE126-7365-4455-9CE7-D2D7E4522255}"/>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rPr>
              <a:t>The Washington Post</a:t>
            </a:r>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13100740-F79A-EA96-999B-E4068F45910C}"/>
              </a:ext>
            </a:extLst>
          </p:cNvPr>
          <p:cNvPicPr>
            <a:picLocks noChangeAspect="1"/>
          </p:cNvPicPr>
          <p:nvPr/>
        </p:nvPicPr>
        <p:blipFill>
          <a:blip r:embed="rId3"/>
          <a:stretch>
            <a:fillRect/>
          </a:stretch>
        </p:blipFill>
        <p:spPr>
          <a:xfrm>
            <a:off x="2376538" y="1987410"/>
            <a:ext cx="3719462" cy="4369511"/>
          </a:xfrm>
          <a:prstGeom prst="rect">
            <a:avLst/>
          </a:prstGeom>
        </p:spPr>
      </p:pic>
      <p:pic>
        <p:nvPicPr>
          <p:cNvPr id="9" name="Picture 8">
            <a:extLst>
              <a:ext uri="{FF2B5EF4-FFF2-40B4-BE49-F238E27FC236}">
                <a16:creationId xmlns:a16="http://schemas.microsoft.com/office/drawing/2014/main" id="{E206E2D7-2712-70EE-A100-40366D5901E7}"/>
              </a:ext>
            </a:extLst>
          </p:cNvPr>
          <p:cNvPicPr>
            <a:picLocks noChangeAspect="1"/>
          </p:cNvPicPr>
          <p:nvPr/>
        </p:nvPicPr>
        <p:blipFill>
          <a:blip r:embed="rId4"/>
          <a:stretch>
            <a:fillRect/>
          </a:stretch>
        </p:blipFill>
        <p:spPr>
          <a:xfrm>
            <a:off x="4845229" y="1339710"/>
            <a:ext cx="2809875" cy="647700"/>
          </a:xfrm>
          <a:prstGeom prst="rect">
            <a:avLst/>
          </a:prstGeom>
        </p:spPr>
      </p:pic>
      <p:pic>
        <p:nvPicPr>
          <p:cNvPr id="7" name="Picture 6">
            <a:extLst>
              <a:ext uri="{FF2B5EF4-FFF2-40B4-BE49-F238E27FC236}">
                <a16:creationId xmlns:a16="http://schemas.microsoft.com/office/drawing/2014/main" id="{A5DAE10A-C442-E571-5523-8BD39D05E488}"/>
              </a:ext>
            </a:extLst>
          </p:cNvPr>
          <p:cNvPicPr>
            <a:picLocks noChangeAspect="1"/>
          </p:cNvPicPr>
          <p:nvPr/>
        </p:nvPicPr>
        <p:blipFill>
          <a:blip r:embed="rId5"/>
          <a:stretch>
            <a:fillRect/>
          </a:stretch>
        </p:blipFill>
        <p:spPr>
          <a:xfrm>
            <a:off x="8049760" y="1281900"/>
            <a:ext cx="3296419" cy="5132832"/>
          </a:xfrm>
          <a:prstGeom prst="rect">
            <a:avLst/>
          </a:prstGeom>
        </p:spPr>
      </p:pic>
    </p:spTree>
    <p:extLst>
      <p:ext uri="{BB962C8B-B14F-4D97-AF65-F5344CB8AC3E}">
        <p14:creationId xmlns:p14="http://schemas.microsoft.com/office/powerpoint/2010/main" val="3062685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78E0B-A650-4E59-A468-0341FBA97EB6}"/>
              </a:ext>
            </a:extLst>
          </p:cNvPr>
          <p:cNvSpPr>
            <a:spLocks noGrp="1"/>
          </p:cNvSpPr>
          <p:nvPr>
            <p:ph type="title"/>
          </p:nvPr>
        </p:nvSpPr>
        <p:spPr/>
        <p:txBody>
          <a:bodyPr/>
          <a:lstStyle/>
          <a:p>
            <a:pPr algn="ctr" fontAlgn="base">
              <a:spcAft>
                <a:spcPct val="0"/>
              </a:spcAft>
              <a:buClr>
                <a:srgbClr val="E31B23"/>
              </a:buClr>
            </a:pPr>
            <a:r>
              <a:rPr lang="es-MX" sz="2700" dirty="0"/>
              <a:t>Cambio Climático el Impacto en el Seguro de Vida y Salud</a:t>
            </a:r>
            <a:endParaRPr lang="en-US" sz="2700" dirty="0"/>
          </a:p>
        </p:txBody>
      </p:sp>
      <p:sp>
        <p:nvSpPr>
          <p:cNvPr id="6" name="Text Placeholder 3">
            <a:extLst>
              <a:ext uri="{FF2B5EF4-FFF2-40B4-BE49-F238E27FC236}">
                <a16:creationId xmlns:a16="http://schemas.microsoft.com/office/drawing/2014/main" id="{13F181B8-B7B6-B454-C119-49F46F879D13}"/>
              </a:ext>
            </a:extLst>
          </p:cNvPr>
          <p:cNvSpPr txBox="1">
            <a:spLocks/>
          </p:cNvSpPr>
          <p:nvPr/>
        </p:nvSpPr>
        <p:spPr>
          <a:xfrm>
            <a:off x="596901" y="1630045"/>
            <a:ext cx="11175999" cy="4670158"/>
          </a:xfrm>
          <a:prstGeom prst="rect">
            <a:avLst/>
          </a:prstGeom>
        </p:spPr>
        <p:txBody>
          <a:bodyPr vert="horz" lIns="0" tIns="45720" rIns="91440" bIns="45720" rtlCol="0">
            <a:noAutofit/>
          </a:bodyPr>
          <a:lstStyle>
            <a:lvl1pPr marL="0" indent="0" algn="l" defTabSz="914400" rtl="0" eaLnBrk="1" latinLnBrk="0" hangingPunct="1">
              <a:lnSpc>
                <a:spcPct val="90000"/>
              </a:lnSpc>
              <a:spcBef>
                <a:spcPct val="0"/>
              </a:spcBef>
              <a:buClr>
                <a:srgbClr val="E31B23"/>
              </a:buClr>
              <a:buFont typeface="Wingdings" pitchFamily="2" charset="2"/>
              <a:buNone/>
              <a:tabLst/>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lgn="l" defTabSz="914400" rtl="0" eaLnBrk="1" latinLnBrk="0" hangingPunct="1">
              <a:lnSpc>
                <a:spcPct val="100000"/>
              </a:lnSpc>
              <a:spcBef>
                <a:spcPts val="500"/>
              </a:spcBef>
              <a:buClr>
                <a:srgbClr val="E31B23"/>
              </a:buClr>
              <a:buSzPct val="100000"/>
              <a:buFont typeface="System Font Regular"/>
              <a:buNone/>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ltLang="es-ES" sz="2300" dirty="0">
                <a:ea typeface="+mn-ea"/>
              </a:rPr>
              <a:t>El Cambio Climático afectará la salud pública y la esperanza de vida a largo plazo. Sus impactos directos incluyen más casos de enfermedades y fallecimientos debido a la contaminación del aire o la degradación de la calidad del agua e incluso impactos en la salud mental debido a factores como la pérdida de empleos y la migración forzada.</a:t>
            </a:r>
          </a:p>
          <a:p>
            <a:endParaRPr lang="es-ES" sz="2300" dirty="0">
              <a:ea typeface="+mn-ea"/>
            </a:endParaRPr>
          </a:p>
          <a:p>
            <a:r>
              <a:rPr lang="es-ES" sz="2300" dirty="0">
                <a:ea typeface="+mn-ea"/>
              </a:rPr>
              <a:t>En la Industria del Seguro, el cambio climático va a afectar los siniestros del seguro de salud y los pagos de los seguros ordinarios de vida. A consecuencia de esto, las Aseguradoras deberán tomar en cuenta sus efectos en consideración cuando diseñen sus productos. </a:t>
            </a:r>
          </a:p>
          <a:p>
            <a:endParaRPr lang="es-ES" sz="2300" dirty="0">
              <a:ea typeface="+mn-ea"/>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s-ES" sz="2300" dirty="0">
                <a:ea typeface="+mn-ea"/>
              </a:rPr>
              <a:t>Dado que la mortalidad y morbilidad afectan los seguros, los reguladores han empezado a evaluar riesgos relacionados con el cambio climático (ejemplo </a:t>
            </a:r>
            <a:r>
              <a:rPr lang="es-ES" altLang="es-ES" sz="2300" dirty="0">
                <a:ea typeface="+mn-ea"/>
              </a:rPr>
              <a:t>el calor extremo agrava las condiciones de salud preexistentes) </a:t>
            </a:r>
          </a:p>
          <a:p>
            <a:endParaRPr lang="es-ES" sz="2300" dirty="0">
              <a:ea typeface="+mn-ea"/>
            </a:endParaRPr>
          </a:p>
        </p:txBody>
      </p:sp>
      <p:sp>
        <p:nvSpPr>
          <p:cNvPr id="7" name="Rectangle 1">
            <a:extLst>
              <a:ext uri="{FF2B5EF4-FFF2-40B4-BE49-F238E27FC236}">
                <a16:creationId xmlns:a16="http://schemas.microsoft.com/office/drawing/2014/main" id="{1ED5C69D-91CC-E6F5-3D48-5F7797FDA36D}"/>
              </a:ext>
            </a:extLst>
          </p:cNvPr>
          <p:cNvSpPr>
            <a:spLocks noChangeArrowheads="1"/>
          </p:cNvSpPr>
          <p:nvPr/>
        </p:nvSpPr>
        <p:spPr bwMode="auto">
          <a:xfrm>
            <a:off x="0" y="179864"/>
            <a:ext cx="28854"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800" b="0" i="0" u="none" strike="noStrike" cap="none" normalizeH="0" baseline="0" dirty="0">
                <a:ln>
                  <a:noFill/>
                </a:ln>
                <a:solidFill>
                  <a:schemeClr val="tx1"/>
                </a:solidFill>
                <a:effectLst/>
              </a:rPr>
              <a:t> </a:t>
            </a: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2E45F574-964E-179A-4299-F8C81C7AA507}"/>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46014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78E0B-A650-4E59-A468-0341FBA97EB6}"/>
              </a:ext>
            </a:extLst>
          </p:cNvPr>
          <p:cNvSpPr>
            <a:spLocks noGrp="1"/>
          </p:cNvSpPr>
          <p:nvPr>
            <p:ph type="title"/>
          </p:nvPr>
        </p:nvSpPr>
        <p:spPr/>
        <p:txBody>
          <a:bodyPr/>
          <a:lstStyle/>
          <a:p>
            <a:pPr algn="ctr" fontAlgn="base">
              <a:spcAft>
                <a:spcPct val="0"/>
              </a:spcAft>
              <a:buClr>
                <a:srgbClr val="E31B23"/>
              </a:buClr>
            </a:pPr>
            <a:r>
              <a:rPr lang="es-MX" sz="2700" dirty="0"/>
              <a:t>Cambio Climático el Impacto en el Seguro de Vida y Salud</a:t>
            </a:r>
            <a:endParaRPr lang="en-US" sz="2700" dirty="0"/>
          </a:p>
        </p:txBody>
      </p:sp>
      <p:sp>
        <p:nvSpPr>
          <p:cNvPr id="6" name="Text Placeholder 3">
            <a:extLst>
              <a:ext uri="{FF2B5EF4-FFF2-40B4-BE49-F238E27FC236}">
                <a16:creationId xmlns:a16="http://schemas.microsoft.com/office/drawing/2014/main" id="{13F181B8-B7B6-B454-C119-49F46F879D13}"/>
              </a:ext>
            </a:extLst>
          </p:cNvPr>
          <p:cNvSpPr txBox="1">
            <a:spLocks/>
          </p:cNvSpPr>
          <p:nvPr/>
        </p:nvSpPr>
        <p:spPr>
          <a:xfrm>
            <a:off x="699009" y="1093921"/>
            <a:ext cx="11175999" cy="4670158"/>
          </a:xfrm>
          <a:prstGeom prst="rect">
            <a:avLst/>
          </a:prstGeom>
        </p:spPr>
        <p:txBody>
          <a:bodyPr vert="horz" lIns="0" tIns="45720" rIns="91440" bIns="45720" rtlCol="0">
            <a:noAutofit/>
          </a:bodyPr>
          <a:lstStyle>
            <a:lvl1pPr marL="0" indent="0" algn="l" defTabSz="914400" rtl="0" eaLnBrk="1" latinLnBrk="0" hangingPunct="1">
              <a:lnSpc>
                <a:spcPct val="90000"/>
              </a:lnSpc>
              <a:spcBef>
                <a:spcPct val="0"/>
              </a:spcBef>
              <a:buClr>
                <a:srgbClr val="E31B23"/>
              </a:buClr>
              <a:buFont typeface="Wingdings" pitchFamily="2" charset="2"/>
              <a:buNone/>
              <a:tabLst/>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lgn="l" defTabSz="914400" rtl="0" eaLnBrk="1" latinLnBrk="0" hangingPunct="1">
              <a:lnSpc>
                <a:spcPct val="100000"/>
              </a:lnSpc>
              <a:spcBef>
                <a:spcPts val="500"/>
              </a:spcBef>
              <a:buClr>
                <a:srgbClr val="E31B23"/>
              </a:buClr>
              <a:buSzPct val="100000"/>
              <a:buFont typeface="System Font Regular"/>
              <a:buNone/>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sz="2300" dirty="0">
              <a:ea typeface="+mn-ea"/>
            </a:endParaRPr>
          </a:p>
          <a:p>
            <a:r>
              <a:rPr lang="es-MX" sz="2300" dirty="0">
                <a:ea typeface="+mn-ea"/>
              </a:rPr>
              <a:t>La Academia Americana de Actuarios, está desarrollando un Índice de Riesgo Climático, que rastrea la relación entre el clima y las pérdidas humanas, considerando las variables de: alta temperatura, baja temperatura, caída de lluvia y velocidad del viento. </a:t>
            </a:r>
          </a:p>
          <a:p>
            <a:endParaRPr lang="es-MX" sz="2300" dirty="0">
              <a:ea typeface="+mn-ea"/>
            </a:endParaRPr>
          </a:p>
          <a:p>
            <a:r>
              <a:rPr lang="es-MX" sz="2300" dirty="0">
                <a:ea typeface="+mn-ea"/>
              </a:rPr>
              <a:t>El Cambio Climático podría tener un impacto sustancial sobre la salud, incluso en los países desarrollados. Esto incluye un incremento de las enfermedades transmitidas por los mosquitos, padecimientos respiratorios, infecciosas, golpes de calor y otras, que pueden ser muy virulentas en determinados segmentos de la población (especialmente, personas mayores y niños). </a:t>
            </a:r>
          </a:p>
          <a:p>
            <a:endParaRPr lang="es-MX" sz="2300" dirty="0">
              <a:ea typeface="+mn-ea"/>
            </a:endParaRPr>
          </a:p>
          <a:p>
            <a:endParaRPr lang="es-MX" sz="2300" dirty="0">
              <a:ea typeface="+mn-ea"/>
            </a:endParaRPr>
          </a:p>
          <a:p>
            <a:endParaRPr lang="es-MX" sz="2300" dirty="0">
              <a:ea typeface="+mn-ea"/>
            </a:endParaRPr>
          </a:p>
          <a:p>
            <a:endParaRPr lang="es-ES" sz="2300" dirty="0">
              <a:ea typeface="+mn-ea"/>
            </a:endParaRPr>
          </a:p>
        </p:txBody>
      </p:sp>
      <p:sp>
        <p:nvSpPr>
          <p:cNvPr id="7" name="Rectangle 1">
            <a:extLst>
              <a:ext uri="{FF2B5EF4-FFF2-40B4-BE49-F238E27FC236}">
                <a16:creationId xmlns:a16="http://schemas.microsoft.com/office/drawing/2014/main" id="{1ED5C69D-91CC-E6F5-3D48-5F7797FDA36D}"/>
              </a:ext>
            </a:extLst>
          </p:cNvPr>
          <p:cNvSpPr>
            <a:spLocks noChangeArrowheads="1"/>
          </p:cNvSpPr>
          <p:nvPr/>
        </p:nvSpPr>
        <p:spPr bwMode="auto">
          <a:xfrm>
            <a:off x="0" y="179864"/>
            <a:ext cx="28854"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800" b="0" i="0" u="none" strike="noStrike" cap="none" normalizeH="0" baseline="0" dirty="0">
                <a:ln>
                  <a:noFill/>
                </a:ln>
                <a:solidFill>
                  <a:schemeClr val="tx1"/>
                </a:solidFill>
                <a:effectLst/>
              </a:rPr>
              <a:t> </a:t>
            </a: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2E45F574-964E-179A-4299-F8C81C7AA507}"/>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06892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78E0B-A650-4E59-A468-0341FBA97EB6}"/>
              </a:ext>
            </a:extLst>
          </p:cNvPr>
          <p:cNvSpPr>
            <a:spLocks noGrp="1"/>
          </p:cNvSpPr>
          <p:nvPr>
            <p:ph type="title"/>
          </p:nvPr>
        </p:nvSpPr>
        <p:spPr/>
        <p:txBody>
          <a:bodyPr/>
          <a:lstStyle/>
          <a:p>
            <a:r>
              <a:rPr lang="en-CA" dirty="0"/>
              <a:t>¿</a:t>
            </a:r>
            <a:r>
              <a:rPr lang="en-CA" dirty="0" err="1"/>
              <a:t>Qué</a:t>
            </a:r>
            <a:r>
              <a:rPr lang="en-CA" dirty="0"/>
              <a:t> </a:t>
            </a:r>
            <a:r>
              <a:rPr lang="en-CA" dirty="0" err="1"/>
              <a:t>podemos</a:t>
            </a:r>
            <a:r>
              <a:rPr lang="en-CA" dirty="0"/>
              <a:t> </a:t>
            </a:r>
            <a:r>
              <a:rPr lang="en-CA" dirty="0" err="1"/>
              <a:t>hacer</a:t>
            </a:r>
            <a:r>
              <a:rPr lang="en-US" dirty="0"/>
              <a:t>?</a:t>
            </a:r>
          </a:p>
        </p:txBody>
      </p:sp>
      <p:sp>
        <p:nvSpPr>
          <p:cNvPr id="4" name="Text Placeholder 3">
            <a:extLst>
              <a:ext uri="{FF2B5EF4-FFF2-40B4-BE49-F238E27FC236}">
                <a16:creationId xmlns:a16="http://schemas.microsoft.com/office/drawing/2014/main" id="{395A8B7E-2DF4-4433-B702-AA75657034C3}"/>
              </a:ext>
            </a:extLst>
          </p:cNvPr>
          <p:cNvSpPr>
            <a:spLocks noGrp="1"/>
          </p:cNvSpPr>
          <p:nvPr>
            <p:ph type="body" sz="quarter" idx="13"/>
          </p:nvPr>
        </p:nvSpPr>
        <p:spPr/>
        <p:txBody>
          <a:bodyPr/>
          <a:lstStyle/>
          <a:p>
            <a:r>
              <a:rPr lang="en-US" dirty="0"/>
              <a:t>¡Costa Rica </a:t>
            </a:r>
            <a:r>
              <a:rPr lang="en-US" dirty="0" err="1"/>
              <a:t>comprometida</a:t>
            </a:r>
            <a:r>
              <a:rPr lang="en-US" dirty="0"/>
              <a:t> a </a:t>
            </a:r>
            <a:r>
              <a:rPr lang="en-US" dirty="0" err="1"/>
              <a:t>tomar</a:t>
            </a:r>
            <a:r>
              <a:rPr lang="en-US" dirty="0"/>
              <a:t> </a:t>
            </a:r>
            <a:r>
              <a:rPr lang="en-US" dirty="0" err="1"/>
              <a:t>acción</a:t>
            </a:r>
            <a:r>
              <a:rPr lang="en-US" dirty="0"/>
              <a:t>!</a:t>
            </a:r>
          </a:p>
        </p:txBody>
      </p:sp>
      <p:pic>
        <p:nvPicPr>
          <p:cNvPr id="4098" name="Picture 2" descr="Costa Rica Adventures | Costa Rica Ecotourism">
            <a:extLst>
              <a:ext uri="{FF2B5EF4-FFF2-40B4-BE49-F238E27FC236}">
                <a16:creationId xmlns:a16="http://schemas.microsoft.com/office/drawing/2014/main" id="{3B78C3D3-6445-4014-A463-091F49E6ACF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07098" y="1528763"/>
            <a:ext cx="8393704" cy="437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521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8457DED-D3B7-D346-AE86-37241967F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117" y="2003010"/>
            <a:ext cx="6569765" cy="2355023"/>
          </a:xfrm>
          <a:prstGeom prst="rect">
            <a:avLst/>
          </a:prstGeom>
        </p:spPr>
      </p:pic>
      <p:sp>
        <p:nvSpPr>
          <p:cNvPr id="14" name="Rectangle 13">
            <a:extLst>
              <a:ext uri="{FF2B5EF4-FFF2-40B4-BE49-F238E27FC236}">
                <a16:creationId xmlns:a16="http://schemas.microsoft.com/office/drawing/2014/main" id="{9EEBBCA3-2B16-354F-854B-0F3A9055B4EF}"/>
              </a:ext>
            </a:extLst>
          </p:cNvPr>
          <p:cNvSpPr/>
          <p:nvPr/>
        </p:nvSpPr>
        <p:spPr bwMode="gray">
          <a:xfrm>
            <a:off x="510571" y="5605226"/>
            <a:ext cx="6645603" cy="676748"/>
          </a:xfrm>
          <a:prstGeom prst="rect">
            <a:avLst/>
          </a:prstGeom>
        </p:spPr>
        <p:txBody>
          <a:bodyPr vert="horz" lIns="91424" tIns="0" rIns="0" bIns="0" rtlCol="0" anchor="b" anchorCtr="0">
            <a:noAutofit/>
          </a:bodyPr>
          <a:lstStyle/>
          <a:p>
            <a:pPr>
              <a:lnSpc>
                <a:spcPct val="90000"/>
              </a:lnSpc>
              <a:spcBef>
                <a:spcPts val="600"/>
              </a:spcBef>
              <a:buClr>
                <a:schemeClr val="bg2"/>
              </a:buClr>
              <a:buSzPct val="100000"/>
            </a:pPr>
            <a:r>
              <a:rPr lang="en-US" sz="800" dirty="0">
                <a:latin typeface="Arial" pitchFamily="34" charset="0"/>
                <a:cs typeface="Arial" pitchFamily="34" charset="0"/>
              </a:rPr>
              <a:t>©2023 RGA. All rights reserved.</a:t>
            </a:r>
          </a:p>
          <a:p>
            <a:r>
              <a:rPr lang="en-US" sz="800" dirty="0">
                <a:latin typeface="Arial" pitchFamily="34" charset="0"/>
                <a:cs typeface="Arial" pitchFamily="34" charset="0"/>
              </a:rPr>
              <a:t>No part of this publication may be reproduced in any form without the prior permission of RGA. </a:t>
            </a:r>
          </a:p>
          <a:p>
            <a:r>
              <a:rPr lang="en-US" sz="800" dirty="0">
                <a:latin typeface="Arial" pitchFamily="34" charset="0"/>
                <a:cs typeface="Arial" pitchFamily="34" charset="0"/>
              </a:rPr>
              <a:t>The information in this publication is for the exclusive, internal use of the recipient and may not be relied upon by any other party other than the recipient and its affiliates, or published, quoted or disseminated to any party other than the recipient without the prior written consent of RGA.  </a:t>
            </a:r>
          </a:p>
        </p:txBody>
      </p:sp>
      <p:sp>
        <p:nvSpPr>
          <p:cNvPr id="2" name="Footer Placeholder 1">
            <a:extLst>
              <a:ext uri="{FF2B5EF4-FFF2-40B4-BE49-F238E27FC236}">
                <a16:creationId xmlns:a16="http://schemas.microsoft.com/office/drawing/2014/main" id="{AA2AC662-6A2D-479E-A61B-A7F3C894CF43}"/>
              </a:ext>
            </a:extLst>
          </p:cNvPr>
          <p:cNvSpPr>
            <a:spLocks noGrp="1"/>
          </p:cNvSpPr>
          <p:nvPr>
            <p:ph type="ftr" sz="quarter" idx="10"/>
          </p:nvPr>
        </p:nvSpPr>
        <p:spPr/>
        <p:txBody>
          <a:bodyPr/>
          <a:lstStyle/>
          <a:p>
            <a:r>
              <a:rPr lang="en-CA"/>
              <a:t>Our changing planet and insurance implications</a:t>
            </a:r>
            <a:endParaRPr lang="en-US" dirty="0"/>
          </a:p>
        </p:txBody>
      </p:sp>
    </p:spTree>
    <p:extLst>
      <p:ext uri="{BB962C8B-B14F-4D97-AF65-F5344CB8AC3E}">
        <p14:creationId xmlns:p14="http://schemas.microsoft.com/office/powerpoint/2010/main" val="2643526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2D38-1E25-4145-991D-5D14B66850A6}"/>
              </a:ext>
            </a:extLst>
          </p:cNvPr>
          <p:cNvSpPr>
            <a:spLocks noGrp="1"/>
          </p:cNvSpPr>
          <p:nvPr>
            <p:ph type="title"/>
          </p:nvPr>
        </p:nvSpPr>
        <p:spPr>
          <a:xfrm>
            <a:off x="609600" y="226200"/>
            <a:ext cx="11163300" cy="473074"/>
          </a:xfrm>
        </p:spPr>
        <p:txBody>
          <a:bodyPr/>
          <a:lstStyle/>
          <a:p>
            <a:r>
              <a:rPr lang="en-US" dirty="0"/>
              <a:t>¿</a:t>
            </a:r>
            <a:r>
              <a:rPr lang="en-US" dirty="0" err="1"/>
              <a:t>Cual</a:t>
            </a:r>
            <a:r>
              <a:rPr lang="en-US" dirty="0"/>
              <a:t> es la principal causa del </a:t>
            </a:r>
            <a:r>
              <a:rPr lang="en-US" dirty="0" err="1"/>
              <a:t>cambio</a:t>
            </a:r>
            <a:r>
              <a:rPr lang="en-US" dirty="0"/>
              <a:t> </a:t>
            </a:r>
            <a:r>
              <a:rPr lang="en-US" dirty="0" err="1"/>
              <a:t>climatico</a:t>
            </a:r>
            <a:r>
              <a:rPr lang="en-US" dirty="0"/>
              <a:t>?</a:t>
            </a:r>
          </a:p>
        </p:txBody>
      </p:sp>
      <p:sp>
        <p:nvSpPr>
          <p:cNvPr id="3" name="Content Placeholder 2">
            <a:extLst>
              <a:ext uri="{FF2B5EF4-FFF2-40B4-BE49-F238E27FC236}">
                <a16:creationId xmlns:a16="http://schemas.microsoft.com/office/drawing/2014/main" id="{6DFAACC6-0E5A-46D6-A267-A6D5FEFA482A}"/>
              </a:ext>
            </a:extLst>
          </p:cNvPr>
          <p:cNvSpPr>
            <a:spLocks noGrp="1"/>
          </p:cNvSpPr>
          <p:nvPr>
            <p:ph idx="1"/>
          </p:nvPr>
        </p:nvSpPr>
        <p:spPr>
          <a:xfrm>
            <a:off x="622298" y="2108249"/>
            <a:ext cx="11163301" cy="3902407"/>
          </a:xfrm>
        </p:spPr>
        <p:txBody>
          <a:bodyPr/>
          <a:lstStyle/>
          <a:p>
            <a:r>
              <a:rPr lang="en-US" sz="3000" dirty="0">
                <a:solidFill>
                  <a:srgbClr val="E31B23"/>
                </a:solidFill>
                <a:ea typeface="+mj-ea"/>
              </a:rPr>
              <a:t>A: </a:t>
            </a:r>
            <a:r>
              <a:rPr lang="en-US" dirty="0"/>
              <a:t>Es </a:t>
            </a:r>
            <a:r>
              <a:rPr lang="en-US" dirty="0" err="1"/>
              <a:t>el</a:t>
            </a:r>
            <a:r>
              <a:rPr lang="en-US" dirty="0"/>
              <a:t> </a:t>
            </a:r>
            <a:r>
              <a:rPr lang="en-US" dirty="0" err="1"/>
              <a:t>resulado</a:t>
            </a:r>
            <a:r>
              <a:rPr lang="en-US" dirty="0"/>
              <a:t> </a:t>
            </a:r>
            <a:r>
              <a:rPr lang="en-US" dirty="0" err="1"/>
              <a:t>principalmente</a:t>
            </a:r>
            <a:r>
              <a:rPr lang="en-US" dirty="0"/>
              <a:t> del </a:t>
            </a:r>
            <a:r>
              <a:rPr lang="en-US" dirty="0" err="1"/>
              <a:t>proceso</a:t>
            </a:r>
            <a:r>
              <a:rPr lang="en-US" dirty="0"/>
              <a:t> natural de la Tierra</a:t>
            </a:r>
          </a:p>
          <a:p>
            <a:r>
              <a:rPr lang="en-US" sz="3000" dirty="0">
                <a:solidFill>
                  <a:srgbClr val="E31B23"/>
                </a:solidFill>
                <a:ea typeface="+mj-ea"/>
              </a:rPr>
              <a:t>B: </a:t>
            </a:r>
            <a:r>
              <a:rPr lang="en-US" dirty="0"/>
              <a:t>Es </a:t>
            </a:r>
            <a:r>
              <a:rPr lang="en-US" dirty="0" err="1"/>
              <a:t>el</a:t>
            </a:r>
            <a:r>
              <a:rPr lang="en-US" dirty="0"/>
              <a:t> </a:t>
            </a:r>
            <a:r>
              <a:rPr lang="en-US" dirty="0" err="1"/>
              <a:t>resultado</a:t>
            </a:r>
            <a:r>
              <a:rPr lang="en-US" dirty="0"/>
              <a:t> </a:t>
            </a:r>
            <a:r>
              <a:rPr lang="en-US" dirty="0" err="1"/>
              <a:t>principalmente</a:t>
            </a:r>
            <a:r>
              <a:rPr lang="en-US" dirty="0"/>
              <a:t> de la </a:t>
            </a:r>
            <a:r>
              <a:rPr lang="en-US" dirty="0" err="1"/>
              <a:t>actividad</a:t>
            </a:r>
            <a:r>
              <a:rPr lang="en-US" dirty="0"/>
              <a:t> </a:t>
            </a:r>
            <a:r>
              <a:rPr lang="en-US" dirty="0" err="1"/>
              <a:t>humana</a:t>
            </a:r>
            <a:endParaRPr lang="en-US" dirty="0"/>
          </a:p>
          <a:p>
            <a:r>
              <a:rPr lang="en-US" sz="3000" dirty="0">
                <a:solidFill>
                  <a:srgbClr val="E31B23"/>
                </a:solidFill>
                <a:ea typeface="+mj-ea"/>
              </a:rPr>
              <a:t>C:</a:t>
            </a:r>
            <a:r>
              <a:rPr lang="en-US" dirty="0"/>
              <a:t> A y B</a:t>
            </a:r>
          </a:p>
        </p:txBody>
      </p:sp>
      <p:sp>
        <p:nvSpPr>
          <p:cNvPr id="5" name="Footer Placeholder 4">
            <a:extLst>
              <a:ext uri="{FF2B5EF4-FFF2-40B4-BE49-F238E27FC236}">
                <a16:creationId xmlns:a16="http://schemas.microsoft.com/office/drawing/2014/main" id="{D580D551-7A34-42DA-AD02-8E9A0D77E564}"/>
              </a:ext>
            </a:extLst>
          </p:cNvPr>
          <p:cNvSpPr>
            <a:spLocks noGrp="1"/>
          </p:cNvSpPr>
          <p:nvPr>
            <p:ph type="ftr" sz="quarter" idx="14"/>
          </p:nvPr>
        </p:nvSpPr>
        <p:spPr/>
        <p:txBody>
          <a:bodyPr/>
          <a:lstStyle/>
          <a:p>
            <a:r>
              <a:rPr lang="en-CA"/>
              <a:t>Our changing planet and insurance implications</a:t>
            </a:r>
            <a:endParaRPr lang="en-US" dirty="0"/>
          </a:p>
        </p:txBody>
      </p:sp>
      <p:sp>
        <p:nvSpPr>
          <p:cNvPr id="10" name="Text Placeholder 9">
            <a:extLst>
              <a:ext uri="{FF2B5EF4-FFF2-40B4-BE49-F238E27FC236}">
                <a16:creationId xmlns:a16="http://schemas.microsoft.com/office/drawing/2014/main" id="{697E3457-FF62-156E-5CB0-DECA7A55D2C6}"/>
              </a:ext>
            </a:extLst>
          </p:cNvPr>
          <p:cNvSpPr>
            <a:spLocks noGrp="1"/>
          </p:cNvSpPr>
          <p:nvPr>
            <p:ph type="body" sz="quarter" idx="13"/>
          </p:nvPr>
        </p:nvSpPr>
        <p:spPr/>
        <p:txBody>
          <a:bodyPr/>
          <a:lstStyle/>
          <a:p>
            <a:endParaRPr lang="es-ES" dirty="0"/>
          </a:p>
        </p:txBody>
      </p:sp>
    </p:spTree>
    <p:extLst>
      <p:ext uri="{BB962C8B-B14F-4D97-AF65-F5344CB8AC3E}">
        <p14:creationId xmlns:p14="http://schemas.microsoft.com/office/powerpoint/2010/main" val="1700967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2D38-1E25-4145-991D-5D14B66850A6}"/>
              </a:ext>
            </a:extLst>
          </p:cNvPr>
          <p:cNvSpPr>
            <a:spLocks noGrp="1"/>
          </p:cNvSpPr>
          <p:nvPr>
            <p:ph type="title"/>
          </p:nvPr>
        </p:nvSpPr>
        <p:spPr>
          <a:xfrm>
            <a:off x="467361" y="858136"/>
            <a:ext cx="12192000" cy="473074"/>
          </a:xfrm>
        </p:spPr>
        <p:txBody>
          <a:bodyPr/>
          <a:lstStyle/>
          <a:p>
            <a:r>
              <a:rPr lang="en-US" dirty="0"/>
              <a:t>¿</a:t>
            </a:r>
            <a:r>
              <a:rPr lang="en-US" dirty="0" err="1"/>
              <a:t>Cuál</a:t>
            </a:r>
            <a:r>
              <a:rPr lang="en-US" dirty="0"/>
              <a:t> es la principal </a:t>
            </a:r>
            <a:r>
              <a:rPr lang="en-US" dirty="0" err="1"/>
              <a:t>emisión</a:t>
            </a:r>
            <a:r>
              <a:rPr lang="en-US" dirty="0"/>
              <a:t> de gas que </a:t>
            </a:r>
            <a:r>
              <a:rPr lang="en-US" dirty="0" err="1"/>
              <a:t>impulsa</a:t>
            </a:r>
            <a:r>
              <a:rPr lang="en-US" dirty="0"/>
              <a:t> </a:t>
            </a:r>
            <a:r>
              <a:rPr lang="en-US" dirty="0" err="1"/>
              <a:t>el</a:t>
            </a:r>
            <a:r>
              <a:rPr lang="en-US" dirty="0"/>
              <a:t> </a:t>
            </a:r>
            <a:r>
              <a:rPr lang="en-US" dirty="0" err="1"/>
              <a:t>calentamiento</a:t>
            </a:r>
            <a:r>
              <a:rPr lang="en-US" dirty="0"/>
              <a:t> global?</a:t>
            </a:r>
          </a:p>
        </p:txBody>
      </p:sp>
      <p:sp>
        <p:nvSpPr>
          <p:cNvPr id="3" name="Content Placeholder 2">
            <a:extLst>
              <a:ext uri="{FF2B5EF4-FFF2-40B4-BE49-F238E27FC236}">
                <a16:creationId xmlns:a16="http://schemas.microsoft.com/office/drawing/2014/main" id="{6DFAACC6-0E5A-46D6-A267-A6D5FEFA482A}"/>
              </a:ext>
            </a:extLst>
          </p:cNvPr>
          <p:cNvSpPr>
            <a:spLocks noGrp="1"/>
          </p:cNvSpPr>
          <p:nvPr>
            <p:ph idx="1"/>
          </p:nvPr>
        </p:nvSpPr>
        <p:spPr>
          <a:xfrm>
            <a:off x="621993" y="1529369"/>
            <a:ext cx="11301783" cy="4374516"/>
          </a:xfrm>
        </p:spPr>
        <p:txBody>
          <a:bodyPr/>
          <a:lstStyle/>
          <a:p>
            <a:r>
              <a:rPr lang="en-US" sz="3000" dirty="0">
                <a:solidFill>
                  <a:srgbClr val="E31B23"/>
                </a:solidFill>
                <a:ea typeface="+mj-ea"/>
              </a:rPr>
              <a:t>A: </a:t>
            </a:r>
            <a:r>
              <a:rPr lang="en-US" b="1" dirty="0" err="1"/>
              <a:t>Dióxido</a:t>
            </a:r>
            <a:r>
              <a:rPr lang="en-US" b="1" dirty="0"/>
              <a:t> de </a:t>
            </a:r>
            <a:r>
              <a:rPr lang="en-US" b="1" dirty="0" err="1"/>
              <a:t>Carbono</a:t>
            </a:r>
            <a:r>
              <a:rPr lang="en-US" b="1" dirty="0"/>
              <a:t> (CO2) </a:t>
            </a:r>
            <a:r>
              <a:rPr lang="en-US" sz="2000" dirty="0"/>
              <a:t>=&gt; </a:t>
            </a:r>
            <a:r>
              <a:rPr lang="en-US" sz="2000" dirty="0" err="1"/>
              <a:t>Deforestación</a:t>
            </a:r>
            <a:endParaRPr lang="es-MX" dirty="0"/>
          </a:p>
          <a:p>
            <a:r>
              <a:rPr lang="en-US" sz="3000" dirty="0">
                <a:solidFill>
                  <a:srgbClr val="E31B23"/>
                </a:solidFill>
                <a:ea typeface="+mj-ea"/>
              </a:rPr>
              <a:t>B: </a:t>
            </a:r>
            <a:r>
              <a:rPr lang="en-US" b="1" dirty="0" err="1"/>
              <a:t>Metano</a:t>
            </a:r>
            <a:r>
              <a:rPr lang="en-US" b="1" dirty="0"/>
              <a:t> </a:t>
            </a:r>
            <a:r>
              <a:rPr lang="en-US" sz="2000" dirty="0"/>
              <a:t>( NH4) =&gt; </a:t>
            </a:r>
            <a:r>
              <a:rPr lang="en-US" sz="2000" dirty="0" err="1"/>
              <a:t>Procesos</a:t>
            </a:r>
            <a:r>
              <a:rPr lang="en-US" sz="2000" dirty="0"/>
              <a:t> </a:t>
            </a:r>
            <a:r>
              <a:rPr lang="en-US" sz="2000" dirty="0" err="1"/>
              <a:t>digestivos</a:t>
            </a:r>
            <a:r>
              <a:rPr lang="en-US" sz="2000" dirty="0"/>
              <a:t> del </a:t>
            </a:r>
            <a:r>
              <a:rPr lang="en-US" sz="2000" dirty="0" err="1"/>
              <a:t>ganado</a:t>
            </a:r>
            <a:endParaRPr lang="en-US" sz="2000" dirty="0"/>
          </a:p>
          <a:p>
            <a:r>
              <a:rPr lang="en-US" sz="3000" dirty="0">
                <a:solidFill>
                  <a:srgbClr val="E31B23"/>
                </a:solidFill>
                <a:ea typeface="+mj-ea"/>
              </a:rPr>
              <a:t>C: </a:t>
            </a:r>
            <a:r>
              <a:rPr lang="en-US" b="1" dirty="0" err="1"/>
              <a:t>Óxido</a:t>
            </a:r>
            <a:r>
              <a:rPr lang="en-US" b="1" dirty="0"/>
              <a:t> Nitroso </a:t>
            </a:r>
            <a:r>
              <a:rPr lang="en-US" sz="2000" dirty="0"/>
              <a:t>(N2O) =&gt; </a:t>
            </a:r>
            <a:r>
              <a:rPr lang="es-MX" sz="2000" dirty="0"/>
              <a:t>Uso de fertilizantes.</a:t>
            </a:r>
          </a:p>
          <a:p>
            <a:r>
              <a:rPr lang="en-US" sz="3000" dirty="0">
                <a:solidFill>
                  <a:srgbClr val="E31B23"/>
                </a:solidFill>
                <a:ea typeface="+mj-ea"/>
              </a:rPr>
              <a:t>D:</a:t>
            </a:r>
            <a:r>
              <a:rPr lang="en-US" sz="2000" dirty="0"/>
              <a:t> </a:t>
            </a:r>
            <a:r>
              <a:rPr lang="es-MX" b="1" dirty="0"/>
              <a:t>Aire Acondicionado, bombas de calor y refrigeradores </a:t>
            </a:r>
            <a:r>
              <a:rPr lang="es-MX" sz="2000" dirty="0"/>
              <a:t>(</a:t>
            </a:r>
            <a:r>
              <a:rPr lang="es-MX" sz="2000" dirty="0" err="1"/>
              <a:t>HFCs</a:t>
            </a:r>
            <a:r>
              <a:rPr lang="es-MX" sz="2000" dirty="0"/>
              <a:t>)</a:t>
            </a:r>
          </a:p>
          <a:p>
            <a:r>
              <a:rPr lang="es-MX" sz="3000" dirty="0">
                <a:solidFill>
                  <a:srgbClr val="E31B23"/>
                </a:solidFill>
                <a:ea typeface="+mj-ea"/>
              </a:rPr>
              <a:t>F: </a:t>
            </a:r>
            <a:r>
              <a:rPr lang="en-US" b="1" dirty="0" err="1"/>
              <a:t>Dióxido</a:t>
            </a:r>
            <a:r>
              <a:rPr lang="en-US" b="1" dirty="0"/>
              <a:t> de </a:t>
            </a:r>
            <a:r>
              <a:rPr lang="en-US" b="1" dirty="0" err="1"/>
              <a:t>Carbono</a:t>
            </a:r>
            <a:r>
              <a:rPr lang="en-US" b="1" dirty="0"/>
              <a:t> </a:t>
            </a:r>
            <a:r>
              <a:rPr lang="en-US" sz="2000" dirty="0"/>
              <a:t>(CO2) =&gt; </a:t>
            </a:r>
            <a:r>
              <a:rPr lang="en-US" sz="2000" dirty="0" err="1"/>
              <a:t>Quema</a:t>
            </a:r>
            <a:r>
              <a:rPr lang="en-US" sz="2000" dirty="0"/>
              <a:t> de combustibles </a:t>
            </a:r>
            <a:r>
              <a:rPr lang="en-US" sz="2000" dirty="0" err="1"/>
              <a:t>fósiles</a:t>
            </a:r>
            <a:r>
              <a:rPr lang="en-US" sz="2000" dirty="0"/>
              <a:t> (</a:t>
            </a:r>
            <a:r>
              <a:rPr lang="en-US" sz="2000" dirty="0" err="1"/>
              <a:t>petroleo</a:t>
            </a:r>
            <a:r>
              <a:rPr lang="en-US" sz="2000" dirty="0"/>
              <a:t>, </a:t>
            </a:r>
            <a:r>
              <a:rPr lang="en-US" sz="2000" dirty="0" err="1"/>
              <a:t>carbono</a:t>
            </a:r>
            <a:r>
              <a:rPr lang="en-US" sz="2000" dirty="0"/>
              <a:t> y gas)</a:t>
            </a:r>
          </a:p>
          <a:p>
            <a:pPr marL="0" indent="0">
              <a:buNone/>
            </a:pPr>
            <a:endParaRPr lang="en-US" sz="3000" dirty="0">
              <a:solidFill>
                <a:srgbClr val="E31B23"/>
              </a:solidFill>
              <a:ea typeface="+mj-ea"/>
            </a:endParaRPr>
          </a:p>
        </p:txBody>
      </p:sp>
      <p:sp>
        <p:nvSpPr>
          <p:cNvPr id="5" name="Footer Placeholder 4">
            <a:extLst>
              <a:ext uri="{FF2B5EF4-FFF2-40B4-BE49-F238E27FC236}">
                <a16:creationId xmlns:a16="http://schemas.microsoft.com/office/drawing/2014/main" id="{D580D551-7A34-42DA-AD02-8E9A0D77E564}"/>
              </a:ext>
            </a:extLst>
          </p:cNvPr>
          <p:cNvSpPr>
            <a:spLocks noGrp="1"/>
          </p:cNvSpPr>
          <p:nvPr>
            <p:ph type="ftr" sz="quarter" idx="14"/>
          </p:nvPr>
        </p:nvSpPr>
        <p:spPr/>
        <p:txBody>
          <a:bodyPr/>
          <a:lstStyle/>
          <a:p>
            <a:r>
              <a:rPr lang="en-CA"/>
              <a:t>Our changing planet and insurance implications</a:t>
            </a:r>
            <a:endParaRPr lang="en-US" dirty="0"/>
          </a:p>
        </p:txBody>
      </p:sp>
      <p:pic>
        <p:nvPicPr>
          <p:cNvPr id="9" name="Picture 8">
            <a:extLst>
              <a:ext uri="{FF2B5EF4-FFF2-40B4-BE49-F238E27FC236}">
                <a16:creationId xmlns:a16="http://schemas.microsoft.com/office/drawing/2014/main" id="{4E50B2C2-2D7B-FCE2-F7C1-0858C5321A27}"/>
              </a:ext>
            </a:extLst>
          </p:cNvPr>
          <p:cNvPicPr>
            <a:picLocks noChangeAspect="1"/>
          </p:cNvPicPr>
          <p:nvPr/>
        </p:nvPicPr>
        <p:blipFill>
          <a:blip r:embed="rId3"/>
          <a:stretch>
            <a:fillRect/>
          </a:stretch>
        </p:blipFill>
        <p:spPr>
          <a:xfrm>
            <a:off x="9412224" y="1094673"/>
            <a:ext cx="2023872" cy="2147260"/>
          </a:xfrm>
          <a:prstGeom prst="rect">
            <a:avLst/>
          </a:prstGeom>
        </p:spPr>
      </p:pic>
    </p:spTree>
    <p:extLst>
      <p:ext uri="{BB962C8B-B14F-4D97-AF65-F5344CB8AC3E}">
        <p14:creationId xmlns:p14="http://schemas.microsoft.com/office/powerpoint/2010/main" val="1825209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FAACC6-0E5A-46D6-A267-A6D5FEFA482A}"/>
              </a:ext>
            </a:extLst>
          </p:cNvPr>
          <p:cNvSpPr>
            <a:spLocks noGrp="1"/>
          </p:cNvSpPr>
          <p:nvPr>
            <p:ph idx="1"/>
          </p:nvPr>
        </p:nvSpPr>
        <p:spPr>
          <a:xfrm>
            <a:off x="622298" y="2108249"/>
            <a:ext cx="11163301" cy="3902407"/>
          </a:xfrm>
        </p:spPr>
        <p:txBody>
          <a:bodyPr/>
          <a:lstStyle/>
          <a:p>
            <a:r>
              <a:rPr lang="en-US" sz="3000" dirty="0">
                <a:solidFill>
                  <a:srgbClr val="E31B23"/>
                </a:solidFill>
                <a:ea typeface="+mj-ea"/>
              </a:rPr>
              <a:t>A: </a:t>
            </a:r>
            <a:r>
              <a:rPr lang="en-US" dirty="0" err="1"/>
              <a:t>Rusia</a:t>
            </a:r>
            <a:endParaRPr lang="en-US" dirty="0"/>
          </a:p>
          <a:p>
            <a:r>
              <a:rPr lang="en-US" sz="3000" dirty="0">
                <a:solidFill>
                  <a:srgbClr val="E31B23"/>
                </a:solidFill>
                <a:ea typeface="+mj-ea"/>
              </a:rPr>
              <a:t>B: </a:t>
            </a:r>
            <a:r>
              <a:rPr lang="en-US" dirty="0" err="1"/>
              <a:t>Estados</a:t>
            </a:r>
            <a:r>
              <a:rPr lang="en-US" dirty="0"/>
              <a:t> Unidos</a:t>
            </a:r>
          </a:p>
          <a:p>
            <a:r>
              <a:rPr lang="en-US" sz="3000" dirty="0">
                <a:solidFill>
                  <a:srgbClr val="E31B23"/>
                </a:solidFill>
                <a:ea typeface="+mj-ea"/>
              </a:rPr>
              <a:t>C:</a:t>
            </a:r>
            <a:r>
              <a:rPr lang="en-US" dirty="0"/>
              <a:t> India</a:t>
            </a:r>
          </a:p>
          <a:p>
            <a:r>
              <a:rPr lang="en-US" sz="3000" dirty="0">
                <a:solidFill>
                  <a:srgbClr val="E31B23"/>
                </a:solidFill>
                <a:ea typeface="+mj-ea"/>
              </a:rPr>
              <a:t>D: </a:t>
            </a:r>
            <a:r>
              <a:rPr lang="en-US" dirty="0"/>
              <a:t>Unión </a:t>
            </a:r>
            <a:r>
              <a:rPr lang="en-US" dirty="0" err="1"/>
              <a:t>Europea</a:t>
            </a:r>
            <a:endParaRPr lang="en-US" dirty="0"/>
          </a:p>
          <a:p>
            <a:r>
              <a:rPr lang="en-US" sz="3000" dirty="0">
                <a:solidFill>
                  <a:srgbClr val="E31B23"/>
                </a:solidFill>
                <a:ea typeface="+mj-ea"/>
              </a:rPr>
              <a:t>E: </a:t>
            </a:r>
            <a:r>
              <a:rPr lang="en-US" dirty="0"/>
              <a:t>China</a:t>
            </a:r>
          </a:p>
          <a:p>
            <a:endParaRPr lang="en-US" dirty="0"/>
          </a:p>
        </p:txBody>
      </p:sp>
      <p:sp>
        <p:nvSpPr>
          <p:cNvPr id="4" name="Text Placeholder 3">
            <a:extLst>
              <a:ext uri="{FF2B5EF4-FFF2-40B4-BE49-F238E27FC236}">
                <a16:creationId xmlns:a16="http://schemas.microsoft.com/office/drawing/2014/main" id="{3BF5E88B-E862-4C6E-822D-7C5FC0DA3A92}"/>
              </a:ext>
            </a:extLst>
          </p:cNvPr>
          <p:cNvSpPr>
            <a:spLocks noGrp="1"/>
          </p:cNvSpPr>
          <p:nvPr>
            <p:ph type="body" sz="quarter" idx="13"/>
          </p:nvPr>
        </p:nvSpPr>
        <p:spPr/>
        <p:txBody>
          <a:bodyPr/>
          <a:lstStyle/>
          <a:p>
            <a:r>
              <a:rPr lang="en-US" sz="3000" dirty="0">
                <a:solidFill>
                  <a:srgbClr val="E31B23"/>
                </a:solidFill>
              </a:rPr>
              <a:t>¿</a:t>
            </a:r>
            <a:r>
              <a:rPr lang="en-US" sz="3000" dirty="0" err="1">
                <a:solidFill>
                  <a:srgbClr val="E31B23"/>
                </a:solidFill>
              </a:rPr>
              <a:t>Cuáles</a:t>
            </a:r>
            <a:r>
              <a:rPr lang="en-US" sz="3000" dirty="0">
                <a:solidFill>
                  <a:srgbClr val="E31B23"/>
                </a:solidFill>
              </a:rPr>
              <a:t> es </a:t>
            </a:r>
            <a:r>
              <a:rPr lang="en-US" sz="3000" dirty="0" err="1">
                <a:solidFill>
                  <a:srgbClr val="E31B23"/>
                </a:solidFill>
              </a:rPr>
              <a:t>el</a:t>
            </a:r>
            <a:r>
              <a:rPr lang="en-US" sz="3000" dirty="0">
                <a:solidFill>
                  <a:srgbClr val="E31B23"/>
                </a:solidFill>
              </a:rPr>
              <a:t> </a:t>
            </a:r>
            <a:r>
              <a:rPr lang="en-US" sz="3000" dirty="0" err="1">
                <a:solidFill>
                  <a:srgbClr val="E31B23"/>
                </a:solidFill>
              </a:rPr>
              <a:t>país</a:t>
            </a:r>
            <a:r>
              <a:rPr lang="en-US" sz="3000" dirty="0">
                <a:solidFill>
                  <a:srgbClr val="E31B23"/>
                </a:solidFill>
              </a:rPr>
              <a:t> o </a:t>
            </a:r>
            <a:r>
              <a:rPr lang="en-US" sz="3000" dirty="0" err="1">
                <a:solidFill>
                  <a:srgbClr val="E31B23"/>
                </a:solidFill>
              </a:rPr>
              <a:t>grupo</a:t>
            </a:r>
            <a:r>
              <a:rPr lang="en-US" sz="3000" dirty="0">
                <a:solidFill>
                  <a:srgbClr val="E31B23"/>
                </a:solidFill>
              </a:rPr>
              <a:t> de </a:t>
            </a:r>
            <a:r>
              <a:rPr lang="en-US" sz="3000" dirty="0" err="1">
                <a:solidFill>
                  <a:srgbClr val="E31B23"/>
                </a:solidFill>
              </a:rPr>
              <a:t>países</a:t>
            </a:r>
            <a:r>
              <a:rPr lang="en-US" sz="3000" dirty="0">
                <a:solidFill>
                  <a:srgbClr val="E31B23"/>
                </a:solidFill>
              </a:rPr>
              <a:t> que </a:t>
            </a:r>
            <a:r>
              <a:rPr lang="en-US" sz="3000" dirty="0" err="1">
                <a:solidFill>
                  <a:srgbClr val="E31B23"/>
                </a:solidFill>
              </a:rPr>
              <a:t>más</a:t>
            </a:r>
            <a:r>
              <a:rPr lang="en-US" sz="3000" dirty="0">
                <a:solidFill>
                  <a:srgbClr val="E31B23"/>
                </a:solidFill>
              </a:rPr>
              <a:t> </a:t>
            </a:r>
            <a:r>
              <a:rPr lang="en-US" sz="3000" dirty="0" err="1">
                <a:solidFill>
                  <a:srgbClr val="E31B23"/>
                </a:solidFill>
              </a:rPr>
              <a:t>contamina</a:t>
            </a:r>
            <a:r>
              <a:rPr lang="en-US" sz="3000" dirty="0">
                <a:solidFill>
                  <a:srgbClr val="E31B23"/>
                </a:solidFill>
              </a:rPr>
              <a:t> </a:t>
            </a:r>
            <a:r>
              <a:rPr lang="en-US" sz="3000" dirty="0" err="1">
                <a:solidFill>
                  <a:srgbClr val="E31B23"/>
                </a:solidFill>
              </a:rPr>
              <a:t>el</a:t>
            </a:r>
            <a:r>
              <a:rPr lang="en-US" sz="3000" dirty="0">
                <a:solidFill>
                  <a:srgbClr val="E31B23"/>
                </a:solidFill>
              </a:rPr>
              <a:t> </a:t>
            </a:r>
            <a:r>
              <a:rPr lang="en-US" sz="3000" dirty="0" err="1">
                <a:solidFill>
                  <a:srgbClr val="E31B23"/>
                </a:solidFill>
              </a:rPr>
              <a:t>aire</a:t>
            </a:r>
            <a:r>
              <a:rPr lang="en-US" sz="3000" dirty="0">
                <a:solidFill>
                  <a:srgbClr val="E31B23"/>
                </a:solidFill>
              </a:rPr>
              <a:t>? </a:t>
            </a:r>
          </a:p>
        </p:txBody>
      </p:sp>
      <p:sp>
        <p:nvSpPr>
          <p:cNvPr id="5" name="Footer Placeholder 4">
            <a:extLst>
              <a:ext uri="{FF2B5EF4-FFF2-40B4-BE49-F238E27FC236}">
                <a16:creationId xmlns:a16="http://schemas.microsoft.com/office/drawing/2014/main" id="{D580D551-7A34-42DA-AD02-8E9A0D77E564}"/>
              </a:ext>
            </a:extLst>
          </p:cNvPr>
          <p:cNvSpPr>
            <a:spLocks noGrp="1"/>
          </p:cNvSpPr>
          <p:nvPr>
            <p:ph type="ftr" sz="quarter" idx="14"/>
          </p:nvPr>
        </p:nvSpPr>
        <p:spPr/>
        <p:txBody>
          <a:bodyPr/>
          <a:lstStyle/>
          <a:p>
            <a:r>
              <a:rPr lang="en-CA"/>
              <a:t>Our changing planet and insurance implications</a:t>
            </a:r>
            <a:endParaRPr lang="en-US" dirty="0"/>
          </a:p>
        </p:txBody>
      </p:sp>
    </p:spTree>
    <p:extLst>
      <p:ext uri="{BB962C8B-B14F-4D97-AF65-F5344CB8AC3E}">
        <p14:creationId xmlns:p14="http://schemas.microsoft.com/office/powerpoint/2010/main" val="2720008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580D551-7A34-42DA-AD02-8E9A0D77E564}"/>
              </a:ext>
            </a:extLst>
          </p:cNvPr>
          <p:cNvSpPr>
            <a:spLocks noGrp="1"/>
          </p:cNvSpPr>
          <p:nvPr>
            <p:ph type="ftr" sz="quarter" idx="14"/>
          </p:nvPr>
        </p:nvSpPr>
        <p:spPr/>
        <p:txBody>
          <a:bodyPr/>
          <a:lstStyle/>
          <a:p>
            <a:r>
              <a:rPr lang="en-CA"/>
              <a:t>Our changing planet and insurance implications</a:t>
            </a:r>
            <a:endParaRPr lang="en-US"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9" name="Add-in 8" title="Forms">
                <a:extLst>
                  <a:ext uri="{FF2B5EF4-FFF2-40B4-BE49-F238E27FC236}">
                    <a16:creationId xmlns:a16="http://schemas.microsoft.com/office/drawing/2014/main" id="{C010B059-E97E-783D-D4E3-A13306272E1D}"/>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9" name="Add-in 8" title="Forms">
                <a:extLst>
                  <a:ext uri="{FF2B5EF4-FFF2-40B4-BE49-F238E27FC236}">
                    <a16:creationId xmlns:a16="http://schemas.microsoft.com/office/drawing/2014/main" id="{C010B059-E97E-783D-D4E3-A13306272E1D}"/>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2690138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2D38-1E25-4145-991D-5D14B66850A6}"/>
              </a:ext>
            </a:extLst>
          </p:cNvPr>
          <p:cNvSpPr>
            <a:spLocks noGrp="1"/>
          </p:cNvSpPr>
          <p:nvPr>
            <p:ph type="title"/>
          </p:nvPr>
        </p:nvSpPr>
        <p:spPr>
          <a:xfrm>
            <a:off x="365760" y="436246"/>
            <a:ext cx="11460480" cy="473074"/>
          </a:xfrm>
        </p:spPr>
        <p:txBody>
          <a:bodyPr/>
          <a:lstStyle/>
          <a:p>
            <a:r>
              <a:rPr lang="en-US" dirty="0"/>
              <a:t>¿</a:t>
            </a:r>
            <a:r>
              <a:rPr lang="en-US" dirty="0" err="1"/>
              <a:t>Cuál</a:t>
            </a:r>
            <a:r>
              <a:rPr lang="en-US" dirty="0"/>
              <a:t> es la principal causa </a:t>
            </a:r>
            <a:r>
              <a:rPr lang="en-US" dirty="0" err="1"/>
              <a:t>qué</a:t>
            </a:r>
            <a:r>
              <a:rPr lang="en-US" dirty="0"/>
              <a:t> </a:t>
            </a:r>
            <a:r>
              <a:rPr lang="en-US" dirty="0" err="1"/>
              <a:t>impulsa</a:t>
            </a:r>
            <a:r>
              <a:rPr lang="en-US" dirty="0"/>
              <a:t> </a:t>
            </a:r>
            <a:r>
              <a:rPr lang="en-US" dirty="0" err="1"/>
              <a:t>el</a:t>
            </a:r>
            <a:r>
              <a:rPr lang="en-US" dirty="0"/>
              <a:t> </a:t>
            </a:r>
            <a:r>
              <a:rPr lang="en-US" dirty="0" err="1"/>
              <a:t>cambio</a:t>
            </a:r>
            <a:r>
              <a:rPr lang="en-US" dirty="0"/>
              <a:t> </a:t>
            </a:r>
            <a:r>
              <a:rPr lang="en-US" dirty="0" err="1"/>
              <a:t>climático</a:t>
            </a:r>
            <a:r>
              <a:rPr lang="en-US" dirty="0"/>
              <a:t>?</a:t>
            </a:r>
          </a:p>
        </p:txBody>
      </p:sp>
      <p:sp>
        <p:nvSpPr>
          <p:cNvPr id="5" name="Footer Placeholder 4">
            <a:extLst>
              <a:ext uri="{FF2B5EF4-FFF2-40B4-BE49-F238E27FC236}">
                <a16:creationId xmlns:a16="http://schemas.microsoft.com/office/drawing/2014/main" id="{D580D551-7A34-42DA-AD02-8E9A0D77E564}"/>
              </a:ext>
            </a:extLst>
          </p:cNvPr>
          <p:cNvSpPr>
            <a:spLocks noGrp="1"/>
          </p:cNvSpPr>
          <p:nvPr>
            <p:ph type="ftr" sz="quarter" idx="14"/>
          </p:nvPr>
        </p:nvSpPr>
        <p:spPr>
          <a:xfrm>
            <a:off x="1472395" y="6267424"/>
            <a:ext cx="6766349" cy="365125"/>
          </a:xfrm>
        </p:spPr>
        <p:txBody>
          <a:bodyPr/>
          <a:lstStyle/>
          <a:p>
            <a:r>
              <a:rPr lang="en-CA" sz="1400" dirty="0"/>
              <a:t>Fuente: EPA (United States Environmental Protection Agency (.gov)</a:t>
            </a:r>
            <a:endParaRPr lang="en-US" sz="1400" dirty="0"/>
          </a:p>
        </p:txBody>
      </p:sp>
      <p:pic>
        <p:nvPicPr>
          <p:cNvPr id="7" name="Picture 6">
            <a:extLst>
              <a:ext uri="{FF2B5EF4-FFF2-40B4-BE49-F238E27FC236}">
                <a16:creationId xmlns:a16="http://schemas.microsoft.com/office/drawing/2014/main" id="{7A56D922-ADBE-EE7B-9A9D-313DCF6E96B5}"/>
              </a:ext>
            </a:extLst>
          </p:cNvPr>
          <p:cNvPicPr>
            <a:picLocks noChangeAspect="1"/>
          </p:cNvPicPr>
          <p:nvPr/>
        </p:nvPicPr>
        <p:blipFill>
          <a:blip r:embed="rId3"/>
          <a:stretch>
            <a:fillRect/>
          </a:stretch>
        </p:blipFill>
        <p:spPr>
          <a:xfrm>
            <a:off x="1387051" y="1538605"/>
            <a:ext cx="9772650" cy="4618355"/>
          </a:xfrm>
          <a:prstGeom prst="rect">
            <a:avLst/>
          </a:prstGeom>
        </p:spPr>
      </p:pic>
      <p:sp>
        <p:nvSpPr>
          <p:cNvPr id="10" name="Rectangle 9">
            <a:extLst>
              <a:ext uri="{FF2B5EF4-FFF2-40B4-BE49-F238E27FC236}">
                <a16:creationId xmlns:a16="http://schemas.microsoft.com/office/drawing/2014/main" id="{A8E54EA1-59F7-AEC3-4CD8-6E30572BB5D1}"/>
              </a:ext>
            </a:extLst>
          </p:cNvPr>
          <p:cNvSpPr/>
          <p:nvPr/>
        </p:nvSpPr>
        <p:spPr>
          <a:xfrm>
            <a:off x="5199888" y="1797956"/>
            <a:ext cx="1792224" cy="536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EVIDENCIA</a:t>
            </a:r>
            <a:endParaRPr lang="es-ES" b="1" dirty="0"/>
          </a:p>
        </p:txBody>
      </p:sp>
      <p:sp>
        <p:nvSpPr>
          <p:cNvPr id="11" name="Rectangle 10">
            <a:extLst>
              <a:ext uri="{FF2B5EF4-FFF2-40B4-BE49-F238E27FC236}">
                <a16:creationId xmlns:a16="http://schemas.microsoft.com/office/drawing/2014/main" id="{DA23C0D7-7757-844B-C3F9-A91E34E4E5CA}"/>
              </a:ext>
            </a:extLst>
          </p:cNvPr>
          <p:cNvSpPr/>
          <p:nvPr/>
        </p:nvSpPr>
        <p:spPr>
          <a:xfrm>
            <a:off x="1387050" y="2406025"/>
            <a:ext cx="9772649" cy="1910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bg1"/>
                </a:solidFill>
                <a:latin typeface="Arial" panose="020B0604020202020204" pitchFamily="34" charset="0"/>
                <a:cs typeface="Arial" panose="020B0604020202020204" pitchFamily="34" charset="0"/>
              </a:rPr>
              <a:t>¿Cómo sabemos que el </a:t>
            </a:r>
            <a:r>
              <a:rPr lang="es-MX" sz="3000" dirty="0">
                <a:solidFill>
                  <a:schemeClr val="bg1"/>
                </a:solidFill>
                <a:latin typeface="Arial" panose="020B0604020202020204" pitchFamily="34" charset="0"/>
                <a:ea typeface="+mj-ea"/>
                <a:cs typeface="Arial" panose="020B0604020202020204" pitchFamily="34" charset="0"/>
              </a:rPr>
              <a:t>Cambio Climático </a:t>
            </a:r>
            <a:r>
              <a:rPr lang="es-MX" sz="2400" dirty="0">
                <a:solidFill>
                  <a:schemeClr val="bg1"/>
                </a:solidFill>
                <a:latin typeface="Arial" panose="020B0604020202020204" pitchFamily="34" charset="0"/>
                <a:cs typeface="Arial" panose="020B0604020202020204" pitchFamily="34" charset="0"/>
              </a:rPr>
              <a:t>es Real?</a:t>
            </a:r>
          </a:p>
        </p:txBody>
      </p:sp>
      <p:sp>
        <p:nvSpPr>
          <p:cNvPr id="12" name="Rectangle 11">
            <a:extLst>
              <a:ext uri="{FF2B5EF4-FFF2-40B4-BE49-F238E27FC236}">
                <a16:creationId xmlns:a16="http://schemas.microsoft.com/office/drawing/2014/main" id="{4B308CD7-1157-0302-75FF-BF70D65D7CC1}"/>
              </a:ext>
            </a:extLst>
          </p:cNvPr>
          <p:cNvSpPr/>
          <p:nvPr/>
        </p:nvSpPr>
        <p:spPr>
          <a:xfrm>
            <a:off x="1945214" y="4426537"/>
            <a:ext cx="8656320" cy="1619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Hay evidencia inequívoca que el Planeta Tierra se está calentado a un ritmo sin precedentes. La actividad humana es la causa principal</a:t>
            </a:r>
          </a:p>
        </p:txBody>
      </p:sp>
      <p:sp>
        <p:nvSpPr>
          <p:cNvPr id="13" name="Text Placeholder 9">
            <a:extLst>
              <a:ext uri="{FF2B5EF4-FFF2-40B4-BE49-F238E27FC236}">
                <a16:creationId xmlns:a16="http://schemas.microsoft.com/office/drawing/2014/main" id="{C9E5A7FC-41A1-26C0-7DBA-065128BEEBD1}"/>
              </a:ext>
            </a:extLst>
          </p:cNvPr>
          <p:cNvSpPr>
            <a:spLocks noGrp="1"/>
          </p:cNvSpPr>
          <p:nvPr>
            <p:ph type="body" sz="quarter" idx="13"/>
          </p:nvPr>
        </p:nvSpPr>
        <p:spPr>
          <a:xfrm>
            <a:off x="609600" y="989965"/>
            <a:ext cx="11175999" cy="396875"/>
          </a:xfrm>
        </p:spPr>
        <p:txBody>
          <a:bodyPr/>
          <a:lstStyle/>
          <a:p>
            <a:r>
              <a:rPr lang="es-MX" i="1" dirty="0">
                <a:solidFill>
                  <a:schemeClr val="accent2"/>
                </a:solidFill>
              </a:rPr>
              <a:t>Agencia de Protección del Medio Ambiente (EPA) Estados Unidos</a:t>
            </a:r>
            <a:endParaRPr lang="es-ES" i="1" dirty="0">
              <a:solidFill>
                <a:schemeClr val="accent2"/>
              </a:solidFill>
            </a:endParaRPr>
          </a:p>
        </p:txBody>
      </p:sp>
    </p:spTree>
    <p:extLst>
      <p:ext uri="{BB962C8B-B14F-4D97-AF65-F5344CB8AC3E}">
        <p14:creationId xmlns:p14="http://schemas.microsoft.com/office/powerpoint/2010/main" val="1387201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580D551-7A34-42DA-AD02-8E9A0D77E564}"/>
              </a:ext>
            </a:extLst>
          </p:cNvPr>
          <p:cNvSpPr>
            <a:spLocks noGrp="1"/>
          </p:cNvSpPr>
          <p:nvPr>
            <p:ph type="ftr" sz="quarter" idx="14"/>
          </p:nvPr>
        </p:nvSpPr>
        <p:spPr/>
        <p:txBody>
          <a:bodyPr/>
          <a:lstStyle/>
          <a:p>
            <a:r>
              <a:rPr lang="en-CA"/>
              <a:t>Our changing planet and insurance implications</a:t>
            </a:r>
            <a:endParaRPr lang="en-US"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Add-in 1" title="Forms">
                <a:extLst>
                  <a:ext uri="{FF2B5EF4-FFF2-40B4-BE49-F238E27FC236}">
                    <a16:creationId xmlns:a16="http://schemas.microsoft.com/office/drawing/2014/main" id="{6CBB3B61-60AF-9501-1089-506378FF8E52}"/>
                  </a:ext>
                </a:extLst>
              </p:cNvPr>
              <p:cNvGraphicFramePr>
                <a:graphicFrameLocks noGrp="1"/>
              </p:cNvGraphicFramePr>
              <p:nvPr>
                <p:extLst>
                  <p:ext uri="{D42A27DB-BD31-4B8C-83A1-F6EECF244321}">
                    <p14:modId xmlns:p14="http://schemas.microsoft.com/office/powerpoint/2010/main" val="798710207"/>
                  </p:ext>
                </p:extLst>
              </p:nvPr>
            </p:nvGraphicFramePr>
            <p:xfrm>
              <a:off x="0" y="0"/>
              <a:ext cx="12192000" cy="7168896"/>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2" name="Add-in 1" title="Forms">
                <a:extLst>
                  <a:ext uri="{FF2B5EF4-FFF2-40B4-BE49-F238E27FC236}">
                    <a16:creationId xmlns:a16="http://schemas.microsoft.com/office/drawing/2014/main" id="{6CBB3B61-60AF-9501-1089-506378FF8E52}"/>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7168896"/>
              </a:xfrm>
              <a:prstGeom prst="rect">
                <a:avLst/>
              </a:prstGeom>
            </p:spPr>
          </p:pic>
        </mc:Fallback>
      </mc:AlternateContent>
    </p:spTree>
    <p:extLst>
      <p:ext uri="{BB962C8B-B14F-4D97-AF65-F5344CB8AC3E}">
        <p14:creationId xmlns:p14="http://schemas.microsoft.com/office/powerpoint/2010/main" val="2096879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2D38-1E25-4145-991D-5D14B66850A6}"/>
              </a:ext>
            </a:extLst>
          </p:cNvPr>
          <p:cNvSpPr>
            <a:spLocks noGrp="1"/>
          </p:cNvSpPr>
          <p:nvPr>
            <p:ph type="title"/>
          </p:nvPr>
        </p:nvSpPr>
        <p:spPr>
          <a:xfrm>
            <a:off x="585216" y="304801"/>
            <a:ext cx="11460480" cy="473074"/>
          </a:xfrm>
        </p:spPr>
        <p:txBody>
          <a:bodyPr/>
          <a:lstStyle/>
          <a:p>
            <a:r>
              <a:rPr lang="en-US" dirty="0"/>
              <a:t>¿</a:t>
            </a:r>
            <a:r>
              <a:rPr lang="en-US" dirty="0" err="1"/>
              <a:t>Emisiones</a:t>
            </a:r>
            <a:r>
              <a:rPr lang="en-US" dirty="0"/>
              <a:t> </a:t>
            </a:r>
            <a:r>
              <a:rPr lang="en-US" dirty="0" err="1"/>
              <a:t>Globales</a:t>
            </a:r>
            <a:r>
              <a:rPr lang="en-US" dirty="0"/>
              <a:t> de Gas que </a:t>
            </a:r>
            <a:r>
              <a:rPr lang="en-US" dirty="0" err="1"/>
              <a:t>provocan</a:t>
            </a:r>
            <a:r>
              <a:rPr lang="en-US" dirty="0"/>
              <a:t> </a:t>
            </a:r>
            <a:r>
              <a:rPr lang="en-US" dirty="0" err="1"/>
              <a:t>el</a:t>
            </a:r>
            <a:r>
              <a:rPr lang="en-US" dirty="0"/>
              <a:t> </a:t>
            </a:r>
            <a:r>
              <a:rPr lang="en-US" dirty="0" err="1"/>
              <a:t>efecto</a:t>
            </a:r>
            <a:r>
              <a:rPr lang="en-US" dirty="0"/>
              <a:t> </a:t>
            </a:r>
            <a:r>
              <a:rPr lang="en-US" dirty="0" err="1"/>
              <a:t>invernadero</a:t>
            </a:r>
            <a:r>
              <a:rPr lang="en-US" dirty="0"/>
              <a:t>?</a:t>
            </a:r>
          </a:p>
        </p:txBody>
      </p:sp>
      <p:sp>
        <p:nvSpPr>
          <p:cNvPr id="10" name="Title 1">
            <a:extLst>
              <a:ext uri="{FF2B5EF4-FFF2-40B4-BE49-F238E27FC236}">
                <a16:creationId xmlns:a16="http://schemas.microsoft.com/office/drawing/2014/main" id="{83F58B60-36FE-B932-3763-C5FB8DBE43A2}"/>
              </a:ext>
            </a:extLst>
          </p:cNvPr>
          <p:cNvSpPr txBox="1">
            <a:spLocks/>
          </p:cNvSpPr>
          <p:nvPr/>
        </p:nvSpPr>
        <p:spPr>
          <a:xfrm>
            <a:off x="1386839" y="6191059"/>
            <a:ext cx="9418320" cy="4730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a:lstStyle>
          <a:p>
            <a:r>
              <a:rPr lang="en-US" sz="1400" dirty="0">
                <a:solidFill>
                  <a:schemeClr val="tx1">
                    <a:tint val="75000"/>
                  </a:schemeClr>
                </a:solidFill>
                <a:latin typeface="+mn-lt"/>
                <a:ea typeface="+mn-ea"/>
                <a:cs typeface="+mn-cs"/>
              </a:rPr>
              <a:t>Fuente: EPA https://www.epa.gov/ghgemissions/global-greenhouse-gas-emissions-data </a:t>
            </a:r>
          </a:p>
        </p:txBody>
      </p:sp>
      <p:pic>
        <p:nvPicPr>
          <p:cNvPr id="12" name="Picture 11">
            <a:extLst>
              <a:ext uri="{FF2B5EF4-FFF2-40B4-BE49-F238E27FC236}">
                <a16:creationId xmlns:a16="http://schemas.microsoft.com/office/drawing/2014/main" id="{183B6CA0-5978-A604-F49D-96C5A0FFBBEB}"/>
              </a:ext>
            </a:extLst>
          </p:cNvPr>
          <p:cNvPicPr>
            <a:picLocks noChangeAspect="1"/>
          </p:cNvPicPr>
          <p:nvPr/>
        </p:nvPicPr>
        <p:blipFill>
          <a:blip r:embed="rId3"/>
          <a:stretch>
            <a:fillRect/>
          </a:stretch>
        </p:blipFill>
        <p:spPr>
          <a:xfrm>
            <a:off x="3239155" y="821014"/>
            <a:ext cx="5315029" cy="5326906"/>
          </a:xfrm>
          <a:prstGeom prst="rect">
            <a:avLst/>
          </a:prstGeom>
        </p:spPr>
      </p:pic>
    </p:spTree>
    <p:extLst>
      <p:ext uri="{BB962C8B-B14F-4D97-AF65-F5344CB8AC3E}">
        <p14:creationId xmlns:p14="http://schemas.microsoft.com/office/powerpoint/2010/main" val="2324849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4E3C539-1113-46FC-8C2D-AE6E5E06AD3B}"/>
              </a:ext>
            </a:extLst>
          </p:cNvPr>
          <p:cNvSpPr>
            <a:spLocks noGrp="1"/>
          </p:cNvSpPr>
          <p:nvPr>
            <p:ph type="title"/>
          </p:nvPr>
        </p:nvSpPr>
        <p:spPr>
          <a:xfrm>
            <a:off x="622299" y="252431"/>
            <a:ext cx="11163300" cy="473074"/>
          </a:xfrm>
        </p:spPr>
        <p:txBody>
          <a:bodyPr/>
          <a:lstStyle/>
          <a:p>
            <a:r>
              <a:rPr lang="en-CA" dirty="0" err="1"/>
              <a:t>Calentamiento</a:t>
            </a:r>
            <a:r>
              <a:rPr lang="en-CA" dirty="0"/>
              <a:t> Global ¿</a:t>
            </a:r>
            <a:r>
              <a:rPr lang="en-CA" dirty="0" err="1"/>
              <a:t>Qué</a:t>
            </a:r>
            <a:r>
              <a:rPr lang="en-CA" dirty="0"/>
              <a:t> lo </a:t>
            </a:r>
            <a:r>
              <a:rPr lang="en-CA" dirty="0" err="1"/>
              <a:t>provoca</a:t>
            </a:r>
            <a:r>
              <a:rPr lang="en-CA" dirty="0"/>
              <a:t>?</a:t>
            </a:r>
            <a:endParaRPr lang="en-US" dirty="0"/>
          </a:p>
        </p:txBody>
      </p:sp>
      <p:sp>
        <p:nvSpPr>
          <p:cNvPr id="14" name="Content Placeholder 13">
            <a:extLst>
              <a:ext uri="{FF2B5EF4-FFF2-40B4-BE49-F238E27FC236}">
                <a16:creationId xmlns:a16="http://schemas.microsoft.com/office/drawing/2014/main" id="{B250ECDB-627B-4C67-8887-1E6150E337F6}"/>
              </a:ext>
            </a:extLst>
          </p:cNvPr>
          <p:cNvSpPr>
            <a:spLocks noGrp="1"/>
          </p:cNvSpPr>
          <p:nvPr>
            <p:ph idx="1"/>
          </p:nvPr>
        </p:nvSpPr>
        <p:spPr>
          <a:xfrm>
            <a:off x="537134" y="1291986"/>
            <a:ext cx="7073372" cy="4651512"/>
          </a:xfrm>
        </p:spPr>
        <p:txBody>
          <a:bodyPr/>
          <a:lstStyle/>
          <a:p>
            <a:pPr>
              <a:spcBef>
                <a:spcPts val="400"/>
              </a:spcBef>
            </a:pPr>
            <a:endParaRPr lang="es-MX" dirty="0"/>
          </a:p>
          <a:p>
            <a:pPr>
              <a:spcBef>
                <a:spcPts val="400"/>
              </a:spcBef>
            </a:pPr>
            <a:endParaRPr lang="es-MX" dirty="0"/>
          </a:p>
          <a:p>
            <a:pPr>
              <a:spcBef>
                <a:spcPts val="400"/>
              </a:spcBef>
            </a:pPr>
            <a:endParaRPr lang="es-MX" dirty="0"/>
          </a:p>
          <a:p>
            <a:pPr>
              <a:spcBef>
                <a:spcPts val="400"/>
              </a:spcBef>
            </a:pPr>
            <a:endParaRPr lang="es-MX" dirty="0"/>
          </a:p>
          <a:p>
            <a:pPr>
              <a:spcBef>
                <a:spcPts val="400"/>
              </a:spcBef>
            </a:pPr>
            <a:r>
              <a:rPr lang="es-MX" dirty="0"/>
              <a:t>El aumento de la temperatura media del planeta (siglo pasado 1º C) =&gt; Finales del Siglo XXI entre 2ºC y 5ºC. </a:t>
            </a:r>
          </a:p>
          <a:p>
            <a:pPr lvl="0"/>
            <a:endParaRPr lang="en-US" dirty="0"/>
          </a:p>
        </p:txBody>
      </p:sp>
      <p:sp>
        <p:nvSpPr>
          <p:cNvPr id="15" name="Text Placeholder 14">
            <a:extLst>
              <a:ext uri="{FF2B5EF4-FFF2-40B4-BE49-F238E27FC236}">
                <a16:creationId xmlns:a16="http://schemas.microsoft.com/office/drawing/2014/main" id="{96727FA9-0AF1-447A-AF9E-DCA74A727BA5}"/>
              </a:ext>
            </a:extLst>
          </p:cNvPr>
          <p:cNvSpPr>
            <a:spLocks noGrp="1"/>
          </p:cNvSpPr>
          <p:nvPr>
            <p:ph type="body" sz="quarter" idx="13"/>
          </p:nvPr>
        </p:nvSpPr>
        <p:spPr>
          <a:xfrm>
            <a:off x="537134" y="810308"/>
            <a:ext cx="11175999" cy="396875"/>
          </a:xfrm>
        </p:spPr>
        <p:txBody>
          <a:bodyPr/>
          <a:lstStyle/>
          <a:p>
            <a:r>
              <a:rPr lang="en-US" i="1" dirty="0" err="1">
                <a:solidFill>
                  <a:schemeClr val="accent2"/>
                </a:solidFill>
              </a:rPr>
              <a:t>Efecto</a:t>
            </a:r>
            <a:r>
              <a:rPr lang="en-US" i="1" dirty="0">
                <a:solidFill>
                  <a:schemeClr val="accent2"/>
                </a:solidFill>
              </a:rPr>
              <a:t> </a:t>
            </a:r>
            <a:r>
              <a:rPr lang="en-US" i="1" dirty="0" err="1">
                <a:solidFill>
                  <a:schemeClr val="accent2"/>
                </a:solidFill>
              </a:rPr>
              <a:t>Invernadero</a:t>
            </a:r>
            <a:r>
              <a:rPr lang="en-US" i="1" dirty="0">
                <a:solidFill>
                  <a:schemeClr val="accent2"/>
                </a:solidFill>
              </a:rPr>
              <a:t> se ha </a:t>
            </a:r>
            <a:r>
              <a:rPr lang="en-US" i="1" dirty="0" err="1">
                <a:solidFill>
                  <a:schemeClr val="accent2"/>
                </a:solidFill>
              </a:rPr>
              <a:t>desequilibrado</a:t>
            </a:r>
            <a:r>
              <a:rPr lang="en-US" i="1" dirty="0">
                <a:solidFill>
                  <a:schemeClr val="accent2"/>
                </a:solidFill>
              </a:rPr>
              <a:t> </a:t>
            </a:r>
            <a:r>
              <a:rPr lang="en-US" i="1" dirty="0" err="1">
                <a:solidFill>
                  <a:schemeClr val="accent2"/>
                </a:solidFill>
              </a:rPr>
              <a:t>peligrosamente</a:t>
            </a:r>
            <a:endParaRPr lang="en-US" i="1" dirty="0">
              <a:solidFill>
                <a:schemeClr val="accent2"/>
              </a:solidFill>
            </a:endParaRPr>
          </a:p>
        </p:txBody>
      </p:sp>
      <p:pic>
        <p:nvPicPr>
          <p:cNvPr id="22" name="Picture 21">
            <a:extLst>
              <a:ext uri="{FF2B5EF4-FFF2-40B4-BE49-F238E27FC236}">
                <a16:creationId xmlns:a16="http://schemas.microsoft.com/office/drawing/2014/main" id="{AE64D84D-51CE-34A5-B7B7-55FAFBB711F5}"/>
              </a:ext>
            </a:extLst>
          </p:cNvPr>
          <p:cNvPicPr>
            <a:picLocks noChangeAspect="1"/>
          </p:cNvPicPr>
          <p:nvPr/>
        </p:nvPicPr>
        <p:blipFill>
          <a:blip r:embed="rId3"/>
          <a:stretch>
            <a:fillRect/>
          </a:stretch>
        </p:blipFill>
        <p:spPr>
          <a:xfrm>
            <a:off x="7610506" y="1388553"/>
            <a:ext cx="4321397" cy="4554945"/>
          </a:xfrm>
          <a:prstGeom prst="rect">
            <a:avLst/>
          </a:prstGeom>
        </p:spPr>
      </p:pic>
    </p:spTree>
    <p:extLst>
      <p:ext uri="{BB962C8B-B14F-4D97-AF65-F5344CB8AC3E}">
        <p14:creationId xmlns:p14="http://schemas.microsoft.com/office/powerpoint/2010/main" val="3217332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4E3C539-1113-46FC-8C2D-AE6E5E06AD3B}"/>
              </a:ext>
            </a:extLst>
          </p:cNvPr>
          <p:cNvSpPr>
            <a:spLocks noGrp="1"/>
          </p:cNvSpPr>
          <p:nvPr>
            <p:ph type="title"/>
          </p:nvPr>
        </p:nvSpPr>
        <p:spPr>
          <a:xfrm>
            <a:off x="622299" y="252431"/>
            <a:ext cx="11163300" cy="473074"/>
          </a:xfrm>
        </p:spPr>
        <p:txBody>
          <a:bodyPr/>
          <a:lstStyle/>
          <a:p>
            <a:r>
              <a:rPr lang="en-CA" dirty="0" err="1"/>
              <a:t>Calentamiento</a:t>
            </a:r>
            <a:r>
              <a:rPr lang="en-CA" dirty="0"/>
              <a:t> Global ¿</a:t>
            </a:r>
            <a:r>
              <a:rPr lang="en-CA" dirty="0" err="1"/>
              <a:t>Qué</a:t>
            </a:r>
            <a:r>
              <a:rPr lang="en-CA" dirty="0"/>
              <a:t> lo </a:t>
            </a:r>
            <a:r>
              <a:rPr lang="en-CA" dirty="0" err="1"/>
              <a:t>provoca</a:t>
            </a:r>
            <a:r>
              <a:rPr lang="en-CA" dirty="0"/>
              <a:t>?</a:t>
            </a:r>
            <a:endParaRPr lang="en-US" dirty="0"/>
          </a:p>
        </p:txBody>
      </p:sp>
      <p:sp>
        <p:nvSpPr>
          <p:cNvPr id="14" name="Content Placeholder 13">
            <a:extLst>
              <a:ext uri="{FF2B5EF4-FFF2-40B4-BE49-F238E27FC236}">
                <a16:creationId xmlns:a16="http://schemas.microsoft.com/office/drawing/2014/main" id="{B250ECDB-627B-4C67-8887-1E6150E337F6}"/>
              </a:ext>
            </a:extLst>
          </p:cNvPr>
          <p:cNvSpPr>
            <a:spLocks noGrp="1"/>
          </p:cNvSpPr>
          <p:nvPr>
            <p:ph idx="1"/>
          </p:nvPr>
        </p:nvSpPr>
        <p:spPr>
          <a:xfrm>
            <a:off x="537134" y="1291986"/>
            <a:ext cx="7073372" cy="4651512"/>
          </a:xfrm>
        </p:spPr>
        <p:txBody>
          <a:bodyPr/>
          <a:lstStyle/>
          <a:p>
            <a:pPr>
              <a:spcBef>
                <a:spcPts val="400"/>
              </a:spcBef>
            </a:pPr>
            <a:endParaRPr lang="es-MX" dirty="0"/>
          </a:p>
          <a:p>
            <a:pPr>
              <a:spcBef>
                <a:spcPts val="400"/>
              </a:spcBef>
            </a:pPr>
            <a:endParaRPr lang="es-MX" dirty="0"/>
          </a:p>
          <a:p>
            <a:pPr marL="0" indent="0">
              <a:spcBef>
                <a:spcPts val="400"/>
              </a:spcBef>
              <a:buNone/>
            </a:pPr>
            <a:r>
              <a:rPr lang="es-MX" dirty="0"/>
              <a:t>La atmósfera, compuesta por diferentes gases, captura algunos de los rayos del sol y los mantiene dentro para lograr una temperatura media en el planeta.  A ese fenómeno natural se le conoce como </a:t>
            </a:r>
            <a:r>
              <a:rPr lang="es-MX" sz="2700" dirty="0">
                <a:solidFill>
                  <a:schemeClr val="accent2"/>
                </a:solidFill>
                <a:ea typeface="+mj-ea"/>
              </a:rPr>
              <a:t>Efecto Invernadero</a:t>
            </a:r>
            <a:r>
              <a:rPr lang="es-MX" dirty="0"/>
              <a:t>. Pero cuando se emiten en exceso otros gases como el dióxido de carbono, metano, etc., la atmósfera retiene/atrapa más calor del necesario, dando lugar al </a:t>
            </a:r>
            <a:r>
              <a:rPr lang="es-MX" sz="3000" dirty="0">
                <a:solidFill>
                  <a:srgbClr val="E31B23"/>
                </a:solidFill>
                <a:ea typeface="+mj-ea"/>
              </a:rPr>
              <a:t>Calentamiento Global</a:t>
            </a:r>
            <a:endParaRPr lang="en-ZA" sz="3000" dirty="0">
              <a:solidFill>
                <a:srgbClr val="E31B23"/>
              </a:solidFill>
              <a:ea typeface="+mj-ea"/>
              <a:hlinkClick r:id="rId3">
                <a:extLst>
                  <a:ext uri="{A12FA001-AC4F-418D-AE19-62706E023703}">
                    <ahyp:hlinkClr xmlns:ahyp="http://schemas.microsoft.com/office/drawing/2018/hyperlinkcolor" val="tx"/>
                  </a:ext>
                </a:extLst>
              </a:hlinkClick>
            </a:endParaRPr>
          </a:p>
          <a:p>
            <a:pPr lvl="0"/>
            <a:endParaRPr lang="en-US" dirty="0"/>
          </a:p>
        </p:txBody>
      </p:sp>
      <p:sp>
        <p:nvSpPr>
          <p:cNvPr id="15" name="Text Placeholder 14">
            <a:extLst>
              <a:ext uri="{FF2B5EF4-FFF2-40B4-BE49-F238E27FC236}">
                <a16:creationId xmlns:a16="http://schemas.microsoft.com/office/drawing/2014/main" id="{96727FA9-0AF1-447A-AF9E-DCA74A727BA5}"/>
              </a:ext>
            </a:extLst>
          </p:cNvPr>
          <p:cNvSpPr>
            <a:spLocks noGrp="1"/>
          </p:cNvSpPr>
          <p:nvPr>
            <p:ph type="body" sz="quarter" idx="13"/>
          </p:nvPr>
        </p:nvSpPr>
        <p:spPr>
          <a:xfrm>
            <a:off x="537134" y="810308"/>
            <a:ext cx="11175999" cy="396875"/>
          </a:xfrm>
        </p:spPr>
        <p:txBody>
          <a:bodyPr/>
          <a:lstStyle/>
          <a:p>
            <a:r>
              <a:rPr lang="en-US" i="1" dirty="0" err="1">
                <a:solidFill>
                  <a:schemeClr val="accent2"/>
                </a:solidFill>
              </a:rPr>
              <a:t>Efecto</a:t>
            </a:r>
            <a:r>
              <a:rPr lang="en-US" i="1" dirty="0">
                <a:solidFill>
                  <a:schemeClr val="accent2"/>
                </a:solidFill>
              </a:rPr>
              <a:t> </a:t>
            </a:r>
            <a:r>
              <a:rPr lang="en-US" i="1" dirty="0" err="1">
                <a:solidFill>
                  <a:schemeClr val="accent2"/>
                </a:solidFill>
              </a:rPr>
              <a:t>Invernadero</a:t>
            </a:r>
            <a:r>
              <a:rPr lang="en-US" i="1" dirty="0">
                <a:solidFill>
                  <a:schemeClr val="accent2"/>
                </a:solidFill>
              </a:rPr>
              <a:t> se ha </a:t>
            </a:r>
            <a:r>
              <a:rPr lang="en-US" i="1" dirty="0" err="1">
                <a:solidFill>
                  <a:schemeClr val="accent2"/>
                </a:solidFill>
              </a:rPr>
              <a:t>desequilibrado</a:t>
            </a:r>
            <a:r>
              <a:rPr lang="en-US" i="1" dirty="0">
                <a:solidFill>
                  <a:schemeClr val="accent2"/>
                </a:solidFill>
              </a:rPr>
              <a:t> </a:t>
            </a:r>
            <a:r>
              <a:rPr lang="en-US" i="1" dirty="0" err="1">
                <a:solidFill>
                  <a:schemeClr val="accent2"/>
                </a:solidFill>
              </a:rPr>
              <a:t>peligrosamente</a:t>
            </a:r>
            <a:endParaRPr lang="en-US" i="1" dirty="0">
              <a:solidFill>
                <a:schemeClr val="accent2"/>
              </a:solidFill>
            </a:endParaRPr>
          </a:p>
        </p:txBody>
      </p:sp>
      <p:pic>
        <p:nvPicPr>
          <p:cNvPr id="22" name="Picture 21">
            <a:extLst>
              <a:ext uri="{FF2B5EF4-FFF2-40B4-BE49-F238E27FC236}">
                <a16:creationId xmlns:a16="http://schemas.microsoft.com/office/drawing/2014/main" id="{AE64D84D-51CE-34A5-B7B7-55FAFBB711F5}"/>
              </a:ext>
            </a:extLst>
          </p:cNvPr>
          <p:cNvPicPr>
            <a:picLocks noChangeAspect="1"/>
          </p:cNvPicPr>
          <p:nvPr/>
        </p:nvPicPr>
        <p:blipFill>
          <a:blip r:embed="rId4"/>
          <a:stretch>
            <a:fillRect/>
          </a:stretch>
        </p:blipFill>
        <p:spPr>
          <a:xfrm>
            <a:off x="7610506" y="1388553"/>
            <a:ext cx="4321397" cy="4554945"/>
          </a:xfrm>
          <a:prstGeom prst="rect">
            <a:avLst/>
          </a:prstGeom>
        </p:spPr>
      </p:pic>
    </p:spTree>
    <p:extLst>
      <p:ext uri="{BB962C8B-B14F-4D97-AF65-F5344CB8AC3E}">
        <p14:creationId xmlns:p14="http://schemas.microsoft.com/office/powerpoint/2010/main" val="20596234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TYPE" val="TOC"/>
</p:tagLst>
</file>

<file path=ppt/theme/theme1.xml><?xml version="1.0" encoding="utf-8"?>
<a:theme xmlns:a="http://schemas.openxmlformats.org/drawingml/2006/main" name="RGA106_Brand_Template_v7">
  <a:themeElements>
    <a:clrScheme name="RGA color palette 1">
      <a:dk1>
        <a:srgbClr val="000000"/>
      </a:dk1>
      <a:lt1>
        <a:srgbClr val="FFFFFF"/>
      </a:lt1>
      <a:dk2>
        <a:srgbClr val="636363"/>
      </a:dk2>
      <a:lt2>
        <a:srgbClr val="CECECE"/>
      </a:lt2>
      <a:accent1>
        <a:srgbClr val="E31B23"/>
      </a:accent1>
      <a:accent2>
        <a:srgbClr val="0065A3"/>
      </a:accent2>
      <a:accent3>
        <a:srgbClr val="EC7C2F"/>
      </a:accent3>
      <a:accent4>
        <a:srgbClr val="16A2A2"/>
      </a:accent4>
      <a:accent5>
        <a:srgbClr val="F1B82B"/>
      </a:accent5>
      <a:accent6>
        <a:srgbClr val="6EB2CF"/>
      </a:accent6>
      <a:hlink>
        <a:srgbClr val="2D7BB2"/>
      </a:hlink>
      <a:folHlink>
        <a:srgbClr val="6078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urple">
      <a:srgbClr val="7C4293"/>
    </a:custClr>
    <a:custClr name="Teal">
      <a:srgbClr val="00B0A2"/>
    </a:custClr>
    <a:custClr name="Rust red">
      <a:srgbClr val="631C15"/>
    </a:custClr>
  </a:custClrLst>
  <a:extLst>
    <a:ext uri="{05A4C25C-085E-4340-85A3-A5531E510DB2}">
      <thm15:themeFamily xmlns:thm15="http://schemas.microsoft.com/office/thememl/2012/main" name="PPT_Template_RGA_with_samples" id="{7E3E7413-BF8B-7844-9F2B-CDF18A538C8E}" vid="{58EFC537-9988-D54F-9B38-4DE0875E10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64E29333-4432-48AB-8D75-9304F48C203C}">
  <we:reference id="wa104381526" version="1.0.0.2" store="en-US" storeType="OMEX"/>
  <we:alternateReferences>
    <we:reference id="WA104381526" version="1.0.0.2" store="WA104381526" storeType="OMEX"/>
  </we:alternateReferences>
  <we:properties>
    <we:property name="FormID" value="&quot;8d8lNCEx5E2pGIk_yU67vOrr3t8lwYBJiyNtKxAQJu9UQVpWRDFLTEZITElLWU9DODNEUVZaWTFQQS4u&quot;"/>
    <we:property name="FormMode" value="&quot;DesignTime&quot;"/>
  </we:properties>
  <we:bindings/>
  <we:snapshot xmlns:r="http://schemas.openxmlformats.org/officeDocument/2006/relationships"/>
</we:webextension>
</file>

<file path=ppt/webextensions/webextension2.xml><?xml version="1.0" encoding="utf-8"?>
<we:webextension xmlns:we="http://schemas.microsoft.com/office/webextensions/webextension/2010/11" id="{9FA85B07-110F-4809-9108-5F8552063ABD}">
  <we:reference id="wa104381526" version="1.0.0.2" store="en-US" storeType="OMEX"/>
  <we:alternateReferences>
    <we:reference id="WA104381526" version="1.0.0.2" store="WA104381526" storeType="OMEX"/>
  </we:alternateReferences>
  <we:properties>
    <we:property name="FormID" value="&quot;8d8lNCEx5E2pGIk_yU67vOrr3t8lwYBJiyNtKxAQJu9UNEhYOFRVNkNKRjlRWEdYT1lYQlJTUUdHTC4u&quot;"/>
    <we:property name="FormMode" value="&quot;DesignTime&quot;"/>
  </we:properties>
  <we:bindings/>
  <we:snapshot xmlns:r="http://schemas.openxmlformats.org/officeDocument/2006/relationships"/>
</we:webextension>
</file>

<file path=ppt/webextensions/webextension3.xml><?xml version="1.0" encoding="utf-8"?>
<we:webextension xmlns:we="http://schemas.microsoft.com/office/webextensions/webextension/2010/11" id="{C551C4D5-D1B2-4E90-B0DA-6B66AD68767B}">
  <we:reference id="wa104381526" version="1.0.0.2" store="en-US" storeType="OMEX"/>
  <we:alternateReferences>
    <we:reference id="WA104381526" version="1.0.0.2" store="WA104381526" storeType="OMEX"/>
  </we:alternateReferences>
  <we:properties>
    <we:property name="FormID" value="&quot;8d8lNCEx5E2pGIk_yU67vOrr3t8lwYBJiyNtKxAQJu9UMEE3TDRUNzRPSDZGSVdSN1o0VkI4TFNZVS4u&quot;"/>
    <we:property name="FormMode" value="&quot;DesignTime&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585c927-9a2c-4762-ad19-edc36f4ba52e" xsi:nil="true"/>
    <OwlPromoteItem xmlns="73793e06-f38d-4528-b614-c8aa7e497550">false</OwlPromoteItem>
    <OwlReviewExpiryDate xmlns="73793e06-f38d-4528-b614-c8aa7e497550" xsi:nil="true"/>
    <bd2afe7472894a7ead2bbc492524f889 xmlns="73793e06-f38d-4528-b614-c8aa7e497550" xsi:nil="true"/>
    <c1e375c6c70d478ebb597c69b012bf80 xmlns="73793e06-f38d-4528-b614-c8aa7e497550" xsi:nil="true"/>
    <id2fa0ef0a834c77bfb0a418102cf900 xmlns="73793e06-f38d-4528-b614-c8aa7e497550" xsi:nil="true"/>
    <h198a13a22724332bf74a9570844b9b5 xmlns="73793e06-f38d-4528-b614-c8aa7e497550" xsi:nil="true"/>
    <kc9c74b2b54849a280a13731dab1dddc xmlns="73793e06-f38d-4528-b614-c8aa7e497550">
      <Terms xmlns="http://schemas.microsoft.com/office/infopath/2007/PartnerControls"/>
    </kc9c74b2b54849a280a13731dab1dddc>
    <a0cdd8245cf6436f84dac2e90a4579b1 xmlns="73793e06-f38d-4528-b614-c8aa7e497550" xsi:nil="true"/>
    <OwlDocPortalDescription xmlns="73793e06-f38d-4528-b614-c8aa7e497550" xsi:nil="true"/>
    <eb5834a9f87244cb8347866e3c74073e xmlns="73793e06-f38d-4528-b614-c8aa7e497550">
      <Terms xmlns="http://schemas.microsoft.com/office/infopath/2007/PartnerControls"/>
    </eb5834a9f87244cb8347866e3c74073e>
    <b6191986e8e04f8c90635c63720bb60c xmlns="73793e06-f38d-4528-b614-c8aa7e497550">
      <Terms xmlns="http://schemas.microsoft.com/office/infopath/2007/PartnerControls"/>
    </b6191986e8e04f8c90635c63720bb60c>
    <a6d7ff672d644d9bbc7ea78a758af1a8 xmlns="73793e06-f38d-4528-b614-c8aa7e497550" xsi:nil="true"/>
    <h8dee5cf12fe4d2293c7da76c5f70d1c xmlns="73793e06-f38d-4528-b614-c8aa7e497550">
      <Terms xmlns="http://schemas.microsoft.com/office/infopath/2007/PartnerControls"/>
    </h8dee5cf12fe4d2293c7da76c5f70d1c>
    <db663081b0f3493484e6579413f676ab xmlns="73793e06-f38d-4528-b614-c8aa7e497550" xsi:nil="true"/>
    <lcf76f155ced4ddcb4097134ff3c332f xmlns="5708bd06-2329-4c39-989b-c2eb6d512bf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Base" ma:contentTypeID="0x01010079A0B27787AFA3478B4E8E6F4C420EB900DE5AACAFF8998D4FAF46E5257AC90F5C" ma:contentTypeVersion="32" ma:contentTypeDescription="This is the base content type used by Documents in the Document Portal" ma:contentTypeScope="" ma:versionID="865320caafb7eb87980a5891d35b2664">
  <xsd:schema xmlns:xsd="http://www.w3.org/2001/XMLSchema" xmlns:xs="http://www.w3.org/2001/XMLSchema" xmlns:p="http://schemas.microsoft.com/office/2006/metadata/properties" xmlns:ns2="73793e06-f38d-4528-b614-c8aa7e497550" xmlns:ns3="7585c927-9a2c-4762-ad19-edc36f4ba52e" xmlns:ns4="5708bd06-2329-4c39-989b-c2eb6d512bfc" targetNamespace="http://schemas.microsoft.com/office/2006/metadata/properties" ma:root="true" ma:fieldsID="776c91de5c207f399f08d5269a4e4283" ns2:_="" ns3:_="" ns4:_="">
    <xsd:import namespace="73793e06-f38d-4528-b614-c8aa7e497550"/>
    <xsd:import namespace="7585c927-9a2c-4762-ad19-edc36f4ba52e"/>
    <xsd:import namespace="5708bd06-2329-4c39-989b-c2eb6d512bfc"/>
    <xsd:element name="properties">
      <xsd:complexType>
        <xsd:sequence>
          <xsd:element name="documentManagement">
            <xsd:complexType>
              <xsd:all>
                <xsd:element ref="ns2:b6191986e8e04f8c90635c63720bb60c" minOccurs="0"/>
                <xsd:element ref="ns2:OwlDocPortalDescription" minOccurs="0"/>
                <xsd:element ref="ns3:TaxCatchAll" minOccurs="0"/>
                <xsd:element ref="ns3:TaxCatchAllLabel" minOccurs="0"/>
                <xsd:element ref="ns2:a6d7ff672d644d9bbc7ea78a758af1a8" minOccurs="0"/>
                <xsd:element ref="ns2:id2fa0ef0a834c77bfb0a418102cf900" minOccurs="0"/>
                <xsd:element ref="ns2:eb5834a9f87244cb8347866e3c74073e" minOccurs="0"/>
                <xsd:element ref="ns2:h8dee5cf12fe4d2293c7da76c5f70d1c" minOccurs="0"/>
                <xsd:element ref="ns2:kc9c74b2b54849a280a13731dab1dddc" minOccurs="0"/>
                <xsd:element ref="ns2:bd2afe7472894a7ead2bbc492524f889" minOccurs="0"/>
                <xsd:element ref="ns2:a0cdd8245cf6436f84dac2e90a4579b1" minOccurs="0"/>
                <xsd:element ref="ns2:db663081b0f3493484e6579413f676ab" minOccurs="0"/>
                <xsd:element ref="ns2:c1e375c6c70d478ebb597c69b012bf80" minOccurs="0"/>
                <xsd:element ref="ns2:h198a13a22724332bf74a9570844b9b5" minOccurs="0"/>
                <xsd:element ref="ns2:OwlPromoteItem" minOccurs="0"/>
                <xsd:element ref="ns2:OwlReviewExpiryDate" minOccurs="0"/>
                <xsd:element ref="ns2:SharedWithUsers" minOccurs="0"/>
                <xsd:element ref="ns2:SharedWithDetails"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element ref="ns4: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793e06-f38d-4528-b614-c8aa7e497550" elementFormDefault="qualified">
    <xsd:import namespace="http://schemas.microsoft.com/office/2006/documentManagement/types"/>
    <xsd:import namespace="http://schemas.microsoft.com/office/infopath/2007/PartnerControls"/>
    <xsd:element name="b6191986e8e04f8c90635c63720bb60c" ma:index="8" nillable="true" ma:taxonomy="true" ma:internalName="b6191986e8e04f8c90635c63720bb60c" ma:taxonomyFieldName="OwlDocPortalCategory" ma:displayName="Document Category" ma:readOnly="false" ma:fieldId="{b6191986-e8e0-4f8c-9063-5c63720bb60c}" ma:sspId="3a9e0ff9-cc8a-4d87-908a-c408a967f692" ma:termSetId="b4415156-51f4-4091-abc7-022dab70d887" ma:anchorId="00000000-0000-0000-0000-000000000000" ma:open="false" ma:isKeyword="false">
      <xsd:complexType>
        <xsd:sequence>
          <xsd:element ref="pc:Terms" minOccurs="0" maxOccurs="1"/>
        </xsd:sequence>
      </xsd:complexType>
    </xsd:element>
    <xsd:element name="OwlDocPortalDescription" ma:index="9" nillable="true" ma:displayName="Document Description" ma:internalName="OwlDocPortalDescription" ma:readOnly="false">
      <xsd:simpleType>
        <xsd:restriction base="dms:Note">
          <xsd:maxLength value="255"/>
        </xsd:restriction>
      </xsd:simpleType>
    </xsd:element>
    <xsd:element name="a6d7ff672d644d9bbc7ea78a758af1a8" ma:index="13" nillable="true" ma:displayName="Content Target Options One_0" ma:hidden="true" ma:internalName="a6d7ff672d644d9bbc7ea78a758af1a8" ma:readOnly="false">
      <xsd:simpleType>
        <xsd:restriction base="dms:Note"/>
      </xsd:simpleType>
    </xsd:element>
    <xsd:element name="id2fa0ef0a834c77bfb0a418102cf900" ma:index="14" nillable="true" ma:displayName="Content Target Options Two_0" ma:hidden="true" ma:internalName="id2fa0ef0a834c77bfb0a418102cf900" ma:readOnly="false">
      <xsd:simpleType>
        <xsd:restriction base="dms:Note"/>
      </xsd:simpleType>
    </xsd:element>
    <xsd:element name="eb5834a9f87244cb8347866e3c74073e" ma:index="15" nillable="true" ma:taxonomy="true" ma:internalName="eb5834a9f87244cb8347866e3c74073e" ma:taxonomyFieldName="OwlContentTargetOptionsThree" ma:displayName="Unused Content Target Options Three" ma:readOnly="false" ma:fieldId="{eb5834a9-f872-44cb-8347-866e3c74073e}" ma:taxonomyMulti="true" ma:sspId="3a9e0ff9-cc8a-4d87-908a-c408a967f692" ma:termSetId="104da4c7-e0dc-4d2e-b629-22174688ff20" ma:anchorId="00000000-0000-0000-0000-000000000000" ma:open="false" ma:isKeyword="false">
      <xsd:complexType>
        <xsd:sequence>
          <xsd:element ref="pc:Terms" minOccurs="0" maxOccurs="1"/>
        </xsd:sequence>
      </xsd:complexType>
    </xsd:element>
    <xsd:element name="h8dee5cf12fe4d2293c7da76c5f70d1c" ma:index="17" nillable="true" ma:taxonomy="true" ma:internalName="h8dee5cf12fe4d2293c7da76c5f70d1c" ma:taxonomyFieldName="OwlContentTargetOptionsFour" ma:displayName="Unused Content Target Options Four" ma:readOnly="false" ma:fieldId="{18dee5cf-12fe-4d22-93c7-da76c5f70d1c}" ma:taxonomyMulti="true" ma:sspId="3a9e0ff9-cc8a-4d87-908a-c408a967f692" ma:termSetId="89c7350d-c098-45b7-97d8-77d520a2c951" ma:anchorId="00000000-0000-0000-0000-000000000000" ma:open="false" ma:isKeyword="false">
      <xsd:complexType>
        <xsd:sequence>
          <xsd:element ref="pc:Terms" minOccurs="0" maxOccurs="1"/>
        </xsd:sequence>
      </xsd:complexType>
    </xsd:element>
    <xsd:element name="kc9c74b2b54849a280a13731dab1dddc" ma:index="19" nillable="true" ma:taxonomy="true" ma:internalName="kc9c74b2b54849a280a13731dab1dddc" ma:taxonomyFieldName="OwlTags" ma:displayName="Tags" ma:readOnly="false" ma:fieldId="{4c9c74b2-b548-49a2-80a1-3731dab1dddc}" ma:taxonomyMulti="true" ma:sspId="3a9e0ff9-cc8a-4d87-908a-c408a967f692" ma:termSetId="f6105b4a-b254-4c2d-8bf1-7b7d460c0c7a" ma:anchorId="00000000-0000-0000-0000-000000000000" ma:open="false" ma:isKeyword="false">
      <xsd:complexType>
        <xsd:sequence>
          <xsd:element ref="pc:Terms" minOccurs="0" maxOccurs="1"/>
        </xsd:sequence>
      </xsd:complexType>
    </xsd:element>
    <xsd:element name="bd2afe7472894a7ead2bbc492524f889" ma:index="21" nillable="true" ma:displayName="OwlContentTargetOptionsOne_0" ma:hidden="true" ma:internalName="bd2afe7472894a7ead2bbc492524f889" ma:readOnly="false">
      <xsd:simpleType>
        <xsd:restriction base="dms:Note"/>
      </xsd:simpleType>
    </xsd:element>
    <xsd:element name="a0cdd8245cf6436f84dac2e90a4579b1" ma:index="22" nillable="true" ma:displayName="OwlContentTargetOptionsThree_0" ma:hidden="true" ma:internalName="a0cdd8245cf6436f84dac2e90a4579b1" ma:readOnly="false">
      <xsd:simpleType>
        <xsd:restriction base="dms:Note"/>
      </xsd:simpleType>
    </xsd:element>
    <xsd:element name="db663081b0f3493484e6579413f676ab" ma:index="23" nillable="true" ma:displayName="OwlContentTargetOptionsTwo_0" ma:hidden="true" ma:internalName="db663081b0f3493484e6579413f676ab" ma:readOnly="false">
      <xsd:simpleType>
        <xsd:restriction base="dms:Note"/>
      </xsd:simpleType>
    </xsd:element>
    <xsd:element name="c1e375c6c70d478ebb597c69b012bf80" ma:index="24" nillable="true" ma:displayName="OwlContentTargetOptionsFour_0" ma:hidden="true" ma:internalName="c1e375c6c70d478ebb597c69b012bf80" ma:readOnly="false">
      <xsd:simpleType>
        <xsd:restriction base="dms:Note"/>
      </xsd:simpleType>
    </xsd:element>
    <xsd:element name="h198a13a22724332bf74a9570844b9b5" ma:index="25" nillable="true" ma:displayName="OwlTags_0" ma:hidden="true" ma:internalName="h198a13a22724332bf74a9570844b9b5" ma:readOnly="false">
      <xsd:simpleType>
        <xsd:restriction base="dms:Note"/>
      </xsd:simpleType>
    </xsd:element>
    <xsd:element name="OwlPromoteItem" ma:index="26" nillable="true" ma:displayName="Promote Item" ma:internalName="OwlPromoteItem" ma:readOnly="false">
      <xsd:simpleType>
        <xsd:restriction base="dms:Boolean"/>
      </xsd:simpleType>
    </xsd:element>
    <xsd:element name="OwlReviewExpiryDate" ma:index="27" nillable="true" ma:displayName="Review/Expiry Date" ma:format="DateOnly" ma:internalName="OwlReviewExpiryDate" ma:readOnly="false">
      <xsd:simpleType>
        <xsd:restriction base="dms:DateTime"/>
      </xsd:simpleType>
    </xsd:element>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85c927-9a2c-4762-ad19-edc36f4ba52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38c3e62-285a-47ac-b50e-23c654bd4b45}" ma:internalName="TaxCatchAll" ma:readOnly="false" ma:showField="CatchAllData" ma:web="73793e06-f38d-4528-b614-c8aa7e497550">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738c3e62-285a-47ac-b50e-23c654bd4b45}" ma:internalName="TaxCatchAllLabel" ma:readOnly="true" ma:showField="CatchAllDataLabel" ma:web="73793e06-f38d-4528-b614-c8aa7e49755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708bd06-2329-4c39-989b-c2eb6d512bfc" elementFormDefault="qualified">
    <xsd:import namespace="http://schemas.microsoft.com/office/2006/documentManagement/types"/>
    <xsd:import namespace="http://schemas.microsoft.com/office/infopath/2007/PartnerControls"/>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AutoTags" ma:index="32" nillable="true" ma:displayName="Tags" ma:internalName="MediaServiceAutoTags"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DateTaken" ma:index="36" nillable="true" ma:displayName="MediaServiceDateTaken" ma:hidden="true" ma:internalName="MediaServiceDateTaken" ma:readOnly="true">
      <xsd:simpleType>
        <xsd:restriction base="dms:Text"/>
      </xsd:simpleType>
    </xsd:element>
    <xsd:element name="MediaServiceAutoKeyPoints" ma:index="37" nillable="true" ma:displayName="MediaServiceAutoKeyPoints" ma:hidden="true" ma:internalName="MediaServiceAutoKeyPoints" ma:readOnly="true">
      <xsd:simpleType>
        <xsd:restriction base="dms:Note"/>
      </xsd:simpleType>
    </xsd:element>
    <xsd:element name="MediaServiceKeyPoints" ma:index="38" nillable="true" ma:displayName="KeyPoints" ma:internalName="MediaServiceKeyPoints" ma:readOnly="true">
      <xsd:simpleType>
        <xsd:restriction base="dms:Note">
          <xsd:maxLength value="255"/>
        </xsd:restriction>
      </xsd:simpleType>
    </xsd:element>
    <xsd:element name="lcf76f155ced4ddcb4097134ff3c332f" ma:index="40" nillable="true" ma:taxonomy="true" ma:internalName="lcf76f155ced4ddcb4097134ff3c332f" ma:taxonomyFieldName="MediaServiceImageTags" ma:displayName="Image Tags" ma:readOnly="false" ma:fieldId="{5cf76f15-5ced-4ddc-b409-7134ff3c332f}" ma:taxonomyMulti="true" ma:sspId="3a9e0ff9-cc8a-4d87-908a-c408a967f692"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C0FC26-1B2D-4B82-AD42-423A6F20A487}">
  <ds:schemaRefs>
    <ds:schemaRef ds:uri="73793e06-f38d-4528-b614-c8aa7e497550"/>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7585c927-9a2c-4762-ad19-edc36f4ba52e"/>
    <ds:schemaRef ds:uri="http://purl.org/dc/elements/1.1/"/>
    <ds:schemaRef ds:uri="http://schemas.microsoft.com/office/2006/metadata/properties"/>
    <ds:schemaRef ds:uri="5708bd06-2329-4c39-989b-c2eb6d512bfc"/>
    <ds:schemaRef ds:uri="http://www.w3.org/XML/1998/namespace"/>
    <ds:schemaRef ds:uri="http://purl.org/dc/dcmitype/"/>
  </ds:schemaRefs>
</ds:datastoreItem>
</file>

<file path=customXml/itemProps2.xml><?xml version="1.0" encoding="utf-8"?>
<ds:datastoreItem xmlns:ds="http://schemas.openxmlformats.org/officeDocument/2006/customXml" ds:itemID="{819C947B-E0E4-4E82-A2FF-DB556E6265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793e06-f38d-4528-b614-c8aa7e497550"/>
    <ds:schemaRef ds:uri="7585c927-9a2c-4762-ad19-edc36f4ba52e"/>
    <ds:schemaRef ds:uri="5708bd06-2329-4c39-989b-c2eb6d512b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CAF572-CB90-4278-92B0-9EA19579AC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13037</TotalTime>
  <Words>3901</Words>
  <Application>Microsoft Office PowerPoint</Application>
  <PresentationFormat>Panorámica</PresentationFormat>
  <Paragraphs>267</Paragraphs>
  <Slides>38</Slides>
  <Notes>38</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38</vt:i4>
      </vt:variant>
    </vt:vector>
  </HeadingPairs>
  <TitlesOfParts>
    <vt:vector size="49" baseType="lpstr">
      <vt:lpstr>Arial</vt:lpstr>
      <vt:lpstr>Arial Narrow</vt:lpstr>
      <vt:lpstr>Calibri</vt:lpstr>
      <vt:lpstr>Courier New</vt:lpstr>
      <vt:lpstr>Google Sans</vt:lpstr>
      <vt:lpstr>Helvetica</vt:lpstr>
      <vt:lpstr>Merriweather</vt:lpstr>
      <vt:lpstr>Roboto</vt:lpstr>
      <vt:lpstr>System Font Regular</vt:lpstr>
      <vt:lpstr>Wingdings</vt:lpstr>
      <vt:lpstr>RGA106_Brand_Template_v7</vt:lpstr>
      <vt:lpstr>Presentación de PowerPoint</vt:lpstr>
      <vt:lpstr>Agenda</vt:lpstr>
      <vt:lpstr>¿Calentamiento Global vs Cambio Climatico?</vt:lpstr>
      <vt:lpstr>Presentación de PowerPoint</vt:lpstr>
      <vt:lpstr>¿Cuál es la principal causa qué impulsa el cambio climático?</vt:lpstr>
      <vt:lpstr>Presentación de PowerPoint</vt:lpstr>
      <vt:lpstr>¿Emisiones Globales de Gas que provocan el efecto invernadero?</vt:lpstr>
      <vt:lpstr>Calentamiento Global ¿Qué lo provoca?</vt:lpstr>
      <vt:lpstr>Calentamiento Global ¿Qué lo provoca?</vt:lpstr>
      <vt:lpstr>Efecto Invernadero vs Calentamiento Global</vt:lpstr>
      <vt:lpstr>¿Qué impulsa el cambio climático?</vt:lpstr>
      <vt:lpstr>Cambio Climático: ¿Cómo sabemos?</vt:lpstr>
      <vt:lpstr>Cambio Climático: ¿Cómo sabemos?</vt:lpstr>
      <vt:lpstr>Cambio Climático: ¿Cómo sabemos?</vt:lpstr>
      <vt:lpstr>¿Qué impulsa el cambio climático?</vt:lpstr>
      <vt:lpstr>Presentación de PowerPoint</vt:lpstr>
      <vt:lpstr>Presentación de PowerPoint</vt:lpstr>
      <vt:lpstr>La oscuridad desaparece….</vt:lpstr>
      <vt:lpstr>Presentación de PowerPoint</vt:lpstr>
      <vt:lpstr>Cambio Climático – Impacto en la Salud</vt:lpstr>
      <vt:lpstr>Presentación de PowerPoint</vt:lpstr>
      <vt:lpstr>Cambios en la Ecología de Vector</vt:lpstr>
      <vt:lpstr>Presentación de PowerPoint</vt:lpstr>
      <vt:lpstr>Cambio Climático - Impacto en la Salud</vt:lpstr>
      <vt:lpstr>Presentación de PowerPoint</vt:lpstr>
      <vt:lpstr>Cambio Climático – Impacto en la Salud</vt:lpstr>
      <vt:lpstr>Presentación de PowerPoint</vt:lpstr>
      <vt:lpstr>Cambio Climático Impacto en la Salud</vt:lpstr>
      <vt:lpstr>Clima Severo, Calor Extremo</vt:lpstr>
      <vt:lpstr>Letalidad de los Desastres relacionaldos con el Clima</vt:lpstr>
      <vt:lpstr>Publicacion del 6 y 7 de septiembre de 2023 Portada </vt:lpstr>
      <vt:lpstr>Cambio Climático el Impacto en el Seguro de Vida y Salud</vt:lpstr>
      <vt:lpstr>Cambio Climático el Impacto en el Seguro de Vida y Salud</vt:lpstr>
      <vt:lpstr>¿Qué podemos hacer?</vt:lpstr>
      <vt:lpstr>Presentación de PowerPoint</vt:lpstr>
      <vt:lpstr>¿Cual es la principal causa del cambio climatico?</vt:lpstr>
      <vt:lpstr>¿Cuál es la principal emisión de gas que impulsa el calentamiento global?</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Pascutiu, Georgiana</dc:creator>
  <cp:keywords/>
  <dc:description/>
  <cp:lastModifiedBy>Byron Hi</cp:lastModifiedBy>
  <cp:revision>47</cp:revision>
  <cp:lastPrinted>2023-09-07T00:18:56Z</cp:lastPrinted>
  <dcterms:created xsi:type="dcterms:W3CDTF">2021-04-08T13:25:20Z</dcterms:created>
  <dcterms:modified xsi:type="dcterms:W3CDTF">2023-09-08T15:18:31Z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0x01010079A0B27787AFA3478B4E8E6F4C420EB900DE5AACAFF8998D4FAF46E5257AC90F5C</vt:lpwstr>
  </property>
  <property fmtid="{D5CDD505-2E9C-101B-9397-08002B2CF9AE}" pid="3" name="VideoSetEmbedCode">
    <vt:lpwstr/>
  </property>
  <property fmtid="{D5CDD505-2E9C-101B-9397-08002B2CF9AE}" pid="4" name="Order">
    <vt:r8>27700</vt:r8>
  </property>
  <property fmtid="{D5CDD505-2E9C-101B-9397-08002B2CF9AE}" pid="5" name="OwlContentTargetOptionsFour">
    <vt:lpwstr/>
  </property>
  <property fmtid="{D5CDD505-2E9C-101B-9397-08002B2CF9AE}" pid="6" name="AlternateThumbnailUrl">
    <vt:lpwstr/>
  </property>
  <property fmtid="{D5CDD505-2E9C-101B-9397-08002B2CF9AE}" pid="7" name="PeopleInMedia">
    <vt:lpwstr/>
  </property>
  <property fmtid="{D5CDD505-2E9C-101B-9397-08002B2CF9AE}" pid="8" name="wic_System_Copyright">
    <vt:lpwstr/>
  </property>
  <property fmtid="{D5CDD505-2E9C-101B-9397-08002B2CF9AE}" pid="9" name="VideoSetDescription">
    <vt:lpwstr/>
  </property>
  <property fmtid="{D5CDD505-2E9C-101B-9397-08002B2CF9AE}" pid="10" name="VideoSetUserOverrideEncoding">
    <vt:lpwstr/>
  </property>
  <property fmtid="{D5CDD505-2E9C-101B-9397-08002B2CF9AE}" pid="11" name="VideoSetShowEmbedLink">
    <vt:bool>false</vt:bool>
  </property>
  <property fmtid="{D5CDD505-2E9C-101B-9397-08002B2CF9AE}" pid="12" name="OwlContentTargetOptionsThree">
    <vt:lpwstr/>
  </property>
  <property fmtid="{D5CDD505-2E9C-101B-9397-08002B2CF9AE}" pid="13" name="VideoSetDefaultEncoding">
    <vt:lpwstr/>
  </property>
  <property fmtid="{D5CDD505-2E9C-101B-9397-08002B2CF9AE}" pid="14" name="VideoSetExternalLink">
    <vt:lpwstr/>
  </property>
  <property fmtid="{D5CDD505-2E9C-101B-9397-08002B2CF9AE}" pid="15" name="VideoSetRenditionsInfo">
    <vt:lpwstr/>
  </property>
  <property fmtid="{D5CDD505-2E9C-101B-9397-08002B2CF9AE}" pid="16" name="vti_imgdate">
    <vt:lpwstr/>
  </property>
  <property fmtid="{D5CDD505-2E9C-101B-9397-08002B2CF9AE}" pid="17" name="VideoRenditionLabel">
    <vt:lpwstr/>
  </property>
  <property fmtid="{D5CDD505-2E9C-101B-9397-08002B2CF9AE}" pid="18" name="_ExtendedDescription">
    <vt:lpwstr/>
  </property>
  <property fmtid="{D5CDD505-2E9C-101B-9397-08002B2CF9AE}" pid="19" name="VideoSetShowDownloadLink">
    <vt:bool>false</vt:bool>
  </property>
  <property fmtid="{D5CDD505-2E9C-101B-9397-08002B2CF9AE}" pid="20" name="OwlTags">
    <vt:lpwstr/>
  </property>
  <property fmtid="{D5CDD505-2E9C-101B-9397-08002B2CF9AE}" pid="21" name="OwlDocPortalCategory">
    <vt:lpwstr/>
  </property>
  <property fmtid="{D5CDD505-2E9C-101B-9397-08002B2CF9AE}" pid="22" name="VideoSetOwner">
    <vt:lpwstr/>
  </property>
  <property fmtid="{D5CDD505-2E9C-101B-9397-08002B2CF9AE}" pid="23" name="MediaServiceImageTags">
    <vt:lpwstr/>
  </property>
  <property fmtid="{D5CDD505-2E9C-101B-9397-08002B2CF9AE}" pid="24" name="MSIP_Label_0d0d896c-7307-4e3f-87b0-7d1d5d997a8c_Enabled">
    <vt:lpwstr>true</vt:lpwstr>
  </property>
  <property fmtid="{D5CDD505-2E9C-101B-9397-08002B2CF9AE}" pid="25" name="MSIP_Label_0d0d896c-7307-4e3f-87b0-7d1d5d997a8c_SetDate">
    <vt:lpwstr>2023-09-08T06:02:51Z</vt:lpwstr>
  </property>
  <property fmtid="{D5CDD505-2E9C-101B-9397-08002B2CF9AE}" pid="26" name="MSIP_Label_0d0d896c-7307-4e3f-87b0-7d1d5d997a8c_Method">
    <vt:lpwstr>Privileged</vt:lpwstr>
  </property>
  <property fmtid="{D5CDD505-2E9C-101B-9397-08002B2CF9AE}" pid="27" name="MSIP_Label_0d0d896c-7307-4e3f-87b0-7d1d5d997a8c_Name">
    <vt:lpwstr>Public</vt:lpwstr>
  </property>
  <property fmtid="{D5CDD505-2E9C-101B-9397-08002B2CF9AE}" pid="28" name="MSIP_Label_0d0d896c-7307-4e3f-87b0-7d1d5d997a8c_SiteId">
    <vt:lpwstr>3425dff1-3121-4de4-a918-893fc94ebbbc</vt:lpwstr>
  </property>
  <property fmtid="{D5CDD505-2E9C-101B-9397-08002B2CF9AE}" pid="29" name="MSIP_Label_0d0d896c-7307-4e3f-87b0-7d1d5d997a8c_ActionId">
    <vt:lpwstr>9297ce00-a9bf-49e9-9bbd-1dfae7ce87a5</vt:lpwstr>
  </property>
  <property fmtid="{D5CDD505-2E9C-101B-9397-08002B2CF9AE}" pid="30" name="MSIP_Label_0d0d896c-7307-4e3f-87b0-7d1d5d997a8c_ContentBits">
    <vt:lpwstr>0</vt:lpwstr>
  </property>
</Properties>
</file>