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7" r:id="rId2"/>
    <p:sldId id="258" r:id="rId3"/>
    <p:sldId id="260" r:id="rId4"/>
    <p:sldId id="273" r:id="rId5"/>
    <p:sldId id="274" r:id="rId6"/>
    <p:sldId id="276" r:id="rId7"/>
    <p:sldId id="261" r:id="rId8"/>
    <p:sldId id="262" r:id="rId9"/>
    <p:sldId id="271" r:id="rId10"/>
    <p:sldId id="272" r:id="rId11"/>
    <p:sldId id="264" r:id="rId12"/>
    <p:sldId id="265" r:id="rId13"/>
    <p:sldId id="266" r:id="rId14"/>
    <p:sldId id="259" r:id="rId15"/>
    <p:sldId id="263" r:id="rId16"/>
    <p:sldId id="269" r:id="rId17"/>
    <p:sldId id="270" r:id="rId18"/>
    <p:sldId id="277" r:id="rId19"/>
    <p:sldId id="268" r:id="rId20"/>
    <p:sldId id="267" r:id="rId21"/>
  </p:sldIdLst>
  <p:sldSz cx="12192000" cy="6858000"/>
  <p:notesSz cx="6858000" cy="9144000"/>
  <p:custDataLst>
    <p:tags r:id="rId23"/>
  </p:custDataLst>
  <p:defaultTextStyle>
    <a:defPPr>
      <a:defRPr lang="de-DE"/>
    </a:defPPr>
    <a:lvl1pPr marL="0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722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444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9166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888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8610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8332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8053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7775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8" autoAdjust="0"/>
    <p:restoredTop sz="93537" autoAdjust="0"/>
  </p:normalViewPr>
  <p:slideViewPr>
    <p:cSldViewPr snapToGrid="0">
      <p:cViewPr varScale="1">
        <p:scale>
          <a:sx n="96" d="100"/>
          <a:sy n="96" d="100"/>
        </p:scale>
        <p:origin x="90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18884B-4A62-4103-84D5-057F321A67E6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049A0E-DC7C-46A6-B555-6508406C46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5888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Source:</a:t>
            </a:r>
          </a:p>
          <a:p>
            <a:r>
              <a:rPr lang="en-GB" dirty="0"/>
              <a:t>https://www.theactuary.com/2022/11/03/model-behaviour-unlocking-potential-price-elasticity-general-insurance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049A0E-DC7C-46A6-B555-6508406C463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9997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Source:</a:t>
            </a:r>
          </a:p>
          <a:p>
            <a:r>
              <a:rPr lang="en-GB" dirty="0"/>
              <a:t>https://www.theactuary.com/2022/11/03/model-behaviour-unlocking-potential-price-elasticity-general-insurance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049A0E-DC7C-46A6-B555-6508406C463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4171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049A0E-DC7C-46A6-B555-6508406C4635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2320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oleObject" Target="../embeddings/oleObject1.bin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Bar">
            <a:extLst>
              <a:ext uri="{FF2B5EF4-FFF2-40B4-BE49-F238E27FC236}">
                <a16:creationId xmlns:a16="http://schemas.microsoft.com/office/drawing/2014/main" id="{B1D20B52-9EC4-4386-8A0C-64C7C2BD05E5}"/>
              </a:ext>
            </a:extLst>
          </p:cNvPr>
          <p:cNvSpPr/>
          <p:nvPr/>
        </p:nvSpPr>
        <p:spPr bwMode="gray">
          <a:xfrm>
            <a:off x="121262" y="3923361"/>
            <a:ext cx="11947639" cy="1313237"/>
          </a:xfrm>
          <a:custGeom>
            <a:avLst/>
            <a:gdLst>
              <a:gd name="connsiteX0" fmla="*/ 300 w 12193221"/>
              <a:gd name="connsiteY0" fmla="*/ 300 h 3721257"/>
              <a:gd name="connsiteX1" fmla="*/ 12194694 w 12193221"/>
              <a:gd name="connsiteY1" fmla="*/ 300 h 3721257"/>
              <a:gd name="connsiteX2" fmla="*/ 12194694 w 12193221"/>
              <a:gd name="connsiteY2" fmla="*/ 3721363 h 3721257"/>
              <a:gd name="connsiteX3" fmla="*/ 301 w 12193221"/>
              <a:gd name="connsiteY3" fmla="*/ 3721363 h 3721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221" h="3721257">
                <a:moveTo>
                  <a:pt x="300" y="300"/>
                </a:moveTo>
                <a:lnTo>
                  <a:pt x="12194694" y="300"/>
                </a:lnTo>
                <a:lnTo>
                  <a:pt x="12194694" y="3721363"/>
                </a:lnTo>
                <a:lnTo>
                  <a:pt x="301" y="3721363"/>
                </a:lnTo>
                <a:close/>
              </a:path>
            </a:pathLst>
          </a:custGeom>
          <a:solidFill>
            <a:schemeClr val="accent1"/>
          </a:solidFill>
          <a:ln w="19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799" dirty="0"/>
          </a:p>
        </p:txBody>
      </p:sp>
      <p:sp>
        <p:nvSpPr>
          <p:cNvPr id="12" name="TitleCallout">
            <a:extLst>
              <a:ext uri="{FF2B5EF4-FFF2-40B4-BE49-F238E27FC236}">
                <a16:creationId xmlns:a16="http://schemas.microsoft.com/office/drawing/2014/main" id="{27B859DF-90F5-4098-B54A-8B4B51F4A9CD}"/>
              </a:ext>
            </a:extLst>
          </p:cNvPr>
          <p:cNvSpPr/>
          <p:nvPr/>
        </p:nvSpPr>
        <p:spPr bwMode="gray">
          <a:xfrm>
            <a:off x="877946" y="4956615"/>
            <a:ext cx="1037454" cy="715302"/>
          </a:xfrm>
          <a:custGeom>
            <a:avLst/>
            <a:gdLst>
              <a:gd name="connsiteX0" fmla="*/ 300 w 1371297"/>
              <a:gd name="connsiteY0" fmla="*/ 335702 h 945453"/>
              <a:gd name="connsiteX1" fmla="*/ 1372184 w 1371297"/>
              <a:gd name="connsiteY1" fmla="*/ 945363 h 945453"/>
              <a:gd name="connsiteX2" fmla="*/ 1219623 w 1371297"/>
              <a:gd name="connsiteY2" fmla="*/ 335702 h 945453"/>
              <a:gd name="connsiteX3" fmla="*/ 1219623 w 1371297"/>
              <a:gd name="connsiteY3" fmla="*/ 300 h 945453"/>
              <a:gd name="connsiteX4" fmla="*/ 300 w 1371297"/>
              <a:gd name="connsiteY4" fmla="*/ 300 h 945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297" h="945453">
                <a:moveTo>
                  <a:pt x="300" y="335702"/>
                </a:moveTo>
                <a:lnTo>
                  <a:pt x="1372184" y="945363"/>
                </a:lnTo>
                <a:lnTo>
                  <a:pt x="1219623" y="335702"/>
                </a:lnTo>
                <a:lnTo>
                  <a:pt x="1219623" y="300"/>
                </a:lnTo>
                <a:lnTo>
                  <a:pt x="300" y="300"/>
                </a:lnTo>
                <a:close/>
              </a:path>
            </a:pathLst>
          </a:custGeom>
          <a:solidFill>
            <a:schemeClr val="accent1"/>
          </a:solidFill>
          <a:ln w="19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799" dirty="0"/>
          </a:p>
        </p:txBody>
      </p:sp>
      <p:sp>
        <p:nvSpPr>
          <p:cNvPr id="7172" name="Title"/>
          <p:cNvSpPr>
            <a:spLocks noGrp="1" noChangeArrowheads="1"/>
          </p:cNvSpPr>
          <p:nvPr>
            <p:ph type="ctrTitle" sz="quarter" hasCustomPrompt="1"/>
          </p:nvPr>
        </p:nvSpPr>
        <p:spPr bwMode="gray">
          <a:xfrm>
            <a:off x="338050" y="4004866"/>
            <a:ext cx="11515901" cy="647850"/>
          </a:xfrm>
        </p:spPr>
        <p:txBody>
          <a:bodyPr>
            <a:noAutofit/>
          </a:bodyPr>
          <a:lstStyle>
            <a:lvl1pPr>
              <a:defRPr sz="3199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Title of presentation</a:t>
            </a:r>
          </a:p>
        </p:txBody>
      </p:sp>
      <p:sp>
        <p:nvSpPr>
          <p:cNvPr id="7175" name="Subtitle"/>
          <p:cNvSpPr>
            <a:spLocks noGrp="1" noChangeArrowheads="1"/>
          </p:cNvSpPr>
          <p:nvPr>
            <p:ph type="subTitle" idx="1" hasCustomPrompt="1"/>
          </p:nvPr>
        </p:nvSpPr>
        <p:spPr bwMode="gray">
          <a:xfrm>
            <a:off x="338050" y="4737068"/>
            <a:ext cx="11515901" cy="359917"/>
          </a:xfrm>
          <a:prstGeom prst="rect">
            <a:avLst/>
          </a:prstGeom>
        </p:spPr>
        <p:txBody>
          <a:bodyPr t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999" b="0">
                <a:solidFill>
                  <a:schemeClr val="bg1"/>
                </a:solidFill>
              </a:defRPr>
            </a:lvl1pPr>
            <a:lvl2pPr marL="0" indent="0">
              <a:buNone/>
              <a:defRPr sz="1999">
                <a:solidFill>
                  <a:schemeClr val="bg1"/>
                </a:solidFill>
              </a:defRPr>
            </a:lvl2pPr>
            <a:lvl3pPr marL="0" indent="0">
              <a:buNone/>
              <a:defRPr sz="1999">
                <a:solidFill>
                  <a:schemeClr val="bg1"/>
                </a:solidFill>
              </a:defRPr>
            </a:lvl3pPr>
            <a:lvl4pPr marL="0" indent="0">
              <a:buNone/>
              <a:defRPr sz="1999">
                <a:solidFill>
                  <a:schemeClr val="bg1"/>
                </a:solidFill>
              </a:defRPr>
            </a:lvl4pPr>
            <a:lvl5pPr marL="0" indent="0">
              <a:buNone/>
              <a:defRPr sz="1999">
                <a:solidFill>
                  <a:schemeClr val="bg1"/>
                </a:solidFill>
              </a:defRPr>
            </a:lvl5pPr>
            <a:lvl6pPr marL="0" indent="0">
              <a:buNone/>
              <a:defRPr sz="1999">
                <a:solidFill>
                  <a:schemeClr val="bg1"/>
                </a:solidFill>
              </a:defRPr>
            </a:lvl6pPr>
            <a:lvl7pPr marL="0" indent="0">
              <a:buNone/>
              <a:defRPr sz="1999">
                <a:solidFill>
                  <a:schemeClr val="bg1"/>
                </a:solidFill>
              </a:defRPr>
            </a:lvl7pPr>
            <a:lvl8pPr marL="0" indent="0">
              <a:buNone/>
              <a:defRPr sz="1999">
                <a:solidFill>
                  <a:schemeClr val="bg1"/>
                </a:solidFill>
              </a:defRPr>
            </a:lvl8pPr>
            <a:lvl9pPr marL="0" indent="0">
              <a:buNone/>
              <a:defRPr sz="1999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43" name="Author">
            <a:extLst>
              <a:ext uri="{FF2B5EF4-FFF2-40B4-BE49-F238E27FC236}">
                <a16:creationId xmlns:a16="http://schemas.microsoft.com/office/drawing/2014/main" id="{12ADFE92-98F1-42D6-B6C3-5E25F7DDD23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2133416" y="5445614"/>
            <a:ext cx="9717469" cy="791817"/>
          </a:xfrm>
        </p:spPr>
        <p:txBody>
          <a:bodyPr lIns="0" tIns="5400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indent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indent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indent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indent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lvl="0"/>
            <a:r>
              <a:rPr lang="en-US" dirty="0"/>
              <a:t>Author</a:t>
            </a:r>
            <a:br>
              <a:rPr lang="en-US" dirty="0"/>
            </a:br>
            <a:r>
              <a:rPr lang="en-US" dirty="0"/>
              <a:t>Place</a:t>
            </a:r>
          </a:p>
        </p:txBody>
      </p:sp>
      <p:pic>
        <p:nvPicPr>
          <p:cNvPr id="39" name="Logo">
            <a:extLst>
              <a:ext uri="{FF2B5EF4-FFF2-40B4-BE49-F238E27FC236}">
                <a16:creationId xmlns:a16="http://schemas.microsoft.com/office/drawing/2014/main" id="{81413571-8038-4D6B-9A02-5B9AF97FD2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9837284" y="6281743"/>
            <a:ext cx="2015475" cy="3684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00786F6-33A4-2465-7B82-12914B456C73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24" b="43687"/>
          <a:stretch/>
        </p:blipFill>
        <p:spPr>
          <a:xfrm>
            <a:off x="122237" y="117475"/>
            <a:ext cx="11950702" cy="372516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CF5C735-8311-4EA1-9237-9C6D1066287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8765" y="333825"/>
            <a:ext cx="1416467" cy="706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734344"/>
      </p:ext>
    </p:extLst>
  </p:cSld>
  <p:clrMapOvr>
    <a:masterClrMapping/>
  </p:clrMapOvr>
  <p:transition spd="slow"/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full siz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A0C27-918B-49C4-8695-175DADAE4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FEC3B6-F9A7-491F-9BC2-896AE1EDB8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8050" y="1415848"/>
            <a:ext cx="11515901" cy="246164"/>
          </a:xfrm>
          <a:prstGeom prst="rect">
            <a:avLst/>
          </a:prstGeom>
        </p:spPr>
        <p:txBody>
          <a:bodyPr vert="horz" wrap="none"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 sz="1600" b="1" i="0" u="none" kern="0" spc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Placeholder chart title</a:t>
            </a:r>
          </a:p>
        </p:txBody>
      </p:sp>
      <p:sp>
        <p:nvSpPr>
          <p:cNvPr id="9" name="Chart Placeholder 1">
            <a:extLst>
              <a:ext uri="{FF2B5EF4-FFF2-40B4-BE49-F238E27FC236}">
                <a16:creationId xmlns:a16="http://schemas.microsoft.com/office/drawing/2014/main" id="{7B71A0BF-C418-4527-9717-5C8C09AAB02C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338050" y="1733149"/>
            <a:ext cx="11515901" cy="45038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5675119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left and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A0C27-918B-49C4-8695-175DADAE4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FEC3B6-F9A7-491F-9BC2-896AE1EDB8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8050" y="1415848"/>
            <a:ext cx="5615113" cy="246164"/>
          </a:xfrm>
          <a:prstGeom prst="rect">
            <a:avLst/>
          </a:prstGeom>
        </p:spPr>
        <p:txBody>
          <a:bodyPr vert="horz" wrap="none"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 sz="1600" b="1" i="0" u="none" kern="0" spc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Placeholder chart title</a:t>
            </a:r>
          </a:p>
        </p:txBody>
      </p:sp>
      <p:sp>
        <p:nvSpPr>
          <p:cNvPr id="9" name="Chart Placeholder 3">
            <a:extLst>
              <a:ext uri="{FF2B5EF4-FFF2-40B4-BE49-F238E27FC236}">
                <a16:creationId xmlns:a16="http://schemas.microsoft.com/office/drawing/2014/main" id="{7B71A0BF-C418-4527-9717-5C8C09AAB02C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338050" y="1733149"/>
            <a:ext cx="5615113" cy="45038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AF5C8787-D1DF-4185-9054-02FB27DEB3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9390" y="1415848"/>
            <a:ext cx="5615113" cy="246164"/>
          </a:xfrm>
          <a:prstGeom prst="rect">
            <a:avLst/>
          </a:prstGeom>
        </p:spPr>
        <p:txBody>
          <a:bodyPr vert="horz" wrap="none"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 sz="1600" b="1" i="0" u="none" kern="0" spc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Placeholder chart title</a:t>
            </a:r>
          </a:p>
        </p:txBody>
      </p:sp>
      <p:sp>
        <p:nvSpPr>
          <p:cNvPr id="12" name="Chart Placeholder 2">
            <a:extLst>
              <a:ext uri="{FF2B5EF4-FFF2-40B4-BE49-F238E27FC236}">
                <a16:creationId xmlns:a16="http://schemas.microsoft.com/office/drawing/2014/main" id="{4F0D93FE-C61F-4D74-833B-15C29D807465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6238839" y="1733149"/>
            <a:ext cx="5615113" cy="45038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926249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left /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A0C27-918B-49C4-8695-175DADAE4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FEC3B6-F9A7-491F-9BC2-896AE1EDB8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8050" y="1415848"/>
            <a:ext cx="5615113" cy="246164"/>
          </a:xfrm>
          <a:prstGeom prst="rect">
            <a:avLst/>
          </a:prstGeom>
        </p:spPr>
        <p:txBody>
          <a:bodyPr vert="horz" wrap="none"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 sz="1600" b="1" i="0" u="none" kern="0" spc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Placeholder chart title</a:t>
            </a:r>
          </a:p>
        </p:txBody>
      </p:sp>
      <p:sp>
        <p:nvSpPr>
          <p:cNvPr id="9" name="Chart Placeholder 4">
            <a:extLst>
              <a:ext uri="{FF2B5EF4-FFF2-40B4-BE49-F238E27FC236}">
                <a16:creationId xmlns:a16="http://schemas.microsoft.com/office/drawing/2014/main" id="{7B71A0BF-C418-4527-9717-5C8C09AAB02C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338050" y="1733149"/>
            <a:ext cx="5615113" cy="45038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260B57-5970-4872-B2B8-9BB7CC84A9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38839" y="1733149"/>
            <a:ext cx="5615113" cy="45038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1995547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harts left / 2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A0C27-918B-49C4-8695-175DADAE4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FEC3B6-F9A7-491F-9BC2-896AE1EDB8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8050" y="1415848"/>
            <a:ext cx="5615113" cy="246164"/>
          </a:xfrm>
          <a:prstGeom prst="rect">
            <a:avLst/>
          </a:prstGeom>
        </p:spPr>
        <p:txBody>
          <a:bodyPr vert="horz" wrap="none"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 sz="1600" b="1" i="0" u="none" kern="0" spc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Placeholder chart title</a:t>
            </a:r>
          </a:p>
        </p:txBody>
      </p:sp>
      <p:sp>
        <p:nvSpPr>
          <p:cNvPr id="9" name="Chart Placeholder 5">
            <a:extLst>
              <a:ext uri="{FF2B5EF4-FFF2-40B4-BE49-F238E27FC236}">
                <a16:creationId xmlns:a16="http://schemas.microsoft.com/office/drawing/2014/main" id="{7B71A0BF-C418-4527-9717-5C8C09AAB02C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338050" y="1733149"/>
            <a:ext cx="5615113" cy="203686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260B57-5970-4872-B2B8-9BB7CC84A9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38839" y="1733149"/>
            <a:ext cx="5615113" cy="20368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74A1A031-226E-4EC7-A844-90EFFE7AC0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8050" y="3882816"/>
            <a:ext cx="5615113" cy="246164"/>
          </a:xfrm>
          <a:prstGeom prst="rect">
            <a:avLst/>
          </a:prstGeom>
        </p:spPr>
        <p:txBody>
          <a:bodyPr vert="horz" wrap="none"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 sz="1600" b="1" i="0" u="none" kern="0" spc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Placeholder chart title</a:t>
            </a:r>
          </a:p>
        </p:txBody>
      </p:sp>
      <p:sp>
        <p:nvSpPr>
          <p:cNvPr id="11" name="Chart Placeholder 6">
            <a:extLst>
              <a:ext uri="{FF2B5EF4-FFF2-40B4-BE49-F238E27FC236}">
                <a16:creationId xmlns:a16="http://schemas.microsoft.com/office/drawing/2014/main" id="{70846523-90E9-46AF-88C0-783BD03FC204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338050" y="4200118"/>
            <a:ext cx="5615113" cy="203686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551A1BC8-F720-4AC1-A46F-F1A545A0C41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38839" y="4200118"/>
            <a:ext cx="5615113" cy="20368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5859179"/>
      </p:ext>
    </p:extLst>
  </p:cSld>
  <p:clrMapOvr>
    <a:masterClrMapping/>
  </p:clrMapOvr>
  <p:transition spd="slow"/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harts left / 2 Charts righ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A0C27-918B-49C4-8695-175DADAE4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FEC3B6-F9A7-491F-9BC2-896AE1EDB8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8050" y="1415848"/>
            <a:ext cx="5615788" cy="246164"/>
          </a:xfrm>
          <a:prstGeom prst="rect">
            <a:avLst/>
          </a:prstGeom>
        </p:spPr>
        <p:txBody>
          <a:bodyPr vert="horz" wrap="none"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 sz="1600" b="1" i="0" u="none" kern="0" spc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Placeholder chart title</a:t>
            </a:r>
          </a:p>
        </p:txBody>
      </p:sp>
      <p:sp>
        <p:nvSpPr>
          <p:cNvPr id="9" name="Chart Placeholder 5">
            <a:extLst>
              <a:ext uri="{FF2B5EF4-FFF2-40B4-BE49-F238E27FC236}">
                <a16:creationId xmlns:a16="http://schemas.microsoft.com/office/drawing/2014/main" id="{7B71A0BF-C418-4527-9717-5C8C09AAB02C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338050" y="1733149"/>
            <a:ext cx="5615788" cy="203686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74A1A031-226E-4EC7-A844-90EFFE7AC0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8050" y="3882816"/>
            <a:ext cx="5615788" cy="246164"/>
          </a:xfrm>
          <a:prstGeom prst="rect">
            <a:avLst/>
          </a:prstGeom>
        </p:spPr>
        <p:txBody>
          <a:bodyPr vert="horz" wrap="none"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 sz="1600" b="1" i="0" u="none" kern="0" spc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Placeholder chart title</a:t>
            </a:r>
          </a:p>
        </p:txBody>
      </p:sp>
      <p:sp>
        <p:nvSpPr>
          <p:cNvPr id="11" name="Chart Placeholder 6">
            <a:extLst>
              <a:ext uri="{FF2B5EF4-FFF2-40B4-BE49-F238E27FC236}">
                <a16:creationId xmlns:a16="http://schemas.microsoft.com/office/drawing/2014/main" id="{70846523-90E9-46AF-88C0-783BD03FC204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338050" y="4200118"/>
            <a:ext cx="5615788" cy="203686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8018E7B1-D005-C4FB-F1C0-D32B4177205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38163" y="1415848"/>
            <a:ext cx="5615788" cy="246164"/>
          </a:xfrm>
          <a:prstGeom prst="rect">
            <a:avLst/>
          </a:prstGeom>
        </p:spPr>
        <p:txBody>
          <a:bodyPr vert="horz" wrap="none"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 sz="1600" b="1" i="0" u="none" kern="0" spc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Placeholder chart title</a:t>
            </a:r>
          </a:p>
        </p:txBody>
      </p:sp>
      <p:sp>
        <p:nvSpPr>
          <p:cNvPr id="7" name="Chart Placeholder 5">
            <a:extLst>
              <a:ext uri="{FF2B5EF4-FFF2-40B4-BE49-F238E27FC236}">
                <a16:creationId xmlns:a16="http://schemas.microsoft.com/office/drawing/2014/main" id="{2B9D84F8-0284-3C1D-48B3-B4E92A7470B2}"/>
              </a:ext>
            </a:extLst>
          </p:cNvPr>
          <p:cNvSpPr>
            <a:spLocks noGrp="1"/>
          </p:cNvSpPr>
          <p:nvPr>
            <p:ph type="chart" sz="quarter" idx="18"/>
          </p:nvPr>
        </p:nvSpPr>
        <p:spPr>
          <a:xfrm>
            <a:off x="6238163" y="1733149"/>
            <a:ext cx="5615788" cy="203686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9DBF79B-6B2E-30A0-A493-2CC622D403B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38163" y="3882816"/>
            <a:ext cx="5615788" cy="246164"/>
          </a:xfrm>
          <a:prstGeom prst="rect">
            <a:avLst/>
          </a:prstGeom>
        </p:spPr>
        <p:txBody>
          <a:bodyPr vert="horz" wrap="none"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 sz="1600" b="1" i="0" u="none" kern="0" spc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Placeholder chart title</a:t>
            </a:r>
          </a:p>
        </p:txBody>
      </p:sp>
      <p:sp>
        <p:nvSpPr>
          <p:cNvPr id="12" name="Chart Placeholder 6">
            <a:extLst>
              <a:ext uri="{FF2B5EF4-FFF2-40B4-BE49-F238E27FC236}">
                <a16:creationId xmlns:a16="http://schemas.microsoft.com/office/drawing/2014/main" id="{0ACF7FC6-D955-9728-F896-ED79FD7F7A0D}"/>
              </a:ext>
            </a:extLst>
          </p:cNvPr>
          <p:cNvSpPr>
            <a:spLocks noGrp="1"/>
          </p:cNvSpPr>
          <p:nvPr>
            <p:ph type="chart" sz="quarter" idx="20"/>
          </p:nvPr>
        </p:nvSpPr>
        <p:spPr>
          <a:xfrm>
            <a:off x="6238163" y="4200118"/>
            <a:ext cx="5615788" cy="203686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321600"/>
      </p:ext>
    </p:extLst>
  </p:cSld>
  <p:clrMapOvr>
    <a:masterClrMapping/>
  </p:clrMapOvr>
  <p:transition spd="slow"/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harts left / 2 Chart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A0C27-918B-49C4-8695-175DADAE4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Chart Placeholder 5">
            <a:extLst>
              <a:ext uri="{FF2B5EF4-FFF2-40B4-BE49-F238E27FC236}">
                <a16:creationId xmlns:a16="http://schemas.microsoft.com/office/drawing/2014/main" id="{7B71A0BF-C418-4527-9717-5C8C09AAB02C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338050" y="1415848"/>
            <a:ext cx="5615788" cy="235417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11" name="Chart Placeholder 6">
            <a:extLst>
              <a:ext uri="{FF2B5EF4-FFF2-40B4-BE49-F238E27FC236}">
                <a16:creationId xmlns:a16="http://schemas.microsoft.com/office/drawing/2014/main" id="{70846523-90E9-46AF-88C0-783BD03FC204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338050" y="3882816"/>
            <a:ext cx="5615788" cy="235417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7" name="Chart Placeholder 5">
            <a:extLst>
              <a:ext uri="{FF2B5EF4-FFF2-40B4-BE49-F238E27FC236}">
                <a16:creationId xmlns:a16="http://schemas.microsoft.com/office/drawing/2014/main" id="{2B9D84F8-0284-3C1D-48B3-B4E92A7470B2}"/>
              </a:ext>
            </a:extLst>
          </p:cNvPr>
          <p:cNvSpPr>
            <a:spLocks noGrp="1"/>
          </p:cNvSpPr>
          <p:nvPr>
            <p:ph type="chart" sz="quarter" idx="18"/>
          </p:nvPr>
        </p:nvSpPr>
        <p:spPr>
          <a:xfrm>
            <a:off x="6238163" y="1415848"/>
            <a:ext cx="5615788" cy="235417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12" name="Chart Placeholder 6">
            <a:extLst>
              <a:ext uri="{FF2B5EF4-FFF2-40B4-BE49-F238E27FC236}">
                <a16:creationId xmlns:a16="http://schemas.microsoft.com/office/drawing/2014/main" id="{0ACF7FC6-D955-9728-F896-ED79FD7F7A0D}"/>
              </a:ext>
            </a:extLst>
          </p:cNvPr>
          <p:cNvSpPr>
            <a:spLocks noGrp="1"/>
          </p:cNvSpPr>
          <p:nvPr>
            <p:ph type="chart" sz="quarter" idx="20"/>
          </p:nvPr>
        </p:nvSpPr>
        <p:spPr>
          <a:xfrm>
            <a:off x="6238163" y="3882816"/>
            <a:ext cx="5615788" cy="235417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6467190"/>
      </p:ext>
    </p:extLst>
  </p:cSld>
  <p:clrMapOvr>
    <a:masterClrMapping/>
  </p:clrMapOvr>
  <p:transition spd="slow"/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Text left / 2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A0C27-918B-49C4-8695-175DADAE4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8FDC05-FC6F-5CD2-1633-BC94D25CB65C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338050" y="1415848"/>
            <a:ext cx="5615788" cy="2354170"/>
          </a:xfrm>
        </p:spPr>
        <p:txBody>
          <a:bodyPr/>
          <a:lstStyle/>
          <a:p>
            <a:pPr lvl="0"/>
            <a:r>
              <a:rPr lang="en-US" dirty="0"/>
              <a:t>Click to add text; to insert tables use the Element Wizard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7A163764-CB0A-9AEF-505C-DB37CA6D2920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338050" y="3882816"/>
            <a:ext cx="5615788" cy="2354170"/>
          </a:xfrm>
        </p:spPr>
        <p:txBody>
          <a:bodyPr/>
          <a:lstStyle/>
          <a:p>
            <a:pPr lvl="0"/>
            <a:r>
              <a:rPr lang="en-US" dirty="0"/>
              <a:t>Click to add text; to insert tables use the Element Wizard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6A8D315A-B69B-5A34-6153-2351F6BB5E3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6238163" y="1415848"/>
            <a:ext cx="5615788" cy="2354170"/>
          </a:xfrm>
        </p:spPr>
        <p:txBody>
          <a:bodyPr/>
          <a:lstStyle/>
          <a:p>
            <a:pPr lvl="0"/>
            <a:r>
              <a:rPr lang="en-US" dirty="0"/>
              <a:t>Click to add text; to insert tables use the Element Wizard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858F4F9A-E527-772E-1B97-F8EC9ADB2691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238163" y="3882816"/>
            <a:ext cx="5615788" cy="2354170"/>
          </a:xfrm>
        </p:spPr>
        <p:txBody>
          <a:bodyPr/>
          <a:lstStyle/>
          <a:p>
            <a:pPr lvl="0"/>
            <a:r>
              <a:rPr lang="en-US" dirty="0"/>
              <a:t>Click to add text; to insert tables use the Element Wizard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7805135"/>
      </p:ext>
    </p:extLst>
  </p:cSld>
  <p:clrMapOvr>
    <a:masterClrMapping/>
  </p:clrMapOvr>
  <p:transition spd="slow"/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DF6E1CD0-5621-4135-BC25-91B182A831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429981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2" imgW="359" imgH="358" progId="TCLayout.ActiveDocument.1">
                  <p:embed/>
                </p:oleObj>
              </mc:Choice>
              <mc:Fallback>
                <p:oleObj name="think-cell Folie" r:id="rId2" imgW="359" imgH="358" progId="TCLayout.ActiveDocument.1">
                  <p:embed/>
                  <p:pic>
                    <p:nvPicPr>
                      <p:cNvPr id="2" name="Objekt 1" hidden="1">
                        <a:extLst>
                          <a:ext uri="{FF2B5EF4-FFF2-40B4-BE49-F238E27FC236}">
                            <a16:creationId xmlns:a16="http://schemas.microsoft.com/office/drawing/2014/main" id="{DF6E1CD0-5621-4135-BC25-91B182A8313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" name="Group 19">
            <a:extLst>
              <a:ext uri="{FF2B5EF4-FFF2-40B4-BE49-F238E27FC236}">
                <a16:creationId xmlns:a16="http://schemas.microsoft.com/office/drawing/2014/main" id="{A24D2DC2-7541-40BE-A14E-68814A38A5CA}"/>
              </a:ext>
            </a:extLst>
          </p:cNvPr>
          <p:cNvGrpSpPr/>
          <p:nvPr/>
        </p:nvGrpSpPr>
        <p:grpSpPr bwMode="gray">
          <a:xfrm>
            <a:off x="10990733" y="6486253"/>
            <a:ext cx="864407" cy="184378"/>
            <a:chOff x="10541000" y="6489700"/>
            <a:chExt cx="1301750" cy="252413"/>
          </a:xfrm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7535BF74-CC89-43B3-AC86-71F52F7BB70B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0541000" y="6489700"/>
              <a:ext cx="117475" cy="249238"/>
            </a:xfrm>
            <a:custGeom>
              <a:avLst/>
              <a:gdLst>
                <a:gd name="T0" fmla="*/ 0 w 512"/>
                <a:gd name="T1" fmla="*/ 1078 h 1078"/>
                <a:gd name="T2" fmla="*/ 68 w 512"/>
                <a:gd name="T3" fmla="*/ 1078 h 1078"/>
                <a:gd name="T4" fmla="*/ 105 w 512"/>
                <a:gd name="T5" fmla="*/ 749 h 1078"/>
                <a:gd name="T6" fmla="*/ 318 w 512"/>
                <a:gd name="T7" fmla="*/ 479 h 1078"/>
                <a:gd name="T8" fmla="*/ 427 w 512"/>
                <a:gd name="T9" fmla="*/ 690 h 1078"/>
                <a:gd name="T10" fmla="*/ 383 w 512"/>
                <a:gd name="T11" fmla="*/ 1078 h 1078"/>
                <a:gd name="T12" fmla="*/ 452 w 512"/>
                <a:gd name="T13" fmla="*/ 1078 h 1078"/>
                <a:gd name="T14" fmla="*/ 496 w 512"/>
                <a:gd name="T15" fmla="*/ 686 h 1078"/>
                <a:gd name="T16" fmla="*/ 327 w 512"/>
                <a:gd name="T17" fmla="*/ 402 h 1078"/>
                <a:gd name="T18" fmla="*/ 132 w 512"/>
                <a:gd name="T19" fmla="*/ 535 h 1078"/>
                <a:gd name="T20" fmla="*/ 129 w 512"/>
                <a:gd name="T21" fmla="*/ 535 h 1078"/>
                <a:gd name="T22" fmla="*/ 189 w 512"/>
                <a:gd name="T23" fmla="*/ 0 h 1078"/>
                <a:gd name="T24" fmla="*/ 121 w 512"/>
                <a:gd name="T25" fmla="*/ 0 h 1078"/>
                <a:gd name="T26" fmla="*/ 0 w 512"/>
                <a:gd name="T27" fmla="*/ 1078 h 10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2" h="1078">
                  <a:moveTo>
                    <a:pt x="0" y="1078"/>
                  </a:moveTo>
                  <a:cubicBezTo>
                    <a:pt x="68" y="1078"/>
                    <a:pt x="68" y="1078"/>
                    <a:pt x="68" y="1078"/>
                  </a:cubicBezTo>
                  <a:cubicBezTo>
                    <a:pt x="105" y="749"/>
                    <a:pt x="105" y="749"/>
                    <a:pt x="105" y="749"/>
                  </a:cubicBezTo>
                  <a:cubicBezTo>
                    <a:pt x="126" y="568"/>
                    <a:pt x="217" y="479"/>
                    <a:pt x="318" y="479"/>
                  </a:cubicBezTo>
                  <a:cubicBezTo>
                    <a:pt x="426" y="479"/>
                    <a:pt x="439" y="583"/>
                    <a:pt x="427" y="690"/>
                  </a:cubicBezTo>
                  <a:cubicBezTo>
                    <a:pt x="383" y="1078"/>
                    <a:pt x="383" y="1078"/>
                    <a:pt x="383" y="1078"/>
                  </a:cubicBezTo>
                  <a:cubicBezTo>
                    <a:pt x="452" y="1078"/>
                    <a:pt x="452" y="1078"/>
                    <a:pt x="452" y="1078"/>
                  </a:cubicBezTo>
                  <a:cubicBezTo>
                    <a:pt x="496" y="686"/>
                    <a:pt x="496" y="686"/>
                    <a:pt x="496" y="686"/>
                  </a:cubicBezTo>
                  <a:cubicBezTo>
                    <a:pt x="512" y="542"/>
                    <a:pt x="491" y="402"/>
                    <a:pt x="327" y="402"/>
                  </a:cubicBezTo>
                  <a:cubicBezTo>
                    <a:pt x="241" y="402"/>
                    <a:pt x="167" y="462"/>
                    <a:pt x="132" y="535"/>
                  </a:cubicBezTo>
                  <a:cubicBezTo>
                    <a:pt x="129" y="535"/>
                    <a:pt x="129" y="535"/>
                    <a:pt x="129" y="535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0" y="1078"/>
                    <a:pt x="0" y="1078"/>
                    <a:pt x="0" y="107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799" dirty="0"/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210D90EE-AAE9-46BF-B6F6-30922D928391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10669588" y="6581775"/>
              <a:ext cx="114300" cy="160338"/>
            </a:xfrm>
            <a:custGeom>
              <a:avLst/>
              <a:gdLst>
                <a:gd name="T0" fmla="*/ 479 w 497"/>
                <a:gd name="T1" fmla="*/ 239 h 694"/>
                <a:gd name="T2" fmla="*/ 295 w 497"/>
                <a:gd name="T3" fmla="*/ 0 h 694"/>
                <a:gd name="T4" fmla="*/ 84 w 497"/>
                <a:gd name="T5" fmla="*/ 93 h 694"/>
                <a:gd name="T6" fmla="*/ 117 w 497"/>
                <a:gd name="T7" fmla="*/ 152 h 694"/>
                <a:gd name="T8" fmla="*/ 287 w 497"/>
                <a:gd name="T9" fmla="*/ 77 h 694"/>
                <a:gd name="T10" fmla="*/ 417 w 497"/>
                <a:gd name="T11" fmla="*/ 237 h 694"/>
                <a:gd name="T12" fmla="*/ 413 w 497"/>
                <a:gd name="T13" fmla="*/ 277 h 694"/>
                <a:gd name="T14" fmla="*/ 333 w 497"/>
                <a:gd name="T15" fmla="*/ 277 h 694"/>
                <a:gd name="T16" fmla="*/ 16 w 497"/>
                <a:gd name="T17" fmla="*/ 498 h 694"/>
                <a:gd name="T18" fmla="*/ 180 w 497"/>
                <a:gd name="T19" fmla="*/ 694 h 694"/>
                <a:gd name="T20" fmla="*/ 379 w 497"/>
                <a:gd name="T21" fmla="*/ 569 h 694"/>
                <a:gd name="T22" fmla="*/ 381 w 497"/>
                <a:gd name="T23" fmla="*/ 569 h 694"/>
                <a:gd name="T24" fmla="*/ 376 w 497"/>
                <a:gd name="T25" fmla="*/ 676 h 694"/>
                <a:gd name="T26" fmla="*/ 440 w 497"/>
                <a:gd name="T27" fmla="*/ 676 h 694"/>
                <a:gd name="T28" fmla="*/ 460 w 497"/>
                <a:gd name="T29" fmla="*/ 400 h 694"/>
                <a:gd name="T30" fmla="*/ 479 w 497"/>
                <a:gd name="T31" fmla="*/ 239 h 694"/>
                <a:gd name="T32" fmla="*/ 405 w 497"/>
                <a:gd name="T33" fmla="*/ 346 h 694"/>
                <a:gd name="T34" fmla="*/ 400 w 497"/>
                <a:gd name="T35" fmla="*/ 390 h 694"/>
                <a:gd name="T36" fmla="*/ 191 w 497"/>
                <a:gd name="T37" fmla="*/ 617 h 694"/>
                <a:gd name="T38" fmla="*/ 85 w 497"/>
                <a:gd name="T39" fmla="*/ 494 h 694"/>
                <a:gd name="T40" fmla="*/ 330 w 497"/>
                <a:gd name="T41" fmla="*/ 346 h 694"/>
                <a:gd name="T42" fmla="*/ 405 w 497"/>
                <a:gd name="T43" fmla="*/ 346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97" h="694">
                  <a:moveTo>
                    <a:pt x="479" y="239"/>
                  </a:moveTo>
                  <a:cubicBezTo>
                    <a:pt x="497" y="72"/>
                    <a:pt x="423" y="0"/>
                    <a:pt x="295" y="0"/>
                  </a:cubicBezTo>
                  <a:cubicBezTo>
                    <a:pt x="227" y="0"/>
                    <a:pt x="141" y="33"/>
                    <a:pt x="84" y="93"/>
                  </a:cubicBezTo>
                  <a:cubicBezTo>
                    <a:pt x="117" y="152"/>
                    <a:pt x="117" y="152"/>
                    <a:pt x="117" y="152"/>
                  </a:cubicBezTo>
                  <a:cubicBezTo>
                    <a:pt x="170" y="102"/>
                    <a:pt x="225" y="77"/>
                    <a:pt x="287" y="77"/>
                  </a:cubicBezTo>
                  <a:cubicBezTo>
                    <a:pt x="371" y="77"/>
                    <a:pt x="430" y="123"/>
                    <a:pt x="417" y="237"/>
                  </a:cubicBezTo>
                  <a:cubicBezTo>
                    <a:pt x="413" y="277"/>
                    <a:pt x="413" y="277"/>
                    <a:pt x="413" y="277"/>
                  </a:cubicBezTo>
                  <a:cubicBezTo>
                    <a:pt x="333" y="277"/>
                    <a:pt x="333" y="277"/>
                    <a:pt x="333" y="277"/>
                  </a:cubicBezTo>
                  <a:cubicBezTo>
                    <a:pt x="229" y="277"/>
                    <a:pt x="38" y="297"/>
                    <a:pt x="16" y="498"/>
                  </a:cubicBezTo>
                  <a:cubicBezTo>
                    <a:pt x="0" y="638"/>
                    <a:pt x="90" y="694"/>
                    <a:pt x="180" y="694"/>
                  </a:cubicBezTo>
                  <a:cubicBezTo>
                    <a:pt x="269" y="694"/>
                    <a:pt x="330" y="654"/>
                    <a:pt x="379" y="569"/>
                  </a:cubicBezTo>
                  <a:cubicBezTo>
                    <a:pt x="381" y="569"/>
                    <a:pt x="381" y="569"/>
                    <a:pt x="381" y="569"/>
                  </a:cubicBezTo>
                  <a:cubicBezTo>
                    <a:pt x="377" y="607"/>
                    <a:pt x="375" y="644"/>
                    <a:pt x="376" y="676"/>
                  </a:cubicBezTo>
                  <a:cubicBezTo>
                    <a:pt x="440" y="676"/>
                    <a:pt x="440" y="676"/>
                    <a:pt x="440" y="676"/>
                  </a:cubicBezTo>
                  <a:cubicBezTo>
                    <a:pt x="440" y="601"/>
                    <a:pt x="446" y="528"/>
                    <a:pt x="460" y="400"/>
                  </a:cubicBezTo>
                  <a:cubicBezTo>
                    <a:pt x="479" y="239"/>
                    <a:pt x="479" y="239"/>
                    <a:pt x="479" y="239"/>
                  </a:cubicBezTo>
                  <a:close/>
                  <a:moveTo>
                    <a:pt x="405" y="346"/>
                  </a:moveTo>
                  <a:cubicBezTo>
                    <a:pt x="400" y="390"/>
                    <a:pt x="400" y="390"/>
                    <a:pt x="400" y="390"/>
                  </a:cubicBezTo>
                  <a:cubicBezTo>
                    <a:pt x="388" y="500"/>
                    <a:pt x="337" y="617"/>
                    <a:pt x="191" y="617"/>
                  </a:cubicBezTo>
                  <a:cubicBezTo>
                    <a:pt x="134" y="617"/>
                    <a:pt x="76" y="575"/>
                    <a:pt x="85" y="494"/>
                  </a:cubicBezTo>
                  <a:cubicBezTo>
                    <a:pt x="97" y="381"/>
                    <a:pt x="215" y="346"/>
                    <a:pt x="330" y="346"/>
                  </a:cubicBezTo>
                  <a:cubicBezTo>
                    <a:pt x="405" y="346"/>
                    <a:pt x="405" y="346"/>
                    <a:pt x="405" y="34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799" dirty="0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30244FEC-458F-4E07-AD3F-27342F1787FC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0796588" y="6581775"/>
              <a:ext cx="117475" cy="157163"/>
            </a:xfrm>
            <a:custGeom>
              <a:avLst/>
              <a:gdLst>
                <a:gd name="T0" fmla="*/ 0 w 512"/>
                <a:gd name="T1" fmla="*/ 676 h 676"/>
                <a:gd name="T2" fmla="*/ 69 w 512"/>
                <a:gd name="T3" fmla="*/ 676 h 676"/>
                <a:gd name="T4" fmla="*/ 106 w 512"/>
                <a:gd name="T5" fmla="*/ 347 h 676"/>
                <a:gd name="T6" fmla="*/ 319 w 512"/>
                <a:gd name="T7" fmla="*/ 77 h 676"/>
                <a:gd name="T8" fmla="*/ 427 w 512"/>
                <a:gd name="T9" fmla="*/ 288 h 676"/>
                <a:gd name="T10" fmla="*/ 384 w 512"/>
                <a:gd name="T11" fmla="*/ 676 h 676"/>
                <a:gd name="T12" fmla="*/ 452 w 512"/>
                <a:gd name="T13" fmla="*/ 676 h 676"/>
                <a:gd name="T14" fmla="*/ 496 w 512"/>
                <a:gd name="T15" fmla="*/ 284 h 676"/>
                <a:gd name="T16" fmla="*/ 327 w 512"/>
                <a:gd name="T17" fmla="*/ 0 h 676"/>
                <a:gd name="T18" fmla="*/ 132 w 512"/>
                <a:gd name="T19" fmla="*/ 133 h 676"/>
                <a:gd name="T20" fmla="*/ 129 w 512"/>
                <a:gd name="T21" fmla="*/ 133 h 676"/>
                <a:gd name="T22" fmla="*/ 137 w 512"/>
                <a:gd name="T23" fmla="*/ 17 h 676"/>
                <a:gd name="T24" fmla="*/ 69 w 512"/>
                <a:gd name="T25" fmla="*/ 17 h 676"/>
                <a:gd name="T26" fmla="*/ 53 w 512"/>
                <a:gd name="T27" fmla="*/ 203 h 676"/>
                <a:gd name="T28" fmla="*/ 0 w 512"/>
                <a:gd name="T29" fmla="*/ 676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12" h="676">
                  <a:moveTo>
                    <a:pt x="0" y="676"/>
                  </a:moveTo>
                  <a:cubicBezTo>
                    <a:pt x="69" y="676"/>
                    <a:pt x="69" y="676"/>
                    <a:pt x="69" y="676"/>
                  </a:cubicBezTo>
                  <a:cubicBezTo>
                    <a:pt x="106" y="347"/>
                    <a:pt x="106" y="347"/>
                    <a:pt x="106" y="347"/>
                  </a:cubicBezTo>
                  <a:cubicBezTo>
                    <a:pt x="126" y="166"/>
                    <a:pt x="217" y="77"/>
                    <a:pt x="319" y="77"/>
                  </a:cubicBezTo>
                  <a:cubicBezTo>
                    <a:pt x="427" y="77"/>
                    <a:pt x="439" y="181"/>
                    <a:pt x="427" y="288"/>
                  </a:cubicBezTo>
                  <a:cubicBezTo>
                    <a:pt x="384" y="676"/>
                    <a:pt x="384" y="676"/>
                    <a:pt x="384" y="676"/>
                  </a:cubicBezTo>
                  <a:cubicBezTo>
                    <a:pt x="452" y="676"/>
                    <a:pt x="452" y="676"/>
                    <a:pt x="452" y="676"/>
                  </a:cubicBezTo>
                  <a:cubicBezTo>
                    <a:pt x="496" y="284"/>
                    <a:pt x="496" y="284"/>
                    <a:pt x="496" y="284"/>
                  </a:cubicBezTo>
                  <a:cubicBezTo>
                    <a:pt x="512" y="140"/>
                    <a:pt x="492" y="0"/>
                    <a:pt x="327" y="0"/>
                  </a:cubicBezTo>
                  <a:cubicBezTo>
                    <a:pt x="242" y="0"/>
                    <a:pt x="168" y="60"/>
                    <a:pt x="132" y="133"/>
                  </a:cubicBezTo>
                  <a:cubicBezTo>
                    <a:pt x="129" y="133"/>
                    <a:pt x="129" y="133"/>
                    <a:pt x="129" y="133"/>
                  </a:cubicBezTo>
                  <a:cubicBezTo>
                    <a:pt x="128" y="120"/>
                    <a:pt x="133" y="66"/>
                    <a:pt x="137" y="17"/>
                  </a:cubicBezTo>
                  <a:cubicBezTo>
                    <a:pt x="69" y="17"/>
                    <a:pt x="69" y="17"/>
                    <a:pt x="69" y="17"/>
                  </a:cubicBezTo>
                  <a:cubicBezTo>
                    <a:pt x="65" y="52"/>
                    <a:pt x="59" y="154"/>
                    <a:pt x="53" y="203"/>
                  </a:cubicBezTo>
                  <a:cubicBezTo>
                    <a:pt x="0" y="676"/>
                    <a:pt x="0" y="676"/>
                    <a:pt x="0" y="67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799" dirty="0"/>
            </a:p>
          </p:txBody>
        </p:sp>
        <p:sp>
          <p:nvSpPr>
            <p:cNvPr id="37" name="Freeform 8">
              <a:extLst>
                <a:ext uri="{FF2B5EF4-FFF2-40B4-BE49-F238E27FC236}">
                  <a16:creationId xmlns:a16="http://schemas.microsoft.com/office/drawing/2014/main" id="{049337A0-78C6-4389-85AF-FD9FE52F249F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0928350" y="6581775"/>
              <a:ext cx="117475" cy="157163"/>
            </a:xfrm>
            <a:custGeom>
              <a:avLst/>
              <a:gdLst>
                <a:gd name="T0" fmla="*/ 0 w 512"/>
                <a:gd name="T1" fmla="*/ 676 h 676"/>
                <a:gd name="T2" fmla="*/ 69 w 512"/>
                <a:gd name="T3" fmla="*/ 676 h 676"/>
                <a:gd name="T4" fmla="*/ 106 w 512"/>
                <a:gd name="T5" fmla="*/ 347 h 676"/>
                <a:gd name="T6" fmla="*/ 319 w 512"/>
                <a:gd name="T7" fmla="*/ 77 h 676"/>
                <a:gd name="T8" fmla="*/ 427 w 512"/>
                <a:gd name="T9" fmla="*/ 288 h 676"/>
                <a:gd name="T10" fmla="*/ 384 w 512"/>
                <a:gd name="T11" fmla="*/ 676 h 676"/>
                <a:gd name="T12" fmla="*/ 452 w 512"/>
                <a:gd name="T13" fmla="*/ 676 h 676"/>
                <a:gd name="T14" fmla="*/ 496 w 512"/>
                <a:gd name="T15" fmla="*/ 284 h 676"/>
                <a:gd name="T16" fmla="*/ 327 w 512"/>
                <a:gd name="T17" fmla="*/ 0 h 676"/>
                <a:gd name="T18" fmla="*/ 132 w 512"/>
                <a:gd name="T19" fmla="*/ 133 h 676"/>
                <a:gd name="T20" fmla="*/ 129 w 512"/>
                <a:gd name="T21" fmla="*/ 133 h 676"/>
                <a:gd name="T22" fmla="*/ 137 w 512"/>
                <a:gd name="T23" fmla="*/ 17 h 676"/>
                <a:gd name="T24" fmla="*/ 69 w 512"/>
                <a:gd name="T25" fmla="*/ 17 h 676"/>
                <a:gd name="T26" fmla="*/ 53 w 512"/>
                <a:gd name="T27" fmla="*/ 203 h 676"/>
                <a:gd name="T28" fmla="*/ 0 w 512"/>
                <a:gd name="T29" fmla="*/ 676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12" h="676">
                  <a:moveTo>
                    <a:pt x="0" y="676"/>
                  </a:moveTo>
                  <a:cubicBezTo>
                    <a:pt x="69" y="676"/>
                    <a:pt x="69" y="676"/>
                    <a:pt x="69" y="676"/>
                  </a:cubicBezTo>
                  <a:cubicBezTo>
                    <a:pt x="106" y="347"/>
                    <a:pt x="106" y="347"/>
                    <a:pt x="106" y="347"/>
                  </a:cubicBezTo>
                  <a:cubicBezTo>
                    <a:pt x="126" y="166"/>
                    <a:pt x="217" y="77"/>
                    <a:pt x="319" y="77"/>
                  </a:cubicBezTo>
                  <a:cubicBezTo>
                    <a:pt x="427" y="77"/>
                    <a:pt x="439" y="181"/>
                    <a:pt x="427" y="288"/>
                  </a:cubicBezTo>
                  <a:cubicBezTo>
                    <a:pt x="384" y="676"/>
                    <a:pt x="384" y="676"/>
                    <a:pt x="384" y="676"/>
                  </a:cubicBezTo>
                  <a:cubicBezTo>
                    <a:pt x="452" y="676"/>
                    <a:pt x="452" y="676"/>
                    <a:pt x="452" y="676"/>
                  </a:cubicBezTo>
                  <a:cubicBezTo>
                    <a:pt x="496" y="284"/>
                    <a:pt x="496" y="284"/>
                    <a:pt x="496" y="284"/>
                  </a:cubicBezTo>
                  <a:cubicBezTo>
                    <a:pt x="512" y="140"/>
                    <a:pt x="492" y="0"/>
                    <a:pt x="327" y="0"/>
                  </a:cubicBezTo>
                  <a:cubicBezTo>
                    <a:pt x="242" y="0"/>
                    <a:pt x="168" y="60"/>
                    <a:pt x="132" y="133"/>
                  </a:cubicBezTo>
                  <a:cubicBezTo>
                    <a:pt x="129" y="133"/>
                    <a:pt x="129" y="133"/>
                    <a:pt x="129" y="133"/>
                  </a:cubicBezTo>
                  <a:cubicBezTo>
                    <a:pt x="128" y="120"/>
                    <a:pt x="133" y="66"/>
                    <a:pt x="137" y="17"/>
                  </a:cubicBezTo>
                  <a:cubicBezTo>
                    <a:pt x="69" y="17"/>
                    <a:pt x="69" y="17"/>
                    <a:pt x="69" y="17"/>
                  </a:cubicBezTo>
                  <a:cubicBezTo>
                    <a:pt x="65" y="52"/>
                    <a:pt x="59" y="154"/>
                    <a:pt x="53" y="203"/>
                  </a:cubicBezTo>
                  <a:cubicBezTo>
                    <a:pt x="0" y="676"/>
                    <a:pt x="0" y="676"/>
                    <a:pt x="0" y="67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799" dirty="0"/>
            </a:p>
          </p:txBody>
        </p:sp>
        <p:sp>
          <p:nvSpPr>
            <p:cNvPr id="38" name="Freeform 9">
              <a:extLst>
                <a:ext uri="{FF2B5EF4-FFF2-40B4-BE49-F238E27FC236}">
                  <a16:creationId xmlns:a16="http://schemas.microsoft.com/office/drawing/2014/main" id="{D01EFCF3-AF7B-4A1F-B852-9CDBA2873F48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11058525" y="6581775"/>
              <a:ext cx="136525" cy="160338"/>
            </a:xfrm>
            <a:custGeom>
              <a:avLst/>
              <a:gdLst>
                <a:gd name="T0" fmla="*/ 23 w 600"/>
                <a:gd name="T1" fmla="*/ 347 h 694"/>
                <a:gd name="T2" fmla="*/ 261 w 600"/>
                <a:gd name="T3" fmla="*/ 694 h 694"/>
                <a:gd name="T4" fmla="*/ 577 w 600"/>
                <a:gd name="T5" fmla="*/ 347 h 694"/>
                <a:gd name="T6" fmla="*/ 339 w 600"/>
                <a:gd name="T7" fmla="*/ 0 h 694"/>
                <a:gd name="T8" fmla="*/ 23 w 600"/>
                <a:gd name="T9" fmla="*/ 347 h 694"/>
                <a:gd name="T10" fmla="*/ 91 w 600"/>
                <a:gd name="T11" fmla="*/ 347 h 694"/>
                <a:gd name="T12" fmla="*/ 330 w 600"/>
                <a:gd name="T13" fmla="*/ 77 h 694"/>
                <a:gd name="T14" fmla="*/ 509 w 600"/>
                <a:gd name="T15" fmla="*/ 347 h 694"/>
                <a:gd name="T16" fmla="*/ 269 w 600"/>
                <a:gd name="T17" fmla="*/ 617 h 694"/>
                <a:gd name="T18" fmla="*/ 91 w 600"/>
                <a:gd name="T19" fmla="*/ 347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0" h="694">
                  <a:moveTo>
                    <a:pt x="23" y="347"/>
                  </a:moveTo>
                  <a:cubicBezTo>
                    <a:pt x="0" y="548"/>
                    <a:pt x="99" y="694"/>
                    <a:pt x="261" y="694"/>
                  </a:cubicBezTo>
                  <a:cubicBezTo>
                    <a:pt x="423" y="694"/>
                    <a:pt x="554" y="548"/>
                    <a:pt x="577" y="347"/>
                  </a:cubicBezTo>
                  <a:cubicBezTo>
                    <a:pt x="600" y="146"/>
                    <a:pt x="501" y="0"/>
                    <a:pt x="339" y="0"/>
                  </a:cubicBezTo>
                  <a:cubicBezTo>
                    <a:pt x="177" y="0"/>
                    <a:pt x="45" y="146"/>
                    <a:pt x="23" y="347"/>
                  </a:cubicBezTo>
                  <a:close/>
                  <a:moveTo>
                    <a:pt x="91" y="347"/>
                  </a:moveTo>
                  <a:cubicBezTo>
                    <a:pt x="108" y="199"/>
                    <a:pt x="201" y="77"/>
                    <a:pt x="330" y="77"/>
                  </a:cubicBezTo>
                  <a:cubicBezTo>
                    <a:pt x="459" y="77"/>
                    <a:pt x="525" y="199"/>
                    <a:pt x="509" y="347"/>
                  </a:cubicBezTo>
                  <a:cubicBezTo>
                    <a:pt x="492" y="495"/>
                    <a:pt x="398" y="617"/>
                    <a:pt x="269" y="617"/>
                  </a:cubicBezTo>
                  <a:cubicBezTo>
                    <a:pt x="141" y="617"/>
                    <a:pt x="74" y="495"/>
                    <a:pt x="91" y="34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799" dirty="0"/>
            </a:p>
          </p:txBody>
        </p:sp>
        <p:sp>
          <p:nvSpPr>
            <p:cNvPr id="39" name="Freeform 10">
              <a:extLst>
                <a:ext uri="{FF2B5EF4-FFF2-40B4-BE49-F238E27FC236}">
                  <a16:creationId xmlns:a16="http://schemas.microsoft.com/office/drawing/2014/main" id="{C56F9B65-FA0A-448E-97B0-9F112CB93800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1204575" y="6586538"/>
              <a:ext cx="112713" cy="152400"/>
            </a:xfrm>
            <a:custGeom>
              <a:avLst/>
              <a:gdLst>
                <a:gd name="T0" fmla="*/ 20 w 71"/>
                <a:gd name="T1" fmla="*/ 96 h 96"/>
                <a:gd name="T2" fmla="*/ 30 w 71"/>
                <a:gd name="T3" fmla="*/ 96 h 96"/>
                <a:gd name="T4" fmla="*/ 71 w 71"/>
                <a:gd name="T5" fmla="*/ 0 h 96"/>
                <a:gd name="T6" fmla="*/ 61 w 71"/>
                <a:gd name="T7" fmla="*/ 0 h 96"/>
                <a:gd name="T8" fmla="*/ 27 w 71"/>
                <a:gd name="T9" fmla="*/ 82 h 96"/>
                <a:gd name="T10" fmla="*/ 11 w 71"/>
                <a:gd name="T11" fmla="*/ 0 h 96"/>
                <a:gd name="T12" fmla="*/ 0 w 71"/>
                <a:gd name="T13" fmla="*/ 0 h 96"/>
                <a:gd name="T14" fmla="*/ 20 w 71"/>
                <a:gd name="T15" fmla="*/ 96 h 96"/>
                <a:gd name="T16" fmla="*/ 20 w 71"/>
                <a:gd name="T17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96">
                  <a:moveTo>
                    <a:pt x="20" y="96"/>
                  </a:moveTo>
                  <a:lnTo>
                    <a:pt x="30" y="96"/>
                  </a:lnTo>
                  <a:lnTo>
                    <a:pt x="71" y="0"/>
                  </a:lnTo>
                  <a:lnTo>
                    <a:pt x="61" y="0"/>
                  </a:lnTo>
                  <a:lnTo>
                    <a:pt x="27" y="82"/>
                  </a:lnTo>
                  <a:lnTo>
                    <a:pt x="11" y="0"/>
                  </a:lnTo>
                  <a:lnTo>
                    <a:pt x="0" y="0"/>
                  </a:lnTo>
                  <a:lnTo>
                    <a:pt x="20" y="96"/>
                  </a:lnTo>
                  <a:lnTo>
                    <a:pt x="20" y="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799" dirty="0"/>
            </a:p>
          </p:txBody>
        </p:sp>
        <p:sp>
          <p:nvSpPr>
            <p:cNvPr id="40" name="Freeform 11">
              <a:extLst>
                <a:ext uri="{FF2B5EF4-FFF2-40B4-BE49-F238E27FC236}">
                  <a16:creationId xmlns:a16="http://schemas.microsoft.com/office/drawing/2014/main" id="{EE523609-A3C0-4B15-9A69-4C21448D8E5E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11309350" y="6581775"/>
              <a:ext cx="127000" cy="160338"/>
            </a:xfrm>
            <a:custGeom>
              <a:avLst/>
              <a:gdLst>
                <a:gd name="T0" fmla="*/ 451 w 556"/>
                <a:gd name="T1" fmla="*/ 500 h 694"/>
                <a:gd name="T2" fmla="*/ 261 w 556"/>
                <a:gd name="T3" fmla="*/ 617 h 694"/>
                <a:gd name="T4" fmla="*/ 89 w 556"/>
                <a:gd name="T5" fmla="*/ 368 h 694"/>
                <a:gd name="T6" fmla="*/ 532 w 556"/>
                <a:gd name="T7" fmla="*/ 368 h 694"/>
                <a:gd name="T8" fmla="*/ 539 w 556"/>
                <a:gd name="T9" fmla="*/ 308 h 694"/>
                <a:gd name="T10" fmla="*/ 326 w 556"/>
                <a:gd name="T11" fmla="*/ 0 h 694"/>
                <a:gd name="T12" fmla="*/ 23 w 556"/>
                <a:gd name="T13" fmla="*/ 346 h 694"/>
                <a:gd name="T14" fmla="*/ 251 w 556"/>
                <a:gd name="T15" fmla="*/ 694 h 694"/>
                <a:gd name="T16" fmla="*/ 495 w 556"/>
                <a:gd name="T17" fmla="*/ 552 h 694"/>
                <a:gd name="T18" fmla="*/ 451 w 556"/>
                <a:gd name="T19" fmla="*/ 500 h 694"/>
                <a:gd name="T20" fmla="*/ 98 w 556"/>
                <a:gd name="T21" fmla="*/ 291 h 694"/>
                <a:gd name="T22" fmla="*/ 314 w 556"/>
                <a:gd name="T23" fmla="*/ 77 h 694"/>
                <a:gd name="T24" fmla="*/ 472 w 556"/>
                <a:gd name="T25" fmla="*/ 291 h 694"/>
                <a:gd name="T26" fmla="*/ 98 w 556"/>
                <a:gd name="T27" fmla="*/ 291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56" h="694">
                  <a:moveTo>
                    <a:pt x="451" y="500"/>
                  </a:moveTo>
                  <a:cubicBezTo>
                    <a:pt x="409" y="571"/>
                    <a:pt x="330" y="617"/>
                    <a:pt x="261" y="617"/>
                  </a:cubicBezTo>
                  <a:cubicBezTo>
                    <a:pt x="101" y="617"/>
                    <a:pt x="81" y="440"/>
                    <a:pt x="89" y="368"/>
                  </a:cubicBezTo>
                  <a:cubicBezTo>
                    <a:pt x="532" y="368"/>
                    <a:pt x="532" y="368"/>
                    <a:pt x="532" y="368"/>
                  </a:cubicBezTo>
                  <a:cubicBezTo>
                    <a:pt x="539" y="308"/>
                    <a:pt x="539" y="308"/>
                    <a:pt x="539" y="308"/>
                  </a:cubicBezTo>
                  <a:cubicBezTo>
                    <a:pt x="556" y="156"/>
                    <a:pt x="488" y="0"/>
                    <a:pt x="326" y="0"/>
                  </a:cubicBezTo>
                  <a:cubicBezTo>
                    <a:pt x="172" y="0"/>
                    <a:pt x="45" y="149"/>
                    <a:pt x="23" y="346"/>
                  </a:cubicBezTo>
                  <a:cubicBezTo>
                    <a:pt x="0" y="549"/>
                    <a:pt x="90" y="694"/>
                    <a:pt x="251" y="694"/>
                  </a:cubicBezTo>
                  <a:cubicBezTo>
                    <a:pt x="345" y="694"/>
                    <a:pt x="430" y="652"/>
                    <a:pt x="495" y="552"/>
                  </a:cubicBezTo>
                  <a:cubicBezTo>
                    <a:pt x="451" y="500"/>
                    <a:pt x="451" y="500"/>
                    <a:pt x="451" y="500"/>
                  </a:cubicBezTo>
                  <a:close/>
                  <a:moveTo>
                    <a:pt x="98" y="291"/>
                  </a:moveTo>
                  <a:cubicBezTo>
                    <a:pt x="102" y="257"/>
                    <a:pt x="164" y="77"/>
                    <a:pt x="314" y="77"/>
                  </a:cubicBezTo>
                  <a:cubicBezTo>
                    <a:pt x="415" y="77"/>
                    <a:pt x="485" y="174"/>
                    <a:pt x="472" y="291"/>
                  </a:cubicBezTo>
                  <a:cubicBezTo>
                    <a:pt x="98" y="291"/>
                    <a:pt x="98" y="291"/>
                    <a:pt x="98" y="2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799" dirty="0"/>
            </a:p>
          </p:txBody>
        </p:sp>
        <p:sp>
          <p:nvSpPr>
            <p:cNvPr id="41" name="Freeform 12">
              <a:extLst>
                <a:ext uri="{FF2B5EF4-FFF2-40B4-BE49-F238E27FC236}">
                  <a16:creationId xmlns:a16="http://schemas.microsoft.com/office/drawing/2014/main" id="{0B6148F7-B1C1-4737-BB96-353FC3902135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1444288" y="6581775"/>
              <a:ext cx="80963" cy="157163"/>
            </a:xfrm>
            <a:custGeom>
              <a:avLst/>
              <a:gdLst>
                <a:gd name="T0" fmla="*/ 0 w 350"/>
                <a:gd name="T1" fmla="*/ 676 h 676"/>
                <a:gd name="T2" fmla="*/ 68 w 350"/>
                <a:gd name="T3" fmla="*/ 676 h 676"/>
                <a:gd name="T4" fmla="*/ 108 w 350"/>
                <a:gd name="T5" fmla="*/ 317 h 676"/>
                <a:gd name="T6" fmla="*/ 307 w 350"/>
                <a:gd name="T7" fmla="*/ 86 h 676"/>
                <a:gd name="T8" fmla="*/ 332 w 350"/>
                <a:gd name="T9" fmla="*/ 92 h 676"/>
                <a:gd name="T10" fmla="*/ 350 w 350"/>
                <a:gd name="T11" fmla="*/ 7 h 676"/>
                <a:gd name="T12" fmla="*/ 311 w 350"/>
                <a:gd name="T13" fmla="*/ 0 h 676"/>
                <a:gd name="T14" fmla="*/ 128 w 350"/>
                <a:gd name="T15" fmla="*/ 133 h 676"/>
                <a:gd name="T16" fmla="*/ 136 w 350"/>
                <a:gd name="T17" fmla="*/ 17 h 676"/>
                <a:gd name="T18" fmla="*/ 68 w 350"/>
                <a:gd name="T19" fmla="*/ 17 h 676"/>
                <a:gd name="T20" fmla="*/ 53 w 350"/>
                <a:gd name="T21" fmla="*/ 203 h 676"/>
                <a:gd name="T22" fmla="*/ 0 w 350"/>
                <a:gd name="T23" fmla="*/ 676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0" h="676">
                  <a:moveTo>
                    <a:pt x="0" y="676"/>
                  </a:moveTo>
                  <a:cubicBezTo>
                    <a:pt x="68" y="676"/>
                    <a:pt x="68" y="676"/>
                    <a:pt x="68" y="676"/>
                  </a:cubicBezTo>
                  <a:cubicBezTo>
                    <a:pt x="108" y="317"/>
                    <a:pt x="108" y="317"/>
                    <a:pt x="108" y="317"/>
                  </a:cubicBezTo>
                  <a:cubicBezTo>
                    <a:pt x="123" y="189"/>
                    <a:pt x="188" y="86"/>
                    <a:pt x="307" y="86"/>
                  </a:cubicBezTo>
                  <a:cubicBezTo>
                    <a:pt x="314" y="86"/>
                    <a:pt x="323" y="87"/>
                    <a:pt x="332" y="92"/>
                  </a:cubicBezTo>
                  <a:cubicBezTo>
                    <a:pt x="350" y="7"/>
                    <a:pt x="350" y="7"/>
                    <a:pt x="350" y="7"/>
                  </a:cubicBezTo>
                  <a:cubicBezTo>
                    <a:pt x="337" y="3"/>
                    <a:pt x="324" y="0"/>
                    <a:pt x="311" y="0"/>
                  </a:cubicBezTo>
                  <a:cubicBezTo>
                    <a:pt x="232" y="0"/>
                    <a:pt x="171" y="56"/>
                    <a:pt x="128" y="133"/>
                  </a:cubicBezTo>
                  <a:cubicBezTo>
                    <a:pt x="127" y="120"/>
                    <a:pt x="132" y="66"/>
                    <a:pt x="136" y="1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4" y="52"/>
                    <a:pt x="58" y="154"/>
                    <a:pt x="53" y="203"/>
                  </a:cubicBezTo>
                  <a:cubicBezTo>
                    <a:pt x="0" y="676"/>
                    <a:pt x="0" y="676"/>
                    <a:pt x="0" y="67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799" dirty="0"/>
            </a:p>
          </p:txBody>
        </p:sp>
        <p:sp>
          <p:nvSpPr>
            <p:cNvPr id="42" name="Freeform 13">
              <a:extLst>
                <a:ext uri="{FF2B5EF4-FFF2-40B4-BE49-F238E27FC236}">
                  <a16:creationId xmlns:a16="http://schemas.microsoft.com/office/drawing/2014/main" id="{611F1624-588A-49B7-9954-7833229D1F40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1566525" y="6575425"/>
              <a:ext cx="107950" cy="163513"/>
            </a:xfrm>
            <a:custGeom>
              <a:avLst/>
              <a:gdLst>
                <a:gd name="T0" fmla="*/ 0 w 469"/>
                <a:gd name="T1" fmla="*/ 710 h 710"/>
                <a:gd name="T2" fmla="*/ 171 w 469"/>
                <a:gd name="T3" fmla="*/ 710 h 710"/>
                <a:gd name="T4" fmla="*/ 203 w 469"/>
                <a:gd name="T5" fmla="*/ 421 h 710"/>
                <a:gd name="T6" fmla="*/ 376 w 469"/>
                <a:gd name="T7" fmla="*/ 188 h 710"/>
                <a:gd name="T8" fmla="*/ 447 w 469"/>
                <a:gd name="T9" fmla="*/ 203 h 710"/>
                <a:gd name="T10" fmla="*/ 469 w 469"/>
                <a:gd name="T11" fmla="*/ 7 h 710"/>
                <a:gd name="T12" fmla="*/ 413 w 469"/>
                <a:gd name="T13" fmla="*/ 0 h 710"/>
                <a:gd name="T14" fmla="*/ 239 w 469"/>
                <a:gd name="T15" fmla="*/ 128 h 710"/>
                <a:gd name="T16" fmla="*/ 236 w 469"/>
                <a:gd name="T17" fmla="*/ 128 h 710"/>
                <a:gd name="T18" fmla="*/ 249 w 469"/>
                <a:gd name="T19" fmla="*/ 17 h 710"/>
                <a:gd name="T20" fmla="*/ 78 w 469"/>
                <a:gd name="T21" fmla="*/ 17 h 710"/>
                <a:gd name="T22" fmla="*/ 0 w 469"/>
                <a:gd name="T23" fmla="*/ 710 h 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9" h="710">
                  <a:moveTo>
                    <a:pt x="0" y="710"/>
                  </a:moveTo>
                  <a:cubicBezTo>
                    <a:pt x="171" y="710"/>
                    <a:pt x="171" y="710"/>
                    <a:pt x="171" y="710"/>
                  </a:cubicBezTo>
                  <a:cubicBezTo>
                    <a:pt x="203" y="421"/>
                    <a:pt x="203" y="421"/>
                    <a:pt x="203" y="421"/>
                  </a:cubicBezTo>
                  <a:cubicBezTo>
                    <a:pt x="219" y="283"/>
                    <a:pt x="245" y="188"/>
                    <a:pt x="376" y="188"/>
                  </a:cubicBezTo>
                  <a:cubicBezTo>
                    <a:pt x="401" y="188"/>
                    <a:pt x="424" y="194"/>
                    <a:pt x="447" y="203"/>
                  </a:cubicBezTo>
                  <a:cubicBezTo>
                    <a:pt x="469" y="7"/>
                    <a:pt x="469" y="7"/>
                    <a:pt x="469" y="7"/>
                  </a:cubicBezTo>
                  <a:cubicBezTo>
                    <a:pt x="454" y="2"/>
                    <a:pt x="432" y="0"/>
                    <a:pt x="413" y="0"/>
                  </a:cubicBezTo>
                  <a:cubicBezTo>
                    <a:pt x="337" y="0"/>
                    <a:pt x="284" y="44"/>
                    <a:pt x="239" y="128"/>
                  </a:cubicBezTo>
                  <a:cubicBezTo>
                    <a:pt x="236" y="128"/>
                    <a:pt x="236" y="128"/>
                    <a:pt x="236" y="128"/>
                  </a:cubicBezTo>
                  <a:cubicBezTo>
                    <a:pt x="249" y="17"/>
                    <a:pt x="249" y="17"/>
                    <a:pt x="249" y="17"/>
                  </a:cubicBezTo>
                  <a:cubicBezTo>
                    <a:pt x="78" y="17"/>
                    <a:pt x="78" y="17"/>
                    <a:pt x="78" y="17"/>
                  </a:cubicBezTo>
                  <a:cubicBezTo>
                    <a:pt x="0" y="710"/>
                    <a:pt x="0" y="710"/>
                    <a:pt x="0" y="710"/>
                  </a:cubicBezTo>
                  <a:close/>
                </a:path>
              </a:pathLst>
            </a:custGeom>
            <a:solidFill>
              <a:srgbClr val="0054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799" dirty="0"/>
            </a:p>
          </p:txBody>
        </p:sp>
        <p:sp>
          <p:nvSpPr>
            <p:cNvPr id="43" name="Freeform 14">
              <a:extLst>
                <a:ext uri="{FF2B5EF4-FFF2-40B4-BE49-F238E27FC236}">
                  <a16:creationId xmlns:a16="http://schemas.microsoft.com/office/drawing/2014/main" id="{10209CA3-BE0C-4986-B0E7-B223B1A38B62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11655425" y="6575425"/>
              <a:ext cx="141288" cy="166688"/>
            </a:xfrm>
            <a:custGeom>
              <a:avLst/>
              <a:gdLst>
                <a:gd name="T0" fmla="*/ 434 w 618"/>
                <a:gd name="T1" fmla="*/ 481 h 728"/>
                <a:gd name="T2" fmla="*/ 303 w 618"/>
                <a:gd name="T3" fmla="*/ 565 h 728"/>
                <a:gd name="T4" fmla="*/ 189 w 618"/>
                <a:gd name="T5" fmla="*/ 431 h 728"/>
                <a:gd name="T6" fmla="*/ 586 w 618"/>
                <a:gd name="T7" fmla="*/ 431 h 728"/>
                <a:gd name="T8" fmla="*/ 593 w 618"/>
                <a:gd name="T9" fmla="*/ 364 h 728"/>
                <a:gd name="T10" fmla="*/ 374 w 618"/>
                <a:gd name="T11" fmla="*/ 0 h 728"/>
                <a:gd name="T12" fmla="*/ 25 w 618"/>
                <a:gd name="T13" fmla="*/ 364 h 728"/>
                <a:gd name="T14" fmla="*/ 292 w 618"/>
                <a:gd name="T15" fmla="*/ 728 h 728"/>
                <a:gd name="T16" fmla="*/ 542 w 618"/>
                <a:gd name="T17" fmla="*/ 591 h 728"/>
                <a:gd name="T18" fmla="*/ 434 w 618"/>
                <a:gd name="T19" fmla="*/ 481 h 728"/>
                <a:gd name="T20" fmla="*/ 205 w 618"/>
                <a:gd name="T21" fmla="*/ 285 h 728"/>
                <a:gd name="T22" fmla="*/ 341 w 618"/>
                <a:gd name="T23" fmla="*/ 154 h 728"/>
                <a:gd name="T24" fmla="*/ 431 w 618"/>
                <a:gd name="T25" fmla="*/ 285 h 728"/>
                <a:gd name="T26" fmla="*/ 205 w 618"/>
                <a:gd name="T27" fmla="*/ 285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8" h="728">
                  <a:moveTo>
                    <a:pt x="434" y="481"/>
                  </a:moveTo>
                  <a:cubicBezTo>
                    <a:pt x="400" y="529"/>
                    <a:pt x="359" y="565"/>
                    <a:pt x="303" y="565"/>
                  </a:cubicBezTo>
                  <a:cubicBezTo>
                    <a:pt x="237" y="565"/>
                    <a:pt x="193" y="512"/>
                    <a:pt x="189" y="431"/>
                  </a:cubicBezTo>
                  <a:cubicBezTo>
                    <a:pt x="586" y="431"/>
                    <a:pt x="586" y="431"/>
                    <a:pt x="586" y="431"/>
                  </a:cubicBezTo>
                  <a:cubicBezTo>
                    <a:pt x="593" y="364"/>
                    <a:pt x="593" y="364"/>
                    <a:pt x="593" y="364"/>
                  </a:cubicBezTo>
                  <a:cubicBezTo>
                    <a:pt x="618" y="143"/>
                    <a:pt x="534" y="0"/>
                    <a:pt x="374" y="0"/>
                  </a:cubicBezTo>
                  <a:cubicBezTo>
                    <a:pt x="203" y="0"/>
                    <a:pt x="50" y="143"/>
                    <a:pt x="25" y="364"/>
                  </a:cubicBezTo>
                  <a:cubicBezTo>
                    <a:pt x="0" y="585"/>
                    <a:pt x="121" y="728"/>
                    <a:pt x="292" y="728"/>
                  </a:cubicBezTo>
                  <a:cubicBezTo>
                    <a:pt x="381" y="728"/>
                    <a:pt x="477" y="678"/>
                    <a:pt x="542" y="591"/>
                  </a:cubicBezTo>
                  <a:cubicBezTo>
                    <a:pt x="434" y="481"/>
                    <a:pt x="434" y="481"/>
                    <a:pt x="434" y="481"/>
                  </a:cubicBezTo>
                  <a:close/>
                  <a:moveTo>
                    <a:pt x="205" y="285"/>
                  </a:moveTo>
                  <a:cubicBezTo>
                    <a:pt x="217" y="218"/>
                    <a:pt x="266" y="154"/>
                    <a:pt x="341" y="154"/>
                  </a:cubicBezTo>
                  <a:cubicBezTo>
                    <a:pt x="402" y="154"/>
                    <a:pt x="440" y="214"/>
                    <a:pt x="431" y="285"/>
                  </a:cubicBezTo>
                  <a:cubicBezTo>
                    <a:pt x="205" y="285"/>
                    <a:pt x="205" y="285"/>
                    <a:pt x="205" y="285"/>
                  </a:cubicBezTo>
                  <a:close/>
                </a:path>
              </a:pathLst>
            </a:custGeom>
            <a:solidFill>
              <a:srgbClr val="0054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799" dirty="0"/>
            </a:p>
          </p:txBody>
        </p:sp>
        <p:sp>
          <p:nvSpPr>
            <p:cNvPr id="44" name="Oval 15">
              <a:extLst>
                <a:ext uri="{FF2B5EF4-FFF2-40B4-BE49-F238E27FC236}">
                  <a16:creationId xmlns:a16="http://schemas.microsoft.com/office/drawing/2014/main" id="{10DCC919-13DC-465F-A398-F77F716D90AB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11791950" y="6527800"/>
              <a:ext cx="50800" cy="50800"/>
            </a:xfrm>
            <a:prstGeom prst="ellipse">
              <a:avLst/>
            </a:pr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799" dirty="0"/>
            </a:p>
          </p:txBody>
        </p:sp>
        <p:sp>
          <p:nvSpPr>
            <p:cNvPr id="45" name="Freeform 16">
              <a:extLst>
                <a:ext uri="{FF2B5EF4-FFF2-40B4-BE49-F238E27FC236}">
                  <a16:creationId xmlns:a16="http://schemas.microsoft.com/office/drawing/2014/main" id="{C136DFB1-87F0-42F1-905C-3267805B252D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11811000" y="6540500"/>
              <a:ext cx="15875" cy="23813"/>
            </a:xfrm>
            <a:custGeom>
              <a:avLst/>
              <a:gdLst>
                <a:gd name="T0" fmla="*/ 9 w 66"/>
                <a:gd name="T1" fmla="*/ 8 h 101"/>
                <a:gd name="T2" fmla="*/ 29 w 66"/>
                <a:gd name="T3" fmla="*/ 8 h 101"/>
                <a:gd name="T4" fmla="*/ 53 w 66"/>
                <a:gd name="T5" fmla="*/ 26 h 101"/>
                <a:gd name="T6" fmla="*/ 29 w 66"/>
                <a:gd name="T7" fmla="*/ 44 h 101"/>
                <a:gd name="T8" fmla="*/ 9 w 66"/>
                <a:gd name="T9" fmla="*/ 44 h 101"/>
                <a:gd name="T10" fmla="*/ 9 w 66"/>
                <a:gd name="T11" fmla="*/ 8 h 101"/>
                <a:gd name="T12" fmla="*/ 0 w 66"/>
                <a:gd name="T13" fmla="*/ 101 h 101"/>
                <a:gd name="T14" fmla="*/ 9 w 66"/>
                <a:gd name="T15" fmla="*/ 101 h 101"/>
                <a:gd name="T16" fmla="*/ 9 w 66"/>
                <a:gd name="T17" fmla="*/ 53 h 101"/>
                <a:gd name="T18" fmla="*/ 27 w 66"/>
                <a:gd name="T19" fmla="*/ 53 h 101"/>
                <a:gd name="T20" fmla="*/ 55 w 66"/>
                <a:gd name="T21" fmla="*/ 101 h 101"/>
                <a:gd name="T22" fmla="*/ 66 w 66"/>
                <a:gd name="T23" fmla="*/ 101 h 101"/>
                <a:gd name="T24" fmla="*/ 37 w 66"/>
                <a:gd name="T25" fmla="*/ 52 h 101"/>
                <a:gd name="T26" fmla="*/ 62 w 66"/>
                <a:gd name="T27" fmla="*/ 26 h 101"/>
                <a:gd name="T28" fmla="*/ 27 w 66"/>
                <a:gd name="T29" fmla="*/ 0 h 101"/>
                <a:gd name="T30" fmla="*/ 0 w 66"/>
                <a:gd name="T31" fmla="*/ 0 h 101"/>
                <a:gd name="T32" fmla="*/ 0 w 66"/>
                <a:gd name="T33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101">
                  <a:moveTo>
                    <a:pt x="9" y="8"/>
                  </a:moveTo>
                  <a:cubicBezTo>
                    <a:pt x="29" y="8"/>
                    <a:pt x="29" y="8"/>
                    <a:pt x="29" y="8"/>
                  </a:cubicBezTo>
                  <a:cubicBezTo>
                    <a:pt x="49" y="8"/>
                    <a:pt x="53" y="19"/>
                    <a:pt x="53" y="26"/>
                  </a:cubicBezTo>
                  <a:cubicBezTo>
                    <a:pt x="53" y="33"/>
                    <a:pt x="49" y="44"/>
                    <a:pt x="29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8"/>
                    <a:pt x="9" y="8"/>
                    <a:pt x="9" y="8"/>
                  </a:cubicBezTo>
                  <a:close/>
                  <a:moveTo>
                    <a:pt x="0" y="101"/>
                  </a:moveTo>
                  <a:cubicBezTo>
                    <a:pt x="9" y="101"/>
                    <a:pt x="9" y="101"/>
                    <a:pt x="9" y="101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27" y="53"/>
                    <a:pt x="27" y="53"/>
                    <a:pt x="27" y="53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66" y="101"/>
                    <a:pt x="66" y="101"/>
                    <a:pt x="66" y="101"/>
                  </a:cubicBezTo>
                  <a:cubicBezTo>
                    <a:pt x="37" y="52"/>
                    <a:pt x="37" y="52"/>
                    <a:pt x="37" y="52"/>
                  </a:cubicBezTo>
                  <a:cubicBezTo>
                    <a:pt x="48" y="51"/>
                    <a:pt x="62" y="45"/>
                    <a:pt x="62" y="26"/>
                  </a:cubicBezTo>
                  <a:cubicBezTo>
                    <a:pt x="62" y="0"/>
                    <a:pt x="34" y="0"/>
                    <a:pt x="2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1"/>
                    <a:pt x="0" y="101"/>
                    <a:pt x="0" y="10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799" dirty="0"/>
            </a:p>
          </p:txBody>
        </p:sp>
      </p:grpSp>
      <p:sp>
        <p:nvSpPr>
          <p:cNvPr id="46" name="Footer Placeholder 21">
            <a:extLst>
              <a:ext uri="{FF2B5EF4-FFF2-40B4-BE49-F238E27FC236}">
                <a16:creationId xmlns:a16="http://schemas.microsoft.com/office/drawing/2014/main" id="{B0DD7E69-3A1D-40AF-A011-4A08DF7232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625424" y="6548626"/>
            <a:ext cx="9771512" cy="14396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47" name="Slide Number Placeholder 22">
            <a:extLst>
              <a:ext uri="{FF2B5EF4-FFF2-40B4-BE49-F238E27FC236}">
                <a16:creationId xmlns:a16="http://schemas.microsoft.com/office/drawing/2014/main" id="{8EDF68A9-2029-469B-8096-9D014BADCF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336860" y="6548626"/>
            <a:ext cx="232021" cy="14396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748521D6-1D4F-4968-95F0-84ADACAAD92D}" type="slidenum">
              <a:rPr lang="en-GB" smtClean="0"/>
              <a:t>‹#›</a:t>
            </a:fld>
            <a:endParaRPr lang="en-GB"/>
          </a:p>
        </p:txBody>
      </p:sp>
      <p:cxnSp>
        <p:nvCxnSpPr>
          <p:cNvPr id="48" name="Gerade Verbindung 16">
            <a:extLst>
              <a:ext uri="{FF2B5EF4-FFF2-40B4-BE49-F238E27FC236}">
                <a16:creationId xmlns:a16="http://schemas.microsoft.com/office/drawing/2014/main" id="{35AE07F4-DE9A-497D-8224-484D2907B1C9}"/>
              </a:ext>
            </a:extLst>
          </p:cNvPr>
          <p:cNvCxnSpPr>
            <a:cxnSpLocks/>
          </p:cNvCxnSpPr>
          <p:nvPr/>
        </p:nvCxnSpPr>
        <p:spPr bwMode="gray">
          <a:xfrm>
            <a:off x="336860" y="6492776"/>
            <a:ext cx="10474375" cy="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Rechteck 22">
            <a:extLst>
              <a:ext uri="{FF2B5EF4-FFF2-40B4-BE49-F238E27FC236}">
                <a16:creationId xmlns:a16="http://schemas.microsoft.com/office/drawing/2014/main" id="{194B198E-A4B8-4A4A-A2F2-223A5F9D70D8}"/>
              </a:ext>
            </a:extLst>
          </p:cNvPr>
          <p:cNvSpPr/>
          <p:nvPr/>
        </p:nvSpPr>
        <p:spPr bwMode="gray"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89977" tIns="46788" rIns="89977" bIns="4678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15935" marR="0" indent="-215935" algn="l" defTabSz="914126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effectLst/>
              <a:latin typeface="Arial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94EADE6-C2D8-4335-99C8-483FED631D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5088262" y="3244755"/>
            <a:ext cx="2015475" cy="368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77206"/>
      </p:ext>
    </p:extLst>
  </p:cSld>
  <p:clrMapOvr>
    <a:masterClrMapping/>
  </p:clrMapOvr>
  <p:transition spd="slow"/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">
            <a:extLst>
              <a:ext uri="{FF2B5EF4-FFF2-40B4-BE49-F238E27FC236}">
                <a16:creationId xmlns:a16="http://schemas.microsoft.com/office/drawing/2014/main" id="{EA64E901-630E-48C6-8439-5BFD60646D2F}"/>
              </a:ext>
            </a:extLst>
          </p:cNvPr>
          <p:cNvSpPr/>
          <p:nvPr/>
        </p:nvSpPr>
        <p:spPr bwMode="gray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9977" tIns="46788" rIns="89977" bIns="46788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85664" marR="0" indent="-285664" algn="ctr" defTabSz="914126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 3" pitchFamily="18" charset="2"/>
              <a:buChar char="u"/>
              <a:tabLst/>
            </a:pPr>
            <a:endParaRPr kumimoji="0" lang="en-GB" sz="1799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8" name="ChapterNo">
            <a:extLst>
              <a:ext uri="{FF2B5EF4-FFF2-40B4-BE49-F238E27FC236}">
                <a16:creationId xmlns:a16="http://schemas.microsoft.com/office/drawing/2014/main" id="{A8350DAF-2E33-40F7-818B-A284D0FB0D4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841368" y="1989333"/>
            <a:ext cx="1871513" cy="2735367"/>
          </a:xfrm>
        </p:spPr>
        <p:txBody>
          <a:bodyPr wrap="none" anchor="ctr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19994" b="1">
                <a:solidFill>
                  <a:schemeClr val="bg1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21594" b="1">
                <a:solidFill>
                  <a:schemeClr val="bg1"/>
                </a:solidFill>
              </a:defRPr>
            </a:lvl2pPr>
            <a:lvl3pPr marL="0" indent="0">
              <a:buFont typeface="Arial" panose="020B0604020202020204" pitchFamily="34" charset="0"/>
              <a:buNone/>
              <a:defRPr sz="21594" b="1">
                <a:solidFill>
                  <a:schemeClr val="bg1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21594" b="1">
                <a:solidFill>
                  <a:schemeClr val="bg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 sz="21594" b="1">
                <a:solidFill>
                  <a:schemeClr val="bg1"/>
                </a:solidFill>
              </a:defRPr>
            </a:lvl5pPr>
            <a:lvl6pPr marL="0" indent="0">
              <a:buNone/>
              <a:defRPr sz="21594" b="1">
                <a:solidFill>
                  <a:schemeClr val="bg1"/>
                </a:solidFill>
              </a:defRPr>
            </a:lvl6pPr>
            <a:lvl7pPr marL="0" indent="0">
              <a:buNone/>
              <a:defRPr sz="21594" b="1">
                <a:solidFill>
                  <a:schemeClr val="bg1"/>
                </a:solidFill>
              </a:defRPr>
            </a:lvl7pPr>
            <a:lvl8pPr marL="0" indent="0">
              <a:buNone/>
              <a:defRPr sz="21594" b="1">
                <a:solidFill>
                  <a:schemeClr val="bg1"/>
                </a:solidFill>
              </a:defRPr>
            </a:lvl8pPr>
            <a:lvl9pPr marL="0" indent="0">
              <a:buNone/>
              <a:defRPr sz="21594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GB"/>
              <a:t>X</a:t>
            </a:r>
            <a:endParaRPr lang="en-GB" dirty="0"/>
          </a:p>
        </p:txBody>
      </p:sp>
      <p:sp>
        <p:nvSpPr>
          <p:cNvPr id="24" name="Chapter">
            <a:extLst>
              <a:ext uri="{FF2B5EF4-FFF2-40B4-BE49-F238E27FC236}">
                <a16:creationId xmlns:a16="http://schemas.microsoft.com/office/drawing/2014/main" id="{285CD8BF-4766-4A4B-BE02-F4C041D4A7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2784863" y="3644530"/>
            <a:ext cx="9069089" cy="792237"/>
          </a:xfrm>
        </p:spPr>
        <p:txBody>
          <a:bodyPr/>
          <a:lstStyle>
            <a:lvl1pPr>
              <a:defRPr sz="3199">
                <a:solidFill>
                  <a:schemeClr val="bg1"/>
                </a:solidFill>
              </a:defRPr>
            </a:lvl1pPr>
          </a:lstStyle>
          <a:p>
            <a:r>
              <a:rPr lang="en-GB"/>
              <a:t>Chapter</a:t>
            </a:r>
            <a:endParaRPr lang="en-GB" dirty="0"/>
          </a:p>
        </p:txBody>
      </p:sp>
      <p:pic>
        <p:nvPicPr>
          <p:cNvPr id="7" name="Logo">
            <a:extLst>
              <a:ext uri="{FF2B5EF4-FFF2-40B4-BE49-F238E27FC236}">
                <a16:creationId xmlns:a16="http://schemas.microsoft.com/office/drawing/2014/main" id="{A56D7691-916B-4E7F-8FFE-A9293A46C8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gray">
          <a:xfrm>
            <a:off x="9837284" y="6281743"/>
            <a:ext cx="2015475" cy="367646"/>
          </a:xfrm>
          <a:prstGeom prst="rect">
            <a:avLst/>
          </a:prstGeom>
        </p:spPr>
      </p:pic>
      <p:sp>
        <p:nvSpPr>
          <p:cNvPr id="28" name="Line">
            <a:extLst>
              <a:ext uri="{FF2B5EF4-FFF2-40B4-BE49-F238E27FC236}">
                <a16:creationId xmlns:a16="http://schemas.microsoft.com/office/drawing/2014/main" id="{457A2F49-4186-4DDA-B4D8-F87A6FC7D6CA}"/>
              </a:ext>
            </a:extLst>
          </p:cNvPr>
          <p:cNvSpPr/>
          <p:nvPr/>
        </p:nvSpPr>
        <p:spPr bwMode="gray">
          <a:xfrm>
            <a:off x="916472" y="4607832"/>
            <a:ext cx="10937480" cy="435213"/>
          </a:xfrm>
          <a:custGeom>
            <a:avLst/>
            <a:gdLst>
              <a:gd name="connsiteX0" fmla="*/ 0 w 10940329"/>
              <a:gd name="connsiteY0" fmla="*/ 0 h 1748787"/>
              <a:gd name="connsiteX1" fmla="*/ 10940329 w 10940329"/>
              <a:gd name="connsiteY1" fmla="*/ 0 h 1748787"/>
              <a:gd name="connsiteX2" fmla="*/ 10940329 w 10940329"/>
              <a:gd name="connsiteY2" fmla="*/ 1313473 h 1748787"/>
              <a:gd name="connsiteX3" fmla="*/ 1709252 w 10940329"/>
              <a:gd name="connsiteY3" fmla="*/ 1313473 h 1748787"/>
              <a:gd name="connsiteX4" fmla="*/ 1818185 w 10940329"/>
              <a:gd name="connsiteY4" fmla="*/ 1748787 h 1748787"/>
              <a:gd name="connsiteX5" fmla="*/ 838623 w 10940329"/>
              <a:gd name="connsiteY5" fmla="*/ 1313473 h 1748787"/>
              <a:gd name="connsiteX6" fmla="*/ 1 w 10940329"/>
              <a:gd name="connsiteY6" fmla="*/ 1313473 h 1748787"/>
              <a:gd name="connsiteX0" fmla="*/ 0 w 10940329"/>
              <a:gd name="connsiteY0" fmla="*/ 0 h 1748787"/>
              <a:gd name="connsiteX1" fmla="*/ 10940329 w 10940329"/>
              <a:gd name="connsiteY1" fmla="*/ 0 h 1748787"/>
              <a:gd name="connsiteX2" fmla="*/ 10940329 w 10940329"/>
              <a:gd name="connsiteY2" fmla="*/ 1313473 h 1748787"/>
              <a:gd name="connsiteX3" fmla="*/ 1709252 w 10940329"/>
              <a:gd name="connsiteY3" fmla="*/ 1313473 h 1748787"/>
              <a:gd name="connsiteX4" fmla="*/ 1818185 w 10940329"/>
              <a:gd name="connsiteY4" fmla="*/ 1748787 h 1748787"/>
              <a:gd name="connsiteX5" fmla="*/ 838623 w 10940329"/>
              <a:gd name="connsiteY5" fmla="*/ 1313473 h 1748787"/>
              <a:gd name="connsiteX6" fmla="*/ 1 w 10940329"/>
              <a:gd name="connsiteY6" fmla="*/ 1313473 h 1748787"/>
              <a:gd name="connsiteX7" fmla="*/ 91440 w 10940329"/>
              <a:gd name="connsiteY7" fmla="*/ 91440 h 1748787"/>
              <a:gd name="connsiteX0" fmla="*/ 0 w 10940329"/>
              <a:gd name="connsiteY0" fmla="*/ 0 h 1748787"/>
              <a:gd name="connsiteX1" fmla="*/ 10940329 w 10940329"/>
              <a:gd name="connsiteY1" fmla="*/ 0 h 1748787"/>
              <a:gd name="connsiteX2" fmla="*/ 10940329 w 10940329"/>
              <a:gd name="connsiteY2" fmla="*/ 1313473 h 1748787"/>
              <a:gd name="connsiteX3" fmla="*/ 1709252 w 10940329"/>
              <a:gd name="connsiteY3" fmla="*/ 1313473 h 1748787"/>
              <a:gd name="connsiteX4" fmla="*/ 1818185 w 10940329"/>
              <a:gd name="connsiteY4" fmla="*/ 1748787 h 1748787"/>
              <a:gd name="connsiteX5" fmla="*/ 838623 w 10940329"/>
              <a:gd name="connsiteY5" fmla="*/ 1313473 h 1748787"/>
              <a:gd name="connsiteX6" fmla="*/ 1 w 10940329"/>
              <a:gd name="connsiteY6" fmla="*/ 1313473 h 1748787"/>
              <a:gd name="connsiteX0" fmla="*/ 10940328 w 10940328"/>
              <a:gd name="connsiteY0" fmla="*/ 0 h 1748787"/>
              <a:gd name="connsiteX1" fmla="*/ 10940328 w 10940328"/>
              <a:gd name="connsiteY1" fmla="*/ 1313473 h 1748787"/>
              <a:gd name="connsiteX2" fmla="*/ 1709251 w 10940328"/>
              <a:gd name="connsiteY2" fmla="*/ 1313473 h 1748787"/>
              <a:gd name="connsiteX3" fmla="*/ 1818184 w 10940328"/>
              <a:gd name="connsiteY3" fmla="*/ 1748787 h 1748787"/>
              <a:gd name="connsiteX4" fmla="*/ 838622 w 10940328"/>
              <a:gd name="connsiteY4" fmla="*/ 1313473 h 1748787"/>
              <a:gd name="connsiteX5" fmla="*/ 0 w 10940328"/>
              <a:gd name="connsiteY5" fmla="*/ 1313473 h 1748787"/>
              <a:gd name="connsiteX0" fmla="*/ 10940328 w 10940328"/>
              <a:gd name="connsiteY0" fmla="*/ 0 h 435314"/>
              <a:gd name="connsiteX1" fmla="*/ 1709251 w 10940328"/>
              <a:gd name="connsiteY1" fmla="*/ 0 h 435314"/>
              <a:gd name="connsiteX2" fmla="*/ 1818184 w 10940328"/>
              <a:gd name="connsiteY2" fmla="*/ 435314 h 435314"/>
              <a:gd name="connsiteX3" fmla="*/ 838622 w 10940328"/>
              <a:gd name="connsiteY3" fmla="*/ 0 h 435314"/>
              <a:gd name="connsiteX4" fmla="*/ 0 w 10940328"/>
              <a:gd name="connsiteY4" fmla="*/ 0 h 435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40328" h="435314">
                <a:moveTo>
                  <a:pt x="10940328" y="0"/>
                </a:moveTo>
                <a:lnTo>
                  <a:pt x="1709251" y="0"/>
                </a:lnTo>
                <a:lnTo>
                  <a:pt x="1818184" y="435314"/>
                </a:lnTo>
                <a:lnTo>
                  <a:pt x="838622" y="0"/>
                </a:lnTo>
                <a:lnTo>
                  <a:pt x="0" y="0"/>
                </a:lnTo>
              </a:path>
            </a:pathLst>
          </a:custGeom>
          <a:noFill/>
          <a:ln w="571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GB" sz="1799" dirty="0"/>
          </a:p>
        </p:txBody>
      </p:sp>
      <p:pic>
        <p:nvPicPr>
          <p:cNvPr id="2" name="TitleClaim">
            <a:extLst>
              <a:ext uri="{FF2B5EF4-FFF2-40B4-BE49-F238E27FC236}">
                <a16:creationId xmlns:a16="http://schemas.microsoft.com/office/drawing/2014/main" id="{472B208D-F431-D27E-CCD1-4030ADBD32B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gray">
          <a:xfrm>
            <a:off x="10448765" y="333825"/>
            <a:ext cx="1410287" cy="706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09655144"/>
      </p:ext>
    </p:extLst>
  </p:cSld>
  <p:clrMapOvr>
    <a:masterClrMapping/>
  </p:clrMapOvr>
  <p:transition spd="slow"/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ter slide |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ckground">
            <a:extLst>
              <a:ext uri="{FF2B5EF4-FFF2-40B4-BE49-F238E27FC236}">
                <a16:creationId xmlns:a16="http://schemas.microsoft.com/office/drawing/2014/main" id="{5F167812-6CA8-44CE-ACE4-8D3D8174E02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12192000" cy="6858000"/>
          </a:xfrm>
          <a:solidFill>
            <a:schemeClr val="accent6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 </a:t>
            </a:r>
            <a:endParaRPr lang="en-GB" dirty="0"/>
          </a:p>
        </p:txBody>
      </p:sp>
      <p:sp>
        <p:nvSpPr>
          <p:cNvPr id="26" name="Callout">
            <a:extLst>
              <a:ext uri="{FF2B5EF4-FFF2-40B4-BE49-F238E27FC236}">
                <a16:creationId xmlns:a16="http://schemas.microsoft.com/office/drawing/2014/main" id="{8A98332B-4447-48F6-B10E-E0FB7112106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38051" y="2565201"/>
            <a:ext cx="6047038" cy="3096116"/>
          </a:xfrm>
          <a:custGeom>
            <a:avLst/>
            <a:gdLst>
              <a:gd name="connsiteX0" fmla="*/ 0 w 6048613"/>
              <a:gd name="connsiteY0" fmla="*/ 0 h 3096833"/>
              <a:gd name="connsiteX1" fmla="*/ 6048613 w 6048613"/>
              <a:gd name="connsiteY1" fmla="*/ 0 h 3096833"/>
              <a:gd name="connsiteX2" fmla="*/ 6048613 w 6048613"/>
              <a:gd name="connsiteY2" fmla="*/ 2663861 h 3096833"/>
              <a:gd name="connsiteX3" fmla="*/ 1709068 w 6048613"/>
              <a:gd name="connsiteY3" fmla="*/ 2663861 h 3096833"/>
              <a:gd name="connsiteX4" fmla="*/ 1818304 w 6048613"/>
              <a:gd name="connsiteY4" fmla="*/ 3096833 h 3096833"/>
              <a:gd name="connsiteX5" fmla="*/ 836007 w 6048613"/>
              <a:gd name="connsiteY5" fmla="*/ 2663861 h 3096833"/>
              <a:gd name="connsiteX6" fmla="*/ 0 w 6048613"/>
              <a:gd name="connsiteY6" fmla="*/ 2663861 h 3096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48613" h="3096833">
                <a:moveTo>
                  <a:pt x="0" y="0"/>
                </a:moveTo>
                <a:lnTo>
                  <a:pt x="6048613" y="0"/>
                </a:lnTo>
                <a:lnTo>
                  <a:pt x="6048613" y="2663861"/>
                </a:lnTo>
                <a:lnTo>
                  <a:pt x="1709068" y="2663861"/>
                </a:lnTo>
                <a:lnTo>
                  <a:pt x="1818304" y="3096833"/>
                </a:lnTo>
                <a:lnTo>
                  <a:pt x="836007" y="2663861"/>
                </a:lnTo>
                <a:lnTo>
                  <a:pt x="0" y="266386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 </a:t>
            </a:r>
            <a:endParaRPr lang="en-GB" dirty="0"/>
          </a:p>
        </p:txBody>
      </p:sp>
      <p:sp>
        <p:nvSpPr>
          <p:cNvPr id="30" name="Logo">
            <a:extLst>
              <a:ext uri="{FF2B5EF4-FFF2-40B4-BE49-F238E27FC236}">
                <a16:creationId xmlns:a16="http://schemas.microsoft.com/office/drawing/2014/main" id="{7CE3DE3D-B30D-4243-A69B-48627DF592C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9839310" y="6281743"/>
            <a:ext cx="2014641" cy="367646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/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00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00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00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100"/>
            </a:lvl5pPr>
            <a:lvl6pPr marL="0" indent="0">
              <a:spcBef>
                <a:spcPts val="0"/>
              </a:spcBef>
              <a:spcAft>
                <a:spcPts val="0"/>
              </a:spcAft>
              <a:buNone/>
              <a:defRPr sz="100"/>
            </a:lvl6pPr>
            <a:lvl7pPr marL="0" indent="0">
              <a:spcBef>
                <a:spcPts val="0"/>
              </a:spcBef>
              <a:spcAft>
                <a:spcPts val="0"/>
              </a:spcAft>
              <a:buNone/>
              <a:defRPr sz="100"/>
            </a:lvl7pPr>
            <a:lvl8pPr marL="0" indent="0">
              <a:spcBef>
                <a:spcPts val="0"/>
              </a:spcBef>
              <a:spcAft>
                <a:spcPts val="0"/>
              </a:spcAft>
              <a:buNone/>
              <a:defRPr sz="100"/>
            </a:lvl8pPr>
            <a:lvl9pPr marL="0" indent="0">
              <a:spcBef>
                <a:spcPts val="0"/>
              </a:spcBef>
              <a:spcAft>
                <a:spcPts val="0"/>
              </a:spcAft>
              <a:buNone/>
              <a:defRPr sz="100"/>
            </a:lvl9pPr>
          </a:lstStyle>
          <a:p>
            <a:pPr lvl="0"/>
            <a:r>
              <a:rPr lang="en-GB"/>
              <a:t> </a:t>
            </a:r>
            <a:endParaRPr lang="en-GB" dirty="0"/>
          </a:p>
        </p:txBody>
      </p:sp>
      <p:sp>
        <p:nvSpPr>
          <p:cNvPr id="48" name="ChapterNo">
            <a:extLst>
              <a:ext uri="{FF2B5EF4-FFF2-40B4-BE49-F238E27FC236}">
                <a16:creationId xmlns:a16="http://schemas.microsoft.com/office/drawing/2014/main" id="{A8350DAF-2E33-40F7-818B-A284D0FB0D4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25424" y="2565200"/>
            <a:ext cx="1511606" cy="2447433"/>
          </a:xfrm>
        </p:spPr>
        <p:txBody>
          <a:bodyPr wrap="none" anchor="ctr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17995" b="1">
                <a:solidFill>
                  <a:schemeClr val="accent2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7995" b="1">
                <a:solidFill>
                  <a:schemeClr val="accent2"/>
                </a:solidFill>
              </a:defRPr>
            </a:lvl2pPr>
            <a:lvl3pPr marL="0" indent="0">
              <a:buFont typeface="Arial" panose="020B0604020202020204" pitchFamily="34" charset="0"/>
              <a:buNone/>
              <a:defRPr sz="17995" b="1">
                <a:solidFill>
                  <a:schemeClr val="accent2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17995" b="1">
                <a:solidFill>
                  <a:schemeClr val="accent2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 sz="17995" b="1">
                <a:solidFill>
                  <a:schemeClr val="accent2"/>
                </a:solidFill>
              </a:defRPr>
            </a:lvl5pPr>
            <a:lvl6pPr marL="0" indent="0">
              <a:buNone/>
              <a:defRPr sz="17995" b="1">
                <a:solidFill>
                  <a:schemeClr val="accent2"/>
                </a:solidFill>
              </a:defRPr>
            </a:lvl6pPr>
            <a:lvl7pPr marL="0" indent="0">
              <a:buNone/>
              <a:defRPr sz="17995" b="1">
                <a:solidFill>
                  <a:schemeClr val="accent2"/>
                </a:solidFill>
              </a:defRPr>
            </a:lvl7pPr>
            <a:lvl8pPr marL="0" indent="0">
              <a:buNone/>
              <a:defRPr sz="17995" b="1">
                <a:solidFill>
                  <a:schemeClr val="accent2"/>
                </a:solidFill>
              </a:defRPr>
            </a:lvl8pPr>
            <a:lvl9pPr marL="0" indent="0">
              <a:buNone/>
              <a:defRPr sz="17995" b="1">
                <a:solidFill>
                  <a:schemeClr val="accent2"/>
                </a:solidFill>
              </a:defRPr>
            </a:lvl9pPr>
          </a:lstStyle>
          <a:p>
            <a:pPr lvl="0"/>
            <a:r>
              <a:rPr lang="en-GB"/>
              <a:t>0</a:t>
            </a:r>
            <a:endParaRPr lang="en-GB" dirty="0"/>
          </a:p>
        </p:txBody>
      </p:sp>
      <p:sp>
        <p:nvSpPr>
          <p:cNvPr id="4" name="Chapter">
            <a:extLst>
              <a:ext uri="{FF2B5EF4-FFF2-40B4-BE49-F238E27FC236}">
                <a16:creationId xmlns:a16="http://schemas.microsoft.com/office/drawing/2014/main" id="{EEC36A0B-257F-40AD-9B08-735F87F788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1993068" y="3141067"/>
            <a:ext cx="4102932" cy="1583633"/>
          </a:xfrm>
        </p:spPr>
        <p:txBody>
          <a:bodyPr/>
          <a:lstStyle>
            <a:lvl1pPr>
              <a:defRPr sz="3199">
                <a:solidFill>
                  <a:schemeClr val="tx1"/>
                </a:solidFill>
              </a:defRPr>
            </a:lvl1pPr>
          </a:lstStyle>
          <a:p>
            <a:r>
              <a:rPr lang="en-GB"/>
              <a:t>Current Chapter</a:t>
            </a:r>
            <a:endParaRPr lang="en-GB" dirty="0"/>
          </a:p>
        </p:txBody>
      </p:sp>
      <p:sp>
        <p:nvSpPr>
          <p:cNvPr id="8" name="Claim">
            <a:extLst>
              <a:ext uri="{FF2B5EF4-FFF2-40B4-BE49-F238E27FC236}">
                <a16:creationId xmlns:a16="http://schemas.microsoft.com/office/drawing/2014/main" id="{F5851DBA-4BDF-4895-9956-EA4493F576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10446205" y="334016"/>
            <a:ext cx="1409333" cy="701588"/>
          </a:xfr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/>
            </a:lvl1pPr>
            <a:lvl2pPr marL="0" indent="0">
              <a:buNone/>
              <a:defRPr sz="100"/>
            </a:lvl2pPr>
            <a:lvl3pPr marL="0" indent="0">
              <a:buNone/>
              <a:defRPr sz="100"/>
            </a:lvl3pPr>
            <a:lvl4pPr marL="0" indent="0">
              <a:buNone/>
              <a:defRPr sz="100"/>
            </a:lvl4pPr>
            <a:lvl5pPr marL="0" indent="0">
              <a:buNone/>
              <a:defRPr sz="100"/>
            </a:lvl5pPr>
            <a:lvl6pPr marL="0" indent="0">
              <a:buNone/>
              <a:defRPr sz="100"/>
            </a:lvl6pPr>
            <a:lvl7pPr marL="0" indent="0">
              <a:buNone/>
              <a:defRPr sz="100"/>
            </a:lvl7pPr>
            <a:lvl8pPr marL="0" indent="0">
              <a:buNone/>
              <a:defRPr sz="100"/>
            </a:lvl8pPr>
            <a:lvl9pPr marL="0" indent="0">
              <a:buNone/>
              <a:defRPr sz="100"/>
            </a:lvl9pPr>
          </a:lstStyle>
          <a:p>
            <a:pPr lvl="0"/>
            <a:r>
              <a:rPr lang="en-GB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1332802"/>
      </p:ext>
    </p:extLst>
  </p:cSld>
  <p:clrMapOvr>
    <a:masterClrMapping/>
  </p:clrMapOvr>
  <p:transition spd="slow"/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">
            <a:extLst>
              <a:ext uri="{FF2B5EF4-FFF2-40B4-BE49-F238E27FC236}">
                <a16:creationId xmlns:a16="http://schemas.microsoft.com/office/drawing/2014/main" id="{D59064B4-0B5E-401B-9504-2B58CDCA503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 bwMode="gray">
          <a:xfrm>
            <a:off x="338050" y="1414136"/>
            <a:ext cx="11515901" cy="4823296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>
              <a:spcBef>
                <a:spcPts val="300"/>
              </a:spcBef>
              <a:defRPr/>
            </a:lvl2pPr>
            <a:lvl3pPr>
              <a:spcBef>
                <a:spcPts val="300"/>
              </a:spcBef>
              <a:defRPr/>
            </a:lvl3pPr>
            <a:lvl4pPr>
              <a:spcBef>
                <a:spcPts val="300"/>
              </a:spcBef>
              <a:defRPr/>
            </a:lvl4pPr>
            <a:lvl5pPr>
              <a:spcBef>
                <a:spcPts val="300"/>
              </a:spcBef>
              <a:defRPr/>
            </a:lvl5pPr>
            <a:lvl6pPr>
              <a:spcBef>
                <a:spcPts val="300"/>
              </a:spcBef>
              <a:defRPr/>
            </a:lvl6pPr>
            <a:lvl7pPr>
              <a:spcBef>
                <a:spcPts val="300"/>
              </a:spcBef>
              <a:defRPr/>
            </a:lvl7pPr>
            <a:lvl8pPr>
              <a:spcBef>
                <a:spcPts val="300"/>
              </a:spcBef>
              <a:defRPr/>
            </a:lvl8pPr>
            <a:lvl9pPr>
              <a:spcBef>
                <a:spcPts val="300"/>
              </a:spcBef>
              <a:defRPr/>
            </a:lvl9pPr>
          </a:lstStyle>
          <a:p>
            <a:pPr lvl="0"/>
            <a:r>
              <a:rPr lang="en-US" dirty="0"/>
              <a:t>Click to add text; to insert tables use the Element Wizard</a:t>
            </a:r>
            <a:endParaRPr lang="en-GB" dirty="0"/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78D8F4FE-3E00-42E8-B4B4-118874EE7F8B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7972178"/>
      </p:ext>
    </p:extLst>
  </p:cSld>
  <p:clrMapOvr>
    <a:masterClrMapping/>
  </p:clrMapOvr>
  <p:transition spd="slow"/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Content">
            <a:extLst>
              <a:ext uri="{FF2B5EF4-FFF2-40B4-BE49-F238E27FC236}">
                <a16:creationId xmlns:a16="http://schemas.microsoft.com/office/drawing/2014/main" id="{FBE7C0FD-EB25-F76D-18F8-955248265A1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 bwMode="gray">
          <a:xfrm>
            <a:off x="338050" y="1414136"/>
            <a:ext cx="5613526" cy="4823295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>
              <a:spcBef>
                <a:spcPts val="300"/>
              </a:spcBef>
              <a:defRPr/>
            </a:lvl2pPr>
            <a:lvl3pPr>
              <a:spcBef>
                <a:spcPts val="300"/>
              </a:spcBef>
              <a:defRPr/>
            </a:lvl3pPr>
            <a:lvl4pPr>
              <a:spcBef>
                <a:spcPts val="300"/>
              </a:spcBef>
              <a:defRPr/>
            </a:lvl4pPr>
            <a:lvl5pPr>
              <a:spcBef>
                <a:spcPts val="300"/>
              </a:spcBef>
              <a:defRPr/>
            </a:lvl5pPr>
            <a:lvl6pPr>
              <a:spcBef>
                <a:spcPts val="300"/>
              </a:spcBef>
              <a:defRPr/>
            </a:lvl6pPr>
            <a:lvl7pPr>
              <a:spcBef>
                <a:spcPts val="300"/>
              </a:spcBef>
              <a:defRPr/>
            </a:lvl7pPr>
            <a:lvl8pPr>
              <a:spcBef>
                <a:spcPts val="300"/>
              </a:spcBef>
              <a:defRPr/>
            </a:lvl8pPr>
            <a:lvl9pPr>
              <a:spcBef>
                <a:spcPts val="300"/>
              </a:spcBef>
              <a:defRPr/>
            </a:lvl9pPr>
          </a:lstStyle>
          <a:p>
            <a:pPr lvl="0"/>
            <a:r>
              <a:rPr lang="en-US" dirty="0"/>
              <a:t>Click to add text; to insert tables use the Element Wizard</a:t>
            </a:r>
            <a:endParaRPr lang="en-GB" dirty="0"/>
          </a:p>
        </p:txBody>
      </p:sp>
      <p:sp>
        <p:nvSpPr>
          <p:cNvPr id="9" name="RightContent">
            <a:extLst>
              <a:ext uri="{FF2B5EF4-FFF2-40B4-BE49-F238E27FC236}">
                <a16:creationId xmlns:a16="http://schemas.microsoft.com/office/drawing/2014/main" id="{D51C22A4-F5B7-4D30-8A0D-421CE4DFDC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 bwMode="gray">
          <a:xfrm>
            <a:off x="6240425" y="1414136"/>
            <a:ext cx="5613526" cy="4823295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>
              <a:spcBef>
                <a:spcPts val="300"/>
              </a:spcBef>
              <a:defRPr/>
            </a:lvl2pPr>
            <a:lvl3pPr>
              <a:spcBef>
                <a:spcPts val="300"/>
              </a:spcBef>
              <a:defRPr/>
            </a:lvl3pPr>
            <a:lvl4pPr>
              <a:spcBef>
                <a:spcPts val="300"/>
              </a:spcBef>
              <a:defRPr/>
            </a:lvl4pPr>
            <a:lvl5pPr>
              <a:spcBef>
                <a:spcPts val="300"/>
              </a:spcBef>
              <a:defRPr/>
            </a:lvl5pPr>
            <a:lvl6pPr>
              <a:spcBef>
                <a:spcPts val="300"/>
              </a:spcBef>
              <a:defRPr/>
            </a:lvl6pPr>
            <a:lvl7pPr>
              <a:spcBef>
                <a:spcPts val="300"/>
              </a:spcBef>
              <a:defRPr/>
            </a:lvl7pPr>
            <a:lvl8pPr>
              <a:spcBef>
                <a:spcPts val="300"/>
              </a:spcBef>
              <a:defRPr/>
            </a:lvl8pPr>
            <a:lvl9pPr>
              <a:spcBef>
                <a:spcPts val="300"/>
              </a:spcBef>
              <a:defRPr/>
            </a:lvl9pPr>
          </a:lstStyle>
          <a:p>
            <a:pPr lvl="0"/>
            <a:r>
              <a:rPr lang="en-US" dirty="0"/>
              <a:t>Click to add text; to insert tables use the Element Wizard</a:t>
            </a:r>
            <a:endParaRPr lang="en-GB" dirty="0"/>
          </a:p>
        </p:txBody>
      </p:sp>
      <p:sp>
        <p:nvSpPr>
          <p:cNvPr id="5" name="Title">
            <a:extLst>
              <a:ext uri="{FF2B5EF4-FFF2-40B4-BE49-F238E27FC236}">
                <a16:creationId xmlns:a16="http://schemas.microsoft.com/office/drawing/2014/main" id="{915CAAB6-915B-47F4-A0AF-31A6657043AE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8202943"/>
      </p:ext>
    </p:extLst>
  </p:cSld>
  <p:clrMapOvr>
    <a:masterClrMapping/>
  </p:clrMapOvr>
  <p:transition spd="slow"/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">
            <a:extLst>
              <a:ext uri="{FF2B5EF4-FFF2-40B4-BE49-F238E27FC236}">
                <a16:creationId xmlns:a16="http://schemas.microsoft.com/office/drawing/2014/main" id="{7999F217-8BD8-46CA-A254-D462E5022A4F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1318789"/>
      </p:ext>
    </p:extLst>
  </p:cSld>
  <p:clrMapOvr>
    <a:masterClrMapping/>
  </p:clrMapOvr>
  <p:transition spd="slow"/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eftContent">
            <a:extLst>
              <a:ext uri="{FF2B5EF4-FFF2-40B4-BE49-F238E27FC236}">
                <a16:creationId xmlns:a16="http://schemas.microsoft.com/office/drawing/2014/main" id="{D59064B4-0B5E-401B-9504-2B58CDCA503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 bwMode="gray">
          <a:xfrm>
            <a:off x="338050" y="1414136"/>
            <a:ext cx="5615113" cy="4823296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>
              <a:spcBef>
                <a:spcPts val="300"/>
              </a:spcBef>
              <a:defRPr/>
            </a:lvl2pPr>
            <a:lvl3pPr>
              <a:spcBef>
                <a:spcPts val="300"/>
              </a:spcBef>
              <a:defRPr/>
            </a:lvl3pPr>
            <a:lvl4pPr>
              <a:spcBef>
                <a:spcPts val="300"/>
              </a:spcBef>
              <a:defRPr/>
            </a:lvl4pPr>
            <a:lvl5pPr>
              <a:spcBef>
                <a:spcPts val="300"/>
              </a:spcBef>
              <a:defRPr/>
            </a:lvl5pPr>
            <a:lvl6pPr>
              <a:spcBef>
                <a:spcPts val="300"/>
              </a:spcBef>
              <a:defRPr/>
            </a:lvl6pPr>
            <a:lvl7pPr>
              <a:spcBef>
                <a:spcPts val="300"/>
              </a:spcBef>
              <a:defRPr/>
            </a:lvl7pPr>
            <a:lvl8pPr>
              <a:spcBef>
                <a:spcPts val="300"/>
              </a:spcBef>
              <a:defRPr/>
            </a:lvl8pPr>
            <a:lvl9pPr>
              <a:spcBef>
                <a:spcPts val="300"/>
              </a:spcBef>
              <a:defRPr/>
            </a:lvl9pPr>
          </a:lstStyle>
          <a:p>
            <a:pPr lvl="0"/>
            <a:r>
              <a:rPr lang="en-US" dirty="0"/>
              <a:t>Click to add text; to insert tables use the Element Wizard</a:t>
            </a:r>
            <a:endParaRPr lang="en-GB" dirty="0"/>
          </a:p>
        </p:txBody>
      </p:sp>
      <p:sp>
        <p:nvSpPr>
          <p:cNvPr id="14" name="RightPicture">
            <a:extLst>
              <a:ext uri="{FF2B5EF4-FFF2-40B4-BE49-F238E27FC236}">
                <a16:creationId xmlns:a16="http://schemas.microsoft.com/office/drawing/2014/main" id="{975F041B-B096-4425-A89B-666CE32C3FE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6240425" y="1414136"/>
            <a:ext cx="5613526" cy="4823296"/>
          </a:xfrm>
          <a:solidFill>
            <a:srgbClr val="F1F4F6"/>
          </a:solidFill>
        </p:spPr>
        <p:txBody>
          <a:bodyPr bIns="68400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 b="0"/>
            </a:lvl1pPr>
            <a:lvl2pPr marL="0" indent="0" algn="ctr">
              <a:buNone/>
              <a:defRPr sz="1200"/>
            </a:lvl2pPr>
            <a:lvl3pPr marL="0" indent="0" algn="ctr">
              <a:buNone/>
              <a:defRPr sz="1200"/>
            </a:lvl3pPr>
            <a:lvl4pPr marL="0" indent="0" algn="ctr">
              <a:buNone/>
              <a:defRPr sz="1200"/>
            </a:lvl4pPr>
            <a:lvl5pPr marL="0" indent="0" algn="ctr">
              <a:buNone/>
              <a:defRPr sz="1200"/>
            </a:lvl5pPr>
            <a:lvl6pPr marL="0" indent="0" algn="ctr">
              <a:buNone/>
              <a:defRPr sz="1200"/>
            </a:lvl6pPr>
            <a:lvl7pPr marL="0" indent="0" algn="ctr">
              <a:buNone/>
              <a:defRPr sz="1200"/>
            </a:lvl7pPr>
            <a:lvl8pPr marL="0" indent="0" algn="ctr">
              <a:buNone/>
              <a:defRPr sz="1200"/>
            </a:lvl8pPr>
            <a:lvl9pPr marL="0" indent="0" algn="ctr">
              <a:buNone/>
              <a:defRPr sz="1200"/>
            </a:lvl9pPr>
          </a:lstStyle>
          <a:p>
            <a:r>
              <a:rPr lang="en-GB"/>
              <a:t>Picture</a:t>
            </a:r>
            <a:endParaRPr lang="en-GB" dirty="0"/>
          </a:p>
        </p:txBody>
      </p:sp>
      <p:sp>
        <p:nvSpPr>
          <p:cNvPr id="5" name="Title">
            <a:extLst>
              <a:ext uri="{FF2B5EF4-FFF2-40B4-BE49-F238E27FC236}">
                <a16:creationId xmlns:a16="http://schemas.microsoft.com/office/drawing/2014/main" id="{B00F5D10-9A5E-44E7-9F0B-DD924A9DAD5E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5616476"/>
      </p:ext>
    </p:extLst>
  </p:cSld>
  <p:clrMapOvr>
    <a:masterClrMapping/>
  </p:clrMapOvr>
  <p:transition spd="slow"/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">
            <a:extLst>
              <a:ext uri="{FF2B5EF4-FFF2-40B4-BE49-F238E27FC236}">
                <a16:creationId xmlns:a16="http://schemas.microsoft.com/office/drawing/2014/main" id="{74A81EB5-68BA-4D47-BF69-505EC1CC093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338050" y="333298"/>
            <a:ext cx="11515901" cy="5904133"/>
          </a:xfrm>
          <a:solidFill>
            <a:schemeClr val="bg1">
              <a:lumMod val="95000"/>
            </a:schemeClr>
          </a:solidFill>
        </p:spPr>
        <p:txBody>
          <a:bodyPr bIns="68400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 b="0"/>
            </a:lvl1pPr>
            <a:lvl2pPr marL="0" indent="0" algn="ctr">
              <a:buNone/>
              <a:defRPr sz="1200"/>
            </a:lvl2pPr>
            <a:lvl3pPr marL="0" indent="0" algn="ctr">
              <a:buNone/>
              <a:defRPr sz="1200"/>
            </a:lvl3pPr>
            <a:lvl4pPr marL="0" indent="0" algn="ctr">
              <a:buNone/>
              <a:defRPr sz="1200"/>
            </a:lvl4pPr>
            <a:lvl5pPr marL="0" indent="0" algn="ctr">
              <a:buNone/>
              <a:defRPr sz="1200"/>
            </a:lvl5pPr>
            <a:lvl6pPr marL="0" indent="0" algn="ctr">
              <a:buNone/>
              <a:defRPr sz="1200"/>
            </a:lvl6pPr>
            <a:lvl7pPr marL="0" indent="0" algn="ctr">
              <a:buNone/>
              <a:defRPr sz="1200"/>
            </a:lvl7pPr>
            <a:lvl8pPr marL="0" indent="0" algn="ctr">
              <a:buNone/>
              <a:defRPr sz="1200"/>
            </a:lvl8pPr>
            <a:lvl9pPr marL="0" indent="0" algn="ctr">
              <a:buNone/>
              <a:defRPr sz="1200"/>
            </a:lvl9pPr>
          </a:lstStyle>
          <a:p>
            <a:r>
              <a:rPr lang="en-GB"/>
              <a:t>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8616954"/>
      </p:ext>
    </p:extLst>
  </p:cSld>
  <p:clrMapOvr>
    <a:masterClrMapping/>
  </p:clrMapOvr>
  <p:transition spd="slow"/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D6575B61-2198-436C-A98C-A4D9B87DD9D9}"/>
              </a:ext>
            </a:extLst>
          </p:cNvPr>
          <p:cNvSpPr/>
          <p:nvPr/>
        </p:nvSpPr>
        <p:spPr bwMode="gray">
          <a:xfrm>
            <a:off x="0" y="0"/>
            <a:ext cx="12192000" cy="623743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9977" tIns="46788" rIns="89977" bIns="46788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126" rtl="0" eaLnBrk="1" fontAlgn="base" latinLnBrk="0" hangingPunct="1">
              <a:lnSpc>
                <a:spcPct val="100000"/>
              </a:lnSpc>
              <a:spcAft>
                <a:spcPct val="0"/>
              </a:spcAft>
              <a:buClr>
                <a:schemeClr val="accent2"/>
              </a:buClr>
              <a:buSzTx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23" name="HeaderLine">
            <a:extLst>
              <a:ext uri="{FF2B5EF4-FFF2-40B4-BE49-F238E27FC236}">
                <a16:creationId xmlns:a16="http://schemas.microsoft.com/office/drawing/2014/main" id="{4CBB7436-AE5B-4128-89FA-5FD53E80F035}"/>
              </a:ext>
            </a:extLst>
          </p:cNvPr>
          <p:cNvSpPr/>
          <p:nvPr/>
        </p:nvSpPr>
        <p:spPr bwMode="gray">
          <a:xfrm>
            <a:off x="338050" y="333717"/>
            <a:ext cx="935756" cy="57141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9977" tIns="46788" rIns="89977" bIns="46788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85664" marR="0" indent="-285664" algn="ctr" defTabSz="914126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 3" pitchFamily="18" charset="2"/>
              <a:buChar char="u"/>
              <a:tabLst/>
            </a:pPr>
            <a:endParaRPr kumimoji="0" lang="en-GB" sz="1799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4" name="GridLeft">
            <a:extLst>
              <a:ext uri="{FF2B5EF4-FFF2-40B4-BE49-F238E27FC236}">
                <a16:creationId xmlns:a16="http://schemas.microsoft.com/office/drawing/2014/main" id="{425031A2-E0D5-4FB9-AF38-DCEA20EC1E7F}"/>
              </a:ext>
            </a:extLst>
          </p:cNvPr>
          <p:cNvGrpSpPr/>
          <p:nvPr/>
        </p:nvGrpSpPr>
        <p:grpSpPr bwMode="gray">
          <a:xfrm>
            <a:off x="-192664" y="332579"/>
            <a:ext cx="96001" cy="5904083"/>
            <a:chOff x="-192714" y="332656"/>
            <a:chExt cx="96026" cy="5905450"/>
          </a:xfrm>
        </p:grpSpPr>
        <p:cxnSp>
          <p:nvCxnSpPr>
            <p:cNvPr id="27" name="Gerade Verbindung 77">
              <a:extLst>
                <a:ext uri="{FF2B5EF4-FFF2-40B4-BE49-F238E27FC236}">
                  <a16:creationId xmlns:a16="http://schemas.microsoft.com/office/drawing/2014/main" id="{0DDD8DC5-7A9F-4A01-A379-4DDD6EBDEDE1}"/>
                </a:ext>
              </a:extLst>
            </p:cNvPr>
            <p:cNvCxnSpPr/>
            <p:nvPr userDrawn="1"/>
          </p:nvCxnSpPr>
          <p:spPr bwMode="gray">
            <a:xfrm>
              <a:off x="-192714" y="6238106"/>
              <a:ext cx="95966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83">
              <a:extLst>
                <a:ext uri="{FF2B5EF4-FFF2-40B4-BE49-F238E27FC236}">
                  <a16:creationId xmlns:a16="http://schemas.microsoft.com/office/drawing/2014/main" id="{772D4454-427C-4697-A163-14027C8D116F}"/>
                </a:ext>
              </a:extLst>
            </p:cNvPr>
            <p:cNvCxnSpPr/>
            <p:nvPr userDrawn="1"/>
          </p:nvCxnSpPr>
          <p:spPr bwMode="gray">
            <a:xfrm>
              <a:off x="-192654" y="332656"/>
              <a:ext cx="95966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uppieren 66">
            <a:extLst>
              <a:ext uri="{FF2B5EF4-FFF2-40B4-BE49-F238E27FC236}">
                <a16:creationId xmlns:a16="http://schemas.microsoft.com/office/drawing/2014/main" id="{EFFFBBD6-454D-413F-9BAE-3B168ABFE3DE}"/>
              </a:ext>
            </a:extLst>
          </p:cNvPr>
          <p:cNvGrpSpPr/>
          <p:nvPr/>
        </p:nvGrpSpPr>
        <p:grpSpPr bwMode="gray">
          <a:xfrm>
            <a:off x="336860" y="-207355"/>
            <a:ext cx="11518280" cy="110731"/>
            <a:chOff x="252710" y="-531551"/>
            <a:chExt cx="8640960" cy="432064"/>
          </a:xfrm>
        </p:grpSpPr>
        <p:cxnSp>
          <p:nvCxnSpPr>
            <p:cNvPr id="16" name="Gerade Verbindung 15">
              <a:extLst>
                <a:ext uri="{FF2B5EF4-FFF2-40B4-BE49-F238E27FC236}">
                  <a16:creationId xmlns:a16="http://schemas.microsoft.com/office/drawing/2014/main" id="{BBBA7A89-A44A-4C21-A191-39C4B8588378}"/>
                </a:ext>
              </a:extLst>
            </p:cNvPr>
            <p:cNvCxnSpPr/>
            <p:nvPr userDrawn="1"/>
          </p:nvCxnSpPr>
          <p:spPr bwMode="gray">
            <a:xfrm rot="5400000">
              <a:off x="36680" y="-315517"/>
              <a:ext cx="432060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>
              <a:extLst>
                <a:ext uri="{FF2B5EF4-FFF2-40B4-BE49-F238E27FC236}">
                  <a16:creationId xmlns:a16="http://schemas.microsoft.com/office/drawing/2014/main" id="{0AE8A7C2-725C-4197-837C-8CD48A2AD471}"/>
                </a:ext>
              </a:extLst>
            </p:cNvPr>
            <p:cNvCxnSpPr/>
            <p:nvPr userDrawn="1"/>
          </p:nvCxnSpPr>
          <p:spPr bwMode="gray">
            <a:xfrm rot="5400000">
              <a:off x="2034902" y="-315521"/>
              <a:ext cx="432060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>
              <a:extLst>
                <a:ext uri="{FF2B5EF4-FFF2-40B4-BE49-F238E27FC236}">
                  <a16:creationId xmlns:a16="http://schemas.microsoft.com/office/drawing/2014/main" id="{E19925CD-E567-4BD4-A46F-8A58413C9EBB}"/>
                </a:ext>
              </a:extLst>
            </p:cNvPr>
            <p:cNvCxnSpPr/>
            <p:nvPr userDrawn="1"/>
          </p:nvCxnSpPr>
          <p:spPr bwMode="gray">
            <a:xfrm rot="5400000">
              <a:off x="2250926" y="-315521"/>
              <a:ext cx="432060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20">
              <a:extLst>
                <a:ext uri="{FF2B5EF4-FFF2-40B4-BE49-F238E27FC236}">
                  <a16:creationId xmlns:a16="http://schemas.microsoft.com/office/drawing/2014/main" id="{DF54452A-E6BC-4996-89CC-92B7FCA8ED8C}"/>
                </a:ext>
              </a:extLst>
            </p:cNvPr>
            <p:cNvCxnSpPr/>
            <p:nvPr userDrawn="1"/>
          </p:nvCxnSpPr>
          <p:spPr bwMode="gray">
            <a:xfrm rot="5400000">
              <a:off x="4249148" y="-315521"/>
              <a:ext cx="432060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21">
              <a:extLst>
                <a:ext uri="{FF2B5EF4-FFF2-40B4-BE49-F238E27FC236}">
                  <a16:creationId xmlns:a16="http://schemas.microsoft.com/office/drawing/2014/main" id="{F9067B57-6572-4F92-83C0-2D1DCC5AE106}"/>
                </a:ext>
              </a:extLst>
            </p:cNvPr>
            <p:cNvCxnSpPr/>
            <p:nvPr userDrawn="1"/>
          </p:nvCxnSpPr>
          <p:spPr bwMode="gray">
            <a:xfrm rot="5400000">
              <a:off x="4465172" y="-315521"/>
              <a:ext cx="432060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2">
              <a:extLst>
                <a:ext uri="{FF2B5EF4-FFF2-40B4-BE49-F238E27FC236}">
                  <a16:creationId xmlns:a16="http://schemas.microsoft.com/office/drawing/2014/main" id="{E2DC1B8E-F8B8-45B9-9FF5-D8BEFBBCCB9F}"/>
                </a:ext>
              </a:extLst>
            </p:cNvPr>
            <p:cNvCxnSpPr/>
            <p:nvPr userDrawn="1"/>
          </p:nvCxnSpPr>
          <p:spPr bwMode="gray">
            <a:xfrm rot="5400000">
              <a:off x="6463394" y="-315521"/>
              <a:ext cx="432060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23">
              <a:extLst>
                <a:ext uri="{FF2B5EF4-FFF2-40B4-BE49-F238E27FC236}">
                  <a16:creationId xmlns:a16="http://schemas.microsoft.com/office/drawing/2014/main" id="{CDE4E43D-3591-4707-BBCB-B58C79CA7A39}"/>
                </a:ext>
              </a:extLst>
            </p:cNvPr>
            <p:cNvCxnSpPr/>
            <p:nvPr userDrawn="1"/>
          </p:nvCxnSpPr>
          <p:spPr bwMode="gray">
            <a:xfrm rot="5400000">
              <a:off x="6679418" y="-315521"/>
              <a:ext cx="432060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26">
              <a:extLst>
                <a:ext uri="{FF2B5EF4-FFF2-40B4-BE49-F238E27FC236}">
                  <a16:creationId xmlns:a16="http://schemas.microsoft.com/office/drawing/2014/main" id="{A3FC7D89-B555-4AE9-83D4-BD9C60DB8B1C}"/>
                </a:ext>
              </a:extLst>
            </p:cNvPr>
            <p:cNvCxnSpPr/>
            <p:nvPr userDrawn="1"/>
          </p:nvCxnSpPr>
          <p:spPr bwMode="gray">
            <a:xfrm rot="5400000">
              <a:off x="8677640" y="-315521"/>
              <a:ext cx="432060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03856063"/>
      </p:ext>
    </p:extLst>
  </p:cSld>
  <p:clrMapOvr>
    <a:masterClrMapping/>
  </p:clrMapOvr>
  <p:transition spd="slow"/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HeaderLine">
            <a:extLst>
              <a:ext uri="{FF2B5EF4-FFF2-40B4-BE49-F238E27FC236}">
                <a16:creationId xmlns:a16="http://schemas.microsoft.com/office/drawing/2014/main" id="{079070D3-E20E-4730-B988-D25B839F5AF2}"/>
              </a:ext>
            </a:extLst>
          </p:cNvPr>
          <p:cNvCxnSpPr/>
          <p:nvPr/>
        </p:nvCxnSpPr>
        <p:spPr bwMode="gray">
          <a:xfrm>
            <a:off x="338050" y="1219765"/>
            <a:ext cx="935756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29" name="Title"/>
          <p:cNvSpPr>
            <a:spLocks noGrp="1" noChangeArrowheads="1"/>
          </p:cNvSpPr>
          <p:nvPr>
            <p:ph type="title"/>
          </p:nvPr>
        </p:nvSpPr>
        <p:spPr bwMode="gray">
          <a:xfrm>
            <a:off x="338050" y="333297"/>
            <a:ext cx="11515901" cy="79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36000" numCol="1" anchor="b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GB"/>
              <a:t>Mastertitelformat bearbeiten 24pt</a:t>
            </a:r>
            <a:endParaRPr lang="en-GB" dirty="0"/>
          </a:p>
        </p:txBody>
      </p:sp>
      <p:sp>
        <p:nvSpPr>
          <p:cNvPr id="1031" name="Content"/>
          <p:cNvSpPr>
            <a:spLocks noGrp="1"/>
          </p:cNvSpPr>
          <p:nvPr>
            <p:ph type="body" idx="1"/>
          </p:nvPr>
        </p:nvSpPr>
        <p:spPr bwMode="gray">
          <a:xfrm>
            <a:off x="338050" y="1414136"/>
            <a:ext cx="11515901" cy="482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GB"/>
              <a:t>Mastertextformat bearbeiten</a:t>
            </a:r>
          </a:p>
          <a:p>
            <a:pPr lvl="1"/>
            <a:r>
              <a:rPr lang="en-GB"/>
              <a:t>Zweite Ebene</a:t>
            </a:r>
          </a:p>
          <a:p>
            <a:pPr lvl="2"/>
            <a:r>
              <a:rPr lang="en-GB"/>
              <a:t>Dritte Ebene</a:t>
            </a:r>
          </a:p>
          <a:p>
            <a:pPr lvl="3"/>
            <a:r>
              <a:rPr lang="en-GB"/>
              <a:t>Vierte Ebene</a:t>
            </a:r>
          </a:p>
          <a:p>
            <a:pPr lvl="4"/>
            <a:r>
              <a:rPr lang="en-GB"/>
              <a:t>Fünfte Ebene</a:t>
            </a:r>
          </a:p>
          <a:p>
            <a:pPr lvl="5"/>
            <a:r>
              <a:rPr lang="en-GB"/>
              <a:t>Sechste Ebene</a:t>
            </a:r>
          </a:p>
          <a:p>
            <a:pPr lvl="6"/>
            <a:r>
              <a:rPr lang="en-GB"/>
              <a:t>Siebte Ebene</a:t>
            </a:r>
          </a:p>
          <a:p>
            <a:pPr lvl="7"/>
            <a:r>
              <a:rPr lang="en-GB"/>
              <a:t>Achte Ebene</a:t>
            </a:r>
          </a:p>
          <a:p>
            <a:pPr lvl="8"/>
            <a:r>
              <a:rPr lang="en-GB"/>
              <a:t>Neunte Ebene</a:t>
            </a:r>
            <a:endParaRPr lang="en-GB" dirty="0"/>
          </a:p>
        </p:txBody>
      </p:sp>
      <p:grpSp>
        <p:nvGrpSpPr>
          <p:cNvPr id="24" name="GridLeft">
            <a:extLst>
              <a:ext uri="{FF2B5EF4-FFF2-40B4-BE49-F238E27FC236}">
                <a16:creationId xmlns:a16="http://schemas.microsoft.com/office/drawing/2014/main" id="{382046D6-8694-43C4-849E-1F34D6E78E04}"/>
              </a:ext>
            </a:extLst>
          </p:cNvPr>
          <p:cNvGrpSpPr/>
          <p:nvPr/>
        </p:nvGrpSpPr>
        <p:grpSpPr bwMode="gray">
          <a:xfrm>
            <a:off x="-192664" y="332579"/>
            <a:ext cx="96001" cy="5904083"/>
            <a:chOff x="-192714" y="332656"/>
            <a:chExt cx="96026" cy="5905450"/>
          </a:xfrm>
        </p:grpSpPr>
        <p:cxnSp>
          <p:nvCxnSpPr>
            <p:cNvPr id="39" name="Gerade Verbindung 77">
              <a:extLst>
                <a:ext uri="{FF2B5EF4-FFF2-40B4-BE49-F238E27FC236}">
                  <a16:creationId xmlns:a16="http://schemas.microsoft.com/office/drawing/2014/main" id="{0D03321A-BBD2-4F2F-9813-C6E06BF28005}"/>
                </a:ext>
              </a:extLst>
            </p:cNvPr>
            <p:cNvCxnSpPr/>
            <p:nvPr userDrawn="1"/>
          </p:nvCxnSpPr>
          <p:spPr bwMode="gray">
            <a:xfrm>
              <a:off x="-192714" y="6238106"/>
              <a:ext cx="95966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80">
              <a:extLst>
                <a:ext uri="{FF2B5EF4-FFF2-40B4-BE49-F238E27FC236}">
                  <a16:creationId xmlns:a16="http://schemas.microsoft.com/office/drawing/2014/main" id="{C46E9AA2-1DE3-4274-94B6-694DCBFEE7A9}"/>
                </a:ext>
              </a:extLst>
            </p:cNvPr>
            <p:cNvCxnSpPr/>
            <p:nvPr userDrawn="1"/>
          </p:nvCxnSpPr>
          <p:spPr bwMode="gray">
            <a:xfrm>
              <a:off x="-192654" y="1413794"/>
              <a:ext cx="95966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83">
              <a:extLst>
                <a:ext uri="{FF2B5EF4-FFF2-40B4-BE49-F238E27FC236}">
                  <a16:creationId xmlns:a16="http://schemas.microsoft.com/office/drawing/2014/main" id="{EEEC6576-C820-4096-8871-445700389F54}"/>
                </a:ext>
              </a:extLst>
            </p:cNvPr>
            <p:cNvCxnSpPr/>
            <p:nvPr userDrawn="1"/>
          </p:nvCxnSpPr>
          <p:spPr bwMode="gray">
            <a:xfrm>
              <a:off x="-192654" y="332656"/>
              <a:ext cx="95966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2" name="FooterLine">
            <a:extLst>
              <a:ext uri="{FF2B5EF4-FFF2-40B4-BE49-F238E27FC236}">
                <a16:creationId xmlns:a16="http://schemas.microsoft.com/office/drawing/2014/main" id="{9CA5095E-F378-40DD-B3DF-E430D959832A}"/>
              </a:ext>
            </a:extLst>
          </p:cNvPr>
          <p:cNvCxnSpPr>
            <a:cxnSpLocks/>
          </p:cNvCxnSpPr>
          <p:nvPr/>
        </p:nvCxnSpPr>
        <p:spPr bwMode="gray">
          <a:xfrm>
            <a:off x="336858" y="6487586"/>
            <a:ext cx="10187907" cy="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rgbClr val="C6D2D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PageNumber">
            <a:extLst>
              <a:ext uri="{FF2B5EF4-FFF2-40B4-BE49-F238E27FC236}">
                <a16:creationId xmlns:a16="http://schemas.microsoft.com/office/drawing/2014/main" id="{6D39FD94-96A5-4379-89AD-E334236E1809}"/>
              </a:ext>
            </a:extLst>
          </p:cNvPr>
          <p:cNvSpPr/>
          <p:nvPr/>
        </p:nvSpPr>
        <p:spPr bwMode="gray">
          <a:xfrm>
            <a:off x="337499" y="6524283"/>
            <a:ext cx="287925" cy="21595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126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</a:pPr>
            <a:fld id="{B2B235C9-7F53-4C69-838E-BB90E4172CA8}" type="slidenum">
              <a:rPr kumimoji="0" lang="en-GB" sz="800" b="0" i="0" u="none" strike="noStrike" cap="none" normalizeH="0" baseline="0" smtClean="0">
                <a:ln>
                  <a:noFill/>
                </a:ln>
                <a:effectLst/>
                <a:latin typeface="Arial" charset="0"/>
              </a:rPr>
              <a:pPr marL="0" marR="0" indent="0" algn="l" defTabSz="914126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Tx/>
                <a:buFont typeface="Arial" panose="020B0604020202020204" pitchFamily="34" charset="0"/>
                <a:buNone/>
                <a:tabLst/>
              </a:pPr>
              <a:t>‹#›</a:t>
            </a:fld>
            <a:endParaRPr kumimoji="0" lang="en-GB" sz="800" b="0" i="0" u="none" strike="noStrike" cap="none" normalizeH="0" baseline="0" dirty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47" name="Footer">
            <a:extLst>
              <a:ext uri="{FF2B5EF4-FFF2-40B4-BE49-F238E27FC236}">
                <a16:creationId xmlns:a16="http://schemas.microsoft.com/office/drawing/2014/main" id="{3DC585FC-C0B8-474B-8E4D-9E723074111A}"/>
              </a:ext>
            </a:extLst>
          </p:cNvPr>
          <p:cNvSpPr/>
          <p:nvPr>
            <p:custDataLst>
              <p:tags r:id="rId19"/>
            </p:custDataLst>
          </p:nvPr>
        </p:nvSpPr>
        <p:spPr bwMode="gray">
          <a:xfrm>
            <a:off x="625424" y="6524283"/>
            <a:ext cx="9861432" cy="21595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126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</a:pPr>
            <a:r>
              <a:rPr kumimoji="0" lang="en-GB" sz="800" b="0" i="0" u="none" strike="noStrike" cap="none" normalizeH="0" baseline="0">
                <a:ln>
                  <a:noFill/>
                </a:ln>
                <a:effectLst/>
                <a:latin typeface="Arial" charset="0"/>
              </a:rPr>
              <a:t>Estrategias de Ventas de Seguros según Grupos Generacionales</a:t>
            </a:r>
            <a:endParaRPr kumimoji="0" lang="en-GB" sz="800" b="0" i="0" u="none" strike="noStrike" cap="none" normalizeH="0" baseline="0" dirty="0">
              <a:ln>
                <a:noFill/>
              </a:ln>
              <a:effectLst/>
              <a:latin typeface="Arial" charset="0"/>
            </a:endParaRPr>
          </a:p>
        </p:txBody>
      </p:sp>
      <p:pic>
        <p:nvPicPr>
          <p:cNvPr id="53" name="Logo">
            <a:extLst>
              <a:ext uri="{FF2B5EF4-FFF2-40B4-BE49-F238E27FC236}">
                <a16:creationId xmlns:a16="http://schemas.microsoft.com/office/drawing/2014/main" id="{421EE62C-EACD-4AB0-80DD-5364ED7B156D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0869667" y="6487586"/>
            <a:ext cx="984285" cy="179958"/>
          </a:xfrm>
          <a:prstGeom prst="rect">
            <a:avLst/>
          </a:prstGeom>
        </p:spPr>
      </p:pic>
      <p:grpSp>
        <p:nvGrpSpPr>
          <p:cNvPr id="18" name="Gruppieren 66">
            <a:extLst>
              <a:ext uri="{FF2B5EF4-FFF2-40B4-BE49-F238E27FC236}">
                <a16:creationId xmlns:a16="http://schemas.microsoft.com/office/drawing/2014/main" id="{8BC3FB9C-9F10-4EA0-8DD8-BF366B8922AA}"/>
              </a:ext>
            </a:extLst>
          </p:cNvPr>
          <p:cNvGrpSpPr/>
          <p:nvPr/>
        </p:nvGrpSpPr>
        <p:grpSpPr bwMode="gray">
          <a:xfrm>
            <a:off x="336860" y="-207355"/>
            <a:ext cx="11518280" cy="110731"/>
            <a:chOff x="252710" y="-531551"/>
            <a:chExt cx="8640960" cy="432064"/>
          </a:xfrm>
        </p:grpSpPr>
        <p:cxnSp>
          <p:nvCxnSpPr>
            <p:cNvPr id="19" name="Gerade Verbindung 15">
              <a:extLst>
                <a:ext uri="{FF2B5EF4-FFF2-40B4-BE49-F238E27FC236}">
                  <a16:creationId xmlns:a16="http://schemas.microsoft.com/office/drawing/2014/main" id="{6B101F39-BFD4-41BC-A83E-F1200878D443}"/>
                </a:ext>
              </a:extLst>
            </p:cNvPr>
            <p:cNvCxnSpPr/>
            <p:nvPr userDrawn="1"/>
          </p:nvCxnSpPr>
          <p:spPr bwMode="gray">
            <a:xfrm rot="5400000">
              <a:off x="36680" y="-315517"/>
              <a:ext cx="432060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6">
              <a:extLst>
                <a:ext uri="{FF2B5EF4-FFF2-40B4-BE49-F238E27FC236}">
                  <a16:creationId xmlns:a16="http://schemas.microsoft.com/office/drawing/2014/main" id="{61CA6AD6-9F16-4408-B145-55BEBFFAF9E3}"/>
                </a:ext>
              </a:extLst>
            </p:cNvPr>
            <p:cNvCxnSpPr/>
            <p:nvPr userDrawn="1"/>
          </p:nvCxnSpPr>
          <p:spPr bwMode="gray">
            <a:xfrm rot="5400000">
              <a:off x="2034902" y="-315521"/>
              <a:ext cx="432060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17">
              <a:extLst>
                <a:ext uri="{FF2B5EF4-FFF2-40B4-BE49-F238E27FC236}">
                  <a16:creationId xmlns:a16="http://schemas.microsoft.com/office/drawing/2014/main" id="{94BBE10F-C5F3-47BE-812D-87A9DB1D2A74}"/>
                </a:ext>
              </a:extLst>
            </p:cNvPr>
            <p:cNvCxnSpPr/>
            <p:nvPr userDrawn="1"/>
          </p:nvCxnSpPr>
          <p:spPr bwMode="gray">
            <a:xfrm rot="5400000">
              <a:off x="2250926" y="-315521"/>
              <a:ext cx="432060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0">
              <a:extLst>
                <a:ext uri="{FF2B5EF4-FFF2-40B4-BE49-F238E27FC236}">
                  <a16:creationId xmlns:a16="http://schemas.microsoft.com/office/drawing/2014/main" id="{5CDF1112-A114-4F5C-8105-C93485162782}"/>
                </a:ext>
              </a:extLst>
            </p:cNvPr>
            <p:cNvCxnSpPr/>
            <p:nvPr userDrawn="1"/>
          </p:nvCxnSpPr>
          <p:spPr bwMode="gray">
            <a:xfrm rot="5400000">
              <a:off x="4249148" y="-315521"/>
              <a:ext cx="432060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1">
              <a:extLst>
                <a:ext uri="{FF2B5EF4-FFF2-40B4-BE49-F238E27FC236}">
                  <a16:creationId xmlns:a16="http://schemas.microsoft.com/office/drawing/2014/main" id="{77132B61-B295-4868-AB92-80DE740E87D0}"/>
                </a:ext>
              </a:extLst>
            </p:cNvPr>
            <p:cNvCxnSpPr/>
            <p:nvPr userDrawn="1"/>
          </p:nvCxnSpPr>
          <p:spPr bwMode="gray">
            <a:xfrm rot="5400000">
              <a:off x="4465172" y="-315521"/>
              <a:ext cx="432060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2">
              <a:extLst>
                <a:ext uri="{FF2B5EF4-FFF2-40B4-BE49-F238E27FC236}">
                  <a16:creationId xmlns:a16="http://schemas.microsoft.com/office/drawing/2014/main" id="{4AB3535B-5AFE-49C2-838E-6D796791F1AB}"/>
                </a:ext>
              </a:extLst>
            </p:cNvPr>
            <p:cNvCxnSpPr/>
            <p:nvPr userDrawn="1"/>
          </p:nvCxnSpPr>
          <p:spPr bwMode="gray">
            <a:xfrm rot="5400000">
              <a:off x="6463394" y="-315521"/>
              <a:ext cx="432060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23">
              <a:extLst>
                <a:ext uri="{FF2B5EF4-FFF2-40B4-BE49-F238E27FC236}">
                  <a16:creationId xmlns:a16="http://schemas.microsoft.com/office/drawing/2014/main" id="{BD9CD957-FF2E-4E82-B664-8A2A17B27651}"/>
                </a:ext>
              </a:extLst>
            </p:cNvPr>
            <p:cNvCxnSpPr/>
            <p:nvPr userDrawn="1"/>
          </p:nvCxnSpPr>
          <p:spPr bwMode="gray">
            <a:xfrm rot="5400000">
              <a:off x="6679418" y="-315521"/>
              <a:ext cx="432060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6">
              <a:extLst>
                <a:ext uri="{FF2B5EF4-FFF2-40B4-BE49-F238E27FC236}">
                  <a16:creationId xmlns:a16="http://schemas.microsoft.com/office/drawing/2014/main" id="{D65AFE3E-FE54-407A-85F3-950B88F6E4D8}"/>
                </a:ext>
              </a:extLst>
            </p:cNvPr>
            <p:cNvCxnSpPr/>
            <p:nvPr userDrawn="1"/>
          </p:nvCxnSpPr>
          <p:spPr bwMode="gray">
            <a:xfrm rot="5400000">
              <a:off x="8677640" y="-315521"/>
              <a:ext cx="432060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12006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ransition spd="slow"/>
  <p:txStyles>
    <p:titleStyle>
      <a:lvl1pPr algn="l" rtl="0" eaLnBrk="1" fontAlgn="base" hangingPunct="1">
        <a:spcBef>
          <a:spcPct val="0"/>
        </a:spcBef>
        <a:spcAft>
          <a:spcPct val="0"/>
        </a:spcAft>
        <a:defRPr sz="2399" b="1" i="0" baseline="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199" b="1">
          <a:solidFill>
            <a:srgbClr val="00519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199" b="1">
          <a:solidFill>
            <a:srgbClr val="00519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199" b="1">
          <a:solidFill>
            <a:srgbClr val="00519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199" b="1">
          <a:solidFill>
            <a:srgbClr val="005192"/>
          </a:solidFill>
          <a:latin typeface="Arial" charset="0"/>
        </a:defRPr>
      </a:lvl5pPr>
      <a:lvl6pPr marL="457154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defRPr sz="1999" b="1">
          <a:solidFill>
            <a:schemeClr val="accent2"/>
          </a:solidFill>
          <a:latin typeface="Arial" charset="0"/>
        </a:defRPr>
      </a:lvl6pPr>
      <a:lvl7pPr marL="914309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defRPr sz="1999" b="1">
          <a:solidFill>
            <a:schemeClr val="accent2"/>
          </a:solidFill>
          <a:latin typeface="Arial" charset="0"/>
        </a:defRPr>
      </a:lvl7pPr>
      <a:lvl8pPr marL="1371462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defRPr sz="1999" b="1">
          <a:solidFill>
            <a:schemeClr val="accent2"/>
          </a:solidFill>
          <a:latin typeface="Arial" charset="0"/>
        </a:defRPr>
      </a:lvl8pPr>
      <a:lvl9pPr marL="1828617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defRPr sz="1999" b="1">
          <a:solidFill>
            <a:schemeClr val="accent2"/>
          </a:solidFill>
          <a:latin typeface="Arial" charset="0"/>
        </a:defRPr>
      </a:lvl9pPr>
    </p:titleStyle>
    <p:bodyStyle>
      <a:lvl1pPr marL="215935" indent="-215935" algn="l" rtl="0" eaLnBrk="1" fontAlgn="base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2"/>
        </a:buClr>
        <a:buSzPct val="100000"/>
        <a:buFont typeface="Arial" panose="020B0604020202020204" pitchFamily="34" charset="0"/>
        <a:buChar char="•"/>
        <a:defRPr sz="1600" b="0" i="0" baseline="0">
          <a:solidFill>
            <a:schemeClr val="tx1"/>
          </a:solidFill>
          <a:latin typeface="+mn-lt"/>
          <a:ea typeface="+mn-ea"/>
          <a:cs typeface="+mn-cs"/>
        </a:defRPr>
      </a:lvl1pPr>
      <a:lvl2pPr marL="431870" indent="-215935" algn="l" rtl="0" eaLnBrk="1" fontAlgn="base" hangingPunct="1">
        <a:lnSpc>
          <a:spcPct val="100000"/>
        </a:lnSpc>
        <a:spcBef>
          <a:spcPts val="300"/>
        </a:spcBef>
        <a:spcAft>
          <a:spcPts val="0"/>
        </a:spcAft>
        <a:buClr>
          <a:schemeClr val="accent2"/>
        </a:buClr>
        <a:buSzPct val="100000"/>
        <a:buFont typeface="Arial" panose="020B0604020202020204" pitchFamily="34" charset="0"/>
        <a:buChar char="–"/>
        <a:defRPr sz="1600">
          <a:solidFill>
            <a:schemeClr val="tx1"/>
          </a:solidFill>
          <a:latin typeface="+mn-lt"/>
        </a:defRPr>
      </a:lvl2pPr>
      <a:lvl3pPr marL="647806" indent="-215935" algn="l" rtl="0" eaLnBrk="1" fontAlgn="base" hangingPunct="1">
        <a:lnSpc>
          <a:spcPct val="100000"/>
        </a:lnSpc>
        <a:spcBef>
          <a:spcPts val="300"/>
        </a:spcBef>
        <a:spcAft>
          <a:spcPts val="0"/>
        </a:spcAft>
        <a:buClr>
          <a:schemeClr val="accent2"/>
        </a:buClr>
        <a:buFont typeface="Arial" panose="020B0604020202020204" pitchFamily="34" charset="0"/>
        <a:buChar char="•"/>
        <a:defRPr sz="1600" b="0">
          <a:solidFill>
            <a:schemeClr val="tx1"/>
          </a:solidFill>
          <a:latin typeface="+mn-lt"/>
        </a:defRPr>
      </a:lvl3pPr>
      <a:lvl4pPr marL="863741" indent="-215935" algn="l" rtl="0" eaLnBrk="1" fontAlgn="base" hangingPunct="1">
        <a:lnSpc>
          <a:spcPct val="100000"/>
        </a:lnSpc>
        <a:spcBef>
          <a:spcPts val="300"/>
        </a:spcBef>
        <a:spcAft>
          <a:spcPts val="0"/>
        </a:spcAft>
        <a:buClr>
          <a:schemeClr val="accent2"/>
        </a:buClr>
        <a:buFont typeface="Arial" panose="020B0604020202020204" pitchFamily="34" charset="0"/>
        <a:buChar char="–"/>
        <a:defRPr sz="1600" b="0">
          <a:solidFill>
            <a:schemeClr val="tx1"/>
          </a:solidFill>
          <a:latin typeface="+mn-lt"/>
        </a:defRPr>
      </a:lvl4pPr>
      <a:lvl5pPr marL="1079676" indent="-215935" algn="l" rtl="0" eaLnBrk="1" fontAlgn="base" hangingPunct="1">
        <a:lnSpc>
          <a:spcPct val="100000"/>
        </a:lnSpc>
        <a:spcBef>
          <a:spcPts val="300"/>
        </a:spcBef>
        <a:spcAft>
          <a:spcPts val="0"/>
        </a:spcAft>
        <a:buClr>
          <a:schemeClr val="accent2"/>
        </a:buClr>
        <a:buFont typeface="Arial" panose="020B0604020202020204" pitchFamily="34" charset="0"/>
        <a:buChar char="•"/>
        <a:defRPr sz="1600">
          <a:solidFill>
            <a:schemeClr val="tx1"/>
          </a:solidFill>
          <a:latin typeface="+mn-lt"/>
        </a:defRPr>
      </a:lvl5pPr>
      <a:lvl6pPr marL="1079676" indent="-215935" algn="l" rtl="0" eaLnBrk="1" fontAlgn="base" hangingPunct="1">
        <a:lnSpc>
          <a:spcPct val="100000"/>
        </a:lnSpc>
        <a:spcBef>
          <a:spcPts val="300"/>
        </a:spcBef>
        <a:spcAft>
          <a:spcPts val="0"/>
        </a:spcAft>
        <a:buClr>
          <a:schemeClr val="accent2"/>
        </a:buClr>
        <a:buFont typeface="Arial" panose="020B0604020202020204" pitchFamily="34" charset="0"/>
        <a:buChar char="•"/>
        <a:defRPr sz="1600">
          <a:solidFill>
            <a:schemeClr val="tx1"/>
          </a:solidFill>
          <a:latin typeface="+mn-lt"/>
        </a:defRPr>
      </a:lvl6pPr>
      <a:lvl7pPr marL="1079676" indent="-215935" algn="l" rtl="0" eaLnBrk="1" fontAlgn="base" hangingPunct="1">
        <a:lnSpc>
          <a:spcPct val="100000"/>
        </a:lnSpc>
        <a:spcBef>
          <a:spcPts val="300"/>
        </a:spcBef>
        <a:spcAft>
          <a:spcPts val="0"/>
        </a:spcAft>
        <a:buClr>
          <a:schemeClr val="accent2"/>
        </a:buClr>
        <a:buFont typeface="Arial" panose="020B0604020202020204" pitchFamily="34" charset="0"/>
        <a:buChar char="•"/>
        <a:defRPr sz="1600">
          <a:solidFill>
            <a:schemeClr val="tx1"/>
          </a:solidFill>
          <a:latin typeface="+mn-lt"/>
        </a:defRPr>
      </a:lvl7pPr>
      <a:lvl8pPr marL="1079676" indent="-215935" algn="l" rtl="0" eaLnBrk="1" fontAlgn="base" hangingPunct="1">
        <a:lnSpc>
          <a:spcPct val="100000"/>
        </a:lnSpc>
        <a:spcBef>
          <a:spcPts val="300"/>
        </a:spcBef>
        <a:spcAft>
          <a:spcPts val="0"/>
        </a:spcAft>
        <a:buClr>
          <a:schemeClr val="accent2"/>
        </a:buClr>
        <a:buFont typeface="Arial" panose="020B0604020202020204" pitchFamily="34" charset="0"/>
        <a:buChar char="•"/>
        <a:defRPr sz="1600">
          <a:solidFill>
            <a:schemeClr val="tx1"/>
          </a:solidFill>
          <a:latin typeface="+mn-lt"/>
        </a:defRPr>
      </a:lvl8pPr>
      <a:lvl9pPr marL="1079676" indent="-215935" algn="l" rtl="0" eaLnBrk="1" fontAlgn="base" hangingPunct="1">
        <a:lnSpc>
          <a:spcPct val="100000"/>
        </a:lnSpc>
        <a:spcBef>
          <a:spcPts val="300"/>
        </a:spcBef>
        <a:spcAft>
          <a:spcPts val="0"/>
        </a:spcAft>
        <a:buClr>
          <a:schemeClr val="accent2"/>
        </a:buClr>
        <a:buFont typeface="Arial" panose="020B0604020202020204" pitchFamily="34" charset="0"/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309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2" algn="l" defTabSz="914309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5" algn="l" defTabSz="914309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469">
          <p15:clr>
            <a:srgbClr val="F26B43"/>
          </p15:clr>
        </p15:guide>
        <p15:guide id="2" pos="213">
          <p15:clr>
            <a:srgbClr val="F26B43"/>
          </p15:clr>
        </p15:guide>
        <p15:guide id="3" orient="horz" pos="210">
          <p15:clr>
            <a:srgbClr val="F26B43"/>
          </p15:clr>
        </p15:guide>
        <p15:guide id="9" orient="horz" pos="3930">
          <p15:clr>
            <a:srgbClr val="F26B43"/>
          </p15:clr>
        </p15:guide>
        <p15:guide id="10" orient="horz" pos="891">
          <p15:clr>
            <a:srgbClr val="F26B43"/>
          </p15:clr>
        </p15:guide>
        <p15:guide id="11" pos="3750">
          <p15:clr>
            <a:srgbClr val="F26B43"/>
          </p15:clr>
        </p15:guide>
        <p15:guide id="12" pos="393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8FADE-8C62-DDB4-2E42-C3F47239D7FA}"/>
              </a:ext>
            </a:extLst>
          </p:cNvPr>
          <p:cNvSpPr>
            <a:spLocks noGrp="1"/>
          </p:cNvSpPr>
          <p:nvPr>
            <p:ph type="ctrTitle" sz="quarter"/>
          </p:nvPr>
        </p:nvSpPr>
        <p:spPr>
          <a:xfrm>
            <a:off x="226839" y="4412639"/>
            <a:ext cx="11515901" cy="647850"/>
          </a:xfrm>
        </p:spPr>
        <p:txBody>
          <a:bodyPr/>
          <a:lstStyle/>
          <a:p>
            <a:r>
              <a:rPr lang="en-GB" dirty="0" err="1"/>
              <a:t>Estrategias</a:t>
            </a:r>
            <a:r>
              <a:rPr lang="en-GB" dirty="0"/>
              <a:t> de Ventas de </a:t>
            </a:r>
            <a:r>
              <a:rPr lang="en-GB" dirty="0" err="1"/>
              <a:t>Seguros</a:t>
            </a:r>
            <a:r>
              <a:rPr lang="en-GB" dirty="0"/>
              <a:t> </a:t>
            </a:r>
            <a:r>
              <a:rPr lang="en-GB" dirty="0" err="1"/>
              <a:t>según</a:t>
            </a:r>
            <a:r>
              <a:rPr lang="en-GB" dirty="0"/>
              <a:t> </a:t>
            </a:r>
            <a:r>
              <a:rPr lang="en-GB" dirty="0" err="1"/>
              <a:t>Grupos</a:t>
            </a:r>
            <a:r>
              <a:rPr lang="en-GB" dirty="0"/>
              <a:t> </a:t>
            </a:r>
            <a:r>
              <a:rPr lang="en-GB" dirty="0" err="1"/>
              <a:t>Generacionales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CDDC2F-6E7C-209F-0E8F-E6AE5CFE4F2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sz="2800" b="1" dirty="0"/>
              <a:t>Act. Bryan Urbano</a:t>
            </a:r>
          </a:p>
        </p:txBody>
      </p:sp>
    </p:spTree>
    <p:extLst>
      <p:ext uri="{BB962C8B-B14F-4D97-AF65-F5344CB8AC3E}">
        <p14:creationId xmlns:p14="http://schemas.microsoft.com/office/powerpoint/2010/main" val="600719868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10891-80BE-3A23-510F-01B440E68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Precio</a:t>
            </a:r>
            <a:r>
              <a:rPr lang="en-GB" dirty="0"/>
              <a:t> + Imagen de </a:t>
            </a:r>
            <a:r>
              <a:rPr lang="en-GB" dirty="0" err="1"/>
              <a:t>una</a:t>
            </a:r>
            <a:r>
              <a:rPr lang="en-GB" dirty="0"/>
              <a:t> Aseguradora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54E0E5-1576-E1D9-CB35-0D0ACAF7309A}"/>
              </a:ext>
            </a:extLst>
          </p:cNvPr>
          <p:cNvSpPr txBox="1"/>
          <p:nvPr/>
        </p:nvSpPr>
        <p:spPr bwMode="gray">
          <a:xfrm>
            <a:off x="438150" y="1776412"/>
            <a:ext cx="9915525" cy="330517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l"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None/>
            </a:pPr>
            <a:r>
              <a:rPr lang="en-GB" sz="2000" dirty="0"/>
              <a:t>El mercado de </a:t>
            </a:r>
            <a:r>
              <a:rPr lang="en-GB" sz="2000" dirty="0" err="1"/>
              <a:t>seguros</a:t>
            </a:r>
            <a:r>
              <a:rPr lang="en-GB" sz="2000" dirty="0"/>
              <a:t> es </a:t>
            </a:r>
            <a:r>
              <a:rPr lang="en-GB" sz="2000" dirty="0" err="1"/>
              <a:t>altamente</a:t>
            </a:r>
            <a:r>
              <a:rPr lang="en-GB" sz="2000" dirty="0"/>
              <a:t> </a:t>
            </a:r>
            <a:r>
              <a:rPr lang="en-GB" sz="2000" dirty="0" err="1"/>
              <a:t>competitivo</a:t>
            </a:r>
            <a:r>
              <a:rPr lang="en-GB" sz="2000" dirty="0"/>
              <a:t>…</a:t>
            </a:r>
          </a:p>
          <a:p>
            <a:pPr marL="0" indent="0" algn="l"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None/>
            </a:pPr>
            <a:endParaRPr lang="en-GB" sz="2000" dirty="0"/>
          </a:p>
          <a:p>
            <a:pPr marL="0" indent="0" algn="l"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None/>
            </a:pPr>
            <a:r>
              <a:rPr lang="en-GB" sz="2000" dirty="0" err="1"/>
              <a:t>Básicamente</a:t>
            </a:r>
            <a:r>
              <a:rPr lang="en-GB" sz="2000" dirty="0"/>
              <a:t> las </a:t>
            </a:r>
            <a:r>
              <a:rPr lang="en-GB" sz="2000" dirty="0" err="1"/>
              <a:t>compañías</a:t>
            </a:r>
            <a:r>
              <a:rPr lang="en-GB" sz="2000" dirty="0"/>
              <a:t> de </a:t>
            </a:r>
            <a:r>
              <a:rPr lang="en-GB" sz="2000" dirty="0" err="1"/>
              <a:t>seguros</a:t>
            </a:r>
            <a:r>
              <a:rPr lang="en-GB" sz="2000" dirty="0"/>
              <a:t> se pelean </a:t>
            </a:r>
            <a:r>
              <a:rPr lang="en-GB" sz="2000" dirty="0" err="1"/>
              <a:t>por</a:t>
            </a:r>
            <a:r>
              <a:rPr lang="en-GB" sz="2000" dirty="0"/>
              <a:t> </a:t>
            </a:r>
            <a:r>
              <a:rPr lang="en-GB" sz="2000" dirty="0" err="1"/>
              <a:t>los</a:t>
            </a:r>
            <a:r>
              <a:rPr lang="en-GB" sz="2000" dirty="0"/>
              <a:t> </a:t>
            </a:r>
            <a:r>
              <a:rPr lang="en-GB" sz="2000" dirty="0" err="1"/>
              <a:t>mismos</a:t>
            </a:r>
            <a:r>
              <a:rPr lang="en-GB" sz="2000" dirty="0"/>
              <a:t> </a:t>
            </a:r>
            <a:r>
              <a:rPr lang="en-GB" sz="2000" dirty="0" err="1"/>
              <a:t>clientes</a:t>
            </a:r>
            <a:r>
              <a:rPr lang="en-GB" sz="2000" dirty="0"/>
              <a:t>…</a:t>
            </a:r>
          </a:p>
          <a:p>
            <a:pPr marL="0" indent="0" algn="l"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None/>
            </a:pPr>
            <a:endParaRPr lang="en-GB" sz="2000" dirty="0"/>
          </a:p>
          <a:p>
            <a:pPr marL="0" indent="0" algn="l"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None/>
            </a:pPr>
            <a:endParaRPr lang="en-GB" sz="2000" dirty="0"/>
          </a:p>
          <a:p>
            <a:pPr marL="0" indent="0" algn="l"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None/>
            </a:pPr>
            <a:r>
              <a:rPr lang="en-GB" sz="2000" dirty="0"/>
              <a:t>En </a:t>
            </a:r>
            <a:r>
              <a:rPr lang="en-GB" sz="2000" dirty="0" err="1"/>
              <a:t>el</a:t>
            </a:r>
            <a:r>
              <a:rPr lang="en-GB" sz="2000" dirty="0"/>
              <a:t> largo </a:t>
            </a:r>
            <a:r>
              <a:rPr lang="en-GB" sz="2000" dirty="0" err="1"/>
              <a:t>plazo</a:t>
            </a:r>
            <a:r>
              <a:rPr lang="en-GB" sz="2000" dirty="0"/>
              <a:t>:</a:t>
            </a:r>
          </a:p>
          <a:p>
            <a:pPr marL="0" indent="0" algn="l"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None/>
            </a:pPr>
            <a:endParaRPr lang="en-GB" sz="2000" dirty="0"/>
          </a:p>
          <a:p>
            <a:pPr marL="0" indent="0" algn="l"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None/>
            </a:pPr>
            <a:r>
              <a:rPr lang="en-GB" sz="2000" dirty="0"/>
              <a:t>Si </a:t>
            </a:r>
            <a:r>
              <a:rPr lang="en-GB" sz="2000" dirty="0" err="1"/>
              <a:t>tenemos</a:t>
            </a:r>
            <a:r>
              <a:rPr lang="en-GB" sz="2000" dirty="0"/>
              <a:t>:</a:t>
            </a:r>
          </a:p>
          <a:p>
            <a:pPr marL="0" indent="0" algn="l"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None/>
            </a:pPr>
            <a:endParaRPr lang="en-GB" sz="2000" dirty="0"/>
          </a:p>
          <a:p>
            <a:pPr marL="0" indent="0" algn="l"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None/>
            </a:pPr>
            <a:r>
              <a:rPr lang="en-GB" sz="2000" dirty="0"/>
              <a:t> </a:t>
            </a:r>
            <a:r>
              <a:rPr lang="en-GB" sz="2000" dirty="0" err="1"/>
              <a:t>Integridad</a:t>
            </a:r>
            <a:r>
              <a:rPr lang="en-GB" sz="2000" dirty="0"/>
              <a:t>  </a:t>
            </a:r>
            <a:r>
              <a:rPr lang="en-GB" sz="2000" b="1" dirty="0">
                <a:solidFill>
                  <a:schemeClr val="accent2"/>
                </a:solidFill>
              </a:rPr>
              <a:t>+</a:t>
            </a:r>
            <a:r>
              <a:rPr lang="en-GB" sz="2000" dirty="0"/>
              <a:t> Buenos </a:t>
            </a:r>
            <a:r>
              <a:rPr lang="en-GB" sz="2000" dirty="0" err="1"/>
              <a:t>precios</a:t>
            </a:r>
            <a:r>
              <a:rPr lang="en-GB" sz="2000" dirty="0"/>
              <a:t> </a:t>
            </a:r>
            <a:r>
              <a:rPr lang="en-GB" sz="2000" b="1" dirty="0">
                <a:solidFill>
                  <a:schemeClr val="accent2"/>
                </a:solidFill>
              </a:rPr>
              <a:t>+</a:t>
            </a:r>
            <a:r>
              <a:rPr lang="en-GB" sz="2000" dirty="0"/>
              <a:t> </a:t>
            </a:r>
            <a:r>
              <a:rPr lang="en-GB" sz="2000" dirty="0" err="1"/>
              <a:t>Cliente</a:t>
            </a:r>
            <a:r>
              <a:rPr lang="en-GB" sz="2000" dirty="0"/>
              <a:t> </a:t>
            </a:r>
            <a:r>
              <a:rPr lang="en-GB" sz="2000" dirty="0" err="1"/>
              <a:t>Informado</a:t>
            </a:r>
            <a:r>
              <a:rPr lang="en-GB" sz="2000" dirty="0"/>
              <a:t> </a:t>
            </a:r>
            <a:r>
              <a:rPr lang="en-GB" sz="2000" b="1" dirty="0">
                <a:solidFill>
                  <a:schemeClr val="accent2"/>
                </a:solidFill>
              </a:rPr>
              <a:t>=</a:t>
            </a:r>
            <a:r>
              <a:rPr lang="en-GB" sz="2000" dirty="0"/>
              <a:t> </a:t>
            </a:r>
            <a:r>
              <a:rPr lang="en-GB" sz="2000" dirty="0" err="1"/>
              <a:t>Retención</a:t>
            </a:r>
            <a:r>
              <a:rPr lang="en-GB" sz="2000" dirty="0"/>
              <a:t> </a:t>
            </a:r>
            <a:r>
              <a:rPr lang="en-GB" sz="2000" dirty="0" err="1"/>
              <a:t>Clientes</a:t>
            </a:r>
            <a:r>
              <a:rPr lang="en-GB" sz="2000" dirty="0"/>
              <a:t>  </a:t>
            </a:r>
          </a:p>
          <a:p>
            <a:pPr marL="0" indent="0" algn="l"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None/>
            </a:pPr>
            <a:endParaRPr lang="en-GB" sz="2000" dirty="0"/>
          </a:p>
          <a:p>
            <a:pPr marL="0" indent="0" algn="l"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None/>
            </a:pPr>
            <a:endParaRPr lang="en-GB" sz="1600" dirty="0"/>
          </a:p>
        </p:txBody>
      </p:sp>
      <p:grpSp>
        <p:nvGrpSpPr>
          <p:cNvPr id="4" name="Gruppieren 101">
            <a:extLst>
              <a:ext uri="{FF2B5EF4-FFF2-40B4-BE49-F238E27FC236}">
                <a16:creationId xmlns:a16="http://schemas.microsoft.com/office/drawing/2014/main" id="{EF9DC1F0-B38E-5085-434D-608F10057321}"/>
              </a:ext>
            </a:extLst>
          </p:cNvPr>
          <p:cNvGrpSpPr>
            <a:grpSpLocks noChangeAspect="1"/>
          </p:cNvGrpSpPr>
          <p:nvPr/>
        </p:nvGrpSpPr>
        <p:grpSpPr>
          <a:xfrm rot="360000">
            <a:off x="8129742" y="3425733"/>
            <a:ext cx="3556814" cy="1473997"/>
            <a:chOff x="348138" y="4113076"/>
            <a:chExt cx="1563824" cy="648072"/>
          </a:xfrm>
        </p:grpSpPr>
        <p:sp>
          <p:nvSpPr>
            <p:cNvPr id="5" name="Rechteck 102">
              <a:extLst>
                <a:ext uri="{FF2B5EF4-FFF2-40B4-BE49-F238E27FC236}">
                  <a16:creationId xmlns:a16="http://schemas.microsoft.com/office/drawing/2014/main" id="{2287F85D-A1A8-FB02-BDEB-CCAC8AA36AF5}"/>
                </a:ext>
              </a:extLst>
            </p:cNvPr>
            <p:cNvSpPr/>
            <p:nvPr/>
          </p:nvSpPr>
          <p:spPr bwMode="auto">
            <a:xfrm>
              <a:off x="348138" y="4113076"/>
              <a:ext cx="1563824" cy="648072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accent2"/>
                </a:buClr>
                <a:buSzTx/>
                <a:tabLst/>
              </a:pPr>
              <a:r>
                <a:rPr kumimoji="0" lang="en-GB" sz="20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Antes, </a:t>
              </a:r>
              <a:r>
                <a:rPr kumimoji="0" lang="en-GB" sz="2000" b="1" i="0" u="none" strike="noStrike" cap="none" normalizeH="0" baseline="0" dirty="0" err="1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durante</a:t>
              </a:r>
              <a:r>
                <a:rPr lang="en-GB" sz="2000" b="1" dirty="0">
                  <a:solidFill>
                    <a:schemeClr val="bg1"/>
                  </a:solidFill>
                  <a:latin typeface="Arial" charset="0"/>
                </a:rPr>
                <a:t> y</a:t>
              </a:r>
            </a:p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accent2"/>
                </a:buClr>
                <a:buSzTx/>
                <a:tabLst/>
              </a:pPr>
              <a:r>
                <a:rPr lang="en-GB" sz="2000" b="1" dirty="0">
                  <a:solidFill>
                    <a:schemeClr val="bg1"/>
                  </a:solidFill>
                  <a:latin typeface="Arial" charset="0"/>
                </a:rPr>
                <a:t> al final de la </a:t>
              </a:r>
              <a:r>
                <a:rPr lang="en-GB" sz="2000" b="1" dirty="0" err="1">
                  <a:solidFill>
                    <a:schemeClr val="bg1"/>
                  </a:solidFill>
                  <a:latin typeface="Arial" charset="0"/>
                </a:rPr>
                <a:t>póliza</a:t>
              </a:r>
              <a:endParaRPr kumimoji="0" lang="en-GB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Freihandform 103">
              <a:extLst>
                <a:ext uri="{FF2B5EF4-FFF2-40B4-BE49-F238E27FC236}">
                  <a16:creationId xmlns:a16="http://schemas.microsoft.com/office/drawing/2014/main" id="{FE915717-C2F3-45A6-DAAC-1D04A37A8590}"/>
                </a:ext>
              </a:extLst>
            </p:cNvPr>
            <p:cNvSpPr/>
            <p:nvPr/>
          </p:nvSpPr>
          <p:spPr bwMode="auto">
            <a:xfrm>
              <a:off x="446050" y="4212427"/>
              <a:ext cx="1368000" cy="0"/>
            </a:xfrm>
            <a:custGeom>
              <a:avLst/>
              <a:gdLst>
                <a:gd name="connsiteX0" fmla="*/ 0 w 1426368"/>
                <a:gd name="connsiteY0" fmla="*/ 0 h 0"/>
                <a:gd name="connsiteX1" fmla="*/ 1426368 w 1426368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26368">
                  <a:moveTo>
                    <a:pt x="0" y="0"/>
                  </a:moveTo>
                  <a:lnTo>
                    <a:pt x="1426368" y="0"/>
                  </a:lnTo>
                </a:path>
              </a:pathLst>
            </a:cu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Freihandform 104">
              <a:extLst>
                <a:ext uri="{FF2B5EF4-FFF2-40B4-BE49-F238E27FC236}">
                  <a16:creationId xmlns:a16="http://schemas.microsoft.com/office/drawing/2014/main" id="{D0F17443-9FE6-EF77-661A-9F35E4EED44F}"/>
                </a:ext>
              </a:extLst>
            </p:cNvPr>
            <p:cNvSpPr/>
            <p:nvPr/>
          </p:nvSpPr>
          <p:spPr bwMode="auto">
            <a:xfrm>
              <a:off x="446050" y="4664463"/>
              <a:ext cx="1368000" cy="0"/>
            </a:xfrm>
            <a:custGeom>
              <a:avLst/>
              <a:gdLst>
                <a:gd name="connsiteX0" fmla="*/ 0 w 1426368"/>
                <a:gd name="connsiteY0" fmla="*/ 0 h 0"/>
                <a:gd name="connsiteX1" fmla="*/ 1426368 w 1426368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26368">
                  <a:moveTo>
                    <a:pt x="0" y="0"/>
                  </a:moveTo>
                  <a:lnTo>
                    <a:pt x="1426368" y="0"/>
                  </a:lnTo>
                </a:path>
              </a:pathLst>
            </a:cu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1068035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F9D64-F37F-FE25-35CF-929D979F0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Segmentación</a:t>
            </a:r>
            <a:endParaRPr lang="en-GB" dirty="0"/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7BBA605D-D66B-4C8B-35AE-F718A9CD3D0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894460" y="2669766"/>
            <a:ext cx="1731962" cy="1410827"/>
            <a:chOff x="3601" y="1965"/>
            <a:chExt cx="480" cy="391"/>
          </a:xfrm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E7528D0D-3734-C4AD-81B6-2221AF18B2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0" y="2042"/>
              <a:ext cx="101" cy="314"/>
            </a:xfrm>
            <a:custGeom>
              <a:avLst/>
              <a:gdLst>
                <a:gd name="T0" fmla="*/ 80 w 101"/>
                <a:gd name="T1" fmla="*/ 0 h 314"/>
                <a:gd name="T2" fmla="*/ 21 w 101"/>
                <a:gd name="T3" fmla="*/ 0 h 314"/>
                <a:gd name="T4" fmla="*/ 0 w 101"/>
                <a:gd name="T5" fmla="*/ 148 h 314"/>
                <a:gd name="T6" fmla="*/ 18 w 101"/>
                <a:gd name="T7" fmla="*/ 148 h 314"/>
                <a:gd name="T8" fmla="*/ 18 w 101"/>
                <a:gd name="T9" fmla="*/ 300 h 314"/>
                <a:gd name="T10" fmla="*/ 18 w 101"/>
                <a:gd name="T11" fmla="*/ 300 h 314"/>
                <a:gd name="T12" fmla="*/ 19 w 101"/>
                <a:gd name="T13" fmla="*/ 306 h 314"/>
                <a:gd name="T14" fmla="*/ 21 w 101"/>
                <a:gd name="T15" fmla="*/ 311 h 314"/>
                <a:gd name="T16" fmla="*/ 27 w 101"/>
                <a:gd name="T17" fmla="*/ 313 h 314"/>
                <a:gd name="T18" fmla="*/ 32 w 101"/>
                <a:gd name="T19" fmla="*/ 314 h 314"/>
                <a:gd name="T20" fmla="*/ 32 w 101"/>
                <a:gd name="T21" fmla="*/ 314 h 314"/>
                <a:gd name="T22" fmla="*/ 37 w 101"/>
                <a:gd name="T23" fmla="*/ 313 h 314"/>
                <a:gd name="T24" fmla="*/ 41 w 101"/>
                <a:gd name="T25" fmla="*/ 311 h 314"/>
                <a:gd name="T26" fmla="*/ 45 w 101"/>
                <a:gd name="T27" fmla="*/ 306 h 314"/>
                <a:gd name="T28" fmla="*/ 46 w 101"/>
                <a:gd name="T29" fmla="*/ 300 h 314"/>
                <a:gd name="T30" fmla="*/ 46 w 101"/>
                <a:gd name="T31" fmla="*/ 148 h 314"/>
                <a:gd name="T32" fmla="*/ 56 w 101"/>
                <a:gd name="T33" fmla="*/ 148 h 314"/>
                <a:gd name="T34" fmla="*/ 56 w 101"/>
                <a:gd name="T35" fmla="*/ 300 h 314"/>
                <a:gd name="T36" fmla="*/ 56 w 101"/>
                <a:gd name="T37" fmla="*/ 300 h 314"/>
                <a:gd name="T38" fmla="*/ 57 w 101"/>
                <a:gd name="T39" fmla="*/ 306 h 314"/>
                <a:gd name="T40" fmla="*/ 61 w 101"/>
                <a:gd name="T41" fmla="*/ 311 h 314"/>
                <a:gd name="T42" fmla="*/ 65 w 101"/>
                <a:gd name="T43" fmla="*/ 313 h 314"/>
                <a:gd name="T44" fmla="*/ 70 w 101"/>
                <a:gd name="T45" fmla="*/ 314 h 314"/>
                <a:gd name="T46" fmla="*/ 70 w 101"/>
                <a:gd name="T47" fmla="*/ 314 h 314"/>
                <a:gd name="T48" fmla="*/ 75 w 101"/>
                <a:gd name="T49" fmla="*/ 313 h 314"/>
                <a:gd name="T50" fmla="*/ 80 w 101"/>
                <a:gd name="T51" fmla="*/ 311 h 314"/>
                <a:gd name="T52" fmla="*/ 83 w 101"/>
                <a:gd name="T53" fmla="*/ 306 h 314"/>
                <a:gd name="T54" fmla="*/ 84 w 101"/>
                <a:gd name="T55" fmla="*/ 300 h 314"/>
                <a:gd name="T56" fmla="*/ 84 w 101"/>
                <a:gd name="T57" fmla="*/ 148 h 314"/>
                <a:gd name="T58" fmla="*/ 101 w 101"/>
                <a:gd name="T59" fmla="*/ 148 h 314"/>
                <a:gd name="T60" fmla="*/ 80 w 101"/>
                <a:gd name="T61" fmla="*/ 0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1" h="314">
                  <a:moveTo>
                    <a:pt x="80" y="0"/>
                  </a:moveTo>
                  <a:lnTo>
                    <a:pt x="21" y="0"/>
                  </a:lnTo>
                  <a:lnTo>
                    <a:pt x="0" y="148"/>
                  </a:lnTo>
                  <a:lnTo>
                    <a:pt x="18" y="148"/>
                  </a:lnTo>
                  <a:lnTo>
                    <a:pt x="18" y="300"/>
                  </a:lnTo>
                  <a:lnTo>
                    <a:pt x="18" y="300"/>
                  </a:lnTo>
                  <a:lnTo>
                    <a:pt x="19" y="306"/>
                  </a:lnTo>
                  <a:lnTo>
                    <a:pt x="21" y="311"/>
                  </a:lnTo>
                  <a:lnTo>
                    <a:pt x="27" y="313"/>
                  </a:lnTo>
                  <a:lnTo>
                    <a:pt x="32" y="314"/>
                  </a:lnTo>
                  <a:lnTo>
                    <a:pt x="32" y="314"/>
                  </a:lnTo>
                  <a:lnTo>
                    <a:pt x="37" y="313"/>
                  </a:lnTo>
                  <a:lnTo>
                    <a:pt x="41" y="311"/>
                  </a:lnTo>
                  <a:lnTo>
                    <a:pt x="45" y="306"/>
                  </a:lnTo>
                  <a:lnTo>
                    <a:pt x="46" y="300"/>
                  </a:lnTo>
                  <a:lnTo>
                    <a:pt x="46" y="148"/>
                  </a:lnTo>
                  <a:lnTo>
                    <a:pt x="56" y="148"/>
                  </a:lnTo>
                  <a:lnTo>
                    <a:pt x="56" y="300"/>
                  </a:lnTo>
                  <a:lnTo>
                    <a:pt x="56" y="300"/>
                  </a:lnTo>
                  <a:lnTo>
                    <a:pt x="57" y="306"/>
                  </a:lnTo>
                  <a:lnTo>
                    <a:pt x="61" y="311"/>
                  </a:lnTo>
                  <a:lnTo>
                    <a:pt x="65" y="313"/>
                  </a:lnTo>
                  <a:lnTo>
                    <a:pt x="70" y="314"/>
                  </a:lnTo>
                  <a:lnTo>
                    <a:pt x="70" y="314"/>
                  </a:lnTo>
                  <a:lnTo>
                    <a:pt x="75" y="313"/>
                  </a:lnTo>
                  <a:lnTo>
                    <a:pt x="80" y="311"/>
                  </a:lnTo>
                  <a:lnTo>
                    <a:pt x="83" y="306"/>
                  </a:lnTo>
                  <a:lnTo>
                    <a:pt x="84" y="300"/>
                  </a:lnTo>
                  <a:lnTo>
                    <a:pt x="84" y="148"/>
                  </a:lnTo>
                  <a:lnTo>
                    <a:pt x="101" y="148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009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0A896B2D-FBCE-F635-1ACC-6AF69EA814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4" y="1965"/>
              <a:ext cx="73" cy="73"/>
            </a:xfrm>
            <a:custGeom>
              <a:avLst/>
              <a:gdLst>
                <a:gd name="T0" fmla="*/ 37 w 73"/>
                <a:gd name="T1" fmla="*/ 73 h 73"/>
                <a:gd name="T2" fmla="*/ 37 w 73"/>
                <a:gd name="T3" fmla="*/ 73 h 73"/>
                <a:gd name="T4" fmla="*/ 44 w 73"/>
                <a:gd name="T5" fmla="*/ 71 h 73"/>
                <a:gd name="T6" fmla="*/ 51 w 73"/>
                <a:gd name="T7" fmla="*/ 69 h 73"/>
                <a:gd name="T8" fmla="*/ 57 w 73"/>
                <a:gd name="T9" fmla="*/ 66 h 73"/>
                <a:gd name="T10" fmla="*/ 62 w 73"/>
                <a:gd name="T11" fmla="*/ 62 h 73"/>
                <a:gd name="T12" fmla="*/ 67 w 73"/>
                <a:gd name="T13" fmla="*/ 56 h 73"/>
                <a:gd name="T14" fmla="*/ 71 w 73"/>
                <a:gd name="T15" fmla="*/ 50 h 73"/>
                <a:gd name="T16" fmla="*/ 73 w 73"/>
                <a:gd name="T17" fmla="*/ 43 h 73"/>
                <a:gd name="T18" fmla="*/ 73 w 73"/>
                <a:gd name="T19" fmla="*/ 36 h 73"/>
                <a:gd name="T20" fmla="*/ 73 w 73"/>
                <a:gd name="T21" fmla="*/ 36 h 73"/>
                <a:gd name="T22" fmla="*/ 73 w 73"/>
                <a:gd name="T23" fmla="*/ 28 h 73"/>
                <a:gd name="T24" fmla="*/ 71 w 73"/>
                <a:gd name="T25" fmla="*/ 22 h 73"/>
                <a:gd name="T26" fmla="*/ 67 w 73"/>
                <a:gd name="T27" fmla="*/ 16 h 73"/>
                <a:gd name="T28" fmla="*/ 62 w 73"/>
                <a:gd name="T29" fmla="*/ 11 h 73"/>
                <a:gd name="T30" fmla="*/ 57 w 73"/>
                <a:gd name="T31" fmla="*/ 6 h 73"/>
                <a:gd name="T32" fmla="*/ 51 w 73"/>
                <a:gd name="T33" fmla="*/ 2 h 73"/>
                <a:gd name="T34" fmla="*/ 44 w 73"/>
                <a:gd name="T35" fmla="*/ 0 h 73"/>
                <a:gd name="T36" fmla="*/ 37 w 73"/>
                <a:gd name="T37" fmla="*/ 0 h 73"/>
                <a:gd name="T38" fmla="*/ 37 w 73"/>
                <a:gd name="T39" fmla="*/ 0 h 73"/>
                <a:gd name="T40" fmla="*/ 30 w 73"/>
                <a:gd name="T41" fmla="*/ 0 h 73"/>
                <a:gd name="T42" fmla="*/ 22 w 73"/>
                <a:gd name="T43" fmla="*/ 2 h 73"/>
                <a:gd name="T44" fmla="*/ 16 w 73"/>
                <a:gd name="T45" fmla="*/ 6 h 73"/>
                <a:gd name="T46" fmla="*/ 11 w 73"/>
                <a:gd name="T47" fmla="*/ 11 h 73"/>
                <a:gd name="T48" fmla="*/ 6 w 73"/>
                <a:gd name="T49" fmla="*/ 16 h 73"/>
                <a:gd name="T50" fmla="*/ 3 w 73"/>
                <a:gd name="T51" fmla="*/ 22 h 73"/>
                <a:gd name="T52" fmla="*/ 1 w 73"/>
                <a:gd name="T53" fmla="*/ 28 h 73"/>
                <a:gd name="T54" fmla="*/ 0 w 73"/>
                <a:gd name="T55" fmla="*/ 36 h 73"/>
                <a:gd name="T56" fmla="*/ 0 w 73"/>
                <a:gd name="T57" fmla="*/ 36 h 73"/>
                <a:gd name="T58" fmla="*/ 1 w 73"/>
                <a:gd name="T59" fmla="*/ 43 h 73"/>
                <a:gd name="T60" fmla="*/ 3 w 73"/>
                <a:gd name="T61" fmla="*/ 50 h 73"/>
                <a:gd name="T62" fmla="*/ 6 w 73"/>
                <a:gd name="T63" fmla="*/ 56 h 73"/>
                <a:gd name="T64" fmla="*/ 11 w 73"/>
                <a:gd name="T65" fmla="*/ 62 h 73"/>
                <a:gd name="T66" fmla="*/ 16 w 73"/>
                <a:gd name="T67" fmla="*/ 66 h 73"/>
                <a:gd name="T68" fmla="*/ 22 w 73"/>
                <a:gd name="T69" fmla="*/ 69 h 73"/>
                <a:gd name="T70" fmla="*/ 30 w 73"/>
                <a:gd name="T71" fmla="*/ 71 h 73"/>
                <a:gd name="T72" fmla="*/ 37 w 73"/>
                <a:gd name="T73" fmla="*/ 73 h 73"/>
                <a:gd name="T74" fmla="*/ 37 w 73"/>
                <a:gd name="T75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3" h="73">
                  <a:moveTo>
                    <a:pt x="37" y="73"/>
                  </a:moveTo>
                  <a:lnTo>
                    <a:pt x="37" y="73"/>
                  </a:lnTo>
                  <a:lnTo>
                    <a:pt x="44" y="71"/>
                  </a:lnTo>
                  <a:lnTo>
                    <a:pt x="51" y="69"/>
                  </a:lnTo>
                  <a:lnTo>
                    <a:pt x="57" y="66"/>
                  </a:lnTo>
                  <a:lnTo>
                    <a:pt x="62" y="62"/>
                  </a:lnTo>
                  <a:lnTo>
                    <a:pt x="67" y="56"/>
                  </a:lnTo>
                  <a:lnTo>
                    <a:pt x="71" y="50"/>
                  </a:lnTo>
                  <a:lnTo>
                    <a:pt x="73" y="43"/>
                  </a:lnTo>
                  <a:lnTo>
                    <a:pt x="73" y="36"/>
                  </a:lnTo>
                  <a:lnTo>
                    <a:pt x="73" y="36"/>
                  </a:lnTo>
                  <a:lnTo>
                    <a:pt x="73" y="28"/>
                  </a:lnTo>
                  <a:lnTo>
                    <a:pt x="71" y="22"/>
                  </a:lnTo>
                  <a:lnTo>
                    <a:pt x="67" y="16"/>
                  </a:lnTo>
                  <a:lnTo>
                    <a:pt x="62" y="11"/>
                  </a:lnTo>
                  <a:lnTo>
                    <a:pt x="57" y="6"/>
                  </a:lnTo>
                  <a:lnTo>
                    <a:pt x="51" y="2"/>
                  </a:lnTo>
                  <a:lnTo>
                    <a:pt x="44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0" y="0"/>
                  </a:lnTo>
                  <a:lnTo>
                    <a:pt x="22" y="2"/>
                  </a:lnTo>
                  <a:lnTo>
                    <a:pt x="16" y="6"/>
                  </a:lnTo>
                  <a:lnTo>
                    <a:pt x="11" y="11"/>
                  </a:lnTo>
                  <a:lnTo>
                    <a:pt x="6" y="16"/>
                  </a:lnTo>
                  <a:lnTo>
                    <a:pt x="3" y="22"/>
                  </a:lnTo>
                  <a:lnTo>
                    <a:pt x="1" y="28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1" y="43"/>
                  </a:lnTo>
                  <a:lnTo>
                    <a:pt x="3" y="50"/>
                  </a:lnTo>
                  <a:lnTo>
                    <a:pt x="6" y="56"/>
                  </a:lnTo>
                  <a:lnTo>
                    <a:pt x="11" y="62"/>
                  </a:lnTo>
                  <a:lnTo>
                    <a:pt x="16" y="66"/>
                  </a:lnTo>
                  <a:lnTo>
                    <a:pt x="22" y="69"/>
                  </a:lnTo>
                  <a:lnTo>
                    <a:pt x="30" y="71"/>
                  </a:lnTo>
                  <a:lnTo>
                    <a:pt x="37" y="73"/>
                  </a:lnTo>
                  <a:lnTo>
                    <a:pt x="37" y="73"/>
                  </a:lnTo>
                  <a:close/>
                </a:path>
              </a:pathLst>
            </a:custGeom>
            <a:solidFill>
              <a:srgbClr val="009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BB31431F-D352-9ED0-5052-0E77AA4DED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0" y="2042"/>
              <a:ext cx="39" cy="156"/>
            </a:xfrm>
            <a:custGeom>
              <a:avLst/>
              <a:gdLst>
                <a:gd name="T0" fmla="*/ 0 w 39"/>
                <a:gd name="T1" fmla="*/ 0 h 156"/>
                <a:gd name="T2" fmla="*/ 21 w 39"/>
                <a:gd name="T3" fmla="*/ 148 h 156"/>
                <a:gd name="T4" fmla="*/ 21 w 39"/>
                <a:gd name="T5" fmla="*/ 148 h 156"/>
                <a:gd name="T6" fmla="*/ 22 w 39"/>
                <a:gd name="T7" fmla="*/ 151 h 156"/>
                <a:gd name="T8" fmla="*/ 24 w 39"/>
                <a:gd name="T9" fmla="*/ 153 h 156"/>
                <a:gd name="T10" fmla="*/ 27 w 39"/>
                <a:gd name="T11" fmla="*/ 155 h 156"/>
                <a:gd name="T12" fmla="*/ 31 w 39"/>
                <a:gd name="T13" fmla="*/ 156 h 156"/>
                <a:gd name="T14" fmla="*/ 31 w 39"/>
                <a:gd name="T15" fmla="*/ 156 h 156"/>
                <a:gd name="T16" fmla="*/ 34 w 39"/>
                <a:gd name="T17" fmla="*/ 155 h 156"/>
                <a:gd name="T18" fmla="*/ 36 w 39"/>
                <a:gd name="T19" fmla="*/ 153 h 156"/>
                <a:gd name="T20" fmla="*/ 38 w 39"/>
                <a:gd name="T21" fmla="*/ 151 h 156"/>
                <a:gd name="T22" fmla="*/ 39 w 39"/>
                <a:gd name="T23" fmla="*/ 148 h 156"/>
                <a:gd name="T24" fmla="*/ 15 w 39"/>
                <a:gd name="T25" fmla="*/ 0 h 156"/>
                <a:gd name="T26" fmla="*/ 0 w 39"/>
                <a:gd name="T27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156">
                  <a:moveTo>
                    <a:pt x="0" y="0"/>
                  </a:moveTo>
                  <a:lnTo>
                    <a:pt x="21" y="148"/>
                  </a:lnTo>
                  <a:lnTo>
                    <a:pt x="21" y="148"/>
                  </a:lnTo>
                  <a:lnTo>
                    <a:pt x="22" y="151"/>
                  </a:lnTo>
                  <a:lnTo>
                    <a:pt x="24" y="153"/>
                  </a:lnTo>
                  <a:lnTo>
                    <a:pt x="27" y="155"/>
                  </a:lnTo>
                  <a:lnTo>
                    <a:pt x="31" y="156"/>
                  </a:lnTo>
                  <a:lnTo>
                    <a:pt x="31" y="156"/>
                  </a:lnTo>
                  <a:lnTo>
                    <a:pt x="34" y="155"/>
                  </a:lnTo>
                  <a:lnTo>
                    <a:pt x="36" y="153"/>
                  </a:lnTo>
                  <a:lnTo>
                    <a:pt x="38" y="151"/>
                  </a:lnTo>
                  <a:lnTo>
                    <a:pt x="39" y="148"/>
                  </a:ln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E63538F3-8CB9-D3CA-0EF9-E6FCD2B13F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3" y="2042"/>
              <a:ext cx="38" cy="156"/>
            </a:xfrm>
            <a:custGeom>
              <a:avLst/>
              <a:gdLst>
                <a:gd name="T0" fmla="*/ 23 w 38"/>
                <a:gd name="T1" fmla="*/ 0 h 156"/>
                <a:gd name="T2" fmla="*/ 0 w 38"/>
                <a:gd name="T3" fmla="*/ 148 h 156"/>
                <a:gd name="T4" fmla="*/ 0 w 38"/>
                <a:gd name="T5" fmla="*/ 148 h 156"/>
                <a:gd name="T6" fmla="*/ 0 w 38"/>
                <a:gd name="T7" fmla="*/ 151 h 156"/>
                <a:gd name="T8" fmla="*/ 2 w 38"/>
                <a:gd name="T9" fmla="*/ 153 h 156"/>
                <a:gd name="T10" fmla="*/ 5 w 38"/>
                <a:gd name="T11" fmla="*/ 155 h 156"/>
                <a:gd name="T12" fmla="*/ 8 w 38"/>
                <a:gd name="T13" fmla="*/ 156 h 156"/>
                <a:gd name="T14" fmla="*/ 8 w 38"/>
                <a:gd name="T15" fmla="*/ 156 h 156"/>
                <a:gd name="T16" fmla="*/ 11 w 38"/>
                <a:gd name="T17" fmla="*/ 155 h 156"/>
                <a:gd name="T18" fmla="*/ 15 w 38"/>
                <a:gd name="T19" fmla="*/ 153 h 156"/>
                <a:gd name="T20" fmla="*/ 17 w 38"/>
                <a:gd name="T21" fmla="*/ 151 h 156"/>
                <a:gd name="T22" fmla="*/ 17 w 38"/>
                <a:gd name="T23" fmla="*/ 148 h 156"/>
                <a:gd name="T24" fmla="*/ 38 w 38"/>
                <a:gd name="T25" fmla="*/ 0 h 156"/>
                <a:gd name="T26" fmla="*/ 23 w 38"/>
                <a:gd name="T27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156">
                  <a:moveTo>
                    <a:pt x="23" y="0"/>
                  </a:moveTo>
                  <a:lnTo>
                    <a:pt x="0" y="148"/>
                  </a:lnTo>
                  <a:lnTo>
                    <a:pt x="0" y="148"/>
                  </a:lnTo>
                  <a:lnTo>
                    <a:pt x="0" y="151"/>
                  </a:lnTo>
                  <a:lnTo>
                    <a:pt x="2" y="153"/>
                  </a:lnTo>
                  <a:lnTo>
                    <a:pt x="5" y="155"/>
                  </a:lnTo>
                  <a:lnTo>
                    <a:pt x="8" y="156"/>
                  </a:lnTo>
                  <a:lnTo>
                    <a:pt x="8" y="156"/>
                  </a:lnTo>
                  <a:lnTo>
                    <a:pt x="11" y="155"/>
                  </a:lnTo>
                  <a:lnTo>
                    <a:pt x="15" y="153"/>
                  </a:lnTo>
                  <a:lnTo>
                    <a:pt x="17" y="151"/>
                  </a:lnTo>
                  <a:lnTo>
                    <a:pt x="17" y="148"/>
                  </a:lnTo>
                  <a:lnTo>
                    <a:pt x="38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9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00B754E8-8B7A-8A8E-5C95-CF5B7D02E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7" y="2042"/>
              <a:ext cx="23" cy="156"/>
            </a:xfrm>
            <a:custGeom>
              <a:avLst/>
              <a:gdLst>
                <a:gd name="T0" fmla="*/ 0 w 23"/>
                <a:gd name="T1" fmla="*/ 0 h 156"/>
                <a:gd name="T2" fmla="*/ 6 w 23"/>
                <a:gd name="T3" fmla="*/ 148 h 156"/>
                <a:gd name="T4" fmla="*/ 6 w 23"/>
                <a:gd name="T5" fmla="*/ 148 h 156"/>
                <a:gd name="T6" fmla="*/ 6 w 23"/>
                <a:gd name="T7" fmla="*/ 151 h 156"/>
                <a:gd name="T8" fmla="*/ 8 w 23"/>
                <a:gd name="T9" fmla="*/ 153 h 156"/>
                <a:gd name="T10" fmla="*/ 11 w 23"/>
                <a:gd name="T11" fmla="*/ 155 h 156"/>
                <a:gd name="T12" fmla="*/ 15 w 23"/>
                <a:gd name="T13" fmla="*/ 156 h 156"/>
                <a:gd name="T14" fmla="*/ 15 w 23"/>
                <a:gd name="T15" fmla="*/ 156 h 156"/>
                <a:gd name="T16" fmla="*/ 18 w 23"/>
                <a:gd name="T17" fmla="*/ 155 h 156"/>
                <a:gd name="T18" fmla="*/ 21 w 23"/>
                <a:gd name="T19" fmla="*/ 153 h 156"/>
                <a:gd name="T20" fmla="*/ 23 w 23"/>
                <a:gd name="T21" fmla="*/ 151 h 156"/>
                <a:gd name="T22" fmla="*/ 23 w 23"/>
                <a:gd name="T23" fmla="*/ 148 h 156"/>
                <a:gd name="T24" fmla="*/ 15 w 23"/>
                <a:gd name="T25" fmla="*/ 0 h 156"/>
                <a:gd name="T26" fmla="*/ 0 w 23"/>
                <a:gd name="T27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" h="156">
                  <a:moveTo>
                    <a:pt x="0" y="0"/>
                  </a:moveTo>
                  <a:lnTo>
                    <a:pt x="6" y="148"/>
                  </a:lnTo>
                  <a:lnTo>
                    <a:pt x="6" y="148"/>
                  </a:lnTo>
                  <a:lnTo>
                    <a:pt x="6" y="151"/>
                  </a:lnTo>
                  <a:lnTo>
                    <a:pt x="8" y="153"/>
                  </a:lnTo>
                  <a:lnTo>
                    <a:pt x="11" y="155"/>
                  </a:lnTo>
                  <a:lnTo>
                    <a:pt x="15" y="156"/>
                  </a:lnTo>
                  <a:lnTo>
                    <a:pt x="15" y="156"/>
                  </a:lnTo>
                  <a:lnTo>
                    <a:pt x="18" y="155"/>
                  </a:lnTo>
                  <a:lnTo>
                    <a:pt x="21" y="153"/>
                  </a:lnTo>
                  <a:lnTo>
                    <a:pt x="23" y="151"/>
                  </a:lnTo>
                  <a:lnTo>
                    <a:pt x="23" y="148"/>
                  </a:ln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86B85E12-7F9A-098F-5810-2B30584AE3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8" y="2042"/>
              <a:ext cx="23" cy="156"/>
            </a:xfrm>
            <a:custGeom>
              <a:avLst/>
              <a:gdLst>
                <a:gd name="T0" fmla="*/ 8 w 23"/>
                <a:gd name="T1" fmla="*/ 0 h 156"/>
                <a:gd name="T2" fmla="*/ 0 w 23"/>
                <a:gd name="T3" fmla="*/ 148 h 156"/>
                <a:gd name="T4" fmla="*/ 0 w 23"/>
                <a:gd name="T5" fmla="*/ 148 h 156"/>
                <a:gd name="T6" fmla="*/ 0 w 23"/>
                <a:gd name="T7" fmla="*/ 151 h 156"/>
                <a:gd name="T8" fmla="*/ 2 w 23"/>
                <a:gd name="T9" fmla="*/ 153 h 156"/>
                <a:gd name="T10" fmla="*/ 5 w 23"/>
                <a:gd name="T11" fmla="*/ 155 h 156"/>
                <a:gd name="T12" fmla="*/ 8 w 23"/>
                <a:gd name="T13" fmla="*/ 156 h 156"/>
                <a:gd name="T14" fmla="*/ 8 w 23"/>
                <a:gd name="T15" fmla="*/ 156 h 156"/>
                <a:gd name="T16" fmla="*/ 11 w 23"/>
                <a:gd name="T17" fmla="*/ 155 h 156"/>
                <a:gd name="T18" fmla="*/ 15 w 23"/>
                <a:gd name="T19" fmla="*/ 153 h 156"/>
                <a:gd name="T20" fmla="*/ 16 w 23"/>
                <a:gd name="T21" fmla="*/ 151 h 156"/>
                <a:gd name="T22" fmla="*/ 17 w 23"/>
                <a:gd name="T23" fmla="*/ 148 h 156"/>
                <a:gd name="T24" fmla="*/ 23 w 23"/>
                <a:gd name="T25" fmla="*/ 0 h 156"/>
                <a:gd name="T26" fmla="*/ 8 w 23"/>
                <a:gd name="T27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" h="156">
                  <a:moveTo>
                    <a:pt x="8" y="0"/>
                  </a:moveTo>
                  <a:lnTo>
                    <a:pt x="0" y="148"/>
                  </a:lnTo>
                  <a:lnTo>
                    <a:pt x="0" y="148"/>
                  </a:lnTo>
                  <a:lnTo>
                    <a:pt x="0" y="151"/>
                  </a:lnTo>
                  <a:lnTo>
                    <a:pt x="2" y="153"/>
                  </a:lnTo>
                  <a:lnTo>
                    <a:pt x="5" y="155"/>
                  </a:lnTo>
                  <a:lnTo>
                    <a:pt x="8" y="156"/>
                  </a:lnTo>
                  <a:lnTo>
                    <a:pt x="8" y="156"/>
                  </a:lnTo>
                  <a:lnTo>
                    <a:pt x="11" y="155"/>
                  </a:lnTo>
                  <a:lnTo>
                    <a:pt x="15" y="153"/>
                  </a:lnTo>
                  <a:lnTo>
                    <a:pt x="16" y="151"/>
                  </a:lnTo>
                  <a:lnTo>
                    <a:pt x="17" y="148"/>
                  </a:lnTo>
                  <a:lnTo>
                    <a:pt x="23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9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FFDF51F0-C39C-3619-7FA0-09DDA7D7B1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7" y="1965"/>
              <a:ext cx="73" cy="73"/>
            </a:xfrm>
            <a:custGeom>
              <a:avLst/>
              <a:gdLst>
                <a:gd name="T0" fmla="*/ 36 w 73"/>
                <a:gd name="T1" fmla="*/ 73 h 73"/>
                <a:gd name="T2" fmla="*/ 36 w 73"/>
                <a:gd name="T3" fmla="*/ 73 h 73"/>
                <a:gd name="T4" fmla="*/ 44 w 73"/>
                <a:gd name="T5" fmla="*/ 71 h 73"/>
                <a:gd name="T6" fmla="*/ 51 w 73"/>
                <a:gd name="T7" fmla="*/ 69 h 73"/>
                <a:gd name="T8" fmla="*/ 57 w 73"/>
                <a:gd name="T9" fmla="*/ 66 h 73"/>
                <a:gd name="T10" fmla="*/ 63 w 73"/>
                <a:gd name="T11" fmla="*/ 62 h 73"/>
                <a:gd name="T12" fmla="*/ 67 w 73"/>
                <a:gd name="T13" fmla="*/ 56 h 73"/>
                <a:gd name="T14" fmla="*/ 70 w 73"/>
                <a:gd name="T15" fmla="*/ 50 h 73"/>
                <a:gd name="T16" fmla="*/ 72 w 73"/>
                <a:gd name="T17" fmla="*/ 43 h 73"/>
                <a:gd name="T18" fmla="*/ 73 w 73"/>
                <a:gd name="T19" fmla="*/ 36 h 73"/>
                <a:gd name="T20" fmla="*/ 73 w 73"/>
                <a:gd name="T21" fmla="*/ 36 h 73"/>
                <a:gd name="T22" fmla="*/ 72 w 73"/>
                <a:gd name="T23" fmla="*/ 28 h 73"/>
                <a:gd name="T24" fmla="*/ 70 w 73"/>
                <a:gd name="T25" fmla="*/ 22 h 73"/>
                <a:gd name="T26" fmla="*/ 67 w 73"/>
                <a:gd name="T27" fmla="*/ 16 h 73"/>
                <a:gd name="T28" fmla="*/ 63 w 73"/>
                <a:gd name="T29" fmla="*/ 11 h 73"/>
                <a:gd name="T30" fmla="*/ 57 w 73"/>
                <a:gd name="T31" fmla="*/ 6 h 73"/>
                <a:gd name="T32" fmla="*/ 51 w 73"/>
                <a:gd name="T33" fmla="*/ 2 h 73"/>
                <a:gd name="T34" fmla="*/ 44 w 73"/>
                <a:gd name="T35" fmla="*/ 0 h 73"/>
                <a:gd name="T36" fmla="*/ 36 w 73"/>
                <a:gd name="T37" fmla="*/ 0 h 73"/>
                <a:gd name="T38" fmla="*/ 36 w 73"/>
                <a:gd name="T39" fmla="*/ 0 h 73"/>
                <a:gd name="T40" fmla="*/ 29 w 73"/>
                <a:gd name="T41" fmla="*/ 0 h 73"/>
                <a:gd name="T42" fmla="*/ 23 w 73"/>
                <a:gd name="T43" fmla="*/ 2 h 73"/>
                <a:gd name="T44" fmla="*/ 16 w 73"/>
                <a:gd name="T45" fmla="*/ 6 h 73"/>
                <a:gd name="T46" fmla="*/ 11 w 73"/>
                <a:gd name="T47" fmla="*/ 11 h 73"/>
                <a:gd name="T48" fmla="*/ 7 w 73"/>
                <a:gd name="T49" fmla="*/ 16 h 73"/>
                <a:gd name="T50" fmla="*/ 4 w 73"/>
                <a:gd name="T51" fmla="*/ 22 h 73"/>
                <a:gd name="T52" fmla="*/ 0 w 73"/>
                <a:gd name="T53" fmla="*/ 28 h 73"/>
                <a:gd name="T54" fmla="*/ 0 w 73"/>
                <a:gd name="T55" fmla="*/ 36 h 73"/>
                <a:gd name="T56" fmla="*/ 0 w 73"/>
                <a:gd name="T57" fmla="*/ 36 h 73"/>
                <a:gd name="T58" fmla="*/ 0 w 73"/>
                <a:gd name="T59" fmla="*/ 43 h 73"/>
                <a:gd name="T60" fmla="*/ 4 w 73"/>
                <a:gd name="T61" fmla="*/ 50 h 73"/>
                <a:gd name="T62" fmla="*/ 7 w 73"/>
                <a:gd name="T63" fmla="*/ 56 h 73"/>
                <a:gd name="T64" fmla="*/ 11 w 73"/>
                <a:gd name="T65" fmla="*/ 62 h 73"/>
                <a:gd name="T66" fmla="*/ 16 w 73"/>
                <a:gd name="T67" fmla="*/ 66 h 73"/>
                <a:gd name="T68" fmla="*/ 23 w 73"/>
                <a:gd name="T69" fmla="*/ 69 h 73"/>
                <a:gd name="T70" fmla="*/ 29 w 73"/>
                <a:gd name="T71" fmla="*/ 71 h 73"/>
                <a:gd name="T72" fmla="*/ 36 w 73"/>
                <a:gd name="T73" fmla="*/ 73 h 73"/>
                <a:gd name="T74" fmla="*/ 36 w 73"/>
                <a:gd name="T75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3" h="73">
                  <a:moveTo>
                    <a:pt x="36" y="73"/>
                  </a:moveTo>
                  <a:lnTo>
                    <a:pt x="36" y="73"/>
                  </a:lnTo>
                  <a:lnTo>
                    <a:pt x="44" y="71"/>
                  </a:lnTo>
                  <a:lnTo>
                    <a:pt x="51" y="69"/>
                  </a:lnTo>
                  <a:lnTo>
                    <a:pt x="57" y="66"/>
                  </a:lnTo>
                  <a:lnTo>
                    <a:pt x="63" y="62"/>
                  </a:lnTo>
                  <a:lnTo>
                    <a:pt x="67" y="56"/>
                  </a:lnTo>
                  <a:lnTo>
                    <a:pt x="70" y="50"/>
                  </a:lnTo>
                  <a:lnTo>
                    <a:pt x="72" y="43"/>
                  </a:lnTo>
                  <a:lnTo>
                    <a:pt x="73" y="36"/>
                  </a:lnTo>
                  <a:lnTo>
                    <a:pt x="73" y="36"/>
                  </a:lnTo>
                  <a:lnTo>
                    <a:pt x="72" y="28"/>
                  </a:lnTo>
                  <a:lnTo>
                    <a:pt x="70" y="22"/>
                  </a:lnTo>
                  <a:lnTo>
                    <a:pt x="67" y="16"/>
                  </a:lnTo>
                  <a:lnTo>
                    <a:pt x="63" y="11"/>
                  </a:lnTo>
                  <a:lnTo>
                    <a:pt x="57" y="6"/>
                  </a:lnTo>
                  <a:lnTo>
                    <a:pt x="51" y="2"/>
                  </a:lnTo>
                  <a:lnTo>
                    <a:pt x="44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29" y="0"/>
                  </a:lnTo>
                  <a:lnTo>
                    <a:pt x="23" y="2"/>
                  </a:lnTo>
                  <a:lnTo>
                    <a:pt x="16" y="6"/>
                  </a:lnTo>
                  <a:lnTo>
                    <a:pt x="11" y="11"/>
                  </a:lnTo>
                  <a:lnTo>
                    <a:pt x="7" y="16"/>
                  </a:lnTo>
                  <a:lnTo>
                    <a:pt x="4" y="22"/>
                  </a:lnTo>
                  <a:lnTo>
                    <a:pt x="0" y="28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43"/>
                  </a:lnTo>
                  <a:lnTo>
                    <a:pt x="4" y="50"/>
                  </a:lnTo>
                  <a:lnTo>
                    <a:pt x="7" y="56"/>
                  </a:lnTo>
                  <a:lnTo>
                    <a:pt x="11" y="62"/>
                  </a:lnTo>
                  <a:lnTo>
                    <a:pt x="16" y="66"/>
                  </a:lnTo>
                  <a:lnTo>
                    <a:pt x="23" y="69"/>
                  </a:lnTo>
                  <a:lnTo>
                    <a:pt x="29" y="71"/>
                  </a:lnTo>
                  <a:lnTo>
                    <a:pt x="36" y="73"/>
                  </a:lnTo>
                  <a:lnTo>
                    <a:pt x="36" y="73"/>
                  </a:lnTo>
                  <a:close/>
                </a:path>
              </a:pathLst>
            </a:custGeom>
            <a:solidFill>
              <a:srgbClr val="009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25D74398-75DA-BA6C-B076-80B8A2163F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2" y="2042"/>
              <a:ext cx="84" cy="314"/>
            </a:xfrm>
            <a:custGeom>
              <a:avLst/>
              <a:gdLst>
                <a:gd name="T0" fmla="*/ 41 w 84"/>
                <a:gd name="T1" fmla="*/ 31 h 314"/>
                <a:gd name="T2" fmla="*/ 21 w 84"/>
                <a:gd name="T3" fmla="*/ 0 h 314"/>
                <a:gd name="T4" fmla="*/ 0 w 84"/>
                <a:gd name="T5" fmla="*/ 0 h 314"/>
                <a:gd name="T6" fmla="*/ 9 w 84"/>
                <a:gd name="T7" fmla="*/ 148 h 314"/>
                <a:gd name="T8" fmla="*/ 9 w 84"/>
                <a:gd name="T9" fmla="*/ 148 h 314"/>
                <a:gd name="T10" fmla="*/ 9 w 84"/>
                <a:gd name="T11" fmla="*/ 300 h 314"/>
                <a:gd name="T12" fmla="*/ 9 w 84"/>
                <a:gd name="T13" fmla="*/ 300 h 314"/>
                <a:gd name="T14" fmla="*/ 10 w 84"/>
                <a:gd name="T15" fmla="*/ 306 h 314"/>
                <a:gd name="T16" fmla="*/ 13 w 84"/>
                <a:gd name="T17" fmla="*/ 311 h 314"/>
                <a:gd name="T18" fmla="*/ 17 w 84"/>
                <a:gd name="T19" fmla="*/ 313 h 314"/>
                <a:gd name="T20" fmla="*/ 22 w 84"/>
                <a:gd name="T21" fmla="*/ 314 h 314"/>
                <a:gd name="T22" fmla="*/ 22 w 84"/>
                <a:gd name="T23" fmla="*/ 314 h 314"/>
                <a:gd name="T24" fmla="*/ 28 w 84"/>
                <a:gd name="T25" fmla="*/ 313 h 314"/>
                <a:gd name="T26" fmla="*/ 33 w 84"/>
                <a:gd name="T27" fmla="*/ 311 h 314"/>
                <a:gd name="T28" fmla="*/ 35 w 84"/>
                <a:gd name="T29" fmla="*/ 306 h 314"/>
                <a:gd name="T30" fmla="*/ 36 w 84"/>
                <a:gd name="T31" fmla="*/ 300 h 314"/>
                <a:gd name="T32" fmla="*/ 36 w 84"/>
                <a:gd name="T33" fmla="*/ 148 h 314"/>
                <a:gd name="T34" fmla="*/ 47 w 84"/>
                <a:gd name="T35" fmla="*/ 148 h 314"/>
                <a:gd name="T36" fmla="*/ 47 w 84"/>
                <a:gd name="T37" fmla="*/ 300 h 314"/>
                <a:gd name="T38" fmla="*/ 47 w 84"/>
                <a:gd name="T39" fmla="*/ 300 h 314"/>
                <a:gd name="T40" fmla="*/ 48 w 84"/>
                <a:gd name="T41" fmla="*/ 306 h 314"/>
                <a:gd name="T42" fmla="*/ 51 w 84"/>
                <a:gd name="T43" fmla="*/ 311 h 314"/>
                <a:gd name="T44" fmla="*/ 55 w 84"/>
                <a:gd name="T45" fmla="*/ 313 h 314"/>
                <a:gd name="T46" fmla="*/ 60 w 84"/>
                <a:gd name="T47" fmla="*/ 314 h 314"/>
                <a:gd name="T48" fmla="*/ 60 w 84"/>
                <a:gd name="T49" fmla="*/ 314 h 314"/>
                <a:gd name="T50" fmla="*/ 66 w 84"/>
                <a:gd name="T51" fmla="*/ 313 h 314"/>
                <a:gd name="T52" fmla="*/ 71 w 84"/>
                <a:gd name="T53" fmla="*/ 311 h 314"/>
                <a:gd name="T54" fmla="*/ 73 w 84"/>
                <a:gd name="T55" fmla="*/ 306 h 314"/>
                <a:gd name="T56" fmla="*/ 75 w 84"/>
                <a:gd name="T57" fmla="*/ 300 h 314"/>
                <a:gd name="T58" fmla="*/ 75 w 84"/>
                <a:gd name="T59" fmla="*/ 148 h 314"/>
                <a:gd name="T60" fmla="*/ 75 w 84"/>
                <a:gd name="T61" fmla="*/ 148 h 314"/>
                <a:gd name="T62" fmla="*/ 84 w 84"/>
                <a:gd name="T63" fmla="*/ 0 h 314"/>
                <a:gd name="T64" fmla="*/ 62 w 84"/>
                <a:gd name="T65" fmla="*/ 0 h 314"/>
                <a:gd name="T66" fmla="*/ 41 w 84"/>
                <a:gd name="T67" fmla="*/ 31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4" h="314">
                  <a:moveTo>
                    <a:pt x="41" y="31"/>
                  </a:moveTo>
                  <a:lnTo>
                    <a:pt x="21" y="0"/>
                  </a:lnTo>
                  <a:lnTo>
                    <a:pt x="0" y="0"/>
                  </a:lnTo>
                  <a:lnTo>
                    <a:pt x="9" y="148"/>
                  </a:lnTo>
                  <a:lnTo>
                    <a:pt x="9" y="148"/>
                  </a:lnTo>
                  <a:lnTo>
                    <a:pt x="9" y="300"/>
                  </a:lnTo>
                  <a:lnTo>
                    <a:pt x="9" y="300"/>
                  </a:lnTo>
                  <a:lnTo>
                    <a:pt x="10" y="306"/>
                  </a:lnTo>
                  <a:lnTo>
                    <a:pt x="13" y="311"/>
                  </a:lnTo>
                  <a:lnTo>
                    <a:pt x="17" y="313"/>
                  </a:lnTo>
                  <a:lnTo>
                    <a:pt x="22" y="314"/>
                  </a:lnTo>
                  <a:lnTo>
                    <a:pt x="22" y="314"/>
                  </a:lnTo>
                  <a:lnTo>
                    <a:pt x="28" y="313"/>
                  </a:lnTo>
                  <a:lnTo>
                    <a:pt x="33" y="311"/>
                  </a:lnTo>
                  <a:lnTo>
                    <a:pt x="35" y="306"/>
                  </a:lnTo>
                  <a:lnTo>
                    <a:pt x="36" y="300"/>
                  </a:lnTo>
                  <a:lnTo>
                    <a:pt x="36" y="148"/>
                  </a:lnTo>
                  <a:lnTo>
                    <a:pt x="47" y="148"/>
                  </a:lnTo>
                  <a:lnTo>
                    <a:pt x="47" y="300"/>
                  </a:lnTo>
                  <a:lnTo>
                    <a:pt x="47" y="300"/>
                  </a:lnTo>
                  <a:lnTo>
                    <a:pt x="48" y="306"/>
                  </a:lnTo>
                  <a:lnTo>
                    <a:pt x="51" y="311"/>
                  </a:lnTo>
                  <a:lnTo>
                    <a:pt x="55" y="313"/>
                  </a:lnTo>
                  <a:lnTo>
                    <a:pt x="60" y="314"/>
                  </a:lnTo>
                  <a:lnTo>
                    <a:pt x="60" y="314"/>
                  </a:lnTo>
                  <a:lnTo>
                    <a:pt x="66" y="313"/>
                  </a:lnTo>
                  <a:lnTo>
                    <a:pt x="71" y="311"/>
                  </a:lnTo>
                  <a:lnTo>
                    <a:pt x="73" y="306"/>
                  </a:lnTo>
                  <a:lnTo>
                    <a:pt x="75" y="300"/>
                  </a:lnTo>
                  <a:lnTo>
                    <a:pt x="75" y="148"/>
                  </a:lnTo>
                  <a:lnTo>
                    <a:pt x="75" y="148"/>
                  </a:lnTo>
                  <a:lnTo>
                    <a:pt x="84" y="0"/>
                  </a:lnTo>
                  <a:lnTo>
                    <a:pt x="62" y="0"/>
                  </a:lnTo>
                  <a:lnTo>
                    <a:pt x="41" y="31"/>
                  </a:lnTo>
                  <a:close/>
                </a:path>
              </a:pathLst>
            </a:custGeom>
            <a:solidFill>
              <a:srgbClr val="009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E0D3D9E3-C256-D971-2B00-F106FBBF62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1" y="2042"/>
              <a:ext cx="23" cy="156"/>
            </a:xfrm>
            <a:custGeom>
              <a:avLst/>
              <a:gdLst>
                <a:gd name="T0" fmla="*/ 0 w 23"/>
                <a:gd name="T1" fmla="*/ 0 h 156"/>
                <a:gd name="T2" fmla="*/ 6 w 23"/>
                <a:gd name="T3" fmla="*/ 148 h 156"/>
                <a:gd name="T4" fmla="*/ 6 w 23"/>
                <a:gd name="T5" fmla="*/ 148 h 156"/>
                <a:gd name="T6" fmla="*/ 6 w 23"/>
                <a:gd name="T7" fmla="*/ 151 h 156"/>
                <a:gd name="T8" fmla="*/ 8 w 23"/>
                <a:gd name="T9" fmla="*/ 153 h 156"/>
                <a:gd name="T10" fmla="*/ 12 w 23"/>
                <a:gd name="T11" fmla="*/ 155 h 156"/>
                <a:gd name="T12" fmla="*/ 15 w 23"/>
                <a:gd name="T13" fmla="*/ 156 h 156"/>
                <a:gd name="T14" fmla="*/ 15 w 23"/>
                <a:gd name="T15" fmla="*/ 156 h 156"/>
                <a:gd name="T16" fmla="*/ 18 w 23"/>
                <a:gd name="T17" fmla="*/ 155 h 156"/>
                <a:gd name="T18" fmla="*/ 21 w 23"/>
                <a:gd name="T19" fmla="*/ 153 h 156"/>
                <a:gd name="T20" fmla="*/ 23 w 23"/>
                <a:gd name="T21" fmla="*/ 151 h 156"/>
                <a:gd name="T22" fmla="*/ 23 w 23"/>
                <a:gd name="T23" fmla="*/ 148 h 156"/>
                <a:gd name="T24" fmla="*/ 15 w 23"/>
                <a:gd name="T25" fmla="*/ 0 h 156"/>
                <a:gd name="T26" fmla="*/ 0 w 23"/>
                <a:gd name="T27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" h="156">
                  <a:moveTo>
                    <a:pt x="0" y="0"/>
                  </a:moveTo>
                  <a:lnTo>
                    <a:pt x="6" y="148"/>
                  </a:lnTo>
                  <a:lnTo>
                    <a:pt x="6" y="148"/>
                  </a:lnTo>
                  <a:lnTo>
                    <a:pt x="6" y="151"/>
                  </a:lnTo>
                  <a:lnTo>
                    <a:pt x="8" y="153"/>
                  </a:lnTo>
                  <a:lnTo>
                    <a:pt x="12" y="155"/>
                  </a:lnTo>
                  <a:lnTo>
                    <a:pt x="15" y="156"/>
                  </a:lnTo>
                  <a:lnTo>
                    <a:pt x="15" y="156"/>
                  </a:lnTo>
                  <a:lnTo>
                    <a:pt x="18" y="155"/>
                  </a:lnTo>
                  <a:lnTo>
                    <a:pt x="21" y="153"/>
                  </a:lnTo>
                  <a:lnTo>
                    <a:pt x="23" y="151"/>
                  </a:lnTo>
                  <a:lnTo>
                    <a:pt x="23" y="148"/>
                  </a:ln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6F56DB84-BC78-E64E-21DE-55CC55F99B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2" y="2042"/>
              <a:ext cx="23" cy="156"/>
            </a:xfrm>
            <a:custGeom>
              <a:avLst/>
              <a:gdLst>
                <a:gd name="T0" fmla="*/ 8 w 23"/>
                <a:gd name="T1" fmla="*/ 0 h 156"/>
                <a:gd name="T2" fmla="*/ 0 w 23"/>
                <a:gd name="T3" fmla="*/ 148 h 156"/>
                <a:gd name="T4" fmla="*/ 0 w 23"/>
                <a:gd name="T5" fmla="*/ 148 h 156"/>
                <a:gd name="T6" fmla="*/ 0 w 23"/>
                <a:gd name="T7" fmla="*/ 151 h 156"/>
                <a:gd name="T8" fmla="*/ 2 w 23"/>
                <a:gd name="T9" fmla="*/ 153 h 156"/>
                <a:gd name="T10" fmla="*/ 5 w 23"/>
                <a:gd name="T11" fmla="*/ 155 h 156"/>
                <a:gd name="T12" fmla="*/ 8 w 23"/>
                <a:gd name="T13" fmla="*/ 156 h 156"/>
                <a:gd name="T14" fmla="*/ 8 w 23"/>
                <a:gd name="T15" fmla="*/ 156 h 156"/>
                <a:gd name="T16" fmla="*/ 12 w 23"/>
                <a:gd name="T17" fmla="*/ 155 h 156"/>
                <a:gd name="T18" fmla="*/ 15 w 23"/>
                <a:gd name="T19" fmla="*/ 153 h 156"/>
                <a:gd name="T20" fmla="*/ 16 w 23"/>
                <a:gd name="T21" fmla="*/ 151 h 156"/>
                <a:gd name="T22" fmla="*/ 17 w 23"/>
                <a:gd name="T23" fmla="*/ 148 h 156"/>
                <a:gd name="T24" fmla="*/ 23 w 23"/>
                <a:gd name="T25" fmla="*/ 0 h 156"/>
                <a:gd name="T26" fmla="*/ 8 w 23"/>
                <a:gd name="T27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" h="156">
                  <a:moveTo>
                    <a:pt x="8" y="0"/>
                  </a:moveTo>
                  <a:lnTo>
                    <a:pt x="0" y="148"/>
                  </a:lnTo>
                  <a:lnTo>
                    <a:pt x="0" y="148"/>
                  </a:lnTo>
                  <a:lnTo>
                    <a:pt x="0" y="151"/>
                  </a:lnTo>
                  <a:lnTo>
                    <a:pt x="2" y="153"/>
                  </a:lnTo>
                  <a:lnTo>
                    <a:pt x="5" y="155"/>
                  </a:lnTo>
                  <a:lnTo>
                    <a:pt x="8" y="156"/>
                  </a:lnTo>
                  <a:lnTo>
                    <a:pt x="8" y="156"/>
                  </a:lnTo>
                  <a:lnTo>
                    <a:pt x="12" y="155"/>
                  </a:lnTo>
                  <a:lnTo>
                    <a:pt x="15" y="153"/>
                  </a:lnTo>
                  <a:lnTo>
                    <a:pt x="16" y="151"/>
                  </a:lnTo>
                  <a:lnTo>
                    <a:pt x="17" y="148"/>
                  </a:lnTo>
                  <a:lnTo>
                    <a:pt x="23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9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FB6D8F05-ACE9-21DF-BEF9-C5104648CE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2" y="1965"/>
              <a:ext cx="73" cy="73"/>
            </a:xfrm>
            <a:custGeom>
              <a:avLst/>
              <a:gdLst>
                <a:gd name="T0" fmla="*/ 36 w 73"/>
                <a:gd name="T1" fmla="*/ 73 h 73"/>
                <a:gd name="T2" fmla="*/ 36 w 73"/>
                <a:gd name="T3" fmla="*/ 73 h 73"/>
                <a:gd name="T4" fmla="*/ 43 w 73"/>
                <a:gd name="T5" fmla="*/ 71 h 73"/>
                <a:gd name="T6" fmla="*/ 50 w 73"/>
                <a:gd name="T7" fmla="*/ 69 h 73"/>
                <a:gd name="T8" fmla="*/ 57 w 73"/>
                <a:gd name="T9" fmla="*/ 66 h 73"/>
                <a:gd name="T10" fmla="*/ 62 w 73"/>
                <a:gd name="T11" fmla="*/ 62 h 73"/>
                <a:gd name="T12" fmla="*/ 66 w 73"/>
                <a:gd name="T13" fmla="*/ 56 h 73"/>
                <a:gd name="T14" fmla="*/ 69 w 73"/>
                <a:gd name="T15" fmla="*/ 50 h 73"/>
                <a:gd name="T16" fmla="*/ 72 w 73"/>
                <a:gd name="T17" fmla="*/ 43 h 73"/>
                <a:gd name="T18" fmla="*/ 73 w 73"/>
                <a:gd name="T19" fmla="*/ 36 h 73"/>
                <a:gd name="T20" fmla="*/ 73 w 73"/>
                <a:gd name="T21" fmla="*/ 36 h 73"/>
                <a:gd name="T22" fmla="*/ 72 w 73"/>
                <a:gd name="T23" fmla="*/ 28 h 73"/>
                <a:gd name="T24" fmla="*/ 69 w 73"/>
                <a:gd name="T25" fmla="*/ 22 h 73"/>
                <a:gd name="T26" fmla="*/ 66 w 73"/>
                <a:gd name="T27" fmla="*/ 16 h 73"/>
                <a:gd name="T28" fmla="*/ 62 w 73"/>
                <a:gd name="T29" fmla="*/ 11 h 73"/>
                <a:gd name="T30" fmla="*/ 57 w 73"/>
                <a:gd name="T31" fmla="*/ 6 h 73"/>
                <a:gd name="T32" fmla="*/ 50 w 73"/>
                <a:gd name="T33" fmla="*/ 2 h 73"/>
                <a:gd name="T34" fmla="*/ 43 w 73"/>
                <a:gd name="T35" fmla="*/ 0 h 73"/>
                <a:gd name="T36" fmla="*/ 36 w 73"/>
                <a:gd name="T37" fmla="*/ 0 h 73"/>
                <a:gd name="T38" fmla="*/ 36 w 73"/>
                <a:gd name="T39" fmla="*/ 0 h 73"/>
                <a:gd name="T40" fmla="*/ 28 w 73"/>
                <a:gd name="T41" fmla="*/ 0 h 73"/>
                <a:gd name="T42" fmla="*/ 22 w 73"/>
                <a:gd name="T43" fmla="*/ 2 h 73"/>
                <a:gd name="T44" fmla="*/ 16 w 73"/>
                <a:gd name="T45" fmla="*/ 6 h 73"/>
                <a:gd name="T46" fmla="*/ 10 w 73"/>
                <a:gd name="T47" fmla="*/ 11 h 73"/>
                <a:gd name="T48" fmla="*/ 6 w 73"/>
                <a:gd name="T49" fmla="*/ 16 h 73"/>
                <a:gd name="T50" fmla="*/ 2 w 73"/>
                <a:gd name="T51" fmla="*/ 22 h 73"/>
                <a:gd name="T52" fmla="*/ 0 w 73"/>
                <a:gd name="T53" fmla="*/ 28 h 73"/>
                <a:gd name="T54" fmla="*/ 0 w 73"/>
                <a:gd name="T55" fmla="*/ 36 h 73"/>
                <a:gd name="T56" fmla="*/ 0 w 73"/>
                <a:gd name="T57" fmla="*/ 36 h 73"/>
                <a:gd name="T58" fmla="*/ 0 w 73"/>
                <a:gd name="T59" fmla="*/ 43 h 73"/>
                <a:gd name="T60" fmla="*/ 2 w 73"/>
                <a:gd name="T61" fmla="*/ 50 h 73"/>
                <a:gd name="T62" fmla="*/ 6 w 73"/>
                <a:gd name="T63" fmla="*/ 56 h 73"/>
                <a:gd name="T64" fmla="*/ 10 w 73"/>
                <a:gd name="T65" fmla="*/ 62 h 73"/>
                <a:gd name="T66" fmla="*/ 16 w 73"/>
                <a:gd name="T67" fmla="*/ 66 h 73"/>
                <a:gd name="T68" fmla="*/ 22 w 73"/>
                <a:gd name="T69" fmla="*/ 69 h 73"/>
                <a:gd name="T70" fmla="*/ 28 w 73"/>
                <a:gd name="T71" fmla="*/ 71 h 73"/>
                <a:gd name="T72" fmla="*/ 36 w 73"/>
                <a:gd name="T73" fmla="*/ 73 h 73"/>
                <a:gd name="T74" fmla="*/ 36 w 73"/>
                <a:gd name="T75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3" h="73">
                  <a:moveTo>
                    <a:pt x="36" y="73"/>
                  </a:moveTo>
                  <a:lnTo>
                    <a:pt x="36" y="73"/>
                  </a:lnTo>
                  <a:lnTo>
                    <a:pt x="43" y="71"/>
                  </a:lnTo>
                  <a:lnTo>
                    <a:pt x="50" y="69"/>
                  </a:lnTo>
                  <a:lnTo>
                    <a:pt x="57" y="66"/>
                  </a:lnTo>
                  <a:lnTo>
                    <a:pt x="62" y="62"/>
                  </a:lnTo>
                  <a:lnTo>
                    <a:pt x="66" y="56"/>
                  </a:lnTo>
                  <a:lnTo>
                    <a:pt x="69" y="50"/>
                  </a:lnTo>
                  <a:lnTo>
                    <a:pt x="72" y="43"/>
                  </a:lnTo>
                  <a:lnTo>
                    <a:pt x="73" y="36"/>
                  </a:lnTo>
                  <a:lnTo>
                    <a:pt x="73" y="36"/>
                  </a:lnTo>
                  <a:lnTo>
                    <a:pt x="72" y="28"/>
                  </a:lnTo>
                  <a:lnTo>
                    <a:pt x="69" y="22"/>
                  </a:lnTo>
                  <a:lnTo>
                    <a:pt x="66" y="16"/>
                  </a:lnTo>
                  <a:lnTo>
                    <a:pt x="62" y="11"/>
                  </a:lnTo>
                  <a:lnTo>
                    <a:pt x="57" y="6"/>
                  </a:lnTo>
                  <a:lnTo>
                    <a:pt x="50" y="2"/>
                  </a:lnTo>
                  <a:lnTo>
                    <a:pt x="43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28" y="0"/>
                  </a:lnTo>
                  <a:lnTo>
                    <a:pt x="22" y="2"/>
                  </a:lnTo>
                  <a:lnTo>
                    <a:pt x="16" y="6"/>
                  </a:lnTo>
                  <a:lnTo>
                    <a:pt x="10" y="11"/>
                  </a:lnTo>
                  <a:lnTo>
                    <a:pt x="6" y="16"/>
                  </a:lnTo>
                  <a:lnTo>
                    <a:pt x="2" y="22"/>
                  </a:lnTo>
                  <a:lnTo>
                    <a:pt x="0" y="28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43"/>
                  </a:lnTo>
                  <a:lnTo>
                    <a:pt x="2" y="50"/>
                  </a:lnTo>
                  <a:lnTo>
                    <a:pt x="6" y="56"/>
                  </a:lnTo>
                  <a:lnTo>
                    <a:pt x="10" y="62"/>
                  </a:lnTo>
                  <a:lnTo>
                    <a:pt x="16" y="66"/>
                  </a:lnTo>
                  <a:lnTo>
                    <a:pt x="22" y="69"/>
                  </a:lnTo>
                  <a:lnTo>
                    <a:pt x="28" y="71"/>
                  </a:lnTo>
                  <a:lnTo>
                    <a:pt x="36" y="73"/>
                  </a:lnTo>
                  <a:lnTo>
                    <a:pt x="36" y="73"/>
                  </a:lnTo>
                  <a:close/>
                </a:path>
              </a:pathLst>
            </a:custGeom>
            <a:solidFill>
              <a:srgbClr val="009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A86DBE3D-B84F-F029-C976-F89AF02537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6" y="2042"/>
              <a:ext cx="84" cy="314"/>
            </a:xfrm>
            <a:custGeom>
              <a:avLst/>
              <a:gdLst>
                <a:gd name="T0" fmla="*/ 42 w 84"/>
                <a:gd name="T1" fmla="*/ 31 h 314"/>
                <a:gd name="T2" fmla="*/ 22 w 84"/>
                <a:gd name="T3" fmla="*/ 0 h 314"/>
                <a:gd name="T4" fmla="*/ 0 w 84"/>
                <a:gd name="T5" fmla="*/ 0 h 314"/>
                <a:gd name="T6" fmla="*/ 9 w 84"/>
                <a:gd name="T7" fmla="*/ 148 h 314"/>
                <a:gd name="T8" fmla="*/ 9 w 84"/>
                <a:gd name="T9" fmla="*/ 148 h 314"/>
                <a:gd name="T10" fmla="*/ 9 w 84"/>
                <a:gd name="T11" fmla="*/ 300 h 314"/>
                <a:gd name="T12" fmla="*/ 9 w 84"/>
                <a:gd name="T13" fmla="*/ 300 h 314"/>
                <a:gd name="T14" fmla="*/ 10 w 84"/>
                <a:gd name="T15" fmla="*/ 306 h 314"/>
                <a:gd name="T16" fmla="*/ 13 w 84"/>
                <a:gd name="T17" fmla="*/ 311 h 314"/>
                <a:gd name="T18" fmla="*/ 17 w 84"/>
                <a:gd name="T19" fmla="*/ 313 h 314"/>
                <a:gd name="T20" fmla="*/ 23 w 84"/>
                <a:gd name="T21" fmla="*/ 314 h 314"/>
                <a:gd name="T22" fmla="*/ 23 w 84"/>
                <a:gd name="T23" fmla="*/ 314 h 314"/>
                <a:gd name="T24" fmla="*/ 28 w 84"/>
                <a:gd name="T25" fmla="*/ 313 h 314"/>
                <a:gd name="T26" fmla="*/ 32 w 84"/>
                <a:gd name="T27" fmla="*/ 311 h 314"/>
                <a:gd name="T28" fmla="*/ 35 w 84"/>
                <a:gd name="T29" fmla="*/ 306 h 314"/>
                <a:gd name="T30" fmla="*/ 36 w 84"/>
                <a:gd name="T31" fmla="*/ 300 h 314"/>
                <a:gd name="T32" fmla="*/ 36 w 84"/>
                <a:gd name="T33" fmla="*/ 148 h 314"/>
                <a:gd name="T34" fmla="*/ 47 w 84"/>
                <a:gd name="T35" fmla="*/ 148 h 314"/>
                <a:gd name="T36" fmla="*/ 47 w 84"/>
                <a:gd name="T37" fmla="*/ 300 h 314"/>
                <a:gd name="T38" fmla="*/ 47 w 84"/>
                <a:gd name="T39" fmla="*/ 300 h 314"/>
                <a:gd name="T40" fmla="*/ 48 w 84"/>
                <a:gd name="T41" fmla="*/ 306 h 314"/>
                <a:gd name="T42" fmla="*/ 51 w 84"/>
                <a:gd name="T43" fmla="*/ 311 h 314"/>
                <a:gd name="T44" fmla="*/ 55 w 84"/>
                <a:gd name="T45" fmla="*/ 313 h 314"/>
                <a:gd name="T46" fmla="*/ 61 w 84"/>
                <a:gd name="T47" fmla="*/ 314 h 314"/>
                <a:gd name="T48" fmla="*/ 61 w 84"/>
                <a:gd name="T49" fmla="*/ 314 h 314"/>
                <a:gd name="T50" fmla="*/ 66 w 84"/>
                <a:gd name="T51" fmla="*/ 313 h 314"/>
                <a:gd name="T52" fmla="*/ 71 w 84"/>
                <a:gd name="T53" fmla="*/ 311 h 314"/>
                <a:gd name="T54" fmla="*/ 73 w 84"/>
                <a:gd name="T55" fmla="*/ 306 h 314"/>
                <a:gd name="T56" fmla="*/ 74 w 84"/>
                <a:gd name="T57" fmla="*/ 300 h 314"/>
                <a:gd name="T58" fmla="*/ 74 w 84"/>
                <a:gd name="T59" fmla="*/ 148 h 314"/>
                <a:gd name="T60" fmla="*/ 75 w 84"/>
                <a:gd name="T61" fmla="*/ 148 h 314"/>
                <a:gd name="T62" fmla="*/ 84 w 84"/>
                <a:gd name="T63" fmla="*/ 0 h 314"/>
                <a:gd name="T64" fmla="*/ 63 w 84"/>
                <a:gd name="T65" fmla="*/ 0 h 314"/>
                <a:gd name="T66" fmla="*/ 42 w 84"/>
                <a:gd name="T67" fmla="*/ 31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4" h="314">
                  <a:moveTo>
                    <a:pt x="42" y="31"/>
                  </a:moveTo>
                  <a:lnTo>
                    <a:pt x="22" y="0"/>
                  </a:lnTo>
                  <a:lnTo>
                    <a:pt x="0" y="0"/>
                  </a:lnTo>
                  <a:lnTo>
                    <a:pt x="9" y="148"/>
                  </a:lnTo>
                  <a:lnTo>
                    <a:pt x="9" y="148"/>
                  </a:lnTo>
                  <a:lnTo>
                    <a:pt x="9" y="300"/>
                  </a:lnTo>
                  <a:lnTo>
                    <a:pt x="9" y="300"/>
                  </a:lnTo>
                  <a:lnTo>
                    <a:pt x="10" y="306"/>
                  </a:lnTo>
                  <a:lnTo>
                    <a:pt x="13" y="311"/>
                  </a:lnTo>
                  <a:lnTo>
                    <a:pt x="17" y="313"/>
                  </a:lnTo>
                  <a:lnTo>
                    <a:pt x="23" y="314"/>
                  </a:lnTo>
                  <a:lnTo>
                    <a:pt x="23" y="314"/>
                  </a:lnTo>
                  <a:lnTo>
                    <a:pt x="28" y="313"/>
                  </a:lnTo>
                  <a:lnTo>
                    <a:pt x="32" y="311"/>
                  </a:lnTo>
                  <a:lnTo>
                    <a:pt x="35" y="306"/>
                  </a:lnTo>
                  <a:lnTo>
                    <a:pt x="36" y="300"/>
                  </a:lnTo>
                  <a:lnTo>
                    <a:pt x="36" y="148"/>
                  </a:lnTo>
                  <a:lnTo>
                    <a:pt x="47" y="148"/>
                  </a:lnTo>
                  <a:lnTo>
                    <a:pt x="47" y="300"/>
                  </a:lnTo>
                  <a:lnTo>
                    <a:pt x="47" y="300"/>
                  </a:lnTo>
                  <a:lnTo>
                    <a:pt x="48" y="306"/>
                  </a:lnTo>
                  <a:lnTo>
                    <a:pt x="51" y="311"/>
                  </a:lnTo>
                  <a:lnTo>
                    <a:pt x="55" y="313"/>
                  </a:lnTo>
                  <a:lnTo>
                    <a:pt x="61" y="314"/>
                  </a:lnTo>
                  <a:lnTo>
                    <a:pt x="61" y="314"/>
                  </a:lnTo>
                  <a:lnTo>
                    <a:pt x="66" y="313"/>
                  </a:lnTo>
                  <a:lnTo>
                    <a:pt x="71" y="311"/>
                  </a:lnTo>
                  <a:lnTo>
                    <a:pt x="73" y="306"/>
                  </a:lnTo>
                  <a:lnTo>
                    <a:pt x="74" y="300"/>
                  </a:lnTo>
                  <a:lnTo>
                    <a:pt x="74" y="148"/>
                  </a:lnTo>
                  <a:lnTo>
                    <a:pt x="75" y="148"/>
                  </a:lnTo>
                  <a:lnTo>
                    <a:pt x="84" y="0"/>
                  </a:lnTo>
                  <a:lnTo>
                    <a:pt x="63" y="0"/>
                  </a:lnTo>
                  <a:lnTo>
                    <a:pt x="42" y="31"/>
                  </a:lnTo>
                  <a:close/>
                </a:path>
              </a:pathLst>
            </a:custGeom>
            <a:solidFill>
              <a:srgbClr val="009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16" name="Group 4">
            <a:extLst>
              <a:ext uri="{FF2B5EF4-FFF2-40B4-BE49-F238E27FC236}">
                <a16:creationId xmlns:a16="http://schemas.microsoft.com/office/drawing/2014/main" id="{9EBD6363-26F2-6ED3-4CAD-2FF2220AC49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651185" y="2088179"/>
            <a:ext cx="2445932" cy="1992414"/>
            <a:chOff x="3601" y="1965"/>
            <a:chExt cx="480" cy="391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1A4A245A-4505-D1C8-73C9-658EFA01AB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0" y="2042"/>
              <a:ext cx="101" cy="314"/>
            </a:xfrm>
            <a:custGeom>
              <a:avLst/>
              <a:gdLst>
                <a:gd name="T0" fmla="*/ 80 w 101"/>
                <a:gd name="T1" fmla="*/ 0 h 314"/>
                <a:gd name="T2" fmla="*/ 21 w 101"/>
                <a:gd name="T3" fmla="*/ 0 h 314"/>
                <a:gd name="T4" fmla="*/ 0 w 101"/>
                <a:gd name="T5" fmla="*/ 148 h 314"/>
                <a:gd name="T6" fmla="*/ 18 w 101"/>
                <a:gd name="T7" fmla="*/ 148 h 314"/>
                <a:gd name="T8" fmla="*/ 18 w 101"/>
                <a:gd name="T9" fmla="*/ 300 h 314"/>
                <a:gd name="T10" fmla="*/ 18 w 101"/>
                <a:gd name="T11" fmla="*/ 300 h 314"/>
                <a:gd name="T12" fmla="*/ 19 w 101"/>
                <a:gd name="T13" fmla="*/ 306 h 314"/>
                <a:gd name="T14" fmla="*/ 21 w 101"/>
                <a:gd name="T15" fmla="*/ 311 h 314"/>
                <a:gd name="T16" fmla="*/ 27 w 101"/>
                <a:gd name="T17" fmla="*/ 313 h 314"/>
                <a:gd name="T18" fmla="*/ 32 w 101"/>
                <a:gd name="T19" fmla="*/ 314 h 314"/>
                <a:gd name="T20" fmla="*/ 32 w 101"/>
                <a:gd name="T21" fmla="*/ 314 h 314"/>
                <a:gd name="T22" fmla="*/ 37 w 101"/>
                <a:gd name="T23" fmla="*/ 313 h 314"/>
                <a:gd name="T24" fmla="*/ 41 w 101"/>
                <a:gd name="T25" fmla="*/ 311 h 314"/>
                <a:gd name="T26" fmla="*/ 45 w 101"/>
                <a:gd name="T27" fmla="*/ 306 h 314"/>
                <a:gd name="T28" fmla="*/ 46 w 101"/>
                <a:gd name="T29" fmla="*/ 300 h 314"/>
                <a:gd name="T30" fmla="*/ 46 w 101"/>
                <a:gd name="T31" fmla="*/ 148 h 314"/>
                <a:gd name="T32" fmla="*/ 56 w 101"/>
                <a:gd name="T33" fmla="*/ 148 h 314"/>
                <a:gd name="T34" fmla="*/ 56 w 101"/>
                <a:gd name="T35" fmla="*/ 300 h 314"/>
                <a:gd name="T36" fmla="*/ 56 w 101"/>
                <a:gd name="T37" fmla="*/ 300 h 314"/>
                <a:gd name="T38" fmla="*/ 57 w 101"/>
                <a:gd name="T39" fmla="*/ 306 h 314"/>
                <a:gd name="T40" fmla="*/ 61 w 101"/>
                <a:gd name="T41" fmla="*/ 311 h 314"/>
                <a:gd name="T42" fmla="*/ 65 w 101"/>
                <a:gd name="T43" fmla="*/ 313 h 314"/>
                <a:gd name="T44" fmla="*/ 70 w 101"/>
                <a:gd name="T45" fmla="*/ 314 h 314"/>
                <a:gd name="T46" fmla="*/ 70 w 101"/>
                <a:gd name="T47" fmla="*/ 314 h 314"/>
                <a:gd name="T48" fmla="*/ 75 w 101"/>
                <a:gd name="T49" fmla="*/ 313 h 314"/>
                <a:gd name="T50" fmla="*/ 80 w 101"/>
                <a:gd name="T51" fmla="*/ 311 h 314"/>
                <a:gd name="T52" fmla="*/ 83 w 101"/>
                <a:gd name="T53" fmla="*/ 306 h 314"/>
                <a:gd name="T54" fmla="*/ 84 w 101"/>
                <a:gd name="T55" fmla="*/ 300 h 314"/>
                <a:gd name="T56" fmla="*/ 84 w 101"/>
                <a:gd name="T57" fmla="*/ 148 h 314"/>
                <a:gd name="T58" fmla="*/ 101 w 101"/>
                <a:gd name="T59" fmla="*/ 148 h 314"/>
                <a:gd name="T60" fmla="*/ 80 w 101"/>
                <a:gd name="T61" fmla="*/ 0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1" h="314">
                  <a:moveTo>
                    <a:pt x="80" y="0"/>
                  </a:moveTo>
                  <a:lnTo>
                    <a:pt x="21" y="0"/>
                  </a:lnTo>
                  <a:lnTo>
                    <a:pt x="0" y="148"/>
                  </a:lnTo>
                  <a:lnTo>
                    <a:pt x="18" y="148"/>
                  </a:lnTo>
                  <a:lnTo>
                    <a:pt x="18" y="300"/>
                  </a:lnTo>
                  <a:lnTo>
                    <a:pt x="18" y="300"/>
                  </a:lnTo>
                  <a:lnTo>
                    <a:pt x="19" y="306"/>
                  </a:lnTo>
                  <a:lnTo>
                    <a:pt x="21" y="311"/>
                  </a:lnTo>
                  <a:lnTo>
                    <a:pt x="27" y="313"/>
                  </a:lnTo>
                  <a:lnTo>
                    <a:pt x="32" y="314"/>
                  </a:lnTo>
                  <a:lnTo>
                    <a:pt x="32" y="314"/>
                  </a:lnTo>
                  <a:lnTo>
                    <a:pt x="37" y="313"/>
                  </a:lnTo>
                  <a:lnTo>
                    <a:pt x="41" y="311"/>
                  </a:lnTo>
                  <a:lnTo>
                    <a:pt x="45" y="306"/>
                  </a:lnTo>
                  <a:lnTo>
                    <a:pt x="46" y="300"/>
                  </a:lnTo>
                  <a:lnTo>
                    <a:pt x="46" y="148"/>
                  </a:lnTo>
                  <a:lnTo>
                    <a:pt x="56" y="148"/>
                  </a:lnTo>
                  <a:lnTo>
                    <a:pt x="56" y="300"/>
                  </a:lnTo>
                  <a:lnTo>
                    <a:pt x="56" y="300"/>
                  </a:lnTo>
                  <a:lnTo>
                    <a:pt x="57" y="306"/>
                  </a:lnTo>
                  <a:lnTo>
                    <a:pt x="61" y="311"/>
                  </a:lnTo>
                  <a:lnTo>
                    <a:pt x="65" y="313"/>
                  </a:lnTo>
                  <a:lnTo>
                    <a:pt x="70" y="314"/>
                  </a:lnTo>
                  <a:lnTo>
                    <a:pt x="70" y="314"/>
                  </a:lnTo>
                  <a:lnTo>
                    <a:pt x="75" y="313"/>
                  </a:lnTo>
                  <a:lnTo>
                    <a:pt x="80" y="311"/>
                  </a:lnTo>
                  <a:lnTo>
                    <a:pt x="83" y="306"/>
                  </a:lnTo>
                  <a:lnTo>
                    <a:pt x="84" y="300"/>
                  </a:lnTo>
                  <a:lnTo>
                    <a:pt x="84" y="148"/>
                  </a:lnTo>
                  <a:lnTo>
                    <a:pt x="101" y="148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009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9E34FC05-0CC3-F8DB-EC74-C96FEF9069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4" y="1965"/>
              <a:ext cx="73" cy="73"/>
            </a:xfrm>
            <a:custGeom>
              <a:avLst/>
              <a:gdLst>
                <a:gd name="T0" fmla="*/ 37 w 73"/>
                <a:gd name="T1" fmla="*/ 73 h 73"/>
                <a:gd name="T2" fmla="*/ 37 w 73"/>
                <a:gd name="T3" fmla="*/ 73 h 73"/>
                <a:gd name="T4" fmla="*/ 44 w 73"/>
                <a:gd name="T5" fmla="*/ 71 h 73"/>
                <a:gd name="T6" fmla="*/ 51 w 73"/>
                <a:gd name="T7" fmla="*/ 69 h 73"/>
                <a:gd name="T8" fmla="*/ 57 w 73"/>
                <a:gd name="T9" fmla="*/ 66 h 73"/>
                <a:gd name="T10" fmla="*/ 62 w 73"/>
                <a:gd name="T11" fmla="*/ 62 h 73"/>
                <a:gd name="T12" fmla="*/ 67 w 73"/>
                <a:gd name="T13" fmla="*/ 56 h 73"/>
                <a:gd name="T14" fmla="*/ 71 w 73"/>
                <a:gd name="T15" fmla="*/ 50 h 73"/>
                <a:gd name="T16" fmla="*/ 73 w 73"/>
                <a:gd name="T17" fmla="*/ 43 h 73"/>
                <a:gd name="T18" fmla="*/ 73 w 73"/>
                <a:gd name="T19" fmla="*/ 36 h 73"/>
                <a:gd name="T20" fmla="*/ 73 w 73"/>
                <a:gd name="T21" fmla="*/ 36 h 73"/>
                <a:gd name="T22" fmla="*/ 73 w 73"/>
                <a:gd name="T23" fmla="*/ 28 h 73"/>
                <a:gd name="T24" fmla="*/ 71 w 73"/>
                <a:gd name="T25" fmla="*/ 22 h 73"/>
                <a:gd name="T26" fmla="*/ 67 w 73"/>
                <a:gd name="T27" fmla="*/ 16 h 73"/>
                <a:gd name="T28" fmla="*/ 62 w 73"/>
                <a:gd name="T29" fmla="*/ 11 h 73"/>
                <a:gd name="T30" fmla="*/ 57 w 73"/>
                <a:gd name="T31" fmla="*/ 6 h 73"/>
                <a:gd name="T32" fmla="*/ 51 w 73"/>
                <a:gd name="T33" fmla="*/ 2 h 73"/>
                <a:gd name="T34" fmla="*/ 44 w 73"/>
                <a:gd name="T35" fmla="*/ 0 h 73"/>
                <a:gd name="T36" fmla="*/ 37 w 73"/>
                <a:gd name="T37" fmla="*/ 0 h 73"/>
                <a:gd name="T38" fmla="*/ 37 w 73"/>
                <a:gd name="T39" fmla="*/ 0 h 73"/>
                <a:gd name="T40" fmla="*/ 30 w 73"/>
                <a:gd name="T41" fmla="*/ 0 h 73"/>
                <a:gd name="T42" fmla="*/ 22 w 73"/>
                <a:gd name="T43" fmla="*/ 2 h 73"/>
                <a:gd name="T44" fmla="*/ 16 w 73"/>
                <a:gd name="T45" fmla="*/ 6 h 73"/>
                <a:gd name="T46" fmla="*/ 11 w 73"/>
                <a:gd name="T47" fmla="*/ 11 h 73"/>
                <a:gd name="T48" fmla="*/ 6 w 73"/>
                <a:gd name="T49" fmla="*/ 16 h 73"/>
                <a:gd name="T50" fmla="*/ 3 w 73"/>
                <a:gd name="T51" fmla="*/ 22 h 73"/>
                <a:gd name="T52" fmla="*/ 1 w 73"/>
                <a:gd name="T53" fmla="*/ 28 h 73"/>
                <a:gd name="T54" fmla="*/ 0 w 73"/>
                <a:gd name="T55" fmla="*/ 36 h 73"/>
                <a:gd name="T56" fmla="*/ 0 w 73"/>
                <a:gd name="T57" fmla="*/ 36 h 73"/>
                <a:gd name="T58" fmla="*/ 1 w 73"/>
                <a:gd name="T59" fmla="*/ 43 h 73"/>
                <a:gd name="T60" fmla="*/ 3 w 73"/>
                <a:gd name="T61" fmla="*/ 50 h 73"/>
                <a:gd name="T62" fmla="*/ 6 w 73"/>
                <a:gd name="T63" fmla="*/ 56 h 73"/>
                <a:gd name="T64" fmla="*/ 11 w 73"/>
                <a:gd name="T65" fmla="*/ 62 h 73"/>
                <a:gd name="T66" fmla="*/ 16 w 73"/>
                <a:gd name="T67" fmla="*/ 66 h 73"/>
                <a:gd name="T68" fmla="*/ 22 w 73"/>
                <a:gd name="T69" fmla="*/ 69 h 73"/>
                <a:gd name="T70" fmla="*/ 30 w 73"/>
                <a:gd name="T71" fmla="*/ 71 h 73"/>
                <a:gd name="T72" fmla="*/ 37 w 73"/>
                <a:gd name="T73" fmla="*/ 73 h 73"/>
                <a:gd name="T74" fmla="*/ 37 w 73"/>
                <a:gd name="T75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3" h="73">
                  <a:moveTo>
                    <a:pt x="37" y="73"/>
                  </a:moveTo>
                  <a:lnTo>
                    <a:pt x="37" y="73"/>
                  </a:lnTo>
                  <a:lnTo>
                    <a:pt x="44" y="71"/>
                  </a:lnTo>
                  <a:lnTo>
                    <a:pt x="51" y="69"/>
                  </a:lnTo>
                  <a:lnTo>
                    <a:pt x="57" y="66"/>
                  </a:lnTo>
                  <a:lnTo>
                    <a:pt x="62" y="62"/>
                  </a:lnTo>
                  <a:lnTo>
                    <a:pt x="67" y="56"/>
                  </a:lnTo>
                  <a:lnTo>
                    <a:pt x="71" y="50"/>
                  </a:lnTo>
                  <a:lnTo>
                    <a:pt x="73" y="43"/>
                  </a:lnTo>
                  <a:lnTo>
                    <a:pt x="73" y="36"/>
                  </a:lnTo>
                  <a:lnTo>
                    <a:pt x="73" y="36"/>
                  </a:lnTo>
                  <a:lnTo>
                    <a:pt x="73" y="28"/>
                  </a:lnTo>
                  <a:lnTo>
                    <a:pt x="71" y="22"/>
                  </a:lnTo>
                  <a:lnTo>
                    <a:pt x="67" y="16"/>
                  </a:lnTo>
                  <a:lnTo>
                    <a:pt x="62" y="11"/>
                  </a:lnTo>
                  <a:lnTo>
                    <a:pt x="57" y="6"/>
                  </a:lnTo>
                  <a:lnTo>
                    <a:pt x="51" y="2"/>
                  </a:lnTo>
                  <a:lnTo>
                    <a:pt x="44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0" y="0"/>
                  </a:lnTo>
                  <a:lnTo>
                    <a:pt x="22" y="2"/>
                  </a:lnTo>
                  <a:lnTo>
                    <a:pt x="16" y="6"/>
                  </a:lnTo>
                  <a:lnTo>
                    <a:pt x="11" y="11"/>
                  </a:lnTo>
                  <a:lnTo>
                    <a:pt x="6" y="16"/>
                  </a:lnTo>
                  <a:lnTo>
                    <a:pt x="3" y="22"/>
                  </a:lnTo>
                  <a:lnTo>
                    <a:pt x="1" y="28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1" y="43"/>
                  </a:lnTo>
                  <a:lnTo>
                    <a:pt x="3" y="50"/>
                  </a:lnTo>
                  <a:lnTo>
                    <a:pt x="6" y="56"/>
                  </a:lnTo>
                  <a:lnTo>
                    <a:pt x="11" y="62"/>
                  </a:lnTo>
                  <a:lnTo>
                    <a:pt x="16" y="66"/>
                  </a:lnTo>
                  <a:lnTo>
                    <a:pt x="22" y="69"/>
                  </a:lnTo>
                  <a:lnTo>
                    <a:pt x="30" y="71"/>
                  </a:lnTo>
                  <a:lnTo>
                    <a:pt x="37" y="73"/>
                  </a:lnTo>
                  <a:lnTo>
                    <a:pt x="37" y="73"/>
                  </a:lnTo>
                  <a:close/>
                </a:path>
              </a:pathLst>
            </a:custGeom>
            <a:solidFill>
              <a:srgbClr val="009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C7BC61C6-0ABB-8961-11EA-9F8A24CD1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0" y="2042"/>
              <a:ext cx="39" cy="156"/>
            </a:xfrm>
            <a:custGeom>
              <a:avLst/>
              <a:gdLst>
                <a:gd name="T0" fmla="*/ 0 w 39"/>
                <a:gd name="T1" fmla="*/ 0 h 156"/>
                <a:gd name="T2" fmla="*/ 21 w 39"/>
                <a:gd name="T3" fmla="*/ 148 h 156"/>
                <a:gd name="T4" fmla="*/ 21 w 39"/>
                <a:gd name="T5" fmla="*/ 148 h 156"/>
                <a:gd name="T6" fmla="*/ 22 w 39"/>
                <a:gd name="T7" fmla="*/ 151 h 156"/>
                <a:gd name="T8" fmla="*/ 24 w 39"/>
                <a:gd name="T9" fmla="*/ 153 h 156"/>
                <a:gd name="T10" fmla="*/ 27 w 39"/>
                <a:gd name="T11" fmla="*/ 155 h 156"/>
                <a:gd name="T12" fmla="*/ 31 w 39"/>
                <a:gd name="T13" fmla="*/ 156 h 156"/>
                <a:gd name="T14" fmla="*/ 31 w 39"/>
                <a:gd name="T15" fmla="*/ 156 h 156"/>
                <a:gd name="T16" fmla="*/ 34 w 39"/>
                <a:gd name="T17" fmla="*/ 155 h 156"/>
                <a:gd name="T18" fmla="*/ 36 w 39"/>
                <a:gd name="T19" fmla="*/ 153 h 156"/>
                <a:gd name="T20" fmla="*/ 38 w 39"/>
                <a:gd name="T21" fmla="*/ 151 h 156"/>
                <a:gd name="T22" fmla="*/ 39 w 39"/>
                <a:gd name="T23" fmla="*/ 148 h 156"/>
                <a:gd name="T24" fmla="*/ 15 w 39"/>
                <a:gd name="T25" fmla="*/ 0 h 156"/>
                <a:gd name="T26" fmla="*/ 0 w 39"/>
                <a:gd name="T27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156">
                  <a:moveTo>
                    <a:pt x="0" y="0"/>
                  </a:moveTo>
                  <a:lnTo>
                    <a:pt x="21" y="148"/>
                  </a:lnTo>
                  <a:lnTo>
                    <a:pt x="21" y="148"/>
                  </a:lnTo>
                  <a:lnTo>
                    <a:pt x="22" y="151"/>
                  </a:lnTo>
                  <a:lnTo>
                    <a:pt x="24" y="153"/>
                  </a:lnTo>
                  <a:lnTo>
                    <a:pt x="27" y="155"/>
                  </a:lnTo>
                  <a:lnTo>
                    <a:pt x="31" y="156"/>
                  </a:lnTo>
                  <a:lnTo>
                    <a:pt x="31" y="156"/>
                  </a:lnTo>
                  <a:lnTo>
                    <a:pt x="34" y="155"/>
                  </a:lnTo>
                  <a:lnTo>
                    <a:pt x="36" y="153"/>
                  </a:lnTo>
                  <a:lnTo>
                    <a:pt x="38" y="151"/>
                  </a:lnTo>
                  <a:lnTo>
                    <a:pt x="39" y="148"/>
                  </a:ln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245DE692-CC0E-6A49-1182-57C5720A8B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3" y="2042"/>
              <a:ext cx="38" cy="156"/>
            </a:xfrm>
            <a:custGeom>
              <a:avLst/>
              <a:gdLst>
                <a:gd name="T0" fmla="*/ 23 w 38"/>
                <a:gd name="T1" fmla="*/ 0 h 156"/>
                <a:gd name="T2" fmla="*/ 0 w 38"/>
                <a:gd name="T3" fmla="*/ 148 h 156"/>
                <a:gd name="T4" fmla="*/ 0 w 38"/>
                <a:gd name="T5" fmla="*/ 148 h 156"/>
                <a:gd name="T6" fmla="*/ 0 w 38"/>
                <a:gd name="T7" fmla="*/ 151 h 156"/>
                <a:gd name="T8" fmla="*/ 2 w 38"/>
                <a:gd name="T9" fmla="*/ 153 h 156"/>
                <a:gd name="T10" fmla="*/ 5 w 38"/>
                <a:gd name="T11" fmla="*/ 155 h 156"/>
                <a:gd name="T12" fmla="*/ 8 w 38"/>
                <a:gd name="T13" fmla="*/ 156 h 156"/>
                <a:gd name="T14" fmla="*/ 8 w 38"/>
                <a:gd name="T15" fmla="*/ 156 h 156"/>
                <a:gd name="T16" fmla="*/ 11 w 38"/>
                <a:gd name="T17" fmla="*/ 155 h 156"/>
                <a:gd name="T18" fmla="*/ 15 w 38"/>
                <a:gd name="T19" fmla="*/ 153 h 156"/>
                <a:gd name="T20" fmla="*/ 17 w 38"/>
                <a:gd name="T21" fmla="*/ 151 h 156"/>
                <a:gd name="T22" fmla="*/ 17 w 38"/>
                <a:gd name="T23" fmla="*/ 148 h 156"/>
                <a:gd name="T24" fmla="*/ 38 w 38"/>
                <a:gd name="T25" fmla="*/ 0 h 156"/>
                <a:gd name="T26" fmla="*/ 23 w 38"/>
                <a:gd name="T27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156">
                  <a:moveTo>
                    <a:pt x="23" y="0"/>
                  </a:moveTo>
                  <a:lnTo>
                    <a:pt x="0" y="148"/>
                  </a:lnTo>
                  <a:lnTo>
                    <a:pt x="0" y="148"/>
                  </a:lnTo>
                  <a:lnTo>
                    <a:pt x="0" y="151"/>
                  </a:lnTo>
                  <a:lnTo>
                    <a:pt x="2" y="153"/>
                  </a:lnTo>
                  <a:lnTo>
                    <a:pt x="5" y="155"/>
                  </a:lnTo>
                  <a:lnTo>
                    <a:pt x="8" y="156"/>
                  </a:lnTo>
                  <a:lnTo>
                    <a:pt x="8" y="156"/>
                  </a:lnTo>
                  <a:lnTo>
                    <a:pt x="11" y="155"/>
                  </a:lnTo>
                  <a:lnTo>
                    <a:pt x="15" y="153"/>
                  </a:lnTo>
                  <a:lnTo>
                    <a:pt x="17" y="151"/>
                  </a:lnTo>
                  <a:lnTo>
                    <a:pt x="17" y="148"/>
                  </a:lnTo>
                  <a:lnTo>
                    <a:pt x="38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9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FD76CE17-B791-C3B2-4FA4-06818BE8DB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7" y="2042"/>
              <a:ext cx="23" cy="156"/>
            </a:xfrm>
            <a:custGeom>
              <a:avLst/>
              <a:gdLst>
                <a:gd name="T0" fmla="*/ 0 w 23"/>
                <a:gd name="T1" fmla="*/ 0 h 156"/>
                <a:gd name="T2" fmla="*/ 6 w 23"/>
                <a:gd name="T3" fmla="*/ 148 h 156"/>
                <a:gd name="T4" fmla="*/ 6 w 23"/>
                <a:gd name="T5" fmla="*/ 148 h 156"/>
                <a:gd name="T6" fmla="*/ 6 w 23"/>
                <a:gd name="T7" fmla="*/ 151 h 156"/>
                <a:gd name="T8" fmla="*/ 8 w 23"/>
                <a:gd name="T9" fmla="*/ 153 h 156"/>
                <a:gd name="T10" fmla="*/ 11 w 23"/>
                <a:gd name="T11" fmla="*/ 155 h 156"/>
                <a:gd name="T12" fmla="*/ 15 w 23"/>
                <a:gd name="T13" fmla="*/ 156 h 156"/>
                <a:gd name="T14" fmla="*/ 15 w 23"/>
                <a:gd name="T15" fmla="*/ 156 h 156"/>
                <a:gd name="T16" fmla="*/ 18 w 23"/>
                <a:gd name="T17" fmla="*/ 155 h 156"/>
                <a:gd name="T18" fmla="*/ 21 w 23"/>
                <a:gd name="T19" fmla="*/ 153 h 156"/>
                <a:gd name="T20" fmla="*/ 23 w 23"/>
                <a:gd name="T21" fmla="*/ 151 h 156"/>
                <a:gd name="T22" fmla="*/ 23 w 23"/>
                <a:gd name="T23" fmla="*/ 148 h 156"/>
                <a:gd name="T24" fmla="*/ 15 w 23"/>
                <a:gd name="T25" fmla="*/ 0 h 156"/>
                <a:gd name="T26" fmla="*/ 0 w 23"/>
                <a:gd name="T27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" h="156">
                  <a:moveTo>
                    <a:pt x="0" y="0"/>
                  </a:moveTo>
                  <a:lnTo>
                    <a:pt x="6" y="148"/>
                  </a:lnTo>
                  <a:lnTo>
                    <a:pt x="6" y="148"/>
                  </a:lnTo>
                  <a:lnTo>
                    <a:pt x="6" y="151"/>
                  </a:lnTo>
                  <a:lnTo>
                    <a:pt x="8" y="153"/>
                  </a:lnTo>
                  <a:lnTo>
                    <a:pt x="11" y="155"/>
                  </a:lnTo>
                  <a:lnTo>
                    <a:pt x="15" y="156"/>
                  </a:lnTo>
                  <a:lnTo>
                    <a:pt x="15" y="156"/>
                  </a:lnTo>
                  <a:lnTo>
                    <a:pt x="18" y="155"/>
                  </a:lnTo>
                  <a:lnTo>
                    <a:pt x="21" y="153"/>
                  </a:lnTo>
                  <a:lnTo>
                    <a:pt x="23" y="151"/>
                  </a:lnTo>
                  <a:lnTo>
                    <a:pt x="23" y="148"/>
                  </a:ln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6F5C8636-6647-997B-E831-3223CA1091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8" y="2042"/>
              <a:ext cx="23" cy="156"/>
            </a:xfrm>
            <a:custGeom>
              <a:avLst/>
              <a:gdLst>
                <a:gd name="T0" fmla="*/ 8 w 23"/>
                <a:gd name="T1" fmla="*/ 0 h 156"/>
                <a:gd name="T2" fmla="*/ 0 w 23"/>
                <a:gd name="T3" fmla="*/ 148 h 156"/>
                <a:gd name="T4" fmla="*/ 0 w 23"/>
                <a:gd name="T5" fmla="*/ 148 h 156"/>
                <a:gd name="T6" fmla="*/ 0 w 23"/>
                <a:gd name="T7" fmla="*/ 151 h 156"/>
                <a:gd name="T8" fmla="*/ 2 w 23"/>
                <a:gd name="T9" fmla="*/ 153 h 156"/>
                <a:gd name="T10" fmla="*/ 5 w 23"/>
                <a:gd name="T11" fmla="*/ 155 h 156"/>
                <a:gd name="T12" fmla="*/ 8 w 23"/>
                <a:gd name="T13" fmla="*/ 156 h 156"/>
                <a:gd name="T14" fmla="*/ 8 w 23"/>
                <a:gd name="T15" fmla="*/ 156 h 156"/>
                <a:gd name="T16" fmla="*/ 11 w 23"/>
                <a:gd name="T17" fmla="*/ 155 h 156"/>
                <a:gd name="T18" fmla="*/ 15 w 23"/>
                <a:gd name="T19" fmla="*/ 153 h 156"/>
                <a:gd name="T20" fmla="*/ 16 w 23"/>
                <a:gd name="T21" fmla="*/ 151 h 156"/>
                <a:gd name="T22" fmla="*/ 17 w 23"/>
                <a:gd name="T23" fmla="*/ 148 h 156"/>
                <a:gd name="T24" fmla="*/ 23 w 23"/>
                <a:gd name="T25" fmla="*/ 0 h 156"/>
                <a:gd name="T26" fmla="*/ 8 w 23"/>
                <a:gd name="T27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" h="156">
                  <a:moveTo>
                    <a:pt x="8" y="0"/>
                  </a:moveTo>
                  <a:lnTo>
                    <a:pt x="0" y="148"/>
                  </a:lnTo>
                  <a:lnTo>
                    <a:pt x="0" y="148"/>
                  </a:lnTo>
                  <a:lnTo>
                    <a:pt x="0" y="151"/>
                  </a:lnTo>
                  <a:lnTo>
                    <a:pt x="2" y="153"/>
                  </a:lnTo>
                  <a:lnTo>
                    <a:pt x="5" y="155"/>
                  </a:lnTo>
                  <a:lnTo>
                    <a:pt x="8" y="156"/>
                  </a:lnTo>
                  <a:lnTo>
                    <a:pt x="8" y="156"/>
                  </a:lnTo>
                  <a:lnTo>
                    <a:pt x="11" y="155"/>
                  </a:lnTo>
                  <a:lnTo>
                    <a:pt x="15" y="153"/>
                  </a:lnTo>
                  <a:lnTo>
                    <a:pt x="16" y="151"/>
                  </a:lnTo>
                  <a:lnTo>
                    <a:pt x="17" y="148"/>
                  </a:lnTo>
                  <a:lnTo>
                    <a:pt x="23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9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38BD17A7-70BC-76E1-5431-12B358ED71D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7" y="1965"/>
              <a:ext cx="73" cy="73"/>
            </a:xfrm>
            <a:custGeom>
              <a:avLst/>
              <a:gdLst>
                <a:gd name="T0" fmla="*/ 36 w 73"/>
                <a:gd name="T1" fmla="*/ 73 h 73"/>
                <a:gd name="T2" fmla="*/ 36 w 73"/>
                <a:gd name="T3" fmla="*/ 73 h 73"/>
                <a:gd name="T4" fmla="*/ 44 w 73"/>
                <a:gd name="T5" fmla="*/ 71 h 73"/>
                <a:gd name="T6" fmla="*/ 51 w 73"/>
                <a:gd name="T7" fmla="*/ 69 h 73"/>
                <a:gd name="T8" fmla="*/ 57 w 73"/>
                <a:gd name="T9" fmla="*/ 66 h 73"/>
                <a:gd name="T10" fmla="*/ 63 w 73"/>
                <a:gd name="T11" fmla="*/ 62 h 73"/>
                <a:gd name="T12" fmla="*/ 67 w 73"/>
                <a:gd name="T13" fmla="*/ 56 h 73"/>
                <a:gd name="T14" fmla="*/ 70 w 73"/>
                <a:gd name="T15" fmla="*/ 50 h 73"/>
                <a:gd name="T16" fmla="*/ 72 w 73"/>
                <a:gd name="T17" fmla="*/ 43 h 73"/>
                <a:gd name="T18" fmla="*/ 73 w 73"/>
                <a:gd name="T19" fmla="*/ 36 h 73"/>
                <a:gd name="T20" fmla="*/ 73 w 73"/>
                <a:gd name="T21" fmla="*/ 36 h 73"/>
                <a:gd name="T22" fmla="*/ 72 w 73"/>
                <a:gd name="T23" fmla="*/ 28 h 73"/>
                <a:gd name="T24" fmla="*/ 70 w 73"/>
                <a:gd name="T25" fmla="*/ 22 h 73"/>
                <a:gd name="T26" fmla="*/ 67 w 73"/>
                <a:gd name="T27" fmla="*/ 16 h 73"/>
                <a:gd name="T28" fmla="*/ 63 w 73"/>
                <a:gd name="T29" fmla="*/ 11 h 73"/>
                <a:gd name="T30" fmla="*/ 57 w 73"/>
                <a:gd name="T31" fmla="*/ 6 h 73"/>
                <a:gd name="T32" fmla="*/ 51 w 73"/>
                <a:gd name="T33" fmla="*/ 2 h 73"/>
                <a:gd name="T34" fmla="*/ 44 w 73"/>
                <a:gd name="T35" fmla="*/ 0 h 73"/>
                <a:gd name="T36" fmla="*/ 36 w 73"/>
                <a:gd name="T37" fmla="*/ 0 h 73"/>
                <a:gd name="T38" fmla="*/ 36 w 73"/>
                <a:gd name="T39" fmla="*/ 0 h 73"/>
                <a:gd name="T40" fmla="*/ 29 w 73"/>
                <a:gd name="T41" fmla="*/ 0 h 73"/>
                <a:gd name="T42" fmla="*/ 23 w 73"/>
                <a:gd name="T43" fmla="*/ 2 h 73"/>
                <a:gd name="T44" fmla="*/ 16 w 73"/>
                <a:gd name="T45" fmla="*/ 6 h 73"/>
                <a:gd name="T46" fmla="*/ 11 w 73"/>
                <a:gd name="T47" fmla="*/ 11 h 73"/>
                <a:gd name="T48" fmla="*/ 7 w 73"/>
                <a:gd name="T49" fmla="*/ 16 h 73"/>
                <a:gd name="T50" fmla="*/ 4 w 73"/>
                <a:gd name="T51" fmla="*/ 22 h 73"/>
                <a:gd name="T52" fmla="*/ 0 w 73"/>
                <a:gd name="T53" fmla="*/ 28 h 73"/>
                <a:gd name="T54" fmla="*/ 0 w 73"/>
                <a:gd name="T55" fmla="*/ 36 h 73"/>
                <a:gd name="T56" fmla="*/ 0 w 73"/>
                <a:gd name="T57" fmla="*/ 36 h 73"/>
                <a:gd name="T58" fmla="*/ 0 w 73"/>
                <a:gd name="T59" fmla="*/ 43 h 73"/>
                <a:gd name="T60" fmla="*/ 4 w 73"/>
                <a:gd name="T61" fmla="*/ 50 h 73"/>
                <a:gd name="T62" fmla="*/ 7 w 73"/>
                <a:gd name="T63" fmla="*/ 56 h 73"/>
                <a:gd name="T64" fmla="*/ 11 w 73"/>
                <a:gd name="T65" fmla="*/ 62 h 73"/>
                <a:gd name="T66" fmla="*/ 16 w 73"/>
                <a:gd name="T67" fmla="*/ 66 h 73"/>
                <a:gd name="T68" fmla="*/ 23 w 73"/>
                <a:gd name="T69" fmla="*/ 69 h 73"/>
                <a:gd name="T70" fmla="*/ 29 w 73"/>
                <a:gd name="T71" fmla="*/ 71 h 73"/>
                <a:gd name="T72" fmla="*/ 36 w 73"/>
                <a:gd name="T73" fmla="*/ 73 h 73"/>
                <a:gd name="T74" fmla="*/ 36 w 73"/>
                <a:gd name="T75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3" h="73">
                  <a:moveTo>
                    <a:pt x="36" y="73"/>
                  </a:moveTo>
                  <a:lnTo>
                    <a:pt x="36" y="73"/>
                  </a:lnTo>
                  <a:lnTo>
                    <a:pt x="44" y="71"/>
                  </a:lnTo>
                  <a:lnTo>
                    <a:pt x="51" y="69"/>
                  </a:lnTo>
                  <a:lnTo>
                    <a:pt x="57" y="66"/>
                  </a:lnTo>
                  <a:lnTo>
                    <a:pt x="63" y="62"/>
                  </a:lnTo>
                  <a:lnTo>
                    <a:pt x="67" y="56"/>
                  </a:lnTo>
                  <a:lnTo>
                    <a:pt x="70" y="50"/>
                  </a:lnTo>
                  <a:lnTo>
                    <a:pt x="72" y="43"/>
                  </a:lnTo>
                  <a:lnTo>
                    <a:pt x="73" y="36"/>
                  </a:lnTo>
                  <a:lnTo>
                    <a:pt x="73" y="36"/>
                  </a:lnTo>
                  <a:lnTo>
                    <a:pt x="72" y="28"/>
                  </a:lnTo>
                  <a:lnTo>
                    <a:pt x="70" y="22"/>
                  </a:lnTo>
                  <a:lnTo>
                    <a:pt x="67" y="16"/>
                  </a:lnTo>
                  <a:lnTo>
                    <a:pt x="63" y="11"/>
                  </a:lnTo>
                  <a:lnTo>
                    <a:pt x="57" y="6"/>
                  </a:lnTo>
                  <a:lnTo>
                    <a:pt x="51" y="2"/>
                  </a:lnTo>
                  <a:lnTo>
                    <a:pt x="44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29" y="0"/>
                  </a:lnTo>
                  <a:lnTo>
                    <a:pt x="23" y="2"/>
                  </a:lnTo>
                  <a:lnTo>
                    <a:pt x="16" y="6"/>
                  </a:lnTo>
                  <a:lnTo>
                    <a:pt x="11" y="11"/>
                  </a:lnTo>
                  <a:lnTo>
                    <a:pt x="7" y="16"/>
                  </a:lnTo>
                  <a:lnTo>
                    <a:pt x="4" y="22"/>
                  </a:lnTo>
                  <a:lnTo>
                    <a:pt x="0" y="28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43"/>
                  </a:lnTo>
                  <a:lnTo>
                    <a:pt x="4" y="50"/>
                  </a:lnTo>
                  <a:lnTo>
                    <a:pt x="7" y="56"/>
                  </a:lnTo>
                  <a:lnTo>
                    <a:pt x="11" y="62"/>
                  </a:lnTo>
                  <a:lnTo>
                    <a:pt x="16" y="66"/>
                  </a:lnTo>
                  <a:lnTo>
                    <a:pt x="23" y="69"/>
                  </a:lnTo>
                  <a:lnTo>
                    <a:pt x="29" y="71"/>
                  </a:lnTo>
                  <a:lnTo>
                    <a:pt x="36" y="73"/>
                  </a:lnTo>
                  <a:lnTo>
                    <a:pt x="36" y="73"/>
                  </a:lnTo>
                  <a:close/>
                </a:path>
              </a:pathLst>
            </a:custGeom>
            <a:solidFill>
              <a:srgbClr val="009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" name="Freeform 12">
              <a:extLst>
                <a:ext uri="{FF2B5EF4-FFF2-40B4-BE49-F238E27FC236}">
                  <a16:creationId xmlns:a16="http://schemas.microsoft.com/office/drawing/2014/main" id="{F546809D-03D3-6778-8CA1-EA936C576E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2" y="2042"/>
              <a:ext cx="84" cy="314"/>
            </a:xfrm>
            <a:custGeom>
              <a:avLst/>
              <a:gdLst>
                <a:gd name="T0" fmla="*/ 41 w 84"/>
                <a:gd name="T1" fmla="*/ 31 h 314"/>
                <a:gd name="T2" fmla="*/ 21 w 84"/>
                <a:gd name="T3" fmla="*/ 0 h 314"/>
                <a:gd name="T4" fmla="*/ 0 w 84"/>
                <a:gd name="T5" fmla="*/ 0 h 314"/>
                <a:gd name="T6" fmla="*/ 9 w 84"/>
                <a:gd name="T7" fmla="*/ 148 h 314"/>
                <a:gd name="T8" fmla="*/ 9 w 84"/>
                <a:gd name="T9" fmla="*/ 148 h 314"/>
                <a:gd name="T10" fmla="*/ 9 w 84"/>
                <a:gd name="T11" fmla="*/ 300 h 314"/>
                <a:gd name="T12" fmla="*/ 9 w 84"/>
                <a:gd name="T13" fmla="*/ 300 h 314"/>
                <a:gd name="T14" fmla="*/ 10 w 84"/>
                <a:gd name="T15" fmla="*/ 306 h 314"/>
                <a:gd name="T16" fmla="*/ 13 w 84"/>
                <a:gd name="T17" fmla="*/ 311 h 314"/>
                <a:gd name="T18" fmla="*/ 17 w 84"/>
                <a:gd name="T19" fmla="*/ 313 h 314"/>
                <a:gd name="T20" fmla="*/ 22 w 84"/>
                <a:gd name="T21" fmla="*/ 314 h 314"/>
                <a:gd name="T22" fmla="*/ 22 w 84"/>
                <a:gd name="T23" fmla="*/ 314 h 314"/>
                <a:gd name="T24" fmla="*/ 28 w 84"/>
                <a:gd name="T25" fmla="*/ 313 h 314"/>
                <a:gd name="T26" fmla="*/ 33 w 84"/>
                <a:gd name="T27" fmla="*/ 311 h 314"/>
                <a:gd name="T28" fmla="*/ 35 w 84"/>
                <a:gd name="T29" fmla="*/ 306 h 314"/>
                <a:gd name="T30" fmla="*/ 36 w 84"/>
                <a:gd name="T31" fmla="*/ 300 h 314"/>
                <a:gd name="T32" fmla="*/ 36 w 84"/>
                <a:gd name="T33" fmla="*/ 148 h 314"/>
                <a:gd name="T34" fmla="*/ 47 w 84"/>
                <a:gd name="T35" fmla="*/ 148 h 314"/>
                <a:gd name="T36" fmla="*/ 47 w 84"/>
                <a:gd name="T37" fmla="*/ 300 h 314"/>
                <a:gd name="T38" fmla="*/ 47 w 84"/>
                <a:gd name="T39" fmla="*/ 300 h 314"/>
                <a:gd name="T40" fmla="*/ 48 w 84"/>
                <a:gd name="T41" fmla="*/ 306 h 314"/>
                <a:gd name="T42" fmla="*/ 51 w 84"/>
                <a:gd name="T43" fmla="*/ 311 h 314"/>
                <a:gd name="T44" fmla="*/ 55 w 84"/>
                <a:gd name="T45" fmla="*/ 313 h 314"/>
                <a:gd name="T46" fmla="*/ 60 w 84"/>
                <a:gd name="T47" fmla="*/ 314 h 314"/>
                <a:gd name="T48" fmla="*/ 60 w 84"/>
                <a:gd name="T49" fmla="*/ 314 h 314"/>
                <a:gd name="T50" fmla="*/ 66 w 84"/>
                <a:gd name="T51" fmla="*/ 313 h 314"/>
                <a:gd name="T52" fmla="*/ 71 w 84"/>
                <a:gd name="T53" fmla="*/ 311 h 314"/>
                <a:gd name="T54" fmla="*/ 73 w 84"/>
                <a:gd name="T55" fmla="*/ 306 h 314"/>
                <a:gd name="T56" fmla="*/ 75 w 84"/>
                <a:gd name="T57" fmla="*/ 300 h 314"/>
                <a:gd name="T58" fmla="*/ 75 w 84"/>
                <a:gd name="T59" fmla="*/ 148 h 314"/>
                <a:gd name="T60" fmla="*/ 75 w 84"/>
                <a:gd name="T61" fmla="*/ 148 h 314"/>
                <a:gd name="T62" fmla="*/ 84 w 84"/>
                <a:gd name="T63" fmla="*/ 0 h 314"/>
                <a:gd name="T64" fmla="*/ 62 w 84"/>
                <a:gd name="T65" fmla="*/ 0 h 314"/>
                <a:gd name="T66" fmla="*/ 41 w 84"/>
                <a:gd name="T67" fmla="*/ 31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4" h="314">
                  <a:moveTo>
                    <a:pt x="41" y="31"/>
                  </a:moveTo>
                  <a:lnTo>
                    <a:pt x="21" y="0"/>
                  </a:lnTo>
                  <a:lnTo>
                    <a:pt x="0" y="0"/>
                  </a:lnTo>
                  <a:lnTo>
                    <a:pt x="9" y="148"/>
                  </a:lnTo>
                  <a:lnTo>
                    <a:pt x="9" y="148"/>
                  </a:lnTo>
                  <a:lnTo>
                    <a:pt x="9" y="300"/>
                  </a:lnTo>
                  <a:lnTo>
                    <a:pt x="9" y="300"/>
                  </a:lnTo>
                  <a:lnTo>
                    <a:pt x="10" y="306"/>
                  </a:lnTo>
                  <a:lnTo>
                    <a:pt x="13" y="311"/>
                  </a:lnTo>
                  <a:lnTo>
                    <a:pt x="17" y="313"/>
                  </a:lnTo>
                  <a:lnTo>
                    <a:pt x="22" y="314"/>
                  </a:lnTo>
                  <a:lnTo>
                    <a:pt x="22" y="314"/>
                  </a:lnTo>
                  <a:lnTo>
                    <a:pt x="28" y="313"/>
                  </a:lnTo>
                  <a:lnTo>
                    <a:pt x="33" y="311"/>
                  </a:lnTo>
                  <a:lnTo>
                    <a:pt x="35" y="306"/>
                  </a:lnTo>
                  <a:lnTo>
                    <a:pt x="36" y="300"/>
                  </a:lnTo>
                  <a:lnTo>
                    <a:pt x="36" y="148"/>
                  </a:lnTo>
                  <a:lnTo>
                    <a:pt x="47" y="148"/>
                  </a:lnTo>
                  <a:lnTo>
                    <a:pt x="47" y="300"/>
                  </a:lnTo>
                  <a:lnTo>
                    <a:pt x="47" y="300"/>
                  </a:lnTo>
                  <a:lnTo>
                    <a:pt x="48" y="306"/>
                  </a:lnTo>
                  <a:lnTo>
                    <a:pt x="51" y="311"/>
                  </a:lnTo>
                  <a:lnTo>
                    <a:pt x="55" y="313"/>
                  </a:lnTo>
                  <a:lnTo>
                    <a:pt x="60" y="314"/>
                  </a:lnTo>
                  <a:lnTo>
                    <a:pt x="60" y="314"/>
                  </a:lnTo>
                  <a:lnTo>
                    <a:pt x="66" y="313"/>
                  </a:lnTo>
                  <a:lnTo>
                    <a:pt x="71" y="311"/>
                  </a:lnTo>
                  <a:lnTo>
                    <a:pt x="73" y="306"/>
                  </a:lnTo>
                  <a:lnTo>
                    <a:pt x="75" y="300"/>
                  </a:lnTo>
                  <a:lnTo>
                    <a:pt x="75" y="148"/>
                  </a:lnTo>
                  <a:lnTo>
                    <a:pt x="75" y="148"/>
                  </a:lnTo>
                  <a:lnTo>
                    <a:pt x="84" y="0"/>
                  </a:lnTo>
                  <a:lnTo>
                    <a:pt x="62" y="0"/>
                  </a:lnTo>
                  <a:lnTo>
                    <a:pt x="41" y="31"/>
                  </a:lnTo>
                  <a:close/>
                </a:path>
              </a:pathLst>
            </a:custGeom>
            <a:solidFill>
              <a:srgbClr val="009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5" name="Freeform 13">
              <a:extLst>
                <a:ext uri="{FF2B5EF4-FFF2-40B4-BE49-F238E27FC236}">
                  <a16:creationId xmlns:a16="http://schemas.microsoft.com/office/drawing/2014/main" id="{5AFA0E70-FE99-AA55-2278-F462664541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1" y="2042"/>
              <a:ext cx="23" cy="156"/>
            </a:xfrm>
            <a:custGeom>
              <a:avLst/>
              <a:gdLst>
                <a:gd name="T0" fmla="*/ 0 w 23"/>
                <a:gd name="T1" fmla="*/ 0 h 156"/>
                <a:gd name="T2" fmla="*/ 6 w 23"/>
                <a:gd name="T3" fmla="*/ 148 h 156"/>
                <a:gd name="T4" fmla="*/ 6 w 23"/>
                <a:gd name="T5" fmla="*/ 148 h 156"/>
                <a:gd name="T6" fmla="*/ 6 w 23"/>
                <a:gd name="T7" fmla="*/ 151 h 156"/>
                <a:gd name="T8" fmla="*/ 8 w 23"/>
                <a:gd name="T9" fmla="*/ 153 h 156"/>
                <a:gd name="T10" fmla="*/ 12 w 23"/>
                <a:gd name="T11" fmla="*/ 155 h 156"/>
                <a:gd name="T12" fmla="*/ 15 w 23"/>
                <a:gd name="T13" fmla="*/ 156 h 156"/>
                <a:gd name="T14" fmla="*/ 15 w 23"/>
                <a:gd name="T15" fmla="*/ 156 h 156"/>
                <a:gd name="T16" fmla="*/ 18 w 23"/>
                <a:gd name="T17" fmla="*/ 155 h 156"/>
                <a:gd name="T18" fmla="*/ 21 w 23"/>
                <a:gd name="T19" fmla="*/ 153 h 156"/>
                <a:gd name="T20" fmla="*/ 23 w 23"/>
                <a:gd name="T21" fmla="*/ 151 h 156"/>
                <a:gd name="T22" fmla="*/ 23 w 23"/>
                <a:gd name="T23" fmla="*/ 148 h 156"/>
                <a:gd name="T24" fmla="*/ 15 w 23"/>
                <a:gd name="T25" fmla="*/ 0 h 156"/>
                <a:gd name="T26" fmla="*/ 0 w 23"/>
                <a:gd name="T27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" h="156">
                  <a:moveTo>
                    <a:pt x="0" y="0"/>
                  </a:moveTo>
                  <a:lnTo>
                    <a:pt x="6" y="148"/>
                  </a:lnTo>
                  <a:lnTo>
                    <a:pt x="6" y="148"/>
                  </a:lnTo>
                  <a:lnTo>
                    <a:pt x="6" y="151"/>
                  </a:lnTo>
                  <a:lnTo>
                    <a:pt x="8" y="153"/>
                  </a:lnTo>
                  <a:lnTo>
                    <a:pt x="12" y="155"/>
                  </a:lnTo>
                  <a:lnTo>
                    <a:pt x="15" y="156"/>
                  </a:lnTo>
                  <a:lnTo>
                    <a:pt x="15" y="156"/>
                  </a:lnTo>
                  <a:lnTo>
                    <a:pt x="18" y="155"/>
                  </a:lnTo>
                  <a:lnTo>
                    <a:pt x="21" y="153"/>
                  </a:lnTo>
                  <a:lnTo>
                    <a:pt x="23" y="151"/>
                  </a:lnTo>
                  <a:lnTo>
                    <a:pt x="23" y="148"/>
                  </a:ln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6" name="Freeform 14">
              <a:extLst>
                <a:ext uri="{FF2B5EF4-FFF2-40B4-BE49-F238E27FC236}">
                  <a16:creationId xmlns:a16="http://schemas.microsoft.com/office/drawing/2014/main" id="{8ADF0CB0-E025-5876-07A1-7BFA5EC153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2" y="2042"/>
              <a:ext cx="23" cy="156"/>
            </a:xfrm>
            <a:custGeom>
              <a:avLst/>
              <a:gdLst>
                <a:gd name="T0" fmla="*/ 8 w 23"/>
                <a:gd name="T1" fmla="*/ 0 h 156"/>
                <a:gd name="T2" fmla="*/ 0 w 23"/>
                <a:gd name="T3" fmla="*/ 148 h 156"/>
                <a:gd name="T4" fmla="*/ 0 w 23"/>
                <a:gd name="T5" fmla="*/ 148 h 156"/>
                <a:gd name="T6" fmla="*/ 0 w 23"/>
                <a:gd name="T7" fmla="*/ 151 h 156"/>
                <a:gd name="T8" fmla="*/ 2 w 23"/>
                <a:gd name="T9" fmla="*/ 153 h 156"/>
                <a:gd name="T10" fmla="*/ 5 w 23"/>
                <a:gd name="T11" fmla="*/ 155 h 156"/>
                <a:gd name="T12" fmla="*/ 8 w 23"/>
                <a:gd name="T13" fmla="*/ 156 h 156"/>
                <a:gd name="T14" fmla="*/ 8 w 23"/>
                <a:gd name="T15" fmla="*/ 156 h 156"/>
                <a:gd name="T16" fmla="*/ 12 w 23"/>
                <a:gd name="T17" fmla="*/ 155 h 156"/>
                <a:gd name="T18" fmla="*/ 15 w 23"/>
                <a:gd name="T19" fmla="*/ 153 h 156"/>
                <a:gd name="T20" fmla="*/ 16 w 23"/>
                <a:gd name="T21" fmla="*/ 151 h 156"/>
                <a:gd name="T22" fmla="*/ 17 w 23"/>
                <a:gd name="T23" fmla="*/ 148 h 156"/>
                <a:gd name="T24" fmla="*/ 23 w 23"/>
                <a:gd name="T25" fmla="*/ 0 h 156"/>
                <a:gd name="T26" fmla="*/ 8 w 23"/>
                <a:gd name="T27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" h="156">
                  <a:moveTo>
                    <a:pt x="8" y="0"/>
                  </a:moveTo>
                  <a:lnTo>
                    <a:pt x="0" y="148"/>
                  </a:lnTo>
                  <a:lnTo>
                    <a:pt x="0" y="148"/>
                  </a:lnTo>
                  <a:lnTo>
                    <a:pt x="0" y="151"/>
                  </a:lnTo>
                  <a:lnTo>
                    <a:pt x="2" y="153"/>
                  </a:lnTo>
                  <a:lnTo>
                    <a:pt x="5" y="155"/>
                  </a:lnTo>
                  <a:lnTo>
                    <a:pt x="8" y="156"/>
                  </a:lnTo>
                  <a:lnTo>
                    <a:pt x="8" y="156"/>
                  </a:lnTo>
                  <a:lnTo>
                    <a:pt x="12" y="155"/>
                  </a:lnTo>
                  <a:lnTo>
                    <a:pt x="15" y="153"/>
                  </a:lnTo>
                  <a:lnTo>
                    <a:pt x="16" y="151"/>
                  </a:lnTo>
                  <a:lnTo>
                    <a:pt x="17" y="148"/>
                  </a:lnTo>
                  <a:lnTo>
                    <a:pt x="23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9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7" name="Freeform 15">
              <a:extLst>
                <a:ext uri="{FF2B5EF4-FFF2-40B4-BE49-F238E27FC236}">
                  <a16:creationId xmlns:a16="http://schemas.microsoft.com/office/drawing/2014/main" id="{562B047D-0FF1-A365-EB17-1497B3A898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2" y="1965"/>
              <a:ext cx="73" cy="73"/>
            </a:xfrm>
            <a:custGeom>
              <a:avLst/>
              <a:gdLst>
                <a:gd name="T0" fmla="*/ 36 w 73"/>
                <a:gd name="T1" fmla="*/ 73 h 73"/>
                <a:gd name="T2" fmla="*/ 36 w 73"/>
                <a:gd name="T3" fmla="*/ 73 h 73"/>
                <a:gd name="T4" fmla="*/ 43 w 73"/>
                <a:gd name="T5" fmla="*/ 71 h 73"/>
                <a:gd name="T6" fmla="*/ 50 w 73"/>
                <a:gd name="T7" fmla="*/ 69 h 73"/>
                <a:gd name="T8" fmla="*/ 57 w 73"/>
                <a:gd name="T9" fmla="*/ 66 h 73"/>
                <a:gd name="T10" fmla="*/ 62 w 73"/>
                <a:gd name="T11" fmla="*/ 62 h 73"/>
                <a:gd name="T12" fmla="*/ 66 w 73"/>
                <a:gd name="T13" fmla="*/ 56 h 73"/>
                <a:gd name="T14" fmla="*/ 69 w 73"/>
                <a:gd name="T15" fmla="*/ 50 h 73"/>
                <a:gd name="T16" fmla="*/ 72 w 73"/>
                <a:gd name="T17" fmla="*/ 43 h 73"/>
                <a:gd name="T18" fmla="*/ 73 w 73"/>
                <a:gd name="T19" fmla="*/ 36 h 73"/>
                <a:gd name="T20" fmla="*/ 73 w 73"/>
                <a:gd name="T21" fmla="*/ 36 h 73"/>
                <a:gd name="T22" fmla="*/ 72 w 73"/>
                <a:gd name="T23" fmla="*/ 28 h 73"/>
                <a:gd name="T24" fmla="*/ 69 w 73"/>
                <a:gd name="T25" fmla="*/ 22 h 73"/>
                <a:gd name="T26" fmla="*/ 66 w 73"/>
                <a:gd name="T27" fmla="*/ 16 h 73"/>
                <a:gd name="T28" fmla="*/ 62 w 73"/>
                <a:gd name="T29" fmla="*/ 11 h 73"/>
                <a:gd name="T30" fmla="*/ 57 w 73"/>
                <a:gd name="T31" fmla="*/ 6 h 73"/>
                <a:gd name="T32" fmla="*/ 50 w 73"/>
                <a:gd name="T33" fmla="*/ 2 h 73"/>
                <a:gd name="T34" fmla="*/ 43 w 73"/>
                <a:gd name="T35" fmla="*/ 0 h 73"/>
                <a:gd name="T36" fmla="*/ 36 w 73"/>
                <a:gd name="T37" fmla="*/ 0 h 73"/>
                <a:gd name="T38" fmla="*/ 36 w 73"/>
                <a:gd name="T39" fmla="*/ 0 h 73"/>
                <a:gd name="T40" fmla="*/ 28 w 73"/>
                <a:gd name="T41" fmla="*/ 0 h 73"/>
                <a:gd name="T42" fmla="*/ 22 w 73"/>
                <a:gd name="T43" fmla="*/ 2 h 73"/>
                <a:gd name="T44" fmla="*/ 16 w 73"/>
                <a:gd name="T45" fmla="*/ 6 h 73"/>
                <a:gd name="T46" fmla="*/ 10 w 73"/>
                <a:gd name="T47" fmla="*/ 11 h 73"/>
                <a:gd name="T48" fmla="*/ 6 w 73"/>
                <a:gd name="T49" fmla="*/ 16 h 73"/>
                <a:gd name="T50" fmla="*/ 2 w 73"/>
                <a:gd name="T51" fmla="*/ 22 h 73"/>
                <a:gd name="T52" fmla="*/ 0 w 73"/>
                <a:gd name="T53" fmla="*/ 28 h 73"/>
                <a:gd name="T54" fmla="*/ 0 w 73"/>
                <a:gd name="T55" fmla="*/ 36 h 73"/>
                <a:gd name="T56" fmla="*/ 0 w 73"/>
                <a:gd name="T57" fmla="*/ 36 h 73"/>
                <a:gd name="T58" fmla="*/ 0 w 73"/>
                <a:gd name="T59" fmla="*/ 43 h 73"/>
                <a:gd name="T60" fmla="*/ 2 w 73"/>
                <a:gd name="T61" fmla="*/ 50 h 73"/>
                <a:gd name="T62" fmla="*/ 6 w 73"/>
                <a:gd name="T63" fmla="*/ 56 h 73"/>
                <a:gd name="T64" fmla="*/ 10 w 73"/>
                <a:gd name="T65" fmla="*/ 62 h 73"/>
                <a:gd name="T66" fmla="*/ 16 w 73"/>
                <a:gd name="T67" fmla="*/ 66 h 73"/>
                <a:gd name="T68" fmla="*/ 22 w 73"/>
                <a:gd name="T69" fmla="*/ 69 h 73"/>
                <a:gd name="T70" fmla="*/ 28 w 73"/>
                <a:gd name="T71" fmla="*/ 71 h 73"/>
                <a:gd name="T72" fmla="*/ 36 w 73"/>
                <a:gd name="T73" fmla="*/ 73 h 73"/>
                <a:gd name="T74" fmla="*/ 36 w 73"/>
                <a:gd name="T75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3" h="73">
                  <a:moveTo>
                    <a:pt x="36" y="73"/>
                  </a:moveTo>
                  <a:lnTo>
                    <a:pt x="36" y="73"/>
                  </a:lnTo>
                  <a:lnTo>
                    <a:pt x="43" y="71"/>
                  </a:lnTo>
                  <a:lnTo>
                    <a:pt x="50" y="69"/>
                  </a:lnTo>
                  <a:lnTo>
                    <a:pt x="57" y="66"/>
                  </a:lnTo>
                  <a:lnTo>
                    <a:pt x="62" y="62"/>
                  </a:lnTo>
                  <a:lnTo>
                    <a:pt x="66" y="56"/>
                  </a:lnTo>
                  <a:lnTo>
                    <a:pt x="69" y="50"/>
                  </a:lnTo>
                  <a:lnTo>
                    <a:pt x="72" y="43"/>
                  </a:lnTo>
                  <a:lnTo>
                    <a:pt x="73" y="36"/>
                  </a:lnTo>
                  <a:lnTo>
                    <a:pt x="73" y="36"/>
                  </a:lnTo>
                  <a:lnTo>
                    <a:pt x="72" y="28"/>
                  </a:lnTo>
                  <a:lnTo>
                    <a:pt x="69" y="22"/>
                  </a:lnTo>
                  <a:lnTo>
                    <a:pt x="66" y="16"/>
                  </a:lnTo>
                  <a:lnTo>
                    <a:pt x="62" y="11"/>
                  </a:lnTo>
                  <a:lnTo>
                    <a:pt x="57" y="6"/>
                  </a:lnTo>
                  <a:lnTo>
                    <a:pt x="50" y="2"/>
                  </a:lnTo>
                  <a:lnTo>
                    <a:pt x="43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28" y="0"/>
                  </a:lnTo>
                  <a:lnTo>
                    <a:pt x="22" y="2"/>
                  </a:lnTo>
                  <a:lnTo>
                    <a:pt x="16" y="6"/>
                  </a:lnTo>
                  <a:lnTo>
                    <a:pt x="10" y="11"/>
                  </a:lnTo>
                  <a:lnTo>
                    <a:pt x="6" y="16"/>
                  </a:lnTo>
                  <a:lnTo>
                    <a:pt x="2" y="22"/>
                  </a:lnTo>
                  <a:lnTo>
                    <a:pt x="0" y="28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43"/>
                  </a:lnTo>
                  <a:lnTo>
                    <a:pt x="2" y="50"/>
                  </a:lnTo>
                  <a:lnTo>
                    <a:pt x="6" y="56"/>
                  </a:lnTo>
                  <a:lnTo>
                    <a:pt x="10" y="62"/>
                  </a:lnTo>
                  <a:lnTo>
                    <a:pt x="16" y="66"/>
                  </a:lnTo>
                  <a:lnTo>
                    <a:pt x="22" y="69"/>
                  </a:lnTo>
                  <a:lnTo>
                    <a:pt x="28" y="71"/>
                  </a:lnTo>
                  <a:lnTo>
                    <a:pt x="36" y="73"/>
                  </a:lnTo>
                  <a:lnTo>
                    <a:pt x="36" y="73"/>
                  </a:lnTo>
                  <a:close/>
                </a:path>
              </a:pathLst>
            </a:custGeom>
            <a:solidFill>
              <a:srgbClr val="009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8" name="Freeform 16">
              <a:extLst>
                <a:ext uri="{FF2B5EF4-FFF2-40B4-BE49-F238E27FC236}">
                  <a16:creationId xmlns:a16="http://schemas.microsoft.com/office/drawing/2014/main" id="{30DDE2E0-04B1-A21A-12D8-C91797B0BE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6" y="2042"/>
              <a:ext cx="84" cy="314"/>
            </a:xfrm>
            <a:custGeom>
              <a:avLst/>
              <a:gdLst>
                <a:gd name="T0" fmla="*/ 42 w 84"/>
                <a:gd name="T1" fmla="*/ 31 h 314"/>
                <a:gd name="T2" fmla="*/ 22 w 84"/>
                <a:gd name="T3" fmla="*/ 0 h 314"/>
                <a:gd name="T4" fmla="*/ 0 w 84"/>
                <a:gd name="T5" fmla="*/ 0 h 314"/>
                <a:gd name="T6" fmla="*/ 9 w 84"/>
                <a:gd name="T7" fmla="*/ 148 h 314"/>
                <a:gd name="T8" fmla="*/ 9 w 84"/>
                <a:gd name="T9" fmla="*/ 148 h 314"/>
                <a:gd name="T10" fmla="*/ 9 w 84"/>
                <a:gd name="T11" fmla="*/ 300 h 314"/>
                <a:gd name="T12" fmla="*/ 9 w 84"/>
                <a:gd name="T13" fmla="*/ 300 h 314"/>
                <a:gd name="T14" fmla="*/ 10 w 84"/>
                <a:gd name="T15" fmla="*/ 306 h 314"/>
                <a:gd name="T16" fmla="*/ 13 w 84"/>
                <a:gd name="T17" fmla="*/ 311 h 314"/>
                <a:gd name="T18" fmla="*/ 17 w 84"/>
                <a:gd name="T19" fmla="*/ 313 h 314"/>
                <a:gd name="T20" fmla="*/ 23 w 84"/>
                <a:gd name="T21" fmla="*/ 314 h 314"/>
                <a:gd name="T22" fmla="*/ 23 w 84"/>
                <a:gd name="T23" fmla="*/ 314 h 314"/>
                <a:gd name="T24" fmla="*/ 28 w 84"/>
                <a:gd name="T25" fmla="*/ 313 h 314"/>
                <a:gd name="T26" fmla="*/ 32 w 84"/>
                <a:gd name="T27" fmla="*/ 311 h 314"/>
                <a:gd name="T28" fmla="*/ 35 w 84"/>
                <a:gd name="T29" fmla="*/ 306 h 314"/>
                <a:gd name="T30" fmla="*/ 36 w 84"/>
                <a:gd name="T31" fmla="*/ 300 h 314"/>
                <a:gd name="T32" fmla="*/ 36 w 84"/>
                <a:gd name="T33" fmla="*/ 148 h 314"/>
                <a:gd name="T34" fmla="*/ 47 w 84"/>
                <a:gd name="T35" fmla="*/ 148 h 314"/>
                <a:gd name="T36" fmla="*/ 47 w 84"/>
                <a:gd name="T37" fmla="*/ 300 h 314"/>
                <a:gd name="T38" fmla="*/ 47 w 84"/>
                <a:gd name="T39" fmla="*/ 300 h 314"/>
                <a:gd name="T40" fmla="*/ 48 w 84"/>
                <a:gd name="T41" fmla="*/ 306 h 314"/>
                <a:gd name="T42" fmla="*/ 51 w 84"/>
                <a:gd name="T43" fmla="*/ 311 h 314"/>
                <a:gd name="T44" fmla="*/ 55 w 84"/>
                <a:gd name="T45" fmla="*/ 313 h 314"/>
                <a:gd name="T46" fmla="*/ 61 w 84"/>
                <a:gd name="T47" fmla="*/ 314 h 314"/>
                <a:gd name="T48" fmla="*/ 61 w 84"/>
                <a:gd name="T49" fmla="*/ 314 h 314"/>
                <a:gd name="T50" fmla="*/ 66 w 84"/>
                <a:gd name="T51" fmla="*/ 313 h 314"/>
                <a:gd name="T52" fmla="*/ 71 w 84"/>
                <a:gd name="T53" fmla="*/ 311 h 314"/>
                <a:gd name="T54" fmla="*/ 73 w 84"/>
                <a:gd name="T55" fmla="*/ 306 h 314"/>
                <a:gd name="T56" fmla="*/ 74 w 84"/>
                <a:gd name="T57" fmla="*/ 300 h 314"/>
                <a:gd name="T58" fmla="*/ 74 w 84"/>
                <a:gd name="T59" fmla="*/ 148 h 314"/>
                <a:gd name="T60" fmla="*/ 75 w 84"/>
                <a:gd name="T61" fmla="*/ 148 h 314"/>
                <a:gd name="T62" fmla="*/ 84 w 84"/>
                <a:gd name="T63" fmla="*/ 0 h 314"/>
                <a:gd name="T64" fmla="*/ 63 w 84"/>
                <a:gd name="T65" fmla="*/ 0 h 314"/>
                <a:gd name="T66" fmla="*/ 42 w 84"/>
                <a:gd name="T67" fmla="*/ 31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4" h="314">
                  <a:moveTo>
                    <a:pt x="42" y="31"/>
                  </a:moveTo>
                  <a:lnTo>
                    <a:pt x="22" y="0"/>
                  </a:lnTo>
                  <a:lnTo>
                    <a:pt x="0" y="0"/>
                  </a:lnTo>
                  <a:lnTo>
                    <a:pt x="9" y="148"/>
                  </a:lnTo>
                  <a:lnTo>
                    <a:pt x="9" y="148"/>
                  </a:lnTo>
                  <a:lnTo>
                    <a:pt x="9" y="300"/>
                  </a:lnTo>
                  <a:lnTo>
                    <a:pt x="9" y="300"/>
                  </a:lnTo>
                  <a:lnTo>
                    <a:pt x="10" y="306"/>
                  </a:lnTo>
                  <a:lnTo>
                    <a:pt x="13" y="311"/>
                  </a:lnTo>
                  <a:lnTo>
                    <a:pt x="17" y="313"/>
                  </a:lnTo>
                  <a:lnTo>
                    <a:pt x="23" y="314"/>
                  </a:lnTo>
                  <a:lnTo>
                    <a:pt x="23" y="314"/>
                  </a:lnTo>
                  <a:lnTo>
                    <a:pt x="28" y="313"/>
                  </a:lnTo>
                  <a:lnTo>
                    <a:pt x="32" y="311"/>
                  </a:lnTo>
                  <a:lnTo>
                    <a:pt x="35" y="306"/>
                  </a:lnTo>
                  <a:lnTo>
                    <a:pt x="36" y="300"/>
                  </a:lnTo>
                  <a:lnTo>
                    <a:pt x="36" y="148"/>
                  </a:lnTo>
                  <a:lnTo>
                    <a:pt x="47" y="148"/>
                  </a:lnTo>
                  <a:lnTo>
                    <a:pt x="47" y="300"/>
                  </a:lnTo>
                  <a:lnTo>
                    <a:pt x="47" y="300"/>
                  </a:lnTo>
                  <a:lnTo>
                    <a:pt x="48" y="306"/>
                  </a:lnTo>
                  <a:lnTo>
                    <a:pt x="51" y="311"/>
                  </a:lnTo>
                  <a:lnTo>
                    <a:pt x="55" y="313"/>
                  </a:lnTo>
                  <a:lnTo>
                    <a:pt x="61" y="314"/>
                  </a:lnTo>
                  <a:lnTo>
                    <a:pt x="61" y="314"/>
                  </a:lnTo>
                  <a:lnTo>
                    <a:pt x="66" y="313"/>
                  </a:lnTo>
                  <a:lnTo>
                    <a:pt x="71" y="311"/>
                  </a:lnTo>
                  <a:lnTo>
                    <a:pt x="73" y="306"/>
                  </a:lnTo>
                  <a:lnTo>
                    <a:pt x="74" y="300"/>
                  </a:lnTo>
                  <a:lnTo>
                    <a:pt x="74" y="148"/>
                  </a:lnTo>
                  <a:lnTo>
                    <a:pt x="75" y="148"/>
                  </a:lnTo>
                  <a:lnTo>
                    <a:pt x="84" y="0"/>
                  </a:lnTo>
                  <a:lnTo>
                    <a:pt x="63" y="0"/>
                  </a:lnTo>
                  <a:lnTo>
                    <a:pt x="42" y="31"/>
                  </a:lnTo>
                  <a:close/>
                </a:path>
              </a:pathLst>
            </a:custGeom>
            <a:solidFill>
              <a:srgbClr val="009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E9C738CB-40F6-7EE1-034B-336A1869518C}"/>
              </a:ext>
            </a:extLst>
          </p:cNvPr>
          <p:cNvSpPr txBox="1"/>
          <p:nvPr/>
        </p:nvSpPr>
        <p:spPr bwMode="gray">
          <a:xfrm>
            <a:off x="2712250" y="4236733"/>
            <a:ext cx="2092773" cy="25782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l"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None/>
            </a:pPr>
            <a:r>
              <a:rPr lang="en-GB" sz="1600" dirty="0" err="1"/>
              <a:t>Edades</a:t>
            </a:r>
            <a:r>
              <a:rPr lang="en-GB" sz="1600" dirty="0"/>
              <a:t>:  25 – 30 </a:t>
            </a:r>
            <a:r>
              <a:rPr lang="en-GB" sz="1600" dirty="0" err="1"/>
              <a:t>años</a:t>
            </a:r>
            <a:endParaRPr lang="en-GB" sz="16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B48150F-4020-DFAC-61B9-8C5AA835F144}"/>
              </a:ext>
            </a:extLst>
          </p:cNvPr>
          <p:cNvSpPr txBox="1"/>
          <p:nvPr/>
        </p:nvSpPr>
        <p:spPr bwMode="gray">
          <a:xfrm>
            <a:off x="6825215" y="4236733"/>
            <a:ext cx="2092773" cy="25782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l"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None/>
            </a:pPr>
            <a:r>
              <a:rPr lang="en-GB" sz="1600" dirty="0" err="1"/>
              <a:t>Edades</a:t>
            </a:r>
            <a:r>
              <a:rPr lang="en-GB" sz="1600" dirty="0"/>
              <a:t>:  35 – 40 </a:t>
            </a:r>
            <a:r>
              <a:rPr lang="en-GB" sz="1600" dirty="0" err="1"/>
              <a:t>años</a:t>
            </a:r>
            <a:endParaRPr lang="en-GB" sz="16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67BD218-6BFA-786A-A4BF-0713E1737197}"/>
              </a:ext>
            </a:extLst>
          </p:cNvPr>
          <p:cNvSpPr txBox="1"/>
          <p:nvPr/>
        </p:nvSpPr>
        <p:spPr bwMode="gray">
          <a:xfrm>
            <a:off x="2372748" y="4549013"/>
            <a:ext cx="2771775" cy="25782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l"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None/>
            </a:pPr>
            <a:r>
              <a:rPr lang="en-GB" sz="1600" dirty="0" err="1"/>
              <a:t>Ingreso</a:t>
            </a:r>
            <a:r>
              <a:rPr lang="en-GB" sz="1600" dirty="0"/>
              <a:t> </a:t>
            </a:r>
            <a:r>
              <a:rPr lang="en-GB" sz="1600" dirty="0" err="1"/>
              <a:t>Promedio</a:t>
            </a:r>
            <a:r>
              <a:rPr lang="en-GB" sz="1600" dirty="0"/>
              <a:t>: 5,000 USD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5750A90-4C42-89E4-3B76-504C4C05CE97}"/>
              </a:ext>
            </a:extLst>
          </p:cNvPr>
          <p:cNvSpPr txBox="1"/>
          <p:nvPr/>
        </p:nvSpPr>
        <p:spPr bwMode="gray">
          <a:xfrm>
            <a:off x="6418632" y="4549013"/>
            <a:ext cx="2905937" cy="25782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l"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None/>
            </a:pPr>
            <a:r>
              <a:rPr lang="en-GB" sz="1600" dirty="0" err="1"/>
              <a:t>Ingreso</a:t>
            </a:r>
            <a:r>
              <a:rPr lang="en-GB" sz="1600" dirty="0"/>
              <a:t> </a:t>
            </a:r>
            <a:r>
              <a:rPr lang="en-GB" sz="1600" dirty="0" err="1"/>
              <a:t>Promedio</a:t>
            </a:r>
            <a:r>
              <a:rPr lang="en-GB" sz="1600" dirty="0"/>
              <a:t>: 15,000 USD</a:t>
            </a:r>
          </a:p>
        </p:txBody>
      </p:sp>
    </p:spTree>
    <p:extLst>
      <p:ext uri="{BB962C8B-B14F-4D97-AF65-F5344CB8AC3E}">
        <p14:creationId xmlns:p14="http://schemas.microsoft.com/office/powerpoint/2010/main" val="18957384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F9D64-F37F-FE25-35CF-929D979F0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Segmentación</a:t>
            </a:r>
            <a:endParaRPr lang="en-GB" dirty="0"/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7BBA605D-D66B-4C8B-35AE-F718A9CD3D0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894460" y="2669766"/>
            <a:ext cx="1731962" cy="1410827"/>
            <a:chOff x="3601" y="1965"/>
            <a:chExt cx="480" cy="391"/>
          </a:xfrm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E7528D0D-3734-C4AD-81B6-2221AF18B2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0" y="2042"/>
              <a:ext cx="101" cy="314"/>
            </a:xfrm>
            <a:custGeom>
              <a:avLst/>
              <a:gdLst>
                <a:gd name="T0" fmla="*/ 80 w 101"/>
                <a:gd name="T1" fmla="*/ 0 h 314"/>
                <a:gd name="T2" fmla="*/ 21 w 101"/>
                <a:gd name="T3" fmla="*/ 0 h 314"/>
                <a:gd name="T4" fmla="*/ 0 w 101"/>
                <a:gd name="T5" fmla="*/ 148 h 314"/>
                <a:gd name="T6" fmla="*/ 18 w 101"/>
                <a:gd name="T7" fmla="*/ 148 h 314"/>
                <a:gd name="T8" fmla="*/ 18 w 101"/>
                <a:gd name="T9" fmla="*/ 300 h 314"/>
                <a:gd name="T10" fmla="*/ 18 w 101"/>
                <a:gd name="T11" fmla="*/ 300 h 314"/>
                <a:gd name="T12" fmla="*/ 19 w 101"/>
                <a:gd name="T13" fmla="*/ 306 h 314"/>
                <a:gd name="T14" fmla="*/ 21 w 101"/>
                <a:gd name="T15" fmla="*/ 311 h 314"/>
                <a:gd name="T16" fmla="*/ 27 w 101"/>
                <a:gd name="T17" fmla="*/ 313 h 314"/>
                <a:gd name="T18" fmla="*/ 32 w 101"/>
                <a:gd name="T19" fmla="*/ 314 h 314"/>
                <a:gd name="T20" fmla="*/ 32 w 101"/>
                <a:gd name="T21" fmla="*/ 314 h 314"/>
                <a:gd name="T22" fmla="*/ 37 w 101"/>
                <a:gd name="T23" fmla="*/ 313 h 314"/>
                <a:gd name="T24" fmla="*/ 41 w 101"/>
                <a:gd name="T25" fmla="*/ 311 h 314"/>
                <a:gd name="T26" fmla="*/ 45 w 101"/>
                <a:gd name="T27" fmla="*/ 306 h 314"/>
                <a:gd name="T28" fmla="*/ 46 w 101"/>
                <a:gd name="T29" fmla="*/ 300 h 314"/>
                <a:gd name="T30" fmla="*/ 46 w 101"/>
                <a:gd name="T31" fmla="*/ 148 h 314"/>
                <a:gd name="T32" fmla="*/ 56 w 101"/>
                <a:gd name="T33" fmla="*/ 148 h 314"/>
                <a:gd name="T34" fmla="*/ 56 w 101"/>
                <a:gd name="T35" fmla="*/ 300 h 314"/>
                <a:gd name="T36" fmla="*/ 56 w 101"/>
                <a:gd name="T37" fmla="*/ 300 h 314"/>
                <a:gd name="T38" fmla="*/ 57 w 101"/>
                <a:gd name="T39" fmla="*/ 306 h 314"/>
                <a:gd name="T40" fmla="*/ 61 w 101"/>
                <a:gd name="T41" fmla="*/ 311 h 314"/>
                <a:gd name="T42" fmla="*/ 65 w 101"/>
                <a:gd name="T43" fmla="*/ 313 h 314"/>
                <a:gd name="T44" fmla="*/ 70 w 101"/>
                <a:gd name="T45" fmla="*/ 314 h 314"/>
                <a:gd name="T46" fmla="*/ 70 w 101"/>
                <a:gd name="T47" fmla="*/ 314 h 314"/>
                <a:gd name="T48" fmla="*/ 75 w 101"/>
                <a:gd name="T49" fmla="*/ 313 h 314"/>
                <a:gd name="T50" fmla="*/ 80 w 101"/>
                <a:gd name="T51" fmla="*/ 311 h 314"/>
                <a:gd name="T52" fmla="*/ 83 w 101"/>
                <a:gd name="T53" fmla="*/ 306 h 314"/>
                <a:gd name="T54" fmla="*/ 84 w 101"/>
                <a:gd name="T55" fmla="*/ 300 h 314"/>
                <a:gd name="T56" fmla="*/ 84 w 101"/>
                <a:gd name="T57" fmla="*/ 148 h 314"/>
                <a:gd name="T58" fmla="*/ 101 w 101"/>
                <a:gd name="T59" fmla="*/ 148 h 314"/>
                <a:gd name="T60" fmla="*/ 80 w 101"/>
                <a:gd name="T61" fmla="*/ 0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1" h="314">
                  <a:moveTo>
                    <a:pt x="80" y="0"/>
                  </a:moveTo>
                  <a:lnTo>
                    <a:pt x="21" y="0"/>
                  </a:lnTo>
                  <a:lnTo>
                    <a:pt x="0" y="148"/>
                  </a:lnTo>
                  <a:lnTo>
                    <a:pt x="18" y="148"/>
                  </a:lnTo>
                  <a:lnTo>
                    <a:pt x="18" y="300"/>
                  </a:lnTo>
                  <a:lnTo>
                    <a:pt x="18" y="300"/>
                  </a:lnTo>
                  <a:lnTo>
                    <a:pt x="19" y="306"/>
                  </a:lnTo>
                  <a:lnTo>
                    <a:pt x="21" y="311"/>
                  </a:lnTo>
                  <a:lnTo>
                    <a:pt x="27" y="313"/>
                  </a:lnTo>
                  <a:lnTo>
                    <a:pt x="32" y="314"/>
                  </a:lnTo>
                  <a:lnTo>
                    <a:pt x="32" y="314"/>
                  </a:lnTo>
                  <a:lnTo>
                    <a:pt x="37" y="313"/>
                  </a:lnTo>
                  <a:lnTo>
                    <a:pt x="41" y="311"/>
                  </a:lnTo>
                  <a:lnTo>
                    <a:pt x="45" y="306"/>
                  </a:lnTo>
                  <a:lnTo>
                    <a:pt x="46" y="300"/>
                  </a:lnTo>
                  <a:lnTo>
                    <a:pt x="46" y="148"/>
                  </a:lnTo>
                  <a:lnTo>
                    <a:pt x="56" y="148"/>
                  </a:lnTo>
                  <a:lnTo>
                    <a:pt x="56" y="300"/>
                  </a:lnTo>
                  <a:lnTo>
                    <a:pt x="56" y="300"/>
                  </a:lnTo>
                  <a:lnTo>
                    <a:pt x="57" y="306"/>
                  </a:lnTo>
                  <a:lnTo>
                    <a:pt x="61" y="311"/>
                  </a:lnTo>
                  <a:lnTo>
                    <a:pt x="65" y="313"/>
                  </a:lnTo>
                  <a:lnTo>
                    <a:pt x="70" y="314"/>
                  </a:lnTo>
                  <a:lnTo>
                    <a:pt x="70" y="314"/>
                  </a:lnTo>
                  <a:lnTo>
                    <a:pt x="75" y="313"/>
                  </a:lnTo>
                  <a:lnTo>
                    <a:pt x="80" y="311"/>
                  </a:lnTo>
                  <a:lnTo>
                    <a:pt x="83" y="306"/>
                  </a:lnTo>
                  <a:lnTo>
                    <a:pt x="84" y="300"/>
                  </a:lnTo>
                  <a:lnTo>
                    <a:pt x="84" y="148"/>
                  </a:lnTo>
                  <a:lnTo>
                    <a:pt x="101" y="148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009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0A896B2D-FBCE-F635-1ACC-6AF69EA814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4" y="1965"/>
              <a:ext cx="73" cy="73"/>
            </a:xfrm>
            <a:custGeom>
              <a:avLst/>
              <a:gdLst>
                <a:gd name="T0" fmla="*/ 37 w 73"/>
                <a:gd name="T1" fmla="*/ 73 h 73"/>
                <a:gd name="T2" fmla="*/ 37 w 73"/>
                <a:gd name="T3" fmla="*/ 73 h 73"/>
                <a:gd name="T4" fmla="*/ 44 w 73"/>
                <a:gd name="T5" fmla="*/ 71 h 73"/>
                <a:gd name="T6" fmla="*/ 51 w 73"/>
                <a:gd name="T7" fmla="*/ 69 h 73"/>
                <a:gd name="T8" fmla="*/ 57 w 73"/>
                <a:gd name="T9" fmla="*/ 66 h 73"/>
                <a:gd name="T10" fmla="*/ 62 w 73"/>
                <a:gd name="T11" fmla="*/ 62 h 73"/>
                <a:gd name="T12" fmla="*/ 67 w 73"/>
                <a:gd name="T13" fmla="*/ 56 h 73"/>
                <a:gd name="T14" fmla="*/ 71 w 73"/>
                <a:gd name="T15" fmla="*/ 50 h 73"/>
                <a:gd name="T16" fmla="*/ 73 w 73"/>
                <a:gd name="T17" fmla="*/ 43 h 73"/>
                <a:gd name="T18" fmla="*/ 73 w 73"/>
                <a:gd name="T19" fmla="*/ 36 h 73"/>
                <a:gd name="T20" fmla="*/ 73 w 73"/>
                <a:gd name="T21" fmla="*/ 36 h 73"/>
                <a:gd name="T22" fmla="*/ 73 w 73"/>
                <a:gd name="T23" fmla="*/ 28 h 73"/>
                <a:gd name="T24" fmla="*/ 71 w 73"/>
                <a:gd name="T25" fmla="*/ 22 h 73"/>
                <a:gd name="T26" fmla="*/ 67 w 73"/>
                <a:gd name="T27" fmla="*/ 16 h 73"/>
                <a:gd name="T28" fmla="*/ 62 w 73"/>
                <a:gd name="T29" fmla="*/ 11 h 73"/>
                <a:gd name="T30" fmla="*/ 57 w 73"/>
                <a:gd name="T31" fmla="*/ 6 h 73"/>
                <a:gd name="T32" fmla="*/ 51 w 73"/>
                <a:gd name="T33" fmla="*/ 2 h 73"/>
                <a:gd name="T34" fmla="*/ 44 w 73"/>
                <a:gd name="T35" fmla="*/ 0 h 73"/>
                <a:gd name="T36" fmla="*/ 37 w 73"/>
                <a:gd name="T37" fmla="*/ 0 h 73"/>
                <a:gd name="T38" fmla="*/ 37 w 73"/>
                <a:gd name="T39" fmla="*/ 0 h 73"/>
                <a:gd name="T40" fmla="*/ 30 w 73"/>
                <a:gd name="T41" fmla="*/ 0 h 73"/>
                <a:gd name="T42" fmla="*/ 22 w 73"/>
                <a:gd name="T43" fmla="*/ 2 h 73"/>
                <a:gd name="T44" fmla="*/ 16 w 73"/>
                <a:gd name="T45" fmla="*/ 6 h 73"/>
                <a:gd name="T46" fmla="*/ 11 w 73"/>
                <a:gd name="T47" fmla="*/ 11 h 73"/>
                <a:gd name="T48" fmla="*/ 6 w 73"/>
                <a:gd name="T49" fmla="*/ 16 h 73"/>
                <a:gd name="T50" fmla="*/ 3 w 73"/>
                <a:gd name="T51" fmla="*/ 22 h 73"/>
                <a:gd name="T52" fmla="*/ 1 w 73"/>
                <a:gd name="T53" fmla="*/ 28 h 73"/>
                <a:gd name="T54" fmla="*/ 0 w 73"/>
                <a:gd name="T55" fmla="*/ 36 h 73"/>
                <a:gd name="T56" fmla="*/ 0 w 73"/>
                <a:gd name="T57" fmla="*/ 36 h 73"/>
                <a:gd name="T58" fmla="*/ 1 w 73"/>
                <a:gd name="T59" fmla="*/ 43 h 73"/>
                <a:gd name="T60" fmla="*/ 3 w 73"/>
                <a:gd name="T61" fmla="*/ 50 h 73"/>
                <a:gd name="T62" fmla="*/ 6 w 73"/>
                <a:gd name="T63" fmla="*/ 56 h 73"/>
                <a:gd name="T64" fmla="*/ 11 w 73"/>
                <a:gd name="T65" fmla="*/ 62 h 73"/>
                <a:gd name="T66" fmla="*/ 16 w 73"/>
                <a:gd name="T67" fmla="*/ 66 h 73"/>
                <a:gd name="T68" fmla="*/ 22 w 73"/>
                <a:gd name="T69" fmla="*/ 69 h 73"/>
                <a:gd name="T70" fmla="*/ 30 w 73"/>
                <a:gd name="T71" fmla="*/ 71 h 73"/>
                <a:gd name="T72" fmla="*/ 37 w 73"/>
                <a:gd name="T73" fmla="*/ 73 h 73"/>
                <a:gd name="T74" fmla="*/ 37 w 73"/>
                <a:gd name="T75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3" h="73">
                  <a:moveTo>
                    <a:pt x="37" y="73"/>
                  </a:moveTo>
                  <a:lnTo>
                    <a:pt x="37" y="73"/>
                  </a:lnTo>
                  <a:lnTo>
                    <a:pt x="44" y="71"/>
                  </a:lnTo>
                  <a:lnTo>
                    <a:pt x="51" y="69"/>
                  </a:lnTo>
                  <a:lnTo>
                    <a:pt x="57" y="66"/>
                  </a:lnTo>
                  <a:lnTo>
                    <a:pt x="62" y="62"/>
                  </a:lnTo>
                  <a:lnTo>
                    <a:pt x="67" y="56"/>
                  </a:lnTo>
                  <a:lnTo>
                    <a:pt x="71" y="50"/>
                  </a:lnTo>
                  <a:lnTo>
                    <a:pt x="73" y="43"/>
                  </a:lnTo>
                  <a:lnTo>
                    <a:pt x="73" y="36"/>
                  </a:lnTo>
                  <a:lnTo>
                    <a:pt x="73" y="36"/>
                  </a:lnTo>
                  <a:lnTo>
                    <a:pt x="73" y="28"/>
                  </a:lnTo>
                  <a:lnTo>
                    <a:pt x="71" y="22"/>
                  </a:lnTo>
                  <a:lnTo>
                    <a:pt x="67" y="16"/>
                  </a:lnTo>
                  <a:lnTo>
                    <a:pt x="62" y="11"/>
                  </a:lnTo>
                  <a:lnTo>
                    <a:pt x="57" y="6"/>
                  </a:lnTo>
                  <a:lnTo>
                    <a:pt x="51" y="2"/>
                  </a:lnTo>
                  <a:lnTo>
                    <a:pt x="44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0" y="0"/>
                  </a:lnTo>
                  <a:lnTo>
                    <a:pt x="22" y="2"/>
                  </a:lnTo>
                  <a:lnTo>
                    <a:pt x="16" y="6"/>
                  </a:lnTo>
                  <a:lnTo>
                    <a:pt x="11" y="11"/>
                  </a:lnTo>
                  <a:lnTo>
                    <a:pt x="6" y="16"/>
                  </a:lnTo>
                  <a:lnTo>
                    <a:pt x="3" y="22"/>
                  </a:lnTo>
                  <a:lnTo>
                    <a:pt x="1" y="28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1" y="43"/>
                  </a:lnTo>
                  <a:lnTo>
                    <a:pt x="3" y="50"/>
                  </a:lnTo>
                  <a:lnTo>
                    <a:pt x="6" y="56"/>
                  </a:lnTo>
                  <a:lnTo>
                    <a:pt x="11" y="62"/>
                  </a:lnTo>
                  <a:lnTo>
                    <a:pt x="16" y="66"/>
                  </a:lnTo>
                  <a:lnTo>
                    <a:pt x="22" y="69"/>
                  </a:lnTo>
                  <a:lnTo>
                    <a:pt x="30" y="71"/>
                  </a:lnTo>
                  <a:lnTo>
                    <a:pt x="37" y="73"/>
                  </a:lnTo>
                  <a:lnTo>
                    <a:pt x="37" y="73"/>
                  </a:lnTo>
                  <a:close/>
                </a:path>
              </a:pathLst>
            </a:custGeom>
            <a:solidFill>
              <a:srgbClr val="009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BB31431F-D352-9ED0-5052-0E77AA4DED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0" y="2042"/>
              <a:ext cx="39" cy="156"/>
            </a:xfrm>
            <a:custGeom>
              <a:avLst/>
              <a:gdLst>
                <a:gd name="T0" fmla="*/ 0 w 39"/>
                <a:gd name="T1" fmla="*/ 0 h 156"/>
                <a:gd name="T2" fmla="*/ 21 w 39"/>
                <a:gd name="T3" fmla="*/ 148 h 156"/>
                <a:gd name="T4" fmla="*/ 21 w 39"/>
                <a:gd name="T5" fmla="*/ 148 h 156"/>
                <a:gd name="T6" fmla="*/ 22 w 39"/>
                <a:gd name="T7" fmla="*/ 151 h 156"/>
                <a:gd name="T8" fmla="*/ 24 w 39"/>
                <a:gd name="T9" fmla="*/ 153 h 156"/>
                <a:gd name="T10" fmla="*/ 27 w 39"/>
                <a:gd name="T11" fmla="*/ 155 h 156"/>
                <a:gd name="T12" fmla="*/ 31 w 39"/>
                <a:gd name="T13" fmla="*/ 156 h 156"/>
                <a:gd name="T14" fmla="*/ 31 w 39"/>
                <a:gd name="T15" fmla="*/ 156 h 156"/>
                <a:gd name="T16" fmla="*/ 34 w 39"/>
                <a:gd name="T17" fmla="*/ 155 h 156"/>
                <a:gd name="T18" fmla="*/ 36 w 39"/>
                <a:gd name="T19" fmla="*/ 153 h 156"/>
                <a:gd name="T20" fmla="*/ 38 w 39"/>
                <a:gd name="T21" fmla="*/ 151 h 156"/>
                <a:gd name="T22" fmla="*/ 39 w 39"/>
                <a:gd name="T23" fmla="*/ 148 h 156"/>
                <a:gd name="T24" fmla="*/ 15 w 39"/>
                <a:gd name="T25" fmla="*/ 0 h 156"/>
                <a:gd name="T26" fmla="*/ 0 w 39"/>
                <a:gd name="T27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156">
                  <a:moveTo>
                    <a:pt x="0" y="0"/>
                  </a:moveTo>
                  <a:lnTo>
                    <a:pt x="21" y="148"/>
                  </a:lnTo>
                  <a:lnTo>
                    <a:pt x="21" y="148"/>
                  </a:lnTo>
                  <a:lnTo>
                    <a:pt x="22" y="151"/>
                  </a:lnTo>
                  <a:lnTo>
                    <a:pt x="24" y="153"/>
                  </a:lnTo>
                  <a:lnTo>
                    <a:pt x="27" y="155"/>
                  </a:lnTo>
                  <a:lnTo>
                    <a:pt x="31" y="156"/>
                  </a:lnTo>
                  <a:lnTo>
                    <a:pt x="31" y="156"/>
                  </a:lnTo>
                  <a:lnTo>
                    <a:pt x="34" y="155"/>
                  </a:lnTo>
                  <a:lnTo>
                    <a:pt x="36" y="153"/>
                  </a:lnTo>
                  <a:lnTo>
                    <a:pt x="38" y="151"/>
                  </a:lnTo>
                  <a:lnTo>
                    <a:pt x="39" y="148"/>
                  </a:ln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E63538F3-8CB9-D3CA-0EF9-E6FCD2B13F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3" y="2042"/>
              <a:ext cx="38" cy="156"/>
            </a:xfrm>
            <a:custGeom>
              <a:avLst/>
              <a:gdLst>
                <a:gd name="T0" fmla="*/ 23 w 38"/>
                <a:gd name="T1" fmla="*/ 0 h 156"/>
                <a:gd name="T2" fmla="*/ 0 w 38"/>
                <a:gd name="T3" fmla="*/ 148 h 156"/>
                <a:gd name="T4" fmla="*/ 0 w 38"/>
                <a:gd name="T5" fmla="*/ 148 h 156"/>
                <a:gd name="T6" fmla="*/ 0 w 38"/>
                <a:gd name="T7" fmla="*/ 151 h 156"/>
                <a:gd name="T8" fmla="*/ 2 w 38"/>
                <a:gd name="T9" fmla="*/ 153 h 156"/>
                <a:gd name="T10" fmla="*/ 5 w 38"/>
                <a:gd name="T11" fmla="*/ 155 h 156"/>
                <a:gd name="T12" fmla="*/ 8 w 38"/>
                <a:gd name="T13" fmla="*/ 156 h 156"/>
                <a:gd name="T14" fmla="*/ 8 w 38"/>
                <a:gd name="T15" fmla="*/ 156 h 156"/>
                <a:gd name="T16" fmla="*/ 11 w 38"/>
                <a:gd name="T17" fmla="*/ 155 h 156"/>
                <a:gd name="T18" fmla="*/ 15 w 38"/>
                <a:gd name="T19" fmla="*/ 153 h 156"/>
                <a:gd name="T20" fmla="*/ 17 w 38"/>
                <a:gd name="T21" fmla="*/ 151 h 156"/>
                <a:gd name="T22" fmla="*/ 17 w 38"/>
                <a:gd name="T23" fmla="*/ 148 h 156"/>
                <a:gd name="T24" fmla="*/ 38 w 38"/>
                <a:gd name="T25" fmla="*/ 0 h 156"/>
                <a:gd name="T26" fmla="*/ 23 w 38"/>
                <a:gd name="T27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156">
                  <a:moveTo>
                    <a:pt x="23" y="0"/>
                  </a:moveTo>
                  <a:lnTo>
                    <a:pt x="0" y="148"/>
                  </a:lnTo>
                  <a:lnTo>
                    <a:pt x="0" y="148"/>
                  </a:lnTo>
                  <a:lnTo>
                    <a:pt x="0" y="151"/>
                  </a:lnTo>
                  <a:lnTo>
                    <a:pt x="2" y="153"/>
                  </a:lnTo>
                  <a:lnTo>
                    <a:pt x="5" y="155"/>
                  </a:lnTo>
                  <a:lnTo>
                    <a:pt x="8" y="156"/>
                  </a:lnTo>
                  <a:lnTo>
                    <a:pt x="8" y="156"/>
                  </a:lnTo>
                  <a:lnTo>
                    <a:pt x="11" y="155"/>
                  </a:lnTo>
                  <a:lnTo>
                    <a:pt x="15" y="153"/>
                  </a:lnTo>
                  <a:lnTo>
                    <a:pt x="17" y="151"/>
                  </a:lnTo>
                  <a:lnTo>
                    <a:pt x="17" y="148"/>
                  </a:lnTo>
                  <a:lnTo>
                    <a:pt x="38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9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00B754E8-8B7A-8A8E-5C95-CF5B7D02E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7" y="2042"/>
              <a:ext cx="23" cy="156"/>
            </a:xfrm>
            <a:custGeom>
              <a:avLst/>
              <a:gdLst>
                <a:gd name="T0" fmla="*/ 0 w 23"/>
                <a:gd name="T1" fmla="*/ 0 h 156"/>
                <a:gd name="T2" fmla="*/ 6 w 23"/>
                <a:gd name="T3" fmla="*/ 148 h 156"/>
                <a:gd name="T4" fmla="*/ 6 w 23"/>
                <a:gd name="T5" fmla="*/ 148 h 156"/>
                <a:gd name="T6" fmla="*/ 6 w 23"/>
                <a:gd name="T7" fmla="*/ 151 h 156"/>
                <a:gd name="T8" fmla="*/ 8 w 23"/>
                <a:gd name="T9" fmla="*/ 153 h 156"/>
                <a:gd name="T10" fmla="*/ 11 w 23"/>
                <a:gd name="T11" fmla="*/ 155 h 156"/>
                <a:gd name="T12" fmla="*/ 15 w 23"/>
                <a:gd name="T13" fmla="*/ 156 h 156"/>
                <a:gd name="T14" fmla="*/ 15 w 23"/>
                <a:gd name="T15" fmla="*/ 156 h 156"/>
                <a:gd name="T16" fmla="*/ 18 w 23"/>
                <a:gd name="T17" fmla="*/ 155 h 156"/>
                <a:gd name="T18" fmla="*/ 21 w 23"/>
                <a:gd name="T19" fmla="*/ 153 h 156"/>
                <a:gd name="T20" fmla="*/ 23 w 23"/>
                <a:gd name="T21" fmla="*/ 151 h 156"/>
                <a:gd name="T22" fmla="*/ 23 w 23"/>
                <a:gd name="T23" fmla="*/ 148 h 156"/>
                <a:gd name="T24" fmla="*/ 15 w 23"/>
                <a:gd name="T25" fmla="*/ 0 h 156"/>
                <a:gd name="T26" fmla="*/ 0 w 23"/>
                <a:gd name="T27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" h="156">
                  <a:moveTo>
                    <a:pt x="0" y="0"/>
                  </a:moveTo>
                  <a:lnTo>
                    <a:pt x="6" y="148"/>
                  </a:lnTo>
                  <a:lnTo>
                    <a:pt x="6" y="148"/>
                  </a:lnTo>
                  <a:lnTo>
                    <a:pt x="6" y="151"/>
                  </a:lnTo>
                  <a:lnTo>
                    <a:pt x="8" y="153"/>
                  </a:lnTo>
                  <a:lnTo>
                    <a:pt x="11" y="155"/>
                  </a:lnTo>
                  <a:lnTo>
                    <a:pt x="15" y="156"/>
                  </a:lnTo>
                  <a:lnTo>
                    <a:pt x="15" y="156"/>
                  </a:lnTo>
                  <a:lnTo>
                    <a:pt x="18" y="155"/>
                  </a:lnTo>
                  <a:lnTo>
                    <a:pt x="21" y="153"/>
                  </a:lnTo>
                  <a:lnTo>
                    <a:pt x="23" y="151"/>
                  </a:lnTo>
                  <a:lnTo>
                    <a:pt x="23" y="148"/>
                  </a:ln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86B85E12-7F9A-098F-5810-2B30584AE3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8" y="2042"/>
              <a:ext cx="23" cy="156"/>
            </a:xfrm>
            <a:custGeom>
              <a:avLst/>
              <a:gdLst>
                <a:gd name="T0" fmla="*/ 8 w 23"/>
                <a:gd name="T1" fmla="*/ 0 h 156"/>
                <a:gd name="T2" fmla="*/ 0 w 23"/>
                <a:gd name="T3" fmla="*/ 148 h 156"/>
                <a:gd name="T4" fmla="*/ 0 w 23"/>
                <a:gd name="T5" fmla="*/ 148 h 156"/>
                <a:gd name="T6" fmla="*/ 0 w 23"/>
                <a:gd name="T7" fmla="*/ 151 h 156"/>
                <a:gd name="T8" fmla="*/ 2 w 23"/>
                <a:gd name="T9" fmla="*/ 153 h 156"/>
                <a:gd name="T10" fmla="*/ 5 w 23"/>
                <a:gd name="T11" fmla="*/ 155 h 156"/>
                <a:gd name="T12" fmla="*/ 8 w 23"/>
                <a:gd name="T13" fmla="*/ 156 h 156"/>
                <a:gd name="T14" fmla="*/ 8 w 23"/>
                <a:gd name="T15" fmla="*/ 156 h 156"/>
                <a:gd name="T16" fmla="*/ 11 w 23"/>
                <a:gd name="T17" fmla="*/ 155 h 156"/>
                <a:gd name="T18" fmla="*/ 15 w 23"/>
                <a:gd name="T19" fmla="*/ 153 h 156"/>
                <a:gd name="T20" fmla="*/ 16 w 23"/>
                <a:gd name="T21" fmla="*/ 151 h 156"/>
                <a:gd name="T22" fmla="*/ 17 w 23"/>
                <a:gd name="T23" fmla="*/ 148 h 156"/>
                <a:gd name="T24" fmla="*/ 23 w 23"/>
                <a:gd name="T25" fmla="*/ 0 h 156"/>
                <a:gd name="T26" fmla="*/ 8 w 23"/>
                <a:gd name="T27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" h="156">
                  <a:moveTo>
                    <a:pt x="8" y="0"/>
                  </a:moveTo>
                  <a:lnTo>
                    <a:pt x="0" y="148"/>
                  </a:lnTo>
                  <a:lnTo>
                    <a:pt x="0" y="148"/>
                  </a:lnTo>
                  <a:lnTo>
                    <a:pt x="0" y="151"/>
                  </a:lnTo>
                  <a:lnTo>
                    <a:pt x="2" y="153"/>
                  </a:lnTo>
                  <a:lnTo>
                    <a:pt x="5" y="155"/>
                  </a:lnTo>
                  <a:lnTo>
                    <a:pt x="8" y="156"/>
                  </a:lnTo>
                  <a:lnTo>
                    <a:pt x="8" y="156"/>
                  </a:lnTo>
                  <a:lnTo>
                    <a:pt x="11" y="155"/>
                  </a:lnTo>
                  <a:lnTo>
                    <a:pt x="15" y="153"/>
                  </a:lnTo>
                  <a:lnTo>
                    <a:pt x="16" y="151"/>
                  </a:lnTo>
                  <a:lnTo>
                    <a:pt x="17" y="148"/>
                  </a:lnTo>
                  <a:lnTo>
                    <a:pt x="23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9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FFDF51F0-C39C-3619-7FA0-09DDA7D7B1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7" y="1965"/>
              <a:ext cx="73" cy="73"/>
            </a:xfrm>
            <a:custGeom>
              <a:avLst/>
              <a:gdLst>
                <a:gd name="T0" fmla="*/ 36 w 73"/>
                <a:gd name="T1" fmla="*/ 73 h 73"/>
                <a:gd name="T2" fmla="*/ 36 w 73"/>
                <a:gd name="T3" fmla="*/ 73 h 73"/>
                <a:gd name="T4" fmla="*/ 44 w 73"/>
                <a:gd name="T5" fmla="*/ 71 h 73"/>
                <a:gd name="T6" fmla="*/ 51 w 73"/>
                <a:gd name="T7" fmla="*/ 69 h 73"/>
                <a:gd name="T8" fmla="*/ 57 w 73"/>
                <a:gd name="T9" fmla="*/ 66 h 73"/>
                <a:gd name="T10" fmla="*/ 63 w 73"/>
                <a:gd name="T11" fmla="*/ 62 h 73"/>
                <a:gd name="T12" fmla="*/ 67 w 73"/>
                <a:gd name="T13" fmla="*/ 56 h 73"/>
                <a:gd name="T14" fmla="*/ 70 w 73"/>
                <a:gd name="T15" fmla="*/ 50 h 73"/>
                <a:gd name="T16" fmla="*/ 72 w 73"/>
                <a:gd name="T17" fmla="*/ 43 h 73"/>
                <a:gd name="T18" fmla="*/ 73 w 73"/>
                <a:gd name="T19" fmla="*/ 36 h 73"/>
                <a:gd name="T20" fmla="*/ 73 w 73"/>
                <a:gd name="T21" fmla="*/ 36 h 73"/>
                <a:gd name="T22" fmla="*/ 72 w 73"/>
                <a:gd name="T23" fmla="*/ 28 h 73"/>
                <a:gd name="T24" fmla="*/ 70 w 73"/>
                <a:gd name="T25" fmla="*/ 22 h 73"/>
                <a:gd name="T26" fmla="*/ 67 w 73"/>
                <a:gd name="T27" fmla="*/ 16 h 73"/>
                <a:gd name="T28" fmla="*/ 63 w 73"/>
                <a:gd name="T29" fmla="*/ 11 h 73"/>
                <a:gd name="T30" fmla="*/ 57 w 73"/>
                <a:gd name="T31" fmla="*/ 6 h 73"/>
                <a:gd name="T32" fmla="*/ 51 w 73"/>
                <a:gd name="T33" fmla="*/ 2 h 73"/>
                <a:gd name="T34" fmla="*/ 44 w 73"/>
                <a:gd name="T35" fmla="*/ 0 h 73"/>
                <a:gd name="T36" fmla="*/ 36 w 73"/>
                <a:gd name="T37" fmla="*/ 0 h 73"/>
                <a:gd name="T38" fmla="*/ 36 w 73"/>
                <a:gd name="T39" fmla="*/ 0 h 73"/>
                <a:gd name="T40" fmla="*/ 29 w 73"/>
                <a:gd name="T41" fmla="*/ 0 h 73"/>
                <a:gd name="T42" fmla="*/ 23 w 73"/>
                <a:gd name="T43" fmla="*/ 2 h 73"/>
                <a:gd name="T44" fmla="*/ 16 w 73"/>
                <a:gd name="T45" fmla="*/ 6 h 73"/>
                <a:gd name="T46" fmla="*/ 11 w 73"/>
                <a:gd name="T47" fmla="*/ 11 h 73"/>
                <a:gd name="T48" fmla="*/ 7 w 73"/>
                <a:gd name="T49" fmla="*/ 16 h 73"/>
                <a:gd name="T50" fmla="*/ 4 w 73"/>
                <a:gd name="T51" fmla="*/ 22 h 73"/>
                <a:gd name="T52" fmla="*/ 0 w 73"/>
                <a:gd name="T53" fmla="*/ 28 h 73"/>
                <a:gd name="T54" fmla="*/ 0 w 73"/>
                <a:gd name="T55" fmla="*/ 36 h 73"/>
                <a:gd name="T56" fmla="*/ 0 w 73"/>
                <a:gd name="T57" fmla="*/ 36 h 73"/>
                <a:gd name="T58" fmla="*/ 0 w 73"/>
                <a:gd name="T59" fmla="*/ 43 h 73"/>
                <a:gd name="T60" fmla="*/ 4 w 73"/>
                <a:gd name="T61" fmla="*/ 50 h 73"/>
                <a:gd name="T62" fmla="*/ 7 w 73"/>
                <a:gd name="T63" fmla="*/ 56 h 73"/>
                <a:gd name="T64" fmla="*/ 11 w 73"/>
                <a:gd name="T65" fmla="*/ 62 h 73"/>
                <a:gd name="T66" fmla="*/ 16 w 73"/>
                <a:gd name="T67" fmla="*/ 66 h 73"/>
                <a:gd name="T68" fmla="*/ 23 w 73"/>
                <a:gd name="T69" fmla="*/ 69 h 73"/>
                <a:gd name="T70" fmla="*/ 29 w 73"/>
                <a:gd name="T71" fmla="*/ 71 h 73"/>
                <a:gd name="T72" fmla="*/ 36 w 73"/>
                <a:gd name="T73" fmla="*/ 73 h 73"/>
                <a:gd name="T74" fmla="*/ 36 w 73"/>
                <a:gd name="T75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3" h="73">
                  <a:moveTo>
                    <a:pt x="36" y="73"/>
                  </a:moveTo>
                  <a:lnTo>
                    <a:pt x="36" y="73"/>
                  </a:lnTo>
                  <a:lnTo>
                    <a:pt x="44" y="71"/>
                  </a:lnTo>
                  <a:lnTo>
                    <a:pt x="51" y="69"/>
                  </a:lnTo>
                  <a:lnTo>
                    <a:pt x="57" y="66"/>
                  </a:lnTo>
                  <a:lnTo>
                    <a:pt x="63" y="62"/>
                  </a:lnTo>
                  <a:lnTo>
                    <a:pt x="67" y="56"/>
                  </a:lnTo>
                  <a:lnTo>
                    <a:pt x="70" y="50"/>
                  </a:lnTo>
                  <a:lnTo>
                    <a:pt x="72" y="43"/>
                  </a:lnTo>
                  <a:lnTo>
                    <a:pt x="73" y="36"/>
                  </a:lnTo>
                  <a:lnTo>
                    <a:pt x="73" y="36"/>
                  </a:lnTo>
                  <a:lnTo>
                    <a:pt x="72" y="28"/>
                  </a:lnTo>
                  <a:lnTo>
                    <a:pt x="70" y="22"/>
                  </a:lnTo>
                  <a:lnTo>
                    <a:pt x="67" y="16"/>
                  </a:lnTo>
                  <a:lnTo>
                    <a:pt x="63" y="11"/>
                  </a:lnTo>
                  <a:lnTo>
                    <a:pt x="57" y="6"/>
                  </a:lnTo>
                  <a:lnTo>
                    <a:pt x="51" y="2"/>
                  </a:lnTo>
                  <a:lnTo>
                    <a:pt x="44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29" y="0"/>
                  </a:lnTo>
                  <a:lnTo>
                    <a:pt x="23" y="2"/>
                  </a:lnTo>
                  <a:lnTo>
                    <a:pt x="16" y="6"/>
                  </a:lnTo>
                  <a:lnTo>
                    <a:pt x="11" y="11"/>
                  </a:lnTo>
                  <a:lnTo>
                    <a:pt x="7" y="16"/>
                  </a:lnTo>
                  <a:lnTo>
                    <a:pt x="4" y="22"/>
                  </a:lnTo>
                  <a:lnTo>
                    <a:pt x="0" y="28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43"/>
                  </a:lnTo>
                  <a:lnTo>
                    <a:pt x="4" y="50"/>
                  </a:lnTo>
                  <a:lnTo>
                    <a:pt x="7" y="56"/>
                  </a:lnTo>
                  <a:lnTo>
                    <a:pt x="11" y="62"/>
                  </a:lnTo>
                  <a:lnTo>
                    <a:pt x="16" y="66"/>
                  </a:lnTo>
                  <a:lnTo>
                    <a:pt x="23" y="69"/>
                  </a:lnTo>
                  <a:lnTo>
                    <a:pt x="29" y="71"/>
                  </a:lnTo>
                  <a:lnTo>
                    <a:pt x="36" y="73"/>
                  </a:lnTo>
                  <a:lnTo>
                    <a:pt x="36" y="73"/>
                  </a:lnTo>
                  <a:close/>
                </a:path>
              </a:pathLst>
            </a:custGeom>
            <a:solidFill>
              <a:srgbClr val="009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25D74398-75DA-BA6C-B076-80B8A2163F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2" y="2042"/>
              <a:ext cx="84" cy="314"/>
            </a:xfrm>
            <a:custGeom>
              <a:avLst/>
              <a:gdLst>
                <a:gd name="T0" fmla="*/ 41 w 84"/>
                <a:gd name="T1" fmla="*/ 31 h 314"/>
                <a:gd name="T2" fmla="*/ 21 w 84"/>
                <a:gd name="T3" fmla="*/ 0 h 314"/>
                <a:gd name="T4" fmla="*/ 0 w 84"/>
                <a:gd name="T5" fmla="*/ 0 h 314"/>
                <a:gd name="T6" fmla="*/ 9 w 84"/>
                <a:gd name="T7" fmla="*/ 148 h 314"/>
                <a:gd name="T8" fmla="*/ 9 w 84"/>
                <a:gd name="T9" fmla="*/ 148 h 314"/>
                <a:gd name="T10" fmla="*/ 9 w 84"/>
                <a:gd name="T11" fmla="*/ 300 h 314"/>
                <a:gd name="T12" fmla="*/ 9 w 84"/>
                <a:gd name="T13" fmla="*/ 300 h 314"/>
                <a:gd name="T14" fmla="*/ 10 w 84"/>
                <a:gd name="T15" fmla="*/ 306 h 314"/>
                <a:gd name="T16" fmla="*/ 13 w 84"/>
                <a:gd name="T17" fmla="*/ 311 h 314"/>
                <a:gd name="T18" fmla="*/ 17 w 84"/>
                <a:gd name="T19" fmla="*/ 313 h 314"/>
                <a:gd name="T20" fmla="*/ 22 w 84"/>
                <a:gd name="T21" fmla="*/ 314 h 314"/>
                <a:gd name="T22" fmla="*/ 22 w 84"/>
                <a:gd name="T23" fmla="*/ 314 h 314"/>
                <a:gd name="T24" fmla="*/ 28 w 84"/>
                <a:gd name="T25" fmla="*/ 313 h 314"/>
                <a:gd name="T26" fmla="*/ 33 w 84"/>
                <a:gd name="T27" fmla="*/ 311 h 314"/>
                <a:gd name="T28" fmla="*/ 35 w 84"/>
                <a:gd name="T29" fmla="*/ 306 h 314"/>
                <a:gd name="T30" fmla="*/ 36 w 84"/>
                <a:gd name="T31" fmla="*/ 300 h 314"/>
                <a:gd name="T32" fmla="*/ 36 w 84"/>
                <a:gd name="T33" fmla="*/ 148 h 314"/>
                <a:gd name="T34" fmla="*/ 47 w 84"/>
                <a:gd name="T35" fmla="*/ 148 h 314"/>
                <a:gd name="T36" fmla="*/ 47 w 84"/>
                <a:gd name="T37" fmla="*/ 300 h 314"/>
                <a:gd name="T38" fmla="*/ 47 w 84"/>
                <a:gd name="T39" fmla="*/ 300 h 314"/>
                <a:gd name="T40" fmla="*/ 48 w 84"/>
                <a:gd name="T41" fmla="*/ 306 h 314"/>
                <a:gd name="T42" fmla="*/ 51 w 84"/>
                <a:gd name="T43" fmla="*/ 311 h 314"/>
                <a:gd name="T44" fmla="*/ 55 w 84"/>
                <a:gd name="T45" fmla="*/ 313 h 314"/>
                <a:gd name="T46" fmla="*/ 60 w 84"/>
                <a:gd name="T47" fmla="*/ 314 h 314"/>
                <a:gd name="T48" fmla="*/ 60 w 84"/>
                <a:gd name="T49" fmla="*/ 314 h 314"/>
                <a:gd name="T50" fmla="*/ 66 w 84"/>
                <a:gd name="T51" fmla="*/ 313 h 314"/>
                <a:gd name="T52" fmla="*/ 71 w 84"/>
                <a:gd name="T53" fmla="*/ 311 h 314"/>
                <a:gd name="T54" fmla="*/ 73 w 84"/>
                <a:gd name="T55" fmla="*/ 306 h 314"/>
                <a:gd name="T56" fmla="*/ 75 w 84"/>
                <a:gd name="T57" fmla="*/ 300 h 314"/>
                <a:gd name="T58" fmla="*/ 75 w 84"/>
                <a:gd name="T59" fmla="*/ 148 h 314"/>
                <a:gd name="T60" fmla="*/ 75 w 84"/>
                <a:gd name="T61" fmla="*/ 148 h 314"/>
                <a:gd name="T62" fmla="*/ 84 w 84"/>
                <a:gd name="T63" fmla="*/ 0 h 314"/>
                <a:gd name="T64" fmla="*/ 62 w 84"/>
                <a:gd name="T65" fmla="*/ 0 h 314"/>
                <a:gd name="T66" fmla="*/ 41 w 84"/>
                <a:gd name="T67" fmla="*/ 31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4" h="314">
                  <a:moveTo>
                    <a:pt x="41" y="31"/>
                  </a:moveTo>
                  <a:lnTo>
                    <a:pt x="21" y="0"/>
                  </a:lnTo>
                  <a:lnTo>
                    <a:pt x="0" y="0"/>
                  </a:lnTo>
                  <a:lnTo>
                    <a:pt x="9" y="148"/>
                  </a:lnTo>
                  <a:lnTo>
                    <a:pt x="9" y="148"/>
                  </a:lnTo>
                  <a:lnTo>
                    <a:pt x="9" y="300"/>
                  </a:lnTo>
                  <a:lnTo>
                    <a:pt x="9" y="300"/>
                  </a:lnTo>
                  <a:lnTo>
                    <a:pt x="10" y="306"/>
                  </a:lnTo>
                  <a:lnTo>
                    <a:pt x="13" y="311"/>
                  </a:lnTo>
                  <a:lnTo>
                    <a:pt x="17" y="313"/>
                  </a:lnTo>
                  <a:lnTo>
                    <a:pt x="22" y="314"/>
                  </a:lnTo>
                  <a:lnTo>
                    <a:pt x="22" y="314"/>
                  </a:lnTo>
                  <a:lnTo>
                    <a:pt x="28" y="313"/>
                  </a:lnTo>
                  <a:lnTo>
                    <a:pt x="33" y="311"/>
                  </a:lnTo>
                  <a:lnTo>
                    <a:pt x="35" y="306"/>
                  </a:lnTo>
                  <a:lnTo>
                    <a:pt x="36" y="300"/>
                  </a:lnTo>
                  <a:lnTo>
                    <a:pt x="36" y="148"/>
                  </a:lnTo>
                  <a:lnTo>
                    <a:pt x="47" y="148"/>
                  </a:lnTo>
                  <a:lnTo>
                    <a:pt x="47" y="300"/>
                  </a:lnTo>
                  <a:lnTo>
                    <a:pt x="47" y="300"/>
                  </a:lnTo>
                  <a:lnTo>
                    <a:pt x="48" y="306"/>
                  </a:lnTo>
                  <a:lnTo>
                    <a:pt x="51" y="311"/>
                  </a:lnTo>
                  <a:lnTo>
                    <a:pt x="55" y="313"/>
                  </a:lnTo>
                  <a:lnTo>
                    <a:pt x="60" y="314"/>
                  </a:lnTo>
                  <a:lnTo>
                    <a:pt x="60" y="314"/>
                  </a:lnTo>
                  <a:lnTo>
                    <a:pt x="66" y="313"/>
                  </a:lnTo>
                  <a:lnTo>
                    <a:pt x="71" y="311"/>
                  </a:lnTo>
                  <a:lnTo>
                    <a:pt x="73" y="306"/>
                  </a:lnTo>
                  <a:lnTo>
                    <a:pt x="75" y="300"/>
                  </a:lnTo>
                  <a:lnTo>
                    <a:pt x="75" y="148"/>
                  </a:lnTo>
                  <a:lnTo>
                    <a:pt x="75" y="148"/>
                  </a:lnTo>
                  <a:lnTo>
                    <a:pt x="84" y="0"/>
                  </a:lnTo>
                  <a:lnTo>
                    <a:pt x="62" y="0"/>
                  </a:lnTo>
                  <a:lnTo>
                    <a:pt x="41" y="31"/>
                  </a:lnTo>
                  <a:close/>
                </a:path>
              </a:pathLst>
            </a:custGeom>
            <a:solidFill>
              <a:srgbClr val="009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E0D3D9E3-C256-D971-2B00-F106FBBF62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1" y="2042"/>
              <a:ext cx="23" cy="156"/>
            </a:xfrm>
            <a:custGeom>
              <a:avLst/>
              <a:gdLst>
                <a:gd name="T0" fmla="*/ 0 w 23"/>
                <a:gd name="T1" fmla="*/ 0 h 156"/>
                <a:gd name="T2" fmla="*/ 6 w 23"/>
                <a:gd name="T3" fmla="*/ 148 h 156"/>
                <a:gd name="T4" fmla="*/ 6 w 23"/>
                <a:gd name="T5" fmla="*/ 148 h 156"/>
                <a:gd name="T6" fmla="*/ 6 w 23"/>
                <a:gd name="T7" fmla="*/ 151 h 156"/>
                <a:gd name="T8" fmla="*/ 8 w 23"/>
                <a:gd name="T9" fmla="*/ 153 h 156"/>
                <a:gd name="T10" fmla="*/ 12 w 23"/>
                <a:gd name="T11" fmla="*/ 155 h 156"/>
                <a:gd name="T12" fmla="*/ 15 w 23"/>
                <a:gd name="T13" fmla="*/ 156 h 156"/>
                <a:gd name="T14" fmla="*/ 15 w 23"/>
                <a:gd name="T15" fmla="*/ 156 h 156"/>
                <a:gd name="T16" fmla="*/ 18 w 23"/>
                <a:gd name="T17" fmla="*/ 155 h 156"/>
                <a:gd name="T18" fmla="*/ 21 w 23"/>
                <a:gd name="T19" fmla="*/ 153 h 156"/>
                <a:gd name="T20" fmla="*/ 23 w 23"/>
                <a:gd name="T21" fmla="*/ 151 h 156"/>
                <a:gd name="T22" fmla="*/ 23 w 23"/>
                <a:gd name="T23" fmla="*/ 148 h 156"/>
                <a:gd name="T24" fmla="*/ 15 w 23"/>
                <a:gd name="T25" fmla="*/ 0 h 156"/>
                <a:gd name="T26" fmla="*/ 0 w 23"/>
                <a:gd name="T27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" h="156">
                  <a:moveTo>
                    <a:pt x="0" y="0"/>
                  </a:moveTo>
                  <a:lnTo>
                    <a:pt x="6" y="148"/>
                  </a:lnTo>
                  <a:lnTo>
                    <a:pt x="6" y="148"/>
                  </a:lnTo>
                  <a:lnTo>
                    <a:pt x="6" y="151"/>
                  </a:lnTo>
                  <a:lnTo>
                    <a:pt x="8" y="153"/>
                  </a:lnTo>
                  <a:lnTo>
                    <a:pt x="12" y="155"/>
                  </a:lnTo>
                  <a:lnTo>
                    <a:pt x="15" y="156"/>
                  </a:lnTo>
                  <a:lnTo>
                    <a:pt x="15" y="156"/>
                  </a:lnTo>
                  <a:lnTo>
                    <a:pt x="18" y="155"/>
                  </a:lnTo>
                  <a:lnTo>
                    <a:pt x="21" y="153"/>
                  </a:lnTo>
                  <a:lnTo>
                    <a:pt x="23" y="151"/>
                  </a:lnTo>
                  <a:lnTo>
                    <a:pt x="23" y="148"/>
                  </a:ln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6F56DB84-BC78-E64E-21DE-55CC55F99B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2" y="2042"/>
              <a:ext cx="23" cy="156"/>
            </a:xfrm>
            <a:custGeom>
              <a:avLst/>
              <a:gdLst>
                <a:gd name="T0" fmla="*/ 8 w 23"/>
                <a:gd name="T1" fmla="*/ 0 h 156"/>
                <a:gd name="T2" fmla="*/ 0 w 23"/>
                <a:gd name="T3" fmla="*/ 148 h 156"/>
                <a:gd name="T4" fmla="*/ 0 w 23"/>
                <a:gd name="T5" fmla="*/ 148 h 156"/>
                <a:gd name="T6" fmla="*/ 0 w 23"/>
                <a:gd name="T7" fmla="*/ 151 h 156"/>
                <a:gd name="T8" fmla="*/ 2 w 23"/>
                <a:gd name="T9" fmla="*/ 153 h 156"/>
                <a:gd name="T10" fmla="*/ 5 w 23"/>
                <a:gd name="T11" fmla="*/ 155 h 156"/>
                <a:gd name="T12" fmla="*/ 8 w 23"/>
                <a:gd name="T13" fmla="*/ 156 h 156"/>
                <a:gd name="T14" fmla="*/ 8 w 23"/>
                <a:gd name="T15" fmla="*/ 156 h 156"/>
                <a:gd name="T16" fmla="*/ 12 w 23"/>
                <a:gd name="T17" fmla="*/ 155 h 156"/>
                <a:gd name="T18" fmla="*/ 15 w 23"/>
                <a:gd name="T19" fmla="*/ 153 h 156"/>
                <a:gd name="T20" fmla="*/ 16 w 23"/>
                <a:gd name="T21" fmla="*/ 151 h 156"/>
                <a:gd name="T22" fmla="*/ 17 w 23"/>
                <a:gd name="T23" fmla="*/ 148 h 156"/>
                <a:gd name="T24" fmla="*/ 23 w 23"/>
                <a:gd name="T25" fmla="*/ 0 h 156"/>
                <a:gd name="T26" fmla="*/ 8 w 23"/>
                <a:gd name="T27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" h="156">
                  <a:moveTo>
                    <a:pt x="8" y="0"/>
                  </a:moveTo>
                  <a:lnTo>
                    <a:pt x="0" y="148"/>
                  </a:lnTo>
                  <a:lnTo>
                    <a:pt x="0" y="148"/>
                  </a:lnTo>
                  <a:lnTo>
                    <a:pt x="0" y="151"/>
                  </a:lnTo>
                  <a:lnTo>
                    <a:pt x="2" y="153"/>
                  </a:lnTo>
                  <a:lnTo>
                    <a:pt x="5" y="155"/>
                  </a:lnTo>
                  <a:lnTo>
                    <a:pt x="8" y="156"/>
                  </a:lnTo>
                  <a:lnTo>
                    <a:pt x="8" y="156"/>
                  </a:lnTo>
                  <a:lnTo>
                    <a:pt x="12" y="155"/>
                  </a:lnTo>
                  <a:lnTo>
                    <a:pt x="15" y="153"/>
                  </a:lnTo>
                  <a:lnTo>
                    <a:pt x="16" y="151"/>
                  </a:lnTo>
                  <a:lnTo>
                    <a:pt x="17" y="148"/>
                  </a:lnTo>
                  <a:lnTo>
                    <a:pt x="23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9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FB6D8F05-ACE9-21DF-BEF9-C5104648CE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2" y="1965"/>
              <a:ext cx="73" cy="73"/>
            </a:xfrm>
            <a:custGeom>
              <a:avLst/>
              <a:gdLst>
                <a:gd name="T0" fmla="*/ 36 w 73"/>
                <a:gd name="T1" fmla="*/ 73 h 73"/>
                <a:gd name="T2" fmla="*/ 36 w 73"/>
                <a:gd name="T3" fmla="*/ 73 h 73"/>
                <a:gd name="T4" fmla="*/ 43 w 73"/>
                <a:gd name="T5" fmla="*/ 71 h 73"/>
                <a:gd name="T6" fmla="*/ 50 w 73"/>
                <a:gd name="T7" fmla="*/ 69 h 73"/>
                <a:gd name="T8" fmla="*/ 57 w 73"/>
                <a:gd name="T9" fmla="*/ 66 h 73"/>
                <a:gd name="T10" fmla="*/ 62 w 73"/>
                <a:gd name="T11" fmla="*/ 62 h 73"/>
                <a:gd name="T12" fmla="*/ 66 w 73"/>
                <a:gd name="T13" fmla="*/ 56 h 73"/>
                <a:gd name="T14" fmla="*/ 69 w 73"/>
                <a:gd name="T15" fmla="*/ 50 h 73"/>
                <a:gd name="T16" fmla="*/ 72 w 73"/>
                <a:gd name="T17" fmla="*/ 43 h 73"/>
                <a:gd name="T18" fmla="*/ 73 w 73"/>
                <a:gd name="T19" fmla="*/ 36 h 73"/>
                <a:gd name="T20" fmla="*/ 73 w 73"/>
                <a:gd name="T21" fmla="*/ 36 h 73"/>
                <a:gd name="T22" fmla="*/ 72 w 73"/>
                <a:gd name="T23" fmla="*/ 28 h 73"/>
                <a:gd name="T24" fmla="*/ 69 w 73"/>
                <a:gd name="T25" fmla="*/ 22 h 73"/>
                <a:gd name="T26" fmla="*/ 66 w 73"/>
                <a:gd name="T27" fmla="*/ 16 h 73"/>
                <a:gd name="T28" fmla="*/ 62 w 73"/>
                <a:gd name="T29" fmla="*/ 11 h 73"/>
                <a:gd name="T30" fmla="*/ 57 w 73"/>
                <a:gd name="T31" fmla="*/ 6 h 73"/>
                <a:gd name="T32" fmla="*/ 50 w 73"/>
                <a:gd name="T33" fmla="*/ 2 h 73"/>
                <a:gd name="T34" fmla="*/ 43 w 73"/>
                <a:gd name="T35" fmla="*/ 0 h 73"/>
                <a:gd name="T36" fmla="*/ 36 w 73"/>
                <a:gd name="T37" fmla="*/ 0 h 73"/>
                <a:gd name="T38" fmla="*/ 36 w 73"/>
                <a:gd name="T39" fmla="*/ 0 h 73"/>
                <a:gd name="T40" fmla="*/ 28 w 73"/>
                <a:gd name="T41" fmla="*/ 0 h 73"/>
                <a:gd name="T42" fmla="*/ 22 w 73"/>
                <a:gd name="T43" fmla="*/ 2 h 73"/>
                <a:gd name="T44" fmla="*/ 16 w 73"/>
                <a:gd name="T45" fmla="*/ 6 h 73"/>
                <a:gd name="T46" fmla="*/ 10 w 73"/>
                <a:gd name="T47" fmla="*/ 11 h 73"/>
                <a:gd name="T48" fmla="*/ 6 w 73"/>
                <a:gd name="T49" fmla="*/ 16 h 73"/>
                <a:gd name="T50" fmla="*/ 2 w 73"/>
                <a:gd name="T51" fmla="*/ 22 h 73"/>
                <a:gd name="T52" fmla="*/ 0 w 73"/>
                <a:gd name="T53" fmla="*/ 28 h 73"/>
                <a:gd name="T54" fmla="*/ 0 w 73"/>
                <a:gd name="T55" fmla="*/ 36 h 73"/>
                <a:gd name="T56" fmla="*/ 0 w 73"/>
                <a:gd name="T57" fmla="*/ 36 h 73"/>
                <a:gd name="T58" fmla="*/ 0 w 73"/>
                <a:gd name="T59" fmla="*/ 43 h 73"/>
                <a:gd name="T60" fmla="*/ 2 w 73"/>
                <a:gd name="T61" fmla="*/ 50 h 73"/>
                <a:gd name="T62" fmla="*/ 6 w 73"/>
                <a:gd name="T63" fmla="*/ 56 h 73"/>
                <a:gd name="T64" fmla="*/ 10 w 73"/>
                <a:gd name="T65" fmla="*/ 62 h 73"/>
                <a:gd name="T66" fmla="*/ 16 w 73"/>
                <a:gd name="T67" fmla="*/ 66 h 73"/>
                <a:gd name="T68" fmla="*/ 22 w 73"/>
                <a:gd name="T69" fmla="*/ 69 h 73"/>
                <a:gd name="T70" fmla="*/ 28 w 73"/>
                <a:gd name="T71" fmla="*/ 71 h 73"/>
                <a:gd name="T72" fmla="*/ 36 w 73"/>
                <a:gd name="T73" fmla="*/ 73 h 73"/>
                <a:gd name="T74" fmla="*/ 36 w 73"/>
                <a:gd name="T75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3" h="73">
                  <a:moveTo>
                    <a:pt x="36" y="73"/>
                  </a:moveTo>
                  <a:lnTo>
                    <a:pt x="36" y="73"/>
                  </a:lnTo>
                  <a:lnTo>
                    <a:pt x="43" y="71"/>
                  </a:lnTo>
                  <a:lnTo>
                    <a:pt x="50" y="69"/>
                  </a:lnTo>
                  <a:lnTo>
                    <a:pt x="57" y="66"/>
                  </a:lnTo>
                  <a:lnTo>
                    <a:pt x="62" y="62"/>
                  </a:lnTo>
                  <a:lnTo>
                    <a:pt x="66" y="56"/>
                  </a:lnTo>
                  <a:lnTo>
                    <a:pt x="69" y="50"/>
                  </a:lnTo>
                  <a:lnTo>
                    <a:pt x="72" y="43"/>
                  </a:lnTo>
                  <a:lnTo>
                    <a:pt x="73" y="36"/>
                  </a:lnTo>
                  <a:lnTo>
                    <a:pt x="73" y="36"/>
                  </a:lnTo>
                  <a:lnTo>
                    <a:pt x="72" y="28"/>
                  </a:lnTo>
                  <a:lnTo>
                    <a:pt x="69" y="22"/>
                  </a:lnTo>
                  <a:lnTo>
                    <a:pt x="66" y="16"/>
                  </a:lnTo>
                  <a:lnTo>
                    <a:pt x="62" y="11"/>
                  </a:lnTo>
                  <a:lnTo>
                    <a:pt x="57" y="6"/>
                  </a:lnTo>
                  <a:lnTo>
                    <a:pt x="50" y="2"/>
                  </a:lnTo>
                  <a:lnTo>
                    <a:pt x="43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28" y="0"/>
                  </a:lnTo>
                  <a:lnTo>
                    <a:pt x="22" y="2"/>
                  </a:lnTo>
                  <a:lnTo>
                    <a:pt x="16" y="6"/>
                  </a:lnTo>
                  <a:lnTo>
                    <a:pt x="10" y="11"/>
                  </a:lnTo>
                  <a:lnTo>
                    <a:pt x="6" y="16"/>
                  </a:lnTo>
                  <a:lnTo>
                    <a:pt x="2" y="22"/>
                  </a:lnTo>
                  <a:lnTo>
                    <a:pt x="0" y="28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43"/>
                  </a:lnTo>
                  <a:lnTo>
                    <a:pt x="2" y="50"/>
                  </a:lnTo>
                  <a:lnTo>
                    <a:pt x="6" y="56"/>
                  </a:lnTo>
                  <a:lnTo>
                    <a:pt x="10" y="62"/>
                  </a:lnTo>
                  <a:lnTo>
                    <a:pt x="16" y="66"/>
                  </a:lnTo>
                  <a:lnTo>
                    <a:pt x="22" y="69"/>
                  </a:lnTo>
                  <a:lnTo>
                    <a:pt x="28" y="71"/>
                  </a:lnTo>
                  <a:lnTo>
                    <a:pt x="36" y="73"/>
                  </a:lnTo>
                  <a:lnTo>
                    <a:pt x="36" y="73"/>
                  </a:lnTo>
                  <a:close/>
                </a:path>
              </a:pathLst>
            </a:custGeom>
            <a:solidFill>
              <a:srgbClr val="009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A86DBE3D-B84F-F029-C976-F89AF02537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6" y="2042"/>
              <a:ext cx="84" cy="314"/>
            </a:xfrm>
            <a:custGeom>
              <a:avLst/>
              <a:gdLst>
                <a:gd name="T0" fmla="*/ 42 w 84"/>
                <a:gd name="T1" fmla="*/ 31 h 314"/>
                <a:gd name="T2" fmla="*/ 22 w 84"/>
                <a:gd name="T3" fmla="*/ 0 h 314"/>
                <a:gd name="T4" fmla="*/ 0 w 84"/>
                <a:gd name="T5" fmla="*/ 0 h 314"/>
                <a:gd name="T6" fmla="*/ 9 w 84"/>
                <a:gd name="T7" fmla="*/ 148 h 314"/>
                <a:gd name="T8" fmla="*/ 9 w 84"/>
                <a:gd name="T9" fmla="*/ 148 h 314"/>
                <a:gd name="T10" fmla="*/ 9 w 84"/>
                <a:gd name="T11" fmla="*/ 300 h 314"/>
                <a:gd name="T12" fmla="*/ 9 w 84"/>
                <a:gd name="T13" fmla="*/ 300 h 314"/>
                <a:gd name="T14" fmla="*/ 10 w 84"/>
                <a:gd name="T15" fmla="*/ 306 h 314"/>
                <a:gd name="T16" fmla="*/ 13 w 84"/>
                <a:gd name="T17" fmla="*/ 311 h 314"/>
                <a:gd name="T18" fmla="*/ 17 w 84"/>
                <a:gd name="T19" fmla="*/ 313 h 314"/>
                <a:gd name="T20" fmla="*/ 23 w 84"/>
                <a:gd name="T21" fmla="*/ 314 h 314"/>
                <a:gd name="T22" fmla="*/ 23 w 84"/>
                <a:gd name="T23" fmla="*/ 314 h 314"/>
                <a:gd name="T24" fmla="*/ 28 w 84"/>
                <a:gd name="T25" fmla="*/ 313 h 314"/>
                <a:gd name="T26" fmla="*/ 32 w 84"/>
                <a:gd name="T27" fmla="*/ 311 h 314"/>
                <a:gd name="T28" fmla="*/ 35 w 84"/>
                <a:gd name="T29" fmla="*/ 306 h 314"/>
                <a:gd name="T30" fmla="*/ 36 w 84"/>
                <a:gd name="T31" fmla="*/ 300 h 314"/>
                <a:gd name="T32" fmla="*/ 36 w 84"/>
                <a:gd name="T33" fmla="*/ 148 h 314"/>
                <a:gd name="T34" fmla="*/ 47 w 84"/>
                <a:gd name="T35" fmla="*/ 148 h 314"/>
                <a:gd name="T36" fmla="*/ 47 w 84"/>
                <a:gd name="T37" fmla="*/ 300 h 314"/>
                <a:gd name="T38" fmla="*/ 47 w 84"/>
                <a:gd name="T39" fmla="*/ 300 h 314"/>
                <a:gd name="T40" fmla="*/ 48 w 84"/>
                <a:gd name="T41" fmla="*/ 306 h 314"/>
                <a:gd name="T42" fmla="*/ 51 w 84"/>
                <a:gd name="T43" fmla="*/ 311 h 314"/>
                <a:gd name="T44" fmla="*/ 55 w 84"/>
                <a:gd name="T45" fmla="*/ 313 h 314"/>
                <a:gd name="T46" fmla="*/ 61 w 84"/>
                <a:gd name="T47" fmla="*/ 314 h 314"/>
                <a:gd name="T48" fmla="*/ 61 w 84"/>
                <a:gd name="T49" fmla="*/ 314 h 314"/>
                <a:gd name="T50" fmla="*/ 66 w 84"/>
                <a:gd name="T51" fmla="*/ 313 h 314"/>
                <a:gd name="T52" fmla="*/ 71 w 84"/>
                <a:gd name="T53" fmla="*/ 311 h 314"/>
                <a:gd name="T54" fmla="*/ 73 w 84"/>
                <a:gd name="T55" fmla="*/ 306 h 314"/>
                <a:gd name="T56" fmla="*/ 74 w 84"/>
                <a:gd name="T57" fmla="*/ 300 h 314"/>
                <a:gd name="T58" fmla="*/ 74 w 84"/>
                <a:gd name="T59" fmla="*/ 148 h 314"/>
                <a:gd name="T60" fmla="*/ 75 w 84"/>
                <a:gd name="T61" fmla="*/ 148 h 314"/>
                <a:gd name="T62" fmla="*/ 84 w 84"/>
                <a:gd name="T63" fmla="*/ 0 h 314"/>
                <a:gd name="T64" fmla="*/ 63 w 84"/>
                <a:gd name="T65" fmla="*/ 0 h 314"/>
                <a:gd name="T66" fmla="*/ 42 w 84"/>
                <a:gd name="T67" fmla="*/ 31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4" h="314">
                  <a:moveTo>
                    <a:pt x="42" y="31"/>
                  </a:moveTo>
                  <a:lnTo>
                    <a:pt x="22" y="0"/>
                  </a:lnTo>
                  <a:lnTo>
                    <a:pt x="0" y="0"/>
                  </a:lnTo>
                  <a:lnTo>
                    <a:pt x="9" y="148"/>
                  </a:lnTo>
                  <a:lnTo>
                    <a:pt x="9" y="148"/>
                  </a:lnTo>
                  <a:lnTo>
                    <a:pt x="9" y="300"/>
                  </a:lnTo>
                  <a:lnTo>
                    <a:pt x="9" y="300"/>
                  </a:lnTo>
                  <a:lnTo>
                    <a:pt x="10" y="306"/>
                  </a:lnTo>
                  <a:lnTo>
                    <a:pt x="13" y="311"/>
                  </a:lnTo>
                  <a:lnTo>
                    <a:pt x="17" y="313"/>
                  </a:lnTo>
                  <a:lnTo>
                    <a:pt x="23" y="314"/>
                  </a:lnTo>
                  <a:lnTo>
                    <a:pt x="23" y="314"/>
                  </a:lnTo>
                  <a:lnTo>
                    <a:pt x="28" y="313"/>
                  </a:lnTo>
                  <a:lnTo>
                    <a:pt x="32" y="311"/>
                  </a:lnTo>
                  <a:lnTo>
                    <a:pt x="35" y="306"/>
                  </a:lnTo>
                  <a:lnTo>
                    <a:pt x="36" y="300"/>
                  </a:lnTo>
                  <a:lnTo>
                    <a:pt x="36" y="148"/>
                  </a:lnTo>
                  <a:lnTo>
                    <a:pt x="47" y="148"/>
                  </a:lnTo>
                  <a:lnTo>
                    <a:pt x="47" y="300"/>
                  </a:lnTo>
                  <a:lnTo>
                    <a:pt x="47" y="300"/>
                  </a:lnTo>
                  <a:lnTo>
                    <a:pt x="48" y="306"/>
                  </a:lnTo>
                  <a:lnTo>
                    <a:pt x="51" y="311"/>
                  </a:lnTo>
                  <a:lnTo>
                    <a:pt x="55" y="313"/>
                  </a:lnTo>
                  <a:lnTo>
                    <a:pt x="61" y="314"/>
                  </a:lnTo>
                  <a:lnTo>
                    <a:pt x="61" y="314"/>
                  </a:lnTo>
                  <a:lnTo>
                    <a:pt x="66" y="313"/>
                  </a:lnTo>
                  <a:lnTo>
                    <a:pt x="71" y="311"/>
                  </a:lnTo>
                  <a:lnTo>
                    <a:pt x="73" y="306"/>
                  </a:lnTo>
                  <a:lnTo>
                    <a:pt x="74" y="300"/>
                  </a:lnTo>
                  <a:lnTo>
                    <a:pt x="74" y="148"/>
                  </a:lnTo>
                  <a:lnTo>
                    <a:pt x="75" y="148"/>
                  </a:lnTo>
                  <a:lnTo>
                    <a:pt x="84" y="0"/>
                  </a:lnTo>
                  <a:lnTo>
                    <a:pt x="63" y="0"/>
                  </a:lnTo>
                  <a:lnTo>
                    <a:pt x="42" y="31"/>
                  </a:lnTo>
                  <a:close/>
                </a:path>
              </a:pathLst>
            </a:custGeom>
            <a:solidFill>
              <a:srgbClr val="009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E9C738CB-40F6-7EE1-034B-336A1869518C}"/>
              </a:ext>
            </a:extLst>
          </p:cNvPr>
          <p:cNvSpPr txBox="1"/>
          <p:nvPr/>
        </p:nvSpPr>
        <p:spPr bwMode="gray">
          <a:xfrm>
            <a:off x="2712250" y="4236733"/>
            <a:ext cx="2092773" cy="25782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l"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None/>
            </a:pPr>
            <a:r>
              <a:rPr lang="en-GB" sz="1600" dirty="0" err="1"/>
              <a:t>Edades</a:t>
            </a:r>
            <a:r>
              <a:rPr lang="en-GB" sz="1600" dirty="0"/>
              <a:t>:  25 – 30 </a:t>
            </a:r>
            <a:r>
              <a:rPr lang="en-GB" sz="1600" dirty="0" err="1"/>
              <a:t>años</a:t>
            </a:r>
            <a:endParaRPr lang="en-GB" sz="16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67BD218-6BFA-786A-A4BF-0713E1737197}"/>
              </a:ext>
            </a:extLst>
          </p:cNvPr>
          <p:cNvSpPr txBox="1"/>
          <p:nvPr/>
        </p:nvSpPr>
        <p:spPr bwMode="gray">
          <a:xfrm>
            <a:off x="2372748" y="4549013"/>
            <a:ext cx="2771775" cy="25782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l"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None/>
            </a:pPr>
            <a:r>
              <a:rPr lang="en-GB" sz="1600" dirty="0" err="1"/>
              <a:t>Ingreso</a:t>
            </a:r>
            <a:r>
              <a:rPr lang="en-GB" sz="1600" dirty="0"/>
              <a:t> </a:t>
            </a:r>
            <a:r>
              <a:rPr lang="en-GB" sz="1600" dirty="0" err="1"/>
              <a:t>Promedio</a:t>
            </a:r>
            <a:r>
              <a:rPr lang="en-GB" sz="1600" dirty="0"/>
              <a:t>: 5,000 USD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EB3CC23-42A0-7809-D5EA-E45931F0ED37}"/>
              </a:ext>
            </a:extLst>
          </p:cNvPr>
          <p:cNvSpPr txBox="1"/>
          <p:nvPr/>
        </p:nvSpPr>
        <p:spPr bwMode="gray">
          <a:xfrm>
            <a:off x="6034429" y="2000172"/>
            <a:ext cx="4105275" cy="4160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Bef>
                <a:spcPts val="300"/>
              </a:spcBef>
              <a:buClr>
                <a:schemeClr val="accent2"/>
              </a:buClr>
            </a:pPr>
            <a:r>
              <a:rPr lang="en-GB" sz="2800" b="1" dirty="0" err="1">
                <a:solidFill>
                  <a:schemeClr val="accent2"/>
                </a:solidFill>
              </a:rPr>
              <a:t>Necesidades</a:t>
            </a:r>
            <a:r>
              <a:rPr lang="en-GB" sz="2800" b="1" dirty="0">
                <a:solidFill>
                  <a:schemeClr val="accent2"/>
                </a:solidFill>
              </a:rPr>
              <a:t> del Grupo</a:t>
            </a:r>
            <a:r>
              <a:rPr lang="en-GB" sz="1600" dirty="0"/>
              <a:t>:</a:t>
            </a:r>
          </a:p>
          <a:p>
            <a:pPr algn="l">
              <a:spcBef>
                <a:spcPts val="300"/>
              </a:spcBef>
              <a:buClr>
                <a:schemeClr val="accent2"/>
              </a:buClr>
            </a:pPr>
            <a:endParaRPr lang="en-GB" sz="1600" dirty="0"/>
          </a:p>
          <a:p>
            <a:pPr marL="285750" indent="-285750" algn="l"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2000" dirty="0" err="1"/>
              <a:t>Contacto</a:t>
            </a:r>
            <a:r>
              <a:rPr lang="en-GB" sz="2000" dirty="0"/>
              <a:t> digital (</a:t>
            </a:r>
            <a:r>
              <a:rPr lang="en-GB" sz="2000" dirty="0" err="1"/>
              <a:t>informados</a:t>
            </a:r>
            <a:r>
              <a:rPr lang="en-GB" sz="2000" dirty="0"/>
              <a:t>)</a:t>
            </a:r>
          </a:p>
          <a:p>
            <a:pPr marL="285750" indent="-285750" algn="l"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 algn="l"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2000" dirty="0" err="1"/>
              <a:t>Valores</a:t>
            </a:r>
            <a:r>
              <a:rPr lang="en-GB" sz="2000" dirty="0"/>
              <a:t> y </a:t>
            </a:r>
            <a:r>
              <a:rPr lang="en-GB" sz="2000" dirty="0" err="1"/>
              <a:t>razones</a:t>
            </a:r>
            <a:r>
              <a:rPr lang="en-GB" sz="2000" dirty="0"/>
              <a:t> social</a:t>
            </a:r>
          </a:p>
          <a:p>
            <a:pPr marL="285750" indent="-285750" algn="l"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 algn="l"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2000" dirty="0" err="1"/>
              <a:t>Deuda</a:t>
            </a:r>
            <a:r>
              <a:rPr lang="en-GB" sz="2000" dirty="0"/>
              <a:t> escolar, </a:t>
            </a:r>
            <a:r>
              <a:rPr lang="en-GB" sz="2000" dirty="0" err="1"/>
              <a:t>consumo</a:t>
            </a:r>
            <a:r>
              <a:rPr lang="en-GB" sz="2000" dirty="0"/>
              <a:t>, etc…</a:t>
            </a:r>
          </a:p>
          <a:p>
            <a:pPr marL="285750" indent="-285750" algn="l"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 algn="l"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2000" dirty="0" err="1"/>
              <a:t>Rotación</a:t>
            </a:r>
            <a:r>
              <a:rPr lang="en-GB" sz="2000" dirty="0"/>
              <a:t> </a:t>
            </a:r>
            <a:r>
              <a:rPr lang="en-GB" sz="2000" dirty="0" err="1"/>
              <a:t>laboral</a:t>
            </a:r>
            <a:endParaRPr lang="en-GB" sz="2000" dirty="0"/>
          </a:p>
          <a:p>
            <a:pPr marL="285750" indent="-285750" algn="l"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13675535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F9D64-F37F-FE25-35CF-929D979F0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Segmentación</a:t>
            </a:r>
            <a:endParaRPr lang="en-GB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EB3CC23-42A0-7809-D5EA-E45931F0ED37}"/>
              </a:ext>
            </a:extLst>
          </p:cNvPr>
          <p:cNvSpPr txBox="1"/>
          <p:nvPr/>
        </p:nvSpPr>
        <p:spPr bwMode="gray">
          <a:xfrm>
            <a:off x="1257300" y="1858959"/>
            <a:ext cx="4105275" cy="4160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Bef>
                <a:spcPts val="300"/>
              </a:spcBef>
              <a:buClr>
                <a:schemeClr val="accent2"/>
              </a:buClr>
            </a:pPr>
            <a:r>
              <a:rPr lang="en-GB" sz="2800" b="1" dirty="0" err="1">
                <a:solidFill>
                  <a:schemeClr val="accent2"/>
                </a:solidFill>
              </a:rPr>
              <a:t>Necesidades</a:t>
            </a:r>
            <a:r>
              <a:rPr lang="en-GB" sz="2800" b="1" dirty="0">
                <a:solidFill>
                  <a:schemeClr val="accent2"/>
                </a:solidFill>
              </a:rPr>
              <a:t> del Grupo</a:t>
            </a:r>
            <a:r>
              <a:rPr lang="en-GB" sz="1600" dirty="0"/>
              <a:t>:</a:t>
            </a:r>
          </a:p>
          <a:p>
            <a:pPr algn="l">
              <a:spcBef>
                <a:spcPts val="300"/>
              </a:spcBef>
              <a:buClr>
                <a:schemeClr val="accent2"/>
              </a:buClr>
            </a:pPr>
            <a:endParaRPr lang="en-GB" sz="1600" dirty="0"/>
          </a:p>
          <a:p>
            <a:pPr marL="285750" indent="-285750" algn="l"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2000" dirty="0" err="1"/>
              <a:t>Imágen</a:t>
            </a:r>
            <a:r>
              <a:rPr lang="en-GB" sz="2000" dirty="0"/>
              <a:t> </a:t>
            </a:r>
            <a:r>
              <a:rPr lang="en-GB" sz="2000" dirty="0" err="1"/>
              <a:t>ya</a:t>
            </a:r>
            <a:r>
              <a:rPr lang="en-GB" sz="2000" dirty="0"/>
              <a:t> </a:t>
            </a:r>
            <a:r>
              <a:rPr lang="en-GB" sz="2000" dirty="0" err="1"/>
              <a:t>creada</a:t>
            </a:r>
            <a:endParaRPr lang="en-GB" sz="2000" dirty="0"/>
          </a:p>
          <a:p>
            <a:pPr marL="285750" indent="-285750" algn="l"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 algn="l"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2000" dirty="0" err="1"/>
              <a:t>Valores</a:t>
            </a:r>
            <a:r>
              <a:rPr lang="en-GB" sz="2000" dirty="0"/>
              <a:t> </a:t>
            </a:r>
            <a:r>
              <a:rPr lang="en-GB" sz="2000" dirty="0" err="1"/>
              <a:t>familiares</a:t>
            </a:r>
            <a:endParaRPr lang="en-GB" sz="2000" dirty="0"/>
          </a:p>
          <a:p>
            <a:pPr marL="285750" indent="-285750" algn="l"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 algn="l"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2000" dirty="0" err="1"/>
              <a:t>Deuda</a:t>
            </a:r>
            <a:r>
              <a:rPr lang="en-GB" sz="2000" dirty="0"/>
              <a:t> </a:t>
            </a:r>
            <a:r>
              <a:rPr lang="en-GB" sz="2000" dirty="0" err="1"/>
              <a:t>hipotecaria</a:t>
            </a:r>
            <a:r>
              <a:rPr lang="en-GB" sz="2000" dirty="0"/>
              <a:t>, </a:t>
            </a:r>
            <a:r>
              <a:rPr lang="en-GB" sz="2000" dirty="0" err="1"/>
              <a:t>personales</a:t>
            </a:r>
            <a:r>
              <a:rPr lang="en-GB" sz="2000" dirty="0"/>
              <a:t>, </a:t>
            </a:r>
            <a:r>
              <a:rPr lang="en-GB" sz="2000" dirty="0" err="1"/>
              <a:t>negocios</a:t>
            </a:r>
            <a:r>
              <a:rPr lang="en-GB" sz="2000" dirty="0"/>
              <a:t>, </a:t>
            </a:r>
            <a:r>
              <a:rPr lang="en-GB" sz="2000" dirty="0" err="1"/>
              <a:t>consumo</a:t>
            </a:r>
            <a:r>
              <a:rPr lang="en-GB" sz="2000" dirty="0"/>
              <a:t>, etc…</a:t>
            </a:r>
          </a:p>
          <a:p>
            <a:pPr marL="285750" indent="-285750" algn="l"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 algn="l"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2000" dirty="0" err="1"/>
              <a:t>Estabilidad</a:t>
            </a:r>
            <a:r>
              <a:rPr lang="en-GB" sz="2000" dirty="0"/>
              <a:t> </a:t>
            </a:r>
            <a:r>
              <a:rPr lang="en-GB" sz="2000" dirty="0" err="1"/>
              <a:t>laboral</a:t>
            </a:r>
            <a:endParaRPr lang="en-GB" sz="2000" dirty="0"/>
          </a:p>
          <a:p>
            <a:pPr marL="285750" indent="-285750" algn="l"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GB" sz="1600" dirty="0"/>
          </a:p>
        </p:txBody>
      </p:sp>
      <p:grpSp>
        <p:nvGrpSpPr>
          <p:cNvPr id="16" name="Group 4">
            <a:extLst>
              <a:ext uri="{FF2B5EF4-FFF2-40B4-BE49-F238E27FC236}">
                <a16:creationId xmlns:a16="http://schemas.microsoft.com/office/drawing/2014/main" id="{C8F67A67-67BB-82BC-30C9-06C3266580C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061980" y="2183429"/>
            <a:ext cx="2445932" cy="1992414"/>
            <a:chOff x="3601" y="1965"/>
            <a:chExt cx="480" cy="391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C5E7B927-4A78-CB16-FC13-AF5041D89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0" y="2042"/>
              <a:ext cx="101" cy="314"/>
            </a:xfrm>
            <a:custGeom>
              <a:avLst/>
              <a:gdLst>
                <a:gd name="T0" fmla="*/ 80 w 101"/>
                <a:gd name="T1" fmla="*/ 0 h 314"/>
                <a:gd name="T2" fmla="*/ 21 w 101"/>
                <a:gd name="T3" fmla="*/ 0 h 314"/>
                <a:gd name="T4" fmla="*/ 0 w 101"/>
                <a:gd name="T5" fmla="*/ 148 h 314"/>
                <a:gd name="T6" fmla="*/ 18 w 101"/>
                <a:gd name="T7" fmla="*/ 148 h 314"/>
                <a:gd name="T8" fmla="*/ 18 w 101"/>
                <a:gd name="T9" fmla="*/ 300 h 314"/>
                <a:gd name="T10" fmla="*/ 18 w 101"/>
                <a:gd name="T11" fmla="*/ 300 h 314"/>
                <a:gd name="T12" fmla="*/ 19 w 101"/>
                <a:gd name="T13" fmla="*/ 306 h 314"/>
                <a:gd name="T14" fmla="*/ 21 w 101"/>
                <a:gd name="T15" fmla="*/ 311 h 314"/>
                <a:gd name="T16" fmla="*/ 27 w 101"/>
                <a:gd name="T17" fmla="*/ 313 h 314"/>
                <a:gd name="T18" fmla="*/ 32 w 101"/>
                <a:gd name="T19" fmla="*/ 314 h 314"/>
                <a:gd name="T20" fmla="*/ 32 w 101"/>
                <a:gd name="T21" fmla="*/ 314 h 314"/>
                <a:gd name="T22" fmla="*/ 37 w 101"/>
                <a:gd name="T23" fmla="*/ 313 h 314"/>
                <a:gd name="T24" fmla="*/ 41 w 101"/>
                <a:gd name="T25" fmla="*/ 311 h 314"/>
                <a:gd name="T26" fmla="*/ 45 w 101"/>
                <a:gd name="T27" fmla="*/ 306 h 314"/>
                <a:gd name="T28" fmla="*/ 46 w 101"/>
                <a:gd name="T29" fmla="*/ 300 h 314"/>
                <a:gd name="T30" fmla="*/ 46 w 101"/>
                <a:gd name="T31" fmla="*/ 148 h 314"/>
                <a:gd name="T32" fmla="*/ 56 w 101"/>
                <a:gd name="T33" fmla="*/ 148 h 314"/>
                <a:gd name="T34" fmla="*/ 56 w 101"/>
                <a:gd name="T35" fmla="*/ 300 h 314"/>
                <a:gd name="T36" fmla="*/ 56 w 101"/>
                <a:gd name="T37" fmla="*/ 300 h 314"/>
                <a:gd name="T38" fmla="*/ 57 w 101"/>
                <a:gd name="T39" fmla="*/ 306 h 314"/>
                <a:gd name="T40" fmla="*/ 61 w 101"/>
                <a:gd name="T41" fmla="*/ 311 h 314"/>
                <a:gd name="T42" fmla="*/ 65 w 101"/>
                <a:gd name="T43" fmla="*/ 313 h 314"/>
                <a:gd name="T44" fmla="*/ 70 w 101"/>
                <a:gd name="T45" fmla="*/ 314 h 314"/>
                <a:gd name="T46" fmla="*/ 70 w 101"/>
                <a:gd name="T47" fmla="*/ 314 h 314"/>
                <a:gd name="T48" fmla="*/ 75 w 101"/>
                <a:gd name="T49" fmla="*/ 313 h 314"/>
                <a:gd name="T50" fmla="*/ 80 w 101"/>
                <a:gd name="T51" fmla="*/ 311 h 314"/>
                <a:gd name="T52" fmla="*/ 83 w 101"/>
                <a:gd name="T53" fmla="*/ 306 h 314"/>
                <a:gd name="T54" fmla="*/ 84 w 101"/>
                <a:gd name="T55" fmla="*/ 300 h 314"/>
                <a:gd name="T56" fmla="*/ 84 w 101"/>
                <a:gd name="T57" fmla="*/ 148 h 314"/>
                <a:gd name="T58" fmla="*/ 101 w 101"/>
                <a:gd name="T59" fmla="*/ 148 h 314"/>
                <a:gd name="T60" fmla="*/ 80 w 101"/>
                <a:gd name="T61" fmla="*/ 0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1" h="314">
                  <a:moveTo>
                    <a:pt x="80" y="0"/>
                  </a:moveTo>
                  <a:lnTo>
                    <a:pt x="21" y="0"/>
                  </a:lnTo>
                  <a:lnTo>
                    <a:pt x="0" y="148"/>
                  </a:lnTo>
                  <a:lnTo>
                    <a:pt x="18" y="148"/>
                  </a:lnTo>
                  <a:lnTo>
                    <a:pt x="18" y="300"/>
                  </a:lnTo>
                  <a:lnTo>
                    <a:pt x="18" y="300"/>
                  </a:lnTo>
                  <a:lnTo>
                    <a:pt x="19" y="306"/>
                  </a:lnTo>
                  <a:lnTo>
                    <a:pt x="21" y="311"/>
                  </a:lnTo>
                  <a:lnTo>
                    <a:pt x="27" y="313"/>
                  </a:lnTo>
                  <a:lnTo>
                    <a:pt x="32" y="314"/>
                  </a:lnTo>
                  <a:lnTo>
                    <a:pt x="32" y="314"/>
                  </a:lnTo>
                  <a:lnTo>
                    <a:pt x="37" y="313"/>
                  </a:lnTo>
                  <a:lnTo>
                    <a:pt x="41" y="311"/>
                  </a:lnTo>
                  <a:lnTo>
                    <a:pt x="45" y="306"/>
                  </a:lnTo>
                  <a:lnTo>
                    <a:pt x="46" y="300"/>
                  </a:lnTo>
                  <a:lnTo>
                    <a:pt x="46" y="148"/>
                  </a:lnTo>
                  <a:lnTo>
                    <a:pt x="56" y="148"/>
                  </a:lnTo>
                  <a:lnTo>
                    <a:pt x="56" y="300"/>
                  </a:lnTo>
                  <a:lnTo>
                    <a:pt x="56" y="300"/>
                  </a:lnTo>
                  <a:lnTo>
                    <a:pt x="57" y="306"/>
                  </a:lnTo>
                  <a:lnTo>
                    <a:pt x="61" y="311"/>
                  </a:lnTo>
                  <a:lnTo>
                    <a:pt x="65" y="313"/>
                  </a:lnTo>
                  <a:lnTo>
                    <a:pt x="70" y="314"/>
                  </a:lnTo>
                  <a:lnTo>
                    <a:pt x="70" y="314"/>
                  </a:lnTo>
                  <a:lnTo>
                    <a:pt x="75" y="313"/>
                  </a:lnTo>
                  <a:lnTo>
                    <a:pt x="80" y="311"/>
                  </a:lnTo>
                  <a:lnTo>
                    <a:pt x="83" y="306"/>
                  </a:lnTo>
                  <a:lnTo>
                    <a:pt x="84" y="300"/>
                  </a:lnTo>
                  <a:lnTo>
                    <a:pt x="84" y="148"/>
                  </a:lnTo>
                  <a:lnTo>
                    <a:pt x="101" y="148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009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A716F6B1-D872-652B-0919-C17E486E74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4" y="1965"/>
              <a:ext cx="73" cy="73"/>
            </a:xfrm>
            <a:custGeom>
              <a:avLst/>
              <a:gdLst>
                <a:gd name="T0" fmla="*/ 37 w 73"/>
                <a:gd name="T1" fmla="*/ 73 h 73"/>
                <a:gd name="T2" fmla="*/ 37 w 73"/>
                <a:gd name="T3" fmla="*/ 73 h 73"/>
                <a:gd name="T4" fmla="*/ 44 w 73"/>
                <a:gd name="T5" fmla="*/ 71 h 73"/>
                <a:gd name="T6" fmla="*/ 51 w 73"/>
                <a:gd name="T7" fmla="*/ 69 h 73"/>
                <a:gd name="T8" fmla="*/ 57 w 73"/>
                <a:gd name="T9" fmla="*/ 66 h 73"/>
                <a:gd name="T10" fmla="*/ 62 w 73"/>
                <a:gd name="T11" fmla="*/ 62 h 73"/>
                <a:gd name="T12" fmla="*/ 67 w 73"/>
                <a:gd name="T13" fmla="*/ 56 h 73"/>
                <a:gd name="T14" fmla="*/ 71 w 73"/>
                <a:gd name="T15" fmla="*/ 50 h 73"/>
                <a:gd name="T16" fmla="*/ 73 w 73"/>
                <a:gd name="T17" fmla="*/ 43 h 73"/>
                <a:gd name="T18" fmla="*/ 73 w 73"/>
                <a:gd name="T19" fmla="*/ 36 h 73"/>
                <a:gd name="T20" fmla="*/ 73 w 73"/>
                <a:gd name="T21" fmla="*/ 36 h 73"/>
                <a:gd name="T22" fmla="*/ 73 w 73"/>
                <a:gd name="T23" fmla="*/ 28 h 73"/>
                <a:gd name="T24" fmla="*/ 71 w 73"/>
                <a:gd name="T25" fmla="*/ 22 h 73"/>
                <a:gd name="T26" fmla="*/ 67 w 73"/>
                <a:gd name="T27" fmla="*/ 16 h 73"/>
                <a:gd name="T28" fmla="*/ 62 w 73"/>
                <a:gd name="T29" fmla="*/ 11 h 73"/>
                <a:gd name="T30" fmla="*/ 57 w 73"/>
                <a:gd name="T31" fmla="*/ 6 h 73"/>
                <a:gd name="T32" fmla="*/ 51 w 73"/>
                <a:gd name="T33" fmla="*/ 2 h 73"/>
                <a:gd name="T34" fmla="*/ 44 w 73"/>
                <a:gd name="T35" fmla="*/ 0 h 73"/>
                <a:gd name="T36" fmla="*/ 37 w 73"/>
                <a:gd name="T37" fmla="*/ 0 h 73"/>
                <a:gd name="T38" fmla="*/ 37 w 73"/>
                <a:gd name="T39" fmla="*/ 0 h 73"/>
                <a:gd name="T40" fmla="*/ 30 w 73"/>
                <a:gd name="T41" fmla="*/ 0 h 73"/>
                <a:gd name="T42" fmla="*/ 22 w 73"/>
                <a:gd name="T43" fmla="*/ 2 h 73"/>
                <a:gd name="T44" fmla="*/ 16 w 73"/>
                <a:gd name="T45" fmla="*/ 6 h 73"/>
                <a:gd name="T46" fmla="*/ 11 w 73"/>
                <a:gd name="T47" fmla="*/ 11 h 73"/>
                <a:gd name="T48" fmla="*/ 6 w 73"/>
                <a:gd name="T49" fmla="*/ 16 h 73"/>
                <a:gd name="T50" fmla="*/ 3 w 73"/>
                <a:gd name="T51" fmla="*/ 22 h 73"/>
                <a:gd name="T52" fmla="*/ 1 w 73"/>
                <a:gd name="T53" fmla="*/ 28 h 73"/>
                <a:gd name="T54" fmla="*/ 0 w 73"/>
                <a:gd name="T55" fmla="*/ 36 h 73"/>
                <a:gd name="T56" fmla="*/ 0 w 73"/>
                <a:gd name="T57" fmla="*/ 36 h 73"/>
                <a:gd name="T58" fmla="*/ 1 w 73"/>
                <a:gd name="T59" fmla="*/ 43 h 73"/>
                <a:gd name="T60" fmla="*/ 3 w 73"/>
                <a:gd name="T61" fmla="*/ 50 h 73"/>
                <a:gd name="T62" fmla="*/ 6 w 73"/>
                <a:gd name="T63" fmla="*/ 56 h 73"/>
                <a:gd name="T64" fmla="*/ 11 w 73"/>
                <a:gd name="T65" fmla="*/ 62 h 73"/>
                <a:gd name="T66" fmla="*/ 16 w 73"/>
                <a:gd name="T67" fmla="*/ 66 h 73"/>
                <a:gd name="T68" fmla="*/ 22 w 73"/>
                <a:gd name="T69" fmla="*/ 69 h 73"/>
                <a:gd name="T70" fmla="*/ 30 w 73"/>
                <a:gd name="T71" fmla="*/ 71 h 73"/>
                <a:gd name="T72" fmla="*/ 37 w 73"/>
                <a:gd name="T73" fmla="*/ 73 h 73"/>
                <a:gd name="T74" fmla="*/ 37 w 73"/>
                <a:gd name="T75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3" h="73">
                  <a:moveTo>
                    <a:pt x="37" y="73"/>
                  </a:moveTo>
                  <a:lnTo>
                    <a:pt x="37" y="73"/>
                  </a:lnTo>
                  <a:lnTo>
                    <a:pt x="44" y="71"/>
                  </a:lnTo>
                  <a:lnTo>
                    <a:pt x="51" y="69"/>
                  </a:lnTo>
                  <a:lnTo>
                    <a:pt x="57" y="66"/>
                  </a:lnTo>
                  <a:lnTo>
                    <a:pt x="62" y="62"/>
                  </a:lnTo>
                  <a:lnTo>
                    <a:pt x="67" y="56"/>
                  </a:lnTo>
                  <a:lnTo>
                    <a:pt x="71" y="50"/>
                  </a:lnTo>
                  <a:lnTo>
                    <a:pt x="73" y="43"/>
                  </a:lnTo>
                  <a:lnTo>
                    <a:pt x="73" y="36"/>
                  </a:lnTo>
                  <a:lnTo>
                    <a:pt x="73" y="36"/>
                  </a:lnTo>
                  <a:lnTo>
                    <a:pt x="73" y="28"/>
                  </a:lnTo>
                  <a:lnTo>
                    <a:pt x="71" y="22"/>
                  </a:lnTo>
                  <a:lnTo>
                    <a:pt x="67" y="16"/>
                  </a:lnTo>
                  <a:lnTo>
                    <a:pt x="62" y="11"/>
                  </a:lnTo>
                  <a:lnTo>
                    <a:pt x="57" y="6"/>
                  </a:lnTo>
                  <a:lnTo>
                    <a:pt x="51" y="2"/>
                  </a:lnTo>
                  <a:lnTo>
                    <a:pt x="44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0" y="0"/>
                  </a:lnTo>
                  <a:lnTo>
                    <a:pt x="22" y="2"/>
                  </a:lnTo>
                  <a:lnTo>
                    <a:pt x="16" y="6"/>
                  </a:lnTo>
                  <a:lnTo>
                    <a:pt x="11" y="11"/>
                  </a:lnTo>
                  <a:lnTo>
                    <a:pt x="6" y="16"/>
                  </a:lnTo>
                  <a:lnTo>
                    <a:pt x="3" y="22"/>
                  </a:lnTo>
                  <a:lnTo>
                    <a:pt x="1" y="28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1" y="43"/>
                  </a:lnTo>
                  <a:lnTo>
                    <a:pt x="3" y="50"/>
                  </a:lnTo>
                  <a:lnTo>
                    <a:pt x="6" y="56"/>
                  </a:lnTo>
                  <a:lnTo>
                    <a:pt x="11" y="62"/>
                  </a:lnTo>
                  <a:lnTo>
                    <a:pt x="16" y="66"/>
                  </a:lnTo>
                  <a:lnTo>
                    <a:pt x="22" y="69"/>
                  </a:lnTo>
                  <a:lnTo>
                    <a:pt x="30" y="71"/>
                  </a:lnTo>
                  <a:lnTo>
                    <a:pt x="37" y="73"/>
                  </a:lnTo>
                  <a:lnTo>
                    <a:pt x="37" y="73"/>
                  </a:lnTo>
                  <a:close/>
                </a:path>
              </a:pathLst>
            </a:custGeom>
            <a:solidFill>
              <a:srgbClr val="009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D2546294-1F0E-1C43-E3BA-6136A38EED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0" y="2042"/>
              <a:ext cx="39" cy="156"/>
            </a:xfrm>
            <a:custGeom>
              <a:avLst/>
              <a:gdLst>
                <a:gd name="T0" fmla="*/ 0 w 39"/>
                <a:gd name="T1" fmla="*/ 0 h 156"/>
                <a:gd name="T2" fmla="*/ 21 w 39"/>
                <a:gd name="T3" fmla="*/ 148 h 156"/>
                <a:gd name="T4" fmla="*/ 21 w 39"/>
                <a:gd name="T5" fmla="*/ 148 h 156"/>
                <a:gd name="T6" fmla="*/ 22 w 39"/>
                <a:gd name="T7" fmla="*/ 151 h 156"/>
                <a:gd name="T8" fmla="*/ 24 w 39"/>
                <a:gd name="T9" fmla="*/ 153 h 156"/>
                <a:gd name="T10" fmla="*/ 27 w 39"/>
                <a:gd name="T11" fmla="*/ 155 h 156"/>
                <a:gd name="T12" fmla="*/ 31 w 39"/>
                <a:gd name="T13" fmla="*/ 156 h 156"/>
                <a:gd name="T14" fmla="*/ 31 w 39"/>
                <a:gd name="T15" fmla="*/ 156 h 156"/>
                <a:gd name="T16" fmla="*/ 34 w 39"/>
                <a:gd name="T17" fmla="*/ 155 h 156"/>
                <a:gd name="T18" fmla="*/ 36 w 39"/>
                <a:gd name="T19" fmla="*/ 153 h 156"/>
                <a:gd name="T20" fmla="*/ 38 w 39"/>
                <a:gd name="T21" fmla="*/ 151 h 156"/>
                <a:gd name="T22" fmla="*/ 39 w 39"/>
                <a:gd name="T23" fmla="*/ 148 h 156"/>
                <a:gd name="T24" fmla="*/ 15 w 39"/>
                <a:gd name="T25" fmla="*/ 0 h 156"/>
                <a:gd name="T26" fmla="*/ 0 w 39"/>
                <a:gd name="T27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156">
                  <a:moveTo>
                    <a:pt x="0" y="0"/>
                  </a:moveTo>
                  <a:lnTo>
                    <a:pt x="21" y="148"/>
                  </a:lnTo>
                  <a:lnTo>
                    <a:pt x="21" y="148"/>
                  </a:lnTo>
                  <a:lnTo>
                    <a:pt x="22" y="151"/>
                  </a:lnTo>
                  <a:lnTo>
                    <a:pt x="24" y="153"/>
                  </a:lnTo>
                  <a:lnTo>
                    <a:pt x="27" y="155"/>
                  </a:lnTo>
                  <a:lnTo>
                    <a:pt x="31" y="156"/>
                  </a:lnTo>
                  <a:lnTo>
                    <a:pt x="31" y="156"/>
                  </a:lnTo>
                  <a:lnTo>
                    <a:pt x="34" y="155"/>
                  </a:lnTo>
                  <a:lnTo>
                    <a:pt x="36" y="153"/>
                  </a:lnTo>
                  <a:lnTo>
                    <a:pt x="38" y="151"/>
                  </a:lnTo>
                  <a:lnTo>
                    <a:pt x="39" y="148"/>
                  </a:ln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208C98FA-F45E-7D63-02D9-972EC5E462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3" y="2042"/>
              <a:ext cx="38" cy="156"/>
            </a:xfrm>
            <a:custGeom>
              <a:avLst/>
              <a:gdLst>
                <a:gd name="T0" fmla="*/ 23 w 38"/>
                <a:gd name="T1" fmla="*/ 0 h 156"/>
                <a:gd name="T2" fmla="*/ 0 w 38"/>
                <a:gd name="T3" fmla="*/ 148 h 156"/>
                <a:gd name="T4" fmla="*/ 0 w 38"/>
                <a:gd name="T5" fmla="*/ 148 h 156"/>
                <a:gd name="T6" fmla="*/ 0 w 38"/>
                <a:gd name="T7" fmla="*/ 151 h 156"/>
                <a:gd name="T8" fmla="*/ 2 w 38"/>
                <a:gd name="T9" fmla="*/ 153 h 156"/>
                <a:gd name="T10" fmla="*/ 5 w 38"/>
                <a:gd name="T11" fmla="*/ 155 h 156"/>
                <a:gd name="T12" fmla="*/ 8 w 38"/>
                <a:gd name="T13" fmla="*/ 156 h 156"/>
                <a:gd name="T14" fmla="*/ 8 w 38"/>
                <a:gd name="T15" fmla="*/ 156 h 156"/>
                <a:gd name="T16" fmla="*/ 11 w 38"/>
                <a:gd name="T17" fmla="*/ 155 h 156"/>
                <a:gd name="T18" fmla="*/ 15 w 38"/>
                <a:gd name="T19" fmla="*/ 153 h 156"/>
                <a:gd name="T20" fmla="*/ 17 w 38"/>
                <a:gd name="T21" fmla="*/ 151 h 156"/>
                <a:gd name="T22" fmla="*/ 17 w 38"/>
                <a:gd name="T23" fmla="*/ 148 h 156"/>
                <a:gd name="T24" fmla="*/ 38 w 38"/>
                <a:gd name="T25" fmla="*/ 0 h 156"/>
                <a:gd name="T26" fmla="*/ 23 w 38"/>
                <a:gd name="T27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156">
                  <a:moveTo>
                    <a:pt x="23" y="0"/>
                  </a:moveTo>
                  <a:lnTo>
                    <a:pt x="0" y="148"/>
                  </a:lnTo>
                  <a:lnTo>
                    <a:pt x="0" y="148"/>
                  </a:lnTo>
                  <a:lnTo>
                    <a:pt x="0" y="151"/>
                  </a:lnTo>
                  <a:lnTo>
                    <a:pt x="2" y="153"/>
                  </a:lnTo>
                  <a:lnTo>
                    <a:pt x="5" y="155"/>
                  </a:lnTo>
                  <a:lnTo>
                    <a:pt x="8" y="156"/>
                  </a:lnTo>
                  <a:lnTo>
                    <a:pt x="8" y="156"/>
                  </a:lnTo>
                  <a:lnTo>
                    <a:pt x="11" y="155"/>
                  </a:lnTo>
                  <a:lnTo>
                    <a:pt x="15" y="153"/>
                  </a:lnTo>
                  <a:lnTo>
                    <a:pt x="17" y="151"/>
                  </a:lnTo>
                  <a:lnTo>
                    <a:pt x="17" y="148"/>
                  </a:lnTo>
                  <a:lnTo>
                    <a:pt x="38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9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10152FE2-052D-B46C-5F28-1F0B1A7C38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7" y="2042"/>
              <a:ext cx="23" cy="156"/>
            </a:xfrm>
            <a:custGeom>
              <a:avLst/>
              <a:gdLst>
                <a:gd name="T0" fmla="*/ 0 w 23"/>
                <a:gd name="T1" fmla="*/ 0 h 156"/>
                <a:gd name="T2" fmla="*/ 6 w 23"/>
                <a:gd name="T3" fmla="*/ 148 h 156"/>
                <a:gd name="T4" fmla="*/ 6 w 23"/>
                <a:gd name="T5" fmla="*/ 148 h 156"/>
                <a:gd name="T6" fmla="*/ 6 w 23"/>
                <a:gd name="T7" fmla="*/ 151 h 156"/>
                <a:gd name="T8" fmla="*/ 8 w 23"/>
                <a:gd name="T9" fmla="*/ 153 h 156"/>
                <a:gd name="T10" fmla="*/ 11 w 23"/>
                <a:gd name="T11" fmla="*/ 155 h 156"/>
                <a:gd name="T12" fmla="*/ 15 w 23"/>
                <a:gd name="T13" fmla="*/ 156 h 156"/>
                <a:gd name="T14" fmla="*/ 15 w 23"/>
                <a:gd name="T15" fmla="*/ 156 h 156"/>
                <a:gd name="T16" fmla="*/ 18 w 23"/>
                <a:gd name="T17" fmla="*/ 155 h 156"/>
                <a:gd name="T18" fmla="*/ 21 w 23"/>
                <a:gd name="T19" fmla="*/ 153 h 156"/>
                <a:gd name="T20" fmla="*/ 23 w 23"/>
                <a:gd name="T21" fmla="*/ 151 h 156"/>
                <a:gd name="T22" fmla="*/ 23 w 23"/>
                <a:gd name="T23" fmla="*/ 148 h 156"/>
                <a:gd name="T24" fmla="*/ 15 w 23"/>
                <a:gd name="T25" fmla="*/ 0 h 156"/>
                <a:gd name="T26" fmla="*/ 0 w 23"/>
                <a:gd name="T27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" h="156">
                  <a:moveTo>
                    <a:pt x="0" y="0"/>
                  </a:moveTo>
                  <a:lnTo>
                    <a:pt x="6" y="148"/>
                  </a:lnTo>
                  <a:lnTo>
                    <a:pt x="6" y="148"/>
                  </a:lnTo>
                  <a:lnTo>
                    <a:pt x="6" y="151"/>
                  </a:lnTo>
                  <a:lnTo>
                    <a:pt x="8" y="153"/>
                  </a:lnTo>
                  <a:lnTo>
                    <a:pt x="11" y="155"/>
                  </a:lnTo>
                  <a:lnTo>
                    <a:pt x="15" y="156"/>
                  </a:lnTo>
                  <a:lnTo>
                    <a:pt x="15" y="156"/>
                  </a:lnTo>
                  <a:lnTo>
                    <a:pt x="18" y="155"/>
                  </a:lnTo>
                  <a:lnTo>
                    <a:pt x="21" y="153"/>
                  </a:lnTo>
                  <a:lnTo>
                    <a:pt x="23" y="151"/>
                  </a:lnTo>
                  <a:lnTo>
                    <a:pt x="23" y="148"/>
                  </a:ln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19BAAC1A-29A4-203E-5C27-01698A4D45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8" y="2042"/>
              <a:ext cx="23" cy="156"/>
            </a:xfrm>
            <a:custGeom>
              <a:avLst/>
              <a:gdLst>
                <a:gd name="T0" fmla="*/ 8 w 23"/>
                <a:gd name="T1" fmla="*/ 0 h 156"/>
                <a:gd name="T2" fmla="*/ 0 w 23"/>
                <a:gd name="T3" fmla="*/ 148 h 156"/>
                <a:gd name="T4" fmla="*/ 0 w 23"/>
                <a:gd name="T5" fmla="*/ 148 h 156"/>
                <a:gd name="T6" fmla="*/ 0 w 23"/>
                <a:gd name="T7" fmla="*/ 151 h 156"/>
                <a:gd name="T8" fmla="*/ 2 w 23"/>
                <a:gd name="T9" fmla="*/ 153 h 156"/>
                <a:gd name="T10" fmla="*/ 5 w 23"/>
                <a:gd name="T11" fmla="*/ 155 h 156"/>
                <a:gd name="T12" fmla="*/ 8 w 23"/>
                <a:gd name="T13" fmla="*/ 156 h 156"/>
                <a:gd name="T14" fmla="*/ 8 w 23"/>
                <a:gd name="T15" fmla="*/ 156 h 156"/>
                <a:gd name="T16" fmla="*/ 11 w 23"/>
                <a:gd name="T17" fmla="*/ 155 h 156"/>
                <a:gd name="T18" fmla="*/ 15 w 23"/>
                <a:gd name="T19" fmla="*/ 153 h 156"/>
                <a:gd name="T20" fmla="*/ 16 w 23"/>
                <a:gd name="T21" fmla="*/ 151 h 156"/>
                <a:gd name="T22" fmla="*/ 17 w 23"/>
                <a:gd name="T23" fmla="*/ 148 h 156"/>
                <a:gd name="T24" fmla="*/ 23 w 23"/>
                <a:gd name="T25" fmla="*/ 0 h 156"/>
                <a:gd name="T26" fmla="*/ 8 w 23"/>
                <a:gd name="T27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" h="156">
                  <a:moveTo>
                    <a:pt x="8" y="0"/>
                  </a:moveTo>
                  <a:lnTo>
                    <a:pt x="0" y="148"/>
                  </a:lnTo>
                  <a:lnTo>
                    <a:pt x="0" y="148"/>
                  </a:lnTo>
                  <a:lnTo>
                    <a:pt x="0" y="151"/>
                  </a:lnTo>
                  <a:lnTo>
                    <a:pt x="2" y="153"/>
                  </a:lnTo>
                  <a:lnTo>
                    <a:pt x="5" y="155"/>
                  </a:lnTo>
                  <a:lnTo>
                    <a:pt x="8" y="156"/>
                  </a:lnTo>
                  <a:lnTo>
                    <a:pt x="8" y="156"/>
                  </a:lnTo>
                  <a:lnTo>
                    <a:pt x="11" y="155"/>
                  </a:lnTo>
                  <a:lnTo>
                    <a:pt x="15" y="153"/>
                  </a:lnTo>
                  <a:lnTo>
                    <a:pt x="16" y="151"/>
                  </a:lnTo>
                  <a:lnTo>
                    <a:pt x="17" y="148"/>
                  </a:lnTo>
                  <a:lnTo>
                    <a:pt x="23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9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AE6382B8-0332-45DE-C9E9-B1A9CC012A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7" y="1965"/>
              <a:ext cx="73" cy="73"/>
            </a:xfrm>
            <a:custGeom>
              <a:avLst/>
              <a:gdLst>
                <a:gd name="T0" fmla="*/ 36 w 73"/>
                <a:gd name="T1" fmla="*/ 73 h 73"/>
                <a:gd name="T2" fmla="*/ 36 w 73"/>
                <a:gd name="T3" fmla="*/ 73 h 73"/>
                <a:gd name="T4" fmla="*/ 44 w 73"/>
                <a:gd name="T5" fmla="*/ 71 h 73"/>
                <a:gd name="T6" fmla="*/ 51 w 73"/>
                <a:gd name="T7" fmla="*/ 69 h 73"/>
                <a:gd name="T8" fmla="*/ 57 w 73"/>
                <a:gd name="T9" fmla="*/ 66 h 73"/>
                <a:gd name="T10" fmla="*/ 63 w 73"/>
                <a:gd name="T11" fmla="*/ 62 h 73"/>
                <a:gd name="T12" fmla="*/ 67 w 73"/>
                <a:gd name="T13" fmla="*/ 56 h 73"/>
                <a:gd name="T14" fmla="*/ 70 w 73"/>
                <a:gd name="T15" fmla="*/ 50 h 73"/>
                <a:gd name="T16" fmla="*/ 72 w 73"/>
                <a:gd name="T17" fmla="*/ 43 h 73"/>
                <a:gd name="T18" fmla="*/ 73 w 73"/>
                <a:gd name="T19" fmla="*/ 36 h 73"/>
                <a:gd name="T20" fmla="*/ 73 w 73"/>
                <a:gd name="T21" fmla="*/ 36 h 73"/>
                <a:gd name="T22" fmla="*/ 72 w 73"/>
                <a:gd name="T23" fmla="*/ 28 h 73"/>
                <a:gd name="T24" fmla="*/ 70 w 73"/>
                <a:gd name="T25" fmla="*/ 22 h 73"/>
                <a:gd name="T26" fmla="*/ 67 w 73"/>
                <a:gd name="T27" fmla="*/ 16 h 73"/>
                <a:gd name="T28" fmla="*/ 63 w 73"/>
                <a:gd name="T29" fmla="*/ 11 h 73"/>
                <a:gd name="T30" fmla="*/ 57 w 73"/>
                <a:gd name="T31" fmla="*/ 6 h 73"/>
                <a:gd name="T32" fmla="*/ 51 w 73"/>
                <a:gd name="T33" fmla="*/ 2 h 73"/>
                <a:gd name="T34" fmla="*/ 44 w 73"/>
                <a:gd name="T35" fmla="*/ 0 h 73"/>
                <a:gd name="T36" fmla="*/ 36 w 73"/>
                <a:gd name="T37" fmla="*/ 0 h 73"/>
                <a:gd name="T38" fmla="*/ 36 w 73"/>
                <a:gd name="T39" fmla="*/ 0 h 73"/>
                <a:gd name="T40" fmla="*/ 29 w 73"/>
                <a:gd name="T41" fmla="*/ 0 h 73"/>
                <a:gd name="T42" fmla="*/ 23 w 73"/>
                <a:gd name="T43" fmla="*/ 2 h 73"/>
                <a:gd name="T44" fmla="*/ 16 w 73"/>
                <a:gd name="T45" fmla="*/ 6 h 73"/>
                <a:gd name="T46" fmla="*/ 11 w 73"/>
                <a:gd name="T47" fmla="*/ 11 h 73"/>
                <a:gd name="T48" fmla="*/ 7 w 73"/>
                <a:gd name="T49" fmla="*/ 16 h 73"/>
                <a:gd name="T50" fmla="*/ 4 w 73"/>
                <a:gd name="T51" fmla="*/ 22 h 73"/>
                <a:gd name="T52" fmla="*/ 0 w 73"/>
                <a:gd name="T53" fmla="*/ 28 h 73"/>
                <a:gd name="T54" fmla="*/ 0 w 73"/>
                <a:gd name="T55" fmla="*/ 36 h 73"/>
                <a:gd name="T56" fmla="*/ 0 w 73"/>
                <a:gd name="T57" fmla="*/ 36 h 73"/>
                <a:gd name="T58" fmla="*/ 0 w 73"/>
                <a:gd name="T59" fmla="*/ 43 h 73"/>
                <a:gd name="T60" fmla="*/ 4 w 73"/>
                <a:gd name="T61" fmla="*/ 50 h 73"/>
                <a:gd name="T62" fmla="*/ 7 w 73"/>
                <a:gd name="T63" fmla="*/ 56 h 73"/>
                <a:gd name="T64" fmla="*/ 11 w 73"/>
                <a:gd name="T65" fmla="*/ 62 h 73"/>
                <a:gd name="T66" fmla="*/ 16 w 73"/>
                <a:gd name="T67" fmla="*/ 66 h 73"/>
                <a:gd name="T68" fmla="*/ 23 w 73"/>
                <a:gd name="T69" fmla="*/ 69 h 73"/>
                <a:gd name="T70" fmla="*/ 29 w 73"/>
                <a:gd name="T71" fmla="*/ 71 h 73"/>
                <a:gd name="T72" fmla="*/ 36 w 73"/>
                <a:gd name="T73" fmla="*/ 73 h 73"/>
                <a:gd name="T74" fmla="*/ 36 w 73"/>
                <a:gd name="T75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3" h="73">
                  <a:moveTo>
                    <a:pt x="36" y="73"/>
                  </a:moveTo>
                  <a:lnTo>
                    <a:pt x="36" y="73"/>
                  </a:lnTo>
                  <a:lnTo>
                    <a:pt x="44" y="71"/>
                  </a:lnTo>
                  <a:lnTo>
                    <a:pt x="51" y="69"/>
                  </a:lnTo>
                  <a:lnTo>
                    <a:pt x="57" y="66"/>
                  </a:lnTo>
                  <a:lnTo>
                    <a:pt x="63" y="62"/>
                  </a:lnTo>
                  <a:lnTo>
                    <a:pt x="67" y="56"/>
                  </a:lnTo>
                  <a:lnTo>
                    <a:pt x="70" y="50"/>
                  </a:lnTo>
                  <a:lnTo>
                    <a:pt x="72" y="43"/>
                  </a:lnTo>
                  <a:lnTo>
                    <a:pt x="73" y="36"/>
                  </a:lnTo>
                  <a:lnTo>
                    <a:pt x="73" y="36"/>
                  </a:lnTo>
                  <a:lnTo>
                    <a:pt x="72" y="28"/>
                  </a:lnTo>
                  <a:lnTo>
                    <a:pt x="70" y="22"/>
                  </a:lnTo>
                  <a:lnTo>
                    <a:pt x="67" y="16"/>
                  </a:lnTo>
                  <a:lnTo>
                    <a:pt x="63" y="11"/>
                  </a:lnTo>
                  <a:lnTo>
                    <a:pt x="57" y="6"/>
                  </a:lnTo>
                  <a:lnTo>
                    <a:pt x="51" y="2"/>
                  </a:lnTo>
                  <a:lnTo>
                    <a:pt x="44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29" y="0"/>
                  </a:lnTo>
                  <a:lnTo>
                    <a:pt x="23" y="2"/>
                  </a:lnTo>
                  <a:lnTo>
                    <a:pt x="16" y="6"/>
                  </a:lnTo>
                  <a:lnTo>
                    <a:pt x="11" y="11"/>
                  </a:lnTo>
                  <a:lnTo>
                    <a:pt x="7" y="16"/>
                  </a:lnTo>
                  <a:lnTo>
                    <a:pt x="4" y="22"/>
                  </a:lnTo>
                  <a:lnTo>
                    <a:pt x="0" y="28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43"/>
                  </a:lnTo>
                  <a:lnTo>
                    <a:pt x="4" y="50"/>
                  </a:lnTo>
                  <a:lnTo>
                    <a:pt x="7" y="56"/>
                  </a:lnTo>
                  <a:lnTo>
                    <a:pt x="11" y="62"/>
                  </a:lnTo>
                  <a:lnTo>
                    <a:pt x="16" y="66"/>
                  </a:lnTo>
                  <a:lnTo>
                    <a:pt x="23" y="69"/>
                  </a:lnTo>
                  <a:lnTo>
                    <a:pt x="29" y="71"/>
                  </a:lnTo>
                  <a:lnTo>
                    <a:pt x="36" y="73"/>
                  </a:lnTo>
                  <a:lnTo>
                    <a:pt x="36" y="73"/>
                  </a:lnTo>
                  <a:close/>
                </a:path>
              </a:pathLst>
            </a:custGeom>
            <a:solidFill>
              <a:srgbClr val="009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" name="Freeform 12">
              <a:extLst>
                <a:ext uri="{FF2B5EF4-FFF2-40B4-BE49-F238E27FC236}">
                  <a16:creationId xmlns:a16="http://schemas.microsoft.com/office/drawing/2014/main" id="{071529CD-052C-8186-F30B-2C4B85D94E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2" y="2042"/>
              <a:ext cx="84" cy="314"/>
            </a:xfrm>
            <a:custGeom>
              <a:avLst/>
              <a:gdLst>
                <a:gd name="T0" fmla="*/ 41 w 84"/>
                <a:gd name="T1" fmla="*/ 31 h 314"/>
                <a:gd name="T2" fmla="*/ 21 w 84"/>
                <a:gd name="T3" fmla="*/ 0 h 314"/>
                <a:gd name="T4" fmla="*/ 0 w 84"/>
                <a:gd name="T5" fmla="*/ 0 h 314"/>
                <a:gd name="T6" fmla="*/ 9 w 84"/>
                <a:gd name="T7" fmla="*/ 148 h 314"/>
                <a:gd name="T8" fmla="*/ 9 w 84"/>
                <a:gd name="T9" fmla="*/ 148 h 314"/>
                <a:gd name="T10" fmla="*/ 9 w 84"/>
                <a:gd name="T11" fmla="*/ 300 h 314"/>
                <a:gd name="T12" fmla="*/ 9 w 84"/>
                <a:gd name="T13" fmla="*/ 300 h 314"/>
                <a:gd name="T14" fmla="*/ 10 w 84"/>
                <a:gd name="T15" fmla="*/ 306 h 314"/>
                <a:gd name="T16" fmla="*/ 13 w 84"/>
                <a:gd name="T17" fmla="*/ 311 h 314"/>
                <a:gd name="T18" fmla="*/ 17 w 84"/>
                <a:gd name="T19" fmla="*/ 313 h 314"/>
                <a:gd name="T20" fmla="*/ 22 w 84"/>
                <a:gd name="T21" fmla="*/ 314 h 314"/>
                <a:gd name="T22" fmla="*/ 22 w 84"/>
                <a:gd name="T23" fmla="*/ 314 h 314"/>
                <a:gd name="T24" fmla="*/ 28 w 84"/>
                <a:gd name="T25" fmla="*/ 313 h 314"/>
                <a:gd name="T26" fmla="*/ 33 w 84"/>
                <a:gd name="T27" fmla="*/ 311 h 314"/>
                <a:gd name="T28" fmla="*/ 35 w 84"/>
                <a:gd name="T29" fmla="*/ 306 h 314"/>
                <a:gd name="T30" fmla="*/ 36 w 84"/>
                <a:gd name="T31" fmla="*/ 300 h 314"/>
                <a:gd name="T32" fmla="*/ 36 w 84"/>
                <a:gd name="T33" fmla="*/ 148 h 314"/>
                <a:gd name="T34" fmla="*/ 47 w 84"/>
                <a:gd name="T35" fmla="*/ 148 h 314"/>
                <a:gd name="T36" fmla="*/ 47 w 84"/>
                <a:gd name="T37" fmla="*/ 300 h 314"/>
                <a:gd name="T38" fmla="*/ 47 w 84"/>
                <a:gd name="T39" fmla="*/ 300 h 314"/>
                <a:gd name="T40" fmla="*/ 48 w 84"/>
                <a:gd name="T41" fmla="*/ 306 h 314"/>
                <a:gd name="T42" fmla="*/ 51 w 84"/>
                <a:gd name="T43" fmla="*/ 311 h 314"/>
                <a:gd name="T44" fmla="*/ 55 w 84"/>
                <a:gd name="T45" fmla="*/ 313 h 314"/>
                <a:gd name="T46" fmla="*/ 60 w 84"/>
                <a:gd name="T47" fmla="*/ 314 h 314"/>
                <a:gd name="T48" fmla="*/ 60 w 84"/>
                <a:gd name="T49" fmla="*/ 314 h 314"/>
                <a:gd name="T50" fmla="*/ 66 w 84"/>
                <a:gd name="T51" fmla="*/ 313 h 314"/>
                <a:gd name="T52" fmla="*/ 71 w 84"/>
                <a:gd name="T53" fmla="*/ 311 h 314"/>
                <a:gd name="T54" fmla="*/ 73 w 84"/>
                <a:gd name="T55" fmla="*/ 306 h 314"/>
                <a:gd name="T56" fmla="*/ 75 w 84"/>
                <a:gd name="T57" fmla="*/ 300 h 314"/>
                <a:gd name="T58" fmla="*/ 75 w 84"/>
                <a:gd name="T59" fmla="*/ 148 h 314"/>
                <a:gd name="T60" fmla="*/ 75 w 84"/>
                <a:gd name="T61" fmla="*/ 148 h 314"/>
                <a:gd name="T62" fmla="*/ 84 w 84"/>
                <a:gd name="T63" fmla="*/ 0 h 314"/>
                <a:gd name="T64" fmla="*/ 62 w 84"/>
                <a:gd name="T65" fmla="*/ 0 h 314"/>
                <a:gd name="T66" fmla="*/ 41 w 84"/>
                <a:gd name="T67" fmla="*/ 31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4" h="314">
                  <a:moveTo>
                    <a:pt x="41" y="31"/>
                  </a:moveTo>
                  <a:lnTo>
                    <a:pt x="21" y="0"/>
                  </a:lnTo>
                  <a:lnTo>
                    <a:pt x="0" y="0"/>
                  </a:lnTo>
                  <a:lnTo>
                    <a:pt x="9" y="148"/>
                  </a:lnTo>
                  <a:lnTo>
                    <a:pt x="9" y="148"/>
                  </a:lnTo>
                  <a:lnTo>
                    <a:pt x="9" y="300"/>
                  </a:lnTo>
                  <a:lnTo>
                    <a:pt x="9" y="300"/>
                  </a:lnTo>
                  <a:lnTo>
                    <a:pt x="10" y="306"/>
                  </a:lnTo>
                  <a:lnTo>
                    <a:pt x="13" y="311"/>
                  </a:lnTo>
                  <a:lnTo>
                    <a:pt x="17" y="313"/>
                  </a:lnTo>
                  <a:lnTo>
                    <a:pt x="22" y="314"/>
                  </a:lnTo>
                  <a:lnTo>
                    <a:pt x="22" y="314"/>
                  </a:lnTo>
                  <a:lnTo>
                    <a:pt x="28" y="313"/>
                  </a:lnTo>
                  <a:lnTo>
                    <a:pt x="33" y="311"/>
                  </a:lnTo>
                  <a:lnTo>
                    <a:pt x="35" y="306"/>
                  </a:lnTo>
                  <a:lnTo>
                    <a:pt x="36" y="300"/>
                  </a:lnTo>
                  <a:lnTo>
                    <a:pt x="36" y="148"/>
                  </a:lnTo>
                  <a:lnTo>
                    <a:pt x="47" y="148"/>
                  </a:lnTo>
                  <a:lnTo>
                    <a:pt x="47" y="300"/>
                  </a:lnTo>
                  <a:lnTo>
                    <a:pt x="47" y="300"/>
                  </a:lnTo>
                  <a:lnTo>
                    <a:pt x="48" y="306"/>
                  </a:lnTo>
                  <a:lnTo>
                    <a:pt x="51" y="311"/>
                  </a:lnTo>
                  <a:lnTo>
                    <a:pt x="55" y="313"/>
                  </a:lnTo>
                  <a:lnTo>
                    <a:pt x="60" y="314"/>
                  </a:lnTo>
                  <a:lnTo>
                    <a:pt x="60" y="314"/>
                  </a:lnTo>
                  <a:lnTo>
                    <a:pt x="66" y="313"/>
                  </a:lnTo>
                  <a:lnTo>
                    <a:pt x="71" y="311"/>
                  </a:lnTo>
                  <a:lnTo>
                    <a:pt x="73" y="306"/>
                  </a:lnTo>
                  <a:lnTo>
                    <a:pt x="75" y="300"/>
                  </a:lnTo>
                  <a:lnTo>
                    <a:pt x="75" y="148"/>
                  </a:lnTo>
                  <a:lnTo>
                    <a:pt x="75" y="148"/>
                  </a:lnTo>
                  <a:lnTo>
                    <a:pt x="84" y="0"/>
                  </a:lnTo>
                  <a:lnTo>
                    <a:pt x="62" y="0"/>
                  </a:lnTo>
                  <a:lnTo>
                    <a:pt x="41" y="31"/>
                  </a:lnTo>
                  <a:close/>
                </a:path>
              </a:pathLst>
            </a:custGeom>
            <a:solidFill>
              <a:srgbClr val="009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5" name="Freeform 13">
              <a:extLst>
                <a:ext uri="{FF2B5EF4-FFF2-40B4-BE49-F238E27FC236}">
                  <a16:creationId xmlns:a16="http://schemas.microsoft.com/office/drawing/2014/main" id="{3A790AEB-2941-DD37-E5B1-2BECDBADAD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1" y="2042"/>
              <a:ext cx="23" cy="156"/>
            </a:xfrm>
            <a:custGeom>
              <a:avLst/>
              <a:gdLst>
                <a:gd name="T0" fmla="*/ 0 w 23"/>
                <a:gd name="T1" fmla="*/ 0 h 156"/>
                <a:gd name="T2" fmla="*/ 6 w 23"/>
                <a:gd name="T3" fmla="*/ 148 h 156"/>
                <a:gd name="T4" fmla="*/ 6 w 23"/>
                <a:gd name="T5" fmla="*/ 148 h 156"/>
                <a:gd name="T6" fmla="*/ 6 w 23"/>
                <a:gd name="T7" fmla="*/ 151 h 156"/>
                <a:gd name="T8" fmla="*/ 8 w 23"/>
                <a:gd name="T9" fmla="*/ 153 h 156"/>
                <a:gd name="T10" fmla="*/ 12 w 23"/>
                <a:gd name="T11" fmla="*/ 155 h 156"/>
                <a:gd name="T12" fmla="*/ 15 w 23"/>
                <a:gd name="T13" fmla="*/ 156 h 156"/>
                <a:gd name="T14" fmla="*/ 15 w 23"/>
                <a:gd name="T15" fmla="*/ 156 h 156"/>
                <a:gd name="T16" fmla="*/ 18 w 23"/>
                <a:gd name="T17" fmla="*/ 155 h 156"/>
                <a:gd name="T18" fmla="*/ 21 w 23"/>
                <a:gd name="T19" fmla="*/ 153 h 156"/>
                <a:gd name="T20" fmla="*/ 23 w 23"/>
                <a:gd name="T21" fmla="*/ 151 h 156"/>
                <a:gd name="T22" fmla="*/ 23 w 23"/>
                <a:gd name="T23" fmla="*/ 148 h 156"/>
                <a:gd name="T24" fmla="*/ 15 w 23"/>
                <a:gd name="T25" fmla="*/ 0 h 156"/>
                <a:gd name="T26" fmla="*/ 0 w 23"/>
                <a:gd name="T27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" h="156">
                  <a:moveTo>
                    <a:pt x="0" y="0"/>
                  </a:moveTo>
                  <a:lnTo>
                    <a:pt x="6" y="148"/>
                  </a:lnTo>
                  <a:lnTo>
                    <a:pt x="6" y="148"/>
                  </a:lnTo>
                  <a:lnTo>
                    <a:pt x="6" y="151"/>
                  </a:lnTo>
                  <a:lnTo>
                    <a:pt x="8" y="153"/>
                  </a:lnTo>
                  <a:lnTo>
                    <a:pt x="12" y="155"/>
                  </a:lnTo>
                  <a:lnTo>
                    <a:pt x="15" y="156"/>
                  </a:lnTo>
                  <a:lnTo>
                    <a:pt x="15" y="156"/>
                  </a:lnTo>
                  <a:lnTo>
                    <a:pt x="18" y="155"/>
                  </a:lnTo>
                  <a:lnTo>
                    <a:pt x="21" y="153"/>
                  </a:lnTo>
                  <a:lnTo>
                    <a:pt x="23" y="151"/>
                  </a:lnTo>
                  <a:lnTo>
                    <a:pt x="23" y="148"/>
                  </a:ln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6" name="Freeform 14">
              <a:extLst>
                <a:ext uri="{FF2B5EF4-FFF2-40B4-BE49-F238E27FC236}">
                  <a16:creationId xmlns:a16="http://schemas.microsoft.com/office/drawing/2014/main" id="{56544906-481C-666B-69BB-7770E638FDD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2" y="2042"/>
              <a:ext cx="23" cy="156"/>
            </a:xfrm>
            <a:custGeom>
              <a:avLst/>
              <a:gdLst>
                <a:gd name="T0" fmla="*/ 8 w 23"/>
                <a:gd name="T1" fmla="*/ 0 h 156"/>
                <a:gd name="T2" fmla="*/ 0 w 23"/>
                <a:gd name="T3" fmla="*/ 148 h 156"/>
                <a:gd name="T4" fmla="*/ 0 w 23"/>
                <a:gd name="T5" fmla="*/ 148 h 156"/>
                <a:gd name="T6" fmla="*/ 0 w 23"/>
                <a:gd name="T7" fmla="*/ 151 h 156"/>
                <a:gd name="T8" fmla="*/ 2 w 23"/>
                <a:gd name="T9" fmla="*/ 153 h 156"/>
                <a:gd name="T10" fmla="*/ 5 w 23"/>
                <a:gd name="T11" fmla="*/ 155 h 156"/>
                <a:gd name="T12" fmla="*/ 8 w 23"/>
                <a:gd name="T13" fmla="*/ 156 h 156"/>
                <a:gd name="T14" fmla="*/ 8 w 23"/>
                <a:gd name="T15" fmla="*/ 156 h 156"/>
                <a:gd name="T16" fmla="*/ 12 w 23"/>
                <a:gd name="T17" fmla="*/ 155 h 156"/>
                <a:gd name="T18" fmla="*/ 15 w 23"/>
                <a:gd name="T19" fmla="*/ 153 h 156"/>
                <a:gd name="T20" fmla="*/ 16 w 23"/>
                <a:gd name="T21" fmla="*/ 151 h 156"/>
                <a:gd name="T22" fmla="*/ 17 w 23"/>
                <a:gd name="T23" fmla="*/ 148 h 156"/>
                <a:gd name="T24" fmla="*/ 23 w 23"/>
                <a:gd name="T25" fmla="*/ 0 h 156"/>
                <a:gd name="T26" fmla="*/ 8 w 23"/>
                <a:gd name="T27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" h="156">
                  <a:moveTo>
                    <a:pt x="8" y="0"/>
                  </a:moveTo>
                  <a:lnTo>
                    <a:pt x="0" y="148"/>
                  </a:lnTo>
                  <a:lnTo>
                    <a:pt x="0" y="148"/>
                  </a:lnTo>
                  <a:lnTo>
                    <a:pt x="0" y="151"/>
                  </a:lnTo>
                  <a:lnTo>
                    <a:pt x="2" y="153"/>
                  </a:lnTo>
                  <a:lnTo>
                    <a:pt x="5" y="155"/>
                  </a:lnTo>
                  <a:lnTo>
                    <a:pt x="8" y="156"/>
                  </a:lnTo>
                  <a:lnTo>
                    <a:pt x="8" y="156"/>
                  </a:lnTo>
                  <a:lnTo>
                    <a:pt x="12" y="155"/>
                  </a:lnTo>
                  <a:lnTo>
                    <a:pt x="15" y="153"/>
                  </a:lnTo>
                  <a:lnTo>
                    <a:pt x="16" y="151"/>
                  </a:lnTo>
                  <a:lnTo>
                    <a:pt x="17" y="148"/>
                  </a:lnTo>
                  <a:lnTo>
                    <a:pt x="23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9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7" name="Freeform 15">
              <a:extLst>
                <a:ext uri="{FF2B5EF4-FFF2-40B4-BE49-F238E27FC236}">
                  <a16:creationId xmlns:a16="http://schemas.microsoft.com/office/drawing/2014/main" id="{A062AD6D-CE30-A9F4-C9E3-2A4D0768CB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2" y="1965"/>
              <a:ext cx="73" cy="73"/>
            </a:xfrm>
            <a:custGeom>
              <a:avLst/>
              <a:gdLst>
                <a:gd name="T0" fmla="*/ 36 w 73"/>
                <a:gd name="T1" fmla="*/ 73 h 73"/>
                <a:gd name="T2" fmla="*/ 36 w 73"/>
                <a:gd name="T3" fmla="*/ 73 h 73"/>
                <a:gd name="T4" fmla="*/ 43 w 73"/>
                <a:gd name="T5" fmla="*/ 71 h 73"/>
                <a:gd name="T6" fmla="*/ 50 w 73"/>
                <a:gd name="T7" fmla="*/ 69 h 73"/>
                <a:gd name="T8" fmla="*/ 57 w 73"/>
                <a:gd name="T9" fmla="*/ 66 h 73"/>
                <a:gd name="T10" fmla="*/ 62 w 73"/>
                <a:gd name="T11" fmla="*/ 62 h 73"/>
                <a:gd name="T12" fmla="*/ 66 w 73"/>
                <a:gd name="T13" fmla="*/ 56 h 73"/>
                <a:gd name="T14" fmla="*/ 69 w 73"/>
                <a:gd name="T15" fmla="*/ 50 h 73"/>
                <a:gd name="T16" fmla="*/ 72 w 73"/>
                <a:gd name="T17" fmla="*/ 43 h 73"/>
                <a:gd name="T18" fmla="*/ 73 w 73"/>
                <a:gd name="T19" fmla="*/ 36 h 73"/>
                <a:gd name="T20" fmla="*/ 73 w 73"/>
                <a:gd name="T21" fmla="*/ 36 h 73"/>
                <a:gd name="T22" fmla="*/ 72 w 73"/>
                <a:gd name="T23" fmla="*/ 28 h 73"/>
                <a:gd name="T24" fmla="*/ 69 w 73"/>
                <a:gd name="T25" fmla="*/ 22 h 73"/>
                <a:gd name="T26" fmla="*/ 66 w 73"/>
                <a:gd name="T27" fmla="*/ 16 h 73"/>
                <a:gd name="T28" fmla="*/ 62 w 73"/>
                <a:gd name="T29" fmla="*/ 11 h 73"/>
                <a:gd name="T30" fmla="*/ 57 w 73"/>
                <a:gd name="T31" fmla="*/ 6 h 73"/>
                <a:gd name="T32" fmla="*/ 50 w 73"/>
                <a:gd name="T33" fmla="*/ 2 h 73"/>
                <a:gd name="T34" fmla="*/ 43 w 73"/>
                <a:gd name="T35" fmla="*/ 0 h 73"/>
                <a:gd name="T36" fmla="*/ 36 w 73"/>
                <a:gd name="T37" fmla="*/ 0 h 73"/>
                <a:gd name="T38" fmla="*/ 36 w 73"/>
                <a:gd name="T39" fmla="*/ 0 h 73"/>
                <a:gd name="T40" fmla="*/ 28 w 73"/>
                <a:gd name="T41" fmla="*/ 0 h 73"/>
                <a:gd name="T42" fmla="*/ 22 w 73"/>
                <a:gd name="T43" fmla="*/ 2 h 73"/>
                <a:gd name="T44" fmla="*/ 16 w 73"/>
                <a:gd name="T45" fmla="*/ 6 h 73"/>
                <a:gd name="T46" fmla="*/ 10 w 73"/>
                <a:gd name="T47" fmla="*/ 11 h 73"/>
                <a:gd name="T48" fmla="*/ 6 w 73"/>
                <a:gd name="T49" fmla="*/ 16 h 73"/>
                <a:gd name="T50" fmla="*/ 2 w 73"/>
                <a:gd name="T51" fmla="*/ 22 h 73"/>
                <a:gd name="T52" fmla="*/ 0 w 73"/>
                <a:gd name="T53" fmla="*/ 28 h 73"/>
                <a:gd name="T54" fmla="*/ 0 w 73"/>
                <a:gd name="T55" fmla="*/ 36 h 73"/>
                <a:gd name="T56" fmla="*/ 0 w 73"/>
                <a:gd name="T57" fmla="*/ 36 h 73"/>
                <a:gd name="T58" fmla="*/ 0 w 73"/>
                <a:gd name="T59" fmla="*/ 43 h 73"/>
                <a:gd name="T60" fmla="*/ 2 w 73"/>
                <a:gd name="T61" fmla="*/ 50 h 73"/>
                <a:gd name="T62" fmla="*/ 6 w 73"/>
                <a:gd name="T63" fmla="*/ 56 h 73"/>
                <a:gd name="T64" fmla="*/ 10 w 73"/>
                <a:gd name="T65" fmla="*/ 62 h 73"/>
                <a:gd name="T66" fmla="*/ 16 w 73"/>
                <a:gd name="T67" fmla="*/ 66 h 73"/>
                <a:gd name="T68" fmla="*/ 22 w 73"/>
                <a:gd name="T69" fmla="*/ 69 h 73"/>
                <a:gd name="T70" fmla="*/ 28 w 73"/>
                <a:gd name="T71" fmla="*/ 71 h 73"/>
                <a:gd name="T72" fmla="*/ 36 w 73"/>
                <a:gd name="T73" fmla="*/ 73 h 73"/>
                <a:gd name="T74" fmla="*/ 36 w 73"/>
                <a:gd name="T75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3" h="73">
                  <a:moveTo>
                    <a:pt x="36" y="73"/>
                  </a:moveTo>
                  <a:lnTo>
                    <a:pt x="36" y="73"/>
                  </a:lnTo>
                  <a:lnTo>
                    <a:pt x="43" y="71"/>
                  </a:lnTo>
                  <a:lnTo>
                    <a:pt x="50" y="69"/>
                  </a:lnTo>
                  <a:lnTo>
                    <a:pt x="57" y="66"/>
                  </a:lnTo>
                  <a:lnTo>
                    <a:pt x="62" y="62"/>
                  </a:lnTo>
                  <a:lnTo>
                    <a:pt x="66" y="56"/>
                  </a:lnTo>
                  <a:lnTo>
                    <a:pt x="69" y="50"/>
                  </a:lnTo>
                  <a:lnTo>
                    <a:pt x="72" y="43"/>
                  </a:lnTo>
                  <a:lnTo>
                    <a:pt x="73" y="36"/>
                  </a:lnTo>
                  <a:lnTo>
                    <a:pt x="73" y="36"/>
                  </a:lnTo>
                  <a:lnTo>
                    <a:pt x="72" y="28"/>
                  </a:lnTo>
                  <a:lnTo>
                    <a:pt x="69" y="22"/>
                  </a:lnTo>
                  <a:lnTo>
                    <a:pt x="66" y="16"/>
                  </a:lnTo>
                  <a:lnTo>
                    <a:pt x="62" y="11"/>
                  </a:lnTo>
                  <a:lnTo>
                    <a:pt x="57" y="6"/>
                  </a:lnTo>
                  <a:lnTo>
                    <a:pt x="50" y="2"/>
                  </a:lnTo>
                  <a:lnTo>
                    <a:pt x="43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28" y="0"/>
                  </a:lnTo>
                  <a:lnTo>
                    <a:pt x="22" y="2"/>
                  </a:lnTo>
                  <a:lnTo>
                    <a:pt x="16" y="6"/>
                  </a:lnTo>
                  <a:lnTo>
                    <a:pt x="10" y="11"/>
                  </a:lnTo>
                  <a:lnTo>
                    <a:pt x="6" y="16"/>
                  </a:lnTo>
                  <a:lnTo>
                    <a:pt x="2" y="22"/>
                  </a:lnTo>
                  <a:lnTo>
                    <a:pt x="0" y="28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43"/>
                  </a:lnTo>
                  <a:lnTo>
                    <a:pt x="2" y="50"/>
                  </a:lnTo>
                  <a:lnTo>
                    <a:pt x="6" y="56"/>
                  </a:lnTo>
                  <a:lnTo>
                    <a:pt x="10" y="62"/>
                  </a:lnTo>
                  <a:lnTo>
                    <a:pt x="16" y="66"/>
                  </a:lnTo>
                  <a:lnTo>
                    <a:pt x="22" y="69"/>
                  </a:lnTo>
                  <a:lnTo>
                    <a:pt x="28" y="71"/>
                  </a:lnTo>
                  <a:lnTo>
                    <a:pt x="36" y="73"/>
                  </a:lnTo>
                  <a:lnTo>
                    <a:pt x="36" y="73"/>
                  </a:lnTo>
                  <a:close/>
                </a:path>
              </a:pathLst>
            </a:custGeom>
            <a:solidFill>
              <a:srgbClr val="009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8" name="Freeform 16">
              <a:extLst>
                <a:ext uri="{FF2B5EF4-FFF2-40B4-BE49-F238E27FC236}">
                  <a16:creationId xmlns:a16="http://schemas.microsoft.com/office/drawing/2014/main" id="{497F4910-3C50-CEA8-3E7B-6AF891235F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6" y="2042"/>
              <a:ext cx="84" cy="314"/>
            </a:xfrm>
            <a:custGeom>
              <a:avLst/>
              <a:gdLst>
                <a:gd name="T0" fmla="*/ 42 w 84"/>
                <a:gd name="T1" fmla="*/ 31 h 314"/>
                <a:gd name="T2" fmla="*/ 22 w 84"/>
                <a:gd name="T3" fmla="*/ 0 h 314"/>
                <a:gd name="T4" fmla="*/ 0 w 84"/>
                <a:gd name="T5" fmla="*/ 0 h 314"/>
                <a:gd name="T6" fmla="*/ 9 w 84"/>
                <a:gd name="T7" fmla="*/ 148 h 314"/>
                <a:gd name="T8" fmla="*/ 9 w 84"/>
                <a:gd name="T9" fmla="*/ 148 h 314"/>
                <a:gd name="T10" fmla="*/ 9 w 84"/>
                <a:gd name="T11" fmla="*/ 300 h 314"/>
                <a:gd name="T12" fmla="*/ 9 w 84"/>
                <a:gd name="T13" fmla="*/ 300 h 314"/>
                <a:gd name="T14" fmla="*/ 10 w 84"/>
                <a:gd name="T15" fmla="*/ 306 h 314"/>
                <a:gd name="T16" fmla="*/ 13 w 84"/>
                <a:gd name="T17" fmla="*/ 311 h 314"/>
                <a:gd name="T18" fmla="*/ 17 w 84"/>
                <a:gd name="T19" fmla="*/ 313 h 314"/>
                <a:gd name="T20" fmla="*/ 23 w 84"/>
                <a:gd name="T21" fmla="*/ 314 h 314"/>
                <a:gd name="T22" fmla="*/ 23 w 84"/>
                <a:gd name="T23" fmla="*/ 314 h 314"/>
                <a:gd name="T24" fmla="*/ 28 w 84"/>
                <a:gd name="T25" fmla="*/ 313 h 314"/>
                <a:gd name="T26" fmla="*/ 32 w 84"/>
                <a:gd name="T27" fmla="*/ 311 h 314"/>
                <a:gd name="T28" fmla="*/ 35 w 84"/>
                <a:gd name="T29" fmla="*/ 306 h 314"/>
                <a:gd name="T30" fmla="*/ 36 w 84"/>
                <a:gd name="T31" fmla="*/ 300 h 314"/>
                <a:gd name="T32" fmla="*/ 36 w 84"/>
                <a:gd name="T33" fmla="*/ 148 h 314"/>
                <a:gd name="T34" fmla="*/ 47 w 84"/>
                <a:gd name="T35" fmla="*/ 148 h 314"/>
                <a:gd name="T36" fmla="*/ 47 w 84"/>
                <a:gd name="T37" fmla="*/ 300 h 314"/>
                <a:gd name="T38" fmla="*/ 47 w 84"/>
                <a:gd name="T39" fmla="*/ 300 h 314"/>
                <a:gd name="T40" fmla="*/ 48 w 84"/>
                <a:gd name="T41" fmla="*/ 306 h 314"/>
                <a:gd name="T42" fmla="*/ 51 w 84"/>
                <a:gd name="T43" fmla="*/ 311 h 314"/>
                <a:gd name="T44" fmla="*/ 55 w 84"/>
                <a:gd name="T45" fmla="*/ 313 h 314"/>
                <a:gd name="T46" fmla="*/ 61 w 84"/>
                <a:gd name="T47" fmla="*/ 314 h 314"/>
                <a:gd name="T48" fmla="*/ 61 w 84"/>
                <a:gd name="T49" fmla="*/ 314 h 314"/>
                <a:gd name="T50" fmla="*/ 66 w 84"/>
                <a:gd name="T51" fmla="*/ 313 h 314"/>
                <a:gd name="T52" fmla="*/ 71 w 84"/>
                <a:gd name="T53" fmla="*/ 311 h 314"/>
                <a:gd name="T54" fmla="*/ 73 w 84"/>
                <a:gd name="T55" fmla="*/ 306 h 314"/>
                <a:gd name="T56" fmla="*/ 74 w 84"/>
                <a:gd name="T57" fmla="*/ 300 h 314"/>
                <a:gd name="T58" fmla="*/ 74 w 84"/>
                <a:gd name="T59" fmla="*/ 148 h 314"/>
                <a:gd name="T60" fmla="*/ 75 w 84"/>
                <a:gd name="T61" fmla="*/ 148 h 314"/>
                <a:gd name="T62" fmla="*/ 84 w 84"/>
                <a:gd name="T63" fmla="*/ 0 h 314"/>
                <a:gd name="T64" fmla="*/ 63 w 84"/>
                <a:gd name="T65" fmla="*/ 0 h 314"/>
                <a:gd name="T66" fmla="*/ 42 w 84"/>
                <a:gd name="T67" fmla="*/ 31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4" h="314">
                  <a:moveTo>
                    <a:pt x="42" y="31"/>
                  </a:moveTo>
                  <a:lnTo>
                    <a:pt x="22" y="0"/>
                  </a:lnTo>
                  <a:lnTo>
                    <a:pt x="0" y="0"/>
                  </a:lnTo>
                  <a:lnTo>
                    <a:pt x="9" y="148"/>
                  </a:lnTo>
                  <a:lnTo>
                    <a:pt x="9" y="148"/>
                  </a:lnTo>
                  <a:lnTo>
                    <a:pt x="9" y="300"/>
                  </a:lnTo>
                  <a:lnTo>
                    <a:pt x="9" y="300"/>
                  </a:lnTo>
                  <a:lnTo>
                    <a:pt x="10" y="306"/>
                  </a:lnTo>
                  <a:lnTo>
                    <a:pt x="13" y="311"/>
                  </a:lnTo>
                  <a:lnTo>
                    <a:pt x="17" y="313"/>
                  </a:lnTo>
                  <a:lnTo>
                    <a:pt x="23" y="314"/>
                  </a:lnTo>
                  <a:lnTo>
                    <a:pt x="23" y="314"/>
                  </a:lnTo>
                  <a:lnTo>
                    <a:pt x="28" y="313"/>
                  </a:lnTo>
                  <a:lnTo>
                    <a:pt x="32" y="311"/>
                  </a:lnTo>
                  <a:lnTo>
                    <a:pt x="35" y="306"/>
                  </a:lnTo>
                  <a:lnTo>
                    <a:pt x="36" y="300"/>
                  </a:lnTo>
                  <a:lnTo>
                    <a:pt x="36" y="148"/>
                  </a:lnTo>
                  <a:lnTo>
                    <a:pt x="47" y="148"/>
                  </a:lnTo>
                  <a:lnTo>
                    <a:pt x="47" y="300"/>
                  </a:lnTo>
                  <a:lnTo>
                    <a:pt x="47" y="300"/>
                  </a:lnTo>
                  <a:lnTo>
                    <a:pt x="48" y="306"/>
                  </a:lnTo>
                  <a:lnTo>
                    <a:pt x="51" y="311"/>
                  </a:lnTo>
                  <a:lnTo>
                    <a:pt x="55" y="313"/>
                  </a:lnTo>
                  <a:lnTo>
                    <a:pt x="61" y="314"/>
                  </a:lnTo>
                  <a:lnTo>
                    <a:pt x="61" y="314"/>
                  </a:lnTo>
                  <a:lnTo>
                    <a:pt x="66" y="313"/>
                  </a:lnTo>
                  <a:lnTo>
                    <a:pt x="71" y="311"/>
                  </a:lnTo>
                  <a:lnTo>
                    <a:pt x="73" y="306"/>
                  </a:lnTo>
                  <a:lnTo>
                    <a:pt x="74" y="300"/>
                  </a:lnTo>
                  <a:lnTo>
                    <a:pt x="74" y="148"/>
                  </a:lnTo>
                  <a:lnTo>
                    <a:pt x="75" y="148"/>
                  </a:lnTo>
                  <a:lnTo>
                    <a:pt x="84" y="0"/>
                  </a:lnTo>
                  <a:lnTo>
                    <a:pt x="63" y="0"/>
                  </a:lnTo>
                  <a:lnTo>
                    <a:pt x="42" y="31"/>
                  </a:lnTo>
                  <a:close/>
                </a:path>
              </a:pathLst>
            </a:custGeom>
            <a:solidFill>
              <a:srgbClr val="009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DEB14D61-2E4D-C08B-96CE-D09E95B57206}"/>
              </a:ext>
            </a:extLst>
          </p:cNvPr>
          <p:cNvSpPr txBox="1"/>
          <p:nvPr/>
        </p:nvSpPr>
        <p:spPr bwMode="gray">
          <a:xfrm>
            <a:off x="7236010" y="4331983"/>
            <a:ext cx="2092773" cy="25782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l"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None/>
            </a:pPr>
            <a:r>
              <a:rPr lang="en-GB" sz="1600" dirty="0" err="1"/>
              <a:t>Edades</a:t>
            </a:r>
            <a:r>
              <a:rPr lang="en-GB" sz="1600" dirty="0"/>
              <a:t>:  35 – 40 </a:t>
            </a:r>
            <a:r>
              <a:rPr lang="en-GB" sz="1600" dirty="0" err="1"/>
              <a:t>años</a:t>
            </a:r>
            <a:endParaRPr lang="en-GB" sz="16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B31C1D0-CE77-7BC4-F450-67F4846E1EF9}"/>
              </a:ext>
            </a:extLst>
          </p:cNvPr>
          <p:cNvSpPr txBox="1"/>
          <p:nvPr/>
        </p:nvSpPr>
        <p:spPr bwMode="gray">
          <a:xfrm>
            <a:off x="6829427" y="4644263"/>
            <a:ext cx="2905937" cy="25782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l"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None/>
            </a:pPr>
            <a:r>
              <a:rPr lang="en-GB" sz="1600" dirty="0" err="1"/>
              <a:t>Ingreso</a:t>
            </a:r>
            <a:r>
              <a:rPr lang="en-GB" sz="1600" dirty="0"/>
              <a:t> </a:t>
            </a:r>
            <a:r>
              <a:rPr lang="en-GB" sz="1600" dirty="0" err="1"/>
              <a:t>Promedio</a:t>
            </a:r>
            <a:r>
              <a:rPr lang="en-GB" sz="1600" dirty="0"/>
              <a:t>: 15,000 USD</a:t>
            </a:r>
          </a:p>
        </p:txBody>
      </p:sp>
    </p:spTree>
    <p:extLst>
      <p:ext uri="{BB962C8B-B14F-4D97-AF65-F5344CB8AC3E}">
        <p14:creationId xmlns:p14="http://schemas.microsoft.com/office/powerpoint/2010/main" val="221129596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DBA67-B456-DF8D-DC42-43C530CBE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Segmentación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130908E-EB8D-6BDA-0AE0-5B38C974C808}"/>
              </a:ext>
            </a:extLst>
          </p:cNvPr>
          <p:cNvGrpSpPr/>
          <p:nvPr/>
        </p:nvGrpSpPr>
        <p:grpSpPr>
          <a:xfrm flipH="1">
            <a:off x="1085848" y="1708550"/>
            <a:ext cx="4543425" cy="3977879"/>
            <a:chOff x="769289" y="1172126"/>
            <a:chExt cx="2663825" cy="2900187"/>
          </a:xfrm>
        </p:grpSpPr>
        <p:sp>
          <p:nvSpPr>
            <p:cNvPr id="5" name="Rechteck 22">
              <a:extLst>
                <a:ext uri="{FF2B5EF4-FFF2-40B4-BE49-F238E27FC236}">
                  <a16:creationId xmlns:a16="http://schemas.microsoft.com/office/drawing/2014/main" id="{16E1A2FC-3C54-96E8-7821-3269EE6A8893}"/>
                </a:ext>
              </a:extLst>
            </p:cNvPr>
            <p:cNvSpPr/>
            <p:nvPr/>
          </p:nvSpPr>
          <p:spPr bwMode="gray">
            <a:xfrm>
              <a:off x="769289" y="1172126"/>
              <a:ext cx="2663825" cy="260685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252000" tIns="216000" rIns="252000" bIns="216000" numCol="1" rtlCol="0" anchor="b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Aft>
                  <a:spcPct val="0"/>
                </a:spcAft>
                <a:buClr>
                  <a:schemeClr val="accent2"/>
                </a:buClr>
              </a:pPr>
              <a:r>
                <a:rPr lang="en-GB" b="1" dirty="0">
                  <a:solidFill>
                    <a:schemeClr val="accent2"/>
                  </a:solidFill>
                </a:rPr>
                <a:t>Has </a:t>
              </a:r>
              <a:r>
                <a:rPr lang="en-GB" b="1" dirty="0" err="1">
                  <a:solidFill>
                    <a:schemeClr val="accent2"/>
                  </a:solidFill>
                </a:rPr>
                <a:t>tu</a:t>
              </a:r>
              <a:r>
                <a:rPr lang="en-GB" b="1" dirty="0">
                  <a:solidFill>
                    <a:schemeClr val="accent2"/>
                  </a:solidFill>
                </a:rPr>
                <a:t> </a:t>
              </a:r>
              <a:r>
                <a:rPr lang="en-GB" b="1" dirty="0" err="1">
                  <a:solidFill>
                    <a:schemeClr val="accent2"/>
                  </a:solidFill>
                </a:rPr>
                <a:t>investigación</a:t>
              </a:r>
              <a:endParaRPr lang="en-GB" b="1" dirty="0">
                <a:solidFill>
                  <a:schemeClr val="accent2"/>
                </a:solidFill>
              </a:endParaRPr>
            </a:p>
            <a:p>
              <a:pPr defTabSz="914400" fontAlgn="base">
                <a:spcAft>
                  <a:spcPct val="0"/>
                </a:spcAft>
                <a:buClr>
                  <a:schemeClr val="accent2"/>
                </a:buClr>
              </a:pPr>
              <a:endParaRPr lang="en-GB" sz="1800" b="1" dirty="0">
                <a:solidFill>
                  <a:schemeClr val="bg1"/>
                </a:solidFill>
              </a:endParaRPr>
            </a:p>
            <a:p>
              <a:pPr marL="285750" indent="-285750" defTabSz="914400" fontAlgn="base"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</a:pPr>
              <a:r>
                <a:rPr lang="en-GB" sz="1800" b="1" dirty="0">
                  <a:solidFill>
                    <a:schemeClr val="bg1"/>
                  </a:solidFill>
                </a:rPr>
                <a:t>No </a:t>
              </a:r>
              <a:r>
                <a:rPr lang="en-GB" sz="1800" b="1" dirty="0" err="1">
                  <a:solidFill>
                    <a:schemeClr val="bg1"/>
                  </a:solidFill>
                </a:rPr>
                <a:t>crees</a:t>
              </a:r>
              <a:r>
                <a:rPr lang="en-GB" sz="1800" b="1" dirty="0">
                  <a:solidFill>
                    <a:schemeClr val="bg1"/>
                  </a:solidFill>
                </a:rPr>
                <a:t> </a:t>
              </a:r>
              <a:r>
                <a:rPr lang="en-GB" sz="1800" b="1" dirty="0" err="1">
                  <a:solidFill>
                    <a:schemeClr val="bg1"/>
                  </a:solidFill>
                </a:rPr>
                <a:t>estigmas</a:t>
              </a:r>
              <a:endParaRPr lang="en-GB" sz="1800" b="1" dirty="0">
                <a:solidFill>
                  <a:schemeClr val="bg1"/>
                </a:solidFill>
              </a:endParaRPr>
            </a:p>
            <a:p>
              <a:pPr marL="285750" indent="-285750" defTabSz="914400" fontAlgn="base"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</a:pPr>
              <a:endParaRPr lang="en-GB" sz="1800" b="1" dirty="0">
                <a:solidFill>
                  <a:schemeClr val="bg1"/>
                </a:solidFill>
              </a:endParaRPr>
            </a:p>
            <a:p>
              <a:pPr marL="285750" indent="-285750" defTabSz="914400" fontAlgn="base"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</a:pPr>
              <a:r>
                <a:rPr lang="en-GB" sz="1800" b="1" dirty="0" err="1">
                  <a:solidFill>
                    <a:schemeClr val="bg1"/>
                  </a:solidFill>
                </a:rPr>
                <a:t>Revisa</a:t>
              </a:r>
              <a:r>
                <a:rPr lang="en-GB" sz="1800" b="1" dirty="0">
                  <a:solidFill>
                    <a:schemeClr val="bg1"/>
                  </a:solidFill>
                </a:rPr>
                <a:t> </a:t>
              </a:r>
              <a:r>
                <a:rPr lang="en-GB" sz="1800" b="1" dirty="0" err="1">
                  <a:solidFill>
                    <a:schemeClr val="bg1"/>
                  </a:solidFill>
                </a:rPr>
                <a:t>el</a:t>
              </a:r>
              <a:r>
                <a:rPr lang="en-GB" sz="1800" b="1" dirty="0">
                  <a:solidFill>
                    <a:schemeClr val="bg1"/>
                  </a:solidFill>
                </a:rPr>
                <a:t> </a:t>
              </a:r>
              <a:r>
                <a:rPr lang="en-GB" sz="1800" b="1" dirty="0" err="1">
                  <a:solidFill>
                    <a:schemeClr val="bg1"/>
                  </a:solidFill>
                </a:rPr>
                <a:t>comportamiento</a:t>
              </a:r>
              <a:r>
                <a:rPr lang="en-GB" sz="1800" b="1" dirty="0">
                  <a:solidFill>
                    <a:schemeClr val="bg1"/>
                  </a:solidFill>
                </a:rPr>
                <a:t> y </a:t>
              </a:r>
              <a:r>
                <a:rPr lang="en-GB" sz="1800" b="1" dirty="0" err="1">
                  <a:solidFill>
                    <a:schemeClr val="bg1"/>
                  </a:solidFill>
                </a:rPr>
                <a:t>necesidades</a:t>
              </a:r>
              <a:r>
                <a:rPr lang="en-GB" sz="1800" b="1" dirty="0">
                  <a:solidFill>
                    <a:schemeClr val="bg1"/>
                  </a:solidFill>
                </a:rPr>
                <a:t> de </a:t>
              </a:r>
              <a:r>
                <a:rPr lang="en-GB" sz="1800" b="1" dirty="0" err="1">
                  <a:solidFill>
                    <a:schemeClr val="bg1"/>
                  </a:solidFill>
                </a:rPr>
                <a:t>distintos</a:t>
              </a:r>
              <a:r>
                <a:rPr lang="en-GB" sz="1800" b="1" dirty="0">
                  <a:solidFill>
                    <a:schemeClr val="bg1"/>
                  </a:solidFill>
                </a:rPr>
                <a:t> </a:t>
              </a:r>
              <a:r>
                <a:rPr lang="en-GB" sz="1800" b="1" dirty="0" err="1">
                  <a:solidFill>
                    <a:schemeClr val="bg1"/>
                  </a:solidFill>
                </a:rPr>
                <a:t>grupos</a:t>
              </a:r>
              <a:r>
                <a:rPr lang="en-GB" sz="1800" b="1" dirty="0">
                  <a:solidFill>
                    <a:schemeClr val="bg1"/>
                  </a:solidFill>
                </a:rPr>
                <a:t> de </a:t>
              </a:r>
              <a:r>
                <a:rPr lang="en-GB" sz="1800" b="1" dirty="0" err="1">
                  <a:solidFill>
                    <a:schemeClr val="bg1"/>
                  </a:solidFill>
                </a:rPr>
                <a:t>edad</a:t>
              </a:r>
              <a:r>
                <a:rPr lang="en-GB" sz="1800" b="1" dirty="0">
                  <a:solidFill>
                    <a:schemeClr val="bg1"/>
                  </a:solidFill>
                </a:rPr>
                <a:t>.</a:t>
              </a:r>
            </a:p>
            <a:p>
              <a:pPr defTabSz="914400" fontAlgn="base">
                <a:spcAft>
                  <a:spcPct val="0"/>
                </a:spcAft>
                <a:buClr>
                  <a:schemeClr val="accent2"/>
                </a:buClr>
              </a:pPr>
              <a:endParaRPr lang="en-GB" sz="1800" b="1" dirty="0">
                <a:solidFill>
                  <a:schemeClr val="bg1"/>
                </a:solidFill>
              </a:endParaRPr>
            </a:p>
            <a:p>
              <a:pPr lvl="1" defTabSz="914400" fontAlgn="base">
                <a:spcAft>
                  <a:spcPct val="0"/>
                </a:spcAft>
                <a:buClr>
                  <a:schemeClr val="accent2"/>
                </a:buClr>
              </a:pPr>
              <a:r>
                <a:rPr lang="en-GB" sz="1800" b="1" i="1" dirty="0">
                  <a:solidFill>
                    <a:schemeClr val="bg1"/>
                  </a:solidFill>
                </a:rPr>
                <a:t>Los que </a:t>
              </a:r>
              <a:r>
                <a:rPr lang="en-GB" sz="1800" b="1" i="1" dirty="0" err="1">
                  <a:solidFill>
                    <a:schemeClr val="bg1"/>
                  </a:solidFill>
                </a:rPr>
                <a:t>ya</a:t>
              </a:r>
              <a:r>
                <a:rPr lang="en-GB" sz="1800" b="1" i="1" dirty="0">
                  <a:solidFill>
                    <a:schemeClr val="bg1"/>
                  </a:solidFill>
                </a:rPr>
                <a:t> </a:t>
              </a:r>
              <a:r>
                <a:rPr lang="en-GB" sz="1800" b="1" i="1" dirty="0" err="1">
                  <a:solidFill>
                    <a:schemeClr val="bg1"/>
                  </a:solidFill>
                </a:rPr>
                <a:t>tienes</a:t>
              </a:r>
              <a:r>
                <a:rPr lang="en-GB" sz="1800" b="1" i="1" dirty="0">
                  <a:solidFill>
                    <a:schemeClr val="bg1"/>
                  </a:solidFill>
                </a:rPr>
                <a:t> y </a:t>
              </a:r>
              <a:r>
                <a:rPr lang="en-GB" sz="1800" b="1" i="1" dirty="0" err="1">
                  <a:solidFill>
                    <a:schemeClr val="bg1"/>
                  </a:solidFill>
                </a:rPr>
                <a:t>potenciales</a:t>
              </a:r>
              <a:endParaRPr lang="en-GB" sz="1800" b="1" i="1" dirty="0">
                <a:solidFill>
                  <a:schemeClr val="bg1"/>
                </a:solidFill>
              </a:endParaRPr>
            </a:p>
            <a:p>
              <a:pPr defTabSz="914400" fontAlgn="base">
                <a:spcAft>
                  <a:spcPct val="0"/>
                </a:spcAft>
                <a:buClr>
                  <a:schemeClr val="accent2"/>
                </a:buClr>
              </a:pPr>
              <a:endParaRPr lang="en-GB" sz="1800" b="1" dirty="0">
                <a:solidFill>
                  <a:schemeClr val="bg1"/>
                </a:solidFill>
              </a:endParaRPr>
            </a:p>
            <a:p>
              <a:pPr defTabSz="914400" fontAlgn="base">
                <a:spcAft>
                  <a:spcPct val="0"/>
                </a:spcAft>
                <a:buClr>
                  <a:schemeClr val="accent2"/>
                </a:buClr>
              </a:pPr>
              <a:endParaRPr lang="en-GB" sz="1800" b="1" dirty="0">
                <a:solidFill>
                  <a:schemeClr val="bg1"/>
                </a:solidFill>
              </a:endParaRPr>
            </a:p>
          </p:txBody>
        </p:sp>
        <p:sp>
          <p:nvSpPr>
            <p:cNvPr id="6" name="Freihandform: Form 47">
              <a:extLst>
                <a:ext uri="{FF2B5EF4-FFF2-40B4-BE49-F238E27FC236}">
                  <a16:creationId xmlns:a16="http://schemas.microsoft.com/office/drawing/2014/main" id="{6206A234-74C2-C4E2-D481-93268B04A63E}"/>
                </a:ext>
              </a:extLst>
            </p:cNvPr>
            <p:cNvSpPr/>
            <p:nvPr/>
          </p:nvSpPr>
          <p:spPr bwMode="gray">
            <a:xfrm flipH="1">
              <a:off x="911949" y="3728007"/>
              <a:ext cx="737026" cy="344306"/>
            </a:xfrm>
            <a:custGeom>
              <a:avLst/>
              <a:gdLst>
                <a:gd name="connsiteX0" fmla="*/ 0 w 737026"/>
                <a:gd name="connsiteY0" fmla="*/ 0 h 327532"/>
                <a:gd name="connsiteX1" fmla="*/ 655064 w 737026"/>
                <a:gd name="connsiteY1" fmla="*/ 0 h 327532"/>
                <a:gd name="connsiteX2" fmla="*/ 737026 w 737026"/>
                <a:gd name="connsiteY2" fmla="*/ 327532 h 327532"/>
                <a:gd name="connsiteX3" fmla="*/ 0 w 737026"/>
                <a:gd name="connsiteY3" fmla="*/ 0 h 327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7026" h="327532">
                  <a:moveTo>
                    <a:pt x="0" y="0"/>
                  </a:moveTo>
                  <a:lnTo>
                    <a:pt x="655064" y="0"/>
                  </a:lnTo>
                  <a:lnTo>
                    <a:pt x="737026" y="3275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Aft>
                  <a:spcPct val="0"/>
                </a:spcAft>
                <a:buClr>
                  <a:schemeClr val="accent2"/>
                </a:buClr>
                <a:buSzTx/>
                <a:tabLst/>
              </a:pPr>
              <a:endParaRPr kumimoji="0" lang="en-GB" sz="1600" b="0" i="0" u="none" strike="noStrike" cap="none" normalizeH="0" baseline="0" dirty="0" err="1">
                <a:ln>
                  <a:noFill/>
                </a:ln>
                <a:effectLst/>
                <a:latin typeface="Arial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0E390E75-AD98-9FE6-17B8-7DF6EB517719}"/>
              </a:ext>
            </a:extLst>
          </p:cNvPr>
          <p:cNvSpPr txBox="1"/>
          <p:nvPr/>
        </p:nvSpPr>
        <p:spPr bwMode="gray">
          <a:xfrm>
            <a:off x="6372225" y="1759751"/>
            <a:ext cx="4476752" cy="79223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indent="0" algn="ctr"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None/>
            </a:pPr>
            <a:r>
              <a:rPr lang="en-GB" sz="2000" dirty="0"/>
              <a:t>¡Las </a:t>
            </a:r>
            <a:r>
              <a:rPr lang="en-GB" sz="2000" dirty="0" err="1"/>
              <a:t>generaciones</a:t>
            </a:r>
            <a:r>
              <a:rPr lang="en-GB" sz="2000" dirty="0"/>
              <a:t> X y Z son </a:t>
            </a:r>
            <a:r>
              <a:rPr lang="en-GB" sz="2000" dirty="0" err="1"/>
              <a:t>muy</a:t>
            </a:r>
            <a:r>
              <a:rPr lang="en-GB" sz="2000" dirty="0"/>
              <a:t> </a:t>
            </a:r>
            <a:r>
              <a:rPr lang="en-GB" sz="2000" dirty="0" err="1"/>
              <a:t>informadas</a:t>
            </a:r>
            <a:r>
              <a:rPr lang="en-GB" sz="2000" dirty="0"/>
              <a:t>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B57110-779D-C8AF-2E48-C2479EBF1200}"/>
              </a:ext>
            </a:extLst>
          </p:cNvPr>
          <p:cNvSpPr txBox="1"/>
          <p:nvPr/>
        </p:nvSpPr>
        <p:spPr bwMode="gray">
          <a:xfrm>
            <a:off x="6124576" y="2984426"/>
            <a:ext cx="4981576" cy="176212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indent="0" algn="ctr"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None/>
            </a:pPr>
            <a:endParaRPr lang="en-GB" sz="2000" dirty="0"/>
          </a:p>
          <a:p>
            <a:pPr marL="0" indent="0" algn="ctr"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None/>
            </a:pPr>
            <a:r>
              <a:rPr lang="en-GB" sz="2000" dirty="0" err="1"/>
              <a:t>Estudios</a:t>
            </a:r>
            <a:r>
              <a:rPr lang="en-GB" sz="2000" dirty="0"/>
              <a:t> </a:t>
            </a:r>
            <a:r>
              <a:rPr lang="en-GB" sz="2000" dirty="0" err="1"/>
              <a:t>han</a:t>
            </a:r>
            <a:r>
              <a:rPr lang="en-GB" sz="2000" dirty="0"/>
              <a:t> </a:t>
            </a:r>
            <a:r>
              <a:rPr lang="en-GB" sz="2000" dirty="0" err="1"/>
              <a:t>encontrado</a:t>
            </a:r>
            <a:r>
              <a:rPr lang="en-GB" sz="2000" dirty="0"/>
              <a:t> que </a:t>
            </a:r>
            <a:r>
              <a:rPr lang="en-GB" sz="2000" dirty="0" err="1"/>
              <a:t>poblaciones</a:t>
            </a:r>
            <a:r>
              <a:rPr lang="en-GB" sz="2000" dirty="0"/>
              <a:t> </a:t>
            </a:r>
            <a:r>
              <a:rPr lang="en-GB" sz="2000" dirty="0" err="1"/>
              <a:t>jóvenes</a:t>
            </a:r>
            <a:r>
              <a:rPr lang="en-GB" sz="2000" dirty="0"/>
              <a:t> </a:t>
            </a:r>
            <a:r>
              <a:rPr lang="en-GB" sz="2000" b="1" dirty="0">
                <a:solidFill>
                  <a:schemeClr val="accent2"/>
                </a:solidFill>
              </a:rPr>
              <a:t>son </a:t>
            </a:r>
            <a:r>
              <a:rPr lang="en-GB" sz="2000" b="1" dirty="0" err="1">
                <a:solidFill>
                  <a:schemeClr val="accent2"/>
                </a:solidFill>
              </a:rPr>
              <a:t>más</a:t>
            </a:r>
            <a:r>
              <a:rPr lang="en-GB" sz="2000" b="1" dirty="0">
                <a:solidFill>
                  <a:schemeClr val="accent2"/>
                </a:solidFill>
              </a:rPr>
              <a:t> </a:t>
            </a:r>
            <a:r>
              <a:rPr lang="en-GB" sz="2000" b="1" dirty="0" err="1">
                <a:solidFill>
                  <a:schemeClr val="accent2"/>
                </a:solidFill>
              </a:rPr>
              <a:t>propensas</a:t>
            </a:r>
            <a:r>
              <a:rPr lang="en-GB" sz="2000" b="1" dirty="0">
                <a:solidFill>
                  <a:schemeClr val="accent2"/>
                </a:solidFill>
              </a:rPr>
              <a:t> a </a:t>
            </a:r>
            <a:r>
              <a:rPr lang="en-GB" sz="2000" b="1" dirty="0" err="1">
                <a:solidFill>
                  <a:schemeClr val="accent2"/>
                </a:solidFill>
              </a:rPr>
              <a:t>pagar</a:t>
            </a:r>
            <a:r>
              <a:rPr lang="en-GB" sz="2000" b="1" dirty="0">
                <a:solidFill>
                  <a:schemeClr val="accent2"/>
                </a:solidFill>
              </a:rPr>
              <a:t> </a:t>
            </a:r>
            <a:r>
              <a:rPr lang="en-GB" sz="2000" b="1" dirty="0" err="1">
                <a:solidFill>
                  <a:schemeClr val="accent2"/>
                </a:solidFill>
              </a:rPr>
              <a:t>más</a:t>
            </a:r>
            <a:r>
              <a:rPr lang="en-GB" sz="2000" b="1" dirty="0">
                <a:solidFill>
                  <a:schemeClr val="accent2"/>
                </a:solidFill>
              </a:rPr>
              <a:t> </a:t>
            </a:r>
            <a:r>
              <a:rPr lang="en-GB" sz="2000" dirty="0" err="1"/>
              <a:t>por</a:t>
            </a:r>
            <a:r>
              <a:rPr lang="en-GB" sz="2000" dirty="0"/>
              <a:t> un </a:t>
            </a:r>
            <a:r>
              <a:rPr lang="en-GB" sz="2000" dirty="0" err="1"/>
              <a:t>producto</a:t>
            </a:r>
            <a:r>
              <a:rPr lang="en-GB" sz="2000" dirty="0"/>
              <a:t> al que son </a:t>
            </a:r>
            <a:r>
              <a:rPr lang="en-GB" sz="2000" dirty="0" err="1"/>
              <a:t>leales</a:t>
            </a:r>
            <a:r>
              <a:rPr lang="en-GB" sz="2000" dirty="0"/>
              <a:t> que las </a:t>
            </a:r>
            <a:r>
              <a:rPr lang="en-GB" sz="2000" dirty="0" err="1"/>
              <a:t>poblaciones</a:t>
            </a:r>
            <a:r>
              <a:rPr lang="en-GB" sz="2000" dirty="0"/>
              <a:t> </a:t>
            </a:r>
            <a:r>
              <a:rPr lang="en-GB" sz="2000" dirty="0" err="1"/>
              <a:t>mayores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86012965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E9EED-6E3E-D47D-71B7-96E0C826C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Estrategias</a:t>
            </a:r>
            <a:r>
              <a:rPr lang="en-GB" dirty="0"/>
              <a:t> de Marketing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04B1B14-541E-81DD-2909-0E4C9D94455C}"/>
              </a:ext>
            </a:extLst>
          </p:cNvPr>
          <p:cNvGrpSpPr/>
          <p:nvPr/>
        </p:nvGrpSpPr>
        <p:grpSpPr>
          <a:xfrm>
            <a:off x="5305425" y="247651"/>
            <a:ext cx="6162675" cy="5223670"/>
            <a:chOff x="1233488" y="1933575"/>
            <a:chExt cx="3800475" cy="38481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FFCF8AD-16B7-DE6F-7342-8001A8683F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6302" t="13487" b="20066"/>
            <a:stretch/>
          </p:blipFill>
          <p:spPr>
            <a:xfrm>
              <a:off x="3876676" y="1933575"/>
              <a:ext cx="1157287" cy="38481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C35D38C-3AC3-4402-087F-D6197FC532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5365" r="68715" b="21642"/>
            <a:stretch/>
          </p:blipFill>
          <p:spPr>
            <a:xfrm>
              <a:off x="1233488" y="2047874"/>
              <a:ext cx="2643188" cy="3648076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494BE6F7-DD9E-75A1-D921-1902022A68EE}"/>
              </a:ext>
            </a:extLst>
          </p:cNvPr>
          <p:cNvSpPr txBox="1"/>
          <p:nvPr/>
        </p:nvSpPr>
        <p:spPr bwMode="gray">
          <a:xfrm>
            <a:off x="428625" y="1724025"/>
            <a:ext cx="4105275" cy="415687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l"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None/>
            </a:pPr>
            <a:r>
              <a:rPr lang="en-GB" sz="1600" b="1" dirty="0" err="1">
                <a:solidFill>
                  <a:schemeClr val="accent2"/>
                </a:solidFill>
              </a:rPr>
              <a:t>Compañía</a:t>
            </a:r>
            <a:r>
              <a:rPr lang="en-GB" sz="1600" b="1" dirty="0">
                <a:solidFill>
                  <a:schemeClr val="accent2"/>
                </a:solidFill>
              </a:rPr>
              <a:t> 1:</a:t>
            </a:r>
          </a:p>
          <a:p>
            <a:pPr marL="0" indent="0" algn="l"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None/>
            </a:pPr>
            <a:r>
              <a:rPr lang="en-GB" sz="1600" dirty="0" err="1"/>
              <a:t>Campaña</a:t>
            </a:r>
            <a:r>
              <a:rPr lang="en-GB" sz="1600" dirty="0"/>
              <a:t> </a:t>
            </a:r>
            <a:r>
              <a:rPr lang="en-GB" sz="1600" dirty="0" err="1"/>
              <a:t>muy</a:t>
            </a:r>
            <a:r>
              <a:rPr lang="en-GB" sz="1600" dirty="0"/>
              <a:t> </a:t>
            </a:r>
            <a:r>
              <a:rPr lang="en-GB" sz="1600" dirty="0" err="1"/>
              <a:t>fuerte</a:t>
            </a:r>
            <a:r>
              <a:rPr lang="en-GB" sz="1600" dirty="0"/>
              <a:t> de marketing 100% </a:t>
            </a:r>
            <a:r>
              <a:rPr lang="en-GB" sz="1600" dirty="0" err="1"/>
              <a:t>remoto</a:t>
            </a:r>
            <a:r>
              <a:rPr lang="en-GB" sz="1600" dirty="0"/>
              <a:t>: videos </a:t>
            </a:r>
            <a:r>
              <a:rPr lang="en-GB" sz="1600" dirty="0" err="1"/>
              <a:t>en</a:t>
            </a:r>
            <a:r>
              <a:rPr lang="en-GB" sz="1600" dirty="0"/>
              <a:t> casa, </a:t>
            </a:r>
            <a:r>
              <a:rPr lang="en-GB" sz="1600" dirty="0" err="1"/>
              <a:t>gastos</a:t>
            </a:r>
            <a:r>
              <a:rPr lang="en-GB" sz="1600" dirty="0"/>
              <a:t> </a:t>
            </a:r>
            <a:r>
              <a:rPr lang="en-GB" sz="1600" dirty="0" err="1"/>
              <a:t>en</a:t>
            </a:r>
            <a:r>
              <a:rPr lang="en-GB" sz="1600" dirty="0"/>
              <a:t> ads, etc…</a:t>
            </a:r>
          </a:p>
          <a:p>
            <a:pPr marL="0" indent="0" algn="l"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None/>
            </a:pPr>
            <a:endParaRPr lang="en-GB" sz="1600" dirty="0"/>
          </a:p>
          <a:p>
            <a:pPr marL="0" indent="0" algn="l"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None/>
            </a:pPr>
            <a:endParaRPr lang="en-GB" sz="1600" dirty="0"/>
          </a:p>
          <a:p>
            <a:pPr marL="0" indent="0" algn="l"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None/>
            </a:pPr>
            <a:r>
              <a:rPr lang="en-GB" sz="1600" b="1" dirty="0" err="1">
                <a:solidFill>
                  <a:schemeClr val="accent2"/>
                </a:solidFill>
              </a:rPr>
              <a:t>Compañía</a:t>
            </a:r>
            <a:r>
              <a:rPr lang="en-GB" sz="1600" b="1" dirty="0">
                <a:solidFill>
                  <a:schemeClr val="accent2"/>
                </a:solidFill>
              </a:rPr>
              <a:t> 2:</a:t>
            </a:r>
          </a:p>
          <a:p>
            <a:pPr marL="0" indent="0" algn="l"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None/>
            </a:pPr>
            <a:r>
              <a:rPr lang="en-GB" sz="1600" dirty="0" err="1"/>
              <a:t>Su</a:t>
            </a:r>
            <a:r>
              <a:rPr lang="en-GB" sz="1600" dirty="0"/>
              <a:t> </a:t>
            </a:r>
            <a:r>
              <a:rPr lang="en-GB" sz="1600" dirty="0" err="1"/>
              <a:t>campaña</a:t>
            </a:r>
            <a:r>
              <a:rPr lang="en-GB" sz="1600" dirty="0"/>
              <a:t> de marketing </a:t>
            </a:r>
            <a:r>
              <a:rPr lang="en-GB" sz="1600" dirty="0" err="1"/>
              <a:t>fue</a:t>
            </a:r>
            <a:r>
              <a:rPr lang="en-GB" sz="1600" dirty="0"/>
              <a:t>: </a:t>
            </a:r>
            <a:r>
              <a:rPr lang="en-GB" sz="1600" dirty="0" err="1"/>
              <a:t>patrocinador</a:t>
            </a:r>
            <a:r>
              <a:rPr lang="en-GB" sz="1600" dirty="0"/>
              <a:t> de Jimmy </a:t>
            </a:r>
            <a:r>
              <a:rPr lang="en-GB" sz="1600" dirty="0" err="1"/>
              <a:t>Falon</a:t>
            </a:r>
            <a:r>
              <a:rPr lang="en-GB" sz="1600" dirty="0"/>
              <a:t> (“At Home”) y un </a:t>
            </a:r>
            <a:r>
              <a:rPr lang="en-GB" sz="1600" dirty="0" err="1"/>
              <a:t>comercial</a:t>
            </a:r>
            <a:r>
              <a:rPr lang="en-GB" sz="1600" dirty="0"/>
              <a:t> </a:t>
            </a:r>
            <a:r>
              <a:rPr lang="en-GB" sz="1600" dirty="0" err="1"/>
              <a:t>en</a:t>
            </a:r>
            <a:r>
              <a:rPr lang="en-GB" sz="1600" dirty="0"/>
              <a:t> </a:t>
            </a:r>
            <a:r>
              <a:rPr lang="en-GB" sz="1600" dirty="0" err="1"/>
              <a:t>el</a:t>
            </a:r>
            <a:r>
              <a:rPr lang="en-GB" sz="1600" dirty="0"/>
              <a:t> Super Bowl</a:t>
            </a:r>
          </a:p>
          <a:p>
            <a:pPr marL="0" indent="0" algn="l"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None/>
            </a:pPr>
            <a:endParaRPr lang="en-GB" sz="1600" dirty="0"/>
          </a:p>
          <a:p>
            <a:pPr marL="0" indent="0" algn="l"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None/>
            </a:pPr>
            <a:endParaRPr lang="en-GB" sz="1600" b="1" dirty="0"/>
          </a:p>
          <a:p>
            <a:pPr marL="0" indent="0" algn="l"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None/>
            </a:pPr>
            <a:r>
              <a:rPr lang="en-GB" sz="1600" b="1" dirty="0" err="1">
                <a:solidFill>
                  <a:schemeClr val="accent2"/>
                </a:solidFill>
              </a:rPr>
              <a:t>Compañía</a:t>
            </a:r>
            <a:r>
              <a:rPr lang="en-GB" sz="1600" b="1" dirty="0">
                <a:solidFill>
                  <a:schemeClr val="accent2"/>
                </a:solidFill>
              </a:rPr>
              <a:t> 3:</a:t>
            </a:r>
          </a:p>
          <a:p>
            <a:pPr marL="0" indent="0" algn="l"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None/>
            </a:pPr>
            <a:r>
              <a:rPr lang="en-GB" sz="1600" dirty="0" err="1"/>
              <a:t>Tuvo</a:t>
            </a:r>
            <a:r>
              <a:rPr lang="en-GB" sz="1600" dirty="0"/>
              <a:t> que </a:t>
            </a:r>
            <a:r>
              <a:rPr lang="en-GB" sz="1600" dirty="0" err="1"/>
              <a:t>recortar</a:t>
            </a:r>
            <a:r>
              <a:rPr lang="en-GB" sz="1600" dirty="0"/>
              <a:t> </a:t>
            </a:r>
            <a:r>
              <a:rPr lang="en-GB" sz="1600" dirty="0" err="1"/>
              <a:t>costos</a:t>
            </a:r>
            <a:r>
              <a:rPr lang="en-GB" sz="1600" dirty="0"/>
              <a:t> </a:t>
            </a:r>
            <a:r>
              <a:rPr lang="en-GB" sz="1600" dirty="0" err="1"/>
              <a:t>pero</a:t>
            </a:r>
            <a:r>
              <a:rPr lang="en-GB" sz="1600" dirty="0"/>
              <a:t> </a:t>
            </a:r>
            <a:r>
              <a:rPr lang="en-GB" sz="1600" dirty="0" err="1"/>
              <a:t>aumento</a:t>
            </a:r>
            <a:r>
              <a:rPr lang="en-GB" sz="1600" dirty="0"/>
              <a:t> </a:t>
            </a:r>
            <a:r>
              <a:rPr lang="en-GB" sz="1600" dirty="0" err="1"/>
              <a:t>su</a:t>
            </a:r>
            <a:r>
              <a:rPr lang="en-GB" sz="1600" dirty="0"/>
              <a:t> </a:t>
            </a:r>
            <a:r>
              <a:rPr lang="en-GB" sz="1600" dirty="0" err="1"/>
              <a:t>gastos</a:t>
            </a:r>
            <a:r>
              <a:rPr lang="en-GB" sz="1600" dirty="0"/>
              <a:t> de marketing 9%.</a:t>
            </a:r>
          </a:p>
          <a:p>
            <a:pPr marL="0" indent="0" algn="l"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None/>
            </a:pPr>
            <a:endParaRPr lang="en-GB" sz="1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49A860-91FC-D249-2F9D-C5582C5AC470}"/>
              </a:ext>
            </a:extLst>
          </p:cNvPr>
          <p:cNvSpPr txBox="1"/>
          <p:nvPr/>
        </p:nvSpPr>
        <p:spPr bwMode="gray">
          <a:xfrm rot="16200000">
            <a:off x="6723172" y="5729903"/>
            <a:ext cx="1187848" cy="26272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l"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None/>
            </a:pPr>
            <a:r>
              <a:rPr lang="en-GB" sz="1600" b="1" dirty="0" err="1">
                <a:solidFill>
                  <a:schemeClr val="accent2"/>
                </a:solidFill>
              </a:rPr>
              <a:t>Compañía</a:t>
            </a:r>
            <a:r>
              <a:rPr lang="en-GB" sz="1600" b="1" dirty="0">
                <a:solidFill>
                  <a:schemeClr val="accent2"/>
                </a:solidFill>
              </a:rPr>
              <a:t> 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D6236F-1507-0A72-888D-53F23AE999D8}"/>
              </a:ext>
            </a:extLst>
          </p:cNvPr>
          <p:cNvSpPr txBox="1"/>
          <p:nvPr/>
        </p:nvSpPr>
        <p:spPr bwMode="gray">
          <a:xfrm rot="16200000">
            <a:off x="7672209" y="5729902"/>
            <a:ext cx="1187848" cy="26272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l"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None/>
            </a:pPr>
            <a:r>
              <a:rPr lang="en-GB" sz="1600" b="1" dirty="0" err="1">
                <a:solidFill>
                  <a:schemeClr val="accent2"/>
                </a:solidFill>
              </a:rPr>
              <a:t>Compañía</a:t>
            </a:r>
            <a:r>
              <a:rPr lang="en-GB" sz="1600" b="1" dirty="0">
                <a:solidFill>
                  <a:schemeClr val="accent2"/>
                </a:solidFill>
              </a:rPr>
              <a:t> 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071F2B-533C-3422-849A-A7CB73E64D55}"/>
              </a:ext>
            </a:extLst>
          </p:cNvPr>
          <p:cNvSpPr txBox="1"/>
          <p:nvPr/>
        </p:nvSpPr>
        <p:spPr bwMode="gray">
          <a:xfrm rot="16200000">
            <a:off x="8621245" y="5729904"/>
            <a:ext cx="1187848" cy="26272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l"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None/>
            </a:pPr>
            <a:r>
              <a:rPr lang="en-GB" sz="1600" b="1" dirty="0" err="1">
                <a:solidFill>
                  <a:schemeClr val="accent2"/>
                </a:solidFill>
              </a:rPr>
              <a:t>Compañía</a:t>
            </a:r>
            <a:r>
              <a:rPr lang="en-GB" sz="1600" b="1" dirty="0">
                <a:solidFill>
                  <a:schemeClr val="accent2"/>
                </a:solidFill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343195480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205E2-F2C3-C723-017A-FB78A0489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Implementación</a:t>
            </a:r>
            <a:r>
              <a:rPr lang="en-GB" dirty="0"/>
              <a:t> Digital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FD698D-682F-8C08-D29C-665B74DE38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" y="1305003"/>
            <a:ext cx="10725150" cy="52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39779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C1F82-B27C-67BE-3A01-DF8BC999D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Implementación</a:t>
            </a:r>
            <a:r>
              <a:rPr lang="en-GB" dirty="0"/>
              <a:t> Digital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AA66E1-0406-B7A4-9235-45DE1CBF25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137" y="1552575"/>
            <a:ext cx="10087726" cy="453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58000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B8FDD-4A07-03B8-E045-1ABA7E9A6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¿</a:t>
            </a:r>
            <a:r>
              <a:rPr lang="en-GB" dirty="0" err="1"/>
              <a:t>Algunos</a:t>
            </a:r>
            <a:r>
              <a:rPr lang="en-GB" dirty="0"/>
              <a:t> </a:t>
            </a:r>
            <a:r>
              <a:rPr lang="en-GB" dirty="0" err="1"/>
              <a:t>Ejemplos</a:t>
            </a:r>
            <a:r>
              <a:rPr lang="en-GB" dirty="0"/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5853E1-C396-EBCA-537A-8D89C00EAF6A}"/>
              </a:ext>
            </a:extLst>
          </p:cNvPr>
          <p:cNvSpPr txBox="1"/>
          <p:nvPr/>
        </p:nvSpPr>
        <p:spPr bwMode="gray">
          <a:xfrm>
            <a:off x="457198" y="1647825"/>
            <a:ext cx="5486401" cy="3429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l"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None/>
            </a:pPr>
            <a:r>
              <a:rPr lang="en-GB" b="1" dirty="0" err="1">
                <a:solidFill>
                  <a:schemeClr val="accent2"/>
                </a:solidFill>
              </a:rPr>
              <a:t>ManyPets</a:t>
            </a:r>
            <a:r>
              <a:rPr lang="en-GB" b="1" dirty="0">
                <a:solidFill>
                  <a:schemeClr val="accent2"/>
                </a:solidFill>
              </a:rPr>
              <a:t> – Insure your Happiness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8A0555-FA2C-9D8F-7413-139862735D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144" y="2143125"/>
            <a:ext cx="4786909" cy="24193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C6D3F16-1865-7104-11A8-E4D5E07D333F}"/>
              </a:ext>
            </a:extLst>
          </p:cNvPr>
          <p:cNvSpPr txBox="1"/>
          <p:nvPr/>
        </p:nvSpPr>
        <p:spPr bwMode="gray">
          <a:xfrm>
            <a:off x="7000875" y="3007518"/>
            <a:ext cx="3581400" cy="24765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de-DE"/>
            </a:defPPr>
            <a:lvl1pPr indent="0"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b="1">
                <a:solidFill>
                  <a:schemeClr val="accent2"/>
                </a:solidFill>
              </a:defRPr>
            </a:lvl1pPr>
          </a:lstStyle>
          <a:p>
            <a:r>
              <a:rPr lang="en-GB" sz="2800" dirty="0"/>
              <a:t>Ladder – So Good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387428-F0A7-0735-4646-3509562FAE42}"/>
              </a:ext>
            </a:extLst>
          </p:cNvPr>
          <p:cNvSpPr txBox="1"/>
          <p:nvPr/>
        </p:nvSpPr>
        <p:spPr bwMode="gray">
          <a:xfrm>
            <a:off x="6772275" y="3514726"/>
            <a:ext cx="3810000" cy="7922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ctr"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None/>
            </a:pPr>
            <a:r>
              <a:rPr lang="en-GB" sz="2000" i="1" dirty="0"/>
              <a:t>“</a:t>
            </a:r>
            <a:r>
              <a:rPr lang="en-GB" sz="2000" i="1" dirty="0" err="1"/>
              <a:t>Matar</a:t>
            </a:r>
            <a:r>
              <a:rPr lang="en-GB" sz="2000" i="1" dirty="0"/>
              <a:t> a </a:t>
            </a:r>
            <a:r>
              <a:rPr lang="en-GB" sz="2000" i="1" dirty="0" err="1"/>
              <a:t>alguien</a:t>
            </a:r>
            <a:r>
              <a:rPr lang="en-GB" sz="2000" i="1" dirty="0"/>
              <a:t> con un Seguro </a:t>
            </a:r>
            <a:r>
              <a:rPr lang="en-GB" sz="2000" i="1" dirty="0" err="1"/>
              <a:t>anula</a:t>
            </a:r>
            <a:r>
              <a:rPr lang="en-GB" sz="2000" i="1" dirty="0"/>
              <a:t> </a:t>
            </a:r>
            <a:r>
              <a:rPr lang="en-GB" sz="2000" i="1" dirty="0" err="1"/>
              <a:t>tu</a:t>
            </a:r>
            <a:r>
              <a:rPr lang="en-GB" sz="2000" i="1" dirty="0"/>
              <a:t> </a:t>
            </a:r>
            <a:r>
              <a:rPr lang="en-GB" sz="2000" i="1" dirty="0" err="1"/>
              <a:t>póliza</a:t>
            </a:r>
            <a:r>
              <a:rPr lang="en-GB" sz="2000" i="1" dirty="0"/>
              <a:t>”</a:t>
            </a:r>
          </a:p>
          <a:p>
            <a:pPr marL="0" indent="0" algn="ctr"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None/>
            </a:pPr>
            <a:endParaRPr lang="en-GB" sz="1800" dirty="0">
              <a:solidFill>
                <a:schemeClr val="accent2"/>
              </a:solidFill>
            </a:endParaRPr>
          </a:p>
          <a:p>
            <a:pPr marL="0" indent="0" algn="ctr"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None/>
            </a:pPr>
            <a:r>
              <a:rPr lang="en-GB" sz="1800" dirty="0">
                <a:solidFill>
                  <a:schemeClr val="accent2"/>
                </a:solidFill>
              </a:rPr>
              <a:t>YouTube &amp; TikTok Series</a:t>
            </a:r>
          </a:p>
        </p:txBody>
      </p:sp>
    </p:spTree>
    <p:extLst>
      <p:ext uri="{BB962C8B-B14F-4D97-AF65-F5344CB8AC3E}">
        <p14:creationId xmlns:p14="http://schemas.microsoft.com/office/powerpoint/2010/main" val="99541323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34BD1-056E-5576-F8F3-ED54681CF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Conclusiones</a:t>
            </a:r>
            <a:r>
              <a:rPr lang="en-GB" dirty="0"/>
              <a:t>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01D46D-6675-AAE8-80C4-9E9584BF1E10}"/>
              </a:ext>
            </a:extLst>
          </p:cNvPr>
          <p:cNvSpPr txBox="1"/>
          <p:nvPr/>
        </p:nvSpPr>
        <p:spPr bwMode="gray">
          <a:xfrm>
            <a:off x="471576" y="1495425"/>
            <a:ext cx="11382375" cy="34671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indent="-285750" algn="l"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dirty="0"/>
              <a:t>El </a:t>
            </a:r>
            <a:r>
              <a:rPr lang="en-GB" dirty="0" err="1"/>
              <a:t>precio</a:t>
            </a:r>
            <a:r>
              <a:rPr lang="en-GB" dirty="0"/>
              <a:t> es </a:t>
            </a:r>
            <a:r>
              <a:rPr lang="en-GB" dirty="0" err="1"/>
              <a:t>importante</a:t>
            </a:r>
            <a:r>
              <a:rPr lang="en-GB" dirty="0"/>
              <a:t>, </a:t>
            </a:r>
            <a:r>
              <a:rPr lang="en-GB" dirty="0" err="1"/>
              <a:t>pero</a:t>
            </a:r>
            <a:r>
              <a:rPr lang="en-GB" dirty="0"/>
              <a:t> no </a:t>
            </a:r>
            <a:r>
              <a:rPr lang="en-GB" dirty="0" err="1"/>
              <a:t>determinante</a:t>
            </a:r>
            <a:r>
              <a:rPr lang="en-GB" dirty="0"/>
              <a:t>.</a:t>
            </a:r>
          </a:p>
          <a:p>
            <a:pPr marL="285750" indent="-285750" algn="l"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 algn="l"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dirty="0"/>
              <a:t>El </a:t>
            </a:r>
            <a:r>
              <a:rPr lang="en-GB" dirty="0" err="1"/>
              <a:t>servicio</a:t>
            </a:r>
            <a:r>
              <a:rPr lang="en-GB" dirty="0"/>
              <a:t> al </a:t>
            </a:r>
            <a:r>
              <a:rPr lang="en-GB" dirty="0" err="1"/>
              <a:t>cliente</a:t>
            </a:r>
            <a:r>
              <a:rPr lang="en-GB" dirty="0"/>
              <a:t> es vital. No </a:t>
            </a:r>
            <a:r>
              <a:rPr lang="en-GB" dirty="0" err="1"/>
              <a:t>importa</a:t>
            </a:r>
            <a:r>
              <a:rPr lang="en-GB" dirty="0"/>
              <a:t> </a:t>
            </a:r>
            <a:r>
              <a:rPr lang="en-GB" dirty="0" err="1"/>
              <a:t>el</a:t>
            </a:r>
            <a:r>
              <a:rPr lang="en-GB" dirty="0"/>
              <a:t> </a:t>
            </a:r>
            <a:r>
              <a:rPr lang="en-GB" dirty="0" err="1"/>
              <a:t>rango</a:t>
            </a:r>
            <a:r>
              <a:rPr lang="en-GB" dirty="0"/>
              <a:t> de </a:t>
            </a:r>
            <a:r>
              <a:rPr lang="en-GB" dirty="0" err="1"/>
              <a:t>edad</a:t>
            </a:r>
            <a:r>
              <a:rPr lang="en-GB" dirty="0"/>
              <a:t>.</a:t>
            </a:r>
          </a:p>
          <a:p>
            <a:pPr marL="285750" indent="-285750" algn="l"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 algn="l"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dirty="0" err="1"/>
              <a:t>Conoce</a:t>
            </a:r>
            <a:r>
              <a:rPr lang="en-GB" dirty="0"/>
              <a:t> </a:t>
            </a:r>
            <a:r>
              <a:rPr lang="en-GB" dirty="0" err="1"/>
              <a:t>tu</a:t>
            </a:r>
            <a:r>
              <a:rPr lang="en-GB" dirty="0"/>
              <a:t> </a:t>
            </a:r>
            <a:r>
              <a:rPr lang="en-GB" dirty="0" err="1"/>
              <a:t>portafolio</a:t>
            </a:r>
            <a:r>
              <a:rPr lang="en-GB" dirty="0"/>
              <a:t>, a </a:t>
            </a:r>
            <a:r>
              <a:rPr lang="en-GB" dirty="0" err="1"/>
              <a:t>tus</a:t>
            </a:r>
            <a:r>
              <a:rPr lang="en-GB" dirty="0"/>
              <a:t> </a:t>
            </a:r>
            <a:r>
              <a:rPr lang="en-GB" dirty="0" err="1"/>
              <a:t>clientes</a:t>
            </a:r>
            <a:r>
              <a:rPr lang="en-GB" dirty="0"/>
              <a:t>. </a:t>
            </a:r>
            <a:r>
              <a:rPr lang="en-GB" dirty="0" err="1"/>
              <a:t>Explota</a:t>
            </a:r>
            <a:r>
              <a:rPr lang="en-GB" dirty="0"/>
              <a:t> </a:t>
            </a:r>
            <a:r>
              <a:rPr lang="en-GB" dirty="0" err="1"/>
              <a:t>los</a:t>
            </a:r>
            <a:r>
              <a:rPr lang="en-GB" dirty="0"/>
              <a:t> </a:t>
            </a:r>
            <a:r>
              <a:rPr lang="en-GB" dirty="0" err="1"/>
              <a:t>datos</a:t>
            </a:r>
            <a:r>
              <a:rPr lang="en-GB" dirty="0"/>
              <a:t>.</a:t>
            </a:r>
          </a:p>
          <a:p>
            <a:pPr marL="285750" indent="-285750" algn="l"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 algn="l"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dirty="0" err="1"/>
              <a:t>Identifica</a:t>
            </a:r>
            <a:r>
              <a:rPr lang="en-GB" dirty="0"/>
              <a:t> </a:t>
            </a:r>
            <a:r>
              <a:rPr lang="en-GB" dirty="0" err="1"/>
              <a:t>necesidades</a:t>
            </a:r>
            <a:r>
              <a:rPr lang="en-GB" dirty="0"/>
              <a:t> y </a:t>
            </a:r>
            <a:r>
              <a:rPr lang="en-GB" dirty="0" err="1"/>
              <a:t>segrega</a:t>
            </a:r>
            <a:r>
              <a:rPr lang="en-GB" dirty="0"/>
              <a:t> a </a:t>
            </a:r>
            <a:r>
              <a:rPr lang="en-GB" dirty="0" err="1"/>
              <a:t>tu</a:t>
            </a:r>
            <a:r>
              <a:rPr lang="en-GB" dirty="0"/>
              <a:t> mercado </a:t>
            </a:r>
            <a:r>
              <a:rPr lang="en-GB" dirty="0" err="1"/>
              <a:t>foco</a:t>
            </a:r>
            <a:r>
              <a:rPr lang="en-GB" dirty="0"/>
              <a:t> (focus market). </a:t>
            </a:r>
          </a:p>
          <a:p>
            <a:pPr marL="895472" lvl="1" indent="-285750"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dirty="0"/>
              <a:t>¿</a:t>
            </a:r>
            <a:r>
              <a:rPr lang="en-GB" dirty="0" err="1"/>
              <a:t>Cómo</a:t>
            </a:r>
            <a:r>
              <a:rPr lang="en-GB" dirty="0"/>
              <a:t> </a:t>
            </a:r>
            <a:r>
              <a:rPr lang="en-GB" dirty="0" err="1"/>
              <a:t>puedo</a:t>
            </a:r>
            <a:r>
              <a:rPr lang="en-GB" dirty="0"/>
              <a:t> </a:t>
            </a:r>
            <a:r>
              <a:rPr lang="en-GB" dirty="0" err="1"/>
              <a:t>llegar</a:t>
            </a:r>
            <a:r>
              <a:rPr lang="en-GB" dirty="0"/>
              <a:t> a </a:t>
            </a:r>
            <a:r>
              <a:rPr lang="en-GB" dirty="0" err="1"/>
              <a:t>ellos</a:t>
            </a:r>
            <a:r>
              <a:rPr lang="en-GB" dirty="0"/>
              <a:t>?</a:t>
            </a:r>
          </a:p>
          <a:p>
            <a:pPr marL="895472" lvl="1" indent="-285750"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 algn="l"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dirty="0"/>
              <a:t>Un </a:t>
            </a:r>
            <a:r>
              <a:rPr lang="en-GB" dirty="0" err="1"/>
              <a:t>entorno</a:t>
            </a:r>
            <a:r>
              <a:rPr lang="en-GB" dirty="0"/>
              <a:t> digital. El </a:t>
            </a:r>
            <a:r>
              <a:rPr lang="en-GB" dirty="0" err="1"/>
              <a:t>contacto</a:t>
            </a:r>
            <a:r>
              <a:rPr lang="en-GB" dirty="0"/>
              <a:t> </a:t>
            </a:r>
            <a:r>
              <a:rPr lang="en-GB" b="1" dirty="0"/>
              <a:t>YA</a:t>
            </a:r>
            <a:r>
              <a:rPr lang="en-GB" dirty="0"/>
              <a:t> es de </a:t>
            </a:r>
            <a:r>
              <a:rPr lang="en-GB" dirty="0" err="1"/>
              <a:t>esta</a:t>
            </a:r>
            <a:r>
              <a:rPr lang="en-GB" dirty="0"/>
              <a:t> </a:t>
            </a:r>
            <a:r>
              <a:rPr lang="en-GB" dirty="0" err="1"/>
              <a:t>manera</a:t>
            </a:r>
            <a:r>
              <a:rPr lang="en-GB" dirty="0"/>
              <a:t>.</a:t>
            </a:r>
          </a:p>
          <a:p>
            <a:pPr marL="285750" indent="-285750" algn="l"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 algn="l"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61694402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A0783-52CC-DB04-EF26-4B4435398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 </a:t>
            </a:r>
            <a:r>
              <a:rPr lang="en-GB" dirty="0" err="1"/>
              <a:t>pequeño</a:t>
            </a:r>
            <a:r>
              <a:rPr lang="en-GB" dirty="0"/>
              <a:t> </a:t>
            </a:r>
            <a:r>
              <a:rPr lang="en-GB" dirty="0" err="1"/>
              <a:t>experimento</a:t>
            </a:r>
            <a:r>
              <a:rPr lang="en-GB" dirty="0"/>
              <a:t>…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5243060-16DA-B5A2-62BB-020569CC1B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65" r="3620" b="2925"/>
          <a:stretch/>
        </p:blipFill>
        <p:spPr bwMode="auto">
          <a:xfrm>
            <a:off x="2563441" y="1362322"/>
            <a:ext cx="2442777" cy="4943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7A94B23B-FA8C-2DD1-E69A-342115F222CC}"/>
              </a:ext>
            </a:extLst>
          </p:cNvPr>
          <p:cNvGrpSpPr/>
          <p:nvPr/>
        </p:nvGrpSpPr>
        <p:grpSpPr>
          <a:xfrm>
            <a:off x="6229007" y="524123"/>
            <a:ext cx="2764154" cy="5781505"/>
            <a:chOff x="6229007" y="524123"/>
            <a:chExt cx="2764154" cy="5781505"/>
          </a:xfrm>
        </p:grpSpPr>
        <p:pic>
          <p:nvPicPr>
            <p:cNvPr id="1027" name="Picture 3">
              <a:extLst>
                <a:ext uri="{FF2B5EF4-FFF2-40B4-BE49-F238E27FC236}">
                  <a16:creationId xmlns:a16="http://schemas.microsoft.com/office/drawing/2014/main" id="{1B85E731-FEDF-5C4B-30CE-D63F92D2E4A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4"/>
            <a:stretch/>
          </p:blipFill>
          <p:spPr bwMode="auto">
            <a:xfrm>
              <a:off x="6229007" y="524123"/>
              <a:ext cx="2764154" cy="5781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BBF48D4-3A89-335D-E0FB-1FF53F90F9CB}"/>
                </a:ext>
              </a:extLst>
            </p:cNvPr>
            <p:cNvSpPr/>
            <p:nvPr/>
          </p:nvSpPr>
          <p:spPr bwMode="gray">
            <a:xfrm>
              <a:off x="6372225" y="1371847"/>
              <a:ext cx="781050" cy="247403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Aft>
                  <a:spcPct val="0"/>
                </a:spcAft>
                <a:buClr>
                  <a:schemeClr val="accent2"/>
                </a:buClr>
                <a:buSzTx/>
                <a:tabLst/>
              </a:pPr>
              <a:endParaRPr kumimoji="0" lang="en-GB" sz="1600" b="0" i="0" u="none" strike="noStrike" cap="none" normalizeH="0" baseline="0" dirty="0" err="1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EEDCCBF-1715-5933-D498-5A119103D33B}"/>
                </a:ext>
              </a:extLst>
            </p:cNvPr>
            <p:cNvSpPr/>
            <p:nvPr/>
          </p:nvSpPr>
          <p:spPr bwMode="gray">
            <a:xfrm>
              <a:off x="7682693" y="1410273"/>
              <a:ext cx="781050" cy="247403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Aft>
                  <a:spcPct val="0"/>
                </a:spcAft>
                <a:buClr>
                  <a:schemeClr val="accent2"/>
                </a:buClr>
                <a:buSzTx/>
                <a:tabLst/>
              </a:pPr>
              <a:endParaRPr kumimoji="0" lang="en-GB" sz="1600" b="0" i="0" u="none" strike="noStrike" cap="none" normalizeH="0" baseline="0" dirty="0" err="1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04028B8-788F-40D6-2D7E-2933C61E3A2D}"/>
                </a:ext>
              </a:extLst>
            </p:cNvPr>
            <p:cNvSpPr/>
            <p:nvPr/>
          </p:nvSpPr>
          <p:spPr bwMode="gray">
            <a:xfrm>
              <a:off x="6372225" y="2696148"/>
              <a:ext cx="781050" cy="247403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Aft>
                  <a:spcPct val="0"/>
                </a:spcAft>
                <a:buClr>
                  <a:schemeClr val="accent2"/>
                </a:buClr>
                <a:buSzTx/>
                <a:tabLst/>
              </a:pPr>
              <a:endParaRPr kumimoji="0" lang="en-GB" sz="1600" b="0" i="0" u="none" strike="noStrike" cap="none" normalizeH="0" baseline="0" dirty="0" err="1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4ECC031-2D24-84D3-1231-7E946BF11471}"/>
                </a:ext>
              </a:extLst>
            </p:cNvPr>
            <p:cNvSpPr/>
            <p:nvPr/>
          </p:nvSpPr>
          <p:spPr bwMode="gray">
            <a:xfrm>
              <a:off x="7682692" y="2696147"/>
              <a:ext cx="946957" cy="247403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Aft>
                  <a:spcPct val="0"/>
                </a:spcAft>
                <a:buClr>
                  <a:schemeClr val="accent2"/>
                </a:buClr>
                <a:buSzTx/>
                <a:tabLst/>
              </a:pPr>
              <a:endParaRPr kumimoji="0" lang="en-GB" sz="1600" b="0" i="0" u="none" strike="noStrike" cap="none" normalizeH="0" baseline="0" dirty="0" err="1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BD543C9-BA66-7807-C733-5D9D5D31F832}"/>
                </a:ext>
              </a:extLst>
            </p:cNvPr>
            <p:cNvSpPr/>
            <p:nvPr/>
          </p:nvSpPr>
          <p:spPr bwMode="gray">
            <a:xfrm>
              <a:off x="6372225" y="3914450"/>
              <a:ext cx="946957" cy="247403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Aft>
                  <a:spcPct val="0"/>
                </a:spcAft>
                <a:buClr>
                  <a:schemeClr val="accent2"/>
                </a:buClr>
                <a:buSzTx/>
                <a:tabLst/>
              </a:pPr>
              <a:endParaRPr kumimoji="0" lang="en-GB" sz="1600" b="0" i="0" u="none" strike="noStrike" cap="none" normalizeH="0" baseline="0" dirty="0" err="1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0C208D9-25E8-8E4C-679F-B112AC56101A}"/>
                </a:ext>
              </a:extLst>
            </p:cNvPr>
            <p:cNvSpPr/>
            <p:nvPr/>
          </p:nvSpPr>
          <p:spPr bwMode="gray">
            <a:xfrm>
              <a:off x="7682692" y="3923403"/>
              <a:ext cx="946957" cy="247403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Aft>
                  <a:spcPct val="0"/>
                </a:spcAft>
                <a:buClr>
                  <a:schemeClr val="accent2"/>
                </a:buClr>
                <a:buSzTx/>
                <a:tabLst/>
              </a:pPr>
              <a:endParaRPr kumimoji="0" lang="en-GB" sz="1600" b="0" i="0" u="none" strike="noStrike" cap="none" normalizeH="0" baseline="0" dirty="0" err="1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B7F5974-067E-23C1-2C10-ECC3767B2B03}"/>
                </a:ext>
              </a:extLst>
            </p:cNvPr>
            <p:cNvSpPr/>
            <p:nvPr/>
          </p:nvSpPr>
          <p:spPr bwMode="gray">
            <a:xfrm>
              <a:off x="6372225" y="5219577"/>
              <a:ext cx="946957" cy="371103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Aft>
                  <a:spcPct val="0"/>
                </a:spcAft>
                <a:buClr>
                  <a:schemeClr val="accent2"/>
                </a:buClr>
                <a:buSzTx/>
                <a:tabLst/>
              </a:pPr>
              <a:endParaRPr kumimoji="0" lang="en-GB" sz="1600" b="0" i="0" u="none" strike="noStrike" cap="none" normalizeH="0" baseline="0" dirty="0" err="1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7C37A64-0379-E742-1C04-DB55690C7C5F}"/>
                </a:ext>
              </a:extLst>
            </p:cNvPr>
            <p:cNvSpPr/>
            <p:nvPr/>
          </p:nvSpPr>
          <p:spPr bwMode="gray">
            <a:xfrm>
              <a:off x="7745385" y="5219578"/>
              <a:ext cx="946957" cy="30925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Aft>
                  <a:spcPct val="0"/>
                </a:spcAft>
                <a:buClr>
                  <a:schemeClr val="accent2"/>
                </a:buClr>
                <a:buSzTx/>
                <a:tabLst/>
              </a:pPr>
              <a:endParaRPr kumimoji="0" lang="en-GB" sz="1600" b="0" i="0" u="none" strike="noStrike" cap="none" normalizeH="0" baseline="0" dirty="0" err="1">
                <a:ln>
                  <a:noFill/>
                </a:ln>
                <a:effectLst/>
                <a:latin typeface="Arial" charset="0"/>
              </a:endParaRPr>
            </a:p>
          </p:txBody>
        </p:sp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BD8128B2-03DF-9023-6EFB-C73878CF0A4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" t="22867" r="15010" b="52972"/>
            <a:stretch/>
          </p:blipFill>
          <p:spPr bwMode="auto">
            <a:xfrm>
              <a:off x="6302258" y="3063877"/>
              <a:ext cx="1086890" cy="247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452630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9153247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7E3E2DDD-37E2-9330-2348-32D6AEE1C3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2683FA-368A-238A-FD3C-850C7B05B4D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6462" y="1035604"/>
            <a:ext cx="9992198" cy="4796344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9A100D-F813-2CB8-5C53-75B4FFE0BD6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5DBB8B1-5913-8D25-654E-DEE73B944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755" y="1035605"/>
            <a:ext cx="4102932" cy="657272"/>
          </a:xfrm>
        </p:spPr>
        <p:txBody>
          <a:bodyPr/>
          <a:lstStyle/>
          <a:p>
            <a:r>
              <a:rPr lang="en-GB" dirty="0"/>
              <a:t>Agenda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9304CAC-1E19-FAE6-480A-7D957F36725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A9333F-BEA8-7335-9482-D0AC708BCEF9}"/>
              </a:ext>
            </a:extLst>
          </p:cNvPr>
          <p:cNvSpPr txBox="1"/>
          <p:nvPr/>
        </p:nvSpPr>
        <p:spPr bwMode="gray">
          <a:xfrm>
            <a:off x="753761" y="2106387"/>
            <a:ext cx="6796217" cy="248370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indent="-285750" algn="l"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2800" dirty="0"/>
              <a:t>Imagen y </a:t>
            </a:r>
            <a:r>
              <a:rPr lang="en-GB" sz="2800" dirty="0" err="1"/>
              <a:t>Servicio</a:t>
            </a:r>
            <a:r>
              <a:rPr lang="en-GB" sz="2800" dirty="0"/>
              <a:t> de </a:t>
            </a:r>
            <a:r>
              <a:rPr lang="en-GB" sz="2800" dirty="0" err="1"/>
              <a:t>una</a:t>
            </a:r>
            <a:r>
              <a:rPr lang="en-GB" sz="2800" dirty="0"/>
              <a:t> Aseguradora</a:t>
            </a:r>
          </a:p>
          <a:p>
            <a:pPr marL="285750" indent="-285750" algn="l"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2800" dirty="0" err="1"/>
              <a:t>Precio</a:t>
            </a:r>
            <a:endParaRPr lang="en-GB" sz="2800" dirty="0"/>
          </a:p>
          <a:p>
            <a:pPr marL="285750" indent="-285750" algn="l"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2800" dirty="0" err="1"/>
              <a:t>Segmentación</a:t>
            </a:r>
            <a:endParaRPr lang="en-GB" sz="2800" dirty="0"/>
          </a:p>
          <a:p>
            <a:pPr marL="285750" indent="-285750" algn="l"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2800" dirty="0" err="1"/>
              <a:t>Implementación</a:t>
            </a:r>
            <a:r>
              <a:rPr lang="en-GB" sz="2800"/>
              <a:t> Digital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519352379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74D2F-C372-4A82-D118-12D4A4275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Imagen y </a:t>
            </a:r>
            <a:r>
              <a:rPr lang="en-GB" dirty="0" err="1"/>
              <a:t>Servicio</a:t>
            </a:r>
            <a:r>
              <a:rPr lang="en-GB" dirty="0"/>
              <a:t> de </a:t>
            </a:r>
            <a:r>
              <a:rPr lang="en-GB" dirty="0" err="1"/>
              <a:t>una</a:t>
            </a:r>
            <a:r>
              <a:rPr lang="en-GB" dirty="0"/>
              <a:t> Aseguradora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34027D-A7D5-3555-8E6C-D27970E132E8}"/>
              </a:ext>
            </a:extLst>
          </p:cNvPr>
          <p:cNvSpPr txBox="1"/>
          <p:nvPr/>
        </p:nvSpPr>
        <p:spPr bwMode="gray">
          <a:xfrm>
            <a:off x="485775" y="2201937"/>
            <a:ext cx="6276975" cy="33528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l"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None/>
            </a:pPr>
            <a:r>
              <a:rPr lang="en-GB" sz="3200" b="1" dirty="0">
                <a:solidFill>
                  <a:schemeClr val="accent2"/>
                </a:solidFill>
              </a:rPr>
              <a:t>1. </a:t>
            </a:r>
            <a:r>
              <a:rPr lang="en-GB" sz="3200" b="1" dirty="0" err="1">
                <a:solidFill>
                  <a:schemeClr val="accent2"/>
                </a:solidFill>
              </a:rPr>
              <a:t>Establece</a:t>
            </a:r>
            <a:r>
              <a:rPr lang="en-GB" sz="3200" b="1" dirty="0">
                <a:solidFill>
                  <a:schemeClr val="accent2"/>
                </a:solidFill>
              </a:rPr>
              <a:t> </a:t>
            </a:r>
            <a:r>
              <a:rPr lang="en-GB" sz="3200" b="1" dirty="0" err="1">
                <a:solidFill>
                  <a:schemeClr val="accent2"/>
                </a:solidFill>
              </a:rPr>
              <a:t>valores</a:t>
            </a:r>
            <a:r>
              <a:rPr lang="en-GB" sz="3200" b="1" dirty="0">
                <a:solidFill>
                  <a:schemeClr val="accent2"/>
                </a:solidFill>
              </a:rPr>
              <a:t> claros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2C1B1E-32A2-8D42-B33D-480E1C3F81FF}"/>
              </a:ext>
            </a:extLst>
          </p:cNvPr>
          <p:cNvSpPr txBox="1"/>
          <p:nvPr/>
        </p:nvSpPr>
        <p:spPr bwMode="gray">
          <a:xfrm>
            <a:off x="338049" y="1409700"/>
            <a:ext cx="10758575" cy="7922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l"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None/>
            </a:pPr>
            <a:r>
              <a:rPr lang="en-GB" sz="2000" b="1" dirty="0"/>
              <a:t>El blog “Later” </a:t>
            </a:r>
            <a:r>
              <a:rPr lang="en-GB" sz="2000" b="1" dirty="0" err="1"/>
              <a:t>nos</a:t>
            </a:r>
            <a:r>
              <a:rPr lang="en-GB" sz="2000" b="1" dirty="0"/>
              <a:t> </a:t>
            </a:r>
            <a:r>
              <a:rPr lang="en-GB" sz="2000" b="1" dirty="0" err="1"/>
              <a:t>explica</a:t>
            </a:r>
            <a:r>
              <a:rPr lang="en-GB" sz="2000" b="1" dirty="0"/>
              <a:t> las </a:t>
            </a:r>
            <a:r>
              <a:rPr lang="en-GB" sz="2000" b="1" dirty="0" err="1"/>
              <a:t>tendencias</a:t>
            </a:r>
            <a:r>
              <a:rPr lang="en-GB" sz="2000" b="1" dirty="0"/>
              <a:t> de marketing para Gen Z a </a:t>
            </a:r>
            <a:r>
              <a:rPr lang="en-GB" sz="2000" b="1" dirty="0" err="1"/>
              <a:t>seguir</a:t>
            </a:r>
            <a:r>
              <a:rPr lang="en-GB" sz="2000" b="1" dirty="0"/>
              <a:t> </a:t>
            </a:r>
            <a:r>
              <a:rPr lang="en-GB" sz="2000" b="1" dirty="0" err="1"/>
              <a:t>en</a:t>
            </a:r>
            <a:r>
              <a:rPr lang="en-GB" sz="2000" b="1" dirty="0"/>
              <a:t> 2023.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F590C4-1322-04A5-95D2-202C45FD9A0F}"/>
              </a:ext>
            </a:extLst>
          </p:cNvPr>
          <p:cNvSpPr txBox="1"/>
          <p:nvPr/>
        </p:nvSpPr>
        <p:spPr bwMode="gray">
          <a:xfrm>
            <a:off x="485775" y="3038475"/>
            <a:ext cx="7086600" cy="264795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indent="-285750" algn="l"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2000" dirty="0" err="1"/>
              <a:t>Generaciones</a:t>
            </a:r>
            <a:r>
              <a:rPr lang="en-GB" sz="2000" dirty="0"/>
              <a:t> </a:t>
            </a:r>
            <a:r>
              <a:rPr lang="en-GB" sz="2000" dirty="0" err="1"/>
              <a:t>jóvenes</a:t>
            </a:r>
            <a:r>
              <a:rPr lang="en-GB" sz="2000" dirty="0"/>
              <a:t> </a:t>
            </a:r>
            <a:r>
              <a:rPr lang="en-GB" sz="2000" dirty="0" err="1"/>
              <a:t>están</a:t>
            </a:r>
            <a:r>
              <a:rPr lang="en-GB" sz="2000" dirty="0"/>
              <a:t> </a:t>
            </a:r>
            <a:r>
              <a:rPr lang="en-GB" sz="2000" dirty="0" err="1"/>
              <a:t>enfocadas</a:t>
            </a:r>
            <a:r>
              <a:rPr lang="en-GB" sz="2000" dirty="0"/>
              <a:t> </a:t>
            </a:r>
            <a:r>
              <a:rPr lang="en-GB" sz="2000" dirty="0" err="1"/>
              <a:t>en</a:t>
            </a:r>
            <a:r>
              <a:rPr lang="en-GB" sz="2000" dirty="0"/>
              <a:t> </a:t>
            </a:r>
            <a:r>
              <a:rPr lang="en-GB" sz="2000" dirty="0" err="1"/>
              <a:t>apoyar</a:t>
            </a:r>
            <a:r>
              <a:rPr lang="en-GB" sz="2000" dirty="0"/>
              <a:t> </a:t>
            </a:r>
            <a:r>
              <a:rPr lang="en-GB" sz="2000" dirty="0" err="1"/>
              <a:t>razones</a:t>
            </a:r>
            <a:r>
              <a:rPr lang="en-GB" sz="2000" dirty="0"/>
              <a:t> </a:t>
            </a:r>
            <a:r>
              <a:rPr lang="en-GB" sz="2000" dirty="0" err="1"/>
              <a:t>sociales</a:t>
            </a:r>
            <a:r>
              <a:rPr lang="en-GB" sz="2000" dirty="0"/>
              <a:t>.</a:t>
            </a:r>
          </a:p>
          <a:p>
            <a:pPr marL="285750" indent="-285750" algn="l"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 algn="l"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Se ha </a:t>
            </a:r>
            <a:r>
              <a:rPr lang="en-GB" sz="2000" dirty="0" err="1"/>
              <a:t>demostrado</a:t>
            </a:r>
            <a:r>
              <a:rPr lang="en-GB" sz="2000" dirty="0"/>
              <a:t> que </a:t>
            </a:r>
            <a:r>
              <a:rPr lang="en-GB" sz="2000" dirty="0" err="1"/>
              <a:t>estas</a:t>
            </a:r>
            <a:r>
              <a:rPr lang="en-GB" sz="2000" dirty="0"/>
              <a:t> </a:t>
            </a:r>
            <a:r>
              <a:rPr lang="en-GB" sz="2000" dirty="0" err="1"/>
              <a:t>generaciones</a:t>
            </a:r>
            <a:r>
              <a:rPr lang="en-GB" sz="2000" dirty="0"/>
              <a:t> “</a:t>
            </a:r>
            <a:r>
              <a:rPr lang="en-GB" sz="2000" dirty="0" err="1"/>
              <a:t>votan</a:t>
            </a:r>
            <a:r>
              <a:rPr lang="en-GB" sz="2000" dirty="0"/>
              <a:t>” a </a:t>
            </a:r>
            <a:r>
              <a:rPr lang="en-GB" sz="2000" dirty="0" err="1"/>
              <a:t>través</a:t>
            </a:r>
            <a:r>
              <a:rPr lang="en-GB" sz="2000" dirty="0"/>
              <a:t> de </a:t>
            </a:r>
            <a:r>
              <a:rPr lang="en-GB" sz="2000" dirty="0" err="1"/>
              <a:t>su</a:t>
            </a:r>
            <a:r>
              <a:rPr lang="en-GB" sz="2000" dirty="0"/>
              <a:t> dinero.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CCE42FA9-8CE3-EF9A-26D7-3E545DB5BEC7}"/>
              </a:ext>
            </a:extLst>
          </p:cNvPr>
          <p:cNvSpPr>
            <a:spLocks noEditPoints="1"/>
          </p:cNvSpPr>
          <p:nvPr/>
        </p:nvSpPr>
        <p:spPr bwMode="auto">
          <a:xfrm>
            <a:off x="8497888" y="3340100"/>
            <a:ext cx="1333500" cy="763588"/>
          </a:xfrm>
          <a:custGeom>
            <a:avLst/>
            <a:gdLst>
              <a:gd name="T0" fmla="*/ 1437 w 2875"/>
              <a:gd name="T1" fmla="*/ 0 h 1643"/>
              <a:gd name="T2" fmla="*/ 0 w 2875"/>
              <a:gd name="T3" fmla="*/ 822 h 1643"/>
              <a:gd name="T4" fmla="*/ 1437 w 2875"/>
              <a:gd name="T5" fmla="*/ 1643 h 1643"/>
              <a:gd name="T6" fmla="*/ 2875 w 2875"/>
              <a:gd name="T7" fmla="*/ 822 h 1643"/>
              <a:gd name="T8" fmla="*/ 1437 w 2875"/>
              <a:gd name="T9" fmla="*/ 0 h 1643"/>
              <a:gd name="T10" fmla="*/ 1437 w 2875"/>
              <a:gd name="T11" fmla="*/ 1411 h 1643"/>
              <a:gd name="T12" fmla="*/ 848 w 2875"/>
              <a:gd name="T13" fmla="*/ 822 h 1643"/>
              <a:gd name="T14" fmla="*/ 1437 w 2875"/>
              <a:gd name="T15" fmla="*/ 232 h 1643"/>
              <a:gd name="T16" fmla="*/ 2027 w 2875"/>
              <a:gd name="T17" fmla="*/ 822 h 1643"/>
              <a:gd name="T18" fmla="*/ 1437 w 2875"/>
              <a:gd name="T19" fmla="*/ 1411 h 1643"/>
              <a:gd name="T20" fmla="*/ 1679 w 2875"/>
              <a:gd name="T21" fmla="*/ 822 h 1643"/>
              <a:gd name="T22" fmla="*/ 1437 w 2875"/>
              <a:gd name="T23" fmla="*/ 1063 h 1643"/>
              <a:gd name="T24" fmla="*/ 1196 w 2875"/>
              <a:gd name="T25" fmla="*/ 822 h 1643"/>
              <a:gd name="T26" fmla="*/ 1437 w 2875"/>
              <a:gd name="T27" fmla="*/ 580 h 1643"/>
              <a:gd name="T28" fmla="*/ 1679 w 2875"/>
              <a:gd name="T29" fmla="*/ 822 h 16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875" h="1643">
                <a:moveTo>
                  <a:pt x="1437" y="0"/>
                </a:moveTo>
                <a:cubicBezTo>
                  <a:pt x="644" y="0"/>
                  <a:pt x="0" y="822"/>
                  <a:pt x="0" y="822"/>
                </a:cubicBezTo>
                <a:cubicBezTo>
                  <a:pt x="0" y="822"/>
                  <a:pt x="644" y="1643"/>
                  <a:pt x="1437" y="1643"/>
                </a:cubicBezTo>
                <a:cubicBezTo>
                  <a:pt x="2231" y="1643"/>
                  <a:pt x="2875" y="822"/>
                  <a:pt x="2875" y="822"/>
                </a:cubicBezTo>
                <a:cubicBezTo>
                  <a:pt x="2875" y="822"/>
                  <a:pt x="2231" y="0"/>
                  <a:pt x="1437" y="0"/>
                </a:cubicBezTo>
                <a:close/>
                <a:moveTo>
                  <a:pt x="1437" y="1411"/>
                </a:moveTo>
                <a:cubicBezTo>
                  <a:pt x="1112" y="1411"/>
                  <a:pt x="848" y="1147"/>
                  <a:pt x="848" y="822"/>
                </a:cubicBezTo>
                <a:cubicBezTo>
                  <a:pt x="848" y="496"/>
                  <a:pt x="1112" y="232"/>
                  <a:pt x="1437" y="232"/>
                </a:cubicBezTo>
                <a:cubicBezTo>
                  <a:pt x="1763" y="232"/>
                  <a:pt x="2027" y="496"/>
                  <a:pt x="2027" y="822"/>
                </a:cubicBezTo>
                <a:cubicBezTo>
                  <a:pt x="2027" y="1147"/>
                  <a:pt x="1763" y="1411"/>
                  <a:pt x="1437" y="1411"/>
                </a:cubicBezTo>
                <a:close/>
                <a:moveTo>
                  <a:pt x="1679" y="822"/>
                </a:moveTo>
                <a:cubicBezTo>
                  <a:pt x="1679" y="955"/>
                  <a:pt x="1571" y="1063"/>
                  <a:pt x="1437" y="1063"/>
                </a:cubicBezTo>
                <a:cubicBezTo>
                  <a:pt x="1304" y="1063"/>
                  <a:pt x="1196" y="955"/>
                  <a:pt x="1196" y="822"/>
                </a:cubicBezTo>
                <a:cubicBezTo>
                  <a:pt x="1196" y="688"/>
                  <a:pt x="1304" y="580"/>
                  <a:pt x="1437" y="580"/>
                </a:cubicBezTo>
                <a:cubicBezTo>
                  <a:pt x="1571" y="580"/>
                  <a:pt x="1679" y="688"/>
                  <a:pt x="1679" y="822"/>
                </a:cubicBezTo>
                <a:close/>
              </a:path>
            </a:pathLst>
          </a:custGeom>
          <a:solidFill>
            <a:srgbClr val="009EE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90450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7542F-9B46-FD02-C355-01DDC1776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Imagen y </a:t>
            </a:r>
            <a:r>
              <a:rPr lang="en-GB" dirty="0" err="1"/>
              <a:t>Servicio</a:t>
            </a:r>
            <a:r>
              <a:rPr lang="en-GB" dirty="0"/>
              <a:t> de </a:t>
            </a:r>
            <a:r>
              <a:rPr lang="en-GB" dirty="0" err="1"/>
              <a:t>una</a:t>
            </a:r>
            <a:r>
              <a:rPr lang="en-GB" dirty="0"/>
              <a:t> Aseguradora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04A05F-7FA5-7032-55B4-FB620A802BDF}"/>
              </a:ext>
            </a:extLst>
          </p:cNvPr>
          <p:cNvSpPr txBox="1"/>
          <p:nvPr/>
        </p:nvSpPr>
        <p:spPr bwMode="gray">
          <a:xfrm>
            <a:off x="380999" y="1876425"/>
            <a:ext cx="5229225" cy="28575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l"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None/>
            </a:pPr>
            <a:r>
              <a:rPr lang="en-GB" sz="3200" b="1" dirty="0">
                <a:solidFill>
                  <a:schemeClr val="accent2"/>
                </a:solidFill>
              </a:rPr>
              <a:t>2. </a:t>
            </a:r>
            <a:r>
              <a:rPr lang="en-GB" sz="3200" b="1" dirty="0" err="1">
                <a:solidFill>
                  <a:schemeClr val="accent2"/>
                </a:solidFill>
              </a:rPr>
              <a:t>Sé</a:t>
            </a:r>
            <a:r>
              <a:rPr lang="en-GB" sz="3200" b="1" dirty="0">
                <a:solidFill>
                  <a:schemeClr val="accent2"/>
                </a:solidFill>
              </a:rPr>
              <a:t> </a:t>
            </a:r>
            <a:r>
              <a:rPr lang="en-GB" sz="3200" b="1" dirty="0" err="1">
                <a:solidFill>
                  <a:schemeClr val="accent2"/>
                </a:solidFill>
              </a:rPr>
              <a:t>Transparente</a:t>
            </a:r>
            <a:r>
              <a:rPr lang="en-GB" sz="3200" b="1" dirty="0">
                <a:solidFill>
                  <a:schemeClr val="accent2"/>
                </a:solidFill>
              </a:rPr>
              <a:t>:</a:t>
            </a:r>
          </a:p>
          <a:p>
            <a:pPr marL="0" indent="0" algn="l"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None/>
            </a:pPr>
            <a:endParaRPr lang="en-GB" sz="1600" dirty="0"/>
          </a:p>
          <a:p>
            <a:pPr marL="285750" indent="-285750" algn="l"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1600" dirty="0" err="1"/>
              <a:t>Condiciones</a:t>
            </a:r>
            <a:r>
              <a:rPr lang="en-GB" sz="1600" dirty="0"/>
              <a:t> </a:t>
            </a:r>
            <a:r>
              <a:rPr lang="en-GB" sz="1600" dirty="0" err="1"/>
              <a:t>claras</a:t>
            </a:r>
            <a:endParaRPr lang="en-GB" sz="1600" dirty="0"/>
          </a:p>
          <a:p>
            <a:pPr marL="285750" indent="-285750" algn="l"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 algn="l"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1600" dirty="0"/>
              <a:t>Informa </a:t>
            </a:r>
            <a:r>
              <a:rPr lang="en-GB" sz="1600" dirty="0" err="1"/>
              <a:t>constantemente</a:t>
            </a:r>
            <a:r>
              <a:rPr lang="en-GB" sz="1600" dirty="0"/>
              <a:t> a </a:t>
            </a:r>
            <a:r>
              <a:rPr lang="en-GB" sz="1600" dirty="0" err="1"/>
              <a:t>tus</a:t>
            </a:r>
            <a:r>
              <a:rPr lang="en-GB" sz="1600" dirty="0"/>
              <a:t> </a:t>
            </a:r>
            <a:r>
              <a:rPr lang="en-GB" sz="1600" dirty="0" err="1"/>
              <a:t>clientes</a:t>
            </a:r>
            <a:endParaRPr lang="en-GB" sz="1600" dirty="0"/>
          </a:p>
          <a:p>
            <a:pPr marL="285750" indent="-285750" algn="l"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 algn="l"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1600" dirty="0"/>
              <a:t>Toma </a:t>
            </a:r>
            <a:r>
              <a:rPr lang="en-GB" sz="1600" dirty="0" err="1"/>
              <a:t>reponsabilidad</a:t>
            </a:r>
            <a:endParaRPr lang="en-GB" sz="1600" dirty="0"/>
          </a:p>
        </p:txBody>
      </p:sp>
      <p:grpSp>
        <p:nvGrpSpPr>
          <p:cNvPr id="4" name="Gruppieren 10">
            <a:extLst>
              <a:ext uri="{FF2B5EF4-FFF2-40B4-BE49-F238E27FC236}">
                <a16:creationId xmlns:a16="http://schemas.microsoft.com/office/drawing/2014/main" id="{4CE12321-0D64-A803-B665-F65026BE274F}"/>
              </a:ext>
            </a:extLst>
          </p:cNvPr>
          <p:cNvGrpSpPr>
            <a:grpSpLocks noChangeAspect="1"/>
          </p:cNvGrpSpPr>
          <p:nvPr/>
        </p:nvGrpSpPr>
        <p:grpSpPr>
          <a:xfrm rot="360000">
            <a:off x="6170136" y="1800543"/>
            <a:ext cx="3918409" cy="1623847"/>
            <a:chOff x="348138" y="4113076"/>
            <a:chExt cx="1563824" cy="648072"/>
          </a:xfrm>
        </p:grpSpPr>
        <p:sp>
          <p:nvSpPr>
            <p:cNvPr id="5" name="Rechteck 6">
              <a:extLst>
                <a:ext uri="{FF2B5EF4-FFF2-40B4-BE49-F238E27FC236}">
                  <a16:creationId xmlns:a16="http://schemas.microsoft.com/office/drawing/2014/main" id="{51059913-74D0-8037-1DB0-30A4BCF9114C}"/>
                </a:ext>
              </a:extLst>
            </p:cNvPr>
            <p:cNvSpPr/>
            <p:nvPr/>
          </p:nvSpPr>
          <p:spPr bwMode="auto">
            <a:xfrm>
              <a:off x="348138" y="4113076"/>
              <a:ext cx="1563824" cy="648072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accent2"/>
                </a:buClr>
                <a:buSzTx/>
                <a:tabLst/>
              </a:pPr>
              <a:r>
                <a:rPr kumimoji="0" lang="en-GB" sz="2000" b="1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¿</a:t>
              </a:r>
              <a:r>
                <a:rPr kumimoji="0" lang="en-GB" sz="2000" b="1" strike="noStrike" cap="none" normalizeH="0" baseline="0" dirty="0" err="1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Qué</a:t>
              </a:r>
              <a:r>
                <a:rPr kumimoji="0" lang="en-GB" sz="2000" b="1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 </a:t>
              </a:r>
              <a:r>
                <a:rPr kumimoji="0" lang="en-GB" sz="2000" b="1" strike="noStrike" cap="none" normalizeH="0" baseline="0" dirty="0" err="1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hace</a:t>
              </a:r>
              <a:r>
                <a:rPr kumimoji="0" lang="en-GB" sz="2000" b="1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 </a:t>
              </a:r>
              <a:r>
                <a:rPr lang="en-GB" sz="2000" b="1" dirty="0" err="1">
                  <a:solidFill>
                    <a:schemeClr val="bg1"/>
                  </a:solidFill>
                  <a:latin typeface="Arial" charset="0"/>
                </a:rPr>
                <a:t>A</a:t>
              </a:r>
              <a:r>
                <a:rPr kumimoji="0" lang="en-GB" sz="2000" b="1" strike="noStrike" cap="none" normalizeH="0" baseline="0" dirty="0" err="1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lemania</a:t>
              </a:r>
              <a:r>
                <a:rPr lang="en-GB" sz="2000" b="1" dirty="0">
                  <a:solidFill>
                    <a:schemeClr val="bg1"/>
                  </a:solidFill>
                  <a:latin typeface="Arial" charset="0"/>
                </a:rPr>
                <a:t>?</a:t>
              </a:r>
              <a:endParaRPr kumimoji="0" lang="en-GB" sz="2000" b="1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Freihandform 9">
              <a:extLst>
                <a:ext uri="{FF2B5EF4-FFF2-40B4-BE49-F238E27FC236}">
                  <a16:creationId xmlns:a16="http://schemas.microsoft.com/office/drawing/2014/main" id="{DD83FA0C-3209-D437-3B55-D3A70F9F2DFB}"/>
                </a:ext>
              </a:extLst>
            </p:cNvPr>
            <p:cNvSpPr/>
            <p:nvPr/>
          </p:nvSpPr>
          <p:spPr bwMode="auto">
            <a:xfrm>
              <a:off x="446050" y="4212427"/>
              <a:ext cx="1368000" cy="0"/>
            </a:xfrm>
            <a:custGeom>
              <a:avLst/>
              <a:gdLst>
                <a:gd name="connsiteX0" fmla="*/ 0 w 1426368"/>
                <a:gd name="connsiteY0" fmla="*/ 0 h 0"/>
                <a:gd name="connsiteX1" fmla="*/ 1426368 w 1426368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26368">
                  <a:moveTo>
                    <a:pt x="0" y="0"/>
                  </a:moveTo>
                  <a:lnTo>
                    <a:pt x="1426368" y="0"/>
                  </a:lnTo>
                </a:path>
              </a:pathLst>
            </a:cu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Freihandform 91">
              <a:extLst>
                <a:ext uri="{FF2B5EF4-FFF2-40B4-BE49-F238E27FC236}">
                  <a16:creationId xmlns:a16="http://schemas.microsoft.com/office/drawing/2014/main" id="{4BE304E6-D2EA-919E-C52A-7867FDA325BF}"/>
                </a:ext>
              </a:extLst>
            </p:cNvPr>
            <p:cNvSpPr/>
            <p:nvPr/>
          </p:nvSpPr>
          <p:spPr bwMode="auto">
            <a:xfrm>
              <a:off x="446050" y="4664463"/>
              <a:ext cx="1368000" cy="0"/>
            </a:xfrm>
            <a:custGeom>
              <a:avLst/>
              <a:gdLst>
                <a:gd name="connsiteX0" fmla="*/ 0 w 1426368"/>
                <a:gd name="connsiteY0" fmla="*/ 0 h 0"/>
                <a:gd name="connsiteX1" fmla="*/ 1426368 w 1426368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26368">
                  <a:moveTo>
                    <a:pt x="0" y="0"/>
                  </a:moveTo>
                  <a:lnTo>
                    <a:pt x="1426368" y="0"/>
                  </a:lnTo>
                </a:path>
              </a:pathLst>
            </a:cu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D063662F-C6A4-3ABA-0230-39DB44C202F2}"/>
              </a:ext>
            </a:extLst>
          </p:cNvPr>
          <p:cNvSpPr txBox="1"/>
          <p:nvPr/>
        </p:nvSpPr>
        <p:spPr bwMode="gray">
          <a:xfrm>
            <a:off x="6365312" y="3895724"/>
            <a:ext cx="4950388" cy="192405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l"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None/>
            </a:pPr>
            <a:r>
              <a:rPr lang="en-GB" b="1" dirty="0">
                <a:solidFill>
                  <a:schemeClr val="accent2"/>
                </a:solidFill>
              </a:rPr>
              <a:t>2 </a:t>
            </a:r>
            <a:r>
              <a:rPr lang="en-GB" b="1" dirty="0" err="1">
                <a:solidFill>
                  <a:schemeClr val="accent2"/>
                </a:solidFill>
              </a:rPr>
              <a:t>textos</a:t>
            </a:r>
            <a:r>
              <a:rPr lang="en-GB" b="1" dirty="0">
                <a:solidFill>
                  <a:schemeClr val="accent2"/>
                </a:solidFill>
              </a:rPr>
              <a:t>:</a:t>
            </a:r>
          </a:p>
          <a:p>
            <a:pPr marL="0" indent="0" algn="l"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None/>
            </a:pPr>
            <a:endParaRPr lang="en-GB" sz="1600" dirty="0"/>
          </a:p>
          <a:p>
            <a:pPr marL="285750" indent="-285750" algn="l"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1800" dirty="0"/>
              <a:t>Uno </a:t>
            </a:r>
            <a:r>
              <a:rPr lang="en-GB" sz="1800" dirty="0" err="1"/>
              <a:t>corto</a:t>
            </a:r>
            <a:r>
              <a:rPr lang="en-GB" sz="1800" dirty="0"/>
              <a:t> con </a:t>
            </a:r>
            <a:r>
              <a:rPr lang="en-GB" sz="1800" dirty="0" err="1"/>
              <a:t>lenguaje</a:t>
            </a:r>
            <a:r>
              <a:rPr lang="en-GB" sz="1800" dirty="0"/>
              <a:t> </a:t>
            </a:r>
            <a:r>
              <a:rPr lang="en-GB" sz="1800" dirty="0" err="1"/>
              <a:t>fácil</a:t>
            </a:r>
            <a:r>
              <a:rPr lang="en-GB" sz="1800" dirty="0"/>
              <a:t> y </a:t>
            </a:r>
            <a:r>
              <a:rPr lang="en-GB" sz="1800" dirty="0" err="1"/>
              <a:t>entendible</a:t>
            </a:r>
            <a:r>
              <a:rPr lang="en-GB" sz="1800" dirty="0"/>
              <a:t>.</a:t>
            </a:r>
          </a:p>
          <a:p>
            <a:pPr marL="285750" indent="-285750" algn="l"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1800" dirty="0"/>
              <a:t>Uno </a:t>
            </a:r>
            <a:r>
              <a:rPr lang="en-GB" sz="1800" dirty="0" err="1"/>
              <a:t>altamente</a:t>
            </a:r>
            <a:r>
              <a:rPr lang="en-GB" sz="1800" dirty="0"/>
              <a:t> Técnico para personas del medio</a:t>
            </a:r>
            <a:r>
              <a:rPr lang="en-GB" sz="1600" dirty="0"/>
              <a:t>.</a:t>
            </a:r>
          </a:p>
          <a:p>
            <a:pPr marL="285750" indent="-285750" algn="l"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GB" sz="1600" dirty="0" err="1"/>
          </a:p>
        </p:txBody>
      </p:sp>
    </p:spTree>
    <p:extLst>
      <p:ext uri="{BB962C8B-B14F-4D97-AF65-F5344CB8AC3E}">
        <p14:creationId xmlns:p14="http://schemas.microsoft.com/office/powerpoint/2010/main" val="340530528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7542F-9B46-FD02-C355-01DDC1776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Imagen y </a:t>
            </a:r>
            <a:r>
              <a:rPr lang="en-GB" dirty="0" err="1"/>
              <a:t>Servicio</a:t>
            </a:r>
            <a:r>
              <a:rPr lang="en-GB" dirty="0"/>
              <a:t> de </a:t>
            </a:r>
            <a:r>
              <a:rPr lang="en-GB" dirty="0" err="1"/>
              <a:t>una</a:t>
            </a:r>
            <a:r>
              <a:rPr lang="en-GB" dirty="0"/>
              <a:t> Aseguradora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04A05F-7FA5-7032-55B4-FB620A802BDF}"/>
              </a:ext>
            </a:extLst>
          </p:cNvPr>
          <p:cNvSpPr txBox="1"/>
          <p:nvPr/>
        </p:nvSpPr>
        <p:spPr bwMode="gray">
          <a:xfrm>
            <a:off x="380999" y="1876425"/>
            <a:ext cx="7905751" cy="28575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l"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None/>
            </a:pPr>
            <a:r>
              <a:rPr lang="en-GB" sz="3200" b="1" dirty="0">
                <a:solidFill>
                  <a:schemeClr val="accent2"/>
                </a:solidFill>
              </a:rPr>
              <a:t>3. </a:t>
            </a:r>
            <a:r>
              <a:rPr lang="en-GB" sz="3200" b="1" dirty="0" err="1">
                <a:solidFill>
                  <a:schemeClr val="accent2"/>
                </a:solidFill>
              </a:rPr>
              <a:t>Crea</a:t>
            </a:r>
            <a:r>
              <a:rPr lang="en-GB" sz="3200" b="1" dirty="0">
                <a:solidFill>
                  <a:schemeClr val="accent2"/>
                </a:solidFill>
              </a:rPr>
              <a:t> </a:t>
            </a:r>
            <a:r>
              <a:rPr lang="en-GB" sz="3200" b="1" dirty="0" err="1">
                <a:solidFill>
                  <a:schemeClr val="accent2"/>
                </a:solidFill>
              </a:rPr>
              <a:t>una</a:t>
            </a:r>
            <a:r>
              <a:rPr lang="en-GB" sz="3200" b="1" dirty="0">
                <a:solidFill>
                  <a:schemeClr val="accent2"/>
                </a:solidFill>
              </a:rPr>
              <a:t> </a:t>
            </a:r>
            <a:r>
              <a:rPr lang="en-GB" sz="3200" b="1" dirty="0" err="1">
                <a:solidFill>
                  <a:schemeClr val="accent2"/>
                </a:solidFill>
              </a:rPr>
              <a:t>comunidad</a:t>
            </a:r>
            <a:r>
              <a:rPr lang="en-GB" sz="3200" b="1" dirty="0">
                <a:solidFill>
                  <a:schemeClr val="accent2"/>
                </a:solidFill>
              </a:rPr>
              <a:t>:</a:t>
            </a:r>
          </a:p>
          <a:p>
            <a:pPr marL="0" indent="0" algn="l"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None/>
            </a:pPr>
            <a:endParaRPr lang="en-GB" sz="1600" dirty="0"/>
          </a:p>
          <a:p>
            <a:pPr marL="285750" indent="-285750" algn="l"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2000" dirty="0" err="1"/>
              <a:t>Conecta</a:t>
            </a:r>
            <a:r>
              <a:rPr lang="en-GB" sz="2000" dirty="0"/>
              <a:t> con </a:t>
            </a:r>
            <a:r>
              <a:rPr lang="en-GB" sz="2000" dirty="0" err="1"/>
              <a:t>poblaciones</a:t>
            </a:r>
            <a:r>
              <a:rPr lang="en-GB" sz="2000" dirty="0"/>
              <a:t> de </a:t>
            </a:r>
            <a:r>
              <a:rPr lang="en-GB" sz="2000" dirty="0" err="1"/>
              <a:t>pensamiento</a:t>
            </a:r>
            <a:r>
              <a:rPr lang="en-GB" sz="2000" dirty="0"/>
              <a:t> y/o </a:t>
            </a:r>
            <a:r>
              <a:rPr lang="en-GB" sz="2000" dirty="0" err="1"/>
              <a:t>edad</a:t>
            </a:r>
            <a:r>
              <a:rPr lang="en-GB" sz="2000" dirty="0"/>
              <a:t> similar.</a:t>
            </a:r>
          </a:p>
          <a:p>
            <a:pPr marL="285750" indent="-285750" algn="l"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 algn="l"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Conversa con </a:t>
            </a:r>
            <a:r>
              <a:rPr lang="en-GB" sz="2000" dirty="0" err="1"/>
              <a:t>tus</a:t>
            </a:r>
            <a:r>
              <a:rPr lang="en-GB" sz="2000" dirty="0"/>
              <a:t> </a:t>
            </a:r>
            <a:r>
              <a:rPr lang="en-GB" sz="2000" dirty="0" err="1"/>
              <a:t>clientes</a:t>
            </a:r>
            <a:r>
              <a:rPr lang="en-GB" sz="2000" dirty="0"/>
              <a:t> </a:t>
            </a:r>
            <a:r>
              <a:rPr lang="en-GB" sz="2000" b="1" dirty="0">
                <a:solidFill>
                  <a:schemeClr val="accent2"/>
                </a:solidFill>
              </a:rPr>
              <a:t>¿</a:t>
            </a:r>
            <a:r>
              <a:rPr lang="en-GB" sz="2000" b="1" dirty="0" err="1">
                <a:solidFill>
                  <a:schemeClr val="accent2"/>
                </a:solidFill>
              </a:rPr>
              <a:t>Qué</a:t>
            </a:r>
            <a:r>
              <a:rPr lang="en-GB" sz="2000" b="1" dirty="0">
                <a:solidFill>
                  <a:schemeClr val="accent2"/>
                </a:solidFill>
              </a:rPr>
              <a:t> </a:t>
            </a:r>
            <a:r>
              <a:rPr lang="en-GB" sz="2000" b="1" dirty="0" err="1">
                <a:solidFill>
                  <a:schemeClr val="accent2"/>
                </a:solidFill>
              </a:rPr>
              <a:t>necesitan</a:t>
            </a:r>
            <a:r>
              <a:rPr lang="en-GB" sz="2000" b="1" dirty="0">
                <a:solidFill>
                  <a:schemeClr val="accent2"/>
                </a:solidFill>
              </a:rPr>
              <a:t>? ¿</a:t>
            </a:r>
            <a:r>
              <a:rPr lang="en-GB" sz="2000" b="1" dirty="0" err="1">
                <a:solidFill>
                  <a:schemeClr val="accent2"/>
                </a:solidFill>
              </a:rPr>
              <a:t>Qué</a:t>
            </a:r>
            <a:r>
              <a:rPr lang="en-GB" sz="2000" b="1" dirty="0">
                <a:solidFill>
                  <a:schemeClr val="accent2"/>
                </a:solidFill>
              </a:rPr>
              <a:t> </a:t>
            </a:r>
            <a:r>
              <a:rPr lang="en-GB" sz="2000" b="1" dirty="0" err="1">
                <a:solidFill>
                  <a:schemeClr val="accent2"/>
                </a:solidFill>
              </a:rPr>
              <a:t>ves</a:t>
            </a:r>
            <a:r>
              <a:rPr lang="en-GB" sz="2000" b="1" dirty="0">
                <a:solidFill>
                  <a:schemeClr val="accent2"/>
                </a:solidFill>
              </a:rPr>
              <a:t>?</a:t>
            </a:r>
          </a:p>
          <a:p>
            <a:pPr marL="285750" indent="-285750" algn="l"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 algn="l"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2000" b="1" dirty="0" err="1">
                <a:solidFill>
                  <a:schemeClr val="accent2"/>
                </a:solidFill>
              </a:rPr>
              <a:t>Recibe</a:t>
            </a:r>
            <a:r>
              <a:rPr lang="en-GB" sz="2000" b="1" dirty="0">
                <a:solidFill>
                  <a:schemeClr val="accent2"/>
                </a:solidFill>
              </a:rPr>
              <a:t> feedback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DDAC84B-BBCD-7BBB-5745-1574131846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023" y="3301163"/>
            <a:ext cx="4286252" cy="2857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9781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DBA67-B456-DF8D-DC42-43C530CBE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Precio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43EF78-2485-55DF-474F-9B893FE32624}"/>
              </a:ext>
            </a:extLst>
          </p:cNvPr>
          <p:cNvSpPr txBox="1"/>
          <p:nvPr/>
        </p:nvSpPr>
        <p:spPr bwMode="gray">
          <a:xfrm>
            <a:off x="432486" y="1594022"/>
            <a:ext cx="10021330" cy="354638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l"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None/>
            </a:pPr>
            <a:r>
              <a:rPr lang="en-GB" dirty="0" err="1"/>
              <a:t>Hablemos</a:t>
            </a:r>
            <a:r>
              <a:rPr lang="en-GB" dirty="0"/>
              <a:t> de </a:t>
            </a:r>
            <a:r>
              <a:rPr lang="en-GB" dirty="0" err="1"/>
              <a:t>elasticidad</a:t>
            </a:r>
            <a:r>
              <a:rPr lang="en-GB" dirty="0"/>
              <a:t>:</a:t>
            </a:r>
          </a:p>
          <a:p>
            <a:pPr marL="0" indent="0" algn="l"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None/>
            </a:pPr>
            <a:endParaRPr lang="en-GB" dirty="0"/>
          </a:p>
          <a:p>
            <a:pPr marL="0" indent="0" algn="l"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None/>
            </a:pPr>
            <a:r>
              <a:rPr lang="en-GB" dirty="0" err="1"/>
              <a:t>Unos</a:t>
            </a:r>
            <a:r>
              <a:rPr lang="en-GB" dirty="0"/>
              <a:t> </a:t>
            </a:r>
            <a:r>
              <a:rPr lang="en-GB" dirty="0" err="1"/>
              <a:t>actuarios</a:t>
            </a:r>
            <a:r>
              <a:rPr lang="en-GB" dirty="0"/>
              <a:t> </a:t>
            </a:r>
            <a:r>
              <a:rPr lang="en-GB" dirty="0" err="1"/>
              <a:t>midieron</a:t>
            </a:r>
            <a:r>
              <a:rPr lang="en-GB" dirty="0"/>
              <a:t> la </a:t>
            </a:r>
            <a:r>
              <a:rPr lang="en-GB" dirty="0" err="1"/>
              <a:t>percepción</a:t>
            </a:r>
            <a:r>
              <a:rPr lang="en-GB" dirty="0"/>
              <a:t> y </a:t>
            </a:r>
            <a:r>
              <a:rPr lang="en-GB" dirty="0" err="1"/>
              <a:t>sensibilidad</a:t>
            </a:r>
            <a:r>
              <a:rPr lang="en-GB" dirty="0"/>
              <a:t> de </a:t>
            </a:r>
            <a:r>
              <a:rPr lang="en-GB" dirty="0" err="1"/>
              <a:t>cliente</a:t>
            </a:r>
            <a:r>
              <a:rPr lang="en-GB" dirty="0"/>
              <a:t> ante un </a:t>
            </a:r>
            <a:r>
              <a:rPr lang="en-GB" dirty="0" err="1"/>
              <a:t>cambio</a:t>
            </a:r>
            <a:r>
              <a:rPr lang="en-GB" dirty="0"/>
              <a:t> o </a:t>
            </a:r>
            <a:r>
              <a:rPr lang="en-GB" dirty="0" err="1"/>
              <a:t>apreciación</a:t>
            </a:r>
            <a:r>
              <a:rPr lang="en-GB" dirty="0"/>
              <a:t> del </a:t>
            </a:r>
            <a:r>
              <a:rPr lang="en-GB" dirty="0" err="1"/>
              <a:t>precio</a:t>
            </a:r>
            <a:r>
              <a:rPr lang="en-GB" dirty="0"/>
              <a:t> de </a:t>
            </a:r>
            <a:r>
              <a:rPr lang="en-GB" dirty="0" err="1"/>
              <a:t>varios</a:t>
            </a:r>
            <a:r>
              <a:rPr lang="en-GB" dirty="0"/>
              <a:t> </a:t>
            </a:r>
            <a:r>
              <a:rPr lang="en-GB" dirty="0" err="1"/>
              <a:t>tipos</a:t>
            </a:r>
            <a:r>
              <a:rPr lang="en-GB" dirty="0"/>
              <a:t> de autos: </a:t>
            </a:r>
          </a:p>
          <a:p>
            <a:pPr marL="0" indent="0" algn="l"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None/>
            </a:pPr>
            <a:endParaRPr lang="en-GB" sz="1600" dirty="0"/>
          </a:p>
          <a:p>
            <a:pPr marL="0" indent="0" algn="l"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None/>
            </a:pPr>
            <a:endParaRPr lang="en-GB" sz="1600" dirty="0"/>
          </a:p>
          <a:p>
            <a:pPr marL="0" indent="0" algn="l"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None/>
            </a:pPr>
            <a:endParaRPr lang="en-GB" sz="1600" dirty="0"/>
          </a:p>
          <a:p>
            <a:pPr marL="0" indent="0" algn="l"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None/>
            </a:pPr>
            <a:endParaRPr lang="en-GB" sz="1600" dirty="0"/>
          </a:p>
          <a:p>
            <a:pPr marL="0" indent="0" algn="l"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None/>
            </a:pPr>
            <a:endParaRPr lang="en-GB" sz="1600" dirty="0"/>
          </a:p>
          <a:p>
            <a:pPr marL="0" indent="0" algn="l"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None/>
            </a:pPr>
            <a:endParaRPr lang="en-GB" sz="1600" dirty="0"/>
          </a:p>
          <a:p>
            <a:pPr marL="0" indent="0" algn="l"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None/>
            </a:pPr>
            <a:endParaRPr lang="en-GB" sz="1600" dirty="0"/>
          </a:p>
          <a:p>
            <a:pPr marL="0" indent="0" algn="l"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None/>
            </a:pPr>
            <a:endParaRPr lang="en-GB" dirty="0"/>
          </a:p>
          <a:p>
            <a:pPr marL="0" indent="0" algn="l"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None/>
            </a:pPr>
            <a:endParaRPr lang="en-GB" sz="1600" dirty="0"/>
          </a:p>
          <a:p>
            <a:pPr marL="0" indent="0" algn="l"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None/>
            </a:pPr>
            <a:endParaRPr lang="en-GB" sz="1600" dirty="0" err="1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AB7E83B-D694-B874-2D17-98AF15C98255}"/>
              </a:ext>
            </a:extLst>
          </p:cNvPr>
          <p:cNvGrpSpPr/>
          <p:nvPr/>
        </p:nvGrpSpPr>
        <p:grpSpPr>
          <a:xfrm>
            <a:off x="3133558" y="4138604"/>
            <a:ext cx="1037968" cy="1052043"/>
            <a:chOff x="3193751" y="3704560"/>
            <a:chExt cx="1037968" cy="1052043"/>
          </a:xfrm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46094FD8-115A-2919-8936-1C644C920A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31735" y="3704560"/>
              <a:ext cx="762000" cy="674688"/>
            </a:xfrm>
            <a:custGeom>
              <a:avLst/>
              <a:gdLst>
                <a:gd name="T0" fmla="*/ 370 w 480"/>
                <a:gd name="T1" fmla="*/ 0 h 425"/>
                <a:gd name="T2" fmla="*/ 329 w 480"/>
                <a:gd name="T3" fmla="*/ 0 h 425"/>
                <a:gd name="T4" fmla="*/ 117 w 480"/>
                <a:gd name="T5" fmla="*/ 0 h 425"/>
                <a:gd name="T6" fmla="*/ 33 w 480"/>
                <a:gd name="T7" fmla="*/ 163 h 425"/>
                <a:gd name="T8" fmla="*/ 0 w 480"/>
                <a:gd name="T9" fmla="*/ 357 h 425"/>
                <a:gd name="T10" fmla="*/ 30 w 480"/>
                <a:gd name="T11" fmla="*/ 425 h 425"/>
                <a:gd name="T12" fmla="*/ 85 w 480"/>
                <a:gd name="T13" fmla="*/ 357 h 425"/>
                <a:gd name="T14" fmla="*/ 402 w 480"/>
                <a:gd name="T15" fmla="*/ 425 h 425"/>
                <a:gd name="T16" fmla="*/ 457 w 480"/>
                <a:gd name="T17" fmla="*/ 357 h 425"/>
                <a:gd name="T18" fmla="*/ 480 w 480"/>
                <a:gd name="T19" fmla="*/ 163 h 425"/>
                <a:gd name="T20" fmla="*/ 133 w 480"/>
                <a:gd name="T21" fmla="*/ 37 h 425"/>
                <a:gd name="T22" fmla="*/ 406 w 480"/>
                <a:gd name="T23" fmla="*/ 163 h 425"/>
                <a:gd name="T24" fmla="*/ 133 w 480"/>
                <a:gd name="T25" fmla="*/ 37 h 425"/>
                <a:gd name="T26" fmla="*/ 93 w 480"/>
                <a:gd name="T27" fmla="*/ 274 h 425"/>
                <a:gd name="T28" fmla="*/ 77 w 480"/>
                <a:gd name="T29" fmla="*/ 271 h 425"/>
                <a:gd name="T30" fmla="*/ 64 w 480"/>
                <a:gd name="T31" fmla="*/ 262 h 425"/>
                <a:gd name="T32" fmla="*/ 56 w 480"/>
                <a:gd name="T33" fmla="*/ 248 h 425"/>
                <a:gd name="T34" fmla="*/ 53 w 480"/>
                <a:gd name="T35" fmla="*/ 233 h 425"/>
                <a:gd name="T36" fmla="*/ 54 w 480"/>
                <a:gd name="T37" fmla="*/ 224 h 425"/>
                <a:gd name="T38" fmla="*/ 60 w 480"/>
                <a:gd name="T39" fmla="*/ 209 h 425"/>
                <a:gd name="T40" fmla="*/ 71 w 480"/>
                <a:gd name="T41" fmla="*/ 199 h 425"/>
                <a:gd name="T42" fmla="*/ 85 w 480"/>
                <a:gd name="T43" fmla="*/ 192 h 425"/>
                <a:gd name="T44" fmla="*/ 93 w 480"/>
                <a:gd name="T45" fmla="*/ 191 h 425"/>
                <a:gd name="T46" fmla="*/ 109 w 480"/>
                <a:gd name="T47" fmla="*/ 195 h 425"/>
                <a:gd name="T48" fmla="*/ 122 w 480"/>
                <a:gd name="T49" fmla="*/ 204 h 425"/>
                <a:gd name="T50" fmla="*/ 130 w 480"/>
                <a:gd name="T51" fmla="*/ 217 h 425"/>
                <a:gd name="T52" fmla="*/ 133 w 480"/>
                <a:gd name="T53" fmla="*/ 233 h 425"/>
                <a:gd name="T54" fmla="*/ 132 w 480"/>
                <a:gd name="T55" fmla="*/ 241 h 425"/>
                <a:gd name="T56" fmla="*/ 126 w 480"/>
                <a:gd name="T57" fmla="*/ 256 h 425"/>
                <a:gd name="T58" fmla="*/ 115 w 480"/>
                <a:gd name="T59" fmla="*/ 266 h 425"/>
                <a:gd name="T60" fmla="*/ 101 w 480"/>
                <a:gd name="T61" fmla="*/ 273 h 425"/>
                <a:gd name="T62" fmla="*/ 93 w 480"/>
                <a:gd name="T63" fmla="*/ 274 h 425"/>
                <a:gd name="T64" fmla="*/ 390 w 480"/>
                <a:gd name="T65" fmla="*/ 274 h 425"/>
                <a:gd name="T66" fmla="*/ 374 w 480"/>
                <a:gd name="T67" fmla="*/ 271 h 425"/>
                <a:gd name="T68" fmla="*/ 362 w 480"/>
                <a:gd name="T69" fmla="*/ 261 h 425"/>
                <a:gd name="T70" fmla="*/ 353 w 480"/>
                <a:gd name="T71" fmla="*/ 248 h 425"/>
                <a:gd name="T72" fmla="*/ 350 w 480"/>
                <a:gd name="T73" fmla="*/ 233 h 425"/>
                <a:gd name="T74" fmla="*/ 351 w 480"/>
                <a:gd name="T75" fmla="*/ 224 h 425"/>
                <a:gd name="T76" fmla="*/ 356 w 480"/>
                <a:gd name="T77" fmla="*/ 210 h 425"/>
                <a:gd name="T78" fmla="*/ 368 w 480"/>
                <a:gd name="T79" fmla="*/ 199 h 425"/>
                <a:gd name="T80" fmla="*/ 382 w 480"/>
                <a:gd name="T81" fmla="*/ 192 h 425"/>
                <a:gd name="T82" fmla="*/ 390 w 480"/>
                <a:gd name="T83" fmla="*/ 192 h 425"/>
                <a:gd name="T84" fmla="*/ 405 w 480"/>
                <a:gd name="T85" fmla="*/ 196 h 425"/>
                <a:gd name="T86" fmla="*/ 418 w 480"/>
                <a:gd name="T87" fmla="*/ 204 h 425"/>
                <a:gd name="T88" fmla="*/ 426 w 480"/>
                <a:gd name="T89" fmla="*/ 217 h 425"/>
                <a:gd name="T90" fmla="*/ 429 w 480"/>
                <a:gd name="T91" fmla="*/ 233 h 425"/>
                <a:gd name="T92" fmla="*/ 428 w 480"/>
                <a:gd name="T93" fmla="*/ 241 h 425"/>
                <a:gd name="T94" fmla="*/ 423 w 480"/>
                <a:gd name="T95" fmla="*/ 256 h 425"/>
                <a:gd name="T96" fmla="*/ 412 w 480"/>
                <a:gd name="T97" fmla="*/ 266 h 425"/>
                <a:gd name="T98" fmla="*/ 398 w 480"/>
                <a:gd name="T99" fmla="*/ 273 h 425"/>
                <a:gd name="T100" fmla="*/ 390 w 480"/>
                <a:gd name="T101" fmla="*/ 274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80" h="425">
                  <a:moveTo>
                    <a:pt x="447" y="163"/>
                  </a:moveTo>
                  <a:lnTo>
                    <a:pt x="370" y="0"/>
                  </a:lnTo>
                  <a:lnTo>
                    <a:pt x="362" y="0"/>
                  </a:lnTo>
                  <a:lnTo>
                    <a:pt x="329" y="0"/>
                  </a:lnTo>
                  <a:lnTo>
                    <a:pt x="150" y="0"/>
                  </a:lnTo>
                  <a:lnTo>
                    <a:pt x="117" y="0"/>
                  </a:lnTo>
                  <a:lnTo>
                    <a:pt x="110" y="0"/>
                  </a:lnTo>
                  <a:lnTo>
                    <a:pt x="33" y="163"/>
                  </a:lnTo>
                  <a:lnTo>
                    <a:pt x="0" y="163"/>
                  </a:lnTo>
                  <a:lnTo>
                    <a:pt x="0" y="357"/>
                  </a:lnTo>
                  <a:lnTo>
                    <a:pt x="30" y="357"/>
                  </a:lnTo>
                  <a:lnTo>
                    <a:pt x="30" y="425"/>
                  </a:lnTo>
                  <a:lnTo>
                    <a:pt x="85" y="425"/>
                  </a:lnTo>
                  <a:lnTo>
                    <a:pt x="85" y="357"/>
                  </a:lnTo>
                  <a:lnTo>
                    <a:pt x="402" y="357"/>
                  </a:lnTo>
                  <a:lnTo>
                    <a:pt x="402" y="425"/>
                  </a:lnTo>
                  <a:lnTo>
                    <a:pt x="457" y="425"/>
                  </a:lnTo>
                  <a:lnTo>
                    <a:pt x="457" y="357"/>
                  </a:lnTo>
                  <a:lnTo>
                    <a:pt x="480" y="357"/>
                  </a:lnTo>
                  <a:lnTo>
                    <a:pt x="480" y="163"/>
                  </a:lnTo>
                  <a:lnTo>
                    <a:pt x="447" y="163"/>
                  </a:lnTo>
                  <a:close/>
                  <a:moveTo>
                    <a:pt x="133" y="37"/>
                  </a:moveTo>
                  <a:lnTo>
                    <a:pt x="347" y="37"/>
                  </a:lnTo>
                  <a:lnTo>
                    <a:pt x="406" y="163"/>
                  </a:lnTo>
                  <a:lnTo>
                    <a:pt x="73" y="163"/>
                  </a:lnTo>
                  <a:lnTo>
                    <a:pt x="133" y="37"/>
                  </a:lnTo>
                  <a:close/>
                  <a:moveTo>
                    <a:pt x="93" y="274"/>
                  </a:moveTo>
                  <a:lnTo>
                    <a:pt x="93" y="274"/>
                  </a:lnTo>
                  <a:lnTo>
                    <a:pt x="85" y="273"/>
                  </a:lnTo>
                  <a:lnTo>
                    <a:pt x="77" y="271"/>
                  </a:lnTo>
                  <a:lnTo>
                    <a:pt x="71" y="266"/>
                  </a:lnTo>
                  <a:lnTo>
                    <a:pt x="64" y="262"/>
                  </a:lnTo>
                  <a:lnTo>
                    <a:pt x="60" y="256"/>
                  </a:lnTo>
                  <a:lnTo>
                    <a:pt x="56" y="248"/>
                  </a:lnTo>
                  <a:lnTo>
                    <a:pt x="54" y="241"/>
                  </a:lnTo>
                  <a:lnTo>
                    <a:pt x="53" y="233"/>
                  </a:lnTo>
                  <a:lnTo>
                    <a:pt x="53" y="233"/>
                  </a:lnTo>
                  <a:lnTo>
                    <a:pt x="54" y="224"/>
                  </a:lnTo>
                  <a:lnTo>
                    <a:pt x="56" y="217"/>
                  </a:lnTo>
                  <a:lnTo>
                    <a:pt x="60" y="209"/>
                  </a:lnTo>
                  <a:lnTo>
                    <a:pt x="64" y="204"/>
                  </a:lnTo>
                  <a:lnTo>
                    <a:pt x="71" y="199"/>
                  </a:lnTo>
                  <a:lnTo>
                    <a:pt x="77" y="195"/>
                  </a:lnTo>
                  <a:lnTo>
                    <a:pt x="85" y="192"/>
                  </a:lnTo>
                  <a:lnTo>
                    <a:pt x="93" y="191"/>
                  </a:lnTo>
                  <a:lnTo>
                    <a:pt x="93" y="191"/>
                  </a:lnTo>
                  <a:lnTo>
                    <a:pt x="101" y="192"/>
                  </a:lnTo>
                  <a:lnTo>
                    <a:pt x="109" y="195"/>
                  </a:lnTo>
                  <a:lnTo>
                    <a:pt x="115" y="199"/>
                  </a:lnTo>
                  <a:lnTo>
                    <a:pt x="122" y="204"/>
                  </a:lnTo>
                  <a:lnTo>
                    <a:pt x="126" y="209"/>
                  </a:lnTo>
                  <a:lnTo>
                    <a:pt x="130" y="217"/>
                  </a:lnTo>
                  <a:lnTo>
                    <a:pt x="132" y="224"/>
                  </a:lnTo>
                  <a:lnTo>
                    <a:pt x="133" y="233"/>
                  </a:lnTo>
                  <a:lnTo>
                    <a:pt x="133" y="233"/>
                  </a:lnTo>
                  <a:lnTo>
                    <a:pt x="132" y="241"/>
                  </a:lnTo>
                  <a:lnTo>
                    <a:pt x="130" y="248"/>
                  </a:lnTo>
                  <a:lnTo>
                    <a:pt x="126" y="256"/>
                  </a:lnTo>
                  <a:lnTo>
                    <a:pt x="122" y="262"/>
                  </a:lnTo>
                  <a:lnTo>
                    <a:pt x="115" y="266"/>
                  </a:lnTo>
                  <a:lnTo>
                    <a:pt x="109" y="271"/>
                  </a:lnTo>
                  <a:lnTo>
                    <a:pt x="101" y="273"/>
                  </a:lnTo>
                  <a:lnTo>
                    <a:pt x="93" y="274"/>
                  </a:lnTo>
                  <a:lnTo>
                    <a:pt x="93" y="274"/>
                  </a:lnTo>
                  <a:close/>
                  <a:moveTo>
                    <a:pt x="390" y="274"/>
                  </a:moveTo>
                  <a:lnTo>
                    <a:pt x="390" y="274"/>
                  </a:lnTo>
                  <a:lnTo>
                    <a:pt x="382" y="273"/>
                  </a:lnTo>
                  <a:lnTo>
                    <a:pt x="374" y="271"/>
                  </a:lnTo>
                  <a:lnTo>
                    <a:pt x="368" y="266"/>
                  </a:lnTo>
                  <a:lnTo>
                    <a:pt x="362" y="261"/>
                  </a:lnTo>
                  <a:lnTo>
                    <a:pt x="356" y="256"/>
                  </a:lnTo>
                  <a:lnTo>
                    <a:pt x="353" y="248"/>
                  </a:lnTo>
                  <a:lnTo>
                    <a:pt x="351" y="241"/>
                  </a:lnTo>
                  <a:lnTo>
                    <a:pt x="350" y="233"/>
                  </a:lnTo>
                  <a:lnTo>
                    <a:pt x="350" y="233"/>
                  </a:lnTo>
                  <a:lnTo>
                    <a:pt x="351" y="224"/>
                  </a:lnTo>
                  <a:lnTo>
                    <a:pt x="353" y="217"/>
                  </a:lnTo>
                  <a:lnTo>
                    <a:pt x="356" y="210"/>
                  </a:lnTo>
                  <a:lnTo>
                    <a:pt x="362" y="204"/>
                  </a:lnTo>
                  <a:lnTo>
                    <a:pt x="368" y="199"/>
                  </a:lnTo>
                  <a:lnTo>
                    <a:pt x="374" y="196"/>
                  </a:lnTo>
                  <a:lnTo>
                    <a:pt x="382" y="192"/>
                  </a:lnTo>
                  <a:lnTo>
                    <a:pt x="390" y="192"/>
                  </a:lnTo>
                  <a:lnTo>
                    <a:pt x="390" y="192"/>
                  </a:lnTo>
                  <a:lnTo>
                    <a:pt x="398" y="192"/>
                  </a:lnTo>
                  <a:lnTo>
                    <a:pt x="405" y="196"/>
                  </a:lnTo>
                  <a:lnTo>
                    <a:pt x="412" y="199"/>
                  </a:lnTo>
                  <a:lnTo>
                    <a:pt x="418" y="204"/>
                  </a:lnTo>
                  <a:lnTo>
                    <a:pt x="423" y="210"/>
                  </a:lnTo>
                  <a:lnTo>
                    <a:pt x="426" y="217"/>
                  </a:lnTo>
                  <a:lnTo>
                    <a:pt x="428" y="224"/>
                  </a:lnTo>
                  <a:lnTo>
                    <a:pt x="429" y="233"/>
                  </a:lnTo>
                  <a:lnTo>
                    <a:pt x="429" y="233"/>
                  </a:lnTo>
                  <a:lnTo>
                    <a:pt x="428" y="241"/>
                  </a:lnTo>
                  <a:lnTo>
                    <a:pt x="426" y="248"/>
                  </a:lnTo>
                  <a:lnTo>
                    <a:pt x="423" y="256"/>
                  </a:lnTo>
                  <a:lnTo>
                    <a:pt x="418" y="261"/>
                  </a:lnTo>
                  <a:lnTo>
                    <a:pt x="412" y="266"/>
                  </a:lnTo>
                  <a:lnTo>
                    <a:pt x="405" y="271"/>
                  </a:lnTo>
                  <a:lnTo>
                    <a:pt x="398" y="273"/>
                  </a:lnTo>
                  <a:lnTo>
                    <a:pt x="390" y="274"/>
                  </a:lnTo>
                  <a:lnTo>
                    <a:pt x="390" y="274"/>
                  </a:lnTo>
                  <a:close/>
                </a:path>
              </a:pathLst>
            </a:custGeom>
            <a:solidFill>
              <a:srgbClr val="009E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96BD733-B6BD-E202-FA77-FB636A7C3656}"/>
                </a:ext>
              </a:extLst>
            </p:cNvPr>
            <p:cNvSpPr txBox="1"/>
            <p:nvPr/>
          </p:nvSpPr>
          <p:spPr bwMode="gray">
            <a:xfrm>
              <a:off x="3193751" y="4425712"/>
              <a:ext cx="1037968" cy="33089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0" indent="0" algn="ctr">
                <a:spcBef>
                  <a:spcPts val="300"/>
                </a:spcBef>
                <a:buClr>
                  <a:schemeClr val="accent2"/>
                </a:buClr>
                <a:buFont typeface="Arial" panose="020B0604020202020204" pitchFamily="34" charset="0"/>
                <a:buNone/>
              </a:pPr>
              <a:r>
                <a:rPr lang="en-GB" sz="1600" dirty="0"/>
                <a:t>Ferrari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BFE07656-9EC9-5DF7-3664-FF723753CCD9}"/>
              </a:ext>
            </a:extLst>
          </p:cNvPr>
          <p:cNvSpPr txBox="1"/>
          <p:nvPr/>
        </p:nvSpPr>
        <p:spPr bwMode="gray">
          <a:xfrm>
            <a:off x="5422087" y="3712137"/>
            <a:ext cx="4287795" cy="189676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indent="-285750" algn="l"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2000" b="1" dirty="0"/>
              <a:t>En </a:t>
            </a:r>
            <a:r>
              <a:rPr lang="en-GB" sz="2000" b="1" dirty="0" err="1"/>
              <a:t>promedio</a:t>
            </a:r>
            <a:r>
              <a:rPr lang="en-GB" sz="2000" dirty="0"/>
              <a:t>: 350,000 libras</a:t>
            </a:r>
          </a:p>
          <a:p>
            <a:pPr marL="285750" indent="-285750" algn="l"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 algn="l"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2000" b="1" dirty="0" err="1"/>
              <a:t>Versión</a:t>
            </a:r>
            <a:r>
              <a:rPr lang="en-GB" sz="2000" b="1" dirty="0"/>
              <a:t> Plus</a:t>
            </a:r>
            <a:r>
              <a:rPr lang="en-GB" sz="2000" dirty="0"/>
              <a:t>: 400,000 libras</a:t>
            </a:r>
          </a:p>
          <a:p>
            <a:pPr marL="285750" indent="-285750" algn="l"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 algn="l"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2000" b="1" dirty="0" err="1"/>
              <a:t>Económica</a:t>
            </a:r>
            <a:r>
              <a:rPr lang="en-GB" sz="2000" b="1" dirty="0"/>
              <a:t>: </a:t>
            </a:r>
            <a:r>
              <a:rPr lang="en-GB" sz="2000" dirty="0"/>
              <a:t>150,000 libras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5691D5-7A13-9DA1-4CA4-19A9460F071D}"/>
              </a:ext>
            </a:extLst>
          </p:cNvPr>
          <p:cNvSpPr txBox="1"/>
          <p:nvPr/>
        </p:nvSpPr>
        <p:spPr bwMode="gray">
          <a:xfrm>
            <a:off x="4495330" y="3101881"/>
            <a:ext cx="926757" cy="342282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l"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None/>
            </a:pPr>
            <a:r>
              <a:rPr lang="en-GB" sz="16600" dirty="0">
                <a:solidFill>
                  <a:schemeClr val="accent2"/>
                </a:solidFill>
              </a:rPr>
              <a:t>{</a:t>
            </a:r>
            <a:endParaRPr lang="en-GB" sz="1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2858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DBA67-B456-DF8D-DC42-43C530CBE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Precio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43EF78-2485-55DF-474F-9B893FE32624}"/>
              </a:ext>
            </a:extLst>
          </p:cNvPr>
          <p:cNvSpPr txBox="1"/>
          <p:nvPr/>
        </p:nvSpPr>
        <p:spPr bwMode="gray">
          <a:xfrm>
            <a:off x="432486" y="1594022"/>
            <a:ext cx="10021330" cy="354638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342900" indent="-342900" algn="l">
              <a:spcBef>
                <a:spcPts val="300"/>
              </a:spcBef>
              <a:buClr>
                <a:schemeClr val="accent2"/>
              </a:buClr>
              <a:buFont typeface="+mj-lt"/>
              <a:buAutoNum type="arabicPeriod"/>
            </a:pPr>
            <a:r>
              <a:rPr lang="en-GB" sz="2000" dirty="0"/>
              <a:t>Ser la </a:t>
            </a:r>
            <a:r>
              <a:rPr lang="en-GB" sz="2000" dirty="0" err="1"/>
              <a:t>opción</a:t>
            </a:r>
            <a:r>
              <a:rPr lang="en-GB" sz="2000" dirty="0"/>
              <a:t> </a:t>
            </a:r>
            <a:r>
              <a:rPr lang="en-GB" sz="2000" dirty="0" err="1"/>
              <a:t>significativante</a:t>
            </a:r>
            <a:r>
              <a:rPr lang="en-GB" sz="2000" dirty="0"/>
              <a:t> </a:t>
            </a:r>
            <a:r>
              <a:rPr lang="en-GB" sz="2000" dirty="0" err="1"/>
              <a:t>más</a:t>
            </a:r>
            <a:r>
              <a:rPr lang="en-GB" sz="2000" dirty="0"/>
              <a:t> </a:t>
            </a:r>
            <a:r>
              <a:rPr lang="en-GB" sz="2000" dirty="0" err="1"/>
              <a:t>barata</a:t>
            </a:r>
            <a:r>
              <a:rPr lang="en-GB" sz="2000" dirty="0"/>
              <a:t> no </a:t>
            </a:r>
            <a:r>
              <a:rPr lang="en-GB" sz="2000" dirty="0" err="1"/>
              <a:t>incrementa</a:t>
            </a:r>
            <a:r>
              <a:rPr lang="en-GB" sz="2000" dirty="0"/>
              <a:t> la </a:t>
            </a:r>
            <a:r>
              <a:rPr lang="en-GB" sz="2000" dirty="0" err="1"/>
              <a:t>demanda</a:t>
            </a:r>
            <a:r>
              <a:rPr lang="en-GB" sz="2000" dirty="0"/>
              <a:t>.</a:t>
            </a:r>
          </a:p>
          <a:p>
            <a:pPr marL="342900" indent="-342900" algn="l">
              <a:spcBef>
                <a:spcPts val="300"/>
              </a:spcBef>
              <a:buClr>
                <a:schemeClr val="accent2"/>
              </a:buClr>
              <a:buFont typeface="+mj-lt"/>
              <a:buAutoNum type="arabicPeriod"/>
            </a:pPr>
            <a:endParaRPr lang="en-GB" sz="2000" dirty="0"/>
          </a:p>
          <a:p>
            <a:pPr marL="342900" indent="-342900" algn="l">
              <a:spcBef>
                <a:spcPts val="300"/>
              </a:spcBef>
              <a:buClr>
                <a:schemeClr val="accent2"/>
              </a:buClr>
              <a:buFont typeface="+mj-lt"/>
              <a:buAutoNum type="arabicPeriod"/>
            </a:pPr>
            <a:r>
              <a:rPr lang="en-GB" sz="2000" dirty="0"/>
              <a:t>Ser la </a:t>
            </a:r>
            <a:r>
              <a:rPr lang="en-GB" sz="2000" dirty="0" err="1"/>
              <a:t>opción</a:t>
            </a:r>
            <a:r>
              <a:rPr lang="en-GB" sz="2000" dirty="0"/>
              <a:t> </a:t>
            </a:r>
            <a:r>
              <a:rPr lang="en-GB" sz="2000" dirty="0" err="1"/>
              <a:t>mucho</a:t>
            </a:r>
            <a:r>
              <a:rPr lang="en-GB" sz="2000" dirty="0"/>
              <a:t> </a:t>
            </a:r>
            <a:r>
              <a:rPr lang="en-GB" sz="2000" dirty="0" err="1"/>
              <a:t>más</a:t>
            </a:r>
            <a:r>
              <a:rPr lang="en-GB" sz="2000" dirty="0"/>
              <a:t> </a:t>
            </a:r>
            <a:r>
              <a:rPr lang="en-GB" sz="2000" dirty="0" err="1"/>
              <a:t>cara</a:t>
            </a:r>
            <a:r>
              <a:rPr lang="en-GB" sz="2000" dirty="0"/>
              <a:t> no reduce la </a:t>
            </a:r>
            <a:r>
              <a:rPr lang="en-GB" sz="2000" dirty="0" err="1"/>
              <a:t>demanda</a:t>
            </a:r>
            <a:r>
              <a:rPr lang="en-GB" sz="2000" dirty="0"/>
              <a:t>.</a:t>
            </a:r>
          </a:p>
          <a:p>
            <a:pPr marL="342900" indent="-342900" algn="l">
              <a:spcBef>
                <a:spcPts val="300"/>
              </a:spcBef>
              <a:buClr>
                <a:schemeClr val="accent2"/>
              </a:buClr>
              <a:buFont typeface="+mj-lt"/>
              <a:buAutoNum type="arabicPeriod"/>
            </a:pPr>
            <a:endParaRPr lang="en-GB" sz="2000" dirty="0"/>
          </a:p>
          <a:p>
            <a:pPr marL="342900" indent="-342900" algn="l">
              <a:spcBef>
                <a:spcPts val="300"/>
              </a:spcBef>
              <a:buClr>
                <a:schemeClr val="accent2"/>
              </a:buClr>
              <a:buFont typeface="+mj-lt"/>
              <a:buAutoNum type="arabicPeriod"/>
            </a:pPr>
            <a:r>
              <a:rPr lang="en-GB" sz="2000" dirty="0"/>
              <a:t>Ser la </a:t>
            </a:r>
            <a:r>
              <a:rPr lang="en-GB" sz="2000" dirty="0" err="1"/>
              <a:t>opción</a:t>
            </a:r>
            <a:r>
              <a:rPr lang="en-GB" sz="2000" dirty="0"/>
              <a:t> </a:t>
            </a:r>
            <a:r>
              <a:rPr lang="en-GB" sz="2000" dirty="0" err="1"/>
              <a:t>más</a:t>
            </a:r>
            <a:r>
              <a:rPr lang="en-GB" sz="2000" dirty="0"/>
              <a:t> </a:t>
            </a:r>
            <a:r>
              <a:rPr lang="en-GB" sz="2000" dirty="0" err="1"/>
              <a:t>barata</a:t>
            </a:r>
            <a:r>
              <a:rPr lang="en-GB" sz="2000" dirty="0"/>
              <a:t> o no </a:t>
            </a:r>
            <a:r>
              <a:rPr lang="en-GB" sz="2000" dirty="0" err="1"/>
              <a:t>tiene</a:t>
            </a:r>
            <a:r>
              <a:rPr lang="en-GB" sz="2000" dirty="0"/>
              <a:t> un </a:t>
            </a:r>
            <a:r>
              <a:rPr lang="en-GB" sz="2000" dirty="0" err="1"/>
              <a:t>fuerte</a:t>
            </a:r>
            <a:r>
              <a:rPr lang="en-GB" sz="2000" dirty="0"/>
              <a:t> </a:t>
            </a:r>
            <a:r>
              <a:rPr lang="en-GB" sz="2000" dirty="0" err="1"/>
              <a:t>impacto</a:t>
            </a:r>
            <a:r>
              <a:rPr lang="en-GB" sz="2000" dirty="0"/>
              <a:t> </a:t>
            </a:r>
            <a:r>
              <a:rPr lang="en-GB" sz="2000" dirty="0" err="1"/>
              <a:t>en</a:t>
            </a:r>
            <a:r>
              <a:rPr lang="en-GB" sz="2000" dirty="0"/>
              <a:t> </a:t>
            </a:r>
            <a:r>
              <a:rPr lang="en-GB" sz="2000" dirty="0" err="1"/>
              <a:t>demanda</a:t>
            </a:r>
            <a:r>
              <a:rPr lang="en-GB" sz="2000" dirty="0"/>
              <a:t> </a:t>
            </a:r>
            <a:r>
              <a:rPr lang="en-GB" sz="2000" dirty="0" err="1"/>
              <a:t>pero</a:t>
            </a:r>
            <a:r>
              <a:rPr lang="en-GB" sz="2000" dirty="0"/>
              <a:t> </a:t>
            </a:r>
            <a:r>
              <a:rPr lang="en-GB" sz="2000" dirty="0" err="1"/>
              <a:t>más</a:t>
            </a:r>
            <a:r>
              <a:rPr lang="en-GB" sz="2000" dirty="0"/>
              <a:t> que </a:t>
            </a:r>
            <a:r>
              <a:rPr lang="en-GB" sz="2000" dirty="0" err="1"/>
              <a:t>el</a:t>
            </a:r>
            <a:r>
              <a:rPr lang="en-GB" sz="2000" dirty="0"/>
              <a:t> </a:t>
            </a:r>
            <a:r>
              <a:rPr lang="en-GB" sz="2000" dirty="0" err="1"/>
              <a:t>precio</a:t>
            </a:r>
            <a:r>
              <a:rPr lang="en-GB" sz="2000" dirty="0"/>
              <a:t> </a:t>
            </a:r>
            <a:r>
              <a:rPr lang="en-GB" sz="2000" dirty="0" err="1"/>
              <a:t>el</a:t>
            </a:r>
            <a:r>
              <a:rPr lang="en-GB" sz="2000" dirty="0"/>
              <a:t> ranking </a:t>
            </a:r>
            <a:r>
              <a:rPr lang="en-GB" sz="2000" dirty="0" err="1"/>
              <a:t>mueve</a:t>
            </a:r>
            <a:r>
              <a:rPr lang="en-GB" sz="2000" dirty="0"/>
              <a:t> la </a:t>
            </a:r>
            <a:r>
              <a:rPr lang="en-GB" sz="2000" dirty="0" err="1"/>
              <a:t>demanda</a:t>
            </a:r>
            <a:r>
              <a:rPr lang="en-GB" sz="2000" dirty="0"/>
              <a:t>.</a:t>
            </a:r>
          </a:p>
          <a:p>
            <a:pPr marL="0" indent="0" algn="l"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None/>
            </a:pPr>
            <a:endParaRPr lang="en-GB" sz="1600" dirty="0"/>
          </a:p>
          <a:p>
            <a:pPr marL="0" indent="0" algn="l"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None/>
            </a:pPr>
            <a:endParaRPr lang="en-GB" sz="1600" dirty="0" err="1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3A89B5-534B-3EB4-D0E6-79DA8861EA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4670" y="4302441"/>
            <a:ext cx="7503383" cy="109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98179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72AF8-A501-6327-839E-D0119BA3A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Precio</a:t>
            </a:r>
            <a:r>
              <a:rPr lang="en-GB" dirty="0"/>
              <a:t> + Imagen de </a:t>
            </a:r>
            <a:r>
              <a:rPr lang="en-GB" dirty="0" err="1"/>
              <a:t>una</a:t>
            </a:r>
            <a:r>
              <a:rPr lang="en-GB" dirty="0"/>
              <a:t> Aseguradora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386CDFC-DB2C-37A1-0FD3-CE1568E41933}"/>
              </a:ext>
            </a:extLst>
          </p:cNvPr>
          <p:cNvSpPr/>
          <p:nvPr/>
        </p:nvSpPr>
        <p:spPr bwMode="gray">
          <a:xfrm>
            <a:off x="1800225" y="1936674"/>
            <a:ext cx="1771650" cy="168592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3d extrusionH="57150">
              <a:bevelT w="38100" h="38100"/>
            </a:sp3d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>
                <a:schemeClr val="accent2"/>
              </a:buClr>
              <a:buSzTx/>
              <a:tabLst/>
            </a:pPr>
            <a:r>
              <a:rPr kumimoji="0" lang="en-GB" sz="1600" b="1" i="0" u="none" strike="noStrike" cap="none" normalizeH="0" baseline="0" dirty="0" err="1">
                <a:ln>
                  <a:noFill/>
                </a:ln>
                <a:solidFill>
                  <a:sysClr val="windowText" lastClr="000000"/>
                </a:solidFill>
                <a:effectLst/>
                <a:latin typeface="Arial" charset="0"/>
              </a:rPr>
              <a:t>Precio</a:t>
            </a:r>
            <a:endParaRPr kumimoji="0" lang="en-GB" sz="1600" b="1" i="0" u="none" strike="noStrike" cap="none" normalizeH="0" baseline="0" dirty="0">
              <a:ln>
                <a:noFill/>
              </a:ln>
              <a:solidFill>
                <a:sysClr val="windowText" lastClr="000000"/>
              </a:solidFill>
              <a:effectLst/>
              <a:latin typeface="Arial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30D7E3A-06C1-A726-441C-102EF9927918}"/>
              </a:ext>
            </a:extLst>
          </p:cNvPr>
          <p:cNvSpPr/>
          <p:nvPr/>
        </p:nvSpPr>
        <p:spPr bwMode="gray">
          <a:xfrm>
            <a:off x="1752600" y="4208465"/>
            <a:ext cx="1962150" cy="182085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3d extrusionH="57150">
              <a:bevelT w="38100" h="38100"/>
            </a:sp3d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>
                <a:schemeClr val="accent2"/>
              </a:buClr>
              <a:buSzTx/>
              <a:tabLst/>
            </a:pPr>
            <a:r>
              <a:rPr kumimoji="0" lang="en-GB" sz="1600" b="1" i="0" u="none" strike="noStrike" cap="none" normalizeH="0" baseline="0" dirty="0" err="1">
                <a:ln>
                  <a:noFill/>
                </a:ln>
                <a:solidFill>
                  <a:sysClr val="windowText" lastClr="000000"/>
                </a:solidFill>
                <a:effectLst/>
                <a:latin typeface="Arial" charset="0"/>
              </a:rPr>
              <a:t>Información</a:t>
            </a:r>
            <a:r>
              <a:rPr kumimoji="0" lang="en-GB" sz="1600" b="1" i="0" u="none" strike="noStrike" cap="none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latin typeface="Arial" charset="0"/>
              </a:rPr>
              <a:t> del </a:t>
            </a:r>
            <a:r>
              <a:rPr kumimoji="0" lang="en-GB" sz="1600" b="1" i="0" u="none" strike="noStrike" cap="none" normalizeH="0" baseline="0" dirty="0" err="1">
                <a:ln>
                  <a:noFill/>
                </a:ln>
                <a:solidFill>
                  <a:sysClr val="windowText" lastClr="000000"/>
                </a:solidFill>
                <a:effectLst/>
                <a:latin typeface="Arial" charset="0"/>
              </a:rPr>
              <a:t>Producto</a:t>
            </a:r>
            <a:endParaRPr kumimoji="0" lang="en-GB" sz="1600" b="1" i="0" u="none" strike="noStrike" cap="none" normalizeH="0" baseline="0" dirty="0">
              <a:ln>
                <a:noFill/>
              </a:ln>
              <a:solidFill>
                <a:sysClr val="windowText" lastClr="000000"/>
              </a:solidFill>
              <a:effectLst/>
              <a:latin typeface="Arial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8B5A349-7112-411A-E7D7-8D4FA829BD65}"/>
              </a:ext>
            </a:extLst>
          </p:cNvPr>
          <p:cNvSpPr/>
          <p:nvPr/>
        </p:nvSpPr>
        <p:spPr bwMode="gray">
          <a:xfrm>
            <a:off x="4857750" y="2952750"/>
            <a:ext cx="1962150" cy="1820859"/>
          </a:xfrm>
          <a:prstGeom prst="ellipse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3d extrusionH="57150">
              <a:bevelT w="38100" h="38100"/>
            </a:sp3d>
          </a:bodyPr>
          <a:lstStyle/>
          <a:p>
            <a:pPr algn="ctr" defTabSz="914400" fontAlgn="base">
              <a:spcAft>
                <a:spcPct val="0"/>
              </a:spcAft>
              <a:buClr>
                <a:schemeClr val="accent2"/>
              </a:buClr>
            </a:pPr>
            <a:r>
              <a:rPr lang="en-GB" sz="1600" b="1" dirty="0" err="1">
                <a:solidFill>
                  <a:schemeClr val="bg1"/>
                </a:solidFill>
                <a:latin typeface="Arial" charset="0"/>
              </a:rPr>
              <a:t>Satisfacción</a:t>
            </a:r>
            <a:r>
              <a:rPr lang="en-GB" sz="1600" b="1" dirty="0">
                <a:solidFill>
                  <a:schemeClr val="bg1"/>
                </a:solidFill>
                <a:latin typeface="Arial" charset="0"/>
              </a:rPr>
              <a:t> del </a:t>
            </a:r>
            <a:r>
              <a:rPr lang="en-GB" sz="1600" b="1" dirty="0" err="1">
                <a:solidFill>
                  <a:schemeClr val="bg1"/>
                </a:solidFill>
                <a:latin typeface="Arial" charset="0"/>
              </a:rPr>
              <a:t>Cliente</a:t>
            </a:r>
            <a:endParaRPr lang="en-GB" sz="16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0FDA76E-A45B-4C7D-76DA-1213053F5DA1}"/>
              </a:ext>
            </a:extLst>
          </p:cNvPr>
          <p:cNvSpPr/>
          <p:nvPr/>
        </p:nvSpPr>
        <p:spPr bwMode="gray">
          <a:xfrm>
            <a:off x="8105775" y="2541510"/>
            <a:ext cx="2647951" cy="252579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3d extrusionH="57150">
              <a:bevelT w="38100" h="38100"/>
            </a:sp3d>
          </a:bodyPr>
          <a:lstStyle/>
          <a:p>
            <a:pPr algn="ctr" defTabSz="914400" fontAlgn="base">
              <a:spcAft>
                <a:spcPct val="0"/>
              </a:spcAft>
              <a:buClr>
                <a:schemeClr val="accent2"/>
              </a:buClr>
            </a:pPr>
            <a:r>
              <a:rPr lang="en-GB" sz="1600" b="1" dirty="0" err="1">
                <a:latin typeface="Arial" charset="0"/>
              </a:rPr>
              <a:t>Comportamiento</a:t>
            </a:r>
            <a:r>
              <a:rPr lang="en-GB" sz="1600" b="1" dirty="0">
                <a:latin typeface="Arial" charset="0"/>
              </a:rPr>
              <a:t> del </a:t>
            </a:r>
            <a:r>
              <a:rPr lang="en-GB" sz="1600" b="1" dirty="0" err="1">
                <a:latin typeface="Arial" charset="0"/>
              </a:rPr>
              <a:t>Consumidor</a:t>
            </a:r>
            <a:endParaRPr lang="en-GB" sz="1600" b="1" dirty="0">
              <a:latin typeface="Arial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02450DF-E425-070E-5AD5-C1018012DE77}"/>
              </a:ext>
            </a:extLst>
          </p:cNvPr>
          <p:cNvCxnSpPr/>
          <p:nvPr/>
        </p:nvCxnSpPr>
        <p:spPr bwMode="gray">
          <a:xfrm>
            <a:off x="3648075" y="3057525"/>
            <a:ext cx="1009650" cy="565074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150E187-D890-A0AC-AA42-8FB1B60ECB3F}"/>
              </a:ext>
            </a:extLst>
          </p:cNvPr>
          <p:cNvCxnSpPr/>
          <p:nvPr/>
        </p:nvCxnSpPr>
        <p:spPr bwMode="gray">
          <a:xfrm flipV="1">
            <a:off x="3952875" y="4400550"/>
            <a:ext cx="904875" cy="514350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0DA7E9E-6B5E-8D86-1AD2-4F6D09A54432}"/>
              </a:ext>
            </a:extLst>
          </p:cNvPr>
          <p:cNvCxnSpPr/>
          <p:nvPr/>
        </p:nvCxnSpPr>
        <p:spPr bwMode="gray">
          <a:xfrm>
            <a:off x="6915150" y="3804405"/>
            <a:ext cx="1000125" cy="0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FDAE0E9-DA98-C828-DF25-2489CF2B2218}"/>
              </a:ext>
            </a:extLst>
          </p:cNvPr>
          <p:cNvCxnSpPr/>
          <p:nvPr/>
        </p:nvCxnSpPr>
        <p:spPr bwMode="gray">
          <a:xfrm>
            <a:off x="3762375" y="2393873"/>
            <a:ext cx="4457700" cy="638175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4B86343-D118-E99F-33DD-253973D010F3}"/>
              </a:ext>
            </a:extLst>
          </p:cNvPr>
          <p:cNvCxnSpPr/>
          <p:nvPr/>
        </p:nvCxnSpPr>
        <p:spPr bwMode="gray">
          <a:xfrm flipV="1">
            <a:off x="3895725" y="4587872"/>
            <a:ext cx="4324350" cy="958094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63147836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STYLE_ID" val="2d0e85a6-04bb-4f04-bf5d-ee0e25592b2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Title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STERWIZARD" val="TitleImag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STERWIZARD" val="TitleClaim"/>
</p:tagLst>
</file>

<file path=ppt/theme/theme1.xml><?xml version="1.0" encoding="utf-8"?>
<a:theme xmlns:a="http://schemas.openxmlformats.org/drawingml/2006/main" name="Hannover Re">
  <a:themeElements>
    <a:clrScheme name="Hannover Re">
      <a:dk1>
        <a:srgbClr val="3E3E3E"/>
      </a:dk1>
      <a:lt1>
        <a:srgbClr val="FFFFFF"/>
      </a:lt1>
      <a:dk2>
        <a:srgbClr val="A0B4BF"/>
      </a:dk2>
      <a:lt2>
        <a:srgbClr val="4D6B79"/>
      </a:lt2>
      <a:accent1>
        <a:srgbClr val="009EE0"/>
      </a:accent1>
      <a:accent2>
        <a:srgbClr val="005192"/>
      </a:accent2>
      <a:accent3>
        <a:srgbClr val="ACD819"/>
      </a:accent3>
      <a:accent4>
        <a:srgbClr val="7A9501"/>
      </a:accent4>
      <a:accent5>
        <a:srgbClr val="D3CFCA"/>
      </a:accent5>
      <a:accent6>
        <a:srgbClr val="91877B"/>
      </a:accent6>
      <a:hlink>
        <a:srgbClr val="009EE0"/>
      </a:hlink>
      <a:folHlink>
        <a:srgbClr val="4D6B79"/>
      </a:folHlink>
    </a:clrScheme>
    <a:fontScheme name="HannoverR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rtlCol="0" anchor="ctr" anchorCtr="0" compatLnSpc="1">
        <a:prstTxWarp prst="textNoShape">
          <a:avLst/>
        </a:prstTxWarp>
      </a:bodyPr>
      <a:lstStyle>
        <a:defPPr marR="0" algn="ctr" defTabSz="914400" rtl="0" eaLnBrk="1" fontAlgn="base" latinLnBrk="0" hangingPunct="1">
          <a:lnSpc>
            <a:spcPct val="100000"/>
          </a:lnSpc>
          <a:spcAft>
            <a:spcPct val="0"/>
          </a:spcAft>
          <a:buClr>
            <a:schemeClr val="accent2"/>
          </a:buClr>
          <a:buSzTx/>
          <a:tabLst/>
          <a:defRPr kumimoji="0" sz="1600" b="0" i="0" u="none" strike="noStrike" cap="none" normalizeH="0" baseline="0" dirty="0" err="1" smtClean="0">
            <a:ln>
              <a:noFill/>
            </a:ln>
            <a:effectLst/>
            <a:latin typeface="Arial" charset="0"/>
          </a:defRPr>
        </a:defPPr>
      </a:lstStyle>
    </a:spDef>
    <a:lnDef>
      <a:spPr bwMode="gray"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 bwMode="gray">
        <a:noFill/>
      </a:spPr>
      <a:bodyPr wrap="square" lIns="0" tIns="0" rIns="0" bIns="0" rtlCol="0">
        <a:noAutofit/>
      </a:bodyPr>
      <a:lstStyle>
        <a:defPPr marL="0" indent="0" algn="l">
          <a:spcBef>
            <a:spcPts val="300"/>
          </a:spcBef>
          <a:buClr>
            <a:schemeClr val="accent2"/>
          </a:buClr>
          <a:buFont typeface="Arial" panose="020B0604020202020204" pitchFamily="34" charset="0"/>
          <a:buNone/>
          <a:defRPr sz="1600" dirty="0" err="1" smtClean="0"/>
        </a:defPPr>
      </a:lstStyle>
    </a:txDef>
  </a:objectDefaults>
  <a:extraClrSchemeLst/>
  <a:custClrLst>
    <a:custClr name="Orange light">
      <a:srgbClr val="E9AD05"/>
    </a:custClr>
    <a:custClr name="Orange dark">
      <a:srgbClr val="CC6C08"/>
    </a:custClr>
    <a:custClr name="Cyan 50%">
      <a:srgbClr val="83D0F0"/>
    </a:custClr>
    <a:custClr name="Grey-blue 60%">
      <a:srgbClr val="C6D2D9"/>
    </a:custClr>
    <a:custClr name="Warm Grey 20%">
      <a:srgbClr val="EAE8E5"/>
    </a:custClr>
    <a:custClr name="Dark grey">
      <a:srgbClr val="796E6B"/>
    </a:custClr>
    <a:custClr name="Red">
      <a:srgbClr val="FF0000"/>
    </a:custClr>
    <a:custClr name="Yellow">
      <a:srgbClr val="FFD200"/>
    </a:custClr>
    <a:custClr name="Green">
      <a:srgbClr val="ACD819"/>
    </a:custClr>
  </a:custClrLst>
  <a:extLst>
    <a:ext uri="{05A4C25C-085E-4340-85A3-A5531E510DB2}">
      <thm15:themeFamily xmlns:thm15="http://schemas.microsoft.com/office/thememl/2012/main" name="K16_Master_HannoverRE_V01_LB_01.potx" id="{711260B4-46A5-49A7-8E24-E0AA238201ED}" vid="{33850450-2E3A-408A-A4DD-407D8C85C5D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HannoverRe</Template>
  <TotalTime>5107</TotalTime>
  <Words>670</Words>
  <Application>Microsoft Office PowerPoint</Application>
  <PresentationFormat>Widescreen</PresentationFormat>
  <Paragraphs>158</Paragraphs>
  <Slides>20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Wingdings 3</vt:lpstr>
      <vt:lpstr>Hannover Re</vt:lpstr>
      <vt:lpstr>think-cell Folie</vt:lpstr>
      <vt:lpstr>Estrategias de Ventas de Seguros según Grupos Generacionales</vt:lpstr>
      <vt:lpstr>Un pequeño experimento…</vt:lpstr>
      <vt:lpstr>Agenda</vt:lpstr>
      <vt:lpstr>Imagen y Servicio de una Aseguradora</vt:lpstr>
      <vt:lpstr>Imagen y Servicio de una Aseguradora</vt:lpstr>
      <vt:lpstr>Imagen y Servicio de una Aseguradora</vt:lpstr>
      <vt:lpstr>Precio</vt:lpstr>
      <vt:lpstr>Precio</vt:lpstr>
      <vt:lpstr>Precio + Imagen de una Aseguradora</vt:lpstr>
      <vt:lpstr>Precio + Imagen de una Aseguradora</vt:lpstr>
      <vt:lpstr>Segmentación</vt:lpstr>
      <vt:lpstr>Segmentación</vt:lpstr>
      <vt:lpstr>Segmentación</vt:lpstr>
      <vt:lpstr>Segmentación</vt:lpstr>
      <vt:lpstr>Estrategias de Marketing</vt:lpstr>
      <vt:lpstr>Implementación Digital</vt:lpstr>
      <vt:lpstr>Implementación Digital</vt:lpstr>
      <vt:lpstr>¿Algunos Ejemplos?</vt:lpstr>
      <vt:lpstr>Conclusiones…</vt:lpstr>
      <vt:lpstr>PowerPoint Presentation</vt:lpstr>
    </vt:vector>
  </TitlesOfParts>
  <Company>hannover 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Estrategias de Ventas de Seguros según Grupos Generacionales</dc:title>
  <dc:creator>Bryan Urbano</dc:creator>
  <cp:lastModifiedBy>Bryan Urbano</cp:lastModifiedBy>
  <cp:revision>4</cp:revision>
  <dcterms:created xsi:type="dcterms:W3CDTF">2023-08-31T05:15:04Z</dcterms:created>
  <dcterms:modified xsi:type="dcterms:W3CDTF">2023-09-14T14:33:21Z</dcterms:modified>
</cp:coreProperties>
</file>