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7"/>
  </p:notesMasterIdLst>
  <p:sldIdLst>
    <p:sldId id="857" r:id="rId5"/>
    <p:sldId id="844" r:id="rId6"/>
    <p:sldId id="842" r:id="rId7"/>
    <p:sldId id="858" r:id="rId8"/>
    <p:sldId id="859" r:id="rId9"/>
    <p:sldId id="845" r:id="rId10"/>
    <p:sldId id="860" r:id="rId11"/>
    <p:sldId id="887" r:id="rId12"/>
    <p:sldId id="905" r:id="rId13"/>
    <p:sldId id="862" r:id="rId14"/>
    <p:sldId id="846" r:id="rId15"/>
    <p:sldId id="864" r:id="rId16"/>
    <p:sldId id="848" r:id="rId17"/>
    <p:sldId id="866" r:id="rId18"/>
    <p:sldId id="888" r:id="rId19"/>
    <p:sldId id="906" r:id="rId20"/>
    <p:sldId id="868" r:id="rId21"/>
    <p:sldId id="849" r:id="rId22"/>
    <p:sldId id="869" r:id="rId23"/>
    <p:sldId id="889" r:id="rId24"/>
    <p:sldId id="907" r:id="rId25"/>
    <p:sldId id="871" r:id="rId26"/>
    <p:sldId id="850" r:id="rId27"/>
    <p:sldId id="872" r:id="rId28"/>
    <p:sldId id="890" r:id="rId29"/>
    <p:sldId id="908" r:id="rId30"/>
    <p:sldId id="873" r:id="rId31"/>
    <p:sldId id="851" r:id="rId32"/>
    <p:sldId id="875" r:id="rId33"/>
    <p:sldId id="891" r:id="rId34"/>
    <p:sldId id="909" r:id="rId35"/>
    <p:sldId id="877" r:id="rId36"/>
    <p:sldId id="852" r:id="rId37"/>
    <p:sldId id="878" r:id="rId38"/>
    <p:sldId id="892" r:id="rId39"/>
    <p:sldId id="910" r:id="rId40"/>
    <p:sldId id="880" r:id="rId41"/>
    <p:sldId id="853" r:id="rId42"/>
    <p:sldId id="881" r:id="rId43"/>
    <p:sldId id="893" r:id="rId44"/>
    <p:sldId id="911" r:id="rId45"/>
    <p:sldId id="883" r:id="rId46"/>
    <p:sldId id="854" r:id="rId47"/>
    <p:sldId id="884" r:id="rId48"/>
    <p:sldId id="899" r:id="rId49"/>
    <p:sldId id="912" r:id="rId50"/>
    <p:sldId id="913" r:id="rId51"/>
    <p:sldId id="856" r:id="rId52"/>
    <p:sldId id="885" r:id="rId53"/>
    <p:sldId id="886" r:id="rId54"/>
    <p:sldId id="900" r:id="rId55"/>
    <p:sldId id="89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E31B23"/>
    <a:srgbClr val="EC7D30"/>
    <a:srgbClr val="636363"/>
    <a:srgbClr val="CECECE"/>
    <a:srgbClr val="000000"/>
    <a:srgbClr val="5C4383"/>
    <a:srgbClr val="6FAACC"/>
    <a:srgbClr val="0065A3"/>
    <a:srgbClr val="A1C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E9DF0-D804-E741-B025-6525ED71EA18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BAD6-8112-EE44-9A46-D6B5D4EF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48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64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70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9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BEE4-CF8E-4712-9817-377B2314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010" y="6303010"/>
            <a:ext cx="727509" cy="365125"/>
          </a:xfrm>
          <a:prstGeom prst="rect">
            <a:avLst/>
          </a:prstGeom>
        </p:spPr>
        <p:txBody>
          <a:bodyPr/>
          <a:lstStyle/>
          <a:p>
            <a:fld id="{71A263C6-F935-4D9F-AB08-C72914D825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77FD1-F855-4F8D-9747-E55FDAAA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17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633046" y="626013"/>
            <a:ext cx="6213231" cy="47830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479" y="1707198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placeholder for your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6E66ACF4-DC0A-4296-A865-443A752FD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479" y="3063558"/>
            <a:ext cx="5089525" cy="42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F14990F-50BC-4AE9-9452-62AD6C738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9" y="4176078"/>
            <a:ext cx="5089525" cy="304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2E0F8AF-C598-4696-A602-C38286B80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3479" y="4557078"/>
            <a:ext cx="5089525" cy="2892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10.10.2020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9BFCD-3D1B-46BB-A0B8-7A970D9C2484}"/>
              </a:ext>
            </a:extLst>
          </p:cNvPr>
          <p:cNvCxnSpPr/>
          <p:nvPr/>
        </p:nvCxnSpPr>
        <p:spPr>
          <a:xfrm>
            <a:off x="633046" y="626013"/>
            <a:ext cx="621792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BB6991-235E-B94E-BCA7-B7F929B7D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9" y="1022792"/>
            <a:ext cx="1027311" cy="3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93" y="1529369"/>
            <a:ext cx="11163301" cy="43745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691BE3-9223-C94B-A82C-0B9A9AF24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44177-F95D-E949-83D0-DC02C19124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DDC04-C053-9742-9371-5521C6B3C7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A6B95-B548-A646-B920-519E2D55B1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442A-D8EE-374B-BB1F-234410561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6AF4-6B9D-4601-957A-DC55BDE7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E2A6-3DD9-4D17-AD3A-5380D448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70064"/>
            <a:ext cx="5280660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F20-848B-461E-84BF-3993BF98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1911" y="2070064"/>
            <a:ext cx="5303520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D9A823-3EAB-4234-B99E-F20B139E2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1538605"/>
            <a:ext cx="5289796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E246C-16F0-4138-96C2-3E5BF4D9CB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18099" y="1538605"/>
            <a:ext cx="5312656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4E60C41-1078-224D-8D92-E0D42F92F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639B46-E6CC-A84C-8070-12BF8F8910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C9F5D7-3128-8846-B151-1620C56C98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6AF4-6B9D-4601-957A-DC55BDE7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E2A6-3DD9-4D17-AD3A-5380D448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70064"/>
            <a:ext cx="3211689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F20-848B-461E-84BF-3993BF98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491" y="2070064"/>
            <a:ext cx="3211689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D9A823-3EAB-4234-B99E-F20B139E2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598" y="1546769"/>
            <a:ext cx="3849279" cy="441148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rgbClr val="0060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E246C-16F0-4138-96C2-3E5BF4D9CB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85492" y="1546769"/>
            <a:ext cx="3849279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2899213-AB8D-4FFC-9432-8678C63C4A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61388" y="2070064"/>
            <a:ext cx="3211689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15A49E-ECEA-46D1-87C8-ECEB5BFEF9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561386" y="1546769"/>
            <a:ext cx="3849279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1FA7CBB-415B-A648-8A27-5DBC56F12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6D-95DF-3A4F-9CEA-975755E53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51E05E-5CF6-3B4C-9240-41CDC59114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6AF4-6B9D-4601-957A-DC55BDE7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E2A6-3DD9-4D17-AD3A-5380D448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834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F20-848B-461E-84BF-3993BF98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5674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D9A823-3EAB-4234-B99E-F20B139E2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E246C-16F0-4138-96C2-3E5BF4D9CB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69108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2899213-AB8D-4FFC-9432-8678C63C4A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22514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15A49E-ECEA-46D1-87C8-ECEB5BFEF9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27850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46523FE-128C-4D13-8173-B5E02238C9A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87357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61B9639-1E11-46E6-A6D1-CC45BABE8FC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187357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96356B8-78F4-9548-A1AA-CBA92E48C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086B4-52CD-5745-BDF8-427ED9A14C1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D64F71-F5B5-D340-B848-11EBDD0A7C6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90" y="365126"/>
            <a:ext cx="5886077" cy="473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0064"/>
            <a:ext cx="5883568" cy="4308910"/>
          </a:xfrm>
        </p:spPr>
        <p:txBody>
          <a:bodyPr/>
          <a:lstStyle>
            <a:lvl1pPr marL="228600" indent="-228600">
              <a:spcAft>
                <a:spcPts val="600"/>
              </a:spcAft>
              <a:defRPr sz="2400"/>
            </a:lvl1pPr>
            <a:lvl2pPr marL="461963" indent="-231775">
              <a:spcAft>
                <a:spcPts val="600"/>
              </a:spcAft>
              <a:tabLst/>
              <a:defRPr sz="2100"/>
            </a:lvl2pPr>
            <a:lvl3pPr marL="685800" indent="-223838">
              <a:spcAft>
                <a:spcPts val="600"/>
              </a:spcAft>
              <a:tabLst/>
              <a:defRPr/>
            </a:lvl3pPr>
            <a:lvl4pPr marL="685800" indent="-223838">
              <a:spcAft>
                <a:spcPts val="600"/>
              </a:spcAft>
              <a:tabLst/>
              <a:defRPr/>
            </a:lvl4pPr>
            <a:lvl5pPr marL="685800" indent="-223838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13608F-7C3C-49A5-A7D9-D336B6CF9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6560" y="365126"/>
            <a:ext cx="5425440" cy="55728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65D5EE-0AE6-4F36-9129-C347E9A8EE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23125" y="3854369"/>
            <a:ext cx="4968875" cy="1709928"/>
          </a:xfrm>
          <a:solidFill>
            <a:schemeClr val="bg1">
              <a:alpha val="78000"/>
            </a:schemeClr>
          </a:solidFill>
        </p:spPr>
        <p:txBody>
          <a:bodyPr vert="horz" lIns="640080" tIns="274320" rIns="91440" bIns="91440" rtlCol="0">
            <a:noAutofit/>
          </a:bodyPr>
          <a:lstStyle>
            <a:lvl1pPr>
              <a:lnSpc>
                <a:spcPct val="100000"/>
              </a:lnSpc>
              <a:defRPr lang="en-US" sz="2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4625" indent="-174625">
              <a:lnSpc>
                <a:spcPct val="100000"/>
              </a:lnSpc>
              <a:defRPr lang="en-US" dirty="0"/>
            </a:lvl2pPr>
            <a:lvl3pPr marL="174625" indent="-174625">
              <a:lnSpc>
                <a:spcPct val="100000"/>
              </a:lnSpc>
              <a:defRPr lang="en-US" dirty="0"/>
            </a:lvl3pPr>
            <a:lvl4pPr marL="174625" indent="-174625">
              <a:lnSpc>
                <a:spcPct val="100000"/>
              </a:lnSpc>
              <a:defRPr lang="en-US" dirty="0"/>
            </a:lvl4pPr>
            <a:lvl5pPr marL="174625" indent="-174625">
              <a:lnSpc>
                <a:spcPct val="100000"/>
              </a:lnSpc>
              <a:defRPr lang="en-US" dirty="0"/>
            </a:lvl5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Third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ADAC806-CD49-404E-BEE2-29C83F7E3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E8870-FA9F-5E4A-A39A-AFE99B5750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972EAC-5666-304E-BDFF-A0FE0AF56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con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6"/>
            <a:ext cx="6412682" cy="473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4093"/>
            <a:ext cx="6412088" cy="40265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99E511-0EE9-4309-8BB8-8C73DEBBB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116" y="989965"/>
            <a:ext cx="6431076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E05CD90-7AF6-4F3B-84B8-86626876A4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52267" y="365126"/>
            <a:ext cx="4662312" cy="5572830"/>
          </a:xfrm>
          <a:solidFill>
            <a:schemeClr val="bg1">
              <a:lumMod val="95000"/>
              <a:alpha val="78000"/>
            </a:schemeClr>
          </a:solidFill>
        </p:spPr>
        <p:txBody>
          <a:bodyPr lIns="457200" tIns="1737360" rIns="457200" bIns="9144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086"/>
              </a:buClr>
              <a:buFont typeface="Wingdings" pitchFamily="2" charset="2"/>
              <a:buChar char="§"/>
              <a:defRPr lang="en-US" sz="20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3pPr>
            <a:lvl4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marL="169863" lvl="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169863" lvl="1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69863" lvl="2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69863" lvl="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69863" lvl="4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C44B3B-1E11-4A0B-8BDD-A3B0EF68A2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6849" y="623712"/>
            <a:ext cx="1265237" cy="12636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B33B-2B6D-D64E-8417-BAF280439F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D421C-EC2B-0349-B373-0DE102FC88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13608F-7C3C-49A5-A7D9-D336B6CF9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61064"/>
            <a:ext cx="6096000" cy="418253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65D5EE-0AE6-4F36-9129-C347E9A8EE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86506" y="1760220"/>
            <a:ext cx="6105494" cy="4183378"/>
          </a:xfrm>
          <a:solidFill>
            <a:schemeClr val="accent2"/>
          </a:solidFill>
          <a:ln>
            <a:noFill/>
          </a:ln>
        </p:spPr>
        <p:txBody>
          <a:bodyPr lIns="457200" tIns="1737360" rIns="365760" bIns="9144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5D66B6-F440-4FAE-B94F-A3E3E406F3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882" y="2111023"/>
            <a:ext cx="1265237" cy="1263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83A7BA-C6A0-4F81-B298-987E7369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5" y="365126"/>
            <a:ext cx="11189573" cy="473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F1D8B7A-AEB5-4940-B042-201EFF8BC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20901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DB285-1071-CB42-A69C-D162C4ECC9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896F7-16FC-274E-BEFE-9A01FAA3E2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0B20-57C5-4C30-AB47-ADB85F3A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46" y="365126"/>
            <a:ext cx="11187642" cy="47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D50A19-5AEB-4338-8D63-A6D31B1A2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55" y="989965"/>
            <a:ext cx="11174644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F35351-72AF-4DF7-B709-43B97E3DD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772532"/>
            <a:ext cx="3515079" cy="2438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C061892-C912-4EB9-8070-3DF744CE7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5705" y="1772532"/>
            <a:ext cx="3515079" cy="2438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4A688C9-0D01-422A-A78C-22E5E781DD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81809" y="1772532"/>
            <a:ext cx="3515079" cy="2438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4F148F-C165-4CF5-9C5A-288AE07F5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246" y="4436004"/>
            <a:ext cx="351507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D07B015-BFAD-465C-9D4B-D607100EF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5351" y="4436004"/>
            <a:ext cx="351507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0086D4A-6A05-4CB4-BE62-1FADB959AE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1455" y="4436004"/>
            <a:ext cx="351507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147CD-BC81-784B-94E1-754F6177417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F7F2-9164-BB42-923D-3607FD8100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0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0B20-57C5-4C30-AB47-ADB85F3A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62" y="365126"/>
            <a:ext cx="11387667" cy="47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D50A19-5AEB-4338-8D63-A6D31B1A2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803" y="989965"/>
            <a:ext cx="11374437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F35351-72AF-4DF7-B709-43B97E3DD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" y="1783646"/>
            <a:ext cx="5375947" cy="25740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C061892-C912-4EB9-8070-3DF744CE7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4572" y="1783646"/>
            <a:ext cx="5375948" cy="25740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4F148F-C165-4CF5-9C5A-288AE07F5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862" y="4560183"/>
            <a:ext cx="530145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D07B015-BFAD-465C-9D4B-D607100EF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572" y="4560183"/>
            <a:ext cx="5403606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50AFC-1C71-EF47-83C0-4DDF55472A0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2A12-1A60-CC46-AC79-0D261DB50C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9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688A89-0A1A-AF45-BAC3-0EA309D928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rIns="731520" anchor="ctr"/>
          <a:lstStyle>
            <a:lvl1pPr marL="0" indent="0" algn="r">
              <a:buNone/>
              <a:defRPr sz="2800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633046" y="626013"/>
            <a:ext cx="6213231" cy="47830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479" y="1707198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placeholder for your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6E66ACF4-DC0A-4296-A865-443A752FD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479" y="3063558"/>
            <a:ext cx="5089525" cy="42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F14990F-50BC-4AE9-9452-62AD6C738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9" y="4176078"/>
            <a:ext cx="5089525" cy="304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2E0F8AF-C598-4696-A602-C38286B80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3479" y="4557078"/>
            <a:ext cx="5089525" cy="2892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11.11.2020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BB6991-235E-B94E-BCA7-B7F929B7D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9" y="1022792"/>
            <a:ext cx="1027311" cy="36640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9BFCD-3D1B-46BB-A0B8-7A970D9C2484}"/>
              </a:ext>
            </a:extLst>
          </p:cNvPr>
          <p:cNvCxnSpPr/>
          <p:nvPr/>
        </p:nvCxnSpPr>
        <p:spPr>
          <a:xfrm>
            <a:off x="633046" y="626013"/>
            <a:ext cx="621792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2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73353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placeholder for your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6E66ACF4-DC0A-4296-A865-443A752FD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329713"/>
            <a:ext cx="5089525" cy="42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F14990F-50BC-4AE9-9452-62AD6C738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442233"/>
            <a:ext cx="5089525" cy="304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2E0F8AF-C598-4696-A602-C38286B80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823233"/>
            <a:ext cx="5089525" cy="2892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11.11.2020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764DB-A2CE-4D83-B033-7B1A30009EB9}"/>
              </a:ext>
            </a:extLst>
          </p:cNvPr>
          <p:cNvCxnSpPr/>
          <p:nvPr/>
        </p:nvCxnSpPr>
        <p:spPr>
          <a:xfrm>
            <a:off x="609600" y="1856953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717BB87-CEC9-D04D-A2DB-05393414C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022792"/>
            <a:ext cx="1027311" cy="36640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4B039-FB99-7448-B28C-BAAC1AAF1D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680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E77FD1-F855-4F8D-9747-E55FDAAA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0"/>
            <a:ext cx="6096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0" y="0"/>
            <a:ext cx="6141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046" y="2018820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5E1B3-8338-49CA-839B-940E469CB580}"/>
              </a:ext>
            </a:extLst>
          </p:cNvPr>
          <p:cNvCxnSpPr/>
          <p:nvPr/>
        </p:nvCxnSpPr>
        <p:spPr>
          <a:xfrm>
            <a:off x="633046" y="1850862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3EA63-141D-A145-9551-C6345E467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46" y="1003480"/>
            <a:ext cx="1027311" cy="3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E77FD1-F855-4F8D-9747-E55FDAAA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46500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C3460C-E809-40B3-84CF-229A61B312CC}"/>
              </a:ext>
            </a:extLst>
          </p:cNvPr>
          <p:cNvSpPr/>
          <p:nvPr/>
        </p:nvSpPr>
        <p:spPr>
          <a:xfrm>
            <a:off x="0" y="4648200"/>
            <a:ext cx="12191999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46887"/>
            <a:ext cx="11300178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21A63-5C5F-4FCA-97BF-8F48C573917E}"/>
              </a:ext>
            </a:extLst>
          </p:cNvPr>
          <p:cNvCxnSpPr/>
          <p:nvPr/>
        </p:nvCxnSpPr>
        <p:spPr>
          <a:xfrm>
            <a:off x="609600" y="4693898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52F30D4-FC96-C643-BEAA-FA2F5418B1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319348"/>
            <a:ext cx="851807" cy="3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3460C-E809-40B3-84CF-229A61B312CC}"/>
              </a:ext>
            </a:extLst>
          </p:cNvPr>
          <p:cNvSpPr/>
          <p:nvPr/>
        </p:nvSpPr>
        <p:spPr>
          <a:xfrm>
            <a:off x="0" y="4648200"/>
            <a:ext cx="12191999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46887"/>
            <a:ext cx="11300178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21A63-5C5F-4FCA-97BF-8F48C573917E}"/>
              </a:ext>
            </a:extLst>
          </p:cNvPr>
          <p:cNvCxnSpPr/>
          <p:nvPr/>
        </p:nvCxnSpPr>
        <p:spPr>
          <a:xfrm>
            <a:off x="609600" y="4693898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52F30D4-FC96-C643-BEAA-FA2F5418B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320768"/>
            <a:ext cx="851807" cy="30381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FE907-23E3-E441-AEF0-BE83E751D4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648200"/>
          </a:xfr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540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99E511-0EE9-4309-8BB8-8C73DEBBB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AC5076-2948-4D42-B7CF-40A11F02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7B015F-35D4-0642-A4C8-7D4F55205F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68773-DE26-F54C-A443-5EB1CB1D45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FF4B-0CF2-40F9-83AF-6499868E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C2DDC-E0C1-B94B-8862-828F19398B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77DA-5A4D-9747-9680-AE34E6E06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B7480-FF19-AE4D-B9C6-AC65C3701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A2AC1-74A9-254E-BEF6-EA6483C0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0E4C9-263E-4E9D-A085-5DE2805B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63300" cy="473074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70B3D-9865-4EBC-9678-A485E885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013861"/>
            <a:ext cx="11175695" cy="483027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34208-3E4E-4131-BF6F-A5EDDA528761}"/>
              </a:ext>
            </a:extLst>
          </p:cNvPr>
          <p:cNvCxnSpPr/>
          <p:nvPr/>
        </p:nvCxnSpPr>
        <p:spPr>
          <a:xfrm flipV="1">
            <a:off x="1262946" y="6329362"/>
            <a:ext cx="0" cy="3124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5A3E-7786-844E-ABCE-DB23355D0C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24" y="6377906"/>
            <a:ext cx="526794" cy="1896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2E2C2-DA87-7F48-B1BF-BDA1085BA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051" y="6300203"/>
            <a:ext cx="67663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055F3-A59A-2346-8FD7-239F9414A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5516" y="6300203"/>
            <a:ext cx="53977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9" r:id="rId3"/>
    <p:sldLayoutId id="2147483660" r:id="rId4"/>
    <p:sldLayoutId id="2147483662" r:id="rId5"/>
    <p:sldLayoutId id="2147483676" r:id="rId6"/>
    <p:sldLayoutId id="2147483664" r:id="rId7"/>
    <p:sldLayoutId id="2147483654" r:id="rId8"/>
    <p:sldLayoutId id="2147483655" r:id="rId9"/>
    <p:sldLayoutId id="2147483650" r:id="rId10"/>
    <p:sldLayoutId id="2147483663" r:id="rId11"/>
    <p:sldLayoutId id="2147483652" r:id="rId12"/>
    <p:sldLayoutId id="2147483666" r:id="rId13"/>
    <p:sldLayoutId id="2147483667" r:id="rId14"/>
    <p:sldLayoutId id="2147483668" r:id="rId15"/>
    <p:sldLayoutId id="2147483672" r:id="rId16"/>
    <p:sldLayoutId id="2147483670" r:id="rId17"/>
    <p:sldLayoutId id="2147483671" r:id="rId18"/>
    <p:sldLayoutId id="2147483673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E31B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100000"/>
        </a:lnSpc>
        <a:spcBef>
          <a:spcPts val="1000"/>
        </a:spcBef>
        <a:buClr>
          <a:srgbClr val="E31B23"/>
        </a:buClr>
        <a:buFont typeface="Wingdings" pitchFamily="2" charset="2"/>
        <a:buChar char="§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467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SzPct val="100000"/>
        <a:buFont typeface="System Font Regular"/>
        <a:buChar char="–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9300" indent="-174625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6688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9350" indent="-176213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16">
          <p15:clr>
            <a:srgbClr val="F26B43"/>
          </p15:clr>
        </p15:guide>
        <p15:guide id="3" orient="horz" pos="1176">
          <p15:clr>
            <a:srgbClr val="F26B43"/>
          </p15:clr>
        </p15:guide>
        <p15:guide id="4" orient="horz" pos="864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pos="912" userDrawn="1">
          <p15:clr>
            <a:srgbClr val="F26B43"/>
          </p15:clr>
        </p15:guide>
        <p15:guide id="8" pos="3840">
          <p15:clr>
            <a:srgbClr val="F26B43"/>
          </p15:clr>
        </p15:guide>
        <p15:guide id="9" pos="5616">
          <p15:clr>
            <a:srgbClr val="F26B43"/>
          </p15:clr>
        </p15:guide>
        <p15:guide id="10" orient="horz" pos="240">
          <p15:clr>
            <a:srgbClr val="F26B43"/>
          </p15:clr>
        </p15:guide>
        <p15:guide id="11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urosfuturo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_6YnTzNTVAhXphVQKHQFXDG8QjRwIBw&amp;url=http://www.aciamericas.coop/cumbre2012/&amp;psig=AFQjCNFMhmVpgasf58XXjW-z8gqw16rfhw&amp;ust=150272705158962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CE2E5C-2C96-384B-99C6-07FE14C67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875"/>
            <a:ext cx="12191997" cy="68410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5216A03-C9A7-EC43-801D-3A1DB61D5CDE}"/>
              </a:ext>
            </a:extLst>
          </p:cNvPr>
          <p:cNvSpPr/>
          <p:nvPr/>
        </p:nvSpPr>
        <p:spPr>
          <a:xfrm>
            <a:off x="637735" y="626013"/>
            <a:ext cx="6213231" cy="478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43DAC46-F4D5-D94F-92A7-015688C38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79" y="1021080"/>
            <a:ext cx="1027311" cy="36983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0DB396-46A0-464C-ABAF-7120C95E26F7}"/>
              </a:ext>
            </a:extLst>
          </p:cNvPr>
          <p:cNvCxnSpPr/>
          <p:nvPr/>
        </p:nvCxnSpPr>
        <p:spPr>
          <a:xfrm>
            <a:off x="633046" y="626013"/>
            <a:ext cx="621792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708AD87-865A-4C1E-9117-41A8D25A4A78}"/>
              </a:ext>
            </a:extLst>
          </p:cNvPr>
          <p:cNvSpPr txBox="1">
            <a:spLocks/>
          </p:cNvSpPr>
          <p:nvPr/>
        </p:nvSpPr>
        <p:spPr>
          <a:xfrm>
            <a:off x="1153479" y="1707197"/>
            <a:ext cx="5089525" cy="1303277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None/>
              <a:tabLst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Resultados Contratos de Reaseguro WXL </a:t>
            </a:r>
          </a:p>
          <a:p>
            <a:r>
              <a:rPr lang="es-MX" b="1" dirty="0"/>
              <a:t>2018-2022</a:t>
            </a:r>
            <a:endParaRPr lang="en-US" b="1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7FCDAA6C-F17D-4961-B72F-1C3A0FB2019C}"/>
              </a:ext>
            </a:extLst>
          </p:cNvPr>
          <p:cNvSpPr txBox="1">
            <a:spLocks/>
          </p:cNvSpPr>
          <p:nvPr/>
        </p:nvSpPr>
        <p:spPr>
          <a:xfrm>
            <a:off x="1153479" y="4176078"/>
            <a:ext cx="5089525" cy="3044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None/>
              <a:tabLst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Luis Enrique García Mascareñas</a:t>
            </a:r>
          </a:p>
          <a:p>
            <a:r>
              <a:rPr lang="en-US" b="0" dirty="0"/>
              <a:t>Chief Actuary Life, Latin America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ADF1F2C-1CF3-40E7-AD8C-16507EE9738F}"/>
              </a:ext>
            </a:extLst>
          </p:cNvPr>
          <p:cNvSpPr txBox="1">
            <a:spLocks/>
          </p:cNvSpPr>
          <p:nvPr/>
        </p:nvSpPr>
        <p:spPr>
          <a:xfrm>
            <a:off x="1153479" y="4916839"/>
            <a:ext cx="5089525" cy="28924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14.09.2023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4B412-3EF4-4917-B346-20DDB6D3FD91}"/>
              </a:ext>
            </a:extLst>
          </p:cNvPr>
          <p:cNvSpPr txBox="1"/>
          <p:nvPr/>
        </p:nvSpPr>
        <p:spPr>
          <a:xfrm>
            <a:off x="5819650" y="5073106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 City</a:t>
            </a:r>
          </a:p>
        </p:txBody>
      </p:sp>
      <p:grpSp>
        <p:nvGrpSpPr>
          <p:cNvPr id="13" name="Group 182">
            <a:extLst>
              <a:ext uri="{FF2B5EF4-FFF2-40B4-BE49-F238E27FC236}">
                <a16:creationId xmlns:a16="http://schemas.microsoft.com/office/drawing/2014/main" id="{739B06B9-7024-4789-86E4-FC911E7392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7856" y="4117781"/>
            <a:ext cx="905517" cy="869616"/>
            <a:chOff x="4428" y="1613"/>
            <a:chExt cx="454" cy="436"/>
          </a:xfrm>
        </p:grpSpPr>
        <p:sp>
          <p:nvSpPr>
            <p:cNvPr id="14" name="AutoShape 181">
              <a:extLst>
                <a:ext uri="{FF2B5EF4-FFF2-40B4-BE49-F238E27FC236}">
                  <a16:creationId xmlns:a16="http://schemas.microsoft.com/office/drawing/2014/main" id="{1AF54BFD-0D46-4F7E-B9B6-13FDD4710C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28" y="1613"/>
              <a:ext cx="4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3">
              <a:extLst>
                <a:ext uri="{FF2B5EF4-FFF2-40B4-BE49-F238E27FC236}">
                  <a16:creationId xmlns:a16="http://schemas.microsoft.com/office/drawing/2014/main" id="{4DA29501-D6C5-4147-BB1E-DBFB6BA0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80"/>
              <a:ext cx="434" cy="369"/>
            </a:xfrm>
            <a:custGeom>
              <a:avLst/>
              <a:gdLst>
                <a:gd name="T0" fmla="*/ 31 w 215"/>
                <a:gd name="T1" fmla="*/ 183 h 183"/>
                <a:gd name="T2" fmla="*/ 0 w 215"/>
                <a:gd name="T3" fmla="*/ 108 h 183"/>
                <a:gd name="T4" fmla="*/ 108 w 215"/>
                <a:gd name="T5" fmla="*/ 0 h 183"/>
                <a:gd name="T6" fmla="*/ 215 w 215"/>
                <a:gd name="T7" fmla="*/ 108 h 183"/>
                <a:gd name="T8" fmla="*/ 185 w 21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3">
                  <a:moveTo>
                    <a:pt x="31" y="183"/>
                  </a:moveTo>
                  <a:cubicBezTo>
                    <a:pt x="12" y="164"/>
                    <a:pt x="0" y="137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5" y="49"/>
                    <a:pt x="215" y="108"/>
                  </a:cubicBezTo>
                  <a:cubicBezTo>
                    <a:pt x="215" y="137"/>
                    <a:pt x="204" y="164"/>
                    <a:pt x="185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4">
              <a:extLst>
                <a:ext uri="{FF2B5EF4-FFF2-40B4-BE49-F238E27FC236}">
                  <a16:creationId xmlns:a16="http://schemas.microsoft.com/office/drawing/2014/main" id="{920BDBD5-880A-49B8-A5B1-1F7BC966E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867"/>
              <a:ext cx="69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5">
              <a:extLst>
                <a:ext uri="{FF2B5EF4-FFF2-40B4-BE49-F238E27FC236}">
                  <a16:creationId xmlns:a16="http://schemas.microsoft.com/office/drawing/2014/main" id="{463BF6DA-BBDE-4985-8561-AAEE5A02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865"/>
              <a:ext cx="75" cy="184"/>
            </a:xfrm>
            <a:custGeom>
              <a:avLst/>
              <a:gdLst>
                <a:gd name="T0" fmla="*/ 0 w 37"/>
                <a:gd name="T1" fmla="*/ 0 h 91"/>
                <a:gd name="T2" fmla="*/ 0 w 37"/>
                <a:gd name="T3" fmla="*/ 58 h 91"/>
                <a:gd name="T4" fmla="*/ 1 w 37"/>
                <a:gd name="T5" fmla="*/ 60 h 91"/>
                <a:gd name="T6" fmla="*/ 4 w 37"/>
                <a:gd name="T7" fmla="*/ 65 h 91"/>
                <a:gd name="T8" fmla="*/ 4 w 37"/>
                <a:gd name="T9" fmla="*/ 3 h 91"/>
                <a:gd name="T10" fmla="*/ 34 w 37"/>
                <a:gd name="T11" fmla="*/ 3 h 91"/>
                <a:gd name="T12" fmla="*/ 34 w 37"/>
                <a:gd name="T13" fmla="*/ 88 h 91"/>
                <a:gd name="T14" fmla="*/ 21 w 37"/>
                <a:gd name="T15" fmla="*/ 88 h 91"/>
                <a:gd name="T16" fmla="*/ 22 w 37"/>
                <a:gd name="T17" fmla="*/ 91 h 91"/>
                <a:gd name="T18" fmla="*/ 37 w 37"/>
                <a:gd name="T19" fmla="*/ 91 h 91"/>
                <a:gd name="T20" fmla="*/ 37 w 37"/>
                <a:gd name="T21" fmla="*/ 0 h 91"/>
                <a:gd name="T22" fmla="*/ 0 w 37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1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60"/>
                    <a:pt x="1" y="60"/>
                  </a:cubicBezTo>
                  <a:cubicBezTo>
                    <a:pt x="2" y="62"/>
                    <a:pt x="3" y="63"/>
                    <a:pt x="4" y="6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8"/>
                    <a:pt x="22" y="89"/>
                    <a:pt x="2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86">
              <a:extLst>
                <a:ext uri="{FF2B5EF4-FFF2-40B4-BE49-F238E27FC236}">
                  <a16:creationId xmlns:a16="http://schemas.microsoft.com/office/drawing/2014/main" id="{9A6081E9-5F4F-4046-BD4A-AD24A9AD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7">
              <a:extLst>
                <a:ext uri="{FF2B5EF4-FFF2-40B4-BE49-F238E27FC236}">
                  <a16:creationId xmlns:a16="http://schemas.microsoft.com/office/drawing/2014/main" id="{FF6ECE9B-6D7A-4386-9BDB-3A7A3EADB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7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8">
              <a:extLst>
                <a:ext uri="{FF2B5EF4-FFF2-40B4-BE49-F238E27FC236}">
                  <a16:creationId xmlns:a16="http://schemas.microsoft.com/office/drawing/2014/main" id="{4605E8AD-A6F7-4CFC-9623-A67AB97E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9">
              <a:extLst>
                <a:ext uri="{FF2B5EF4-FFF2-40B4-BE49-F238E27FC236}">
                  <a16:creationId xmlns:a16="http://schemas.microsoft.com/office/drawing/2014/main" id="{57692C80-3D03-4A5F-98F1-326562D7B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0">
              <a:extLst>
                <a:ext uri="{FF2B5EF4-FFF2-40B4-BE49-F238E27FC236}">
                  <a16:creationId xmlns:a16="http://schemas.microsoft.com/office/drawing/2014/main" id="{FDE63AED-8049-4374-BE84-44DD8CFB0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90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1">
              <a:extLst>
                <a:ext uri="{FF2B5EF4-FFF2-40B4-BE49-F238E27FC236}">
                  <a16:creationId xmlns:a16="http://schemas.microsoft.com/office/drawing/2014/main" id="{9279CA7D-1154-4FA3-965A-369845A06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2">
              <a:extLst>
                <a:ext uri="{FF2B5EF4-FFF2-40B4-BE49-F238E27FC236}">
                  <a16:creationId xmlns:a16="http://schemas.microsoft.com/office/drawing/2014/main" id="{A9D8FC66-6A1B-45D9-9959-EDCE480C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3">
              <a:extLst>
                <a:ext uri="{FF2B5EF4-FFF2-40B4-BE49-F238E27FC236}">
                  <a16:creationId xmlns:a16="http://schemas.microsoft.com/office/drawing/2014/main" id="{BDABC121-921C-4A53-8ACF-CD329191B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04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4">
              <a:extLst>
                <a:ext uri="{FF2B5EF4-FFF2-40B4-BE49-F238E27FC236}">
                  <a16:creationId xmlns:a16="http://schemas.microsoft.com/office/drawing/2014/main" id="{95333817-6371-43E5-B5B0-582AFA09F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95">
              <a:extLst>
                <a:ext uri="{FF2B5EF4-FFF2-40B4-BE49-F238E27FC236}">
                  <a16:creationId xmlns:a16="http://schemas.microsoft.com/office/drawing/2014/main" id="{1FC2944C-F559-4FEE-900E-3A16C4A39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6">
              <a:extLst>
                <a:ext uri="{FF2B5EF4-FFF2-40B4-BE49-F238E27FC236}">
                  <a16:creationId xmlns:a16="http://schemas.microsoft.com/office/drawing/2014/main" id="{5A81C4A3-1C71-4F2A-B68E-E74AE48E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1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97">
              <a:extLst>
                <a:ext uri="{FF2B5EF4-FFF2-40B4-BE49-F238E27FC236}">
                  <a16:creationId xmlns:a16="http://schemas.microsoft.com/office/drawing/2014/main" id="{192FEA34-4AA7-4A8E-A2E0-064B0E152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98">
              <a:extLst>
                <a:ext uri="{FF2B5EF4-FFF2-40B4-BE49-F238E27FC236}">
                  <a16:creationId xmlns:a16="http://schemas.microsoft.com/office/drawing/2014/main" id="{C8806120-2FBA-44A4-B7D0-A1EFE71B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99">
              <a:extLst>
                <a:ext uri="{FF2B5EF4-FFF2-40B4-BE49-F238E27FC236}">
                  <a16:creationId xmlns:a16="http://schemas.microsoft.com/office/drawing/2014/main" id="{85D751D0-549F-4D8D-9764-8A7C2874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2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00">
              <a:extLst>
                <a:ext uri="{FF2B5EF4-FFF2-40B4-BE49-F238E27FC236}">
                  <a16:creationId xmlns:a16="http://schemas.microsoft.com/office/drawing/2014/main" id="{21147FEB-73C6-452F-8A8A-114BF62D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01">
              <a:extLst>
                <a:ext uri="{FF2B5EF4-FFF2-40B4-BE49-F238E27FC236}">
                  <a16:creationId xmlns:a16="http://schemas.microsoft.com/office/drawing/2014/main" id="{791EAF2D-DEAF-4A31-B34B-0C69D0255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02">
              <a:extLst>
                <a:ext uri="{FF2B5EF4-FFF2-40B4-BE49-F238E27FC236}">
                  <a16:creationId xmlns:a16="http://schemas.microsoft.com/office/drawing/2014/main" id="{F83A729B-F591-431B-A5CF-48ACB47AB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42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03">
              <a:extLst>
                <a:ext uri="{FF2B5EF4-FFF2-40B4-BE49-F238E27FC236}">
                  <a16:creationId xmlns:a16="http://schemas.microsoft.com/office/drawing/2014/main" id="{5D96680D-D1A9-4C72-9F86-2696F3957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04">
              <a:extLst>
                <a:ext uri="{FF2B5EF4-FFF2-40B4-BE49-F238E27FC236}">
                  <a16:creationId xmlns:a16="http://schemas.microsoft.com/office/drawing/2014/main" id="{3284A7F6-4E77-43BE-91BB-315CF9E26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05">
              <a:extLst>
                <a:ext uri="{FF2B5EF4-FFF2-40B4-BE49-F238E27FC236}">
                  <a16:creationId xmlns:a16="http://schemas.microsoft.com/office/drawing/2014/main" id="{BB5A3A1E-D4B7-4802-B221-1A2A0CBFF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54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06">
              <a:extLst>
                <a:ext uri="{FF2B5EF4-FFF2-40B4-BE49-F238E27FC236}">
                  <a16:creationId xmlns:a16="http://schemas.microsoft.com/office/drawing/2014/main" id="{9C5D9B17-9BD9-47BB-B0FF-6C54B03B6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07">
              <a:extLst>
                <a:ext uri="{FF2B5EF4-FFF2-40B4-BE49-F238E27FC236}">
                  <a16:creationId xmlns:a16="http://schemas.microsoft.com/office/drawing/2014/main" id="{ADCA6D80-7650-4A73-9FAF-2ECF9B5FD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08">
              <a:extLst>
                <a:ext uri="{FF2B5EF4-FFF2-40B4-BE49-F238E27FC236}">
                  <a16:creationId xmlns:a16="http://schemas.microsoft.com/office/drawing/2014/main" id="{C2CF76AC-835E-459B-98D8-39DA467E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6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09">
              <a:extLst>
                <a:ext uri="{FF2B5EF4-FFF2-40B4-BE49-F238E27FC236}">
                  <a16:creationId xmlns:a16="http://schemas.microsoft.com/office/drawing/2014/main" id="{6467683A-0016-4C3C-9A9E-E30EECFF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10">
              <a:extLst>
                <a:ext uri="{FF2B5EF4-FFF2-40B4-BE49-F238E27FC236}">
                  <a16:creationId xmlns:a16="http://schemas.microsoft.com/office/drawing/2014/main" id="{486242B4-2C41-429E-8269-DED1349CD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1">
              <a:extLst>
                <a:ext uri="{FF2B5EF4-FFF2-40B4-BE49-F238E27FC236}">
                  <a16:creationId xmlns:a16="http://schemas.microsoft.com/office/drawing/2014/main" id="{7D47F9FB-3CD6-452E-83E6-F55EC083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7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12">
              <a:extLst>
                <a:ext uri="{FF2B5EF4-FFF2-40B4-BE49-F238E27FC236}">
                  <a16:creationId xmlns:a16="http://schemas.microsoft.com/office/drawing/2014/main" id="{95A7FFA6-8450-46D9-95F3-9747C5F1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13">
              <a:extLst>
                <a:ext uri="{FF2B5EF4-FFF2-40B4-BE49-F238E27FC236}">
                  <a16:creationId xmlns:a16="http://schemas.microsoft.com/office/drawing/2014/main" id="{509702A6-A258-4397-8818-2040E8EC7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14">
              <a:extLst>
                <a:ext uri="{FF2B5EF4-FFF2-40B4-BE49-F238E27FC236}">
                  <a16:creationId xmlns:a16="http://schemas.microsoft.com/office/drawing/2014/main" id="{1307B64A-D533-4BF1-B05C-124D7856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92"/>
              <a:ext cx="15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15">
              <a:extLst>
                <a:ext uri="{FF2B5EF4-FFF2-40B4-BE49-F238E27FC236}">
                  <a16:creationId xmlns:a16="http://schemas.microsoft.com/office/drawing/2014/main" id="{3B80369B-053F-4392-9D36-89B4DBAE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16">
              <a:extLst>
                <a:ext uri="{FF2B5EF4-FFF2-40B4-BE49-F238E27FC236}">
                  <a16:creationId xmlns:a16="http://schemas.microsoft.com/office/drawing/2014/main" id="{4DC7B994-6399-43EC-933F-24D337C82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2005"/>
              <a:ext cx="1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17">
              <a:extLst>
                <a:ext uri="{FF2B5EF4-FFF2-40B4-BE49-F238E27FC236}">
                  <a16:creationId xmlns:a16="http://schemas.microsoft.com/office/drawing/2014/main" id="{9C42399A-ECE1-4E18-9AF9-CA6BDDC1D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5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18">
              <a:extLst>
                <a:ext uri="{FF2B5EF4-FFF2-40B4-BE49-F238E27FC236}">
                  <a16:creationId xmlns:a16="http://schemas.microsoft.com/office/drawing/2014/main" id="{FA104665-B212-4B2B-9988-CD94ED23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05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19">
              <a:extLst>
                <a:ext uri="{FF2B5EF4-FFF2-40B4-BE49-F238E27FC236}">
                  <a16:creationId xmlns:a16="http://schemas.microsoft.com/office/drawing/2014/main" id="{75A8E331-91AD-43BB-A88A-524A1874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1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20">
              <a:extLst>
                <a:ext uri="{FF2B5EF4-FFF2-40B4-BE49-F238E27FC236}">
                  <a16:creationId xmlns:a16="http://schemas.microsoft.com/office/drawing/2014/main" id="{A24EFD27-0155-497C-9968-7D63DBE9A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1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21">
              <a:extLst>
                <a:ext uri="{FF2B5EF4-FFF2-40B4-BE49-F238E27FC236}">
                  <a16:creationId xmlns:a16="http://schemas.microsoft.com/office/drawing/2014/main" id="{17D9DD49-9112-41A9-8B03-6EEDD7EFE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31"/>
              <a:ext cx="13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22">
              <a:extLst>
                <a:ext uri="{FF2B5EF4-FFF2-40B4-BE49-F238E27FC236}">
                  <a16:creationId xmlns:a16="http://schemas.microsoft.com/office/drawing/2014/main" id="{751554F7-9AEB-4DDD-B939-6E50BD42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31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3">
              <a:extLst>
                <a:ext uri="{FF2B5EF4-FFF2-40B4-BE49-F238E27FC236}">
                  <a16:creationId xmlns:a16="http://schemas.microsoft.com/office/drawing/2014/main" id="{840F72AB-E323-4620-AB5A-72D0D97FB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96"/>
              <a:ext cx="74" cy="147"/>
            </a:xfrm>
            <a:custGeom>
              <a:avLst/>
              <a:gdLst>
                <a:gd name="T0" fmla="*/ 0 w 74"/>
                <a:gd name="T1" fmla="*/ 147 h 147"/>
                <a:gd name="T2" fmla="*/ 74 w 74"/>
                <a:gd name="T3" fmla="*/ 147 h 147"/>
                <a:gd name="T4" fmla="*/ 74 w 74"/>
                <a:gd name="T5" fmla="*/ 0 h 147"/>
                <a:gd name="T6" fmla="*/ 12 w 74"/>
                <a:gd name="T7" fmla="*/ 0 h 147"/>
                <a:gd name="T8" fmla="*/ 12 w 74"/>
                <a:gd name="T9" fmla="*/ 109 h 147"/>
                <a:gd name="T10" fmla="*/ 0 w 74"/>
                <a:gd name="T11" fmla="*/ 109 h 147"/>
                <a:gd name="T12" fmla="*/ 0 w 74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47">
                  <a:moveTo>
                    <a:pt x="0" y="147"/>
                  </a:moveTo>
                  <a:lnTo>
                    <a:pt x="74" y="147"/>
                  </a:lnTo>
                  <a:lnTo>
                    <a:pt x="74" y="0"/>
                  </a:lnTo>
                  <a:lnTo>
                    <a:pt x="12" y="0"/>
                  </a:lnTo>
                  <a:lnTo>
                    <a:pt x="12" y="109"/>
                  </a:lnTo>
                  <a:lnTo>
                    <a:pt x="0" y="1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4">
              <a:extLst>
                <a:ext uri="{FF2B5EF4-FFF2-40B4-BE49-F238E27FC236}">
                  <a16:creationId xmlns:a16="http://schemas.microsoft.com/office/drawing/2014/main" id="{E8CC53B3-9958-49CE-86A5-184948C79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1892"/>
              <a:ext cx="82" cy="155"/>
            </a:xfrm>
            <a:custGeom>
              <a:avLst/>
              <a:gdLst>
                <a:gd name="T0" fmla="*/ 82 w 82"/>
                <a:gd name="T1" fmla="*/ 155 h 155"/>
                <a:gd name="T2" fmla="*/ 0 w 82"/>
                <a:gd name="T3" fmla="*/ 155 h 155"/>
                <a:gd name="T4" fmla="*/ 0 w 82"/>
                <a:gd name="T5" fmla="*/ 109 h 155"/>
                <a:gd name="T6" fmla="*/ 14 w 82"/>
                <a:gd name="T7" fmla="*/ 109 h 155"/>
                <a:gd name="T8" fmla="*/ 14 w 82"/>
                <a:gd name="T9" fmla="*/ 0 h 155"/>
                <a:gd name="T10" fmla="*/ 82 w 82"/>
                <a:gd name="T11" fmla="*/ 0 h 155"/>
                <a:gd name="T12" fmla="*/ 82 w 82"/>
                <a:gd name="T13" fmla="*/ 155 h 155"/>
                <a:gd name="T14" fmla="*/ 8 w 82"/>
                <a:gd name="T15" fmla="*/ 147 h 155"/>
                <a:gd name="T16" fmla="*/ 74 w 82"/>
                <a:gd name="T17" fmla="*/ 147 h 155"/>
                <a:gd name="T18" fmla="*/ 74 w 82"/>
                <a:gd name="T19" fmla="*/ 8 h 155"/>
                <a:gd name="T20" fmla="*/ 20 w 82"/>
                <a:gd name="T21" fmla="*/ 8 h 155"/>
                <a:gd name="T22" fmla="*/ 20 w 82"/>
                <a:gd name="T23" fmla="*/ 115 h 155"/>
                <a:gd name="T24" fmla="*/ 8 w 82"/>
                <a:gd name="T25" fmla="*/ 115 h 155"/>
                <a:gd name="T26" fmla="*/ 8 w 8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0" y="155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0"/>
                  </a:lnTo>
                  <a:lnTo>
                    <a:pt x="82" y="0"/>
                  </a:lnTo>
                  <a:lnTo>
                    <a:pt x="82" y="155"/>
                  </a:lnTo>
                  <a:close/>
                  <a:moveTo>
                    <a:pt x="8" y="147"/>
                  </a:moveTo>
                  <a:lnTo>
                    <a:pt x="74" y="147"/>
                  </a:lnTo>
                  <a:lnTo>
                    <a:pt x="74" y="8"/>
                  </a:lnTo>
                  <a:lnTo>
                    <a:pt x="20" y="8"/>
                  </a:lnTo>
                  <a:lnTo>
                    <a:pt x="20" y="115"/>
                  </a:lnTo>
                  <a:lnTo>
                    <a:pt x="8" y="115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5">
              <a:extLst>
                <a:ext uri="{FF2B5EF4-FFF2-40B4-BE49-F238E27FC236}">
                  <a16:creationId xmlns:a16="http://schemas.microsoft.com/office/drawing/2014/main" id="{AD49DA96-EA1D-4ED5-A709-9ECA33964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873"/>
              <a:ext cx="11" cy="170"/>
            </a:xfrm>
            <a:custGeom>
              <a:avLst/>
              <a:gdLst>
                <a:gd name="T0" fmla="*/ 11 w 11"/>
                <a:gd name="T1" fmla="*/ 170 h 170"/>
                <a:gd name="T2" fmla="*/ 0 w 11"/>
                <a:gd name="T3" fmla="*/ 170 h 170"/>
                <a:gd name="T4" fmla="*/ 0 w 11"/>
                <a:gd name="T5" fmla="*/ 6 h 170"/>
                <a:gd name="T6" fmla="*/ 11 w 11"/>
                <a:gd name="T7" fmla="*/ 0 h 170"/>
                <a:gd name="T8" fmla="*/ 11 w 11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0">
                  <a:moveTo>
                    <a:pt x="11" y="170"/>
                  </a:moveTo>
                  <a:lnTo>
                    <a:pt x="0" y="17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17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6">
              <a:extLst>
                <a:ext uri="{FF2B5EF4-FFF2-40B4-BE49-F238E27FC236}">
                  <a16:creationId xmlns:a16="http://schemas.microsoft.com/office/drawing/2014/main" id="{B1ECC595-D148-4519-BF71-AB66974F2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" y="1865"/>
              <a:ext cx="19" cy="182"/>
            </a:xfrm>
            <a:custGeom>
              <a:avLst/>
              <a:gdLst>
                <a:gd name="T0" fmla="*/ 19 w 19"/>
                <a:gd name="T1" fmla="*/ 182 h 182"/>
                <a:gd name="T2" fmla="*/ 0 w 19"/>
                <a:gd name="T3" fmla="*/ 182 h 182"/>
                <a:gd name="T4" fmla="*/ 0 w 19"/>
                <a:gd name="T5" fmla="*/ 12 h 182"/>
                <a:gd name="T6" fmla="*/ 19 w 19"/>
                <a:gd name="T7" fmla="*/ 0 h 182"/>
                <a:gd name="T8" fmla="*/ 19 w 19"/>
                <a:gd name="T9" fmla="*/ 182 h 182"/>
                <a:gd name="T10" fmla="*/ 8 w 19"/>
                <a:gd name="T11" fmla="*/ 174 h 182"/>
                <a:gd name="T12" fmla="*/ 13 w 19"/>
                <a:gd name="T13" fmla="*/ 174 h 182"/>
                <a:gd name="T14" fmla="*/ 13 w 19"/>
                <a:gd name="T15" fmla="*/ 14 h 182"/>
                <a:gd name="T16" fmla="*/ 8 w 19"/>
                <a:gd name="T17" fmla="*/ 16 h 182"/>
                <a:gd name="T18" fmla="*/ 8 w 19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2">
                  <a:moveTo>
                    <a:pt x="19" y="182"/>
                  </a:moveTo>
                  <a:lnTo>
                    <a:pt x="0" y="182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19" y="182"/>
                  </a:lnTo>
                  <a:close/>
                  <a:moveTo>
                    <a:pt x="8" y="174"/>
                  </a:moveTo>
                  <a:lnTo>
                    <a:pt x="13" y="17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8" y="17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27">
              <a:extLst>
                <a:ext uri="{FF2B5EF4-FFF2-40B4-BE49-F238E27FC236}">
                  <a16:creationId xmlns:a16="http://schemas.microsoft.com/office/drawing/2014/main" id="{2BD65641-2FA1-40DF-896F-9A916D2EF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817"/>
              <a:ext cx="6" cy="5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28">
              <a:extLst>
                <a:ext uri="{FF2B5EF4-FFF2-40B4-BE49-F238E27FC236}">
                  <a16:creationId xmlns:a16="http://schemas.microsoft.com/office/drawing/2014/main" id="{ED56748B-BF7B-44BE-B29F-7DFF72667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877"/>
              <a:ext cx="11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29">
              <a:extLst>
                <a:ext uri="{FF2B5EF4-FFF2-40B4-BE49-F238E27FC236}">
                  <a16:creationId xmlns:a16="http://schemas.microsoft.com/office/drawing/2014/main" id="{48416B14-51CC-4A82-8248-4B263E50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1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30">
              <a:extLst>
                <a:ext uri="{FF2B5EF4-FFF2-40B4-BE49-F238E27FC236}">
                  <a16:creationId xmlns:a16="http://schemas.microsoft.com/office/drawing/2014/main" id="{3182086B-C44F-473A-9B1F-B0788CF9B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2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31">
              <a:extLst>
                <a:ext uri="{FF2B5EF4-FFF2-40B4-BE49-F238E27FC236}">
                  <a16:creationId xmlns:a16="http://schemas.microsoft.com/office/drawing/2014/main" id="{C1C0A8E8-B6BA-4493-B129-879A07F35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42"/>
              <a:ext cx="62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32">
              <a:extLst>
                <a:ext uri="{FF2B5EF4-FFF2-40B4-BE49-F238E27FC236}">
                  <a16:creationId xmlns:a16="http://schemas.microsoft.com/office/drawing/2014/main" id="{032B3FE9-8718-44C5-891B-E103EDC8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6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33">
              <a:extLst>
                <a:ext uri="{FF2B5EF4-FFF2-40B4-BE49-F238E27FC236}">
                  <a16:creationId xmlns:a16="http://schemas.microsoft.com/office/drawing/2014/main" id="{269B99FD-B5B9-4137-8BE9-1D76527FA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7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34">
              <a:extLst>
                <a:ext uri="{FF2B5EF4-FFF2-40B4-BE49-F238E27FC236}">
                  <a16:creationId xmlns:a16="http://schemas.microsoft.com/office/drawing/2014/main" id="{6E023EB2-68D7-4876-86BC-780CA1AC6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001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35">
              <a:extLst>
                <a:ext uri="{FF2B5EF4-FFF2-40B4-BE49-F238E27FC236}">
                  <a16:creationId xmlns:a16="http://schemas.microsoft.com/office/drawing/2014/main" id="{4E3714DB-6FE7-4BF6-A046-EFF7AB45A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867"/>
              <a:ext cx="6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6">
              <a:extLst>
                <a:ext uri="{FF2B5EF4-FFF2-40B4-BE49-F238E27FC236}">
                  <a16:creationId xmlns:a16="http://schemas.microsoft.com/office/drawing/2014/main" id="{72CD8352-6EFF-454F-BD0B-5CABF1383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" y="1861"/>
              <a:ext cx="73" cy="37"/>
            </a:xfrm>
            <a:custGeom>
              <a:avLst/>
              <a:gdLst>
                <a:gd name="T0" fmla="*/ 73 w 73"/>
                <a:gd name="T1" fmla="*/ 37 h 37"/>
                <a:gd name="T2" fmla="*/ 0 w 73"/>
                <a:gd name="T3" fmla="*/ 37 h 37"/>
                <a:gd name="T4" fmla="*/ 0 w 73"/>
                <a:gd name="T5" fmla="*/ 0 h 37"/>
                <a:gd name="T6" fmla="*/ 73 w 73"/>
                <a:gd name="T7" fmla="*/ 0 h 37"/>
                <a:gd name="T8" fmla="*/ 73 w 73"/>
                <a:gd name="T9" fmla="*/ 37 h 37"/>
                <a:gd name="T10" fmla="*/ 6 w 73"/>
                <a:gd name="T11" fmla="*/ 29 h 37"/>
                <a:gd name="T12" fmla="*/ 65 w 73"/>
                <a:gd name="T13" fmla="*/ 29 h 37"/>
                <a:gd name="T14" fmla="*/ 65 w 73"/>
                <a:gd name="T15" fmla="*/ 8 h 37"/>
                <a:gd name="T16" fmla="*/ 6 w 73"/>
                <a:gd name="T17" fmla="*/ 8 h 37"/>
                <a:gd name="T18" fmla="*/ 6 w 73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7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37"/>
                  </a:lnTo>
                  <a:close/>
                  <a:moveTo>
                    <a:pt x="6" y="29"/>
                  </a:moveTo>
                  <a:lnTo>
                    <a:pt x="65" y="29"/>
                  </a:lnTo>
                  <a:lnTo>
                    <a:pt x="65" y="8"/>
                  </a:lnTo>
                  <a:lnTo>
                    <a:pt x="6" y="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37">
              <a:extLst>
                <a:ext uri="{FF2B5EF4-FFF2-40B4-BE49-F238E27FC236}">
                  <a16:creationId xmlns:a16="http://schemas.microsoft.com/office/drawing/2014/main" id="{7A79AE1D-97D2-4777-997B-F86DB0B5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881"/>
              <a:ext cx="87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8">
              <a:extLst>
                <a:ext uri="{FF2B5EF4-FFF2-40B4-BE49-F238E27FC236}">
                  <a16:creationId xmlns:a16="http://schemas.microsoft.com/office/drawing/2014/main" id="{450AB7CB-38AE-4299-81A4-C68A2D5AE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1875"/>
              <a:ext cx="95" cy="174"/>
            </a:xfrm>
            <a:custGeom>
              <a:avLst/>
              <a:gdLst>
                <a:gd name="T0" fmla="*/ 95 w 95"/>
                <a:gd name="T1" fmla="*/ 174 h 174"/>
                <a:gd name="T2" fmla="*/ 0 w 95"/>
                <a:gd name="T3" fmla="*/ 174 h 174"/>
                <a:gd name="T4" fmla="*/ 0 w 95"/>
                <a:gd name="T5" fmla="*/ 0 h 174"/>
                <a:gd name="T6" fmla="*/ 95 w 95"/>
                <a:gd name="T7" fmla="*/ 0 h 174"/>
                <a:gd name="T8" fmla="*/ 95 w 95"/>
                <a:gd name="T9" fmla="*/ 174 h 174"/>
                <a:gd name="T10" fmla="*/ 8 w 95"/>
                <a:gd name="T11" fmla="*/ 166 h 174"/>
                <a:gd name="T12" fmla="*/ 87 w 95"/>
                <a:gd name="T13" fmla="*/ 166 h 174"/>
                <a:gd name="T14" fmla="*/ 87 w 95"/>
                <a:gd name="T15" fmla="*/ 8 h 174"/>
                <a:gd name="T16" fmla="*/ 8 w 95"/>
                <a:gd name="T17" fmla="*/ 8 h 174"/>
                <a:gd name="T18" fmla="*/ 8 w 95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4">
                  <a:moveTo>
                    <a:pt x="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74"/>
                  </a:lnTo>
                  <a:close/>
                  <a:moveTo>
                    <a:pt x="8" y="166"/>
                  </a:moveTo>
                  <a:lnTo>
                    <a:pt x="87" y="166"/>
                  </a:lnTo>
                  <a:lnTo>
                    <a:pt x="87" y="8"/>
                  </a:lnTo>
                  <a:lnTo>
                    <a:pt x="8" y="8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39">
              <a:extLst>
                <a:ext uri="{FF2B5EF4-FFF2-40B4-BE49-F238E27FC236}">
                  <a16:creationId xmlns:a16="http://schemas.microsoft.com/office/drawing/2014/main" id="{1FB46E88-A42A-40AA-8DBF-E5500284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88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40">
              <a:extLst>
                <a:ext uri="{FF2B5EF4-FFF2-40B4-BE49-F238E27FC236}">
                  <a16:creationId xmlns:a16="http://schemas.microsoft.com/office/drawing/2014/main" id="{5FB789FD-6A4C-44F8-9811-9693503AD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89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41">
              <a:extLst>
                <a:ext uri="{FF2B5EF4-FFF2-40B4-BE49-F238E27FC236}">
                  <a16:creationId xmlns:a16="http://schemas.microsoft.com/office/drawing/2014/main" id="{E70B6817-A6FE-42BA-B9DD-E9C747C7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0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42">
              <a:extLst>
                <a:ext uri="{FF2B5EF4-FFF2-40B4-BE49-F238E27FC236}">
                  <a16:creationId xmlns:a16="http://schemas.microsoft.com/office/drawing/2014/main" id="{28A91871-5597-48EC-894D-9E646396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1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43">
              <a:extLst>
                <a:ext uri="{FF2B5EF4-FFF2-40B4-BE49-F238E27FC236}">
                  <a16:creationId xmlns:a16="http://schemas.microsoft.com/office/drawing/2014/main" id="{81333BDB-515B-4362-9519-7704F62B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2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44">
              <a:extLst>
                <a:ext uri="{FF2B5EF4-FFF2-40B4-BE49-F238E27FC236}">
                  <a16:creationId xmlns:a16="http://schemas.microsoft.com/office/drawing/2014/main" id="{B9850159-81BF-44CA-AAA5-BC1FCD10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3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45">
              <a:extLst>
                <a:ext uri="{FF2B5EF4-FFF2-40B4-BE49-F238E27FC236}">
                  <a16:creationId xmlns:a16="http://schemas.microsoft.com/office/drawing/2014/main" id="{DB62819A-9281-4E5E-8040-812F198F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46">
              <a:extLst>
                <a:ext uri="{FF2B5EF4-FFF2-40B4-BE49-F238E27FC236}">
                  <a16:creationId xmlns:a16="http://schemas.microsoft.com/office/drawing/2014/main" id="{662C75F8-18F3-4A3D-A214-F5385262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58"/>
              <a:ext cx="59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47">
              <a:extLst>
                <a:ext uri="{FF2B5EF4-FFF2-40B4-BE49-F238E27FC236}">
                  <a16:creationId xmlns:a16="http://schemas.microsoft.com/office/drawing/2014/main" id="{18F27522-D497-4F60-8D32-8FECD9272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6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48">
              <a:extLst>
                <a:ext uri="{FF2B5EF4-FFF2-40B4-BE49-F238E27FC236}">
                  <a16:creationId xmlns:a16="http://schemas.microsoft.com/office/drawing/2014/main" id="{9394908F-569A-416A-9650-9C0DB04A1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7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49">
              <a:extLst>
                <a:ext uri="{FF2B5EF4-FFF2-40B4-BE49-F238E27FC236}">
                  <a16:creationId xmlns:a16="http://schemas.microsoft.com/office/drawing/2014/main" id="{F5F36017-745E-471D-B380-CB4DAFA16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88"/>
              <a:ext cx="77" cy="9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50">
              <a:extLst>
                <a:ext uri="{FF2B5EF4-FFF2-40B4-BE49-F238E27FC236}">
                  <a16:creationId xmlns:a16="http://schemas.microsoft.com/office/drawing/2014/main" id="{AE33345B-AC37-4F0A-B39A-8967E1EF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9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1">
              <a:extLst>
                <a:ext uri="{FF2B5EF4-FFF2-40B4-BE49-F238E27FC236}">
                  <a16:creationId xmlns:a16="http://schemas.microsoft.com/office/drawing/2014/main" id="{E8D867DE-5250-4B59-83A2-439E9B24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0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52">
              <a:extLst>
                <a:ext uri="{FF2B5EF4-FFF2-40B4-BE49-F238E27FC236}">
                  <a16:creationId xmlns:a16="http://schemas.microsoft.com/office/drawing/2014/main" id="{4EA6575B-66FD-4B5F-B078-C88F7690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1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53">
              <a:extLst>
                <a:ext uri="{FF2B5EF4-FFF2-40B4-BE49-F238E27FC236}">
                  <a16:creationId xmlns:a16="http://schemas.microsoft.com/office/drawing/2014/main" id="{17FBF521-4C51-49A9-897C-DAB7FA2CA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29"/>
              <a:ext cx="77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54">
              <a:extLst>
                <a:ext uri="{FF2B5EF4-FFF2-40B4-BE49-F238E27FC236}">
                  <a16:creationId xmlns:a16="http://schemas.microsoft.com/office/drawing/2014/main" id="{8CDA3F4D-818F-499D-8BE0-71DFE28AD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879"/>
              <a:ext cx="73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5">
              <a:extLst>
                <a:ext uri="{FF2B5EF4-FFF2-40B4-BE49-F238E27FC236}">
                  <a16:creationId xmlns:a16="http://schemas.microsoft.com/office/drawing/2014/main" id="{9271D7D0-37ED-4020-B068-29014DFF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3"/>
              <a:ext cx="67" cy="62"/>
            </a:xfrm>
            <a:custGeom>
              <a:avLst/>
              <a:gdLst>
                <a:gd name="T0" fmla="*/ 17 w 33"/>
                <a:gd name="T1" fmla="*/ 0 h 31"/>
                <a:gd name="T2" fmla="*/ 17 w 33"/>
                <a:gd name="T3" fmla="*/ 0 h 31"/>
                <a:gd name="T4" fmla="*/ 0 w 33"/>
                <a:gd name="T5" fmla="*/ 31 h 31"/>
                <a:gd name="T6" fmla="*/ 33 w 33"/>
                <a:gd name="T7" fmla="*/ 31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56">
              <a:extLst>
                <a:ext uri="{FF2B5EF4-FFF2-40B4-BE49-F238E27FC236}">
                  <a16:creationId xmlns:a16="http://schemas.microsoft.com/office/drawing/2014/main" id="{047CCE0F-E077-4121-BFA7-19C4880E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77"/>
              <a:ext cx="75" cy="166"/>
            </a:xfrm>
            <a:custGeom>
              <a:avLst/>
              <a:gdLst>
                <a:gd name="T0" fmla="*/ 75 w 75"/>
                <a:gd name="T1" fmla="*/ 166 h 166"/>
                <a:gd name="T2" fmla="*/ 0 w 75"/>
                <a:gd name="T3" fmla="*/ 166 h 166"/>
                <a:gd name="T4" fmla="*/ 0 w 75"/>
                <a:gd name="T5" fmla="*/ 0 h 166"/>
                <a:gd name="T6" fmla="*/ 75 w 75"/>
                <a:gd name="T7" fmla="*/ 0 h 166"/>
                <a:gd name="T8" fmla="*/ 75 w 75"/>
                <a:gd name="T9" fmla="*/ 166 h 166"/>
                <a:gd name="T10" fmla="*/ 4 w 75"/>
                <a:gd name="T11" fmla="*/ 164 h 166"/>
                <a:gd name="T12" fmla="*/ 73 w 75"/>
                <a:gd name="T13" fmla="*/ 164 h 166"/>
                <a:gd name="T14" fmla="*/ 73 w 75"/>
                <a:gd name="T15" fmla="*/ 2 h 166"/>
                <a:gd name="T16" fmla="*/ 4 w 75"/>
                <a:gd name="T17" fmla="*/ 2 h 166"/>
                <a:gd name="T18" fmla="*/ 4 w 75"/>
                <a:gd name="T1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6">
                  <a:moveTo>
                    <a:pt x="75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66"/>
                  </a:lnTo>
                  <a:close/>
                  <a:moveTo>
                    <a:pt x="4" y="164"/>
                  </a:moveTo>
                  <a:lnTo>
                    <a:pt x="73" y="164"/>
                  </a:lnTo>
                  <a:lnTo>
                    <a:pt x="73" y="2"/>
                  </a:lnTo>
                  <a:lnTo>
                    <a:pt x="4" y="2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7">
              <a:extLst>
                <a:ext uri="{FF2B5EF4-FFF2-40B4-BE49-F238E27FC236}">
                  <a16:creationId xmlns:a16="http://schemas.microsoft.com/office/drawing/2014/main" id="{ED2C4569-AE71-4839-89A5-A85CEC02A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1873"/>
              <a:ext cx="81" cy="174"/>
            </a:xfrm>
            <a:custGeom>
              <a:avLst/>
              <a:gdLst>
                <a:gd name="T0" fmla="*/ 81 w 81"/>
                <a:gd name="T1" fmla="*/ 174 h 174"/>
                <a:gd name="T2" fmla="*/ 0 w 81"/>
                <a:gd name="T3" fmla="*/ 174 h 174"/>
                <a:gd name="T4" fmla="*/ 0 w 81"/>
                <a:gd name="T5" fmla="*/ 0 h 174"/>
                <a:gd name="T6" fmla="*/ 81 w 81"/>
                <a:gd name="T7" fmla="*/ 0 h 174"/>
                <a:gd name="T8" fmla="*/ 81 w 81"/>
                <a:gd name="T9" fmla="*/ 174 h 174"/>
                <a:gd name="T10" fmla="*/ 8 w 81"/>
                <a:gd name="T11" fmla="*/ 166 h 174"/>
                <a:gd name="T12" fmla="*/ 73 w 81"/>
                <a:gd name="T13" fmla="*/ 166 h 174"/>
                <a:gd name="T14" fmla="*/ 73 w 81"/>
                <a:gd name="T15" fmla="*/ 10 h 174"/>
                <a:gd name="T16" fmla="*/ 8 w 81"/>
                <a:gd name="T17" fmla="*/ 10 h 174"/>
                <a:gd name="T18" fmla="*/ 8 w 81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74">
                  <a:moveTo>
                    <a:pt x="8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74"/>
                  </a:lnTo>
                  <a:close/>
                  <a:moveTo>
                    <a:pt x="8" y="166"/>
                  </a:moveTo>
                  <a:lnTo>
                    <a:pt x="73" y="166"/>
                  </a:lnTo>
                  <a:lnTo>
                    <a:pt x="73" y="10"/>
                  </a:lnTo>
                  <a:lnTo>
                    <a:pt x="8" y="10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58">
              <a:extLst>
                <a:ext uri="{FF2B5EF4-FFF2-40B4-BE49-F238E27FC236}">
                  <a16:creationId xmlns:a16="http://schemas.microsoft.com/office/drawing/2014/main" id="{99E2AF47-7FC4-46F5-96EA-02B32273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75"/>
              <a:ext cx="77" cy="8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59">
              <a:extLst>
                <a:ext uri="{FF2B5EF4-FFF2-40B4-BE49-F238E27FC236}">
                  <a16:creationId xmlns:a16="http://schemas.microsoft.com/office/drawing/2014/main" id="{A2668265-E42B-47FA-A5A1-FE8A11DE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871"/>
              <a:ext cx="85" cy="1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0">
              <a:extLst>
                <a:ext uri="{FF2B5EF4-FFF2-40B4-BE49-F238E27FC236}">
                  <a16:creationId xmlns:a16="http://schemas.microsoft.com/office/drawing/2014/main" id="{F881186F-FC10-440E-8E88-B1D61833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1809"/>
              <a:ext cx="73" cy="68"/>
            </a:xfrm>
            <a:custGeom>
              <a:avLst/>
              <a:gdLst>
                <a:gd name="T0" fmla="*/ 3 w 36"/>
                <a:gd name="T1" fmla="*/ 34 h 34"/>
                <a:gd name="T2" fmla="*/ 0 w 36"/>
                <a:gd name="T3" fmla="*/ 32 h 34"/>
                <a:gd name="T4" fmla="*/ 16 w 36"/>
                <a:gd name="T5" fmla="*/ 1 h 34"/>
                <a:gd name="T6" fmla="*/ 18 w 36"/>
                <a:gd name="T7" fmla="*/ 0 h 34"/>
                <a:gd name="T8" fmla="*/ 18 w 36"/>
                <a:gd name="T9" fmla="*/ 0 h 34"/>
                <a:gd name="T10" fmla="*/ 20 w 36"/>
                <a:gd name="T11" fmla="*/ 1 h 34"/>
                <a:gd name="T12" fmla="*/ 36 w 36"/>
                <a:gd name="T13" fmla="*/ 32 h 34"/>
                <a:gd name="T14" fmla="*/ 32 w 36"/>
                <a:gd name="T15" fmla="*/ 34 h 34"/>
                <a:gd name="T16" fmla="*/ 18 w 36"/>
                <a:gd name="T17" fmla="*/ 6 h 34"/>
                <a:gd name="T18" fmla="*/ 3 w 36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61">
              <a:extLst>
                <a:ext uri="{FF2B5EF4-FFF2-40B4-BE49-F238E27FC236}">
                  <a16:creationId xmlns:a16="http://schemas.microsoft.com/office/drawing/2014/main" id="{A2533505-167F-4B02-9295-094F94F9F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888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62">
              <a:extLst>
                <a:ext uri="{FF2B5EF4-FFF2-40B4-BE49-F238E27FC236}">
                  <a16:creationId xmlns:a16="http://schemas.microsoft.com/office/drawing/2014/main" id="{6F04CDC2-DAE3-476A-AE0D-9FAB4199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0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63">
              <a:extLst>
                <a:ext uri="{FF2B5EF4-FFF2-40B4-BE49-F238E27FC236}">
                  <a16:creationId xmlns:a16="http://schemas.microsoft.com/office/drawing/2014/main" id="{09549CD6-5641-4D28-AA79-2EF71862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64">
              <a:extLst>
                <a:ext uri="{FF2B5EF4-FFF2-40B4-BE49-F238E27FC236}">
                  <a16:creationId xmlns:a16="http://schemas.microsoft.com/office/drawing/2014/main" id="{F8D7E120-88E2-42DC-BB2F-7DA185543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24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65">
              <a:extLst>
                <a:ext uri="{FF2B5EF4-FFF2-40B4-BE49-F238E27FC236}">
                  <a16:creationId xmlns:a16="http://schemas.microsoft.com/office/drawing/2014/main" id="{7A6AC17B-DA38-449E-8806-C9D78939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36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66">
              <a:extLst>
                <a:ext uri="{FF2B5EF4-FFF2-40B4-BE49-F238E27FC236}">
                  <a16:creationId xmlns:a16="http://schemas.microsoft.com/office/drawing/2014/main" id="{CAFE0947-4E9C-4880-B732-F0696DBD0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5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67">
              <a:extLst>
                <a:ext uri="{FF2B5EF4-FFF2-40B4-BE49-F238E27FC236}">
                  <a16:creationId xmlns:a16="http://schemas.microsoft.com/office/drawing/2014/main" id="{F8C295B7-AB85-4940-A72C-0F8FB3642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68">
              <a:extLst>
                <a:ext uri="{FF2B5EF4-FFF2-40B4-BE49-F238E27FC236}">
                  <a16:creationId xmlns:a16="http://schemas.microsoft.com/office/drawing/2014/main" id="{E4D3621F-5B73-4DAB-B49B-726AC350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74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269">
              <a:extLst>
                <a:ext uri="{FF2B5EF4-FFF2-40B4-BE49-F238E27FC236}">
                  <a16:creationId xmlns:a16="http://schemas.microsoft.com/office/drawing/2014/main" id="{F01757DB-3715-43D6-A4D5-DC95E060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86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270">
              <a:extLst>
                <a:ext uri="{FF2B5EF4-FFF2-40B4-BE49-F238E27FC236}">
                  <a16:creationId xmlns:a16="http://schemas.microsoft.com/office/drawing/2014/main" id="{CAEC0E37-705C-4750-ABEA-88173229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99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71">
              <a:extLst>
                <a:ext uri="{FF2B5EF4-FFF2-40B4-BE49-F238E27FC236}">
                  <a16:creationId xmlns:a16="http://schemas.microsoft.com/office/drawing/2014/main" id="{C65C5685-B082-4CBF-8D42-123038BDD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11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272">
              <a:extLst>
                <a:ext uri="{FF2B5EF4-FFF2-40B4-BE49-F238E27FC236}">
                  <a16:creationId xmlns:a16="http://schemas.microsoft.com/office/drawing/2014/main" id="{E9BBA497-D449-44C3-9A41-45AE3EB20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23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73">
              <a:extLst>
                <a:ext uri="{FF2B5EF4-FFF2-40B4-BE49-F238E27FC236}">
                  <a16:creationId xmlns:a16="http://schemas.microsoft.com/office/drawing/2014/main" id="{89150444-70B1-4F73-999F-2046E2D7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678"/>
              <a:ext cx="208" cy="371"/>
            </a:xfrm>
            <a:custGeom>
              <a:avLst/>
              <a:gdLst>
                <a:gd name="T0" fmla="*/ 35 w 103"/>
                <a:gd name="T1" fmla="*/ 184 h 184"/>
                <a:gd name="T2" fmla="*/ 3 w 103"/>
                <a:gd name="T3" fmla="*/ 109 h 184"/>
                <a:gd name="T4" fmla="*/ 103 w 103"/>
                <a:gd name="T5" fmla="*/ 3 h 184"/>
                <a:gd name="T6" fmla="*/ 103 w 103"/>
                <a:gd name="T7" fmla="*/ 0 h 184"/>
                <a:gd name="T8" fmla="*/ 0 w 103"/>
                <a:gd name="T9" fmla="*/ 109 h 184"/>
                <a:gd name="T10" fmla="*/ 31 w 103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84">
                  <a:moveTo>
                    <a:pt x="35" y="184"/>
                  </a:moveTo>
                  <a:cubicBezTo>
                    <a:pt x="15" y="165"/>
                    <a:pt x="3" y="138"/>
                    <a:pt x="3" y="109"/>
                  </a:cubicBezTo>
                  <a:cubicBezTo>
                    <a:pt x="3" y="52"/>
                    <a:pt x="47" y="6"/>
                    <a:pt x="103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6" y="3"/>
                    <a:pt x="0" y="51"/>
                    <a:pt x="0" y="109"/>
                  </a:cubicBezTo>
                  <a:cubicBezTo>
                    <a:pt x="0" y="138"/>
                    <a:pt x="12" y="165"/>
                    <a:pt x="31" y="184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74">
              <a:extLst>
                <a:ext uri="{FF2B5EF4-FFF2-40B4-BE49-F238E27FC236}">
                  <a16:creationId xmlns:a16="http://schemas.microsoft.com/office/drawing/2014/main" id="{83DD5B67-E72A-404E-9F1A-1C1E78FD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678"/>
              <a:ext cx="200" cy="187"/>
            </a:xfrm>
            <a:custGeom>
              <a:avLst/>
              <a:gdLst>
                <a:gd name="T0" fmla="*/ 99 w 99"/>
                <a:gd name="T1" fmla="*/ 93 h 93"/>
                <a:gd name="T2" fmla="*/ 0 w 99"/>
                <a:gd name="T3" fmla="*/ 0 h 93"/>
                <a:gd name="T4" fmla="*/ 0 w 99"/>
                <a:gd name="T5" fmla="*/ 3 h 93"/>
                <a:gd name="T6" fmla="*/ 96 w 99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3">
                  <a:moveTo>
                    <a:pt x="99" y="93"/>
                  </a:moveTo>
                  <a:cubicBezTo>
                    <a:pt x="92" y="43"/>
                    <a:pt x="5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7"/>
                    <a:pt x="89" y="44"/>
                    <a:pt x="96" y="93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75">
              <a:extLst>
                <a:ext uri="{FF2B5EF4-FFF2-40B4-BE49-F238E27FC236}">
                  <a16:creationId xmlns:a16="http://schemas.microsoft.com/office/drawing/2014/main" id="{56E5C2B3-4B80-4219-AD20-8A240E07F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  <a:gd name="T18" fmla="*/ 6 w 40"/>
                <a:gd name="T1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close/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76">
              <a:extLst>
                <a:ext uri="{FF2B5EF4-FFF2-40B4-BE49-F238E27FC236}">
                  <a16:creationId xmlns:a16="http://schemas.microsoft.com/office/drawing/2014/main" id="{C065CF6E-6A18-4E12-A894-EA45F5579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77">
              <a:extLst>
                <a:ext uri="{FF2B5EF4-FFF2-40B4-BE49-F238E27FC236}">
                  <a16:creationId xmlns:a16="http://schemas.microsoft.com/office/drawing/2014/main" id="{3E3295E2-A64B-4992-9DA3-DAA9541F9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56"/>
              <a:ext cx="38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78">
              <a:extLst>
                <a:ext uri="{FF2B5EF4-FFF2-40B4-BE49-F238E27FC236}">
                  <a16:creationId xmlns:a16="http://schemas.microsoft.com/office/drawing/2014/main" id="{54EFDC91-27AD-4E90-8AC7-7BF1F4926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" y="1758"/>
              <a:ext cx="44" cy="253"/>
            </a:xfrm>
            <a:custGeom>
              <a:avLst/>
              <a:gdLst>
                <a:gd name="T0" fmla="*/ 44 w 44"/>
                <a:gd name="T1" fmla="*/ 253 h 253"/>
                <a:gd name="T2" fmla="*/ 0 w 44"/>
                <a:gd name="T3" fmla="*/ 253 h 253"/>
                <a:gd name="T4" fmla="*/ 0 w 44"/>
                <a:gd name="T5" fmla="*/ 6 h 253"/>
                <a:gd name="T6" fmla="*/ 44 w 44"/>
                <a:gd name="T7" fmla="*/ 6 h 253"/>
                <a:gd name="T8" fmla="*/ 44 w 44"/>
                <a:gd name="T9" fmla="*/ 253 h 253"/>
                <a:gd name="T10" fmla="*/ 6 w 44"/>
                <a:gd name="T11" fmla="*/ 247 h 253"/>
                <a:gd name="T12" fmla="*/ 38 w 44"/>
                <a:gd name="T13" fmla="*/ 247 h 253"/>
                <a:gd name="T14" fmla="*/ 38 w 44"/>
                <a:gd name="T15" fmla="*/ 0 h 253"/>
                <a:gd name="T16" fmla="*/ 6 w 44"/>
                <a:gd name="T17" fmla="*/ 0 h 253"/>
                <a:gd name="T18" fmla="*/ 6 w 44"/>
                <a:gd name="T19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53">
                  <a:moveTo>
                    <a:pt x="44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53"/>
                  </a:lnTo>
                  <a:close/>
                  <a:moveTo>
                    <a:pt x="6" y="247"/>
                  </a:moveTo>
                  <a:lnTo>
                    <a:pt x="38" y="247"/>
                  </a:lnTo>
                  <a:lnTo>
                    <a:pt x="38" y="0"/>
                  </a:lnTo>
                  <a:lnTo>
                    <a:pt x="6" y="0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9">
              <a:extLst>
                <a:ext uri="{FF2B5EF4-FFF2-40B4-BE49-F238E27FC236}">
                  <a16:creationId xmlns:a16="http://schemas.microsoft.com/office/drawing/2014/main" id="{FF4B9894-1C1A-40B3-9941-7B4D6344E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34"/>
              <a:ext cx="6" cy="69"/>
            </a:xfrm>
            <a:custGeom>
              <a:avLst/>
              <a:gdLst>
                <a:gd name="T0" fmla="*/ 2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2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2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2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80">
              <a:extLst>
                <a:ext uri="{FF2B5EF4-FFF2-40B4-BE49-F238E27FC236}">
                  <a16:creationId xmlns:a16="http://schemas.microsoft.com/office/drawing/2014/main" id="{4A3D9CEF-D6BD-4A25-AA0C-B51ABB57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926"/>
              <a:ext cx="6" cy="77"/>
            </a:xfrm>
            <a:custGeom>
              <a:avLst/>
              <a:gdLst>
                <a:gd name="T0" fmla="*/ 2 w 3"/>
                <a:gd name="T1" fmla="*/ 38 h 38"/>
                <a:gd name="T2" fmla="*/ 0 w 3"/>
                <a:gd name="T3" fmla="*/ 37 h 38"/>
                <a:gd name="T4" fmla="*/ 0 w 3"/>
                <a:gd name="T5" fmla="*/ 2 h 38"/>
                <a:gd name="T6" fmla="*/ 2 w 3"/>
                <a:gd name="T7" fmla="*/ 0 h 38"/>
                <a:gd name="T8" fmla="*/ 3 w 3"/>
                <a:gd name="T9" fmla="*/ 2 h 38"/>
                <a:gd name="T10" fmla="*/ 3 w 3"/>
                <a:gd name="T11" fmla="*/ 37 h 38"/>
                <a:gd name="T12" fmla="*/ 2 w 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8">
                  <a:moveTo>
                    <a:pt x="2" y="38"/>
                  </a:moveTo>
                  <a:cubicBezTo>
                    <a:pt x="1" y="38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81">
              <a:extLst>
                <a:ext uri="{FF2B5EF4-FFF2-40B4-BE49-F238E27FC236}">
                  <a16:creationId xmlns:a16="http://schemas.microsoft.com/office/drawing/2014/main" id="{52B3F3B0-67A1-4559-BA82-8BB5B74C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934"/>
              <a:ext cx="6" cy="69"/>
            </a:xfrm>
            <a:custGeom>
              <a:avLst/>
              <a:gdLst>
                <a:gd name="T0" fmla="*/ 1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1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1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82">
              <a:extLst>
                <a:ext uri="{FF2B5EF4-FFF2-40B4-BE49-F238E27FC236}">
                  <a16:creationId xmlns:a16="http://schemas.microsoft.com/office/drawing/2014/main" id="{17716FBE-1D2D-4C75-8FB9-BFC6B99D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740"/>
              <a:ext cx="70" cy="26"/>
            </a:xfrm>
            <a:custGeom>
              <a:avLst/>
              <a:gdLst>
                <a:gd name="T0" fmla="*/ 56 w 70"/>
                <a:gd name="T1" fmla="*/ 26 h 26"/>
                <a:gd name="T2" fmla="*/ 14 w 70"/>
                <a:gd name="T3" fmla="*/ 26 h 26"/>
                <a:gd name="T4" fmla="*/ 0 w 70"/>
                <a:gd name="T5" fmla="*/ 4 h 26"/>
                <a:gd name="T6" fmla="*/ 4 w 70"/>
                <a:gd name="T7" fmla="*/ 0 h 26"/>
                <a:gd name="T8" fmla="*/ 18 w 70"/>
                <a:gd name="T9" fmla="*/ 20 h 26"/>
                <a:gd name="T10" fmla="*/ 52 w 70"/>
                <a:gd name="T11" fmla="*/ 20 h 26"/>
                <a:gd name="T12" fmla="*/ 66 w 70"/>
                <a:gd name="T13" fmla="*/ 0 h 26"/>
                <a:gd name="T14" fmla="*/ 70 w 70"/>
                <a:gd name="T15" fmla="*/ 4 h 26"/>
                <a:gd name="T16" fmla="*/ 56 w 7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6">
                  <a:moveTo>
                    <a:pt x="56" y="26"/>
                  </a:moveTo>
                  <a:lnTo>
                    <a:pt x="14" y="2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0"/>
                  </a:lnTo>
                  <a:lnTo>
                    <a:pt x="52" y="2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83">
              <a:extLst>
                <a:ext uri="{FF2B5EF4-FFF2-40B4-BE49-F238E27FC236}">
                  <a16:creationId xmlns:a16="http://schemas.microsoft.com/office/drawing/2014/main" id="{FC2472D6-3480-400B-9732-65DD116FF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716"/>
              <a:ext cx="66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84">
              <a:extLst>
                <a:ext uri="{FF2B5EF4-FFF2-40B4-BE49-F238E27FC236}">
                  <a16:creationId xmlns:a16="http://schemas.microsoft.com/office/drawing/2014/main" id="{347853F3-843D-42A4-A748-6C32BDCBD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712"/>
              <a:ext cx="70" cy="32"/>
            </a:xfrm>
            <a:custGeom>
              <a:avLst/>
              <a:gdLst>
                <a:gd name="T0" fmla="*/ 70 w 70"/>
                <a:gd name="T1" fmla="*/ 32 h 32"/>
                <a:gd name="T2" fmla="*/ 0 w 70"/>
                <a:gd name="T3" fmla="*/ 32 h 32"/>
                <a:gd name="T4" fmla="*/ 0 w 70"/>
                <a:gd name="T5" fmla="*/ 0 h 32"/>
                <a:gd name="T6" fmla="*/ 70 w 70"/>
                <a:gd name="T7" fmla="*/ 0 h 32"/>
                <a:gd name="T8" fmla="*/ 70 w 70"/>
                <a:gd name="T9" fmla="*/ 32 h 32"/>
                <a:gd name="T10" fmla="*/ 6 w 70"/>
                <a:gd name="T11" fmla="*/ 26 h 32"/>
                <a:gd name="T12" fmla="*/ 64 w 70"/>
                <a:gd name="T13" fmla="*/ 26 h 32"/>
                <a:gd name="T14" fmla="*/ 64 w 70"/>
                <a:gd name="T15" fmla="*/ 6 h 32"/>
                <a:gd name="T16" fmla="*/ 6 w 70"/>
                <a:gd name="T17" fmla="*/ 6 h 32"/>
                <a:gd name="T18" fmla="*/ 6 w 70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32"/>
                  </a:lnTo>
                  <a:close/>
                  <a:moveTo>
                    <a:pt x="6" y="26"/>
                  </a:moveTo>
                  <a:lnTo>
                    <a:pt x="64" y="26"/>
                  </a:lnTo>
                  <a:lnTo>
                    <a:pt x="64" y="6"/>
                  </a:lnTo>
                  <a:lnTo>
                    <a:pt x="6" y="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85">
              <a:extLst>
                <a:ext uri="{FF2B5EF4-FFF2-40B4-BE49-F238E27FC236}">
                  <a16:creationId xmlns:a16="http://schemas.microsoft.com/office/drawing/2014/main" id="{21725B36-D37D-45B9-A4BD-46057E37B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916"/>
              <a:ext cx="58" cy="26"/>
            </a:xfrm>
            <a:custGeom>
              <a:avLst/>
              <a:gdLst>
                <a:gd name="T0" fmla="*/ 2 w 29"/>
                <a:gd name="T1" fmla="*/ 13 h 13"/>
                <a:gd name="T2" fmla="*/ 1 w 29"/>
                <a:gd name="T3" fmla="*/ 12 h 13"/>
                <a:gd name="T4" fmla="*/ 1 w 29"/>
                <a:gd name="T5" fmla="*/ 10 h 13"/>
                <a:gd name="T6" fmla="*/ 15 w 29"/>
                <a:gd name="T7" fmla="*/ 0 h 13"/>
                <a:gd name="T8" fmla="*/ 28 w 29"/>
                <a:gd name="T9" fmla="*/ 10 h 13"/>
                <a:gd name="T10" fmla="*/ 29 w 29"/>
                <a:gd name="T11" fmla="*/ 12 h 13"/>
                <a:gd name="T12" fmla="*/ 26 w 29"/>
                <a:gd name="T13" fmla="*/ 13 h 13"/>
                <a:gd name="T14" fmla="*/ 15 w 29"/>
                <a:gd name="T15" fmla="*/ 4 h 13"/>
                <a:gd name="T16" fmla="*/ 3 w 29"/>
                <a:gd name="T17" fmla="*/ 13 h 13"/>
                <a:gd name="T18" fmla="*/ 2 w 2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3">
                  <a:moveTo>
                    <a:pt x="2" y="13"/>
                  </a:move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286">
              <a:extLst>
                <a:ext uri="{FF2B5EF4-FFF2-40B4-BE49-F238E27FC236}">
                  <a16:creationId xmlns:a16="http://schemas.microsoft.com/office/drawing/2014/main" id="{FF9CD250-AB33-4E5D-A02B-A01B072A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694"/>
              <a:ext cx="6" cy="2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287">
              <a:extLst>
                <a:ext uri="{FF2B5EF4-FFF2-40B4-BE49-F238E27FC236}">
                  <a16:creationId xmlns:a16="http://schemas.microsoft.com/office/drawing/2014/main" id="{D2640370-BEE8-4E70-8201-5B6553E6B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700"/>
              <a:ext cx="8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288">
              <a:extLst>
                <a:ext uri="{FF2B5EF4-FFF2-40B4-BE49-F238E27FC236}">
                  <a16:creationId xmlns:a16="http://schemas.microsoft.com/office/drawing/2014/main" id="{62DFFE2B-8EB5-4164-BAFF-250F667C3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694"/>
              <a:ext cx="6" cy="22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89">
              <a:extLst>
                <a:ext uri="{FF2B5EF4-FFF2-40B4-BE49-F238E27FC236}">
                  <a16:creationId xmlns:a16="http://schemas.microsoft.com/office/drawing/2014/main" id="{09EA915A-7FC7-4EC9-979C-7AB9710F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71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90">
              <a:extLst>
                <a:ext uri="{FF2B5EF4-FFF2-40B4-BE49-F238E27FC236}">
                  <a16:creationId xmlns:a16="http://schemas.microsoft.com/office/drawing/2014/main" id="{15CD8863-CD69-4841-9241-AE6AB01CF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67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91">
              <a:extLst>
                <a:ext uri="{FF2B5EF4-FFF2-40B4-BE49-F238E27FC236}">
                  <a16:creationId xmlns:a16="http://schemas.microsoft.com/office/drawing/2014/main" id="{9ECC96AD-BB86-46C4-9745-0FDBD1B3A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33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92">
              <a:extLst>
                <a:ext uri="{FF2B5EF4-FFF2-40B4-BE49-F238E27FC236}">
                  <a16:creationId xmlns:a16="http://schemas.microsoft.com/office/drawing/2014/main" id="{AE4DE954-E1DA-432F-8A41-F4AAC410F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31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93">
              <a:extLst>
                <a:ext uri="{FF2B5EF4-FFF2-40B4-BE49-F238E27FC236}">
                  <a16:creationId xmlns:a16="http://schemas.microsoft.com/office/drawing/2014/main" id="{F8AEC19C-3160-4CAC-B88A-59346FC87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3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4">
              <a:extLst>
                <a:ext uri="{FF2B5EF4-FFF2-40B4-BE49-F238E27FC236}">
                  <a16:creationId xmlns:a16="http://schemas.microsoft.com/office/drawing/2014/main" id="{9EE39CD5-CB90-41D7-AC70-A4FD73601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27"/>
              <a:ext cx="20" cy="2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7" y="10"/>
                    <a:pt x="5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295">
              <a:extLst>
                <a:ext uri="{FF2B5EF4-FFF2-40B4-BE49-F238E27FC236}">
                  <a16:creationId xmlns:a16="http://schemas.microsoft.com/office/drawing/2014/main" id="{471F6067-51C9-4C26-9749-B8C7C0EC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6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96">
              <a:extLst>
                <a:ext uri="{FF2B5EF4-FFF2-40B4-BE49-F238E27FC236}">
                  <a16:creationId xmlns:a16="http://schemas.microsoft.com/office/drawing/2014/main" id="{3E08C3E7-B029-452E-A686-6A0F8BBC9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63"/>
              <a:ext cx="20" cy="22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5 h 11"/>
                <a:gd name="T4" fmla="*/ 5 w 10"/>
                <a:gd name="T5" fmla="*/ 0 h 11"/>
                <a:gd name="T6" fmla="*/ 10 w 10"/>
                <a:gd name="T7" fmla="*/ 5 h 11"/>
                <a:gd name="T8" fmla="*/ 5 w 10"/>
                <a:gd name="T9" fmla="*/ 11 h 11"/>
                <a:gd name="T10" fmla="*/ 5 w 10"/>
                <a:gd name="T11" fmla="*/ 3 h 11"/>
                <a:gd name="T12" fmla="*/ 3 w 10"/>
                <a:gd name="T13" fmla="*/ 5 h 11"/>
                <a:gd name="T14" fmla="*/ 5 w 10"/>
                <a:gd name="T15" fmla="*/ 8 h 11"/>
                <a:gd name="T16" fmla="*/ 7 w 10"/>
                <a:gd name="T17" fmla="*/ 5 h 11"/>
                <a:gd name="T18" fmla="*/ 5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8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97">
              <a:extLst>
                <a:ext uri="{FF2B5EF4-FFF2-40B4-BE49-F238E27FC236}">
                  <a16:creationId xmlns:a16="http://schemas.microsoft.com/office/drawing/2014/main" id="{81E6D38E-FEE6-4946-8372-5675FD10A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613"/>
              <a:ext cx="66" cy="63"/>
            </a:xfrm>
            <a:custGeom>
              <a:avLst/>
              <a:gdLst>
                <a:gd name="T0" fmla="*/ 32 w 33"/>
                <a:gd name="T1" fmla="*/ 7 h 31"/>
                <a:gd name="T2" fmla="*/ 24 w 33"/>
                <a:gd name="T3" fmla="*/ 9 h 31"/>
                <a:gd name="T4" fmla="*/ 22 w 33"/>
                <a:gd name="T5" fmla="*/ 11 h 31"/>
                <a:gd name="T6" fmla="*/ 17 w 33"/>
                <a:gd name="T7" fmla="*/ 11 h 31"/>
                <a:gd name="T8" fmla="*/ 14 w 33"/>
                <a:gd name="T9" fmla="*/ 6 h 31"/>
                <a:gd name="T10" fmla="*/ 3 w 33"/>
                <a:gd name="T11" fmla="*/ 0 h 31"/>
                <a:gd name="T12" fmla="*/ 2 w 33"/>
                <a:gd name="T13" fmla="*/ 0 h 31"/>
                <a:gd name="T14" fmla="*/ 2 w 33"/>
                <a:gd name="T15" fmla="*/ 2 h 31"/>
                <a:gd name="T16" fmla="*/ 4 w 33"/>
                <a:gd name="T17" fmla="*/ 14 h 31"/>
                <a:gd name="T18" fmla="*/ 8 w 33"/>
                <a:gd name="T19" fmla="*/ 18 h 31"/>
                <a:gd name="T20" fmla="*/ 11 w 33"/>
                <a:gd name="T21" fmla="*/ 24 h 31"/>
                <a:gd name="T22" fmla="*/ 13 w 33"/>
                <a:gd name="T23" fmla="*/ 31 h 31"/>
                <a:gd name="T24" fmla="*/ 24 w 33"/>
                <a:gd name="T25" fmla="*/ 31 h 31"/>
                <a:gd name="T26" fmla="*/ 25 w 33"/>
                <a:gd name="T27" fmla="*/ 24 h 31"/>
                <a:gd name="T28" fmla="*/ 28 w 33"/>
                <a:gd name="T29" fmla="*/ 18 h 31"/>
                <a:gd name="T30" fmla="*/ 30 w 33"/>
                <a:gd name="T31" fmla="*/ 16 h 31"/>
                <a:gd name="T32" fmla="*/ 33 w 33"/>
                <a:gd name="T33" fmla="*/ 9 h 31"/>
                <a:gd name="T34" fmla="*/ 33 w 33"/>
                <a:gd name="T35" fmla="*/ 7 h 31"/>
                <a:gd name="T36" fmla="*/ 32 w 33"/>
                <a:gd name="T37" fmla="*/ 7 h 31"/>
                <a:gd name="T38" fmla="*/ 28 w 33"/>
                <a:gd name="T39" fmla="*/ 14 h 31"/>
                <a:gd name="T40" fmla="*/ 27 w 33"/>
                <a:gd name="T41" fmla="*/ 15 h 31"/>
                <a:gd name="T42" fmla="*/ 25 w 33"/>
                <a:gd name="T43" fmla="*/ 16 h 31"/>
                <a:gd name="T44" fmla="*/ 24 w 33"/>
                <a:gd name="T45" fmla="*/ 19 h 31"/>
                <a:gd name="T46" fmla="*/ 22 w 33"/>
                <a:gd name="T47" fmla="*/ 23 h 31"/>
                <a:gd name="T48" fmla="*/ 22 w 33"/>
                <a:gd name="T49" fmla="*/ 28 h 31"/>
                <a:gd name="T50" fmla="*/ 15 w 33"/>
                <a:gd name="T51" fmla="*/ 28 h 31"/>
                <a:gd name="T52" fmla="*/ 14 w 33"/>
                <a:gd name="T53" fmla="*/ 23 h 31"/>
                <a:gd name="T54" fmla="*/ 13 w 33"/>
                <a:gd name="T55" fmla="*/ 20 h 31"/>
                <a:gd name="T56" fmla="*/ 9 w 33"/>
                <a:gd name="T57" fmla="*/ 15 h 31"/>
                <a:gd name="T58" fmla="*/ 6 w 33"/>
                <a:gd name="T59" fmla="*/ 12 h 31"/>
                <a:gd name="T60" fmla="*/ 4 w 33"/>
                <a:gd name="T61" fmla="*/ 4 h 31"/>
                <a:gd name="T62" fmla="*/ 12 w 33"/>
                <a:gd name="T63" fmla="*/ 8 h 31"/>
                <a:gd name="T64" fmla="*/ 14 w 33"/>
                <a:gd name="T65" fmla="*/ 12 h 31"/>
                <a:gd name="T66" fmla="*/ 18 w 33"/>
                <a:gd name="T67" fmla="*/ 14 h 31"/>
                <a:gd name="T68" fmla="*/ 21 w 33"/>
                <a:gd name="T69" fmla="*/ 15 h 31"/>
                <a:gd name="T70" fmla="*/ 22 w 33"/>
                <a:gd name="T71" fmla="*/ 14 h 31"/>
                <a:gd name="T72" fmla="*/ 23 w 33"/>
                <a:gd name="T73" fmla="*/ 14 h 31"/>
                <a:gd name="T74" fmla="*/ 24 w 33"/>
                <a:gd name="T75" fmla="*/ 13 h 31"/>
                <a:gd name="T76" fmla="*/ 26 w 33"/>
                <a:gd name="T77" fmla="*/ 12 h 31"/>
                <a:gd name="T78" fmla="*/ 30 w 33"/>
                <a:gd name="T79" fmla="*/ 10 h 31"/>
                <a:gd name="T80" fmla="*/ 28 w 33"/>
                <a:gd name="T8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32" y="7"/>
                  </a:moveTo>
                  <a:cubicBezTo>
                    <a:pt x="32" y="7"/>
                    <a:pt x="27" y="6"/>
                    <a:pt x="24" y="9"/>
                  </a:cubicBezTo>
                  <a:cubicBezTo>
                    <a:pt x="23" y="10"/>
                    <a:pt x="22" y="10"/>
                    <a:pt x="2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9"/>
                    <a:pt x="15" y="8"/>
                    <a:pt x="14" y="6"/>
                  </a:cubicBezTo>
                  <a:cubicBezTo>
                    <a:pt x="10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9"/>
                    <a:pt x="4" y="14"/>
                  </a:cubicBezTo>
                  <a:cubicBezTo>
                    <a:pt x="5" y="15"/>
                    <a:pt x="7" y="17"/>
                    <a:pt x="8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9" y="17"/>
                    <a:pt x="30" y="16"/>
                  </a:cubicBezTo>
                  <a:cubicBezTo>
                    <a:pt x="33" y="14"/>
                    <a:pt x="33" y="9"/>
                    <a:pt x="33" y="9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2" y="7"/>
                  </a:lnTo>
                  <a:close/>
                  <a:moveTo>
                    <a:pt x="28" y="14"/>
                  </a:moveTo>
                  <a:cubicBezTo>
                    <a:pt x="27" y="14"/>
                    <a:pt x="27" y="15"/>
                    <a:pt x="27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9"/>
                    <a:pt x="24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4" y="9"/>
                    <a:pt x="4" y="6"/>
                    <a:pt x="4" y="4"/>
                  </a:cubicBezTo>
                  <a:cubicBezTo>
                    <a:pt x="6" y="4"/>
                    <a:pt x="10" y="5"/>
                    <a:pt x="12" y="8"/>
                  </a:cubicBezTo>
                  <a:cubicBezTo>
                    <a:pt x="13" y="9"/>
                    <a:pt x="14" y="11"/>
                    <a:pt x="14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0"/>
                    <a:pt x="29" y="10"/>
                    <a:pt x="30" y="10"/>
                  </a:cubicBezTo>
                  <a:cubicBezTo>
                    <a:pt x="30" y="11"/>
                    <a:pt x="29" y="13"/>
                    <a:pt x="28" y="1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298">
              <a:extLst>
                <a:ext uri="{FF2B5EF4-FFF2-40B4-BE49-F238E27FC236}">
                  <a16:creationId xmlns:a16="http://schemas.microsoft.com/office/drawing/2014/main" id="{9B32DD03-73E3-4770-BBEE-FF5E7E0B0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25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99">
              <a:extLst>
                <a:ext uri="{FF2B5EF4-FFF2-40B4-BE49-F238E27FC236}">
                  <a16:creationId xmlns:a16="http://schemas.microsoft.com/office/drawing/2014/main" id="{48986440-8BB7-49E9-87A7-D0FB963C6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621"/>
              <a:ext cx="18" cy="24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6 h 12"/>
                <a:gd name="T4" fmla="*/ 5 w 9"/>
                <a:gd name="T5" fmla="*/ 0 h 12"/>
                <a:gd name="T6" fmla="*/ 9 w 9"/>
                <a:gd name="T7" fmla="*/ 6 h 12"/>
                <a:gd name="T8" fmla="*/ 5 w 9"/>
                <a:gd name="T9" fmla="*/ 12 h 12"/>
                <a:gd name="T10" fmla="*/ 5 w 9"/>
                <a:gd name="T11" fmla="*/ 3 h 12"/>
                <a:gd name="T12" fmla="*/ 3 w 9"/>
                <a:gd name="T13" fmla="*/ 6 h 12"/>
                <a:gd name="T14" fmla="*/ 5 w 9"/>
                <a:gd name="T15" fmla="*/ 9 h 12"/>
                <a:gd name="T16" fmla="*/ 6 w 9"/>
                <a:gd name="T17" fmla="*/ 6 h 12"/>
                <a:gd name="T18" fmla="*/ 5 w 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2"/>
                    <a:pt x="5" y="12"/>
                  </a:cubicBezTo>
                  <a:moveTo>
                    <a:pt x="5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00">
              <a:extLst>
                <a:ext uri="{FF2B5EF4-FFF2-40B4-BE49-F238E27FC236}">
                  <a16:creationId xmlns:a16="http://schemas.microsoft.com/office/drawing/2014/main" id="{80AEC43B-8A69-41F0-B566-055540E6F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43"/>
              <a:ext cx="316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01">
              <a:extLst>
                <a:ext uri="{FF2B5EF4-FFF2-40B4-BE49-F238E27FC236}">
                  <a16:creationId xmlns:a16="http://schemas.microsoft.com/office/drawing/2014/main" id="{E04A9285-5AD2-42A4-84C3-B13D5BB4E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2007"/>
              <a:ext cx="72" cy="40"/>
            </a:xfrm>
            <a:custGeom>
              <a:avLst/>
              <a:gdLst>
                <a:gd name="T0" fmla="*/ 0 w 72"/>
                <a:gd name="T1" fmla="*/ 0 h 40"/>
                <a:gd name="T2" fmla="*/ 0 w 72"/>
                <a:gd name="T3" fmla="*/ 40 h 40"/>
                <a:gd name="T4" fmla="*/ 72 w 72"/>
                <a:gd name="T5" fmla="*/ 40 h 40"/>
                <a:gd name="T6" fmla="*/ 72 w 72"/>
                <a:gd name="T7" fmla="*/ 0 h 40"/>
                <a:gd name="T8" fmla="*/ 0 w 72"/>
                <a:gd name="T9" fmla="*/ 0 h 40"/>
                <a:gd name="T10" fmla="*/ 66 w 72"/>
                <a:gd name="T11" fmla="*/ 36 h 40"/>
                <a:gd name="T12" fmla="*/ 4 w 72"/>
                <a:gd name="T13" fmla="*/ 36 h 40"/>
                <a:gd name="T14" fmla="*/ 4 w 72"/>
                <a:gd name="T15" fmla="*/ 6 h 40"/>
                <a:gd name="T16" fmla="*/ 66 w 72"/>
                <a:gd name="T17" fmla="*/ 6 h 40"/>
                <a:gd name="T18" fmla="*/ 66 w 72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0">
                  <a:moveTo>
                    <a:pt x="0" y="0"/>
                  </a:move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66" y="36"/>
                  </a:moveTo>
                  <a:lnTo>
                    <a:pt x="4" y="36"/>
                  </a:lnTo>
                  <a:lnTo>
                    <a:pt x="4" y="6"/>
                  </a:lnTo>
                  <a:lnTo>
                    <a:pt x="66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0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Efecto COPENAE vigencia 2017-2018 (alta exposición y bajo volumen de prima).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consideran siniestros pendientes, un porcentaje importante de los siniestros pendientes se cancelan.  Alta carga administrativa el estar teniendo que cancelar en el sistema.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siniestralidad pendiente reportada al 4T2022 fue del 13.52% de la siniestralidad total.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Sobreestimación IBNR 2022 y efecto por tipo de cambio.</a:t>
            </a:r>
          </a:p>
        </p:txBody>
      </p:sp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7A4A7-2A17-C2AB-73E8-FADBA693B6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C:\Users\s0042850\AppData\Local\Microsoft\Windows\Temporary Internet Files\Content.Outlook\PHY16JTX\Logo SSVMN.png">
            <a:extLst>
              <a:ext uri="{FF2B5EF4-FFF2-40B4-BE49-F238E27FC236}">
                <a16:creationId xmlns:a16="http://schemas.microsoft.com/office/drawing/2014/main" id="{88C76C21-0009-4EB6-AB93-70E6814BF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5" y="2833798"/>
            <a:ext cx="3498215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47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Solamente CAT XL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diciembre. Contrato desde el 2011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 15 vidas y capacidad 600 vidas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fue la misma en el 2012 y 2013, incremento a partir del 2014 y se ha mantenido al 2021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 y capacidad en USD hasta la vigencia 2019, a partir de la vigencia 2020 se cambió a CRC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 afectación al contrato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</p:txBody>
      </p:sp>
      <p:pic>
        <p:nvPicPr>
          <p:cNvPr id="6" name="Picture 5" descr="C:\Users\s0042850\AppData\Local\Microsoft\Windows\Temporary Internet Files\Content.Outlook\PHY16JTX\Logo SSVMN.png">
            <a:extLst>
              <a:ext uri="{FF2B5EF4-FFF2-40B4-BE49-F238E27FC236}">
                <a16:creationId xmlns:a16="http://schemas.microsoft.com/office/drawing/2014/main" id="{FCB738FE-070C-429C-BCF3-ED14720D5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92" y="212175"/>
            <a:ext cx="158659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3AFB6-769A-DB6F-7569-1E3D0A69EB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Seguros Futuro">
            <a:hlinkClick r:id="rId3"/>
            <a:extLst>
              <a:ext uri="{FF2B5EF4-FFF2-40B4-BE49-F238E27FC236}">
                <a16:creationId xmlns:a16="http://schemas.microsoft.com/office/drawing/2014/main" id="{13A49B7A-9943-4822-864C-FBC76E790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/>
          <a:stretch/>
        </p:blipFill>
        <p:spPr bwMode="auto">
          <a:xfrm>
            <a:off x="993478" y="3020849"/>
            <a:ext cx="3768091" cy="1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7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Misma prioridad desde el 2017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USD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lvl="1">
              <a:buClr>
                <a:schemeClr val="accent1"/>
              </a:buClr>
            </a:pPr>
            <a:endParaRPr lang="es-MX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91B73-1FB7-4690-B5C7-900119754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5A640-F90E-B339-9967-BD0837C31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144F0-92EA-4BC9-8898-0BDE5EA8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C6E59-FEF3-5415-FB6C-A7A08613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9" y="216217"/>
            <a:ext cx="9391403" cy="61173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1B67-9F63-3B95-DB01-30619EE734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4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46041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8" name="Picture 9">
            <a:extLst>
              <a:ext uri="{FF2B5EF4-FFF2-40B4-BE49-F238E27FC236}">
                <a16:creationId xmlns:a16="http://schemas.microsoft.com/office/drawing/2014/main" id="{81F267B7-48B6-4659-8F66-A974568F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EE9713-CC09-4457-91D6-B1836C581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03" y="1629000"/>
            <a:ext cx="5526760" cy="360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BD0BAB-E144-A056-A09C-3E17B3CF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6" y="1617885"/>
            <a:ext cx="5530961" cy="3602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DD90E-F0C4-27DD-F054-B070611E9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0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Mejora en los resultados en las vigencias 2018 y 2019, debido al cambio de esquema a prima variable, vigencia 2020, 2021 y 2022 impactada por COVID.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consideran siniestros pendientes.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Siniestros pendientes al 3T2022 representaban el 15.36% de los siniestros totales.</a:t>
            </a:r>
          </a:p>
          <a:p>
            <a:pPr lvl="1">
              <a:buClr>
                <a:schemeClr val="accent1"/>
              </a:buClr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BCCD3-3A53-4708-887E-763F67AB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1FBC3-9E29-FB74-F893-FC7482F714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http://www.seguroscolumna.com/images/seguros-logo.jpg">
            <a:extLst>
              <a:ext uri="{FF2B5EF4-FFF2-40B4-BE49-F238E27FC236}">
                <a16:creationId xmlns:a16="http://schemas.microsoft.com/office/drawing/2014/main" id="{0F2142F0-F7AF-417A-96BE-52D99DE2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13" y="2485670"/>
            <a:ext cx="3314929" cy="32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ha sido la misma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Factor de ajuste ha sido el mismo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GTQ</a:t>
            </a:r>
          </a:p>
        </p:txBody>
      </p:sp>
      <p:pic>
        <p:nvPicPr>
          <p:cNvPr id="8" name="Picture 7" descr="http://www.seguroscolumna.com/images/seguros-logo.jpg">
            <a:extLst>
              <a:ext uri="{FF2B5EF4-FFF2-40B4-BE49-F238E27FC236}">
                <a16:creationId xmlns:a16="http://schemas.microsoft.com/office/drawing/2014/main" id="{FE889B6A-9E92-4D0A-84B7-F0B715D5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DC59C-65D0-E61C-9734-E7766E5FFB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E65A-C991-994C-9D81-87CA8D8E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0645-F243-484A-8A51-5C1274C7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96" y="1555344"/>
            <a:ext cx="5886076" cy="463542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Comparación de los resultados de las cuentas trimestrales Vs información recibida para cotizar la vigencia 2023 y sus respectivas estimaciones</a:t>
            </a:r>
            <a:r>
              <a:rPr lang="en-US" sz="1600" dirty="0">
                <a:solidFill>
                  <a:srgbClr val="636262"/>
                </a:solidFill>
              </a:rPr>
              <a:t> </a:t>
            </a:r>
            <a:r>
              <a:rPr lang="en-US" sz="1600" dirty="0"/>
              <a:t>por </a:t>
            </a:r>
            <a:r>
              <a:rPr lang="en-US" sz="1600" dirty="0" err="1"/>
              <a:t>compañía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Resultados consolidados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Comentarios</a:t>
            </a:r>
            <a:r>
              <a:rPr lang="en-US" sz="1600" dirty="0"/>
              <a:t> finales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Calendario</a:t>
            </a:r>
            <a:r>
              <a:rPr lang="en-US" sz="1600" dirty="0"/>
              <a:t> </a:t>
            </a:r>
            <a:r>
              <a:rPr lang="en-US" sz="1600" dirty="0" err="1"/>
              <a:t>renovación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52B57-852B-3047-88D7-2ECB5306ECB2}"/>
              </a:ext>
            </a:extLst>
          </p:cNvPr>
          <p:cNvSpPr txBox="1"/>
          <p:nvPr/>
        </p:nvSpPr>
        <p:spPr>
          <a:xfrm>
            <a:off x="204870" y="1768313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3C83C-8EA0-7F4A-9CD7-C2E3A9FCD892}"/>
              </a:ext>
            </a:extLst>
          </p:cNvPr>
          <p:cNvSpPr txBox="1"/>
          <p:nvPr/>
        </p:nvSpPr>
        <p:spPr>
          <a:xfrm>
            <a:off x="204870" y="2643525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D2003-2D16-3B4D-94F0-00D282788F8F}"/>
              </a:ext>
            </a:extLst>
          </p:cNvPr>
          <p:cNvSpPr txBox="1"/>
          <p:nvPr/>
        </p:nvSpPr>
        <p:spPr>
          <a:xfrm>
            <a:off x="204870" y="3563290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96D32-ECA3-1A42-9C61-51D70852FFCE}"/>
              </a:ext>
            </a:extLst>
          </p:cNvPr>
          <p:cNvSpPr txBox="1"/>
          <p:nvPr/>
        </p:nvSpPr>
        <p:spPr>
          <a:xfrm>
            <a:off x="204870" y="4340023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F61505-30CB-8A42-891C-0AA9DCF57C53}"/>
              </a:ext>
            </a:extLst>
          </p:cNvPr>
          <p:cNvCxnSpPr/>
          <p:nvPr/>
        </p:nvCxnSpPr>
        <p:spPr>
          <a:xfrm>
            <a:off x="972854" y="2498246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852B4B-B9D4-6E4A-A377-CCDEB8086BA1}"/>
              </a:ext>
            </a:extLst>
          </p:cNvPr>
          <p:cNvCxnSpPr/>
          <p:nvPr/>
        </p:nvCxnSpPr>
        <p:spPr>
          <a:xfrm>
            <a:off x="972854" y="3459713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BD6BA3-9A37-FF4C-9156-8E240C63C204}"/>
              </a:ext>
            </a:extLst>
          </p:cNvPr>
          <p:cNvCxnSpPr/>
          <p:nvPr/>
        </p:nvCxnSpPr>
        <p:spPr>
          <a:xfrm>
            <a:off x="972854" y="4341958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AD56E-4549-4244-80FC-A5513831BEF7}"/>
              </a:ext>
            </a:extLst>
          </p:cNvPr>
          <p:cNvCxnSpPr/>
          <p:nvPr/>
        </p:nvCxnSpPr>
        <p:spPr>
          <a:xfrm>
            <a:off x="972854" y="5030272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E8912D2A-CFEC-42B9-8267-9A30ED068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59"/>
          <a:stretch/>
        </p:blipFill>
        <p:spPr>
          <a:xfrm>
            <a:off x="6686845" y="0"/>
            <a:ext cx="548891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3E28D-C8BF-7C7F-222B-23BDDE7FA0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1" name="Picture 10" descr="http://www.seguroscolumna.com/images/seguros-logo.jpg">
            <a:extLst>
              <a:ext uri="{FF2B5EF4-FFF2-40B4-BE49-F238E27FC236}">
                <a16:creationId xmlns:a16="http://schemas.microsoft.com/office/drawing/2014/main" id="{5E2441AB-2641-448E-966C-F1CA4726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476A72-83BA-00D0-B11E-0E7D19C76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3" y="198712"/>
            <a:ext cx="9391403" cy="61173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D4320-E18C-833E-B36C-976B1687F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6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www.seguroscolumna.com/images/seguros-logo.jpg">
            <a:extLst>
              <a:ext uri="{FF2B5EF4-FFF2-40B4-BE49-F238E27FC236}">
                <a16:creationId xmlns:a16="http://schemas.microsoft.com/office/drawing/2014/main" id="{ECDC6742-778D-4120-8C21-BA8EF10C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53602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78C7136-2BD3-427E-8F50-D0CCC275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16" y="1629000"/>
            <a:ext cx="5526761" cy="36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EDC31-2FD3-1FF3-ED26-20783E1C5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23" y="1626264"/>
            <a:ext cx="5536837" cy="36027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CC804-E40D-2AF7-642C-91FAFDB202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7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siniestralidad de la vigencia 2019 está cerca de la máxima y para la vigencia 2020, 2021 y 2022 la siniestralidad rebasó la tasa máxima por efecto del COVID.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no reflejan siniestros pendientes.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8" name="Picture 7" descr="http://www.seguroscolumna.com/images/seguros-logo.jpg">
            <a:extLst>
              <a:ext uri="{FF2B5EF4-FFF2-40B4-BE49-F238E27FC236}">
                <a16:creationId xmlns:a16="http://schemas.microsoft.com/office/drawing/2014/main" id="{9819708D-6A3D-4F72-91A6-718D128A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E66D5-EDA2-6E3D-1141-6CE7E5093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 descr="Resultado de imagen para logo equidad honduras">
            <a:hlinkClick r:id="rId3" tgtFrame="_blank"/>
            <a:extLst>
              <a:ext uri="{FF2B5EF4-FFF2-40B4-BE49-F238E27FC236}">
                <a16:creationId xmlns:a16="http://schemas.microsoft.com/office/drawing/2014/main" id="{FE45B5C9-F0D7-45D3-811B-494ED1E1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0" y="3671450"/>
            <a:ext cx="4775962" cy="11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6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 (actual de 1 de septiembre del 2021 al 31 de diciembre del 2022)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prima emitida a partir del 2020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ha ido incrementado, diferente en 2012 y 2013, se mantuvo a partir del 2014 al 2016, se incrementó para el 2017, volviendo a incrementar para la vigencia 2019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HNL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9EBF5CB9-CF97-477A-8512-56DC25DD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136A0-778A-ECA0-A293-78C81E113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8" name="Picture 7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EF4C6543-47E2-4760-800E-6D5733F2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837C9B-A211-6FAF-C47A-8944DEDB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25" y="390711"/>
            <a:ext cx="9391403" cy="61173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10E0B-3CA2-0477-A851-AA0C4E5C88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3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25506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8" name="Picture 7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AD3559F6-256E-4DCD-82A8-9F90F8FB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58D1E8-035F-43C5-A0D7-8173726F4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78" y="1629000"/>
            <a:ext cx="5526760" cy="360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577311-B94B-A250-4D54-F7D2DC2B6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97" y="1617889"/>
            <a:ext cx="5530961" cy="3602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67913-7BE0-C142-B635-57959FD267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0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095208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Siniestros pendientes al 3T2022 4.61%.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2019 y 2022 traemos resultado positivo.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2020 y 2021 siniestralidad arriba de la máxima.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Siniestros atípicos y COVID hicieron que el LAA se agotara para la vigencia 2021.</a:t>
            </a:r>
            <a:endParaRPr lang="es-MX" sz="2600" dirty="0">
              <a:latin typeface="+mj-lt"/>
              <a:ea typeface="+mj-ea"/>
              <a:cs typeface="+mj-cs"/>
            </a:endParaRP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3AC4486C-5D89-45BB-93A4-0AEAFE9D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58468-53CC-6EA3-44E8-7A6ACD07D5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rc_mi" descr="Resultado de imagen para logo fedpa panama">
            <a:hlinkClick r:id="rId3"/>
            <a:extLst>
              <a:ext uri="{FF2B5EF4-FFF2-40B4-BE49-F238E27FC236}">
                <a16:creationId xmlns:a16="http://schemas.microsoft.com/office/drawing/2014/main" id="{F918DAF4-DA0B-44DF-BD5C-1D3ACADDA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/>
          <a:stretch/>
        </p:blipFill>
        <p:spPr bwMode="auto">
          <a:xfrm>
            <a:off x="658391" y="2912806"/>
            <a:ext cx="4229866" cy="18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44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fija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se ha mantenido igual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USD.</a:t>
            </a: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B5A5E-90E7-409D-A03B-707BDC58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A5AD3-E8F0-EC0B-782D-9F9F6CB054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Cuentas trimestrales Vs información para cotizar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12E4A-C80F-4564-B2A0-26D644B83951}"/>
              </a:ext>
            </a:extLst>
          </p:cNvPr>
          <p:cNvSpPr txBox="1"/>
          <p:nvPr/>
        </p:nvSpPr>
        <p:spPr>
          <a:xfrm>
            <a:off x="11345293" y="6611779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 City</a:t>
            </a:r>
          </a:p>
        </p:txBody>
      </p:sp>
      <p:grpSp>
        <p:nvGrpSpPr>
          <p:cNvPr id="6" name="Group 182">
            <a:extLst>
              <a:ext uri="{FF2B5EF4-FFF2-40B4-BE49-F238E27FC236}">
                <a16:creationId xmlns:a16="http://schemas.microsoft.com/office/drawing/2014/main" id="{7B6A31E1-8526-4033-94DF-18C34D8A9D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3499" y="5656454"/>
            <a:ext cx="905517" cy="869616"/>
            <a:chOff x="4428" y="1613"/>
            <a:chExt cx="454" cy="436"/>
          </a:xfrm>
        </p:grpSpPr>
        <p:sp>
          <p:nvSpPr>
            <p:cNvPr id="7" name="AutoShape 181">
              <a:extLst>
                <a:ext uri="{FF2B5EF4-FFF2-40B4-BE49-F238E27FC236}">
                  <a16:creationId xmlns:a16="http://schemas.microsoft.com/office/drawing/2014/main" id="{9FEF11DF-E20B-459B-BF2A-3CDDE4685C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28" y="1613"/>
              <a:ext cx="4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3">
              <a:extLst>
                <a:ext uri="{FF2B5EF4-FFF2-40B4-BE49-F238E27FC236}">
                  <a16:creationId xmlns:a16="http://schemas.microsoft.com/office/drawing/2014/main" id="{99D9577B-C7F1-413A-95E7-19F507B7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80"/>
              <a:ext cx="434" cy="369"/>
            </a:xfrm>
            <a:custGeom>
              <a:avLst/>
              <a:gdLst>
                <a:gd name="T0" fmla="*/ 31 w 215"/>
                <a:gd name="T1" fmla="*/ 183 h 183"/>
                <a:gd name="T2" fmla="*/ 0 w 215"/>
                <a:gd name="T3" fmla="*/ 108 h 183"/>
                <a:gd name="T4" fmla="*/ 108 w 215"/>
                <a:gd name="T5" fmla="*/ 0 h 183"/>
                <a:gd name="T6" fmla="*/ 215 w 215"/>
                <a:gd name="T7" fmla="*/ 108 h 183"/>
                <a:gd name="T8" fmla="*/ 185 w 21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3">
                  <a:moveTo>
                    <a:pt x="31" y="183"/>
                  </a:moveTo>
                  <a:cubicBezTo>
                    <a:pt x="12" y="164"/>
                    <a:pt x="0" y="137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5" y="49"/>
                    <a:pt x="215" y="108"/>
                  </a:cubicBezTo>
                  <a:cubicBezTo>
                    <a:pt x="215" y="137"/>
                    <a:pt x="204" y="164"/>
                    <a:pt x="185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84">
              <a:extLst>
                <a:ext uri="{FF2B5EF4-FFF2-40B4-BE49-F238E27FC236}">
                  <a16:creationId xmlns:a16="http://schemas.microsoft.com/office/drawing/2014/main" id="{C88E77F9-097E-4DC6-8935-126263DD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867"/>
              <a:ext cx="69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5">
              <a:extLst>
                <a:ext uri="{FF2B5EF4-FFF2-40B4-BE49-F238E27FC236}">
                  <a16:creationId xmlns:a16="http://schemas.microsoft.com/office/drawing/2014/main" id="{3BB5A30B-38EA-4477-8DD5-A7207870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865"/>
              <a:ext cx="75" cy="184"/>
            </a:xfrm>
            <a:custGeom>
              <a:avLst/>
              <a:gdLst>
                <a:gd name="T0" fmla="*/ 0 w 37"/>
                <a:gd name="T1" fmla="*/ 0 h 91"/>
                <a:gd name="T2" fmla="*/ 0 w 37"/>
                <a:gd name="T3" fmla="*/ 58 h 91"/>
                <a:gd name="T4" fmla="*/ 1 w 37"/>
                <a:gd name="T5" fmla="*/ 60 h 91"/>
                <a:gd name="T6" fmla="*/ 4 w 37"/>
                <a:gd name="T7" fmla="*/ 65 h 91"/>
                <a:gd name="T8" fmla="*/ 4 w 37"/>
                <a:gd name="T9" fmla="*/ 3 h 91"/>
                <a:gd name="T10" fmla="*/ 34 w 37"/>
                <a:gd name="T11" fmla="*/ 3 h 91"/>
                <a:gd name="T12" fmla="*/ 34 w 37"/>
                <a:gd name="T13" fmla="*/ 88 h 91"/>
                <a:gd name="T14" fmla="*/ 21 w 37"/>
                <a:gd name="T15" fmla="*/ 88 h 91"/>
                <a:gd name="T16" fmla="*/ 22 w 37"/>
                <a:gd name="T17" fmla="*/ 91 h 91"/>
                <a:gd name="T18" fmla="*/ 37 w 37"/>
                <a:gd name="T19" fmla="*/ 91 h 91"/>
                <a:gd name="T20" fmla="*/ 37 w 37"/>
                <a:gd name="T21" fmla="*/ 0 h 91"/>
                <a:gd name="T22" fmla="*/ 0 w 37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1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60"/>
                    <a:pt x="1" y="60"/>
                  </a:cubicBezTo>
                  <a:cubicBezTo>
                    <a:pt x="2" y="62"/>
                    <a:pt x="3" y="63"/>
                    <a:pt x="4" y="6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8"/>
                    <a:pt x="22" y="89"/>
                    <a:pt x="2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86">
              <a:extLst>
                <a:ext uri="{FF2B5EF4-FFF2-40B4-BE49-F238E27FC236}">
                  <a16:creationId xmlns:a16="http://schemas.microsoft.com/office/drawing/2014/main" id="{8BC00025-76C4-46A9-BEF6-C64451E02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7">
              <a:extLst>
                <a:ext uri="{FF2B5EF4-FFF2-40B4-BE49-F238E27FC236}">
                  <a16:creationId xmlns:a16="http://schemas.microsoft.com/office/drawing/2014/main" id="{E56867B6-C765-41DE-8847-7B265F8D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7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88">
              <a:extLst>
                <a:ext uri="{FF2B5EF4-FFF2-40B4-BE49-F238E27FC236}">
                  <a16:creationId xmlns:a16="http://schemas.microsoft.com/office/drawing/2014/main" id="{9A3142DE-3A0D-4610-A541-F2553D3E0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9">
              <a:extLst>
                <a:ext uri="{FF2B5EF4-FFF2-40B4-BE49-F238E27FC236}">
                  <a16:creationId xmlns:a16="http://schemas.microsoft.com/office/drawing/2014/main" id="{6555D535-C5FD-4B9D-BE6C-7D764BDBB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90">
              <a:extLst>
                <a:ext uri="{FF2B5EF4-FFF2-40B4-BE49-F238E27FC236}">
                  <a16:creationId xmlns:a16="http://schemas.microsoft.com/office/drawing/2014/main" id="{44A83512-D681-45C1-A772-695537A08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90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1">
              <a:extLst>
                <a:ext uri="{FF2B5EF4-FFF2-40B4-BE49-F238E27FC236}">
                  <a16:creationId xmlns:a16="http://schemas.microsoft.com/office/drawing/2014/main" id="{1A4BC772-C6BD-4D9D-98F7-0DAFC8AD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2">
              <a:extLst>
                <a:ext uri="{FF2B5EF4-FFF2-40B4-BE49-F238E27FC236}">
                  <a16:creationId xmlns:a16="http://schemas.microsoft.com/office/drawing/2014/main" id="{25E03981-FCF0-4669-94B1-3BAF6C20D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3">
              <a:extLst>
                <a:ext uri="{FF2B5EF4-FFF2-40B4-BE49-F238E27FC236}">
                  <a16:creationId xmlns:a16="http://schemas.microsoft.com/office/drawing/2014/main" id="{A4994243-C0A7-45F7-9D7B-29794397D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04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4">
              <a:extLst>
                <a:ext uri="{FF2B5EF4-FFF2-40B4-BE49-F238E27FC236}">
                  <a16:creationId xmlns:a16="http://schemas.microsoft.com/office/drawing/2014/main" id="{07241138-C2BC-4DA8-841F-A45B94427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5">
              <a:extLst>
                <a:ext uri="{FF2B5EF4-FFF2-40B4-BE49-F238E27FC236}">
                  <a16:creationId xmlns:a16="http://schemas.microsoft.com/office/drawing/2014/main" id="{F1094E9D-C170-4E9F-822E-B8DC90BA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6">
              <a:extLst>
                <a:ext uri="{FF2B5EF4-FFF2-40B4-BE49-F238E27FC236}">
                  <a16:creationId xmlns:a16="http://schemas.microsoft.com/office/drawing/2014/main" id="{33B94BC4-A207-4858-91D7-EA9773C0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1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7">
              <a:extLst>
                <a:ext uri="{FF2B5EF4-FFF2-40B4-BE49-F238E27FC236}">
                  <a16:creationId xmlns:a16="http://schemas.microsoft.com/office/drawing/2014/main" id="{2D601F5C-D1B2-42C7-91BB-6A301C27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8">
              <a:extLst>
                <a:ext uri="{FF2B5EF4-FFF2-40B4-BE49-F238E27FC236}">
                  <a16:creationId xmlns:a16="http://schemas.microsoft.com/office/drawing/2014/main" id="{5501549B-CE10-4077-95B7-BD204D7D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9">
              <a:extLst>
                <a:ext uri="{FF2B5EF4-FFF2-40B4-BE49-F238E27FC236}">
                  <a16:creationId xmlns:a16="http://schemas.microsoft.com/office/drawing/2014/main" id="{4FD4FFA5-4D2B-4034-82EA-36B05D35A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2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0">
              <a:extLst>
                <a:ext uri="{FF2B5EF4-FFF2-40B4-BE49-F238E27FC236}">
                  <a16:creationId xmlns:a16="http://schemas.microsoft.com/office/drawing/2014/main" id="{7D148EEC-C0B3-4B95-BD56-3C5D007CA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1">
              <a:extLst>
                <a:ext uri="{FF2B5EF4-FFF2-40B4-BE49-F238E27FC236}">
                  <a16:creationId xmlns:a16="http://schemas.microsoft.com/office/drawing/2014/main" id="{01F939A6-609C-411A-9B60-D3A8E537B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02">
              <a:extLst>
                <a:ext uri="{FF2B5EF4-FFF2-40B4-BE49-F238E27FC236}">
                  <a16:creationId xmlns:a16="http://schemas.microsoft.com/office/drawing/2014/main" id="{208C19A8-F957-405D-B4F8-BD33BFBFE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42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3">
              <a:extLst>
                <a:ext uri="{FF2B5EF4-FFF2-40B4-BE49-F238E27FC236}">
                  <a16:creationId xmlns:a16="http://schemas.microsoft.com/office/drawing/2014/main" id="{38049E97-D813-40A1-A205-810AD695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4">
              <a:extLst>
                <a:ext uri="{FF2B5EF4-FFF2-40B4-BE49-F238E27FC236}">
                  <a16:creationId xmlns:a16="http://schemas.microsoft.com/office/drawing/2014/main" id="{FBB67D9E-953F-4C16-B18E-870FEC79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5">
              <a:extLst>
                <a:ext uri="{FF2B5EF4-FFF2-40B4-BE49-F238E27FC236}">
                  <a16:creationId xmlns:a16="http://schemas.microsoft.com/office/drawing/2014/main" id="{36BBD7FF-691A-4897-9E8A-3C9F8519A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54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06">
              <a:extLst>
                <a:ext uri="{FF2B5EF4-FFF2-40B4-BE49-F238E27FC236}">
                  <a16:creationId xmlns:a16="http://schemas.microsoft.com/office/drawing/2014/main" id="{329B58C8-91E9-4A55-A884-2380816B7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07">
              <a:extLst>
                <a:ext uri="{FF2B5EF4-FFF2-40B4-BE49-F238E27FC236}">
                  <a16:creationId xmlns:a16="http://schemas.microsoft.com/office/drawing/2014/main" id="{1B4B3C06-246C-4318-8F7B-0110920A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8">
              <a:extLst>
                <a:ext uri="{FF2B5EF4-FFF2-40B4-BE49-F238E27FC236}">
                  <a16:creationId xmlns:a16="http://schemas.microsoft.com/office/drawing/2014/main" id="{664DE004-3DD8-4CE3-BC24-43454E4C2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6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09">
              <a:extLst>
                <a:ext uri="{FF2B5EF4-FFF2-40B4-BE49-F238E27FC236}">
                  <a16:creationId xmlns:a16="http://schemas.microsoft.com/office/drawing/2014/main" id="{93B232E9-00BE-43DD-B4DB-5B22E251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10">
              <a:extLst>
                <a:ext uri="{FF2B5EF4-FFF2-40B4-BE49-F238E27FC236}">
                  <a16:creationId xmlns:a16="http://schemas.microsoft.com/office/drawing/2014/main" id="{75504C52-AF7E-4986-915A-B449861EF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11">
              <a:extLst>
                <a:ext uri="{FF2B5EF4-FFF2-40B4-BE49-F238E27FC236}">
                  <a16:creationId xmlns:a16="http://schemas.microsoft.com/office/drawing/2014/main" id="{00EBA167-3F5E-43DF-88FF-09F54897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7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12">
              <a:extLst>
                <a:ext uri="{FF2B5EF4-FFF2-40B4-BE49-F238E27FC236}">
                  <a16:creationId xmlns:a16="http://schemas.microsoft.com/office/drawing/2014/main" id="{28C856F4-0046-4B9F-AEEC-7A63D61CE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13">
              <a:extLst>
                <a:ext uri="{FF2B5EF4-FFF2-40B4-BE49-F238E27FC236}">
                  <a16:creationId xmlns:a16="http://schemas.microsoft.com/office/drawing/2014/main" id="{773EA39A-E37F-49BF-BA55-2D718774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4">
              <a:extLst>
                <a:ext uri="{FF2B5EF4-FFF2-40B4-BE49-F238E27FC236}">
                  <a16:creationId xmlns:a16="http://schemas.microsoft.com/office/drawing/2014/main" id="{F6E48DD4-5BF5-4882-B552-04E71349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92"/>
              <a:ext cx="15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15">
              <a:extLst>
                <a:ext uri="{FF2B5EF4-FFF2-40B4-BE49-F238E27FC236}">
                  <a16:creationId xmlns:a16="http://schemas.microsoft.com/office/drawing/2014/main" id="{FA9A245C-D830-444C-8E20-26A746092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16">
              <a:extLst>
                <a:ext uri="{FF2B5EF4-FFF2-40B4-BE49-F238E27FC236}">
                  <a16:creationId xmlns:a16="http://schemas.microsoft.com/office/drawing/2014/main" id="{62DB1A2F-5399-40B6-8BAD-C6804461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2005"/>
              <a:ext cx="1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7">
              <a:extLst>
                <a:ext uri="{FF2B5EF4-FFF2-40B4-BE49-F238E27FC236}">
                  <a16:creationId xmlns:a16="http://schemas.microsoft.com/office/drawing/2014/main" id="{2159DFDE-C3A6-46C7-ABC5-62FB1F10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5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18">
              <a:extLst>
                <a:ext uri="{FF2B5EF4-FFF2-40B4-BE49-F238E27FC236}">
                  <a16:creationId xmlns:a16="http://schemas.microsoft.com/office/drawing/2014/main" id="{3A972327-45EF-43FE-A79A-7A6C59FD5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05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19">
              <a:extLst>
                <a:ext uri="{FF2B5EF4-FFF2-40B4-BE49-F238E27FC236}">
                  <a16:creationId xmlns:a16="http://schemas.microsoft.com/office/drawing/2014/main" id="{67849D35-13CE-4F88-99C2-14612FEC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1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20">
              <a:extLst>
                <a:ext uri="{FF2B5EF4-FFF2-40B4-BE49-F238E27FC236}">
                  <a16:creationId xmlns:a16="http://schemas.microsoft.com/office/drawing/2014/main" id="{B28A7495-160C-48E8-992D-40AFA7343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1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21">
              <a:extLst>
                <a:ext uri="{FF2B5EF4-FFF2-40B4-BE49-F238E27FC236}">
                  <a16:creationId xmlns:a16="http://schemas.microsoft.com/office/drawing/2014/main" id="{8C6DAAD3-1FB5-4A13-A1D4-899C77DAD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31"/>
              <a:ext cx="13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2">
              <a:extLst>
                <a:ext uri="{FF2B5EF4-FFF2-40B4-BE49-F238E27FC236}">
                  <a16:creationId xmlns:a16="http://schemas.microsoft.com/office/drawing/2014/main" id="{4FC88F3A-81B1-47C7-8638-788D5A53E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31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3">
              <a:extLst>
                <a:ext uri="{FF2B5EF4-FFF2-40B4-BE49-F238E27FC236}">
                  <a16:creationId xmlns:a16="http://schemas.microsoft.com/office/drawing/2014/main" id="{462E9EBE-075D-4831-A41F-D1B8EC2F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96"/>
              <a:ext cx="74" cy="147"/>
            </a:xfrm>
            <a:custGeom>
              <a:avLst/>
              <a:gdLst>
                <a:gd name="T0" fmla="*/ 0 w 74"/>
                <a:gd name="T1" fmla="*/ 147 h 147"/>
                <a:gd name="T2" fmla="*/ 74 w 74"/>
                <a:gd name="T3" fmla="*/ 147 h 147"/>
                <a:gd name="T4" fmla="*/ 74 w 74"/>
                <a:gd name="T5" fmla="*/ 0 h 147"/>
                <a:gd name="T6" fmla="*/ 12 w 74"/>
                <a:gd name="T7" fmla="*/ 0 h 147"/>
                <a:gd name="T8" fmla="*/ 12 w 74"/>
                <a:gd name="T9" fmla="*/ 109 h 147"/>
                <a:gd name="T10" fmla="*/ 0 w 74"/>
                <a:gd name="T11" fmla="*/ 109 h 147"/>
                <a:gd name="T12" fmla="*/ 0 w 74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47">
                  <a:moveTo>
                    <a:pt x="0" y="147"/>
                  </a:moveTo>
                  <a:lnTo>
                    <a:pt x="74" y="147"/>
                  </a:lnTo>
                  <a:lnTo>
                    <a:pt x="74" y="0"/>
                  </a:lnTo>
                  <a:lnTo>
                    <a:pt x="12" y="0"/>
                  </a:lnTo>
                  <a:lnTo>
                    <a:pt x="12" y="109"/>
                  </a:lnTo>
                  <a:lnTo>
                    <a:pt x="0" y="1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4">
              <a:extLst>
                <a:ext uri="{FF2B5EF4-FFF2-40B4-BE49-F238E27FC236}">
                  <a16:creationId xmlns:a16="http://schemas.microsoft.com/office/drawing/2014/main" id="{1E9320CB-D192-47F2-B60B-4F51E7DF4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1892"/>
              <a:ext cx="82" cy="155"/>
            </a:xfrm>
            <a:custGeom>
              <a:avLst/>
              <a:gdLst>
                <a:gd name="T0" fmla="*/ 82 w 82"/>
                <a:gd name="T1" fmla="*/ 155 h 155"/>
                <a:gd name="T2" fmla="*/ 0 w 82"/>
                <a:gd name="T3" fmla="*/ 155 h 155"/>
                <a:gd name="T4" fmla="*/ 0 w 82"/>
                <a:gd name="T5" fmla="*/ 109 h 155"/>
                <a:gd name="T6" fmla="*/ 14 w 82"/>
                <a:gd name="T7" fmla="*/ 109 h 155"/>
                <a:gd name="T8" fmla="*/ 14 w 82"/>
                <a:gd name="T9" fmla="*/ 0 h 155"/>
                <a:gd name="T10" fmla="*/ 82 w 82"/>
                <a:gd name="T11" fmla="*/ 0 h 155"/>
                <a:gd name="T12" fmla="*/ 82 w 82"/>
                <a:gd name="T13" fmla="*/ 155 h 155"/>
                <a:gd name="T14" fmla="*/ 8 w 82"/>
                <a:gd name="T15" fmla="*/ 147 h 155"/>
                <a:gd name="T16" fmla="*/ 74 w 82"/>
                <a:gd name="T17" fmla="*/ 147 h 155"/>
                <a:gd name="T18" fmla="*/ 74 w 82"/>
                <a:gd name="T19" fmla="*/ 8 h 155"/>
                <a:gd name="T20" fmla="*/ 20 w 82"/>
                <a:gd name="T21" fmla="*/ 8 h 155"/>
                <a:gd name="T22" fmla="*/ 20 w 82"/>
                <a:gd name="T23" fmla="*/ 115 h 155"/>
                <a:gd name="T24" fmla="*/ 8 w 82"/>
                <a:gd name="T25" fmla="*/ 115 h 155"/>
                <a:gd name="T26" fmla="*/ 8 w 8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0" y="155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0"/>
                  </a:lnTo>
                  <a:lnTo>
                    <a:pt x="82" y="0"/>
                  </a:lnTo>
                  <a:lnTo>
                    <a:pt x="82" y="155"/>
                  </a:lnTo>
                  <a:close/>
                  <a:moveTo>
                    <a:pt x="8" y="147"/>
                  </a:moveTo>
                  <a:lnTo>
                    <a:pt x="74" y="147"/>
                  </a:lnTo>
                  <a:lnTo>
                    <a:pt x="74" y="8"/>
                  </a:lnTo>
                  <a:lnTo>
                    <a:pt x="20" y="8"/>
                  </a:lnTo>
                  <a:lnTo>
                    <a:pt x="20" y="115"/>
                  </a:lnTo>
                  <a:lnTo>
                    <a:pt x="8" y="115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5">
              <a:extLst>
                <a:ext uri="{FF2B5EF4-FFF2-40B4-BE49-F238E27FC236}">
                  <a16:creationId xmlns:a16="http://schemas.microsoft.com/office/drawing/2014/main" id="{DAF62A62-90BA-429F-A7A6-836F24C3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873"/>
              <a:ext cx="11" cy="170"/>
            </a:xfrm>
            <a:custGeom>
              <a:avLst/>
              <a:gdLst>
                <a:gd name="T0" fmla="*/ 11 w 11"/>
                <a:gd name="T1" fmla="*/ 170 h 170"/>
                <a:gd name="T2" fmla="*/ 0 w 11"/>
                <a:gd name="T3" fmla="*/ 170 h 170"/>
                <a:gd name="T4" fmla="*/ 0 w 11"/>
                <a:gd name="T5" fmla="*/ 6 h 170"/>
                <a:gd name="T6" fmla="*/ 11 w 11"/>
                <a:gd name="T7" fmla="*/ 0 h 170"/>
                <a:gd name="T8" fmla="*/ 11 w 11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0">
                  <a:moveTo>
                    <a:pt x="11" y="170"/>
                  </a:moveTo>
                  <a:lnTo>
                    <a:pt x="0" y="17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17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6">
              <a:extLst>
                <a:ext uri="{FF2B5EF4-FFF2-40B4-BE49-F238E27FC236}">
                  <a16:creationId xmlns:a16="http://schemas.microsoft.com/office/drawing/2014/main" id="{90C6B041-3D4B-4F56-914E-B84AAAC2E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" y="1865"/>
              <a:ext cx="19" cy="182"/>
            </a:xfrm>
            <a:custGeom>
              <a:avLst/>
              <a:gdLst>
                <a:gd name="T0" fmla="*/ 19 w 19"/>
                <a:gd name="T1" fmla="*/ 182 h 182"/>
                <a:gd name="T2" fmla="*/ 0 w 19"/>
                <a:gd name="T3" fmla="*/ 182 h 182"/>
                <a:gd name="T4" fmla="*/ 0 w 19"/>
                <a:gd name="T5" fmla="*/ 12 h 182"/>
                <a:gd name="T6" fmla="*/ 19 w 19"/>
                <a:gd name="T7" fmla="*/ 0 h 182"/>
                <a:gd name="T8" fmla="*/ 19 w 19"/>
                <a:gd name="T9" fmla="*/ 182 h 182"/>
                <a:gd name="T10" fmla="*/ 8 w 19"/>
                <a:gd name="T11" fmla="*/ 174 h 182"/>
                <a:gd name="T12" fmla="*/ 13 w 19"/>
                <a:gd name="T13" fmla="*/ 174 h 182"/>
                <a:gd name="T14" fmla="*/ 13 w 19"/>
                <a:gd name="T15" fmla="*/ 14 h 182"/>
                <a:gd name="T16" fmla="*/ 8 w 19"/>
                <a:gd name="T17" fmla="*/ 16 h 182"/>
                <a:gd name="T18" fmla="*/ 8 w 19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2">
                  <a:moveTo>
                    <a:pt x="19" y="182"/>
                  </a:moveTo>
                  <a:lnTo>
                    <a:pt x="0" y="182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19" y="182"/>
                  </a:lnTo>
                  <a:close/>
                  <a:moveTo>
                    <a:pt x="8" y="174"/>
                  </a:moveTo>
                  <a:lnTo>
                    <a:pt x="13" y="17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8" y="17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27">
              <a:extLst>
                <a:ext uri="{FF2B5EF4-FFF2-40B4-BE49-F238E27FC236}">
                  <a16:creationId xmlns:a16="http://schemas.microsoft.com/office/drawing/2014/main" id="{179C185B-2320-453A-9086-73B8867A6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817"/>
              <a:ext cx="6" cy="5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28">
              <a:extLst>
                <a:ext uri="{FF2B5EF4-FFF2-40B4-BE49-F238E27FC236}">
                  <a16:creationId xmlns:a16="http://schemas.microsoft.com/office/drawing/2014/main" id="{FEAD6277-42CC-46EA-9E41-38D92FBE2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877"/>
              <a:ext cx="11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29">
              <a:extLst>
                <a:ext uri="{FF2B5EF4-FFF2-40B4-BE49-F238E27FC236}">
                  <a16:creationId xmlns:a16="http://schemas.microsoft.com/office/drawing/2014/main" id="{5D129B19-94EB-400B-8AF9-500935D12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1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30">
              <a:extLst>
                <a:ext uri="{FF2B5EF4-FFF2-40B4-BE49-F238E27FC236}">
                  <a16:creationId xmlns:a16="http://schemas.microsoft.com/office/drawing/2014/main" id="{F93EEF36-E485-4E1E-9109-C942048B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2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31">
              <a:extLst>
                <a:ext uri="{FF2B5EF4-FFF2-40B4-BE49-F238E27FC236}">
                  <a16:creationId xmlns:a16="http://schemas.microsoft.com/office/drawing/2014/main" id="{B7D2800A-4DC0-4BE8-A840-E42AE0D86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42"/>
              <a:ext cx="62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2">
              <a:extLst>
                <a:ext uri="{FF2B5EF4-FFF2-40B4-BE49-F238E27FC236}">
                  <a16:creationId xmlns:a16="http://schemas.microsoft.com/office/drawing/2014/main" id="{EABC1FAB-4E75-4DB1-AAB1-F3127513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6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3">
              <a:extLst>
                <a:ext uri="{FF2B5EF4-FFF2-40B4-BE49-F238E27FC236}">
                  <a16:creationId xmlns:a16="http://schemas.microsoft.com/office/drawing/2014/main" id="{8A49F32E-701D-461B-A63E-FB65D54B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7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4">
              <a:extLst>
                <a:ext uri="{FF2B5EF4-FFF2-40B4-BE49-F238E27FC236}">
                  <a16:creationId xmlns:a16="http://schemas.microsoft.com/office/drawing/2014/main" id="{D234C545-A439-42C3-8744-A450816BA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001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35">
              <a:extLst>
                <a:ext uri="{FF2B5EF4-FFF2-40B4-BE49-F238E27FC236}">
                  <a16:creationId xmlns:a16="http://schemas.microsoft.com/office/drawing/2014/main" id="{C9A2791B-15EA-49E4-841D-D1FEC06B2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867"/>
              <a:ext cx="6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>
              <a:extLst>
                <a:ext uri="{FF2B5EF4-FFF2-40B4-BE49-F238E27FC236}">
                  <a16:creationId xmlns:a16="http://schemas.microsoft.com/office/drawing/2014/main" id="{10D43891-75FE-466F-A5D0-E5E6145E99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" y="1861"/>
              <a:ext cx="73" cy="37"/>
            </a:xfrm>
            <a:custGeom>
              <a:avLst/>
              <a:gdLst>
                <a:gd name="T0" fmla="*/ 73 w 73"/>
                <a:gd name="T1" fmla="*/ 37 h 37"/>
                <a:gd name="T2" fmla="*/ 0 w 73"/>
                <a:gd name="T3" fmla="*/ 37 h 37"/>
                <a:gd name="T4" fmla="*/ 0 w 73"/>
                <a:gd name="T5" fmla="*/ 0 h 37"/>
                <a:gd name="T6" fmla="*/ 73 w 73"/>
                <a:gd name="T7" fmla="*/ 0 h 37"/>
                <a:gd name="T8" fmla="*/ 73 w 73"/>
                <a:gd name="T9" fmla="*/ 37 h 37"/>
                <a:gd name="T10" fmla="*/ 6 w 73"/>
                <a:gd name="T11" fmla="*/ 29 h 37"/>
                <a:gd name="T12" fmla="*/ 65 w 73"/>
                <a:gd name="T13" fmla="*/ 29 h 37"/>
                <a:gd name="T14" fmla="*/ 65 w 73"/>
                <a:gd name="T15" fmla="*/ 8 h 37"/>
                <a:gd name="T16" fmla="*/ 6 w 73"/>
                <a:gd name="T17" fmla="*/ 8 h 37"/>
                <a:gd name="T18" fmla="*/ 6 w 73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7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37"/>
                  </a:lnTo>
                  <a:close/>
                  <a:moveTo>
                    <a:pt x="6" y="29"/>
                  </a:moveTo>
                  <a:lnTo>
                    <a:pt x="65" y="29"/>
                  </a:lnTo>
                  <a:lnTo>
                    <a:pt x="65" y="8"/>
                  </a:lnTo>
                  <a:lnTo>
                    <a:pt x="6" y="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7">
              <a:extLst>
                <a:ext uri="{FF2B5EF4-FFF2-40B4-BE49-F238E27FC236}">
                  <a16:creationId xmlns:a16="http://schemas.microsoft.com/office/drawing/2014/main" id="{38233D00-11C1-4AF9-BDA5-D72EFB49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881"/>
              <a:ext cx="87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>
              <a:extLst>
                <a:ext uri="{FF2B5EF4-FFF2-40B4-BE49-F238E27FC236}">
                  <a16:creationId xmlns:a16="http://schemas.microsoft.com/office/drawing/2014/main" id="{4D6D5B35-54FC-465F-8B88-FC93237CA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1875"/>
              <a:ext cx="95" cy="174"/>
            </a:xfrm>
            <a:custGeom>
              <a:avLst/>
              <a:gdLst>
                <a:gd name="T0" fmla="*/ 95 w 95"/>
                <a:gd name="T1" fmla="*/ 174 h 174"/>
                <a:gd name="T2" fmla="*/ 0 w 95"/>
                <a:gd name="T3" fmla="*/ 174 h 174"/>
                <a:gd name="T4" fmla="*/ 0 w 95"/>
                <a:gd name="T5" fmla="*/ 0 h 174"/>
                <a:gd name="T6" fmla="*/ 95 w 95"/>
                <a:gd name="T7" fmla="*/ 0 h 174"/>
                <a:gd name="T8" fmla="*/ 95 w 95"/>
                <a:gd name="T9" fmla="*/ 174 h 174"/>
                <a:gd name="T10" fmla="*/ 8 w 95"/>
                <a:gd name="T11" fmla="*/ 166 h 174"/>
                <a:gd name="T12" fmla="*/ 87 w 95"/>
                <a:gd name="T13" fmla="*/ 166 h 174"/>
                <a:gd name="T14" fmla="*/ 87 w 95"/>
                <a:gd name="T15" fmla="*/ 8 h 174"/>
                <a:gd name="T16" fmla="*/ 8 w 95"/>
                <a:gd name="T17" fmla="*/ 8 h 174"/>
                <a:gd name="T18" fmla="*/ 8 w 95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4">
                  <a:moveTo>
                    <a:pt x="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74"/>
                  </a:lnTo>
                  <a:close/>
                  <a:moveTo>
                    <a:pt x="8" y="166"/>
                  </a:moveTo>
                  <a:lnTo>
                    <a:pt x="87" y="166"/>
                  </a:lnTo>
                  <a:lnTo>
                    <a:pt x="87" y="8"/>
                  </a:lnTo>
                  <a:lnTo>
                    <a:pt x="8" y="8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39">
              <a:extLst>
                <a:ext uri="{FF2B5EF4-FFF2-40B4-BE49-F238E27FC236}">
                  <a16:creationId xmlns:a16="http://schemas.microsoft.com/office/drawing/2014/main" id="{6D26447C-6E5F-4837-82BE-1969CF8A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88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40">
              <a:extLst>
                <a:ext uri="{FF2B5EF4-FFF2-40B4-BE49-F238E27FC236}">
                  <a16:creationId xmlns:a16="http://schemas.microsoft.com/office/drawing/2014/main" id="{D4E11AA4-86A8-4657-80B6-246AF463E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89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41">
              <a:extLst>
                <a:ext uri="{FF2B5EF4-FFF2-40B4-BE49-F238E27FC236}">
                  <a16:creationId xmlns:a16="http://schemas.microsoft.com/office/drawing/2014/main" id="{ECD3733E-A9C6-4EFF-BD13-41F671134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0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42">
              <a:extLst>
                <a:ext uri="{FF2B5EF4-FFF2-40B4-BE49-F238E27FC236}">
                  <a16:creationId xmlns:a16="http://schemas.microsoft.com/office/drawing/2014/main" id="{2DC705EF-9739-4794-9830-D9C57856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1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43">
              <a:extLst>
                <a:ext uri="{FF2B5EF4-FFF2-40B4-BE49-F238E27FC236}">
                  <a16:creationId xmlns:a16="http://schemas.microsoft.com/office/drawing/2014/main" id="{BB5EFDA3-55B5-4EEC-933E-1A2A5EF3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2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44">
              <a:extLst>
                <a:ext uri="{FF2B5EF4-FFF2-40B4-BE49-F238E27FC236}">
                  <a16:creationId xmlns:a16="http://schemas.microsoft.com/office/drawing/2014/main" id="{489456DD-9D36-46DE-AB43-503633440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3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45">
              <a:extLst>
                <a:ext uri="{FF2B5EF4-FFF2-40B4-BE49-F238E27FC236}">
                  <a16:creationId xmlns:a16="http://schemas.microsoft.com/office/drawing/2014/main" id="{30C17DF4-3753-46B1-851B-C008B51E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46">
              <a:extLst>
                <a:ext uri="{FF2B5EF4-FFF2-40B4-BE49-F238E27FC236}">
                  <a16:creationId xmlns:a16="http://schemas.microsoft.com/office/drawing/2014/main" id="{46ACEAA6-2163-4E31-95A9-AD9D2903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58"/>
              <a:ext cx="59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47">
              <a:extLst>
                <a:ext uri="{FF2B5EF4-FFF2-40B4-BE49-F238E27FC236}">
                  <a16:creationId xmlns:a16="http://schemas.microsoft.com/office/drawing/2014/main" id="{71D26016-1CDA-4F5E-9C02-35D7BE030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6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48">
              <a:extLst>
                <a:ext uri="{FF2B5EF4-FFF2-40B4-BE49-F238E27FC236}">
                  <a16:creationId xmlns:a16="http://schemas.microsoft.com/office/drawing/2014/main" id="{6BFF1DF6-B39A-40CF-B659-31E091761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7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49">
              <a:extLst>
                <a:ext uri="{FF2B5EF4-FFF2-40B4-BE49-F238E27FC236}">
                  <a16:creationId xmlns:a16="http://schemas.microsoft.com/office/drawing/2014/main" id="{4DECA5B9-C828-4A54-9587-5019A5FD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88"/>
              <a:ext cx="77" cy="9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50">
              <a:extLst>
                <a:ext uri="{FF2B5EF4-FFF2-40B4-BE49-F238E27FC236}">
                  <a16:creationId xmlns:a16="http://schemas.microsoft.com/office/drawing/2014/main" id="{7F447822-9770-4E1D-B36D-DFDFB4F8A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9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51">
              <a:extLst>
                <a:ext uri="{FF2B5EF4-FFF2-40B4-BE49-F238E27FC236}">
                  <a16:creationId xmlns:a16="http://schemas.microsoft.com/office/drawing/2014/main" id="{04280FF3-5608-4F33-8F2C-EA98BE2E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0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52">
              <a:extLst>
                <a:ext uri="{FF2B5EF4-FFF2-40B4-BE49-F238E27FC236}">
                  <a16:creationId xmlns:a16="http://schemas.microsoft.com/office/drawing/2014/main" id="{D97332D0-BBB1-46CA-86E2-DBAAB7E0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1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3">
              <a:extLst>
                <a:ext uri="{FF2B5EF4-FFF2-40B4-BE49-F238E27FC236}">
                  <a16:creationId xmlns:a16="http://schemas.microsoft.com/office/drawing/2014/main" id="{C9E488FF-434E-457E-BEF4-5C78AFAC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29"/>
              <a:ext cx="77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54">
              <a:extLst>
                <a:ext uri="{FF2B5EF4-FFF2-40B4-BE49-F238E27FC236}">
                  <a16:creationId xmlns:a16="http://schemas.microsoft.com/office/drawing/2014/main" id="{0CD817F0-899E-4506-A4DB-43058A20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879"/>
              <a:ext cx="73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5">
              <a:extLst>
                <a:ext uri="{FF2B5EF4-FFF2-40B4-BE49-F238E27FC236}">
                  <a16:creationId xmlns:a16="http://schemas.microsoft.com/office/drawing/2014/main" id="{B336B3A1-C1B4-4456-AC76-AA24A5E6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3"/>
              <a:ext cx="67" cy="62"/>
            </a:xfrm>
            <a:custGeom>
              <a:avLst/>
              <a:gdLst>
                <a:gd name="T0" fmla="*/ 17 w 33"/>
                <a:gd name="T1" fmla="*/ 0 h 31"/>
                <a:gd name="T2" fmla="*/ 17 w 33"/>
                <a:gd name="T3" fmla="*/ 0 h 31"/>
                <a:gd name="T4" fmla="*/ 0 w 33"/>
                <a:gd name="T5" fmla="*/ 31 h 31"/>
                <a:gd name="T6" fmla="*/ 33 w 33"/>
                <a:gd name="T7" fmla="*/ 31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6">
              <a:extLst>
                <a:ext uri="{FF2B5EF4-FFF2-40B4-BE49-F238E27FC236}">
                  <a16:creationId xmlns:a16="http://schemas.microsoft.com/office/drawing/2014/main" id="{EDEC1D68-3596-43BD-94FA-A418DFB1C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77"/>
              <a:ext cx="75" cy="166"/>
            </a:xfrm>
            <a:custGeom>
              <a:avLst/>
              <a:gdLst>
                <a:gd name="T0" fmla="*/ 75 w 75"/>
                <a:gd name="T1" fmla="*/ 166 h 166"/>
                <a:gd name="T2" fmla="*/ 0 w 75"/>
                <a:gd name="T3" fmla="*/ 166 h 166"/>
                <a:gd name="T4" fmla="*/ 0 w 75"/>
                <a:gd name="T5" fmla="*/ 0 h 166"/>
                <a:gd name="T6" fmla="*/ 75 w 75"/>
                <a:gd name="T7" fmla="*/ 0 h 166"/>
                <a:gd name="T8" fmla="*/ 75 w 75"/>
                <a:gd name="T9" fmla="*/ 166 h 166"/>
                <a:gd name="T10" fmla="*/ 4 w 75"/>
                <a:gd name="T11" fmla="*/ 164 h 166"/>
                <a:gd name="T12" fmla="*/ 73 w 75"/>
                <a:gd name="T13" fmla="*/ 164 h 166"/>
                <a:gd name="T14" fmla="*/ 73 w 75"/>
                <a:gd name="T15" fmla="*/ 2 h 166"/>
                <a:gd name="T16" fmla="*/ 4 w 75"/>
                <a:gd name="T17" fmla="*/ 2 h 166"/>
                <a:gd name="T18" fmla="*/ 4 w 75"/>
                <a:gd name="T1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6">
                  <a:moveTo>
                    <a:pt x="75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66"/>
                  </a:lnTo>
                  <a:close/>
                  <a:moveTo>
                    <a:pt x="4" y="164"/>
                  </a:moveTo>
                  <a:lnTo>
                    <a:pt x="73" y="164"/>
                  </a:lnTo>
                  <a:lnTo>
                    <a:pt x="73" y="2"/>
                  </a:lnTo>
                  <a:lnTo>
                    <a:pt x="4" y="2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7">
              <a:extLst>
                <a:ext uri="{FF2B5EF4-FFF2-40B4-BE49-F238E27FC236}">
                  <a16:creationId xmlns:a16="http://schemas.microsoft.com/office/drawing/2014/main" id="{68D3277E-BE43-4668-BCB6-E5B711ED5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1873"/>
              <a:ext cx="81" cy="174"/>
            </a:xfrm>
            <a:custGeom>
              <a:avLst/>
              <a:gdLst>
                <a:gd name="T0" fmla="*/ 81 w 81"/>
                <a:gd name="T1" fmla="*/ 174 h 174"/>
                <a:gd name="T2" fmla="*/ 0 w 81"/>
                <a:gd name="T3" fmla="*/ 174 h 174"/>
                <a:gd name="T4" fmla="*/ 0 w 81"/>
                <a:gd name="T5" fmla="*/ 0 h 174"/>
                <a:gd name="T6" fmla="*/ 81 w 81"/>
                <a:gd name="T7" fmla="*/ 0 h 174"/>
                <a:gd name="T8" fmla="*/ 81 w 81"/>
                <a:gd name="T9" fmla="*/ 174 h 174"/>
                <a:gd name="T10" fmla="*/ 8 w 81"/>
                <a:gd name="T11" fmla="*/ 166 h 174"/>
                <a:gd name="T12" fmla="*/ 73 w 81"/>
                <a:gd name="T13" fmla="*/ 166 h 174"/>
                <a:gd name="T14" fmla="*/ 73 w 81"/>
                <a:gd name="T15" fmla="*/ 10 h 174"/>
                <a:gd name="T16" fmla="*/ 8 w 81"/>
                <a:gd name="T17" fmla="*/ 10 h 174"/>
                <a:gd name="T18" fmla="*/ 8 w 81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74">
                  <a:moveTo>
                    <a:pt x="8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74"/>
                  </a:lnTo>
                  <a:close/>
                  <a:moveTo>
                    <a:pt x="8" y="166"/>
                  </a:moveTo>
                  <a:lnTo>
                    <a:pt x="73" y="166"/>
                  </a:lnTo>
                  <a:lnTo>
                    <a:pt x="73" y="10"/>
                  </a:lnTo>
                  <a:lnTo>
                    <a:pt x="8" y="10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58">
              <a:extLst>
                <a:ext uri="{FF2B5EF4-FFF2-40B4-BE49-F238E27FC236}">
                  <a16:creationId xmlns:a16="http://schemas.microsoft.com/office/drawing/2014/main" id="{F647F4FB-3C51-4B78-BC19-F1333045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75"/>
              <a:ext cx="77" cy="8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59">
              <a:extLst>
                <a:ext uri="{FF2B5EF4-FFF2-40B4-BE49-F238E27FC236}">
                  <a16:creationId xmlns:a16="http://schemas.microsoft.com/office/drawing/2014/main" id="{270622DD-2363-4993-85E1-8A14F09B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871"/>
              <a:ext cx="85" cy="1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0">
              <a:extLst>
                <a:ext uri="{FF2B5EF4-FFF2-40B4-BE49-F238E27FC236}">
                  <a16:creationId xmlns:a16="http://schemas.microsoft.com/office/drawing/2014/main" id="{796791F0-0089-4817-9327-D8DE49820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1809"/>
              <a:ext cx="73" cy="68"/>
            </a:xfrm>
            <a:custGeom>
              <a:avLst/>
              <a:gdLst>
                <a:gd name="T0" fmla="*/ 3 w 36"/>
                <a:gd name="T1" fmla="*/ 34 h 34"/>
                <a:gd name="T2" fmla="*/ 0 w 36"/>
                <a:gd name="T3" fmla="*/ 32 h 34"/>
                <a:gd name="T4" fmla="*/ 16 w 36"/>
                <a:gd name="T5" fmla="*/ 1 h 34"/>
                <a:gd name="T6" fmla="*/ 18 w 36"/>
                <a:gd name="T7" fmla="*/ 0 h 34"/>
                <a:gd name="T8" fmla="*/ 18 w 36"/>
                <a:gd name="T9" fmla="*/ 0 h 34"/>
                <a:gd name="T10" fmla="*/ 20 w 36"/>
                <a:gd name="T11" fmla="*/ 1 h 34"/>
                <a:gd name="T12" fmla="*/ 36 w 36"/>
                <a:gd name="T13" fmla="*/ 32 h 34"/>
                <a:gd name="T14" fmla="*/ 32 w 36"/>
                <a:gd name="T15" fmla="*/ 34 h 34"/>
                <a:gd name="T16" fmla="*/ 18 w 36"/>
                <a:gd name="T17" fmla="*/ 6 h 34"/>
                <a:gd name="T18" fmla="*/ 3 w 36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61">
              <a:extLst>
                <a:ext uri="{FF2B5EF4-FFF2-40B4-BE49-F238E27FC236}">
                  <a16:creationId xmlns:a16="http://schemas.microsoft.com/office/drawing/2014/main" id="{CB5D4ACB-8D72-452F-847E-4063AC573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888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2">
              <a:extLst>
                <a:ext uri="{FF2B5EF4-FFF2-40B4-BE49-F238E27FC236}">
                  <a16:creationId xmlns:a16="http://schemas.microsoft.com/office/drawing/2014/main" id="{C86A8493-893D-42EA-90BF-2E53FCCD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0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63">
              <a:extLst>
                <a:ext uri="{FF2B5EF4-FFF2-40B4-BE49-F238E27FC236}">
                  <a16:creationId xmlns:a16="http://schemas.microsoft.com/office/drawing/2014/main" id="{BB9D7294-5C66-42FF-B172-E3FAD5BD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64">
              <a:extLst>
                <a:ext uri="{FF2B5EF4-FFF2-40B4-BE49-F238E27FC236}">
                  <a16:creationId xmlns:a16="http://schemas.microsoft.com/office/drawing/2014/main" id="{B2A41E10-4DCB-41DC-AE33-147FDADD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24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65">
              <a:extLst>
                <a:ext uri="{FF2B5EF4-FFF2-40B4-BE49-F238E27FC236}">
                  <a16:creationId xmlns:a16="http://schemas.microsoft.com/office/drawing/2014/main" id="{A50BCF40-20A4-45C1-A629-1F679F6AC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36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66">
              <a:extLst>
                <a:ext uri="{FF2B5EF4-FFF2-40B4-BE49-F238E27FC236}">
                  <a16:creationId xmlns:a16="http://schemas.microsoft.com/office/drawing/2014/main" id="{B5A1E1FD-BFFC-46F1-98BD-20B10004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5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67">
              <a:extLst>
                <a:ext uri="{FF2B5EF4-FFF2-40B4-BE49-F238E27FC236}">
                  <a16:creationId xmlns:a16="http://schemas.microsoft.com/office/drawing/2014/main" id="{50D27B4E-DCF7-4DF0-A58C-D832AC6B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68">
              <a:extLst>
                <a:ext uri="{FF2B5EF4-FFF2-40B4-BE49-F238E27FC236}">
                  <a16:creationId xmlns:a16="http://schemas.microsoft.com/office/drawing/2014/main" id="{16B6D14C-C14C-440F-BB72-FEA432BA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74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69">
              <a:extLst>
                <a:ext uri="{FF2B5EF4-FFF2-40B4-BE49-F238E27FC236}">
                  <a16:creationId xmlns:a16="http://schemas.microsoft.com/office/drawing/2014/main" id="{4E6ACFEA-8C53-4E6B-B3A8-72A8D3F0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86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70">
              <a:extLst>
                <a:ext uri="{FF2B5EF4-FFF2-40B4-BE49-F238E27FC236}">
                  <a16:creationId xmlns:a16="http://schemas.microsoft.com/office/drawing/2014/main" id="{FCFB6B22-3E89-47E5-BC67-9604110A7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99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1">
              <a:extLst>
                <a:ext uri="{FF2B5EF4-FFF2-40B4-BE49-F238E27FC236}">
                  <a16:creationId xmlns:a16="http://schemas.microsoft.com/office/drawing/2014/main" id="{7D35CBEB-E5C7-4EF5-960D-2C171B86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11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2">
              <a:extLst>
                <a:ext uri="{FF2B5EF4-FFF2-40B4-BE49-F238E27FC236}">
                  <a16:creationId xmlns:a16="http://schemas.microsoft.com/office/drawing/2014/main" id="{C50C2053-2C34-49A4-BFDF-3CB08863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23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3">
              <a:extLst>
                <a:ext uri="{FF2B5EF4-FFF2-40B4-BE49-F238E27FC236}">
                  <a16:creationId xmlns:a16="http://schemas.microsoft.com/office/drawing/2014/main" id="{2F284467-564F-4A4F-B58C-CFBE883D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678"/>
              <a:ext cx="208" cy="371"/>
            </a:xfrm>
            <a:custGeom>
              <a:avLst/>
              <a:gdLst>
                <a:gd name="T0" fmla="*/ 35 w 103"/>
                <a:gd name="T1" fmla="*/ 184 h 184"/>
                <a:gd name="T2" fmla="*/ 3 w 103"/>
                <a:gd name="T3" fmla="*/ 109 h 184"/>
                <a:gd name="T4" fmla="*/ 103 w 103"/>
                <a:gd name="T5" fmla="*/ 3 h 184"/>
                <a:gd name="T6" fmla="*/ 103 w 103"/>
                <a:gd name="T7" fmla="*/ 0 h 184"/>
                <a:gd name="T8" fmla="*/ 0 w 103"/>
                <a:gd name="T9" fmla="*/ 109 h 184"/>
                <a:gd name="T10" fmla="*/ 31 w 103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84">
                  <a:moveTo>
                    <a:pt x="35" y="184"/>
                  </a:moveTo>
                  <a:cubicBezTo>
                    <a:pt x="15" y="165"/>
                    <a:pt x="3" y="138"/>
                    <a:pt x="3" y="109"/>
                  </a:cubicBezTo>
                  <a:cubicBezTo>
                    <a:pt x="3" y="52"/>
                    <a:pt x="47" y="6"/>
                    <a:pt x="103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6" y="3"/>
                    <a:pt x="0" y="51"/>
                    <a:pt x="0" y="109"/>
                  </a:cubicBezTo>
                  <a:cubicBezTo>
                    <a:pt x="0" y="138"/>
                    <a:pt x="12" y="165"/>
                    <a:pt x="31" y="184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4">
              <a:extLst>
                <a:ext uri="{FF2B5EF4-FFF2-40B4-BE49-F238E27FC236}">
                  <a16:creationId xmlns:a16="http://schemas.microsoft.com/office/drawing/2014/main" id="{11C582F2-9077-4286-BA6B-FBD07AE97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678"/>
              <a:ext cx="200" cy="187"/>
            </a:xfrm>
            <a:custGeom>
              <a:avLst/>
              <a:gdLst>
                <a:gd name="T0" fmla="*/ 99 w 99"/>
                <a:gd name="T1" fmla="*/ 93 h 93"/>
                <a:gd name="T2" fmla="*/ 0 w 99"/>
                <a:gd name="T3" fmla="*/ 0 h 93"/>
                <a:gd name="T4" fmla="*/ 0 w 99"/>
                <a:gd name="T5" fmla="*/ 3 h 93"/>
                <a:gd name="T6" fmla="*/ 96 w 99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3">
                  <a:moveTo>
                    <a:pt x="99" y="93"/>
                  </a:moveTo>
                  <a:cubicBezTo>
                    <a:pt x="92" y="43"/>
                    <a:pt x="5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7"/>
                    <a:pt x="89" y="44"/>
                    <a:pt x="96" y="93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75">
              <a:extLst>
                <a:ext uri="{FF2B5EF4-FFF2-40B4-BE49-F238E27FC236}">
                  <a16:creationId xmlns:a16="http://schemas.microsoft.com/office/drawing/2014/main" id="{4C2B582C-38B1-4172-B178-D2FA2CA26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  <a:gd name="T18" fmla="*/ 6 w 40"/>
                <a:gd name="T1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close/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6">
              <a:extLst>
                <a:ext uri="{FF2B5EF4-FFF2-40B4-BE49-F238E27FC236}">
                  <a16:creationId xmlns:a16="http://schemas.microsoft.com/office/drawing/2014/main" id="{3C0D6C27-9D2A-4B48-817C-7AC9A08D8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77">
              <a:extLst>
                <a:ext uri="{FF2B5EF4-FFF2-40B4-BE49-F238E27FC236}">
                  <a16:creationId xmlns:a16="http://schemas.microsoft.com/office/drawing/2014/main" id="{4FB429C2-1842-470D-8C9E-C3A3A73F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56"/>
              <a:ext cx="38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8">
              <a:extLst>
                <a:ext uri="{FF2B5EF4-FFF2-40B4-BE49-F238E27FC236}">
                  <a16:creationId xmlns:a16="http://schemas.microsoft.com/office/drawing/2014/main" id="{AF00B8CA-512A-4201-90E7-3140A815F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" y="1758"/>
              <a:ext cx="44" cy="253"/>
            </a:xfrm>
            <a:custGeom>
              <a:avLst/>
              <a:gdLst>
                <a:gd name="T0" fmla="*/ 44 w 44"/>
                <a:gd name="T1" fmla="*/ 253 h 253"/>
                <a:gd name="T2" fmla="*/ 0 w 44"/>
                <a:gd name="T3" fmla="*/ 253 h 253"/>
                <a:gd name="T4" fmla="*/ 0 w 44"/>
                <a:gd name="T5" fmla="*/ 6 h 253"/>
                <a:gd name="T6" fmla="*/ 44 w 44"/>
                <a:gd name="T7" fmla="*/ 6 h 253"/>
                <a:gd name="T8" fmla="*/ 44 w 44"/>
                <a:gd name="T9" fmla="*/ 253 h 253"/>
                <a:gd name="T10" fmla="*/ 6 w 44"/>
                <a:gd name="T11" fmla="*/ 247 h 253"/>
                <a:gd name="T12" fmla="*/ 38 w 44"/>
                <a:gd name="T13" fmla="*/ 247 h 253"/>
                <a:gd name="T14" fmla="*/ 38 w 44"/>
                <a:gd name="T15" fmla="*/ 0 h 253"/>
                <a:gd name="T16" fmla="*/ 6 w 44"/>
                <a:gd name="T17" fmla="*/ 0 h 253"/>
                <a:gd name="T18" fmla="*/ 6 w 44"/>
                <a:gd name="T19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53">
                  <a:moveTo>
                    <a:pt x="44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53"/>
                  </a:lnTo>
                  <a:close/>
                  <a:moveTo>
                    <a:pt x="6" y="247"/>
                  </a:moveTo>
                  <a:lnTo>
                    <a:pt x="38" y="247"/>
                  </a:lnTo>
                  <a:lnTo>
                    <a:pt x="38" y="0"/>
                  </a:lnTo>
                  <a:lnTo>
                    <a:pt x="6" y="0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79">
              <a:extLst>
                <a:ext uri="{FF2B5EF4-FFF2-40B4-BE49-F238E27FC236}">
                  <a16:creationId xmlns:a16="http://schemas.microsoft.com/office/drawing/2014/main" id="{7D3B1593-2BB5-4637-8114-E28DD938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34"/>
              <a:ext cx="6" cy="69"/>
            </a:xfrm>
            <a:custGeom>
              <a:avLst/>
              <a:gdLst>
                <a:gd name="T0" fmla="*/ 2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2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2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2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80">
              <a:extLst>
                <a:ext uri="{FF2B5EF4-FFF2-40B4-BE49-F238E27FC236}">
                  <a16:creationId xmlns:a16="http://schemas.microsoft.com/office/drawing/2014/main" id="{700CDB5F-4170-48EB-899B-CA5E1E45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926"/>
              <a:ext cx="6" cy="77"/>
            </a:xfrm>
            <a:custGeom>
              <a:avLst/>
              <a:gdLst>
                <a:gd name="T0" fmla="*/ 2 w 3"/>
                <a:gd name="T1" fmla="*/ 38 h 38"/>
                <a:gd name="T2" fmla="*/ 0 w 3"/>
                <a:gd name="T3" fmla="*/ 37 h 38"/>
                <a:gd name="T4" fmla="*/ 0 w 3"/>
                <a:gd name="T5" fmla="*/ 2 h 38"/>
                <a:gd name="T6" fmla="*/ 2 w 3"/>
                <a:gd name="T7" fmla="*/ 0 h 38"/>
                <a:gd name="T8" fmla="*/ 3 w 3"/>
                <a:gd name="T9" fmla="*/ 2 h 38"/>
                <a:gd name="T10" fmla="*/ 3 w 3"/>
                <a:gd name="T11" fmla="*/ 37 h 38"/>
                <a:gd name="T12" fmla="*/ 2 w 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8">
                  <a:moveTo>
                    <a:pt x="2" y="38"/>
                  </a:moveTo>
                  <a:cubicBezTo>
                    <a:pt x="1" y="38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81">
              <a:extLst>
                <a:ext uri="{FF2B5EF4-FFF2-40B4-BE49-F238E27FC236}">
                  <a16:creationId xmlns:a16="http://schemas.microsoft.com/office/drawing/2014/main" id="{90A43D0B-A401-46E1-AFD1-B1EDED998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934"/>
              <a:ext cx="6" cy="69"/>
            </a:xfrm>
            <a:custGeom>
              <a:avLst/>
              <a:gdLst>
                <a:gd name="T0" fmla="*/ 1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1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1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82">
              <a:extLst>
                <a:ext uri="{FF2B5EF4-FFF2-40B4-BE49-F238E27FC236}">
                  <a16:creationId xmlns:a16="http://schemas.microsoft.com/office/drawing/2014/main" id="{047BD331-AF45-4DE9-A5AE-53822A18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740"/>
              <a:ext cx="70" cy="26"/>
            </a:xfrm>
            <a:custGeom>
              <a:avLst/>
              <a:gdLst>
                <a:gd name="T0" fmla="*/ 56 w 70"/>
                <a:gd name="T1" fmla="*/ 26 h 26"/>
                <a:gd name="T2" fmla="*/ 14 w 70"/>
                <a:gd name="T3" fmla="*/ 26 h 26"/>
                <a:gd name="T4" fmla="*/ 0 w 70"/>
                <a:gd name="T5" fmla="*/ 4 h 26"/>
                <a:gd name="T6" fmla="*/ 4 w 70"/>
                <a:gd name="T7" fmla="*/ 0 h 26"/>
                <a:gd name="T8" fmla="*/ 18 w 70"/>
                <a:gd name="T9" fmla="*/ 20 h 26"/>
                <a:gd name="T10" fmla="*/ 52 w 70"/>
                <a:gd name="T11" fmla="*/ 20 h 26"/>
                <a:gd name="T12" fmla="*/ 66 w 70"/>
                <a:gd name="T13" fmla="*/ 0 h 26"/>
                <a:gd name="T14" fmla="*/ 70 w 70"/>
                <a:gd name="T15" fmla="*/ 4 h 26"/>
                <a:gd name="T16" fmla="*/ 56 w 7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6">
                  <a:moveTo>
                    <a:pt x="56" y="26"/>
                  </a:moveTo>
                  <a:lnTo>
                    <a:pt x="14" y="2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0"/>
                  </a:lnTo>
                  <a:lnTo>
                    <a:pt x="52" y="2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83">
              <a:extLst>
                <a:ext uri="{FF2B5EF4-FFF2-40B4-BE49-F238E27FC236}">
                  <a16:creationId xmlns:a16="http://schemas.microsoft.com/office/drawing/2014/main" id="{E526E674-4B29-416F-B4F9-DEFEF912B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716"/>
              <a:ext cx="66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84">
              <a:extLst>
                <a:ext uri="{FF2B5EF4-FFF2-40B4-BE49-F238E27FC236}">
                  <a16:creationId xmlns:a16="http://schemas.microsoft.com/office/drawing/2014/main" id="{FF06E58D-9F18-46E7-98D5-FB147ADEF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712"/>
              <a:ext cx="70" cy="32"/>
            </a:xfrm>
            <a:custGeom>
              <a:avLst/>
              <a:gdLst>
                <a:gd name="T0" fmla="*/ 70 w 70"/>
                <a:gd name="T1" fmla="*/ 32 h 32"/>
                <a:gd name="T2" fmla="*/ 0 w 70"/>
                <a:gd name="T3" fmla="*/ 32 h 32"/>
                <a:gd name="T4" fmla="*/ 0 w 70"/>
                <a:gd name="T5" fmla="*/ 0 h 32"/>
                <a:gd name="T6" fmla="*/ 70 w 70"/>
                <a:gd name="T7" fmla="*/ 0 h 32"/>
                <a:gd name="T8" fmla="*/ 70 w 70"/>
                <a:gd name="T9" fmla="*/ 32 h 32"/>
                <a:gd name="T10" fmla="*/ 6 w 70"/>
                <a:gd name="T11" fmla="*/ 26 h 32"/>
                <a:gd name="T12" fmla="*/ 64 w 70"/>
                <a:gd name="T13" fmla="*/ 26 h 32"/>
                <a:gd name="T14" fmla="*/ 64 w 70"/>
                <a:gd name="T15" fmla="*/ 6 h 32"/>
                <a:gd name="T16" fmla="*/ 6 w 70"/>
                <a:gd name="T17" fmla="*/ 6 h 32"/>
                <a:gd name="T18" fmla="*/ 6 w 70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32"/>
                  </a:lnTo>
                  <a:close/>
                  <a:moveTo>
                    <a:pt x="6" y="26"/>
                  </a:moveTo>
                  <a:lnTo>
                    <a:pt x="64" y="26"/>
                  </a:lnTo>
                  <a:lnTo>
                    <a:pt x="64" y="6"/>
                  </a:lnTo>
                  <a:lnTo>
                    <a:pt x="6" y="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85">
              <a:extLst>
                <a:ext uri="{FF2B5EF4-FFF2-40B4-BE49-F238E27FC236}">
                  <a16:creationId xmlns:a16="http://schemas.microsoft.com/office/drawing/2014/main" id="{5AA19EB4-4CF7-4056-BFC4-6C593823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916"/>
              <a:ext cx="58" cy="26"/>
            </a:xfrm>
            <a:custGeom>
              <a:avLst/>
              <a:gdLst>
                <a:gd name="T0" fmla="*/ 2 w 29"/>
                <a:gd name="T1" fmla="*/ 13 h 13"/>
                <a:gd name="T2" fmla="*/ 1 w 29"/>
                <a:gd name="T3" fmla="*/ 12 h 13"/>
                <a:gd name="T4" fmla="*/ 1 w 29"/>
                <a:gd name="T5" fmla="*/ 10 h 13"/>
                <a:gd name="T6" fmla="*/ 15 w 29"/>
                <a:gd name="T7" fmla="*/ 0 h 13"/>
                <a:gd name="T8" fmla="*/ 28 w 29"/>
                <a:gd name="T9" fmla="*/ 10 h 13"/>
                <a:gd name="T10" fmla="*/ 29 w 29"/>
                <a:gd name="T11" fmla="*/ 12 h 13"/>
                <a:gd name="T12" fmla="*/ 26 w 29"/>
                <a:gd name="T13" fmla="*/ 13 h 13"/>
                <a:gd name="T14" fmla="*/ 15 w 29"/>
                <a:gd name="T15" fmla="*/ 4 h 13"/>
                <a:gd name="T16" fmla="*/ 3 w 29"/>
                <a:gd name="T17" fmla="*/ 13 h 13"/>
                <a:gd name="T18" fmla="*/ 2 w 2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3">
                  <a:moveTo>
                    <a:pt x="2" y="13"/>
                  </a:move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86">
              <a:extLst>
                <a:ext uri="{FF2B5EF4-FFF2-40B4-BE49-F238E27FC236}">
                  <a16:creationId xmlns:a16="http://schemas.microsoft.com/office/drawing/2014/main" id="{23F74F26-286F-48D6-86B2-F7C84119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694"/>
              <a:ext cx="6" cy="2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7">
              <a:extLst>
                <a:ext uri="{FF2B5EF4-FFF2-40B4-BE49-F238E27FC236}">
                  <a16:creationId xmlns:a16="http://schemas.microsoft.com/office/drawing/2014/main" id="{415BF068-2E7C-4DB2-9803-9C4171846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700"/>
              <a:ext cx="8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88">
              <a:extLst>
                <a:ext uri="{FF2B5EF4-FFF2-40B4-BE49-F238E27FC236}">
                  <a16:creationId xmlns:a16="http://schemas.microsoft.com/office/drawing/2014/main" id="{2CD7BFF0-A03A-4F2A-BEF1-B9E89DB7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694"/>
              <a:ext cx="6" cy="22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89">
              <a:extLst>
                <a:ext uri="{FF2B5EF4-FFF2-40B4-BE49-F238E27FC236}">
                  <a16:creationId xmlns:a16="http://schemas.microsoft.com/office/drawing/2014/main" id="{A5E6C115-F0F7-4706-A758-AF016230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71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90">
              <a:extLst>
                <a:ext uri="{FF2B5EF4-FFF2-40B4-BE49-F238E27FC236}">
                  <a16:creationId xmlns:a16="http://schemas.microsoft.com/office/drawing/2014/main" id="{7441F6C9-569B-4987-BA3B-4A126A9C07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67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91">
              <a:extLst>
                <a:ext uri="{FF2B5EF4-FFF2-40B4-BE49-F238E27FC236}">
                  <a16:creationId xmlns:a16="http://schemas.microsoft.com/office/drawing/2014/main" id="{CDF46C70-DC50-4B08-8C47-C10556F06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33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92">
              <a:extLst>
                <a:ext uri="{FF2B5EF4-FFF2-40B4-BE49-F238E27FC236}">
                  <a16:creationId xmlns:a16="http://schemas.microsoft.com/office/drawing/2014/main" id="{14E92328-EDBC-4CF6-8CDC-71337FBDE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31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93">
              <a:extLst>
                <a:ext uri="{FF2B5EF4-FFF2-40B4-BE49-F238E27FC236}">
                  <a16:creationId xmlns:a16="http://schemas.microsoft.com/office/drawing/2014/main" id="{F9E88762-95A7-48B6-8136-30B03FB2A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3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94">
              <a:extLst>
                <a:ext uri="{FF2B5EF4-FFF2-40B4-BE49-F238E27FC236}">
                  <a16:creationId xmlns:a16="http://schemas.microsoft.com/office/drawing/2014/main" id="{EBB4AFD8-FD89-41BC-AAE8-AE555F391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27"/>
              <a:ext cx="20" cy="2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7" y="10"/>
                    <a:pt x="5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95">
              <a:extLst>
                <a:ext uri="{FF2B5EF4-FFF2-40B4-BE49-F238E27FC236}">
                  <a16:creationId xmlns:a16="http://schemas.microsoft.com/office/drawing/2014/main" id="{E98DD61B-E53F-4AAB-B2F4-E0C276A20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6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6">
              <a:extLst>
                <a:ext uri="{FF2B5EF4-FFF2-40B4-BE49-F238E27FC236}">
                  <a16:creationId xmlns:a16="http://schemas.microsoft.com/office/drawing/2014/main" id="{51F0558F-C616-4DEE-B48F-26606B0A7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63"/>
              <a:ext cx="20" cy="22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5 h 11"/>
                <a:gd name="T4" fmla="*/ 5 w 10"/>
                <a:gd name="T5" fmla="*/ 0 h 11"/>
                <a:gd name="T6" fmla="*/ 10 w 10"/>
                <a:gd name="T7" fmla="*/ 5 h 11"/>
                <a:gd name="T8" fmla="*/ 5 w 10"/>
                <a:gd name="T9" fmla="*/ 11 h 11"/>
                <a:gd name="T10" fmla="*/ 5 w 10"/>
                <a:gd name="T11" fmla="*/ 3 h 11"/>
                <a:gd name="T12" fmla="*/ 3 w 10"/>
                <a:gd name="T13" fmla="*/ 5 h 11"/>
                <a:gd name="T14" fmla="*/ 5 w 10"/>
                <a:gd name="T15" fmla="*/ 8 h 11"/>
                <a:gd name="T16" fmla="*/ 7 w 10"/>
                <a:gd name="T17" fmla="*/ 5 h 11"/>
                <a:gd name="T18" fmla="*/ 5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8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97">
              <a:extLst>
                <a:ext uri="{FF2B5EF4-FFF2-40B4-BE49-F238E27FC236}">
                  <a16:creationId xmlns:a16="http://schemas.microsoft.com/office/drawing/2014/main" id="{29373E82-B604-4CB4-AEA3-12F7C69D6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613"/>
              <a:ext cx="66" cy="63"/>
            </a:xfrm>
            <a:custGeom>
              <a:avLst/>
              <a:gdLst>
                <a:gd name="T0" fmla="*/ 32 w 33"/>
                <a:gd name="T1" fmla="*/ 7 h 31"/>
                <a:gd name="T2" fmla="*/ 24 w 33"/>
                <a:gd name="T3" fmla="*/ 9 h 31"/>
                <a:gd name="T4" fmla="*/ 22 w 33"/>
                <a:gd name="T5" fmla="*/ 11 h 31"/>
                <a:gd name="T6" fmla="*/ 17 w 33"/>
                <a:gd name="T7" fmla="*/ 11 h 31"/>
                <a:gd name="T8" fmla="*/ 14 w 33"/>
                <a:gd name="T9" fmla="*/ 6 h 31"/>
                <a:gd name="T10" fmla="*/ 3 w 33"/>
                <a:gd name="T11" fmla="*/ 0 h 31"/>
                <a:gd name="T12" fmla="*/ 2 w 33"/>
                <a:gd name="T13" fmla="*/ 0 h 31"/>
                <a:gd name="T14" fmla="*/ 2 w 33"/>
                <a:gd name="T15" fmla="*/ 2 h 31"/>
                <a:gd name="T16" fmla="*/ 4 w 33"/>
                <a:gd name="T17" fmla="*/ 14 h 31"/>
                <a:gd name="T18" fmla="*/ 8 w 33"/>
                <a:gd name="T19" fmla="*/ 18 h 31"/>
                <a:gd name="T20" fmla="*/ 11 w 33"/>
                <a:gd name="T21" fmla="*/ 24 h 31"/>
                <a:gd name="T22" fmla="*/ 13 w 33"/>
                <a:gd name="T23" fmla="*/ 31 h 31"/>
                <a:gd name="T24" fmla="*/ 24 w 33"/>
                <a:gd name="T25" fmla="*/ 31 h 31"/>
                <a:gd name="T26" fmla="*/ 25 w 33"/>
                <a:gd name="T27" fmla="*/ 24 h 31"/>
                <a:gd name="T28" fmla="*/ 28 w 33"/>
                <a:gd name="T29" fmla="*/ 18 h 31"/>
                <a:gd name="T30" fmla="*/ 30 w 33"/>
                <a:gd name="T31" fmla="*/ 16 h 31"/>
                <a:gd name="T32" fmla="*/ 33 w 33"/>
                <a:gd name="T33" fmla="*/ 9 h 31"/>
                <a:gd name="T34" fmla="*/ 33 w 33"/>
                <a:gd name="T35" fmla="*/ 7 h 31"/>
                <a:gd name="T36" fmla="*/ 32 w 33"/>
                <a:gd name="T37" fmla="*/ 7 h 31"/>
                <a:gd name="T38" fmla="*/ 28 w 33"/>
                <a:gd name="T39" fmla="*/ 14 h 31"/>
                <a:gd name="T40" fmla="*/ 27 w 33"/>
                <a:gd name="T41" fmla="*/ 15 h 31"/>
                <a:gd name="T42" fmla="*/ 25 w 33"/>
                <a:gd name="T43" fmla="*/ 16 h 31"/>
                <a:gd name="T44" fmla="*/ 24 w 33"/>
                <a:gd name="T45" fmla="*/ 19 h 31"/>
                <a:gd name="T46" fmla="*/ 22 w 33"/>
                <a:gd name="T47" fmla="*/ 23 h 31"/>
                <a:gd name="T48" fmla="*/ 22 w 33"/>
                <a:gd name="T49" fmla="*/ 28 h 31"/>
                <a:gd name="T50" fmla="*/ 15 w 33"/>
                <a:gd name="T51" fmla="*/ 28 h 31"/>
                <a:gd name="T52" fmla="*/ 14 w 33"/>
                <a:gd name="T53" fmla="*/ 23 h 31"/>
                <a:gd name="T54" fmla="*/ 13 w 33"/>
                <a:gd name="T55" fmla="*/ 20 h 31"/>
                <a:gd name="T56" fmla="*/ 9 w 33"/>
                <a:gd name="T57" fmla="*/ 15 h 31"/>
                <a:gd name="T58" fmla="*/ 6 w 33"/>
                <a:gd name="T59" fmla="*/ 12 h 31"/>
                <a:gd name="T60" fmla="*/ 4 w 33"/>
                <a:gd name="T61" fmla="*/ 4 h 31"/>
                <a:gd name="T62" fmla="*/ 12 w 33"/>
                <a:gd name="T63" fmla="*/ 8 h 31"/>
                <a:gd name="T64" fmla="*/ 14 w 33"/>
                <a:gd name="T65" fmla="*/ 12 h 31"/>
                <a:gd name="T66" fmla="*/ 18 w 33"/>
                <a:gd name="T67" fmla="*/ 14 h 31"/>
                <a:gd name="T68" fmla="*/ 21 w 33"/>
                <a:gd name="T69" fmla="*/ 15 h 31"/>
                <a:gd name="T70" fmla="*/ 22 w 33"/>
                <a:gd name="T71" fmla="*/ 14 h 31"/>
                <a:gd name="T72" fmla="*/ 23 w 33"/>
                <a:gd name="T73" fmla="*/ 14 h 31"/>
                <a:gd name="T74" fmla="*/ 24 w 33"/>
                <a:gd name="T75" fmla="*/ 13 h 31"/>
                <a:gd name="T76" fmla="*/ 26 w 33"/>
                <a:gd name="T77" fmla="*/ 12 h 31"/>
                <a:gd name="T78" fmla="*/ 30 w 33"/>
                <a:gd name="T79" fmla="*/ 10 h 31"/>
                <a:gd name="T80" fmla="*/ 28 w 33"/>
                <a:gd name="T8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32" y="7"/>
                  </a:moveTo>
                  <a:cubicBezTo>
                    <a:pt x="32" y="7"/>
                    <a:pt x="27" y="6"/>
                    <a:pt x="24" y="9"/>
                  </a:cubicBezTo>
                  <a:cubicBezTo>
                    <a:pt x="23" y="10"/>
                    <a:pt x="22" y="10"/>
                    <a:pt x="2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9"/>
                    <a:pt x="15" y="8"/>
                    <a:pt x="14" y="6"/>
                  </a:cubicBezTo>
                  <a:cubicBezTo>
                    <a:pt x="10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9"/>
                    <a:pt x="4" y="14"/>
                  </a:cubicBezTo>
                  <a:cubicBezTo>
                    <a:pt x="5" y="15"/>
                    <a:pt x="7" y="17"/>
                    <a:pt x="8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9" y="17"/>
                    <a:pt x="30" y="16"/>
                  </a:cubicBezTo>
                  <a:cubicBezTo>
                    <a:pt x="33" y="14"/>
                    <a:pt x="33" y="9"/>
                    <a:pt x="33" y="9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2" y="7"/>
                  </a:lnTo>
                  <a:close/>
                  <a:moveTo>
                    <a:pt x="28" y="14"/>
                  </a:moveTo>
                  <a:cubicBezTo>
                    <a:pt x="27" y="14"/>
                    <a:pt x="27" y="15"/>
                    <a:pt x="27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9"/>
                    <a:pt x="24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4" y="9"/>
                    <a:pt x="4" y="6"/>
                    <a:pt x="4" y="4"/>
                  </a:cubicBezTo>
                  <a:cubicBezTo>
                    <a:pt x="6" y="4"/>
                    <a:pt x="10" y="5"/>
                    <a:pt x="12" y="8"/>
                  </a:cubicBezTo>
                  <a:cubicBezTo>
                    <a:pt x="13" y="9"/>
                    <a:pt x="14" y="11"/>
                    <a:pt x="14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0"/>
                    <a:pt x="29" y="10"/>
                    <a:pt x="30" y="10"/>
                  </a:cubicBezTo>
                  <a:cubicBezTo>
                    <a:pt x="30" y="11"/>
                    <a:pt x="29" y="13"/>
                    <a:pt x="28" y="1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98">
              <a:extLst>
                <a:ext uri="{FF2B5EF4-FFF2-40B4-BE49-F238E27FC236}">
                  <a16:creationId xmlns:a16="http://schemas.microsoft.com/office/drawing/2014/main" id="{FFDCCAA5-44DE-4AC8-874A-EF90DCA01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25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99">
              <a:extLst>
                <a:ext uri="{FF2B5EF4-FFF2-40B4-BE49-F238E27FC236}">
                  <a16:creationId xmlns:a16="http://schemas.microsoft.com/office/drawing/2014/main" id="{E4075953-1EFF-4692-A8B6-AEB73A7B5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621"/>
              <a:ext cx="18" cy="24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6 h 12"/>
                <a:gd name="T4" fmla="*/ 5 w 9"/>
                <a:gd name="T5" fmla="*/ 0 h 12"/>
                <a:gd name="T6" fmla="*/ 9 w 9"/>
                <a:gd name="T7" fmla="*/ 6 h 12"/>
                <a:gd name="T8" fmla="*/ 5 w 9"/>
                <a:gd name="T9" fmla="*/ 12 h 12"/>
                <a:gd name="T10" fmla="*/ 5 w 9"/>
                <a:gd name="T11" fmla="*/ 3 h 12"/>
                <a:gd name="T12" fmla="*/ 3 w 9"/>
                <a:gd name="T13" fmla="*/ 6 h 12"/>
                <a:gd name="T14" fmla="*/ 5 w 9"/>
                <a:gd name="T15" fmla="*/ 9 h 12"/>
                <a:gd name="T16" fmla="*/ 6 w 9"/>
                <a:gd name="T17" fmla="*/ 6 h 12"/>
                <a:gd name="T18" fmla="*/ 5 w 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2"/>
                    <a:pt x="5" y="12"/>
                  </a:cubicBezTo>
                  <a:moveTo>
                    <a:pt x="5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00">
              <a:extLst>
                <a:ext uri="{FF2B5EF4-FFF2-40B4-BE49-F238E27FC236}">
                  <a16:creationId xmlns:a16="http://schemas.microsoft.com/office/drawing/2014/main" id="{19491DA9-3BF3-4D00-9C01-0AF5C279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43"/>
              <a:ext cx="316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01">
              <a:extLst>
                <a:ext uri="{FF2B5EF4-FFF2-40B4-BE49-F238E27FC236}">
                  <a16:creationId xmlns:a16="http://schemas.microsoft.com/office/drawing/2014/main" id="{593F5585-9BA5-4209-9DE0-015D1062B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2007"/>
              <a:ext cx="72" cy="40"/>
            </a:xfrm>
            <a:custGeom>
              <a:avLst/>
              <a:gdLst>
                <a:gd name="T0" fmla="*/ 0 w 72"/>
                <a:gd name="T1" fmla="*/ 0 h 40"/>
                <a:gd name="T2" fmla="*/ 0 w 72"/>
                <a:gd name="T3" fmla="*/ 40 h 40"/>
                <a:gd name="T4" fmla="*/ 72 w 72"/>
                <a:gd name="T5" fmla="*/ 40 h 40"/>
                <a:gd name="T6" fmla="*/ 72 w 72"/>
                <a:gd name="T7" fmla="*/ 0 h 40"/>
                <a:gd name="T8" fmla="*/ 0 w 72"/>
                <a:gd name="T9" fmla="*/ 0 h 40"/>
                <a:gd name="T10" fmla="*/ 66 w 72"/>
                <a:gd name="T11" fmla="*/ 36 h 40"/>
                <a:gd name="T12" fmla="*/ 4 w 72"/>
                <a:gd name="T13" fmla="*/ 36 h 40"/>
                <a:gd name="T14" fmla="*/ 4 w 72"/>
                <a:gd name="T15" fmla="*/ 6 h 40"/>
                <a:gd name="T16" fmla="*/ 66 w 72"/>
                <a:gd name="T17" fmla="*/ 6 h 40"/>
                <a:gd name="T18" fmla="*/ 66 w 72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0">
                  <a:moveTo>
                    <a:pt x="0" y="0"/>
                  </a:move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66" y="36"/>
                  </a:moveTo>
                  <a:lnTo>
                    <a:pt x="4" y="36"/>
                  </a:lnTo>
                  <a:lnTo>
                    <a:pt x="4" y="6"/>
                  </a:lnTo>
                  <a:lnTo>
                    <a:pt x="66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63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502CA9-B750-4DBD-BF96-5799927F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B42F9-443C-0492-8221-E89A314C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9" y="342900"/>
            <a:ext cx="9391403" cy="611733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DD6246-6070-9ED9-5C69-E91045D8D5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2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8750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12" name="Picture 10">
            <a:extLst>
              <a:ext uri="{FF2B5EF4-FFF2-40B4-BE49-F238E27FC236}">
                <a16:creationId xmlns:a16="http://schemas.microsoft.com/office/drawing/2014/main" id="{62D9A608-8F70-4FD1-8C67-2B96174C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20DAB-289D-410E-A0CF-073C19075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48" y="1629000"/>
            <a:ext cx="5520536" cy="360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0277B5-D94E-F392-8B62-03176DEA1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4" y="1603371"/>
            <a:ext cx="5530961" cy="3602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8E17D-0556-E741-9D65-76E181E6A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800" dirty="0"/>
              <a:t>Cifras contables no consideran siniestros pendientes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8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800" dirty="0"/>
              <a:t>Siniestros pendientes al 3T2022 fueron de 13.03%.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8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800" dirty="0"/>
              <a:t>A pesar de la volatilidad de esta cartera, los resultados están muy alineados a los esperados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F817F-76F5-4E77-93BC-AC6A05789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B234B-F346-7D66-8AB3-9E1C17270B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359EBE8F-A224-47C4-A842-011226E93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5" y="2856533"/>
            <a:ext cx="3225265" cy="1993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59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El contracto actualmente es prima fija, sin embargo, las vigencias 2013 y 2014 fue a prima variable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incrementó en el 2013 y se mantuvo igual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Para las vigencias de prima variable el factor de ajuste fue el mismo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PYG</a:t>
            </a:r>
          </a:p>
        </p:txBody>
      </p:sp>
      <p:pic>
        <p:nvPicPr>
          <p:cNvPr id="8" name="Picture 7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694D72CB-6D25-4CF2-A965-2911C8764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7FEB6-E7A2-715D-5282-BD322445C8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0" name="Picture 9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D33740CC-F8AA-4D06-880A-77647BB0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3797E9-4AA4-1A59-0574-9F3B40BD8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3" y="216217"/>
            <a:ext cx="9391403" cy="61173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483A-F793-418B-4779-366C9B463B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58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/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8" name="Picture 9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99A2A85F-2C12-4EDC-9257-DDC9008E7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5B4ED4-DB77-49C6-8306-DC2A512A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07" y="1629000"/>
            <a:ext cx="5520536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1ACBF-4E5F-F4C2-9C09-5101AB212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4" y="1603376"/>
            <a:ext cx="5530961" cy="36027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269D-44BC-CFA1-325E-105F60501F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73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Los siniestros pendientes al 3T2022 son de 4.17%.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Mayor consistencia entre las cifras contables y la información para cotizar.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Resultados de acuerdo a lo esperado.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8" name="Picture 7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3B4EF07B-AEEB-44B6-9837-5991AB42C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8E7D6-5E8C-1C3F-266E-1060FB2A64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 descr="coopseguros logo">
            <a:extLst>
              <a:ext uri="{FF2B5EF4-FFF2-40B4-BE49-F238E27FC236}">
                <a16:creationId xmlns:a16="http://schemas.microsoft.com/office/drawing/2014/main" id="{48813A21-5246-4E2D-B764-04C12E72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20769"/>
          <a:stretch/>
        </p:blipFill>
        <p:spPr bwMode="auto">
          <a:xfrm>
            <a:off x="1280080" y="2740700"/>
            <a:ext cx="3808113" cy="24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60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El 2012 fue a prima variable a partir del 2013 al 2016 es prima fija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ha estado en función de una retención en USD y ésta ha incrementado a lo largo de los 5 años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DOP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oopseguros logo">
            <a:extLst>
              <a:ext uri="{FF2B5EF4-FFF2-40B4-BE49-F238E27FC236}">
                <a16:creationId xmlns:a16="http://schemas.microsoft.com/office/drawing/2014/main" id="{A261E973-DD8F-4CCA-9FE0-9123BBDA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B01CC-F5AD-1C1C-7A01-7728BD6925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Cuentas trimestrales: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Cifras al 100% en la moneda original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Reporte al 2T2023 -&gt; incluyen ajuste de la vigencia 2022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Considera siniestros pagados y pendientes.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Los siniestros pendientes no forman parte del ajuste.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6F29-5E30-5392-C4FD-B89914207C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1" name="Picture 10" descr="coopseguros logo">
            <a:extLst>
              <a:ext uri="{FF2B5EF4-FFF2-40B4-BE49-F238E27FC236}">
                <a16:creationId xmlns:a16="http://schemas.microsoft.com/office/drawing/2014/main" id="{8B9CBDB2-6F30-4195-B676-A481B37E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D1C3FE-CAAF-8271-44CD-E48DE283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16217"/>
            <a:ext cx="9391403" cy="61173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8EC5-7459-5624-BF8E-B973A50287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44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opseguros logo">
            <a:extLst>
              <a:ext uri="{FF2B5EF4-FFF2-40B4-BE49-F238E27FC236}">
                <a16:creationId xmlns:a16="http://schemas.microsoft.com/office/drawing/2014/main" id="{3BCC0ECC-0DA8-4D78-BF3E-44BAD2D7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80204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1E1736C7-155B-48BB-8EBD-129FFE7B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41" y="1529059"/>
            <a:ext cx="5520536" cy="360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9A040-A4C1-C2A4-7F7B-050CE81C8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97" y="1501773"/>
            <a:ext cx="5530961" cy="36027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6263-BF44-49AA-63E3-45D1F5FB7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3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Baja siniestralidad reportada en el 2021 y 2022 al 3T2022.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no consideran siniestros pendientes.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oopseguros logo">
            <a:extLst>
              <a:ext uri="{FF2B5EF4-FFF2-40B4-BE49-F238E27FC236}">
                <a16:creationId xmlns:a16="http://schemas.microsoft.com/office/drawing/2014/main" id="{C4A8017E-8716-4F8D-91DA-E50BCBDD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E3B03-DA3C-EA39-E302-73B7251347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Cifras consolidadas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98F4EF-F2D0-4EA6-A334-F8EE59CBD62B}"/>
              </a:ext>
            </a:extLst>
          </p:cNvPr>
          <p:cNvSpPr txBox="1"/>
          <p:nvPr/>
        </p:nvSpPr>
        <p:spPr>
          <a:xfrm>
            <a:off x="11345293" y="6611779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 City</a:t>
            </a:r>
          </a:p>
        </p:txBody>
      </p:sp>
      <p:grpSp>
        <p:nvGrpSpPr>
          <p:cNvPr id="6" name="Group 182">
            <a:extLst>
              <a:ext uri="{FF2B5EF4-FFF2-40B4-BE49-F238E27FC236}">
                <a16:creationId xmlns:a16="http://schemas.microsoft.com/office/drawing/2014/main" id="{7D997F56-E34A-41E2-A5B1-3C1D6494AA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3499" y="5656454"/>
            <a:ext cx="905517" cy="869616"/>
            <a:chOff x="4428" y="1613"/>
            <a:chExt cx="454" cy="436"/>
          </a:xfrm>
        </p:grpSpPr>
        <p:sp>
          <p:nvSpPr>
            <p:cNvPr id="7" name="AutoShape 181">
              <a:extLst>
                <a:ext uri="{FF2B5EF4-FFF2-40B4-BE49-F238E27FC236}">
                  <a16:creationId xmlns:a16="http://schemas.microsoft.com/office/drawing/2014/main" id="{BF6F8F4E-3A06-4DD2-B6CE-7C2039D82A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28" y="1613"/>
              <a:ext cx="4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3">
              <a:extLst>
                <a:ext uri="{FF2B5EF4-FFF2-40B4-BE49-F238E27FC236}">
                  <a16:creationId xmlns:a16="http://schemas.microsoft.com/office/drawing/2014/main" id="{F15FAA0F-C678-4A39-B264-D7F8D8E68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80"/>
              <a:ext cx="434" cy="369"/>
            </a:xfrm>
            <a:custGeom>
              <a:avLst/>
              <a:gdLst>
                <a:gd name="T0" fmla="*/ 31 w 215"/>
                <a:gd name="T1" fmla="*/ 183 h 183"/>
                <a:gd name="T2" fmla="*/ 0 w 215"/>
                <a:gd name="T3" fmla="*/ 108 h 183"/>
                <a:gd name="T4" fmla="*/ 108 w 215"/>
                <a:gd name="T5" fmla="*/ 0 h 183"/>
                <a:gd name="T6" fmla="*/ 215 w 215"/>
                <a:gd name="T7" fmla="*/ 108 h 183"/>
                <a:gd name="T8" fmla="*/ 185 w 21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3">
                  <a:moveTo>
                    <a:pt x="31" y="183"/>
                  </a:moveTo>
                  <a:cubicBezTo>
                    <a:pt x="12" y="164"/>
                    <a:pt x="0" y="137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5" y="49"/>
                    <a:pt x="215" y="108"/>
                  </a:cubicBezTo>
                  <a:cubicBezTo>
                    <a:pt x="215" y="137"/>
                    <a:pt x="204" y="164"/>
                    <a:pt x="185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84">
              <a:extLst>
                <a:ext uri="{FF2B5EF4-FFF2-40B4-BE49-F238E27FC236}">
                  <a16:creationId xmlns:a16="http://schemas.microsoft.com/office/drawing/2014/main" id="{DC3D8484-0F1B-44D1-B442-29DF6D2E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867"/>
              <a:ext cx="69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5">
              <a:extLst>
                <a:ext uri="{FF2B5EF4-FFF2-40B4-BE49-F238E27FC236}">
                  <a16:creationId xmlns:a16="http://schemas.microsoft.com/office/drawing/2014/main" id="{CF59F320-14C6-4DDC-B2EB-8F77310B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865"/>
              <a:ext cx="75" cy="184"/>
            </a:xfrm>
            <a:custGeom>
              <a:avLst/>
              <a:gdLst>
                <a:gd name="T0" fmla="*/ 0 w 37"/>
                <a:gd name="T1" fmla="*/ 0 h 91"/>
                <a:gd name="T2" fmla="*/ 0 w 37"/>
                <a:gd name="T3" fmla="*/ 58 h 91"/>
                <a:gd name="T4" fmla="*/ 1 w 37"/>
                <a:gd name="T5" fmla="*/ 60 h 91"/>
                <a:gd name="T6" fmla="*/ 4 w 37"/>
                <a:gd name="T7" fmla="*/ 65 h 91"/>
                <a:gd name="T8" fmla="*/ 4 w 37"/>
                <a:gd name="T9" fmla="*/ 3 h 91"/>
                <a:gd name="T10" fmla="*/ 34 w 37"/>
                <a:gd name="T11" fmla="*/ 3 h 91"/>
                <a:gd name="T12" fmla="*/ 34 w 37"/>
                <a:gd name="T13" fmla="*/ 88 h 91"/>
                <a:gd name="T14" fmla="*/ 21 w 37"/>
                <a:gd name="T15" fmla="*/ 88 h 91"/>
                <a:gd name="T16" fmla="*/ 22 w 37"/>
                <a:gd name="T17" fmla="*/ 91 h 91"/>
                <a:gd name="T18" fmla="*/ 37 w 37"/>
                <a:gd name="T19" fmla="*/ 91 h 91"/>
                <a:gd name="T20" fmla="*/ 37 w 37"/>
                <a:gd name="T21" fmla="*/ 0 h 91"/>
                <a:gd name="T22" fmla="*/ 0 w 37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1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60"/>
                    <a:pt x="1" y="60"/>
                  </a:cubicBezTo>
                  <a:cubicBezTo>
                    <a:pt x="2" y="62"/>
                    <a:pt x="3" y="63"/>
                    <a:pt x="4" y="6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8"/>
                    <a:pt x="22" y="89"/>
                    <a:pt x="2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86">
              <a:extLst>
                <a:ext uri="{FF2B5EF4-FFF2-40B4-BE49-F238E27FC236}">
                  <a16:creationId xmlns:a16="http://schemas.microsoft.com/office/drawing/2014/main" id="{5F67EF16-206A-4291-A83C-0D8528D6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7">
              <a:extLst>
                <a:ext uri="{FF2B5EF4-FFF2-40B4-BE49-F238E27FC236}">
                  <a16:creationId xmlns:a16="http://schemas.microsoft.com/office/drawing/2014/main" id="{ED97BA07-CD62-489D-8B31-AD3510AEE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7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88">
              <a:extLst>
                <a:ext uri="{FF2B5EF4-FFF2-40B4-BE49-F238E27FC236}">
                  <a16:creationId xmlns:a16="http://schemas.microsoft.com/office/drawing/2014/main" id="{FA731B44-582C-4062-BB13-C64359ED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9">
              <a:extLst>
                <a:ext uri="{FF2B5EF4-FFF2-40B4-BE49-F238E27FC236}">
                  <a16:creationId xmlns:a16="http://schemas.microsoft.com/office/drawing/2014/main" id="{8786CE3C-FBCA-4C8E-B701-D27501D88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90">
              <a:extLst>
                <a:ext uri="{FF2B5EF4-FFF2-40B4-BE49-F238E27FC236}">
                  <a16:creationId xmlns:a16="http://schemas.microsoft.com/office/drawing/2014/main" id="{28C7D66E-B2BE-442D-B86A-8F0881FC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90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1">
              <a:extLst>
                <a:ext uri="{FF2B5EF4-FFF2-40B4-BE49-F238E27FC236}">
                  <a16:creationId xmlns:a16="http://schemas.microsoft.com/office/drawing/2014/main" id="{ED14C588-9DA0-4794-A0CD-864281DC5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2">
              <a:extLst>
                <a:ext uri="{FF2B5EF4-FFF2-40B4-BE49-F238E27FC236}">
                  <a16:creationId xmlns:a16="http://schemas.microsoft.com/office/drawing/2014/main" id="{CAB62491-92AD-4AA6-B33D-C9C1A345B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3">
              <a:extLst>
                <a:ext uri="{FF2B5EF4-FFF2-40B4-BE49-F238E27FC236}">
                  <a16:creationId xmlns:a16="http://schemas.microsoft.com/office/drawing/2014/main" id="{754630CC-B7AC-4BA4-8DAF-DA87AF7B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04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4">
              <a:extLst>
                <a:ext uri="{FF2B5EF4-FFF2-40B4-BE49-F238E27FC236}">
                  <a16:creationId xmlns:a16="http://schemas.microsoft.com/office/drawing/2014/main" id="{097B6335-362D-41DE-A5F6-524A7661A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5">
              <a:extLst>
                <a:ext uri="{FF2B5EF4-FFF2-40B4-BE49-F238E27FC236}">
                  <a16:creationId xmlns:a16="http://schemas.microsoft.com/office/drawing/2014/main" id="{9D5C05DA-1F5D-4CE5-9257-0F8E2FF7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6">
              <a:extLst>
                <a:ext uri="{FF2B5EF4-FFF2-40B4-BE49-F238E27FC236}">
                  <a16:creationId xmlns:a16="http://schemas.microsoft.com/office/drawing/2014/main" id="{07820217-CC5C-4A15-8328-9FCEFCB4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1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7">
              <a:extLst>
                <a:ext uri="{FF2B5EF4-FFF2-40B4-BE49-F238E27FC236}">
                  <a16:creationId xmlns:a16="http://schemas.microsoft.com/office/drawing/2014/main" id="{094E3537-E3CC-4574-A01F-920E4CD65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8">
              <a:extLst>
                <a:ext uri="{FF2B5EF4-FFF2-40B4-BE49-F238E27FC236}">
                  <a16:creationId xmlns:a16="http://schemas.microsoft.com/office/drawing/2014/main" id="{1FA3F25F-156C-4597-A771-668F4442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9">
              <a:extLst>
                <a:ext uri="{FF2B5EF4-FFF2-40B4-BE49-F238E27FC236}">
                  <a16:creationId xmlns:a16="http://schemas.microsoft.com/office/drawing/2014/main" id="{896E93E6-31CA-4602-969B-2774F7254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2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0">
              <a:extLst>
                <a:ext uri="{FF2B5EF4-FFF2-40B4-BE49-F238E27FC236}">
                  <a16:creationId xmlns:a16="http://schemas.microsoft.com/office/drawing/2014/main" id="{CF5ED632-31D3-4349-8DC9-92CDEF2CC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1">
              <a:extLst>
                <a:ext uri="{FF2B5EF4-FFF2-40B4-BE49-F238E27FC236}">
                  <a16:creationId xmlns:a16="http://schemas.microsoft.com/office/drawing/2014/main" id="{570785C5-8D4F-4B40-B231-C455ADA3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02">
              <a:extLst>
                <a:ext uri="{FF2B5EF4-FFF2-40B4-BE49-F238E27FC236}">
                  <a16:creationId xmlns:a16="http://schemas.microsoft.com/office/drawing/2014/main" id="{CC64528B-72F0-4EA2-AD4F-AC745058D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42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3">
              <a:extLst>
                <a:ext uri="{FF2B5EF4-FFF2-40B4-BE49-F238E27FC236}">
                  <a16:creationId xmlns:a16="http://schemas.microsoft.com/office/drawing/2014/main" id="{8B95C4B4-CD06-411D-8F96-FC227F04D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4">
              <a:extLst>
                <a:ext uri="{FF2B5EF4-FFF2-40B4-BE49-F238E27FC236}">
                  <a16:creationId xmlns:a16="http://schemas.microsoft.com/office/drawing/2014/main" id="{BE592914-5296-4A95-B83D-DB612AF0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5">
              <a:extLst>
                <a:ext uri="{FF2B5EF4-FFF2-40B4-BE49-F238E27FC236}">
                  <a16:creationId xmlns:a16="http://schemas.microsoft.com/office/drawing/2014/main" id="{D7D06C1F-43F7-4555-BD06-E0BFBE70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54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06">
              <a:extLst>
                <a:ext uri="{FF2B5EF4-FFF2-40B4-BE49-F238E27FC236}">
                  <a16:creationId xmlns:a16="http://schemas.microsoft.com/office/drawing/2014/main" id="{18E42076-AC22-4C3E-8659-9969A4A88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07">
              <a:extLst>
                <a:ext uri="{FF2B5EF4-FFF2-40B4-BE49-F238E27FC236}">
                  <a16:creationId xmlns:a16="http://schemas.microsoft.com/office/drawing/2014/main" id="{6185D966-A375-47CB-90DF-205DF564F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8">
              <a:extLst>
                <a:ext uri="{FF2B5EF4-FFF2-40B4-BE49-F238E27FC236}">
                  <a16:creationId xmlns:a16="http://schemas.microsoft.com/office/drawing/2014/main" id="{B1066ADF-7DB7-4F59-9C26-D4AA7B7A2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6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09">
              <a:extLst>
                <a:ext uri="{FF2B5EF4-FFF2-40B4-BE49-F238E27FC236}">
                  <a16:creationId xmlns:a16="http://schemas.microsoft.com/office/drawing/2014/main" id="{ED0AA87D-9B5C-4C24-9C4D-22646AEC4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10">
              <a:extLst>
                <a:ext uri="{FF2B5EF4-FFF2-40B4-BE49-F238E27FC236}">
                  <a16:creationId xmlns:a16="http://schemas.microsoft.com/office/drawing/2014/main" id="{C7FA79A8-15EA-47E1-A8F3-AAFD3FD49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11">
              <a:extLst>
                <a:ext uri="{FF2B5EF4-FFF2-40B4-BE49-F238E27FC236}">
                  <a16:creationId xmlns:a16="http://schemas.microsoft.com/office/drawing/2014/main" id="{1B13AF97-5E97-49C9-BFC2-7344FB14E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7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12">
              <a:extLst>
                <a:ext uri="{FF2B5EF4-FFF2-40B4-BE49-F238E27FC236}">
                  <a16:creationId xmlns:a16="http://schemas.microsoft.com/office/drawing/2014/main" id="{F02A91E9-62E2-45BC-809E-F76269A8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13">
              <a:extLst>
                <a:ext uri="{FF2B5EF4-FFF2-40B4-BE49-F238E27FC236}">
                  <a16:creationId xmlns:a16="http://schemas.microsoft.com/office/drawing/2014/main" id="{48C3C79C-1A79-4BF3-A491-80E494EBA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4">
              <a:extLst>
                <a:ext uri="{FF2B5EF4-FFF2-40B4-BE49-F238E27FC236}">
                  <a16:creationId xmlns:a16="http://schemas.microsoft.com/office/drawing/2014/main" id="{12C5B61D-1B1A-4DA1-9DAF-9BB93590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92"/>
              <a:ext cx="15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15">
              <a:extLst>
                <a:ext uri="{FF2B5EF4-FFF2-40B4-BE49-F238E27FC236}">
                  <a16:creationId xmlns:a16="http://schemas.microsoft.com/office/drawing/2014/main" id="{C04982B8-3185-48E6-86A6-2545D9D5F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16">
              <a:extLst>
                <a:ext uri="{FF2B5EF4-FFF2-40B4-BE49-F238E27FC236}">
                  <a16:creationId xmlns:a16="http://schemas.microsoft.com/office/drawing/2014/main" id="{0DE027E6-9D4A-4007-8725-6B52C45BA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2005"/>
              <a:ext cx="1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7">
              <a:extLst>
                <a:ext uri="{FF2B5EF4-FFF2-40B4-BE49-F238E27FC236}">
                  <a16:creationId xmlns:a16="http://schemas.microsoft.com/office/drawing/2014/main" id="{4AAC201E-B7D8-42D0-ADF9-E47544C72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5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18">
              <a:extLst>
                <a:ext uri="{FF2B5EF4-FFF2-40B4-BE49-F238E27FC236}">
                  <a16:creationId xmlns:a16="http://schemas.microsoft.com/office/drawing/2014/main" id="{0D38EE40-E37F-40A5-9A22-ADFCED1C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05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19">
              <a:extLst>
                <a:ext uri="{FF2B5EF4-FFF2-40B4-BE49-F238E27FC236}">
                  <a16:creationId xmlns:a16="http://schemas.microsoft.com/office/drawing/2014/main" id="{2E1548EB-9AAE-42BF-9A77-320349A80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1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20">
              <a:extLst>
                <a:ext uri="{FF2B5EF4-FFF2-40B4-BE49-F238E27FC236}">
                  <a16:creationId xmlns:a16="http://schemas.microsoft.com/office/drawing/2014/main" id="{7D729F86-9A71-4802-A0C9-28BB0EBAD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1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21">
              <a:extLst>
                <a:ext uri="{FF2B5EF4-FFF2-40B4-BE49-F238E27FC236}">
                  <a16:creationId xmlns:a16="http://schemas.microsoft.com/office/drawing/2014/main" id="{9C598212-061C-41FA-949F-D2F863C65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31"/>
              <a:ext cx="13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2">
              <a:extLst>
                <a:ext uri="{FF2B5EF4-FFF2-40B4-BE49-F238E27FC236}">
                  <a16:creationId xmlns:a16="http://schemas.microsoft.com/office/drawing/2014/main" id="{50BC41EC-EAA5-4F31-B3D5-932AFEED7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31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3">
              <a:extLst>
                <a:ext uri="{FF2B5EF4-FFF2-40B4-BE49-F238E27FC236}">
                  <a16:creationId xmlns:a16="http://schemas.microsoft.com/office/drawing/2014/main" id="{63637AE2-B9D1-4498-896B-171A016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96"/>
              <a:ext cx="74" cy="147"/>
            </a:xfrm>
            <a:custGeom>
              <a:avLst/>
              <a:gdLst>
                <a:gd name="T0" fmla="*/ 0 w 74"/>
                <a:gd name="T1" fmla="*/ 147 h 147"/>
                <a:gd name="T2" fmla="*/ 74 w 74"/>
                <a:gd name="T3" fmla="*/ 147 h 147"/>
                <a:gd name="T4" fmla="*/ 74 w 74"/>
                <a:gd name="T5" fmla="*/ 0 h 147"/>
                <a:gd name="T6" fmla="*/ 12 w 74"/>
                <a:gd name="T7" fmla="*/ 0 h 147"/>
                <a:gd name="T8" fmla="*/ 12 w 74"/>
                <a:gd name="T9" fmla="*/ 109 h 147"/>
                <a:gd name="T10" fmla="*/ 0 w 74"/>
                <a:gd name="T11" fmla="*/ 109 h 147"/>
                <a:gd name="T12" fmla="*/ 0 w 74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47">
                  <a:moveTo>
                    <a:pt x="0" y="147"/>
                  </a:moveTo>
                  <a:lnTo>
                    <a:pt x="74" y="147"/>
                  </a:lnTo>
                  <a:lnTo>
                    <a:pt x="74" y="0"/>
                  </a:lnTo>
                  <a:lnTo>
                    <a:pt x="12" y="0"/>
                  </a:lnTo>
                  <a:lnTo>
                    <a:pt x="12" y="109"/>
                  </a:lnTo>
                  <a:lnTo>
                    <a:pt x="0" y="1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4">
              <a:extLst>
                <a:ext uri="{FF2B5EF4-FFF2-40B4-BE49-F238E27FC236}">
                  <a16:creationId xmlns:a16="http://schemas.microsoft.com/office/drawing/2014/main" id="{BB3CB6AE-2EB9-408F-B89E-9D61B79EE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1892"/>
              <a:ext cx="82" cy="155"/>
            </a:xfrm>
            <a:custGeom>
              <a:avLst/>
              <a:gdLst>
                <a:gd name="T0" fmla="*/ 82 w 82"/>
                <a:gd name="T1" fmla="*/ 155 h 155"/>
                <a:gd name="T2" fmla="*/ 0 w 82"/>
                <a:gd name="T3" fmla="*/ 155 h 155"/>
                <a:gd name="T4" fmla="*/ 0 w 82"/>
                <a:gd name="T5" fmla="*/ 109 h 155"/>
                <a:gd name="T6" fmla="*/ 14 w 82"/>
                <a:gd name="T7" fmla="*/ 109 h 155"/>
                <a:gd name="T8" fmla="*/ 14 w 82"/>
                <a:gd name="T9" fmla="*/ 0 h 155"/>
                <a:gd name="T10" fmla="*/ 82 w 82"/>
                <a:gd name="T11" fmla="*/ 0 h 155"/>
                <a:gd name="T12" fmla="*/ 82 w 82"/>
                <a:gd name="T13" fmla="*/ 155 h 155"/>
                <a:gd name="T14" fmla="*/ 8 w 82"/>
                <a:gd name="T15" fmla="*/ 147 h 155"/>
                <a:gd name="T16" fmla="*/ 74 w 82"/>
                <a:gd name="T17" fmla="*/ 147 h 155"/>
                <a:gd name="T18" fmla="*/ 74 w 82"/>
                <a:gd name="T19" fmla="*/ 8 h 155"/>
                <a:gd name="T20" fmla="*/ 20 w 82"/>
                <a:gd name="T21" fmla="*/ 8 h 155"/>
                <a:gd name="T22" fmla="*/ 20 w 82"/>
                <a:gd name="T23" fmla="*/ 115 h 155"/>
                <a:gd name="T24" fmla="*/ 8 w 82"/>
                <a:gd name="T25" fmla="*/ 115 h 155"/>
                <a:gd name="T26" fmla="*/ 8 w 8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0" y="155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0"/>
                  </a:lnTo>
                  <a:lnTo>
                    <a:pt x="82" y="0"/>
                  </a:lnTo>
                  <a:lnTo>
                    <a:pt x="82" y="155"/>
                  </a:lnTo>
                  <a:close/>
                  <a:moveTo>
                    <a:pt x="8" y="147"/>
                  </a:moveTo>
                  <a:lnTo>
                    <a:pt x="74" y="147"/>
                  </a:lnTo>
                  <a:lnTo>
                    <a:pt x="74" y="8"/>
                  </a:lnTo>
                  <a:lnTo>
                    <a:pt x="20" y="8"/>
                  </a:lnTo>
                  <a:lnTo>
                    <a:pt x="20" y="115"/>
                  </a:lnTo>
                  <a:lnTo>
                    <a:pt x="8" y="115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5">
              <a:extLst>
                <a:ext uri="{FF2B5EF4-FFF2-40B4-BE49-F238E27FC236}">
                  <a16:creationId xmlns:a16="http://schemas.microsoft.com/office/drawing/2014/main" id="{EBE7B45D-5F30-4749-A51F-04DE91F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873"/>
              <a:ext cx="11" cy="170"/>
            </a:xfrm>
            <a:custGeom>
              <a:avLst/>
              <a:gdLst>
                <a:gd name="T0" fmla="*/ 11 w 11"/>
                <a:gd name="T1" fmla="*/ 170 h 170"/>
                <a:gd name="T2" fmla="*/ 0 w 11"/>
                <a:gd name="T3" fmla="*/ 170 h 170"/>
                <a:gd name="T4" fmla="*/ 0 w 11"/>
                <a:gd name="T5" fmla="*/ 6 h 170"/>
                <a:gd name="T6" fmla="*/ 11 w 11"/>
                <a:gd name="T7" fmla="*/ 0 h 170"/>
                <a:gd name="T8" fmla="*/ 11 w 11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0">
                  <a:moveTo>
                    <a:pt x="11" y="170"/>
                  </a:moveTo>
                  <a:lnTo>
                    <a:pt x="0" y="17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17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6">
              <a:extLst>
                <a:ext uri="{FF2B5EF4-FFF2-40B4-BE49-F238E27FC236}">
                  <a16:creationId xmlns:a16="http://schemas.microsoft.com/office/drawing/2014/main" id="{9CD282F0-D970-4BC8-AFF7-91905C5AE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" y="1865"/>
              <a:ext cx="19" cy="182"/>
            </a:xfrm>
            <a:custGeom>
              <a:avLst/>
              <a:gdLst>
                <a:gd name="T0" fmla="*/ 19 w 19"/>
                <a:gd name="T1" fmla="*/ 182 h 182"/>
                <a:gd name="T2" fmla="*/ 0 w 19"/>
                <a:gd name="T3" fmla="*/ 182 h 182"/>
                <a:gd name="T4" fmla="*/ 0 w 19"/>
                <a:gd name="T5" fmla="*/ 12 h 182"/>
                <a:gd name="T6" fmla="*/ 19 w 19"/>
                <a:gd name="T7" fmla="*/ 0 h 182"/>
                <a:gd name="T8" fmla="*/ 19 w 19"/>
                <a:gd name="T9" fmla="*/ 182 h 182"/>
                <a:gd name="T10" fmla="*/ 8 w 19"/>
                <a:gd name="T11" fmla="*/ 174 h 182"/>
                <a:gd name="T12" fmla="*/ 13 w 19"/>
                <a:gd name="T13" fmla="*/ 174 h 182"/>
                <a:gd name="T14" fmla="*/ 13 w 19"/>
                <a:gd name="T15" fmla="*/ 14 h 182"/>
                <a:gd name="T16" fmla="*/ 8 w 19"/>
                <a:gd name="T17" fmla="*/ 16 h 182"/>
                <a:gd name="T18" fmla="*/ 8 w 19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2">
                  <a:moveTo>
                    <a:pt x="19" y="182"/>
                  </a:moveTo>
                  <a:lnTo>
                    <a:pt x="0" y="182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19" y="182"/>
                  </a:lnTo>
                  <a:close/>
                  <a:moveTo>
                    <a:pt x="8" y="174"/>
                  </a:moveTo>
                  <a:lnTo>
                    <a:pt x="13" y="17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8" y="17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27">
              <a:extLst>
                <a:ext uri="{FF2B5EF4-FFF2-40B4-BE49-F238E27FC236}">
                  <a16:creationId xmlns:a16="http://schemas.microsoft.com/office/drawing/2014/main" id="{AC5484BD-3FCE-417B-A2E8-92705ADC4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817"/>
              <a:ext cx="6" cy="5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28">
              <a:extLst>
                <a:ext uri="{FF2B5EF4-FFF2-40B4-BE49-F238E27FC236}">
                  <a16:creationId xmlns:a16="http://schemas.microsoft.com/office/drawing/2014/main" id="{DD9C7849-1E61-472C-B64B-3CAA798C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877"/>
              <a:ext cx="11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29">
              <a:extLst>
                <a:ext uri="{FF2B5EF4-FFF2-40B4-BE49-F238E27FC236}">
                  <a16:creationId xmlns:a16="http://schemas.microsoft.com/office/drawing/2014/main" id="{765C488B-0609-4191-A855-B6EEC9A8D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1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30">
              <a:extLst>
                <a:ext uri="{FF2B5EF4-FFF2-40B4-BE49-F238E27FC236}">
                  <a16:creationId xmlns:a16="http://schemas.microsoft.com/office/drawing/2014/main" id="{64B66DC8-6716-4494-893A-27CF5F589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2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31">
              <a:extLst>
                <a:ext uri="{FF2B5EF4-FFF2-40B4-BE49-F238E27FC236}">
                  <a16:creationId xmlns:a16="http://schemas.microsoft.com/office/drawing/2014/main" id="{AC33569A-666C-4449-805E-821EE6102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42"/>
              <a:ext cx="62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2">
              <a:extLst>
                <a:ext uri="{FF2B5EF4-FFF2-40B4-BE49-F238E27FC236}">
                  <a16:creationId xmlns:a16="http://schemas.microsoft.com/office/drawing/2014/main" id="{8A81B7C7-FEB7-4240-9F51-7B54373B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6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3">
              <a:extLst>
                <a:ext uri="{FF2B5EF4-FFF2-40B4-BE49-F238E27FC236}">
                  <a16:creationId xmlns:a16="http://schemas.microsoft.com/office/drawing/2014/main" id="{D67F82A7-29BF-467F-9380-610331AB0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7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4">
              <a:extLst>
                <a:ext uri="{FF2B5EF4-FFF2-40B4-BE49-F238E27FC236}">
                  <a16:creationId xmlns:a16="http://schemas.microsoft.com/office/drawing/2014/main" id="{F827B83A-3858-44F3-9C79-7E3C71B7B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001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35">
              <a:extLst>
                <a:ext uri="{FF2B5EF4-FFF2-40B4-BE49-F238E27FC236}">
                  <a16:creationId xmlns:a16="http://schemas.microsoft.com/office/drawing/2014/main" id="{0D997B17-D6CD-4B3C-87A3-308EDAF1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867"/>
              <a:ext cx="6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>
              <a:extLst>
                <a:ext uri="{FF2B5EF4-FFF2-40B4-BE49-F238E27FC236}">
                  <a16:creationId xmlns:a16="http://schemas.microsoft.com/office/drawing/2014/main" id="{F25DE8CA-2BE4-47DC-A243-2CC799F3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" y="1861"/>
              <a:ext cx="73" cy="37"/>
            </a:xfrm>
            <a:custGeom>
              <a:avLst/>
              <a:gdLst>
                <a:gd name="T0" fmla="*/ 73 w 73"/>
                <a:gd name="T1" fmla="*/ 37 h 37"/>
                <a:gd name="T2" fmla="*/ 0 w 73"/>
                <a:gd name="T3" fmla="*/ 37 h 37"/>
                <a:gd name="T4" fmla="*/ 0 w 73"/>
                <a:gd name="T5" fmla="*/ 0 h 37"/>
                <a:gd name="T6" fmla="*/ 73 w 73"/>
                <a:gd name="T7" fmla="*/ 0 h 37"/>
                <a:gd name="T8" fmla="*/ 73 w 73"/>
                <a:gd name="T9" fmla="*/ 37 h 37"/>
                <a:gd name="T10" fmla="*/ 6 w 73"/>
                <a:gd name="T11" fmla="*/ 29 h 37"/>
                <a:gd name="T12" fmla="*/ 65 w 73"/>
                <a:gd name="T13" fmla="*/ 29 h 37"/>
                <a:gd name="T14" fmla="*/ 65 w 73"/>
                <a:gd name="T15" fmla="*/ 8 h 37"/>
                <a:gd name="T16" fmla="*/ 6 w 73"/>
                <a:gd name="T17" fmla="*/ 8 h 37"/>
                <a:gd name="T18" fmla="*/ 6 w 73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7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37"/>
                  </a:lnTo>
                  <a:close/>
                  <a:moveTo>
                    <a:pt x="6" y="29"/>
                  </a:moveTo>
                  <a:lnTo>
                    <a:pt x="65" y="29"/>
                  </a:lnTo>
                  <a:lnTo>
                    <a:pt x="65" y="8"/>
                  </a:lnTo>
                  <a:lnTo>
                    <a:pt x="6" y="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7">
              <a:extLst>
                <a:ext uri="{FF2B5EF4-FFF2-40B4-BE49-F238E27FC236}">
                  <a16:creationId xmlns:a16="http://schemas.microsoft.com/office/drawing/2014/main" id="{6B2AD03D-FEA0-43B1-A448-45CA24F64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881"/>
              <a:ext cx="87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>
              <a:extLst>
                <a:ext uri="{FF2B5EF4-FFF2-40B4-BE49-F238E27FC236}">
                  <a16:creationId xmlns:a16="http://schemas.microsoft.com/office/drawing/2014/main" id="{69CFE00A-9798-4E21-B8C5-8A63FD6BA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1875"/>
              <a:ext cx="95" cy="174"/>
            </a:xfrm>
            <a:custGeom>
              <a:avLst/>
              <a:gdLst>
                <a:gd name="T0" fmla="*/ 95 w 95"/>
                <a:gd name="T1" fmla="*/ 174 h 174"/>
                <a:gd name="T2" fmla="*/ 0 w 95"/>
                <a:gd name="T3" fmla="*/ 174 h 174"/>
                <a:gd name="T4" fmla="*/ 0 w 95"/>
                <a:gd name="T5" fmla="*/ 0 h 174"/>
                <a:gd name="T6" fmla="*/ 95 w 95"/>
                <a:gd name="T7" fmla="*/ 0 h 174"/>
                <a:gd name="T8" fmla="*/ 95 w 95"/>
                <a:gd name="T9" fmla="*/ 174 h 174"/>
                <a:gd name="T10" fmla="*/ 8 w 95"/>
                <a:gd name="T11" fmla="*/ 166 h 174"/>
                <a:gd name="T12" fmla="*/ 87 w 95"/>
                <a:gd name="T13" fmla="*/ 166 h 174"/>
                <a:gd name="T14" fmla="*/ 87 w 95"/>
                <a:gd name="T15" fmla="*/ 8 h 174"/>
                <a:gd name="T16" fmla="*/ 8 w 95"/>
                <a:gd name="T17" fmla="*/ 8 h 174"/>
                <a:gd name="T18" fmla="*/ 8 w 95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4">
                  <a:moveTo>
                    <a:pt x="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74"/>
                  </a:lnTo>
                  <a:close/>
                  <a:moveTo>
                    <a:pt x="8" y="166"/>
                  </a:moveTo>
                  <a:lnTo>
                    <a:pt x="87" y="166"/>
                  </a:lnTo>
                  <a:lnTo>
                    <a:pt x="87" y="8"/>
                  </a:lnTo>
                  <a:lnTo>
                    <a:pt x="8" y="8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39">
              <a:extLst>
                <a:ext uri="{FF2B5EF4-FFF2-40B4-BE49-F238E27FC236}">
                  <a16:creationId xmlns:a16="http://schemas.microsoft.com/office/drawing/2014/main" id="{3D254AE2-C96D-4810-BDC5-1E924D26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88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40">
              <a:extLst>
                <a:ext uri="{FF2B5EF4-FFF2-40B4-BE49-F238E27FC236}">
                  <a16:creationId xmlns:a16="http://schemas.microsoft.com/office/drawing/2014/main" id="{939C5AA2-353A-421F-8AEE-C7E6E3D12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89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41">
              <a:extLst>
                <a:ext uri="{FF2B5EF4-FFF2-40B4-BE49-F238E27FC236}">
                  <a16:creationId xmlns:a16="http://schemas.microsoft.com/office/drawing/2014/main" id="{FCE433C5-9AEB-4736-B621-DD57C107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0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42">
              <a:extLst>
                <a:ext uri="{FF2B5EF4-FFF2-40B4-BE49-F238E27FC236}">
                  <a16:creationId xmlns:a16="http://schemas.microsoft.com/office/drawing/2014/main" id="{C87919A4-04EA-4BAC-B8D1-656F8EF8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1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43">
              <a:extLst>
                <a:ext uri="{FF2B5EF4-FFF2-40B4-BE49-F238E27FC236}">
                  <a16:creationId xmlns:a16="http://schemas.microsoft.com/office/drawing/2014/main" id="{CAE80044-8DB6-4059-BD58-32FB70AB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2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44">
              <a:extLst>
                <a:ext uri="{FF2B5EF4-FFF2-40B4-BE49-F238E27FC236}">
                  <a16:creationId xmlns:a16="http://schemas.microsoft.com/office/drawing/2014/main" id="{7B97E450-C22E-44F1-A84E-EF11FA25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3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45">
              <a:extLst>
                <a:ext uri="{FF2B5EF4-FFF2-40B4-BE49-F238E27FC236}">
                  <a16:creationId xmlns:a16="http://schemas.microsoft.com/office/drawing/2014/main" id="{581304F0-ED71-4DBE-A7C4-90783B67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46">
              <a:extLst>
                <a:ext uri="{FF2B5EF4-FFF2-40B4-BE49-F238E27FC236}">
                  <a16:creationId xmlns:a16="http://schemas.microsoft.com/office/drawing/2014/main" id="{833220C8-1A89-47FC-A6EC-C8251B87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58"/>
              <a:ext cx="59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47">
              <a:extLst>
                <a:ext uri="{FF2B5EF4-FFF2-40B4-BE49-F238E27FC236}">
                  <a16:creationId xmlns:a16="http://schemas.microsoft.com/office/drawing/2014/main" id="{BB1905B7-7250-4855-A162-F14BAD29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6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48">
              <a:extLst>
                <a:ext uri="{FF2B5EF4-FFF2-40B4-BE49-F238E27FC236}">
                  <a16:creationId xmlns:a16="http://schemas.microsoft.com/office/drawing/2014/main" id="{6C05A354-71BF-4033-BB1E-7EA7EA79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7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49">
              <a:extLst>
                <a:ext uri="{FF2B5EF4-FFF2-40B4-BE49-F238E27FC236}">
                  <a16:creationId xmlns:a16="http://schemas.microsoft.com/office/drawing/2014/main" id="{12AA2888-FC87-4840-B322-2D416C4C6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88"/>
              <a:ext cx="77" cy="9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50">
              <a:extLst>
                <a:ext uri="{FF2B5EF4-FFF2-40B4-BE49-F238E27FC236}">
                  <a16:creationId xmlns:a16="http://schemas.microsoft.com/office/drawing/2014/main" id="{0122830C-6BB1-4C42-97FF-1F40B66DB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9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51">
              <a:extLst>
                <a:ext uri="{FF2B5EF4-FFF2-40B4-BE49-F238E27FC236}">
                  <a16:creationId xmlns:a16="http://schemas.microsoft.com/office/drawing/2014/main" id="{69C2F00F-726D-460E-87E4-251DBFB7C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0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52">
              <a:extLst>
                <a:ext uri="{FF2B5EF4-FFF2-40B4-BE49-F238E27FC236}">
                  <a16:creationId xmlns:a16="http://schemas.microsoft.com/office/drawing/2014/main" id="{7AA7FD48-9C68-4795-8866-55C581A3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1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3">
              <a:extLst>
                <a:ext uri="{FF2B5EF4-FFF2-40B4-BE49-F238E27FC236}">
                  <a16:creationId xmlns:a16="http://schemas.microsoft.com/office/drawing/2014/main" id="{47052358-3DAF-41C2-B148-586F9A4B4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29"/>
              <a:ext cx="77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54">
              <a:extLst>
                <a:ext uri="{FF2B5EF4-FFF2-40B4-BE49-F238E27FC236}">
                  <a16:creationId xmlns:a16="http://schemas.microsoft.com/office/drawing/2014/main" id="{40EF196C-9A1F-4987-AE70-03583F91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879"/>
              <a:ext cx="73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5">
              <a:extLst>
                <a:ext uri="{FF2B5EF4-FFF2-40B4-BE49-F238E27FC236}">
                  <a16:creationId xmlns:a16="http://schemas.microsoft.com/office/drawing/2014/main" id="{0843430F-9954-4505-8FE3-BA9A8DF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3"/>
              <a:ext cx="67" cy="62"/>
            </a:xfrm>
            <a:custGeom>
              <a:avLst/>
              <a:gdLst>
                <a:gd name="T0" fmla="*/ 17 w 33"/>
                <a:gd name="T1" fmla="*/ 0 h 31"/>
                <a:gd name="T2" fmla="*/ 17 w 33"/>
                <a:gd name="T3" fmla="*/ 0 h 31"/>
                <a:gd name="T4" fmla="*/ 0 w 33"/>
                <a:gd name="T5" fmla="*/ 31 h 31"/>
                <a:gd name="T6" fmla="*/ 33 w 33"/>
                <a:gd name="T7" fmla="*/ 31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6">
              <a:extLst>
                <a:ext uri="{FF2B5EF4-FFF2-40B4-BE49-F238E27FC236}">
                  <a16:creationId xmlns:a16="http://schemas.microsoft.com/office/drawing/2014/main" id="{928F7751-2340-4D27-B95F-0FA980F3D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77"/>
              <a:ext cx="75" cy="166"/>
            </a:xfrm>
            <a:custGeom>
              <a:avLst/>
              <a:gdLst>
                <a:gd name="T0" fmla="*/ 75 w 75"/>
                <a:gd name="T1" fmla="*/ 166 h 166"/>
                <a:gd name="T2" fmla="*/ 0 w 75"/>
                <a:gd name="T3" fmla="*/ 166 h 166"/>
                <a:gd name="T4" fmla="*/ 0 w 75"/>
                <a:gd name="T5" fmla="*/ 0 h 166"/>
                <a:gd name="T6" fmla="*/ 75 w 75"/>
                <a:gd name="T7" fmla="*/ 0 h 166"/>
                <a:gd name="T8" fmla="*/ 75 w 75"/>
                <a:gd name="T9" fmla="*/ 166 h 166"/>
                <a:gd name="T10" fmla="*/ 4 w 75"/>
                <a:gd name="T11" fmla="*/ 164 h 166"/>
                <a:gd name="T12" fmla="*/ 73 w 75"/>
                <a:gd name="T13" fmla="*/ 164 h 166"/>
                <a:gd name="T14" fmla="*/ 73 w 75"/>
                <a:gd name="T15" fmla="*/ 2 h 166"/>
                <a:gd name="T16" fmla="*/ 4 w 75"/>
                <a:gd name="T17" fmla="*/ 2 h 166"/>
                <a:gd name="T18" fmla="*/ 4 w 75"/>
                <a:gd name="T1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6">
                  <a:moveTo>
                    <a:pt x="75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66"/>
                  </a:lnTo>
                  <a:close/>
                  <a:moveTo>
                    <a:pt x="4" y="164"/>
                  </a:moveTo>
                  <a:lnTo>
                    <a:pt x="73" y="164"/>
                  </a:lnTo>
                  <a:lnTo>
                    <a:pt x="73" y="2"/>
                  </a:lnTo>
                  <a:lnTo>
                    <a:pt x="4" y="2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7">
              <a:extLst>
                <a:ext uri="{FF2B5EF4-FFF2-40B4-BE49-F238E27FC236}">
                  <a16:creationId xmlns:a16="http://schemas.microsoft.com/office/drawing/2014/main" id="{BBD84C8E-BD58-4931-BC52-720B15F0A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1873"/>
              <a:ext cx="81" cy="174"/>
            </a:xfrm>
            <a:custGeom>
              <a:avLst/>
              <a:gdLst>
                <a:gd name="T0" fmla="*/ 81 w 81"/>
                <a:gd name="T1" fmla="*/ 174 h 174"/>
                <a:gd name="T2" fmla="*/ 0 w 81"/>
                <a:gd name="T3" fmla="*/ 174 h 174"/>
                <a:gd name="T4" fmla="*/ 0 w 81"/>
                <a:gd name="T5" fmla="*/ 0 h 174"/>
                <a:gd name="T6" fmla="*/ 81 w 81"/>
                <a:gd name="T7" fmla="*/ 0 h 174"/>
                <a:gd name="T8" fmla="*/ 81 w 81"/>
                <a:gd name="T9" fmla="*/ 174 h 174"/>
                <a:gd name="T10" fmla="*/ 8 w 81"/>
                <a:gd name="T11" fmla="*/ 166 h 174"/>
                <a:gd name="T12" fmla="*/ 73 w 81"/>
                <a:gd name="T13" fmla="*/ 166 h 174"/>
                <a:gd name="T14" fmla="*/ 73 w 81"/>
                <a:gd name="T15" fmla="*/ 10 h 174"/>
                <a:gd name="T16" fmla="*/ 8 w 81"/>
                <a:gd name="T17" fmla="*/ 10 h 174"/>
                <a:gd name="T18" fmla="*/ 8 w 81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74">
                  <a:moveTo>
                    <a:pt x="8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74"/>
                  </a:lnTo>
                  <a:close/>
                  <a:moveTo>
                    <a:pt x="8" y="166"/>
                  </a:moveTo>
                  <a:lnTo>
                    <a:pt x="73" y="166"/>
                  </a:lnTo>
                  <a:lnTo>
                    <a:pt x="73" y="10"/>
                  </a:lnTo>
                  <a:lnTo>
                    <a:pt x="8" y="10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58">
              <a:extLst>
                <a:ext uri="{FF2B5EF4-FFF2-40B4-BE49-F238E27FC236}">
                  <a16:creationId xmlns:a16="http://schemas.microsoft.com/office/drawing/2014/main" id="{D7411722-A13A-4343-B9B4-BAB665181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75"/>
              <a:ext cx="77" cy="8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59">
              <a:extLst>
                <a:ext uri="{FF2B5EF4-FFF2-40B4-BE49-F238E27FC236}">
                  <a16:creationId xmlns:a16="http://schemas.microsoft.com/office/drawing/2014/main" id="{75697D33-E113-4F80-9A35-5CD9DBC7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871"/>
              <a:ext cx="85" cy="1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0">
              <a:extLst>
                <a:ext uri="{FF2B5EF4-FFF2-40B4-BE49-F238E27FC236}">
                  <a16:creationId xmlns:a16="http://schemas.microsoft.com/office/drawing/2014/main" id="{C89ADE32-93F6-49DB-839E-0AF07397D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1809"/>
              <a:ext cx="73" cy="68"/>
            </a:xfrm>
            <a:custGeom>
              <a:avLst/>
              <a:gdLst>
                <a:gd name="T0" fmla="*/ 3 w 36"/>
                <a:gd name="T1" fmla="*/ 34 h 34"/>
                <a:gd name="T2" fmla="*/ 0 w 36"/>
                <a:gd name="T3" fmla="*/ 32 h 34"/>
                <a:gd name="T4" fmla="*/ 16 w 36"/>
                <a:gd name="T5" fmla="*/ 1 h 34"/>
                <a:gd name="T6" fmla="*/ 18 w 36"/>
                <a:gd name="T7" fmla="*/ 0 h 34"/>
                <a:gd name="T8" fmla="*/ 18 w 36"/>
                <a:gd name="T9" fmla="*/ 0 h 34"/>
                <a:gd name="T10" fmla="*/ 20 w 36"/>
                <a:gd name="T11" fmla="*/ 1 h 34"/>
                <a:gd name="T12" fmla="*/ 36 w 36"/>
                <a:gd name="T13" fmla="*/ 32 h 34"/>
                <a:gd name="T14" fmla="*/ 32 w 36"/>
                <a:gd name="T15" fmla="*/ 34 h 34"/>
                <a:gd name="T16" fmla="*/ 18 w 36"/>
                <a:gd name="T17" fmla="*/ 6 h 34"/>
                <a:gd name="T18" fmla="*/ 3 w 36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61">
              <a:extLst>
                <a:ext uri="{FF2B5EF4-FFF2-40B4-BE49-F238E27FC236}">
                  <a16:creationId xmlns:a16="http://schemas.microsoft.com/office/drawing/2014/main" id="{538BEE80-F552-432A-BB6E-B412FD74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888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2">
              <a:extLst>
                <a:ext uri="{FF2B5EF4-FFF2-40B4-BE49-F238E27FC236}">
                  <a16:creationId xmlns:a16="http://schemas.microsoft.com/office/drawing/2014/main" id="{C0C1169A-58FB-4156-958F-9D0F1EBC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0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63">
              <a:extLst>
                <a:ext uri="{FF2B5EF4-FFF2-40B4-BE49-F238E27FC236}">
                  <a16:creationId xmlns:a16="http://schemas.microsoft.com/office/drawing/2014/main" id="{3186663B-4D81-4A15-864B-777448DE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64">
              <a:extLst>
                <a:ext uri="{FF2B5EF4-FFF2-40B4-BE49-F238E27FC236}">
                  <a16:creationId xmlns:a16="http://schemas.microsoft.com/office/drawing/2014/main" id="{5D76D523-1C2F-44CF-A84C-A2FB96CB1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24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65">
              <a:extLst>
                <a:ext uri="{FF2B5EF4-FFF2-40B4-BE49-F238E27FC236}">
                  <a16:creationId xmlns:a16="http://schemas.microsoft.com/office/drawing/2014/main" id="{2C083CD0-572C-4D84-BDC2-D7FB7D85D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36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66">
              <a:extLst>
                <a:ext uri="{FF2B5EF4-FFF2-40B4-BE49-F238E27FC236}">
                  <a16:creationId xmlns:a16="http://schemas.microsoft.com/office/drawing/2014/main" id="{9DE7475F-FB2B-4D08-BBC1-2C0B2B40B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5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67">
              <a:extLst>
                <a:ext uri="{FF2B5EF4-FFF2-40B4-BE49-F238E27FC236}">
                  <a16:creationId xmlns:a16="http://schemas.microsoft.com/office/drawing/2014/main" id="{C10D0A2D-EF48-4CDA-9787-3972D9AA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68">
              <a:extLst>
                <a:ext uri="{FF2B5EF4-FFF2-40B4-BE49-F238E27FC236}">
                  <a16:creationId xmlns:a16="http://schemas.microsoft.com/office/drawing/2014/main" id="{CAD669FD-70A8-4CDB-9DB4-A7CFF832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74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69">
              <a:extLst>
                <a:ext uri="{FF2B5EF4-FFF2-40B4-BE49-F238E27FC236}">
                  <a16:creationId xmlns:a16="http://schemas.microsoft.com/office/drawing/2014/main" id="{2560A01B-AB76-480E-AEAD-6BB388BB9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86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70">
              <a:extLst>
                <a:ext uri="{FF2B5EF4-FFF2-40B4-BE49-F238E27FC236}">
                  <a16:creationId xmlns:a16="http://schemas.microsoft.com/office/drawing/2014/main" id="{7B531527-F55A-4BDD-9072-AD2EB536F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99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1">
              <a:extLst>
                <a:ext uri="{FF2B5EF4-FFF2-40B4-BE49-F238E27FC236}">
                  <a16:creationId xmlns:a16="http://schemas.microsoft.com/office/drawing/2014/main" id="{6102FCEF-87E1-4DA9-9028-F0F56A8A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11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2">
              <a:extLst>
                <a:ext uri="{FF2B5EF4-FFF2-40B4-BE49-F238E27FC236}">
                  <a16:creationId xmlns:a16="http://schemas.microsoft.com/office/drawing/2014/main" id="{D70BC08E-6F58-4E1E-9A0B-2DA383EA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23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3">
              <a:extLst>
                <a:ext uri="{FF2B5EF4-FFF2-40B4-BE49-F238E27FC236}">
                  <a16:creationId xmlns:a16="http://schemas.microsoft.com/office/drawing/2014/main" id="{CB0AA3DF-E118-4C4A-ACCF-2C745271C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678"/>
              <a:ext cx="208" cy="371"/>
            </a:xfrm>
            <a:custGeom>
              <a:avLst/>
              <a:gdLst>
                <a:gd name="T0" fmla="*/ 35 w 103"/>
                <a:gd name="T1" fmla="*/ 184 h 184"/>
                <a:gd name="T2" fmla="*/ 3 w 103"/>
                <a:gd name="T3" fmla="*/ 109 h 184"/>
                <a:gd name="T4" fmla="*/ 103 w 103"/>
                <a:gd name="T5" fmla="*/ 3 h 184"/>
                <a:gd name="T6" fmla="*/ 103 w 103"/>
                <a:gd name="T7" fmla="*/ 0 h 184"/>
                <a:gd name="T8" fmla="*/ 0 w 103"/>
                <a:gd name="T9" fmla="*/ 109 h 184"/>
                <a:gd name="T10" fmla="*/ 31 w 103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84">
                  <a:moveTo>
                    <a:pt x="35" y="184"/>
                  </a:moveTo>
                  <a:cubicBezTo>
                    <a:pt x="15" y="165"/>
                    <a:pt x="3" y="138"/>
                    <a:pt x="3" y="109"/>
                  </a:cubicBezTo>
                  <a:cubicBezTo>
                    <a:pt x="3" y="52"/>
                    <a:pt x="47" y="6"/>
                    <a:pt x="103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6" y="3"/>
                    <a:pt x="0" y="51"/>
                    <a:pt x="0" y="109"/>
                  </a:cubicBezTo>
                  <a:cubicBezTo>
                    <a:pt x="0" y="138"/>
                    <a:pt x="12" y="165"/>
                    <a:pt x="31" y="184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4">
              <a:extLst>
                <a:ext uri="{FF2B5EF4-FFF2-40B4-BE49-F238E27FC236}">
                  <a16:creationId xmlns:a16="http://schemas.microsoft.com/office/drawing/2014/main" id="{CEAF0C6B-5DC0-4090-A8A4-54A3DAAC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678"/>
              <a:ext cx="200" cy="187"/>
            </a:xfrm>
            <a:custGeom>
              <a:avLst/>
              <a:gdLst>
                <a:gd name="T0" fmla="*/ 99 w 99"/>
                <a:gd name="T1" fmla="*/ 93 h 93"/>
                <a:gd name="T2" fmla="*/ 0 w 99"/>
                <a:gd name="T3" fmla="*/ 0 h 93"/>
                <a:gd name="T4" fmla="*/ 0 w 99"/>
                <a:gd name="T5" fmla="*/ 3 h 93"/>
                <a:gd name="T6" fmla="*/ 96 w 99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3">
                  <a:moveTo>
                    <a:pt x="99" y="93"/>
                  </a:moveTo>
                  <a:cubicBezTo>
                    <a:pt x="92" y="43"/>
                    <a:pt x="5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7"/>
                    <a:pt x="89" y="44"/>
                    <a:pt x="96" y="93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75">
              <a:extLst>
                <a:ext uri="{FF2B5EF4-FFF2-40B4-BE49-F238E27FC236}">
                  <a16:creationId xmlns:a16="http://schemas.microsoft.com/office/drawing/2014/main" id="{EE11A9DA-3B46-4DB7-BCA3-1D776E90C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  <a:gd name="T18" fmla="*/ 6 w 40"/>
                <a:gd name="T1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close/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6">
              <a:extLst>
                <a:ext uri="{FF2B5EF4-FFF2-40B4-BE49-F238E27FC236}">
                  <a16:creationId xmlns:a16="http://schemas.microsoft.com/office/drawing/2014/main" id="{9E4D3B09-C4E7-4D31-8313-3DC9D2D43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77">
              <a:extLst>
                <a:ext uri="{FF2B5EF4-FFF2-40B4-BE49-F238E27FC236}">
                  <a16:creationId xmlns:a16="http://schemas.microsoft.com/office/drawing/2014/main" id="{04B7D2AD-B623-4DD3-B50E-2E68E7EF5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56"/>
              <a:ext cx="38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8">
              <a:extLst>
                <a:ext uri="{FF2B5EF4-FFF2-40B4-BE49-F238E27FC236}">
                  <a16:creationId xmlns:a16="http://schemas.microsoft.com/office/drawing/2014/main" id="{81A5B03F-DF9B-4B65-8A5D-9392BB57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" y="1758"/>
              <a:ext cx="44" cy="253"/>
            </a:xfrm>
            <a:custGeom>
              <a:avLst/>
              <a:gdLst>
                <a:gd name="T0" fmla="*/ 44 w 44"/>
                <a:gd name="T1" fmla="*/ 253 h 253"/>
                <a:gd name="T2" fmla="*/ 0 w 44"/>
                <a:gd name="T3" fmla="*/ 253 h 253"/>
                <a:gd name="T4" fmla="*/ 0 w 44"/>
                <a:gd name="T5" fmla="*/ 6 h 253"/>
                <a:gd name="T6" fmla="*/ 44 w 44"/>
                <a:gd name="T7" fmla="*/ 6 h 253"/>
                <a:gd name="T8" fmla="*/ 44 w 44"/>
                <a:gd name="T9" fmla="*/ 253 h 253"/>
                <a:gd name="T10" fmla="*/ 6 w 44"/>
                <a:gd name="T11" fmla="*/ 247 h 253"/>
                <a:gd name="T12" fmla="*/ 38 w 44"/>
                <a:gd name="T13" fmla="*/ 247 h 253"/>
                <a:gd name="T14" fmla="*/ 38 w 44"/>
                <a:gd name="T15" fmla="*/ 0 h 253"/>
                <a:gd name="T16" fmla="*/ 6 w 44"/>
                <a:gd name="T17" fmla="*/ 0 h 253"/>
                <a:gd name="T18" fmla="*/ 6 w 44"/>
                <a:gd name="T19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53">
                  <a:moveTo>
                    <a:pt x="44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53"/>
                  </a:lnTo>
                  <a:close/>
                  <a:moveTo>
                    <a:pt x="6" y="247"/>
                  </a:moveTo>
                  <a:lnTo>
                    <a:pt x="38" y="247"/>
                  </a:lnTo>
                  <a:lnTo>
                    <a:pt x="38" y="0"/>
                  </a:lnTo>
                  <a:lnTo>
                    <a:pt x="6" y="0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79">
              <a:extLst>
                <a:ext uri="{FF2B5EF4-FFF2-40B4-BE49-F238E27FC236}">
                  <a16:creationId xmlns:a16="http://schemas.microsoft.com/office/drawing/2014/main" id="{D80C6338-5C9D-4169-AFA1-09EBEA8D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34"/>
              <a:ext cx="6" cy="69"/>
            </a:xfrm>
            <a:custGeom>
              <a:avLst/>
              <a:gdLst>
                <a:gd name="T0" fmla="*/ 2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2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2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2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80">
              <a:extLst>
                <a:ext uri="{FF2B5EF4-FFF2-40B4-BE49-F238E27FC236}">
                  <a16:creationId xmlns:a16="http://schemas.microsoft.com/office/drawing/2014/main" id="{0B9A882B-B4E9-420A-8CCE-DA5D90E2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926"/>
              <a:ext cx="6" cy="77"/>
            </a:xfrm>
            <a:custGeom>
              <a:avLst/>
              <a:gdLst>
                <a:gd name="T0" fmla="*/ 2 w 3"/>
                <a:gd name="T1" fmla="*/ 38 h 38"/>
                <a:gd name="T2" fmla="*/ 0 w 3"/>
                <a:gd name="T3" fmla="*/ 37 h 38"/>
                <a:gd name="T4" fmla="*/ 0 w 3"/>
                <a:gd name="T5" fmla="*/ 2 h 38"/>
                <a:gd name="T6" fmla="*/ 2 w 3"/>
                <a:gd name="T7" fmla="*/ 0 h 38"/>
                <a:gd name="T8" fmla="*/ 3 w 3"/>
                <a:gd name="T9" fmla="*/ 2 h 38"/>
                <a:gd name="T10" fmla="*/ 3 w 3"/>
                <a:gd name="T11" fmla="*/ 37 h 38"/>
                <a:gd name="T12" fmla="*/ 2 w 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8">
                  <a:moveTo>
                    <a:pt x="2" y="38"/>
                  </a:moveTo>
                  <a:cubicBezTo>
                    <a:pt x="1" y="38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81">
              <a:extLst>
                <a:ext uri="{FF2B5EF4-FFF2-40B4-BE49-F238E27FC236}">
                  <a16:creationId xmlns:a16="http://schemas.microsoft.com/office/drawing/2014/main" id="{CFE85237-D60C-4BD8-9F74-048DA02D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934"/>
              <a:ext cx="6" cy="69"/>
            </a:xfrm>
            <a:custGeom>
              <a:avLst/>
              <a:gdLst>
                <a:gd name="T0" fmla="*/ 1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1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1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82">
              <a:extLst>
                <a:ext uri="{FF2B5EF4-FFF2-40B4-BE49-F238E27FC236}">
                  <a16:creationId xmlns:a16="http://schemas.microsoft.com/office/drawing/2014/main" id="{80359777-69AF-4D7E-809F-99F8632F6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740"/>
              <a:ext cx="70" cy="26"/>
            </a:xfrm>
            <a:custGeom>
              <a:avLst/>
              <a:gdLst>
                <a:gd name="T0" fmla="*/ 56 w 70"/>
                <a:gd name="T1" fmla="*/ 26 h 26"/>
                <a:gd name="T2" fmla="*/ 14 w 70"/>
                <a:gd name="T3" fmla="*/ 26 h 26"/>
                <a:gd name="T4" fmla="*/ 0 w 70"/>
                <a:gd name="T5" fmla="*/ 4 h 26"/>
                <a:gd name="T6" fmla="*/ 4 w 70"/>
                <a:gd name="T7" fmla="*/ 0 h 26"/>
                <a:gd name="T8" fmla="*/ 18 w 70"/>
                <a:gd name="T9" fmla="*/ 20 h 26"/>
                <a:gd name="T10" fmla="*/ 52 w 70"/>
                <a:gd name="T11" fmla="*/ 20 h 26"/>
                <a:gd name="T12" fmla="*/ 66 w 70"/>
                <a:gd name="T13" fmla="*/ 0 h 26"/>
                <a:gd name="T14" fmla="*/ 70 w 70"/>
                <a:gd name="T15" fmla="*/ 4 h 26"/>
                <a:gd name="T16" fmla="*/ 56 w 7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6">
                  <a:moveTo>
                    <a:pt x="56" y="26"/>
                  </a:moveTo>
                  <a:lnTo>
                    <a:pt x="14" y="2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0"/>
                  </a:lnTo>
                  <a:lnTo>
                    <a:pt x="52" y="2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83">
              <a:extLst>
                <a:ext uri="{FF2B5EF4-FFF2-40B4-BE49-F238E27FC236}">
                  <a16:creationId xmlns:a16="http://schemas.microsoft.com/office/drawing/2014/main" id="{C36F44F4-56DB-466C-BB98-D7D0B4652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716"/>
              <a:ext cx="66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84">
              <a:extLst>
                <a:ext uri="{FF2B5EF4-FFF2-40B4-BE49-F238E27FC236}">
                  <a16:creationId xmlns:a16="http://schemas.microsoft.com/office/drawing/2014/main" id="{134C05AF-7C12-4ECD-AE39-EF47B5FE8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712"/>
              <a:ext cx="70" cy="32"/>
            </a:xfrm>
            <a:custGeom>
              <a:avLst/>
              <a:gdLst>
                <a:gd name="T0" fmla="*/ 70 w 70"/>
                <a:gd name="T1" fmla="*/ 32 h 32"/>
                <a:gd name="T2" fmla="*/ 0 w 70"/>
                <a:gd name="T3" fmla="*/ 32 h 32"/>
                <a:gd name="T4" fmla="*/ 0 w 70"/>
                <a:gd name="T5" fmla="*/ 0 h 32"/>
                <a:gd name="T6" fmla="*/ 70 w 70"/>
                <a:gd name="T7" fmla="*/ 0 h 32"/>
                <a:gd name="T8" fmla="*/ 70 w 70"/>
                <a:gd name="T9" fmla="*/ 32 h 32"/>
                <a:gd name="T10" fmla="*/ 6 w 70"/>
                <a:gd name="T11" fmla="*/ 26 h 32"/>
                <a:gd name="T12" fmla="*/ 64 w 70"/>
                <a:gd name="T13" fmla="*/ 26 h 32"/>
                <a:gd name="T14" fmla="*/ 64 w 70"/>
                <a:gd name="T15" fmla="*/ 6 h 32"/>
                <a:gd name="T16" fmla="*/ 6 w 70"/>
                <a:gd name="T17" fmla="*/ 6 h 32"/>
                <a:gd name="T18" fmla="*/ 6 w 70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32"/>
                  </a:lnTo>
                  <a:close/>
                  <a:moveTo>
                    <a:pt x="6" y="26"/>
                  </a:moveTo>
                  <a:lnTo>
                    <a:pt x="64" y="26"/>
                  </a:lnTo>
                  <a:lnTo>
                    <a:pt x="64" y="6"/>
                  </a:lnTo>
                  <a:lnTo>
                    <a:pt x="6" y="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85">
              <a:extLst>
                <a:ext uri="{FF2B5EF4-FFF2-40B4-BE49-F238E27FC236}">
                  <a16:creationId xmlns:a16="http://schemas.microsoft.com/office/drawing/2014/main" id="{FB086611-E679-4530-A933-663CF6CA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916"/>
              <a:ext cx="58" cy="26"/>
            </a:xfrm>
            <a:custGeom>
              <a:avLst/>
              <a:gdLst>
                <a:gd name="T0" fmla="*/ 2 w 29"/>
                <a:gd name="T1" fmla="*/ 13 h 13"/>
                <a:gd name="T2" fmla="*/ 1 w 29"/>
                <a:gd name="T3" fmla="*/ 12 h 13"/>
                <a:gd name="T4" fmla="*/ 1 w 29"/>
                <a:gd name="T5" fmla="*/ 10 h 13"/>
                <a:gd name="T6" fmla="*/ 15 w 29"/>
                <a:gd name="T7" fmla="*/ 0 h 13"/>
                <a:gd name="T8" fmla="*/ 28 w 29"/>
                <a:gd name="T9" fmla="*/ 10 h 13"/>
                <a:gd name="T10" fmla="*/ 29 w 29"/>
                <a:gd name="T11" fmla="*/ 12 h 13"/>
                <a:gd name="T12" fmla="*/ 26 w 29"/>
                <a:gd name="T13" fmla="*/ 13 h 13"/>
                <a:gd name="T14" fmla="*/ 15 w 29"/>
                <a:gd name="T15" fmla="*/ 4 h 13"/>
                <a:gd name="T16" fmla="*/ 3 w 29"/>
                <a:gd name="T17" fmla="*/ 13 h 13"/>
                <a:gd name="T18" fmla="*/ 2 w 2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3">
                  <a:moveTo>
                    <a:pt x="2" y="13"/>
                  </a:move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86">
              <a:extLst>
                <a:ext uri="{FF2B5EF4-FFF2-40B4-BE49-F238E27FC236}">
                  <a16:creationId xmlns:a16="http://schemas.microsoft.com/office/drawing/2014/main" id="{E7E5E2F1-9763-4D2A-9580-725E74D50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694"/>
              <a:ext cx="6" cy="2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7">
              <a:extLst>
                <a:ext uri="{FF2B5EF4-FFF2-40B4-BE49-F238E27FC236}">
                  <a16:creationId xmlns:a16="http://schemas.microsoft.com/office/drawing/2014/main" id="{65C53164-B3BE-42CB-B2AD-2F67A411B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700"/>
              <a:ext cx="8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88">
              <a:extLst>
                <a:ext uri="{FF2B5EF4-FFF2-40B4-BE49-F238E27FC236}">
                  <a16:creationId xmlns:a16="http://schemas.microsoft.com/office/drawing/2014/main" id="{A5A3BF59-0906-4847-BFD7-E49333698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694"/>
              <a:ext cx="6" cy="22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89">
              <a:extLst>
                <a:ext uri="{FF2B5EF4-FFF2-40B4-BE49-F238E27FC236}">
                  <a16:creationId xmlns:a16="http://schemas.microsoft.com/office/drawing/2014/main" id="{30C36E74-6557-4222-8263-DE7C871BD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71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90">
              <a:extLst>
                <a:ext uri="{FF2B5EF4-FFF2-40B4-BE49-F238E27FC236}">
                  <a16:creationId xmlns:a16="http://schemas.microsoft.com/office/drawing/2014/main" id="{DD4BAC12-D719-443E-8C1E-A58EE68085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67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91">
              <a:extLst>
                <a:ext uri="{FF2B5EF4-FFF2-40B4-BE49-F238E27FC236}">
                  <a16:creationId xmlns:a16="http://schemas.microsoft.com/office/drawing/2014/main" id="{A7FA9AE1-5EAA-487E-84B5-C6F1EEAE1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33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92">
              <a:extLst>
                <a:ext uri="{FF2B5EF4-FFF2-40B4-BE49-F238E27FC236}">
                  <a16:creationId xmlns:a16="http://schemas.microsoft.com/office/drawing/2014/main" id="{FC46C14A-872F-4F46-8101-47EEBD837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31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93">
              <a:extLst>
                <a:ext uri="{FF2B5EF4-FFF2-40B4-BE49-F238E27FC236}">
                  <a16:creationId xmlns:a16="http://schemas.microsoft.com/office/drawing/2014/main" id="{08E46AD5-7F26-43FB-9BCC-2E117EC9A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3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94">
              <a:extLst>
                <a:ext uri="{FF2B5EF4-FFF2-40B4-BE49-F238E27FC236}">
                  <a16:creationId xmlns:a16="http://schemas.microsoft.com/office/drawing/2014/main" id="{6233A5AE-DECD-4F05-ACF5-428151CF5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27"/>
              <a:ext cx="20" cy="2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7" y="10"/>
                    <a:pt x="5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95">
              <a:extLst>
                <a:ext uri="{FF2B5EF4-FFF2-40B4-BE49-F238E27FC236}">
                  <a16:creationId xmlns:a16="http://schemas.microsoft.com/office/drawing/2014/main" id="{4FA346FB-F95A-4BFE-BE2C-A30D17C02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6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6">
              <a:extLst>
                <a:ext uri="{FF2B5EF4-FFF2-40B4-BE49-F238E27FC236}">
                  <a16:creationId xmlns:a16="http://schemas.microsoft.com/office/drawing/2014/main" id="{476AB652-589D-4D3D-AF24-04481846E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63"/>
              <a:ext cx="20" cy="22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5 h 11"/>
                <a:gd name="T4" fmla="*/ 5 w 10"/>
                <a:gd name="T5" fmla="*/ 0 h 11"/>
                <a:gd name="T6" fmla="*/ 10 w 10"/>
                <a:gd name="T7" fmla="*/ 5 h 11"/>
                <a:gd name="T8" fmla="*/ 5 w 10"/>
                <a:gd name="T9" fmla="*/ 11 h 11"/>
                <a:gd name="T10" fmla="*/ 5 w 10"/>
                <a:gd name="T11" fmla="*/ 3 h 11"/>
                <a:gd name="T12" fmla="*/ 3 w 10"/>
                <a:gd name="T13" fmla="*/ 5 h 11"/>
                <a:gd name="T14" fmla="*/ 5 w 10"/>
                <a:gd name="T15" fmla="*/ 8 h 11"/>
                <a:gd name="T16" fmla="*/ 7 w 10"/>
                <a:gd name="T17" fmla="*/ 5 h 11"/>
                <a:gd name="T18" fmla="*/ 5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8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97">
              <a:extLst>
                <a:ext uri="{FF2B5EF4-FFF2-40B4-BE49-F238E27FC236}">
                  <a16:creationId xmlns:a16="http://schemas.microsoft.com/office/drawing/2014/main" id="{06ACD6C1-354C-4FF3-8394-B0D643958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613"/>
              <a:ext cx="66" cy="63"/>
            </a:xfrm>
            <a:custGeom>
              <a:avLst/>
              <a:gdLst>
                <a:gd name="T0" fmla="*/ 32 w 33"/>
                <a:gd name="T1" fmla="*/ 7 h 31"/>
                <a:gd name="T2" fmla="*/ 24 w 33"/>
                <a:gd name="T3" fmla="*/ 9 h 31"/>
                <a:gd name="T4" fmla="*/ 22 w 33"/>
                <a:gd name="T5" fmla="*/ 11 h 31"/>
                <a:gd name="T6" fmla="*/ 17 w 33"/>
                <a:gd name="T7" fmla="*/ 11 h 31"/>
                <a:gd name="T8" fmla="*/ 14 w 33"/>
                <a:gd name="T9" fmla="*/ 6 h 31"/>
                <a:gd name="T10" fmla="*/ 3 w 33"/>
                <a:gd name="T11" fmla="*/ 0 h 31"/>
                <a:gd name="T12" fmla="*/ 2 w 33"/>
                <a:gd name="T13" fmla="*/ 0 h 31"/>
                <a:gd name="T14" fmla="*/ 2 w 33"/>
                <a:gd name="T15" fmla="*/ 2 h 31"/>
                <a:gd name="T16" fmla="*/ 4 w 33"/>
                <a:gd name="T17" fmla="*/ 14 h 31"/>
                <a:gd name="T18" fmla="*/ 8 w 33"/>
                <a:gd name="T19" fmla="*/ 18 h 31"/>
                <a:gd name="T20" fmla="*/ 11 w 33"/>
                <a:gd name="T21" fmla="*/ 24 h 31"/>
                <a:gd name="T22" fmla="*/ 13 w 33"/>
                <a:gd name="T23" fmla="*/ 31 h 31"/>
                <a:gd name="T24" fmla="*/ 24 w 33"/>
                <a:gd name="T25" fmla="*/ 31 h 31"/>
                <a:gd name="T26" fmla="*/ 25 w 33"/>
                <a:gd name="T27" fmla="*/ 24 h 31"/>
                <a:gd name="T28" fmla="*/ 28 w 33"/>
                <a:gd name="T29" fmla="*/ 18 h 31"/>
                <a:gd name="T30" fmla="*/ 30 w 33"/>
                <a:gd name="T31" fmla="*/ 16 h 31"/>
                <a:gd name="T32" fmla="*/ 33 w 33"/>
                <a:gd name="T33" fmla="*/ 9 h 31"/>
                <a:gd name="T34" fmla="*/ 33 w 33"/>
                <a:gd name="T35" fmla="*/ 7 h 31"/>
                <a:gd name="T36" fmla="*/ 32 w 33"/>
                <a:gd name="T37" fmla="*/ 7 h 31"/>
                <a:gd name="T38" fmla="*/ 28 w 33"/>
                <a:gd name="T39" fmla="*/ 14 h 31"/>
                <a:gd name="T40" fmla="*/ 27 w 33"/>
                <a:gd name="T41" fmla="*/ 15 h 31"/>
                <a:gd name="T42" fmla="*/ 25 w 33"/>
                <a:gd name="T43" fmla="*/ 16 h 31"/>
                <a:gd name="T44" fmla="*/ 24 w 33"/>
                <a:gd name="T45" fmla="*/ 19 h 31"/>
                <a:gd name="T46" fmla="*/ 22 w 33"/>
                <a:gd name="T47" fmla="*/ 23 h 31"/>
                <a:gd name="T48" fmla="*/ 22 w 33"/>
                <a:gd name="T49" fmla="*/ 28 h 31"/>
                <a:gd name="T50" fmla="*/ 15 w 33"/>
                <a:gd name="T51" fmla="*/ 28 h 31"/>
                <a:gd name="T52" fmla="*/ 14 w 33"/>
                <a:gd name="T53" fmla="*/ 23 h 31"/>
                <a:gd name="T54" fmla="*/ 13 w 33"/>
                <a:gd name="T55" fmla="*/ 20 h 31"/>
                <a:gd name="T56" fmla="*/ 9 w 33"/>
                <a:gd name="T57" fmla="*/ 15 h 31"/>
                <a:gd name="T58" fmla="*/ 6 w 33"/>
                <a:gd name="T59" fmla="*/ 12 h 31"/>
                <a:gd name="T60" fmla="*/ 4 w 33"/>
                <a:gd name="T61" fmla="*/ 4 h 31"/>
                <a:gd name="T62" fmla="*/ 12 w 33"/>
                <a:gd name="T63" fmla="*/ 8 h 31"/>
                <a:gd name="T64" fmla="*/ 14 w 33"/>
                <a:gd name="T65" fmla="*/ 12 h 31"/>
                <a:gd name="T66" fmla="*/ 18 w 33"/>
                <a:gd name="T67" fmla="*/ 14 h 31"/>
                <a:gd name="T68" fmla="*/ 21 w 33"/>
                <a:gd name="T69" fmla="*/ 15 h 31"/>
                <a:gd name="T70" fmla="*/ 22 w 33"/>
                <a:gd name="T71" fmla="*/ 14 h 31"/>
                <a:gd name="T72" fmla="*/ 23 w 33"/>
                <a:gd name="T73" fmla="*/ 14 h 31"/>
                <a:gd name="T74" fmla="*/ 24 w 33"/>
                <a:gd name="T75" fmla="*/ 13 h 31"/>
                <a:gd name="T76" fmla="*/ 26 w 33"/>
                <a:gd name="T77" fmla="*/ 12 h 31"/>
                <a:gd name="T78" fmla="*/ 30 w 33"/>
                <a:gd name="T79" fmla="*/ 10 h 31"/>
                <a:gd name="T80" fmla="*/ 28 w 33"/>
                <a:gd name="T8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32" y="7"/>
                  </a:moveTo>
                  <a:cubicBezTo>
                    <a:pt x="32" y="7"/>
                    <a:pt x="27" y="6"/>
                    <a:pt x="24" y="9"/>
                  </a:cubicBezTo>
                  <a:cubicBezTo>
                    <a:pt x="23" y="10"/>
                    <a:pt x="22" y="10"/>
                    <a:pt x="2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9"/>
                    <a:pt x="15" y="8"/>
                    <a:pt x="14" y="6"/>
                  </a:cubicBezTo>
                  <a:cubicBezTo>
                    <a:pt x="10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9"/>
                    <a:pt x="4" y="14"/>
                  </a:cubicBezTo>
                  <a:cubicBezTo>
                    <a:pt x="5" y="15"/>
                    <a:pt x="7" y="17"/>
                    <a:pt x="8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9" y="17"/>
                    <a:pt x="30" y="16"/>
                  </a:cubicBezTo>
                  <a:cubicBezTo>
                    <a:pt x="33" y="14"/>
                    <a:pt x="33" y="9"/>
                    <a:pt x="33" y="9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2" y="7"/>
                  </a:lnTo>
                  <a:close/>
                  <a:moveTo>
                    <a:pt x="28" y="14"/>
                  </a:moveTo>
                  <a:cubicBezTo>
                    <a:pt x="27" y="14"/>
                    <a:pt x="27" y="15"/>
                    <a:pt x="27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9"/>
                    <a:pt x="24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4" y="9"/>
                    <a:pt x="4" y="6"/>
                    <a:pt x="4" y="4"/>
                  </a:cubicBezTo>
                  <a:cubicBezTo>
                    <a:pt x="6" y="4"/>
                    <a:pt x="10" y="5"/>
                    <a:pt x="12" y="8"/>
                  </a:cubicBezTo>
                  <a:cubicBezTo>
                    <a:pt x="13" y="9"/>
                    <a:pt x="14" y="11"/>
                    <a:pt x="14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0"/>
                    <a:pt x="29" y="10"/>
                    <a:pt x="30" y="10"/>
                  </a:cubicBezTo>
                  <a:cubicBezTo>
                    <a:pt x="30" y="11"/>
                    <a:pt x="29" y="13"/>
                    <a:pt x="28" y="1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98">
              <a:extLst>
                <a:ext uri="{FF2B5EF4-FFF2-40B4-BE49-F238E27FC236}">
                  <a16:creationId xmlns:a16="http://schemas.microsoft.com/office/drawing/2014/main" id="{2BB93726-AA7F-477C-AD8B-A7DD9C60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25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99">
              <a:extLst>
                <a:ext uri="{FF2B5EF4-FFF2-40B4-BE49-F238E27FC236}">
                  <a16:creationId xmlns:a16="http://schemas.microsoft.com/office/drawing/2014/main" id="{EFF82839-2FD7-4ADF-B7BD-FA83F8AFE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621"/>
              <a:ext cx="18" cy="24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6 h 12"/>
                <a:gd name="T4" fmla="*/ 5 w 9"/>
                <a:gd name="T5" fmla="*/ 0 h 12"/>
                <a:gd name="T6" fmla="*/ 9 w 9"/>
                <a:gd name="T7" fmla="*/ 6 h 12"/>
                <a:gd name="T8" fmla="*/ 5 w 9"/>
                <a:gd name="T9" fmla="*/ 12 h 12"/>
                <a:gd name="T10" fmla="*/ 5 w 9"/>
                <a:gd name="T11" fmla="*/ 3 h 12"/>
                <a:gd name="T12" fmla="*/ 3 w 9"/>
                <a:gd name="T13" fmla="*/ 6 h 12"/>
                <a:gd name="T14" fmla="*/ 5 w 9"/>
                <a:gd name="T15" fmla="*/ 9 h 12"/>
                <a:gd name="T16" fmla="*/ 6 w 9"/>
                <a:gd name="T17" fmla="*/ 6 h 12"/>
                <a:gd name="T18" fmla="*/ 5 w 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2"/>
                    <a:pt x="5" y="12"/>
                  </a:cubicBezTo>
                  <a:moveTo>
                    <a:pt x="5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00">
              <a:extLst>
                <a:ext uri="{FF2B5EF4-FFF2-40B4-BE49-F238E27FC236}">
                  <a16:creationId xmlns:a16="http://schemas.microsoft.com/office/drawing/2014/main" id="{AC042B71-02FD-4721-A851-77ADE5BA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43"/>
              <a:ext cx="316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01">
              <a:extLst>
                <a:ext uri="{FF2B5EF4-FFF2-40B4-BE49-F238E27FC236}">
                  <a16:creationId xmlns:a16="http://schemas.microsoft.com/office/drawing/2014/main" id="{D3BD3956-3E63-475A-9DE5-F13C19943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2007"/>
              <a:ext cx="72" cy="40"/>
            </a:xfrm>
            <a:custGeom>
              <a:avLst/>
              <a:gdLst>
                <a:gd name="T0" fmla="*/ 0 w 72"/>
                <a:gd name="T1" fmla="*/ 0 h 40"/>
                <a:gd name="T2" fmla="*/ 0 w 72"/>
                <a:gd name="T3" fmla="*/ 40 h 40"/>
                <a:gd name="T4" fmla="*/ 72 w 72"/>
                <a:gd name="T5" fmla="*/ 40 h 40"/>
                <a:gd name="T6" fmla="*/ 72 w 72"/>
                <a:gd name="T7" fmla="*/ 0 h 40"/>
                <a:gd name="T8" fmla="*/ 0 w 72"/>
                <a:gd name="T9" fmla="*/ 0 h 40"/>
                <a:gd name="T10" fmla="*/ 66 w 72"/>
                <a:gd name="T11" fmla="*/ 36 h 40"/>
                <a:gd name="T12" fmla="*/ 4 w 72"/>
                <a:gd name="T13" fmla="*/ 36 h 40"/>
                <a:gd name="T14" fmla="*/ 4 w 72"/>
                <a:gd name="T15" fmla="*/ 6 h 40"/>
                <a:gd name="T16" fmla="*/ 66 w 72"/>
                <a:gd name="T17" fmla="*/ 6 h 40"/>
                <a:gd name="T18" fmla="*/ 66 w 72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0">
                  <a:moveTo>
                    <a:pt x="0" y="0"/>
                  </a:move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66" y="36"/>
                  </a:moveTo>
                  <a:lnTo>
                    <a:pt x="4" y="36"/>
                  </a:lnTo>
                  <a:lnTo>
                    <a:pt x="4" y="6"/>
                  </a:lnTo>
                  <a:lnTo>
                    <a:pt x="66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844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2T2020: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19 de septiembre del 2020</a:t>
            </a:r>
            <a:endParaRPr lang="en-US" sz="1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8D80F-2C8B-4F96-8497-93904FDE8C68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0.03%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F30D4-0F12-4DB4-AA33-70233C6E451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1.01%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91125C-FBD5-475E-A7A4-17272173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112" y="4771107"/>
            <a:ext cx="1256681" cy="97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9BD8F0-1F92-4349-951D-E1B898CA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3" y="1284749"/>
            <a:ext cx="4302021" cy="25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75A3F1-A6E7-4E8C-BF1A-18D05101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72" y="1331181"/>
            <a:ext cx="4302021" cy="252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2B237-B8DF-8EAC-FDC7-236CD99F8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5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20 de septiembre del 2021</a:t>
            </a:r>
            <a:endParaRPr lang="en-US" sz="1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8D80F-2C8B-4F96-8497-93904FDE8C68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-2.86%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F30D4-0F12-4DB4-AA33-70233C6E451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9.93%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FAE08-6FC4-4C4B-B1FD-1410C154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930" y="4773168"/>
            <a:ext cx="1264920" cy="929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228EC8-0D3E-4214-8688-01D396D9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0" y="1322386"/>
            <a:ext cx="4579164" cy="2523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484F9-9F89-4FC1-9F79-9D1705E7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86" y="1358273"/>
            <a:ext cx="4579164" cy="25237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8113A-8CBC-4041-9615-4427DF6249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5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5 de septiembre del 2022</a:t>
            </a:r>
            <a:endParaRPr lang="en-US" sz="15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D95D58-08AC-4A0E-8200-B04EB896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655" y="4694268"/>
            <a:ext cx="1333500" cy="101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3EAE62-45E8-4373-8F1B-EE8B83DC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75" y="1298994"/>
            <a:ext cx="4279790" cy="2523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FC5E2F-ABBC-4F8C-A5CF-D9611F9CD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14" y="1322385"/>
            <a:ext cx="4279790" cy="2523600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8D544333-CEEA-4031-9174-A240F3DCC53F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-3.95%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6F35651-5A70-45B7-96A3-C6BE0D61C94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-3.31%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E52D-F7E9-06D6-5291-891128DCAD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08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2T2023: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10 de septiembre del 2023</a:t>
            </a:r>
            <a:endParaRPr lang="en-US" sz="1500" b="1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D544333-CEEA-4031-9174-A240F3DCC53F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-5.13%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6F35651-5A70-45B7-96A3-C6BE0D61C94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-8.07%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E1E1-BCFB-4D62-0174-A27F9C1EE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2160D-ACFD-98AF-9B0F-F0C87B85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68" y="4789775"/>
            <a:ext cx="1266825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04EAD-1868-8A15-F9E9-448C5024A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7" y="1337615"/>
            <a:ext cx="4299712" cy="2523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55CB3A-470B-CBFF-0414-F62098F1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081" y="1337615"/>
            <a:ext cx="429971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9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Comentarios finales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134700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 finales: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El resultado acumulado de los últimos 5 años es -5.13%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Incremento en la siniestralidad en algunas carteras debido a una mayor acumulación de suma asegurada sin suscripción y reducción de periodos de carencia y/o espera, fuerte impacto por COVID en los 2020, 2021 y 2022.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Establecer medidas para el control de cúmulos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lvl="1">
              <a:buClr>
                <a:schemeClr val="accent1"/>
              </a:buClr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07801-353F-6632-C032-7F2B476D5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Resultados cotización: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al 100% en la moneda original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Información Reportada al 3T2022 (Seguros del Magisterio al 4T2022 y Columna a octubre del 2022)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Se consideran dos escenarios:</a:t>
            </a:r>
          </a:p>
          <a:p>
            <a:pPr marL="1428750" lvl="2" indent="-5143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2600" dirty="0"/>
              <a:t>siniestros pagados + pendientes a la fecha de reporte</a:t>
            </a:r>
          </a:p>
          <a:p>
            <a:pPr marL="1428750" lvl="2" indent="-5143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2600" dirty="0"/>
              <a:t>solo siniestros pagados a la fecha de reporte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Estimación de IBNR con base en triángulos </a:t>
            </a:r>
            <a:r>
              <a:rPr lang="es-MX" sz="2600" dirty="0" err="1"/>
              <a:t>Chain</a:t>
            </a:r>
            <a:r>
              <a:rPr lang="es-MX" sz="2600" dirty="0"/>
              <a:t> Ladder de acuerdo a los dos escenarios indicados anteriormente</a:t>
            </a:r>
            <a:endParaRPr lang="es-MX" sz="2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CC360-75F7-2C83-1C61-B563875C41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 finales: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Pocas inconsistencias detectadas en la información de las cuentas trimestrales Vs la información para cotizar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Crecimiento no proporcional de la prima vs la exposición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A pesar de la experiencia siniestral es suficientemente creíble, no logra recoger el cambio en la composición de la cartera en un periodo corto de tiempo</a:t>
            </a: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14C88-AE32-D8E3-9452-983266AF3A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Calendario Renovación 2023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69334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3. Preguntas - Cazatesoros Malala Yousafzai">
            <a:extLst>
              <a:ext uri="{FF2B5EF4-FFF2-40B4-BE49-F238E27FC236}">
                <a16:creationId xmlns:a16="http://schemas.microsoft.com/office/drawing/2014/main" id="{40502710-D603-4843-936E-DFDD72E7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37" y="1427406"/>
            <a:ext cx="7022682" cy="51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A088655-76E7-4C83-A388-4191D15E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0" y="2514400"/>
            <a:ext cx="4251616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Muchas gracias!!!!!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CA0450A-1046-49D8-82B6-88BD3E35C167}"/>
              </a:ext>
            </a:extLst>
          </p:cNvPr>
          <p:cNvSpPr txBox="1">
            <a:spLocks noChangeArrowheads="1"/>
          </p:cNvSpPr>
          <p:nvPr/>
        </p:nvSpPr>
        <p:spPr>
          <a:xfrm>
            <a:off x="562420" y="4990300"/>
            <a:ext cx="4251616" cy="946196"/>
          </a:xfrm>
          <a:prstGeom prst="rect">
            <a:avLst/>
          </a:prstGeom>
        </p:spPr>
        <p:txBody>
          <a:bodyPr vert="horz" lIns="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7200" b="1" dirty="0">
                <a:solidFill>
                  <a:schemeClr val="accent1"/>
                </a:solidFill>
              </a:rPr>
              <a:t>Luis Enrique García </a:t>
            </a:r>
            <a:r>
              <a:rPr lang="en-US" altLang="en-US" sz="7200" b="1" dirty="0" err="1">
                <a:solidFill>
                  <a:schemeClr val="accent1"/>
                </a:solidFill>
              </a:rPr>
              <a:t>Mascare</a:t>
            </a:r>
            <a:r>
              <a:rPr lang="es-MX" altLang="en-US" sz="7200" b="1" dirty="0" err="1">
                <a:solidFill>
                  <a:schemeClr val="accent1"/>
                </a:solidFill>
              </a:rPr>
              <a:t>ñas</a:t>
            </a:r>
            <a:r>
              <a:rPr lang="en-US" altLang="en-US" sz="7200" b="1" dirty="0">
                <a:solidFill>
                  <a:schemeClr val="accent1"/>
                </a:solidFill>
              </a:rPr>
              <a:t>           </a:t>
            </a:r>
          </a:p>
          <a:p>
            <a:pPr marL="0" indent="0">
              <a:buFont typeface="Wingdings" pitchFamily="2" charset="2"/>
              <a:buNone/>
            </a:pPr>
            <a:r>
              <a:rPr lang="es-MX" sz="4800" b="1" dirty="0" err="1">
                <a:ea typeface="ＭＳ Ｐゴシック" pitchFamily="34" charset="-128"/>
                <a:cs typeface="Arial" charset="0"/>
              </a:rPr>
              <a:t>Chief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Actuary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Life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,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Latin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America</a:t>
            </a:r>
            <a:endParaRPr lang="pt-BR" sz="4800" b="1" dirty="0"/>
          </a:p>
          <a:p>
            <a:pPr marL="0" indent="0">
              <a:buFont typeface="Wingdings" pitchFamily="2" charset="2"/>
              <a:buNone/>
            </a:pPr>
            <a:r>
              <a:rPr lang="pt-BR" sz="4800" b="1" dirty="0"/>
              <a:t>lgarcia@rgare.com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2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8134F-57ED-98A3-78DB-F346968070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C08301E-9748-43DE-BC75-6820EE58E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43" y="3212667"/>
            <a:ext cx="3089142" cy="1403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abril al 31 de marzo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suma asegurada cedida.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Misma prioridad desde la vigencia 2019-2020, para la vigencia 2023 se incrementó la prioridad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USD</a:t>
            </a:r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34C47-56F5-C935-A791-CAFD4A1BD9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A2B936-0462-7742-2D41-C7BA0EE1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7" y="216217"/>
            <a:ext cx="9391404" cy="611733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590A3C-4B3E-E212-3057-6E17C96472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F3DE0-B0A5-D8B3-3A94-BE140EE65134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8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7B7B01-21B0-4062-BBEE-2F15F046A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65" y="1527495"/>
            <a:ext cx="5526761" cy="3600000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76289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BDD1BF7-7702-6FE9-CFD2-97BC6075D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1" y="1516287"/>
            <a:ext cx="5530961" cy="3602736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1E1B2B6-7743-4A93-1B3F-3DEBADC451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2018-2022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7F0F3-4AC0-E510-69B3-56DFB1B0747D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4586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RGA106_Brand_Template_v7">
  <a:themeElements>
    <a:clrScheme name="RGA color palette 1">
      <a:dk1>
        <a:srgbClr val="000000"/>
      </a:dk1>
      <a:lt1>
        <a:srgbClr val="FFFFFF"/>
      </a:lt1>
      <a:dk2>
        <a:srgbClr val="636363"/>
      </a:dk2>
      <a:lt2>
        <a:srgbClr val="CECECE"/>
      </a:lt2>
      <a:accent1>
        <a:srgbClr val="E31B23"/>
      </a:accent1>
      <a:accent2>
        <a:srgbClr val="0065A3"/>
      </a:accent2>
      <a:accent3>
        <a:srgbClr val="EC7C2F"/>
      </a:accent3>
      <a:accent4>
        <a:srgbClr val="16A2A2"/>
      </a:accent4>
      <a:accent5>
        <a:srgbClr val="F1B82B"/>
      </a:accent5>
      <a:accent6>
        <a:srgbClr val="6EB2CF"/>
      </a:accent6>
      <a:hlink>
        <a:srgbClr val="2D7BB2"/>
      </a:hlink>
      <a:folHlink>
        <a:srgbClr val="6078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7C4293"/>
    </a:custClr>
    <a:custClr name="Teal">
      <a:srgbClr val="00B0A2"/>
    </a:custClr>
    <a:custClr name="Rust red">
      <a:srgbClr val="631C15"/>
    </a:custClr>
  </a:custClrLst>
  <a:extLst>
    <a:ext uri="{05A4C25C-085E-4340-85A3-A5531E510DB2}">
      <thm15:themeFamily xmlns:thm15="http://schemas.microsoft.com/office/thememl/2012/main" name="PPT_Template_RGA_with_samples" id="{E9FE2EB0-D399-BB49-8C47-7BC60E5F8034}" vid="{1151B2C7-C509-F74F-82AD-3A5A30171C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E888A61A8F943A9BB161189F1B810" ma:contentTypeVersion="4" ma:contentTypeDescription="Create a new document." ma:contentTypeScope="" ma:versionID="ca26b29686db0b00a6f6596a9b0c31e7">
  <xsd:schema xmlns:xsd="http://www.w3.org/2001/XMLSchema" xmlns:xs="http://www.w3.org/2001/XMLSchema" xmlns:p="http://schemas.microsoft.com/office/2006/metadata/properties" xmlns:ns2="abd9b2d2-1dfd-4533-9c62-bc409c4a9acf" xmlns:ns3="7b536e65-a728-4fe6-8309-68e5cf8ee4ef" targetNamespace="http://schemas.microsoft.com/office/2006/metadata/properties" ma:root="true" ma:fieldsID="d6d5ea515b56045c1aa985a2d6346328" ns2:_="" ns3:_="">
    <xsd:import namespace="abd9b2d2-1dfd-4533-9c62-bc409c4a9acf"/>
    <xsd:import namespace="7b536e65-a728-4fe6-8309-68e5cf8ee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b2d2-1dfd-4533-9c62-bc409c4a9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36e65-a728-4fe6-8309-68e5cf8ee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7A8C83-0608-4CCC-8703-EEDE03D7C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1128-8155-411D-AD52-AFE0A187A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9b2d2-1dfd-4533-9c62-bc409c4a9acf"/>
    <ds:schemaRef ds:uri="7b536e65-a728-4fe6-8309-68e5cf8ee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11CB4B-A07F-4442-BE15-2CA62A5BDD9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bd9b2d2-1dfd-4533-9c62-bc409c4a9acf"/>
    <ds:schemaRef ds:uri="7b536e65-a728-4fe6-8309-68e5cf8ee4e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1623</Words>
  <Application>Microsoft Office PowerPoint</Application>
  <PresentationFormat>Widescreen</PresentationFormat>
  <Paragraphs>302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System Font Regular</vt:lpstr>
      <vt:lpstr>Wingdings</vt:lpstr>
      <vt:lpstr>RGA106_Brand_Template_v7</vt:lpstr>
      <vt:lpstr>PowerPoint Presentation</vt:lpstr>
      <vt:lpstr>Agenda</vt:lpstr>
      <vt:lpstr>PowerPoint Presentation</vt:lpstr>
      <vt:lpstr>Cuentas trimestrales:</vt:lpstr>
      <vt:lpstr>Resultados cotización: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Cifras consolidadas al 2T2020:</vt:lpstr>
      <vt:lpstr>Cifras consolidadas al 2T2021:</vt:lpstr>
      <vt:lpstr>Cifras consolidadas al 2T2022:</vt:lpstr>
      <vt:lpstr>Cifras consolidadas al 2T2023:</vt:lpstr>
      <vt:lpstr>PowerPoint Presentation</vt:lpstr>
      <vt:lpstr>Comentarios finales:</vt:lpstr>
      <vt:lpstr>Comentarios finales:</vt:lpstr>
      <vt:lpstr>PowerPoint Presentation</vt:lpstr>
      <vt:lpstr>Muchas gracias!!!!!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Luis</dc:creator>
  <cp:lastModifiedBy>Garcia, Luis</cp:lastModifiedBy>
  <cp:revision>42</cp:revision>
  <dcterms:created xsi:type="dcterms:W3CDTF">2020-09-23T02:53:04Z</dcterms:created>
  <dcterms:modified xsi:type="dcterms:W3CDTF">2023-09-11T03:39:46Z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0d896c-7307-4e3f-87b0-7d1d5d997a8c_Enabled">
    <vt:lpwstr>true</vt:lpwstr>
  </property>
  <property fmtid="{D5CDD505-2E9C-101B-9397-08002B2CF9AE}" pid="3" name="MSIP_Label_0d0d896c-7307-4e3f-87b0-7d1d5d997a8c_SetDate">
    <vt:lpwstr>2023-09-11T03:39:43Z</vt:lpwstr>
  </property>
  <property fmtid="{D5CDD505-2E9C-101B-9397-08002B2CF9AE}" pid="4" name="MSIP_Label_0d0d896c-7307-4e3f-87b0-7d1d5d997a8c_Method">
    <vt:lpwstr>Privileged</vt:lpwstr>
  </property>
  <property fmtid="{D5CDD505-2E9C-101B-9397-08002B2CF9AE}" pid="5" name="MSIP_Label_0d0d896c-7307-4e3f-87b0-7d1d5d997a8c_Name">
    <vt:lpwstr>Public</vt:lpwstr>
  </property>
  <property fmtid="{D5CDD505-2E9C-101B-9397-08002B2CF9AE}" pid="6" name="MSIP_Label_0d0d896c-7307-4e3f-87b0-7d1d5d997a8c_SiteId">
    <vt:lpwstr>3425dff1-3121-4de4-a918-893fc94ebbbc</vt:lpwstr>
  </property>
  <property fmtid="{D5CDD505-2E9C-101B-9397-08002B2CF9AE}" pid="7" name="MSIP_Label_0d0d896c-7307-4e3f-87b0-7d1d5d997a8c_ActionId">
    <vt:lpwstr>75ad6d42-830c-4a75-996a-3176a1a79bb6</vt:lpwstr>
  </property>
  <property fmtid="{D5CDD505-2E9C-101B-9397-08002B2CF9AE}" pid="8" name="MSIP_Label_0d0d896c-7307-4e3f-87b0-7d1d5d997a8c_ContentBits">
    <vt:lpwstr>0</vt:lpwstr>
  </property>
</Properties>
</file>