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6" r:id="rId4"/>
  </p:sldMasterIdLst>
  <p:notesMasterIdLst>
    <p:notesMasterId r:id="rId18"/>
  </p:notesMasterIdLst>
  <p:handoutMasterIdLst>
    <p:handoutMasterId r:id="rId19"/>
  </p:handoutMasterIdLst>
  <p:sldIdLst>
    <p:sldId id="369" r:id="rId5"/>
    <p:sldId id="517" r:id="rId6"/>
    <p:sldId id="520" r:id="rId7"/>
    <p:sldId id="521" r:id="rId8"/>
    <p:sldId id="374" r:id="rId9"/>
    <p:sldId id="523" r:id="rId10"/>
    <p:sldId id="524" r:id="rId11"/>
    <p:sldId id="525" r:id="rId12"/>
    <p:sldId id="526" r:id="rId13"/>
    <p:sldId id="529" r:id="rId14"/>
    <p:sldId id="528" r:id="rId15"/>
    <p:sldId id="531" r:id="rId16"/>
    <p:sldId id="530" r:id="rId17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ronos Pro" panose="020C050203040302030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2F87"/>
    <a:srgbClr val="00539B"/>
    <a:srgbClr val="EEF7FC"/>
    <a:srgbClr val="4DABFF"/>
    <a:srgbClr val="042E6E"/>
    <a:srgbClr val="002C72"/>
    <a:srgbClr val="001E60"/>
    <a:srgbClr val="FFFFFF"/>
    <a:srgbClr val="F5F9FD"/>
    <a:srgbClr val="9594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32" autoAdjust="0"/>
    <p:restoredTop sz="94249" autoAdjust="0"/>
  </p:normalViewPr>
  <p:slideViewPr>
    <p:cSldViewPr snapToGrid="0">
      <p:cViewPr varScale="1">
        <p:scale>
          <a:sx n="78" d="100"/>
          <a:sy n="78" d="100"/>
        </p:scale>
        <p:origin x="898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63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6A430BB5-2B88-4F56-8E0F-56B7EF323D8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FB1B67A-7677-4514-9804-50711CC9A22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24F0D8-6A14-44CF-8288-39EAD6EC4641}" type="datetimeFigureOut">
              <a:rPr lang="en-US" smtClean="0"/>
              <a:t>8/30/2023</a:t>
            </a:fld>
            <a:endParaRPr lang="en-U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3D7E6B1-25EB-494D-BC01-7C00E453A61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1697B6A-FAA3-42A9-B8B9-402DBEBDDAC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D7B4D4-DCE3-4C0F-8388-BA5B8955D3C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4514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F4BEE7-0ACA-4199-AFB3-0DC17682FDC7}" type="datetimeFigureOut">
              <a:rPr lang="es-MX" smtClean="0"/>
              <a:t>30/08/2023</a:t>
            </a:fld>
            <a:endParaRPr lang="es-MX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0A6189-D604-424E-B542-908F051DE2CF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33004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A6189-D604-424E-B542-908F051DE2CF}" type="slidenum">
              <a:rPr lang="es-MX" smtClean="0"/>
              <a:t>1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16611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589E79C8-13EF-4D0C-9B45-98E5752A8024}"/>
              </a:ext>
            </a:extLst>
          </p:cNvPr>
          <p:cNvSpPr/>
          <p:nvPr userDrawn="1"/>
        </p:nvSpPr>
        <p:spPr>
          <a:xfrm>
            <a:off x="0" y="4871103"/>
            <a:ext cx="8964000" cy="1986900"/>
          </a:xfrm>
          <a:prstGeom prst="rect">
            <a:avLst/>
          </a:prstGeom>
          <a:solidFill>
            <a:srgbClr val="062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altLang="ko-KR" sz="3600" b="1" i="0" dirty="0">
                <a:latin typeface="+mj-lt"/>
                <a:cs typeface="Arial" panose="020B0604020202020204" pitchFamily="34" charset="0"/>
              </a:rPr>
              <a:t>Compartiendo tus riesgos</a:t>
            </a:r>
            <a:endParaRPr lang="ko-KR" altLang="en-US" sz="3600" b="1" i="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46493C5-A6C8-4D43-83A3-6752870E4F73}"/>
              </a:ext>
            </a:extLst>
          </p:cNvPr>
          <p:cNvSpPr txBox="1"/>
          <p:nvPr userDrawn="1"/>
        </p:nvSpPr>
        <p:spPr>
          <a:xfrm>
            <a:off x="8964001" y="5751320"/>
            <a:ext cx="3218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rgbClr val="0053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www.patriare.com.mx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37D6B8F-2C62-4192-9C2C-6E44EC0ACF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3480" y="1095062"/>
            <a:ext cx="1754959" cy="2653057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4A36786E-7F25-6F4B-2EAB-CFD043DF4F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491" y="0"/>
            <a:ext cx="7311224" cy="48711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5307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Teams&#10;&#10;Descripción generada automáticamente">
            <a:extLst>
              <a:ext uri="{FF2B5EF4-FFF2-40B4-BE49-F238E27FC236}">
                <a16:creationId xmlns:a16="http://schemas.microsoft.com/office/drawing/2014/main" id="{0245E9A9-35B7-164F-21D0-1918BAB81D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589E79C8-13EF-4D0C-9B45-98E5752A8024}"/>
              </a:ext>
            </a:extLst>
          </p:cNvPr>
          <p:cNvSpPr/>
          <p:nvPr userDrawn="1"/>
        </p:nvSpPr>
        <p:spPr>
          <a:xfrm>
            <a:off x="0" y="4871103"/>
            <a:ext cx="8248073" cy="1986900"/>
          </a:xfrm>
          <a:prstGeom prst="rect">
            <a:avLst/>
          </a:prstGeom>
          <a:solidFill>
            <a:srgbClr val="062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altLang="ko-KR" sz="3600" b="1" i="0" dirty="0">
                <a:latin typeface="+mj-lt"/>
                <a:cs typeface="Arial" panose="020B0604020202020204" pitchFamily="34" charset="0"/>
              </a:rPr>
              <a:t>Compartiendo tus riesgos</a:t>
            </a:r>
            <a:endParaRPr lang="ko-KR" altLang="en-US" sz="3600" b="1" i="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46493C5-A6C8-4D43-83A3-6752870E4F73}"/>
              </a:ext>
            </a:extLst>
          </p:cNvPr>
          <p:cNvSpPr txBox="1"/>
          <p:nvPr userDrawn="1"/>
        </p:nvSpPr>
        <p:spPr>
          <a:xfrm>
            <a:off x="8610679" y="6102302"/>
            <a:ext cx="3218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rgbClr val="0053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www.patriare.com.mx</a:t>
            </a:r>
          </a:p>
        </p:txBody>
      </p:sp>
    </p:spTree>
    <p:extLst>
      <p:ext uri="{BB962C8B-B14F-4D97-AF65-F5344CB8AC3E}">
        <p14:creationId xmlns:p14="http://schemas.microsoft.com/office/powerpoint/2010/main" val="1414386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49657" y="269838"/>
            <a:ext cx="7200000" cy="540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4000" b="1" baseline="0">
                <a:solidFill>
                  <a:srgbClr val="00539B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s-MX" altLang="ko-KR" noProof="0" dirty="0"/>
              <a:t>Agenda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A2E019-AFD5-44E8-97B6-9F830FA26CAA}"/>
              </a:ext>
            </a:extLst>
          </p:cNvPr>
          <p:cNvSpPr/>
          <p:nvPr userDrawn="1"/>
        </p:nvSpPr>
        <p:spPr>
          <a:xfrm>
            <a:off x="0" y="6365581"/>
            <a:ext cx="12192000" cy="492421"/>
          </a:xfrm>
          <a:prstGeom prst="rect">
            <a:avLst/>
          </a:prstGeom>
          <a:solidFill>
            <a:srgbClr val="0053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altLang="ko-KR" sz="27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EE864C6-F251-4DAA-93D0-CEA870681BB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5859" y="6421449"/>
            <a:ext cx="9706292" cy="372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Notas al Pie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F217DF0-2D66-42AB-86AA-ABA51BA1DC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0972" y="56450"/>
            <a:ext cx="2051371" cy="1204182"/>
          </a:xfrm>
          <a:prstGeom prst="rect">
            <a:avLst/>
          </a:prstGeom>
        </p:spPr>
      </p:pic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CB6AD6B7-71E2-4D11-9105-5C5CBBFF2A5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3441" y="1369971"/>
            <a:ext cx="11063023" cy="4415532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539B"/>
              </a:buClr>
              <a:buFont typeface="Arial" panose="020B0604020202020204" pitchFamily="34" charset="0"/>
              <a:buChar char="♦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0"/>
            <a:endParaRPr lang="es-ES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2AAE0A66-CCFC-9D86-856C-4D646A95D9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42680"/>
          <a:stretch/>
        </p:blipFill>
        <p:spPr>
          <a:xfrm>
            <a:off x="11223855" y="6354790"/>
            <a:ext cx="902286" cy="503210"/>
          </a:xfrm>
          <a:prstGeom prst="rect">
            <a:avLst/>
          </a:prstGeom>
        </p:spPr>
      </p:pic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8216CC9E-C0DA-4F0F-8085-74BEDA1A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8536" y="6536245"/>
            <a:ext cx="411847" cy="365125"/>
          </a:xfrm>
          <a:prstGeom prst="rect">
            <a:avLst/>
          </a:prstGeom>
        </p:spPr>
        <p:txBody>
          <a:bodyPr/>
          <a:lstStyle>
            <a:lvl1pPr algn="ctr">
              <a:defRPr sz="1000" b="1">
                <a:solidFill>
                  <a:srgbClr val="5091C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47AEBD7-7D6B-4609-A690-5532A235A2CE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94239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">
            <a:extLst>
              <a:ext uri="{FF2B5EF4-FFF2-40B4-BE49-F238E27FC236}">
                <a16:creationId xmlns:a16="http://schemas.microsoft.com/office/drawing/2014/main" id="{75082BF9-12E1-431B-A220-9E2CCC1485C8}"/>
              </a:ext>
            </a:extLst>
          </p:cNvPr>
          <p:cNvSpPr/>
          <p:nvPr userDrawn="1"/>
        </p:nvSpPr>
        <p:spPr>
          <a:xfrm>
            <a:off x="-5052" y="-8148"/>
            <a:ext cx="12204000" cy="6876000"/>
          </a:xfrm>
          <a:prstGeom prst="rect">
            <a:avLst/>
          </a:prstGeom>
          <a:solidFill>
            <a:srgbClr val="0053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altLang="ko-KR" sz="27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274B959F-34B3-4247-BF5C-C2F67AF1A2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88582" y="54536"/>
            <a:ext cx="2886743" cy="1234108"/>
          </a:xfrm>
          <a:prstGeom prst="rect">
            <a:avLst/>
          </a:prstGeom>
        </p:spPr>
      </p:pic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134AA1AC-0FB6-40E6-8028-8A3A2D059E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0874" y="1512606"/>
            <a:ext cx="7200000" cy="104875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6600" b="1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s-MX" altLang="ko-KR" noProof="0" dirty="0"/>
              <a:t>Sección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04809A-AA0C-4BE4-B2FC-4EA8C60DA3C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84799" y="2903782"/>
            <a:ext cx="6486075" cy="221773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0"/>
            <a:endParaRPr lang="es-ES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7EF4432-2944-D8C2-A106-45B1F124F3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42680"/>
          <a:stretch/>
        </p:blipFill>
        <p:spPr>
          <a:xfrm>
            <a:off x="11223855" y="6354790"/>
            <a:ext cx="902286" cy="503210"/>
          </a:xfrm>
          <a:prstGeom prst="rect">
            <a:avLst/>
          </a:prstGeom>
        </p:spPr>
      </p:pic>
      <p:sp>
        <p:nvSpPr>
          <p:cNvPr id="32" name="Slide Number Placeholder 6">
            <a:extLst>
              <a:ext uri="{FF2B5EF4-FFF2-40B4-BE49-F238E27FC236}">
                <a16:creationId xmlns:a16="http://schemas.microsoft.com/office/drawing/2014/main" id="{FBCA9ABF-5592-4C76-8D6B-1EBD31BDC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8536" y="6536245"/>
            <a:ext cx="411847" cy="365125"/>
          </a:xfrm>
          <a:prstGeom prst="rect">
            <a:avLst/>
          </a:prstGeom>
        </p:spPr>
        <p:txBody>
          <a:bodyPr/>
          <a:lstStyle>
            <a:lvl1pPr algn="ctr">
              <a:defRPr sz="1000" b="1">
                <a:solidFill>
                  <a:srgbClr val="5091C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47AEBD7-7D6B-4609-A690-5532A235A2CE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58645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">
            <a:extLst>
              <a:ext uri="{FF2B5EF4-FFF2-40B4-BE49-F238E27FC236}">
                <a16:creationId xmlns:a16="http://schemas.microsoft.com/office/drawing/2014/main" id="{75082BF9-12E1-431B-A220-9E2CCC1485C8}"/>
              </a:ext>
            </a:extLst>
          </p:cNvPr>
          <p:cNvSpPr/>
          <p:nvPr userDrawn="1"/>
        </p:nvSpPr>
        <p:spPr>
          <a:xfrm>
            <a:off x="-5052" y="-8148"/>
            <a:ext cx="12204000" cy="687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altLang="ko-KR" sz="27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134AA1AC-0FB6-40E6-8028-8A3A2D059E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0874" y="1512606"/>
            <a:ext cx="7200000" cy="104875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6600" b="1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s-MX" altLang="ko-KR" noProof="0" dirty="0"/>
              <a:t>Sección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04809A-AA0C-4BE4-B2FC-4EA8C60DA3C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84799" y="2903782"/>
            <a:ext cx="6486075" cy="221773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0"/>
            <a:endParaRPr lang="es-ES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7EF4432-2944-D8C2-A106-45B1F124F3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42680"/>
          <a:stretch/>
        </p:blipFill>
        <p:spPr>
          <a:xfrm>
            <a:off x="11223855" y="6354790"/>
            <a:ext cx="902286" cy="503210"/>
          </a:xfrm>
          <a:prstGeom prst="rect">
            <a:avLst/>
          </a:prstGeom>
        </p:spPr>
      </p:pic>
      <p:sp>
        <p:nvSpPr>
          <p:cNvPr id="32" name="Slide Number Placeholder 6">
            <a:extLst>
              <a:ext uri="{FF2B5EF4-FFF2-40B4-BE49-F238E27FC236}">
                <a16:creationId xmlns:a16="http://schemas.microsoft.com/office/drawing/2014/main" id="{FBCA9ABF-5592-4C76-8D6B-1EBD31BDC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8536" y="6536245"/>
            <a:ext cx="411847" cy="365125"/>
          </a:xfrm>
          <a:prstGeom prst="rect">
            <a:avLst/>
          </a:prstGeom>
        </p:spPr>
        <p:txBody>
          <a:bodyPr/>
          <a:lstStyle>
            <a:lvl1pPr algn="ctr">
              <a:defRPr sz="1000" b="1">
                <a:solidFill>
                  <a:srgbClr val="5091C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47AEBD7-7D6B-4609-A690-5532A235A2CE}" type="slidenum">
              <a:rPr lang="es-MX" smtClean="0"/>
              <a:pPr/>
              <a:t>‹Nº›</a:t>
            </a:fld>
            <a:endParaRPr lang="es-MX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D47F9AC-5F09-F054-F97A-FCE0F60847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88582" y="54536"/>
            <a:ext cx="2886743" cy="123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894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9E2408B-88E0-6300-2AC2-1898BCF0F5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36497"/>
          <a:stretch/>
        </p:blipFill>
        <p:spPr>
          <a:xfrm>
            <a:off x="11221798" y="6349149"/>
            <a:ext cx="902286" cy="557491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EE864C6-F251-4DAA-93D0-CEA870681BB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5859" y="6421449"/>
            <a:ext cx="9706292" cy="372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900">
                <a:solidFill>
                  <a:srgbClr val="0053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 noProof="0"/>
              <a:t>Notas al Pie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86EA5097-BDC8-4269-84AF-ABD9854F1D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657" y="269838"/>
            <a:ext cx="7200000" cy="540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4000" b="1" baseline="0">
                <a:solidFill>
                  <a:srgbClr val="00539B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s-MX" altLang="ko-KR" noProof="0" dirty="0"/>
              <a:t>Título</a:t>
            </a:r>
          </a:p>
        </p:txBody>
      </p:sp>
      <p:sp>
        <p:nvSpPr>
          <p:cNvPr id="16" name="Marcador de texto 10">
            <a:extLst>
              <a:ext uri="{FF2B5EF4-FFF2-40B4-BE49-F238E27FC236}">
                <a16:creationId xmlns:a16="http://schemas.microsoft.com/office/drawing/2014/main" id="{38BAE696-6D04-4BBC-9735-6264629450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9250" y="1222454"/>
            <a:ext cx="11404600" cy="5037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MX" noProof="0" dirty="0"/>
              <a:t>Haga clic para modificar los estilos de texto del patrón</a:t>
            </a:r>
          </a:p>
          <a:p>
            <a:pPr lvl="1"/>
            <a:r>
              <a:rPr lang="es-MX" noProof="0" dirty="0"/>
              <a:t>Segundo nivel</a:t>
            </a:r>
          </a:p>
          <a:p>
            <a:pPr lvl="2"/>
            <a:r>
              <a:rPr lang="es-MX" noProof="0" dirty="0"/>
              <a:t>Tercer nivel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CEBF367-2A30-B04C-7BC7-A46D0BC845D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0972" y="56450"/>
            <a:ext cx="2051371" cy="1204182"/>
          </a:xfrm>
          <a:prstGeom prst="rect">
            <a:avLst/>
          </a:prstGeom>
        </p:spPr>
      </p:pic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95892459-900D-9817-5EBB-42CF59CC6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8536" y="6536245"/>
            <a:ext cx="411847" cy="365125"/>
          </a:xfrm>
          <a:prstGeom prst="rect">
            <a:avLst/>
          </a:prstGeom>
        </p:spPr>
        <p:txBody>
          <a:bodyPr/>
          <a:lstStyle>
            <a:lvl1pPr algn="ctr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47AEBD7-7D6B-4609-A690-5532A235A2CE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73797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ido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AC00DC93-307C-498E-BFFC-23F121677F6A}"/>
              </a:ext>
            </a:extLst>
          </p:cNvPr>
          <p:cNvSpPr/>
          <p:nvPr userDrawn="1"/>
        </p:nvSpPr>
        <p:spPr>
          <a:xfrm>
            <a:off x="0" y="1048715"/>
            <a:ext cx="12192000" cy="585265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9A79CF-DFAF-47A6-8ED5-78A75EE08F0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5859" y="6421449"/>
            <a:ext cx="9706292" cy="372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900">
                <a:solidFill>
                  <a:srgbClr val="0053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 noProof="0"/>
              <a:t>Notas al Pie</a:t>
            </a:r>
          </a:p>
        </p:txBody>
      </p:sp>
      <p:sp>
        <p:nvSpPr>
          <p:cNvPr id="13" name="Marcador de texto 10">
            <a:extLst>
              <a:ext uri="{FF2B5EF4-FFF2-40B4-BE49-F238E27FC236}">
                <a16:creationId xmlns:a16="http://schemas.microsoft.com/office/drawing/2014/main" id="{DFAC4C65-D0DD-47C6-9560-2989E465C8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9250" y="1222454"/>
            <a:ext cx="11404600" cy="5037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MX" noProof="0" dirty="0"/>
              <a:t>Haga clic para modificar los estilos de texto del patrón</a:t>
            </a:r>
          </a:p>
          <a:p>
            <a:pPr lvl="1"/>
            <a:r>
              <a:rPr lang="es-MX" noProof="0" dirty="0"/>
              <a:t>Segundo nivel</a:t>
            </a:r>
          </a:p>
          <a:p>
            <a:pPr lvl="2"/>
            <a:r>
              <a:rPr lang="es-MX" noProof="0" dirty="0"/>
              <a:t>Tercer nivel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31C63FE-6289-410F-A96A-8AA840E232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657" y="269838"/>
            <a:ext cx="7200000" cy="540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4000" b="1" baseline="0">
                <a:solidFill>
                  <a:srgbClr val="00539B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s-MX" altLang="ko-KR" noProof="0" dirty="0"/>
              <a:t>Título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940099C1-88F3-9D43-4796-060D7ADC32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42680"/>
          <a:stretch/>
        </p:blipFill>
        <p:spPr>
          <a:xfrm>
            <a:off x="11223855" y="6354790"/>
            <a:ext cx="902286" cy="50321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6B63ECB2-12AB-C4BE-22E0-A5C37337A8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0972" y="56450"/>
            <a:ext cx="2051371" cy="1204182"/>
          </a:xfrm>
          <a:prstGeom prst="rect">
            <a:avLst/>
          </a:prstGeom>
        </p:spPr>
      </p:pic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681808AC-DAE7-E9A1-CBF5-6A80ABDF3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8536" y="6536245"/>
            <a:ext cx="411847" cy="365125"/>
          </a:xfrm>
          <a:prstGeom prst="rect">
            <a:avLst/>
          </a:prstGeom>
        </p:spPr>
        <p:txBody>
          <a:bodyPr/>
          <a:lstStyle>
            <a:lvl1pPr algn="ctr">
              <a:defRPr sz="1000" b="1">
                <a:solidFill>
                  <a:srgbClr val="5091C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47AEBD7-7D6B-4609-A690-5532A235A2CE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80343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AC00DC93-307C-498E-BFFC-23F121677F6A}"/>
              </a:ext>
            </a:extLst>
          </p:cNvPr>
          <p:cNvSpPr/>
          <p:nvPr userDrawn="1"/>
        </p:nvSpPr>
        <p:spPr>
          <a:xfrm>
            <a:off x="6178608" y="1048715"/>
            <a:ext cx="6013391" cy="585265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Marcador de texto 10">
            <a:extLst>
              <a:ext uri="{FF2B5EF4-FFF2-40B4-BE49-F238E27FC236}">
                <a16:creationId xmlns:a16="http://schemas.microsoft.com/office/drawing/2014/main" id="{DFAC4C65-D0DD-47C6-9560-2989E465C8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9250" y="1222454"/>
            <a:ext cx="5664143" cy="5037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MX" noProof="0" dirty="0"/>
              <a:t>Haga clic para modificar los estilos de texto del patrón</a:t>
            </a:r>
          </a:p>
          <a:p>
            <a:pPr lvl="1"/>
            <a:r>
              <a:rPr lang="es-MX" noProof="0" dirty="0"/>
              <a:t>Segundo nivel</a:t>
            </a:r>
          </a:p>
          <a:p>
            <a:pPr lvl="2"/>
            <a:r>
              <a:rPr lang="es-MX" noProof="0" dirty="0"/>
              <a:t>Tercer nivel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31C63FE-6289-410F-A96A-8AA840E232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657" y="269838"/>
            <a:ext cx="7200000" cy="540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4000" b="1" baseline="0">
                <a:solidFill>
                  <a:srgbClr val="00539B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s-MX" altLang="ko-KR" noProof="0" dirty="0"/>
              <a:t>Título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1D8580D6-8B63-42BD-B0C5-D9942106205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5859" y="6421449"/>
            <a:ext cx="9706292" cy="372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900">
                <a:solidFill>
                  <a:srgbClr val="0053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 noProof="0"/>
              <a:t>Notas al Pie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B59621E-3D89-C3FF-B382-4B08CBF63C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42680"/>
          <a:stretch/>
        </p:blipFill>
        <p:spPr>
          <a:xfrm>
            <a:off x="11223855" y="6354790"/>
            <a:ext cx="902286" cy="50321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E6BCDF9-1EB1-2202-596B-2D4D9AFB22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0972" y="56450"/>
            <a:ext cx="2051371" cy="1204182"/>
          </a:xfrm>
          <a:prstGeom prst="rect">
            <a:avLst/>
          </a:prstGeom>
        </p:spPr>
      </p:pic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175D0EB8-7501-0B21-B599-9D9AFA840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8536" y="6536245"/>
            <a:ext cx="411847" cy="365125"/>
          </a:xfrm>
          <a:prstGeom prst="rect">
            <a:avLst/>
          </a:prstGeom>
        </p:spPr>
        <p:txBody>
          <a:bodyPr/>
          <a:lstStyle>
            <a:lvl1pPr algn="ctr">
              <a:defRPr sz="1000" b="1">
                <a:solidFill>
                  <a:srgbClr val="5091C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47AEBD7-7D6B-4609-A690-5532A235A2CE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70265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9604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01" r:id="rId3"/>
    <p:sldLayoutId id="2147483697" r:id="rId4"/>
    <p:sldLayoutId id="2147483703" r:id="rId5"/>
    <p:sldLayoutId id="2147483699" r:id="rId6"/>
    <p:sldLayoutId id="2147483702" r:id="rId7"/>
    <p:sldLayoutId id="2147483700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4688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363D8B7-5A3A-DB2F-6090-E4C191AAE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F8DF458-8EEC-62C8-1981-78D7E0AFAD1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s-MX" dirty="0"/>
              <a:t>Ejemplos de uso de IA en la industria aseguradora : </a:t>
            </a:r>
          </a:p>
          <a:p>
            <a:endParaRPr lang="es-MX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7EB9F4D-EDE4-44F9-D344-D796A9FF5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EBD7-7D6B-4609-A690-5532A235A2CE}" type="slidenum">
              <a:rPr lang="es-MX" smtClean="0"/>
              <a:pPr/>
              <a:t>10</a:t>
            </a:fld>
            <a:endParaRPr lang="es-MX" dirty="0"/>
          </a:p>
        </p:txBody>
      </p:sp>
      <p:sp>
        <p:nvSpPr>
          <p:cNvPr id="6" name="Marcador de texto 1">
            <a:extLst>
              <a:ext uri="{FF2B5EF4-FFF2-40B4-BE49-F238E27FC236}">
                <a16:creationId xmlns:a16="http://schemas.microsoft.com/office/drawing/2014/main" id="{29E5410D-226D-068F-E061-5F39CB0DDFC7}"/>
              </a:ext>
            </a:extLst>
          </p:cNvPr>
          <p:cNvSpPr txBox="1">
            <a:spLocks/>
          </p:cNvSpPr>
          <p:nvPr/>
        </p:nvSpPr>
        <p:spPr>
          <a:xfrm>
            <a:off x="370923" y="260361"/>
            <a:ext cx="9623683" cy="540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 baseline="0">
                <a:solidFill>
                  <a:srgbClr val="00539B"/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MX" sz="20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s-MX" sz="2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INTELIGENCIA ARTIFICIAL, QUE IMPACTO TENDRÁ EN LA INDUSTRIA ASEGURADORA</a:t>
            </a:r>
            <a:endParaRPr lang="es-MX" sz="20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s-MX" sz="20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A157794-ECA4-05A7-E72E-FF2AD203B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7169" y="4912475"/>
            <a:ext cx="1790700" cy="419100"/>
          </a:xfrm>
          <a:prstGeom prst="rect">
            <a:avLst/>
          </a:prstGeom>
        </p:spPr>
      </p:pic>
      <p:sp>
        <p:nvSpPr>
          <p:cNvPr id="9" name="AutoShape 2" descr="Full Nauto logo with registration mark">
            <a:extLst>
              <a:ext uri="{FF2B5EF4-FFF2-40B4-BE49-F238E27FC236}">
                <a16:creationId xmlns:a16="http://schemas.microsoft.com/office/drawing/2014/main" id="{40EC855F-854C-D3FA-CA63-A42A07C1808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64080B5-8F2B-E49F-D83C-54082FFEF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0" y="2409075"/>
            <a:ext cx="2362200" cy="15748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4C865FB-7F89-DC1D-40D6-E889611019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1275" y="2440629"/>
            <a:ext cx="1714500" cy="40005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CE40C97-EE8E-A93F-437F-EE1861016D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924" t="57520" r="7328" b="19976"/>
          <a:stretch/>
        </p:blipFill>
        <p:spPr>
          <a:xfrm>
            <a:off x="370923" y="2289175"/>
            <a:ext cx="1970647" cy="18146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725AF3F-18D2-17AF-1ABB-E47ACEB842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8982" y="2814637"/>
            <a:ext cx="3724275" cy="1228725"/>
          </a:xfrm>
          <a:prstGeom prst="rect">
            <a:avLst/>
          </a:prstGeom>
        </p:spPr>
      </p:pic>
      <p:pic>
        <p:nvPicPr>
          <p:cNvPr id="3084" name="Picture 12" descr="Cape Analytics Launches AI-Driven, Property Intelligence Solution for  Insurers Nationwide | Business Wire">
            <a:extLst>
              <a:ext uri="{FF2B5EF4-FFF2-40B4-BE49-F238E27FC236}">
                <a16:creationId xmlns:a16="http://schemas.microsoft.com/office/drawing/2014/main" id="{080E2DF6-3479-3C62-171B-A252FCD64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902" y="4466503"/>
            <a:ext cx="30289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B7BF1767-0BA1-557E-0073-82E64B03A0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0507" y="4345737"/>
            <a:ext cx="2952750" cy="15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124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55CFA88-859D-C518-0525-D914E22F8E4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4A1A1DE-A79B-70E2-2389-13D49A347A7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1436" y="809838"/>
            <a:ext cx="11063023" cy="4415532"/>
          </a:xfrm>
        </p:spPr>
        <p:txBody>
          <a:bodyPr/>
          <a:lstStyle/>
          <a:p>
            <a:r>
              <a:rPr lang="es-MX" dirty="0">
                <a:solidFill>
                  <a:schemeClr val="tx2"/>
                </a:solidFill>
              </a:rPr>
              <a:t>Chat GTP (NLP) </a:t>
            </a:r>
          </a:p>
          <a:p>
            <a:r>
              <a:rPr lang="es-MX" dirty="0">
                <a:solidFill>
                  <a:schemeClr val="tx2"/>
                </a:solidFill>
              </a:rPr>
              <a:t>¿Resume en un párrafo qué impacto tendrá la inteligencia artificial en la industria aseguradora?</a:t>
            </a:r>
          </a:p>
          <a:p>
            <a:pPr marL="0" indent="0">
              <a:buNone/>
            </a:pPr>
            <a:endParaRPr lang="es-MX" dirty="0"/>
          </a:p>
          <a:p>
            <a:r>
              <a:rPr lang="es-MX" b="0" i="0" dirty="0">
                <a:solidFill>
                  <a:srgbClr val="374151"/>
                </a:solidFill>
                <a:effectLst/>
                <a:latin typeface="Söhne"/>
              </a:rPr>
              <a:t>La inteligencia artificial transformará la industria aseguradora al automatizar procesos complejos como evaluación de riesgos y gestión de reclamaciones, personalizar pólizas según datos individuales, detectar fraudes de manera eficiente, optimizar la fijación de tarifas y mejorar la experiencia del cliente a través de </a:t>
            </a:r>
            <a:r>
              <a:rPr lang="es-MX" b="0" i="0" dirty="0" err="1">
                <a:solidFill>
                  <a:srgbClr val="374151"/>
                </a:solidFill>
                <a:effectLst/>
                <a:latin typeface="Söhne"/>
              </a:rPr>
              <a:t>chatbots</a:t>
            </a:r>
            <a:r>
              <a:rPr lang="es-MX" b="0" i="0" dirty="0">
                <a:solidFill>
                  <a:srgbClr val="374151"/>
                </a:solidFill>
                <a:effectLst/>
                <a:latin typeface="Söhne"/>
              </a:rPr>
              <a:t> y asistentes virtuales. Además, permitirá una toma de decisiones más informada, prevención de pérdidas y adaptación a riesgos emergentes, redefiniendo la eficiencia operativa y los servicios ofrecidos, aunque también requerirá abordar desafíos éticos y de privacidad en su implementación.</a:t>
            </a:r>
            <a:endParaRPr lang="es-MX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72F7D98-86A8-864B-3E73-0A1D4285E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EBD7-7D6B-4609-A690-5532A235A2CE}" type="slidenum">
              <a:rPr lang="es-MX" smtClean="0"/>
              <a:pPr/>
              <a:t>11</a:t>
            </a:fld>
            <a:endParaRPr lang="es-MX" dirty="0"/>
          </a:p>
        </p:txBody>
      </p:sp>
      <p:sp>
        <p:nvSpPr>
          <p:cNvPr id="7" name="Marcador de texto 1">
            <a:extLst>
              <a:ext uri="{FF2B5EF4-FFF2-40B4-BE49-F238E27FC236}">
                <a16:creationId xmlns:a16="http://schemas.microsoft.com/office/drawing/2014/main" id="{5FBADB60-3654-0F18-6598-09E78F9D2E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656" y="269838"/>
            <a:ext cx="9623683" cy="540000"/>
          </a:xfrm>
        </p:spPr>
        <p:txBody>
          <a:bodyPr/>
          <a:lstStyle/>
          <a:p>
            <a:endParaRPr lang="es-MX" sz="2000" b="1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s-MX" sz="2000" b="1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INTELIGENCIA ARTIFICIAL, QUE IMPACTO TENDRÁ EN LA INDUSTRIA ASEGURADORA</a:t>
            </a:r>
            <a:endParaRPr lang="es-MX" sz="20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s-MX" sz="2000" dirty="0"/>
          </a:p>
        </p:txBody>
      </p:sp>
    </p:spTree>
    <p:extLst>
      <p:ext uri="{BB962C8B-B14F-4D97-AF65-F5344CB8AC3E}">
        <p14:creationId xmlns:p14="http://schemas.microsoft.com/office/powerpoint/2010/main" val="3957338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926E493-2DD8-AB29-64C1-05AF031B19C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D9C3659-791A-86FC-1DD7-1D6233FB468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1436" y="1221234"/>
            <a:ext cx="11063023" cy="4415532"/>
          </a:xfrm>
        </p:spPr>
        <p:txBody>
          <a:bodyPr/>
          <a:lstStyle/>
          <a:p>
            <a:pPr marL="0" indent="0" algn="l">
              <a:buNone/>
            </a:pPr>
            <a:r>
              <a:rPr lang="es-MX" b="0" i="0" dirty="0">
                <a:solidFill>
                  <a:schemeClr val="tx2"/>
                </a:solidFill>
                <a:effectLst/>
              </a:rPr>
              <a:t>¿Resume en 5 puntos qué impacto tendrá la inteligencia artificial en la industria aseguradora?</a:t>
            </a:r>
            <a:endParaRPr lang="es-MX" b="1" i="0" dirty="0">
              <a:solidFill>
                <a:schemeClr val="tx2"/>
              </a:solidFill>
              <a:effectLst/>
            </a:endParaRPr>
          </a:p>
          <a:p>
            <a:pPr algn="l">
              <a:buFont typeface="+mj-lt"/>
              <a:buAutoNum type="arabicPeriod"/>
            </a:pPr>
            <a:endParaRPr lang="es-MX" b="1" dirty="0">
              <a:solidFill>
                <a:srgbClr val="374151"/>
              </a:solidFill>
            </a:endParaRPr>
          </a:p>
          <a:p>
            <a:pPr algn="l">
              <a:buFont typeface="+mj-lt"/>
              <a:buAutoNum type="arabicPeriod"/>
            </a:pPr>
            <a:r>
              <a:rPr lang="es-MX" b="1" i="0" dirty="0">
                <a:solidFill>
                  <a:srgbClr val="374151"/>
                </a:solidFill>
                <a:effectLst/>
                <a:latin typeface="Söhne"/>
              </a:rPr>
              <a:t>Automatización Eficiente</a:t>
            </a:r>
            <a:r>
              <a:rPr lang="es-MX" b="0" i="0" dirty="0">
                <a:solidFill>
                  <a:srgbClr val="374151"/>
                </a:solidFill>
                <a:effectLst/>
                <a:latin typeface="Söhne"/>
              </a:rPr>
              <a:t>: La inteligencia artificial automatizará tareas como procesamiento de reclamaciones y detección de fraudes, agilizando operaciones y reduciendo costos.</a:t>
            </a:r>
          </a:p>
          <a:p>
            <a:pPr algn="l">
              <a:buFont typeface="+mj-lt"/>
              <a:buAutoNum type="arabicPeriod"/>
            </a:pPr>
            <a:r>
              <a:rPr lang="es-MX" b="1" i="0" dirty="0">
                <a:solidFill>
                  <a:srgbClr val="374151"/>
                </a:solidFill>
                <a:effectLst/>
                <a:latin typeface="Söhne"/>
              </a:rPr>
              <a:t>Personalización de Pólizas</a:t>
            </a:r>
            <a:r>
              <a:rPr lang="es-MX" b="0" i="0" dirty="0">
                <a:solidFill>
                  <a:srgbClr val="374151"/>
                </a:solidFill>
                <a:effectLst/>
                <a:latin typeface="Söhne"/>
              </a:rPr>
              <a:t>: La IA permitirá ofrecer seguros personalizados al analizar datos individuales, mejorando la satisfacción del cliente y la precisión en la fijación de tarifas.</a:t>
            </a:r>
          </a:p>
          <a:p>
            <a:pPr algn="l">
              <a:buFont typeface="+mj-lt"/>
              <a:buAutoNum type="arabicPeriod"/>
            </a:pPr>
            <a:r>
              <a:rPr lang="es-MX" b="1" i="0" dirty="0">
                <a:solidFill>
                  <a:srgbClr val="374151"/>
                </a:solidFill>
                <a:effectLst/>
                <a:latin typeface="Söhne"/>
              </a:rPr>
              <a:t>Mejora en la Experiencia del Cliente</a:t>
            </a:r>
            <a:r>
              <a:rPr lang="es-MX" b="0" i="0" dirty="0">
                <a:solidFill>
                  <a:srgbClr val="374151"/>
                </a:solidFill>
                <a:effectLst/>
                <a:latin typeface="Söhne"/>
              </a:rPr>
              <a:t>: </a:t>
            </a:r>
            <a:r>
              <a:rPr lang="es-MX" b="0" i="0" dirty="0" err="1">
                <a:solidFill>
                  <a:srgbClr val="374151"/>
                </a:solidFill>
                <a:effectLst/>
                <a:latin typeface="Söhne"/>
              </a:rPr>
              <a:t>Chatbots</a:t>
            </a:r>
            <a:r>
              <a:rPr lang="es-MX" b="0" i="0" dirty="0">
                <a:solidFill>
                  <a:srgbClr val="374151"/>
                </a:solidFill>
                <a:effectLst/>
                <a:latin typeface="Söhne"/>
              </a:rPr>
              <a:t> y asistentes virtuales basados en IA brindarán atención rápida y 24/7, agilizando consultas y trámites.</a:t>
            </a:r>
          </a:p>
          <a:p>
            <a:pPr algn="l">
              <a:buFont typeface="+mj-lt"/>
              <a:buAutoNum type="arabicPeriod"/>
            </a:pPr>
            <a:r>
              <a:rPr lang="es-MX" b="1" i="0" dirty="0">
                <a:solidFill>
                  <a:srgbClr val="374151"/>
                </a:solidFill>
                <a:effectLst/>
                <a:latin typeface="Söhne"/>
              </a:rPr>
              <a:t>Gestión de Riesgos y Prevención</a:t>
            </a:r>
            <a:r>
              <a:rPr lang="es-MX" b="0" i="0" dirty="0">
                <a:solidFill>
                  <a:srgbClr val="374151"/>
                </a:solidFill>
                <a:effectLst/>
                <a:latin typeface="Söhne"/>
              </a:rPr>
              <a:t>: La IA permitirá la identificación temprana de riesgos y la prevención de pérdidas al analizar datos y patrones.</a:t>
            </a:r>
          </a:p>
          <a:p>
            <a:pPr algn="l">
              <a:buFont typeface="+mj-lt"/>
              <a:buAutoNum type="arabicPeriod"/>
            </a:pPr>
            <a:r>
              <a:rPr lang="es-MX" b="1" i="0" dirty="0">
                <a:solidFill>
                  <a:srgbClr val="374151"/>
                </a:solidFill>
                <a:effectLst/>
                <a:latin typeface="Söhne"/>
              </a:rPr>
              <a:t>Optimización Estratégica</a:t>
            </a:r>
            <a:r>
              <a:rPr lang="es-MX" b="0" i="0" dirty="0">
                <a:solidFill>
                  <a:srgbClr val="374151"/>
                </a:solidFill>
                <a:effectLst/>
                <a:latin typeface="Söhne"/>
              </a:rPr>
              <a:t>: La toma de decisiones informadas basadas en análisis avanzado impulsado por la IA mejorará la estrategia empresarial y la adaptación a cambios en el mercado y riesgos emergentes.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D32A7FE-B398-1065-FC6C-73AED79F5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EBD7-7D6B-4609-A690-5532A235A2CE}" type="slidenum">
              <a:rPr lang="es-MX" smtClean="0"/>
              <a:pPr/>
              <a:t>12</a:t>
            </a:fld>
            <a:endParaRPr lang="es-MX" dirty="0"/>
          </a:p>
        </p:txBody>
      </p:sp>
      <p:sp>
        <p:nvSpPr>
          <p:cNvPr id="6" name="Marcador de texto 1">
            <a:extLst>
              <a:ext uri="{FF2B5EF4-FFF2-40B4-BE49-F238E27FC236}">
                <a16:creationId xmlns:a16="http://schemas.microsoft.com/office/drawing/2014/main" id="{F77E16C6-5997-FC6B-365B-E6C22B61C1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656" y="269838"/>
            <a:ext cx="9623683" cy="540000"/>
          </a:xfrm>
        </p:spPr>
        <p:txBody>
          <a:bodyPr/>
          <a:lstStyle/>
          <a:p>
            <a:endParaRPr lang="es-MX" sz="2000" b="1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s-MX" sz="2000" b="1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INTELIGENCIA ARTIFICIAL, QUE IMPACTO TENDRÁ EN LA INDUSTRIA ASEGURADORA</a:t>
            </a:r>
            <a:endParaRPr lang="es-MX" sz="20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s-MX" sz="2000" dirty="0"/>
          </a:p>
        </p:txBody>
      </p:sp>
    </p:spTree>
    <p:extLst>
      <p:ext uri="{BB962C8B-B14F-4D97-AF65-F5344CB8AC3E}">
        <p14:creationId xmlns:p14="http://schemas.microsoft.com/office/powerpoint/2010/main" val="3188238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D99E999-D231-22BE-08B6-54AAC2668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6D74EA6-6E7D-9272-8D93-90BD8038F18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s-MX" dirty="0"/>
          </a:p>
          <a:p>
            <a:endParaRPr lang="es-MX" dirty="0"/>
          </a:p>
          <a:p>
            <a:r>
              <a:rPr lang="es-MX" dirty="0"/>
              <a:t>“Si buscas resultados distintos, no hagas siempre lo mismo” 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CE1E4E4-1EFA-DE5C-9389-79EE8EF41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EBD7-7D6B-4609-A690-5532A235A2CE}" type="slidenum">
              <a:rPr lang="es-MX" smtClean="0"/>
              <a:pPr/>
              <a:t>13</a:t>
            </a:fld>
            <a:endParaRPr lang="es-MX" dirty="0"/>
          </a:p>
        </p:txBody>
      </p:sp>
      <p:sp>
        <p:nvSpPr>
          <p:cNvPr id="6" name="Marcador de texto 1">
            <a:extLst>
              <a:ext uri="{FF2B5EF4-FFF2-40B4-BE49-F238E27FC236}">
                <a16:creationId xmlns:a16="http://schemas.microsoft.com/office/drawing/2014/main" id="{53F4F1AC-2554-3608-0E91-09F2EDFF2F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656" y="269838"/>
            <a:ext cx="9623683" cy="540000"/>
          </a:xfrm>
        </p:spPr>
        <p:txBody>
          <a:bodyPr/>
          <a:lstStyle/>
          <a:p>
            <a:endParaRPr lang="es-MX" sz="2000" b="1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s-MX" sz="2000" b="1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INTELIGENCIA ARTIFICIAL, QUE IMPACTO TENDRÁ EN LA INDUSTRIA ASEGURADORA</a:t>
            </a:r>
            <a:endParaRPr lang="es-MX" sz="20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s-MX" sz="2000" dirty="0"/>
          </a:p>
        </p:txBody>
      </p:sp>
      <p:pic>
        <p:nvPicPr>
          <p:cNvPr id="7170" name="Picture 2" descr="Albert Einstein Retrato Del Vector De Albert Einstein Fotografía editorial  - Ilustración de cara, trazado: 114207887">
            <a:extLst>
              <a:ext uri="{FF2B5EF4-FFF2-40B4-BE49-F238E27FC236}">
                <a16:creationId xmlns:a16="http://schemas.microsoft.com/office/drawing/2014/main" id="{5FE0C829-888B-F42E-40FD-54EC21B5B6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2"/>
          <a:stretch/>
        </p:blipFill>
        <p:spPr bwMode="auto">
          <a:xfrm>
            <a:off x="8636517" y="2472643"/>
            <a:ext cx="200025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160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165732E-517E-095C-3EA3-9F654590E645}"/>
              </a:ext>
            </a:extLst>
          </p:cNvPr>
          <p:cNvSpPr txBox="1"/>
          <p:nvPr/>
        </p:nvSpPr>
        <p:spPr>
          <a:xfrm>
            <a:off x="1711842" y="1382232"/>
            <a:ext cx="59329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INTELIGENCIA ARTIFICIAL, QUE IMPACTO TENDRÁ EN LA INDUSTRIA ASEGURADORA</a:t>
            </a:r>
            <a:endParaRPr lang="es-MX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1584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5B3E20C-CEC1-3A02-F6DB-5529E439427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BFBDA74D-305A-D139-9CFA-70C6488099F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327311" y="2165609"/>
            <a:ext cx="6912382" cy="3467712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5E69032-1A41-B234-8DCF-52E6BD05C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EBD7-7D6B-4609-A690-5532A235A2CE}" type="slidenum">
              <a:rPr lang="es-MX" smtClean="0"/>
              <a:pPr/>
              <a:t>3</a:t>
            </a:fld>
            <a:endParaRPr lang="es-MX" dirty="0"/>
          </a:p>
        </p:txBody>
      </p:sp>
      <p:sp>
        <p:nvSpPr>
          <p:cNvPr id="6" name="Marcador de texto 1">
            <a:extLst>
              <a:ext uri="{FF2B5EF4-FFF2-40B4-BE49-F238E27FC236}">
                <a16:creationId xmlns:a16="http://schemas.microsoft.com/office/drawing/2014/main" id="{34702401-1F89-B3F8-34AA-D8E9832CE0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656" y="269838"/>
            <a:ext cx="9623683" cy="540000"/>
          </a:xfrm>
        </p:spPr>
        <p:txBody>
          <a:bodyPr/>
          <a:lstStyle/>
          <a:p>
            <a:endParaRPr lang="es-MX" sz="2000" b="1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s-MX" sz="2000" b="1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INTELIGENCIA ARTIFICIAL, QUE IMPACTO TENDRÁ EN LA INDUSTRIA ASEGURADORA</a:t>
            </a:r>
            <a:endParaRPr lang="es-MX" sz="20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s-MX" sz="2000" dirty="0"/>
          </a:p>
        </p:txBody>
      </p:sp>
      <p:sp>
        <p:nvSpPr>
          <p:cNvPr id="8" name="Marcador de contenido 4">
            <a:extLst>
              <a:ext uri="{FF2B5EF4-FFF2-40B4-BE49-F238E27FC236}">
                <a16:creationId xmlns:a16="http://schemas.microsoft.com/office/drawing/2014/main" id="{FAF2E1F5-A5C9-69BA-3C34-AD34A5339559}"/>
              </a:ext>
            </a:extLst>
          </p:cNvPr>
          <p:cNvSpPr txBox="1">
            <a:spLocks/>
          </p:cNvSpPr>
          <p:nvPr/>
        </p:nvSpPr>
        <p:spPr>
          <a:xfrm>
            <a:off x="593441" y="1369971"/>
            <a:ext cx="11063023" cy="54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539B"/>
              </a:buClr>
              <a:buFont typeface="Arial" panose="020B0604020202020204" pitchFamily="34" charset="0"/>
              <a:buChar char="♦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¿Qué es la Inteligencia Artificial?</a:t>
            </a:r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pPr marL="0" indent="0">
              <a:buNone/>
            </a:pPr>
            <a:endParaRPr lang="es-MX" dirty="0">
              <a:solidFill>
                <a:srgbClr val="000000"/>
              </a:solidFill>
              <a:latin typeface="arial unicode ms"/>
            </a:endParaRP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41518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E3C2E83-484B-46D3-6D5B-1CDA5978148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7F9876C-17A6-A1CE-BBF2-0D58875C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EBD7-7D6B-4609-A690-5532A235A2CE}" type="slidenum">
              <a:rPr lang="es-MX" smtClean="0"/>
              <a:pPr/>
              <a:t>4</a:t>
            </a:fld>
            <a:endParaRPr lang="es-MX" dirty="0"/>
          </a:p>
        </p:txBody>
      </p:sp>
      <p:sp>
        <p:nvSpPr>
          <p:cNvPr id="6" name="Marcador de texto 1">
            <a:extLst>
              <a:ext uri="{FF2B5EF4-FFF2-40B4-BE49-F238E27FC236}">
                <a16:creationId xmlns:a16="http://schemas.microsoft.com/office/drawing/2014/main" id="{DC616E9A-169B-52E0-1F9F-117FF4BDA011}"/>
              </a:ext>
            </a:extLst>
          </p:cNvPr>
          <p:cNvSpPr txBox="1">
            <a:spLocks/>
          </p:cNvSpPr>
          <p:nvPr/>
        </p:nvSpPr>
        <p:spPr>
          <a:xfrm>
            <a:off x="413452" y="365531"/>
            <a:ext cx="9623683" cy="540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 baseline="0">
                <a:solidFill>
                  <a:srgbClr val="00539B"/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MX" sz="20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s-MX" sz="2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INTELIGENCIA ARTIFICIAL, QUE IMPACTO TENDRÁ EN LA INDUSTRIA ASEGURADORA</a:t>
            </a:r>
            <a:endParaRPr lang="es-MX" sz="20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s-MX" sz="2000" dirty="0"/>
          </a:p>
        </p:txBody>
      </p:sp>
      <p:pic>
        <p:nvPicPr>
          <p:cNvPr id="2050" name="Picture 2" descr="Her (2013) - Filmaffinity">
            <a:extLst>
              <a:ext uri="{FF2B5EF4-FFF2-40B4-BE49-F238E27FC236}">
                <a16:creationId xmlns:a16="http://schemas.microsoft.com/office/drawing/2014/main" id="{EACD1C21-AC4A-8940-B7CF-BFC6ED43E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703" y="1794096"/>
            <a:ext cx="2523682" cy="373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EA632A2-7E8C-FCF0-AE05-9C92E14B3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4338" y="1794470"/>
            <a:ext cx="2523682" cy="373841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1F9E982-1373-5E80-3BEF-C55BFCF3C7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683" y="1794096"/>
            <a:ext cx="2403245" cy="373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357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3B153FF7-4CFB-474A-97FE-730EAB5DE5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656" y="269838"/>
            <a:ext cx="9623683" cy="540000"/>
          </a:xfrm>
        </p:spPr>
        <p:txBody>
          <a:bodyPr/>
          <a:lstStyle/>
          <a:p>
            <a:endParaRPr lang="es-MX" sz="2000" b="1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s-MX" sz="2000" b="1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INTELIGENCIA ARTIFICIAL, QUE IMPACTO TENDRÁ EN LA INDUSTRIA ASEGURADORA</a:t>
            </a:r>
            <a:endParaRPr lang="es-MX" sz="20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s-MX" sz="2000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5AC1C54-9A69-2FE7-A6A7-3BDB7D9683B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8284043-04A5-0CBB-CB0D-EF48B2D0C7F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s-MX" dirty="0">
                <a:solidFill>
                  <a:schemeClr val="tx2"/>
                </a:solidFill>
              </a:rPr>
              <a:t>RAE </a:t>
            </a:r>
          </a:p>
          <a:p>
            <a:r>
              <a:rPr lang="es-MX" b="0" i="0" dirty="0">
                <a:solidFill>
                  <a:schemeClr val="tx2"/>
                </a:solidFill>
                <a:effectLst/>
                <a:latin typeface="arial unicode ms"/>
              </a:rPr>
              <a:t>Disciplina científica que se ocupa de crear programas informáticos que ejecutan operaciones comparables a las que realiza la mente humana, como el aprendizaje o el razonamiento lógico</a:t>
            </a:r>
          </a:p>
          <a:p>
            <a:endParaRPr lang="es-MX" dirty="0">
              <a:solidFill>
                <a:schemeClr val="tx2"/>
              </a:solidFill>
              <a:latin typeface="arial unicode ms"/>
            </a:endParaRPr>
          </a:p>
          <a:p>
            <a:r>
              <a:rPr lang="es-MX" b="0" i="0" dirty="0">
                <a:solidFill>
                  <a:schemeClr val="tx2"/>
                </a:solidFill>
                <a:effectLst/>
                <a:latin typeface="arial unicode ms"/>
              </a:rPr>
              <a:t>Google </a:t>
            </a:r>
          </a:p>
          <a:p>
            <a:r>
              <a:rPr lang="es-MX" b="0" i="0" dirty="0">
                <a:solidFill>
                  <a:schemeClr val="tx2"/>
                </a:solidFill>
                <a:effectLst/>
                <a:latin typeface="arial unicode ms"/>
              </a:rPr>
              <a:t>La inteligencia artificial es un campo de la ciencia relacionado con la creación de ordenadores y máquinas que pueden razonar, aprender y actuar de una forma que normalmente necesitaría inteligencia humana o que consuma datos cuya escala supere lo que las personas pueden analizar.</a:t>
            </a:r>
          </a:p>
          <a:p>
            <a:endParaRPr lang="es-MX" dirty="0">
              <a:solidFill>
                <a:schemeClr val="tx2"/>
              </a:solidFill>
              <a:latin typeface="arial unicode ms"/>
            </a:endParaRPr>
          </a:p>
          <a:p>
            <a:endParaRPr lang="es-MX" dirty="0">
              <a:solidFill>
                <a:schemeClr val="tx2"/>
              </a:solidFill>
              <a:latin typeface="arial unicode ms"/>
            </a:endParaRPr>
          </a:p>
          <a:p>
            <a:endParaRPr lang="es-MX" dirty="0">
              <a:solidFill>
                <a:schemeClr val="tx2"/>
              </a:solidFill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329A483A-BF3A-42A7-AB15-707CFB711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EBD7-7D6B-4609-A690-5532A235A2CE}" type="slidenum">
              <a:rPr lang="es-MX" smtClean="0"/>
              <a:pPr/>
              <a:t>5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10817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3B153FF7-4CFB-474A-97FE-730EAB5DE5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656" y="269838"/>
            <a:ext cx="9623683" cy="540000"/>
          </a:xfrm>
        </p:spPr>
        <p:txBody>
          <a:bodyPr/>
          <a:lstStyle/>
          <a:p>
            <a:endParaRPr lang="es-MX" sz="2000" b="1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s-MX" sz="2000" b="1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INTELIGENCIA ARTIFICIAL, QUE IMPACTO TENDRÁ EN LA INDUSTRIA ASEGURADORA</a:t>
            </a:r>
            <a:endParaRPr lang="es-MX" sz="20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s-MX" sz="2000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5AC1C54-9A69-2FE7-A6A7-3BDB7D9683B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8284043-04A5-0CBB-CB0D-EF48B2D0C7F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s-MX" dirty="0">
                <a:solidFill>
                  <a:schemeClr val="tx2"/>
                </a:solidFill>
                <a:latin typeface="arial unicode ms"/>
              </a:rPr>
              <a:t>Cronología de la IA </a:t>
            </a:r>
          </a:p>
          <a:p>
            <a:r>
              <a:rPr lang="es-MX" dirty="0">
                <a:solidFill>
                  <a:schemeClr val="tx2"/>
                </a:solidFill>
                <a:latin typeface="arial unicode ms"/>
              </a:rPr>
              <a:t>1950 Turing publica su test en </a:t>
            </a:r>
            <a:r>
              <a:rPr lang="es-MX" i="1" dirty="0" err="1">
                <a:solidFill>
                  <a:schemeClr val="tx2"/>
                </a:solidFill>
                <a:latin typeface="arial unicode ms"/>
              </a:rPr>
              <a:t>Computer</a:t>
            </a:r>
            <a:r>
              <a:rPr lang="es-MX" i="1" dirty="0">
                <a:solidFill>
                  <a:schemeClr val="tx2"/>
                </a:solidFill>
                <a:latin typeface="arial unicode ms"/>
              </a:rPr>
              <a:t> machine and </a:t>
            </a:r>
            <a:r>
              <a:rPr lang="es-MX" i="1" dirty="0" err="1">
                <a:solidFill>
                  <a:schemeClr val="tx2"/>
                </a:solidFill>
                <a:latin typeface="arial unicode ms"/>
              </a:rPr>
              <a:t>intelligence</a:t>
            </a:r>
            <a:endParaRPr lang="es-MX" i="1" dirty="0">
              <a:solidFill>
                <a:schemeClr val="tx2"/>
              </a:solidFill>
              <a:latin typeface="arial unicode ms"/>
            </a:endParaRPr>
          </a:p>
          <a:p>
            <a:r>
              <a:rPr lang="es-MX" dirty="0">
                <a:solidFill>
                  <a:schemeClr val="tx2"/>
                </a:solidFill>
                <a:latin typeface="arial unicode ms"/>
              </a:rPr>
              <a:t>1956 John McCarthy acuña el termino Inteligencia Artificial</a:t>
            </a:r>
          </a:p>
          <a:p>
            <a:r>
              <a:rPr lang="es-MX" dirty="0">
                <a:solidFill>
                  <a:schemeClr val="tx2"/>
                </a:solidFill>
                <a:latin typeface="arial unicode ms"/>
              </a:rPr>
              <a:t>1966 ELIZA MIT primer procesamiento de lenguaje (</a:t>
            </a:r>
            <a:r>
              <a:rPr lang="es-MX" dirty="0" err="1">
                <a:solidFill>
                  <a:schemeClr val="tx2"/>
                </a:solidFill>
                <a:latin typeface="arial unicode ms"/>
              </a:rPr>
              <a:t>Cahtbot</a:t>
            </a:r>
            <a:r>
              <a:rPr lang="es-MX" dirty="0">
                <a:solidFill>
                  <a:schemeClr val="tx2"/>
                </a:solidFill>
                <a:latin typeface="arial unicode ms"/>
              </a:rPr>
              <a:t>)</a:t>
            </a:r>
          </a:p>
          <a:p>
            <a:r>
              <a:rPr lang="es-MX" dirty="0">
                <a:solidFill>
                  <a:schemeClr val="tx2"/>
                </a:solidFill>
                <a:latin typeface="arial unicode ms"/>
              </a:rPr>
              <a:t>1979 </a:t>
            </a:r>
            <a:r>
              <a:rPr lang="es-MX" dirty="0" err="1">
                <a:solidFill>
                  <a:schemeClr val="tx2"/>
                </a:solidFill>
                <a:latin typeface="arial unicode ms"/>
              </a:rPr>
              <a:t>Cart</a:t>
            </a:r>
            <a:r>
              <a:rPr lang="es-MX" dirty="0">
                <a:solidFill>
                  <a:schemeClr val="tx2"/>
                </a:solidFill>
                <a:latin typeface="arial unicode ms"/>
              </a:rPr>
              <a:t> de Stanford recorre con éxito un espacio con obstáculos</a:t>
            </a:r>
          </a:p>
          <a:p>
            <a:r>
              <a:rPr lang="es-MX" dirty="0">
                <a:solidFill>
                  <a:schemeClr val="tx2"/>
                </a:solidFill>
                <a:latin typeface="arial unicode ms"/>
              </a:rPr>
              <a:t>1988 Traducción entre inglés y francés</a:t>
            </a:r>
          </a:p>
          <a:p>
            <a:r>
              <a:rPr lang="es-MX" dirty="0">
                <a:solidFill>
                  <a:schemeClr val="tx2"/>
                </a:solidFill>
                <a:latin typeface="arial unicode ms"/>
              </a:rPr>
              <a:t>1996 IBM Deep Blue vence a Gary </a:t>
            </a:r>
            <a:r>
              <a:rPr lang="es-MX" dirty="0" err="1">
                <a:solidFill>
                  <a:schemeClr val="tx2"/>
                </a:solidFill>
                <a:latin typeface="arial unicode ms"/>
              </a:rPr>
              <a:t>Kasparov</a:t>
            </a:r>
            <a:r>
              <a:rPr lang="es-MX" dirty="0">
                <a:solidFill>
                  <a:schemeClr val="tx2"/>
                </a:solidFill>
                <a:latin typeface="arial unicode ms"/>
              </a:rPr>
              <a:t> </a:t>
            </a:r>
          </a:p>
          <a:p>
            <a:r>
              <a:rPr lang="es-MX" dirty="0">
                <a:solidFill>
                  <a:schemeClr val="tx2"/>
                </a:solidFill>
                <a:latin typeface="arial unicode ms"/>
              </a:rPr>
              <a:t>2008 Google lanza la primera app que reconoce voz. </a:t>
            </a:r>
          </a:p>
          <a:p>
            <a:r>
              <a:rPr lang="es-MX" dirty="0">
                <a:solidFill>
                  <a:schemeClr val="tx2"/>
                </a:solidFill>
                <a:latin typeface="arial unicode ms"/>
              </a:rPr>
              <a:t>2012 Machine </a:t>
            </a:r>
            <a:r>
              <a:rPr lang="es-MX" dirty="0" err="1">
                <a:solidFill>
                  <a:schemeClr val="tx2"/>
                </a:solidFill>
                <a:latin typeface="arial unicode ms"/>
              </a:rPr>
              <a:t>Learning</a:t>
            </a:r>
            <a:r>
              <a:rPr lang="es-MX" dirty="0">
                <a:solidFill>
                  <a:schemeClr val="tx2"/>
                </a:solidFill>
                <a:latin typeface="arial unicode ms"/>
              </a:rPr>
              <a:t> aprende a identificar gatos en </a:t>
            </a:r>
            <a:r>
              <a:rPr lang="es-MX" dirty="0" err="1">
                <a:solidFill>
                  <a:schemeClr val="tx2"/>
                </a:solidFill>
                <a:latin typeface="arial unicode ms"/>
              </a:rPr>
              <a:t>Youtube</a:t>
            </a:r>
            <a:r>
              <a:rPr lang="es-MX" dirty="0">
                <a:solidFill>
                  <a:schemeClr val="tx2"/>
                </a:solidFill>
                <a:latin typeface="arial unicode ms"/>
              </a:rPr>
              <a:t>. </a:t>
            </a:r>
          </a:p>
          <a:p>
            <a:r>
              <a:rPr lang="es-MX" dirty="0">
                <a:solidFill>
                  <a:schemeClr val="tx2"/>
                </a:solidFill>
                <a:latin typeface="arial unicode ms"/>
              </a:rPr>
              <a:t>…….. Todo se acelera</a:t>
            </a:r>
          </a:p>
          <a:p>
            <a:endParaRPr lang="es-MX" dirty="0">
              <a:solidFill>
                <a:schemeClr val="tx2"/>
              </a:solidFill>
              <a:latin typeface="arial unicode ms"/>
            </a:endParaRPr>
          </a:p>
          <a:p>
            <a:endParaRPr lang="es-MX" dirty="0">
              <a:solidFill>
                <a:schemeClr val="tx2"/>
              </a:solidFill>
              <a:latin typeface="arial unicode ms"/>
            </a:endParaRPr>
          </a:p>
          <a:p>
            <a:endParaRPr lang="es-MX" dirty="0">
              <a:solidFill>
                <a:schemeClr val="tx2"/>
              </a:solidFill>
              <a:latin typeface="arial unicode ms"/>
            </a:endParaRPr>
          </a:p>
          <a:p>
            <a:endParaRPr lang="es-MX" dirty="0">
              <a:solidFill>
                <a:schemeClr val="tx2"/>
              </a:solidFill>
              <a:latin typeface="arial unicode ms"/>
            </a:endParaRPr>
          </a:p>
          <a:p>
            <a:endParaRPr lang="es-MX" dirty="0">
              <a:solidFill>
                <a:schemeClr val="tx2"/>
              </a:solidFill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329A483A-BF3A-42A7-AB15-707CFB711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EBD7-7D6B-4609-A690-5532A235A2CE}" type="slidenum">
              <a:rPr lang="es-MX" smtClean="0"/>
              <a:pPr/>
              <a:t>6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08280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76BF5BE-E9D3-FDFD-59B6-5C1F091FC0B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B914A1C-7243-5CF4-2440-F8BBFF6D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EBD7-7D6B-4609-A690-5532A235A2CE}" type="slidenum">
              <a:rPr lang="es-MX" smtClean="0"/>
              <a:pPr/>
              <a:t>7</a:t>
            </a:fld>
            <a:endParaRPr lang="es-MX" dirty="0"/>
          </a:p>
        </p:txBody>
      </p:sp>
      <p:pic>
        <p:nvPicPr>
          <p:cNvPr id="1026" name="Picture 2" descr="Boston Dynamics celebra el Año Nuevo con robots que bailan">
            <a:extLst>
              <a:ext uri="{FF2B5EF4-FFF2-40B4-BE49-F238E27FC236}">
                <a16:creationId xmlns:a16="http://schemas.microsoft.com/office/drawing/2014/main" id="{34A865AB-7061-BC80-D622-0BEA4DAAE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56" y="936727"/>
            <a:ext cx="5086793" cy="286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obot Sofia Robot Girl GIF - Robot Sofia Robot Girl - Discover &amp; Share GIFs">
            <a:extLst>
              <a:ext uri="{FF2B5EF4-FFF2-40B4-BE49-F238E27FC236}">
                <a16:creationId xmlns:a16="http://schemas.microsoft.com/office/drawing/2014/main" id="{7C6E0645-2B23-FD4F-E586-1DDDE0A66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793" y="3017634"/>
            <a:ext cx="3327302" cy="202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arcador de texto 1">
            <a:extLst>
              <a:ext uri="{FF2B5EF4-FFF2-40B4-BE49-F238E27FC236}">
                <a16:creationId xmlns:a16="http://schemas.microsoft.com/office/drawing/2014/main" id="{7F8609F6-7347-D9A3-0637-BD4A7B9AF0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656" y="269838"/>
            <a:ext cx="9623683" cy="540000"/>
          </a:xfrm>
        </p:spPr>
        <p:txBody>
          <a:bodyPr/>
          <a:lstStyle/>
          <a:p>
            <a:endParaRPr lang="es-MX" sz="2000" b="1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s-MX" sz="2000" b="1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INTELIGENCIA ARTIFICIAL, QUE IMPACTO TENDRÁ EN LA INDUSTRIA ASEGURADORA</a:t>
            </a:r>
            <a:endParaRPr lang="es-MX" sz="20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s-MX" sz="2000" dirty="0"/>
          </a:p>
        </p:txBody>
      </p:sp>
      <p:pic>
        <p:nvPicPr>
          <p:cNvPr id="1040" name="Picture 16" descr="muuficom | Eye art, Cyborg, Cyberpunk">
            <a:extLst>
              <a:ext uri="{FF2B5EF4-FFF2-40B4-BE49-F238E27FC236}">
                <a16:creationId xmlns:a16="http://schemas.microsoft.com/office/drawing/2014/main" id="{EE2D1F3A-FF0D-2ACF-8817-A83EB0D24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1052864"/>
            <a:ext cx="3281473" cy="184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unocero - ¿Siri se te activó sola en el iPhone? Esta podría ser la razón">
            <a:extLst>
              <a:ext uri="{FF2B5EF4-FFF2-40B4-BE49-F238E27FC236}">
                <a16:creationId xmlns:a16="http://schemas.microsoft.com/office/drawing/2014/main" id="{C2F73620-00EE-E83F-55E3-B52A36AB5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833" y="4146376"/>
            <a:ext cx="3440555" cy="192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Driverless GIFs | Tenor">
            <a:extLst>
              <a:ext uri="{FF2B5EF4-FFF2-40B4-BE49-F238E27FC236}">
                <a16:creationId xmlns:a16="http://schemas.microsoft.com/office/drawing/2014/main" id="{6354A615-D6D6-EF53-B6E6-B7ED95C6F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48" y="4053700"/>
            <a:ext cx="3708880" cy="208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195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9B22425-DBC6-80CC-720E-2EC5328E804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90431C7-35D2-8308-FCB7-5713CC2E3D1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64488" y="1407877"/>
            <a:ext cx="11063023" cy="4415532"/>
          </a:xfrm>
        </p:spPr>
        <p:txBody>
          <a:bodyPr/>
          <a:lstStyle/>
          <a:p>
            <a:r>
              <a:rPr lang="es-MX" dirty="0">
                <a:solidFill>
                  <a:schemeClr val="tx2"/>
                </a:solidFill>
              </a:rPr>
              <a:t>Ley de Moore</a:t>
            </a:r>
          </a:p>
          <a:p>
            <a:endParaRPr lang="es-MX" dirty="0">
              <a:solidFill>
                <a:schemeClr val="tx2"/>
              </a:solidFill>
            </a:endParaRPr>
          </a:p>
          <a:p>
            <a:endParaRPr lang="es-MX" dirty="0">
              <a:solidFill>
                <a:schemeClr val="tx2"/>
              </a:solidFill>
            </a:endParaRPr>
          </a:p>
          <a:p>
            <a:r>
              <a:rPr lang="es-MX" dirty="0">
                <a:solidFill>
                  <a:schemeClr val="tx2"/>
                </a:solidFill>
              </a:rPr>
              <a:t>Cloud Computing </a:t>
            </a:r>
          </a:p>
          <a:p>
            <a:r>
              <a:rPr lang="es-MX" dirty="0">
                <a:solidFill>
                  <a:schemeClr val="tx2"/>
                </a:solidFill>
              </a:rPr>
              <a:t>Big Data </a:t>
            </a:r>
          </a:p>
          <a:p>
            <a:r>
              <a:rPr lang="es-MX" dirty="0" err="1">
                <a:solidFill>
                  <a:schemeClr val="tx2"/>
                </a:solidFill>
              </a:rPr>
              <a:t>IoT</a:t>
            </a:r>
            <a:r>
              <a:rPr lang="es-MX" dirty="0">
                <a:solidFill>
                  <a:schemeClr val="tx2"/>
                </a:solidFill>
              </a:rPr>
              <a:t> </a:t>
            </a:r>
          </a:p>
          <a:p>
            <a:r>
              <a:rPr lang="es-MX" dirty="0">
                <a:solidFill>
                  <a:schemeClr val="tx2"/>
                </a:solidFill>
              </a:rPr>
              <a:t>Robótica </a:t>
            </a:r>
          </a:p>
          <a:p>
            <a:r>
              <a:rPr lang="es-MX" dirty="0">
                <a:solidFill>
                  <a:schemeClr val="tx2"/>
                </a:solidFill>
              </a:rPr>
              <a:t>Metaverso </a:t>
            </a:r>
          </a:p>
          <a:p>
            <a:r>
              <a:rPr lang="es-MX" dirty="0">
                <a:solidFill>
                  <a:schemeClr val="tx2"/>
                </a:solidFill>
              </a:rPr>
              <a:t>Computación Cuántica </a:t>
            </a:r>
          </a:p>
          <a:p>
            <a:r>
              <a:rPr lang="es-MX" dirty="0" err="1">
                <a:solidFill>
                  <a:schemeClr val="tx2"/>
                </a:solidFill>
              </a:rPr>
              <a:t>Blockchain</a:t>
            </a:r>
            <a:r>
              <a:rPr lang="es-MX" dirty="0">
                <a:solidFill>
                  <a:schemeClr val="tx2"/>
                </a:solidFill>
              </a:rPr>
              <a:t> </a:t>
            </a:r>
          </a:p>
          <a:p>
            <a:endParaRPr lang="es-MX" dirty="0">
              <a:solidFill>
                <a:schemeClr val="tx2"/>
              </a:solidFill>
            </a:endParaRPr>
          </a:p>
          <a:p>
            <a:endParaRPr lang="es-MX" dirty="0">
              <a:solidFill>
                <a:schemeClr val="tx2"/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E73D4CF-ED97-1EBF-C5B9-335D66E1E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EBD7-7D6B-4609-A690-5532A235A2CE}" type="slidenum">
              <a:rPr lang="es-MX" smtClean="0"/>
              <a:pPr/>
              <a:t>8</a:t>
            </a:fld>
            <a:endParaRPr lang="es-MX" dirty="0"/>
          </a:p>
        </p:txBody>
      </p:sp>
      <p:sp>
        <p:nvSpPr>
          <p:cNvPr id="6" name="Marcador de texto 1">
            <a:extLst>
              <a:ext uri="{FF2B5EF4-FFF2-40B4-BE49-F238E27FC236}">
                <a16:creationId xmlns:a16="http://schemas.microsoft.com/office/drawing/2014/main" id="{A0F0E88C-7991-1A88-029C-A1C05DD304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656" y="269838"/>
            <a:ext cx="9623683" cy="540000"/>
          </a:xfrm>
        </p:spPr>
        <p:txBody>
          <a:bodyPr/>
          <a:lstStyle/>
          <a:p>
            <a:endParaRPr lang="es-MX" sz="2000" b="1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s-MX" sz="2000" b="1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INTELIGENCIA ARTIFICIAL, QUE IMPACTO TENDRÁ EN LA INDUSTRIA ASEGURADORA</a:t>
            </a:r>
            <a:endParaRPr lang="es-MX" sz="20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s-MX" sz="2000" dirty="0"/>
          </a:p>
        </p:txBody>
      </p:sp>
      <p:pic>
        <p:nvPicPr>
          <p:cNvPr id="2050" name="Picture 2" descr="The Complete Guide to Moore's Law - History-Computer">
            <a:extLst>
              <a:ext uri="{FF2B5EF4-FFF2-40B4-BE49-F238E27FC236}">
                <a16:creationId xmlns:a16="http://schemas.microsoft.com/office/drawing/2014/main" id="{DAC13616-6631-19CC-C176-131822EDE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507" y="940760"/>
            <a:ext cx="2968256" cy="155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hy Use AI-Enabled IoT in Healthcare | Vilmate">
            <a:extLst>
              <a:ext uri="{FF2B5EF4-FFF2-40B4-BE49-F238E27FC236}">
                <a16:creationId xmlns:a16="http://schemas.microsoft.com/office/drawing/2014/main" id="{8E5BB5F6-0EA7-448B-0C70-E25C8630C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651" y="2622596"/>
            <a:ext cx="5648991" cy="2066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rtificial intelligence won't replace a doctor any time soon, but it can  help with diagnosis">
            <a:extLst>
              <a:ext uri="{FF2B5EF4-FFF2-40B4-BE49-F238E27FC236}">
                <a16:creationId xmlns:a16="http://schemas.microsoft.com/office/drawing/2014/main" id="{B31ABD27-924D-1ED5-D934-0EE3C75FD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130" y="4936130"/>
            <a:ext cx="1781059" cy="118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848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B40AC91-8E65-A701-70E3-0536F939BA2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7513FE3-71A9-36E9-152F-16E71A4D1BB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s-MX" dirty="0">
                <a:solidFill>
                  <a:schemeClr val="tx2"/>
                </a:solidFill>
              </a:rPr>
              <a:t>Ramas de la Inteligencia Artificial</a:t>
            </a:r>
          </a:p>
          <a:p>
            <a:pPr marL="0" indent="0">
              <a:buNone/>
            </a:pPr>
            <a:endParaRPr lang="es-MX" dirty="0">
              <a:solidFill>
                <a:schemeClr val="tx2"/>
              </a:solidFill>
            </a:endParaRPr>
          </a:p>
          <a:p>
            <a:r>
              <a:rPr lang="es-MX" dirty="0">
                <a:solidFill>
                  <a:schemeClr val="tx2"/>
                </a:solidFill>
              </a:rPr>
              <a:t>Aprendizaje Automático (Machine </a:t>
            </a:r>
            <a:r>
              <a:rPr lang="es-MX" dirty="0" err="1">
                <a:solidFill>
                  <a:schemeClr val="tx2"/>
                </a:solidFill>
              </a:rPr>
              <a:t>Learning</a:t>
            </a:r>
            <a:r>
              <a:rPr lang="es-MX" dirty="0">
                <a:solidFill>
                  <a:schemeClr val="tx2"/>
                </a:solidFill>
              </a:rPr>
              <a:t>)</a:t>
            </a:r>
          </a:p>
          <a:p>
            <a:r>
              <a:rPr lang="es-MX" dirty="0">
                <a:solidFill>
                  <a:schemeClr val="tx2"/>
                </a:solidFill>
              </a:rPr>
              <a:t>Aprendizaje Profundo (Deep </a:t>
            </a:r>
            <a:r>
              <a:rPr lang="es-MX" dirty="0" err="1">
                <a:solidFill>
                  <a:schemeClr val="tx2"/>
                </a:solidFill>
              </a:rPr>
              <a:t>Learning</a:t>
            </a:r>
            <a:r>
              <a:rPr lang="es-MX" dirty="0">
                <a:solidFill>
                  <a:schemeClr val="tx2"/>
                </a:solidFill>
              </a:rPr>
              <a:t>)</a:t>
            </a:r>
          </a:p>
          <a:p>
            <a:r>
              <a:rPr lang="es-MX" dirty="0">
                <a:solidFill>
                  <a:schemeClr val="tx2"/>
                </a:solidFill>
              </a:rPr>
              <a:t>Redes Neuronales Artificiales </a:t>
            </a:r>
          </a:p>
          <a:p>
            <a:r>
              <a:rPr lang="es-MX" dirty="0">
                <a:solidFill>
                  <a:schemeClr val="tx2"/>
                </a:solidFill>
              </a:rPr>
              <a:t>Procesamiento de Lenguaje (Natural </a:t>
            </a:r>
            <a:r>
              <a:rPr lang="es-MX" dirty="0" err="1">
                <a:solidFill>
                  <a:schemeClr val="tx2"/>
                </a:solidFill>
              </a:rPr>
              <a:t>Lenguage</a:t>
            </a:r>
            <a:r>
              <a:rPr lang="es-MX" dirty="0">
                <a:solidFill>
                  <a:schemeClr val="tx2"/>
                </a:solidFill>
              </a:rPr>
              <a:t> Processing)</a:t>
            </a:r>
          </a:p>
          <a:p>
            <a:r>
              <a:rPr lang="es-MX" dirty="0">
                <a:solidFill>
                  <a:schemeClr val="tx2"/>
                </a:solidFill>
              </a:rPr>
              <a:t>Visión por Computadora (</a:t>
            </a:r>
            <a:r>
              <a:rPr lang="es-MX" dirty="0" err="1">
                <a:solidFill>
                  <a:schemeClr val="tx2"/>
                </a:solidFill>
              </a:rPr>
              <a:t>Computer</a:t>
            </a:r>
            <a:r>
              <a:rPr lang="es-MX" dirty="0">
                <a:solidFill>
                  <a:schemeClr val="tx2"/>
                </a:solidFill>
              </a:rPr>
              <a:t> </a:t>
            </a:r>
            <a:r>
              <a:rPr lang="es-MX" dirty="0" err="1">
                <a:solidFill>
                  <a:schemeClr val="tx2"/>
                </a:solidFill>
              </a:rPr>
              <a:t>Vision</a:t>
            </a:r>
            <a:r>
              <a:rPr lang="es-MX" dirty="0">
                <a:solidFill>
                  <a:schemeClr val="tx2"/>
                </a:solidFill>
              </a:rPr>
              <a:t>) </a:t>
            </a:r>
          </a:p>
          <a:p>
            <a:r>
              <a:rPr lang="es-MX" dirty="0">
                <a:solidFill>
                  <a:schemeClr val="tx2"/>
                </a:solidFill>
              </a:rPr>
              <a:t>Robótica 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72FC12B-53D8-0C46-2269-B89221178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EBD7-7D6B-4609-A690-5532A235A2CE}" type="slidenum">
              <a:rPr lang="es-MX" smtClean="0"/>
              <a:pPr/>
              <a:t>9</a:t>
            </a:fld>
            <a:endParaRPr lang="es-MX" dirty="0"/>
          </a:p>
        </p:txBody>
      </p:sp>
      <p:sp>
        <p:nvSpPr>
          <p:cNvPr id="8" name="Marcador de texto 1">
            <a:extLst>
              <a:ext uri="{FF2B5EF4-FFF2-40B4-BE49-F238E27FC236}">
                <a16:creationId xmlns:a16="http://schemas.microsoft.com/office/drawing/2014/main" id="{5258FC31-D9CC-1401-9D59-FC20702D12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656" y="269838"/>
            <a:ext cx="9623683" cy="540000"/>
          </a:xfrm>
        </p:spPr>
        <p:txBody>
          <a:bodyPr/>
          <a:lstStyle/>
          <a:p>
            <a:endParaRPr lang="es-MX" sz="2000" b="1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s-MX" sz="2000" b="1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INTELIGENCIA ARTIFICIAL, QUE IMPACTO TENDRÁ EN LA INDUSTRIA ASEGURADORA</a:t>
            </a:r>
            <a:endParaRPr lang="es-MX" sz="20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s-MX" sz="2000" dirty="0"/>
          </a:p>
        </p:txBody>
      </p:sp>
    </p:spTree>
    <p:extLst>
      <p:ext uri="{BB962C8B-B14F-4D97-AF65-F5344CB8AC3E}">
        <p14:creationId xmlns:p14="http://schemas.microsoft.com/office/powerpoint/2010/main" val="5780671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easeguro">
      <a:dk1>
        <a:sysClr val="windowText" lastClr="000000"/>
      </a:dk1>
      <a:lt1>
        <a:sysClr val="window" lastClr="FFFFFF"/>
      </a:lt1>
      <a:dk2>
        <a:srgbClr val="00539B"/>
      </a:dk2>
      <a:lt2>
        <a:srgbClr val="DBEFF9"/>
      </a:lt2>
      <a:accent1>
        <a:srgbClr val="0F6FC6"/>
      </a:accent1>
      <a:accent2>
        <a:srgbClr val="5091CD"/>
      </a:accent2>
      <a:accent3>
        <a:srgbClr val="7EB0CC"/>
      </a:accent3>
      <a:accent4>
        <a:srgbClr val="5E6E66"/>
      </a:accent4>
      <a:accent5>
        <a:srgbClr val="F47B20"/>
      </a:accent5>
      <a:accent6>
        <a:srgbClr val="FDBB30"/>
      </a:accent6>
      <a:hlink>
        <a:srgbClr val="00B050"/>
      </a:hlink>
      <a:folHlink>
        <a:srgbClr val="85DFD0"/>
      </a:folHlink>
    </a:clrScheme>
    <a:fontScheme name="Reaseguro">
      <a:majorFont>
        <a:latin typeface="Cronos Pro"/>
        <a:ea typeface=""/>
        <a:cs typeface=""/>
      </a:majorFont>
      <a:minorFont>
        <a:latin typeface="Formata Regular"/>
        <a:ea typeface=""/>
        <a:cs typeface="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C99FFDA980D2141BC14F75A392E8D64" ma:contentTypeVersion="0" ma:contentTypeDescription="Crear nuevo documento." ma:contentTypeScope="" ma:versionID="bea50c5a6856e5e82383ff5e8fede98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3f6edc329ff236629c56e3b879b320d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8417BF9-48B2-4DB2-92C1-F15FDFCD7BE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E55B925-8690-426C-A255-529105DE3EF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68EA4EE-4F9D-42E1-BFA6-5A548179C422}">
  <ds:schemaRefs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elements/1.1/"/>
    <ds:schemaRef ds:uri="http://schemas.openxmlformats.org/package/2006/metadata/core-properties"/>
    <ds:schemaRef ds:uri="http://purl.org/dc/dcmitype/"/>
    <ds:schemaRef ds:uri="http://purl.org/dc/terms/"/>
    <ds:schemaRef ds:uri="http://schemas.microsoft.com/office/infopath/2007/PartnerControls"/>
    <ds:schemaRef ds:uri="b792821f-00d0-4b85-84d5-6258054207a6"/>
    <ds:schemaRef ds:uri="186bb7bc-5954-4c74-8404-ef7203e538f9"/>
    <ds:schemaRef ds:uri="11a115fe-4d64-4ca0-80af-0d7d199dfb9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22977</TotalTime>
  <Words>630</Words>
  <Application>Microsoft Office PowerPoint</Application>
  <PresentationFormat>Panorámica</PresentationFormat>
  <Paragraphs>91</Paragraphs>
  <Slides>13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1" baseType="lpstr">
      <vt:lpstr>arial unicode ms</vt:lpstr>
      <vt:lpstr>Calibri</vt:lpstr>
      <vt:lpstr>Arial</vt:lpstr>
      <vt:lpstr>Cronos Pro</vt:lpstr>
      <vt:lpstr>Wingdings</vt:lpstr>
      <vt:lpstr>Formata Regular</vt:lpstr>
      <vt:lpstr>Söhne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Diego Ávila</dc:creator>
  <cp:lastModifiedBy>Juan Carlos</cp:lastModifiedBy>
  <cp:revision>745</cp:revision>
  <dcterms:created xsi:type="dcterms:W3CDTF">2021-02-22T22:46:30Z</dcterms:created>
  <dcterms:modified xsi:type="dcterms:W3CDTF">2023-08-30T16:53:52Z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0x0101006C99FFDA980D2141BC14F75A392E8D64</vt:lpwstr>
  </property>
</Properties>
</file>