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2.xml" ContentType="application/vnd.openxmlformats-officedocument.themeOverride+xml"/>
  <Override PartName="/ppt/tags/tag6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4.xml" ContentType="application/vnd.openxmlformats-officedocument.themeOverride+xml"/>
  <Override PartName="/ppt/tags/tag11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4"/>
    <p:sldMasterId id="2147483795" r:id="rId5"/>
    <p:sldMasterId id="2147484080" r:id="rId6"/>
  </p:sldMasterIdLst>
  <p:notesMasterIdLst>
    <p:notesMasterId r:id="rId25"/>
  </p:notesMasterIdLst>
  <p:handoutMasterIdLst>
    <p:handoutMasterId r:id="rId26"/>
  </p:handoutMasterIdLst>
  <p:sldIdLst>
    <p:sldId id="276" r:id="rId7"/>
    <p:sldId id="261" r:id="rId8"/>
    <p:sldId id="263" r:id="rId9"/>
    <p:sldId id="2146847225" r:id="rId10"/>
    <p:sldId id="2146847226" r:id="rId11"/>
    <p:sldId id="2146847235" r:id="rId12"/>
    <p:sldId id="2146847250" r:id="rId13"/>
    <p:sldId id="256" r:id="rId14"/>
    <p:sldId id="257" r:id="rId15"/>
    <p:sldId id="383" r:id="rId16"/>
    <p:sldId id="307566" r:id="rId17"/>
    <p:sldId id="2146847249" r:id="rId18"/>
    <p:sldId id="2146847217" r:id="rId19"/>
    <p:sldId id="2146847218" r:id="rId20"/>
    <p:sldId id="2146847258" r:id="rId21"/>
    <p:sldId id="2146847241" r:id="rId22"/>
    <p:sldId id="2146847243" r:id="rId23"/>
    <p:sldId id="2146847238" r:id="rId24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1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010"/>
    <a:srgbClr val="575756"/>
    <a:srgbClr val="1A467C"/>
    <a:srgbClr val="5D97DD"/>
    <a:srgbClr val="F2F2F2"/>
    <a:srgbClr val="F58426"/>
    <a:srgbClr val="EF820F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03" autoAdjust="0"/>
    <p:restoredTop sz="69217" autoAdjust="0"/>
  </p:normalViewPr>
  <p:slideViewPr>
    <p:cSldViewPr snapToGrid="0">
      <p:cViewPr>
        <p:scale>
          <a:sx n="75" d="100"/>
          <a:sy n="75" d="100"/>
        </p:scale>
        <p:origin x="672" y="66"/>
      </p:cViewPr>
      <p:guideLst>
        <p:guide orient="horz" pos="1752"/>
        <p:guide pos="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yron Hi" userId="81645bdd3d66d658" providerId="LiveId" clId="{F1426E74-0D1D-42A8-AEF1-D3C493B775E9}"/>
    <pc:docChg chg="custSel modSld">
      <pc:chgData name="Byron Hi" userId="81645bdd3d66d658" providerId="LiveId" clId="{F1426E74-0D1D-42A8-AEF1-D3C493B775E9}" dt="2023-09-14T14:26:44.593" v="42" actId="20577"/>
      <pc:docMkLst>
        <pc:docMk/>
      </pc:docMkLst>
      <pc:sldChg chg="modSp mod">
        <pc:chgData name="Byron Hi" userId="81645bdd3d66d658" providerId="LiveId" clId="{F1426E74-0D1D-42A8-AEF1-D3C493B775E9}" dt="2023-09-14T14:21:31.894" v="17" actId="20577"/>
        <pc:sldMkLst>
          <pc:docMk/>
          <pc:sldMk cId="686234760" sldId="256"/>
        </pc:sldMkLst>
        <pc:spChg chg="mod">
          <ac:chgData name="Byron Hi" userId="81645bdd3d66d658" providerId="LiveId" clId="{F1426E74-0D1D-42A8-AEF1-D3C493B775E9}" dt="2023-09-14T14:21:31.894" v="17" actId="20577"/>
          <ac:spMkLst>
            <pc:docMk/>
            <pc:sldMk cId="686234760" sldId="256"/>
            <ac:spMk id="2" creationId="{A847560B-3F26-8492-75FD-C0CF5A2EA8E7}"/>
          </ac:spMkLst>
        </pc:spChg>
      </pc:sldChg>
      <pc:sldChg chg="modSp mod">
        <pc:chgData name="Byron Hi" userId="81645bdd3d66d658" providerId="LiveId" clId="{F1426E74-0D1D-42A8-AEF1-D3C493B775E9}" dt="2023-09-14T14:22:14.747" v="30" actId="6549"/>
        <pc:sldMkLst>
          <pc:docMk/>
          <pc:sldMk cId="2298011906" sldId="257"/>
        </pc:sldMkLst>
        <pc:spChg chg="mod">
          <ac:chgData name="Byron Hi" userId="81645bdd3d66d658" providerId="LiveId" clId="{F1426E74-0D1D-42A8-AEF1-D3C493B775E9}" dt="2023-09-14T14:22:14.747" v="30" actId="6549"/>
          <ac:spMkLst>
            <pc:docMk/>
            <pc:sldMk cId="2298011906" sldId="257"/>
            <ac:spMk id="5" creationId="{B44DF8C4-745E-E4F7-9915-9AC8FB752F98}"/>
          </ac:spMkLst>
        </pc:spChg>
      </pc:sldChg>
      <pc:sldChg chg="modSp mod">
        <pc:chgData name="Byron Hi" userId="81645bdd3d66d658" providerId="LiveId" clId="{F1426E74-0D1D-42A8-AEF1-D3C493B775E9}" dt="2023-09-14T14:14:33.897" v="13" actId="20577"/>
        <pc:sldMkLst>
          <pc:docMk/>
          <pc:sldMk cId="184950426" sldId="261"/>
        </pc:sldMkLst>
        <pc:spChg chg="mod">
          <ac:chgData name="Byron Hi" userId="81645bdd3d66d658" providerId="LiveId" clId="{F1426E74-0D1D-42A8-AEF1-D3C493B775E9}" dt="2023-09-14T14:14:21.417" v="5" actId="20577"/>
          <ac:spMkLst>
            <pc:docMk/>
            <pc:sldMk cId="184950426" sldId="261"/>
            <ac:spMk id="3" creationId="{23242222-7BEA-6294-5885-E20988DBB676}"/>
          </ac:spMkLst>
        </pc:spChg>
        <pc:spChg chg="mod">
          <ac:chgData name="Byron Hi" userId="81645bdd3d66d658" providerId="LiveId" clId="{F1426E74-0D1D-42A8-AEF1-D3C493B775E9}" dt="2023-09-14T14:14:33.897" v="13" actId="20577"/>
          <ac:spMkLst>
            <pc:docMk/>
            <pc:sldMk cId="184950426" sldId="261"/>
            <ac:spMk id="10" creationId="{67444366-F9C3-8DD5-55F4-6D5F8053B381}"/>
          </ac:spMkLst>
        </pc:spChg>
      </pc:sldChg>
      <pc:sldChg chg="modSp mod">
        <pc:chgData name="Byron Hi" userId="81645bdd3d66d658" providerId="LiveId" clId="{F1426E74-0D1D-42A8-AEF1-D3C493B775E9}" dt="2023-09-14T14:25:15.596" v="35" actId="20577"/>
        <pc:sldMkLst>
          <pc:docMk/>
          <pc:sldMk cId="3417024335" sldId="2146847217"/>
        </pc:sldMkLst>
        <pc:spChg chg="mod">
          <ac:chgData name="Byron Hi" userId="81645bdd3d66d658" providerId="LiveId" clId="{F1426E74-0D1D-42A8-AEF1-D3C493B775E9}" dt="2023-09-14T14:12:13.129" v="1" actId="20577"/>
          <ac:spMkLst>
            <pc:docMk/>
            <pc:sldMk cId="3417024335" sldId="2146847217"/>
            <ac:spMk id="7" creationId="{00000000-0000-0000-0000-000000000000}"/>
          </ac:spMkLst>
        </pc:spChg>
        <pc:spChg chg="mod">
          <ac:chgData name="Byron Hi" userId="81645bdd3d66d658" providerId="LiveId" clId="{F1426E74-0D1D-42A8-AEF1-D3C493B775E9}" dt="2023-09-14T14:25:15.596" v="35" actId="20577"/>
          <ac:spMkLst>
            <pc:docMk/>
            <pc:sldMk cId="3417024335" sldId="2146847217"/>
            <ac:spMk id="18" creationId="{00000000-0000-0000-0000-000000000000}"/>
          </ac:spMkLst>
        </pc:spChg>
      </pc:sldChg>
      <pc:sldChg chg="modSp mod">
        <pc:chgData name="Byron Hi" userId="81645bdd3d66d658" providerId="LiveId" clId="{F1426E74-0D1D-42A8-AEF1-D3C493B775E9}" dt="2023-09-14T14:25:44.288" v="36" actId="20577"/>
        <pc:sldMkLst>
          <pc:docMk/>
          <pc:sldMk cId="1952476196" sldId="2146847218"/>
        </pc:sldMkLst>
        <pc:spChg chg="mod">
          <ac:chgData name="Byron Hi" userId="81645bdd3d66d658" providerId="LiveId" clId="{F1426E74-0D1D-42A8-AEF1-D3C493B775E9}" dt="2023-09-14T14:25:44.288" v="36" actId="20577"/>
          <ac:spMkLst>
            <pc:docMk/>
            <pc:sldMk cId="1952476196" sldId="2146847218"/>
            <ac:spMk id="18" creationId="{00000000-0000-0000-0000-000000000000}"/>
          </ac:spMkLst>
        </pc:spChg>
      </pc:sldChg>
      <pc:sldChg chg="modSp mod">
        <pc:chgData name="Byron Hi" userId="81645bdd3d66d658" providerId="LiveId" clId="{F1426E74-0D1D-42A8-AEF1-D3C493B775E9}" dt="2023-09-14T14:20:53.188" v="15" actId="20577"/>
        <pc:sldMkLst>
          <pc:docMk/>
          <pc:sldMk cId="642915515" sldId="2146847226"/>
        </pc:sldMkLst>
        <pc:spChg chg="mod">
          <ac:chgData name="Byron Hi" userId="81645bdd3d66d658" providerId="LiveId" clId="{F1426E74-0D1D-42A8-AEF1-D3C493B775E9}" dt="2023-09-14T14:20:53.188" v="15" actId="20577"/>
          <ac:spMkLst>
            <pc:docMk/>
            <pc:sldMk cId="642915515" sldId="2146847226"/>
            <ac:spMk id="7" creationId="{00000000-0000-0000-0000-000000000000}"/>
          </ac:spMkLst>
        </pc:spChg>
      </pc:sldChg>
      <pc:sldChg chg="modSp mod">
        <pc:chgData name="Byron Hi" userId="81645bdd3d66d658" providerId="LiveId" clId="{F1426E74-0D1D-42A8-AEF1-D3C493B775E9}" dt="2023-09-14T14:26:44.593" v="42" actId="20577"/>
        <pc:sldMkLst>
          <pc:docMk/>
          <pc:sldMk cId="1104168000" sldId="2146847241"/>
        </pc:sldMkLst>
        <pc:spChg chg="mod">
          <ac:chgData name="Byron Hi" userId="81645bdd3d66d658" providerId="LiveId" clId="{F1426E74-0D1D-42A8-AEF1-D3C493B775E9}" dt="2023-09-14T14:26:44.593" v="42" actId="20577"/>
          <ac:spMkLst>
            <pc:docMk/>
            <pc:sldMk cId="1104168000" sldId="2146847241"/>
            <ac:spMk id="8" creationId="{FBC4D04B-5DE2-7D11-2C06-2BDF77B218BC}"/>
          </ac:spMkLst>
        </pc:spChg>
        <pc:spChg chg="mod">
          <ac:chgData name="Byron Hi" userId="81645bdd3d66d658" providerId="LiveId" clId="{F1426E74-0D1D-42A8-AEF1-D3C493B775E9}" dt="2023-09-14T14:26:30.704" v="37" actId="20577"/>
          <ac:spMkLst>
            <pc:docMk/>
            <pc:sldMk cId="1104168000" sldId="2146847241"/>
            <ac:spMk id="10" creationId="{DA4E2340-77CB-AE89-C691-4C1F97ABA68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240F18-1645-4969-A708-494247DAB03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6DA66B-4C02-4F5B-A9AB-BE31F0E1A9FA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ICMIF Cumbre de la  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Sostenibilidad</a:t>
          </a:r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</a:p>
      </dgm:t>
    </dgm:pt>
    <dgm:pt modelId="{CFD3FB01-5F0A-4BC4-B5C1-C0562513C3FF}" type="parTrans" cxnId="{6E17DB45-A38A-4181-9E7E-81486E9B47BB}">
      <dgm:prSet/>
      <dgm:spPr/>
      <dgm:t>
        <a:bodyPr/>
        <a:lstStyle/>
        <a:p>
          <a:endParaRPr lang="en-GB"/>
        </a:p>
      </dgm:t>
    </dgm:pt>
    <dgm:pt modelId="{EAE52A2F-5345-4F74-B8E9-07016C725925}" type="sibTrans" cxnId="{6E17DB45-A38A-4181-9E7E-81486E9B47BB}">
      <dgm:prSet/>
      <dgm:spPr/>
      <dgm:t>
        <a:bodyPr/>
        <a:lstStyle/>
        <a:p>
          <a:endParaRPr lang="en-GB"/>
        </a:p>
      </dgm:t>
    </dgm:pt>
    <dgm:pt modelId="{D99425FC-CDB3-4014-93EE-361F60D4E9F3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ICMIF Cumbre 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Estrategia</a:t>
          </a:r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Global</a:t>
          </a:r>
        </a:p>
      </dgm:t>
    </dgm:pt>
    <dgm:pt modelId="{CBAC062A-313A-4A6D-B30D-70B659736FEE}" type="parTrans" cxnId="{620A5D3B-FC52-4596-926C-B7C2463B3BA0}">
      <dgm:prSet/>
      <dgm:spPr/>
      <dgm:t>
        <a:bodyPr/>
        <a:lstStyle/>
        <a:p>
          <a:endParaRPr lang="en-GB"/>
        </a:p>
      </dgm:t>
    </dgm:pt>
    <dgm:pt modelId="{6E283131-69C3-4162-B07A-B568F94FE066}" type="sibTrans" cxnId="{620A5D3B-FC52-4596-926C-B7C2463B3BA0}">
      <dgm:prSet/>
      <dgm:spPr/>
      <dgm:t>
        <a:bodyPr/>
        <a:lstStyle/>
        <a:p>
          <a:endParaRPr lang="en-GB"/>
        </a:p>
      </dgm:t>
    </dgm:pt>
    <dgm:pt modelId="{CAB7A808-1375-45C4-87BF-58261E56D7A0}">
      <dgm:prSet/>
      <dgm:spPr/>
      <dgm:t>
        <a:bodyPr/>
        <a:lstStyle/>
        <a:p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ICMIF/AMICE 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Di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Sans" pitchFamily="-32" charset="0"/>
            </a:rPr>
            <a:t>á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logo</a:t>
          </a:r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de las 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partes</a:t>
          </a:r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interesadas</a:t>
          </a:r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</a:p>
      </dgm:t>
    </dgm:pt>
    <dgm:pt modelId="{1C4A38DC-6665-4F6C-A821-829557127176}" type="parTrans" cxnId="{24626EB1-33FF-4703-A792-CABDEA26668C}">
      <dgm:prSet/>
      <dgm:spPr/>
      <dgm:t>
        <a:bodyPr/>
        <a:lstStyle/>
        <a:p>
          <a:endParaRPr lang="en-GB"/>
        </a:p>
      </dgm:t>
    </dgm:pt>
    <dgm:pt modelId="{41676122-4F5A-4943-8217-4EE9E2C31DBD}" type="sibTrans" cxnId="{24626EB1-33FF-4703-A792-CABDEA26668C}">
      <dgm:prSet/>
      <dgm:spPr/>
      <dgm:t>
        <a:bodyPr/>
        <a:lstStyle/>
        <a:p>
          <a:endParaRPr lang="en-GB"/>
        </a:p>
      </dgm:t>
    </dgm:pt>
    <dgm:pt modelId="{BA39CD32-F37F-4C13-AF0D-6E9D02A17561}">
      <dgm:prSet/>
      <dgm:spPr/>
      <dgm:t>
        <a:bodyPr/>
        <a:lstStyle/>
        <a:p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Asociaci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Sans" pitchFamily="-32" charset="0"/>
            </a:rPr>
            <a:t>ó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n</a:t>
          </a:r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regional</a:t>
          </a:r>
        </a:p>
        <a:p>
          <a:r>
            <a:rPr kumimoji="0" lang="en-US" altLang="en-US" b="1" i="0" u="none" strike="noStrike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  <a:r>
            <a:rPr kumimoji="0" lang="en-US" altLang="en-US" b="1" i="0" u="none" strike="noStrike" cap="none" spc="0" normalizeH="0" baseline="0" noProof="0" dirty="0" err="1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Conferencia</a:t>
          </a:r>
          <a:r>
            <a:rPr kumimoji="0" lang="en-US" altLang="en-US" b="1" i="0" u="none" strike="noStrike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de ICMIF </a:t>
          </a:r>
          <a:r>
            <a:rPr kumimoji="0" lang="en-US" altLang="en-US" b="1" i="0" u="none" strike="noStrike" cap="none" spc="0" normalizeH="0" baseline="0" noProof="0" dirty="0" err="1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Américas</a:t>
          </a:r>
          <a:r>
            <a:rPr kumimoji="0" lang="en-US" altLang="en-US" b="1" i="0" u="none" strike="noStrike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</a:p>
      </dgm:t>
    </dgm:pt>
    <dgm:pt modelId="{168AAE33-8B0F-4BA6-BF05-91E55E365921}" type="parTrans" cxnId="{BAE5A1F0-56D2-4C18-92DB-AD1401885E9A}">
      <dgm:prSet/>
      <dgm:spPr/>
      <dgm:t>
        <a:bodyPr/>
        <a:lstStyle/>
        <a:p>
          <a:endParaRPr lang="en-GB"/>
        </a:p>
      </dgm:t>
    </dgm:pt>
    <dgm:pt modelId="{8058CC07-18FB-4F73-AADF-FECFBA063DB5}" type="sibTrans" cxnId="{BAE5A1F0-56D2-4C18-92DB-AD1401885E9A}">
      <dgm:prSet/>
      <dgm:spPr/>
      <dgm:t>
        <a:bodyPr/>
        <a:lstStyle/>
        <a:p>
          <a:endParaRPr lang="en-GB"/>
        </a:p>
      </dgm:t>
    </dgm:pt>
    <dgm:pt modelId="{1B5CF69A-6FF7-4FBE-8AB0-F4BD68833B77}">
      <dgm:prSet/>
      <dgm:spPr/>
      <dgm:t>
        <a:bodyPr/>
        <a:lstStyle/>
        <a:p>
          <a:r>
            <a:rPr lang="en-GB" b="1" dirty="0">
              <a:latin typeface="+mn-lt"/>
            </a:rPr>
            <a:t>ICMIF </a:t>
          </a:r>
          <a:r>
            <a:rPr lang="en-GB" b="1" dirty="0" err="1">
              <a:latin typeface="+mn-lt"/>
            </a:rPr>
            <a:t>Conferencia</a:t>
          </a:r>
          <a:r>
            <a:rPr lang="en-GB" b="1" dirty="0">
              <a:latin typeface="+mn-lt"/>
            </a:rPr>
            <a:t> </a:t>
          </a:r>
          <a:r>
            <a:rPr lang="en-GB" b="1" dirty="0" err="1">
              <a:latin typeface="+mn-lt"/>
            </a:rPr>
            <a:t>Bienal</a:t>
          </a:r>
          <a:endParaRPr lang="en-GB" b="1" dirty="0">
            <a:latin typeface="+mn-lt"/>
          </a:endParaRPr>
        </a:p>
      </dgm:t>
    </dgm:pt>
    <dgm:pt modelId="{F1EAA2C2-3C0A-4B23-ACAC-F1D832EC196C}" type="parTrans" cxnId="{98DAEB13-A774-4808-BAE7-409D7D5ACBA6}">
      <dgm:prSet/>
      <dgm:spPr/>
      <dgm:t>
        <a:bodyPr/>
        <a:lstStyle/>
        <a:p>
          <a:endParaRPr lang="en-GB"/>
        </a:p>
      </dgm:t>
    </dgm:pt>
    <dgm:pt modelId="{F8443638-6579-4B7B-9C0A-38D8CC4F4347}" type="sibTrans" cxnId="{98DAEB13-A774-4808-BAE7-409D7D5ACBA6}">
      <dgm:prSet/>
      <dgm:spPr/>
      <dgm:t>
        <a:bodyPr/>
        <a:lstStyle/>
        <a:p>
          <a:endParaRPr lang="en-GB"/>
        </a:p>
      </dgm:t>
    </dgm:pt>
    <dgm:pt modelId="{A65C6476-63CE-4FBF-8399-93B45A25E2AF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Asociaci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Sans" pitchFamily="-32" charset="0"/>
            </a:rPr>
            <a:t>ó</a:t>
          </a:r>
          <a:r>
            <a:rPr kumimoji="0" lang="en-US" altLang="en-US" b="1" i="0" u="none" strike="noStrike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n</a:t>
          </a:r>
          <a:r>
            <a:rPr kumimoji="0" lang="en-US" altLang="en-US" b="1" i="0" u="none" strike="noStrike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regional </a:t>
          </a:r>
        </a:p>
        <a:p>
          <a:pPr>
            <a:buFont typeface="Wingdings" panose="05000000000000000000" pitchFamily="2" charset="2"/>
            <a:buChar char="ü"/>
          </a:pPr>
          <a:r>
            <a:rPr kumimoji="0" lang="en-US" altLang="en-US" b="1" i="0" u="none" strike="noStrike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Conference  AOA</a:t>
          </a:r>
        </a:p>
      </dgm:t>
    </dgm:pt>
    <dgm:pt modelId="{F1A131F0-A038-4632-ABCC-3A875C76C577}" type="parTrans" cxnId="{B700FD59-4AB3-4CC9-9DF4-53D5087B4DF2}">
      <dgm:prSet/>
      <dgm:spPr/>
      <dgm:t>
        <a:bodyPr/>
        <a:lstStyle/>
        <a:p>
          <a:endParaRPr lang="en-GB"/>
        </a:p>
      </dgm:t>
    </dgm:pt>
    <dgm:pt modelId="{8C2E311A-BB1D-4C71-9E21-58CFA3B84EB2}" type="sibTrans" cxnId="{B700FD59-4AB3-4CC9-9DF4-53D5087B4DF2}">
      <dgm:prSet/>
      <dgm:spPr/>
      <dgm:t>
        <a:bodyPr/>
        <a:lstStyle/>
        <a:p>
          <a:endParaRPr lang="en-GB"/>
        </a:p>
      </dgm:t>
    </dgm:pt>
    <dgm:pt modelId="{BE58C415-277D-4C3B-A67B-1485F694D446}" type="pres">
      <dgm:prSet presAssocID="{86240F18-1645-4969-A708-494247DAB038}" presName="Name0" presStyleCnt="0">
        <dgm:presLayoutVars>
          <dgm:dir/>
          <dgm:resizeHandles val="exact"/>
        </dgm:presLayoutVars>
      </dgm:prSet>
      <dgm:spPr/>
    </dgm:pt>
    <dgm:pt modelId="{2A081895-6746-4936-A1D7-CC26C0F25D52}" type="pres">
      <dgm:prSet presAssocID="{A16DA66B-4C02-4F5B-A9AB-BE31F0E1A9FA}" presName="node" presStyleLbl="node1" presStyleIdx="0" presStyleCnt="6">
        <dgm:presLayoutVars>
          <dgm:bulletEnabled val="1"/>
        </dgm:presLayoutVars>
      </dgm:prSet>
      <dgm:spPr/>
    </dgm:pt>
    <dgm:pt modelId="{8348B07D-637D-4E26-9BEE-E8290A9E6B88}" type="pres">
      <dgm:prSet presAssocID="{EAE52A2F-5345-4F74-B8E9-07016C725925}" presName="sibTrans" presStyleLbl="sibTrans1D1" presStyleIdx="0" presStyleCnt="5"/>
      <dgm:spPr/>
    </dgm:pt>
    <dgm:pt modelId="{703EC2B3-1A35-4483-956D-5EFC38B04173}" type="pres">
      <dgm:prSet presAssocID="{EAE52A2F-5345-4F74-B8E9-07016C725925}" presName="connectorText" presStyleLbl="sibTrans1D1" presStyleIdx="0" presStyleCnt="5"/>
      <dgm:spPr/>
    </dgm:pt>
    <dgm:pt modelId="{F9200905-32DA-44AF-A667-0EAB6A07382D}" type="pres">
      <dgm:prSet presAssocID="{D99425FC-CDB3-4014-93EE-361F60D4E9F3}" presName="node" presStyleLbl="node1" presStyleIdx="1" presStyleCnt="6">
        <dgm:presLayoutVars>
          <dgm:bulletEnabled val="1"/>
        </dgm:presLayoutVars>
      </dgm:prSet>
      <dgm:spPr/>
    </dgm:pt>
    <dgm:pt modelId="{07D053C2-C3E8-4921-A3DA-90EC6A692E2B}" type="pres">
      <dgm:prSet presAssocID="{6E283131-69C3-4162-B07A-B568F94FE066}" presName="sibTrans" presStyleLbl="sibTrans1D1" presStyleIdx="1" presStyleCnt="5"/>
      <dgm:spPr/>
    </dgm:pt>
    <dgm:pt modelId="{B5B8C463-948F-4F41-8793-4615ABB62707}" type="pres">
      <dgm:prSet presAssocID="{6E283131-69C3-4162-B07A-B568F94FE066}" presName="connectorText" presStyleLbl="sibTrans1D1" presStyleIdx="1" presStyleCnt="5"/>
      <dgm:spPr/>
    </dgm:pt>
    <dgm:pt modelId="{67115221-80DD-4D7A-BCB8-66F5A21A3268}" type="pres">
      <dgm:prSet presAssocID="{CAB7A808-1375-45C4-87BF-58261E56D7A0}" presName="node" presStyleLbl="node1" presStyleIdx="2" presStyleCnt="6">
        <dgm:presLayoutVars>
          <dgm:bulletEnabled val="1"/>
        </dgm:presLayoutVars>
      </dgm:prSet>
      <dgm:spPr/>
    </dgm:pt>
    <dgm:pt modelId="{15479875-D779-4839-A5F4-FCFAD74DCE5E}" type="pres">
      <dgm:prSet presAssocID="{41676122-4F5A-4943-8217-4EE9E2C31DBD}" presName="sibTrans" presStyleLbl="sibTrans1D1" presStyleIdx="2" presStyleCnt="5"/>
      <dgm:spPr/>
    </dgm:pt>
    <dgm:pt modelId="{0A602B22-6BA8-4D78-9AA5-D0821CE00D14}" type="pres">
      <dgm:prSet presAssocID="{41676122-4F5A-4943-8217-4EE9E2C31DBD}" presName="connectorText" presStyleLbl="sibTrans1D1" presStyleIdx="2" presStyleCnt="5"/>
      <dgm:spPr/>
    </dgm:pt>
    <dgm:pt modelId="{627242DC-7DED-41A5-9694-8B3247B5E21A}" type="pres">
      <dgm:prSet presAssocID="{BA39CD32-F37F-4C13-AF0D-6E9D02A17561}" presName="node" presStyleLbl="node1" presStyleIdx="3" presStyleCnt="6">
        <dgm:presLayoutVars>
          <dgm:bulletEnabled val="1"/>
        </dgm:presLayoutVars>
      </dgm:prSet>
      <dgm:spPr/>
    </dgm:pt>
    <dgm:pt modelId="{E9FF0FF4-AE3E-4C4F-A690-64C0D7C1529D}" type="pres">
      <dgm:prSet presAssocID="{8058CC07-18FB-4F73-AADF-FECFBA063DB5}" presName="sibTrans" presStyleLbl="sibTrans1D1" presStyleIdx="3" presStyleCnt="5"/>
      <dgm:spPr/>
    </dgm:pt>
    <dgm:pt modelId="{727B568E-842E-48FB-A9FD-320D57CBE31A}" type="pres">
      <dgm:prSet presAssocID="{8058CC07-18FB-4F73-AADF-FECFBA063DB5}" presName="connectorText" presStyleLbl="sibTrans1D1" presStyleIdx="3" presStyleCnt="5"/>
      <dgm:spPr/>
    </dgm:pt>
    <dgm:pt modelId="{C751B49E-F7E5-4D7A-8927-6794CE7C4DD4}" type="pres">
      <dgm:prSet presAssocID="{1B5CF69A-6FF7-4FBE-8AB0-F4BD68833B77}" presName="node" presStyleLbl="node1" presStyleIdx="4" presStyleCnt="6">
        <dgm:presLayoutVars>
          <dgm:bulletEnabled val="1"/>
        </dgm:presLayoutVars>
      </dgm:prSet>
      <dgm:spPr/>
    </dgm:pt>
    <dgm:pt modelId="{EC61B771-6D17-4CF9-86FD-CA9B2287C46A}" type="pres">
      <dgm:prSet presAssocID="{F8443638-6579-4B7B-9C0A-38D8CC4F4347}" presName="sibTrans" presStyleLbl="sibTrans1D1" presStyleIdx="4" presStyleCnt="5"/>
      <dgm:spPr/>
    </dgm:pt>
    <dgm:pt modelId="{2BB02DBD-F186-4AF3-AD38-C3B590B54C97}" type="pres">
      <dgm:prSet presAssocID="{F8443638-6579-4B7B-9C0A-38D8CC4F4347}" presName="connectorText" presStyleLbl="sibTrans1D1" presStyleIdx="4" presStyleCnt="5"/>
      <dgm:spPr/>
    </dgm:pt>
    <dgm:pt modelId="{29EAB3C5-8230-4F4B-BA85-C0C7D321B606}" type="pres">
      <dgm:prSet presAssocID="{A65C6476-63CE-4FBF-8399-93B45A25E2AF}" presName="node" presStyleLbl="node1" presStyleIdx="5" presStyleCnt="6">
        <dgm:presLayoutVars>
          <dgm:bulletEnabled val="1"/>
        </dgm:presLayoutVars>
      </dgm:prSet>
      <dgm:spPr/>
    </dgm:pt>
  </dgm:ptLst>
  <dgm:cxnLst>
    <dgm:cxn modelId="{98DAEB13-A774-4808-BAE7-409D7D5ACBA6}" srcId="{86240F18-1645-4969-A708-494247DAB038}" destId="{1B5CF69A-6FF7-4FBE-8AB0-F4BD68833B77}" srcOrd="4" destOrd="0" parTransId="{F1EAA2C2-3C0A-4B23-ACAC-F1D832EC196C}" sibTransId="{F8443638-6579-4B7B-9C0A-38D8CC4F4347}"/>
    <dgm:cxn modelId="{72598517-3645-471B-A8C9-315C3AAAB5A2}" type="presOf" srcId="{8058CC07-18FB-4F73-AADF-FECFBA063DB5}" destId="{727B568E-842E-48FB-A9FD-320D57CBE31A}" srcOrd="1" destOrd="0" presId="urn:microsoft.com/office/officeart/2016/7/layout/RepeatingBendingProcessNew"/>
    <dgm:cxn modelId="{4A242D20-DF1C-4865-AA90-7B3634C82BF2}" type="presOf" srcId="{6E283131-69C3-4162-B07A-B568F94FE066}" destId="{B5B8C463-948F-4F41-8793-4615ABB62707}" srcOrd="1" destOrd="0" presId="urn:microsoft.com/office/officeart/2016/7/layout/RepeatingBendingProcessNew"/>
    <dgm:cxn modelId="{59A4FE22-7025-4CD7-84D0-3D92F5DD81D3}" type="presOf" srcId="{41676122-4F5A-4943-8217-4EE9E2C31DBD}" destId="{0A602B22-6BA8-4D78-9AA5-D0821CE00D14}" srcOrd="1" destOrd="0" presId="urn:microsoft.com/office/officeart/2016/7/layout/RepeatingBendingProcessNew"/>
    <dgm:cxn modelId="{0B807434-8A9A-4A16-92FE-545E159F856F}" type="presOf" srcId="{41676122-4F5A-4943-8217-4EE9E2C31DBD}" destId="{15479875-D779-4839-A5F4-FCFAD74DCE5E}" srcOrd="0" destOrd="0" presId="urn:microsoft.com/office/officeart/2016/7/layout/RepeatingBendingProcessNew"/>
    <dgm:cxn modelId="{620A5D3B-FC52-4596-926C-B7C2463B3BA0}" srcId="{86240F18-1645-4969-A708-494247DAB038}" destId="{D99425FC-CDB3-4014-93EE-361F60D4E9F3}" srcOrd="1" destOrd="0" parTransId="{CBAC062A-313A-4A6D-B30D-70B659736FEE}" sibTransId="{6E283131-69C3-4162-B07A-B568F94FE066}"/>
    <dgm:cxn modelId="{A9C3ED61-EE9A-47C1-87A3-A1957CED03E8}" type="presOf" srcId="{EAE52A2F-5345-4F74-B8E9-07016C725925}" destId="{703EC2B3-1A35-4483-956D-5EFC38B04173}" srcOrd="1" destOrd="0" presId="urn:microsoft.com/office/officeart/2016/7/layout/RepeatingBendingProcessNew"/>
    <dgm:cxn modelId="{6E17DB45-A38A-4181-9E7E-81486E9B47BB}" srcId="{86240F18-1645-4969-A708-494247DAB038}" destId="{A16DA66B-4C02-4F5B-A9AB-BE31F0E1A9FA}" srcOrd="0" destOrd="0" parTransId="{CFD3FB01-5F0A-4BC4-B5C1-C0562513C3FF}" sibTransId="{EAE52A2F-5345-4F74-B8E9-07016C725925}"/>
    <dgm:cxn modelId="{51CDCC47-40C2-4A49-8FD6-E369D24DCDB2}" type="presOf" srcId="{6E283131-69C3-4162-B07A-B568F94FE066}" destId="{07D053C2-C3E8-4921-A3DA-90EC6A692E2B}" srcOrd="0" destOrd="0" presId="urn:microsoft.com/office/officeart/2016/7/layout/RepeatingBendingProcessNew"/>
    <dgm:cxn modelId="{7099996A-D83C-4589-A495-B137AD89E1EB}" type="presOf" srcId="{F8443638-6579-4B7B-9C0A-38D8CC4F4347}" destId="{EC61B771-6D17-4CF9-86FD-CA9B2287C46A}" srcOrd="0" destOrd="0" presId="urn:microsoft.com/office/officeart/2016/7/layout/RepeatingBendingProcessNew"/>
    <dgm:cxn modelId="{B700FD59-4AB3-4CC9-9DF4-53D5087B4DF2}" srcId="{86240F18-1645-4969-A708-494247DAB038}" destId="{A65C6476-63CE-4FBF-8399-93B45A25E2AF}" srcOrd="5" destOrd="0" parTransId="{F1A131F0-A038-4632-ABCC-3A875C76C577}" sibTransId="{8C2E311A-BB1D-4C71-9E21-58CFA3B84EB2}"/>
    <dgm:cxn modelId="{01911EA4-01BC-4A9D-8339-912556671141}" type="presOf" srcId="{A16DA66B-4C02-4F5B-A9AB-BE31F0E1A9FA}" destId="{2A081895-6746-4936-A1D7-CC26C0F25D52}" srcOrd="0" destOrd="0" presId="urn:microsoft.com/office/officeart/2016/7/layout/RepeatingBendingProcessNew"/>
    <dgm:cxn modelId="{CE82E4A4-2896-4833-9E55-05FDAE093C92}" type="presOf" srcId="{F8443638-6579-4B7B-9C0A-38D8CC4F4347}" destId="{2BB02DBD-F186-4AF3-AD38-C3B590B54C97}" srcOrd="1" destOrd="0" presId="urn:microsoft.com/office/officeart/2016/7/layout/RepeatingBendingProcessNew"/>
    <dgm:cxn modelId="{AF1D9AA9-ED5D-47D7-A46A-7B8E0F5C41F9}" type="presOf" srcId="{EAE52A2F-5345-4F74-B8E9-07016C725925}" destId="{8348B07D-637D-4E26-9BEE-E8290A9E6B88}" srcOrd="0" destOrd="0" presId="urn:microsoft.com/office/officeart/2016/7/layout/RepeatingBendingProcessNew"/>
    <dgm:cxn modelId="{24626EB1-33FF-4703-A792-CABDEA26668C}" srcId="{86240F18-1645-4969-A708-494247DAB038}" destId="{CAB7A808-1375-45C4-87BF-58261E56D7A0}" srcOrd="2" destOrd="0" parTransId="{1C4A38DC-6665-4F6C-A821-829557127176}" sibTransId="{41676122-4F5A-4943-8217-4EE9E2C31DBD}"/>
    <dgm:cxn modelId="{86F81DBD-4B8B-4205-97B1-7F3812F9BE32}" type="presOf" srcId="{86240F18-1645-4969-A708-494247DAB038}" destId="{BE58C415-277D-4C3B-A67B-1485F694D446}" srcOrd="0" destOrd="0" presId="urn:microsoft.com/office/officeart/2016/7/layout/RepeatingBendingProcessNew"/>
    <dgm:cxn modelId="{97D508D3-A5D6-4407-967F-0B22CCD7E61A}" type="presOf" srcId="{D99425FC-CDB3-4014-93EE-361F60D4E9F3}" destId="{F9200905-32DA-44AF-A667-0EAB6A07382D}" srcOrd="0" destOrd="0" presId="urn:microsoft.com/office/officeart/2016/7/layout/RepeatingBendingProcessNew"/>
    <dgm:cxn modelId="{07AC65DA-2216-4F8A-9A26-9F5EB11D9961}" type="presOf" srcId="{BA39CD32-F37F-4C13-AF0D-6E9D02A17561}" destId="{627242DC-7DED-41A5-9694-8B3247B5E21A}" srcOrd="0" destOrd="0" presId="urn:microsoft.com/office/officeart/2016/7/layout/RepeatingBendingProcessNew"/>
    <dgm:cxn modelId="{C33652DD-0E0A-40C9-AC20-2A279BC324D9}" type="presOf" srcId="{CAB7A808-1375-45C4-87BF-58261E56D7A0}" destId="{67115221-80DD-4D7A-BCB8-66F5A21A3268}" srcOrd="0" destOrd="0" presId="urn:microsoft.com/office/officeart/2016/7/layout/RepeatingBendingProcessNew"/>
    <dgm:cxn modelId="{884FD6E4-0A9A-49C9-B74C-E658C9AFBC50}" type="presOf" srcId="{1B5CF69A-6FF7-4FBE-8AB0-F4BD68833B77}" destId="{C751B49E-F7E5-4D7A-8927-6794CE7C4DD4}" srcOrd="0" destOrd="0" presId="urn:microsoft.com/office/officeart/2016/7/layout/RepeatingBendingProcessNew"/>
    <dgm:cxn modelId="{65BC26EA-D3F8-4280-9F0A-2EECCF606871}" type="presOf" srcId="{8058CC07-18FB-4F73-AADF-FECFBA063DB5}" destId="{E9FF0FF4-AE3E-4C4F-A690-64C0D7C1529D}" srcOrd="0" destOrd="0" presId="urn:microsoft.com/office/officeart/2016/7/layout/RepeatingBendingProcessNew"/>
    <dgm:cxn modelId="{01B57DF0-4F68-4BE2-9D0B-C7FB00018478}" type="presOf" srcId="{A65C6476-63CE-4FBF-8399-93B45A25E2AF}" destId="{29EAB3C5-8230-4F4B-BA85-C0C7D321B606}" srcOrd="0" destOrd="0" presId="urn:microsoft.com/office/officeart/2016/7/layout/RepeatingBendingProcessNew"/>
    <dgm:cxn modelId="{BAE5A1F0-56D2-4C18-92DB-AD1401885E9A}" srcId="{86240F18-1645-4969-A708-494247DAB038}" destId="{BA39CD32-F37F-4C13-AF0D-6E9D02A17561}" srcOrd="3" destOrd="0" parTransId="{168AAE33-8B0F-4BA6-BF05-91E55E365921}" sibTransId="{8058CC07-18FB-4F73-AADF-FECFBA063DB5}"/>
    <dgm:cxn modelId="{BEFCF0A5-2623-4AB4-8532-FA06E09C7042}" type="presParOf" srcId="{BE58C415-277D-4C3B-A67B-1485F694D446}" destId="{2A081895-6746-4936-A1D7-CC26C0F25D52}" srcOrd="0" destOrd="0" presId="urn:microsoft.com/office/officeart/2016/7/layout/RepeatingBendingProcessNew"/>
    <dgm:cxn modelId="{1ACD15B9-C42D-4CB6-8564-5D960306636B}" type="presParOf" srcId="{BE58C415-277D-4C3B-A67B-1485F694D446}" destId="{8348B07D-637D-4E26-9BEE-E8290A9E6B88}" srcOrd="1" destOrd="0" presId="urn:microsoft.com/office/officeart/2016/7/layout/RepeatingBendingProcessNew"/>
    <dgm:cxn modelId="{E6FAA219-AD7D-4B42-939B-E43AAA99865D}" type="presParOf" srcId="{8348B07D-637D-4E26-9BEE-E8290A9E6B88}" destId="{703EC2B3-1A35-4483-956D-5EFC38B04173}" srcOrd="0" destOrd="0" presId="urn:microsoft.com/office/officeart/2016/7/layout/RepeatingBendingProcessNew"/>
    <dgm:cxn modelId="{053D6DD2-61F4-44CC-8AE0-4946E192550F}" type="presParOf" srcId="{BE58C415-277D-4C3B-A67B-1485F694D446}" destId="{F9200905-32DA-44AF-A667-0EAB6A07382D}" srcOrd="2" destOrd="0" presId="urn:microsoft.com/office/officeart/2016/7/layout/RepeatingBendingProcessNew"/>
    <dgm:cxn modelId="{FB815B29-15E8-4810-8E02-9C2DD02B8F62}" type="presParOf" srcId="{BE58C415-277D-4C3B-A67B-1485F694D446}" destId="{07D053C2-C3E8-4921-A3DA-90EC6A692E2B}" srcOrd="3" destOrd="0" presId="urn:microsoft.com/office/officeart/2016/7/layout/RepeatingBendingProcessNew"/>
    <dgm:cxn modelId="{BC2967A3-D4BF-4E3F-A82B-BF82855FEEA6}" type="presParOf" srcId="{07D053C2-C3E8-4921-A3DA-90EC6A692E2B}" destId="{B5B8C463-948F-4F41-8793-4615ABB62707}" srcOrd="0" destOrd="0" presId="urn:microsoft.com/office/officeart/2016/7/layout/RepeatingBendingProcessNew"/>
    <dgm:cxn modelId="{9FA49B92-BB07-4F23-8758-B9AD0590B811}" type="presParOf" srcId="{BE58C415-277D-4C3B-A67B-1485F694D446}" destId="{67115221-80DD-4D7A-BCB8-66F5A21A3268}" srcOrd="4" destOrd="0" presId="urn:microsoft.com/office/officeart/2016/7/layout/RepeatingBendingProcessNew"/>
    <dgm:cxn modelId="{19A7E23A-2865-402B-B85A-6B5B874AA45D}" type="presParOf" srcId="{BE58C415-277D-4C3B-A67B-1485F694D446}" destId="{15479875-D779-4839-A5F4-FCFAD74DCE5E}" srcOrd="5" destOrd="0" presId="urn:microsoft.com/office/officeart/2016/7/layout/RepeatingBendingProcessNew"/>
    <dgm:cxn modelId="{7C499C1C-61EB-4076-A80E-9D2D77F5D2C6}" type="presParOf" srcId="{15479875-D779-4839-A5F4-FCFAD74DCE5E}" destId="{0A602B22-6BA8-4D78-9AA5-D0821CE00D14}" srcOrd="0" destOrd="0" presId="urn:microsoft.com/office/officeart/2016/7/layout/RepeatingBendingProcessNew"/>
    <dgm:cxn modelId="{D10BB54C-2CF5-4D82-94E3-FB59013E5529}" type="presParOf" srcId="{BE58C415-277D-4C3B-A67B-1485F694D446}" destId="{627242DC-7DED-41A5-9694-8B3247B5E21A}" srcOrd="6" destOrd="0" presId="urn:microsoft.com/office/officeart/2016/7/layout/RepeatingBendingProcessNew"/>
    <dgm:cxn modelId="{94473050-B46E-46CC-AC3F-EE9FB3B7BEB2}" type="presParOf" srcId="{BE58C415-277D-4C3B-A67B-1485F694D446}" destId="{E9FF0FF4-AE3E-4C4F-A690-64C0D7C1529D}" srcOrd="7" destOrd="0" presId="urn:microsoft.com/office/officeart/2016/7/layout/RepeatingBendingProcessNew"/>
    <dgm:cxn modelId="{CC126F2A-51A4-4A25-9E00-EACA2D89871A}" type="presParOf" srcId="{E9FF0FF4-AE3E-4C4F-A690-64C0D7C1529D}" destId="{727B568E-842E-48FB-A9FD-320D57CBE31A}" srcOrd="0" destOrd="0" presId="urn:microsoft.com/office/officeart/2016/7/layout/RepeatingBendingProcessNew"/>
    <dgm:cxn modelId="{0D0024D8-8ACD-4620-AB3B-1F0A76F501E6}" type="presParOf" srcId="{BE58C415-277D-4C3B-A67B-1485F694D446}" destId="{C751B49E-F7E5-4D7A-8927-6794CE7C4DD4}" srcOrd="8" destOrd="0" presId="urn:microsoft.com/office/officeart/2016/7/layout/RepeatingBendingProcessNew"/>
    <dgm:cxn modelId="{FD76016B-2FC5-42C4-B923-590D1791D331}" type="presParOf" srcId="{BE58C415-277D-4C3B-A67B-1485F694D446}" destId="{EC61B771-6D17-4CF9-86FD-CA9B2287C46A}" srcOrd="9" destOrd="0" presId="urn:microsoft.com/office/officeart/2016/7/layout/RepeatingBendingProcessNew"/>
    <dgm:cxn modelId="{08238B74-6777-4705-849F-09CC5F37584C}" type="presParOf" srcId="{EC61B771-6D17-4CF9-86FD-CA9B2287C46A}" destId="{2BB02DBD-F186-4AF3-AD38-C3B590B54C97}" srcOrd="0" destOrd="0" presId="urn:microsoft.com/office/officeart/2016/7/layout/RepeatingBendingProcessNew"/>
    <dgm:cxn modelId="{0BCD8938-328D-4A9A-A2E4-832B536FCF7C}" type="presParOf" srcId="{BE58C415-277D-4C3B-A67B-1485F694D446}" destId="{29EAB3C5-8230-4F4B-BA85-C0C7D321B606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240F18-1645-4969-A708-494247DAB03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C2EA7-E5AE-4CF9-A5A0-178FF9E82472}">
      <dgm:prSet/>
      <dgm:spPr/>
      <dgm:t>
        <a:bodyPr/>
        <a:lstStyle/>
        <a:p>
          <a:r>
            <a:rPr lang="en-US" b="1" i="0" baseline="0" dirty="0" err="1">
              <a:solidFill>
                <a:srgbClr val="F28010"/>
              </a:solidFill>
            </a:rPr>
            <a:t>Nuevas</a:t>
          </a:r>
          <a:r>
            <a:rPr lang="en-US" b="1" i="0" baseline="0" dirty="0">
              <a:solidFill>
                <a:srgbClr val="F28010"/>
              </a:solidFill>
            </a:rPr>
            <a:t> </a:t>
          </a:r>
          <a:r>
            <a:rPr lang="en-US" b="1" i="0" baseline="0" dirty="0" err="1">
              <a:solidFill>
                <a:srgbClr val="F28010"/>
              </a:solidFill>
            </a:rPr>
            <a:t>Formas</a:t>
          </a:r>
          <a:r>
            <a:rPr lang="en-US" b="1" i="0" baseline="0" dirty="0">
              <a:solidFill>
                <a:srgbClr val="F28010"/>
              </a:solidFill>
            </a:rPr>
            <a:t> de </a:t>
          </a:r>
          <a:r>
            <a:rPr lang="en-US" b="1" i="0" baseline="0" dirty="0" err="1">
              <a:solidFill>
                <a:srgbClr val="F28010"/>
              </a:solidFill>
            </a:rPr>
            <a:t>Trabajar</a:t>
          </a:r>
          <a:r>
            <a:rPr lang="en-US" b="1" i="0" baseline="0" dirty="0">
              <a:solidFill>
                <a:srgbClr val="F28010"/>
              </a:solidFill>
            </a:rPr>
            <a:t>  </a:t>
          </a:r>
        </a:p>
      </dgm:t>
    </dgm:pt>
    <dgm:pt modelId="{0C1ADA88-A784-4CE8-B971-B71CAAA508DE}" type="parTrans" cxnId="{1FF3588C-68B3-4770-AC84-B3AC67B66E1F}">
      <dgm:prSet/>
      <dgm:spPr/>
      <dgm:t>
        <a:bodyPr/>
        <a:lstStyle/>
        <a:p>
          <a:endParaRPr lang="en-US"/>
        </a:p>
      </dgm:t>
    </dgm:pt>
    <dgm:pt modelId="{4E8257D6-53DC-471A-B972-670FB43DE8CD}" type="sibTrans" cxnId="{1FF3588C-68B3-4770-AC84-B3AC67B66E1F}">
      <dgm:prSet/>
      <dgm:spPr/>
      <dgm:t>
        <a:bodyPr/>
        <a:lstStyle/>
        <a:p>
          <a:endParaRPr lang="en-US"/>
        </a:p>
      </dgm:t>
    </dgm:pt>
    <dgm:pt modelId="{BD51E4A4-B262-497F-B367-F56A3C0822F4}">
      <dgm:prSet/>
      <dgm:spPr/>
      <dgm:t>
        <a:bodyPr/>
        <a:lstStyle/>
        <a:p>
          <a:r>
            <a:rPr lang="en-US" b="1" i="0" baseline="0" dirty="0" err="1">
              <a:solidFill>
                <a:srgbClr val="F28010"/>
              </a:solidFill>
            </a:rPr>
            <a:t>Sustentabilidad</a:t>
          </a:r>
          <a:endParaRPr lang="en-US" b="1" i="0" baseline="0" dirty="0">
            <a:solidFill>
              <a:srgbClr val="F28010"/>
            </a:solidFill>
          </a:endParaRPr>
        </a:p>
      </dgm:t>
    </dgm:pt>
    <dgm:pt modelId="{7283F0DA-A5B7-4B3F-98D4-D4500DD0BEA8}" type="sibTrans" cxnId="{478909F0-CB78-43E7-9CAF-E8044174ACA3}">
      <dgm:prSet/>
      <dgm:spPr/>
      <dgm:t>
        <a:bodyPr/>
        <a:lstStyle/>
        <a:p>
          <a:endParaRPr lang="en-US"/>
        </a:p>
      </dgm:t>
    </dgm:pt>
    <dgm:pt modelId="{62056844-2D96-424D-804D-76983AADFFB3}" type="parTrans" cxnId="{478909F0-CB78-43E7-9CAF-E8044174ACA3}">
      <dgm:prSet/>
      <dgm:spPr/>
      <dgm:t>
        <a:bodyPr/>
        <a:lstStyle/>
        <a:p>
          <a:endParaRPr lang="en-US"/>
        </a:p>
      </dgm:t>
    </dgm:pt>
    <dgm:pt modelId="{1AFB1424-E1E5-4E71-8F90-B9156B15BB6E}" type="pres">
      <dgm:prSet presAssocID="{86240F18-1645-4969-A708-494247DAB0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FC14B0-485D-4534-858A-52F710115CF7}" type="pres">
      <dgm:prSet presAssocID="{381C2EA7-E5AE-4CF9-A5A0-178FF9E82472}" presName="hierRoot1" presStyleCnt="0"/>
      <dgm:spPr/>
    </dgm:pt>
    <dgm:pt modelId="{B1EA87E5-72E7-4D63-AF57-88CF6447200C}" type="pres">
      <dgm:prSet presAssocID="{381C2EA7-E5AE-4CF9-A5A0-178FF9E82472}" presName="composite" presStyleCnt="0"/>
      <dgm:spPr/>
    </dgm:pt>
    <dgm:pt modelId="{18C7EC27-F4AE-4405-A8AE-2C3614AFE3DC}" type="pres">
      <dgm:prSet presAssocID="{381C2EA7-E5AE-4CF9-A5A0-178FF9E82472}" presName="background" presStyleLbl="node0" presStyleIdx="0" presStyleCnt="2"/>
      <dgm:spPr/>
    </dgm:pt>
    <dgm:pt modelId="{B7BF8D30-8335-4AD9-87CA-7FB68D42C137}" type="pres">
      <dgm:prSet presAssocID="{381C2EA7-E5AE-4CF9-A5A0-178FF9E82472}" presName="text" presStyleLbl="fgAcc0" presStyleIdx="0" presStyleCnt="2" custLinFactX="-10687" custLinFactNeighborX="-100000" custLinFactNeighborY="-9089">
        <dgm:presLayoutVars>
          <dgm:chPref val="3"/>
        </dgm:presLayoutVars>
      </dgm:prSet>
      <dgm:spPr/>
    </dgm:pt>
    <dgm:pt modelId="{04DC90B4-622B-4473-838F-6552A8247AE2}" type="pres">
      <dgm:prSet presAssocID="{381C2EA7-E5AE-4CF9-A5A0-178FF9E82472}" presName="hierChild2" presStyleCnt="0"/>
      <dgm:spPr/>
    </dgm:pt>
    <dgm:pt modelId="{A0B7A2C7-9534-438E-B457-90256E704629}" type="pres">
      <dgm:prSet presAssocID="{BD51E4A4-B262-497F-B367-F56A3C0822F4}" presName="hierRoot1" presStyleCnt="0"/>
      <dgm:spPr/>
    </dgm:pt>
    <dgm:pt modelId="{B0FDAFB0-D752-426E-A0C2-994524031D3C}" type="pres">
      <dgm:prSet presAssocID="{BD51E4A4-B262-497F-B367-F56A3C0822F4}" presName="composite" presStyleCnt="0"/>
      <dgm:spPr/>
    </dgm:pt>
    <dgm:pt modelId="{E9580F3B-2ECE-4B50-A96F-086B6D93AF2E}" type="pres">
      <dgm:prSet presAssocID="{BD51E4A4-B262-497F-B367-F56A3C0822F4}" presName="background" presStyleLbl="node0" presStyleIdx="1" presStyleCnt="2"/>
      <dgm:spPr/>
    </dgm:pt>
    <dgm:pt modelId="{2E2897EC-779B-4840-BBB7-1E8C2B6FBD70}" type="pres">
      <dgm:prSet presAssocID="{BD51E4A4-B262-497F-B367-F56A3C0822F4}" presName="text" presStyleLbl="fgAcc0" presStyleIdx="1" presStyleCnt="2" custLinFactNeighborX="-12855" custLinFactNeighborY="-9040">
        <dgm:presLayoutVars>
          <dgm:chPref val="3"/>
        </dgm:presLayoutVars>
      </dgm:prSet>
      <dgm:spPr/>
    </dgm:pt>
    <dgm:pt modelId="{8C37EB8A-F138-4702-A728-6C1A1C347792}" type="pres">
      <dgm:prSet presAssocID="{BD51E4A4-B262-497F-B367-F56A3C0822F4}" presName="hierChild2" presStyleCnt="0"/>
      <dgm:spPr/>
    </dgm:pt>
  </dgm:ptLst>
  <dgm:cxnLst>
    <dgm:cxn modelId="{97A44B0C-1673-47CA-89B6-2478C71CA4B2}" type="presOf" srcId="{BD51E4A4-B262-497F-B367-F56A3C0822F4}" destId="{2E2897EC-779B-4840-BBB7-1E8C2B6FBD70}" srcOrd="0" destOrd="0" presId="urn:microsoft.com/office/officeart/2005/8/layout/hierarchy1"/>
    <dgm:cxn modelId="{9651655A-C1CE-4BC8-8BB0-3CDA302851FE}" type="presOf" srcId="{86240F18-1645-4969-A708-494247DAB038}" destId="{1AFB1424-E1E5-4E71-8F90-B9156B15BB6E}" srcOrd="0" destOrd="0" presId="urn:microsoft.com/office/officeart/2005/8/layout/hierarchy1"/>
    <dgm:cxn modelId="{1FF3588C-68B3-4770-AC84-B3AC67B66E1F}" srcId="{86240F18-1645-4969-A708-494247DAB038}" destId="{381C2EA7-E5AE-4CF9-A5A0-178FF9E82472}" srcOrd="0" destOrd="0" parTransId="{0C1ADA88-A784-4CE8-B971-B71CAAA508DE}" sibTransId="{4E8257D6-53DC-471A-B972-670FB43DE8CD}"/>
    <dgm:cxn modelId="{2B788F9F-6D61-4DC4-ADDA-9B440742844D}" type="presOf" srcId="{381C2EA7-E5AE-4CF9-A5A0-178FF9E82472}" destId="{B7BF8D30-8335-4AD9-87CA-7FB68D42C137}" srcOrd="0" destOrd="0" presId="urn:microsoft.com/office/officeart/2005/8/layout/hierarchy1"/>
    <dgm:cxn modelId="{478909F0-CB78-43E7-9CAF-E8044174ACA3}" srcId="{86240F18-1645-4969-A708-494247DAB038}" destId="{BD51E4A4-B262-497F-B367-F56A3C0822F4}" srcOrd="1" destOrd="0" parTransId="{62056844-2D96-424D-804D-76983AADFFB3}" sibTransId="{7283F0DA-A5B7-4B3F-98D4-D4500DD0BEA8}"/>
    <dgm:cxn modelId="{96E3AF6E-9445-4481-A4A0-B1A08D7CBD90}" type="presParOf" srcId="{1AFB1424-E1E5-4E71-8F90-B9156B15BB6E}" destId="{CFFC14B0-485D-4534-858A-52F710115CF7}" srcOrd="0" destOrd="0" presId="urn:microsoft.com/office/officeart/2005/8/layout/hierarchy1"/>
    <dgm:cxn modelId="{8DCDDB86-6516-434D-A7EB-E69B88B4EDDD}" type="presParOf" srcId="{CFFC14B0-485D-4534-858A-52F710115CF7}" destId="{B1EA87E5-72E7-4D63-AF57-88CF6447200C}" srcOrd="0" destOrd="0" presId="urn:microsoft.com/office/officeart/2005/8/layout/hierarchy1"/>
    <dgm:cxn modelId="{25375317-581B-445D-ABCC-C97079F8A387}" type="presParOf" srcId="{B1EA87E5-72E7-4D63-AF57-88CF6447200C}" destId="{18C7EC27-F4AE-4405-A8AE-2C3614AFE3DC}" srcOrd="0" destOrd="0" presId="urn:microsoft.com/office/officeart/2005/8/layout/hierarchy1"/>
    <dgm:cxn modelId="{D90A7990-FC82-49C6-820D-7223AF537C7E}" type="presParOf" srcId="{B1EA87E5-72E7-4D63-AF57-88CF6447200C}" destId="{B7BF8D30-8335-4AD9-87CA-7FB68D42C137}" srcOrd="1" destOrd="0" presId="urn:microsoft.com/office/officeart/2005/8/layout/hierarchy1"/>
    <dgm:cxn modelId="{AD4D5140-A25E-467A-90EC-C794AE24D393}" type="presParOf" srcId="{CFFC14B0-485D-4534-858A-52F710115CF7}" destId="{04DC90B4-622B-4473-838F-6552A8247AE2}" srcOrd="1" destOrd="0" presId="urn:microsoft.com/office/officeart/2005/8/layout/hierarchy1"/>
    <dgm:cxn modelId="{A710D0B5-DC09-452E-8386-2DD647D81052}" type="presParOf" srcId="{1AFB1424-E1E5-4E71-8F90-B9156B15BB6E}" destId="{A0B7A2C7-9534-438E-B457-90256E704629}" srcOrd="1" destOrd="0" presId="urn:microsoft.com/office/officeart/2005/8/layout/hierarchy1"/>
    <dgm:cxn modelId="{6B80B95C-1038-4596-8BEC-76B7976CC80E}" type="presParOf" srcId="{A0B7A2C7-9534-438E-B457-90256E704629}" destId="{B0FDAFB0-D752-426E-A0C2-994524031D3C}" srcOrd="0" destOrd="0" presId="urn:microsoft.com/office/officeart/2005/8/layout/hierarchy1"/>
    <dgm:cxn modelId="{7605AC8B-51C9-479C-A9BC-FCD4ACC5D129}" type="presParOf" srcId="{B0FDAFB0-D752-426E-A0C2-994524031D3C}" destId="{E9580F3B-2ECE-4B50-A96F-086B6D93AF2E}" srcOrd="0" destOrd="0" presId="urn:microsoft.com/office/officeart/2005/8/layout/hierarchy1"/>
    <dgm:cxn modelId="{6667E9E6-DBBF-493A-86FB-7EEDC72A81B2}" type="presParOf" srcId="{B0FDAFB0-D752-426E-A0C2-994524031D3C}" destId="{2E2897EC-779B-4840-BBB7-1E8C2B6FBD70}" srcOrd="1" destOrd="0" presId="urn:microsoft.com/office/officeart/2005/8/layout/hierarchy1"/>
    <dgm:cxn modelId="{81D3F65A-3143-4818-94A5-4AFC446A4C8B}" type="presParOf" srcId="{A0B7A2C7-9534-438E-B457-90256E704629}" destId="{8C37EB8A-F138-4702-A728-6C1A1C3477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8B07D-637D-4E26-9BEE-E8290A9E6B88}">
      <dsp:nvSpPr>
        <dsp:cNvPr id="0" name=""/>
        <dsp:cNvSpPr/>
      </dsp:nvSpPr>
      <dsp:spPr>
        <a:xfrm>
          <a:off x="3425469" y="828215"/>
          <a:ext cx="637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17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727361" y="870596"/>
        <a:ext cx="33388" cy="6677"/>
      </dsp:txXfrm>
    </dsp:sp>
    <dsp:sp modelId="{2A081895-6746-4936-A1D7-CC26C0F25D52}">
      <dsp:nvSpPr>
        <dsp:cNvPr id="0" name=""/>
        <dsp:cNvSpPr/>
      </dsp:nvSpPr>
      <dsp:spPr>
        <a:xfrm>
          <a:off x="523905" y="2926"/>
          <a:ext cx="2903363" cy="1742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67" tIns="149335" rIns="142267" bIns="14933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ICMIF Cumbre de la  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Sostenibilidad</a:t>
          </a: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</a:p>
      </dsp:txBody>
      <dsp:txXfrm>
        <a:off x="523905" y="2926"/>
        <a:ext cx="2903363" cy="1742018"/>
      </dsp:txXfrm>
    </dsp:sp>
    <dsp:sp modelId="{07D053C2-C3E8-4921-A3DA-90EC6A692E2B}">
      <dsp:nvSpPr>
        <dsp:cNvPr id="0" name=""/>
        <dsp:cNvSpPr/>
      </dsp:nvSpPr>
      <dsp:spPr>
        <a:xfrm>
          <a:off x="6996606" y="828215"/>
          <a:ext cx="637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17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298499" y="870596"/>
        <a:ext cx="33388" cy="6677"/>
      </dsp:txXfrm>
    </dsp:sp>
    <dsp:sp modelId="{F9200905-32DA-44AF-A667-0EAB6A07382D}">
      <dsp:nvSpPr>
        <dsp:cNvPr id="0" name=""/>
        <dsp:cNvSpPr/>
      </dsp:nvSpPr>
      <dsp:spPr>
        <a:xfrm>
          <a:off x="4095043" y="2926"/>
          <a:ext cx="2903363" cy="17420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67" tIns="149335" rIns="142267" bIns="14933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ICMIF Cumbre 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Estrategia</a:t>
          </a: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Global</a:t>
          </a:r>
        </a:p>
      </dsp:txBody>
      <dsp:txXfrm>
        <a:off x="4095043" y="2926"/>
        <a:ext cx="2903363" cy="1742018"/>
      </dsp:txXfrm>
    </dsp:sp>
    <dsp:sp modelId="{15479875-D779-4839-A5F4-FCFAD74DCE5E}">
      <dsp:nvSpPr>
        <dsp:cNvPr id="0" name=""/>
        <dsp:cNvSpPr/>
      </dsp:nvSpPr>
      <dsp:spPr>
        <a:xfrm>
          <a:off x="1975587" y="1743144"/>
          <a:ext cx="7142275" cy="637173"/>
        </a:xfrm>
        <a:custGeom>
          <a:avLst/>
          <a:gdLst/>
          <a:ahLst/>
          <a:cxnLst/>
          <a:rect l="0" t="0" r="0" b="0"/>
          <a:pathLst>
            <a:path>
              <a:moveTo>
                <a:pt x="7142275" y="0"/>
              </a:moveTo>
              <a:lnTo>
                <a:pt x="7142275" y="335686"/>
              </a:lnTo>
              <a:lnTo>
                <a:pt x="0" y="335686"/>
              </a:lnTo>
              <a:lnTo>
                <a:pt x="0" y="637173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367389" y="2058392"/>
        <a:ext cx="358671" cy="6677"/>
      </dsp:txXfrm>
    </dsp:sp>
    <dsp:sp modelId="{67115221-80DD-4D7A-BCB8-66F5A21A3268}">
      <dsp:nvSpPr>
        <dsp:cNvPr id="0" name=""/>
        <dsp:cNvSpPr/>
      </dsp:nvSpPr>
      <dsp:spPr>
        <a:xfrm>
          <a:off x="7666180" y="2926"/>
          <a:ext cx="2903363" cy="17420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67" tIns="149335" rIns="142267" bIns="14933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ICMIF/AMICE 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Di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Sans" pitchFamily="-32" charset="0"/>
            </a:rPr>
            <a:t>á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logo</a:t>
          </a: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de las 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partes</a:t>
          </a: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interesadas</a:t>
          </a: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</a:p>
      </dsp:txBody>
      <dsp:txXfrm>
        <a:off x="7666180" y="2926"/>
        <a:ext cx="2903363" cy="1742018"/>
      </dsp:txXfrm>
    </dsp:sp>
    <dsp:sp modelId="{E9FF0FF4-AE3E-4C4F-A690-64C0D7C1529D}">
      <dsp:nvSpPr>
        <dsp:cNvPr id="0" name=""/>
        <dsp:cNvSpPr/>
      </dsp:nvSpPr>
      <dsp:spPr>
        <a:xfrm>
          <a:off x="3425469" y="3238007"/>
          <a:ext cx="637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173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727361" y="3280388"/>
        <a:ext cx="33388" cy="6677"/>
      </dsp:txXfrm>
    </dsp:sp>
    <dsp:sp modelId="{627242DC-7DED-41A5-9694-8B3247B5E21A}">
      <dsp:nvSpPr>
        <dsp:cNvPr id="0" name=""/>
        <dsp:cNvSpPr/>
      </dsp:nvSpPr>
      <dsp:spPr>
        <a:xfrm>
          <a:off x="523905" y="2412718"/>
          <a:ext cx="2903363" cy="17420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67" tIns="149335" rIns="142267" bIns="14933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Asociaci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Sans" pitchFamily="-32" charset="0"/>
            </a:rPr>
            <a:t>ó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n</a:t>
          </a: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regional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5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  <a:r>
            <a:rPr kumimoji="0" lang="en-US" altLang="en-US" sz="2500" b="1" i="0" u="none" strike="noStrike" kern="1200" cap="none" spc="0" normalizeH="0" baseline="0" noProof="0" dirty="0" err="1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Conferencia</a:t>
          </a:r>
          <a:r>
            <a:rPr kumimoji="0" lang="en-US" altLang="en-US" sz="25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de ICMIF </a:t>
          </a:r>
          <a:r>
            <a:rPr kumimoji="0" lang="en-US" altLang="en-US" sz="2500" b="1" i="0" u="none" strike="noStrike" kern="1200" cap="none" spc="0" normalizeH="0" baseline="0" noProof="0" dirty="0" err="1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Américas</a:t>
          </a:r>
          <a:r>
            <a:rPr kumimoji="0" lang="en-US" altLang="en-US" sz="25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</a:t>
          </a:r>
        </a:p>
      </dsp:txBody>
      <dsp:txXfrm>
        <a:off x="523905" y="2412718"/>
        <a:ext cx="2903363" cy="1742018"/>
      </dsp:txXfrm>
    </dsp:sp>
    <dsp:sp modelId="{EC61B771-6D17-4CF9-86FD-CA9B2287C46A}">
      <dsp:nvSpPr>
        <dsp:cNvPr id="0" name=""/>
        <dsp:cNvSpPr/>
      </dsp:nvSpPr>
      <dsp:spPr>
        <a:xfrm>
          <a:off x="6996606" y="3238007"/>
          <a:ext cx="6371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173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7298499" y="3280388"/>
        <a:ext cx="33388" cy="6677"/>
      </dsp:txXfrm>
    </dsp:sp>
    <dsp:sp modelId="{C751B49E-F7E5-4D7A-8927-6794CE7C4DD4}">
      <dsp:nvSpPr>
        <dsp:cNvPr id="0" name=""/>
        <dsp:cNvSpPr/>
      </dsp:nvSpPr>
      <dsp:spPr>
        <a:xfrm>
          <a:off x="4095043" y="2412718"/>
          <a:ext cx="2903363" cy="17420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67" tIns="149335" rIns="142267" bIns="14933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>
              <a:latin typeface="+mn-lt"/>
            </a:rPr>
            <a:t>ICMIF </a:t>
          </a:r>
          <a:r>
            <a:rPr lang="en-GB" sz="2500" b="1" kern="1200" dirty="0" err="1">
              <a:latin typeface="+mn-lt"/>
            </a:rPr>
            <a:t>Conferencia</a:t>
          </a:r>
          <a:r>
            <a:rPr lang="en-GB" sz="2500" b="1" kern="1200" dirty="0">
              <a:latin typeface="+mn-lt"/>
            </a:rPr>
            <a:t> </a:t>
          </a:r>
          <a:r>
            <a:rPr lang="en-GB" sz="2500" b="1" kern="1200" dirty="0" err="1">
              <a:latin typeface="+mn-lt"/>
            </a:rPr>
            <a:t>Bienal</a:t>
          </a:r>
          <a:endParaRPr lang="en-GB" sz="2500" b="1" kern="1200" dirty="0">
            <a:latin typeface="+mn-lt"/>
          </a:endParaRPr>
        </a:p>
      </dsp:txBody>
      <dsp:txXfrm>
        <a:off x="4095043" y="2412718"/>
        <a:ext cx="2903363" cy="1742018"/>
      </dsp:txXfrm>
    </dsp:sp>
    <dsp:sp modelId="{29EAB3C5-8230-4F4B-BA85-C0C7D321B606}">
      <dsp:nvSpPr>
        <dsp:cNvPr id="0" name=""/>
        <dsp:cNvSpPr/>
      </dsp:nvSpPr>
      <dsp:spPr>
        <a:xfrm>
          <a:off x="7666180" y="2412718"/>
          <a:ext cx="2903363" cy="17420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67" tIns="149335" rIns="142267" bIns="14933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Asociaci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GillSans" pitchFamily="-32" charset="0"/>
            </a:rPr>
            <a:t>ó</a:t>
          </a:r>
          <a:r>
            <a:rPr kumimoji="0" lang="en-US" altLang="en-US" sz="2500" b="1" i="0" u="none" strike="noStrike" kern="1200" cap="none" spc="0" normalizeH="0" baseline="0" noProof="0" dirty="0" err="1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n</a:t>
          </a:r>
          <a:r>
            <a:rPr kumimoji="0" lang="en-US" altLang="en-US" sz="2500" b="1" i="0" u="none" strike="noStrike" kern="1200" cap="none" spc="0" normalizeH="0" baseline="0" noProof="0" dirty="0"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 regional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kumimoji="0" lang="en-US" altLang="en-US" sz="2500" b="1" i="0" u="none" strike="noStrike" kern="1200" cap="none" spc="0" normalizeH="0" baseline="0" noProof="0" dirty="0">
              <a:solidFill>
                <a:schemeClr val="tx1"/>
              </a:solidFill>
              <a:effectLst/>
              <a:uLnTx/>
              <a:uFillTx/>
              <a:latin typeface="+mn-lt"/>
              <a:ea typeface="ヒラギノ角ゴ ProN W3" charset="-128"/>
              <a:sym typeface="GillSans" pitchFamily="-32" charset="0"/>
            </a:rPr>
            <a:t>Conference  AOA</a:t>
          </a:r>
        </a:p>
      </dsp:txBody>
      <dsp:txXfrm>
        <a:off x="7666180" y="2412718"/>
        <a:ext cx="2903363" cy="1742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7EC27-F4AE-4405-A8AE-2C3614AFE3DC}">
      <dsp:nvSpPr>
        <dsp:cNvPr id="0" name=""/>
        <dsp:cNvSpPr/>
      </dsp:nvSpPr>
      <dsp:spPr>
        <a:xfrm>
          <a:off x="-356699" y="-184324"/>
          <a:ext cx="3210291" cy="2038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8D30-8335-4AD9-87CA-7FB68D42C137}">
      <dsp:nvSpPr>
        <dsp:cNvPr id="0" name=""/>
        <dsp:cNvSpPr/>
      </dsp:nvSpPr>
      <dsp:spPr>
        <a:xfrm>
          <a:off x="0" y="154539"/>
          <a:ext cx="3210291" cy="2038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0" kern="1200" baseline="0" dirty="0" err="1">
              <a:solidFill>
                <a:srgbClr val="F28010"/>
              </a:solidFill>
            </a:rPr>
            <a:t>Nuevas</a:t>
          </a:r>
          <a:r>
            <a:rPr lang="en-US" sz="3400" b="1" i="0" kern="1200" baseline="0" dirty="0">
              <a:solidFill>
                <a:srgbClr val="F28010"/>
              </a:solidFill>
            </a:rPr>
            <a:t> </a:t>
          </a:r>
          <a:r>
            <a:rPr lang="en-US" sz="3400" b="1" i="0" kern="1200" baseline="0" dirty="0" err="1">
              <a:solidFill>
                <a:srgbClr val="F28010"/>
              </a:solidFill>
            </a:rPr>
            <a:t>Formas</a:t>
          </a:r>
          <a:r>
            <a:rPr lang="en-US" sz="3400" b="1" i="0" kern="1200" baseline="0" dirty="0">
              <a:solidFill>
                <a:srgbClr val="F28010"/>
              </a:solidFill>
            </a:rPr>
            <a:t> de </a:t>
          </a:r>
          <a:r>
            <a:rPr lang="en-US" sz="3400" b="1" i="0" kern="1200" baseline="0" dirty="0" err="1">
              <a:solidFill>
                <a:srgbClr val="F28010"/>
              </a:solidFill>
            </a:rPr>
            <a:t>Trabajar</a:t>
          </a:r>
          <a:r>
            <a:rPr lang="en-US" sz="3400" b="1" i="0" kern="1200" baseline="0" dirty="0">
              <a:solidFill>
                <a:srgbClr val="F28010"/>
              </a:solidFill>
            </a:rPr>
            <a:t>  </a:t>
          </a:r>
        </a:p>
      </dsp:txBody>
      <dsp:txXfrm>
        <a:off x="59707" y="214246"/>
        <a:ext cx="3090877" cy="1919121"/>
      </dsp:txXfrm>
    </dsp:sp>
    <dsp:sp modelId="{E9580F3B-2ECE-4B50-A96F-086B6D93AF2E}">
      <dsp:nvSpPr>
        <dsp:cNvPr id="0" name=""/>
        <dsp:cNvSpPr/>
      </dsp:nvSpPr>
      <dsp:spPr>
        <a:xfrm>
          <a:off x="4424593" y="-183325"/>
          <a:ext cx="3210291" cy="2038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897EC-779B-4840-BBB7-1E8C2B6FBD70}">
      <dsp:nvSpPr>
        <dsp:cNvPr id="0" name=""/>
        <dsp:cNvSpPr/>
      </dsp:nvSpPr>
      <dsp:spPr>
        <a:xfrm>
          <a:off x="4781292" y="155538"/>
          <a:ext cx="3210291" cy="2038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i="0" kern="1200" baseline="0" dirty="0" err="1">
              <a:solidFill>
                <a:srgbClr val="F28010"/>
              </a:solidFill>
            </a:rPr>
            <a:t>Sustentabilidad</a:t>
          </a:r>
          <a:endParaRPr lang="en-US" sz="3400" b="1" i="0" kern="1200" baseline="0" dirty="0">
            <a:solidFill>
              <a:srgbClr val="F28010"/>
            </a:solidFill>
          </a:endParaRPr>
        </a:p>
      </dsp:txBody>
      <dsp:txXfrm>
        <a:off x="4840999" y="215245"/>
        <a:ext cx="3090877" cy="1919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AFAD7D0F-57FF-4722-8580-196EDE8828ED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49354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FA3D7D12-1BD3-40E9-B5A1-3AB8CBD2469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21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C266A81-6067-4D0D-9FEC-A5F3B4AD082F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687F1B2A-23E0-4C97-B3D4-59C26532497A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12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the member/ potential member a tailored deck before the presentation and get their feedback on what they are most interested in so we can deliver a tailored presentation to them.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490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will be a 1 pager on this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21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Implementation of a hybrid telework model. General guidelines (including measure of productivity.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Talent attraction and retention.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Training and priorities considering current market requirements (soft and technical topics).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Cultural and leadership management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Mental health strategies applied to this new hybrid work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following questions have been discussed within the Global HR network and will also be debated in the Latin American group: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we offer an employee value proposition (EVP) to potential (and current) employees that encourages them to work for us (or stay with us) rather than go elsewhere?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we do more as purpose-driven organisations to leverage our purpose and deliver a unique EVP that helps us attract and retain talent?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will be a 1 pager on this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7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Implementation of a hybrid telework model. General guidelines (including measure of productivity.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Talent attraction and retention.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Training and priorities considering current market requirements (soft and technical topics).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Cultural and leadership management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Mental health strategies applied to this new hybrid work organisation.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following questions have been discussed within the Global HR network and will also be debated in the Latin American group: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can we offer an employee value proposition (EVP) to potential (and current) employees that encourages them to work for us (or stay with us) rather than go elsewhere?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 we do more as purpose-driven organisations to leverage our purpose and deliver a unique EVP that helps us attract and retain talent?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00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will be a 1 pager on this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9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Send the member/ potential member a tailored deck before the presentation and get their feedback on what they are most interested in so we can deliver a tailored presentation to them. 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97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7F1B2A-23E0-4C97-B3D4-59C26532497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816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80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membership association, (we do not call ourselves a trade association), focusing on strategy and through our services can be used as a management consultant. The membership benefits are tangible at ICMIF and unlike national trade bodies such as </a:t>
            </a:r>
            <a:r>
              <a:rPr lang="en-US" dirty="0" err="1"/>
              <a:t>Namic</a:t>
            </a:r>
            <a:r>
              <a:rPr lang="en-US" dirty="0"/>
              <a:t>, AFM – who focus on lobbying and regulation, we leave them to do that because they do it brilliantly.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29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The idea of leading with purpose and impact resonates, our members are talking about purpose led business models, moving from sustainability and CSR to having an actual impact.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Sustainably growing in member’s local markets by leveraging the experiences, competencies and knowledge of our global network of insurers is still a key focus for us -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482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The idea of leading with purpose and impact resonates, our members are talking about purpose led business models, moving from sustainability and CSR to having an actual impact. 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242424"/>
                </a:solidFill>
                <a:effectLst/>
                <a:latin typeface="-apple-system"/>
              </a:rPr>
              <a:t>Sustainably growing in member’s local markets by leveraging the experiences, competencies and knowledge of our global network of insurers is still a key focus for us -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2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82ED0-8CC3-4CD0-A197-522586A997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83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will be redesigned by Mike J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70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F1B2A-23E0-4C97-B3D4-59C2653249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2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3FFF5E-18D7-5278-7B08-D299EDF02A00}"/>
              </a:ext>
            </a:extLst>
          </p:cNvPr>
          <p:cNvSpPr/>
          <p:nvPr userDrawn="1"/>
        </p:nvSpPr>
        <p:spPr>
          <a:xfrm>
            <a:off x="10139881" y="6455121"/>
            <a:ext cx="1023042" cy="2716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SwissReSans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74C03-6690-CD5D-4FD9-BECF2742BFFA}"/>
              </a:ext>
            </a:extLst>
          </p:cNvPr>
          <p:cNvSpPr txBox="1"/>
          <p:nvPr userDrawn="1"/>
        </p:nvSpPr>
        <p:spPr>
          <a:xfrm>
            <a:off x="1" y="6488668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58426"/>
                </a:solidFill>
                <a:latin typeface="Avenir Book"/>
                <a:ea typeface="Open Sans" panose="020B0606030504020204" pitchFamily="34" charset="0"/>
                <a:cs typeface="Open Sans" panose="020B0606030504020204" pitchFamily="34" charset="0"/>
              </a:rPr>
              <a:t>© 2023 International Cooperative and Mutual Insurance Federation</a:t>
            </a:r>
          </a:p>
        </p:txBody>
      </p:sp>
    </p:spTree>
    <p:extLst>
      <p:ext uri="{BB962C8B-B14F-4D97-AF65-F5344CB8AC3E}">
        <p14:creationId xmlns:p14="http://schemas.microsoft.com/office/powerpoint/2010/main" val="38548881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3FFF5E-18D7-5278-7B08-D299EDF02A00}"/>
              </a:ext>
            </a:extLst>
          </p:cNvPr>
          <p:cNvSpPr/>
          <p:nvPr userDrawn="1"/>
        </p:nvSpPr>
        <p:spPr>
          <a:xfrm>
            <a:off x="10139881" y="6455121"/>
            <a:ext cx="1023042" cy="2716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SwissReSans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74C03-6690-CD5D-4FD9-BECF2742BFFA}"/>
              </a:ext>
            </a:extLst>
          </p:cNvPr>
          <p:cNvSpPr txBox="1"/>
          <p:nvPr userDrawn="1"/>
        </p:nvSpPr>
        <p:spPr>
          <a:xfrm>
            <a:off x="1" y="6488668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58426"/>
                </a:solidFill>
                <a:latin typeface="Avenir Book"/>
                <a:ea typeface="Open Sans" panose="020B0606030504020204" pitchFamily="34" charset="0"/>
                <a:cs typeface="Open Sans" panose="020B0606030504020204" pitchFamily="34" charset="0"/>
              </a:rPr>
              <a:t>© 2023 International Cooperative and Mutual Insurance Federation</a:t>
            </a:r>
          </a:p>
        </p:txBody>
      </p:sp>
    </p:spTree>
    <p:extLst>
      <p:ext uri="{BB962C8B-B14F-4D97-AF65-F5344CB8AC3E}">
        <p14:creationId xmlns:p14="http://schemas.microsoft.com/office/powerpoint/2010/main" val="30920306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21FB-C4DC-E86D-67EA-290BE0D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7136A-DFC8-0811-7659-45E378FE2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D6010-4E8A-0DE9-21CA-4ADB0AB6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BEA5-3B48-4102-8A9D-D0EA5B05C72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1468-4ECD-96FD-46F4-500E51F3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545A-E824-10D0-AFD5-215EDC5C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1584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8CBC8-57EB-B9B8-E396-061DC5A0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4F7-C376-4E68-8AAB-ADBE63E77E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797E5-B792-9156-8F78-510DD5BF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A398D-FC6C-1F66-017E-17F65487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482-455A-47F8-9067-B8B2A35FB4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62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920-C483-B547-AD38-330FFECD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7ED4-C5A6-9DC5-959A-6E2231A96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3361B-0288-FFF2-4668-EE5285E2E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FE238-A3C2-3E54-EABA-8127D7DD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48F69-EAE3-AA40-1B6B-7DA1F494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D5824-ECC6-E36C-7C9B-E608767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8952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FEC667-A9E2-4845-8112-7789A6EA5DFD}"/>
              </a:ext>
            </a:extLst>
          </p:cNvPr>
          <p:cNvCxnSpPr/>
          <p:nvPr userDrawn="1"/>
        </p:nvCxnSpPr>
        <p:spPr>
          <a:xfrm>
            <a:off x="322473" y="987144"/>
            <a:ext cx="10196261" cy="0"/>
          </a:xfrm>
          <a:prstGeom prst="line">
            <a:avLst/>
          </a:prstGeom>
          <a:ln w="9525" cmpd="sng">
            <a:solidFill>
              <a:srgbClr val="EF82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DE8E2-D254-434B-9748-2E5EAC320ECE}"/>
              </a:ext>
            </a:extLst>
          </p:cNvPr>
          <p:cNvGrpSpPr/>
          <p:nvPr userDrawn="1"/>
        </p:nvGrpSpPr>
        <p:grpSpPr>
          <a:xfrm>
            <a:off x="0" y="6098497"/>
            <a:ext cx="12192000" cy="759503"/>
            <a:chOff x="0" y="6098497"/>
            <a:chExt cx="12192000" cy="7595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FCA8C9-2C14-0742-8057-5330222671CA}"/>
                </a:ext>
              </a:extLst>
            </p:cNvPr>
            <p:cNvSpPr/>
            <p:nvPr/>
          </p:nvSpPr>
          <p:spPr>
            <a:xfrm>
              <a:off x="0" y="6098497"/>
              <a:ext cx="12192000" cy="7595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>
                    <a:lumMod val="95000"/>
                  </a:prstClr>
                </a:solidFill>
              </a:endParaRPr>
            </a:p>
          </p:txBody>
        </p:sp>
        <p:pic>
          <p:nvPicPr>
            <p:cNvPr id="17" name="Picture 16" descr="ICMIF General Logo.png">
              <a:extLst>
                <a:ext uri="{FF2B5EF4-FFF2-40B4-BE49-F238E27FC236}">
                  <a16:creationId xmlns:a16="http://schemas.microsoft.com/office/drawing/2014/main" id="{FD005BDF-3738-9740-9383-8A8BC8FBB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849" y="6226830"/>
              <a:ext cx="1430707" cy="5450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657078-30E9-954A-AB75-A42AFC4A504F}"/>
                </a:ext>
              </a:extLst>
            </p:cNvPr>
            <p:cNvSpPr txBox="1"/>
            <p:nvPr/>
          </p:nvSpPr>
          <p:spPr>
            <a:xfrm>
              <a:off x="2020204" y="6547853"/>
              <a:ext cx="39084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typeface="Avenir Book"/>
                  <a:cs typeface="Avenir Book"/>
                </a:rPr>
                <a:t>International Cooperative and Mutual Insurance Federation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0C42FC-975F-CF4E-AB55-98A01EE1966C}"/>
                </a:ext>
              </a:extLst>
            </p:cNvPr>
            <p:cNvSpPr txBox="1"/>
            <p:nvPr/>
          </p:nvSpPr>
          <p:spPr>
            <a:xfrm>
              <a:off x="9228990" y="6440131"/>
              <a:ext cx="2846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rgbClr val="EF820F"/>
                  </a:solidFill>
                  <a:latin typeface="Franklin Gothic Book"/>
                  <a:cs typeface="Franklin Gothic Book"/>
                </a:rPr>
                <a:t>www.icmif.org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177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Gradient vertical" userDrawn="1">
  <p:cSld name="Title Slide - Gradient vertical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">
            <a:extLst>
              <a:ext uri="{FF2B5EF4-FFF2-40B4-BE49-F238E27FC236}">
                <a16:creationId xmlns:a16="http://schemas.microsoft.com/office/drawing/2014/main" id="{6932AA5B-4AD2-4E7B-8A30-F85550474D0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-1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ReSans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5184651" cy="12961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95325" y="3284984"/>
            <a:ext cx="5184651" cy="288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18AD4-6BBB-462D-A183-E64205CBDCA7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70568" y="301343"/>
            <a:ext cx="1359228" cy="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1085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95325" y="1628776"/>
            <a:ext cx="11017250" cy="4392513"/>
          </a:xfrm>
          <a:prstGeom prst="rect">
            <a:avLst/>
          </a:prstGeo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D2043-7E31-4A53-BD33-72A88E6821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BDC2DE-7C79-462B-8376-AF2D1E52EDF8}"/>
              </a:ext>
            </a:extLst>
          </p:cNvPr>
          <p:cNvSpPr/>
          <p:nvPr userDrawn="1"/>
        </p:nvSpPr>
        <p:spPr>
          <a:xfrm>
            <a:off x="10139881" y="6455121"/>
            <a:ext cx="1023042" cy="2716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2332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F89D3E-7467-477C-A71D-917A0C5D700A}"/>
              </a:ext>
            </a:extLst>
          </p:cNvPr>
          <p:cNvSpPr/>
          <p:nvPr userDrawn="1"/>
        </p:nvSpPr>
        <p:spPr>
          <a:xfrm>
            <a:off x="0" y="0"/>
            <a:ext cx="606048" cy="6858000"/>
          </a:xfrm>
          <a:prstGeom prst="rect">
            <a:avLst/>
          </a:prstGeom>
          <a:solidFill>
            <a:srgbClr val="23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B8FFE52-9EA2-43A9-9B33-16C5DF974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587" y="1371600"/>
            <a:ext cx="10204884" cy="4806949"/>
          </a:xfrm>
          <a:prstGeom prst="rect">
            <a:avLst/>
          </a:prstGeom>
        </p:spPr>
        <p:txBody>
          <a:bodyPr/>
          <a:lstStyle>
            <a:lvl1pPr>
              <a:buClr>
                <a:srgbClr val="23559F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559F"/>
              </a:buCl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559F"/>
              </a:buCl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6E8B5500-9AD8-411B-96CB-C37888FB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1863" y="635346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A17A7-A617-4D46-868C-B0992067D613}" type="datetime3">
              <a:rPr lang="en-US" smtClean="0"/>
              <a:pPr/>
              <a:t>14 September 2023</a:t>
            </a:fld>
            <a:endParaRPr lang="en-NL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5C388C1-C490-4461-A78E-80196DE47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68600" y="6348918"/>
            <a:ext cx="647007" cy="365125"/>
          </a:xfrm>
          <a:prstGeom prst="rect">
            <a:avLst/>
          </a:prstGeom>
        </p:spPr>
        <p:txBody>
          <a:bodyPr anchor="b"/>
          <a:lstStyle>
            <a:defPPr>
              <a:defRPr lang="en-NL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D7BCD-57C5-4D12-B19D-4B83A821F6A9}" type="slidenum">
              <a:rPr lang="en-NL" smtClean="0"/>
              <a:pPr/>
              <a:t>‹Nº›</a:t>
            </a:fld>
            <a:endParaRPr lang="en-N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5313E5-5C40-47AA-A6BF-21625F033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587" y="215572"/>
            <a:ext cx="9142413" cy="437913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285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407C14-32CE-44CE-A976-C4A517E4BD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091" y="704766"/>
            <a:ext cx="9142414" cy="4015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E54BD-2E58-4921-A8FB-F2E15723E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9547" y="164845"/>
            <a:ext cx="540000" cy="5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05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4C13-A6B8-033C-E702-1DB829B9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73719-87BB-DA4E-BDBE-A284720D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ABEB9-6BB7-BC3D-DC4F-F967FBC2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BAF6-DB8B-E991-61B6-E32BE047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29762-BFA2-C8FE-25E6-9501F6423CBB}"/>
              </a:ext>
            </a:extLst>
          </p:cNvPr>
          <p:cNvSpPr/>
          <p:nvPr userDrawn="1"/>
        </p:nvSpPr>
        <p:spPr>
          <a:xfrm>
            <a:off x="10139881" y="6455121"/>
            <a:ext cx="1023042" cy="2716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1376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21FB-C4DC-E86D-67EA-290BE0D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7136A-DFC8-0811-7659-45E378FE2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D6010-4E8A-0DE9-21CA-4ADB0AB6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BEA5-3B48-4102-8A9D-D0EA5B05C72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1468-4ECD-96FD-46F4-500E51F3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545A-E824-10D0-AFD5-215EDC5C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49947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821FB-C4DC-E86D-67EA-290BE0D37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7136A-DFC8-0811-7659-45E378FE2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D6010-4E8A-0DE9-21CA-4ADB0AB6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BEA5-3B48-4102-8A9D-D0EA5B05C72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1468-4ECD-96FD-46F4-500E51F3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545A-E824-10D0-AFD5-215EDC5C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67529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E6846-3F5A-8FCF-1160-2CD9BD64E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D871B-124B-6C3F-FB49-7712B2602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E0AA0-3269-F6D8-4D9F-0D7C9B8D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DA849-73EE-86D5-1F69-0B355773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837F2-0C51-B1F2-4AF8-54B8A7E6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06B88-F09B-497E-F4B4-277A6E2A7276}"/>
              </a:ext>
            </a:extLst>
          </p:cNvPr>
          <p:cNvSpPr/>
          <p:nvPr userDrawn="1"/>
        </p:nvSpPr>
        <p:spPr>
          <a:xfrm>
            <a:off x="10139881" y="6455121"/>
            <a:ext cx="1023042" cy="2716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2184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8EFB-8979-ACCA-7401-759B94EC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D9A8B-31AA-D1B8-EB1D-D74FF3282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2439C-A517-0E14-C738-90504FC1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0E767-9705-02FD-5CB8-6EC0D4D5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39B12-4926-A57E-0E80-2052F4EBB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1160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920-C483-B547-AD38-330FFECD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7ED4-C5A6-9DC5-959A-6E2231A96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3361B-0288-FFF2-4668-EE5285E2E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FE238-A3C2-3E54-EABA-8127D7DD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48F69-EAE3-AA40-1B6B-7DA1F494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D5824-ECC6-E36C-7C9B-E608767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6949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0A79-5EC0-2F19-F7BE-61E931C3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9C041-7456-A0C8-E57B-7F972E2EB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D31B2-E12A-51FB-5D8C-2252088D1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B27BC1-DF68-D1D0-F395-A4651FE58C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E2AC66-5C45-5EB9-D3AC-DA0FD3867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D96445-2C15-BF94-BA8A-5047D574E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A93601-B7DF-531C-53DD-CE7D23D6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23C7F-FF3A-F657-CEFB-E67F76EA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8818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4C13-A6B8-033C-E702-1DB829B9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73719-87BB-DA4E-BDBE-A284720D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ABEB9-6BB7-BC3D-DC4F-F967FBC2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BAF6-DB8B-E991-61B6-E32BE047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94B541-9068-1AA1-40CE-1AFB1B5BE3B6}"/>
              </a:ext>
            </a:extLst>
          </p:cNvPr>
          <p:cNvSpPr/>
          <p:nvPr userDrawn="1"/>
        </p:nvSpPr>
        <p:spPr>
          <a:xfrm>
            <a:off x="10139881" y="6455121"/>
            <a:ext cx="1023042" cy="2716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48061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8CBC8-57EB-B9B8-E396-061DC5A0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4F7-C376-4E68-8AAB-ADBE63E77E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797E5-B792-9156-8F78-510DD5BF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A398D-FC6C-1F66-017E-17F65487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482-455A-47F8-9067-B8B2A35FB4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73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7524-A046-4BAE-EF8B-5D25BB47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F529E-1F9D-B6E9-D662-678522841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99911-523E-479C-1C1F-DE8CE23C8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91A9C-5ACA-4014-4DC7-C872811E3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36430-1F03-CA11-E549-E8A6C511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ABD2A-6C77-4BA1-1AF3-DCEE0F07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67689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5100-E93B-1219-F413-C96E8166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83B11-E0C4-18C0-F6AA-9C3BF3EC8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31F2E-30C8-E6BE-CF96-010EF1484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EDE2B-B550-201E-EE28-72B03592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F6223-BC4B-61F4-A11E-1C5AFB22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2675F-E56B-541E-428E-224AC1E90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7831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A4DF-BB9B-3752-1113-5FFD142F1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93B1D4-8465-4DD6-1950-92E2983FB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5F43D-59B6-17AD-11DC-1568DD3E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6BC3D-1AE6-64F7-9539-8499E1E0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2B5C4-19F7-BD56-A8E6-6ED7361D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221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B809D1-DA33-9116-7CE7-9AB70131B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B05996-121A-95FA-8B28-7EBB6C75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47422-B50E-B994-0D58-94B34F26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2031-41C3-9CA5-8D22-858D13BB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D34D0-9499-BA52-BA28-446217199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7585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98CBC8-57EB-B9B8-E396-061DC5A0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4F7-C376-4E68-8AAB-ADBE63E77E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14/09/2023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797E5-B792-9156-8F78-510DD5BF4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A398D-FC6C-1F66-017E-17F65487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78482-455A-47F8-9067-B8B2A35FB46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044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3FFF5E-18D7-5278-7B08-D299EDF02A00}"/>
              </a:ext>
            </a:extLst>
          </p:cNvPr>
          <p:cNvSpPr/>
          <p:nvPr userDrawn="1"/>
        </p:nvSpPr>
        <p:spPr>
          <a:xfrm>
            <a:off x="10139881" y="6455121"/>
            <a:ext cx="1023042" cy="2716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SwissReSans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74C03-6690-CD5D-4FD9-BECF2742BFFA}"/>
              </a:ext>
            </a:extLst>
          </p:cNvPr>
          <p:cNvSpPr txBox="1"/>
          <p:nvPr userDrawn="1"/>
        </p:nvSpPr>
        <p:spPr>
          <a:xfrm>
            <a:off x="1" y="6488668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58426"/>
                </a:solidFill>
                <a:latin typeface="Avenir Book"/>
                <a:ea typeface="Open Sans" panose="020B0606030504020204" pitchFamily="34" charset="0"/>
                <a:cs typeface="Open Sans" panose="020B0606030504020204" pitchFamily="34" charset="0"/>
              </a:rPr>
              <a:t>© 2023 International Cooperative and Mutual Insurance Federation</a:t>
            </a:r>
          </a:p>
        </p:txBody>
      </p:sp>
    </p:spTree>
    <p:extLst>
      <p:ext uri="{BB962C8B-B14F-4D97-AF65-F5344CB8AC3E}">
        <p14:creationId xmlns:p14="http://schemas.microsoft.com/office/powerpoint/2010/main" val="41744958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0920-C483-B547-AD38-330FFECD6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57ED4-C5A6-9DC5-959A-6E2231A96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3361B-0288-FFF2-4668-EE5285E2E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FE238-A3C2-3E54-EABA-8127D7DD5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48F69-EAE3-AA40-1B6B-7DA1F494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D5824-ECC6-E36C-7C9B-E6087670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387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FEC667-A9E2-4845-8112-7789A6EA5DFD}"/>
              </a:ext>
            </a:extLst>
          </p:cNvPr>
          <p:cNvCxnSpPr/>
          <p:nvPr userDrawn="1"/>
        </p:nvCxnSpPr>
        <p:spPr>
          <a:xfrm>
            <a:off x="322473" y="987144"/>
            <a:ext cx="10196261" cy="0"/>
          </a:xfrm>
          <a:prstGeom prst="line">
            <a:avLst/>
          </a:prstGeom>
          <a:ln w="9525" cmpd="sng">
            <a:solidFill>
              <a:srgbClr val="EF820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8DE8E2-D254-434B-9748-2E5EAC320ECE}"/>
              </a:ext>
            </a:extLst>
          </p:cNvPr>
          <p:cNvGrpSpPr/>
          <p:nvPr userDrawn="1"/>
        </p:nvGrpSpPr>
        <p:grpSpPr>
          <a:xfrm>
            <a:off x="0" y="6098497"/>
            <a:ext cx="12192000" cy="759503"/>
            <a:chOff x="0" y="6098497"/>
            <a:chExt cx="12192000" cy="75950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FCA8C9-2C14-0742-8057-5330222671CA}"/>
                </a:ext>
              </a:extLst>
            </p:cNvPr>
            <p:cNvSpPr/>
            <p:nvPr/>
          </p:nvSpPr>
          <p:spPr>
            <a:xfrm>
              <a:off x="0" y="6098497"/>
              <a:ext cx="12192000" cy="7595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>
                    <a:lumMod val="95000"/>
                  </a:prstClr>
                </a:solidFill>
              </a:endParaRPr>
            </a:p>
          </p:txBody>
        </p:sp>
        <p:pic>
          <p:nvPicPr>
            <p:cNvPr id="17" name="Picture 16" descr="ICMIF General Logo.png">
              <a:extLst>
                <a:ext uri="{FF2B5EF4-FFF2-40B4-BE49-F238E27FC236}">
                  <a16:creationId xmlns:a16="http://schemas.microsoft.com/office/drawing/2014/main" id="{FD005BDF-3738-9740-9383-8A8BC8FBB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849" y="6226830"/>
              <a:ext cx="1430707" cy="54503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657078-30E9-954A-AB75-A42AFC4A504F}"/>
                </a:ext>
              </a:extLst>
            </p:cNvPr>
            <p:cNvSpPr txBox="1"/>
            <p:nvPr/>
          </p:nvSpPr>
          <p:spPr>
            <a:xfrm>
              <a:off x="2020204" y="6547853"/>
              <a:ext cx="39084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solidFill>
                    <a:prstClr val="black">
                      <a:lumMod val="50000"/>
                      <a:lumOff val="50000"/>
                    </a:prstClr>
                  </a:solidFill>
                  <a:latin typeface="Avenir Book"/>
                  <a:cs typeface="Avenir Book"/>
                </a:rPr>
                <a:t>International Cooperative and Mutual Insurance Federation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0C42FC-975F-CF4E-AB55-98A01EE1966C}"/>
                </a:ext>
              </a:extLst>
            </p:cNvPr>
            <p:cNvSpPr txBox="1"/>
            <p:nvPr/>
          </p:nvSpPr>
          <p:spPr>
            <a:xfrm>
              <a:off x="9228990" y="6440131"/>
              <a:ext cx="2846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>
                  <a:solidFill>
                    <a:srgbClr val="EF820F"/>
                  </a:solidFill>
                  <a:latin typeface="Franklin Gothic Book"/>
                  <a:cs typeface="Franklin Gothic Book"/>
                </a:rPr>
                <a:t>www.icmif.org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15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- Gradient vertical" userDrawn="1">
  <p:cSld name="Title Slide - Gradient vertical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dient">
            <a:extLst>
              <a:ext uri="{FF2B5EF4-FFF2-40B4-BE49-F238E27FC236}">
                <a16:creationId xmlns:a16="http://schemas.microsoft.com/office/drawing/2014/main" id="{6932AA5B-4AD2-4E7B-8A30-F85550474D0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gray">
          <a:xfrm>
            <a:off x="0" y="-1"/>
            <a:ext cx="6096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wissReSans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6096000" y="0"/>
            <a:ext cx="6096000" cy="6858000"/>
          </a:xfrm>
          <a:prstGeom prst="rect">
            <a:avLst/>
          </a:prstGeom>
        </p:spPr>
        <p:txBody>
          <a:bodyPr tIns="576000" anchor="ctr"/>
          <a:lstStyle>
            <a:lvl1pPr algn="ctr"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95325" y="1628776"/>
            <a:ext cx="5184651" cy="12961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36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95325" y="3284984"/>
            <a:ext cx="5184651" cy="2880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4012517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18AD4-6BBB-462D-A183-E64205CBDCA7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70568" y="301343"/>
            <a:ext cx="1359228" cy="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163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95325" y="1628776"/>
            <a:ext cx="11017250" cy="4392513"/>
          </a:xfrm>
          <a:prstGeom prst="rect">
            <a:avLst/>
          </a:prstGeo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4D2043-7E31-4A53-BD33-72A88E6821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BDC2DE-7C79-462B-8376-AF2D1E52EDF8}"/>
              </a:ext>
            </a:extLst>
          </p:cNvPr>
          <p:cNvSpPr/>
          <p:nvPr userDrawn="1"/>
        </p:nvSpPr>
        <p:spPr>
          <a:xfrm>
            <a:off x="10139881" y="6455121"/>
            <a:ext cx="1023042" cy="2716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6404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F89D3E-7467-477C-A71D-917A0C5D700A}"/>
              </a:ext>
            </a:extLst>
          </p:cNvPr>
          <p:cNvSpPr/>
          <p:nvPr userDrawn="1"/>
        </p:nvSpPr>
        <p:spPr>
          <a:xfrm>
            <a:off x="0" y="0"/>
            <a:ext cx="606048" cy="6858000"/>
          </a:xfrm>
          <a:prstGeom prst="rect">
            <a:avLst/>
          </a:prstGeom>
          <a:solidFill>
            <a:srgbClr val="235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B8FFE52-9EA2-43A9-9B33-16C5DF9748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7587" y="1371600"/>
            <a:ext cx="10204884" cy="4806949"/>
          </a:xfrm>
          <a:prstGeom prst="rect">
            <a:avLst/>
          </a:prstGeom>
        </p:spPr>
        <p:txBody>
          <a:bodyPr/>
          <a:lstStyle>
            <a:lvl1pPr>
              <a:buClr>
                <a:srgbClr val="23559F"/>
              </a:buClr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3559F"/>
              </a:buClr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3559F"/>
              </a:buClr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Gill Sans Nova Light" panose="020B0302020104020203" pitchFamily="34" charset="0"/>
              </a:defRPr>
            </a:lvl4pPr>
            <a:lvl5pPr>
              <a:defRPr sz="1400">
                <a:latin typeface="Gill Sans Nova Light" panose="020B0302020104020203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6E8B5500-9AD8-411B-96CB-C37888FB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91863" y="635346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A17A7-A617-4D46-868C-B0992067D613}" type="datetime3">
              <a:rPr lang="en-US" smtClean="0"/>
              <a:pPr/>
              <a:t>14 September 2023</a:t>
            </a:fld>
            <a:endParaRPr lang="en-NL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25C388C1-C490-4461-A78E-80196DE47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68600" y="6348918"/>
            <a:ext cx="647007" cy="365125"/>
          </a:xfrm>
          <a:prstGeom prst="rect">
            <a:avLst/>
          </a:prstGeom>
        </p:spPr>
        <p:txBody>
          <a:bodyPr anchor="b"/>
          <a:lstStyle>
            <a:defPPr>
              <a:defRPr lang="en-NL"/>
            </a:defPPr>
            <a:lvl1pPr marL="0" algn="l" defTabSz="914400" rtl="0" eaLnBrk="1" latinLnBrk="0" hangingPunct="1"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D7BCD-57C5-4D12-B19D-4B83A821F6A9}" type="slidenum">
              <a:rPr lang="en-NL" smtClean="0"/>
              <a:pPr/>
              <a:t>‹Nº›</a:t>
            </a:fld>
            <a:endParaRPr lang="en-NL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25313E5-5C40-47AA-A6BF-21625F033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7587" y="215572"/>
            <a:ext cx="9142413" cy="437913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2856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7407C14-32CE-44CE-A976-C4A517E4BD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7091" y="704766"/>
            <a:ext cx="9142414" cy="4015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8E54BD-2E58-4921-A8FB-F2E15723E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9547" y="164845"/>
            <a:ext cx="540000" cy="5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8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74C13-A6B8-033C-E702-1DB829B95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A73719-87BB-DA4E-BDBE-A284720D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0ABEB9-6BB7-BC3D-DC4F-F967FBC23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7BAF6-DB8B-E991-61B6-E32BE0477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729762-BFA2-C8FE-25E6-9501F6423CBB}"/>
              </a:ext>
            </a:extLst>
          </p:cNvPr>
          <p:cNvSpPr/>
          <p:nvPr userDrawn="1"/>
        </p:nvSpPr>
        <p:spPr>
          <a:xfrm>
            <a:off x="10139881" y="6455121"/>
            <a:ext cx="1023042" cy="27160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436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ags" Target="../tags/tag7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A54102-863A-45AC-9C3D-17C6C52884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48120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A54102-863A-45AC-9C3D-17C6C5288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assification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black">
          <a:xfrm>
            <a:off x="4022172" y="260350"/>
            <a:ext cx="76795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9782581" y="6918846"/>
            <a:ext cx="1823939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1141719" y="6918845"/>
            <a:ext cx="80645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BD870-CF60-A577-5A49-1BF7348379E6}"/>
              </a:ext>
            </a:extLst>
          </p:cNvPr>
          <p:cNvSpPr txBox="1"/>
          <p:nvPr userDrawn="1"/>
        </p:nvSpPr>
        <p:spPr>
          <a:xfrm>
            <a:off x="1" y="6488668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58426"/>
                </a:solidFill>
                <a:latin typeface="Avenir Book"/>
                <a:ea typeface="Open Sans" panose="020B0606030504020204" pitchFamily="34" charset="0"/>
                <a:cs typeface="Open Sans" panose="020B0606030504020204" pitchFamily="34" charset="0"/>
              </a:rPr>
              <a:t>© 2023 International Cooperative and Mutual Insurance Federation</a:t>
            </a:r>
          </a:p>
        </p:txBody>
      </p:sp>
    </p:spTree>
    <p:extLst>
      <p:ext uri="{BB962C8B-B14F-4D97-AF65-F5344CB8AC3E}">
        <p14:creationId xmlns:p14="http://schemas.microsoft.com/office/powerpoint/2010/main" val="236949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36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7A54102-863A-45AC-9C3D-17C6C52884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331927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395" imgH="394" progId="TCLayout.ActiveDocument.1">
                  <p:embed/>
                </p:oleObj>
              </mc:Choice>
              <mc:Fallback>
                <p:oleObj name="think-cell Slide" r:id="rId12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7A54102-863A-45AC-9C3D-17C6C52884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9782581" y="6918846"/>
            <a:ext cx="1823939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1141719" y="6918845"/>
            <a:ext cx="80645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871D4A-BA1B-6AA8-E368-F1A524ACFF6C}"/>
              </a:ext>
            </a:extLst>
          </p:cNvPr>
          <p:cNvSpPr txBox="1"/>
          <p:nvPr userDrawn="1"/>
        </p:nvSpPr>
        <p:spPr>
          <a:xfrm>
            <a:off x="1" y="6488668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58426"/>
                </a:solidFill>
                <a:latin typeface="Avenir Book"/>
                <a:ea typeface="Open Sans" panose="020B0606030504020204" pitchFamily="34" charset="0"/>
                <a:cs typeface="Open Sans" panose="020B0606030504020204" pitchFamily="34" charset="0"/>
              </a:rPr>
              <a:t>© 2023 International Cooperative and Mutual Insurance Federation</a:t>
            </a:r>
          </a:p>
        </p:txBody>
      </p:sp>
    </p:spTree>
    <p:extLst>
      <p:ext uri="{BB962C8B-B14F-4D97-AF65-F5344CB8AC3E}">
        <p14:creationId xmlns:p14="http://schemas.microsoft.com/office/powerpoint/2010/main" val="72371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orient="horz" pos="436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1026">
          <p15:clr>
            <a:srgbClr val="F26B43"/>
          </p15:clr>
        </p15:guide>
        <p15:guide id="5" orient="horz" pos="37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F3C58-26BC-E557-FB96-B45F4F46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EA927-52A9-DC25-58A8-BDC16FFD3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EDFD3-45A6-9B2A-F114-85DDD50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E5311-3256-E57F-90F8-1B8E683E2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3CBD-A799-58E3-827E-2E96D16B8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210B5-A1CA-48B7-83E5-FDC3EA7EBADD}" type="slidenum">
              <a:rPr lang="en-GB" smtClean="0"/>
              <a:t>‹Nº›</a:t>
            </a:fld>
            <a:endParaRPr lang="en-GB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10555C2-9313-6245-E823-6D89CF1F36B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48120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10555C2-9313-6245-E823-6D89CF1F3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F5D3A4-DC92-810D-22DD-0B98CBCC731E}"/>
              </a:ext>
            </a:extLst>
          </p:cNvPr>
          <p:cNvSpPr txBox="1"/>
          <p:nvPr userDrawn="1"/>
        </p:nvSpPr>
        <p:spPr>
          <a:xfrm>
            <a:off x="1" y="6488668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F58426"/>
                </a:solidFill>
                <a:latin typeface="Avenir Book"/>
                <a:ea typeface="Open Sans" panose="020B0606030504020204" pitchFamily="34" charset="0"/>
                <a:cs typeface="Open Sans" panose="020B0606030504020204" pitchFamily="34" charset="0"/>
              </a:rPr>
              <a:t>© 2023 International Cooperative and Mutual Insurance Federation</a:t>
            </a:r>
          </a:p>
        </p:txBody>
      </p:sp>
    </p:spTree>
    <p:extLst>
      <p:ext uri="{BB962C8B-B14F-4D97-AF65-F5344CB8AC3E}">
        <p14:creationId xmlns:p14="http://schemas.microsoft.com/office/powerpoint/2010/main" val="4403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mif.org/6279-2/?_search_results=%22icmif+centenary+conference%22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group of people in a conference room&#10;&#10;Description automatically generated with low confidence">
            <a:extLst>
              <a:ext uri="{FF2B5EF4-FFF2-40B4-BE49-F238E27FC236}">
                <a16:creationId xmlns:a16="http://schemas.microsoft.com/office/drawing/2014/main" id="{C7B9DBAF-C3BC-7549-B669-4FC72F5C0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26CB21F-5D27-3647-F79B-C89B9908D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718" y="2576190"/>
            <a:ext cx="2136058" cy="8134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A4BF86E-C9F1-F6D1-E1ED-4BE2D9766FF1}"/>
              </a:ext>
            </a:extLst>
          </p:cNvPr>
          <p:cNvSpPr/>
          <p:nvPr/>
        </p:nvSpPr>
        <p:spPr>
          <a:xfrm>
            <a:off x="1795023" y="5757731"/>
            <a:ext cx="183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Book"/>
              </a:rPr>
              <a:t>www.icmif.org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51873E-D1F4-A8E7-450B-063BCC317A26}"/>
              </a:ext>
            </a:extLst>
          </p:cNvPr>
          <p:cNvSpPr/>
          <p:nvPr/>
        </p:nvSpPr>
        <p:spPr>
          <a:xfrm>
            <a:off x="5410931" y="5757731"/>
            <a:ext cx="1502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Book"/>
              </a:rPr>
              <a:t>@</a:t>
            </a:r>
            <a:r>
              <a:rPr lang="en-GB" dirty="0" err="1">
                <a:solidFill>
                  <a:schemeClr val="bg1"/>
                </a:solidFill>
                <a:latin typeface="Avenir Book"/>
              </a:rPr>
              <a:t>ICMIF_Web</a:t>
            </a:r>
            <a:endParaRPr lang="en-GB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B43623-0675-C812-CB23-BEC9C59CCAC1}"/>
              </a:ext>
            </a:extLst>
          </p:cNvPr>
          <p:cNvSpPr/>
          <p:nvPr/>
        </p:nvSpPr>
        <p:spPr>
          <a:xfrm>
            <a:off x="8844845" y="5785817"/>
            <a:ext cx="2764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Book"/>
              </a:rPr>
              <a:t>linkedin.com/company/</a:t>
            </a:r>
            <a:r>
              <a:rPr lang="en-GB" dirty="0" err="1">
                <a:solidFill>
                  <a:schemeClr val="bg1"/>
                </a:solidFill>
                <a:latin typeface="Avenir Book"/>
              </a:rPr>
              <a:t>icmif</a:t>
            </a:r>
            <a:endParaRPr lang="en-GB" dirty="0">
              <a:solidFill>
                <a:schemeClr val="bg1"/>
              </a:solidFill>
              <a:latin typeface="Avenir Book"/>
            </a:endParaRPr>
          </a:p>
        </p:txBody>
      </p:sp>
      <p:pic>
        <p:nvPicPr>
          <p:cNvPr id="7" name="Picture 6" descr="A white line drawing of a globe and a cursor&#10;&#10;Description automatically generated with medium confidence">
            <a:extLst>
              <a:ext uri="{FF2B5EF4-FFF2-40B4-BE49-F238E27FC236}">
                <a16:creationId xmlns:a16="http://schemas.microsoft.com/office/drawing/2014/main" id="{7931924E-9B49-9EA7-EAE6-8A83FDABF6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6" y="5511613"/>
            <a:ext cx="772928" cy="772928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C1A0169-0CD7-068B-F048-5BA5939FB7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203" y="5565058"/>
            <a:ext cx="698274" cy="698274"/>
          </a:xfrm>
          <a:prstGeom prst="rect">
            <a:avLst/>
          </a:prstGeom>
        </p:spPr>
      </p:pic>
      <p:pic>
        <p:nvPicPr>
          <p:cNvPr id="15" name="Picture 14" descr="A white bird on a black background&#10;&#10;Description automatically generated">
            <a:extLst>
              <a:ext uri="{FF2B5EF4-FFF2-40B4-BE49-F238E27FC236}">
                <a16:creationId xmlns:a16="http://schemas.microsoft.com/office/drawing/2014/main" id="{AEA3E70A-3AF8-FB4D-6419-9697E03F4D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798" y="5212417"/>
            <a:ext cx="1403555" cy="14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2472" y="329126"/>
            <a:ext cx="11142428" cy="120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5000" b="1" i="1" kern="0" dirty="0">
                <a:solidFill>
                  <a:srgbClr val="F58426"/>
                </a:solidFill>
                <a:latin typeface="Avenir Book"/>
              </a:rPr>
              <a:t>ICMIF </a:t>
            </a:r>
            <a:r>
              <a:rPr lang="en-US" altLang="en-US" sz="5000" b="1" i="1" kern="0" dirty="0" err="1">
                <a:solidFill>
                  <a:srgbClr val="F58426"/>
                </a:solidFill>
                <a:latin typeface="Avenir Book"/>
              </a:rPr>
              <a:t>Propuesta</a:t>
            </a:r>
            <a:r>
              <a:rPr lang="en-US" altLang="en-US" sz="5000" b="1" i="1" kern="0" dirty="0">
                <a:solidFill>
                  <a:srgbClr val="F58426"/>
                </a:solidFill>
                <a:latin typeface="Avenir Book"/>
              </a:rPr>
              <a:t> de valor 2023 </a:t>
            </a:r>
            <a:br>
              <a:rPr lang="en-US" altLang="en-US" sz="5000" b="1" i="1" kern="0" dirty="0">
                <a:solidFill>
                  <a:srgbClr val="F58426"/>
                </a:solidFill>
                <a:latin typeface="Avenir Book"/>
              </a:rPr>
            </a:br>
            <a:r>
              <a:rPr lang="en-US" altLang="en-US" sz="4000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</a:rPr>
              <a:t>r</a:t>
            </a:r>
            <a:r>
              <a:rPr lang="en-US" altLang="en-US" sz="40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</a:rPr>
              <a:t>edes, </a:t>
            </a:r>
            <a:r>
              <a:rPr lang="en-US" altLang="en-US" sz="4000" i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</a:rPr>
              <a:t>eventos</a:t>
            </a:r>
            <a:r>
              <a:rPr lang="en-US" altLang="en-US" sz="4000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/>
              </a:rPr>
              <a:t> y ‘a la carta’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22472" y="1154509"/>
            <a:ext cx="112130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7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1pPr>
            <a:lvl2pPr marL="742950" indent="-285750" algn="l" eaLnBrk="0" hangingPunct="0">
              <a:spcBef>
                <a:spcPts val="51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4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2pPr>
            <a:lvl3pPr marL="11430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3pPr>
            <a:lvl4pPr marL="16002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3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4pPr>
            <a:lvl5pPr marL="20574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9pPr>
          </a:lstStyle>
          <a:p>
            <a:pPr marL="457200" indent="-457200" eaLnBrk="1" fontAlgn="base" hangingPunct="1">
              <a:spcBef>
                <a:spcPct val="0"/>
              </a:spcBef>
              <a:spcAft>
                <a:spcPts val="1200"/>
              </a:spcAft>
              <a:buClrTx/>
              <a:buSzTx/>
              <a:defRPr/>
            </a:pPr>
            <a:endParaRPr lang="en-GB" altLang="fr-FR" sz="2800" b="0" dirty="0">
              <a:solidFill>
                <a:srgbClr val="575756"/>
              </a:solidFill>
              <a:latin typeface="Franklin Gothic Book"/>
              <a:ea typeface="MS PGothic" panose="020B0600070205080204" pitchFamily="34" charset="-128"/>
              <a:cs typeface="Arial" panose="020B0604020202020204" pitchFamily="34" charset="0"/>
              <a:sym typeface="GillSans" pitchFamily="-32" charset="0"/>
            </a:endParaRPr>
          </a:p>
          <a:p>
            <a:pPr marL="457200" indent="-457200" eaLnBrk="1" fontAlgn="base" hangingPunct="1">
              <a:spcBef>
                <a:spcPct val="0"/>
              </a:spcBef>
              <a:spcAft>
                <a:spcPts val="1200"/>
              </a:spcAft>
              <a:buClrTx/>
              <a:buSzTx/>
              <a:defRPr/>
            </a:pPr>
            <a:endParaRPr lang="en-GB" altLang="fr-FR" sz="2800" b="0" dirty="0">
              <a:solidFill>
                <a:srgbClr val="575756"/>
              </a:solidFill>
              <a:latin typeface="Franklin Gothic Book"/>
              <a:ea typeface="MS PGothic" panose="020B0600070205080204" pitchFamily="34" charset="-128"/>
              <a:cs typeface="Arial" panose="020B0604020202020204" pitchFamily="34" charset="0"/>
              <a:sym typeface="GillSans" pitchFamily="-3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63810-FD79-B27F-52BA-E91D01D6E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72" y="2543306"/>
            <a:ext cx="30097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algn="l">
              <a:defRPr/>
            </a:pP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Redes/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eventos</a:t>
            </a: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 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virtuales</a:t>
            </a:r>
            <a:endParaRPr lang="en-US" altLang="en-US" sz="2400" b="1" i="1" kern="0" dirty="0">
              <a:solidFill>
                <a:srgbClr val="EF820F"/>
              </a:solidFill>
              <a:latin typeface="Avenir Book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Estrategia</a:t>
            </a:r>
            <a:endParaRPr lang="en-US" altLang="en-US" sz="1400" kern="0" dirty="0">
              <a:solidFill>
                <a:srgbClr val="575756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Transformaci</a:t>
            </a:r>
            <a:r>
              <a:rPr lang="en-US" altLang="en-US" sz="1400" kern="0" dirty="0" err="1">
                <a:solidFill>
                  <a:srgbClr val="5757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n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empresarial</a:t>
            </a:r>
            <a:endParaRPr lang="en-US" altLang="en-US" sz="1400" kern="0" dirty="0">
              <a:solidFill>
                <a:srgbClr val="575756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RH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Sostenibilidad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y ASG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7AC866-C2FB-5804-0603-FA013948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72" y="4438674"/>
            <a:ext cx="3979803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algn="l">
              <a:defRPr/>
            </a:pP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Eventos</a:t>
            </a: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 - 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en</a:t>
            </a: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 persona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ICMIF -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Conferencia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Bienial</a:t>
            </a:r>
            <a:endParaRPr lang="en-US" altLang="en-US" sz="1400" kern="0" dirty="0">
              <a:solidFill>
                <a:srgbClr val="575756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Cumbre de la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Sostenibilidad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(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Londres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2023)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Cumbre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Estrategia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Global (Toronto 2023)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MORO (Des Moines 2023)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Monaco Mutuelle (Monaco 2023)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AOA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Conferencia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(Sydney 2023)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ICMIF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Américas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, (Belo Horizonte 2023)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73230-1495-87CD-4D81-9D47B22E9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090" y="2543306"/>
            <a:ext cx="300977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algn="l">
              <a:defRPr/>
            </a:pP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Recursos</a:t>
            </a: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 ‘a la carta’ y  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estratégicos</a:t>
            </a:r>
            <a:endParaRPr lang="en-US" altLang="en-US" sz="2400" b="1" i="1" kern="0" dirty="0">
              <a:solidFill>
                <a:srgbClr val="EF820F"/>
              </a:solidFill>
              <a:latin typeface="Avenir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ICMIF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webinares</a:t>
            </a:r>
            <a:endParaRPr lang="en-US" altLang="en-US" sz="1400" kern="0" dirty="0">
              <a:solidFill>
                <a:srgbClr val="575756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ICMIF Centro de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Conocimiento</a:t>
            </a:r>
            <a:endParaRPr lang="en-US" altLang="en-US" sz="1400" kern="0" dirty="0">
              <a:solidFill>
                <a:srgbClr val="575756"/>
              </a:solidFill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ICMIF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Calculadora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de 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482D9-7DBA-1D40-33D6-32078F5E8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090" y="5229564"/>
            <a:ext cx="37799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algn="l">
              <a:defRPr/>
            </a:pP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Desarrollo de 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Talentos</a:t>
            </a:r>
            <a:endParaRPr lang="en-US" altLang="en-US" sz="2400" b="1" i="1" kern="0" dirty="0">
              <a:solidFill>
                <a:srgbClr val="EF820F"/>
              </a:solidFill>
              <a:latin typeface="Avenir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Curso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de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Gesti</a:t>
            </a:r>
            <a:r>
              <a:rPr lang="en-US" altLang="en-US" sz="1400" kern="0" dirty="0" err="1">
                <a:solidFill>
                  <a:srgbClr val="5757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n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Avanzada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Red de ex-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alumnos</a:t>
            </a: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1400" kern="0" dirty="0">
                <a:solidFill>
                  <a:srgbClr val="575756"/>
                </a:solidFill>
                <a:latin typeface="+mn-lt"/>
              </a:rPr>
              <a:t>ICMIF Jovenes 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L</a:t>
            </a:r>
            <a:r>
              <a:rPr lang="en-US" altLang="en-US" sz="1400" kern="0" dirty="0" err="1">
                <a:solidFill>
                  <a:srgbClr val="5757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altLang="en-US" sz="1400" kern="0" dirty="0" err="1">
                <a:solidFill>
                  <a:srgbClr val="575756"/>
                </a:solidFill>
                <a:latin typeface="+mn-lt"/>
              </a:rPr>
              <a:t>deres</a:t>
            </a:r>
            <a:endParaRPr lang="en-US" altLang="en-US" sz="1400" kern="0" dirty="0">
              <a:solidFill>
                <a:srgbClr val="575756"/>
              </a:solidFill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88AB0-95F2-14CE-5C78-28B71B7A0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38" y="5137231"/>
            <a:ext cx="2945035" cy="127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Temas 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estratégicos</a:t>
            </a: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 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sustentan</a:t>
            </a: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 las 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propuestas</a:t>
            </a: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 de 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los</a:t>
            </a:r>
            <a:r>
              <a:rPr lang="en-US" altLang="en-US" sz="2400" b="1" i="1" kern="0" dirty="0">
                <a:solidFill>
                  <a:srgbClr val="EF820F"/>
                </a:solidFill>
                <a:latin typeface="Avenir Book"/>
              </a:rPr>
              <a:t> </a:t>
            </a:r>
            <a:r>
              <a:rPr lang="en-US" altLang="en-US" sz="2400" b="1" i="1" kern="0" dirty="0" err="1">
                <a:solidFill>
                  <a:srgbClr val="EF820F"/>
                </a:solidFill>
                <a:latin typeface="Avenir Book"/>
              </a:rPr>
              <a:t>miembros</a:t>
            </a:r>
            <a:endParaRPr lang="en-US" altLang="en-US" sz="2400" b="1" i="1" kern="0" dirty="0">
              <a:solidFill>
                <a:srgbClr val="EF820F"/>
              </a:solidFill>
              <a:latin typeface="Avenir Book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24C008-C9EA-14AD-C3A5-02FAC6D03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139" y="1429139"/>
            <a:ext cx="3793588" cy="379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2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7AC7-FB5C-4A4C-C431-8E5E53F796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1090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6000" b="1" i="1" kern="1200" dirty="0">
                <a:solidFill>
                  <a:srgbClr val="F58426"/>
                </a:solidFill>
                <a:latin typeface="Avenir Book"/>
              </a:rPr>
              <a:t>Redes </a:t>
            </a:r>
            <a:r>
              <a:rPr lang="en-US" altLang="en-US" sz="6000" b="1" i="1" kern="1200" dirty="0" err="1">
                <a:solidFill>
                  <a:srgbClr val="F58426"/>
                </a:solidFill>
                <a:latin typeface="Avenir Book"/>
              </a:rPr>
              <a:t>estratégicas</a:t>
            </a:r>
            <a:r>
              <a:rPr lang="en-US" altLang="en-US" sz="6000" b="1" i="1" kern="1200" dirty="0">
                <a:solidFill>
                  <a:srgbClr val="F58426"/>
                </a:solidFill>
                <a:latin typeface="Avenir Book"/>
              </a:rPr>
              <a:t> </a:t>
            </a:r>
            <a:r>
              <a:rPr lang="en-US" altLang="en-US" sz="6000" b="1" i="1" kern="1200" dirty="0" err="1">
                <a:solidFill>
                  <a:srgbClr val="F58426"/>
                </a:solidFill>
                <a:latin typeface="Avenir Book"/>
              </a:rPr>
              <a:t>en</a:t>
            </a:r>
            <a:r>
              <a:rPr lang="en-US" altLang="en-US" sz="6000" b="1" i="1" kern="1200" dirty="0">
                <a:solidFill>
                  <a:srgbClr val="F58426"/>
                </a:solidFill>
                <a:latin typeface="Avenir Book"/>
              </a:rPr>
              <a:t> persona</a:t>
            </a:r>
            <a:endParaRPr lang="en-US" sz="6000" b="1" i="1" kern="1200" dirty="0">
              <a:solidFill>
                <a:srgbClr val="F58426"/>
              </a:solidFill>
              <a:latin typeface="Avenir Book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E26B39E-20B9-6EB3-5910-B94D436FDB5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52249948"/>
              </p:ext>
            </p:extLst>
          </p:nvPr>
        </p:nvGraphicFramePr>
        <p:xfrm>
          <a:off x="381740" y="1885026"/>
          <a:ext cx="11093450" cy="415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5734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tanding around each other&#10;&#10;Description automatically generated with low confidence">
            <a:extLst>
              <a:ext uri="{FF2B5EF4-FFF2-40B4-BE49-F238E27FC236}">
                <a16:creationId xmlns:a16="http://schemas.microsoft.com/office/drawing/2014/main" id="{AF140D07-FBC6-81BA-0996-56621A063E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9F7AC7-FB5C-4A4C-C431-8E5E53F79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4800" b="1" i="1" dirty="0">
                <a:latin typeface="Avenir Book"/>
              </a:rPr>
              <a:t>ICMIF América Latina - </a:t>
            </a:r>
            <a:r>
              <a:rPr lang="en-US" sz="4800" b="1" i="1" dirty="0" err="1">
                <a:latin typeface="Avenir Book"/>
              </a:rPr>
              <a:t>Grupos</a:t>
            </a:r>
            <a:r>
              <a:rPr lang="en-US" sz="4800" b="1" i="1" dirty="0">
                <a:latin typeface="Avenir Book"/>
              </a:rPr>
              <a:t> de </a:t>
            </a:r>
            <a:r>
              <a:rPr lang="en-US" sz="4800" b="1" i="1" dirty="0" err="1">
                <a:latin typeface="Avenir Book"/>
              </a:rPr>
              <a:t>Trabajo</a:t>
            </a:r>
            <a:endParaRPr lang="en-GB" sz="4800" i="1" dirty="0">
              <a:latin typeface="Avenir Book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F15EA6-E2C7-AC9E-C486-3BCB745ED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334249"/>
              </p:ext>
            </p:extLst>
          </p:nvPr>
        </p:nvGraphicFramePr>
        <p:xfrm>
          <a:off x="1193292" y="3853002"/>
          <a:ext cx="9317853" cy="237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581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31709" y="364584"/>
            <a:ext cx="11333818" cy="12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algn="l">
              <a:lnSpc>
                <a:spcPct val="80000"/>
              </a:lnSpc>
              <a:defRPr/>
            </a:pPr>
            <a:r>
              <a:rPr lang="en-US" altLang="en-US" sz="4800" b="1" i="1" kern="0" dirty="0">
                <a:solidFill>
                  <a:srgbClr val="EF820F"/>
                </a:solidFill>
                <a:latin typeface="Avenir Book"/>
              </a:rPr>
              <a:t>América Latina RH GT - La organizaci</a:t>
            </a:r>
            <a:r>
              <a:rPr lang="en-US" altLang="en-US" sz="4800" b="1" i="1" kern="0" dirty="0">
                <a:solidFill>
                  <a:srgbClr val="EF820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altLang="en-US" sz="4800" b="1" i="1" kern="0" dirty="0">
                <a:solidFill>
                  <a:srgbClr val="EF820F"/>
                </a:solidFill>
                <a:latin typeface="Avenir Book"/>
              </a:rPr>
              <a:t>n del trabajo en un </a:t>
            </a:r>
            <a:r>
              <a:rPr lang="en-US" altLang="en-US" sz="4800" b="1" i="1" kern="0" dirty="0" err="1">
                <a:solidFill>
                  <a:srgbClr val="EF820F"/>
                </a:solidFill>
                <a:latin typeface="Avenir Book"/>
              </a:rPr>
              <a:t>mundo</a:t>
            </a:r>
            <a:r>
              <a:rPr lang="en-US" altLang="en-US" sz="4800" b="1" i="1" kern="0" dirty="0">
                <a:solidFill>
                  <a:srgbClr val="EF820F"/>
                </a:solidFill>
                <a:latin typeface="Avenir Book"/>
              </a:rPr>
              <a:t> post- COVID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7163" y="1762023"/>
            <a:ext cx="693651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7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1pPr>
            <a:lvl2pPr marL="742950" indent="-285750" algn="l" eaLnBrk="0" hangingPunct="0">
              <a:spcBef>
                <a:spcPts val="51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4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2pPr>
            <a:lvl3pPr marL="11430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3pPr>
            <a:lvl4pPr marL="16002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3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4pPr>
            <a:lvl5pPr marL="20574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900"/>
              </a:spcAft>
              <a:buClrTx/>
              <a:buSzTx/>
              <a:buNone/>
              <a:defRPr/>
            </a:pPr>
            <a:r>
              <a:rPr lang="en-US" altLang="fr-FR" sz="1800" dirty="0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GT se </a:t>
            </a:r>
            <a:r>
              <a:rPr lang="en-US" altLang="fr-FR" sz="1800" dirty="0" err="1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reune</a:t>
            </a:r>
            <a:r>
              <a:rPr lang="en-US" altLang="fr-FR" sz="1800" dirty="0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 </a:t>
            </a:r>
            <a:r>
              <a:rPr lang="en-US" altLang="fr-FR" sz="1800" dirty="0" err="1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trimestralmente</a:t>
            </a:r>
            <a:r>
              <a:rPr lang="en-US" altLang="fr-FR" sz="1800" dirty="0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ts val="900"/>
              </a:spcAft>
              <a:buClrTx/>
              <a:buSzTx/>
              <a:buNone/>
              <a:defRPr/>
            </a:pPr>
            <a:r>
              <a:rPr lang="en-GB" sz="1800" dirty="0" err="1">
                <a:solidFill>
                  <a:srgbClr val="F28010"/>
                </a:solidFill>
                <a:latin typeface="+mn-lt"/>
                <a:ea typeface="Calibri" panose="020F0502020204030204" pitchFamily="34" charset="0"/>
              </a:rPr>
              <a:t>Liderado</a:t>
            </a:r>
            <a:r>
              <a:rPr lang="en-GB" sz="1800" dirty="0">
                <a:solidFill>
                  <a:srgbClr val="F2801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F28010"/>
                </a:solidFill>
                <a:latin typeface="+mn-lt"/>
                <a:ea typeface="Calibri" panose="020F0502020204030204" pitchFamily="34" charset="0"/>
              </a:rPr>
              <a:t>por</a:t>
            </a:r>
            <a:r>
              <a:rPr lang="en-GB" sz="1800" dirty="0">
                <a:solidFill>
                  <a:srgbClr val="F2801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>
                <a:solidFill>
                  <a:srgbClr val="F28010"/>
                </a:solidFill>
                <a:effectLst/>
                <a:latin typeface="+mn-lt"/>
                <a:ea typeface="Calibri" panose="020F0502020204030204" pitchFamily="34" charset="0"/>
              </a:rPr>
              <a:t>Silvana Tachini, </a:t>
            </a:r>
            <a:r>
              <a:rPr lang="en-GB" sz="1800" dirty="0" err="1">
                <a:solidFill>
                  <a:srgbClr val="F28010"/>
                </a:solidFill>
                <a:effectLst/>
                <a:latin typeface="+mn-lt"/>
                <a:ea typeface="Calibri" panose="020F0502020204030204" pitchFamily="34" charset="0"/>
              </a:rPr>
              <a:t>Jefa</a:t>
            </a:r>
            <a:r>
              <a:rPr lang="en-GB" sz="1800" dirty="0">
                <a:solidFill>
                  <a:srgbClr val="F28010"/>
                </a:solidFill>
                <a:effectLst/>
                <a:latin typeface="+mn-lt"/>
                <a:ea typeface="Calibri" panose="020F0502020204030204" pitchFamily="34" charset="0"/>
              </a:rPr>
              <a:t> de </a:t>
            </a:r>
            <a:r>
              <a:rPr lang="en-GB" sz="1800" dirty="0" err="1">
                <a:solidFill>
                  <a:srgbClr val="F28010"/>
                </a:solidFill>
                <a:effectLst/>
                <a:latin typeface="+mn-lt"/>
                <a:ea typeface="Calibri" panose="020F0502020204030204" pitchFamily="34" charset="0"/>
              </a:rPr>
              <a:t>Gesti</a:t>
            </a:r>
            <a:r>
              <a:rPr lang="en-GB" sz="1800" dirty="0" err="1">
                <a:solidFill>
                  <a:srgbClr val="F2801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GB" sz="1800" dirty="0" err="1">
                <a:solidFill>
                  <a:srgbClr val="F2801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1800" dirty="0">
                <a:solidFill>
                  <a:srgbClr val="F28010"/>
                </a:solidFill>
                <a:effectLst/>
                <a:latin typeface="+mn-lt"/>
                <a:ea typeface="Calibri" panose="020F0502020204030204" pitchFamily="34" charset="0"/>
              </a:rPr>
              <a:t> Humana, </a:t>
            </a:r>
            <a:r>
              <a:rPr lang="en-GB" sz="1800" dirty="0" err="1">
                <a:solidFill>
                  <a:srgbClr val="F28010"/>
                </a:solidFill>
                <a:effectLst/>
                <a:latin typeface="+mn-lt"/>
                <a:ea typeface="Calibri" panose="020F0502020204030204" pitchFamily="34" charset="0"/>
              </a:rPr>
              <a:t>Surco</a:t>
            </a:r>
            <a:r>
              <a:rPr lang="en-GB" sz="1800" dirty="0">
                <a:solidFill>
                  <a:srgbClr val="F28010"/>
                </a:solidFill>
                <a:effectLst/>
                <a:latin typeface="+mn-lt"/>
                <a:ea typeface="Calibri" panose="020F0502020204030204" pitchFamily="34" charset="0"/>
              </a:rPr>
              <a:t> Seguros, Uruguay</a:t>
            </a:r>
          </a:p>
          <a:p>
            <a:pPr eaLnBrk="1" fontAlgn="base" hangingPunct="1">
              <a:spcBef>
                <a:spcPct val="0"/>
              </a:spcBef>
              <a:spcAft>
                <a:spcPts val="900"/>
              </a:spcAft>
              <a:buClrTx/>
              <a:buSzTx/>
              <a:buNone/>
              <a:defRPr/>
            </a:pPr>
            <a:r>
              <a:rPr lang="en-GB" sz="18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Los </a:t>
            </a:r>
            <a:r>
              <a:rPr lang="en-GB" sz="18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o</a:t>
            </a:r>
            <a:r>
              <a:rPr lang="en-GB" sz="1800" dirty="0" err="1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bjetivos</a:t>
            </a:r>
            <a:r>
              <a:rPr lang="en-GB" sz="18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principales</a:t>
            </a:r>
            <a:r>
              <a:rPr lang="en-GB" sz="18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ts val="900"/>
              </a:spcAft>
              <a:buClrTx/>
              <a:buSzTx/>
              <a:defRPr/>
            </a:pPr>
            <a:r>
              <a:rPr lang="es-ES" sz="1800" dirty="0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Ampliar la visión de todos a través de una lluvia de ideas sobre los diferentes aspectos del tema</a:t>
            </a:r>
            <a:r>
              <a:rPr lang="en-GB" sz="18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s-ES" sz="18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compartiendo avances, situaciones y ejemplos de lo que diferentes organizaciones pueden estar trabajando y considerando.</a:t>
            </a:r>
            <a:endParaRPr lang="en-GB" sz="1800" dirty="0">
              <a:solidFill>
                <a:srgbClr val="575756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ts val="900"/>
              </a:spcAft>
              <a:buClrTx/>
              <a:buSzTx/>
              <a:defRPr/>
            </a:pPr>
            <a:r>
              <a:rPr lang="es-ES" sz="18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Identificar y formular indicadores clave de desempeño que permitan apoyar la gestión.</a:t>
            </a:r>
            <a:endParaRPr lang="en-GB" sz="1800" dirty="0">
              <a:solidFill>
                <a:srgbClr val="575756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342900" indent="-342900" eaLnBrk="1" fontAlgn="base" hangingPunct="1">
              <a:spcBef>
                <a:spcPct val="0"/>
              </a:spcBef>
              <a:spcAft>
                <a:spcPts val="900"/>
              </a:spcAft>
              <a:buClrTx/>
              <a:buSzTx/>
              <a:defRPr/>
            </a:pPr>
            <a:r>
              <a:rPr lang="es-ES" sz="1800" dirty="0" err="1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Co-creación</a:t>
            </a:r>
            <a:r>
              <a:rPr lang="es-ES" sz="18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 de una sesión en la conferencia ICMIF Américas de Belo Horizonte 2023.</a:t>
            </a:r>
            <a:endParaRPr lang="en-GB" sz="1800" dirty="0">
              <a:solidFill>
                <a:srgbClr val="575756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ts val="900"/>
              </a:spcAft>
              <a:buClrTx/>
              <a:buSzTx/>
              <a:buNone/>
              <a:defRPr/>
            </a:pPr>
            <a:r>
              <a:rPr lang="en-GB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s-ES" sz="1800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</a:rPr>
              <a:t>Una perspectiva de los temas desde el punto de vista único de las mutuales/cooperativas de seguros.</a:t>
            </a:r>
            <a:endParaRPr lang="en-GB" altLang="fr-FR" sz="1800" dirty="0">
              <a:solidFill>
                <a:srgbClr val="0070C0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  <a:sym typeface="GillSans" pitchFamily="-3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9DB11-188B-9F50-2D22-66C33D8A8B28}"/>
              </a:ext>
            </a:extLst>
          </p:cNvPr>
          <p:cNvSpPr txBox="1"/>
          <p:nvPr/>
        </p:nvSpPr>
        <p:spPr>
          <a:xfrm>
            <a:off x="7771403" y="5145732"/>
            <a:ext cx="36021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fr-FR" sz="1600" dirty="0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Para </a:t>
            </a:r>
            <a:r>
              <a:rPr lang="en-US" altLang="fr-FR" sz="1600" dirty="0" err="1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m</a:t>
            </a:r>
            <a:r>
              <a:rPr lang="en-US" altLang="fr-FR" sz="1600" dirty="0" err="1">
                <a:solidFill>
                  <a:srgbClr val="5757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Sans" pitchFamily="-32" charset="0"/>
              </a:rPr>
              <a:t>á</a:t>
            </a:r>
            <a:r>
              <a:rPr lang="en-US" altLang="fr-FR" sz="1600" dirty="0" err="1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s</a:t>
            </a:r>
            <a:r>
              <a:rPr lang="en-US" altLang="fr-FR" sz="1600" dirty="0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 </a:t>
            </a:r>
            <a:r>
              <a:rPr lang="en-US" altLang="fr-FR" sz="1600" dirty="0" err="1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informaci</a:t>
            </a:r>
            <a:r>
              <a:rPr lang="en-US" altLang="fr-FR" sz="1600" dirty="0" err="1">
                <a:solidFill>
                  <a:srgbClr val="5757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Sans" pitchFamily="-32" charset="0"/>
              </a:rPr>
              <a:t>ó</a:t>
            </a:r>
            <a:r>
              <a:rPr lang="en-US" altLang="fr-FR" sz="1600" dirty="0" err="1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n</a:t>
            </a:r>
            <a:r>
              <a:rPr lang="en-US" altLang="fr-FR" sz="1600" dirty="0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 favor </a:t>
            </a:r>
            <a:r>
              <a:rPr lang="en-US" altLang="fr-FR" sz="1600" dirty="0" err="1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contactar</a:t>
            </a:r>
            <a:r>
              <a:rPr lang="en-US" altLang="fr-FR" sz="1600" dirty="0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 con: Catherine Hock, Vice Presidente Relaciones </a:t>
            </a:r>
            <a:r>
              <a:rPr lang="en-US" altLang="fr-FR" sz="1600" dirty="0" err="1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internacionales</a:t>
            </a:r>
            <a:r>
              <a:rPr lang="en-US" altLang="fr-FR" sz="1600" dirty="0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 </a:t>
            </a:r>
            <a:r>
              <a:rPr lang="en-US" altLang="fr-FR" sz="1600" dirty="0">
                <a:solidFill>
                  <a:srgbClr val="0070C0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catherine@icmif.org</a:t>
            </a:r>
            <a:endParaRPr lang="en-GB" sz="1600" dirty="0">
              <a:solidFill>
                <a:srgbClr val="0070C0"/>
              </a:solidFill>
            </a:endParaRPr>
          </a:p>
        </p:txBody>
      </p:sp>
      <p:pic>
        <p:nvPicPr>
          <p:cNvPr id="5" name="Picture 4" descr="A person talking to a person&#10;&#10;Description automatically generated with medium confidence">
            <a:extLst>
              <a:ext uri="{FF2B5EF4-FFF2-40B4-BE49-F238E27FC236}">
                <a16:creationId xmlns:a16="http://schemas.microsoft.com/office/drawing/2014/main" id="{C59E58CD-8E54-4910-8662-6DDB6972E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3"/>
          <a:stretch/>
        </p:blipFill>
        <p:spPr>
          <a:xfrm>
            <a:off x="7891476" y="1762023"/>
            <a:ext cx="3604597" cy="30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34908" y="346245"/>
            <a:ext cx="110390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algn="l">
              <a:defRPr/>
            </a:pPr>
            <a:r>
              <a:rPr lang="en-US" altLang="en-US" sz="4800" b="1" i="1" kern="0" dirty="0">
                <a:solidFill>
                  <a:srgbClr val="EF820F"/>
                </a:solidFill>
                <a:latin typeface="Avenir Book"/>
              </a:rPr>
              <a:t>Latin American Sustainability Working Group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18036" y="1358584"/>
            <a:ext cx="4864935" cy="500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7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1pPr>
            <a:lvl2pPr marL="742950" indent="-285750" algn="l" eaLnBrk="0" hangingPunct="0">
              <a:spcBef>
                <a:spcPts val="51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4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2pPr>
            <a:lvl3pPr marL="11430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3pPr>
            <a:lvl4pPr marL="16002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3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4pPr>
            <a:lvl5pPr marL="20574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900"/>
              </a:spcAft>
              <a:buClrTx/>
              <a:buSzTx/>
              <a:buNone/>
              <a:defRPr/>
            </a:pPr>
            <a:r>
              <a:rPr lang="en-US" altLang="fr-FR" sz="1800" dirty="0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GT se </a:t>
            </a:r>
            <a:r>
              <a:rPr lang="en-US" altLang="fr-FR" sz="1800" dirty="0" err="1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reúne</a:t>
            </a:r>
            <a:r>
              <a:rPr lang="en-US" altLang="fr-FR" sz="1800" dirty="0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 </a:t>
            </a:r>
            <a:r>
              <a:rPr lang="en-US" altLang="fr-FR" sz="1800" dirty="0" err="1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bimensualmente</a:t>
            </a:r>
            <a:r>
              <a:rPr lang="en-US" altLang="fr-FR" sz="1800" dirty="0">
                <a:solidFill>
                  <a:srgbClr val="575756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 </a:t>
            </a:r>
          </a:p>
          <a:p>
            <a:pPr>
              <a:buNone/>
            </a:pP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Nueva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actividad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: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laboratorio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 de co-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creaci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n</a:t>
            </a:r>
            <a:endParaRPr lang="en-GB" sz="1800" dirty="0">
              <a:effectLst/>
              <a:latin typeface="+mn-lt"/>
              <a:ea typeface="Calibri" panose="020F0502020204030204" pitchFamily="34" charset="0"/>
            </a:endParaRPr>
          </a:p>
          <a:p>
            <a:pPr>
              <a:buNone/>
            </a:pPr>
            <a:r>
              <a:rPr lang="es-ES" sz="1800" dirty="0">
                <a:effectLst/>
                <a:latin typeface="+mn-lt"/>
                <a:ea typeface="Calibri" panose="020F0502020204030204" pitchFamily="34" charset="0"/>
              </a:rPr>
              <a:t>Un nuevo proyecto de ICMIF Américas en torno a las ciudades resilientes, un laboratorio de innovación de </a:t>
            </a:r>
            <a:r>
              <a:rPr lang="es-ES" sz="1800" dirty="0" err="1">
                <a:effectLst/>
                <a:latin typeface="+mn-lt"/>
                <a:ea typeface="Calibri" panose="020F0502020204030204" pitchFamily="34" charset="0"/>
              </a:rPr>
              <a:t>cocreación</a:t>
            </a:r>
            <a:r>
              <a:rPr lang="es-ES" sz="1800" dirty="0">
                <a:effectLst/>
                <a:latin typeface="+mn-lt"/>
                <a:ea typeface="Calibri" panose="020F0502020204030204" pitchFamily="34" charset="0"/>
              </a:rPr>
              <a:t> que trabaja en la </a:t>
            </a:r>
            <a:r>
              <a:rPr lang="es-ES" sz="1800" dirty="0">
                <a:solidFill>
                  <a:srgbClr val="F28010"/>
                </a:solidFill>
                <a:effectLst/>
                <a:latin typeface="+mn-lt"/>
                <a:ea typeface="Calibri" panose="020F0502020204030204" pitchFamily="34" charset="0"/>
              </a:rPr>
              <a:t>contribución de las aseguradoras cooperativas/mutuales a la </a:t>
            </a:r>
            <a:r>
              <a:rPr lang="en-GB" sz="1800" i="1" dirty="0" err="1">
                <a:solidFill>
                  <a:srgbClr val="EF820F"/>
                </a:solidFill>
                <a:effectLst/>
                <a:latin typeface="+mn-lt"/>
                <a:ea typeface="Calibri" panose="020F0502020204030204" pitchFamily="34" charset="0"/>
              </a:rPr>
              <a:t>resiliencia</a:t>
            </a:r>
            <a:r>
              <a:rPr lang="en-GB" sz="1800" i="1" dirty="0">
                <a:solidFill>
                  <a:srgbClr val="EF820F"/>
                </a:solidFill>
                <a:effectLst/>
                <a:latin typeface="+mn-lt"/>
                <a:ea typeface="Calibri" panose="020F0502020204030204" pitchFamily="34" charset="0"/>
              </a:rPr>
              <a:t> de </a:t>
            </a:r>
            <a:r>
              <a:rPr lang="en-GB" sz="1800" i="1" dirty="0" err="1">
                <a:solidFill>
                  <a:srgbClr val="EF820F"/>
                </a:solidFill>
                <a:effectLst/>
                <a:latin typeface="+mn-lt"/>
                <a:ea typeface="Calibri" panose="020F0502020204030204" pitchFamily="34" charset="0"/>
              </a:rPr>
              <a:t>ciudades</a:t>
            </a:r>
            <a:r>
              <a:rPr lang="en-GB" sz="1800" i="1" dirty="0">
                <a:solidFill>
                  <a:srgbClr val="EF820F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fue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iniciado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durante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una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conversaci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 informal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el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 6 de </a:t>
            </a:r>
            <a:r>
              <a:rPr lang="en-GB" sz="1800" dirty="0" err="1">
                <a:effectLst/>
                <a:latin typeface="+mn-lt"/>
                <a:ea typeface="Calibri" panose="020F0502020204030204" pitchFamily="34" charset="0"/>
              </a:rPr>
              <a:t>abril</a:t>
            </a:r>
            <a:r>
              <a:rPr lang="en-GB" sz="1800" dirty="0">
                <a:effectLst/>
                <a:latin typeface="+mn-lt"/>
                <a:ea typeface="Calibri" panose="020F0502020204030204" pitchFamily="34" charset="0"/>
              </a:rPr>
              <a:t> 2023 </a:t>
            </a:r>
          </a:p>
          <a:p>
            <a:pPr>
              <a:buNone/>
            </a:pPr>
            <a:r>
              <a:rPr lang="en-GB" sz="1800" dirty="0">
                <a:solidFill>
                  <a:srgbClr val="EF820F"/>
                </a:solidFill>
                <a:effectLst/>
                <a:latin typeface="+mn-lt"/>
                <a:ea typeface="Calibri" panose="020F0502020204030204" pitchFamily="34" charset="0"/>
              </a:rPr>
              <a:t>Co-</a:t>
            </a:r>
            <a:r>
              <a:rPr lang="en-GB" sz="1800" dirty="0" err="1">
                <a:solidFill>
                  <a:srgbClr val="EF820F"/>
                </a:solidFill>
                <a:effectLst/>
                <a:latin typeface="+mn-lt"/>
                <a:ea typeface="Calibri" panose="020F0502020204030204" pitchFamily="34" charset="0"/>
              </a:rPr>
              <a:t>presidida</a:t>
            </a:r>
            <a:r>
              <a:rPr lang="en-GB" sz="1800" dirty="0">
                <a:solidFill>
                  <a:srgbClr val="EF820F"/>
                </a:solidFill>
                <a:effectLst/>
                <a:latin typeface="+mn-lt"/>
                <a:ea typeface="Calibri" panose="020F0502020204030204" pitchFamily="34" charset="0"/>
              </a:rPr>
              <a:t> por Belén Gomez, RUS (Argentina) y Dennis Cordoba, SSVNM (Costa Rica)</a:t>
            </a:r>
          </a:p>
          <a:p>
            <a:pPr>
              <a:buNone/>
            </a:pPr>
            <a:r>
              <a:rPr lang="es-ES" sz="18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Una perspectiva de los temas desde el punto de vista único de las mutuales/cooperativas de seguros.</a:t>
            </a:r>
            <a:endParaRPr lang="en-GB" altLang="fr-FR" sz="1800" dirty="0">
              <a:solidFill>
                <a:srgbClr val="575756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  <a:sym typeface="GillSans" pitchFamily="-3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C2E37F-FCB5-1503-BC0F-295EC7550ADB}"/>
              </a:ext>
            </a:extLst>
          </p:cNvPr>
          <p:cNvSpPr txBox="1"/>
          <p:nvPr/>
        </p:nvSpPr>
        <p:spPr>
          <a:xfrm>
            <a:off x="5824007" y="5357832"/>
            <a:ext cx="57499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ts val="1200"/>
              </a:spcAft>
              <a:defRPr/>
            </a:pPr>
            <a:r>
              <a:rPr lang="en-US" altLang="fr-FR" sz="1600" dirty="0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For more information please contact: Catherine Hock, </a:t>
            </a:r>
            <a:br>
              <a:rPr lang="en-US" altLang="fr-FR" sz="1600" dirty="0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</a:br>
            <a:r>
              <a:rPr lang="en-US" altLang="fr-FR" sz="1600" dirty="0">
                <a:solidFill>
                  <a:srgbClr val="575756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Vice President Membership </a:t>
            </a:r>
            <a:r>
              <a:rPr lang="en-US" altLang="fr-FR" sz="1600" dirty="0">
                <a:solidFill>
                  <a:srgbClr val="0070C0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catherine@icmif.org</a:t>
            </a:r>
            <a:endParaRPr lang="en-GB" sz="1600" dirty="0">
              <a:solidFill>
                <a:srgbClr val="0070C0"/>
              </a:solidFill>
            </a:endParaRPr>
          </a:p>
        </p:txBody>
      </p:sp>
      <p:pic>
        <p:nvPicPr>
          <p:cNvPr id="4" name="Picture 3" descr="A person speaking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3202F5B3-46E8-98D4-A9F6-5192743866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661" y="1479608"/>
            <a:ext cx="5722303" cy="382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7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7B76C54-C9BA-0B02-5208-BC53F3284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01" y="357244"/>
            <a:ext cx="9792471" cy="906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uLnTx/>
                <a:uFillTx/>
                <a:latin typeface="Avenir Book"/>
                <a:ea typeface="ヒラギノ角ゴ ProN W3" charset="-128"/>
                <a:cs typeface="+mn-cs"/>
                <a:sym typeface="GillSans" pitchFamily="-32" charset="0"/>
              </a:rPr>
              <a:t>ICMIF </a:t>
            </a:r>
            <a:r>
              <a:rPr kumimoji="0" lang="en-US" alt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uLnTx/>
                <a:uFillTx/>
                <a:latin typeface="Avenir Book"/>
                <a:ea typeface="ヒラギノ角ゴ ProN W3" charset="-128"/>
                <a:cs typeface="+mn-cs"/>
                <a:sym typeface="GillSans" pitchFamily="-32" charset="0"/>
              </a:rPr>
              <a:t>Américas</a:t>
            </a: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uLnTx/>
                <a:uFillTx/>
                <a:latin typeface="Avenir Book"/>
                <a:ea typeface="ヒラギノ角ゴ ProN W3" charset="-128"/>
                <a:cs typeface="+mn-cs"/>
                <a:sym typeface="GillSans" pitchFamily="-32" charset="0"/>
              </a:rPr>
              <a:t> - </a:t>
            </a:r>
            <a:r>
              <a:rPr kumimoji="0" lang="en-US" alt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uLnTx/>
                <a:uFillTx/>
                <a:latin typeface="Avenir Book"/>
                <a:ea typeface="ヒラギノ角ゴ ProN W3" charset="-128"/>
                <a:cs typeface="+mn-cs"/>
                <a:sym typeface="GillSans" pitchFamily="-32" charset="0"/>
              </a:rPr>
              <a:t>Conferencia</a:t>
            </a:r>
            <a:endParaRPr kumimoji="0" lang="en-US" altLang="en-US" sz="6000" b="1" i="1" u="none" strike="noStrike" kern="1200" cap="none" spc="0" normalizeH="0" baseline="0" noProof="0" dirty="0">
              <a:ln>
                <a:noFill/>
              </a:ln>
              <a:solidFill>
                <a:srgbClr val="F28010"/>
              </a:solidFill>
              <a:effectLst/>
              <a:uLnTx/>
              <a:uFillTx/>
              <a:latin typeface="Avenir Book"/>
              <a:ea typeface="ヒラギノ角ゴ ProN W3" charset="-128"/>
              <a:cs typeface="+mn-cs"/>
              <a:sym typeface="GillSans" pitchFamily="-3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C7853-F900-6414-74DB-FF208FEA7B10}"/>
              </a:ext>
            </a:extLst>
          </p:cNvPr>
          <p:cNvSpPr txBox="1"/>
          <p:nvPr/>
        </p:nvSpPr>
        <p:spPr>
          <a:xfrm>
            <a:off x="576897" y="1164768"/>
            <a:ext cx="5517579" cy="37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8-10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noviembre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2023: Belo Horizonte,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Brasil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06BF2-72B1-B0DF-21C3-70DAE8BD9BE1}"/>
              </a:ext>
            </a:extLst>
          </p:cNvPr>
          <p:cNvSpPr txBox="1"/>
          <p:nvPr/>
        </p:nvSpPr>
        <p:spPr>
          <a:xfrm>
            <a:off x="558101" y="1839275"/>
            <a:ext cx="111396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tema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de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Conferencia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, </a:t>
            </a: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Colmar las brechas de protección,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centrar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como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los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miembros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de la ICMIF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realizan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actividades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prevenci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y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mitigaci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sustentabilidad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inovaci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y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eficiencia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de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costos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para ‘no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dejar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nadie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atrás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’.</a:t>
            </a:r>
          </a:p>
        </p:txBody>
      </p:sp>
      <p:pic>
        <p:nvPicPr>
          <p:cNvPr id="5" name="Picture 4" descr="A picture containing text, graphics, font, graphic design&#10;&#10;Description automatically generated">
            <a:extLst>
              <a:ext uri="{FF2B5EF4-FFF2-40B4-BE49-F238E27FC236}">
                <a16:creationId xmlns:a16="http://schemas.microsoft.com/office/drawing/2014/main" id="{44854FEB-4E45-AC6A-2F03-F14E9A7FC2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7364" y="3430115"/>
            <a:ext cx="2473174" cy="2535003"/>
          </a:xfrm>
          <a:prstGeom prst="rect">
            <a:avLst/>
          </a:prstGeom>
        </p:spPr>
      </p:pic>
      <p:pic>
        <p:nvPicPr>
          <p:cNvPr id="6" name="Picture 5" descr="A group of people on a stage&#10;&#10;Description automatically generated">
            <a:extLst>
              <a:ext uri="{FF2B5EF4-FFF2-40B4-BE49-F238E27FC236}">
                <a16:creationId xmlns:a16="http://schemas.microsoft.com/office/drawing/2014/main" id="{2CD094CC-E5CB-3F42-D1FB-9B8EB70E92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1" b="8489"/>
          <a:stretch/>
        </p:blipFill>
        <p:spPr>
          <a:xfrm>
            <a:off x="616014" y="3064359"/>
            <a:ext cx="8333497" cy="313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7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4BA16A45-1DC6-4D8A-88F5-6F2A1D337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36F13-7045-87EC-DFB0-6FA67955C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01" y="405884"/>
            <a:ext cx="9792471" cy="9068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marL="0" marR="0" lvl="0" indent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altLang="en-US" sz="6000" b="1" i="1" dirty="0">
                <a:solidFill>
                  <a:srgbClr val="F28010"/>
                </a:solidFill>
                <a:highlight>
                  <a:srgbClr val="F2F2F2"/>
                </a:highlight>
                <a:latin typeface="Avenir Book"/>
                <a:ea typeface="+mj-ea"/>
                <a:cs typeface="+mj-cs"/>
              </a:rPr>
              <a:t>ICMIF Americas conference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08B171-4F2F-DC6B-7011-A22036005579}"/>
              </a:ext>
            </a:extLst>
          </p:cNvPr>
          <p:cNvSpPr txBox="1"/>
          <p:nvPr/>
        </p:nvSpPr>
        <p:spPr>
          <a:xfrm>
            <a:off x="576897" y="1266676"/>
            <a:ext cx="5517579" cy="37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b="1" dirty="0">
                <a:effectLst/>
              </a:rPr>
              <a:t>8-10 </a:t>
            </a:r>
            <a:r>
              <a:rPr lang="en-US" sz="2000" b="1" dirty="0" err="1">
                <a:effectLst/>
              </a:rPr>
              <a:t>noviembre</a:t>
            </a:r>
            <a:r>
              <a:rPr lang="en-US" sz="2000" b="1" dirty="0">
                <a:effectLst/>
              </a:rPr>
              <a:t> 2023: Belo Horizonte, </a:t>
            </a:r>
            <a:r>
              <a:rPr lang="en-US" sz="2000" b="1" dirty="0" err="1">
                <a:effectLst/>
              </a:rPr>
              <a:t>Brasil</a:t>
            </a:r>
            <a:r>
              <a:rPr lang="en-US" sz="2000" b="1" dirty="0">
                <a:effectLst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C4D04B-5DE2-7D11-2C06-2BDF77B21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05" y="5211339"/>
            <a:ext cx="5949231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7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1pPr>
            <a:lvl2pPr marL="742950" indent="-285750" algn="l" eaLnBrk="0" hangingPunct="0">
              <a:spcBef>
                <a:spcPts val="51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4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2pPr>
            <a:lvl3pPr marL="11430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3pPr>
            <a:lvl4pPr marL="16002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3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4pPr>
            <a:lvl5pPr marL="20574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9pPr>
          </a:lstStyle>
          <a:p>
            <a:pPr>
              <a:buNone/>
            </a:pPr>
            <a:r>
              <a:rPr lang="en-GB" sz="2400" dirty="0">
                <a:solidFill>
                  <a:srgbClr val="F58426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¿</a:t>
            </a:r>
            <a:r>
              <a:rPr lang="en-GB" sz="2400" dirty="0" err="1">
                <a:solidFill>
                  <a:srgbClr val="F58426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Q</a:t>
            </a:r>
            <a:r>
              <a:rPr lang="en-GB" sz="2400" b="1" dirty="0" err="1">
                <a:solidFill>
                  <a:srgbClr val="F5842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uién</a:t>
            </a:r>
            <a:r>
              <a:rPr lang="en-GB" sz="2400" b="1" dirty="0">
                <a:solidFill>
                  <a:srgbClr val="F5842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F5842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deberia</a:t>
            </a:r>
            <a:r>
              <a:rPr lang="en-GB" sz="2400" b="1" dirty="0">
                <a:solidFill>
                  <a:srgbClr val="F5842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F5842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atender</a:t>
            </a:r>
            <a:r>
              <a:rPr lang="en-GB" sz="2400" b="1" dirty="0">
                <a:solidFill>
                  <a:srgbClr val="F5842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?  </a:t>
            </a:r>
            <a:r>
              <a:rPr lang="en-GB" sz="2400" dirty="0">
                <a:solidFill>
                  <a:srgbClr val="F58426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</a:rPr>
              <a:t> </a:t>
            </a:r>
            <a:endParaRPr lang="en-GB" sz="2400" dirty="0">
              <a:effectLst/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en-GB" sz="20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Todos</a:t>
            </a:r>
            <a:r>
              <a:rPr lang="en-GB" sz="2000" dirty="0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los</a:t>
            </a:r>
            <a:r>
              <a:rPr lang="en-GB" sz="2000" dirty="0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miembros</a:t>
            </a:r>
            <a:r>
              <a:rPr lang="en-GB" sz="2000" dirty="0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 de ICMIF </a:t>
            </a:r>
            <a:r>
              <a:rPr lang="en-GB" sz="2000" dirty="0" err="1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Américas</a:t>
            </a:r>
            <a:r>
              <a:rPr lang="en-GB" sz="20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pero</a:t>
            </a:r>
            <a:r>
              <a:rPr lang="en-GB" sz="20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los</a:t>
            </a:r>
            <a:r>
              <a:rPr lang="en-GB" sz="20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miembros</a:t>
            </a:r>
            <a:r>
              <a:rPr lang="en-GB" sz="2000" dirty="0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 de las </a:t>
            </a:r>
            <a:r>
              <a:rPr lang="en-GB" sz="20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otras</a:t>
            </a:r>
            <a:r>
              <a:rPr lang="en-GB" sz="2000" dirty="0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partes</a:t>
            </a:r>
            <a:r>
              <a:rPr lang="en-GB" sz="2000" dirty="0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 del </a:t>
            </a:r>
            <a:r>
              <a:rPr lang="en-GB" sz="20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mundo</a:t>
            </a:r>
            <a:r>
              <a:rPr lang="en-GB" sz="2000" dirty="0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 son </a:t>
            </a:r>
            <a:r>
              <a:rPr lang="en-GB" sz="20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siempre</a:t>
            </a:r>
            <a:r>
              <a:rPr lang="en-GB" sz="2000" dirty="0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latin typeface="+mn-lt"/>
                <a:ea typeface="Calibri" panose="020F0502020204030204" pitchFamily="34" charset="0"/>
              </a:rPr>
              <a:t>bienvenidos</a:t>
            </a:r>
            <a:r>
              <a:rPr lang="en-GB" sz="2000" dirty="0">
                <a:solidFill>
                  <a:srgbClr val="575756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US" altLang="fr-FR" sz="2200" b="0" i="1" dirty="0">
                <a:solidFill>
                  <a:srgbClr val="F28010"/>
                </a:solidFill>
                <a:latin typeface="Franklin Gothic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	</a:t>
            </a:r>
            <a:endParaRPr lang="en-US" altLang="fr-FR" sz="2000" b="0" i="1" dirty="0">
              <a:solidFill>
                <a:srgbClr val="575756"/>
              </a:solidFill>
              <a:latin typeface="Franklin Gothic Book"/>
              <a:ea typeface="MS PGothic" panose="020B0600070205080204" pitchFamily="34" charset="-128"/>
              <a:cs typeface="Arial" panose="020B0604020202020204" pitchFamily="34" charset="0"/>
              <a:sym typeface="GillSans" pitchFamily="-3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4E2340-77CB-AE89-C691-4C1F97ABA68E}"/>
              </a:ext>
            </a:extLst>
          </p:cNvPr>
          <p:cNvSpPr txBox="1"/>
          <p:nvPr/>
        </p:nvSpPr>
        <p:spPr>
          <a:xfrm>
            <a:off x="576897" y="1871908"/>
            <a:ext cx="466092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La agenda </a:t>
            </a:r>
            <a:r>
              <a:rPr lang="en-GB" sz="2000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incluira</a:t>
            </a: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presentaciones</a:t>
            </a: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de alto </a:t>
            </a:r>
            <a:r>
              <a:rPr lang="en-GB" sz="2000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nivel</a:t>
            </a: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y mesas </a:t>
            </a:r>
            <a:r>
              <a:rPr lang="en-GB" sz="2000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redondas</a:t>
            </a: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sobre</a:t>
            </a: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los</a:t>
            </a: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siguientes</a:t>
            </a: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temas</a:t>
            </a: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: </a:t>
            </a:r>
          </a:p>
          <a:p>
            <a:pPr>
              <a:buNone/>
            </a:pPr>
            <a:r>
              <a:rPr lang="en-GB" sz="2000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  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Cyber </a:t>
            </a:r>
            <a:r>
              <a:rPr lang="en-GB" sz="2000" b="1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securidad</a:t>
            </a:r>
            <a:r>
              <a:rPr lang="en-GB" sz="2000" b="1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, IA y seguros  </a:t>
            </a:r>
            <a:endParaRPr lang="en-GB" sz="2000" dirty="0">
              <a:solidFill>
                <a:srgbClr val="575756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Salud</a:t>
            </a:r>
            <a:r>
              <a:rPr lang="en-GB" sz="2000" b="1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2000" b="1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bienestar</a:t>
            </a:r>
            <a:r>
              <a:rPr lang="en-GB" sz="2000" b="1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 </a:t>
            </a:r>
            <a:endParaRPr lang="en-GB" sz="2000" dirty="0">
              <a:solidFill>
                <a:srgbClr val="575756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Sostenibilidad</a:t>
            </a:r>
            <a:r>
              <a:rPr lang="en-GB" sz="2000" b="1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y </a:t>
            </a:r>
            <a:r>
              <a:rPr lang="en-GB" sz="2000" b="1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los</a:t>
            </a:r>
            <a:r>
              <a:rPr lang="en-GB" sz="2000" b="1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ODS de la ONU </a:t>
            </a:r>
            <a:endParaRPr lang="en-GB" sz="2000" dirty="0">
              <a:solidFill>
                <a:srgbClr val="575756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000" b="1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Gesti</a:t>
            </a:r>
            <a:r>
              <a:rPr lang="en-GB" sz="2000" b="1" dirty="0" err="1">
                <a:solidFill>
                  <a:srgbClr val="57575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GB" sz="2000" b="1" dirty="0" err="1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n</a:t>
            </a:r>
            <a:r>
              <a:rPr lang="en-GB" sz="2000" b="1" dirty="0">
                <a:solidFill>
                  <a:srgbClr val="575756"/>
                </a:solidFill>
                <a:effectLst/>
                <a:ea typeface="Calibri" panose="020F0502020204030204" pitchFamily="34" charset="0"/>
              </a:rPr>
              <a:t> del personal posterior al Covid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D8605-8CFB-79A9-C698-964AA726B166}"/>
              </a:ext>
            </a:extLst>
          </p:cNvPr>
          <p:cNvSpPr txBox="1"/>
          <p:nvPr/>
        </p:nvSpPr>
        <p:spPr>
          <a:xfrm>
            <a:off x="8673483" y="5376472"/>
            <a:ext cx="3117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buNone/>
            </a:pPr>
            <a:r>
              <a:rPr lang="en-GB" kern="0" dirty="0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Para </a:t>
            </a:r>
            <a:r>
              <a:rPr lang="en-GB" kern="0" dirty="0" err="1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m</a:t>
            </a:r>
            <a:r>
              <a:rPr lang="en-GB" kern="0" dirty="0" err="1">
                <a:solidFill>
                  <a:srgbClr val="575756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GB" kern="0" dirty="0" err="1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s</a:t>
            </a:r>
            <a:r>
              <a:rPr lang="en-GB" kern="0" dirty="0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 </a:t>
            </a:r>
            <a:r>
              <a:rPr lang="en-GB" kern="0" dirty="0" err="1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informaci</a:t>
            </a:r>
            <a:r>
              <a:rPr lang="en-GB" kern="0" dirty="0" err="1">
                <a:solidFill>
                  <a:srgbClr val="575756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GB" kern="0" dirty="0" err="1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n</a:t>
            </a:r>
            <a:r>
              <a:rPr lang="en-GB" kern="0" dirty="0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, </a:t>
            </a:r>
            <a:r>
              <a:rPr lang="en-GB" kern="0" dirty="0" err="1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favor</a:t>
            </a:r>
            <a:r>
              <a:rPr lang="en-GB" kern="0" dirty="0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 </a:t>
            </a:r>
            <a:r>
              <a:rPr lang="en-GB" kern="0" dirty="0" err="1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contactar</a:t>
            </a:r>
            <a:r>
              <a:rPr lang="en-GB" kern="0" dirty="0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 con </a:t>
            </a:r>
            <a:r>
              <a:rPr lang="en-GB" kern="0" dirty="0">
                <a:solidFill>
                  <a:srgbClr val="575756"/>
                </a:solidFill>
                <a:highlight>
                  <a:srgbClr val="F2F2F2"/>
                </a:highlight>
                <a:ea typeface="Calibri" panose="020F0502020204030204" pitchFamily="34" charset="0"/>
              </a:rPr>
              <a:t>Catherine </a:t>
            </a:r>
            <a:r>
              <a:rPr lang="en-GB" kern="0" dirty="0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Hock, </a:t>
            </a:r>
            <a:br>
              <a:rPr lang="en-GB" kern="0" dirty="0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</a:br>
            <a:r>
              <a:rPr lang="en-GB" kern="0" dirty="0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Vice-Presidente, Relaciones </a:t>
            </a:r>
            <a:r>
              <a:rPr lang="en-GB" kern="0" dirty="0" err="1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internacionales</a:t>
            </a:r>
            <a:r>
              <a:rPr lang="en-GB" kern="0" dirty="0">
                <a:solidFill>
                  <a:srgbClr val="575756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 </a:t>
            </a:r>
            <a:r>
              <a:rPr lang="en-GB" kern="0" dirty="0">
                <a:solidFill>
                  <a:srgbClr val="0070C0"/>
                </a:solidFill>
                <a:highlight>
                  <a:srgbClr val="F2F2F2"/>
                </a:highlight>
                <a:ea typeface="Calibri" panose="020F0502020204030204" pitchFamily="34" charset="0"/>
              </a:rPr>
              <a:t>c</a:t>
            </a:r>
            <a:r>
              <a:rPr lang="en-GB" kern="0" dirty="0">
                <a:solidFill>
                  <a:srgbClr val="0070C0"/>
                </a:solidFill>
                <a:effectLst/>
                <a:highlight>
                  <a:srgbClr val="F2F2F2"/>
                </a:highlight>
                <a:ea typeface="Calibri" panose="020F0502020204030204" pitchFamily="34" charset="0"/>
              </a:rPr>
              <a:t>atherine@icmif.org</a:t>
            </a:r>
            <a:endParaRPr lang="en-GB" dirty="0">
              <a:solidFill>
                <a:srgbClr val="0070C0"/>
              </a:solidFill>
              <a:effectLst/>
              <a:highlight>
                <a:srgbClr val="F2F2F2"/>
              </a:highligh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6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tables in front of a large screen&#10;&#10;Description automatically generated with medium confidence">
            <a:extLst>
              <a:ext uri="{FF2B5EF4-FFF2-40B4-BE49-F238E27FC236}">
                <a16:creationId xmlns:a16="http://schemas.microsoft.com/office/drawing/2014/main" id="{201BF494-5E18-465B-1CA0-3408E308A3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557" y="1614335"/>
            <a:ext cx="4749444" cy="455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0A7217-7610-EBC9-0EE8-8F0065C7F317}"/>
              </a:ext>
            </a:extLst>
          </p:cNvPr>
          <p:cNvSpPr txBox="1"/>
          <p:nvPr/>
        </p:nvSpPr>
        <p:spPr>
          <a:xfrm>
            <a:off x="316636" y="358479"/>
            <a:ext cx="9144000" cy="8209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i="1" dirty="0">
                <a:solidFill>
                  <a:srgbClr val="F28010"/>
                </a:solidFill>
                <a:latin typeface="Avenir Book"/>
                <a:ea typeface="+mj-ea"/>
                <a:cs typeface="+mj-cs"/>
              </a:rPr>
              <a:t>ICMIF </a:t>
            </a:r>
            <a:r>
              <a:rPr lang="en-US" sz="6000" b="1" i="1" dirty="0" err="1">
                <a:solidFill>
                  <a:srgbClr val="F28010"/>
                </a:solidFill>
                <a:latin typeface="Avenir Book"/>
                <a:ea typeface="+mj-ea"/>
                <a:cs typeface="+mj-cs"/>
              </a:rPr>
              <a:t>Conferencia</a:t>
            </a:r>
            <a:r>
              <a:rPr lang="en-US" sz="6000" b="1" i="1" dirty="0">
                <a:solidFill>
                  <a:srgbClr val="F28010"/>
                </a:solidFill>
                <a:latin typeface="Avenir Book"/>
                <a:ea typeface="+mj-ea"/>
                <a:cs typeface="+mj-cs"/>
              </a:rPr>
              <a:t> </a:t>
            </a:r>
            <a:r>
              <a:rPr lang="en-US" sz="6000" b="1" i="1" dirty="0" err="1">
                <a:solidFill>
                  <a:srgbClr val="F28010"/>
                </a:solidFill>
                <a:latin typeface="Avenir Book"/>
                <a:ea typeface="+mj-ea"/>
                <a:cs typeface="+mj-cs"/>
              </a:rPr>
              <a:t>Bienal</a:t>
            </a:r>
            <a:r>
              <a:rPr lang="en-US" sz="6000" b="1" i="1" dirty="0">
                <a:solidFill>
                  <a:srgbClr val="F28010"/>
                </a:solidFill>
                <a:latin typeface="Avenir Book"/>
                <a:ea typeface="+mj-ea"/>
                <a:cs typeface="+mj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D2F5F5-AA22-A8A2-BE6A-388C51883AA6}"/>
              </a:ext>
            </a:extLst>
          </p:cNvPr>
          <p:cNvSpPr txBox="1"/>
          <p:nvPr/>
        </p:nvSpPr>
        <p:spPr>
          <a:xfrm>
            <a:off x="444648" y="1715623"/>
            <a:ext cx="549155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El mayor encuentro mundial de nuestro sector, que ofrece una red de contactos entre iguales sin parangón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Líderes inspiradores de nuestro sector participarán de interesantes y provocadoras mesas redondas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Ponentes de </a:t>
            </a:r>
            <a:r>
              <a:rPr lang="en-US" sz="2000" dirty="0" err="1"/>
              <a:t>renombre</a:t>
            </a:r>
            <a:r>
              <a:rPr lang="en-US" sz="2000" dirty="0"/>
              <a:t> </a:t>
            </a:r>
            <a:r>
              <a:rPr lang="en-US" sz="2000" dirty="0" err="1"/>
              <a:t>mundial</a:t>
            </a:r>
            <a:r>
              <a:rPr lang="en-US" sz="2000" dirty="0"/>
              <a:t> </a:t>
            </a:r>
            <a:r>
              <a:rPr lang="en-US" sz="2000" dirty="0" err="1"/>
              <a:t>ofrecen</a:t>
            </a:r>
            <a:r>
              <a:rPr lang="en-US" sz="2000" dirty="0"/>
              <a:t> </a:t>
            </a:r>
            <a:r>
              <a:rPr lang="en-US" sz="2000" dirty="0" err="1"/>
              <a:t>presentaciones</a:t>
            </a:r>
            <a:r>
              <a:rPr lang="en-US" sz="2000" dirty="0"/>
              <a:t> </a:t>
            </a:r>
            <a:r>
              <a:rPr lang="en-US" sz="2000" dirty="0" err="1"/>
              <a:t>pertinentes</a:t>
            </a:r>
            <a:r>
              <a:rPr lang="en-US" sz="2000" dirty="0"/>
              <a:t> e </a:t>
            </a:r>
            <a:r>
              <a:rPr lang="en-US" sz="2000" dirty="0" err="1"/>
              <a:t>informativas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Las prioridades estratégicas de los delegados impulsan el contenido de una estimulante sesión de espacio abierto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/>
              <a:t>Nuestro exclusivo Programa para Jóvenes Líderes ofrece otros actos especializados.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n-US" sz="1100" dirty="0">
                <a:solidFill>
                  <a:srgbClr val="5D97D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watch recordings of each session from the ICMIF Biennial Conference, Rome, Italy, 2022</a:t>
            </a:r>
            <a:endParaRPr lang="en-US" sz="1100" dirty="0">
              <a:solidFill>
                <a:srgbClr val="5D97DD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0A4AD-BF83-5172-F50D-7DEFAE3746FC}"/>
              </a:ext>
            </a:extLst>
          </p:cNvPr>
          <p:cNvSpPr txBox="1"/>
          <p:nvPr/>
        </p:nvSpPr>
        <p:spPr>
          <a:xfrm>
            <a:off x="316636" y="1045326"/>
            <a:ext cx="77087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D97D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Buenos Aires</a:t>
            </a:r>
            <a:r>
              <a:rPr lang="en-GB" sz="2800" b="0" dirty="0">
                <a:solidFill>
                  <a:srgbClr val="5D97DD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Argentina</a:t>
            </a:r>
            <a:r>
              <a:rPr lang="en-GB" sz="2800" dirty="0">
                <a:solidFill>
                  <a:srgbClr val="5D97D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12-15 </a:t>
            </a:r>
            <a:r>
              <a:rPr lang="en-GB" sz="2800" dirty="0" err="1">
                <a:solidFill>
                  <a:srgbClr val="5D97DD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noviembre</a:t>
            </a:r>
            <a:r>
              <a:rPr lang="en-GB" sz="2800" b="0" dirty="0">
                <a:solidFill>
                  <a:srgbClr val="5D97DD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2024</a:t>
            </a:r>
            <a:endParaRPr lang="en-GB" sz="2800" dirty="0">
              <a:solidFill>
                <a:srgbClr val="5D97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5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on a stage&#10;&#10;Description automatically generated">
            <a:extLst>
              <a:ext uri="{FF2B5EF4-FFF2-40B4-BE49-F238E27FC236}">
                <a16:creationId xmlns:a16="http://schemas.microsoft.com/office/drawing/2014/main" id="{6D96AF5C-353D-9BF1-FC16-B941B7972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white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26CB21F-5D27-3647-F79B-C89B9908DE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718" y="1658643"/>
            <a:ext cx="2136058" cy="8134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A4BF86E-C9F1-F6D1-E1ED-4BE2D9766FF1}"/>
              </a:ext>
            </a:extLst>
          </p:cNvPr>
          <p:cNvSpPr/>
          <p:nvPr/>
        </p:nvSpPr>
        <p:spPr>
          <a:xfrm>
            <a:off x="1795023" y="5757731"/>
            <a:ext cx="183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Book"/>
              </a:rPr>
              <a:t>www.icmif.org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51873E-D1F4-A8E7-450B-063BCC317A26}"/>
              </a:ext>
            </a:extLst>
          </p:cNvPr>
          <p:cNvSpPr/>
          <p:nvPr/>
        </p:nvSpPr>
        <p:spPr>
          <a:xfrm>
            <a:off x="5410931" y="5757731"/>
            <a:ext cx="1502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Book"/>
              </a:rPr>
              <a:t>@</a:t>
            </a:r>
            <a:r>
              <a:rPr lang="en-GB" dirty="0" err="1">
                <a:solidFill>
                  <a:schemeClr val="bg1"/>
                </a:solidFill>
                <a:latin typeface="Avenir Book"/>
              </a:rPr>
              <a:t>ICMIF_Web</a:t>
            </a:r>
            <a:endParaRPr lang="en-GB" dirty="0">
              <a:solidFill>
                <a:schemeClr val="bg1"/>
              </a:solidFill>
              <a:latin typeface="Avenir Book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B43623-0675-C812-CB23-BEC9C59CCAC1}"/>
              </a:ext>
            </a:extLst>
          </p:cNvPr>
          <p:cNvSpPr/>
          <p:nvPr/>
        </p:nvSpPr>
        <p:spPr>
          <a:xfrm>
            <a:off x="8844845" y="5785817"/>
            <a:ext cx="2764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venir Book"/>
              </a:rPr>
              <a:t>linkedin.com/company/</a:t>
            </a:r>
            <a:r>
              <a:rPr lang="en-GB" dirty="0" err="1">
                <a:solidFill>
                  <a:schemeClr val="bg1"/>
                </a:solidFill>
                <a:latin typeface="Avenir Book"/>
              </a:rPr>
              <a:t>icmif</a:t>
            </a:r>
            <a:endParaRPr lang="en-GB" dirty="0">
              <a:solidFill>
                <a:schemeClr val="bg1"/>
              </a:solidFill>
              <a:latin typeface="Avenir Book"/>
            </a:endParaRPr>
          </a:p>
        </p:txBody>
      </p:sp>
      <p:pic>
        <p:nvPicPr>
          <p:cNvPr id="7" name="Picture 6" descr="A white line drawing of a globe and a cursor&#10;&#10;Description automatically generated with medium confidence">
            <a:extLst>
              <a:ext uri="{FF2B5EF4-FFF2-40B4-BE49-F238E27FC236}">
                <a16:creationId xmlns:a16="http://schemas.microsoft.com/office/drawing/2014/main" id="{7931924E-9B49-9EA7-EAE6-8A83FDABF6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6" y="5511613"/>
            <a:ext cx="772928" cy="772928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C1A0169-0CD7-068B-F048-5BA5939FB7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203" y="5565058"/>
            <a:ext cx="698274" cy="698274"/>
          </a:xfrm>
          <a:prstGeom prst="rect">
            <a:avLst/>
          </a:prstGeom>
        </p:spPr>
      </p:pic>
      <p:pic>
        <p:nvPicPr>
          <p:cNvPr id="15" name="Picture 14" descr="A white bird on a black background&#10;&#10;Description automatically generated">
            <a:extLst>
              <a:ext uri="{FF2B5EF4-FFF2-40B4-BE49-F238E27FC236}">
                <a16:creationId xmlns:a16="http://schemas.microsoft.com/office/drawing/2014/main" id="{AEA3E70A-3AF8-FB4D-6419-9697E03F4D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0798" y="5212417"/>
            <a:ext cx="1403555" cy="14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5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0EEB3928-FEDC-0704-0350-792AEBD19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6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21"/>
                    </a14:imgEffect>
                    <a14:imgEffect>
                      <a14:saturation sat="165000"/>
                    </a14:imgEffect>
                    <a14:imgEffect>
                      <a14:brightnessContrast bright="-16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7188" y="50814"/>
            <a:ext cx="1274918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338A16-1104-A392-1AE7-05851B39BE73}"/>
              </a:ext>
            </a:extLst>
          </p:cNvPr>
          <p:cNvSpPr txBox="1"/>
          <p:nvPr/>
        </p:nvSpPr>
        <p:spPr>
          <a:xfrm>
            <a:off x="3228392" y="2854977"/>
            <a:ext cx="5197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26.2%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Cuota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del mercado global del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seguro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de las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mutuales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y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cooperativas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2021 (2020: 26.4%)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59CB11-1E3A-5E32-5B35-C0F9627CD895}"/>
              </a:ext>
            </a:extLst>
          </p:cNvPr>
          <p:cNvSpPr txBox="1"/>
          <p:nvPr/>
        </p:nvSpPr>
        <p:spPr>
          <a:xfrm>
            <a:off x="7544328" y="4200402"/>
            <a:ext cx="4002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1,42 $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trillón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primas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emitidas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por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sector global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mutuales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seguro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2021 (2020: USD 1,31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trillon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F28010"/>
              </a:solidFill>
              <a:effectLst/>
              <a:highlight>
                <a:srgbClr val="F2F2F2"/>
              </a:highlight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5,41 $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trillón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primas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emitidas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por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el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mercado global de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seguros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2021 (2020: USD 4,97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trillón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5CFE4-97B1-9048-EC3D-59FA3F26BDC5}"/>
              </a:ext>
            </a:extLst>
          </p:cNvPr>
          <p:cNvSpPr txBox="1"/>
          <p:nvPr/>
        </p:nvSpPr>
        <p:spPr>
          <a:xfrm>
            <a:off x="553215" y="1504346"/>
            <a:ext cx="33189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Un aumento del mercado mundial de las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mutuales y cooperativas de seguros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del 24,5% en 2021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28010"/>
              </a:solidFill>
              <a:effectLst/>
              <a:highlight>
                <a:srgbClr val="F2F2F2"/>
              </a:highlight>
              <a:uLnTx/>
              <a:uFillTx/>
              <a:latin typeface="Calibri" panose="020F0502020204030204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44366-F9C3-8DD5-55F4-6D5F8053B381}"/>
              </a:ext>
            </a:extLst>
          </p:cNvPr>
          <p:cNvSpPr txBox="1"/>
          <p:nvPr/>
        </p:nvSpPr>
        <p:spPr>
          <a:xfrm>
            <a:off x="553215" y="5014700"/>
            <a:ext cx="453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1,13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millón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gente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empleada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por el sector global de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seguro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mutual y cooperativo en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42222-7BEA-6294-5885-E20988DBB676}"/>
              </a:ext>
            </a:extLst>
          </p:cNvPr>
          <p:cNvSpPr txBox="1"/>
          <p:nvPr/>
        </p:nvSpPr>
        <p:spPr>
          <a:xfrm>
            <a:off x="7544328" y="1543238"/>
            <a:ext cx="3945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1,04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billón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lang="en-GB" sz="2400" b="1" dirty="0">
                <a:solidFill>
                  <a:srgbClr val="575756"/>
                </a:solidFill>
                <a:highlight>
                  <a:srgbClr val="F2F2F2"/>
                </a:highlight>
                <a:latin typeface="Calibri" panose="020F0502020204030204"/>
                <a:cs typeface="Calibri Light" panose="020F0302020204030204" pitchFamily="34" charset="0"/>
              </a:rPr>
              <a:t>de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miembros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servidos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por el sector global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mutuales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highlight>
                  <a:srgbClr val="F2F2F2"/>
                </a:highlight>
                <a:uLnTx/>
                <a:uFillTx/>
                <a:latin typeface="Calibri" panose="020F0502020204030204"/>
                <a:ea typeface="+mn-ea"/>
                <a:cs typeface="Calibri Light" panose="020F0302020204030204" pitchFamily="34" charset="0"/>
              </a:rPr>
              <a:t> de seguros en 2021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61FB1FCE-A2F7-1F52-4EDE-47597EA9E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81287"/>
            <a:ext cx="1219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uLnTx/>
                <a:uFillTx/>
                <a:latin typeface="Avenir Book"/>
                <a:ea typeface="ヒラギノ角ゴ ProN W3" charset="-128"/>
                <a:cs typeface="+mn-cs"/>
                <a:sym typeface="GillSans" pitchFamily="-32" charset="0"/>
              </a:rPr>
              <a:t>Cuota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uLnTx/>
                <a:uFillTx/>
                <a:latin typeface="Avenir Book"/>
                <a:ea typeface="ヒラギノ角ゴ ProN W3" charset="-128"/>
                <a:cs typeface="+mn-cs"/>
                <a:sym typeface="GillSans" pitchFamily="-32" charset="0"/>
              </a:rPr>
              <a:t> de Mercado </a:t>
            </a:r>
            <a:r>
              <a:rPr kumimoji="0" lang="en-US" sz="5000" b="1" i="1" u="none" strike="noStrike" kern="1200" cap="none" spc="0" normalizeH="0" baseline="0" noProof="0" dirty="0" err="1">
                <a:ln>
                  <a:noFill/>
                </a:ln>
                <a:solidFill>
                  <a:srgbClr val="F28010"/>
                </a:solidFill>
                <a:effectLst/>
                <a:uLnTx/>
                <a:uFillTx/>
                <a:latin typeface="Avenir Book"/>
                <a:ea typeface="ヒラギノ角ゴ ProN W3" charset="-128"/>
                <a:cs typeface="+mn-cs"/>
                <a:sym typeface="GillSans" pitchFamily="-32" charset="0"/>
              </a:rPr>
              <a:t>Mutuales</a:t>
            </a:r>
            <a:r>
              <a:rPr kumimoji="0" lang="en-US" sz="5000" b="1" i="1" u="none" strike="noStrike" kern="1200" cap="none" spc="0" normalizeH="0" baseline="0" noProof="0" dirty="0">
                <a:ln>
                  <a:noFill/>
                </a:ln>
                <a:solidFill>
                  <a:srgbClr val="F28010"/>
                </a:solidFill>
                <a:effectLst/>
                <a:uLnTx/>
                <a:uFillTx/>
                <a:latin typeface="Avenir Book"/>
                <a:ea typeface="ヒラギノ角ゴ ProN W3" charset="-128"/>
                <a:cs typeface="+mn-cs"/>
                <a:sym typeface="GillSans" pitchFamily="-32" charset="0"/>
              </a:rPr>
              <a:t> 2023</a:t>
            </a:r>
            <a:endParaRPr kumimoji="0" lang="en-GB" sz="5000" b="1" i="1" u="none" strike="noStrike" kern="1200" cap="none" spc="0" normalizeH="0" baseline="0" noProof="0" dirty="0">
              <a:ln>
                <a:noFill/>
              </a:ln>
              <a:solidFill>
                <a:srgbClr val="F28010"/>
              </a:solidFill>
              <a:effectLst/>
              <a:uLnTx/>
              <a:uFillTx/>
              <a:latin typeface="Avenir Book"/>
              <a:ea typeface="ヒラギノ角ゴ ProN W3" charset="-128"/>
              <a:cs typeface="+mn-cs"/>
              <a:sym typeface="GillSan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">
            <a:extLst>
              <a:ext uri="{FF2B5EF4-FFF2-40B4-BE49-F238E27FC236}">
                <a16:creationId xmlns:a16="http://schemas.microsoft.com/office/drawing/2014/main" id="{1AB2249F-31B8-F55F-EE8D-0DA54E560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2817"/>
            <a:ext cx="12192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0" b="1" i="1" u="none" strike="noStrike" kern="0" cap="none" spc="0" normalizeH="0" baseline="0" noProof="0" dirty="0" err="1">
                <a:ln>
                  <a:noFill/>
                </a:ln>
                <a:solidFill>
                  <a:srgbClr val="EF820F"/>
                </a:solidFill>
                <a:effectLst/>
                <a:uLnTx/>
                <a:uFillTx/>
                <a:latin typeface="Avenir Book"/>
                <a:sym typeface="GillSans" pitchFamily="-32" charset="0"/>
              </a:rPr>
              <a:t>Miembros</a:t>
            </a:r>
            <a:r>
              <a:rPr kumimoji="0" lang="en-US" altLang="en-US" sz="5000" b="1" i="1" u="none" strike="noStrike" kern="0" cap="none" spc="0" normalizeH="0" baseline="0" noProof="0" dirty="0">
                <a:ln>
                  <a:noFill/>
                </a:ln>
                <a:solidFill>
                  <a:srgbClr val="EF820F"/>
                </a:solidFill>
                <a:effectLst/>
                <a:uLnTx/>
                <a:uFillTx/>
                <a:latin typeface="Avenir Book"/>
                <a:sym typeface="GillSans" pitchFamily="-32" charset="0"/>
              </a:rPr>
              <a:t> de ICMIF - </a:t>
            </a:r>
            <a:r>
              <a:rPr kumimoji="0" lang="en-US" altLang="en-US" sz="5000" b="1" i="1" u="none" strike="noStrike" kern="0" cap="none" spc="0" normalizeH="0" baseline="0" noProof="0" dirty="0" err="1">
                <a:ln>
                  <a:noFill/>
                </a:ln>
                <a:solidFill>
                  <a:srgbClr val="EF820F"/>
                </a:solidFill>
                <a:effectLst/>
                <a:uLnTx/>
                <a:uFillTx/>
                <a:latin typeface="Avenir Book"/>
                <a:sym typeface="GillSans" pitchFamily="-32" charset="0"/>
              </a:rPr>
              <a:t>Estadísticas</a:t>
            </a:r>
            <a:r>
              <a:rPr kumimoji="0" lang="en-US" altLang="en-US" sz="5000" b="1" i="1" u="none" strike="noStrike" kern="0" cap="none" spc="0" normalizeH="0" baseline="0" noProof="0" dirty="0">
                <a:ln>
                  <a:noFill/>
                </a:ln>
                <a:solidFill>
                  <a:srgbClr val="EF820F"/>
                </a:solidFill>
                <a:effectLst/>
                <a:uLnTx/>
                <a:uFillTx/>
                <a:latin typeface="Avenir Book"/>
                <a:sym typeface="GillSans" pitchFamily="-32" charset="0"/>
              </a:rPr>
              <a:t> 2023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925D6A-FF62-3021-CAFB-7AEB31F3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1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ass, sky, cloud&#10;&#10;Description automatically generated">
            <a:extLst>
              <a:ext uri="{FF2B5EF4-FFF2-40B4-BE49-F238E27FC236}">
                <a16:creationId xmlns:a16="http://schemas.microsoft.com/office/drawing/2014/main" id="{E4F0510A-08A6-2C01-9661-5C6884820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0E1CB70B-2E7B-400F-0557-8024AE98B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885" y="2283264"/>
            <a:ext cx="4007402" cy="37185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7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1pPr>
            <a:lvl2pPr marL="742950" indent="-285750" algn="l" eaLnBrk="0" hangingPunct="0">
              <a:spcBef>
                <a:spcPts val="51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4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2pPr>
            <a:lvl3pPr marL="11430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3pPr>
            <a:lvl4pPr marL="16002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3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4pPr>
            <a:lvl5pPr marL="20574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0000"/>
              <a:buNone/>
              <a:defRPr/>
            </a:pP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Fundada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en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dirty="0">
                <a:solidFill>
                  <a:srgbClr val="F28010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1922</a:t>
            </a:r>
            <a:r>
              <a:rPr lang="en-US" altLang="fr-FR" sz="2000" b="0" dirty="0">
                <a:solidFill>
                  <a:srgbClr val="F28010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</a:p>
          <a:p>
            <a:pPr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altLang="fr-FR" sz="2000" b="0" dirty="0">
              <a:solidFill>
                <a:schemeClr val="bg1"/>
              </a:solidFill>
              <a:highlight>
                <a:srgbClr val="F2F2F2"/>
              </a:highlight>
              <a:latin typeface="Avenir Book"/>
              <a:ea typeface="+mn-ea"/>
              <a:sym typeface="GillSans" pitchFamily="-32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0000"/>
              <a:buNone/>
              <a:defRPr/>
            </a:pP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Sede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global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en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dirty="0">
                <a:solidFill>
                  <a:srgbClr val="F28010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Manchester, RU </a:t>
            </a:r>
            <a:br>
              <a:rPr lang="en-US" altLang="fr-FR" sz="200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</a:br>
            <a:r>
              <a:rPr lang="en-US" altLang="fr-FR" sz="200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con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20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colaboradores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y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representantes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regionales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en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B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Sans" pitchFamily="-32" charset="0"/>
              </a:rPr>
              <a:t>é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lgica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, Canada y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Japón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(AOA)</a:t>
            </a:r>
          </a:p>
          <a:p>
            <a:pPr indent="-2286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altLang="fr-FR" sz="2000" b="0" dirty="0">
              <a:solidFill>
                <a:schemeClr val="bg1"/>
              </a:solidFill>
              <a:highlight>
                <a:srgbClr val="F2F2F2"/>
              </a:highlight>
              <a:latin typeface="Avenir Book"/>
              <a:ea typeface="+mn-ea"/>
              <a:sym typeface="GillSans" pitchFamily="-32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20000"/>
              <a:buNone/>
              <a:defRPr/>
            </a:pPr>
            <a:r>
              <a:rPr lang="en-US" altLang="fr-FR" sz="2000" dirty="0">
                <a:solidFill>
                  <a:srgbClr val="F28010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204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miembros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b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</a:b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en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dirty="0">
                <a:solidFill>
                  <a:srgbClr val="F28010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60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pa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illSans" pitchFamily="-32" charset="0"/>
              </a:rPr>
              <a:t>í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ses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–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Socios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titulares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(mutual/coops),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Associados</a:t>
            </a:r>
            <a:r>
              <a:rPr lang="en-US" altLang="fr-FR" sz="2000" b="0" dirty="0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 y de </a:t>
            </a:r>
            <a:r>
              <a:rPr lang="en-US" altLang="fr-FR" sz="2000" b="0" dirty="0" err="1">
                <a:solidFill>
                  <a:schemeClr val="bg1"/>
                </a:solidFill>
                <a:highlight>
                  <a:srgbClr val="F2F2F2"/>
                </a:highlight>
                <a:latin typeface="Avenir Book"/>
                <a:ea typeface="+mn-ea"/>
                <a:sym typeface="GillSans" pitchFamily="-32" charset="0"/>
              </a:rPr>
              <a:t>Apoyo</a:t>
            </a:r>
            <a:endParaRPr lang="en-US" altLang="fr-FR" sz="2000" b="0" dirty="0">
              <a:solidFill>
                <a:schemeClr val="bg1"/>
              </a:solidFill>
              <a:highlight>
                <a:srgbClr val="F2F2F2"/>
              </a:highlight>
              <a:latin typeface="Avenir Book"/>
              <a:ea typeface="+mn-ea"/>
              <a:sym typeface="GillSans" pitchFamily="-32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5BA3AABD-51B3-E757-C7C9-E067144D3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418" y="453280"/>
            <a:ext cx="1103296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7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1pPr>
            <a:lvl2pPr marL="742950" indent="-285750" algn="l" eaLnBrk="0" hangingPunct="0">
              <a:spcBef>
                <a:spcPts val="51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4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2pPr>
            <a:lvl3pPr marL="11430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3pPr>
            <a:lvl4pPr marL="16002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3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4pPr>
            <a:lvl5pPr marL="20574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GB" altLang="fr-FR" sz="4400" i="1" dirty="0">
                <a:latin typeface="Avenir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ICMIF </a:t>
            </a:r>
            <a:r>
              <a:rPr lang="es-ES" altLang="fr-FR" sz="4400" i="1" dirty="0">
                <a:latin typeface="Avenir Book"/>
                <a:ea typeface="MS PGothic" panose="020B0600070205080204" pitchFamily="34" charset="-128"/>
                <a:cs typeface="Arial" panose="020B0604020202020204" pitchFamily="34" charset="0"/>
                <a:sym typeface="GillSans" pitchFamily="-32" charset="0"/>
              </a:rPr>
              <a:t>es la única organización mundial de miembros del sector de las cooperativas y mutuales de seguros</a:t>
            </a:r>
            <a:endParaRPr lang="en-GB" altLang="fr-FR" sz="4400" i="1" dirty="0">
              <a:latin typeface="Avenir Book"/>
              <a:ea typeface="MS PGothic" panose="020B0600070205080204" pitchFamily="34" charset="-128"/>
              <a:cs typeface="Arial" panose="020B0604020202020204" pitchFamily="34" charset="0"/>
              <a:sym typeface="GillSan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19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85473BA6-881F-365A-5086-7DBF25210F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95077" y="920559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fr-FR" sz="6000" b="1" i="1" dirty="0" err="1">
                <a:highlight>
                  <a:srgbClr val="F28010"/>
                </a:highlight>
                <a:latin typeface="Avenir Book"/>
                <a:ea typeface="+mj-ea"/>
                <a:cs typeface="+mj-cs"/>
                <a:sym typeface="GillSans" pitchFamily="-32" charset="0"/>
              </a:rPr>
              <a:t>Estrategía</a:t>
            </a:r>
            <a:r>
              <a:rPr lang="en-US" altLang="fr-FR" sz="6000" b="1" i="1" dirty="0">
                <a:highlight>
                  <a:srgbClr val="F28010"/>
                </a:highlight>
                <a:latin typeface="Avenir Book"/>
                <a:ea typeface="+mj-ea"/>
                <a:cs typeface="+mj-cs"/>
                <a:sym typeface="GillSans" pitchFamily="-32" charset="0"/>
              </a:rPr>
              <a:t> 2023-2026</a:t>
            </a:r>
          </a:p>
        </p:txBody>
      </p:sp>
    </p:spTree>
    <p:extLst>
      <p:ext uri="{BB962C8B-B14F-4D97-AF65-F5344CB8AC3E}">
        <p14:creationId xmlns:p14="http://schemas.microsoft.com/office/powerpoint/2010/main" val="64291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view of the earth from space&#10;&#10;Description automatically generated with low confidence">
            <a:extLst>
              <a:ext uri="{FF2B5EF4-FFF2-40B4-BE49-F238E27FC236}">
                <a16:creationId xmlns:a16="http://schemas.microsoft.com/office/drawing/2014/main" id="{6353F941-272F-3BD3-5359-485BC5C61C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75821" y="365125"/>
            <a:ext cx="11440358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7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1pPr>
            <a:lvl2pPr marL="742950" indent="-285750" algn="l" eaLnBrk="0" hangingPunct="0">
              <a:spcBef>
                <a:spcPts val="51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4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2pPr>
            <a:lvl3pPr marL="11430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3pPr>
            <a:lvl4pPr marL="16002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3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4pPr>
            <a:lvl5pPr marL="20574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84"/>
              </a:spcAft>
              <a:buClrTx/>
              <a:buSzTx/>
              <a:buNone/>
              <a:tabLst>
                <a:tab pos="1834453" algn="ctr"/>
                <a:tab pos="3668907" algn="r"/>
              </a:tabLst>
              <a:defRPr/>
            </a:pPr>
            <a:r>
              <a:rPr lang="en-US" altLang="fr-FR" sz="6000" i="1" dirty="0" err="1">
                <a:solidFill>
                  <a:srgbClr val="FFFFFF"/>
                </a:solidFill>
                <a:latin typeface="Avenir Book"/>
                <a:ea typeface="+mj-ea"/>
                <a:cs typeface="+mj-cs"/>
                <a:sym typeface="GillSans" pitchFamily="-32" charset="0"/>
              </a:rPr>
              <a:t>Liderar</a:t>
            </a:r>
            <a:r>
              <a:rPr lang="en-US" altLang="fr-FR" sz="6000" i="1" dirty="0">
                <a:solidFill>
                  <a:srgbClr val="FFFFFF"/>
                </a:solidFill>
                <a:latin typeface="Avenir Book"/>
                <a:ea typeface="+mj-ea"/>
                <a:cs typeface="+mj-cs"/>
                <a:sym typeface="GillSans" pitchFamily="-32" charset="0"/>
              </a:rPr>
              <a:t> con </a:t>
            </a:r>
            <a:r>
              <a:rPr lang="en-US" altLang="fr-FR" sz="6000" i="1" dirty="0" err="1">
                <a:solidFill>
                  <a:srgbClr val="FFFFFF"/>
                </a:solidFill>
                <a:latin typeface="Avenir Book"/>
                <a:ea typeface="+mj-ea"/>
                <a:cs typeface="+mj-cs"/>
                <a:sym typeface="GillSans" pitchFamily="-32" charset="0"/>
              </a:rPr>
              <a:t>propósito</a:t>
            </a:r>
            <a:r>
              <a:rPr lang="en-US" altLang="fr-FR" sz="6000" i="1" dirty="0">
                <a:solidFill>
                  <a:srgbClr val="FFFFFF"/>
                </a:solidFill>
                <a:latin typeface="Avenir Book"/>
                <a:ea typeface="+mj-ea"/>
                <a:cs typeface="+mj-cs"/>
                <a:sym typeface="GillSans" pitchFamily="-32" charset="0"/>
              </a:rPr>
              <a:t> e </a:t>
            </a:r>
            <a:r>
              <a:rPr lang="en-US" altLang="fr-FR" sz="6000" i="1" dirty="0" err="1">
                <a:solidFill>
                  <a:srgbClr val="FFFFFF"/>
                </a:solidFill>
                <a:latin typeface="Avenir Book"/>
                <a:ea typeface="+mj-ea"/>
                <a:cs typeface="+mj-cs"/>
                <a:sym typeface="GillSans" pitchFamily="-32" charset="0"/>
              </a:rPr>
              <a:t>impacto</a:t>
            </a:r>
            <a:endParaRPr lang="en-US" altLang="fr-FR" sz="6000" i="1" dirty="0">
              <a:solidFill>
                <a:srgbClr val="FFFFFF"/>
              </a:solidFill>
              <a:latin typeface="Avenir Book"/>
              <a:ea typeface="+mj-ea"/>
              <a:cs typeface="+mj-cs"/>
              <a:sym typeface="GillSans" pitchFamily="-32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15639CF2-EF33-4059-0453-C860E7C69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055" y="2139517"/>
            <a:ext cx="8519890" cy="3749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7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1pPr>
            <a:lvl2pPr marL="742950" indent="-285750" algn="l" eaLnBrk="0" hangingPunct="0">
              <a:spcBef>
                <a:spcPts val="51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24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2pPr>
            <a:lvl3pPr marL="11430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3pPr>
            <a:lvl4pPr marL="16002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3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4pPr>
            <a:lvl5pPr marL="2057400" indent="-228600" algn="l" eaLnBrk="0" hangingPunct="0">
              <a:spcBef>
                <a:spcPts val="1763"/>
              </a:spcBef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1763"/>
              </a:spcBef>
              <a:spcAft>
                <a:spcPct val="0"/>
              </a:spcAft>
              <a:buClr>
                <a:srgbClr val="E88F27"/>
              </a:buClr>
              <a:buSzPct val="171000"/>
              <a:buFont typeface="Georgia" panose="02040502050405020303" pitchFamily="18" charset="0"/>
              <a:buChar char="•"/>
              <a:tabLst>
                <a:tab pos="2865438" algn="ctr"/>
                <a:tab pos="5730875" algn="r"/>
              </a:tabLst>
              <a:defRPr sz="1000" b="1">
                <a:solidFill>
                  <a:schemeClr val="tx1"/>
                </a:solidFill>
                <a:latin typeface="Georgia" panose="02040502050405020303" pitchFamily="18" charset="0"/>
                <a:ea typeface="ヒラギノ明朝 ProN W6" charset="-128"/>
                <a:sym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129"/>
              </a:spcBef>
              <a:spcAft>
                <a:spcPts val="512"/>
              </a:spcAft>
              <a:buClr>
                <a:schemeClr val="tx2"/>
              </a:buClr>
              <a:buNone/>
              <a:tabLst>
                <a:tab pos="1834453" algn="ctr"/>
                <a:tab pos="3668907" algn="r"/>
              </a:tabLst>
            </a:pPr>
            <a:r>
              <a:rPr lang="en-US" sz="2800" dirty="0" err="1">
                <a:highlight>
                  <a:srgbClr val="EF820F"/>
                </a:highlight>
                <a:latin typeface="+mn-lt"/>
                <a:ea typeface="+mn-ea"/>
              </a:rPr>
              <a:t>P</a:t>
            </a:r>
            <a:r>
              <a:rPr lang="en-US" sz="2800" b="1" dirty="0" err="1">
                <a:highlight>
                  <a:srgbClr val="EF820F"/>
                </a:highlight>
                <a:latin typeface="+mn-lt"/>
                <a:ea typeface="+mn-ea"/>
                <a:sym typeface="Georgia" panose="02040502050405020303" pitchFamily="18" charset="0"/>
              </a:rPr>
              <a:t>ropósito</a:t>
            </a:r>
            <a:r>
              <a:rPr lang="en-US" sz="2800" b="1" dirty="0">
                <a:highlight>
                  <a:srgbClr val="EF820F"/>
                </a:highlight>
                <a:latin typeface="+mn-lt"/>
                <a:ea typeface="+mn-ea"/>
                <a:sym typeface="Georgia" panose="02040502050405020303" pitchFamily="18" charset="0"/>
              </a:rPr>
              <a:t> superior</a:t>
            </a:r>
            <a:br>
              <a:rPr lang="en-US" sz="2800" b="1" dirty="0">
                <a:latin typeface="+mn-lt"/>
                <a:ea typeface="+mn-ea"/>
                <a:sym typeface="Georgia" panose="02040502050405020303" pitchFamily="18" charset="0"/>
              </a:rPr>
            </a:br>
            <a:r>
              <a:rPr lang="en-US" sz="2800" b="0" dirty="0">
                <a:latin typeface="+mn-lt"/>
                <a:ea typeface="+mn-ea"/>
                <a:sym typeface="Georgia" panose="02040502050405020303" pitchFamily="18" charset="0"/>
              </a:rPr>
              <a:t>C</a:t>
            </a:r>
            <a:r>
              <a:rPr lang="es-ES" sz="2800" b="0" dirty="0" err="1">
                <a:latin typeface="+mn-lt"/>
                <a:ea typeface="+mn-ea"/>
                <a:sym typeface="Georgia" panose="02040502050405020303" pitchFamily="18" charset="0"/>
              </a:rPr>
              <a:t>rear</a:t>
            </a:r>
            <a:r>
              <a:rPr lang="es-ES" sz="2800" b="0" dirty="0">
                <a:latin typeface="+mn-lt"/>
                <a:ea typeface="+mn-ea"/>
                <a:sym typeface="Georgia" panose="02040502050405020303" pitchFamily="18" charset="0"/>
              </a:rPr>
              <a:t> un mundo más seguro y resiliente</a:t>
            </a:r>
            <a:endParaRPr lang="en-US" sz="2800" b="0" dirty="0">
              <a:latin typeface="+mn-lt"/>
              <a:ea typeface="+mn-ea"/>
              <a:sym typeface="Georgia" panose="02040502050405020303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129"/>
              </a:spcBef>
              <a:spcAft>
                <a:spcPts val="512"/>
              </a:spcAft>
              <a:buClr>
                <a:schemeClr val="tx2"/>
              </a:buClr>
              <a:buNone/>
              <a:tabLst>
                <a:tab pos="1834453" algn="ctr"/>
                <a:tab pos="3668907" algn="r"/>
              </a:tabLst>
            </a:pPr>
            <a:r>
              <a:rPr lang="en-US" sz="2800" dirty="0" err="1">
                <a:highlight>
                  <a:srgbClr val="EF820F"/>
                </a:highlight>
                <a:latin typeface="+mn-lt"/>
                <a:ea typeface="+mn-ea"/>
              </a:rPr>
              <a:t>V</a:t>
            </a:r>
            <a:r>
              <a:rPr lang="en-US" sz="2800" b="1" dirty="0" err="1">
                <a:highlight>
                  <a:srgbClr val="EF820F"/>
                </a:highlight>
                <a:latin typeface="+mn-lt"/>
                <a:ea typeface="+mn-ea"/>
                <a:sym typeface="Georgia" panose="02040502050405020303" pitchFamily="18" charset="0"/>
              </a:rPr>
              <a:t>isión</a:t>
            </a:r>
            <a:r>
              <a:rPr lang="en-US" sz="2800" b="1" dirty="0">
                <a:latin typeface="+mn-lt"/>
                <a:ea typeface="+mn-ea"/>
                <a:sym typeface="Georgia" panose="02040502050405020303" pitchFamily="18" charset="0"/>
              </a:rPr>
              <a:t> </a:t>
            </a:r>
            <a:br>
              <a:rPr lang="en-US" sz="2800" b="1" dirty="0">
                <a:latin typeface="+mn-lt"/>
                <a:ea typeface="+mn-ea"/>
                <a:sym typeface="Georgia" panose="02040502050405020303" pitchFamily="18" charset="0"/>
              </a:rPr>
            </a:br>
            <a:r>
              <a:rPr lang="es-ES" sz="2800" b="0" dirty="0">
                <a:latin typeface="+mn-lt"/>
                <a:ea typeface="+mn-ea"/>
                <a:sym typeface="Georgia" panose="02040502050405020303" pitchFamily="18" charset="0"/>
              </a:rPr>
              <a:t>Resiliencia inclusiva mediante la protección, la prevención y la influencia</a:t>
            </a:r>
            <a:endParaRPr lang="en-US" sz="2800" b="0" dirty="0">
              <a:latin typeface="+mn-lt"/>
              <a:ea typeface="+mn-ea"/>
              <a:sym typeface="Georgia" panose="02040502050405020303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ts val="1129"/>
              </a:spcBef>
              <a:spcAft>
                <a:spcPts val="512"/>
              </a:spcAft>
              <a:buClr>
                <a:schemeClr val="tx2"/>
              </a:buClr>
              <a:buNone/>
              <a:tabLst>
                <a:tab pos="1834453" algn="ctr"/>
                <a:tab pos="3668907" algn="r"/>
              </a:tabLst>
            </a:pPr>
            <a:r>
              <a:rPr lang="en-US" sz="2800" dirty="0" err="1">
                <a:highlight>
                  <a:srgbClr val="EF820F"/>
                </a:highlight>
                <a:latin typeface="+mn-lt"/>
                <a:ea typeface="+mn-ea"/>
              </a:rPr>
              <a:t>M</a:t>
            </a:r>
            <a:r>
              <a:rPr lang="en-US" sz="2800" b="1" dirty="0" err="1">
                <a:highlight>
                  <a:srgbClr val="EF820F"/>
                </a:highlight>
                <a:latin typeface="+mn-lt"/>
                <a:ea typeface="+mn-ea"/>
                <a:sym typeface="Georgia" panose="02040502050405020303" pitchFamily="18" charset="0"/>
              </a:rPr>
              <a:t>isión</a:t>
            </a:r>
            <a:r>
              <a:rPr lang="en-US" sz="2800" b="1" dirty="0">
                <a:highlight>
                  <a:srgbClr val="EF820F"/>
                </a:highlight>
                <a:latin typeface="+mn-lt"/>
                <a:ea typeface="+mn-ea"/>
                <a:sym typeface="Georgia" panose="02040502050405020303" pitchFamily="18" charset="0"/>
              </a:rPr>
              <a:t>   </a:t>
            </a:r>
            <a:r>
              <a:rPr lang="en-US" sz="2800" b="1" dirty="0">
                <a:latin typeface="+mn-lt"/>
                <a:ea typeface="+mn-ea"/>
                <a:sym typeface="Georgia" panose="02040502050405020303" pitchFamily="18" charset="0"/>
              </a:rPr>
              <a:t>  </a:t>
            </a:r>
            <a:br>
              <a:rPr lang="en-US" sz="2800" b="1" dirty="0">
                <a:latin typeface="+mn-lt"/>
                <a:ea typeface="+mn-ea"/>
                <a:sym typeface="Georgia" panose="02040502050405020303" pitchFamily="18" charset="0"/>
              </a:rPr>
            </a:br>
            <a:r>
              <a:rPr lang="en-US" sz="2800" b="0" dirty="0">
                <a:latin typeface="+mn-lt"/>
                <a:ea typeface="+mn-ea"/>
              </a:rPr>
              <a:t>I</a:t>
            </a:r>
            <a:r>
              <a:rPr lang="es-ES" sz="2800" b="0" dirty="0" err="1">
                <a:latin typeface="+mn-lt"/>
                <a:ea typeface="+mn-ea"/>
                <a:sym typeface="Georgia" panose="02040502050405020303" pitchFamily="18" charset="0"/>
              </a:rPr>
              <a:t>nspirar</a:t>
            </a:r>
            <a:r>
              <a:rPr lang="es-ES" sz="2800" b="0" dirty="0">
                <a:latin typeface="+mn-lt"/>
                <a:ea typeface="+mn-ea"/>
                <a:sym typeface="Georgia" panose="02040502050405020303" pitchFamily="18" charset="0"/>
              </a:rPr>
              <a:t> y ayudar a los miembros a construir y sostener un futuro resiliente y basado en propósitos</a:t>
            </a:r>
            <a:endParaRPr lang="en-US" sz="2800" b="0" dirty="0"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861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alendar&#10;&#10;Description automatically generated with medium confidence">
            <a:extLst>
              <a:ext uri="{FF2B5EF4-FFF2-40B4-BE49-F238E27FC236}">
                <a16:creationId xmlns:a16="http://schemas.microsoft.com/office/drawing/2014/main" id="{B9FE27AB-63F9-A3EE-6EB8-EF6E373876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313995-EA1F-4B46-BF21-BB3B23D74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473" y="202493"/>
            <a:ext cx="115647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1pPr>
            <a:lvl2pPr marL="742950" indent="-28575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2pPr>
            <a:lvl3pPr marL="11430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3pPr>
            <a:lvl4pPr marL="16002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4pPr>
            <a:lvl5pPr marL="2057400" indent="-228600" algn="ctr"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Sans" pitchFamily="-32" charset="0"/>
                <a:ea typeface="ヒラギノ角ゴ ProN W3" charset="-128"/>
                <a:sym typeface="GillSans" pitchFamily="-32" charset="0"/>
              </a:defRPr>
            </a:lvl9pPr>
          </a:lstStyle>
          <a:p>
            <a:pPr algn="l">
              <a:defRPr/>
            </a:pPr>
            <a:r>
              <a:rPr lang="en-GB" altLang="en-US" sz="4800" b="1" i="1" kern="0" dirty="0" err="1">
                <a:solidFill>
                  <a:srgbClr val="EF820F"/>
                </a:solidFill>
                <a:latin typeface="Avenir Book"/>
              </a:rPr>
              <a:t>Eventos</a:t>
            </a:r>
            <a:r>
              <a:rPr lang="en-GB" altLang="en-US" sz="4800" b="1" i="1" kern="0" dirty="0">
                <a:solidFill>
                  <a:srgbClr val="EF820F"/>
                </a:solidFill>
                <a:latin typeface="Avenir Book"/>
              </a:rPr>
              <a:t> y </a:t>
            </a:r>
            <a:r>
              <a:rPr lang="en-GB" altLang="en-US" sz="4800" b="1" i="1" kern="0" dirty="0" err="1">
                <a:solidFill>
                  <a:srgbClr val="EF820F"/>
                </a:solidFill>
                <a:latin typeface="Avenir Book"/>
              </a:rPr>
              <a:t>grupos</a:t>
            </a:r>
            <a:r>
              <a:rPr lang="en-GB" altLang="en-US" sz="4800" b="1" i="1" kern="0" dirty="0">
                <a:solidFill>
                  <a:srgbClr val="EF820F"/>
                </a:solidFill>
                <a:latin typeface="Avenir Book"/>
              </a:rPr>
              <a:t> de </a:t>
            </a:r>
            <a:r>
              <a:rPr lang="en-GB" altLang="en-US" sz="4800" b="1" i="1" kern="0" dirty="0" err="1">
                <a:solidFill>
                  <a:srgbClr val="EF820F"/>
                </a:solidFill>
                <a:latin typeface="Avenir Book"/>
              </a:rPr>
              <a:t>trabajo</a:t>
            </a:r>
            <a:r>
              <a:rPr lang="en-GB" altLang="en-US" sz="4800" b="1" i="1" kern="0" dirty="0">
                <a:solidFill>
                  <a:srgbClr val="EF820F"/>
                </a:solidFill>
                <a:latin typeface="Avenir Book"/>
              </a:rPr>
              <a:t>, 3T – 4T 2023</a:t>
            </a:r>
            <a:endParaRPr lang="en-US" altLang="en-US" sz="4800" b="1" i="1" kern="0" dirty="0">
              <a:solidFill>
                <a:srgbClr val="EF820F"/>
              </a:solidFill>
              <a:latin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5249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560B-3F26-8492-75FD-C0CF5A2EA8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28010"/>
                </a:solidFill>
                <a:latin typeface="Avenir Book"/>
              </a:rPr>
              <a:t>A </a:t>
            </a:r>
            <a:r>
              <a:rPr lang="en-US" b="1" i="1" dirty="0" err="1">
                <a:solidFill>
                  <a:srgbClr val="F28010"/>
                </a:solidFill>
                <a:latin typeface="Avenir Book"/>
              </a:rPr>
              <a:t>propósito</a:t>
            </a:r>
            <a:r>
              <a:rPr lang="en-US" b="1" i="1" dirty="0">
                <a:solidFill>
                  <a:srgbClr val="F28010"/>
                </a:solidFill>
                <a:latin typeface="Avenir Book"/>
              </a:rPr>
              <a:t> de ICMIF</a:t>
            </a:r>
            <a:endParaRPr lang="en-GB" b="1" i="1" dirty="0">
              <a:solidFill>
                <a:srgbClr val="F28010"/>
              </a:solidFill>
              <a:latin typeface="Avenir Book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34E77-1777-5A12-47EF-74F08BBCC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¿Qué nos depara el futuro?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23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738A89-B925-B357-960B-5C172632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162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28010"/>
                </a:solidFill>
                <a:latin typeface="Avenir Book"/>
              </a:rPr>
              <a:t>10 </a:t>
            </a:r>
            <a:r>
              <a:rPr lang="en-US" sz="4800" b="1" i="1" dirty="0" err="1">
                <a:solidFill>
                  <a:srgbClr val="F2801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4800" b="1" i="1" dirty="0" err="1">
                <a:solidFill>
                  <a:srgbClr val="F28010"/>
                </a:solidFill>
                <a:latin typeface="Avenir Book"/>
              </a:rPr>
              <a:t>reas</a:t>
            </a:r>
            <a:r>
              <a:rPr lang="en-US" sz="4800" b="1" i="1" dirty="0">
                <a:solidFill>
                  <a:srgbClr val="F28010"/>
                </a:solidFill>
                <a:latin typeface="Avenir Book"/>
              </a:rPr>
              <a:t> de </a:t>
            </a:r>
            <a:r>
              <a:rPr lang="en-US" sz="4800" b="1" i="1" dirty="0" err="1">
                <a:solidFill>
                  <a:srgbClr val="F28010"/>
                </a:solidFill>
                <a:latin typeface="Avenir Book"/>
              </a:rPr>
              <a:t>enfoque</a:t>
            </a:r>
            <a:r>
              <a:rPr lang="en-US" sz="4800" b="1" i="1" dirty="0">
                <a:solidFill>
                  <a:srgbClr val="F28010"/>
                </a:solidFill>
                <a:latin typeface="Avenir Book"/>
              </a:rPr>
              <a:t>: 2030 y </a:t>
            </a:r>
            <a:r>
              <a:rPr lang="en-US" sz="4800" b="1" i="1" dirty="0" err="1">
                <a:solidFill>
                  <a:srgbClr val="F28010"/>
                </a:solidFill>
                <a:latin typeface="Avenir Book"/>
              </a:rPr>
              <a:t>más</a:t>
            </a:r>
            <a:r>
              <a:rPr lang="en-US" sz="4800" b="1" i="1" dirty="0">
                <a:solidFill>
                  <a:srgbClr val="F28010"/>
                </a:solidFill>
                <a:latin typeface="Avenir Book"/>
              </a:rPr>
              <a:t> </a:t>
            </a:r>
            <a:r>
              <a:rPr lang="en-US" sz="4800" b="1" i="1" dirty="0" err="1">
                <a:solidFill>
                  <a:srgbClr val="F28010"/>
                </a:solidFill>
                <a:latin typeface="Avenir Book"/>
              </a:rPr>
              <a:t>allá</a:t>
            </a:r>
            <a:endParaRPr lang="en-GB" sz="4800" b="1" i="1" dirty="0">
              <a:solidFill>
                <a:srgbClr val="F28010"/>
              </a:solidFill>
              <a:latin typeface="Avenir Book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4DF8C4-745E-E4F7-9915-9AC8FB752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847" y="1407742"/>
            <a:ext cx="10852953" cy="4042515"/>
          </a:xfrm>
        </p:spPr>
        <p:txBody>
          <a:bodyPr numCol="2">
            <a:noAutofit/>
          </a:bodyPr>
          <a:lstStyle/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s-ES" sz="2000" dirty="0"/>
              <a:t>Piense en la resiliencia, no sólo en la indemnización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s-ES" sz="2000" dirty="0"/>
              <a:t>Narrativa mutual integrada: redes, asociaciones y partenariados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GB" sz="2000" dirty="0" err="1"/>
              <a:t>Potenciar</a:t>
            </a:r>
            <a:r>
              <a:rPr lang="es-ES" sz="2000" dirty="0"/>
              <a:t> las asociaciones estratégicas</a:t>
            </a:r>
            <a:r>
              <a:rPr lang="en-GB" sz="2000" dirty="0"/>
              <a:t> 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s-ES" sz="2000" dirty="0"/>
              <a:t>Ayudar a fomentar la inversión en infraestructuras resilientes en el mercado mundial (UNDRR)</a:t>
            </a:r>
            <a:r>
              <a:rPr lang="en-GB" sz="2000" dirty="0"/>
              <a:t> </a:t>
            </a: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s-ES" sz="2000" dirty="0"/>
              <a:t>Más miembros en Norteamérica y Europa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endParaRPr lang="en-GB" sz="2000" dirty="0"/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Personal de proximidad "en regiones específicas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Asociarse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 </a:t>
            </a:r>
            <a:r>
              <a:rPr lang="en-GB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perdurar</a:t>
            </a: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 referencia ICMIF para las mutuales con propósitos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Seguir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siendo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 ‘conservador’ de primera clase de los conocimientos de sus miembros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lnSpc>
                <a:spcPct val="16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calculadora de los ODS y las referencias de resiliencia son estándares del sector</a:t>
            </a:r>
            <a:endParaRPr lang="en-GB" sz="2000" dirty="0"/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98011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Gradien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TAG" val="W"/>
  <p:tag name="SHAPETYPE" val="Logo"/>
  <p:tag name="LOGOID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Gradien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heme/theme1.xml><?xml version="1.0" encoding="utf-8"?>
<a:theme xmlns:a="http://schemas.openxmlformats.org/drawingml/2006/main" name="5_SwissR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MIF Membership Proposition 2023 - MJ edits.pptx" id="{72D41983-3A83-4049-A68A-CD7A8A856608}" vid="{F8AE0B45-78FF-489F-A0B6-4975C52A6482}"/>
    </a:ext>
  </a:extLst>
</a:theme>
</file>

<file path=ppt/theme/theme2.xml><?xml version="1.0" encoding="utf-8"?>
<a:theme xmlns:a="http://schemas.openxmlformats.org/drawingml/2006/main" name="4_SwissRe">
  <a:themeElements>
    <a:clrScheme name="SR - BlueSkyCrepuscule">
      <a:dk1>
        <a:srgbClr val="283E36"/>
      </a:dk1>
      <a:lt1>
        <a:sysClr val="window" lastClr="FFFFFF"/>
      </a:lt1>
      <a:dk2>
        <a:srgbClr val="0F4DBC"/>
      </a:dk2>
      <a:lt2>
        <a:srgbClr val="0493D9"/>
      </a:lt2>
      <a:accent1>
        <a:srgbClr val="627D77"/>
      </a:accent1>
      <a:accent2>
        <a:srgbClr val="A1B1AD"/>
      </a:accent2>
      <a:accent3>
        <a:srgbClr val="0F4DBC"/>
      </a:accent3>
      <a:accent4>
        <a:srgbClr val="6F94D7"/>
      </a:accent4>
      <a:accent5>
        <a:srgbClr val="00A9E0"/>
      </a:accent5>
      <a:accent6>
        <a:srgbClr val="66CBEC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MIF Membership Proposition 2023 - MJ edits.pptx" id="{72D41983-3A83-4049-A68A-CD7A8A856608}" vid="{43FB43FE-2F73-4DA0-80D8-106A77A6E9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R - BlueSkyCrepuscule">
    <a:dk1>
      <a:srgbClr val="283E36"/>
    </a:dk1>
    <a:lt1>
      <a:sysClr val="window" lastClr="FFFFFF"/>
    </a:lt1>
    <a:dk2>
      <a:srgbClr val="0F4DBC"/>
    </a:dk2>
    <a:lt2>
      <a:srgbClr val="0493D9"/>
    </a:lt2>
    <a:accent1>
      <a:srgbClr val="627D77"/>
    </a:accent1>
    <a:accent2>
      <a:srgbClr val="A1B1AD"/>
    </a:accent2>
    <a:accent3>
      <a:srgbClr val="0F4DBC"/>
    </a:accent3>
    <a:accent4>
      <a:srgbClr val="6F94D7"/>
    </a:accent4>
    <a:accent5>
      <a:srgbClr val="00A9E0"/>
    </a:accent5>
    <a:accent6>
      <a:srgbClr val="66CBEC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96d9df5-cd3f-4fe9-b2b7-a8c60c05c5c8" xsi:nil="true"/>
    <Bynumber xmlns="7cc97e9b-87fa-4a87-879f-4aff2a8f93e1" xsi:nil="true"/>
    <lcf76f155ced4ddcb4097134ff3c332f xmlns="7cc97e9b-87fa-4a87-879f-4aff2a8f93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353C528F731D48946C04F3255AD881" ma:contentTypeVersion="17" ma:contentTypeDescription="Create a new document." ma:contentTypeScope="" ma:versionID="d7d3c58774999b963d1590bb8f5076ec">
  <xsd:schema xmlns:xsd="http://www.w3.org/2001/XMLSchema" xmlns:xs="http://www.w3.org/2001/XMLSchema" xmlns:p="http://schemas.microsoft.com/office/2006/metadata/properties" xmlns:ns2="7cc97e9b-87fa-4a87-879f-4aff2a8f93e1" xmlns:ns3="796d9df5-cd3f-4fe9-b2b7-a8c60c05c5c8" targetNamespace="http://schemas.microsoft.com/office/2006/metadata/properties" ma:root="true" ma:fieldsID="10a39a030b1dc88600bd23a4e6f0fa2d" ns2:_="" ns3:_="">
    <xsd:import namespace="7cc97e9b-87fa-4a87-879f-4aff2a8f93e1"/>
    <xsd:import namespace="796d9df5-cd3f-4fe9-b2b7-a8c60c05c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Bynumbe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97e9b-87fa-4a87-879f-4aff2a8f9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Bynumber" ma:index="19" nillable="true" ma:displayName="By number" ma:decimals="2" ma:format="Dropdown" ma:internalName="Bynumber" ma:percentage="FALSE">
      <xsd:simpleType>
        <xsd:restriction base="dms:Number">
          <xsd:maxInclusive value="30"/>
          <xsd:minInclusive value="1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fa4ef6-e7b1-40c0-b7ee-a587004b5e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d9df5-cd3f-4fe9-b2b7-a8c60c05c5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ae01ff-097a-447e-9ad6-ab06453c90f1}" ma:internalName="TaxCatchAll" ma:showField="CatchAllData" ma:web="796d9df5-cd3f-4fe9-b2b7-a8c60c05c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650145-A203-4FBC-BAB7-63CA07949BC3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796d9df5-cd3f-4fe9-b2b7-a8c60c05c5c8"/>
    <ds:schemaRef ds:uri="http://schemas.microsoft.com/office/2006/metadata/properties"/>
    <ds:schemaRef ds:uri="7cc97e9b-87fa-4a87-879f-4aff2a8f93e1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F43C99-EB61-49FA-8384-B2AFBBE80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38BA9D-A782-43BA-9A5E-1F12D46075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c97e9b-87fa-4a87-879f-4aff2a8f93e1"/>
    <ds:schemaRef ds:uri="796d9df5-cd3f-4fe9-b2b7-a8c60c05c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ICMIF Membership Proposition 2023 - temp1</Template>
  <TotalTime>26</TotalTime>
  <Words>1622</Words>
  <Application>Microsoft Office PowerPoint</Application>
  <PresentationFormat>Panorámica</PresentationFormat>
  <Paragraphs>167</Paragraphs>
  <Slides>18</Slides>
  <Notes>14</Notes>
  <HiddenSlides>1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5" baseType="lpstr">
      <vt:lpstr>-apple-system</vt:lpstr>
      <vt:lpstr>Arial</vt:lpstr>
      <vt:lpstr>Arial Black</vt:lpstr>
      <vt:lpstr>Avenir Book</vt:lpstr>
      <vt:lpstr>Calibri</vt:lpstr>
      <vt:lpstr>Calibri Light</vt:lpstr>
      <vt:lpstr>Franklin Gothic Book</vt:lpstr>
      <vt:lpstr>Georgia</vt:lpstr>
      <vt:lpstr>Gill Sans Nova Light</vt:lpstr>
      <vt:lpstr>SwissReSans</vt:lpstr>
      <vt:lpstr>SwissReSans Light</vt:lpstr>
      <vt:lpstr>Symbol</vt:lpstr>
      <vt:lpstr>Wingdings</vt:lpstr>
      <vt:lpstr>5_SwissRe</vt:lpstr>
      <vt:lpstr>4_SwissRe</vt:lpstr>
      <vt:lpstr>Office Theme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 propósito de ICMIF</vt:lpstr>
      <vt:lpstr>10 áreas de enfoque: 2030 y más allá</vt:lpstr>
      <vt:lpstr>Presentación de PowerPoint</vt:lpstr>
      <vt:lpstr>Redes estratégicas en persona</vt:lpstr>
      <vt:lpstr>ICMIF América Latina - Grupos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Johnson</dc:creator>
  <cp:lastModifiedBy>Byron Hi</cp:lastModifiedBy>
  <cp:revision>5</cp:revision>
  <cp:lastPrinted>2019-05-03T08:44:26Z</cp:lastPrinted>
  <dcterms:created xsi:type="dcterms:W3CDTF">2023-06-07T14:59:13Z</dcterms:created>
  <dcterms:modified xsi:type="dcterms:W3CDTF">2023-09-14T14:27:13Z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0x010100D7353C528F731D48946C04F3255AD881</vt:lpwstr>
  </property>
  <property fmtid="{D5CDD505-2E9C-101B-9397-08002B2CF9AE}" pid="3" name="MediaServiceImageTags">
    <vt:lpwstr/>
  </property>
</Properties>
</file>