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74"/>
  </p:sldMasterIdLst>
  <p:notesMasterIdLst>
    <p:notesMasterId r:id="rId92"/>
  </p:notesMasterIdLst>
  <p:handoutMasterIdLst>
    <p:handoutMasterId r:id="rId93"/>
  </p:handoutMasterIdLst>
  <p:sldIdLst>
    <p:sldId id="256" r:id="rId75"/>
    <p:sldId id="279" r:id="rId76"/>
    <p:sldId id="283" r:id="rId77"/>
    <p:sldId id="276" r:id="rId78"/>
    <p:sldId id="285" r:id="rId79"/>
    <p:sldId id="260" r:id="rId80"/>
    <p:sldId id="261" r:id="rId81"/>
    <p:sldId id="269" r:id="rId82"/>
    <p:sldId id="270" r:id="rId83"/>
    <p:sldId id="277" r:id="rId84"/>
    <p:sldId id="289" r:id="rId85"/>
    <p:sldId id="287" r:id="rId86"/>
    <p:sldId id="288" r:id="rId87"/>
    <p:sldId id="291" r:id="rId88"/>
    <p:sldId id="292" r:id="rId89"/>
    <p:sldId id="290" r:id="rId90"/>
    <p:sldId id="273" r:id="rId91"/>
  </p:sldIdLst>
  <p:sldSz cx="12192000" cy="6858000"/>
  <p:notesSz cx="6858000" cy="9144000"/>
  <p:custDataLst>
    <p:custData r:id="rId54"/>
    <p:tags r:id="rId94"/>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69" d="100"/>
          <a:sy n="69" d="100"/>
        </p:scale>
        <p:origin x="780" y="6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0.xml"/><Relationship Id="rId89" Type="http://schemas.openxmlformats.org/officeDocument/2006/relationships/slide" Target="slides/slide15.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Master" Target="slideMasters/slideMaster1.xml"/><Relationship Id="rId79" Type="http://schemas.openxmlformats.org/officeDocument/2006/relationships/slide" Target="slides/slide5.xml"/><Relationship Id="rId5" Type="http://schemas.openxmlformats.org/officeDocument/2006/relationships/customXml" Target="../customXml/item5.xml"/><Relationship Id="rId90" Type="http://schemas.openxmlformats.org/officeDocument/2006/relationships/slide" Target="slides/slide16.xml"/><Relationship Id="rId95" Type="http://schemas.openxmlformats.org/officeDocument/2006/relationships/commentAuthors" Target="commentAuthor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80" Type="http://schemas.openxmlformats.org/officeDocument/2006/relationships/slide" Target="slides/slide6.xml"/><Relationship Id="rId85" Type="http://schemas.openxmlformats.org/officeDocument/2006/relationships/slide" Target="slides/slide1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 Target="slides/slide1.xml"/><Relationship Id="rId83" Type="http://schemas.openxmlformats.org/officeDocument/2006/relationships/slide" Target="slides/slide9.xml"/><Relationship Id="rId88" Type="http://schemas.openxmlformats.org/officeDocument/2006/relationships/slide" Target="slides/slide14.xml"/><Relationship Id="rId91" Type="http://schemas.openxmlformats.org/officeDocument/2006/relationships/slide" Target="slides/slide1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4.xml"/><Relationship Id="rId81" Type="http://schemas.openxmlformats.org/officeDocument/2006/relationships/slide" Target="slides/slide7.xml"/><Relationship Id="rId86" Type="http://schemas.openxmlformats.org/officeDocument/2006/relationships/slide" Target="slides/slide12.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2.xml"/><Relationship Id="rId97"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3.xml"/><Relationship Id="rId61" Type="http://schemas.openxmlformats.org/officeDocument/2006/relationships/customXml" Target="../customXml/item61.xml"/><Relationship Id="rId82" Type="http://schemas.openxmlformats.org/officeDocument/2006/relationships/slide" Target="slides/slide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handoutMaster" Target="handoutMasters/handoutMaster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mmcglobal.sharepoint.com/teams/GCBusinessIntelligenceGlobalBusinessIntelligence/Shared%20Documents/Insured%20Losses/Historical%20Cat%20Losses%20-%20Inflation%20adjusted.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1227765\AppData\Local\Microsoft\Windows\INetCache\Content.Outlook\4POT6L7H\HCDGA_Chart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https://mmcglobalgbr-my.sharepoint.com/personal/benoit_lavedeau_guycarp_com/Documents/HomeDrive_GBBED61NS11VF3_gc_bed_1Xvf3_users1$/Work/Hard%20market/RoE%20chart.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mmcglobalgbr-my.sharepoint.com/personal/sabrina_sprissler_guycarp_com/Documents/Desktop/2023%20LAC%20CXL%20Price%20Benchmark.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mmcglobalgbr-my.sharepoint.com/personal/sabrina_sprissler_guycarp_com/Documents/Desktop/2023%20LAC%20CXL%20Price%20Benchmark.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mmcglobal-my.sharepoint.com/personal/gina_carlson_guycarp_com/Documents/HomeDrive_USDFW61NS14VF3_gc_min_2avf3_users/Files/Business%20Intelligence/Quarterly%20Themes/2022/Q3/Hurricane%20I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chemeClr val="tx1"/>
                </a:solidFill>
                <a:latin typeface="Arial" panose="020B0604020202020204" pitchFamily="34" charset="0"/>
                <a:ea typeface="+mn-ea"/>
                <a:cs typeface="Arial" panose="020B0604020202020204" pitchFamily="34" charset="0"/>
              </a:defRPr>
            </a:pPr>
            <a:r>
              <a:rPr lang="es-MX" sz="1100" b="1" i="0" u="none" strike="noStrike" kern="1200" spc="0" baseline="0" dirty="0">
                <a:solidFill>
                  <a:schemeClr val="tx1"/>
                </a:solidFill>
                <a:latin typeface="+mj-lt"/>
                <a:ea typeface="+mn-ea"/>
                <a:cs typeface="+mn-cs"/>
              </a:rPr>
              <a:t>Siniestros más importantes (Miles de Millones de USD)</a:t>
            </a:r>
            <a:endParaRPr lang="en-GB" sz="1100" b="1" i="0" u="none" strike="noStrike" kern="1200" spc="0" baseline="0" dirty="0">
              <a:solidFill>
                <a:schemeClr val="tx1"/>
              </a:solidFill>
              <a:latin typeface="+mj-lt"/>
              <a:ea typeface="+mn-ea"/>
              <a:cs typeface="+mn-cs"/>
            </a:endParaRPr>
          </a:p>
        </c:rich>
      </c:tx>
      <c:layout>
        <c:manualLayout>
          <c:xMode val="edge"/>
          <c:yMode val="edge"/>
          <c:x val="0.29240129354265471"/>
          <c:y val="5.573242367972316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GT"/>
        </a:p>
      </c:txPr>
    </c:title>
    <c:autoTitleDeleted val="0"/>
    <c:plotArea>
      <c:layout>
        <c:manualLayout>
          <c:layoutTarget val="inner"/>
          <c:xMode val="edge"/>
          <c:yMode val="edge"/>
          <c:x val="0.24755659907036756"/>
          <c:y val="0.11542141873521415"/>
          <c:w val="0.68990248621385142"/>
          <c:h val="0.8202928904557758"/>
        </c:manualLayout>
      </c:layout>
      <c:barChart>
        <c:barDir val="bar"/>
        <c:grouping val="clustered"/>
        <c:varyColors val="0"/>
        <c:ser>
          <c:idx val="1"/>
          <c:order val="0"/>
          <c:spPr>
            <a:solidFill>
              <a:schemeClr val="accent1"/>
            </a:solidFill>
            <a:ln>
              <a:noFill/>
            </a:ln>
            <a:effectLst/>
          </c:spPr>
          <c:invertIfNegative val="0"/>
          <c:dLbls>
            <c:dLbl>
              <c:idx val="0"/>
              <c:tx>
                <c:rich>
                  <a:bodyPr/>
                  <a:lstStyle/>
                  <a:p>
                    <a:r>
                      <a:rPr lang="en-US"/>
                      <a:t>22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287-4221-A161-56E232A763AA}"/>
                </c:ext>
              </c:extLst>
            </c:dLbl>
            <c:dLbl>
              <c:idx val="1"/>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287-4221-A161-56E232A763AA}"/>
                </c:ext>
              </c:extLst>
            </c:dLbl>
            <c:dLbl>
              <c:idx val="2"/>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87-4221-A161-56E232A763AA}"/>
                </c:ext>
              </c:extLst>
            </c:dLbl>
            <c:dLbl>
              <c:idx val="3"/>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287-4221-A161-56E232A763AA}"/>
                </c:ext>
              </c:extLst>
            </c:dLbl>
            <c:dLbl>
              <c:idx val="4"/>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87-4221-A161-56E232A763AA}"/>
                </c:ext>
              </c:extLst>
            </c:dLbl>
            <c:dLbl>
              <c:idx val="5"/>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87-4221-A161-56E232A763AA}"/>
                </c:ext>
              </c:extLst>
            </c:dLbl>
            <c:dLbl>
              <c:idx val="6"/>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87-4221-A161-56E232A763AA}"/>
                </c:ext>
              </c:extLst>
            </c:dLbl>
            <c:dLbl>
              <c:idx val="7"/>
              <c:tx>
                <c:rich>
                  <a:bodyPr/>
                  <a:lstStyle/>
                  <a:p>
                    <a:r>
                      <a:rPr lang="en-US"/>
                      <a:t>42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87-4221-A161-56E232A763AA}"/>
                </c:ext>
              </c:extLst>
            </c:dLbl>
            <c:dLbl>
              <c:idx val="8"/>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87-4221-A161-56E232A763AA}"/>
                </c:ext>
              </c:extLst>
            </c:dLbl>
            <c:dLbl>
              <c:idx val="9"/>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87-4221-A161-56E232A763A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Arial" panose="020B0604020202020204" pitchFamily="34" charset="0"/>
                    <a:ea typeface="+mn-ea"/>
                    <a:cs typeface="Arial" panose="020B0604020202020204" pitchFamily="34"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'CPI Adj Cat Estimates'!$C$29:$C$38</c:f>
              <c:strCache>
                <c:ptCount val="10"/>
                <c:pt idx="0">
                  <c:v>Sandy (2012)</c:v>
                </c:pt>
                <c:pt idx="1">
                  <c:v>Northridge EQ (1994)</c:v>
                </c:pt>
                <c:pt idx="2">
                  <c:v>Ida (2021)</c:v>
                </c:pt>
                <c:pt idx="3">
                  <c:v>Maria (2017)</c:v>
                </c:pt>
                <c:pt idx="4">
                  <c:v>Andrew (1992)</c:v>
                </c:pt>
                <c:pt idx="5">
                  <c:v>Irma (2017)</c:v>
                </c:pt>
                <c:pt idx="6">
                  <c:v>WTC (2001)</c:v>
                </c:pt>
                <c:pt idx="7">
                  <c:v>Tohoku EQ (2011)</c:v>
                </c:pt>
                <c:pt idx="8">
                  <c:v>Ian (2022)</c:v>
                </c:pt>
                <c:pt idx="9">
                  <c:v>Katrina (2005)</c:v>
                </c:pt>
              </c:strCache>
            </c:strRef>
          </c:cat>
          <c:val>
            <c:numRef>
              <c:f>'CPI Adj Cat Estimates'!$D$29:$D$38</c:f>
              <c:numCache>
                <c:formatCode>#,##0</c:formatCode>
                <c:ptCount val="10"/>
                <c:pt idx="0">
                  <c:v>22.129008162234211</c:v>
                </c:pt>
                <c:pt idx="1">
                  <c:v>22.855094466936578</c:v>
                </c:pt>
                <c:pt idx="2">
                  <c:v>28.062000000000001</c:v>
                </c:pt>
                <c:pt idx="3">
                  <c:v>29.257066008485641</c:v>
                </c:pt>
                <c:pt idx="4">
                  <c:v>29.936101211689241</c:v>
                </c:pt>
                <c:pt idx="5">
                  <c:v>30.291775212140994</c:v>
                </c:pt>
                <c:pt idx="6">
                  <c:v>36.42111029536342</c:v>
                </c:pt>
                <c:pt idx="7">
                  <c:v>42.162319562192422</c:v>
                </c:pt>
                <c:pt idx="8">
                  <c:v>47.441000000000003</c:v>
                </c:pt>
                <c:pt idx="9">
                  <c:v>57.024408602150544</c:v>
                </c:pt>
              </c:numCache>
            </c:numRef>
          </c:val>
          <c:extLst>
            <c:ext xmlns:c16="http://schemas.microsoft.com/office/drawing/2014/chart" uri="{C3380CC4-5D6E-409C-BE32-E72D297353CC}">
              <c16:uniqueId val="{00000000-8B5B-4404-8D64-8340123FDF9B}"/>
            </c:ext>
          </c:extLst>
        </c:ser>
        <c:dLbls>
          <c:showLegendKey val="0"/>
          <c:showVal val="0"/>
          <c:showCatName val="0"/>
          <c:showSerName val="0"/>
          <c:showPercent val="0"/>
          <c:showBubbleSize val="0"/>
        </c:dLbls>
        <c:gapWidth val="45"/>
        <c:axId val="1971175072"/>
        <c:axId val="1971179648"/>
      </c:barChart>
      <c:catAx>
        <c:axId val="1971175072"/>
        <c:scaling>
          <c:orientation val="minMax"/>
        </c:scaling>
        <c:delete val="0"/>
        <c:axPos val="l"/>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Arial" panose="020B0604020202020204" pitchFamily="34" charset="0"/>
              </a:defRPr>
            </a:pPr>
            <a:endParaRPr lang="es-GT"/>
          </a:p>
        </c:txPr>
        <c:crossAx val="1971179648"/>
        <c:crosses val="autoZero"/>
        <c:auto val="1"/>
        <c:lblAlgn val="ctr"/>
        <c:lblOffset val="100"/>
        <c:noMultiLvlLbl val="0"/>
      </c:catAx>
      <c:valAx>
        <c:axId val="1971179648"/>
        <c:scaling>
          <c:orientation val="minMax"/>
          <c:max val="6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GT"/>
          </a:p>
        </c:txPr>
        <c:crossAx val="197117507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lumMod val="65000"/>
              <a:lumOff val="35000"/>
            </a:schemeClr>
          </a:solidFill>
          <a:latin typeface="Arial" panose="020B0604020202020204" pitchFamily="34" charset="0"/>
          <a:cs typeface="Arial" panose="020B0604020202020204" pitchFamily="34"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01858407304657E-2"/>
          <c:y val="5.0362296386658234E-2"/>
          <c:w val="0.87829539336429097"/>
          <c:h val="0.77735494849906139"/>
        </c:manualLayout>
      </c:layout>
      <c:barChart>
        <c:barDir val="col"/>
        <c:grouping val="stacked"/>
        <c:varyColors val="0"/>
        <c:ser>
          <c:idx val="1"/>
          <c:order val="0"/>
          <c:tx>
            <c:strRef>
              <c:f>Charts!$A$14</c:f>
              <c:strCache>
                <c:ptCount val="1"/>
                <c:pt idx="0">
                  <c:v>Loss Ratio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j-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Charts!$B$9:$P$9</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9M22</c:v>
                </c:pt>
              </c:strCache>
            </c:strRef>
          </c:cat>
          <c:val>
            <c:numRef>
              <c:f>Charts!$B$14:$P$14</c:f>
              <c:numCache>
                <c:formatCode>0.0%</c:formatCode>
                <c:ptCount val="15"/>
                <c:pt idx="0">
                  <c:v>0.67779796228775535</c:v>
                </c:pt>
                <c:pt idx="1">
                  <c:v>0.62655957557038511</c:v>
                </c:pt>
                <c:pt idx="2">
                  <c:v>0.66690481026730097</c:v>
                </c:pt>
                <c:pt idx="3">
                  <c:v>0.78233142353380214</c:v>
                </c:pt>
                <c:pt idx="4">
                  <c:v>0.61754546936121801</c:v>
                </c:pt>
                <c:pt idx="5">
                  <c:v>0.59715073074448288</c:v>
                </c:pt>
                <c:pt idx="6">
                  <c:v>0.59497026734756198</c:v>
                </c:pt>
                <c:pt idx="7">
                  <c:v>0.57566388444850414</c:v>
                </c:pt>
                <c:pt idx="8">
                  <c:v>0.6063249604908818</c:v>
                </c:pt>
                <c:pt idx="9">
                  <c:v>0.75449434188777598</c:v>
                </c:pt>
                <c:pt idx="10">
                  <c:v>0.67208632702205384</c:v>
                </c:pt>
                <c:pt idx="11">
                  <c:v>0.68275206531080668</c:v>
                </c:pt>
                <c:pt idx="12">
                  <c:v>0.72434227349398361</c:v>
                </c:pt>
                <c:pt idx="13">
                  <c:v>0.66613623452012294</c:v>
                </c:pt>
                <c:pt idx="14">
                  <c:v>0.68852676880769281</c:v>
                </c:pt>
              </c:numCache>
            </c:numRef>
          </c:val>
          <c:extLst>
            <c:ext xmlns:c16="http://schemas.microsoft.com/office/drawing/2014/chart" uri="{C3380CC4-5D6E-409C-BE32-E72D297353CC}">
              <c16:uniqueId val="{00000000-3DC7-465A-A041-696CA7CF7E23}"/>
            </c:ext>
          </c:extLst>
        </c:ser>
        <c:ser>
          <c:idx val="0"/>
          <c:order val="1"/>
          <c:tx>
            <c:strRef>
              <c:f>Charts!$A$11</c:f>
              <c:strCache>
                <c:ptCount val="1"/>
                <c:pt idx="0">
                  <c:v>Expense Ratio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Charts!$B$9:$P$9</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9M22</c:v>
                </c:pt>
              </c:strCache>
            </c:strRef>
          </c:cat>
          <c:val>
            <c:numRef>
              <c:f>Charts!$B$11:$P$11</c:f>
              <c:numCache>
                <c:formatCode>0.0%</c:formatCode>
                <c:ptCount val="15"/>
                <c:pt idx="0">
                  <c:v>0.29561647306629385</c:v>
                </c:pt>
                <c:pt idx="1">
                  <c:v>0.29147112888101462</c:v>
                </c:pt>
                <c:pt idx="2">
                  <c:v>0.30405135185192012</c:v>
                </c:pt>
                <c:pt idx="3">
                  <c:v>0.30213342624870093</c:v>
                </c:pt>
                <c:pt idx="4">
                  <c:v>0.29912428957045667</c:v>
                </c:pt>
                <c:pt idx="5">
                  <c:v>0.30879291176897505</c:v>
                </c:pt>
                <c:pt idx="6">
                  <c:v>0.30781072844563162</c:v>
                </c:pt>
                <c:pt idx="7">
                  <c:v>0.32846617480752049</c:v>
                </c:pt>
                <c:pt idx="8">
                  <c:v>0.33562591820921456</c:v>
                </c:pt>
                <c:pt idx="9">
                  <c:v>0.32634463677179781</c:v>
                </c:pt>
                <c:pt idx="10">
                  <c:v>0.3246201060858408</c:v>
                </c:pt>
                <c:pt idx="11">
                  <c:v>0.32262274806145053</c:v>
                </c:pt>
                <c:pt idx="12">
                  <c:v>0.30437095984614476</c:v>
                </c:pt>
                <c:pt idx="13">
                  <c:v>0.3012340915092882</c:v>
                </c:pt>
                <c:pt idx="14">
                  <c:v>0.28958318746205625</c:v>
                </c:pt>
              </c:numCache>
            </c:numRef>
          </c:val>
          <c:extLst>
            <c:ext xmlns:c16="http://schemas.microsoft.com/office/drawing/2014/chart" uri="{C3380CC4-5D6E-409C-BE32-E72D297353CC}">
              <c16:uniqueId val="{00000001-3DC7-465A-A041-696CA7CF7E23}"/>
            </c:ext>
          </c:extLst>
        </c:ser>
        <c:ser>
          <c:idx val="2"/>
          <c:order val="2"/>
          <c:tx>
            <c:v>.</c:v>
          </c:tx>
          <c:spPr>
            <a:no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Charts!$B$9:$P$9</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9M22</c:v>
                </c:pt>
              </c:strCache>
            </c:strRef>
          </c:cat>
          <c:val>
            <c:numRef>
              <c:f>Charts!$B$15:$P$15</c:f>
              <c:numCache>
                <c:formatCode>0.0%</c:formatCode>
                <c:ptCount val="15"/>
                <c:pt idx="0">
                  <c:v>0.97341443535404926</c:v>
                </c:pt>
                <c:pt idx="1">
                  <c:v>0.91803070445139967</c:v>
                </c:pt>
                <c:pt idx="2">
                  <c:v>0.97095616211922109</c:v>
                </c:pt>
                <c:pt idx="3">
                  <c:v>1.0844648497825031</c:v>
                </c:pt>
                <c:pt idx="4">
                  <c:v>0.91666975893167479</c:v>
                </c:pt>
                <c:pt idx="5">
                  <c:v>0.90594364251345794</c:v>
                </c:pt>
                <c:pt idx="6">
                  <c:v>0.90278099579319349</c:v>
                </c:pt>
                <c:pt idx="7">
                  <c:v>0.90413005925602463</c:v>
                </c:pt>
                <c:pt idx="8">
                  <c:v>0.94195087870009642</c:v>
                </c:pt>
                <c:pt idx="9">
                  <c:v>1.0808389786595738</c:v>
                </c:pt>
                <c:pt idx="10">
                  <c:v>0.99670643310789475</c:v>
                </c:pt>
                <c:pt idx="11">
                  <c:v>1.0053748133722573</c:v>
                </c:pt>
                <c:pt idx="12">
                  <c:v>1.0287132333401283</c:v>
                </c:pt>
                <c:pt idx="13">
                  <c:v>0.9673703260294112</c:v>
                </c:pt>
                <c:pt idx="14">
                  <c:v>0.97810995626974906</c:v>
                </c:pt>
              </c:numCache>
            </c:numRef>
          </c:val>
          <c:extLst>
            <c:ext xmlns:c16="http://schemas.microsoft.com/office/drawing/2014/chart" uri="{C3380CC4-5D6E-409C-BE32-E72D297353CC}">
              <c16:uniqueId val="{00000002-3DC7-465A-A041-696CA7CF7E23}"/>
            </c:ext>
          </c:extLst>
        </c:ser>
        <c:dLbls>
          <c:dLblPos val="ctr"/>
          <c:showLegendKey val="0"/>
          <c:showVal val="1"/>
          <c:showCatName val="0"/>
          <c:showSerName val="0"/>
          <c:showPercent val="0"/>
          <c:showBubbleSize val="0"/>
        </c:dLbls>
        <c:gapWidth val="72"/>
        <c:overlap val="100"/>
        <c:axId val="600787200"/>
        <c:axId val="600805376"/>
      </c:barChart>
      <c:catAx>
        <c:axId val="60078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cap="all" spc="120" normalizeH="0" baseline="0">
                <a:solidFill>
                  <a:schemeClr val="tx1"/>
                </a:solidFill>
                <a:latin typeface="+mn-lt"/>
                <a:ea typeface="+mn-ea"/>
                <a:cs typeface="+mn-cs"/>
              </a:defRPr>
            </a:pPr>
            <a:endParaRPr lang="es-GT"/>
          </a:p>
        </c:txPr>
        <c:crossAx val="600805376"/>
        <c:crosses val="autoZero"/>
        <c:auto val="1"/>
        <c:lblAlgn val="ctr"/>
        <c:lblOffset val="100"/>
        <c:noMultiLvlLbl val="0"/>
      </c:catAx>
      <c:valAx>
        <c:axId val="600805376"/>
        <c:scaling>
          <c:orientation val="minMax"/>
          <c:max val="1.2"/>
        </c:scaling>
        <c:delete val="0"/>
        <c:axPos val="l"/>
        <c:title>
          <c:tx>
            <c:rich>
              <a:bodyPr rot="-5400000" spcFirstLastPara="1" vertOverflow="ellipsis" vert="horz" wrap="square" anchor="ctr" anchorCtr="1"/>
              <a:lstStyle/>
              <a:p>
                <a:pPr>
                  <a:defRPr sz="1000" b="1" i="0" u="none" strike="noStrike" kern="1200" cap="none" baseline="0">
                    <a:solidFill>
                      <a:schemeClr val="tx1"/>
                    </a:solidFill>
                    <a:latin typeface="+mn-lt"/>
                    <a:ea typeface="+mn-ea"/>
                    <a:cs typeface="+mn-cs"/>
                  </a:defRPr>
                </a:pPr>
                <a:r>
                  <a:rPr lang="en-US" sz="1000" b="1" cap="none" dirty="0"/>
                  <a:t>Combined Ratio</a:t>
                </a:r>
              </a:p>
            </c:rich>
          </c:tx>
          <c:overlay val="0"/>
          <c:spPr>
            <a:noFill/>
            <a:ln>
              <a:noFill/>
            </a:ln>
            <a:effectLst/>
          </c:spPr>
          <c:txPr>
            <a:bodyPr rot="-5400000" spcFirstLastPara="1" vertOverflow="ellipsis" vert="horz" wrap="square" anchor="ctr" anchorCtr="1"/>
            <a:lstStyle/>
            <a:p>
              <a:pPr>
                <a:defRPr sz="1000" b="1" i="0" u="none" strike="noStrike" kern="1200" cap="none" baseline="0">
                  <a:solidFill>
                    <a:schemeClr val="tx1"/>
                  </a:solidFill>
                  <a:latin typeface="+mn-lt"/>
                  <a:ea typeface="+mn-ea"/>
                  <a:cs typeface="+mn-cs"/>
                </a:defRPr>
              </a:pPr>
              <a:endParaRPr lang="es-GT"/>
            </a:p>
          </c:txPr>
        </c:title>
        <c:numFmt formatCode="0%" sourceLinked="0"/>
        <c:majorTickMark val="out"/>
        <c:minorTickMark val="none"/>
        <c:tickLblPos val="nextTo"/>
        <c:spPr>
          <a:noFill/>
          <a:ln w="9525" cap="flat" cmpd="sng" algn="ctr">
            <a:solidFill>
              <a:schemeClr val="bg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s-GT"/>
          </a:p>
        </c:txPr>
        <c:crossAx val="600787200"/>
        <c:crosses val="autoZero"/>
        <c:crossBetween val="between"/>
      </c:valAx>
      <c:spPr>
        <a:noFill/>
        <a:ln>
          <a:noFill/>
        </a:ln>
        <a:effectLst/>
      </c:spPr>
    </c:plotArea>
    <c:legend>
      <c:legendPos val="t"/>
      <c:layout>
        <c:manualLayout>
          <c:xMode val="edge"/>
          <c:yMode val="edge"/>
          <c:x val="0.34855301932023841"/>
          <c:y val="0.95581323204050639"/>
          <c:w val="0.30049885591224179"/>
          <c:h val="4.11197393268524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GT"/>
        </a:p>
      </c:txPr>
    </c:legend>
    <c:plotVisOnly val="1"/>
    <c:dispBlanksAs val="gap"/>
    <c:showDLblsOverMax val="0"/>
  </c:chart>
  <c:spPr>
    <a:noFill/>
    <a:ln>
      <a:noFill/>
    </a:ln>
    <a:effectLst/>
  </c:spPr>
  <c:txPr>
    <a:bodyPr/>
    <a:lstStyle/>
    <a:p>
      <a:pPr>
        <a:defRPr sz="1000">
          <a:solidFill>
            <a:schemeClr val="tx1"/>
          </a:solidFill>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ROAE</c:v>
                </c:pt>
              </c:strCache>
            </c:strRef>
          </c:tx>
          <c:spPr>
            <a:solidFill>
              <a:schemeClr val="accent1"/>
            </a:solidFill>
            <a:ln>
              <a:noFill/>
            </a:ln>
            <a:effectLst/>
          </c:spPr>
          <c:invertIfNegative val="0"/>
          <c:dLbls>
            <c:dLbl>
              <c:idx val="14"/>
              <c:layout>
                <c:manualLayout>
                  <c:x val="0"/>
                  <c:y val="2.0082987551867354E-2"/>
                </c:manualLayout>
              </c:layout>
              <c:numFmt formatCode="0.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G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1D-474F-BCF9-2F45F7F7AE0A}"/>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9M22</c:v>
                </c:pt>
              </c:strCache>
            </c:strRef>
          </c:cat>
          <c:val>
            <c:numRef>
              <c:f>Sheet1!$B$2:$P$2</c:f>
              <c:numCache>
                <c:formatCode>0.00%</c:formatCode>
                <c:ptCount val="15"/>
                <c:pt idx="0" formatCode="0%">
                  <c:v>0.04</c:v>
                </c:pt>
                <c:pt idx="1">
                  <c:v>0.127</c:v>
                </c:pt>
                <c:pt idx="2">
                  <c:v>0.108</c:v>
                </c:pt>
                <c:pt idx="3">
                  <c:v>4.2999999999999997E-2</c:v>
                </c:pt>
                <c:pt idx="4">
                  <c:v>0.125</c:v>
                </c:pt>
                <c:pt idx="5">
                  <c:v>0.11799999999999999</c:v>
                </c:pt>
                <c:pt idx="6">
                  <c:v>0.11700000000000001</c:v>
                </c:pt>
                <c:pt idx="7">
                  <c:v>9.8000000000000004E-2</c:v>
                </c:pt>
                <c:pt idx="8">
                  <c:v>8.3000000000000004E-2</c:v>
                </c:pt>
                <c:pt idx="9">
                  <c:v>3.3000000000000002E-2</c:v>
                </c:pt>
                <c:pt idx="10">
                  <c:v>3.5000000000000003E-2</c:v>
                </c:pt>
                <c:pt idx="11">
                  <c:v>9.7000000000000003E-2</c:v>
                </c:pt>
                <c:pt idx="12">
                  <c:v>3.4000000000000002E-2</c:v>
                </c:pt>
                <c:pt idx="13">
                  <c:v>0.108</c:v>
                </c:pt>
                <c:pt idx="14">
                  <c:v>-2.1999999999999999E-2</c:v>
                </c:pt>
              </c:numCache>
            </c:numRef>
          </c:val>
          <c:extLst>
            <c:ext xmlns:c16="http://schemas.microsoft.com/office/drawing/2014/chart" uri="{C3380CC4-5D6E-409C-BE32-E72D297353CC}">
              <c16:uniqueId val="{00000000-C21D-474F-BCF9-2F45F7F7AE0A}"/>
            </c:ext>
          </c:extLst>
        </c:ser>
        <c:dLbls>
          <c:showLegendKey val="0"/>
          <c:showVal val="0"/>
          <c:showCatName val="0"/>
          <c:showSerName val="0"/>
          <c:showPercent val="0"/>
          <c:showBubbleSize val="0"/>
        </c:dLbls>
        <c:gapWidth val="219"/>
        <c:overlap val="-27"/>
        <c:axId val="977963919"/>
        <c:axId val="1262534719"/>
      </c:barChart>
      <c:lineChart>
        <c:grouping val="standard"/>
        <c:varyColors val="0"/>
        <c:ser>
          <c:idx val="1"/>
          <c:order val="1"/>
          <c:tx>
            <c:strRef>
              <c:f>Sheet1!$A$3</c:f>
              <c:strCache>
                <c:ptCount val="1"/>
                <c:pt idx="0">
                  <c:v>5 Yr Weighted Average</c:v>
                </c:pt>
              </c:strCache>
            </c:strRef>
          </c:tx>
          <c:spPr>
            <a:ln w="28575" cap="rnd">
              <a:solidFill>
                <a:schemeClr val="accent2"/>
              </a:solidFill>
              <a:round/>
            </a:ln>
            <a:effectLst/>
          </c:spPr>
          <c:marker>
            <c:symbol val="none"/>
          </c:marker>
          <c:dLbls>
            <c:numFmt formatCode="0.0%" sourceLinked="0"/>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Sheet1!$B$3:$P$3</c:f>
              <c:numCache>
                <c:formatCode>General</c:formatCode>
                <c:ptCount val="15"/>
                <c:pt idx="3" formatCode="0.00%">
                  <c:v>9.7000000000000003E-2</c:v>
                </c:pt>
                <c:pt idx="4" formatCode="0.00%">
                  <c:v>8.8999999999999996E-2</c:v>
                </c:pt>
                <c:pt idx="5" formatCode="0.00%">
                  <c:v>0.104</c:v>
                </c:pt>
                <c:pt idx="6" formatCode="0.00%">
                  <c:v>0.104</c:v>
                </c:pt>
                <c:pt idx="7" formatCode="0.00%">
                  <c:v>0.10199999999999999</c:v>
                </c:pt>
                <c:pt idx="8" formatCode="0.00%">
                  <c:v>0.107</c:v>
                </c:pt>
                <c:pt idx="9" formatCode="0.00%">
                  <c:v>8.8999999999999996E-2</c:v>
                </c:pt>
                <c:pt idx="10" formatCode="0.00%">
                  <c:v>7.1999999999999995E-2</c:v>
                </c:pt>
                <c:pt idx="11" formatCode="0.00%">
                  <c:v>6.9000000000000006E-2</c:v>
                </c:pt>
                <c:pt idx="12" formatCode="0.00%">
                  <c:v>5.6000000000000001E-2</c:v>
                </c:pt>
                <c:pt idx="13" formatCode="0.00%">
                  <c:v>6.2E-2</c:v>
                </c:pt>
              </c:numCache>
            </c:numRef>
          </c:val>
          <c:smooth val="0"/>
          <c:extLst>
            <c:ext xmlns:c16="http://schemas.microsoft.com/office/drawing/2014/chart" uri="{C3380CC4-5D6E-409C-BE32-E72D297353CC}">
              <c16:uniqueId val="{00000001-C21D-474F-BCF9-2F45F7F7AE0A}"/>
            </c:ext>
          </c:extLst>
        </c:ser>
        <c:dLbls>
          <c:showLegendKey val="0"/>
          <c:showVal val="0"/>
          <c:showCatName val="0"/>
          <c:showSerName val="0"/>
          <c:showPercent val="0"/>
          <c:showBubbleSize val="0"/>
        </c:dLbls>
        <c:marker val="1"/>
        <c:smooth val="0"/>
        <c:axId val="977963919"/>
        <c:axId val="1262534719"/>
      </c:lineChart>
      <c:catAx>
        <c:axId val="977963919"/>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15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GT"/>
          </a:p>
        </c:txPr>
        <c:crossAx val="1262534719"/>
        <c:crosses val="autoZero"/>
        <c:auto val="1"/>
        <c:lblAlgn val="ctr"/>
        <c:lblOffset val="300"/>
        <c:noMultiLvlLbl val="0"/>
      </c:catAx>
      <c:valAx>
        <c:axId val="1262534719"/>
        <c:scaling>
          <c:orientation val="minMax"/>
        </c:scaling>
        <c:delete val="0"/>
        <c:axPos val="l"/>
        <c:numFmt formatCode="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GT"/>
          </a:p>
        </c:txPr>
        <c:crossAx val="977963919"/>
        <c:crosses val="autoZero"/>
        <c:crossBetween val="between"/>
        <c:majorUnit val="4.0000000000000008E-2"/>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Result!$AB$5</c:f>
              <c:strCache>
                <c:ptCount val="1"/>
              </c:strCache>
            </c:strRef>
          </c:tx>
          <c:spPr>
            <a:solidFill>
              <a:schemeClr val="accent1"/>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3"/>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CCC9-40BF-AF37-CFEC44B49C41}"/>
              </c:ext>
            </c:extLst>
          </c:dPt>
          <c:dPt>
            <c:idx val="4"/>
            <c:invertIfNegative val="0"/>
            <c:bubble3D val="0"/>
            <c:spPr>
              <a:solidFill>
                <a:srgbClr val="002C77"/>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3AD4-48CD-A933-841CCA5E3EE5}"/>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Result!$E$62:$E$66</c:f>
              <c:strCache>
                <c:ptCount val="5"/>
                <c:pt idx="0">
                  <c:v>01.01.</c:v>
                </c:pt>
                <c:pt idx="1">
                  <c:v>01.04.</c:v>
                </c:pt>
                <c:pt idx="2">
                  <c:v>01.05.</c:v>
                </c:pt>
                <c:pt idx="3">
                  <c:v>01.06.</c:v>
                </c:pt>
                <c:pt idx="4">
                  <c:v>01.07.</c:v>
                </c:pt>
              </c:strCache>
            </c:strRef>
          </c:cat>
          <c:val>
            <c:numRef>
              <c:f>Result!$AB$62:$AB$66</c:f>
              <c:numCache>
                <c:formatCode>0%</c:formatCode>
                <c:ptCount val="5"/>
                <c:pt idx="0">
                  <c:v>0.18378273332809886</c:v>
                </c:pt>
                <c:pt idx="1">
                  <c:v>0.19784953993300705</c:v>
                </c:pt>
                <c:pt idx="2">
                  <c:v>0.34005111149697442</c:v>
                </c:pt>
                <c:pt idx="3">
                  <c:v>0.13445931058551408</c:v>
                </c:pt>
                <c:pt idx="4">
                  <c:v>0.21647111940953073</c:v>
                </c:pt>
              </c:numCache>
            </c:numRef>
          </c:val>
          <c:extLst>
            <c:ext xmlns:c16="http://schemas.microsoft.com/office/drawing/2014/chart" uri="{C3380CC4-5D6E-409C-BE32-E72D297353CC}">
              <c16:uniqueId val="{00000002-3AD4-48CD-A933-841CCA5E3EE5}"/>
            </c:ext>
          </c:extLst>
        </c:ser>
        <c:dLbls>
          <c:dLblPos val="inEnd"/>
          <c:showLegendKey val="0"/>
          <c:showVal val="1"/>
          <c:showCatName val="0"/>
          <c:showSerName val="0"/>
          <c:showPercent val="0"/>
          <c:showBubbleSize val="0"/>
        </c:dLbls>
        <c:gapWidth val="41"/>
        <c:axId val="760983807"/>
        <c:axId val="760985055"/>
      </c:barChart>
      <c:catAx>
        <c:axId val="760983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s-GT"/>
          </a:p>
        </c:txPr>
        <c:crossAx val="760985055"/>
        <c:crosses val="autoZero"/>
        <c:auto val="1"/>
        <c:lblAlgn val="ctr"/>
        <c:lblOffset val="100"/>
        <c:noMultiLvlLbl val="0"/>
      </c:catAx>
      <c:valAx>
        <c:axId val="760985055"/>
        <c:scaling>
          <c:orientation val="minMax"/>
        </c:scaling>
        <c:delete val="1"/>
        <c:axPos val="l"/>
        <c:numFmt formatCode="0%" sourceLinked="1"/>
        <c:majorTickMark val="none"/>
        <c:minorTickMark val="none"/>
        <c:tickLblPos val="nextTo"/>
        <c:crossAx val="76098380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400"/>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Result!$AB$5</c:f>
              <c:strCache>
                <c:ptCount val="1"/>
              </c:strCache>
            </c:strRef>
          </c:tx>
          <c:spPr>
            <a:solidFill>
              <a:schemeClr val="accent1"/>
            </a:solidFill>
            <a:ln>
              <a:noFill/>
            </a:ln>
            <a:effectLst>
              <a:outerShdw blurRad="76200" dir="18900000" sy="23000" kx="-1200000" algn="bl" rotWithShape="0">
                <a:prstClr val="black">
                  <a:alpha val="20000"/>
                </a:prstClr>
              </a:outerShdw>
            </a:effectLst>
          </c:spPr>
          <c:invertIfNegative val="0"/>
          <c:dPt>
            <c:idx val="3"/>
            <c:invertIfNegative val="0"/>
            <c:bubble3D val="0"/>
            <c:spPr>
              <a:solidFill>
                <a:schemeClr val="accent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78D-4BB6-B149-913E26C6CF04}"/>
              </c:ext>
            </c:extLst>
          </c:dPt>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Result!$C$69:$C$73</c:f>
              <c:strCache>
                <c:ptCount val="5"/>
                <c:pt idx="0">
                  <c:v>Central America</c:v>
                </c:pt>
                <c:pt idx="1">
                  <c:v>Caribbean</c:v>
                </c:pt>
                <c:pt idx="2">
                  <c:v>Mexico</c:v>
                </c:pt>
                <c:pt idx="3">
                  <c:v>South America</c:v>
                </c:pt>
                <c:pt idx="4">
                  <c:v>Retro/Regional</c:v>
                </c:pt>
              </c:strCache>
            </c:strRef>
          </c:cat>
          <c:val>
            <c:numRef>
              <c:f>Result!$AB$69:$AB$73</c:f>
              <c:numCache>
                <c:formatCode>0%</c:formatCode>
                <c:ptCount val="5"/>
                <c:pt idx="0">
                  <c:v>0.11500531626212754</c:v>
                </c:pt>
                <c:pt idx="1">
                  <c:v>0.24005752975324807</c:v>
                </c:pt>
                <c:pt idx="2">
                  <c:v>0.30588160345179694</c:v>
                </c:pt>
                <c:pt idx="3">
                  <c:v>0.22380323748583705</c:v>
                </c:pt>
                <c:pt idx="4">
                  <c:v>0.12476964760046627</c:v>
                </c:pt>
              </c:numCache>
            </c:numRef>
          </c:val>
          <c:extLst>
            <c:ext xmlns:c16="http://schemas.microsoft.com/office/drawing/2014/chart" uri="{C3380CC4-5D6E-409C-BE32-E72D297353CC}">
              <c16:uniqueId val="{00000002-E78D-4BB6-B149-913E26C6CF04}"/>
            </c:ext>
          </c:extLst>
        </c:ser>
        <c:dLbls>
          <c:dLblPos val="inEnd"/>
          <c:showLegendKey val="0"/>
          <c:showVal val="1"/>
          <c:showCatName val="0"/>
          <c:showSerName val="0"/>
          <c:showPercent val="0"/>
          <c:showBubbleSize val="0"/>
        </c:dLbls>
        <c:gapWidth val="41"/>
        <c:axId val="760983807"/>
        <c:axId val="760985055"/>
      </c:barChart>
      <c:catAx>
        <c:axId val="7609838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s-GT"/>
          </a:p>
        </c:txPr>
        <c:crossAx val="760985055"/>
        <c:crosses val="autoZero"/>
        <c:auto val="1"/>
        <c:lblAlgn val="ctr"/>
        <c:lblOffset val="100"/>
        <c:noMultiLvlLbl val="0"/>
      </c:catAx>
      <c:valAx>
        <c:axId val="760985055"/>
        <c:scaling>
          <c:orientation val="minMax"/>
        </c:scaling>
        <c:delete val="1"/>
        <c:axPos val="l"/>
        <c:numFmt formatCode="0%" sourceLinked="1"/>
        <c:majorTickMark val="none"/>
        <c:minorTickMark val="none"/>
        <c:tickLblPos val="nextTo"/>
        <c:crossAx val="76098380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400"/>
      </a:pPr>
      <a:endParaRPr lang="es-GT"/>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Chart!$B$4:$B$46</cx:f>
        <cx:lvl ptCount="43">
          <cx:pt idx="0">FHCF</cx:pt>
          <cx:pt idx="1">Berkshire Hathaway</cx:pt>
          <cx:pt idx="2">Citizens</cx:pt>
          <cx:pt idx="3">Munich Re</cx:pt>
          <cx:pt idx="4">Swiss Re</cx:pt>
          <cx:pt idx="5">State Farm*</cx:pt>
          <cx:pt idx="6">Chubb</cx:pt>
          <cx:pt idx="7">Liberty Mutual</cx:pt>
          <cx:pt idx="8">Progressive</cx:pt>
          <cx:pt idx="9">Everest</cx:pt>
          <cx:pt idx="10">Fairfax</cx:pt>
          <cx:pt idx="11">Arch</cx:pt>
          <cx:pt idx="12">Zurich</cx:pt>
          <cx:pt idx="13">RenRe</cx:pt>
          <cx:pt idx="14">AIG</cx:pt>
          <cx:pt idx="15">AXA</cx:pt>
          <cx:pt idx="16">Allstate</cx:pt>
          <cx:pt idx="17">Travelers</cx:pt>
          <cx:pt idx="18">Partner Re</cx:pt>
          <cx:pt idx="19">SCOR</cx:pt>
          <cx:pt idx="20">Hannover Ruck</cx:pt>
          <cx:pt idx="21">Manulife</cx:pt>
          <cx:pt idx="22">Cincinnati</cx:pt>
          <cx:pt idx="23">Hartford</cx:pt>
          <cx:pt idx="24">Lancashire</cx:pt>
          <cx:pt idx="25">AXIS</cx:pt>
          <cx:pt idx="26">Hiscox</cx:pt>
          <cx:pt idx="27">Beazley</cx:pt>
          <cx:pt idx="28">Assurant</cx:pt>
          <cx:pt idx="29">Universal</cx:pt>
          <cx:pt idx="30">WRB</cx:pt>
          <cx:pt idx="31">CNA  </cx:pt>
          <cx:pt idx="32">SiriusPoint</cx:pt>
          <cx:pt idx="33">Markel</cx:pt>
          <cx:pt idx="34">HCI</cx:pt>
          <cx:pt idx="35">White Mountains</cx:pt>
          <cx:pt idx="36">Heritage</cx:pt>
          <cx:pt idx="37">RLI</cx:pt>
          <cx:pt idx="38">AFG</cx:pt>
          <cx:pt idx="39">United Ins</cx:pt>
          <cx:pt idx="40">Intact</cx:pt>
          <cx:pt idx="41">Hanover Ins Grp</cx:pt>
          <cx:pt idx="42">Kinsale</cx:pt>
        </cx:lvl>
      </cx:strDim>
      <cx:numDim type="size">
        <cx:f>Chart!$C$4:$C$46</cx:f>
        <cx:lvl ptCount="43" formatCode="&quot;$&quot;#,##0.0_);[Red]\(&quot;$&quot;#,##0.0\)">
          <cx:pt idx="0">10000</cx:pt>
          <cx:pt idx="1">3400</cx:pt>
          <cx:pt idx="2">2400</cx:pt>
          <cx:pt idx="3">1552</cx:pt>
          <cx:pt idx="4">1300</cx:pt>
          <cx:pt idx="5">1030</cx:pt>
          <cx:pt idx="6">975</cx:pt>
          <cx:pt idx="7">835</cx:pt>
          <cx:pt idx="8">785</cx:pt>
          <cx:pt idx="9">600</cx:pt>
          <cx:pt idx="10">560.60000000000002</cx:pt>
          <cx:pt idx="11">550.79999999999995</cx:pt>
          <cx:pt idx="12">550</cx:pt>
          <cx:pt idx="13">539.70000000000005</cx:pt>
          <cx:pt idx="14">450</cx:pt>
          <cx:pt idx="15">388</cx:pt>
          <cx:pt idx="16">366</cx:pt>
          <cx:pt idx="17">326</cx:pt>
          <cx:pt idx="18">300</cx:pt>
          <cx:pt idx="19">270.63</cx:pt>
          <cx:pt idx="20">267.71999999999997</cx:pt>
          <cx:pt idx="21">256</cx:pt>
          <cx:pt idx="22">220</cx:pt>
          <cx:pt idx="23">214</cx:pt>
          <cx:pt idx="24">175</cx:pt>
          <cx:pt idx="25">160</cx:pt>
          <cx:pt idx="26">135</cx:pt>
          <cx:pt idx="27">120</cx:pt>
          <cx:pt idx="28">118.09999999999999</cx:pt>
          <cx:pt idx="29">111</cx:pt>
          <cx:pt idx="30">94.099999999999994</cx:pt>
          <cx:pt idx="31">87</cx:pt>
          <cx:pt idx="32">80.099999999999994</cx:pt>
          <cx:pt idx="33">70</cx:pt>
          <cx:pt idx="34">51</cx:pt>
          <cx:pt idx="35">51</cx:pt>
          <cx:pt idx="36">40</cx:pt>
          <cx:pt idx="37">40</cx:pt>
          <cx:pt idx="38">39</cx:pt>
          <cx:pt idx="39">36.5</cx:pt>
          <cx:pt idx="40">34.700000000000003</cx:pt>
          <cx:pt idx="41">28</cx:pt>
          <cx:pt idx="42">20.600000000000001</cx:pt>
        </cx:lvl>
      </cx:numDim>
    </cx:data>
  </cx:chartData>
  <cx:chart>
    <cx:title pos="t" align="ctr" overlay="0">
      <cx:tx>
        <cx:rich>
          <a:bodyPr rot="0" spcFirstLastPara="1" vertOverflow="ellipsis" vert="horz" wrap="square" lIns="38100" tIns="19050" rIns="38100" bIns="19050" anchor="ctr" anchorCtr="1" compatLnSpc="0"/>
          <a:lstStyle/>
          <a:p>
            <a:pPr algn="ctr" rtl="0">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huracán</a:t>
            </a: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Ian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reporta</a:t>
            </a: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estimaciones</a:t>
            </a: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de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pérdidas</a:t>
            </a: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netas</a:t>
            </a:r>
            <a:r>
              <a:rPr kumimoji="0" lang="en-US" sz="11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10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catastróficas</a:t>
            </a:r>
            <a:endParaRPr lang="en-US" sz="1100" b="1" dirty="0"/>
          </a:p>
        </cx:rich>
      </cx:tx>
    </cx:title>
    <cx:plotArea>
      <cx:plotAreaRegion>
        <cx:series layoutId="sunburst" uniqueId="{0A58B4A8-4AB0-478C-8662-E81485153AD5}">
          <cx:tx>
            <cx:txData>
              <cx:f>Chart!$B$4:$B$46</cx:f>
              <cx:v>FHCF Berkshire Hathaway Citizens Munich Re Swiss Re State Farm* Chubb Liberty Mutual Progressive Everest Fairfax Arch Zurich RenRe AIG AXA Allstate Travelers Partner Re SCOR Hannover Ruck Manulife Cincinnati Hartford Lancashire AXIS Hiscox Beazley Assurant Universal WRB CNA   SiriusPoint Markel HCI White Mountains Heritage RLI AFG United Ins Intact Hanover Ins Grp Kinsale</cx:v>
            </cx:txData>
          </cx:tx>
          <cx:dataLabels>
            <cx:txPr>
              <a:bodyPr spcFirstLastPara="1" vertOverflow="ellipsis" wrap="square" lIns="0" tIns="0" rIns="0" bIns="0" anchor="ctr" anchorCtr="1"/>
              <a:lstStyle/>
              <a:p>
                <a:pPr>
                  <a:defRPr lang="en-US" sz="700" b="1" i="0" u="none" strike="noStrike" kern="1200" baseline="0">
                    <a:solidFill>
                      <a:schemeClr val="bg1"/>
                    </a:solidFill>
                    <a:latin typeface="Arial" panose="020B0604020202020204" pitchFamily="34" charset="0"/>
                    <a:ea typeface="Arial" panose="020B0604020202020204" pitchFamily="34" charset="0"/>
                    <a:cs typeface="Arial" panose="020B0604020202020204" pitchFamily="34" charset="0"/>
                  </a:defRPr>
                </a:pPr>
                <a:endParaRPr lang="en-US" sz="700" b="1">
                  <a:solidFill>
                    <a:schemeClr val="bg1"/>
                  </a:solidFill>
                  <a:latin typeface="Arial" panose="020B0604020202020204" pitchFamily="34" charset="0"/>
                  <a:cs typeface="Arial" panose="020B0604020202020204" pitchFamily="34" charset="0"/>
                </a:endParaRPr>
              </a:p>
            </cx:txPr>
            <cx:visibility seriesName="0" categoryName="1" value="0"/>
            <cx:separator>, </cx:separator>
          </cx:dataLabels>
          <cx:dataId val="0"/>
        </cx:series>
      </cx:plotAreaRegion>
    </cx:plotArea>
  </cx:chart>
  <cx:spPr>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07/09/2023</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‹Nº›</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07/09/2023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‹Nº›</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A0EF7-91B4-4257-ADD6-DBE05AF892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81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to the future outlook, the rebalancing underway in capacity hinges on a market expectation of supportable returns and could revert to scarcity should this prove not to be the case. </a:t>
            </a:r>
            <a:r>
              <a:rPr lang="en-US" sz="1200" kern="1200" err="1">
                <a:solidFill>
                  <a:schemeClr val="tx1"/>
                </a:solidFill>
                <a:effectLst/>
                <a:latin typeface="+mn-lt"/>
                <a:ea typeface="+mn-ea"/>
                <a:cs typeface="+mn-cs"/>
              </a:rPr>
              <a:t>Cedent</a:t>
            </a:r>
            <a:r>
              <a:rPr lang="en-US" sz="1200" kern="1200">
                <a:solidFill>
                  <a:schemeClr val="tx1"/>
                </a:solidFill>
                <a:effectLst/>
                <a:latin typeface="+mn-lt"/>
                <a:ea typeface="+mn-ea"/>
                <a:cs typeface="+mn-cs"/>
              </a:rPr>
              <a:t> differentiation remains significant, as market drivers are expected to linger into January 1 renewals. Reinsurers’ flight to quality programs will endure. Price adequacy across lines and supportable structures should drive sufficient capacity levels.</a:t>
            </a:r>
          </a:p>
          <a:p>
            <a:endParaRPr lang="en-US"/>
          </a:p>
        </p:txBody>
      </p:sp>
      <p:sp>
        <p:nvSpPr>
          <p:cNvPr id="4" name="Slide Number Placeholder 3"/>
          <p:cNvSpPr>
            <a:spLocks noGrp="1"/>
          </p:cNvSpPr>
          <p:nvPr>
            <p:ph type="sldNum" sz="quarter" idx="5"/>
          </p:nvPr>
        </p:nvSpPr>
        <p:spPr/>
        <p:txBody>
          <a:bodyPr/>
          <a:lstStyle/>
          <a:p>
            <a:pPr defTabSz="466618">
              <a:defRPr/>
            </a:pPr>
            <a:fld id="{FC7103BD-7701-48DF-80EF-9E6A00808F8F}" type="slidenum">
              <a:rPr lang="en-US">
                <a:solidFill>
                  <a:prstClr val="black"/>
                </a:solidFill>
                <a:latin typeface="Calibri" panose="020F0502020204030204"/>
              </a:rPr>
              <a:pPr defTabSz="46661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4567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7103BD-7701-48DF-80EF-9E6A00808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4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281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A0EF7-91B4-4257-ADD6-DBE05AF892CF}" type="slidenum">
              <a:rPr lang="en-GB" smtClean="0"/>
              <a:t>7</a:t>
            </a:fld>
            <a:endParaRPr lang="en-GB" dirty="0"/>
          </a:p>
        </p:txBody>
      </p:sp>
    </p:spTree>
    <p:extLst>
      <p:ext uri="{BB962C8B-B14F-4D97-AF65-F5344CB8AC3E}">
        <p14:creationId xmlns:p14="http://schemas.microsoft.com/office/powerpoint/2010/main" val="348746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8</a:t>
            </a:fld>
            <a:endParaRPr lang="en-US" dirty="0"/>
          </a:p>
        </p:txBody>
      </p:sp>
    </p:spTree>
    <p:extLst>
      <p:ext uri="{BB962C8B-B14F-4D97-AF65-F5344CB8AC3E}">
        <p14:creationId xmlns:p14="http://schemas.microsoft.com/office/powerpoint/2010/main" val="343002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8592D-D948-4097-8DFA-13323059B7D8}" type="slidenum">
              <a:rPr lang="en-US" smtClean="0"/>
              <a:t>9</a:t>
            </a:fld>
            <a:endParaRPr lang="en-US" dirty="0"/>
          </a:p>
        </p:txBody>
      </p:sp>
    </p:spTree>
    <p:extLst>
      <p:ext uri="{BB962C8B-B14F-4D97-AF65-F5344CB8AC3E}">
        <p14:creationId xmlns:p14="http://schemas.microsoft.com/office/powerpoint/2010/main" val="339508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93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reinsurance market continues to recalibrate from the unprecedented conditions experienced at January 1.</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As the year progressed, the renewal process steadied with stakeholders learning from the more challenging placements of earlier in the year.</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This demanding market has reached an atypical balance diverging</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from previous market dynamics, as reinsurers’ deployment requirements are holding steady despite rebounding capacity levels.</a:t>
            </a:r>
          </a:p>
          <a:p>
            <a:endParaRPr lang="en-US"/>
          </a:p>
        </p:txBody>
      </p:sp>
      <p:sp>
        <p:nvSpPr>
          <p:cNvPr id="4" name="Slide Number Placeholder 3"/>
          <p:cNvSpPr>
            <a:spLocks noGrp="1"/>
          </p:cNvSpPr>
          <p:nvPr>
            <p:ph type="sldNum" sz="quarter" idx="10"/>
          </p:nvPr>
        </p:nvSpPr>
        <p:spPr/>
        <p:txBody>
          <a:bodyPr/>
          <a:lstStyle/>
          <a:p>
            <a:fld id="{EA88592D-D948-4097-8DFA-13323059B7D8}" type="slidenum">
              <a:rPr lang="en-US" smtClean="0"/>
              <a:t>11</a:t>
            </a:fld>
            <a:endParaRPr lang="en-US"/>
          </a:p>
        </p:txBody>
      </p:sp>
    </p:spTree>
    <p:extLst>
      <p:ext uri="{BB962C8B-B14F-4D97-AF65-F5344CB8AC3E}">
        <p14:creationId xmlns:p14="http://schemas.microsoft.com/office/powerpoint/2010/main" val="32712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look at five sections of the market</a:t>
            </a:r>
          </a:p>
          <a:p>
            <a:r>
              <a:rPr lang="en-GB" dirty="0"/>
              <a:t>We will concern ourselves with the ‘whys’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5A0EF7-91B4-4257-ADD6-DBE05AF892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4043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49.xml"/><Relationship Id="rId7" Type="http://schemas.openxmlformats.org/officeDocument/2006/relationships/customXml" Target="../../customXml/item5.xml"/><Relationship Id="rId2" Type="http://schemas.openxmlformats.org/officeDocument/2006/relationships/customXml" Target="../../customXml/item48.xml"/><Relationship Id="rId1" Type="http://schemas.openxmlformats.org/officeDocument/2006/relationships/customXml" Target="../../customXml/item68.xml"/><Relationship Id="rId6" Type="http://schemas.openxmlformats.org/officeDocument/2006/relationships/customXml" Target="../../customXml/item32.xml"/><Relationship Id="rId11" Type="http://schemas.openxmlformats.org/officeDocument/2006/relationships/image" Target="../media/image5.png"/><Relationship Id="rId5" Type="http://schemas.openxmlformats.org/officeDocument/2006/relationships/customXml" Target="../../customXml/item1.xml"/><Relationship Id="rId10" Type="http://schemas.openxmlformats.org/officeDocument/2006/relationships/image" Target="../media/image4.png"/><Relationship Id="rId4" Type="http://schemas.openxmlformats.org/officeDocument/2006/relationships/customXml" Target="../../customXml/item70.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customXml/item6.xml"/><Relationship Id="rId7" Type="http://schemas.openxmlformats.org/officeDocument/2006/relationships/slideMaster" Target="../slideMasters/slideMaster1.xml"/><Relationship Id="rId2" Type="http://schemas.openxmlformats.org/officeDocument/2006/relationships/customXml" Target="../../customXml/item61.xml"/><Relationship Id="rId1" Type="http://schemas.openxmlformats.org/officeDocument/2006/relationships/customXml" Target="../../customXml/item13.xml"/><Relationship Id="rId6" Type="http://schemas.openxmlformats.org/officeDocument/2006/relationships/customXml" Target="../../customXml/item25.xml"/><Relationship Id="rId5" Type="http://schemas.openxmlformats.org/officeDocument/2006/relationships/customXml" Target="../../customXml/item73.xml"/><Relationship Id="rId10" Type="http://schemas.openxmlformats.org/officeDocument/2006/relationships/image" Target="../media/image5.png"/><Relationship Id="rId4" Type="http://schemas.openxmlformats.org/officeDocument/2006/relationships/customXml" Target="../../customXml/item65.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45.xml"/><Relationship Id="rId2" Type="http://schemas.openxmlformats.org/officeDocument/2006/relationships/customXml" Target="../../customXml/item2.xml"/><Relationship Id="rId1" Type="http://schemas.openxmlformats.org/officeDocument/2006/relationships/customXml" Target="../../customXml/item4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xml"/><Relationship Id="rId1" Type="http://schemas.openxmlformats.org/officeDocument/2006/relationships/customXml" Target="../../customXml/item7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9.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7.xml"/><Relationship Id="rId2" Type="http://schemas.openxmlformats.org/officeDocument/2006/relationships/customXml" Target="../../customXml/item36.xml"/><Relationship Id="rId1" Type="http://schemas.openxmlformats.org/officeDocument/2006/relationships/customXml" Target="../../customXml/item60.xml"/><Relationship Id="rId5" Type="http://schemas.openxmlformats.org/officeDocument/2006/relationships/slideMaster" Target="../slideMasters/slideMaster1.xml"/><Relationship Id="rId4" Type="http://schemas.openxmlformats.org/officeDocument/2006/relationships/customXml" Target="../../customXml/item41.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59.xml"/><Relationship Id="rId2" Type="http://schemas.openxmlformats.org/officeDocument/2006/relationships/customXml" Target="../../customXml/item64.xml"/><Relationship Id="rId1" Type="http://schemas.openxmlformats.org/officeDocument/2006/relationships/customXml" Target="../../customXml/item38.xml"/><Relationship Id="rId6" Type="http://schemas.openxmlformats.org/officeDocument/2006/relationships/slideMaster" Target="../slideMasters/slideMaster1.xml"/><Relationship Id="rId5" Type="http://schemas.openxmlformats.org/officeDocument/2006/relationships/customXml" Target="../../customXml/item30.xml"/><Relationship Id="rId4" Type="http://schemas.openxmlformats.org/officeDocument/2006/relationships/customXml" Target="../../customXml/item51.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35.xml"/><Relationship Id="rId7" Type="http://schemas.openxmlformats.org/officeDocument/2006/relationships/slideMaster" Target="../slideMasters/slideMaster1.xml"/><Relationship Id="rId2" Type="http://schemas.openxmlformats.org/officeDocument/2006/relationships/customXml" Target="../../customXml/item56.xml"/><Relationship Id="rId1" Type="http://schemas.openxmlformats.org/officeDocument/2006/relationships/customXml" Target="../../customXml/item16.xml"/><Relationship Id="rId6" Type="http://schemas.openxmlformats.org/officeDocument/2006/relationships/customXml" Target="../../customXml/item18.xml"/><Relationship Id="rId5" Type="http://schemas.openxmlformats.org/officeDocument/2006/relationships/customXml" Target="../../customXml/item8.xml"/><Relationship Id="rId4" Type="http://schemas.openxmlformats.org/officeDocument/2006/relationships/customXml" Target="../../customXml/item26.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63.xml"/><Relationship Id="rId2" Type="http://schemas.openxmlformats.org/officeDocument/2006/relationships/customXml" Target="../../customXml/item37.xml"/><Relationship Id="rId1" Type="http://schemas.openxmlformats.org/officeDocument/2006/relationships/customXml" Target="../../customXml/item40.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28.xml"/><Relationship Id="rId2" Type="http://schemas.openxmlformats.org/officeDocument/2006/relationships/customXml" Target="../../customXml/item72.xml"/><Relationship Id="rId1" Type="http://schemas.openxmlformats.org/officeDocument/2006/relationships/customXml" Target="../../customXml/item21.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US"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US" sz="1000" dirty="0">
                <a:solidFill>
                  <a:schemeClr val="lt1"/>
                </a:solidFill>
                <a:effectLst/>
                <a:latin typeface="Arial" panose="020B0604020202020204" pitchFamily="34" charset="0"/>
              </a:rPr>
              <a:t>A business of 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dirty="0">
              <a:solidFill>
                <a:schemeClr val="lt1"/>
              </a:solidFill>
            </a:endParaRPr>
          </a:p>
        </p:txBody>
      </p:sp>
      <p:pic>
        <p:nvPicPr>
          <p:cNvPr id="5" name="CoverMainLogo_WHIT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US"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Copyright © 2023 Guy Carpenter &amp; Company, LLC.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a:t>
            </a:r>
            <a:r>
              <a:rPr lang="en-US" sz="800" dirty="0" err="1">
                <a:solidFill>
                  <a:schemeClr val="lt1"/>
                </a:solidFill>
              </a:rPr>
              <a:t>FileRef</a:t>
            </a:r>
            <a:r>
              <a:rPr lang="en-US"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A: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all" baseline="0">
                <a:solidFill>
                  <a:schemeClr val="bg1"/>
                </a:solidFill>
                <a:latin typeface="Arial Narrow" panose="020B0604020202020204" pitchFamily="34" charset="0"/>
                <a:cs typeface="Arial Narrow" panose="020B0604020202020204" pitchFamily="34" charset="0"/>
              </a:defRPr>
            </a:lvl1pPr>
          </a:lstStyle>
          <a:p>
            <a:r>
              <a:rPr lang="en-US" dirty="0"/>
              <a:t>This is a placeholder </a:t>
            </a:r>
            <a:br>
              <a:rPr lang="en-US" dirty="0"/>
            </a:br>
            <a:r>
              <a:rPr lang="en-US" dirty="0"/>
              <a:t>for main title</a:t>
            </a:r>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9"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707120" y="361951"/>
            <a:ext cx="3002280" cy="338459"/>
          </a:xfrm>
          <a:noFill/>
        </p:spPr>
        <p:txBody>
          <a:bodyPr anchor="t" anchorCtr="0"/>
          <a:lstStyle>
            <a:lvl1pPr algn="r">
              <a:defRPr sz="1000">
                <a:solidFill>
                  <a:srgbClr val="FF0000"/>
                </a:solidFill>
              </a:defRPr>
            </a:lvl1pPr>
          </a:lstStyle>
          <a:p>
            <a:r>
              <a:rPr lang="en-US" dirty="0"/>
              <a:t>Placeholder for a third party or a client logo if needed.</a:t>
            </a:r>
            <a:br>
              <a:rPr lang="en-US" dirty="0"/>
            </a:br>
            <a:endParaRPr lang="en-US" dirty="0"/>
          </a:p>
        </p:txBody>
      </p:sp>
      <p:sp>
        <p:nvSpPr>
          <p:cNvPr id="11" name="Text Placeholder 7"/>
          <p:cNvSpPr>
            <a:spLocks noGrp="1"/>
          </p:cNvSpPr>
          <p:nvPr>
            <p:ph type="body" sz="quarter" idx="13" hasCustomPrompt="1"/>
          </p:nvPr>
        </p:nvSpPr>
        <p:spPr>
          <a:xfrm>
            <a:off x="8707120" y="1081847"/>
            <a:ext cx="2875280" cy="639323"/>
          </a:xfrm>
          <a:solidFill>
            <a:schemeClr val="bg1"/>
          </a:solidFill>
        </p:spPr>
        <p:txBody>
          <a:bodyPr/>
          <a:lstStyle>
            <a:lvl1pPr>
              <a:defRPr sz="1000" baseline="0">
                <a:solidFill>
                  <a:srgbClr val="FF0000"/>
                </a:solidFill>
              </a:defRPr>
            </a:lvl1pPr>
          </a:lstStyle>
          <a:p>
            <a:pPr lvl="0"/>
            <a:r>
              <a:rPr lang="en-US" dirty="0"/>
              <a:t>Zoom in on placeholder until image icon appears. Click icon to insert your image. Once inserted, go to Format tab &gt; click Crop &gt; select “Fit”. Size up as needed if you have a vertical or square logo.  </a:t>
            </a:r>
          </a:p>
        </p:txBody>
      </p:sp>
      <p:sp>
        <p:nvSpPr>
          <p:cNvPr id="15" name="Text Placeholder 7"/>
          <p:cNvSpPr>
            <a:spLocks noGrp="1"/>
          </p:cNvSpPr>
          <p:nvPr>
            <p:ph type="body" sz="quarter" idx="14" hasCustomPrompt="1"/>
          </p:nvPr>
        </p:nvSpPr>
        <p:spPr>
          <a:xfrm>
            <a:off x="8648065" y="744032"/>
            <a:ext cx="213995" cy="288666"/>
          </a:xfrm>
          <a:prstGeom prst="upArrow">
            <a:avLst>
              <a:gd name="adj1" fmla="val 33976"/>
              <a:gd name="adj2" fmla="val 50000"/>
            </a:avLst>
          </a:prstGeom>
          <a:solidFill>
            <a:srgbClr val="FF0000"/>
          </a:solidFill>
        </p:spPr>
        <p:txBody>
          <a:bodyPr/>
          <a:lstStyle>
            <a:lvl1pPr>
              <a:defRPr sz="1000" baseline="0">
                <a:solidFill>
                  <a:srgbClr val="FF0000"/>
                </a:solidFill>
              </a:defRPr>
            </a:lvl1pPr>
          </a:lstStyle>
          <a:p>
            <a:pPr lvl="0"/>
            <a:r>
              <a:rPr lang="en-US" dirty="0"/>
              <a:t> </a:t>
            </a:r>
          </a:p>
        </p:txBody>
      </p:sp>
      <p:sp>
        <p:nvSpPr>
          <p:cNvPr id="16" name="Text Placeholder 7"/>
          <p:cNvSpPr>
            <a:spLocks noGrp="1"/>
          </p:cNvSpPr>
          <p:nvPr>
            <p:ph type="body" sz="quarter" idx="15" hasCustomPrompt="1"/>
          </p:nvPr>
        </p:nvSpPr>
        <p:spPr>
          <a:xfrm>
            <a:off x="448437" y="816206"/>
            <a:ext cx="6288030" cy="752691"/>
          </a:xfrm>
          <a:solidFill>
            <a:schemeClr val="bg1"/>
          </a:solidFill>
        </p:spPr>
        <p:txBody>
          <a:bodyPr/>
          <a:lstStyle>
            <a:lvl1pPr>
              <a:spcAft>
                <a:spcPts val="0"/>
              </a:spcAft>
              <a:defRPr sz="1400" b="1" baseline="0">
                <a:solidFill>
                  <a:srgbClr val="FF0000"/>
                </a:solidFill>
              </a:defRPr>
            </a:lvl1pPr>
          </a:lstStyle>
          <a:p>
            <a:pPr lvl="0"/>
            <a:r>
              <a:rPr lang="en-US" dirty="0"/>
              <a:t>Note: If using a third party or client logo, it needs to have a transparent background and have enough contrast against the background (preferably white). Please visit logo library on Global Sales SharePoint site. </a:t>
            </a: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5775" y="342901"/>
            <a:ext cx="3078486" cy="341377"/>
          </a:xfrm>
          <a:prstGeom prst="rect">
            <a:avLst/>
          </a:prstGeom>
        </p:spPr>
      </p:pic>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245923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89372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Back page gradient + disclaim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400"/>
              </a:spcBef>
              <a:defRPr sz="800">
                <a:solidFill>
                  <a:schemeClr val="bg1"/>
                </a:solidFill>
              </a:defRPr>
            </a:lvl1pPr>
          </a:lstStyle>
          <a:p>
            <a:pPr lvl="0"/>
            <a:r>
              <a:rPr lang="en-US" dirty="0"/>
              <a:t>Click to add disclaimer</a:t>
            </a:r>
          </a:p>
        </p:txBody>
      </p:sp>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pic>
        <p:nvPicPr>
          <p:cNvPr id="10" name="Graphic 11">
            <a:extLst>
              <a:ext uri="{FF2B5EF4-FFF2-40B4-BE49-F238E27FC236}">
                <a16:creationId xmlns:a16="http://schemas.microsoft.com/office/drawing/2014/main" id="{4BDA5969-2C42-8648-93E3-BF7B87CBB6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4347" y="528506"/>
            <a:ext cx="3612691" cy="439336"/>
          </a:xfrm>
          <a:prstGeom prst="rect">
            <a:avLst/>
          </a:prstGeom>
        </p:spPr>
      </p:pic>
    </p:spTree>
    <p:extLst>
      <p:ext uri="{BB962C8B-B14F-4D97-AF65-F5344CB8AC3E}">
        <p14:creationId xmlns:p14="http://schemas.microsoft.com/office/powerpoint/2010/main" val="272978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US"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dirty="0"/>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dirty="0"/>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dirty="0"/>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dirty="0"/>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dirty="0"/>
              <a:t>Click to add text</a:t>
            </a:r>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‹Nº›</a:t>
            </a:fld>
            <a:endParaRPr lang="en-US"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US" dirty="0"/>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US"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US" dirty="0"/>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US" dirty="0"/>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2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31.xml"/><Relationship Id="rId2" Type="http://schemas.openxmlformats.org/officeDocument/2006/relationships/slideLayout" Target="../slideLayouts/slideLayout2.xml"/><Relationship Id="rId16" Type="http://schemas.openxmlformats.org/officeDocument/2006/relationships/customXml" Target="../../customXml/item11.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43.xml"/><Relationship Id="rId10" Type="http://schemas.openxmlformats.org/officeDocument/2006/relationships/slideLayout" Target="../slideLayouts/slideLayout10.xml"/><Relationship Id="rId19" Type="http://schemas.openxmlformats.org/officeDocument/2006/relationships/customXml" Target="../../customXml/item4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‹Nº›</a:t>
            </a:fld>
            <a:endParaRPr lang="en-GB" dirty="0"/>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6" r:id="rId12"/>
    <p:sldLayoutId id="2147483727"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19.xml"/><Relationship Id="rId5" Type="http://schemas.openxmlformats.org/officeDocument/2006/relationships/image" Target="../media/image7.pn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3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customXml" Target="../../customXml/item5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customXml" Target="../../customXml/item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customXml" Target="../../customXml/item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8846" r="9817" b="11001"/>
          <a:stretch/>
        </p:blipFill>
        <p:spPr>
          <a:xfrm>
            <a:off x="-8468" y="0"/>
            <a:ext cx="12200468" cy="6849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75" y="342901"/>
            <a:ext cx="3078486" cy="341377"/>
          </a:xfrm>
          <a:prstGeom prst="rect">
            <a:avLst/>
          </a:prstGeom>
        </p:spPr>
      </p:pic>
      <p:sp>
        <p:nvSpPr>
          <p:cNvPr id="18" name="Rectangle 17">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business of Marsh McLennan</a:t>
            </a: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itle 1"/>
          <p:cNvSpPr>
            <a:spLocks noGrp="1"/>
          </p:cNvSpPr>
          <p:nvPr>
            <p:ph type="ctrTitle"/>
            <p:custDataLst>
              <p:custData r:id="rId1"/>
            </p:custDataLst>
          </p:nvPr>
        </p:nvSpPr>
        <p:spPr>
          <a:xfrm>
            <a:off x="292018" y="1574486"/>
            <a:ext cx="10506797" cy="1601978"/>
          </a:xfrm>
        </p:spPr>
        <p:txBody>
          <a:bodyPr/>
          <a:lstStyle/>
          <a:p>
            <a:r>
              <a:rPr lang="en-US" dirty="0"/>
              <a:t>TENDENCIA DE MERCADO REASEGURADOR Y SU IMPACTO EN EL SECTOR ASEGURADOR COOPERATIVO</a:t>
            </a:r>
            <a:br>
              <a:rPr lang="en-US" dirty="0">
                <a:solidFill>
                  <a:schemeClr val="bg1"/>
                </a:solidFill>
              </a:rPr>
            </a:br>
            <a:endParaRPr lang="en-US" dirty="0"/>
          </a:p>
        </p:txBody>
      </p:sp>
    </p:spTree>
    <p:extLst>
      <p:ext uri="{BB962C8B-B14F-4D97-AF65-F5344CB8AC3E}">
        <p14:creationId xmlns:p14="http://schemas.microsoft.com/office/powerpoint/2010/main" val="212992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5775" y="355600"/>
            <a:ext cx="10679529" cy="495300"/>
          </a:xfrm>
        </p:spPr>
        <p:txBody>
          <a:bodyPr/>
          <a:lstStyle/>
          <a:p>
            <a:r>
              <a:rPr lang="es-MX" dirty="0"/>
              <a:t>Condiciones del mercado impulsadas por influencias macro</a:t>
            </a:r>
            <a:endParaRPr lang="en-US" dirty="0"/>
          </a:p>
        </p:txBody>
      </p:sp>
      <p:sp>
        <p:nvSpPr>
          <p:cNvPr id="4" name="Slide Number Placeholder 3"/>
          <p:cNvSpPr>
            <a:spLocks noGrp="1"/>
          </p:cNvSpPr>
          <p:nvPr>
            <p:ph type="sldNum" sz="quarter" idx="10"/>
          </p:nvPr>
        </p:nvSpPr>
        <p:spPr>
          <a:xfrm>
            <a:off x="11430000" y="6516000"/>
            <a:ext cx="280800" cy="123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Isosceles Triangle 2"/>
          <p:cNvSpPr/>
          <p:nvPr/>
        </p:nvSpPr>
        <p:spPr>
          <a:xfrm rot="5400000">
            <a:off x="8082571" y="897825"/>
            <a:ext cx="245745" cy="165047"/>
          </a:xfrm>
          <a:prstGeom prst="triangle">
            <a:avLst>
              <a:gd name="adj" fmla="val 499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8" name="Group 4">
            <a:extLst>
              <a:ext uri="{FF2B5EF4-FFF2-40B4-BE49-F238E27FC236}">
                <a16:creationId xmlns:a16="http://schemas.microsoft.com/office/drawing/2014/main" id="{32A60FBD-5AAB-4140-84D6-222C77A96370}"/>
              </a:ext>
            </a:extLst>
          </p:cNvPr>
          <p:cNvGrpSpPr>
            <a:grpSpLocks noChangeAspect="1"/>
          </p:cNvGrpSpPr>
          <p:nvPr/>
        </p:nvGrpSpPr>
        <p:grpSpPr bwMode="auto">
          <a:xfrm>
            <a:off x="5784277" y="1688770"/>
            <a:ext cx="550206" cy="550206"/>
            <a:chOff x="3838" y="2158"/>
            <a:chExt cx="614" cy="614"/>
          </a:xfrm>
          <a:solidFill>
            <a:schemeClr val="bg1"/>
          </a:solidFill>
        </p:grpSpPr>
        <p:sp>
          <p:nvSpPr>
            <p:cNvPr id="40" name="Freeform 5">
              <a:extLst>
                <a:ext uri="{FF2B5EF4-FFF2-40B4-BE49-F238E27FC236}">
                  <a16:creationId xmlns:a16="http://schemas.microsoft.com/office/drawing/2014/main" id="{63A3A63A-C60C-486B-82C2-5CF154BCE9A4}"/>
                </a:ext>
              </a:extLst>
            </p:cNvPr>
            <p:cNvSpPr>
              <a:spLocks noEditPoints="1"/>
            </p:cNvSpPr>
            <p:nvPr/>
          </p:nvSpPr>
          <p:spPr bwMode="auto">
            <a:xfrm>
              <a:off x="4118" y="2395"/>
              <a:ext cx="233" cy="279"/>
            </a:xfrm>
            <a:custGeom>
              <a:avLst/>
              <a:gdLst>
                <a:gd name="T0" fmla="*/ 95 w 97"/>
                <a:gd name="T1" fmla="*/ 34 h 116"/>
                <a:gd name="T2" fmla="*/ 79 w 97"/>
                <a:gd name="T3" fmla="*/ 14 h 116"/>
                <a:gd name="T4" fmla="*/ 76 w 97"/>
                <a:gd name="T5" fmla="*/ 12 h 116"/>
                <a:gd name="T6" fmla="*/ 53 w 97"/>
                <a:gd name="T7" fmla="*/ 1 h 116"/>
                <a:gd name="T8" fmla="*/ 48 w 97"/>
                <a:gd name="T9" fmla="*/ 1 h 116"/>
                <a:gd name="T10" fmla="*/ 21 w 97"/>
                <a:gd name="T11" fmla="*/ 6 h 116"/>
                <a:gd name="T12" fmla="*/ 15 w 97"/>
                <a:gd name="T13" fmla="*/ 11 h 116"/>
                <a:gd name="T14" fmla="*/ 5 w 97"/>
                <a:gd name="T15" fmla="*/ 36 h 116"/>
                <a:gd name="T16" fmla="*/ 5 w 97"/>
                <a:gd name="T17" fmla="*/ 41 h 116"/>
                <a:gd name="T18" fmla="*/ 11 w 97"/>
                <a:gd name="T19" fmla="*/ 61 h 116"/>
                <a:gd name="T20" fmla="*/ 1 w 97"/>
                <a:gd name="T21" fmla="*/ 82 h 116"/>
                <a:gd name="T22" fmla="*/ 1 w 97"/>
                <a:gd name="T23" fmla="*/ 89 h 116"/>
                <a:gd name="T24" fmla="*/ 13 w 97"/>
                <a:gd name="T25" fmla="*/ 112 h 116"/>
                <a:gd name="T26" fmla="*/ 20 w 97"/>
                <a:gd name="T27" fmla="*/ 116 h 116"/>
                <a:gd name="T28" fmla="*/ 22 w 97"/>
                <a:gd name="T29" fmla="*/ 116 h 116"/>
                <a:gd name="T30" fmla="*/ 43 w 97"/>
                <a:gd name="T31" fmla="*/ 111 h 116"/>
                <a:gd name="T32" fmla="*/ 46 w 97"/>
                <a:gd name="T33" fmla="*/ 110 h 116"/>
                <a:gd name="T34" fmla="*/ 62 w 97"/>
                <a:gd name="T35" fmla="*/ 98 h 116"/>
                <a:gd name="T36" fmla="*/ 63 w 97"/>
                <a:gd name="T37" fmla="*/ 97 h 116"/>
                <a:gd name="T38" fmla="*/ 77 w 97"/>
                <a:gd name="T39" fmla="*/ 82 h 116"/>
                <a:gd name="T40" fmla="*/ 92 w 97"/>
                <a:gd name="T41" fmla="*/ 66 h 116"/>
                <a:gd name="T42" fmla="*/ 94 w 97"/>
                <a:gd name="T43" fmla="*/ 61 h 116"/>
                <a:gd name="T44" fmla="*/ 97 w 97"/>
                <a:gd name="T45" fmla="*/ 40 h 116"/>
                <a:gd name="T46" fmla="*/ 95 w 97"/>
                <a:gd name="T47" fmla="*/ 34 h 116"/>
                <a:gd name="T48" fmla="*/ 79 w 97"/>
                <a:gd name="T49" fmla="*/ 57 h 116"/>
                <a:gd name="T50" fmla="*/ 65 w 97"/>
                <a:gd name="T51" fmla="*/ 71 h 116"/>
                <a:gd name="T52" fmla="*/ 52 w 97"/>
                <a:gd name="T53" fmla="*/ 86 h 116"/>
                <a:gd name="T54" fmla="*/ 38 w 97"/>
                <a:gd name="T55" fmla="*/ 96 h 116"/>
                <a:gd name="T56" fmla="*/ 24 w 97"/>
                <a:gd name="T57" fmla="*/ 99 h 116"/>
                <a:gd name="T58" fmla="*/ 17 w 97"/>
                <a:gd name="T59" fmla="*/ 85 h 116"/>
                <a:gd name="T60" fmla="*/ 26 w 97"/>
                <a:gd name="T61" fmla="*/ 65 h 116"/>
                <a:gd name="T62" fmla="*/ 27 w 97"/>
                <a:gd name="T63" fmla="*/ 60 h 116"/>
                <a:gd name="T64" fmla="*/ 21 w 97"/>
                <a:gd name="T65" fmla="*/ 39 h 116"/>
                <a:gd name="T66" fmla="*/ 28 w 97"/>
                <a:gd name="T67" fmla="*/ 21 h 116"/>
                <a:gd name="T68" fmla="*/ 48 w 97"/>
                <a:gd name="T69" fmla="*/ 17 h 116"/>
                <a:gd name="T70" fmla="*/ 68 w 97"/>
                <a:gd name="T71" fmla="*/ 25 h 116"/>
                <a:gd name="T72" fmla="*/ 80 w 97"/>
                <a:gd name="T73" fmla="*/ 41 h 116"/>
                <a:gd name="T74" fmla="*/ 79 w 97"/>
                <a:gd name="T75"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116">
                  <a:moveTo>
                    <a:pt x="95" y="34"/>
                  </a:moveTo>
                  <a:cubicBezTo>
                    <a:pt x="79" y="14"/>
                    <a:pt x="79" y="14"/>
                    <a:pt x="79" y="14"/>
                  </a:cubicBezTo>
                  <a:cubicBezTo>
                    <a:pt x="78" y="13"/>
                    <a:pt x="77" y="12"/>
                    <a:pt x="76" y="12"/>
                  </a:cubicBezTo>
                  <a:cubicBezTo>
                    <a:pt x="53" y="1"/>
                    <a:pt x="53" y="1"/>
                    <a:pt x="53" y="1"/>
                  </a:cubicBezTo>
                  <a:cubicBezTo>
                    <a:pt x="51" y="0"/>
                    <a:pt x="49" y="0"/>
                    <a:pt x="48" y="1"/>
                  </a:cubicBezTo>
                  <a:cubicBezTo>
                    <a:pt x="21" y="6"/>
                    <a:pt x="21" y="6"/>
                    <a:pt x="21" y="6"/>
                  </a:cubicBezTo>
                  <a:cubicBezTo>
                    <a:pt x="18" y="7"/>
                    <a:pt x="16" y="9"/>
                    <a:pt x="15" y="11"/>
                  </a:cubicBezTo>
                  <a:cubicBezTo>
                    <a:pt x="5" y="36"/>
                    <a:pt x="5" y="36"/>
                    <a:pt x="5" y="36"/>
                  </a:cubicBezTo>
                  <a:cubicBezTo>
                    <a:pt x="5" y="38"/>
                    <a:pt x="4" y="39"/>
                    <a:pt x="5" y="41"/>
                  </a:cubicBezTo>
                  <a:cubicBezTo>
                    <a:pt x="11" y="61"/>
                    <a:pt x="11" y="61"/>
                    <a:pt x="11" y="61"/>
                  </a:cubicBezTo>
                  <a:cubicBezTo>
                    <a:pt x="1" y="82"/>
                    <a:pt x="1" y="82"/>
                    <a:pt x="1" y="82"/>
                  </a:cubicBezTo>
                  <a:cubicBezTo>
                    <a:pt x="0" y="84"/>
                    <a:pt x="0" y="87"/>
                    <a:pt x="1" y="89"/>
                  </a:cubicBezTo>
                  <a:cubicBezTo>
                    <a:pt x="13" y="112"/>
                    <a:pt x="13" y="112"/>
                    <a:pt x="13" y="112"/>
                  </a:cubicBezTo>
                  <a:cubicBezTo>
                    <a:pt x="14" y="115"/>
                    <a:pt x="17" y="116"/>
                    <a:pt x="20" y="116"/>
                  </a:cubicBezTo>
                  <a:cubicBezTo>
                    <a:pt x="20" y="116"/>
                    <a:pt x="21" y="116"/>
                    <a:pt x="22" y="116"/>
                  </a:cubicBezTo>
                  <a:cubicBezTo>
                    <a:pt x="43" y="111"/>
                    <a:pt x="43" y="111"/>
                    <a:pt x="43" y="111"/>
                  </a:cubicBezTo>
                  <a:cubicBezTo>
                    <a:pt x="44" y="111"/>
                    <a:pt x="45" y="111"/>
                    <a:pt x="46" y="110"/>
                  </a:cubicBezTo>
                  <a:cubicBezTo>
                    <a:pt x="62" y="98"/>
                    <a:pt x="62" y="98"/>
                    <a:pt x="62" y="98"/>
                  </a:cubicBezTo>
                  <a:cubicBezTo>
                    <a:pt x="63" y="98"/>
                    <a:pt x="63" y="97"/>
                    <a:pt x="63" y="97"/>
                  </a:cubicBezTo>
                  <a:cubicBezTo>
                    <a:pt x="77" y="82"/>
                    <a:pt x="77" y="82"/>
                    <a:pt x="77" y="82"/>
                  </a:cubicBezTo>
                  <a:cubicBezTo>
                    <a:pt x="92" y="66"/>
                    <a:pt x="92" y="66"/>
                    <a:pt x="92" y="66"/>
                  </a:cubicBezTo>
                  <a:cubicBezTo>
                    <a:pt x="93" y="65"/>
                    <a:pt x="94" y="63"/>
                    <a:pt x="94" y="61"/>
                  </a:cubicBezTo>
                  <a:cubicBezTo>
                    <a:pt x="97" y="40"/>
                    <a:pt x="97" y="40"/>
                    <a:pt x="97" y="40"/>
                  </a:cubicBezTo>
                  <a:cubicBezTo>
                    <a:pt x="97" y="38"/>
                    <a:pt x="96" y="36"/>
                    <a:pt x="95" y="34"/>
                  </a:cubicBezTo>
                  <a:close/>
                  <a:moveTo>
                    <a:pt x="79" y="57"/>
                  </a:moveTo>
                  <a:cubicBezTo>
                    <a:pt x="65" y="71"/>
                    <a:pt x="65" y="71"/>
                    <a:pt x="65" y="71"/>
                  </a:cubicBezTo>
                  <a:cubicBezTo>
                    <a:pt x="52" y="86"/>
                    <a:pt x="52" y="86"/>
                    <a:pt x="52" y="86"/>
                  </a:cubicBezTo>
                  <a:cubicBezTo>
                    <a:pt x="38" y="96"/>
                    <a:pt x="38" y="96"/>
                    <a:pt x="38" y="96"/>
                  </a:cubicBezTo>
                  <a:cubicBezTo>
                    <a:pt x="24" y="99"/>
                    <a:pt x="24" y="99"/>
                    <a:pt x="24" y="99"/>
                  </a:cubicBezTo>
                  <a:cubicBezTo>
                    <a:pt x="17" y="85"/>
                    <a:pt x="17" y="85"/>
                    <a:pt x="17" y="85"/>
                  </a:cubicBezTo>
                  <a:cubicBezTo>
                    <a:pt x="26" y="65"/>
                    <a:pt x="26" y="65"/>
                    <a:pt x="26" y="65"/>
                  </a:cubicBezTo>
                  <a:cubicBezTo>
                    <a:pt x="27" y="64"/>
                    <a:pt x="27" y="62"/>
                    <a:pt x="27" y="60"/>
                  </a:cubicBezTo>
                  <a:cubicBezTo>
                    <a:pt x="21" y="39"/>
                    <a:pt x="21" y="39"/>
                    <a:pt x="21" y="39"/>
                  </a:cubicBezTo>
                  <a:cubicBezTo>
                    <a:pt x="28" y="21"/>
                    <a:pt x="28" y="21"/>
                    <a:pt x="28" y="21"/>
                  </a:cubicBezTo>
                  <a:cubicBezTo>
                    <a:pt x="48" y="17"/>
                    <a:pt x="48" y="17"/>
                    <a:pt x="48" y="17"/>
                  </a:cubicBezTo>
                  <a:cubicBezTo>
                    <a:pt x="68" y="25"/>
                    <a:pt x="68" y="25"/>
                    <a:pt x="68" y="25"/>
                  </a:cubicBezTo>
                  <a:cubicBezTo>
                    <a:pt x="80" y="41"/>
                    <a:pt x="80" y="41"/>
                    <a:pt x="80" y="41"/>
                  </a:cubicBezTo>
                  <a:lnTo>
                    <a:pt x="7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41" name="Freeform 6">
              <a:extLst>
                <a:ext uri="{FF2B5EF4-FFF2-40B4-BE49-F238E27FC236}">
                  <a16:creationId xmlns:a16="http://schemas.microsoft.com/office/drawing/2014/main" id="{2F775358-788B-41EF-A2A2-DDC9D874542C}"/>
                </a:ext>
              </a:extLst>
            </p:cNvPr>
            <p:cNvSpPr>
              <a:spLocks noEditPoints="1"/>
            </p:cNvSpPr>
            <p:nvPr/>
          </p:nvSpPr>
          <p:spPr bwMode="auto">
            <a:xfrm>
              <a:off x="3838" y="2158"/>
              <a:ext cx="614" cy="614"/>
            </a:xfrm>
            <a:custGeom>
              <a:avLst/>
              <a:gdLst>
                <a:gd name="T0" fmla="*/ 232 w 256"/>
                <a:gd name="T1" fmla="*/ 53 h 256"/>
                <a:gd name="T2" fmla="*/ 128 w 256"/>
                <a:gd name="T3" fmla="*/ 0 h 256"/>
                <a:gd name="T4" fmla="*/ 51 w 256"/>
                <a:gd name="T5" fmla="*/ 26 h 256"/>
                <a:gd name="T6" fmla="*/ 0 w 256"/>
                <a:gd name="T7" fmla="*/ 128 h 256"/>
                <a:gd name="T8" fmla="*/ 38 w 256"/>
                <a:gd name="T9" fmla="*/ 219 h 256"/>
                <a:gd name="T10" fmla="*/ 256 w 256"/>
                <a:gd name="T11" fmla="*/ 128 h 256"/>
                <a:gd name="T12" fmla="*/ 213 w 256"/>
                <a:gd name="T13" fmla="*/ 55 h 256"/>
                <a:gd name="T14" fmla="*/ 184 w 256"/>
                <a:gd name="T15" fmla="*/ 60 h 256"/>
                <a:gd name="T16" fmla="*/ 168 w 256"/>
                <a:gd name="T17" fmla="*/ 66 h 256"/>
                <a:gd name="T18" fmla="*/ 154 w 256"/>
                <a:gd name="T19" fmla="*/ 43 h 256"/>
                <a:gd name="T20" fmla="*/ 138 w 256"/>
                <a:gd name="T21" fmla="*/ 24 h 256"/>
                <a:gd name="T22" fmla="*/ 126 w 256"/>
                <a:gd name="T23" fmla="*/ 16 h 256"/>
                <a:gd name="T24" fmla="*/ 213 w 256"/>
                <a:gd name="T25" fmla="*/ 55 h 256"/>
                <a:gd name="T26" fmla="*/ 81 w 256"/>
                <a:gd name="T27" fmla="*/ 75 h 256"/>
                <a:gd name="T28" fmla="*/ 56 w 256"/>
                <a:gd name="T29" fmla="*/ 96 h 256"/>
                <a:gd name="T30" fmla="*/ 31 w 256"/>
                <a:gd name="T31" fmla="*/ 123 h 256"/>
                <a:gd name="T32" fmla="*/ 39 w 256"/>
                <a:gd name="T33" fmla="*/ 152 h 256"/>
                <a:gd name="T34" fmla="*/ 51 w 256"/>
                <a:gd name="T35" fmla="*/ 172 h 256"/>
                <a:gd name="T36" fmla="*/ 58 w 256"/>
                <a:gd name="T37" fmla="*/ 199 h 256"/>
                <a:gd name="T38" fmla="*/ 16 w 256"/>
                <a:gd name="T39" fmla="*/ 128 h 256"/>
                <a:gd name="T40" fmla="*/ 128 w 256"/>
                <a:gd name="T41" fmla="*/ 240 h 256"/>
                <a:gd name="T42" fmla="*/ 67 w 256"/>
                <a:gd name="T43" fmla="*/ 212 h 256"/>
                <a:gd name="T44" fmla="*/ 85 w 256"/>
                <a:gd name="T45" fmla="*/ 187 h 256"/>
                <a:gd name="T46" fmla="*/ 62 w 256"/>
                <a:gd name="T47" fmla="*/ 161 h 256"/>
                <a:gd name="T48" fmla="*/ 46 w 256"/>
                <a:gd name="T49" fmla="*/ 129 h 256"/>
                <a:gd name="T50" fmla="*/ 89 w 256"/>
                <a:gd name="T51" fmla="*/ 106 h 256"/>
                <a:gd name="T52" fmla="*/ 97 w 256"/>
                <a:gd name="T53" fmla="*/ 73 h 256"/>
                <a:gd name="T54" fmla="*/ 68 w 256"/>
                <a:gd name="T55" fmla="*/ 34 h 256"/>
                <a:gd name="T56" fmla="*/ 109 w 256"/>
                <a:gd name="T57" fmla="*/ 19 h 256"/>
                <a:gd name="T58" fmla="*/ 127 w 256"/>
                <a:gd name="T59" fmla="*/ 36 h 256"/>
                <a:gd name="T60" fmla="*/ 143 w 256"/>
                <a:gd name="T61" fmla="*/ 66 h 256"/>
                <a:gd name="T62" fmla="*/ 162 w 256"/>
                <a:gd name="T63" fmla="*/ 81 h 256"/>
                <a:gd name="T64" fmla="*/ 169 w 256"/>
                <a:gd name="T65" fmla="*/ 82 h 256"/>
                <a:gd name="T66" fmla="*/ 206 w 256"/>
                <a:gd name="T67" fmla="*/ 76 h 256"/>
                <a:gd name="T68" fmla="*/ 222 w 256"/>
                <a:gd name="T69" fmla="*/ 68 h 256"/>
                <a:gd name="T70" fmla="*/ 128 w 256"/>
                <a:gd name="T71"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6">
                  <a:moveTo>
                    <a:pt x="232" y="54"/>
                  </a:moveTo>
                  <a:cubicBezTo>
                    <a:pt x="232" y="54"/>
                    <a:pt x="232" y="53"/>
                    <a:pt x="232" y="53"/>
                  </a:cubicBezTo>
                  <a:cubicBezTo>
                    <a:pt x="231" y="52"/>
                    <a:pt x="230" y="51"/>
                    <a:pt x="230" y="51"/>
                  </a:cubicBezTo>
                  <a:cubicBezTo>
                    <a:pt x="206" y="20"/>
                    <a:pt x="169" y="0"/>
                    <a:pt x="128" y="0"/>
                  </a:cubicBezTo>
                  <a:cubicBezTo>
                    <a:pt x="100" y="0"/>
                    <a:pt x="73" y="10"/>
                    <a:pt x="52" y="26"/>
                  </a:cubicBezTo>
                  <a:cubicBezTo>
                    <a:pt x="52" y="26"/>
                    <a:pt x="51" y="26"/>
                    <a:pt x="51" y="26"/>
                  </a:cubicBezTo>
                  <a:cubicBezTo>
                    <a:pt x="51" y="26"/>
                    <a:pt x="51" y="27"/>
                    <a:pt x="50" y="27"/>
                  </a:cubicBezTo>
                  <a:cubicBezTo>
                    <a:pt x="20" y="50"/>
                    <a:pt x="0" y="87"/>
                    <a:pt x="0" y="128"/>
                  </a:cubicBezTo>
                  <a:cubicBezTo>
                    <a:pt x="0" y="164"/>
                    <a:pt x="15" y="196"/>
                    <a:pt x="38" y="219"/>
                  </a:cubicBezTo>
                  <a:cubicBezTo>
                    <a:pt x="38" y="219"/>
                    <a:pt x="38" y="219"/>
                    <a:pt x="38" y="219"/>
                  </a:cubicBezTo>
                  <a:cubicBezTo>
                    <a:pt x="61" y="242"/>
                    <a:pt x="93" y="256"/>
                    <a:pt x="128" y="256"/>
                  </a:cubicBezTo>
                  <a:cubicBezTo>
                    <a:pt x="199" y="256"/>
                    <a:pt x="256" y="199"/>
                    <a:pt x="256" y="128"/>
                  </a:cubicBezTo>
                  <a:cubicBezTo>
                    <a:pt x="256" y="101"/>
                    <a:pt x="247" y="75"/>
                    <a:pt x="232" y="54"/>
                  </a:cubicBezTo>
                  <a:close/>
                  <a:moveTo>
                    <a:pt x="213" y="55"/>
                  </a:moveTo>
                  <a:cubicBezTo>
                    <a:pt x="204" y="60"/>
                    <a:pt x="204" y="60"/>
                    <a:pt x="204" y="60"/>
                  </a:cubicBezTo>
                  <a:cubicBezTo>
                    <a:pt x="184" y="60"/>
                    <a:pt x="184" y="60"/>
                    <a:pt x="184" y="60"/>
                  </a:cubicBezTo>
                  <a:cubicBezTo>
                    <a:pt x="183" y="60"/>
                    <a:pt x="182" y="60"/>
                    <a:pt x="181" y="61"/>
                  </a:cubicBezTo>
                  <a:cubicBezTo>
                    <a:pt x="168" y="66"/>
                    <a:pt x="168" y="66"/>
                    <a:pt x="168" y="66"/>
                  </a:cubicBezTo>
                  <a:cubicBezTo>
                    <a:pt x="158" y="59"/>
                    <a:pt x="158" y="59"/>
                    <a:pt x="158" y="59"/>
                  </a:cubicBezTo>
                  <a:cubicBezTo>
                    <a:pt x="154" y="43"/>
                    <a:pt x="154" y="43"/>
                    <a:pt x="154" y="43"/>
                  </a:cubicBezTo>
                  <a:cubicBezTo>
                    <a:pt x="154" y="42"/>
                    <a:pt x="153" y="41"/>
                    <a:pt x="152" y="40"/>
                  </a:cubicBezTo>
                  <a:cubicBezTo>
                    <a:pt x="138" y="24"/>
                    <a:pt x="138" y="24"/>
                    <a:pt x="138" y="24"/>
                  </a:cubicBezTo>
                  <a:cubicBezTo>
                    <a:pt x="137" y="24"/>
                    <a:pt x="137" y="24"/>
                    <a:pt x="137" y="23"/>
                  </a:cubicBezTo>
                  <a:cubicBezTo>
                    <a:pt x="126" y="16"/>
                    <a:pt x="126" y="16"/>
                    <a:pt x="126" y="16"/>
                  </a:cubicBezTo>
                  <a:cubicBezTo>
                    <a:pt x="127" y="16"/>
                    <a:pt x="127" y="16"/>
                    <a:pt x="128" y="16"/>
                  </a:cubicBezTo>
                  <a:cubicBezTo>
                    <a:pt x="162" y="16"/>
                    <a:pt x="192" y="31"/>
                    <a:pt x="213" y="55"/>
                  </a:cubicBezTo>
                  <a:close/>
                  <a:moveTo>
                    <a:pt x="55" y="44"/>
                  </a:moveTo>
                  <a:cubicBezTo>
                    <a:pt x="81" y="75"/>
                    <a:pt x="81" y="75"/>
                    <a:pt x="81" y="75"/>
                  </a:cubicBezTo>
                  <a:cubicBezTo>
                    <a:pt x="80" y="91"/>
                    <a:pt x="80" y="91"/>
                    <a:pt x="80" y="91"/>
                  </a:cubicBezTo>
                  <a:cubicBezTo>
                    <a:pt x="56" y="96"/>
                    <a:pt x="56" y="96"/>
                    <a:pt x="56" y="96"/>
                  </a:cubicBezTo>
                  <a:cubicBezTo>
                    <a:pt x="54" y="96"/>
                    <a:pt x="53" y="97"/>
                    <a:pt x="51" y="98"/>
                  </a:cubicBezTo>
                  <a:cubicBezTo>
                    <a:pt x="31" y="123"/>
                    <a:pt x="31" y="123"/>
                    <a:pt x="31" y="123"/>
                  </a:cubicBezTo>
                  <a:cubicBezTo>
                    <a:pt x="29" y="126"/>
                    <a:pt x="28" y="129"/>
                    <a:pt x="30" y="132"/>
                  </a:cubicBezTo>
                  <a:cubicBezTo>
                    <a:pt x="39" y="152"/>
                    <a:pt x="39" y="152"/>
                    <a:pt x="39" y="152"/>
                  </a:cubicBezTo>
                  <a:cubicBezTo>
                    <a:pt x="49" y="170"/>
                    <a:pt x="49" y="170"/>
                    <a:pt x="49" y="170"/>
                  </a:cubicBezTo>
                  <a:cubicBezTo>
                    <a:pt x="50" y="171"/>
                    <a:pt x="50" y="172"/>
                    <a:pt x="51" y="172"/>
                  </a:cubicBezTo>
                  <a:cubicBezTo>
                    <a:pt x="67" y="185"/>
                    <a:pt x="67" y="185"/>
                    <a:pt x="67" y="185"/>
                  </a:cubicBezTo>
                  <a:cubicBezTo>
                    <a:pt x="58" y="199"/>
                    <a:pt x="58" y="199"/>
                    <a:pt x="58" y="199"/>
                  </a:cubicBezTo>
                  <a:cubicBezTo>
                    <a:pt x="46" y="204"/>
                    <a:pt x="46" y="204"/>
                    <a:pt x="46" y="204"/>
                  </a:cubicBezTo>
                  <a:cubicBezTo>
                    <a:pt x="27" y="184"/>
                    <a:pt x="16" y="158"/>
                    <a:pt x="16" y="128"/>
                  </a:cubicBezTo>
                  <a:cubicBezTo>
                    <a:pt x="16" y="94"/>
                    <a:pt x="31" y="64"/>
                    <a:pt x="55" y="44"/>
                  </a:cubicBezTo>
                  <a:close/>
                  <a:moveTo>
                    <a:pt x="128" y="240"/>
                  </a:moveTo>
                  <a:cubicBezTo>
                    <a:pt x="102" y="240"/>
                    <a:pt x="78" y="231"/>
                    <a:pt x="59" y="216"/>
                  </a:cubicBezTo>
                  <a:cubicBezTo>
                    <a:pt x="67" y="212"/>
                    <a:pt x="67" y="212"/>
                    <a:pt x="67" y="212"/>
                  </a:cubicBezTo>
                  <a:cubicBezTo>
                    <a:pt x="68" y="212"/>
                    <a:pt x="69" y="211"/>
                    <a:pt x="70" y="210"/>
                  </a:cubicBezTo>
                  <a:cubicBezTo>
                    <a:pt x="85" y="187"/>
                    <a:pt x="85" y="187"/>
                    <a:pt x="85" y="187"/>
                  </a:cubicBezTo>
                  <a:cubicBezTo>
                    <a:pt x="87" y="184"/>
                    <a:pt x="87" y="179"/>
                    <a:pt x="83" y="176"/>
                  </a:cubicBezTo>
                  <a:cubicBezTo>
                    <a:pt x="62" y="161"/>
                    <a:pt x="62" y="161"/>
                    <a:pt x="62" y="161"/>
                  </a:cubicBezTo>
                  <a:cubicBezTo>
                    <a:pt x="54" y="145"/>
                    <a:pt x="54" y="145"/>
                    <a:pt x="54" y="145"/>
                  </a:cubicBezTo>
                  <a:cubicBezTo>
                    <a:pt x="46" y="129"/>
                    <a:pt x="46" y="129"/>
                    <a:pt x="46" y="129"/>
                  </a:cubicBezTo>
                  <a:cubicBezTo>
                    <a:pt x="62" y="111"/>
                    <a:pt x="62" y="111"/>
                    <a:pt x="62" y="111"/>
                  </a:cubicBezTo>
                  <a:cubicBezTo>
                    <a:pt x="89" y="106"/>
                    <a:pt x="89" y="106"/>
                    <a:pt x="89" y="106"/>
                  </a:cubicBezTo>
                  <a:cubicBezTo>
                    <a:pt x="92" y="105"/>
                    <a:pt x="95" y="102"/>
                    <a:pt x="95" y="98"/>
                  </a:cubicBezTo>
                  <a:cubicBezTo>
                    <a:pt x="97" y="73"/>
                    <a:pt x="97" y="73"/>
                    <a:pt x="97" y="73"/>
                  </a:cubicBezTo>
                  <a:cubicBezTo>
                    <a:pt x="97" y="71"/>
                    <a:pt x="96" y="69"/>
                    <a:pt x="95" y="67"/>
                  </a:cubicBezTo>
                  <a:cubicBezTo>
                    <a:pt x="68" y="34"/>
                    <a:pt x="68" y="34"/>
                    <a:pt x="68" y="34"/>
                  </a:cubicBezTo>
                  <a:cubicBezTo>
                    <a:pt x="80" y="26"/>
                    <a:pt x="94" y="21"/>
                    <a:pt x="109" y="18"/>
                  </a:cubicBezTo>
                  <a:cubicBezTo>
                    <a:pt x="109" y="19"/>
                    <a:pt x="109" y="19"/>
                    <a:pt x="109" y="19"/>
                  </a:cubicBezTo>
                  <a:cubicBezTo>
                    <a:pt x="109" y="22"/>
                    <a:pt x="110" y="25"/>
                    <a:pt x="112" y="26"/>
                  </a:cubicBezTo>
                  <a:cubicBezTo>
                    <a:pt x="127" y="36"/>
                    <a:pt x="127" y="36"/>
                    <a:pt x="127" y="36"/>
                  </a:cubicBezTo>
                  <a:cubicBezTo>
                    <a:pt x="139" y="49"/>
                    <a:pt x="139" y="49"/>
                    <a:pt x="139" y="49"/>
                  </a:cubicBezTo>
                  <a:cubicBezTo>
                    <a:pt x="143" y="66"/>
                    <a:pt x="143" y="66"/>
                    <a:pt x="143" y="66"/>
                  </a:cubicBezTo>
                  <a:cubicBezTo>
                    <a:pt x="144" y="68"/>
                    <a:pt x="145" y="70"/>
                    <a:pt x="147" y="71"/>
                  </a:cubicBezTo>
                  <a:cubicBezTo>
                    <a:pt x="162" y="81"/>
                    <a:pt x="162" y="81"/>
                    <a:pt x="162" y="81"/>
                  </a:cubicBezTo>
                  <a:cubicBezTo>
                    <a:pt x="163" y="82"/>
                    <a:pt x="165" y="83"/>
                    <a:pt x="166" y="83"/>
                  </a:cubicBezTo>
                  <a:cubicBezTo>
                    <a:pt x="167" y="83"/>
                    <a:pt x="168" y="83"/>
                    <a:pt x="169" y="82"/>
                  </a:cubicBezTo>
                  <a:cubicBezTo>
                    <a:pt x="185" y="76"/>
                    <a:pt x="185" y="76"/>
                    <a:pt x="185" y="76"/>
                  </a:cubicBezTo>
                  <a:cubicBezTo>
                    <a:pt x="206" y="76"/>
                    <a:pt x="206" y="76"/>
                    <a:pt x="206" y="76"/>
                  </a:cubicBezTo>
                  <a:cubicBezTo>
                    <a:pt x="208" y="76"/>
                    <a:pt x="209" y="76"/>
                    <a:pt x="211" y="75"/>
                  </a:cubicBezTo>
                  <a:cubicBezTo>
                    <a:pt x="222" y="68"/>
                    <a:pt x="222" y="68"/>
                    <a:pt x="222" y="68"/>
                  </a:cubicBezTo>
                  <a:cubicBezTo>
                    <a:pt x="233" y="85"/>
                    <a:pt x="240" y="10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CD95CC3E-6198-4021-8FFA-EE844999FF30}"/>
              </a:ext>
            </a:extLst>
          </p:cNvPr>
          <p:cNvGrpSpPr/>
          <p:nvPr/>
        </p:nvGrpSpPr>
        <p:grpSpPr>
          <a:xfrm>
            <a:off x="482600" y="1560754"/>
            <a:ext cx="11226800" cy="805418"/>
            <a:chOff x="482600" y="1609725"/>
            <a:chExt cx="11226800" cy="805418"/>
          </a:xfrm>
        </p:grpSpPr>
        <p:sp>
          <p:nvSpPr>
            <p:cNvPr id="112" name="Rectangle 111">
              <a:extLst>
                <a:ext uri="{FF2B5EF4-FFF2-40B4-BE49-F238E27FC236}">
                  <a16:creationId xmlns:a16="http://schemas.microsoft.com/office/drawing/2014/main" id="{4F48B57B-E138-427C-A54E-BFBB514ECA5D}"/>
                </a:ext>
              </a:extLst>
            </p:cNvPr>
            <p:cNvSpPr/>
            <p:nvPr/>
          </p:nvSpPr>
          <p:spPr>
            <a:xfrm>
              <a:off x="482600" y="1609725"/>
              <a:ext cx="11226800" cy="679641"/>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lIns="64008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err="1">
                  <a:solidFill>
                    <a:schemeClr val="bg1"/>
                  </a:solidFill>
                  <a:latin typeface="Arial" panose="020B0604020202020204"/>
                </a:rPr>
                <a:t>Factores</a:t>
              </a:r>
              <a:r>
                <a:rPr lang="en-US" sz="1400" b="1" dirty="0">
                  <a:solidFill>
                    <a:schemeClr val="bg1"/>
                  </a:solidFill>
                  <a:latin typeface="Arial" panose="020B0604020202020204"/>
                </a:rPr>
                <a:t> con </a:t>
              </a:r>
              <a:r>
                <a:rPr lang="en-US" sz="1400" b="1" dirty="0" err="1">
                  <a:solidFill>
                    <a:schemeClr val="bg1"/>
                  </a:solidFill>
                  <a:latin typeface="Arial" panose="020B0604020202020204"/>
                </a:rPr>
                <a:t>impacto</a:t>
              </a:r>
              <a:r>
                <a:rPr lang="en-US" sz="1400" b="1" dirty="0">
                  <a:solidFill>
                    <a:schemeClr val="bg1"/>
                  </a:solidFill>
                  <a:latin typeface="Arial" panose="020B0604020202020204"/>
                </a:rPr>
                <a:t> </a:t>
              </a:r>
              <a:r>
                <a:rPr lang="en-US" sz="1400" b="1" dirty="0" err="1">
                  <a:solidFill>
                    <a:schemeClr val="bg1"/>
                  </a:solidFill>
                  <a:latin typeface="Arial" panose="020B0604020202020204"/>
                </a:rPr>
                <a:t>negativo</a:t>
              </a:r>
              <a:r>
                <a:rPr lang="en-US" sz="1400" b="1" dirty="0">
                  <a:solidFill>
                    <a:schemeClr val="bg1"/>
                  </a:solidFill>
                  <a:latin typeface="Arial" panose="020B0604020202020204"/>
                </a:rPr>
                <a:t> </a:t>
              </a:r>
              <a:r>
                <a:rPr lang="en-US" sz="1400" b="1" dirty="0" err="1">
                  <a:solidFill>
                    <a:schemeClr val="bg1"/>
                  </a:solidFill>
                  <a:latin typeface="Arial" panose="020B0604020202020204"/>
                </a:rPr>
                <a:t>en</a:t>
              </a:r>
              <a:r>
                <a:rPr lang="en-US" sz="1400" b="1" dirty="0">
                  <a:solidFill>
                    <a:schemeClr val="bg1"/>
                  </a:solidFill>
                  <a:latin typeface="Arial" panose="020B0604020202020204"/>
                </a:rPr>
                <a:t> la </a:t>
              </a:r>
              <a:r>
                <a:rPr lang="en-US" sz="1400" b="1" dirty="0" err="1">
                  <a:solidFill>
                    <a:schemeClr val="bg1"/>
                  </a:solidFill>
                  <a:latin typeface="Arial" panose="020B0604020202020204"/>
                </a:rPr>
                <a:t>economía</a:t>
              </a:r>
              <a:endParaRPr kumimoji="0" lang="en-US" sz="1400" b="1" i="0" u="none" strike="noStrike" kern="1200" cap="none" spc="0" normalizeH="0" baseline="0" noProof="0" dirty="0">
                <a:ln>
                  <a:noFill/>
                </a:ln>
                <a:solidFill>
                  <a:schemeClr val="bg1"/>
                </a:solidFill>
                <a:effectLst/>
                <a:uLnTx/>
                <a:uFillTx/>
                <a:latin typeface="Arial" panose="020B0604020202020204"/>
              </a:endParaRPr>
            </a:p>
          </p:txBody>
        </p:sp>
        <p:sp>
          <p:nvSpPr>
            <p:cNvPr id="113" name="Isosceles Triangle 112">
              <a:extLst>
                <a:ext uri="{FF2B5EF4-FFF2-40B4-BE49-F238E27FC236}">
                  <a16:creationId xmlns:a16="http://schemas.microsoft.com/office/drawing/2014/main" id="{EF2398DB-4783-4DB9-9B47-1BFC4FE4E1D3}"/>
                </a:ext>
              </a:extLst>
            </p:cNvPr>
            <p:cNvSpPr/>
            <p:nvPr/>
          </p:nvSpPr>
          <p:spPr>
            <a:xfrm rot="10800000">
              <a:off x="5968879" y="2289366"/>
              <a:ext cx="254243" cy="125777"/>
            </a:xfrm>
            <a:prstGeom prst="triangle">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09" name="Group 4">
              <a:extLst>
                <a:ext uri="{FF2B5EF4-FFF2-40B4-BE49-F238E27FC236}">
                  <a16:creationId xmlns:a16="http://schemas.microsoft.com/office/drawing/2014/main" id="{012ED1D6-9181-4480-81DF-A8882906C47D}"/>
                </a:ext>
              </a:extLst>
            </p:cNvPr>
            <p:cNvGrpSpPr>
              <a:grpSpLocks noChangeAspect="1"/>
            </p:cNvGrpSpPr>
            <p:nvPr/>
          </p:nvGrpSpPr>
          <p:grpSpPr bwMode="auto">
            <a:xfrm>
              <a:off x="3765436" y="1718366"/>
              <a:ext cx="457201" cy="457199"/>
              <a:chOff x="2226" y="2143"/>
              <a:chExt cx="614" cy="614"/>
            </a:xfrm>
            <a:solidFill>
              <a:schemeClr val="bg1"/>
            </a:solidFill>
          </p:grpSpPr>
          <p:sp>
            <p:nvSpPr>
              <p:cNvPr id="110" name="Freeform 5">
                <a:extLst>
                  <a:ext uri="{FF2B5EF4-FFF2-40B4-BE49-F238E27FC236}">
                    <a16:creationId xmlns:a16="http://schemas.microsoft.com/office/drawing/2014/main" id="{90F10A5C-DDC0-4EC7-9CD5-B8E3E1795E8F}"/>
                  </a:ext>
                </a:extLst>
              </p:cNvPr>
              <p:cNvSpPr>
                <a:spLocks noEditPoints="1"/>
              </p:cNvSpPr>
              <p:nvPr/>
            </p:nvSpPr>
            <p:spPr bwMode="auto">
              <a:xfrm>
                <a:off x="2498" y="2363"/>
                <a:ext cx="233" cy="279"/>
              </a:xfrm>
              <a:custGeom>
                <a:avLst/>
                <a:gdLst>
                  <a:gd name="T0" fmla="*/ 95 w 97"/>
                  <a:gd name="T1" fmla="*/ 34 h 116"/>
                  <a:gd name="T2" fmla="*/ 79 w 97"/>
                  <a:gd name="T3" fmla="*/ 14 h 116"/>
                  <a:gd name="T4" fmla="*/ 76 w 97"/>
                  <a:gd name="T5" fmla="*/ 12 h 116"/>
                  <a:gd name="T6" fmla="*/ 53 w 97"/>
                  <a:gd name="T7" fmla="*/ 1 h 116"/>
                  <a:gd name="T8" fmla="*/ 48 w 97"/>
                  <a:gd name="T9" fmla="*/ 1 h 116"/>
                  <a:gd name="T10" fmla="*/ 21 w 97"/>
                  <a:gd name="T11" fmla="*/ 6 h 116"/>
                  <a:gd name="T12" fmla="*/ 15 w 97"/>
                  <a:gd name="T13" fmla="*/ 11 h 116"/>
                  <a:gd name="T14" fmla="*/ 5 w 97"/>
                  <a:gd name="T15" fmla="*/ 36 h 116"/>
                  <a:gd name="T16" fmla="*/ 5 w 97"/>
                  <a:gd name="T17" fmla="*/ 41 h 116"/>
                  <a:gd name="T18" fmla="*/ 11 w 97"/>
                  <a:gd name="T19" fmla="*/ 61 h 116"/>
                  <a:gd name="T20" fmla="*/ 1 w 97"/>
                  <a:gd name="T21" fmla="*/ 82 h 116"/>
                  <a:gd name="T22" fmla="*/ 1 w 97"/>
                  <a:gd name="T23" fmla="*/ 89 h 116"/>
                  <a:gd name="T24" fmla="*/ 13 w 97"/>
                  <a:gd name="T25" fmla="*/ 112 h 116"/>
                  <a:gd name="T26" fmla="*/ 20 w 97"/>
                  <a:gd name="T27" fmla="*/ 116 h 116"/>
                  <a:gd name="T28" fmla="*/ 22 w 97"/>
                  <a:gd name="T29" fmla="*/ 116 h 116"/>
                  <a:gd name="T30" fmla="*/ 43 w 97"/>
                  <a:gd name="T31" fmla="*/ 111 h 116"/>
                  <a:gd name="T32" fmla="*/ 46 w 97"/>
                  <a:gd name="T33" fmla="*/ 110 h 116"/>
                  <a:gd name="T34" fmla="*/ 62 w 97"/>
                  <a:gd name="T35" fmla="*/ 98 h 116"/>
                  <a:gd name="T36" fmla="*/ 63 w 97"/>
                  <a:gd name="T37" fmla="*/ 97 h 116"/>
                  <a:gd name="T38" fmla="*/ 77 w 97"/>
                  <a:gd name="T39" fmla="*/ 82 h 116"/>
                  <a:gd name="T40" fmla="*/ 92 w 97"/>
                  <a:gd name="T41" fmla="*/ 66 h 116"/>
                  <a:gd name="T42" fmla="*/ 94 w 97"/>
                  <a:gd name="T43" fmla="*/ 61 h 116"/>
                  <a:gd name="T44" fmla="*/ 97 w 97"/>
                  <a:gd name="T45" fmla="*/ 40 h 116"/>
                  <a:gd name="T46" fmla="*/ 95 w 97"/>
                  <a:gd name="T47" fmla="*/ 34 h 116"/>
                  <a:gd name="T48" fmla="*/ 79 w 97"/>
                  <a:gd name="T49" fmla="*/ 57 h 116"/>
                  <a:gd name="T50" fmla="*/ 65 w 97"/>
                  <a:gd name="T51" fmla="*/ 71 h 116"/>
                  <a:gd name="T52" fmla="*/ 52 w 97"/>
                  <a:gd name="T53" fmla="*/ 86 h 116"/>
                  <a:gd name="T54" fmla="*/ 38 w 97"/>
                  <a:gd name="T55" fmla="*/ 96 h 116"/>
                  <a:gd name="T56" fmla="*/ 24 w 97"/>
                  <a:gd name="T57" fmla="*/ 99 h 116"/>
                  <a:gd name="T58" fmla="*/ 17 w 97"/>
                  <a:gd name="T59" fmla="*/ 85 h 116"/>
                  <a:gd name="T60" fmla="*/ 26 w 97"/>
                  <a:gd name="T61" fmla="*/ 65 h 116"/>
                  <a:gd name="T62" fmla="*/ 27 w 97"/>
                  <a:gd name="T63" fmla="*/ 60 h 116"/>
                  <a:gd name="T64" fmla="*/ 21 w 97"/>
                  <a:gd name="T65" fmla="*/ 39 h 116"/>
                  <a:gd name="T66" fmla="*/ 28 w 97"/>
                  <a:gd name="T67" fmla="*/ 21 h 116"/>
                  <a:gd name="T68" fmla="*/ 48 w 97"/>
                  <a:gd name="T69" fmla="*/ 17 h 116"/>
                  <a:gd name="T70" fmla="*/ 68 w 97"/>
                  <a:gd name="T71" fmla="*/ 25 h 116"/>
                  <a:gd name="T72" fmla="*/ 80 w 97"/>
                  <a:gd name="T73" fmla="*/ 41 h 116"/>
                  <a:gd name="T74" fmla="*/ 79 w 97"/>
                  <a:gd name="T75"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116">
                    <a:moveTo>
                      <a:pt x="95" y="34"/>
                    </a:moveTo>
                    <a:cubicBezTo>
                      <a:pt x="79" y="14"/>
                      <a:pt x="79" y="14"/>
                      <a:pt x="79" y="14"/>
                    </a:cubicBezTo>
                    <a:cubicBezTo>
                      <a:pt x="78" y="13"/>
                      <a:pt x="77" y="12"/>
                      <a:pt x="76" y="12"/>
                    </a:cubicBezTo>
                    <a:cubicBezTo>
                      <a:pt x="53" y="1"/>
                      <a:pt x="53" y="1"/>
                      <a:pt x="53" y="1"/>
                    </a:cubicBezTo>
                    <a:cubicBezTo>
                      <a:pt x="51" y="0"/>
                      <a:pt x="49" y="0"/>
                      <a:pt x="48" y="1"/>
                    </a:cubicBezTo>
                    <a:cubicBezTo>
                      <a:pt x="21" y="6"/>
                      <a:pt x="21" y="6"/>
                      <a:pt x="21" y="6"/>
                    </a:cubicBezTo>
                    <a:cubicBezTo>
                      <a:pt x="18" y="7"/>
                      <a:pt x="16" y="9"/>
                      <a:pt x="15" y="11"/>
                    </a:cubicBezTo>
                    <a:cubicBezTo>
                      <a:pt x="5" y="36"/>
                      <a:pt x="5" y="36"/>
                      <a:pt x="5" y="36"/>
                    </a:cubicBezTo>
                    <a:cubicBezTo>
                      <a:pt x="5" y="38"/>
                      <a:pt x="4" y="39"/>
                      <a:pt x="5" y="41"/>
                    </a:cubicBezTo>
                    <a:cubicBezTo>
                      <a:pt x="11" y="61"/>
                      <a:pt x="11" y="61"/>
                      <a:pt x="11" y="61"/>
                    </a:cubicBezTo>
                    <a:cubicBezTo>
                      <a:pt x="1" y="82"/>
                      <a:pt x="1" y="82"/>
                      <a:pt x="1" y="82"/>
                    </a:cubicBezTo>
                    <a:cubicBezTo>
                      <a:pt x="0" y="84"/>
                      <a:pt x="0" y="87"/>
                      <a:pt x="1" y="89"/>
                    </a:cubicBezTo>
                    <a:cubicBezTo>
                      <a:pt x="13" y="112"/>
                      <a:pt x="13" y="112"/>
                      <a:pt x="13" y="112"/>
                    </a:cubicBezTo>
                    <a:cubicBezTo>
                      <a:pt x="14" y="115"/>
                      <a:pt x="17" y="116"/>
                      <a:pt x="20" y="116"/>
                    </a:cubicBezTo>
                    <a:cubicBezTo>
                      <a:pt x="20" y="116"/>
                      <a:pt x="21" y="116"/>
                      <a:pt x="22" y="116"/>
                    </a:cubicBezTo>
                    <a:cubicBezTo>
                      <a:pt x="43" y="111"/>
                      <a:pt x="43" y="111"/>
                      <a:pt x="43" y="111"/>
                    </a:cubicBezTo>
                    <a:cubicBezTo>
                      <a:pt x="44" y="111"/>
                      <a:pt x="45" y="111"/>
                      <a:pt x="46" y="110"/>
                    </a:cubicBezTo>
                    <a:cubicBezTo>
                      <a:pt x="62" y="98"/>
                      <a:pt x="62" y="98"/>
                      <a:pt x="62" y="98"/>
                    </a:cubicBezTo>
                    <a:cubicBezTo>
                      <a:pt x="63" y="98"/>
                      <a:pt x="63" y="97"/>
                      <a:pt x="63" y="97"/>
                    </a:cubicBezTo>
                    <a:cubicBezTo>
                      <a:pt x="77" y="82"/>
                      <a:pt x="77" y="82"/>
                      <a:pt x="77" y="82"/>
                    </a:cubicBezTo>
                    <a:cubicBezTo>
                      <a:pt x="92" y="66"/>
                      <a:pt x="92" y="66"/>
                      <a:pt x="92" y="66"/>
                    </a:cubicBezTo>
                    <a:cubicBezTo>
                      <a:pt x="93" y="65"/>
                      <a:pt x="94" y="63"/>
                      <a:pt x="94" y="61"/>
                    </a:cubicBezTo>
                    <a:cubicBezTo>
                      <a:pt x="97" y="40"/>
                      <a:pt x="97" y="40"/>
                      <a:pt x="97" y="40"/>
                    </a:cubicBezTo>
                    <a:cubicBezTo>
                      <a:pt x="97" y="38"/>
                      <a:pt x="96" y="36"/>
                      <a:pt x="95" y="34"/>
                    </a:cubicBezTo>
                    <a:close/>
                    <a:moveTo>
                      <a:pt x="79" y="57"/>
                    </a:moveTo>
                    <a:cubicBezTo>
                      <a:pt x="65" y="71"/>
                      <a:pt x="65" y="71"/>
                      <a:pt x="65" y="71"/>
                    </a:cubicBezTo>
                    <a:cubicBezTo>
                      <a:pt x="52" y="86"/>
                      <a:pt x="52" y="86"/>
                      <a:pt x="52" y="86"/>
                    </a:cubicBezTo>
                    <a:cubicBezTo>
                      <a:pt x="38" y="96"/>
                      <a:pt x="38" y="96"/>
                      <a:pt x="38" y="96"/>
                    </a:cubicBezTo>
                    <a:cubicBezTo>
                      <a:pt x="24" y="99"/>
                      <a:pt x="24" y="99"/>
                      <a:pt x="24" y="99"/>
                    </a:cubicBezTo>
                    <a:cubicBezTo>
                      <a:pt x="17" y="85"/>
                      <a:pt x="17" y="85"/>
                      <a:pt x="17" y="85"/>
                    </a:cubicBezTo>
                    <a:cubicBezTo>
                      <a:pt x="26" y="65"/>
                      <a:pt x="26" y="65"/>
                      <a:pt x="26" y="65"/>
                    </a:cubicBezTo>
                    <a:cubicBezTo>
                      <a:pt x="27" y="64"/>
                      <a:pt x="27" y="62"/>
                      <a:pt x="27" y="60"/>
                    </a:cubicBezTo>
                    <a:cubicBezTo>
                      <a:pt x="21" y="39"/>
                      <a:pt x="21" y="39"/>
                      <a:pt x="21" y="39"/>
                    </a:cubicBezTo>
                    <a:cubicBezTo>
                      <a:pt x="28" y="21"/>
                      <a:pt x="28" y="21"/>
                      <a:pt x="28" y="21"/>
                    </a:cubicBezTo>
                    <a:cubicBezTo>
                      <a:pt x="48" y="17"/>
                      <a:pt x="48" y="17"/>
                      <a:pt x="48" y="17"/>
                    </a:cubicBezTo>
                    <a:cubicBezTo>
                      <a:pt x="68" y="25"/>
                      <a:pt x="68" y="25"/>
                      <a:pt x="68" y="25"/>
                    </a:cubicBezTo>
                    <a:cubicBezTo>
                      <a:pt x="80" y="41"/>
                      <a:pt x="80" y="41"/>
                      <a:pt x="80" y="41"/>
                    </a:cubicBezTo>
                    <a:lnTo>
                      <a:pt x="7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1" name="Freeform 6">
                <a:extLst>
                  <a:ext uri="{FF2B5EF4-FFF2-40B4-BE49-F238E27FC236}">
                    <a16:creationId xmlns:a16="http://schemas.microsoft.com/office/drawing/2014/main" id="{92E618D5-3336-4B85-A67F-810A3D6D6981}"/>
                  </a:ext>
                </a:extLst>
              </p:cNvPr>
              <p:cNvSpPr>
                <a:spLocks noEditPoints="1"/>
              </p:cNvSpPr>
              <p:nvPr/>
            </p:nvSpPr>
            <p:spPr bwMode="auto">
              <a:xfrm>
                <a:off x="2226" y="2143"/>
                <a:ext cx="614" cy="614"/>
              </a:xfrm>
              <a:custGeom>
                <a:avLst/>
                <a:gdLst>
                  <a:gd name="T0" fmla="*/ 232 w 256"/>
                  <a:gd name="T1" fmla="*/ 53 h 256"/>
                  <a:gd name="T2" fmla="*/ 128 w 256"/>
                  <a:gd name="T3" fmla="*/ 0 h 256"/>
                  <a:gd name="T4" fmla="*/ 51 w 256"/>
                  <a:gd name="T5" fmla="*/ 26 h 256"/>
                  <a:gd name="T6" fmla="*/ 0 w 256"/>
                  <a:gd name="T7" fmla="*/ 128 h 256"/>
                  <a:gd name="T8" fmla="*/ 38 w 256"/>
                  <a:gd name="T9" fmla="*/ 219 h 256"/>
                  <a:gd name="T10" fmla="*/ 256 w 256"/>
                  <a:gd name="T11" fmla="*/ 128 h 256"/>
                  <a:gd name="T12" fmla="*/ 213 w 256"/>
                  <a:gd name="T13" fmla="*/ 55 h 256"/>
                  <a:gd name="T14" fmla="*/ 184 w 256"/>
                  <a:gd name="T15" fmla="*/ 60 h 256"/>
                  <a:gd name="T16" fmla="*/ 168 w 256"/>
                  <a:gd name="T17" fmla="*/ 66 h 256"/>
                  <a:gd name="T18" fmla="*/ 154 w 256"/>
                  <a:gd name="T19" fmla="*/ 43 h 256"/>
                  <a:gd name="T20" fmla="*/ 138 w 256"/>
                  <a:gd name="T21" fmla="*/ 24 h 256"/>
                  <a:gd name="T22" fmla="*/ 126 w 256"/>
                  <a:gd name="T23" fmla="*/ 16 h 256"/>
                  <a:gd name="T24" fmla="*/ 213 w 256"/>
                  <a:gd name="T25" fmla="*/ 55 h 256"/>
                  <a:gd name="T26" fmla="*/ 81 w 256"/>
                  <a:gd name="T27" fmla="*/ 75 h 256"/>
                  <a:gd name="T28" fmla="*/ 56 w 256"/>
                  <a:gd name="T29" fmla="*/ 96 h 256"/>
                  <a:gd name="T30" fmla="*/ 31 w 256"/>
                  <a:gd name="T31" fmla="*/ 123 h 256"/>
                  <a:gd name="T32" fmla="*/ 39 w 256"/>
                  <a:gd name="T33" fmla="*/ 152 h 256"/>
                  <a:gd name="T34" fmla="*/ 51 w 256"/>
                  <a:gd name="T35" fmla="*/ 172 h 256"/>
                  <a:gd name="T36" fmla="*/ 58 w 256"/>
                  <a:gd name="T37" fmla="*/ 199 h 256"/>
                  <a:gd name="T38" fmla="*/ 16 w 256"/>
                  <a:gd name="T39" fmla="*/ 128 h 256"/>
                  <a:gd name="T40" fmla="*/ 128 w 256"/>
                  <a:gd name="T41" fmla="*/ 240 h 256"/>
                  <a:gd name="T42" fmla="*/ 67 w 256"/>
                  <a:gd name="T43" fmla="*/ 212 h 256"/>
                  <a:gd name="T44" fmla="*/ 85 w 256"/>
                  <a:gd name="T45" fmla="*/ 187 h 256"/>
                  <a:gd name="T46" fmla="*/ 62 w 256"/>
                  <a:gd name="T47" fmla="*/ 161 h 256"/>
                  <a:gd name="T48" fmla="*/ 46 w 256"/>
                  <a:gd name="T49" fmla="*/ 129 h 256"/>
                  <a:gd name="T50" fmla="*/ 89 w 256"/>
                  <a:gd name="T51" fmla="*/ 106 h 256"/>
                  <a:gd name="T52" fmla="*/ 97 w 256"/>
                  <a:gd name="T53" fmla="*/ 73 h 256"/>
                  <a:gd name="T54" fmla="*/ 68 w 256"/>
                  <a:gd name="T55" fmla="*/ 34 h 256"/>
                  <a:gd name="T56" fmla="*/ 109 w 256"/>
                  <a:gd name="T57" fmla="*/ 19 h 256"/>
                  <a:gd name="T58" fmla="*/ 127 w 256"/>
                  <a:gd name="T59" fmla="*/ 36 h 256"/>
                  <a:gd name="T60" fmla="*/ 143 w 256"/>
                  <a:gd name="T61" fmla="*/ 66 h 256"/>
                  <a:gd name="T62" fmla="*/ 162 w 256"/>
                  <a:gd name="T63" fmla="*/ 81 h 256"/>
                  <a:gd name="T64" fmla="*/ 169 w 256"/>
                  <a:gd name="T65" fmla="*/ 82 h 256"/>
                  <a:gd name="T66" fmla="*/ 206 w 256"/>
                  <a:gd name="T67" fmla="*/ 76 h 256"/>
                  <a:gd name="T68" fmla="*/ 222 w 256"/>
                  <a:gd name="T69" fmla="*/ 68 h 256"/>
                  <a:gd name="T70" fmla="*/ 128 w 256"/>
                  <a:gd name="T71"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6">
                    <a:moveTo>
                      <a:pt x="232" y="54"/>
                    </a:moveTo>
                    <a:cubicBezTo>
                      <a:pt x="232" y="54"/>
                      <a:pt x="232" y="53"/>
                      <a:pt x="232" y="53"/>
                    </a:cubicBezTo>
                    <a:cubicBezTo>
                      <a:pt x="231" y="52"/>
                      <a:pt x="230" y="51"/>
                      <a:pt x="230" y="51"/>
                    </a:cubicBezTo>
                    <a:cubicBezTo>
                      <a:pt x="206" y="20"/>
                      <a:pt x="169" y="0"/>
                      <a:pt x="128" y="0"/>
                    </a:cubicBezTo>
                    <a:cubicBezTo>
                      <a:pt x="100" y="0"/>
                      <a:pt x="73" y="10"/>
                      <a:pt x="52" y="26"/>
                    </a:cubicBezTo>
                    <a:cubicBezTo>
                      <a:pt x="52" y="26"/>
                      <a:pt x="51" y="26"/>
                      <a:pt x="51" y="26"/>
                    </a:cubicBezTo>
                    <a:cubicBezTo>
                      <a:pt x="51" y="26"/>
                      <a:pt x="51" y="27"/>
                      <a:pt x="50" y="27"/>
                    </a:cubicBezTo>
                    <a:cubicBezTo>
                      <a:pt x="20" y="50"/>
                      <a:pt x="0" y="87"/>
                      <a:pt x="0" y="128"/>
                    </a:cubicBezTo>
                    <a:cubicBezTo>
                      <a:pt x="0" y="164"/>
                      <a:pt x="15" y="196"/>
                      <a:pt x="38" y="219"/>
                    </a:cubicBezTo>
                    <a:cubicBezTo>
                      <a:pt x="38" y="219"/>
                      <a:pt x="38" y="219"/>
                      <a:pt x="38" y="219"/>
                    </a:cubicBezTo>
                    <a:cubicBezTo>
                      <a:pt x="61" y="242"/>
                      <a:pt x="93" y="256"/>
                      <a:pt x="128" y="256"/>
                    </a:cubicBezTo>
                    <a:cubicBezTo>
                      <a:pt x="199" y="256"/>
                      <a:pt x="256" y="199"/>
                      <a:pt x="256" y="128"/>
                    </a:cubicBezTo>
                    <a:cubicBezTo>
                      <a:pt x="256" y="101"/>
                      <a:pt x="247" y="75"/>
                      <a:pt x="232" y="54"/>
                    </a:cubicBezTo>
                    <a:close/>
                    <a:moveTo>
                      <a:pt x="213" y="55"/>
                    </a:moveTo>
                    <a:cubicBezTo>
                      <a:pt x="204" y="60"/>
                      <a:pt x="204" y="60"/>
                      <a:pt x="204" y="60"/>
                    </a:cubicBezTo>
                    <a:cubicBezTo>
                      <a:pt x="184" y="60"/>
                      <a:pt x="184" y="60"/>
                      <a:pt x="184" y="60"/>
                    </a:cubicBezTo>
                    <a:cubicBezTo>
                      <a:pt x="183" y="60"/>
                      <a:pt x="182" y="60"/>
                      <a:pt x="181" y="61"/>
                    </a:cubicBezTo>
                    <a:cubicBezTo>
                      <a:pt x="168" y="66"/>
                      <a:pt x="168" y="66"/>
                      <a:pt x="168" y="66"/>
                    </a:cubicBezTo>
                    <a:cubicBezTo>
                      <a:pt x="158" y="59"/>
                      <a:pt x="158" y="59"/>
                      <a:pt x="158" y="59"/>
                    </a:cubicBezTo>
                    <a:cubicBezTo>
                      <a:pt x="154" y="43"/>
                      <a:pt x="154" y="43"/>
                      <a:pt x="154" y="43"/>
                    </a:cubicBezTo>
                    <a:cubicBezTo>
                      <a:pt x="154" y="42"/>
                      <a:pt x="153" y="41"/>
                      <a:pt x="152" y="40"/>
                    </a:cubicBezTo>
                    <a:cubicBezTo>
                      <a:pt x="138" y="24"/>
                      <a:pt x="138" y="24"/>
                      <a:pt x="138" y="24"/>
                    </a:cubicBezTo>
                    <a:cubicBezTo>
                      <a:pt x="137" y="24"/>
                      <a:pt x="137" y="24"/>
                      <a:pt x="137" y="23"/>
                    </a:cubicBezTo>
                    <a:cubicBezTo>
                      <a:pt x="126" y="16"/>
                      <a:pt x="126" y="16"/>
                      <a:pt x="126" y="16"/>
                    </a:cubicBezTo>
                    <a:cubicBezTo>
                      <a:pt x="127" y="16"/>
                      <a:pt x="127" y="16"/>
                      <a:pt x="128" y="16"/>
                    </a:cubicBezTo>
                    <a:cubicBezTo>
                      <a:pt x="162" y="16"/>
                      <a:pt x="192" y="31"/>
                      <a:pt x="213" y="55"/>
                    </a:cubicBezTo>
                    <a:close/>
                    <a:moveTo>
                      <a:pt x="55" y="44"/>
                    </a:moveTo>
                    <a:cubicBezTo>
                      <a:pt x="81" y="75"/>
                      <a:pt x="81" y="75"/>
                      <a:pt x="81" y="75"/>
                    </a:cubicBezTo>
                    <a:cubicBezTo>
                      <a:pt x="80" y="91"/>
                      <a:pt x="80" y="91"/>
                      <a:pt x="80" y="91"/>
                    </a:cubicBezTo>
                    <a:cubicBezTo>
                      <a:pt x="56" y="96"/>
                      <a:pt x="56" y="96"/>
                      <a:pt x="56" y="96"/>
                    </a:cubicBezTo>
                    <a:cubicBezTo>
                      <a:pt x="54" y="96"/>
                      <a:pt x="53" y="97"/>
                      <a:pt x="51" y="98"/>
                    </a:cubicBezTo>
                    <a:cubicBezTo>
                      <a:pt x="31" y="123"/>
                      <a:pt x="31" y="123"/>
                      <a:pt x="31" y="123"/>
                    </a:cubicBezTo>
                    <a:cubicBezTo>
                      <a:pt x="29" y="126"/>
                      <a:pt x="28" y="129"/>
                      <a:pt x="30" y="132"/>
                    </a:cubicBezTo>
                    <a:cubicBezTo>
                      <a:pt x="39" y="152"/>
                      <a:pt x="39" y="152"/>
                      <a:pt x="39" y="152"/>
                    </a:cubicBezTo>
                    <a:cubicBezTo>
                      <a:pt x="49" y="170"/>
                      <a:pt x="49" y="170"/>
                      <a:pt x="49" y="170"/>
                    </a:cubicBezTo>
                    <a:cubicBezTo>
                      <a:pt x="50" y="171"/>
                      <a:pt x="50" y="172"/>
                      <a:pt x="51" y="172"/>
                    </a:cubicBezTo>
                    <a:cubicBezTo>
                      <a:pt x="67" y="185"/>
                      <a:pt x="67" y="185"/>
                      <a:pt x="67" y="185"/>
                    </a:cubicBezTo>
                    <a:cubicBezTo>
                      <a:pt x="58" y="199"/>
                      <a:pt x="58" y="199"/>
                      <a:pt x="58" y="199"/>
                    </a:cubicBezTo>
                    <a:cubicBezTo>
                      <a:pt x="46" y="204"/>
                      <a:pt x="46" y="204"/>
                      <a:pt x="46" y="204"/>
                    </a:cubicBezTo>
                    <a:cubicBezTo>
                      <a:pt x="27" y="184"/>
                      <a:pt x="16" y="158"/>
                      <a:pt x="16" y="128"/>
                    </a:cubicBezTo>
                    <a:cubicBezTo>
                      <a:pt x="16" y="94"/>
                      <a:pt x="31" y="64"/>
                      <a:pt x="55" y="44"/>
                    </a:cubicBezTo>
                    <a:close/>
                    <a:moveTo>
                      <a:pt x="128" y="240"/>
                    </a:moveTo>
                    <a:cubicBezTo>
                      <a:pt x="102" y="240"/>
                      <a:pt x="78" y="231"/>
                      <a:pt x="59" y="216"/>
                    </a:cubicBezTo>
                    <a:cubicBezTo>
                      <a:pt x="67" y="212"/>
                      <a:pt x="67" y="212"/>
                      <a:pt x="67" y="212"/>
                    </a:cubicBezTo>
                    <a:cubicBezTo>
                      <a:pt x="68" y="212"/>
                      <a:pt x="69" y="211"/>
                      <a:pt x="70" y="210"/>
                    </a:cubicBezTo>
                    <a:cubicBezTo>
                      <a:pt x="85" y="187"/>
                      <a:pt x="85" y="187"/>
                      <a:pt x="85" y="187"/>
                    </a:cubicBezTo>
                    <a:cubicBezTo>
                      <a:pt x="87" y="184"/>
                      <a:pt x="87" y="179"/>
                      <a:pt x="83" y="176"/>
                    </a:cubicBezTo>
                    <a:cubicBezTo>
                      <a:pt x="62" y="161"/>
                      <a:pt x="62" y="161"/>
                      <a:pt x="62" y="161"/>
                    </a:cubicBezTo>
                    <a:cubicBezTo>
                      <a:pt x="54" y="145"/>
                      <a:pt x="54" y="145"/>
                      <a:pt x="54" y="145"/>
                    </a:cubicBezTo>
                    <a:cubicBezTo>
                      <a:pt x="46" y="129"/>
                      <a:pt x="46" y="129"/>
                      <a:pt x="46" y="129"/>
                    </a:cubicBezTo>
                    <a:cubicBezTo>
                      <a:pt x="62" y="111"/>
                      <a:pt x="62" y="111"/>
                      <a:pt x="62" y="111"/>
                    </a:cubicBezTo>
                    <a:cubicBezTo>
                      <a:pt x="89" y="106"/>
                      <a:pt x="89" y="106"/>
                      <a:pt x="89" y="106"/>
                    </a:cubicBezTo>
                    <a:cubicBezTo>
                      <a:pt x="92" y="105"/>
                      <a:pt x="95" y="102"/>
                      <a:pt x="95" y="98"/>
                    </a:cubicBezTo>
                    <a:cubicBezTo>
                      <a:pt x="97" y="73"/>
                      <a:pt x="97" y="73"/>
                      <a:pt x="97" y="73"/>
                    </a:cubicBezTo>
                    <a:cubicBezTo>
                      <a:pt x="97" y="71"/>
                      <a:pt x="96" y="69"/>
                      <a:pt x="95" y="67"/>
                    </a:cubicBezTo>
                    <a:cubicBezTo>
                      <a:pt x="68" y="34"/>
                      <a:pt x="68" y="34"/>
                      <a:pt x="68" y="34"/>
                    </a:cubicBezTo>
                    <a:cubicBezTo>
                      <a:pt x="80" y="26"/>
                      <a:pt x="94" y="21"/>
                      <a:pt x="109" y="18"/>
                    </a:cubicBezTo>
                    <a:cubicBezTo>
                      <a:pt x="109" y="19"/>
                      <a:pt x="109" y="19"/>
                      <a:pt x="109" y="19"/>
                    </a:cubicBezTo>
                    <a:cubicBezTo>
                      <a:pt x="109" y="22"/>
                      <a:pt x="110" y="25"/>
                      <a:pt x="112" y="26"/>
                    </a:cubicBezTo>
                    <a:cubicBezTo>
                      <a:pt x="127" y="36"/>
                      <a:pt x="127" y="36"/>
                      <a:pt x="127" y="36"/>
                    </a:cubicBezTo>
                    <a:cubicBezTo>
                      <a:pt x="139" y="49"/>
                      <a:pt x="139" y="49"/>
                      <a:pt x="139" y="49"/>
                    </a:cubicBezTo>
                    <a:cubicBezTo>
                      <a:pt x="143" y="66"/>
                      <a:pt x="143" y="66"/>
                      <a:pt x="143" y="66"/>
                    </a:cubicBezTo>
                    <a:cubicBezTo>
                      <a:pt x="144" y="68"/>
                      <a:pt x="145" y="70"/>
                      <a:pt x="147" y="71"/>
                    </a:cubicBezTo>
                    <a:cubicBezTo>
                      <a:pt x="162" y="81"/>
                      <a:pt x="162" y="81"/>
                      <a:pt x="162" y="81"/>
                    </a:cubicBezTo>
                    <a:cubicBezTo>
                      <a:pt x="163" y="82"/>
                      <a:pt x="165" y="83"/>
                      <a:pt x="166" y="83"/>
                    </a:cubicBezTo>
                    <a:cubicBezTo>
                      <a:pt x="167" y="83"/>
                      <a:pt x="168" y="83"/>
                      <a:pt x="169" y="82"/>
                    </a:cubicBezTo>
                    <a:cubicBezTo>
                      <a:pt x="185" y="76"/>
                      <a:pt x="185" y="76"/>
                      <a:pt x="185" y="76"/>
                    </a:cubicBezTo>
                    <a:cubicBezTo>
                      <a:pt x="206" y="76"/>
                      <a:pt x="206" y="76"/>
                      <a:pt x="206" y="76"/>
                    </a:cubicBezTo>
                    <a:cubicBezTo>
                      <a:pt x="208" y="76"/>
                      <a:pt x="209" y="76"/>
                      <a:pt x="211" y="75"/>
                    </a:cubicBezTo>
                    <a:cubicBezTo>
                      <a:pt x="222" y="68"/>
                      <a:pt x="222" y="68"/>
                      <a:pt x="222" y="68"/>
                    </a:cubicBezTo>
                    <a:cubicBezTo>
                      <a:pt x="233" y="85"/>
                      <a:pt x="240" y="10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nvGrpSpPr>
          <p:cNvPr id="182" name="Group 181">
            <a:extLst>
              <a:ext uri="{FF2B5EF4-FFF2-40B4-BE49-F238E27FC236}">
                <a16:creationId xmlns:a16="http://schemas.microsoft.com/office/drawing/2014/main" id="{04B689DA-09C7-4192-9FE6-5539D7828823}"/>
              </a:ext>
            </a:extLst>
          </p:cNvPr>
          <p:cNvGrpSpPr/>
          <p:nvPr/>
        </p:nvGrpSpPr>
        <p:grpSpPr>
          <a:xfrm>
            <a:off x="819410" y="2689446"/>
            <a:ext cx="10573951" cy="1463040"/>
            <a:chOff x="819410" y="2626479"/>
            <a:chExt cx="10573951" cy="1463040"/>
          </a:xfrm>
        </p:grpSpPr>
        <p:grpSp>
          <p:nvGrpSpPr>
            <p:cNvPr id="176" name="Group 175">
              <a:extLst>
                <a:ext uri="{FF2B5EF4-FFF2-40B4-BE49-F238E27FC236}">
                  <a16:creationId xmlns:a16="http://schemas.microsoft.com/office/drawing/2014/main" id="{9ECE8CD7-3E8F-4137-AEF6-1159C5784789}"/>
                </a:ext>
              </a:extLst>
            </p:cNvPr>
            <p:cNvGrpSpPr/>
            <p:nvPr/>
          </p:nvGrpSpPr>
          <p:grpSpPr>
            <a:xfrm>
              <a:off x="819410" y="2626479"/>
              <a:ext cx="2286000" cy="1463040"/>
              <a:chOff x="819410" y="2626479"/>
              <a:chExt cx="2286000" cy="1463040"/>
            </a:xfrm>
          </p:grpSpPr>
          <p:sp>
            <p:nvSpPr>
              <p:cNvPr id="140" name="Rectangle 139">
                <a:extLst>
                  <a:ext uri="{FF2B5EF4-FFF2-40B4-BE49-F238E27FC236}">
                    <a16:creationId xmlns:a16="http://schemas.microsoft.com/office/drawing/2014/main" id="{A2A1DC6F-D571-4E77-8201-5CC5C8361713}"/>
                  </a:ext>
                </a:extLst>
              </p:cNvPr>
              <p:cNvSpPr/>
              <p:nvPr/>
            </p:nvSpPr>
            <p:spPr>
              <a:xfrm>
                <a:off x="819410" y="2626479"/>
                <a:ext cx="2286000" cy="14630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41" name="Group 140">
                <a:extLst>
                  <a:ext uri="{FF2B5EF4-FFF2-40B4-BE49-F238E27FC236}">
                    <a16:creationId xmlns:a16="http://schemas.microsoft.com/office/drawing/2014/main" id="{395F257E-09C6-4A1D-856C-889554C07574}"/>
                  </a:ext>
                </a:extLst>
              </p:cNvPr>
              <p:cNvGrpSpPr/>
              <p:nvPr/>
            </p:nvGrpSpPr>
            <p:grpSpPr>
              <a:xfrm>
                <a:off x="1230890" y="2885542"/>
                <a:ext cx="1463040" cy="799363"/>
                <a:chOff x="500896" y="2496970"/>
                <a:chExt cx="1463040" cy="799363"/>
              </a:xfrm>
            </p:grpSpPr>
            <p:sp>
              <p:nvSpPr>
                <p:cNvPr id="142" name="TextBox 62">
                  <a:extLst>
                    <a:ext uri="{FF2B5EF4-FFF2-40B4-BE49-F238E27FC236}">
                      <a16:creationId xmlns:a16="http://schemas.microsoft.com/office/drawing/2014/main" id="{8812A916-FAD2-427E-B4C2-BF3755A90979}"/>
                    </a:ext>
                  </a:extLst>
                </p:cNvPr>
                <p:cNvSpPr txBox="1">
                  <a:spLocks noChangeArrowheads="1"/>
                </p:cNvSpPr>
                <p:nvPr/>
              </p:nvSpPr>
              <p:spPr bwMode="auto">
                <a:xfrm>
                  <a:off x="500896" y="3058447"/>
                  <a:ext cx="1463040"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Inflación</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Creciente</a:t>
                  </a:r>
                  <a:endPar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endParaRPr>
                </a:p>
              </p:txBody>
            </p:sp>
            <p:grpSp>
              <p:nvGrpSpPr>
                <p:cNvPr id="143" name="Group 4">
                  <a:extLst>
                    <a:ext uri="{FF2B5EF4-FFF2-40B4-BE49-F238E27FC236}">
                      <a16:creationId xmlns:a16="http://schemas.microsoft.com/office/drawing/2014/main" id="{FC7477B9-E704-42E1-B217-8BA961FACDFA}"/>
                    </a:ext>
                  </a:extLst>
                </p:cNvPr>
                <p:cNvGrpSpPr>
                  <a:grpSpLocks noChangeAspect="1"/>
                </p:cNvGrpSpPr>
                <p:nvPr/>
              </p:nvGrpSpPr>
              <p:grpSpPr bwMode="auto">
                <a:xfrm>
                  <a:off x="992412" y="2496970"/>
                  <a:ext cx="480065" cy="457200"/>
                  <a:chOff x="3840" y="2160"/>
                  <a:chExt cx="588" cy="560"/>
                </a:xfrm>
                <a:solidFill>
                  <a:schemeClr val="bg1"/>
                </a:solidFill>
              </p:grpSpPr>
              <p:sp>
                <p:nvSpPr>
                  <p:cNvPr id="144" name="Freeform 5">
                    <a:extLst>
                      <a:ext uri="{FF2B5EF4-FFF2-40B4-BE49-F238E27FC236}">
                        <a16:creationId xmlns:a16="http://schemas.microsoft.com/office/drawing/2014/main" id="{4307F879-8BA1-4BF1-B548-2D9E0898D05F}"/>
                      </a:ext>
                    </a:extLst>
                  </p:cNvPr>
                  <p:cNvSpPr>
                    <a:spLocks/>
                  </p:cNvSpPr>
                  <p:nvPr/>
                </p:nvSpPr>
                <p:spPr bwMode="auto">
                  <a:xfrm>
                    <a:off x="3859" y="2566"/>
                    <a:ext cx="39" cy="154"/>
                  </a:xfrm>
                  <a:custGeom>
                    <a:avLst/>
                    <a:gdLst>
                      <a:gd name="T0" fmla="*/ 8 w 16"/>
                      <a:gd name="T1" fmla="*/ 0 h 64"/>
                      <a:gd name="T2" fmla="*/ 0 w 16"/>
                      <a:gd name="T3" fmla="*/ 8 h 64"/>
                      <a:gd name="T4" fmla="*/ 0 w 16"/>
                      <a:gd name="T5" fmla="*/ 56 h 64"/>
                      <a:gd name="T6" fmla="*/ 8 w 16"/>
                      <a:gd name="T7" fmla="*/ 64 h 64"/>
                      <a:gd name="T8" fmla="*/ 16 w 16"/>
                      <a:gd name="T9" fmla="*/ 56 h 64"/>
                      <a:gd name="T10" fmla="*/ 16 w 16"/>
                      <a:gd name="T11" fmla="*/ 8 h 64"/>
                      <a:gd name="T12" fmla="*/ 8 w 1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 h="64">
                        <a:moveTo>
                          <a:pt x="8" y="0"/>
                        </a:moveTo>
                        <a:cubicBezTo>
                          <a:pt x="4" y="0"/>
                          <a:pt x="0" y="4"/>
                          <a:pt x="0" y="8"/>
                        </a:cubicBezTo>
                        <a:cubicBezTo>
                          <a:pt x="0" y="56"/>
                          <a:pt x="0" y="56"/>
                          <a:pt x="0" y="56"/>
                        </a:cubicBezTo>
                        <a:cubicBezTo>
                          <a:pt x="0" y="61"/>
                          <a:pt x="4" y="64"/>
                          <a:pt x="8" y="64"/>
                        </a:cubicBezTo>
                        <a:cubicBezTo>
                          <a:pt x="13" y="64"/>
                          <a:pt x="16" y="61"/>
                          <a:pt x="16" y="5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45" name="Freeform 6">
                    <a:extLst>
                      <a:ext uri="{FF2B5EF4-FFF2-40B4-BE49-F238E27FC236}">
                        <a16:creationId xmlns:a16="http://schemas.microsoft.com/office/drawing/2014/main" id="{56A9F133-7C37-4403-9C1A-3719729172BD}"/>
                      </a:ext>
                    </a:extLst>
                  </p:cNvPr>
                  <p:cNvSpPr>
                    <a:spLocks/>
                  </p:cNvSpPr>
                  <p:nvPr/>
                </p:nvSpPr>
                <p:spPr bwMode="auto">
                  <a:xfrm>
                    <a:off x="4013" y="2393"/>
                    <a:ext cx="38" cy="327"/>
                  </a:xfrm>
                  <a:custGeom>
                    <a:avLst/>
                    <a:gdLst>
                      <a:gd name="T0" fmla="*/ 8 w 16"/>
                      <a:gd name="T1" fmla="*/ 0 h 136"/>
                      <a:gd name="T2" fmla="*/ 0 w 16"/>
                      <a:gd name="T3" fmla="*/ 8 h 136"/>
                      <a:gd name="T4" fmla="*/ 0 w 16"/>
                      <a:gd name="T5" fmla="*/ 128 h 136"/>
                      <a:gd name="T6" fmla="*/ 8 w 16"/>
                      <a:gd name="T7" fmla="*/ 136 h 136"/>
                      <a:gd name="T8" fmla="*/ 16 w 16"/>
                      <a:gd name="T9" fmla="*/ 128 h 136"/>
                      <a:gd name="T10" fmla="*/ 16 w 16"/>
                      <a:gd name="T11" fmla="*/ 8 h 136"/>
                      <a:gd name="T12" fmla="*/ 8 w 16"/>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6" h="136">
                        <a:moveTo>
                          <a:pt x="8" y="0"/>
                        </a:moveTo>
                        <a:cubicBezTo>
                          <a:pt x="4" y="0"/>
                          <a:pt x="0" y="4"/>
                          <a:pt x="0" y="8"/>
                        </a:cubicBezTo>
                        <a:cubicBezTo>
                          <a:pt x="0" y="128"/>
                          <a:pt x="0" y="128"/>
                          <a:pt x="0" y="128"/>
                        </a:cubicBezTo>
                        <a:cubicBezTo>
                          <a:pt x="0" y="133"/>
                          <a:pt x="4" y="136"/>
                          <a:pt x="8" y="136"/>
                        </a:cubicBezTo>
                        <a:cubicBezTo>
                          <a:pt x="13" y="136"/>
                          <a:pt x="16" y="133"/>
                          <a:pt x="16" y="12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46" name="Freeform 7">
                    <a:extLst>
                      <a:ext uri="{FF2B5EF4-FFF2-40B4-BE49-F238E27FC236}">
                        <a16:creationId xmlns:a16="http://schemas.microsoft.com/office/drawing/2014/main" id="{B8FC8C71-3DE1-44EE-B2C3-D434EA241B3B}"/>
                      </a:ext>
                    </a:extLst>
                  </p:cNvPr>
                  <p:cNvSpPr>
                    <a:spLocks/>
                  </p:cNvSpPr>
                  <p:nvPr/>
                </p:nvSpPr>
                <p:spPr bwMode="auto">
                  <a:xfrm>
                    <a:off x="4166" y="2566"/>
                    <a:ext cx="39" cy="154"/>
                  </a:xfrm>
                  <a:custGeom>
                    <a:avLst/>
                    <a:gdLst>
                      <a:gd name="T0" fmla="*/ 8 w 16"/>
                      <a:gd name="T1" fmla="*/ 0 h 64"/>
                      <a:gd name="T2" fmla="*/ 0 w 16"/>
                      <a:gd name="T3" fmla="*/ 8 h 64"/>
                      <a:gd name="T4" fmla="*/ 0 w 16"/>
                      <a:gd name="T5" fmla="*/ 56 h 64"/>
                      <a:gd name="T6" fmla="*/ 8 w 16"/>
                      <a:gd name="T7" fmla="*/ 64 h 64"/>
                      <a:gd name="T8" fmla="*/ 16 w 16"/>
                      <a:gd name="T9" fmla="*/ 56 h 64"/>
                      <a:gd name="T10" fmla="*/ 16 w 16"/>
                      <a:gd name="T11" fmla="*/ 8 h 64"/>
                      <a:gd name="T12" fmla="*/ 8 w 1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 h="64">
                        <a:moveTo>
                          <a:pt x="8" y="0"/>
                        </a:moveTo>
                        <a:cubicBezTo>
                          <a:pt x="4" y="0"/>
                          <a:pt x="0" y="4"/>
                          <a:pt x="0" y="8"/>
                        </a:cubicBezTo>
                        <a:cubicBezTo>
                          <a:pt x="0" y="56"/>
                          <a:pt x="0" y="56"/>
                          <a:pt x="0" y="56"/>
                        </a:cubicBezTo>
                        <a:cubicBezTo>
                          <a:pt x="0" y="61"/>
                          <a:pt x="4" y="64"/>
                          <a:pt x="8" y="64"/>
                        </a:cubicBezTo>
                        <a:cubicBezTo>
                          <a:pt x="13" y="64"/>
                          <a:pt x="16" y="61"/>
                          <a:pt x="16" y="56"/>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47" name="Freeform 8">
                    <a:extLst>
                      <a:ext uri="{FF2B5EF4-FFF2-40B4-BE49-F238E27FC236}">
                        <a16:creationId xmlns:a16="http://schemas.microsoft.com/office/drawing/2014/main" id="{81B841DB-853E-4B7D-A0CB-673A086D531E}"/>
                      </a:ext>
                    </a:extLst>
                  </p:cNvPr>
                  <p:cNvSpPr>
                    <a:spLocks/>
                  </p:cNvSpPr>
                  <p:nvPr/>
                </p:nvSpPr>
                <p:spPr bwMode="auto">
                  <a:xfrm>
                    <a:off x="4320" y="2393"/>
                    <a:ext cx="38" cy="327"/>
                  </a:xfrm>
                  <a:custGeom>
                    <a:avLst/>
                    <a:gdLst>
                      <a:gd name="T0" fmla="*/ 8 w 16"/>
                      <a:gd name="T1" fmla="*/ 0 h 136"/>
                      <a:gd name="T2" fmla="*/ 0 w 16"/>
                      <a:gd name="T3" fmla="*/ 8 h 136"/>
                      <a:gd name="T4" fmla="*/ 0 w 16"/>
                      <a:gd name="T5" fmla="*/ 128 h 136"/>
                      <a:gd name="T6" fmla="*/ 8 w 16"/>
                      <a:gd name="T7" fmla="*/ 136 h 136"/>
                      <a:gd name="T8" fmla="*/ 16 w 16"/>
                      <a:gd name="T9" fmla="*/ 128 h 136"/>
                      <a:gd name="T10" fmla="*/ 16 w 16"/>
                      <a:gd name="T11" fmla="*/ 8 h 136"/>
                      <a:gd name="T12" fmla="*/ 8 w 16"/>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6" h="136">
                        <a:moveTo>
                          <a:pt x="8" y="0"/>
                        </a:moveTo>
                        <a:cubicBezTo>
                          <a:pt x="4" y="0"/>
                          <a:pt x="0" y="4"/>
                          <a:pt x="0" y="8"/>
                        </a:cubicBezTo>
                        <a:cubicBezTo>
                          <a:pt x="0" y="128"/>
                          <a:pt x="0" y="128"/>
                          <a:pt x="0" y="128"/>
                        </a:cubicBezTo>
                        <a:cubicBezTo>
                          <a:pt x="0" y="133"/>
                          <a:pt x="4" y="136"/>
                          <a:pt x="8" y="136"/>
                        </a:cubicBezTo>
                        <a:cubicBezTo>
                          <a:pt x="13" y="136"/>
                          <a:pt x="16" y="133"/>
                          <a:pt x="16" y="128"/>
                        </a:cubicBezTo>
                        <a:cubicBezTo>
                          <a:pt x="16" y="8"/>
                          <a:pt x="16" y="8"/>
                          <a:pt x="16" y="8"/>
                        </a:cubicBezTo>
                        <a:cubicBezTo>
                          <a:pt x="16"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48" name="Freeform 9">
                    <a:extLst>
                      <a:ext uri="{FF2B5EF4-FFF2-40B4-BE49-F238E27FC236}">
                        <a16:creationId xmlns:a16="http://schemas.microsoft.com/office/drawing/2014/main" id="{067D36F2-CB75-42A9-AB64-6701FBF53FC5}"/>
                      </a:ext>
                    </a:extLst>
                  </p:cNvPr>
                  <p:cNvSpPr>
                    <a:spLocks/>
                  </p:cNvSpPr>
                  <p:nvPr/>
                </p:nvSpPr>
                <p:spPr bwMode="auto">
                  <a:xfrm>
                    <a:off x="3840" y="2160"/>
                    <a:ext cx="588" cy="271"/>
                  </a:xfrm>
                  <a:custGeom>
                    <a:avLst/>
                    <a:gdLst>
                      <a:gd name="T0" fmla="*/ 241 w 245"/>
                      <a:gd name="T1" fmla="*/ 8 h 113"/>
                      <a:gd name="T2" fmla="*/ 241 w 245"/>
                      <a:gd name="T3" fmla="*/ 7 h 113"/>
                      <a:gd name="T4" fmla="*/ 241 w 245"/>
                      <a:gd name="T5" fmla="*/ 5 h 113"/>
                      <a:gd name="T6" fmla="*/ 239 w 245"/>
                      <a:gd name="T7" fmla="*/ 4 h 113"/>
                      <a:gd name="T8" fmla="*/ 239 w 245"/>
                      <a:gd name="T9" fmla="*/ 3 h 113"/>
                      <a:gd name="T10" fmla="*/ 239 w 245"/>
                      <a:gd name="T11" fmla="*/ 3 h 113"/>
                      <a:gd name="T12" fmla="*/ 236 w 245"/>
                      <a:gd name="T13" fmla="*/ 1 h 113"/>
                      <a:gd name="T14" fmla="*/ 236 w 245"/>
                      <a:gd name="T15" fmla="*/ 1 h 113"/>
                      <a:gd name="T16" fmla="*/ 233 w 245"/>
                      <a:gd name="T17" fmla="*/ 0 h 113"/>
                      <a:gd name="T18" fmla="*/ 176 w 245"/>
                      <a:gd name="T19" fmla="*/ 0 h 113"/>
                      <a:gd name="T20" fmla="*/ 168 w 245"/>
                      <a:gd name="T21" fmla="*/ 8 h 113"/>
                      <a:gd name="T22" fmla="*/ 176 w 245"/>
                      <a:gd name="T23" fmla="*/ 16 h 113"/>
                      <a:gd name="T24" fmla="*/ 214 w 245"/>
                      <a:gd name="T25" fmla="*/ 16 h 113"/>
                      <a:gd name="T26" fmla="*/ 144 w 245"/>
                      <a:gd name="T27" fmla="*/ 86 h 113"/>
                      <a:gd name="T28" fmla="*/ 86 w 245"/>
                      <a:gd name="T29" fmla="*/ 28 h 113"/>
                      <a:gd name="T30" fmla="*/ 75 w 245"/>
                      <a:gd name="T31" fmla="*/ 28 h 113"/>
                      <a:gd name="T32" fmla="*/ 3 w 245"/>
                      <a:gd name="T33" fmla="*/ 100 h 113"/>
                      <a:gd name="T34" fmla="*/ 3 w 245"/>
                      <a:gd name="T35" fmla="*/ 111 h 113"/>
                      <a:gd name="T36" fmla="*/ 8 w 245"/>
                      <a:gd name="T37" fmla="*/ 113 h 113"/>
                      <a:gd name="T38" fmla="*/ 14 w 245"/>
                      <a:gd name="T39" fmla="*/ 111 h 113"/>
                      <a:gd name="T40" fmla="*/ 80 w 245"/>
                      <a:gd name="T41" fmla="*/ 45 h 113"/>
                      <a:gd name="T42" fmla="*/ 139 w 245"/>
                      <a:gd name="T43" fmla="*/ 103 h 113"/>
                      <a:gd name="T44" fmla="*/ 150 w 245"/>
                      <a:gd name="T45" fmla="*/ 103 h 113"/>
                      <a:gd name="T46" fmla="*/ 226 w 245"/>
                      <a:gd name="T47" fmla="*/ 27 h 113"/>
                      <a:gd name="T48" fmla="*/ 228 w 245"/>
                      <a:gd name="T49" fmla="*/ 63 h 113"/>
                      <a:gd name="T50" fmla="*/ 236 w 245"/>
                      <a:gd name="T51" fmla="*/ 71 h 113"/>
                      <a:gd name="T52" fmla="*/ 237 w 245"/>
                      <a:gd name="T53" fmla="*/ 71 h 113"/>
                      <a:gd name="T54" fmla="*/ 244 w 245"/>
                      <a:gd name="T55" fmla="*/ 62 h 113"/>
                      <a:gd name="T56" fmla="*/ 241 w 245"/>
                      <a:gd name="T57"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5" h="113">
                        <a:moveTo>
                          <a:pt x="241" y="8"/>
                        </a:moveTo>
                        <a:cubicBezTo>
                          <a:pt x="241" y="8"/>
                          <a:pt x="241" y="7"/>
                          <a:pt x="241" y="7"/>
                        </a:cubicBezTo>
                        <a:cubicBezTo>
                          <a:pt x="241" y="6"/>
                          <a:pt x="241" y="6"/>
                          <a:pt x="241" y="5"/>
                        </a:cubicBezTo>
                        <a:cubicBezTo>
                          <a:pt x="240" y="5"/>
                          <a:pt x="240" y="4"/>
                          <a:pt x="239" y="4"/>
                        </a:cubicBezTo>
                        <a:cubicBezTo>
                          <a:pt x="239" y="3"/>
                          <a:pt x="239" y="3"/>
                          <a:pt x="239" y="3"/>
                        </a:cubicBezTo>
                        <a:cubicBezTo>
                          <a:pt x="239" y="3"/>
                          <a:pt x="239" y="3"/>
                          <a:pt x="239" y="3"/>
                        </a:cubicBezTo>
                        <a:cubicBezTo>
                          <a:pt x="238" y="2"/>
                          <a:pt x="237" y="1"/>
                          <a:pt x="236" y="1"/>
                        </a:cubicBezTo>
                        <a:cubicBezTo>
                          <a:pt x="236" y="1"/>
                          <a:pt x="236" y="1"/>
                          <a:pt x="236" y="1"/>
                        </a:cubicBezTo>
                        <a:cubicBezTo>
                          <a:pt x="235" y="1"/>
                          <a:pt x="234" y="0"/>
                          <a:pt x="233" y="0"/>
                        </a:cubicBezTo>
                        <a:cubicBezTo>
                          <a:pt x="176" y="0"/>
                          <a:pt x="176" y="0"/>
                          <a:pt x="176" y="0"/>
                        </a:cubicBezTo>
                        <a:cubicBezTo>
                          <a:pt x="171" y="0"/>
                          <a:pt x="168" y="4"/>
                          <a:pt x="168" y="8"/>
                        </a:cubicBezTo>
                        <a:cubicBezTo>
                          <a:pt x="168" y="13"/>
                          <a:pt x="171" y="16"/>
                          <a:pt x="176" y="16"/>
                        </a:cubicBezTo>
                        <a:cubicBezTo>
                          <a:pt x="214" y="16"/>
                          <a:pt x="214" y="16"/>
                          <a:pt x="214" y="16"/>
                        </a:cubicBezTo>
                        <a:cubicBezTo>
                          <a:pt x="144" y="86"/>
                          <a:pt x="144" y="86"/>
                          <a:pt x="144" y="86"/>
                        </a:cubicBezTo>
                        <a:cubicBezTo>
                          <a:pt x="86" y="28"/>
                          <a:pt x="86" y="28"/>
                          <a:pt x="86" y="28"/>
                        </a:cubicBezTo>
                        <a:cubicBezTo>
                          <a:pt x="83" y="24"/>
                          <a:pt x="78" y="24"/>
                          <a:pt x="75" y="28"/>
                        </a:cubicBezTo>
                        <a:cubicBezTo>
                          <a:pt x="3" y="100"/>
                          <a:pt x="3" y="100"/>
                          <a:pt x="3" y="100"/>
                        </a:cubicBezTo>
                        <a:cubicBezTo>
                          <a:pt x="0" y="103"/>
                          <a:pt x="0" y="108"/>
                          <a:pt x="3" y="111"/>
                        </a:cubicBezTo>
                        <a:cubicBezTo>
                          <a:pt x="4" y="112"/>
                          <a:pt x="6" y="113"/>
                          <a:pt x="8" y="113"/>
                        </a:cubicBezTo>
                        <a:cubicBezTo>
                          <a:pt x="10" y="113"/>
                          <a:pt x="13" y="112"/>
                          <a:pt x="14" y="111"/>
                        </a:cubicBezTo>
                        <a:cubicBezTo>
                          <a:pt x="80" y="45"/>
                          <a:pt x="80" y="45"/>
                          <a:pt x="80" y="45"/>
                        </a:cubicBezTo>
                        <a:cubicBezTo>
                          <a:pt x="139" y="103"/>
                          <a:pt x="139" y="103"/>
                          <a:pt x="139" y="103"/>
                        </a:cubicBezTo>
                        <a:cubicBezTo>
                          <a:pt x="142" y="106"/>
                          <a:pt x="147" y="106"/>
                          <a:pt x="150" y="103"/>
                        </a:cubicBezTo>
                        <a:cubicBezTo>
                          <a:pt x="226" y="27"/>
                          <a:pt x="226" y="27"/>
                          <a:pt x="226" y="27"/>
                        </a:cubicBezTo>
                        <a:cubicBezTo>
                          <a:pt x="228" y="63"/>
                          <a:pt x="228" y="63"/>
                          <a:pt x="228" y="63"/>
                        </a:cubicBezTo>
                        <a:cubicBezTo>
                          <a:pt x="229" y="68"/>
                          <a:pt x="232" y="71"/>
                          <a:pt x="236" y="71"/>
                        </a:cubicBezTo>
                        <a:cubicBezTo>
                          <a:pt x="237" y="71"/>
                          <a:pt x="237" y="71"/>
                          <a:pt x="237" y="71"/>
                        </a:cubicBezTo>
                        <a:cubicBezTo>
                          <a:pt x="241" y="71"/>
                          <a:pt x="245" y="67"/>
                          <a:pt x="244" y="62"/>
                        </a:cubicBezTo>
                        <a:lnTo>
                          <a:pt x="24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grpSp>
          <p:nvGrpSpPr>
            <p:cNvPr id="175" name="Group 174">
              <a:extLst>
                <a:ext uri="{FF2B5EF4-FFF2-40B4-BE49-F238E27FC236}">
                  <a16:creationId xmlns:a16="http://schemas.microsoft.com/office/drawing/2014/main" id="{4871B713-5983-497F-93F3-E1523E009E37}"/>
                </a:ext>
              </a:extLst>
            </p:cNvPr>
            <p:cNvGrpSpPr/>
            <p:nvPr/>
          </p:nvGrpSpPr>
          <p:grpSpPr>
            <a:xfrm>
              <a:off x="3582060" y="2626479"/>
              <a:ext cx="2286000" cy="1463040"/>
              <a:chOff x="3726439" y="2626479"/>
              <a:chExt cx="2286000" cy="1463040"/>
            </a:xfrm>
          </p:grpSpPr>
          <p:sp>
            <p:nvSpPr>
              <p:cNvPr id="132" name="Rectangle 131">
                <a:extLst>
                  <a:ext uri="{FF2B5EF4-FFF2-40B4-BE49-F238E27FC236}">
                    <a16:creationId xmlns:a16="http://schemas.microsoft.com/office/drawing/2014/main" id="{9203A150-2333-4F39-8BB5-0E97020588D6}"/>
                  </a:ext>
                </a:extLst>
              </p:cNvPr>
              <p:cNvSpPr/>
              <p:nvPr/>
            </p:nvSpPr>
            <p:spPr>
              <a:xfrm>
                <a:off x="3726439" y="2626479"/>
                <a:ext cx="2286000" cy="14630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33" name="Group 132">
                <a:extLst>
                  <a:ext uri="{FF2B5EF4-FFF2-40B4-BE49-F238E27FC236}">
                    <a16:creationId xmlns:a16="http://schemas.microsoft.com/office/drawing/2014/main" id="{477275B8-82C9-4B77-91C9-01ADEDA823D4}"/>
                  </a:ext>
                </a:extLst>
              </p:cNvPr>
              <p:cNvGrpSpPr/>
              <p:nvPr/>
            </p:nvGrpSpPr>
            <p:grpSpPr>
              <a:xfrm>
                <a:off x="4138783" y="2885542"/>
                <a:ext cx="1461313" cy="944915"/>
                <a:chOff x="2317040" y="2496970"/>
                <a:chExt cx="1461313" cy="944915"/>
              </a:xfrm>
            </p:grpSpPr>
            <p:sp>
              <p:nvSpPr>
                <p:cNvPr id="134" name="TextBox 68">
                  <a:extLst>
                    <a:ext uri="{FF2B5EF4-FFF2-40B4-BE49-F238E27FC236}">
                      <a16:creationId xmlns:a16="http://schemas.microsoft.com/office/drawing/2014/main" id="{8B9B026C-0B5D-4E2A-A738-95CBB00DAFD4}"/>
                    </a:ext>
                  </a:extLst>
                </p:cNvPr>
                <p:cNvSpPr txBox="1">
                  <a:spLocks noChangeArrowheads="1"/>
                </p:cNvSpPr>
                <p:nvPr/>
              </p:nvSpPr>
              <p:spPr bwMode="auto">
                <a:xfrm>
                  <a:off x="2317040" y="3058447"/>
                  <a:ext cx="1461313" cy="3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Crecimiento</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en</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las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Tasas</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de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Interés</a:t>
                  </a:r>
                  <a:endPar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endParaRPr>
                </a:p>
              </p:txBody>
            </p:sp>
            <p:grpSp>
              <p:nvGrpSpPr>
                <p:cNvPr id="135" name="Group 12">
                  <a:extLst>
                    <a:ext uri="{FF2B5EF4-FFF2-40B4-BE49-F238E27FC236}">
                      <a16:creationId xmlns:a16="http://schemas.microsoft.com/office/drawing/2014/main" id="{5E0CE59D-B05C-4A7A-9FB3-F3719D3460C3}"/>
                    </a:ext>
                  </a:extLst>
                </p:cNvPr>
                <p:cNvGrpSpPr>
                  <a:grpSpLocks noChangeAspect="1"/>
                </p:cNvGrpSpPr>
                <p:nvPr/>
              </p:nvGrpSpPr>
              <p:grpSpPr bwMode="auto">
                <a:xfrm>
                  <a:off x="2834894" y="2496970"/>
                  <a:ext cx="427332" cy="457200"/>
                  <a:chOff x="3842" y="2158"/>
                  <a:chExt cx="558" cy="597"/>
                </a:xfrm>
                <a:solidFill>
                  <a:schemeClr val="bg1"/>
                </a:solidFill>
              </p:grpSpPr>
              <p:sp>
                <p:nvSpPr>
                  <p:cNvPr id="136" name="Freeform 13">
                    <a:extLst>
                      <a:ext uri="{FF2B5EF4-FFF2-40B4-BE49-F238E27FC236}">
                        <a16:creationId xmlns:a16="http://schemas.microsoft.com/office/drawing/2014/main" id="{22D9F91F-6AAB-4255-915E-C710F79590E5}"/>
                      </a:ext>
                    </a:extLst>
                  </p:cNvPr>
                  <p:cNvSpPr>
                    <a:spLocks/>
                  </p:cNvSpPr>
                  <p:nvPr/>
                </p:nvSpPr>
                <p:spPr bwMode="auto">
                  <a:xfrm>
                    <a:off x="3842" y="2158"/>
                    <a:ext cx="349" cy="597"/>
                  </a:xfrm>
                  <a:custGeom>
                    <a:avLst/>
                    <a:gdLst>
                      <a:gd name="T0" fmla="*/ 96 w 145"/>
                      <a:gd name="T1" fmla="*/ 233 h 249"/>
                      <a:gd name="T2" fmla="*/ 56 w 145"/>
                      <a:gd name="T3" fmla="*/ 233 h 249"/>
                      <a:gd name="T4" fmla="*/ 56 w 145"/>
                      <a:gd name="T5" fmla="*/ 89 h 249"/>
                      <a:gd name="T6" fmla="*/ 48 w 145"/>
                      <a:gd name="T7" fmla="*/ 81 h 249"/>
                      <a:gd name="T8" fmla="*/ 25 w 145"/>
                      <a:gd name="T9" fmla="*/ 81 h 249"/>
                      <a:gd name="T10" fmla="*/ 72 w 145"/>
                      <a:gd name="T11" fmla="*/ 22 h 249"/>
                      <a:gd name="T12" fmla="*/ 120 w 145"/>
                      <a:gd name="T13" fmla="*/ 81 h 249"/>
                      <a:gd name="T14" fmla="*/ 96 w 145"/>
                      <a:gd name="T15" fmla="*/ 81 h 249"/>
                      <a:gd name="T16" fmla="*/ 88 w 145"/>
                      <a:gd name="T17" fmla="*/ 89 h 249"/>
                      <a:gd name="T18" fmla="*/ 88 w 145"/>
                      <a:gd name="T19" fmla="*/ 113 h 249"/>
                      <a:gd name="T20" fmla="*/ 96 w 145"/>
                      <a:gd name="T21" fmla="*/ 121 h 249"/>
                      <a:gd name="T22" fmla="*/ 104 w 145"/>
                      <a:gd name="T23" fmla="*/ 113 h 249"/>
                      <a:gd name="T24" fmla="*/ 104 w 145"/>
                      <a:gd name="T25" fmla="*/ 97 h 249"/>
                      <a:gd name="T26" fmla="*/ 136 w 145"/>
                      <a:gd name="T27" fmla="*/ 97 h 249"/>
                      <a:gd name="T28" fmla="*/ 143 w 145"/>
                      <a:gd name="T29" fmla="*/ 92 h 249"/>
                      <a:gd name="T30" fmla="*/ 142 w 145"/>
                      <a:gd name="T31" fmla="*/ 84 h 249"/>
                      <a:gd name="T32" fmla="*/ 78 w 145"/>
                      <a:gd name="T33" fmla="*/ 4 h 249"/>
                      <a:gd name="T34" fmla="*/ 66 w 145"/>
                      <a:gd name="T35" fmla="*/ 4 h 249"/>
                      <a:gd name="T36" fmla="*/ 2 w 145"/>
                      <a:gd name="T37" fmla="*/ 84 h 249"/>
                      <a:gd name="T38" fmla="*/ 1 w 145"/>
                      <a:gd name="T39" fmla="*/ 92 h 249"/>
                      <a:gd name="T40" fmla="*/ 8 w 145"/>
                      <a:gd name="T41" fmla="*/ 97 h 249"/>
                      <a:gd name="T42" fmla="*/ 40 w 145"/>
                      <a:gd name="T43" fmla="*/ 97 h 249"/>
                      <a:gd name="T44" fmla="*/ 40 w 145"/>
                      <a:gd name="T45" fmla="*/ 241 h 249"/>
                      <a:gd name="T46" fmla="*/ 48 w 145"/>
                      <a:gd name="T47" fmla="*/ 249 h 249"/>
                      <a:gd name="T48" fmla="*/ 96 w 145"/>
                      <a:gd name="T49" fmla="*/ 249 h 249"/>
                      <a:gd name="T50" fmla="*/ 104 w 145"/>
                      <a:gd name="T51" fmla="*/ 241 h 249"/>
                      <a:gd name="T52" fmla="*/ 96 w 145"/>
                      <a:gd name="T53"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249">
                        <a:moveTo>
                          <a:pt x="96" y="233"/>
                        </a:moveTo>
                        <a:cubicBezTo>
                          <a:pt x="56" y="233"/>
                          <a:pt x="56" y="233"/>
                          <a:pt x="56" y="233"/>
                        </a:cubicBezTo>
                        <a:cubicBezTo>
                          <a:pt x="56" y="89"/>
                          <a:pt x="56" y="89"/>
                          <a:pt x="56" y="89"/>
                        </a:cubicBezTo>
                        <a:cubicBezTo>
                          <a:pt x="56" y="85"/>
                          <a:pt x="53" y="81"/>
                          <a:pt x="48" y="81"/>
                        </a:cubicBezTo>
                        <a:cubicBezTo>
                          <a:pt x="25" y="81"/>
                          <a:pt x="25" y="81"/>
                          <a:pt x="25" y="81"/>
                        </a:cubicBezTo>
                        <a:cubicBezTo>
                          <a:pt x="72" y="22"/>
                          <a:pt x="72" y="22"/>
                          <a:pt x="72" y="22"/>
                        </a:cubicBezTo>
                        <a:cubicBezTo>
                          <a:pt x="120" y="81"/>
                          <a:pt x="120" y="81"/>
                          <a:pt x="120" y="81"/>
                        </a:cubicBezTo>
                        <a:cubicBezTo>
                          <a:pt x="96" y="81"/>
                          <a:pt x="96" y="81"/>
                          <a:pt x="96" y="81"/>
                        </a:cubicBezTo>
                        <a:cubicBezTo>
                          <a:pt x="92" y="81"/>
                          <a:pt x="88" y="85"/>
                          <a:pt x="88" y="89"/>
                        </a:cubicBezTo>
                        <a:cubicBezTo>
                          <a:pt x="88" y="113"/>
                          <a:pt x="88" y="113"/>
                          <a:pt x="88" y="113"/>
                        </a:cubicBezTo>
                        <a:cubicBezTo>
                          <a:pt x="88" y="117"/>
                          <a:pt x="92" y="121"/>
                          <a:pt x="96" y="121"/>
                        </a:cubicBezTo>
                        <a:cubicBezTo>
                          <a:pt x="101" y="121"/>
                          <a:pt x="104" y="117"/>
                          <a:pt x="104" y="113"/>
                        </a:cubicBezTo>
                        <a:cubicBezTo>
                          <a:pt x="104" y="97"/>
                          <a:pt x="104" y="97"/>
                          <a:pt x="104" y="97"/>
                        </a:cubicBezTo>
                        <a:cubicBezTo>
                          <a:pt x="136" y="97"/>
                          <a:pt x="136" y="97"/>
                          <a:pt x="136" y="97"/>
                        </a:cubicBezTo>
                        <a:cubicBezTo>
                          <a:pt x="139" y="97"/>
                          <a:pt x="142" y="95"/>
                          <a:pt x="143" y="92"/>
                        </a:cubicBezTo>
                        <a:cubicBezTo>
                          <a:pt x="145" y="90"/>
                          <a:pt x="144" y="86"/>
                          <a:pt x="142" y="84"/>
                        </a:cubicBezTo>
                        <a:cubicBezTo>
                          <a:pt x="78" y="4"/>
                          <a:pt x="78" y="4"/>
                          <a:pt x="78" y="4"/>
                        </a:cubicBezTo>
                        <a:cubicBezTo>
                          <a:pt x="75" y="0"/>
                          <a:pt x="69" y="0"/>
                          <a:pt x="66" y="4"/>
                        </a:cubicBezTo>
                        <a:cubicBezTo>
                          <a:pt x="2" y="84"/>
                          <a:pt x="2" y="84"/>
                          <a:pt x="2" y="84"/>
                        </a:cubicBezTo>
                        <a:cubicBezTo>
                          <a:pt x="0" y="86"/>
                          <a:pt x="0" y="90"/>
                          <a:pt x="1" y="92"/>
                        </a:cubicBezTo>
                        <a:cubicBezTo>
                          <a:pt x="2" y="95"/>
                          <a:pt x="5" y="97"/>
                          <a:pt x="8" y="97"/>
                        </a:cubicBezTo>
                        <a:cubicBezTo>
                          <a:pt x="40" y="97"/>
                          <a:pt x="40" y="97"/>
                          <a:pt x="40" y="97"/>
                        </a:cubicBezTo>
                        <a:cubicBezTo>
                          <a:pt x="40" y="241"/>
                          <a:pt x="40" y="241"/>
                          <a:pt x="40" y="241"/>
                        </a:cubicBezTo>
                        <a:cubicBezTo>
                          <a:pt x="40" y="245"/>
                          <a:pt x="44" y="249"/>
                          <a:pt x="48" y="249"/>
                        </a:cubicBezTo>
                        <a:cubicBezTo>
                          <a:pt x="96" y="249"/>
                          <a:pt x="96" y="249"/>
                          <a:pt x="96" y="249"/>
                        </a:cubicBezTo>
                        <a:cubicBezTo>
                          <a:pt x="101" y="249"/>
                          <a:pt x="104" y="245"/>
                          <a:pt x="104" y="241"/>
                        </a:cubicBezTo>
                        <a:cubicBezTo>
                          <a:pt x="104" y="237"/>
                          <a:pt x="101" y="233"/>
                          <a:pt x="9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37" name="Freeform 14">
                    <a:extLst>
                      <a:ext uri="{FF2B5EF4-FFF2-40B4-BE49-F238E27FC236}">
                        <a16:creationId xmlns:a16="http://schemas.microsoft.com/office/drawing/2014/main" id="{5E9E4E8F-E503-48E7-B0F9-4B8E3030D0B4}"/>
                      </a:ext>
                    </a:extLst>
                  </p:cNvPr>
                  <p:cNvSpPr>
                    <a:spLocks noEditPoints="1"/>
                  </p:cNvSpPr>
                  <p:nvPr/>
                </p:nvSpPr>
                <p:spPr bwMode="auto">
                  <a:xfrm>
                    <a:off x="4092" y="2448"/>
                    <a:ext cx="135" cy="134"/>
                  </a:xfrm>
                  <a:custGeom>
                    <a:avLst/>
                    <a:gdLst>
                      <a:gd name="T0" fmla="*/ 56 w 56"/>
                      <a:gd name="T1" fmla="*/ 28 h 56"/>
                      <a:gd name="T2" fmla="*/ 28 w 56"/>
                      <a:gd name="T3" fmla="*/ 0 h 56"/>
                      <a:gd name="T4" fmla="*/ 0 w 56"/>
                      <a:gd name="T5" fmla="*/ 28 h 56"/>
                      <a:gd name="T6" fmla="*/ 28 w 56"/>
                      <a:gd name="T7" fmla="*/ 56 h 56"/>
                      <a:gd name="T8" fmla="*/ 56 w 56"/>
                      <a:gd name="T9" fmla="*/ 28 h 56"/>
                      <a:gd name="T10" fmla="*/ 16 w 56"/>
                      <a:gd name="T11" fmla="*/ 28 h 56"/>
                      <a:gd name="T12" fmla="*/ 28 w 56"/>
                      <a:gd name="T13" fmla="*/ 16 h 56"/>
                      <a:gd name="T14" fmla="*/ 40 w 56"/>
                      <a:gd name="T15" fmla="*/ 28 h 56"/>
                      <a:gd name="T16" fmla="*/ 28 w 56"/>
                      <a:gd name="T17" fmla="*/ 40 h 56"/>
                      <a:gd name="T18" fmla="*/ 16 w 56"/>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56" y="28"/>
                        </a:moveTo>
                        <a:cubicBezTo>
                          <a:pt x="56" y="13"/>
                          <a:pt x="44" y="0"/>
                          <a:pt x="28" y="0"/>
                        </a:cubicBezTo>
                        <a:cubicBezTo>
                          <a:pt x="13" y="0"/>
                          <a:pt x="0" y="13"/>
                          <a:pt x="0" y="28"/>
                        </a:cubicBezTo>
                        <a:cubicBezTo>
                          <a:pt x="0" y="43"/>
                          <a:pt x="13" y="56"/>
                          <a:pt x="28" y="56"/>
                        </a:cubicBezTo>
                        <a:cubicBezTo>
                          <a:pt x="44" y="56"/>
                          <a:pt x="56" y="43"/>
                          <a:pt x="56" y="28"/>
                        </a:cubicBezTo>
                        <a:close/>
                        <a:moveTo>
                          <a:pt x="16" y="28"/>
                        </a:moveTo>
                        <a:cubicBezTo>
                          <a:pt x="16" y="21"/>
                          <a:pt x="22" y="16"/>
                          <a:pt x="28" y="16"/>
                        </a:cubicBezTo>
                        <a:cubicBezTo>
                          <a:pt x="35" y="16"/>
                          <a:pt x="40" y="21"/>
                          <a:pt x="40" y="28"/>
                        </a:cubicBezTo>
                        <a:cubicBezTo>
                          <a:pt x="40" y="35"/>
                          <a:pt x="35" y="40"/>
                          <a:pt x="28" y="40"/>
                        </a:cubicBezTo>
                        <a:cubicBezTo>
                          <a:pt x="22" y="40"/>
                          <a:pt x="16" y="35"/>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38" name="Freeform 15">
                    <a:extLst>
                      <a:ext uri="{FF2B5EF4-FFF2-40B4-BE49-F238E27FC236}">
                        <a16:creationId xmlns:a16="http://schemas.microsoft.com/office/drawing/2014/main" id="{C026BC20-A582-47AB-8C2F-967A0FD9C3B3}"/>
                      </a:ext>
                    </a:extLst>
                  </p:cNvPr>
                  <p:cNvSpPr>
                    <a:spLocks noEditPoints="1"/>
                  </p:cNvSpPr>
                  <p:nvPr/>
                </p:nvSpPr>
                <p:spPr bwMode="auto">
                  <a:xfrm>
                    <a:off x="4265" y="2620"/>
                    <a:ext cx="135" cy="13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0 h 56"/>
                      <a:gd name="T12" fmla="*/ 16 w 56"/>
                      <a:gd name="T13" fmla="*/ 28 h 56"/>
                      <a:gd name="T14" fmla="*/ 28 w 56"/>
                      <a:gd name="T15" fmla="*/ 16 h 56"/>
                      <a:gd name="T16" fmla="*/ 40 w 56"/>
                      <a:gd name="T17" fmla="*/ 28 h 56"/>
                      <a:gd name="T18" fmla="*/ 28 w 56"/>
                      <a:gd name="T1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4" y="56"/>
                          <a:pt x="56" y="43"/>
                          <a:pt x="56" y="28"/>
                        </a:cubicBezTo>
                        <a:cubicBezTo>
                          <a:pt x="56" y="13"/>
                          <a:pt x="44" y="0"/>
                          <a:pt x="28" y="0"/>
                        </a:cubicBezTo>
                        <a:close/>
                        <a:moveTo>
                          <a:pt x="28" y="40"/>
                        </a:moveTo>
                        <a:cubicBezTo>
                          <a:pt x="22" y="40"/>
                          <a:pt x="16" y="35"/>
                          <a:pt x="16" y="28"/>
                        </a:cubicBezTo>
                        <a:cubicBezTo>
                          <a:pt x="16" y="21"/>
                          <a:pt x="22"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39" name="Freeform 16">
                    <a:extLst>
                      <a:ext uri="{FF2B5EF4-FFF2-40B4-BE49-F238E27FC236}">
                        <a16:creationId xmlns:a16="http://schemas.microsoft.com/office/drawing/2014/main" id="{E6FE82D0-2411-4158-BE47-046BCEC2236B}"/>
                      </a:ext>
                    </a:extLst>
                  </p:cNvPr>
                  <p:cNvSpPr>
                    <a:spLocks/>
                  </p:cNvSpPr>
                  <p:nvPr/>
                </p:nvSpPr>
                <p:spPr bwMode="auto">
                  <a:xfrm>
                    <a:off x="4128" y="2465"/>
                    <a:ext cx="236" cy="270"/>
                  </a:xfrm>
                  <a:custGeom>
                    <a:avLst/>
                    <a:gdLst>
                      <a:gd name="T0" fmla="*/ 94 w 98"/>
                      <a:gd name="T1" fmla="*/ 3 h 113"/>
                      <a:gd name="T2" fmla="*/ 83 w 98"/>
                      <a:gd name="T3" fmla="*/ 4 h 113"/>
                      <a:gd name="T4" fmla="*/ 3 w 98"/>
                      <a:gd name="T5" fmla="*/ 100 h 113"/>
                      <a:gd name="T6" fmla="*/ 4 w 98"/>
                      <a:gd name="T7" fmla="*/ 111 h 113"/>
                      <a:gd name="T8" fmla="*/ 9 w 98"/>
                      <a:gd name="T9" fmla="*/ 113 h 113"/>
                      <a:gd name="T10" fmla="*/ 15 w 98"/>
                      <a:gd name="T11" fmla="*/ 110 h 113"/>
                      <a:gd name="T12" fmla="*/ 95 w 98"/>
                      <a:gd name="T13" fmla="*/ 14 h 113"/>
                      <a:gd name="T14" fmla="*/ 94 w 98"/>
                      <a:gd name="T15" fmla="*/ 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3">
                        <a:moveTo>
                          <a:pt x="94" y="3"/>
                        </a:moveTo>
                        <a:cubicBezTo>
                          <a:pt x="91" y="0"/>
                          <a:pt x="86" y="1"/>
                          <a:pt x="83" y="4"/>
                        </a:cubicBezTo>
                        <a:cubicBezTo>
                          <a:pt x="3" y="100"/>
                          <a:pt x="3" y="100"/>
                          <a:pt x="3" y="100"/>
                        </a:cubicBezTo>
                        <a:cubicBezTo>
                          <a:pt x="0" y="103"/>
                          <a:pt x="1" y="108"/>
                          <a:pt x="4" y="111"/>
                        </a:cubicBezTo>
                        <a:cubicBezTo>
                          <a:pt x="6" y="112"/>
                          <a:pt x="7" y="113"/>
                          <a:pt x="9" y="113"/>
                        </a:cubicBezTo>
                        <a:cubicBezTo>
                          <a:pt x="12" y="113"/>
                          <a:pt x="14" y="112"/>
                          <a:pt x="15" y="110"/>
                        </a:cubicBezTo>
                        <a:cubicBezTo>
                          <a:pt x="95" y="14"/>
                          <a:pt x="95" y="14"/>
                          <a:pt x="95" y="14"/>
                        </a:cubicBezTo>
                        <a:cubicBezTo>
                          <a:pt x="98" y="11"/>
                          <a:pt x="98" y="6"/>
                          <a:pt x="9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grpSp>
          <p:nvGrpSpPr>
            <p:cNvPr id="14" name="Group 13">
              <a:extLst>
                <a:ext uri="{FF2B5EF4-FFF2-40B4-BE49-F238E27FC236}">
                  <a16:creationId xmlns:a16="http://schemas.microsoft.com/office/drawing/2014/main" id="{865F5294-43E4-4453-8C76-D87A454B05AD}"/>
                </a:ext>
              </a:extLst>
            </p:cNvPr>
            <p:cNvGrpSpPr/>
            <p:nvPr/>
          </p:nvGrpSpPr>
          <p:grpSpPr>
            <a:xfrm>
              <a:off x="6344710" y="2626479"/>
              <a:ext cx="2286000" cy="1463040"/>
              <a:chOff x="6633468" y="2626479"/>
              <a:chExt cx="2286000" cy="1463040"/>
            </a:xfrm>
          </p:grpSpPr>
          <p:sp>
            <p:nvSpPr>
              <p:cNvPr id="128" name="Rectangle 127">
                <a:extLst>
                  <a:ext uri="{FF2B5EF4-FFF2-40B4-BE49-F238E27FC236}">
                    <a16:creationId xmlns:a16="http://schemas.microsoft.com/office/drawing/2014/main" id="{B40B98EC-6FB5-48C8-A2F5-85C9528FDFD5}"/>
                  </a:ext>
                </a:extLst>
              </p:cNvPr>
              <p:cNvSpPr/>
              <p:nvPr/>
            </p:nvSpPr>
            <p:spPr>
              <a:xfrm>
                <a:off x="6633468" y="2626479"/>
                <a:ext cx="2286000" cy="14630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9" name="Group 128">
                <a:extLst>
                  <a:ext uri="{FF2B5EF4-FFF2-40B4-BE49-F238E27FC236}">
                    <a16:creationId xmlns:a16="http://schemas.microsoft.com/office/drawing/2014/main" id="{CE9B7227-D7D5-46D8-8B2C-18B3567A69C3}"/>
                  </a:ext>
                </a:extLst>
              </p:cNvPr>
              <p:cNvGrpSpPr/>
              <p:nvPr/>
            </p:nvGrpSpPr>
            <p:grpSpPr>
              <a:xfrm>
                <a:off x="7044948" y="2885542"/>
                <a:ext cx="1463040" cy="799363"/>
                <a:chOff x="4260952" y="2496970"/>
                <a:chExt cx="1463040" cy="799363"/>
              </a:xfrm>
            </p:grpSpPr>
            <p:sp>
              <p:nvSpPr>
                <p:cNvPr id="130" name="TextBox 67">
                  <a:extLst>
                    <a:ext uri="{FF2B5EF4-FFF2-40B4-BE49-F238E27FC236}">
                      <a16:creationId xmlns:a16="http://schemas.microsoft.com/office/drawing/2014/main" id="{A2FBD577-59EA-486D-9F6B-8880DB3AF4FB}"/>
                    </a:ext>
                  </a:extLst>
                </p:cNvPr>
                <p:cNvSpPr txBox="1">
                  <a:spLocks noChangeArrowheads="1"/>
                </p:cNvSpPr>
                <p:nvPr/>
              </p:nvSpPr>
              <p:spPr bwMode="auto">
                <a:xfrm>
                  <a:off x="4260952" y="3058447"/>
                  <a:ext cx="1463040"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rPr>
                    <a:t>Guerra </a:t>
                  </a: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en</a:t>
                  </a:r>
                  <a:r>
                    <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rPr>
                    <a:t> </a:t>
                  </a: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Ucrania</a:t>
                  </a:r>
                  <a:endPar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endParaRPr>
                </a:p>
              </p:txBody>
            </p:sp>
            <p:sp>
              <p:nvSpPr>
                <p:cNvPr id="131" name="Freeform 20">
                  <a:extLst>
                    <a:ext uri="{FF2B5EF4-FFF2-40B4-BE49-F238E27FC236}">
                      <a16:creationId xmlns:a16="http://schemas.microsoft.com/office/drawing/2014/main" id="{0A846370-B092-4C96-A437-3747333A8311}"/>
                    </a:ext>
                  </a:extLst>
                </p:cNvPr>
                <p:cNvSpPr>
                  <a:spLocks noEditPoints="1"/>
                </p:cNvSpPr>
                <p:nvPr/>
              </p:nvSpPr>
              <p:spPr bwMode="auto">
                <a:xfrm>
                  <a:off x="4763872" y="2496970"/>
                  <a:ext cx="457200" cy="457200"/>
                </a:xfrm>
                <a:custGeom>
                  <a:avLst/>
                  <a:gdLst>
                    <a:gd name="T0" fmla="*/ 256 w 256"/>
                    <a:gd name="T1" fmla="*/ 128 h 256"/>
                    <a:gd name="T2" fmla="*/ 223 w 256"/>
                    <a:gd name="T3" fmla="*/ 42 h 256"/>
                    <a:gd name="T4" fmla="*/ 129 w 256"/>
                    <a:gd name="T5" fmla="*/ 0 h 256"/>
                    <a:gd name="T6" fmla="*/ 128 w 256"/>
                    <a:gd name="T7" fmla="*/ 0 h 256"/>
                    <a:gd name="T8" fmla="*/ 128 w 256"/>
                    <a:gd name="T9" fmla="*/ 0 h 256"/>
                    <a:gd name="T10" fmla="*/ 34 w 256"/>
                    <a:gd name="T11" fmla="*/ 42 h 256"/>
                    <a:gd name="T12" fmla="*/ 0 w 256"/>
                    <a:gd name="T13" fmla="*/ 128 h 256"/>
                    <a:gd name="T14" fmla="*/ 34 w 256"/>
                    <a:gd name="T15" fmla="*/ 214 h 256"/>
                    <a:gd name="T16" fmla="*/ 128 w 256"/>
                    <a:gd name="T17" fmla="*/ 256 h 256"/>
                    <a:gd name="T18" fmla="*/ 128 w 256"/>
                    <a:gd name="T19" fmla="*/ 256 h 256"/>
                    <a:gd name="T20" fmla="*/ 128 w 256"/>
                    <a:gd name="T21" fmla="*/ 256 h 256"/>
                    <a:gd name="T22" fmla="*/ 128 w 256"/>
                    <a:gd name="T23" fmla="*/ 256 h 256"/>
                    <a:gd name="T24" fmla="*/ 223 w 256"/>
                    <a:gd name="T25" fmla="*/ 214 h 256"/>
                    <a:gd name="T26" fmla="*/ 17 w 256"/>
                    <a:gd name="T27" fmla="*/ 136 h 256"/>
                    <a:gd name="T28" fmla="*/ 62 w 256"/>
                    <a:gd name="T29" fmla="*/ 176 h 256"/>
                    <a:gd name="T30" fmla="*/ 17 w 256"/>
                    <a:gd name="T31" fmla="*/ 136 h 256"/>
                    <a:gd name="T32" fmla="*/ 62 w 256"/>
                    <a:gd name="T33" fmla="*/ 80 h 256"/>
                    <a:gd name="T34" fmla="*/ 17 w 256"/>
                    <a:gd name="T35" fmla="*/ 120 h 256"/>
                    <a:gd name="T36" fmla="*/ 240 w 256"/>
                    <a:gd name="T37" fmla="*/ 120 h 256"/>
                    <a:gd name="T38" fmla="*/ 194 w 256"/>
                    <a:gd name="T39" fmla="*/ 80 h 256"/>
                    <a:gd name="T40" fmla="*/ 240 w 256"/>
                    <a:gd name="T41" fmla="*/ 120 h 256"/>
                    <a:gd name="T42" fmla="*/ 175 w 256"/>
                    <a:gd name="T43" fmla="*/ 72 h 256"/>
                    <a:gd name="T44" fmla="*/ 136 w 256"/>
                    <a:gd name="T45" fmla="*/ 22 h 256"/>
                    <a:gd name="T46" fmla="*/ 120 w 256"/>
                    <a:gd name="T47" fmla="*/ 80 h 256"/>
                    <a:gd name="T48" fmla="*/ 120 w 256"/>
                    <a:gd name="T49" fmla="*/ 22 h 256"/>
                    <a:gd name="T50" fmla="*/ 120 w 256"/>
                    <a:gd name="T51" fmla="*/ 120 h 256"/>
                    <a:gd name="T52" fmla="*/ 77 w 256"/>
                    <a:gd name="T53" fmla="*/ 87 h 256"/>
                    <a:gd name="T54" fmla="*/ 120 w 256"/>
                    <a:gd name="T55" fmla="*/ 136 h 256"/>
                    <a:gd name="T56" fmla="*/ 77 w 256"/>
                    <a:gd name="T57" fmla="*/ 169 h 256"/>
                    <a:gd name="T58" fmla="*/ 120 w 256"/>
                    <a:gd name="T59" fmla="*/ 136 h 256"/>
                    <a:gd name="T60" fmla="*/ 120 w 256"/>
                    <a:gd name="T61" fmla="*/ 234 h 256"/>
                    <a:gd name="T62" fmla="*/ 120 w 256"/>
                    <a:gd name="T63" fmla="*/ 176 h 256"/>
                    <a:gd name="T64" fmla="*/ 136 w 256"/>
                    <a:gd name="T65" fmla="*/ 176 h 256"/>
                    <a:gd name="T66" fmla="*/ 136 w 256"/>
                    <a:gd name="T67" fmla="*/ 234 h 256"/>
                    <a:gd name="T68" fmla="*/ 136 w 256"/>
                    <a:gd name="T69" fmla="*/ 136 h 256"/>
                    <a:gd name="T70" fmla="*/ 179 w 256"/>
                    <a:gd name="T71" fmla="*/ 169 h 256"/>
                    <a:gd name="T72" fmla="*/ 136 w 256"/>
                    <a:gd name="T73" fmla="*/ 120 h 256"/>
                    <a:gd name="T74" fmla="*/ 179 w 256"/>
                    <a:gd name="T75" fmla="*/ 87 h 256"/>
                    <a:gd name="T76" fmla="*/ 136 w 256"/>
                    <a:gd name="T77" fmla="*/ 120 h 256"/>
                    <a:gd name="T78" fmla="*/ 160 w 256"/>
                    <a:gd name="T79" fmla="*/ 21 h 256"/>
                    <a:gd name="T80" fmla="*/ 189 w 256"/>
                    <a:gd name="T81" fmla="*/ 64 h 256"/>
                    <a:gd name="T82" fmla="*/ 49 w 256"/>
                    <a:gd name="T83" fmla="*/ 48 h 256"/>
                    <a:gd name="T84" fmla="*/ 68 w 256"/>
                    <a:gd name="T85" fmla="*/ 65 h 256"/>
                    <a:gd name="T86" fmla="*/ 96 w 256"/>
                    <a:gd name="T87" fmla="*/ 235 h 256"/>
                    <a:gd name="T88" fmla="*/ 68 w 256"/>
                    <a:gd name="T89" fmla="*/ 191 h 256"/>
                    <a:gd name="T90" fmla="*/ 207 w 256"/>
                    <a:gd name="T91" fmla="*/ 208 h 256"/>
                    <a:gd name="T92" fmla="*/ 189 w 256"/>
                    <a:gd name="T93" fmla="*/ 192 h 256"/>
                    <a:gd name="T94" fmla="*/ 200 w 256"/>
                    <a:gd name="T95" fmla="*/ 136 h 256"/>
                    <a:gd name="T96" fmla="*/ 217 w 256"/>
                    <a:gd name="T97" fmla="*/ 19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 h="256">
                      <a:moveTo>
                        <a:pt x="225" y="212"/>
                      </a:moveTo>
                      <a:cubicBezTo>
                        <a:pt x="244" y="189"/>
                        <a:pt x="256" y="160"/>
                        <a:pt x="256" y="128"/>
                      </a:cubicBezTo>
                      <a:cubicBezTo>
                        <a:pt x="256" y="96"/>
                        <a:pt x="244" y="67"/>
                        <a:pt x="225" y="44"/>
                      </a:cubicBezTo>
                      <a:cubicBezTo>
                        <a:pt x="224" y="43"/>
                        <a:pt x="224" y="42"/>
                        <a:pt x="223" y="42"/>
                      </a:cubicBezTo>
                      <a:cubicBezTo>
                        <a:pt x="223" y="42"/>
                        <a:pt x="222" y="42"/>
                        <a:pt x="222" y="41"/>
                      </a:cubicBezTo>
                      <a:cubicBezTo>
                        <a:pt x="199" y="16"/>
                        <a:pt x="166" y="0"/>
                        <a:pt x="129" y="0"/>
                      </a:cubicBezTo>
                      <a:cubicBezTo>
                        <a:pt x="129" y="0"/>
                        <a:pt x="129" y="0"/>
                        <a:pt x="129" y="0"/>
                      </a:cubicBezTo>
                      <a:cubicBezTo>
                        <a:pt x="128" y="0"/>
                        <a:pt x="128" y="0"/>
                        <a:pt x="128" y="0"/>
                      </a:cubicBezTo>
                      <a:cubicBezTo>
                        <a:pt x="128" y="0"/>
                        <a:pt x="128" y="0"/>
                        <a:pt x="128" y="0"/>
                      </a:cubicBezTo>
                      <a:cubicBezTo>
                        <a:pt x="128" y="0"/>
                        <a:pt x="128" y="0"/>
                        <a:pt x="128" y="0"/>
                      </a:cubicBezTo>
                      <a:cubicBezTo>
                        <a:pt x="91" y="0"/>
                        <a:pt x="58" y="16"/>
                        <a:pt x="34" y="41"/>
                      </a:cubicBezTo>
                      <a:cubicBezTo>
                        <a:pt x="34" y="41"/>
                        <a:pt x="34" y="41"/>
                        <a:pt x="34" y="42"/>
                      </a:cubicBezTo>
                      <a:cubicBezTo>
                        <a:pt x="33" y="42"/>
                        <a:pt x="32" y="43"/>
                        <a:pt x="32" y="44"/>
                      </a:cubicBezTo>
                      <a:cubicBezTo>
                        <a:pt x="12" y="67"/>
                        <a:pt x="0" y="96"/>
                        <a:pt x="0" y="128"/>
                      </a:cubicBezTo>
                      <a:cubicBezTo>
                        <a:pt x="0" y="160"/>
                        <a:pt x="12" y="189"/>
                        <a:pt x="32" y="212"/>
                      </a:cubicBezTo>
                      <a:cubicBezTo>
                        <a:pt x="32" y="213"/>
                        <a:pt x="33" y="214"/>
                        <a:pt x="34" y="214"/>
                      </a:cubicBezTo>
                      <a:cubicBezTo>
                        <a:pt x="34" y="214"/>
                        <a:pt x="34" y="215"/>
                        <a:pt x="34" y="215"/>
                      </a:cubicBezTo>
                      <a:cubicBezTo>
                        <a:pt x="58" y="240"/>
                        <a:pt x="91" y="256"/>
                        <a:pt x="128" y="256"/>
                      </a:cubicBezTo>
                      <a:cubicBezTo>
                        <a:pt x="128" y="256"/>
                        <a:pt x="128" y="256"/>
                        <a:pt x="128" y="256"/>
                      </a:cubicBezTo>
                      <a:cubicBezTo>
                        <a:pt x="128" y="256"/>
                        <a:pt x="128" y="256"/>
                        <a:pt x="128" y="256"/>
                      </a:cubicBezTo>
                      <a:cubicBezTo>
                        <a:pt x="128" y="256"/>
                        <a:pt x="128" y="256"/>
                        <a:pt x="128" y="256"/>
                      </a:cubicBezTo>
                      <a:cubicBezTo>
                        <a:pt x="128" y="256"/>
                        <a:pt x="128" y="256"/>
                        <a:pt x="128" y="256"/>
                      </a:cubicBezTo>
                      <a:cubicBezTo>
                        <a:pt x="128" y="256"/>
                        <a:pt x="128" y="256"/>
                        <a:pt x="128" y="256"/>
                      </a:cubicBezTo>
                      <a:cubicBezTo>
                        <a:pt x="128" y="256"/>
                        <a:pt x="128" y="256"/>
                        <a:pt x="128" y="256"/>
                      </a:cubicBezTo>
                      <a:cubicBezTo>
                        <a:pt x="165" y="256"/>
                        <a:pt x="199" y="240"/>
                        <a:pt x="222" y="215"/>
                      </a:cubicBezTo>
                      <a:cubicBezTo>
                        <a:pt x="222" y="214"/>
                        <a:pt x="223" y="214"/>
                        <a:pt x="223" y="214"/>
                      </a:cubicBezTo>
                      <a:cubicBezTo>
                        <a:pt x="224" y="214"/>
                        <a:pt x="224" y="213"/>
                        <a:pt x="225" y="212"/>
                      </a:cubicBezTo>
                      <a:close/>
                      <a:moveTo>
                        <a:pt x="17" y="136"/>
                      </a:moveTo>
                      <a:cubicBezTo>
                        <a:pt x="56" y="136"/>
                        <a:pt x="56" y="136"/>
                        <a:pt x="56" y="136"/>
                      </a:cubicBezTo>
                      <a:cubicBezTo>
                        <a:pt x="57" y="150"/>
                        <a:pt x="59" y="163"/>
                        <a:pt x="62" y="176"/>
                      </a:cubicBezTo>
                      <a:cubicBezTo>
                        <a:pt x="54" y="181"/>
                        <a:pt x="46" y="187"/>
                        <a:pt x="39" y="195"/>
                      </a:cubicBezTo>
                      <a:cubicBezTo>
                        <a:pt x="26" y="178"/>
                        <a:pt x="18" y="158"/>
                        <a:pt x="17" y="136"/>
                      </a:cubicBezTo>
                      <a:close/>
                      <a:moveTo>
                        <a:pt x="39" y="61"/>
                      </a:moveTo>
                      <a:cubicBezTo>
                        <a:pt x="46" y="69"/>
                        <a:pt x="54" y="75"/>
                        <a:pt x="62" y="80"/>
                      </a:cubicBezTo>
                      <a:cubicBezTo>
                        <a:pt x="59" y="93"/>
                        <a:pt x="57" y="106"/>
                        <a:pt x="56" y="120"/>
                      </a:cubicBezTo>
                      <a:cubicBezTo>
                        <a:pt x="17" y="120"/>
                        <a:pt x="17" y="120"/>
                        <a:pt x="17" y="120"/>
                      </a:cubicBezTo>
                      <a:cubicBezTo>
                        <a:pt x="18" y="98"/>
                        <a:pt x="26" y="77"/>
                        <a:pt x="39" y="61"/>
                      </a:cubicBezTo>
                      <a:close/>
                      <a:moveTo>
                        <a:pt x="240" y="120"/>
                      </a:moveTo>
                      <a:cubicBezTo>
                        <a:pt x="200" y="120"/>
                        <a:pt x="200" y="120"/>
                        <a:pt x="200" y="120"/>
                      </a:cubicBezTo>
                      <a:cubicBezTo>
                        <a:pt x="199" y="106"/>
                        <a:pt x="197" y="93"/>
                        <a:pt x="194" y="80"/>
                      </a:cubicBezTo>
                      <a:cubicBezTo>
                        <a:pt x="203" y="75"/>
                        <a:pt x="210" y="68"/>
                        <a:pt x="217" y="61"/>
                      </a:cubicBezTo>
                      <a:cubicBezTo>
                        <a:pt x="230" y="77"/>
                        <a:pt x="238" y="98"/>
                        <a:pt x="240" y="120"/>
                      </a:cubicBezTo>
                      <a:close/>
                      <a:moveTo>
                        <a:pt x="136" y="22"/>
                      </a:moveTo>
                      <a:cubicBezTo>
                        <a:pt x="153" y="33"/>
                        <a:pt x="166" y="51"/>
                        <a:pt x="175" y="72"/>
                      </a:cubicBezTo>
                      <a:cubicBezTo>
                        <a:pt x="164" y="77"/>
                        <a:pt x="151" y="79"/>
                        <a:pt x="136" y="80"/>
                      </a:cubicBezTo>
                      <a:lnTo>
                        <a:pt x="136" y="22"/>
                      </a:lnTo>
                      <a:close/>
                      <a:moveTo>
                        <a:pt x="120" y="22"/>
                      </a:moveTo>
                      <a:cubicBezTo>
                        <a:pt x="120" y="80"/>
                        <a:pt x="120" y="80"/>
                        <a:pt x="120" y="80"/>
                      </a:cubicBezTo>
                      <a:cubicBezTo>
                        <a:pt x="106" y="79"/>
                        <a:pt x="93" y="77"/>
                        <a:pt x="82" y="72"/>
                      </a:cubicBezTo>
                      <a:cubicBezTo>
                        <a:pt x="90" y="51"/>
                        <a:pt x="103" y="33"/>
                        <a:pt x="120" y="22"/>
                      </a:cubicBezTo>
                      <a:close/>
                      <a:moveTo>
                        <a:pt x="120" y="96"/>
                      </a:moveTo>
                      <a:cubicBezTo>
                        <a:pt x="120" y="120"/>
                        <a:pt x="120" y="120"/>
                        <a:pt x="120" y="120"/>
                      </a:cubicBezTo>
                      <a:cubicBezTo>
                        <a:pt x="72" y="120"/>
                        <a:pt x="72" y="120"/>
                        <a:pt x="72" y="120"/>
                      </a:cubicBezTo>
                      <a:cubicBezTo>
                        <a:pt x="73" y="108"/>
                        <a:pt x="75" y="97"/>
                        <a:pt x="77" y="87"/>
                      </a:cubicBezTo>
                      <a:cubicBezTo>
                        <a:pt x="90" y="92"/>
                        <a:pt x="104" y="95"/>
                        <a:pt x="120" y="96"/>
                      </a:cubicBezTo>
                      <a:close/>
                      <a:moveTo>
                        <a:pt x="120" y="136"/>
                      </a:moveTo>
                      <a:cubicBezTo>
                        <a:pt x="120" y="160"/>
                        <a:pt x="120" y="160"/>
                        <a:pt x="120" y="160"/>
                      </a:cubicBezTo>
                      <a:cubicBezTo>
                        <a:pt x="104" y="161"/>
                        <a:pt x="90" y="164"/>
                        <a:pt x="77" y="169"/>
                      </a:cubicBezTo>
                      <a:cubicBezTo>
                        <a:pt x="75" y="158"/>
                        <a:pt x="73" y="148"/>
                        <a:pt x="72" y="136"/>
                      </a:cubicBezTo>
                      <a:lnTo>
                        <a:pt x="120" y="136"/>
                      </a:lnTo>
                      <a:close/>
                      <a:moveTo>
                        <a:pt x="120" y="176"/>
                      </a:moveTo>
                      <a:cubicBezTo>
                        <a:pt x="120" y="234"/>
                        <a:pt x="120" y="234"/>
                        <a:pt x="120" y="234"/>
                      </a:cubicBezTo>
                      <a:cubicBezTo>
                        <a:pt x="103" y="223"/>
                        <a:pt x="90" y="205"/>
                        <a:pt x="82" y="184"/>
                      </a:cubicBezTo>
                      <a:cubicBezTo>
                        <a:pt x="93" y="179"/>
                        <a:pt x="106" y="177"/>
                        <a:pt x="120" y="176"/>
                      </a:cubicBezTo>
                      <a:close/>
                      <a:moveTo>
                        <a:pt x="136" y="234"/>
                      </a:moveTo>
                      <a:cubicBezTo>
                        <a:pt x="136" y="176"/>
                        <a:pt x="136" y="176"/>
                        <a:pt x="136" y="176"/>
                      </a:cubicBezTo>
                      <a:cubicBezTo>
                        <a:pt x="151" y="177"/>
                        <a:pt x="164" y="179"/>
                        <a:pt x="175" y="184"/>
                      </a:cubicBezTo>
                      <a:cubicBezTo>
                        <a:pt x="166" y="205"/>
                        <a:pt x="153" y="223"/>
                        <a:pt x="136" y="234"/>
                      </a:cubicBezTo>
                      <a:close/>
                      <a:moveTo>
                        <a:pt x="136" y="160"/>
                      </a:moveTo>
                      <a:cubicBezTo>
                        <a:pt x="136" y="136"/>
                        <a:pt x="136" y="136"/>
                        <a:pt x="136" y="136"/>
                      </a:cubicBezTo>
                      <a:cubicBezTo>
                        <a:pt x="184" y="136"/>
                        <a:pt x="184" y="136"/>
                        <a:pt x="184" y="136"/>
                      </a:cubicBezTo>
                      <a:cubicBezTo>
                        <a:pt x="184" y="148"/>
                        <a:pt x="182" y="158"/>
                        <a:pt x="179" y="169"/>
                      </a:cubicBezTo>
                      <a:cubicBezTo>
                        <a:pt x="167" y="164"/>
                        <a:pt x="152" y="161"/>
                        <a:pt x="136" y="160"/>
                      </a:cubicBezTo>
                      <a:close/>
                      <a:moveTo>
                        <a:pt x="136" y="120"/>
                      </a:moveTo>
                      <a:cubicBezTo>
                        <a:pt x="136" y="96"/>
                        <a:pt x="136" y="96"/>
                        <a:pt x="136" y="96"/>
                      </a:cubicBezTo>
                      <a:cubicBezTo>
                        <a:pt x="152" y="95"/>
                        <a:pt x="167" y="92"/>
                        <a:pt x="179" y="87"/>
                      </a:cubicBezTo>
                      <a:cubicBezTo>
                        <a:pt x="182" y="97"/>
                        <a:pt x="184" y="108"/>
                        <a:pt x="184" y="120"/>
                      </a:cubicBezTo>
                      <a:lnTo>
                        <a:pt x="136" y="120"/>
                      </a:lnTo>
                      <a:close/>
                      <a:moveTo>
                        <a:pt x="189" y="64"/>
                      </a:moveTo>
                      <a:cubicBezTo>
                        <a:pt x="182" y="47"/>
                        <a:pt x="172" y="33"/>
                        <a:pt x="160" y="21"/>
                      </a:cubicBezTo>
                      <a:cubicBezTo>
                        <a:pt x="178" y="26"/>
                        <a:pt x="194" y="36"/>
                        <a:pt x="207" y="48"/>
                      </a:cubicBezTo>
                      <a:cubicBezTo>
                        <a:pt x="201" y="55"/>
                        <a:pt x="195" y="60"/>
                        <a:pt x="189" y="64"/>
                      </a:cubicBezTo>
                      <a:close/>
                      <a:moveTo>
                        <a:pt x="68" y="65"/>
                      </a:moveTo>
                      <a:cubicBezTo>
                        <a:pt x="61" y="60"/>
                        <a:pt x="55" y="55"/>
                        <a:pt x="49" y="48"/>
                      </a:cubicBezTo>
                      <a:cubicBezTo>
                        <a:pt x="62" y="36"/>
                        <a:pt x="78" y="26"/>
                        <a:pt x="96" y="21"/>
                      </a:cubicBezTo>
                      <a:cubicBezTo>
                        <a:pt x="84" y="33"/>
                        <a:pt x="74" y="47"/>
                        <a:pt x="68" y="65"/>
                      </a:cubicBezTo>
                      <a:close/>
                      <a:moveTo>
                        <a:pt x="68" y="191"/>
                      </a:moveTo>
                      <a:cubicBezTo>
                        <a:pt x="74" y="209"/>
                        <a:pt x="84" y="223"/>
                        <a:pt x="96" y="235"/>
                      </a:cubicBezTo>
                      <a:cubicBezTo>
                        <a:pt x="78" y="230"/>
                        <a:pt x="62" y="220"/>
                        <a:pt x="49" y="207"/>
                      </a:cubicBezTo>
                      <a:cubicBezTo>
                        <a:pt x="55" y="201"/>
                        <a:pt x="61" y="196"/>
                        <a:pt x="68" y="191"/>
                      </a:cubicBezTo>
                      <a:close/>
                      <a:moveTo>
                        <a:pt x="189" y="192"/>
                      </a:moveTo>
                      <a:cubicBezTo>
                        <a:pt x="195" y="196"/>
                        <a:pt x="201" y="201"/>
                        <a:pt x="207" y="208"/>
                      </a:cubicBezTo>
                      <a:cubicBezTo>
                        <a:pt x="194" y="220"/>
                        <a:pt x="178" y="230"/>
                        <a:pt x="160" y="235"/>
                      </a:cubicBezTo>
                      <a:cubicBezTo>
                        <a:pt x="172" y="223"/>
                        <a:pt x="182" y="209"/>
                        <a:pt x="189" y="192"/>
                      </a:cubicBezTo>
                      <a:close/>
                      <a:moveTo>
                        <a:pt x="194" y="176"/>
                      </a:moveTo>
                      <a:cubicBezTo>
                        <a:pt x="197" y="163"/>
                        <a:pt x="199" y="150"/>
                        <a:pt x="200" y="136"/>
                      </a:cubicBezTo>
                      <a:cubicBezTo>
                        <a:pt x="240" y="136"/>
                        <a:pt x="240" y="136"/>
                        <a:pt x="240" y="136"/>
                      </a:cubicBezTo>
                      <a:cubicBezTo>
                        <a:pt x="238" y="158"/>
                        <a:pt x="230" y="179"/>
                        <a:pt x="217" y="195"/>
                      </a:cubicBezTo>
                      <a:cubicBezTo>
                        <a:pt x="210" y="188"/>
                        <a:pt x="203" y="181"/>
                        <a:pt x="194" y="1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nvGrpSpPr>
            <p:cNvPr id="11" name="Group 10">
              <a:extLst>
                <a:ext uri="{FF2B5EF4-FFF2-40B4-BE49-F238E27FC236}">
                  <a16:creationId xmlns:a16="http://schemas.microsoft.com/office/drawing/2014/main" id="{2BB61174-62A8-4F02-A667-5B5058EE9DD5}"/>
                </a:ext>
              </a:extLst>
            </p:cNvPr>
            <p:cNvGrpSpPr/>
            <p:nvPr/>
          </p:nvGrpSpPr>
          <p:grpSpPr>
            <a:xfrm>
              <a:off x="9107361" y="2626479"/>
              <a:ext cx="2286000" cy="1463040"/>
              <a:chOff x="9540498" y="2626479"/>
              <a:chExt cx="2286000" cy="1463040"/>
            </a:xfrm>
          </p:grpSpPr>
          <p:sp>
            <p:nvSpPr>
              <p:cNvPr id="119" name="Rectangle 118">
                <a:extLst>
                  <a:ext uri="{FF2B5EF4-FFF2-40B4-BE49-F238E27FC236}">
                    <a16:creationId xmlns:a16="http://schemas.microsoft.com/office/drawing/2014/main" id="{541ABAA0-C92C-45A5-80C7-BD081C89AB54}"/>
                  </a:ext>
                </a:extLst>
              </p:cNvPr>
              <p:cNvSpPr/>
              <p:nvPr/>
            </p:nvSpPr>
            <p:spPr>
              <a:xfrm>
                <a:off x="9540498" y="2626479"/>
                <a:ext cx="2286000" cy="14630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0" name="Group 119">
                <a:extLst>
                  <a:ext uri="{FF2B5EF4-FFF2-40B4-BE49-F238E27FC236}">
                    <a16:creationId xmlns:a16="http://schemas.microsoft.com/office/drawing/2014/main" id="{F6AB03C4-3847-41E3-A968-61EFBA871315}"/>
                  </a:ext>
                </a:extLst>
              </p:cNvPr>
              <p:cNvGrpSpPr/>
              <p:nvPr/>
            </p:nvGrpSpPr>
            <p:grpSpPr>
              <a:xfrm>
                <a:off x="9951978" y="2885542"/>
                <a:ext cx="1463040" cy="1090468"/>
                <a:chOff x="6140979" y="2496970"/>
                <a:chExt cx="1463040" cy="1090468"/>
              </a:xfrm>
            </p:grpSpPr>
            <p:sp>
              <p:nvSpPr>
                <p:cNvPr id="121" name="TextBox 66">
                  <a:extLst>
                    <a:ext uri="{FF2B5EF4-FFF2-40B4-BE49-F238E27FC236}">
                      <a16:creationId xmlns:a16="http://schemas.microsoft.com/office/drawing/2014/main" id="{C7AA31D5-E53D-44FE-9BEC-8E173EF8BFBC}"/>
                    </a:ext>
                  </a:extLst>
                </p:cNvPr>
                <p:cNvSpPr txBox="1">
                  <a:spLocks noChangeArrowheads="1"/>
                </p:cNvSpPr>
                <p:nvPr/>
              </p:nvSpPr>
              <p:spPr bwMode="auto">
                <a:xfrm>
                  <a:off x="6140979" y="3058447"/>
                  <a:ext cx="1463040" cy="52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Interrupción</a:t>
                  </a:r>
                  <a:r>
                    <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rPr>
                    <a:t> </a:t>
                  </a:r>
                  <a:r>
                    <a:rPr kumimoji="0" lang="en-US" altLang="en-US" sz="1100" b="1" i="0" u="none" strike="noStrike" kern="1200" cap="none" spc="0" normalizeH="0" baseline="0" noProof="0" dirty="0" err="1">
                      <a:ln>
                        <a:noFill/>
                      </a:ln>
                      <a:solidFill>
                        <a:srgbClr val="FFFFFF"/>
                      </a:solidFill>
                      <a:effectLst/>
                      <a:uLnTx/>
                      <a:uFillTx/>
                      <a:latin typeface="Arial" charset="0"/>
                      <a:ea typeface="MS PGothic" pitchFamily="34" charset="-128"/>
                      <a:cs typeface="Arial" charset="0"/>
                    </a:rPr>
                    <a:t>en</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las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Cadenas</a:t>
                  </a:r>
                  <a:r>
                    <a:rPr kumimoji="0" lang="en-US" altLang="en-US" sz="1100" b="1" i="0" u="none" strike="noStrike" kern="1200" cap="none" spc="0" normalizeH="0" noProof="0" dirty="0">
                      <a:ln>
                        <a:noFill/>
                      </a:ln>
                      <a:solidFill>
                        <a:srgbClr val="FFFFFF"/>
                      </a:solidFill>
                      <a:effectLst/>
                      <a:uLnTx/>
                      <a:uFillTx/>
                      <a:latin typeface="Arial" charset="0"/>
                      <a:ea typeface="MS PGothic" pitchFamily="34" charset="-128"/>
                      <a:cs typeface="Arial" charset="0"/>
                    </a:rPr>
                    <a:t> de </a:t>
                  </a:r>
                  <a:r>
                    <a:rPr kumimoji="0" lang="en-US" altLang="en-US" sz="1100" b="1" i="0" u="none" strike="noStrike" kern="1200" cap="none" spc="0" normalizeH="0" noProof="0" dirty="0" err="1">
                      <a:ln>
                        <a:noFill/>
                      </a:ln>
                      <a:solidFill>
                        <a:srgbClr val="FFFFFF"/>
                      </a:solidFill>
                      <a:effectLst/>
                      <a:uLnTx/>
                      <a:uFillTx/>
                      <a:latin typeface="Arial" charset="0"/>
                      <a:ea typeface="MS PGothic" pitchFamily="34" charset="-128"/>
                      <a:cs typeface="Arial" charset="0"/>
                    </a:rPr>
                    <a:t>Suministro</a:t>
                  </a:r>
                  <a:endPar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endParaRPr>
                </a:p>
              </p:txBody>
            </p:sp>
            <p:grpSp>
              <p:nvGrpSpPr>
                <p:cNvPr id="122" name="Group 23">
                  <a:extLst>
                    <a:ext uri="{FF2B5EF4-FFF2-40B4-BE49-F238E27FC236}">
                      <a16:creationId xmlns:a16="http://schemas.microsoft.com/office/drawing/2014/main" id="{191F9501-7DDE-43EB-956A-33946D0C2D88}"/>
                    </a:ext>
                  </a:extLst>
                </p:cNvPr>
                <p:cNvGrpSpPr>
                  <a:grpSpLocks noChangeAspect="1"/>
                </p:cNvGrpSpPr>
                <p:nvPr/>
              </p:nvGrpSpPr>
              <p:grpSpPr bwMode="auto">
                <a:xfrm>
                  <a:off x="6643905" y="2496970"/>
                  <a:ext cx="457201" cy="457200"/>
                  <a:chOff x="3826" y="2148"/>
                  <a:chExt cx="588" cy="588"/>
                </a:xfrm>
                <a:solidFill>
                  <a:schemeClr val="bg1"/>
                </a:solidFill>
              </p:grpSpPr>
              <p:sp>
                <p:nvSpPr>
                  <p:cNvPr id="123" name="Freeform 24">
                    <a:extLst>
                      <a:ext uri="{FF2B5EF4-FFF2-40B4-BE49-F238E27FC236}">
                        <a16:creationId xmlns:a16="http://schemas.microsoft.com/office/drawing/2014/main" id="{CC622018-0A26-4FC2-88BB-9FEFC96258B0}"/>
                      </a:ext>
                    </a:extLst>
                  </p:cNvPr>
                  <p:cNvSpPr>
                    <a:spLocks/>
                  </p:cNvSpPr>
                  <p:nvPr/>
                </p:nvSpPr>
                <p:spPr bwMode="auto">
                  <a:xfrm>
                    <a:off x="3826" y="2422"/>
                    <a:ext cx="326" cy="314"/>
                  </a:xfrm>
                  <a:custGeom>
                    <a:avLst/>
                    <a:gdLst>
                      <a:gd name="T0" fmla="*/ 128 w 136"/>
                      <a:gd name="T1" fmla="*/ 51 h 131"/>
                      <a:gd name="T2" fmla="*/ 120 w 136"/>
                      <a:gd name="T3" fmla="*/ 58 h 131"/>
                      <a:gd name="T4" fmla="*/ 109 w 136"/>
                      <a:gd name="T5" fmla="*/ 80 h 131"/>
                      <a:gd name="T6" fmla="*/ 85 w 136"/>
                      <a:gd name="T7" fmla="*/ 104 h 131"/>
                      <a:gd name="T8" fmla="*/ 59 w 136"/>
                      <a:gd name="T9" fmla="*/ 115 h 131"/>
                      <a:gd name="T10" fmla="*/ 32 w 136"/>
                      <a:gd name="T11" fmla="*/ 104 h 131"/>
                      <a:gd name="T12" fmla="*/ 32 w 136"/>
                      <a:gd name="T13" fmla="*/ 51 h 131"/>
                      <a:gd name="T14" fmla="*/ 56 w 136"/>
                      <a:gd name="T15" fmla="*/ 27 h 131"/>
                      <a:gd name="T16" fmla="*/ 78 w 136"/>
                      <a:gd name="T17" fmla="*/ 17 h 131"/>
                      <a:gd name="T18" fmla="*/ 85 w 136"/>
                      <a:gd name="T19" fmla="*/ 8 h 131"/>
                      <a:gd name="T20" fmla="*/ 77 w 136"/>
                      <a:gd name="T21" fmla="*/ 1 h 131"/>
                      <a:gd name="T22" fmla="*/ 45 w 136"/>
                      <a:gd name="T23" fmla="*/ 16 h 131"/>
                      <a:gd name="T24" fmla="*/ 21 w 136"/>
                      <a:gd name="T25" fmla="*/ 40 h 131"/>
                      <a:gd name="T26" fmla="*/ 21 w 136"/>
                      <a:gd name="T27" fmla="*/ 115 h 131"/>
                      <a:gd name="T28" fmla="*/ 59 w 136"/>
                      <a:gd name="T29" fmla="*/ 131 h 131"/>
                      <a:gd name="T30" fmla="*/ 96 w 136"/>
                      <a:gd name="T31" fmla="*/ 115 h 131"/>
                      <a:gd name="T32" fmla="*/ 120 w 136"/>
                      <a:gd name="T33" fmla="*/ 91 h 131"/>
                      <a:gd name="T34" fmla="*/ 136 w 136"/>
                      <a:gd name="T35" fmla="*/ 60 h 131"/>
                      <a:gd name="T36" fmla="*/ 128 w 136"/>
                      <a:gd name="T37"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31">
                        <a:moveTo>
                          <a:pt x="128" y="51"/>
                        </a:moveTo>
                        <a:cubicBezTo>
                          <a:pt x="124" y="51"/>
                          <a:pt x="120" y="54"/>
                          <a:pt x="120" y="58"/>
                        </a:cubicBezTo>
                        <a:cubicBezTo>
                          <a:pt x="119" y="66"/>
                          <a:pt x="115" y="74"/>
                          <a:pt x="109" y="80"/>
                        </a:cubicBezTo>
                        <a:cubicBezTo>
                          <a:pt x="85" y="104"/>
                          <a:pt x="85" y="104"/>
                          <a:pt x="85" y="104"/>
                        </a:cubicBezTo>
                        <a:cubicBezTo>
                          <a:pt x="78" y="111"/>
                          <a:pt x="69" y="115"/>
                          <a:pt x="59" y="115"/>
                        </a:cubicBezTo>
                        <a:cubicBezTo>
                          <a:pt x="49" y="115"/>
                          <a:pt x="39" y="111"/>
                          <a:pt x="32" y="104"/>
                        </a:cubicBezTo>
                        <a:cubicBezTo>
                          <a:pt x="18" y="89"/>
                          <a:pt x="18" y="66"/>
                          <a:pt x="32" y="51"/>
                        </a:cubicBezTo>
                        <a:cubicBezTo>
                          <a:pt x="56" y="27"/>
                          <a:pt x="56" y="27"/>
                          <a:pt x="56" y="27"/>
                        </a:cubicBezTo>
                        <a:cubicBezTo>
                          <a:pt x="63" y="21"/>
                          <a:pt x="70" y="17"/>
                          <a:pt x="78" y="17"/>
                        </a:cubicBezTo>
                        <a:cubicBezTo>
                          <a:pt x="82" y="16"/>
                          <a:pt x="86" y="12"/>
                          <a:pt x="85" y="8"/>
                        </a:cubicBezTo>
                        <a:cubicBezTo>
                          <a:pt x="85" y="4"/>
                          <a:pt x="81" y="0"/>
                          <a:pt x="77" y="1"/>
                        </a:cubicBezTo>
                        <a:cubicBezTo>
                          <a:pt x="65" y="2"/>
                          <a:pt x="54" y="7"/>
                          <a:pt x="45" y="16"/>
                        </a:cubicBezTo>
                        <a:cubicBezTo>
                          <a:pt x="21" y="40"/>
                          <a:pt x="21" y="40"/>
                          <a:pt x="21" y="40"/>
                        </a:cubicBezTo>
                        <a:cubicBezTo>
                          <a:pt x="0" y="61"/>
                          <a:pt x="0" y="94"/>
                          <a:pt x="21" y="115"/>
                        </a:cubicBezTo>
                        <a:cubicBezTo>
                          <a:pt x="31" y="125"/>
                          <a:pt x="45" y="131"/>
                          <a:pt x="59" y="131"/>
                        </a:cubicBezTo>
                        <a:cubicBezTo>
                          <a:pt x="73" y="131"/>
                          <a:pt x="86" y="125"/>
                          <a:pt x="96" y="115"/>
                        </a:cubicBezTo>
                        <a:cubicBezTo>
                          <a:pt x="120" y="91"/>
                          <a:pt x="120" y="91"/>
                          <a:pt x="120" y="91"/>
                        </a:cubicBezTo>
                        <a:cubicBezTo>
                          <a:pt x="129" y="82"/>
                          <a:pt x="135" y="71"/>
                          <a:pt x="136" y="60"/>
                        </a:cubicBezTo>
                        <a:cubicBezTo>
                          <a:pt x="136" y="55"/>
                          <a:pt x="133" y="51"/>
                          <a:pt x="12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4" name="Freeform 25">
                    <a:extLst>
                      <a:ext uri="{FF2B5EF4-FFF2-40B4-BE49-F238E27FC236}">
                        <a16:creationId xmlns:a16="http://schemas.microsoft.com/office/drawing/2014/main" id="{2C731AD2-112C-4414-8518-B0FE44AAD9A6}"/>
                      </a:ext>
                    </a:extLst>
                  </p:cNvPr>
                  <p:cNvSpPr>
                    <a:spLocks/>
                  </p:cNvSpPr>
                  <p:nvPr/>
                </p:nvSpPr>
                <p:spPr bwMode="auto">
                  <a:xfrm>
                    <a:off x="3989" y="2484"/>
                    <a:ext cx="101" cy="98"/>
                  </a:xfrm>
                  <a:custGeom>
                    <a:avLst/>
                    <a:gdLst>
                      <a:gd name="T0" fmla="*/ 4 w 42"/>
                      <a:gd name="T1" fmla="*/ 39 h 41"/>
                      <a:gd name="T2" fmla="*/ 9 w 42"/>
                      <a:gd name="T3" fmla="*/ 41 h 41"/>
                      <a:gd name="T4" fmla="*/ 15 w 42"/>
                      <a:gd name="T5" fmla="*/ 39 h 41"/>
                      <a:gd name="T6" fmla="*/ 39 w 42"/>
                      <a:gd name="T7" fmla="*/ 15 h 41"/>
                      <a:gd name="T8" fmla="*/ 39 w 42"/>
                      <a:gd name="T9" fmla="*/ 3 h 41"/>
                      <a:gd name="T10" fmla="*/ 28 w 42"/>
                      <a:gd name="T11" fmla="*/ 3 h 41"/>
                      <a:gd name="T12" fmla="*/ 4 w 42"/>
                      <a:gd name="T13" fmla="*/ 27 h 41"/>
                      <a:gd name="T14" fmla="*/ 4 w 42"/>
                      <a:gd name="T15" fmla="*/ 3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4" y="39"/>
                        </a:moveTo>
                        <a:cubicBezTo>
                          <a:pt x="5" y="40"/>
                          <a:pt x="7" y="41"/>
                          <a:pt x="9" y="41"/>
                        </a:cubicBezTo>
                        <a:cubicBezTo>
                          <a:pt x="11" y="41"/>
                          <a:pt x="13" y="40"/>
                          <a:pt x="15" y="39"/>
                        </a:cubicBezTo>
                        <a:cubicBezTo>
                          <a:pt x="39" y="15"/>
                          <a:pt x="39" y="15"/>
                          <a:pt x="39" y="15"/>
                        </a:cubicBezTo>
                        <a:cubicBezTo>
                          <a:pt x="42" y="12"/>
                          <a:pt x="42" y="7"/>
                          <a:pt x="39" y="3"/>
                        </a:cubicBezTo>
                        <a:cubicBezTo>
                          <a:pt x="36" y="0"/>
                          <a:pt x="31" y="0"/>
                          <a:pt x="28" y="3"/>
                        </a:cubicBezTo>
                        <a:cubicBezTo>
                          <a:pt x="4" y="27"/>
                          <a:pt x="4" y="27"/>
                          <a:pt x="4" y="27"/>
                        </a:cubicBezTo>
                        <a:cubicBezTo>
                          <a:pt x="0" y="31"/>
                          <a:pt x="0" y="36"/>
                          <a:pt x="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5" name="Freeform 26">
                    <a:extLst>
                      <a:ext uri="{FF2B5EF4-FFF2-40B4-BE49-F238E27FC236}">
                        <a16:creationId xmlns:a16="http://schemas.microsoft.com/office/drawing/2014/main" id="{828D9500-8A8B-414E-9361-8ABEA5672D53}"/>
                      </a:ext>
                    </a:extLst>
                  </p:cNvPr>
                  <p:cNvSpPr>
                    <a:spLocks/>
                  </p:cNvSpPr>
                  <p:nvPr/>
                </p:nvSpPr>
                <p:spPr bwMode="auto">
                  <a:xfrm>
                    <a:off x="4102" y="2148"/>
                    <a:ext cx="312" cy="324"/>
                  </a:xfrm>
                  <a:custGeom>
                    <a:avLst/>
                    <a:gdLst>
                      <a:gd name="T0" fmla="*/ 7 w 130"/>
                      <a:gd name="T1" fmla="*/ 85 h 135"/>
                      <a:gd name="T2" fmla="*/ 16 w 130"/>
                      <a:gd name="T3" fmla="*/ 78 h 135"/>
                      <a:gd name="T4" fmla="*/ 26 w 130"/>
                      <a:gd name="T5" fmla="*/ 56 h 135"/>
                      <a:gd name="T6" fmla="*/ 50 w 130"/>
                      <a:gd name="T7" fmla="*/ 32 h 135"/>
                      <a:gd name="T8" fmla="*/ 103 w 130"/>
                      <a:gd name="T9" fmla="*/ 32 h 135"/>
                      <a:gd name="T10" fmla="*/ 114 w 130"/>
                      <a:gd name="T11" fmla="*/ 59 h 135"/>
                      <a:gd name="T12" fmla="*/ 103 w 130"/>
                      <a:gd name="T13" fmla="*/ 85 h 135"/>
                      <a:gd name="T14" fmla="*/ 79 w 130"/>
                      <a:gd name="T15" fmla="*/ 109 h 135"/>
                      <a:gd name="T16" fmla="*/ 58 w 130"/>
                      <a:gd name="T17" fmla="*/ 119 h 135"/>
                      <a:gd name="T18" fmla="*/ 50 w 130"/>
                      <a:gd name="T19" fmla="*/ 128 h 135"/>
                      <a:gd name="T20" fmla="*/ 58 w 130"/>
                      <a:gd name="T21" fmla="*/ 135 h 135"/>
                      <a:gd name="T22" fmla="*/ 59 w 130"/>
                      <a:gd name="T23" fmla="*/ 135 h 135"/>
                      <a:gd name="T24" fmla="*/ 90 w 130"/>
                      <a:gd name="T25" fmla="*/ 120 h 135"/>
                      <a:gd name="T26" fmla="*/ 114 w 130"/>
                      <a:gd name="T27" fmla="*/ 96 h 135"/>
                      <a:gd name="T28" fmla="*/ 130 w 130"/>
                      <a:gd name="T29" fmla="*/ 59 h 135"/>
                      <a:gd name="T30" fmla="*/ 114 w 130"/>
                      <a:gd name="T31" fmla="*/ 21 h 135"/>
                      <a:gd name="T32" fmla="*/ 39 w 130"/>
                      <a:gd name="T33" fmla="*/ 21 h 135"/>
                      <a:gd name="T34" fmla="*/ 15 w 130"/>
                      <a:gd name="T35" fmla="*/ 45 h 135"/>
                      <a:gd name="T36" fmla="*/ 0 w 130"/>
                      <a:gd name="T37" fmla="*/ 76 h 135"/>
                      <a:gd name="T38" fmla="*/ 7 w 130"/>
                      <a:gd name="T39" fmla="*/ 8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35">
                        <a:moveTo>
                          <a:pt x="7" y="85"/>
                        </a:moveTo>
                        <a:cubicBezTo>
                          <a:pt x="12" y="85"/>
                          <a:pt x="15" y="82"/>
                          <a:pt x="16" y="78"/>
                        </a:cubicBezTo>
                        <a:cubicBezTo>
                          <a:pt x="16" y="70"/>
                          <a:pt x="20" y="62"/>
                          <a:pt x="26" y="56"/>
                        </a:cubicBezTo>
                        <a:cubicBezTo>
                          <a:pt x="50" y="32"/>
                          <a:pt x="50" y="32"/>
                          <a:pt x="50" y="32"/>
                        </a:cubicBezTo>
                        <a:cubicBezTo>
                          <a:pt x="65" y="18"/>
                          <a:pt x="88" y="18"/>
                          <a:pt x="103" y="32"/>
                        </a:cubicBezTo>
                        <a:cubicBezTo>
                          <a:pt x="110" y="39"/>
                          <a:pt x="114" y="49"/>
                          <a:pt x="114" y="59"/>
                        </a:cubicBezTo>
                        <a:cubicBezTo>
                          <a:pt x="114" y="69"/>
                          <a:pt x="110" y="78"/>
                          <a:pt x="103" y="85"/>
                        </a:cubicBezTo>
                        <a:cubicBezTo>
                          <a:pt x="79" y="109"/>
                          <a:pt x="79" y="109"/>
                          <a:pt x="79" y="109"/>
                        </a:cubicBezTo>
                        <a:cubicBezTo>
                          <a:pt x="73" y="115"/>
                          <a:pt x="65" y="119"/>
                          <a:pt x="58" y="119"/>
                        </a:cubicBezTo>
                        <a:cubicBezTo>
                          <a:pt x="53" y="120"/>
                          <a:pt x="50" y="124"/>
                          <a:pt x="50" y="128"/>
                        </a:cubicBezTo>
                        <a:cubicBezTo>
                          <a:pt x="51" y="132"/>
                          <a:pt x="54" y="135"/>
                          <a:pt x="58" y="135"/>
                        </a:cubicBezTo>
                        <a:cubicBezTo>
                          <a:pt x="58" y="135"/>
                          <a:pt x="59" y="135"/>
                          <a:pt x="59" y="135"/>
                        </a:cubicBezTo>
                        <a:cubicBezTo>
                          <a:pt x="71" y="135"/>
                          <a:pt x="81" y="129"/>
                          <a:pt x="90" y="120"/>
                        </a:cubicBezTo>
                        <a:cubicBezTo>
                          <a:pt x="114" y="96"/>
                          <a:pt x="114" y="96"/>
                          <a:pt x="114" y="96"/>
                        </a:cubicBezTo>
                        <a:cubicBezTo>
                          <a:pt x="124" y="86"/>
                          <a:pt x="130" y="73"/>
                          <a:pt x="130" y="59"/>
                        </a:cubicBezTo>
                        <a:cubicBezTo>
                          <a:pt x="130" y="44"/>
                          <a:pt x="124" y="31"/>
                          <a:pt x="114" y="21"/>
                        </a:cubicBezTo>
                        <a:cubicBezTo>
                          <a:pt x="94" y="0"/>
                          <a:pt x="60" y="0"/>
                          <a:pt x="39" y="21"/>
                        </a:cubicBezTo>
                        <a:cubicBezTo>
                          <a:pt x="15" y="45"/>
                          <a:pt x="15" y="45"/>
                          <a:pt x="15" y="45"/>
                        </a:cubicBezTo>
                        <a:cubicBezTo>
                          <a:pt x="6" y="54"/>
                          <a:pt x="1" y="65"/>
                          <a:pt x="0" y="76"/>
                        </a:cubicBezTo>
                        <a:cubicBezTo>
                          <a:pt x="0" y="81"/>
                          <a:pt x="3" y="85"/>
                          <a:pt x="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6" name="Freeform 27">
                    <a:extLst>
                      <a:ext uri="{FF2B5EF4-FFF2-40B4-BE49-F238E27FC236}">
                        <a16:creationId xmlns:a16="http://schemas.microsoft.com/office/drawing/2014/main" id="{E8DBD13F-AF26-48C1-AB2B-3C31A3FF8187}"/>
                      </a:ext>
                    </a:extLst>
                  </p:cNvPr>
                  <p:cNvSpPr>
                    <a:spLocks/>
                  </p:cNvSpPr>
                  <p:nvPr/>
                </p:nvSpPr>
                <p:spPr bwMode="auto">
                  <a:xfrm>
                    <a:off x="4162" y="2311"/>
                    <a:ext cx="101" cy="99"/>
                  </a:xfrm>
                  <a:custGeom>
                    <a:avLst/>
                    <a:gdLst>
                      <a:gd name="T0" fmla="*/ 39 w 42"/>
                      <a:gd name="T1" fmla="*/ 3 h 41"/>
                      <a:gd name="T2" fmla="*/ 28 w 42"/>
                      <a:gd name="T3" fmla="*/ 3 h 41"/>
                      <a:gd name="T4" fmla="*/ 4 w 42"/>
                      <a:gd name="T5" fmla="*/ 27 h 41"/>
                      <a:gd name="T6" fmla="*/ 4 w 42"/>
                      <a:gd name="T7" fmla="*/ 39 h 41"/>
                      <a:gd name="T8" fmla="*/ 9 w 42"/>
                      <a:gd name="T9" fmla="*/ 41 h 41"/>
                      <a:gd name="T10" fmla="*/ 15 w 42"/>
                      <a:gd name="T11" fmla="*/ 39 h 41"/>
                      <a:gd name="T12" fmla="*/ 39 w 42"/>
                      <a:gd name="T13" fmla="*/ 15 h 41"/>
                      <a:gd name="T14" fmla="*/ 39 w 42"/>
                      <a:gd name="T15" fmla="*/ 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39" y="3"/>
                        </a:moveTo>
                        <a:cubicBezTo>
                          <a:pt x="36" y="0"/>
                          <a:pt x="31" y="0"/>
                          <a:pt x="28" y="3"/>
                        </a:cubicBezTo>
                        <a:cubicBezTo>
                          <a:pt x="4" y="27"/>
                          <a:pt x="4" y="27"/>
                          <a:pt x="4" y="27"/>
                        </a:cubicBezTo>
                        <a:cubicBezTo>
                          <a:pt x="0" y="31"/>
                          <a:pt x="0" y="36"/>
                          <a:pt x="4" y="39"/>
                        </a:cubicBezTo>
                        <a:cubicBezTo>
                          <a:pt x="5" y="40"/>
                          <a:pt x="7" y="41"/>
                          <a:pt x="9" y="41"/>
                        </a:cubicBezTo>
                        <a:cubicBezTo>
                          <a:pt x="11" y="41"/>
                          <a:pt x="13" y="40"/>
                          <a:pt x="15" y="39"/>
                        </a:cubicBezTo>
                        <a:cubicBezTo>
                          <a:pt x="39" y="15"/>
                          <a:pt x="39" y="15"/>
                          <a:pt x="39" y="15"/>
                        </a:cubicBezTo>
                        <a:cubicBezTo>
                          <a:pt x="42" y="12"/>
                          <a:pt x="42" y="7"/>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7" name="Freeform 28">
                    <a:extLst>
                      <a:ext uri="{FF2B5EF4-FFF2-40B4-BE49-F238E27FC236}">
                        <a16:creationId xmlns:a16="http://schemas.microsoft.com/office/drawing/2014/main" id="{CD7D7D04-5EEF-40CA-A86D-9ADAA180C028}"/>
                      </a:ext>
                    </a:extLst>
                  </p:cNvPr>
                  <p:cNvSpPr>
                    <a:spLocks/>
                  </p:cNvSpPr>
                  <p:nvPr/>
                </p:nvSpPr>
                <p:spPr bwMode="auto">
                  <a:xfrm>
                    <a:off x="3855" y="2177"/>
                    <a:ext cx="542" cy="540"/>
                  </a:xfrm>
                  <a:custGeom>
                    <a:avLst/>
                    <a:gdLst>
                      <a:gd name="T0" fmla="*/ 15 w 226"/>
                      <a:gd name="T1" fmla="*/ 3 h 225"/>
                      <a:gd name="T2" fmla="*/ 4 w 226"/>
                      <a:gd name="T3" fmla="*/ 3 h 225"/>
                      <a:gd name="T4" fmla="*/ 4 w 226"/>
                      <a:gd name="T5" fmla="*/ 15 h 225"/>
                      <a:gd name="T6" fmla="*/ 212 w 226"/>
                      <a:gd name="T7" fmla="*/ 223 h 225"/>
                      <a:gd name="T8" fmla="*/ 217 w 226"/>
                      <a:gd name="T9" fmla="*/ 225 h 225"/>
                      <a:gd name="T10" fmla="*/ 223 w 226"/>
                      <a:gd name="T11" fmla="*/ 223 h 225"/>
                      <a:gd name="T12" fmla="*/ 223 w 226"/>
                      <a:gd name="T13" fmla="*/ 211 h 225"/>
                      <a:gd name="T14" fmla="*/ 15 w 226"/>
                      <a:gd name="T15" fmla="*/ 3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25">
                        <a:moveTo>
                          <a:pt x="15" y="3"/>
                        </a:moveTo>
                        <a:cubicBezTo>
                          <a:pt x="12" y="0"/>
                          <a:pt x="7" y="0"/>
                          <a:pt x="4" y="3"/>
                        </a:cubicBezTo>
                        <a:cubicBezTo>
                          <a:pt x="0" y="7"/>
                          <a:pt x="0" y="12"/>
                          <a:pt x="4" y="15"/>
                        </a:cubicBezTo>
                        <a:cubicBezTo>
                          <a:pt x="212" y="223"/>
                          <a:pt x="212" y="223"/>
                          <a:pt x="212" y="223"/>
                        </a:cubicBezTo>
                        <a:cubicBezTo>
                          <a:pt x="213" y="224"/>
                          <a:pt x="215" y="225"/>
                          <a:pt x="217" y="225"/>
                        </a:cubicBezTo>
                        <a:cubicBezTo>
                          <a:pt x="219" y="225"/>
                          <a:pt x="221" y="224"/>
                          <a:pt x="223" y="223"/>
                        </a:cubicBezTo>
                        <a:cubicBezTo>
                          <a:pt x="226" y="220"/>
                          <a:pt x="226" y="215"/>
                          <a:pt x="223" y="211"/>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grpSp>
      <p:grpSp>
        <p:nvGrpSpPr>
          <p:cNvPr id="181" name="Group 180">
            <a:extLst>
              <a:ext uri="{FF2B5EF4-FFF2-40B4-BE49-F238E27FC236}">
                <a16:creationId xmlns:a16="http://schemas.microsoft.com/office/drawing/2014/main" id="{B188CDAF-5363-42BD-B811-E0BCD9299B53}"/>
              </a:ext>
            </a:extLst>
          </p:cNvPr>
          <p:cNvGrpSpPr/>
          <p:nvPr/>
        </p:nvGrpSpPr>
        <p:grpSpPr>
          <a:xfrm>
            <a:off x="2179944" y="4475759"/>
            <a:ext cx="7834361" cy="1519680"/>
            <a:chOff x="2179944" y="4457355"/>
            <a:chExt cx="7834361" cy="1519680"/>
          </a:xfrm>
        </p:grpSpPr>
        <p:grpSp>
          <p:nvGrpSpPr>
            <p:cNvPr id="177" name="Group 176">
              <a:extLst>
                <a:ext uri="{FF2B5EF4-FFF2-40B4-BE49-F238E27FC236}">
                  <a16:creationId xmlns:a16="http://schemas.microsoft.com/office/drawing/2014/main" id="{8EFE7BA8-2C14-4200-B6FB-3B3568427B33}"/>
                </a:ext>
              </a:extLst>
            </p:cNvPr>
            <p:cNvGrpSpPr/>
            <p:nvPr/>
          </p:nvGrpSpPr>
          <p:grpSpPr>
            <a:xfrm>
              <a:off x="2179944" y="4513995"/>
              <a:ext cx="2286000" cy="1463040"/>
              <a:chOff x="3708647" y="4457355"/>
              <a:chExt cx="2286000" cy="1463040"/>
            </a:xfrm>
          </p:grpSpPr>
          <p:sp>
            <p:nvSpPr>
              <p:cNvPr id="166" name="Rectangle 165">
                <a:extLst>
                  <a:ext uri="{FF2B5EF4-FFF2-40B4-BE49-F238E27FC236}">
                    <a16:creationId xmlns:a16="http://schemas.microsoft.com/office/drawing/2014/main" id="{5B83FFD9-316F-40DF-8CD3-4FD30B0D99EB}"/>
                  </a:ext>
                </a:extLst>
              </p:cNvPr>
              <p:cNvSpPr/>
              <p:nvPr/>
            </p:nvSpPr>
            <p:spPr>
              <a:xfrm>
                <a:off x="3708647" y="4457355"/>
                <a:ext cx="228600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67" name="Group 166">
                <a:extLst>
                  <a:ext uri="{FF2B5EF4-FFF2-40B4-BE49-F238E27FC236}">
                    <a16:creationId xmlns:a16="http://schemas.microsoft.com/office/drawing/2014/main" id="{76417B74-464B-490F-88C8-AAAF78E78059}"/>
                  </a:ext>
                </a:extLst>
              </p:cNvPr>
              <p:cNvGrpSpPr/>
              <p:nvPr/>
            </p:nvGrpSpPr>
            <p:grpSpPr>
              <a:xfrm>
                <a:off x="4120127" y="4718793"/>
                <a:ext cx="1463040" cy="794613"/>
                <a:chOff x="1435625" y="4261105"/>
                <a:chExt cx="1463040" cy="794613"/>
              </a:xfrm>
            </p:grpSpPr>
            <p:sp>
              <p:nvSpPr>
                <p:cNvPr id="168" name="TextBox 65">
                  <a:extLst>
                    <a:ext uri="{FF2B5EF4-FFF2-40B4-BE49-F238E27FC236}">
                      <a16:creationId xmlns:a16="http://schemas.microsoft.com/office/drawing/2014/main" id="{4489B733-9E9E-4392-B7DA-1F6A8D2EB6B3}"/>
                    </a:ext>
                  </a:extLst>
                </p:cNvPr>
                <p:cNvSpPr txBox="1">
                  <a:spLocks noChangeArrowheads="1"/>
                </p:cNvSpPr>
                <p:nvPr/>
              </p:nvSpPr>
              <p:spPr bwMode="auto">
                <a:xfrm>
                  <a:off x="1435625" y="4817832"/>
                  <a:ext cx="1463040"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err="1">
                      <a:ln>
                        <a:noFill/>
                      </a:ln>
                      <a:solidFill>
                        <a:schemeClr val="bg1"/>
                      </a:solidFill>
                      <a:effectLst/>
                      <a:uLnTx/>
                      <a:uFillTx/>
                      <a:latin typeface="Arial" charset="0"/>
                      <a:ea typeface="MS PGothic" pitchFamily="34" charset="-128"/>
                      <a:cs typeface="Arial" charset="0"/>
                    </a:rPr>
                    <a:t>Cambio</a:t>
                  </a:r>
                  <a:r>
                    <a:rPr kumimoji="0" lang="en-US" altLang="en-US" sz="1100" b="1" i="0" u="none" strike="noStrike" kern="1200" cap="none" spc="0" normalizeH="0" baseline="0" noProof="0" dirty="0">
                      <a:ln>
                        <a:noFill/>
                      </a:ln>
                      <a:solidFill>
                        <a:schemeClr val="bg1"/>
                      </a:solidFill>
                      <a:effectLst/>
                      <a:uLnTx/>
                      <a:uFillTx/>
                      <a:latin typeface="Arial" charset="0"/>
                      <a:ea typeface="MS PGothic" pitchFamily="34" charset="-128"/>
                      <a:cs typeface="Arial" charset="0"/>
                    </a:rPr>
                    <a:t> </a:t>
                  </a:r>
                  <a:r>
                    <a:rPr kumimoji="0" lang="en-US" altLang="en-US" sz="1100" b="1" i="0" u="none" strike="noStrike" kern="1200" cap="none" spc="0" normalizeH="0" baseline="0" noProof="0" dirty="0" err="1">
                      <a:ln>
                        <a:noFill/>
                      </a:ln>
                      <a:solidFill>
                        <a:schemeClr val="bg1"/>
                      </a:solidFill>
                      <a:effectLst/>
                      <a:uLnTx/>
                      <a:uFillTx/>
                      <a:latin typeface="Arial" charset="0"/>
                      <a:ea typeface="MS PGothic" pitchFamily="34" charset="-128"/>
                      <a:cs typeface="Arial" charset="0"/>
                    </a:rPr>
                    <a:t>Climático</a:t>
                  </a:r>
                  <a:endParaRPr kumimoji="0" lang="en-US" altLang="en-US" sz="1100" b="1" i="0" u="none" strike="noStrike" kern="1200" cap="none" spc="0" normalizeH="0" baseline="0" noProof="0" dirty="0">
                    <a:ln>
                      <a:noFill/>
                    </a:ln>
                    <a:solidFill>
                      <a:schemeClr val="bg1"/>
                    </a:solidFill>
                    <a:effectLst/>
                    <a:uLnTx/>
                    <a:uFillTx/>
                    <a:latin typeface="Arial" charset="0"/>
                    <a:ea typeface="MS PGothic" pitchFamily="34" charset="-128"/>
                    <a:cs typeface="Arial" charset="0"/>
                  </a:endParaRPr>
                </a:p>
              </p:txBody>
            </p:sp>
            <p:grpSp>
              <p:nvGrpSpPr>
                <p:cNvPr id="169" name="Group 31">
                  <a:extLst>
                    <a:ext uri="{FF2B5EF4-FFF2-40B4-BE49-F238E27FC236}">
                      <a16:creationId xmlns:a16="http://schemas.microsoft.com/office/drawing/2014/main" id="{65FD370D-4A44-4F8F-B7A6-D74438701633}"/>
                    </a:ext>
                  </a:extLst>
                </p:cNvPr>
                <p:cNvGrpSpPr>
                  <a:grpSpLocks noChangeAspect="1"/>
                </p:cNvGrpSpPr>
                <p:nvPr/>
              </p:nvGrpSpPr>
              <p:grpSpPr bwMode="auto">
                <a:xfrm>
                  <a:off x="1995146" y="4261105"/>
                  <a:ext cx="344018" cy="457200"/>
                  <a:chOff x="3840" y="2163"/>
                  <a:chExt cx="462" cy="614"/>
                </a:xfrm>
                <a:solidFill>
                  <a:schemeClr val="bg1"/>
                </a:solidFill>
              </p:grpSpPr>
              <p:sp>
                <p:nvSpPr>
                  <p:cNvPr id="170" name="Freeform 32">
                    <a:extLst>
                      <a:ext uri="{FF2B5EF4-FFF2-40B4-BE49-F238E27FC236}">
                        <a16:creationId xmlns:a16="http://schemas.microsoft.com/office/drawing/2014/main" id="{B952E2AA-6F30-42E7-91F0-D0D7628BB33E}"/>
                      </a:ext>
                    </a:extLst>
                  </p:cNvPr>
                  <p:cNvSpPr>
                    <a:spLocks noEditPoints="1"/>
                  </p:cNvSpPr>
                  <p:nvPr/>
                </p:nvSpPr>
                <p:spPr bwMode="auto">
                  <a:xfrm>
                    <a:off x="3994" y="2163"/>
                    <a:ext cx="308" cy="614"/>
                  </a:xfrm>
                  <a:custGeom>
                    <a:avLst/>
                    <a:gdLst>
                      <a:gd name="T0" fmla="*/ 104 w 128"/>
                      <a:gd name="T1" fmla="*/ 142 h 256"/>
                      <a:gd name="T2" fmla="*/ 104 w 128"/>
                      <a:gd name="T3" fmla="*/ 40 h 256"/>
                      <a:gd name="T4" fmla="*/ 64 w 128"/>
                      <a:gd name="T5" fmla="*/ 0 h 256"/>
                      <a:gd name="T6" fmla="*/ 24 w 128"/>
                      <a:gd name="T7" fmla="*/ 40 h 256"/>
                      <a:gd name="T8" fmla="*/ 24 w 128"/>
                      <a:gd name="T9" fmla="*/ 142 h 256"/>
                      <a:gd name="T10" fmla="*/ 0 w 128"/>
                      <a:gd name="T11" fmla="*/ 192 h 256"/>
                      <a:gd name="T12" fmla="*/ 64 w 128"/>
                      <a:gd name="T13" fmla="*/ 256 h 256"/>
                      <a:gd name="T14" fmla="*/ 128 w 128"/>
                      <a:gd name="T15" fmla="*/ 192 h 256"/>
                      <a:gd name="T16" fmla="*/ 104 w 128"/>
                      <a:gd name="T17" fmla="*/ 142 h 256"/>
                      <a:gd name="T18" fmla="*/ 64 w 128"/>
                      <a:gd name="T19" fmla="*/ 240 h 256"/>
                      <a:gd name="T20" fmla="*/ 16 w 128"/>
                      <a:gd name="T21" fmla="*/ 192 h 256"/>
                      <a:gd name="T22" fmla="*/ 37 w 128"/>
                      <a:gd name="T23" fmla="*/ 153 h 256"/>
                      <a:gd name="T24" fmla="*/ 40 w 128"/>
                      <a:gd name="T25" fmla="*/ 146 h 256"/>
                      <a:gd name="T26" fmla="*/ 40 w 128"/>
                      <a:gd name="T27" fmla="*/ 40 h 256"/>
                      <a:gd name="T28" fmla="*/ 64 w 128"/>
                      <a:gd name="T29" fmla="*/ 16 h 256"/>
                      <a:gd name="T30" fmla="*/ 88 w 128"/>
                      <a:gd name="T31" fmla="*/ 40 h 256"/>
                      <a:gd name="T32" fmla="*/ 88 w 128"/>
                      <a:gd name="T33" fmla="*/ 146 h 256"/>
                      <a:gd name="T34" fmla="*/ 92 w 128"/>
                      <a:gd name="T35" fmla="*/ 153 h 256"/>
                      <a:gd name="T36" fmla="*/ 112 w 128"/>
                      <a:gd name="T37" fmla="*/ 192 h 256"/>
                      <a:gd name="T38" fmla="*/ 64 w 128"/>
                      <a:gd name="T3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256">
                        <a:moveTo>
                          <a:pt x="104" y="142"/>
                        </a:moveTo>
                        <a:cubicBezTo>
                          <a:pt x="104" y="40"/>
                          <a:pt x="104" y="40"/>
                          <a:pt x="104" y="40"/>
                        </a:cubicBezTo>
                        <a:cubicBezTo>
                          <a:pt x="104" y="18"/>
                          <a:pt x="86" y="0"/>
                          <a:pt x="64" y="0"/>
                        </a:cubicBezTo>
                        <a:cubicBezTo>
                          <a:pt x="42" y="0"/>
                          <a:pt x="24" y="18"/>
                          <a:pt x="24" y="40"/>
                        </a:cubicBezTo>
                        <a:cubicBezTo>
                          <a:pt x="24" y="142"/>
                          <a:pt x="24" y="142"/>
                          <a:pt x="24" y="142"/>
                        </a:cubicBezTo>
                        <a:cubicBezTo>
                          <a:pt x="9" y="154"/>
                          <a:pt x="0" y="172"/>
                          <a:pt x="0" y="192"/>
                        </a:cubicBezTo>
                        <a:cubicBezTo>
                          <a:pt x="0" y="228"/>
                          <a:pt x="28" y="256"/>
                          <a:pt x="64" y="256"/>
                        </a:cubicBezTo>
                        <a:cubicBezTo>
                          <a:pt x="100" y="256"/>
                          <a:pt x="128" y="228"/>
                          <a:pt x="128" y="192"/>
                        </a:cubicBezTo>
                        <a:cubicBezTo>
                          <a:pt x="128" y="172"/>
                          <a:pt x="120" y="154"/>
                          <a:pt x="104" y="142"/>
                        </a:cubicBezTo>
                        <a:close/>
                        <a:moveTo>
                          <a:pt x="64" y="240"/>
                        </a:moveTo>
                        <a:cubicBezTo>
                          <a:pt x="37" y="240"/>
                          <a:pt x="16" y="219"/>
                          <a:pt x="16" y="192"/>
                        </a:cubicBezTo>
                        <a:cubicBezTo>
                          <a:pt x="16" y="176"/>
                          <a:pt x="24" y="162"/>
                          <a:pt x="37" y="153"/>
                        </a:cubicBezTo>
                        <a:cubicBezTo>
                          <a:pt x="39" y="152"/>
                          <a:pt x="40" y="149"/>
                          <a:pt x="40" y="146"/>
                        </a:cubicBezTo>
                        <a:cubicBezTo>
                          <a:pt x="40" y="40"/>
                          <a:pt x="40" y="40"/>
                          <a:pt x="40" y="40"/>
                        </a:cubicBezTo>
                        <a:cubicBezTo>
                          <a:pt x="40" y="27"/>
                          <a:pt x="51" y="16"/>
                          <a:pt x="64" y="16"/>
                        </a:cubicBezTo>
                        <a:cubicBezTo>
                          <a:pt x="77" y="16"/>
                          <a:pt x="88" y="27"/>
                          <a:pt x="88" y="40"/>
                        </a:cubicBezTo>
                        <a:cubicBezTo>
                          <a:pt x="88" y="146"/>
                          <a:pt x="88" y="146"/>
                          <a:pt x="88" y="146"/>
                        </a:cubicBezTo>
                        <a:cubicBezTo>
                          <a:pt x="88" y="149"/>
                          <a:pt x="90" y="152"/>
                          <a:pt x="92" y="153"/>
                        </a:cubicBezTo>
                        <a:cubicBezTo>
                          <a:pt x="105" y="162"/>
                          <a:pt x="112" y="176"/>
                          <a:pt x="112" y="192"/>
                        </a:cubicBezTo>
                        <a:cubicBezTo>
                          <a:pt x="112" y="219"/>
                          <a:pt x="91" y="240"/>
                          <a:pt x="6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1" name="Freeform 33">
                    <a:extLst>
                      <a:ext uri="{FF2B5EF4-FFF2-40B4-BE49-F238E27FC236}">
                        <a16:creationId xmlns:a16="http://schemas.microsoft.com/office/drawing/2014/main" id="{9272158D-819D-42BC-BF83-9E113472F30B}"/>
                      </a:ext>
                    </a:extLst>
                  </p:cNvPr>
                  <p:cNvSpPr>
                    <a:spLocks noEditPoints="1"/>
                  </p:cNvSpPr>
                  <p:nvPr/>
                </p:nvSpPr>
                <p:spPr bwMode="auto">
                  <a:xfrm>
                    <a:off x="4071" y="2374"/>
                    <a:ext cx="154" cy="326"/>
                  </a:xfrm>
                  <a:custGeom>
                    <a:avLst/>
                    <a:gdLst>
                      <a:gd name="T0" fmla="*/ 40 w 64"/>
                      <a:gd name="T1" fmla="*/ 73 h 136"/>
                      <a:gd name="T2" fmla="*/ 40 w 64"/>
                      <a:gd name="T3" fmla="*/ 8 h 136"/>
                      <a:gd name="T4" fmla="*/ 32 w 64"/>
                      <a:gd name="T5" fmla="*/ 0 h 136"/>
                      <a:gd name="T6" fmla="*/ 24 w 64"/>
                      <a:gd name="T7" fmla="*/ 8 h 136"/>
                      <a:gd name="T8" fmla="*/ 24 w 64"/>
                      <a:gd name="T9" fmla="*/ 73 h 136"/>
                      <a:gd name="T10" fmla="*/ 0 w 64"/>
                      <a:gd name="T11" fmla="*/ 104 h 136"/>
                      <a:gd name="T12" fmla="*/ 32 w 64"/>
                      <a:gd name="T13" fmla="*/ 136 h 136"/>
                      <a:gd name="T14" fmla="*/ 64 w 64"/>
                      <a:gd name="T15" fmla="*/ 104 h 136"/>
                      <a:gd name="T16" fmla="*/ 40 w 64"/>
                      <a:gd name="T17" fmla="*/ 73 h 136"/>
                      <a:gd name="T18" fmla="*/ 32 w 64"/>
                      <a:gd name="T19" fmla="*/ 120 h 136"/>
                      <a:gd name="T20" fmla="*/ 16 w 64"/>
                      <a:gd name="T21" fmla="*/ 104 h 136"/>
                      <a:gd name="T22" fmla="*/ 32 w 64"/>
                      <a:gd name="T23" fmla="*/ 88 h 136"/>
                      <a:gd name="T24" fmla="*/ 48 w 64"/>
                      <a:gd name="T25" fmla="*/ 104 h 136"/>
                      <a:gd name="T26" fmla="*/ 32 w 64"/>
                      <a:gd name="T27"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36">
                        <a:moveTo>
                          <a:pt x="40" y="73"/>
                        </a:moveTo>
                        <a:cubicBezTo>
                          <a:pt x="40" y="8"/>
                          <a:pt x="40" y="8"/>
                          <a:pt x="40" y="8"/>
                        </a:cubicBezTo>
                        <a:cubicBezTo>
                          <a:pt x="40" y="4"/>
                          <a:pt x="37" y="0"/>
                          <a:pt x="32" y="0"/>
                        </a:cubicBezTo>
                        <a:cubicBezTo>
                          <a:pt x="28" y="0"/>
                          <a:pt x="24" y="4"/>
                          <a:pt x="24" y="8"/>
                        </a:cubicBezTo>
                        <a:cubicBezTo>
                          <a:pt x="24" y="73"/>
                          <a:pt x="24" y="73"/>
                          <a:pt x="24" y="73"/>
                        </a:cubicBezTo>
                        <a:cubicBezTo>
                          <a:pt x="10" y="77"/>
                          <a:pt x="0" y="89"/>
                          <a:pt x="0" y="104"/>
                        </a:cubicBezTo>
                        <a:cubicBezTo>
                          <a:pt x="0" y="122"/>
                          <a:pt x="15" y="136"/>
                          <a:pt x="32" y="136"/>
                        </a:cubicBezTo>
                        <a:cubicBezTo>
                          <a:pt x="50" y="136"/>
                          <a:pt x="64" y="122"/>
                          <a:pt x="64" y="104"/>
                        </a:cubicBezTo>
                        <a:cubicBezTo>
                          <a:pt x="64" y="89"/>
                          <a:pt x="54" y="77"/>
                          <a:pt x="40" y="73"/>
                        </a:cubicBezTo>
                        <a:close/>
                        <a:moveTo>
                          <a:pt x="32" y="120"/>
                        </a:moveTo>
                        <a:cubicBezTo>
                          <a:pt x="23" y="120"/>
                          <a:pt x="16" y="113"/>
                          <a:pt x="16" y="104"/>
                        </a:cubicBezTo>
                        <a:cubicBezTo>
                          <a:pt x="16" y="95"/>
                          <a:pt x="23" y="88"/>
                          <a:pt x="32" y="88"/>
                        </a:cubicBezTo>
                        <a:cubicBezTo>
                          <a:pt x="41" y="88"/>
                          <a:pt x="48" y="95"/>
                          <a:pt x="48" y="104"/>
                        </a:cubicBezTo>
                        <a:cubicBezTo>
                          <a:pt x="48" y="113"/>
                          <a:pt x="41" y="120"/>
                          <a:pt x="3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2" name="Freeform 34">
                    <a:extLst>
                      <a:ext uri="{FF2B5EF4-FFF2-40B4-BE49-F238E27FC236}">
                        <a16:creationId xmlns:a16="http://schemas.microsoft.com/office/drawing/2014/main" id="{A17348F7-1194-4448-9D44-199C18D8A147}"/>
                      </a:ext>
                    </a:extLst>
                  </p:cNvPr>
                  <p:cNvSpPr>
                    <a:spLocks/>
                  </p:cNvSpPr>
                  <p:nvPr/>
                </p:nvSpPr>
                <p:spPr bwMode="auto">
                  <a:xfrm>
                    <a:off x="3840" y="2239"/>
                    <a:ext cx="154" cy="39"/>
                  </a:xfrm>
                  <a:custGeom>
                    <a:avLst/>
                    <a:gdLst>
                      <a:gd name="T0" fmla="*/ 8 w 64"/>
                      <a:gd name="T1" fmla="*/ 16 h 16"/>
                      <a:gd name="T2" fmla="*/ 56 w 64"/>
                      <a:gd name="T3" fmla="*/ 16 h 16"/>
                      <a:gd name="T4" fmla="*/ 64 w 64"/>
                      <a:gd name="T5" fmla="*/ 8 h 16"/>
                      <a:gd name="T6" fmla="*/ 56 w 64"/>
                      <a:gd name="T7" fmla="*/ 0 h 16"/>
                      <a:gd name="T8" fmla="*/ 8 w 64"/>
                      <a:gd name="T9" fmla="*/ 0 h 16"/>
                      <a:gd name="T10" fmla="*/ 0 w 64"/>
                      <a:gd name="T11" fmla="*/ 8 h 16"/>
                      <a:gd name="T12" fmla="*/ 8 w 6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4" h="16">
                        <a:moveTo>
                          <a:pt x="8" y="16"/>
                        </a:moveTo>
                        <a:cubicBezTo>
                          <a:pt x="56" y="16"/>
                          <a:pt x="56" y="16"/>
                          <a:pt x="56" y="16"/>
                        </a:cubicBezTo>
                        <a:cubicBezTo>
                          <a:pt x="61" y="16"/>
                          <a:pt x="64" y="12"/>
                          <a:pt x="64" y="8"/>
                        </a:cubicBezTo>
                        <a:cubicBezTo>
                          <a:pt x="64" y="4"/>
                          <a:pt x="61" y="0"/>
                          <a:pt x="56"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3" name="Freeform 35">
                    <a:extLst>
                      <a:ext uri="{FF2B5EF4-FFF2-40B4-BE49-F238E27FC236}">
                        <a16:creationId xmlns:a16="http://schemas.microsoft.com/office/drawing/2014/main" id="{A6FCDF28-DBDD-418A-B15D-CA29FB8CACE3}"/>
                      </a:ext>
                    </a:extLst>
                  </p:cNvPr>
                  <p:cNvSpPr>
                    <a:spLocks/>
                  </p:cNvSpPr>
                  <p:nvPr/>
                </p:nvSpPr>
                <p:spPr bwMode="auto">
                  <a:xfrm>
                    <a:off x="3898" y="2335"/>
                    <a:ext cx="96" cy="39"/>
                  </a:xfrm>
                  <a:custGeom>
                    <a:avLst/>
                    <a:gdLst>
                      <a:gd name="T0" fmla="*/ 32 w 40"/>
                      <a:gd name="T1" fmla="*/ 0 h 16"/>
                      <a:gd name="T2" fmla="*/ 8 w 40"/>
                      <a:gd name="T3" fmla="*/ 0 h 16"/>
                      <a:gd name="T4" fmla="*/ 0 w 40"/>
                      <a:gd name="T5" fmla="*/ 8 h 16"/>
                      <a:gd name="T6" fmla="*/ 8 w 40"/>
                      <a:gd name="T7" fmla="*/ 16 h 16"/>
                      <a:gd name="T8" fmla="*/ 32 w 40"/>
                      <a:gd name="T9" fmla="*/ 16 h 16"/>
                      <a:gd name="T10" fmla="*/ 40 w 40"/>
                      <a:gd name="T11" fmla="*/ 8 h 16"/>
                      <a:gd name="T12" fmla="*/ 32 w 4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32" y="0"/>
                        </a:moveTo>
                        <a:cubicBezTo>
                          <a:pt x="8" y="0"/>
                          <a:pt x="8" y="0"/>
                          <a:pt x="8" y="0"/>
                        </a:cubicBezTo>
                        <a:cubicBezTo>
                          <a:pt x="4" y="0"/>
                          <a:pt x="0" y="4"/>
                          <a:pt x="0" y="8"/>
                        </a:cubicBezTo>
                        <a:cubicBezTo>
                          <a:pt x="0" y="12"/>
                          <a:pt x="4" y="16"/>
                          <a:pt x="8" y="16"/>
                        </a:cubicBezTo>
                        <a:cubicBezTo>
                          <a:pt x="32" y="16"/>
                          <a:pt x="32" y="16"/>
                          <a:pt x="32" y="16"/>
                        </a:cubicBezTo>
                        <a:cubicBezTo>
                          <a:pt x="37" y="16"/>
                          <a:pt x="40" y="12"/>
                          <a:pt x="40" y="8"/>
                        </a:cubicBezTo>
                        <a:cubicBezTo>
                          <a:pt x="40" y="4"/>
                          <a:pt x="37"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74" name="Freeform 36">
                    <a:extLst>
                      <a:ext uri="{FF2B5EF4-FFF2-40B4-BE49-F238E27FC236}">
                        <a16:creationId xmlns:a16="http://schemas.microsoft.com/office/drawing/2014/main" id="{5D90843C-D0C0-4B98-ACDE-54E6E60EAAAC}"/>
                      </a:ext>
                    </a:extLst>
                  </p:cNvPr>
                  <p:cNvSpPr>
                    <a:spLocks/>
                  </p:cNvSpPr>
                  <p:nvPr/>
                </p:nvSpPr>
                <p:spPr bwMode="auto">
                  <a:xfrm>
                    <a:off x="3840" y="2431"/>
                    <a:ext cx="154" cy="39"/>
                  </a:xfrm>
                  <a:custGeom>
                    <a:avLst/>
                    <a:gdLst>
                      <a:gd name="T0" fmla="*/ 56 w 64"/>
                      <a:gd name="T1" fmla="*/ 0 h 16"/>
                      <a:gd name="T2" fmla="*/ 8 w 64"/>
                      <a:gd name="T3" fmla="*/ 0 h 16"/>
                      <a:gd name="T4" fmla="*/ 0 w 64"/>
                      <a:gd name="T5" fmla="*/ 8 h 16"/>
                      <a:gd name="T6" fmla="*/ 8 w 64"/>
                      <a:gd name="T7" fmla="*/ 16 h 16"/>
                      <a:gd name="T8" fmla="*/ 56 w 64"/>
                      <a:gd name="T9" fmla="*/ 16 h 16"/>
                      <a:gd name="T10" fmla="*/ 64 w 64"/>
                      <a:gd name="T11" fmla="*/ 8 h 16"/>
                      <a:gd name="T12" fmla="*/ 56 w 6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4" h="16">
                        <a:moveTo>
                          <a:pt x="56" y="0"/>
                        </a:moveTo>
                        <a:cubicBezTo>
                          <a:pt x="8" y="0"/>
                          <a:pt x="8" y="0"/>
                          <a:pt x="8" y="0"/>
                        </a:cubicBezTo>
                        <a:cubicBezTo>
                          <a:pt x="4" y="0"/>
                          <a:pt x="0" y="4"/>
                          <a:pt x="0" y="8"/>
                        </a:cubicBezTo>
                        <a:cubicBezTo>
                          <a:pt x="0" y="12"/>
                          <a:pt x="4" y="16"/>
                          <a:pt x="8" y="16"/>
                        </a:cubicBezTo>
                        <a:cubicBezTo>
                          <a:pt x="56" y="16"/>
                          <a:pt x="56" y="16"/>
                          <a:pt x="56" y="16"/>
                        </a:cubicBezTo>
                        <a:cubicBezTo>
                          <a:pt x="61" y="16"/>
                          <a:pt x="64" y="12"/>
                          <a:pt x="64" y="8"/>
                        </a:cubicBezTo>
                        <a:cubicBezTo>
                          <a:pt x="64" y="4"/>
                          <a:pt x="61"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grpSp>
          <p:nvGrpSpPr>
            <p:cNvPr id="178" name="Group 177">
              <a:extLst>
                <a:ext uri="{FF2B5EF4-FFF2-40B4-BE49-F238E27FC236}">
                  <a16:creationId xmlns:a16="http://schemas.microsoft.com/office/drawing/2014/main" id="{E2A50EDD-7412-41F1-AF04-B7EB7CC8AA53}"/>
                </a:ext>
              </a:extLst>
            </p:cNvPr>
            <p:cNvGrpSpPr/>
            <p:nvPr/>
          </p:nvGrpSpPr>
          <p:grpSpPr>
            <a:xfrm>
              <a:off x="4943640" y="4466980"/>
              <a:ext cx="2286000" cy="1463040"/>
              <a:chOff x="5588535" y="4457355"/>
              <a:chExt cx="2286000" cy="1463040"/>
            </a:xfrm>
          </p:grpSpPr>
          <p:sp>
            <p:nvSpPr>
              <p:cNvPr id="162" name="Rectangle 161">
                <a:extLst>
                  <a:ext uri="{FF2B5EF4-FFF2-40B4-BE49-F238E27FC236}">
                    <a16:creationId xmlns:a16="http://schemas.microsoft.com/office/drawing/2014/main" id="{8983A178-7141-4B8B-A746-644D7F15C78F}"/>
                  </a:ext>
                </a:extLst>
              </p:cNvPr>
              <p:cNvSpPr/>
              <p:nvPr/>
            </p:nvSpPr>
            <p:spPr>
              <a:xfrm>
                <a:off x="5588535" y="4457355"/>
                <a:ext cx="228600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63" name="Group 162">
                <a:extLst>
                  <a:ext uri="{FF2B5EF4-FFF2-40B4-BE49-F238E27FC236}">
                    <a16:creationId xmlns:a16="http://schemas.microsoft.com/office/drawing/2014/main" id="{A5E49125-68C0-4347-A7A3-0ADBFC753BA9}"/>
                  </a:ext>
                </a:extLst>
              </p:cNvPr>
              <p:cNvGrpSpPr/>
              <p:nvPr/>
            </p:nvGrpSpPr>
            <p:grpSpPr>
              <a:xfrm>
                <a:off x="6000015" y="4748798"/>
                <a:ext cx="1463040" cy="880155"/>
                <a:chOff x="3315372" y="4321115"/>
                <a:chExt cx="1463040" cy="880155"/>
              </a:xfrm>
            </p:grpSpPr>
            <p:sp>
              <p:nvSpPr>
                <p:cNvPr id="164" name="TextBox 64">
                  <a:extLst>
                    <a:ext uri="{FF2B5EF4-FFF2-40B4-BE49-F238E27FC236}">
                      <a16:creationId xmlns:a16="http://schemas.microsoft.com/office/drawing/2014/main" id="{4F942CB4-7269-497D-BCB5-92A0E163A2AA}"/>
                    </a:ext>
                  </a:extLst>
                </p:cNvPr>
                <p:cNvSpPr txBox="1">
                  <a:spLocks noChangeArrowheads="1"/>
                </p:cNvSpPr>
                <p:nvPr/>
              </p:nvSpPr>
              <p:spPr bwMode="auto">
                <a:xfrm>
                  <a:off x="3315372" y="4817832"/>
                  <a:ext cx="1463040" cy="3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86000"/>
                    </a:lnSpc>
                    <a:spcBef>
                      <a:spcPct val="0"/>
                    </a:spcBef>
                    <a:spcAft>
                      <a:spcPct val="0"/>
                    </a:spcAft>
                    <a:buClrTx/>
                    <a:buSzTx/>
                    <a:buFontTx/>
                    <a:buNone/>
                    <a:tabLst/>
                    <a:defRPr/>
                  </a:pPr>
                  <a:r>
                    <a:rPr kumimoji="0" lang="en-US" altLang="en-US" sz="1100" b="1" i="0" u="none" strike="noStrike" kern="1200" cap="none" spc="0" normalizeH="0" baseline="0" noProof="0" dirty="0" err="1">
                      <a:ln>
                        <a:noFill/>
                      </a:ln>
                      <a:solidFill>
                        <a:schemeClr val="bg1"/>
                      </a:solidFill>
                      <a:effectLst/>
                      <a:uLnTx/>
                      <a:uFillTx/>
                      <a:latin typeface="Arial" charset="0"/>
                      <a:ea typeface="MS PGothic" pitchFamily="34" charset="-128"/>
                      <a:cs typeface="Arial" charset="0"/>
                    </a:rPr>
                    <a:t>Actividad</a:t>
                  </a:r>
                  <a:r>
                    <a:rPr kumimoji="0" lang="en-US" altLang="en-US" sz="1100" b="1" i="0" u="none" strike="noStrike" kern="1200" cap="none" spc="0" normalizeH="0" baseline="0" noProof="0" dirty="0">
                      <a:ln>
                        <a:noFill/>
                      </a:ln>
                      <a:solidFill>
                        <a:schemeClr val="bg1"/>
                      </a:solidFill>
                      <a:effectLst/>
                      <a:uLnTx/>
                      <a:uFillTx/>
                      <a:latin typeface="Arial" charset="0"/>
                      <a:ea typeface="MS PGothic" pitchFamily="34" charset="-128"/>
                      <a:cs typeface="Arial" charset="0"/>
                    </a:rPr>
                    <a:t> Global de </a:t>
                  </a:r>
                  <a:r>
                    <a:rPr kumimoji="0" lang="en-US" altLang="en-US" sz="1100" b="1" i="0" u="none" strike="noStrike" kern="1200" cap="none" spc="0" normalizeH="0" baseline="0" noProof="0" dirty="0" err="1">
                      <a:ln>
                        <a:noFill/>
                      </a:ln>
                      <a:solidFill>
                        <a:schemeClr val="bg1"/>
                      </a:solidFill>
                      <a:effectLst/>
                      <a:uLnTx/>
                      <a:uFillTx/>
                      <a:latin typeface="Arial" charset="0"/>
                      <a:ea typeface="MS PGothic" pitchFamily="34" charset="-128"/>
                      <a:cs typeface="Arial" charset="0"/>
                    </a:rPr>
                    <a:t>Pérdidas</a:t>
                  </a:r>
                  <a:r>
                    <a:rPr kumimoji="0" lang="en-US" altLang="en-US" sz="1100" b="1" i="0" u="none" strike="noStrike" kern="1200" cap="none" spc="0" normalizeH="0" noProof="0" dirty="0">
                      <a:ln>
                        <a:noFill/>
                      </a:ln>
                      <a:solidFill>
                        <a:schemeClr val="bg1"/>
                      </a:solidFill>
                      <a:effectLst/>
                      <a:uLnTx/>
                      <a:uFillTx/>
                      <a:latin typeface="Arial" charset="0"/>
                      <a:ea typeface="MS PGothic" pitchFamily="34" charset="-128"/>
                      <a:cs typeface="Arial" charset="0"/>
                    </a:rPr>
                    <a:t> CAT</a:t>
                  </a:r>
                  <a:endParaRPr kumimoji="0" lang="en-US" altLang="en-US" sz="1100" b="1" i="0" u="none" strike="noStrike" kern="1200" cap="none" spc="0" normalizeH="0" baseline="0" noProof="0" dirty="0">
                    <a:ln>
                      <a:noFill/>
                    </a:ln>
                    <a:solidFill>
                      <a:schemeClr val="bg1"/>
                    </a:solidFill>
                    <a:effectLst/>
                    <a:uLnTx/>
                    <a:uFillTx/>
                    <a:latin typeface="Arial" charset="0"/>
                    <a:ea typeface="MS PGothic" pitchFamily="34" charset="-128"/>
                    <a:cs typeface="Arial" charset="0"/>
                  </a:endParaRPr>
                </a:p>
              </p:txBody>
            </p:sp>
            <p:sp>
              <p:nvSpPr>
                <p:cNvPr id="165" name="Freeform 40">
                  <a:extLst>
                    <a:ext uri="{FF2B5EF4-FFF2-40B4-BE49-F238E27FC236}">
                      <a16:creationId xmlns:a16="http://schemas.microsoft.com/office/drawing/2014/main" id="{6C4156BE-BFD3-422B-A258-BD098C806618}"/>
                    </a:ext>
                  </a:extLst>
                </p:cNvPr>
                <p:cNvSpPr>
                  <a:spLocks/>
                </p:cNvSpPr>
                <p:nvPr/>
              </p:nvSpPr>
              <p:spPr bwMode="auto">
                <a:xfrm>
                  <a:off x="3803036" y="4321115"/>
                  <a:ext cx="488274" cy="337180"/>
                </a:xfrm>
                <a:custGeom>
                  <a:avLst/>
                  <a:gdLst>
                    <a:gd name="T0" fmla="*/ 248 w 256"/>
                    <a:gd name="T1" fmla="*/ 80 h 176"/>
                    <a:gd name="T2" fmla="*/ 200 w 256"/>
                    <a:gd name="T3" fmla="*/ 80 h 176"/>
                    <a:gd name="T4" fmla="*/ 193 w 256"/>
                    <a:gd name="T5" fmla="*/ 84 h 176"/>
                    <a:gd name="T6" fmla="*/ 161 w 256"/>
                    <a:gd name="T7" fmla="*/ 149 h 176"/>
                    <a:gd name="T8" fmla="*/ 104 w 256"/>
                    <a:gd name="T9" fmla="*/ 5 h 176"/>
                    <a:gd name="T10" fmla="*/ 97 w 256"/>
                    <a:gd name="T11" fmla="*/ 0 h 176"/>
                    <a:gd name="T12" fmla="*/ 89 w 256"/>
                    <a:gd name="T13" fmla="*/ 4 h 176"/>
                    <a:gd name="T14" fmla="*/ 51 w 256"/>
                    <a:gd name="T15" fmla="*/ 80 h 176"/>
                    <a:gd name="T16" fmla="*/ 8 w 256"/>
                    <a:gd name="T17" fmla="*/ 80 h 176"/>
                    <a:gd name="T18" fmla="*/ 0 w 256"/>
                    <a:gd name="T19" fmla="*/ 88 h 176"/>
                    <a:gd name="T20" fmla="*/ 8 w 256"/>
                    <a:gd name="T21" fmla="*/ 96 h 176"/>
                    <a:gd name="T22" fmla="*/ 56 w 256"/>
                    <a:gd name="T23" fmla="*/ 96 h 176"/>
                    <a:gd name="T24" fmla="*/ 63 w 256"/>
                    <a:gd name="T25" fmla="*/ 92 h 176"/>
                    <a:gd name="T26" fmla="*/ 95 w 256"/>
                    <a:gd name="T27" fmla="*/ 28 h 176"/>
                    <a:gd name="T28" fmla="*/ 153 w 256"/>
                    <a:gd name="T29" fmla="*/ 171 h 176"/>
                    <a:gd name="T30" fmla="*/ 160 w 256"/>
                    <a:gd name="T31" fmla="*/ 176 h 176"/>
                    <a:gd name="T32" fmla="*/ 160 w 256"/>
                    <a:gd name="T33" fmla="*/ 176 h 176"/>
                    <a:gd name="T34" fmla="*/ 167 w 256"/>
                    <a:gd name="T35" fmla="*/ 172 h 176"/>
                    <a:gd name="T36" fmla="*/ 205 w 256"/>
                    <a:gd name="T37" fmla="*/ 96 h 176"/>
                    <a:gd name="T38" fmla="*/ 248 w 256"/>
                    <a:gd name="T39" fmla="*/ 96 h 176"/>
                    <a:gd name="T40" fmla="*/ 256 w 256"/>
                    <a:gd name="T41" fmla="*/ 88 h 176"/>
                    <a:gd name="T42" fmla="*/ 248 w 25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176">
                      <a:moveTo>
                        <a:pt x="248" y="80"/>
                      </a:moveTo>
                      <a:cubicBezTo>
                        <a:pt x="200" y="80"/>
                        <a:pt x="200" y="80"/>
                        <a:pt x="200" y="80"/>
                      </a:cubicBezTo>
                      <a:cubicBezTo>
                        <a:pt x="197" y="80"/>
                        <a:pt x="194" y="82"/>
                        <a:pt x="193" y="84"/>
                      </a:cubicBezTo>
                      <a:cubicBezTo>
                        <a:pt x="161" y="149"/>
                        <a:pt x="161" y="149"/>
                        <a:pt x="161" y="149"/>
                      </a:cubicBezTo>
                      <a:cubicBezTo>
                        <a:pt x="104" y="5"/>
                        <a:pt x="104" y="5"/>
                        <a:pt x="104" y="5"/>
                      </a:cubicBezTo>
                      <a:cubicBezTo>
                        <a:pt x="102" y="2"/>
                        <a:pt x="100" y="0"/>
                        <a:pt x="97" y="0"/>
                      </a:cubicBezTo>
                      <a:cubicBezTo>
                        <a:pt x="93" y="0"/>
                        <a:pt x="90" y="2"/>
                        <a:pt x="89" y="4"/>
                      </a:cubicBezTo>
                      <a:cubicBezTo>
                        <a:pt x="51" y="80"/>
                        <a:pt x="51" y="80"/>
                        <a:pt x="51" y="80"/>
                      </a:cubicBezTo>
                      <a:cubicBezTo>
                        <a:pt x="8" y="80"/>
                        <a:pt x="8" y="80"/>
                        <a:pt x="8" y="80"/>
                      </a:cubicBezTo>
                      <a:cubicBezTo>
                        <a:pt x="4" y="80"/>
                        <a:pt x="0" y="84"/>
                        <a:pt x="0" y="88"/>
                      </a:cubicBezTo>
                      <a:cubicBezTo>
                        <a:pt x="0" y="92"/>
                        <a:pt x="4" y="96"/>
                        <a:pt x="8" y="96"/>
                      </a:cubicBezTo>
                      <a:cubicBezTo>
                        <a:pt x="56" y="96"/>
                        <a:pt x="56" y="96"/>
                        <a:pt x="56" y="96"/>
                      </a:cubicBezTo>
                      <a:cubicBezTo>
                        <a:pt x="59" y="96"/>
                        <a:pt x="62" y="94"/>
                        <a:pt x="63" y="92"/>
                      </a:cubicBezTo>
                      <a:cubicBezTo>
                        <a:pt x="95" y="28"/>
                        <a:pt x="95" y="28"/>
                        <a:pt x="95" y="28"/>
                      </a:cubicBezTo>
                      <a:cubicBezTo>
                        <a:pt x="153" y="171"/>
                        <a:pt x="153" y="171"/>
                        <a:pt x="153" y="171"/>
                      </a:cubicBezTo>
                      <a:cubicBezTo>
                        <a:pt x="154" y="174"/>
                        <a:pt x="157" y="176"/>
                        <a:pt x="160" y="176"/>
                      </a:cubicBezTo>
                      <a:cubicBezTo>
                        <a:pt x="160" y="176"/>
                        <a:pt x="160" y="176"/>
                        <a:pt x="160" y="176"/>
                      </a:cubicBezTo>
                      <a:cubicBezTo>
                        <a:pt x="163" y="176"/>
                        <a:pt x="166" y="174"/>
                        <a:pt x="167" y="172"/>
                      </a:cubicBezTo>
                      <a:cubicBezTo>
                        <a:pt x="205" y="96"/>
                        <a:pt x="205" y="96"/>
                        <a:pt x="205" y="96"/>
                      </a:cubicBezTo>
                      <a:cubicBezTo>
                        <a:pt x="248" y="96"/>
                        <a:pt x="248" y="96"/>
                        <a:pt x="248" y="96"/>
                      </a:cubicBezTo>
                      <a:cubicBezTo>
                        <a:pt x="253" y="96"/>
                        <a:pt x="256" y="92"/>
                        <a:pt x="256" y="88"/>
                      </a:cubicBezTo>
                      <a:cubicBezTo>
                        <a:pt x="256" y="84"/>
                        <a:pt x="253" y="80"/>
                        <a:pt x="248"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nvGrpSpPr>
            <p:cNvPr id="180" name="Group 179">
              <a:extLst>
                <a:ext uri="{FF2B5EF4-FFF2-40B4-BE49-F238E27FC236}">
                  <a16:creationId xmlns:a16="http://schemas.microsoft.com/office/drawing/2014/main" id="{446FCBDD-E853-4F15-A3C5-070A9933AF69}"/>
                </a:ext>
              </a:extLst>
            </p:cNvPr>
            <p:cNvGrpSpPr/>
            <p:nvPr/>
          </p:nvGrpSpPr>
          <p:grpSpPr>
            <a:xfrm>
              <a:off x="7728305" y="4457355"/>
              <a:ext cx="2286000" cy="1463040"/>
              <a:chOff x="7468422" y="4457355"/>
              <a:chExt cx="2286000" cy="1463040"/>
            </a:xfrm>
          </p:grpSpPr>
          <p:sp>
            <p:nvSpPr>
              <p:cNvPr id="153" name="Rectangle 152">
                <a:extLst>
                  <a:ext uri="{FF2B5EF4-FFF2-40B4-BE49-F238E27FC236}">
                    <a16:creationId xmlns:a16="http://schemas.microsoft.com/office/drawing/2014/main" id="{2991D88E-CA27-422B-9132-03DCB1B2FC01}"/>
                  </a:ext>
                </a:extLst>
              </p:cNvPr>
              <p:cNvSpPr/>
              <p:nvPr/>
            </p:nvSpPr>
            <p:spPr>
              <a:xfrm>
                <a:off x="7468422" y="4457355"/>
                <a:ext cx="228600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79" name="Group 178">
                <a:extLst>
                  <a:ext uri="{FF2B5EF4-FFF2-40B4-BE49-F238E27FC236}">
                    <a16:creationId xmlns:a16="http://schemas.microsoft.com/office/drawing/2014/main" id="{E5323128-68B2-416D-9D9E-8A6E5A3B6726}"/>
                  </a:ext>
                </a:extLst>
              </p:cNvPr>
              <p:cNvGrpSpPr/>
              <p:nvPr/>
            </p:nvGrpSpPr>
            <p:grpSpPr>
              <a:xfrm>
                <a:off x="7720694" y="4718791"/>
                <a:ext cx="1781456" cy="940168"/>
                <a:chOff x="7468422" y="4646013"/>
                <a:chExt cx="1781456" cy="940168"/>
              </a:xfrm>
            </p:grpSpPr>
            <p:sp>
              <p:nvSpPr>
                <p:cNvPr id="155" name="TextBox 154">
                  <a:extLst>
                    <a:ext uri="{FF2B5EF4-FFF2-40B4-BE49-F238E27FC236}">
                      <a16:creationId xmlns:a16="http://schemas.microsoft.com/office/drawing/2014/main" id="{17777DE9-CF55-4456-94B9-901D60E028C2}"/>
                    </a:ext>
                  </a:extLst>
                </p:cNvPr>
                <p:cNvSpPr txBox="1">
                  <a:spLocks noChangeArrowheads="1"/>
                </p:cNvSpPr>
                <p:nvPr/>
              </p:nvSpPr>
              <p:spPr bwMode="auto">
                <a:xfrm>
                  <a:off x="7468422" y="5202743"/>
                  <a:ext cx="1781456" cy="3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lvl="0" algn="ctr" defTabSz="914400" eaLnBrk="1" fontAlgn="base" hangingPunct="1">
                    <a:lnSpc>
                      <a:spcPct val="86000"/>
                    </a:lnSpc>
                    <a:spcBef>
                      <a:spcPct val="0"/>
                    </a:spcBef>
                    <a:spcAft>
                      <a:spcPct val="0"/>
                    </a:spcAft>
                    <a:buNone/>
                    <a:defRPr/>
                  </a:pPr>
                  <a:r>
                    <a:rPr lang="es-MX" altLang="en-US" sz="1100" b="1" dirty="0">
                      <a:solidFill>
                        <a:srgbClr val="FFFFFF"/>
                      </a:solidFill>
                      <a:cs typeface="Arial" charset="0"/>
                    </a:rPr>
                    <a:t>ILS restringido y capacidad retro</a:t>
                  </a:r>
                  <a:endParaRPr kumimoji="0" lang="en-US" altLang="en-US" sz="1100" b="1" i="0" u="none" strike="noStrike" kern="1200" cap="none" spc="0" normalizeH="0" baseline="0" noProof="0" dirty="0">
                    <a:ln>
                      <a:noFill/>
                    </a:ln>
                    <a:solidFill>
                      <a:srgbClr val="FFFFFF"/>
                    </a:solidFill>
                    <a:effectLst/>
                    <a:uLnTx/>
                    <a:uFillTx/>
                    <a:latin typeface="Arial" charset="0"/>
                    <a:ea typeface="MS PGothic" pitchFamily="34" charset="-128"/>
                    <a:cs typeface="Arial" charset="0"/>
                  </a:endParaRPr>
                </a:p>
              </p:txBody>
            </p:sp>
            <p:grpSp>
              <p:nvGrpSpPr>
                <p:cNvPr id="156" name="Group 43">
                  <a:extLst>
                    <a:ext uri="{FF2B5EF4-FFF2-40B4-BE49-F238E27FC236}">
                      <a16:creationId xmlns:a16="http://schemas.microsoft.com/office/drawing/2014/main" id="{37EDBCD4-4D4A-4271-9412-981A2806F42A}"/>
                    </a:ext>
                  </a:extLst>
                </p:cNvPr>
                <p:cNvGrpSpPr>
                  <a:grpSpLocks noChangeAspect="1"/>
                </p:cNvGrpSpPr>
                <p:nvPr/>
              </p:nvGrpSpPr>
              <p:grpSpPr bwMode="auto">
                <a:xfrm>
                  <a:off x="8129437" y="4646013"/>
                  <a:ext cx="459426" cy="457199"/>
                  <a:chOff x="3838" y="2158"/>
                  <a:chExt cx="619" cy="616"/>
                </a:xfrm>
                <a:solidFill>
                  <a:schemeClr val="bg1"/>
                </a:solidFill>
              </p:grpSpPr>
              <p:sp>
                <p:nvSpPr>
                  <p:cNvPr id="157" name="Freeform 44">
                    <a:extLst>
                      <a:ext uri="{FF2B5EF4-FFF2-40B4-BE49-F238E27FC236}">
                        <a16:creationId xmlns:a16="http://schemas.microsoft.com/office/drawing/2014/main" id="{C2D3EBC7-38E4-41A7-BCD8-A9146F72B7E1}"/>
                      </a:ext>
                    </a:extLst>
                  </p:cNvPr>
                  <p:cNvSpPr>
                    <a:spLocks/>
                  </p:cNvSpPr>
                  <p:nvPr/>
                </p:nvSpPr>
                <p:spPr bwMode="auto">
                  <a:xfrm>
                    <a:off x="3838" y="2158"/>
                    <a:ext cx="194" cy="194"/>
                  </a:xfrm>
                  <a:custGeom>
                    <a:avLst/>
                    <a:gdLst>
                      <a:gd name="T0" fmla="*/ 1 w 81"/>
                      <a:gd name="T1" fmla="*/ 73 h 81"/>
                      <a:gd name="T2" fmla="*/ 9 w 81"/>
                      <a:gd name="T3" fmla="*/ 81 h 81"/>
                      <a:gd name="T4" fmla="*/ 73 w 81"/>
                      <a:gd name="T5" fmla="*/ 81 h 81"/>
                      <a:gd name="T6" fmla="*/ 76 w 81"/>
                      <a:gd name="T7" fmla="*/ 80 h 81"/>
                      <a:gd name="T8" fmla="*/ 81 w 81"/>
                      <a:gd name="T9" fmla="*/ 76 h 81"/>
                      <a:gd name="T10" fmla="*/ 81 w 81"/>
                      <a:gd name="T11" fmla="*/ 73 h 81"/>
                      <a:gd name="T12" fmla="*/ 81 w 81"/>
                      <a:gd name="T13" fmla="*/ 9 h 81"/>
                      <a:gd name="T14" fmla="*/ 73 w 81"/>
                      <a:gd name="T15" fmla="*/ 1 h 81"/>
                      <a:gd name="T16" fmla="*/ 65 w 81"/>
                      <a:gd name="T17" fmla="*/ 9 h 81"/>
                      <a:gd name="T18" fmla="*/ 65 w 81"/>
                      <a:gd name="T19" fmla="*/ 54 h 81"/>
                      <a:gd name="T20" fmla="*/ 15 w 81"/>
                      <a:gd name="T21" fmla="*/ 3 h 81"/>
                      <a:gd name="T22" fmla="*/ 4 w 81"/>
                      <a:gd name="T23" fmla="*/ 3 h 81"/>
                      <a:gd name="T24" fmla="*/ 4 w 81"/>
                      <a:gd name="T25" fmla="*/ 15 h 81"/>
                      <a:gd name="T26" fmla="*/ 54 w 81"/>
                      <a:gd name="T27" fmla="*/ 65 h 81"/>
                      <a:gd name="T28" fmla="*/ 9 w 81"/>
                      <a:gd name="T29" fmla="*/ 65 h 81"/>
                      <a:gd name="T30" fmla="*/ 1 w 81"/>
                      <a:gd name="T3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1" y="73"/>
                        </a:moveTo>
                        <a:cubicBezTo>
                          <a:pt x="1" y="77"/>
                          <a:pt x="5" y="81"/>
                          <a:pt x="9" y="81"/>
                        </a:cubicBezTo>
                        <a:cubicBezTo>
                          <a:pt x="73" y="81"/>
                          <a:pt x="73" y="81"/>
                          <a:pt x="73" y="81"/>
                        </a:cubicBezTo>
                        <a:cubicBezTo>
                          <a:pt x="74" y="81"/>
                          <a:pt x="75" y="81"/>
                          <a:pt x="76" y="80"/>
                        </a:cubicBezTo>
                        <a:cubicBezTo>
                          <a:pt x="78" y="80"/>
                          <a:pt x="80" y="78"/>
                          <a:pt x="81" y="76"/>
                        </a:cubicBezTo>
                        <a:cubicBezTo>
                          <a:pt x="81" y="75"/>
                          <a:pt x="81" y="74"/>
                          <a:pt x="81" y="73"/>
                        </a:cubicBezTo>
                        <a:cubicBezTo>
                          <a:pt x="81" y="9"/>
                          <a:pt x="81" y="9"/>
                          <a:pt x="81" y="9"/>
                        </a:cubicBezTo>
                        <a:cubicBezTo>
                          <a:pt x="81" y="5"/>
                          <a:pt x="78" y="1"/>
                          <a:pt x="73" y="1"/>
                        </a:cubicBezTo>
                        <a:cubicBezTo>
                          <a:pt x="69" y="1"/>
                          <a:pt x="65" y="5"/>
                          <a:pt x="65" y="9"/>
                        </a:cubicBezTo>
                        <a:cubicBezTo>
                          <a:pt x="65" y="54"/>
                          <a:pt x="65" y="54"/>
                          <a:pt x="65" y="54"/>
                        </a:cubicBezTo>
                        <a:cubicBezTo>
                          <a:pt x="15" y="3"/>
                          <a:pt x="15" y="3"/>
                          <a:pt x="15" y="3"/>
                        </a:cubicBezTo>
                        <a:cubicBezTo>
                          <a:pt x="12" y="0"/>
                          <a:pt x="7" y="0"/>
                          <a:pt x="4" y="3"/>
                        </a:cubicBezTo>
                        <a:cubicBezTo>
                          <a:pt x="0" y="6"/>
                          <a:pt x="0" y="12"/>
                          <a:pt x="4" y="15"/>
                        </a:cubicBezTo>
                        <a:cubicBezTo>
                          <a:pt x="54" y="65"/>
                          <a:pt x="54" y="65"/>
                          <a:pt x="54" y="65"/>
                        </a:cubicBezTo>
                        <a:cubicBezTo>
                          <a:pt x="9" y="65"/>
                          <a:pt x="9" y="65"/>
                          <a:pt x="9" y="65"/>
                        </a:cubicBezTo>
                        <a:cubicBezTo>
                          <a:pt x="5" y="65"/>
                          <a:pt x="1" y="69"/>
                          <a:pt x="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58" name="Freeform 45">
                    <a:extLst>
                      <a:ext uri="{FF2B5EF4-FFF2-40B4-BE49-F238E27FC236}">
                        <a16:creationId xmlns:a16="http://schemas.microsoft.com/office/drawing/2014/main" id="{DA8461B8-1AE8-4A99-96DD-F697E885BE0C}"/>
                      </a:ext>
                    </a:extLst>
                  </p:cNvPr>
                  <p:cNvSpPr>
                    <a:spLocks/>
                  </p:cNvSpPr>
                  <p:nvPr/>
                </p:nvSpPr>
                <p:spPr bwMode="auto">
                  <a:xfrm>
                    <a:off x="4262" y="2158"/>
                    <a:ext cx="195" cy="194"/>
                  </a:xfrm>
                  <a:custGeom>
                    <a:avLst/>
                    <a:gdLst>
                      <a:gd name="T0" fmla="*/ 72 w 81"/>
                      <a:gd name="T1" fmla="*/ 65 h 81"/>
                      <a:gd name="T2" fmla="*/ 28 w 81"/>
                      <a:gd name="T3" fmla="*/ 65 h 81"/>
                      <a:gd name="T4" fmla="*/ 78 w 81"/>
                      <a:gd name="T5" fmla="*/ 15 h 81"/>
                      <a:gd name="T6" fmla="*/ 78 w 81"/>
                      <a:gd name="T7" fmla="*/ 3 h 81"/>
                      <a:gd name="T8" fmla="*/ 67 w 81"/>
                      <a:gd name="T9" fmla="*/ 3 h 81"/>
                      <a:gd name="T10" fmla="*/ 16 w 81"/>
                      <a:gd name="T11" fmla="*/ 54 h 81"/>
                      <a:gd name="T12" fmla="*/ 16 w 81"/>
                      <a:gd name="T13" fmla="*/ 9 h 81"/>
                      <a:gd name="T14" fmla="*/ 8 w 81"/>
                      <a:gd name="T15" fmla="*/ 1 h 81"/>
                      <a:gd name="T16" fmla="*/ 0 w 81"/>
                      <a:gd name="T17" fmla="*/ 9 h 81"/>
                      <a:gd name="T18" fmla="*/ 0 w 81"/>
                      <a:gd name="T19" fmla="*/ 73 h 81"/>
                      <a:gd name="T20" fmla="*/ 1 w 81"/>
                      <a:gd name="T21" fmla="*/ 76 h 81"/>
                      <a:gd name="T22" fmla="*/ 5 w 81"/>
                      <a:gd name="T23" fmla="*/ 80 h 81"/>
                      <a:gd name="T24" fmla="*/ 8 w 81"/>
                      <a:gd name="T25" fmla="*/ 81 h 81"/>
                      <a:gd name="T26" fmla="*/ 72 w 81"/>
                      <a:gd name="T27" fmla="*/ 81 h 81"/>
                      <a:gd name="T28" fmla="*/ 80 w 81"/>
                      <a:gd name="T29" fmla="*/ 73 h 81"/>
                      <a:gd name="T30" fmla="*/ 72 w 8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2" y="65"/>
                        </a:moveTo>
                        <a:cubicBezTo>
                          <a:pt x="28" y="65"/>
                          <a:pt x="28" y="65"/>
                          <a:pt x="28" y="65"/>
                        </a:cubicBezTo>
                        <a:cubicBezTo>
                          <a:pt x="78" y="15"/>
                          <a:pt x="78" y="15"/>
                          <a:pt x="78" y="15"/>
                        </a:cubicBezTo>
                        <a:cubicBezTo>
                          <a:pt x="81" y="12"/>
                          <a:pt x="81" y="6"/>
                          <a:pt x="78" y="3"/>
                        </a:cubicBezTo>
                        <a:cubicBezTo>
                          <a:pt x="75" y="0"/>
                          <a:pt x="70" y="0"/>
                          <a:pt x="67" y="3"/>
                        </a:cubicBezTo>
                        <a:cubicBezTo>
                          <a:pt x="16" y="54"/>
                          <a:pt x="16" y="54"/>
                          <a:pt x="16" y="54"/>
                        </a:cubicBezTo>
                        <a:cubicBezTo>
                          <a:pt x="16" y="9"/>
                          <a:pt x="16" y="9"/>
                          <a:pt x="16" y="9"/>
                        </a:cubicBezTo>
                        <a:cubicBezTo>
                          <a:pt x="16" y="5"/>
                          <a:pt x="13" y="1"/>
                          <a:pt x="8" y="1"/>
                        </a:cubicBezTo>
                        <a:cubicBezTo>
                          <a:pt x="4" y="1"/>
                          <a:pt x="0" y="5"/>
                          <a:pt x="0" y="9"/>
                        </a:cubicBezTo>
                        <a:cubicBezTo>
                          <a:pt x="0" y="73"/>
                          <a:pt x="0" y="73"/>
                          <a:pt x="0" y="73"/>
                        </a:cubicBezTo>
                        <a:cubicBezTo>
                          <a:pt x="0" y="74"/>
                          <a:pt x="0" y="75"/>
                          <a:pt x="1" y="76"/>
                        </a:cubicBezTo>
                        <a:cubicBezTo>
                          <a:pt x="2" y="78"/>
                          <a:pt x="3" y="80"/>
                          <a:pt x="5" y="80"/>
                        </a:cubicBezTo>
                        <a:cubicBezTo>
                          <a:pt x="6" y="81"/>
                          <a:pt x="7" y="81"/>
                          <a:pt x="8" y="81"/>
                        </a:cubicBezTo>
                        <a:cubicBezTo>
                          <a:pt x="72" y="81"/>
                          <a:pt x="72" y="81"/>
                          <a:pt x="72" y="81"/>
                        </a:cubicBezTo>
                        <a:cubicBezTo>
                          <a:pt x="77" y="81"/>
                          <a:pt x="80" y="77"/>
                          <a:pt x="80" y="73"/>
                        </a:cubicBezTo>
                        <a:cubicBezTo>
                          <a:pt x="80" y="69"/>
                          <a:pt x="77" y="65"/>
                          <a:pt x="7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59" name="Freeform 46">
                    <a:extLst>
                      <a:ext uri="{FF2B5EF4-FFF2-40B4-BE49-F238E27FC236}">
                        <a16:creationId xmlns:a16="http://schemas.microsoft.com/office/drawing/2014/main" id="{A840F8B8-7D6A-4596-8059-42E544F3F8E3}"/>
                      </a:ext>
                    </a:extLst>
                  </p:cNvPr>
                  <p:cNvSpPr>
                    <a:spLocks/>
                  </p:cNvSpPr>
                  <p:nvPr/>
                </p:nvSpPr>
                <p:spPr bwMode="auto">
                  <a:xfrm>
                    <a:off x="3838" y="2582"/>
                    <a:ext cx="194" cy="192"/>
                  </a:xfrm>
                  <a:custGeom>
                    <a:avLst/>
                    <a:gdLst>
                      <a:gd name="T0" fmla="*/ 76 w 81"/>
                      <a:gd name="T1" fmla="*/ 1 h 80"/>
                      <a:gd name="T2" fmla="*/ 73 w 81"/>
                      <a:gd name="T3" fmla="*/ 0 h 80"/>
                      <a:gd name="T4" fmla="*/ 9 w 81"/>
                      <a:gd name="T5" fmla="*/ 0 h 80"/>
                      <a:gd name="T6" fmla="*/ 1 w 81"/>
                      <a:gd name="T7" fmla="*/ 8 h 80"/>
                      <a:gd name="T8" fmla="*/ 9 w 81"/>
                      <a:gd name="T9" fmla="*/ 16 h 80"/>
                      <a:gd name="T10" fmla="*/ 54 w 81"/>
                      <a:gd name="T11" fmla="*/ 16 h 80"/>
                      <a:gd name="T12" fmla="*/ 4 w 81"/>
                      <a:gd name="T13" fmla="*/ 66 h 80"/>
                      <a:gd name="T14" fmla="*/ 4 w 81"/>
                      <a:gd name="T15" fmla="*/ 78 h 80"/>
                      <a:gd name="T16" fmla="*/ 9 w 81"/>
                      <a:gd name="T17" fmla="*/ 80 h 80"/>
                      <a:gd name="T18" fmla="*/ 15 w 81"/>
                      <a:gd name="T19" fmla="*/ 78 h 80"/>
                      <a:gd name="T20" fmla="*/ 65 w 81"/>
                      <a:gd name="T21" fmla="*/ 27 h 80"/>
                      <a:gd name="T22" fmla="*/ 65 w 81"/>
                      <a:gd name="T23" fmla="*/ 72 h 80"/>
                      <a:gd name="T24" fmla="*/ 73 w 81"/>
                      <a:gd name="T25" fmla="*/ 80 h 80"/>
                      <a:gd name="T26" fmla="*/ 81 w 81"/>
                      <a:gd name="T27" fmla="*/ 72 h 80"/>
                      <a:gd name="T28" fmla="*/ 81 w 81"/>
                      <a:gd name="T29" fmla="*/ 8 h 80"/>
                      <a:gd name="T30" fmla="*/ 81 w 81"/>
                      <a:gd name="T31" fmla="*/ 5 h 80"/>
                      <a:gd name="T32" fmla="*/ 76 w 81"/>
                      <a:gd name="T3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76" y="1"/>
                        </a:moveTo>
                        <a:cubicBezTo>
                          <a:pt x="75" y="0"/>
                          <a:pt x="74" y="0"/>
                          <a:pt x="73" y="0"/>
                        </a:cubicBezTo>
                        <a:cubicBezTo>
                          <a:pt x="9" y="0"/>
                          <a:pt x="9" y="0"/>
                          <a:pt x="9" y="0"/>
                        </a:cubicBezTo>
                        <a:cubicBezTo>
                          <a:pt x="5" y="0"/>
                          <a:pt x="1" y="4"/>
                          <a:pt x="1" y="8"/>
                        </a:cubicBezTo>
                        <a:cubicBezTo>
                          <a:pt x="1" y="12"/>
                          <a:pt x="5" y="16"/>
                          <a:pt x="9" y="16"/>
                        </a:cubicBezTo>
                        <a:cubicBezTo>
                          <a:pt x="54" y="16"/>
                          <a:pt x="54" y="16"/>
                          <a:pt x="54" y="16"/>
                        </a:cubicBezTo>
                        <a:cubicBezTo>
                          <a:pt x="4" y="66"/>
                          <a:pt x="4" y="66"/>
                          <a:pt x="4" y="66"/>
                        </a:cubicBezTo>
                        <a:cubicBezTo>
                          <a:pt x="0" y="69"/>
                          <a:pt x="0" y="75"/>
                          <a:pt x="4" y="78"/>
                        </a:cubicBezTo>
                        <a:cubicBezTo>
                          <a:pt x="5" y="79"/>
                          <a:pt x="7" y="80"/>
                          <a:pt x="9" y="80"/>
                        </a:cubicBezTo>
                        <a:cubicBezTo>
                          <a:pt x="11" y="80"/>
                          <a:pt x="13" y="79"/>
                          <a:pt x="15" y="78"/>
                        </a:cubicBezTo>
                        <a:cubicBezTo>
                          <a:pt x="65" y="27"/>
                          <a:pt x="65" y="27"/>
                          <a:pt x="65" y="27"/>
                        </a:cubicBezTo>
                        <a:cubicBezTo>
                          <a:pt x="65" y="72"/>
                          <a:pt x="65" y="72"/>
                          <a:pt x="65" y="72"/>
                        </a:cubicBezTo>
                        <a:cubicBezTo>
                          <a:pt x="65" y="76"/>
                          <a:pt x="69" y="80"/>
                          <a:pt x="73" y="80"/>
                        </a:cubicBezTo>
                        <a:cubicBezTo>
                          <a:pt x="78" y="80"/>
                          <a:pt x="81" y="76"/>
                          <a:pt x="81" y="72"/>
                        </a:cubicBezTo>
                        <a:cubicBezTo>
                          <a:pt x="81" y="8"/>
                          <a:pt x="81" y="8"/>
                          <a:pt x="81" y="8"/>
                        </a:cubicBezTo>
                        <a:cubicBezTo>
                          <a:pt x="81" y="7"/>
                          <a:pt x="81" y="6"/>
                          <a:pt x="81" y="5"/>
                        </a:cubicBezTo>
                        <a:cubicBezTo>
                          <a:pt x="80" y="3"/>
                          <a:pt x="78" y="1"/>
                          <a:pt x="7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60" name="Freeform 47">
                    <a:extLst>
                      <a:ext uri="{FF2B5EF4-FFF2-40B4-BE49-F238E27FC236}">
                        <a16:creationId xmlns:a16="http://schemas.microsoft.com/office/drawing/2014/main" id="{81BC8842-51B0-40EB-BE12-E77F69E966EA}"/>
                      </a:ext>
                    </a:extLst>
                  </p:cNvPr>
                  <p:cNvSpPr>
                    <a:spLocks/>
                  </p:cNvSpPr>
                  <p:nvPr/>
                </p:nvSpPr>
                <p:spPr bwMode="auto">
                  <a:xfrm>
                    <a:off x="4262" y="2582"/>
                    <a:ext cx="195" cy="192"/>
                  </a:xfrm>
                  <a:custGeom>
                    <a:avLst/>
                    <a:gdLst>
                      <a:gd name="T0" fmla="*/ 80 w 81"/>
                      <a:gd name="T1" fmla="*/ 8 h 80"/>
                      <a:gd name="T2" fmla="*/ 72 w 81"/>
                      <a:gd name="T3" fmla="*/ 0 h 80"/>
                      <a:gd name="T4" fmla="*/ 8 w 81"/>
                      <a:gd name="T5" fmla="*/ 0 h 80"/>
                      <a:gd name="T6" fmla="*/ 5 w 81"/>
                      <a:gd name="T7" fmla="*/ 1 h 80"/>
                      <a:gd name="T8" fmla="*/ 1 w 81"/>
                      <a:gd name="T9" fmla="*/ 5 h 80"/>
                      <a:gd name="T10" fmla="*/ 0 w 81"/>
                      <a:gd name="T11" fmla="*/ 8 h 80"/>
                      <a:gd name="T12" fmla="*/ 0 w 81"/>
                      <a:gd name="T13" fmla="*/ 72 h 80"/>
                      <a:gd name="T14" fmla="*/ 8 w 81"/>
                      <a:gd name="T15" fmla="*/ 80 h 80"/>
                      <a:gd name="T16" fmla="*/ 16 w 81"/>
                      <a:gd name="T17" fmla="*/ 72 h 80"/>
                      <a:gd name="T18" fmla="*/ 16 w 81"/>
                      <a:gd name="T19" fmla="*/ 27 h 80"/>
                      <a:gd name="T20" fmla="*/ 67 w 81"/>
                      <a:gd name="T21" fmla="*/ 78 h 80"/>
                      <a:gd name="T22" fmla="*/ 72 w 81"/>
                      <a:gd name="T23" fmla="*/ 80 h 80"/>
                      <a:gd name="T24" fmla="*/ 78 w 81"/>
                      <a:gd name="T25" fmla="*/ 78 h 80"/>
                      <a:gd name="T26" fmla="*/ 78 w 81"/>
                      <a:gd name="T27" fmla="*/ 66 h 80"/>
                      <a:gd name="T28" fmla="*/ 28 w 81"/>
                      <a:gd name="T29" fmla="*/ 16 h 80"/>
                      <a:gd name="T30" fmla="*/ 72 w 81"/>
                      <a:gd name="T31" fmla="*/ 16 h 80"/>
                      <a:gd name="T32" fmla="*/ 80 w 81"/>
                      <a:gd name="T33"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0" y="8"/>
                        </a:moveTo>
                        <a:cubicBezTo>
                          <a:pt x="80" y="4"/>
                          <a:pt x="77" y="0"/>
                          <a:pt x="72" y="0"/>
                        </a:cubicBezTo>
                        <a:cubicBezTo>
                          <a:pt x="8" y="0"/>
                          <a:pt x="8" y="0"/>
                          <a:pt x="8" y="0"/>
                        </a:cubicBezTo>
                        <a:cubicBezTo>
                          <a:pt x="7" y="0"/>
                          <a:pt x="6" y="0"/>
                          <a:pt x="5" y="1"/>
                        </a:cubicBezTo>
                        <a:cubicBezTo>
                          <a:pt x="3" y="1"/>
                          <a:pt x="2" y="3"/>
                          <a:pt x="1" y="5"/>
                        </a:cubicBezTo>
                        <a:cubicBezTo>
                          <a:pt x="0" y="6"/>
                          <a:pt x="0" y="7"/>
                          <a:pt x="0" y="8"/>
                        </a:cubicBezTo>
                        <a:cubicBezTo>
                          <a:pt x="0" y="72"/>
                          <a:pt x="0" y="72"/>
                          <a:pt x="0" y="72"/>
                        </a:cubicBezTo>
                        <a:cubicBezTo>
                          <a:pt x="0" y="76"/>
                          <a:pt x="4" y="80"/>
                          <a:pt x="8" y="80"/>
                        </a:cubicBezTo>
                        <a:cubicBezTo>
                          <a:pt x="13" y="80"/>
                          <a:pt x="16" y="76"/>
                          <a:pt x="16" y="72"/>
                        </a:cubicBezTo>
                        <a:cubicBezTo>
                          <a:pt x="16" y="27"/>
                          <a:pt x="16" y="27"/>
                          <a:pt x="16" y="27"/>
                        </a:cubicBezTo>
                        <a:cubicBezTo>
                          <a:pt x="67" y="78"/>
                          <a:pt x="67" y="78"/>
                          <a:pt x="67" y="78"/>
                        </a:cubicBezTo>
                        <a:cubicBezTo>
                          <a:pt x="68" y="79"/>
                          <a:pt x="70" y="80"/>
                          <a:pt x="72" y="80"/>
                        </a:cubicBezTo>
                        <a:cubicBezTo>
                          <a:pt x="74" y="80"/>
                          <a:pt x="76" y="79"/>
                          <a:pt x="78" y="78"/>
                        </a:cubicBezTo>
                        <a:cubicBezTo>
                          <a:pt x="81" y="75"/>
                          <a:pt x="81" y="69"/>
                          <a:pt x="78" y="66"/>
                        </a:cubicBezTo>
                        <a:cubicBezTo>
                          <a:pt x="28" y="16"/>
                          <a:pt x="28" y="16"/>
                          <a:pt x="28" y="16"/>
                        </a:cubicBezTo>
                        <a:cubicBezTo>
                          <a:pt x="72" y="16"/>
                          <a:pt x="72" y="16"/>
                          <a:pt x="72" y="16"/>
                        </a:cubicBezTo>
                        <a:cubicBezTo>
                          <a:pt x="77" y="16"/>
                          <a:pt x="80" y="12"/>
                          <a:pt x="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61" name="Freeform 48">
                    <a:extLst>
                      <a:ext uri="{FF2B5EF4-FFF2-40B4-BE49-F238E27FC236}">
                        <a16:creationId xmlns:a16="http://schemas.microsoft.com/office/drawing/2014/main" id="{D267565E-EAC2-403D-B566-0C2495072CE8}"/>
                      </a:ext>
                    </a:extLst>
                  </p:cNvPr>
                  <p:cNvSpPr>
                    <a:spLocks noEditPoints="1"/>
                  </p:cNvSpPr>
                  <p:nvPr/>
                </p:nvSpPr>
                <p:spPr bwMode="auto">
                  <a:xfrm>
                    <a:off x="4032" y="2352"/>
                    <a:ext cx="230" cy="23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48" y="80"/>
                        </a:moveTo>
                        <a:cubicBezTo>
                          <a:pt x="31" y="80"/>
                          <a:pt x="16" y="66"/>
                          <a:pt x="16" y="48"/>
                        </a:cubicBezTo>
                        <a:cubicBezTo>
                          <a:pt x="16" y="30"/>
                          <a:pt x="31" y="16"/>
                          <a:pt x="48" y="16"/>
                        </a:cubicBezTo>
                        <a:cubicBezTo>
                          <a:pt x="66" y="16"/>
                          <a:pt x="80" y="30"/>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grpSp>
      </p:grpSp>
    </p:spTree>
    <p:custDataLst>
      <p:custData r:id="rId1"/>
    </p:custDataLst>
    <p:extLst>
      <p:ext uri="{BB962C8B-B14F-4D97-AF65-F5344CB8AC3E}">
        <p14:creationId xmlns:p14="http://schemas.microsoft.com/office/powerpoint/2010/main" val="35563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Puntos claves globales (Renovaciones a Julio 2023)</a:t>
            </a:r>
          </a:p>
        </p:txBody>
      </p:sp>
      <p:sp>
        <p:nvSpPr>
          <p:cNvPr id="27" name="Slide Number Placeholder 26">
            <a:extLst>
              <a:ext uri="{FF2B5EF4-FFF2-40B4-BE49-F238E27FC236}">
                <a16:creationId xmlns:a16="http://schemas.microsoft.com/office/drawing/2014/main" id="{9D80E96D-C652-44F9-AE01-CE5C01AF53D7}"/>
              </a:ext>
            </a:extLst>
          </p:cNvPr>
          <p:cNvSpPr>
            <a:spLocks noGrp="1"/>
          </p:cNvSpPr>
          <p:nvPr>
            <p:ph type="sldNum" sz="quarter" idx="10"/>
          </p:nvPr>
        </p:nvSpPr>
        <p:spPr/>
        <p:txBody>
          <a:bodyPr/>
          <a:lstStyle/>
          <a:p>
            <a:pPr algn="r"/>
            <a:fld id="{DF66040D-6F20-4F4B-8995-856BEECD84BE}" type="slidenum">
              <a:rPr lang="en-US" smtClean="0"/>
              <a:pPr algn="r"/>
              <a:t>11</a:t>
            </a:fld>
            <a:endParaRPr lang="en-US"/>
          </a:p>
        </p:txBody>
      </p:sp>
      <p:graphicFrame>
        <p:nvGraphicFramePr>
          <p:cNvPr id="50" name="Table 49">
            <a:extLst>
              <a:ext uri="{FF2B5EF4-FFF2-40B4-BE49-F238E27FC236}">
                <a16:creationId xmlns:a16="http://schemas.microsoft.com/office/drawing/2014/main" id="{939A8581-C394-49C6-A840-0428A62DED86}"/>
              </a:ext>
            </a:extLst>
          </p:cNvPr>
          <p:cNvGraphicFramePr>
            <a:graphicFrameLocks noGrp="1"/>
          </p:cNvGraphicFramePr>
          <p:nvPr/>
        </p:nvGraphicFramePr>
        <p:xfrm>
          <a:off x="482600" y="974910"/>
          <a:ext cx="11233107" cy="4536686"/>
        </p:xfrm>
        <a:graphic>
          <a:graphicData uri="http://schemas.openxmlformats.org/drawingml/2006/table">
            <a:tbl>
              <a:tblPr firstRow="1" bandRow="1"/>
              <a:tblGrid>
                <a:gridCol w="777240">
                  <a:extLst>
                    <a:ext uri="{9D8B030D-6E8A-4147-A177-3AD203B41FA5}">
                      <a16:colId xmlns:a16="http://schemas.microsoft.com/office/drawing/2014/main" val="2243605504"/>
                    </a:ext>
                  </a:extLst>
                </a:gridCol>
                <a:gridCol w="10455867">
                  <a:extLst>
                    <a:ext uri="{9D8B030D-6E8A-4147-A177-3AD203B41FA5}">
                      <a16:colId xmlns:a16="http://schemas.microsoft.com/office/drawing/2014/main" val="2593177168"/>
                    </a:ext>
                  </a:extLst>
                </a:gridCol>
              </a:tblGrid>
              <a:tr h="773816">
                <a:tc>
                  <a:txBody>
                    <a:bodyPr/>
                    <a:lstStyle/>
                    <a:p>
                      <a:endParaRPr lang="en-US" sz="3000" b="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DADADA"/>
                      </a:solidFill>
                      <a:prstDash val="solid"/>
                      <a:round/>
                      <a:headEnd type="none" w="med" len="med"/>
                      <a:tailEnd type="none" w="med" len="med"/>
                    </a:lnB>
                    <a:solidFill>
                      <a:schemeClr val="accent1"/>
                    </a:solidFill>
                  </a:tcPr>
                </a:tc>
                <a:tc>
                  <a:txBody>
                    <a:bodyPr/>
                    <a:lstStyle/>
                    <a:p>
                      <a:r>
                        <a:rPr lang="es-ES" sz="1000" b="0" dirty="0">
                          <a:solidFill>
                            <a:schemeClr val="tx1"/>
                          </a:solidFill>
                        </a:rPr>
                        <a:t>Los precios de </a:t>
                      </a:r>
                      <a:r>
                        <a:rPr lang="es-ES" sz="1000" b="0" dirty="0" err="1">
                          <a:solidFill>
                            <a:schemeClr val="tx1"/>
                          </a:solidFill>
                        </a:rPr>
                        <a:t>Property</a:t>
                      </a:r>
                      <a:r>
                        <a:rPr lang="es-ES" sz="1000" b="0" dirty="0">
                          <a:solidFill>
                            <a:schemeClr val="tx1"/>
                          </a:solidFill>
                        </a:rPr>
                        <a:t> se mantuvieron firmes, con varios cambios en las tasas ajustadas observados a lo largo de las capas individuales. Capacidad adicional ingresó al mercado, pero los reaseguradores se mantuvieron disciplinados y solo estaban dispuestos a desplegar capital si los programas satisfacían los requisitos de deducible, precio y cobertura.</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990021636"/>
                  </a:ext>
                </a:extLst>
              </a:tr>
              <a:tr h="773816">
                <a:tc>
                  <a:txBody>
                    <a:bodyPr/>
                    <a:lstStyle/>
                    <a:p>
                      <a:endParaRPr lang="en-US" sz="3000" b="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solidFill>
                      <a:schemeClr val="accent1"/>
                    </a:solidFill>
                  </a:tcPr>
                </a:tc>
                <a:tc>
                  <a:txBody>
                    <a:bodyPr/>
                    <a:lstStyle/>
                    <a:p>
                      <a:r>
                        <a:rPr lang="es-ES" sz="1000" b="0" dirty="0">
                          <a:solidFill>
                            <a:schemeClr val="tx1"/>
                          </a:solidFill>
                        </a:rPr>
                        <a:t>La presión sobre los precios y el despliegue disciplinado de la capacidad continuaron caracterizando el mercado de </a:t>
                      </a:r>
                      <a:r>
                        <a:rPr lang="es-ES" sz="1000" b="0" dirty="0" err="1">
                          <a:solidFill>
                            <a:schemeClr val="tx1"/>
                          </a:solidFill>
                        </a:rPr>
                        <a:t>Casualty</a:t>
                      </a:r>
                      <a:r>
                        <a:rPr lang="es-ES" sz="1000" b="0" dirty="0">
                          <a:solidFill>
                            <a:schemeClr val="tx1"/>
                          </a:solidFill>
                        </a:rPr>
                        <a:t>. Las reaseguradoras monitorearon de cerca el desarrollo de pérdidas del año anterior y las tasas originales. La diferenciación del cliente siguió siendo fundamental para los resultados de la renovación. Por lo general, se disponía de suficiente capacidad cuando el precio llegó al nivel requerido por el mercado.</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60809"/>
                  </a:ext>
                </a:extLst>
              </a:tr>
              <a:tr h="773816">
                <a:tc>
                  <a:txBody>
                    <a:bodyPr/>
                    <a:lstStyle/>
                    <a:p>
                      <a:endParaRPr lang="en-US" sz="3000" b="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solidFill>
                      <a:schemeClr val="accent1"/>
                    </a:solidFill>
                  </a:tcPr>
                </a:tc>
                <a:tc>
                  <a:txBody>
                    <a:bodyPr/>
                    <a:lstStyle/>
                    <a:p>
                      <a:r>
                        <a:rPr lang="es-ES" sz="1000" b="0" dirty="0">
                          <a:solidFill>
                            <a:schemeClr val="tx1"/>
                          </a:solidFill>
                        </a:rPr>
                        <a:t>El mercado de bonos catastróficos está experimentando un récord en la primera mitad del año, con 41 bonos catastróficos diferentes introducidos en el mercado 144A por aproximadamente USD 9,2 billones en límite colocado, lo que eleva el monto nocional total en circulación a más de USD 37,8 billones.</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4043325542"/>
                  </a:ext>
                </a:extLst>
              </a:tr>
              <a:tr h="682779">
                <a:tc>
                  <a:txBody>
                    <a:bodyPr/>
                    <a:lstStyle/>
                    <a:p>
                      <a:endParaRPr lang="en-US" sz="3000" b="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solidFill>
                      <a:schemeClr val="accent1"/>
                    </a:solidFill>
                  </a:tcPr>
                </a:tc>
                <a:tc>
                  <a:txBody>
                    <a:bodyPr/>
                    <a:lstStyle/>
                    <a:p>
                      <a:pPr>
                        <a:spcAft>
                          <a:spcPts val="600"/>
                        </a:spcAft>
                      </a:pPr>
                      <a:r>
                        <a:rPr lang="es-ES" sz="1000" b="0" dirty="0">
                          <a:solidFill>
                            <a:schemeClr val="tx1"/>
                          </a:solidFill>
                        </a:rPr>
                        <a:t>El índice preliminar de tasa catastrófica de propiedad de EE. UU. de Guy </a:t>
                      </a:r>
                      <a:r>
                        <a:rPr lang="es-ES" sz="1000" b="0" dirty="0" err="1">
                          <a:solidFill>
                            <a:schemeClr val="tx1"/>
                          </a:solidFill>
                        </a:rPr>
                        <a:t>Carpenter</a:t>
                      </a:r>
                      <a:r>
                        <a:rPr lang="es-ES" sz="1000" b="0" dirty="0">
                          <a:solidFill>
                            <a:schemeClr val="tx1"/>
                          </a:solidFill>
                        </a:rPr>
                        <a:t> hasta la fecha aumentó un 35 % para las renovaciones de enero a julio.</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115349"/>
                  </a:ext>
                </a:extLst>
              </a:tr>
              <a:tr h="682779">
                <a:tc>
                  <a:txBody>
                    <a:bodyPr/>
                    <a:lstStyle/>
                    <a:p>
                      <a:endParaRPr lang="en-US" sz="3000" b="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solidFill>
                      <a:schemeClr val="accent1"/>
                    </a:solidFill>
                  </a:tcPr>
                </a:tc>
                <a:tc>
                  <a:txBody>
                    <a:bodyPr/>
                    <a:lstStyle/>
                    <a:p>
                      <a:pPr>
                        <a:spcAft>
                          <a:spcPts val="600"/>
                        </a:spcAft>
                      </a:pPr>
                      <a:r>
                        <a:rPr lang="es-ES" sz="1000" b="0" dirty="0">
                          <a:solidFill>
                            <a:schemeClr val="tx1"/>
                          </a:solidFill>
                        </a:rPr>
                        <a:t>La pérdida total asegurada estimada para la primera mitad de 2023 es de USD 44,5 billones, incluido el terremoto de Turquía, las inundaciones y ciclones en Nueva Zelanda, las inundaciones en Italia y las tormentas en</a:t>
                      </a:r>
                      <a:r>
                        <a:rPr lang="es-ES" sz="1000" b="0" baseline="0" dirty="0">
                          <a:solidFill>
                            <a:schemeClr val="tx1"/>
                          </a:solidFill>
                        </a:rPr>
                        <a:t> </a:t>
                      </a:r>
                      <a:r>
                        <a:rPr lang="es-ES" sz="1000" b="0" dirty="0">
                          <a:solidFill>
                            <a:schemeClr val="tx1"/>
                          </a:solidFill>
                        </a:rPr>
                        <a:t>EE. UU.</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629862185"/>
                  </a:ext>
                </a:extLst>
              </a:tr>
              <a:tr h="849680">
                <a:tc>
                  <a:txBody>
                    <a:bodyPr/>
                    <a:lstStyle/>
                    <a:p>
                      <a:endParaRPr lang="en-US" sz="3000" b="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s-ES" sz="1000" b="0" dirty="0">
                          <a:solidFill>
                            <a:schemeClr val="tx1"/>
                          </a:solidFill>
                        </a:rPr>
                        <a:t>Al comenzar la segunda mitad del año desde una perspectiva de riesgo meteorológico y climático, el titular es el surgimiento de condiciones de El Niño en el Océano Pacífico tropical. A nivel mundial, los eventos de El Niño cambian las tendencias de las tormentas en diferentes regiones en relación con los últimos tres años cuando la fase opuesta de La Niña estaba activa. Un periodo de El Niño generalmente reduce la actividad durante la temporada de huracanes en el Atlántico, pero las aguas muy cálidas del Atlántico podrían neutralizar fácilmente estos efectos, y la probabilidad de las recaladas sigue siendo muy incierta.</a:t>
                      </a:r>
                      <a:endParaRPr 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630359"/>
                  </a:ext>
                </a:extLst>
              </a:tr>
            </a:tbl>
          </a:graphicData>
        </a:graphic>
      </p:graphicFrame>
      <p:sp>
        <p:nvSpPr>
          <p:cNvPr id="53" name="TextBox 52">
            <a:extLst>
              <a:ext uri="{FF2B5EF4-FFF2-40B4-BE49-F238E27FC236}">
                <a16:creationId xmlns:a16="http://schemas.microsoft.com/office/drawing/2014/main" id="{75CFAD59-DD78-430E-9C89-59310E306653}"/>
              </a:ext>
            </a:extLst>
          </p:cNvPr>
          <p:cNvSpPr txBox="1"/>
          <p:nvPr/>
        </p:nvSpPr>
        <p:spPr>
          <a:xfrm>
            <a:off x="495379" y="5691058"/>
            <a:ext cx="11223623" cy="584775"/>
          </a:xfrm>
          <a:prstGeom prst="rect">
            <a:avLst/>
          </a:prstGeom>
          <a:noFill/>
        </p:spPr>
        <p:txBody>
          <a:bodyPr wrap="square" lIns="91440" tIns="45720" rIns="91440" bIns="45720" anchor="t">
            <a:spAutoFit/>
          </a:bodyPr>
          <a:lstStyle/>
          <a:p>
            <a:pPr algn="ctr">
              <a:spcAft>
                <a:spcPts val="600"/>
              </a:spcAft>
              <a:defRPr/>
            </a:pPr>
            <a:r>
              <a:rPr lang="es-ES" sz="1600" i="1" dirty="0">
                <a:solidFill>
                  <a:srgbClr val="FF8C00"/>
                </a:solidFill>
              </a:rPr>
              <a:t>Las tendencias generales de mercado observadas al 1 de enero continuaron en las renovaciones de mitad de año, pero con más orden en las negociaciones y concurrencia en los términos y condiciones.</a:t>
            </a:r>
            <a:endParaRPr kumimoji="0" lang="es-ES" sz="1600" i="1" u="none" strike="noStrike" kern="1200" cap="none" spc="0" normalizeH="0" baseline="0" dirty="0">
              <a:ln>
                <a:noFill/>
              </a:ln>
              <a:solidFill>
                <a:srgbClr val="FF8C00"/>
              </a:solidFill>
              <a:effectLst/>
              <a:uLnTx/>
              <a:uFillTx/>
              <a:latin typeface="Arial" panose="020B0604020202020204"/>
            </a:endParaRPr>
          </a:p>
        </p:txBody>
      </p:sp>
      <p:grpSp>
        <p:nvGrpSpPr>
          <p:cNvPr id="6" name="Group 4">
            <a:extLst>
              <a:ext uri="{FF2B5EF4-FFF2-40B4-BE49-F238E27FC236}">
                <a16:creationId xmlns:a16="http://schemas.microsoft.com/office/drawing/2014/main" id="{FD312842-1199-4760-9B02-87FA591C4039}"/>
              </a:ext>
            </a:extLst>
          </p:cNvPr>
          <p:cNvGrpSpPr>
            <a:grpSpLocks noChangeAspect="1"/>
          </p:cNvGrpSpPr>
          <p:nvPr/>
        </p:nvGrpSpPr>
        <p:grpSpPr bwMode="auto">
          <a:xfrm>
            <a:off x="676698" y="1179219"/>
            <a:ext cx="391705" cy="365760"/>
            <a:chOff x="3838" y="2158"/>
            <a:chExt cx="619" cy="578"/>
          </a:xfrm>
          <a:solidFill>
            <a:schemeClr val="bg1"/>
          </a:solidFill>
        </p:grpSpPr>
        <p:sp>
          <p:nvSpPr>
            <p:cNvPr id="8" name="Freeform 5">
              <a:extLst>
                <a:ext uri="{FF2B5EF4-FFF2-40B4-BE49-F238E27FC236}">
                  <a16:creationId xmlns:a16="http://schemas.microsoft.com/office/drawing/2014/main" id="{CE42E23F-BEED-4BBD-B7C5-446074D6F77E}"/>
                </a:ext>
              </a:extLst>
            </p:cNvPr>
            <p:cNvSpPr>
              <a:spLocks/>
            </p:cNvSpPr>
            <p:nvPr/>
          </p:nvSpPr>
          <p:spPr bwMode="auto">
            <a:xfrm>
              <a:off x="3838" y="2158"/>
              <a:ext cx="619" cy="273"/>
            </a:xfrm>
            <a:custGeom>
              <a:avLst/>
              <a:gdLst>
                <a:gd name="T0" fmla="*/ 254 w 258"/>
                <a:gd name="T1" fmla="*/ 99 h 114"/>
                <a:gd name="T2" fmla="*/ 134 w 258"/>
                <a:gd name="T3" fmla="*/ 3 h 114"/>
                <a:gd name="T4" fmla="*/ 124 w 258"/>
                <a:gd name="T5" fmla="*/ 3 h 114"/>
                <a:gd name="T6" fmla="*/ 4 w 258"/>
                <a:gd name="T7" fmla="*/ 99 h 114"/>
                <a:gd name="T8" fmla="*/ 3 w 258"/>
                <a:gd name="T9" fmla="*/ 110 h 114"/>
                <a:gd name="T10" fmla="*/ 14 w 258"/>
                <a:gd name="T11" fmla="*/ 111 h 114"/>
                <a:gd name="T12" fmla="*/ 129 w 258"/>
                <a:gd name="T13" fmla="*/ 19 h 114"/>
                <a:gd name="T14" fmla="*/ 244 w 258"/>
                <a:gd name="T15" fmla="*/ 111 h 114"/>
                <a:gd name="T16" fmla="*/ 249 w 258"/>
                <a:gd name="T17" fmla="*/ 113 h 114"/>
                <a:gd name="T18" fmla="*/ 255 w 258"/>
                <a:gd name="T19" fmla="*/ 110 h 114"/>
                <a:gd name="T20" fmla="*/ 254 w 258"/>
                <a:gd name="T21"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14">
                  <a:moveTo>
                    <a:pt x="254" y="99"/>
                  </a:moveTo>
                  <a:cubicBezTo>
                    <a:pt x="134" y="3"/>
                    <a:pt x="134" y="3"/>
                    <a:pt x="134" y="3"/>
                  </a:cubicBezTo>
                  <a:cubicBezTo>
                    <a:pt x="131" y="0"/>
                    <a:pt x="127" y="0"/>
                    <a:pt x="124" y="3"/>
                  </a:cubicBezTo>
                  <a:cubicBezTo>
                    <a:pt x="4" y="99"/>
                    <a:pt x="4" y="99"/>
                    <a:pt x="4" y="99"/>
                  </a:cubicBezTo>
                  <a:cubicBezTo>
                    <a:pt x="1" y="102"/>
                    <a:pt x="0" y="107"/>
                    <a:pt x="3" y="110"/>
                  </a:cubicBezTo>
                  <a:cubicBezTo>
                    <a:pt x="6" y="113"/>
                    <a:pt x="11" y="114"/>
                    <a:pt x="14" y="111"/>
                  </a:cubicBezTo>
                  <a:cubicBezTo>
                    <a:pt x="129" y="19"/>
                    <a:pt x="129" y="19"/>
                    <a:pt x="129" y="19"/>
                  </a:cubicBezTo>
                  <a:cubicBezTo>
                    <a:pt x="244" y="111"/>
                    <a:pt x="244" y="111"/>
                    <a:pt x="244" y="111"/>
                  </a:cubicBezTo>
                  <a:cubicBezTo>
                    <a:pt x="246" y="112"/>
                    <a:pt x="247" y="113"/>
                    <a:pt x="249" y="113"/>
                  </a:cubicBezTo>
                  <a:cubicBezTo>
                    <a:pt x="252" y="113"/>
                    <a:pt x="254" y="112"/>
                    <a:pt x="255" y="110"/>
                  </a:cubicBezTo>
                  <a:cubicBezTo>
                    <a:pt x="258" y="107"/>
                    <a:pt x="258" y="102"/>
                    <a:pt x="254"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CE784F05-010A-447F-9055-FC9AC3D8ADE1}"/>
                </a:ext>
              </a:extLst>
            </p:cNvPr>
            <p:cNvSpPr>
              <a:spLocks noEditPoints="1"/>
            </p:cNvSpPr>
            <p:nvPr/>
          </p:nvSpPr>
          <p:spPr bwMode="auto">
            <a:xfrm>
              <a:off x="3917" y="2429"/>
              <a:ext cx="461" cy="307"/>
            </a:xfrm>
            <a:custGeom>
              <a:avLst/>
              <a:gdLst>
                <a:gd name="T0" fmla="*/ 184 w 192"/>
                <a:gd name="T1" fmla="*/ 0 h 128"/>
                <a:gd name="T2" fmla="*/ 176 w 192"/>
                <a:gd name="T3" fmla="*/ 8 h 128"/>
                <a:gd name="T4" fmla="*/ 176 w 192"/>
                <a:gd name="T5" fmla="*/ 112 h 128"/>
                <a:gd name="T6" fmla="*/ 128 w 192"/>
                <a:gd name="T7" fmla="*/ 112 h 128"/>
                <a:gd name="T8" fmla="*/ 128 w 192"/>
                <a:gd name="T9" fmla="*/ 56 h 128"/>
                <a:gd name="T10" fmla="*/ 120 w 192"/>
                <a:gd name="T11" fmla="*/ 48 h 128"/>
                <a:gd name="T12" fmla="*/ 72 w 192"/>
                <a:gd name="T13" fmla="*/ 48 h 128"/>
                <a:gd name="T14" fmla="*/ 64 w 192"/>
                <a:gd name="T15" fmla="*/ 56 h 128"/>
                <a:gd name="T16" fmla="*/ 64 w 192"/>
                <a:gd name="T17" fmla="*/ 112 h 128"/>
                <a:gd name="T18" fmla="*/ 16 w 192"/>
                <a:gd name="T19" fmla="*/ 112 h 128"/>
                <a:gd name="T20" fmla="*/ 16 w 192"/>
                <a:gd name="T21" fmla="*/ 8 h 128"/>
                <a:gd name="T22" fmla="*/ 8 w 192"/>
                <a:gd name="T23" fmla="*/ 0 h 128"/>
                <a:gd name="T24" fmla="*/ 0 w 192"/>
                <a:gd name="T25" fmla="*/ 8 h 128"/>
                <a:gd name="T26" fmla="*/ 0 w 192"/>
                <a:gd name="T27" fmla="*/ 120 h 128"/>
                <a:gd name="T28" fmla="*/ 8 w 192"/>
                <a:gd name="T29" fmla="*/ 128 h 128"/>
                <a:gd name="T30" fmla="*/ 184 w 192"/>
                <a:gd name="T31" fmla="*/ 128 h 128"/>
                <a:gd name="T32" fmla="*/ 192 w 192"/>
                <a:gd name="T33" fmla="*/ 120 h 128"/>
                <a:gd name="T34" fmla="*/ 192 w 192"/>
                <a:gd name="T35" fmla="*/ 8 h 128"/>
                <a:gd name="T36" fmla="*/ 184 w 192"/>
                <a:gd name="T37" fmla="*/ 0 h 128"/>
                <a:gd name="T38" fmla="*/ 80 w 192"/>
                <a:gd name="T39" fmla="*/ 64 h 128"/>
                <a:gd name="T40" fmla="*/ 112 w 192"/>
                <a:gd name="T41" fmla="*/ 64 h 128"/>
                <a:gd name="T42" fmla="*/ 112 w 192"/>
                <a:gd name="T43" fmla="*/ 112 h 128"/>
                <a:gd name="T44" fmla="*/ 80 w 192"/>
                <a:gd name="T45" fmla="*/ 112 h 128"/>
                <a:gd name="T46" fmla="*/ 80 w 192"/>
                <a:gd name="T4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28">
                  <a:moveTo>
                    <a:pt x="184" y="0"/>
                  </a:moveTo>
                  <a:cubicBezTo>
                    <a:pt x="180" y="0"/>
                    <a:pt x="176" y="4"/>
                    <a:pt x="176" y="8"/>
                  </a:cubicBezTo>
                  <a:cubicBezTo>
                    <a:pt x="176" y="112"/>
                    <a:pt x="176" y="112"/>
                    <a:pt x="176" y="112"/>
                  </a:cubicBezTo>
                  <a:cubicBezTo>
                    <a:pt x="128" y="112"/>
                    <a:pt x="128" y="112"/>
                    <a:pt x="128" y="112"/>
                  </a:cubicBezTo>
                  <a:cubicBezTo>
                    <a:pt x="128" y="56"/>
                    <a:pt x="128" y="56"/>
                    <a:pt x="128" y="56"/>
                  </a:cubicBezTo>
                  <a:cubicBezTo>
                    <a:pt x="128" y="52"/>
                    <a:pt x="125" y="48"/>
                    <a:pt x="120" y="48"/>
                  </a:cubicBezTo>
                  <a:cubicBezTo>
                    <a:pt x="72" y="48"/>
                    <a:pt x="72" y="48"/>
                    <a:pt x="72" y="48"/>
                  </a:cubicBezTo>
                  <a:cubicBezTo>
                    <a:pt x="68" y="48"/>
                    <a:pt x="64" y="52"/>
                    <a:pt x="64" y="56"/>
                  </a:cubicBezTo>
                  <a:cubicBezTo>
                    <a:pt x="64" y="112"/>
                    <a:pt x="64" y="112"/>
                    <a:pt x="64" y="112"/>
                  </a:cubicBezTo>
                  <a:cubicBezTo>
                    <a:pt x="16" y="112"/>
                    <a:pt x="16" y="112"/>
                    <a:pt x="16" y="112"/>
                  </a:cubicBezTo>
                  <a:cubicBezTo>
                    <a:pt x="16" y="8"/>
                    <a:pt x="16" y="8"/>
                    <a:pt x="16" y="8"/>
                  </a:cubicBezTo>
                  <a:cubicBezTo>
                    <a:pt x="16" y="4"/>
                    <a:pt x="13" y="0"/>
                    <a:pt x="8" y="0"/>
                  </a:cubicBezTo>
                  <a:cubicBezTo>
                    <a:pt x="4" y="0"/>
                    <a:pt x="0" y="4"/>
                    <a:pt x="0" y="8"/>
                  </a:cubicBezTo>
                  <a:cubicBezTo>
                    <a:pt x="0" y="120"/>
                    <a:pt x="0" y="120"/>
                    <a:pt x="0" y="120"/>
                  </a:cubicBezTo>
                  <a:cubicBezTo>
                    <a:pt x="0" y="124"/>
                    <a:pt x="4" y="128"/>
                    <a:pt x="8" y="128"/>
                  </a:cubicBezTo>
                  <a:cubicBezTo>
                    <a:pt x="184" y="128"/>
                    <a:pt x="184" y="128"/>
                    <a:pt x="184" y="128"/>
                  </a:cubicBezTo>
                  <a:cubicBezTo>
                    <a:pt x="189" y="128"/>
                    <a:pt x="192" y="124"/>
                    <a:pt x="192" y="120"/>
                  </a:cubicBezTo>
                  <a:cubicBezTo>
                    <a:pt x="192" y="8"/>
                    <a:pt x="192" y="8"/>
                    <a:pt x="192" y="8"/>
                  </a:cubicBezTo>
                  <a:cubicBezTo>
                    <a:pt x="192" y="4"/>
                    <a:pt x="189" y="0"/>
                    <a:pt x="184" y="0"/>
                  </a:cubicBezTo>
                  <a:close/>
                  <a:moveTo>
                    <a:pt x="80" y="64"/>
                  </a:moveTo>
                  <a:cubicBezTo>
                    <a:pt x="112" y="64"/>
                    <a:pt x="112" y="64"/>
                    <a:pt x="112" y="64"/>
                  </a:cubicBezTo>
                  <a:cubicBezTo>
                    <a:pt x="112" y="112"/>
                    <a:pt x="112" y="112"/>
                    <a:pt x="112" y="112"/>
                  </a:cubicBezTo>
                  <a:cubicBezTo>
                    <a:pt x="80" y="112"/>
                    <a:pt x="80" y="112"/>
                    <a:pt x="80" y="112"/>
                  </a:cubicBezTo>
                  <a:lnTo>
                    <a:pt x="8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17">
            <a:extLst>
              <a:ext uri="{FF2B5EF4-FFF2-40B4-BE49-F238E27FC236}">
                <a16:creationId xmlns:a16="http://schemas.microsoft.com/office/drawing/2014/main" id="{72F54566-0452-40C9-98D8-2B7ACBFFBE93}"/>
              </a:ext>
            </a:extLst>
          </p:cNvPr>
          <p:cNvGrpSpPr>
            <a:grpSpLocks noChangeAspect="1"/>
          </p:cNvGrpSpPr>
          <p:nvPr/>
        </p:nvGrpSpPr>
        <p:grpSpPr bwMode="auto">
          <a:xfrm>
            <a:off x="663448" y="1957057"/>
            <a:ext cx="418205" cy="365760"/>
            <a:chOff x="3840" y="2158"/>
            <a:chExt cx="614" cy="537"/>
          </a:xfrm>
          <a:solidFill>
            <a:schemeClr val="bg1"/>
          </a:solidFill>
        </p:grpSpPr>
        <p:sp>
          <p:nvSpPr>
            <p:cNvPr id="23" name="Freeform 18">
              <a:extLst>
                <a:ext uri="{FF2B5EF4-FFF2-40B4-BE49-F238E27FC236}">
                  <a16:creationId xmlns:a16="http://schemas.microsoft.com/office/drawing/2014/main" id="{424C9C0F-CBE1-4152-A627-E7A67ACF9DAA}"/>
                </a:ext>
              </a:extLst>
            </p:cNvPr>
            <p:cNvSpPr>
              <a:spLocks/>
            </p:cNvSpPr>
            <p:nvPr/>
          </p:nvSpPr>
          <p:spPr bwMode="auto">
            <a:xfrm>
              <a:off x="3917" y="2158"/>
              <a:ext cx="537" cy="460"/>
            </a:xfrm>
            <a:custGeom>
              <a:avLst/>
              <a:gdLst>
                <a:gd name="T0" fmla="*/ 8 w 224"/>
                <a:gd name="T1" fmla="*/ 192 h 192"/>
                <a:gd name="T2" fmla="*/ 120 w 224"/>
                <a:gd name="T3" fmla="*/ 99 h 192"/>
                <a:gd name="T4" fmla="*/ 216 w 224"/>
                <a:gd name="T5" fmla="*/ 16 h 192"/>
                <a:gd name="T6" fmla="*/ 224 w 224"/>
                <a:gd name="T7" fmla="*/ 8 h 192"/>
                <a:gd name="T8" fmla="*/ 216 w 224"/>
                <a:gd name="T9" fmla="*/ 0 h 192"/>
                <a:gd name="T10" fmla="*/ 105 w 224"/>
                <a:gd name="T11" fmla="*/ 93 h 192"/>
                <a:gd name="T12" fmla="*/ 8 w 224"/>
                <a:gd name="T13" fmla="*/ 176 h 192"/>
                <a:gd name="T14" fmla="*/ 0 w 224"/>
                <a:gd name="T15" fmla="*/ 184 h 192"/>
                <a:gd name="T16" fmla="*/ 8 w 22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92">
                  <a:moveTo>
                    <a:pt x="8" y="192"/>
                  </a:moveTo>
                  <a:cubicBezTo>
                    <a:pt x="82" y="192"/>
                    <a:pt x="102" y="143"/>
                    <a:pt x="120" y="99"/>
                  </a:cubicBezTo>
                  <a:cubicBezTo>
                    <a:pt x="138" y="55"/>
                    <a:pt x="154" y="16"/>
                    <a:pt x="216" y="16"/>
                  </a:cubicBezTo>
                  <a:cubicBezTo>
                    <a:pt x="221" y="16"/>
                    <a:pt x="224" y="12"/>
                    <a:pt x="224" y="8"/>
                  </a:cubicBezTo>
                  <a:cubicBezTo>
                    <a:pt x="224" y="4"/>
                    <a:pt x="221" y="0"/>
                    <a:pt x="216" y="0"/>
                  </a:cubicBezTo>
                  <a:cubicBezTo>
                    <a:pt x="143" y="0"/>
                    <a:pt x="123" y="49"/>
                    <a:pt x="105" y="93"/>
                  </a:cubicBezTo>
                  <a:cubicBezTo>
                    <a:pt x="87" y="138"/>
                    <a:pt x="71" y="176"/>
                    <a:pt x="8" y="176"/>
                  </a:cubicBezTo>
                  <a:cubicBezTo>
                    <a:pt x="4" y="176"/>
                    <a:pt x="0" y="180"/>
                    <a:pt x="0" y="184"/>
                  </a:cubicBezTo>
                  <a:cubicBezTo>
                    <a:pt x="0" y="188"/>
                    <a:pt x="4" y="192"/>
                    <a:pt x="8"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0D269BB6-CEB8-46F7-8746-C520F5CBB4CF}"/>
                </a:ext>
              </a:extLst>
            </p:cNvPr>
            <p:cNvSpPr>
              <a:spLocks/>
            </p:cNvSpPr>
            <p:nvPr/>
          </p:nvSpPr>
          <p:spPr bwMode="auto">
            <a:xfrm>
              <a:off x="3840" y="2158"/>
              <a:ext cx="614" cy="537"/>
            </a:xfrm>
            <a:custGeom>
              <a:avLst/>
              <a:gdLst>
                <a:gd name="T0" fmla="*/ 248 w 256"/>
                <a:gd name="T1" fmla="*/ 208 h 224"/>
                <a:gd name="T2" fmla="*/ 16 w 256"/>
                <a:gd name="T3" fmla="*/ 208 h 224"/>
                <a:gd name="T4" fmla="*/ 16 w 256"/>
                <a:gd name="T5" fmla="*/ 8 h 224"/>
                <a:gd name="T6" fmla="*/ 8 w 256"/>
                <a:gd name="T7" fmla="*/ 0 h 224"/>
                <a:gd name="T8" fmla="*/ 0 w 256"/>
                <a:gd name="T9" fmla="*/ 8 h 224"/>
                <a:gd name="T10" fmla="*/ 0 w 256"/>
                <a:gd name="T11" fmla="*/ 216 h 224"/>
                <a:gd name="T12" fmla="*/ 8 w 256"/>
                <a:gd name="T13" fmla="*/ 224 h 224"/>
                <a:gd name="T14" fmla="*/ 248 w 256"/>
                <a:gd name="T15" fmla="*/ 224 h 224"/>
                <a:gd name="T16" fmla="*/ 256 w 256"/>
                <a:gd name="T17" fmla="*/ 216 h 224"/>
                <a:gd name="T18" fmla="*/ 248 w 256"/>
                <a:gd name="T19"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24">
                  <a:moveTo>
                    <a:pt x="248" y="208"/>
                  </a:moveTo>
                  <a:cubicBezTo>
                    <a:pt x="16" y="208"/>
                    <a:pt x="16" y="208"/>
                    <a:pt x="16" y="208"/>
                  </a:cubicBezTo>
                  <a:cubicBezTo>
                    <a:pt x="16" y="8"/>
                    <a:pt x="16" y="8"/>
                    <a:pt x="16" y="8"/>
                  </a:cubicBezTo>
                  <a:cubicBezTo>
                    <a:pt x="16" y="4"/>
                    <a:pt x="13" y="0"/>
                    <a:pt x="8" y="0"/>
                  </a:cubicBezTo>
                  <a:cubicBezTo>
                    <a:pt x="4" y="0"/>
                    <a:pt x="0" y="4"/>
                    <a:pt x="0" y="8"/>
                  </a:cubicBezTo>
                  <a:cubicBezTo>
                    <a:pt x="0" y="216"/>
                    <a:pt x="0" y="216"/>
                    <a:pt x="0" y="216"/>
                  </a:cubicBezTo>
                  <a:cubicBezTo>
                    <a:pt x="0" y="220"/>
                    <a:pt x="4" y="224"/>
                    <a:pt x="8" y="224"/>
                  </a:cubicBezTo>
                  <a:cubicBezTo>
                    <a:pt x="248" y="224"/>
                    <a:pt x="248" y="224"/>
                    <a:pt x="248" y="224"/>
                  </a:cubicBezTo>
                  <a:cubicBezTo>
                    <a:pt x="253" y="224"/>
                    <a:pt x="256" y="220"/>
                    <a:pt x="256" y="216"/>
                  </a:cubicBezTo>
                  <a:cubicBezTo>
                    <a:pt x="256" y="212"/>
                    <a:pt x="253" y="208"/>
                    <a:pt x="248"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2">
            <a:extLst>
              <a:ext uri="{FF2B5EF4-FFF2-40B4-BE49-F238E27FC236}">
                <a16:creationId xmlns:a16="http://schemas.microsoft.com/office/drawing/2014/main" id="{5957D06B-29B6-4D66-8456-008579FC47EA}"/>
              </a:ext>
            </a:extLst>
          </p:cNvPr>
          <p:cNvGrpSpPr>
            <a:grpSpLocks noChangeAspect="1"/>
          </p:cNvGrpSpPr>
          <p:nvPr/>
        </p:nvGrpSpPr>
        <p:grpSpPr bwMode="auto">
          <a:xfrm>
            <a:off x="706296" y="2745169"/>
            <a:ext cx="332509" cy="365760"/>
            <a:chOff x="3842" y="2163"/>
            <a:chExt cx="540" cy="594"/>
          </a:xfrm>
          <a:solidFill>
            <a:schemeClr val="bg1"/>
          </a:solidFill>
        </p:grpSpPr>
        <p:sp>
          <p:nvSpPr>
            <p:cNvPr id="30" name="Freeform 23">
              <a:extLst>
                <a:ext uri="{FF2B5EF4-FFF2-40B4-BE49-F238E27FC236}">
                  <a16:creationId xmlns:a16="http://schemas.microsoft.com/office/drawing/2014/main" id="{8BD04E3B-FA14-430B-8AB8-AB8FF68E0772}"/>
                </a:ext>
              </a:extLst>
            </p:cNvPr>
            <p:cNvSpPr>
              <a:spLocks noEditPoints="1"/>
            </p:cNvSpPr>
            <p:nvPr/>
          </p:nvSpPr>
          <p:spPr bwMode="auto">
            <a:xfrm>
              <a:off x="3842" y="2163"/>
              <a:ext cx="540" cy="594"/>
            </a:xfrm>
            <a:custGeom>
              <a:avLst/>
              <a:gdLst>
                <a:gd name="T0" fmla="*/ 223 w 225"/>
                <a:gd name="T1" fmla="*/ 213 h 248"/>
                <a:gd name="T2" fmla="*/ 186 w 225"/>
                <a:gd name="T3" fmla="*/ 136 h 248"/>
                <a:gd name="T4" fmla="*/ 200 w 225"/>
                <a:gd name="T5" fmla="*/ 88 h 248"/>
                <a:gd name="T6" fmla="*/ 112 w 225"/>
                <a:gd name="T7" fmla="*/ 0 h 248"/>
                <a:gd name="T8" fmla="*/ 24 w 225"/>
                <a:gd name="T9" fmla="*/ 88 h 248"/>
                <a:gd name="T10" fmla="*/ 38 w 225"/>
                <a:gd name="T11" fmla="*/ 136 h 248"/>
                <a:gd name="T12" fmla="*/ 1 w 225"/>
                <a:gd name="T13" fmla="*/ 213 h 248"/>
                <a:gd name="T14" fmla="*/ 2 w 225"/>
                <a:gd name="T15" fmla="*/ 221 h 248"/>
                <a:gd name="T16" fmla="*/ 10 w 225"/>
                <a:gd name="T17" fmla="*/ 224 h 248"/>
                <a:gd name="T18" fmla="*/ 45 w 225"/>
                <a:gd name="T19" fmla="*/ 217 h 248"/>
                <a:gd name="T20" fmla="*/ 66 w 225"/>
                <a:gd name="T21" fmla="*/ 245 h 248"/>
                <a:gd name="T22" fmla="*/ 72 w 225"/>
                <a:gd name="T23" fmla="*/ 248 h 248"/>
                <a:gd name="T24" fmla="*/ 73 w 225"/>
                <a:gd name="T25" fmla="*/ 248 h 248"/>
                <a:gd name="T26" fmla="*/ 79 w 225"/>
                <a:gd name="T27" fmla="*/ 243 h 248"/>
                <a:gd name="T28" fmla="*/ 111 w 225"/>
                <a:gd name="T29" fmla="*/ 176 h 248"/>
                <a:gd name="T30" fmla="*/ 112 w 225"/>
                <a:gd name="T31" fmla="*/ 176 h 248"/>
                <a:gd name="T32" fmla="*/ 114 w 225"/>
                <a:gd name="T33" fmla="*/ 176 h 248"/>
                <a:gd name="T34" fmla="*/ 145 w 225"/>
                <a:gd name="T35" fmla="*/ 243 h 248"/>
                <a:gd name="T36" fmla="*/ 151 w 225"/>
                <a:gd name="T37" fmla="*/ 248 h 248"/>
                <a:gd name="T38" fmla="*/ 152 w 225"/>
                <a:gd name="T39" fmla="*/ 248 h 248"/>
                <a:gd name="T40" fmla="*/ 159 w 225"/>
                <a:gd name="T41" fmla="*/ 245 h 248"/>
                <a:gd name="T42" fmla="*/ 180 w 225"/>
                <a:gd name="T43" fmla="*/ 217 h 248"/>
                <a:gd name="T44" fmla="*/ 215 w 225"/>
                <a:gd name="T45" fmla="*/ 224 h 248"/>
                <a:gd name="T46" fmla="*/ 223 w 225"/>
                <a:gd name="T47" fmla="*/ 221 h 248"/>
                <a:gd name="T48" fmla="*/ 223 w 225"/>
                <a:gd name="T49" fmla="*/ 213 h 248"/>
                <a:gd name="T50" fmla="*/ 112 w 225"/>
                <a:gd name="T51" fmla="*/ 16 h 248"/>
                <a:gd name="T52" fmla="*/ 184 w 225"/>
                <a:gd name="T53" fmla="*/ 88 h 248"/>
                <a:gd name="T54" fmla="*/ 112 w 225"/>
                <a:gd name="T55" fmla="*/ 160 h 248"/>
                <a:gd name="T56" fmla="*/ 40 w 225"/>
                <a:gd name="T57" fmla="*/ 88 h 248"/>
                <a:gd name="T58" fmla="*/ 112 w 225"/>
                <a:gd name="T59" fmla="*/ 16 h 248"/>
                <a:gd name="T60" fmla="*/ 71 w 225"/>
                <a:gd name="T61" fmla="*/ 225 h 248"/>
                <a:gd name="T62" fmla="*/ 55 w 225"/>
                <a:gd name="T63" fmla="*/ 203 h 248"/>
                <a:gd name="T64" fmla="*/ 47 w 225"/>
                <a:gd name="T65" fmla="*/ 200 h 248"/>
                <a:gd name="T66" fmla="*/ 22 w 225"/>
                <a:gd name="T67" fmla="*/ 205 h 248"/>
                <a:gd name="T68" fmla="*/ 49 w 225"/>
                <a:gd name="T69" fmla="*/ 150 h 248"/>
                <a:gd name="T70" fmla="*/ 94 w 225"/>
                <a:gd name="T71" fmla="*/ 174 h 248"/>
                <a:gd name="T72" fmla="*/ 71 w 225"/>
                <a:gd name="T73" fmla="*/ 225 h 248"/>
                <a:gd name="T74" fmla="*/ 178 w 225"/>
                <a:gd name="T75" fmla="*/ 200 h 248"/>
                <a:gd name="T76" fmla="*/ 170 w 225"/>
                <a:gd name="T77" fmla="*/ 203 h 248"/>
                <a:gd name="T78" fmla="*/ 154 w 225"/>
                <a:gd name="T79" fmla="*/ 225 h 248"/>
                <a:gd name="T80" fmla="*/ 130 w 225"/>
                <a:gd name="T81" fmla="*/ 174 h 248"/>
                <a:gd name="T82" fmla="*/ 175 w 225"/>
                <a:gd name="T83" fmla="*/ 150 h 248"/>
                <a:gd name="T84" fmla="*/ 202 w 225"/>
                <a:gd name="T85" fmla="*/ 205 h 248"/>
                <a:gd name="T86" fmla="*/ 178 w 225"/>
                <a:gd name="T87" fmla="*/ 20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5" h="248">
                  <a:moveTo>
                    <a:pt x="223" y="213"/>
                  </a:moveTo>
                  <a:cubicBezTo>
                    <a:pt x="186" y="136"/>
                    <a:pt x="186" y="136"/>
                    <a:pt x="186" y="136"/>
                  </a:cubicBezTo>
                  <a:cubicBezTo>
                    <a:pt x="195" y="122"/>
                    <a:pt x="200" y="106"/>
                    <a:pt x="200" y="88"/>
                  </a:cubicBezTo>
                  <a:cubicBezTo>
                    <a:pt x="200" y="40"/>
                    <a:pt x="161" y="0"/>
                    <a:pt x="112" y="0"/>
                  </a:cubicBezTo>
                  <a:cubicBezTo>
                    <a:pt x="64" y="0"/>
                    <a:pt x="24" y="40"/>
                    <a:pt x="24" y="88"/>
                  </a:cubicBezTo>
                  <a:cubicBezTo>
                    <a:pt x="24" y="106"/>
                    <a:pt x="29" y="122"/>
                    <a:pt x="38" y="136"/>
                  </a:cubicBezTo>
                  <a:cubicBezTo>
                    <a:pt x="1" y="213"/>
                    <a:pt x="1" y="213"/>
                    <a:pt x="1" y="213"/>
                  </a:cubicBezTo>
                  <a:cubicBezTo>
                    <a:pt x="0" y="215"/>
                    <a:pt x="0" y="219"/>
                    <a:pt x="2" y="221"/>
                  </a:cubicBezTo>
                  <a:cubicBezTo>
                    <a:pt x="4" y="223"/>
                    <a:pt x="7" y="225"/>
                    <a:pt x="10" y="224"/>
                  </a:cubicBezTo>
                  <a:cubicBezTo>
                    <a:pt x="45" y="217"/>
                    <a:pt x="45" y="217"/>
                    <a:pt x="45" y="217"/>
                  </a:cubicBezTo>
                  <a:cubicBezTo>
                    <a:pt x="66" y="245"/>
                    <a:pt x="66" y="245"/>
                    <a:pt x="66" y="245"/>
                  </a:cubicBezTo>
                  <a:cubicBezTo>
                    <a:pt x="67" y="247"/>
                    <a:pt x="70" y="248"/>
                    <a:pt x="72" y="248"/>
                  </a:cubicBezTo>
                  <a:cubicBezTo>
                    <a:pt x="73" y="248"/>
                    <a:pt x="73" y="248"/>
                    <a:pt x="73" y="248"/>
                  </a:cubicBezTo>
                  <a:cubicBezTo>
                    <a:pt x="76" y="248"/>
                    <a:pt x="78" y="246"/>
                    <a:pt x="79" y="243"/>
                  </a:cubicBezTo>
                  <a:cubicBezTo>
                    <a:pt x="111" y="176"/>
                    <a:pt x="111" y="176"/>
                    <a:pt x="111" y="176"/>
                  </a:cubicBezTo>
                  <a:cubicBezTo>
                    <a:pt x="111" y="176"/>
                    <a:pt x="112" y="176"/>
                    <a:pt x="112" y="176"/>
                  </a:cubicBezTo>
                  <a:cubicBezTo>
                    <a:pt x="113" y="176"/>
                    <a:pt x="113" y="176"/>
                    <a:pt x="114" y="176"/>
                  </a:cubicBezTo>
                  <a:cubicBezTo>
                    <a:pt x="145" y="243"/>
                    <a:pt x="145" y="243"/>
                    <a:pt x="145" y="243"/>
                  </a:cubicBezTo>
                  <a:cubicBezTo>
                    <a:pt x="146" y="246"/>
                    <a:pt x="149" y="248"/>
                    <a:pt x="151" y="248"/>
                  </a:cubicBezTo>
                  <a:cubicBezTo>
                    <a:pt x="152" y="248"/>
                    <a:pt x="152" y="248"/>
                    <a:pt x="152" y="248"/>
                  </a:cubicBezTo>
                  <a:cubicBezTo>
                    <a:pt x="155" y="248"/>
                    <a:pt x="157" y="247"/>
                    <a:pt x="159" y="245"/>
                  </a:cubicBezTo>
                  <a:cubicBezTo>
                    <a:pt x="180" y="217"/>
                    <a:pt x="180" y="217"/>
                    <a:pt x="180" y="217"/>
                  </a:cubicBezTo>
                  <a:cubicBezTo>
                    <a:pt x="215" y="224"/>
                    <a:pt x="215" y="224"/>
                    <a:pt x="215" y="224"/>
                  </a:cubicBezTo>
                  <a:cubicBezTo>
                    <a:pt x="218" y="224"/>
                    <a:pt x="221" y="223"/>
                    <a:pt x="223" y="221"/>
                  </a:cubicBezTo>
                  <a:cubicBezTo>
                    <a:pt x="224" y="219"/>
                    <a:pt x="225" y="215"/>
                    <a:pt x="223" y="213"/>
                  </a:cubicBezTo>
                  <a:close/>
                  <a:moveTo>
                    <a:pt x="112" y="16"/>
                  </a:moveTo>
                  <a:cubicBezTo>
                    <a:pt x="152" y="16"/>
                    <a:pt x="184" y="48"/>
                    <a:pt x="184" y="88"/>
                  </a:cubicBezTo>
                  <a:cubicBezTo>
                    <a:pt x="184" y="128"/>
                    <a:pt x="152" y="160"/>
                    <a:pt x="112" y="160"/>
                  </a:cubicBezTo>
                  <a:cubicBezTo>
                    <a:pt x="73" y="160"/>
                    <a:pt x="40" y="128"/>
                    <a:pt x="40" y="88"/>
                  </a:cubicBezTo>
                  <a:cubicBezTo>
                    <a:pt x="40" y="48"/>
                    <a:pt x="73" y="16"/>
                    <a:pt x="112" y="16"/>
                  </a:cubicBezTo>
                  <a:close/>
                  <a:moveTo>
                    <a:pt x="71" y="225"/>
                  </a:moveTo>
                  <a:cubicBezTo>
                    <a:pt x="55" y="203"/>
                    <a:pt x="55" y="203"/>
                    <a:pt x="55" y="203"/>
                  </a:cubicBezTo>
                  <a:cubicBezTo>
                    <a:pt x="53" y="201"/>
                    <a:pt x="50" y="200"/>
                    <a:pt x="47" y="200"/>
                  </a:cubicBezTo>
                  <a:cubicBezTo>
                    <a:pt x="22" y="205"/>
                    <a:pt x="22" y="205"/>
                    <a:pt x="22" y="205"/>
                  </a:cubicBezTo>
                  <a:cubicBezTo>
                    <a:pt x="49" y="150"/>
                    <a:pt x="49" y="150"/>
                    <a:pt x="49" y="150"/>
                  </a:cubicBezTo>
                  <a:cubicBezTo>
                    <a:pt x="61" y="162"/>
                    <a:pt x="77" y="171"/>
                    <a:pt x="94" y="174"/>
                  </a:cubicBezTo>
                  <a:lnTo>
                    <a:pt x="71" y="225"/>
                  </a:lnTo>
                  <a:close/>
                  <a:moveTo>
                    <a:pt x="178" y="200"/>
                  </a:moveTo>
                  <a:cubicBezTo>
                    <a:pt x="175" y="200"/>
                    <a:pt x="172" y="201"/>
                    <a:pt x="170" y="203"/>
                  </a:cubicBezTo>
                  <a:cubicBezTo>
                    <a:pt x="154" y="225"/>
                    <a:pt x="154" y="225"/>
                    <a:pt x="154" y="225"/>
                  </a:cubicBezTo>
                  <a:cubicBezTo>
                    <a:pt x="130" y="174"/>
                    <a:pt x="130" y="174"/>
                    <a:pt x="130" y="174"/>
                  </a:cubicBezTo>
                  <a:cubicBezTo>
                    <a:pt x="148" y="171"/>
                    <a:pt x="163" y="162"/>
                    <a:pt x="175" y="150"/>
                  </a:cubicBezTo>
                  <a:cubicBezTo>
                    <a:pt x="202" y="205"/>
                    <a:pt x="202" y="205"/>
                    <a:pt x="202" y="205"/>
                  </a:cubicBezTo>
                  <a:lnTo>
                    <a:pt x="17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FFF0B318-F461-4FAC-BD8C-FF6A03444AED}"/>
                </a:ext>
              </a:extLst>
            </p:cNvPr>
            <p:cNvSpPr>
              <a:spLocks noEditPoints="1"/>
            </p:cNvSpPr>
            <p:nvPr/>
          </p:nvSpPr>
          <p:spPr bwMode="auto">
            <a:xfrm>
              <a:off x="4015" y="2278"/>
              <a:ext cx="192" cy="191"/>
            </a:xfrm>
            <a:custGeom>
              <a:avLst/>
              <a:gdLst>
                <a:gd name="T0" fmla="*/ 40 w 80"/>
                <a:gd name="T1" fmla="*/ 80 h 80"/>
                <a:gd name="T2" fmla="*/ 80 w 80"/>
                <a:gd name="T3" fmla="*/ 40 h 80"/>
                <a:gd name="T4" fmla="*/ 40 w 80"/>
                <a:gd name="T5" fmla="*/ 0 h 80"/>
                <a:gd name="T6" fmla="*/ 0 w 80"/>
                <a:gd name="T7" fmla="*/ 40 h 80"/>
                <a:gd name="T8" fmla="*/ 40 w 80"/>
                <a:gd name="T9" fmla="*/ 80 h 80"/>
                <a:gd name="T10" fmla="*/ 40 w 80"/>
                <a:gd name="T11" fmla="*/ 16 h 80"/>
                <a:gd name="T12" fmla="*/ 64 w 80"/>
                <a:gd name="T13" fmla="*/ 40 h 80"/>
                <a:gd name="T14" fmla="*/ 40 w 80"/>
                <a:gd name="T15" fmla="*/ 64 h 80"/>
                <a:gd name="T16" fmla="*/ 16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62"/>
                    <a:pt x="18" y="80"/>
                    <a:pt x="40" y="80"/>
                  </a:cubicBezTo>
                  <a:close/>
                  <a:moveTo>
                    <a:pt x="40" y="16"/>
                  </a:moveTo>
                  <a:cubicBezTo>
                    <a:pt x="53" y="16"/>
                    <a:pt x="64" y="27"/>
                    <a:pt x="64" y="40"/>
                  </a:cubicBezTo>
                  <a:cubicBezTo>
                    <a:pt x="64" y="53"/>
                    <a:pt x="53" y="64"/>
                    <a:pt x="40" y="64"/>
                  </a:cubicBezTo>
                  <a:cubicBezTo>
                    <a:pt x="27" y="64"/>
                    <a:pt x="16" y="53"/>
                    <a:pt x="16" y="40"/>
                  </a:cubicBezTo>
                  <a:cubicBezTo>
                    <a:pt x="16" y="27"/>
                    <a:pt x="27" y="16"/>
                    <a:pt x="4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27">
            <a:extLst>
              <a:ext uri="{FF2B5EF4-FFF2-40B4-BE49-F238E27FC236}">
                <a16:creationId xmlns:a16="http://schemas.microsoft.com/office/drawing/2014/main" id="{21EEF6B5-264F-4E09-BA1F-DA71E8CDB956}"/>
              </a:ext>
            </a:extLst>
          </p:cNvPr>
          <p:cNvGrpSpPr>
            <a:grpSpLocks noChangeAspect="1"/>
          </p:cNvGrpSpPr>
          <p:nvPr/>
        </p:nvGrpSpPr>
        <p:grpSpPr bwMode="auto">
          <a:xfrm>
            <a:off x="687248" y="4921123"/>
            <a:ext cx="370605" cy="365760"/>
            <a:chOff x="3840" y="2160"/>
            <a:chExt cx="612" cy="604"/>
          </a:xfrm>
          <a:solidFill>
            <a:schemeClr val="bg1"/>
          </a:solidFill>
        </p:grpSpPr>
        <p:sp>
          <p:nvSpPr>
            <p:cNvPr id="52" name="Freeform 28">
              <a:extLst>
                <a:ext uri="{FF2B5EF4-FFF2-40B4-BE49-F238E27FC236}">
                  <a16:creationId xmlns:a16="http://schemas.microsoft.com/office/drawing/2014/main" id="{672E67E4-D258-48B3-A147-96AF642DA413}"/>
                </a:ext>
              </a:extLst>
            </p:cNvPr>
            <p:cNvSpPr>
              <a:spLocks/>
            </p:cNvSpPr>
            <p:nvPr/>
          </p:nvSpPr>
          <p:spPr bwMode="auto">
            <a:xfrm>
              <a:off x="4051" y="2160"/>
              <a:ext cx="279" cy="280"/>
            </a:xfrm>
            <a:custGeom>
              <a:avLst/>
              <a:gdLst>
                <a:gd name="T0" fmla="*/ 8 w 116"/>
                <a:gd name="T1" fmla="*/ 16 h 117"/>
                <a:gd name="T2" fmla="*/ 100 w 116"/>
                <a:gd name="T3" fmla="*/ 108 h 117"/>
                <a:gd name="T4" fmla="*/ 100 w 116"/>
                <a:gd name="T5" fmla="*/ 109 h 117"/>
                <a:gd name="T6" fmla="*/ 108 w 116"/>
                <a:gd name="T7" fmla="*/ 117 h 117"/>
                <a:gd name="T8" fmla="*/ 116 w 116"/>
                <a:gd name="T9" fmla="*/ 109 h 117"/>
                <a:gd name="T10" fmla="*/ 116 w 116"/>
                <a:gd name="T11" fmla="*/ 108 h 117"/>
                <a:gd name="T12" fmla="*/ 8 w 116"/>
                <a:gd name="T13" fmla="*/ 0 h 117"/>
                <a:gd name="T14" fmla="*/ 0 w 116"/>
                <a:gd name="T15" fmla="*/ 8 h 117"/>
                <a:gd name="T16" fmla="*/ 8 w 116"/>
                <a:gd name="T17"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7">
                  <a:moveTo>
                    <a:pt x="8" y="16"/>
                  </a:moveTo>
                  <a:cubicBezTo>
                    <a:pt x="59" y="16"/>
                    <a:pt x="100" y="58"/>
                    <a:pt x="100" y="108"/>
                  </a:cubicBezTo>
                  <a:cubicBezTo>
                    <a:pt x="100" y="109"/>
                    <a:pt x="100" y="109"/>
                    <a:pt x="100" y="109"/>
                  </a:cubicBezTo>
                  <a:cubicBezTo>
                    <a:pt x="100" y="114"/>
                    <a:pt x="104" y="117"/>
                    <a:pt x="108" y="117"/>
                  </a:cubicBezTo>
                  <a:cubicBezTo>
                    <a:pt x="113" y="117"/>
                    <a:pt x="116" y="114"/>
                    <a:pt x="116" y="109"/>
                  </a:cubicBezTo>
                  <a:cubicBezTo>
                    <a:pt x="116" y="108"/>
                    <a:pt x="116" y="108"/>
                    <a:pt x="116" y="108"/>
                  </a:cubicBezTo>
                  <a:cubicBezTo>
                    <a:pt x="116" y="49"/>
                    <a:pt x="68" y="0"/>
                    <a:pt x="8" y="0"/>
                  </a:cubicBezTo>
                  <a:cubicBezTo>
                    <a:pt x="4" y="0"/>
                    <a:pt x="0" y="4"/>
                    <a:pt x="0" y="8"/>
                  </a:cubicBezTo>
                  <a:cubicBezTo>
                    <a:pt x="0" y="13"/>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a:extLst>
                <a:ext uri="{FF2B5EF4-FFF2-40B4-BE49-F238E27FC236}">
                  <a16:creationId xmlns:a16="http://schemas.microsoft.com/office/drawing/2014/main" id="{371910BB-5F7B-47B1-AB0F-88F64FCE54BD}"/>
                </a:ext>
              </a:extLst>
            </p:cNvPr>
            <p:cNvSpPr>
              <a:spLocks/>
            </p:cNvSpPr>
            <p:nvPr/>
          </p:nvSpPr>
          <p:spPr bwMode="auto">
            <a:xfrm>
              <a:off x="4241" y="2239"/>
              <a:ext cx="170" cy="372"/>
            </a:xfrm>
            <a:custGeom>
              <a:avLst/>
              <a:gdLst>
                <a:gd name="T0" fmla="*/ 48 w 71"/>
                <a:gd name="T1" fmla="*/ 82 h 155"/>
                <a:gd name="T2" fmla="*/ 5 w 71"/>
                <a:gd name="T3" fmla="*/ 139 h 155"/>
                <a:gd name="T4" fmla="*/ 3 w 71"/>
                <a:gd name="T5" fmla="*/ 140 h 155"/>
                <a:gd name="T6" fmla="*/ 0 w 71"/>
                <a:gd name="T7" fmla="*/ 147 h 155"/>
                <a:gd name="T8" fmla="*/ 8 w 71"/>
                <a:gd name="T9" fmla="*/ 155 h 155"/>
                <a:gd name="T10" fmla="*/ 15 w 71"/>
                <a:gd name="T11" fmla="*/ 152 h 155"/>
                <a:gd name="T12" fmla="*/ 64 w 71"/>
                <a:gd name="T13" fmla="*/ 86 h 155"/>
                <a:gd name="T14" fmla="*/ 52 w 71"/>
                <a:gd name="T15" fmla="*/ 5 h 155"/>
                <a:gd name="T16" fmla="*/ 41 w 71"/>
                <a:gd name="T17" fmla="*/ 2 h 155"/>
                <a:gd name="T18" fmla="*/ 38 w 71"/>
                <a:gd name="T19" fmla="*/ 13 h 155"/>
                <a:gd name="T20" fmla="*/ 48 w 71"/>
                <a:gd name="T21" fmla="*/ 8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55">
                  <a:moveTo>
                    <a:pt x="48" y="82"/>
                  </a:moveTo>
                  <a:cubicBezTo>
                    <a:pt x="42" y="106"/>
                    <a:pt x="27" y="126"/>
                    <a:pt x="5" y="139"/>
                  </a:cubicBezTo>
                  <a:cubicBezTo>
                    <a:pt x="4" y="139"/>
                    <a:pt x="4" y="140"/>
                    <a:pt x="3" y="140"/>
                  </a:cubicBezTo>
                  <a:cubicBezTo>
                    <a:pt x="1" y="142"/>
                    <a:pt x="0" y="144"/>
                    <a:pt x="0" y="147"/>
                  </a:cubicBezTo>
                  <a:cubicBezTo>
                    <a:pt x="0" y="151"/>
                    <a:pt x="4" y="155"/>
                    <a:pt x="8" y="155"/>
                  </a:cubicBezTo>
                  <a:cubicBezTo>
                    <a:pt x="11" y="155"/>
                    <a:pt x="13" y="153"/>
                    <a:pt x="15" y="152"/>
                  </a:cubicBezTo>
                  <a:cubicBezTo>
                    <a:pt x="39" y="137"/>
                    <a:pt x="56" y="114"/>
                    <a:pt x="64" y="86"/>
                  </a:cubicBezTo>
                  <a:cubicBezTo>
                    <a:pt x="71" y="58"/>
                    <a:pt x="67" y="29"/>
                    <a:pt x="52" y="5"/>
                  </a:cubicBezTo>
                  <a:cubicBezTo>
                    <a:pt x="50" y="1"/>
                    <a:pt x="45" y="0"/>
                    <a:pt x="41" y="2"/>
                  </a:cubicBezTo>
                  <a:cubicBezTo>
                    <a:pt x="37" y="4"/>
                    <a:pt x="36" y="9"/>
                    <a:pt x="38" y="13"/>
                  </a:cubicBezTo>
                  <a:cubicBezTo>
                    <a:pt x="51" y="34"/>
                    <a:pt x="54" y="58"/>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a:extLst>
                <a:ext uri="{FF2B5EF4-FFF2-40B4-BE49-F238E27FC236}">
                  <a16:creationId xmlns:a16="http://schemas.microsoft.com/office/drawing/2014/main" id="{A890EAB2-82AE-4270-A6EA-CE49E83862C3}"/>
                </a:ext>
              </a:extLst>
            </p:cNvPr>
            <p:cNvSpPr>
              <a:spLocks/>
            </p:cNvSpPr>
            <p:nvPr/>
          </p:nvSpPr>
          <p:spPr bwMode="auto">
            <a:xfrm>
              <a:off x="4078" y="2520"/>
              <a:ext cx="374" cy="155"/>
            </a:xfrm>
            <a:custGeom>
              <a:avLst/>
              <a:gdLst>
                <a:gd name="T0" fmla="*/ 151 w 156"/>
                <a:gd name="T1" fmla="*/ 2 h 65"/>
                <a:gd name="T2" fmla="*/ 140 w 156"/>
                <a:gd name="T3" fmla="*/ 5 h 65"/>
                <a:gd name="T4" fmla="*/ 15 w 156"/>
                <a:gd name="T5" fmla="*/ 37 h 65"/>
                <a:gd name="T6" fmla="*/ 8 w 156"/>
                <a:gd name="T7" fmla="*/ 34 h 65"/>
                <a:gd name="T8" fmla="*/ 0 w 156"/>
                <a:gd name="T9" fmla="*/ 42 h 65"/>
                <a:gd name="T10" fmla="*/ 3 w 156"/>
                <a:gd name="T11" fmla="*/ 48 h 65"/>
                <a:gd name="T12" fmla="*/ 5 w 156"/>
                <a:gd name="T13" fmla="*/ 50 h 65"/>
                <a:gd name="T14" fmla="*/ 60 w 156"/>
                <a:gd name="T15" fmla="*/ 65 h 65"/>
                <a:gd name="T16" fmla="*/ 154 w 156"/>
                <a:gd name="T17" fmla="*/ 13 h 65"/>
                <a:gd name="T18" fmla="*/ 151 w 156"/>
                <a:gd name="T1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65">
                  <a:moveTo>
                    <a:pt x="151" y="2"/>
                  </a:moveTo>
                  <a:cubicBezTo>
                    <a:pt x="147" y="0"/>
                    <a:pt x="142" y="1"/>
                    <a:pt x="140" y="5"/>
                  </a:cubicBezTo>
                  <a:cubicBezTo>
                    <a:pt x="114" y="47"/>
                    <a:pt x="58" y="62"/>
                    <a:pt x="15" y="37"/>
                  </a:cubicBezTo>
                  <a:cubicBezTo>
                    <a:pt x="13" y="35"/>
                    <a:pt x="11" y="34"/>
                    <a:pt x="8" y="34"/>
                  </a:cubicBezTo>
                  <a:cubicBezTo>
                    <a:pt x="4" y="34"/>
                    <a:pt x="0" y="38"/>
                    <a:pt x="0" y="42"/>
                  </a:cubicBezTo>
                  <a:cubicBezTo>
                    <a:pt x="0" y="45"/>
                    <a:pt x="2" y="47"/>
                    <a:pt x="3" y="48"/>
                  </a:cubicBezTo>
                  <a:cubicBezTo>
                    <a:pt x="4" y="49"/>
                    <a:pt x="4" y="50"/>
                    <a:pt x="5" y="50"/>
                  </a:cubicBezTo>
                  <a:cubicBezTo>
                    <a:pt x="22" y="60"/>
                    <a:pt x="41" y="65"/>
                    <a:pt x="60" y="65"/>
                  </a:cubicBezTo>
                  <a:cubicBezTo>
                    <a:pt x="97" y="65"/>
                    <a:pt x="133" y="46"/>
                    <a:pt x="154" y="13"/>
                  </a:cubicBezTo>
                  <a:cubicBezTo>
                    <a:pt x="156" y="9"/>
                    <a:pt x="155" y="4"/>
                    <a:pt x="15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a:extLst>
                <a:ext uri="{FF2B5EF4-FFF2-40B4-BE49-F238E27FC236}">
                  <a16:creationId xmlns:a16="http://schemas.microsoft.com/office/drawing/2014/main" id="{D018F489-6BD7-45B8-ABE1-E8D948210778}"/>
                </a:ext>
              </a:extLst>
            </p:cNvPr>
            <p:cNvSpPr>
              <a:spLocks/>
            </p:cNvSpPr>
            <p:nvPr/>
          </p:nvSpPr>
          <p:spPr bwMode="auto">
            <a:xfrm>
              <a:off x="3963" y="2486"/>
              <a:ext cx="280" cy="278"/>
            </a:xfrm>
            <a:custGeom>
              <a:avLst/>
              <a:gdLst>
                <a:gd name="T0" fmla="*/ 109 w 117"/>
                <a:gd name="T1" fmla="*/ 100 h 116"/>
                <a:gd name="T2" fmla="*/ 16 w 117"/>
                <a:gd name="T3" fmla="*/ 8 h 116"/>
                <a:gd name="T4" fmla="*/ 16 w 117"/>
                <a:gd name="T5" fmla="*/ 8 h 116"/>
                <a:gd name="T6" fmla="*/ 8 w 117"/>
                <a:gd name="T7" fmla="*/ 0 h 116"/>
                <a:gd name="T8" fmla="*/ 0 w 117"/>
                <a:gd name="T9" fmla="*/ 8 h 116"/>
                <a:gd name="T10" fmla="*/ 109 w 117"/>
                <a:gd name="T11" fmla="*/ 116 h 116"/>
                <a:gd name="T12" fmla="*/ 117 w 117"/>
                <a:gd name="T13" fmla="*/ 108 h 116"/>
                <a:gd name="T14" fmla="*/ 109 w 117"/>
                <a:gd name="T15" fmla="*/ 10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6">
                  <a:moveTo>
                    <a:pt x="109" y="100"/>
                  </a:moveTo>
                  <a:cubicBezTo>
                    <a:pt x="58" y="100"/>
                    <a:pt x="16" y="59"/>
                    <a:pt x="16" y="8"/>
                  </a:cubicBezTo>
                  <a:cubicBezTo>
                    <a:pt x="16" y="8"/>
                    <a:pt x="16" y="8"/>
                    <a:pt x="16" y="8"/>
                  </a:cubicBezTo>
                  <a:cubicBezTo>
                    <a:pt x="16" y="3"/>
                    <a:pt x="13" y="0"/>
                    <a:pt x="8" y="0"/>
                  </a:cubicBezTo>
                  <a:cubicBezTo>
                    <a:pt x="4" y="0"/>
                    <a:pt x="0" y="4"/>
                    <a:pt x="0" y="8"/>
                  </a:cubicBezTo>
                  <a:cubicBezTo>
                    <a:pt x="0" y="68"/>
                    <a:pt x="49" y="116"/>
                    <a:pt x="109" y="116"/>
                  </a:cubicBezTo>
                  <a:cubicBezTo>
                    <a:pt x="114" y="116"/>
                    <a:pt x="117" y="113"/>
                    <a:pt x="117" y="108"/>
                  </a:cubicBezTo>
                  <a:cubicBezTo>
                    <a:pt x="117" y="104"/>
                    <a:pt x="114" y="100"/>
                    <a:pt x="10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a:extLst>
                <a:ext uri="{FF2B5EF4-FFF2-40B4-BE49-F238E27FC236}">
                  <a16:creationId xmlns:a16="http://schemas.microsoft.com/office/drawing/2014/main" id="{07D56C93-3ADA-4496-A09A-9483DCE67D21}"/>
                </a:ext>
              </a:extLst>
            </p:cNvPr>
            <p:cNvSpPr>
              <a:spLocks/>
            </p:cNvSpPr>
            <p:nvPr/>
          </p:nvSpPr>
          <p:spPr bwMode="auto">
            <a:xfrm>
              <a:off x="3847" y="2321"/>
              <a:ext cx="195" cy="366"/>
            </a:xfrm>
            <a:custGeom>
              <a:avLst/>
              <a:gdLst>
                <a:gd name="T0" fmla="*/ 76 w 81"/>
                <a:gd name="T1" fmla="*/ 15 h 153"/>
                <a:gd name="T2" fmla="*/ 78 w 81"/>
                <a:gd name="T3" fmla="*/ 14 h 153"/>
                <a:gd name="T4" fmla="*/ 81 w 81"/>
                <a:gd name="T5" fmla="*/ 8 h 153"/>
                <a:gd name="T6" fmla="*/ 73 w 81"/>
                <a:gd name="T7" fmla="*/ 0 h 153"/>
                <a:gd name="T8" fmla="*/ 67 w 81"/>
                <a:gd name="T9" fmla="*/ 3 h 153"/>
                <a:gd name="T10" fmla="*/ 30 w 81"/>
                <a:gd name="T11" fmla="*/ 149 h 153"/>
                <a:gd name="T12" fmla="*/ 36 w 81"/>
                <a:gd name="T13" fmla="*/ 153 h 153"/>
                <a:gd name="T14" fmla="*/ 40 w 81"/>
                <a:gd name="T15" fmla="*/ 152 h 153"/>
                <a:gd name="T16" fmla="*/ 43 w 81"/>
                <a:gd name="T17" fmla="*/ 141 h 153"/>
                <a:gd name="T18" fmla="*/ 76 w 81"/>
                <a:gd name="T19"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53">
                  <a:moveTo>
                    <a:pt x="76" y="15"/>
                  </a:moveTo>
                  <a:cubicBezTo>
                    <a:pt x="77" y="15"/>
                    <a:pt x="78" y="14"/>
                    <a:pt x="78" y="14"/>
                  </a:cubicBezTo>
                  <a:cubicBezTo>
                    <a:pt x="80" y="12"/>
                    <a:pt x="81" y="10"/>
                    <a:pt x="81" y="8"/>
                  </a:cubicBezTo>
                  <a:cubicBezTo>
                    <a:pt x="81" y="3"/>
                    <a:pt x="78" y="0"/>
                    <a:pt x="73" y="0"/>
                  </a:cubicBezTo>
                  <a:cubicBezTo>
                    <a:pt x="71" y="0"/>
                    <a:pt x="68" y="1"/>
                    <a:pt x="67" y="3"/>
                  </a:cubicBezTo>
                  <a:cubicBezTo>
                    <a:pt x="17" y="33"/>
                    <a:pt x="0" y="98"/>
                    <a:pt x="30" y="149"/>
                  </a:cubicBezTo>
                  <a:cubicBezTo>
                    <a:pt x="31" y="152"/>
                    <a:pt x="34" y="153"/>
                    <a:pt x="36" y="153"/>
                  </a:cubicBezTo>
                  <a:cubicBezTo>
                    <a:pt x="38" y="153"/>
                    <a:pt x="39" y="153"/>
                    <a:pt x="40" y="152"/>
                  </a:cubicBezTo>
                  <a:cubicBezTo>
                    <a:pt x="44" y="150"/>
                    <a:pt x="46" y="145"/>
                    <a:pt x="43" y="141"/>
                  </a:cubicBezTo>
                  <a:cubicBezTo>
                    <a:pt x="18" y="97"/>
                    <a:pt x="33" y="41"/>
                    <a:pt x="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48660F29-E181-448A-876D-43782E99FF4C}"/>
                </a:ext>
              </a:extLst>
            </p:cNvPr>
            <p:cNvSpPr>
              <a:spLocks/>
            </p:cNvSpPr>
            <p:nvPr/>
          </p:nvSpPr>
          <p:spPr bwMode="auto">
            <a:xfrm>
              <a:off x="3840" y="2208"/>
              <a:ext cx="372" cy="196"/>
            </a:xfrm>
            <a:custGeom>
              <a:avLst/>
              <a:gdLst>
                <a:gd name="T0" fmla="*/ 72 w 155"/>
                <a:gd name="T1" fmla="*/ 35 h 82"/>
                <a:gd name="T2" fmla="*/ 140 w 155"/>
                <a:gd name="T3" fmla="*/ 42 h 82"/>
                <a:gd name="T4" fmla="*/ 147 w 155"/>
                <a:gd name="T5" fmla="*/ 45 h 82"/>
                <a:gd name="T6" fmla="*/ 155 w 155"/>
                <a:gd name="T7" fmla="*/ 37 h 82"/>
                <a:gd name="T8" fmla="*/ 152 w 155"/>
                <a:gd name="T9" fmla="*/ 31 h 82"/>
                <a:gd name="T10" fmla="*/ 150 w 155"/>
                <a:gd name="T11" fmla="*/ 29 h 82"/>
                <a:gd name="T12" fmla="*/ 2 w 155"/>
                <a:gd name="T13" fmla="*/ 70 h 82"/>
                <a:gd name="T14" fmla="*/ 5 w 155"/>
                <a:gd name="T15" fmla="*/ 81 h 82"/>
                <a:gd name="T16" fmla="*/ 9 w 155"/>
                <a:gd name="T17" fmla="*/ 82 h 82"/>
                <a:gd name="T18" fmla="*/ 16 w 155"/>
                <a:gd name="T19" fmla="*/ 78 h 82"/>
                <a:gd name="T20" fmla="*/ 72 w 155"/>
                <a:gd name="T21" fmla="*/ 3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82">
                  <a:moveTo>
                    <a:pt x="72" y="35"/>
                  </a:moveTo>
                  <a:cubicBezTo>
                    <a:pt x="95" y="28"/>
                    <a:pt x="119" y="31"/>
                    <a:pt x="140" y="42"/>
                  </a:cubicBezTo>
                  <a:cubicBezTo>
                    <a:pt x="142" y="44"/>
                    <a:pt x="144" y="45"/>
                    <a:pt x="147" y="45"/>
                  </a:cubicBezTo>
                  <a:cubicBezTo>
                    <a:pt x="151" y="45"/>
                    <a:pt x="155" y="42"/>
                    <a:pt x="155" y="37"/>
                  </a:cubicBezTo>
                  <a:cubicBezTo>
                    <a:pt x="155" y="35"/>
                    <a:pt x="154" y="33"/>
                    <a:pt x="152" y="31"/>
                  </a:cubicBezTo>
                  <a:cubicBezTo>
                    <a:pt x="151" y="30"/>
                    <a:pt x="151" y="30"/>
                    <a:pt x="150" y="29"/>
                  </a:cubicBezTo>
                  <a:cubicBezTo>
                    <a:pt x="98" y="0"/>
                    <a:pt x="31" y="18"/>
                    <a:pt x="2" y="70"/>
                  </a:cubicBezTo>
                  <a:cubicBezTo>
                    <a:pt x="0" y="74"/>
                    <a:pt x="1" y="79"/>
                    <a:pt x="5" y="81"/>
                  </a:cubicBezTo>
                  <a:cubicBezTo>
                    <a:pt x="6" y="82"/>
                    <a:pt x="8" y="82"/>
                    <a:pt x="9" y="82"/>
                  </a:cubicBezTo>
                  <a:cubicBezTo>
                    <a:pt x="12" y="82"/>
                    <a:pt x="15" y="80"/>
                    <a:pt x="16" y="78"/>
                  </a:cubicBezTo>
                  <a:cubicBezTo>
                    <a:pt x="28" y="57"/>
                    <a:pt x="48" y="41"/>
                    <a:pt x="7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F4607C9E-CDFC-4527-9933-D712A184CAE5}"/>
                </a:ext>
              </a:extLst>
            </p:cNvPr>
            <p:cNvSpPr>
              <a:spLocks noEditPoints="1"/>
            </p:cNvSpPr>
            <p:nvPr/>
          </p:nvSpPr>
          <p:spPr bwMode="auto">
            <a:xfrm>
              <a:off x="4042" y="2357"/>
              <a:ext cx="208" cy="206"/>
            </a:xfrm>
            <a:custGeom>
              <a:avLst/>
              <a:gdLst>
                <a:gd name="T0" fmla="*/ 43 w 87"/>
                <a:gd name="T1" fmla="*/ 0 h 86"/>
                <a:gd name="T2" fmla="*/ 0 w 87"/>
                <a:gd name="T3" fmla="*/ 43 h 86"/>
                <a:gd name="T4" fmla="*/ 43 w 87"/>
                <a:gd name="T5" fmla="*/ 86 h 86"/>
                <a:gd name="T6" fmla="*/ 87 w 87"/>
                <a:gd name="T7" fmla="*/ 43 h 86"/>
                <a:gd name="T8" fmla="*/ 43 w 87"/>
                <a:gd name="T9" fmla="*/ 0 h 86"/>
                <a:gd name="T10" fmla="*/ 43 w 87"/>
                <a:gd name="T11" fmla="*/ 70 h 86"/>
                <a:gd name="T12" fmla="*/ 16 w 87"/>
                <a:gd name="T13" fmla="*/ 43 h 86"/>
                <a:gd name="T14" fmla="*/ 43 w 87"/>
                <a:gd name="T15" fmla="*/ 16 h 86"/>
                <a:gd name="T16" fmla="*/ 71 w 87"/>
                <a:gd name="T17" fmla="*/ 43 h 86"/>
                <a:gd name="T18" fmla="*/ 43 w 87"/>
                <a:gd name="T19" fmla="*/ 7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6">
                  <a:moveTo>
                    <a:pt x="43" y="0"/>
                  </a:moveTo>
                  <a:cubicBezTo>
                    <a:pt x="20" y="0"/>
                    <a:pt x="0" y="19"/>
                    <a:pt x="0" y="43"/>
                  </a:cubicBezTo>
                  <a:cubicBezTo>
                    <a:pt x="0" y="67"/>
                    <a:pt x="20" y="86"/>
                    <a:pt x="43" y="86"/>
                  </a:cubicBezTo>
                  <a:cubicBezTo>
                    <a:pt x="67" y="86"/>
                    <a:pt x="87" y="67"/>
                    <a:pt x="87" y="43"/>
                  </a:cubicBezTo>
                  <a:cubicBezTo>
                    <a:pt x="87" y="19"/>
                    <a:pt x="67" y="0"/>
                    <a:pt x="43" y="0"/>
                  </a:cubicBezTo>
                  <a:close/>
                  <a:moveTo>
                    <a:pt x="43" y="70"/>
                  </a:moveTo>
                  <a:cubicBezTo>
                    <a:pt x="28" y="70"/>
                    <a:pt x="16" y="58"/>
                    <a:pt x="16" y="43"/>
                  </a:cubicBezTo>
                  <a:cubicBezTo>
                    <a:pt x="16" y="28"/>
                    <a:pt x="28" y="16"/>
                    <a:pt x="43" y="16"/>
                  </a:cubicBezTo>
                  <a:cubicBezTo>
                    <a:pt x="58" y="16"/>
                    <a:pt x="71" y="28"/>
                    <a:pt x="71" y="43"/>
                  </a:cubicBezTo>
                  <a:cubicBezTo>
                    <a:pt x="71" y="58"/>
                    <a:pt x="58" y="70"/>
                    <a:pt x="4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Freeform 38">
            <a:extLst>
              <a:ext uri="{FF2B5EF4-FFF2-40B4-BE49-F238E27FC236}">
                <a16:creationId xmlns:a16="http://schemas.microsoft.com/office/drawing/2014/main" id="{827E6722-2A72-4BCD-A519-FD34C94A3535}"/>
              </a:ext>
            </a:extLst>
          </p:cNvPr>
          <p:cNvSpPr>
            <a:spLocks noEditPoints="1"/>
          </p:cNvSpPr>
          <p:nvPr/>
        </p:nvSpPr>
        <p:spPr bwMode="auto">
          <a:xfrm>
            <a:off x="666010" y="4123744"/>
            <a:ext cx="413081" cy="411039"/>
          </a:xfrm>
          <a:custGeom>
            <a:avLst/>
            <a:gdLst>
              <a:gd name="T0" fmla="*/ 245 w 253"/>
              <a:gd name="T1" fmla="*/ 182 h 252"/>
              <a:gd name="T2" fmla="*/ 208 w 253"/>
              <a:gd name="T3" fmla="*/ 182 h 252"/>
              <a:gd name="T4" fmla="*/ 208 w 253"/>
              <a:gd name="T5" fmla="*/ 88 h 252"/>
              <a:gd name="T6" fmla="*/ 221 w 253"/>
              <a:gd name="T7" fmla="*/ 99 h 252"/>
              <a:gd name="T8" fmla="*/ 226 w 253"/>
              <a:gd name="T9" fmla="*/ 101 h 252"/>
              <a:gd name="T10" fmla="*/ 232 w 253"/>
              <a:gd name="T11" fmla="*/ 98 h 252"/>
              <a:gd name="T12" fmla="*/ 231 w 253"/>
              <a:gd name="T13" fmla="*/ 87 h 252"/>
              <a:gd name="T14" fmla="*/ 133 w 253"/>
              <a:gd name="T15" fmla="*/ 2 h 252"/>
              <a:gd name="T16" fmla="*/ 122 w 253"/>
              <a:gd name="T17" fmla="*/ 2 h 252"/>
              <a:gd name="T18" fmla="*/ 24 w 253"/>
              <a:gd name="T19" fmla="*/ 87 h 252"/>
              <a:gd name="T20" fmla="*/ 23 w 253"/>
              <a:gd name="T21" fmla="*/ 98 h 252"/>
              <a:gd name="T22" fmla="*/ 34 w 253"/>
              <a:gd name="T23" fmla="*/ 99 h 252"/>
              <a:gd name="T24" fmla="*/ 47 w 253"/>
              <a:gd name="T25" fmla="*/ 88 h 252"/>
              <a:gd name="T26" fmla="*/ 47 w 253"/>
              <a:gd name="T27" fmla="*/ 182 h 252"/>
              <a:gd name="T28" fmla="*/ 9 w 253"/>
              <a:gd name="T29" fmla="*/ 182 h 252"/>
              <a:gd name="T30" fmla="*/ 1 w 253"/>
              <a:gd name="T31" fmla="*/ 190 h 252"/>
              <a:gd name="T32" fmla="*/ 9 w 253"/>
              <a:gd name="T33" fmla="*/ 198 h 252"/>
              <a:gd name="T34" fmla="*/ 55 w 253"/>
              <a:gd name="T35" fmla="*/ 198 h 252"/>
              <a:gd name="T36" fmla="*/ 67 w 253"/>
              <a:gd name="T37" fmla="*/ 198 h 252"/>
              <a:gd name="T38" fmla="*/ 55 w 253"/>
              <a:gd name="T39" fmla="*/ 223 h 252"/>
              <a:gd name="T40" fmla="*/ 37 w 253"/>
              <a:gd name="T41" fmla="*/ 212 h 252"/>
              <a:gd name="T42" fmla="*/ 27 w 253"/>
              <a:gd name="T43" fmla="*/ 213 h 252"/>
              <a:gd name="T44" fmla="*/ 3 w 253"/>
              <a:gd name="T45" fmla="*/ 239 h 252"/>
              <a:gd name="T46" fmla="*/ 4 w 253"/>
              <a:gd name="T47" fmla="*/ 250 h 252"/>
              <a:gd name="T48" fmla="*/ 9 w 253"/>
              <a:gd name="T49" fmla="*/ 252 h 252"/>
              <a:gd name="T50" fmla="*/ 15 w 253"/>
              <a:gd name="T51" fmla="*/ 250 h 252"/>
              <a:gd name="T52" fmla="*/ 34 w 253"/>
              <a:gd name="T53" fmla="*/ 229 h 252"/>
              <a:gd name="T54" fmla="*/ 55 w 253"/>
              <a:gd name="T55" fmla="*/ 241 h 252"/>
              <a:gd name="T56" fmla="*/ 61 w 253"/>
              <a:gd name="T57" fmla="*/ 242 h 252"/>
              <a:gd name="T58" fmla="*/ 66 w 253"/>
              <a:gd name="T59" fmla="*/ 238 h 252"/>
              <a:gd name="T60" fmla="*/ 85 w 253"/>
              <a:gd name="T61" fmla="*/ 198 h 252"/>
              <a:gd name="T62" fmla="*/ 200 w 253"/>
              <a:gd name="T63" fmla="*/ 198 h 252"/>
              <a:gd name="T64" fmla="*/ 245 w 253"/>
              <a:gd name="T65" fmla="*/ 198 h 252"/>
              <a:gd name="T66" fmla="*/ 253 w 253"/>
              <a:gd name="T67" fmla="*/ 190 h 252"/>
              <a:gd name="T68" fmla="*/ 245 w 253"/>
              <a:gd name="T69" fmla="*/ 182 h 252"/>
              <a:gd name="T70" fmla="*/ 63 w 253"/>
              <a:gd name="T71" fmla="*/ 182 h 252"/>
              <a:gd name="T72" fmla="*/ 63 w 253"/>
              <a:gd name="T73" fmla="*/ 75 h 252"/>
              <a:gd name="T74" fmla="*/ 63 w 253"/>
              <a:gd name="T75" fmla="*/ 75 h 252"/>
              <a:gd name="T76" fmla="*/ 128 w 253"/>
              <a:gd name="T77" fmla="*/ 19 h 252"/>
              <a:gd name="T78" fmla="*/ 192 w 253"/>
              <a:gd name="T79" fmla="*/ 74 h 252"/>
              <a:gd name="T80" fmla="*/ 192 w 253"/>
              <a:gd name="T81" fmla="*/ 75 h 252"/>
              <a:gd name="T82" fmla="*/ 192 w 253"/>
              <a:gd name="T83" fmla="*/ 99 h 252"/>
              <a:gd name="T84" fmla="*/ 191 w 253"/>
              <a:gd name="T85" fmla="*/ 99 h 252"/>
              <a:gd name="T86" fmla="*/ 169 w 253"/>
              <a:gd name="T87" fmla="*/ 126 h 252"/>
              <a:gd name="T88" fmla="*/ 149 w 253"/>
              <a:gd name="T89" fmla="*/ 114 h 252"/>
              <a:gd name="T90" fmla="*/ 142 w 253"/>
              <a:gd name="T91" fmla="*/ 113 h 252"/>
              <a:gd name="T92" fmla="*/ 138 w 253"/>
              <a:gd name="T93" fmla="*/ 118 h 252"/>
              <a:gd name="T94" fmla="*/ 124 w 253"/>
              <a:gd name="T95" fmla="*/ 155 h 252"/>
              <a:gd name="T96" fmla="*/ 99 w 253"/>
              <a:gd name="T97" fmla="*/ 147 h 252"/>
              <a:gd name="T98" fmla="*/ 89 w 253"/>
              <a:gd name="T99" fmla="*/ 151 h 252"/>
              <a:gd name="T100" fmla="*/ 75 w 253"/>
              <a:gd name="T101" fmla="*/ 182 h 252"/>
              <a:gd name="T102" fmla="*/ 63 w 253"/>
              <a:gd name="T103" fmla="*/ 182 h 252"/>
              <a:gd name="T104" fmla="*/ 92 w 253"/>
              <a:gd name="T105" fmla="*/ 182 h 252"/>
              <a:gd name="T106" fmla="*/ 101 w 253"/>
              <a:gd name="T107" fmla="*/ 164 h 252"/>
              <a:gd name="T108" fmla="*/ 127 w 253"/>
              <a:gd name="T109" fmla="*/ 173 h 252"/>
              <a:gd name="T110" fmla="*/ 137 w 253"/>
              <a:gd name="T111" fmla="*/ 168 h 252"/>
              <a:gd name="T112" fmla="*/ 149 w 253"/>
              <a:gd name="T113" fmla="*/ 133 h 252"/>
              <a:gd name="T114" fmla="*/ 167 w 253"/>
              <a:gd name="T115" fmla="*/ 143 h 252"/>
              <a:gd name="T116" fmla="*/ 177 w 253"/>
              <a:gd name="T117" fmla="*/ 141 h 252"/>
              <a:gd name="T118" fmla="*/ 192 w 253"/>
              <a:gd name="T119" fmla="*/ 124 h 252"/>
              <a:gd name="T120" fmla="*/ 192 w 253"/>
              <a:gd name="T121" fmla="*/ 182 h 252"/>
              <a:gd name="T122" fmla="*/ 92 w 253"/>
              <a:gd name="T123" fmla="*/ 18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52">
                <a:moveTo>
                  <a:pt x="245" y="182"/>
                </a:moveTo>
                <a:cubicBezTo>
                  <a:pt x="208" y="182"/>
                  <a:pt x="208" y="182"/>
                  <a:pt x="208" y="182"/>
                </a:cubicBezTo>
                <a:cubicBezTo>
                  <a:pt x="208" y="88"/>
                  <a:pt x="208" y="88"/>
                  <a:pt x="208" y="88"/>
                </a:cubicBezTo>
                <a:cubicBezTo>
                  <a:pt x="221" y="99"/>
                  <a:pt x="221" y="99"/>
                  <a:pt x="221" y="99"/>
                </a:cubicBezTo>
                <a:cubicBezTo>
                  <a:pt x="222" y="100"/>
                  <a:pt x="224" y="101"/>
                  <a:pt x="226" y="101"/>
                </a:cubicBezTo>
                <a:cubicBezTo>
                  <a:pt x="228" y="101"/>
                  <a:pt x="230" y="100"/>
                  <a:pt x="232" y="98"/>
                </a:cubicBezTo>
                <a:cubicBezTo>
                  <a:pt x="235" y="95"/>
                  <a:pt x="235" y="90"/>
                  <a:pt x="231" y="87"/>
                </a:cubicBezTo>
                <a:cubicBezTo>
                  <a:pt x="133" y="2"/>
                  <a:pt x="133" y="2"/>
                  <a:pt x="133" y="2"/>
                </a:cubicBezTo>
                <a:cubicBezTo>
                  <a:pt x="130" y="0"/>
                  <a:pt x="125" y="0"/>
                  <a:pt x="122" y="2"/>
                </a:cubicBezTo>
                <a:cubicBezTo>
                  <a:pt x="24" y="87"/>
                  <a:pt x="24" y="87"/>
                  <a:pt x="24" y="87"/>
                </a:cubicBezTo>
                <a:cubicBezTo>
                  <a:pt x="21" y="90"/>
                  <a:pt x="20" y="95"/>
                  <a:pt x="23" y="98"/>
                </a:cubicBezTo>
                <a:cubicBezTo>
                  <a:pt x="26" y="102"/>
                  <a:pt x="31" y="102"/>
                  <a:pt x="34" y="99"/>
                </a:cubicBezTo>
                <a:cubicBezTo>
                  <a:pt x="47" y="88"/>
                  <a:pt x="47" y="88"/>
                  <a:pt x="47" y="88"/>
                </a:cubicBezTo>
                <a:cubicBezTo>
                  <a:pt x="47" y="182"/>
                  <a:pt x="47" y="182"/>
                  <a:pt x="47" y="182"/>
                </a:cubicBezTo>
                <a:cubicBezTo>
                  <a:pt x="9" y="182"/>
                  <a:pt x="9" y="182"/>
                  <a:pt x="9" y="182"/>
                </a:cubicBezTo>
                <a:cubicBezTo>
                  <a:pt x="5" y="182"/>
                  <a:pt x="1" y="185"/>
                  <a:pt x="1" y="190"/>
                </a:cubicBezTo>
                <a:cubicBezTo>
                  <a:pt x="1" y="194"/>
                  <a:pt x="5" y="198"/>
                  <a:pt x="9" y="198"/>
                </a:cubicBezTo>
                <a:cubicBezTo>
                  <a:pt x="55" y="198"/>
                  <a:pt x="55" y="198"/>
                  <a:pt x="55" y="198"/>
                </a:cubicBezTo>
                <a:cubicBezTo>
                  <a:pt x="67" y="198"/>
                  <a:pt x="67" y="198"/>
                  <a:pt x="67" y="198"/>
                </a:cubicBezTo>
                <a:cubicBezTo>
                  <a:pt x="55" y="223"/>
                  <a:pt x="55" y="223"/>
                  <a:pt x="55" y="223"/>
                </a:cubicBezTo>
                <a:cubicBezTo>
                  <a:pt x="37" y="212"/>
                  <a:pt x="37" y="212"/>
                  <a:pt x="37" y="212"/>
                </a:cubicBezTo>
                <a:cubicBezTo>
                  <a:pt x="34" y="210"/>
                  <a:pt x="30" y="210"/>
                  <a:pt x="27" y="213"/>
                </a:cubicBezTo>
                <a:cubicBezTo>
                  <a:pt x="3" y="239"/>
                  <a:pt x="3" y="239"/>
                  <a:pt x="3" y="239"/>
                </a:cubicBezTo>
                <a:cubicBezTo>
                  <a:pt x="0" y="242"/>
                  <a:pt x="0" y="247"/>
                  <a:pt x="4" y="250"/>
                </a:cubicBezTo>
                <a:cubicBezTo>
                  <a:pt x="5" y="252"/>
                  <a:pt x="7" y="252"/>
                  <a:pt x="9" y="252"/>
                </a:cubicBezTo>
                <a:cubicBezTo>
                  <a:pt x="11" y="252"/>
                  <a:pt x="13" y="251"/>
                  <a:pt x="15" y="250"/>
                </a:cubicBezTo>
                <a:cubicBezTo>
                  <a:pt x="34" y="229"/>
                  <a:pt x="34" y="229"/>
                  <a:pt x="34" y="229"/>
                </a:cubicBezTo>
                <a:cubicBezTo>
                  <a:pt x="55" y="241"/>
                  <a:pt x="55" y="241"/>
                  <a:pt x="55" y="241"/>
                </a:cubicBezTo>
                <a:cubicBezTo>
                  <a:pt x="56" y="243"/>
                  <a:pt x="59" y="243"/>
                  <a:pt x="61" y="242"/>
                </a:cubicBezTo>
                <a:cubicBezTo>
                  <a:pt x="63" y="242"/>
                  <a:pt x="65" y="240"/>
                  <a:pt x="66" y="238"/>
                </a:cubicBezTo>
                <a:cubicBezTo>
                  <a:pt x="85" y="198"/>
                  <a:pt x="85" y="198"/>
                  <a:pt x="85" y="198"/>
                </a:cubicBezTo>
                <a:cubicBezTo>
                  <a:pt x="200" y="198"/>
                  <a:pt x="200" y="198"/>
                  <a:pt x="200" y="198"/>
                </a:cubicBezTo>
                <a:cubicBezTo>
                  <a:pt x="245" y="198"/>
                  <a:pt x="245" y="198"/>
                  <a:pt x="245" y="198"/>
                </a:cubicBezTo>
                <a:cubicBezTo>
                  <a:pt x="250" y="198"/>
                  <a:pt x="253" y="194"/>
                  <a:pt x="253" y="190"/>
                </a:cubicBezTo>
                <a:cubicBezTo>
                  <a:pt x="253" y="185"/>
                  <a:pt x="250" y="182"/>
                  <a:pt x="245" y="182"/>
                </a:cubicBezTo>
                <a:close/>
                <a:moveTo>
                  <a:pt x="63" y="182"/>
                </a:moveTo>
                <a:cubicBezTo>
                  <a:pt x="63" y="75"/>
                  <a:pt x="63" y="75"/>
                  <a:pt x="63" y="75"/>
                </a:cubicBezTo>
                <a:cubicBezTo>
                  <a:pt x="63" y="75"/>
                  <a:pt x="63" y="75"/>
                  <a:pt x="63" y="75"/>
                </a:cubicBezTo>
                <a:cubicBezTo>
                  <a:pt x="128" y="19"/>
                  <a:pt x="128" y="19"/>
                  <a:pt x="128" y="19"/>
                </a:cubicBezTo>
                <a:cubicBezTo>
                  <a:pt x="192" y="74"/>
                  <a:pt x="192" y="74"/>
                  <a:pt x="192" y="74"/>
                </a:cubicBezTo>
                <a:cubicBezTo>
                  <a:pt x="192" y="75"/>
                  <a:pt x="192" y="75"/>
                  <a:pt x="192" y="75"/>
                </a:cubicBezTo>
                <a:cubicBezTo>
                  <a:pt x="192" y="99"/>
                  <a:pt x="192" y="99"/>
                  <a:pt x="192" y="99"/>
                </a:cubicBezTo>
                <a:cubicBezTo>
                  <a:pt x="191" y="99"/>
                  <a:pt x="191" y="99"/>
                  <a:pt x="191" y="99"/>
                </a:cubicBezTo>
                <a:cubicBezTo>
                  <a:pt x="169" y="126"/>
                  <a:pt x="169" y="126"/>
                  <a:pt x="169" y="126"/>
                </a:cubicBezTo>
                <a:cubicBezTo>
                  <a:pt x="149" y="114"/>
                  <a:pt x="149" y="114"/>
                  <a:pt x="149" y="114"/>
                </a:cubicBezTo>
                <a:cubicBezTo>
                  <a:pt x="147" y="113"/>
                  <a:pt x="145" y="113"/>
                  <a:pt x="142" y="113"/>
                </a:cubicBezTo>
                <a:cubicBezTo>
                  <a:pt x="140" y="114"/>
                  <a:pt x="138" y="116"/>
                  <a:pt x="138" y="118"/>
                </a:cubicBezTo>
                <a:cubicBezTo>
                  <a:pt x="124" y="155"/>
                  <a:pt x="124" y="155"/>
                  <a:pt x="124" y="155"/>
                </a:cubicBezTo>
                <a:cubicBezTo>
                  <a:pt x="99" y="147"/>
                  <a:pt x="99" y="147"/>
                  <a:pt x="99" y="147"/>
                </a:cubicBezTo>
                <a:cubicBezTo>
                  <a:pt x="95" y="146"/>
                  <a:pt x="91" y="148"/>
                  <a:pt x="89" y="151"/>
                </a:cubicBezTo>
                <a:cubicBezTo>
                  <a:pt x="75" y="182"/>
                  <a:pt x="75" y="182"/>
                  <a:pt x="75" y="182"/>
                </a:cubicBezTo>
                <a:lnTo>
                  <a:pt x="63" y="182"/>
                </a:lnTo>
                <a:close/>
                <a:moveTo>
                  <a:pt x="92" y="182"/>
                </a:moveTo>
                <a:cubicBezTo>
                  <a:pt x="101" y="164"/>
                  <a:pt x="101" y="164"/>
                  <a:pt x="101" y="164"/>
                </a:cubicBezTo>
                <a:cubicBezTo>
                  <a:pt x="127" y="173"/>
                  <a:pt x="127" y="173"/>
                  <a:pt x="127" y="173"/>
                </a:cubicBezTo>
                <a:cubicBezTo>
                  <a:pt x="131" y="174"/>
                  <a:pt x="135" y="172"/>
                  <a:pt x="137" y="168"/>
                </a:cubicBezTo>
                <a:cubicBezTo>
                  <a:pt x="149" y="133"/>
                  <a:pt x="149" y="133"/>
                  <a:pt x="149" y="133"/>
                </a:cubicBezTo>
                <a:cubicBezTo>
                  <a:pt x="167" y="143"/>
                  <a:pt x="167" y="143"/>
                  <a:pt x="167" y="143"/>
                </a:cubicBezTo>
                <a:cubicBezTo>
                  <a:pt x="170" y="145"/>
                  <a:pt x="174" y="144"/>
                  <a:pt x="177" y="141"/>
                </a:cubicBezTo>
                <a:cubicBezTo>
                  <a:pt x="192" y="124"/>
                  <a:pt x="192" y="124"/>
                  <a:pt x="192" y="124"/>
                </a:cubicBezTo>
                <a:cubicBezTo>
                  <a:pt x="192" y="182"/>
                  <a:pt x="192" y="182"/>
                  <a:pt x="192" y="182"/>
                </a:cubicBezTo>
                <a:lnTo>
                  <a:pt x="92"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1" name="Group 41">
            <a:extLst>
              <a:ext uri="{FF2B5EF4-FFF2-40B4-BE49-F238E27FC236}">
                <a16:creationId xmlns:a16="http://schemas.microsoft.com/office/drawing/2014/main" id="{B9E7C490-A400-467E-97F3-3BBBD14122CC}"/>
              </a:ext>
            </a:extLst>
          </p:cNvPr>
          <p:cNvGrpSpPr>
            <a:grpSpLocks noChangeAspect="1"/>
          </p:cNvGrpSpPr>
          <p:nvPr/>
        </p:nvGrpSpPr>
        <p:grpSpPr bwMode="auto">
          <a:xfrm>
            <a:off x="701617" y="3467726"/>
            <a:ext cx="341866" cy="365760"/>
            <a:chOff x="3842" y="2158"/>
            <a:chExt cx="558" cy="597"/>
          </a:xfrm>
          <a:solidFill>
            <a:schemeClr val="bg1"/>
          </a:solidFill>
        </p:grpSpPr>
        <p:sp>
          <p:nvSpPr>
            <p:cNvPr id="73" name="Freeform 42">
              <a:extLst>
                <a:ext uri="{FF2B5EF4-FFF2-40B4-BE49-F238E27FC236}">
                  <a16:creationId xmlns:a16="http://schemas.microsoft.com/office/drawing/2014/main" id="{ECA4FD79-6B01-4719-A76D-647CCE933E0E}"/>
                </a:ext>
              </a:extLst>
            </p:cNvPr>
            <p:cNvSpPr>
              <a:spLocks/>
            </p:cNvSpPr>
            <p:nvPr/>
          </p:nvSpPr>
          <p:spPr bwMode="auto">
            <a:xfrm>
              <a:off x="3842" y="2158"/>
              <a:ext cx="349" cy="597"/>
            </a:xfrm>
            <a:custGeom>
              <a:avLst/>
              <a:gdLst>
                <a:gd name="T0" fmla="*/ 96 w 145"/>
                <a:gd name="T1" fmla="*/ 233 h 249"/>
                <a:gd name="T2" fmla="*/ 56 w 145"/>
                <a:gd name="T3" fmla="*/ 233 h 249"/>
                <a:gd name="T4" fmla="*/ 56 w 145"/>
                <a:gd name="T5" fmla="*/ 89 h 249"/>
                <a:gd name="T6" fmla="*/ 48 w 145"/>
                <a:gd name="T7" fmla="*/ 81 h 249"/>
                <a:gd name="T8" fmla="*/ 25 w 145"/>
                <a:gd name="T9" fmla="*/ 81 h 249"/>
                <a:gd name="T10" fmla="*/ 72 w 145"/>
                <a:gd name="T11" fmla="*/ 22 h 249"/>
                <a:gd name="T12" fmla="*/ 120 w 145"/>
                <a:gd name="T13" fmla="*/ 81 h 249"/>
                <a:gd name="T14" fmla="*/ 96 w 145"/>
                <a:gd name="T15" fmla="*/ 81 h 249"/>
                <a:gd name="T16" fmla="*/ 88 w 145"/>
                <a:gd name="T17" fmla="*/ 89 h 249"/>
                <a:gd name="T18" fmla="*/ 88 w 145"/>
                <a:gd name="T19" fmla="*/ 113 h 249"/>
                <a:gd name="T20" fmla="*/ 96 w 145"/>
                <a:gd name="T21" fmla="*/ 121 h 249"/>
                <a:gd name="T22" fmla="*/ 104 w 145"/>
                <a:gd name="T23" fmla="*/ 113 h 249"/>
                <a:gd name="T24" fmla="*/ 104 w 145"/>
                <a:gd name="T25" fmla="*/ 97 h 249"/>
                <a:gd name="T26" fmla="*/ 136 w 145"/>
                <a:gd name="T27" fmla="*/ 97 h 249"/>
                <a:gd name="T28" fmla="*/ 143 w 145"/>
                <a:gd name="T29" fmla="*/ 92 h 249"/>
                <a:gd name="T30" fmla="*/ 142 w 145"/>
                <a:gd name="T31" fmla="*/ 84 h 249"/>
                <a:gd name="T32" fmla="*/ 78 w 145"/>
                <a:gd name="T33" fmla="*/ 4 h 249"/>
                <a:gd name="T34" fmla="*/ 66 w 145"/>
                <a:gd name="T35" fmla="*/ 4 h 249"/>
                <a:gd name="T36" fmla="*/ 2 w 145"/>
                <a:gd name="T37" fmla="*/ 84 h 249"/>
                <a:gd name="T38" fmla="*/ 1 w 145"/>
                <a:gd name="T39" fmla="*/ 92 h 249"/>
                <a:gd name="T40" fmla="*/ 8 w 145"/>
                <a:gd name="T41" fmla="*/ 97 h 249"/>
                <a:gd name="T42" fmla="*/ 40 w 145"/>
                <a:gd name="T43" fmla="*/ 97 h 249"/>
                <a:gd name="T44" fmla="*/ 40 w 145"/>
                <a:gd name="T45" fmla="*/ 241 h 249"/>
                <a:gd name="T46" fmla="*/ 48 w 145"/>
                <a:gd name="T47" fmla="*/ 249 h 249"/>
                <a:gd name="T48" fmla="*/ 96 w 145"/>
                <a:gd name="T49" fmla="*/ 249 h 249"/>
                <a:gd name="T50" fmla="*/ 104 w 145"/>
                <a:gd name="T51" fmla="*/ 241 h 249"/>
                <a:gd name="T52" fmla="*/ 96 w 145"/>
                <a:gd name="T53"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 h="249">
                  <a:moveTo>
                    <a:pt x="96" y="233"/>
                  </a:moveTo>
                  <a:cubicBezTo>
                    <a:pt x="56" y="233"/>
                    <a:pt x="56" y="233"/>
                    <a:pt x="56" y="233"/>
                  </a:cubicBezTo>
                  <a:cubicBezTo>
                    <a:pt x="56" y="89"/>
                    <a:pt x="56" y="89"/>
                    <a:pt x="56" y="89"/>
                  </a:cubicBezTo>
                  <a:cubicBezTo>
                    <a:pt x="56" y="85"/>
                    <a:pt x="53" y="81"/>
                    <a:pt x="48" y="81"/>
                  </a:cubicBezTo>
                  <a:cubicBezTo>
                    <a:pt x="25" y="81"/>
                    <a:pt x="25" y="81"/>
                    <a:pt x="25" y="81"/>
                  </a:cubicBezTo>
                  <a:cubicBezTo>
                    <a:pt x="72" y="22"/>
                    <a:pt x="72" y="22"/>
                    <a:pt x="72" y="22"/>
                  </a:cubicBezTo>
                  <a:cubicBezTo>
                    <a:pt x="120" y="81"/>
                    <a:pt x="120" y="81"/>
                    <a:pt x="120" y="81"/>
                  </a:cubicBezTo>
                  <a:cubicBezTo>
                    <a:pt x="96" y="81"/>
                    <a:pt x="96" y="81"/>
                    <a:pt x="96" y="81"/>
                  </a:cubicBezTo>
                  <a:cubicBezTo>
                    <a:pt x="92" y="81"/>
                    <a:pt x="88" y="85"/>
                    <a:pt x="88" y="89"/>
                  </a:cubicBezTo>
                  <a:cubicBezTo>
                    <a:pt x="88" y="113"/>
                    <a:pt x="88" y="113"/>
                    <a:pt x="88" y="113"/>
                  </a:cubicBezTo>
                  <a:cubicBezTo>
                    <a:pt x="88" y="117"/>
                    <a:pt x="92" y="121"/>
                    <a:pt x="96" y="121"/>
                  </a:cubicBezTo>
                  <a:cubicBezTo>
                    <a:pt x="101" y="121"/>
                    <a:pt x="104" y="117"/>
                    <a:pt x="104" y="113"/>
                  </a:cubicBezTo>
                  <a:cubicBezTo>
                    <a:pt x="104" y="97"/>
                    <a:pt x="104" y="97"/>
                    <a:pt x="104" y="97"/>
                  </a:cubicBezTo>
                  <a:cubicBezTo>
                    <a:pt x="136" y="97"/>
                    <a:pt x="136" y="97"/>
                    <a:pt x="136" y="97"/>
                  </a:cubicBezTo>
                  <a:cubicBezTo>
                    <a:pt x="139" y="97"/>
                    <a:pt x="142" y="95"/>
                    <a:pt x="143" y="92"/>
                  </a:cubicBezTo>
                  <a:cubicBezTo>
                    <a:pt x="145" y="90"/>
                    <a:pt x="144" y="86"/>
                    <a:pt x="142" y="84"/>
                  </a:cubicBezTo>
                  <a:cubicBezTo>
                    <a:pt x="78" y="4"/>
                    <a:pt x="78" y="4"/>
                    <a:pt x="78" y="4"/>
                  </a:cubicBezTo>
                  <a:cubicBezTo>
                    <a:pt x="75" y="0"/>
                    <a:pt x="69" y="0"/>
                    <a:pt x="66" y="4"/>
                  </a:cubicBezTo>
                  <a:cubicBezTo>
                    <a:pt x="2" y="84"/>
                    <a:pt x="2" y="84"/>
                    <a:pt x="2" y="84"/>
                  </a:cubicBezTo>
                  <a:cubicBezTo>
                    <a:pt x="0" y="86"/>
                    <a:pt x="0" y="90"/>
                    <a:pt x="1" y="92"/>
                  </a:cubicBezTo>
                  <a:cubicBezTo>
                    <a:pt x="2" y="95"/>
                    <a:pt x="5" y="97"/>
                    <a:pt x="8" y="97"/>
                  </a:cubicBezTo>
                  <a:cubicBezTo>
                    <a:pt x="40" y="97"/>
                    <a:pt x="40" y="97"/>
                    <a:pt x="40" y="97"/>
                  </a:cubicBezTo>
                  <a:cubicBezTo>
                    <a:pt x="40" y="241"/>
                    <a:pt x="40" y="241"/>
                    <a:pt x="40" y="241"/>
                  </a:cubicBezTo>
                  <a:cubicBezTo>
                    <a:pt x="40" y="245"/>
                    <a:pt x="44" y="249"/>
                    <a:pt x="48" y="249"/>
                  </a:cubicBezTo>
                  <a:cubicBezTo>
                    <a:pt x="96" y="249"/>
                    <a:pt x="96" y="249"/>
                    <a:pt x="96" y="249"/>
                  </a:cubicBezTo>
                  <a:cubicBezTo>
                    <a:pt x="101" y="249"/>
                    <a:pt x="104" y="245"/>
                    <a:pt x="104" y="241"/>
                  </a:cubicBezTo>
                  <a:cubicBezTo>
                    <a:pt x="104" y="237"/>
                    <a:pt x="101" y="233"/>
                    <a:pt x="9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3">
              <a:extLst>
                <a:ext uri="{FF2B5EF4-FFF2-40B4-BE49-F238E27FC236}">
                  <a16:creationId xmlns:a16="http://schemas.microsoft.com/office/drawing/2014/main" id="{DAAC7CB3-9BF3-4136-813A-947458DD9603}"/>
                </a:ext>
              </a:extLst>
            </p:cNvPr>
            <p:cNvSpPr>
              <a:spLocks noEditPoints="1"/>
            </p:cNvSpPr>
            <p:nvPr/>
          </p:nvSpPr>
          <p:spPr bwMode="auto">
            <a:xfrm>
              <a:off x="4092" y="2448"/>
              <a:ext cx="135" cy="134"/>
            </a:xfrm>
            <a:custGeom>
              <a:avLst/>
              <a:gdLst>
                <a:gd name="T0" fmla="*/ 56 w 56"/>
                <a:gd name="T1" fmla="*/ 28 h 56"/>
                <a:gd name="T2" fmla="*/ 28 w 56"/>
                <a:gd name="T3" fmla="*/ 0 h 56"/>
                <a:gd name="T4" fmla="*/ 0 w 56"/>
                <a:gd name="T5" fmla="*/ 28 h 56"/>
                <a:gd name="T6" fmla="*/ 28 w 56"/>
                <a:gd name="T7" fmla="*/ 56 h 56"/>
                <a:gd name="T8" fmla="*/ 56 w 56"/>
                <a:gd name="T9" fmla="*/ 28 h 56"/>
                <a:gd name="T10" fmla="*/ 16 w 56"/>
                <a:gd name="T11" fmla="*/ 28 h 56"/>
                <a:gd name="T12" fmla="*/ 28 w 56"/>
                <a:gd name="T13" fmla="*/ 16 h 56"/>
                <a:gd name="T14" fmla="*/ 40 w 56"/>
                <a:gd name="T15" fmla="*/ 28 h 56"/>
                <a:gd name="T16" fmla="*/ 28 w 56"/>
                <a:gd name="T17" fmla="*/ 40 h 56"/>
                <a:gd name="T18" fmla="*/ 16 w 56"/>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56" y="28"/>
                  </a:moveTo>
                  <a:cubicBezTo>
                    <a:pt x="56" y="13"/>
                    <a:pt x="44" y="0"/>
                    <a:pt x="28" y="0"/>
                  </a:cubicBezTo>
                  <a:cubicBezTo>
                    <a:pt x="13" y="0"/>
                    <a:pt x="0" y="13"/>
                    <a:pt x="0" y="28"/>
                  </a:cubicBezTo>
                  <a:cubicBezTo>
                    <a:pt x="0" y="43"/>
                    <a:pt x="13" y="56"/>
                    <a:pt x="28" y="56"/>
                  </a:cubicBezTo>
                  <a:cubicBezTo>
                    <a:pt x="44" y="56"/>
                    <a:pt x="56" y="43"/>
                    <a:pt x="56" y="28"/>
                  </a:cubicBezTo>
                  <a:close/>
                  <a:moveTo>
                    <a:pt x="16" y="28"/>
                  </a:moveTo>
                  <a:cubicBezTo>
                    <a:pt x="16" y="21"/>
                    <a:pt x="22" y="16"/>
                    <a:pt x="28" y="16"/>
                  </a:cubicBezTo>
                  <a:cubicBezTo>
                    <a:pt x="35" y="16"/>
                    <a:pt x="40" y="21"/>
                    <a:pt x="40" y="28"/>
                  </a:cubicBezTo>
                  <a:cubicBezTo>
                    <a:pt x="40" y="35"/>
                    <a:pt x="35" y="40"/>
                    <a:pt x="28" y="40"/>
                  </a:cubicBezTo>
                  <a:cubicBezTo>
                    <a:pt x="22" y="40"/>
                    <a:pt x="16" y="35"/>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4">
              <a:extLst>
                <a:ext uri="{FF2B5EF4-FFF2-40B4-BE49-F238E27FC236}">
                  <a16:creationId xmlns:a16="http://schemas.microsoft.com/office/drawing/2014/main" id="{A10EF435-C606-4A2B-B5B0-6BF7EC0DEB8C}"/>
                </a:ext>
              </a:extLst>
            </p:cNvPr>
            <p:cNvSpPr>
              <a:spLocks noEditPoints="1"/>
            </p:cNvSpPr>
            <p:nvPr/>
          </p:nvSpPr>
          <p:spPr bwMode="auto">
            <a:xfrm>
              <a:off x="4265" y="2620"/>
              <a:ext cx="135" cy="13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0 h 56"/>
                <a:gd name="T12" fmla="*/ 16 w 56"/>
                <a:gd name="T13" fmla="*/ 28 h 56"/>
                <a:gd name="T14" fmla="*/ 28 w 56"/>
                <a:gd name="T15" fmla="*/ 16 h 56"/>
                <a:gd name="T16" fmla="*/ 40 w 56"/>
                <a:gd name="T17" fmla="*/ 28 h 56"/>
                <a:gd name="T18" fmla="*/ 28 w 56"/>
                <a:gd name="T1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4" y="56"/>
                    <a:pt x="56" y="43"/>
                    <a:pt x="56" y="28"/>
                  </a:cubicBezTo>
                  <a:cubicBezTo>
                    <a:pt x="56" y="13"/>
                    <a:pt x="44" y="0"/>
                    <a:pt x="28" y="0"/>
                  </a:cubicBezTo>
                  <a:close/>
                  <a:moveTo>
                    <a:pt x="28" y="40"/>
                  </a:moveTo>
                  <a:cubicBezTo>
                    <a:pt x="22" y="40"/>
                    <a:pt x="16" y="35"/>
                    <a:pt x="16" y="28"/>
                  </a:cubicBezTo>
                  <a:cubicBezTo>
                    <a:pt x="16" y="21"/>
                    <a:pt x="22"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8461D7D3-B8D0-4D8B-89ED-2ABA32D88604}"/>
                </a:ext>
              </a:extLst>
            </p:cNvPr>
            <p:cNvSpPr>
              <a:spLocks/>
            </p:cNvSpPr>
            <p:nvPr/>
          </p:nvSpPr>
          <p:spPr bwMode="auto">
            <a:xfrm>
              <a:off x="4128" y="2465"/>
              <a:ext cx="236" cy="270"/>
            </a:xfrm>
            <a:custGeom>
              <a:avLst/>
              <a:gdLst>
                <a:gd name="T0" fmla="*/ 94 w 98"/>
                <a:gd name="T1" fmla="*/ 3 h 113"/>
                <a:gd name="T2" fmla="*/ 83 w 98"/>
                <a:gd name="T3" fmla="*/ 4 h 113"/>
                <a:gd name="T4" fmla="*/ 3 w 98"/>
                <a:gd name="T5" fmla="*/ 100 h 113"/>
                <a:gd name="T6" fmla="*/ 4 w 98"/>
                <a:gd name="T7" fmla="*/ 111 h 113"/>
                <a:gd name="T8" fmla="*/ 9 w 98"/>
                <a:gd name="T9" fmla="*/ 113 h 113"/>
                <a:gd name="T10" fmla="*/ 15 w 98"/>
                <a:gd name="T11" fmla="*/ 110 h 113"/>
                <a:gd name="T12" fmla="*/ 95 w 98"/>
                <a:gd name="T13" fmla="*/ 14 h 113"/>
                <a:gd name="T14" fmla="*/ 94 w 98"/>
                <a:gd name="T15" fmla="*/ 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3">
                  <a:moveTo>
                    <a:pt x="94" y="3"/>
                  </a:moveTo>
                  <a:cubicBezTo>
                    <a:pt x="91" y="0"/>
                    <a:pt x="86" y="1"/>
                    <a:pt x="83" y="4"/>
                  </a:cubicBezTo>
                  <a:cubicBezTo>
                    <a:pt x="3" y="100"/>
                    <a:pt x="3" y="100"/>
                    <a:pt x="3" y="100"/>
                  </a:cubicBezTo>
                  <a:cubicBezTo>
                    <a:pt x="0" y="103"/>
                    <a:pt x="1" y="108"/>
                    <a:pt x="4" y="111"/>
                  </a:cubicBezTo>
                  <a:cubicBezTo>
                    <a:pt x="6" y="112"/>
                    <a:pt x="7" y="113"/>
                    <a:pt x="9" y="113"/>
                  </a:cubicBezTo>
                  <a:cubicBezTo>
                    <a:pt x="12" y="113"/>
                    <a:pt x="14" y="112"/>
                    <a:pt x="15" y="110"/>
                  </a:cubicBezTo>
                  <a:cubicBezTo>
                    <a:pt x="95" y="14"/>
                    <a:pt x="95" y="14"/>
                    <a:pt x="95" y="14"/>
                  </a:cubicBezTo>
                  <a:cubicBezTo>
                    <a:pt x="98" y="11"/>
                    <a:pt x="98" y="6"/>
                    <a:pt x="9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custData r:id="rId1"/>
    </p:custDataLst>
    <p:extLst>
      <p:ext uri="{BB962C8B-B14F-4D97-AF65-F5344CB8AC3E}">
        <p14:creationId xmlns:p14="http://schemas.microsoft.com/office/powerpoint/2010/main" val="365364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361951"/>
            <a:ext cx="11223623" cy="495299"/>
          </a:xfrm>
        </p:spPr>
        <p:txBody>
          <a:bodyPr/>
          <a:lstStyle/>
          <a:p>
            <a:r>
              <a:rPr lang="es-CO" dirty="0"/>
              <a:t>Latinoamérica y Caribe, resumen de renovación</a:t>
            </a:r>
          </a:p>
        </p:txBody>
      </p:sp>
      <p:sp>
        <p:nvSpPr>
          <p:cNvPr id="3" name="TextBox 2"/>
          <p:cNvSpPr txBox="1"/>
          <p:nvPr/>
        </p:nvSpPr>
        <p:spPr>
          <a:xfrm>
            <a:off x="680579" y="2280305"/>
            <a:ext cx="2038398" cy="3847207"/>
          </a:xfrm>
          <a:prstGeom prst="rect">
            <a:avLst/>
          </a:prstGeom>
          <a:noFill/>
        </p:spPr>
        <p:txBody>
          <a:bodyPr wrap="square" lIns="0" tIns="0" rIns="0" bIns="0" rtlCol="0">
            <a:spAutoFit/>
          </a:bodyPr>
          <a:lstStyle/>
          <a:p>
            <a:r>
              <a:rPr lang="es-ES" sz="1000" u="sng" dirty="0"/>
              <a:t>Disponibilidad de capacidad</a:t>
            </a:r>
          </a:p>
          <a:p>
            <a:r>
              <a:rPr lang="es-ES" sz="1000" dirty="0"/>
              <a:t>Limitado pero suficiente, con más restricciones (es decir, se necesidad de aumentar precios para desbloquear la capacidad) en los territorios de mayor exposición.</a:t>
            </a:r>
          </a:p>
          <a:p>
            <a:endParaRPr lang="es-ES" sz="1000" dirty="0"/>
          </a:p>
          <a:p>
            <a:r>
              <a:rPr lang="es-ES" sz="1000" u="sng" dirty="0"/>
              <a:t>Nuevas entradas</a:t>
            </a:r>
          </a:p>
          <a:p>
            <a:r>
              <a:rPr lang="es-ES" sz="1000" dirty="0"/>
              <a:t>Unos pequeños mercados, y con participaciones pequeñas.</a:t>
            </a:r>
          </a:p>
          <a:p>
            <a:endParaRPr lang="es-ES" sz="1000" dirty="0"/>
          </a:p>
          <a:p>
            <a:r>
              <a:rPr lang="es-ES" sz="1000" u="sng" dirty="0"/>
              <a:t>Salida de reaseguradoras</a:t>
            </a:r>
          </a:p>
          <a:p>
            <a:r>
              <a:rPr lang="es-ES" sz="1000" dirty="0"/>
              <a:t>Sirius y </a:t>
            </a:r>
            <a:r>
              <a:rPr lang="es-ES" sz="1000" dirty="0" err="1"/>
              <a:t>Blenheim</a:t>
            </a:r>
            <a:r>
              <a:rPr lang="es-ES" sz="1000" dirty="0"/>
              <a:t> de todos los programas, otros de ciertos territorios/cuentas.</a:t>
            </a:r>
          </a:p>
          <a:p>
            <a:endParaRPr lang="es-ES" sz="1000" dirty="0"/>
          </a:p>
          <a:p>
            <a:r>
              <a:rPr lang="es-ES" sz="1000" u="sng" dirty="0"/>
              <a:t>Aumentos/reducciones </a:t>
            </a:r>
          </a:p>
          <a:p>
            <a:r>
              <a:rPr lang="es-ES" sz="1000" dirty="0"/>
              <a:t>Varios limitados al mantener su  capacidad monetaria. Se observó una reducción del apetito de </a:t>
            </a:r>
            <a:r>
              <a:rPr lang="es-ES" sz="1000" dirty="0" err="1"/>
              <a:t>Lloyd's</a:t>
            </a:r>
            <a:r>
              <a:rPr lang="es-ES" sz="1000" dirty="0"/>
              <a:t>, algunos mercados buscan cambiar de prorrata a XL, otros están dispuestos a aumentar en ciertos casos a un precio satisfactorio.</a:t>
            </a:r>
            <a:endParaRPr lang="es-CO" sz="1000" dirty="0"/>
          </a:p>
        </p:txBody>
      </p:sp>
      <p:sp>
        <p:nvSpPr>
          <p:cNvPr id="7" name="Isosceles Triangle 6">
            <a:extLst>
              <a:ext uri="{FF2B5EF4-FFF2-40B4-BE49-F238E27FC236}">
                <a16:creationId xmlns:a16="http://schemas.microsoft.com/office/drawing/2014/main" id="{DD2C449F-2545-4DC1-B4FC-2917444D09C2}"/>
              </a:ext>
            </a:extLst>
          </p:cNvPr>
          <p:cNvSpPr/>
          <p:nvPr/>
        </p:nvSpPr>
        <p:spPr>
          <a:xfrm rot="10800000">
            <a:off x="1572057" y="2045456"/>
            <a:ext cx="249560" cy="12768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FE18897-DC13-4875-A280-7CA10130E05A}"/>
              </a:ext>
            </a:extLst>
          </p:cNvPr>
          <p:cNvSpPr/>
          <p:nvPr/>
        </p:nvSpPr>
        <p:spPr>
          <a:xfrm>
            <a:off x="603635" y="1036971"/>
            <a:ext cx="2186403" cy="10298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0" name="Content Placeholder 4">
            <a:extLst>
              <a:ext uri="{FF2B5EF4-FFF2-40B4-BE49-F238E27FC236}">
                <a16:creationId xmlns:a16="http://schemas.microsoft.com/office/drawing/2014/main" id="{73826A76-2931-48CB-9E3A-97E33FC91622}"/>
              </a:ext>
            </a:extLst>
          </p:cNvPr>
          <p:cNvSpPr txBox="1">
            <a:spLocks/>
          </p:cNvSpPr>
          <p:nvPr/>
        </p:nvSpPr>
        <p:spPr>
          <a:xfrm>
            <a:off x="798610" y="1737198"/>
            <a:ext cx="1793905"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Capacidad</a:t>
            </a:r>
            <a:endParaRPr kumimoji="0" lang="es-CO" sz="14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0E04EDFC-869A-4167-86FF-C0781B127928}"/>
              </a:ext>
            </a:extLst>
          </p:cNvPr>
          <p:cNvGrpSpPr/>
          <p:nvPr/>
        </p:nvGrpSpPr>
        <p:grpSpPr>
          <a:xfrm>
            <a:off x="2845455" y="1036971"/>
            <a:ext cx="2185416" cy="1136172"/>
            <a:chOff x="3310122" y="1609725"/>
            <a:chExt cx="2185416" cy="1136172"/>
          </a:xfrm>
          <a:solidFill>
            <a:schemeClr val="accent2"/>
          </a:solidFill>
        </p:grpSpPr>
        <p:sp>
          <p:nvSpPr>
            <p:cNvPr id="12" name="Rectangle 11">
              <a:extLst>
                <a:ext uri="{FF2B5EF4-FFF2-40B4-BE49-F238E27FC236}">
                  <a16:creationId xmlns:a16="http://schemas.microsoft.com/office/drawing/2014/main" id="{84F833A9-27FC-4A53-9A94-08AD554B9A2F}"/>
                </a:ext>
              </a:extLst>
            </p:cNvPr>
            <p:cNvSpPr/>
            <p:nvPr/>
          </p:nvSpPr>
          <p:spPr>
            <a:xfrm>
              <a:off x="3310122" y="1609725"/>
              <a:ext cx="2185416" cy="10298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3" name="Isosceles Triangle 12">
              <a:extLst>
                <a:ext uri="{FF2B5EF4-FFF2-40B4-BE49-F238E27FC236}">
                  <a16:creationId xmlns:a16="http://schemas.microsoft.com/office/drawing/2014/main" id="{86B1500F-84DD-47D6-BCF7-6AE5A29505B2}"/>
                </a:ext>
              </a:extLst>
            </p:cNvPr>
            <p:cNvSpPr/>
            <p:nvPr/>
          </p:nvSpPr>
          <p:spPr>
            <a:xfrm rot="10800000">
              <a:off x="4278051" y="261821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4" name="Content Placeholder 5">
            <a:extLst>
              <a:ext uri="{FF2B5EF4-FFF2-40B4-BE49-F238E27FC236}">
                <a16:creationId xmlns:a16="http://schemas.microsoft.com/office/drawing/2014/main" id="{2E6FF558-BBEF-4590-AC19-5A39359476FF}"/>
              </a:ext>
            </a:extLst>
          </p:cNvPr>
          <p:cNvSpPr txBox="1">
            <a:spLocks/>
          </p:cNvSpPr>
          <p:nvPr/>
        </p:nvSpPr>
        <p:spPr>
          <a:xfrm>
            <a:off x="2662539" y="1737198"/>
            <a:ext cx="2628900"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Negocio Original</a:t>
            </a:r>
          </a:p>
        </p:txBody>
      </p:sp>
      <p:cxnSp>
        <p:nvCxnSpPr>
          <p:cNvPr id="15" name="Straight Connector 14">
            <a:extLst>
              <a:ext uri="{FF2B5EF4-FFF2-40B4-BE49-F238E27FC236}">
                <a16:creationId xmlns:a16="http://schemas.microsoft.com/office/drawing/2014/main" id="{8861B477-666E-4995-A948-F6477EC765ED}"/>
              </a:ext>
            </a:extLst>
          </p:cNvPr>
          <p:cNvCxnSpPr>
            <a:cxnSpLocks/>
          </p:cNvCxnSpPr>
          <p:nvPr/>
        </p:nvCxnSpPr>
        <p:spPr>
          <a:xfrm>
            <a:off x="7289250"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72AB69-3B71-4BA3-9DEE-C95F5861166E}"/>
              </a:ext>
            </a:extLst>
          </p:cNvPr>
          <p:cNvCxnSpPr>
            <a:cxnSpLocks/>
          </p:cNvCxnSpPr>
          <p:nvPr/>
        </p:nvCxnSpPr>
        <p:spPr>
          <a:xfrm>
            <a:off x="9532849"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321EF-364E-436E-8E5D-474575219211}"/>
              </a:ext>
            </a:extLst>
          </p:cNvPr>
          <p:cNvSpPr/>
          <p:nvPr/>
        </p:nvSpPr>
        <p:spPr>
          <a:xfrm>
            <a:off x="7319530" y="1036972"/>
            <a:ext cx="2185416" cy="10298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9" name="Isosceles Triangle 18">
            <a:extLst>
              <a:ext uri="{FF2B5EF4-FFF2-40B4-BE49-F238E27FC236}">
                <a16:creationId xmlns:a16="http://schemas.microsoft.com/office/drawing/2014/main" id="{58A4DBC8-DE74-4FAC-91AB-6D5160B7F633}"/>
              </a:ext>
            </a:extLst>
          </p:cNvPr>
          <p:cNvSpPr/>
          <p:nvPr/>
        </p:nvSpPr>
        <p:spPr>
          <a:xfrm rot="10800000">
            <a:off x="8346491" y="2045457"/>
            <a:ext cx="249560" cy="127687"/>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20" name="Content Placeholder 7">
            <a:extLst>
              <a:ext uri="{FF2B5EF4-FFF2-40B4-BE49-F238E27FC236}">
                <a16:creationId xmlns:a16="http://schemas.microsoft.com/office/drawing/2014/main" id="{2DC4D5AF-0EEF-40B8-975F-F1E979AA1442}"/>
              </a:ext>
            </a:extLst>
          </p:cNvPr>
          <p:cNvSpPr txBox="1">
            <a:spLocks/>
          </p:cNvSpPr>
          <p:nvPr/>
        </p:nvSpPr>
        <p:spPr>
          <a:xfrm>
            <a:off x="7165458" y="1737198"/>
            <a:ext cx="2619377"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Precios</a:t>
            </a:r>
          </a:p>
        </p:txBody>
      </p:sp>
      <p:grpSp>
        <p:nvGrpSpPr>
          <p:cNvPr id="21" name="Group 20">
            <a:extLst>
              <a:ext uri="{FF2B5EF4-FFF2-40B4-BE49-F238E27FC236}">
                <a16:creationId xmlns:a16="http://schemas.microsoft.com/office/drawing/2014/main" id="{9E3EB259-F40E-4E3B-9E03-12FC8C4B9733}"/>
              </a:ext>
            </a:extLst>
          </p:cNvPr>
          <p:cNvGrpSpPr/>
          <p:nvPr/>
        </p:nvGrpSpPr>
        <p:grpSpPr>
          <a:xfrm>
            <a:off x="5079488" y="1036971"/>
            <a:ext cx="2185416" cy="1136172"/>
            <a:chOff x="3310121" y="1609725"/>
            <a:chExt cx="2677853" cy="1136172"/>
          </a:xfrm>
          <a:solidFill>
            <a:schemeClr val="accent2"/>
          </a:solidFill>
        </p:grpSpPr>
        <p:sp>
          <p:nvSpPr>
            <p:cNvPr id="22" name="Rectangle 21">
              <a:extLst>
                <a:ext uri="{FF2B5EF4-FFF2-40B4-BE49-F238E27FC236}">
                  <a16:creationId xmlns:a16="http://schemas.microsoft.com/office/drawing/2014/main" id="{0E751285-3AA1-4791-B108-B8C22B319827}"/>
                </a:ext>
              </a:extLst>
            </p:cNvPr>
            <p:cNvSpPr/>
            <p:nvPr/>
          </p:nvSpPr>
          <p:spPr>
            <a:xfrm>
              <a:off x="3310121" y="1609725"/>
              <a:ext cx="2677853" cy="10298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23" name="Isosceles Triangle 22">
              <a:extLst>
                <a:ext uri="{FF2B5EF4-FFF2-40B4-BE49-F238E27FC236}">
                  <a16:creationId xmlns:a16="http://schemas.microsoft.com/office/drawing/2014/main" id="{7A31D98C-2A10-4ECD-8C55-D8ADBD4455BF}"/>
                </a:ext>
              </a:extLst>
            </p:cNvPr>
            <p:cNvSpPr/>
            <p:nvPr/>
          </p:nvSpPr>
          <p:spPr>
            <a:xfrm rot="10800000">
              <a:off x="4524267" y="2618210"/>
              <a:ext cx="249560" cy="12768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24" name="Content Placeholder 5">
            <a:extLst>
              <a:ext uri="{FF2B5EF4-FFF2-40B4-BE49-F238E27FC236}">
                <a16:creationId xmlns:a16="http://schemas.microsoft.com/office/drawing/2014/main" id="{79691E4C-AD34-4441-AB35-901681116178}"/>
              </a:ext>
            </a:extLst>
          </p:cNvPr>
          <p:cNvSpPr txBox="1">
            <a:spLocks/>
          </p:cNvSpPr>
          <p:nvPr/>
        </p:nvSpPr>
        <p:spPr>
          <a:xfrm>
            <a:off x="5522431" y="1737198"/>
            <a:ext cx="1297419"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Estructuras</a:t>
            </a:r>
          </a:p>
        </p:txBody>
      </p:sp>
      <p:grpSp>
        <p:nvGrpSpPr>
          <p:cNvPr id="26" name="Group 98">
            <a:extLst>
              <a:ext uri="{FF2B5EF4-FFF2-40B4-BE49-F238E27FC236}">
                <a16:creationId xmlns:a16="http://schemas.microsoft.com/office/drawing/2014/main" id="{BA0D4422-250B-48C6-AFF1-EB7D2CEB26ED}"/>
              </a:ext>
            </a:extLst>
          </p:cNvPr>
          <p:cNvGrpSpPr>
            <a:grpSpLocks noChangeAspect="1"/>
          </p:cNvGrpSpPr>
          <p:nvPr/>
        </p:nvGrpSpPr>
        <p:grpSpPr bwMode="auto">
          <a:xfrm>
            <a:off x="8245833" y="1211195"/>
            <a:ext cx="450875" cy="453422"/>
            <a:chOff x="3812" y="2037"/>
            <a:chExt cx="177" cy="178"/>
          </a:xfrm>
          <a:solidFill>
            <a:schemeClr val="bg1"/>
          </a:solidFill>
        </p:grpSpPr>
        <p:sp>
          <p:nvSpPr>
            <p:cNvPr id="27" name="Freeform 99">
              <a:extLst>
                <a:ext uri="{FF2B5EF4-FFF2-40B4-BE49-F238E27FC236}">
                  <a16:creationId xmlns:a16="http://schemas.microsoft.com/office/drawing/2014/main" id="{D49AAAB3-F4F9-418B-A296-B89CA353D16C}"/>
                </a:ext>
              </a:extLst>
            </p:cNvPr>
            <p:cNvSpPr>
              <a:spLocks/>
            </p:cNvSpPr>
            <p:nvPr/>
          </p:nvSpPr>
          <p:spPr bwMode="auto">
            <a:xfrm>
              <a:off x="3812" y="2037"/>
              <a:ext cx="177" cy="134"/>
            </a:xfrm>
            <a:custGeom>
              <a:avLst/>
              <a:gdLst>
                <a:gd name="T0" fmla="*/ 124 w 128"/>
                <a:gd name="T1" fmla="*/ 0 h 96"/>
                <a:gd name="T2" fmla="*/ 4 w 128"/>
                <a:gd name="T3" fmla="*/ 0 h 96"/>
                <a:gd name="T4" fmla="*/ 0 w 128"/>
                <a:gd name="T5" fmla="*/ 4 h 96"/>
                <a:gd name="T6" fmla="*/ 0 w 128"/>
                <a:gd name="T7" fmla="*/ 92 h 96"/>
                <a:gd name="T8" fmla="*/ 4 w 128"/>
                <a:gd name="T9" fmla="*/ 96 h 96"/>
                <a:gd name="T10" fmla="*/ 60 w 128"/>
                <a:gd name="T11" fmla="*/ 96 h 96"/>
                <a:gd name="T12" fmla="*/ 64 w 128"/>
                <a:gd name="T13" fmla="*/ 92 h 96"/>
                <a:gd name="T14" fmla="*/ 60 w 128"/>
                <a:gd name="T15" fmla="*/ 88 h 96"/>
                <a:gd name="T16" fmla="*/ 8 w 128"/>
                <a:gd name="T17" fmla="*/ 88 h 96"/>
                <a:gd name="T18" fmla="*/ 8 w 128"/>
                <a:gd name="T19" fmla="*/ 8 h 96"/>
                <a:gd name="T20" fmla="*/ 120 w 128"/>
                <a:gd name="T21" fmla="*/ 8 h 96"/>
                <a:gd name="T22" fmla="*/ 120 w 128"/>
                <a:gd name="T23" fmla="*/ 60 h 96"/>
                <a:gd name="T24" fmla="*/ 124 w 128"/>
                <a:gd name="T25" fmla="*/ 64 h 96"/>
                <a:gd name="T26" fmla="*/ 128 w 128"/>
                <a:gd name="T27" fmla="*/ 60 h 96"/>
                <a:gd name="T28" fmla="*/ 128 w 128"/>
                <a:gd name="T29" fmla="*/ 4 h 96"/>
                <a:gd name="T30" fmla="*/ 124 w 12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6">
                  <a:moveTo>
                    <a:pt x="124" y="0"/>
                  </a:moveTo>
                  <a:cubicBezTo>
                    <a:pt x="4" y="0"/>
                    <a:pt x="4" y="0"/>
                    <a:pt x="4" y="0"/>
                  </a:cubicBezTo>
                  <a:cubicBezTo>
                    <a:pt x="2" y="0"/>
                    <a:pt x="0" y="2"/>
                    <a:pt x="0" y="4"/>
                  </a:cubicBezTo>
                  <a:cubicBezTo>
                    <a:pt x="0" y="92"/>
                    <a:pt x="0" y="92"/>
                    <a:pt x="0" y="92"/>
                  </a:cubicBezTo>
                  <a:cubicBezTo>
                    <a:pt x="0" y="94"/>
                    <a:pt x="2" y="96"/>
                    <a:pt x="4" y="96"/>
                  </a:cubicBezTo>
                  <a:cubicBezTo>
                    <a:pt x="60" y="96"/>
                    <a:pt x="60" y="96"/>
                    <a:pt x="60" y="96"/>
                  </a:cubicBezTo>
                  <a:cubicBezTo>
                    <a:pt x="62" y="96"/>
                    <a:pt x="64" y="94"/>
                    <a:pt x="64" y="92"/>
                  </a:cubicBezTo>
                  <a:cubicBezTo>
                    <a:pt x="64" y="90"/>
                    <a:pt x="62" y="88"/>
                    <a:pt x="60" y="88"/>
                  </a:cubicBezTo>
                  <a:cubicBezTo>
                    <a:pt x="8" y="88"/>
                    <a:pt x="8" y="88"/>
                    <a:pt x="8" y="88"/>
                  </a:cubicBezTo>
                  <a:cubicBezTo>
                    <a:pt x="8" y="8"/>
                    <a:pt x="8" y="8"/>
                    <a:pt x="8" y="8"/>
                  </a:cubicBezTo>
                  <a:cubicBezTo>
                    <a:pt x="120" y="8"/>
                    <a:pt x="120" y="8"/>
                    <a:pt x="120" y="8"/>
                  </a:cubicBezTo>
                  <a:cubicBezTo>
                    <a:pt x="120" y="60"/>
                    <a:pt x="120" y="60"/>
                    <a:pt x="120" y="60"/>
                  </a:cubicBezTo>
                  <a:cubicBezTo>
                    <a:pt x="120" y="62"/>
                    <a:pt x="122" y="64"/>
                    <a:pt x="124" y="64"/>
                  </a:cubicBezTo>
                  <a:cubicBezTo>
                    <a:pt x="126" y="64"/>
                    <a:pt x="128" y="62"/>
                    <a:pt x="128" y="60"/>
                  </a:cubicBezTo>
                  <a:cubicBezTo>
                    <a:pt x="128" y="4"/>
                    <a:pt x="128" y="4"/>
                    <a:pt x="128" y="4"/>
                  </a:cubicBezTo>
                  <a:cubicBezTo>
                    <a:pt x="128" y="2"/>
                    <a:pt x="126"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28" name="Freeform 100">
              <a:extLst>
                <a:ext uri="{FF2B5EF4-FFF2-40B4-BE49-F238E27FC236}">
                  <a16:creationId xmlns:a16="http://schemas.microsoft.com/office/drawing/2014/main" id="{846BDE52-B8C0-4164-BC36-10658936D2C3}"/>
                </a:ext>
              </a:extLst>
            </p:cNvPr>
            <p:cNvSpPr>
              <a:spLocks noEditPoints="1"/>
            </p:cNvSpPr>
            <p:nvPr/>
          </p:nvSpPr>
          <p:spPr bwMode="auto">
            <a:xfrm>
              <a:off x="3878" y="2082"/>
              <a:ext cx="44" cy="44"/>
            </a:xfrm>
            <a:custGeom>
              <a:avLst/>
              <a:gdLst>
                <a:gd name="T0" fmla="*/ 32 w 32"/>
                <a:gd name="T1" fmla="*/ 16 h 32"/>
                <a:gd name="T2" fmla="*/ 16 w 32"/>
                <a:gd name="T3" fmla="*/ 0 h 32"/>
                <a:gd name="T4" fmla="*/ 0 w 32"/>
                <a:gd name="T5" fmla="*/ 16 h 32"/>
                <a:gd name="T6" fmla="*/ 16 w 32"/>
                <a:gd name="T7" fmla="*/ 32 h 32"/>
                <a:gd name="T8" fmla="*/ 32 w 32"/>
                <a:gd name="T9" fmla="*/ 16 h 32"/>
                <a:gd name="T10" fmla="*/ 16 w 32"/>
                <a:gd name="T11" fmla="*/ 24 h 32"/>
                <a:gd name="T12" fmla="*/ 8 w 32"/>
                <a:gd name="T13" fmla="*/ 16 h 32"/>
                <a:gd name="T14" fmla="*/ 16 w 32"/>
                <a:gd name="T15" fmla="*/ 8 h 32"/>
                <a:gd name="T16" fmla="*/ 24 w 32"/>
                <a:gd name="T17" fmla="*/ 16 h 32"/>
                <a:gd name="T18" fmla="*/ 16 w 32"/>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cubicBezTo>
                    <a:pt x="32" y="7"/>
                    <a:pt x="25" y="0"/>
                    <a:pt x="16" y="0"/>
                  </a:cubicBezTo>
                  <a:cubicBezTo>
                    <a:pt x="7" y="0"/>
                    <a:pt x="0" y="7"/>
                    <a:pt x="0" y="16"/>
                  </a:cubicBezTo>
                  <a:cubicBezTo>
                    <a:pt x="0" y="25"/>
                    <a:pt x="7" y="32"/>
                    <a:pt x="16" y="32"/>
                  </a:cubicBezTo>
                  <a:cubicBezTo>
                    <a:pt x="25" y="32"/>
                    <a:pt x="32" y="25"/>
                    <a:pt x="32" y="16"/>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29" name="Freeform 101">
              <a:extLst>
                <a:ext uri="{FF2B5EF4-FFF2-40B4-BE49-F238E27FC236}">
                  <a16:creationId xmlns:a16="http://schemas.microsoft.com/office/drawing/2014/main" id="{1193D7D1-0263-431A-A057-0FC9CB8AD0B2}"/>
                </a:ext>
              </a:extLst>
            </p:cNvPr>
            <p:cNvSpPr>
              <a:spLocks/>
            </p:cNvSpPr>
            <p:nvPr/>
          </p:nvSpPr>
          <p:spPr bwMode="auto">
            <a:xfrm>
              <a:off x="3834" y="2060"/>
              <a:ext cx="133" cy="88"/>
            </a:xfrm>
            <a:custGeom>
              <a:avLst/>
              <a:gdLst>
                <a:gd name="T0" fmla="*/ 92 w 96"/>
                <a:gd name="T1" fmla="*/ 40 h 64"/>
                <a:gd name="T2" fmla="*/ 96 w 96"/>
                <a:gd name="T3" fmla="*/ 36 h 64"/>
                <a:gd name="T4" fmla="*/ 96 w 96"/>
                <a:gd name="T5" fmla="*/ 20 h 64"/>
                <a:gd name="T6" fmla="*/ 92 w 96"/>
                <a:gd name="T7" fmla="*/ 16 h 64"/>
                <a:gd name="T8" fmla="*/ 80 w 96"/>
                <a:gd name="T9" fmla="*/ 4 h 64"/>
                <a:gd name="T10" fmla="*/ 76 w 96"/>
                <a:gd name="T11" fmla="*/ 0 h 64"/>
                <a:gd name="T12" fmla="*/ 20 w 96"/>
                <a:gd name="T13" fmla="*/ 0 h 64"/>
                <a:gd name="T14" fmla="*/ 16 w 96"/>
                <a:gd name="T15" fmla="*/ 4 h 64"/>
                <a:gd name="T16" fmla="*/ 4 w 96"/>
                <a:gd name="T17" fmla="*/ 16 h 64"/>
                <a:gd name="T18" fmla="*/ 0 w 96"/>
                <a:gd name="T19" fmla="*/ 20 h 64"/>
                <a:gd name="T20" fmla="*/ 0 w 96"/>
                <a:gd name="T21" fmla="*/ 44 h 64"/>
                <a:gd name="T22" fmla="*/ 4 w 96"/>
                <a:gd name="T23" fmla="*/ 48 h 64"/>
                <a:gd name="T24" fmla="*/ 16 w 96"/>
                <a:gd name="T25" fmla="*/ 60 h 64"/>
                <a:gd name="T26" fmla="*/ 20 w 96"/>
                <a:gd name="T27" fmla="*/ 64 h 64"/>
                <a:gd name="T28" fmla="*/ 44 w 96"/>
                <a:gd name="T29" fmla="*/ 64 h 64"/>
                <a:gd name="T30" fmla="*/ 48 w 96"/>
                <a:gd name="T31" fmla="*/ 60 h 64"/>
                <a:gd name="T32" fmla="*/ 44 w 96"/>
                <a:gd name="T33" fmla="*/ 56 h 64"/>
                <a:gd name="T34" fmla="*/ 24 w 96"/>
                <a:gd name="T35" fmla="*/ 56 h 64"/>
                <a:gd name="T36" fmla="*/ 8 w 96"/>
                <a:gd name="T37" fmla="*/ 40 h 64"/>
                <a:gd name="T38" fmla="*/ 8 w 96"/>
                <a:gd name="T39" fmla="*/ 24 h 64"/>
                <a:gd name="T40" fmla="*/ 24 w 96"/>
                <a:gd name="T41" fmla="*/ 8 h 64"/>
                <a:gd name="T42" fmla="*/ 72 w 96"/>
                <a:gd name="T43" fmla="*/ 8 h 64"/>
                <a:gd name="T44" fmla="*/ 88 w 96"/>
                <a:gd name="T45" fmla="*/ 24 h 64"/>
                <a:gd name="T46" fmla="*/ 88 w 96"/>
                <a:gd name="T47" fmla="*/ 36 h 64"/>
                <a:gd name="T48" fmla="*/ 92 w 96"/>
                <a:gd name="T4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4">
                  <a:moveTo>
                    <a:pt x="92" y="40"/>
                  </a:moveTo>
                  <a:cubicBezTo>
                    <a:pt x="94" y="40"/>
                    <a:pt x="96" y="38"/>
                    <a:pt x="96" y="36"/>
                  </a:cubicBezTo>
                  <a:cubicBezTo>
                    <a:pt x="96" y="20"/>
                    <a:pt x="96" y="20"/>
                    <a:pt x="96" y="20"/>
                  </a:cubicBezTo>
                  <a:cubicBezTo>
                    <a:pt x="96" y="18"/>
                    <a:pt x="94" y="16"/>
                    <a:pt x="92" y="16"/>
                  </a:cubicBezTo>
                  <a:cubicBezTo>
                    <a:pt x="85" y="16"/>
                    <a:pt x="80" y="11"/>
                    <a:pt x="80" y="4"/>
                  </a:cubicBezTo>
                  <a:cubicBezTo>
                    <a:pt x="80" y="2"/>
                    <a:pt x="78" y="0"/>
                    <a:pt x="76" y="0"/>
                  </a:cubicBezTo>
                  <a:cubicBezTo>
                    <a:pt x="20" y="0"/>
                    <a:pt x="20" y="0"/>
                    <a:pt x="20" y="0"/>
                  </a:cubicBezTo>
                  <a:cubicBezTo>
                    <a:pt x="18" y="0"/>
                    <a:pt x="16" y="2"/>
                    <a:pt x="16" y="4"/>
                  </a:cubicBezTo>
                  <a:cubicBezTo>
                    <a:pt x="16" y="11"/>
                    <a:pt x="11" y="16"/>
                    <a:pt x="4" y="16"/>
                  </a:cubicBezTo>
                  <a:cubicBezTo>
                    <a:pt x="2" y="16"/>
                    <a:pt x="0" y="18"/>
                    <a:pt x="0" y="20"/>
                  </a:cubicBezTo>
                  <a:cubicBezTo>
                    <a:pt x="0" y="44"/>
                    <a:pt x="0" y="44"/>
                    <a:pt x="0" y="44"/>
                  </a:cubicBezTo>
                  <a:cubicBezTo>
                    <a:pt x="0" y="46"/>
                    <a:pt x="2" y="48"/>
                    <a:pt x="4" y="48"/>
                  </a:cubicBezTo>
                  <a:cubicBezTo>
                    <a:pt x="11" y="48"/>
                    <a:pt x="16" y="53"/>
                    <a:pt x="16" y="60"/>
                  </a:cubicBezTo>
                  <a:cubicBezTo>
                    <a:pt x="16" y="62"/>
                    <a:pt x="18" y="64"/>
                    <a:pt x="20" y="64"/>
                  </a:cubicBezTo>
                  <a:cubicBezTo>
                    <a:pt x="44" y="64"/>
                    <a:pt x="44" y="64"/>
                    <a:pt x="44" y="64"/>
                  </a:cubicBezTo>
                  <a:cubicBezTo>
                    <a:pt x="46" y="64"/>
                    <a:pt x="48" y="62"/>
                    <a:pt x="48" y="60"/>
                  </a:cubicBezTo>
                  <a:cubicBezTo>
                    <a:pt x="48" y="58"/>
                    <a:pt x="46" y="56"/>
                    <a:pt x="44" y="56"/>
                  </a:cubicBezTo>
                  <a:cubicBezTo>
                    <a:pt x="24" y="56"/>
                    <a:pt x="24" y="56"/>
                    <a:pt x="24" y="56"/>
                  </a:cubicBezTo>
                  <a:cubicBezTo>
                    <a:pt x="22" y="48"/>
                    <a:pt x="16" y="42"/>
                    <a:pt x="8" y="40"/>
                  </a:cubicBezTo>
                  <a:cubicBezTo>
                    <a:pt x="8" y="24"/>
                    <a:pt x="8" y="24"/>
                    <a:pt x="8" y="24"/>
                  </a:cubicBezTo>
                  <a:cubicBezTo>
                    <a:pt x="16" y="22"/>
                    <a:pt x="22" y="16"/>
                    <a:pt x="24" y="8"/>
                  </a:cubicBezTo>
                  <a:cubicBezTo>
                    <a:pt x="72" y="8"/>
                    <a:pt x="72" y="8"/>
                    <a:pt x="72" y="8"/>
                  </a:cubicBezTo>
                  <a:cubicBezTo>
                    <a:pt x="74" y="16"/>
                    <a:pt x="80" y="22"/>
                    <a:pt x="88" y="24"/>
                  </a:cubicBezTo>
                  <a:cubicBezTo>
                    <a:pt x="88" y="36"/>
                    <a:pt x="88" y="36"/>
                    <a:pt x="88" y="36"/>
                  </a:cubicBezTo>
                  <a:cubicBezTo>
                    <a:pt x="88" y="38"/>
                    <a:pt x="90"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0" name="Freeform 102">
              <a:extLst>
                <a:ext uri="{FF2B5EF4-FFF2-40B4-BE49-F238E27FC236}">
                  <a16:creationId xmlns:a16="http://schemas.microsoft.com/office/drawing/2014/main" id="{F1D374A3-66B0-49C3-97B1-E983805FA492}"/>
                </a:ext>
              </a:extLst>
            </p:cNvPr>
            <p:cNvSpPr>
              <a:spLocks noEditPoints="1"/>
            </p:cNvSpPr>
            <p:nvPr/>
          </p:nvSpPr>
          <p:spPr bwMode="auto">
            <a:xfrm>
              <a:off x="3911" y="2126"/>
              <a:ext cx="78" cy="89"/>
            </a:xfrm>
            <a:custGeom>
              <a:avLst/>
              <a:gdLst>
                <a:gd name="T0" fmla="*/ 28 w 56"/>
                <a:gd name="T1" fmla="*/ 0 h 64"/>
                <a:gd name="T2" fmla="*/ 0 w 56"/>
                <a:gd name="T3" fmla="*/ 16 h 64"/>
                <a:gd name="T4" fmla="*/ 0 w 56"/>
                <a:gd name="T5" fmla="*/ 32 h 64"/>
                <a:gd name="T6" fmla="*/ 0 w 56"/>
                <a:gd name="T7" fmla="*/ 48 h 64"/>
                <a:gd name="T8" fmla="*/ 28 w 56"/>
                <a:gd name="T9" fmla="*/ 64 h 64"/>
                <a:gd name="T10" fmla="*/ 56 w 56"/>
                <a:gd name="T11" fmla="*/ 48 h 64"/>
                <a:gd name="T12" fmla="*/ 56 w 56"/>
                <a:gd name="T13" fmla="*/ 32 h 64"/>
                <a:gd name="T14" fmla="*/ 56 w 56"/>
                <a:gd name="T15" fmla="*/ 16 h 64"/>
                <a:gd name="T16" fmla="*/ 28 w 56"/>
                <a:gd name="T17" fmla="*/ 0 h 64"/>
                <a:gd name="T18" fmla="*/ 48 w 56"/>
                <a:gd name="T19" fmla="*/ 32 h 64"/>
                <a:gd name="T20" fmla="*/ 28 w 56"/>
                <a:gd name="T21" fmla="*/ 40 h 64"/>
                <a:gd name="T22" fmla="*/ 8 w 56"/>
                <a:gd name="T23" fmla="*/ 32 h 64"/>
                <a:gd name="T24" fmla="*/ 8 w 56"/>
                <a:gd name="T25" fmla="*/ 27 h 64"/>
                <a:gd name="T26" fmla="*/ 28 w 56"/>
                <a:gd name="T27" fmla="*/ 32 h 64"/>
                <a:gd name="T28" fmla="*/ 48 w 56"/>
                <a:gd name="T29" fmla="*/ 27 h 64"/>
                <a:gd name="T30" fmla="*/ 48 w 56"/>
                <a:gd name="T31" fmla="*/ 32 h 64"/>
                <a:gd name="T32" fmla="*/ 28 w 56"/>
                <a:gd name="T33" fmla="*/ 8 h 64"/>
                <a:gd name="T34" fmla="*/ 48 w 56"/>
                <a:gd name="T35" fmla="*/ 16 h 64"/>
                <a:gd name="T36" fmla="*/ 28 w 56"/>
                <a:gd name="T37" fmla="*/ 24 h 64"/>
                <a:gd name="T38" fmla="*/ 8 w 56"/>
                <a:gd name="T39" fmla="*/ 16 h 64"/>
                <a:gd name="T40" fmla="*/ 28 w 56"/>
                <a:gd name="T41" fmla="*/ 8 h 64"/>
                <a:gd name="T42" fmla="*/ 28 w 56"/>
                <a:gd name="T43" fmla="*/ 56 h 64"/>
                <a:gd name="T44" fmla="*/ 8 w 56"/>
                <a:gd name="T45" fmla="*/ 48 h 64"/>
                <a:gd name="T46" fmla="*/ 8 w 56"/>
                <a:gd name="T47" fmla="*/ 43 h 64"/>
                <a:gd name="T48" fmla="*/ 28 w 56"/>
                <a:gd name="T49" fmla="*/ 48 h 64"/>
                <a:gd name="T50" fmla="*/ 48 w 56"/>
                <a:gd name="T51" fmla="*/ 43 h 64"/>
                <a:gd name="T52" fmla="*/ 48 w 56"/>
                <a:gd name="T53" fmla="*/ 48 h 64"/>
                <a:gd name="T54" fmla="*/ 28 w 56"/>
                <a:gd name="T5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64">
                  <a:moveTo>
                    <a:pt x="28" y="0"/>
                  </a:moveTo>
                  <a:cubicBezTo>
                    <a:pt x="12" y="0"/>
                    <a:pt x="0" y="7"/>
                    <a:pt x="0" y="16"/>
                  </a:cubicBezTo>
                  <a:cubicBezTo>
                    <a:pt x="0" y="32"/>
                    <a:pt x="0" y="32"/>
                    <a:pt x="0" y="32"/>
                  </a:cubicBezTo>
                  <a:cubicBezTo>
                    <a:pt x="0" y="48"/>
                    <a:pt x="0" y="48"/>
                    <a:pt x="0" y="48"/>
                  </a:cubicBezTo>
                  <a:cubicBezTo>
                    <a:pt x="0" y="57"/>
                    <a:pt x="12" y="64"/>
                    <a:pt x="28" y="64"/>
                  </a:cubicBezTo>
                  <a:cubicBezTo>
                    <a:pt x="44" y="64"/>
                    <a:pt x="56" y="57"/>
                    <a:pt x="56" y="48"/>
                  </a:cubicBezTo>
                  <a:cubicBezTo>
                    <a:pt x="56" y="32"/>
                    <a:pt x="56" y="32"/>
                    <a:pt x="56" y="32"/>
                  </a:cubicBezTo>
                  <a:cubicBezTo>
                    <a:pt x="56" y="16"/>
                    <a:pt x="56" y="16"/>
                    <a:pt x="56" y="16"/>
                  </a:cubicBezTo>
                  <a:cubicBezTo>
                    <a:pt x="56" y="7"/>
                    <a:pt x="44" y="0"/>
                    <a:pt x="28" y="0"/>
                  </a:cubicBezTo>
                  <a:close/>
                  <a:moveTo>
                    <a:pt x="48" y="32"/>
                  </a:moveTo>
                  <a:cubicBezTo>
                    <a:pt x="48" y="35"/>
                    <a:pt x="40" y="40"/>
                    <a:pt x="28" y="40"/>
                  </a:cubicBezTo>
                  <a:cubicBezTo>
                    <a:pt x="16" y="40"/>
                    <a:pt x="8" y="35"/>
                    <a:pt x="8" y="32"/>
                  </a:cubicBezTo>
                  <a:cubicBezTo>
                    <a:pt x="8" y="27"/>
                    <a:pt x="8" y="27"/>
                    <a:pt x="8" y="27"/>
                  </a:cubicBezTo>
                  <a:cubicBezTo>
                    <a:pt x="13" y="30"/>
                    <a:pt x="20" y="32"/>
                    <a:pt x="28" y="32"/>
                  </a:cubicBezTo>
                  <a:cubicBezTo>
                    <a:pt x="36" y="32"/>
                    <a:pt x="43" y="30"/>
                    <a:pt x="48" y="27"/>
                  </a:cubicBezTo>
                  <a:lnTo>
                    <a:pt x="48" y="32"/>
                  </a:lnTo>
                  <a:close/>
                  <a:moveTo>
                    <a:pt x="28" y="8"/>
                  </a:moveTo>
                  <a:cubicBezTo>
                    <a:pt x="40" y="8"/>
                    <a:pt x="48" y="13"/>
                    <a:pt x="48" y="16"/>
                  </a:cubicBezTo>
                  <a:cubicBezTo>
                    <a:pt x="48" y="19"/>
                    <a:pt x="40" y="24"/>
                    <a:pt x="28" y="24"/>
                  </a:cubicBezTo>
                  <a:cubicBezTo>
                    <a:pt x="16" y="24"/>
                    <a:pt x="8" y="19"/>
                    <a:pt x="8" y="16"/>
                  </a:cubicBezTo>
                  <a:cubicBezTo>
                    <a:pt x="8" y="13"/>
                    <a:pt x="16" y="8"/>
                    <a:pt x="28" y="8"/>
                  </a:cubicBezTo>
                  <a:close/>
                  <a:moveTo>
                    <a:pt x="28" y="56"/>
                  </a:moveTo>
                  <a:cubicBezTo>
                    <a:pt x="16" y="56"/>
                    <a:pt x="8" y="51"/>
                    <a:pt x="8" y="48"/>
                  </a:cubicBezTo>
                  <a:cubicBezTo>
                    <a:pt x="8" y="43"/>
                    <a:pt x="8" y="43"/>
                    <a:pt x="8" y="43"/>
                  </a:cubicBezTo>
                  <a:cubicBezTo>
                    <a:pt x="13" y="46"/>
                    <a:pt x="20" y="48"/>
                    <a:pt x="28" y="48"/>
                  </a:cubicBezTo>
                  <a:cubicBezTo>
                    <a:pt x="36" y="48"/>
                    <a:pt x="43" y="46"/>
                    <a:pt x="48" y="43"/>
                  </a:cubicBezTo>
                  <a:cubicBezTo>
                    <a:pt x="48" y="48"/>
                    <a:pt x="48" y="48"/>
                    <a:pt x="48" y="48"/>
                  </a:cubicBezTo>
                  <a:cubicBezTo>
                    <a:pt x="48" y="51"/>
                    <a:pt x="40"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31" name="Group 4">
            <a:extLst>
              <a:ext uri="{FF2B5EF4-FFF2-40B4-BE49-F238E27FC236}">
                <a16:creationId xmlns:a16="http://schemas.microsoft.com/office/drawing/2014/main" id="{EFBBA4E2-F424-435C-A671-ABE7C5521001}"/>
              </a:ext>
            </a:extLst>
          </p:cNvPr>
          <p:cNvGrpSpPr>
            <a:grpSpLocks noChangeAspect="1"/>
          </p:cNvGrpSpPr>
          <p:nvPr/>
        </p:nvGrpSpPr>
        <p:grpSpPr bwMode="auto">
          <a:xfrm>
            <a:off x="5976569" y="1213918"/>
            <a:ext cx="389141" cy="389141"/>
            <a:chOff x="3550" y="1872"/>
            <a:chExt cx="578" cy="578"/>
          </a:xfrm>
          <a:solidFill>
            <a:schemeClr val="bg1"/>
          </a:solidFill>
        </p:grpSpPr>
        <p:sp>
          <p:nvSpPr>
            <p:cNvPr id="32" name="Freeform 5">
              <a:extLst>
                <a:ext uri="{FF2B5EF4-FFF2-40B4-BE49-F238E27FC236}">
                  <a16:creationId xmlns:a16="http://schemas.microsoft.com/office/drawing/2014/main" id="{97EDE0DF-90D9-46AF-92DB-3D6A5C986D45}"/>
                </a:ext>
              </a:extLst>
            </p:cNvPr>
            <p:cNvSpPr>
              <a:spLocks noEditPoints="1"/>
            </p:cNvSpPr>
            <p:nvPr/>
          </p:nvSpPr>
          <p:spPr bwMode="auto">
            <a:xfrm>
              <a:off x="3767" y="1872"/>
              <a:ext cx="144" cy="145"/>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3" name="Freeform 6">
              <a:extLst>
                <a:ext uri="{FF2B5EF4-FFF2-40B4-BE49-F238E27FC236}">
                  <a16:creationId xmlns:a16="http://schemas.microsoft.com/office/drawing/2014/main" id="{455DA546-A016-42EB-880A-FC39054FC8B2}"/>
                </a:ext>
              </a:extLst>
            </p:cNvPr>
            <p:cNvSpPr>
              <a:spLocks noEditPoints="1"/>
            </p:cNvSpPr>
            <p:nvPr/>
          </p:nvSpPr>
          <p:spPr bwMode="auto">
            <a:xfrm>
              <a:off x="3658" y="2089"/>
              <a:ext cx="145" cy="144"/>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4" name="Freeform 7">
              <a:extLst>
                <a:ext uri="{FF2B5EF4-FFF2-40B4-BE49-F238E27FC236}">
                  <a16:creationId xmlns:a16="http://schemas.microsoft.com/office/drawing/2014/main" id="{305EC06D-4C07-4A51-8577-66224D38BC9C}"/>
                </a:ext>
              </a:extLst>
            </p:cNvPr>
            <p:cNvSpPr>
              <a:spLocks noEditPoints="1"/>
            </p:cNvSpPr>
            <p:nvPr/>
          </p:nvSpPr>
          <p:spPr bwMode="auto">
            <a:xfrm>
              <a:off x="3875" y="2089"/>
              <a:ext cx="145" cy="144"/>
            </a:xfrm>
            <a:custGeom>
              <a:avLst/>
              <a:gdLst>
                <a:gd name="T0" fmla="*/ 0 w 64"/>
                <a:gd name="T1" fmla="*/ 8 h 64"/>
                <a:gd name="T2" fmla="*/ 0 w 64"/>
                <a:gd name="T3" fmla="*/ 56 h 64"/>
                <a:gd name="T4" fmla="*/ 8 w 64"/>
                <a:gd name="T5" fmla="*/ 64 h 64"/>
                <a:gd name="T6" fmla="*/ 56 w 64"/>
                <a:gd name="T7" fmla="*/ 64 h 64"/>
                <a:gd name="T8" fmla="*/ 64 w 64"/>
                <a:gd name="T9" fmla="*/ 56 h 64"/>
                <a:gd name="T10" fmla="*/ 64 w 64"/>
                <a:gd name="T11" fmla="*/ 8 h 64"/>
                <a:gd name="T12" fmla="*/ 56 w 64"/>
                <a:gd name="T13" fmla="*/ 0 h 64"/>
                <a:gd name="T14" fmla="*/ 8 w 64"/>
                <a:gd name="T15" fmla="*/ 0 h 64"/>
                <a:gd name="T16" fmla="*/ 0 w 64"/>
                <a:gd name="T17" fmla="*/ 8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0" y="8"/>
                  </a:move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5" name="Freeform 8">
              <a:extLst>
                <a:ext uri="{FF2B5EF4-FFF2-40B4-BE49-F238E27FC236}">
                  <a16:creationId xmlns:a16="http://schemas.microsoft.com/office/drawing/2014/main" id="{0B7D6D6C-155C-4F23-8E5F-223F51FC5E7E}"/>
                </a:ext>
              </a:extLst>
            </p:cNvPr>
            <p:cNvSpPr>
              <a:spLocks noEditPoints="1"/>
            </p:cNvSpPr>
            <p:nvPr/>
          </p:nvSpPr>
          <p:spPr bwMode="auto">
            <a:xfrm>
              <a:off x="3550"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6" name="Freeform 9">
              <a:extLst>
                <a:ext uri="{FF2B5EF4-FFF2-40B4-BE49-F238E27FC236}">
                  <a16:creationId xmlns:a16="http://schemas.microsoft.com/office/drawing/2014/main" id="{5AAC7267-6FDD-4D2F-AB37-9547D9FA8CB9}"/>
                </a:ext>
              </a:extLst>
            </p:cNvPr>
            <p:cNvSpPr>
              <a:spLocks noEditPoints="1"/>
            </p:cNvSpPr>
            <p:nvPr/>
          </p:nvSpPr>
          <p:spPr bwMode="auto">
            <a:xfrm>
              <a:off x="3767"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7" name="Freeform 10">
              <a:extLst>
                <a:ext uri="{FF2B5EF4-FFF2-40B4-BE49-F238E27FC236}">
                  <a16:creationId xmlns:a16="http://schemas.microsoft.com/office/drawing/2014/main" id="{7267AF45-9752-4F21-9372-9088982C0AD8}"/>
                </a:ext>
              </a:extLst>
            </p:cNvPr>
            <p:cNvSpPr>
              <a:spLocks noEditPoints="1"/>
            </p:cNvSpPr>
            <p:nvPr/>
          </p:nvSpPr>
          <p:spPr bwMode="auto">
            <a:xfrm>
              <a:off x="3983" y="2306"/>
              <a:ext cx="145"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38" name="Group 37">
            <a:extLst>
              <a:ext uri="{FF2B5EF4-FFF2-40B4-BE49-F238E27FC236}">
                <a16:creationId xmlns:a16="http://schemas.microsoft.com/office/drawing/2014/main" id="{87ADE15F-0D9C-40CF-9FF5-0198DD59BB4C}"/>
              </a:ext>
            </a:extLst>
          </p:cNvPr>
          <p:cNvGrpSpPr/>
          <p:nvPr/>
        </p:nvGrpSpPr>
        <p:grpSpPr>
          <a:xfrm>
            <a:off x="1408256" y="1174330"/>
            <a:ext cx="574611" cy="454188"/>
            <a:chOff x="5946230" y="31072"/>
            <a:chExt cx="574611" cy="454188"/>
          </a:xfrm>
          <a:solidFill>
            <a:schemeClr val="bg1"/>
          </a:solidFill>
        </p:grpSpPr>
        <p:sp>
          <p:nvSpPr>
            <p:cNvPr id="39" name="Freeform 77">
              <a:extLst>
                <a:ext uri="{FF2B5EF4-FFF2-40B4-BE49-F238E27FC236}">
                  <a16:creationId xmlns:a16="http://schemas.microsoft.com/office/drawing/2014/main" id="{3BC1928E-8992-4922-9EB5-36F8C18D71BE}"/>
                </a:ext>
              </a:extLst>
            </p:cNvPr>
            <p:cNvSpPr>
              <a:spLocks/>
            </p:cNvSpPr>
            <p:nvPr/>
          </p:nvSpPr>
          <p:spPr bwMode="auto">
            <a:xfrm>
              <a:off x="5946230" y="31072"/>
              <a:ext cx="574611" cy="165566"/>
            </a:xfrm>
            <a:custGeom>
              <a:avLst/>
              <a:gdLst>
                <a:gd name="T0" fmla="*/ 115 w 127"/>
                <a:gd name="T1" fmla="*/ 0 h 37"/>
                <a:gd name="T2" fmla="*/ 12 w 127"/>
                <a:gd name="T3" fmla="*/ 0 h 37"/>
                <a:gd name="T4" fmla="*/ 0 w 127"/>
                <a:gd name="T5" fmla="*/ 12 h 37"/>
                <a:gd name="T6" fmla="*/ 0 w 127"/>
                <a:gd name="T7" fmla="*/ 33 h 37"/>
                <a:gd name="T8" fmla="*/ 4 w 127"/>
                <a:gd name="T9" fmla="*/ 37 h 37"/>
                <a:gd name="T10" fmla="*/ 8 w 127"/>
                <a:gd name="T11" fmla="*/ 33 h 37"/>
                <a:gd name="T12" fmla="*/ 8 w 127"/>
                <a:gd name="T13" fmla="*/ 12 h 37"/>
                <a:gd name="T14" fmla="*/ 12 w 127"/>
                <a:gd name="T15" fmla="*/ 8 h 37"/>
                <a:gd name="T16" fmla="*/ 115 w 127"/>
                <a:gd name="T17" fmla="*/ 8 h 37"/>
                <a:gd name="T18" fmla="*/ 119 w 127"/>
                <a:gd name="T19" fmla="*/ 12 h 37"/>
                <a:gd name="T20" fmla="*/ 119 w 127"/>
                <a:gd name="T21" fmla="*/ 32 h 37"/>
                <a:gd name="T22" fmla="*/ 123 w 127"/>
                <a:gd name="T23" fmla="*/ 36 h 37"/>
                <a:gd name="T24" fmla="*/ 127 w 127"/>
                <a:gd name="T25" fmla="*/ 32 h 37"/>
                <a:gd name="T26" fmla="*/ 127 w 127"/>
                <a:gd name="T27" fmla="*/ 12 h 37"/>
                <a:gd name="T28" fmla="*/ 115 w 12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7">
                  <a:moveTo>
                    <a:pt x="115" y="0"/>
                  </a:moveTo>
                  <a:cubicBezTo>
                    <a:pt x="12" y="0"/>
                    <a:pt x="12" y="0"/>
                    <a:pt x="12" y="0"/>
                  </a:cubicBezTo>
                  <a:cubicBezTo>
                    <a:pt x="5" y="0"/>
                    <a:pt x="0" y="6"/>
                    <a:pt x="0" y="12"/>
                  </a:cubicBezTo>
                  <a:cubicBezTo>
                    <a:pt x="0" y="33"/>
                    <a:pt x="0" y="33"/>
                    <a:pt x="0" y="33"/>
                  </a:cubicBezTo>
                  <a:cubicBezTo>
                    <a:pt x="0" y="36"/>
                    <a:pt x="1" y="37"/>
                    <a:pt x="4" y="37"/>
                  </a:cubicBezTo>
                  <a:cubicBezTo>
                    <a:pt x="6" y="37"/>
                    <a:pt x="8" y="36"/>
                    <a:pt x="8" y="33"/>
                  </a:cubicBezTo>
                  <a:cubicBezTo>
                    <a:pt x="8" y="12"/>
                    <a:pt x="8" y="12"/>
                    <a:pt x="8" y="12"/>
                  </a:cubicBezTo>
                  <a:cubicBezTo>
                    <a:pt x="8" y="10"/>
                    <a:pt x="9" y="8"/>
                    <a:pt x="12" y="8"/>
                  </a:cubicBezTo>
                  <a:cubicBezTo>
                    <a:pt x="115" y="8"/>
                    <a:pt x="115" y="8"/>
                    <a:pt x="115" y="8"/>
                  </a:cubicBezTo>
                  <a:cubicBezTo>
                    <a:pt x="117" y="8"/>
                    <a:pt x="119" y="10"/>
                    <a:pt x="119" y="12"/>
                  </a:cubicBezTo>
                  <a:cubicBezTo>
                    <a:pt x="119" y="32"/>
                    <a:pt x="119" y="32"/>
                    <a:pt x="119" y="32"/>
                  </a:cubicBezTo>
                  <a:cubicBezTo>
                    <a:pt x="119" y="34"/>
                    <a:pt x="120" y="36"/>
                    <a:pt x="123" y="36"/>
                  </a:cubicBezTo>
                  <a:cubicBezTo>
                    <a:pt x="125" y="36"/>
                    <a:pt x="127" y="34"/>
                    <a:pt x="127" y="32"/>
                  </a:cubicBezTo>
                  <a:cubicBezTo>
                    <a:pt x="127" y="12"/>
                    <a:pt x="127" y="12"/>
                    <a:pt x="127" y="12"/>
                  </a:cubicBezTo>
                  <a:cubicBezTo>
                    <a:pt x="127" y="6"/>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40" name="Freeform 80">
              <a:extLst>
                <a:ext uri="{FF2B5EF4-FFF2-40B4-BE49-F238E27FC236}">
                  <a16:creationId xmlns:a16="http://schemas.microsoft.com/office/drawing/2014/main" id="{E0F0EB90-4607-4AB2-B4EC-53D5E92574F0}"/>
                </a:ext>
              </a:extLst>
            </p:cNvPr>
            <p:cNvSpPr>
              <a:spLocks noEditPoints="1"/>
            </p:cNvSpPr>
            <p:nvPr/>
          </p:nvSpPr>
          <p:spPr bwMode="auto">
            <a:xfrm>
              <a:off x="6145691" y="195529"/>
              <a:ext cx="175688" cy="289731"/>
            </a:xfrm>
            <a:custGeom>
              <a:avLst/>
              <a:gdLst>
                <a:gd name="T0" fmla="*/ 25 w 41"/>
                <a:gd name="T1" fmla="*/ 30 h 68"/>
                <a:gd name="T2" fmla="*/ 25 w 41"/>
                <a:gd name="T3" fmla="*/ 14 h 68"/>
                <a:gd name="T4" fmla="*/ 33 w 41"/>
                <a:gd name="T5" fmla="*/ 16 h 68"/>
                <a:gd name="T6" fmla="*/ 38 w 41"/>
                <a:gd name="T7" fmla="*/ 13 h 68"/>
                <a:gd name="T8" fmla="*/ 35 w 41"/>
                <a:gd name="T9" fmla="*/ 8 h 68"/>
                <a:gd name="T10" fmla="*/ 25 w 41"/>
                <a:gd name="T11" fmla="*/ 6 h 68"/>
                <a:gd name="T12" fmla="*/ 25 w 41"/>
                <a:gd name="T13" fmla="*/ 4 h 68"/>
                <a:gd name="T14" fmla="*/ 21 w 41"/>
                <a:gd name="T15" fmla="*/ 0 h 68"/>
                <a:gd name="T16" fmla="*/ 17 w 41"/>
                <a:gd name="T17" fmla="*/ 4 h 68"/>
                <a:gd name="T18" fmla="*/ 17 w 41"/>
                <a:gd name="T19" fmla="*/ 6 h 68"/>
                <a:gd name="T20" fmla="*/ 1 w 41"/>
                <a:gd name="T21" fmla="*/ 21 h 68"/>
                <a:gd name="T22" fmla="*/ 17 w 41"/>
                <a:gd name="T23" fmla="*/ 36 h 68"/>
                <a:gd name="T24" fmla="*/ 17 w 41"/>
                <a:gd name="T25" fmla="*/ 52 h 68"/>
                <a:gd name="T26" fmla="*/ 7 w 41"/>
                <a:gd name="T27" fmla="*/ 49 h 68"/>
                <a:gd name="T28" fmla="*/ 1 w 41"/>
                <a:gd name="T29" fmla="*/ 51 h 68"/>
                <a:gd name="T30" fmla="*/ 3 w 41"/>
                <a:gd name="T31" fmla="*/ 57 h 68"/>
                <a:gd name="T32" fmla="*/ 17 w 41"/>
                <a:gd name="T33" fmla="*/ 60 h 68"/>
                <a:gd name="T34" fmla="*/ 17 w 41"/>
                <a:gd name="T35" fmla="*/ 64 h 68"/>
                <a:gd name="T36" fmla="*/ 21 w 41"/>
                <a:gd name="T37" fmla="*/ 68 h 68"/>
                <a:gd name="T38" fmla="*/ 25 w 41"/>
                <a:gd name="T39" fmla="*/ 64 h 68"/>
                <a:gd name="T40" fmla="*/ 25 w 41"/>
                <a:gd name="T41" fmla="*/ 60 h 68"/>
                <a:gd name="T42" fmla="*/ 41 w 41"/>
                <a:gd name="T43" fmla="*/ 45 h 68"/>
                <a:gd name="T44" fmla="*/ 25 w 41"/>
                <a:gd name="T45" fmla="*/ 30 h 68"/>
                <a:gd name="T46" fmla="*/ 9 w 41"/>
                <a:gd name="T47" fmla="*/ 21 h 68"/>
                <a:gd name="T48" fmla="*/ 17 w 41"/>
                <a:gd name="T49" fmla="*/ 14 h 68"/>
                <a:gd name="T50" fmla="*/ 17 w 41"/>
                <a:gd name="T51" fmla="*/ 27 h 68"/>
                <a:gd name="T52" fmla="*/ 9 w 41"/>
                <a:gd name="T53" fmla="*/ 21 h 68"/>
                <a:gd name="T54" fmla="*/ 25 w 41"/>
                <a:gd name="T55" fmla="*/ 52 h 68"/>
                <a:gd name="T56" fmla="*/ 25 w 41"/>
                <a:gd name="T57" fmla="*/ 38 h 68"/>
                <a:gd name="T58" fmla="*/ 33 w 41"/>
                <a:gd name="T59" fmla="*/ 45 h 68"/>
                <a:gd name="T60" fmla="*/ 25 w 41"/>
                <a:gd name="T61"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68">
                  <a:moveTo>
                    <a:pt x="25" y="30"/>
                  </a:moveTo>
                  <a:cubicBezTo>
                    <a:pt x="25" y="14"/>
                    <a:pt x="25" y="14"/>
                    <a:pt x="25" y="14"/>
                  </a:cubicBezTo>
                  <a:cubicBezTo>
                    <a:pt x="28" y="15"/>
                    <a:pt x="30" y="15"/>
                    <a:pt x="33" y="16"/>
                  </a:cubicBezTo>
                  <a:cubicBezTo>
                    <a:pt x="35" y="16"/>
                    <a:pt x="37" y="15"/>
                    <a:pt x="38" y="13"/>
                  </a:cubicBezTo>
                  <a:cubicBezTo>
                    <a:pt x="38" y="11"/>
                    <a:pt x="37" y="9"/>
                    <a:pt x="35" y="8"/>
                  </a:cubicBezTo>
                  <a:cubicBezTo>
                    <a:pt x="32" y="7"/>
                    <a:pt x="29" y="6"/>
                    <a:pt x="25" y="6"/>
                  </a:cubicBezTo>
                  <a:cubicBezTo>
                    <a:pt x="25" y="4"/>
                    <a:pt x="25" y="4"/>
                    <a:pt x="25" y="4"/>
                  </a:cubicBezTo>
                  <a:cubicBezTo>
                    <a:pt x="25" y="2"/>
                    <a:pt x="23" y="0"/>
                    <a:pt x="21" y="0"/>
                  </a:cubicBezTo>
                  <a:cubicBezTo>
                    <a:pt x="19" y="0"/>
                    <a:pt x="17" y="2"/>
                    <a:pt x="17" y="4"/>
                  </a:cubicBezTo>
                  <a:cubicBezTo>
                    <a:pt x="17" y="6"/>
                    <a:pt x="17" y="6"/>
                    <a:pt x="17" y="6"/>
                  </a:cubicBezTo>
                  <a:cubicBezTo>
                    <a:pt x="9" y="7"/>
                    <a:pt x="1" y="12"/>
                    <a:pt x="1" y="21"/>
                  </a:cubicBezTo>
                  <a:cubicBezTo>
                    <a:pt x="1" y="30"/>
                    <a:pt x="9" y="34"/>
                    <a:pt x="17" y="36"/>
                  </a:cubicBezTo>
                  <a:cubicBezTo>
                    <a:pt x="17" y="52"/>
                    <a:pt x="17" y="52"/>
                    <a:pt x="17" y="52"/>
                  </a:cubicBezTo>
                  <a:cubicBezTo>
                    <a:pt x="13" y="52"/>
                    <a:pt x="10" y="51"/>
                    <a:pt x="7" y="49"/>
                  </a:cubicBezTo>
                  <a:cubicBezTo>
                    <a:pt x="5" y="48"/>
                    <a:pt x="2" y="49"/>
                    <a:pt x="1" y="51"/>
                  </a:cubicBezTo>
                  <a:cubicBezTo>
                    <a:pt x="0" y="53"/>
                    <a:pt x="1" y="56"/>
                    <a:pt x="3" y="57"/>
                  </a:cubicBezTo>
                  <a:cubicBezTo>
                    <a:pt x="8" y="59"/>
                    <a:pt x="12" y="60"/>
                    <a:pt x="17" y="60"/>
                  </a:cubicBezTo>
                  <a:cubicBezTo>
                    <a:pt x="17" y="64"/>
                    <a:pt x="17" y="64"/>
                    <a:pt x="17" y="64"/>
                  </a:cubicBezTo>
                  <a:cubicBezTo>
                    <a:pt x="17" y="66"/>
                    <a:pt x="19" y="68"/>
                    <a:pt x="21" y="68"/>
                  </a:cubicBezTo>
                  <a:cubicBezTo>
                    <a:pt x="23" y="68"/>
                    <a:pt x="25" y="66"/>
                    <a:pt x="25" y="64"/>
                  </a:cubicBezTo>
                  <a:cubicBezTo>
                    <a:pt x="25" y="60"/>
                    <a:pt x="25" y="60"/>
                    <a:pt x="25" y="60"/>
                  </a:cubicBezTo>
                  <a:cubicBezTo>
                    <a:pt x="35" y="59"/>
                    <a:pt x="41" y="53"/>
                    <a:pt x="41" y="45"/>
                  </a:cubicBezTo>
                  <a:cubicBezTo>
                    <a:pt x="41" y="35"/>
                    <a:pt x="33" y="32"/>
                    <a:pt x="25" y="30"/>
                  </a:cubicBezTo>
                  <a:close/>
                  <a:moveTo>
                    <a:pt x="9" y="21"/>
                  </a:moveTo>
                  <a:cubicBezTo>
                    <a:pt x="9" y="17"/>
                    <a:pt x="13" y="15"/>
                    <a:pt x="17" y="14"/>
                  </a:cubicBezTo>
                  <a:cubicBezTo>
                    <a:pt x="17" y="27"/>
                    <a:pt x="17" y="27"/>
                    <a:pt x="17" y="27"/>
                  </a:cubicBezTo>
                  <a:cubicBezTo>
                    <a:pt x="12" y="26"/>
                    <a:pt x="9" y="24"/>
                    <a:pt x="9" y="21"/>
                  </a:cubicBezTo>
                  <a:close/>
                  <a:moveTo>
                    <a:pt x="25" y="52"/>
                  </a:moveTo>
                  <a:cubicBezTo>
                    <a:pt x="25" y="38"/>
                    <a:pt x="25" y="38"/>
                    <a:pt x="25" y="38"/>
                  </a:cubicBezTo>
                  <a:cubicBezTo>
                    <a:pt x="30" y="40"/>
                    <a:pt x="33" y="41"/>
                    <a:pt x="33" y="45"/>
                  </a:cubicBezTo>
                  <a:cubicBezTo>
                    <a:pt x="33" y="49"/>
                    <a:pt x="29" y="51"/>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sp>
        <p:nvSpPr>
          <p:cNvPr id="44" name="Isosceles Triangle 43">
            <a:extLst>
              <a:ext uri="{FF2B5EF4-FFF2-40B4-BE49-F238E27FC236}">
                <a16:creationId xmlns:a16="http://schemas.microsoft.com/office/drawing/2014/main" id="{DD2C449F-2545-4DC1-B4FC-2917444D09C2}"/>
              </a:ext>
            </a:extLst>
          </p:cNvPr>
          <p:cNvSpPr/>
          <p:nvPr/>
        </p:nvSpPr>
        <p:spPr>
          <a:xfrm rot="10800000">
            <a:off x="10536880" y="2053652"/>
            <a:ext cx="249560" cy="127687"/>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8FE18897-DC13-4875-A280-7CA10130E05A}"/>
              </a:ext>
            </a:extLst>
          </p:cNvPr>
          <p:cNvSpPr/>
          <p:nvPr/>
        </p:nvSpPr>
        <p:spPr>
          <a:xfrm>
            <a:off x="9564794" y="1036972"/>
            <a:ext cx="2186403" cy="10298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46" name="Content Placeholder 4">
            <a:extLst>
              <a:ext uri="{FF2B5EF4-FFF2-40B4-BE49-F238E27FC236}">
                <a16:creationId xmlns:a16="http://schemas.microsoft.com/office/drawing/2014/main" id="{73826A76-2931-48CB-9E3A-97E33FC91622}"/>
              </a:ext>
            </a:extLst>
          </p:cNvPr>
          <p:cNvSpPr txBox="1">
            <a:spLocks/>
          </p:cNvSpPr>
          <p:nvPr/>
        </p:nvSpPr>
        <p:spPr>
          <a:xfrm>
            <a:off x="9765823" y="1737199"/>
            <a:ext cx="1793905"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lvl="0" algn="ctr" fontAlgn="base">
              <a:defRPr/>
            </a:pPr>
            <a:r>
              <a:rPr lang="es-CO" sz="1400" b="1" dirty="0">
                <a:solidFill>
                  <a:srgbClr val="FFFFFF"/>
                </a:solidFill>
              </a:rPr>
              <a:t>Condiciones</a:t>
            </a:r>
            <a:endParaRPr kumimoji="0" lang="es-CO" sz="1400" b="0" i="0" u="none" strike="noStrike" kern="1200" cap="none" spc="0" normalizeH="0" baseline="0" dirty="0">
              <a:ln>
                <a:noFill/>
              </a:ln>
              <a:solidFill>
                <a:srgbClr val="FFFFFF"/>
              </a:solidFill>
              <a:effectLst/>
              <a:uLnTx/>
              <a:uFillTx/>
              <a:latin typeface="Arial" panose="020B0604020202020204"/>
            </a:endParaRPr>
          </a:p>
        </p:txBody>
      </p:sp>
      <p:cxnSp>
        <p:nvCxnSpPr>
          <p:cNvPr id="52" name="Straight Connector 51">
            <a:extLst>
              <a:ext uri="{FF2B5EF4-FFF2-40B4-BE49-F238E27FC236}">
                <a16:creationId xmlns:a16="http://schemas.microsoft.com/office/drawing/2014/main" id="{AA72AB69-3B71-4BA3-9DEE-C95F5861166E}"/>
              </a:ext>
            </a:extLst>
          </p:cNvPr>
          <p:cNvCxnSpPr>
            <a:cxnSpLocks/>
          </p:cNvCxnSpPr>
          <p:nvPr/>
        </p:nvCxnSpPr>
        <p:spPr>
          <a:xfrm>
            <a:off x="5057561"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A72AB69-3B71-4BA3-9DEE-C95F5861166E}"/>
              </a:ext>
            </a:extLst>
          </p:cNvPr>
          <p:cNvCxnSpPr>
            <a:cxnSpLocks/>
          </p:cNvCxnSpPr>
          <p:nvPr/>
        </p:nvCxnSpPr>
        <p:spPr>
          <a:xfrm>
            <a:off x="2815175" y="2145527"/>
            <a:ext cx="0" cy="429768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1871B485-E964-40CE-821A-A4F38DDE330D}"/>
              </a:ext>
            </a:extLst>
          </p:cNvPr>
          <p:cNvGrpSpPr>
            <a:grpSpLocks noChangeAspect="1"/>
          </p:cNvGrpSpPr>
          <p:nvPr/>
        </p:nvGrpSpPr>
        <p:grpSpPr bwMode="auto">
          <a:xfrm>
            <a:off x="10475812" y="1209243"/>
            <a:ext cx="364365" cy="426575"/>
            <a:chOff x="3550" y="1872"/>
            <a:chExt cx="492" cy="576"/>
          </a:xfrm>
          <a:solidFill>
            <a:schemeClr val="bg1"/>
          </a:solidFill>
        </p:grpSpPr>
        <p:sp>
          <p:nvSpPr>
            <p:cNvPr id="58" name="Freeform 5">
              <a:extLst>
                <a:ext uri="{FF2B5EF4-FFF2-40B4-BE49-F238E27FC236}">
                  <a16:creationId xmlns:a16="http://schemas.microsoft.com/office/drawing/2014/main" id="{87E88684-D35B-431E-A8FC-2DF82F90FAC1}"/>
                </a:ext>
              </a:extLst>
            </p:cNvPr>
            <p:cNvSpPr>
              <a:spLocks/>
            </p:cNvSpPr>
            <p:nvPr/>
          </p:nvSpPr>
          <p:spPr bwMode="auto">
            <a:xfrm>
              <a:off x="3550" y="1872"/>
              <a:ext cx="476" cy="576"/>
            </a:xfrm>
            <a:custGeom>
              <a:avLst/>
              <a:gdLst>
                <a:gd name="T0" fmla="*/ 200 w 208"/>
                <a:gd name="T1" fmla="*/ 128 h 252"/>
                <a:gd name="T2" fmla="*/ 192 w 208"/>
                <a:gd name="T3" fmla="*/ 136 h 252"/>
                <a:gd name="T4" fmla="*/ 192 w 208"/>
                <a:gd name="T5" fmla="*/ 236 h 252"/>
                <a:gd name="T6" fmla="*/ 16 w 208"/>
                <a:gd name="T7" fmla="*/ 236 h 252"/>
                <a:gd name="T8" fmla="*/ 16 w 208"/>
                <a:gd name="T9" fmla="*/ 16 h 252"/>
                <a:gd name="T10" fmla="*/ 193 w 208"/>
                <a:gd name="T11" fmla="*/ 16 h 252"/>
                <a:gd name="T12" fmla="*/ 201 w 208"/>
                <a:gd name="T13" fmla="*/ 8 h 252"/>
                <a:gd name="T14" fmla="*/ 193 w 208"/>
                <a:gd name="T15" fmla="*/ 0 h 252"/>
                <a:gd name="T16" fmla="*/ 8 w 208"/>
                <a:gd name="T17" fmla="*/ 0 h 252"/>
                <a:gd name="T18" fmla="*/ 0 w 208"/>
                <a:gd name="T19" fmla="*/ 8 h 252"/>
                <a:gd name="T20" fmla="*/ 0 w 208"/>
                <a:gd name="T21" fmla="*/ 244 h 252"/>
                <a:gd name="T22" fmla="*/ 8 w 208"/>
                <a:gd name="T23" fmla="*/ 252 h 252"/>
                <a:gd name="T24" fmla="*/ 200 w 208"/>
                <a:gd name="T25" fmla="*/ 252 h 252"/>
                <a:gd name="T26" fmla="*/ 208 w 208"/>
                <a:gd name="T27" fmla="*/ 244 h 252"/>
                <a:gd name="T28" fmla="*/ 208 w 208"/>
                <a:gd name="T29" fmla="*/ 136 h 252"/>
                <a:gd name="T30" fmla="*/ 200 w 208"/>
                <a:gd name="T31" fmla="*/ 12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52">
                  <a:moveTo>
                    <a:pt x="200" y="128"/>
                  </a:moveTo>
                  <a:cubicBezTo>
                    <a:pt x="195" y="128"/>
                    <a:pt x="192" y="131"/>
                    <a:pt x="192" y="136"/>
                  </a:cubicBezTo>
                  <a:cubicBezTo>
                    <a:pt x="192" y="236"/>
                    <a:pt x="192" y="236"/>
                    <a:pt x="192" y="236"/>
                  </a:cubicBezTo>
                  <a:cubicBezTo>
                    <a:pt x="16" y="236"/>
                    <a:pt x="16" y="236"/>
                    <a:pt x="16" y="236"/>
                  </a:cubicBezTo>
                  <a:cubicBezTo>
                    <a:pt x="16" y="16"/>
                    <a:pt x="16" y="16"/>
                    <a:pt x="16" y="16"/>
                  </a:cubicBezTo>
                  <a:cubicBezTo>
                    <a:pt x="193" y="16"/>
                    <a:pt x="193" y="16"/>
                    <a:pt x="193" y="16"/>
                  </a:cubicBezTo>
                  <a:cubicBezTo>
                    <a:pt x="198" y="16"/>
                    <a:pt x="201" y="13"/>
                    <a:pt x="201" y="8"/>
                  </a:cubicBezTo>
                  <a:cubicBezTo>
                    <a:pt x="201" y="4"/>
                    <a:pt x="198" y="0"/>
                    <a:pt x="193" y="0"/>
                  </a:cubicBezTo>
                  <a:cubicBezTo>
                    <a:pt x="8" y="0"/>
                    <a:pt x="8" y="0"/>
                    <a:pt x="8" y="0"/>
                  </a:cubicBezTo>
                  <a:cubicBezTo>
                    <a:pt x="3" y="0"/>
                    <a:pt x="0" y="4"/>
                    <a:pt x="0" y="8"/>
                  </a:cubicBezTo>
                  <a:cubicBezTo>
                    <a:pt x="0" y="244"/>
                    <a:pt x="0" y="244"/>
                    <a:pt x="0" y="244"/>
                  </a:cubicBezTo>
                  <a:cubicBezTo>
                    <a:pt x="0" y="249"/>
                    <a:pt x="3" y="252"/>
                    <a:pt x="8" y="252"/>
                  </a:cubicBezTo>
                  <a:cubicBezTo>
                    <a:pt x="200" y="252"/>
                    <a:pt x="200" y="252"/>
                    <a:pt x="200" y="252"/>
                  </a:cubicBezTo>
                  <a:cubicBezTo>
                    <a:pt x="204" y="252"/>
                    <a:pt x="208" y="249"/>
                    <a:pt x="208" y="244"/>
                  </a:cubicBezTo>
                  <a:cubicBezTo>
                    <a:pt x="208" y="136"/>
                    <a:pt x="208" y="136"/>
                    <a:pt x="208" y="136"/>
                  </a:cubicBezTo>
                  <a:cubicBezTo>
                    <a:pt x="208" y="131"/>
                    <a:pt x="204" y="128"/>
                    <a:pt x="20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9" name="Freeform 6">
              <a:extLst>
                <a:ext uri="{FF2B5EF4-FFF2-40B4-BE49-F238E27FC236}">
                  <a16:creationId xmlns:a16="http://schemas.microsoft.com/office/drawing/2014/main" id="{BE503976-2555-4E63-977E-55E802CC2A15}"/>
                </a:ext>
              </a:extLst>
            </p:cNvPr>
            <p:cNvSpPr>
              <a:spLocks noEditPoints="1"/>
            </p:cNvSpPr>
            <p:nvPr/>
          </p:nvSpPr>
          <p:spPr bwMode="auto">
            <a:xfrm>
              <a:off x="3634" y="1975"/>
              <a:ext cx="408" cy="313"/>
            </a:xfrm>
            <a:custGeom>
              <a:avLst/>
              <a:gdLst>
                <a:gd name="T0" fmla="*/ 175 w 178"/>
                <a:gd name="T1" fmla="*/ 26 h 137"/>
                <a:gd name="T2" fmla="*/ 152 w 178"/>
                <a:gd name="T3" fmla="*/ 3 h 137"/>
                <a:gd name="T4" fmla="*/ 141 w 178"/>
                <a:gd name="T5" fmla="*/ 3 h 137"/>
                <a:gd name="T6" fmla="*/ 61 w 178"/>
                <a:gd name="T7" fmla="*/ 83 h 137"/>
                <a:gd name="T8" fmla="*/ 59 w 178"/>
                <a:gd name="T9" fmla="*/ 87 h 137"/>
                <a:gd name="T10" fmla="*/ 48 w 178"/>
                <a:gd name="T11" fmla="*/ 120 h 137"/>
                <a:gd name="T12" fmla="*/ 48 w 178"/>
                <a:gd name="T13" fmla="*/ 122 h 137"/>
                <a:gd name="T14" fmla="*/ 45 w 178"/>
                <a:gd name="T15" fmla="*/ 121 h 137"/>
                <a:gd name="T16" fmla="*/ 8 w 178"/>
                <a:gd name="T17" fmla="*/ 121 h 137"/>
                <a:gd name="T18" fmla="*/ 0 w 178"/>
                <a:gd name="T19" fmla="*/ 129 h 137"/>
                <a:gd name="T20" fmla="*/ 8 w 178"/>
                <a:gd name="T21" fmla="*/ 137 h 137"/>
                <a:gd name="T22" fmla="*/ 45 w 178"/>
                <a:gd name="T23" fmla="*/ 137 h 137"/>
                <a:gd name="T24" fmla="*/ 53 w 178"/>
                <a:gd name="T25" fmla="*/ 130 h 137"/>
                <a:gd name="T26" fmla="*/ 56 w 178"/>
                <a:gd name="T27" fmla="*/ 131 h 137"/>
                <a:gd name="T28" fmla="*/ 58 w 178"/>
                <a:gd name="T29" fmla="*/ 130 h 137"/>
                <a:gd name="T30" fmla="*/ 92 w 178"/>
                <a:gd name="T31" fmla="*/ 119 h 137"/>
                <a:gd name="T32" fmla="*/ 95 w 178"/>
                <a:gd name="T33" fmla="*/ 117 h 137"/>
                <a:gd name="T34" fmla="*/ 175 w 178"/>
                <a:gd name="T35" fmla="*/ 37 h 137"/>
                <a:gd name="T36" fmla="*/ 175 w 178"/>
                <a:gd name="T37" fmla="*/ 26 h 137"/>
                <a:gd name="T38" fmla="*/ 85 w 178"/>
                <a:gd name="T39" fmla="*/ 104 h 137"/>
                <a:gd name="T40" fmla="*/ 68 w 178"/>
                <a:gd name="T41" fmla="*/ 110 h 137"/>
                <a:gd name="T42" fmla="*/ 74 w 178"/>
                <a:gd name="T43" fmla="*/ 93 h 137"/>
                <a:gd name="T44" fmla="*/ 147 w 178"/>
                <a:gd name="T45" fmla="*/ 20 h 137"/>
                <a:gd name="T46" fmla="*/ 158 w 178"/>
                <a:gd name="T47" fmla="*/ 31 h 137"/>
                <a:gd name="T48" fmla="*/ 85 w 178"/>
                <a:gd name="T4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37">
                  <a:moveTo>
                    <a:pt x="175" y="26"/>
                  </a:moveTo>
                  <a:cubicBezTo>
                    <a:pt x="152" y="3"/>
                    <a:pt x="152" y="3"/>
                    <a:pt x="152" y="3"/>
                  </a:cubicBezTo>
                  <a:cubicBezTo>
                    <a:pt x="149" y="0"/>
                    <a:pt x="144" y="0"/>
                    <a:pt x="141" y="3"/>
                  </a:cubicBezTo>
                  <a:cubicBezTo>
                    <a:pt x="61" y="83"/>
                    <a:pt x="61" y="83"/>
                    <a:pt x="61" y="83"/>
                  </a:cubicBezTo>
                  <a:cubicBezTo>
                    <a:pt x="60" y="84"/>
                    <a:pt x="60" y="85"/>
                    <a:pt x="59" y="87"/>
                  </a:cubicBezTo>
                  <a:cubicBezTo>
                    <a:pt x="48" y="120"/>
                    <a:pt x="48" y="120"/>
                    <a:pt x="48" y="120"/>
                  </a:cubicBezTo>
                  <a:cubicBezTo>
                    <a:pt x="48" y="121"/>
                    <a:pt x="48" y="121"/>
                    <a:pt x="48" y="122"/>
                  </a:cubicBezTo>
                  <a:cubicBezTo>
                    <a:pt x="47" y="121"/>
                    <a:pt x="46" y="121"/>
                    <a:pt x="45" y="121"/>
                  </a:cubicBezTo>
                  <a:cubicBezTo>
                    <a:pt x="8" y="121"/>
                    <a:pt x="8" y="121"/>
                    <a:pt x="8" y="121"/>
                  </a:cubicBezTo>
                  <a:cubicBezTo>
                    <a:pt x="3" y="121"/>
                    <a:pt x="0" y="125"/>
                    <a:pt x="0" y="129"/>
                  </a:cubicBezTo>
                  <a:cubicBezTo>
                    <a:pt x="0" y="133"/>
                    <a:pt x="3" y="137"/>
                    <a:pt x="8" y="137"/>
                  </a:cubicBezTo>
                  <a:cubicBezTo>
                    <a:pt x="45" y="137"/>
                    <a:pt x="45" y="137"/>
                    <a:pt x="45" y="137"/>
                  </a:cubicBezTo>
                  <a:cubicBezTo>
                    <a:pt x="49" y="137"/>
                    <a:pt x="52" y="134"/>
                    <a:pt x="53" y="130"/>
                  </a:cubicBezTo>
                  <a:cubicBezTo>
                    <a:pt x="54" y="130"/>
                    <a:pt x="55" y="131"/>
                    <a:pt x="56" y="131"/>
                  </a:cubicBezTo>
                  <a:cubicBezTo>
                    <a:pt x="56" y="131"/>
                    <a:pt x="57" y="131"/>
                    <a:pt x="58" y="130"/>
                  </a:cubicBezTo>
                  <a:cubicBezTo>
                    <a:pt x="92" y="119"/>
                    <a:pt x="92" y="119"/>
                    <a:pt x="92" y="119"/>
                  </a:cubicBezTo>
                  <a:cubicBezTo>
                    <a:pt x="93" y="119"/>
                    <a:pt x="94" y="118"/>
                    <a:pt x="95" y="117"/>
                  </a:cubicBezTo>
                  <a:cubicBezTo>
                    <a:pt x="175" y="37"/>
                    <a:pt x="175" y="37"/>
                    <a:pt x="175" y="37"/>
                  </a:cubicBezTo>
                  <a:cubicBezTo>
                    <a:pt x="178" y="34"/>
                    <a:pt x="178" y="29"/>
                    <a:pt x="175" y="26"/>
                  </a:cubicBezTo>
                  <a:close/>
                  <a:moveTo>
                    <a:pt x="85" y="104"/>
                  </a:moveTo>
                  <a:cubicBezTo>
                    <a:pt x="68" y="110"/>
                    <a:pt x="68" y="110"/>
                    <a:pt x="68" y="110"/>
                  </a:cubicBezTo>
                  <a:cubicBezTo>
                    <a:pt x="74" y="93"/>
                    <a:pt x="74" y="93"/>
                    <a:pt x="74" y="93"/>
                  </a:cubicBezTo>
                  <a:cubicBezTo>
                    <a:pt x="147" y="20"/>
                    <a:pt x="147" y="20"/>
                    <a:pt x="147" y="20"/>
                  </a:cubicBezTo>
                  <a:cubicBezTo>
                    <a:pt x="158" y="31"/>
                    <a:pt x="158" y="31"/>
                    <a:pt x="158" y="31"/>
                  </a:cubicBezTo>
                  <a:lnTo>
                    <a:pt x="8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60" name="Freeform 7">
              <a:extLst>
                <a:ext uri="{FF2B5EF4-FFF2-40B4-BE49-F238E27FC236}">
                  <a16:creationId xmlns:a16="http://schemas.microsoft.com/office/drawing/2014/main" id="{2451C234-7E3C-46E4-A5F6-83CDC6FC8A9A}"/>
                </a:ext>
              </a:extLst>
            </p:cNvPr>
            <p:cNvSpPr>
              <a:spLocks/>
            </p:cNvSpPr>
            <p:nvPr/>
          </p:nvSpPr>
          <p:spPr bwMode="auto">
            <a:xfrm>
              <a:off x="3634" y="2002"/>
              <a:ext cx="209" cy="37"/>
            </a:xfrm>
            <a:custGeom>
              <a:avLst/>
              <a:gdLst>
                <a:gd name="T0" fmla="*/ 91 w 91"/>
                <a:gd name="T1" fmla="*/ 8 h 16"/>
                <a:gd name="T2" fmla="*/ 83 w 91"/>
                <a:gd name="T3" fmla="*/ 0 h 16"/>
                <a:gd name="T4" fmla="*/ 8 w 91"/>
                <a:gd name="T5" fmla="*/ 0 h 16"/>
                <a:gd name="T6" fmla="*/ 0 w 91"/>
                <a:gd name="T7" fmla="*/ 8 h 16"/>
                <a:gd name="T8" fmla="*/ 8 w 91"/>
                <a:gd name="T9" fmla="*/ 16 h 16"/>
                <a:gd name="T10" fmla="*/ 83 w 91"/>
                <a:gd name="T11" fmla="*/ 16 h 16"/>
                <a:gd name="T12" fmla="*/ 91 w 9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1" h="16">
                  <a:moveTo>
                    <a:pt x="91" y="8"/>
                  </a:moveTo>
                  <a:cubicBezTo>
                    <a:pt x="91" y="4"/>
                    <a:pt x="87" y="0"/>
                    <a:pt x="83" y="0"/>
                  </a:cubicBezTo>
                  <a:cubicBezTo>
                    <a:pt x="8" y="0"/>
                    <a:pt x="8" y="0"/>
                    <a:pt x="8" y="0"/>
                  </a:cubicBezTo>
                  <a:cubicBezTo>
                    <a:pt x="3" y="0"/>
                    <a:pt x="0" y="4"/>
                    <a:pt x="0" y="8"/>
                  </a:cubicBezTo>
                  <a:cubicBezTo>
                    <a:pt x="0" y="13"/>
                    <a:pt x="3" y="16"/>
                    <a:pt x="8" y="16"/>
                  </a:cubicBezTo>
                  <a:cubicBezTo>
                    <a:pt x="83" y="16"/>
                    <a:pt x="83" y="16"/>
                    <a:pt x="83" y="16"/>
                  </a:cubicBezTo>
                  <a:cubicBezTo>
                    <a:pt x="87" y="16"/>
                    <a:pt x="91" y="13"/>
                    <a:pt x="9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61" name="Freeform 8">
              <a:extLst>
                <a:ext uri="{FF2B5EF4-FFF2-40B4-BE49-F238E27FC236}">
                  <a16:creationId xmlns:a16="http://schemas.microsoft.com/office/drawing/2014/main" id="{0F3AC4D3-8E92-4F5E-9971-FC6738CA19EA}"/>
                </a:ext>
              </a:extLst>
            </p:cNvPr>
            <p:cNvSpPr>
              <a:spLocks/>
            </p:cNvSpPr>
            <p:nvPr/>
          </p:nvSpPr>
          <p:spPr bwMode="auto">
            <a:xfrm>
              <a:off x="3634" y="2075"/>
              <a:ext cx="145" cy="37"/>
            </a:xfrm>
            <a:custGeom>
              <a:avLst/>
              <a:gdLst>
                <a:gd name="T0" fmla="*/ 8 w 63"/>
                <a:gd name="T1" fmla="*/ 0 h 16"/>
                <a:gd name="T2" fmla="*/ 0 w 63"/>
                <a:gd name="T3" fmla="*/ 8 h 16"/>
                <a:gd name="T4" fmla="*/ 8 w 63"/>
                <a:gd name="T5" fmla="*/ 16 h 16"/>
                <a:gd name="T6" fmla="*/ 55 w 63"/>
                <a:gd name="T7" fmla="*/ 16 h 16"/>
                <a:gd name="T8" fmla="*/ 63 w 63"/>
                <a:gd name="T9" fmla="*/ 8 h 16"/>
                <a:gd name="T10" fmla="*/ 55 w 63"/>
                <a:gd name="T11" fmla="*/ 0 h 16"/>
                <a:gd name="T12" fmla="*/ 8 w 6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3" h="16">
                  <a:moveTo>
                    <a:pt x="8" y="0"/>
                  </a:moveTo>
                  <a:cubicBezTo>
                    <a:pt x="3" y="0"/>
                    <a:pt x="0" y="4"/>
                    <a:pt x="0" y="8"/>
                  </a:cubicBezTo>
                  <a:cubicBezTo>
                    <a:pt x="0" y="13"/>
                    <a:pt x="3" y="16"/>
                    <a:pt x="8" y="16"/>
                  </a:cubicBezTo>
                  <a:cubicBezTo>
                    <a:pt x="55" y="16"/>
                    <a:pt x="55" y="16"/>
                    <a:pt x="55" y="16"/>
                  </a:cubicBezTo>
                  <a:cubicBezTo>
                    <a:pt x="59" y="16"/>
                    <a:pt x="63" y="13"/>
                    <a:pt x="63" y="8"/>
                  </a:cubicBezTo>
                  <a:cubicBezTo>
                    <a:pt x="63" y="4"/>
                    <a:pt x="59" y="0"/>
                    <a:pt x="55"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62" name="Group 4">
            <a:extLst>
              <a:ext uri="{FF2B5EF4-FFF2-40B4-BE49-F238E27FC236}">
                <a16:creationId xmlns:a16="http://schemas.microsoft.com/office/drawing/2014/main" id="{CECA7678-3E94-47BB-9C16-DDA681788A73}"/>
              </a:ext>
            </a:extLst>
          </p:cNvPr>
          <p:cNvGrpSpPr>
            <a:grpSpLocks noChangeAspect="1"/>
          </p:cNvGrpSpPr>
          <p:nvPr/>
        </p:nvGrpSpPr>
        <p:grpSpPr bwMode="auto">
          <a:xfrm>
            <a:off x="3699782" y="1158383"/>
            <a:ext cx="475642" cy="457200"/>
            <a:chOff x="3838" y="2160"/>
            <a:chExt cx="619" cy="595"/>
          </a:xfrm>
          <a:solidFill>
            <a:schemeClr val="bg1"/>
          </a:solidFill>
        </p:grpSpPr>
        <p:sp>
          <p:nvSpPr>
            <p:cNvPr id="63" name="Freeform 5">
              <a:extLst>
                <a:ext uri="{FF2B5EF4-FFF2-40B4-BE49-F238E27FC236}">
                  <a16:creationId xmlns:a16="http://schemas.microsoft.com/office/drawing/2014/main" id="{83F7CDC1-A401-49C5-B4C8-5FD0F8A2B72C}"/>
                </a:ext>
              </a:extLst>
            </p:cNvPr>
            <p:cNvSpPr>
              <a:spLocks/>
            </p:cNvSpPr>
            <p:nvPr/>
          </p:nvSpPr>
          <p:spPr bwMode="auto">
            <a:xfrm>
              <a:off x="3838" y="2160"/>
              <a:ext cx="619" cy="194"/>
            </a:xfrm>
            <a:custGeom>
              <a:avLst/>
              <a:gdLst>
                <a:gd name="T0" fmla="*/ 253 w 258"/>
                <a:gd name="T1" fmla="*/ 65 h 81"/>
                <a:gd name="T2" fmla="*/ 133 w 258"/>
                <a:gd name="T3" fmla="*/ 1 h 81"/>
                <a:gd name="T4" fmla="*/ 125 w 258"/>
                <a:gd name="T5" fmla="*/ 1 h 81"/>
                <a:gd name="T6" fmla="*/ 5 w 258"/>
                <a:gd name="T7" fmla="*/ 65 h 81"/>
                <a:gd name="T8" fmla="*/ 2 w 258"/>
                <a:gd name="T9" fmla="*/ 76 h 81"/>
                <a:gd name="T10" fmla="*/ 13 w 258"/>
                <a:gd name="T11" fmla="*/ 79 h 81"/>
                <a:gd name="T12" fmla="*/ 129 w 258"/>
                <a:gd name="T13" fmla="*/ 17 h 81"/>
                <a:gd name="T14" fmla="*/ 245 w 258"/>
                <a:gd name="T15" fmla="*/ 79 h 81"/>
                <a:gd name="T16" fmla="*/ 249 w 258"/>
                <a:gd name="T17" fmla="*/ 80 h 81"/>
                <a:gd name="T18" fmla="*/ 256 w 258"/>
                <a:gd name="T19" fmla="*/ 76 h 81"/>
                <a:gd name="T20" fmla="*/ 253 w 258"/>
                <a:gd name="T2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81">
                  <a:moveTo>
                    <a:pt x="253" y="65"/>
                  </a:moveTo>
                  <a:cubicBezTo>
                    <a:pt x="133" y="1"/>
                    <a:pt x="133" y="1"/>
                    <a:pt x="133" y="1"/>
                  </a:cubicBezTo>
                  <a:cubicBezTo>
                    <a:pt x="131" y="0"/>
                    <a:pt x="128" y="0"/>
                    <a:pt x="125" y="1"/>
                  </a:cubicBezTo>
                  <a:cubicBezTo>
                    <a:pt x="5" y="65"/>
                    <a:pt x="5" y="65"/>
                    <a:pt x="5" y="65"/>
                  </a:cubicBezTo>
                  <a:cubicBezTo>
                    <a:pt x="2" y="67"/>
                    <a:pt x="0" y="72"/>
                    <a:pt x="2" y="76"/>
                  </a:cubicBezTo>
                  <a:cubicBezTo>
                    <a:pt x="4" y="80"/>
                    <a:pt x="9" y="81"/>
                    <a:pt x="13" y="79"/>
                  </a:cubicBezTo>
                  <a:cubicBezTo>
                    <a:pt x="129" y="17"/>
                    <a:pt x="129" y="17"/>
                    <a:pt x="129" y="17"/>
                  </a:cubicBezTo>
                  <a:cubicBezTo>
                    <a:pt x="245" y="79"/>
                    <a:pt x="245" y="79"/>
                    <a:pt x="245" y="79"/>
                  </a:cubicBezTo>
                  <a:cubicBezTo>
                    <a:pt x="247" y="80"/>
                    <a:pt x="248" y="80"/>
                    <a:pt x="249" y="80"/>
                  </a:cubicBezTo>
                  <a:cubicBezTo>
                    <a:pt x="252" y="80"/>
                    <a:pt x="255" y="78"/>
                    <a:pt x="256" y="76"/>
                  </a:cubicBezTo>
                  <a:cubicBezTo>
                    <a:pt x="258" y="72"/>
                    <a:pt x="257" y="67"/>
                    <a:pt x="25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64" name="Freeform 6">
              <a:extLst>
                <a:ext uri="{FF2B5EF4-FFF2-40B4-BE49-F238E27FC236}">
                  <a16:creationId xmlns:a16="http://schemas.microsoft.com/office/drawing/2014/main" id="{D0771218-EA47-4E05-B0D0-99CCDC5CD008}"/>
                </a:ext>
              </a:extLst>
            </p:cNvPr>
            <p:cNvSpPr>
              <a:spLocks noEditPoints="1"/>
            </p:cNvSpPr>
            <p:nvPr/>
          </p:nvSpPr>
          <p:spPr bwMode="auto">
            <a:xfrm>
              <a:off x="3955" y="2584"/>
              <a:ext cx="384" cy="171"/>
            </a:xfrm>
            <a:custGeom>
              <a:avLst/>
              <a:gdLst>
                <a:gd name="T0" fmla="*/ 131 w 160"/>
                <a:gd name="T1" fmla="*/ 7 h 71"/>
                <a:gd name="T2" fmla="*/ 80 w 160"/>
                <a:gd name="T3" fmla="*/ 0 h 71"/>
                <a:gd name="T4" fmla="*/ 29 w 160"/>
                <a:gd name="T5" fmla="*/ 7 h 71"/>
                <a:gd name="T6" fmla="*/ 0 w 160"/>
                <a:gd name="T7" fmla="*/ 45 h 71"/>
                <a:gd name="T8" fmla="*/ 0 w 160"/>
                <a:gd name="T9" fmla="*/ 63 h 71"/>
                <a:gd name="T10" fmla="*/ 8 w 160"/>
                <a:gd name="T11" fmla="*/ 71 h 71"/>
                <a:gd name="T12" fmla="*/ 152 w 160"/>
                <a:gd name="T13" fmla="*/ 71 h 71"/>
                <a:gd name="T14" fmla="*/ 160 w 160"/>
                <a:gd name="T15" fmla="*/ 63 h 71"/>
                <a:gd name="T16" fmla="*/ 160 w 160"/>
                <a:gd name="T17" fmla="*/ 45 h 71"/>
                <a:gd name="T18" fmla="*/ 131 w 160"/>
                <a:gd name="T19" fmla="*/ 7 h 71"/>
                <a:gd name="T20" fmla="*/ 144 w 160"/>
                <a:gd name="T21" fmla="*/ 55 h 71"/>
                <a:gd name="T22" fmla="*/ 16 w 160"/>
                <a:gd name="T23" fmla="*/ 55 h 71"/>
                <a:gd name="T24" fmla="*/ 16 w 160"/>
                <a:gd name="T25" fmla="*/ 45 h 71"/>
                <a:gd name="T26" fmla="*/ 34 w 160"/>
                <a:gd name="T27" fmla="*/ 23 h 71"/>
                <a:gd name="T28" fmla="*/ 80 w 160"/>
                <a:gd name="T29" fmla="*/ 16 h 71"/>
                <a:gd name="T30" fmla="*/ 127 w 160"/>
                <a:gd name="T31" fmla="*/ 23 h 71"/>
                <a:gd name="T32" fmla="*/ 144 w 160"/>
                <a:gd name="T33" fmla="*/ 45 h 71"/>
                <a:gd name="T34" fmla="*/ 144 w 160"/>
                <a:gd name="T3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71">
                  <a:moveTo>
                    <a:pt x="131" y="7"/>
                  </a:moveTo>
                  <a:cubicBezTo>
                    <a:pt x="120" y="4"/>
                    <a:pt x="101" y="0"/>
                    <a:pt x="80" y="0"/>
                  </a:cubicBezTo>
                  <a:cubicBezTo>
                    <a:pt x="58" y="0"/>
                    <a:pt x="40" y="4"/>
                    <a:pt x="29" y="7"/>
                  </a:cubicBezTo>
                  <a:cubicBezTo>
                    <a:pt x="12" y="12"/>
                    <a:pt x="0" y="28"/>
                    <a:pt x="0" y="45"/>
                  </a:cubicBezTo>
                  <a:cubicBezTo>
                    <a:pt x="0" y="63"/>
                    <a:pt x="0" y="63"/>
                    <a:pt x="0" y="63"/>
                  </a:cubicBezTo>
                  <a:cubicBezTo>
                    <a:pt x="0" y="67"/>
                    <a:pt x="4" y="71"/>
                    <a:pt x="8" y="71"/>
                  </a:cubicBezTo>
                  <a:cubicBezTo>
                    <a:pt x="152" y="71"/>
                    <a:pt x="152" y="71"/>
                    <a:pt x="152" y="71"/>
                  </a:cubicBezTo>
                  <a:cubicBezTo>
                    <a:pt x="157" y="71"/>
                    <a:pt x="160" y="67"/>
                    <a:pt x="160" y="63"/>
                  </a:cubicBezTo>
                  <a:cubicBezTo>
                    <a:pt x="160" y="45"/>
                    <a:pt x="160" y="45"/>
                    <a:pt x="160" y="45"/>
                  </a:cubicBezTo>
                  <a:cubicBezTo>
                    <a:pt x="160" y="28"/>
                    <a:pt x="148" y="12"/>
                    <a:pt x="131" y="7"/>
                  </a:cubicBezTo>
                  <a:close/>
                  <a:moveTo>
                    <a:pt x="144" y="55"/>
                  </a:moveTo>
                  <a:cubicBezTo>
                    <a:pt x="16" y="55"/>
                    <a:pt x="16" y="55"/>
                    <a:pt x="16" y="55"/>
                  </a:cubicBezTo>
                  <a:cubicBezTo>
                    <a:pt x="16" y="45"/>
                    <a:pt x="16" y="45"/>
                    <a:pt x="16" y="45"/>
                  </a:cubicBezTo>
                  <a:cubicBezTo>
                    <a:pt x="16" y="35"/>
                    <a:pt x="23" y="26"/>
                    <a:pt x="34" y="23"/>
                  </a:cubicBezTo>
                  <a:cubicBezTo>
                    <a:pt x="44" y="20"/>
                    <a:pt x="60" y="16"/>
                    <a:pt x="80" y="16"/>
                  </a:cubicBezTo>
                  <a:cubicBezTo>
                    <a:pt x="98" y="16"/>
                    <a:pt x="113" y="19"/>
                    <a:pt x="127" y="23"/>
                  </a:cubicBezTo>
                  <a:cubicBezTo>
                    <a:pt x="137" y="26"/>
                    <a:pt x="144" y="35"/>
                    <a:pt x="144" y="45"/>
                  </a:cubicBezTo>
                  <a:lnTo>
                    <a:pt x="14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65" name="Freeform 7">
              <a:extLst>
                <a:ext uri="{FF2B5EF4-FFF2-40B4-BE49-F238E27FC236}">
                  <a16:creationId xmlns:a16="http://schemas.microsoft.com/office/drawing/2014/main" id="{88616614-4A7E-4022-8C31-08CF636ED0C2}"/>
                </a:ext>
              </a:extLst>
            </p:cNvPr>
            <p:cNvSpPr>
              <a:spLocks noEditPoints="1"/>
            </p:cNvSpPr>
            <p:nvPr/>
          </p:nvSpPr>
          <p:spPr bwMode="auto">
            <a:xfrm>
              <a:off x="4032" y="2294"/>
              <a:ext cx="230" cy="250"/>
            </a:xfrm>
            <a:custGeom>
              <a:avLst/>
              <a:gdLst>
                <a:gd name="T0" fmla="*/ 96 w 96"/>
                <a:gd name="T1" fmla="*/ 48 h 104"/>
                <a:gd name="T2" fmla="*/ 48 w 96"/>
                <a:gd name="T3" fmla="*/ 0 h 104"/>
                <a:gd name="T4" fmla="*/ 0 w 96"/>
                <a:gd name="T5" fmla="*/ 48 h 104"/>
                <a:gd name="T6" fmla="*/ 48 w 96"/>
                <a:gd name="T7" fmla="*/ 104 h 104"/>
                <a:gd name="T8" fmla="*/ 96 w 96"/>
                <a:gd name="T9" fmla="*/ 48 h 104"/>
                <a:gd name="T10" fmla="*/ 16 w 96"/>
                <a:gd name="T11" fmla="*/ 48 h 104"/>
                <a:gd name="T12" fmla="*/ 48 w 96"/>
                <a:gd name="T13" fmla="*/ 16 h 104"/>
                <a:gd name="T14" fmla="*/ 80 w 96"/>
                <a:gd name="T15" fmla="*/ 48 h 104"/>
                <a:gd name="T16" fmla="*/ 48 w 96"/>
                <a:gd name="T17" fmla="*/ 88 h 104"/>
                <a:gd name="T18" fmla="*/ 16 w 96"/>
                <a:gd name="T19"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4">
                  <a:moveTo>
                    <a:pt x="96" y="48"/>
                  </a:moveTo>
                  <a:cubicBezTo>
                    <a:pt x="96" y="21"/>
                    <a:pt x="75" y="0"/>
                    <a:pt x="48" y="0"/>
                  </a:cubicBezTo>
                  <a:cubicBezTo>
                    <a:pt x="21" y="0"/>
                    <a:pt x="0" y="21"/>
                    <a:pt x="0" y="48"/>
                  </a:cubicBezTo>
                  <a:cubicBezTo>
                    <a:pt x="0" y="74"/>
                    <a:pt x="21" y="104"/>
                    <a:pt x="48" y="104"/>
                  </a:cubicBezTo>
                  <a:cubicBezTo>
                    <a:pt x="76" y="104"/>
                    <a:pt x="96" y="74"/>
                    <a:pt x="96" y="48"/>
                  </a:cubicBezTo>
                  <a:close/>
                  <a:moveTo>
                    <a:pt x="16" y="48"/>
                  </a:moveTo>
                  <a:cubicBezTo>
                    <a:pt x="16" y="30"/>
                    <a:pt x="30" y="16"/>
                    <a:pt x="48" y="16"/>
                  </a:cubicBezTo>
                  <a:cubicBezTo>
                    <a:pt x="66" y="16"/>
                    <a:pt x="80" y="30"/>
                    <a:pt x="80" y="48"/>
                  </a:cubicBezTo>
                  <a:cubicBezTo>
                    <a:pt x="80" y="66"/>
                    <a:pt x="66" y="88"/>
                    <a:pt x="48" y="88"/>
                  </a:cubicBezTo>
                  <a:cubicBezTo>
                    <a:pt x="31" y="88"/>
                    <a:pt x="16" y="66"/>
                    <a:pt x="1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
        <p:nvSpPr>
          <p:cNvPr id="66" name="TextBox 65"/>
          <p:cNvSpPr txBox="1"/>
          <p:nvPr/>
        </p:nvSpPr>
        <p:spPr>
          <a:xfrm>
            <a:off x="2917518" y="2280305"/>
            <a:ext cx="2038398" cy="3077766"/>
          </a:xfrm>
          <a:prstGeom prst="rect">
            <a:avLst/>
          </a:prstGeom>
          <a:noFill/>
        </p:spPr>
        <p:txBody>
          <a:bodyPr wrap="square" lIns="0" tIns="0" rIns="0" bIns="0" rtlCol="0">
            <a:spAutoFit/>
          </a:bodyPr>
          <a:lstStyle/>
          <a:p>
            <a:r>
              <a:rPr lang="es-ES" sz="1000" u="sng" dirty="0"/>
              <a:t>Cambio de tasas originales</a:t>
            </a:r>
          </a:p>
          <a:p>
            <a:r>
              <a:rPr lang="es-ES" sz="1000" dirty="0"/>
              <a:t>No en todos los territorios, pero las tasas originales aumentan de +5 a +25% en gran parte de la región a medida que los cedentes enfrentan un aumento en el costo de RI.</a:t>
            </a:r>
          </a:p>
          <a:p>
            <a:endParaRPr lang="es-ES" sz="1000" dirty="0"/>
          </a:p>
          <a:p>
            <a:r>
              <a:rPr lang="es-ES" sz="1000" u="sng" dirty="0"/>
              <a:t>Previsiones de crecimiento</a:t>
            </a:r>
          </a:p>
          <a:p>
            <a:r>
              <a:rPr lang="es-ES" sz="1000" dirty="0"/>
              <a:t>Crecimiento moderado de +0-10% en promedio, ya que los cedentes buscan minimizar la necesidad de capacidad de reaseguro.</a:t>
            </a:r>
          </a:p>
          <a:p>
            <a:endParaRPr lang="es-ES" sz="1000" dirty="0"/>
          </a:p>
          <a:p>
            <a:r>
              <a:rPr lang="es-ES" sz="1000" u="sng" dirty="0"/>
              <a:t>Cambio en la composición de la cartera</a:t>
            </a:r>
          </a:p>
          <a:p>
            <a:r>
              <a:rPr lang="es-ES" sz="1000" dirty="0"/>
              <a:t>Mayormente estable, pero algunos buscando concentrarse mas en líneas personales para reducir la volatilidad de su cartera y el requisito de límite de reaseguro.</a:t>
            </a:r>
            <a:endParaRPr lang="es-CO" sz="1000" dirty="0"/>
          </a:p>
        </p:txBody>
      </p:sp>
      <p:sp>
        <p:nvSpPr>
          <p:cNvPr id="67" name="TextBox 66"/>
          <p:cNvSpPr txBox="1"/>
          <p:nvPr/>
        </p:nvSpPr>
        <p:spPr>
          <a:xfrm>
            <a:off x="5151954" y="2284703"/>
            <a:ext cx="2038398" cy="3077766"/>
          </a:xfrm>
          <a:prstGeom prst="rect">
            <a:avLst/>
          </a:prstGeom>
          <a:noFill/>
        </p:spPr>
        <p:txBody>
          <a:bodyPr wrap="square" lIns="0" tIns="0" rIns="0" bIns="0" rtlCol="0">
            <a:spAutoFit/>
          </a:bodyPr>
          <a:lstStyle/>
          <a:p>
            <a:r>
              <a:rPr lang="es-ES" sz="1000" u="sng" dirty="0"/>
              <a:t>Deducibles XL</a:t>
            </a:r>
          </a:p>
          <a:p>
            <a:r>
              <a:rPr lang="es-ES" sz="1000" dirty="0"/>
              <a:t>Aumentos generalizados, especialmente cuando los deducibles existentes no llegaban al período de retorno de 10 años.</a:t>
            </a:r>
          </a:p>
          <a:p>
            <a:endParaRPr lang="es-ES" sz="1000" dirty="0"/>
          </a:p>
          <a:p>
            <a:r>
              <a:rPr lang="es-ES" sz="1000" u="sng" dirty="0"/>
              <a:t>Límites por Evento </a:t>
            </a:r>
          </a:p>
          <a:p>
            <a:r>
              <a:rPr lang="es-ES" sz="1000" dirty="0"/>
              <a:t>Generalmente se mantienen, pero algunas reducciones en territorios de alto riesgo, o voluntarias o producto de capacidad insuficiente.</a:t>
            </a:r>
          </a:p>
          <a:p>
            <a:endParaRPr lang="es-ES" sz="1000" dirty="0"/>
          </a:p>
          <a:p>
            <a:r>
              <a:rPr lang="es-ES" sz="1000" u="sng" dirty="0"/>
              <a:t>Cesiones proporcionales</a:t>
            </a:r>
          </a:p>
          <a:p>
            <a:r>
              <a:rPr lang="es-ES" sz="1000" dirty="0"/>
              <a:t>Generalmente mantenido.</a:t>
            </a:r>
          </a:p>
          <a:p>
            <a:endParaRPr lang="es-ES" sz="1000" dirty="0"/>
          </a:p>
          <a:p>
            <a:r>
              <a:rPr lang="es-ES" sz="1000" u="sng" dirty="0"/>
              <a:t>Elementos estructurados/paramétricos</a:t>
            </a:r>
          </a:p>
          <a:p>
            <a:r>
              <a:rPr lang="es-ES" sz="1000" dirty="0"/>
              <a:t>Algunas capas bajas reemplazadas con alternativas multianuales y/o paramétricas.</a:t>
            </a:r>
            <a:endParaRPr lang="es-CO" sz="1000" dirty="0"/>
          </a:p>
        </p:txBody>
      </p:sp>
      <p:sp>
        <p:nvSpPr>
          <p:cNvPr id="68" name="TextBox 67"/>
          <p:cNvSpPr txBox="1"/>
          <p:nvPr/>
        </p:nvSpPr>
        <p:spPr>
          <a:xfrm>
            <a:off x="7458614" y="2280305"/>
            <a:ext cx="2038398" cy="4154984"/>
          </a:xfrm>
          <a:prstGeom prst="rect">
            <a:avLst/>
          </a:prstGeom>
          <a:noFill/>
        </p:spPr>
        <p:txBody>
          <a:bodyPr wrap="square" lIns="0" tIns="0" rIns="0" bIns="0" rtlCol="0">
            <a:spAutoFit/>
          </a:bodyPr>
          <a:lstStyle/>
          <a:p>
            <a:r>
              <a:rPr lang="es-ES" sz="1000" u="sng" dirty="0"/>
              <a:t>Cambio de comisión de cesión prorrateada</a:t>
            </a:r>
          </a:p>
          <a:p>
            <a:r>
              <a:rPr lang="es-ES" sz="1000" dirty="0"/>
              <a:t>-1 a -4%</a:t>
            </a:r>
          </a:p>
          <a:p>
            <a:endParaRPr lang="es-ES" sz="1000" u="sng" dirty="0"/>
          </a:p>
          <a:p>
            <a:r>
              <a:rPr lang="es-ES" sz="1000" u="sng" dirty="0"/>
              <a:t>Cambio de comisión de ganancias prorrateadas</a:t>
            </a:r>
          </a:p>
          <a:p>
            <a:r>
              <a:rPr lang="es-ES" sz="1000" dirty="0"/>
              <a:t>Variaba por territorio, pero presión generalizada: en algunos casos, las PC se eliminaron por completo.</a:t>
            </a:r>
          </a:p>
          <a:p>
            <a:endParaRPr lang="es-ES" sz="1000" u="sng" dirty="0"/>
          </a:p>
          <a:p>
            <a:r>
              <a:rPr lang="es-ES" sz="1000" u="sng" dirty="0"/>
              <a:t>Cambio de traspaso de déficit</a:t>
            </a:r>
          </a:p>
          <a:p>
            <a:r>
              <a:rPr lang="es-ES" sz="1000" dirty="0"/>
              <a:t>Generalmente estable, pero la presión aumenta (en algunos casos el periodo se extendió hasta la extinción).</a:t>
            </a:r>
          </a:p>
          <a:p>
            <a:endParaRPr lang="es-ES" sz="1000" u="sng" dirty="0"/>
          </a:p>
          <a:p>
            <a:r>
              <a:rPr lang="es-ES" sz="1000" u="sng" dirty="0"/>
              <a:t>Cambio de tasa </a:t>
            </a:r>
            <a:r>
              <a:rPr lang="es-ES" sz="1000" u="sng" dirty="0" err="1"/>
              <a:t>Cat</a:t>
            </a:r>
            <a:r>
              <a:rPr lang="es-ES" sz="1000" u="sng" dirty="0"/>
              <a:t> XL ajustado </a:t>
            </a:r>
            <a:r>
              <a:rPr lang="es-ES" sz="1000" dirty="0"/>
              <a:t>+7.5 a +30%</a:t>
            </a:r>
          </a:p>
          <a:p>
            <a:endParaRPr lang="es-ES" sz="1000" u="sng" dirty="0"/>
          </a:p>
          <a:p>
            <a:r>
              <a:rPr lang="es-ES" sz="1000" u="sng" dirty="0"/>
              <a:t>Cambio de tasa XL Por Riesgo</a:t>
            </a:r>
          </a:p>
          <a:p>
            <a:r>
              <a:rPr lang="es-ES" sz="1000" dirty="0"/>
              <a:t>+2 a +10%</a:t>
            </a:r>
          </a:p>
          <a:p>
            <a:endParaRPr lang="es-ES" sz="1000" u="sng" dirty="0"/>
          </a:p>
          <a:p>
            <a:r>
              <a:rPr lang="es-ES" sz="1000" u="sng" dirty="0"/>
              <a:t>Cambio de tasa XL </a:t>
            </a:r>
            <a:r>
              <a:rPr lang="es-ES" sz="1000" u="sng" dirty="0" err="1"/>
              <a:t>Casualty</a:t>
            </a:r>
            <a:endParaRPr lang="es-ES" sz="1000" u="sng" dirty="0"/>
          </a:p>
          <a:p>
            <a:r>
              <a:rPr lang="es-ES" sz="1000" dirty="0"/>
              <a:t>+5 a +10%</a:t>
            </a:r>
          </a:p>
          <a:p>
            <a:endParaRPr lang="es-ES" sz="1000" u="sng" dirty="0"/>
          </a:p>
          <a:p>
            <a:r>
              <a:rPr lang="es-ES" sz="1000" u="sng" dirty="0"/>
              <a:t>‘</a:t>
            </a:r>
            <a:r>
              <a:rPr lang="es-ES" sz="1000" u="sng" dirty="0" err="1"/>
              <a:t>Loadings</a:t>
            </a:r>
            <a:r>
              <a:rPr lang="es-ES" sz="1000" u="sng" dirty="0"/>
              <a:t>’ de los RPP</a:t>
            </a:r>
          </a:p>
          <a:p>
            <a:r>
              <a:rPr lang="es-ES" sz="1000" dirty="0"/>
              <a:t>25-35%</a:t>
            </a:r>
            <a:endParaRPr lang="es-CO" sz="1000" dirty="0"/>
          </a:p>
        </p:txBody>
      </p:sp>
      <p:sp>
        <p:nvSpPr>
          <p:cNvPr id="74" name="TextBox 73"/>
          <p:cNvSpPr txBox="1"/>
          <p:nvPr/>
        </p:nvSpPr>
        <p:spPr>
          <a:xfrm>
            <a:off x="9644084" y="2285258"/>
            <a:ext cx="2038398" cy="4154984"/>
          </a:xfrm>
          <a:prstGeom prst="rect">
            <a:avLst/>
          </a:prstGeom>
          <a:noFill/>
        </p:spPr>
        <p:txBody>
          <a:bodyPr wrap="square" lIns="0" tIns="0" rIns="0" bIns="0" rtlCol="0">
            <a:spAutoFit/>
          </a:bodyPr>
          <a:lstStyle/>
          <a:p>
            <a:r>
              <a:rPr lang="es-ES" sz="1000" u="sng" dirty="0"/>
              <a:t>Cambio climático</a:t>
            </a:r>
          </a:p>
          <a:p>
            <a:r>
              <a:rPr lang="es-ES" sz="1000" dirty="0"/>
              <a:t>Se hace referencia en algunas discusiones con las reaseguradoras, pero no afecta las negociaciones de manera material.</a:t>
            </a:r>
          </a:p>
          <a:p>
            <a:endParaRPr lang="es-ES" sz="1000" dirty="0"/>
          </a:p>
          <a:p>
            <a:r>
              <a:rPr lang="es-ES" sz="1000" u="sng" dirty="0"/>
              <a:t>ESG</a:t>
            </a:r>
          </a:p>
          <a:p>
            <a:r>
              <a:rPr lang="es-ES" sz="1000" dirty="0"/>
              <a:t>Se hace referencia en algunas discusiones con las reaseguradoras, pero no afecta las negociaciones de manera material.</a:t>
            </a:r>
          </a:p>
          <a:p>
            <a:endParaRPr lang="es-ES" sz="1000" dirty="0"/>
          </a:p>
          <a:p>
            <a:r>
              <a:rPr lang="es-ES" sz="1000" u="sng" dirty="0"/>
              <a:t>SRCC</a:t>
            </a:r>
          </a:p>
          <a:p>
            <a:r>
              <a:rPr lang="es-ES" sz="1000" dirty="0"/>
              <a:t>En algunos territorios, un impulso para restringir los límites de eventos y la definición de pérdida en términos de límites territoriales.</a:t>
            </a:r>
          </a:p>
          <a:p>
            <a:endParaRPr lang="es-ES" sz="1000" dirty="0"/>
          </a:p>
          <a:p>
            <a:r>
              <a:rPr lang="es-ES" sz="1000" u="sng" dirty="0" err="1"/>
              <a:t>Cyber</a:t>
            </a:r>
            <a:endParaRPr lang="es-ES" sz="1000" u="sng" dirty="0"/>
          </a:p>
          <a:p>
            <a:r>
              <a:rPr lang="es-ES" sz="1000" dirty="0"/>
              <a:t>La mayoría de los programas ya tienen exclusiones estándar (LMA 5510/11).</a:t>
            </a:r>
          </a:p>
          <a:p>
            <a:endParaRPr lang="es-ES" sz="1000" dirty="0"/>
          </a:p>
          <a:p>
            <a:r>
              <a:rPr lang="es-ES" sz="1000" u="sng" dirty="0"/>
              <a:t>Cambio en las provisiones de cobertura/horas</a:t>
            </a:r>
          </a:p>
          <a:p>
            <a:r>
              <a:rPr lang="es-ES" sz="1000" dirty="0"/>
              <a:t>Introducción de la condición de solo peligros </a:t>
            </a:r>
            <a:r>
              <a:rPr lang="es-ES" sz="1000" dirty="0" err="1"/>
              <a:t>Nat</a:t>
            </a:r>
            <a:r>
              <a:rPr lang="es-ES" sz="1000" dirty="0"/>
              <a:t> </a:t>
            </a:r>
            <a:r>
              <a:rPr lang="es-ES" sz="1000" dirty="0" err="1"/>
              <a:t>Cat</a:t>
            </a:r>
            <a:r>
              <a:rPr lang="es-ES" sz="1000" dirty="0"/>
              <a:t> en algunos </a:t>
            </a:r>
            <a:r>
              <a:rPr lang="es-ES" sz="1000" dirty="0" err="1"/>
              <a:t>Cat</a:t>
            </a:r>
            <a:r>
              <a:rPr lang="es-ES" sz="1000" dirty="0"/>
              <a:t> XL.</a:t>
            </a:r>
            <a:endParaRPr lang="es-CO" sz="1000" dirty="0"/>
          </a:p>
        </p:txBody>
      </p:sp>
    </p:spTree>
    <p:custDataLst>
      <p:custData r:id="rId1"/>
    </p:custDataLst>
    <p:extLst>
      <p:ext uri="{BB962C8B-B14F-4D97-AF65-F5344CB8AC3E}">
        <p14:creationId xmlns:p14="http://schemas.microsoft.com/office/powerpoint/2010/main" val="314811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402F8C-1142-47CF-AC9B-6939C3DD6502}"/>
              </a:ext>
            </a:extLst>
          </p:cNvPr>
          <p:cNvSpPr>
            <a:spLocks noGrp="1"/>
          </p:cNvSpPr>
          <p:nvPr>
            <p:ph type="title"/>
          </p:nvPr>
        </p:nvSpPr>
        <p:spPr/>
        <p:txBody>
          <a:bodyPr/>
          <a:lstStyle/>
          <a:p>
            <a:r>
              <a:rPr lang="es-CO" dirty="0"/>
              <a:t>Mercado de retrocesión - actualización </a:t>
            </a:r>
          </a:p>
        </p:txBody>
      </p:sp>
      <p:grpSp>
        <p:nvGrpSpPr>
          <p:cNvPr id="56" name="Group 55">
            <a:extLst>
              <a:ext uri="{FF2B5EF4-FFF2-40B4-BE49-F238E27FC236}">
                <a16:creationId xmlns:a16="http://schemas.microsoft.com/office/drawing/2014/main" id="{389148B0-2B2D-47D2-BA09-1B14660A10F1}"/>
              </a:ext>
            </a:extLst>
          </p:cNvPr>
          <p:cNvGrpSpPr/>
          <p:nvPr/>
        </p:nvGrpSpPr>
        <p:grpSpPr>
          <a:xfrm>
            <a:off x="3571825" y="-1399491"/>
            <a:ext cx="574611" cy="454188"/>
            <a:chOff x="5946230" y="-42668"/>
            <a:chExt cx="574611" cy="454188"/>
          </a:xfrm>
          <a:solidFill>
            <a:schemeClr val="bg1"/>
          </a:solidFill>
        </p:grpSpPr>
        <p:sp>
          <p:nvSpPr>
            <p:cNvPr id="57" name="Freeform 77">
              <a:extLst>
                <a:ext uri="{FF2B5EF4-FFF2-40B4-BE49-F238E27FC236}">
                  <a16:creationId xmlns:a16="http://schemas.microsoft.com/office/drawing/2014/main" id="{8CEEAE41-149E-4233-844A-414404C56C50}"/>
                </a:ext>
              </a:extLst>
            </p:cNvPr>
            <p:cNvSpPr>
              <a:spLocks/>
            </p:cNvSpPr>
            <p:nvPr/>
          </p:nvSpPr>
          <p:spPr bwMode="auto">
            <a:xfrm>
              <a:off x="5946230" y="-42668"/>
              <a:ext cx="574611" cy="165566"/>
            </a:xfrm>
            <a:custGeom>
              <a:avLst/>
              <a:gdLst>
                <a:gd name="T0" fmla="*/ 115 w 127"/>
                <a:gd name="T1" fmla="*/ 0 h 37"/>
                <a:gd name="T2" fmla="*/ 12 w 127"/>
                <a:gd name="T3" fmla="*/ 0 h 37"/>
                <a:gd name="T4" fmla="*/ 0 w 127"/>
                <a:gd name="T5" fmla="*/ 12 h 37"/>
                <a:gd name="T6" fmla="*/ 0 w 127"/>
                <a:gd name="T7" fmla="*/ 33 h 37"/>
                <a:gd name="T8" fmla="*/ 4 w 127"/>
                <a:gd name="T9" fmla="*/ 37 h 37"/>
                <a:gd name="T10" fmla="*/ 8 w 127"/>
                <a:gd name="T11" fmla="*/ 33 h 37"/>
                <a:gd name="T12" fmla="*/ 8 w 127"/>
                <a:gd name="T13" fmla="*/ 12 h 37"/>
                <a:gd name="T14" fmla="*/ 12 w 127"/>
                <a:gd name="T15" fmla="*/ 8 h 37"/>
                <a:gd name="T16" fmla="*/ 115 w 127"/>
                <a:gd name="T17" fmla="*/ 8 h 37"/>
                <a:gd name="T18" fmla="*/ 119 w 127"/>
                <a:gd name="T19" fmla="*/ 12 h 37"/>
                <a:gd name="T20" fmla="*/ 119 w 127"/>
                <a:gd name="T21" fmla="*/ 32 h 37"/>
                <a:gd name="T22" fmla="*/ 123 w 127"/>
                <a:gd name="T23" fmla="*/ 36 h 37"/>
                <a:gd name="T24" fmla="*/ 127 w 127"/>
                <a:gd name="T25" fmla="*/ 32 h 37"/>
                <a:gd name="T26" fmla="*/ 127 w 127"/>
                <a:gd name="T27" fmla="*/ 12 h 37"/>
                <a:gd name="T28" fmla="*/ 115 w 12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7">
                  <a:moveTo>
                    <a:pt x="115" y="0"/>
                  </a:moveTo>
                  <a:cubicBezTo>
                    <a:pt x="12" y="0"/>
                    <a:pt x="12" y="0"/>
                    <a:pt x="12" y="0"/>
                  </a:cubicBezTo>
                  <a:cubicBezTo>
                    <a:pt x="5" y="0"/>
                    <a:pt x="0" y="6"/>
                    <a:pt x="0" y="12"/>
                  </a:cubicBezTo>
                  <a:cubicBezTo>
                    <a:pt x="0" y="33"/>
                    <a:pt x="0" y="33"/>
                    <a:pt x="0" y="33"/>
                  </a:cubicBezTo>
                  <a:cubicBezTo>
                    <a:pt x="0" y="36"/>
                    <a:pt x="1" y="37"/>
                    <a:pt x="4" y="37"/>
                  </a:cubicBezTo>
                  <a:cubicBezTo>
                    <a:pt x="6" y="37"/>
                    <a:pt x="8" y="36"/>
                    <a:pt x="8" y="33"/>
                  </a:cubicBezTo>
                  <a:cubicBezTo>
                    <a:pt x="8" y="12"/>
                    <a:pt x="8" y="12"/>
                    <a:pt x="8" y="12"/>
                  </a:cubicBezTo>
                  <a:cubicBezTo>
                    <a:pt x="8" y="10"/>
                    <a:pt x="9" y="8"/>
                    <a:pt x="12" y="8"/>
                  </a:cubicBezTo>
                  <a:cubicBezTo>
                    <a:pt x="115" y="8"/>
                    <a:pt x="115" y="8"/>
                    <a:pt x="115" y="8"/>
                  </a:cubicBezTo>
                  <a:cubicBezTo>
                    <a:pt x="117" y="8"/>
                    <a:pt x="119" y="10"/>
                    <a:pt x="119" y="12"/>
                  </a:cubicBezTo>
                  <a:cubicBezTo>
                    <a:pt x="119" y="32"/>
                    <a:pt x="119" y="32"/>
                    <a:pt x="119" y="32"/>
                  </a:cubicBezTo>
                  <a:cubicBezTo>
                    <a:pt x="119" y="34"/>
                    <a:pt x="120" y="36"/>
                    <a:pt x="123" y="36"/>
                  </a:cubicBezTo>
                  <a:cubicBezTo>
                    <a:pt x="125" y="36"/>
                    <a:pt x="127" y="34"/>
                    <a:pt x="127" y="32"/>
                  </a:cubicBezTo>
                  <a:cubicBezTo>
                    <a:pt x="127" y="12"/>
                    <a:pt x="127" y="12"/>
                    <a:pt x="127" y="12"/>
                  </a:cubicBezTo>
                  <a:cubicBezTo>
                    <a:pt x="127" y="6"/>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8" name="Freeform 80">
              <a:extLst>
                <a:ext uri="{FF2B5EF4-FFF2-40B4-BE49-F238E27FC236}">
                  <a16:creationId xmlns:a16="http://schemas.microsoft.com/office/drawing/2014/main" id="{BA4E8350-DB1B-436A-AB0D-549063703EB0}"/>
                </a:ext>
              </a:extLst>
            </p:cNvPr>
            <p:cNvSpPr>
              <a:spLocks noEditPoints="1"/>
            </p:cNvSpPr>
            <p:nvPr/>
          </p:nvSpPr>
          <p:spPr bwMode="auto">
            <a:xfrm>
              <a:off x="6145691" y="121789"/>
              <a:ext cx="175688" cy="289731"/>
            </a:xfrm>
            <a:custGeom>
              <a:avLst/>
              <a:gdLst>
                <a:gd name="T0" fmla="*/ 25 w 41"/>
                <a:gd name="T1" fmla="*/ 30 h 68"/>
                <a:gd name="T2" fmla="*/ 25 w 41"/>
                <a:gd name="T3" fmla="*/ 14 h 68"/>
                <a:gd name="T4" fmla="*/ 33 w 41"/>
                <a:gd name="T5" fmla="*/ 16 h 68"/>
                <a:gd name="T6" fmla="*/ 38 w 41"/>
                <a:gd name="T7" fmla="*/ 13 h 68"/>
                <a:gd name="T8" fmla="*/ 35 w 41"/>
                <a:gd name="T9" fmla="*/ 8 h 68"/>
                <a:gd name="T10" fmla="*/ 25 w 41"/>
                <a:gd name="T11" fmla="*/ 6 h 68"/>
                <a:gd name="T12" fmla="*/ 25 w 41"/>
                <a:gd name="T13" fmla="*/ 4 h 68"/>
                <a:gd name="T14" fmla="*/ 21 w 41"/>
                <a:gd name="T15" fmla="*/ 0 h 68"/>
                <a:gd name="T16" fmla="*/ 17 w 41"/>
                <a:gd name="T17" fmla="*/ 4 h 68"/>
                <a:gd name="T18" fmla="*/ 17 w 41"/>
                <a:gd name="T19" fmla="*/ 6 h 68"/>
                <a:gd name="T20" fmla="*/ 1 w 41"/>
                <a:gd name="T21" fmla="*/ 21 h 68"/>
                <a:gd name="T22" fmla="*/ 17 w 41"/>
                <a:gd name="T23" fmla="*/ 36 h 68"/>
                <a:gd name="T24" fmla="*/ 17 w 41"/>
                <a:gd name="T25" fmla="*/ 52 h 68"/>
                <a:gd name="T26" fmla="*/ 7 w 41"/>
                <a:gd name="T27" fmla="*/ 49 h 68"/>
                <a:gd name="T28" fmla="*/ 1 w 41"/>
                <a:gd name="T29" fmla="*/ 51 h 68"/>
                <a:gd name="T30" fmla="*/ 3 w 41"/>
                <a:gd name="T31" fmla="*/ 57 h 68"/>
                <a:gd name="T32" fmla="*/ 17 w 41"/>
                <a:gd name="T33" fmla="*/ 60 h 68"/>
                <a:gd name="T34" fmla="*/ 17 w 41"/>
                <a:gd name="T35" fmla="*/ 64 h 68"/>
                <a:gd name="T36" fmla="*/ 21 w 41"/>
                <a:gd name="T37" fmla="*/ 68 h 68"/>
                <a:gd name="T38" fmla="*/ 25 w 41"/>
                <a:gd name="T39" fmla="*/ 64 h 68"/>
                <a:gd name="T40" fmla="*/ 25 w 41"/>
                <a:gd name="T41" fmla="*/ 60 h 68"/>
                <a:gd name="T42" fmla="*/ 41 w 41"/>
                <a:gd name="T43" fmla="*/ 45 h 68"/>
                <a:gd name="T44" fmla="*/ 25 w 41"/>
                <a:gd name="T45" fmla="*/ 30 h 68"/>
                <a:gd name="T46" fmla="*/ 9 w 41"/>
                <a:gd name="T47" fmla="*/ 21 h 68"/>
                <a:gd name="T48" fmla="*/ 17 w 41"/>
                <a:gd name="T49" fmla="*/ 14 h 68"/>
                <a:gd name="T50" fmla="*/ 17 w 41"/>
                <a:gd name="T51" fmla="*/ 27 h 68"/>
                <a:gd name="T52" fmla="*/ 9 w 41"/>
                <a:gd name="T53" fmla="*/ 21 h 68"/>
                <a:gd name="T54" fmla="*/ 25 w 41"/>
                <a:gd name="T55" fmla="*/ 52 h 68"/>
                <a:gd name="T56" fmla="*/ 25 w 41"/>
                <a:gd name="T57" fmla="*/ 38 h 68"/>
                <a:gd name="T58" fmla="*/ 33 w 41"/>
                <a:gd name="T59" fmla="*/ 45 h 68"/>
                <a:gd name="T60" fmla="*/ 25 w 41"/>
                <a:gd name="T61"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68">
                  <a:moveTo>
                    <a:pt x="25" y="30"/>
                  </a:moveTo>
                  <a:cubicBezTo>
                    <a:pt x="25" y="14"/>
                    <a:pt x="25" y="14"/>
                    <a:pt x="25" y="14"/>
                  </a:cubicBezTo>
                  <a:cubicBezTo>
                    <a:pt x="28" y="15"/>
                    <a:pt x="30" y="15"/>
                    <a:pt x="33" y="16"/>
                  </a:cubicBezTo>
                  <a:cubicBezTo>
                    <a:pt x="35" y="16"/>
                    <a:pt x="37" y="15"/>
                    <a:pt x="38" y="13"/>
                  </a:cubicBezTo>
                  <a:cubicBezTo>
                    <a:pt x="38" y="11"/>
                    <a:pt x="37" y="9"/>
                    <a:pt x="35" y="8"/>
                  </a:cubicBezTo>
                  <a:cubicBezTo>
                    <a:pt x="32" y="7"/>
                    <a:pt x="29" y="6"/>
                    <a:pt x="25" y="6"/>
                  </a:cubicBezTo>
                  <a:cubicBezTo>
                    <a:pt x="25" y="4"/>
                    <a:pt x="25" y="4"/>
                    <a:pt x="25" y="4"/>
                  </a:cubicBezTo>
                  <a:cubicBezTo>
                    <a:pt x="25" y="2"/>
                    <a:pt x="23" y="0"/>
                    <a:pt x="21" y="0"/>
                  </a:cubicBezTo>
                  <a:cubicBezTo>
                    <a:pt x="19" y="0"/>
                    <a:pt x="17" y="2"/>
                    <a:pt x="17" y="4"/>
                  </a:cubicBezTo>
                  <a:cubicBezTo>
                    <a:pt x="17" y="6"/>
                    <a:pt x="17" y="6"/>
                    <a:pt x="17" y="6"/>
                  </a:cubicBezTo>
                  <a:cubicBezTo>
                    <a:pt x="9" y="7"/>
                    <a:pt x="1" y="12"/>
                    <a:pt x="1" y="21"/>
                  </a:cubicBezTo>
                  <a:cubicBezTo>
                    <a:pt x="1" y="30"/>
                    <a:pt x="9" y="34"/>
                    <a:pt x="17" y="36"/>
                  </a:cubicBezTo>
                  <a:cubicBezTo>
                    <a:pt x="17" y="52"/>
                    <a:pt x="17" y="52"/>
                    <a:pt x="17" y="52"/>
                  </a:cubicBezTo>
                  <a:cubicBezTo>
                    <a:pt x="13" y="52"/>
                    <a:pt x="10" y="51"/>
                    <a:pt x="7" y="49"/>
                  </a:cubicBezTo>
                  <a:cubicBezTo>
                    <a:pt x="5" y="48"/>
                    <a:pt x="2" y="49"/>
                    <a:pt x="1" y="51"/>
                  </a:cubicBezTo>
                  <a:cubicBezTo>
                    <a:pt x="0" y="53"/>
                    <a:pt x="1" y="56"/>
                    <a:pt x="3" y="57"/>
                  </a:cubicBezTo>
                  <a:cubicBezTo>
                    <a:pt x="8" y="59"/>
                    <a:pt x="12" y="60"/>
                    <a:pt x="17" y="60"/>
                  </a:cubicBezTo>
                  <a:cubicBezTo>
                    <a:pt x="17" y="64"/>
                    <a:pt x="17" y="64"/>
                    <a:pt x="17" y="64"/>
                  </a:cubicBezTo>
                  <a:cubicBezTo>
                    <a:pt x="17" y="66"/>
                    <a:pt x="19" y="68"/>
                    <a:pt x="21" y="68"/>
                  </a:cubicBezTo>
                  <a:cubicBezTo>
                    <a:pt x="23" y="68"/>
                    <a:pt x="25" y="66"/>
                    <a:pt x="25" y="64"/>
                  </a:cubicBezTo>
                  <a:cubicBezTo>
                    <a:pt x="25" y="60"/>
                    <a:pt x="25" y="60"/>
                    <a:pt x="25" y="60"/>
                  </a:cubicBezTo>
                  <a:cubicBezTo>
                    <a:pt x="35" y="59"/>
                    <a:pt x="41" y="53"/>
                    <a:pt x="41" y="45"/>
                  </a:cubicBezTo>
                  <a:cubicBezTo>
                    <a:pt x="41" y="35"/>
                    <a:pt x="33" y="32"/>
                    <a:pt x="25" y="30"/>
                  </a:cubicBezTo>
                  <a:close/>
                  <a:moveTo>
                    <a:pt x="9" y="21"/>
                  </a:moveTo>
                  <a:cubicBezTo>
                    <a:pt x="9" y="17"/>
                    <a:pt x="13" y="15"/>
                    <a:pt x="17" y="14"/>
                  </a:cubicBezTo>
                  <a:cubicBezTo>
                    <a:pt x="17" y="27"/>
                    <a:pt x="17" y="27"/>
                    <a:pt x="17" y="27"/>
                  </a:cubicBezTo>
                  <a:cubicBezTo>
                    <a:pt x="12" y="26"/>
                    <a:pt x="9" y="24"/>
                    <a:pt x="9" y="21"/>
                  </a:cubicBezTo>
                  <a:close/>
                  <a:moveTo>
                    <a:pt x="25" y="52"/>
                  </a:moveTo>
                  <a:cubicBezTo>
                    <a:pt x="25" y="38"/>
                    <a:pt x="25" y="38"/>
                    <a:pt x="25" y="38"/>
                  </a:cubicBezTo>
                  <a:cubicBezTo>
                    <a:pt x="30" y="40"/>
                    <a:pt x="33" y="41"/>
                    <a:pt x="33" y="45"/>
                  </a:cubicBezTo>
                  <a:cubicBezTo>
                    <a:pt x="33" y="49"/>
                    <a:pt x="29" y="51"/>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55" name="Freeform 100"/>
          <p:cNvSpPr>
            <a:spLocks noChangeAspect="1" noEditPoints="1"/>
          </p:cNvSpPr>
          <p:nvPr/>
        </p:nvSpPr>
        <p:spPr bwMode="auto">
          <a:xfrm>
            <a:off x="8551821" y="-1447956"/>
            <a:ext cx="422516" cy="548640"/>
          </a:xfrm>
          <a:custGeom>
            <a:avLst/>
            <a:gdLst>
              <a:gd name="T0" fmla="*/ 92 w 96"/>
              <a:gd name="T1" fmla="*/ 96 h 124"/>
              <a:gd name="T2" fmla="*/ 83 w 96"/>
              <a:gd name="T3" fmla="*/ 96 h 124"/>
              <a:gd name="T4" fmla="*/ 69 w 96"/>
              <a:gd name="T5" fmla="*/ 49 h 124"/>
              <a:gd name="T6" fmla="*/ 87 w 96"/>
              <a:gd name="T7" fmla="*/ 35 h 124"/>
              <a:gd name="T8" fmla="*/ 88 w 96"/>
              <a:gd name="T9" fmla="*/ 32 h 124"/>
              <a:gd name="T10" fmla="*/ 88 w 96"/>
              <a:gd name="T11" fmla="*/ 4 h 124"/>
              <a:gd name="T12" fmla="*/ 84 w 96"/>
              <a:gd name="T13" fmla="*/ 0 h 124"/>
              <a:gd name="T14" fmla="*/ 76 w 96"/>
              <a:gd name="T15" fmla="*/ 0 h 124"/>
              <a:gd name="T16" fmla="*/ 72 w 96"/>
              <a:gd name="T17" fmla="*/ 2 h 124"/>
              <a:gd name="T18" fmla="*/ 66 w 96"/>
              <a:gd name="T19" fmla="*/ 16 h 124"/>
              <a:gd name="T20" fmla="*/ 62 w 96"/>
              <a:gd name="T21" fmla="*/ 16 h 124"/>
              <a:gd name="T22" fmla="*/ 56 w 96"/>
              <a:gd name="T23" fmla="*/ 2 h 124"/>
              <a:gd name="T24" fmla="*/ 52 w 96"/>
              <a:gd name="T25" fmla="*/ 0 h 124"/>
              <a:gd name="T26" fmla="*/ 44 w 96"/>
              <a:gd name="T27" fmla="*/ 0 h 124"/>
              <a:gd name="T28" fmla="*/ 40 w 96"/>
              <a:gd name="T29" fmla="*/ 2 h 124"/>
              <a:gd name="T30" fmla="*/ 34 w 96"/>
              <a:gd name="T31" fmla="*/ 16 h 124"/>
              <a:gd name="T32" fmla="*/ 30 w 96"/>
              <a:gd name="T33" fmla="*/ 16 h 124"/>
              <a:gd name="T34" fmla="*/ 24 w 96"/>
              <a:gd name="T35" fmla="*/ 2 h 124"/>
              <a:gd name="T36" fmla="*/ 20 w 96"/>
              <a:gd name="T37" fmla="*/ 0 h 124"/>
              <a:gd name="T38" fmla="*/ 12 w 96"/>
              <a:gd name="T39" fmla="*/ 0 h 124"/>
              <a:gd name="T40" fmla="*/ 8 w 96"/>
              <a:gd name="T41" fmla="*/ 4 h 124"/>
              <a:gd name="T42" fmla="*/ 8 w 96"/>
              <a:gd name="T43" fmla="*/ 32 h 124"/>
              <a:gd name="T44" fmla="*/ 10 w 96"/>
              <a:gd name="T45" fmla="*/ 35 h 124"/>
              <a:gd name="T46" fmla="*/ 27 w 96"/>
              <a:gd name="T47" fmla="*/ 49 h 124"/>
              <a:gd name="T48" fmla="*/ 13 w 96"/>
              <a:gd name="T49" fmla="*/ 96 h 124"/>
              <a:gd name="T50" fmla="*/ 4 w 96"/>
              <a:gd name="T51" fmla="*/ 96 h 124"/>
              <a:gd name="T52" fmla="*/ 0 w 96"/>
              <a:gd name="T53" fmla="*/ 100 h 124"/>
              <a:gd name="T54" fmla="*/ 0 w 96"/>
              <a:gd name="T55" fmla="*/ 120 h 124"/>
              <a:gd name="T56" fmla="*/ 4 w 96"/>
              <a:gd name="T57" fmla="*/ 124 h 124"/>
              <a:gd name="T58" fmla="*/ 92 w 96"/>
              <a:gd name="T59" fmla="*/ 124 h 124"/>
              <a:gd name="T60" fmla="*/ 96 w 96"/>
              <a:gd name="T61" fmla="*/ 120 h 124"/>
              <a:gd name="T62" fmla="*/ 96 w 96"/>
              <a:gd name="T63" fmla="*/ 100 h 124"/>
              <a:gd name="T64" fmla="*/ 92 w 96"/>
              <a:gd name="T65" fmla="*/ 96 h 124"/>
              <a:gd name="T66" fmla="*/ 16 w 96"/>
              <a:gd name="T67" fmla="*/ 30 h 124"/>
              <a:gd name="T68" fmla="*/ 16 w 96"/>
              <a:gd name="T69" fmla="*/ 8 h 124"/>
              <a:gd name="T70" fmla="*/ 18 w 96"/>
              <a:gd name="T71" fmla="*/ 8 h 124"/>
              <a:gd name="T72" fmla="*/ 24 w 96"/>
              <a:gd name="T73" fmla="*/ 22 h 124"/>
              <a:gd name="T74" fmla="*/ 28 w 96"/>
              <a:gd name="T75" fmla="*/ 24 h 124"/>
              <a:gd name="T76" fmla="*/ 36 w 96"/>
              <a:gd name="T77" fmla="*/ 24 h 124"/>
              <a:gd name="T78" fmla="*/ 40 w 96"/>
              <a:gd name="T79" fmla="*/ 22 h 124"/>
              <a:gd name="T80" fmla="*/ 46 w 96"/>
              <a:gd name="T81" fmla="*/ 8 h 124"/>
              <a:gd name="T82" fmla="*/ 50 w 96"/>
              <a:gd name="T83" fmla="*/ 8 h 124"/>
              <a:gd name="T84" fmla="*/ 56 w 96"/>
              <a:gd name="T85" fmla="*/ 22 h 124"/>
              <a:gd name="T86" fmla="*/ 60 w 96"/>
              <a:gd name="T87" fmla="*/ 24 h 124"/>
              <a:gd name="T88" fmla="*/ 68 w 96"/>
              <a:gd name="T89" fmla="*/ 24 h 124"/>
              <a:gd name="T90" fmla="*/ 72 w 96"/>
              <a:gd name="T91" fmla="*/ 22 h 124"/>
              <a:gd name="T92" fmla="*/ 78 w 96"/>
              <a:gd name="T93" fmla="*/ 8 h 124"/>
              <a:gd name="T94" fmla="*/ 80 w 96"/>
              <a:gd name="T95" fmla="*/ 8 h 124"/>
              <a:gd name="T96" fmla="*/ 80 w 96"/>
              <a:gd name="T97" fmla="*/ 30 h 124"/>
              <a:gd name="T98" fmla="*/ 63 w 96"/>
              <a:gd name="T99" fmla="*/ 44 h 124"/>
              <a:gd name="T100" fmla="*/ 33 w 96"/>
              <a:gd name="T101" fmla="*/ 44 h 124"/>
              <a:gd name="T102" fmla="*/ 16 w 96"/>
              <a:gd name="T103" fmla="*/ 30 h 124"/>
              <a:gd name="T104" fmla="*/ 35 w 96"/>
              <a:gd name="T105" fmla="*/ 52 h 124"/>
              <a:gd name="T106" fmla="*/ 61 w 96"/>
              <a:gd name="T107" fmla="*/ 52 h 124"/>
              <a:gd name="T108" fmla="*/ 75 w 96"/>
              <a:gd name="T109" fmla="*/ 96 h 124"/>
              <a:gd name="T110" fmla="*/ 21 w 96"/>
              <a:gd name="T111" fmla="*/ 96 h 124"/>
              <a:gd name="T112" fmla="*/ 35 w 96"/>
              <a:gd name="T113" fmla="*/ 52 h 124"/>
              <a:gd name="T114" fmla="*/ 88 w 96"/>
              <a:gd name="T115" fmla="*/ 116 h 124"/>
              <a:gd name="T116" fmla="*/ 8 w 96"/>
              <a:gd name="T117" fmla="*/ 116 h 124"/>
              <a:gd name="T118" fmla="*/ 8 w 96"/>
              <a:gd name="T119" fmla="*/ 104 h 124"/>
              <a:gd name="T120" fmla="*/ 88 w 96"/>
              <a:gd name="T121" fmla="*/ 104 h 124"/>
              <a:gd name="T122" fmla="*/ 88 w 96"/>
              <a:gd name="T1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24">
                <a:moveTo>
                  <a:pt x="92" y="96"/>
                </a:moveTo>
                <a:cubicBezTo>
                  <a:pt x="83" y="96"/>
                  <a:pt x="83" y="96"/>
                  <a:pt x="83" y="96"/>
                </a:cubicBezTo>
                <a:cubicBezTo>
                  <a:pt x="69" y="49"/>
                  <a:pt x="69" y="49"/>
                  <a:pt x="69" y="49"/>
                </a:cubicBezTo>
                <a:cubicBezTo>
                  <a:pt x="87" y="35"/>
                  <a:pt x="87" y="35"/>
                  <a:pt x="87" y="35"/>
                </a:cubicBezTo>
                <a:cubicBezTo>
                  <a:pt x="87" y="34"/>
                  <a:pt x="88" y="33"/>
                  <a:pt x="88" y="32"/>
                </a:cubicBezTo>
                <a:cubicBezTo>
                  <a:pt x="88" y="4"/>
                  <a:pt x="88" y="4"/>
                  <a:pt x="88" y="4"/>
                </a:cubicBezTo>
                <a:cubicBezTo>
                  <a:pt x="88" y="2"/>
                  <a:pt x="86" y="0"/>
                  <a:pt x="84" y="0"/>
                </a:cubicBezTo>
                <a:cubicBezTo>
                  <a:pt x="76" y="0"/>
                  <a:pt x="76" y="0"/>
                  <a:pt x="76" y="0"/>
                </a:cubicBezTo>
                <a:cubicBezTo>
                  <a:pt x="74" y="0"/>
                  <a:pt x="73" y="1"/>
                  <a:pt x="72" y="2"/>
                </a:cubicBezTo>
                <a:cubicBezTo>
                  <a:pt x="66" y="16"/>
                  <a:pt x="66" y="16"/>
                  <a:pt x="66" y="16"/>
                </a:cubicBezTo>
                <a:cubicBezTo>
                  <a:pt x="62" y="16"/>
                  <a:pt x="62" y="16"/>
                  <a:pt x="62" y="16"/>
                </a:cubicBezTo>
                <a:cubicBezTo>
                  <a:pt x="56" y="2"/>
                  <a:pt x="56" y="2"/>
                  <a:pt x="56" y="2"/>
                </a:cubicBezTo>
                <a:cubicBezTo>
                  <a:pt x="55" y="1"/>
                  <a:pt x="54" y="0"/>
                  <a:pt x="52" y="0"/>
                </a:cubicBezTo>
                <a:cubicBezTo>
                  <a:pt x="44" y="0"/>
                  <a:pt x="44" y="0"/>
                  <a:pt x="44" y="0"/>
                </a:cubicBezTo>
                <a:cubicBezTo>
                  <a:pt x="42" y="0"/>
                  <a:pt x="41" y="1"/>
                  <a:pt x="40" y="2"/>
                </a:cubicBezTo>
                <a:cubicBezTo>
                  <a:pt x="34" y="16"/>
                  <a:pt x="34" y="16"/>
                  <a:pt x="34" y="16"/>
                </a:cubicBezTo>
                <a:cubicBezTo>
                  <a:pt x="30" y="16"/>
                  <a:pt x="30" y="16"/>
                  <a:pt x="30" y="16"/>
                </a:cubicBezTo>
                <a:cubicBezTo>
                  <a:pt x="24" y="2"/>
                  <a:pt x="24" y="2"/>
                  <a:pt x="24" y="2"/>
                </a:cubicBezTo>
                <a:cubicBezTo>
                  <a:pt x="23" y="1"/>
                  <a:pt x="22" y="0"/>
                  <a:pt x="20" y="0"/>
                </a:cubicBezTo>
                <a:cubicBezTo>
                  <a:pt x="12" y="0"/>
                  <a:pt x="12" y="0"/>
                  <a:pt x="12" y="0"/>
                </a:cubicBezTo>
                <a:cubicBezTo>
                  <a:pt x="10" y="0"/>
                  <a:pt x="8" y="2"/>
                  <a:pt x="8" y="4"/>
                </a:cubicBezTo>
                <a:cubicBezTo>
                  <a:pt x="8" y="32"/>
                  <a:pt x="8" y="32"/>
                  <a:pt x="8" y="32"/>
                </a:cubicBezTo>
                <a:cubicBezTo>
                  <a:pt x="8" y="33"/>
                  <a:pt x="9" y="34"/>
                  <a:pt x="10" y="35"/>
                </a:cubicBezTo>
                <a:cubicBezTo>
                  <a:pt x="27" y="49"/>
                  <a:pt x="27" y="49"/>
                  <a:pt x="27" y="49"/>
                </a:cubicBezTo>
                <a:cubicBezTo>
                  <a:pt x="13" y="96"/>
                  <a:pt x="13" y="96"/>
                  <a:pt x="13" y="96"/>
                </a:cubicBezTo>
                <a:cubicBezTo>
                  <a:pt x="4" y="96"/>
                  <a:pt x="4" y="96"/>
                  <a:pt x="4" y="96"/>
                </a:cubicBezTo>
                <a:cubicBezTo>
                  <a:pt x="2" y="96"/>
                  <a:pt x="0" y="98"/>
                  <a:pt x="0" y="100"/>
                </a:cubicBezTo>
                <a:cubicBezTo>
                  <a:pt x="0" y="120"/>
                  <a:pt x="0" y="120"/>
                  <a:pt x="0" y="120"/>
                </a:cubicBezTo>
                <a:cubicBezTo>
                  <a:pt x="0" y="122"/>
                  <a:pt x="2" y="124"/>
                  <a:pt x="4" y="124"/>
                </a:cubicBezTo>
                <a:cubicBezTo>
                  <a:pt x="92" y="124"/>
                  <a:pt x="92" y="124"/>
                  <a:pt x="92" y="124"/>
                </a:cubicBezTo>
                <a:cubicBezTo>
                  <a:pt x="94" y="124"/>
                  <a:pt x="96" y="122"/>
                  <a:pt x="96" y="120"/>
                </a:cubicBezTo>
                <a:cubicBezTo>
                  <a:pt x="96" y="100"/>
                  <a:pt x="96" y="100"/>
                  <a:pt x="96" y="100"/>
                </a:cubicBezTo>
                <a:cubicBezTo>
                  <a:pt x="96" y="98"/>
                  <a:pt x="94" y="96"/>
                  <a:pt x="92" y="96"/>
                </a:cubicBezTo>
                <a:close/>
                <a:moveTo>
                  <a:pt x="16" y="30"/>
                </a:moveTo>
                <a:cubicBezTo>
                  <a:pt x="16" y="8"/>
                  <a:pt x="16" y="8"/>
                  <a:pt x="16" y="8"/>
                </a:cubicBezTo>
                <a:cubicBezTo>
                  <a:pt x="18" y="8"/>
                  <a:pt x="18" y="8"/>
                  <a:pt x="18" y="8"/>
                </a:cubicBezTo>
                <a:cubicBezTo>
                  <a:pt x="24" y="22"/>
                  <a:pt x="24" y="22"/>
                  <a:pt x="24" y="22"/>
                </a:cubicBezTo>
                <a:cubicBezTo>
                  <a:pt x="25" y="23"/>
                  <a:pt x="26" y="24"/>
                  <a:pt x="28" y="24"/>
                </a:cubicBezTo>
                <a:cubicBezTo>
                  <a:pt x="36" y="24"/>
                  <a:pt x="36" y="24"/>
                  <a:pt x="36" y="24"/>
                </a:cubicBezTo>
                <a:cubicBezTo>
                  <a:pt x="38" y="24"/>
                  <a:pt x="39" y="23"/>
                  <a:pt x="40" y="22"/>
                </a:cubicBezTo>
                <a:cubicBezTo>
                  <a:pt x="46" y="8"/>
                  <a:pt x="46" y="8"/>
                  <a:pt x="46" y="8"/>
                </a:cubicBezTo>
                <a:cubicBezTo>
                  <a:pt x="50" y="8"/>
                  <a:pt x="50" y="8"/>
                  <a:pt x="50" y="8"/>
                </a:cubicBezTo>
                <a:cubicBezTo>
                  <a:pt x="56" y="22"/>
                  <a:pt x="56" y="22"/>
                  <a:pt x="56" y="22"/>
                </a:cubicBezTo>
                <a:cubicBezTo>
                  <a:pt x="57" y="23"/>
                  <a:pt x="58" y="24"/>
                  <a:pt x="60" y="24"/>
                </a:cubicBezTo>
                <a:cubicBezTo>
                  <a:pt x="68" y="24"/>
                  <a:pt x="68" y="24"/>
                  <a:pt x="68" y="24"/>
                </a:cubicBezTo>
                <a:cubicBezTo>
                  <a:pt x="70" y="24"/>
                  <a:pt x="71" y="23"/>
                  <a:pt x="72" y="22"/>
                </a:cubicBezTo>
                <a:cubicBezTo>
                  <a:pt x="78" y="8"/>
                  <a:pt x="78" y="8"/>
                  <a:pt x="78" y="8"/>
                </a:cubicBezTo>
                <a:cubicBezTo>
                  <a:pt x="80" y="8"/>
                  <a:pt x="80" y="8"/>
                  <a:pt x="80" y="8"/>
                </a:cubicBezTo>
                <a:cubicBezTo>
                  <a:pt x="80" y="30"/>
                  <a:pt x="80" y="30"/>
                  <a:pt x="80" y="30"/>
                </a:cubicBezTo>
                <a:cubicBezTo>
                  <a:pt x="63" y="44"/>
                  <a:pt x="63" y="44"/>
                  <a:pt x="63" y="44"/>
                </a:cubicBezTo>
                <a:cubicBezTo>
                  <a:pt x="33" y="44"/>
                  <a:pt x="33" y="44"/>
                  <a:pt x="33" y="44"/>
                </a:cubicBezTo>
                <a:lnTo>
                  <a:pt x="16" y="30"/>
                </a:lnTo>
                <a:close/>
                <a:moveTo>
                  <a:pt x="35" y="52"/>
                </a:moveTo>
                <a:cubicBezTo>
                  <a:pt x="61" y="52"/>
                  <a:pt x="61" y="52"/>
                  <a:pt x="61" y="52"/>
                </a:cubicBezTo>
                <a:cubicBezTo>
                  <a:pt x="75" y="96"/>
                  <a:pt x="75" y="96"/>
                  <a:pt x="75" y="96"/>
                </a:cubicBezTo>
                <a:cubicBezTo>
                  <a:pt x="21" y="96"/>
                  <a:pt x="21" y="96"/>
                  <a:pt x="21" y="96"/>
                </a:cubicBezTo>
                <a:lnTo>
                  <a:pt x="35" y="52"/>
                </a:lnTo>
                <a:close/>
                <a:moveTo>
                  <a:pt x="88" y="116"/>
                </a:moveTo>
                <a:cubicBezTo>
                  <a:pt x="8" y="116"/>
                  <a:pt x="8" y="116"/>
                  <a:pt x="8" y="116"/>
                </a:cubicBezTo>
                <a:cubicBezTo>
                  <a:pt x="8" y="104"/>
                  <a:pt x="8" y="104"/>
                  <a:pt x="8" y="104"/>
                </a:cubicBezTo>
                <a:cubicBezTo>
                  <a:pt x="88" y="104"/>
                  <a:pt x="88" y="104"/>
                  <a:pt x="88" y="104"/>
                </a:cubicBezTo>
                <a:lnTo>
                  <a:pt x="88" y="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nvGrpSpPr>
          <p:cNvPr id="64" name="Group 51"/>
          <p:cNvGrpSpPr>
            <a:grpSpLocks noChangeAspect="1"/>
          </p:cNvGrpSpPr>
          <p:nvPr/>
        </p:nvGrpSpPr>
        <p:grpSpPr bwMode="auto">
          <a:xfrm>
            <a:off x="10665430" y="-1436565"/>
            <a:ext cx="457194" cy="460127"/>
            <a:chOff x="4069" y="490"/>
            <a:chExt cx="156" cy="157"/>
          </a:xfrm>
          <a:solidFill>
            <a:schemeClr val="bg1"/>
          </a:solidFill>
        </p:grpSpPr>
        <p:sp>
          <p:nvSpPr>
            <p:cNvPr id="67" name="Freeform 52"/>
            <p:cNvSpPr>
              <a:spLocks/>
            </p:cNvSpPr>
            <p:nvPr/>
          </p:nvSpPr>
          <p:spPr bwMode="auto">
            <a:xfrm>
              <a:off x="4074" y="596"/>
              <a:ext cx="11" cy="51"/>
            </a:xfrm>
            <a:custGeom>
              <a:avLst/>
              <a:gdLst>
                <a:gd name="T0" fmla="*/ 4 w 8"/>
                <a:gd name="T1" fmla="*/ 0 h 36"/>
                <a:gd name="T2" fmla="*/ 0 w 8"/>
                <a:gd name="T3" fmla="*/ 4 h 36"/>
                <a:gd name="T4" fmla="*/ 0 w 8"/>
                <a:gd name="T5" fmla="*/ 32 h 36"/>
                <a:gd name="T6" fmla="*/ 4 w 8"/>
                <a:gd name="T7" fmla="*/ 36 h 36"/>
                <a:gd name="T8" fmla="*/ 8 w 8"/>
                <a:gd name="T9" fmla="*/ 32 h 36"/>
                <a:gd name="T10" fmla="*/ 8 w 8"/>
                <a:gd name="T11" fmla="*/ 4 h 36"/>
                <a:gd name="T12" fmla="*/ 4 w 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 h="36">
                  <a:moveTo>
                    <a:pt x="4" y="0"/>
                  </a:moveTo>
                  <a:cubicBezTo>
                    <a:pt x="2" y="0"/>
                    <a:pt x="0" y="2"/>
                    <a:pt x="0" y="4"/>
                  </a:cubicBezTo>
                  <a:cubicBezTo>
                    <a:pt x="0" y="32"/>
                    <a:pt x="0" y="32"/>
                    <a:pt x="0" y="32"/>
                  </a:cubicBezTo>
                  <a:cubicBezTo>
                    <a:pt x="0" y="34"/>
                    <a:pt x="2" y="36"/>
                    <a:pt x="4" y="36"/>
                  </a:cubicBezTo>
                  <a:cubicBezTo>
                    <a:pt x="6" y="36"/>
                    <a:pt x="8" y="34"/>
                    <a:pt x="8" y="32"/>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8" name="Freeform 53"/>
            <p:cNvSpPr>
              <a:spLocks/>
            </p:cNvSpPr>
            <p:nvPr/>
          </p:nvSpPr>
          <p:spPr bwMode="auto">
            <a:xfrm>
              <a:off x="4119" y="546"/>
              <a:ext cx="11" cy="101"/>
            </a:xfrm>
            <a:custGeom>
              <a:avLst/>
              <a:gdLst>
                <a:gd name="T0" fmla="*/ 4 w 8"/>
                <a:gd name="T1" fmla="*/ 0 h 72"/>
                <a:gd name="T2" fmla="*/ 0 w 8"/>
                <a:gd name="T3" fmla="*/ 4 h 72"/>
                <a:gd name="T4" fmla="*/ 0 w 8"/>
                <a:gd name="T5" fmla="*/ 68 h 72"/>
                <a:gd name="T6" fmla="*/ 4 w 8"/>
                <a:gd name="T7" fmla="*/ 72 h 72"/>
                <a:gd name="T8" fmla="*/ 8 w 8"/>
                <a:gd name="T9" fmla="*/ 68 h 72"/>
                <a:gd name="T10" fmla="*/ 8 w 8"/>
                <a:gd name="T11" fmla="*/ 4 h 72"/>
                <a:gd name="T12" fmla="*/ 4 w 8"/>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8" h="72">
                  <a:moveTo>
                    <a:pt x="4" y="0"/>
                  </a:moveTo>
                  <a:cubicBezTo>
                    <a:pt x="2" y="0"/>
                    <a:pt x="0" y="2"/>
                    <a:pt x="0" y="4"/>
                  </a:cubicBezTo>
                  <a:cubicBezTo>
                    <a:pt x="0" y="68"/>
                    <a:pt x="0" y="68"/>
                    <a:pt x="0" y="68"/>
                  </a:cubicBezTo>
                  <a:cubicBezTo>
                    <a:pt x="0" y="70"/>
                    <a:pt x="2" y="72"/>
                    <a:pt x="4" y="72"/>
                  </a:cubicBezTo>
                  <a:cubicBezTo>
                    <a:pt x="6" y="72"/>
                    <a:pt x="8" y="70"/>
                    <a:pt x="8" y="68"/>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9" name="Freeform 54"/>
            <p:cNvSpPr>
              <a:spLocks/>
            </p:cNvSpPr>
            <p:nvPr/>
          </p:nvSpPr>
          <p:spPr bwMode="auto">
            <a:xfrm>
              <a:off x="4164" y="596"/>
              <a:ext cx="11" cy="51"/>
            </a:xfrm>
            <a:custGeom>
              <a:avLst/>
              <a:gdLst>
                <a:gd name="T0" fmla="*/ 4 w 8"/>
                <a:gd name="T1" fmla="*/ 0 h 36"/>
                <a:gd name="T2" fmla="*/ 4 w 8"/>
                <a:gd name="T3" fmla="*/ 0 h 36"/>
                <a:gd name="T4" fmla="*/ 0 w 8"/>
                <a:gd name="T5" fmla="*/ 4 h 36"/>
                <a:gd name="T6" fmla="*/ 0 w 8"/>
                <a:gd name="T7" fmla="*/ 32 h 36"/>
                <a:gd name="T8" fmla="*/ 4 w 8"/>
                <a:gd name="T9" fmla="*/ 36 h 36"/>
                <a:gd name="T10" fmla="*/ 4 w 8"/>
                <a:gd name="T11" fmla="*/ 36 h 36"/>
                <a:gd name="T12" fmla="*/ 8 w 8"/>
                <a:gd name="T13" fmla="*/ 32 h 36"/>
                <a:gd name="T14" fmla="*/ 8 w 8"/>
                <a:gd name="T15" fmla="*/ 4 h 36"/>
                <a:gd name="T16" fmla="*/ 4 w 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6">
                  <a:moveTo>
                    <a:pt x="4" y="0"/>
                  </a:moveTo>
                  <a:cubicBezTo>
                    <a:pt x="4" y="0"/>
                    <a:pt x="4" y="0"/>
                    <a:pt x="4" y="0"/>
                  </a:cubicBezTo>
                  <a:cubicBezTo>
                    <a:pt x="2" y="0"/>
                    <a:pt x="0" y="2"/>
                    <a:pt x="0" y="4"/>
                  </a:cubicBezTo>
                  <a:cubicBezTo>
                    <a:pt x="0" y="32"/>
                    <a:pt x="0" y="32"/>
                    <a:pt x="0" y="32"/>
                  </a:cubicBezTo>
                  <a:cubicBezTo>
                    <a:pt x="0" y="34"/>
                    <a:pt x="2" y="36"/>
                    <a:pt x="4" y="36"/>
                  </a:cubicBezTo>
                  <a:cubicBezTo>
                    <a:pt x="4" y="36"/>
                    <a:pt x="4" y="36"/>
                    <a:pt x="4" y="36"/>
                  </a:cubicBezTo>
                  <a:cubicBezTo>
                    <a:pt x="6" y="36"/>
                    <a:pt x="8" y="34"/>
                    <a:pt x="8" y="32"/>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0" name="Freeform 55"/>
            <p:cNvSpPr>
              <a:spLocks/>
            </p:cNvSpPr>
            <p:nvPr/>
          </p:nvSpPr>
          <p:spPr bwMode="auto">
            <a:xfrm>
              <a:off x="4208" y="546"/>
              <a:ext cx="11" cy="101"/>
            </a:xfrm>
            <a:custGeom>
              <a:avLst/>
              <a:gdLst>
                <a:gd name="T0" fmla="*/ 4 w 8"/>
                <a:gd name="T1" fmla="*/ 0 h 72"/>
                <a:gd name="T2" fmla="*/ 0 w 8"/>
                <a:gd name="T3" fmla="*/ 4 h 72"/>
                <a:gd name="T4" fmla="*/ 0 w 8"/>
                <a:gd name="T5" fmla="*/ 68 h 72"/>
                <a:gd name="T6" fmla="*/ 4 w 8"/>
                <a:gd name="T7" fmla="*/ 72 h 72"/>
                <a:gd name="T8" fmla="*/ 8 w 8"/>
                <a:gd name="T9" fmla="*/ 68 h 72"/>
                <a:gd name="T10" fmla="*/ 8 w 8"/>
                <a:gd name="T11" fmla="*/ 4 h 72"/>
                <a:gd name="T12" fmla="*/ 4 w 8"/>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8" h="72">
                  <a:moveTo>
                    <a:pt x="4" y="0"/>
                  </a:moveTo>
                  <a:cubicBezTo>
                    <a:pt x="2" y="0"/>
                    <a:pt x="0" y="2"/>
                    <a:pt x="0" y="4"/>
                  </a:cubicBezTo>
                  <a:cubicBezTo>
                    <a:pt x="0" y="68"/>
                    <a:pt x="0" y="68"/>
                    <a:pt x="0" y="68"/>
                  </a:cubicBezTo>
                  <a:cubicBezTo>
                    <a:pt x="0" y="70"/>
                    <a:pt x="2" y="72"/>
                    <a:pt x="4" y="72"/>
                  </a:cubicBezTo>
                  <a:cubicBezTo>
                    <a:pt x="6" y="72"/>
                    <a:pt x="8" y="70"/>
                    <a:pt x="8" y="68"/>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1" name="Freeform 56"/>
            <p:cNvSpPr>
              <a:spLocks/>
            </p:cNvSpPr>
            <p:nvPr/>
          </p:nvSpPr>
          <p:spPr bwMode="auto">
            <a:xfrm>
              <a:off x="4069" y="490"/>
              <a:ext cx="156" cy="67"/>
            </a:xfrm>
            <a:custGeom>
              <a:avLst/>
              <a:gdLst>
                <a:gd name="T0" fmla="*/ 111 w 112"/>
                <a:gd name="T1" fmla="*/ 1 h 48"/>
                <a:gd name="T2" fmla="*/ 105 w 112"/>
                <a:gd name="T3" fmla="*/ 1 h 48"/>
                <a:gd name="T4" fmla="*/ 72 w 112"/>
                <a:gd name="T5" fmla="*/ 34 h 48"/>
                <a:gd name="T6" fmla="*/ 43 w 112"/>
                <a:gd name="T7" fmla="*/ 5 h 48"/>
                <a:gd name="T8" fmla="*/ 37 w 112"/>
                <a:gd name="T9" fmla="*/ 5 h 48"/>
                <a:gd name="T10" fmla="*/ 1 w 112"/>
                <a:gd name="T11" fmla="*/ 41 h 48"/>
                <a:gd name="T12" fmla="*/ 1 w 112"/>
                <a:gd name="T13" fmla="*/ 47 h 48"/>
                <a:gd name="T14" fmla="*/ 4 w 112"/>
                <a:gd name="T15" fmla="*/ 48 h 48"/>
                <a:gd name="T16" fmla="*/ 7 w 112"/>
                <a:gd name="T17" fmla="*/ 47 h 48"/>
                <a:gd name="T18" fmla="*/ 40 w 112"/>
                <a:gd name="T19" fmla="*/ 14 h 48"/>
                <a:gd name="T20" fmla="*/ 69 w 112"/>
                <a:gd name="T21" fmla="*/ 43 h 48"/>
                <a:gd name="T22" fmla="*/ 75 w 112"/>
                <a:gd name="T23" fmla="*/ 43 h 48"/>
                <a:gd name="T24" fmla="*/ 111 w 112"/>
                <a:gd name="T25" fmla="*/ 7 h 48"/>
                <a:gd name="T26" fmla="*/ 111 w 112"/>
                <a:gd name="T2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48">
                  <a:moveTo>
                    <a:pt x="111" y="1"/>
                  </a:moveTo>
                  <a:cubicBezTo>
                    <a:pt x="109" y="0"/>
                    <a:pt x="107" y="0"/>
                    <a:pt x="105" y="1"/>
                  </a:cubicBezTo>
                  <a:cubicBezTo>
                    <a:pt x="72" y="34"/>
                    <a:pt x="72" y="34"/>
                    <a:pt x="72" y="34"/>
                  </a:cubicBezTo>
                  <a:cubicBezTo>
                    <a:pt x="43" y="5"/>
                    <a:pt x="43" y="5"/>
                    <a:pt x="43" y="5"/>
                  </a:cubicBezTo>
                  <a:cubicBezTo>
                    <a:pt x="41" y="4"/>
                    <a:pt x="39" y="4"/>
                    <a:pt x="37" y="5"/>
                  </a:cubicBezTo>
                  <a:cubicBezTo>
                    <a:pt x="1" y="41"/>
                    <a:pt x="1" y="41"/>
                    <a:pt x="1" y="41"/>
                  </a:cubicBezTo>
                  <a:cubicBezTo>
                    <a:pt x="0" y="43"/>
                    <a:pt x="0" y="45"/>
                    <a:pt x="1" y="47"/>
                  </a:cubicBezTo>
                  <a:cubicBezTo>
                    <a:pt x="2" y="48"/>
                    <a:pt x="3" y="48"/>
                    <a:pt x="4" y="48"/>
                  </a:cubicBezTo>
                  <a:cubicBezTo>
                    <a:pt x="5" y="48"/>
                    <a:pt x="6" y="48"/>
                    <a:pt x="7" y="47"/>
                  </a:cubicBezTo>
                  <a:cubicBezTo>
                    <a:pt x="40" y="14"/>
                    <a:pt x="40" y="14"/>
                    <a:pt x="40" y="14"/>
                  </a:cubicBezTo>
                  <a:cubicBezTo>
                    <a:pt x="69" y="43"/>
                    <a:pt x="69" y="43"/>
                    <a:pt x="69" y="43"/>
                  </a:cubicBezTo>
                  <a:cubicBezTo>
                    <a:pt x="71" y="44"/>
                    <a:pt x="73" y="44"/>
                    <a:pt x="75" y="43"/>
                  </a:cubicBezTo>
                  <a:cubicBezTo>
                    <a:pt x="111" y="7"/>
                    <a:pt x="111" y="7"/>
                    <a:pt x="111" y="7"/>
                  </a:cubicBezTo>
                  <a:cubicBezTo>
                    <a:pt x="112" y="5"/>
                    <a:pt x="112" y="3"/>
                    <a:pt x="1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59" name="Group 98">
            <a:extLst>
              <a:ext uri="{FF2B5EF4-FFF2-40B4-BE49-F238E27FC236}">
                <a16:creationId xmlns:a16="http://schemas.microsoft.com/office/drawing/2014/main" id="{929DD4B6-B979-4BC5-9E7C-7B9810C63979}"/>
              </a:ext>
            </a:extLst>
          </p:cNvPr>
          <p:cNvGrpSpPr>
            <a:grpSpLocks noChangeAspect="1"/>
          </p:cNvGrpSpPr>
          <p:nvPr/>
        </p:nvGrpSpPr>
        <p:grpSpPr bwMode="auto">
          <a:xfrm>
            <a:off x="1353540" y="-1389698"/>
            <a:ext cx="450875" cy="453422"/>
            <a:chOff x="3812" y="2037"/>
            <a:chExt cx="177" cy="178"/>
          </a:xfrm>
          <a:solidFill>
            <a:schemeClr val="bg1"/>
          </a:solidFill>
        </p:grpSpPr>
        <p:sp>
          <p:nvSpPr>
            <p:cNvPr id="72" name="Freeform 99">
              <a:extLst>
                <a:ext uri="{FF2B5EF4-FFF2-40B4-BE49-F238E27FC236}">
                  <a16:creationId xmlns:a16="http://schemas.microsoft.com/office/drawing/2014/main" id="{5FDA84FC-45C6-4872-BBD1-E2B41094D4C1}"/>
                </a:ext>
              </a:extLst>
            </p:cNvPr>
            <p:cNvSpPr>
              <a:spLocks/>
            </p:cNvSpPr>
            <p:nvPr/>
          </p:nvSpPr>
          <p:spPr bwMode="auto">
            <a:xfrm>
              <a:off x="3812" y="2037"/>
              <a:ext cx="177" cy="134"/>
            </a:xfrm>
            <a:custGeom>
              <a:avLst/>
              <a:gdLst>
                <a:gd name="T0" fmla="*/ 124 w 128"/>
                <a:gd name="T1" fmla="*/ 0 h 96"/>
                <a:gd name="T2" fmla="*/ 4 w 128"/>
                <a:gd name="T3" fmla="*/ 0 h 96"/>
                <a:gd name="T4" fmla="*/ 0 w 128"/>
                <a:gd name="T5" fmla="*/ 4 h 96"/>
                <a:gd name="T6" fmla="*/ 0 w 128"/>
                <a:gd name="T7" fmla="*/ 92 h 96"/>
                <a:gd name="T8" fmla="*/ 4 w 128"/>
                <a:gd name="T9" fmla="*/ 96 h 96"/>
                <a:gd name="T10" fmla="*/ 60 w 128"/>
                <a:gd name="T11" fmla="*/ 96 h 96"/>
                <a:gd name="T12" fmla="*/ 64 w 128"/>
                <a:gd name="T13" fmla="*/ 92 h 96"/>
                <a:gd name="T14" fmla="*/ 60 w 128"/>
                <a:gd name="T15" fmla="*/ 88 h 96"/>
                <a:gd name="T16" fmla="*/ 8 w 128"/>
                <a:gd name="T17" fmla="*/ 88 h 96"/>
                <a:gd name="T18" fmla="*/ 8 w 128"/>
                <a:gd name="T19" fmla="*/ 8 h 96"/>
                <a:gd name="T20" fmla="*/ 120 w 128"/>
                <a:gd name="T21" fmla="*/ 8 h 96"/>
                <a:gd name="T22" fmla="*/ 120 w 128"/>
                <a:gd name="T23" fmla="*/ 60 h 96"/>
                <a:gd name="T24" fmla="*/ 124 w 128"/>
                <a:gd name="T25" fmla="*/ 64 h 96"/>
                <a:gd name="T26" fmla="*/ 128 w 128"/>
                <a:gd name="T27" fmla="*/ 60 h 96"/>
                <a:gd name="T28" fmla="*/ 128 w 128"/>
                <a:gd name="T29" fmla="*/ 4 h 96"/>
                <a:gd name="T30" fmla="*/ 124 w 12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6">
                  <a:moveTo>
                    <a:pt x="124" y="0"/>
                  </a:moveTo>
                  <a:cubicBezTo>
                    <a:pt x="4" y="0"/>
                    <a:pt x="4" y="0"/>
                    <a:pt x="4" y="0"/>
                  </a:cubicBezTo>
                  <a:cubicBezTo>
                    <a:pt x="2" y="0"/>
                    <a:pt x="0" y="2"/>
                    <a:pt x="0" y="4"/>
                  </a:cubicBezTo>
                  <a:cubicBezTo>
                    <a:pt x="0" y="92"/>
                    <a:pt x="0" y="92"/>
                    <a:pt x="0" y="92"/>
                  </a:cubicBezTo>
                  <a:cubicBezTo>
                    <a:pt x="0" y="94"/>
                    <a:pt x="2" y="96"/>
                    <a:pt x="4" y="96"/>
                  </a:cubicBezTo>
                  <a:cubicBezTo>
                    <a:pt x="60" y="96"/>
                    <a:pt x="60" y="96"/>
                    <a:pt x="60" y="96"/>
                  </a:cubicBezTo>
                  <a:cubicBezTo>
                    <a:pt x="62" y="96"/>
                    <a:pt x="64" y="94"/>
                    <a:pt x="64" y="92"/>
                  </a:cubicBezTo>
                  <a:cubicBezTo>
                    <a:pt x="64" y="90"/>
                    <a:pt x="62" y="88"/>
                    <a:pt x="60" y="88"/>
                  </a:cubicBezTo>
                  <a:cubicBezTo>
                    <a:pt x="8" y="88"/>
                    <a:pt x="8" y="88"/>
                    <a:pt x="8" y="88"/>
                  </a:cubicBezTo>
                  <a:cubicBezTo>
                    <a:pt x="8" y="8"/>
                    <a:pt x="8" y="8"/>
                    <a:pt x="8" y="8"/>
                  </a:cubicBezTo>
                  <a:cubicBezTo>
                    <a:pt x="120" y="8"/>
                    <a:pt x="120" y="8"/>
                    <a:pt x="120" y="8"/>
                  </a:cubicBezTo>
                  <a:cubicBezTo>
                    <a:pt x="120" y="60"/>
                    <a:pt x="120" y="60"/>
                    <a:pt x="120" y="60"/>
                  </a:cubicBezTo>
                  <a:cubicBezTo>
                    <a:pt x="120" y="62"/>
                    <a:pt x="122" y="64"/>
                    <a:pt x="124" y="64"/>
                  </a:cubicBezTo>
                  <a:cubicBezTo>
                    <a:pt x="126" y="64"/>
                    <a:pt x="128" y="62"/>
                    <a:pt x="128" y="60"/>
                  </a:cubicBezTo>
                  <a:cubicBezTo>
                    <a:pt x="128" y="4"/>
                    <a:pt x="128" y="4"/>
                    <a:pt x="128" y="4"/>
                  </a:cubicBezTo>
                  <a:cubicBezTo>
                    <a:pt x="128" y="2"/>
                    <a:pt x="126"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3" name="Freeform 100">
              <a:extLst>
                <a:ext uri="{FF2B5EF4-FFF2-40B4-BE49-F238E27FC236}">
                  <a16:creationId xmlns:a16="http://schemas.microsoft.com/office/drawing/2014/main" id="{9B58C8E2-6189-4EB7-B1ED-D2536CF4DCDB}"/>
                </a:ext>
              </a:extLst>
            </p:cNvPr>
            <p:cNvSpPr>
              <a:spLocks noEditPoints="1"/>
            </p:cNvSpPr>
            <p:nvPr/>
          </p:nvSpPr>
          <p:spPr bwMode="auto">
            <a:xfrm>
              <a:off x="3878" y="2082"/>
              <a:ext cx="44" cy="44"/>
            </a:xfrm>
            <a:custGeom>
              <a:avLst/>
              <a:gdLst>
                <a:gd name="T0" fmla="*/ 32 w 32"/>
                <a:gd name="T1" fmla="*/ 16 h 32"/>
                <a:gd name="T2" fmla="*/ 16 w 32"/>
                <a:gd name="T3" fmla="*/ 0 h 32"/>
                <a:gd name="T4" fmla="*/ 0 w 32"/>
                <a:gd name="T5" fmla="*/ 16 h 32"/>
                <a:gd name="T6" fmla="*/ 16 w 32"/>
                <a:gd name="T7" fmla="*/ 32 h 32"/>
                <a:gd name="T8" fmla="*/ 32 w 32"/>
                <a:gd name="T9" fmla="*/ 16 h 32"/>
                <a:gd name="T10" fmla="*/ 16 w 32"/>
                <a:gd name="T11" fmla="*/ 24 h 32"/>
                <a:gd name="T12" fmla="*/ 8 w 32"/>
                <a:gd name="T13" fmla="*/ 16 h 32"/>
                <a:gd name="T14" fmla="*/ 16 w 32"/>
                <a:gd name="T15" fmla="*/ 8 h 32"/>
                <a:gd name="T16" fmla="*/ 24 w 32"/>
                <a:gd name="T17" fmla="*/ 16 h 32"/>
                <a:gd name="T18" fmla="*/ 16 w 32"/>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cubicBezTo>
                    <a:pt x="32" y="7"/>
                    <a:pt x="25" y="0"/>
                    <a:pt x="16" y="0"/>
                  </a:cubicBezTo>
                  <a:cubicBezTo>
                    <a:pt x="7" y="0"/>
                    <a:pt x="0" y="7"/>
                    <a:pt x="0" y="16"/>
                  </a:cubicBezTo>
                  <a:cubicBezTo>
                    <a:pt x="0" y="25"/>
                    <a:pt x="7" y="32"/>
                    <a:pt x="16" y="32"/>
                  </a:cubicBezTo>
                  <a:cubicBezTo>
                    <a:pt x="25" y="32"/>
                    <a:pt x="32" y="25"/>
                    <a:pt x="32" y="16"/>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4" name="Freeform 101">
              <a:extLst>
                <a:ext uri="{FF2B5EF4-FFF2-40B4-BE49-F238E27FC236}">
                  <a16:creationId xmlns:a16="http://schemas.microsoft.com/office/drawing/2014/main" id="{CDB61D71-5CF8-4C72-ACE8-E1FA98313D19}"/>
                </a:ext>
              </a:extLst>
            </p:cNvPr>
            <p:cNvSpPr>
              <a:spLocks/>
            </p:cNvSpPr>
            <p:nvPr/>
          </p:nvSpPr>
          <p:spPr bwMode="auto">
            <a:xfrm>
              <a:off x="3834" y="2060"/>
              <a:ext cx="133" cy="88"/>
            </a:xfrm>
            <a:custGeom>
              <a:avLst/>
              <a:gdLst>
                <a:gd name="T0" fmla="*/ 92 w 96"/>
                <a:gd name="T1" fmla="*/ 40 h 64"/>
                <a:gd name="T2" fmla="*/ 96 w 96"/>
                <a:gd name="T3" fmla="*/ 36 h 64"/>
                <a:gd name="T4" fmla="*/ 96 w 96"/>
                <a:gd name="T5" fmla="*/ 20 h 64"/>
                <a:gd name="T6" fmla="*/ 92 w 96"/>
                <a:gd name="T7" fmla="*/ 16 h 64"/>
                <a:gd name="T8" fmla="*/ 80 w 96"/>
                <a:gd name="T9" fmla="*/ 4 h 64"/>
                <a:gd name="T10" fmla="*/ 76 w 96"/>
                <a:gd name="T11" fmla="*/ 0 h 64"/>
                <a:gd name="T12" fmla="*/ 20 w 96"/>
                <a:gd name="T13" fmla="*/ 0 h 64"/>
                <a:gd name="T14" fmla="*/ 16 w 96"/>
                <a:gd name="T15" fmla="*/ 4 h 64"/>
                <a:gd name="T16" fmla="*/ 4 w 96"/>
                <a:gd name="T17" fmla="*/ 16 h 64"/>
                <a:gd name="T18" fmla="*/ 0 w 96"/>
                <a:gd name="T19" fmla="*/ 20 h 64"/>
                <a:gd name="T20" fmla="*/ 0 w 96"/>
                <a:gd name="T21" fmla="*/ 44 h 64"/>
                <a:gd name="T22" fmla="*/ 4 w 96"/>
                <a:gd name="T23" fmla="*/ 48 h 64"/>
                <a:gd name="T24" fmla="*/ 16 w 96"/>
                <a:gd name="T25" fmla="*/ 60 h 64"/>
                <a:gd name="T26" fmla="*/ 20 w 96"/>
                <a:gd name="T27" fmla="*/ 64 h 64"/>
                <a:gd name="T28" fmla="*/ 44 w 96"/>
                <a:gd name="T29" fmla="*/ 64 h 64"/>
                <a:gd name="T30" fmla="*/ 48 w 96"/>
                <a:gd name="T31" fmla="*/ 60 h 64"/>
                <a:gd name="T32" fmla="*/ 44 w 96"/>
                <a:gd name="T33" fmla="*/ 56 h 64"/>
                <a:gd name="T34" fmla="*/ 24 w 96"/>
                <a:gd name="T35" fmla="*/ 56 h 64"/>
                <a:gd name="T36" fmla="*/ 8 w 96"/>
                <a:gd name="T37" fmla="*/ 40 h 64"/>
                <a:gd name="T38" fmla="*/ 8 w 96"/>
                <a:gd name="T39" fmla="*/ 24 h 64"/>
                <a:gd name="T40" fmla="*/ 24 w 96"/>
                <a:gd name="T41" fmla="*/ 8 h 64"/>
                <a:gd name="T42" fmla="*/ 72 w 96"/>
                <a:gd name="T43" fmla="*/ 8 h 64"/>
                <a:gd name="T44" fmla="*/ 88 w 96"/>
                <a:gd name="T45" fmla="*/ 24 h 64"/>
                <a:gd name="T46" fmla="*/ 88 w 96"/>
                <a:gd name="T47" fmla="*/ 36 h 64"/>
                <a:gd name="T48" fmla="*/ 92 w 96"/>
                <a:gd name="T4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4">
                  <a:moveTo>
                    <a:pt x="92" y="40"/>
                  </a:moveTo>
                  <a:cubicBezTo>
                    <a:pt x="94" y="40"/>
                    <a:pt x="96" y="38"/>
                    <a:pt x="96" y="36"/>
                  </a:cubicBezTo>
                  <a:cubicBezTo>
                    <a:pt x="96" y="20"/>
                    <a:pt x="96" y="20"/>
                    <a:pt x="96" y="20"/>
                  </a:cubicBezTo>
                  <a:cubicBezTo>
                    <a:pt x="96" y="18"/>
                    <a:pt x="94" y="16"/>
                    <a:pt x="92" y="16"/>
                  </a:cubicBezTo>
                  <a:cubicBezTo>
                    <a:pt x="85" y="16"/>
                    <a:pt x="80" y="11"/>
                    <a:pt x="80" y="4"/>
                  </a:cubicBezTo>
                  <a:cubicBezTo>
                    <a:pt x="80" y="2"/>
                    <a:pt x="78" y="0"/>
                    <a:pt x="76" y="0"/>
                  </a:cubicBezTo>
                  <a:cubicBezTo>
                    <a:pt x="20" y="0"/>
                    <a:pt x="20" y="0"/>
                    <a:pt x="20" y="0"/>
                  </a:cubicBezTo>
                  <a:cubicBezTo>
                    <a:pt x="18" y="0"/>
                    <a:pt x="16" y="2"/>
                    <a:pt x="16" y="4"/>
                  </a:cubicBezTo>
                  <a:cubicBezTo>
                    <a:pt x="16" y="11"/>
                    <a:pt x="11" y="16"/>
                    <a:pt x="4" y="16"/>
                  </a:cubicBezTo>
                  <a:cubicBezTo>
                    <a:pt x="2" y="16"/>
                    <a:pt x="0" y="18"/>
                    <a:pt x="0" y="20"/>
                  </a:cubicBezTo>
                  <a:cubicBezTo>
                    <a:pt x="0" y="44"/>
                    <a:pt x="0" y="44"/>
                    <a:pt x="0" y="44"/>
                  </a:cubicBezTo>
                  <a:cubicBezTo>
                    <a:pt x="0" y="46"/>
                    <a:pt x="2" y="48"/>
                    <a:pt x="4" y="48"/>
                  </a:cubicBezTo>
                  <a:cubicBezTo>
                    <a:pt x="11" y="48"/>
                    <a:pt x="16" y="53"/>
                    <a:pt x="16" y="60"/>
                  </a:cubicBezTo>
                  <a:cubicBezTo>
                    <a:pt x="16" y="62"/>
                    <a:pt x="18" y="64"/>
                    <a:pt x="20" y="64"/>
                  </a:cubicBezTo>
                  <a:cubicBezTo>
                    <a:pt x="44" y="64"/>
                    <a:pt x="44" y="64"/>
                    <a:pt x="44" y="64"/>
                  </a:cubicBezTo>
                  <a:cubicBezTo>
                    <a:pt x="46" y="64"/>
                    <a:pt x="48" y="62"/>
                    <a:pt x="48" y="60"/>
                  </a:cubicBezTo>
                  <a:cubicBezTo>
                    <a:pt x="48" y="58"/>
                    <a:pt x="46" y="56"/>
                    <a:pt x="44" y="56"/>
                  </a:cubicBezTo>
                  <a:cubicBezTo>
                    <a:pt x="24" y="56"/>
                    <a:pt x="24" y="56"/>
                    <a:pt x="24" y="56"/>
                  </a:cubicBezTo>
                  <a:cubicBezTo>
                    <a:pt x="22" y="48"/>
                    <a:pt x="16" y="42"/>
                    <a:pt x="8" y="40"/>
                  </a:cubicBezTo>
                  <a:cubicBezTo>
                    <a:pt x="8" y="24"/>
                    <a:pt x="8" y="24"/>
                    <a:pt x="8" y="24"/>
                  </a:cubicBezTo>
                  <a:cubicBezTo>
                    <a:pt x="16" y="22"/>
                    <a:pt x="22" y="16"/>
                    <a:pt x="24" y="8"/>
                  </a:cubicBezTo>
                  <a:cubicBezTo>
                    <a:pt x="72" y="8"/>
                    <a:pt x="72" y="8"/>
                    <a:pt x="72" y="8"/>
                  </a:cubicBezTo>
                  <a:cubicBezTo>
                    <a:pt x="74" y="16"/>
                    <a:pt x="80" y="22"/>
                    <a:pt x="88" y="24"/>
                  </a:cubicBezTo>
                  <a:cubicBezTo>
                    <a:pt x="88" y="36"/>
                    <a:pt x="88" y="36"/>
                    <a:pt x="88" y="36"/>
                  </a:cubicBezTo>
                  <a:cubicBezTo>
                    <a:pt x="88" y="38"/>
                    <a:pt x="90"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5" name="Freeform 102">
              <a:extLst>
                <a:ext uri="{FF2B5EF4-FFF2-40B4-BE49-F238E27FC236}">
                  <a16:creationId xmlns:a16="http://schemas.microsoft.com/office/drawing/2014/main" id="{016E3DA1-8526-44D6-8C3B-55084FB376DA}"/>
                </a:ext>
              </a:extLst>
            </p:cNvPr>
            <p:cNvSpPr>
              <a:spLocks noEditPoints="1"/>
            </p:cNvSpPr>
            <p:nvPr/>
          </p:nvSpPr>
          <p:spPr bwMode="auto">
            <a:xfrm>
              <a:off x="3911" y="2126"/>
              <a:ext cx="78" cy="89"/>
            </a:xfrm>
            <a:custGeom>
              <a:avLst/>
              <a:gdLst>
                <a:gd name="T0" fmla="*/ 28 w 56"/>
                <a:gd name="T1" fmla="*/ 0 h 64"/>
                <a:gd name="T2" fmla="*/ 0 w 56"/>
                <a:gd name="T3" fmla="*/ 16 h 64"/>
                <a:gd name="T4" fmla="*/ 0 w 56"/>
                <a:gd name="T5" fmla="*/ 32 h 64"/>
                <a:gd name="T6" fmla="*/ 0 w 56"/>
                <a:gd name="T7" fmla="*/ 48 h 64"/>
                <a:gd name="T8" fmla="*/ 28 w 56"/>
                <a:gd name="T9" fmla="*/ 64 h 64"/>
                <a:gd name="T10" fmla="*/ 56 w 56"/>
                <a:gd name="T11" fmla="*/ 48 h 64"/>
                <a:gd name="T12" fmla="*/ 56 w 56"/>
                <a:gd name="T13" fmla="*/ 32 h 64"/>
                <a:gd name="T14" fmla="*/ 56 w 56"/>
                <a:gd name="T15" fmla="*/ 16 h 64"/>
                <a:gd name="T16" fmla="*/ 28 w 56"/>
                <a:gd name="T17" fmla="*/ 0 h 64"/>
                <a:gd name="T18" fmla="*/ 48 w 56"/>
                <a:gd name="T19" fmla="*/ 32 h 64"/>
                <a:gd name="T20" fmla="*/ 28 w 56"/>
                <a:gd name="T21" fmla="*/ 40 h 64"/>
                <a:gd name="T22" fmla="*/ 8 w 56"/>
                <a:gd name="T23" fmla="*/ 32 h 64"/>
                <a:gd name="T24" fmla="*/ 8 w 56"/>
                <a:gd name="T25" fmla="*/ 27 h 64"/>
                <a:gd name="T26" fmla="*/ 28 w 56"/>
                <a:gd name="T27" fmla="*/ 32 h 64"/>
                <a:gd name="T28" fmla="*/ 48 w 56"/>
                <a:gd name="T29" fmla="*/ 27 h 64"/>
                <a:gd name="T30" fmla="*/ 48 w 56"/>
                <a:gd name="T31" fmla="*/ 32 h 64"/>
                <a:gd name="T32" fmla="*/ 28 w 56"/>
                <a:gd name="T33" fmla="*/ 8 h 64"/>
                <a:gd name="T34" fmla="*/ 48 w 56"/>
                <a:gd name="T35" fmla="*/ 16 h 64"/>
                <a:gd name="T36" fmla="*/ 28 w 56"/>
                <a:gd name="T37" fmla="*/ 24 h 64"/>
                <a:gd name="T38" fmla="*/ 8 w 56"/>
                <a:gd name="T39" fmla="*/ 16 h 64"/>
                <a:gd name="T40" fmla="*/ 28 w 56"/>
                <a:gd name="T41" fmla="*/ 8 h 64"/>
                <a:gd name="T42" fmla="*/ 28 w 56"/>
                <a:gd name="T43" fmla="*/ 56 h 64"/>
                <a:gd name="T44" fmla="*/ 8 w 56"/>
                <a:gd name="T45" fmla="*/ 48 h 64"/>
                <a:gd name="T46" fmla="*/ 8 w 56"/>
                <a:gd name="T47" fmla="*/ 43 h 64"/>
                <a:gd name="T48" fmla="*/ 28 w 56"/>
                <a:gd name="T49" fmla="*/ 48 h 64"/>
                <a:gd name="T50" fmla="*/ 48 w 56"/>
                <a:gd name="T51" fmla="*/ 43 h 64"/>
                <a:gd name="T52" fmla="*/ 48 w 56"/>
                <a:gd name="T53" fmla="*/ 48 h 64"/>
                <a:gd name="T54" fmla="*/ 28 w 56"/>
                <a:gd name="T5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64">
                  <a:moveTo>
                    <a:pt x="28" y="0"/>
                  </a:moveTo>
                  <a:cubicBezTo>
                    <a:pt x="12" y="0"/>
                    <a:pt x="0" y="7"/>
                    <a:pt x="0" y="16"/>
                  </a:cubicBezTo>
                  <a:cubicBezTo>
                    <a:pt x="0" y="32"/>
                    <a:pt x="0" y="32"/>
                    <a:pt x="0" y="32"/>
                  </a:cubicBezTo>
                  <a:cubicBezTo>
                    <a:pt x="0" y="48"/>
                    <a:pt x="0" y="48"/>
                    <a:pt x="0" y="48"/>
                  </a:cubicBezTo>
                  <a:cubicBezTo>
                    <a:pt x="0" y="57"/>
                    <a:pt x="12" y="64"/>
                    <a:pt x="28" y="64"/>
                  </a:cubicBezTo>
                  <a:cubicBezTo>
                    <a:pt x="44" y="64"/>
                    <a:pt x="56" y="57"/>
                    <a:pt x="56" y="48"/>
                  </a:cubicBezTo>
                  <a:cubicBezTo>
                    <a:pt x="56" y="32"/>
                    <a:pt x="56" y="32"/>
                    <a:pt x="56" y="32"/>
                  </a:cubicBezTo>
                  <a:cubicBezTo>
                    <a:pt x="56" y="16"/>
                    <a:pt x="56" y="16"/>
                    <a:pt x="56" y="16"/>
                  </a:cubicBezTo>
                  <a:cubicBezTo>
                    <a:pt x="56" y="7"/>
                    <a:pt x="44" y="0"/>
                    <a:pt x="28" y="0"/>
                  </a:cubicBezTo>
                  <a:close/>
                  <a:moveTo>
                    <a:pt x="48" y="32"/>
                  </a:moveTo>
                  <a:cubicBezTo>
                    <a:pt x="48" y="35"/>
                    <a:pt x="40" y="40"/>
                    <a:pt x="28" y="40"/>
                  </a:cubicBezTo>
                  <a:cubicBezTo>
                    <a:pt x="16" y="40"/>
                    <a:pt x="8" y="35"/>
                    <a:pt x="8" y="32"/>
                  </a:cubicBezTo>
                  <a:cubicBezTo>
                    <a:pt x="8" y="27"/>
                    <a:pt x="8" y="27"/>
                    <a:pt x="8" y="27"/>
                  </a:cubicBezTo>
                  <a:cubicBezTo>
                    <a:pt x="13" y="30"/>
                    <a:pt x="20" y="32"/>
                    <a:pt x="28" y="32"/>
                  </a:cubicBezTo>
                  <a:cubicBezTo>
                    <a:pt x="36" y="32"/>
                    <a:pt x="43" y="30"/>
                    <a:pt x="48" y="27"/>
                  </a:cubicBezTo>
                  <a:lnTo>
                    <a:pt x="48" y="32"/>
                  </a:lnTo>
                  <a:close/>
                  <a:moveTo>
                    <a:pt x="28" y="8"/>
                  </a:moveTo>
                  <a:cubicBezTo>
                    <a:pt x="40" y="8"/>
                    <a:pt x="48" y="13"/>
                    <a:pt x="48" y="16"/>
                  </a:cubicBezTo>
                  <a:cubicBezTo>
                    <a:pt x="48" y="19"/>
                    <a:pt x="40" y="24"/>
                    <a:pt x="28" y="24"/>
                  </a:cubicBezTo>
                  <a:cubicBezTo>
                    <a:pt x="16" y="24"/>
                    <a:pt x="8" y="19"/>
                    <a:pt x="8" y="16"/>
                  </a:cubicBezTo>
                  <a:cubicBezTo>
                    <a:pt x="8" y="13"/>
                    <a:pt x="16" y="8"/>
                    <a:pt x="28" y="8"/>
                  </a:cubicBezTo>
                  <a:close/>
                  <a:moveTo>
                    <a:pt x="28" y="56"/>
                  </a:moveTo>
                  <a:cubicBezTo>
                    <a:pt x="16" y="56"/>
                    <a:pt x="8" y="51"/>
                    <a:pt x="8" y="48"/>
                  </a:cubicBezTo>
                  <a:cubicBezTo>
                    <a:pt x="8" y="43"/>
                    <a:pt x="8" y="43"/>
                    <a:pt x="8" y="43"/>
                  </a:cubicBezTo>
                  <a:cubicBezTo>
                    <a:pt x="13" y="46"/>
                    <a:pt x="20" y="48"/>
                    <a:pt x="28" y="48"/>
                  </a:cubicBezTo>
                  <a:cubicBezTo>
                    <a:pt x="36" y="48"/>
                    <a:pt x="43" y="46"/>
                    <a:pt x="48" y="43"/>
                  </a:cubicBezTo>
                  <a:cubicBezTo>
                    <a:pt x="48" y="48"/>
                    <a:pt x="48" y="48"/>
                    <a:pt x="48" y="48"/>
                  </a:cubicBezTo>
                  <a:cubicBezTo>
                    <a:pt x="48" y="51"/>
                    <a:pt x="40"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grpSp>
        <p:nvGrpSpPr>
          <p:cNvPr id="81" name="Group 80">
            <a:extLst>
              <a:ext uri="{FF2B5EF4-FFF2-40B4-BE49-F238E27FC236}">
                <a16:creationId xmlns:a16="http://schemas.microsoft.com/office/drawing/2014/main" id="{9C2F2DB0-7C2F-4929-A4DF-E641D5A9D944}"/>
              </a:ext>
            </a:extLst>
          </p:cNvPr>
          <p:cNvGrpSpPr/>
          <p:nvPr/>
        </p:nvGrpSpPr>
        <p:grpSpPr>
          <a:xfrm>
            <a:off x="5979135" y="-1399491"/>
            <a:ext cx="574611" cy="454188"/>
            <a:chOff x="5946230" y="-42668"/>
            <a:chExt cx="574611" cy="454188"/>
          </a:xfrm>
          <a:solidFill>
            <a:schemeClr val="bg1"/>
          </a:solidFill>
        </p:grpSpPr>
        <p:sp>
          <p:nvSpPr>
            <p:cNvPr id="82" name="Freeform 77">
              <a:extLst>
                <a:ext uri="{FF2B5EF4-FFF2-40B4-BE49-F238E27FC236}">
                  <a16:creationId xmlns:a16="http://schemas.microsoft.com/office/drawing/2014/main" id="{C8008BE7-CCE4-4C5A-96F4-2D373AD5590F}"/>
                </a:ext>
              </a:extLst>
            </p:cNvPr>
            <p:cNvSpPr>
              <a:spLocks/>
            </p:cNvSpPr>
            <p:nvPr/>
          </p:nvSpPr>
          <p:spPr bwMode="auto">
            <a:xfrm>
              <a:off x="5946230" y="-42668"/>
              <a:ext cx="574611" cy="165566"/>
            </a:xfrm>
            <a:custGeom>
              <a:avLst/>
              <a:gdLst>
                <a:gd name="T0" fmla="*/ 115 w 127"/>
                <a:gd name="T1" fmla="*/ 0 h 37"/>
                <a:gd name="T2" fmla="*/ 12 w 127"/>
                <a:gd name="T3" fmla="*/ 0 h 37"/>
                <a:gd name="T4" fmla="*/ 0 w 127"/>
                <a:gd name="T5" fmla="*/ 12 h 37"/>
                <a:gd name="T6" fmla="*/ 0 w 127"/>
                <a:gd name="T7" fmla="*/ 33 h 37"/>
                <a:gd name="T8" fmla="*/ 4 w 127"/>
                <a:gd name="T9" fmla="*/ 37 h 37"/>
                <a:gd name="T10" fmla="*/ 8 w 127"/>
                <a:gd name="T11" fmla="*/ 33 h 37"/>
                <a:gd name="T12" fmla="*/ 8 w 127"/>
                <a:gd name="T13" fmla="*/ 12 h 37"/>
                <a:gd name="T14" fmla="*/ 12 w 127"/>
                <a:gd name="T15" fmla="*/ 8 h 37"/>
                <a:gd name="T16" fmla="*/ 115 w 127"/>
                <a:gd name="T17" fmla="*/ 8 h 37"/>
                <a:gd name="T18" fmla="*/ 119 w 127"/>
                <a:gd name="T19" fmla="*/ 12 h 37"/>
                <a:gd name="T20" fmla="*/ 119 w 127"/>
                <a:gd name="T21" fmla="*/ 32 h 37"/>
                <a:gd name="T22" fmla="*/ 123 w 127"/>
                <a:gd name="T23" fmla="*/ 36 h 37"/>
                <a:gd name="T24" fmla="*/ 127 w 127"/>
                <a:gd name="T25" fmla="*/ 32 h 37"/>
                <a:gd name="T26" fmla="*/ 127 w 127"/>
                <a:gd name="T27" fmla="*/ 12 h 37"/>
                <a:gd name="T28" fmla="*/ 115 w 12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7">
                  <a:moveTo>
                    <a:pt x="115" y="0"/>
                  </a:moveTo>
                  <a:cubicBezTo>
                    <a:pt x="12" y="0"/>
                    <a:pt x="12" y="0"/>
                    <a:pt x="12" y="0"/>
                  </a:cubicBezTo>
                  <a:cubicBezTo>
                    <a:pt x="5" y="0"/>
                    <a:pt x="0" y="6"/>
                    <a:pt x="0" y="12"/>
                  </a:cubicBezTo>
                  <a:cubicBezTo>
                    <a:pt x="0" y="33"/>
                    <a:pt x="0" y="33"/>
                    <a:pt x="0" y="33"/>
                  </a:cubicBezTo>
                  <a:cubicBezTo>
                    <a:pt x="0" y="36"/>
                    <a:pt x="1" y="37"/>
                    <a:pt x="4" y="37"/>
                  </a:cubicBezTo>
                  <a:cubicBezTo>
                    <a:pt x="6" y="37"/>
                    <a:pt x="8" y="36"/>
                    <a:pt x="8" y="33"/>
                  </a:cubicBezTo>
                  <a:cubicBezTo>
                    <a:pt x="8" y="12"/>
                    <a:pt x="8" y="12"/>
                    <a:pt x="8" y="12"/>
                  </a:cubicBezTo>
                  <a:cubicBezTo>
                    <a:pt x="8" y="10"/>
                    <a:pt x="9" y="8"/>
                    <a:pt x="12" y="8"/>
                  </a:cubicBezTo>
                  <a:cubicBezTo>
                    <a:pt x="115" y="8"/>
                    <a:pt x="115" y="8"/>
                    <a:pt x="115" y="8"/>
                  </a:cubicBezTo>
                  <a:cubicBezTo>
                    <a:pt x="117" y="8"/>
                    <a:pt x="119" y="10"/>
                    <a:pt x="119" y="12"/>
                  </a:cubicBezTo>
                  <a:cubicBezTo>
                    <a:pt x="119" y="32"/>
                    <a:pt x="119" y="32"/>
                    <a:pt x="119" y="32"/>
                  </a:cubicBezTo>
                  <a:cubicBezTo>
                    <a:pt x="119" y="34"/>
                    <a:pt x="120" y="36"/>
                    <a:pt x="123" y="36"/>
                  </a:cubicBezTo>
                  <a:cubicBezTo>
                    <a:pt x="125" y="36"/>
                    <a:pt x="127" y="34"/>
                    <a:pt x="127" y="32"/>
                  </a:cubicBezTo>
                  <a:cubicBezTo>
                    <a:pt x="127" y="12"/>
                    <a:pt x="127" y="12"/>
                    <a:pt x="127" y="12"/>
                  </a:cubicBezTo>
                  <a:cubicBezTo>
                    <a:pt x="127" y="6"/>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83" name="Freeform 80">
              <a:extLst>
                <a:ext uri="{FF2B5EF4-FFF2-40B4-BE49-F238E27FC236}">
                  <a16:creationId xmlns:a16="http://schemas.microsoft.com/office/drawing/2014/main" id="{E8C2C85E-76DC-43EB-8893-CD9B1179B1CF}"/>
                </a:ext>
              </a:extLst>
            </p:cNvPr>
            <p:cNvSpPr>
              <a:spLocks noEditPoints="1"/>
            </p:cNvSpPr>
            <p:nvPr/>
          </p:nvSpPr>
          <p:spPr bwMode="auto">
            <a:xfrm>
              <a:off x="6145691" y="121789"/>
              <a:ext cx="175688" cy="289731"/>
            </a:xfrm>
            <a:custGeom>
              <a:avLst/>
              <a:gdLst>
                <a:gd name="T0" fmla="*/ 25 w 41"/>
                <a:gd name="T1" fmla="*/ 30 h 68"/>
                <a:gd name="T2" fmla="*/ 25 w 41"/>
                <a:gd name="T3" fmla="*/ 14 h 68"/>
                <a:gd name="T4" fmla="*/ 33 w 41"/>
                <a:gd name="T5" fmla="*/ 16 h 68"/>
                <a:gd name="T6" fmla="*/ 38 w 41"/>
                <a:gd name="T7" fmla="*/ 13 h 68"/>
                <a:gd name="T8" fmla="*/ 35 w 41"/>
                <a:gd name="T9" fmla="*/ 8 h 68"/>
                <a:gd name="T10" fmla="*/ 25 w 41"/>
                <a:gd name="T11" fmla="*/ 6 h 68"/>
                <a:gd name="T12" fmla="*/ 25 w 41"/>
                <a:gd name="T13" fmla="*/ 4 h 68"/>
                <a:gd name="T14" fmla="*/ 21 w 41"/>
                <a:gd name="T15" fmla="*/ 0 h 68"/>
                <a:gd name="T16" fmla="*/ 17 w 41"/>
                <a:gd name="T17" fmla="*/ 4 h 68"/>
                <a:gd name="T18" fmla="*/ 17 w 41"/>
                <a:gd name="T19" fmla="*/ 6 h 68"/>
                <a:gd name="T20" fmla="*/ 1 w 41"/>
                <a:gd name="T21" fmla="*/ 21 h 68"/>
                <a:gd name="T22" fmla="*/ 17 w 41"/>
                <a:gd name="T23" fmla="*/ 36 h 68"/>
                <a:gd name="T24" fmla="*/ 17 w 41"/>
                <a:gd name="T25" fmla="*/ 52 h 68"/>
                <a:gd name="T26" fmla="*/ 7 w 41"/>
                <a:gd name="T27" fmla="*/ 49 h 68"/>
                <a:gd name="T28" fmla="*/ 1 w 41"/>
                <a:gd name="T29" fmla="*/ 51 h 68"/>
                <a:gd name="T30" fmla="*/ 3 w 41"/>
                <a:gd name="T31" fmla="*/ 57 h 68"/>
                <a:gd name="T32" fmla="*/ 17 w 41"/>
                <a:gd name="T33" fmla="*/ 60 h 68"/>
                <a:gd name="T34" fmla="*/ 17 w 41"/>
                <a:gd name="T35" fmla="*/ 64 h 68"/>
                <a:gd name="T36" fmla="*/ 21 w 41"/>
                <a:gd name="T37" fmla="*/ 68 h 68"/>
                <a:gd name="T38" fmla="*/ 25 w 41"/>
                <a:gd name="T39" fmla="*/ 64 h 68"/>
                <a:gd name="T40" fmla="*/ 25 w 41"/>
                <a:gd name="T41" fmla="*/ 60 h 68"/>
                <a:gd name="T42" fmla="*/ 41 w 41"/>
                <a:gd name="T43" fmla="*/ 45 h 68"/>
                <a:gd name="T44" fmla="*/ 25 w 41"/>
                <a:gd name="T45" fmla="*/ 30 h 68"/>
                <a:gd name="T46" fmla="*/ 9 w 41"/>
                <a:gd name="T47" fmla="*/ 21 h 68"/>
                <a:gd name="T48" fmla="*/ 17 w 41"/>
                <a:gd name="T49" fmla="*/ 14 h 68"/>
                <a:gd name="T50" fmla="*/ 17 w 41"/>
                <a:gd name="T51" fmla="*/ 27 h 68"/>
                <a:gd name="T52" fmla="*/ 9 w 41"/>
                <a:gd name="T53" fmla="*/ 21 h 68"/>
                <a:gd name="T54" fmla="*/ 25 w 41"/>
                <a:gd name="T55" fmla="*/ 52 h 68"/>
                <a:gd name="T56" fmla="*/ 25 w 41"/>
                <a:gd name="T57" fmla="*/ 38 h 68"/>
                <a:gd name="T58" fmla="*/ 33 w 41"/>
                <a:gd name="T59" fmla="*/ 45 h 68"/>
                <a:gd name="T60" fmla="*/ 25 w 41"/>
                <a:gd name="T61"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68">
                  <a:moveTo>
                    <a:pt x="25" y="30"/>
                  </a:moveTo>
                  <a:cubicBezTo>
                    <a:pt x="25" y="14"/>
                    <a:pt x="25" y="14"/>
                    <a:pt x="25" y="14"/>
                  </a:cubicBezTo>
                  <a:cubicBezTo>
                    <a:pt x="28" y="15"/>
                    <a:pt x="30" y="15"/>
                    <a:pt x="33" y="16"/>
                  </a:cubicBezTo>
                  <a:cubicBezTo>
                    <a:pt x="35" y="16"/>
                    <a:pt x="37" y="15"/>
                    <a:pt x="38" y="13"/>
                  </a:cubicBezTo>
                  <a:cubicBezTo>
                    <a:pt x="38" y="11"/>
                    <a:pt x="37" y="9"/>
                    <a:pt x="35" y="8"/>
                  </a:cubicBezTo>
                  <a:cubicBezTo>
                    <a:pt x="32" y="7"/>
                    <a:pt x="29" y="6"/>
                    <a:pt x="25" y="6"/>
                  </a:cubicBezTo>
                  <a:cubicBezTo>
                    <a:pt x="25" y="4"/>
                    <a:pt x="25" y="4"/>
                    <a:pt x="25" y="4"/>
                  </a:cubicBezTo>
                  <a:cubicBezTo>
                    <a:pt x="25" y="2"/>
                    <a:pt x="23" y="0"/>
                    <a:pt x="21" y="0"/>
                  </a:cubicBezTo>
                  <a:cubicBezTo>
                    <a:pt x="19" y="0"/>
                    <a:pt x="17" y="2"/>
                    <a:pt x="17" y="4"/>
                  </a:cubicBezTo>
                  <a:cubicBezTo>
                    <a:pt x="17" y="6"/>
                    <a:pt x="17" y="6"/>
                    <a:pt x="17" y="6"/>
                  </a:cubicBezTo>
                  <a:cubicBezTo>
                    <a:pt x="9" y="7"/>
                    <a:pt x="1" y="12"/>
                    <a:pt x="1" y="21"/>
                  </a:cubicBezTo>
                  <a:cubicBezTo>
                    <a:pt x="1" y="30"/>
                    <a:pt x="9" y="34"/>
                    <a:pt x="17" y="36"/>
                  </a:cubicBezTo>
                  <a:cubicBezTo>
                    <a:pt x="17" y="52"/>
                    <a:pt x="17" y="52"/>
                    <a:pt x="17" y="52"/>
                  </a:cubicBezTo>
                  <a:cubicBezTo>
                    <a:pt x="13" y="52"/>
                    <a:pt x="10" y="51"/>
                    <a:pt x="7" y="49"/>
                  </a:cubicBezTo>
                  <a:cubicBezTo>
                    <a:pt x="5" y="48"/>
                    <a:pt x="2" y="49"/>
                    <a:pt x="1" y="51"/>
                  </a:cubicBezTo>
                  <a:cubicBezTo>
                    <a:pt x="0" y="53"/>
                    <a:pt x="1" y="56"/>
                    <a:pt x="3" y="57"/>
                  </a:cubicBezTo>
                  <a:cubicBezTo>
                    <a:pt x="8" y="59"/>
                    <a:pt x="12" y="60"/>
                    <a:pt x="17" y="60"/>
                  </a:cubicBezTo>
                  <a:cubicBezTo>
                    <a:pt x="17" y="64"/>
                    <a:pt x="17" y="64"/>
                    <a:pt x="17" y="64"/>
                  </a:cubicBezTo>
                  <a:cubicBezTo>
                    <a:pt x="17" y="66"/>
                    <a:pt x="19" y="68"/>
                    <a:pt x="21" y="68"/>
                  </a:cubicBezTo>
                  <a:cubicBezTo>
                    <a:pt x="23" y="68"/>
                    <a:pt x="25" y="66"/>
                    <a:pt x="25" y="64"/>
                  </a:cubicBezTo>
                  <a:cubicBezTo>
                    <a:pt x="25" y="60"/>
                    <a:pt x="25" y="60"/>
                    <a:pt x="25" y="60"/>
                  </a:cubicBezTo>
                  <a:cubicBezTo>
                    <a:pt x="35" y="59"/>
                    <a:pt x="41" y="53"/>
                    <a:pt x="41" y="45"/>
                  </a:cubicBezTo>
                  <a:cubicBezTo>
                    <a:pt x="41" y="35"/>
                    <a:pt x="33" y="32"/>
                    <a:pt x="25" y="30"/>
                  </a:cubicBezTo>
                  <a:close/>
                  <a:moveTo>
                    <a:pt x="9" y="21"/>
                  </a:moveTo>
                  <a:cubicBezTo>
                    <a:pt x="9" y="17"/>
                    <a:pt x="13" y="15"/>
                    <a:pt x="17" y="14"/>
                  </a:cubicBezTo>
                  <a:cubicBezTo>
                    <a:pt x="17" y="27"/>
                    <a:pt x="17" y="27"/>
                    <a:pt x="17" y="27"/>
                  </a:cubicBezTo>
                  <a:cubicBezTo>
                    <a:pt x="12" y="26"/>
                    <a:pt x="9" y="24"/>
                    <a:pt x="9" y="21"/>
                  </a:cubicBezTo>
                  <a:close/>
                  <a:moveTo>
                    <a:pt x="25" y="52"/>
                  </a:moveTo>
                  <a:cubicBezTo>
                    <a:pt x="25" y="38"/>
                    <a:pt x="25" y="38"/>
                    <a:pt x="25" y="38"/>
                  </a:cubicBezTo>
                  <a:cubicBezTo>
                    <a:pt x="30" y="40"/>
                    <a:pt x="33" y="41"/>
                    <a:pt x="33" y="45"/>
                  </a:cubicBezTo>
                  <a:cubicBezTo>
                    <a:pt x="33" y="49"/>
                    <a:pt x="29" y="51"/>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7" name="Content Placeholder 4">
            <a:extLst>
              <a:ext uri="{FF2B5EF4-FFF2-40B4-BE49-F238E27FC236}">
                <a16:creationId xmlns:a16="http://schemas.microsoft.com/office/drawing/2014/main" id="{7458B6F8-4CDA-4886-952F-47BFF0C469E4}"/>
              </a:ext>
            </a:extLst>
          </p:cNvPr>
          <p:cNvSpPr txBox="1">
            <a:spLocks/>
          </p:cNvSpPr>
          <p:nvPr/>
        </p:nvSpPr>
        <p:spPr>
          <a:xfrm>
            <a:off x="6222536" y="2768409"/>
            <a:ext cx="1819656" cy="4264627"/>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137160" lvl="0" indent="-137160" fontAlgn="base">
              <a:spcBef>
                <a:spcPts val="0"/>
              </a:spcBef>
              <a:spcAft>
                <a:spcPts val="300"/>
              </a:spcAft>
              <a:buFont typeface="Arial" panose="020B0604020202020204" pitchFamily="34" charset="0"/>
              <a:buChar char="•"/>
              <a:defRPr/>
            </a:pPr>
            <a:r>
              <a:rPr lang="es-ES" sz="1050" dirty="0">
                <a:solidFill>
                  <a:srgbClr val="202020"/>
                </a:solidFill>
              </a:rPr>
              <a:t>Una continuación de las tendencias de precios y cobertura experimentadas a principios de año.</a:t>
            </a:r>
          </a:p>
          <a:p>
            <a:pPr marL="137160" lvl="0" indent="-137160" fontAlgn="base">
              <a:spcBef>
                <a:spcPts val="0"/>
              </a:spcBef>
              <a:spcAft>
                <a:spcPts val="300"/>
              </a:spcAft>
              <a:buFont typeface="Arial" panose="020B0604020202020204" pitchFamily="34" charset="0"/>
              <a:buChar char="•"/>
              <a:defRPr/>
            </a:pPr>
            <a:endParaRPr lang="es-ES" sz="1050" dirty="0">
              <a:solidFill>
                <a:srgbClr val="202020"/>
              </a:solidFill>
            </a:endParaRPr>
          </a:p>
          <a:p>
            <a:pPr marL="137160" lvl="0" indent="-137160" fontAlgn="base">
              <a:spcBef>
                <a:spcPts val="0"/>
              </a:spcBef>
              <a:spcAft>
                <a:spcPts val="300"/>
              </a:spcAft>
              <a:buFont typeface="Arial" panose="020B0604020202020204" pitchFamily="34" charset="0"/>
              <a:buChar char="•"/>
              <a:defRPr/>
            </a:pPr>
            <a:r>
              <a:rPr lang="es-ES" sz="1050" dirty="0">
                <a:solidFill>
                  <a:srgbClr val="202020"/>
                </a:solidFill>
              </a:rPr>
              <a:t>Una gama más estrecha de cotizaciones y términos de orden en firme (FOT).</a:t>
            </a:r>
            <a:endParaRPr kumimoji="0" lang="en-US" sz="1050" i="0" strike="noStrike" kern="1200" cap="none" spc="0" normalizeH="0" baseline="0" noProof="0" dirty="0">
              <a:ln>
                <a:noFill/>
              </a:ln>
              <a:solidFill>
                <a:srgbClr val="202020"/>
              </a:solidFill>
              <a:uLnTx/>
              <a:uFillTx/>
              <a:latin typeface="Arial" panose="020B0604020202020204"/>
            </a:endParaRPr>
          </a:p>
        </p:txBody>
      </p:sp>
      <p:sp>
        <p:nvSpPr>
          <p:cNvPr id="31" name="Isosceles Triangle 30">
            <a:extLst>
              <a:ext uri="{FF2B5EF4-FFF2-40B4-BE49-F238E27FC236}">
                <a16:creationId xmlns:a16="http://schemas.microsoft.com/office/drawing/2014/main" id="{DD2C449F-2545-4DC1-B4FC-2917444D09C2}"/>
              </a:ext>
            </a:extLst>
          </p:cNvPr>
          <p:cNvSpPr/>
          <p:nvPr/>
        </p:nvSpPr>
        <p:spPr>
          <a:xfrm rot="10800000">
            <a:off x="7011250" y="2560187"/>
            <a:ext cx="249560" cy="127687"/>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8FE18897-DC13-4875-A280-7CA10130E05A}"/>
              </a:ext>
            </a:extLst>
          </p:cNvPr>
          <p:cNvSpPr/>
          <p:nvPr/>
        </p:nvSpPr>
        <p:spPr>
          <a:xfrm>
            <a:off x="6042828" y="1551702"/>
            <a:ext cx="2186403" cy="10298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3" name="Content Placeholder 4">
            <a:extLst>
              <a:ext uri="{FF2B5EF4-FFF2-40B4-BE49-F238E27FC236}">
                <a16:creationId xmlns:a16="http://schemas.microsoft.com/office/drawing/2014/main" id="{73826A76-2931-48CB-9E3A-97E33FC91622}"/>
              </a:ext>
            </a:extLst>
          </p:cNvPr>
          <p:cNvSpPr txBox="1">
            <a:spLocks/>
          </p:cNvSpPr>
          <p:nvPr/>
        </p:nvSpPr>
        <p:spPr>
          <a:xfrm>
            <a:off x="6237803" y="2251929"/>
            <a:ext cx="1793905"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Precios</a:t>
            </a:r>
            <a:endParaRPr kumimoji="0" lang="es-CO" sz="14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nvGrpSpPr>
          <p:cNvPr id="60" name="Group 59">
            <a:extLst>
              <a:ext uri="{FF2B5EF4-FFF2-40B4-BE49-F238E27FC236}">
                <a16:creationId xmlns:a16="http://schemas.microsoft.com/office/drawing/2014/main" id="{0E04EDFC-869A-4167-86FF-C0781B127928}"/>
              </a:ext>
            </a:extLst>
          </p:cNvPr>
          <p:cNvGrpSpPr/>
          <p:nvPr/>
        </p:nvGrpSpPr>
        <p:grpSpPr>
          <a:xfrm>
            <a:off x="3790135" y="1551701"/>
            <a:ext cx="2185416" cy="1136172"/>
            <a:chOff x="3310122" y="1609725"/>
            <a:chExt cx="2185416" cy="1136172"/>
          </a:xfrm>
          <a:solidFill>
            <a:schemeClr val="accent3"/>
          </a:solidFill>
        </p:grpSpPr>
        <p:sp>
          <p:nvSpPr>
            <p:cNvPr id="33" name="Rectangle 32">
              <a:extLst>
                <a:ext uri="{FF2B5EF4-FFF2-40B4-BE49-F238E27FC236}">
                  <a16:creationId xmlns:a16="http://schemas.microsoft.com/office/drawing/2014/main" id="{84F833A9-27FC-4A53-9A94-08AD554B9A2F}"/>
                </a:ext>
              </a:extLst>
            </p:cNvPr>
            <p:cNvSpPr/>
            <p:nvPr/>
          </p:nvSpPr>
          <p:spPr>
            <a:xfrm>
              <a:off x="3310122" y="1609725"/>
              <a:ext cx="2185416" cy="10298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37" name="Isosceles Triangle 36">
              <a:extLst>
                <a:ext uri="{FF2B5EF4-FFF2-40B4-BE49-F238E27FC236}">
                  <a16:creationId xmlns:a16="http://schemas.microsoft.com/office/drawing/2014/main" id="{86B1500F-84DD-47D6-BCF7-6AE5A29505B2}"/>
                </a:ext>
              </a:extLst>
            </p:cNvPr>
            <p:cNvSpPr/>
            <p:nvPr/>
          </p:nvSpPr>
          <p:spPr>
            <a:xfrm rot="10800000">
              <a:off x="4278051" y="261821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4" name="Content Placeholder 5">
            <a:extLst>
              <a:ext uri="{FF2B5EF4-FFF2-40B4-BE49-F238E27FC236}">
                <a16:creationId xmlns:a16="http://schemas.microsoft.com/office/drawing/2014/main" id="{2E6FF558-BBEF-4590-AC19-5A39359476FF}"/>
              </a:ext>
            </a:extLst>
          </p:cNvPr>
          <p:cNvSpPr txBox="1">
            <a:spLocks/>
          </p:cNvSpPr>
          <p:nvPr/>
        </p:nvSpPr>
        <p:spPr>
          <a:xfrm>
            <a:off x="3607219" y="2251928"/>
            <a:ext cx="2628900"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Estructura​</a:t>
            </a:r>
          </a:p>
        </p:txBody>
      </p:sp>
      <p:cxnSp>
        <p:nvCxnSpPr>
          <p:cNvPr id="63" name="Straight Connector 62">
            <a:extLst>
              <a:ext uri="{FF2B5EF4-FFF2-40B4-BE49-F238E27FC236}">
                <a16:creationId xmlns:a16="http://schemas.microsoft.com/office/drawing/2014/main" id="{8861B477-666E-4995-A948-F6477EC765ED}"/>
              </a:ext>
            </a:extLst>
          </p:cNvPr>
          <p:cNvCxnSpPr>
            <a:cxnSpLocks/>
          </p:cNvCxnSpPr>
          <p:nvPr/>
        </p:nvCxnSpPr>
        <p:spPr>
          <a:xfrm>
            <a:off x="3759749" y="2719865"/>
            <a:ext cx="0" cy="274320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A72AB69-3B71-4BA3-9DEE-C95F5861166E}"/>
              </a:ext>
            </a:extLst>
          </p:cNvPr>
          <p:cNvCxnSpPr>
            <a:cxnSpLocks/>
          </p:cNvCxnSpPr>
          <p:nvPr/>
        </p:nvCxnSpPr>
        <p:spPr>
          <a:xfrm>
            <a:off x="8264271" y="2719865"/>
            <a:ext cx="0" cy="274320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sp>
        <p:nvSpPr>
          <p:cNvPr id="20" name="Content Placeholder 7">
            <a:extLst>
              <a:ext uri="{FF2B5EF4-FFF2-40B4-BE49-F238E27FC236}">
                <a16:creationId xmlns:a16="http://schemas.microsoft.com/office/drawing/2014/main" id="{EBBDAFE3-827F-4B18-8623-DD4AB3AB2A2F}"/>
              </a:ext>
            </a:extLst>
          </p:cNvPr>
          <p:cNvSpPr txBox="1">
            <a:spLocks/>
          </p:cNvSpPr>
          <p:nvPr/>
        </p:nvSpPr>
        <p:spPr>
          <a:xfrm>
            <a:off x="8919196" y="2817770"/>
            <a:ext cx="1724490" cy="2863656"/>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137160" marR="0" lvl="0" indent="-137160" algn="l" defTabSz="457200" rtl="0" eaLnBrk="1" fontAlgn="base" latinLnBrk="0" hangingPunct="1">
              <a:lnSpc>
                <a:spcPct val="100000"/>
              </a:lnSpc>
              <a:spcBef>
                <a:spcPts val="0"/>
              </a:spcBef>
              <a:spcAft>
                <a:spcPts val="300"/>
              </a:spcAft>
              <a:buClrTx/>
              <a:buSzTx/>
              <a:buFont typeface="Arial" panose="020B0604020202020204" pitchFamily="34" charset="0"/>
              <a:buChar char="•"/>
              <a:tabLst/>
              <a:defRPr/>
            </a:pPr>
            <a:endParaRPr kumimoji="0" lang="es-CO" sz="1000" b="0" i="0" u="none" strike="noStrike" kern="0" cap="none" spc="0" normalizeH="0" baseline="0" dirty="0">
              <a:ln>
                <a:noFill/>
              </a:ln>
              <a:solidFill>
                <a:srgbClr val="202020"/>
              </a:solidFill>
              <a:effectLst/>
              <a:uLnTx/>
              <a:uFillTx/>
              <a:latin typeface="Arial" panose="020B0604020202020204"/>
              <a:ea typeface="+mn-ea"/>
              <a:cs typeface="Arial"/>
            </a:endParaRPr>
          </a:p>
        </p:txBody>
      </p:sp>
      <p:grpSp>
        <p:nvGrpSpPr>
          <p:cNvPr id="61" name="Group 60">
            <a:extLst>
              <a:ext uri="{FF2B5EF4-FFF2-40B4-BE49-F238E27FC236}">
                <a16:creationId xmlns:a16="http://schemas.microsoft.com/office/drawing/2014/main" id="{126E6748-605A-4A83-BF13-685ECF3261DE}"/>
              </a:ext>
            </a:extLst>
          </p:cNvPr>
          <p:cNvGrpSpPr/>
          <p:nvPr/>
        </p:nvGrpSpPr>
        <p:grpSpPr>
          <a:xfrm>
            <a:off x="8294490" y="1551702"/>
            <a:ext cx="2063236" cy="1136172"/>
            <a:chOff x="6134470" y="1609725"/>
            <a:chExt cx="2063236" cy="1136172"/>
          </a:xfrm>
          <a:solidFill>
            <a:schemeClr val="tx2"/>
          </a:solidFill>
        </p:grpSpPr>
        <p:sp>
          <p:nvSpPr>
            <p:cNvPr id="34" name="Rectangle 33">
              <a:extLst>
                <a:ext uri="{FF2B5EF4-FFF2-40B4-BE49-F238E27FC236}">
                  <a16:creationId xmlns:a16="http://schemas.microsoft.com/office/drawing/2014/main" id="{6D6321EF-364E-436E-8E5D-474575219211}"/>
                </a:ext>
              </a:extLst>
            </p:cNvPr>
            <p:cNvSpPr/>
            <p:nvPr/>
          </p:nvSpPr>
          <p:spPr>
            <a:xfrm>
              <a:off x="6134470" y="1609725"/>
              <a:ext cx="2063236" cy="10298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38" name="Isosceles Triangle 37">
              <a:extLst>
                <a:ext uri="{FF2B5EF4-FFF2-40B4-BE49-F238E27FC236}">
                  <a16:creationId xmlns:a16="http://schemas.microsoft.com/office/drawing/2014/main" id="{58A4DBC8-DE74-4FAC-91AB-6D5160B7F633}"/>
                </a:ext>
              </a:extLst>
            </p:cNvPr>
            <p:cNvSpPr/>
            <p:nvPr/>
          </p:nvSpPr>
          <p:spPr>
            <a:xfrm rot="10800000">
              <a:off x="7041308" y="261821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16" name="Content Placeholder 7">
            <a:extLst>
              <a:ext uri="{FF2B5EF4-FFF2-40B4-BE49-F238E27FC236}">
                <a16:creationId xmlns:a16="http://schemas.microsoft.com/office/drawing/2014/main" id="{2DC4D5AF-0EEF-40B8-975F-F1E979AA1442}"/>
              </a:ext>
            </a:extLst>
          </p:cNvPr>
          <p:cNvSpPr txBox="1">
            <a:spLocks/>
          </p:cNvSpPr>
          <p:nvPr/>
        </p:nvSpPr>
        <p:spPr>
          <a:xfrm>
            <a:off x="8013249" y="2251928"/>
            <a:ext cx="2619377"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Ejecución</a:t>
            </a:r>
          </a:p>
        </p:txBody>
      </p:sp>
      <p:sp>
        <p:nvSpPr>
          <p:cNvPr id="76" name="Content Placeholder 5">
            <a:extLst>
              <a:ext uri="{FF2B5EF4-FFF2-40B4-BE49-F238E27FC236}">
                <a16:creationId xmlns:a16="http://schemas.microsoft.com/office/drawing/2014/main" id="{C2936760-0AD8-441C-B44C-8B69F56EB320}"/>
              </a:ext>
            </a:extLst>
          </p:cNvPr>
          <p:cNvSpPr txBox="1">
            <a:spLocks/>
          </p:cNvSpPr>
          <p:nvPr/>
        </p:nvSpPr>
        <p:spPr>
          <a:xfrm>
            <a:off x="1721695" y="2772158"/>
            <a:ext cx="1819656" cy="3613874"/>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171450" lvl="0" indent="-171450" defTabSz="914400">
              <a:spcBef>
                <a:spcPts val="90"/>
              </a:spcBef>
              <a:spcAft>
                <a:spcPts val="90"/>
              </a:spcAft>
              <a:buFont typeface="Arial" panose="020B0604020202020204" pitchFamily="34" charset="0"/>
              <a:buChar char="•"/>
              <a:defRPr/>
            </a:pPr>
            <a:r>
              <a:rPr lang="es-ES" sz="1050" dirty="0"/>
              <a:t>Capacidad más disponible a mediados de año, principalmente debido a una modesta reducción en la demanda como resultado de la dinámica de precios de retrocesión y términos favorables en las carteras entrantes.</a:t>
            </a:r>
          </a:p>
          <a:p>
            <a:pPr marL="171450" lvl="0" indent="-171450" defTabSz="914400">
              <a:spcBef>
                <a:spcPts val="90"/>
              </a:spcBef>
              <a:spcAft>
                <a:spcPts val="90"/>
              </a:spcAft>
              <a:buFont typeface="Arial" panose="020B0604020202020204" pitchFamily="34" charset="0"/>
              <a:buChar char="•"/>
              <a:defRPr/>
            </a:pPr>
            <a:endParaRPr lang="es-ES" sz="1050" dirty="0"/>
          </a:p>
          <a:p>
            <a:pPr marL="171450" lvl="0" indent="-171450" defTabSz="914400">
              <a:spcBef>
                <a:spcPts val="90"/>
              </a:spcBef>
              <a:spcAft>
                <a:spcPts val="90"/>
              </a:spcAft>
              <a:buFont typeface="Arial" panose="020B0604020202020204" pitchFamily="34" charset="0"/>
              <a:buChar char="•"/>
              <a:defRPr/>
            </a:pPr>
            <a:r>
              <a:rPr lang="es-ES" sz="1050" dirty="0"/>
              <a:t>Los </a:t>
            </a:r>
            <a:r>
              <a:rPr lang="es-ES" sz="1050" dirty="0" err="1"/>
              <a:t>retrocesionarios</a:t>
            </a:r>
            <a:r>
              <a:rPr lang="es-ES" sz="1050" dirty="0"/>
              <a:t> que no utilizaron toda su capacidad al 1 de enero / 1 de abril también buscaron oportunidades a mediados de año para desplegar el límite no utilizado.</a:t>
            </a:r>
            <a:endParaRPr lang="en-US" sz="1050" dirty="0"/>
          </a:p>
        </p:txBody>
      </p:sp>
      <p:grpSp>
        <p:nvGrpSpPr>
          <p:cNvPr id="77" name="Group 76">
            <a:extLst>
              <a:ext uri="{FF2B5EF4-FFF2-40B4-BE49-F238E27FC236}">
                <a16:creationId xmlns:a16="http://schemas.microsoft.com/office/drawing/2014/main" id="{9E3EB259-F40E-4E3B-9E03-12FC8C4B9733}"/>
              </a:ext>
            </a:extLst>
          </p:cNvPr>
          <p:cNvGrpSpPr/>
          <p:nvPr/>
        </p:nvGrpSpPr>
        <p:grpSpPr>
          <a:xfrm>
            <a:off x="1535400" y="1551701"/>
            <a:ext cx="2185416" cy="1136172"/>
            <a:chOff x="3310121" y="1609725"/>
            <a:chExt cx="2677853" cy="1136172"/>
          </a:xfrm>
          <a:solidFill>
            <a:schemeClr val="accent1"/>
          </a:solidFill>
        </p:grpSpPr>
        <p:sp>
          <p:nvSpPr>
            <p:cNvPr id="78" name="Rectangle 77">
              <a:extLst>
                <a:ext uri="{FF2B5EF4-FFF2-40B4-BE49-F238E27FC236}">
                  <a16:creationId xmlns:a16="http://schemas.microsoft.com/office/drawing/2014/main" id="{0E751285-3AA1-4791-B108-B8C22B319827}"/>
                </a:ext>
              </a:extLst>
            </p:cNvPr>
            <p:cNvSpPr/>
            <p:nvPr/>
          </p:nvSpPr>
          <p:spPr>
            <a:xfrm>
              <a:off x="3310121" y="1609725"/>
              <a:ext cx="2677853" cy="10298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79" name="Isosceles Triangle 78">
              <a:extLst>
                <a:ext uri="{FF2B5EF4-FFF2-40B4-BE49-F238E27FC236}">
                  <a16:creationId xmlns:a16="http://schemas.microsoft.com/office/drawing/2014/main" id="{7A31D98C-2A10-4ECD-8C55-D8ADBD4455BF}"/>
                </a:ext>
              </a:extLst>
            </p:cNvPr>
            <p:cNvSpPr/>
            <p:nvPr/>
          </p:nvSpPr>
          <p:spPr>
            <a:xfrm rot="10800000">
              <a:off x="4524267" y="261821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FFFFFF"/>
                </a:solidFill>
                <a:effectLst/>
                <a:uLnTx/>
                <a:uFillTx/>
                <a:latin typeface="Arial" panose="020B0604020202020204"/>
                <a:ea typeface="+mn-ea"/>
                <a:cs typeface="+mn-cs"/>
              </a:endParaRPr>
            </a:p>
          </p:txBody>
        </p:sp>
      </p:grpSp>
      <p:sp>
        <p:nvSpPr>
          <p:cNvPr id="80" name="Content Placeholder 5">
            <a:extLst>
              <a:ext uri="{FF2B5EF4-FFF2-40B4-BE49-F238E27FC236}">
                <a16:creationId xmlns:a16="http://schemas.microsoft.com/office/drawing/2014/main" id="{79691E4C-AD34-4441-AB35-901681116178}"/>
              </a:ext>
            </a:extLst>
          </p:cNvPr>
          <p:cNvSpPr txBox="1">
            <a:spLocks/>
          </p:cNvSpPr>
          <p:nvPr/>
        </p:nvSpPr>
        <p:spPr>
          <a:xfrm>
            <a:off x="1978343" y="2251928"/>
            <a:ext cx="1297419" cy="320400"/>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ts val="750"/>
              </a:spcBef>
              <a:spcAft>
                <a:spcPts val="0"/>
              </a:spcAft>
              <a:buClrTx/>
              <a:buSzTx/>
              <a:buFont typeface="Arial"/>
              <a:buNone/>
              <a:tabLst/>
              <a:defRPr/>
            </a:pPr>
            <a:r>
              <a:rPr kumimoji="0" lang="es-CO" sz="1400" b="1" i="0" u="none" strike="noStrike" kern="1200" cap="none" spc="0" normalizeH="0" baseline="0" dirty="0">
                <a:ln>
                  <a:noFill/>
                </a:ln>
                <a:solidFill>
                  <a:srgbClr val="FFFFFF"/>
                </a:solidFill>
                <a:effectLst/>
                <a:uLnTx/>
                <a:uFillTx/>
                <a:latin typeface="Arial" panose="020B0604020202020204"/>
                <a:ea typeface="+mn-ea"/>
                <a:cs typeface="+mn-cs"/>
              </a:rPr>
              <a:t>Capacidad</a:t>
            </a:r>
          </a:p>
        </p:txBody>
      </p:sp>
      <p:cxnSp>
        <p:nvCxnSpPr>
          <p:cNvPr id="84" name="Straight Connector 83">
            <a:extLst>
              <a:ext uri="{FF2B5EF4-FFF2-40B4-BE49-F238E27FC236}">
                <a16:creationId xmlns:a16="http://schemas.microsoft.com/office/drawing/2014/main" id="{B69A3564-A347-490F-9031-191237449E21}"/>
              </a:ext>
            </a:extLst>
          </p:cNvPr>
          <p:cNvCxnSpPr>
            <a:cxnSpLocks/>
          </p:cNvCxnSpPr>
          <p:nvPr/>
        </p:nvCxnSpPr>
        <p:spPr>
          <a:xfrm>
            <a:off x="6005895" y="2719865"/>
            <a:ext cx="0" cy="2743200"/>
          </a:xfrm>
          <a:prstGeom prst="line">
            <a:avLst/>
          </a:prstGeom>
          <a:ln w="19050">
            <a:solidFill>
              <a:srgbClr val="DADADA"/>
            </a:solidFill>
          </a:ln>
        </p:spPr>
        <p:style>
          <a:lnRef idx="1">
            <a:schemeClr val="accent1"/>
          </a:lnRef>
          <a:fillRef idx="0">
            <a:schemeClr val="accent1"/>
          </a:fillRef>
          <a:effectRef idx="0">
            <a:schemeClr val="accent1"/>
          </a:effectRef>
          <a:fontRef idx="minor">
            <a:schemeClr val="tx1"/>
          </a:fontRef>
        </p:style>
      </p:cxnSp>
      <p:grpSp>
        <p:nvGrpSpPr>
          <p:cNvPr id="85" name="Group 98">
            <a:extLst>
              <a:ext uri="{FF2B5EF4-FFF2-40B4-BE49-F238E27FC236}">
                <a16:creationId xmlns:a16="http://schemas.microsoft.com/office/drawing/2014/main" id="{BA0D4422-250B-48C6-AFF1-EB7D2CEB26ED}"/>
              </a:ext>
            </a:extLst>
          </p:cNvPr>
          <p:cNvGrpSpPr>
            <a:grpSpLocks noChangeAspect="1"/>
          </p:cNvGrpSpPr>
          <p:nvPr/>
        </p:nvGrpSpPr>
        <p:grpSpPr bwMode="auto">
          <a:xfrm>
            <a:off x="6882017" y="1714509"/>
            <a:ext cx="450875" cy="453422"/>
            <a:chOff x="3812" y="2037"/>
            <a:chExt cx="177" cy="178"/>
          </a:xfrm>
          <a:solidFill>
            <a:schemeClr val="bg1"/>
          </a:solidFill>
        </p:grpSpPr>
        <p:sp>
          <p:nvSpPr>
            <p:cNvPr id="86" name="Freeform 99">
              <a:extLst>
                <a:ext uri="{FF2B5EF4-FFF2-40B4-BE49-F238E27FC236}">
                  <a16:creationId xmlns:a16="http://schemas.microsoft.com/office/drawing/2014/main" id="{D49AAAB3-F4F9-418B-A296-B89CA353D16C}"/>
                </a:ext>
              </a:extLst>
            </p:cNvPr>
            <p:cNvSpPr>
              <a:spLocks/>
            </p:cNvSpPr>
            <p:nvPr/>
          </p:nvSpPr>
          <p:spPr bwMode="auto">
            <a:xfrm>
              <a:off x="3812" y="2037"/>
              <a:ext cx="177" cy="134"/>
            </a:xfrm>
            <a:custGeom>
              <a:avLst/>
              <a:gdLst>
                <a:gd name="T0" fmla="*/ 124 w 128"/>
                <a:gd name="T1" fmla="*/ 0 h 96"/>
                <a:gd name="T2" fmla="*/ 4 w 128"/>
                <a:gd name="T3" fmla="*/ 0 h 96"/>
                <a:gd name="T4" fmla="*/ 0 w 128"/>
                <a:gd name="T5" fmla="*/ 4 h 96"/>
                <a:gd name="T6" fmla="*/ 0 w 128"/>
                <a:gd name="T7" fmla="*/ 92 h 96"/>
                <a:gd name="T8" fmla="*/ 4 w 128"/>
                <a:gd name="T9" fmla="*/ 96 h 96"/>
                <a:gd name="T10" fmla="*/ 60 w 128"/>
                <a:gd name="T11" fmla="*/ 96 h 96"/>
                <a:gd name="T12" fmla="*/ 64 w 128"/>
                <a:gd name="T13" fmla="*/ 92 h 96"/>
                <a:gd name="T14" fmla="*/ 60 w 128"/>
                <a:gd name="T15" fmla="*/ 88 h 96"/>
                <a:gd name="T16" fmla="*/ 8 w 128"/>
                <a:gd name="T17" fmla="*/ 88 h 96"/>
                <a:gd name="T18" fmla="*/ 8 w 128"/>
                <a:gd name="T19" fmla="*/ 8 h 96"/>
                <a:gd name="T20" fmla="*/ 120 w 128"/>
                <a:gd name="T21" fmla="*/ 8 h 96"/>
                <a:gd name="T22" fmla="*/ 120 w 128"/>
                <a:gd name="T23" fmla="*/ 60 h 96"/>
                <a:gd name="T24" fmla="*/ 124 w 128"/>
                <a:gd name="T25" fmla="*/ 64 h 96"/>
                <a:gd name="T26" fmla="*/ 128 w 128"/>
                <a:gd name="T27" fmla="*/ 60 h 96"/>
                <a:gd name="T28" fmla="*/ 128 w 128"/>
                <a:gd name="T29" fmla="*/ 4 h 96"/>
                <a:gd name="T30" fmla="*/ 124 w 128"/>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6">
                  <a:moveTo>
                    <a:pt x="124" y="0"/>
                  </a:moveTo>
                  <a:cubicBezTo>
                    <a:pt x="4" y="0"/>
                    <a:pt x="4" y="0"/>
                    <a:pt x="4" y="0"/>
                  </a:cubicBezTo>
                  <a:cubicBezTo>
                    <a:pt x="2" y="0"/>
                    <a:pt x="0" y="2"/>
                    <a:pt x="0" y="4"/>
                  </a:cubicBezTo>
                  <a:cubicBezTo>
                    <a:pt x="0" y="92"/>
                    <a:pt x="0" y="92"/>
                    <a:pt x="0" y="92"/>
                  </a:cubicBezTo>
                  <a:cubicBezTo>
                    <a:pt x="0" y="94"/>
                    <a:pt x="2" y="96"/>
                    <a:pt x="4" y="96"/>
                  </a:cubicBezTo>
                  <a:cubicBezTo>
                    <a:pt x="60" y="96"/>
                    <a:pt x="60" y="96"/>
                    <a:pt x="60" y="96"/>
                  </a:cubicBezTo>
                  <a:cubicBezTo>
                    <a:pt x="62" y="96"/>
                    <a:pt x="64" y="94"/>
                    <a:pt x="64" y="92"/>
                  </a:cubicBezTo>
                  <a:cubicBezTo>
                    <a:pt x="64" y="90"/>
                    <a:pt x="62" y="88"/>
                    <a:pt x="60" y="88"/>
                  </a:cubicBezTo>
                  <a:cubicBezTo>
                    <a:pt x="8" y="88"/>
                    <a:pt x="8" y="88"/>
                    <a:pt x="8" y="88"/>
                  </a:cubicBezTo>
                  <a:cubicBezTo>
                    <a:pt x="8" y="8"/>
                    <a:pt x="8" y="8"/>
                    <a:pt x="8" y="8"/>
                  </a:cubicBezTo>
                  <a:cubicBezTo>
                    <a:pt x="120" y="8"/>
                    <a:pt x="120" y="8"/>
                    <a:pt x="120" y="8"/>
                  </a:cubicBezTo>
                  <a:cubicBezTo>
                    <a:pt x="120" y="60"/>
                    <a:pt x="120" y="60"/>
                    <a:pt x="120" y="60"/>
                  </a:cubicBezTo>
                  <a:cubicBezTo>
                    <a:pt x="120" y="62"/>
                    <a:pt x="122" y="64"/>
                    <a:pt x="124" y="64"/>
                  </a:cubicBezTo>
                  <a:cubicBezTo>
                    <a:pt x="126" y="64"/>
                    <a:pt x="128" y="62"/>
                    <a:pt x="128" y="60"/>
                  </a:cubicBezTo>
                  <a:cubicBezTo>
                    <a:pt x="128" y="4"/>
                    <a:pt x="128" y="4"/>
                    <a:pt x="128" y="4"/>
                  </a:cubicBezTo>
                  <a:cubicBezTo>
                    <a:pt x="128" y="2"/>
                    <a:pt x="126"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7" name="Freeform 100">
              <a:extLst>
                <a:ext uri="{FF2B5EF4-FFF2-40B4-BE49-F238E27FC236}">
                  <a16:creationId xmlns:a16="http://schemas.microsoft.com/office/drawing/2014/main" id="{846BDE52-B8C0-4164-BC36-10658936D2C3}"/>
                </a:ext>
              </a:extLst>
            </p:cNvPr>
            <p:cNvSpPr>
              <a:spLocks noEditPoints="1"/>
            </p:cNvSpPr>
            <p:nvPr/>
          </p:nvSpPr>
          <p:spPr bwMode="auto">
            <a:xfrm>
              <a:off x="3878" y="2082"/>
              <a:ext cx="44" cy="44"/>
            </a:xfrm>
            <a:custGeom>
              <a:avLst/>
              <a:gdLst>
                <a:gd name="T0" fmla="*/ 32 w 32"/>
                <a:gd name="T1" fmla="*/ 16 h 32"/>
                <a:gd name="T2" fmla="*/ 16 w 32"/>
                <a:gd name="T3" fmla="*/ 0 h 32"/>
                <a:gd name="T4" fmla="*/ 0 w 32"/>
                <a:gd name="T5" fmla="*/ 16 h 32"/>
                <a:gd name="T6" fmla="*/ 16 w 32"/>
                <a:gd name="T7" fmla="*/ 32 h 32"/>
                <a:gd name="T8" fmla="*/ 32 w 32"/>
                <a:gd name="T9" fmla="*/ 16 h 32"/>
                <a:gd name="T10" fmla="*/ 16 w 32"/>
                <a:gd name="T11" fmla="*/ 24 h 32"/>
                <a:gd name="T12" fmla="*/ 8 w 32"/>
                <a:gd name="T13" fmla="*/ 16 h 32"/>
                <a:gd name="T14" fmla="*/ 16 w 32"/>
                <a:gd name="T15" fmla="*/ 8 h 32"/>
                <a:gd name="T16" fmla="*/ 24 w 32"/>
                <a:gd name="T17" fmla="*/ 16 h 32"/>
                <a:gd name="T18" fmla="*/ 16 w 32"/>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cubicBezTo>
                    <a:pt x="32" y="7"/>
                    <a:pt x="25" y="0"/>
                    <a:pt x="16" y="0"/>
                  </a:cubicBezTo>
                  <a:cubicBezTo>
                    <a:pt x="7" y="0"/>
                    <a:pt x="0" y="7"/>
                    <a:pt x="0" y="16"/>
                  </a:cubicBezTo>
                  <a:cubicBezTo>
                    <a:pt x="0" y="25"/>
                    <a:pt x="7" y="32"/>
                    <a:pt x="16" y="32"/>
                  </a:cubicBezTo>
                  <a:cubicBezTo>
                    <a:pt x="25" y="32"/>
                    <a:pt x="32" y="25"/>
                    <a:pt x="32" y="16"/>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8" name="Freeform 101">
              <a:extLst>
                <a:ext uri="{FF2B5EF4-FFF2-40B4-BE49-F238E27FC236}">
                  <a16:creationId xmlns:a16="http://schemas.microsoft.com/office/drawing/2014/main" id="{1193D7D1-0263-431A-A057-0FC9CB8AD0B2}"/>
                </a:ext>
              </a:extLst>
            </p:cNvPr>
            <p:cNvSpPr>
              <a:spLocks/>
            </p:cNvSpPr>
            <p:nvPr/>
          </p:nvSpPr>
          <p:spPr bwMode="auto">
            <a:xfrm>
              <a:off x="3834" y="2060"/>
              <a:ext cx="133" cy="88"/>
            </a:xfrm>
            <a:custGeom>
              <a:avLst/>
              <a:gdLst>
                <a:gd name="T0" fmla="*/ 92 w 96"/>
                <a:gd name="T1" fmla="*/ 40 h 64"/>
                <a:gd name="T2" fmla="*/ 96 w 96"/>
                <a:gd name="T3" fmla="*/ 36 h 64"/>
                <a:gd name="T4" fmla="*/ 96 w 96"/>
                <a:gd name="T5" fmla="*/ 20 h 64"/>
                <a:gd name="T6" fmla="*/ 92 w 96"/>
                <a:gd name="T7" fmla="*/ 16 h 64"/>
                <a:gd name="T8" fmla="*/ 80 w 96"/>
                <a:gd name="T9" fmla="*/ 4 h 64"/>
                <a:gd name="T10" fmla="*/ 76 w 96"/>
                <a:gd name="T11" fmla="*/ 0 h 64"/>
                <a:gd name="T12" fmla="*/ 20 w 96"/>
                <a:gd name="T13" fmla="*/ 0 h 64"/>
                <a:gd name="T14" fmla="*/ 16 w 96"/>
                <a:gd name="T15" fmla="*/ 4 h 64"/>
                <a:gd name="T16" fmla="*/ 4 w 96"/>
                <a:gd name="T17" fmla="*/ 16 h 64"/>
                <a:gd name="T18" fmla="*/ 0 w 96"/>
                <a:gd name="T19" fmla="*/ 20 h 64"/>
                <a:gd name="T20" fmla="*/ 0 w 96"/>
                <a:gd name="T21" fmla="*/ 44 h 64"/>
                <a:gd name="T22" fmla="*/ 4 w 96"/>
                <a:gd name="T23" fmla="*/ 48 h 64"/>
                <a:gd name="T24" fmla="*/ 16 w 96"/>
                <a:gd name="T25" fmla="*/ 60 h 64"/>
                <a:gd name="T26" fmla="*/ 20 w 96"/>
                <a:gd name="T27" fmla="*/ 64 h 64"/>
                <a:gd name="T28" fmla="*/ 44 w 96"/>
                <a:gd name="T29" fmla="*/ 64 h 64"/>
                <a:gd name="T30" fmla="*/ 48 w 96"/>
                <a:gd name="T31" fmla="*/ 60 h 64"/>
                <a:gd name="T32" fmla="*/ 44 w 96"/>
                <a:gd name="T33" fmla="*/ 56 h 64"/>
                <a:gd name="T34" fmla="*/ 24 w 96"/>
                <a:gd name="T35" fmla="*/ 56 h 64"/>
                <a:gd name="T36" fmla="*/ 8 w 96"/>
                <a:gd name="T37" fmla="*/ 40 h 64"/>
                <a:gd name="T38" fmla="*/ 8 w 96"/>
                <a:gd name="T39" fmla="*/ 24 h 64"/>
                <a:gd name="T40" fmla="*/ 24 w 96"/>
                <a:gd name="T41" fmla="*/ 8 h 64"/>
                <a:gd name="T42" fmla="*/ 72 w 96"/>
                <a:gd name="T43" fmla="*/ 8 h 64"/>
                <a:gd name="T44" fmla="*/ 88 w 96"/>
                <a:gd name="T45" fmla="*/ 24 h 64"/>
                <a:gd name="T46" fmla="*/ 88 w 96"/>
                <a:gd name="T47" fmla="*/ 36 h 64"/>
                <a:gd name="T48" fmla="*/ 92 w 96"/>
                <a:gd name="T4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64">
                  <a:moveTo>
                    <a:pt x="92" y="40"/>
                  </a:moveTo>
                  <a:cubicBezTo>
                    <a:pt x="94" y="40"/>
                    <a:pt x="96" y="38"/>
                    <a:pt x="96" y="36"/>
                  </a:cubicBezTo>
                  <a:cubicBezTo>
                    <a:pt x="96" y="20"/>
                    <a:pt x="96" y="20"/>
                    <a:pt x="96" y="20"/>
                  </a:cubicBezTo>
                  <a:cubicBezTo>
                    <a:pt x="96" y="18"/>
                    <a:pt x="94" y="16"/>
                    <a:pt x="92" y="16"/>
                  </a:cubicBezTo>
                  <a:cubicBezTo>
                    <a:pt x="85" y="16"/>
                    <a:pt x="80" y="11"/>
                    <a:pt x="80" y="4"/>
                  </a:cubicBezTo>
                  <a:cubicBezTo>
                    <a:pt x="80" y="2"/>
                    <a:pt x="78" y="0"/>
                    <a:pt x="76" y="0"/>
                  </a:cubicBezTo>
                  <a:cubicBezTo>
                    <a:pt x="20" y="0"/>
                    <a:pt x="20" y="0"/>
                    <a:pt x="20" y="0"/>
                  </a:cubicBezTo>
                  <a:cubicBezTo>
                    <a:pt x="18" y="0"/>
                    <a:pt x="16" y="2"/>
                    <a:pt x="16" y="4"/>
                  </a:cubicBezTo>
                  <a:cubicBezTo>
                    <a:pt x="16" y="11"/>
                    <a:pt x="11" y="16"/>
                    <a:pt x="4" y="16"/>
                  </a:cubicBezTo>
                  <a:cubicBezTo>
                    <a:pt x="2" y="16"/>
                    <a:pt x="0" y="18"/>
                    <a:pt x="0" y="20"/>
                  </a:cubicBezTo>
                  <a:cubicBezTo>
                    <a:pt x="0" y="44"/>
                    <a:pt x="0" y="44"/>
                    <a:pt x="0" y="44"/>
                  </a:cubicBezTo>
                  <a:cubicBezTo>
                    <a:pt x="0" y="46"/>
                    <a:pt x="2" y="48"/>
                    <a:pt x="4" y="48"/>
                  </a:cubicBezTo>
                  <a:cubicBezTo>
                    <a:pt x="11" y="48"/>
                    <a:pt x="16" y="53"/>
                    <a:pt x="16" y="60"/>
                  </a:cubicBezTo>
                  <a:cubicBezTo>
                    <a:pt x="16" y="62"/>
                    <a:pt x="18" y="64"/>
                    <a:pt x="20" y="64"/>
                  </a:cubicBezTo>
                  <a:cubicBezTo>
                    <a:pt x="44" y="64"/>
                    <a:pt x="44" y="64"/>
                    <a:pt x="44" y="64"/>
                  </a:cubicBezTo>
                  <a:cubicBezTo>
                    <a:pt x="46" y="64"/>
                    <a:pt x="48" y="62"/>
                    <a:pt x="48" y="60"/>
                  </a:cubicBezTo>
                  <a:cubicBezTo>
                    <a:pt x="48" y="58"/>
                    <a:pt x="46" y="56"/>
                    <a:pt x="44" y="56"/>
                  </a:cubicBezTo>
                  <a:cubicBezTo>
                    <a:pt x="24" y="56"/>
                    <a:pt x="24" y="56"/>
                    <a:pt x="24" y="56"/>
                  </a:cubicBezTo>
                  <a:cubicBezTo>
                    <a:pt x="22" y="48"/>
                    <a:pt x="16" y="42"/>
                    <a:pt x="8" y="40"/>
                  </a:cubicBezTo>
                  <a:cubicBezTo>
                    <a:pt x="8" y="24"/>
                    <a:pt x="8" y="24"/>
                    <a:pt x="8" y="24"/>
                  </a:cubicBezTo>
                  <a:cubicBezTo>
                    <a:pt x="16" y="22"/>
                    <a:pt x="22" y="16"/>
                    <a:pt x="24" y="8"/>
                  </a:cubicBezTo>
                  <a:cubicBezTo>
                    <a:pt x="72" y="8"/>
                    <a:pt x="72" y="8"/>
                    <a:pt x="72" y="8"/>
                  </a:cubicBezTo>
                  <a:cubicBezTo>
                    <a:pt x="74" y="16"/>
                    <a:pt x="80" y="22"/>
                    <a:pt x="88" y="24"/>
                  </a:cubicBezTo>
                  <a:cubicBezTo>
                    <a:pt x="88" y="36"/>
                    <a:pt x="88" y="36"/>
                    <a:pt x="88" y="36"/>
                  </a:cubicBezTo>
                  <a:cubicBezTo>
                    <a:pt x="88" y="38"/>
                    <a:pt x="90" y="40"/>
                    <a:pt x="9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89" name="Freeform 102">
              <a:extLst>
                <a:ext uri="{FF2B5EF4-FFF2-40B4-BE49-F238E27FC236}">
                  <a16:creationId xmlns:a16="http://schemas.microsoft.com/office/drawing/2014/main" id="{F1D374A3-66B0-49C3-97B1-E983805FA492}"/>
                </a:ext>
              </a:extLst>
            </p:cNvPr>
            <p:cNvSpPr>
              <a:spLocks noEditPoints="1"/>
            </p:cNvSpPr>
            <p:nvPr/>
          </p:nvSpPr>
          <p:spPr bwMode="auto">
            <a:xfrm>
              <a:off x="3911" y="2126"/>
              <a:ext cx="78" cy="89"/>
            </a:xfrm>
            <a:custGeom>
              <a:avLst/>
              <a:gdLst>
                <a:gd name="T0" fmla="*/ 28 w 56"/>
                <a:gd name="T1" fmla="*/ 0 h 64"/>
                <a:gd name="T2" fmla="*/ 0 w 56"/>
                <a:gd name="T3" fmla="*/ 16 h 64"/>
                <a:gd name="T4" fmla="*/ 0 w 56"/>
                <a:gd name="T5" fmla="*/ 32 h 64"/>
                <a:gd name="T6" fmla="*/ 0 w 56"/>
                <a:gd name="T7" fmla="*/ 48 h 64"/>
                <a:gd name="T8" fmla="*/ 28 w 56"/>
                <a:gd name="T9" fmla="*/ 64 h 64"/>
                <a:gd name="T10" fmla="*/ 56 w 56"/>
                <a:gd name="T11" fmla="*/ 48 h 64"/>
                <a:gd name="T12" fmla="*/ 56 w 56"/>
                <a:gd name="T13" fmla="*/ 32 h 64"/>
                <a:gd name="T14" fmla="*/ 56 w 56"/>
                <a:gd name="T15" fmla="*/ 16 h 64"/>
                <a:gd name="T16" fmla="*/ 28 w 56"/>
                <a:gd name="T17" fmla="*/ 0 h 64"/>
                <a:gd name="T18" fmla="*/ 48 w 56"/>
                <a:gd name="T19" fmla="*/ 32 h 64"/>
                <a:gd name="T20" fmla="*/ 28 w 56"/>
                <a:gd name="T21" fmla="*/ 40 h 64"/>
                <a:gd name="T22" fmla="*/ 8 w 56"/>
                <a:gd name="T23" fmla="*/ 32 h 64"/>
                <a:gd name="T24" fmla="*/ 8 w 56"/>
                <a:gd name="T25" fmla="*/ 27 h 64"/>
                <a:gd name="T26" fmla="*/ 28 w 56"/>
                <a:gd name="T27" fmla="*/ 32 h 64"/>
                <a:gd name="T28" fmla="*/ 48 w 56"/>
                <a:gd name="T29" fmla="*/ 27 h 64"/>
                <a:gd name="T30" fmla="*/ 48 w 56"/>
                <a:gd name="T31" fmla="*/ 32 h 64"/>
                <a:gd name="T32" fmla="*/ 28 w 56"/>
                <a:gd name="T33" fmla="*/ 8 h 64"/>
                <a:gd name="T34" fmla="*/ 48 w 56"/>
                <a:gd name="T35" fmla="*/ 16 h 64"/>
                <a:gd name="T36" fmla="*/ 28 w 56"/>
                <a:gd name="T37" fmla="*/ 24 h 64"/>
                <a:gd name="T38" fmla="*/ 8 w 56"/>
                <a:gd name="T39" fmla="*/ 16 h 64"/>
                <a:gd name="T40" fmla="*/ 28 w 56"/>
                <a:gd name="T41" fmla="*/ 8 h 64"/>
                <a:gd name="T42" fmla="*/ 28 w 56"/>
                <a:gd name="T43" fmla="*/ 56 h 64"/>
                <a:gd name="T44" fmla="*/ 8 w 56"/>
                <a:gd name="T45" fmla="*/ 48 h 64"/>
                <a:gd name="T46" fmla="*/ 8 w 56"/>
                <a:gd name="T47" fmla="*/ 43 h 64"/>
                <a:gd name="T48" fmla="*/ 28 w 56"/>
                <a:gd name="T49" fmla="*/ 48 h 64"/>
                <a:gd name="T50" fmla="*/ 48 w 56"/>
                <a:gd name="T51" fmla="*/ 43 h 64"/>
                <a:gd name="T52" fmla="*/ 48 w 56"/>
                <a:gd name="T53" fmla="*/ 48 h 64"/>
                <a:gd name="T54" fmla="*/ 28 w 56"/>
                <a:gd name="T55"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64">
                  <a:moveTo>
                    <a:pt x="28" y="0"/>
                  </a:moveTo>
                  <a:cubicBezTo>
                    <a:pt x="12" y="0"/>
                    <a:pt x="0" y="7"/>
                    <a:pt x="0" y="16"/>
                  </a:cubicBezTo>
                  <a:cubicBezTo>
                    <a:pt x="0" y="32"/>
                    <a:pt x="0" y="32"/>
                    <a:pt x="0" y="32"/>
                  </a:cubicBezTo>
                  <a:cubicBezTo>
                    <a:pt x="0" y="48"/>
                    <a:pt x="0" y="48"/>
                    <a:pt x="0" y="48"/>
                  </a:cubicBezTo>
                  <a:cubicBezTo>
                    <a:pt x="0" y="57"/>
                    <a:pt x="12" y="64"/>
                    <a:pt x="28" y="64"/>
                  </a:cubicBezTo>
                  <a:cubicBezTo>
                    <a:pt x="44" y="64"/>
                    <a:pt x="56" y="57"/>
                    <a:pt x="56" y="48"/>
                  </a:cubicBezTo>
                  <a:cubicBezTo>
                    <a:pt x="56" y="32"/>
                    <a:pt x="56" y="32"/>
                    <a:pt x="56" y="32"/>
                  </a:cubicBezTo>
                  <a:cubicBezTo>
                    <a:pt x="56" y="16"/>
                    <a:pt x="56" y="16"/>
                    <a:pt x="56" y="16"/>
                  </a:cubicBezTo>
                  <a:cubicBezTo>
                    <a:pt x="56" y="7"/>
                    <a:pt x="44" y="0"/>
                    <a:pt x="28" y="0"/>
                  </a:cubicBezTo>
                  <a:close/>
                  <a:moveTo>
                    <a:pt x="48" y="32"/>
                  </a:moveTo>
                  <a:cubicBezTo>
                    <a:pt x="48" y="35"/>
                    <a:pt x="40" y="40"/>
                    <a:pt x="28" y="40"/>
                  </a:cubicBezTo>
                  <a:cubicBezTo>
                    <a:pt x="16" y="40"/>
                    <a:pt x="8" y="35"/>
                    <a:pt x="8" y="32"/>
                  </a:cubicBezTo>
                  <a:cubicBezTo>
                    <a:pt x="8" y="27"/>
                    <a:pt x="8" y="27"/>
                    <a:pt x="8" y="27"/>
                  </a:cubicBezTo>
                  <a:cubicBezTo>
                    <a:pt x="13" y="30"/>
                    <a:pt x="20" y="32"/>
                    <a:pt x="28" y="32"/>
                  </a:cubicBezTo>
                  <a:cubicBezTo>
                    <a:pt x="36" y="32"/>
                    <a:pt x="43" y="30"/>
                    <a:pt x="48" y="27"/>
                  </a:cubicBezTo>
                  <a:lnTo>
                    <a:pt x="48" y="32"/>
                  </a:lnTo>
                  <a:close/>
                  <a:moveTo>
                    <a:pt x="28" y="8"/>
                  </a:moveTo>
                  <a:cubicBezTo>
                    <a:pt x="40" y="8"/>
                    <a:pt x="48" y="13"/>
                    <a:pt x="48" y="16"/>
                  </a:cubicBezTo>
                  <a:cubicBezTo>
                    <a:pt x="48" y="19"/>
                    <a:pt x="40" y="24"/>
                    <a:pt x="28" y="24"/>
                  </a:cubicBezTo>
                  <a:cubicBezTo>
                    <a:pt x="16" y="24"/>
                    <a:pt x="8" y="19"/>
                    <a:pt x="8" y="16"/>
                  </a:cubicBezTo>
                  <a:cubicBezTo>
                    <a:pt x="8" y="13"/>
                    <a:pt x="16" y="8"/>
                    <a:pt x="28" y="8"/>
                  </a:cubicBezTo>
                  <a:close/>
                  <a:moveTo>
                    <a:pt x="28" y="56"/>
                  </a:moveTo>
                  <a:cubicBezTo>
                    <a:pt x="16" y="56"/>
                    <a:pt x="8" y="51"/>
                    <a:pt x="8" y="48"/>
                  </a:cubicBezTo>
                  <a:cubicBezTo>
                    <a:pt x="8" y="43"/>
                    <a:pt x="8" y="43"/>
                    <a:pt x="8" y="43"/>
                  </a:cubicBezTo>
                  <a:cubicBezTo>
                    <a:pt x="13" y="46"/>
                    <a:pt x="20" y="48"/>
                    <a:pt x="28" y="48"/>
                  </a:cubicBezTo>
                  <a:cubicBezTo>
                    <a:pt x="36" y="48"/>
                    <a:pt x="43" y="46"/>
                    <a:pt x="48" y="43"/>
                  </a:cubicBezTo>
                  <a:cubicBezTo>
                    <a:pt x="48" y="48"/>
                    <a:pt x="48" y="48"/>
                    <a:pt x="48" y="48"/>
                  </a:cubicBezTo>
                  <a:cubicBezTo>
                    <a:pt x="48" y="51"/>
                    <a:pt x="40"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28" name="Group 4">
            <a:extLst>
              <a:ext uri="{FF2B5EF4-FFF2-40B4-BE49-F238E27FC236}">
                <a16:creationId xmlns:a16="http://schemas.microsoft.com/office/drawing/2014/main" id="{EFBBA4E2-F424-435C-A671-ABE7C5521001}"/>
              </a:ext>
            </a:extLst>
          </p:cNvPr>
          <p:cNvGrpSpPr>
            <a:grpSpLocks noChangeAspect="1"/>
          </p:cNvGrpSpPr>
          <p:nvPr/>
        </p:nvGrpSpPr>
        <p:grpSpPr bwMode="auto">
          <a:xfrm>
            <a:off x="4707322" y="1711541"/>
            <a:ext cx="389141" cy="389141"/>
            <a:chOff x="3550" y="1872"/>
            <a:chExt cx="578" cy="578"/>
          </a:xfrm>
          <a:solidFill>
            <a:schemeClr val="bg1"/>
          </a:solidFill>
        </p:grpSpPr>
        <p:sp>
          <p:nvSpPr>
            <p:cNvPr id="32" name="Freeform 5">
              <a:extLst>
                <a:ext uri="{FF2B5EF4-FFF2-40B4-BE49-F238E27FC236}">
                  <a16:creationId xmlns:a16="http://schemas.microsoft.com/office/drawing/2014/main" id="{97EDE0DF-90D9-46AF-92DB-3D6A5C986D45}"/>
                </a:ext>
              </a:extLst>
            </p:cNvPr>
            <p:cNvSpPr>
              <a:spLocks noEditPoints="1"/>
            </p:cNvSpPr>
            <p:nvPr/>
          </p:nvSpPr>
          <p:spPr bwMode="auto">
            <a:xfrm>
              <a:off x="3767" y="1872"/>
              <a:ext cx="144" cy="145"/>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6" name="Freeform 6">
              <a:extLst>
                <a:ext uri="{FF2B5EF4-FFF2-40B4-BE49-F238E27FC236}">
                  <a16:creationId xmlns:a16="http://schemas.microsoft.com/office/drawing/2014/main" id="{455DA546-A016-42EB-880A-FC39054FC8B2}"/>
                </a:ext>
              </a:extLst>
            </p:cNvPr>
            <p:cNvSpPr>
              <a:spLocks noEditPoints="1"/>
            </p:cNvSpPr>
            <p:nvPr/>
          </p:nvSpPr>
          <p:spPr bwMode="auto">
            <a:xfrm>
              <a:off x="3658" y="2089"/>
              <a:ext cx="145" cy="144"/>
            </a:xfrm>
            <a:custGeom>
              <a:avLst/>
              <a:gdLst>
                <a:gd name="T0" fmla="*/ 8 w 64"/>
                <a:gd name="T1" fmla="*/ 64 h 64"/>
                <a:gd name="T2" fmla="*/ 56 w 64"/>
                <a:gd name="T3" fmla="*/ 64 h 64"/>
                <a:gd name="T4" fmla="*/ 64 w 64"/>
                <a:gd name="T5" fmla="*/ 56 h 64"/>
                <a:gd name="T6" fmla="*/ 64 w 64"/>
                <a:gd name="T7" fmla="*/ 8 h 64"/>
                <a:gd name="T8" fmla="*/ 56 w 64"/>
                <a:gd name="T9" fmla="*/ 0 h 64"/>
                <a:gd name="T10" fmla="*/ 8 w 64"/>
                <a:gd name="T11" fmla="*/ 0 h 64"/>
                <a:gd name="T12" fmla="*/ 0 w 64"/>
                <a:gd name="T13" fmla="*/ 8 h 64"/>
                <a:gd name="T14" fmla="*/ 0 w 64"/>
                <a:gd name="T15" fmla="*/ 56 h 64"/>
                <a:gd name="T16" fmla="*/ 8 w 64"/>
                <a:gd name="T17" fmla="*/ 64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8" y="64"/>
                  </a:move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ubicBezTo>
                    <a:pt x="0" y="56"/>
                    <a:pt x="0" y="56"/>
                    <a:pt x="0" y="56"/>
                  </a:cubicBezTo>
                  <a:cubicBezTo>
                    <a:pt x="0" y="60"/>
                    <a:pt x="3" y="64"/>
                    <a:pt x="8" y="64"/>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39" name="Freeform 7">
              <a:extLst>
                <a:ext uri="{FF2B5EF4-FFF2-40B4-BE49-F238E27FC236}">
                  <a16:creationId xmlns:a16="http://schemas.microsoft.com/office/drawing/2014/main" id="{305EC06D-4C07-4A51-8577-66224D38BC9C}"/>
                </a:ext>
              </a:extLst>
            </p:cNvPr>
            <p:cNvSpPr>
              <a:spLocks noEditPoints="1"/>
            </p:cNvSpPr>
            <p:nvPr/>
          </p:nvSpPr>
          <p:spPr bwMode="auto">
            <a:xfrm>
              <a:off x="3875" y="2089"/>
              <a:ext cx="145" cy="144"/>
            </a:xfrm>
            <a:custGeom>
              <a:avLst/>
              <a:gdLst>
                <a:gd name="T0" fmla="*/ 0 w 64"/>
                <a:gd name="T1" fmla="*/ 8 h 64"/>
                <a:gd name="T2" fmla="*/ 0 w 64"/>
                <a:gd name="T3" fmla="*/ 56 h 64"/>
                <a:gd name="T4" fmla="*/ 8 w 64"/>
                <a:gd name="T5" fmla="*/ 64 h 64"/>
                <a:gd name="T6" fmla="*/ 56 w 64"/>
                <a:gd name="T7" fmla="*/ 64 h 64"/>
                <a:gd name="T8" fmla="*/ 64 w 64"/>
                <a:gd name="T9" fmla="*/ 56 h 64"/>
                <a:gd name="T10" fmla="*/ 64 w 64"/>
                <a:gd name="T11" fmla="*/ 8 h 64"/>
                <a:gd name="T12" fmla="*/ 56 w 64"/>
                <a:gd name="T13" fmla="*/ 0 h 64"/>
                <a:gd name="T14" fmla="*/ 8 w 64"/>
                <a:gd name="T15" fmla="*/ 0 h 64"/>
                <a:gd name="T16" fmla="*/ 0 w 64"/>
                <a:gd name="T17" fmla="*/ 8 h 64"/>
                <a:gd name="T18" fmla="*/ 16 w 64"/>
                <a:gd name="T19" fmla="*/ 16 h 64"/>
                <a:gd name="T20" fmla="*/ 48 w 64"/>
                <a:gd name="T21" fmla="*/ 16 h 64"/>
                <a:gd name="T22" fmla="*/ 48 w 64"/>
                <a:gd name="T23" fmla="*/ 48 h 64"/>
                <a:gd name="T24" fmla="*/ 16 w 64"/>
                <a:gd name="T25" fmla="*/ 48 h 64"/>
                <a:gd name="T26" fmla="*/ 16 w 64"/>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0" y="8"/>
                  </a:move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ubicBezTo>
                    <a:pt x="8" y="0"/>
                    <a:pt x="8" y="0"/>
                    <a:pt x="8" y="0"/>
                  </a:cubicBezTo>
                  <a:cubicBezTo>
                    <a:pt x="3" y="0"/>
                    <a:pt x="0" y="3"/>
                    <a:pt x="0" y="8"/>
                  </a:cubicBezTo>
                  <a:close/>
                  <a:moveTo>
                    <a:pt x="16" y="16"/>
                  </a:moveTo>
                  <a:cubicBezTo>
                    <a:pt x="48" y="16"/>
                    <a:pt x="48" y="16"/>
                    <a:pt x="48" y="16"/>
                  </a:cubicBezTo>
                  <a:cubicBezTo>
                    <a:pt x="48" y="48"/>
                    <a:pt x="48" y="48"/>
                    <a:pt x="48" y="48"/>
                  </a:cubicBezTo>
                  <a:cubicBezTo>
                    <a:pt x="16" y="48"/>
                    <a:pt x="16" y="48"/>
                    <a:pt x="16" y="4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46" name="Freeform 8">
              <a:extLst>
                <a:ext uri="{FF2B5EF4-FFF2-40B4-BE49-F238E27FC236}">
                  <a16:creationId xmlns:a16="http://schemas.microsoft.com/office/drawing/2014/main" id="{0B7D6D6C-155C-4F23-8E5F-223F51FC5E7E}"/>
                </a:ext>
              </a:extLst>
            </p:cNvPr>
            <p:cNvSpPr>
              <a:spLocks noEditPoints="1"/>
            </p:cNvSpPr>
            <p:nvPr/>
          </p:nvSpPr>
          <p:spPr bwMode="auto">
            <a:xfrm>
              <a:off x="3550"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47" name="Freeform 9">
              <a:extLst>
                <a:ext uri="{FF2B5EF4-FFF2-40B4-BE49-F238E27FC236}">
                  <a16:creationId xmlns:a16="http://schemas.microsoft.com/office/drawing/2014/main" id="{5AAC7267-6FDD-4D2F-AB37-9547D9FA8CB9}"/>
                </a:ext>
              </a:extLst>
            </p:cNvPr>
            <p:cNvSpPr>
              <a:spLocks noEditPoints="1"/>
            </p:cNvSpPr>
            <p:nvPr/>
          </p:nvSpPr>
          <p:spPr bwMode="auto">
            <a:xfrm>
              <a:off x="3767" y="2306"/>
              <a:ext cx="144"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48" name="Freeform 10">
              <a:extLst>
                <a:ext uri="{FF2B5EF4-FFF2-40B4-BE49-F238E27FC236}">
                  <a16:creationId xmlns:a16="http://schemas.microsoft.com/office/drawing/2014/main" id="{7267AF45-9752-4F21-9372-9088982C0AD8}"/>
                </a:ext>
              </a:extLst>
            </p:cNvPr>
            <p:cNvSpPr>
              <a:spLocks noEditPoints="1"/>
            </p:cNvSpPr>
            <p:nvPr/>
          </p:nvSpPr>
          <p:spPr bwMode="auto">
            <a:xfrm>
              <a:off x="3983" y="2306"/>
              <a:ext cx="145" cy="144"/>
            </a:xfrm>
            <a:custGeom>
              <a:avLst/>
              <a:gdLst>
                <a:gd name="T0" fmla="*/ 56 w 64"/>
                <a:gd name="T1" fmla="*/ 0 h 64"/>
                <a:gd name="T2" fmla="*/ 8 w 64"/>
                <a:gd name="T3" fmla="*/ 0 h 64"/>
                <a:gd name="T4" fmla="*/ 0 w 64"/>
                <a:gd name="T5" fmla="*/ 8 h 64"/>
                <a:gd name="T6" fmla="*/ 0 w 64"/>
                <a:gd name="T7" fmla="*/ 56 h 64"/>
                <a:gd name="T8" fmla="*/ 8 w 64"/>
                <a:gd name="T9" fmla="*/ 64 h 64"/>
                <a:gd name="T10" fmla="*/ 56 w 64"/>
                <a:gd name="T11" fmla="*/ 64 h 64"/>
                <a:gd name="T12" fmla="*/ 64 w 64"/>
                <a:gd name="T13" fmla="*/ 56 h 64"/>
                <a:gd name="T14" fmla="*/ 64 w 64"/>
                <a:gd name="T15" fmla="*/ 8 h 64"/>
                <a:gd name="T16" fmla="*/ 56 w 64"/>
                <a:gd name="T17" fmla="*/ 0 h 64"/>
                <a:gd name="T18" fmla="*/ 48 w 64"/>
                <a:gd name="T19" fmla="*/ 48 h 64"/>
                <a:gd name="T20" fmla="*/ 16 w 64"/>
                <a:gd name="T21" fmla="*/ 48 h 64"/>
                <a:gd name="T22" fmla="*/ 16 w 64"/>
                <a:gd name="T23" fmla="*/ 16 h 64"/>
                <a:gd name="T24" fmla="*/ 48 w 64"/>
                <a:gd name="T25" fmla="*/ 16 h 64"/>
                <a:gd name="T26" fmla="*/ 48 w 64"/>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56" y="0"/>
                  </a:moveTo>
                  <a:cubicBezTo>
                    <a:pt x="8" y="0"/>
                    <a:pt x="8" y="0"/>
                    <a:pt x="8" y="0"/>
                  </a:cubicBezTo>
                  <a:cubicBezTo>
                    <a:pt x="3" y="0"/>
                    <a:pt x="0" y="3"/>
                    <a:pt x="0" y="8"/>
                  </a:cubicBezTo>
                  <a:cubicBezTo>
                    <a:pt x="0" y="56"/>
                    <a:pt x="0" y="56"/>
                    <a:pt x="0" y="56"/>
                  </a:cubicBezTo>
                  <a:cubicBezTo>
                    <a:pt x="0" y="60"/>
                    <a:pt x="3" y="64"/>
                    <a:pt x="8" y="64"/>
                  </a:cubicBezTo>
                  <a:cubicBezTo>
                    <a:pt x="56" y="64"/>
                    <a:pt x="56" y="64"/>
                    <a:pt x="56" y="64"/>
                  </a:cubicBezTo>
                  <a:cubicBezTo>
                    <a:pt x="60" y="64"/>
                    <a:pt x="64" y="60"/>
                    <a:pt x="64" y="56"/>
                  </a:cubicBezTo>
                  <a:cubicBezTo>
                    <a:pt x="64" y="8"/>
                    <a:pt x="64" y="8"/>
                    <a:pt x="64" y="8"/>
                  </a:cubicBezTo>
                  <a:cubicBezTo>
                    <a:pt x="64" y="3"/>
                    <a:pt x="60" y="0"/>
                    <a:pt x="56" y="0"/>
                  </a:cubicBezTo>
                  <a:close/>
                  <a:moveTo>
                    <a:pt x="48" y="48"/>
                  </a:moveTo>
                  <a:cubicBezTo>
                    <a:pt x="16" y="48"/>
                    <a:pt x="16" y="48"/>
                    <a:pt x="16" y="48"/>
                  </a:cubicBezTo>
                  <a:cubicBezTo>
                    <a:pt x="16" y="16"/>
                    <a:pt x="16" y="16"/>
                    <a:pt x="16" y="16"/>
                  </a:cubicBezTo>
                  <a:cubicBezTo>
                    <a:pt x="48" y="16"/>
                    <a:pt x="48" y="16"/>
                    <a:pt x="48" y="16"/>
                  </a:cubicBezTo>
                  <a:lnTo>
                    <a:pt x="4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90" name="Group 89">
            <a:extLst>
              <a:ext uri="{FF2B5EF4-FFF2-40B4-BE49-F238E27FC236}">
                <a16:creationId xmlns:a16="http://schemas.microsoft.com/office/drawing/2014/main" id="{87ADE15F-0D9C-40CF-9FF5-0198DD59BB4C}"/>
              </a:ext>
            </a:extLst>
          </p:cNvPr>
          <p:cNvGrpSpPr/>
          <p:nvPr/>
        </p:nvGrpSpPr>
        <p:grpSpPr>
          <a:xfrm>
            <a:off x="2338044" y="1706371"/>
            <a:ext cx="574611" cy="454188"/>
            <a:chOff x="5946230" y="31072"/>
            <a:chExt cx="574611" cy="454188"/>
          </a:xfrm>
          <a:solidFill>
            <a:schemeClr val="bg1"/>
          </a:solidFill>
        </p:grpSpPr>
        <p:sp>
          <p:nvSpPr>
            <p:cNvPr id="91" name="Freeform 77">
              <a:extLst>
                <a:ext uri="{FF2B5EF4-FFF2-40B4-BE49-F238E27FC236}">
                  <a16:creationId xmlns:a16="http://schemas.microsoft.com/office/drawing/2014/main" id="{3BC1928E-8992-4922-9EB5-36F8C18D71BE}"/>
                </a:ext>
              </a:extLst>
            </p:cNvPr>
            <p:cNvSpPr>
              <a:spLocks/>
            </p:cNvSpPr>
            <p:nvPr/>
          </p:nvSpPr>
          <p:spPr bwMode="auto">
            <a:xfrm>
              <a:off x="5946230" y="31072"/>
              <a:ext cx="574611" cy="165566"/>
            </a:xfrm>
            <a:custGeom>
              <a:avLst/>
              <a:gdLst>
                <a:gd name="T0" fmla="*/ 115 w 127"/>
                <a:gd name="T1" fmla="*/ 0 h 37"/>
                <a:gd name="T2" fmla="*/ 12 w 127"/>
                <a:gd name="T3" fmla="*/ 0 h 37"/>
                <a:gd name="T4" fmla="*/ 0 w 127"/>
                <a:gd name="T5" fmla="*/ 12 h 37"/>
                <a:gd name="T6" fmla="*/ 0 w 127"/>
                <a:gd name="T7" fmla="*/ 33 h 37"/>
                <a:gd name="T8" fmla="*/ 4 w 127"/>
                <a:gd name="T9" fmla="*/ 37 h 37"/>
                <a:gd name="T10" fmla="*/ 8 w 127"/>
                <a:gd name="T11" fmla="*/ 33 h 37"/>
                <a:gd name="T12" fmla="*/ 8 w 127"/>
                <a:gd name="T13" fmla="*/ 12 h 37"/>
                <a:gd name="T14" fmla="*/ 12 w 127"/>
                <a:gd name="T15" fmla="*/ 8 h 37"/>
                <a:gd name="T16" fmla="*/ 115 w 127"/>
                <a:gd name="T17" fmla="*/ 8 h 37"/>
                <a:gd name="T18" fmla="*/ 119 w 127"/>
                <a:gd name="T19" fmla="*/ 12 h 37"/>
                <a:gd name="T20" fmla="*/ 119 w 127"/>
                <a:gd name="T21" fmla="*/ 32 h 37"/>
                <a:gd name="T22" fmla="*/ 123 w 127"/>
                <a:gd name="T23" fmla="*/ 36 h 37"/>
                <a:gd name="T24" fmla="*/ 127 w 127"/>
                <a:gd name="T25" fmla="*/ 32 h 37"/>
                <a:gd name="T26" fmla="*/ 127 w 127"/>
                <a:gd name="T27" fmla="*/ 12 h 37"/>
                <a:gd name="T28" fmla="*/ 115 w 127"/>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7">
                  <a:moveTo>
                    <a:pt x="115" y="0"/>
                  </a:moveTo>
                  <a:cubicBezTo>
                    <a:pt x="12" y="0"/>
                    <a:pt x="12" y="0"/>
                    <a:pt x="12" y="0"/>
                  </a:cubicBezTo>
                  <a:cubicBezTo>
                    <a:pt x="5" y="0"/>
                    <a:pt x="0" y="6"/>
                    <a:pt x="0" y="12"/>
                  </a:cubicBezTo>
                  <a:cubicBezTo>
                    <a:pt x="0" y="33"/>
                    <a:pt x="0" y="33"/>
                    <a:pt x="0" y="33"/>
                  </a:cubicBezTo>
                  <a:cubicBezTo>
                    <a:pt x="0" y="36"/>
                    <a:pt x="1" y="37"/>
                    <a:pt x="4" y="37"/>
                  </a:cubicBezTo>
                  <a:cubicBezTo>
                    <a:pt x="6" y="37"/>
                    <a:pt x="8" y="36"/>
                    <a:pt x="8" y="33"/>
                  </a:cubicBezTo>
                  <a:cubicBezTo>
                    <a:pt x="8" y="12"/>
                    <a:pt x="8" y="12"/>
                    <a:pt x="8" y="12"/>
                  </a:cubicBezTo>
                  <a:cubicBezTo>
                    <a:pt x="8" y="10"/>
                    <a:pt x="9" y="8"/>
                    <a:pt x="12" y="8"/>
                  </a:cubicBezTo>
                  <a:cubicBezTo>
                    <a:pt x="115" y="8"/>
                    <a:pt x="115" y="8"/>
                    <a:pt x="115" y="8"/>
                  </a:cubicBezTo>
                  <a:cubicBezTo>
                    <a:pt x="117" y="8"/>
                    <a:pt x="119" y="10"/>
                    <a:pt x="119" y="12"/>
                  </a:cubicBezTo>
                  <a:cubicBezTo>
                    <a:pt x="119" y="32"/>
                    <a:pt x="119" y="32"/>
                    <a:pt x="119" y="32"/>
                  </a:cubicBezTo>
                  <a:cubicBezTo>
                    <a:pt x="119" y="34"/>
                    <a:pt x="120" y="36"/>
                    <a:pt x="123" y="36"/>
                  </a:cubicBezTo>
                  <a:cubicBezTo>
                    <a:pt x="125" y="36"/>
                    <a:pt x="127" y="34"/>
                    <a:pt x="127" y="32"/>
                  </a:cubicBezTo>
                  <a:cubicBezTo>
                    <a:pt x="127" y="12"/>
                    <a:pt x="127" y="12"/>
                    <a:pt x="127" y="12"/>
                  </a:cubicBezTo>
                  <a:cubicBezTo>
                    <a:pt x="127" y="6"/>
                    <a:pt x="121" y="0"/>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92" name="Freeform 80">
              <a:extLst>
                <a:ext uri="{FF2B5EF4-FFF2-40B4-BE49-F238E27FC236}">
                  <a16:creationId xmlns:a16="http://schemas.microsoft.com/office/drawing/2014/main" id="{E0F0EB90-4607-4AB2-B4EC-53D5E92574F0}"/>
                </a:ext>
              </a:extLst>
            </p:cNvPr>
            <p:cNvSpPr>
              <a:spLocks noEditPoints="1"/>
            </p:cNvSpPr>
            <p:nvPr/>
          </p:nvSpPr>
          <p:spPr bwMode="auto">
            <a:xfrm>
              <a:off x="6145691" y="195529"/>
              <a:ext cx="175688" cy="289731"/>
            </a:xfrm>
            <a:custGeom>
              <a:avLst/>
              <a:gdLst>
                <a:gd name="T0" fmla="*/ 25 w 41"/>
                <a:gd name="T1" fmla="*/ 30 h 68"/>
                <a:gd name="T2" fmla="*/ 25 w 41"/>
                <a:gd name="T3" fmla="*/ 14 h 68"/>
                <a:gd name="T4" fmla="*/ 33 w 41"/>
                <a:gd name="T5" fmla="*/ 16 h 68"/>
                <a:gd name="T6" fmla="*/ 38 w 41"/>
                <a:gd name="T7" fmla="*/ 13 h 68"/>
                <a:gd name="T8" fmla="*/ 35 w 41"/>
                <a:gd name="T9" fmla="*/ 8 h 68"/>
                <a:gd name="T10" fmla="*/ 25 w 41"/>
                <a:gd name="T11" fmla="*/ 6 h 68"/>
                <a:gd name="T12" fmla="*/ 25 w 41"/>
                <a:gd name="T13" fmla="*/ 4 h 68"/>
                <a:gd name="T14" fmla="*/ 21 w 41"/>
                <a:gd name="T15" fmla="*/ 0 h 68"/>
                <a:gd name="T16" fmla="*/ 17 w 41"/>
                <a:gd name="T17" fmla="*/ 4 h 68"/>
                <a:gd name="T18" fmla="*/ 17 w 41"/>
                <a:gd name="T19" fmla="*/ 6 h 68"/>
                <a:gd name="T20" fmla="*/ 1 w 41"/>
                <a:gd name="T21" fmla="*/ 21 h 68"/>
                <a:gd name="T22" fmla="*/ 17 w 41"/>
                <a:gd name="T23" fmla="*/ 36 h 68"/>
                <a:gd name="T24" fmla="*/ 17 w 41"/>
                <a:gd name="T25" fmla="*/ 52 h 68"/>
                <a:gd name="T26" fmla="*/ 7 w 41"/>
                <a:gd name="T27" fmla="*/ 49 h 68"/>
                <a:gd name="T28" fmla="*/ 1 w 41"/>
                <a:gd name="T29" fmla="*/ 51 h 68"/>
                <a:gd name="T30" fmla="*/ 3 w 41"/>
                <a:gd name="T31" fmla="*/ 57 h 68"/>
                <a:gd name="T32" fmla="*/ 17 w 41"/>
                <a:gd name="T33" fmla="*/ 60 h 68"/>
                <a:gd name="T34" fmla="*/ 17 w 41"/>
                <a:gd name="T35" fmla="*/ 64 h 68"/>
                <a:gd name="T36" fmla="*/ 21 w 41"/>
                <a:gd name="T37" fmla="*/ 68 h 68"/>
                <a:gd name="T38" fmla="*/ 25 w 41"/>
                <a:gd name="T39" fmla="*/ 64 h 68"/>
                <a:gd name="T40" fmla="*/ 25 w 41"/>
                <a:gd name="T41" fmla="*/ 60 h 68"/>
                <a:gd name="T42" fmla="*/ 41 w 41"/>
                <a:gd name="T43" fmla="*/ 45 h 68"/>
                <a:gd name="T44" fmla="*/ 25 w 41"/>
                <a:gd name="T45" fmla="*/ 30 h 68"/>
                <a:gd name="T46" fmla="*/ 9 w 41"/>
                <a:gd name="T47" fmla="*/ 21 h 68"/>
                <a:gd name="T48" fmla="*/ 17 w 41"/>
                <a:gd name="T49" fmla="*/ 14 h 68"/>
                <a:gd name="T50" fmla="*/ 17 w 41"/>
                <a:gd name="T51" fmla="*/ 27 h 68"/>
                <a:gd name="T52" fmla="*/ 9 w 41"/>
                <a:gd name="T53" fmla="*/ 21 h 68"/>
                <a:gd name="T54" fmla="*/ 25 w 41"/>
                <a:gd name="T55" fmla="*/ 52 h 68"/>
                <a:gd name="T56" fmla="*/ 25 w 41"/>
                <a:gd name="T57" fmla="*/ 38 h 68"/>
                <a:gd name="T58" fmla="*/ 33 w 41"/>
                <a:gd name="T59" fmla="*/ 45 h 68"/>
                <a:gd name="T60" fmla="*/ 25 w 41"/>
                <a:gd name="T61"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68">
                  <a:moveTo>
                    <a:pt x="25" y="30"/>
                  </a:moveTo>
                  <a:cubicBezTo>
                    <a:pt x="25" y="14"/>
                    <a:pt x="25" y="14"/>
                    <a:pt x="25" y="14"/>
                  </a:cubicBezTo>
                  <a:cubicBezTo>
                    <a:pt x="28" y="15"/>
                    <a:pt x="30" y="15"/>
                    <a:pt x="33" y="16"/>
                  </a:cubicBezTo>
                  <a:cubicBezTo>
                    <a:pt x="35" y="16"/>
                    <a:pt x="37" y="15"/>
                    <a:pt x="38" y="13"/>
                  </a:cubicBezTo>
                  <a:cubicBezTo>
                    <a:pt x="38" y="11"/>
                    <a:pt x="37" y="9"/>
                    <a:pt x="35" y="8"/>
                  </a:cubicBezTo>
                  <a:cubicBezTo>
                    <a:pt x="32" y="7"/>
                    <a:pt x="29" y="6"/>
                    <a:pt x="25" y="6"/>
                  </a:cubicBezTo>
                  <a:cubicBezTo>
                    <a:pt x="25" y="4"/>
                    <a:pt x="25" y="4"/>
                    <a:pt x="25" y="4"/>
                  </a:cubicBezTo>
                  <a:cubicBezTo>
                    <a:pt x="25" y="2"/>
                    <a:pt x="23" y="0"/>
                    <a:pt x="21" y="0"/>
                  </a:cubicBezTo>
                  <a:cubicBezTo>
                    <a:pt x="19" y="0"/>
                    <a:pt x="17" y="2"/>
                    <a:pt x="17" y="4"/>
                  </a:cubicBezTo>
                  <a:cubicBezTo>
                    <a:pt x="17" y="6"/>
                    <a:pt x="17" y="6"/>
                    <a:pt x="17" y="6"/>
                  </a:cubicBezTo>
                  <a:cubicBezTo>
                    <a:pt x="9" y="7"/>
                    <a:pt x="1" y="12"/>
                    <a:pt x="1" y="21"/>
                  </a:cubicBezTo>
                  <a:cubicBezTo>
                    <a:pt x="1" y="30"/>
                    <a:pt x="9" y="34"/>
                    <a:pt x="17" y="36"/>
                  </a:cubicBezTo>
                  <a:cubicBezTo>
                    <a:pt x="17" y="52"/>
                    <a:pt x="17" y="52"/>
                    <a:pt x="17" y="52"/>
                  </a:cubicBezTo>
                  <a:cubicBezTo>
                    <a:pt x="13" y="52"/>
                    <a:pt x="10" y="51"/>
                    <a:pt x="7" y="49"/>
                  </a:cubicBezTo>
                  <a:cubicBezTo>
                    <a:pt x="5" y="48"/>
                    <a:pt x="2" y="49"/>
                    <a:pt x="1" y="51"/>
                  </a:cubicBezTo>
                  <a:cubicBezTo>
                    <a:pt x="0" y="53"/>
                    <a:pt x="1" y="56"/>
                    <a:pt x="3" y="57"/>
                  </a:cubicBezTo>
                  <a:cubicBezTo>
                    <a:pt x="8" y="59"/>
                    <a:pt x="12" y="60"/>
                    <a:pt x="17" y="60"/>
                  </a:cubicBezTo>
                  <a:cubicBezTo>
                    <a:pt x="17" y="64"/>
                    <a:pt x="17" y="64"/>
                    <a:pt x="17" y="64"/>
                  </a:cubicBezTo>
                  <a:cubicBezTo>
                    <a:pt x="17" y="66"/>
                    <a:pt x="19" y="68"/>
                    <a:pt x="21" y="68"/>
                  </a:cubicBezTo>
                  <a:cubicBezTo>
                    <a:pt x="23" y="68"/>
                    <a:pt x="25" y="66"/>
                    <a:pt x="25" y="64"/>
                  </a:cubicBezTo>
                  <a:cubicBezTo>
                    <a:pt x="25" y="60"/>
                    <a:pt x="25" y="60"/>
                    <a:pt x="25" y="60"/>
                  </a:cubicBezTo>
                  <a:cubicBezTo>
                    <a:pt x="35" y="59"/>
                    <a:pt x="41" y="53"/>
                    <a:pt x="41" y="45"/>
                  </a:cubicBezTo>
                  <a:cubicBezTo>
                    <a:pt x="41" y="35"/>
                    <a:pt x="33" y="32"/>
                    <a:pt x="25" y="30"/>
                  </a:cubicBezTo>
                  <a:close/>
                  <a:moveTo>
                    <a:pt x="9" y="21"/>
                  </a:moveTo>
                  <a:cubicBezTo>
                    <a:pt x="9" y="17"/>
                    <a:pt x="13" y="15"/>
                    <a:pt x="17" y="14"/>
                  </a:cubicBezTo>
                  <a:cubicBezTo>
                    <a:pt x="17" y="27"/>
                    <a:pt x="17" y="27"/>
                    <a:pt x="17" y="27"/>
                  </a:cubicBezTo>
                  <a:cubicBezTo>
                    <a:pt x="12" y="26"/>
                    <a:pt x="9" y="24"/>
                    <a:pt x="9" y="21"/>
                  </a:cubicBezTo>
                  <a:close/>
                  <a:moveTo>
                    <a:pt x="25" y="52"/>
                  </a:moveTo>
                  <a:cubicBezTo>
                    <a:pt x="25" y="38"/>
                    <a:pt x="25" y="38"/>
                    <a:pt x="25" y="38"/>
                  </a:cubicBezTo>
                  <a:cubicBezTo>
                    <a:pt x="30" y="40"/>
                    <a:pt x="33" y="41"/>
                    <a:pt x="33" y="45"/>
                  </a:cubicBezTo>
                  <a:cubicBezTo>
                    <a:pt x="33" y="49"/>
                    <a:pt x="29" y="51"/>
                    <a:pt x="2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grpSp>
        <p:nvGrpSpPr>
          <p:cNvPr id="51" name="Group 13">
            <a:extLst>
              <a:ext uri="{FF2B5EF4-FFF2-40B4-BE49-F238E27FC236}">
                <a16:creationId xmlns:a16="http://schemas.microsoft.com/office/drawing/2014/main" id="{1E483386-27FA-49D5-846F-94E64FF08813}"/>
              </a:ext>
            </a:extLst>
          </p:cNvPr>
          <p:cNvGrpSpPr>
            <a:grpSpLocks noChangeAspect="1"/>
          </p:cNvGrpSpPr>
          <p:nvPr/>
        </p:nvGrpSpPr>
        <p:grpSpPr bwMode="auto">
          <a:xfrm>
            <a:off x="9092714" y="1700328"/>
            <a:ext cx="466788" cy="467602"/>
            <a:chOff x="3552" y="1872"/>
            <a:chExt cx="573" cy="574"/>
          </a:xfrm>
          <a:solidFill>
            <a:schemeClr val="bg1"/>
          </a:solidFill>
        </p:grpSpPr>
        <p:sp>
          <p:nvSpPr>
            <p:cNvPr id="53" name="Freeform 14">
              <a:extLst>
                <a:ext uri="{FF2B5EF4-FFF2-40B4-BE49-F238E27FC236}">
                  <a16:creationId xmlns:a16="http://schemas.microsoft.com/office/drawing/2014/main" id="{1C1C6F2C-0ABE-44A4-A26A-2E800465D1E0}"/>
                </a:ext>
              </a:extLst>
            </p:cNvPr>
            <p:cNvSpPr>
              <a:spLocks noEditPoints="1"/>
            </p:cNvSpPr>
            <p:nvPr/>
          </p:nvSpPr>
          <p:spPr bwMode="auto">
            <a:xfrm>
              <a:off x="3552" y="1872"/>
              <a:ext cx="573" cy="574"/>
            </a:xfrm>
            <a:custGeom>
              <a:avLst/>
              <a:gdLst>
                <a:gd name="T0" fmla="*/ 220 w 257"/>
                <a:gd name="T1" fmla="*/ 102 h 257"/>
                <a:gd name="T2" fmla="*/ 221 w 257"/>
                <a:gd name="T3" fmla="*/ 74 h 257"/>
                <a:gd name="T4" fmla="*/ 184 w 257"/>
                <a:gd name="T5" fmla="*/ 37 h 257"/>
                <a:gd name="T6" fmla="*/ 156 w 257"/>
                <a:gd name="T7" fmla="*/ 38 h 257"/>
                <a:gd name="T8" fmla="*/ 125 w 257"/>
                <a:gd name="T9" fmla="*/ 1 h 257"/>
                <a:gd name="T10" fmla="*/ 100 w 257"/>
                <a:gd name="T11" fmla="*/ 37 h 257"/>
                <a:gd name="T12" fmla="*/ 72 w 257"/>
                <a:gd name="T13" fmla="*/ 36 h 257"/>
                <a:gd name="T14" fmla="*/ 35 w 257"/>
                <a:gd name="T15" fmla="*/ 41 h 257"/>
                <a:gd name="T16" fmla="*/ 43 w 257"/>
                <a:gd name="T17" fmla="*/ 83 h 257"/>
                <a:gd name="T18" fmla="*/ 24 w 257"/>
                <a:gd name="T19" fmla="*/ 103 h 257"/>
                <a:gd name="T20" fmla="*/ 0 w 257"/>
                <a:gd name="T21" fmla="*/ 132 h 257"/>
                <a:gd name="T22" fmla="*/ 36 w 257"/>
                <a:gd name="T23" fmla="*/ 157 h 257"/>
                <a:gd name="T24" fmla="*/ 36 w 257"/>
                <a:gd name="T25" fmla="*/ 185 h 257"/>
                <a:gd name="T26" fmla="*/ 40 w 257"/>
                <a:gd name="T27" fmla="*/ 222 h 257"/>
                <a:gd name="T28" fmla="*/ 83 w 257"/>
                <a:gd name="T29" fmla="*/ 214 h 257"/>
                <a:gd name="T30" fmla="*/ 102 w 257"/>
                <a:gd name="T31" fmla="*/ 234 h 257"/>
                <a:gd name="T32" fmla="*/ 128 w 257"/>
                <a:gd name="T33" fmla="*/ 257 h 257"/>
                <a:gd name="T34" fmla="*/ 154 w 257"/>
                <a:gd name="T35" fmla="*/ 234 h 257"/>
                <a:gd name="T36" fmla="*/ 173 w 257"/>
                <a:gd name="T37" fmla="*/ 214 h 257"/>
                <a:gd name="T38" fmla="*/ 203 w 257"/>
                <a:gd name="T39" fmla="*/ 227 h 257"/>
                <a:gd name="T40" fmla="*/ 220 w 257"/>
                <a:gd name="T41" fmla="*/ 185 h 257"/>
                <a:gd name="T42" fmla="*/ 220 w 257"/>
                <a:gd name="T43" fmla="*/ 157 h 257"/>
                <a:gd name="T44" fmla="*/ 255 w 257"/>
                <a:gd name="T45" fmla="*/ 127 h 257"/>
                <a:gd name="T46" fmla="*/ 230 w 257"/>
                <a:gd name="T47" fmla="*/ 140 h 257"/>
                <a:gd name="T48" fmla="*/ 205 w 257"/>
                <a:gd name="T49" fmla="*/ 148 h 257"/>
                <a:gd name="T50" fmla="*/ 196 w 257"/>
                <a:gd name="T51" fmla="*/ 180 h 257"/>
                <a:gd name="T52" fmla="*/ 208 w 257"/>
                <a:gd name="T53" fmla="*/ 207 h 257"/>
                <a:gd name="T54" fmla="*/ 179 w 257"/>
                <a:gd name="T55" fmla="*/ 198 h 257"/>
                <a:gd name="T56" fmla="*/ 146 w 257"/>
                <a:gd name="T57" fmla="*/ 207 h 257"/>
                <a:gd name="T58" fmla="*/ 138 w 257"/>
                <a:gd name="T59" fmla="*/ 232 h 257"/>
                <a:gd name="T60" fmla="*/ 121 w 257"/>
                <a:gd name="T61" fmla="*/ 239 h 257"/>
                <a:gd name="T62" fmla="*/ 115 w 257"/>
                <a:gd name="T63" fmla="*/ 214 h 257"/>
                <a:gd name="T64" fmla="*/ 86 w 257"/>
                <a:gd name="T65" fmla="*/ 197 h 257"/>
                <a:gd name="T66" fmla="*/ 77 w 257"/>
                <a:gd name="T67" fmla="*/ 198 h 257"/>
                <a:gd name="T68" fmla="*/ 50 w 257"/>
                <a:gd name="T69" fmla="*/ 209 h 257"/>
                <a:gd name="T70" fmla="*/ 48 w 257"/>
                <a:gd name="T71" fmla="*/ 195 h 257"/>
                <a:gd name="T72" fmla="*/ 60 w 257"/>
                <a:gd name="T73" fmla="*/ 171 h 257"/>
                <a:gd name="T74" fmla="*/ 44 w 257"/>
                <a:gd name="T75" fmla="*/ 142 h 257"/>
                <a:gd name="T76" fmla="*/ 16 w 257"/>
                <a:gd name="T77" fmla="*/ 131 h 257"/>
                <a:gd name="T78" fmla="*/ 26 w 257"/>
                <a:gd name="T79" fmla="*/ 119 h 257"/>
                <a:gd name="T80" fmla="*/ 51 w 257"/>
                <a:gd name="T81" fmla="*/ 110 h 257"/>
                <a:gd name="T82" fmla="*/ 59 w 257"/>
                <a:gd name="T83" fmla="*/ 78 h 257"/>
                <a:gd name="T84" fmla="*/ 48 w 257"/>
                <a:gd name="T85" fmla="*/ 51 h 257"/>
                <a:gd name="T86" fmla="*/ 63 w 257"/>
                <a:gd name="T87" fmla="*/ 49 h 257"/>
                <a:gd name="T88" fmla="*/ 86 w 257"/>
                <a:gd name="T89" fmla="*/ 61 h 257"/>
                <a:gd name="T90" fmla="*/ 115 w 257"/>
                <a:gd name="T91" fmla="*/ 44 h 257"/>
                <a:gd name="T92" fmla="*/ 127 w 257"/>
                <a:gd name="T93" fmla="*/ 17 h 257"/>
                <a:gd name="T94" fmla="*/ 141 w 257"/>
                <a:gd name="T95" fmla="*/ 46 h 257"/>
                <a:gd name="T96" fmla="*/ 171 w 257"/>
                <a:gd name="T97" fmla="*/ 61 h 257"/>
                <a:gd name="T98" fmla="*/ 194 w 257"/>
                <a:gd name="T99" fmla="*/ 50 h 257"/>
                <a:gd name="T100" fmla="*/ 208 w 257"/>
                <a:gd name="T101" fmla="*/ 64 h 257"/>
                <a:gd name="T102" fmla="*/ 197 w 257"/>
                <a:gd name="T103" fmla="*/ 88 h 257"/>
                <a:gd name="T104" fmla="*/ 213 w 257"/>
                <a:gd name="T105" fmla="*/ 117 h 257"/>
                <a:gd name="T106" fmla="*/ 232 w 257"/>
                <a:gd name="T107" fmla="*/ 119 h 257"/>
                <a:gd name="T108" fmla="*/ 230 w 257"/>
                <a:gd name="T109" fmla="*/ 14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7" h="257">
                  <a:moveTo>
                    <a:pt x="233" y="103"/>
                  </a:moveTo>
                  <a:cubicBezTo>
                    <a:pt x="220" y="102"/>
                    <a:pt x="220" y="102"/>
                    <a:pt x="220" y="102"/>
                  </a:cubicBezTo>
                  <a:cubicBezTo>
                    <a:pt x="218" y="95"/>
                    <a:pt x="216" y="89"/>
                    <a:pt x="213" y="84"/>
                  </a:cubicBezTo>
                  <a:cubicBezTo>
                    <a:pt x="221" y="74"/>
                    <a:pt x="221" y="74"/>
                    <a:pt x="221" y="74"/>
                  </a:cubicBezTo>
                  <a:cubicBezTo>
                    <a:pt x="230" y="63"/>
                    <a:pt x="228" y="46"/>
                    <a:pt x="216" y="37"/>
                  </a:cubicBezTo>
                  <a:cubicBezTo>
                    <a:pt x="207" y="30"/>
                    <a:pt x="194" y="30"/>
                    <a:pt x="184" y="37"/>
                  </a:cubicBezTo>
                  <a:cubicBezTo>
                    <a:pt x="174" y="45"/>
                    <a:pt x="174" y="45"/>
                    <a:pt x="174" y="45"/>
                  </a:cubicBezTo>
                  <a:cubicBezTo>
                    <a:pt x="168" y="42"/>
                    <a:pt x="162" y="39"/>
                    <a:pt x="156" y="38"/>
                  </a:cubicBezTo>
                  <a:cubicBezTo>
                    <a:pt x="154" y="24"/>
                    <a:pt x="154" y="24"/>
                    <a:pt x="154" y="24"/>
                  </a:cubicBezTo>
                  <a:cubicBezTo>
                    <a:pt x="153" y="11"/>
                    <a:pt x="140" y="0"/>
                    <a:pt x="125" y="1"/>
                  </a:cubicBezTo>
                  <a:cubicBezTo>
                    <a:pt x="113" y="2"/>
                    <a:pt x="103" y="12"/>
                    <a:pt x="102" y="24"/>
                  </a:cubicBezTo>
                  <a:cubicBezTo>
                    <a:pt x="100" y="37"/>
                    <a:pt x="100" y="37"/>
                    <a:pt x="100" y="37"/>
                  </a:cubicBezTo>
                  <a:cubicBezTo>
                    <a:pt x="94" y="39"/>
                    <a:pt x="88" y="42"/>
                    <a:pt x="83" y="44"/>
                  </a:cubicBezTo>
                  <a:cubicBezTo>
                    <a:pt x="72" y="36"/>
                    <a:pt x="72" y="36"/>
                    <a:pt x="72" y="36"/>
                  </a:cubicBezTo>
                  <a:cubicBezTo>
                    <a:pt x="67" y="32"/>
                    <a:pt x="60" y="30"/>
                    <a:pt x="53" y="31"/>
                  </a:cubicBezTo>
                  <a:cubicBezTo>
                    <a:pt x="46" y="32"/>
                    <a:pt x="40" y="35"/>
                    <a:pt x="35" y="41"/>
                  </a:cubicBezTo>
                  <a:cubicBezTo>
                    <a:pt x="28" y="50"/>
                    <a:pt x="28" y="64"/>
                    <a:pt x="36" y="73"/>
                  </a:cubicBezTo>
                  <a:cubicBezTo>
                    <a:pt x="43" y="83"/>
                    <a:pt x="43" y="83"/>
                    <a:pt x="43" y="83"/>
                  </a:cubicBezTo>
                  <a:cubicBezTo>
                    <a:pt x="40" y="90"/>
                    <a:pt x="38" y="96"/>
                    <a:pt x="36" y="101"/>
                  </a:cubicBezTo>
                  <a:cubicBezTo>
                    <a:pt x="24" y="103"/>
                    <a:pt x="24" y="103"/>
                    <a:pt x="24" y="103"/>
                  </a:cubicBezTo>
                  <a:cubicBezTo>
                    <a:pt x="17" y="104"/>
                    <a:pt x="10" y="108"/>
                    <a:pt x="6" y="113"/>
                  </a:cubicBezTo>
                  <a:cubicBezTo>
                    <a:pt x="2" y="119"/>
                    <a:pt x="0" y="125"/>
                    <a:pt x="0" y="132"/>
                  </a:cubicBezTo>
                  <a:cubicBezTo>
                    <a:pt x="2" y="145"/>
                    <a:pt x="11" y="154"/>
                    <a:pt x="23" y="155"/>
                  </a:cubicBezTo>
                  <a:cubicBezTo>
                    <a:pt x="36" y="157"/>
                    <a:pt x="36" y="157"/>
                    <a:pt x="36" y="157"/>
                  </a:cubicBezTo>
                  <a:cubicBezTo>
                    <a:pt x="38" y="164"/>
                    <a:pt x="41" y="169"/>
                    <a:pt x="43" y="175"/>
                  </a:cubicBezTo>
                  <a:cubicBezTo>
                    <a:pt x="36" y="185"/>
                    <a:pt x="36" y="185"/>
                    <a:pt x="36" y="185"/>
                  </a:cubicBezTo>
                  <a:cubicBezTo>
                    <a:pt x="31" y="190"/>
                    <a:pt x="29" y="197"/>
                    <a:pt x="30" y="204"/>
                  </a:cubicBezTo>
                  <a:cubicBezTo>
                    <a:pt x="31" y="211"/>
                    <a:pt x="35" y="217"/>
                    <a:pt x="40" y="222"/>
                  </a:cubicBezTo>
                  <a:cubicBezTo>
                    <a:pt x="50" y="229"/>
                    <a:pt x="63" y="229"/>
                    <a:pt x="72" y="222"/>
                  </a:cubicBezTo>
                  <a:cubicBezTo>
                    <a:pt x="83" y="214"/>
                    <a:pt x="83" y="214"/>
                    <a:pt x="83" y="214"/>
                  </a:cubicBezTo>
                  <a:cubicBezTo>
                    <a:pt x="89" y="217"/>
                    <a:pt x="95" y="220"/>
                    <a:pt x="100" y="221"/>
                  </a:cubicBezTo>
                  <a:cubicBezTo>
                    <a:pt x="102" y="234"/>
                    <a:pt x="102" y="234"/>
                    <a:pt x="102" y="234"/>
                  </a:cubicBezTo>
                  <a:cubicBezTo>
                    <a:pt x="102" y="240"/>
                    <a:pt x="106" y="247"/>
                    <a:pt x="112" y="251"/>
                  </a:cubicBezTo>
                  <a:cubicBezTo>
                    <a:pt x="116" y="255"/>
                    <a:pt x="122" y="257"/>
                    <a:pt x="128" y="257"/>
                  </a:cubicBezTo>
                  <a:cubicBezTo>
                    <a:pt x="129" y="257"/>
                    <a:pt x="130" y="257"/>
                    <a:pt x="131" y="257"/>
                  </a:cubicBezTo>
                  <a:cubicBezTo>
                    <a:pt x="143" y="256"/>
                    <a:pt x="153" y="246"/>
                    <a:pt x="154" y="234"/>
                  </a:cubicBezTo>
                  <a:cubicBezTo>
                    <a:pt x="155" y="221"/>
                    <a:pt x="155" y="221"/>
                    <a:pt x="155" y="221"/>
                  </a:cubicBezTo>
                  <a:cubicBezTo>
                    <a:pt x="162" y="219"/>
                    <a:pt x="168" y="216"/>
                    <a:pt x="173" y="214"/>
                  </a:cubicBezTo>
                  <a:cubicBezTo>
                    <a:pt x="183" y="222"/>
                    <a:pt x="183" y="222"/>
                    <a:pt x="183" y="222"/>
                  </a:cubicBezTo>
                  <a:cubicBezTo>
                    <a:pt x="189" y="226"/>
                    <a:pt x="196" y="228"/>
                    <a:pt x="203" y="227"/>
                  </a:cubicBezTo>
                  <a:cubicBezTo>
                    <a:pt x="209" y="226"/>
                    <a:pt x="216" y="223"/>
                    <a:pt x="220" y="217"/>
                  </a:cubicBezTo>
                  <a:cubicBezTo>
                    <a:pt x="227" y="208"/>
                    <a:pt x="227" y="194"/>
                    <a:pt x="220" y="185"/>
                  </a:cubicBezTo>
                  <a:cubicBezTo>
                    <a:pt x="212" y="175"/>
                    <a:pt x="212" y="175"/>
                    <a:pt x="212" y="175"/>
                  </a:cubicBezTo>
                  <a:cubicBezTo>
                    <a:pt x="216" y="169"/>
                    <a:pt x="218" y="163"/>
                    <a:pt x="220" y="157"/>
                  </a:cubicBezTo>
                  <a:cubicBezTo>
                    <a:pt x="232" y="155"/>
                    <a:pt x="232" y="155"/>
                    <a:pt x="232" y="155"/>
                  </a:cubicBezTo>
                  <a:cubicBezTo>
                    <a:pt x="246" y="154"/>
                    <a:pt x="257" y="141"/>
                    <a:pt x="255" y="127"/>
                  </a:cubicBezTo>
                  <a:cubicBezTo>
                    <a:pt x="255" y="115"/>
                    <a:pt x="246" y="105"/>
                    <a:pt x="233" y="103"/>
                  </a:cubicBezTo>
                  <a:close/>
                  <a:moveTo>
                    <a:pt x="230" y="140"/>
                  </a:moveTo>
                  <a:cubicBezTo>
                    <a:pt x="212" y="142"/>
                    <a:pt x="212" y="142"/>
                    <a:pt x="212" y="142"/>
                  </a:cubicBezTo>
                  <a:cubicBezTo>
                    <a:pt x="209" y="142"/>
                    <a:pt x="206" y="145"/>
                    <a:pt x="205" y="148"/>
                  </a:cubicBezTo>
                  <a:cubicBezTo>
                    <a:pt x="204" y="155"/>
                    <a:pt x="201" y="163"/>
                    <a:pt x="196" y="171"/>
                  </a:cubicBezTo>
                  <a:cubicBezTo>
                    <a:pt x="194" y="174"/>
                    <a:pt x="194" y="178"/>
                    <a:pt x="196" y="180"/>
                  </a:cubicBezTo>
                  <a:cubicBezTo>
                    <a:pt x="207" y="195"/>
                    <a:pt x="207" y="195"/>
                    <a:pt x="207" y="195"/>
                  </a:cubicBezTo>
                  <a:cubicBezTo>
                    <a:pt x="210" y="198"/>
                    <a:pt x="210" y="204"/>
                    <a:pt x="208" y="207"/>
                  </a:cubicBezTo>
                  <a:cubicBezTo>
                    <a:pt x="204" y="212"/>
                    <a:pt x="198" y="213"/>
                    <a:pt x="193" y="209"/>
                  </a:cubicBezTo>
                  <a:cubicBezTo>
                    <a:pt x="179" y="198"/>
                    <a:pt x="179" y="198"/>
                    <a:pt x="179" y="198"/>
                  </a:cubicBezTo>
                  <a:cubicBezTo>
                    <a:pt x="176" y="196"/>
                    <a:pt x="173" y="196"/>
                    <a:pt x="170" y="197"/>
                  </a:cubicBezTo>
                  <a:cubicBezTo>
                    <a:pt x="163" y="201"/>
                    <a:pt x="156" y="204"/>
                    <a:pt x="146" y="207"/>
                  </a:cubicBezTo>
                  <a:cubicBezTo>
                    <a:pt x="143" y="208"/>
                    <a:pt x="141" y="210"/>
                    <a:pt x="140" y="214"/>
                  </a:cubicBezTo>
                  <a:cubicBezTo>
                    <a:pt x="138" y="232"/>
                    <a:pt x="138" y="232"/>
                    <a:pt x="138" y="232"/>
                  </a:cubicBezTo>
                  <a:cubicBezTo>
                    <a:pt x="137" y="237"/>
                    <a:pt x="133" y="241"/>
                    <a:pt x="129" y="241"/>
                  </a:cubicBezTo>
                  <a:cubicBezTo>
                    <a:pt x="127" y="241"/>
                    <a:pt x="124" y="240"/>
                    <a:pt x="121" y="239"/>
                  </a:cubicBezTo>
                  <a:cubicBezTo>
                    <a:pt x="120" y="238"/>
                    <a:pt x="118" y="236"/>
                    <a:pt x="118" y="232"/>
                  </a:cubicBezTo>
                  <a:cubicBezTo>
                    <a:pt x="115" y="214"/>
                    <a:pt x="115" y="214"/>
                    <a:pt x="115" y="214"/>
                  </a:cubicBezTo>
                  <a:cubicBezTo>
                    <a:pt x="115" y="210"/>
                    <a:pt x="112" y="207"/>
                    <a:pt x="109" y="207"/>
                  </a:cubicBezTo>
                  <a:cubicBezTo>
                    <a:pt x="102" y="206"/>
                    <a:pt x="94" y="202"/>
                    <a:pt x="86" y="197"/>
                  </a:cubicBezTo>
                  <a:cubicBezTo>
                    <a:pt x="85" y="197"/>
                    <a:pt x="83" y="196"/>
                    <a:pt x="82" y="196"/>
                  </a:cubicBezTo>
                  <a:cubicBezTo>
                    <a:pt x="80" y="196"/>
                    <a:pt x="78" y="197"/>
                    <a:pt x="77" y="198"/>
                  </a:cubicBezTo>
                  <a:cubicBezTo>
                    <a:pt x="63" y="209"/>
                    <a:pt x="63" y="209"/>
                    <a:pt x="63" y="209"/>
                  </a:cubicBezTo>
                  <a:cubicBezTo>
                    <a:pt x="59" y="212"/>
                    <a:pt x="53" y="212"/>
                    <a:pt x="50" y="209"/>
                  </a:cubicBezTo>
                  <a:cubicBezTo>
                    <a:pt x="48" y="207"/>
                    <a:pt x="46" y="205"/>
                    <a:pt x="46" y="202"/>
                  </a:cubicBezTo>
                  <a:cubicBezTo>
                    <a:pt x="46" y="200"/>
                    <a:pt x="46" y="198"/>
                    <a:pt x="48" y="195"/>
                  </a:cubicBezTo>
                  <a:cubicBezTo>
                    <a:pt x="59" y="180"/>
                    <a:pt x="59" y="180"/>
                    <a:pt x="59" y="180"/>
                  </a:cubicBezTo>
                  <a:cubicBezTo>
                    <a:pt x="61" y="178"/>
                    <a:pt x="62" y="174"/>
                    <a:pt x="60" y="171"/>
                  </a:cubicBezTo>
                  <a:cubicBezTo>
                    <a:pt x="56" y="165"/>
                    <a:pt x="53" y="157"/>
                    <a:pt x="50" y="148"/>
                  </a:cubicBezTo>
                  <a:cubicBezTo>
                    <a:pt x="50" y="145"/>
                    <a:pt x="47" y="142"/>
                    <a:pt x="44" y="142"/>
                  </a:cubicBezTo>
                  <a:cubicBezTo>
                    <a:pt x="25" y="139"/>
                    <a:pt x="25" y="139"/>
                    <a:pt x="25" y="139"/>
                  </a:cubicBezTo>
                  <a:cubicBezTo>
                    <a:pt x="20" y="139"/>
                    <a:pt x="17" y="135"/>
                    <a:pt x="16" y="131"/>
                  </a:cubicBezTo>
                  <a:cubicBezTo>
                    <a:pt x="16" y="128"/>
                    <a:pt x="17" y="125"/>
                    <a:pt x="19" y="123"/>
                  </a:cubicBezTo>
                  <a:cubicBezTo>
                    <a:pt x="20" y="122"/>
                    <a:pt x="22" y="120"/>
                    <a:pt x="26" y="119"/>
                  </a:cubicBezTo>
                  <a:cubicBezTo>
                    <a:pt x="44" y="116"/>
                    <a:pt x="44" y="116"/>
                    <a:pt x="44" y="116"/>
                  </a:cubicBezTo>
                  <a:cubicBezTo>
                    <a:pt x="47" y="116"/>
                    <a:pt x="50" y="113"/>
                    <a:pt x="51" y="110"/>
                  </a:cubicBezTo>
                  <a:cubicBezTo>
                    <a:pt x="52" y="103"/>
                    <a:pt x="55" y="95"/>
                    <a:pt x="60" y="87"/>
                  </a:cubicBezTo>
                  <a:cubicBezTo>
                    <a:pt x="62" y="84"/>
                    <a:pt x="61" y="80"/>
                    <a:pt x="59" y="78"/>
                  </a:cubicBezTo>
                  <a:cubicBezTo>
                    <a:pt x="48" y="63"/>
                    <a:pt x="48" y="63"/>
                    <a:pt x="48" y="63"/>
                  </a:cubicBezTo>
                  <a:cubicBezTo>
                    <a:pt x="46" y="60"/>
                    <a:pt x="46" y="54"/>
                    <a:pt x="48" y="51"/>
                  </a:cubicBezTo>
                  <a:cubicBezTo>
                    <a:pt x="50" y="49"/>
                    <a:pt x="52" y="47"/>
                    <a:pt x="55" y="47"/>
                  </a:cubicBezTo>
                  <a:cubicBezTo>
                    <a:pt x="57" y="47"/>
                    <a:pt x="60" y="47"/>
                    <a:pt x="63" y="49"/>
                  </a:cubicBezTo>
                  <a:cubicBezTo>
                    <a:pt x="77" y="60"/>
                    <a:pt x="77" y="60"/>
                    <a:pt x="77" y="60"/>
                  </a:cubicBezTo>
                  <a:cubicBezTo>
                    <a:pt x="80" y="62"/>
                    <a:pt x="83" y="62"/>
                    <a:pt x="86" y="61"/>
                  </a:cubicBezTo>
                  <a:cubicBezTo>
                    <a:pt x="92" y="57"/>
                    <a:pt x="100" y="54"/>
                    <a:pt x="110" y="51"/>
                  </a:cubicBezTo>
                  <a:cubicBezTo>
                    <a:pt x="113" y="50"/>
                    <a:pt x="115" y="48"/>
                    <a:pt x="115" y="44"/>
                  </a:cubicBezTo>
                  <a:cubicBezTo>
                    <a:pt x="118" y="26"/>
                    <a:pt x="118" y="26"/>
                    <a:pt x="118" y="26"/>
                  </a:cubicBezTo>
                  <a:cubicBezTo>
                    <a:pt x="118" y="21"/>
                    <a:pt x="123" y="17"/>
                    <a:pt x="127" y="17"/>
                  </a:cubicBezTo>
                  <a:cubicBezTo>
                    <a:pt x="132" y="17"/>
                    <a:pt x="137" y="21"/>
                    <a:pt x="138" y="26"/>
                  </a:cubicBezTo>
                  <a:cubicBezTo>
                    <a:pt x="141" y="46"/>
                    <a:pt x="141" y="46"/>
                    <a:pt x="141" y="46"/>
                  </a:cubicBezTo>
                  <a:cubicBezTo>
                    <a:pt x="142" y="49"/>
                    <a:pt x="144" y="51"/>
                    <a:pt x="148" y="52"/>
                  </a:cubicBezTo>
                  <a:cubicBezTo>
                    <a:pt x="155" y="53"/>
                    <a:pt x="162" y="57"/>
                    <a:pt x="171" y="61"/>
                  </a:cubicBezTo>
                  <a:cubicBezTo>
                    <a:pt x="173" y="63"/>
                    <a:pt x="177" y="63"/>
                    <a:pt x="180" y="61"/>
                  </a:cubicBezTo>
                  <a:cubicBezTo>
                    <a:pt x="194" y="50"/>
                    <a:pt x="194" y="50"/>
                    <a:pt x="194" y="50"/>
                  </a:cubicBezTo>
                  <a:cubicBezTo>
                    <a:pt x="197" y="47"/>
                    <a:pt x="203" y="47"/>
                    <a:pt x="206" y="50"/>
                  </a:cubicBezTo>
                  <a:cubicBezTo>
                    <a:pt x="211" y="53"/>
                    <a:pt x="212" y="60"/>
                    <a:pt x="208" y="64"/>
                  </a:cubicBezTo>
                  <a:cubicBezTo>
                    <a:pt x="197" y="79"/>
                    <a:pt x="197" y="79"/>
                    <a:pt x="197" y="79"/>
                  </a:cubicBezTo>
                  <a:cubicBezTo>
                    <a:pt x="195" y="81"/>
                    <a:pt x="195" y="85"/>
                    <a:pt x="197" y="88"/>
                  </a:cubicBezTo>
                  <a:cubicBezTo>
                    <a:pt x="200" y="94"/>
                    <a:pt x="204" y="102"/>
                    <a:pt x="206" y="111"/>
                  </a:cubicBezTo>
                  <a:cubicBezTo>
                    <a:pt x="207" y="114"/>
                    <a:pt x="210" y="117"/>
                    <a:pt x="213" y="117"/>
                  </a:cubicBezTo>
                  <a:cubicBezTo>
                    <a:pt x="231" y="119"/>
                    <a:pt x="231" y="119"/>
                    <a:pt x="231" y="119"/>
                  </a:cubicBezTo>
                  <a:cubicBezTo>
                    <a:pt x="231" y="119"/>
                    <a:pt x="231" y="119"/>
                    <a:pt x="232" y="119"/>
                  </a:cubicBezTo>
                  <a:cubicBezTo>
                    <a:pt x="235" y="120"/>
                    <a:pt x="239" y="122"/>
                    <a:pt x="239" y="128"/>
                  </a:cubicBezTo>
                  <a:cubicBezTo>
                    <a:pt x="240" y="134"/>
                    <a:pt x="236" y="139"/>
                    <a:pt x="23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4" name="Freeform 15">
              <a:extLst>
                <a:ext uri="{FF2B5EF4-FFF2-40B4-BE49-F238E27FC236}">
                  <a16:creationId xmlns:a16="http://schemas.microsoft.com/office/drawing/2014/main" id="{3636D2F4-A59E-49FC-A87B-F4365DC0712E}"/>
                </a:ext>
              </a:extLst>
            </p:cNvPr>
            <p:cNvSpPr>
              <a:spLocks noEditPoints="1"/>
            </p:cNvSpPr>
            <p:nvPr/>
          </p:nvSpPr>
          <p:spPr bwMode="auto">
            <a:xfrm>
              <a:off x="3777" y="2053"/>
              <a:ext cx="166" cy="203"/>
            </a:xfrm>
            <a:custGeom>
              <a:avLst/>
              <a:gdLst>
                <a:gd name="T0" fmla="*/ 71 w 74"/>
                <a:gd name="T1" fmla="*/ 39 h 91"/>
                <a:gd name="T2" fmla="*/ 12 w 74"/>
                <a:gd name="T3" fmla="*/ 2 h 91"/>
                <a:gd name="T4" fmla="*/ 4 w 74"/>
                <a:gd name="T5" fmla="*/ 2 h 91"/>
                <a:gd name="T6" fmla="*/ 0 w 74"/>
                <a:gd name="T7" fmla="*/ 9 h 91"/>
                <a:gd name="T8" fmla="*/ 0 w 74"/>
                <a:gd name="T9" fmla="*/ 83 h 91"/>
                <a:gd name="T10" fmla="*/ 4 w 74"/>
                <a:gd name="T11" fmla="*/ 90 h 91"/>
                <a:gd name="T12" fmla="*/ 8 w 74"/>
                <a:gd name="T13" fmla="*/ 91 h 91"/>
                <a:gd name="T14" fmla="*/ 12 w 74"/>
                <a:gd name="T15" fmla="*/ 90 h 91"/>
                <a:gd name="T16" fmla="*/ 71 w 74"/>
                <a:gd name="T17" fmla="*/ 52 h 91"/>
                <a:gd name="T18" fmla="*/ 74 w 74"/>
                <a:gd name="T19" fmla="*/ 46 h 91"/>
                <a:gd name="T20" fmla="*/ 71 w 74"/>
                <a:gd name="T21" fmla="*/ 39 h 91"/>
                <a:gd name="T22" fmla="*/ 16 w 74"/>
                <a:gd name="T23" fmla="*/ 69 h 91"/>
                <a:gd name="T24" fmla="*/ 16 w 74"/>
                <a:gd name="T25" fmla="*/ 23 h 91"/>
                <a:gd name="T26" fmla="*/ 52 w 74"/>
                <a:gd name="T27" fmla="*/ 46 h 91"/>
                <a:gd name="T28" fmla="*/ 16 w 74"/>
                <a:gd name="T2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91">
                  <a:moveTo>
                    <a:pt x="71" y="39"/>
                  </a:moveTo>
                  <a:cubicBezTo>
                    <a:pt x="12" y="2"/>
                    <a:pt x="12" y="2"/>
                    <a:pt x="12" y="2"/>
                  </a:cubicBezTo>
                  <a:cubicBezTo>
                    <a:pt x="10" y="1"/>
                    <a:pt x="7" y="0"/>
                    <a:pt x="4" y="2"/>
                  </a:cubicBezTo>
                  <a:cubicBezTo>
                    <a:pt x="2" y="3"/>
                    <a:pt x="0" y="6"/>
                    <a:pt x="0" y="9"/>
                  </a:cubicBezTo>
                  <a:cubicBezTo>
                    <a:pt x="0" y="83"/>
                    <a:pt x="0" y="83"/>
                    <a:pt x="0" y="83"/>
                  </a:cubicBezTo>
                  <a:cubicBezTo>
                    <a:pt x="0" y="86"/>
                    <a:pt x="2" y="89"/>
                    <a:pt x="4" y="90"/>
                  </a:cubicBezTo>
                  <a:cubicBezTo>
                    <a:pt x="5" y="91"/>
                    <a:pt x="7" y="91"/>
                    <a:pt x="8" y="91"/>
                  </a:cubicBezTo>
                  <a:cubicBezTo>
                    <a:pt x="10" y="91"/>
                    <a:pt x="11" y="91"/>
                    <a:pt x="12" y="90"/>
                  </a:cubicBezTo>
                  <a:cubicBezTo>
                    <a:pt x="71" y="52"/>
                    <a:pt x="71" y="52"/>
                    <a:pt x="71" y="52"/>
                  </a:cubicBezTo>
                  <a:cubicBezTo>
                    <a:pt x="73" y="51"/>
                    <a:pt x="74" y="48"/>
                    <a:pt x="74" y="46"/>
                  </a:cubicBezTo>
                  <a:cubicBezTo>
                    <a:pt x="74" y="43"/>
                    <a:pt x="73" y="40"/>
                    <a:pt x="71" y="39"/>
                  </a:cubicBezTo>
                  <a:close/>
                  <a:moveTo>
                    <a:pt x="16" y="69"/>
                  </a:moveTo>
                  <a:cubicBezTo>
                    <a:pt x="16" y="23"/>
                    <a:pt x="16" y="23"/>
                    <a:pt x="16" y="23"/>
                  </a:cubicBezTo>
                  <a:cubicBezTo>
                    <a:pt x="52" y="46"/>
                    <a:pt x="52" y="46"/>
                    <a:pt x="52" y="46"/>
                  </a:cubicBezTo>
                  <a:lnTo>
                    <a:pt x="1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sp>
        <p:nvSpPr>
          <p:cNvPr id="98" name="Content Placeholder 5">
            <a:extLst>
              <a:ext uri="{FF2B5EF4-FFF2-40B4-BE49-F238E27FC236}">
                <a16:creationId xmlns:a16="http://schemas.microsoft.com/office/drawing/2014/main" id="{C2936760-0AD8-441C-B44C-8B69F56EB320}"/>
              </a:ext>
            </a:extLst>
          </p:cNvPr>
          <p:cNvSpPr txBox="1">
            <a:spLocks/>
          </p:cNvSpPr>
          <p:nvPr/>
        </p:nvSpPr>
        <p:spPr>
          <a:xfrm>
            <a:off x="3968120" y="2768408"/>
            <a:ext cx="1819656" cy="3613874"/>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171450" lvl="0" indent="-171450" defTabSz="914400">
              <a:spcBef>
                <a:spcPts val="90"/>
              </a:spcBef>
              <a:spcAft>
                <a:spcPts val="90"/>
              </a:spcAft>
              <a:buFont typeface="Arial" panose="020B0604020202020204" pitchFamily="34" charset="0"/>
              <a:buChar char="•"/>
              <a:defRPr/>
            </a:pPr>
            <a:r>
              <a:rPr lang="es-ES" sz="1050" dirty="0"/>
              <a:t>La mayoría de los proveedores se mantuvieron enfocados en aumentar los deducibles y limitar la exposición a peligros secundarios</a:t>
            </a:r>
          </a:p>
          <a:p>
            <a:pPr marL="171450" lvl="0" indent="-171450" defTabSz="914400">
              <a:spcBef>
                <a:spcPts val="90"/>
              </a:spcBef>
              <a:spcAft>
                <a:spcPts val="90"/>
              </a:spcAft>
              <a:buFont typeface="Arial" panose="020B0604020202020204" pitchFamily="34" charset="0"/>
              <a:buChar char="•"/>
              <a:defRPr/>
            </a:pPr>
            <a:endParaRPr lang="es-ES" sz="1050" dirty="0"/>
          </a:p>
          <a:p>
            <a:pPr marL="171450" lvl="0" indent="-171450" defTabSz="914400">
              <a:spcBef>
                <a:spcPts val="90"/>
              </a:spcBef>
              <a:spcAft>
                <a:spcPts val="90"/>
              </a:spcAft>
              <a:buFont typeface="Arial" panose="020B0604020202020204" pitchFamily="34" charset="0"/>
              <a:buChar char="•"/>
              <a:defRPr/>
            </a:pPr>
            <a:r>
              <a:rPr lang="es-ES" sz="1050" dirty="0"/>
              <a:t>Las primeras capas y programas con puntos de entrada bajos fueron los más desafiantes.</a:t>
            </a:r>
            <a:endParaRPr lang="en-US" sz="1050" dirty="0"/>
          </a:p>
        </p:txBody>
      </p:sp>
      <p:sp>
        <p:nvSpPr>
          <p:cNvPr id="102" name="Content Placeholder 5">
            <a:extLst>
              <a:ext uri="{FF2B5EF4-FFF2-40B4-BE49-F238E27FC236}">
                <a16:creationId xmlns:a16="http://schemas.microsoft.com/office/drawing/2014/main" id="{C2936760-0AD8-441C-B44C-8B69F56EB320}"/>
              </a:ext>
            </a:extLst>
          </p:cNvPr>
          <p:cNvSpPr txBox="1">
            <a:spLocks/>
          </p:cNvSpPr>
          <p:nvPr/>
        </p:nvSpPr>
        <p:spPr>
          <a:xfrm>
            <a:off x="8414628" y="2772158"/>
            <a:ext cx="1819656" cy="3613874"/>
          </a:xfrm>
          <a:prstGeom prst="rect">
            <a:avLst/>
          </a:prstGeom>
        </p:spPr>
        <p:txBody>
          <a:bodyPr vert="horz" lIns="0" tIns="0" rIns="0" bIns="0" rtlCol="0" anchor="t">
            <a:noAutofit/>
          </a:bodyPr>
          <a:lstStyle>
            <a:lvl1pPr marL="0" indent="0" algn="l" defTabSz="457200" rtl="0" eaLnBrk="1" latinLnBrk="0" hangingPunct="1">
              <a:spcBef>
                <a:spcPts val="750"/>
              </a:spcBef>
              <a:buFont typeface="Arial"/>
              <a:buNone/>
              <a:defRPr sz="1500" b="0" kern="1200">
                <a:solidFill>
                  <a:schemeClr val="tx1"/>
                </a:solidFill>
                <a:latin typeface="+mn-lt"/>
                <a:ea typeface="+mn-ea"/>
                <a:cs typeface="+mn-cs"/>
              </a:defRPr>
            </a:lvl1pPr>
            <a:lvl2pPr marL="283464"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2pPr>
            <a:lvl3pPr marL="566928"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3pPr>
            <a:lvl4pPr marL="859536"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4pPr>
            <a:lvl5pPr marL="1143000" indent="-283464" algn="l" defTabSz="457200" rtl="0" eaLnBrk="1" latinLnBrk="0" hangingPunct="1">
              <a:spcBef>
                <a:spcPts val="600"/>
              </a:spcBef>
              <a:buFont typeface="Arial" panose="020B0604020202020204" pitchFamily="34" charset="0"/>
              <a:buChar char="–"/>
              <a:tabLst/>
              <a:defRPr sz="1200" kern="1200">
                <a:solidFill>
                  <a:schemeClr val="tx1"/>
                </a:solidFill>
                <a:latin typeface="+mn-lt"/>
                <a:ea typeface="+mn-ea"/>
                <a:cs typeface="+mn-cs"/>
              </a:defRPr>
            </a:lvl5pPr>
            <a:lvl6pPr marL="1426464" indent="-283464" algn="l" defTabSz="457200" rtl="0" eaLnBrk="1" latinLnBrk="0" hangingPunct="1">
              <a:spcBef>
                <a:spcPts val="600"/>
              </a:spcBef>
              <a:buFont typeface="Arial"/>
              <a:buChar char="•"/>
              <a:tabLst/>
              <a:defRPr sz="1800" kern="1200">
                <a:solidFill>
                  <a:schemeClr val="tx1"/>
                </a:solidFill>
                <a:latin typeface="+mn-lt"/>
                <a:ea typeface="+mn-ea"/>
                <a:cs typeface="+mn-cs"/>
              </a:defRPr>
            </a:lvl6pPr>
            <a:lvl7pPr marL="1709928"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7pPr>
            <a:lvl8pPr marL="2002536" indent="-283464" algn="l" defTabSz="457200" rtl="0" eaLnBrk="1" latinLnBrk="0" hangingPunct="1">
              <a:spcBef>
                <a:spcPts val="600"/>
              </a:spcBef>
              <a:buFont typeface="Arial"/>
              <a:buChar char="•"/>
              <a:tabLst/>
              <a:defRPr sz="1800" kern="1200">
                <a:solidFill>
                  <a:schemeClr val="tx1"/>
                </a:solidFill>
                <a:latin typeface="+mn-lt"/>
                <a:ea typeface="+mn-ea"/>
                <a:cs typeface="+mn-cs"/>
              </a:defRPr>
            </a:lvl8pPr>
            <a:lvl9pPr marL="2286000" indent="-283464" algn="l" defTabSz="457200" rtl="0" eaLnBrk="1" latinLnBrk="0" hangingPunct="1">
              <a:spcBef>
                <a:spcPts val="600"/>
              </a:spcBef>
              <a:buFont typeface="System Font Regular"/>
              <a:buChar char="–"/>
              <a:tabLst/>
              <a:defRPr sz="1800" kern="1200">
                <a:solidFill>
                  <a:schemeClr val="tx1"/>
                </a:solidFill>
                <a:latin typeface="+mn-lt"/>
                <a:ea typeface="+mn-ea"/>
                <a:cs typeface="+mn-cs"/>
              </a:defRPr>
            </a:lvl9pPr>
          </a:lstStyle>
          <a:p>
            <a:pPr marL="137160" lvl="0" indent="-137160" fontAlgn="base">
              <a:spcBef>
                <a:spcPts val="0"/>
              </a:spcBef>
              <a:spcAft>
                <a:spcPts val="300"/>
              </a:spcAft>
              <a:buFont typeface="Arial" panose="020B0604020202020204" pitchFamily="34" charset="0"/>
              <a:buChar char="•"/>
              <a:defRPr/>
            </a:pPr>
            <a:r>
              <a:rPr lang="es-ES" sz="1050" dirty="0">
                <a:solidFill>
                  <a:srgbClr val="202020"/>
                </a:solidFill>
              </a:rPr>
              <a:t>Un proceso de renovación más ordenado comparado con la renovación de Enero.</a:t>
            </a:r>
            <a:endParaRPr lang="en-US" sz="1050" dirty="0">
              <a:solidFill>
                <a:srgbClr val="202020"/>
              </a:solidFill>
            </a:endParaRPr>
          </a:p>
        </p:txBody>
      </p:sp>
    </p:spTree>
    <p:extLst>
      <p:ext uri="{BB962C8B-B14F-4D97-AF65-F5344CB8AC3E}">
        <p14:creationId xmlns:p14="http://schemas.microsoft.com/office/powerpoint/2010/main" val="266712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Promedio</a:t>
            </a:r>
            <a:r>
              <a:rPr lang="en-GB" dirty="0"/>
              <a:t> de </a:t>
            </a:r>
            <a:r>
              <a:rPr lang="en-GB" dirty="0" err="1"/>
              <a:t>Cambio</a:t>
            </a:r>
            <a:r>
              <a:rPr lang="en-GB" dirty="0"/>
              <a:t> de </a:t>
            </a:r>
            <a:r>
              <a:rPr lang="en-GB" dirty="0" err="1"/>
              <a:t>tasa</a:t>
            </a:r>
            <a:r>
              <a:rPr lang="en-GB" dirty="0"/>
              <a:t> / </a:t>
            </a:r>
            <a:r>
              <a:rPr lang="en-GB" dirty="0" err="1"/>
              <a:t>Cúmulos</a:t>
            </a:r>
            <a:r>
              <a:rPr lang="en-GB" dirty="0"/>
              <a:t> Punto Medio 2023</a:t>
            </a:r>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14</a:t>
            </a:fld>
            <a:endParaRPr lang="en-GB" dirty="0"/>
          </a:p>
        </p:txBody>
      </p:sp>
      <p:sp>
        <p:nvSpPr>
          <p:cNvPr id="6" name="Text Placeholder 5"/>
          <p:cNvSpPr>
            <a:spLocks noGrp="1"/>
          </p:cNvSpPr>
          <p:nvPr>
            <p:ph type="body" sz="quarter" idx="12"/>
          </p:nvPr>
        </p:nvSpPr>
        <p:spPr/>
        <p:txBody>
          <a:bodyPr/>
          <a:lstStyle/>
          <a:p>
            <a:r>
              <a:rPr lang="en-GB" dirty="0" err="1"/>
              <a:t>Por</a:t>
            </a:r>
            <a:r>
              <a:rPr lang="en-GB" dirty="0"/>
              <a:t> </a:t>
            </a:r>
            <a:r>
              <a:rPr lang="en-GB" dirty="0" err="1"/>
              <a:t>fecha</a:t>
            </a:r>
            <a:r>
              <a:rPr lang="en-GB" dirty="0"/>
              <a:t> de </a:t>
            </a:r>
            <a:r>
              <a:rPr lang="en-GB" dirty="0" err="1"/>
              <a:t>renovación</a:t>
            </a:r>
            <a:endParaRPr lang="en-GB" dirty="0"/>
          </a:p>
        </p:txBody>
      </p:sp>
      <p:graphicFrame>
        <p:nvGraphicFramePr>
          <p:cNvPr id="10" name="Content Placeholder 9"/>
          <p:cNvGraphicFramePr>
            <a:graphicFrameLocks noGrp="1"/>
          </p:cNvGraphicFramePr>
          <p:nvPr>
            <p:ph idx="1"/>
          </p:nvPr>
        </p:nvGraphicFramePr>
        <p:xfrm>
          <a:off x="485775" y="1301699"/>
          <a:ext cx="11223625" cy="428302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691443" y="1392933"/>
            <a:ext cx="6244740" cy="369332"/>
          </a:xfrm>
          <a:prstGeom prst="rect">
            <a:avLst/>
          </a:prstGeom>
          <a:noFill/>
        </p:spPr>
        <p:txBody>
          <a:bodyPr wrap="square" lIns="0" tIns="0" rIns="0" bIns="0" rtlCol="0">
            <a:spAutoFit/>
          </a:bodyPr>
          <a:lstStyle/>
          <a:p>
            <a:pPr algn="ctr"/>
            <a:r>
              <a:rPr lang="en-GB" sz="2400" i="1" dirty="0" err="1">
                <a:solidFill>
                  <a:schemeClr val="tx2"/>
                </a:solidFill>
              </a:rPr>
              <a:t>Cambio</a:t>
            </a:r>
            <a:r>
              <a:rPr lang="en-GB" sz="2400" i="1" dirty="0">
                <a:solidFill>
                  <a:schemeClr val="tx2"/>
                </a:solidFill>
              </a:rPr>
              <a:t> de </a:t>
            </a:r>
            <a:r>
              <a:rPr lang="en-GB" sz="2400" i="1" dirty="0" err="1">
                <a:solidFill>
                  <a:schemeClr val="tx2"/>
                </a:solidFill>
              </a:rPr>
              <a:t>tasa</a:t>
            </a:r>
            <a:r>
              <a:rPr lang="en-GB" sz="2400" i="1" dirty="0">
                <a:solidFill>
                  <a:schemeClr val="tx2"/>
                </a:solidFill>
              </a:rPr>
              <a:t> </a:t>
            </a:r>
            <a:r>
              <a:rPr lang="en-GB" sz="2400" i="1" dirty="0" err="1">
                <a:solidFill>
                  <a:schemeClr val="tx2"/>
                </a:solidFill>
              </a:rPr>
              <a:t>promedio</a:t>
            </a:r>
            <a:r>
              <a:rPr lang="en-GB" sz="2400" i="1" dirty="0">
                <a:solidFill>
                  <a:schemeClr val="tx2"/>
                </a:solidFill>
              </a:rPr>
              <a:t> general </a:t>
            </a:r>
            <a:r>
              <a:rPr lang="en-GB" sz="2400" b="1" i="1" dirty="0">
                <a:solidFill>
                  <a:schemeClr val="accent4"/>
                </a:solidFill>
              </a:rPr>
              <a:t>21%.</a:t>
            </a:r>
            <a:endParaRPr lang="en-GB" sz="2400" i="1" dirty="0">
              <a:solidFill>
                <a:schemeClr val="tx2"/>
              </a:solidFill>
            </a:endParaRPr>
          </a:p>
        </p:txBody>
      </p:sp>
      <p:sp>
        <p:nvSpPr>
          <p:cNvPr id="7" name="TextBox 6"/>
          <p:cNvSpPr txBox="1"/>
          <p:nvPr/>
        </p:nvSpPr>
        <p:spPr>
          <a:xfrm>
            <a:off x="1763786" y="5680091"/>
            <a:ext cx="8455742" cy="492443"/>
          </a:xfrm>
          <a:prstGeom prst="rect">
            <a:avLst/>
          </a:prstGeom>
          <a:noFill/>
        </p:spPr>
        <p:txBody>
          <a:bodyPr wrap="square" lIns="0" tIns="0" rIns="0" bIns="0" rtlCol="0">
            <a:spAutoFit/>
          </a:bodyPr>
          <a:lstStyle/>
          <a:p>
            <a:pPr algn="ctr"/>
            <a:r>
              <a:rPr lang="en-GB" sz="1600" i="1" dirty="0" err="1">
                <a:solidFill>
                  <a:schemeClr val="tx2"/>
                </a:solidFill>
              </a:rPr>
              <a:t>Impacto</a:t>
            </a:r>
            <a:r>
              <a:rPr lang="en-GB" sz="1600" i="1" dirty="0">
                <a:solidFill>
                  <a:schemeClr val="tx2"/>
                </a:solidFill>
              </a:rPr>
              <a:t> </a:t>
            </a:r>
            <a:r>
              <a:rPr lang="en-GB" sz="1600" i="1" dirty="0" err="1">
                <a:solidFill>
                  <a:schemeClr val="tx2"/>
                </a:solidFill>
              </a:rPr>
              <a:t>en</a:t>
            </a:r>
            <a:r>
              <a:rPr lang="en-GB" sz="1600" i="1" dirty="0">
                <a:solidFill>
                  <a:schemeClr val="tx2"/>
                </a:solidFill>
              </a:rPr>
              <a:t> </a:t>
            </a:r>
            <a:r>
              <a:rPr lang="en-GB" sz="1600" i="1" dirty="0" err="1">
                <a:solidFill>
                  <a:schemeClr val="tx2"/>
                </a:solidFill>
              </a:rPr>
              <a:t>cambio</a:t>
            </a:r>
            <a:r>
              <a:rPr lang="en-GB" sz="1600" i="1" dirty="0">
                <a:solidFill>
                  <a:schemeClr val="tx2"/>
                </a:solidFill>
              </a:rPr>
              <a:t> de </a:t>
            </a:r>
            <a:r>
              <a:rPr lang="en-GB" sz="1600" i="1" dirty="0" err="1">
                <a:solidFill>
                  <a:schemeClr val="tx2"/>
                </a:solidFill>
              </a:rPr>
              <a:t>tasa</a:t>
            </a:r>
            <a:r>
              <a:rPr lang="en-GB" sz="1600" i="1" dirty="0">
                <a:solidFill>
                  <a:schemeClr val="tx2"/>
                </a:solidFill>
              </a:rPr>
              <a:t> </a:t>
            </a:r>
            <a:r>
              <a:rPr lang="en-GB" sz="1600" i="1" dirty="0" err="1">
                <a:solidFill>
                  <a:schemeClr val="tx2"/>
                </a:solidFill>
              </a:rPr>
              <a:t>por</a:t>
            </a:r>
            <a:r>
              <a:rPr lang="en-GB" sz="1600" i="1" dirty="0">
                <a:solidFill>
                  <a:schemeClr val="tx2"/>
                </a:solidFill>
              </a:rPr>
              <a:t> </a:t>
            </a:r>
            <a:r>
              <a:rPr lang="en-GB" sz="1600" i="1" dirty="0" err="1">
                <a:solidFill>
                  <a:schemeClr val="tx2"/>
                </a:solidFill>
              </a:rPr>
              <a:t>fecha</a:t>
            </a:r>
            <a:r>
              <a:rPr lang="en-GB" sz="1600" i="1" dirty="0">
                <a:solidFill>
                  <a:schemeClr val="tx2"/>
                </a:solidFill>
              </a:rPr>
              <a:t> de </a:t>
            </a:r>
            <a:r>
              <a:rPr lang="en-GB" sz="1600" i="1" dirty="0" err="1">
                <a:solidFill>
                  <a:schemeClr val="tx2"/>
                </a:solidFill>
              </a:rPr>
              <a:t>renovación</a:t>
            </a:r>
            <a:r>
              <a:rPr lang="en-GB" sz="1600" i="1" dirty="0">
                <a:solidFill>
                  <a:schemeClr val="tx2"/>
                </a:solidFill>
              </a:rPr>
              <a:t> </a:t>
            </a:r>
            <a:r>
              <a:rPr lang="en-GB" sz="1600" i="1" dirty="0" err="1">
                <a:solidFill>
                  <a:schemeClr val="tx2"/>
                </a:solidFill>
              </a:rPr>
              <a:t>según</a:t>
            </a:r>
            <a:r>
              <a:rPr lang="en-GB" sz="1600" i="1" dirty="0">
                <a:solidFill>
                  <a:schemeClr val="tx2"/>
                </a:solidFill>
              </a:rPr>
              <a:t> </a:t>
            </a:r>
            <a:r>
              <a:rPr lang="en-GB" sz="1600" i="1" dirty="0" err="1">
                <a:solidFill>
                  <a:schemeClr val="tx2"/>
                </a:solidFill>
              </a:rPr>
              <a:t>estado</a:t>
            </a:r>
            <a:r>
              <a:rPr lang="en-GB" sz="1600" i="1" dirty="0">
                <a:solidFill>
                  <a:schemeClr val="tx2"/>
                </a:solidFill>
              </a:rPr>
              <a:t> de </a:t>
            </a:r>
            <a:r>
              <a:rPr lang="en-GB" sz="1600" i="1" dirty="0" err="1">
                <a:solidFill>
                  <a:schemeClr val="tx2"/>
                </a:solidFill>
              </a:rPr>
              <a:t>mercado</a:t>
            </a:r>
            <a:r>
              <a:rPr lang="en-GB" sz="1600" i="1" dirty="0">
                <a:solidFill>
                  <a:schemeClr val="tx2"/>
                </a:solidFill>
              </a:rPr>
              <a:t> de </a:t>
            </a:r>
            <a:r>
              <a:rPr lang="en-GB" sz="1600" i="1" dirty="0" err="1">
                <a:solidFill>
                  <a:schemeClr val="tx2"/>
                </a:solidFill>
              </a:rPr>
              <a:t>reaseguro</a:t>
            </a:r>
            <a:r>
              <a:rPr lang="en-GB" sz="1600" i="1" dirty="0">
                <a:solidFill>
                  <a:schemeClr val="tx2"/>
                </a:solidFill>
              </a:rPr>
              <a:t> </a:t>
            </a:r>
            <a:r>
              <a:rPr lang="en-GB" sz="1600" i="1" dirty="0" err="1">
                <a:solidFill>
                  <a:schemeClr val="tx2"/>
                </a:solidFill>
              </a:rPr>
              <a:t>así</a:t>
            </a:r>
            <a:r>
              <a:rPr lang="en-GB" sz="1600" i="1" dirty="0">
                <a:solidFill>
                  <a:schemeClr val="tx2"/>
                </a:solidFill>
              </a:rPr>
              <a:t> </a:t>
            </a:r>
            <a:r>
              <a:rPr lang="en-GB" sz="1600" i="1" dirty="0" err="1">
                <a:solidFill>
                  <a:schemeClr val="tx2"/>
                </a:solidFill>
              </a:rPr>
              <a:t>como</a:t>
            </a:r>
            <a:r>
              <a:rPr lang="en-GB" sz="1600" i="1" dirty="0">
                <a:solidFill>
                  <a:schemeClr val="tx2"/>
                </a:solidFill>
              </a:rPr>
              <a:t> </a:t>
            </a:r>
            <a:r>
              <a:rPr lang="en-GB" sz="1600" i="1" dirty="0" err="1">
                <a:solidFill>
                  <a:schemeClr val="tx2"/>
                </a:solidFill>
              </a:rPr>
              <a:t>composición</a:t>
            </a:r>
            <a:r>
              <a:rPr lang="en-GB" sz="1600" i="1" dirty="0">
                <a:solidFill>
                  <a:schemeClr val="tx2"/>
                </a:solidFill>
              </a:rPr>
              <a:t> regional del </a:t>
            </a:r>
            <a:r>
              <a:rPr lang="en-GB" sz="1600" i="1" dirty="0" err="1">
                <a:solidFill>
                  <a:schemeClr val="tx2"/>
                </a:solidFill>
              </a:rPr>
              <a:t>portafolio</a:t>
            </a:r>
            <a:r>
              <a:rPr lang="en-GB" sz="1600" i="1" dirty="0">
                <a:solidFill>
                  <a:schemeClr val="tx2"/>
                </a:solidFill>
              </a:rPr>
              <a:t> </a:t>
            </a:r>
            <a:r>
              <a:rPr lang="en-GB" sz="1600" i="1" dirty="0" err="1">
                <a:solidFill>
                  <a:schemeClr val="tx2"/>
                </a:solidFill>
              </a:rPr>
              <a:t>renovado</a:t>
            </a:r>
            <a:r>
              <a:rPr lang="en-GB" sz="1600" i="1" dirty="0">
                <a:solidFill>
                  <a:schemeClr val="tx2"/>
                </a:solidFill>
              </a:rPr>
              <a:t>.</a:t>
            </a:r>
          </a:p>
        </p:txBody>
      </p:sp>
    </p:spTree>
    <p:extLst>
      <p:ext uri="{BB962C8B-B14F-4D97-AF65-F5344CB8AC3E}">
        <p14:creationId xmlns:p14="http://schemas.microsoft.com/office/powerpoint/2010/main" val="14823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Promedio</a:t>
            </a:r>
            <a:r>
              <a:rPr lang="en-GB" dirty="0"/>
              <a:t> de </a:t>
            </a:r>
            <a:r>
              <a:rPr lang="en-GB" dirty="0" err="1"/>
              <a:t>Cambio</a:t>
            </a:r>
            <a:r>
              <a:rPr lang="en-GB" dirty="0"/>
              <a:t> de </a:t>
            </a:r>
            <a:r>
              <a:rPr lang="en-GB" dirty="0" err="1"/>
              <a:t>tasa</a:t>
            </a:r>
            <a:r>
              <a:rPr lang="en-GB" dirty="0"/>
              <a:t> / </a:t>
            </a:r>
            <a:r>
              <a:rPr lang="en-GB" dirty="0" err="1"/>
              <a:t>Cúmulos</a:t>
            </a:r>
            <a:r>
              <a:rPr lang="en-GB" dirty="0"/>
              <a:t> Punto Medio 2023</a:t>
            </a:r>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15</a:t>
            </a:fld>
            <a:endParaRPr lang="en-GB" dirty="0"/>
          </a:p>
        </p:txBody>
      </p:sp>
      <p:sp>
        <p:nvSpPr>
          <p:cNvPr id="6" name="Text Placeholder 5"/>
          <p:cNvSpPr>
            <a:spLocks noGrp="1"/>
          </p:cNvSpPr>
          <p:nvPr>
            <p:ph type="body" sz="quarter" idx="12"/>
          </p:nvPr>
        </p:nvSpPr>
        <p:spPr/>
        <p:txBody>
          <a:bodyPr/>
          <a:lstStyle/>
          <a:p>
            <a:r>
              <a:rPr lang="en-GB" dirty="0" err="1"/>
              <a:t>Por</a:t>
            </a:r>
            <a:r>
              <a:rPr lang="en-GB" dirty="0"/>
              <a:t> </a:t>
            </a:r>
            <a:r>
              <a:rPr lang="en-GB" dirty="0" err="1"/>
              <a:t>región</a:t>
            </a:r>
            <a:endParaRPr lang="en-GB" dirty="0"/>
          </a:p>
        </p:txBody>
      </p:sp>
      <p:graphicFrame>
        <p:nvGraphicFramePr>
          <p:cNvPr id="10" name="Content Placeholder 9"/>
          <p:cNvGraphicFramePr>
            <a:graphicFrameLocks noGrp="1"/>
          </p:cNvGraphicFramePr>
          <p:nvPr>
            <p:ph idx="1"/>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047133" y="1392933"/>
            <a:ext cx="5889049" cy="369332"/>
          </a:xfrm>
          <a:prstGeom prst="rect">
            <a:avLst/>
          </a:prstGeom>
          <a:noFill/>
        </p:spPr>
        <p:txBody>
          <a:bodyPr wrap="square" lIns="0" tIns="0" rIns="0" bIns="0" rtlCol="0">
            <a:spAutoFit/>
          </a:bodyPr>
          <a:lstStyle/>
          <a:p>
            <a:pPr algn="ctr"/>
            <a:r>
              <a:rPr lang="en-GB" sz="2400" i="1" dirty="0" err="1">
                <a:solidFill>
                  <a:schemeClr val="tx2"/>
                </a:solidFill>
              </a:rPr>
              <a:t>Cambio</a:t>
            </a:r>
            <a:r>
              <a:rPr lang="en-GB" sz="2400" i="1" dirty="0">
                <a:solidFill>
                  <a:schemeClr val="tx2"/>
                </a:solidFill>
              </a:rPr>
              <a:t> de </a:t>
            </a:r>
            <a:r>
              <a:rPr lang="en-GB" sz="2400" i="1" dirty="0" err="1">
                <a:solidFill>
                  <a:schemeClr val="tx2"/>
                </a:solidFill>
              </a:rPr>
              <a:t>tasa</a:t>
            </a:r>
            <a:r>
              <a:rPr lang="en-GB" sz="2400" i="1" dirty="0">
                <a:solidFill>
                  <a:schemeClr val="tx2"/>
                </a:solidFill>
              </a:rPr>
              <a:t> </a:t>
            </a:r>
            <a:r>
              <a:rPr lang="en-GB" sz="2400" i="1" dirty="0" err="1">
                <a:solidFill>
                  <a:schemeClr val="tx2"/>
                </a:solidFill>
              </a:rPr>
              <a:t>promedio</a:t>
            </a:r>
            <a:r>
              <a:rPr lang="en-GB" sz="2400" i="1" dirty="0">
                <a:solidFill>
                  <a:schemeClr val="tx2"/>
                </a:solidFill>
              </a:rPr>
              <a:t> general </a:t>
            </a:r>
            <a:r>
              <a:rPr lang="en-GB" sz="2400" b="1" i="1" dirty="0">
                <a:solidFill>
                  <a:schemeClr val="accent4"/>
                </a:solidFill>
              </a:rPr>
              <a:t>21%.</a:t>
            </a:r>
            <a:endParaRPr lang="en-GB" sz="2400" i="1" dirty="0">
              <a:solidFill>
                <a:schemeClr val="tx2"/>
              </a:solidFill>
            </a:endParaRPr>
          </a:p>
        </p:txBody>
      </p:sp>
    </p:spTree>
    <p:extLst>
      <p:ext uri="{BB962C8B-B14F-4D97-AF65-F5344CB8AC3E}">
        <p14:creationId xmlns:p14="http://schemas.microsoft.com/office/powerpoint/2010/main" val="361279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cs typeface="Arial"/>
              </a:rPr>
              <a:t>Indicadores del mercado de reaseguro</a:t>
            </a: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 name="Freeform 20">
            <a:extLst>
              <a:ext uri="{FF2B5EF4-FFF2-40B4-BE49-F238E27FC236}">
                <a16:creationId xmlns:a16="http://schemas.microsoft.com/office/drawing/2014/main" id="{ABA6D20C-2D8C-4682-B7EC-C4EF9385E214}"/>
              </a:ext>
            </a:extLst>
          </p:cNvPr>
          <p:cNvSpPr>
            <a:spLocks/>
          </p:cNvSpPr>
          <p:nvPr/>
        </p:nvSpPr>
        <p:spPr bwMode="auto">
          <a:xfrm>
            <a:off x="770366" y="2273312"/>
            <a:ext cx="3386968" cy="623138"/>
          </a:xfrm>
          <a:custGeom>
            <a:avLst/>
            <a:gdLst>
              <a:gd name="T0" fmla="*/ 2147483647 w 1261"/>
              <a:gd name="T1" fmla="*/ 2147483647 h 232"/>
              <a:gd name="T2" fmla="*/ 2147483647 w 1261"/>
              <a:gd name="T3" fmla="*/ 2147483647 h 232"/>
              <a:gd name="T4" fmla="*/ 2147483647 w 1261"/>
              <a:gd name="T5" fmla="*/ 2147483647 h 232"/>
              <a:gd name="T6" fmla="*/ 2147483647 w 1261"/>
              <a:gd name="T7" fmla="*/ 2147483647 h 232"/>
              <a:gd name="T8" fmla="*/ 2147483647 w 1261"/>
              <a:gd name="T9" fmla="*/ 2147483647 h 232"/>
              <a:gd name="T10" fmla="*/ 2147483647 w 1261"/>
              <a:gd name="T11" fmla="*/ 2147483647 h 232"/>
              <a:gd name="T12" fmla="*/ 2147483647 w 1261"/>
              <a:gd name="T13" fmla="*/ 2147483647 h 232"/>
              <a:gd name="T14" fmla="*/ 2147483647 w 1261"/>
              <a:gd name="T15" fmla="*/ 2147483647 h 232"/>
              <a:gd name="T16" fmla="*/ 2147483647 w 1261"/>
              <a:gd name="T17" fmla="*/ 2147483647 h 232"/>
              <a:gd name="T18" fmla="*/ 0 w 1261"/>
              <a:gd name="T19" fmla="*/ 2147483647 h 232"/>
              <a:gd name="T20" fmla="*/ 2147483647 w 1261"/>
              <a:gd name="T21" fmla="*/ 2147483647 h 232"/>
              <a:gd name="T22" fmla="*/ 2147483647 w 1261"/>
              <a:gd name="T23" fmla="*/ 2147483647 h 232"/>
              <a:gd name="T24" fmla="*/ 2147483647 w 1261"/>
              <a:gd name="T25" fmla="*/ 0 h 232"/>
              <a:gd name="T26" fmla="*/ 2147483647 w 1261"/>
              <a:gd name="T27" fmla="*/ 2147483647 h 2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1"/>
              <a:gd name="T43" fmla="*/ 0 h 232"/>
              <a:gd name="T44" fmla="*/ 1261 w 1261"/>
              <a:gd name="T45" fmla="*/ 232 h 2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1" h="232">
                <a:moveTo>
                  <a:pt x="468" y="1"/>
                </a:moveTo>
                <a:lnTo>
                  <a:pt x="468" y="1"/>
                </a:lnTo>
                <a:lnTo>
                  <a:pt x="394" y="23"/>
                </a:lnTo>
                <a:lnTo>
                  <a:pt x="234" y="72"/>
                </a:lnTo>
                <a:lnTo>
                  <a:pt x="148" y="100"/>
                </a:lnTo>
                <a:lnTo>
                  <a:pt x="74" y="125"/>
                </a:lnTo>
                <a:lnTo>
                  <a:pt x="21" y="144"/>
                </a:lnTo>
                <a:lnTo>
                  <a:pt x="5" y="150"/>
                </a:lnTo>
                <a:lnTo>
                  <a:pt x="1" y="153"/>
                </a:lnTo>
                <a:lnTo>
                  <a:pt x="0" y="154"/>
                </a:lnTo>
                <a:lnTo>
                  <a:pt x="301" y="232"/>
                </a:lnTo>
                <a:lnTo>
                  <a:pt x="718" y="207"/>
                </a:lnTo>
                <a:lnTo>
                  <a:pt x="1261" y="0"/>
                </a:lnTo>
                <a:lnTo>
                  <a:pt x="468" y="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4" name="Freeform 21">
            <a:extLst>
              <a:ext uri="{FF2B5EF4-FFF2-40B4-BE49-F238E27FC236}">
                <a16:creationId xmlns:a16="http://schemas.microsoft.com/office/drawing/2014/main" id="{70A39C38-DFE4-4050-A627-4D71B502CDB6}"/>
              </a:ext>
            </a:extLst>
          </p:cNvPr>
          <p:cNvSpPr>
            <a:spLocks/>
          </p:cNvSpPr>
          <p:nvPr/>
        </p:nvSpPr>
        <p:spPr bwMode="auto">
          <a:xfrm>
            <a:off x="2381915" y="3425580"/>
            <a:ext cx="1453093" cy="429750"/>
          </a:xfrm>
          <a:custGeom>
            <a:avLst/>
            <a:gdLst>
              <a:gd name="T0" fmla="*/ 0 w 541"/>
              <a:gd name="T1" fmla="*/ 2147483647 h 160"/>
              <a:gd name="T2" fmla="*/ 0 w 541"/>
              <a:gd name="T3" fmla="*/ 2147483647 h 160"/>
              <a:gd name="T4" fmla="*/ 2147483647 w 541"/>
              <a:gd name="T5" fmla="*/ 0 h 160"/>
              <a:gd name="T6" fmla="*/ 0 w 541"/>
              <a:gd name="T7" fmla="*/ 2147483647 h 160"/>
              <a:gd name="T8" fmla="*/ 0 60000 65536"/>
              <a:gd name="T9" fmla="*/ 0 60000 65536"/>
              <a:gd name="T10" fmla="*/ 0 60000 65536"/>
              <a:gd name="T11" fmla="*/ 0 60000 65536"/>
              <a:gd name="T12" fmla="*/ 0 w 541"/>
              <a:gd name="T13" fmla="*/ 0 h 160"/>
              <a:gd name="T14" fmla="*/ 541 w 541"/>
              <a:gd name="T15" fmla="*/ 160 h 160"/>
            </a:gdLst>
            <a:ahLst/>
            <a:cxnLst>
              <a:cxn ang="T8">
                <a:pos x="T0" y="T1"/>
              </a:cxn>
              <a:cxn ang="T9">
                <a:pos x="T2" y="T3"/>
              </a:cxn>
              <a:cxn ang="T10">
                <a:pos x="T4" y="T5"/>
              </a:cxn>
              <a:cxn ang="T11">
                <a:pos x="T6" y="T7"/>
              </a:cxn>
            </a:cxnLst>
            <a:rect l="T12" t="T13" r="T14" b="T15"/>
            <a:pathLst>
              <a:path w="541" h="160">
                <a:moveTo>
                  <a:pt x="0" y="25"/>
                </a:moveTo>
                <a:lnTo>
                  <a:pt x="0" y="160"/>
                </a:lnTo>
                <a:lnTo>
                  <a:pt x="541" y="0"/>
                </a:lnTo>
                <a:lnTo>
                  <a:pt x="0" y="25"/>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5" name="Freeform 25">
            <a:extLst>
              <a:ext uri="{FF2B5EF4-FFF2-40B4-BE49-F238E27FC236}">
                <a16:creationId xmlns:a16="http://schemas.microsoft.com/office/drawing/2014/main" id="{B9DF02F9-B150-48A4-84AE-EB564AB49ADD}"/>
              </a:ext>
            </a:extLst>
          </p:cNvPr>
          <p:cNvSpPr>
            <a:spLocks/>
          </p:cNvSpPr>
          <p:nvPr/>
        </p:nvSpPr>
        <p:spPr bwMode="auto">
          <a:xfrm>
            <a:off x="485775" y="1405755"/>
            <a:ext cx="3865065" cy="1001856"/>
          </a:xfrm>
          <a:custGeom>
            <a:avLst/>
            <a:gdLst>
              <a:gd name="T0" fmla="*/ 0 w 1439"/>
              <a:gd name="T1" fmla="*/ 0 h 373"/>
              <a:gd name="T2" fmla="*/ 2147483647 w 1439"/>
              <a:gd name="T3" fmla="*/ 2147483647 h 373"/>
              <a:gd name="T4" fmla="*/ 2147483647 w 1439"/>
              <a:gd name="T5" fmla="*/ 2147483647 h 373"/>
              <a:gd name="T6" fmla="*/ 2147483647 w 1439"/>
              <a:gd name="T7" fmla="*/ 2147483647 h 373"/>
              <a:gd name="T8" fmla="*/ 2147483647 w 1439"/>
              <a:gd name="T9" fmla="*/ 2147483647 h 373"/>
              <a:gd name="T10" fmla="*/ 2147483647 w 1439"/>
              <a:gd name="T11" fmla="*/ 2147483647 h 373"/>
              <a:gd name="T12" fmla="*/ 2147483647 w 1439"/>
              <a:gd name="T13" fmla="*/ 2147483647 h 373"/>
              <a:gd name="T14" fmla="*/ 2147483647 w 1439"/>
              <a:gd name="T15" fmla="*/ 2147483647 h 373"/>
              <a:gd name="T16" fmla="*/ 2147483647 w 1439"/>
              <a:gd name="T17" fmla="*/ 2147483647 h 373"/>
              <a:gd name="T18" fmla="*/ 2147483647 w 1439"/>
              <a:gd name="T19" fmla="*/ 2147483647 h 373"/>
              <a:gd name="T20" fmla="*/ 2147483647 w 1439"/>
              <a:gd name="T21" fmla="*/ 2147483647 h 373"/>
              <a:gd name="T22" fmla="*/ 2147483647 w 1439"/>
              <a:gd name="T23" fmla="*/ 2147483647 h 373"/>
              <a:gd name="T24" fmla="*/ 2147483647 w 1439"/>
              <a:gd name="T25" fmla="*/ 2147483647 h 373"/>
              <a:gd name="T26" fmla="*/ 2147483647 w 1439"/>
              <a:gd name="T27" fmla="*/ 2147483647 h 373"/>
              <a:gd name="T28" fmla="*/ 2147483647 w 1439"/>
              <a:gd name="T29" fmla="*/ 2147483647 h 373"/>
              <a:gd name="T30" fmla="*/ 2147483647 w 1439"/>
              <a:gd name="T31" fmla="*/ 2147483647 h 373"/>
              <a:gd name="T32" fmla="*/ 2147483647 w 1439"/>
              <a:gd name="T33" fmla="*/ 2147483647 h 373"/>
              <a:gd name="T34" fmla="*/ 2147483647 w 1439"/>
              <a:gd name="T35" fmla="*/ 2147483647 h 373"/>
              <a:gd name="T36" fmla="*/ 2147483647 w 1439"/>
              <a:gd name="T37" fmla="*/ 2147483647 h 373"/>
              <a:gd name="T38" fmla="*/ 2147483647 w 1439"/>
              <a:gd name="T39" fmla="*/ 0 h 373"/>
              <a:gd name="T40" fmla="*/ 2147483647 w 1439"/>
              <a:gd name="T41" fmla="*/ 0 h 373"/>
              <a:gd name="T42" fmla="*/ 2147483647 w 1439"/>
              <a:gd name="T43" fmla="*/ 2147483647 h 373"/>
              <a:gd name="T44" fmla="*/ 2147483647 w 1439"/>
              <a:gd name="T45" fmla="*/ 2147483647 h 373"/>
              <a:gd name="T46" fmla="*/ 2147483647 w 1439"/>
              <a:gd name="T47" fmla="*/ 2147483647 h 373"/>
              <a:gd name="T48" fmla="*/ 2147483647 w 1439"/>
              <a:gd name="T49" fmla="*/ 2147483647 h 373"/>
              <a:gd name="T50" fmla="*/ 2147483647 w 1439"/>
              <a:gd name="T51" fmla="*/ 2147483647 h 373"/>
              <a:gd name="T52" fmla="*/ 2147483647 w 1439"/>
              <a:gd name="T53" fmla="*/ 2147483647 h 373"/>
              <a:gd name="T54" fmla="*/ 2147483647 w 1439"/>
              <a:gd name="T55" fmla="*/ 2147483647 h 373"/>
              <a:gd name="T56" fmla="*/ 2147483647 w 1439"/>
              <a:gd name="T57" fmla="*/ 2147483647 h 373"/>
              <a:gd name="T58" fmla="*/ 2147483647 w 1439"/>
              <a:gd name="T59" fmla="*/ 2147483647 h 373"/>
              <a:gd name="T60" fmla="*/ 2147483647 w 1439"/>
              <a:gd name="T61" fmla="*/ 2147483647 h 373"/>
              <a:gd name="T62" fmla="*/ 2147483647 w 1439"/>
              <a:gd name="T63" fmla="*/ 2147483647 h 373"/>
              <a:gd name="T64" fmla="*/ 2147483647 w 1439"/>
              <a:gd name="T65" fmla="*/ 2147483647 h 373"/>
              <a:gd name="T66" fmla="*/ 2147483647 w 1439"/>
              <a:gd name="T67" fmla="*/ 2147483647 h 373"/>
              <a:gd name="T68" fmla="*/ 2147483647 w 1439"/>
              <a:gd name="T69" fmla="*/ 2147483647 h 373"/>
              <a:gd name="T70" fmla="*/ 2147483647 w 1439"/>
              <a:gd name="T71" fmla="*/ 2147483647 h 373"/>
              <a:gd name="T72" fmla="*/ 0 w 1439"/>
              <a:gd name="T73" fmla="*/ 0 h 373"/>
              <a:gd name="T74" fmla="*/ 0 w 1439"/>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9"/>
              <a:gd name="T115" fmla="*/ 0 h 373"/>
              <a:gd name="T116" fmla="*/ 1439 w 1439"/>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9" h="373">
                <a:moveTo>
                  <a:pt x="0" y="0"/>
                </a:moveTo>
                <a:lnTo>
                  <a:pt x="70" y="323"/>
                </a:lnTo>
                <a:lnTo>
                  <a:pt x="151" y="335"/>
                </a:lnTo>
                <a:lnTo>
                  <a:pt x="231" y="345"/>
                </a:lnTo>
                <a:lnTo>
                  <a:pt x="312" y="353"/>
                </a:lnTo>
                <a:lnTo>
                  <a:pt x="394" y="360"/>
                </a:lnTo>
                <a:lnTo>
                  <a:pt x="474" y="365"/>
                </a:lnTo>
                <a:lnTo>
                  <a:pt x="556" y="369"/>
                </a:lnTo>
                <a:lnTo>
                  <a:pt x="638" y="372"/>
                </a:lnTo>
                <a:lnTo>
                  <a:pt x="719" y="373"/>
                </a:lnTo>
                <a:lnTo>
                  <a:pt x="801" y="372"/>
                </a:lnTo>
                <a:lnTo>
                  <a:pt x="883" y="369"/>
                </a:lnTo>
                <a:lnTo>
                  <a:pt x="963" y="365"/>
                </a:lnTo>
                <a:lnTo>
                  <a:pt x="1045" y="360"/>
                </a:lnTo>
                <a:lnTo>
                  <a:pt x="1126" y="353"/>
                </a:lnTo>
                <a:lnTo>
                  <a:pt x="1206" y="345"/>
                </a:lnTo>
                <a:lnTo>
                  <a:pt x="1288" y="335"/>
                </a:lnTo>
                <a:lnTo>
                  <a:pt x="1367" y="323"/>
                </a:lnTo>
                <a:lnTo>
                  <a:pt x="1439" y="0"/>
                </a:lnTo>
                <a:lnTo>
                  <a:pt x="1349" y="15"/>
                </a:lnTo>
                <a:lnTo>
                  <a:pt x="1260" y="27"/>
                </a:lnTo>
                <a:lnTo>
                  <a:pt x="1170" y="37"/>
                </a:lnTo>
                <a:lnTo>
                  <a:pt x="1081" y="45"/>
                </a:lnTo>
                <a:lnTo>
                  <a:pt x="990" y="52"/>
                </a:lnTo>
                <a:lnTo>
                  <a:pt x="900" y="57"/>
                </a:lnTo>
                <a:lnTo>
                  <a:pt x="810" y="60"/>
                </a:lnTo>
                <a:lnTo>
                  <a:pt x="719" y="61"/>
                </a:lnTo>
                <a:lnTo>
                  <a:pt x="629" y="60"/>
                </a:lnTo>
                <a:lnTo>
                  <a:pt x="538" y="57"/>
                </a:lnTo>
                <a:lnTo>
                  <a:pt x="448" y="52"/>
                </a:lnTo>
                <a:lnTo>
                  <a:pt x="358" y="45"/>
                </a:lnTo>
                <a:lnTo>
                  <a:pt x="268" y="37"/>
                </a:lnTo>
                <a:lnTo>
                  <a:pt x="179" y="27"/>
                </a:lnTo>
                <a:lnTo>
                  <a:pt x="89" y="15"/>
                </a:lnTo>
                <a:lnTo>
                  <a:pt x="0" y="0"/>
                </a:lnTo>
                <a:close/>
              </a:path>
            </a:pathLst>
          </a:custGeom>
          <a:solidFill>
            <a:schemeClr val="accent2"/>
          </a:solidFill>
          <a:ln w="9525">
            <a:noFill/>
            <a:miter lim="800000"/>
            <a:headEnd/>
            <a:tailEnd/>
          </a:ln>
        </p:spPr>
        <p:txBody>
          <a:bodyPr lIns="91224" tIns="45612" rIns="91224" bIns="45612"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FFFFFF"/>
              </a:solidFill>
              <a:effectLst/>
              <a:uLnTx/>
              <a:uFillTx/>
              <a:latin typeface="Arial" panose="020B0604020202020204"/>
              <a:ea typeface="MS PGothic"/>
              <a:cs typeface="+mn-cs"/>
            </a:endParaRPr>
          </a:p>
        </p:txBody>
      </p:sp>
      <p:sp>
        <p:nvSpPr>
          <p:cNvPr id="96" name="Freeform 26">
            <a:extLst>
              <a:ext uri="{FF2B5EF4-FFF2-40B4-BE49-F238E27FC236}">
                <a16:creationId xmlns:a16="http://schemas.microsoft.com/office/drawing/2014/main" id="{75A2BA68-D8B0-4B8B-A3AB-B1251FE6F48F}"/>
              </a:ext>
            </a:extLst>
          </p:cNvPr>
          <p:cNvSpPr>
            <a:spLocks/>
          </p:cNvSpPr>
          <p:nvPr/>
        </p:nvSpPr>
        <p:spPr bwMode="auto">
          <a:xfrm>
            <a:off x="759715" y="2684266"/>
            <a:ext cx="3314447" cy="859500"/>
          </a:xfrm>
          <a:custGeom>
            <a:avLst/>
            <a:gdLst>
              <a:gd name="T0" fmla="*/ 0 w 1234"/>
              <a:gd name="T1" fmla="*/ 0 h 320"/>
              <a:gd name="T2" fmla="*/ 2147483647 w 1234"/>
              <a:gd name="T3" fmla="*/ 2147483647 h 320"/>
              <a:gd name="T4" fmla="*/ 2147483647 w 1234"/>
              <a:gd name="T5" fmla="*/ 2147483647 h 320"/>
              <a:gd name="T6" fmla="*/ 2147483647 w 1234"/>
              <a:gd name="T7" fmla="*/ 2147483647 h 320"/>
              <a:gd name="T8" fmla="*/ 2147483647 w 1234"/>
              <a:gd name="T9" fmla="*/ 2147483647 h 320"/>
              <a:gd name="T10" fmla="*/ 2147483647 w 1234"/>
              <a:gd name="T11" fmla="*/ 2147483647 h 320"/>
              <a:gd name="T12" fmla="*/ 2147483647 w 1234"/>
              <a:gd name="T13" fmla="*/ 2147483647 h 320"/>
              <a:gd name="T14" fmla="*/ 2147483647 w 1234"/>
              <a:gd name="T15" fmla="*/ 2147483647 h 320"/>
              <a:gd name="T16" fmla="*/ 2147483647 w 1234"/>
              <a:gd name="T17" fmla="*/ 2147483647 h 320"/>
              <a:gd name="T18" fmla="*/ 2147483647 w 1234"/>
              <a:gd name="T19" fmla="*/ 2147483647 h 320"/>
              <a:gd name="T20" fmla="*/ 2147483647 w 1234"/>
              <a:gd name="T21" fmla="*/ 2147483647 h 320"/>
              <a:gd name="T22" fmla="*/ 2147483647 w 1234"/>
              <a:gd name="T23" fmla="*/ 2147483647 h 320"/>
              <a:gd name="T24" fmla="*/ 2147483647 w 1234"/>
              <a:gd name="T25" fmla="*/ 2147483647 h 320"/>
              <a:gd name="T26" fmla="*/ 2147483647 w 1234"/>
              <a:gd name="T27" fmla="*/ 2147483647 h 320"/>
              <a:gd name="T28" fmla="*/ 2147483647 w 1234"/>
              <a:gd name="T29" fmla="*/ 2147483647 h 320"/>
              <a:gd name="T30" fmla="*/ 2147483647 w 1234"/>
              <a:gd name="T31" fmla="*/ 2147483647 h 320"/>
              <a:gd name="T32" fmla="*/ 2147483647 w 1234"/>
              <a:gd name="T33" fmla="*/ 2147483647 h 320"/>
              <a:gd name="T34" fmla="*/ 2147483647 w 1234"/>
              <a:gd name="T35" fmla="*/ 2147483647 h 320"/>
              <a:gd name="T36" fmla="*/ 2147483647 w 1234"/>
              <a:gd name="T37" fmla="*/ 2147483647 h 320"/>
              <a:gd name="T38" fmla="*/ 2147483647 w 1234"/>
              <a:gd name="T39" fmla="*/ 0 h 320"/>
              <a:gd name="T40" fmla="*/ 2147483647 w 1234"/>
              <a:gd name="T41" fmla="*/ 0 h 320"/>
              <a:gd name="T42" fmla="*/ 2147483647 w 1234"/>
              <a:gd name="T43" fmla="*/ 2147483647 h 320"/>
              <a:gd name="T44" fmla="*/ 2147483647 w 1234"/>
              <a:gd name="T45" fmla="*/ 2147483647 h 320"/>
              <a:gd name="T46" fmla="*/ 2147483647 w 1234"/>
              <a:gd name="T47" fmla="*/ 2147483647 h 320"/>
              <a:gd name="T48" fmla="*/ 2147483647 w 1234"/>
              <a:gd name="T49" fmla="*/ 2147483647 h 320"/>
              <a:gd name="T50" fmla="*/ 2147483647 w 1234"/>
              <a:gd name="T51" fmla="*/ 2147483647 h 320"/>
              <a:gd name="T52" fmla="*/ 2147483647 w 1234"/>
              <a:gd name="T53" fmla="*/ 2147483647 h 320"/>
              <a:gd name="T54" fmla="*/ 2147483647 w 1234"/>
              <a:gd name="T55" fmla="*/ 2147483647 h 320"/>
              <a:gd name="T56" fmla="*/ 2147483647 w 1234"/>
              <a:gd name="T57" fmla="*/ 2147483647 h 320"/>
              <a:gd name="T58" fmla="*/ 2147483647 w 1234"/>
              <a:gd name="T59" fmla="*/ 2147483647 h 320"/>
              <a:gd name="T60" fmla="*/ 2147483647 w 1234"/>
              <a:gd name="T61" fmla="*/ 2147483647 h 320"/>
              <a:gd name="T62" fmla="*/ 2147483647 w 1234"/>
              <a:gd name="T63" fmla="*/ 2147483647 h 320"/>
              <a:gd name="T64" fmla="*/ 2147483647 w 1234"/>
              <a:gd name="T65" fmla="*/ 2147483647 h 320"/>
              <a:gd name="T66" fmla="*/ 2147483647 w 1234"/>
              <a:gd name="T67" fmla="*/ 2147483647 h 320"/>
              <a:gd name="T68" fmla="*/ 2147483647 w 1234"/>
              <a:gd name="T69" fmla="*/ 2147483647 h 320"/>
              <a:gd name="T70" fmla="*/ 2147483647 w 1234"/>
              <a:gd name="T71" fmla="*/ 2147483647 h 320"/>
              <a:gd name="T72" fmla="*/ 0 w 1234"/>
              <a:gd name="T73" fmla="*/ 0 h 320"/>
              <a:gd name="T74" fmla="*/ 0 w 1234"/>
              <a:gd name="T75" fmla="*/ 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4"/>
              <a:gd name="T115" fmla="*/ 0 h 320"/>
              <a:gd name="T116" fmla="*/ 1234 w 1234"/>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4" h="320">
                <a:moveTo>
                  <a:pt x="0" y="0"/>
                </a:moveTo>
                <a:lnTo>
                  <a:pt x="61" y="277"/>
                </a:lnTo>
                <a:lnTo>
                  <a:pt x="129" y="288"/>
                </a:lnTo>
                <a:lnTo>
                  <a:pt x="198" y="296"/>
                </a:lnTo>
                <a:lnTo>
                  <a:pt x="268" y="304"/>
                </a:lnTo>
                <a:lnTo>
                  <a:pt x="338" y="309"/>
                </a:lnTo>
                <a:lnTo>
                  <a:pt x="408" y="314"/>
                </a:lnTo>
                <a:lnTo>
                  <a:pt x="477" y="317"/>
                </a:lnTo>
                <a:lnTo>
                  <a:pt x="547" y="320"/>
                </a:lnTo>
                <a:lnTo>
                  <a:pt x="617" y="320"/>
                </a:lnTo>
                <a:lnTo>
                  <a:pt x="687" y="320"/>
                </a:lnTo>
                <a:lnTo>
                  <a:pt x="757" y="317"/>
                </a:lnTo>
                <a:lnTo>
                  <a:pt x="827" y="314"/>
                </a:lnTo>
                <a:lnTo>
                  <a:pt x="897" y="309"/>
                </a:lnTo>
                <a:lnTo>
                  <a:pt x="965" y="304"/>
                </a:lnTo>
                <a:lnTo>
                  <a:pt x="1035" y="296"/>
                </a:lnTo>
                <a:lnTo>
                  <a:pt x="1104" y="288"/>
                </a:lnTo>
                <a:lnTo>
                  <a:pt x="1174" y="277"/>
                </a:lnTo>
                <a:lnTo>
                  <a:pt x="1234" y="0"/>
                </a:lnTo>
                <a:lnTo>
                  <a:pt x="1157" y="13"/>
                </a:lnTo>
                <a:lnTo>
                  <a:pt x="1080" y="24"/>
                </a:lnTo>
                <a:lnTo>
                  <a:pt x="1004" y="32"/>
                </a:lnTo>
                <a:lnTo>
                  <a:pt x="927" y="40"/>
                </a:lnTo>
                <a:lnTo>
                  <a:pt x="849" y="45"/>
                </a:lnTo>
                <a:lnTo>
                  <a:pt x="773" y="49"/>
                </a:lnTo>
                <a:lnTo>
                  <a:pt x="695" y="51"/>
                </a:lnTo>
                <a:lnTo>
                  <a:pt x="617" y="53"/>
                </a:lnTo>
                <a:lnTo>
                  <a:pt x="539" y="51"/>
                </a:lnTo>
                <a:lnTo>
                  <a:pt x="462" y="49"/>
                </a:lnTo>
                <a:lnTo>
                  <a:pt x="384" y="45"/>
                </a:lnTo>
                <a:lnTo>
                  <a:pt x="308" y="40"/>
                </a:lnTo>
                <a:lnTo>
                  <a:pt x="230" y="32"/>
                </a:lnTo>
                <a:lnTo>
                  <a:pt x="153" y="24"/>
                </a:lnTo>
                <a:lnTo>
                  <a:pt x="77" y="13"/>
                </a:lnTo>
                <a:lnTo>
                  <a:pt x="0" y="0"/>
                </a:lnTo>
                <a:close/>
              </a:path>
            </a:pathLst>
          </a:custGeom>
          <a:solidFill>
            <a:schemeClr val="accent1"/>
          </a:solidFill>
          <a:ln>
            <a:noFill/>
          </a:ln>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cxnSp>
        <p:nvCxnSpPr>
          <p:cNvPr id="97" name="Straight Connector 20">
            <a:extLst>
              <a:ext uri="{FF2B5EF4-FFF2-40B4-BE49-F238E27FC236}">
                <a16:creationId xmlns:a16="http://schemas.microsoft.com/office/drawing/2014/main" id="{208BFE77-1478-4FC1-B0AD-1BF7E6BC97C4}"/>
              </a:ext>
            </a:extLst>
          </p:cNvPr>
          <p:cNvCxnSpPr>
            <a:cxnSpLocks noChangeShapeType="1"/>
          </p:cNvCxnSpPr>
          <p:nvPr/>
        </p:nvCxnSpPr>
        <p:spPr bwMode="auto">
          <a:xfrm flipH="1">
            <a:off x="4526419" y="1881640"/>
            <a:ext cx="1455281"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98" name="Straight Connector 22">
            <a:extLst>
              <a:ext uri="{FF2B5EF4-FFF2-40B4-BE49-F238E27FC236}">
                <a16:creationId xmlns:a16="http://schemas.microsoft.com/office/drawing/2014/main" id="{DF8BC71A-71B2-4CA2-B5F5-31008B4FBD57}"/>
              </a:ext>
            </a:extLst>
          </p:cNvPr>
          <p:cNvCxnSpPr>
            <a:cxnSpLocks noChangeShapeType="1"/>
          </p:cNvCxnSpPr>
          <p:nvPr/>
        </p:nvCxnSpPr>
        <p:spPr bwMode="auto">
          <a:xfrm flipH="1">
            <a:off x="4272683" y="3080889"/>
            <a:ext cx="1709017"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99" name="TextBox 27">
            <a:extLst>
              <a:ext uri="{FF2B5EF4-FFF2-40B4-BE49-F238E27FC236}">
                <a16:creationId xmlns:a16="http://schemas.microsoft.com/office/drawing/2014/main" id="{BF5A7F23-9BB2-4252-B905-F8340F979B2D}"/>
              </a:ext>
            </a:extLst>
          </p:cNvPr>
          <p:cNvSpPr txBox="1">
            <a:spLocks noChangeArrowheads="1"/>
          </p:cNvSpPr>
          <p:nvPr/>
        </p:nvSpPr>
        <p:spPr bwMode="auto">
          <a:xfrm>
            <a:off x="6096000" y="1787277"/>
            <a:ext cx="5610273" cy="9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2" spcCol="457200" anchor="t">
            <a:spAutoFit/>
          </a:bodyPr>
          <a:lstStyle>
            <a:defPPr>
              <a:defRPr lang="en-US"/>
            </a:defPPr>
            <a:lvl1pPr algn="l" eaLnBrk="1" hangingPunct="1">
              <a:buFontTx/>
              <a:buNone/>
              <a:defRPr sz="1600"/>
            </a:lvl1pPr>
            <a:lvl2pPr marL="742950" indent="-285750" algn="l" eaLnBrk="0" hangingPunct="0">
              <a:spcBef>
                <a:spcPct val="20000"/>
              </a:spcBef>
              <a:buChar char="–"/>
            </a:lvl2pPr>
            <a:lvl3pPr marL="1143000" indent="-228600" algn="l" eaLnBrk="0" hangingPunct="0">
              <a:spcBef>
                <a:spcPct val="20000"/>
              </a:spcBef>
              <a:buFont typeface="Arial" charset="0"/>
              <a:buChar char="­"/>
            </a:lvl3pPr>
            <a:lvl4pPr marL="1600200" indent="-228600" algn="l" eaLnBrk="0" hangingPunct="0">
              <a:spcBef>
                <a:spcPct val="20000"/>
              </a:spcBef>
              <a:buFont typeface="Arial" charset="0"/>
              <a:buChar char="­"/>
            </a:lvl4pPr>
            <a:lvl5pPr marL="2057400" indent="-228600" algn="l" eaLnBrk="0" hangingPunct="0">
              <a:spcBef>
                <a:spcPct val="20000"/>
              </a:spcBef>
              <a:buFont typeface="Arial" charset="0"/>
              <a:buChar char="-"/>
            </a:lvl5pPr>
            <a:lvl6pPr marL="2514600" indent="-228600" eaLnBrk="0" fontAlgn="base" hangingPunct="0">
              <a:spcBef>
                <a:spcPct val="20000"/>
              </a:spcBef>
              <a:spcAft>
                <a:spcPct val="0"/>
              </a:spcAft>
              <a:buFont typeface="Arial" charset="0"/>
              <a:buChar char="-"/>
            </a:lvl6pPr>
            <a:lvl7pPr marL="2971800" indent="-228600" eaLnBrk="0" fontAlgn="base" hangingPunct="0">
              <a:spcBef>
                <a:spcPct val="20000"/>
              </a:spcBef>
              <a:spcAft>
                <a:spcPct val="0"/>
              </a:spcAft>
              <a:buFont typeface="Arial" charset="0"/>
              <a:buChar char="-"/>
            </a:lvl7pPr>
            <a:lvl8pPr marL="3429000" indent="-228600" eaLnBrk="0" fontAlgn="base" hangingPunct="0">
              <a:spcBef>
                <a:spcPct val="20000"/>
              </a:spcBef>
              <a:spcAft>
                <a:spcPct val="0"/>
              </a:spcAft>
              <a:buFont typeface="Arial" charset="0"/>
              <a:buChar char="-"/>
            </a:lvl8pPr>
            <a:lvl9pPr marL="3886200" indent="-228600" eaLnBrk="0" fontAlgn="base" hangingPunct="0">
              <a:spcBef>
                <a:spcPct val="20000"/>
              </a:spcBef>
              <a:spcAft>
                <a:spcPct val="0"/>
              </a:spcAft>
              <a:buFont typeface="Arial" charset="0"/>
              <a:buChar char="-"/>
            </a:lvl9pPr>
          </a:lstStyle>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dirty="0">
                <a:solidFill>
                  <a:srgbClr val="000000"/>
                </a:solidFill>
                <a:ea typeface="MS PGothic"/>
              </a:rPr>
              <a:t>Correcciones de mercado verificables</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dirty="0">
                <a:solidFill>
                  <a:srgbClr val="000000"/>
                </a:solidFill>
                <a:ea typeface="MS PGothic"/>
              </a:rPr>
              <a:t>Ofertas de productos modificados</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dirty="0">
                <a:solidFill>
                  <a:srgbClr val="000000"/>
                </a:solidFill>
                <a:ea typeface="MS PGothic"/>
              </a:rPr>
              <a:t>Aumento de las tasas de interés</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dirty="0">
                <a:solidFill>
                  <a:srgbClr val="000000"/>
                </a:solidFill>
                <a:ea typeface="MS PGothic"/>
              </a:rPr>
              <a:t>Disciplina de mercado amplificada</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dirty="0">
                <a:solidFill>
                  <a:srgbClr val="000000"/>
                </a:solidFill>
                <a:ea typeface="MS PGothic"/>
              </a:rPr>
              <a:t>Mercado de bonos catastróficos sin precedentes</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kern="0" dirty="0">
                <a:solidFill>
                  <a:srgbClr val="000000"/>
                </a:solidFill>
                <a:latin typeface="Arial" charset="0"/>
                <a:ea typeface="MS PGothic" pitchFamily="34" charset="-128"/>
              </a:rPr>
              <a:t>Análisis en evolución</a:t>
            </a:r>
          </a:p>
          <a:p>
            <a:pPr marL="137160" lvl="0" indent="-137160" defTabSz="914400" fontAlgn="base">
              <a:lnSpc>
                <a:spcPct val="86000"/>
              </a:lnSpc>
              <a:spcBef>
                <a:spcPct val="0"/>
              </a:spcBef>
              <a:spcAft>
                <a:spcPts val="600"/>
              </a:spcAft>
              <a:buFont typeface="Arial" panose="020B0604020202020204" pitchFamily="34" charset="0"/>
              <a:buChar char="•"/>
              <a:defRPr/>
            </a:pPr>
            <a:r>
              <a:rPr lang="es-CO" altLang="en-US" sz="1100" kern="0" dirty="0">
                <a:solidFill>
                  <a:srgbClr val="000000"/>
                </a:solidFill>
                <a:latin typeface="Arial" charset="0"/>
                <a:ea typeface="MS PGothic" pitchFamily="34" charset="-128"/>
              </a:rPr>
              <a:t>Aplicaciones de las nuevas tecnologías</a:t>
            </a:r>
            <a:endParaRPr kumimoji="0" lang="es-CO" altLang="en-US" sz="1100" b="0" i="0" u="none" strike="noStrike" kern="0" cap="none" spc="0" normalizeH="0" baseline="0" noProof="0" dirty="0">
              <a:ln>
                <a:noFill/>
              </a:ln>
              <a:solidFill>
                <a:srgbClr val="000000"/>
              </a:solidFill>
              <a:effectLst/>
              <a:uLnTx/>
              <a:uFillTx/>
              <a:latin typeface="Arial" charset="0"/>
              <a:ea typeface="MS PGothic" pitchFamily="34" charset="-128"/>
            </a:endParaRPr>
          </a:p>
        </p:txBody>
      </p:sp>
      <p:sp>
        <p:nvSpPr>
          <p:cNvPr id="100" name="TextBox 28">
            <a:extLst>
              <a:ext uri="{FF2B5EF4-FFF2-40B4-BE49-F238E27FC236}">
                <a16:creationId xmlns:a16="http://schemas.microsoft.com/office/drawing/2014/main" id="{7CE239B4-5F92-4112-A430-A22F4C7D043A}"/>
              </a:ext>
            </a:extLst>
          </p:cNvPr>
          <p:cNvSpPr txBox="1">
            <a:spLocks noChangeArrowheads="1"/>
          </p:cNvSpPr>
          <p:nvPr/>
        </p:nvSpPr>
        <p:spPr bwMode="auto">
          <a:xfrm>
            <a:off x="6096000" y="3037062"/>
            <a:ext cx="5613398" cy="11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2" spcCol="457200" anchor="t">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Continuidad de la inflación subyacente y social</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Incertidumbre macroeconómica</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Actividad global de siniestros catastróficos</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Cambio climático</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Amenazas cibernéticas</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Interrupciones de la cadena de suministro</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Impactos en los balances</a:t>
            </a:r>
          </a:p>
          <a:p>
            <a:pPr marL="137160" indent="-137160" defTabSz="914400" eaLnBrk="1" fontAlgn="base" hangingPunct="1">
              <a:lnSpc>
                <a:spcPct val="86000"/>
              </a:lnSpc>
              <a:spcBef>
                <a:spcPct val="0"/>
              </a:spcBef>
              <a:spcAft>
                <a:spcPts val="600"/>
              </a:spcAft>
              <a:defRPr/>
            </a:pPr>
            <a:r>
              <a:rPr lang="es-ES" altLang="en-US" sz="1100" kern="0" dirty="0">
                <a:solidFill>
                  <a:srgbClr val="000000"/>
                </a:solidFill>
                <a:latin typeface="Arial"/>
                <a:ea typeface="MS PGothic"/>
                <a:cs typeface="Arial"/>
              </a:rPr>
              <a:t>Conflicto en curso entre Rusia y Ucrania</a:t>
            </a:r>
            <a:endParaRPr lang="es-CO" altLang="en-US" sz="1100" b="0" i="0" u="none" strike="noStrike" kern="0" cap="none" spc="0" normalizeH="0" baseline="0" noProof="0" dirty="0">
              <a:ln>
                <a:noFill/>
              </a:ln>
              <a:solidFill>
                <a:srgbClr val="000000"/>
              </a:solidFill>
              <a:effectLst/>
              <a:uLnTx/>
              <a:uFillTx/>
              <a:latin typeface="Arial"/>
              <a:ea typeface="MS PGothic"/>
              <a:cs typeface="Arial"/>
            </a:endParaRPr>
          </a:p>
        </p:txBody>
      </p:sp>
      <p:sp>
        <p:nvSpPr>
          <p:cNvPr id="101" name="Oval 100">
            <a:extLst>
              <a:ext uri="{FF2B5EF4-FFF2-40B4-BE49-F238E27FC236}">
                <a16:creationId xmlns:a16="http://schemas.microsoft.com/office/drawing/2014/main" id="{A8BA4631-EC33-4544-ADA3-94CCA892BDEE}"/>
              </a:ext>
            </a:extLst>
          </p:cNvPr>
          <p:cNvSpPr/>
          <p:nvPr/>
        </p:nvSpPr>
        <p:spPr bwMode="auto">
          <a:xfrm flipV="1">
            <a:off x="4459354" y="1791282"/>
            <a:ext cx="180975" cy="180975"/>
          </a:xfrm>
          <a:prstGeom prst="ellipse">
            <a:avLst/>
          </a:prstGeom>
          <a:solidFill>
            <a:srgbClr val="FFFFFF"/>
          </a:solidFill>
          <a:ln w="28575" algn="ctr">
            <a:solidFill>
              <a:schemeClr val="accent2"/>
            </a:solidFill>
            <a:round/>
            <a:headEnd/>
            <a:tailEnd/>
          </a:ln>
        </p:spPr>
        <p:txBody>
          <a:bodyPr lIns="91224" tIns="45612" rIns="91224" bIns="45612" numCol="2"/>
          <a:lstStyle/>
          <a:p>
            <a:pPr marL="0" marR="0" lvl="0" indent="0" algn="ctr" defTabSz="914400" rtl="0" eaLnBrk="1" fontAlgn="auto" latinLnBrk="0" hangingPunct="1">
              <a:lnSpc>
                <a:spcPct val="86000"/>
              </a:lnSpc>
              <a:spcBef>
                <a:spcPts val="0"/>
              </a:spcBef>
              <a:spcAft>
                <a:spcPts val="0"/>
              </a:spcAft>
              <a:buClrTx/>
              <a:buSzTx/>
              <a:buFontTx/>
              <a:buNone/>
              <a:tabLst/>
              <a:defRPr/>
            </a:pPr>
            <a:endParaRPr kumimoji="0" lang="es-CO" sz="2000" b="0" i="0" u="none" strike="noStrike" kern="0" cap="none" spc="0" normalizeH="0" baseline="0" noProof="0" dirty="0">
              <a:ln>
                <a:noFill/>
              </a:ln>
              <a:solidFill>
                <a:sysClr val="windowText" lastClr="000000"/>
              </a:solidFill>
              <a:effectLst/>
              <a:uLnTx/>
              <a:uFillTx/>
              <a:latin typeface="Arial" panose="020B0604020202020204"/>
              <a:ea typeface="MS PGothic"/>
              <a:cs typeface="+mn-cs"/>
            </a:endParaRPr>
          </a:p>
        </p:txBody>
      </p:sp>
      <p:sp>
        <p:nvSpPr>
          <p:cNvPr id="102" name="Oval 101">
            <a:extLst>
              <a:ext uri="{FF2B5EF4-FFF2-40B4-BE49-F238E27FC236}">
                <a16:creationId xmlns:a16="http://schemas.microsoft.com/office/drawing/2014/main" id="{8D64C9A9-630C-4108-AD52-19B6EEB055C2}"/>
              </a:ext>
            </a:extLst>
          </p:cNvPr>
          <p:cNvSpPr/>
          <p:nvPr/>
        </p:nvSpPr>
        <p:spPr bwMode="auto">
          <a:xfrm flipV="1">
            <a:off x="4199908" y="2990532"/>
            <a:ext cx="180975" cy="180975"/>
          </a:xfrm>
          <a:prstGeom prst="ellipse">
            <a:avLst/>
          </a:prstGeom>
          <a:solidFill>
            <a:srgbClr val="FFFFFF"/>
          </a:solidFill>
          <a:ln w="28575" algn="ctr">
            <a:solidFill>
              <a:schemeClr val="accent1"/>
            </a:solidFill>
            <a:round/>
            <a:headEnd/>
            <a:tailEnd/>
          </a:ln>
        </p:spPr>
        <p:txBody>
          <a:bodyPr lIns="91224" tIns="45612" rIns="91224" bIns="45612"/>
          <a:lstStyle/>
          <a:p>
            <a:pPr marL="0" marR="0" lvl="0" indent="0" algn="ctr" defTabSz="914400" rtl="0" eaLnBrk="1" fontAlgn="auto" latinLnBrk="0" hangingPunct="1">
              <a:lnSpc>
                <a:spcPct val="86000"/>
              </a:lnSpc>
              <a:spcBef>
                <a:spcPts val="0"/>
              </a:spcBef>
              <a:spcAft>
                <a:spcPts val="0"/>
              </a:spcAft>
              <a:buClrTx/>
              <a:buSzTx/>
              <a:buFontTx/>
              <a:buNone/>
              <a:tabLst/>
              <a:defRPr/>
            </a:pPr>
            <a:endParaRPr kumimoji="0" lang="es-CO" sz="2000" b="0" i="0" u="none" strike="noStrike" kern="0" cap="none" spc="0" normalizeH="0" baseline="0" noProof="0" dirty="0">
              <a:ln>
                <a:noFill/>
              </a:ln>
              <a:solidFill>
                <a:sysClr val="windowText" lastClr="000000"/>
              </a:solidFill>
              <a:effectLst/>
              <a:uLnTx/>
              <a:uFillTx/>
              <a:latin typeface="Arial" panose="020B0604020202020204"/>
              <a:ea typeface="MS PGothic"/>
              <a:cs typeface="+mn-cs"/>
            </a:endParaRPr>
          </a:p>
        </p:txBody>
      </p:sp>
      <p:cxnSp>
        <p:nvCxnSpPr>
          <p:cNvPr id="109" name="Straight Connector 108">
            <a:extLst>
              <a:ext uri="{FF2B5EF4-FFF2-40B4-BE49-F238E27FC236}">
                <a16:creationId xmlns:a16="http://schemas.microsoft.com/office/drawing/2014/main" id="{E0934830-08DA-4796-8B8E-9A5FF52DB6E9}"/>
              </a:ext>
            </a:extLst>
          </p:cNvPr>
          <p:cNvCxnSpPr/>
          <p:nvPr/>
        </p:nvCxnSpPr>
        <p:spPr>
          <a:xfrm>
            <a:off x="6096000" y="2832739"/>
            <a:ext cx="5610225" cy="0"/>
          </a:xfrm>
          <a:prstGeom prst="line">
            <a:avLst/>
          </a:prstGeom>
          <a:ln w="19050">
            <a:solidFill>
              <a:srgbClr val="DADADA"/>
            </a:solidFill>
          </a:ln>
          <a:effectLst/>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18716A52-2F8F-4D32-8F10-AD7B512B607C}"/>
              </a:ext>
            </a:extLst>
          </p:cNvPr>
          <p:cNvSpPr/>
          <p:nvPr/>
        </p:nvSpPr>
        <p:spPr>
          <a:xfrm>
            <a:off x="1672071" y="1881402"/>
            <a:ext cx="1886205" cy="185307"/>
          </a:xfrm>
          <a:prstGeom prst="rect">
            <a:avLst/>
          </a:prstGeom>
        </p:spPr>
        <p:txBody>
          <a:bodyPr wrap="square" lIns="0" tIns="0" rIns="0" bIns="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Arial" panose="020B0604020202020204"/>
                <a:ea typeface="MS PGothic"/>
                <a:cs typeface="+mn-cs"/>
              </a:rPr>
              <a:t>Motores de confianza</a:t>
            </a:r>
          </a:p>
        </p:txBody>
      </p:sp>
      <p:grpSp>
        <p:nvGrpSpPr>
          <p:cNvPr id="111" name="Group 4">
            <a:extLst>
              <a:ext uri="{FF2B5EF4-FFF2-40B4-BE49-F238E27FC236}">
                <a16:creationId xmlns:a16="http://schemas.microsoft.com/office/drawing/2014/main" id="{ABD7574F-8741-4B1A-B898-AAF6C63B7991}"/>
              </a:ext>
            </a:extLst>
          </p:cNvPr>
          <p:cNvGrpSpPr>
            <a:grpSpLocks noChangeAspect="1"/>
          </p:cNvGrpSpPr>
          <p:nvPr/>
        </p:nvGrpSpPr>
        <p:grpSpPr bwMode="auto">
          <a:xfrm>
            <a:off x="1110753" y="1707602"/>
            <a:ext cx="363982" cy="365760"/>
            <a:chOff x="3840" y="2160"/>
            <a:chExt cx="614" cy="617"/>
          </a:xfrm>
          <a:solidFill>
            <a:schemeClr val="bg1"/>
          </a:solidFill>
        </p:grpSpPr>
        <p:sp>
          <p:nvSpPr>
            <p:cNvPr id="112" name="Freeform 5">
              <a:extLst>
                <a:ext uri="{FF2B5EF4-FFF2-40B4-BE49-F238E27FC236}">
                  <a16:creationId xmlns:a16="http://schemas.microsoft.com/office/drawing/2014/main" id="{ADDFAE7B-9456-4687-8DE2-1474C3910893}"/>
                </a:ext>
              </a:extLst>
            </p:cNvPr>
            <p:cNvSpPr>
              <a:spLocks/>
            </p:cNvSpPr>
            <p:nvPr/>
          </p:nvSpPr>
          <p:spPr bwMode="auto">
            <a:xfrm>
              <a:off x="3840" y="2335"/>
              <a:ext cx="288" cy="442"/>
            </a:xfrm>
            <a:custGeom>
              <a:avLst/>
              <a:gdLst>
                <a:gd name="T0" fmla="*/ 74 w 120"/>
                <a:gd name="T1" fmla="*/ 62 h 184"/>
                <a:gd name="T2" fmla="*/ 48 w 120"/>
                <a:gd name="T3" fmla="*/ 56 h 184"/>
                <a:gd name="T4" fmla="*/ 48 w 120"/>
                <a:gd name="T5" fmla="*/ 24 h 184"/>
                <a:gd name="T6" fmla="*/ 24 w 120"/>
                <a:gd name="T7" fmla="*/ 0 h 184"/>
                <a:gd name="T8" fmla="*/ 0 w 120"/>
                <a:gd name="T9" fmla="*/ 24 h 184"/>
                <a:gd name="T10" fmla="*/ 0 w 120"/>
                <a:gd name="T11" fmla="*/ 94 h 184"/>
                <a:gd name="T12" fmla="*/ 8 w 120"/>
                <a:gd name="T13" fmla="*/ 115 h 184"/>
                <a:gd name="T14" fmla="*/ 48 w 120"/>
                <a:gd name="T15" fmla="*/ 163 h 184"/>
                <a:gd name="T16" fmla="*/ 48 w 120"/>
                <a:gd name="T17" fmla="*/ 176 h 184"/>
                <a:gd name="T18" fmla="*/ 56 w 120"/>
                <a:gd name="T19" fmla="*/ 184 h 184"/>
                <a:gd name="T20" fmla="*/ 64 w 120"/>
                <a:gd name="T21" fmla="*/ 176 h 184"/>
                <a:gd name="T22" fmla="*/ 64 w 120"/>
                <a:gd name="T23" fmla="*/ 160 h 184"/>
                <a:gd name="T24" fmla="*/ 62 w 120"/>
                <a:gd name="T25" fmla="*/ 154 h 184"/>
                <a:gd name="T26" fmla="*/ 19 w 120"/>
                <a:gd name="T27" fmla="*/ 104 h 184"/>
                <a:gd name="T28" fmla="*/ 16 w 120"/>
                <a:gd name="T29" fmla="*/ 94 h 184"/>
                <a:gd name="T30" fmla="*/ 16 w 120"/>
                <a:gd name="T31" fmla="*/ 24 h 184"/>
                <a:gd name="T32" fmla="*/ 24 w 120"/>
                <a:gd name="T33" fmla="*/ 16 h 184"/>
                <a:gd name="T34" fmla="*/ 32 w 120"/>
                <a:gd name="T35" fmla="*/ 24 h 184"/>
                <a:gd name="T36" fmla="*/ 32 w 120"/>
                <a:gd name="T37" fmla="*/ 73 h 184"/>
                <a:gd name="T38" fmla="*/ 39 w 120"/>
                <a:gd name="T39" fmla="*/ 97 h 184"/>
                <a:gd name="T40" fmla="*/ 67 w 120"/>
                <a:gd name="T41" fmla="*/ 125 h 184"/>
                <a:gd name="T42" fmla="*/ 78 w 120"/>
                <a:gd name="T43" fmla="*/ 125 h 184"/>
                <a:gd name="T44" fmla="*/ 78 w 120"/>
                <a:gd name="T45" fmla="*/ 114 h 184"/>
                <a:gd name="T46" fmla="*/ 50 w 120"/>
                <a:gd name="T47" fmla="*/ 86 h 184"/>
                <a:gd name="T48" fmla="*/ 50 w 120"/>
                <a:gd name="T49" fmla="*/ 73 h 184"/>
                <a:gd name="T50" fmla="*/ 63 w 120"/>
                <a:gd name="T51" fmla="*/ 73 h 184"/>
                <a:gd name="T52" fmla="*/ 100 w 120"/>
                <a:gd name="T53" fmla="*/ 111 h 184"/>
                <a:gd name="T54" fmla="*/ 104 w 120"/>
                <a:gd name="T55" fmla="*/ 121 h 184"/>
                <a:gd name="T56" fmla="*/ 104 w 120"/>
                <a:gd name="T57" fmla="*/ 176 h 184"/>
                <a:gd name="T58" fmla="*/ 112 w 120"/>
                <a:gd name="T59" fmla="*/ 184 h 184"/>
                <a:gd name="T60" fmla="*/ 120 w 120"/>
                <a:gd name="T61" fmla="*/ 176 h 184"/>
                <a:gd name="T62" fmla="*/ 120 w 120"/>
                <a:gd name="T63" fmla="*/ 121 h 184"/>
                <a:gd name="T64" fmla="*/ 111 w 120"/>
                <a:gd name="T65" fmla="*/ 99 h 184"/>
                <a:gd name="T66" fmla="*/ 74 w 120"/>
                <a:gd name="T67"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84">
                  <a:moveTo>
                    <a:pt x="74" y="62"/>
                  </a:moveTo>
                  <a:cubicBezTo>
                    <a:pt x="67" y="55"/>
                    <a:pt x="57" y="53"/>
                    <a:pt x="48" y="56"/>
                  </a:cubicBezTo>
                  <a:cubicBezTo>
                    <a:pt x="48" y="24"/>
                    <a:pt x="48" y="24"/>
                    <a:pt x="48" y="24"/>
                  </a:cubicBezTo>
                  <a:cubicBezTo>
                    <a:pt x="48" y="10"/>
                    <a:pt x="37" y="0"/>
                    <a:pt x="24" y="0"/>
                  </a:cubicBezTo>
                  <a:cubicBezTo>
                    <a:pt x="11" y="0"/>
                    <a:pt x="0" y="10"/>
                    <a:pt x="0" y="24"/>
                  </a:cubicBezTo>
                  <a:cubicBezTo>
                    <a:pt x="0" y="94"/>
                    <a:pt x="0" y="94"/>
                    <a:pt x="0" y="94"/>
                  </a:cubicBezTo>
                  <a:cubicBezTo>
                    <a:pt x="0" y="103"/>
                    <a:pt x="3" y="110"/>
                    <a:pt x="8" y="115"/>
                  </a:cubicBezTo>
                  <a:cubicBezTo>
                    <a:pt x="48" y="163"/>
                    <a:pt x="48" y="163"/>
                    <a:pt x="48" y="163"/>
                  </a:cubicBezTo>
                  <a:cubicBezTo>
                    <a:pt x="48" y="176"/>
                    <a:pt x="48" y="176"/>
                    <a:pt x="48" y="176"/>
                  </a:cubicBezTo>
                  <a:cubicBezTo>
                    <a:pt x="48" y="180"/>
                    <a:pt x="52" y="184"/>
                    <a:pt x="56" y="184"/>
                  </a:cubicBezTo>
                  <a:cubicBezTo>
                    <a:pt x="61" y="184"/>
                    <a:pt x="64" y="180"/>
                    <a:pt x="64" y="176"/>
                  </a:cubicBezTo>
                  <a:cubicBezTo>
                    <a:pt x="64" y="160"/>
                    <a:pt x="64" y="160"/>
                    <a:pt x="64" y="160"/>
                  </a:cubicBezTo>
                  <a:cubicBezTo>
                    <a:pt x="64" y="158"/>
                    <a:pt x="64" y="156"/>
                    <a:pt x="62" y="154"/>
                  </a:cubicBezTo>
                  <a:cubicBezTo>
                    <a:pt x="19" y="104"/>
                    <a:pt x="19" y="104"/>
                    <a:pt x="19" y="104"/>
                  </a:cubicBezTo>
                  <a:cubicBezTo>
                    <a:pt x="17" y="102"/>
                    <a:pt x="16" y="99"/>
                    <a:pt x="16" y="94"/>
                  </a:cubicBezTo>
                  <a:cubicBezTo>
                    <a:pt x="16" y="24"/>
                    <a:pt x="16" y="24"/>
                    <a:pt x="16" y="24"/>
                  </a:cubicBezTo>
                  <a:cubicBezTo>
                    <a:pt x="16" y="19"/>
                    <a:pt x="20" y="16"/>
                    <a:pt x="24" y="16"/>
                  </a:cubicBezTo>
                  <a:cubicBezTo>
                    <a:pt x="29" y="16"/>
                    <a:pt x="32" y="19"/>
                    <a:pt x="32" y="24"/>
                  </a:cubicBezTo>
                  <a:cubicBezTo>
                    <a:pt x="32" y="73"/>
                    <a:pt x="32" y="73"/>
                    <a:pt x="32" y="73"/>
                  </a:cubicBezTo>
                  <a:cubicBezTo>
                    <a:pt x="30" y="82"/>
                    <a:pt x="32" y="91"/>
                    <a:pt x="39" y="97"/>
                  </a:cubicBezTo>
                  <a:cubicBezTo>
                    <a:pt x="67" y="125"/>
                    <a:pt x="67" y="125"/>
                    <a:pt x="67" y="125"/>
                  </a:cubicBezTo>
                  <a:cubicBezTo>
                    <a:pt x="70" y="128"/>
                    <a:pt x="75" y="128"/>
                    <a:pt x="78" y="125"/>
                  </a:cubicBezTo>
                  <a:cubicBezTo>
                    <a:pt x="81" y="122"/>
                    <a:pt x="81" y="117"/>
                    <a:pt x="78" y="114"/>
                  </a:cubicBezTo>
                  <a:cubicBezTo>
                    <a:pt x="50" y="86"/>
                    <a:pt x="50" y="86"/>
                    <a:pt x="50" y="86"/>
                  </a:cubicBezTo>
                  <a:cubicBezTo>
                    <a:pt x="47" y="83"/>
                    <a:pt x="47" y="77"/>
                    <a:pt x="50" y="73"/>
                  </a:cubicBezTo>
                  <a:cubicBezTo>
                    <a:pt x="53" y="70"/>
                    <a:pt x="59" y="70"/>
                    <a:pt x="63" y="73"/>
                  </a:cubicBezTo>
                  <a:cubicBezTo>
                    <a:pt x="100" y="111"/>
                    <a:pt x="100" y="111"/>
                    <a:pt x="100" y="111"/>
                  </a:cubicBezTo>
                  <a:cubicBezTo>
                    <a:pt x="103" y="113"/>
                    <a:pt x="104" y="117"/>
                    <a:pt x="104" y="121"/>
                  </a:cubicBezTo>
                  <a:cubicBezTo>
                    <a:pt x="104" y="176"/>
                    <a:pt x="104" y="176"/>
                    <a:pt x="104" y="176"/>
                  </a:cubicBezTo>
                  <a:cubicBezTo>
                    <a:pt x="104" y="180"/>
                    <a:pt x="108" y="184"/>
                    <a:pt x="112" y="184"/>
                  </a:cubicBezTo>
                  <a:cubicBezTo>
                    <a:pt x="117" y="184"/>
                    <a:pt x="120" y="180"/>
                    <a:pt x="120" y="176"/>
                  </a:cubicBezTo>
                  <a:cubicBezTo>
                    <a:pt x="120" y="121"/>
                    <a:pt x="120" y="121"/>
                    <a:pt x="120" y="121"/>
                  </a:cubicBezTo>
                  <a:cubicBezTo>
                    <a:pt x="120" y="112"/>
                    <a:pt x="117" y="104"/>
                    <a:pt x="111" y="99"/>
                  </a:cubicBezTo>
                  <a:lnTo>
                    <a:pt x="7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3" name="Freeform 6">
              <a:extLst>
                <a:ext uri="{FF2B5EF4-FFF2-40B4-BE49-F238E27FC236}">
                  <a16:creationId xmlns:a16="http://schemas.microsoft.com/office/drawing/2014/main" id="{AE8A7CF2-E93F-4919-9BCF-47CBCFAAAC3A}"/>
                </a:ext>
              </a:extLst>
            </p:cNvPr>
            <p:cNvSpPr>
              <a:spLocks/>
            </p:cNvSpPr>
            <p:nvPr/>
          </p:nvSpPr>
          <p:spPr bwMode="auto">
            <a:xfrm>
              <a:off x="4166" y="2335"/>
              <a:ext cx="288" cy="442"/>
            </a:xfrm>
            <a:custGeom>
              <a:avLst/>
              <a:gdLst>
                <a:gd name="T0" fmla="*/ 96 w 120"/>
                <a:gd name="T1" fmla="*/ 0 h 184"/>
                <a:gd name="T2" fmla="*/ 72 w 120"/>
                <a:gd name="T3" fmla="*/ 24 h 184"/>
                <a:gd name="T4" fmla="*/ 72 w 120"/>
                <a:gd name="T5" fmla="*/ 56 h 184"/>
                <a:gd name="T6" fmla="*/ 47 w 120"/>
                <a:gd name="T7" fmla="*/ 62 h 184"/>
                <a:gd name="T8" fmla="*/ 10 w 120"/>
                <a:gd name="T9" fmla="*/ 98 h 184"/>
                <a:gd name="T10" fmla="*/ 0 w 120"/>
                <a:gd name="T11" fmla="*/ 121 h 184"/>
                <a:gd name="T12" fmla="*/ 0 w 120"/>
                <a:gd name="T13" fmla="*/ 176 h 184"/>
                <a:gd name="T14" fmla="*/ 8 w 120"/>
                <a:gd name="T15" fmla="*/ 184 h 184"/>
                <a:gd name="T16" fmla="*/ 16 w 120"/>
                <a:gd name="T17" fmla="*/ 176 h 184"/>
                <a:gd name="T18" fmla="*/ 16 w 120"/>
                <a:gd name="T19" fmla="*/ 121 h 184"/>
                <a:gd name="T20" fmla="*/ 21 w 120"/>
                <a:gd name="T21" fmla="*/ 110 h 184"/>
                <a:gd name="T22" fmla="*/ 58 w 120"/>
                <a:gd name="T23" fmla="*/ 73 h 184"/>
                <a:gd name="T24" fmla="*/ 71 w 120"/>
                <a:gd name="T25" fmla="*/ 73 h 184"/>
                <a:gd name="T26" fmla="*/ 73 w 120"/>
                <a:gd name="T27" fmla="*/ 80 h 184"/>
                <a:gd name="T28" fmla="*/ 71 w 120"/>
                <a:gd name="T29" fmla="*/ 86 h 184"/>
                <a:gd name="T30" fmla="*/ 43 w 120"/>
                <a:gd name="T31" fmla="*/ 114 h 184"/>
                <a:gd name="T32" fmla="*/ 43 w 120"/>
                <a:gd name="T33" fmla="*/ 125 h 184"/>
                <a:gd name="T34" fmla="*/ 54 w 120"/>
                <a:gd name="T35" fmla="*/ 125 h 184"/>
                <a:gd name="T36" fmla="*/ 82 w 120"/>
                <a:gd name="T37" fmla="*/ 97 h 184"/>
                <a:gd name="T38" fmla="*/ 88 w 120"/>
                <a:gd name="T39" fmla="*/ 73 h 184"/>
                <a:gd name="T40" fmla="*/ 88 w 120"/>
                <a:gd name="T41" fmla="*/ 73 h 184"/>
                <a:gd name="T42" fmla="*/ 88 w 120"/>
                <a:gd name="T43" fmla="*/ 24 h 184"/>
                <a:gd name="T44" fmla="*/ 96 w 120"/>
                <a:gd name="T45" fmla="*/ 16 h 184"/>
                <a:gd name="T46" fmla="*/ 104 w 120"/>
                <a:gd name="T47" fmla="*/ 24 h 184"/>
                <a:gd name="T48" fmla="*/ 104 w 120"/>
                <a:gd name="T49" fmla="*/ 94 h 184"/>
                <a:gd name="T50" fmla="*/ 101 w 120"/>
                <a:gd name="T51" fmla="*/ 105 h 184"/>
                <a:gd name="T52" fmla="*/ 58 w 120"/>
                <a:gd name="T53" fmla="*/ 154 h 184"/>
                <a:gd name="T54" fmla="*/ 56 w 120"/>
                <a:gd name="T55" fmla="*/ 160 h 184"/>
                <a:gd name="T56" fmla="*/ 56 w 120"/>
                <a:gd name="T57" fmla="*/ 176 h 184"/>
                <a:gd name="T58" fmla="*/ 64 w 120"/>
                <a:gd name="T59" fmla="*/ 184 h 184"/>
                <a:gd name="T60" fmla="*/ 72 w 120"/>
                <a:gd name="T61" fmla="*/ 176 h 184"/>
                <a:gd name="T62" fmla="*/ 72 w 120"/>
                <a:gd name="T63" fmla="*/ 163 h 184"/>
                <a:gd name="T64" fmla="*/ 112 w 120"/>
                <a:gd name="T65" fmla="*/ 116 h 184"/>
                <a:gd name="T66" fmla="*/ 120 w 120"/>
                <a:gd name="T67" fmla="*/ 94 h 184"/>
                <a:gd name="T68" fmla="*/ 120 w 120"/>
                <a:gd name="T69" fmla="*/ 24 h 184"/>
                <a:gd name="T70" fmla="*/ 96 w 120"/>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4">
                  <a:moveTo>
                    <a:pt x="96" y="0"/>
                  </a:moveTo>
                  <a:cubicBezTo>
                    <a:pt x="83" y="0"/>
                    <a:pt x="72" y="10"/>
                    <a:pt x="72" y="24"/>
                  </a:cubicBezTo>
                  <a:cubicBezTo>
                    <a:pt x="72" y="56"/>
                    <a:pt x="72" y="56"/>
                    <a:pt x="72" y="56"/>
                  </a:cubicBezTo>
                  <a:cubicBezTo>
                    <a:pt x="64" y="53"/>
                    <a:pt x="53" y="55"/>
                    <a:pt x="47" y="62"/>
                  </a:cubicBezTo>
                  <a:cubicBezTo>
                    <a:pt x="10" y="98"/>
                    <a:pt x="10" y="98"/>
                    <a:pt x="10" y="98"/>
                  </a:cubicBezTo>
                  <a:cubicBezTo>
                    <a:pt x="4" y="104"/>
                    <a:pt x="0" y="112"/>
                    <a:pt x="0" y="121"/>
                  </a:cubicBezTo>
                  <a:cubicBezTo>
                    <a:pt x="0" y="176"/>
                    <a:pt x="0" y="176"/>
                    <a:pt x="0" y="176"/>
                  </a:cubicBezTo>
                  <a:cubicBezTo>
                    <a:pt x="0" y="180"/>
                    <a:pt x="4" y="184"/>
                    <a:pt x="8" y="184"/>
                  </a:cubicBezTo>
                  <a:cubicBezTo>
                    <a:pt x="13" y="184"/>
                    <a:pt x="16" y="180"/>
                    <a:pt x="16" y="176"/>
                  </a:cubicBezTo>
                  <a:cubicBezTo>
                    <a:pt x="16" y="121"/>
                    <a:pt x="16" y="121"/>
                    <a:pt x="16" y="121"/>
                  </a:cubicBezTo>
                  <a:cubicBezTo>
                    <a:pt x="16" y="117"/>
                    <a:pt x="18" y="113"/>
                    <a:pt x="21" y="110"/>
                  </a:cubicBezTo>
                  <a:cubicBezTo>
                    <a:pt x="58" y="73"/>
                    <a:pt x="58" y="73"/>
                    <a:pt x="58" y="73"/>
                  </a:cubicBezTo>
                  <a:cubicBezTo>
                    <a:pt x="61" y="70"/>
                    <a:pt x="67" y="70"/>
                    <a:pt x="71" y="73"/>
                  </a:cubicBezTo>
                  <a:cubicBezTo>
                    <a:pt x="72" y="75"/>
                    <a:pt x="73" y="77"/>
                    <a:pt x="73" y="80"/>
                  </a:cubicBezTo>
                  <a:cubicBezTo>
                    <a:pt x="73" y="82"/>
                    <a:pt x="72" y="84"/>
                    <a:pt x="71" y="86"/>
                  </a:cubicBezTo>
                  <a:cubicBezTo>
                    <a:pt x="43" y="114"/>
                    <a:pt x="43" y="114"/>
                    <a:pt x="43" y="114"/>
                  </a:cubicBezTo>
                  <a:cubicBezTo>
                    <a:pt x="39" y="117"/>
                    <a:pt x="39" y="122"/>
                    <a:pt x="43" y="125"/>
                  </a:cubicBezTo>
                  <a:cubicBezTo>
                    <a:pt x="46" y="128"/>
                    <a:pt x="51" y="128"/>
                    <a:pt x="54" y="125"/>
                  </a:cubicBezTo>
                  <a:cubicBezTo>
                    <a:pt x="82" y="97"/>
                    <a:pt x="82" y="97"/>
                    <a:pt x="82" y="97"/>
                  </a:cubicBezTo>
                  <a:cubicBezTo>
                    <a:pt x="88" y="91"/>
                    <a:pt x="90" y="82"/>
                    <a:pt x="88" y="73"/>
                  </a:cubicBezTo>
                  <a:cubicBezTo>
                    <a:pt x="88" y="73"/>
                    <a:pt x="88" y="73"/>
                    <a:pt x="88" y="73"/>
                  </a:cubicBezTo>
                  <a:cubicBezTo>
                    <a:pt x="88" y="24"/>
                    <a:pt x="88" y="24"/>
                    <a:pt x="88" y="24"/>
                  </a:cubicBezTo>
                  <a:cubicBezTo>
                    <a:pt x="88" y="19"/>
                    <a:pt x="92" y="16"/>
                    <a:pt x="96" y="16"/>
                  </a:cubicBezTo>
                  <a:cubicBezTo>
                    <a:pt x="101" y="16"/>
                    <a:pt x="104" y="19"/>
                    <a:pt x="104" y="24"/>
                  </a:cubicBezTo>
                  <a:cubicBezTo>
                    <a:pt x="104" y="94"/>
                    <a:pt x="104" y="94"/>
                    <a:pt x="104" y="94"/>
                  </a:cubicBezTo>
                  <a:cubicBezTo>
                    <a:pt x="104" y="99"/>
                    <a:pt x="103" y="102"/>
                    <a:pt x="101" y="105"/>
                  </a:cubicBezTo>
                  <a:cubicBezTo>
                    <a:pt x="58" y="154"/>
                    <a:pt x="58" y="154"/>
                    <a:pt x="58" y="154"/>
                  </a:cubicBezTo>
                  <a:cubicBezTo>
                    <a:pt x="57" y="156"/>
                    <a:pt x="56" y="158"/>
                    <a:pt x="56" y="160"/>
                  </a:cubicBezTo>
                  <a:cubicBezTo>
                    <a:pt x="56" y="176"/>
                    <a:pt x="56" y="176"/>
                    <a:pt x="56" y="176"/>
                  </a:cubicBezTo>
                  <a:cubicBezTo>
                    <a:pt x="56" y="180"/>
                    <a:pt x="60" y="184"/>
                    <a:pt x="64" y="184"/>
                  </a:cubicBezTo>
                  <a:cubicBezTo>
                    <a:pt x="69" y="184"/>
                    <a:pt x="72" y="180"/>
                    <a:pt x="72" y="176"/>
                  </a:cubicBezTo>
                  <a:cubicBezTo>
                    <a:pt x="72" y="163"/>
                    <a:pt x="72" y="163"/>
                    <a:pt x="72" y="163"/>
                  </a:cubicBezTo>
                  <a:cubicBezTo>
                    <a:pt x="112" y="116"/>
                    <a:pt x="112" y="116"/>
                    <a:pt x="112" y="116"/>
                  </a:cubicBezTo>
                  <a:cubicBezTo>
                    <a:pt x="118" y="110"/>
                    <a:pt x="120" y="103"/>
                    <a:pt x="120" y="94"/>
                  </a:cubicBezTo>
                  <a:cubicBezTo>
                    <a:pt x="120" y="24"/>
                    <a:pt x="120" y="24"/>
                    <a:pt x="120" y="24"/>
                  </a:cubicBezTo>
                  <a:cubicBezTo>
                    <a:pt x="120" y="10"/>
                    <a:pt x="10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4" name="Freeform 7">
              <a:extLst>
                <a:ext uri="{FF2B5EF4-FFF2-40B4-BE49-F238E27FC236}">
                  <a16:creationId xmlns:a16="http://schemas.microsoft.com/office/drawing/2014/main" id="{467B6A13-5A0A-4E9E-B6B1-AAFB86E67EDF}"/>
                </a:ext>
              </a:extLst>
            </p:cNvPr>
            <p:cNvSpPr>
              <a:spLocks noEditPoints="1"/>
            </p:cNvSpPr>
            <p:nvPr/>
          </p:nvSpPr>
          <p:spPr bwMode="auto">
            <a:xfrm>
              <a:off x="3974" y="2160"/>
              <a:ext cx="348" cy="310"/>
            </a:xfrm>
            <a:custGeom>
              <a:avLst/>
              <a:gdLst>
                <a:gd name="T0" fmla="*/ 80 w 145"/>
                <a:gd name="T1" fmla="*/ 104 h 129"/>
                <a:gd name="T2" fmla="*/ 84 w 145"/>
                <a:gd name="T3" fmla="*/ 103 h 129"/>
                <a:gd name="T4" fmla="*/ 90 w 145"/>
                <a:gd name="T5" fmla="*/ 112 h 129"/>
                <a:gd name="T6" fmla="*/ 97 w 145"/>
                <a:gd name="T7" fmla="*/ 113 h 129"/>
                <a:gd name="T8" fmla="*/ 134 w 145"/>
                <a:gd name="T9" fmla="*/ 84 h 129"/>
                <a:gd name="T10" fmla="*/ 129 w 145"/>
                <a:gd name="T11" fmla="*/ 18 h 129"/>
                <a:gd name="T12" fmla="*/ 125 w 145"/>
                <a:gd name="T13" fmla="*/ 14 h 129"/>
                <a:gd name="T14" fmla="*/ 119 w 145"/>
                <a:gd name="T15" fmla="*/ 14 h 129"/>
                <a:gd name="T16" fmla="*/ 102 w 145"/>
                <a:gd name="T17" fmla="*/ 23 h 129"/>
                <a:gd name="T18" fmla="*/ 100 w 145"/>
                <a:gd name="T19" fmla="*/ 34 h 129"/>
                <a:gd name="T20" fmla="*/ 111 w 145"/>
                <a:gd name="T21" fmla="*/ 36 h 129"/>
                <a:gd name="T22" fmla="*/ 117 w 145"/>
                <a:gd name="T23" fmla="*/ 32 h 129"/>
                <a:gd name="T24" fmla="*/ 119 w 145"/>
                <a:gd name="T25" fmla="*/ 79 h 129"/>
                <a:gd name="T26" fmla="*/ 93 w 145"/>
                <a:gd name="T27" fmla="*/ 97 h 129"/>
                <a:gd name="T28" fmla="*/ 107 w 145"/>
                <a:gd name="T29" fmla="*/ 63 h 129"/>
                <a:gd name="T30" fmla="*/ 78 w 145"/>
                <a:gd name="T31" fmla="*/ 3 h 129"/>
                <a:gd name="T32" fmla="*/ 67 w 145"/>
                <a:gd name="T33" fmla="*/ 3 h 129"/>
                <a:gd name="T34" fmla="*/ 37 w 145"/>
                <a:gd name="T35" fmla="*/ 63 h 129"/>
                <a:gd name="T36" fmla="*/ 51 w 145"/>
                <a:gd name="T37" fmla="*/ 97 h 129"/>
                <a:gd name="T38" fmla="*/ 25 w 145"/>
                <a:gd name="T39" fmla="*/ 79 h 129"/>
                <a:gd name="T40" fmla="*/ 27 w 145"/>
                <a:gd name="T41" fmla="*/ 32 h 129"/>
                <a:gd name="T42" fmla="*/ 33 w 145"/>
                <a:gd name="T43" fmla="*/ 36 h 129"/>
                <a:gd name="T44" fmla="*/ 44 w 145"/>
                <a:gd name="T45" fmla="*/ 34 h 129"/>
                <a:gd name="T46" fmla="*/ 42 w 145"/>
                <a:gd name="T47" fmla="*/ 23 h 129"/>
                <a:gd name="T48" fmla="*/ 26 w 145"/>
                <a:gd name="T49" fmla="*/ 14 h 129"/>
                <a:gd name="T50" fmla="*/ 20 w 145"/>
                <a:gd name="T51" fmla="*/ 14 h 129"/>
                <a:gd name="T52" fmla="*/ 15 w 145"/>
                <a:gd name="T53" fmla="*/ 18 h 129"/>
                <a:gd name="T54" fmla="*/ 10 w 145"/>
                <a:gd name="T55" fmla="*/ 84 h 129"/>
                <a:gd name="T56" fmla="*/ 48 w 145"/>
                <a:gd name="T57" fmla="*/ 113 h 129"/>
                <a:gd name="T58" fmla="*/ 55 w 145"/>
                <a:gd name="T59" fmla="*/ 112 h 129"/>
                <a:gd name="T60" fmla="*/ 61 w 145"/>
                <a:gd name="T61" fmla="*/ 103 h 129"/>
                <a:gd name="T62" fmla="*/ 64 w 145"/>
                <a:gd name="T63" fmla="*/ 104 h 129"/>
                <a:gd name="T64" fmla="*/ 64 w 145"/>
                <a:gd name="T65" fmla="*/ 121 h 129"/>
                <a:gd name="T66" fmla="*/ 72 w 145"/>
                <a:gd name="T67" fmla="*/ 129 h 129"/>
                <a:gd name="T68" fmla="*/ 80 w 145"/>
                <a:gd name="T69" fmla="*/ 121 h 129"/>
                <a:gd name="T70" fmla="*/ 80 w 145"/>
                <a:gd name="T71" fmla="*/ 104 h 129"/>
                <a:gd name="T72" fmla="*/ 53 w 145"/>
                <a:gd name="T73" fmla="*/ 63 h 129"/>
                <a:gd name="T74" fmla="*/ 72 w 145"/>
                <a:gd name="T75" fmla="*/ 21 h 129"/>
                <a:gd name="T76" fmla="*/ 91 w 145"/>
                <a:gd name="T77" fmla="*/ 63 h 129"/>
                <a:gd name="T78" fmla="*/ 80 w 145"/>
                <a:gd name="T79" fmla="*/ 87 h 129"/>
                <a:gd name="T80" fmla="*/ 80 w 145"/>
                <a:gd name="T81" fmla="*/ 59 h 129"/>
                <a:gd name="T82" fmla="*/ 72 w 145"/>
                <a:gd name="T83" fmla="*/ 51 h 129"/>
                <a:gd name="T84" fmla="*/ 64 w 145"/>
                <a:gd name="T85" fmla="*/ 59 h 129"/>
                <a:gd name="T86" fmla="*/ 64 w 145"/>
                <a:gd name="T87" fmla="*/ 87 h 129"/>
                <a:gd name="T88" fmla="*/ 53 w 145"/>
                <a:gd name="T89"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9">
                  <a:moveTo>
                    <a:pt x="80" y="104"/>
                  </a:moveTo>
                  <a:cubicBezTo>
                    <a:pt x="81" y="104"/>
                    <a:pt x="83" y="103"/>
                    <a:pt x="84" y="103"/>
                  </a:cubicBezTo>
                  <a:cubicBezTo>
                    <a:pt x="83" y="107"/>
                    <a:pt x="85" y="111"/>
                    <a:pt x="90" y="112"/>
                  </a:cubicBezTo>
                  <a:cubicBezTo>
                    <a:pt x="92" y="113"/>
                    <a:pt x="94" y="113"/>
                    <a:pt x="97" y="113"/>
                  </a:cubicBezTo>
                  <a:cubicBezTo>
                    <a:pt x="112" y="113"/>
                    <a:pt x="127" y="102"/>
                    <a:pt x="134" y="84"/>
                  </a:cubicBezTo>
                  <a:cubicBezTo>
                    <a:pt x="145" y="57"/>
                    <a:pt x="130" y="20"/>
                    <a:pt x="129" y="18"/>
                  </a:cubicBezTo>
                  <a:cubicBezTo>
                    <a:pt x="128" y="16"/>
                    <a:pt x="127" y="15"/>
                    <a:pt x="125" y="14"/>
                  </a:cubicBezTo>
                  <a:cubicBezTo>
                    <a:pt x="123" y="13"/>
                    <a:pt x="121" y="13"/>
                    <a:pt x="119" y="14"/>
                  </a:cubicBezTo>
                  <a:cubicBezTo>
                    <a:pt x="112" y="17"/>
                    <a:pt x="107" y="20"/>
                    <a:pt x="102" y="23"/>
                  </a:cubicBezTo>
                  <a:cubicBezTo>
                    <a:pt x="99" y="25"/>
                    <a:pt x="98" y="30"/>
                    <a:pt x="100" y="34"/>
                  </a:cubicBezTo>
                  <a:cubicBezTo>
                    <a:pt x="102" y="38"/>
                    <a:pt x="107" y="39"/>
                    <a:pt x="111" y="36"/>
                  </a:cubicBezTo>
                  <a:cubicBezTo>
                    <a:pt x="113" y="35"/>
                    <a:pt x="115" y="34"/>
                    <a:pt x="117" y="32"/>
                  </a:cubicBezTo>
                  <a:cubicBezTo>
                    <a:pt x="120" y="43"/>
                    <a:pt x="125" y="64"/>
                    <a:pt x="119" y="79"/>
                  </a:cubicBezTo>
                  <a:cubicBezTo>
                    <a:pt x="114" y="92"/>
                    <a:pt x="102" y="99"/>
                    <a:pt x="93" y="97"/>
                  </a:cubicBezTo>
                  <a:cubicBezTo>
                    <a:pt x="102" y="89"/>
                    <a:pt x="107" y="77"/>
                    <a:pt x="107" y="63"/>
                  </a:cubicBezTo>
                  <a:cubicBezTo>
                    <a:pt x="107" y="33"/>
                    <a:pt x="79" y="4"/>
                    <a:pt x="78" y="3"/>
                  </a:cubicBezTo>
                  <a:cubicBezTo>
                    <a:pt x="75" y="0"/>
                    <a:pt x="70" y="0"/>
                    <a:pt x="67" y="3"/>
                  </a:cubicBezTo>
                  <a:cubicBezTo>
                    <a:pt x="65" y="4"/>
                    <a:pt x="37" y="33"/>
                    <a:pt x="37" y="63"/>
                  </a:cubicBezTo>
                  <a:cubicBezTo>
                    <a:pt x="37" y="77"/>
                    <a:pt x="43" y="89"/>
                    <a:pt x="51" y="97"/>
                  </a:cubicBezTo>
                  <a:cubicBezTo>
                    <a:pt x="43" y="99"/>
                    <a:pt x="30" y="92"/>
                    <a:pt x="25" y="79"/>
                  </a:cubicBezTo>
                  <a:cubicBezTo>
                    <a:pt x="20" y="64"/>
                    <a:pt x="24" y="43"/>
                    <a:pt x="27" y="32"/>
                  </a:cubicBezTo>
                  <a:cubicBezTo>
                    <a:pt x="30" y="34"/>
                    <a:pt x="31" y="35"/>
                    <a:pt x="33" y="36"/>
                  </a:cubicBezTo>
                  <a:cubicBezTo>
                    <a:pt x="37" y="39"/>
                    <a:pt x="42" y="38"/>
                    <a:pt x="44" y="34"/>
                  </a:cubicBezTo>
                  <a:cubicBezTo>
                    <a:pt x="47" y="30"/>
                    <a:pt x="46" y="25"/>
                    <a:pt x="42" y="23"/>
                  </a:cubicBezTo>
                  <a:cubicBezTo>
                    <a:pt x="37" y="20"/>
                    <a:pt x="33" y="17"/>
                    <a:pt x="26" y="14"/>
                  </a:cubicBezTo>
                  <a:cubicBezTo>
                    <a:pt x="24" y="13"/>
                    <a:pt x="22" y="13"/>
                    <a:pt x="20" y="14"/>
                  </a:cubicBezTo>
                  <a:cubicBezTo>
                    <a:pt x="18" y="15"/>
                    <a:pt x="16" y="16"/>
                    <a:pt x="15" y="18"/>
                  </a:cubicBezTo>
                  <a:cubicBezTo>
                    <a:pt x="15" y="20"/>
                    <a:pt x="0" y="57"/>
                    <a:pt x="10" y="84"/>
                  </a:cubicBezTo>
                  <a:cubicBezTo>
                    <a:pt x="17" y="102"/>
                    <a:pt x="33" y="113"/>
                    <a:pt x="48" y="113"/>
                  </a:cubicBezTo>
                  <a:cubicBezTo>
                    <a:pt x="50" y="113"/>
                    <a:pt x="53" y="113"/>
                    <a:pt x="55" y="112"/>
                  </a:cubicBezTo>
                  <a:cubicBezTo>
                    <a:pt x="59" y="111"/>
                    <a:pt x="62" y="107"/>
                    <a:pt x="61" y="103"/>
                  </a:cubicBezTo>
                  <a:cubicBezTo>
                    <a:pt x="62" y="103"/>
                    <a:pt x="63" y="104"/>
                    <a:pt x="64" y="104"/>
                  </a:cubicBezTo>
                  <a:cubicBezTo>
                    <a:pt x="64" y="121"/>
                    <a:pt x="64" y="121"/>
                    <a:pt x="64" y="121"/>
                  </a:cubicBezTo>
                  <a:cubicBezTo>
                    <a:pt x="64" y="125"/>
                    <a:pt x="68" y="129"/>
                    <a:pt x="72" y="129"/>
                  </a:cubicBezTo>
                  <a:cubicBezTo>
                    <a:pt x="77" y="129"/>
                    <a:pt x="80" y="125"/>
                    <a:pt x="80" y="121"/>
                  </a:cubicBezTo>
                  <a:lnTo>
                    <a:pt x="80" y="104"/>
                  </a:lnTo>
                  <a:close/>
                  <a:moveTo>
                    <a:pt x="53" y="63"/>
                  </a:moveTo>
                  <a:cubicBezTo>
                    <a:pt x="53" y="47"/>
                    <a:pt x="65" y="30"/>
                    <a:pt x="72" y="21"/>
                  </a:cubicBezTo>
                  <a:cubicBezTo>
                    <a:pt x="80" y="30"/>
                    <a:pt x="91" y="47"/>
                    <a:pt x="91" y="63"/>
                  </a:cubicBezTo>
                  <a:cubicBezTo>
                    <a:pt x="91" y="74"/>
                    <a:pt x="87" y="83"/>
                    <a:pt x="80" y="87"/>
                  </a:cubicBezTo>
                  <a:cubicBezTo>
                    <a:pt x="80" y="59"/>
                    <a:pt x="80" y="59"/>
                    <a:pt x="80" y="59"/>
                  </a:cubicBezTo>
                  <a:cubicBezTo>
                    <a:pt x="80" y="55"/>
                    <a:pt x="77" y="51"/>
                    <a:pt x="72" y="51"/>
                  </a:cubicBezTo>
                  <a:cubicBezTo>
                    <a:pt x="68" y="51"/>
                    <a:pt x="64" y="55"/>
                    <a:pt x="64" y="59"/>
                  </a:cubicBezTo>
                  <a:cubicBezTo>
                    <a:pt x="64" y="87"/>
                    <a:pt x="64" y="87"/>
                    <a:pt x="64" y="87"/>
                  </a:cubicBezTo>
                  <a:cubicBezTo>
                    <a:pt x="58" y="83"/>
                    <a:pt x="53" y="74"/>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16" name="Rectangle 115">
            <a:extLst>
              <a:ext uri="{FF2B5EF4-FFF2-40B4-BE49-F238E27FC236}">
                <a16:creationId xmlns:a16="http://schemas.microsoft.com/office/drawing/2014/main" id="{0817C7D7-9FD7-463E-A451-A6A1F9F93C5A}"/>
              </a:ext>
            </a:extLst>
          </p:cNvPr>
          <p:cNvSpPr/>
          <p:nvPr/>
        </p:nvSpPr>
        <p:spPr>
          <a:xfrm>
            <a:off x="1657678" y="3090230"/>
            <a:ext cx="2177330" cy="185307"/>
          </a:xfrm>
          <a:prstGeom prst="rect">
            <a:avLst/>
          </a:prstGeom>
        </p:spPr>
        <p:txBody>
          <a:bodyPr wrap="square" lIns="0" tIns="0" rIns="0" bIns="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Arial" panose="020B0604020202020204"/>
                <a:ea typeface="MS PGothic"/>
                <a:cs typeface="+mn-cs"/>
              </a:rPr>
              <a:t>Motores</a:t>
            </a:r>
            <a:r>
              <a:rPr kumimoji="0" lang="es-CO" sz="1400" b="1" i="0" u="none" strike="noStrike" kern="1200" cap="none" spc="0" normalizeH="0" noProof="0" dirty="0">
                <a:ln>
                  <a:noFill/>
                </a:ln>
                <a:solidFill>
                  <a:srgbClr val="FFFFFF"/>
                </a:solidFill>
                <a:effectLst/>
                <a:uLnTx/>
                <a:uFillTx/>
                <a:latin typeface="Arial" panose="020B0604020202020204"/>
                <a:ea typeface="MS PGothic"/>
                <a:cs typeface="+mn-cs"/>
              </a:rPr>
              <a:t> de incertidumbre</a:t>
            </a:r>
            <a:endParaRPr kumimoji="0" lang="es-CO" sz="1400"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grpSp>
        <p:nvGrpSpPr>
          <p:cNvPr id="117" name="Group 10">
            <a:extLst>
              <a:ext uri="{FF2B5EF4-FFF2-40B4-BE49-F238E27FC236}">
                <a16:creationId xmlns:a16="http://schemas.microsoft.com/office/drawing/2014/main" id="{367C6824-E88C-4078-B4FE-62CCBAB55D5B}"/>
              </a:ext>
            </a:extLst>
          </p:cNvPr>
          <p:cNvGrpSpPr>
            <a:grpSpLocks noChangeAspect="1"/>
          </p:cNvGrpSpPr>
          <p:nvPr/>
        </p:nvGrpSpPr>
        <p:grpSpPr bwMode="auto">
          <a:xfrm>
            <a:off x="1121720" y="2960247"/>
            <a:ext cx="342048" cy="365760"/>
            <a:chOff x="3837" y="2160"/>
            <a:chExt cx="577" cy="617"/>
          </a:xfrm>
          <a:solidFill>
            <a:schemeClr val="bg1"/>
          </a:solidFill>
        </p:grpSpPr>
        <p:sp>
          <p:nvSpPr>
            <p:cNvPr id="118" name="Freeform 11">
              <a:extLst>
                <a:ext uri="{FF2B5EF4-FFF2-40B4-BE49-F238E27FC236}">
                  <a16:creationId xmlns:a16="http://schemas.microsoft.com/office/drawing/2014/main" id="{B6A32EB7-8AD7-424F-915C-8311F4B55021}"/>
                </a:ext>
              </a:extLst>
            </p:cNvPr>
            <p:cNvSpPr>
              <a:spLocks/>
            </p:cNvSpPr>
            <p:nvPr/>
          </p:nvSpPr>
          <p:spPr bwMode="auto">
            <a:xfrm>
              <a:off x="3837" y="2160"/>
              <a:ext cx="577" cy="617"/>
            </a:xfrm>
            <a:custGeom>
              <a:avLst/>
              <a:gdLst>
                <a:gd name="T0" fmla="*/ 202 w 240"/>
                <a:gd name="T1" fmla="*/ 35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3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6 w 240"/>
                <a:gd name="T43" fmla="*/ 116 h 257"/>
                <a:gd name="T44" fmla="*/ 37 w 240"/>
                <a:gd name="T45" fmla="*/ 113 h 257"/>
                <a:gd name="T46" fmla="*/ 37 w 240"/>
                <a:gd name="T47" fmla="*/ 105 h 257"/>
                <a:gd name="T48" fmla="*/ 66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5"/>
                  </a:moveTo>
                  <a:cubicBezTo>
                    <a:pt x="183" y="15"/>
                    <a:pt x="158" y="2"/>
                    <a:pt x="130" y="1"/>
                  </a:cubicBezTo>
                  <a:cubicBezTo>
                    <a:pt x="102" y="0"/>
                    <a:pt x="76" y="9"/>
                    <a:pt x="56" y="28"/>
                  </a:cubicBezTo>
                  <a:cubicBezTo>
                    <a:pt x="34" y="46"/>
                    <a:pt x="21" y="74"/>
                    <a:pt x="21" y="105"/>
                  </a:cubicBezTo>
                  <a:cubicBezTo>
                    <a:pt x="21" y="111"/>
                    <a:pt x="21" y="111"/>
                    <a:pt x="21" y="111"/>
                  </a:cubicBezTo>
                  <a:cubicBezTo>
                    <a:pt x="2" y="154"/>
                    <a:pt x="2" y="154"/>
                    <a:pt x="2" y="154"/>
                  </a:cubicBezTo>
                  <a:cubicBezTo>
                    <a:pt x="0" y="157"/>
                    <a:pt x="1" y="162"/>
                    <a:pt x="5" y="164"/>
                  </a:cubicBezTo>
                  <a:cubicBezTo>
                    <a:pt x="21" y="173"/>
                    <a:pt x="21" y="173"/>
                    <a:pt x="21" y="173"/>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7" y="257"/>
                    <a:pt x="101" y="253"/>
                    <a:pt x="101" y="249"/>
                  </a:cubicBezTo>
                  <a:cubicBezTo>
                    <a:pt x="101" y="225"/>
                    <a:pt x="101" y="225"/>
                    <a:pt x="101" y="225"/>
                  </a:cubicBezTo>
                  <a:cubicBezTo>
                    <a:pt x="101" y="220"/>
                    <a:pt x="97" y="217"/>
                    <a:pt x="93" y="217"/>
                  </a:cubicBezTo>
                  <a:cubicBezTo>
                    <a:pt x="53" y="217"/>
                    <a:pt x="53" y="217"/>
                    <a:pt x="53" y="217"/>
                  </a:cubicBezTo>
                  <a:cubicBezTo>
                    <a:pt x="44" y="217"/>
                    <a:pt x="37" y="210"/>
                    <a:pt x="37" y="201"/>
                  </a:cubicBezTo>
                  <a:cubicBezTo>
                    <a:pt x="37" y="169"/>
                    <a:pt x="37" y="169"/>
                    <a:pt x="37" y="169"/>
                  </a:cubicBezTo>
                  <a:cubicBezTo>
                    <a:pt x="37" y="166"/>
                    <a:pt x="36" y="163"/>
                    <a:pt x="33" y="162"/>
                  </a:cubicBezTo>
                  <a:cubicBezTo>
                    <a:pt x="19" y="154"/>
                    <a:pt x="19" y="154"/>
                    <a:pt x="19" y="154"/>
                  </a:cubicBezTo>
                  <a:cubicBezTo>
                    <a:pt x="36" y="116"/>
                    <a:pt x="36" y="116"/>
                    <a:pt x="36" y="116"/>
                  </a:cubicBezTo>
                  <a:cubicBezTo>
                    <a:pt x="37" y="115"/>
                    <a:pt x="37" y="114"/>
                    <a:pt x="37" y="113"/>
                  </a:cubicBezTo>
                  <a:cubicBezTo>
                    <a:pt x="37" y="105"/>
                    <a:pt x="37" y="105"/>
                    <a:pt x="37" y="105"/>
                  </a:cubicBezTo>
                  <a:cubicBezTo>
                    <a:pt x="37" y="79"/>
                    <a:pt x="48" y="55"/>
                    <a:pt x="66" y="40"/>
                  </a:cubicBezTo>
                  <a:cubicBezTo>
                    <a:pt x="83" y="24"/>
                    <a:pt x="106" y="16"/>
                    <a:pt x="129" y="17"/>
                  </a:cubicBezTo>
                  <a:cubicBezTo>
                    <a:pt x="153" y="18"/>
                    <a:pt x="174" y="28"/>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3" y="257"/>
                    <a:pt x="197" y="253"/>
                    <a:pt x="197" y="249"/>
                  </a:cubicBezTo>
                  <a:cubicBezTo>
                    <a:pt x="197" y="180"/>
                    <a:pt x="197" y="180"/>
                    <a:pt x="197" y="180"/>
                  </a:cubicBezTo>
                  <a:cubicBezTo>
                    <a:pt x="237" y="141"/>
                    <a:pt x="240" y="77"/>
                    <a:pt x="20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9" name="Oval 12">
              <a:extLst>
                <a:ext uri="{FF2B5EF4-FFF2-40B4-BE49-F238E27FC236}">
                  <a16:creationId xmlns:a16="http://schemas.microsoft.com/office/drawing/2014/main" id="{6D09E87C-0E4A-47DD-9CF1-4FAF5A2F9683}"/>
                </a:ext>
              </a:extLst>
            </p:cNvPr>
            <p:cNvSpPr>
              <a:spLocks noChangeArrowheads="1"/>
            </p:cNvSpPr>
            <p:nvPr/>
          </p:nvSpPr>
          <p:spPr bwMode="auto">
            <a:xfrm>
              <a:off x="4104" y="2551"/>
              <a:ext cx="46" cy="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0" name="Freeform 13">
              <a:extLst>
                <a:ext uri="{FF2B5EF4-FFF2-40B4-BE49-F238E27FC236}">
                  <a16:creationId xmlns:a16="http://schemas.microsoft.com/office/drawing/2014/main" id="{BD76133F-6118-4508-9112-07EB8AA08F10}"/>
                </a:ext>
              </a:extLst>
            </p:cNvPr>
            <p:cNvSpPr>
              <a:spLocks/>
            </p:cNvSpPr>
            <p:nvPr/>
          </p:nvSpPr>
          <p:spPr bwMode="auto">
            <a:xfrm>
              <a:off x="4056" y="2275"/>
              <a:ext cx="180" cy="233"/>
            </a:xfrm>
            <a:custGeom>
              <a:avLst/>
              <a:gdLst>
                <a:gd name="T0" fmla="*/ 6 w 75"/>
                <a:gd name="T1" fmla="*/ 10 h 97"/>
                <a:gd name="T2" fmla="*/ 2 w 75"/>
                <a:gd name="T3" fmla="*/ 20 h 97"/>
                <a:gd name="T4" fmla="*/ 13 w 75"/>
                <a:gd name="T5" fmla="*/ 24 h 97"/>
                <a:gd name="T6" fmla="*/ 51 w 75"/>
                <a:gd name="T7" fmla="*/ 27 h 97"/>
                <a:gd name="T8" fmla="*/ 42 w 75"/>
                <a:gd name="T9" fmla="*/ 55 h 97"/>
                <a:gd name="T10" fmla="*/ 20 w 75"/>
                <a:gd name="T11" fmla="*/ 89 h 97"/>
                <a:gd name="T12" fmla="*/ 28 w 75"/>
                <a:gd name="T13" fmla="*/ 97 h 97"/>
                <a:gd name="T14" fmla="*/ 36 w 75"/>
                <a:gd name="T15" fmla="*/ 89 h 97"/>
                <a:gd name="T16" fmla="*/ 52 w 75"/>
                <a:gd name="T17" fmla="*/ 68 h 97"/>
                <a:gd name="T18" fmla="*/ 65 w 75"/>
                <a:gd name="T19" fmla="*/ 18 h 97"/>
                <a:gd name="T20" fmla="*/ 6 w 75"/>
                <a:gd name="T21"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7">
                  <a:moveTo>
                    <a:pt x="6" y="10"/>
                  </a:moveTo>
                  <a:cubicBezTo>
                    <a:pt x="2" y="11"/>
                    <a:pt x="0" y="16"/>
                    <a:pt x="2" y="20"/>
                  </a:cubicBezTo>
                  <a:cubicBezTo>
                    <a:pt x="4" y="24"/>
                    <a:pt x="9" y="26"/>
                    <a:pt x="13" y="24"/>
                  </a:cubicBezTo>
                  <a:cubicBezTo>
                    <a:pt x="28" y="17"/>
                    <a:pt x="46" y="18"/>
                    <a:pt x="51" y="27"/>
                  </a:cubicBezTo>
                  <a:cubicBezTo>
                    <a:pt x="58" y="37"/>
                    <a:pt x="51" y="48"/>
                    <a:pt x="42" y="55"/>
                  </a:cubicBezTo>
                  <a:cubicBezTo>
                    <a:pt x="28" y="67"/>
                    <a:pt x="20" y="75"/>
                    <a:pt x="20" y="89"/>
                  </a:cubicBezTo>
                  <a:cubicBezTo>
                    <a:pt x="20" y="93"/>
                    <a:pt x="24" y="97"/>
                    <a:pt x="28" y="97"/>
                  </a:cubicBezTo>
                  <a:cubicBezTo>
                    <a:pt x="33" y="97"/>
                    <a:pt x="36" y="93"/>
                    <a:pt x="36" y="89"/>
                  </a:cubicBezTo>
                  <a:cubicBezTo>
                    <a:pt x="36" y="83"/>
                    <a:pt x="39" y="79"/>
                    <a:pt x="52" y="68"/>
                  </a:cubicBezTo>
                  <a:cubicBezTo>
                    <a:pt x="70" y="53"/>
                    <a:pt x="75" y="34"/>
                    <a:pt x="65" y="18"/>
                  </a:cubicBezTo>
                  <a:cubicBezTo>
                    <a:pt x="54" y="1"/>
                    <a:pt x="26" y="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21" name="Rectangle 120">
            <a:extLst>
              <a:ext uri="{FF2B5EF4-FFF2-40B4-BE49-F238E27FC236}">
                <a16:creationId xmlns:a16="http://schemas.microsoft.com/office/drawing/2014/main" id="{E21E71A5-A27C-4F3D-B6C0-DFA5CB82CDA6}"/>
              </a:ext>
            </a:extLst>
          </p:cNvPr>
          <p:cNvSpPr/>
          <p:nvPr/>
        </p:nvSpPr>
        <p:spPr>
          <a:xfrm>
            <a:off x="482600" y="4897677"/>
            <a:ext cx="11223625" cy="9046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Isosceles Triangle 149">
            <a:extLst>
              <a:ext uri="{FF2B5EF4-FFF2-40B4-BE49-F238E27FC236}">
                <a16:creationId xmlns:a16="http://schemas.microsoft.com/office/drawing/2014/main" id="{40926FAE-6612-4455-9D6C-8FB925E9896A}"/>
              </a:ext>
            </a:extLst>
          </p:cNvPr>
          <p:cNvSpPr/>
          <p:nvPr/>
        </p:nvSpPr>
        <p:spPr>
          <a:xfrm>
            <a:off x="5915223" y="4714304"/>
            <a:ext cx="358378" cy="1833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9E413115-6582-4780-A890-93AF3887387E}"/>
              </a:ext>
            </a:extLst>
          </p:cNvPr>
          <p:cNvSpPr/>
          <p:nvPr/>
        </p:nvSpPr>
        <p:spPr>
          <a:xfrm>
            <a:off x="1854380" y="5089381"/>
            <a:ext cx="8332457" cy="555921"/>
          </a:xfrm>
          <a:prstGeom prst="rect">
            <a:avLst/>
          </a:prstGeom>
        </p:spPr>
        <p:txBody>
          <a:bodyPr wrap="square" lIns="0" tIns="0" rIns="0" bIns="0" anchor="t">
            <a:spAutoFit/>
          </a:bodyPr>
          <a:lstStyle/>
          <a:p>
            <a:pPr defTabSz="914400" fontAlgn="base">
              <a:lnSpc>
                <a:spcPct val="86000"/>
              </a:lnSpc>
              <a:spcBef>
                <a:spcPct val="0"/>
              </a:spcBef>
              <a:spcAft>
                <a:spcPct val="0"/>
              </a:spcAft>
              <a:defRPr/>
            </a:pPr>
            <a:r>
              <a:rPr lang="es-ES" sz="1400" b="1" dirty="0">
                <a:solidFill>
                  <a:srgbClr val="FFFFFF"/>
                </a:solidFill>
                <a:ea typeface="MS PGothic"/>
                <a:cs typeface="Arial"/>
              </a:rPr>
              <a:t>La diferenciación de las carteras, incluido el apetito, las exposiciones y la estrategia de suscripción, impulsó los resultados de renovación, inclinando la balanza entre estos factores de confianza e incertidumbre</a:t>
            </a:r>
            <a:endParaRPr lang="es-CO" sz="1400" b="1" i="0" u="none" strike="noStrike" kern="1200" cap="none" spc="0" normalizeH="0" baseline="0" noProof="0" dirty="0">
              <a:ln>
                <a:noFill/>
              </a:ln>
              <a:solidFill>
                <a:srgbClr val="FFFFFF"/>
              </a:solidFill>
              <a:effectLst/>
              <a:uLnTx/>
              <a:uFillTx/>
              <a:latin typeface="Arial" panose="020B0604020202020204"/>
              <a:ea typeface="MS PGothic"/>
              <a:cs typeface="Arial"/>
            </a:endParaRPr>
          </a:p>
        </p:txBody>
      </p:sp>
      <p:grpSp>
        <p:nvGrpSpPr>
          <p:cNvPr id="6" name="Group 4">
            <a:extLst>
              <a:ext uri="{FF2B5EF4-FFF2-40B4-BE49-F238E27FC236}">
                <a16:creationId xmlns:a16="http://schemas.microsoft.com/office/drawing/2014/main" id="{87FFF36B-073C-4F84-9257-05452EA6D604}"/>
              </a:ext>
            </a:extLst>
          </p:cNvPr>
          <p:cNvGrpSpPr>
            <a:grpSpLocks noChangeAspect="1"/>
          </p:cNvGrpSpPr>
          <p:nvPr/>
        </p:nvGrpSpPr>
        <p:grpSpPr bwMode="auto">
          <a:xfrm>
            <a:off x="1062526" y="5121405"/>
            <a:ext cx="457200" cy="457199"/>
            <a:chOff x="3838" y="2160"/>
            <a:chExt cx="614" cy="614"/>
          </a:xfrm>
          <a:solidFill>
            <a:schemeClr val="bg1"/>
          </a:solidFill>
        </p:grpSpPr>
        <p:sp>
          <p:nvSpPr>
            <p:cNvPr id="8" name="Freeform 5">
              <a:extLst>
                <a:ext uri="{FF2B5EF4-FFF2-40B4-BE49-F238E27FC236}">
                  <a16:creationId xmlns:a16="http://schemas.microsoft.com/office/drawing/2014/main" id="{515D7617-80B4-40AD-9B51-DAC458955E1C}"/>
                </a:ext>
              </a:extLst>
            </p:cNvPr>
            <p:cNvSpPr>
              <a:spLocks/>
            </p:cNvSpPr>
            <p:nvPr/>
          </p:nvSpPr>
          <p:spPr bwMode="auto">
            <a:xfrm>
              <a:off x="4003" y="2350"/>
              <a:ext cx="283" cy="213"/>
            </a:xfrm>
            <a:custGeom>
              <a:avLst/>
              <a:gdLst>
                <a:gd name="T0" fmla="*/ 104 w 118"/>
                <a:gd name="T1" fmla="*/ 3 h 89"/>
                <a:gd name="T2" fmla="*/ 37 w 118"/>
                <a:gd name="T3" fmla="*/ 70 h 89"/>
                <a:gd name="T4" fmla="*/ 14 w 118"/>
                <a:gd name="T5" fmla="*/ 47 h 89"/>
                <a:gd name="T6" fmla="*/ 3 w 118"/>
                <a:gd name="T7" fmla="*/ 47 h 89"/>
                <a:gd name="T8" fmla="*/ 3 w 118"/>
                <a:gd name="T9" fmla="*/ 58 h 89"/>
                <a:gd name="T10" fmla="*/ 32 w 118"/>
                <a:gd name="T11" fmla="*/ 87 h 89"/>
                <a:gd name="T12" fmla="*/ 37 w 118"/>
                <a:gd name="T13" fmla="*/ 89 h 89"/>
                <a:gd name="T14" fmla="*/ 43 w 118"/>
                <a:gd name="T15" fmla="*/ 87 h 89"/>
                <a:gd name="T16" fmla="*/ 115 w 118"/>
                <a:gd name="T17" fmla="*/ 15 h 89"/>
                <a:gd name="T18" fmla="*/ 115 w 118"/>
                <a:gd name="T19" fmla="*/ 3 h 89"/>
                <a:gd name="T20" fmla="*/ 104 w 118"/>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89">
                  <a:moveTo>
                    <a:pt x="104" y="3"/>
                  </a:moveTo>
                  <a:cubicBezTo>
                    <a:pt x="37" y="70"/>
                    <a:pt x="37" y="70"/>
                    <a:pt x="37" y="70"/>
                  </a:cubicBezTo>
                  <a:cubicBezTo>
                    <a:pt x="14" y="47"/>
                    <a:pt x="14" y="47"/>
                    <a:pt x="14" y="47"/>
                  </a:cubicBezTo>
                  <a:cubicBezTo>
                    <a:pt x="11" y="43"/>
                    <a:pt x="6" y="43"/>
                    <a:pt x="3" y="47"/>
                  </a:cubicBezTo>
                  <a:cubicBezTo>
                    <a:pt x="0" y="50"/>
                    <a:pt x="0" y="55"/>
                    <a:pt x="3" y="58"/>
                  </a:cubicBezTo>
                  <a:cubicBezTo>
                    <a:pt x="32" y="87"/>
                    <a:pt x="32" y="87"/>
                    <a:pt x="32" y="87"/>
                  </a:cubicBezTo>
                  <a:cubicBezTo>
                    <a:pt x="33" y="88"/>
                    <a:pt x="35" y="89"/>
                    <a:pt x="37" y="89"/>
                  </a:cubicBezTo>
                  <a:cubicBezTo>
                    <a:pt x="40" y="89"/>
                    <a:pt x="42" y="88"/>
                    <a:pt x="43" y="87"/>
                  </a:cubicBezTo>
                  <a:cubicBezTo>
                    <a:pt x="115" y="15"/>
                    <a:pt x="115" y="15"/>
                    <a:pt x="115" y="15"/>
                  </a:cubicBezTo>
                  <a:cubicBezTo>
                    <a:pt x="118" y="12"/>
                    <a:pt x="118" y="6"/>
                    <a:pt x="115" y="3"/>
                  </a:cubicBezTo>
                  <a:cubicBezTo>
                    <a:pt x="112" y="0"/>
                    <a:pt x="107" y="0"/>
                    <a:pt x="10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9" name="Freeform 6">
              <a:extLst>
                <a:ext uri="{FF2B5EF4-FFF2-40B4-BE49-F238E27FC236}">
                  <a16:creationId xmlns:a16="http://schemas.microsoft.com/office/drawing/2014/main" id="{75251B44-E940-4078-8D56-1388D1903137}"/>
                </a:ext>
              </a:extLst>
            </p:cNvPr>
            <p:cNvSpPr>
              <a:spLocks/>
            </p:cNvSpPr>
            <p:nvPr/>
          </p:nvSpPr>
          <p:spPr bwMode="auto">
            <a:xfrm>
              <a:off x="4126" y="2160"/>
              <a:ext cx="326" cy="566"/>
            </a:xfrm>
            <a:custGeom>
              <a:avLst/>
              <a:gdLst>
                <a:gd name="T0" fmla="*/ 136 w 136"/>
                <a:gd name="T1" fmla="*/ 128 h 236"/>
                <a:gd name="T2" fmla="*/ 99 w 136"/>
                <a:gd name="T3" fmla="*/ 38 h 236"/>
                <a:gd name="T4" fmla="*/ 8 w 136"/>
                <a:gd name="T5" fmla="*/ 0 h 236"/>
                <a:gd name="T6" fmla="*/ 0 w 136"/>
                <a:gd name="T7" fmla="*/ 8 h 236"/>
                <a:gd name="T8" fmla="*/ 8 w 136"/>
                <a:gd name="T9" fmla="*/ 16 h 236"/>
                <a:gd name="T10" fmla="*/ 87 w 136"/>
                <a:gd name="T11" fmla="*/ 49 h 236"/>
                <a:gd name="T12" fmla="*/ 120 w 136"/>
                <a:gd name="T13" fmla="*/ 128 h 236"/>
                <a:gd name="T14" fmla="*/ 87 w 136"/>
                <a:gd name="T15" fmla="*/ 207 h 236"/>
                <a:gd name="T16" fmla="*/ 74 w 136"/>
                <a:gd name="T17" fmla="*/ 194 h 236"/>
                <a:gd name="T18" fmla="*/ 68 w 136"/>
                <a:gd name="T19" fmla="*/ 236 h 236"/>
                <a:gd name="T20" fmla="*/ 110 w 136"/>
                <a:gd name="T21" fmla="*/ 230 h 236"/>
                <a:gd name="T22" fmla="*/ 99 w 136"/>
                <a:gd name="T23" fmla="*/ 219 h 236"/>
                <a:gd name="T24" fmla="*/ 136 w 136"/>
                <a:gd name="T25"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36" y="128"/>
                  </a:moveTo>
                  <a:cubicBezTo>
                    <a:pt x="136" y="94"/>
                    <a:pt x="123" y="62"/>
                    <a:pt x="99" y="38"/>
                  </a:cubicBezTo>
                  <a:cubicBezTo>
                    <a:pt x="74" y="13"/>
                    <a:pt x="42" y="0"/>
                    <a:pt x="8" y="0"/>
                  </a:cubicBezTo>
                  <a:cubicBezTo>
                    <a:pt x="4" y="0"/>
                    <a:pt x="0" y="4"/>
                    <a:pt x="0" y="8"/>
                  </a:cubicBezTo>
                  <a:cubicBezTo>
                    <a:pt x="0" y="12"/>
                    <a:pt x="4" y="16"/>
                    <a:pt x="8" y="16"/>
                  </a:cubicBezTo>
                  <a:cubicBezTo>
                    <a:pt x="38" y="16"/>
                    <a:pt x="66" y="28"/>
                    <a:pt x="87" y="49"/>
                  </a:cubicBezTo>
                  <a:cubicBezTo>
                    <a:pt x="108" y="70"/>
                    <a:pt x="120" y="98"/>
                    <a:pt x="120" y="128"/>
                  </a:cubicBezTo>
                  <a:cubicBezTo>
                    <a:pt x="120" y="158"/>
                    <a:pt x="108" y="186"/>
                    <a:pt x="87" y="207"/>
                  </a:cubicBezTo>
                  <a:cubicBezTo>
                    <a:pt x="74" y="194"/>
                    <a:pt x="74" y="194"/>
                    <a:pt x="74" y="194"/>
                  </a:cubicBezTo>
                  <a:cubicBezTo>
                    <a:pt x="68" y="236"/>
                    <a:pt x="68" y="236"/>
                    <a:pt x="68" y="236"/>
                  </a:cubicBezTo>
                  <a:cubicBezTo>
                    <a:pt x="110" y="230"/>
                    <a:pt x="110" y="230"/>
                    <a:pt x="110" y="230"/>
                  </a:cubicBezTo>
                  <a:cubicBezTo>
                    <a:pt x="99" y="219"/>
                    <a:pt x="99" y="219"/>
                    <a:pt x="99" y="219"/>
                  </a:cubicBezTo>
                  <a:cubicBezTo>
                    <a:pt x="123" y="194"/>
                    <a:pt x="136" y="162"/>
                    <a:pt x="13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0" name="Freeform 7">
              <a:extLst>
                <a:ext uri="{FF2B5EF4-FFF2-40B4-BE49-F238E27FC236}">
                  <a16:creationId xmlns:a16="http://schemas.microsoft.com/office/drawing/2014/main" id="{B3AD213F-C003-43FE-B818-F6F335AD5712}"/>
                </a:ext>
              </a:extLst>
            </p:cNvPr>
            <p:cNvSpPr>
              <a:spLocks/>
            </p:cNvSpPr>
            <p:nvPr/>
          </p:nvSpPr>
          <p:spPr bwMode="auto">
            <a:xfrm>
              <a:off x="3838" y="2208"/>
              <a:ext cx="326" cy="566"/>
            </a:xfrm>
            <a:custGeom>
              <a:avLst/>
              <a:gdLst>
                <a:gd name="T0" fmla="*/ 128 w 136"/>
                <a:gd name="T1" fmla="*/ 220 h 236"/>
                <a:gd name="T2" fmla="*/ 49 w 136"/>
                <a:gd name="T3" fmla="*/ 187 h 236"/>
                <a:gd name="T4" fmla="*/ 16 w 136"/>
                <a:gd name="T5" fmla="*/ 108 h 236"/>
                <a:gd name="T6" fmla="*/ 49 w 136"/>
                <a:gd name="T7" fmla="*/ 29 h 236"/>
                <a:gd name="T8" fmla="*/ 62 w 136"/>
                <a:gd name="T9" fmla="*/ 42 h 236"/>
                <a:gd name="T10" fmla="*/ 68 w 136"/>
                <a:gd name="T11" fmla="*/ 0 h 236"/>
                <a:gd name="T12" fmla="*/ 26 w 136"/>
                <a:gd name="T13" fmla="*/ 6 h 236"/>
                <a:gd name="T14" fmla="*/ 37 w 136"/>
                <a:gd name="T15" fmla="*/ 17 h 236"/>
                <a:gd name="T16" fmla="*/ 0 w 136"/>
                <a:gd name="T17" fmla="*/ 108 h 236"/>
                <a:gd name="T18" fmla="*/ 37 w 136"/>
                <a:gd name="T19" fmla="*/ 198 h 236"/>
                <a:gd name="T20" fmla="*/ 128 w 136"/>
                <a:gd name="T21" fmla="*/ 236 h 236"/>
                <a:gd name="T22" fmla="*/ 136 w 136"/>
                <a:gd name="T23" fmla="*/ 228 h 236"/>
                <a:gd name="T24" fmla="*/ 128 w 136"/>
                <a:gd name="T25" fmla="*/ 2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28" y="220"/>
                  </a:moveTo>
                  <a:cubicBezTo>
                    <a:pt x="98" y="220"/>
                    <a:pt x="70" y="208"/>
                    <a:pt x="49" y="187"/>
                  </a:cubicBezTo>
                  <a:cubicBezTo>
                    <a:pt x="28" y="166"/>
                    <a:pt x="16" y="138"/>
                    <a:pt x="16" y="108"/>
                  </a:cubicBezTo>
                  <a:cubicBezTo>
                    <a:pt x="16" y="78"/>
                    <a:pt x="28" y="50"/>
                    <a:pt x="49" y="29"/>
                  </a:cubicBezTo>
                  <a:cubicBezTo>
                    <a:pt x="62" y="42"/>
                    <a:pt x="62" y="42"/>
                    <a:pt x="62" y="42"/>
                  </a:cubicBezTo>
                  <a:cubicBezTo>
                    <a:pt x="68" y="0"/>
                    <a:pt x="68" y="0"/>
                    <a:pt x="68" y="0"/>
                  </a:cubicBezTo>
                  <a:cubicBezTo>
                    <a:pt x="26" y="6"/>
                    <a:pt x="26" y="6"/>
                    <a:pt x="26" y="6"/>
                  </a:cubicBezTo>
                  <a:cubicBezTo>
                    <a:pt x="37" y="17"/>
                    <a:pt x="37" y="17"/>
                    <a:pt x="37" y="17"/>
                  </a:cubicBezTo>
                  <a:cubicBezTo>
                    <a:pt x="13" y="42"/>
                    <a:pt x="0" y="74"/>
                    <a:pt x="0" y="108"/>
                  </a:cubicBezTo>
                  <a:cubicBezTo>
                    <a:pt x="0" y="142"/>
                    <a:pt x="13" y="174"/>
                    <a:pt x="37" y="198"/>
                  </a:cubicBezTo>
                  <a:cubicBezTo>
                    <a:pt x="62" y="223"/>
                    <a:pt x="94" y="236"/>
                    <a:pt x="128" y="236"/>
                  </a:cubicBezTo>
                  <a:cubicBezTo>
                    <a:pt x="132" y="236"/>
                    <a:pt x="136" y="232"/>
                    <a:pt x="136" y="228"/>
                  </a:cubicBezTo>
                  <a:cubicBezTo>
                    <a:pt x="136" y="224"/>
                    <a:pt x="132" y="220"/>
                    <a:pt x="128"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Tree>
    <p:custDataLst>
      <p:custData r:id="rId1"/>
    </p:custDataLst>
    <p:extLst>
      <p:ext uri="{BB962C8B-B14F-4D97-AF65-F5344CB8AC3E}">
        <p14:creationId xmlns:p14="http://schemas.microsoft.com/office/powerpoint/2010/main" val="236356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5775" y="1392446"/>
            <a:ext cx="11223625" cy="4550443"/>
          </a:xfrm>
        </p:spPr>
        <p:txBody>
          <a:bodyPr>
            <a:normAutofit fontScale="92500" lnSpcReduction="20000"/>
          </a:bodyPr>
          <a:lstStyle/>
          <a:p>
            <a:r>
              <a:rPr lang="en-US" sz="1500" b="1" dirty="0"/>
              <a:t>DISCLAIMER</a:t>
            </a:r>
          </a:p>
          <a:p>
            <a:endParaRPr lang="en-US" dirty="0"/>
          </a:p>
          <a:p>
            <a:r>
              <a:rPr lang="en-US" sz="900" dirty="0"/>
              <a:t>This presentation (this “Presentation”) has been prepared and provided by Guy Carpenter for the exclusive use of its intended recipient (the “Recipient”) on an “as is” basis, without warranty of any kind whether express or implied.  Neither Guy Carpenter and its affiliates nor their officers, directors, agents, modelers, or subcontractors guarantee or warrant the correctness, completeness, currentness, merchantability, or fitness for a particular purpose, of any material in this Presentation. This Presentation does not contain an exhaustive treatment of the topics presented or discussed.  No responsibility for any loss occasioned to any person (including the Recipient or any third party) acting or refraining from acting as a result of the material in this Presentation is accepted.    </a:t>
            </a:r>
          </a:p>
          <a:p>
            <a:endParaRPr lang="en-US" sz="900" dirty="0"/>
          </a:p>
          <a:p>
            <a:r>
              <a:rPr lang="en-US" sz="900" dirty="0"/>
              <a:t>Information furnished by others, upon which all or portions of this Presentation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Any findings contained in this report may contain predictions based on current data and historical trends.  Any such predictions are subject to inherent risks and uncertainties.  Guy Carpenter accepts no responsibility for actual results or future events.</a:t>
            </a:r>
          </a:p>
          <a:p>
            <a:endParaRPr lang="en-US" sz="900" dirty="0"/>
          </a:p>
          <a:p>
            <a:r>
              <a:rPr lang="en-US" sz="900" dirty="0"/>
              <a:t>Any statements, opinions or analysis made in this Presentation are valid only for the purpose stated herein and as of the date(s) stated in this Presentation.  The Recipient should not place any undue reliance on any calculation or forward-looking statements, each of which may be dependent on assumptions made, or could be affected by changes in market, economic, regulatory, business and other conditions or factors.  No obligation is assumed to revise this Presentation to reflect changes, events, or conditions, which occur subsequent to the date(s) hereof.</a:t>
            </a:r>
          </a:p>
          <a:p>
            <a:endParaRPr lang="en-US" sz="900" dirty="0"/>
          </a:p>
          <a:p>
            <a:r>
              <a:rPr lang="en-US" sz="900" dirty="0"/>
              <a:t>All decisions in connection with any material contained in this Presentation are the sole responsibility of the Recipient.  This Presentation does not represent investment advice nor does it provide an opinion regarding the fairness of any transaction to any and all parties.  This Presentation does not represent legal, medical, tax, accounting, safety, or other specialized advice.  For any such advice, the Recipient should seek its own advice from a qualified professional.</a:t>
            </a:r>
          </a:p>
          <a:p>
            <a:endParaRPr lang="en-US" sz="900" dirty="0"/>
          </a:p>
          <a:p>
            <a:r>
              <a:rPr lang="en-US" sz="900" dirty="0"/>
              <a:t>This Presentation is not a contract or an offer to enter into a contract, understanding or any other type of agreement concerning any potential business relationship.  The terms of any potential business, if consummated, will be contained in one or more definitive agreements. </a:t>
            </a:r>
          </a:p>
          <a:p>
            <a:endParaRPr lang="en-US" sz="900" dirty="0"/>
          </a:p>
          <a:p>
            <a:r>
              <a:rPr lang="en-US" sz="900" dirty="0"/>
              <a:t>This Presentation is intended to be used solely for the purpose of the Recipient’s internal use, and is not intended for general circulation or publication.  This Presentation cannot be reproduced, quoted, or distributed in any form for any purpose without the prior written permission of Guy Carpenter.</a:t>
            </a:r>
          </a:p>
          <a:p>
            <a:endParaRPr lang="en-US" sz="900" dirty="0"/>
          </a:p>
          <a:p>
            <a:r>
              <a:rPr lang="en-US" sz="900" dirty="0"/>
              <a:t>The trademarks and service marks contained in this Presentation, if any, are the properties of their respective owners. </a:t>
            </a:r>
            <a:endParaRPr lang="en-GB" sz="900" dirty="0"/>
          </a:p>
        </p:txBody>
      </p:sp>
    </p:spTree>
    <p:extLst>
      <p:ext uri="{BB962C8B-B14F-4D97-AF65-F5344CB8AC3E}">
        <p14:creationId xmlns:p14="http://schemas.microsoft.com/office/powerpoint/2010/main" val="261300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Actividad</a:t>
            </a:r>
            <a:r>
              <a:rPr lang="en-US" dirty="0"/>
              <a:t> global de </a:t>
            </a:r>
            <a:r>
              <a:rPr lang="en-US" dirty="0" err="1"/>
              <a:t>grandes</a:t>
            </a:r>
            <a:r>
              <a:rPr lang="en-US" dirty="0"/>
              <a:t> </a:t>
            </a:r>
            <a:r>
              <a:rPr lang="en-US" dirty="0" err="1"/>
              <a:t>pérdidas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 name="Text Placeholder 10">
            <a:extLst>
              <a:ext uri="{FF2B5EF4-FFF2-40B4-BE49-F238E27FC236}">
                <a16:creationId xmlns:a16="http://schemas.microsoft.com/office/drawing/2014/main" id="{ABF653C5-4824-4DA6-AC45-7CE4EC806117}"/>
              </a:ext>
            </a:extLst>
          </p:cNvPr>
          <p:cNvSpPr>
            <a:spLocks noGrp="1"/>
          </p:cNvSpPr>
          <p:nvPr>
            <p:ph type="body" sz="quarter" idx="12"/>
          </p:nvPr>
        </p:nvSpPr>
        <p:spPr>
          <a:xfrm>
            <a:off x="485775" y="806400"/>
            <a:ext cx="7496175" cy="320400"/>
          </a:xfrm>
        </p:spPr>
        <p:txBody>
          <a:bodyPr/>
          <a:lstStyle/>
          <a:p>
            <a:r>
              <a:rPr lang="en-US" dirty="0"/>
              <a:t>2013–2022*</a:t>
            </a:r>
          </a:p>
        </p:txBody>
      </p:sp>
      <p:grpSp>
        <p:nvGrpSpPr>
          <p:cNvPr id="6" name="Group 5"/>
          <p:cNvGrpSpPr/>
          <p:nvPr/>
        </p:nvGrpSpPr>
        <p:grpSpPr>
          <a:xfrm>
            <a:off x="8122920" y="0"/>
            <a:ext cx="4069080" cy="6858000"/>
            <a:chOff x="6211018" y="0"/>
            <a:chExt cx="4069080" cy="6858000"/>
          </a:xfrm>
        </p:grpSpPr>
        <p:sp>
          <p:nvSpPr>
            <p:cNvPr id="2" name="Rectangle 1"/>
            <p:cNvSpPr/>
            <p:nvPr/>
          </p:nvSpPr>
          <p:spPr>
            <a:xfrm>
              <a:off x="6211018" y="0"/>
              <a:ext cx="4069080" cy="6858000"/>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Isosceles Triangle 2"/>
            <p:cNvSpPr/>
            <p:nvPr/>
          </p:nvSpPr>
          <p:spPr>
            <a:xfrm rot="5400000">
              <a:off x="6156347" y="3360799"/>
              <a:ext cx="245745" cy="136403"/>
            </a:xfrm>
            <a:prstGeom prst="triangle">
              <a:avLst>
                <a:gd name="adj" fmla="val 499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3" name="TextBox 12">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884B6-D4BF-C444-8DD3-A349AF38F97C}" type="slidenum">
              <a:rPr kumimoji="0" lang="en-US" sz="800" b="0" i="0" u="none" strike="noStrike" kern="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6C3F989A-D771-4EF8-9F38-C69D2D865497}"/>
              </a:ext>
            </a:extLst>
          </p:cNvPr>
          <p:cNvGrpSpPr/>
          <p:nvPr/>
        </p:nvGrpSpPr>
        <p:grpSpPr>
          <a:xfrm>
            <a:off x="8642478" y="1314974"/>
            <a:ext cx="3029964" cy="4935939"/>
            <a:chOff x="8642478" y="408781"/>
            <a:chExt cx="3029964" cy="4935939"/>
          </a:xfrm>
        </p:grpSpPr>
        <p:sp>
          <p:nvSpPr>
            <p:cNvPr id="16" name="TextBox 15">
              <a:extLst>
                <a:ext uri="{FF2B5EF4-FFF2-40B4-BE49-F238E27FC236}">
                  <a16:creationId xmlns:a16="http://schemas.microsoft.com/office/drawing/2014/main" id="{1A511E01-946F-46AB-A8D8-910558285341}"/>
                </a:ext>
              </a:extLst>
            </p:cNvPr>
            <p:cNvSpPr txBox="1"/>
            <p:nvPr/>
          </p:nvSpPr>
          <p:spPr>
            <a:xfrm>
              <a:off x="8642478" y="1301699"/>
              <a:ext cx="3029964" cy="4043021"/>
            </a:xfrm>
            <a:prstGeom prst="rect">
              <a:avLst/>
            </a:prstGeom>
            <a:solidFill>
              <a:srgbClr val="002C77"/>
            </a:solidFill>
          </p:spPr>
          <p:txBody>
            <a:bodyPr wrap="square" lIns="36000" tIns="36000" rIns="36000" bIns="36000" rtlCol="0" anchor="t">
              <a:spAutoFit/>
            </a:bodyPr>
            <a:lstStyle/>
            <a:p>
              <a:pPr marL="137160" lvl="0" indent="-137160">
                <a:spcAft>
                  <a:spcPts val="1200"/>
                </a:spcAft>
                <a:buFont typeface="Arial" panose="020B0604020202020204" pitchFamily="34" charset="0"/>
                <a:buChar char="•"/>
                <a:defRPr/>
              </a:pPr>
              <a:r>
                <a:rPr lang="es-MX" sz="1200" dirty="0">
                  <a:solidFill>
                    <a:srgbClr val="76D3FF"/>
                  </a:solidFill>
                </a:rPr>
                <a:t>El total de grandes pérdidas anuales proyectadas aumentó a </a:t>
              </a:r>
              <a:r>
                <a:rPr lang="es-MX" sz="1200" b="1" dirty="0">
                  <a:solidFill>
                    <a:schemeClr val="bg1"/>
                  </a:solidFill>
                </a:rPr>
                <a:t>USD 119 </a:t>
              </a:r>
              <a:r>
                <a:rPr lang="es-MX" sz="1200" dirty="0">
                  <a:solidFill>
                    <a:schemeClr val="bg1"/>
                  </a:solidFill>
                </a:rPr>
                <a:t>mil millones</a:t>
              </a:r>
              <a:r>
                <a:rPr lang="es-MX" sz="1200" dirty="0">
                  <a:solidFill>
                    <a:srgbClr val="76D3FF"/>
                  </a:solidFill>
                </a:rPr>
                <a:t>, impulsado por el huracán </a:t>
              </a:r>
              <a:r>
                <a:rPr lang="es-MX" sz="1200" dirty="0" err="1">
                  <a:solidFill>
                    <a:srgbClr val="76D3FF"/>
                  </a:solidFill>
                </a:rPr>
                <a:t>Ian</a:t>
              </a:r>
              <a:r>
                <a:rPr lang="es-MX" sz="1200" dirty="0">
                  <a:solidFill>
                    <a:srgbClr val="76D3FF"/>
                  </a:solidFill>
                </a:rPr>
                <a:t>.</a:t>
              </a:r>
            </a:p>
            <a:p>
              <a:pPr marL="137160" lvl="0" indent="-137160">
                <a:spcAft>
                  <a:spcPts val="1200"/>
                </a:spcAft>
                <a:buFont typeface="Arial" panose="020B0604020202020204" pitchFamily="34" charset="0"/>
                <a:buChar char="•"/>
                <a:defRPr/>
              </a:pPr>
              <a:r>
                <a:rPr lang="es-MX" sz="1200" dirty="0">
                  <a:solidFill>
                    <a:srgbClr val="76D3FF"/>
                  </a:solidFill>
                </a:rPr>
                <a:t>El momento y la magnitud del huracán </a:t>
              </a:r>
              <a:r>
                <a:rPr lang="es-MX" sz="1200" dirty="0" err="1">
                  <a:solidFill>
                    <a:srgbClr val="76D3FF"/>
                  </a:solidFill>
                </a:rPr>
                <a:t>Ian</a:t>
              </a:r>
              <a:r>
                <a:rPr lang="es-MX" sz="1200" dirty="0">
                  <a:solidFill>
                    <a:srgbClr val="76D3FF"/>
                  </a:solidFill>
                </a:rPr>
                <a:t> provocaron un impacto enorme en la capacidad disponible para el 1 de enero a la luz de un mercado estresado. El impacto de la marejada ciclónica, las inundaciones y los litigios desempeñarán un papel importante en las pérdidas económicas y aseguradas finales.</a:t>
              </a:r>
            </a:p>
            <a:p>
              <a:pPr marL="137160" lvl="0" indent="-137160">
                <a:spcAft>
                  <a:spcPts val="1200"/>
                </a:spcAft>
                <a:buFont typeface="Arial" panose="020B0604020202020204" pitchFamily="34" charset="0"/>
                <a:buChar char="•"/>
                <a:defRPr/>
              </a:pPr>
              <a:r>
                <a:rPr lang="es-MX" sz="1200" dirty="0">
                  <a:solidFill>
                    <a:srgbClr val="76D3FF"/>
                  </a:solidFill>
                </a:rPr>
                <a:t>Las inundaciones en Europa y los eventos de granizo, las inundaciones en Australia y las tormentas severas de EE. UU. también fueron factores clave en la experiencia de pérdida de 2022.</a:t>
              </a:r>
            </a:p>
            <a:p>
              <a:pPr marL="137160" lvl="0" indent="-137160">
                <a:spcAft>
                  <a:spcPts val="1200"/>
                </a:spcAft>
                <a:buFont typeface="Arial" panose="020B0604020202020204" pitchFamily="34" charset="0"/>
                <a:buChar char="•"/>
                <a:defRPr/>
              </a:pPr>
              <a:r>
                <a:rPr lang="es-MX" sz="1200" dirty="0">
                  <a:solidFill>
                    <a:srgbClr val="76D3FF"/>
                  </a:solidFill>
                </a:rPr>
                <a:t>Las estimaciones de pérdidas actuales están sujetas a cambios a medida que los datos actualizados estén disponibles.</a:t>
              </a:r>
              <a:endParaRPr kumimoji="0" lang="en-US" sz="1200" b="0" i="0" u="none" strike="noStrike" kern="1200" cap="none" spc="0" normalizeH="0" baseline="0" noProof="0" dirty="0">
                <a:ln>
                  <a:noFill/>
                </a:ln>
                <a:solidFill>
                  <a:srgbClr val="76D3FF"/>
                </a:solidFill>
                <a:effectLst/>
                <a:uLnTx/>
                <a:uFillTx/>
                <a:latin typeface="Arial" panose="020B0604020202020204"/>
                <a:ea typeface="+mn-ea"/>
                <a:cs typeface="Arial"/>
              </a:endParaRPr>
            </a:p>
          </p:txBody>
        </p:sp>
        <p:sp>
          <p:nvSpPr>
            <p:cNvPr id="17" name="Freeform 5">
              <a:extLst>
                <a:ext uri="{FF2B5EF4-FFF2-40B4-BE49-F238E27FC236}">
                  <a16:creationId xmlns:a16="http://schemas.microsoft.com/office/drawing/2014/main" id="{05F67750-EF40-4F43-9717-C0C8CFD53ADB}"/>
                </a:ext>
              </a:extLst>
            </p:cNvPr>
            <p:cNvSpPr>
              <a:spLocks noEditPoints="1"/>
            </p:cNvSpPr>
            <p:nvPr/>
          </p:nvSpPr>
          <p:spPr bwMode="auto">
            <a:xfrm>
              <a:off x="9814560" y="408781"/>
              <a:ext cx="685800" cy="685800"/>
            </a:xfrm>
            <a:custGeom>
              <a:avLst/>
              <a:gdLst>
                <a:gd name="T0" fmla="*/ 230 w 233"/>
                <a:gd name="T1" fmla="*/ 218 h 232"/>
                <a:gd name="T2" fmla="*/ 169 w 233"/>
                <a:gd name="T3" fmla="*/ 158 h 232"/>
                <a:gd name="T4" fmla="*/ 192 w 233"/>
                <a:gd name="T5" fmla="*/ 96 h 232"/>
                <a:gd name="T6" fmla="*/ 96 w 233"/>
                <a:gd name="T7" fmla="*/ 0 h 232"/>
                <a:gd name="T8" fmla="*/ 0 w 233"/>
                <a:gd name="T9" fmla="*/ 96 h 232"/>
                <a:gd name="T10" fmla="*/ 96 w 233"/>
                <a:gd name="T11" fmla="*/ 192 h 232"/>
                <a:gd name="T12" fmla="*/ 158 w 233"/>
                <a:gd name="T13" fmla="*/ 169 h 232"/>
                <a:gd name="T14" fmla="*/ 219 w 233"/>
                <a:gd name="T15" fmla="*/ 230 h 232"/>
                <a:gd name="T16" fmla="*/ 224 w 233"/>
                <a:gd name="T17" fmla="*/ 232 h 232"/>
                <a:gd name="T18" fmla="*/ 230 w 233"/>
                <a:gd name="T19" fmla="*/ 230 h 232"/>
                <a:gd name="T20" fmla="*/ 230 w 233"/>
                <a:gd name="T21" fmla="*/ 218 h 232"/>
                <a:gd name="T22" fmla="*/ 16 w 233"/>
                <a:gd name="T23" fmla="*/ 96 h 232"/>
                <a:gd name="T24" fmla="*/ 96 w 233"/>
                <a:gd name="T25" fmla="*/ 16 h 232"/>
                <a:gd name="T26" fmla="*/ 176 w 233"/>
                <a:gd name="T27" fmla="*/ 96 h 232"/>
                <a:gd name="T28" fmla="*/ 96 w 233"/>
                <a:gd name="T29" fmla="*/ 176 h 232"/>
                <a:gd name="T30" fmla="*/ 16 w 233"/>
                <a:gd name="T3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232">
                  <a:moveTo>
                    <a:pt x="230" y="218"/>
                  </a:moveTo>
                  <a:cubicBezTo>
                    <a:pt x="169" y="158"/>
                    <a:pt x="169" y="158"/>
                    <a:pt x="169" y="158"/>
                  </a:cubicBezTo>
                  <a:cubicBezTo>
                    <a:pt x="184" y="141"/>
                    <a:pt x="192" y="120"/>
                    <a:pt x="192" y="96"/>
                  </a:cubicBezTo>
                  <a:cubicBezTo>
                    <a:pt x="192" y="43"/>
                    <a:pt x="149" y="0"/>
                    <a:pt x="96" y="0"/>
                  </a:cubicBezTo>
                  <a:cubicBezTo>
                    <a:pt x="43" y="0"/>
                    <a:pt x="0" y="43"/>
                    <a:pt x="0" y="96"/>
                  </a:cubicBezTo>
                  <a:cubicBezTo>
                    <a:pt x="0" y="149"/>
                    <a:pt x="43" y="192"/>
                    <a:pt x="96" y="192"/>
                  </a:cubicBezTo>
                  <a:cubicBezTo>
                    <a:pt x="120" y="192"/>
                    <a:pt x="141" y="183"/>
                    <a:pt x="158" y="169"/>
                  </a:cubicBezTo>
                  <a:cubicBezTo>
                    <a:pt x="219" y="230"/>
                    <a:pt x="219" y="230"/>
                    <a:pt x="219" y="230"/>
                  </a:cubicBezTo>
                  <a:cubicBezTo>
                    <a:pt x="220" y="231"/>
                    <a:pt x="222" y="232"/>
                    <a:pt x="224" y="232"/>
                  </a:cubicBezTo>
                  <a:cubicBezTo>
                    <a:pt x="226" y="232"/>
                    <a:pt x="228" y="231"/>
                    <a:pt x="230" y="230"/>
                  </a:cubicBezTo>
                  <a:cubicBezTo>
                    <a:pt x="233" y="227"/>
                    <a:pt x="233" y="222"/>
                    <a:pt x="230" y="218"/>
                  </a:cubicBezTo>
                  <a:close/>
                  <a:moveTo>
                    <a:pt x="16" y="96"/>
                  </a:moveTo>
                  <a:cubicBezTo>
                    <a:pt x="16" y="52"/>
                    <a:pt x="52" y="16"/>
                    <a:pt x="96" y="16"/>
                  </a:cubicBezTo>
                  <a:cubicBezTo>
                    <a:pt x="140" y="16"/>
                    <a:pt x="176" y="52"/>
                    <a:pt x="176" y="96"/>
                  </a:cubicBezTo>
                  <a:cubicBezTo>
                    <a:pt x="176" y="140"/>
                    <a:pt x="140" y="176"/>
                    <a:pt x="96" y="176"/>
                  </a:cubicBezTo>
                  <a:cubicBezTo>
                    <a:pt x="52" y="176"/>
                    <a:pt x="16" y="140"/>
                    <a:pt x="16" y="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pic>
        <p:nvPicPr>
          <p:cNvPr id="5" name="Picture 4"/>
          <p:cNvPicPr>
            <a:picLocks noChangeAspect="1"/>
          </p:cNvPicPr>
          <p:nvPr/>
        </p:nvPicPr>
        <p:blipFill>
          <a:blip r:embed="rId4"/>
          <a:stretch>
            <a:fillRect/>
          </a:stretch>
        </p:blipFill>
        <p:spPr>
          <a:xfrm>
            <a:off x="216012" y="1577599"/>
            <a:ext cx="7523753" cy="3729724"/>
          </a:xfrm>
          <a:prstGeom prst="rect">
            <a:avLst/>
          </a:prstGeom>
        </p:spPr>
      </p:pic>
    </p:spTree>
    <p:custDataLst>
      <p:custData r:id="rId1"/>
    </p:custDataLst>
    <p:extLst>
      <p:ext uri="{BB962C8B-B14F-4D97-AF65-F5344CB8AC3E}">
        <p14:creationId xmlns:p14="http://schemas.microsoft.com/office/powerpoint/2010/main" val="354767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1" name="Chart 10"/>
              <p:cNvGraphicFramePr>
                <a:graphicFrameLocks/>
              </p:cNvGraphicFramePr>
              <p:nvPr>
                <p:extLst>
                  <p:ext uri="{D42A27DB-BD31-4B8C-83A1-F6EECF244321}">
                    <p14:modId xmlns:p14="http://schemas.microsoft.com/office/powerpoint/2010/main" val="839178448"/>
                  </p:ext>
                </p:extLst>
              </p:nvPr>
            </p:nvGraphicFramePr>
            <p:xfrm>
              <a:off x="5652456" y="1344656"/>
              <a:ext cx="5917944" cy="466233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p:cNvPicPr>
                <a:picLocks noGrp="1" noRot="1" noChangeAspect="1" noMove="1" noResize="1" noEditPoints="1" noAdjustHandles="1" noChangeArrowheads="1" noChangeShapeType="1"/>
              </p:cNvPicPr>
              <p:nvPr/>
            </p:nvPicPr>
            <p:blipFill>
              <a:blip r:embed="rId3"/>
              <a:stretch>
                <a:fillRect/>
              </a:stretch>
            </p:blipFill>
            <p:spPr>
              <a:xfrm>
                <a:off x="5652456" y="1344656"/>
                <a:ext cx="5917944" cy="4662330"/>
              </a:xfrm>
              <a:prstGeom prst="rect">
                <a:avLst/>
              </a:prstGeom>
            </p:spPr>
          </p:pic>
        </mc:Fallback>
      </mc:AlternateContent>
      <p:sp>
        <p:nvSpPr>
          <p:cNvPr id="8" name="Title 7"/>
          <p:cNvSpPr>
            <a:spLocks noGrp="1"/>
          </p:cNvSpPr>
          <p:nvPr>
            <p:ph type="title"/>
          </p:nvPr>
        </p:nvSpPr>
        <p:spPr/>
        <p:txBody>
          <a:bodyPr/>
          <a:lstStyle/>
          <a:p>
            <a:r>
              <a:rPr lang="es-MX" sz="2200" dirty="0"/>
              <a:t>El Huracán </a:t>
            </a:r>
            <a:r>
              <a:rPr lang="es-MX" sz="2200" dirty="0" err="1"/>
              <a:t>Ian</a:t>
            </a:r>
            <a:r>
              <a:rPr lang="es-MX" sz="2200" dirty="0"/>
              <a:t> actualmente está estimado como el segundo evento más costoso</a:t>
            </a:r>
            <a:endParaRPr lang="en-GB" sz="2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10" name="Text Placeholder 9"/>
          <p:cNvSpPr>
            <a:spLocks noGrp="1"/>
          </p:cNvSpPr>
          <p:nvPr>
            <p:ph type="body" sz="quarter" idx="12"/>
          </p:nvPr>
        </p:nvSpPr>
        <p:spPr>
          <a:xfrm>
            <a:off x="482599" y="760339"/>
            <a:ext cx="11226800" cy="320400"/>
          </a:xfrm>
        </p:spPr>
        <p:txBody>
          <a:bodyPr/>
          <a:lstStyle/>
          <a:p>
            <a:r>
              <a:rPr lang="es-MX" dirty="0"/>
              <a:t>Los informes públicos representan el 63% de la estimación de pérdidas de la Industria</a:t>
            </a:r>
            <a:endParaRPr lang="en-GB" dirty="0">
              <a:cs typeface="Arial"/>
            </a:endParaRPr>
          </a:p>
        </p:txBody>
      </p:sp>
      <p:sp>
        <p:nvSpPr>
          <p:cNvPr id="12" name="Footer Placeholder 4"/>
          <p:cNvSpPr>
            <a:spLocks noGrp="1"/>
          </p:cNvSpPr>
          <p:nvPr>
            <p:ph type="ftr" sz="quarter" idx="11"/>
          </p:nvPr>
        </p:nvSpPr>
        <p:spPr>
          <a:xfrm>
            <a:off x="1885950" y="6394014"/>
            <a:ext cx="9823449" cy="367081"/>
          </a:xfrm>
        </p:spPr>
        <p:txBody>
          <a:bodyPr/>
          <a:lstStyle/>
          <a:p>
            <a:pPr lvl="0" algn="l">
              <a:defRPr/>
            </a:pPr>
            <a:r>
              <a:rPr lang="es-MX" dirty="0">
                <a:solidFill>
                  <a:srgbClr val="202020"/>
                </a:solidFill>
              </a:rPr>
              <a:t>Nota: 1. Las pérdidas aseguradas excluyen pérdidas al NFIP. Los montos de las pérdidas se ajustan por inflación a los niveles de precios de 2021. 3. Las estimaciones de pérdidas por el huracán </a:t>
            </a:r>
            <a:r>
              <a:rPr lang="es-MX" dirty="0" err="1">
                <a:solidFill>
                  <a:srgbClr val="202020"/>
                </a:solidFill>
              </a:rPr>
              <a:t>Ian</a:t>
            </a:r>
            <a:r>
              <a:rPr lang="es-MX" dirty="0">
                <a:solidFill>
                  <a:srgbClr val="202020"/>
                </a:solidFill>
              </a:rPr>
              <a:t> no están disponibles para todas las aseguradoras con exposición. Total informado de 54 (re)aseguradoras. De las 25 principales aseguradores en Florida que escriben riesgo de catástrofe, sus informes no están disponibles para USAA, Tower Hill, </a:t>
            </a:r>
            <a:r>
              <a:rPr lang="es-MX" dirty="0" err="1">
                <a:solidFill>
                  <a:srgbClr val="202020"/>
                </a:solidFill>
              </a:rPr>
              <a:t>First</a:t>
            </a:r>
            <a:r>
              <a:rPr lang="es-MX" dirty="0">
                <a:solidFill>
                  <a:srgbClr val="202020"/>
                </a:solidFill>
              </a:rPr>
              <a:t> </a:t>
            </a:r>
            <a:r>
              <a:rPr lang="es-MX" dirty="0" err="1">
                <a:solidFill>
                  <a:srgbClr val="202020"/>
                </a:solidFill>
              </a:rPr>
              <a:t>Protective</a:t>
            </a:r>
            <a:r>
              <a:rPr lang="es-MX" dirty="0">
                <a:solidFill>
                  <a:srgbClr val="202020"/>
                </a:solidFill>
              </a:rPr>
              <a:t>, Florida </a:t>
            </a:r>
            <a:r>
              <a:rPr lang="es-MX" dirty="0" err="1">
                <a:solidFill>
                  <a:srgbClr val="202020"/>
                </a:solidFill>
              </a:rPr>
              <a:t>Peninsula</a:t>
            </a:r>
            <a:r>
              <a:rPr lang="es-MX" dirty="0">
                <a:solidFill>
                  <a:srgbClr val="202020"/>
                </a:solidFill>
              </a:rPr>
              <a:t>, American </a:t>
            </a:r>
            <a:r>
              <a:rPr lang="es-MX" dirty="0" err="1">
                <a:solidFill>
                  <a:srgbClr val="202020"/>
                </a:solidFill>
              </a:rPr>
              <a:t>Integrity</a:t>
            </a:r>
            <a:r>
              <a:rPr lang="es-MX" dirty="0">
                <a:solidFill>
                  <a:srgbClr val="202020"/>
                </a:solidFill>
              </a:rPr>
              <a:t>, QBE, </a:t>
            </a:r>
            <a:r>
              <a:rPr lang="es-MX" dirty="0" err="1">
                <a:solidFill>
                  <a:srgbClr val="202020"/>
                </a:solidFill>
              </a:rPr>
              <a:t>Nationwide</a:t>
            </a:r>
            <a:r>
              <a:rPr lang="es-MX" dirty="0">
                <a:solidFill>
                  <a:srgbClr val="202020"/>
                </a:solidFill>
              </a:rPr>
              <a:t> y Tokio Marine. Fuentes: Guy Carpenter, informes de la compañía, </a:t>
            </a:r>
            <a:r>
              <a:rPr lang="es-MX" dirty="0" err="1">
                <a:solidFill>
                  <a:srgbClr val="202020"/>
                </a:solidFill>
              </a:rPr>
              <a:t>Bestlink</a:t>
            </a:r>
            <a:endParaRPr kumimoji="0" lang="en-GB"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aphicFrame>
        <p:nvGraphicFramePr>
          <p:cNvPr id="15" name="Chart 1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62173118"/>
              </p:ext>
            </p:extLst>
          </p:nvPr>
        </p:nvGraphicFramePr>
        <p:xfrm>
          <a:off x="349174" y="1175810"/>
          <a:ext cx="5661661" cy="49566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876675" y="3598877"/>
            <a:ext cx="1503816" cy="553998"/>
          </a:xfrm>
          <a:prstGeom prst="rect">
            <a:avLst/>
          </a:prstGeom>
          <a:noFill/>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rPr>
              <a:t>29.8 </a:t>
            </a:r>
            <a:r>
              <a:rPr lang="en-US" dirty="0">
                <a:solidFill>
                  <a:srgbClr val="202020"/>
                </a:solidFill>
                <a:latin typeface="Arial" panose="020B0604020202020204"/>
              </a:rPr>
              <a:t>miles de </a:t>
            </a:r>
            <a:r>
              <a:rPr lang="en-US" dirty="0" err="1">
                <a:solidFill>
                  <a:srgbClr val="202020"/>
                </a:solidFill>
                <a:latin typeface="Arial" panose="020B0604020202020204"/>
              </a:rPr>
              <a:t>millones</a:t>
            </a:r>
            <a:r>
              <a:rPr lang="en-US" dirty="0">
                <a:solidFill>
                  <a:srgbClr val="202020"/>
                </a:solidFill>
                <a:latin typeface="Arial" panose="020B0604020202020204"/>
              </a:rPr>
              <a:t> USD</a:t>
            </a:r>
            <a:endParaRPr kumimoji="0" lang="en-U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9" name="TextBox 8"/>
          <p:cNvSpPr txBox="1"/>
          <p:nvPr/>
        </p:nvSpPr>
        <p:spPr>
          <a:xfrm>
            <a:off x="9162288" y="6006986"/>
            <a:ext cx="2547111" cy="123111"/>
          </a:xfrm>
          <a:prstGeom prst="rect">
            <a:avLst/>
          </a:prstGeom>
          <a:noFill/>
        </p:spPr>
        <p:txBody>
          <a:bodyPr wrap="square" lIns="0" tIns="0" rIns="0" bIns="0" rtlCol="0">
            <a:spAutoFit/>
          </a:bodyPr>
          <a:lstStyle/>
          <a:p>
            <a:pPr lvl="0">
              <a:defRPr/>
            </a:pPr>
            <a:r>
              <a:rPr lang="es-MX" sz="800" dirty="0">
                <a:solidFill>
                  <a:srgbClr val="202020"/>
                </a:solidFill>
              </a:rPr>
              <a:t>* Monto de la pérdida bruta. Reaseguro no disponible.</a:t>
            </a:r>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0658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Pérdidas aseguradas globales de riesgos secundarios por tipo de riesgo desde 1970</a:t>
            </a:r>
            <a:endParaRPr lang="en-US" dirty="0"/>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4</a:t>
            </a:fld>
            <a:endParaRPr lang="en-US" dirty="0"/>
          </a:p>
        </p:txBody>
      </p:sp>
      <p:pic>
        <p:nvPicPr>
          <p:cNvPr id="7" name="Picture 6"/>
          <p:cNvPicPr/>
          <p:nvPr/>
        </p:nvPicPr>
        <p:blipFill>
          <a:blip r:embed="rId2"/>
          <a:stretch>
            <a:fillRect/>
          </a:stretch>
        </p:blipFill>
        <p:spPr>
          <a:xfrm>
            <a:off x="1629705" y="1283362"/>
            <a:ext cx="8426991" cy="5076075"/>
          </a:xfrm>
          <a:prstGeom prst="rect">
            <a:avLst/>
          </a:prstGeom>
        </p:spPr>
      </p:pic>
      <p:sp>
        <p:nvSpPr>
          <p:cNvPr id="8" name="Rectangle 7"/>
          <p:cNvSpPr/>
          <p:nvPr/>
        </p:nvSpPr>
        <p:spPr>
          <a:xfrm>
            <a:off x="5387312" y="6359437"/>
            <a:ext cx="1412566" cy="259045"/>
          </a:xfrm>
          <a:prstGeom prst="rect">
            <a:avLst/>
          </a:prstGeom>
        </p:spPr>
        <p:txBody>
          <a:bodyPr wrap="none">
            <a:spAutoFit/>
          </a:bodyPr>
          <a:lstStyle/>
          <a:p>
            <a:pPr>
              <a:lnSpc>
                <a:spcPts val="1300"/>
              </a:lnSpc>
              <a:spcAft>
                <a:spcPts val="900"/>
              </a:spcAft>
            </a:pPr>
            <a:r>
              <a:rPr lang="en-US" sz="800" i="1" dirty="0">
                <a:solidFill>
                  <a:srgbClr val="202020"/>
                </a:solidFill>
                <a:latin typeface="Arial" panose="020B0604020202020204" pitchFamily="34" charset="0"/>
                <a:ea typeface="Calibri" panose="020F0502020204030204" pitchFamily="34" charset="0"/>
              </a:rPr>
              <a:t>Fuente : Swiss Re Institute</a:t>
            </a:r>
            <a:endParaRPr lang="en-US" sz="3200" dirty="0">
              <a:solidFill>
                <a:srgbClr val="20202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2385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370D826D-F9A5-4127-96B6-8D4CA90FFEC2}"/>
              </a:ext>
            </a:extLst>
          </p:cNvPr>
          <p:cNvSpPr txBox="1">
            <a:spLocks/>
          </p:cNvSpPr>
          <p:nvPr/>
        </p:nvSpPr>
        <p:spPr>
          <a:xfrm>
            <a:off x="484632" y="306198"/>
            <a:ext cx="11275865" cy="701884"/>
          </a:xfrm>
          <a:prstGeom prst="rect">
            <a:avLst/>
          </a:prstGeom>
        </p:spPr>
        <p:txBody>
          <a:bodyPr vert="horz" lIns="0" tIns="0" rIns="0" bIns="0" rtlCol="0" anchor="t" anchorCtr="0">
            <a:noAutofit/>
          </a:bodyPr>
          <a:lstStyle>
            <a:lvl1pPr algn="l" defTabSz="914342" rtl="0" eaLnBrk="1" latinLnBrk="0" hangingPunct="1">
              <a:lnSpc>
                <a:spcPct val="83000"/>
              </a:lnSpc>
              <a:spcBef>
                <a:spcPct val="0"/>
              </a:spcBef>
              <a:buNone/>
              <a:defRPr sz="2800" kern="1200">
                <a:solidFill>
                  <a:schemeClr val="accent1"/>
                </a:solidFill>
                <a:latin typeface="Arial" pitchFamily="34" charset="0"/>
                <a:ea typeface="+mj-ea"/>
                <a:cs typeface="Arial" pitchFamily="34" charset="0"/>
              </a:defRPr>
            </a:lvl1pPr>
          </a:lstStyle>
          <a:p>
            <a:pPr marL="0" marR="0" lvl="0" indent="0" algn="l" defTabSz="914342" rtl="0" eaLnBrk="1" fontAlgn="auto" latinLnBrk="0" hangingPunct="1">
              <a:lnSpc>
                <a:spcPct val="83000"/>
              </a:lnSpc>
              <a:spcBef>
                <a:spcPct val="0"/>
              </a:spcBef>
              <a:spcAft>
                <a:spcPts val="0"/>
              </a:spcAft>
              <a:buClrTx/>
              <a:buSzTx/>
              <a:buFontTx/>
              <a:buNone/>
              <a:tabLst/>
              <a:defRPr/>
            </a:pPr>
            <a:endParaRPr kumimoji="0" lang="en-GB" sz="3000" b="1" i="0" u="none" strike="noStrike" kern="1200" cap="none" spc="0" normalizeH="0" baseline="0" noProof="0">
              <a:ln>
                <a:noFill/>
              </a:ln>
              <a:solidFill>
                <a:srgbClr val="002C77"/>
              </a:solidFill>
              <a:effectLst/>
              <a:uLnTx/>
              <a:uFillTx/>
              <a:latin typeface="Arial" pitchFamily="34" charset="0"/>
              <a:ea typeface="+mj-ea"/>
              <a:cs typeface="Arial" pitchFamily="34" charset="0"/>
            </a:endParaRPr>
          </a:p>
        </p:txBody>
      </p:sp>
      <p:sp>
        <p:nvSpPr>
          <p:cNvPr id="11" name="TextBox 10"/>
          <p:cNvSpPr txBox="1"/>
          <p:nvPr/>
        </p:nvSpPr>
        <p:spPr>
          <a:xfrm rot="19113932">
            <a:off x="9683779" y="5821653"/>
            <a:ext cx="551331" cy="184666"/>
          </a:xfrm>
          <a:prstGeom prst="rect">
            <a:avLst/>
          </a:prstGeom>
          <a:solidFill>
            <a:schemeClr val="bg1"/>
          </a:solid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020"/>
                </a:solidFill>
                <a:effectLst/>
                <a:uLnTx/>
                <a:uFillTx/>
                <a:latin typeface="Arial" panose="020B0604020202020204"/>
                <a:ea typeface="+mn-ea"/>
                <a:cs typeface="+mn-cs"/>
              </a:rPr>
              <a:t>      </a:t>
            </a:r>
          </a:p>
        </p:txBody>
      </p:sp>
      <p:sp>
        <p:nvSpPr>
          <p:cNvPr id="3" name="Title 2">
            <a:extLst>
              <a:ext uri="{FF2B5EF4-FFF2-40B4-BE49-F238E27FC236}">
                <a16:creationId xmlns:a16="http://schemas.microsoft.com/office/drawing/2014/main" id="{2EA595D8-1A29-41ED-ADDF-34CE8023DA16}"/>
              </a:ext>
            </a:extLst>
          </p:cNvPr>
          <p:cNvSpPr>
            <a:spLocks noGrp="1"/>
          </p:cNvSpPr>
          <p:nvPr>
            <p:ph type="title"/>
          </p:nvPr>
        </p:nvSpPr>
        <p:spPr>
          <a:xfrm>
            <a:off x="485776" y="355601"/>
            <a:ext cx="11223623" cy="386442"/>
          </a:xfrm>
        </p:spPr>
        <p:txBody>
          <a:bodyPr/>
          <a:lstStyle/>
          <a:p>
            <a:r>
              <a:rPr lang="es-MX" sz="2800" dirty="0"/>
              <a:t>Los riesgos secundarios representaron el 63 % de las pérdidas totales por catástrofes en 2021</a:t>
            </a:r>
            <a:endParaRPr lang="en-US" sz="2800" dirty="0">
              <a:cs typeface="Arial"/>
            </a:endParaRPr>
          </a:p>
        </p:txBody>
      </p:sp>
      <p:sp>
        <p:nvSpPr>
          <p:cNvPr id="5" name="Footer Placeholder 4">
            <a:extLst>
              <a:ext uri="{FF2B5EF4-FFF2-40B4-BE49-F238E27FC236}">
                <a16:creationId xmlns:a16="http://schemas.microsoft.com/office/drawing/2014/main" id="{5418F204-A014-406F-9B90-609848E20440}"/>
              </a:ext>
            </a:extLst>
          </p:cNvPr>
          <p:cNvSpPr>
            <a:spLocks noGrp="1"/>
          </p:cNvSpPr>
          <p:nvPr>
            <p:ph type="ftr" sz="quarter" idx="11"/>
          </p:nvPr>
        </p:nvSpPr>
        <p:spPr>
          <a:xfrm>
            <a:off x="6044184" y="6390000"/>
            <a:ext cx="4712616" cy="248400"/>
          </a:xfrm>
        </p:spPr>
        <p:txBody>
          <a:bodyPr/>
          <a:lstStyle/>
          <a:p>
            <a:pPr lvl="0">
              <a:spcAft>
                <a:spcPts val="600"/>
              </a:spcAft>
              <a:defRPr/>
            </a:pPr>
            <a:r>
              <a:rPr lang="es-MX" dirty="0">
                <a:solidFill>
                  <a:srgbClr val="202020"/>
                </a:solidFill>
              </a:rPr>
              <a:t>Fuente: S&amp;P Global, presentaciones de la empresa. Nota: Global Re </a:t>
            </a:r>
            <a:r>
              <a:rPr lang="es-MX" dirty="0" err="1">
                <a:solidFill>
                  <a:srgbClr val="202020"/>
                </a:solidFill>
              </a:rPr>
              <a:t>Composite</a:t>
            </a:r>
            <a:r>
              <a:rPr lang="es-MX" dirty="0">
                <a:solidFill>
                  <a:srgbClr val="202020"/>
                </a:solidFill>
              </a:rPr>
              <a:t> es para 16 empresas.</a:t>
            </a:r>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E785D468-ABB6-4D13-ABE0-A4A834B987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544E24F-AC78-EE3E-C099-F817D371B43A}"/>
              </a:ext>
            </a:extLst>
          </p:cNvPr>
          <p:cNvSpPr txBox="1"/>
          <p:nvPr/>
        </p:nvSpPr>
        <p:spPr>
          <a:xfrm>
            <a:off x="484632" y="1093947"/>
            <a:ext cx="1093107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2C77"/>
                </a:solidFill>
                <a:effectLst/>
                <a:uLnTx/>
                <a:uFillTx/>
                <a:latin typeface="Arial" panose="020B0604020202020204"/>
                <a:ea typeface="+mn-ea"/>
                <a:cs typeface="+mn-cs"/>
              </a:rPr>
              <a:t>Pérdidas</a:t>
            </a:r>
            <a:r>
              <a:rPr kumimoji="0" lang="en-US" sz="1800" b="1" i="0" u="none" strike="noStrike" kern="1200" cap="none" spc="0" normalizeH="0" baseline="0" noProof="0" dirty="0">
                <a:ln>
                  <a:noFill/>
                </a:ln>
                <a:solidFill>
                  <a:srgbClr val="002C77"/>
                </a:solidFill>
                <a:effectLst/>
                <a:uLnTx/>
                <a:uFillTx/>
                <a:latin typeface="Arial" panose="020B0604020202020204"/>
                <a:ea typeface="+mn-ea"/>
                <a:cs typeface="+mn-cs"/>
              </a:rPr>
              <a:t> </a:t>
            </a:r>
            <a:r>
              <a:rPr kumimoji="0" lang="en-US" sz="1800" b="1" i="0" u="none" strike="noStrike" kern="1200" cap="none" spc="0" normalizeH="0" baseline="0" noProof="0" dirty="0" err="1">
                <a:ln>
                  <a:noFill/>
                </a:ln>
                <a:solidFill>
                  <a:srgbClr val="002C77"/>
                </a:solidFill>
                <a:effectLst/>
                <a:uLnTx/>
                <a:uFillTx/>
                <a:latin typeface="Arial" panose="020B0604020202020204"/>
                <a:ea typeface="+mn-ea"/>
                <a:cs typeface="+mn-cs"/>
              </a:rPr>
              <a:t>aseguradas</a:t>
            </a:r>
            <a:r>
              <a:rPr kumimoji="0" lang="en-US" sz="1800" b="1" i="0" u="none" strike="noStrike" kern="1200" cap="none" spc="0" normalizeH="0" baseline="0" noProof="0" dirty="0">
                <a:ln>
                  <a:noFill/>
                </a:ln>
                <a:solidFill>
                  <a:srgbClr val="002C77"/>
                </a:solidFill>
                <a:effectLst/>
                <a:uLnTx/>
                <a:uFillTx/>
                <a:latin typeface="Arial" panose="020B0604020202020204"/>
                <a:ea typeface="+mn-ea"/>
                <a:cs typeface="+mn-cs"/>
              </a:rPr>
              <a:t> (miles de </a:t>
            </a:r>
            <a:r>
              <a:rPr kumimoji="0" lang="en-US" sz="1800" b="1" i="0" u="none" strike="noStrike" kern="1200" cap="none" spc="0" normalizeH="0" baseline="0" noProof="0" dirty="0" err="1">
                <a:ln>
                  <a:noFill/>
                </a:ln>
                <a:solidFill>
                  <a:srgbClr val="002C77"/>
                </a:solidFill>
                <a:effectLst/>
                <a:uLnTx/>
                <a:uFillTx/>
                <a:latin typeface="Arial" panose="020B0604020202020204"/>
                <a:ea typeface="+mn-ea"/>
                <a:cs typeface="+mn-cs"/>
              </a:rPr>
              <a:t>millones</a:t>
            </a:r>
            <a:r>
              <a:rPr kumimoji="0" lang="en-US" sz="1800" b="1" i="0" u="none" strike="noStrike" kern="1200" cap="none" spc="0" normalizeH="0" baseline="0" noProof="0" dirty="0">
                <a:ln>
                  <a:noFill/>
                </a:ln>
                <a:solidFill>
                  <a:srgbClr val="002C77"/>
                </a:solidFill>
                <a:effectLst/>
                <a:uLnTx/>
                <a:uFillTx/>
                <a:latin typeface="Arial" panose="020B0604020202020204"/>
                <a:ea typeface="+mn-ea"/>
                <a:cs typeface="+mn-cs"/>
              </a:rPr>
              <a:t> de </a:t>
            </a:r>
            <a:r>
              <a:rPr kumimoji="0" lang="en-US" sz="1800" b="1" i="0" u="none" strike="noStrike" kern="1200" cap="none" spc="0" normalizeH="0" baseline="0" noProof="0" dirty="0" err="1">
                <a:ln>
                  <a:noFill/>
                </a:ln>
                <a:solidFill>
                  <a:srgbClr val="002C77"/>
                </a:solidFill>
                <a:effectLst/>
                <a:uLnTx/>
                <a:uFillTx/>
                <a:latin typeface="Arial" panose="020B0604020202020204"/>
                <a:ea typeface="+mn-ea"/>
                <a:cs typeface="+mn-cs"/>
              </a:rPr>
              <a:t>dólares</a:t>
            </a:r>
            <a:r>
              <a:rPr kumimoji="0" lang="en-US" sz="1800" b="1" i="0" u="none" strike="noStrike" kern="1200" cap="none" spc="0" normalizeH="0" baseline="0" noProof="0" dirty="0">
                <a:ln>
                  <a:noFill/>
                </a:ln>
                <a:solidFill>
                  <a:srgbClr val="002C77"/>
                </a:solidFill>
                <a:effectLst/>
                <a:uLnTx/>
                <a:uFillTx/>
                <a:latin typeface="Arial" panose="020B0604020202020204"/>
                <a:ea typeface="+mn-ea"/>
                <a:cs typeface="+mn-cs"/>
              </a:rPr>
              <a:t>)</a:t>
            </a:r>
            <a:endParaRPr kumimoji="0" lang="en-US" sz="1800" b="1" i="0" u="none" strike="noStrike" kern="1200" cap="none" spc="0" normalizeH="0" baseline="0" noProof="0" dirty="0">
              <a:ln>
                <a:noFill/>
              </a:ln>
              <a:solidFill>
                <a:srgbClr val="002C77"/>
              </a:solidFill>
              <a:effectLst/>
              <a:uLnTx/>
              <a:uFillTx/>
              <a:latin typeface="Arial" panose="020B0604020202020204"/>
              <a:ea typeface="+mn-ea"/>
              <a:cs typeface="Arial"/>
            </a:endParaRPr>
          </a:p>
        </p:txBody>
      </p:sp>
      <p:pic>
        <p:nvPicPr>
          <p:cNvPr id="6" name="Picture 5"/>
          <p:cNvPicPr>
            <a:picLocks noChangeAspect="1"/>
          </p:cNvPicPr>
          <p:nvPr/>
        </p:nvPicPr>
        <p:blipFill>
          <a:blip r:embed="rId3"/>
          <a:stretch>
            <a:fillRect/>
          </a:stretch>
        </p:blipFill>
        <p:spPr>
          <a:xfrm>
            <a:off x="393871" y="1690776"/>
            <a:ext cx="11245877" cy="3473569"/>
          </a:xfrm>
          <a:prstGeom prst="rect">
            <a:avLst/>
          </a:prstGeom>
        </p:spPr>
      </p:pic>
    </p:spTree>
    <p:extLst>
      <p:ext uri="{BB962C8B-B14F-4D97-AF65-F5344CB8AC3E}">
        <p14:creationId xmlns:p14="http://schemas.microsoft.com/office/powerpoint/2010/main" val="234950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800" dirty="0"/>
              <a:t>Razones combinadas de reaseguradoras arriba del percentil 90</a:t>
            </a:r>
            <a:endParaRPr lang="en-GB" sz="2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6007608" y="6389999"/>
            <a:ext cx="4749192" cy="249111"/>
          </a:xfrm>
        </p:spPr>
        <p:txBody>
          <a:bodyPr/>
          <a:lstStyle/>
          <a:p>
            <a:pPr lvl="0">
              <a:spcAft>
                <a:spcPts val="600"/>
              </a:spcAft>
              <a:defRPr/>
            </a:pPr>
            <a:r>
              <a:rPr lang="es-MX" dirty="0">
                <a:solidFill>
                  <a:srgbClr val="202020"/>
                </a:solidFill>
              </a:rPr>
              <a:t>Fuente: S&amp;P Global, presentaciones de la empresa. Nota: Global Re Compuesto es para 16 empresas</a:t>
            </a:r>
            <a:endParaRPr kumimoji="0" lang="en-GB"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 name="Text Placeholder 5"/>
          <p:cNvSpPr>
            <a:spLocks noGrp="1"/>
          </p:cNvSpPr>
          <p:nvPr>
            <p:ph type="body" sz="quarter" idx="12"/>
          </p:nvPr>
        </p:nvSpPr>
        <p:spPr/>
        <p:txBody>
          <a:bodyPr/>
          <a:lstStyle/>
          <a:p>
            <a:r>
              <a:rPr lang="es-MX" dirty="0"/>
              <a:t>Deterioro de la utilidad técnica provocado por la elevada actividad de </a:t>
            </a:r>
            <a:r>
              <a:rPr lang="es-MX" dirty="0" err="1"/>
              <a:t>Nat</a:t>
            </a:r>
            <a:r>
              <a:rPr lang="es-MX" dirty="0"/>
              <a:t> </a:t>
            </a:r>
            <a:r>
              <a:rPr lang="es-MX" dirty="0" err="1"/>
              <a:t>Cat</a:t>
            </a:r>
            <a:r>
              <a:rPr lang="es-MX" dirty="0"/>
              <a:t> en 2022</a:t>
            </a:r>
            <a:endParaRPr lang="en-GB" dirty="0"/>
          </a:p>
        </p:txBody>
      </p:sp>
      <p:graphicFrame>
        <p:nvGraphicFramePr>
          <p:cNvPr id="7" name="Chart 6">
            <a:extLst>
              <a:ext uri="{FF2B5EF4-FFF2-40B4-BE49-F238E27FC236}">
                <a16:creationId xmlns:a16="http://schemas.microsoft.com/office/drawing/2014/main" id="{00000000-0008-0000-3700-000009000000}"/>
              </a:ext>
            </a:extLst>
          </p:cNvPr>
          <p:cNvGraphicFramePr>
            <a:graphicFrameLocks/>
          </p:cNvGraphicFramePr>
          <p:nvPr/>
        </p:nvGraphicFramePr>
        <p:xfrm>
          <a:off x="935037" y="1645561"/>
          <a:ext cx="10325100" cy="3956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83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3" y="246343"/>
            <a:ext cx="11223623" cy="495299"/>
          </a:xfrm>
        </p:spPr>
        <p:txBody>
          <a:bodyPr/>
          <a:lstStyle/>
          <a:p>
            <a:r>
              <a:rPr lang="es-MX" dirty="0"/>
              <a:t>Las reaseguradoras no han hecho frente a su costo de capital en los últimos años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5062654" y="6390000"/>
            <a:ext cx="5694146" cy="248400"/>
          </a:xfrm>
        </p:spPr>
        <p:txBody>
          <a:bodyPr/>
          <a:lstStyle/>
          <a:p>
            <a:pPr lvl="0">
              <a:spcAft>
                <a:spcPts val="600"/>
              </a:spcAft>
              <a:defRPr/>
            </a:pPr>
            <a:r>
              <a:rPr lang="es-MX" sz="700" dirty="0">
                <a:solidFill>
                  <a:srgbClr val="202020"/>
                </a:solidFill>
                <a:cs typeface="Arial"/>
              </a:rPr>
              <a:t>Fuente: Informes de la empresa, Guy Carpenter </a:t>
            </a:r>
            <a:r>
              <a:rPr lang="es-MX" sz="700" dirty="0" err="1">
                <a:solidFill>
                  <a:srgbClr val="202020"/>
                </a:solidFill>
                <a:cs typeface="Arial"/>
              </a:rPr>
              <a:t>Market</a:t>
            </a:r>
            <a:r>
              <a:rPr lang="es-MX" sz="700" dirty="0">
                <a:solidFill>
                  <a:srgbClr val="202020"/>
                </a:solidFill>
                <a:cs typeface="Arial"/>
              </a:rPr>
              <a:t> </a:t>
            </a:r>
            <a:r>
              <a:rPr lang="es-MX" sz="700" dirty="0" err="1">
                <a:solidFill>
                  <a:srgbClr val="202020"/>
                </a:solidFill>
                <a:cs typeface="Arial"/>
              </a:rPr>
              <a:t>Intelligence</a:t>
            </a:r>
            <a:r>
              <a:rPr lang="es-MX" sz="700" dirty="0">
                <a:solidFill>
                  <a:srgbClr val="202020"/>
                </a:solidFill>
                <a:cs typeface="Arial"/>
              </a:rPr>
              <a:t>; Nota: Estos resultados se relacionan únicamente con las compañías compuestas de Global </a:t>
            </a:r>
            <a:r>
              <a:rPr lang="es-MX" sz="700" dirty="0" err="1">
                <a:solidFill>
                  <a:srgbClr val="202020"/>
                </a:solidFill>
                <a:cs typeface="Arial"/>
              </a:rPr>
              <a:t>Reinsurance</a:t>
            </a:r>
            <a:endParaRPr kumimoji="0" lang="en-GB" sz="700" b="0" i="0" u="none" strike="noStrike" kern="1200" cap="none" spc="0" normalizeH="0" baseline="0" noProof="0" dirty="0">
              <a:ln>
                <a:noFill/>
              </a:ln>
              <a:solidFill>
                <a:srgbClr val="202020"/>
              </a:solidFill>
              <a:effectLst/>
              <a:uLnTx/>
              <a:uFillTx/>
              <a:latin typeface="Arial" panose="020B0604020202020204"/>
              <a:ea typeface="+mn-ea"/>
              <a:cs typeface="Arial"/>
            </a:endParaRPr>
          </a:p>
        </p:txBody>
      </p:sp>
      <p:sp>
        <p:nvSpPr>
          <p:cNvPr id="6" name="Text Placeholder 5"/>
          <p:cNvSpPr>
            <a:spLocks noGrp="1"/>
          </p:cNvSpPr>
          <p:nvPr>
            <p:ph type="body" sz="quarter" idx="12"/>
          </p:nvPr>
        </p:nvSpPr>
        <p:spPr>
          <a:xfrm>
            <a:off x="484000" y="1002819"/>
            <a:ext cx="11226800" cy="1068806"/>
          </a:xfrm>
        </p:spPr>
        <p:txBody>
          <a:bodyPr/>
          <a:lstStyle/>
          <a:p>
            <a:pPr marL="285750" indent="-285750">
              <a:buFont typeface="Arial" panose="020B0604020202020204" pitchFamily="34" charset="0"/>
              <a:buChar char="•"/>
            </a:pPr>
            <a:r>
              <a:rPr lang="es-MX" sz="1400" b="0" dirty="0">
                <a:solidFill>
                  <a:schemeClr val="tx1"/>
                </a:solidFill>
              </a:rPr>
              <a:t>La capacidad de las reaseguradoras para proporcionar capital de forma sostenible a las aseguradoras, ha sido cuestionada en los últimos años</a:t>
            </a:r>
          </a:p>
          <a:p>
            <a:pPr marL="285750" indent="-285750">
              <a:buFont typeface="Arial" panose="020B0604020202020204" pitchFamily="34" charset="0"/>
              <a:buChar char="•"/>
            </a:pPr>
            <a:r>
              <a:rPr lang="es-MX" sz="1400" b="0" dirty="0">
                <a:solidFill>
                  <a:schemeClr val="tx1"/>
                </a:solidFill>
              </a:rPr>
              <a:t>El aumento de las tasas de interés en 2022 hizo subir el costo de capital de las reaseguradoras, lo que exigió rendimientos aún mayores para satisfacer a los accionistas y contribuyó a reducir las posiciones de reaseguro</a:t>
            </a:r>
            <a:endParaRPr lang="en-GB" sz="1400" b="0" dirty="0">
              <a:solidFill>
                <a:schemeClr val="tx1"/>
              </a:solidFill>
            </a:endParaRPr>
          </a:p>
          <a:p>
            <a:pPr marL="285750" indent="-285750">
              <a:buFont typeface="Arial" panose="020B0604020202020204" pitchFamily="34" charset="0"/>
              <a:buChar char="•"/>
            </a:pPr>
            <a:endParaRPr lang="en-GB" sz="1600" b="0" dirty="0">
              <a:solidFill>
                <a:schemeClr val="tx1"/>
              </a:solidFill>
            </a:endParaRPr>
          </a:p>
          <a:p>
            <a:endParaRPr lang="en-GB" sz="1600" b="0" dirty="0">
              <a:solidFill>
                <a:schemeClr val="tx1"/>
              </a:solidFill>
            </a:endParaRPr>
          </a:p>
        </p:txBody>
      </p:sp>
      <p:sp>
        <p:nvSpPr>
          <p:cNvPr id="24" name="Rectangle 23"/>
          <p:cNvSpPr/>
          <p:nvPr/>
        </p:nvSpPr>
        <p:spPr>
          <a:xfrm>
            <a:off x="1969612" y="3310341"/>
            <a:ext cx="8962235" cy="492614"/>
          </a:xfrm>
          <a:prstGeom prst="rect">
            <a:avLst/>
          </a:prstGeom>
          <a:solidFill>
            <a:srgbClr val="C000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object 106">
            <a:extLst>
              <a:ext uri="{FF2B5EF4-FFF2-40B4-BE49-F238E27FC236}">
                <a16:creationId xmlns:a16="http://schemas.microsoft.com/office/drawing/2014/main" id="{9EC1EBDB-E138-40AF-A78A-5DE6179E650D}"/>
              </a:ext>
            </a:extLst>
          </p:cNvPr>
          <p:cNvSpPr txBox="1"/>
          <p:nvPr/>
        </p:nvSpPr>
        <p:spPr>
          <a:xfrm>
            <a:off x="10134026" y="3328363"/>
            <a:ext cx="1050290" cy="120546"/>
          </a:xfrm>
          <a:prstGeom prst="rect">
            <a:avLst/>
          </a:prstGeom>
        </p:spPr>
        <p:txBody>
          <a:bodyPr vert="horz" wrap="square" lIns="0" tIns="12700" rIns="0" bIns="0" rtlCol="0">
            <a:spAutoFit/>
          </a:bodyPr>
          <a:lstStyle/>
          <a:p>
            <a:pPr marL="0" marR="0" lvl="0" indent="0" algn="l" defTabSz="457200" rtl="0" eaLnBrk="1" fontAlgn="auto" latinLnBrk="0" hangingPunct="1">
              <a:lnSpc>
                <a:spcPct val="100000"/>
              </a:lnSpc>
              <a:spcBef>
                <a:spcPts val="100"/>
              </a:spcBef>
              <a:spcAft>
                <a:spcPts val="0"/>
              </a:spcAft>
              <a:buClrTx/>
              <a:buSzTx/>
              <a:buFontTx/>
              <a:buNone/>
              <a:tabLst/>
              <a:defRPr/>
            </a:pPr>
            <a:r>
              <a:rPr kumimoji="0" lang="en-US" sz="700" b="1" i="0" u="none" strike="noStrike" kern="1200" cap="none" spc="0" normalizeH="0" baseline="0" noProof="0" dirty="0" err="1">
                <a:ln>
                  <a:noFill/>
                </a:ln>
                <a:effectLst/>
                <a:uLnTx/>
                <a:uFillTx/>
                <a:latin typeface="Arial" panose="020B0604020202020204"/>
                <a:ea typeface="+mn-ea"/>
                <a:cs typeface="Arial"/>
              </a:rPr>
              <a:t>Costo</a:t>
            </a:r>
            <a:r>
              <a:rPr kumimoji="0" lang="en-US" sz="700" b="1" i="0" u="none" strike="noStrike" kern="1200" cap="none" spc="0" normalizeH="0" baseline="0" noProof="0" dirty="0">
                <a:ln>
                  <a:noFill/>
                </a:ln>
                <a:effectLst/>
                <a:uLnTx/>
                <a:uFillTx/>
                <a:latin typeface="Arial" panose="020B0604020202020204"/>
                <a:ea typeface="+mn-ea"/>
                <a:cs typeface="Arial"/>
              </a:rPr>
              <a:t> </a:t>
            </a:r>
            <a:r>
              <a:rPr kumimoji="0" lang="en-US" sz="700" b="1" i="0" u="none" strike="noStrike" kern="1200" cap="none" spc="0" normalizeH="0" baseline="0" noProof="0" dirty="0" err="1">
                <a:ln>
                  <a:noFill/>
                </a:ln>
                <a:effectLst/>
                <a:uLnTx/>
                <a:uFillTx/>
                <a:latin typeface="Arial" panose="020B0604020202020204"/>
                <a:ea typeface="+mn-ea"/>
                <a:cs typeface="Arial"/>
              </a:rPr>
              <a:t>indicativo</a:t>
            </a:r>
            <a:endParaRPr kumimoji="0" sz="700" b="0" i="0" u="none" strike="noStrike" kern="1200" cap="none" spc="0" normalizeH="0" baseline="0" noProof="0" dirty="0">
              <a:ln>
                <a:noFill/>
              </a:ln>
              <a:effectLst/>
              <a:uLnTx/>
              <a:uFillTx/>
              <a:latin typeface="Arial" panose="020B0604020202020204"/>
              <a:ea typeface="+mn-ea"/>
              <a:cs typeface="Arial"/>
            </a:endParaRPr>
          </a:p>
        </p:txBody>
      </p:sp>
      <p:sp>
        <p:nvSpPr>
          <p:cNvPr id="30" name="object 108">
            <a:extLst>
              <a:ext uri="{FF2B5EF4-FFF2-40B4-BE49-F238E27FC236}">
                <a16:creationId xmlns:a16="http://schemas.microsoft.com/office/drawing/2014/main" id="{FB847337-B24C-4D2C-B0AF-B1B1C22F993A}"/>
              </a:ext>
            </a:extLst>
          </p:cNvPr>
          <p:cNvSpPr/>
          <p:nvPr/>
        </p:nvSpPr>
        <p:spPr>
          <a:xfrm>
            <a:off x="485777" y="1658026"/>
            <a:ext cx="11226799" cy="4873027"/>
          </a:xfrm>
          <a:custGeom>
            <a:avLst/>
            <a:gdLst/>
            <a:ahLst/>
            <a:cxnLst/>
            <a:rect l="l" t="t" r="r" b="b"/>
            <a:pathLst>
              <a:path w="9573895" h="3922395">
                <a:moveTo>
                  <a:pt x="0" y="3921899"/>
                </a:moveTo>
                <a:lnTo>
                  <a:pt x="9573895" y="3921899"/>
                </a:lnTo>
                <a:lnTo>
                  <a:pt x="9573895" y="0"/>
                </a:lnTo>
                <a:lnTo>
                  <a:pt x="0" y="0"/>
                </a:lnTo>
                <a:lnTo>
                  <a:pt x="0" y="3921899"/>
                </a:lnTo>
                <a:close/>
              </a:path>
            </a:pathLst>
          </a:custGeom>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2" name="object 86">
            <a:extLst>
              <a:ext uri="{FF2B5EF4-FFF2-40B4-BE49-F238E27FC236}">
                <a16:creationId xmlns:a16="http://schemas.microsoft.com/office/drawing/2014/main" id="{DCEAC152-9265-4B10-8C9F-A5E8D247B40A}"/>
              </a:ext>
            </a:extLst>
          </p:cNvPr>
          <p:cNvSpPr txBox="1"/>
          <p:nvPr/>
        </p:nvSpPr>
        <p:spPr>
          <a:xfrm>
            <a:off x="6757232" y="2367555"/>
            <a:ext cx="952871" cy="382156"/>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err="1">
                <a:ln>
                  <a:noFill/>
                </a:ln>
                <a:effectLst/>
                <a:uLnTx/>
                <a:uFillTx/>
                <a:latin typeface="Arial" panose="020B0604020202020204"/>
                <a:ea typeface="+mn-ea"/>
                <a:cs typeface="Noto Sans"/>
              </a:rPr>
              <a:t>Huracanes</a:t>
            </a:r>
            <a:r>
              <a:rPr kumimoji="0" lang="en-GB" sz="800" b="1" i="0" u="none" strike="noStrike" kern="1200" cap="none" spc="0" normalizeH="0" baseline="0" noProof="0" dirty="0">
                <a:ln>
                  <a:noFill/>
                </a:ln>
                <a:effectLst/>
                <a:uLnTx/>
                <a:uFillTx/>
                <a:latin typeface="Arial" panose="020B0604020202020204"/>
                <a:ea typeface="+mn-ea"/>
                <a:cs typeface="Noto Sans"/>
              </a:rPr>
              <a:t> Harvey, Irma and Maria</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3" name="object 86">
            <a:extLst>
              <a:ext uri="{FF2B5EF4-FFF2-40B4-BE49-F238E27FC236}">
                <a16:creationId xmlns:a16="http://schemas.microsoft.com/office/drawing/2014/main" id="{DCEAC152-9265-4B10-8C9F-A5E8D247B40A}"/>
              </a:ext>
            </a:extLst>
          </p:cNvPr>
          <p:cNvSpPr txBox="1"/>
          <p:nvPr/>
        </p:nvSpPr>
        <p:spPr>
          <a:xfrm>
            <a:off x="7340265" y="2742881"/>
            <a:ext cx="1194619" cy="505267"/>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err="1">
                <a:ln>
                  <a:noFill/>
                </a:ln>
                <a:effectLst/>
                <a:uLnTx/>
                <a:uFillTx/>
                <a:latin typeface="Arial" panose="020B0604020202020204"/>
                <a:ea typeface="+mn-ea"/>
                <a:cs typeface="Noto Sans"/>
              </a:rPr>
              <a:t>Tifón</a:t>
            </a:r>
            <a:r>
              <a:rPr kumimoji="0" lang="en-GB" sz="800" b="1" i="0" u="none" strike="noStrike" kern="1200" cap="none" spc="0" normalizeH="0" baseline="0" noProof="0" dirty="0">
                <a:ln>
                  <a:noFill/>
                </a:ln>
                <a:effectLst/>
                <a:uLnTx/>
                <a:uFillTx/>
                <a:latin typeface="Arial" panose="020B0604020202020204"/>
                <a:ea typeface="+mn-ea"/>
                <a:cs typeface="Noto Sans"/>
              </a:rPr>
              <a:t> Jebi, US </a:t>
            </a:r>
            <a:r>
              <a:rPr lang="en-GB" sz="800" b="1" dirty="0" err="1">
                <a:latin typeface="Arial" panose="020B0604020202020204"/>
                <a:cs typeface="Noto Sans"/>
              </a:rPr>
              <a:t>Incendio</a:t>
            </a:r>
            <a:r>
              <a:rPr lang="en-GB" sz="800" b="1" dirty="0">
                <a:latin typeface="Arial" panose="020B0604020202020204"/>
                <a:cs typeface="Noto Sans"/>
              </a:rPr>
              <a:t> </a:t>
            </a:r>
            <a:r>
              <a:rPr lang="en-GB" sz="800" b="1" dirty="0" err="1">
                <a:latin typeface="Arial" panose="020B0604020202020204"/>
                <a:cs typeface="Noto Sans"/>
              </a:rPr>
              <a:t>forestal</a:t>
            </a:r>
            <a:r>
              <a:rPr kumimoji="0" lang="en-GB" sz="800" b="1" i="0" u="none" strike="noStrike" kern="1200" cap="none" spc="0" normalizeH="0" baseline="0" noProof="0" dirty="0">
                <a:ln>
                  <a:noFill/>
                </a:ln>
                <a:effectLst/>
                <a:uLnTx/>
                <a:uFillTx/>
                <a:latin typeface="Arial" panose="020B0604020202020204"/>
                <a:ea typeface="+mn-ea"/>
                <a:cs typeface="Noto Sans"/>
              </a:rPr>
              <a:t>, Huacán Michael </a:t>
            </a:r>
            <a:r>
              <a:rPr lang="en-GB" sz="800" b="1" dirty="0">
                <a:latin typeface="Arial" panose="020B0604020202020204"/>
                <a:cs typeface="Noto Sans"/>
              </a:rPr>
              <a:t>y</a:t>
            </a:r>
            <a:r>
              <a:rPr kumimoji="0" lang="en-GB" sz="800" b="1" i="0" u="none" strike="noStrike" kern="1200" cap="none" spc="0" normalizeH="0" baseline="0" noProof="0" dirty="0">
                <a:ln>
                  <a:noFill/>
                </a:ln>
                <a:effectLst/>
                <a:uLnTx/>
                <a:uFillTx/>
                <a:latin typeface="Arial" panose="020B0604020202020204"/>
                <a:ea typeface="+mn-ea"/>
                <a:cs typeface="Noto Sans"/>
              </a:rPr>
              <a:t> </a:t>
            </a:r>
            <a:r>
              <a:rPr kumimoji="0" lang="en-GB" sz="800" b="1" i="0" u="none" strike="noStrike" kern="1200" cap="none" spc="0" normalizeH="0" baseline="0" noProof="0" dirty="0" err="1">
                <a:ln>
                  <a:noFill/>
                </a:ln>
                <a:effectLst/>
                <a:uLnTx/>
                <a:uFillTx/>
                <a:latin typeface="Arial" panose="020B0604020202020204"/>
                <a:ea typeface="+mn-ea"/>
                <a:cs typeface="Noto Sans"/>
              </a:rPr>
              <a:t>sequias</a:t>
            </a:r>
            <a:r>
              <a:rPr kumimoji="0" lang="en-GB" sz="800" b="1" i="0" u="none" strike="noStrike" kern="1200" cap="none" spc="0" normalizeH="0" noProof="0" dirty="0">
                <a:ln>
                  <a:noFill/>
                </a:ln>
                <a:effectLst/>
                <a:uLnTx/>
                <a:uFillTx/>
                <a:latin typeface="Arial" panose="020B0604020202020204"/>
                <a:ea typeface="+mn-ea"/>
                <a:cs typeface="Noto Sans"/>
              </a:rPr>
              <a:t> </a:t>
            </a:r>
            <a:r>
              <a:rPr kumimoji="0" lang="en-GB" sz="800" b="1" i="0" u="none" strike="noStrike" kern="1200" cap="none" spc="0" normalizeH="0" noProof="0" dirty="0" err="1">
                <a:ln>
                  <a:noFill/>
                </a:ln>
                <a:effectLst/>
                <a:uLnTx/>
                <a:uFillTx/>
                <a:latin typeface="Arial" panose="020B0604020202020204"/>
                <a:ea typeface="+mn-ea"/>
                <a:cs typeface="Noto Sans"/>
              </a:rPr>
              <a:t>Europeas</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4" name="object 86">
            <a:extLst>
              <a:ext uri="{FF2B5EF4-FFF2-40B4-BE49-F238E27FC236}">
                <a16:creationId xmlns:a16="http://schemas.microsoft.com/office/drawing/2014/main" id="{DCEAC152-9265-4B10-8C9F-A5E8D247B40A}"/>
              </a:ext>
            </a:extLst>
          </p:cNvPr>
          <p:cNvSpPr txBox="1"/>
          <p:nvPr/>
        </p:nvSpPr>
        <p:spPr>
          <a:xfrm>
            <a:off x="8585587" y="2606946"/>
            <a:ext cx="879050" cy="135935"/>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a:ln>
                  <a:noFill/>
                </a:ln>
                <a:effectLst/>
                <a:uLnTx/>
                <a:uFillTx/>
                <a:latin typeface="Arial" panose="020B0604020202020204"/>
                <a:ea typeface="+mn-ea"/>
                <a:cs typeface="Noto Sans"/>
              </a:rPr>
              <a:t>COVID-19</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5" name="object 86">
            <a:extLst>
              <a:ext uri="{FF2B5EF4-FFF2-40B4-BE49-F238E27FC236}">
                <a16:creationId xmlns:a16="http://schemas.microsoft.com/office/drawing/2014/main" id="{DCEAC152-9265-4B10-8C9F-A5E8D247B40A}"/>
              </a:ext>
            </a:extLst>
          </p:cNvPr>
          <p:cNvSpPr txBox="1"/>
          <p:nvPr/>
        </p:nvSpPr>
        <p:spPr>
          <a:xfrm>
            <a:off x="9649984" y="2562130"/>
            <a:ext cx="1009187" cy="382156"/>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err="1">
                <a:ln>
                  <a:noFill/>
                </a:ln>
                <a:effectLst/>
                <a:uLnTx/>
                <a:uFillTx/>
                <a:latin typeface="Arial" panose="020B0604020202020204"/>
                <a:ea typeface="+mn-ea"/>
                <a:cs typeface="Noto Sans"/>
              </a:rPr>
              <a:t>Volatilidad</a:t>
            </a:r>
            <a:r>
              <a:rPr kumimoji="0" lang="en-GB" sz="800" b="1" i="0" u="none" strike="noStrike" kern="1200" cap="none" spc="0" normalizeH="0" baseline="0" noProof="0" dirty="0">
                <a:ln>
                  <a:noFill/>
                </a:ln>
                <a:effectLst/>
                <a:uLnTx/>
                <a:uFillTx/>
                <a:latin typeface="Arial" panose="020B0604020202020204"/>
                <a:ea typeface="+mn-ea"/>
                <a:cs typeface="Noto Sans"/>
              </a:rPr>
              <a:t> </a:t>
            </a:r>
            <a:r>
              <a:rPr kumimoji="0" lang="en-GB" sz="800" b="1" i="0" u="none" strike="noStrike" kern="1200" cap="none" spc="0" normalizeH="0" baseline="0" noProof="0" dirty="0" err="1">
                <a:ln>
                  <a:noFill/>
                </a:ln>
                <a:effectLst/>
                <a:uLnTx/>
                <a:uFillTx/>
                <a:latin typeface="Arial" panose="020B0604020202020204"/>
                <a:ea typeface="+mn-ea"/>
                <a:cs typeface="Noto Sans"/>
              </a:rPr>
              <a:t>en</a:t>
            </a:r>
            <a:r>
              <a:rPr kumimoji="0" lang="en-GB" sz="800" b="1" i="0" u="none" strike="noStrike" kern="1200" cap="none" spc="0" normalizeH="0" baseline="0" noProof="0" dirty="0">
                <a:ln>
                  <a:noFill/>
                </a:ln>
                <a:effectLst/>
                <a:uLnTx/>
                <a:uFillTx/>
                <a:latin typeface="Arial" panose="020B0604020202020204"/>
                <a:ea typeface="+mn-ea"/>
                <a:cs typeface="Noto Sans"/>
              </a:rPr>
              <a:t> </a:t>
            </a:r>
            <a:r>
              <a:rPr kumimoji="0" lang="en-GB" sz="800" b="1" i="0" u="none" strike="noStrike" kern="1200" cap="none" spc="0" normalizeH="0" baseline="0" noProof="0" dirty="0" err="1">
                <a:ln>
                  <a:noFill/>
                </a:ln>
                <a:effectLst/>
                <a:uLnTx/>
                <a:uFillTx/>
                <a:latin typeface="Arial" panose="020B0604020202020204"/>
                <a:ea typeface="+mn-ea"/>
                <a:cs typeface="Noto Sans"/>
              </a:rPr>
              <a:t>mercados</a:t>
            </a:r>
            <a:r>
              <a:rPr kumimoji="0" lang="en-GB" sz="800" b="1" i="0" u="none" strike="noStrike" kern="1200" cap="none" spc="0" normalizeH="0" baseline="0" noProof="0" dirty="0">
                <a:ln>
                  <a:noFill/>
                </a:ln>
                <a:effectLst/>
                <a:uLnTx/>
                <a:uFillTx/>
                <a:latin typeface="Arial" panose="020B0604020202020204"/>
                <a:ea typeface="+mn-ea"/>
                <a:cs typeface="Noto Sans"/>
              </a:rPr>
              <a:t> </a:t>
            </a:r>
            <a:r>
              <a:rPr kumimoji="0" lang="en-GB" sz="800" b="1" i="0" u="none" strike="noStrike" kern="1200" cap="none" spc="0" normalizeH="0" baseline="0" noProof="0" dirty="0" err="1">
                <a:ln>
                  <a:noFill/>
                </a:ln>
                <a:effectLst/>
                <a:uLnTx/>
                <a:uFillTx/>
                <a:latin typeface="Arial" panose="020B0604020202020204"/>
                <a:ea typeface="+mn-ea"/>
                <a:cs typeface="Noto Sans"/>
              </a:rPr>
              <a:t>financieros</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6" name="object 86">
            <a:extLst>
              <a:ext uri="{FF2B5EF4-FFF2-40B4-BE49-F238E27FC236}">
                <a16:creationId xmlns:a16="http://schemas.microsoft.com/office/drawing/2014/main" id="{DCEAC152-9265-4B10-8C9F-A5E8D247B40A}"/>
              </a:ext>
            </a:extLst>
          </p:cNvPr>
          <p:cNvSpPr txBox="1"/>
          <p:nvPr/>
        </p:nvSpPr>
        <p:spPr>
          <a:xfrm>
            <a:off x="3442472" y="2542862"/>
            <a:ext cx="951602" cy="259045"/>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a:ln>
                  <a:noFill/>
                </a:ln>
                <a:effectLst/>
                <a:uLnTx/>
                <a:uFillTx/>
                <a:latin typeface="Arial" panose="020B0604020202020204"/>
                <a:ea typeface="+mn-ea"/>
                <a:cs typeface="Noto Sans"/>
              </a:rPr>
              <a:t>Christchurch and Tohoku EQs</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7" name="object 86">
            <a:extLst>
              <a:ext uri="{FF2B5EF4-FFF2-40B4-BE49-F238E27FC236}">
                <a16:creationId xmlns:a16="http://schemas.microsoft.com/office/drawing/2014/main" id="{DCEAC152-9265-4B10-8C9F-A5E8D247B40A}"/>
              </a:ext>
            </a:extLst>
          </p:cNvPr>
          <p:cNvSpPr txBox="1"/>
          <p:nvPr/>
        </p:nvSpPr>
        <p:spPr>
          <a:xfrm>
            <a:off x="1924053" y="2606946"/>
            <a:ext cx="806637" cy="259045"/>
          </a:xfrm>
          <a:prstGeom prst="rect">
            <a:avLst/>
          </a:prstGeom>
        </p:spPr>
        <p:txBody>
          <a:bodyPr vert="horz" wrap="square" lIns="0" tIns="12700" rIns="0" bIns="0" rtlCol="0">
            <a:spAutoFit/>
          </a:bodyPr>
          <a:lstStyle/>
          <a:p>
            <a:pPr marL="71120" marR="62230" lvl="0" indent="-1905" algn="ctr" defTabSz="457200" rtl="0" eaLnBrk="1" fontAlgn="auto" latinLnBrk="0" hangingPunct="1">
              <a:lnSpc>
                <a:spcPct val="100000"/>
              </a:lnSpc>
              <a:spcBef>
                <a:spcPts val="100"/>
              </a:spcBef>
              <a:spcAft>
                <a:spcPts val="0"/>
              </a:spcAft>
              <a:buClrTx/>
              <a:buSzTx/>
              <a:buFontTx/>
              <a:buNone/>
              <a:tabLst/>
              <a:defRPr/>
            </a:pPr>
            <a:r>
              <a:rPr kumimoji="0" lang="en-GB" sz="800" b="1" i="0" u="none" strike="noStrike" kern="1200" cap="none" spc="0" normalizeH="0" baseline="0" noProof="0" dirty="0">
                <a:ln>
                  <a:noFill/>
                </a:ln>
                <a:effectLst/>
                <a:uLnTx/>
                <a:uFillTx/>
                <a:latin typeface="Arial" panose="020B0604020202020204"/>
                <a:ea typeface="+mn-ea"/>
                <a:cs typeface="Noto Sans"/>
              </a:rPr>
              <a:t>Crisis </a:t>
            </a:r>
            <a:r>
              <a:rPr kumimoji="0" lang="en-GB" sz="800" b="1" i="0" u="none" strike="noStrike" kern="1200" cap="none" spc="0" normalizeH="0" baseline="0" noProof="0" dirty="0" err="1">
                <a:ln>
                  <a:noFill/>
                </a:ln>
                <a:effectLst/>
                <a:uLnTx/>
                <a:uFillTx/>
                <a:latin typeface="Arial" panose="020B0604020202020204"/>
                <a:ea typeface="+mn-ea"/>
                <a:cs typeface="Noto Sans"/>
              </a:rPr>
              <a:t>financiera</a:t>
            </a:r>
            <a:endParaRPr kumimoji="0" sz="800" b="0" i="0" u="none" strike="noStrike" kern="1200" cap="none" spc="0" normalizeH="0" baseline="0" noProof="0" dirty="0">
              <a:ln>
                <a:noFill/>
              </a:ln>
              <a:effectLst/>
              <a:uLnTx/>
              <a:uFillTx/>
              <a:latin typeface="Arial" panose="020B0604020202020204"/>
              <a:ea typeface="+mn-ea"/>
              <a:cs typeface="Noto Sans"/>
            </a:endParaRPr>
          </a:p>
        </p:txBody>
      </p:sp>
      <p:sp>
        <p:nvSpPr>
          <p:cNvPr id="38" name="object 86">
            <a:extLst>
              <a:ext uri="{FF2B5EF4-FFF2-40B4-BE49-F238E27FC236}">
                <a16:creationId xmlns:a16="http://schemas.microsoft.com/office/drawing/2014/main" id="{DCEAC152-9265-4B10-8C9F-A5E8D247B40A}"/>
              </a:ext>
            </a:extLst>
          </p:cNvPr>
          <p:cNvSpPr txBox="1"/>
          <p:nvPr/>
        </p:nvSpPr>
        <p:spPr>
          <a:xfrm>
            <a:off x="3239698" y="2033651"/>
            <a:ext cx="5268945" cy="135935"/>
          </a:xfrm>
          <a:prstGeom prst="rect">
            <a:avLst/>
          </a:prstGeom>
          <a:noFill/>
        </p:spPr>
        <p:txBody>
          <a:bodyPr vert="horz" wrap="square" lIns="0" tIns="12700" rIns="0" bIns="0" rtlCol="0">
            <a:spAutoFit/>
          </a:bodyPr>
          <a:lstStyle/>
          <a:p>
            <a:pPr marL="71120" marR="62230" lvl="0" indent="-1905" algn="ctr">
              <a:spcBef>
                <a:spcPts val="100"/>
              </a:spcBef>
              <a:defRPr/>
            </a:pPr>
            <a:r>
              <a:rPr lang="es-MX" sz="800" b="1" dirty="0">
                <a:cs typeface="Noto Sans"/>
              </a:rPr>
              <a:t>Tasas de interés bajas persistentes de 2009 a 2021 que pesan sobre el rendimiento de la inversión</a:t>
            </a:r>
            <a:endParaRPr kumimoji="0" sz="800" b="0" i="0" u="none" strike="noStrike" kern="1200" cap="none" spc="0" normalizeH="0" baseline="0" noProof="0" dirty="0">
              <a:ln>
                <a:noFill/>
              </a:ln>
              <a:effectLst/>
              <a:uLnTx/>
              <a:uFillTx/>
              <a:latin typeface="Arial" panose="020B0604020202020204"/>
              <a:cs typeface="Noto Sans"/>
            </a:endParaRPr>
          </a:p>
        </p:txBody>
      </p:sp>
      <p:cxnSp>
        <p:nvCxnSpPr>
          <p:cNvPr id="39" name="Straight Arrow Connector 38"/>
          <p:cNvCxnSpPr/>
          <p:nvPr/>
        </p:nvCxnSpPr>
        <p:spPr>
          <a:xfrm>
            <a:off x="2740251" y="2264842"/>
            <a:ext cx="6909733" cy="0"/>
          </a:xfrm>
          <a:prstGeom prst="straightConnector1">
            <a:avLst/>
          </a:prstGeom>
          <a:ln w="127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860357" y="2569414"/>
            <a:ext cx="10669520" cy="3792011"/>
            <a:chOff x="875286" y="2515975"/>
            <a:chExt cx="10669520" cy="3792011"/>
          </a:xfrm>
        </p:grpSpPr>
        <p:sp>
          <p:nvSpPr>
            <p:cNvPr id="25" name="object 103">
              <a:extLst>
                <a:ext uri="{FF2B5EF4-FFF2-40B4-BE49-F238E27FC236}">
                  <a16:creationId xmlns:a16="http://schemas.microsoft.com/office/drawing/2014/main" id="{8D6225AC-C327-413E-A385-2160A3D7FD2D}"/>
                </a:ext>
              </a:extLst>
            </p:cNvPr>
            <p:cNvSpPr/>
            <p:nvPr/>
          </p:nvSpPr>
          <p:spPr>
            <a:xfrm>
              <a:off x="8990397" y="6094626"/>
              <a:ext cx="1222375" cy="213360"/>
            </a:xfrm>
            <a:custGeom>
              <a:avLst/>
              <a:gdLst/>
              <a:ahLst/>
              <a:cxnLst/>
              <a:rect l="l" t="t" r="r" b="b"/>
              <a:pathLst>
                <a:path w="1222375" h="213360">
                  <a:moveTo>
                    <a:pt x="1221968" y="0"/>
                  </a:moveTo>
                  <a:lnTo>
                    <a:pt x="0" y="0"/>
                  </a:lnTo>
                  <a:lnTo>
                    <a:pt x="0" y="212877"/>
                  </a:lnTo>
                  <a:lnTo>
                    <a:pt x="1221968" y="212877"/>
                  </a:lnTo>
                  <a:lnTo>
                    <a:pt x="1221968" y="0"/>
                  </a:lnTo>
                  <a:close/>
                </a:path>
              </a:pathLst>
            </a:custGeom>
            <a:solidFill>
              <a:srgbClr val="E7E8F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7" name="object 105">
              <a:extLst>
                <a:ext uri="{FF2B5EF4-FFF2-40B4-BE49-F238E27FC236}">
                  <a16:creationId xmlns:a16="http://schemas.microsoft.com/office/drawing/2014/main" id="{F2B606D6-7CE1-497B-B710-8071B6A05E2A}"/>
                </a:ext>
              </a:extLst>
            </p:cNvPr>
            <p:cNvSpPr txBox="1"/>
            <p:nvPr/>
          </p:nvSpPr>
          <p:spPr>
            <a:xfrm>
              <a:off x="9057648" y="6094626"/>
              <a:ext cx="1222375" cy="178254"/>
            </a:xfrm>
            <a:prstGeom prst="rect">
              <a:avLst/>
            </a:prstGeom>
          </p:spPr>
          <p:txBody>
            <a:bodyPr vert="horz" wrap="square" lIns="0" tIns="24130" rIns="0" bIns="0" rtlCol="0">
              <a:spAutoFit/>
            </a:bodyPr>
            <a:lstStyle/>
            <a:p>
              <a:pPr marL="6350" marR="0" lvl="0" indent="0" algn="ctr" defTabSz="457200" rtl="0" eaLnBrk="1" fontAlgn="auto" latinLnBrk="0" hangingPunct="1">
                <a:lnSpc>
                  <a:spcPct val="100000"/>
                </a:lnSpc>
                <a:spcBef>
                  <a:spcPts val="190"/>
                </a:spcBef>
                <a:spcAft>
                  <a:spcPts val="0"/>
                </a:spcAft>
                <a:buClrTx/>
                <a:buSzTx/>
                <a:buFontTx/>
                <a:buNone/>
                <a:tabLst/>
                <a:defRPr/>
              </a:pPr>
              <a:r>
                <a:rPr kumimoji="0" sz="1000" b="0" i="0" u="none" strike="noStrike" kern="1200" cap="none" spc="-20" normalizeH="0" baseline="0" noProof="0" dirty="0">
                  <a:ln>
                    <a:noFill/>
                  </a:ln>
                  <a:solidFill>
                    <a:srgbClr val="5E5A57"/>
                  </a:solidFill>
                  <a:effectLst/>
                  <a:uLnTx/>
                  <a:uFillTx/>
                  <a:latin typeface="Arial"/>
                  <a:ea typeface="+mn-ea"/>
                  <a:cs typeface="Arial"/>
                </a:rPr>
                <a:t>ROAE</a:t>
              </a:r>
              <a:endParaRPr kumimoji="0" sz="1000" b="0" i="0" u="none" strike="noStrike" kern="1200" cap="none" spc="0" normalizeH="0" baseline="0" noProof="0" dirty="0">
                <a:ln>
                  <a:noFill/>
                </a:ln>
                <a:solidFill>
                  <a:srgbClr val="202020"/>
                </a:solidFill>
                <a:effectLst/>
                <a:uLnTx/>
                <a:uFillTx/>
                <a:latin typeface="Arial"/>
                <a:ea typeface="+mn-ea"/>
                <a:cs typeface="Arial"/>
              </a:endParaRPr>
            </a:p>
          </p:txBody>
        </p:sp>
        <p:pic>
          <p:nvPicPr>
            <p:cNvPr id="31" name="Picture 30"/>
            <p:cNvPicPr>
              <a:picLocks noChangeAspect="1"/>
            </p:cNvPicPr>
            <p:nvPr/>
          </p:nvPicPr>
          <p:blipFill>
            <a:blip r:embed="rId3"/>
            <a:stretch>
              <a:fillRect/>
            </a:stretch>
          </p:blipFill>
          <p:spPr>
            <a:xfrm>
              <a:off x="10392865" y="6097700"/>
              <a:ext cx="1151941" cy="176810"/>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986672032"/>
                </p:ext>
              </p:extLst>
            </p:nvPr>
          </p:nvGraphicFramePr>
          <p:xfrm>
            <a:off x="875286" y="2515975"/>
            <a:ext cx="9997767" cy="34704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9" name="object 104">
            <a:extLst>
              <a:ext uri="{FF2B5EF4-FFF2-40B4-BE49-F238E27FC236}">
                <a16:creationId xmlns:a16="http://schemas.microsoft.com/office/drawing/2014/main" id="{00014CA2-32D0-470A-9084-05106996D417}"/>
              </a:ext>
            </a:extLst>
          </p:cNvPr>
          <p:cNvSpPr/>
          <p:nvPr/>
        </p:nvSpPr>
        <p:spPr>
          <a:xfrm>
            <a:off x="9060235" y="6212835"/>
            <a:ext cx="288290" cy="108585"/>
          </a:xfrm>
          <a:custGeom>
            <a:avLst/>
            <a:gdLst/>
            <a:ahLst/>
            <a:cxnLst/>
            <a:rect l="l" t="t" r="r" b="b"/>
            <a:pathLst>
              <a:path w="288290" h="108585">
                <a:moveTo>
                  <a:pt x="287997" y="0"/>
                </a:moveTo>
                <a:lnTo>
                  <a:pt x="0" y="0"/>
                </a:lnTo>
                <a:lnTo>
                  <a:pt x="0" y="108000"/>
                </a:lnTo>
                <a:lnTo>
                  <a:pt x="287997" y="108000"/>
                </a:lnTo>
                <a:lnTo>
                  <a:pt x="287997" y="0"/>
                </a:lnTo>
                <a:close/>
              </a:path>
            </a:pathLst>
          </a:custGeom>
          <a:solidFill>
            <a:srgbClr val="27306B"/>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318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Fuente: Guy Carpenter </a:t>
            </a:r>
          </a:p>
        </p:txBody>
      </p:sp>
      <p:sp>
        <p:nvSpPr>
          <p:cNvPr id="5" name="Title 4"/>
          <p:cNvSpPr>
            <a:spLocks noGrp="1"/>
          </p:cNvSpPr>
          <p:nvPr>
            <p:ph type="title"/>
          </p:nvPr>
        </p:nvSpPr>
        <p:spPr/>
        <p:txBody>
          <a:bodyPr/>
          <a:lstStyle/>
          <a:p>
            <a:r>
              <a:rPr lang="es-MX" dirty="0"/>
              <a:t>LAC </a:t>
            </a:r>
            <a:r>
              <a:rPr lang="es-MX" dirty="0" err="1"/>
              <a:t>Property</a:t>
            </a:r>
            <a:r>
              <a:rPr lang="es-MX" dirty="0"/>
              <a:t> XOL: cambios de precios ajustados al riesgo</a:t>
            </a:r>
            <a:endParaRPr lang="en-US" dirty="0"/>
          </a:p>
        </p:txBody>
      </p:sp>
      <p:sp>
        <p:nvSpPr>
          <p:cNvPr id="6" name="Text Placeholder 5"/>
          <p:cNvSpPr>
            <a:spLocks noGrp="1"/>
          </p:cNvSpPr>
          <p:nvPr>
            <p:ph type="body" sz="half" idx="12"/>
          </p:nvPr>
        </p:nvSpPr>
        <p:spPr/>
        <p:txBody>
          <a:bodyPr/>
          <a:lstStyle/>
          <a:p>
            <a:r>
              <a:rPr lang="en-US" dirty="0" err="1"/>
              <a:t>Enero</a:t>
            </a:r>
            <a:r>
              <a:rPr lang="en-US" dirty="0"/>
              <a:t> 1, 2023*</a:t>
            </a:r>
          </a:p>
        </p:txBody>
      </p:sp>
      <p:sp>
        <p:nvSpPr>
          <p:cNvPr id="12" name="TextBox 11"/>
          <p:cNvSpPr txBox="1"/>
          <p:nvPr/>
        </p:nvSpPr>
        <p:spPr>
          <a:xfrm>
            <a:off x="9254546" y="3485157"/>
            <a:ext cx="1895707" cy="138499"/>
          </a:xfrm>
          <a:prstGeom prst="rect">
            <a:avLst/>
          </a:prstGeom>
          <a:noFill/>
        </p:spPr>
        <p:txBody>
          <a:bodyPr wrap="square" lIns="0" tIns="0" rIns="0" bIns="0" rtlCol="0">
            <a:spAutoFit/>
          </a:bodyPr>
          <a:lstStyle/>
          <a:p>
            <a:pPr algn="l"/>
            <a:r>
              <a:rPr lang="en-US" sz="900" dirty="0">
                <a:solidFill>
                  <a:schemeClr val="bg1"/>
                </a:solidFill>
              </a:rPr>
              <a:t>Varied Widely</a:t>
            </a:r>
          </a:p>
        </p:txBody>
      </p:sp>
      <p:sp>
        <p:nvSpPr>
          <p:cNvPr id="14" name="TextBox 13"/>
          <p:cNvSpPr txBox="1"/>
          <p:nvPr/>
        </p:nvSpPr>
        <p:spPr>
          <a:xfrm>
            <a:off x="8483602" y="2569550"/>
            <a:ext cx="1895707" cy="138499"/>
          </a:xfrm>
          <a:prstGeom prst="rect">
            <a:avLst/>
          </a:prstGeom>
          <a:noFill/>
        </p:spPr>
        <p:txBody>
          <a:bodyPr wrap="square" lIns="0" tIns="0" rIns="0" bIns="0" rtlCol="0">
            <a:spAutoFit/>
          </a:bodyPr>
          <a:lstStyle/>
          <a:p>
            <a:pPr algn="l"/>
            <a:r>
              <a:rPr lang="en-US" sz="900" dirty="0">
                <a:solidFill>
                  <a:schemeClr val="bg1"/>
                </a:solidFill>
              </a:rPr>
              <a:t>Varied Widely</a:t>
            </a:r>
          </a:p>
        </p:txBody>
      </p:sp>
      <p:sp>
        <p:nvSpPr>
          <p:cNvPr id="25" name="TextBox 24"/>
          <p:cNvSpPr txBox="1"/>
          <p:nvPr/>
        </p:nvSpPr>
        <p:spPr>
          <a:xfrm>
            <a:off x="6083298" y="1639668"/>
            <a:ext cx="1984942" cy="153888"/>
          </a:xfrm>
          <a:prstGeom prst="rect">
            <a:avLst/>
          </a:prstGeom>
          <a:noFill/>
        </p:spPr>
        <p:txBody>
          <a:bodyPr wrap="square" lIns="0" tIns="0" rIns="0" bIns="0" rtlCol="0">
            <a:spAutoFit/>
          </a:bodyPr>
          <a:lstStyle/>
          <a:p>
            <a:pPr algn="l"/>
            <a:r>
              <a:rPr lang="en-US" sz="1000" dirty="0">
                <a:solidFill>
                  <a:schemeClr val="bg1"/>
                </a:solidFill>
              </a:rPr>
              <a:t>Widely Varied</a:t>
            </a:r>
          </a:p>
        </p:txBody>
      </p:sp>
      <p:sp>
        <p:nvSpPr>
          <p:cNvPr id="11" name="Content Placeholder 7"/>
          <p:cNvSpPr>
            <a:spLocks noGrp="1"/>
          </p:cNvSpPr>
          <p:nvPr>
            <p:ph sz="half" idx="2"/>
          </p:nvPr>
        </p:nvSpPr>
        <p:spPr>
          <a:xfrm>
            <a:off x="6532745" y="1309280"/>
            <a:ext cx="5499098" cy="4059292"/>
          </a:xfrm>
          <a:noFill/>
        </p:spPr>
        <p:txBody>
          <a:bodyPr/>
          <a:lstStyle/>
          <a:p>
            <a:pPr marL="0" indent="0">
              <a:buNone/>
            </a:pPr>
            <a:r>
              <a:rPr lang="es-MX" sz="2000" b="1" dirty="0"/>
              <a:t>Conclusiones clave de la renovación</a:t>
            </a:r>
          </a:p>
          <a:p>
            <a:r>
              <a:rPr lang="es-MX" dirty="0"/>
              <a:t>La capacidad de </a:t>
            </a:r>
            <a:r>
              <a:rPr lang="es-MX" dirty="0" err="1"/>
              <a:t>Nat</a:t>
            </a:r>
            <a:r>
              <a:rPr lang="es-MX" dirty="0"/>
              <a:t> </a:t>
            </a:r>
            <a:r>
              <a:rPr lang="es-MX" dirty="0" err="1"/>
              <a:t>Cat</a:t>
            </a:r>
            <a:r>
              <a:rPr lang="es-MX" dirty="0"/>
              <a:t> es escasa, se redistribuye de Proporcional a XL y se aleja de las capas bajas, lo que obliga a aumentar los deducibles </a:t>
            </a:r>
            <a:r>
              <a:rPr lang="es-MX" dirty="0" err="1"/>
              <a:t>Cat</a:t>
            </a:r>
            <a:r>
              <a:rPr lang="es-MX" dirty="0"/>
              <a:t> XL en hasta un 50% en algunos casos.</a:t>
            </a:r>
          </a:p>
          <a:p>
            <a:r>
              <a:rPr lang="es-MX" dirty="0"/>
              <a:t>Los precios aumentan de forma general y varían ampliamente entre las reaseguradoras. Incrementos de RPP bajo presión.</a:t>
            </a:r>
          </a:p>
          <a:p>
            <a:r>
              <a:rPr lang="es-MX" dirty="0"/>
              <a:t>Más énfasis en el precio que en la cobertura, pero SRCC sigue siendo un área de central para las reaseguradoras.</a:t>
            </a:r>
          </a:p>
          <a:p>
            <a:r>
              <a:rPr lang="es-MX" dirty="0"/>
              <a:t>Proceso de renovación tardío, Reaseguradoras que limitan el tiempo de las ofertas (retiro de ofertas no aceptadas/prorrogadas).</a:t>
            </a:r>
            <a:endParaRPr lang="en-US" dirty="0"/>
          </a:p>
        </p:txBody>
      </p:sp>
      <p:pic>
        <p:nvPicPr>
          <p:cNvPr id="3" name="Picture 2"/>
          <p:cNvPicPr>
            <a:picLocks noChangeAspect="1"/>
          </p:cNvPicPr>
          <p:nvPr/>
        </p:nvPicPr>
        <p:blipFill>
          <a:blip r:embed="rId3"/>
          <a:stretch>
            <a:fillRect/>
          </a:stretch>
        </p:blipFill>
        <p:spPr>
          <a:xfrm>
            <a:off x="307814" y="1571940"/>
            <a:ext cx="6007471" cy="3604483"/>
          </a:xfrm>
          <a:prstGeom prst="rect">
            <a:avLst/>
          </a:prstGeom>
        </p:spPr>
      </p:pic>
      <p:sp>
        <p:nvSpPr>
          <p:cNvPr id="13" name="Text Placeholder 3"/>
          <p:cNvSpPr txBox="1">
            <a:spLocks/>
          </p:cNvSpPr>
          <p:nvPr/>
        </p:nvSpPr>
        <p:spPr>
          <a:xfrm>
            <a:off x="883920" y="5900338"/>
            <a:ext cx="5252720" cy="24765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lgn="l"/>
            <a:r>
              <a:rPr lang="es-MX" sz="1000" dirty="0"/>
              <a:t>* Estas tasas representan cambios combinados para renovaciones sin afectación. Los resultados reales fueron muy variados y dependieron de las características de la cuenta, particularmente para los programas afectados por pérdidas.</a:t>
            </a:r>
            <a:endParaRPr lang="en-US" sz="1000" dirty="0"/>
          </a:p>
        </p:txBody>
      </p:sp>
    </p:spTree>
    <p:extLst>
      <p:ext uri="{BB962C8B-B14F-4D97-AF65-F5344CB8AC3E}">
        <p14:creationId xmlns:p14="http://schemas.microsoft.com/office/powerpoint/2010/main" val="197719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Fuente: Guy Carpenter </a:t>
            </a:r>
          </a:p>
        </p:txBody>
      </p:sp>
      <p:sp>
        <p:nvSpPr>
          <p:cNvPr id="5" name="Title 4"/>
          <p:cNvSpPr>
            <a:spLocks noGrp="1"/>
          </p:cNvSpPr>
          <p:nvPr>
            <p:ph type="title"/>
          </p:nvPr>
        </p:nvSpPr>
        <p:spPr/>
        <p:txBody>
          <a:bodyPr/>
          <a:lstStyle/>
          <a:p>
            <a:r>
              <a:rPr lang="es-MX" sz="2400" dirty="0"/>
              <a:t>Proporcionales de propiedad en LAC: cambios de precios </a:t>
            </a:r>
            <a:r>
              <a:rPr lang="es-MX" sz="2400" dirty="0" err="1"/>
              <a:t>risk-adjusted</a:t>
            </a:r>
            <a:endParaRPr lang="en-US" sz="2400" dirty="0"/>
          </a:p>
        </p:txBody>
      </p:sp>
      <p:sp>
        <p:nvSpPr>
          <p:cNvPr id="6" name="Text Placeholder 5"/>
          <p:cNvSpPr>
            <a:spLocks noGrp="1"/>
          </p:cNvSpPr>
          <p:nvPr>
            <p:ph type="body" sz="half" idx="12"/>
          </p:nvPr>
        </p:nvSpPr>
        <p:spPr/>
        <p:txBody>
          <a:bodyPr/>
          <a:lstStyle/>
          <a:p>
            <a:r>
              <a:rPr lang="en-US" dirty="0" err="1"/>
              <a:t>Enero</a:t>
            </a:r>
            <a:r>
              <a:rPr lang="en-US" dirty="0"/>
              <a:t> 1, 2023*</a:t>
            </a:r>
          </a:p>
        </p:txBody>
      </p:sp>
      <p:sp>
        <p:nvSpPr>
          <p:cNvPr id="12" name="TextBox 11"/>
          <p:cNvSpPr txBox="1"/>
          <p:nvPr/>
        </p:nvSpPr>
        <p:spPr>
          <a:xfrm>
            <a:off x="9254546" y="3485157"/>
            <a:ext cx="1895707" cy="138499"/>
          </a:xfrm>
          <a:prstGeom prst="rect">
            <a:avLst/>
          </a:prstGeom>
          <a:noFill/>
        </p:spPr>
        <p:txBody>
          <a:bodyPr wrap="square" lIns="0" tIns="0" rIns="0" bIns="0" rtlCol="0">
            <a:spAutoFit/>
          </a:bodyPr>
          <a:lstStyle/>
          <a:p>
            <a:pPr algn="l"/>
            <a:r>
              <a:rPr lang="en-US" sz="900" dirty="0">
                <a:solidFill>
                  <a:schemeClr val="bg1"/>
                </a:solidFill>
              </a:rPr>
              <a:t>Varied Widely</a:t>
            </a:r>
          </a:p>
        </p:txBody>
      </p:sp>
      <p:sp>
        <p:nvSpPr>
          <p:cNvPr id="14" name="TextBox 13"/>
          <p:cNvSpPr txBox="1"/>
          <p:nvPr/>
        </p:nvSpPr>
        <p:spPr>
          <a:xfrm>
            <a:off x="8483602" y="2569550"/>
            <a:ext cx="1895707" cy="138499"/>
          </a:xfrm>
          <a:prstGeom prst="rect">
            <a:avLst/>
          </a:prstGeom>
          <a:noFill/>
        </p:spPr>
        <p:txBody>
          <a:bodyPr wrap="square" lIns="0" tIns="0" rIns="0" bIns="0" rtlCol="0">
            <a:spAutoFit/>
          </a:bodyPr>
          <a:lstStyle/>
          <a:p>
            <a:pPr algn="l"/>
            <a:r>
              <a:rPr lang="en-US" sz="900" dirty="0">
                <a:solidFill>
                  <a:schemeClr val="bg1"/>
                </a:solidFill>
              </a:rPr>
              <a:t>Varied Widely</a:t>
            </a:r>
          </a:p>
        </p:txBody>
      </p:sp>
      <p:sp>
        <p:nvSpPr>
          <p:cNvPr id="25" name="TextBox 24"/>
          <p:cNvSpPr txBox="1"/>
          <p:nvPr/>
        </p:nvSpPr>
        <p:spPr>
          <a:xfrm>
            <a:off x="6083298" y="1639668"/>
            <a:ext cx="1984942" cy="153888"/>
          </a:xfrm>
          <a:prstGeom prst="rect">
            <a:avLst/>
          </a:prstGeom>
          <a:noFill/>
        </p:spPr>
        <p:txBody>
          <a:bodyPr wrap="square" lIns="0" tIns="0" rIns="0" bIns="0" rtlCol="0">
            <a:spAutoFit/>
          </a:bodyPr>
          <a:lstStyle/>
          <a:p>
            <a:pPr algn="l"/>
            <a:r>
              <a:rPr lang="en-US" sz="1000" dirty="0">
                <a:solidFill>
                  <a:schemeClr val="bg1"/>
                </a:solidFill>
              </a:rPr>
              <a:t>Widely Varied</a:t>
            </a:r>
          </a:p>
        </p:txBody>
      </p:sp>
      <p:sp>
        <p:nvSpPr>
          <p:cNvPr id="11" name="Content Placeholder 7"/>
          <p:cNvSpPr>
            <a:spLocks noGrp="1"/>
          </p:cNvSpPr>
          <p:nvPr>
            <p:ph sz="half" idx="2"/>
          </p:nvPr>
        </p:nvSpPr>
        <p:spPr>
          <a:xfrm>
            <a:off x="485776" y="1639668"/>
            <a:ext cx="10664477" cy="3872286"/>
          </a:xfrm>
          <a:noFill/>
        </p:spPr>
        <p:txBody>
          <a:bodyPr/>
          <a:lstStyle/>
          <a:p>
            <a:pPr marL="0" indent="0">
              <a:buNone/>
            </a:pPr>
            <a:r>
              <a:rPr lang="es-MX" sz="2000" b="1" dirty="0"/>
              <a:t>Conclusiones clave de la renovación</a:t>
            </a:r>
          </a:p>
          <a:p>
            <a:r>
              <a:rPr lang="es-MX" sz="2000" dirty="0"/>
              <a:t>Capacidad aún más restringida para programas proporcionales, obligando a algunas cedentes a reducir cesiones y/o límites por evento.</a:t>
            </a:r>
          </a:p>
          <a:p>
            <a:r>
              <a:rPr lang="es-MX" sz="2000" dirty="0"/>
              <a:t>Las comisiones de cesión se redujeron 1-3%. Comisiones sobre utilidad reducidas (significativamente en algunos casos). Algunas reaseguradoras presionan por períodos de arrastre de pérdidas más largos.</a:t>
            </a:r>
          </a:p>
          <a:p>
            <a:r>
              <a:rPr lang="es-MX" sz="2000" dirty="0"/>
              <a:t>Reaseguradoras esperan mejoras reales en las tarifas originales (que varían según el territorio / percepción de la adecuación de las tarifas vigentes) e informes periódicos sobre las tarifas de las cedentes.</a:t>
            </a:r>
          </a:p>
          <a:p>
            <a:r>
              <a:rPr lang="es-MX" sz="2000" dirty="0"/>
              <a:t>Proceso de renovación tardío, Reaseguradoras que limitan el tiempo de las ofertas (retiro de ofertas no aceptadas/prorrogadas).</a:t>
            </a:r>
            <a:endParaRPr lang="en-US" sz="2000" dirty="0"/>
          </a:p>
        </p:txBody>
      </p:sp>
      <p:sp>
        <p:nvSpPr>
          <p:cNvPr id="9" name="Text Placeholder 3"/>
          <p:cNvSpPr txBox="1">
            <a:spLocks/>
          </p:cNvSpPr>
          <p:nvPr/>
        </p:nvSpPr>
        <p:spPr>
          <a:xfrm>
            <a:off x="731520" y="5511954"/>
            <a:ext cx="5252720" cy="483634"/>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lgn="l"/>
            <a:r>
              <a:rPr lang="en-US" sz="1000" dirty="0"/>
              <a:t>* </a:t>
            </a:r>
            <a:r>
              <a:rPr lang="es-MX" sz="1000" dirty="0"/>
              <a:t>Estas tasas representan cambios combinados para renovaciones no afectadas por pérdidas. Los resultados reales fueron muy variados y dependieron de las características de la cuenta, particularmente para los programas afectados por pérdidas.</a:t>
            </a:r>
            <a:endParaRPr lang="en-US" sz="1000" dirty="0"/>
          </a:p>
        </p:txBody>
      </p:sp>
    </p:spTree>
    <p:extLst>
      <p:ext uri="{BB962C8B-B14F-4D97-AF65-F5344CB8AC3E}">
        <p14:creationId xmlns:p14="http://schemas.microsoft.com/office/powerpoint/2010/main" val="1080935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0.xml>��< ? x m l   v e r s i o n = " 1 . 0 "   e n c o d i n g = " u t f - 1 6 " ? > < M M C O A _ O b j e c t T a g s   x m l n s : x s i = " h t t p : / / w w w . w 3 . o r g / 2 0 0 1 / X M L S c h e m a - i n s t a n c e "   x m l n s : x s d = " h t t p : / / w w w . w 3 . o r g / 2 0 0 1 / X M L S c h e m a " >  
     < P r e s e n t a t i o n O b j e c t T a g   T a g N a m e = " M M C O A _ S A M P L E S L I D E _ I D " > 2 f e d d 6 8 2 - 4 2 7 4 - 4 a d a - b 9 3 f - e 3 8 3 3 5 d 6 6 e e 3 < / P r e s e n t a t i o n O b j e c t T a g >  
 < / M M C O A _ O b j e c t T a g s > 
</file>

<file path=customXml/item11.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1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5.xml><?xml version="1.0" encoding="utf-8"?>
<ct:contentTypeSchema xmlns:ct="http://schemas.microsoft.com/office/2006/metadata/contentType" xmlns:ma="http://schemas.microsoft.com/office/2006/metadata/properties/metaAttributes" ct:_="" ma:_="" ma:contentTypeName="Document" ma:contentTypeID="0x010100636B37DFD2F0B2449CD396658751987C" ma:contentTypeVersion="9" ma:contentTypeDescription="Create a new document." ma:contentTypeScope="" ma:versionID="843d70e8be6bbc289d9069b2ec3889ae">
  <xsd:schema xmlns:xsd="http://www.w3.org/2001/XMLSchema" xmlns:xs="http://www.w3.org/2001/XMLSchema" xmlns:p="http://schemas.microsoft.com/office/2006/metadata/properties" xmlns:ns3="4403c01c-e063-4bfa-905e-5d4dd01534f4" xmlns:ns4="a1eb0924-0827-4ab1-9602-134ef5e15034" targetNamespace="http://schemas.microsoft.com/office/2006/metadata/properties" ma:root="true" ma:fieldsID="2284650aa61cac9c0582209603d9e469" ns3:_="" ns4:_="">
    <xsd:import namespace="4403c01c-e063-4bfa-905e-5d4dd01534f4"/>
    <xsd:import namespace="a1eb0924-0827-4ab1-9602-134ef5e150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03c01c-e063-4bfa-905e-5d4dd01534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eb0924-0827-4ab1-9602-134ef5e150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xml><?xml version="1.0" encoding="utf-8"?>
<MMCOA_ObjectTags xmlns:xsi="http://www.w3.org/2001/XMLSchema-instance" xmlns:xsd="http://www.w3.org/2001/XMLSchema">
  <PresentationObjectTag TagName="MMCOA_SAMPLESLIDE_ID">5b7b47da-b7ff-4392-97f1-d14a103473a5</PresentationObjectTag>
</MMCOA_ObjectTags>
</file>

<file path=customXml/item1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9.xml>��< ? x m l   v e r s i o n = " 1 . 0 "   e n c o d i n g = " u t f - 1 6 " ? > < M M C O A _ O b j e c t T a g s   x m l n s : x s i = " h t t p : / / w w w . w 3 . o r g / 2 0 0 1 / X M L S c h e m a - i n s t a n c e "   x m l n s : x s d = " h t t p : / / w w w . w 3 . o r g / 2 0 0 1 / X M L S c h e m a " >  
     < P r e s e n t a t i o n O b j e c t T a g   T a g N a m e = " M M C 0 9 _ P O P U L A T E T E X T " > { T i t l e } < / P r e s e n t a t i o n O b j e c t T a g >  
 < / M M C O A _ O b j e c t T a g s > 
</file>

<file path=customXml/item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1.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22.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23.xml>��< ? x m l   v e r s i o n = " 1 . 0 "   e n c o d i n g = " u t f - 1 6 " ? > < M M C O A _ O b j e c t T a g s   x m l n s : x s i = " h t t p : / / w w w . w 3 . o r g / 2 0 0 1 / X M L S c h e m a - i n s t a n c e "   x m l n s : x s d = " h t t p : / / w w w . w 3 . o r g / 2 0 0 1 / X M L S c h e m a " >  
     < P r e s e n t a t i o n O b j e c t T a g   T a g N a m e = " M M C 0 9 _ B R A N D F O N T S T Y L E " > M a s t e r T e x t < / P r e s e n t a t i o n O b j e c t T a g >  
 < / M M C O A _ O b j e c t T a g s > 
</file>

<file path=customXml/item24.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25.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P O P U L A T E T E X T " > { S u b T i t l e } < / P r e s e n t a t i o n O b j e c t T a g >  
 < / M M C O A _ O b j e c t T a g s > 
</file>

<file path=customXml/item2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9.xml>��< ? x m l   v e r s i o n = " 1 . 0 "   e n c o d i n g = " u t f - 1 6 " ? > < M M C O A _ O b j e c t T a g s   x m l n s : x s i = " h t t p : / / w w w . w 3 . o r g / 2 0 0 1 / X M L S c h e m a - i n s t a n c e "   x m l n s : x s d = " h t t p : / / w w w . w 3 . o r g / 2 0 0 1 / X M L S c h e m a " >  
     < P r e s e n t a t i o n O b j e c t T a g   T a g N a m e = " M M C 0 9 _ L A Y O U T " > B l a n k < / P r e s e n t a t i o n O b j e c t T a g >  
 < / M M C O A _ O b j e c t T a g s > 
</file>

<file path=customXml/item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33.xml>��< ? x m l   v e r s i o n = " 1 . 0 "   e n c o d i n g = " u t f - 1 6 " ? > < M M C O A _ O b j e c t T a g s   x m l n s : x s i = " h t t p : / / w w w . w 3 . o r g / 2 0 0 1 / X M L S c h e m a - i n s t a n c e "   x m l n s : x s d = " h t t p : / / w w w . w 3 . o r g / 2 0 0 1 / X M L S c h e m a " >  
     < P r e s e n t a t i o n O b j e c t T a g   T a g N a m e = " M M C O A _ S A M P L E S L I D E _ I D " > 2 f e d d 6 8 2 - 4 2 7 4 - 4 a d a - b 9 3 f - e 3 8 3 3 5 d 6 6 e e 3 < / P r e s e n t a t i o n O b j e c t T a g >  
 < / M M C O A _ O b j e c t T a g s > 
</file>

<file path=customXml/item34.xml>��< ? x m l   v e r s i o n = " 1 . 0 "   e n c o d i n g = " u t f - 1 6 " ? > < M M C O A _ O b j e c t T a g s   x m l n s : x s i = " h t t p : / / w w w . w 3 . o r g / 2 0 0 1 / X M L S c h e m a - i n s t a n c e "   x m l n s : x s d = " h t t p : / / w w w . w 3 . o r g / 2 0 0 1 / X M L S c h e m a " >  
     < P r e s e n t a t i o n O b j e c t T a g   T a g N a m e = " M M C O A _ S A M P L E S L I D E _ I D " > 5 5 4 2 e d 9 2 - 5 5 e 7 - 4 d 9 a - b c 6 f - d 1 a 8 4 2 d 8 2 1 f 5 < / P r e s e n t a t i o n O b j e c t T a g >  
 < / M M C O A _ O b j e c t T a g s > 
</file>

<file path=customXml/item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1 6 " ? > < M M C O A _ O b j e c t T a g s   x m l n s : x s i = " h t t p : / / w w w . w 3 . o r g / 2 0 0 1 / X M L S c h e m a - i n s t a n c e "   x m l n s : x s d = " h t t p : / / w w w . w 3 . o r g / 2 0 0 1 / X M L S c h e m a " >  
     < P r e s e n t a t i o n O b j e c t T a g   T a g N a m e = " M M C O A _ S A M P L E S L I D E _ I D " > 5 5 4 2 e d 9 2 - 5 5 e 7 - 4 d 9 a - b c 6 f - d 1 a 8 4 2 d 8 2 1 f 5 < / P r e s e n t a t i o n O b j e c t T a g >  
 < / M M C O A _ O b j e c t T a g s > 
</file>

<file path=customXml/item40.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4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2.xml>��< ? x m l   v e r s i o n = " 1 . 0 "   e n c o d i n g = " u t f - 1 6 " ? > < M M C O A _ O b j e c t T a g s   x m l n s : x s i = " h t t p : / / w w w . w 3 . o r g / 2 0 0 1 / X M L S c h e m a - i n s t a n c e "   x m l n s : x s d = " h t t p : / / w w w . w 3 . o r g / 2 0 0 1 / X M L S c h e m a " >  
     < P r e s e n t a t i o n O b j e c t T a g   T a g N a m e = " M M C 0 9 _ B R A N D F O N T S T Y L E " > M a s t e r T e x t < / P r e s e n t a t i o n O b j e c t T a g >  
 < / M M C O A _ O b j e c t T a g s > 
</file>

<file path=customXml/item43.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44.xml><?xml version="1.0" encoding="utf-8"?>
<p:properties xmlns:p="http://schemas.microsoft.com/office/2006/metadata/properties" xmlns:xsi="http://www.w3.org/2001/XMLSchema-instance" xmlns:pc="http://schemas.microsoft.com/office/infopath/2007/PartnerControls">
  <documentManagement/>
</p:properties>
</file>

<file path=customXml/item4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6.xml>��< ? x m l   v e r s i o n = " 1 . 0 "   e n c o d i n g = " u t f - 1 6 " ? > < M M C O A _ O b j e c t T a g s   x m l n s : x s i = " h t t p : / / w w w . w 3 . o r g / 2 0 0 1 / X M L S c h e m a - i n s t a n c e "   x m l n s : x s d = " h t t p : / / w w w . w 3 . o r g / 2 0 0 1 / X M L S c h e m a " >  
     < P r e s e n t a t i o n O b j e c t T a g   T a g N a m e = " M M C 0 9 _ P O P U L A T E T E X T " > { T i t l e } < / P r e s e n t a t i o n O b j e c t T a g >  
 < / M M C O A _ O b j e c t T a g s > 
</file>

<file path=customXml/item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0.xml>��< ? x m l   v e r s i o n = " 1 . 0 "   e n c o d i n g = " u t f - 1 6 " ? > < M M C O A _ O b j e c t T a g s   x m l n s : x s i = " h t t p : / / w w w . w 3 . o r g / 2 0 0 1 / X M L S c h e m a - i n s t a n c e "   x m l n s : x s d = " h t t p : / / w w w . w 3 . o r g / 2 0 0 1 / X M L S c h e m a " >  
     < P r e s e n t a t i o n O b j e c t T a g   T a g N a m e = " M M C O A _ S A M P L E S L I D E _ I D " > 2 7 6 9 4 0 8 c - e 4 a b - 4 f 4 f - a 8 a 8 - 7 6 e 5 0 2 3 3 5 3 5 d < / P r e s e n t a t i o n O b j e c t T a g >  
 < / M M C O A _ O b j e c t T a g s > 
</file>

<file path=customXml/item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53.xml>��< ? x m l   v e r s i o n = " 1 . 0 "   e n c o d i n g = " u t f - 1 6 " ? > < M M C O A _ O b j e c t T a g s   x m l n s : x s i = " h t t p : / / w w w . w 3 . o r g / 2 0 0 1 / X M L S c h e m a - i n s t a n c e "   x m l n s : x s d = " h t t p : / / w w w . w 3 . o r g / 2 0 0 1 / X M L S c h e m a " >  
     < P r e s e n t a t i o n O b j e c t T a g   T a g N a m e = " M M C 0 9 _ P O P U L A T E T E X T " > { P r e s e n t e r C o v e r T e x t B l o c k } < / P r e s e n t a t i o n O b j e c t T a g >  
 < / M M C O A _ O b j e c t T a g s > 
</file>

<file path=customXml/item54.xml>��< ? x m l   v e r s i o n = " 1 . 0 "   e n c o d i n g = " u t f - 1 6 " ? > < M M C O A _ O b j e c t T a g s   x m l n s : x s i = " h t t p : / / w w w . w 3 . o r g / 2 0 0 1 / X M L S c h e m a - i n s t a n c e "   x m l n s : x s d = " h t t p : / / w w w . w 3 . o r g / 2 0 0 1 / X M L S c h e m a " >  
     < P r e s e n t a t i o n O b j e c t T a g   T a g N a m e = " M M C O A _ F I L E R E F S T A T E " > H I D E < / P r e s e n t a t i o n O b j e c t T a g >  
 < / M M C O A _ O b j e c t T a g s > 
</file>

<file path=customXml/item55.xml>��< ? x m l   v e r s i o n = " 1 . 0 "   e n c o d i n g = " u t f - 1 6 " ? > < M M C O A _ O b j e c t T a g s   x m l n s : x s i = " h t t p : / / w w w . w 3 . o r g / 2 0 0 1 / X M L S c h e m a - i n s t a n c e "   x m l n s : x s d = " h t t p : / / w w w . w 3 . o r g / 2 0 0 1 / X M L S c h e m a " >  
     < P r e s e n t a t i o n O b j e c t T a g   T a g N a m e = " M M C 0 9 _ P O P U L A T E T E X T " > { S u b T i t l e } < / P r e s e n t a t i o n O b j e c t T a g >  
 < / M M C O A _ O b j e c t T a g s > 
</file>

<file path=customXml/item5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7.xml>��< ? x m l   v e r s i o n = " 1 . 0 "   e n c o d i n g = " u t f - 1 6 " ? > < M M C O A _ O b j e c t T a g s   x m l n s : x s i = " h t t p : / / w w w . w 3 . o r g / 2 0 0 1 / X M L S c h e m a - i n s t a n c e "   x m l n s : x s d = " h t t p : / / w w w . w 3 . o r g / 2 0 0 1 / X M L S c h e m a " >  
     < P r e s e n t a t i o n O b j e c t T a g   T a g N a m e = " M M C 0 9 _ P O P U L A T E T E X T " > { S u b T i t l e } < / P r e s e n t a t i o n O b j e c t T a g >  
 < / M M C O A _ O b j e c t T a g s > 
</file>

<file path=customXml/item58.xml>��< ? x m l   v e r s i o n = " 1 . 0 "   e n c o d i n g = " u t f - 1 6 " ? > < M M C O A _ O b j e c t T a g s   x m l n s : x s i = " h t t p : / / w w w . w 3 . o r g / 2 0 0 1 / X M L S c h e m a - i n s t a n c e "   x m l n s : x s d = " h t t p : / / w w w . w 3 . o r g / 2 0 0 1 / X M L S c h e m a " >  
     < P r e s e n t a t i o n O b j e c t T a g   T a g N a m e = " M M C O A _ S A M P L E S L I D E _ I D " > 2 f e d d 6 8 2 - 4 2 7 4 - 4 a d a - b 9 3 f - e 3 8 3 3 5 d 6 6 e e 3 < / 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6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1.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62.xml>��< ? x m l   v e r s i o n = " 1 . 0 "   e n c o d i n g = " u t f - 1 6 " ? > < M M C O A _ O b j e c t T a g s   x m l n s : x s i = " h t t p : / / w w w . w 3 . o r g / 2 0 0 1 / X M L S c h e m a - i n s t a n c e "   x m l n s : x s d = " h t t p : / / w w w . w 3 . o r g / 2 0 0 1 / X M L S c h e m a " >  
     < P r e s e n t a t i o n O b j e c t T a g   T a g N a m e = " M M C 0 9 _ S H O W H I D E C R I T E R I A " > C L I E N T _ L O G O < / P r e s e n t a t i o n O b j e c t T a g >  
 < / M M C O A _ O b j e c t T a g s > 
</file>

<file path=customXml/item63.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66.xml>��< ? x m l   v e r s i o n = " 1 . 0 "   e n c o d i n g = " u t f - 1 6 " ? > < M M C O A _ O b j e c t T a g s   x m l n s : x s i = " h t t p : / / w w w . w 3 . o r g / 2 0 0 1 / X M L S c h e m a - i n s t a n c e "   x m l n s : x s d = " h t t p : / / w w w . w 3 . o r g / 2 0 0 1 / X M L S c h e m a " >  
     < P r e s e n t a t i o n O b j e c t T a g   T a g N a m e = " M M C 0 9 _ P O P U L A T E T E X T " > { T i t l e } < / P r e s e n t a t i o n O b j e c t T a g >  
 < / M M C O A _ O b j e c t T a g s > 
</file>

<file path=customXml/item67.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6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69.xml><?xml version="1.0" encoding="utf-8"?>
<?mso-contentType ?>
<FormTemplates xmlns="http://schemas.microsoft.com/sharepoint/v3/contenttype/forms">
  <Display>DocumentLibraryForm</Display>
  <Edit>DocumentLibraryForm</Edit>
  <New>DocumentLibraryForm</New>
</FormTemplates>
</file>

<file path=customXml/item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0.xml>��< ? x m l   v e r s i o n = " 1 . 0 "   e n c o d i n g = " u t f - 1 6 " ? > < M M C O A _ O b j e c t T a g s   x m l n s : x s i = " h t t p : / / w w w . w 3 . o r g / 2 0 0 1 / X M L S c h e m a - i n s t a n c e "   x m l n s : x s d = " h t t p : / / w w w . w 3 . o r g / 2 0 0 1 / X M L S c h e m a " >  
     < P r e s e n t a t i o n O b j e c t T a g   T a g N a m e = " M M C 0 9 _ B R A N D F O N T S T Y L E " > C o v e r T e x t < / P r e s e n t a t i o n O b j e c t T a g >  
 < / M M C O A _ O b j e c t T a g s > 
</file>

<file path=customXml/item7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Props1.xml><?xml version="1.0" encoding="utf-8"?>
<ds:datastoreItem xmlns:ds="http://schemas.openxmlformats.org/officeDocument/2006/customXml" ds:itemID="{FFCFF866-B782-462C-B23B-92E4218871E8}">
  <ds:schemaRefs>
    <ds:schemaRef ds:uri="http://www.w3.org/2001/XMLSchema"/>
  </ds:schemaRefs>
</ds:datastoreItem>
</file>

<file path=customXml/itemProps10.xml><?xml version="1.0" encoding="utf-8"?>
<ds:datastoreItem xmlns:ds="http://schemas.openxmlformats.org/officeDocument/2006/customXml" ds:itemID="{500439E4-EC2D-49AC-850D-092A3C4B6D98}">
  <ds:schemaRefs>
    <ds:schemaRef ds:uri="http://www.w3.org/2001/XMLSchema"/>
  </ds:schemaRefs>
</ds:datastoreItem>
</file>

<file path=customXml/itemProps11.xml><?xml version="1.0" encoding="utf-8"?>
<ds:datastoreItem xmlns:ds="http://schemas.openxmlformats.org/officeDocument/2006/customXml" ds:itemID="{BD5FAD33-8996-4B98-8C02-4A1550C6E017}">
  <ds:schemaRefs>
    <ds:schemaRef ds:uri="http://www.w3.org/2001/XMLSchema"/>
  </ds:schemaRefs>
</ds:datastoreItem>
</file>

<file path=customXml/itemProps12.xml><?xml version="1.0" encoding="utf-8"?>
<ds:datastoreItem xmlns:ds="http://schemas.openxmlformats.org/officeDocument/2006/customXml" ds:itemID="{19A679B2-D484-4AAB-AABD-5B7E065F49EE}">
  <ds:schemaRefs>
    <ds:schemaRef ds:uri="http://www.w3.org/2001/XMLSchema"/>
  </ds:schemaRefs>
</ds:datastoreItem>
</file>

<file path=customXml/itemProps13.xml><?xml version="1.0" encoding="utf-8"?>
<ds:datastoreItem xmlns:ds="http://schemas.openxmlformats.org/officeDocument/2006/customXml" ds:itemID="{F39B1D82-DE62-4683-8015-E7E394E52744}">
  <ds:schemaRefs>
    <ds:schemaRef ds:uri="http://www.w3.org/2001/XMLSchema"/>
  </ds:schemaRefs>
</ds:datastoreItem>
</file>

<file path=customXml/itemProps14.xml><?xml version="1.0" encoding="utf-8"?>
<ds:datastoreItem xmlns:ds="http://schemas.openxmlformats.org/officeDocument/2006/customXml" ds:itemID="{B39F134E-31F5-4A73-8B14-C7A4F086CF89}">
  <ds:schemaRefs>
    <ds:schemaRef ds:uri="http://www.w3.org/2001/XMLSchema"/>
  </ds:schemaRefs>
</ds:datastoreItem>
</file>

<file path=customXml/itemProps15.xml><?xml version="1.0" encoding="utf-8"?>
<ds:datastoreItem xmlns:ds="http://schemas.openxmlformats.org/officeDocument/2006/customXml" ds:itemID="{82239811-56FF-4C97-A971-84D27ED3B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3c01c-e063-4bfa-905e-5d4dd01534f4"/>
    <ds:schemaRef ds:uri="a1eb0924-0827-4ab1-9602-134ef5e15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6.xml><?xml version="1.0" encoding="utf-8"?>
<ds:datastoreItem xmlns:ds="http://schemas.openxmlformats.org/officeDocument/2006/customXml" ds:itemID="{152C4616-E904-4841-9523-90E33BB5990C}">
  <ds:schemaRefs>
    <ds:schemaRef ds:uri="http://www.w3.org/2001/XMLSchema"/>
  </ds:schemaRefs>
</ds:datastoreItem>
</file>

<file path=customXml/itemProps17.xml><?xml version="1.0" encoding="utf-8"?>
<ds:datastoreItem xmlns:ds="http://schemas.openxmlformats.org/officeDocument/2006/customXml" ds:itemID="{439BC3D1-A0D1-49BF-9610-718190E0580A}">
  <ds:schemaRefs>
    <ds:schemaRef ds:uri="http://www.w3.org/2001/XMLSchema"/>
  </ds:schemaRefs>
</ds:datastoreItem>
</file>

<file path=customXml/itemProps18.xml><?xml version="1.0" encoding="utf-8"?>
<ds:datastoreItem xmlns:ds="http://schemas.openxmlformats.org/officeDocument/2006/customXml" ds:itemID="{5FC8AD33-3A86-4DCF-AE6B-3071D443C944}">
  <ds:schemaRefs>
    <ds:schemaRef ds:uri="http://www.w3.org/2001/XMLSchema"/>
  </ds:schemaRefs>
</ds:datastoreItem>
</file>

<file path=customXml/itemProps19.xml><?xml version="1.0" encoding="utf-8"?>
<ds:datastoreItem xmlns:ds="http://schemas.openxmlformats.org/officeDocument/2006/customXml" ds:itemID="{6231F5DF-3DA0-4C9D-BCB1-A4BE122DC5F6}">
  <ds:schemaRefs>
    <ds:schemaRef ds:uri="http://www.w3.org/2001/XMLSchema"/>
  </ds:schemaRefs>
</ds:datastoreItem>
</file>

<file path=customXml/itemProps2.xml><?xml version="1.0" encoding="utf-8"?>
<ds:datastoreItem xmlns:ds="http://schemas.openxmlformats.org/officeDocument/2006/customXml" ds:itemID="{15E14063-6D15-404C-AFB6-43ADF0C0DD41}">
  <ds:schemaRefs>
    <ds:schemaRef ds:uri="http://www.w3.org/2001/XMLSchema"/>
  </ds:schemaRefs>
</ds:datastoreItem>
</file>

<file path=customXml/itemProps20.xml><?xml version="1.0" encoding="utf-8"?>
<ds:datastoreItem xmlns:ds="http://schemas.openxmlformats.org/officeDocument/2006/customXml" ds:itemID="{7811C500-3BA1-42E4-9734-BCDF9F9AB508}">
  <ds:schemaRefs>
    <ds:schemaRef ds:uri="http://www.w3.org/2001/XMLSchema"/>
  </ds:schemaRefs>
</ds:datastoreItem>
</file>

<file path=customXml/itemProps21.xml><?xml version="1.0" encoding="utf-8"?>
<ds:datastoreItem xmlns:ds="http://schemas.openxmlformats.org/officeDocument/2006/customXml" ds:itemID="{89AC9E18-A459-40D0-A8AA-C82479A00BDC}">
  <ds:schemaRefs>
    <ds:schemaRef ds:uri="http://www.w3.org/2001/XMLSchema"/>
  </ds:schemaRefs>
</ds:datastoreItem>
</file>

<file path=customXml/itemProps22.xml><?xml version="1.0" encoding="utf-8"?>
<ds:datastoreItem xmlns:ds="http://schemas.openxmlformats.org/officeDocument/2006/customXml" ds:itemID="{F14CBA09-FEAF-404B-987F-1AB49AD0F098}">
  <ds:schemaRefs>
    <ds:schemaRef ds:uri="http://www.w3.org/2001/XMLSchema"/>
  </ds:schemaRefs>
</ds:datastoreItem>
</file>

<file path=customXml/itemProps23.xml><?xml version="1.0" encoding="utf-8"?>
<ds:datastoreItem xmlns:ds="http://schemas.openxmlformats.org/officeDocument/2006/customXml" ds:itemID="{492FC0CD-A4A9-401E-847E-C8E616AD5CF1}">
  <ds:schemaRefs>
    <ds:schemaRef ds:uri="http://www.w3.org/2001/XMLSchema"/>
  </ds:schemaRefs>
</ds:datastoreItem>
</file>

<file path=customXml/itemProps24.xml><?xml version="1.0" encoding="utf-8"?>
<ds:datastoreItem xmlns:ds="http://schemas.openxmlformats.org/officeDocument/2006/customXml" ds:itemID="{7F82062E-9818-4653-A31B-81D65328C525}">
  <ds:schemaRefs>
    <ds:schemaRef ds:uri="http://www.w3.org/2001/XMLSchema"/>
  </ds:schemaRefs>
</ds:datastoreItem>
</file>

<file path=customXml/itemProps25.xml><?xml version="1.0" encoding="utf-8"?>
<ds:datastoreItem xmlns:ds="http://schemas.openxmlformats.org/officeDocument/2006/customXml" ds:itemID="{43FD868C-286B-42F8-9784-A8204B274F36}">
  <ds:schemaRefs>
    <ds:schemaRef ds:uri="http://www.w3.org/2001/XMLSchema"/>
  </ds:schemaRefs>
</ds:datastoreItem>
</file>

<file path=customXml/itemProps26.xml><?xml version="1.0" encoding="utf-8"?>
<ds:datastoreItem xmlns:ds="http://schemas.openxmlformats.org/officeDocument/2006/customXml" ds:itemID="{141B2937-7875-4AC8-9EAF-310928ACDCAC}">
  <ds:schemaRefs>
    <ds:schemaRef ds:uri="http://www.w3.org/2001/XMLSchema"/>
  </ds:schemaRefs>
</ds:datastoreItem>
</file>

<file path=customXml/itemProps27.xml><?xml version="1.0" encoding="utf-8"?>
<ds:datastoreItem xmlns:ds="http://schemas.openxmlformats.org/officeDocument/2006/customXml" ds:itemID="{E317F0C3-53FE-42E0-8155-333B41E42F1C}">
  <ds:schemaRefs>
    <ds:schemaRef ds:uri="http://www.w3.org/2001/XMLSchema"/>
  </ds:schemaRefs>
</ds:datastoreItem>
</file>

<file path=customXml/itemProps28.xml><?xml version="1.0" encoding="utf-8"?>
<ds:datastoreItem xmlns:ds="http://schemas.openxmlformats.org/officeDocument/2006/customXml" ds:itemID="{A3CD4C50-97C5-4A13-A5A2-9AD0815BCA0D}">
  <ds:schemaRefs>
    <ds:schemaRef ds:uri="http://www.w3.org/2001/XMLSchema"/>
  </ds:schemaRefs>
</ds:datastoreItem>
</file>

<file path=customXml/itemProps29.xml><?xml version="1.0" encoding="utf-8"?>
<ds:datastoreItem xmlns:ds="http://schemas.openxmlformats.org/officeDocument/2006/customXml" ds:itemID="{C4463173-EC99-467C-9A70-BD2BF1240458}">
  <ds:schemaRefs>
    <ds:schemaRef ds:uri="http://www.w3.org/2001/XMLSchema"/>
  </ds:schemaRefs>
</ds:datastoreItem>
</file>

<file path=customXml/itemProps3.xml><?xml version="1.0" encoding="utf-8"?>
<ds:datastoreItem xmlns:ds="http://schemas.openxmlformats.org/officeDocument/2006/customXml" ds:itemID="{DBB30C88-CD65-462F-B924-FDEB7A0F09BD}">
  <ds:schemaRefs>
    <ds:schemaRef ds:uri="http://www.w3.org/2001/XMLSchema"/>
  </ds:schemaRefs>
</ds:datastoreItem>
</file>

<file path=customXml/itemProps30.xml><?xml version="1.0" encoding="utf-8"?>
<ds:datastoreItem xmlns:ds="http://schemas.openxmlformats.org/officeDocument/2006/customXml" ds:itemID="{281140D0-CFF4-4662-9C45-8943C23FC066}">
  <ds:schemaRefs>
    <ds:schemaRef ds:uri="http://www.w3.org/2001/XMLSchema"/>
  </ds:schemaRefs>
</ds:datastoreItem>
</file>

<file path=customXml/itemProps31.xml><?xml version="1.0" encoding="utf-8"?>
<ds:datastoreItem xmlns:ds="http://schemas.openxmlformats.org/officeDocument/2006/customXml" ds:itemID="{9B333AB5-3357-4D07-93E0-A8BB3B59721F}">
  <ds:schemaRefs>
    <ds:schemaRef ds:uri="http://www.w3.org/2001/XMLSchema"/>
  </ds:schemaRefs>
</ds:datastoreItem>
</file>

<file path=customXml/itemProps32.xml><?xml version="1.0" encoding="utf-8"?>
<ds:datastoreItem xmlns:ds="http://schemas.openxmlformats.org/officeDocument/2006/customXml" ds:itemID="{C41181A3-BF44-4324-AECB-875CE9EE15F3}">
  <ds:schemaRefs>
    <ds:schemaRef ds:uri="http://www.w3.org/2001/XMLSchema"/>
  </ds:schemaRefs>
</ds:datastoreItem>
</file>

<file path=customXml/itemProps33.xml><?xml version="1.0" encoding="utf-8"?>
<ds:datastoreItem xmlns:ds="http://schemas.openxmlformats.org/officeDocument/2006/customXml" ds:itemID="{9BBC9529-6E36-4ED0-898D-84DC988207BA}">
  <ds:schemaRefs>
    <ds:schemaRef ds:uri="http://www.w3.org/2001/XMLSchema"/>
  </ds:schemaRefs>
</ds:datastoreItem>
</file>

<file path=customXml/itemProps34.xml><?xml version="1.0" encoding="utf-8"?>
<ds:datastoreItem xmlns:ds="http://schemas.openxmlformats.org/officeDocument/2006/customXml" ds:itemID="{A342EEE3-C73C-4899-A4E1-B22B6E12E541}">
  <ds:schemaRefs>
    <ds:schemaRef ds:uri="http://www.w3.org/2001/XMLSchema"/>
  </ds:schemaRefs>
</ds:datastoreItem>
</file>

<file path=customXml/itemProps35.xml><?xml version="1.0" encoding="utf-8"?>
<ds:datastoreItem xmlns:ds="http://schemas.openxmlformats.org/officeDocument/2006/customXml" ds:itemID="{CECC2B06-B96D-401F-910E-06ACE8ED91D9}">
  <ds:schemaRefs>
    <ds:schemaRef ds:uri="http://www.w3.org/2001/XMLSchema"/>
  </ds:schemaRefs>
</ds:datastoreItem>
</file>

<file path=customXml/itemProps36.xml><?xml version="1.0" encoding="utf-8"?>
<ds:datastoreItem xmlns:ds="http://schemas.openxmlformats.org/officeDocument/2006/customXml" ds:itemID="{59FF60E1-E3A5-48EE-9FC1-39A09AF817D4}">
  <ds:schemaRefs>
    <ds:schemaRef ds:uri="http://www.w3.org/2001/XMLSchema"/>
  </ds:schemaRefs>
</ds:datastoreItem>
</file>

<file path=customXml/itemProps37.xml><?xml version="1.0" encoding="utf-8"?>
<ds:datastoreItem xmlns:ds="http://schemas.openxmlformats.org/officeDocument/2006/customXml" ds:itemID="{B5EE003F-AACE-4CCD-AE5E-C319AB398FB9}">
  <ds:schemaRefs>
    <ds:schemaRef ds:uri="http://www.w3.org/2001/XMLSchema"/>
  </ds:schemaRefs>
</ds:datastoreItem>
</file>

<file path=customXml/itemProps38.xml><?xml version="1.0" encoding="utf-8"?>
<ds:datastoreItem xmlns:ds="http://schemas.openxmlformats.org/officeDocument/2006/customXml" ds:itemID="{9D125730-63B3-4611-99E5-A47E22D5544D}">
  <ds:schemaRefs>
    <ds:schemaRef ds:uri="http://www.w3.org/2001/XMLSchema"/>
  </ds:schemaRefs>
</ds:datastoreItem>
</file>

<file path=customXml/itemProps39.xml><?xml version="1.0" encoding="utf-8"?>
<ds:datastoreItem xmlns:ds="http://schemas.openxmlformats.org/officeDocument/2006/customXml" ds:itemID="{8F78950F-D833-42A4-AFC8-61F919F7A3A2}">
  <ds:schemaRefs>
    <ds:schemaRef ds:uri="http://www.w3.org/2001/XMLSchema"/>
  </ds:schemaRefs>
</ds:datastoreItem>
</file>

<file path=customXml/itemProps4.xml><?xml version="1.0" encoding="utf-8"?>
<ds:datastoreItem xmlns:ds="http://schemas.openxmlformats.org/officeDocument/2006/customXml" ds:itemID="{B20F95FA-A497-49FB-A8EF-285092CBCE90}">
  <ds:schemaRefs>
    <ds:schemaRef ds:uri="http://www.w3.org/2001/XMLSchema"/>
  </ds:schemaRefs>
</ds:datastoreItem>
</file>

<file path=customXml/itemProps40.xml><?xml version="1.0" encoding="utf-8"?>
<ds:datastoreItem xmlns:ds="http://schemas.openxmlformats.org/officeDocument/2006/customXml" ds:itemID="{EAA8D7EF-434A-44E2-9B9D-35FE5560418F}">
  <ds:schemaRefs>
    <ds:schemaRef ds:uri="http://www.w3.org/2001/XMLSchema"/>
  </ds:schemaRefs>
</ds:datastoreItem>
</file>

<file path=customXml/itemProps41.xml><?xml version="1.0" encoding="utf-8"?>
<ds:datastoreItem xmlns:ds="http://schemas.openxmlformats.org/officeDocument/2006/customXml" ds:itemID="{E917FBD8-6C97-4CD7-97F4-1E1500CE9A9C}">
  <ds:schemaRefs>
    <ds:schemaRef ds:uri="http://www.w3.org/2001/XMLSchema"/>
  </ds:schemaRefs>
</ds:datastoreItem>
</file>

<file path=customXml/itemProps42.xml><?xml version="1.0" encoding="utf-8"?>
<ds:datastoreItem xmlns:ds="http://schemas.openxmlformats.org/officeDocument/2006/customXml" ds:itemID="{EA56DF1C-E699-4B8D-81DA-12283D7DDD50}">
  <ds:schemaRefs>
    <ds:schemaRef ds:uri="http://www.w3.org/2001/XMLSchema"/>
  </ds:schemaRefs>
</ds:datastoreItem>
</file>

<file path=customXml/itemProps43.xml><?xml version="1.0" encoding="utf-8"?>
<ds:datastoreItem xmlns:ds="http://schemas.openxmlformats.org/officeDocument/2006/customXml" ds:itemID="{35BDC32E-13DF-4D9C-B8D4-DA872B448F48}">
  <ds:schemaRefs>
    <ds:schemaRef ds:uri="http://www.w3.org/2001/XMLSchema"/>
  </ds:schemaRefs>
</ds:datastoreItem>
</file>

<file path=customXml/itemProps44.xml><?xml version="1.0" encoding="utf-8"?>
<ds:datastoreItem xmlns:ds="http://schemas.openxmlformats.org/officeDocument/2006/customXml" ds:itemID="{3F119567-643E-4EBC-94A4-B8A5412242F5}">
  <ds:schemaRefs>
    <ds:schemaRef ds:uri="http://purl.org/dc/terms/"/>
    <ds:schemaRef ds:uri="http://schemas.openxmlformats.org/package/2006/metadata/core-properties"/>
    <ds:schemaRef ds:uri="http://purl.org/dc/dcmitype/"/>
    <ds:schemaRef ds:uri="http://schemas.microsoft.com/office/2006/documentManagement/types"/>
    <ds:schemaRef ds:uri="4403c01c-e063-4bfa-905e-5d4dd01534f4"/>
    <ds:schemaRef ds:uri="http://purl.org/dc/elements/1.1/"/>
    <ds:schemaRef ds:uri="http://schemas.microsoft.com/office/2006/metadata/properties"/>
    <ds:schemaRef ds:uri="http://schemas.microsoft.com/office/infopath/2007/PartnerControls"/>
    <ds:schemaRef ds:uri="a1eb0924-0827-4ab1-9602-134ef5e15034"/>
    <ds:schemaRef ds:uri="http://www.w3.org/XML/1998/namespace"/>
  </ds:schemaRefs>
</ds:datastoreItem>
</file>

<file path=customXml/itemProps45.xml><?xml version="1.0" encoding="utf-8"?>
<ds:datastoreItem xmlns:ds="http://schemas.openxmlformats.org/officeDocument/2006/customXml" ds:itemID="{268400DD-65DB-470B-A06A-A85C4BBFF02F}">
  <ds:schemaRefs>
    <ds:schemaRef ds:uri="http://www.w3.org/2001/XMLSchema"/>
  </ds:schemaRefs>
</ds:datastoreItem>
</file>

<file path=customXml/itemProps46.xml><?xml version="1.0" encoding="utf-8"?>
<ds:datastoreItem xmlns:ds="http://schemas.openxmlformats.org/officeDocument/2006/customXml" ds:itemID="{D279A0AD-F605-4F90-9EDD-882AF8F02548}">
  <ds:schemaRefs>
    <ds:schemaRef ds:uri="http://www.w3.org/2001/XMLSchema"/>
  </ds:schemaRefs>
</ds:datastoreItem>
</file>

<file path=customXml/itemProps47.xml><?xml version="1.0" encoding="utf-8"?>
<ds:datastoreItem xmlns:ds="http://schemas.openxmlformats.org/officeDocument/2006/customXml" ds:itemID="{D9348C07-1E6B-4014-98CC-8BB85256C2E9}">
  <ds:schemaRefs>
    <ds:schemaRef ds:uri="http://www.w3.org/2001/XMLSchema"/>
  </ds:schemaRefs>
</ds:datastoreItem>
</file>

<file path=customXml/itemProps48.xml><?xml version="1.0" encoding="utf-8"?>
<ds:datastoreItem xmlns:ds="http://schemas.openxmlformats.org/officeDocument/2006/customXml" ds:itemID="{535DD0E2-5F87-46D2-ADCB-BF3B14328B93}">
  <ds:schemaRefs>
    <ds:schemaRef ds:uri="http://www.w3.org/2001/XMLSchema"/>
  </ds:schemaRefs>
</ds:datastoreItem>
</file>

<file path=customXml/itemProps49.xml><?xml version="1.0" encoding="utf-8"?>
<ds:datastoreItem xmlns:ds="http://schemas.openxmlformats.org/officeDocument/2006/customXml" ds:itemID="{E4CF58FF-8B25-476F-8B2F-439CAFE774DB}">
  <ds:schemaRefs>
    <ds:schemaRef ds:uri="http://www.w3.org/2001/XMLSchema"/>
  </ds:schemaRefs>
</ds:datastoreItem>
</file>

<file path=customXml/itemProps5.xml><?xml version="1.0" encoding="utf-8"?>
<ds:datastoreItem xmlns:ds="http://schemas.openxmlformats.org/officeDocument/2006/customXml" ds:itemID="{4E18DFB7-AF42-4887-A653-6AE4E129405F}">
  <ds:schemaRefs>
    <ds:schemaRef ds:uri="http://www.w3.org/2001/XMLSchema"/>
  </ds:schemaRefs>
</ds:datastoreItem>
</file>

<file path=customXml/itemProps50.xml><?xml version="1.0" encoding="utf-8"?>
<ds:datastoreItem xmlns:ds="http://schemas.openxmlformats.org/officeDocument/2006/customXml" ds:itemID="{4502FA0F-421B-4745-B6E9-92D30A869417}">
  <ds:schemaRefs>
    <ds:schemaRef ds:uri="http://www.w3.org/2001/XMLSchema"/>
  </ds:schemaRefs>
</ds:datastoreItem>
</file>

<file path=customXml/itemProps51.xml><?xml version="1.0" encoding="utf-8"?>
<ds:datastoreItem xmlns:ds="http://schemas.openxmlformats.org/officeDocument/2006/customXml" ds:itemID="{029D9584-4B2C-4846-9954-9B6C8317D3C7}">
  <ds:schemaRefs>
    <ds:schemaRef ds:uri="http://www.w3.org/2001/XMLSchema"/>
  </ds:schemaRefs>
</ds:datastoreItem>
</file>

<file path=customXml/itemProps52.xml><?xml version="1.0" encoding="utf-8"?>
<ds:datastoreItem xmlns:ds="http://schemas.openxmlformats.org/officeDocument/2006/customXml" ds:itemID="{58E99DEC-09AD-42DB-8B9E-CFC3169DE508}">
  <ds:schemaRefs>
    <ds:schemaRef ds:uri="http://www.w3.org/2001/XMLSchema"/>
  </ds:schemaRefs>
</ds:datastoreItem>
</file>

<file path=customXml/itemProps53.xml><?xml version="1.0" encoding="utf-8"?>
<ds:datastoreItem xmlns:ds="http://schemas.openxmlformats.org/officeDocument/2006/customXml" ds:itemID="{36521F22-0186-4262-8998-4B3239F3A520}">
  <ds:schemaRefs>
    <ds:schemaRef ds:uri="http://www.w3.org/2001/XMLSchema"/>
  </ds:schemaRefs>
</ds:datastoreItem>
</file>

<file path=customXml/itemProps54.xml><?xml version="1.0" encoding="utf-8"?>
<ds:datastoreItem xmlns:ds="http://schemas.openxmlformats.org/officeDocument/2006/customXml" ds:itemID="{7C42B602-7515-473E-8F1E-5503EC3B9FB1}">
  <ds:schemaRefs>
    <ds:schemaRef ds:uri="http://www.w3.org/2001/XMLSchema"/>
  </ds:schemaRefs>
</ds:datastoreItem>
</file>

<file path=customXml/itemProps55.xml><?xml version="1.0" encoding="utf-8"?>
<ds:datastoreItem xmlns:ds="http://schemas.openxmlformats.org/officeDocument/2006/customXml" ds:itemID="{87CE5219-15EC-4DC7-A125-CF89F8661A32}">
  <ds:schemaRefs>
    <ds:schemaRef ds:uri="http://www.w3.org/2001/XMLSchema"/>
  </ds:schemaRefs>
</ds:datastoreItem>
</file>

<file path=customXml/itemProps56.xml><?xml version="1.0" encoding="utf-8"?>
<ds:datastoreItem xmlns:ds="http://schemas.openxmlformats.org/officeDocument/2006/customXml" ds:itemID="{9AB6D5B8-A713-49FD-B8B6-C61EDC3C2D4F}">
  <ds:schemaRefs>
    <ds:schemaRef ds:uri="http://www.w3.org/2001/XMLSchema"/>
  </ds:schemaRefs>
</ds:datastoreItem>
</file>

<file path=customXml/itemProps57.xml><?xml version="1.0" encoding="utf-8"?>
<ds:datastoreItem xmlns:ds="http://schemas.openxmlformats.org/officeDocument/2006/customXml" ds:itemID="{86E9DB7A-C649-4675-B50A-1BE58C3421E5}">
  <ds:schemaRefs>
    <ds:schemaRef ds:uri="http://www.w3.org/2001/XMLSchema"/>
  </ds:schemaRefs>
</ds:datastoreItem>
</file>

<file path=customXml/itemProps58.xml><?xml version="1.0" encoding="utf-8"?>
<ds:datastoreItem xmlns:ds="http://schemas.openxmlformats.org/officeDocument/2006/customXml" ds:itemID="{A9F5E934-F389-47F9-B4E7-8BF0BA78636F}">
  <ds:schemaRefs>
    <ds:schemaRef ds:uri="http://www.w3.org/2001/XMLSchema"/>
  </ds:schemaRefs>
</ds:datastoreItem>
</file>

<file path=customXml/itemProps59.xml><?xml version="1.0" encoding="utf-8"?>
<ds:datastoreItem xmlns:ds="http://schemas.openxmlformats.org/officeDocument/2006/customXml" ds:itemID="{C39CAF09-DA15-4725-BDD7-277AA9A52B6D}">
  <ds:schemaRefs>
    <ds:schemaRef ds:uri="http://www.w3.org/2001/XMLSchema"/>
  </ds:schemaRefs>
</ds:datastoreItem>
</file>

<file path=customXml/itemProps6.xml><?xml version="1.0" encoding="utf-8"?>
<ds:datastoreItem xmlns:ds="http://schemas.openxmlformats.org/officeDocument/2006/customXml" ds:itemID="{5071CEB3-5C80-4DBF-AE51-491CFD3DFA23}">
  <ds:schemaRefs>
    <ds:schemaRef ds:uri="http://www.w3.org/2001/XMLSchema"/>
  </ds:schemaRefs>
</ds:datastoreItem>
</file>

<file path=customXml/itemProps60.xml><?xml version="1.0" encoding="utf-8"?>
<ds:datastoreItem xmlns:ds="http://schemas.openxmlformats.org/officeDocument/2006/customXml" ds:itemID="{02EDAAD7-30B6-4ACD-BA32-F10318B4E3BB}">
  <ds:schemaRefs>
    <ds:schemaRef ds:uri="http://www.w3.org/2001/XMLSchema"/>
  </ds:schemaRefs>
</ds:datastoreItem>
</file>

<file path=customXml/itemProps61.xml><?xml version="1.0" encoding="utf-8"?>
<ds:datastoreItem xmlns:ds="http://schemas.openxmlformats.org/officeDocument/2006/customXml" ds:itemID="{F4497770-156D-4938-BA98-5B2E06CE31CC}">
  <ds:schemaRefs>
    <ds:schemaRef ds:uri="http://www.w3.org/2001/XMLSchema"/>
  </ds:schemaRefs>
</ds:datastoreItem>
</file>

<file path=customXml/itemProps62.xml><?xml version="1.0" encoding="utf-8"?>
<ds:datastoreItem xmlns:ds="http://schemas.openxmlformats.org/officeDocument/2006/customXml" ds:itemID="{58D42C7F-C51A-4196-A564-FB7B576BC2EA}">
  <ds:schemaRefs>
    <ds:schemaRef ds:uri="http://www.w3.org/2001/XMLSchema"/>
  </ds:schemaRefs>
</ds:datastoreItem>
</file>

<file path=customXml/itemProps63.xml><?xml version="1.0" encoding="utf-8"?>
<ds:datastoreItem xmlns:ds="http://schemas.openxmlformats.org/officeDocument/2006/customXml" ds:itemID="{B06F0990-77F0-4EB7-81D9-057B8021F2E2}">
  <ds:schemaRefs>
    <ds:schemaRef ds:uri="http://www.w3.org/2001/XMLSchema"/>
  </ds:schemaRefs>
</ds:datastoreItem>
</file>

<file path=customXml/itemProps64.xml><?xml version="1.0" encoding="utf-8"?>
<ds:datastoreItem xmlns:ds="http://schemas.openxmlformats.org/officeDocument/2006/customXml" ds:itemID="{E571E618-B32B-4FB0-BD5B-D83EAD2F7B68}">
  <ds:schemaRefs>
    <ds:schemaRef ds:uri="http://www.w3.org/2001/XMLSchema"/>
  </ds:schemaRefs>
</ds:datastoreItem>
</file>

<file path=customXml/itemProps65.xml><?xml version="1.0" encoding="utf-8"?>
<ds:datastoreItem xmlns:ds="http://schemas.openxmlformats.org/officeDocument/2006/customXml" ds:itemID="{68704D0C-8AB9-42AB-B004-03E61D2FC4A7}">
  <ds:schemaRefs>
    <ds:schemaRef ds:uri="http://www.w3.org/2001/XMLSchema"/>
  </ds:schemaRefs>
</ds:datastoreItem>
</file>

<file path=customXml/itemProps66.xml><?xml version="1.0" encoding="utf-8"?>
<ds:datastoreItem xmlns:ds="http://schemas.openxmlformats.org/officeDocument/2006/customXml" ds:itemID="{1AA08E88-52D3-4EBA-AA02-8CA9BBF557F6}">
  <ds:schemaRefs>
    <ds:schemaRef ds:uri="http://www.w3.org/2001/XMLSchema"/>
  </ds:schemaRefs>
</ds:datastoreItem>
</file>

<file path=customXml/itemProps67.xml><?xml version="1.0" encoding="utf-8"?>
<ds:datastoreItem xmlns:ds="http://schemas.openxmlformats.org/officeDocument/2006/customXml" ds:itemID="{8041A041-3412-4169-8CB0-7CCFCF9464A0}">
  <ds:schemaRefs>
    <ds:schemaRef ds:uri="http://www.w3.org/2001/XMLSchema"/>
  </ds:schemaRefs>
</ds:datastoreItem>
</file>

<file path=customXml/itemProps68.xml><?xml version="1.0" encoding="utf-8"?>
<ds:datastoreItem xmlns:ds="http://schemas.openxmlformats.org/officeDocument/2006/customXml" ds:itemID="{F35F4B5D-E39B-499D-892C-A24049290E75}">
  <ds:schemaRefs>
    <ds:schemaRef ds:uri="http://www.w3.org/2001/XMLSchema"/>
  </ds:schemaRefs>
</ds:datastoreItem>
</file>

<file path=customXml/itemProps69.xml><?xml version="1.0" encoding="utf-8"?>
<ds:datastoreItem xmlns:ds="http://schemas.openxmlformats.org/officeDocument/2006/customXml" ds:itemID="{E3D55223-08A9-452F-8C45-F6E9B0375558}">
  <ds:schemaRefs>
    <ds:schemaRef ds:uri="http://schemas.microsoft.com/sharepoint/v3/contenttype/forms"/>
  </ds:schemaRefs>
</ds:datastoreItem>
</file>

<file path=customXml/itemProps7.xml><?xml version="1.0" encoding="utf-8"?>
<ds:datastoreItem xmlns:ds="http://schemas.openxmlformats.org/officeDocument/2006/customXml" ds:itemID="{E39B11E5-077D-4BBF-AF63-E8B8A6D036DB}">
  <ds:schemaRefs>
    <ds:schemaRef ds:uri="http://www.w3.org/2001/XMLSchema"/>
  </ds:schemaRefs>
</ds:datastoreItem>
</file>

<file path=customXml/itemProps70.xml><?xml version="1.0" encoding="utf-8"?>
<ds:datastoreItem xmlns:ds="http://schemas.openxmlformats.org/officeDocument/2006/customXml" ds:itemID="{F59C340D-4F57-43A3-B5CD-4712B5DB8E9D}">
  <ds:schemaRefs>
    <ds:schemaRef ds:uri="http://www.w3.org/2001/XMLSchema"/>
  </ds:schemaRefs>
</ds:datastoreItem>
</file>

<file path=customXml/itemProps71.xml><?xml version="1.0" encoding="utf-8"?>
<ds:datastoreItem xmlns:ds="http://schemas.openxmlformats.org/officeDocument/2006/customXml" ds:itemID="{B3404B29-B12B-4AD6-9600-2326122AA242}">
  <ds:schemaRefs>
    <ds:schemaRef ds:uri="http://www.w3.org/2001/XMLSchema"/>
  </ds:schemaRefs>
</ds:datastoreItem>
</file>

<file path=customXml/itemProps72.xml><?xml version="1.0" encoding="utf-8"?>
<ds:datastoreItem xmlns:ds="http://schemas.openxmlformats.org/officeDocument/2006/customXml" ds:itemID="{F1B18864-DD5F-475F-B43E-533AC977E410}">
  <ds:schemaRefs>
    <ds:schemaRef ds:uri="http://www.w3.org/2001/XMLSchema"/>
  </ds:schemaRefs>
</ds:datastoreItem>
</file>

<file path=customXml/itemProps73.xml><?xml version="1.0" encoding="utf-8"?>
<ds:datastoreItem xmlns:ds="http://schemas.openxmlformats.org/officeDocument/2006/customXml" ds:itemID="{4A8EF070-B7A1-4D20-AA54-61F173CA2706}">
  <ds:schemaRefs>
    <ds:schemaRef ds:uri="http://www.w3.org/2001/XMLSchema"/>
  </ds:schemaRefs>
</ds:datastoreItem>
</file>

<file path=customXml/itemProps8.xml><?xml version="1.0" encoding="utf-8"?>
<ds:datastoreItem xmlns:ds="http://schemas.openxmlformats.org/officeDocument/2006/customXml" ds:itemID="{5FDF1299-A818-4942-A99A-6ACC56029410}">
  <ds:schemaRefs>
    <ds:schemaRef ds:uri="http://www.w3.org/2001/XMLSchema"/>
  </ds:schemaRefs>
</ds:datastoreItem>
</file>

<file path=customXml/itemProps9.xml><?xml version="1.0" encoding="utf-8"?>
<ds:datastoreItem xmlns:ds="http://schemas.openxmlformats.org/officeDocument/2006/customXml" ds:itemID="{7F8AF446-0629-4810-8D9C-CA7D8948FA5D}">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6550</TotalTime>
  <Words>2918</Words>
  <Application>Microsoft Office PowerPoint</Application>
  <PresentationFormat>Panorámica</PresentationFormat>
  <Paragraphs>243</Paragraphs>
  <Slides>17</Slides>
  <Notes>10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2" baseType="lpstr">
      <vt:lpstr>Arial</vt:lpstr>
      <vt:lpstr>Arial Narrow</vt:lpstr>
      <vt:lpstr>Calibri</vt:lpstr>
      <vt:lpstr>Marsh McLennan</vt:lpstr>
      <vt:lpstr>think-cell Slide</vt:lpstr>
      <vt:lpstr>TENDENCIA DE MERCADO REASEGURADOR Y SU IMPACTO EN EL SECTOR ASEGURADOR COOPERATIVO </vt:lpstr>
      <vt:lpstr>Actividad global de grandes pérdidas</vt:lpstr>
      <vt:lpstr>El Huracán Ian actualmente está estimado como el segundo evento más costoso</vt:lpstr>
      <vt:lpstr>Pérdidas aseguradas globales de riesgos secundarios por tipo de riesgo desde 1970</vt:lpstr>
      <vt:lpstr>Los riesgos secundarios representaron el 63 % de las pérdidas totales por catástrofes en 2021</vt:lpstr>
      <vt:lpstr>Razones combinadas de reaseguradoras arriba del percentil 90</vt:lpstr>
      <vt:lpstr>Las reaseguradoras no han hecho frente a su costo de capital en los últimos años</vt:lpstr>
      <vt:lpstr>LAC Property XOL: cambios de precios ajustados al riesgo</vt:lpstr>
      <vt:lpstr>Proporcionales de propiedad en LAC: cambios de precios risk-adjusted</vt:lpstr>
      <vt:lpstr>Condiciones del mercado impulsadas por influencias macro</vt:lpstr>
      <vt:lpstr>Puntos claves globales (Renovaciones a Julio 2023)</vt:lpstr>
      <vt:lpstr>Latinoamérica y Caribe, resumen de renovación</vt:lpstr>
      <vt:lpstr>Mercado de retrocesión - actualización </vt:lpstr>
      <vt:lpstr>Promedio de Cambio de tasa / Cúmulos Punto Medio 2023</vt:lpstr>
      <vt:lpstr>Promedio de Cambio de tasa / Cúmulos Punto Medio 2023</vt:lpstr>
      <vt:lpstr>Indicadores del mercado de reaseguro</vt:lpstr>
      <vt:lpstr>Presentación de PowerPoint</vt:lpstr>
    </vt:vector>
  </TitlesOfParts>
  <Company>Guy Carpenter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 &amp; caribbean January 2023 Renewal briefing</dc:title>
  <dc:creator>Harry Bishop</dc:creator>
  <cp:lastModifiedBy>Byron Hi</cp:lastModifiedBy>
  <cp:revision>57</cp:revision>
  <dcterms:created xsi:type="dcterms:W3CDTF">2023-01-30T17:26:02Z</dcterms:created>
  <dcterms:modified xsi:type="dcterms:W3CDTF">2023-09-07T15:37:36Z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en-US</vt:lpwstr>
  </property>
  <property fmtid="{D5CDD505-2E9C-101B-9397-08002B2CF9AE}" pid="13" name="MMCOA_BaseCo">
    <vt:lpwstr>GUY</vt:lpwstr>
  </property>
  <property fmtid="{D5CDD505-2E9C-101B-9397-08002B2CF9AE}" pid="14" name="MMCOA_Brand">
    <vt:lpwstr>MMC2021</vt:lpwstr>
  </property>
  <property fmtid="{D5CDD505-2E9C-101B-9397-08002B2CF9AE}" pid="15" name="MMCOA_FeatureSet">
    <vt:lpwstr>GUY_2021_v1</vt:lpwstr>
  </property>
  <property fmtid="{D5CDD505-2E9C-101B-9397-08002B2CF9AE}" pid="16" name="MMCOA_Language">
    <vt:lpwstr>en-US</vt:lpwstr>
  </property>
  <property fmtid="{D5CDD505-2E9C-101B-9397-08002B2CF9AE}" pid="17" name="MMCOA_LanguageDateFormat">
    <vt:lpwstr>MMMM dd, yyyy</vt:lpwstr>
  </property>
  <property fmtid="{D5CDD505-2E9C-101B-9397-08002B2CF9AE}" pid="18" name="MMCOA_LanguageLocaleId">
    <vt:lpwstr>1033</vt:lpwstr>
  </property>
  <property fmtid="{D5CDD505-2E9C-101B-9397-08002B2CF9AE}" pid="19" name="MMCOA_CoverDigest">
    <vt:lpwstr>MMC2021;grad;GUY_GradientStyles_v1;simple-dark-turquoise;WHITE</vt:lpwstr>
  </property>
  <property fmtid="{D5CDD505-2E9C-101B-9397-08002B2CF9AE}" pid="20" name="MMCOA_FontSize">
    <vt:lpwstr>Medium</vt:lpwstr>
  </property>
  <property fmtid="{D5CDD505-2E9C-101B-9397-08002B2CF9AE}" pid="21" name="ContentTypeId">
    <vt:lpwstr>0x010100636B37DFD2F0B2449CD396658751987C</vt:lpwstr>
  </property>
</Properties>
</file>