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67"/>
  </p:sldMasterIdLst>
  <p:notesMasterIdLst>
    <p:notesMasterId r:id="rId96"/>
  </p:notesMasterIdLst>
  <p:handoutMasterIdLst>
    <p:handoutMasterId r:id="rId97"/>
  </p:handoutMasterIdLst>
  <p:sldIdLst>
    <p:sldId id="256" r:id="rId68"/>
    <p:sldId id="263" r:id="rId69"/>
    <p:sldId id="260" r:id="rId70"/>
    <p:sldId id="296" r:id="rId71"/>
    <p:sldId id="297" r:id="rId72"/>
    <p:sldId id="298" r:id="rId73"/>
    <p:sldId id="267" r:id="rId74"/>
    <p:sldId id="277" r:id="rId75"/>
    <p:sldId id="279" r:id="rId76"/>
    <p:sldId id="278" r:id="rId77"/>
    <p:sldId id="268" r:id="rId78"/>
    <p:sldId id="272" r:id="rId79"/>
    <p:sldId id="290" r:id="rId80"/>
    <p:sldId id="286" r:id="rId81"/>
    <p:sldId id="273" r:id="rId82"/>
    <p:sldId id="291" r:id="rId83"/>
    <p:sldId id="287" r:id="rId84"/>
    <p:sldId id="274" r:id="rId85"/>
    <p:sldId id="292" r:id="rId86"/>
    <p:sldId id="288" r:id="rId87"/>
    <p:sldId id="275" r:id="rId88"/>
    <p:sldId id="293" r:id="rId89"/>
    <p:sldId id="289" r:id="rId90"/>
    <p:sldId id="295" r:id="rId91"/>
    <p:sldId id="270" r:id="rId92"/>
    <p:sldId id="294" r:id="rId93"/>
    <p:sldId id="276" r:id="rId94"/>
    <p:sldId id="259" r:id="rId95"/>
  </p:sldIdLst>
  <p:sldSz cx="12192000" cy="6858000"/>
  <p:notesSz cx="6858000" cy="9144000"/>
  <p:custDataLst>
    <p:custData r:id="rId17"/>
    <p:tags r:id="rId98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00" autoAdjust="0"/>
  </p:normalViewPr>
  <p:slideViewPr>
    <p:cSldViewPr snapToGrid="0" snapToObjects="1">
      <p:cViewPr varScale="1">
        <p:scale>
          <a:sx n="61" d="100"/>
          <a:sy n="61" d="100"/>
        </p:scale>
        <p:origin x="77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slide" Target="slides/slide1.xml"/><Relationship Id="rId84" Type="http://schemas.openxmlformats.org/officeDocument/2006/relationships/slide" Target="slides/slide17.xml"/><Relationship Id="rId89" Type="http://schemas.openxmlformats.org/officeDocument/2006/relationships/slide" Target="slides/slide22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7.xml"/><Relationship Id="rId79" Type="http://schemas.openxmlformats.org/officeDocument/2006/relationships/slide" Target="slides/slide12.xml"/><Relationship Id="rId102" Type="http://schemas.openxmlformats.org/officeDocument/2006/relationships/theme" Target="theme/theme1.xml"/><Relationship Id="rId5" Type="http://schemas.openxmlformats.org/officeDocument/2006/relationships/customXml" Target="../customXml/item5.xml"/><Relationship Id="rId90" Type="http://schemas.openxmlformats.org/officeDocument/2006/relationships/slide" Target="slides/slide23.xml"/><Relationship Id="rId95" Type="http://schemas.openxmlformats.org/officeDocument/2006/relationships/slide" Target="slides/slide28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slide" Target="slides/slide2.xml"/><Relationship Id="rId80" Type="http://schemas.openxmlformats.org/officeDocument/2006/relationships/slide" Target="slides/slide13.xml"/><Relationship Id="rId85" Type="http://schemas.openxmlformats.org/officeDocument/2006/relationships/slide" Target="slides/slide18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Master" Target="slideMasters/slideMaster1.xml"/><Relationship Id="rId103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3.xml"/><Relationship Id="rId75" Type="http://schemas.openxmlformats.org/officeDocument/2006/relationships/slide" Target="slides/slide8.xml"/><Relationship Id="rId83" Type="http://schemas.openxmlformats.org/officeDocument/2006/relationships/slide" Target="slides/slide16.xml"/><Relationship Id="rId88" Type="http://schemas.openxmlformats.org/officeDocument/2006/relationships/slide" Target="slides/slide21.xml"/><Relationship Id="rId91" Type="http://schemas.openxmlformats.org/officeDocument/2006/relationships/slide" Target="slides/slide24.xml"/><Relationship Id="rId9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6.xml"/><Relationship Id="rId78" Type="http://schemas.openxmlformats.org/officeDocument/2006/relationships/slide" Target="slides/slide11.xml"/><Relationship Id="rId81" Type="http://schemas.openxmlformats.org/officeDocument/2006/relationships/slide" Target="slides/slide14.xml"/><Relationship Id="rId86" Type="http://schemas.openxmlformats.org/officeDocument/2006/relationships/slide" Target="slides/slide19.xml"/><Relationship Id="rId94" Type="http://schemas.openxmlformats.org/officeDocument/2006/relationships/slide" Target="slides/slide27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9.xml"/><Relationship Id="rId97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4.xml"/><Relationship Id="rId92" Type="http://schemas.openxmlformats.org/officeDocument/2006/relationships/slide" Target="slides/slide25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" Target="slides/slide20.xml"/><Relationship Id="rId61" Type="http://schemas.openxmlformats.org/officeDocument/2006/relationships/customXml" Target="../customXml/item61.xml"/><Relationship Id="rId82" Type="http://schemas.openxmlformats.org/officeDocument/2006/relationships/slide" Target="slides/slide1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slide" Target="slides/slide10.xml"/><Relationship Id="rId100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5.xml"/><Relationship Id="rId93" Type="http://schemas.openxmlformats.org/officeDocument/2006/relationships/slide" Target="slides/slide26.xml"/><Relationship Id="rId98" Type="http://schemas.openxmlformats.org/officeDocument/2006/relationships/tags" Target="tags/tag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XMXC11FS03V\GCFolders\Brokers\Prodctr\Renov%2022\Centroam&#233;rica\LARG\08.%20Misc\Conferencia%20LARG\Renewal%20Debrief\Tendencias%20Primas%20y%20Tas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XMXC11FS03V\GCFolders\Brokers\Prodctr\Renov%2022\Centroam&#233;rica\LARG\08.%20Misc\Conferencia%20LARG\Renewal%20Debrief\Tendencias%20Primas%20y%20Tas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XMXC11FS03V\GCFolders\Brokers\Prodctr\Renov%2022\Centroam&#233;rica\LARG\08.%20Misc\Conferencia%20LARG\Renewal%20Debrief\Tendencias%20Primas%20y%20Tas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XMXC11FS03V\GCFolders\Brokers\Prodctr\Renov%2022\Centroam&#233;rica\LARG\08.%20Misc\Conferencia%20LARG\Renewal%20Debrief\Tendencias%20Primas%20y%20Tas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CAT XL</a:t>
            </a:r>
          </a:p>
          <a:p>
            <a:pPr>
              <a:defRPr/>
            </a:pPr>
            <a:r>
              <a:rPr lang="en-GB"/>
              <a:t>Prima</a:t>
            </a:r>
            <a:r>
              <a:rPr lang="en-GB" baseline="0"/>
              <a:t> vs Tasa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Prima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Sheet1!$C$6:$C$16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Sheet1!$D$6:$D$16</c:f>
              <c:numCache>
                <c:formatCode>_-* #,##0_-;\-* #,##0_-;_-* "-"??_-;_-@_-</c:formatCode>
                <c:ptCount val="11"/>
                <c:pt idx="0">
                  <c:v>794279</c:v>
                </c:pt>
                <c:pt idx="1">
                  <c:v>738643</c:v>
                </c:pt>
                <c:pt idx="2">
                  <c:v>730526</c:v>
                </c:pt>
                <c:pt idx="3">
                  <c:v>751150</c:v>
                </c:pt>
                <c:pt idx="4">
                  <c:v>820050</c:v>
                </c:pt>
                <c:pt idx="5">
                  <c:v>755758</c:v>
                </c:pt>
                <c:pt idx="6">
                  <c:v>976794</c:v>
                </c:pt>
                <c:pt idx="7">
                  <c:v>1000806</c:v>
                </c:pt>
                <c:pt idx="8">
                  <c:v>1135012</c:v>
                </c:pt>
                <c:pt idx="9">
                  <c:v>1228694</c:v>
                </c:pt>
                <c:pt idx="10">
                  <c:v>1371610.6104789558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4-4874-9E3E-400128CF8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323759"/>
        <c:axId val="1364332495"/>
      </c:barChart>
      <c:lineChart>
        <c:grouping val="standard"/>
        <c:varyColors val="0"/>
        <c:ser>
          <c:idx val="1"/>
          <c:order val="1"/>
          <c:tx>
            <c:strRef>
              <c:f>Sheet1!$F$5</c:f>
              <c:strCache>
                <c:ptCount val="1"/>
                <c:pt idx="0">
                  <c:v>Tasa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Sheet1!$C$6:$C$16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Sheet1!$F$6:$F$16</c:f>
              <c:numCache>
                <c:formatCode>0.0000%</c:formatCode>
                <c:ptCount val="11"/>
                <c:pt idx="0">
                  <c:v>1.09E-3</c:v>
                </c:pt>
                <c:pt idx="1">
                  <c:v>9.7999999999999997E-4</c:v>
                </c:pt>
                <c:pt idx="2">
                  <c:v>9.3000000000000005E-4</c:v>
                </c:pt>
                <c:pt idx="3">
                  <c:v>8.7000000000000001E-4</c:v>
                </c:pt>
                <c:pt idx="4">
                  <c:v>8.4999999999999995E-4</c:v>
                </c:pt>
                <c:pt idx="5">
                  <c:v>7.7099999999999998E-4</c:v>
                </c:pt>
                <c:pt idx="6">
                  <c:v>8.8000000000000003E-4</c:v>
                </c:pt>
                <c:pt idx="7">
                  <c:v>8.5999999999999998E-4</c:v>
                </c:pt>
                <c:pt idx="8">
                  <c:v>9.2000000000000003E-4</c:v>
                </c:pt>
                <c:pt idx="9">
                  <c:v>9.4600000000000001E-4</c:v>
                </c:pt>
                <c:pt idx="10" formatCode="General">
                  <c:v>9.6224883326601919E-4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44-4874-9E3E-400128CF8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5726463"/>
        <c:axId val="1364327919"/>
      </c:lineChart>
      <c:catAx>
        <c:axId val="136432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332495"/>
        <c:crosses val="autoZero"/>
        <c:auto val="1"/>
        <c:lblAlgn val="ctr"/>
        <c:lblOffset val="100"/>
        <c:noMultiLvlLbl val="0"/>
      </c:catAx>
      <c:valAx>
        <c:axId val="136433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323759"/>
        <c:crosses val="autoZero"/>
        <c:crossBetween val="between"/>
      </c:valAx>
      <c:valAx>
        <c:axId val="1364327919"/>
        <c:scaling>
          <c:orientation val="minMax"/>
        </c:scaling>
        <c:delete val="0"/>
        <c:axPos val="r"/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726463"/>
        <c:crosses val="max"/>
        <c:crossBetween val="between"/>
      </c:valAx>
      <c:catAx>
        <c:axId val="14657264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43279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Risk XL</a:t>
            </a:r>
          </a:p>
          <a:p>
            <a:pPr>
              <a:defRPr/>
            </a:pPr>
            <a:r>
              <a:rPr lang="en-GB"/>
              <a:t>Prima</a:t>
            </a:r>
            <a:r>
              <a:rPr lang="en-GB" baseline="0"/>
              <a:t> vs Tasa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Sheet1!$D$24</c:f>
              <c:strCache>
                <c:ptCount val="1"/>
                <c:pt idx="0">
                  <c:v>Prima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Sheet1!$C$6:$C$16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Sheet1!$D$25:$D$35</c:f>
              <c:numCache>
                <c:formatCode>_-* #,##0_-;\-* #,##0_-;_-* "-"??_-;_-@_-</c:formatCode>
                <c:ptCount val="11"/>
                <c:pt idx="0">
                  <c:v>426218</c:v>
                </c:pt>
                <c:pt idx="1">
                  <c:v>418887</c:v>
                </c:pt>
                <c:pt idx="2">
                  <c:v>474327</c:v>
                </c:pt>
                <c:pt idx="3">
                  <c:v>555231</c:v>
                </c:pt>
                <c:pt idx="4">
                  <c:v>519250</c:v>
                </c:pt>
                <c:pt idx="5">
                  <c:v>502350</c:v>
                </c:pt>
                <c:pt idx="6">
                  <c:v>515850</c:v>
                </c:pt>
                <c:pt idx="7">
                  <c:v>392750</c:v>
                </c:pt>
                <c:pt idx="8">
                  <c:v>470797</c:v>
                </c:pt>
                <c:pt idx="9">
                  <c:v>582306</c:v>
                </c:pt>
                <c:pt idx="10">
                  <c:v>605752.33728504297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7-4B2F-8729-784292801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323759"/>
        <c:axId val="1364332495"/>
      </c:barChart>
      <c:lineChart>
        <c:grouping val="standard"/>
        <c:varyColors val="0"/>
        <c:ser>
          <c:idx val="1"/>
          <c:order val="1"/>
          <c:tx>
            <c:strRef>
              <c:f>Sheet1!$F$24</c:f>
              <c:strCache>
                <c:ptCount val="1"/>
                <c:pt idx="0">
                  <c:v>Tasa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Sheet1!$C$6:$C$16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Sheet1!$F$25:$F$35</c:f>
              <c:numCache>
                <c:formatCode>0.0000%</c:formatCode>
                <c:ptCount val="11"/>
                <c:pt idx="0">
                  <c:v>4.8999999999999998E-4</c:v>
                </c:pt>
                <c:pt idx="1">
                  <c:v>4.2000000000000002E-4</c:v>
                </c:pt>
                <c:pt idx="2">
                  <c:v>4.4999999999999999E-4</c:v>
                </c:pt>
                <c:pt idx="3">
                  <c:v>4.8000000000000001E-4</c:v>
                </c:pt>
                <c:pt idx="4">
                  <c:v>4.0999999999999999E-4</c:v>
                </c:pt>
                <c:pt idx="5">
                  <c:v>4.0000000000000002E-4</c:v>
                </c:pt>
                <c:pt idx="6">
                  <c:v>3.6000000000000002E-4</c:v>
                </c:pt>
                <c:pt idx="7">
                  <c:v>2.5999999999999998E-4</c:v>
                </c:pt>
                <c:pt idx="8">
                  <c:v>3.4000000000000002E-4</c:v>
                </c:pt>
                <c:pt idx="9">
                  <c:v>4.0099999999999999E-4</c:v>
                </c:pt>
                <c:pt idx="10">
                  <c:v>3.4400130402986425E-4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37-4B2F-8729-784292801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5726463"/>
        <c:axId val="1364327919"/>
      </c:lineChart>
      <c:catAx>
        <c:axId val="136432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332495"/>
        <c:crosses val="autoZero"/>
        <c:auto val="1"/>
        <c:lblAlgn val="ctr"/>
        <c:lblOffset val="100"/>
        <c:noMultiLvlLbl val="0"/>
      </c:catAx>
      <c:valAx>
        <c:axId val="136433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323759"/>
        <c:crosses val="autoZero"/>
        <c:crossBetween val="between"/>
      </c:valAx>
      <c:valAx>
        <c:axId val="1364327919"/>
        <c:scaling>
          <c:orientation val="minMax"/>
        </c:scaling>
        <c:delete val="0"/>
        <c:axPos val="r"/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726463"/>
        <c:crosses val="max"/>
        <c:crossBetween val="between"/>
      </c:valAx>
      <c:catAx>
        <c:axId val="14657264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43279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Motor XL</a:t>
            </a:r>
          </a:p>
          <a:p>
            <a:pPr>
              <a:defRPr/>
            </a:pPr>
            <a:r>
              <a:rPr lang="en-GB"/>
              <a:t>Prima</a:t>
            </a:r>
            <a:r>
              <a:rPr lang="en-GB" baseline="0"/>
              <a:t> vs Tasa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Sheet1!$D$40</c:f>
              <c:strCache>
                <c:ptCount val="1"/>
                <c:pt idx="0">
                  <c:v>Prima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Sheet1!$C$6:$C$16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Sheet1!$D$41:$D$51</c:f>
              <c:numCache>
                <c:formatCode>_-* #,##0_-;\-* #,##0_-;_-* "-"??_-;_-@_-</c:formatCode>
                <c:ptCount val="11"/>
                <c:pt idx="0">
                  <c:v>712020</c:v>
                </c:pt>
                <c:pt idx="1">
                  <c:v>825240</c:v>
                </c:pt>
                <c:pt idx="2">
                  <c:v>780894</c:v>
                </c:pt>
                <c:pt idx="3">
                  <c:v>776796</c:v>
                </c:pt>
                <c:pt idx="4">
                  <c:v>743978</c:v>
                </c:pt>
                <c:pt idx="5">
                  <c:v>806000</c:v>
                </c:pt>
                <c:pt idx="6">
                  <c:v>857325</c:v>
                </c:pt>
                <c:pt idx="7">
                  <c:v>857327</c:v>
                </c:pt>
                <c:pt idx="8">
                  <c:v>906473</c:v>
                </c:pt>
                <c:pt idx="9">
                  <c:v>808446</c:v>
                </c:pt>
                <c:pt idx="10">
                  <c:v>670701.10333424271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C-4372-A293-461042D42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323759"/>
        <c:axId val="1364332495"/>
      </c:barChart>
      <c:lineChart>
        <c:grouping val="standard"/>
        <c:varyColors val="0"/>
        <c:ser>
          <c:idx val="1"/>
          <c:order val="1"/>
          <c:tx>
            <c:strRef>
              <c:f>Sheet1!$F$40</c:f>
              <c:strCache>
                <c:ptCount val="1"/>
                <c:pt idx="0">
                  <c:v>Tasa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Sheet1!$C$6:$C$16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Sheet1!$F$41:$F$51</c:f>
              <c:numCache>
                <c:formatCode>0.0000%</c:formatCode>
                <c:ptCount val="11"/>
                <c:pt idx="0">
                  <c:v>2.8539999999999999E-2</c:v>
                </c:pt>
                <c:pt idx="1">
                  <c:v>2.9479999999999999E-2</c:v>
                </c:pt>
                <c:pt idx="2">
                  <c:v>2.9409999999999999E-2</c:v>
                </c:pt>
                <c:pt idx="3">
                  <c:v>3.049E-2</c:v>
                </c:pt>
                <c:pt idx="4">
                  <c:v>2.8559999999999999E-2</c:v>
                </c:pt>
                <c:pt idx="5">
                  <c:v>2.869E-2</c:v>
                </c:pt>
                <c:pt idx="6">
                  <c:v>2.8150000000000001E-2</c:v>
                </c:pt>
                <c:pt idx="7">
                  <c:v>2.598E-2</c:v>
                </c:pt>
                <c:pt idx="8">
                  <c:v>2.598E-2</c:v>
                </c:pt>
                <c:pt idx="9">
                  <c:v>2.4396000000000001E-2</c:v>
                </c:pt>
                <c:pt idx="10">
                  <c:v>1.8984700220824876E-2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FC-4372-A293-461042D42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5726463"/>
        <c:axId val="1364327919"/>
      </c:lineChart>
      <c:catAx>
        <c:axId val="136432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332495"/>
        <c:crosses val="autoZero"/>
        <c:auto val="1"/>
        <c:lblAlgn val="ctr"/>
        <c:lblOffset val="100"/>
        <c:noMultiLvlLbl val="0"/>
      </c:catAx>
      <c:valAx>
        <c:axId val="136433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323759"/>
        <c:crosses val="autoZero"/>
        <c:crossBetween val="between"/>
      </c:valAx>
      <c:valAx>
        <c:axId val="1364327919"/>
        <c:scaling>
          <c:orientation val="minMax"/>
        </c:scaling>
        <c:delete val="0"/>
        <c:axPos val="r"/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726463"/>
        <c:crosses val="max"/>
        <c:crossBetween val="between"/>
      </c:valAx>
      <c:catAx>
        <c:axId val="14657264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43279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Misc XL</a:t>
            </a:r>
          </a:p>
          <a:p>
            <a:pPr>
              <a:defRPr/>
            </a:pPr>
            <a:r>
              <a:rPr lang="en-GB"/>
              <a:t>Prima</a:t>
            </a:r>
            <a:r>
              <a:rPr lang="en-GB" baseline="0"/>
              <a:t> vs Tasa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Sheet1!$D$56</c:f>
              <c:strCache>
                <c:ptCount val="1"/>
                <c:pt idx="0">
                  <c:v>Prima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Sheet1!$C$6:$C$16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Sheet1!$D$57:$D$67</c:f>
              <c:numCache>
                <c:formatCode>_-* #,##0_-;\-* #,##0_-;_-* "-"??_-;_-@_-</c:formatCode>
                <c:ptCount val="11"/>
                <c:pt idx="0">
                  <c:v>398310</c:v>
                </c:pt>
                <c:pt idx="1">
                  <c:v>457418</c:v>
                </c:pt>
                <c:pt idx="2">
                  <c:v>472430</c:v>
                </c:pt>
                <c:pt idx="3">
                  <c:v>504878</c:v>
                </c:pt>
                <c:pt idx="4">
                  <c:v>628414</c:v>
                </c:pt>
                <c:pt idx="5">
                  <c:v>644500</c:v>
                </c:pt>
                <c:pt idx="6">
                  <c:v>741176</c:v>
                </c:pt>
                <c:pt idx="7">
                  <c:v>799999</c:v>
                </c:pt>
                <c:pt idx="8">
                  <c:v>843212</c:v>
                </c:pt>
                <c:pt idx="9">
                  <c:v>893888</c:v>
                </c:pt>
                <c:pt idx="10">
                  <c:v>886627.45396650583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2-4E5E-BAC8-0F7D2ECF7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323759"/>
        <c:axId val="1364332495"/>
      </c:barChart>
      <c:lineChart>
        <c:grouping val="standard"/>
        <c:varyColors val="0"/>
        <c:ser>
          <c:idx val="1"/>
          <c:order val="1"/>
          <c:tx>
            <c:strRef>
              <c:f>Sheet1!$F$56</c:f>
              <c:strCache>
                <c:ptCount val="1"/>
                <c:pt idx="0">
                  <c:v>Tasa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Sheet1!$C$6:$C$16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Sheet1!$F$57:$F$67</c:f>
              <c:numCache>
                <c:formatCode>0.0000%</c:formatCode>
                <c:ptCount val="11"/>
                <c:pt idx="0">
                  <c:v>0.11175</c:v>
                </c:pt>
                <c:pt idx="1">
                  <c:v>0.11409999999999999</c:v>
                </c:pt>
                <c:pt idx="2">
                  <c:v>0.11515</c:v>
                </c:pt>
                <c:pt idx="3">
                  <c:v>0.11948</c:v>
                </c:pt>
                <c:pt idx="4">
                  <c:v>0.13217000000000001</c:v>
                </c:pt>
                <c:pt idx="5">
                  <c:v>0.13514000000000001</c:v>
                </c:pt>
                <c:pt idx="6">
                  <c:v>0.1439</c:v>
                </c:pt>
                <c:pt idx="7">
                  <c:v>0.17258000000000001</c:v>
                </c:pt>
                <c:pt idx="8">
                  <c:v>0.17108999999999999</c:v>
                </c:pt>
                <c:pt idx="9">
                  <c:v>0.186698</c:v>
                </c:pt>
                <c:pt idx="10">
                  <c:v>0.16427998052915849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32-4E5E-BAC8-0F7D2ECF7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5726463"/>
        <c:axId val="1364327919"/>
      </c:lineChart>
      <c:catAx>
        <c:axId val="136432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332495"/>
        <c:crosses val="autoZero"/>
        <c:auto val="1"/>
        <c:lblAlgn val="ctr"/>
        <c:lblOffset val="100"/>
        <c:noMultiLvlLbl val="0"/>
      </c:catAx>
      <c:valAx>
        <c:axId val="136433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323759"/>
        <c:crosses val="autoZero"/>
        <c:crossBetween val="between"/>
      </c:valAx>
      <c:valAx>
        <c:axId val="1364327919"/>
        <c:scaling>
          <c:orientation val="minMax"/>
        </c:scaling>
        <c:delete val="0"/>
        <c:axPos val="r"/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726463"/>
        <c:crosses val="max"/>
        <c:crossBetween val="between"/>
      </c:valAx>
      <c:catAx>
        <c:axId val="14657264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43279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8E455-F366-42F6-8234-5789256AAF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D816D6-8969-41E8-9296-57BC1943E99E}">
      <dgm:prSet phldrT="[Text]" custT="1"/>
      <dgm:spPr/>
      <dgm:t>
        <a:bodyPr/>
        <a:lstStyle/>
        <a:p>
          <a:r>
            <a:rPr lang="en-US" sz="1800" dirty="0"/>
            <a:t>Underwriting Gain:  $10.3m</a:t>
          </a:r>
          <a:endParaRPr lang="en-US" sz="1800" dirty="0">
            <a:solidFill>
              <a:srgbClr val="FF0000"/>
            </a:solidFill>
          </a:endParaRPr>
        </a:p>
      </dgm:t>
    </dgm:pt>
    <dgm:pt modelId="{6D391FB6-D3AD-4D96-B16E-F8E9A4F6003B}" type="parTrans" cxnId="{262A7CCF-B5F5-4D60-861C-FC31D600FAE5}">
      <dgm:prSet/>
      <dgm:spPr/>
      <dgm:t>
        <a:bodyPr/>
        <a:lstStyle/>
        <a:p>
          <a:endParaRPr lang="en-US"/>
        </a:p>
      </dgm:t>
    </dgm:pt>
    <dgm:pt modelId="{CD941AAD-5430-4015-9179-652395A30343}" type="sibTrans" cxnId="{262A7CCF-B5F5-4D60-861C-FC31D600FAE5}">
      <dgm:prSet/>
      <dgm:spPr/>
      <dgm:t>
        <a:bodyPr/>
        <a:lstStyle/>
        <a:p>
          <a:endParaRPr lang="en-US"/>
        </a:p>
      </dgm:t>
    </dgm:pt>
    <dgm:pt modelId="{A5ED6407-C468-4C85-8A38-AD4F41EA2CCA}">
      <dgm:prSet phldrT="[Text]" custT="1"/>
      <dgm:spPr/>
      <dgm:t>
        <a:bodyPr/>
        <a:lstStyle/>
        <a:p>
          <a:r>
            <a:rPr lang="en-US" sz="1800" dirty="0"/>
            <a:t>Combined Ratio:  97.69%</a:t>
          </a:r>
        </a:p>
      </dgm:t>
    </dgm:pt>
    <dgm:pt modelId="{0A857CD0-4E84-4B1E-8F8C-89F72A0F9293}" type="sibTrans" cxnId="{E6189E7E-9DB6-45F5-A352-83C22D168BD2}">
      <dgm:prSet/>
      <dgm:spPr/>
      <dgm:t>
        <a:bodyPr/>
        <a:lstStyle/>
        <a:p>
          <a:endParaRPr lang="en-US"/>
        </a:p>
      </dgm:t>
    </dgm:pt>
    <dgm:pt modelId="{7E9A4A77-E239-41CA-82DD-8B32D26A5211}" type="parTrans" cxnId="{E6189E7E-9DB6-45F5-A352-83C22D168BD2}">
      <dgm:prSet/>
      <dgm:spPr/>
      <dgm:t>
        <a:bodyPr/>
        <a:lstStyle/>
        <a:p>
          <a:endParaRPr lang="en-US"/>
        </a:p>
      </dgm:t>
    </dgm:pt>
    <dgm:pt modelId="{8D9B221C-EB03-472A-BF7B-494FC41B5FB2}">
      <dgm:prSet phldrT="[Text]" custT="1"/>
      <dgm:spPr/>
      <dgm:t>
        <a:bodyPr/>
        <a:lstStyle/>
        <a:p>
          <a:r>
            <a:rPr lang="en-US" sz="1800" dirty="0"/>
            <a:t>Surplus:  $671m</a:t>
          </a:r>
        </a:p>
      </dgm:t>
    </dgm:pt>
    <dgm:pt modelId="{FD5B0BCD-F194-4A50-B4C8-18D67429AAF2}" type="sibTrans" cxnId="{DE6D29E8-897E-4789-A28D-A69D75DEAB5D}">
      <dgm:prSet/>
      <dgm:spPr/>
      <dgm:t>
        <a:bodyPr/>
        <a:lstStyle/>
        <a:p>
          <a:endParaRPr lang="en-US"/>
        </a:p>
      </dgm:t>
    </dgm:pt>
    <dgm:pt modelId="{DCA7BB65-BACC-4A37-85FD-B8363EB62FF9}" type="parTrans" cxnId="{DE6D29E8-897E-4789-A28D-A69D75DEAB5D}">
      <dgm:prSet/>
      <dgm:spPr/>
      <dgm:t>
        <a:bodyPr/>
        <a:lstStyle/>
        <a:p>
          <a:endParaRPr lang="en-US"/>
        </a:p>
      </dgm:t>
    </dgm:pt>
    <dgm:pt modelId="{C3E00053-1BD5-4C76-85DC-DF6703FE42E9}" type="pres">
      <dgm:prSet presAssocID="{A208E455-F366-42F6-8234-5789256AAF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22D00-1688-4D82-95D4-ABED110E7165}" type="pres">
      <dgm:prSet presAssocID="{8D9B221C-EB03-472A-BF7B-494FC41B5FB2}" presName="parentLin" presStyleCnt="0"/>
      <dgm:spPr/>
    </dgm:pt>
    <dgm:pt modelId="{46A15EBA-C4B5-4687-9F1E-335025B04963}" type="pres">
      <dgm:prSet presAssocID="{8D9B221C-EB03-472A-BF7B-494FC41B5FB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EB58002-86C9-439D-A8E4-48A59E4D7936}" type="pres">
      <dgm:prSet presAssocID="{8D9B221C-EB03-472A-BF7B-494FC41B5FB2}" presName="parentText" presStyleLbl="node1" presStyleIdx="0" presStyleCnt="3" custScaleX="112195" custLinFactNeighborX="-2807" custLinFactNeighborY="-140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77183-2119-4362-B0C1-AC58C43D3DE4}" type="pres">
      <dgm:prSet presAssocID="{8D9B221C-EB03-472A-BF7B-494FC41B5FB2}" presName="negativeSpace" presStyleCnt="0"/>
      <dgm:spPr/>
    </dgm:pt>
    <dgm:pt modelId="{D2B60928-4483-4EEF-8274-6297E6C9173E}" type="pres">
      <dgm:prSet presAssocID="{8D9B221C-EB03-472A-BF7B-494FC41B5FB2}" presName="childText" presStyleLbl="conFgAcc1" presStyleIdx="0" presStyleCnt="3" custLinFactY="-196" custLinFactNeighborY="-100000">
        <dgm:presLayoutVars>
          <dgm:bulletEnabled val="1"/>
        </dgm:presLayoutVars>
      </dgm:prSet>
      <dgm:spPr/>
    </dgm:pt>
    <dgm:pt modelId="{E947C7A1-ED1B-45E0-8170-8B8836D18558}" type="pres">
      <dgm:prSet presAssocID="{FD5B0BCD-F194-4A50-B4C8-18D67429AAF2}" presName="spaceBetweenRectangles" presStyleCnt="0"/>
      <dgm:spPr/>
    </dgm:pt>
    <dgm:pt modelId="{09407DA3-84E4-4A2B-8DB2-9BF15E1C79D5}" type="pres">
      <dgm:prSet presAssocID="{F1D816D6-8969-41E8-9296-57BC1943E99E}" presName="parentLin" presStyleCnt="0"/>
      <dgm:spPr/>
    </dgm:pt>
    <dgm:pt modelId="{A55C4BA8-3DA0-4EB8-B7CC-5C703C3AE26C}" type="pres">
      <dgm:prSet presAssocID="{F1D816D6-8969-41E8-9296-57BC1943E99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5E7FB4D-AFB2-46ED-A2E1-EE48E0C85582}" type="pres">
      <dgm:prSet presAssocID="{F1D816D6-8969-41E8-9296-57BC1943E99E}" presName="parentText" presStyleLbl="node1" presStyleIdx="1" presStyleCnt="3" custScaleX="111954" custLinFactNeighborX="-3860" custLinFactNeighborY="-6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508CC-83BA-4897-8674-BD6E87705391}" type="pres">
      <dgm:prSet presAssocID="{F1D816D6-8969-41E8-9296-57BC1943E99E}" presName="negativeSpace" presStyleCnt="0"/>
      <dgm:spPr/>
    </dgm:pt>
    <dgm:pt modelId="{15D474C5-DD0B-41CC-B163-04922F572028}" type="pres">
      <dgm:prSet presAssocID="{F1D816D6-8969-41E8-9296-57BC1943E99E}" presName="childText" presStyleLbl="conFgAcc1" presStyleIdx="1" presStyleCnt="3" custLinFactNeighborX="942" custLinFactNeighborY="-27843">
        <dgm:presLayoutVars>
          <dgm:bulletEnabled val="1"/>
        </dgm:presLayoutVars>
      </dgm:prSet>
      <dgm:spPr/>
    </dgm:pt>
    <dgm:pt modelId="{A6AF851C-D999-4945-9238-B5E3299AB117}" type="pres">
      <dgm:prSet presAssocID="{CD941AAD-5430-4015-9179-652395A30343}" presName="spaceBetweenRectangles" presStyleCnt="0"/>
      <dgm:spPr/>
    </dgm:pt>
    <dgm:pt modelId="{ED771E7A-E857-4C80-A233-72297A51A185}" type="pres">
      <dgm:prSet presAssocID="{A5ED6407-C468-4C85-8A38-AD4F41EA2CCA}" presName="parentLin" presStyleCnt="0"/>
      <dgm:spPr/>
    </dgm:pt>
    <dgm:pt modelId="{58F363DD-6473-4D8A-9C7D-D24E70281E22}" type="pres">
      <dgm:prSet presAssocID="{A5ED6407-C468-4C85-8A38-AD4F41EA2CC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11F674F-C7AC-4FCD-A147-51799560E33B}" type="pres">
      <dgm:prSet presAssocID="{A5ED6407-C468-4C85-8A38-AD4F41EA2CCA}" presName="parentText" presStyleLbl="node1" presStyleIdx="2" presStyleCnt="3" custScaleX="111642" custLinFactNeighborX="-3860" custLinFactNeighborY="127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D7612-7B11-4BA1-B161-94B41700A7D2}" type="pres">
      <dgm:prSet presAssocID="{A5ED6407-C468-4C85-8A38-AD4F41EA2CCA}" presName="negativeSpace" presStyleCnt="0"/>
      <dgm:spPr/>
    </dgm:pt>
    <dgm:pt modelId="{269F34A3-C071-4546-9B76-17A72A91BB66}" type="pres">
      <dgm:prSet presAssocID="{A5ED6407-C468-4C85-8A38-AD4F41EA2C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189E7E-9DB6-45F5-A352-83C22D168BD2}" srcId="{A208E455-F366-42F6-8234-5789256AAF4E}" destId="{A5ED6407-C468-4C85-8A38-AD4F41EA2CCA}" srcOrd="2" destOrd="0" parTransId="{7E9A4A77-E239-41CA-82DD-8B32D26A5211}" sibTransId="{0A857CD0-4E84-4B1E-8F8C-89F72A0F9293}"/>
    <dgm:cxn modelId="{831B0B16-A421-4500-9B42-2148666156FB}" type="presOf" srcId="{A5ED6407-C468-4C85-8A38-AD4F41EA2CCA}" destId="{58F363DD-6473-4D8A-9C7D-D24E70281E22}" srcOrd="0" destOrd="0" presId="urn:microsoft.com/office/officeart/2005/8/layout/list1"/>
    <dgm:cxn modelId="{BFBA8BA5-4FB8-448C-A1EE-AE524F63CA1B}" type="presOf" srcId="{8D9B221C-EB03-472A-BF7B-494FC41B5FB2}" destId="{1EB58002-86C9-439D-A8E4-48A59E4D7936}" srcOrd="1" destOrd="0" presId="urn:microsoft.com/office/officeart/2005/8/layout/list1"/>
    <dgm:cxn modelId="{79314C1B-235F-4BC7-9945-18E614A542F4}" type="presOf" srcId="{F1D816D6-8969-41E8-9296-57BC1943E99E}" destId="{A5E7FB4D-AFB2-46ED-A2E1-EE48E0C85582}" srcOrd="1" destOrd="0" presId="urn:microsoft.com/office/officeart/2005/8/layout/list1"/>
    <dgm:cxn modelId="{3564B6E1-F47A-4C13-8FCF-2E0C5C800D3D}" type="presOf" srcId="{F1D816D6-8969-41E8-9296-57BC1943E99E}" destId="{A55C4BA8-3DA0-4EB8-B7CC-5C703C3AE26C}" srcOrd="0" destOrd="0" presId="urn:microsoft.com/office/officeart/2005/8/layout/list1"/>
    <dgm:cxn modelId="{2C971CA1-63CC-445B-98BD-9B412376051D}" type="presOf" srcId="{A208E455-F366-42F6-8234-5789256AAF4E}" destId="{C3E00053-1BD5-4C76-85DC-DF6703FE42E9}" srcOrd="0" destOrd="0" presId="urn:microsoft.com/office/officeart/2005/8/layout/list1"/>
    <dgm:cxn modelId="{DE6D29E8-897E-4789-A28D-A69D75DEAB5D}" srcId="{A208E455-F366-42F6-8234-5789256AAF4E}" destId="{8D9B221C-EB03-472A-BF7B-494FC41B5FB2}" srcOrd="0" destOrd="0" parTransId="{DCA7BB65-BACC-4A37-85FD-B8363EB62FF9}" sibTransId="{FD5B0BCD-F194-4A50-B4C8-18D67429AAF2}"/>
    <dgm:cxn modelId="{C5321618-F7B4-4C68-8890-72397F6049DC}" type="presOf" srcId="{A5ED6407-C468-4C85-8A38-AD4F41EA2CCA}" destId="{A11F674F-C7AC-4FCD-A147-51799560E33B}" srcOrd="1" destOrd="0" presId="urn:microsoft.com/office/officeart/2005/8/layout/list1"/>
    <dgm:cxn modelId="{1124FEE4-082C-4577-98C9-FE925E35AA4D}" type="presOf" srcId="{8D9B221C-EB03-472A-BF7B-494FC41B5FB2}" destId="{46A15EBA-C4B5-4687-9F1E-335025B04963}" srcOrd="0" destOrd="0" presId="urn:microsoft.com/office/officeart/2005/8/layout/list1"/>
    <dgm:cxn modelId="{262A7CCF-B5F5-4D60-861C-FC31D600FAE5}" srcId="{A208E455-F366-42F6-8234-5789256AAF4E}" destId="{F1D816D6-8969-41E8-9296-57BC1943E99E}" srcOrd="1" destOrd="0" parTransId="{6D391FB6-D3AD-4D96-B16E-F8E9A4F6003B}" sibTransId="{CD941AAD-5430-4015-9179-652395A30343}"/>
    <dgm:cxn modelId="{1B02E518-89FA-4149-A65E-6329A94CAEF6}" type="presParOf" srcId="{C3E00053-1BD5-4C76-85DC-DF6703FE42E9}" destId="{21E22D00-1688-4D82-95D4-ABED110E7165}" srcOrd="0" destOrd="0" presId="urn:microsoft.com/office/officeart/2005/8/layout/list1"/>
    <dgm:cxn modelId="{9E065CFE-E3E7-4544-970D-33CDD6497E46}" type="presParOf" srcId="{21E22D00-1688-4D82-95D4-ABED110E7165}" destId="{46A15EBA-C4B5-4687-9F1E-335025B04963}" srcOrd="0" destOrd="0" presId="urn:microsoft.com/office/officeart/2005/8/layout/list1"/>
    <dgm:cxn modelId="{30E13BB3-9625-446B-801F-21D39491C65E}" type="presParOf" srcId="{21E22D00-1688-4D82-95D4-ABED110E7165}" destId="{1EB58002-86C9-439D-A8E4-48A59E4D7936}" srcOrd="1" destOrd="0" presId="urn:microsoft.com/office/officeart/2005/8/layout/list1"/>
    <dgm:cxn modelId="{0FE64CFE-4771-4F28-BACE-46E712DAFB87}" type="presParOf" srcId="{C3E00053-1BD5-4C76-85DC-DF6703FE42E9}" destId="{CC577183-2119-4362-B0C1-AC58C43D3DE4}" srcOrd="1" destOrd="0" presId="urn:microsoft.com/office/officeart/2005/8/layout/list1"/>
    <dgm:cxn modelId="{5AB8FF53-7A6D-45D2-9D0A-CEBC0960478C}" type="presParOf" srcId="{C3E00053-1BD5-4C76-85DC-DF6703FE42E9}" destId="{D2B60928-4483-4EEF-8274-6297E6C9173E}" srcOrd="2" destOrd="0" presId="urn:microsoft.com/office/officeart/2005/8/layout/list1"/>
    <dgm:cxn modelId="{B6F6E0AA-2660-4164-9EB6-C3F90BE2E1D6}" type="presParOf" srcId="{C3E00053-1BD5-4C76-85DC-DF6703FE42E9}" destId="{E947C7A1-ED1B-45E0-8170-8B8836D18558}" srcOrd="3" destOrd="0" presId="urn:microsoft.com/office/officeart/2005/8/layout/list1"/>
    <dgm:cxn modelId="{38A4CE59-5C1E-425E-970E-3D144B7E7877}" type="presParOf" srcId="{C3E00053-1BD5-4C76-85DC-DF6703FE42E9}" destId="{09407DA3-84E4-4A2B-8DB2-9BF15E1C79D5}" srcOrd="4" destOrd="0" presId="urn:microsoft.com/office/officeart/2005/8/layout/list1"/>
    <dgm:cxn modelId="{91DA2689-81EE-4A2F-8910-1C0483F15F2C}" type="presParOf" srcId="{09407DA3-84E4-4A2B-8DB2-9BF15E1C79D5}" destId="{A55C4BA8-3DA0-4EB8-B7CC-5C703C3AE26C}" srcOrd="0" destOrd="0" presId="urn:microsoft.com/office/officeart/2005/8/layout/list1"/>
    <dgm:cxn modelId="{9CA7C5A8-CF2B-4D44-BE21-0A6172037261}" type="presParOf" srcId="{09407DA3-84E4-4A2B-8DB2-9BF15E1C79D5}" destId="{A5E7FB4D-AFB2-46ED-A2E1-EE48E0C85582}" srcOrd="1" destOrd="0" presId="urn:microsoft.com/office/officeart/2005/8/layout/list1"/>
    <dgm:cxn modelId="{EC5E79AD-CB8E-4C87-B304-50F4CB6FCFBE}" type="presParOf" srcId="{C3E00053-1BD5-4C76-85DC-DF6703FE42E9}" destId="{7C2508CC-83BA-4897-8674-BD6E87705391}" srcOrd="5" destOrd="0" presId="urn:microsoft.com/office/officeart/2005/8/layout/list1"/>
    <dgm:cxn modelId="{EC8C2DB5-1295-4046-981C-C874C3629715}" type="presParOf" srcId="{C3E00053-1BD5-4C76-85DC-DF6703FE42E9}" destId="{15D474C5-DD0B-41CC-B163-04922F572028}" srcOrd="6" destOrd="0" presId="urn:microsoft.com/office/officeart/2005/8/layout/list1"/>
    <dgm:cxn modelId="{CFE9135A-7529-46E3-BAB3-8704C8CB0C96}" type="presParOf" srcId="{C3E00053-1BD5-4C76-85DC-DF6703FE42E9}" destId="{A6AF851C-D999-4945-9238-B5E3299AB117}" srcOrd="7" destOrd="0" presId="urn:microsoft.com/office/officeart/2005/8/layout/list1"/>
    <dgm:cxn modelId="{62B2F937-E84E-4FFA-BD7C-E09DF2F83999}" type="presParOf" srcId="{C3E00053-1BD5-4C76-85DC-DF6703FE42E9}" destId="{ED771E7A-E857-4C80-A233-72297A51A185}" srcOrd="8" destOrd="0" presId="urn:microsoft.com/office/officeart/2005/8/layout/list1"/>
    <dgm:cxn modelId="{69A31BB3-BB47-4C20-8D0B-F46083F5B766}" type="presParOf" srcId="{ED771E7A-E857-4C80-A233-72297A51A185}" destId="{58F363DD-6473-4D8A-9C7D-D24E70281E22}" srcOrd="0" destOrd="0" presId="urn:microsoft.com/office/officeart/2005/8/layout/list1"/>
    <dgm:cxn modelId="{2DA3DE6B-B451-431E-A1E2-D955CC5A56A4}" type="presParOf" srcId="{ED771E7A-E857-4C80-A233-72297A51A185}" destId="{A11F674F-C7AC-4FCD-A147-51799560E33B}" srcOrd="1" destOrd="0" presId="urn:microsoft.com/office/officeart/2005/8/layout/list1"/>
    <dgm:cxn modelId="{8292BAC0-ABE0-46D8-8094-D4AEC50AF3F1}" type="presParOf" srcId="{C3E00053-1BD5-4C76-85DC-DF6703FE42E9}" destId="{994D7612-7B11-4BA1-B161-94B41700A7D2}" srcOrd="9" destOrd="0" presId="urn:microsoft.com/office/officeart/2005/8/layout/list1"/>
    <dgm:cxn modelId="{95AD7241-C359-4F7C-A1C7-6D4DD1B9AFA1}" type="presParOf" srcId="{C3E00053-1BD5-4C76-85DC-DF6703FE42E9}" destId="{269F34A3-C071-4546-9B76-17A72A91BB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8E455-F366-42F6-8234-5789256AAF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D816D6-8969-41E8-9296-57BC1943E99E}">
      <dgm:prSet phldrT="[Text]" custT="1"/>
      <dgm:spPr/>
      <dgm:t>
        <a:bodyPr/>
        <a:lstStyle/>
        <a:p>
          <a:r>
            <a:rPr lang="en-US" sz="1800" dirty="0"/>
            <a:t>Underwriting Gain:  $6.4m</a:t>
          </a:r>
        </a:p>
      </dgm:t>
    </dgm:pt>
    <dgm:pt modelId="{6D391FB6-D3AD-4D96-B16E-F8E9A4F6003B}" type="parTrans" cxnId="{262A7CCF-B5F5-4D60-861C-FC31D600FAE5}">
      <dgm:prSet/>
      <dgm:spPr/>
      <dgm:t>
        <a:bodyPr/>
        <a:lstStyle/>
        <a:p>
          <a:endParaRPr lang="en-US"/>
        </a:p>
      </dgm:t>
    </dgm:pt>
    <dgm:pt modelId="{CD941AAD-5430-4015-9179-652395A30343}" type="sibTrans" cxnId="{262A7CCF-B5F5-4D60-861C-FC31D600FAE5}">
      <dgm:prSet/>
      <dgm:spPr/>
      <dgm:t>
        <a:bodyPr/>
        <a:lstStyle/>
        <a:p>
          <a:endParaRPr lang="en-US"/>
        </a:p>
      </dgm:t>
    </dgm:pt>
    <dgm:pt modelId="{A5ED6407-C468-4C85-8A38-AD4F41EA2CCA}">
      <dgm:prSet phldrT="[Text]" custT="1"/>
      <dgm:spPr/>
      <dgm:t>
        <a:bodyPr/>
        <a:lstStyle/>
        <a:p>
          <a:r>
            <a:rPr lang="en-US" sz="1800" dirty="0"/>
            <a:t>Combined Ratio:  93.85%</a:t>
          </a:r>
        </a:p>
      </dgm:t>
    </dgm:pt>
    <dgm:pt modelId="{0A857CD0-4E84-4B1E-8F8C-89F72A0F9293}" type="sibTrans" cxnId="{E6189E7E-9DB6-45F5-A352-83C22D168BD2}">
      <dgm:prSet/>
      <dgm:spPr/>
      <dgm:t>
        <a:bodyPr/>
        <a:lstStyle/>
        <a:p>
          <a:endParaRPr lang="en-US"/>
        </a:p>
      </dgm:t>
    </dgm:pt>
    <dgm:pt modelId="{7E9A4A77-E239-41CA-82DD-8B32D26A5211}" type="parTrans" cxnId="{E6189E7E-9DB6-45F5-A352-83C22D168BD2}">
      <dgm:prSet/>
      <dgm:spPr/>
      <dgm:t>
        <a:bodyPr/>
        <a:lstStyle/>
        <a:p>
          <a:endParaRPr lang="en-US"/>
        </a:p>
      </dgm:t>
    </dgm:pt>
    <dgm:pt modelId="{8D9B221C-EB03-472A-BF7B-494FC41B5FB2}">
      <dgm:prSet phldrT="[Text]" custT="1"/>
      <dgm:spPr/>
      <dgm:t>
        <a:bodyPr/>
        <a:lstStyle/>
        <a:p>
          <a:r>
            <a:rPr lang="en-US" sz="1800" dirty="0"/>
            <a:t>Surplus:  $681m</a:t>
          </a:r>
        </a:p>
      </dgm:t>
    </dgm:pt>
    <dgm:pt modelId="{FD5B0BCD-F194-4A50-B4C8-18D67429AAF2}" type="sibTrans" cxnId="{DE6D29E8-897E-4789-A28D-A69D75DEAB5D}">
      <dgm:prSet/>
      <dgm:spPr/>
      <dgm:t>
        <a:bodyPr/>
        <a:lstStyle/>
        <a:p>
          <a:endParaRPr lang="en-US"/>
        </a:p>
      </dgm:t>
    </dgm:pt>
    <dgm:pt modelId="{DCA7BB65-BACC-4A37-85FD-B8363EB62FF9}" type="parTrans" cxnId="{DE6D29E8-897E-4789-A28D-A69D75DEAB5D}">
      <dgm:prSet/>
      <dgm:spPr/>
      <dgm:t>
        <a:bodyPr/>
        <a:lstStyle/>
        <a:p>
          <a:endParaRPr lang="en-US"/>
        </a:p>
      </dgm:t>
    </dgm:pt>
    <dgm:pt modelId="{C3E00053-1BD5-4C76-85DC-DF6703FE42E9}" type="pres">
      <dgm:prSet presAssocID="{A208E455-F366-42F6-8234-5789256AAF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22D00-1688-4D82-95D4-ABED110E7165}" type="pres">
      <dgm:prSet presAssocID="{8D9B221C-EB03-472A-BF7B-494FC41B5FB2}" presName="parentLin" presStyleCnt="0"/>
      <dgm:spPr/>
    </dgm:pt>
    <dgm:pt modelId="{46A15EBA-C4B5-4687-9F1E-335025B04963}" type="pres">
      <dgm:prSet presAssocID="{8D9B221C-EB03-472A-BF7B-494FC41B5FB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EB58002-86C9-439D-A8E4-48A59E4D7936}" type="pres">
      <dgm:prSet presAssocID="{8D9B221C-EB03-472A-BF7B-494FC41B5FB2}" presName="parentText" presStyleLbl="node1" presStyleIdx="0" presStyleCnt="3" custScaleX="112195" custLinFactNeighborX="-2807" custLinFactNeighborY="-140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77183-2119-4362-B0C1-AC58C43D3DE4}" type="pres">
      <dgm:prSet presAssocID="{8D9B221C-EB03-472A-BF7B-494FC41B5FB2}" presName="negativeSpace" presStyleCnt="0"/>
      <dgm:spPr/>
    </dgm:pt>
    <dgm:pt modelId="{D2B60928-4483-4EEF-8274-6297E6C9173E}" type="pres">
      <dgm:prSet presAssocID="{8D9B221C-EB03-472A-BF7B-494FC41B5FB2}" presName="childText" presStyleLbl="conFgAcc1" presStyleIdx="0" presStyleCnt="3" custLinFactY="-196" custLinFactNeighborY="-100000">
        <dgm:presLayoutVars>
          <dgm:bulletEnabled val="1"/>
        </dgm:presLayoutVars>
      </dgm:prSet>
      <dgm:spPr/>
    </dgm:pt>
    <dgm:pt modelId="{E947C7A1-ED1B-45E0-8170-8B8836D18558}" type="pres">
      <dgm:prSet presAssocID="{FD5B0BCD-F194-4A50-B4C8-18D67429AAF2}" presName="spaceBetweenRectangles" presStyleCnt="0"/>
      <dgm:spPr/>
    </dgm:pt>
    <dgm:pt modelId="{09407DA3-84E4-4A2B-8DB2-9BF15E1C79D5}" type="pres">
      <dgm:prSet presAssocID="{F1D816D6-8969-41E8-9296-57BC1943E99E}" presName="parentLin" presStyleCnt="0"/>
      <dgm:spPr/>
    </dgm:pt>
    <dgm:pt modelId="{A55C4BA8-3DA0-4EB8-B7CC-5C703C3AE26C}" type="pres">
      <dgm:prSet presAssocID="{F1D816D6-8969-41E8-9296-57BC1943E99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5E7FB4D-AFB2-46ED-A2E1-EE48E0C85582}" type="pres">
      <dgm:prSet presAssocID="{F1D816D6-8969-41E8-9296-57BC1943E99E}" presName="parentText" presStyleLbl="node1" presStyleIdx="1" presStyleCnt="3" custScaleX="111954" custLinFactNeighborX="-3860" custLinFactNeighborY="-6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508CC-83BA-4897-8674-BD6E87705391}" type="pres">
      <dgm:prSet presAssocID="{F1D816D6-8969-41E8-9296-57BC1943E99E}" presName="negativeSpace" presStyleCnt="0"/>
      <dgm:spPr/>
    </dgm:pt>
    <dgm:pt modelId="{15D474C5-DD0B-41CC-B163-04922F572028}" type="pres">
      <dgm:prSet presAssocID="{F1D816D6-8969-41E8-9296-57BC1943E99E}" presName="childText" presStyleLbl="conFgAcc1" presStyleIdx="1" presStyleCnt="3" custLinFactNeighborX="942" custLinFactNeighborY="-27843">
        <dgm:presLayoutVars>
          <dgm:bulletEnabled val="1"/>
        </dgm:presLayoutVars>
      </dgm:prSet>
      <dgm:spPr/>
    </dgm:pt>
    <dgm:pt modelId="{A6AF851C-D999-4945-9238-B5E3299AB117}" type="pres">
      <dgm:prSet presAssocID="{CD941AAD-5430-4015-9179-652395A30343}" presName="spaceBetweenRectangles" presStyleCnt="0"/>
      <dgm:spPr/>
    </dgm:pt>
    <dgm:pt modelId="{ED771E7A-E857-4C80-A233-72297A51A185}" type="pres">
      <dgm:prSet presAssocID="{A5ED6407-C468-4C85-8A38-AD4F41EA2CCA}" presName="parentLin" presStyleCnt="0"/>
      <dgm:spPr/>
    </dgm:pt>
    <dgm:pt modelId="{58F363DD-6473-4D8A-9C7D-D24E70281E22}" type="pres">
      <dgm:prSet presAssocID="{A5ED6407-C468-4C85-8A38-AD4F41EA2CC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11F674F-C7AC-4FCD-A147-51799560E33B}" type="pres">
      <dgm:prSet presAssocID="{A5ED6407-C468-4C85-8A38-AD4F41EA2CCA}" presName="parentText" presStyleLbl="node1" presStyleIdx="2" presStyleCnt="3" custScaleX="111642" custLinFactNeighborX="-3860" custLinFactNeighborY="127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D7612-7B11-4BA1-B161-94B41700A7D2}" type="pres">
      <dgm:prSet presAssocID="{A5ED6407-C468-4C85-8A38-AD4F41EA2CCA}" presName="negativeSpace" presStyleCnt="0"/>
      <dgm:spPr/>
    </dgm:pt>
    <dgm:pt modelId="{269F34A3-C071-4546-9B76-17A72A91BB66}" type="pres">
      <dgm:prSet presAssocID="{A5ED6407-C468-4C85-8A38-AD4F41EA2C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189E7E-9DB6-45F5-A352-83C22D168BD2}" srcId="{A208E455-F366-42F6-8234-5789256AAF4E}" destId="{A5ED6407-C468-4C85-8A38-AD4F41EA2CCA}" srcOrd="2" destOrd="0" parTransId="{7E9A4A77-E239-41CA-82DD-8B32D26A5211}" sibTransId="{0A857CD0-4E84-4B1E-8F8C-89F72A0F9293}"/>
    <dgm:cxn modelId="{831B0B16-A421-4500-9B42-2148666156FB}" type="presOf" srcId="{A5ED6407-C468-4C85-8A38-AD4F41EA2CCA}" destId="{58F363DD-6473-4D8A-9C7D-D24E70281E22}" srcOrd="0" destOrd="0" presId="urn:microsoft.com/office/officeart/2005/8/layout/list1"/>
    <dgm:cxn modelId="{BFBA8BA5-4FB8-448C-A1EE-AE524F63CA1B}" type="presOf" srcId="{8D9B221C-EB03-472A-BF7B-494FC41B5FB2}" destId="{1EB58002-86C9-439D-A8E4-48A59E4D7936}" srcOrd="1" destOrd="0" presId="urn:microsoft.com/office/officeart/2005/8/layout/list1"/>
    <dgm:cxn modelId="{79314C1B-235F-4BC7-9945-18E614A542F4}" type="presOf" srcId="{F1D816D6-8969-41E8-9296-57BC1943E99E}" destId="{A5E7FB4D-AFB2-46ED-A2E1-EE48E0C85582}" srcOrd="1" destOrd="0" presId="urn:microsoft.com/office/officeart/2005/8/layout/list1"/>
    <dgm:cxn modelId="{3564B6E1-F47A-4C13-8FCF-2E0C5C800D3D}" type="presOf" srcId="{F1D816D6-8969-41E8-9296-57BC1943E99E}" destId="{A55C4BA8-3DA0-4EB8-B7CC-5C703C3AE26C}" srcOrd="0" destOrd="0" presId="urn:microsoft.com/office/officeart/2005/8/layout/list1"/>
    <dgm:cxn modelId="{2C971CA1-63CC-445B-98BD-9B412376051D}" type="presOf" srcId="{A208E455-F366-42F6-8234-5789256AAF4E}" destId="{C3E00053-1BD5-4C76-85DC-DF6703FE42E9}" srcOrd="0" destOrd="0" presId="urn:microsoft.com/office/officeart/2005/8/layout/list1"/>
    <dgm:cxn modelId="{DE6D29E8-897E-4789-A28D-A69D75DEAB5D}" srcId="{A208E455-F366-42F6-8234-5789256AAF4E}" destId="{8D9B221C-EB03-472A-BF7B-494FC41B5FB2}" srcOrd="0" destOrd="0" parTransId="{DCA7BB65-BACC-4A37-85FD-B8363EB62FF9}" sibTransId="{FD5B0BCD-F194-4A50-B4C8-18D67429AAF2}"/>
    <dgm:cxn modelId="{C5321618-F7B4-4C68-8890-72397F6049DC}" type="presOf" srcId="{A5ED6407-C468-4C85-8A38-AD4F41EA2CCA}" destId="{A11F674F-C7AC-4FCD-A147-51799560E33B}" srcOrd="1" destOrd="0" presId="urn:microsoft.com/office/officeart/2005/8/layout/list1"/>
    <dgm:cxn modelId="{1124FEE4-082C-4577-98C9-FE925E35AA4D}" type="presOf" srcId="{8D9B221C-EB03-472A-BF7B-494FC41B5FB2}" destId="{46A15EBA-C4B5-4687-9F1E-335025B04963}" srcOrd="0" destOrd="0" presId="urn:microsoft.com/office/officeart/2005/8/layout/list1"/>
    <dgm:cxn modelId="{262A7CCF-B5F5-4D60-861C-FC31D600FAE5}" srcId="{A208E455-F366-42F6-8234-5789256AAF4E}" destId="{F1D816D6-8969-41E8-9296-57BC1943E99E}" srcOrd="1" destOrd="0" parTransId="{6D391FB6-D3AD-4D96-B16E-F8E9A4F6003B}" sibTransId="{CD941AAD-5430-4015-9179-652395A30343}"/>
    <dgm:cxn modelId="{1B02E518-89FA-4149-A65E-6329A94CAEF6}" type="presParOf" srcId="{C3E00053-1BD5-4C76-85DC-DF6703FE42E9}" destId="{21E22D00-1688-4D82-95D4-ABED110E7165}" srcOrd="0" destOrd="0" presId="urn:microsoft.com/office/officeart/2005/8/layout/list1"/>
    <dgm:cxn modelId="{9E065CFE-E3E7-4544-970D-33CDD6497E46}" type="presParOf" srcId="{21E22D00-1688-4D82-95D4-ABED110E7165}" destId="{46A15EBA-C4B5-4687-9F1E-335025B04963}" srcOrd="0" destOrd="0" presId="urn:microsoft.com/office/officeart/2005/8/layout/list1"/>
    <dgm:cxn modelId="{30E13BB3-9625-446B-801F-21D39491C65E}" type="presParOf" srcId="{21E22D00-1688-4D82-95D4-ABED110E7165}" destId="{1EB58002-86C9-439D-A8E4-48A59E4D7936}" srcOrd="1" destOrd="0" presId="urn:microsoft.com/office/officeart/2005/8/layout/list1"/>
    <dgm:cxn modelId="{0FE64CFE-4771-4F28-BACE-46E712DAFB87}" type="presParOf" srcId="{C3E00053-1BD5-4C76-85DC-DF6703FE42E9}" destId="{CC577183-2119-4362-B0C1-AC58C43D3DE4}" srcOrd="1" destOrd="0" presId="urn:microsoft.com/office/officeart/2005/8/layout/list1"/>
    <dgm:cxn modelId="{5AB8FF53-7A6D-45D2-9D0A-CEBC0960478C}" type="presParOf" srcId="{C3E00053-1BD5-4C76-85DC-DF6703FE42E9}" destId="{D2B60928-4483-4EEF-8274-6297E6C9173E}" srcOrd="2" destOrd="0" presId="urn:microsoft.com/office/officeart/2005/8/layout/list1"/>
    <dgm:cxn modelId="{B6F6E0AA-2660-4164-9EB6-C3F90BE2E1D6}" type="presParOf" srcId="{C3E00053-1BD5-4C76-85DC-DF6703FE42E9}" destId="{E947C7A1-ED1B-45E0-8170-8B8836D18558}" srcOrd="3" destOrd="0" presId="urn:microsoft.com/office/officeart/2005/8/layout/list1"/>
    <dgm:cxn modelId="{38A4CE59-5C1E-425E-970E-3D144B7E7877}" type="presParOf" srcId="{C3E00053-1BD5-4C76-85DC-DF6703FE42E9}" destId="{09407DA3-84E4-4A2B-8DB2-9BF15E1C79D5}" srcOrd="4" destOrd="0" presId="urn:microsoft.com/office/officeart/2005/8/layout/list1"/>
    <dgm:cxn modelId="{91DA2689-81EE-4A2F-8910-1C0483F15F2C}" type="presParOf" srcId="{09407DA3-84E4-4A2B-8DB2-9BF15E1C79D5}" destId="{A55C4BA8-3DA0-4EB8-B7CC-5C703C3AE26C}" srcOrd="0" destOrd="0" presId="urn:microsoft.com/office/officeart/2005/8/layout/list1"/>
    <dgm:cxn modelId="{9CA7C5A8-CF2B-4D44-BE21-0A6172037261}" type="presParOf" srcId="{09407DA3-84E4-4A2B-8DB2-9BF15E1C79D5}" destId="{A5E7FB4D-AFB2-46ED-A2E1-EE48E0C85582}" srcOrd="1" destOrd="0" presId="urn:microsoft.com/office/officeart/2005/8/layout/list1"/>
    <dgm:cxn modelId="{EC5E79AD-CB8E-4C87-B304-50F4CB6FCFBE}" type="presParOf" srcId="{C3E00053-1BD5-4C76-85DC-DF6703FE42E9}" destId="{7C2508CC-83BA-4897-8674-BD6E87705391}" srcOrd="5" destOrd="0" presId="urn:microsoft.com/office/officeart/2005/8/layout/list1"/>
    <dgm:cxn modelId="{EC8C2DB5-1295-4046-981C-C874C3629715}" type="presParOf" srcId="{C3E00053-1BD5-4C76-85DC-DF6703FE42E9}" destId="{15D474C5-DD0B-41CC-B163-04922F572028}" srcOrd="6" destOrd="0" presId="urn:microsoft.com/office/officeart/2005/8/layout/list1"/>
    <dgm:cxn modelId="{CFE9135A-7529-46E3-BAB3-8704C8CB0C96}" type="presParOf" srcId="{C3E00053-1BD5-4C76-85DC-DF6703FE42E9}" destId="{A6AF851C-D999-4945-9238-B5E3299AB117}" srcOrd="7" destOrd="0" presId="urn:microsoft.com/office/officeart/2005/8/layout/list1"/>
    <dgm:cxn modelId="{62B2F937-E84E-4FFA-BD7C-E09DF2F83999}" type="presParOf" srcId="{C3E00053-1BD5-4C76-85DC-DF6703FE42E9}" destId="{ED771E7A-E857-4C80-A233-72297A51A185}" srcOrd="8" destOrd="0" presId="urn:microsoft.com/office/officeart/2005/8/layout/list1"/>
    <dgm:cxn modelId="{69A31BB3-BB47-4C20-8D0B-F46083F5B766}" type="presParOf" srcId="{ED771E7A-E857-4C80-A233-72297A51A185}" destId="{58F363DD-6473-4D8A-9C7D-D24E70281E22}" srcOrd="0" destOrd="0" presId="urn:microsoft.com/office/officeart/2005/8/layout/list1"/>
    <dgm:cxn modelId="{2DA3DE6B-B451-431E-A1E2-D955CC5A56A4}" type="presParOf" srcId="{ED771E7A-E857-4C80-A233-72297A51A185}" destId="{A11F674F-C7AC-4FCD-A147-51799560E33B}" srcOrd="1" destOrd="0" presId="urn:microsoft.com/office/officeart/2005/8/layout/list1"/>
    <dgm:cxn modelId="{8292BAC0-ABE0-46D8-8094-D4AEC50AF3F1}" type="presParOf" srcId="{C3E00053-1BD5-4C76-85DC-DF6703FE42E9}" destId="{994D7612-7B11-4BA1-B161-94B41700A7D2}" srcOrd="9" destOrd="0" presId="urn:microsoft.com/office/officeart/2005/8/layout/list1"/>
    <dgm:cxn modelId="{95AD7241-C359-4F7C-A1C7-6D4DD1B9AFA1}" type="presParOf" srcId="{C3E00053-1BD5-4C76-85DC-DF6703FE42E9}" destId="{269F34A3-C071-4546-9B76-17A72A91BB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DDC66-6C4F-4ACA-AAF7-4F5F636C4134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7A9D5-9318-4BB9-9ED4-1E8627C6FCC9}">
      <dgm:prSet phldrT="[Text]"/>
      <dgm:spPr/>
      <dgm:t>
        <a:bodyPr/>
        <a:lstStyle/>
        <a:p>
          <a:r>
            <a:rPr lang="en-US" dirty="0" err="1" smtClean="0"/>
            <a:t>Cronología</a:t>
          </a:r>
          <a:r>
            <a:rPr lang="en-US" dirty="0" smtClean="0"/>
            <a:t> de las </a:t>
          </a:r>
          <a:r>
            <a:rPr lang="en-US" dirty="0" err="1" smtClean="0"/>
            <a:t>renovaciones</a:t>
          </a:r>
          <a:endParaRPr lang="en-US" dirty="0"/>
        </a:p>
      </dgm:t>
    </dgm:pt>
    <dgm:pt modelId="{D242C5F9-B109-4328-AAE6-D99A4A2FF6E7}" type="parTrans" cxnId="{5E9187BF-4890-4B7A-B917-A197614FF04F}">
      <dgm:prSet/>
      <dgm:spPr/>
      <dgm:t>
        <a:bodyPr/>
        <a:lstStyle/>
        <a:p>
          <a:endParaRPr lang="en-US"/>
        </a:p>
      </dgm:t>
    </dgm:pt>
    <dgm:pt modelId="{75298995-C254-40D9-A0C6-A8FC371B64BA}" type="sibTrans" cxnId="{5E9187BF-4890-4B7A-B917-A197614FF04F}">
      <dgm:prSet/>
      <dgm:spPr/>
      <dgm:t>
        <a:bodyPr/>
        <a:lstStyle/>
        <a:p>
          <a:endParaRPr lang="en-US"/>
        </a:p>
      </dgm:t>
    </dgm:pt>
    <dgm:pt modelId="{701CA873-6A48-4C15-9A0D-0FEAF639182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 smtClean="0"/>
            <a:t>Legislación</a:t>
          </a:r>
          <a:r>
            <a:rPr lang="en-US" dirty="0" smtClean="0"/>
            <a:t> </a:t>
          </a:r>
          <a:r>
            <a:rPr lang="en-US" dirty="0" err="1" smtClean="0"/>
            <a:t>paraísos</a:t>
          </a:r>
          <a:r>
            <a:rPr lang="en-US" dirty="0" smtClean="0"/>
            <a:t> </a:t>
          </a:r>
          <a:r>
            <a:rPr lang="en-US" dirty="0" err="1" smtClean="0"/>
            <a:t>fiscales</a:t>
          </a:r>
          <a:r>
            <a:rPr lang="en-US" dirty="0" smtClean="0"/>
            <a:t> de la UE</a:t>
          </a:r>
          <a:endParaRPr lang="en-US" dirty="0"/>
        </a:p>
      </dgm:t>
    </dgm:pt>
    <dgm:pt modelId="{7425DCDE-C1E3-42E9-B8A7-A2C6CF3E8CE9}" type="parTrans" cxnId="{C4B7A0BB-B9C4-4E28-AF40-2915FC809433}">
      <dgm:prSet/>
      <dgm:spPr/>
      <dgm:t>
        <a:bodyPr/>
        <a:lstStyle/>
        <a:p>
          <a:endParaRPr lang="en-US"/>
        </a:p>
      </dgm:t>
    </dgm:pt>
    <dgm:pt modelId="{A2425922-5BF5-4605-BBF3-C6B0DCE2A9CB}" type="sibTrans" cxnId="{C4B7A0BB-B9C4-4E28-AF40-2915FC809433}">
      <dgm:prSet/>
      <dgm:spPr/>
      <dgm:t>
        <a:bodyPr/>
        <a:lstStyle/>
        <a:p>
          <a:endParaRPr lang="en-US"/>
        </a:p>
      </dgm:t>
    </dgm:pt>
    <dgm:pt modelId="{4DEDE849-B01A-4B45-9336-547309E46A97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err="1" smtClean="0"/>
            <a:t>Enfoque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ESG </a:t>
          </a:r>
          <a:r>
            <a:rPr lang="en-US" dirty="0" err="1" smtClean="0"/>
            <a:t>en</a:t>
          </a:r>
          <a:r>
            <a:rPr lang="en-US" dirty="0" smtClean="0"/>
            <a:t> </a:t>
          </a:r>
          <a:r>
            <a:rPr lang="en-US" dirty="0" err="1" smtClean="0"/>
            <a:t>aumento</a:t>
          </a:r>
          <a:endParaRPr lang="en-US" dirty="0"/>
        </a:p>
      </dgm:t>
    </dgm:pt>
    <dgm:pt modelId="{ECD45337-AF81-4104-8D64-D32D9578C7CC}" type="parTrans" cxnId="{F807EB37-A65D-4222-8A79-3D0F8C9CED36}">
      <dgm:prSet/>
      <dgm:spPr/>
      <dgm:t>
        <a:bodyPr/>
        <a:lstStyle/>
        <a:p>
          <a:endParaRPr lang="en-US"/>
        </a:p>
      </dgm:t>
    </dgm:pt>
    <dgm:pt modelId="{9F680A65-9212-4203-B87F-472C9C49C632}" type="sibTrans" cxnId="{F807EB37-A65D-4222-8A79-3D0F8C9CED36}">
      <dgm:prSet/>
      <dgm:spPr/>
      <dgm:t>
        <a:bodyPr/>
        <a:lstStyle/>
        <a:p>
          <a:endParaRPr lang="en-US"/>
        </a:p>
      </dgm:t>
    </dgm:pt>
    <dgm:pt modelId="{526789B5-EC31-4709-BA8C-0DB3267DF95D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err="1" smtClean="0"/>
            <a:t>Tendencias</a:t>
          </a:r>
          <a:r>
            <a:rPr lang="en-US" dirty="0" smtClean="0"/>
            <a:t> </a:t>
          </a:r>
          <a:r>
            <a:rPr lang="en-US" dirty="0" err="1" smtClean="0"/>
            <a:t>regulatorias</a:t>
          </a:r>
          <a:endParaRPr lang="en-US" dirty="0"/>
        </a:p>
      </dgm:t>
    </dgm:pt>
    <dgm:pt modelId="{CBDFC180-F51D-4B9B-B21A-225FB11C4645}" type="parTrans" cxnId="{CE35FE45-20EE-47AB-8B77-A702FE729487}">
      <dgm:prSet/>
      <dgm:spPr/>
      <dgm:t>
        <a:bodyPr/>
        <a:lstStyle/>
        <a:p>
          <a:endParaRPr lang="en-US"/>
        </a:p>
      </dgm:t>
    </dgm:pt>
    <dgm:pt modelId="{F0D25B83-9793-4A1D-9B84-879006597848}" type="sibTrans" cxnId="{CE35FE45-20EE-47AB-8B77-A702FE729487}">
      <dgm:prSet/>
      <dgm:spPr/>
      <dgm:t>
        <a:bodyPr/>
        <a:lstStyle/>
        <a:p>
          <a:endParaRPr lang="en-US"/>
        </a:p>
      </dgm:t>
    </dgm:pt>
    <dgm:pt modelId="{8CDD486D-0BA1-4A48-93E0-19E29D30A7BE}" type="pres">
      <dgm:prSet presAssocID="{D6FDDC66-6C4F-4ACA-AAF7-4F5F636C413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1DF497-2AB3-4CBB-802A-516B75F760C9}" type="pres">
      <dgm:prSet presAssocID="{D6FDDC66-6C4F-4ACA-AAF7-4F5F636C4134}" presName="children" presStyleCnt="0"/>
      <dgm:spPr/>
    </dgm:pt>
    <dgm:pt modelId="{C35860BB-2FDE-4FCB-ADD2-B6452002964F}" type="pres">
      <dgm:prSet presAssocID="{D6FDDC66-6C4F-4ACA-AAF7-4F5F636C4134}" presName="childPlaceholder" presStyleCnt="0"/>
      <dgm:spPr/>
    </dgm:pt>
    <dgm:pt modelId="{909DA02B-F9BC-482B-BBE8-FB7B70A64AD0}" type="pres">
      <dgm:prSet presAssocID="{D6FDDC66-6C4F-4ACA-AAF7-4F5F636C4134}" presName="circle" presStyleCnt="0"/>
      <dgm:spPr/>
    </dgm:pt>
    <dgm:pt modelId="{F7F9EA50-C23E-4E12-B2C5-AEAE50617F9B}" type="pres">
      <dgm:prSet presAssocID="{D6FDDC66-6C4F-4ACA-AAF7-4F5F636C413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7A674-3DEA-444B-872D-F5CC289F529B}" type="pres">
      <dgm:prSet presAssocID="{D6FDDC66-6C4F-4ACA-AAF7-4F5F636C413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F6656-0DE0-492E-9D7B-CD95A0436DC6}" type="pres">
      <dgm:prSet presAssocID="{D6FDDC66-6C4F-4ACA-AAF7-4F5F636C413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138F3-D74E-4B1B-8116-5A2A90963491}" type="pres">
      <dgm:prSet presAssocID="{D6FDDC66-6C4F-4ACA-AAF7-4F5F636C413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479E4-7288-4879-B765-39FCDA405CFF}" type="pres">
      <dgm:prSet presAssocID="{D6FDDC66-6C4F-4ACA-AAF7-4F5F636C4134}" presName="quadrantPlaceholder" presStyleCnt="0"/>
      <dgm:spPr/>
    </dgm:pt>
    <dgm:pt modelId="{8CE41E1D-C822-4653-B19D-8B19B2DB3807}" type="pres">
      <dgm:prSet presAssocID="{D6FDDC66-6C4F-4ACA-AAF7-4F5F636C4134}" presName="center1" presStyleLbl="fgShp" presStyleIdx="0" presStyleCnt="2"/>
      <dgm:spPr/>
    </dgm:pt>
    <dgm:pt modelId="{BBF08541-9398-4641-A9AF-86C494BB8A23}" type="pres">
      <dgm:prSet presAssocID="{D6FDDC66-6C4F-4ACA-AAF7-4F5F636C4134}" presName="center2" presStyleLbl="fgShp" presStyleIdx="1" presStyleCnt="2"/>
      <dgm:spPr/>
    </dgm:pt>
  </dgm:ptLst>
  <dgm:cxnLst>
    <dgm:cxn modelId="{46278A29-D2F3-449D-BA00-D14BCDE94C8B}" type="presOf" srcId="{526789B5-EC31-4709-BA8C-0DB3267DF95D}" destId="{952138F3-D74E-4B1B-8116-5A2A90963491}" srcOrd="0" destOrd="0" presId="urn:microsoft.com/office/officeart/2005/8/layout/cycle4"/>
    <dgm:cxn modelId="{5E9187BF-4890-4B7A-B917-A197614FF04F}" srcId="{D6FDDC66-6C4F-4ACA-AAF7-4F5F636C4134}" destId="{3937A9D5-9318-4BB9-9ED4-1E8627C6FCC9}" srcOrd="0" destOrd="0" parTransId="{D242C5F9-B109-4328-AAE6-D99A4A2FF6E7}" sibTransId="{75298995-C254-40D9-A0C6-A8FC371B64BA}"/>
    <dgm:cxn modelId="{35830B3E-AE1F-400D-BE81-7CBB767D04EF}" type="presOf" srcId="{3937A9D5-9318-4BB9-9ED4-1E8627C6FCC9}" destId="{F7F9EA50-C23E-4E12-B2C5-AEAE50617F9B}" srcOrd="0" destOrd="0" presId="urn:microsoft.com/office/officeart/2005/8/layout/cycle4"/>
    <dgm:cxn modelId="{CE35FE45-20EE-47AB-8B77-A702FE729487}" srcId="{D6FDDC66-6C4F-4ACA-AAF7-4F5F636C4134}" destId="{526789B5-EC31-4709-BA8C-0DB3267DF95D}" srcOrd="3" destOrd="0" parTransId="{CBDFC180-F51D-4B9B-B21A-225FB11C4645}" sibTransId="{F0D25B83-9793-4A1D-9B84-879006597848}"/>
    <dgm:cxn modelId="{C4B7A0BB-B9C4-4E28-AF40-2915FC809433}" srcId="{D6FDDC66-6C4F-4ACA-AAF7-4F5F636C4134}" destId="{701CA873-6A48-4C15-9A0D-0FEAF639182D}" srcOrd="1" destOrd="0" parTransId="{7425DCDE-C1E3-42E9-B8A7-A2C6CF3E8CE9}" sibTransId="{A2425922-5BF5-4605-BBF3-C6B0DCE2A9CB}"/>
    <dgm:cxn modelId="{61AB9C55-5BEA-4AF1-8298-14015CCCDECC}" type="presOf" srcId="{4DEDE849-B01A-4B45-9336-547309E46A97}" destId="{253F6656-0DE0-492E-9D7B-CD95A0436DC6}" srcOrd="0" destOrd="0" presId="urn:microsoft.com/office/officeart/2005/8/layout/cycle4"/>
    <dgm:cxn modelId="{BDC8DDC9-2951-4BF8-955A-0310CA9273C8}" type="presOf" srcId="{D6FDDC66-6C4F-4ACA-AAF7-4F5F636C4134}" destId="{8CDD486D-0BA1-4A48-93E0-19E29D30A7BE}" srcOrd="0" destOrd="0" presId="urn:microsoft.com/office/officeart/2005/8/layout/cycle4"/>
    <dgm:cxn modelId="{289089B7-88C2-49FC-B0C6-78E972109E8C}" type="presOf" srcId="{701CA873-6A48-4C15-9A0D-0FEAF639182D}" destId="{CC07A674-3DEA-444B-872D-F5CC289F529B}" srcOrd="0" destOrd="0" presId="urn:microsoft.com/office/officeart/2005/8/layout/cycle4"/>
    <dgm:cxn modelId="{F807EB37-A65D-4222-8A79-3D0F8C9CED36}" srcId="{D6FDDC66-6C4F-4ACA-AAF7-4F5F636C4134}" destId="{4DEDE849-B01A-4B45-9336-547309E46A97}" srcOrd="2" destOrd="0" parTransId="{ECD45337-AF81-4104-8D64-D32D9578C7CC}" sibTransId="{9F680A65-9212-4203-B87F-472C9C49C632}"/>
    <dgm:cxn modelId="{B99C7EC6-3651-4307-BA9D-EFD37D574730}" type="presParOf" srcId="{8CDD486D-0BA1-4A48-93E0-19E29D30A7BE}" destId="{E31DF497-2AB3-4CBB-802A-516B75F760C9}" srcOrd="0" destOrd="0" presId="urn:microsoft.com/office/officeart/2005/8/layout/cycle4"/>
    <dgm:cxn modelId="{DE0B0180-F3D9-4978-A453-ED3FE362FD7F}" type="presParOf" srcId="{E31DF497-2AB3-4CBB-802A-516B75F760C9}" destId="{C35860BB-2FDE-4FCB-ADD2-B6452002964F}" srcOrd="0" destOrd="0" presId="urn:microsoft.com/office/officeart/2005/8/layout/cycle4"/>
    <dgm:cxn modelId="{28038CFF-8474-4630-B13F-087F5E72BA3A}" type="presParOf" srcId="{8CDD486D-0BA1-4A48-93E0-19E29D30A7BE}" destId="{909DA02B-F9BC-482B-BBE8-FB7B70A64AD0}" srcOrd="1" destOrd="0" presId="urn:microsoft.com/office/officeart/2005/8/layout/cycle4"/>
    <dgm:cxn modelId="{62C2BFB3-02F6-4698-9373-C59F5CF11DD6}" type="presParOf" srcId="{909DA02B-F9BC-482B-BBE8-FB7B70A64AD0}" destId="{F7F9EA50-C23E-4E12-B2C5-AEAE50617F9B}" srcOrd="0" destOrd="0" presId="urn:microsoft.com/office/officeart/2005/8/layout/cycle4"/>
    <dgm:cxn modelId="{5EED7A02-00B0-4AD1-904C-19D5F30237DF}" type="presParOf" srcId="{909DA02B-F9BC-482B-BBE8-FB7B70A64AD0}" destId="{CC07A674-3DEA-444B-872D-F5CC289F529B}" srcOrd="1" destOrd="0" presId="urn:microsoft.com/office/officeart/2005/8/layout/cycle4"/>
    <dgm:cxn modelId="{27663C6E-4C01-43D0-ADD6-E3469780E4B2}" type="presParOf" srcId="{909DA02B-F9BC-482B-BBE8-FB7B70A64AD0}" destId="{253F6656-0DE0-492E-9D7B-CD95A0436DC6}" srcOrd="2" destOrd="0" presId="urn:microsoft.com/office/officeart/2005/8/layout/cycle4"/>
    <dgm:cxn modelId="{506A3EE1-5873-4716-A705-93F49757FCA6}" type="presParOf" srcId="{909DA02B-F9BC-482B-BBE8-FB7B70A64AD0}" destId="{952138F3-D74E-4B1B-8116-5A2A90963491}" srcOrd="3" destOrd="0" presId="urn:microsoft.com/office/officeart/2005/8/layout/cycle4"/>
    <dgm:cxn modelId="{9188E962-D007-49A6-BEC2-8DC673FD1D6B}" type="presParOf" srcId="{909DA02B-F9BC-482B-BBE8-FB7B70A64AD0}" destId="{D01479E4-7288-4879-B765-39FCDA405CFF}" srcOrd="4" destOrd="0" presId="urn:microsoft.com/office/officeart/2005/8/layout/cycle4"/>
    <dgm:cxn modelId="{C4D1E763-2C63-43FD-A95C-61ED134AA9F5}" type="presParOf" srcId="{8CDD486D-0BA1-4A48-93E0-19E29D30A7BE}" destId="{8CE41E1D-C822-4653-B19D-8B19B2DB3807}" srcOrd="2" destOrd="0" presId="urn:microsoft.com/office/officeart/2005/8/layout/cycle4"/>
    <dgm:cxn modelId="{886B3C10-EEDA-4B38-97C1-943EA99E88B9}" type="presParOf" srcId="{8CDD486D-0BA1-4A48-93E0-19E29D30A7BE}" destId="{BBF08541-9398-4641-A9AF-86C494BB8A2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60928-4483-4EEF-8274-6297E6C9173E}">
      <dsp:nvSpPr>
        <dsp:cNvPr id="0" name=""/>
        <dsp:cNvSpPr/>
      </dsp:nvSpPr>
      <dsp:spPr>
        <a:xfrm>
          <a:off x="0" y="288552"/>
          <a:ext cx="4038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58002-86C9-439D-A8E4-48A59E4D7936}">
      <dsp:nvSpPr>
        <dsp:cNvPr id="0" name=""/>
        <dsp:cNvSpPr/>
      </dsp:nvSpPr>
      <dsp:spPr>
        <a:xfrm>
          <a:off x="196261" y="0"/>
          <a:ext cx="3171775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Surplus:  $671m</a:t>
          </a:r>
        </a:p>
      </dsp:txBody>
      <dsp:txXfrm>
        <a:off x="236610" y="40349"/>
        <a:ext cx="3091077" cy="745862"/>
      </dsp:txXfrm>
    </dsp:sp>
    <dsp:sp modelId="{15D474C5-DD0B-41CC-B163-04922F572028}">
      <dsp:nvSpPr>
        <dsp:cNvPr id="0" name=""/>
        <dsp:cNvSpPr/>
      </dsp:nvSpPr>
      <dsp:spPr>
        <a:xfrm>
          <a:off x="0" y="1669116"/>
          <a:ext cx="4038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7FB4D-AFB2-46ED-A2E1-EE48E0C85582}">
      <dsp:nvSpPr>
        <dsp:cNvPr id="0" name=""/>
        <dsp:cNvSpPr/>
      </dsp:nvSpPr>
      <dsp:spPr>
        <a:xfrm>
          <a:off x="194135" y="1244068"/>
          <a:ext cx="316496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Underwriting Gain:  $10.3m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234484" y="1284417"/>
        <a:ext cx="3084263" cy="745862"/>
      </dsp:txXfrm>
    </dsp:sp>
    <dsp:sp modelId="{269F34A3-C071-4546-9B76-17A72A91BB66}">
      <dsp:nvSpPr>
        <dsp:cNvPr id="0" name=""/>
        <dsp:cNvSpPr/>
      </dsp:nvSpPr>
      <dsp:spPr>
        <a:xfrm>
          <a:off x="0" y="2981295"/>
          <a:ext cx="4038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674F-C7AC-4FCD-A147-51799560E33B}">
      <dsp:nvSpPr>
        <dsp:cNvPr id="0" name=""/>
        <dsp:cNvSpPr/>
      </dsp:nvSpPr>
      <dsp:spPr>
        <a:xfrm>
          <a:off x="194135" y="2673161"/>
          <a:ext cx="315614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Combined Ratio:  97.69%</a:t>
          </a:r>
        </a:p>
      </dsp:txBody>
      <dsp:txXfrm>
        <a:off x="234484" y="2713510"/>
        <a:ext cx="3075443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60928-4483-4EEF-8274-6297E6C9173E}">
      <dsp:nvSpPr>
        <dsp:cNvPr id="0" name=""/>
        <dsp:cNvSpPr/>
      </dsp:nvSpPr>
      <dsp:spPr>
        <a:xfrm>
          <a:off x="0" y="288552"/>
          <a:ext cx="4038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58002-86C9-439D-A8E4-48A59E4D7936}">
      <dsp:nvSpPr>
        <dsp:cNvPr id="0" name=""/>
        <dsp:cNvSpPr/>
      </dsp:nvSpPr>
      <dsp:spPr>
        <a:xfrm>
          <a:off x="196261" y="0"/>
          <a:ext cx="3171775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Surplus:  $681m</a:t>
          </a:r>
        </a:p>
      </dsp:txBody>
      <dsp:txXfrm>
        <a:off x="236610" y="40349"/>
        <a:ext cx="3091077" cy="745862"/>
      </dsp:txXfrm>
    </dsp:sp>
    <dsp:sp modelId="{15D474C5-DD0B-41CC-B163-04922F572028}">
      <dsp:nvSpPr>
        <dsp:cNvPr id="0" name=""/>
        <dsp:cNvSpPr/>
      </dsp:nvSpPr>
      <dsp:spPr>
        <a:xfrm>
          <a:off x="0" y="1669116"/>
          <a:ext cx="4038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7FB4D-AFB2-46ED-A2E1-EE48E0C85582}">
      <dsp:nvSpPr>
        <dsp:cNvPr id="0" name=""/>
        <dsp:cNvSpPr/>
      </dsp:nvSpPr>
      <dsp:spPr>
        <a:xfrm>
          <a:off x="194135" y="1244068"/>
          <a:ext cx="316496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Underwriting Gain:  $6.4m</a:t>
          </a:r>
        </a:p>
      </dsp:txBody>
      <dsp:txXfrm>
        <a:off x="234484" y="1284417"/>
        <a:ext cx="3084263" cy="745862"/>
      </dsp:txXfrm>
    </dsp:sp>
    <dsp:sp modelId="{269F34A3-C071-4546-9B76-17A72A91BB66}">
      <dsp:nvSpPr>
        <dsp:cNvPr id="0" name=""/>
        <dsp:cNvSpPr/>
      </dsp:nvSpPr>
      <dsp:spPr>
        <a:xfrm>
          <a:off x="0" y="2981295"/>
          <a:ext cx="4038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674F-C7AC-4FCD-A147-51799560E33B}">
      <dsp:nvSpPr>
        <dsp:cNvPr id="0" name=""/>
        <dsp:cNvSpPr/>
      </dsp:nvSpPr>
      <dsp:spPr>
        <a:xfrm>
          <a:off x="194135" y="2673161"/>
          <a:ext cx="315614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Combined Ratio:  93.85%</a:t>
          </a:r>
        </a:p>
      </dsp:txBody>
      <dsp:txXfrm>
        <a:off x="234484" y="2713510"/>
        <a:ext cx="3075443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9EA50-C23E-4E12-B2C5-AEAE50617F9B}">
      <dsp:nvSpPr>
        <dsp:cNvPr id="0" name=""/>
        <dsp:cNvSpPr/>
      </dsp:nvSpPr>
      <dsp:spPr>
        <a:xfrm>
          <a:off x="1005173" y="257165"/>
          <a:ext cx="1953555" cy="19535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Cronología</a:t>
          </a:r>
          <a:r>
            <a:rPr lang="en-US" sz="1500" kern="1200" dirty="0" smtClean="0"/>
            <a:t> de las </a:t>
          </a:r>
          <a:r>
            <a:rPr lang="en-US" sz="1500" kern="1200" dirty="0" err="1" smtClean="0"/>
            <a:t>renovaciones</a:t>
          </a:r>
          <a:endParaRPr lang="en-US" sz="1500" kern="1200" dirty="0"/>
        </a:p>
      </dsp:txBody>
      <dsp:txXfrm>
        <a:off x="1577356" y="829348"/>
        <a:ext cx="1381372" cy="1381372"/>
      </dsp:txXfrm>
    </dsp:sp>
    <dsp:sp modelId="{CC07A674-3DEA-444B-872D-F5CC289F529B}">
      <dsp:nvSpPr>
        <dsp:cNvPr id="0" name=""/>
        <dsp:cNvSpPr/>
      </dsp:nvSpPr>
      <dsp:spPr>
        <a:xfrm rot="5400000">
          <a:off x="3048962" y="257165"/>
          <a:ext cx="1953555" cy="1953555"/>
        </a:xfrm>
        <a:prstGeom prst="pieWedg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Legislación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paraísos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fiscales</a:t>
          </a:r>
          <a:r>
            <a:rPr lang="en-US" sz="1500" kern="1200" dirty="0" smtClean="0"/>
            <a:t> de la UE</a:t>
          </a:r>
          <a:endParaRPr lang="en-US" sz="1500" kern="1200" dirty="0"/>
        </a:p>
      </dsp:txBody>
      <dsp:txXfrm rot="-5400000">
        <a:off x="3048962" y="829348"/>
        <a:ext cx="1381372" cy="1381372"/>
      </dsp:txXfrm>
    </dsp:sp>
    <dsp:sp modelId="{253F6656-0DE0-492E-9D7B-CD95A0436DC6}">
      <dsp:nvSpPr>
        <dsp:cNvPr id="0" name=""/>
        <dsp:cNvSpPr/>
      </dsp:nvSpPr>
      <dsp:spPr>
        <a:xfrm rot="10800000">
          <a:off x="3048962" y="2300954"/>
          <a:ext cx="1953555" cy="1953555"/>
        </a:xfrm>
        <a:prstGeom prst="pieWedg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Enfoque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en</a:t>
          </a:r>
          <a:r>
            <a:rPr lang="en-US" sz="1500" kern="1200" dirty="0" smtClean="0"/>
            <a:t> ESG </a:t>
          </a:r>
          <a:r>
            <a:rPr lang="en-US" sz="1500" kern="1200" dirty="0" err="1" smtClean="0"/>
            <a:t>en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aumento</a:t>
          </a:r>
          <a:endParaRPr lang="en-US" sz="1500" kern="1200" dirty="0"/>
        </a:p>
      </dsp:txBody>
      <dsp:txXfrm rot="10800000">
        <a:off x="3048962" y="2300954"/>
        <a:ext cx="1381372" cy="1381372"/>
      </dsp:txXfrm>
    </dsp:sp>
    <dsp:sp modelId="{952138F3-D74E-4B1B-8116-5A2A90963491}">
      <dsp:nvSpPr>
        <dsp:cNvPr id="0" name=""/>
        <dsp:cNvSpPr/>
      </dsp:nvSpPr>
      <dsp:spPr>
        <a:xfrm rot="16200000">
          <a:off x="1005173" y="2300954"/>
          <a:ext cx="1953555" cy="1953555"/>
        </a:xfrm>
        <a:prstGeom prst="pieWedg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Tendencias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regulatorias</a:t>
          </a:r>
          <a:endParaRPr lang="en-US" sz="1500" kern="1200" dirty="0"/>
        </a:p>
      </dsp:txBody>
      <dsp:txXfrm rot="5400000">
        <a:off x="1577356" y="2300954"/>
        <a:ext cx="1381372" cy="1381372"/>
      </dsp:txXfrm>
    </dsp:sp>
    <dsp:sp modelId="{8CE41E1D-C822-4653-B19D-8B19B2DB3807}">
      <dsp:nvSpPr>
        <dsp:cNvPr id="0" name=""/>
        <dsp:cNvSpPr/>
      </dsp:nvSpPr>
      <dsp:spPr>
        <a:xfrm>
          <a:off x="2666597" y="1849786"/>
          <a:ext cx="674495" cy="58651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08541-9398-4641-A9AF-86C494BB8A23}">
      <dsp:nvSpPr>
        <dsp:cNvPr id="0" name=""/>
        <dsp:cNvSpPr/>
      </dsp:nvSpPr>
      <dsp:spPr>
        <a:xfrm rot="10800000">
          <a:off x="2666597" y="2075370"/>
          <a:ext cx="674495" cy="58651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12/08/2022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13C-FBED-4872-A235-6F492E1AE190}" type="slidenum">
              <a:rPr lang="es-PE" smtClean="0"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262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13C-FBED-4872-A235-6F492E1AE190}" type="slidenum">
              <a:rPr lang="es-PE" smtClean="0"/>
              <a:t>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7394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13C-FBED-4872-A235-6F492E1AE190}" type="slidenum">
              <a:rPr lang="es-PE" smtClean="0"/>
              <a:t>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4713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Drivers of Confidence</a:t>
            </a:r>
            <a:r>
              <a:rPr lang="en-US" baseline="0" dirty="0" smtClean="0"/>
              <a:t> and Drivers of Uncertainty Graphic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592D-D948-4097-8DFA-13323059B7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13C-FBED-4872-A235-6F492E1AE190}" type="slidenum">
              <a:rPr lang="es-PE" smtClean="0"/>
              <a:t>26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02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13C-FBED-4872-A235-6F492E1AE190}" type="slidenum">
              <a:rPr lang="es-PE" smtClean="0"/>
              <a:t>27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0067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customXml" Target="../../customXml/item6.xml"/><Relationship Id="rId7" Type="http://schemas.openxmlformats.org/officeDocument/2006/relationships/customXml" Target="../../customXml/item65.xml"/><Relationship Id="rId2" Type="http://schemas.openxmlformats.org/officeDocument/2006/relationships/customXml" Target="../../customXml/item57.xml"/><Relationship Id="rId1" Type="http://schemas.openxmlformats.org/officeDocument/2006/relationships/customXml" Target="../../customXml/item32.xml"/><Relationship Id="rId6" Type="http://schemas.openxmlformats.org/officeDocument/2006/relationships/customXml" Target="../../customXml/item52.xml"/><Relationship Id="rId11" Type="http://schemas.openxmlformats.org/officeDocument/2006/relationships/image" Target="../media/image5.png"/><Relationship Id="rId5" Type="http://schemas.openxmlformats.org/officeDocument/2006/relationships/customXml" Target="../../customXml/item30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37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../customXml/item2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5.xml"/><Relationship Id="rId6" Type="http://schemas.openxmlformats.org/officeDocument/2006/relationships/customXml" Target="../../customXml/item7.xml"/><Relationship Id="rId5" Type="http://schemas.openxmlformats.org/officeDocument/2006/relationships/customXml" Target="../../customXml/item27.xml"/><Relationship Id="rId10" Type="http://schemas.openxmlformats.org/officeDocument/2006/relationships/image" Target="../media/image5.png"/><Relationship Id="rId4" Type="http://schemas.openxmlformats.org/officeDocument/2006/relationships/customXml" Target="../../customXml/item15.xml"/><Relationship Id="rId9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0.xml"/><Relationship Id="rId2" Type="http://schemas.openxmlformats.org/officeDocument/2006/relationships/customXml" Target="../../customXml/item56.xml"/><Relationship Id="rId1" Type="http://schemas.openxmlformats.org/officeDocument/2006/relationships/customXml" Target="../../customXml/item2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0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4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5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6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59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23.xml"/><Relationship Id="rId4" Type="http://schemas.openxmlformats.org/officeDocument/2006/relationships/customXml" Target="../../customXml/item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9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60.xml"/><Relationship Id="rId1" Type="http://schemas.openxmlformats.org/officeDocument/2006/relationships/customXml" Target="../../customXml/item12.xml"/><Relationship Id="rId6" Type="http://schemas.openxmlformats.org/officeDocument/2006/relationships/customXml" Target="../../customXml/item54.xml"/><Relationship Id="rId5" Type="http://schemas.openxmlformats.org/officeDocument/2006/relationships/customXml" Target="../../customXml/item19.xml"/><Relationship Id="rId4" Type="http://schemas.openxmlformats.org/officeDocument/2006/relationships/customXml" Target="../../customXml/item2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6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63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5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46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2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all" baseline="0">
                <a:solidFill>
                  <a:schemeClr val="l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 smtClean="0"/>
              <a:t>Main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3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4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Client name (optional)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Month 00, 20XX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/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Tagline (optional)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5"/>
            </p:custDataLst>
          </p:nvPr>
        </p:nvSpPr>
        <p:spPr>
          <a:xfrm>
            <a:off x="485775" y="6257135"/>
            <a:ext cx="178574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000" dirty="0" smtClean="0">
                <a:solidFill>
                  <a:schemeClr val="lt1"/>
                </a:solidFill>
                <a:effectLst/>
                <a:latin typeface="Arial" panose="020B0604020202020204" pitchFamily="34" charset="0"/>
              </a:rPr>
              <a:t>A business of Marsh McLennan</a:t>
            </a:r>
            <a:endParaRPr lang="en-GB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6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7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5" name="CoverMainLogo_WHIT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7" name="CoverMainLogo_COLOUR" hidden="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400"/>
              </a:spcBef>
              <a:buNone/>
              <a:defRPr sz="800">
                <a:solidFill>
                  <a:schemeClr val="lt1"/>
                </a:solidFill>
              </a:defRPr>
            </a:lvl1pPr>
          </a:lstStyle>
          <a:p>
            <a:pPr lvl="0"/>
            <a:r>
              <a:rPr lang="en-GB" dirty="0" smtClean="0"/>
              <a:t>Click to add optional disclaimer</a:t>
            </a:r>
            <a:endParaRPr lang="en-GB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GB" sz="800" dirty="0" smtClean="0">
                <a:solidFill>
                  <a:schemeClr val="lt1"/>
                </a:solidFill>
              </a:rPr>
              <a:t>Copyright © 2022 Guy Carpenter &amp; Company Limited. All rights reserved.</a:t>
            </a:r>
            <a:endParaRPr lang="en-GB" sz="800" dirty="0">
              <a:solidFill>
                <a:schemeClr val="lt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GB" sz="800" dirty="0" smtClean="0">
                <a:solidFill>
                  <a:schemeClr val="lt1"/>
                </a:solidFill>
              </a:rPr>
              <a:t>{</a:t>
            </a:r>
            <a:r>
              <a:rPr lang="en-GB" sz="800" dirty="0" err="1" smtClean="0">
                <a:solidFill>
                  <a:schemeClr val="lt1"/>
                </a:solidFill>
              </a:rPr>
              <a:t>FileRef</a:t>
            </a:r>
            <a:r>
              <a:rPr lang="en-GB" sz="800" dirty="0" smtClean="0">
                <a:solidFill>
                  <a:schemeClr val="lt1"/>
                </a:solidFill>
              </a:rPr>
              <a:t>}</a:t>
            </a:r>
            <a:endParaRPr lang="en-GB" sz="800" dirty="0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A business of Marsh McLennan</a:t>
            </a:r>
            <a:endParaRPr lang="en-GB" sz="14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MainBackLogo_WHITE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3" name="MainBackLogo_COLOUR" hidden="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8F8080-2DDB-8047-949E-EA88B51BE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8F8080-2DDB-8047-949E-EA88B51BE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1D6A3E-C162-8842-B775-7875BEB0A85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85776" y="1620838"/>
            <a:ext cx="1704974" cy="1704974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81BCBFF4-D53A-EE49-B80C-42E4092B9A5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308478" y="1620838"/>
            <a:ext cx="1704974" cy="1704974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6C837E2-475A-A145-AA15-49D3FF505D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305301" y="3548674"/>
            <a:ext cx="3581400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FBA2C31-7999-0247-BDEF-C988E29E50A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85777" y="3548674"/>
            <a:ext cx="3578223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B99F62-7394-5640-BBA6-EEFDE0FDFF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5303" y="4319152"/>
            <a:ext cx="3581399" cy="1802248"/>
          </a:xfrm>
        </p:spPr>
        <p:txBody>
          <a:bodyPr/>
          <a:lstStyle>
            <a:lvl1pPr>
              <a:spcBef>
                <a:spcPts val="750"/>
              </a:spcBef>
              <a:defRPr sz="1500"/>
            </a:lvl1pPr>
            <a:lvl2pPr>
              <a:spcBef>
                <a:spcPts val="750"/>
              </a:spcBef>
              <a:defRPr sz="15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2D024BC-BC46-BB43-97CB-B9F7AB6B578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05301" y="3866329"/>
            <a:ext cx="3581400" cy="318476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A11E823-0F61-B144-9A65-89A2F749C4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779" y="4319152"/>
            <a:ext cx="3578222" cy="1802248"/>
          </a:xfrm>
        </p:spPr>
        <p:txBody>
          <a:bodyPr/>
          <a:lstStyle>
            <a:lvl1pPr>
              <a:spcBef>
                <a:spcPts val="750"/>
              </a:spcBef>
              <a:defRPr sz="1500"/>
            </a:lvl1pPr>
            <a:lvl2pPr>
              <a:spcBef>
                <a:spcPts val="750"/>
              </a:spcBef>
              <a:defRPr sz="15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FB319D6-4FDF-8B4F-9021-D082FAC7B9B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85777" y="3866329"/>
            <a:ext cx="3578223" cy="318476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C0CDF27-1ADD-8342-879D-707AFEFCFEF8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130667" y="3548674"/>
            <a:ext cx="3578733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E53B07F7-1C0A-6047-A541-C601FCBCE8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0670" y="4319152"/>
            <a:ext cx="3578732" cy="1802248"/>
          </a:xfrm>
        </p:spPr>
        <p:txBody>
          <a:bodyPr/>
          <a:lstStyle>
            <a:lvl1pPr>
              <a:spcBef>
                <a:spcPts val="750"/>
              </a:spcBef>
              <a:defRPr sz="1500"/>
            </a:lvl1pPr>
            <a:lvl2pPr>
              <a:spcBef>
                <a:spcPts val="750"/>
              </a:spcBef>
              <a:defRPr sz="15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4746E12-3EC2-5141-8C5F-4B4265F409C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30667" y="3866329"/>
            <a:ext cx="3578733" cy="318476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FF57ADCE-A8E0-014E-9057-FA914AC44AB6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128001" y="1620838"/>
            <a:ext cx="1704974" cy="1704974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A557E69-B948-EE4F-8D3C-094A819B9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55601"/>
            <a:ext cx="11252199" cy="495299"/>
          </a:xfrm>
        </p:spPr>
        <p:txBody>
          <a:bodyPr vert="horz"/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15F6C54-7BEE-0A47-9C13-2AD0DEE8A1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776" y="806807"/>
            <a:ext cx="11223624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5694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35F0BD-312C-BA46-9B91-926E8ADFBF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35F0BD-312C-BA46-9B91-926E8ADFB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CC233EE-2A87-264A-ADED-2C5F6769B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912" y="265694"/>
            <a:ext cx="8353425" cy="5847080"/>
          </a:xfrm>
        </p:spPr>
        <p:txBody>
          <a:bodyPr/>
          <a:lstStyle>
            <a:lvl1pPr>
              <a:lnSpc>
                <a:spcPct val="9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This slide is for </a:t>
            </a:r>
            <a:br>
              <a:rPr lang="en-US" dirty="0"/>
            </a:br>
            <a:r>
              <a:rPr lang="en-US" dirty="0"/>
              <a:t>divider, statement </a:t>
            </a:r>
            <a:br>
              <a:rPr lang="en-US" dirty="0"/>
            </a:br>
            <a:r>
              <a:rPr lang="en-US" dirty="0"/>
              <a:t>or takeaway.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A4D16-2CB5-DA4B-9931-20D3477C5477}"/>
              </a:ext>
            </a:extLst>
          </p:cNvPr>
          <p:cNvSpPr txBox="1"/>
          <p:nvPr userDrawn="1"/>
        </p:nvSpPr>
        <p:spPr>
          <a:xfrm>
            <a:off x="11430000" y="6516007"/>
            <a:ext cx="279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884B6-D4BF-C444-8DD3-A349AF38F97C}" type="slidenum">
              <a:rPr lang="en-US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‹#›</a:t>
            </a:fld>
            <a:endParaRPr lang="en-US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46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5AFEB67-91FA-AF46-907B-E0F184EFDD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5AFEB67-91FA-AF46-907B-E0F184EFD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3DA736-E5DF-844D-B5DD-D8BB742411F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210301" y="6388100"/>
            <a:ext cx="4546600" cy="247650"/>
          </a:xfrm>
        </p:spPr>
        <p:txBody>
          <a:bodyPr anchor="b"/>
          <a:lstStyle>
            <a:lvl1pPr marL="0" indent="0" algn="r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C7917B-E936-2847-936C-8884185B00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776" y="1612900"/>
            <a:ext cx="11223624" cy="45166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DD64E3-026E-A04D-AC24-029A817E82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55601"/>
            <a:ext cx="11252199" cy="495299"/>
          </a:xfrm>
        </p:spPr>
        <p:txBody>
          <a:bodyPr vert="horz"/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2D0924E-7A15-6045-86EA-6E2333478D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776" y="806807"/>
            <a:ext cx="11223624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optional subtitle – remove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18770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3D11D75-CA7C-CA42-9D40-643D7C5D61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3D11D75-CA7C-CA42-9D40-643D7C5D6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609726"/>
            <a:ext cx="5495925" cy="45116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3" y="1609725"/>
            <a:ext cx="5499098" cy="45116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5820687-C0F4-2440-8B1E-0B8E11D8021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210304" y="6388100"/>
            <a:ext cx="4546596" cy="247650"/>
          </a:xfrm>
        </p:spPr>
        <p:txBody>
          <a:bodyPr anchor="b"/>
          <a:lstStyle>
            <a:lvl1pPr marL="0" indent="0" algn="r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9CC0C0-5779-B349-BDDB-E539A51CC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55601"/>
            <a:ext cx="11252199" cy="495299"/>
          </a:xfrm>
        </p:spPr>
        <p:txBody>
          <a:bodyPr vert="horz"/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3391C4-98D7-4747-8880-F82E7546E92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5776" y="806807"/>
            <a:ext cx="11223624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optional subtitle – remove if not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2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065FBC-B738-C54B-9BC4-18152E8240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065FBC-B738-C54B-9BC4-18152E8240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3D6335A-B440-264A-ADCF-510226FDCEF3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10301" y="6388100"/>
            <a:ext cx="4546600" cy="247650"/>
          </a:xfrm>
        </p:spPr>
        <p:txBody>
          <a:bodyPr anchor="b"/>
          <a:lstStyle>
            <a:lvl1pPr marL="0" indent="0" algn="r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4D9E00-BE79-044E-880B-B336004BB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55601"/>
            <a:ext cx="11252199" cy="495299"/>
          </a:xfrm>
        </p:spPr>
        <p:txBody>
          <a:bodyPr vert="horz"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740D47-97C5-7046-A0ED-2FDCEE545E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776" y="806807"/>
            <a:ext cx="11223624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optional subtitle – remove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22474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l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add topic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en-GB" dirty="0" smtClean="0"/>
              <a:t>Agenda</a:t>
            </a:r>
            <a:endParaRPr lang="en-GB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l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#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customXml" Target="../../customXml/item33.xml"/><Relationship Id="rId3" Type="http://schemas.openxmlformats.org/officeDocument/2006/relationships/slideLayout" Target="../slideLayouts/slideLayout3.xml"/><Relationship Id="rId21" Type="http://schemas.openxmlformats.org/officeDocument/2006/relationships/customXml" Target="../../customXml/item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customXml" Target="../../customXml/item39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customXml" Target="../../customXml/item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customXml" Target="../../customXml/item6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8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9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smtClean="0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20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21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ContentLogo_WHITE" hidden="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  <p:pic>
        <p:nvPicPr>
          <p:cNvPr id="7" name="ContentLogo_COLOUR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</p:spTree>
    <p:custDataLst>
      <p:custData r:id="rId17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4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53.xml"/><Relationship Id="rId5" Type="http://schemas.openxmlformats.org/officeDocument/2006/relationships/slideLayout" Target="../slideLayouts/slideLayout1.xml"/><Relationship Id="rId4" Type="http://schemas.openxmlformats.org/officeDocument/2006/relationships/customXml" Target="../../customXml/item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emf"/><Relationship Id="rId2" Type="http://schemas.openxmlformats.org/officeDocument/2006/relationships/customXml" Target="../../customXml/item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1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emf"/><Relationship Id="rId2" Type="http://schemas.openxmlformats.org/officeDocument/2006/relationships/customXml" Target="../../customXml/item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emf"/><Relationship Id="rId2" Type="http://schemas.openxmlformats.org/officeDocument/2006/relationships/customXml" Target="../../customXml/item5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emf"/><Relationship Id="rId2" Type="http://schemas.openxmlformats.org/officeDocument/2006/relationships/customXml" Target="../../customXml/item2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customXml" Target="../../customXml/item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1415" y="1984834"/>
            <a:ext cx="9359900" cy="1601978"/>
          </a:xfrm>
        </p:spPr>
        <p:txBody>
          <a:bodyPr/>
          <a:lstStyle/>
          <a:p>
            <a:r>
              <a:rPr lang="en-GB" dirty="0" smtClean="0"/>
              <a:t>GRUPO LARG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custData r:id="rId2"/>
            </p:custDataLst>
          </p:nvPr>
        </p:nvSpPr>
        <p:spPr>
          <a:xfrm>
            <a:off x="459449" y="3605463"/>
            <a:ext cx="9323959" cy="791972"/>
          </a:xfrm>
        </p:spPr>
        <p:txBody>
          <a:bodyPr/>
          <a:lstStyle/>
          <a:p>
            <a:r>
              <a:rPr lang="en-GB" b="1" dirty="0" smtClean="0"/>
              <a:t>CONTRATOS DE DAÑOS</a:t>
            </a:r>
          </a:p>
          <a:p>
            <a:r>
              <a:rPr lang="en-GB" b="1" dirty="0" err="1" smtClean="0"/>
              <a:t>Renovación</a:t>
            </a:r>
            <a:r>
              <a:rPr lang="en-GB" b="1" dirty="0" smtClean="0"/>
              <a:t> 2022/2023 y </a:t>
            </a:r>
            <a:r>
              <a:rPr lang="en-GB" b="1" dirty="0" err="1" smtClean="0"/>
              <a:t>Objetivos</a:t>
            </a:r>
            <a:r>
              <a:rPr lang="en-GB" b="1" dirty="0" smtClean="0"/>
              <a:t> 2023/2024</a:t>
            </a:r>
            <a:endParaRPr lang="en-GB" b="1" dirty="0"/>
          </a:p>
        </p:txBody>
      </p:sp>
      <p:sp>
        <p:nvSpPr>
          <p:cNvPr id="4" name="PresenterDetails"/>
          <p:cNvSpPr>
            <a:spLocks noGrp="1"/>
          </p:cNvSpPr>
          <p:nvPr>
            <p:ph type="body" sz="half" idx="2"/>
            <p:custDataLst>
              <p:custData r:id="rId3"/>
            </p:custDataLst>
          </p:nvPr>
        </p:nvSpPr>
        <p:spPr>
          <a:xfrm>
            <a:off x="485775" y="4862254"/>
            <a:ext cx="7400925" cy="103852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9 de </a:t>
            </a:r>
            <a:r>
              <a:rPr lang="en-GB" dirty="0" err="1" smtClean="0"/>
              <a:t>septiembre</a:t>
            </a:r>
            <a:r>
              <a:rPr lang="en-GB" dirty="0" smtClean="0"/>
              <a:t> de 2022</a:t>
            </a:r>
          </a:p>
          <a:p>
            <a:r>
              <a:rPr lang="en-GB" dirty="0" err="1" smtClean="0"/>
              <a:t>Adrián</a:t>
            </a:r>
            <a:r>
              <a:rPr lang="en-GB" dirty="0" smtClean="0"/>
              <a:t> Romero Pérez</a:t>
            </a:r>
            <a:endParaRPr lang="en-GB" dirty="0"/>
          </a:p>
        </p:txBody>
      </p:sp>
      <p:sp>
        <p:nvSpPr>
          <p:cNvPr id="5" name="ClientLogo" hidden="1"/>
          <p:cNvSpPr/>
          <p:nvPr>
            <p:custDataLst>
              <p:custData r:id="rId4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Placeholder for optional client logo</a:t>
            </a: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2210" y="1315085"/>
            <a:ext cx="4013200" cy="188976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US" sz="1500" dirty="0" err="1" smtClean="0"/>
              <a:t>Negociaciones</a:t>
            </a:r>
            <a:r>
              <a:rPr lang="en-US" sz="1500" dirty="0" smtClean="0"/>
              <a:t> </a:t>
            </a:r>
            <a:r>
              <a:rPr lang="en-US" sz="1500" dirty="0" err="1" smtClean="0"/>
              <a:t>más</a:t>
            </a:r>
            <a:r>
              <a:rPr lang="en-US" sz="1500" dirty="0" smtClean="0"/>
              <a:t> </a:t>
            </a:r>
            <a:r>
              <a:rPr lang="en-US" sz="1500" dirty="0" err="1" smtClean="0"/>
              <a:t>largas</a:t>
            </a:r>
            <a:r>
              <a:rPr lang="en-US" sz="1500" dirty="0" smtClean="0"/>
              <a:t>, </a:t>
            </a:r>
            <a:r>
              <a:rPr lang="en-US" sz="1500" dirty="0" err="1" smtClean="0"/>
              <a:t>en</a:t>
            </a:r>
            <a:r>
              <a:rPr lang="en-US" sz="1500" dirty="0" smtClean="0"/>
              <a:t> parte </a:t>
            </a:r>
            <a:r>
              <a:rPr lang="en-US" sz="1500" dirty="0" err="1" smtClean="0"/>
              <a:t>debido</a:t>
            </a:r>
            <a:r>
              <a:rPr lang="en-US" sz="1500" dirty="0" smtClean="0"/>
              <a:t> a </a:t>
            </a:r>
            <a:r>
              <a:rPr lang="en-US" sz="1500" dirty="0" err="1" smtClean="0"/>
              <a:t>una</a:t>
            </a:r>
            <a:r>
              <a:rPr lang="en-US" sz="1500" dirty="0" smtClean="0"/>
              <a:t> </a:t>
            </a:r>
            <a:r>
              <a:rPr lang="en-US" sz="1500" dirty="0" err="1" smtClean="0"/>
              <a:t>reducción</a:t>
            </a:r>
            <a:r>
              <a:rPr lang="en-US" sz="1500" dirty="0" smtClean="0"/>
              <a:t> </a:t>
            </a:r>
            <a:r>
              <a:rPr lang="en-US" sz="1500" dirty="0" err="1" smtClean="0"/>
              <a:t>en</a:t>
            </a:r>
            <a:r>
              <a:rPr lang="en-US" sz="1500" dirty="0" smtClean="0"/>
              <a:t> la </a:t>
            </a:r>
            <a:r>
              <a:rPr lang="en-US" sz="1500" dirty="0" err="1" smtClean="0"/>
              <a:t>autoridad</a:t>
            </a:r>
            <a:r>
              <a:rPr lang="en-US" sz="1500" dirty="0" smtClean="0"/>
              <a:t> local de </a:t>
            </a:r>
            <a:r>
              <a:rPr lang="en-US" sz="1500" dirty="0" err="1" smtClean="0"/>
              <a:t>los</a:t>
            </a:r>
            <a:r>
              <a:rPr lang="en-US" sz="1500" dirty="0" smtClean="0"/>
              <a:t> </a:t>
            </a:r>
            <a:r>
              <a:rPr lang="en-US" sz="1500" dirty="0" err="1" smtClean="0"/>
              <a:t>suscriptores</a:t>
            </a:r>
            <a:r>
              <a:rPr lang="en-US" sz="1500" dirty="0" smtClean="0"/>
              <a:t>.</a:t>
            </a:r>
            <a:endParaRPr lang="en-US" sz="1500" dirty="0"/>
          </a:p>
          <a:p>
            <a:pPr marL="179388" lvl="0" indent="-179388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s-ES" sz="1500" dirty="0" smtClean="0"/>
              <a:t>Comienzo </a:t>
            </a:r>
            <a:r>
              <a:rPr lang="es-ES" sz="1500" dirty="0"/>
              <a:t>temprano </a:t>
            </a:r>
            <a:r>
              <a:rPr lang="es-ES" sz="1500" dirty="0" smtClean="0"/>
              <a:t>de la renovación favorece </a:t>
            </a:r>
            <a:r>
              <a:rPr lang="es-ES" sz="1500" dirty="0"/>
              <a:t>a </a:t>
            </a:r>
            <a:r>
              <a:rPr lang="es-ES" sz="1500" dirty="0" smtClean="0"/>
              <a:t>las cedentes, </a:t>
            </a:r>
            <a:r>
              <a:rPr lang="es-ES" sz="1500" dirty="0"/>
              <a:t>en </a:t>
            </a:r>
            <a:r>
              <a:rPr lang="es-ES" sz="1500" dirty="0" smtClean="0"/>
              <a:t>un ambiente </a:t>
            </a:r>
            <a:r>
              <a:rPr lang="es-ES" sz="1500" dirty="0"/>
              <a:t>de renovaciones generalmente tardías.</a:t>
            </a:r>
            <a:endParaRPr lang="en-US" sz="1500" dirty="0"/>
          </a:p>
        </p:txBody>
      </p:sp>
      <p:sp>
        <p:nvSpPr>
          <p:cNvPr id="3" name="Rounded Rectangle 2"/>
          <p:cNvSpPr/>
          <p:nvPr/>
        </p:nvSpPr>
        <p:spPr>
          <a:xfrm>
            <a:off x="552530" y="3937000"/>
            <a:ext cx="4013200" cy="188976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 smtClean="0"/>
              <a:t>Mayores </a:t>
            </a:r>
            <a:r>
              <a:rPr lang="es-ES" sz="1500" dirty="0"/>
              <a:t>requisitos regulatorios de compra en algunos territorios que conducen a una mayor demanda de </a:t>
            </a:r>
            <a:r>
              <a:rPr lang="es-ES" sz="1500" dirty="0" smtClean="0"/>
              <a:t>reaseguro.</a:t>
            </a:r>
            <a:endParaRPr lang="en-US" sz="1500" dirty="0"/>
          </a:p>
          <a:p>
            <a:pPr marL="179388" lvl="0" indent="-179388">
              <a:buFont typeface="Arial" panose="020B0604020202020204" pitchFamily="34" charset="0"/>
              <a:buChar char="•"/>
            </a:pPr>
            <a:r>
              <a:rPr lang="es-ES" sz="1500" dirty="0"/>
              <a:t>La supervisión basada </a:t>
            </a:r>
            <a:r>
              <a:rPr lang="es-ES" sz="1500" dirty="0" smtClean="0"/>
              <a:t>el riesgo avanza </a:t>
            </a:r>
            <a:r>
              <a:rPr lang="es-ES" sz="1500" dirty="0"/>
              <a:t>lentamente en toda la </a:t>
            </a:r>
            <a:r>
              <a:rPr lang="es-ES" sz="1500" dirty="0" smtClean="0"/>
              <a:t>región.</a:t>
            </a:r>
            <a:endParaRPr lang="en-US" sz="1500" dirty="0"/>
          </a:p>
        </p:txBody>
      </p:sp>
      <p:sp>
        <p:nvSpPr>
          <p:cNvPr id="11" name="Rounded Rectangle 10"/>
          <p:cNvSpPr/>
          <p:nvPr/>
        </p:nvSpPr>
        <p:spPr>
          <a:xfrm>
            <a:off x="7797614" y="3918369"/>
            <a:ext cx="4013200" cy="188976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rtlCol="0" anchor="ctr"/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 smtClean="0"/>
              <a:t>Algunos reaseguradores </a:t>
            </a:r>
            <a:r>
              <a:rPr lang="es-ES" sz="1500" dirty="0"/>
              <a:t>comienzan a mencionar </a:t>
            </a:r>
            <a:r>
              <a:rPr lang="es-ES" sz="1500" i="1" dirty="0"/>
              <a:t>ESG</a:t>
            </a:r>
            <a:r>
              <a:rPr lang="es-ES" sz="1500" dirty="0"/>
              <a:t> (</a:t>
            </a:r>
            <a:r>
              <a:rPr lang="es-ES" sz="1500" dirty="0" smtClean="0"/>
              <a:t>impactos </a:t>
            </a:r>
            <a:r>
              <a:rPr lang="es-ES" sz="1500" dirty="0"/>
              <a:t>futuros </a:t>
            </a:r>
            <a:r>
              <a:rPr lang="es-ES" sz="1500" dirty="0" smtClean="0"/>
              <a:t>en petróleo, gas </a:t>
            </a:r>
            <a:r>
              <a:rPr lang="es-ES" sz="1500" dirty="0"/>
              <a:t>y </a:t>
            </a:r>
            <a:r>
              <a:rPr lang="es-ES" sz="1500" dirty="0" smtClean="0"/>
              <a:t>minería).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500" dirty="0" smtClean="0"/>
              <a:t>Es posible que haya una limitación en la </a:t>
            </a:r>
            <a:r>
              <a:rPr lang="es-ES" sz="1500" dirty="0"/>
              <a:t>capacidad en ciertos </a:t>
            </a:r>
            <a:r>
              <a:rPr lang="es-ES" sz="1500" dirty="0" smtClean="0"/>
              <a:t>contratos </a:t>
            </a:r>
            <a:r>
              <a:rPr lang="es-ES" sz="1500" dirty="0"/>
              <a:t>en el </a:t>
            </a:r>
            <a:r>
              <a:rPr lang="es-ES" sz="1500" dirty="0" smtClean="0"/>
              <a:t>futuro.</a:t>
            </a:r>
            <a:endParaRPr lang="en-US" sz="1500" dirty="0"/>
          </a:p>
        </p:txBody>
      </p:sp>
      <p:sp>
        <p:nvSpPr>
          <p:cNvPr id="12" name="Rounded Rectangle 11"/>
          <p:cNvSpPr/>
          <p:nvPr/>
        </p:nvSpPr>
        <p:spPr>
          <a:xfrm>
            <a:off x="7767134" y="1296454"/>
            <a:ext cx="4013200" cy="188976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rtlCol="0" anchor="ctr"/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 smtClean="0"/>
              <a:t>Regulaciones </a:t>
            </a:r>
            <a:r>
              <a:rPr lang="es-ES" sz="1500" dirty="0"/>
              <a:t>que tienen un impacto directo en algunos territorios (por ejemplo, </a:t>
            </a:r>
            <a:r>
              <a:rPr lang="es-ES" sz="1500" dirty="0" smtClean="0"/>
              <a:t>Panamá).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500" dirty="0" smtClean="0"/>
              <a:t>Impactos </a:t>
            </a:r>
            <a:r>
              <a:rPr lang="es-ES" sz="1500" dirty="0"/>
              <a:t>en la </a:t>
            </a:r>
            <a:r>
              <a:rPr lang="es-ES" sz="1500" dirty="0" smtClean="0"/>
              <a:t>capacidad.</a:t>
            </a:r>
            <a:endParaRPr lang="en-US" sz="15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866617"/>
              </p:ext>
            </p:extLst>
          </p:nvPr>
        </p:nvGraphicFramePr>
        <p:xfrm>
          <a:off x="3160735" y="1296454"/>
          <a:ext cx="6007691" cy="45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emergentes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Renovación</a:t>
            </a:r>
            <a:r>
              <a:rPr lang="en-GB" dirty="0" smtClean="0"/>
              <a:t> 2022/2023: </a:t>
            </a:r>
            <a:r>
              <a:rPr lang="en-GB" dirty="0" err="1" smtClean="0"/>
              <a:t>recapitulación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7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accent1"/>
                </a:solidFill>
              </a:rPr>
              <a:t>Contrato</a:t>
            </a: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chemeClr val="accent1"/>
                </a:solidFill>
              </a:rPr>
              <a:t>Catastrófico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74826" y="2266122"/>
            <a:ext cx="3504070" cy="3643781"/>
          </a:xfrm>
          <a:prstGeom prst="ellipse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oup 125"/>
          <p:cNvGrpSpPr>
            <a:grpSpLocks noChangeAspect="1"/>
          </p:cNvGrpSpPr>
          <p:nvPr/>
        </p:nvGrpSpPr>
        <p:grpSpPr bwMode="auto">
          <a:xfrm>
            <a:off x="2222210" y="2895908"/>
            <a:ext cx="2201899" cy="2390688"/>
            <a:chOff x="2470" y="1556"/>
            <a:chExt cx="1108" cy="1203"/>
          </a:xfrm>
          <a:solidFill>
            <a:schemeClr val="bg1"/>
          </a:solidFill>
        </p:grpSpPr>
        <p:sp>
          <p:nvSpPr>
            <p:cNvPr id="5" name="Freeform 126"/>
            <p:cNvSpPr>
              <a:spLocks noEditPoints="1"/>
            </p:cNvSpPr>
            <p:nvPr/>
          </p:nvSpPr>
          <p:spPr bwMode="auto">
            <a:xfrm>
              <a:off x="2571" y="1556"/>
              <a:ext cx="943" cy="794"/>
            </a:xfrm>
            <a:custGeom>
              <a:avLst/>
              <a:gdLst>
                <a:gd name="T0" fmla="*/ 399 w 399"/>
                <a:gd name="T1" fmla="*/ 155 h 336"/>
                <a:gd name="T2" fmla="*/ 300 w 399"/>
                <a:gd name="T3" fmla="*/ 87 h 336"/>
                <a:gd name="T4" fmla="*/ 289 w 399"/>
                <a:gd name="T5" fmla="*/ 33 h 336"/>
                <a:gd name="T6" fmla="*/ 287 w 399"/>
                <a:gd name="T7" fmla="*/ 18 h 336"/>
                <a:gd name="T8" fmla="*/ 236 w 399"/>
                <a:gd name="T9" fmla="*/ 25 h 336"/>
                <a:gd name="T10" fmla="*/ 233 w 399"/>
                <a:gd name="T11" fmla="*/ 26 h 336"/>
                <a:gd name="T12" fmla="*/ 205 w 399"/>
                <a:gd name="T13" fmla="*/ 2 h 336"/>
                <a:gd name="T14" fmla="*/ 3 w 399"/>
                <a:gd name="T15" fmla="*/ 179 h 336"/>
                <a:gd name="T16" fmla="*/ 53 w 399"/>
                <a:gd name="T17" fmla="*/ 182 h 336"/>
                <a:gd name="T18" fmla="*/ 77 w 399"/>
                <a:gd name="T19" fmla="*/ 334 h 336"/>
                <a:gd name="T20" fmla="*/ 178 w 399"/>
                <a:gd name="T21" fmla="*/ 333 h 336"/>
                <a:gd name="T22" fmla="*/ 214 w 399"/>
                <a:gd name="T23" fmla="*/ 263 h 336"/>
                <a:gd name="T24" fmla="*/ 220 w 399"/>
                <a:gd name="T25" fmla="*/ 250 h 336"/>
                <a:gd name="T26" fmla="*/ 231 w 399"/>
                <a:gd name="T27" fmla="*/ 150 h 336"/>
                <a:gd name="T28" fmla="*/ 193 w 399"/>
                <a:gd name="T29" fmla="*/ 140 h 336"/>
                <a:gd name="T30" fmla="*/ 196 w 399"/>
                <a:gd name="T31" fmla="*/ 142 h 336"/>
                <a:gd name="T32" fmla="*/ 241 w 399"/>
                <a:gd name="T33" fmla="*/ 139 h 336"/>
                <a:gd name="T34" fmla="*/ 245 w 399"/>
                <a:gd name="T35" fmla="*/ 239 h 336"/>
                <a:gd name="T36" fmla="*/ 367 w 399"/>
                <a:gd name="T37" fmla="*/ 314 h 336"/>
                <a:gd name="T38" fmla="*/ 399 w 399"/>
                <a:gd name="T39" fmla="*/ 155 h 336"/>
                <a:gd name="T40" fmla="*/ 206 w 399"/>
                <a:gd name="T41" fmla="*/ 164 h 336"/>
                <a:gd name="T42" fmla="*/ 196 w 399"/>
                <a:gd name="T43" fmla="*/ 264 h 336"/>
                <a:gd name="T44" fmla="*/ 194 w 399"/>
                <a:gd name="T45" fmla="*/ 269 h 336"/>
                <a:gd name="T46" fmla="*/ 170 w 399"/>
                <a:gd name="T47" fmla="*/ 317 h 336"/>
                <a:gd name="T48" fmla="*/ 164 w 399"/>
                <a:gd name="T49" fmla="*/ 320 h 336"/>
                <a:gd name="T50" fmla="*/ 72 w 399"/>
                <a:gd name="T51" fmla="*/ 320 h 336"/>
                <a:gd name="T52" fmla="*/ 67 w 399"/>
                <a:gd name="T53" fmla="*/ 315 h 336"/>
                <a:gd name="T54" fmla="*/ 67 w 399"/>
                <a:gd name="T55" fmla="*/ 168 h 336"/>
                <a:gd name="T56" fmla="*/ 39 w 399"/>
                <a:gd name="T57" fmla="*/ 165 h 336"/>
                <a:gd name="T58" fmla="*/ 241 w 399"/>
                <a:gd name="T59" fmla="*/ 55 h 336"/>
                <a:gd name="T60" fmla="*/ 351 w 399"/>
                <a:gd name="T61" fmla="*/ 302 h 336"/>
                <a:gd name="T62" fmla="*/ 267 w 399"/>
                <a:gd name="T63" fmla="*/ 222 h 336"/>
                <a:gd name="T64" fmla="*/ 263 w 399"/>
                <a:gd name="T65" fmla="*/ 121 h 336"/>
                <a:gd name="T66" fmla="*/ 238 w 399"/>
                <a:gd name="T67" fmla="*/ 62 h 336"/>
                <a:gd name="T68" fmla="*/ 251 w 399"/>
                <a:gd name="T69" fmla="*/ 37 h 336"/>
                <a:gd name="T70" fmla="*/ 276 w 399"/>
                <a:gd name="T71" fmla="*/ 41 h 336"/>
                <a:gd name="T72" fmla="*/ 278 w 399"/>
                <a:gd name="T73" fmla="*/ 57 h 336"/>
                <a:gd name="T74" fmla="*/ 286 w 399"/>
                <a:gd name="T75" fmla="*/ 95 h 336"/>
                <a:gd name="T76" fmla="*/ 356 w 399"/>
                <a:gd name="T77" fmla="*/ 143 h 336"/>
                <a:gd name="T78" fmla="*/ 330 w 399"/>
                <a:gd name="T79" fmla="*/ 15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9" h="336">
                  <a:moveTo>
                    <a:pt x="399" y="155"/>
                  </a:moveTo>
                  <a:cubicBezTo>
                    <a:pt x="399" y="155"/>
                    <a:pt x="399" y="155"/>
                    <a:pt x="399" y="155"/>
                  </a:cubicBezTo>
                  <a:cubicBezTo>
                    <a:pt x="388" y="148"/>
                    <a:pt x="388" y="148"/>
                    <a:pt x="388" y="148"/>
                  </a:cubicBezTo>
                  <a:cubicBezTo>
                    <a:pt x="358" y="128"/>
                    <a:pt x="329" y="107"/>
                    <a:pt x="300" y="87"/>
                  </a:cubicBezTo>
                  <a:cubicBezTo>
                    <a:pt x="298" y="86"/>
                    <a:pt x="297" y="84"/>
                    <a:pt x="296" y="82"/>
                  </a:cubicBezTo>
                  <a:cubicBezTo>
                    <a:pt x="294" y="65"/>
                    <a:pt x="292" y="49"/>
                    <a:pt x="289" y="33"/>
                  </a:cubicBezTo>
                  <a:cubicBezTo>
                    <a:pt x="289" y="29"/>
                    <a:pt x="288" y="25"/>
                    <a:pt x="288" y="21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56" y="22"/>
                    <a:pt x="246" y="23"/>
                    <a:pt x="236" y="25"/>
                  </a:cubicBezTo>
                  <a:cubicBezTo>
                    <a:pt x="235" y="25"/>
                    <a:pt x="235" y="25"/>
                    <a:pt x="234" y="26"/>
                  </a:cubicBezTo>
                  <a:cubicBezTo>
                    <a:pt x="234" y="26"/>
                    <a:pt x="233" y="26"/>
                    <a:pt x="233" y="26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3" y="0"/>
                    <a:pt x="198" y="0"/>
                    <a:pt x="196" y="2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2" y="180"/>
                    <a:pt x="1" y="181"/>
                    <a:pt x="0" y="182"/>
                  </a:cubicBezTo>
                  <a:cubicBezTo>
                    <a:pt x="53" y="182"/>
                    <a:pt x="53" y="182"/>
                    <a:pt x="53" y="182"/>
                  </a:cubicBezTo>
                  <a:cubicBezTo>
                    <a:pt x="53" y="334"/>
                    <a:pt x="53" y="334"/>
                    <a:pt x="53" y="334"/>
                  </a:cubicBezTo>
                  <a:cubicBezTo>
                    <a:pt x="77" y="334"/>
                    <a:pt x="77" y="334"/>
                    <a:pt x="77" y="334"/>
                  </a:cubicBezTo>
                  <a:cubicBezTo>
                    <a:pt x="109" y="334"/>
                    <a:pt x="142" y="334"/>
                    <a:pt x="175" y="334"/>
                  </a:cubicBezTo>
                  <a:cubicBezTo>
                    <a:pt x="177" y="335"/>
                    <a:pt x="177" y="334"/>
                    <a:pt x="178" y="333"/>
                  </a:cubicBezTo>
                  <a:cubicBezTo>
                    <a:pt x="187" y="316"/>
                    <a:pt x="195" y="298"/>
                    <a:pt x="204" y="281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59"/>
                    <a:pt x="217" y="256"/>
                    <a:pt x="219" y="253"/>
                  </a:cubicBezTo>
                  <a:cubicBezTo>
                    <a:pt x="220" y="250"/>
                    <a:pt x="220" y="250"/>
                    <a:pt x="220" y="250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231" y="150"/>
                    <a:pt x="231" y="150"/>
                    <a:pt x="231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5" y="141"/>
                    <a:pt x="195" y="141"/>
                    <a:pt x="195" y="141"/>
                  </a:cubicBezTo>
                  <a:cubicBezTo>
                    <a:pt x="196" y="142"/>
                    <a:pt x="196" y="142"/>
                    <a:pt x="196" y="142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245" y="239"/>
                    <a:pt x="245" y="239"/>
                    <a:pt x="245" y="239"/>
                  </a:cubicBezTo>
                  <a:cubicBezTo>
                    <a:pt x="210" y="336"/>
                    <a:pt x="210" y="336"/>
                    <a:pt x="210" y="336"/>
                  </a:cubicBezTo>
                  <a:cubicBezTo>
                    <a:pt x="367" y="314"/>
                    <a:pt x="367" y="314"/>
                    <a:pt x="367" y="314"/>
                  </a:cubicBezTo>
                  <a:cubicBezTo>
                    <a:pt x="346" y="163"/>
                    <a:pt x="346" y="163"/>
                    <a:pt x="346" y="163"/>
                  </a:cubicBezTo>
                  <a:lnTo>
                    <a:pt x="399" y="155"/>
                  </a:lnTo>
                  <a:close/>
                  <a:moveTo>
                    <a:pt x="156" y="164"/>
                  </a:moveTo>
                  <a:cubicBezTo>
                    <a:pt x="206" y="164"/>
                    <a:pt x="206" y="164"/>
                    <a:pt x="206" y="164"/>
                  </a:cubicBezTo>
                  <a:cubicBezTo>
                    <a:pt x="149" y="264"/>
                    <a:pt x="149" y="264"/>
                    <a:pt x="149" y="264"/>
                  </a:cubicBezTo>
                  <a:cubicBezTo>
                    <a:pt x="196" y="264"/>
                    <a:pt x="196" y="264"/>
                    <a:pt x="196" y="264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5" y="268"/>
                    <a:pt x="195" y="268"/>
                    <a:pt x="194" y="269"/>
                  </a:cubicBezTo>
                  <a:cubicBezTo>
                    <a:pt x="187" y="283"/>
                    <a:pt x="187" y="283"/>
                    <a:pt x="187" y="283"/>
                  </a:cubicBezTo>
                  <a:cubicBezTo>
                    <a:pt x="181" y="294"/>
                    <a:pt x="176" y="306"/>
                    <a:pt x="170" y="317"/>
                  </a:cubicBezTo>
                  <a:cubicBezTo>
                    <a:pt x="169" y="319"/>
                    <a:pt x="168" y="320"/>
                    <a:pt x="164" y="320"/>
                  </a:cubicBezTo>
                  <a:cubicBezTo>
                    <a:pt x="164" y="320"/>
                    <a:pt x="164" y="320"/>
                    <a:pt x="164" y="320"/>
                  </a:cubicBezTo>
                  <a:cubicBezTo>
                    <a:pt x="133" y="320"/>
                    <a:pt x="102" y="320"/>
                    <a:pt x="72" y="320"/>
                  </a:cubicBezTo>
                  <a:cubicBezTo>
                    <a:pt x="72" y="320"/>
                    <a:pt x="72" y="320"/>
                    <a:pt x="72" y="320"/>
                  </a:cubicBezTo>
                  <a:cubicBezTo>
                    <a:pt x="71" y="320"/>
                    <a:pt x="70" y="320"/>
                    <a:pt x="69" y="319"/>
                  </a:cubicBezTo>
                  <a:cubicBezTo>
                    <a:pt x="67" y="318"/>
                    <a:pt x="67" y="317"/>
                    <a:pt x="67" y="315"/>
                  </a:cubicBezTo>
                  <a:cubicBezTo>
                    <a:pt x="67" y="276"/>
                    <a:pt x="67" y="236"/>
                    <a:pt x="67" y="196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41" y="55"/>
                    <a:pt x="241" y="55"/>
                    <a:pt x="241" y="55"/>
                  </a:cubicBezTo>
                  <a:lnTo>
                    <a:pt x="156" y="164"/>
                  </a:lnTo>
                  <a:close/>
                  <a:moveTo>
                    <a:pt x="351" y="302"/>
                  </a:moveTo>
                  <a:cubicBezTo>
                    <a:pt x="232" y="318"/>
                    <a:pt x="232" y="318"/>
                    <a:pt x="232" y="318"/>
                  </a:cubicBezTo>
                  <a:cubicBezTo>
                    <a:pt x="267" y="222"/>
                    <a:pt x="267" y="222"/>
                    <a:pt x="267" y="222"/>
                  </a:cubicBezTo>
                  <a:cubicBezTo>
                    <a:pt x="220" y="228"/>
                    <a:pt x="220" y="228"/>
                    <a:pt x="220" y="228"/>
                  </a:cubicBezTo>
                  <a:cubicBezTo>
                    <a:pt x="263" y="121"/>
                    <a:pt x="263" y="121"/>
                    <a:pt x="263" y="121"/>
                  </a:cubicBezTo>
                  <a:cubicBezTo>
                    <a:pt x="216" y="128"/>
                    <a:pt x="216" y="128"/>
                    <a:pt x="216" y="128"/>
                  </a:cubicBezTo>
                  <a:cubicBezTo>
                    <a:pt x="238" y="62"/>
                    <a:pt x="238" y="62"/>
                    <a:pt x="238" y="62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41"/>
                    <a:pt x="276" y="41"/>
                    <a:pt x="276" y="41"/>
                  </a:cubicBezTo>
                  <a:cubicBezTo>
                    <a:pt x="277" y="44"/>
                    <a:pt x="277" y="48"/>
                    <a:pt x="278" y="51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80" y="69"/>
                    <a:pt x="282" y="80"/>
                    <a:pt x="283" y="92"/>
                  </a:cubicBezTo>
                  <a:cubicBezTo>
                    <a:pt x="283" y="93"/>
                    <a:pt x="284" y="94"/>
                    <a:pt x="286" y="95"/>
                  </a:cubicBezTo>
                  <a:cubicBezTo>
                    <a:pt x="354" y="142"/>
                    <a:pt x="354" y="142"/>
                    <a:pt x="354" y="142"/>
                  </a:cubicBezTo>
                  <a:cubicBezTo>
                    <a:pt x="354" y="142"/>
                    <a:pt x="355" y="143"/>
                    <a:pt x="356" y="143"/>
                  </a:cubicBezTo>
                  <a:cubicBezTo>
                    <a:pt x="360" y="146"/>
                    <a:pt x="360" y="146"/>
                    <a:pt x="360" y="146"/>
                  </a:cubicBezTo>
                  <a:cubicBezTo>
                    <a:pt x="330" y="151"/>
                    <a:pt x="330" y="151"/>
                    <a:pt x="330" y="151"/>
                  </a:cubicBezTo>
                  <a:lnTo>
                    <a:pt x="351" y="3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" name="Freeform 127"/>
            <p:cNvSpPr>
              <a:spLocks/>
            </p:cNvSpPr>
            <p:nvPr/>
          </p:nvSpPr>
          <p:spPr bwMode="auto">
            <a:xfrm>
              <a:off x="2961" y="2393"/>
              <a:ext cx="617" cy="366"/>
            </a:xfrm>
            <a:custGeom>
              <a:avLst/>
              <a:gdLst>
                <a:gd name="T0" fmla="*/ 261 w 261"/>
                <a:gd name="T1" fmla="*/ 14 h 155"/>
                <a:gd name="T2" fmla="*/ 261 w 261"/>
                <a:gd name="T3" fmla="*/ 0 h 155"/>
                <a:gd name="T4" fmla="*/ 237 w 261"/>
                <a:gd name="T5" fmla="*/ 0 h 155"/>
                <a:gd name="T6" fmla="*/ 46 w 261"/>
                <a:gd name="T7" fmla="*/ 0 h 155"/>
                <a:gd name="T8" fmla="*/ 43 w 261"/>
                <a:gd name="T9" fmla="*/ 1 h 155"/>
                <a:gd name="T10" fmla="*/ 12 w 261"/>
                <a:gd name="T11" fmla="*/ 68 h 155"/>
                <a:gd name="T12" fmla="*/ 3 w 261"/>
                <a:gd name="T13" fmla="*/ 87 h 155"/>
                <a:gd name="T14" fmla="*/ 0 w 261"/>
                <a:gd name="T15" fmla="*/ 93 h 155"/>
                <a:gd name="T16" fmla="*/ 0 w 261"/>
                <a:gd name="T17" fmla="*/ 94 h 155"/>
                <a:gd name="T18" fmla="*/ 32 w 261"/>
                <a:gd name="T19" fmla="*/ 85 h 155"/>
                <a:gd name="T20" fmla="*/ 2 w 261"/>
                <a:gd name="T21" fmla="*/ 149 h 155"/>
                <a:gd name="T22" fmla="*/ 15 w 261"/>
                <a:gd name="T23" fmla="*/ 155 h 155"/>
                <a:gd name="T24" fmla="*/ 58 w 261"/>
                <a:gd name="T25" fmla="*/ 63 h 155"/>
                <a:gd name="T26" fmla="*/ 27 w 261"/>
                <a:gd name="T27" fmla="*/ 72 h 155"/>
                <a:gd name="T28" fmla="*/ 28 w 261"/>
                <a:gd name="T29" fmla="*/ 68 h 155"/>
                <a:gd name="T30" fmla="*/ 29 w 261"/>
                <a:gd name="T31" fmla="*/ 66 h 155"/>
                <a:gd name="T32" fmla="*/ 35 w 261"/>
                <a:gd name="T33" fmla="*/ 53 h 155"/>
                <a:gd name="T34" fmla="*/ 51 w 261"/>
                <a:gd name="T35" fmla="*/ 19 h 155"/>
                <a:gd name="T36" fmla="*/ 58 w 261"/>
                <a:gd name="T37" fmla="*/ 14 h 155"/>
                <a:gd name="T38" fmla="*/ 59 w 261"/>
                <a:gd name="T39" fmla="*/ 14 h 155"/>
                <a:gd name="T40" fmla="*/ 227 w 261"/>
                <a:gd name="T41" fmla="*/ 14 h 155"/>
                <a:gd name="T42" fmla="*/ 261 w 261"/>
                <a:gd name="T43" fmla="*/ 1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155">
                  <a:moveTo>
                    <a:pt x="261" y="14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173" y="0"/>
                    <a:pt x="110" y="0"/>
                    <a:pt x="46" y="0"/>
                  </a:cubicBezTo>
                  <a:cubicBezTo>
                    <a:pt x="44" y="0"/>
                    <a:pt x="44" y="0"/>
                    <a:pt x="43" y="1"/>
                  </a:cubicBezTo>
                  <a:cubicBezTo>
                    <a:pt x="33" y="23"/>
                    <a:pt x="23" y="46"/>
                    <a:pt x="12" y="68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9"/>
                    <a:pt x="1" y="91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9" y="6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42"/>
                    <a:pt x="46" y="30"/>
                    <a:pt x="51" y="19"/>
                  </a:cubicBezTo>
                  <a:cubicBezTo>
                    <a:pt x="53" y="15"/>
                    <a:pt x="55" y="14"/>
                    <a:pt x="58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15" y="14"/>
                    <a:pt x="171" y="14"/>
                    <a:pt x="227" y="14"/>
                  </a:cubicBezTo>
                  <a:lnTo>
                    <a:pt x="261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" name="Rectangle 128"/>
            <p:cNvSpPr>
              <a:spLocks noChangeArrowheads="1"/>
            </p:cNvSpPr>
            <p:nvPr/>
          </p:nvSpPr>
          <p:spPr bwMode="auto">
            <a:xfrm>
              <a:off x="2470" y="2381"/>
              <a:ext cx="498" cy="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Puntos clave de la renovación 2022/2023</a:t>
            </a: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ES" smtClean="0"/>
              <a:pPr algn="r"/>
              <a:t>13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CAT XL</a:t>
            </a:r>
            <a:endParaRPr lang="es-ES" dirty="0"/>
          </a:p>
        </p:txBody>
      </p:sp>
      <p:sp>
        <p:nvSpPr>
          <p:cNvPr id="7" name="Oval 6"/>
          <p:cNvSpPr/>
          <p:nvPr/>
        </p:nvSpPr>
        <p:spPr>
          <a:xfrm>
            <a:off x="485775" y="1609725"/>
            <a:ext cx="930395" cy="930395"/>
          </a:xfrm>
          <a:prstGeom prst="ellipse">
            <a:avLst/>
          </a:prstGeom>
          <a:solidFill>
            <a:srgbClr val="002C7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8" name="Straight Connector 7"/>
          <p:cNvCxnSpPr>
            <a:stCxn id="7" idx="4"/>
          </p:cNvCxnSpPr>
          <p:nvPr/>
        </p:nvCxnSpPr>
        <p:spPr>
          <a:xfrm>
            <a:off x="950973" y="2540120"/>
            <a:ext cx="0" cy="2815520"/>
          </a:xfrm>
          <a:prstGeom prst="line">
            <a:avLst/>
          </a:prstGeom>
          <a:noFill/>
          <a:ln w="19050" cap="flat" cmpd="sng" algn="ctr">
            <a:solidFill>
              <a:srgbClr val="DADADA"/>
            </a:solidFill>
            <a:prstDash val="solid"/>
          </a:ln>
          <a:effectLst/>
        </p:spPr>
      </p:cxnSp>
      <p:sp>
        <p:nvSpPr>
          <p:cNvPr id="9" name="Oval 8"/>
          <p:cNvSpPr/>
          <p:nvPr/>
        </p:nvSpPr>
        <p:spPr>
          <a:xfrm>
            <a:off x="847872" y="2900873"/>
            <a:ext cx="222729" cy="222729"/>
          </a:xfrm>
          <a:prstGeom prst="ellipse">
            <a:avLst/>
          </a:prstGeom>
          <a:solidFill>
            <a:srgbClr val="002C7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7872" y="3484502"/>
            <a:ext cx="222729" cy="222729"/>
          </a:xfrm>
          <a:prstGeom prst="ellipse">
            <a:avLst/>
          </a:prstGeom>
          <a:solidFill>
            <a:srgbClr val="002C7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703" y="3384974"/>
            <a:ext cx="5447260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 smtClean="0">
                <a:solidFill>
                  <a:srgbClr val="000000"/>
                </a:solidFill>
              </a:rPr>
              <a:t>Aumento de cobertura para </a:t>
            </a:r>
            <a:r>
              <a:rPr lang="es-ES" sz="1400" b="1" kern="0" dirty="0" smtClean="0">
                <a:solidFill>
                  <a:srgbClr val="000000"/>
                </a:solidFill>
              </a:rPr>
              <a:t>Equidad</a:t>
            </a:r>
            <a:r>
              <a:rPr lang="es-ES" sz="1400" kern="0" dirty="0" smtClean="0">
                <a:solidFill>
                  <a:srgbClr val="000000"/>
                </a:solidFill>
              </a:rPr>
              <a:t> (de 13m a 14m), </a:t>
            </a:r>
            <a:r>
              <a:rPr lang="es-ES" sz="1400" b="1" kern="0" dirty="0" err="1" smtClean="0">
                <a:solidFill>
                  <a:srgbClr val="000000"/>
                </a:solidFill>
              </a:rPr>
              <a:t>Fedpa</a:t>
            </a:r>
            <a:r>
              <a:rPr lang="es-ES" sz="1400" kern="0" dirty="0" smtClean="0">
                <a:solidFill>
                  <a:srgbClr val="000000"/>
                </a:solidFill>
              </a:rPr>
              <a:t> (de 3m a 5m) y </a:t>
            </a:r>
            <a:r>
              <a:rPr lang="es-ES" sz="1400" b="1" kern="0" dirty="0" smtClean="0">
                <a:solidFill>
                  <a:srgbClr val="000000"/>
                </a:solidFill>
              </a:rPr>
              <a:t>Columna</a:t>
            </a:r>
            <a:r>
              <a:rPr lang="es-ES" sz="1400" kern="0" dirty="0" smtClean="0">
                <a:solidFill>
                  <a:srgbClr val="000000"/>
                </a:solidFill>
              </a:rPr>
              <a:t> (de 5m a 7m).</a:t>
            </a:r>
            <a:endParaRPr kumimoji="0" lang="es-E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7872" y="4068131"/>
            <a:ext cx="222729" cy="222729"/>
          </a:xfrm>
          <a:prstGeom prst="ellipse">
            <a:avLst/>
          </a:prstGeom>
          <a:solidFill>
            <a:srgbClr val="002C7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0703" y="3967237"/>
            <a:ext cx="5447260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911995">
              <a:defRPr/>
            </a:pPr>
            <a:r>
              <a:rPr lang="es-ES" sz="1400" b="1" kern="0" dirty="0" err="1" smtClean="0">
                <a:solidFill>
                  <a:srgbClr val="000000"/>
                </a:solidFill>
              </a:rPr>
              <a:t>Coopseguros</a:t>
            </a:r>
            <a:r>
              <a:rPr lang="es-ES" sz="1400" kern="0" dirty="0" smtClean="0">
                <a:solidFill>
                  <a:srgbClr val="000000"/>
                </a:solidFill>
              </a:rPr>
              <a:t> compra una </a:t>
            </a:r>
            <a:r>
              <a:rPr lang="es-ES" sz="1400" b="1" kern="0" dirty="0" smtClean="0">
                <a:solidFill>
                  <a:srgbClr val="000000"/>
                </a:solidFill>
              </a:rPr>
              <a:t>Top </a:t>
            </a:r>
            <a:r>
              <a:rPr lang="es-ES" sz="1400" b="1" kern="0" dirty="0" err="1" smtClean="0">
                <a:solidFill>
                  <a:srgbClr val="000000"/>
                </a:solidFill>
              </a:rPr>
              <a:t>Layer</a:t>
            </a:r>
            <a:r>
              <a:rPr lang="es-ES" sz="1400" b="1" kern="0" dirty="0" smtClean="0">
                <a:solidFill>
                  <a:srgbClr val="000000"/>
                </a:solidFill>
              </a:rPr>
              <a:t> </a:t>
            </a:r>
            <a:r>
              <a:rPr lang="es-ES" sz="1400" kern="0" dirty="0" smtClean="0">
                <a:solidFill>
                  <a:srgbClr val="000000"/>
                </a:solidFill>
              </a:rPr>
              <a:t>de 8.5m </a:t>
            </a:r>
            <a:r>
              <a:rPr lang="es-ES" sz="1400" kern="0" dirty="0" err="1" smtClean="0">
                <a:solidFill>
                  <a:srgbClr val="000000"/>
                </a:solidFill>
              </a:rPr>
              <a:t>xs</a:t>
            </a:r>
            <a:r>
              <a:rPr lang="es-ES" sz="1400" kern="0" dirty="0" smtClean="0">
                <a:solidFill>
                  <a:srgbClr val="000000"/>
                </a:solidFill>
              </a:rPr>
              <a:t> 20m para una protección más conservadora (de 18m a 28.5m). </a:t>
            </a:r>
            <a:endParaRPr lang="es-ES" sz="1400" kern="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50236" y="5235390"/>
            <a:ext cx="222729" cy="222729"/>
          </a:xfrm>
          <a:prstGeom prst="ellipse">
            <a:avLst/>
          </a:prstGeom>
          <a:solidFill>
            <a:srgbClr val="002C7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0702" y="5059913"/>
            <a:ext cx="5447262" cy="6463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 smtClean="0">
                <a:solidFill>
                  <a:srgbClr val="000000"/>
                </a:solidFill>
              </a:rPr>
              <a:t>Se volvió a cubrir el </a:t>
            </a:r>
            <a:r>
              <a:rPr lang="es-ES" sz="1400" b="1" kern="0" dirty="0" err="1" smtClean="0">
                <a:solidFill>
                  <a:srgbClr val="000000"/>
                </a:solidFill>
              </a:rPr>
              <a:t>Shortfall</a:t>
            </a:r>
            <a:r>
              <a:rPr lang="es-ES" sz="1400" kern="0" dirty="0" smtClean="0">
                <a:solidFill>
                  <a:srgbClr val="000000"/>
                </a:solidFill>
              </a:rPr>
              <a:t> de </a:t>
            </a:r>
            <a:r>
              <a:rPr lang="es-ES" sz="1400" kern="0" dirty="0" err="1" smtClean="0">
                <a:solidFill>
                  <a:srgbClr val="000000"/>
                </a:solidFill>
              </a:rPr>
              <a:t>Tajy</a:t>
            </a:r>
            <a:r>
              <a:rPr lang="es-ES" sz="1400" kern="0" dirty="0" smtClean="0">
                <a:solidFill>
                  <a:srgbClr val="000000"/>
                </a:solidFill>
              </a:rPr>
              <a:t>, debido a la imposibilidad de colocar el 100% de la cesión de su Cuota Parte, sin modificar estructura.</a:t>
            </a:r>
            <a:endParaRPr kumimoji="0" lang="es-E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7872" y="4651760"/>
            <a:ext cx="222729" cy="222729"/>
          </a:xfrm>
          <a:prstGeom prst="ellipse">
            <a:avLst/>
          </a:prstGeom>
          <a:solidFill>
            <a:srgbClr val="002C7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8338" y="4657222"/>
            <a:ext cx="5447262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911995">
              <a:defRPr/>
            </a:pPr>
            <a:r>
              <a:rPr lang="es-ES" sz="1400" kern="0" dirty="0" smtClean="0">
                <a:solidFill>
                  <a:srgbClr val="000000"/>
                </a:solidFill>
              </a:rPr>
              <a:t>Columna sube el </a:t>
            </a:r>
            <a:r>
              <a:rPr lang="es-ES" sz="1400" b="1" kern="0" dirty="0" smtClean="0">
                <a:solidFill>
                  <a:srgbClr val="000000"/>
                </a:solidFill>
              </a:rPr>
              <a:t>deducible</a:t>
            </a:r>
            <a:r>
              <a:rPr lang="es-ES" sz="1400" kern="0" dirty="0" smtClean="0">
                <a:solidFill>
                  <a:srgbClr val="000000"/>
                </a:solidFill>
              </a:rPr>
              <a:t> de USD 150,000 a USD 250,000.</a:t>
            </a:r>
            <a:endParaRPr lang="es-ES" sz="1400" kern="0" dirty="0">
              <a:solidFill>
                <a:srgbClr val="000000"/>
              </a:solidFill>
            </a:endParaRPr>
          </a:p>
        </p:txBody>
      </p:sp>
      <p:grpSp>
        <p:nvGrpSpPr>
          <p:cNvPr id="48" name="Group 122"/>
          <p:cNvGrpSpPr>
            <a:grpSpLocks noChangeAspect="1"/>
          </p:cNvGrpSpPr>
          <p:nvPr/>
        </p:nvGrpSpPr>
        <p:grpSpPr bwMode="auto">
          <a:xfrm>
            <a:off x="622937" y="1809870"/>
            <a:ext cx="645449" cy="525788"/>
            <a:chOff x="1929" y="2242"/>
            <a:chExt cx="178" cy="145"/>
          </a:xfrm>
          <a:solidFill>
            <a:schemeClr val="bg1"/>
          </a:solidFill>
        </p:grpSpPr>
        <p:sp>
          <p:nvSpPr>
            <p:cNvPr id="49" name="Freeform 123"/>
            <p:cNvSpPr>
              <a:spLocks/>
            </p:cNvSpPr>
            <p:nvPr/>
          </p:nvSpPr>
          <p:spPr bwMode="auto">
            <a:xfrm>
              <a:off x="1929" y="2242"/>
              <a:ext cx="89" cy="123"/>
            </a:xfrm>
            <a:custGeom>
              <a:avLst/>
              <a:gdLst>
                <a:gd name="T0" fmla="*/ 47 w 64"/>
                <a:gd name="T1" fmla="*/ 1 h 88"/>
                <a:gd name="T2" fmla="*/ 41 w 64"/>
                <a:gd name="T3" fmla="*/ 1 h 88"/>
                <a:gd name="T4" fmla="*/ 41 w 64"/>
                <a:gd name="T5" fmla="*/ 7 h 88"/>
                <a:gd name="T6" fmla="*/ 50 w 64"/>
                <a:gd name="T7" fmla="*/ 16 h 88"/>
                <a:gd name="T8" fmla="*/ 36 w 64"/>
                <a:gd name="T9" fmla="*/ 16 h 88"/>
                <a:gd name="T10" fmla="*/ 0 w 64"/>
                <a:gd name="T11" fmla="*/ 52 h 88"/>
                <a:gd name="T12" fmla="*/ 36 w 64"/>
                <a:gd name="T13" fmla="*/ 88 h 88"/>
                <a:gd name="T14" fmla="*/ 44 w 64"/>
                <a:gd name="T15" fmla="*/ 88 h 88"/>
                <a:gd name="T16" fmla="*/ 48 w 64"/>
                <a:gd name="T17" fmla="*/ 84 h 88"/>
                <a:gd name="T18" fmla="*/ 44 w 64"/>
                <a:gd name="T19" fmla="*/ 80 h 88"/>
                <a:gd name="T20" fmla="*/ 36 w 64"/>
                <a:gd name="T21" fmla="*/ 80 h 88"/>
                <a:gd name="T22" fmla="*/ 8 w 64"/>
                <a:gd name="T23" fmla="*/ 52 h 88"/>
                <a:gd name="T24" fmla="*/ 36 w 64"/>
                <a:gd name="T25" fmla="*/ 24 h 88"/>
                <a:gd name="T26" fmla="*/ 60 w 64"/>
                <a:gd name="T27" fmla="*/ 24 h 88"/>
                <a:gd name="T28" fmla="*/ 64 w 64"/>
                <a:gd name="T29" fmla="*/ 22 h 88"/>
                <a:gd name="T30" fmla="*/ 63 w 64"/>
                <a:gd name="T31" fmla="*/ 17 h 88"/>
                <a:gd name="T32" fmla="*/ 47 w 64"/>
                <a:gd name="T33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88">
                  <a:moveTo>
                    <a:pt x="47" y="1"/>
                  </a:moveTo>
                  <a:cubicBezTo>
                    <a:pt x="45" y="0"/>
                    <a:pt x="43" y="0"/>
                    <a:pt x="41" y="1"/>
                  </a:cubicBezTo>
                  <a:cubicBezTo>
                    <a:pt x="40" y="3"/>
                    <a:pt x="40" y="5"/>
                    <a:pt x="41" y="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6" y="16"/>
                    <a:pt x="0" y="32"/>
                    <a:pt x="0" y="52"/>
                  </a:cubicBezTo>
                  <a:cubicBezTo>
                    <a:pt x="0" y="72"/>
                    <a:pt x="16" y="88"/>
                    <a:pt x="36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6" y="88"/>
                    <a:pt x="48" y="86"/>
                    <a:pt x="48" y="84"/>
                  </a:cubicBezTo>
                  <a:cubicBezTo>
                    <a:pt x="48" y="82"/>
                    <a:pt x="46" y="80"/>
                    <a:pt x="44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21" y="80"/>
                    <a:pt x="8" y="67"/>
                    <a:pt x="8" y="52"/>
                  </a:cubicBezTo>
                  <a:cubicBezTo>
                    <a:pt x="8" y="37"/>
                    <a:pt x="21" y="24"/>
                    <a:pt x="36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3" y="23"/>
                    <a:pt x="64" y="22"/>
                  </a:cubicBezTo>
                  <a:cubicBezTo>
                    <a:pt x="64" y="20"/>
                    <a:pt x="64" y="18"/>
                    <a:pt x="63" y="17"/>
                  </a:cubicBezTo>
                  <a:lnTo>
                    <a:pt x="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124"/>
            <p:cNvSpPr>
              <a:spLocks/>
            </p:cNvSpPr>
            <p:nvPr/>
          </p:nvSpPr>
          <p:spPr bwMode="auto">
            <a:xfrm>
              <a:off x="2018" y="2264"/>
              <a:ext cx="89" cy="123"/>
            </a:xfrm>
            <a:custGeom>
              <a:avLst/>
              <a:gdLst>
                <a:gd name="T0" fmla="*/ 28 w 64"/>
                <a:gd name="T1" fmla="*/ 0 h 88"/>
                <a:gd name="T2" fmla="*/ 20 w 64"/>
                <a:gd name="T3" fmla="*/ 0 h 88"/>
                <a:gd name="T4" fmla="*/ 16 w 64"/>
                <a:gd name="T5" fmla="*/ 4 h 88"/>
                <a:gd name="T6" fmla="*/ 20 w 64"/>
                <a:gd name="T7" fmla="*/ 8 h 88"/>
                <a:gd name="T8" fmla="*/ 28 w 64"/>
                <a:gd name="T9" fmla="*/ 8 h 88"/>
                <a:gd name="T10" fmla="*/ 56 w 64"/>
                <a:gd name="T11" fmla="*/ 36 h 88"/>
                <a:gd name="T12" fmla="*/ 28 w 64"/>
                <a:gd name="T13" fmla="*/ 64 h 88"/>
                <a:gd name="T14" fmla="*/ 4 w 64"/>
                <a:gd name="T15" fmla="*/ 64 h 88"/>
                <a:gd name="T16" fmla="*/ 0 w 64"/>
                <a:gd name="T17" fmla="*/ 66 h 88"/>
                <a:gd name="T18" fmla="*/ 1 w 64"/>
                <a:gd name="T19" fmla="*/ 71 h 88"/>
                <a:gd name="T20" fmla="*/ 17 w 64"/>
                <a:gd name="T21" fmla="*/ 87 h 88"/>
                <a:gd name="T22" fmla="*/ 20 w 64"/>
                <a:gd name="T23" fmla="*/ 88 h 88"/>
                <a:gd name="T24" fmla="*/ 23 w 64"/>
                <a:gd name="T25" fmla="*/ 87 h 88"/>
                <a:gd name="T26" fmla="*/ 23 w 64"/>
                <a:gd name="T27" fmla="*/ 81 h 88"/>
                <a:gd name="T28" fmla="*/ 14 w 64"/>
                <a:gd name="T29" fmla="*/ 72 h 88"/>
                <a:gd name="T30" fmla="*/ 28 w 64"/>
                <a:gd name="T31" fmla="*/ 72 h 88"/>
                <a:gd name="T32" fmla="*/ 64 w 64"/>
                <a:gd name="T33" fmla="*/ 36 h 88"/>
                <a:gd name="T34" fmla="*/ 28 w 64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88">
                  <a:moveTo>
                    <a:pt x="2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6"/>
                    <a:pt x="18" y="8"/>
                    <a:pt x="2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43" y="8"/>
                    <a:pt x="56" y="21"/>
                    <a:pt x="56" y="36"/>
                  </a:cubicBezTo>
                  <a:cubicBezTo>
                    <a:pt x="56" y="51"/>
                    <a:pt x="43" y="64"/>
                    <a:pt x="28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1" y="65"/>
                    <a:pt x="0" y="66"/>
                  </a:cubicBezTo>
                  <a:cubicBezTo>
                    <a:pt x="0" y="68"/>
                    <a:pt x="0" y="70"/>
                    <a:pt x="1" y="71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1" y="88"/>
                    <a:pt x="22" y="88"/>
                    <a:pt x="23" y="87"/>
                  </a:cubicBezTo>
                  <a:cubicBezTo>
                    <a:pt x="24" y="85"/>
                    <a:pt x="24" y="83"/>
                    <a:pt x="23" y="81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48" y="72"/>
                    <a:pt x="64" y="56"/>
                    <a:pt x="64" y="36"/>
                  </a:cubicBezTo>
                  <a:cubicBezTo>
                    <a:pt x="64" y="16"/>
                    <a:pt x="48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202719" y="2794973"/>
            <a:ext cx="5447260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kern="0" dirty="0" smtClean="0">
                <a:solidFill>
                  <a:srgbClr val="000000"/>
                </a:solidFill>
              </a:rPr>
              <a:t>Estructura más eficiente: </a:t>
            </a:r>
            <a:r>
              <a:rPr lang="es-ES" sz="1400" kern="0" dirty="0" smtClean="0">
                <a:solidFill>
                  <a:srgbClr val="000000"/>
                </a:solidFill>
              </a:rPr>
              <a:t>de 12 capas a 6 con la misma cobertura vertical.</a:t>
            </a:r>
            <a:endParaRPr kumimoji="0" lang="es-E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3382"/>
              </p:ext>
            </p:extLst>
          </p:nvPr>
        </p:nvGraphicFramePr>
        <p:xfrm>
          <a:off x="7418550" y="1201107"/>
          <a:ext cx="4037792" cy="260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Worksheet" r:id="rId4" imgW="4438744" imgH="2867018" progId="Excel.Sheet.12">
                  <p:embed/>
                </p:oleObj>
              </mc:Choice>
              <mc:Fallback>
                <p:oleObj name="Worksheet" r:id="rId4" imgW="4438744" imgH="28670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18550" y="1201107"/>
                        <a:ext cx="4037792" cy="260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993288"/>
              </p:ext>
            </p:extLst>
          </p:nvPr>
        </p:nvGraphicFramePr>
        <p:xfrm>
          <a:off x="7418550" y="3947881"/>
          <a:ext cx="4011450" cy="1902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Worksheet" r:id="rId6" imgW="4438744" imgH="2105149" progId="Excel.Sheet.12">
                  <p:embed/>
                </p:oleObj>
              </mc:Choice>
              <mc:Fallback>
                <p:oleObj name="Worksheet" r:id="rId6" imgW="4438744" imgH="21051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18550" y="3947881"/>
                        <a:ext cx="4011450" cy="1902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custData r:id="rId2"/>
    </p:custDataLst>
    <p:extLst>
      <p:ext uri="{BB962C8B-B14F-4D97-AF65-F5344CB8AC3E}">
        <p14:creationId xmlns:p14="http://schemas.microsoft.com/office/powerpoint/2010/main" val="38392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Tendencias</a:t>
            </a:r>
            <a:r>
              <a:rPr lang="en-GB" dirty="0" smtClean="0"/>
              <a:t> de </a:t>
            </a:r>
            <a:r>
              <a:rPr lang="en-GB" dirty="0" err="1" smtClean="0"/>
              <a:t>Primas</a:t>
            </a:r>
            <a:r>
              <a:rPr lang="en-GB" dirty="0" smtClean="0"/>
              <a:t> y </a:t>
            </a:r>
            <a:r>
              <a:rPr lang="en-GB" dirty="0" err="1" smtClean="0"/>
              <a:t>Tasas</a:t>
            </a:r>
            <a:r>
              <a:rPr lang="en-GB" dirty="0" smtClean="0"/>
              <a:t> </a:t>
            </a:r>
            <a:r>
              <a:rPr lang="en-GB" dirty="0" err="1" smtClean="0"/>
              <a:t>desde</a:t>
            </a:r>
            <a:r>
              <a:rPr lang="en-GB" dirty="0" smtClean="0"/>
              <a:t> 2012 a 2022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6040D-6F20-4F4B-8995-856BEECD84B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CAT XL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90235"/>
              </p:ext>
            </p:extLst>
          </p:nvPr>
        </p:nvGraphicFramePr>
        <p:xfrm>
          <a:off x="1270059" y="1423479"/>
          <a:ext cx="33718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Worksheet" r:id="rId3" imgW="3372002" imgH="2524001" progId="Excel.Sheet.12">
                  <p:embed/>
                </p:oleObj>
              </mc:Choice>
              <mc:Fallback>
                <p:oleObj name="Worksheet" r:id="rId3" imgW="3372002" imgH="25240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59" y="1423479"/>
                        <a:ext cx="33718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503052"/>
              </p:ext>
            </p:extLst>
          </p:nvPr>
        </p:nvGraphicFramePr>
        <p:xfrm>
          <a:off x="6311659" y="1375254"/>
          <a:ext cx="4799933" cy="255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52529" y="4710022"/>
            <a:ext cx="11156869" cy="1358277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 smtClean="0"/>
              <a:t>Tasas bastante estables, a pesar de la coyuntura del mercado.</a:t>
            </a:r>
          </a:p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500" dirty="0" smtClean="0"/>
          </a:p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 smtClean="0"/>
              <a:t>Aumento en prima global, principalmente debido al incremento en la cobertura de algunas compañías.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138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accent1"/>
                </a:solidFill>
              </a:rPr>
              <a:t>Contrato</a:t>
            </a: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chemeClr val="accent1"/>
                </a:solidFill>
              </a:rPr>
              <a:t>Por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Riesgo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74826" y="2266122"/>
            <a:ext cx="3504070" cy="3643781"/>
          </a:xfrm>
          <a:prstGeom prst="ellipse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Freeform 204"/>
          <p:cNvSpPr>
            <a:spLocks noChangeAspect="1" noEditPoints="1"/>
          </p:cNvSpPr>
          <p:nvPr/>
        </p:nvSpPr>
        <p:spPr bwMode="auto">
          <a:xfrm>
            <a:off x="2498499" y="2939162"/>
            <a:ext cx="1656723" cy="2297700"/>
          </a:xfrm>
          <a:custGeom>
            <a:avLst/>
            <a:gdLst>
              <a:gd name="T0" fmla="*/ 102 w 271"/>
              <a:gd name="T1" fmla="*/ 303 h 376"/>
              <a:gd name="T2" fmla="*/ 117 w 271"/>
              <a:gd name="T3" fmla="*/ 357 h 376"/>
              <a:gd name="T4" fmla="*/ 119 w 271"/>
              <a:gd name="T5" fmla="*/ 374 h 376"/>
              <a:gd name="T6" fmla="*/ 5 w 271"/>
              <a:gd name="T7" fmla="*/ 276 h 376"/>
              <a:gd name="T8" fmla="*/ 29 w 271"/>
              <a:gd name="T9" fmla="*/ 161 h 376"/>
              <a:gd name="T10" fmla="*/ 97 w 271"/>
              <a:gd name="T11" fmla="*/ 70 h 376"/>
              <a:gd name="T12" fmla="*/ 106 w 271"/>
              <a:gd name="T13" fmla="*/ 10 h 376"/>
              <a:gd name="T14" fmla="*/ 104 w 271"/>
              <a:gd name="T15" fmla="*/ 0 h 376"/>
              <a:gd name="T16" fmla="*/ 178 w 271"/>
              <a:gd name="T17" fmla="*/ 75 h 376"/>
              <a:gd name="T18" fmla="*/ 178 w 271"/>
              <a:gd name="T19" fmla="*/ 144 h 376"/>
              <a:gd name="T20" fmla="*/ 197 w 271"/>
              <a:gd name="T21" fmla="*/ 102 h 376"/>
              <a:gd name="T22" fmla="*/ 250 w 271"/>
              <a:gd name="T23" fmla="*/ 159 h 376"/>
              <a:gd name="T24" fmla="*/ 263 w 271"/>
              <a:gd name="T25" fmla="*/ 286 h 376"/>
              <a:gd name="T26" fmla="*/ 166 w 271"/>
              <a:gd name="T27" fmla="*/ 371 h 376"/>
              <a:gd name="T28" fmla="*/ 162 w 271"/>
              <a:gd name="T29" fmla="*/ 371 h 376"/>
              <a:gd name="T30" fmla="*/ 171 w 271"/>
              <a:gd name="T31" fmla="*/ 338 h 376"/>
              <a:gd name="T32" fmla="*/ 151 w 271"/>
              <a:gd name="T33" fmla="*/ 294 h 376"/>
              <a:gd name="T34" fmla="*/ 139 w 271"/>
              <a:gd name="T35" fmla="*/ 253 h 376"/>
              <a:gd name="T36" fmla="*/ 196 w 271"/>
              <a:gd name="T37" fmla="*/ 342 h 376"/>
              <a:gd name="T38" fmla="*/ 253 w 271"/>
              <a:gd name="T39" fmla="*/ 248 h 376"/>
              <a:gd name="T40" fmla="*/ 216 w 271"/>
              <a:gd name="T41" fmla="*/ 138 h 376"/>
              <a:gd name="T42" fmla="*/ 201 w 271"/>
              <a:gd name="T43" fmla="*/ 141 h 376"/>
              <a:gd name="T44" fmla="*/ 147 w 271"/>
              <a:gd name="T45" fmla="*/ 173 h 376"/>
              <a:gd name="T46" fmla="*/ 148 w 271"/>
              <a:gd name="T47" fmla="*/ 163 h 376"/>
              <a:gd name="T48" fmla="*/ 161 w 271"/>
              <a:gd name="T49" fmla="*/ 77 h 376"/>
              <a:gd name="T50" fmla="*/ 126 w 271"/>
              <a:gd name="T51" fmla="*/ 28 h 376"/>
              <a:gd name="T52" fmla="*/ 108 w 271"/>
              <a:gd name="T53" fmla="*/ 83 h 376"/>
              <a:gd name="T54" fmla="*/ 41 w 271"/>
              <a:gd name="T55" fmla="*/ 173 h 376"/>
              <a:gd name="T56" fmla="*/ 22 w 271"/>
              <a:gd name="T57" fmla="*/ 275 h 376"/>
              <a:gd name="T58" fmla="*/ 91 w 271"/>
              <a:gd name="T59" fmla="*/ 349 h 376"/>
              <a:gd name="T60" fmla="*/ 85 w 271"/>
              <a:gd name="T61" fmla="*/ 303 h 376"/>
              <a:gd name="T62" fmla="*/ 157 w 271"/>
              <a:gd name="T63" fmla="*/ 227 h 376"/>
              <a:gd name="T64" fmla="*/ 157 w 271"/>
              <a:gd name="T65" fmla="*/ 230 h 376"/>
              <a:gd name="T66" fmla="*/ 164 w 271"/>
              <a:gd name="T67" fmla="*/ 282 h 376"/>
              <a:gd name="T68" fmla="*/ 187 w 271"/>
              <a:gd name="T69" fmla="*/ 337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1" h="376">
                <a:moveTo>
                  <a:pt x="139" y="253"/>
                </a:moveTo>
                <a:cubicBezTo>
                  <a:pt x="120" y="265"/>
                  <a:pt x="106" y="280"/>
                  <a:pt x="102" y="303"/>
                </a:cubicBezTo>
                <a:cubicBezTo>
                  <a:pt x="99" y="317"/>
                  <a:pt x="100" y="331"/>
                  <a:pt x="107" y="344"/>
                </a:cubicBezTo>
                <a:cubicBezTo>
                  <a:pt x="110" y="349"/>
                  <a:pt x="114" y="352"/>
                  <a:pt x="117" y="357"/>
                </a:cubicBezTo>
                <a:cubicBezTo>
                  <a:pt x="122" y="363"/>
                  <a:pt x="126" y="369"/>
                  <a:pt x="131" y="376"/>
                </a:cubicBezTo>
                <a:cubicBezTo>
                  <a:pt x="126" y="375"/>
                  <a:pt x="123" y="374"/>
                  <a:pt x="119" y="374"/>
                </a:cubicBezTo>
                <a:cubicBezTo>
                  <a:pt x="106" y="372"/>
                  <a:pt x="94" y="369"/>
                  <a:pt x="83" y="364"/>
                </a:cubicBezTo>
                <a:cubicBezTo>
                  <a:pt x="45" y="345"/>
                  <a:pt x="18" y="317"/>
                  <a:pt x="5" y="276"/>
                </a:cubicBezTo>
                <a:cubicBezTo>
                  <a:pt x="1" y="264"/>
                  <a:pt x="0" y="251"/>
                  <a:pt x="1" y="238"/>
                </a:cubicBezTo>
                <a:cubicBezTo>
                  <a:pt x="2" y="209"/>
                  <a:pt x="13" y="184"/>
                  <a:pt x="29" y="161"/>
                </a:cubicBezTo>
                <a:cubicBezTo>
                  <a:pt x="40" y="144"/>
                  <a:pt x="53" y="128"/>
                  <a:pt x="66" y="112"/>
                </a:cubicBezTo>
                <a:cubicBezTo>
                  <a:pt x="77" y="99"/>
                  <a:pt x="88" y="85"/>
                  <a:pt x="97" y="70"/>
                </a:cubicBezTo>
                <a:cubicBezTo>
                  <a:pt x="102" y="60"/>
                  <a:pt x="106" y="50"/>
                  <a:pt x="108" y="40"/>
                </a:cubicBezTo>
                <a:cubicBezTo>
                  <a:pt x="110" y="30"/>
                  <a:pt x="109" y="20"/>
                  <a:pt x="106" y="10"/>
                </a:cubicBezTo>
                <a:cubicBezTo>
                  <a:pt x="105" y="7"/>
                  <a:pt x="104" y="4"/>
                  <a:pt x="103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6" y="5"/>
                  <a:pt x="127" y="9"/>
                  <a:pt x="137" y="16"/>
                </a:cubicBezTo>
                <a:cubicBezTo>
                  <a:pt x="159" y="31"/>
                  <a:pt x="172" y="51"/>
                  <a:pt x="178" y="75"/>
                </a:cubicBezTo>
                <a:cubicBezTo>
                  <a:pt x="184" y="97"/>
                  <a:pt x="184" y="120"/>
                  <a:pt x="178" y="142"/>
                </a:cubicBezTo>
                <a:cubicBezTo>
                  <a:pt x="178" y="143"/>
                  <a:pt x="178" y="143"/>
                  <a:pt x="178" y="144"/>
                </a:cubicBezTo>
                <a:cubicBezTo>
                  <a:pt x="178" y="144"/>
                  <a:pt x="178" y="144"/>
                  <a:pt x="178" y="144"/>
                </a:cubicBezTo>
                <a:cubicBezTo>
                  <a:pt x="190" y="133"/>
                  <a:pt x="194" y="118"/>
                  <a:pt x="197" y="102"/>
                </a:cubicBezTo>
                <a:cubicBezTo>
                  <a:pt x="201" y="105"/>
                  <a:pt x="205" y="108"/>
                  <a:pt x="209" y="110"/>
                </a:cubicBezTo>
                <a:cubicBezTo>
                  <a:pt x="227" y="123"/>
                  <a:pt x="241" y="139"/>
                  <a:pt x="250" y="159"/>
                </a:cubicBezTo>
                <a:cubicBezTo>
                  <a:pt x="261" y="178"/>
                  <a:pt x="266" y="199"/>
                  <a:pt x="269" y="221"/>
                </a:cubicBezTo>
                <a:cubicBezTo>
                  <a:pt x="271" y="243"/>
                  <a:pt x="270" y="265"/>
                  <a:pt x="263" y="286"/>
                </a:cubicBezTo>
                <a:cubicBezTo>
                  <a:pt x="255" y="316"/>
                  <a:pt x="236" y="338"/>
                  <a:pt x="210" y="354"/>
                </a:cubicBezTo>
                <a:cubicBezTo>
                  <a:pt x="196" y="362"/>
                  <a:pt x="181" y="367"/>
                  <a:pt x="166" y="371"/>
                </a:cubicBezTo>
                <a:cubicBezTo>
                  <a:pt x="165" y="371"/>
                  <a:pt x="164" y="371"/>
                  <a:pt x="163" y="372"/>
                </a:cubicBezTo>
                <a:cubicBezTo>
                  <a:pt x="163" y="372"/>
                  <a:pt x="163" y="372"/>
                  <a:pt x="162" y="371"/>
                </a:cubicBezTo>
                <a:cubicBezTo>
                  <a:pt x="164" y="367"/>
                  <a:pt x="165" y="363"/>
                  <a:pt x="166" y="359"/>
                </a:cubicBezTo>
                <a:cubicBezTo>
                  <a:pt x="169" y="352"/>
                  <a:pt x="170" y="345"/>
                  <a:pt x="171" y="338"/>
                </a:cubicBezTo>
                <a:cubicBezTo>
                  <a:pt x="171" y="330"/>
                  <a:pt x="169" y="322"/>
                  <a:pt x="165" y="315"/>
                </a:cubicBezTo>
                <a:cubicBezTo>
                  <a:pt x="161" y="308"/>
                  <a:pt x="156" y="301"/>
                  <a:pt x="151" y="294"/>
                </a:cubicBezTo>
                <a:cubicBezTo>
                  <a:pt x="145" y="282"/>
                  <a:pt x="140" y="270"/>
                  <a:pt x="140" y="256"/>
                </a:cubicBezTo>
                <a:cubicBezTo>
                  <a:pt x="140" y="255"/>
                  <a:pt x="139" y="254"/>
                  <a:pt x="139" y="253"/>
                </a:cubicBezTo>
                <a:close/>
                <a:moveTo>
                  <a:pt x="186" y="347"/>
                </a:moveTo>
                <a:cubicBezTo>
                  <a:pt x="190" y="345"/>
                  <a:pt x="193" y="344"/>
                  <a:pt x="196" y="342"/>
                </a:cubicBezTo>
                <a:cubicBezTo>
                  <a:pt x="215" y="333"/>
                  <a:pt x="230" y="319"/>
                  <a:pt x="240" y="300"/>
                </a:cubicBezTo>
                <a:cubicBezTo>
                  <a:pt x="249" y="284"/>
                  <a:pt x="252" y="266"/>
                  <a:pt x="253" y="248"/>
                </a:cubicBezTo>
                <a:cubicBezTo>
                  <a:pt x="254" y="229"/>
                  <a:pt x="252" y="211"/>
                  <a:pt x="246" y="193"/>
                </a:cubicBezTo>
                <a:cubicBezTo>
                  <a:pt x="240" y="173"/>
                  <a:pt x="231" y="154"/>
                  <a:pt x="216" y="138"/>
                </a:cubicBezTo>
                <a:cubicBezTo>
                  <a:pt x="213" y="135"/>
                  <a:pt x="210" y="132"/>
                  <a:pt x="207" y="129"/>
                </a:cubicBezTo>
                <a:cubicBezTo>
                  <a:pt x="205" y="134"/>
                  <a:pt x="203" y="138"/>
                  <a:pt x="201" y="141"/>
                </a:cubicBezTo>
                <a:cubicBezTo>
                  <a:pt x="194" y="154"/>
                  <a:pt x="183" y="164"/>
                  <a:pt x="169" y="169"/>
                </a:cubicBezTo>
                <a:cubicBezTo>
                  <a:pt x="162" y="171"/>
                  <a:pt x="154" y="171"/>
                  <a:pt x="147" y="173"/>
                </a:cubicBezTo>
                <a:cubicBezTo>
                  <a:pt x="144" y="173"/>
                  <a:pt x="141" y="173"/>
                  <a:pt x="138" y="174"/>
                </a:cubicBezTo>
                <a:cubicBezTo>
                  <a:pt x="142" y="170"/>
                  <a:pt x="145" y="166"/>
                  <a:pt x="148" y="163"/>
                </a:cubicBezTo>
                <a:cubicBezTo>
                  <a:pt x="155" y="157"/>
                  <a:pt x="159" y="151"/>
                  <a:pt x="161" y="143"/>
                </a:cubicBezTo>
                <a:cubicBezTo>
                  <a:pt x="167" y="121"/>
                  <a:pt x="168" y="99"/>
                  <a:pt x="161" y="77"/>
                </a:cubicBezTo>
                <a:cubicBezTo>
                  <a:pt x="156" y="57"/>
                  <a:pt x="145" y="42"/>
                  <a:pt x="129" y="30"/>
                </a:cubicBezTo>
                <a:cubicBezTo>
                  <a:pt x="128" y="29"/>
                  <a:pt x="127" y="29"/>
                  <a:pt x="126" y="28"/>
                </a:cubicBezTo>
                <a:cubicBezTo>
                  <a:pt x="125" y="34"/>
                  <a:pt x="125" y="39"/>
                  <a:pt x="124" y="44"/>
                </a:cubicBezTo>
                <a:cubicBezTo>
                  <a:pt x="121" y="58"/>
                  <a:pt x="115" y="71"/>
                  <a:pt x="108" y="83"/>
                </a:cubicBezTo>
                <a:cubicBezTo>
                  <a:pt x="98" y="98"/>
                  <a:pt x="88" y="112"/>
                  <a:pt x="77" y="125"/>
                </a:cubicBezTo>
                <a:cubicBezTo>
                  <a:pt x="64" y="140"/>
                  <a:pt x="51" y="156"/>
                  <a:pt x="41" y="173"/>
                </a:cubicBezTo>
                <a:cubicBezTo>
                  <a:pt x="29" y="192"/>
                  <a:pt x="20" y="212"/>
                  <a:pt x="17" y="234"/>
                </a:cubicBezTo>
                <a:cubicBezTo>
                  <a:pt x="16" y="248"/>
                  <a:pt x="17" y="262"/>
                  <a:pt x="22" y="275"/>
                </a:cubicBezTo>
                <a:cubicBezTo>
                  <a:pt x="34" y="309"/>
                  <a:pt x="57" y="333"/>
                  <a:pt x="90" y="349"/>
                </a:cubicBezTo>
                <a:cubicBezTo>
                  <a:pt x="90" y="349"/>
                  <a:pt x="91" y="349"/>
                  <a:pt x="91" y="349"/>
                </a:cubicBezTo>
                <a:cubicBezTo>
                  <a:pt x="91" y="348"/>
                  <a:pt x="91" y="348"/>
                  <a:pt x="91" y="348"/>
                </a:cubicBezTo>
                <a:cubicBezTo>
                  <a:pt x="84" y="334"/>
                  <a:pt x="82" y="318"/>
                  <a:pt x="85" y="303"/>
                </a:cubicBezTo>
                <a:cubicBezTo>
                  <a:pt x="88" y="283"/>
                  <a:pt x="98" y="266"/>
                  <a:pt x="113" y="252"/>
                </a:cubicBezTo>
                <a:cubicBezTo>
                  <a:pt x="126" y="240"/>
                  <a:pt x="141" y="233"/>
                  <a:pt x="157" y="227"/>
                </a:cubicBezTo>
                <a:cubicBezTo>
                  <a:pt x="157" y="227"/>
                  <a:pt x="157" y="227"/>
                  <a:pt x="157" y="227"/>
                </a:cubicBezTo>
                <a:cubicBezTo>
                  <a:pt x="157" y="228"/>
                  <a:pt x="157" y="229"/>
                  <a:pt x="157" y="230"/>
                </a:cubicBezTo>
                <a:cubicBezTo>
                  <a:pt x="157" y="236"/>
                  <a:pt x="156" y="241"/>
                  <a:pt x="156" y="246"/>
                </a:cubicBezTo>
                <a:cubicBezTo>
                  <a:pt x="155" y="259"/>
                  <a:pt x="158" y="271"/>
                  <a:pt x="164" y="282"/>
                </a:cubicBezTo>
                <a:cubicBezTo>
                  <a:pt x="168" y="289"/>
                  <a:pt x="172" y="296"/>
                  <a:pt x="177" y="303"/>
                </a:cubicBezTo>
                <a:cubicBezTo>
                  <a:pt x="183" y="313"/>
                  <a:pt x="187" y="325"/>
                  <a:pt x="187" y="337"/>
                </a:cubicBezTo>
                <a:cubicBezTo>
                  <a:pt x="187" y="340"/>
                  <a:pt x="187" y="344"/>
                  <a:pt x="186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47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Puntos clave de la renovación 2022/2023</a:t>
            </a: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ES" smtClean="0"/>
              <a:pPr algn="r"/>
              <a:t>16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Risk</a:t>
            </a:r>
            <a:r>
              <a:rPr lang="es-ES" dirty="0" smtClean="0"/>
              <a:t> XL</a:t>
            </a:r>
            <a:endParaRPr lang="es-ES" dirty="0"/>
          </a:p>
        </p:txBody>
      </p:sp>
      <p:sp>
        <p:nvSpPr>
          <p:cNvPr id="7" name="Oval 6"/>
          <p:cNvSpPr/>
          <p:nvPr/>
        </p:nvSpPr>
        <p:spPr>
          <a:xfrm>
            <a:off x="485775" y="1609725"/>
            <a:ext cx="930395" cy="93039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8" name="Straight Connector 7"/>
          <p:cNvCxnSpPr>
            <a:stCxn id="7" idx="4"/>
          </p:cNvCxnSpPr>
          <p:nvPr/>
        </p:nvCxnSpPr>
        <p:spPr>
          <a:xfrm>
            <a:off x="950973" y="2540120"/>
            <a:ext cx="0" cy="2815520"/>
          </a:xfrm>
          <a:prstGeom prst="line">
            <a:avLst/>
          </a:prstGeom>
          <a:noFill/>
          <a:ln w="19050" cap="flat" cmpd="sng" algn="ctr">
            <a:solidFill>
              <a:srgbClr val="DADADA"/>
            </a:solidFill>
            <a:prstDash val="solid"/>
          </a:ln>
          <a:effectLst/>
        </p:spPr>
      </p:cxnSp>
      <p:sp>
        <p:nvSpPr>
          <p:cNvPr id="9" name="Oval 8"/>
          <p:cNvSpPr/>
          <p:nvPr/>
        </p:nvSpPr>
        <p:spPr>
          <a:xfrm>
            <a:off x="847872" y="2900873"/>
            <a:ext cx="222729" cy="22272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702" y="2908611"/>
            <a:ext cx="5711803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Reducción</a:t>
            </a:r>
            <a:r>
              <a:rPr kumimoji="0" lang="es-E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del número de capas de 6 a 4.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7872" y="3484502"/>
            <a:ext cx="222729" cy="22272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702" y="3383154"/>
            <a:ext cx="5711803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Columna</a:t>
            </a:r>
            <a:r>
              <a:rPr kumimoji="0" lang="es-E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aumenta su límite de USD 2 m a USD 3 m. </a:t>
            </a:r>
            <a:r>
              <a:rPr lang="es-ES" sz="1400" kern="0" dirty="0" smtClean="0">
                <a:solidFill>
                  <a:srgbClr val="000000"/>
                </a:solidFill>
              </a:rPr>
              <a:t>La</a:t>
            </a:r>
            <a:r>
              <a:rPr kumimoji="0" lang="es-E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capacidad total del programa se mantiene en 5 m (</a:t>
            </a:r>
            <a:r>
              <a:rPr kumimoji="0" lang="es-E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Coopseguros</a:t>
            </a:r>
            <a:r>
              <a:rPr kumimoji="0" lang="es-E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y</a:t>
            </a:r>
            <a:r>
              <a:rPr lang="es-ES" sz="1400" kern="0" dirty="0" smtClean="0">
                <a:solidFill>
                  <a:srgbClr val="000000"/>
                </a:solidFill>
              </a:rPr>
              <a:t> Equidad).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7872" y="4068131"/>
            <a:ext cx="222729" cy="22272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0702" y="4073138"/>
            <a:ext cx="5711803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 smtClean="0">
                <a:solidFill>
                  <a:srgbClr val="000000"/>
                </a:solidFill>
              </a:rPr>
              <a:t>No se alteran los deducibles que se traían en la vigencia 2021/2022. 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50236" y="5235390"/>
            <a:ext cx="222729" cy="22272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0702" y="5131310"/>
            <a:ext cx="5711804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911995">
              <a:defRPr/>
            </a:pPr>
            <a:r>
              <a:rPr lang="es-ES" sz="1400" kern="0" dirty="0">
                <a:solidFill>
                  <a:srgbClr val="000000"/>
                </a:solidFill>
              </a:rPr>
              <a:t>Se volvió a cubrir el </a:t>
            </a:r>
            <a:r>
              <a:rPr lang="es-ES" sz="1400" b="1" i="1" kern="0" dirty="0" err="1">
                <a:solidFill>
                  <a:srgbClr val="000000"/>
                </a:solidFill>
              </a:rPr>
              <a:t>Shortfall</a:t>
            </a:r>
            <a:r>
              <a:rPr lang="es-ES" sz="1400" kern="0" dirty="0">
                <a:solidFill>
                  <a:srgbClr val="000000"/>
                </a:solidFill>
              </a:rPr>
              <a:t> de </a:t>
            </a:r>
            <a:r>
              <a:rPr lang="es-ES" sz="1400" kern="0" dirty="0" err="1" smtClean="0">
                <a:solidFill>
                  <a:srgbClr val="000000"/>
                </a:solidFill>
              </a:rPr>
              <a:t>Tajy</a:t>
            </a:r>
            <a:r>
              <a:rPr lang="es-ES" sz="1400" kern="0" dirty="0" smtClean="0">
                <a:solidFill>
                  <a:srgbClr val="000000"/>
                </a:solidFill>
              </a:rPr>
              <a:t>, con la modificación de la estructura y términos.</a:t>
            </a:r>
            <a:endParaRPr lang="es-ES" sz="1400" kern="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7872" y="4651760"/>
            <a:ext cx="222729" cy="22272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8337" y="4547681"/>
            <a:ext cx="5711805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clausulado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se mantiene sin modificaciones con respecto a la vigencia pasada.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8" name="Group 122"/>
          <p:cNvGrpSpPr>
            <a:grpSpLocks noChangeAspect="1"/>
          </p:cNvGrpSpPr>
          <p:nvPr/>
        </p:nvGrpSpPr>
        <p:grpSpPr bwMode="auto">
          <a:xfrm>
            <a:off x="622937" y="1809870"/>
            <a:ext cx="645449" cy="525788"/>
            <a:chOff x="1929" y="2242"/>
            <a:chExt cx="178" cy="145"/>
          </a:xfrm>
          <a:solidFill>
            <a:schemeClr val="bg1"/>
          </a:solidFill>
        </p:grpSpPr>
        <p:sp>
          <p:nvSpPr>
            <p:cNvPr id="49" name="Freeform 123"/>
            <p:cNvSpPr>
              <a:spLocks/>
            </p:cNvSpPr>
            <p:nvPr/>
          </p:nvSpPr>
          <p:spPr bwMode="auto">
            <a:xfrm>
              <a:off x="1929" y="2242"/>
              <a:ext cx="89" cy="123"/>
            </a:xfrm>
            <a:custGeom>
              <a:avLst/>
              <a:gdLst>
                <a:gd name="T0" fmla="*/ 47 w 64"/>
                <a:gd name="T1" fmla="*/ 1 h 88"/>
                <a:gd name="T2" fmla="*/ 41 w 64"/>
                <a:gd name="T3" fmla="*/ 1 h 88"/>
                <a:gd name="T4" fmla="*/ 41 w 64"/>
                <a:gd name="T5" fmla="*/ 7 h 88"/>
                <a:gd name="T6" fmla="*/ 50 w 64"/>
                <a:gd name="T7" fmla="*/ 16 h 88"/>
                <a:gd name="T8" fmla="*/ 36 w 64"/>
                <a:gd name="T9" fmla="*/ 16 h 88"/>
                <a:gd name="T10" fmla="*/ 0 w 64"/>
                <a:gd name="T11" fmla="*/ 52 h 88"/>
                <a:gd name="T12" fmla="*/ 36 w 64"/>
                <a:gd name="T13" fmla="*/ 88 h 88"/>
                <a:gd name="T14" fmla="*/ 44 w 64"/>
                <a:gd name="T15" fmla="*/ 88 h 88"/>
                <a:gd name="T16" fmla="*/ 48 w 64"/>
                <a:gd name="T17" fmla="*/ 84 h 88"/>
                <a:gd name="T18" fmla="*/ 44 w 64"/>
                <a:gd name="T19" fmla="*/ 80 h 88"/>
                <a:gd name="T20" fmla="*/ 36 w 64"/>
                <a:gd name="T21" fmla="*/ 80 h 88"/>
                <a:gd name="T22" fmla="*/ 8 w 64"/>
                <a:gd name="T23" fmla="*/ 52 h 88"/>
                <a:gd name="T24" fmla="*/ 36 w 64"/>
                <a:gd name="T25" fmla="*/ 24 h 88"/>
                <a:gd name="T26" fmla="*/ 60 w 64"/>
                <a:gd name="T27" fmla="*/ 24 h 88"/>
                <a:gd name="T28" fmla="*/ 64 w 64"/>
                <a:gd name="T29" fmla="*/ 22 h 88"/>
                <a:gd name="T30" fmla="*/ 63 w 64"/>
                <a:gd name="T31" fmla="*/ 17 h 88"/>
                <a:gd name="T32" fmla="*/ 47 w 64"/>
                <a:gd name="T33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88">
                  <a:moveTo>
                    <a:pt x="47" y="1"/>
                  </a:moveTo>
                  <a:cubicBezTo>
                    <a:pt x="45" y="0"/>
                    <a:pt x="43" y="0"/>
                    <a:pt x="41" y="1"/>
                  </a:cubicBezTo>
                  <a:cubicBezTo>
                    <a:pt x="40" y="3"/>
                    <a:pt x="40" y="5"/>
                    <a:pt x="41" y="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6" y="16"/>
                    <a:pt x="0" y="32"/>
                    <a:pt x="0" y="52"/>
                  </a:cubicBezTo>
                  <a:cubicBezTo>
                    <a:pt x="0" y="72"/>
                    <a:pt x="16" y="88"/>
                    <a:pt x="36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6" y="88"/>
                    <a:pt x="48" y="86"/>
                    <a:pt x="48" y="84"/>
                  </a:cubicBezTo>
                  <a:cubicBezTo>
                    <a:pt x="48" y="82"/>
                    <a:pt x="46" y="80"/>
                    <a:pt x="44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21" y="80"/>
                    <a:pt x="8" y="67"/>
                    <a:pt x="8" y="52"/>
                  </a:cubicBezTo>
                  <a:cubicBezTo>
                    <a:pt x="8" y="37"/>
                    <a:pt x="21" y="24"/>
                    <a:pt x="36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3" y="23"/>
                    <a:pt x="64" y="22"/>
                  </a:cubicBezTo>
                  <a:cubicBezTo>
                    <a:pt x="64" y="20"/>
                    <a:pt x="64" y="18"/>
                    <a:pt x="63" y="17"/>
                  </a:cubicBezTo>
                  <a:lnTo>
                    <a:pt x="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124"/>
            <p:cNvSpPr>
              <a:spLocks/>
            </p:cNvSpPr>
            <p:nvPr/>
          </p:nvSpPr>
          <p:spPr bwMode="auto">
            <a:xfrm>
              <a:off x="2018" y="2264"/>
              <a:ext cx="89" cy="123"/>
            </a:xfrm>
            <a:custGeom>
              <a:avLst/>
              <a:gdLst>
                <a:gd name="T0" fmla="*/ 28 w 64"/>
                <a:gd name="T1" fmla="*/ 0 h 88"/>
                <a:gd name="T2" fmla="*/ 20 w 64"/>
                <a:gd name="T3" fmla="*/ 0 h 88"/>
                <a:gd name="T4" fmla="*/ 16 w 64"/>
                <a:gd name="T5" fmla="*/ 4 h 88"/>
                <a:gd name="T6" fmla="*/ 20 w 64"/>
                <a:gd name="T7" fmla="*/ 8 h 88"/>
                <a:gd name="T8" fmla="*/ 28 w 64"/>
                <a:gd name="T9" fmla="*/ 8 h 88"/>
                <a:gd name="T10" fmla="*/ 56 w 64"/>
                <a:gd name="T11" fmla="*/ 36 h 88"/>
                <a:gd name="T12" fmla="*/ 28 w 64"/>
                <a:gd name="T13" fmla="*/ 64 h 88"/>
                <a:gd name="T14" fmla="*/ 4 w 64"/>
                <a:gd name="T15" fmla="*/ 64 h 88"/>
                <a:gd name="T16" fmla="*/ 0 w 64"/>
                <a:gd name="T17" fmla="*/ 66 h 88"/>
                <a:gd name="T18" fmla="*/ 1 w 64"/>
                <a:gd name="T19" fmla="*/ 71 h 88"/>
                <a:gd name="T20" fmla="*/ 17 w 64"/>
                <a:gd name="T21" fmla="*/ 87 h 88"/>
                <a:gd name="T22" fmla="*/ 20 w 64"/>
                <a:gd name="T23" fmla="*/ 88 h 88"/>
                <a:gd name="T24" fmla="*/ 23 w 64"/>
                <a:gd name="T25" fmla="*/ 87 h 88"/>
                <a:gd name="T26" fmla="*/ 23 w 64"/>
                <a:gd name="T27" fmla="*/ 81 h 88"/>
                <a:gd name="T28" fmla="*/ 14 w 64"/>
                <a:gd name="T29" fmla="*/ 72 h 88"/>
                <a:gd name="T30" fmla="*/ 28 w 64"/>
                <a:gd name="T31" fmla="*/ 72 h 88"/>
                <a:gd name="T32" fmla="*/ 64 w 64"/>
                <a:gd name="T33" fmla="*/ 36 h 88"/>
                <a:gd name="T34" fmla="*/ 28 w 64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88">
                  <a:moveTo>
                    <a:pt x="2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6"/>
                    <a:pt x="18" y="8"/>
                    <a:pt x="2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43" y="8"/>
                    <a:pt x="56" y="21"/>
                    <a:pt x="56" y="36"/>
                  </a:cubicBezTo>
                  <a:cubicBezTo>
                    <a:pt x="56" y="51"/>
                    <a:pt x="43" y="64"/>
                    <a:pt x="28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1" y="65"/>
                    <a:pt x="0" y="66"/>
                  </a:cubicBezTo>
                  <a:cubicBezTo>
                    <a:pt x="0" y="68"/>
                    <a:pt x="0" y="70"/>
                    <a:pt x="1" y="71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1" y="88"/>
                    <a:pt x="22" y="88"/>
                    <a:pt x="23" y="87"/>
                  </a:cubicBezTo>
                  <a:cubicBezTo>
                    <a:pt x="24" y="85"/>
                    <a:pt x="24" y="83"/>
                    <a:pt x="23" y="81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48" y="72"/>
                    <a:pt x="64" y="56"/>
                    <a:pt x="64" y="36"/>
                  </a:cubicBezTo>
                  <a:cubicBezTo>
                    <a:pt x="64" y="16"/>
                    <a:pt x="48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630623"/>
              </p:ext>
            </p:extLst>
          </p:nvPr>
        </p:nvGraphicFramePr>
        <p:xfrm>
          <a:off x="7394574" y="2932114"/>
          <a:ext cx="43148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Worksheet" r:id="rId4" imgW="4314858" imgH="1485822" progId="Excel.Sheet.12">
                  <p:embed/>
                </p:oleObj>
              </mc:Choice>
              <mc:Fallback>
                <p:oleObj name="Worksheet" r:id="rId4" imgW="4314858" imgH="1485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4574" y="2932114"/>
                        <a:ext cx="4314825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70650"/>
              </p:ext>
            </p:extLst>
          </p:nvPr>
        </p:nvGraphicFramePr>
        <p:xfrm>
          <a:off x="7395975" y="1062216"/>
          <a:ext cx="431482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Worksheet" r:id="rId6" imgW="4314858" imgH="1666986" progId="Excel.Sheet.12">
                  <p:embed/>
                </p:oleObj>
              </mc:Choice>
              <mc:Fallback>
                <p:oleObj name="Worksheet" r:id="rId6" imgW="4314858" imgH="16669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95975" y="1062216"/>
                        <a:ext cx="4314825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20728"/>
              </p:ext>
            </p:extLst>
          </p:nvPr>
        </p:nvGraphicFramePr>
        <p:xfrm>
          <a:off x="7380286" y="4621038"/>
          <a:ext cx="43434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Worksheet" r:id="rId8" imgW="4343313" imgH="1666986" progId="Excel.Sheet.12">
                  <p:embed/>
                </p:oleObj>
              </mc:Choice>
              <mc:Fallback>
                <p:oleObj name="Worksheet" r:id="rId8" imgW="4343313" imgH="16669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80286" y="4621038"/>
                        <a:ext cx="4343400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custData r:id="rId2"/>
    </p:custDataLst>
    <p:extLst>
      <p:ext uri="{BB962C8B-B14F-4D97-AF65-F5344CB8AC3E}">
        <p14:creationId xmlns:p14="http://schemas.microsoft.com/office/powerpoint/2010/main" val="36240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Tendencias</a:t>
            </a:r>
            <a:r>
              <a:rPr lang="en-GB" dirty="0" smtClean="0"/>
              <a:t> de </a:t>
            </a:r>
            <a:r>
              <a:rPr lang="en-GB" dirty="0" err="1" smtClean="0"/>
              <a:t>Primas</a:t>
            </a:r>
            <a:r>
              <a:rPr lang="en-GB" dirty="0" smtClean="0"/>
              <a:t> y </a:t>
            </a:r>
            <a:r>
              <a:rPr lang="en-GB" dirty="0" err="1" smtClean="0"/>
              <a:t>Tasas</a:t>
            </a:r>
            <a:r>
              <a:rPr lang="en-GB" dirty="0" smtClean="0"/>
              <a:t> </a:t>
            </a:r>
            <a:r>
              <a:rPr lang="en-GB" dirty="0" err="1" smtClean="0"/>
              <a:t>desde</a:t>
            </a:r>
            <a:r>
              <a:rPr lang="en-GB" dirty="0" smtClean="0"/>
              <a:t> 2012 a 2022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6040D-6F20-4F4B-8995-856BEECD84B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Risk XL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552529" y="4710022"/>
            <a:ext cx="11156869" cy="1358277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 smtClean="0"/>
              <a:t>Prima estable, más aún teniendo en cuenta el aumento de exposición (agregados) y el incremento del límite de Columna.</a:t>
            </a:r>
          </a:p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500" dirty="0" smtClean="0"/>
          </a:p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 smtClean="0"/>
              <a:t>Tasa global se reduce debido principalmente al aumento de cúmulos provenientes del Cuota Parte de </a:t>
            </a:r>
            <a:r>
              <a:rPr lang="es-ES" sz="1500" dirty="0" err="1" smtClean="0"/>
              <a:t>Tajy</a:t>
            </a:r>
            <a:r>
              <a:rPr lang="es-ES" sz="1500" dirty="0" smtClean="0"/>
              <a:t>.</a:t>
            </a:r>
            <a:endParaRPr lang="en-US" sz="15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373916"/>
              </p:ext>
            </p:extLst>
          </p:nvPr>
        </p:nvGraphicFramePr>
        <p:xfrm>
          <a:off x="6209999" y="1423479"/>
          <a:ext cx="4860771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455421"/>
              </p:ext>
            </p:extLst>
          </p:nvPr>
        </p:nvGraphicFramePr>
        <p:xfrm>
          <a:off x="1390830" y="1577599"/>
          <a:ext cx="33718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Worksheet" r:id="rId4" imgW="3372002" imgH="2524001" progId="Excel.Sheet.12">
                  <p:embed/>
                </p:oleObj>
              </mc:Choice>
              <mc:Fallback>
                <p:oleObj name="Worksheet" r:id="rId4" imgW="3372002" imgH="25240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0830" y="1577599"/>
                        <a:ext cx="33718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6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accent1"/>
                </a:solidFill>
              </a:rPr>
              <a:t>Contrato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chemeClr val="accent1"/>
                </a:solidFill>
              </a:rPr>
              <a:t>Automóviles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74826" y="2266122"/>
            <a:ext cx="3504070" cy="3643781"/>
          </a:xfrm>
          <a:prstGeom prst="ellipse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Freeform 331"/>
          <p:cNvSpPr>
            <a:spLocks noChangeAspect="1" noEditPoints="1"/>
          </p:cNvSpPr>
          <p:nvPr/>
        </p:nvSpPr>
        <p:spPr bwMode="auto">
          <a:xfrm>
            <a:off x="2140152" y="3477469"/>
            <a:ext cx="2351265" cy="1223740"/>
          </a:xfrm>
          <a:custGeom>
            <a:avLst/>
            <a:gdLst>
              <a:gd name="T0" fmla="*/ 331 w 331"/>
              <a:gd name="T1" fmla="*/ 92 h 172"/>
              <a:gd name="T2" fmla="*/ 331 w 331"/>
              <a:gd name="T3" fmla="*/ 62 h 172"/>
              <a:gd name="T4" fmla="*/ 325 w 331"/>
              <a:gd name="T5" fmla="*/ 57 h 172"/>
              <a:gd name="T6" fmla="*/ 298 w 331"/>
              <a:gd name="T7" fmla="*/ 54 h 172"/>
              <a:gd name="T8" fmla="*/ 234 w 331"/>
              <a:gd name="T9" fmla="*/ 0 h 172"/>
              <a:gd name="T10" fmla="*/ 193 w 331"/>
              <a:gd name="T11" fmla="*/ 0 h 172"/>
              <a:gd name="T12" fmla="*/ 109 w 331"/>
              <a:gd name="T13" fmla="*/ 20 h 172"/>
              <a:gd name="T14" fmla="*/ 86 w 331"/>
              <a:gd name="T15" fmla="*/ 46 h 172"/>
              <a:gd name="T16" fmla="*/ 78 w 331"/>
              <a:gd name="T17" fmla="*/ 55 h 172"/>
              <a:gd name="T18" fmla="*/ 72 w 331"/>
              <a:gd name="T19" fmla="*/ 57 h 172"/>
              <a:gd name="T20" fmla="*/ 33 w 331"/>
              <a:gd name="T21" fmla="*/ 57 h 172"/>
              <a:gd name="T22" fmla="*/ 0 w 331"/>
              <a:gd name="T23" fmla="*/ 90 h 172"/>
              <a:gd name="T24" fmla="*/ 0 w 331"/>
              <a:gd name="T25" fmla="*/ 127 h 172"/>
              <a:gd name="T26" fmla="*/ 46 w 331"/>
              <a:gd name="T27" fmla="*/ 138 h 172"/>
              <a:gd name="T28" fmla="*/ 89 w 331"/>
              <a:gd name="T29" fmla="*/ 172 h 172"/>
              <a:gd name="T30" fmla="*/ 131 w 331"/>
              <a:gd name="T31" fmla="*/ 138 h 172"/>
              <a:gd name="T32" fmla="*/ 212 w 331"/>
              <a:gd name="T33" fmla="*/ 143 h 172"/>
              <a:gd name="T34" fmla="*/ 285 w 331"/>
              <a:gd name="T35" fmla="*/ 142 h 172"/>
              <a:gd name="T36" fmla="*/ 293 w 331"/>
              <a:gd name="T37" fmla="*/ 138 h 172"/>
              <a:gd name="T38" fmla="*/ 331 w 331"/>
              <a:gd name="T39" fmla="*/ 107 h 172"/>
              <a:gd name="T40" fmla="*/ 194 w 331"/>
              <a:gd name="T41" fmla="*/ 10 h 172"/>
              <a:gd name="T42" fmla="*/ 212 w 331"/>
              <a:gd name="T43" fmla="*/ 8 h 172"/>
              <a:gd name="T44" fmla="*/ 271 w 331"/>
              <a:gd name="T45" fmla="*/ 27 h 172"/>
              <a:gd name="T46" fmla="*/ 281 w 331"/>
              <a:gd name="T47" fmla="*/ 43 h 172"/>
              <a:gd name="T48" fmla="*/ 287 w 331"/>
              <a:gd name="T49" fmla="*/ 55 h 172"/>
              <a:gd name="T50" fmla="*/ 283 w 331"/>
              <a:gd name="T51" fmla="*/ 57 h 172"/>
              <a:gd name="T52" fmla="*/ 247 w 331"/>
              <a:gd name="T53" fmla="*/ 57 h 172"/>
              <a:gd name="T54" fmla="*/ 198 w 331"/>
              <a:gd name="T55" fmla="*/ 57 h 172"/>
              <a:gd name="T56" fmla="*/ 193 w 331"/>
              <a:gd name="T57" fmla="*/ 53 h 172"/>
              <a:gd name="T58" fmla="*/ 94 w 331"/>
              <a:gd name="T59" fmla="*/ 49 h 172"/>
              <a:gd name="T60" fmla="*/ 105 w 331"/>
              <a:gd name="T61" fmla="*/ 36 h 172"/>
              <a:gd name="T62" fmla="*/ 150 w 331"/>
              <a:gd name="T63" fmla="*/ 8 h 172"/>
              <a:gd name="T64" fmla="*/ 180 w 331"/>
              <a:gd name="T65" fmla="*/ 8 h 172"/>
              <a:gd name="T66" fmla="*/ 185 w 331"/>
              <a:gd name="T67" fmla="*/ 13 h 172"/>
              <a:gd name="T68" fmla="*/ 184 w 331"/>
              <a:gd name="T69" fmla="*/ 56 h 172"/>
              <a:gd name="T70" fmla="*/ 113 w 331"/>
              <a:gd name="T71" fmla="*/ 57 h 172"/>
              <a:gd name="T72" fmla="*/ 94 w 331"/>
              <a:gd name="T73" fmla="*/ 49 h 172"/>
              <a:gd name="T74" fmla="*/ 89 w 331"/>
              <a:gd name="T75" fmla="*/ 164 h 172"/>
              <a:gd name="T76" fmla="*/ 68 w 331"/>
              <a:gd name="T77" fmla="*/ 113 h 172"/>
              <a:gd name="T78" fmla="*/ 118 w 331"/>
              <a:gd name="T79" fmla="*/ 134 h 172"/>
              <a:gd name="T80" fmla="*/ 269 w 331"/>
              <a:gd name="T81" fmla="*/ 155 h 172"/>
              <a:gd name="T82" fmla="*/ 227 w 331"/>
              <a:gd name="T83" fmla="*/ 155 h 172"/>
              <a:gd name="T84" fmla="*/ 248 w 331"/>
              <a:gd name="T85" fmla="*/ 104 h 172"/>
              <a:gd name="T86" fmla="*/ 269 w 331"/>
              <a:gd name="T87" fmla="*/ 155 h 172"/>
              <a:gd name="T88" fmla="*/ 294 w 331"/>
              <a:gd name="T89" fmla="*/ 130 h 172"/>
              <a:gd name="T90" fmla="*/ 285 w 331"/>
              <a:gd name="T91" fmla="*/ 126 h 172"/>
              <a:gd name="T92" fmla="*/ 212 w 331"/>
              <a:gd name="T93" fmla="*/ 126 h 172"/>
              <a:gd name="T94" fmla="*/ 131 w 331"/>
              <a:gd name="T95" fmla="*/ 130 h 172"/>
              <a:gd name="T96" fmla="*/ 89 w 331"/>
              <a:gd name="T97" fmla="*/ 96 h 172"/>
              <a:gd name="T98" fmla="*/ 47 w 331"/>
              <a:gd name="T99" fmla="*/ 130 h 172"/>
              <a:gd name="T100" fmla="*/ 13 w 331"/>
              <a:gd name="T101" fmla="*/ 130 h 172"/>
              <a:gd name="T102" fmla="*/ 8 w 331"/>
              <a:gd name="T103" fmla="*/ 125 h 172"/>
              <a:gd name="T104" fmla="*/ 8 w 331"/>
              <a:gd name="T105" fmla="*/ 89 h 172"/>
              <a:gd name="T106" fmla="*/ 34 w 331"/>
              <a:gd name="T107" fmla="*/ 65 h 172"/>
              <a:gd name="T108" fmla="*/ 246 w 331"/>
              <a:gd name="T109" fmla="*/ 65 h 172"/>
              <a:gd name="T110" fmla="*/ 322 w 331"/>
              <a:gd name="T111" fmla="*/ 67 h 172"/>
              <a:gd name="T112" fmla="*/ 323 w 331"/>
              <a:gd name="T113" fmla="*/ 88 h 172"/>
              <a:gd name="T114" fmla="*/ 305 w 331"/>
              <a:gd name="T115" fmla="*/ 12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1" h="172">
                <a:moveTo>
                  <a:pt x="331" y="107"/>
                </a:moveTo>
                <a:cubicBezTo>
                  <a:pt x="331" y="102"/>
                  <a:pt x="331" y="97"/>
                  <a:pt x="331" y="92"/>
                </a:cubicBezTo>
                <a:cubicBezTo>
                  <a:pt x="331" y="90"/>
                  <a:pt x="331" y="87"/>
                  <a:pt x="331" y="85"/>
                </a:cubicBezTo>
                <a:cubicBezTo>
                  <a:pt x="331" y="62"/>
                  <a:pt x="331" y="62"/>
                  <a:pt x="331" y="62"/>
                </a:cubicBezTo>
                <a:cubicBezTo>
                  <a:pt x="331" y="59"/>
                  <a:pt x="329" y="57"/>
                  <a:pt x="326" y="57"/>
                </a:cubicBezTo>
                <a:cubicBezTo>
                  <a:pt x="325" y="57"/>
                  <a:pt x="325" y="57"/>
                  <a:pt x="325" y="57"/>
                </a:cubicBezTo>
                <a:cubicBezTo>
                  <a:pt x="318" y="57"/>
                  <a:pt x="311" y="57"/>
                  <a:pt x="304" y="57"/>
                </a:cubicBezTo>
                <a:cubicBezTo>
                  <a:pt x="301" y="57"/>
                  <a:pt x="299" y="56"/>
                  <a:pt x="298" y="54"/>
                </a:cubicBezTo>
                <a:cubicBezTo>
                  <a:pt x="292" y="44"/>
                  <a:pt x="286" y="35"/>
                  <a:pt x="279" y="25"/>
                </a:cubicBezTo>
                <a:cubicBezTo>
                  <a:pt x="269" y="9"/>
                  <a:pt x="253" y="0"/>
                  <a:pt x="234" y="0"/>
                </a:cubicBezTo>
                <a:cubicBezTo>
                  <a:pt x="221" y="0"/>
                  <a:pt x="208" y="0"/>
                  <a:pt x="195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179" y="0"/>
                  <a:pt x="165" y="0"/>
                  <a:pt x="151" y="0"/>
                </a:cubicBezTo>
                <a:cubicBezTo>
                  <a:pt x="135" y="0"/>
                  <a:pt x="121" y="6"/>
                  <a:pt x="109" y="20"/>
                </a:cubicBezTo>
                <a:cubicBezTo>
                  <a:pt x="104" y="24"/>
                  <a:pt x="100" y="29"/>
                  <a:pt x="96" y="34"/>
                </a:cubicBezTo>
                <a:cubicBezTo>
                  <a:pt x="93" y="38"/>
                  <a:pt x="90" y="42"/>
                  <a:pt x="86" y="46"/>
                </a:cubicBezTo>
                <a:cubicBezTo>
                  <a:pt x="85" y="47"/>
                  <a:pt x="83" y="49"/>
                  <a:pt x="82" y="51"/>
                </a:cubicBezTo>
                <a:cubicBezTo>
                  <a:pt x="80" y="52"/>
                  <a:pt x="79" y="54"/>
                  <a:pt x="78" y="55"/>
                </a:cubicBezTo>
                <a:cubicBezTo>
                  <a:pt x="76" y="57"/>
                  <a:pt x="74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54" y="57"/>
                  <a:pt x="44" y="57"/>
                  <a:pt x="33" y="57"/>
                </a:cubicBezTo>
                <a:cubicBezTo>
                  <a:pt x="19" y="58"/>
                  <a:pt x="9" y="64"/>
                  <a:pt x="3" y="76"/>
                </a:cubicBezTo>
                <a:cubicBezTo>
                  <a:pt x="1" y="80"/>
                  <a:pt x="0" y="85"/>
                  <a:pt x="0" y="90"/>
                </a:cubicBezTo>
                <a:cubicBezTo>
                  <a:pt x="0" y="97"/>
                  <a:pt x="0" y="104"/>
                  <a:pt x="0" y="111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4"/>
                  <a:pt x="5" y="138"/>
                  <a:pt x="12" y="138"/>
                </a:cubicBezTo>
                <a:cubicBezTo>
                  <a:pt x="23" y="138"/>
                  <a:pt x="35" y="138"/>
                  <a:pt x="46" y="138"/>
                </a:cubicBezTo>
                <a:cubicBezTo>
                  <a:pt x="48" y="138"/>
                  <a:pt x="51" y="138"/>
                  <a:pt x="52" y="143"/>
                </a:cubicBezTo>
                <a:cubicBezTo>
                  <a:pt x="56" y="160"/>
                  <a:pt x="71" y="172"/>
                  <a:pt x="89" y="172"/>
                </a:cubicBezTo>
                <a:cubicBezTo>
                  <a:pt x="106" y="172"/>
                  <a:pt x="122" y="160"/>
                  <a:pt x="125" y="143"/>
                </a:cubicBezTo>
                <a:cubicBezTo>
                  <a:pt x="126" y="140"/>
                  <a:pt x="128" y="138"/>
                  <a:pt x="131" y="138"/>
                </a:cubicBezTo>
                <a:cubicBezTo>
                  <a:pt x="158" y="138"/>
                  <a:pt x="182" y="138"/>
                  <a:pt x="206" y="138"/>
                </a:cubicBezTo>
                <a:cubicBezTo>
                  <a:pt x="209" y="138"/>
                  <a:pt x="211" y="140"/>
                  <a:pt x="212" y="143"/>
                </a:cubicBezTo>
                <a:cubicBezTo>
                  <a:pt x="215" y="159"/>
                  <a:pt x="231" y="172"/>
                  <a:pt x="248" y="172"/>
                </a:cubicBezTo>
                <a:cubicBezTo>
                  <a:pt x="266" y="172"/>
                  <a:pt x="281" y="159"/>
                  <a:pt x="285" y="142"/>
                </a:cubicBezTo>
                <a:cubicBezTo>
                  <a:pt x="286" y="140"/>
                  <a:pt x="287" y="138"/>
                  <a:pt x="290" y="138"/>
                </a:cubicBezTo>
                <a:cubicBezTo>
                  <a:pt x="293" y="138"/>
                  <a:pt x="293" y="138"/>
                  <a:pt x="293" y="138"/>
                </a:cubicBezTo>
                <a:cubicBezTo>
                  <a:pt x="298" y="138"/>
                  <a:pt x="302" y="138"/>
                  <a:pt x="307" y="137"/>
                </a:cubicBezTo>
                <a:cubicBezTo>
                  <a:pt x="321" y="133"/>
                  <a:pt x="330" y="121"/>
                  <a:pt x="331" y="107"/>
                </a:cubicBezTo>
                <a:close/>
                <a:moveTo>
                  <a:pt x="193" y="13"/>
                </a:moveTo>
                <a:cubicBezTo>
                  <a:pt x="193" y="12"/>
                  <a:pt x="193" y="11"/>
                  <a:pt x="194" y="10"/>
                </a:cubicBezTo>
                <a:cubicBezTo>
                  <a:pt x="195" y="9"/>
                  <a:pt x="197" y="8"/>
                  <a:pt x="198" y="8"/>
                </a:cubicBezTo>
                <a:cubicBezTo>
                  <a:pt x="202" y="8"/>
                  <a:pt x="207" y="8"/>
                  <a:pt x="212" y="8"/>
                </a:cubicBezTo>
                <a:cubicBezTo>
                  <a:pt x="220" y="8"/>
                  <a:pt x="228" y="8"/>
                  <a:pt x="235" y="8"/>
                </a:cubicBezTo>
                <a:cubicBezTo>
                  <a:pt x="250" y="9"/>
                  <a:pt x="262" y="15"/>
                  <a:pt x="271" y="27"/>
                </a:cubicBezTo>
                <a:cubicBezTo>
                  <a:pt x="274" y="32"/>
                  <a:pt x="278" y="37"/>
                  <a:pt x="281" y="43"/>
                </a:cubicBezTo>
                <a:cubicBezTo>
                  <a:pt x="281" y="43"/>
                  <a:pt x="281" y="43"/>
                  <a:pt x="281" y="43"/>
                </a:cubicBezTo>
                <a:cubicBezTo>
                  <a:pt x="283" y="46"/>
                  <a:pt x="285" y="48"/>
                  <a:pt x="286" y="51"/>
                </a:cubicBezTo>
                <a:cubicBezTo>
                  <a:pt x="287" y="51"/>
                  <a:pt x="288" y="53"/>
                  <a:pt x="287" y="55"/>
                </a:cubicBezTo>
                <a:cubicBezTo>
                  <a:pt x="287" y="57"/>
                  <a:pt x="285" y="57"/>
                  <a:pt x="284" y="57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71" y="57"/>
                  <a:pt x="259" y="57"/>
                  <a:pt x="247" y="57"/>
                </a:cubicBezTo>
                <a:cubicBezTo>
                  <a:pt x="231" y="57"/>
                  <a:pt x="231" y="57"/>
                  <a:pt x="231" y="57"/>
                </a:cubicBezTo>
                <a:cubicBezTo>
                  <a:pt x="220" y="57"/>
                  <a:pt x="209" y="57"/>
                  <a:pt x="198" y="57"/>
                </a:cubicBezTo>
                <a:cubicBezTo>
                  <a:pt x="197" y="57"/>
                  <a:pt x="196" y="57"/>
                  <a:pt x="194" y="56"/>
                </a:cubicBezTo>
                <a:cubicBezTo>
                  <a:pt x="193" y="55"/>
                  <a:pt x="193" y="54"/>
                  <a:pt x="193" y="53"/>
                </a:cubicBezTo>
                <a:cubicBezTo>
                  <a:pt x="193" y="39"/>
                  <a:pt x="193" y="26"/>
                  <a:pt x="193" y="13"/>
                </a:cubicBezTo>
                <a:close/>
                <a:moveTo>
                  <a:pt x="94" y="49"/>
                </a:moveTo>
                <a:cubicBezTo>
                  <a:pt x="95" y="48"/>
                  <a:pt x="97" y="46"/>
                  <a:pt x="98" y="44"/>
                </a:cubicBezTo>
                <a:cubicBezTo>
                  <a:pt x="101" y="41"/>
                  <a:pt x="103" y="39"/>
                  <a:pt x="105" y="36"/>
                </a:cubicBezTo>
                <a:cubicBezTo>
                  <a:pt x="109" y="31"/>
                  <a:pt x="114" y="26"/>
                  <a:pt x="118" y="21"/>
                </a:cubicBezTo>
                <a:cubicBezTo>
                  <a:pt x="128" y="13"/>
                  <a:pt x="138" y="8"/>
                  <a:pt x="150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62" y="8"/>
                  <a:pt x="171" y="8"/>
                  <a:pt x="180" y="8"/>
                </a:cubicBezTo>
                <a:cubicBezTo>
                  <a:pt x="181" y="8"/>
                  <a:pt x="183" y="8"/>
                  <a:pt x="184" y="10"/>
                </a:cubicBezTo>
                <a:cubicBezTo>
                  <a:pt x="185" y="11"/>
                  <a:pt x="185" y="12"/>
                  <a:pt x="185" y="13"/>
                </a:cubicBezTo>
                <a:cubicBezTo>
                  <a:pt x="185" y="25"/>
                  <a:pt x="185" y="39"/>
                  <a:pt x="185" y="52"/>
                </a:cubicBezTo>
                <a:cubicBezTo>
                  <a:pt x="185" y="53"/>
                  <a:pt x="185" y="55"/>
                  <a:pt x="184" y="56"/>
                </a:cubicBezTo>
                <a:cubicBezTo>
                  <a:pt x="183" y="57"/>
                  <a:pt x="181" y="57"/>
                  <a:pt x="180" y="57"/>
                </a:cubicBezTo>
                <a:cubicBezTo>
                  <a:pt x="157" y="57"/>
                  <a:pt x="135" y="57"/>
                  <a:pt x="113" y="57"/>
                </a:cubicBezTo>
                <a:cubicBezTo>
                  <a:pt x="86" y="57"/>
                  <a:pt x="86" y="57"/>
                  <a:pt x="86" y="57"/>
                </a:cubicBezTo>
                <a:lnTo>
                  <a:pt x="94" y="49"/>
                </a:lnTo>
                <a:close/>
                <a:moveTo>
                  <a:pt x="110" y="155"/>
                </a:moveTo>
                <a:cubicBezTo>
                  <a:pt x="104" y="161"/>
                  <a:pt x="97" y="164"/>
                  <a:pt x="89" y="164"/>
                </a:cubicBezTo>
                <a:cubicBezTo>
                  <a:pt x="72" y="164"/>
                  <a:pt x="59" y="150"/>
                  <a:pt x="59" y="134"/>
                </a:cubicBezTo>
                <a:cubicBezTo>
                  <a:pt x="59" y="126"/>
                  <a:pt x="62" y="119"/>
                  <a:pt x="68" y="113"/>
                </a:cubicBezTo>
                <a:cubicBezTo>
                  <a:pt x="73" y="108"/>
                  <a:pt x="81" y="104"/>
                  <a:pt x="89" y="104"/>
                </a:cubicBezTo>
                <a:cubicBezTo>
                  <a:pt x="105" y="104"/>
                  <a:pt x="118" y="118"/>
                  <a:pt x="118" y="134"/>
                </a:cubicBezTo>
                <a:cubicBezTo>
                  <a:pt x="118" y="142"/>
                  <a:pt x="115" y="149"/>
                  <a:pt x="110" y="155"/>
                </a:cubicBezTo>
                <a:close/>
                <a:moveTo>
                  <a:pt x="269" y="155"/>
                </a:moveTo>
                <a:cubicBezTo>
                  <a:pt x="264" y="161"/>
                  <a:pt x="256" y="164"/>
                  <a:pt x="248" y="164"/>
                </a:cubicBezTo>
                <a:cubicBezTo>
                  <a:pt x="240" y="164"/>
                  <a:pt x="233" y="161"/>
                  <a:pt x="227" y="155"/>
                </a:cubicBezTo>
                <a:cubicBezTo>
                  <a:pt x="222" y="149"/>
                  <a:pt x="219" y="142"/>
                  <a:pt x="219" y="134"/>
                </a:cubicBezTo>
                <a:cubicBezTo>
                  <a:pt x="219" y="118"/>
                  <a:pt x="232" y="104"/>
                  <a:pt x="248" y="104"/>
                </a:cubicBezTo>
                <a:cubicBezTo>
                  <a:pt x="265" y="104"/>
                  <a:pt x="278" y="118"/>
                  <a:pt x="278" y="134"/>
                </a:cubicBezTo>
                <a:cubicBezTo>
                  <a:pt x="278" y="142"/>
                  <a:pt x="275" y="149"/>
                  <a:pt x="269" y="155"/>
                </a:cubicBezTo>
                <a:close/>
                <a:moveTo>
                  <a:pt x="295" y="130"/>
                </a:moveTo>
                <a:cubicBezTo>
                  <a:pt x="294" y="130"/>
                  <a:pt x="294" y="130"/>
                  <a:pt x="294" y="130"/>
                </a:cubicBezTo>
                <a:cubicBezTo>
                  <a:pt x="293" y="130"/>
                  <a:pt x="292" y="130"/>
                  <a:pt x="290" y="130"/>
                </a:cubicBezTo>
                <a:cubicBezTo>
                  <a:pt x="289" y="130"/>
                  <a:pt x="286" y="130"/>
                  <a:pt x="285" y="126"/>
                </a:cubicBezTo>
                <a:cubicBezTo>
                  <a:pt x="281" y="109"/>
                  <a:pt x="266" y="96"/>
                  <a:pt x="248" y="96"/>
                </a:cubicBezTo>
                <a:cubicBezTo>
                  <a:pt x="231" y="96"/>
                  <a:pt x="215" y="109"/>
                  <a:pt x="212" y="126"/>
                </a:cubicBezTo>
                <a:cubicBezTo>
                  <a:pt x="211" y="129"/>
                  <a:pt x="209" y="130"/>
                  <a:pt x="206" y="130"/>
                </a:cubicBezTo>
                <a:cubicBezTo>
                  <a:pt x="178" y="130"/>
                  <a:pt x="154" y="130"/>
                  <a:pt x="131" y="130"/>
                </a:cubicBezTo>
                <a:cubicBezTo>
                  <a:pt x="128" y="130"/>
                  <a:pt x="126" y="129"/>
                  <a:pt x="125" y="125"/>
                </a:cubicBezTo>
                <a:cubicBezTo>
                  <a:pt x="121" y="109"/>
                  <a:pt x="106" y="96"/>
                  <a:pt x="89" y="96"/>
                </a:cubicBezTo>
                <a:cubicBezTo>
                  <a:pt x="71" y="96"/>
                  <a:pt x="56" y="109"/>
                  <a:pt x="52" y="126"/>
                </a:cubicBezTo>
                <a:cubicBezTo>
                  <a:pt x="51" y="129"/>
                  <a:pt x="49" y="130"/>
                  <a:pt x="47" y="130"/>
                </a:cubicBezTo>
                <a:cubicBezTo>
                  <a:pt x="47" y="130"/>
                  <a:pt x="47" y="130"/>
                  <a:pt x="46" y="130"/>
                </a:cubicBezTo>
                <a:cubicBezTo>
                  <a:pt x="36" y="130"/>
                  <a:pt x="24" y="130"/>
                  <a:pt x="13" y="130"/>
                </a:cubicBezTo>
                <a:cubicBezTo>
                  <a:pt x="12" y="130"/>
                  <a:pt x="10" y="130"/>
                  <a:pt x="9" y="129"/>
                </a:cubicBezTo>
                <a:cubicBezTo>
                  <a:pt x="8" y="128"/>
                  <a:pt x="8" y="126"/>
                  <a:pt x="8" y="125"/>
                </a:cubicBezTo>
                <a:cubicBezTo>
                  <a:pt x="8" y="117"/>
                  <a:pt x="8" y="109"/>
                  <a:pt x="8" y="101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85"/>
                  <a:pt x="9" y="82"/>
                  <a:pt x="11" y="79"/>
                </a:cubicBezTo>
                <a:cubicBezTo>
                  <a:pt x="15" y="70"/>
                  <a:pt x="23" y="65"/>
                  <a:pt x="34" y="65"/>
                </a:cubicBezTo>
                <a:cubicBezTo>
                  <a:pt x="69" y="65"/>
                  <a:pt x="104" y="65"/>
                  <a:pt x="140" y="65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270" y="65"/>
                  <a:pt x="294" y="65"/>
                  <a:pt x="318" y="65"/>
                </a:cubicBezTo>
                <a:cubicBezTo>
                  <a:pt x="319" y="65"/>
                  <a:pt x="320" y="65"/>
                  <a:pt x="322" y="67"/>
                </a:cubicBezTo>
                <a:cubicBezTo>
                  <a:pt x="323" y="68"/>
                  <a:pt x="323" y="70"/>
                  <a:pt x="323" y="70"/>
                </a:cubicBezTo>
                <a:cubicBezTo>
                  <a:pt x="323" y="76"/>
                  <a:pt x="323" y="82"/>
                  <a:pt x="323" y="88"/>
                </a:cubicBezTo>
                <a:cubicBezTo>
                  <a:pt x="323" y="94"/>
                  <a:pt x="323" y="100"/>
                  <a:pt x="323" y="106"/>
                </a:cubicBezTo>
                <a:cubicBezTo>
                  <a:pt x="323" y="117"/>
                  <a:pt x="315" y="127"/>
                  <a:pt x="305" y="129"/>
                </a:cubicBezTo>
                <a:cubicBezTo>
                  <a:pt x="301" y="130"/>
                  <a:pt x="298" y="130"/>
                  <a:pt x="295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43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Puntos clave de la renovación 2022/2023</a:t>
            </a: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ES" smtClean="0"/>
              <a:pPr algn="r"/>
              <a:t>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Motor XL</a:t>
            </a:r>
            <a:endParaRPr lang="es-ES" dirty="0"/>
          </a:p>
        </p:txBody>
      </p:sp>
      <p:sp>
        <p:nvSpPr>
          <p:cNvPr id="7" name="Oval 6"/>
          <p:cNvSpPr/>
          <p:nvPr/>
        </p:nvSpPr>
        <p:spPr>
          <a:xfrm>
            <a:off x="485775" y="1609725"/>
            <a:ext cx="930395" cy="93039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8" name="Straight Connector 7"/>
          <p:cNvCxnSpPr>
            <a:stCxn id="7" idx="4"/>
          </p:cNvCxnSpPr>
          <p:nvPr/>
        </p:nvCxnSpPr>
        <p:spPr>
          <a:xfrm>
            <a:off x="950973" y="2540120"/>
            <a:ext cx="0" cy="2815520"/>
          </a:xfrm>
          <a:prstGeom prst="line">
            <a:avLst/>
          </a:prstGeom>
          <a:noFill/>
          <a:ln w="19050" cap="flat" cmpd="sng" algn="ctr">
            <a:solidFill>
              <a:srgbClr val="DADADA"/>
            </a:solidFill>
            <a:prstDash val="solid"/>
          </a:ln>
          <a:effectLst/>
        </p:spPr>
      </p:cxnSp>
      <p:sp>
        <p:nvSpPr>
          <p:cNvPr id="9" name="Oval 8"/>
          <p:cNvSpPr/>
          <p:nvPr/>
        </p:nvSpPr>
        <p:spPr>
          <a:xfrm>
            <a:off x="847872" y="2900873"/>
            <a:ext cx="222729" cy="222729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702" y="2693168"/>
            <a:ext cx="5303383" cy="6463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Cambio significativo en los deducibles: </a:t>
            </a:r>
            <a:r>
              <a:rPr kumimoji="0" lang="es-E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Columna</a:t>
            </a:r>
            <a:r>
              <a:rPr kumimoji="0" lang="es-E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y </a:t>
            </a:r>
            <a:r>
              <a:rPr kumimoji="0" lang="es-E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Fedpa</a:t>
            </a:r>
            <a:r>
              <a:rPr kumimoji="0" lang="es-E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lo aumentan a USD 25,000, lo que se traduce en una transferencia del riesgo más eficiente.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7872" y="3484502"/>
            <a:ext cx="222729" cy="222729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703" y="3383154"/>
            <a:ext cx="4949297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Coopseguros</a:t>
            </a:r>
            <a:r>
              <a:rPr lang="es-ES" sz="1400" kern="0" dirty="0" smtClean="0">
                <a:solidFill>
                  <a:srgbClr val="000000"/>
                </a:solidFill>
              </a:rPr>
              <a:t>, </a:t>
            </a:r>
            <a:r>
              <a:rPr lang="es-ES" sz="1400" b="1" kern="0" dirty="0" smtClean="0">
                <a:solidFill>
                  <a:srgbClr val="000000"/>
                </a:solidFill>
              </a:rPr>
              <a:t>Equidad</a:t>
            </a:r>
            <a:r>
              <a:rPr lang="es-ES" sz="1400" kern="0" dirty="0" smtClean="0">
                <a:solidFill>
                  <a:srgbClr val="000000"/>
                </a:solidFill>
              </a:rPr>
              <a:t> y </a:t>
            </a:r>
            <a:r>
              <a:rPr lang="es-ES" sz="1400" b="1" kern="0" dirty="0" smtClean="0">
                <a:solidFill>
                  <a:srgbClr val="000000"/>
                </a:solidFill>
              </a:rPr>
              <a:t>Futuro</a:t>
            </a:r>
            <a:r>
              <a:rPr lang="es-ES" sz="1400" kern="0" dirty="0" smtClean="0">
                <a:solidFill>
                  <a:srgbClr val="000000"/>
                </a:solidFill>
              </a:rPr>
              <a:t> prefieren mantener el mismo nivel de prioridad. 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7872" y="4068131"/>
            <a:ext cx="222729" cy="222729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0703" y="3965417"/>
            <a:ext cx="4949297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noProof="0" dirty="0" smtClean="0">
                <a:solidFill>
                  <a:srgbClr val="000000"/>
                </a:solidFill>
              </a:rPr>
              <a:t>Esto supone que el impacto en la </a:t>
            </a:r>
            <a:r>
              <a:rPr lang="es-ES" sz="1400" b="1" kern="0" noProof="0" dirty="0" smtClean="0">
                <a:solidFill>
                  <a:srgbClr val="000000"/>
                </a:solidFill>
              </a:rPr>
              <a:t>reestructuración</a:t>
            </a:r>
            <a:r>
              <a:rPr lang="es-ES" sz="1400" kern="0" noProof="0" dirty="0" smtClean="0">
                <a:solidFill>
                  <a:srgbClr val="000000"/>
                </a:solidFill>
              </a:rPr>
              <a:t> no es tan evidente.</a:t>
            </a:r>
            <a:endParaRPr kumimoji="0" lang="es-E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50236" y="5235390"/>
            <a:ext cx="222729" cy="222729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0701" y="5239032"/>
            <a:ext cx="4949299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911995">
              <a:defRPr/>
            </a:pPr>
            <a:r>
              <a:rPr lang="es-ES" sz="1400" kern="0" dirty="0" smtClean="0">
                <a:solidFill>
                  <a:srgbClr val="000000"/>
                </a:solidFill>
              </a:rPr>
              <a:t>Clausulado sin modificaciones.</a:t>
            </a:r>
          </a:p>
        </p:txBody>
      </p:sp>
      <p:sp>
        <p:nvSpPr>
          <p:cNvPr id="17" name="Oval 16"/>
          <p:cNvSpPr/>
          <p:nvPr/>
        </p:nvSpPr>
        <p:spPr>
          <a:xfrm>
            <a:off x="847872" y="4651760"/>
            <a:ext cx="222729" cy="222729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8337" y="4547681"/>
            <a:ext cx="4949299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 defTabSz="911995">
              <a:defRPr/>
            </a:pPr>
            <a:r>
              <a:rPr lang="es-ES" sz="1400" b="1" kern="0" dirty="0" smtClean="0">
                <a:solidFill>
                  <a:srgbClr val="000000"/>
                </a:solidFill>
              </a:rPr>
              <a:t>Columna</a:t>
            </a:r>
            <a:r>
              <a:rPr lang="es-ES" sz="1400" kern="0" dirty="0" smtClean="0">
                <a:solidFill>
                  <a:srgbClr val="000000"/>
                </a:solidFill>
              </a:rPr>
              <a:t>, </a:t>
            </a:r>
            <a:r>
              <a:rPr lang="es-ES" sz="1400" b="1" kern="0" dirty="0" err="1" smtClean="0">
                <a:solidFill>
                  <a:srgbClr val="000000"/>
                </a:solidFill>
              </a:rPr>
              <a:t>Coopseguros</a:t>
            </a:r>
            <a:r>
              <a:rPr lang="es-ES" sz="1400" kern="0" dirty="0" smtClean="0">
                <a:solidFill>
                  <a:srgbClr val="000000"/>
                </a:solidFill>
              </a:rPr>
              <a:t> y </a:t>
            </a:r>
            <a:r>
              <a:rPr lang="es-ES" sz="1400" b="1" kern="0" dirty="0" err="1" smtClean="0">
                <a:solidFill>
                  <a:srgbClr val="000000"/>
                </a:solidFill>
              </a:rPr>
              <a:t>Fedpa</a:t>
            </a:r>
            <a:r>
              <a:rPr lang="es-ES" sz="1400" kern="0" dirty="0" smtClean="0">
                <a:solidFill>
                  <a:srgbClr val="000000"/>
                </a:solidFill>
              </a:rPr>
              <a:t> aumentan sus capacidades en USD 50,000.</a:t>
            </a:r>
            <a:endParaRPr lang="es-ES" sz="1400" kern="0" dirty="0">
              <a:solidFill>
                <a:srgbClr val="000000"/>
              </a:solidFill>
            </a:endParaRPr>
          </a:p>
        </p:txBody>
      </p:sp>
      <p:grpSp>
        <p:nvGrpSpPr>
          <p:cNvPr id="48" name="Group 122"/>
          <p:cNvGrpSpPr>
            <a:grpSpLocks noChangeAspect="1"/>
          </p:cNvGrpSpPr>
          <p:nvPr/>
        </p:nvGrpSpPr>
        <p:grpSpPr bwMode="auto">
          <a:xfrm>
            <a:off x="622937" y="1809870"/>
            <a:ext cx="645449" cy="525788"/>
            <a:chOff x="1929" y="2242"/>
            <a:chExt cx="178" cy="145"/>
          </a:xfrm>
          <a:solidFill>
            <a:schemeClr val="bg1"/>
          </a:solidFill>
        </p:grpSpPr>
        <p:sp>
          <p:nvSpPr>
            <p:cNvPr id="49" name="Freeform 123"/>
            <p:cNvSpPr>
              <a:spLocks/>
            </p:cNvSpPr>
            <p:nvPr/>
          </p:nvSpPr>
          <p:spPr bwMode="auto">
            <a:xfrm>
              <a:off x="1929" y="2242"/>
              <a:ext cx="89" cy="123"/>
            </a:xfrm>
            <a:custGeom>
              <a:avLst/>
              <a:gdLst>
                <a:gd name="T0" fmla="*/ 47 w 64"/>
                <a:gd name="T1" fmla="*/ 1 h 88"/>
                <a:gd name="T2" fmla="*/ 41 w 64"/>
                <a:gd name="T3" fmla="*/ 1 h 88"/>
                <a:gd name="T4" fmla="*/ 41 w 64"/>
                <a:gd name="T5" fmla="*/ 7 h 88"/>
                <a:gd name="T6" fmla="*/ 50 w 64"/>
                <a:gd name="T7" fmla="*/ 16 h 88"/>
                <a:gd name="T8" fmla="*/ 36 w 64"/>
                <a:gd name="T9" fmla="*/ 16 h 88"/>
                <a:gd name="T10" fmla="*/ 0 w 64"/>
                <a:gd name="T11" fmla="*/ 52 h 88"/>
                <a:gd name="T12" fmla="*/ 36 w 64"/>
                <a:gd name="T13" fmla="*/ 88 h 88"/>
                <a:gd name="T14" fmla="*/ 44 w 64"/>
                <a:gd name="T15" fmla="*/ 88 h 88"/>
                <a:gd name="T16" fmla="*/ 48 w 64"/>
                <a:gd name="T17" fmla="*/ 84 h 88"/>
                <a:gd name="T18" fmla="*/ 44 w 64"/>
                <a:gd name="T19" fmla="*/ 80 h 88"/>
                <a:gd name="T20" fmla="*/ 36 w 64"/>
                <a:gd name="T21" fmla="*/ 80 h 88"/>
                <a:gd name="T22" fmla="*/ 8 w 64"/>
                <a:gd name="T23" fmla="*/ 52 h 88"/>
                <a:gd name="T24" fmla="*/ 36 w 64"/>
                <a:gd name="T25" fmla="*/ 24 h 88"/>
                <a:gd name="T26" fmla="*/ 60 w 64"/>
                <a:gd name="T27" fmla="*/ 24 h 88"/>
                <a:gd name="T28" fmla="*/ 64 w 64"/>
                <a:gd name="T29" fmla="*/ 22 h 88"/>
                <a:gd name="T30" fmla="*/ 63 w 64"/>
                <a:gd name="T31" fmla="*/ 17 h 88"/>
                <a:gd name="T32" fmla="*/ 47 w 64"/>
                <a:gd name="T33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88">
                  <a:moveTo>
                    <a:pt x="47" y="1"/>
                  </a:moveTo>
                  <a:cubicBezTo>
                    <a:pt x="45" y="0"/>
                    <a:pt x="43" y="0"/>
                    <a:pt x="41" y="1"/>
                  </a:cubicBezTo>
                  <a:cubicBezTo>
                    <a:pt x="40" y="3"/>
                    <a:pt x="40" y="5"/>
                    <a:pt x="41" y="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6" y="16"/>
                    <a:pt x="0" y="32"/>
                    <a:pt x="0" y="52"/>
                  </a:cubicBezTo>
                  <a:cubicBezTo>
                    <a:pt x="0" y="72"/>
                    <a:pt x="16" y="88"/>
                    <a:pt x="36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6" y="88"/>
                    <a:pt x="48" y="86"/>
                    <a:pt x="48" y="84"/>
                  </a:cubicBezTo>
                  <a:cubicBezTo>
                    <a:pt x="48" y="82"/>
                    <a:pt x="46" y="80"/>
                    <a:pt x="44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21" y="80"/>
                    <a:pt x="8" y="67"/>
                    <a:pt x="8" y="52"/>
                  </a:cubicBezTo>
                  <a:cubicBezTo>
                    <a:pt x="8" y="37"/>
                    <a:pt x="21" y="24"/>
                    <a:pt x="36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3" y="23"/>
                    <a:pt x="64" y="22"/>
                  </a:cubicBezTo>
                  <a:cubicBezTo>
                    <a:pt x="64" y="20"/>
                    <a:pt x="64" y="18"/>
                    <a:pt x="63" y="17"/>
                  </a:cubicBezTo>
                  <a:lnTo>
                    <a:pt x="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124"/>
            <p:cNvSpPr>
              <a:spLocks/>
            </p:cNvSpPr>
            <p:nvPr/>
          </p:nvSpPr>
          <p:spPr bwMode="auto">
            <a:xfrm>
              <a:off x="2018" y="2264"/>
              <a:ext cx="89" cy="123"/>
            </a:xfrm>
            <a:custGeom>
              <a:avLst/>
              <a:gdLst>
                <a:gd name="T0" fmla="*/ 28 w 64"/>
                <a:gd name="T1" fmla="*/ 0 h 88"/>
                <a:gd name="T2" fmla="*/ 20 w 64"/>
                <a:gd name="T3" fmla="*/ 0 h 88"/>
                <a:gd name="T4" fmla="*/ 16 w 64"/>
                <a:gd name="T5" fmla="*/ 4 h 88"/>
                <a:gd name="T6" fmla="*/ 20 w 64"/>
                <a:gd name="T7" fmla="*/ 8 h 88"/>
                <a:gd name="T8" fmla="*/ 28 w 64"/>
                <a:gd name="T9" fmla="*/ 8 h 88"/>
                <a:gd name="T10" fmla="*/ 56 w 64"/>
                <a:gd name="T11" fmla="*/ 36 h 88"/>
                <a:gd name="T12" fmla="*/ 28 w 64"/>
                <a:gd name="T13" fmla="*/ 64 h 88"/>
                <a:gd name="T14" fmla="*/ 4 w 64"/>
                <a:gd name="T15" fmla="*/ 64 h 88"/>
                <a:gd name="T16" fmla="*/ 0 w 64"/>
                <a:gd name="T17" fmla="*/ 66 h 88"/>
                <a:gd name="T18" fmla="*/ 1 w 64"/>
                <a:gd name="T19" fmla="*/ 71 h 88"/>
                <a:gd name="T20" fmla="*/ 17 w 64"/>
                <a:gd name="T21" fmla="*/ 87 h 88"/>
                <a:gd name="T22" fmla="*/ 20 w 64"/>
                <a:gd name="T23" fmla="*/ 88 h 88"/>
                <a:gd name="T24" fmla="*/ 23 w 64"/>
                <a:gd name="T25" fmla="*/ 87 h 88"/>
                <a:gd name="T26" fmla="*/ 23 w 64"/>
                <a:gd name="T27" fmla="*/ 81 h 88"/>
                <a:gd name="T28" fmla="*/ 14 w 64"/>
                <a:gd name="T29" fmla="*/ 72 h 88"/>
                <a:gd name="T30" fmla="*/ 28 w 64"/>
                <a:gd name="T31" fmla="*/ 72 h 88"/>
                <a:gd name="T32" fmla="*/ 64 w 64"/>
                <a:gd name="T33" fmla="*/ 36 h 88"/>
                <a:gd name="T34" fmla="*/ 28 w 64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88">
                  <a:moveTo>
                    <a:pt x="2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6"/>
                    <a:pt x="18" y="8"/>
                    <a:pt x="2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43" y="8"/>
                    <a:pt x="56" y="21"/>
                    <a:pt x="56" y="36"/>
                  </a:cubicBezTo>
                  <a:cubicBezTo>
                    <a:pt x="56" y="51"/>
                    <a:pt x="43" y="64"/>
                    <a:pt x="28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1" y="65"/>
                    <a:pt x="0" y="66"/>
                  </a:cubicBezTo>
                  <a:cubicBezTo>
                    <a:pt x="0" y="68"/>
                    <a:pt x="0" y="70"/>
                    <a:pt x="1" y="71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1" y="88"/>
                    <a:pt x="22" y="88"/>
                    <a:pt x="23" y="87"/>
                  </a:cubicBezTo>
                  <a:cubicBezTo>
                    <a:pt x="24" y="85"/>
                    <a:pt x="24" y="83"/>
                    <a:pt x="23" y="81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48" y="72"/>
                    <a:pt x="64" y="56"/>
                    <a:pt x="64" y="36"/>
                  </a:cubicBezTo>
                  <a:cubicBezTo>
                    <a:pt x="64" y="16"/>
                    <a:pt x="48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536798"/>
              </p:ext>
            </p:extLst>
          </p:nvPr>
        </p:nvGraphicFramePr>
        <p:xfrm>
          <a:off x="7281675" y="3949473"/>
          <a:ext cx="442912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Worksheet" r:id="rId4" imgW="4429027" imgH="1666986" progId="Excel.Sheet.12">
                  <p:embed/>
                </p:oleObj>
              </mc:Choice>
              <mc:Fallback>
                <p:oleObj name="Worksheet" r:id="rId4" imgW="4429027" imgH="16669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1675" y="3949473"/>
                        <a:ext cx="4429125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42519"/>
              </p:ext>
            </p:extLst>
          </p:nvPr>
        </p:nvGraphicFramePr>
        <p:xfrm>
          <a:off x="7281675" y="1609725"/>
          <a:ext cx="442912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Worksheet" r:id="rId6" imgW="4429027" imgH="1666986" progId="Excel.Sheet.12">
                  <p:embed/>
                </p:oleObj>
              </mc:Choice>
              <mc:Fallback>
                <p:oleObj name="Worksheet" r:id="rId6" imgW="4429027" imgH="16669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1675" y="1609725"/>
                        <a:ext cx="4429125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custData r:id="rId2"/>
    </p:custDataLst>
    <p:extLst>
      <p:ext uri="{BB962C8B-B14F-4D97-AF65-F5344CB8AC3E}">
        <p14:creationId xmlns:p14="http://schemas.microsoft.com/office/powerpoint/2010/main" val="830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/>
              <a:t>AmericanAg</a:t>
            </a:r>
            <a:r>
              <a:rPr lang="es-ES" dirty="0"/>
              <a:t>: resultados a junio de </a:t>
            </a:r>
            <a:r>
              <a:rPr lang="es-ES" dirty="0" smtClean="0"/>
              <a:t>2022</a:t>
            </a:r>
          </a:p>
          <a:p>
            <a:r>
              <a:rPr lang="es-ES" dirty="0"/>
              <a:t>Mercado de reaseguros: revisión a julio de </a:t>
            </a:r>
            <a:r>
              <a:rPr lang="es-ES" dirty="0" smtClean="0"/>
              <a:t>2022</a:t>
            </a:r>
          </a:p>
          <a:p>
            <a:r>
              <a:rPr lang="en-GB" dirty="0" err="1"/>
              <a:t>Renovación</a:t>
            </a:r>
            <a:r>
              <a:rPr lang="en-GB" dirty="0"/>
              <a:t> 2022/2023: </a:t>
            </a:r>
            <a:r>
              <a:rPr lang="en-GB" dirty="0" err="1" smtClean="0"/>
              <a:t>recapitulación</a:t>
            </a:r>
            <a:endParaRPr lang="en-GB" dirty="0" smtClean="0"/>
          </a:p>
          <a:p>
            <a:r>
              <a:rPr lang="en-GB" dirty="0" err="1"/>
              <a:t>Renovación</a:t>
            </a:r>
            <a:r>
              <a:rPr lang="en-GB" dirty="0"/>
              <a:t> </a:t>
            </a:r>
            <a:r>
              <a:rPr lang="en-GB" dirty="0" smtClean="0"/>
              <a:t>2023/2024: </a:t>
            </a:r>
            <a:r>
              <a:rPr lang="en-GB" dirty="0" err="1" smtClean="0"/>
              <a:t>objetivos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4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Tendencias</a:t>
            </a:r>
            <a:r>
              <a:rPr lang="en-GB" dirty="0" smtClean="0"/>
              <a:t> de </a:t>
            </a:r>
            <a:r>
              <a:rPr lang="en-GB" dirty="0" err="1" smtClean="0"/>
              <a:t>Primas</a:t>
            </a:r>
            <a:r>
              <a:rPr lang="en-GB" dirty="0" smtClean="0"/>
              <a:t> y </a:t>
            </a:r>
            <a:r>
              <a:rPr lang="en-GB" dirty="0" err="1" smtClean="0"/>
              <a:t>Tasas</a:t>
            </a:r>
            <a:r>
              <a:rPr lang="en-GB" dirty="0" smtClean="0"/>
              <a:t> </a:t>
            </a:r>
            <a:r>
              <a:rPr lang="en-GB" dirty="0" err="1" smtClean="0"/>
              <a:t>desde</a:t>
            </a:r>
            <a:r>
              <a:rPr lang="en-GB" dirty="0" smtClean="0"/>
              <a:t> 2012 a 2022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6040D-6F20-4F4B-8995-856BEECD84B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Motor XL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552529" y="4710022"/>
            <a:ext cx="11156869" cy="1358277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 smtClean="0"/>
              <a:t>La tasa global del contrato se ve reducida por dos factores: cambio en los deducibles y ligero aumento de la Prima Emitida.</a:t>
            </a:r>
          </a:p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500" dirty="0" smtClean="0"/>
          </a:p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 smtClean="0"/>
              <a:t>La prima de reaseguro también experimenta una reducción debido a la menor exposición de las capas bajas.</a:t>
            </a:r>
            <a:endParaRPr lang="en-US" sz="15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031313"/>
              </p:ext>
            </p:extLst>
          </p:nvPr>
        </p:nvGraphicFramePr>
        <p:xfrm>
          <a:off x="6184799" y="1448501"/>
          <a:ext cx="4804329" cy="252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949093"/>
              </p:ext>
            </p:extLst>
          </p:nvPr>
        </p:nvGraphicFramePr>
        <p:xfrm>
          <a:off x="1226003" y="1539669"/>
          <a:ext cx="337185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Worksheet" r:id="rId4" imgW="3372002" imgH="2343189" progId="Excel.Sheet.12">
                  <p:embed/>
                </p:oleObj>
              </mc:Choice>
              <mc:Fallback>
                <p:oleObj name="Worksheet" r:id="rId4" imgW="3372002" imgH="23431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6003" y="1539669"/>
                        <a:ext cx="3371850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9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accent1"/>
                </a:solidFill>
              </a:rPr>
              <a:t>Contrato</a:t>
            </a: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chemeClr val="accent1"/>
                </a:solidFill>
              </a:rPr>
              <a:t>Misceláneos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74826" y="2266122"/>
            <a:ext cx="3504070" cy="3643781"/>
          </a:xfrm>
          <a:prstGeom prst="ellipse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Freeform 5"/>
          <p:cNvSpPr>
            <a:spLocks noChangeAspect="1" noEditPoints="1"/>
          </p:cNvSpPr>
          <p:nvPr/>
        </p:nvSpPr>
        <p:spPr bwMode="auto">
          <a:xfrm>
            <a:off x="2306849" y="3102410"/>
            <a:ext cx="2046073" cy="1906912"/>
          </a:xfrm>
          <a:custGeom>
            <a:avLst/>
            <a:gdLst>
              <a:gd name="T0" fmla="*/ 60 w 398"/>
              <a:gd name="T1" fmla="*/ 82 h 370"/>
              <a:gd name="T2" fmla="*/ 20 w 398"/>
              <a:gd name="T3" fmla="*/ 360 h 370"/>
              <a:gd name="T4" fmla="*/ 398 w 398"/>
              <a:gd name="T5" fmla="*/ 370 h 370"/>
              <a:gd name="T6" fmla="*/ 382 w 398"/>
              <a:gd name="T7" fmla="*/ 36 h 370"/>
              <a:gd name="T8" fmla="*/ 318 w 398"/>
              <a:gd name="T9" fmla="*/ 168 h 370"/>
              <a:gd name="T10" fmla="*/ 308 w 398"/>
              <a:gd name="T11" fmla="*/ 232 h 370"/>
              <a:gd name="T12" fmla="*/ 244 w 398"/>
              <a:gd name="T13" fmla="*/ 200 h 370"/>
              <a:gd name="T14" fmla="*/ 190 w 398"/>
              <a:gd name="T15" fmla="*/ 236 h 370"/>
              <a:gd name="T16" fmla="*/ 166 w 398"/>
              <a:gd name="T17" fmla="*/ 360 h 370"/>
              <a:gd name="T18" fmla="*/ 126 w 398"/>
              <a:gd name="T19" fmla="*/ 82 h 370"/>
              <a:gd name="T20" fmla="*/ 236 w 398"/>
              <a:gd name="T21" fmla="*/ 104 h 370"/>
              <a:gd name="T22" fmla="*/ 244 w 398"/>
              <a:gd name="T23" fmla="*/ 136 h 370"/>
              <a:gd name="T24" fmla="*/ 218 w 398"/>
              <a:gd name="T25" fmla="*/ 127 h 370"/>
              <a:gd name="T26" fmla="*/ 230 w 398"/>
              <a:gd name="T27" fmla="*/ 157 h 370"/>
              <a:gd name="T28" fmla="*/ 262 w 398"/>
              <a:gd name="T29" fmla="*/ 114 h 370"/>
              <a:gd name="T30" fmla="*/ 254 w 398"/>
              <a:gd name="T31" fmla="*/ 82 h 370"/>
              <a:gd name="T32" fmla="*/ 252 w 398"/>
              <a:gd name="T33" fmla="*/ 72 h 370"/>
              <a:gd name="T34" fmla="*/ 60 w 398"/>
              <a:gd name="T35" fmla="*/ 0 h 370"/>
              <a:gd name="T36" fmla="*/ 0 w 398"/>
              <a:gd name="T37" fmla="*/ 72 h 370"/>
              <a:gd name="T38" fmla="*/ 372 w 398"/>
              <a:gd name="T39" fmla="*/ 232 h 370"/>
              <a:gd name="T40" fmla="*/ 318 w 398"/>
              <a:gd name="T41" fmla="*/ 242 h 370"/>
              <a:gd name="T42" fmla="*/ 318 w 398"/>
              <a:gd name="T43" fmla="*/ 296 h 370"/>
              <a:gd name="T44" fmla="*/ 372 w 398"/>
              <a:gd name="T45" fmla="*/ 306 h 370"/>
              <a:gd name="T46" fmla="*/ 318 w 398"/>
              <a:gd name="T47" fmla="*/ 306 h 370"/>
              <a:gd name="T48" fmla="*/ 308 w 398"/>
              <a:gd name="T49" fmla="*/ 296 h 370"/>
              <a:gd name="T50" fmla="*/ 254 w 398"/>
              <a:gd name="T51" fmla="*/ 306 h 370"/>
              <a:gd name="T52" fmla="*/ 254 w 398"/>
              <a:gd name="T53" fmla="*/ 360 h 370"/>
              <a:gd name="T54" fmla="*/ 244 w 398"/>
              <a:gd name="T55" fmla="*/ 306 h 370"/>
              <a:gd name="T56" fmla="*/ 190 w 398"/>
              <a:gd name="T57" fmla="*/ 306 h 370"/>
              <a:gd name="T58" fmla="*/ 126 w 398"/>
              <a:gd name="T59" fmla="*/ 72 h 370"/>
              <a:gd name="T60" fmla="*/ 156 w 398"/>
              <a:gd name="T61" fmla="*/ 360 h 370"/>
              <a:gd name="T62" fmla="*/ 156 w 398"/>
              <a:gd name="T63" fmla="*/ 338 h 370"/>
              <a:gd name="T64" fmla="*/ 70 w 398"/>
              <a:gd name="T65" fmla="*/ 89 h 370"/>
              <a:gd name="T66" fmla="*/ 116 w 398"/>
              <a:gd name="T67" fmla="*/ 82 h 370"/>
              <a:gd name="T68" fmla="*/ 116 w 398"/>
              <a:gd name="T69" fmla="*/ 146 h 370"/>
              <a:gd name="T70" fmla="*/ 116 w 398"/>
              <a:gd name="T71" fmla="*/ 146 h 370"/>
              <a:gd name="T72" fmla="*/ 70 w 398"/>
              <a:gd name="T73" fmla="*/ 191 h 370"/>
              <a:gd name="T74" fmla="*/ 116 w 398"/>
              <a:gd name="T75" fmla="*/ 320 h 370"/>
              <a:gd name="T76" fmla="*/ 109 w 398"/>
              <a:gd name="T77" fmla="*/ 328 h 370"/>
              <a:gd name="T78" fmla="*/ 109 w 398"/>
              <a:gd name="T79" fmla="*/ 328 h 370"/>
              <a:gd name="T80" fmla="*/ 116 w 398"/>
              <a:gd name="T81" fmla="*/ 28 h 370"/>
              <a:gd name="T82" fmla="*/ 70 w 398"/>
              <a:gd name="T83" fmla="*/ 38 h 370"/>
              <a:gd name="T84" fmla="*/ 70 w 398"/>
              <a:gd name="T85" fmla="*/ 72 h 370"/>
              <a:gd name="T86" fmla="*/ 60 w 398"/>
              <a:gd name="T87" fmla="*/ 72 h 370"/>
              <a:gd name="T88" fmla="*/ 60 w 398"/>
              <a:gd name="T89" fmla="*/ 38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8" h="370">
                <a:moveTo>
                  <a:pt x="0" y="72"/>
                </a:moveTo>
                <a:cubicBezTo>
                  <a:pt x="0" y="82"/>
                  <a:pt x="0" y="82"/>
                  <a:pt x="0" y="82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328"/>
                  <a:pt x="60" y="328"/>
                  <a:pt x="60" y="328"/>
                </a:cubicBezTo>
                <a:cubicBezTo>
                  <a:pt x="20" y="328"/>
                  <a:pt x="20" y="328"/>
                  <a:pt x="20" y="328"/>
                </a:cubicBezTo>
                <a:cubicBezTo>
                  <a:pt x="20" y="360"/>
                  <a:pt x="20" y="360"/>
                  <a:pt x="20" y="36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398" y="370"/>
                  <a:pt x="398" y="370"/>
                  <a:pt x="398" y="370"/>
                </a:cubicBezTo>
                <a:cubicBezTo>
                  <a:pt x="398" y="360"/>
                  <a:pt x="398" y="360"/>
                  <a:pt x="398" y="360"/>
                </a:cubicBezTo>
                <a:cubicBezTo>
                  <a:pt x="382" y="360"/>
                  <a:pt x="382" y="360"/>
                  <a:pt x="382" y="360"/>
                </a:cubicBezTo>
                <a:cubicBezTo>
                  <a:pt x="382" y="36"/>
                  <a:pt x="382" y="36"/>
                  <a:pt x="382" y="36"/>
                </a:cubicBezTo>
                <a:cubicBezTo>
                  <a:pt x="372" y="36"/>
                  <a:pt x="372" y="36"/>
                  <a:pt x="372" y="36"/>
                </a:cubicBezTo>
                <a:cubicBezTo>
                  <a:pt x="372" y="168"/>
                  <a:pt x="372" y="168"/>
                  <a:pt x="372" y="168"/>
                </a:cubicBezTo>
                <a:cubicBezTo>
                  <a:pt x="318" y="168"/>
                  <a:pt x="318" y="168"/>
                  <a:pt x="318" y="168"/>
                </a:cubicBezTo>
                <a:cubicBezTo>
                  <a:pt x="318" y="104"/>
                  <a:pt x="318" y="104"/>
                  <a:pt x="318" y="104"/>
                </a:cubicBezTo>
                <a:cubicBezTo>
                  <a:pt x="308" y="104"/>
                  <a:pt x="308" y="104"/>
                  <a:pt x="308" y="104"/>
                </a:cubicBezTo>
                <a:cubicBezTo>
                  <a:pt x="308" y="232"/>
                  <a:pt x="308" y="232"/>
                  <a:pt x="308" y="232"/>
                </a:cubicBezTo>
                <a:cubicBezTo>
                  <a:pt x="254" y="232"/>
                  <a:pt x="254" y="232"/>
                  <a:pt x="254" y="232"/>
                </a:cubicBezTo>
                <a:cubicBezTo>
                  <a:pt x="254" y="200"/>
                  <a:pt x="254" y="200"/>
                  <a:pt x="254" y="200"/>
                </a:cubicBezTo>
                <a:cubicBezTo>
                  <a:pt x="244" y="200"/>
                  <a:pt x="244" y="200"/>
                  <a:pt x="244" y="200"/>
                </a:cubicBezTo>
                <a:cubicBezTo>
                  <a:pt x="244" y="296"/>
                  <a:pt x="244" y="296"/>
                  <a:pt x="244" y="296"/>
                </a:cubicBezTo>
                <a:cubicBezTo>
                  <a:pt x="190" y="296"/>
                  <a:pt x="190" y="296"/>
                  <a:pt x="190" y="29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180" y="236"/>
                  <a:pt x="180" y="236"/>
                  <a:pt x="180" y="236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66" y="360"/>
                  <a:pt x="166" y="360"/>
                  <a:pt x="166" y="360"/>
                </a:cubicBezTo>
                <a:cubicBezTo>
                  <a:pt x="166" y="328"/>
                  <a:pt x="166" y="328"/>
                  <a:pt x="166" y="328"/>
                </a:cubicBezTo>
                <a:cubicBezTo>
                  <a:pt x="126" y="328"/>
                  <a:pt x="126" y="328"/>
                  <a:pt x="126" y="328"/>
                </a:cubicBezTo>
                <a:cubicBezTo>
                  <a:pt x="126" y="82"/>
                  <a:pt x="126" y="82"/>
                  <a:pt x="126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4" y="104"/>
                  <a:pt x="244" y="104"/>
                  <a:pt x="244" y="104"/>
                </a:cubicBezTo>
                <a:cubicBezTo>
                  <a:pt x="236" y="104"/>
                  <a:pt x="236" y="104"/>
                  <a:pt x="236" y="104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4" y="136"/>
                  <a:pt x="244" y="136"/>
                  <a:pt x="244" y="136"/>
                </a:cubicBezTo>
                <a:cubicBezTo>
                  <a:pt x="243" y="143"/>
                  <a:pt x="237" y="147"/>
                  <a:pt x="230" y="147"/>
                </a:cubicBezTo>
                <a:cubicBezTo>
                  <a:pt x="223" y="147"/>
                  <a:pt x="216" y="141"/>
                  <a:pt x="216" y="133"/>
                </a:cubicBezTo>
                <a:cubicBezTo>
                  <a:pt x="216" y="131"/>
                  <a:pt x="217" y="129"/>
                  <a:pt x="218" y="127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7" y="125"/>
                  <a:pt x="206" y="129"/>
                  <a:pt x="206" y="133"/>
                </a:cubicBezTo>
                <a:cubicBezTo>
                  <a:pt x="206" y="146"/>
                  <a:pt x="217" y="157"/>
                  <a:pt x="230" y="157"/>
                </a:cubicBezTo>
                <a:cubicBezTo>
                  <a:pt x="242" y="157"/>
                  <a:pt x="252" y="148"/>
                  <a:pt x="254" y="136"/>
                </a:cubicBezTo>
                <a:cubicBezTo>
                  <a:pt x="254" y="114"/>
                  <a:pt x="254" y="114"/>
                  <a:pt x="254" y="114"/>
                </a:cubicBezTo>
                <a:cubicBezTo>
                  <a:pt x="262" y="114"/>
                  <a:pt x="262" y="114"/>
                  <a:pt x="262" y="114"/>
                </a:cubicBezTo>
                <a:cubicBezTo>
                  <a:pt x="262" y="104"/>
                  <a:pt x="262" y="104"/>
                  <a:pt x="262" y="104"/>
                </a:cubicBezTo>
                <a:cubicBezTo>
                  <a:pt x="254" y="104"/>
                  <a:pt x="254" y="104"/>
                  <a:pt x="254" y="104"/>
                </a:cubicBezTo>
                <a:cubicBezTo>
                  <a:pt x="254" y="82"/>
                  <a:pt x="254" y="82"/>
                  <a:pt x="254" y="82"/>
                </a:cubicBezTo>
                <a:cubicBezTo>
                  <a:pt x="258" y="82"/>
                  <a:pt x="258" y="82"/>
                  <a:pt x="258" y="82"/>
                </a:cubicBezTo>
                <a:cubicBezTo>
                  <a:pt x="258" y="72"/>
                  <a:pt x="258" y="72"/>
                  <a:pt x="258" y="72"/>
                </a:cubicBezTo>
                <a:cubicBezTo>
                  <a:pt x="252" y="72"/>
                  <a:pt x="252" y="72"/>
                  <a:pt x="252" y="72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6" y="0"/>
                  <a:pt x="126" y="0"/>
                  <a:pt x="12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28"/>
                  <a:pt x="60" y="28"/>
                  <a:pt x="60" y="28"/>
                </a:cubicBezTo>
                <a:cubicBezTo>
                  <a:pt x="54" y="28"/>
                  <a:pt x="54" y="28"/>
                  <a:pt x="54" y="28"/>
                </a:cubicBezTo>
                <a:lnTo>
                  <a:pt x="0" y="72"/>
                </a:lnTo>
                <a:close/>
                <a:moveTo>
                  <a:pt x="318" y="178"/>
                </a:moveTo>
                <a:cubicBezTo>
                  <a:pt x="372" y="178"/>
                  <a:pt x="372" y="178"/>
                  <a:pt x="372" y="178"/>
                </a:cubicBezTo>
                <a:cubicBezTo>
                  <a:pt x="372" y="232"/>
                  <a:pt x="372" y="232"/>
                  <a:pt x="372" y="232"/>
                </a:cubicBezTo>
                <a:cubicBezTo>
                  <a:pt x="318" y="232"/>
                  <a:pt x="318" y="232"/>
                  <a:pt x="318" y="232"/>
                </a:cubicBezTo>
                <a:lnTo>
                  <a:pt x="318" y="178"/>
                </a:lnTo>
                <a:close/>
                <a:moveTo>
                  <a:pt x="318" y="242"/>
                </a:moveTo>
                <a:cubicBezTo>
                  <a:pt x="372" y="242"/>
                  <a:pt x="372" y="242"/>
                  <a:pt x="372" y="242"/>
                </a:cubicBezTo>
                <a:cubicBezTo>
                  <a:pt x="372" y="296"/>
                  <a:pt x="372" y="296"/>
                  <a:pt x="372" y="296"/>
                </a:cubicBezTo>
                <a:cubicBezTo>
                  <a:pt x="318" y="296"/>
                  <a:pt x="318" y="296"/>
                  <a:pt x="318" y="296"/>
                </a:cubicBezTo>
                <a:lnTo>
                  <a:pt x="318" y="242"/>
                </a:lnTo>
                <a:close/>
                <a:moveTo>
                  <a:pt x="318" y="306"/>
                </a:moveTo>
                <a:cubicBezTo>
                  <a:pt x="372" y="306"/>
                  <a:pt x="372" y="306"/>
                  <a:pt x="372" y="306"/>
                </a:cubicBezTo>
                <a:cubicBezTo>
                  <a:pt x="372" y="360"/>
                  <a:pt x="372" y="360"/>
                  <a:pt x="372" y="360"/>
                </a:cubicBezTo>
                <a:cubicBezTo>
                  <a:pt x="318" y="360"/>
                  <a:pt x="318" y="360"/>
                  <a:pt x="318" y="360"/>
                </a:cubicBezTo>
                <a:lnTo>
                  <a:pt x="318" y="306"/>
                </a:lnTo>
                <a:close/>
                <a:moveTo>
                  <a:pt x="254" y="242"/>
                </a:moveTo>
                <a:cubicBezTo>
                  <a:pt x="308" y="242"/>
                  <a:pt x="308" y="242"/>
                  <a:pt x="308" y="242"/>
                </a:cubicBezTo>
                <a:cubicBezTo>
                  <a:pt x="308" y="296"/>
                  <a:pt x="308" y="296"/>
                  <a:pt x="308" y="296"/>
                </a:cubicBezTo>
                <a:cubicBezTo>
                  <a:pt x="254" y="296"/>
                  <a:pt x="254" y="296"/>
                  <a:pt x="254" y="296"/>
                </a:cubicBezTo>
                <a:lnTo>
                  <a:pt x="254" y="242"/>
                </a:lnTo>
                <a:close/>
                <a:moveTo>
                  <a:pt x="254" y="306"/>
                </a:moveTo>
                <a:cubicBezTo>
                  <a:pt x="308" y="306"/>
                  <a:pt x="308" y="306"/>
                  <a:pt x="308" y="306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254" y="360"/>
                  <a:pt x="254" y="360"/>
                  <a:pt x="254" y="360"/>
                </a:cubicBezTo>
                <a:lnTo>
                  <a:pt x="254" y="306"/>
                </a:lnTo>
                <a:close/>
                <a:moveTo>
                  <a:pt x="190" y="306"/>
                </a:moveTo>
                <a:cubicBezTo>
                  <a:pt x="244" y="306"/>
                  <a:pt x="244" y="306"/>
                  <a:pt x="244" y="306"/>
                </a:cubicBezTo>
                <a:cubicBezTo>
                  <a:pt x="244" y="360"/>
                  <a:pt x="244" y="360"/>
                  <a:pt x="244" y="360"/>
                </a:cubicBezTo>
                <a:cubicBezTo>
                  <a:pt x="190" y="360"/>
                  <a:pt x="190" y="360"/>
                  <a:pt x="190" y="360"/>
                </a:cubicBezTo>
                <a:lnTo>
                  <a:pt x="190" y="306"/>
                </a:lnTo>
                <a:close/>
                <a:moveTo>
                  <a:pt x="126" y="40"/>
                </a:moveTo>
                <a:cubicBezTo>
                  <a:pt x="221" y="72"/>
                  <a:pt x="221" y="72"/>
                  <a:pt x="221" y="72"/>
                </a:cubicBezTo>
                <a:cubicBezTo>
                  <a:pt x="126" y="72"/>
                  <a:pt x="126" y="72"/>
                  <a:pt x="126" y="72"/>
                </a:cubicBezTo>
                <a:lnTo>
                  <a:pt x="126" y="40"/>
                </a:lnTo>
                <a:close/>
                <a:moveTo>
                  <a:pt x="156" y="338"/>
                </a:moveTo>
                <a:cubicBezTo>
                  <a:pt x="156" y="360"/>
                  <a:pt x="156" y="360"/>
                  <a:pt x="156" y="360"/>
                </a:cubicBezTo>
                <a:cubicBezTo>
                  <a:pt x="30" y="360"/>
                  <a:pt x="30" y="360"/>
                  <a:pt x="30" y="360"/>
                </a:cubicBezTo>
                <a:cubicBezTo>
                  <a:pt x="30" y="338"/>
                  <a:pt x="30" y="338"/>
                  <a:pt x="30" y="338"/>
                </a:cubicBezTo>
                <a:lnTo>
                  <a:pt x="156" y="338"/>
                </a:lnTo>
                <a:close/>
                <a:moveTo>
                  <a:pt x="114" y="133"/>
                </a:moveTo>
                <a:cubicBezTo>
                  <a:pt x="70" y="178"/>
                  <a:pt x="70" y="178"/>
                  <a:pt x="70" y="178"/>
                </a:cubicBezTo>
                <a:cubicBezTo>
                  <a:pt x="70" y="89"/>
                  <a:pt x="70" y="89"/>
                  <a:pt x="70" y="89"/>
                </a:cubicBezTo>
                <a:lnTo>
                  <a:pt x="114" y="133"/>
                </a:lnTo>
                <a:close/>
                <a:moveTo>
                  <a:pt x="77" y="82"/>
                </a:moveTo>
                <a:cubicBezTo>
                  <a:pt x="116" y="82"/>
                  <a:pt x="116" y="82"/>
                  <a:pt x="116" y="82"/>
                </a:cubicBezTo>
                <a:cubicBezTo>
                  <a:pt x="116" y="121"/>
                  <a:pt x="116" y="121"/>
                  <a:pt x="116" y="121"/>
                </a:cubicBezTo>
                <a:lnTo>
                  <a:pt x="77" y="82"/>
                </a:lnTo>
                <a:close/>
                <a:moveTo>
                  <a:pt x="116" y="146"/>
                </a:moveTo>
                <a:cubicBezTo>
                  <a:pt x="116" y="223"/>
                  <a:pt x="116" y="223"/>
                  <a:pt x="116" y="223"/>
                </a:cubicBezTo>
                <a:cubicBezTo>
                  <a:pt x="77" y="184"/>
                  <a:pt x="77" y="184"/>
                  <a:pt x="77" y="184"/>
                </a:cubicBezTo>
                <a:lnTo>
                  <a:pt x="116" y="146"/>
                </a:lnTo>
                <a:close/>
                <a:moveTo>
                  <a:pt x="112" y="233"/>
                </a:moveTo>
                <a:cubicBezTo>
                  <a:pt x="70" y="275"/>
                  <a:pt x="70" y="275"/>
                  <a:pt x="70" y="275"/>
                </a:cubicBezTo>
                <a:cubicBezTo>
                  <a:pt x="70" y="191"/>
                  <a:pt x="70" y="191"/>
                  <a:pt x="70" y="191"/>
                </a:cubicBezTo>
                <a:lnTo>
                  <a:pt x="112" y="233"/>
                </a:lnTo>
                <a:close/>
                <a:moveTo>
                  <a:pt x="116" y="243"/>
                </a:moveTo>
                <a:cubicBezTo>
                  <a:pt x="116" y="320"/>
                  <a:pt x="116" y="320"/>
                  <a:pt x="116" y="320"/>
                </a:cubicBezTo>
                <a:cubicBezTo>
                  <a:pt x="77" y="282"/>
                  <a:pt x="77" y="282"/>
                  <a:pt x="77" y="282"/>
                </a:cubicBezTo>
                <a:lnTo>
                  <a:pt x="116" y="243"/>
                </a:lnTo>
                <a:close/>
                <a:moveTo>
                  <a:pt x="109" y="328"/>
                </a:moveTo>
                <a:cubicBezTo>
                  <a:pt x="70" y="328"/>
                  <a:pt x="70" y="328"/>
                  <a:pt x="70" y="328"/>
                </a:cubicBezTo>
                <a:cubicBezTo>
                  <a:pt x="70" y="289"/>
                  <a:pt x="70" y="289"/>
                  <a:pt x="70" y="289"/>
                </a:cubicBezTo>
                <a:lnTo>
                  <a:pt x="109" y="328"/>
                </a:lnTo>
                <a:close/>
                <a:moveTo>
                  <a:pt x="70" y="10"/>
                </a:moveTo>
                <a:cubicBezTo>
                  <a:pt x="116" y="10"/>
                  <a:pt x="116" y="10"/>
                  <a:pt x="116" y="10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70" y="28"/>
                  <a:pt x="70" y="28"/>
                  <a:pt x="70" y="28"/>
                </a:cubicBezTo>
                <a:lnTo>
                  <a:pt x="70" y="10"/>
                </a:lnTo>
                <a:close/>
                <a:moveTo>
                  <a:pt x="70" y="38"/>
                </a:moveTo>
                <a:cubicBezTo>
                  <a:pt x="116" y="38"/>
                  <a:pt x="116" y="38"/>
                  <a:pt x="116" y="38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70" y="72"/>
                  <a:pt x="70" y="72"/>
                  <a:pt x="70" y="72"/>
                </a:cubicBezTo>
                <a:lnTo>
                  <a:pt x="70" y="38"/>
                </a:lnTo>
                <a:close/>
                <a:moveTo>
                  <a:pt x="60" y="38"/>
                </a:moveTo>
                <a:cubicBezTo>
                  <a:pt x="60" y="72"/>
                  <a:pt x="60" y="72"/>
                  <a:pt x="60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57" y="38"/>
                  <a:pt x="57" y="38"/>
                  <a:pt x="57" y="38"/>
                </a:cubicBezTo>
                <a:lnTo>
                  <a:pt x="60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Puntos clave de la renovación 2022/2023</a:t>
            </a: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ES" smtClean="0"/>
              <a:pPr algn="r"/>
              <a:t>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 smtClean="0"/>
              <a:t>Misc</a:t>
            </a:r>
            <a:r>
              <a:rPr lang="es-ES" dirty="0" smtClean="0"/>
              <a:t> </a:t>
            </a:r>
            <a:r>
              <a:rPr lang="es-ES" dirty="0" smtClean="0"/>
              <a:t>XL</a:t>
            </a:r>
            <a:endParaRPr lang="es-ES" dirty="0"/>
          </a:p>
        </p:txBody>
      </p:sp>
      <p:sp>
        <p:nvSpPr>
          <p:cNvPr id="7" name="Oval 6"/>
          <p:cNvSpPr/>
          <p:nvPr/>
        </p:nvSpPr>
        <p:spPr>
          <a:xfrm>
            <a:off x="485775" y="1609725"/>
            <a:ext cx="930395" cy="930395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8" name="Straight Connector 7"/>
          <p:cNvCxnSpPr>
            <a:stCxn id="7" idx="4"/>
          </p:cNvCxnSpPr>
          <p:nvPr/>
        </p:nvCxnSpPr>
        <p:spPr>
          <a:xfrm>
            <a:off x="950973" y="2540120"/>
            <a:ext cx="0" cy="2815520"/>
          </a:xfrm>
          <a:prstGeom prst="line">
            <a:avLst/>
          </a:prstGeom>
          <a:noFill/>
          <a:ln w="19050" cap="flat" cmpd="sng" algn="ctr">
            <a:solidFill>
              <a:srgbClr val="DADADA"/>
            </a:solidFill>
            <a:prstDash val="solid"/>
          </a:ln>
          <a:effectLst/>
        </p:spPr>
      </p:cxnSp>
      <p:sp>
        <p:nvSpPr>
          <p:cNvPr id="9" name="Oval 8"/>
          <p:cNvSpPr/>
          <p:nvPr/>
        </p:nvSpPr>
        <p:spPr>
          <a:xfrm>
            <a:off x="847872" y="2900873"/>
            <a:ext cx="222729" cy="222729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703" y="2800890"/>
            <a:ext cx="5703433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 smtClean="0">
                <a:solidFill>
                  <a:srgbClr val="000000"/>
                </a:solidFill>
              </a:rPr>
              <a:t>Junto con el CAT XL, este programa es el que ha sufrido una mayor reestructuración (</a:t>
            </a:r>
            <a:r>
              <a:rPr lang="es-ES" sz="1400" b="1" kern="0" dirty="0" smtClean="0">
                <a:solidFill>
                  <a:srgbClr val="000000"/>
                </a:solidFill>
              </a:rPr>
              <a:t>de 8 capas a 3</a:t>
            </a:r>
            <a:r>
              <a:rPr lang="es-ES" sz="1400" kern="0" dirty="0" smtClean="0">
                <a:solidFill>
                  <a:srgbClr val="000000"/>
                </a:solidFill>
              </a:rPr>
              <a:t>). </a:t>
            </a:r>
            <a:endParaRPr kumimoji="0" lang="es-E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7872" y="3484502"/>
            <a:ext cx="222729" cy="222729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703" y="3383154"/>
            <a:ext cx="5703433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 impacto más</a:t>
            </a:r>
            <a:r>
              <a:rPr kumimoji="0" lang="es-ES" sz="1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visible es la desaparición de la </a:t>
            </a:r>
            <a:r>
              <a:rPr kumimoji="0" lang="es-ES" sz="1400" b="1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Capa 1 (7k </a:t>
            </a:r>
            <a:r>
              <a:rPr kumimoji="0" lang="es-ES" sz="1400" b="1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xs</a:t>
            </a:r>
            <a:r>
              <a:rPr kumimoji="0" lang="es-ES" sz="1400" b="1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18k)</a:t>
            </a:r>
            <a:r>
              <a:rPr kumimoji="0" lang="es-ES" sz="1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en la que participaban todas las compañías menos </a:t>
            </a:r>
            <a:r>
              <a:rPr kumimoji="0" lang="es-ES" sz="14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Tajy</a:t>
            </a:r>
            <a:r>
              <a:rPr kumimoji="0" lang="es-ES" sz="1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es-E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7872" y="4068131"/>
            <a:ext cx="222729" cy="222729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0703" y="3965417"/>
            <a:ext cx="5703433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 smtClean="0">
                <a:solidFill>
                  <a:srgbClr val="000000"/>
                </a:solidFill>
              </a:rPr>
              <a:t>Todas las compañías mantienen la misma </a:t>
            </a:r>
            <a:r>
              <a:rPr lang="es-ES" sz="1400" b="1" kern="0" dirty="0" smtClean="0">
                <a:solidFill>
                  <a:srgbClr val="000000"/>
                </a:solidFill>
              </a:rPr>
              <a:t>capacidad</a:t>
            </a:r>
            <a:r>
              <a:rPr lang="es-ES" sz="1400" kern="0" dirty="0" smtClean="0">
                <a:solidFill>
                  <a:srgbClr val="000000"/>
                </a:solidFill>
              </a:rPr>
              <a:t> que en la vigencia 2021/2022.</a:t>
            </a:r>
          </a:p>
        </p:txBody>
      </p:sp>
      <p:sp>
        <p:nvSpPr>
          <p:cNvPr id="15" name="Oval 14"/>
          <p:cNvSpPr/>
          <p:nvPr/>
        </p:nvSpPr>
        <p:spPr>
          <a:xfrm>
            <a:off x="850236" y="5235390"/>
            <a:ext cx="222729" cy="222729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0701" y="5239032"/>
            <a:ext cx="5703435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Los textos contractuales no sufren ninguna modificación esta vigencia.</a:t>
            </a:r>
            <a:endParaRPr kumimoji="0" lang="es-E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7872" y="4651760"/>
            <a:ext cx="222729" cy="222729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8337" y="4547681"/>
            <a:ext cx="5703435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kern="0" dirty="0" err="1" smtClean="0">
                <a:solidFill>
                  <a:srgbClr val="000000"/>
                </a:solidFill>
              </a:rPr>
              <a:t>Cooperators</a:t>
            </a:r>
            <a:r>
              <a:rPr lang="es-ES" sz="1400" kern="0" dirty="0" smtClean="0">
                <a:solidFill>
                  <a:srgbClr val="000000"/>
                </a:solidFill>
              </a:rPr>
              <a:t> abandona el contrato finalmente este año, después de comenzar su salida gradual el año pasado.</a:t>
            </a:r>
            <a:endParaRPr kumimoji="0" lang="es-E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8" name="Group 122"/>
          <p:cNvGrpSpPr>
            <a:grpSpLocks noChangeAspect="1"/>
          </p:cNvGrpSpPr>
          <p:nvPr/>
        </p:nvGrpSpPr>
        <p:grpSpPr bwMode="auto">
          <a:xfrm>
            <a:off x="622937" y="1809870"/>
            <a:ext cx="645449" cy="525788"/>
            <a:chOff x="1929" y="2242"/>
            <a:chExt cx="178" cy="145"/>
          </a:xfrm>
          <a:solidFill>
            <a:schemeClr val="bg1"/>
          </a:solidFill>
        </p:grpSpPr>
        <p:sp>
          <p:nvSpPr>
            <p:cNvPr id="49" name="Freeform 123"/>
            <p:cNvSpPr>
              <a:spLocks/>
            </p:cNvSpPr>
            <p:nvPr/>
          </p:nvSpPr>
          <p:spPr bwMode="auto">
            <a:xfrm>
              <a:off x="1929" y="2242"/>
              <a:ext cx="89" cy="123"/>
            </a:xfrm>
            <a:custGeom>
              <a:avLst/>
              <a:gdLst>
                <a:gd name="T0" fmla="*/ 47 w 64"/>
                <a:gd name="T1" fmla="*/ 1 h 88"/>
                <a:gd name="T2" fmla="*/ 41 w 64"/>
                <a:gd name="T3" fmla="*/ 1 h 88"/>
                <a:gd name="T4" fmla="*/ 41 w 64"/>
                <a:gd name="T5" fmla="*/ 7 h 88"/>
                <a:gd name="T6" fmla="*/ 50 w 64"/>
                <a:gd name="T7" fmla="*/ 16 h 88"/>
                <a:gd name="T8" fmla="*/ 36 w 64"/>
                <a:gd name="T9" fmla="*/ 16 h 88"/>
                <a:gd name="T10" fmla="*/ 0 w 64"/>
                <a:gd name="T11" fmla="*/ 52 h 88"/>
                <a:gd name="T12" fmla="*/ 36 w 64"/>
                <a:gd name="T13" fmla="*/ 88 h 88"/>
                <a:gd name="T14" fmla="*/ 44 w 64"/>
                <a:gd name="T15" fmla="*/ 88 h 88"/>
                <a:gd name="T16" fmla="*/ 48 w 64"/>
                <a:gd name="T17" fmla="*/ 84 h 88"/>
                <a:gd name="T18" fmla="*/ 44 w 64"/>
                <a:gd name="T19" fmla="*/ 80 h 88"/>
                <a:gd name="T20" fmla="*/ 36 w 64"/>
                <a:gd name="T21" fmla="*/ 80 h 88"/>
                <a:gd name="T22" fmla="*/ 8 w 64"/>
                <a:gd name="T23" fmla="*/ 52 h 88"/>
                <a:gd name="T24" fmla="*/ 36 w 64"/>
                <a:gd name="T25" fmla="*/ 24 h 88"/>
                <a:gd name="T26" fmla="*/ 60 w 64"/>
                <a:gd name="T27" fmla="*/ 24 h 88"/>
                <a:gd name="T28" fmla="*/ 64 w 64"/>
                <a:gd name="T29" fmla="*/ 22 h 88"/>
                <a:gd name="T30" fmla="*/ 63 w 64"/>
                <a:gd name="T31" fmla="*/ 17 h 88"/>
                <a:gd name="T32" fmla="*/ 47 w 64"/>
                <a:gd name="T33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88">
                  <a:moveTo>
                    <a:pt x="47" y="1"/>
                  </a:moveTo>
                  <a:cubicBezTo>
                    <a:pt x="45" y="0"/>
                    <a:pt x="43" y="0"/>
                    <a:pt x="41" y="1"/>
                  </a:cubicBezTo>
                  <a:cubicBezTo>
                    <a:pt x="40" y="3"/>
                    <a:pt x="40" y="5"/>
                    <a:pt x="41" y="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6" y="16"/>
                    <a:pt x="0" y="32"/>
                    <a:pt x="0" y="52"/>
                  </a:cubicBezTo>
                  <a:cubicBezTo>
                    <a:pt x="0" y="72"/>
                    <a:pt x="16" y="88"/>
                    <a:pt x="36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6" y="88"/>
                    <a:pt x="48" y="86"/>
                    <a:pt x="48" y="84"/>
                  </a:cubicBezTo>
                  <a:cubicBezTo>
                    <a:pt x="48" y="82"/>
                    <a:pt x="46" y="80"/>
                    <a:pt x="44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21" y="80"/>
                    <a:pt x="8" y="67"/>
                    <a:pt x="8" y="52"/>
                  </a:cubicBezTo>
                  <a:cubicBezTo>
                    <a:pt x="8" y="37"/>
                    <a:pt x="21" y="24"/>
                    <a:pt x="36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3" y="23"/>
                    <a:pt x="64" y="22"/>
                  </a:cubicBezTo>
                  <a:cubicBezTo>
                    <a:pt x="64" y="20"/>
                    <a:pt x="64" y="18"/>
                    <a:pt x="63" y="17"/>
                  </a:cubicBezTo>
                  <a:lnTo>
                    <a:pt x="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124"/>
            <p:cNvSpPr>
              <a:spLocks/>
            </p:cNvSpPr>
            <p:nvPr/>
          </p:nvSpPr>
          <p:spPr bwMode="auto">
            <a:xfrm>
              <a:off x="2018" y="2264"/>
              <a:ext cx="89" cy="123"/>
            </a:xfrm>
            <a:custGeom>
              <a:avLst/>
              <a:gdLst>
                <a:gd name="T0" fmla="*/ 28 w 64"/>
                <a:gd name="T1" fmla="*/ 0 h 88"/>
                <a:gd name="T2" fmla="*/ 20 w 64"/>
                <a:gd name="T3" fmla="*/ 0 h 88"/>
                <a:gd name="T4" fmla="*/ 16 w 64"/>
                <a:gd name="T5" fmla="*/ 4 h 88"/>
                <a:gd name="T6" fmla="*/ 20 w 64"/>
                <a:gd name="T7" fmla="*/ 8 h 88"/>
                <a:gd name="T8" fmla="*/ 28 w 64"/>
                <a:gd name="T9" fmla="*/ 8 h 88"/>
                <a:gd name="T10" fmla="*/ 56 w 64"/>
                <a:gd name="T11" fmla="*/ 36 h 88"/>
                <a:gd name="T12" fmla="*/ 28 w 64"/>
                <a:gd name="T13" fmla="*/ 64 h 88"/>
                <a:gd name="T14" fmla="*/ 4 w 64"/>
                <a:gd name="T15" fmla="*/ 64 h 88"/>
                <a:gd name="T16" fmla="*/ 0 w 64"/>
                <a:gd name="T17" fmla="*/ 66 h 88"/>
                <a:gd name="T18" fmla="*/ 1 w 64"/>
                <a:gd name="T19" fmla="*/ 71 h 88"/>
                <a:gd name="T20" fmla="*/ 17 w 64"/>
                <a:gd name="T21" fmla="*/ 87 h 88"/>
                <a:gd name="T22" fmla="*/ 20 w 64"/>
                <a:gd name="T23" fmla="*/ 88 h 88"/>
                <a:gd name="T24" fmla="*/ 23 w 64"/>
                <a:gd name="T25" fmla="*/ 87 h 88"/>
                <a:gd name="T26" fmla="*/ 23 w 64"/>
                <a:gd name="T27" fmla="*/ 81 h 88"/>
                <a:gd name="T28" fmla="*/ 14 w 64"/>
                <a:gd name="T29" fmla="*/ 72 h 88"/>
                <a:gd name="T30" fmla="*/ 28 w 64"/>
                <a:gd name="T31" fmla="*/ 72 h 88"/>
                <a:gd name="T32" fmla="*/ 64 w 64"/>
                <a:gd name="T33" fmla="*/ 36 h 88"/>
                <a:gd name="T34" fmla="*/ 28 w 64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88">
                  <a:moveTo>
                    <a:pt x="2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6"/>
                    <a:pt x="18" y="8"/>
                    <a:pt x="2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43" y="8"/>
                    <a:pt x="56" y="21"/>
                    <a:pt x="56" y="36"/>
                  </a:cubicBezTo>
                  <a:cubicBezTo>
                    <a:pt x="56" y="51"/>
                    <a:pt x="43" y="64"/>
                    <a:pt x="28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1" y="65"/>
                    <a:pt x="0" y="66"/>
                  </a:cubicBezTo>
                  <a:cubicBezTo>
                    <a:pt x="0" y="68"/>
                    <a:pt x="0" y="70"/>
                    <a:pt x="1" y="71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8"/>
                    <a:pt x="19" y="88"/>
                    <a:pt x="20" y="88"/>
                  </a:cubicBezTo>
                  <a:cubicBezTo>
                    <a:pt x="21" y="88"/>
                    <a:pt x="22" y="88"/>
                    <a:pt x="23" y="87"/>
                  </a:cubicBezTo>
                  <a:cubicBezTo>
                    <a:pt x="24" y="85"/>
                    <a:pt x="24" y="83"/>
                    <a:pt x="23" y="81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48" y="72"/>
                    <a:pt x="64" y="56"/>
                    <a:pt x="64" y="36"/>
                  </a:cubicBezTo>
                  <a:cubicBezTo>
                    <a:pt x="64" y="16"/>
                    <a:pt x="48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762217"/>
              </p:ext>
            </p:extLst>
          </p:nvPr>
        </p:nvGraphicFramePr>
        <p:xfrm>
          <a:off x="7836600" y="1462050"/>
          <a:ext cx="37338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Worksheet" r:id="rId4" imgW="3733945" imgH="2028962" progId="Excel.Sheet.12">
                  <p:embed/>
                </p:oleObj>
              </mc:Choice>
              <mc:Fallback>
                <p:oleObj name="Worksheet" r:id="rId4" imgW="3733945" imgH="20289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6600" y="1462050"/>
                        <a:ext cx="3733800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123907"/>
              </p:ext>
            </p:extLst>
          </p:nvPr>
        </p:nvGraphicFramePr>
        <p:xfrm>
          <a:off x="7836600" y="3999297"/>
          <a:ext cx="37338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Worksheet" r:id="rId6" imgW="3733945" imgH="1305010" progId="Excel.Sheet.12">
                  <p:embed/>
                </p:oleObj>
              </mc:Choice>
              <mc:Fallback>
                <p:oleObj name="Worksheet" r:id="rId6" imgW="3733945" imgH="1305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36600" y="3999297"/>
                        <a:ext cx="3733800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custData r:id="rId2"/>
    </p:custDataLst>
    <p:extLst>
      <p:ext uri="{BB962C8B-B14F-4D97-AF65-F5344CB8AC3E}">
        <p14:creationId xmlns:p14="http://schemas.microsoft.com/office/powerpoint/2010/main" val="19198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Tendencias</a:t>
            </a:r>
            <a:r>
              <a:rPr lang="en-GB" dirty="0" smtClean="0"/>
              <a:t> de </a:t>
            </a:r>
            <a:r>
              <a:rPr lang="en-GB" dirty="0" err="1" smtClean="0"/>
              <a:t>Primas</a:t>
            </a:r>
            <a:r>
              <a:rPr lang="en-GB" dirty="0" smtClean="0"/>
              <a:t> y </a:t>
            </a:r>
            <a:r>
              <a:rPr lang="en-GB" dirty="0" err="1" smtClean="0"/>
              <a:t>Tasas</a:t>
            </a:r>
            <a:r>
              <a:rPr lang="en-GB" dirty="0" smtClean="0"/>
              <a:t> </a:t>
            </a:r>
            <a:r>
              <a:rPr lang="en-GB" dirty="0" err="1" smtClean="0"/>
              <a:t>desde</a:t>
            </a:r>
            <a:r>
              <a:rPr lang="en-GB" dirty="0" smtClean="0"/>
              <a:t> 2012 a 2022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6040D-6F20-4F4B-8995-856BEECD84BE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 smtClean="0"/>
              <a:t>Misc</a:t>
            </a:r>
            <a:r>
              <a:rPr lang="en-GB" dirty="0" smtClean="0"/>
              <a:t> XL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552529" y="4710022"/>
            <a:ext cx="11156869" cy="1358277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 smtClean="0"/>
              <a:t>La prima sufre un ligero descenso motivado principalmente por la desaparición de la capa 1, que servía como intercambio de dinero (siniestros&lt;&gt;primas).</a:t>
            </a:r>
          </a:p>
          <a:p>
            <a:pPr marL="179388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dirty="0" smtClean="0"/>
              <a:t>La tasa </a:t>
            </a:r>
            <a:r>
              <a:rPr lang="es-ES" sz="1500" dirty="0" smtClean="0"/>
              <a:t>desciende </a:t>
            </a:r>
            <a:r>
              <a:rPr lang="es-ES" sz="1500" dirty="0" smtClean="0"/>
              <a:t>de manera más acentuada, principalmente a causa del aumento de la Prima Emitida y el descenso de la prima de reaseguro.</a:t>
            </a:r>
            <a:endParaRPr lang="en-US" sz="15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095875"/>
              </p:ext>
            </p:extLst>
          </p:nvPr>
        </p:nvGraphicFramePr>
        <p:xfrm>
          <a:off x="6210000" y="1546811"/>
          <a:ext cx="5056714" cy="237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27417"/>
              </p:ext>
            </p:extLst>
          </p:nvPr>
        </p:nvGraphicFramePr>
        <p:xfrm>
          <a:off x="1495425" y="1562205"/>
          <a:ext cx="337185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Worksheet" r:id="rId4" imgW="3372002" imgH="2343189" progId="Excel.Sheet.12">
                  <p:embed/>
                </p:oleObj>
              </mc:Choice>
              <mc:Fallback>
                <p:oleObj name="Worksheet" r:id="rId4" imgW="3372002" imgH="23431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5425" y="1562205"/>
                        <a:ext cx="3371850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6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entagon 42"/>
          <p:cNvSpPr/>
          <p:nvPr/>
        </p:nvSpPr>
        <p:spPr>
          <a:xfrm>
            <a:off x="0" y="521349"/>
            <a:ext cx="11639550" cy="1285872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Pentagon 46"/>
          <p:cNvSpPr/>
          <p:nvPr/>
        </p:nvSpPr>
        <p:spPr>
          <a:xfrm>
            <a:off x="0" y="2587159"/>
            <a:ext cx="3055716" cy="1285872"/>
          </a:xfrm>
          <a:prstGeom prst="homePlate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TextBox 43"/>
          <p:cNvSpPr txBox="1"/>
          <p:nvPr/>
        </p:nvSpPr>
        <p:spPr>
          <a:xfrm>
            <a:off x="4493096" y="2091577"/>
            <a:ext cx="71199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s-ES" b="1" dirty="0" smtClean="0">
                <a:solidFill>
                  <a:schemeClr val="accent2"/>
                </a:solidFill>
              </a:rPr>
              <a:t>Homogeneización de la información de renovación entre compañías del Grupo LARG.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66612" y="4691299"/>
            <a:ext cx="71464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</a:rPr>
              <a:t>Acuerdo sobre la metodología de ajustes de prima </a:t>
            </a:r>
            <a:r>
              <a:rPr lang="es-ES" b="1" dirty="0" err="1" smtClean="0">
                <a:solidFill>
                  <a:schemeClr val="accent2"/>
                </a:solidFill>
              </a:rPr>
              <a:t>intracompañía</a:t>
            </a:r>
            <a:r>
              <a:rPr lang="es-ES" b="1" dirty="0" smtClean="0">
                <a:solidFill>
                  <a:schemeClr val="accent2"/>
                </a:solidFill>
              </a:rPr>
              <a:t> en base a una plantilla preparada por Guy Carpenter.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0" y="4652970"/>
            <a:ext cx="1886673" cy="1285872"/>
          </a:xfrm>
          <a:prstGeom prst="homePlate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TextBox 44"/>
          <p:cNvSpPr txBox="1"/>
          <p:nvPr/>
        </p:nvSpPr>
        <p:spPr>
          <a:xfrm>
            <a:off x="4466611" y="2929931"/>
            <a:ext cx="714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</a:rPr>
              <a:t>Reestructuración de los programas, con reducción de capas y aumento de deducibles en algunos casos.</a:t>
            </a:r>
            <a:endParaRPr lang="es-ES" b="1" dirty="0">
              <a:solidFill>
                <a:schemeClr val="accent2"/>
              </a:solidFill>
            </a:endParaRPr>
          </a:p>
        </p:txBody>
      </p:sp>
      <p:grpSp>
        <p:nvGrpSpPr>
          <p:cNvPr id="38" name="Group 417"/>
          <p:cNvGrpSpPr>
            <a:grpSpLocks noChangeAspect="1"/>
          </p:cNvGrpSpPr>
          <p:nvPr/>
        </p:nvGrpSpPr>
        <p:grpSpPr bwMode="auto">
          <a:xfrm>
            <a:off x="3682658" y="2929931"/>
            <a:ext cx="550451" cy="548640"/>
            <a:chOff x="2567" y="1704"/>
            <a:chExt cx="912" cy="909"/>
          </a:xfrm>
          <a:solidFill>
            <a:schemeClr val="accent2"/>
          </a:solidFill>
        </p:grpSpPr>
        <p:sp>
          <p:nvSpPr>
            <p:cNvPr id="39" name="Freeform 418"/>
            <p:cNvSpPr>
              <a:spLocks noEditPoints="1"/>
            </p:cNvSpPr>
            <p:nvPr/>
          </p:nvSpPr>
          <p:spPr bwMode="auto">
            <a:xfrm>
              <a:off x="2567" y="1704"/>
              <a:ext cx="912" cy="909"/>
            </a:xfrm>
            <a:custGeom>
              <a:avLst/>
              <a:gdLst>
                <a:gd name="T0" fmla="*/ 193 w 386"/>
                <a:gd name="T1" fmla="*/ 385 h 385"/>
                <a:gd name="T2" fmla="*/ 0 w 386"/>
                <a:gd name="T3" fmla="*/ 193 h 385"/>
                <a:gd name="T4" fmla="*/ 193 w 386"/>
                <a:gd name="T5" fmla="*/ 0 h 385"/>
                <a:gd name="T6" fmla="*/ 386 w 386"/>
                <a:gd name="T7" fmla="*/ 193 h 385"/>
                <a:gd name="T8" fmla="*/ 193 w 386"/>
                <a:gd name="T9" fmla="*/ 385 h 385"/>
                <a:gd name="T10" fmla="*/ 193 w 386"/>
                <a:gd name="T11" fmla="*/ 16 h 385"/>
                <a:gd name="T12" fmla="*/ 16 w 386"/>
                <a:gd name="T13" fmla="*/ 193 h 385"/>
                <a:gd name="T14" fmla="*/ 193 w 386"/>
                <a:gd name="T15" fmla="*/ 369 h 385"/>
                <a:gd name="T16" fmla="*/ 370 w 386"/>
                <a:gd name="T17" fmla="*/ 193 h 385"/>
                <a:gd name="T18" fmla="*/ 193 w 386"/>
                <a:gd name="T19" fmla="*/ 1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6" h="385">
                  <a:moveTo>
                    <a:pt x="193" y="385"/>
                  </a:moveTo>
                  <a:cubicBezTo>
                    <a:pt x="87" y="385"/>
                    <a:pt x="0" y="299"/>
                    <a:pt x="0" y="193"/>
                  </a:cubicBezTo>
                  <a:cubicBezTo>
                    <a:pt x="0" y="86"/>
                    <a:pt x="87" y="0"/>
                    <a:pt x="193" y="0"/>
                  </a:cubicBezTo>
                  <a:cubicBezTo>
                    <a:pt x="300" y="0"/>
                    <a:pt x="386" y="86"/>
                    <a:pt x="386" y="193"/>
                  </a:cubicBezTo>
                  <a:cubicBezTo>
                    <a:pt x="386" y="299"/>
                    <a:pt x="300" y="385"/>
                    <a:pt x="193" y="385"/>
                  </a:cubicBezTo>
                  <a:close/>
                  <a:moveTo>
                    <a:pt x="193" y="16"/>
                  </a:moveTo>
                  <a:cubicBezTo>
                    <a:pt x="96" y="16"/>
                    <a:pt x="16" y="95"/>
                    <a:pt x="16" y="193"/>
                  </a:cubicBezTo>
                  <a:cubicBezTo>
                    <a:pt x="16" y="290"/>
                    <a:pt x="96" y="369"/>
                    <a:pt x="193" y="369"/>
                  </a:cubicBezTo>
                  <a:cubicBezTo>
                    <a:pt x="291" y="369"/>
                    <a:pt x="370" y="290"/>
                    <a:pt x="370" y="193"/>
                  </a:cubicBezTo>
                  <a:cubicBezTo>
                    <a:pt x="370" y="95"/>
                    <a:pt x="291" y="16"/>
                    <a:pt x="193" y="16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0" name="Freeform 419"/>
            <p:cNvSpPr>
              <a:spLocks/>
            </p:cNvSpPr>
            <p:nvPr/>
          </p:nvSpPr>
          <p:spPr bwMode="auto">
            <a:xfrm>
              <a:off x="2794" y="1959"/>
              <a:ext cx="464" cy="416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41" name="Group 417"/>
          <p:cNvGrpSpPr>
            <a:grpSpLocks noChangeAspect="1"/>
          </p:cNvGrpSpPr>
          <p:nvPr/>
        </p:nvGrpSpPr>
        <p:grpSpPr bwMode="auto">
          <a:xfrm>
            <a:off x="3682658" y="2096935"/>
            <a:ext cx="550451" cy="548640"/>
            <a:chOff x="2567" y="1704"/>
            <a:chExt cx="912" cy="909"/>
          </a:xfrm>
          <a:solidFill>
            <a:schemeClr val="accent2"/>
          </a:solidFill>
        </p:grpSpPr>
        <p:sp>
          <p:nvSpPr>
            <p:cNvPr id="42" name="Freeform 418"/>
            <p:cNvSpPr>
              <a:spLocks noEditPoints="1"/>
            </p:cNvSpPr>
            <p:nvPr/>
          </p:nvSpPr>
          <p:spPr bwMode="auto">
            <a:xfrm>
              <a:off x="2567" y="1704"/>
              <a:ext cx="912" cy="909"/>
            </a:xfrm>
            <a:custGeom>
              <a:avLst/>
              <a:gdLst>
                <a:gd name="T0" fmla="*/ 193 w 386"/>
                <a:gd name="T1" fmla="*/ 385 h 385"/>
                <a:gd name="T2" fmla="*/ 0 w 386"/>
                <a:gd name="T3" fmla="*/ 193 h 385"/>
                <a:gd name="T4" fmla="*/ 193 w 386"/>
                <a:gd name="T5" fmla="*/ 0 h 385"/>
                <a:gd name="T6" fmla="*/ 386 w 386"/>
                <a:gd name="T7" fmla="*/ 193 h 385"/>
                <a:gd name="T8" fmla="*/ 193 w 386"/>
                <a:gd name="T9" fmla="*/ 385 h 385"/>
                <a:gd name="T10" fmla="*/ 193 w 386"/>
                <a:gd name="T11" fmla="*/ 16 h 385"/>
                <a:gd name="T12" fmla="*/ 16 w 386"/>
                <a:gd name="T13" fmla="*/ 193 h 385"/>
                <a:gd name="T14" fmla="*/ 193 w 386"/>
                <a:gd name="T15" fmla="*/ 369 h 385"/>
                <a:gd name="T16" fmla="*/ 370 w 386"/>
                <a:gd name="T17" fmla="*/ 193 h 385"/>
                <a:gd name="T18" fmla="*/ 193 w 386"/>
                <a:gd name="T19" fmla="*/ 1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6" h="385">
                  <a:moveTo>
                    <a:pt x="193" y="385"/>
                  </a:moveTo>
                  <a:cubicBezTo>
                    <a:pt x="87" y="385"/>
                    <a:pt x="0" y="299"/>
                    <a:pt x="0" y="193"/>
                  </a:cubicBezTo>
                  <a:cubicBezTo>
                    <a:pt x="0" y="86"/>
                    <a:pt x="87" y="0"/>
                    <a:pt x="193" y="0"/>
                  </a:cubicBezTo>
                  <a:cubicBezTo>
                    <a:pt x="300" y="0"/>
                    <a:pt x="386" y="86"/>
                    <a:pt x="386" y="193"/>
                  </a:cubicBezTo>
                  <a:cubicBezTo>
                    <a:pt x="386" y="299"/>
                    <a:pt x="300" y="385"/>
                    <a:pt x="193" y="385"/>
                  </a:cubicBezTo>
                  <a:close/>
                  <a:moveTo>
                    <a:pt x="193" y="16"/>
                  </a:moveTo>
                  <a:cubicBezTo>
                    <a:pt x="96" y="16"/>
                    <a:pt x="16" y="95"/>
                    <a:pt x="16" y="193"/>
                  </a:cubicBezTo>
                  <a:cubicBezTo>
                    <a:pt x="16" y="290"/>
                    <a:pt x="96" y="369"/>
                    <a:pt x="193" y="369"/>
                  </a:cubicBezTo>
                  <a:cubicBezTo>
                    <a:pt x="291" y="369"/>
                    <a:pt x="370" y="290"/>
                    <a:pt x="370" y="193"/>
                  </a:cubicBezTo>
                  <a:cubicBezTo>
                    <a:pt x="370" y="95"/>
                    <a:pt x="291" y="16"/>
                    <a:pt x="193" y="16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7" name="Freeform 419"/>
            <p:cNvSpPr>
              <a:spLocks/>
            </p:cNvSpPr>
            <p:nvPr/>
          </p:nvSpPr>
          <p:spPr bwMode="auto">
            <a:xfrm>
              <a:off x="2794" y="1959"/>
              <a:ext cx="464" cy="416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58" name="Group 417"/>
          <p:cNvGrpSpPr>
            <a:grpSpLocks noChangeAspect="1"/>
          </p:cNvGrpSpPr>
          <p:nvPr/>
        </p:nvGrpSpPr>
        <p:grpSpPr bwMode="auto">
          <a:xfrm>
            <a:off x="3682658" y="4642919"/>
            <a:ext cx="550451" cy="548640"/>
            <a:chOff x="2567" y="1704"/>
            <a:chExt cx="912" cy="909"/>
          </a:xfrm>
          <a:solidFill>
            <a:schemeClr val="accent2"/>
          </a:solidFill>
        </p:grpSpPr>
        <p:sp>
          <p:nvSpPr>
            <p:cNvPr id="59" name="Freeform 418"/>
            <p:cNvSpPr>
              <a:spLocks noEditPoints="1"/>
            </p:cNvSpPr>
            <p:nvPr/>
          </p:nvSpPr>
          <p:spPr bwMode="auto">
            <a:xfrm>
              <a:off x="2567" y="1704"/>
              <a:ext cx="912" cy="909"/>
            </a:xfrm>
            <a:custGeom>
              <a:avLst/>
              <a:gdLst>
                <a:gd name="T0" fmla="*/ 193 w 386"/>
                <a:gd name="T1" fmla="*/ 385 h 385"/>
                <a:gd name="T2" fmla="*/ 0 w 386"/>
                <a:gd name="T3" fmla="*/ 193 h 385"/>
                <a:gd name="T4" fmla="*/ 193 w 386"/>
                <a:gd name="T5" fmla="*/ 0 h 385"/>
                <a:gd name="T6" fmla="*/ 386 w 386"/>
                <a:gd name="T7" fmla="*/ 193 h 385"/>
                <a:gd name="T8" fmla="*/ 193 w 386"/>
                <a:gd name="T9" fmla="*/ 385 h 385"/>
                <a:gd name="T10" fmla="*/ 193 w 386"/>
                <a:gd name="T11" fmla="*/ 16 h 385"/>
                <a:gd name="T12" fmla="*/ 16 w 386"/>
                <a:gd name="T13" fmla="*/ 193 h 385"/>
                <a:gd name="T14" fmla="*/ 193 w 386"/>
                <a:gd name="T15" fmla="*/ 369 h 385"/>
                <a:gd name="T16" fmla="*/ 370 w 386"/>
                <a:gd name="T17" fmla="*/ 193 h 385"/>
                <a:gd name="T18" fmla="*/ 193 w 386"/>
                <a:gd name="T19" fmla="*/ 1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6" h="385">
                  <a:moveTo>
                    <a:pt x="193" y="385"/>
                  </a:moveTo>
                  <a:cubicBezTo>
                    <a:pt x="87" y="385"/>
                    <a:pt x="0" y="299"/>
                    <a:pt x="0" y="193"/>
                  </a:cubicBezTo>
                  <a:cubicBezTo>
                    <a:pt x="0" y="86"/>
                    <a:pt x="87" y="0"/>
                    <a:pt x="193" y="0"/>
                  </a:cubicBezTo>
                  <a:cubicBezTo>
                    <a:pt x="300" y="0"/>
                    <a:pt x="386" y="86"/>
                    <a:pt x="386" y="193"/>
                  </a:cubicBezTo>
                  <a:cubicBezTo>
                    <a:pt x="386" y="299"/>
                    <a:pt x="300" y="385"/>
                    <a:pt x="193" y="385"/>
                  </a:cubicBezTo>
                  <a:close/>
                  <a:moveTo>
                    <a:pt x="193" y="16"/>
                  </a:moveTo>
                  <a:cubicBezTo>
                    <a:pt x="96" y="16"/>
                    <a:pt x="16" y="95"/>
                    <a:pt x="16" y="193"/>
                  </a:cubicBezTo>
                  <a:cubicBezTo>
                    <a:pt x="16" y="290"/>
                    <a:pt x="96" y="369"/>
                    <a:pt x="193" y="369"/>
                  </a:cubicBezTo>
                  <a:cubicBezTo>
                    <a:pt x="291" y="369"/>
                    <a:pt x="370" y="290"/>
                    <a:pt x="370" y="193"/>
                  </a:cubicBezTo>
                  <a:cubicBezTo>
                    <a:pt x="370" y="95"/>
                    <a:pt x="291" y="16"/>
                    <a:pt x="193" y="16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0" name="Freeform 419"/>
            <p:cNvSpPr>
              <a:spLocks/>
            </p:cNvSpPr>
            <p:nvPr/>
          </p:nvSpPr>
          <p:spPr bwMode="auto">
            <a:xfrm>
              <a:off x="2794" y="1959"/>
              <a:ext cx="464" cy="416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19" name="Title 2"/>
          <p:cNvSpPr txBox="1">
            <a:spLocks/>
          </p:cNvSpPr>
          <p:nvPr/>
        </p:nvSpPr>
        <p:spPr>
          <a:xfrm>
            <a:off x="3605843" y="962724"/>
            <a:ext cx="7433460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6611" y="3810615"/>
            <a:ext cx="714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</a:rPr>
              <a:t>Modelación detallada para la mayoría de los países expuestos a CAT. Compartida con los reaseguradores por primera vez.</a:t>
            </a:r>
            <a:endParaRPr lang="es-ES" b="1" dirty="0">
              <a:solidFill>
                <a:schemeClr val="accent2"/>
              </a:solidFill>
            </a:endParaRPr>
          </a:p>
        </p:txBody>
      </p:sp>
      <p:grpSp>
        <p:nvGrpSpPr>
          <p:cNvPr id="20" name="Group 417"/>
          <p:cNvGrpSpPr>
            <a:grpSpLocks noChangeAspect="1"/>
          </p:cNvGrpSpPr>
          <p:nvPr/>
        </p:nvGrpSpPr>
        <p:grpSpPr bwMode="auto">
          <a:xfrm>
            <a:off x="3682658" y="3836663"/>
            <a:ext cx="550451" cy="548640"/>
            <a:chOff x="2567" y="1704"/>
            <a:chExt cx="912" cy="909"/>
          </a:xfrm>
          <a:solidFill>
            <a:schemeClr val="accent2"/>
          </a:solidFill>
        </p:grpSpPr>
        <p:sp>
          <p:nvSpPr>
            <p:cNvPr id="21" name="Freeform 418"/>
            <p:cNvSpPr>
              <a:spLocks noEditPoints="1"/>
            </p:cNvSpPr>
            <p:nvPr/>
          </p:nvSpPr>
          <p:spPr bwMode="auto">
            <a:xfrm>
              <a:off x="2567" y="1704"/>
              <a:ext cx="912" cy="909"/>
            </a:xfrm>
            <a:custGeom>
              <a:avLst/>
              <a:gdLst>
                <a:gd name="T0" fmla="*/ 193 w 386"/>
                <a:gd name="T1" fmla="*/ 385 h 385"/>
                <a:gd name="T2" fmla="*/ 0 w 386"/>
                <a:gd name="T3" fmla="*/ 193 h 385"/>
                <a:gd name="T4" fmla="*/ 193 w 386"/>
                <a:gd name="T5" fmla="*/ 0 h 385"/>
                <a:gd name="T6" fmla="*/ 386 w 386"/>
                <a:gd name="T7" fmla="*/ 193 h 385"/>
                <a:gd name="T8" fmla="*/ 193 w 386"/>
                <a:gd name="T9" fmla="*/ 385 h 385"/>
                <a:gd name="T10" fmla="*/ 193 w 386"/>
                <a:gd name="T11" fmla="*/ 16 h 385"/>
                <a:gd name="T12" fmla="*/ 16 w 386"/>
                <a:gd name="T13" fmla="*/ 193 h 385"/>
                <a:gd name="T14" fmla="*/ 193 w 386"/>
                <a:gd name="T15" fmla="*/ 369 h 385"/>
                <a:gd name="T16" fmla="*/ 370 w 386"/>
                <a:gd name="T17" fmla="*/ 193 h 385"/>
                <a:gd name="T18" fmla="*/ 193 w 386"/>
                <a:gd name="T19" fmla="*/ 1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6" h="385">
                  <a:moveTo>
                    <a:pt x="193" y="385"/>
                  </a:moveTo>
                  <a:cubicBezTo>
                    <a:pt x="87" y="385"/>
                    <a:pt x="0" y="299"/>
                    <a:pt x="0" y="193"/>
                  </a:cubicBezTo>
                  <a:cubicBezTo>
                    <a:pt x="0" y="86"/>
                    <a:pt x="87" y="0"/>
                    <a:pt x="193" y="0"/>
                  </a:cubicBezTo>
                  <a:cubicBezTo>
                    <a:pt x="300" y="0"/>
                    <a:pt x="386" y="86"/>
                    <a:pt x="386" y="193"/>
                  </a:cubicBezTo>
                  <a:cubicBezTo>
                    <a:pt x="386" y="299"/>
                    <a:pt x="300" y="385"/>
                    <a:pt x="193" y="385"/>
                  </a:cubicBezTo>
                  <a:close/>
                  <a:moveTo>
                    <a:pt x="193" y="16"/>
                  </a:moveTo>
                  <a:cubicBezTo>
                    <a:pt x="96" y="16"/>
                    <a:pt x="16" y="95"/>
                    <a:pt x="16" y="193"/>
                  </a:cubicBezTo>
                  <a:cubicBezTo>
                    <a:pt x="16" y="290"/>
                    <a:pt x="96" y="369"/>
                    <a:pt x="193" y="369"/>
                  </a:cubicBezTo>
                  <a:cubicBezTo>
                    <a:pt x="291" y="369"/>
                    <a:pt x="370" y="290"/>
                    <a:pt x="370" y="193"/>
                  </a:cubicBezTo>
                  <a:cubicBezTo>
                    <a:pt x="370" y="95"/>
                    <a:pt x="291" y="16"/>
                    <a:pt x="193" y="16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2794" y="1959"/>
              <a:ext cx="464" cy="416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466611" y="5583408"/>
            <a:ext cx="71464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b="1" dirty="0" smtClean="0">
                <a:solidFill>
                  <a:srgbClr val="FF8C00"/>
                </a:solidFill>
              </a:rPr>
              <a:t>Aplicación del ‘</a:t>
            </a:r>
            <a:r>
              <a:rPr lang="es-ES" b="1" i="1" dirty="0" err="1" smtClean="0">
                <a:solidFill>
                  <a:srgbClr val="FF8C00"/>
                </a:solidFill>
              </a:rPr>
              <a:t>hold</a:t>
            </a:r>
            <a:r>
              <a:rPr lang="es-ES" b="1" i="1" dirty="0" smtClean="0">
                <a:solidFill>
                  <a:srgbClr val="FF8C00"/>
                </a:solidFill>
              </a:rPr>
              <a:t> </a:t>
            </a:r>
            <a:r>
              <a:rPr lang="es-ES" b="1" i="1" dirty="0" err="1" smtClean="0">
                <a:solidFill>
                  <a:srgbClr val="FF8C00"/>
                </a:solidFill>
              </a:rPr>
              <a:t>cover</a:t>
            </a:r>
            <a:r>
              <a:rPr lang="es-ES" b="1" dirty="0" smtClean="0">
                <a:solidFill>
                  <a:srgbClr val="FF8C00"/>
                </a:solidFill>
              </a:rPr>
              <a:t>’ para renegociar estructuras que incluyeran el </a:t>
            </a:r>
            <a:r>
              <a:rPr lang="es-ES" b="1" i="1" dirty="0" err="1" smtClean="0">
                <a:solidFill>
                  <a:srgbClr val="FF8C00"/>
                </a:solidFill>
              </a:rPr>
              <a:t>shortfall</a:t>
            </a:r>
            <a:r>
              <a:rPr lang="es-ES" b="1" dirty="0" smtClean="0">
                <a:solidFill>
                  <a:srgbClr val="FF8C00"/>
                </a:solidFill>
              </a:rPr>
              <a:t> del Cuota Parte de </a:t>
            </a:r>
            <a:r>
              <a:rPr lang="es-ES" b="1" dirty="0" err="1" smtClean="0">
                <a:solidFill>
                  <a:srgbClr val="FF8C00"/>
                </a:solidFill>
              </a:rPr>
              <a:t>Tajy</a:t>
            </a:r>
            <a:r>
              <a:rPr lang="es-ES" b="1" dirty="0" smtClean="0">
                <a:solidFill>
                  <a:srgbClr val="FF8C00"/>
                </a:solidFill>
              </a:rPr>
              <a:t>.</a:t>
            </a:r>
            <a:endParaRPr lang="es-ES" b="1" dirty="0">
              <a:solidFill>
                <a:srgbClr val="FF8C00"/>
              </a:solidFill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5986731" y="962724"/>
            <a:ext cx="5052571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  <a:cs typeface="Arial"/>
              </a:rPr>
              <a:t>Logros y puntos de mejora</a:t>
            </a:r>
            <a:endParaRPr lang="es-ES" dirty="0">
              <a:solidFill>
                <a:schemeClr val="bg1"/>
              </a:solidFill>
              <a:cs typeface="Arial"/>
            </a:endParaRP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3682658" y="5573695"/>
            <a:ext cx="545574" cy="548640"/>
            <a:chOff x="2935" y="2071"/>
            <a:chExt cx="178" cy="179"/>
          </a:xfrm>
          <a:solidFill>
            <a:srgbClr val="FF8C00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2935" y="2071"/>
              <a:ext cx="178" cy="179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20 h 128"/>
                <a:gd name="T12" fmla="*/ 8 w 128"/>
                <a:gd name="T13" fmla="*/ 64 h 128"/>
                <a:gd name="T14" fmla="*/ 64 w 128"/>
                <a:gd name="T15" fmla="*/ 8 h 128"/>
                <a:gd name="T16" fmla="*/ 120 w 128"/>
                <a:gd name="T17" fmla="*/ 64 h 128"/>
                <a:gd name="T18" fmla="*/ 64 w 128"/>
                <a:gd name="T1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20"/>
                  </a:moveTo>
                  <a:cubicBezTo>
                    <a:pt x="33" y="120"/>
                    <a:pt x="8" y="95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95"/>
                    <a:pt x="95" y="120"/>
                    <a:pt x="6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018" y="2105"/>
              <a:ext cx="11" cy="78"/>
            </a:xfrm>
            <a:custGeom>
              <a:avLst/>
              <a:gdLst>
                <a:gd name="T0" fmla="*/ 4 w 8"/>
                <a:gd name="T1" fmla="*/ 56 h 56"/>
                <a:gd name="T2" fmla="*/ 8 w 8"/>
                <a:gd name="T3" fmla="*/ 52 h 56"/>
                <a:gd name="T4" fmla="*/ 8 w 8"/>
                <a:gd name="T5" fmla="*/ 4 h 56"/>
                <a:gd name="T6" fmla="*/ 4 w 8"/>
                <a:gd name="T7" fmla="*/ 0 h 56"/>
                <a:gd name="T8" fmla="*/ 0 w 8"/>
                <a:gd name="T9" fmla="*/ 4 h 56"/>
                <a:gd name="T10" fmla="*/ 0 w 8"/>
                <a:gd name="T11" fmla="*/ 52 h 56"/>
                <a:gd name="T12" fmla="*/ 4 w 8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6">
                  <a:moveTo>
                    <a:pt x="4" y="56"/>
                  </a:moveTo>
                  <a:cubicBezTo>
                    <a:pt x="6" y="56"/>
                    <a:pt x="8" y="54"/>
                    <a:pt x="8" y="5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3015" y="2200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3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4" grpId="0"/>
      <p:bldP spid="46" grpId="0"/>
      <p:bldP spid="48" grpId="0" animBg="1"/>
      <p:bldP spid="45" grpId="0"/>
      <p:bldP spid="19" grpId="0"/>
      <p:bldP spid="18" grpId="0"/>
      <p:bldP spid="23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Renovación</a:t>
            </a:r>
            <a:r>
              <a:rPr lang="en-GB" dirty="0" smtClean="0"/>
              <a:t> 2023/2024:</a:t>
            </a:r>
            <a:br>
              <a:rPr lang="en-GB" dirty="0" smtClean="0"/>
            </a:br>
            <a:r>
              <a:rPr lang="en-GB" dirty="0" err="1" smtClean="0"/>
              <a:t>objetivos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8301"/>
            <a:ext cx="11252199" cy="495299"/>
          </a:xfrm>
        </p:spPr>
        <p:txBody>
          <a:bodyPr/>
          <a:lstStyle/>
          <a:p>
            <a:r>
              <a:rPr lang="es-ES" dirty="0"/>
              <a:t>Propuesta de objetivos para la renovación </a:t>
            </a:r>
            <a:r>
              <a:rPr lang="es-ES" dirty="0" smtClean="0"/>
              <a:t>2023/2024</a:t>
            </a:r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935283" y="1945498"/>
            <a:ext cx="29942" cy="393192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1613471" y="1368963"/>
            <a:ext cx="9298944" cy="264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chemeClr val="accent2"/>
                </a:solidFill>
                <a:ea typeface="MS PGothic"/>
              </a:rPr>
              <a:t>Continuamos con la SIMPLIFICACIÓN Y EFICIENCIA DE LOS PROGRAMAS:</a:t>
            </a:r>
            <a:endParaRPr lang="es-ES" sz="2000" b="1" dirty="0">
              <a:solidFill>
                <a:schemeClr val="accent2"/>
              </a:solidFill>
              <a:ea typeface="MS P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3811" y="2077387"/>
            <a:ext cx="10157959" cy="6351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fontAlgn="base">
              <a:lnSpc>
                <a:spcPct val="86000"/>
              </a:lnSpc>
              <a:spcAft>
                <a:spcPts val="2400"/>
              </a:spcAft>
            </a:pPr>
            <a:r>
              <a:rPr lang="es-ES" sz="1600" b="1" dirty="0" smtClean="0">
                <a:solidFill>
                  <a:srgbClr val="000000"/>
                </a:solidFill>
                <a:ea typeface="MS PGothic"/>
              </a:rPr>
              <a:t>Modelación: </a:t>
            </a:r>
            <a:r>
              <a:rPr lang="es-ES" sz="1600" dirty="0" smtClean="0">
                <a:solidFill>
                  <a:srgbClr val="000000"/>
                </a:solidFill>
                <a:ea typeface="MS PGothic"/>
              </a:rPr>
              <a:t>continuamos afinando los datos volcados a las bases de datos para obtener resultados de modelación más ajustados a la realidad. </a:t>
            </a:r>
            <a:r>
              <a:rPr lang="es-ES" sz="1600" u="sng" dirty="0" smtClean="0">
                <a:solidFill>
                  <a:srgbClr val="000000"/>
                </a:solidFill>
                <a:ea typeface="MS PGothic"/>
              </a:rPr>
              <a:t>Punto relevante: </a:t>
            </a:r>
            <a:r>
              <a:rPr lang="es-ES" sz="1600" dirty="0" smtClean="0">
                <a:solidFill>
                  <a:srgbClr val="000000"/>
                </a:solidFill>
                <a:ea typeface="MS PGothic"/>
              </a:rPr>
              <a:t>nueva visión de riesgo para RMS en la región que afectará a los resultados, en la mayoría de los casos de manera positiva.</a:t>
            </a:r>
            <a:endParaRPr lang="es-ES" sz="1600" dirty="0">
              <a:solidFill>
                <a:srgbClr val="000000"/>
              </a:solidFill>
              <a:ea typeface="MS P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3812" y="3164435"/>
            <a:ext cx="10157959" cy="211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fontAlgn="base">
              <a:lnSpc>
                <a:spcPct val="86000"/>
              </a:lnSpc>
              <a:spcAft>
                <a:spcPts val="2400"/>
              </a:spcAft>
            </a:pPr>
            <a:r>
              <a:rPr lang="es-ES" sz="1600" b="1" dirty="0" smtClean="0">
                <a:solidFill>
                  <a:srgbClr val="000000"/>
                </a:solidFill>
                <a:ea typeface="MS PGothic"/>
              </a:rPr>
              <a:t>Capacidades/Límites: </a:t>
            </a:r>
            <a:r>
              <a:rPr lang="es-ES" sz="1600" dirty="0" smtClean="0">
                <a:solidFill>
                  <a:srgbClr val="000000"/>
                </a:solidFill>
                <a:ea typeface="MS PGothic"/>
              </a:rPr>
              <a:t>acordar el criterio para establecer los límites de cada programa.</a:t>
            </a:r>
            <a:endParaRPr lang="es-ES" sz="1600" dirty="0">
              <a:solidFill>
                <a:srgbClr val="000000"/>
              </a:solidFill>
              <a:ea typeface="MS P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93813" y="4718925"/>
            <a:ext cx="10157959" cy="6351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fontAlgn="base">
              <a:lnSpc>
                <a:spcPct val="86000"/>
              </a:lnSpc>
              <a:spcAft>
                <a:spcPts val="2400"/>
              </a:spcAft>
            </a:pPr>
            <a:r>
              <a:rPr lang="es-ES" sz="1600" b="1" i="1" dirty="0" err="1" smtClean="0">
                <a:solidFill>
                  <a:srgbClr val="000000"/>
                </a:solidFill>
                <a:ea typeface="MS PGothic"/>
              </a:rPr>
              <a:t>Shortfall</a:t>
            </a:r>
            <a:r>
              <a:rPr lang="es-ES" sz="1600" b="1" dirty="0" smtClean="0">
                <a:solidFill>
                  <a:srgbClr val="000000"/>
                </a:solidFill>
                <a:ea typeface="MS PGothic"/>
              </a:rPr>
              <a:t>: </a:t>
            </a:r>
            <a:r>
              <a:rPr lang="es-ES" sz="1600" dirty="0" smtClean="0">
                <a:solidFill>
                  <a:srgbClr val="000000"/>
                </a:solidFill>
                <a:ea typeface="MS PGothic"/>
              </a:rPr>
              <a:t>finalizar la colocación del Cuota Parte de </a:t>
            </a:r>
            <a:r>
              <a:rPr lang="es-ES" sz="1600" dirty="0" err="1" smtClean="0">
                <a:solidFill>
                  <a:srgbClr val="000000"/>
                </a:solidFill>
                <a:ea typeface="MS PGothic"/>
              </a:rPr>
              <a:t>Tajy</a:t>
            </a:r>
            <a:r>
              <a:rPr lang="es-ES" sz="1600" dirty="0" smtClean="0">
                <a:solidFill>
                  <a:srgbClr val="000000"/>
                </a:solidFill>
                <a:ea typeface="MS PGothic"/>
              </a:rPr>
              <a:t> con suficiente antelación y adelantarnos al posible </a:t>
            </a:r>
            <a:r>
              <a:rPr lang="es-ES" sz="1600" dirty="0" err="1" smtClean="0">
                <a:solidFill>
                  <a:srgbClr val="000000"/>
                </a:solidFill>
                <a:ea typeface="MS PGothic"/>
              </a:rPr>
              <a:t>shortfall</a:t>
            </a:r>
            <a:r>
              <a:rPr lang="es-ES" sz="1600" dirty="0" smtClean="0">
                <a:solidFill>
                  <a:srgbClr val="000000"/>
                </a:solidFill>
                <a:ea typeface="MS PGothic"/>
              </a:rPr>
              <a:t> que hubiera que cubrir en los programas regionales. Otra opción sería retener un mayor porcentaje desde el principio.</a:t>
            </a:r>
            <a:endParaRPr lang="es-ES" sz="1600" dirty="0">
              <a:solidFill>
                <a:srgbClr val="000000"/>
              </a:solidFill>
              <a:ea typeface="MS P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3810" y="3861136"/>
            <a:ext cx="10157959" cy="423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fontAlgn="base">
              <a:lnSpc>
                <a:spcPct val="86000"/>
              </a:lnSpc>
              <a:spcAft>
                <a:spcPts val="2400"/>
              </a:spcAft>
            </a:pPr>
            <a:r>
              <a:rPr lang="es-ES" sz="1600" b="1" dirty="0" smtClean="0">
                <a:solidFill>
                  <a:srgbClr val="000000"/>
                </a:solidFill>
                <a:ea typeface="MS PGothic"/>
              </a:rPr>
              <a:t>Deducibles: </a:t>
            </a:r>
            <a:r>
              <a:rPr lang="es-ES" sz="1600" dirty="0" smtClean="0">
                <a:solidFill>
                  <a:srgbClr val="000000"/>
                </a:solidFill>
                <a:ea typeface="MS PGothic"/>
              </a:rPr>
              <a:t>cuando sea posible, estudiar la viabilidad de aumentar deducibles en casos concretos, y siempre que la regulación del país lo permita.</a:t>
            </a:r>
            <a:endParaRPr lang="es-ES" sz="1600" dirty="0">
              <a:solidFill>
                <a:srgbClr val="000000"/>
              </a:solidFill>
              <a:ea typeface="MS PGothic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88247" y="2210822"/>
            <a:ext cx="320740" cy="320740"/>
            <a:chOff x="619794" y="2685327"/>
            <a:chExt cx="625034" cy="625033"/>
          </a:xfrm>
        </p:grpSpPr>
        <p:sp>
          <p:nvSpPr>
            <p:cNvPr id="23" name="Oval 22"/>
            <p:cNvSpPr/>
            <p:nvPr/>
          </p:nvSpPr>
          <p:spPr>
            <a:xfrm>
              <a:off x="619794" y="2685327"/>
              <a:ext cx="625034" cy="6250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Freeform 419"/>
            <p:cNvSpPr>
              <a:spLocks/>
            </p:cNvSpPr>
            <p:nvPr/>
          </p:nvSpPr>
          <p:spPr bwMode="auto">
            <a:xfrm>
              <a:off x="791438" y="2878708"/>
              <a:ext cx="280055" cy="251083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8247" y="3082934"/>
            <a:ext cx="320740" cy="320740"/>
            <a:chOff x="619794" y="2685327"/>
            <a:chExt cx="625034" cy="625033"/>
          </a:xfrm>
        </p:grpSpPr>
        <p:sp>
          <p:nvSpPr>
            <p:cNvPr id="26" name="Oval 25"/>
            <p:cNvSpPr/>
            <p:nvPr/>
          </p:nvSpPr>
          <p:spPr>
            <a:xfrm>
              <a:off x="619794" y="2685327"/>
              <a:ext cx="625034" cy="6250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Freeform 419"/>
            <p:cNvSpPr>
              <a:spLocks/>
            </p:cNvSpPr>
            <p:nvPr/>
          </p:nvSpPr>
          <p:spPr bwMode="auto">
            <a:xfrm>
              <a:off x="791438" y="2878708"/>
              <a:ext cx="280055" cy="251083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8245" y="3877728"/>
            <a:ext cx="320740" cy="320740"/>
            <a:chOff x="619794" y="2685327"/>
            <a:chExt cx="625034" cy="625033"/>
          </a:xfrm>
        </p:grpSpPr>
        <p:sp>
          <p:nvSpPr>
            <p:cNvPr id="29" name="Oval 28"/>
            <p:cNvSpPr/>
            <p:nvPr/>
          </p:nvSpPr>
          <p:spPr>
            <a:xfrm>
              <a:off x="619794" y="2685327"/>
              <a:ext cx="625034" cy="6250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Freeform 419"/>
            <p:cNvSpPr>
              <a:spLocks/>
            </p:cNvSpPr>
            <p:nvPr/>
          </p:nvSpPr>
          <p:spPr bwMode="auto">
            <a:xfrm>
              <a:off x="791438" y="2878708"/>
              <a:ext cx="280055" cy="251083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8247" y="4767971"/>
            <a:ext cx="320740" cy="320740"/>
            <a:chOff x="619794" y="2685327"/>
            <a:chExt cx="625034" cy="625033"/>
          </a:xfrm>
        </p:grpSpPr>
        <p:sp>
          <p:nvSpPr>
            <p:cNvPr id="32" name="Oval 31"/>
            <p:cNvSpPr/>
            <p:nvPr/>
          </p:nvSpPr>
          <p:spPr>
            <a:xfrm>
              <a:off x="619794" y="2685327"/>
              <a:ext cx="625034" cy="6250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Freeform 419"/>
            <p:cNvSpPr>
              <a:spLocks/>
            </p:cNvSpPr>
            <p:nvPr/>
          </p:nvSpPr>
          <p:spPr bwMode="auto">
            <a:xfrm>
              <a:off x="791438" y="2878708"/>
              <a:ext cx="280055" cy="251083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34" name="Freeform 247"/>
          <p:cNvSpPr>
            <a:spLocks noChangeAspect="1" noEditPoints="1"/>
          </p:cNvSpPr>
          <p:nvPr/>
        </p:nvSpPr>
        <p:spPr bwMode="auto">
          <a:xfrm>
            <a:off x="534549" y="957620"/>
            <a:ext cx="970979" cy="844283"/>
          </a:xfrm>
          <a:custGeom>
            <a:avLst/>
            <a:gdLst>
              <a:gd name="T0" fmla="*/ 376 w 386"/>
              <a:gd name="T1" fmla="*/ 170 h 336"/>
              <a:gd name="T2" fmla="*/ 385 w 386"/>
              <a:gd name="T3" fmla="*/ 142 h 336"/>
              <a:gd name="T4" fmla="*/ 332 w 386"/>
              <a:gd name="T5" fmla="*/ 139 h 336"/>
              <a:gd name="T6" fmla="*/ 332 w 386"/>
              <a:gd name="T7" fmla="*/ 137 h 336"/>
              <a:gd name="T8" fmla="*/ 141 w 386"/>
              <a:gd name="T9" fmla="*/ 10 h 336"/>
              <a:gd name="T10" fmla="*/ 9 w 386"/>
              <a:gd name="T11" fmla="*/ 201 h 336"/>
              <a:gd name="T12" fmla="*/ 155 w 386"/>
              <a:gd name="T13" fmla="*/ 335 h 336"/>
              <a:gd name="T14" fmla="*/ 205 w 386"/>
              <a:gd name="T15" fmla="*/ 333 h 336"/>
              <a:gd name="T16" fmla="*/ 332 w 386"/>
              <a:gd name="T17" fmla="*/ 206 h 336"/>
              <a:gd name="T18" fmla="*/ 348 w 386"/>
              <a:gd name="T19" fmla="*/ 204 h 336"/>
              <a:gd name="T20" fmla="*/ 368 w 386"/>
              <a:gd name="T21" fmla="*/ 204 h 336"/>
              <a:gd name="T22" fmla="*/ 386 w 386"/>
              <a:gd name="T23" fmla="*/ 199 h 336"/>
              <a:gd name="T24" fmla="*/ 376 w 386"/>
              <a:gd name="T25" fmla="*/ 173 h 336"/>
              <a:gd name="T26" fmla="*/ 164 w 386"/>
              <a:gd name="T27" fmla="*/ 167 h 336"/>
              <a:gd name="T28" fmla="*/ 169 w 386"/>
              <a:gd name="T29" fmla="*/ 178 h 336"/>
              <a:gd name="T30" fmla="*/ 203 w 386"/>
              <a:gd name="T31" fmla="*/ 178 h 336"/>
              <a:gd name="T32" fmla="*/ 171 w 386"/>
              <a:gd name="T33" fmla="*/ 205 h 336"/>
              <a:gd name="T34" fmla="*/ 137 w 386"/>
              <a:gd name="T35" fmla="*/ 170 h 336"/>
              <a:gd name="T36" fmla="*/ 171 w 386"/>
              <a:gd name="T37" fmla="*/ 138 h 336"/>
              <a:gd name="T38" fmla="*/ 169 w 386"/>
              <a:gd name="T39" fmla="*/ 165 h 336"/>
              <a:gd name="T40" fmla="*/ 164 w 386"/>
              <a:gd name="T41" fmla="*/ 126 h 336"/>
              <a:gd name="T42" fmla="*/ 167 w 386"/>
              <a:gd name="T43" fmla="*/ 218 h 336"/>
              <a:gd name="T44" fmla="*/ 260 w 386"/>
              <a:gd name="T45" fmla="*/ 178 h 336"/>
              <a:gd name="T46" fmla="*/ 114 w 386"/>
              <a:gd name="T47" fmla="*/ 242 h 336"/>
              <a:gd name="T48" fmla="*/ 106 w 386"/>
              <a:gd name="T49" fmla="*/ 109 h 336"/>
              <a:gd name="T50" fmla="*/ 174 w 386"/>
              <a:gd name="T51" fmla="*/ 82 h 336"/>
              <a:gd name="T52" fmla="*/ 217 w 386"/>
              <a:gd name="T53" fmla="*/ 165 h 336"/>
              <a:gd name="T54" fmla="*/ 370 w 386"/>
              <a:gd name="T55" fmla="*/ 154 h 336"/>
              <a:gd name="T56" fmla="*/ 363 w 386"/>
              <a:gd name="T57" fmla="*/ 165 h 336"/>
              <a:gd name="T58" fmla="*/ 301 w 386"/>
              <a:gd name="T59" fmla="*/ 165 h 336"/>
              <a:gd name="T60" fmla="*/ 356 w 386"/>
              <a:gd name="T61" fmla="*/ 152 h 336"/>
              <a:gd name="T62" fmla="*/ 370 w 386"/>
              <a:gd name="T63" fmla="*/ 154 h 336"/>
              <a:gd name="T64" fmla="*/ 312 w 386"/>
              <a:gd name="T65" fmla="*/ 140 h 336"/>
              <a:gd name="T66" fmla="*/ 289 w 386"/>
              <a:gd name="T67" fmla="*/ 164 h 336"/>
              <a:gd name="T68" fmla="*/ 275 w 386"/>
              <a:gd name="T69" fmla="*/ 165 h 336"/>
              <a:gd name="T70" fmla="*/ 191 w 386"/>
              <a:gd name="T71" fmla="*/ 71 h 336"/>
              <a:gd name="T72" fmla="*/ 85 w 386"/>
              <a:gd name="T73" fmla="*/ 228 h 336"/>
              <a:gd name="T74" fmla="*/ 271 w 386"/>
              <a:gd name="T75" fmla="*/ 195 h 336"/>
              <a:gd name="T76" fmla="*/ 273 w 386"/>
              <a:gd name="T77" fmla="*/ 179 h 336"/>
              <a:gd name="T78" fmla="*/ 280 w 386"/>
              <a:gd name="T79" fmla="*/ 178 h 336"/>
              <a:gd name="T80" fmla="*/ 289 w 386"/>
              <a:gd name="T81" fmla="*/ 179 h 336"/>
              <a:gd name="T82" fmla="*/ 293 w 386"/>
              <a:gd name="T83" fmla="*/ 189 h 336"/>
              <a:gd name="T84" fmla="*/ 319 w 386"/>
              <a:gd name="T85" fmla="*/ 204 h 336"/>
              <a:gd name="T86" fmla="*/ 19 w 386"/>
              <a:gd name="T87" fmla="*/ 170 h 336"/>
              <a:gd name="T88" fmla="*/ 171 w 386"/>
              <a:gd name="T89" fmla="*/ 20 h 336"/>
              <a:gd name="T90" fmla="*/ 317 w 386"/>
              <a:gd name="T91" fmla="*/ 139 h 336"/>
              <a:gd name="T92" fmla="*/ 303 w 386"/>
              <a:gd name="T93" fmla="*/ 182 h 336"/>
              <a:gd name="T94" fmla="*/ 301 w 386"/>
              <a:gd name="T95" fmla="*/ 178 h 336"/>
              <a:gd name="T96" fmla="*/ 363 w 386"/>
              <a:gd name="T97" fmla="*/ 178 h 336"/>
              <a:gd name="T98" fmla="*/ 366 w 386"/>
              <a:gd name="T99" fmla="*/ 180 h 336"/>
              <a:gd name="T100" fmla="*/ 371 w 386"/>
              <a:gd name="T101" fmla="*/ 191 h 336"/>
              <a:gd name="T102" fmla="*/ 318 w 386"/>
              <a:gd name="T103" fmla="*/ 19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6" h="336">
                <a:moveTo>
                  <a:pt x="376" y="173"/>
                </a:moveTo>
                <a:cubicBezTo>
                  <a:pt x="375" y="172"/>
                  <a:pt x="375" y="171"/>
                  <a:pt x="376" y="170"/>
                </a:cubicBezTo>
                <a:cubicBezTo>
                  <a:pt x="378" y="164"/>
                  <a:pt x="381" y="157"/>
                  <a:pt x="385" y="149"/>
                </a:cubicBezTo>
                <a:cubicBezTo>
                  <a:pt x="386" y="146"/>
                  <a:pt x="386" y="144"/>
                  <a:pt x="385" y="142"/>
                </a:cubicBezTo>
                <a:cubicBezTo>
                  <a:pt x="384" y="140"/>
                  <a:pt x="381" y="139"/>
                  <a:pt x="378" y="139"/>
                </a:cubicBezTo>
                <a:cubicBezTo>
                  <a:pt x="332" y="139"/>
                  <a:pt x="332" y="139"/>
                  <a:pt x="332" y="139"/>
                </a:cubicBezTo>
                <a:cubicBezTo>
                  <a:pt x="332" y="139"/>
                  <a:pt x="332" y="139"/>
                  <a:pt x="332" y="139"/>
                </a:cubicBezTo>
                <a:cubicBezTo>
                  <a:pt x="332" y="138"/>
                  <a:pt x="332" y="138"/>
                  <a:pt x="332" y="137"/>
                </a:cubicBezTo>
                <a:cubicBezTo>
                  <a:pt x="325" y="105"/>
                  <a:pt x="309" y="77"/>
                  <a:pt x="286" y="55"/>
                </a:cubicBezTo>
                <a:cubicBezTo>
                  <a:pt x="246" y="16"/>
                  <a:pt x="197" y="0"/>
                  <a:pt x="141" y="10"/>
                </a:cubicBezTo>
                <a:cubicBezTo>
                  <a:pt x="106" y="16"/>
                  <a:pt x="75" y="33"/>
                  <a:pt x="50" y="60"/>
                </a:cubicBezTo>
                <a:cubicBezTo>
                  <a:pt x="14" y="100"/>
                  <a:pt x="0" y="147"/>
                  <a:pt x="9" y="201"/>
                </a:cubicBezTo>
                <a:cubicBezTo>
                  <a:pt x="15" y="236"/>
                  <a:pt x="32" y="267"/>
                  <a:pt x="59" y="292"/>
                </a:cubicBezTo>
                <a:cubicBezTo>
                  <a:pt x="86" y="317"/>
                  <a:pt x="118" y="332"/>
                  <a:pt x="155" y="335"/>
                </a:cubicBezTo>
                <a:cubicBezTo>
                  <a:pt x="160" y="336"/>
                  <a:pt x="166" y="336"/>
                  <a:pt x="171" y="336"/>
                </a:cubicBezTo>
                <a:cubicBezTo>
                  <a:pt x="183" y="336"/>
                  <a:pt x="194" y="335"/>
                  <a:pt x="205" y="333"/>
                </a:cubicBezTo>
                <a:cubicBezTo>
                  <a:pt x="249" y="323"/>
                  <a:pt x="284" y="299"/>
                  <a:pt x="309" y="262"/>
                </a:cubicBezTo>
                <a:cubicBezTo>
                  <a:pt x="320" y="245"/>
                  <a:pt x="328" y="226"/>
                  <a:pt x="332" y="206"/>
                </a:cubicBezTo>
                <a:cubicBezTo>
                  <a:pt x="332" y="204"/>
                  <a:pt x="332" y="204"/>
                  <a:pt x="334" y="204"/>
                </a:cubicBezTo>
                <a:cubicBezTo>
                  <a:pt x="338" y="204"/>
                  <a:pt x="343" y="204"/>
                  <a:pt x="348" y="204"/>
                </a:cubicBezTo>
                <a:cubicBezTo>
                  <a:pt x="351" y="204"/>
                  <a:pt x="354" y="204"/>
                  <a:pt x="356" y="204"/>
                </a:cubicBezTo>
                <a:cubicBezTo>
                  <a:pt x="360" y="204"/>
                  <a:pt x="364" y="204"/>
                  <a:pt x="368" y="204"/>
                </a:cubicBezTo>
                <a:cubicBezTo>
                  <a:pt x="372" y="204"/>
                  <a:pt x="376" y="204"/>
                  <a:pt x="380" y="204"/>
                </a:cubicBezTo>
                <a:cubicBezTo>
                  <a:pt x="383" y="204"/>
                  <a:pt x="385" y="202"/>
                  <a:pt x="386" y="199"/>
                </a:cubicBezTo>
                <a:cubicBezTo>
                  <a:pt x="386" y="197"/>
                  <a:pt x="385" y="195"/>
                  <a:pt x="385" y="194"/>
                </a:cubicBezTo>
                <a:cubicBezTo>
                  <a:pt x="382" y="187"/>
                  <a:pt x="379" y="181"/>
                  <a:pt x="376" y="173"/>
                </a:cubicBezTo>
                <a:close/>
                <a:moveTo>
                  <a:pt x="169" y="165"/>
                </a:moveTo>
                <a:cubicBezTo>
                  <a:pt x="167" y="165"/>
                  <a:pt x="165" y="166"/>
                  <a:pt x="164" y="167"/>
                </a:cubicBezTo>
                <a:cubicBezTo>
                  <a:pt x="163" y="168"/>
                  <a:pt x="162" y="170"/>
                  <a:pt x="162" y="172"/>
                </a:cubicBezTo>
                <a:cubicBezTo>
                  <a:pt x="162" y="176"/>
                  <a:pt x="165" y="178"/>
                  <a:pt x="169" y="178"/>
                </a:cubicBezTo>
                <a:cubicBezTo>
                  <a:pt x="176" y="178"/>
                  <a:pt x="183" y="178"/>
                  <a:pt x="190" y="178"/>
                </a:cubicBezTo>
                <a:cubicBezTo>
                  <a:pt x="203" y="178"/>
                  <a:pt x="203" y="178"/>
                  <a:pt x="203" y="178"/>
                </a:cubicBezTo>
                <a:cubicBezTo>
                  <a:pt x="203" y="178"/>
                  <a:pt x="203" y="178"/>
                  <a:pt x="204" y="178"/>
                </a:cubicBezTo>
                <a:cubicBezTo>
                  <a:pt x="202" y="190"/>
                  <a:pt x="191" y="205"/>
                  <a:pt x="171" y="205"/>
                </a:cubicBezTo>
                <a:cubicBezTo>
                  <a:pt x="171" y="205"/>
                  <a:pt x="170" y="205"/>
                  <a:pt x="170" y="205"/>
                </a:cubicBezTo>
                <a:cubicBezTo>
                  <a:pt x="151" y="205"/>
                  <a:pt x="137" y="190"/>
                  <a:pt x="137" y="170"/>
                </a:cubicBezTo>
                <a:cubicBezTo>
                  <a:pt x="138" y="153"/>
                  <a:pt x="152" y="139"/>
                  <a:pt x="170" y="138"/>
                </a:cubicBezTo>
                <a:cubicBezTo>
                  <a:pt x="170" y="138"/>
                  <a:pt x="170" y="138"/>
                  <a:pt x="171" y="138"/>
                </a:cubicBezTo>
                <a:cubicBezTo>
                  <a:pt x="188" y="138"/>
                  <a:pt x="202" y="152"/>
                  <a:pt x="204" y="165"/>
                </a:cubicBezTo>
                <a:lnTo>
                  <a:pt x="169" y="165"/>
                </a:lnTo>
                <a:close/>
                <a:moveTo>
                  <a:pt x="199" y="134"/>
                </a:moveTo>
                <a:cubicBezTo>
                  <a:pt x="189" y="127"/>
                  <a:pt x="176" y="124"/>
                  <a:pt x="164" y="126"/>
                </a:cubicBezTo>
                <a:cubicBezTo>
                  <a:pt x="141" y="129"/>
                  <a:pt x="124" y="149"/>
                  <a:pt x="124" y="172"/>
                </a:cubicBezTo>
                <a:cubicBezTo>
                  <a:pt x="125" y="196"/>
                  <a:pt x="143" y="216"/>
                  <a:pt x="167" y="218"/>
                </a:cubicBezTo>
                <a:cubicBezTo>
                  <a:pt x="192" y="220"/>
                  <a:pt x="213" y="203"/>
                  <a:pt x="217" y="178"/>
                </a:cubicBezTo>
                <a:cubicBezTo>
                  <a:pt x="260" y="178"/>
                  <a:pt x="260" y="178"/>
                  <a:pt x="260" y="178"/>
                </a:cubicBezTo>
                <a:cubicBezTo>
                  <a:pt x="260" y="208"/>
                  <a:pt x="235" y="253"/>
                  <a:pt x="184" y="261"/>
                </a:cubicBezTo>
                <a:cubicBezTo>
                  <a:pt x="159" y="264"/>
                  <a:pt x="134" y="258"/>
                  <a:pt x="114" y="242"/>
                </a:cubicBezTo>
                <a:cubicBezTo>
                  <a:pt x="95" y="226"/>
                  <a:pt x="83" y="203"/>
                  <a:pt x="81" y="178"/>
                </a:cubicBezTo>
                <a:cubicBezTo>
                  <a:pt x="79" y="152"/>
                  <a:pt x="88" y="128"/>
                  <a:pt x="106" y="109"/>
                </a:cubicBezTo>
                <a:cubicBezTo>
                  <a:pt x="123" y="92"/>
                  <a:pt x="146" y="82"/>
                  <a:pt x="171" y="82"/>
                </a:cubicBezTo>
                <a:cubicBezTo>
                  <a:pt x="172" y="82"/>
                  <a:pt x="173" y="82"/>
                  <a:pt x="174" y="82"/>
                </a:cubicBezTo>
                <a:cubicBezTo>
                  <a:pt x="226" y="83"/>
                  <a:pt x="259" y="126"/>
                  <a:pt x="260" y="165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215" y="153"/>
                  <a:pt x="209" y="142"/>
                  <a:pt x="199" y="134"/>
                </a:cubicBezTo>
                <a:close/>
                <a:moveTo>
                  <a:pt x="370" y="154"/>
                </a:moveTo>
                <a:cubicBezTo>
                  <a:pt x="368" y="158"/>
                  <a:pt x="367" y="161"/>
                  <a:pt x="365" y="165"/>
                </a:cubicBezTo>
                <a:cubicBezTo>
                  <a:pt x="365" y="165"/>
                  <a:pt x="364" y="165"/>
                  <a:pt x="363" y="165"/>
                </a:cubicBezTo>
                <a:cubicBezTo>
                  <a:pt x="351" y="165"/>
                  <a:pt x="339" y="165"/>
                  <a:pt x="327" y="165"/>
                </a:cubicBezTo>
                <a:cubicBezTo>
                  <a:pt x="301" y="165"/>
                  <a:pt x="301" y="165"/>
                  <a:pt x="301" y="165"/>
                </a:cubicBezTo>
                <a:cubicBezTo>
                  <a:pt x="304" y="156"/>
                  <a:pt x="309" y="152"/>
                  <a:pt x="316" y="152"/>
                </a:cubicBezTo>
                <a:cubicBezTo>
                  <a:pt x="330" y="152"/>
                  <a:pt x="343" y="152"/>
                  <a:pt x="356" y="152"/>
                </a:cubicBezTo>
                <a:cubicBezTo>
                  <a:pt x="361" y="152"/>
                  <a:pt x="366" y="152"/>
                  <a:pt x="371" y="152"/>
                </a:cubicBezTo>
                <a:lnTo>
                  <a:pt x="370" y="154"/>
                </a:lnTo>
                <a:close/>
                <a:moveTo>
                  <a:pt x="317" y="139"/>
                </a:moveTo>
                <a:cubicBezTo>
                  <a:pt x="316" y="139"/>
                  <a:pt x="314" y="139"/>
                  <a:pt x="312" y="140"/>
                </a:cubicBezTo>
                <a:cubicBezTo>
                  <a:pt x="304" y="141"/>
                  <a:pt x="298" y="145"/>
                  <a:pt x="294" y="153"/>
                </a:cubicBezTo>
                <a:cubicBezTo>
                  <a:pt x="293" y="156"/>
                  <a:pt x="291" y="159"/>
                  <a:pt x="289" y="164"/>
                </a:cubicBezTo>
                <a:cubicBezTo>
                  <a:pt x="289" y="165"/>
                  <a:pt x="288" y="165"/>
                  <a:pt x="287" y="165"/>
                </a:cubicBezTo>
                <a:cubicBezTo>
                  <a:pt x="283" y="165"/>
                  <a:pt x="279" y="165"/>
                  <a:pt x="275" y="165"/>
                </a:cubicBezTo>
                <a:cubicBezTo>
                  <a:pt x="274" y="165"/>
                  <a:pt x="273" y="165"/>
                  <a:pt x="273" y="164"/>
                </a:cubicBezTo>
                <a:cubicBezTo>
                  <a:pt x="270" y="118"/>
                  <a:pt x="236" y="80"/>
                  <a:pt x="191" y="71"/>
                </a:cubicBezTo>
                <a:cubicBezTo>
                  <a:pt x="136" y="60"/>
                  <a:pt x="82" y="95"/>
                  <a:pt x="70" y="150"/>
                </a:cubicBezTo>
                <a:cubicBezTo>
                  <a:pt x="64" y="177"/>
                  <a:pt x="70" y="205"/>
                  <a:pt x="85" y="228"/>
                </a:cubicBezTo>
                <a:cubicBezTo>
                  <a:pt x="100" y="251"/>
                  <a:pt x="123" y="267"/>
                  <a:pt x="149" y="272"/>
                </a:cubicBezTo>
                <a:cubicBezTo>
                  <a:pt x="205" y="284"/>
                  <a:pt x="258" y="250"/>
                  <a:pt x="271" y="195"/>
                </a:cubicBezTo>
                <a:cubicBezTo>
                  <a:pt x="272" y="191"/>
                  <a:pt x="273" y="186"/>
                  <a:pt x="273" y="182"/>
                </a:cubicBezTo>
                <a:cubicBezTo>
                  <a:pt x="273" y="179"/>
                  <a:pt x="273" y="179"/>
                  <a:pt x="273" y="179"/>
                </a:cubicBezTo>
                <a:cubicBezTo>
                  <a:pt x="274" y="178"/>
                  <a:pt x="274" y="178"/>
                  <a:pt x="275" y="178"/>
                </a:cubicBezTo>
                <a:cubicBezTo>
                  <a:pt x="276" y="178"/>
                  <a:pt x="278" y="178"/>
                  <a:pt x="280" y="178"/>
                </a:cubicBezTo>
                <a:cubicBezTo>
                  <a:pt x="283" y="178"/>
                  <a:pt x="285" y="178"/>
                  <a:pt x="287" y="178"/>
                </a:cubicBezTo>
                <a:cubicBezTo>
                  <a:pt x="288" y="178"/>
                  <a:pt x="289" y="179"/>
                  <a:pt x="289" y="179"/>
                </a:cubicBezTo>
                <a:cubicBezTo>
                  <a:pt x="290" y="181"/>
                  <a:pt x="291" y="183"/>
                  <a:pt x="292" y="185"/>
                </a:cubicBezTo>
                <a:cubicBezTo>
                  <a:pt x="292" y="186"/>
                  <a:pt x="293" y="188"/>
                  <a:pt x="293" y="189"/>
                </a:cubicBezTo>
                <a:cubicBezTo>
                  <a:pt x="298" y="199"/>
                  <a:pt x="306" y="204"/>
                  <a:pt x="317" y="204"/>
                </a:cubicBezTo>
                <a:cubicBezTo>
                  <a:pt x="318" y="204"/>
                  <a:pt x="318" y="204"/>
                  <a:pt x="319" y="204"/>
                </a:cubicBezTo>
                <a:cubicBezTo>
                  <a:pt x="304" y="276"/>
                  <a:pt x="240" y="326"/>
                  <a:pt x="166" y="323"/>
                </a:cubicBezTo>
                <a:cubicBezTo>
                  <a:pt x="84" y="321"/>
                  <a:pt x="18" y="252"/>
                  <a:pt x="19" y="170"/>
                </a:cubicBezTo>
                <a:cubicBezTo>
                  <a:pt x="20" y="93"/>
                  <a:pt x="80" y="27"/>
                  <a:pt x="157" y="21"/>
                </a:cubicBezTo>
                <a:cubicBezTo>
                  <a:pt x="162" y="20"/>
                  <a:pt x="167" y="20"/>
                  <a:pt x="171" y="20"/>
                </a:cubicBezTo>
                <a:cubicBezTo>
                  <a:pt x="252" y="20"/>
                  <a:pt x="307" y="79"/>
                  <a:pt x="319" y="139"/>
                </a:cubicBezTo>
                <a:cubicBezTo>
                  <a:pt x="318" y="139"/>
                  <a:pt x="318" y="139"/>
                  <a:pt x="317" y="139"/>
                </a:cubicBezTo>
                <a:close/>
                <a:moveTo>
                  <a:pt x="318" y="191"/>
                </a:moveTo>
                <a:cubicBezTo>
                  <a:pt x="310" y="191"/>
                  <a:pt x="305" y="188"/>
                  <a:pt x="303" y="182"/>
                </a:cubicBezTo>
                <a:cubicBezTo>
                  <a:pt x="302" y="181"/>
                  <a:pt x="302" y="180"/>
                  <a:pt x="301" y="179"/>
                </a:cubicBezTo>
                <a:cubicBezTo>
                  <a:pt x="301" y="178"/>
                  <a:pt x="301" y="178"/>
                  <a:pt x="301" y="178"/>
                </a:cubicBezTo>
                <a:cubicBezTo>
                  <a:pt x="316" y="178"/>
                  <a:pt x="316" y="178"/>
                  <a:pt x="316" y="178"/>
                </a:cubicBezTo>
                <a:cubicBezTo>
                  <a:pt x="332" y="178"/>
                  <a:pt x="347" y="178"/>
                  <a:pt x="363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5" y="178"/>
                  <a:pt x="365" y="178"/>
                  <a:pt x="366" y="180"/>
                </a:cubicBezTo>
                <a:cubicBezTo>
                  <a:pt x="367" y="183"/>
                  <a:pt x="368" y="186"/>
                  <a:pt x="370" y="189"/>
                </a:cubicBezTo>
                <a:cubicBezTo>
                  <a:pt x="370" y="190"/>
                  <a:pt x="371" y="191"/>
                  <a:pt x="371" y="191"/>
                </a:cubicBezTo>
                <a:cubicBezTo>
                  <a:pt x="355" y="191"/>
                  <a:pt x="355" y="191"/>
                  <a:pt x="355" y="191"/>
                </a:cubicBezTo>
                <a:cubicBezTo>
                  <a:pt x="342" y="191"/>
                  <a:pt x="330" y="191"/>
                  <a:pt x="318" y="191"/>
                </a:cubicBezTo>
                <a:cubicBezTo>
                  <a:pt x="318" y="191"/>
                  <a:pt x="318" y="191"/>
                  <a:pt x="318" y="1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5" name="Rectangle 34"/>
          <p:cNvSpPr/>
          <p:nvPr/>
        </p:nvSpPr>
        <p:spPr>
          <a:xfrm>
            <a:off x="1293812" y="5790994"/>
            <a:ext cx="10157959" cy="423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fontAlgn="base">
              <a:lnSpc>
                <a:spcPct val="86000"/>
              </a:lnSpc>
              <a:spcAft>
                <a:spcPts val="2400"/>
              </a:spcAft>
            </a:pPr>
            <a:r>
              <a:rPr lang="es-ES" sz="1600" b="1" dirty="0" smtClean="0">
                <a:solidFill>
                  <a:srgbClr val="000000"/>
                </a:solidFill>
                <a:ea typeface="MS PGothic"/>
              </a:rPr>
              <a:t>Distribución de costos: </a:t>
            </a:r>
            <a:r>
              <a:rPr lang="es-ES" sz="1600" dirty="0" smtClean="0">
                <a:solidFill>
                  <a:srgbClr val="000000"/>
                </a:solidFill>
                <a:ea typeface="MS PGothic"/>
              </a:rPr>
              <a:t>acordar un mecanismo para la distribución de los costos de los programas de reaseguro.</a:t>
            </a:r>
            <a:endParaRPr lang="es-ES" sz="1600" dirty="0">
              <a:solidFill>
                <a:srgbClr val="000000"/>
              </a:solidFill>
              <a:ea typeface="MS PGothic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88247" y="5681979"/>
            <a:ext cx="320740" cy="320740"/>
            <a:chOff x="619794" y="2685327"/>
            <a:chExt cx="625034" cy="625033"/>
          </a:xfrm>
        </p:grpSpPr>
        <p:sp>
          <p:nvSpPr>
            <p:cNvPr id="37" name="Oval 36"/>
            <p:cNvSpPr/>
            <p:nvPr/>
          </p:nvSpPr>
          <p:spPr>
            <a:xfrm>
              <a:off x="619794" y="2685327"/>
              <a:ext cx="625034" cy="6250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Freeform 419"/>
            <p:cNvSpPr>
              <a:spLocks/>
            </p:cNvSpPr>
            <p:nvPr/>
          </p:nvSpPr>
          <p:spPr bwMode="auto">
            <a:xfrm>
              <a:off x="791438" y="2878708"/>
              <a:ext cx="280055" cy="251083"/>
            </a:xfrm>
            <a:custGeom>
              <a:avLst/>
              <a:gdLst>
                <a:gd name="T0" fmla="*/ 200 w 510"/>
                <a:gd name="T1" fmla="*/ 458 h 458"/>
                <a:gd name="T2" fmla="*/ 0 w 510"/>
                <a:gd name="T3" fmla="*/ 269 h 458"/>
                <a:gd name="T4" fmla="*/ 26 w 510"/>
                <a:gd name="T5" fmla="*/ 241 h 458"/>
                <a:gd name="T6" fmla="*/ 196 w 510"/>
                <a:gd name="T7" fmla="*/ 401 h 458"/>
                <a:gd name="T8" fmla="*/ 479 w 510"/>
                <a:gd name="T9" fmla="*/ 0 h 458"/>
                <a:gd name="T10" fmla="*/ 510 w 510"/>
                <a:gd name="T11" fmla="*/ 23 h 458"/>
                <a:gd name="T12" fmla="*/ 200 w 510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458">
                  <a:moveTo>
                    <a:pt x="200" y="458"/>
                  </a:moveTo>
                  <a:lnTo>
                    <a:pt x="0" y="269"/>
                  </a:lnTo>
                  <a:lnTo>
                    <a:pt x="26" y="241"/>
                  </a:lnTo>
                  <a:lnTo>
                    <a:pt x="196" y="401"/>
                  </a:lnTo>
                  <a:lnTo>
                    <a:pt x="479" y="0"/>
                  </a:lnTo>
                  <a:lnTo>
                    <a:pt x="510" y="23"/>
                  </a:lnTo>
                  <a:lnTo>
                    <a:pt x="200" y="45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90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8301"/>
            <a:ext cx="11252199" cy="495299"/>
          </a:xfrm>
        </p:spPr>
        <p:txBody>
          <a:bodyPr/>
          <a:lstStyle/>
          <a:p>
            <a:r>
              <a:rPr lang="es-ES" dirty="0" smtClean="0"/>
              <a:t>Cronograma propuesto para la renovación 2023/2024</a:t>
            </a:r>
            <a:endParaRPr lang="es-ES" dirty="0"/>
          </a:p>
        </p:txBody>
      </p:sp>
      <p:sp>
        <p:nvSpPr>
          <p:cNvPr id="5" name="Arc 4"/>
          <p:cNvSpPr/>
          <p:nvPr/>
        </p:nvSpPr>
        <p:spPr>
          <a:xfrm>
            <a:off x="3879612" y="2058983"/>
            <a:ext cx="1560453" cy="1560453"/>
          </a:xfrm>
          <a:prstGeom prst="arc">
            <a:avLst>
              <a:gd name="adj1" fmla="val 10595931"/>
              <a:gd name="adj2" fmla="val 0"/>
            </a:avLst>
          </a:prstGeom>
          <a:noFill/>
          <a:ln w="2540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Arc 5"/>
          <p:cNvSpPr/>
          <p:nvPr/>
        </p:nvSpPr>
        <p:spPr>
          <a:xfrm flipV="1">
            <a:off x="2319160" y="2058983"/>
            <a:ext cx="1560453" cy="1560453"/>
          </a:xfrm>
          <a:prstGeom prst="arc">
            <a:avLst>
              <a:gd name="adj1" fmla="val 10595931"/>
              <a:gd name="adj2" fmla="val 0"/>
            </a:avLst>
          </a:prstGeom>
          <a:noFill/>
          <a:ln w="2540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Arc 6"/>
          <p:cNvSpPr/>
          <p:nvPr/>
        </p:nvSpPr>
        <p:spPr>
          <a:xfrm flipV="1">
            <a:off x="5440064" y="2058983"/>
            <a:ext cx="1560453" cy="1560453"/>
          </a:xfrm>
          <a:prstGeom prst="arc">
            <a:avLst>
              <a:gd name="adj1" fmla="val 10595931"/>
              <a:gd name="adj2" fmla="val 0"/>
            </a:avLst>
          </a:prstGeom>
          <a:noFill/>
          <a:ln w="2540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Arc 7"/>
          <p:cNvSpPr/>
          <p:nvPr/>
        </p:nvSpPr>
        <p:spPr>
          <a:xfrm>
            <a:off x="762199" y="2058983"/>
            <a:ext cx="1560453" cy="1560453"/>
          </a:xfrm>
          <a:prstGeom prst="arc">
            <a:avLst>
              <a:gd name="adj1" fmla="val 10843733"/>
              <a:gd name="adj2" fmla="val 0"/>
            </a:avLst>
          </a:prstGeom>
          <a:noFill/>
          <a:ln w="2540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Oval 8"/>
          <p:cNvSpPr/>
          <p:nvPr/>
        </p:nvSpPr>
        <p:spPr bwMode="auto">
          <a:xfrm flipH="1">
            <a:off x="2685961" y="2457683"/>
            <a:ext cx="826848" cy="826848"/>
          </a:xfrm>
          <a:prstGeom prst="ellipse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 bwMode="auto">
          <a:xfrm flipH="1">
            <a:off x="4205072" y="2416341"/>
            <a:ext cx="909533" cy="909533"/>
          </a:xfrm>
          <a:prstGeom prst="ellipse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5765524" y="2416341"/>
            <a:ext cx="909533" cy="909533"/>
          </a:xfrm>
          <a:prstGeom prst="ellipse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89307" y="1580053"/>
            <a:ext cx="0" cy="816587"/>
          </a:xfrm>
          <a:prstGeom prst="line">
            <a:avLst/>
          </a:prstGeom>
          <a:noFill/>
          <a:ln w="28575" cap="rnd" cmpd="sng" algn="ctr">
            <a:solidFill>
              <a:srgbClr val="000000"/>
            </a:solidFill>
            <a:prstDash val="sysDot"/>
            <a:tailEnd type="oval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4646202" y="3339451"/>
            <a:ext cx="0" cy="816587"/>
          </a:xfrm>
          <a:prstGeom prst="line">
            <a:avLst/>
          </a:prstGeom>
          <a:noFill/>
          <a:ln w="28575" cap="rnd" cmpd="sng" algn="ctr">
            <a:solidFill>
              <a:srgbClr val="000000"/>
            </a:solidFill>
            <a:prstDash val="sysDot"/>
            <a:tailEnd type="oval"/>
          </a:ln>
          <a:effectLst/>
        </p:spPr>
      </p:cxnSp>
      <p:sp>
        <p:nvSpPr>
          <p:cNvPr id="14" name="Arc 13"/>
          <p:cNvSpPr/>
          <p:nvPr/>
        </p:nvSpPr>
        <p:spPr>
          <a:xfrm flipH="1">
            <a:off x="7000516" y="2064987"/>
            <a:ext cx="1560453" cy="1560453"/>
          </a:xfrm>
          <a:prstGeom prst="arc">
            <a:avLst>
              <a:gd name="adj1" fmla="val 16247829"/>
              <a:gd name="adj2" fmla="val 0"/>
            </a:avLst>
          </a:prstGeom>
          <a:noFill/>
          <a:ln w="2540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Arc 14"/>
          <p:cNvSpPr/>
          <p:nvPr/>
        </p:nvSpPr>
        <p:spPr>
          <a:xfrm flipV="1">
            <a:off x="2319160" y="2058983"/>
            <a:ext cx="1560453" cy="1560453"/>
          </a:xfrm>
          <a:prstGeom prst="arc">
            <a:avLst>
              <a:gd name="adj1" fmla="val 10595931"/>
              <a:gd name="adj2" fmla="val 0"/>
            </a:avLst>
          </a:prstGeom>
          <a:noFill/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Arc 15"/>
          <p:cNvSpPr/>
          <p:nvPr/>
        </p:nvSpPr>
        <p:spPr>
          <a:xfrm>
            <a:off x="3879612" y="2058983"/>
            <a:ext cx="1560453" cy="1560453"/>
          </a:xfrm>
          <a:prstGeom prst="arc">
            <a:avLst>
              <a:gd name="adj1" fmla="val 10595931"/>
              <a:gd name="adj2" fmla="val 0"/>
            </a:avLst>
          </a:prstGeom>
          <a:noFill/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Arc 16"/>
          <p:cNvSpPr/>
          <p:nvPr/>
        </p:nvSpPr>
        <p:spPr>
          <a:xfrm flipV="1">
            <a:off x="5441871" y="2058983"/>
            <a:ext cx="1560453" cy="1560453"/>
          </a:xfrm>
          <a:prstGeom prst="arc">
            <a:avLst>
              <a:gd name="adj1" fmla="val 10595931"/>
              <a:gd name="adj2" fmla="val 0"/>
            </a:avLst>
          </a:prstGeom>
          <a:noFill/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Arc 17"/>
          <p:cNvSpPr/>
          <p:nvPr/>
        </p:nvSpPr>
        <p:spPr>
          <a:xfrm>
            <a:off x="7000516" y="2058983"/>
            <a:ext cx="1560453" cy="1560453"/>
          </a:xfrm>
          <a:prstGeom prst="arc">
            <a:avLst>
              <a:gd name="adj1" fmla="val 10977732"/>
              <a:gd name="adj2" fmla="val 16111344"/>
            </a:avLst>
          </a:prstGeom>
          <a:noFill/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Arc 18"/>
          <p:cNvSpPr/>
          <p:nvPr/>
        </p:nvSpPr>
        <p:spPr>
          <a:xfrm flipH="1">
            <a:off x="758707" y="2064987"/>
            <a:ext cx="1560453" cy="1560453"/>
          </a:xfrm>
          <a:prstGeom prst="arc">
            <a:avLst>
              <a:gd name="adj1" fmla="val 11353142"/>
              <a:gd name="adj2" fmla="val 20965114"/>
            </a:avLst>
          </a:prstGeom>
          <a:noFill/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 type="none" w="lg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208121" y="1641096"/>
            <a:ext cx="0" cy="816587"/>
          </a:xfrm>
          <a:prstGeom prst="line">
            <a:avLst/>
          </a:prstGeom>
          <a:noFill/>
          <a:ln w="28575" cap="rnd" cmpd="sng" algn="ctr">
            <a:solidFill>
              <a:srgbClr val="000000"/>
            </a:solidFill>
            <a:prstDash val="sysDot"/>
            <a:tailEnd type="oval"/>
          </a:ln>
          <a:effectLst/>
        </p:spPr>
      </p:cxnSp>
      <p:sp>
        <p:nvSpPr>
          <p:cNvPr id="21" name="Oval 20"/>
          <p:cNvSpPr/>
          <p:nvPr/>
        </p:nvSpPr>
        <p:spPr bwMode="auto">
          <a:xfrm flipH="1">
            <a:off x="1097803" y="2416341"/>
            <a:ext cx="909533" cy="909533"/>
          </a:xfrm>
          <a:prstGeom prst="ellipse">
            <a:avLst/>
          </a:prstGeom>
          <a:solidFill>
            <a:srgbClr val="002C7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38933" y="3339451"/>
            <a:ext cx="0" cy="816587"/>
          </a:xfrm>
          <a:prstGeom prst="line">
            <a:avLst/>
          </a:prstGeom>
          <a:noFill/>
          <a:ln w="28575" cap="rnd" cmpd="sng" algn="ctr">
            <a:solidFill>
              <a:srgbClr val="000000"/>
            </a:solidFill>
            <a:prstDash val="sysDot"/>
            <a:tailEnd type="oval"/>
          </a:ln>
          <a:effectLst/>
        </p:spPr>
      </p:cxnSp>
      <p:sp>
        <p:nvSpPr>
          <p:cNvPr id="23" name="Oval 22"/>
          <p:cNvSpPr/>
          <p:nvPr/>
        </p:nvSpPr>
        <p:spPr bwMode="auto">
          <a:xfrm flipH="1">
            <a:off x="7325976" y="2416341"/>
            <a:ext cx="909533" cy="909533"/>
          </a:xfrm>
          <a:prstGeom prst="ellipse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62005" y="3339451"/>
            <a:ext cx="0" cy="816587"/>
          </a:xfrm>
          <a:prstGeom prst="line">
            <a:avLst/>
          </a:prstGeom>
          <a:noFill/>
          <a:ln w="28575" cap="rnd" cmpd="sng" algn="ctr">
            <a:solidFill>
              <a:srgbClr val="000000"/>
            </a:solidFill>
            <a:prstDash val="sysDot"/>
            <a:tailEnd type="oval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338017" y="2582295"/>
            <a:ext cx="367328" cy="584557"/>
          </a:xfrm>
          <a:prstGeom prst="rect">
            <a:avLst/>
          </a:prstGeom>
          <a:noFill/>
        </p:spPr>
        <p:txBody>
          <a:bodyPr wrap="square" lIns="91224" tIns="45612" rIns="91224" bIns="4561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87277" y="2553067"/>
            <a:ext cx="404061" cy="584557"/>
          </a:xfrm>
          <a:prstGeom prst="rect">
            <a:avLst/>
          </a:prstGeom>
          <a:noFill/>
        </p:spPr>
        <p:txBody>
          <a:bodyPr wrap="square" lIns="91224" tIns="45612" rIns="91224" bIns="4561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6174" y="2582294"/>
            <a:ext cx="367328" cy="584557"/>
          </a:xfrm>
          <a:prstGeom prst="rect">
            <a:avLst/>
          </a:prstGeom>
          <a:noFill/>
        </p:spPr>
        <p:txBody>
          <a:bodyPr wrap="square" lIns="91224" tIns="45612" rIns="91224" bIns="4561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8433" y="2582294"/>
            <a:ext cx="367328" cy="584557"/>
          </a:xfrm>
          <a:prstGeom prst="rect">
            <a:avLst/>
          </a:prstGeom>
          <a:noFill/>
        </p:spPr>
        <p:txBody>
          <a:bodyPr wrap="square" lIns="91224" tIns="45612" rIns="91224" bIns="4561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97078" y="2582293"/>
            <a:ext cx="367328" cy="584557"/>
          </a:xfrm>
          <a:prstGeom prst="rect">
            <a:avLst/>
          </a:prstGeom>
          <a:noFill/>
        </p:spPr>
        <p:txBody>
          <a:bodyPr wrap="square" lIns="91224" tIns="45612" rIns="91224" bIns="4561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73938" y="772426"/>
            <a:ext cx="2802236" cy="553780"/>
          </a:xfrm>
          <a:prstGeom prst="rect">
            <a:avLst/>
          </a:prstGeom>
        </p:spPr>
        <p:txBody>
          <a:bodyPr wrap="square" lIns="91224" tIns="45612" rIns="91224" bIns="456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Modelación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</a:t>
            </a:r>
            <a:r>
              <a:rPr lang="es-ES" sz="1400" kern="0" dirty="0" smtClean="0"/>
              <a:t>02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/01 – 27/01)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87148" y="750796"/>
            <a:ext cx="2802236" cy="800001"/>
          </a:xfrm>
          <a:prstGeom prst="rect">
            <a:avLst/>
          </a:prstGeom>
        </p:spPr>
        <p:txBody>
          <a:bodyPr wrap="square" lIns="91224" tIns="45612" rIns="91224" bIns="456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Establecer</a:t>
            </a:r>
            <a:r>
              <a:rPr kumimoji="0" lang="es-ES" sz="16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estrategia de renovación</a:t>
            </a: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</a:t>
            </a:r>
            <a:r>
              <a:rPr lang="es-ES" sz="1400" kern="0" dirty="0" smtClean="0"/>
              <a:t>23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/01 – </a:t>
            </a:r>
            <a:r>
              <a:rPr lang="es-ES" sz="1400" kern="0" dirty="0" smtClean="0"/>
              <a:t>17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/02)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5565" y="4204276"/>
            <a:ext cx="2237288" cy="553780"/>
          </a:xfrm>
          <a:prstGeom prst="rect">
            <a:avLst/>
          </a:prstGeom>
        </p:spPr>
        <p:txBody>
          <a:bodyPr wrap="square" lIns="91224" tIns="45612" rIns="91224" bIns="456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</a:rPr>
              <a:t>Información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</a:t>
            </a:r>
            <a:r>
              <a:rPr lang="es-ES" sz="1400" kern="0" smtClean="0"/>
              <a:t>16/12</a:t>
            </a:r>
            <a:r>
              <a:rPr kumimoji="0" lang="es-ES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84398" y="4204276"/>
            <a:ext cx="2461017" cy="553780"/>
          </a:xfrm>
          <a:prstGeom prst="rect">
            <a:avLst/>
          </a:prstGeom>
        </p:spPr>
        <p:txBody>
          <a:bodyPr wrap="square" lIns="91224" tIns="45612" rIns="91224" bIns="456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Cotización</a:t>
            </a:r>
            <a:r>
              <a:rPr lang="es-ES" sz="1600" b="1" kern="0" dirty="0" smtClean="0">
                <a:solidFill>
                  <a:schemeClr val="accent2"/>
                </a:solidFill>
              </a:rPr>
              <a:t> del Líder</a:t>
            </a: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(20/02 – 24/02)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65937" y="4204276"/>
            <a:ext cx="2760529" cy="800001"/>
          </a:xfrm>
          <a:prstGeom prst="rect">
            <a:avLst/>
          </a:prstGeom>
        </p:spPr>
        <p:txBody>
          <a:bodyPr wrap="square" lIns="91224" tIns="45612" rIns="91224" bIns="456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Información y modelación a reaseguradores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(30/01 – 03/02)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5" name="Arc 34"/>
          <p:cNvSpPr/>
          <p:nvPr/>
        </p:nvSpPr>
        <p:spPr>
          <a:xfrm>
            <a:off x="6996835" y="2058983"/>
            <a:ext cx="1560453" cy="1560453"/>
          </a:xfrm>
          <a:prstGeom prst="arc">
            <a:avLst>
              <a:gd name="adj1" fmla="val 10595931"/>
              <a:gd name="adj2" fmla="val 0"/>
            </a:avLst>
          </a:prstGeom>
          <a:noFill/>
          <a:ln w="2540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Arc 35"/>
          <p:cNvSpPr/>
          <p:nvPr/>
        </p:nvSpPr>
        <p:spPr>
          <a:xfrm flipV="1">
            <a:off x="8557287" y="2058983"/>
            <a:ext cx="1560453" cy="1560453"/>
          </a:xfrm>
          <a:prstGeom prst="arc">
            <a:avLst>
              <a:gd name="adj1" fmla="val 10595931"/>
              <a:gd name="adj2" fmla="val 0"/>
            </a:avLst>
          </a:prstGeom>
          <a:noFill/>
          <a:ln w="2540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Oval 36"/>
          <p:cNvSpPr/>
          <p:nvPr/>
        </p:nvSpPr>
        <p:spPr bwMode="auto">
          <a:xfrm flipH="1">
            <a:off x="8882747" y="2416341"/>
            <a:ext cx="909533" cy="909533"/>
          </a:xfrm>
          <a:prstGeom prst="ellipse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7763425" y="3339451"/>
            <a:ext cx="0" cy="816587"/>
          </a:xfrm>
          <a:prstGeom prst="line">
            <a:avLst/>
          </a:prstGeom>
          <a:noFill/>
          <a:ln w="28575" cap="rnd" cmpd="sng" algn="ctr">
            <a:solidFill>
              <a:srgbClr val="000000"/>
            </a:solidFill>
            <a:prstDash val="sysDot"/>
            <a:tailEnd type="oval"/>
          </a:ln>
          <a:effectLst/>
        </p:spPr>
      </p:cxnSp>
      <p:sp>
        <p:nvSpPr>
          <p:cNvPr id="39" name="Arc 38"/>
          <p:cNvSpPr/>
          <p:nvPr/>
        </p:nvSpPr>
        <p:spPr>
          <a:xfrm flipH="1">
            <a:off x="10117739" y="2064987"/>
            <a:ext cx="1560453" cy="1560453"/>
          </a:xfrm>
          <a:prstGeom prst="arc">
            <a:avLst>
              <a:gd name="adj1" fmla="val 16247829"/>
              <a:gd name="adj2" fmla="val 0"/>
            </a:avLst>
          </a:prstGeom>
          <a:noFill/>
          <a:ln w="2540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Arc 39"/>
          <p:cNvSpPr/>
          <p:nvPr/>
        </p:nvSpPr>
        <p:spPr>
          <a:xfrm>
            <a:off x="6996835" y="2058983"/>
            <a:ext cx="1560453" cy="1560453"/>
          </a:xfrm>
          <a:prstGeom prst="arc">
            <a:avLst>
              <a:gd name="adj1" fmla="val 10595931"/>
              <a:gd name="adj2" fmla="val 0"/>
            </a:avLst>
          </a:prstGeom>
          <a:noFill/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Arc 40"/>
          <p:cNvSpPr/>
          <p:nvPr/>
        </p:nvSpPr>
        <p:spPr>
          <a:xfrm flipV="1">
            <a:off x="8559094" y="2058983"/>
            <a:ext cx="1560453" cy="1560453"/>
          </a:xfrm>
          <a:prstGeom prst="arc">
            <a:avLst>
              <a:gd name="adj1" fmla="val 10595931"/>
              <a:gd name="adj2" fmla="val 0"/>
            </a:avLst>
          </a:prstGeom>
          <a:noFill/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Arc 41"/>
          <p:cNvSpPr/>
          <p:nvPr/>
        </p:nvSpPr>
        <p:spPr>
          <a:xfrm>
            <a:off x="10117739" y="2058983"/>
            <a:ext cx="1560453" cy="1560453"/>
          </a:xfrm>
          <a:prstGeom prst="arc">
            <a:avLst>
              <a:gd name="adj1" fmla="val 10977732"/>
              <a:gd name="adj2" fmla="val 16111344"/>
            </a:avLst>
          </a:prstGeom>
          <a:noFill/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 type="non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9325344" y="1580053"/>
            <a:ext cx="0" cy="816587"/>
          </a:xfrm>
          <a:prstGeom prst="line">
            <a:avLst/>
          </a:prstGeom>
          <a:noFill/>
          <a:ln w="28575" cap="rnd" cmpd="sng" algn="ctr">
            <a:solidFill>
              <a:srgbClr val="000000"/>
            </a:solidFill>
            <a:prstDash val="sysDot"/>
            <a:tailEnd type="oval"/>
          </a:ln>
          <a:effectLst/>
        </p:spPr>
      </p:cxnSp>
      <p:sp>
        <p:nvSpPr>
          <p:cNvPr id="44" name="Oval 43"/>
          <p:cNvSpPr/>
          <p:nvPr/>
        </p:nvSpPr>
        <p:spPr bwMode="auto">
          <a:xfrm flipH="1">
            <a:off x="10443199" y="2416341"/>
            <a:ext cx="909533" cy="909533"/>
          </a:xfrm>
          <a:prstGeom prst="ellipse">
            <a:avLst/>
          </a:prstGeom>
          <a:solidFill>
            <a:srgbClr val="002C7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19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0879228" y="2064987"/>
            <a:ext cx="790305" cy="0"/>
          </a:xfrm>
          <a:prstGeom prst="line">
            <a:avLst/>
          </a:prstGeom>
          <a:noFill/>
          <a:ln w="2540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10932130" y="2067642"/>
            <a:ext cx="633494" cy="0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>
          <a:xfrm>
            <a:off x="10879228" y="3339451"/>
            <a:ext cx="0" cy="816587"/>
          </a:xfrm>
          <a:prstGeom prst="line">
            <a:avLst/>
          </a:prstGeom>
          <a:noFill/>
          <a:ln w="28575" cap="rnd" cmpd="sng" algn="ctr">
            <a:solidFill>
              <a:srgbClr val="000000"/>
            </a:solidFill>
            <a:prstDash val="sysDot"/>
            <a:tailEnd type="oval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9155656" y="2582294"/>
            <a:ext cx="367328" cy="584557"/>
          </a:xfrm>
          <a:prstGeom prst="rect">
            <a:avLst/>
          </a:prstGeom>
          <a:noFill/>
        </p:spPr>
        <p:txBody>
          <a:bodyPr wrap="square" lIns="91224" tIns="45612" rIns="91224" bIns="4561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14301" y="2582293"/>
            <a:ext cx="367328" cy="584557"/>
          </a:xfrm>
          <a:prstGeom prst="rect">
            <a:avLst/>
          </a:prstGeom>
          <a:noFill/>
        </p:spPr>
        <p:txBody>
          <a:bodyPr wrap="square" lIns="91224" tIns="45612" rIns="91224" bIns="45612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04371" y="772180"/>
            <a:ext cx="2802236" cy="553780"/>
          </a:xfrm>
          <a:prstGeom prst="rect">
            <a:avLst/>
          </a:prstGeom>
        </p:spPr>
        <p:txBody>
          <a:bodyPr wrap="square" lIns="91224" tIns="45612" rIns="91224" bIns="456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solidFill>
                  <a:schemeClr val="accent3"/>
                </a:solidFill>
              </a:rPr>
              <a:t>Colocación</a:t>
            </a: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</a:t>
            </a:r>
            <a:r>
              <a:rPr lang="es-ES" sz="1400" kern="0" dirty="0" smtClean="0"/>
              <a:t>02/03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– </a:t>
            </a:r>
            <a:r>
              <a:rPr lang="es-ES" sz="1400" kern="0" noProof="0" dirty="0" smtClean="0"/>
              <a:t>08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/03)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701621" y="4204276"/>
            <a:ext cx="2461017" cy="553780"/>
          </a:xfrm>
          <a:prstGeom prst="rect">
            <a:avLst/>
          </a:prstGeom>
        </p:spPr>
        <p:txBody>
          <a:bodyPr wrap="square" lIns="91224" tIns="45612" rIns="91224" bIns="456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</a:rPr>
              <a:t>Finalización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(15/03)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0" y="5138112"/>
            <a:ext cx="11639550" cy="91490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extBox 1"/>
          <p:cNvSpPr txBox="1"/>
          <p:nvPr/>
        </p:nvSpPr>
        <p:spPr>
          <a:xfrm>
            <a:off x="486598" y="5287789"/>
            <a:ext cx="996698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</a:rPr>
              <a:t>Una vez se acuerde el Cronograma con las compañías del Grupo LARG, los reaseguradores recibirán una comunicación con las fechas clave de la renovación 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Guy Carpenter &amp; Company Limited registered in England and Wales with company number 335308. </a:t>
            </a:r>
          </a:p>
          <a:p>
            <a:r>
              <a:rPr lang="en-GB" dirty="0" smtClean="0"/>
              <a:t>Registered Office: 1 Tower Place West, Tower Place, London, EC3R 5BU, United Kingdom.  </a:t>
            </a:r>
          </a:p>
          <a:p>
            <a:endParaRPr lang="en-GB" dirty="0" smtClean="0"/>
          </a:p>
          <a:p>
            <a:r>
              <a:rPr lang="en-GB" dirty="0" smtClean="0"/>
              <a:t>Guy Carpenter &amp; Company Limited is an agent and appointed representative of Marsh Limited. Marsh Limited is authorised and regulated by the Financial Conduct Authority (FCA).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8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AmericanAg</a:t>
            </a:r>
            <a:r>
              <a:rPr lang="es-ES" dirty="0"/>
              <a:t>: </a:t>
            </a:r>
            <a:r>
              <a:rPr lang="es-ES" dirty="0" smtClean="0"/>
              <a:t>resultados a junio de 2022 </a:t>
            </a:r>
            <a:r>
              <a:rPr lang="es-ES" dirty="0"/>
              <a:t/>
            </a:r>
            <a:br>
              <a:rPr lang="es-ES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6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8301"/>
            <a:ext cx="11252199" cy="495299"/>
          </a:xfrm>
        </p:spPr>
        <p:txBody>
          <a:bodyPr/>
          <a:lstStyle/>
          <a:p>
            <a:r>
              <a:rPr lang="en-US" dirty="0"/>
              <a:t>Credit Rating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8760" y="2401652"/>
            <a:ext cx="55290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AM Best Rating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4007" y="3781326"/>
            <a:ext cx="320874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Affirmed “A” for 2022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270" y="4535379"/>
            <a:ext cx="3346217" cy="8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8301"/>
            <a:ext cx="11252199" cy="495299"/>
          </a:xfrm>
        </p:spPr>
        <p:txBody>
          <a:bodyPr/>
          <a:lstStyle/>
          <a:p>
            <a:r>
              <a:rPr lang="en-US" dirty="0"/>
              <a:t>Financial Statistics - </a:t>
            </a:r>
            <a:r>
              <a:rPr lang="en-US" dirty="0" err="1"/>
              <a:t>AmericanAg</a:t>
            </a:r>
            <a:r>
              <a:rPr lang="en-US" dirty="0"/>
              <a:t>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gray">
          <a:xfrm>
            <a:off x="1485406" y="1284194"/>
            <a:ext cx="38480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0272">
              <a:spcBef>
                <a:spcPct val="6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@ 31 December 2021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gray">
          <a:xfrm>
            <a:off x="6269712" y="1274565"/>
            <a:ext cx="38480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0272">
              <a:spcBef>
                <a:spcPct val="6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@ 30 June 2022</a:t>
            </a:r>
          </a:p>
        </p:txBody>
      </p:sp>
      <p:graphicFrame>
        <p:nvGraphicFramePr>
          <p:cNvPr id="22" name="Content Placeholder 7"/>
          <p:cNvGraphicFramePr>
            <a:graphicFrameLocks/>
          </p:cNvGraphicFramePr>
          <p:nvPr>
            <p:extLst/>
          </p:nvPr>
        </p:nvGraphicFramePr>
        <p:xfrm>
          <a:off x="1575129" y="1868558"/>
          <a:ext cx="40386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Content Placeholder 7"/>
          <p:cNvGraphicFramePr>
            <a:graphicFrameLocks/>
          </p:cNvGraphicFramePr>
          <p:nvPr>
            <p:extLst/>
          </p:nvPr>
        </p:nvGraphicFramePr>
        <p:xfrm>
          <a:off x="6269712" y="1868558"/>
          <a:ext cx="40386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259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8301"/>
            <a:ext cx="11252199" cy="495299"/>
          </a:xfrm>
        </p:spPr>
        <p:txBody>
          <a:bodyPr/>
          <a:lstStyle/>
          <a:p>
            <a:r>
              <a:rPr lang="en-GB" dirty="0" err="1"/>
              <a:t>AmericanAg</a:t>
            </a:r>
            <a:r>
              <a:rPr lang="en-GB" dirty="0"/>
              <a:t> Statutory Results </a:t>
            </a:r>
            <a:br>
              <a:rPr lang="en-GB" dirty="0"/>
            </a:br>
            <a:r>
              <a:rPr lang="en-GB" dirty="0"/>
              <a:t>for LARG Group Programs – since 2005  (in $000)</a:t>
            </a:r>
            <a:endParaRPr lang="en-US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/>
          </p:nvPr>
        </p:nvGraphicFramePr>
        <p:xfrm>
          <a:off x="838200" y="1825625"/>
          <a:ext cx="10515600" cy="36905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42160475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1980538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492742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748695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3705406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55146316"/>
                    </a:ext>
                  </a:extLst>
                </a:gridCol>
              </a:tblGrid>
              <a:tr h="664720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Earned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Incurred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Incurred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Statutory 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Combined Ratio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04086"/>
                  </a:ext>
                </a:extLst>
              </a:tr>
              <a:tr h="664720">
                <a:tc>
                  <a:txBody>
                    <a:bodyPr/>
                    <a:lstStyle/>
                    <a:p>
                      <a:r>
                        <a:rPr lang="en-US" dirty="0"/>
                        <a:t>Prop</a:t>
                      </a:r>
                      <a:r>
                        <a:rPr lang="en-US" baseline="0" dirty="0"/>
                        <a:t> Cat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28.47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197638"/>
                  </a:ext>
                </a:extLst>
              </a:tr>
              <a:tr h="664720">
                <a:tc>
                  <a:txBody>
                    <a:bodyPr/>
                    <a:lstStyle/>
                    <a:p>
                      <a:r>
                        <a:rPr lang="en-US" dirty="0"/>
                        <a:t>Prop Risk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39.83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24164"/>
                  </a:ext>
                </a:extLst>
              </a:tr>
              <a:tr h="664720">
                <a:tc>
                  <a:txBody>
                    <a:bodyPr/>
                    <a:lstStyle/>
                    <a:p>
                      <a:r>
                        <a:rPr lang="en-US" dirty="0"/>
                        <a:t>Motor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62.89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42312"/>
                  </a:ext>
                </a:extLst>
              </a:tr>
              <a:tr h="664720">
                <a:tc>
                  <a:txBody>
                    <a:bodyPr/>
                    <a:lstStyle/>
                    <a:p>
                      <a:r>
                        <a:rPr lang="en-US" dirty="0" err="1"/>
                        <a:t>Misc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2,777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1,802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77.87</a:t>
                      </a:r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383128"/>
                  </a:ext>
                </a:extLst>
              </a:tr>
              <a:tr h="366992">
                <a:tc>
                  <a:txBody>
                    <a:bodyPr/>
                    <a:lstStyle/>
                    <a:p>
                      <a:r>
                        <a:rPr lang="en-US" b="1" dirty="0"/>
                        <a:t>TOTALS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11,306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1,407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4,478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5,417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52.05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93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8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Mercado de reaseguros: revisión a julio de </a:t>
            </a:r>
            <a:r>
              <a:rPr lang="es-ES" dirty="0" smtClean="0"/>
              <a:t>2022</a:t>
            </a:r>
            <a:r>
              <a:rPr lang="es-ES" dirty="0"/>
              <a:t/>
            </a:r>
            <a:br>
              <a:rPr lang="es-ES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5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clave</a:t>
            </a:r>
            <a:endParaRPr lang="es-ES" dirty="0"/>
          </a:p>
        </p:txBody>
      </p:sp>
      <p:sp>
        <p:nvSpPr>
          <p:cNvPr id="8" name="Freeform 7"/>
          <p:cNvSpPr/>
          <p:nvPr/>
        </p:nvSpPr>
        <p:spPr>
          <a:xfrm>
            <a:off x="7664430" y="2439017"/>
            <a:ext cx="4527540" cy="1979968"/>
          </a:xfrm>
          <a:custGeom>
            <a:avLst/>
            <a:gdLst>
              <a:gd name="connsiteX0" fmla="*/ 2263770 w 4527540"/>
              <a:gd name="connsiteY0" fmla="*/ 0 h 1979968"/>
              <a:gd name="connsiteX1" fmla="*/ 4451308 w 4527540"/>
              <a:gd name="connsiteY1" fmla="*/ 906108 h 1979968"/>
              <a:gd name="connsiteX2" fmla="*/ 4527540 w 4527540"/>
              <a:gd name="connsiteY2" fmla="*/ 989984 h 1979968"/>
              <a:gd name="connsiteX3" fmla="*/ 4451308 w 4527540"/>
              <a:gd name="connsiteY3" fmla="*/ 1073860 h 1979968"/>
              <a:gd name="connsiteX4" fmla="*/ 2263770 w 4527540"/>
              <a:gd name="connsiteY4" fmla="*/ 1979968 h 1979968"/>
              <a:gd name="connsiteX5" fmla="*/ 76232 w 4527540"/>
              <a:gd name="connsiteY5" fmla="*/ 1073860 h 1979968"/>
              <a:gd name="connsiteX6" fmla="*/ 0 w 4527540"/>
              <a:gd name="connsiteY6" fmla="*/ 989984 h 1979968"/>
              <a:gd name="connsiteX7" fmla="*/ 76232 w 4527540"/>
              <a:gd name="connsiteY7" fmla="*/ 906108 h 1979968"/>
              <a:gd name="connsiteX8" fmla="*/ 2263770 w 4527540"/>
              <a:gd name="connsiteY8" fmla="*/ 0 h 197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7540" h="1979968">
                <a:moveTo>
                  <a:pt x="2263770" y="0"/>
                </a:moveTo>
                <a:cubicBezTo>
                  <a:pt x="3118057" y="0"/>
                  <a:pt x="3891469" y="346268"/>
                  <a:pt x="4451308" y="906108"/>
                </a:cubicBezTo>
                <a:lnTo>
                  <a:pt x="4527540" y="989984"/>
                </a:lnTo>
                <a:lnTo>
                  <a:pt x="4451308" y="1073860"/>
                </a:lnTo>
                <a:cubicBezTo>
                  <a:pt x="3891469" y="1633700"/>
                  <a:pt x="3118057" y="1979968"/>
                  <a:pt x="2263770" y="1979968"/>
                </a:cubicBezTo>
                <a:cubicBezTo>
                  <a:pt x="1409483" y="1979968"/>
                  <a:pt x="636072" y="1633700"/>
                  <a:pt x="76232" y="1073860"/>
                </a:cubicBezTo>
                <a:lnTo>
                  <a:pt x="0" y="989984"/>
                </a:lnTo>
                <a:lnTo>
                  <a:pt x="76232" y="906108"/>
                </a:lnTo>
                <a:cubicBezTo>
                  <a:pt x="636072" y="346268"/>
                  <a:pt x="1409483" y="0"/>
                  <a:pt x="226377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Freeform 8"/>
          <p:cNvSpPr/>
          <p:nvPr/>
        </p:nvSpPr>
        <p:spPr>
          <a:xfrm>
            <a:off x="6834554" y="-5080"/>
            <a:ext cx="5357447" cy="3434081"/>
          </a:xfrm>
          <a:custGeom>
            <a:avLst/>
            <a:gdLst>
              <a:gd name="connsiteX0" fmla="*/ 303924 w 5357447"/>
              <a:gd name="connsiteY0" fmla="*/ 0 h 3434081"/>
              <a:gd name="connsiteX1" fmla="*/ 5357447 w 5357447"/>
              <a:gd name="connsiteY1" fmla="*/ 0 h 3434081"/>
              <a:gd name="connsiteX2" fmla="*/ 5357447 w 5357447"/>
              <a:gd name="connsiteY2" fmla="*/ 3434047 h 3434081"/>
              <a:gd name="connsiteX3" fmla="*/ 5357416 w 5357447"/>
              <a:gd name="connsiteY3" fmla="*/ 3434081 h 3434081"/>
              <a:gd name="connsiteX4" fmla="*/ 5281184 w 5357447"/>
              <a:gd name="connsiteY4" fmla="*/ 3350205 h 3434081"/>
              <a:gd name="connsiteX5" fmla="*/ 3093646 w 5357447"/>
              <a:gd name="connsiteY5" fmla="*/ 2444097 h 3434081"/>
              <a:gd name="connsiteX6" fmla="*/ 906108 w 5357447"/>
              <a:gd name="connsiteY6" fmla="*/ 3350205 h 3434081"/>
              <a:gd name="connsiteX7" fmla="*/ 829876 w 5357447"/>
              <a:gd name="connsiteY7" fmla="*/ 3434081 h 3434081"/>
              <a:gd name="connsiteX8" fmla="*/ 706438 w 5357447"/>
              <a:gd name="connsiteY8" fmla="*/ 3298265 h 3434081"/>
              <a:gd name="connsiteX9" fmla="*/ 0 w 5357447"/>
              <a:gd name="connsiteY9" fmla="*/ 1330419 h 3434081"/>
              <a:gd name="connsiteX10" fmla="*/ 243114 w 5357447"/>
              <a:gd name="connsiteY10" fmla="*/ 126232 h 3434081"/>
              <a:gd name="connsiteX11" fmla="*/ 303924 w 5357447"/>
              <a:gd name="connsiteY11" fmla="*/ 0 h 343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7447" h="3434081">
                <a:moveTo>
                  <a:pt x="303924" y="0"/>
                </a:moveTo>
                <a:lnTo>
                  <a:pt x="5357447" y="0"/>
                </a:lnTo>
                <a:lnTo>
                  <a:pt x="5357447" y="3434047"/>
                </a:lnTo>
                <a:lnTo>
                  <a:pt x="5357416" y="3434081"/>
                </a:lnTo>
                <a:lnTo>
                  <a:pt x="5281184" y="3350205"/>
                </a:lnTo>
                <a:cubicBezTo>
                  <a:pt x="4721345" y="2790365"/>
                  <a:pt x="3947933" y="2444097"/>
                  <a:pt x="3093646" y="2444097"/>
                </a:cubicBezTo>
                <a:cubicBezTo>
                  <a:pt x="2239359" y="2444097"/>
                  <a:pt x="1465948" y="2790365"/>
                  <a:pt x="906108" y="3350205"/>
                </a:cubicBezTo>
                <a:lnTo>
                  <a:pt x="829876" y="3434081"/>
                </a:lnTo>
                <a:lnTo>
                  <a:pt x="706438" y="3298265"/>
                </a:lnTo>
                <a:cubicBezTo>
                  <a:pt x="265112" y="2763501"/>
                  <a:pt x="0" y="2077920"/>
                  <a:pt x="0" y="1330419"/>
                </a:cubicBezTo>
                <a:cubicBezTo>
                  <a:pt x="0" y="903276"/>
                  <a:pt x="86567" y="496351"/>
                  <a:pt x="243114" y="126232"/>
                </a:cubicBezTo>
                <a:lnTo>
                  <a:pt x="303924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reeform 9"/>
          <p:cNvSpPr/>
          <p:nvPr/>
        </p:nvSpPr>
        <p:spPr>
          <a:xfrm>
            <a:off x="6834554" y="3429001"/>
            <a:ext cx="5357447" cy="3428999"/>
          </a:xfrm>
          <a:custGeom>
            <a:avLst/>
            <a:gdLst>
              <a:gd name="connsiteX0" fmla="*/ 829876 w 5357447"/>
              <a:gd name="connsiteY0" fmla="*/ 0 h 3428999"/>
              <a:gd name="connsiteX1" fmla="*/ 906108 w 5357447"/>
              <a:gd name="connsiteY1" fmla="*/ 83876 h 3428999"/>
              <a:gd name="connsiteX2" fmla="*/ 3093646 w 5357447"/>
              <a:gd name="connsiteY2" fmla="*/ 989984 h 3428999"/>
              <a:gd name="connsiteX3" fmla="*/ 5281184 w 5357447"/>
              <a:gd name="connsiteY3" fmla="*/ 83876 h 3428999"/>
              <a:gd name="connsiteX4" fmla="*/ 5357416 w 5357447"/>
              <a:gd name="connsiteY4" fmla="*/ 0 h 3428999"/>
              <a:gd name="connsiteX5" fmla="*/ 5357447 w 5357447"/>
              <a:gd name="connsiteY5" fmla="*/ 34 h 3428999"/>
              <a:gd name="connsiteX6" fmla="*/ 5357447 w 5357447"/>
              <a:gd name="connsiteY6" fmla="*/ 3428999 h 3428999"/>
              <a:gd name="connsiteX7" fmla="*/ 301475 w 5357447"/>
              <a:gd name="connsiteY7" fmla="*/ 3428999 h 3428999"/>
              <a:gd name="connsiteX8" fmla="*/ 243114 w 5357447"/>
              <a:gd name="connsiteY8" fmla="*/ 3307849 h 3428999"/>
              <a:gd name="connsiteX9" fmla="*/ 0 w 5357447"/>
              <a:gd name="connsiteY9" fmla="*/ 2103662 h 3428999"/>
              <a:gd name="connsiteX10" fmla="*/ 706438 w 5357447"/>
              <a:gd name="connsiteY10" fmla="*/ 135816 h 3428999"/>
              <a:gd name="connsiteX11" fmla="*/ 829876 w 5357447"/>
              <a:gd name="connsiteY11" fmla="*/ 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7447" h="3428999">
                <a:moveTo>
                  <a:pt x="829876" y="0"/>
                </a:moveTo>
                <a:lnTo>
                  <a:pt x="906108" y="83876"/>
                </a:lnTo>
                <a:cubicBezTo>
                  <a:pt x="1465948" y="643716"/>
                  <a:pt x="2239359" y="989984"/>
                  <a:pt x="3093646" y="989984"/>
                </a:cubicBezTo>
                <a:cubicBezTo>
                  <a:pt x="3947933" y="989984"/>
                  <a:pt x="4721345" y="643716"/>
                  <a:pt x="5281184" y="83876"/>
                </a:cubicBezTo>
                <a:lnTo>
                  <a:pt x="5357416" y="0"/>
                </a:lnTo>
                <a:lnTo>
                  <a:pt x="5357447" y="34"/>
                </a:lnTo>
                <a:lnTo>
                  <a:pt x="5357447" y="3428999"/>
                </a:lnTo>
                <a:lnTo>
                  <a:pt x="301475" y="3428999"/>
                </a:lnTo>
                <a:lnTo>
                  <a:pt x="243114" y="3307849"/>
                </a:lnTo>
                <a:cubicBezTo>
                  <a:pt x="86567" y="2937730"/>
                  <a:pt x="0" y="2530806"/>
                  <a:pt x="0" y="2103662"/>
                </a:cubicBezTo>
                <a:cubicBezTo>
                  <a:pt x="0" y="1356161"/>
                  <a:pt x="265112" y="670580"/>
                  <a:pt x="706438" y="135816"/>
                </a:cubicBezTo>
                <a:lnTo>
                  <a:pt x="829876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angle 11"/>
          <p:cNvSpPr/>
          <p:nvPr/>
        </p:nvSpPr>
        <p:spPr>
          <a:xfrm>
            <a:off x="8045756" y="1052377"/>
            <a:ext cx="3764888" cy="9529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ES" sz="2400" b="1" dirty="0" smtClean="0">
              <a:solidFill>
                <a:schemeClr val="bg1"/>
              </a:solidFill>
              <a:ea typeface="MS PGothic"/>
            </a:endParaRPr>
          </a:p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chemeClr val="bg1"/>
                </a:solidFill>
                <a:ea typeface="MS PGothic"/>
              </a:rPr>
              <a:t>Factores generadores de confianza</a:t>
            </a:r>
            <a:endParaRPr lang="es-ES" sz="2000" dirty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45756" y="4794637"/>
            <a:ext cx="3764888" cy="9529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ES" sz="2400" b="1" dirty="0" smtClean="0">
              <a:solidFill>
                <a:schemeClr val="bg1"/>
              </a:solidFill>
              <a:ea typeface="MS PGothic"/>
            </a:endParaRPr>
          </a:p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chemeClr val="bg1"/>
                </a:solidFill>
                <a:ea typeface="MS PGothic"/>
              </a:rPr>
              <a:t>Factores generadores de incertidumbre</a:t>
            </a:r>
            <a:endParaRPr lang="es-ES" sz="2000" dirty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6A4D16-2CB5-DA4B-9931-20D3477C5477}"/>
              </a:ext>
            </a:extLst>
          </p:cNvPr>
          <p:cNvSpPr txBox="1"/>
          <p:nvPr/>
        </p:nvSpPr>
        <p:spPr>
          <a:xfrm>
            <a:off x="11430000" y="6516007"/>
            <a:ext cx="279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884B6-D4BF-C444-8DD3-A349AF38F97C}" type="slidenum">
              <a:rPr lang="es-ES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fld>
            <a:endParaRPr lang="es-ES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9596" y="994721"/>
            <a:ext cx="6048475" cy="1534833"/>
          </a:xfrm>
        </p:spPr>
        <p:txBody>
          <a:bodyPr/>
          <a:lstStyle/>
          <a:p>
            <a:pPr marL="285750" indent="-285750"/>
            <a:r>
              <a:rPr lang="es-ES" dirty="0" smtClean="0"/>
              <a:t>Actividad muy limitada </a:t>
            </a:r>
            <a:r>
              <a:rPr lang="es-ES" dirty="0"/>
              <a:t>de </a:t>
            </a:r>
            <a:r>
              <a:rPr lang="es-ES" dirty="0" smtClean="0"/>
              <a:t>siniestros de COVID para P&amp;C en la región.</a:t>
            </a:r>
          </a:p>
          <a:p>
            <a:pPr marL="285750" indent="-285750"/>
            <a:r>
              <a:rPr lang="es-ES" dirty="0" smtClean="0"/>
              <a:t>Mejora </a:t>
            </a:r>
            <a:r>
              <a:rPr lang="es-ES" dirty="0"/>
              <a:t>de tasa primaria en </a:t>
            </a:r>
            <a:r>
              <a:rPr lang="es-ES" dirty="0" smtClean="0"/>
              <a:t>casos específicos.</a:t>
            </a:r>
            <a:endParaRPr lang="es-ES" dirty="0"/>
          </a:p>
          <a:p>
            <a:pPr marL="285750" indent="-285750"/>
            <a:r>
              <a:rPr lang="es-ES" dirty="0"/>
              <a:t>Los resultados de </a:t>
            </a:r>
            <a:r>
              <a:rPr lang="es-ES" dirty="0" smtClean="0"/>
              <a:t>los reaseguradores </a:t>
            </a:r>
            <a:r>
              <a:rPr lang="es-ES" dirty="0"/>
              <a:t>tienden a </a:t>
            </a:r>
            <a:r>
              <a:rPr lang="es-ES" dirty="0" smtClean="0"/>
              <a:t>ser </a:t>
            </a:r>
            <a:r>
              <a:rPr lang="es-ES" dirty="0"/>
              <a:t>positivos en </a:t>
            </a:r>
            <a:r>
              <a:rPr lang="es-ES" dirty="0" smtClean="0"/>
              <a:t>2021.</a:t>
            </a:r>
            <a:endParaRPr lang="en-US" dirty="0"/>
          </a:p>
        </p:txBody>
      </p:sp>
      <p:sp>
        <p:nvSpPr>
          <p:cNvPr id="17" name="Isosceles Triangle 60">
            <a:extLst>
              <a:ext uri="{FF2B5EF4-FFF2-40B4-BE49-F238E27FC236}">
                <a16:creationId xmlns:a16="http://schemas.microsoft.com/office/drawing/2014/main" id="{8A01B1CF-5698-7C45-A066-AB2D05F0585E}"/>
              </a:ext>
            </a:extLst>
          </p:cNvPr>
          <p:cNvSpPr/>
          <p:nvPr/>
        </p:nvSpPr>
        <p:spPr>
          <a:xfrm rot="16200000">
            <a:off x="6161020" y="1276024"/>
            <a:ext cx="620021" cy="388024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9597" y="3597778"/>
            <a:ext cx="6143600" cy="28030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900"/>
              </a:spcBef>
              <a:buFont typeface="Arial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3464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3464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3464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6464" indent="-283464" algn="l" defTabSz="457200" rtl="0" eaLnBrk="1" latinLnBrk="0" hangingPunct="1">
              <a:spcBef>
                <a:spcPts val="60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928" indent="-283464" algn="l" defTabSz="457200" rtl="0" eaLnBrk="1" latinLnBrk="0" hangingPunct="1">
              <a:spcBef>
                <a:spcPts val="600"/>
              </a:spcBef>
              <a:buFont typeface="System Font Regular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2536" indent="-283464" algn="l" defTabSz="457200" rtl="0" eaLnBrk="1" latinLnBrk="0" hangingPunct="1">
              <a:spcBef>
                <a:spcPts val="60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83464" algn="l" defTabSz="457200" rtl="0" eaLnBrk="1" latinLnBrk="0" hangingPunct="1">
              <a:spcBef>
                <a:spcPts val="600"/>
              </a:spcBef>
              <a:buFont typeface="System Font Regular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Reducciones en el apetito de los reaseguradores por la exposición a catástrofes a nivel mundial.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Inflación.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Lenta recuperación económica post-COVID en toda la región y riesgo continuo de rebrote.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 percibe un mayor riesgo de disturbios civiles.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Enfoque en el riesgo de amenazas cibernéticas.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Costos elevados de la retrocesión.</a:t>
            </a:r>
            <a:endParaRPr lang="es-ES" dirty="0"/>
          </a:p>
        </p:txBody>
      </p:sp>
      <p:sp>
        <p:nvSpPr>
          <p:cNvPr id="19" name="Isosceles Triangle 60">
            <a:extLst>
              <a:ext uri="{FF2B5EF4-FFF2-40B4-BE49-F238E27FC236}">
                <a16:creationId xmlns:a16="http://schemas.microsoft.com/office/drawing/2014/main" id="{8A01B1CF-5698-7C45-A066-AB2D05F0585E}"/>
              </a:ext>
            </a:extLst>
          </p:cNvPr>
          <p:cNvSpPr/>
          <p:nvPr/>
        </p:nvSpPr>
        <p:spPr>
          <a:xfrm rot="16200000">
            <a:off x="6161020" y="5184350"/>
            <a:ext cx="620021" cy="3880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0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Puntos destacables </a:t>
            </a:r>
            <a:r>
              <a:rPr lang="es-ES" smtClean="0"/>
              <a:t>renovación julio </a:t>
            </a:r>
            <a:r>
              <a:rPr lang="es-ES" dirty="0" smtClean="0"/>
              <a:t>2022</a:t>
            </a:r>
            <a:endParaRPr lang="es-E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ES" smtClean="0"/>
              <a:pPr algn="r"/>
              <a:t>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Latinoamérica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489688" y="1609725"/>
            <a:ext cx="5492012" cy="4513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/>
              <a:t>Propiedad</a:t>
            </a:r>
            <a:endParaRPr lang="es-ES" b="1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821932" y="2060549"/>
            <a:ext cx="249560" cy="127687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43885" y="2199811"/>
            <a:ext cx="0" cy="3519377"/>
          </a:xfrm>
          <a:prstGeom prst="line">
            <a:avLst/>
          </a:prstGeom>
          <a:ln w="19050">
            <a:solidFill>
              <a:srgbClr val="94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10300" y="1609158"/>
            <a:ext cx="5492012" cy="4513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/>
              <a:t> Vida y Salud</a:t>
            </a:r>
            <a:endParaRPr lang="es-ES" b="1" dirty="0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6542544" y="2059982"/>
            <a:ext cx="249560" cy="1276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664497" y="2199244"/>
            <a:ext cx="0" cy="3474720"/>
          </a:xfrm>
          <a:prstGeom prst="line">
            <a:avLst/>
          </a:prstGeom>
          <a:ln w="19050">
            <a:solidFill>
              <a:srgbClr val="94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30312" y="2439126"/>
            <a:ext cx="457200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400" dirty="0" smtClean="0"/>
              <a:t>Capacidad en vida disponible, pero con términos mejorados debido a las grandes pérdidas relacionadas con COVID.</a:t>
            </a:r>
            <a:endParaRPr lang="es-ES" sz="1400" dirty="0"/>
          </a:p>
        </p:txBody>
      </p:sp>
      <p:sp>
        <p:nvSpPr>
          <p:cNvPr id="13" name="Rectangle 12"/>
          <p:cNvSpPr/>
          <p:nvPr/>
        </p:nvSpPr>
        <p:spPr>
          <a:xfrm>
            <a:off x="7129548" y="3210712"/>
            <a:ext cx="45720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400" dirty="0" smtClean="0"/>
              <a:t>Impactos del COVID a largo plazo (COVID persistente, trastornos mentales) que crean una incertidumbre adicional para el mercado.</a:t>
            </a:r>
            <a:endParaRPr lang="es-ES" sz="1400" dirty="0"/>
          </a:p>
        </p:txBody>
      </p:sp>
      <p:sp>
        <p:nvSpPr>
          <p:cNvPr id="14" name="Rectangle 13"/>
          <p:cNvSpPr/>
          <p:nvPr/>
        </p:nvSpPr>
        <p:spPr>
          <a:xfrm>
            <a:off x="7129548" y="4074761"/>
            <a:ext cx="4572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400" dirty="0" smtClean="0"/>
              <a:t>Algunos reaseguradores renuevan la capacidad existente, pero no buscan crecer.</a:t>
            </a:r>
            <a:endParaRPr lang="es-ES" sz="1400" dirty="0"/>
          </a:p>
        </p:txBody>
      </p:sp>
      <p:sp>
        <p:nvSpPr>
          <p:cNvPr id="15" name="Rectangle 14"/>
          <p:cNvSpPr/>
          <p:nvPr/>
        </p:nvSpPr>
        <p:spPr>
          <a:xfrm>
            <a:off x="7141465" y="4790792"/>
            <a:ext cx="4572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400" dirty="0" smtClean="0"/>
              <a:t>Se incorporan al mercado nuevas fuentes de capacidad, pero los recursos limitados están ralentizando el proceso.</a:t>
            </a:r>
            <a:endParaRPr lang="es-ES" sz="1400" dirty="0"/>
          </a:p>
        </p:txBody>
      </p:sp>
      <p:sp>
        <p:nvSpPr>
          <p:cNvPr id="16" name="Rectangle 15"/>
          <p:cNvSpPr/>
          <p:nvPr/>
        </p:nvSpPr>
        <p:spPr>
          <a:xfrm>
            <a:off x="7130313" y="5491797"/>
            <a:ext cx="45720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400" dirty="0" smtClean="0"/>
              <a:t>Los reaseguradores evalúan cuidadosamente sus posturas y esto genera algunos retrasos en las renovaciones.</a:t>
            </a:r>
            <a:endParaRPr lang="es-ES" sz="1400" dirty="0"/>
          </a:p>
        </p:txBody>
      </p:sp>
      <p:sp>
        <p:nvSpPr>
          <p:cNvPr id="17" name="Rectangle 16"/>
          <p:cNvSpPr/>
          <p:nvPr/>
        </p:nvSpPr>
        <p:spPr>
          <a:xfrm>
            <a:off x="1437942" y="2429465"/>
            <a:ext cx="457200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400" dirty="0" smtClean="0"/>
              <a:t>La disponibilidad de capacidad varió mucho en </a:t>
            </a:r>
            <a:r>
              <a:rPr lang="es-ES" sz="1400" dirty="0" err="1" smtClean="0"/>
              <a:t>LatAm</a:t>
            </a:r>
            <a:r>
              <a:rPr lang="es-ES" sz="1400" dirty="0" smtClean="0"/>
              <a:t> según la exposición CAT y la necesidad de capacidad en dólares.</a:t>
            </a:r>
            <a:endParaRPr lang="es-ES" sz="1400" dirty="0"/>
          </a:p>
        </p:txBody>
      </p:sp>
      <p:sp>
        <p:nvSpPr>
          <p:cNvPr id="18" name="Rectangle 17"/>
          <p:cNvSpPr/>
          <p:nvPr/>
        </p:nvSpPr>
        <p:spPr>
          <a:xfrm>
            <a:off x="1437943" y="3217518"/>
            <a:ext cx="45720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400" dirty="0" smtClean="0"/>
              <a:t>En proporcionales, términos estables, con excepción de contratos grandes expuestos a CAT donde la capacidad se volvió escasa.</a:t>
            </a:r>
            <a:endParaRPr lang="es-ES" sz="1400" dirty="0"/>
          </a:p>
        </p:txBody>
      </p:sp>
      <p:sp>
        <p:nvSpPr>
          <p:cNvPr id="19" name="Rectangle 18"/>
          <p:cNvSpPr/>
          <p:nvPr/>
        </p:nvSpPr>
        <p:spPr>
          <a:xfrm>
            <a:off x="1428477" y="4081905"/>
            <a:ext cx="4572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400" dirty="0" smtClean="0"/>
              <a:t>+5% a +10% en contratos XL más grandes o territorios con mayor exposición a CAT (p. ej. Colombia / Chile).</a:t>
            </a:r>
            <a:endParaRPr lang="es-ES" sz="1400" dirty="0"/>
          </a:p>
        </p:txBody>
      </p:sp>
      <p:sp>
        <p:nvSpPr>
          <p:cNvPr id="20" name="Rectangle 19"/>
          <p:cNvSpPr/>
          <p:nvPr/>
        </p:nvSpPr>
        <p:spPr>
          <a:xfrm>
            <a:off x="1439629" y="4722427"/>
            <a:ext cx="45720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400" dirty="0" smtClean="0"/>
              <a:t>De 0% a +5% en contratos XL más pequeños con menos áreas expuestas a CAT (p. ej. Argentina / Brasil / resto de </a:t>
            </a:r>
            <a:r>
              <a:rPr lang="es-ES" sz="1400" dirty="0" err="1" smtClean="0"/>
              <a:t>LatAm</a:t>
            </a:r>
            <a:r>
              <a:rPr lang="es-ES" sz="1400" dirty="0" smtClean="0"/>
              <a:t>. excepto Colombia y Chile).</a:t>
            </a:r>
            <a:endParaRPr lang="es-ES" sz="1400" dirty="0"/>
          </a:p>
        </p:txBody>
      </p:sp>
      <p:sp>
        <p:nvSpPr>
          <p:cNvPr id="21" name="Rectangle 20"/>
          <p:cNvSpPr/>
          <p:nvPr/>
        </p:nvSpPr>
        <p:spPr>
          <a:xfrm>
            <a:off x="1456967" y="5576594"/>
            <a:ext cx="4572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400" dirty="0" smtClean="0"/>
              <a:t>Reducción en la compra de PML en algunos casos para mitigar la reducción (o no renovación) de capacidad.</a:t>
            </a:r>
            <a:endParaRPr lang="es-E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407151" y="2504100"/>
            <a:ext cx="516668" cy="3572442"/>
            <a:chOff x="6407151" y="2023714"/>
            <a:chExt cx="516668" cy="3572442"/>
          </a:xfrm>
        </p:grpSpPr>
        <p:grpSp>
          <p:nvGrpSpPr>
            <p:cNvPr id="23" name="Group 22"/>
            <p:cNvGrpSpPr/>
            <p:nvPr/>
          </p:nvGrpSpPr>
          <p:grpSpPr>
            <a:xfrm>
              <a:off x="6407151" y="2023714"/>
              <a:ext cx="516668" cy="522506"/>
              <a:chOff x="6407151" y="2023714"/>
              <a:chExt cx="516668" cy="522506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425647" y="2045021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5" name="Group 59"/>
              <p:cNvGrpSpPr>
                <a:grpSpLocks noChangeAspect="1"/>
              </p:cNvGrpSpPr>
              <p:nvPr/>
            </p:nvGrpSpPr>
            <p:grpSpPr bwMode="auto">
              <a:xfrm>
                <a:off x="6407151" y="2023714"/>
                <a:ext cx="516668" cy="522506"/>
                <a:chOff x="5744" y="2222"/>
                <a:chExt cx="177" cy="179"/>
              </a:xfrm>
              <a:solidFill>
                <a:schemeClr val="accent2"/>
              </a:solidFill>
            </p:grpSpPr>
            <p:sp>
              <p:nvSpPr>
                <p:cNvPr id="46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7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407151" y="2790825"/>
              <a:ext cx="516668" cy="522506"/>
              <a:chOff x="6407151" y="2023714"/>
              <a:chExt cx="516668" cy="522506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425647" y="2045021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1" name="Group 59"/>
              <p:cNvGrpSpPr>
                <a:grpSpLocks noChangeAspect="1"/>
              </p:cNvGrpSpPr>
              <p:nvPr/>
            </p:nvGrpSpPr>
            <p:grpSpPr bwMode="auto">
              <a:xfrm>
                <a:off x="6407151" y="2023714"/>
                <a:ext cx="516668" cy="522506"/>
                <a:chOff x="5744" y="2222"/>
                <a:chExt cx="177" cy="179"/>
              </a:xfrm>
              <a:solidFill>
                <a:schemeClr val="accent2"/>
              </a:solidFill>
            </p:grpSpPr>
            <p:sp>
              <p:nvSpPr>
                <p:cNvPr id="42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3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6407151" y="3552825"/>
              <a:ext cx="516668" cy="522506"/>
              <a:chOff x="6407151" y="2023714"/>
              <a:chExt cx="516668" cy="52250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425647" y="2045021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7" name="Group 59"/>
              <p:cNvGrpSpPr>
                <a:grpSpLocks noChangeAspect="1"/>
              </p:cNvGrpSpPr>
              <p:nvPr/>
            </p:nvGrpSpPr>
            <p:grpSpPr bwMode="auto">
              <a:xfrm>
                <a:off x="6407151" y="2023714"/>
                <a:ext cx="516668" cy="522506"/>
                <a:chOff x="5744" y="2222"/>
                <a:chExt cx="177" cy="179"/>
              </a:xfrm>
              <a:solidFill>
                <a:schemeClr val="accent2"/>
              </a:solidFill>
            </p:grpSpPr>
            <p:sp>
              <p:nvSpPr>
                <p:cNvPr id="38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9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6407151" y="4311650"/>
              <a:ext cx="516668" cy="522506"/>
              <a:chOff x="6407151" y="2023714"/>
              <a:chExt cx="516668" cy="52250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425647" y="2045021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59"/>
              <p:cNvGrpSpPr>
                <a:grpSpLocks noChangeAspect="1"/>
              </p:cNvGrpSpPr>
              <p:nvPr/>
            </p:nvGrpSpPr>
            <p:grpSpPr bwMode="auto">
              <a:xfrm>
                <a:off x="6407151" y="2023714"/>
                <a:ext cx="516668" cy="522506"/>
                <a:chOff x="5744" y="2222"/>
                <a:chExt cx="177" cy="179"/>
              </a:xfrm>
              <a:solidFill>
                <a:schemeClr val="accent2"/>
              </a:solidFill>
            </p:grpSpPr>
            <p:sp>
              <p:nvSpPr>
                <p:cNvPr id="34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5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6407151" y="5073650"/>
              <a:ext cx="516668" cy="522506"/>
              <a:chOff x="6407151" y="2023714"/>
              <a:chExt cx="516668" cy="52250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425647" y="2045021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29" name="Group 59"/>
              <p:cNvGrpSpPr>
                <a:grpSpLocks noChangeAspect="1"/>
              </p:cNvGrpSpPr>
              <p:nvPr/>
            </p:nvGrpSpPr>
            <p:grpSpPr bwMode="auto">
              <a:xfrm>
                <a:off x="6407151" y="2023714"/>
                <a:ext cx="516668" cy="522506"/>
                <a:chOff x="5744" y="2222"/>
                <a:chExt cx="177" cy="179"/>
              </a:xfrm>
              <a:solidFill>
                <a:schemeClr val="accent2"/>
              </a:solidFill>
            </p:grpSpPr>
            <p:sp>
              <p:nvSpPr>
                <p:cNvPr id="30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1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</p:grpSp>
        </p:grpSp>
      </p:grpSp>
      <p:grpSp>
        <p:nvGrpSpPr>
          <p:cNvPr id="48" name="Group 47"/>
          <p:cNvGrpSpPr/>
          <p:nvPr/>
        </p:nvGrpSpPr>
        <p:grpSpPr>
          <a:xfrm>
            <a:off x="685800" y="2504100"/>
            <a:ext cx="516668" cy="3572442"/>
            <a:chOff x="685800" y="2023714"/>
            <a:chExt cx="516668" cy="3572442"/>
          </a:xfrm>
        </p:grpSpPr>
        <p:grpSp>
          <p:nvGrpSpPr>
            <p:cNvPr id="49" name="Group 48"/>
            <p:cNvGrpSpPr/>
            <p:nvPr/>
          </p:nvGrpSpPr>
          <p:grpSpPr>
            <a:xfrm>
              <a:off x="685800" y="2023714"/>
              <a:ext cx="516668" cy="522506"/>
              <a:chOff x="685800" y="2023714"/>
              <a:chExt cx="516668" cy="522506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704296" y="2045021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71" name="Group 59"/>
              <p:cNvGrpSpPr>
                <a:grpSpLocks noChangeAspect="1"/>
              </p:cNvGrpSpPr>
              <p:nvPr/>
            </p:nvGrpSpPr>
            <p:grpSpPr bwMode="auto">
              <a:xfrm>
                <a:off x="685800" y="2023714"/>
                <a:ext cx="516668" cy="522506"/>
                <a:chOff x="5744" y="2222"/>
                <a:chExt cx="177" cy="179"/>
              </a:xfrm>
              <a:solidFill>
                <a:schemeClr val="accent1"/>
              </a:solidFill>
            </p:grpSpPr>
            <p:sp>
              <p:nvSpPr>
                <p:cNvPr id="72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3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685800" y="2790825"/>
              <a:ext cx="516668" cy="522506"/>
              <a:chOff x="685800" y="2790825"/>
              <a:chExt cx="516668" cy="522506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704296" y="2812132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67" name="Group 59"/>
              <p:cNvGrpSpPr>
                <a:grpSpLocks noChangeAspect="1"/>
              </p:cNvGrpSpPr>
              <p:nvPr/>
            </p:nvGrpSpPr>
            <p:grpSpPr bwMode="auto">
              <a:xfrm>
                <a:off x="685800" y="2790825"/>
                <a:ext cx="516668" cy="522506"/>
                <a:chOff x="5744" y="2222"/>
                <a:chExt cx="177" cy="179"/>
              </a:xfrm>
              <a:solidFill>
                <a:schemeClr val="accent1"/>
              </a:solidFill>
            </p:grpSpPr>
            <p:sp>
              <p:nvSpPr>
                <p:cNvPr id="68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9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685800" y="3552825"/>
              <a:ext cx="516668" cy="522506"/>
              <a:chOff x="685800" y="3552825"/>
              <a:chExt cx="516668" cy="522506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704296" y="3574132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63" name="Group 59"/>
              <p:cNvGrpSpPr>
                <a:grpSpLocks noChangeAspect="1"/>
              </p:cNvGrpSpPr>
              <p:nvPr/>
            </p:nvGrpSpPr>
            <p:grpSpPr bwMode="auto">
              <a:xfrm>
                <a:off x="685800" y="3552825"/>
                <a:ext cx="516668" cy="522506"/>
                <a:chOff x="5744" y="2222"/>
                <a:chExt cx="177" cy="179"/>
              </a:xfrm>
              <a:solidFill>
                <a:schemeClr val="accent1"/>
              </a:solidFill>
            </p:grpSpPr>
            <p:sp>
              <p:nvSpPr>
                <p:cNvPr id="64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5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685800" y="4311650"/>
              <a:ext cx="516668" cy="522506"/>
              <a:chOff x="685800" y="4311650"/>
              <a:chExt cx="516668" cy="522506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704296" y="4332957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59" name="Group 59"/>
              <p:cNvGrpSpPr>
                <a:grpSpLocks noChangeAspect="1"/>
              </p:cNvGrpSpPr>
              <p:nvPr/>
            </p:nvGrpSpPr>
            <p:grpSpPr bwMode="auto">
              <a:xfrm>
                <a:off x="685800" y="4311650"/>
                <a:ext cx="516668" cy="522506"/>
                <a:chOff x="5744" y="2222"/>
                <a:chExt cx="177" cy="179"/>
              </a:xfrm>
              <a:solidFill>
                <a:schemeClr val="accent1"/>
              </a:solidFill>
            </p:grpSpPr>
            <p:sp>
              <p:nvSpPr>
                <p:cNvPr id="60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61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685800" y="5073650"/>
              <a:ext cx="516668" cy="522506"/>
              <a:chOff x="685800" y="5073650"/>
              <a:chExt cx="516668" cy="52250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704296" y="5094957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55" name="Group 59"/>
              <p:cNvGrpSpPr>
                <a:grpSpLocks noChangeAspect="1"/>
              </p:cNvGrpSpPr>
              <p:nvPr/>
            </p:nvGrpSpPr>
            <p:grpSpPr bwMode="auto">
              <a:xfrm>
                <a:off x="685800" y="5073650"/>
                <a:ext cx="516668" cy="522506"/>
                <a:chOff x="5744" y="2222"/>
                <a:chExt cx="177" cy="179"/>
              </a:xfrm>
              <a:solidFill>
                <a:schemeClr val="accent1"/>
              </a:solidFill>
            </p:grpSpPr>
            <p:sp>
              <p:nvSpPr>
                <p:cNvPr id="56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7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ES" dirty="0"/>
                </a:p>
              </p:txBody>
            </p:sp>
          </p:grpSp>
        </p:grp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33827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rsh McLennan">
  <a:themeElements>
    <a:clrScheme name="MMC">
      <a:dk1>
        <a:srgbClr val="202020"/>
      </a:dk1>
      <a:lt1>
        <a:srgbClr val="FFFFFF"/>
      </a:lt1>
      <a:dk2>
        <a:srgbClr val="565656"/>
      </a:dk2>
      <a:lt2>
        <a:srgbClr val="F0F0F0"/>
      </a:lt2>
      <a:accent1>
        <a:srgbClr val="002C77"/>
      </a:accent1>
      <a:accent2>
        <a:srgbClr val="009DE0"/>
      </a:accent2>
      <a:accent3>
        <a:srgbClr val="00AC41"/>
      </a:accent3>
      <a:accent4>
        <a:srgbClr val="76D3FF"/>
      </a:accent4>
      <a:accent5>
        <a:srgbClr val="949494"/>
      </a:accent5>
      <a:accent6>
        <a:srgbClr val="8096B2"/>
      </a:accent6>
      <a:hlink>
        <a:srgbClr val="2C6EF2"/>
      </a:hlink>
      <a:folHlink>
        <a:srgbClr val="8246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1E02728C-430E-40A4-A88D-63B5E0DB2EC5}" vid="{FBCF0A22-C69C-40BB-B44A-F70827371A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 c b 7 4 f 6 4 6 - d 5 4 a - 4 a 5 2 - a a 3 1 - d 0 4 5 6 1 8 f 9 3 7 7 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 [ B r a n d _ M M C 2 0 2 1 . A g e n d a S l i d e T i t l e ] 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F I L E R E F S T A T E " > H I D E 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 c b 7 4 f 6 4 6 - d 5 4 a - 4 a 5 2 - a a 3 1 - d 0 4 5 6 1 8 f 9 3 7 7 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 7 8 2 6 6 f 3 b - f b 5 9 - 4 8 8 6 - b 2 5 e - a d 2 2 2 1 c 3 7 9 4 1 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S I L H O U E T T E _ I D " / >  
     < P r e s e n t a t i o n O b j e c t T a g   T a g N a m e = " M M C O A _ F U L L I M A G E _ I D " > 5 f c 9 0 1 1 7 - 2 e 9 8 - 4 f 4 a - a c d 4 - 8 7 0 b d 6 5 6 c c c d 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 { C l i e n t N a m e } { B R E A K } { P r e s e n t a t i o n D a t e } { B R E A K } { P r e s e n t e r C o v e r T e x t B l o c k } 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 0 f 3 1 d 2 b c - 2 8 9 4 - 4 f b e - 9 a 4 e - 5 2 9 2 0 1 a 5 b e f 2 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 C o n t e n t L o g o , C o n t e n t L o g o , 3 8 . 2 7 , 5 1 3 . 0 7 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 M a i n B a c k L o g o , F r o n t L o g o , 3 8 . 2 7 , 2 7 . 2 1 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 8 4 6 8 e c 9 7 - 0 f d b - 4 c a 4 - 8 9 4 d - e 4 f 5 0 4 4 8 8 b f 9 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 c b 7 4 f 6 4 6 - d 5 4 a - 4 a 5 2 - a a 3 1 - d 0 4 5 6 1 8 f 9 3 7 7 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 { L e g a l B a c k } 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 c b 7 4 f 6 4 6 - d 5 4 a - 4 a 5 2 - a a 3 1 - d 0 4 5 6 1 8 f 9 3 7 7 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DE564FE8-238D-4943-B3B5-77547A2A6886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A069E17C-908E-4D9A-BB30-A8F3C37DD0BB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19BCB8AB-C80F-48B0-97F9-FF07C27A1D7E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7C42B602-7515-473E-8F1E-5503EC3B9FB1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34931692-DC7D-4666-A68C-01E9B3117539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A797E668-F071-43B3-ACA1-4D7B069D97FD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0579A726-1209-46BD-AA2F-71240C2E478F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0D39DF63-D74D-4908-8C6C-545FE16F3FC8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95F573BB-83BD-4634-B804-4A4037257FA4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35BDC32E-13DF-4D9C-B8D4-DA872B448F48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B3B12E2A-4CEF-41D4-B44A-015C2695F51B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FA97D17C-B90C-470D-808B-CCE49F1DC871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A8E0955E-AFEE-433C-990C-1D30EA6FF3B1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68F24790-C921-438B-9308-34EBCC560C8E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298A4C39-2454-4CF5-B695-A72428625521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F6BB3B5E-68CD-49B8-87A9-01D902A9EA34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6E08A1E3-253A-4517-97D3-0BD56DB45B37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CFCB4ED4-79B5-4440-9436-FF1433C8FCB8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972</TotalTime>
  <Words>1685</Words>
  <Application>Microsoft Office PowerPoint</Application>
  <PresentationFormat>Widescreen</PresentationFormat>
  <Paragraphs>230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PGothic</vt:lpstr>
      <vt:lpstr>Arial</vt:lpstr>
      <vt:lpstr>Arial Narrow</vt:lpstr>
      <vt:lpstr>Calibri</vt:lpstr>
      <vt:lpstr>Marsh McLennan</vt:lpstr>
      <vt:lpstr>think-cell Slide</vt:lpstr>
      <vt:lpstr>Worksheet</vt:lpstr>
      <vt:lpstr>GRUPO LARG</vt:lpstr>
      <vt:lpstr>PowerPoint Presentation</vt:lpstr>
      <vt:lpstr>AmericanAg: resultados a junio de 2022  </vt:lpstr>
      <vt:lpstr>Credit Rating</vt:lpstr>
      <vt:lpstr>Financial Statistics - AmericanAg </vt:lpstr>
      <vt:lpstr>AmericanAg Statutory Results  for LARG Group Programs – since 2005  (in $000)</vt:lpstr>
      <vt:lpstr>Mercado de reaseguros: revisión a julio de 2022 </vt:lpstr>
      <vt:lpstr>Conclusiones clave</vt:lpstr>
      <vt:lpstr>Puntos destacables renovación julio 2022</vt:lpstr>
      <vt:lpstr>Temas emergentes</vt:lpstr>
      <vt:lpstr>Renovación 2022/2023: recapitulación</vt:lpstr>
      <vt:lpstr>PowerPoint Presentation</vt:lpstr>
      <vt:lpstr>Puntos clave de la renovación 2022/2023</vt:lpstr>
      <vt:lpstr>Tendencias de Primas y Tasas desde 2012 a 2022</vt:lpstr>
      <vt:lpstr>PowerPoint Presentation</vt:lpstr>
      <vt:lpstr>Puntos clave de la renovación 2022/2023</vt:lpstr>
      <vt:lpstr>Tendencias de Primas y Tasas desde 2012 a 2022</vt:lpstr>
      <vt:lpstr>PowerPoint Presentation</vt:lpstr>
      <vt:lpstr>Puntos clave de la renovación 2022/2023</vt:lpstr>
      <vt:lpstr>Tendencias de Primas y Tasas desde 2012 a 2022</vt:lpstr>
      <vt:lpstr>PowerPoint Presentation</vt:lpstr>
      <vt:lpstr>Puntos clave de la renovación 2022/2023</vt:lpstr>
      <vt:lpstr>Tendencias de Primas y Tasas desde 2012 a 2022</vt:lpstr>
      <vt:lpstr>PowerPoint Presentation</vt:lpstr>
      <vt:lpstr>Renovación 2023/2024: objetivos</vt:lpstr>
      <vt:lpstr>Propuesta de objetivos para la renovación 2023/2024</vt:lpstr>
      <vt:lpstr>Cronograma propuesto para la renovación 2023/2024</vt:lpstr>
      <vt:lpstr>PowerPoint Presentation</vt:lpstr>
    </vt:vector>
  </TitlesOfParts>
  <Company>Guy Carpenter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LARG</dc:title>
  <dc:creator>Adrián Romero Pérez</dc:creator>
  <cp:lastModifiedBy>Adrian Romero Perez</cp:lastModifiedBy>
  <cp:revision>51</cp:revision>
  <dcterms:created xsi:type="dcterms:W3CDTF">2022-08-02T13:46:16Z</dcterms:created>
  <dcterms:modified xsi:type="dcterms:W3CDTF">2022-08-12T14:54:15Z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9.0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es</vt:lpwstr>
  </property>
  <property fmtid="{D5CDD505-2E9C-101B-9397-08002B2CF9AE}" pid="13" name="MMCOA_BaseCo">
    <vt:lpwstr>GUY</vt:lpwstr>
  </property>
  <property fmtid="{D5CDD505-2E9C-101B-9397-08002B2CF9AE}" pid="14" name="MMCOA_Brand">
    <vt:lpwstr>MMC2021</vt:lpwstr>
  </property>
  <property fmtid="{D5CDD505-2E9C-101B-9397-08002B2CF9AE}" pid="15" name="MMCOA_FeatureSet">
    <vt:lpwstr>GUY_2021_v1</vt:lpwstr>
  </property>
  <property fmtid="{D5CDD505-2E9C-101B-9397-08002B2CF9AE}" pid="16" name="MMCOA_Language">
    <vt:lpwstr>en-GB</vt:lpwstr>
  </property>
  <property fmtid="{D5CDD505-2E9C-101B-9397-08002B2CF9AE}" pid="17" name="MMCOA_LanguageDateFormat">
    <vt:lpwstr>d MMMM, yyyy</vt:lpwstr>
  </property>
  <property fmtid="{D5CDD505-2E9C-101B-9397-08002B2CF9AE}" pid="18" name="MMCOA_LanguageLocaleId">
    <vt:lpwstr>2057</vt:lpwstr>
  </property>
  <property fmtid="{D5CDD505-2E9C-101B-9397-08002B2CF9AE}" pid="19" name="MMCOA_CoverDigest">
    <vt:lpwstr>MMC2021;fullimage;GUY_FullImageStyles_v1;LIGHT;WHITE</vt:lpwstr>
  </property>
  <property fmtid="{D5CDD505-2E9C-101B-9397-08002B2CF9AE}" pid="20" name="MMCOA_CoverImageID">
    <vt:lpwstr>5fc90117-2e98-4f4a-acd4-870bd656cccd</vt:lpwstr>
  </property>
  <property fmtid="{D5CDD505-2E9C-101B-9397-08002B2CF9AE}" pid="21" name="MMCOA_FontSize">
    <vt:lpwstr>Medium</vt:lpwstr>
  </property>
</Properties>
</file>