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65"/>
  </p:sldMasterIdLst>
  <p:notesMasterIdLst>
    <p:notesMasterId r:id="rId85"/>
  </p:notesMasterIdLst>
  <p:handoutMasterIdLst>
    <p:handoutMasterId r:id="rId86"/>
  </p:handoutMasterIdLst>
  <p:sldIdLst>
    <p:sldId id="256" r:id="rId66"/>
    <p:sldId id="264" r:id="rId67"/>
    <p:sldId id="265" r:id="rId68"/>
    <p:sldId id="280" r:id="rId69"/>
    <p:sldId id="267" r:id="rId70"/>
    <p:sldId id="285" r:id="rId71"/>
    <p:sldId id="279" r:id="rId72"/>
    <p:sldId id="282" r:id="rId73"/>
    <p:sldId id="270" r:id="rId74"/>
    <p:sldId id="271" r:id="rId75"/>
    <p:sldId id="272" r:id="rId76"/>
    <p:sldId id="273" r:id="rId77"/>
    <p:sldId id="274" r:id="rId78"/>
    <p:sldId id="275" r:id="rId79"/>
    <p:sldId id="276" r:id="rId80"/>
    <p:sldId id="283" r:id="rId81"/>
    <p:sldId id="277" r:id="rId82"/>
    <p:sldId id="284" r:id="rId83"/>
    <p:sldId id="259" r:id="rId84"/>
  </p:sldIdLst>
  <p:sldSz cx="12192000" cy="6858000"/>
  <p:notesSz cx="6858000" cy="9144000"/>
  <p:custDataLst>
    <p:custData r:id="rId39"/>
    <p:tags r:id="rId87"/>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27"/>
  </p:normalViewPr>
  <p:slideViewPr>
    <p:cSldViewPr snapToGrid="0" snapToObjects="1">
      <p:cViewPr varScale="1">
        <p:scale>
          <a:sx n="111" d="100"/>
          <a:sy n="111" d="100"/>
        </p:scale>
        <p:origin x="456" y="114"/>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3.xml"/><Relationship Id="rId84" Type="http://schemas.openxmlformats.org/officeDocument/2006/relationships/slide" Target="slides/slide19.xml"/><Relationship Id="rId89" Type="http://schemas.openxmlformats.org/officeDocument/2006/relationships/presProps" Target="presProps.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9.xml"/><Relationship Id="rId79" Type="http://schemas.openxmlformats.org/officeDocument/2006/relationships/slide" Target="slides/slide14.xml"/><Relationship Id="rId5" Type="http://schemas.openxmlformats.org/officeDocument/2006/relationships/customXml" Target="../customXml/item5.xml"/><Relationship Id="rId90" Type="http://schemas.openxmlformats.org/officeDocument/2006/relationships/viewProps" Target="viewProps.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slide" Target="slides/slide4.xml"/><Relationship Id="rId77" Type="http://schemas.openxmlformats.org/officeDocument/2006/relationships/slide" Target="slides/slide1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7.xml"/><Relationship Id="rId80" Type="http://schemas.openxmlformats.org/officeDocument/2006/relationships/slide" Target="slides/slide1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2.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5.xml"/><Relationship Id="rId75" Type="http://schemas.openxmlformats.org/officeDocument/2006/relationships/slide" Target="slides/slide10.xml"/><Relationship Id="rId83" Type="http://schemas.openxmlformats.org/officeDocument/2006/relationships/slide" Target="slides/slide18.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Master" Target="slideMasters/slideMaster1.xml"/><Relationship Id="rId73" Type="http://schemas.openxmlformats.org/officeDocument/2006/relationships/slide" Target="slides/slide8.xml"/><Relationship Id="rId78" Type="http://schemas.openxmlformats.org/officeDocument/2006/relationships/slide" Target="slides/slide13.xml"/><Relationship Id="rId81" Type="http://schemas.openxmlformats.org/officeDocument/2006/relationships/slide" Target="slides/slide16.xml"/><Relationship Id="rId86"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1.xml"/><Relationship Id="rId7" Type="http://schemas.openxmlformats.org/officeDocument/2006/relationships/customXml" Target="../customXml/item7.xml"/><Relationship Id="rId71" Type="http://schemas.openxmlformats.org/officeDocument/2006/relationships/slide" Target="slides/slide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1.xml"/><Relationship Id="rId87" Type="http://schemas.openxmlformats.org/officeDocument/2006/relationships/tags" Target="tags/tag1.xml"/><Relationship Id="rId61" Type="http://schemas.openxmlformats.org/officeDocument/2006/relationships/customXml" Target="../customXml/item61.xml"/><Relationship Id="rId82" Type="http://schemas.openxmlformats.org/officeDocument/2006/relationships/slide" Target="slides/slide17.xml"/><Relationship Id="rId19" Type="http://schemas.openxmlformats.org/officeDocument/2006/relationships/customXml" Target="../customXml/item19.xml"/></Relationships>
</file>

<file path=ppt/charts/_rels/chart1.xml.rels><?xml version="1.0" encoding="UTF-8" standalone="yes"?>
<Relationships xmlns="http://schemas.openxmlformats.org/package/2006/relationships"><Relationship Id="rId3" Type="http://schemas.openxmlformats.org/officeDocument/2006/relationships/oleObject" Target="file:///\\na.ad.guycarp.com\currentroot\LAC\ClientsI-O\LARG\2023\01%20Renewal%20Regional%20Programmes\Actuarial\Assumptions\LARG%202023%20-%20Gross%20Modelling%20Assumpt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a.ad.guycarp.com\currentroot\LAC\ClientsI-O\LARG\2023\01%20Renewal%20Regional%20Programmes\Actuarial\Assumptions\LARG%202023%20-%20Gross%20Modelling%20Assumpt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CL" sz="1080" b="1" i="0" u="none" strike="noStrike" kern="1200" spc="0" baseline="0" noProof="0">
                <a:solidFill>
                  <a:schemeClr val="tx1"/>
                </a:solidFill>
                <a:latin typeface="+mn-lt"/>
                <a:ea typeface="+mn-ea"/>
                <a:cs typeface="+mn-cs"/>
              </a:defRPr>
            </a:pPr>
            <a:r>
              <a:rPr lang="es-CL" b="1" noProof="0" dirty="0"/>
              <a:t>Total de siniestros cedidos al contrato</a:t>
            </a:r>
          </a:p>
        </c:rich>
      </c:tx>
      <c:layout>
        <c:manualLayout>
          <c:xMode val="edge"/>
          <c:yMode val="edge"/>
          <c:x val="0.24694924123495551"/>
          <c:y val="4.1666666666666664E-2"/>
        </c:manualLayout>
      </c:layout>
      <c:overlay val="0"/>
      <c:spPr>
        <a:noFill/>
        <a:ln>
          <a:noFill/>
        </a:ln>
        <a:effectLst/>
      </c:spPr>
      <c:txPr>
        <a:bodyPr rot="0" spcFirstLastPara="1" vertOverflow="ellipsis" vert="horz" wrap="square" anchor="ctr" anchorCtr="1"/>
        <a:lstStyle/>
        <a:p>
          <a:pPr>
            <a:defRPr lang="es-CL" sz="1080" b="1" i="0" u="none" strike="noStrike" kern="1200" spc="0" baseline="0" noProof="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'2023 Incurred Burning Cost'!$AF$141</c:f>
              <c:strCache>
                <c:ptCount val="1"/>
                <c:pt idx="0">
                  <c:v>Capa 1 - Original</c:v>
                </c:pt>
              </c:strCache>
            </c:strRef>
          </c:tx>
          <c:spPr>
            <a:solidFill>
              <a:schemeClr val="accent1"/>
            </a:solidFill>
            <a:ln>
              <a:noFill/>
            </a:ln>
            <a:effectLst/>
          </c:spPr>
          <c:invertIfNegative val="0"/>
          <c:cat>
            <c:numRef>
              <c:f>'2023 Incurred Burning Cost'!$AE$142:$AE$149</c:f>
              <c:numCache>
                <c:formatCode>General</c:formatCode>
                <c:ptCount val="8"/>
                <c:pt idx="0">
                  <c:v>2015</c:v>
                </c:pt>
                <c:pt idx="1">
                  <c:v>2016</c:v>
                </c:pt>
                <c:pt idx="2">
                  <c:v>2017</c:v>
                </c:pt>
                <c:pt idx="3">
                  <c:v>2018</c:v>
                </c:pt>
                <c:pt idx="4">
                  <c:v>2019</c:v>
                </c:pt>
                <c:pt idx="5">
                  <c:v>2020</c:v>
                </c:pt>
                <c:pt idx="6">
                  <c:v>2021</c:v>
                </c:pt>
                <c:pt idx="7">
                  <c:v>2022</c:v>
                </c:pt>
              </c:numCache>
            </c:numRef>
          </c:cat>
          <c:val>
            <c:numRef>
              <c:f>'2023 Incurred Burning Cost'!$AF$142:$AF$149</c:f>
              <c:numCache>
                <c:formatCode>_-* #,##0_-;\-* #,##0_-;_-* "-"??_-;_-@_-</c:formatCode>
                <c:ptCount val="8"/>
                <c:pt idx="0">
                  <c:v>14000</c:v>
                </c:pt>
                <c:pt idx="1">
                  <c:v>47900.47</c:v>
                </c:pt>
                <c:pt idx="2">
                  <c:v>50121.769318002684</c:v>
                </c:pt>
                <c:pt idx="3">
                  <c:v>52624.061285540287</c:v>
                </c:pt>
                <c:pt idx="4">
                  <c:v>78379.586928743083</c:v>
                </c:pt>
                <c:pt idx="5">
                  <c:v>25678.819400584485</c:v>
                </c:pt>
                <c:pt idx="6">
                  <c:v>61054.549044636704</c:v>
                </c:pt>
                <c:pt idx="7">
                  <c:v>82875.576772637578</c:v>
                </c:pt>
              </c:numCache>
            </c:numRef>
          </c:val>
          <c:extLst>
            <c:ext xmlns:c16="http://schemas.microsoft.com/office/drawing/2014/chart" uri="{C3380CC4-5D6E-409C-BE32-E72D297353CC}">
              <c16:uniqueId val="{00000000-ECF3-4175-B8C5-997CE3BAC163}"/>
            </c:ext>
          </c:extLst>
        </c:ser>
        <c:ser>
          <c:idx val="2"/>
          <c:order val="1"/>
          <c:tx>
            <c:strRef>
              <c:f>'2023 Incurred Burning Cost'!$AG$141</c:f>
              <c:strCache>
                <c:ptCount val="1"/>
                <c:pt idx="0">
                  <c:v>Capa 1 - Indexados</c:v>
                </c:pt>
              </c:strCache>
            </c:strRef>
          </c:tx>
          <c:spPr>
            <a:solidFill>
              <a:schemeClr val="accent2"/>
            </a:solidFill>
            <a:ln>
              <a:noFill/>
            </a:ln>
            <a:effectLst/>
          </c:spPr>
          <c:invertIfNegative val="0"/>
          <c:val>
            <c:numRef>
              <c:f>'2023 Incurred Burning Cost'!$AG$142:$AG$149</c:f>
              <c:numCache>
                <c:formatCode>_-* #,##0_-;\-* #,##0_-;_-* "-"??_-;_-@_-</c:formatCode>
                <c:ptCount val="8"/>
                <c:pt idx="0">
                  <c:v>14000</c:v>
                </c:pt>
                <c:pt idx="1">
                  <c:v>56000</c:v>
                </c:pt>
                <c:pt idx="2">
                  <c:v>71743.712778696878</c:v>
                </c:pt>
                <c:pt idx="3">
                  <c:v>73288.162227491761</c:v>
                </c:pt>
                <c:pt idx="4">
                  <c:v>102826.43995076248</c:v>
                </c:pt>
                <c:pt idx="5">
                  <c:v>39094.452287142485</c:v>
                </c:pt>
                <c:pt idx="6">
                  <c:v>70314.671081455075</c:v>
                </c:pt>
                <c:pt idx="7">
                  <c:v>87418.356775816705</c:v>
                </c:pt>
              </c:numCache>
            </c:numRef>
          </c:val>
          <c:extLst>
            <c:ext xmlns:c16="http://schemas.microsoft.com/office/drawing/2014/chart" uri="{C3380CC4-5D6E-409C-BE32-E72D297353CC}">
              <c16:uniqueId val="{00000001-ECF3-4175-B8C5-997CE3BAC163}"/>
            </c:ext>
          </c:extLst>
        </c:ser>
        <c:ser>
          <c:idx val="1"/>
          <c:order val="2"/>
          <c:tx>
            <c:strRef>
              <c:f>'2023 Incurred Burning Cost'!$AI$141</c:f>
              <c:strCache>
                <c:ptCount val="1"/>
                <c:pt idx="0">
                  <c:v>Capa 2 - Original</c:v>
                </c:pt>
              </c:strCache>
            </c:strRef>
          </c:tx>
          <c:spPr>
            <a:solidFill>
              <a:schemeClr val="accent5"/>
            </a:solidFill>
            <a:ln>
              <a:noFill/>
            </a:ln>
            <a:effectLst/>
          </c:spPr>
          <c:invertIfNegative val="0"/>
          <c:cat>
            <c:numRef>
              <c:f>'2023 Incurred Burning Cost'!$AE$142:$AE$149</c:f>
              <c:numCache>
                <c:formatCode>General</c:formatCode>
                <c:ptCount val="8"/>
                <c:pt idx="0">
                  <c:v>2015</c:v>
                </c:pt>
                <c:pt idx="1">
                  <c:v>2016</c:v>
                </c:pt>
                <c:pt idx="2">
                  <c:v>2017</c:v>
                </c:pt>
                <c:pt idx="3">
                  <c:v>2018</c:v>
                </c:pt>
                <c:pt idx="4">
                  <c:v>2019</c:v>
                </c:pt>
                <c:pt idx="5">
                  <c:v>2020</c:v>
                </c:pt>
                <c:pt idx="6">
                  <c:v>2021</c:v>
                </c:pt>
                <c:pt idx="7">
                  <c:v>2022</c:v>
                </c:pt>
              </c:numCache>
            </c:numRef>
          </c:cat>
          <c:val>
            <c:numRef>
              <c:f>'2023 Incurred Burning Cost'!$AI$142:$AI$149</c:f>
              <c:numCache>
                <c:formatCode>_-* #,##0_-;\-* #,##0_-;_-* "-"??_-;_-@_-</c:formatCode>
                <c:ptCount val="8"/>
                <c:pt idx="0">
                  <c:v>23238.07</c:v>
                </c:pt>
                <c:pt idx="1">
                  <c:v>174031.12000000005</c:v>
                </c:pt>
                <c:pt idx="2">
                  <c:v>71318.253084570271</c:v>
                </c:pt>
                <c:pt idx="3">
                  <c:v>260503.38932383878</c:v>
                </c:pt>
                <c:pt idx="4">
                  <c:v>231579.33494850009</c:v>
                </c:pt>
                <c:pt idx="5">
                  <c:v>75308.259347173444</c:v>
                </c:pt>
                <c:pt idx="6">
                  <c:v>238847.94945939994</c:v>
                </c:pt>
                <c:pt idx="7">
                  <c:v>192745.86613303219</c:v>
                </c:pt>
              </c:numCache>
            </c:numRef>
          </c:val>
          <c:extLst>
            <c:ext xmlns:c16="http://schemas.microsoft.com/office/drawing/2014/chart" uri="{C3380CC4-5D6E-409C-BE32-E72D297353CC}">
              <c16:uniqueId val="{00000002-ECF3-4175-B8C5-997CE3BAC163}"/>
            </c:ext>
          </c:extLst>
        </c:ser>
        <c:ser>
          <c:idx val="3"/>
          <c:order val="3"/>
          <c:tx>
            <c:strRef>
              <c:f>'2023 Incurred Burning Cost'!$AH$141</c:f>
              <c:strCache>
                <c:ptCount val="1"/>
                <c:pt idx="0">
                  <c:v>Capa 2 - Indexados</c:v>
                </c:pt>
              </c:strCache>
            </c:strRef>
          </c:tx>
          <c:spPr>
            <a:solidFill>
              <a:schemeClr val="accent6"/>
            </a:solidFill>
            <a:ln>
              <a:noFill/>
            </a:ln>
            <a:effectLst/>
          </c:spPr>
          <c:invertIfNegative val="0"/>
          <c:val>
            <c:numRef>
              <c:f>'2023 Incurred Burning Cost'!$AH$142:$AH$149</c:f>
              <c:numCache>
                <c:formatCode>_-* #,##0_-;\-* #,##0_-;_-* "-"??_-;_-@_-</c:formatCode>
                <c:ptCount val="8"/>
                <c:pt idx="0">
                  <c:v>49445.047929262313</c:v>
                </c:pt>
                <c:pt idx="1">
                  <c:v>347746.0918799385</c:v>
                </c:pt>
                <c:pt idx="2">
                  <c:v>169900.06853307056</c:v>
                </c:pt>
                <c:pt idx="3">
                  <c:v>387825.20298441488</c:v>
                </c:pt>
                <c:pt idx="4">
                  <c:v>337781.99747017637</c:v>
                </c:pt>
                <c:pt idx="5">
                  <c:v>107791.29331165884</c:v>
                </c:pt>
                <c:pt idx="6">
                  <c:v>285366.28958147735</c:v>
                </c:pt>
                <c:pt idx="7">
                  <c:v>212071.72941702316</c:v>
                </c:pt>
              </c:numCache>
            </c:numRef>
          </c:val>
          <c:extLst>
            <c:ext xmlns:c16="http://schemas.microsoft.com/office/drawing/2014/chart" uri="{C3380CC4-5D6E-409C-BE32-E72D297353CC}">
              <c16:uniqueId val="{00000003-ECF3-4175-B8C5-997CE3BAC163}"/>
            </c:ext>
          </c:extLst>
        </c:ser>
        <c:dLbls>
          <c:showLegendKey val="0"/>
          <c:showVal val="0"/>
          <c:showCatName val="0"/>
          <c:showSerName val="0"/>
          <c:showPercent val="0"/>
          <c:showBubbleSize val="0"/>
        </c:dLbls>
        <c:gapWidth val="219"/>
        <c:overlap val="-27"/>
        <c:axId val="1818491711"/>
        <c:axId val="1818500447"/>
      </c:barChart>
      <c:catAx>
        <c:axId val="181849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18500447"/>
        <c:crosses val="autoZero"/>
        <c:auto val="1"/>
        <c:lblAlgn val="ctr"/>
        <c:lblOffset val="100"/>
        <c:noMultiLvlLbl val="0"/>
      </c:catAx>
      <c:valAx>
        <c:axId val="1818500447"/>
        <c:scaling>
          <c:orientation val="minMax"/>
          <c:max val="100000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18491711"/>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spc="0" baseline="0">
                <a:solidFill>
                  <a:schemeClr val="tx1"/>
                </a:solidFill>
                <a:latin typeface="+mn-lt"/>
                <a:ea typeface="+mn-ea"/>
                <a:cs typeface="+mn-cs"/>
              </a:defRPr>
            </a:pPr>
            <a:r>
              <a:rPr lang="en-GB" b="1"/>
              <a:t>Total de siniestros cedidos al contrato</a:t>
            </a:r>
          </a:p>
        </c:rich>
      </c:tx>
      <c:layout>
        <c:manualLayout>
          <c:xMode val="edge"/>
          <c:yMode val="edge"/>
          <c:x val="0.24694924123495551"/>
          <c:y val="4.1666666666666664E-2"/>
        </c:manualLayout>
      </c:layout>
      <c:overlay val="0"/>
      <c:spPr>
        <a:noFill/>
        <a:ln>
          <a:noFill/>
        </a:ln>
        <a:effectLst/>
      </c:spPr>
      <c:txPr>
        <a:bodyPr rot="0" spcFirstLastPara="1" vertOverflow="ellipsis" vert="horz" wrap="square" anchor="ctr" anchorCtr="1"/>
        <a:lstStyle/>
        <a:p>
          <a:pPr>
            <a:defRPr sz="10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'2023 Incurred Burning Cost'!$AM$141</c:f>
              <c:strCache>
                <c:ptCount val="1"/>
                <c:pt idx="0">
                  <c:v>Capa 1 - Original</c:v>
                </c:pt>
              </c:strCache>
            </c:strRef>
          </c:tx>
          <c:spPr>
            <a:solidFill>
              <a:schemeClr val="accent1"/>
            </a:solidFill>
            <a:ln>
              <a:noFill/>
            </a:ln>
            <a:effectLst/>
          </c:spPr>
          <c:invertIfNegative val="0"/>
          <c:cat>
            <c:numRef>
              <c:f>'2023 Incurred Burning Cost'!$AE$142:$AE$149</c:f>
              <c:numCache>
                <c:formatCode>General</c:formatCode>
                <c:ptCount val="8"/>
                <c:pt idx="0">
                  <c:v>2015</c:v>
                </c:pt>
                <c:pt idx="1">
                  <c:v>2016</c:v>
                </c:pt>
                <c:pt idx="2">
                  <c:v>2017</c:v>
                </c:pt>
                <c:pt idx="3">
                  <c:v>2018</c:v>
                </c:pt>
                <c:pt idx="4">
                  <c:v>2019</c:v>
                </c:pt>
                <c:pt idx="5">
                  <c:v>2020</c:v>
                </c:pt>
                <c:pt idx="6">
                  <c:v>2021</c:v>
                </c:pt>
                <c:pt idx="7">
                  <c:v>2022</c:v>
                </c:pt>
              </c:numCache>
            </c:numRef>
          </c:cat>
          <c:val>
            <c:numRef>
              <c:f>'2023 Incurred Burning Cost'!$AM$142:$AM$149</c:f>
              <c:numCache>
                <c:formatCode>_-* #,##0_-;\-* #,##0_-;_-* "-"??_-;_-@_-</c:formatCode>
                <c:ptCount val="8"/>
                <c:pt idx="0">
                  <c:v>25000</c:v>
                </c:pt>
                <c:pt idx="1">
                  <c:v>65481.07666666666</c:v>
                </c:pt>
                <c:pt idx="2">
                  <c:v>49802.754408325171</c:v>
                </c:pt>
                <c:pt idx="3">
                  <c:v>137059.73806887219</c:v>
                </c:pt>
                <c:pt idx="4">
                  <c:v>29059.87</c:v>
                </c:pt>
                <c:pt idx="5">
                  <c:v>87613.040000000008</c:v>
                </c:pt>
                <c:pt idx="6">
                  <c:v>7051.2820512820508</c:v>
                </c:pt>
                <c:pt idx="7">
                  <c:v>136840.01</c:v>
                </c:pt>
              </c:numCache>
            </c:numRef>
          </c:val>
          <c:extLst>
            <c:ext xmlns:c16="http://schemas.microsoft.com/office/drawing/2014/chart" uri="{C3380CC4-5D6E-409C-BE32-E72D297353CC}">
              <c16:uniqueId val="{00000000-E332-4B53-9ABA-B976F459ACEC}"/>
            </c:ext>
          </c:extLst>
        </c:ser>
        <c:ser>
          <c:idx val="2"/>
          <c:order val="1"/>
          <c:tx>
            <c:strRef>
              <c:f>'2023 Incurred Burning Cost'!$AN$141</c:f>
              <c:strCache>
                <c:ptCount val="1"/>
                <c:pt idx="0">
                  <c:v>Capa 1 - Indexados</c:v>
                </c:pt>
              </c:strCache>
            </c:strRef>
          </c:tx>
          <c:spPr>
            <a:solidFill>
              <a:schemeClr val="accent2"/>
            </a:solidFill>
            <a:ln>
              <a:noFill/>
            </a:ln>
            <a:effectLst/>
          </c:spPr>
          <c:invertIfNegative val="0"/>
          <c:val>
            <c:numRef>
              <c:f>'2023 Incurred Burning Cost'!$AN$142:$AN$149</c:f>
              <c:numCache>
                <c:formatCode>_-* #,##0_-;\-* #,##0_-;_-* "-"??_-;_-@_-</c:formatCode>
                <c:ptCount val="8"/>
                <c:pt idx="0">
                  <c:v>25000</c:v>
                </c:pt>
                <c:pt idx="1">
                  <c:v>92027.158143459092</c:v>
                </c:pt>
                <c:pt idx="2">
                  <c:v>65893.536865020302</c:v>
                </c:pt>
                <c:pt idx="3">
                  <c:v>154971.31458441768</c:v>
                </c:pt>
                <c:pt idx="4">
                  <c:v>32707.139702454697</c:v>
                </c:pt>
                <c:pt idx="5">
                  <c:v>91100.784360079997</c:v>
                </c:pt>
                <c:pt idx="6">
                  <c:v>9003.2051282051252</c:v>
                </c:pt>
                <c:pt idx="7">
                  <c:v>138316</c:v>
                </c:pt>
              </c:numCache>
            </c:numRef>
          </c:val>
          <c:extLst>
            <c:ext xmlns:c16="http://schemas.microsoft.com/office/drawing/2014/chart" uri="{C3380CC4-5D6E-409C-BE32-E72D297353CC}">
              <c16:uniqueId val="{00000001-E332-4B53-9ABA-B976F459ACEC}"/>
            </c:ext>
          </c:extLst>
        </c:ser>
        <c:ser>
          <c:idx val="1"/>
          <c:order val="2"/>
          <c:tx>
            <c:strRef>
              <c:f>'2023 Incurred Burning Cost'!$AP$141</c:f>
              <c:strCache>
                <c:ptCount val="1"/>
                <c:pt idx="0">
                  <c:v>Capa 2 - Original</c:v>
                </c:pt>
              </c:strCache>
            </c:strRef>
          </c:tx>
          <c:spPr>
            <a:solidFill>
              <a:schemeClr val="accent5"/>
            </a:solidFill>
            <a:ln>
              <a:noFill/>
            </a:ln>
            <a:effectLst/>
          </c:spPr>
          <c:invertIfNegative val="0"/>
          <c:cat>
            <c:numRef>
              <c:f>'2023 Incurred Burning Cost'!$AE$142:$AE$149</c:f>
              <c:numCache>
                <c:formatCode>General</c:formatCode>
                <c:ptCount val="8"/>
                <c:pt idx="0">
                  <c:v>2015</c:v>
                </c:pt>
                <c:pt idx="1">
                  <c:v>2016</c:v>
                </c:pt>
                <c:pt idx="2">
                  <c:v>2017</c:v>
                </c:pt>
                <c:pt idx="3">
                  <c:v>2018</c:v>
                </c:pt>
                <c:pt idx="4">
                  <c:v>2019</c:v>
                </c:pt>
                <c:pt idx="5">
                  <c:v>2020</c:v>
                </c:pt>
                <c:pt idx="6">
                  <c:v>2021</c:v>
                </c:pt>
                <c:pt idx="7">
                  <c:v>2022</c:v>
                </c:pt>
              </c:numCache>
            </c:numRef>
          </c:cat>
          <c:val>
            <c:numRef>
              <c:f>'2023 Incurred Burning Cost'!$AP$142:$AP$149</c:f>
              <c:numCache>
                <c:formatCode>_-* #,##0_-;\-* #,##0_-;_-* "-"??_-;_-@_-</c:formatCode>
                <c:ptCount val="8"/>
                <c:pt idx="0">
                  <c:v>15428.572</c:v>
                </c:pt>
                <c:pt idx="1">
                  <c:v>211397.47599999997</c:v>
                </c:pt>
                <c:pt idx="2">
                  <c:v>43120</c:v>
                </c:pt>
                <c:pt idx="3">
                  <c:v>386815.35538461542</c:v>
                </c:pt>
                <c:pt idx="4">
                  <c:v>65097.758959706967</c:v>
                </c:pt>
                <c:pt idx="5">
                  <c:v>456527.03795054613</c:v>
                </c:pt>
                <c:pt idx="6">
                  <c:v>5385.7999999999956</c:v>
                </c:pt>
                <c:pt idx="7">
                  <c:v>474276.49102564098</c:v>
                </c:pt>
              </c:numCache>
            </c:numRef>
          </c:val>
          <c:extLst>
            <c:ext xmlns:c16="http://schemas.microsoft.com/office/drawing/2014/chart" uri="{C3380CC4-5D6E-409C-BE32-E72D297353CC}">
              <c16:uniqueId val="{00000002-E332-4B53-9ABA-B976F459ACEC}"/>
            </c:ext>
          </c:extLst>
        </c:ser>
        <c:ser>
          <c:idx val="3"/>
          <c:order val="3"/>
          <c:tx>
            <c:strRef>
              <c:f>'2023 Incurred Burning Cost'!$AO$141</c:f>
              <c:strCache>
                <c:ptCount val="1"/>
                <c:pt idx="0">
                  <c:v>Capa 2 - Indexados</c:v>
                </c:pt>
              </c:strCache>
            </c:strRef>
          </c:tx>
          <c:spPr>
            <a:solidFill>
              <a:schemeClr val="accent6"/>
            </a:solidFill>
            <a:ln>
              <a:noFill/>
            </a:ln>
            <a:effectLst/>
          </c:spPr>
          <c:invertIfNegative val="0"/>
          <c:val>
            <c:numRef>
              <c:f>'2023 Incurred Burning Cost'!$AO$142:$AO$149</c:f>
              <c:numCache>
                <c:formatCode>_-* #,##0_-;\-* #,##0_-;_-* "-"??_-;_-@_-</c:formatCode>
                <c:ptCount val="8"/>
                <c:pt idx="0">
                  <c:v>32882.957477515491</c:v>
                </c:pt>
                <c:pt idx="1">
                  <c:v>282979.61749166815</c:v>
                </c:pt>
                <c:pt idx="2">
                  <c:v>64466.321088940604</c:v>
                </c:pt>
                <c:pt idx="3">
                  <c:v>492162.01800270006</c:v>
                </c:pt>
                <c:pt idx="4">
                  <c:v>85818.982220406615</c:v>
                </c:pt>
                <c:pt idx="5">
                  <c:v>466404.97059858643</c:v>
                </c:pt>
                <c:pt idx="6">
                  <c:v>11803.795219999993</c:v>
                </c:pt>
                <c:pt idx="7">
                  <c:v>498633.99605641031</c:v>
                </c:pt>
              </c:numCache>
            </c:numRef>
          </c:val>
          <c:extLst>
            <c:ext xmlns:c16="http://schemas.microsoft.com/office/drawing/2014/chart" uri="{C3380CC4-5D6E-409C-BE32-E72D297353CC}">
              <c16:uniqueId val="{00000003-E332-4B53-9ABA-B976F459ACEC}"/>
            </c:ext>
          </c:extLst>
        </c:ser>
        <c:ser>
          <c:idx val="4"/>
          <c:order val="4"/>
          <c:tx>
            <c:strRef>
              <c:f>'2023 Incurred Burning Cost'!$AQ$141</c:f>
              <c:strCache>
                <c:ptCount val="1"/>
                <c:pt idx="0">
                  <c:v>Capa 3 - Original</c:v>
                </c:pt>
              </c:strCache>
            </c:strRef>
          </c:tx>
          <c:spPr>
            <a:solidFill>
              <a:schemeClr val="accent3"/>
            </a:solidFill>
            <a:ln>
              <a:noFill/>
            </a:ln>
            <a:effectLst/>
          </c:spPr>
          <c:invertIfNegative val="0"/>
          <c:val>
            <c:numRef>
              <c:f>'2023 Incurred Burning Cost'!$AQ$142:$AQ$149</c:f>
              <c:numCache>
                <c:formatCode>_-* #,##0_-;\-* #,##0_-;_-* "-"??_-;_-@_-</c:formatCode>
                <c:ptCount val="8"/>
                <c:pt idx="0">
                  <c:v>0</c:v>
                </c:pt>
                <c:pt idx="1">
                  <c:v>0</c:v>
                </c:pt>
                <c:pt idx="2">
                  <c:v>0</c:v>
                </c:pt>
                <c:pt idx="3">
                  <c:v>0</c:v>
                </c:pt>
                <c:pt idx="4">
                  <c:v>0</c:v>
                </c:pt>
                <c:pt idx="5">
                  <c:v>378734.62</c:v>
                </c:pt>
                <c:pt idx="6">
                  <c:v>0</c:v>
                </c:pt>
                <c:pt idx="7">
                  <c:v>0</c:v>
                </c:pt>
              </c:numCache>
            </c:numRef>
          </c:val>
          <c:extLst>
            <c:ext xmlns:c16="http://schemas.microsoft.com/office/drawing/2014/chart" uri="{C3380CC4-5D6E-409C-BE32-E72D297353CC}">
              <c16:uniqueId val="{00000004-E332-4B53-9ABA-B976F459ACEC}"/>
            </c:ext>
          </c:extLst>
        </c:ser>
        <c:ser>
          <c:idx val="5"/>
          <c:order val="5"/>
          <c:tx>
            <c:strRef>
              <c:f>'2023 Incurred Burning Cost'!$AR$141</c:f>
              <c:strCache>
                <c:ptCount val="1"/>
                <c:pt idx="0">
                  <c:v>Capa 3 - Indexados</c:v>
                </c:pt>
              </c:strCache>
            </c:strRef>
          </c:tx>
          <c:spPr>
            <a:solidFill>
              <a:srgbClr val="005E5D"/>
            </a:solidFill>
            <a:ln>
              <a:noFill/>
            </a:ln>
            <a:effectLst/>
          </c:spPr>
          <c:invertIfNegative val="0"/>
          <c:val>
            <c:numRef>
              <c:f>'2023 Incurred Burning Cost'!$AR$142:$AR$149</c:f>
              <c:numCache>
                <c:formatCode>_-* #,##0_-;\-* #,##0_-;_-* "-"??_-;_-@_-</c:formatCode>
                <c:ptCount val="8"/>
                <c:pt idx="0">
                  <c:v>0</c:v>
                </c:pt>
                <c:pt idx="1">
                  <c:v>0</c:v>
                </c:pt>
                <c:pt idx="2">
                  <c:v>0</c:v>
                </c:pt>
                <c:pt idx="3">
                  <c:v>0</c:v>
                </c:pt>
                <c:pt idx="4">
                  <c:v>0</c:v>
                </c:pt>
                <c:pt idx="5">
                  <c:v>460217.04510873999</c:v>
                </c:pt>
                <c:pt idx="6">
                  <c:v>0</c:v>
                </c:pt>
                <c:pt idx="7">
                  <c:v>0</c:v>
                </c:pt>
              </c:numCache>
            </c:numRef>
          </c:val>
          <c:extLst>
            <c:ext xmlns:c16="http://schemas.microsoft.com/office/drawing/2014/chart" uri="{C3380CC4-5D6E-409C-BE32-E72D297353CC}">
              <c16:uniqueId val="{00000005-E332-4B53-9ABA-B976F459ACEC}"/>
            </c:ext>
          </c:extLst>
        </c:ser>
        <c:dLbls>
          <c:showLegendKey val="0"/>
          <c:showVal val="0"/>
          <c:showCatName val="0"/>
          <c:showSerName val="0"/>
          <c:showPercent val="0"/>
          <c:showBubbleSize val="0"/>
        </c:dLbls>
        <c:gapWidth val="219"/>
        <c:overlap val="-27"/>
        <c:axId val="1818491711"/>
        <c:axId val="1818500447"/>
      </c:barChart>
      <c:catAx>
        <c:axId val="181849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18500447"/>
        <c:crosses val="autoZero"/>
        <c:auto val="1"/>
        <c:lblAlgn val="ctr"/>
        <c:lblOffset val="100"/>
        <c:noMultiLvlLbl val="0"/>
      </c:catAx>
      <c:valAx>
        <c:axId val="1818500447"/>
        <c:scaling>
          <c:orientation val="minMax"/>
          <c:max val="1350000"/>
          <c:min val="0"/>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18491711"/>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9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06/09/2023</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06/09/2023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34.xml"/><Relationship Id="rId7" Type="http://schemas.openxmlformats.org/officeDocument/2006/relationships/customXml" Target="../../customXml/item52.xml"/><Relationship Id="rId2" Type="http://schemas.openxmlformats.org/officeDocument/2006/relationships/customXml" Target="../../customXml/item46.xml"/><Relationship Id="rId1" Type="http://schemas.openxmlformats.org/officeDocument/2006/relationships/customXml" Target="../../customXml/item11.xml"/><Relationship Id="rId6" Type="http://schemas.openxmlformats.org/officeDocument/2006/relationships/customXml" Target="../../customXml/item25.xml"/><Relationship Id="rId11" Type="http://schemas.openxmlformats.org/officeDocument/2006/relationships/image" Target="../media/image5.png"/><Relationship Id="rId5" Type="http://schemas.openxmlformats.org/officeDocument/2006/relationships/customXml" Target="../../customXml/item21.xml"/><Relationship Id="rId10" Type="http://schemas.openxmlformats.org/officeDocument/2006/relationships/image" Target="../media/image4.png"/><Relationship Id="rId4" Type="http://schemas.openxmlformats.org/officeDocument/2006/relationships/customXml" Target="../../customXml/item18.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13.xml"/><Relationship Id="rId7" Type="http://schemas.openxmlformats.org/officeDocument/2006/relationships/slideMaster" Target="../slideMasters/slideMaster1.xml"/><Relationship Id="rId2" Type="http://schemas.openxmlformats.org/officeDocument/2006/relationships/customXml" Target="../../customXml/item56.xml"/><Relationship Id="rId1" Type="http://schemas.openxmlformats.org/officeDocument/2006/relationships/customXml" Target="../../customXml/item44.xml"/><Relationship Id="rId6" Type="http://schemas.openxmlformats.org/officeDocument/2006/relationships/customXml" Target="../../customXml/item14.xml"/><Relationship Id="rId5" Type="http://schemas.openxmlformats.org/officeDocument/2006/relationships/customXml" Target="../../customXml/item55.xml"/><Relationship Id="rId10" Type="http://schemas.openxmlformats.org/officeDocument/2006/relationships/image" Target="../media/image5.png"/><Relationship Id="rId4" Type="http://schemas.openxmlformats.org/officeDocument/2006/relationships/customXml" Target="../../customXml/item57.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5.xml"/><Relationship Id="rId2" Type="http://schemas.openxmlformats.org/officeDocument/2006/relationships/customXml" Target="../../customXml/item29.xml"/><Relationship Id="rId1" Type="http://schemas.openxmlformats.org/officeDocument/2006/relationships/customXml" Target="../../customXml/item5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2.xml"/><Relationship Id="rId1" Type="http://schemas.openxmlformats.org/officeDocument/2006/relationships/customXml" Target="../../customXml/item5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3.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30.xml"/><Relationship Id="rId2" Type="http://schemas.openxmlformats.org/officeDocument/2006/relationships/customXml" Target="../../customXml/item43.xml"/><Relationship Id="rId1" Type="http://schemas.openxmlformats.org/officeDocument/2006/relationships/customXml" Target="../../customXml/item17.xml"/><Relationship Id="rId5" Type="http://schemas.openxmlformats.org/officeDocument/2006/relationships/slideMaster" Target="../slideMasters/slideMaster1.xml"/><Relationship Id="rId4" Type="http://schemas.openxmlformats.org/officeDocument/2006/relationships/customXml" Target="../../customXml/item64.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3.xml"/><Relationship Id="rId2" Type="http://schemas.openxmlformats.org/officeDocument/2006/relationships/customXml" Target="../../customXml/item62.xml"/><Relationship Id="rId1" Type="http://schemas.openxmlformats.org/officeDocument/2006/relationships/customXml" Target="../../customXml/item31.xml"/><Relationship Id="rId6" Type="http://schemas.openxmlformats.org/officeDocument/2006/relationships/slideMaster" Target="../slideMasters/slideMaster1.xml"/><Relationship Id="rId5" Type="http://schemas.openxmlformats.org/officeDocument/2006/relationships/customXml" Target="../../customXml/item51.xml"/><Relationship Id="rId4" Type="http://schemas.openxmlformats.org/officeDocument/2006/relationships/customXml" Target="../../customXml/item20.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6.xml"/><Relationship Id="rId7" Type="http://schemas.openxmlformats.org/officeDocument/2006/relationships/slideMaster" Target="../slideMasters/slideMaster1.xml"/><Relationship Id="rId2" Type="http://schemas.openxmlformats.org/officeDocument/2006/relationships/customXml" Target="../../customXml/item10.xml"/><Relationship Id="rId1" Type="http://schemas.openxmlformats.org/officeDocument/2006/relationships/customXml" Target="../../customXml/item8.xml"/><Relationship Id="rId6" Type="http://schemas.openxmlformats.org/officeDocument/2006/relationships/customXml" Target="../../customXml/item9.xml"/><Relationship Id="rId5" Type="http://schemas.openxmlformats.org/officeDocument/2006/relationships/customXml" Target="../../customXml/item42.xml"/><Relationship Id="rId4" Type="http://schemas.openxmlformats.org/officeDocument/2006/relationships/customXml" Target="../../customXml/item22.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7.xml"/><Relationship Id="rId2" Type="http://schemas.openxmlformats.org/officeDocument/2006/relationships/customXml" Target="../../customXml/item2.xml"/><Relationship Id="rId1" Type="http://schemas.openxmlformats.org/officeDocument/2006/relationships/customXml" Target="../../customXml/item33.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63.xml"/><Relationship Id="rId2" Type="http://schemas.openxmlformats.org/officeDocument/2006/relationships/customXml" Target="../../customXml/item48.xml"/><Relationship Id="rId1" Type="http://schemas.openxmlformats.org/officeDocument/2006/relationships/customXml" Target="../../customXml/item15.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GB" dirty="0" smtClean="0"/>
              <a:t>Main Title</a:t>
            </a:r>
            <a:endParaRPr lang="en-GB" dirty="0"/>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a:t>
            </a:r>
            <a:endParaRPr lang="en-GB"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dirty="0">
                <a:effectLst/>
                <a:latin typeface="Arial" panose="020B0604020202020204" pitchFamily="34" charset="0"/>
              </a:rPr>
              <a:t>Client name (optional)</a:t>
            </a:r>
            <a:br>
              <a:rPr lang="en-GB" dirty="0">
                <a:effectLst/>
                <a:latin typeface="Arial" panose="020B0604020202020204" pitchFamily="34" charset="0"/>
              </a:rPr>
            </a:br>
            <a:r>
              <a:rPr lang="en-GB" dirty="0">
                <a:effectLst/>
                <a:latin typeface="Arial" panose="020B0604020202020204" pitchFamily="34" charset="0"/>
              </a:rPr>
              <a:t>Month 00, 20XX</a:t>
            </a:r>
            <a:br>
              <a:rPr lang="en-GB" dirty="0">
                <a:effectLst/>
                <a:latin typeface="Arial" panose="020B0604020202020204" pitchFamily="34" charset="0"/>
              </a:rPr>
            </a:br>
            <a:r>
              <a:rPr lang="en-GB" dirty="0">
                <a:effectLst/>
                <a:latin typeface="Arial" panose="020B0604020202020204" pitchFamily="34" charset="0"/>
              </a:rPr>
              <a:t>Presenter1, Job Title, location  |  Presenter2, Job Title, location</a:t>
            </a:r>
            <a:br>
              <a:rPr lang="en-GB" dirty="0">
                <a:effectLst/>
                <a:latin typeface="Arial" panose="020B0604020202020204" pitchFamily="34" charset="0"/>
              </a:rPr>
            </a:br>
            <a:r>
              <a:rPr lang="en-GB" dirty="0">
                <a:effectLst/>
                <a:latin typeface="Arial" panose="020B0604020202020204" pitchFamily="34" charset="0"/>
              </a:rPr>
              <a:t/>
            </a:r>
            <a:br>
              <a:rPr lang="en-GB" dirty="0">
                <a:effectLst/>
                <a:latin typeface="Arial" panose="020B0604020202020204" pitchFamily="34" charset="0"/>
              </a:rPr>
            </a:br>
            <a:r>
              <a:rPr lang="en-GB"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GB" sz="1000" dirty="0" smtClean="0">
                <a:solidFill>
                  <a:schemeClr val="lt1"/>
                </a:solidFill>
                <a:effectLst/>
                <a:latin typeface="Arial" panose="020B0604020202020204" pitchFamily="34" charset="0"/>
              </a:rPr>
              <a:t>A business of Marsh McLennan</a:t>
            </a:r>
            <a:endParaRPr lang="en-GB"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GB"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GB" sz="1600" dirty="0">
              <a:solidFill>
                <a:schemeClr val="accent1"/>
              </a:solidFill>
            </a:endParaRPr>
          </a:p>
        </p:txBody>
      </p:sp>
      <p:pic>
        <p:nvPicPr>
          <p:cNvPr id="5" name="CoverMainLogo_WHITE" descr="The Guy Carpenter company logo."/>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7" name="CoverMainLogo_COLOUR" descr="The Guy Carpenter company logo." hidden="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Autofit/>
          </a:bodyPr>
          <a:lstStyle>
            <a:lvl1pPr marL="0" indent="0">
              <a:spcBef>
                <a:spcPts val="0"/>
              </a:spcBef>
              <a:spcAft>
                <a:spcPts val="400"/>
              </a:spcAft>
              <a:buNone/>
              <a:defRPr sz="800">
                <a:solidFill>
                  <a:schemeClr val="lt1"/>
                </a:solidFill>
              </a:defRPr>
            </a:lvl1pPr>
          </a:lstStyle>
          <a:p>
            <a:pPr lvl="0"/>
            <a:r>
              <a:rPr lang="en-GB" dirty="0" smtClean="0"/>
              <a:t>Click to add optional disclaimer</a:t>
            </a:r>
            <a:endParaRPr lang="en-GB"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GB" sz="800" dirty="0" smtClean="0">
                <a:solidFill>
                  <a:schemeClr val="lt1"/>
                </a:solidFill>
              </a:rPr>
              <a:t>Copyright © 2023 Guy Carpenter &amp; Company Limited. All rights reserved.</a:t>
            </a:r>
            <a:endParaRPr lang="en-GB" sz="800" dirty="0">
              <a:solidFill>
                <a:schemeClr val="lt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GB" sz="800" dirty="0" smtClean="0">
                <a:solidFill>
                  <a:schemeClr val="lt1"/>
                </a:solidFill>
              </a:rPr>
              <a:t>{</a:t>
            </a:r>
            <a:r>
              <a:rPr lang="en-GB" sz="800" dirty="0" err="1" smtClean="0">
                <a:solidFill>
                  <a:schemeClr val="lt1"/>
                </a:solidFill>
              </a:rPr>
              <a:t>FileRef</a:t>
            </a:r>
            <a:r>
              <a:rPr lang="en-GB" sz="800" dirty="0" smtClean="0">
                <a:solidFill>
                  <a:schemeClr val="lt1"/>
                </a:solidFill>
              </a:rPr>
              <a:t>}</a:t>
            </a:r>
            <a:endParaRPr lang="en-GB" sz="800" dirty="0">
              <a:solidFill>
                <a:schemeClr val="lt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smtClean="0">
                <a:solidFill>
                  <a:schemeClr val="lt1"/>
                </a:solidFill>
                <a:effectLst/>
                <a:latin typeface="+mn-lt"/>
                <a:ea typeface="+mn-ea"/>
                <a:cs typeface="+mn-cs"/>
              </a:rPr>
              <a:t>A business of Marsh McLennan</a:t>
            </a:r>
            <a:endParaRPr lang="en-GB" sz="1400" kern="1200" dirty="0">
              <a:solidFill>
                <a:schemeClr val="lt1"/>
              </a:solidFill>
              <a:effectLst/>
              <a:latin typeface="+mn-lt"/>
              <a:ea typeface="+mn-ea"/>
              <a:cs typeface="+mn-cs"/>
            </a:endParaRPr>
          </a:p>
        </p:txBody>
      </p:sp>
      <p:pic>
        <p:nvPicPr>
          <p:cNvPr id="2" name="MainBackLogo_WHITE" descr="The Guy Carpenter company logo."/>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3" name="MainBackLogo_COLOUR" descr="The Guy Carpenter company logo."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smtClean="0"/>
              <a:t>Click to add title</a:t>
            </a:r>
            <a:endParaRPr lang="en-GB" dirty="0"/>
          </a:p>
        </p:txBody>
      </p:sp>
      <p:sp>
        <p:nvSpPr>
          <p:cNvPr id="3" name="Content Placeholder 2"/>
          <p:cNvSpPr>
            <a:spLocks noGrp="1"/>
          </p:cNvSpPr>
          <p:nvPr>
            <p:ph idx="1" hasCustomPrompt="1"/>
            <p:custDataLst>
              <p:custData r:id="rId2"/>
            </p:custDataLst>
          </p:nvPr>
        </p:nvSpPr>
        <p:spPr/>
        <p:txBody>
          <a:bodyPr/>
          <a:lstStyle/>
          <a:p>
            <a:pPr lvl="0"/>
            <a:r>
              <a:rPr lang="en-GB" dirty="0" smtClean="0"/>
              <a:t>Click to add text</a:t>
            </a:r>
            <a:endParaRPr lang="en-GB" dirty="0"/>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smtClean="0"/>
              <a:t>Click to add title</a:t>
            </a:r>
            <a:endParaRPr lang="en-GB" dirty="0"/>
          </a:p>
        </p:txBody>
      </p:sp>
      <p:sp>
        <p:nvSpPr>
          <p:cNvPr id="3" name="Slide Number Placeholder 2"/>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smtClean="0"/>
              <a:t>Click to add title</a:t>
            </a:r>
            <a:endParaRPr lang="en-GB"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GB" dirty="0" smtClean="0"/>
              <a:t>Click to add text</a:t>
            </a:r>
            <a:endParaRPr lang="en-GB"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GB" dirty="0" smtClean="0"/>
              <a:t>Click to add text</a:t>
            </a:r>
            <a:endParaRPr lang="en-GB" dirty="0"/>
          </a:p>
        </p:txBody>
      </p:sp>
      <p:sp>
        <p:nvSpPr>
          <p:cNvPr id="5" name="Slide Number Placeholder 4"/>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smtClean="0"/>
              <a:t>Click to add title</a:t>
            </a:r>
            <a:endParaRPr lang="en-GB"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GB" dirty="0" smtClean="0"/>
              <a:t>Click to add text</a:t>
            </a:r>
            <a:endParaRPr lang="en-GB"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GB" dirty="0" smtClean="0"/>
              <a:t>Click to add text</a:t>
            </a:r>
            <a:endParaRPr lang="en-GB"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GB" dirty="0" smtClean="0"/>
              <a:t>Click to add text</a:t>
            </a:r>
            <a:endParaRPr lang="en-GB" dirty="0"/>
          </a:p>
        </p:txBody>
      </p:sp>
      <p:sp>
        <p:nvSpPr>
          <p:cNvPr id="6" name="Slide Number Placeholder 5"/>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GB" dirty="0" smtClean="0"/>
              <a:t>Click to add title</a:t>
            </a:r>
            <a:endParaRPr lang="en-GB"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GB" dirty="0" smtClean="0"/>
              <a:t>Click to add text</a:t>
            </a:r>
            <a:endParaRPr lang="en-GB"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GB" dirty="0" smtClean="0"/>
              <a:t>Click to add text</a:t>
            </a:r>
            <a:endParaRPr lang="en-GB"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GB" dirty="0" smtClean="0"/>
              <a:t>Click to add text</a:t>
            </a:r>
            <a:endParaRPr lang="en-GB"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GB" dirty="0" smtClean="0"/>
              <a:t>Click to add text</a:t>
            </a:r>
            <a:endParaRPr lang="en-GB" dirty="0"/>
          </a:p>
        </p:txBody>
      </p:sp>
      <p:sp>
        <p:nvSpPr>
          <p:cNvPr id="7" name="Slide Number Placeholder 6"/>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GB" dirty="0" smtClean="0"/>
              <a:t>Click to add subtitle</a:t>
            </a:r>
            <a:endParaRPr lang="en-GB"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GB" dirty="0" smtClean="0"/>
              <a:t>Click to add topic</a:t>
            </a:r>
            <a:endParaRPr lang="en-GB"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GB" dirty="0" smtClean="0"/>
              <a:t>Agenda</a:t>
            </a:r>
            <a:endParaRPr lang="en-GB"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GB" dirty="0" smtClean="0"/>
              <a:t>Click to add title</a:t>
            </a:r>
            <a:endParaRPr lang="en-GB"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smtClean="0"/>
              <a:t>#</a:t>
            </a:r>
            <a:endParaRPr lang="en-GB"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customXml" Target="../../customXml/item49.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customXml" Target="../../customXml/item1.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customXml" Target="../../customXml/item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customXml" Target="../../customXml/item47.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3"/>
            </p:custDataLst>
          </p:nvPr>
        </p:nvSpPr>
        <p:spPr>
          <a:xfrm>
            <a:off x="485776" y="355601"/>
            <a:ext cx="11223623" cy="495299"/>
          </a:xfrm>
          <a:prstGeom prst="rect">
            <a:avLst/>
          </a:prstGeom>
        </p:spPr>
        <p:txBody>
          <a:bodyPr vert="horz" lIns="0" tIns="0" rIns="0" bIns="0" rtlCol="0" anchor="t">
            <a:noAutofit/>
          </a:bodyPr>
          <a:lstStyle/>
          <a:p>
            <a:r>
              <a:rPr lang="en-US" smtClean="0"/>
              <a:t>Click to add title</a:t>
            </a:r>
            <a:endParaRPr lang="en-GB" dirty="0"/>
          </a:p>
        </p:txBody>
      </p:sp>
      <p:sp>
        <p:nvSpPr>
          <p:cNvPr id="3" name="Text Placeholder 2"/>
          <p:cNvSpPr>
            <a:spLocks noGrp="1"/>
          </p:cNvSpPr>
          <p:nvPr>
            <p:ph type="body" idx="1"/>
            <p:custDataLst>
              <p:custData r:id="rId14"/>
            </p:custDataLst>
          </p:nvPr>
        </p:nvSpPr>
        <p:spPr>
          <a:xfrm>
            <a:off x="485776" y="1609725"/>
            <a:ext cx="11223624" cy="4514302"/>
          </a:xfrm>
          <a:prstGeom prst="rect">
            <a:avLst/>
          </a:prstGeom>
        </p:spPr>
        <p:txBody>
          <a:bodyPr vert="horz" lIns="0" tIns="0" rIns="0" bIns="0" rtlCol="0" anchor="t">
            <a:noAutofit/>
          </a:bodyPr>
          <a:lstStyle/>
          <a:p>
            <a:pPr lvl="0"/>
            <a:r>
              <a:rPr lang="en-GB" smtClean="0"/>
              <a:t>Click to add text</a:t>
            </a:r>
            <a:endParaRPr lang="en-GB" dirty="0"/>
          </a:p>
        </p:txBody>
      </p:sp>
      <p:sp>
        <p:nvSpPr>
          <p:cNvPr id="4" name="Slide Number Placeholder 3"/>
          <p:cNvSpPr>
            <a:spLocks noGrp="1"/>
          </p:cNvSpPr>
          <p:nvPr>
            <p:ph type="sldNum" sz="quarter" idx="4"/>
            <p:custDataLst>
              <p:custData r:id="rId15"/>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6"/>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6" name="ContentLogo_WHITE" descr="The Guy Carpenter company logo." hidden="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pic>
        <p:nvPicPr>
          <p:cNvPr id="7" name="ContentLogo_COLOUR" descr="The Guy Carpenter company logo."/>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spTree>
    <p:custDataLst>
      <p:custData r:id="rId12"/>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Lst>
  <p:hf sldNum="0" hdr="0" ft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customXml/item36.xml"/><Relationship Id="rId2" Type="http://schemas.openxmlformats.org/officeDocument/2006/relationships/customXml" Target="../../customXml/item45.xml"/><Relationship Id="rId1" Type="http://schemas.openxmlformats.org/officeDocument/2006/relationships/customXml" Target="../../customXml/item19.xml"/><Relationship Id="rId5" Type="http://schemas.openxmlformats.org/officeDocument/2006/relationships/slideLayout" Target="../slideLayouts/slideLayout1.xml"/><Relationship Id="rId4" Type="http://schemas.openxmlformats.org/officeDocument/2006/relationships/customXml" Target="../../customXml/item24.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chart" Target="../charts/chart1.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chart" Target="../charts/char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2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6.xml"/><Relationship Id="rId1" Type="http://schemas.openxmlformats.org/officeDocument/2006/relationships/customXml" Target="../../customXml/item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p:txBody>
          <a:bodyPr/>
          <a:lstStyle/>
          <a:p>
            <a:r>
              <a:rPr lang="es-ES" dirty="0"/>
              <a:t>Reinstalaciones y límites agregados anuales</a:t>
            </a:r>
            <a:endParaRPr lang="en-GB" dirty="0"/>
          </a:p>
        </p:txBody>
      </p:sp>
      <p:sp>
        <p:nvSpPr>
          <p:cNvPr id="3" name="Subtitle 2"/>
          <p:cNvSpPr>
            <a:spLocks noGrp="1"/>
          </p:cNvSpPr>
          <p:nvPr>
            <p:ph type="subTitle" idx="1"/>
            <p:custDataLst>
              <p:custData r:id="rId2"/>
            </p:custDataLst>
          </p:nvPr>
        </p:nvSpPr>
        <p:spPr/>
        <p:txBody>
          <a:bodyPr/>
          <a:lstStyle/>
          <a:p>
            <a:r>
              <a:rPr lang="es-MX" dirty="0"/>
              <a:t>Funcionamiento y </a:t>
            </a:r>
            <a:r>
              <a:rPr lang="es-MX" dirty="0" smtClean="0"/>
              <a:t>posible agotamiento</a:t>
            </a:r>
            <a:endParaRPr lang="es-MX" dirty="0"/>
          </a:p>
          <a:p>
            <a:endParaRPr lang="en-GB" dirty="0"/>
          </a:p>
        </p:txBody>
      </p:sp>
      <p:sp>
        <p:nvSpPr>
          <p:cNvPr id="4" name="PresenterDetails"/>
          <p:cNvSpPr>
            <a:spLocks noGrp="1"/>
          </p:cNvSpPr>
          <p:nvPr>
            <p:ph type="body" sz="half" idx="2"/>
            <p:custDataLst>
              <p:custData r:id="rId3"/>
            </p:custDataLst>
          </p:nvPr>
        </p:nvSpPr>
        <p:spPr/>
        <p:txBody>
          <a:bodyPr/>
          <a:lstStyle/>
          <a:p>
            <a:endParaRPr lang="en-GB" dirty="0" smtClean="0"/>
          </a:p>
          <a:p>
            <a:r>
              <a:rPr lang="en-GB" dirty="0" smtClean="0"/>
              <a:t>13 de </a:t>
            </a:r>
            <a:r>
              <a:rPr lang="en-GB" dirty="0" err="1" smtClean="0"/>
              <a:t>septiembre</a:t>
            </a:r>
            <a:r>
              <a:rPr lang="en-GB" dirty="0" smtClean="0"/>
              <a:t> de 2023</a:t>
            </a:r>
          </a:p>
          <a:p>
            <a:r>
              <a:rPr lang="en-GB" dirty="0" err="1" smtClean="0"/>
              <a:t>Adrián</a:t>
            </a:r>
            <a:r>
              <a:rPr lang="en-GB" dirty="0" smtClean="0"/>
              <a:t> Romero Pérez</a:t>
            </a:r>
            <a:endParaRPr lang="en-GB" dirty="0"/>
          </a:p>
        </p:txBody>
      </p:sp>
      <p:sp>
        <p:nvSpPr>
          <p:cNvPr id="5" name="ClientLogo" hidden="1"/>
          <p:cNvSpPr/>
          <p:nvPr>
            <p:custDataLst>
              <p:custData r:id="rId4"/>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smtClean="0">
                <a:solidFill>
                  <a:schemeClr val="bg1"/>
                </a:solidFill>
              </a:rPr>
              <a:t>Placeholder for optional client logo</a:t>
            </a:r>
            <a:endParaRPr lang="en-GB" sz="1000" dirty="0">
              <a:solidFill>
                <a:schemeClr val="bg1"/>
              </a:solidFill>
            </a:endParaRPr>
          </a:p>
        </p:txBody>
      </p:sp>
    </p:spTree>
    <p:extLst>
      <p:ext uri="{BB962C8B-B14F-4D97-AF65-F5344CB8AC3E}">
        <p14:creationId xmlns:p14="http://schemas.microsoft.com/office/powerpoint/2010/main" val="1644816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Contrato Catastrófico</a:t>
            </a:r>
            <a:endParaRPr lang="es-ES" dirty="0"/>
          </a:p>
        </p:txBody>
      </p:sp>
      <p:sp>
        <p:nvSpPr>
          <p:cNvPr id="6" name="Text Placeholder 5"/>
          <p:cNvSpPr>
            <a:spLocks noGrp="1"/>
          </p:cNvSpPr>
          <p:nvPr>
            <p:ph type="body" sz="quarter" idx="12"/>
          </p:nvPr>
        </p:nvSpPr>
        <p:spPr/>
        <p:txBody>
          <a:bodyPr/>
          <a:lstStyle/>
          <a:p>
            <a:r>
              <a:rPr lang="es-EC" dirty="0" smtClean="0">
                <a:solidFill>
                  <a:schemeClr val="tx2"/>
                </a:solidFill>
              </a:rPr>
              <a:t>Estructura actual - USD</a:t>
            </a:r>
            <a:endParaRPr lang="es-EC" dirty="0">
              <a:solidFill>
                <a:schemeClr val="tx2"/>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488678"/>
              </p:ext>
            </p:extLst>
          </p:nvPr>
        </p:nvGraphicFramePr>
        <p:xfrm>
          <a:off x="485775" y="1300478"/>
          <a:ext cx="11144857" cy="2483318"/>
        </p:xfrm>
        <a:graphic>
          <a:graphicData uri="http://schemas.openxmlformats.org/presentationml/2006/ole">
            <mc:AlternateContent xmlns:mc="http://schemas.openxmlformats.org/markup-compatibility/2006">
              <mc:Choice xmlns:v="urn:schemas-microsoft-com:vml" Requires="v">
                <p:oleObj spid="_x0000_s1044" name="Worksheet" r:id="rId3" imgW="8235820" imgH="1835035" progId="Excel.Sheet.12">
                  <p:embed/>
                </p:oleObj>
              </mc:Choice>
              <mc:Fallback>
                <p:oleObj name="Worksheet" r:id="rId3" imgW="8235820" imgH="1835035" progId="Excel.Sheet.12">
                  <p:embed/>
                  <p:pic>
                    <p:nvPicPr>
                      <p:cNvPr id="5" name="Object 4"/>
                      <p:cNvPicPr/>
                      <p:nvPr/>
                    </p:nvPicPr>
                    <p:blipFill>
                      <a:blip r:embed="rId4"/>
                      <a:stretch>
                        <a:fillRect/>
                      </a:stretch>
                    </p:blipFill>
                    <p:spPr>
                      <a:xfrm>
                        <a:off x="485775" y="1300478"/>
                        <a:ext cx="11144857" cy="2483318"/>
                      </a:xfrm>
                      <a:prstGeom prst="rect">
                        <a:avLst/>
                      </a:prstGeom>
                    </p:spPr>
                  </p:pic>
                </p:oleObj>
              </mc:Fallback>
            </mc:AlternateContent>
          </a:graphicData>
        </a:graphic>
      </p:graphicFrame>
      <p:sp>
        <p:nvSpPr>
          <p:cNvPr id="8" name="TextBox 7"/>
          <p:cNvSpPr txBox="1"/>
          <p:nvPr/>
        </p:nvSpPr>
        <p:spPr>
          <a:xfrm>
            <a:off x="6717467" y="4256698"/>
            <a:ext cx="4995109" cy="1553759"/>
          </a:xfrm>
          <a:prstGeom prst="rect">
            <a:avLst/>
          </a:prstGeom>
          <a:noFill/>
        </p:spPr>
        <p:txBody>
          <a:bodyPr wrap="square" lIns="0" tIns="0" rIns="0" bIns="0" rtlCol="0">
            <a:spAutoFit/>
          </a:bodyPr>
          <a:lstStyle/>
          <a:p>
            <a:pPr>
              <a:lnSpc>
                <a:spcPts val="1700"/>
              </a:lnSpc>
              <a:spcAft>
                <a:spcPct val="5000"/>
              </a:spcAft>
            </a:pPr>
            <a:r>
              <a:rPr lang="es-PE" sz="1200" i="1" kern="0" dirty="0">
                <a:solidFill>
                  <a:schemeClr val="tx2"/>
                </a:solidFill>
              </a:rPr>
              <a:t>Futuro </a:t>
            </a:r>
            <a:r>
              <a:rPr lang="es-PE" sz="1200" i="1" kern="0" dirty="0" smtClean="0">
                <a:solidFill>
                  <a:schemeClr val="tx2"/>
                </a:solidFill>
              </a:rPr>
              <a:t>y </a:t>
            </a:r>
            <a:r>
              <a:rPr lang="es-PE" sz="1200" i="1" kern="0" dirty="0" err="1" smtClean="0">
                <a:solidFill>
                  <a:schemeClr val="tx2"/>
                </a:solidFill>
              </a:rPr>
              <a:t>Tajy</a:t>
            </a:r>
            <a:r>
              <a:rPr lang="es-PE" sz="1200" i="1" kern="0" dirty="0" smtClean="0">
                <a:solidFill>
                  <a:schemeClr val="tx2"/>
                </a:solidFill>
              </a:rPr>
              <a:t> tendría </a:t>
            </a:r>
            <a:r>
              <a:rPr lang="es-PE" sz="1200" i="1" kern="0" dirty="0">
                <a:solidFill>
                  <a:schemeClr val="tx2"/>
                </a:solidFill>
              </a:rPr>
              <a:t>que tener tres siniestros superiores a $</a:t>
            </a:r>
            <a:r>
              <a:rPr lang="es-PE" sz="1200" i="1" kern="0" dirty="0" smtClean="0">
                <a:solidFill>
                  <a:schemeClr val="tx2"/>
                </a:solidFill>
              </a:rPr>
              <a:t>150,000 </a:t>
            </a:r>
            <a:r>
              <a:rPr lang="es-PE" sz="1200" i="1" kern="0" dirty="0">
                <a:solidFill>
                  <a:schemeClr val="tx2"/>
                </a:solidFill>
              </a:rPr>
              <a:t>para quedarse sin capacidad en la primera capa</a:t>
            </a:r>
            <a:r>
              <a:rPr lang="es-PE" sz="1200" i="1" kern="0" dirty="0" smtClean="0">
                <a:solidFill>
                  <a:schemeClr val="tx2"/>
                </a:solidFill>
              </a:rPr>
              <a:t>.</a:t>
            </a:r>
          </a:p>
          <a:p>
            <a:pPr>
              <a:lnSpc>
                <a:spcPts val="1700"/>
              </a:lnSpc>
              <a:spcAft>
                <a:spcPct val="5000"/>
              </a:spcAft>
            </a:pPr>
            <a:endParaRPr lang="es-PE" sz="1200" i="1" kern="0" dirty="0" smtClean="0">
              <a:solidFill>
                <a:schemeClr val="tx2"/>
              </a:solidFill>
            </a:endParaRPr>
          </a:p>
          <a:p>
            <a:pPr>
              <a:lnSpc>
                <a:spcPts val="1700"/>
              </a:lnSpc>
              <a:spcAft>
                <a:spcPct val="5000"/>
              </a:spcAft>
            </a:pPr>
            <a:endParaRPr lang="es-PE" sz="1200" i="1" kern="0" dirty="0">
              <a:solidFill>
                <a:schemeClr val="tx2"/>
              </a:solidFill>
            </a:endParaRPr>
          </a:p>
          <a:p>
            <a:pPr>
              <a:lnSpc>
                <a:spcPts val="1700"/>
              </a:lnSpc>
              <a:spcAft>
                <a:spcPct val="5000"/>
              </a:spcAft>
            </a:pPr>
            <a:r>
              <a:rPr lang="es-PE" sz="1200" i="1" kern="0" dirty="0" smtClean="0">
                <a:solidFill>
                  <a:schemeClr val="tx2"/>
                </a:solidFill>
              </a:rPr>
              <a:t>Entre las 6 compañías, salvo Equidad, tendrían que tener 3 siniestros por encima de $350,000 </a:t>
            </a:r>
            <a:r>
              <a:rPr lang="es-PE" sz="1200" i="1" kern="0" dirty="0">
                <a:solidFill>
                  <a:schemeClr val="tx2"/>
                </a:solidFill>
              </a:rPr>
              <a:t>en un mismo año para agotar la capacidad de la tercera capa</a:t>
            </a:r>
            <a:endParaRPr lang="es-PE" sz="1200" i="1" kern="0" dirty="0" smtClean="0">
              <a:solidFill>
                <a:schemeClr val="tx2"/>
              </a:solidFill>
            </a:endParaRPr>
          </a:p>
        </p:txBody>
      </p:sp>
      <p:grpSp>
        <p:nvGrpSpPr>
          <p:cNvPr id="9" name="Group 8"/>
          <p:cNvGrpSpPr>
            <a:grpSpLocks noChangeAspect="1"/>
          </p:cNvGrpSpPr>
          <p:nvPr/>
        </p:nvGrpSpPr>
        <p:grpSpPr bwMode="auto">
          <a:xfrm>
            <a:off x="550003" y="4232118"/>
            <a:ext cx="561851" cy="577850"/>
            <a:chOff x="3840" y="2163"/>
            <a:chExt cx="597" cy="614"/>
          </a:xfrm>
        </p:grpSpPr>
        <p:sp>
          <p:nvSpPr>
            <p:cNvPr id="10" name="Freeform 9"/>
            <p:cNvSpPr>
              <a:spLocks/>
            </p:cNvSpPr>
            <p:nvPr/>
          </p:nvSpPr>
          <p:spPr bwMode="auto">
            <a:xfrm>
              <a:off x="3840" y="2527"/>
              <a:ext cx="367" cy="230"/>
            </a:xfrm>
            <a:custGeom>
              <a:avLst/>
              <a:gdLst>
                <a:gd name="T0" fmla="*/ 26 w 153"/>
                <a:gd name="T1" fmla="*/ 31 h 96"/>
                <a:gd name="T2" fmla="*/ 112 w 153"/>
                <a:gd name="T3" fmla="*/ 16 h 96"/>
                <a:gd name="T4" fmla="*/ 144 w 153"/>
                <a:gd name="T5" fmla="*/ 18 h 96"/>
                <a:gd name="T6" fmla="*/ 152 w 153"/>
                <a:gd name="T7" fmla="*/ 10 h 96"/>
                <a:gd name="T8" fmla="*/ 145 w 153"/>
                <a:gd name="T9" fmla="*/ 2 h 96"/>
                <a:gd name="T10" fmla="*/ 112 w 153"/>
                <a:gd name="T11" fmla="*/ 0 h 96"/>
                <a:gd name="T12" fmla="*/ 19 w 153"/>
                <a:gd name="T13" fmla="*/ 17 h 96"/>
                <a:gd name="T14" fmla="*/ 0 w 153"/>
                <a:gd name="T15" fmla="*/ 46 h 96"/>
                <a:gd name="T16" fmla="*/ 0 w 153"/>
                <a:gd name="T17" fmla="*/ 88 h 96"/>
                <a:gd name="T18" fmla="*/ 8 w 153"/>
                <a:gd name="T19" fmla="*/ 96 h 96"/>
                <a:gd name="T20" fmla="*/ 104 w 153"/>
                <a:gd name="T21" fmla="*/ 96 h 96"/>
                <a:gd name="T22" fmla="*/ 112 w 153"/>
                <a:gd name="T23" fmla="*/ 88 h 96"/>
                <a:gd name="T24" fmla="*/ 104 w 153"/>
                <a:gd name="T25" fmla="*/ 80 h 96"/>
                <a:gd name="T26" fmla="*/ 16 w 153"/>
                <a:gd name="T27" fmla="*/ 80 h 96"/>
                <a:gd name="T28" fmla="*/ 16 w 153"/>
                <a:gd name="T29" fmla="*/ 46 h 96"/>
                <a:gd name="T30" fmla="*/ 26 w 153"/>
                <a:gd name="T31"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96">
                  <a:moveTo>
                    <a:pt x="26" y="31"/>
                  </a:moveTo>
                  <a:cubicBezTo>
                    <a:pt x="35" y="28"/>
                    <a:pt x="64" y="16"/>
                    <a:pt x="112" y="16"/>
                  </a:cubicBezTo>
                  <a:cubicBezTo>
                    <a:pt x="124" y="16"/>
                    <a:pt x="134" y="17"/>
                    <a:pt x="144" y="18"/>
                  </a:cubicBezTo>
                  <a:cubicBezTo>
                    <a:pt x="148" y="18"/>
                    <a:pt x="152" y="15"/>
                    <a:pt x="152" y="10"/>
                  </a:cubicBezTo>
                  <a:cubicBezTo>
                    <a:pt x="153" y="6"/>
                    <a:pt x="149" y="2"/>
                    <a:pt x="145" y="2"/>
                  </a:cubicBezTo>
                  <a:cubicBezTo>
                    <a:pt x="135" y="1"/>
                    <a:pt x="124" y="0"/>
                    <a:pt x="112" y="0"/>
                  </a:cubicBezTo>
                  <a:cubicBezTo>
                    <a:pt x="78" y="0"/>
                    <a:pt x="48" y="5"/>
                    <a:pt x="19" y="17"/>
                  </a:cubicBezTo>
                  <a:cubicBezTo>
                    <a:pt x="8" y="22"/>
                    <a:pt x="0" y="34"/>
                    <a:pt x="0" y="46"/>
                  </a:cubicBezTo>
                  <a:cubicBezTo>
                    <a:pt x="0" y="88"/>
                    <a:pt x="0" y="88"/>
                    <a:pt x="0" y="88"/>
                  </a:cubicBezTo>
                  <a:cubicBezTo>
                    <a:pt x="0" y="92"/>
                    <a:pt x="4" y="96"/>
                    <a:pt x="8" y="96"/>
                  </a:cubicBezTo>
                  <a:cubicBezTo>
                    <a:pt x="104" y="96"/>
                    <a:pt x="104" y="96"/>
                    <a:pt x="104" y="96"/>
                  </a:cubicBezTo>
                  <a:cubicBezTo>
                    <a:pt x="109" y="96"/>
                    <a:pt x="112" y="92"/>
                    <a:pt x="112" y="88"/>
                  </a:cubicBezTo>
                  <a:cubicBezTo>
                    <a:pt x="112" y="84"/>
                    <a:pt x="109" y="80"/>
                    <a:pt x="104" y="80"/>
                  </a:cubicBezTo>
                  <a:cubicBezTo>
                    <a:pt x="16" y="80"/>
                    <a:pt x="16" y="80"/>
                    <a:pt x="16" y="80"/>
                  </a:cubicBezTo>
                  <a:cubicBezTo>
                    <a:pt x="16" y="46"/>
                    <a:pt x="16" y="46"/>
                    <a:pt x="16" y="46"/>
                  </a:cubicBezTo>
                  <a:cubicBezTo>
                    <a:pt x="16" y="40"/>
                    <a:pt x="20" y="34"/>
                    <a:pt x="26" y="31"/>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noEditPoints="1"/>
            </p:cNvSpPr>
            <p:nvPr/>
          </p:nvSpPr>
          <p:spPr bwMode="auto">
            <a:xfrm>
              <a:off x="3955" y="2163"/>
              <a:ext cx="307" cy="326"/>
            </a:xfrm>
            <a:custGeom>
              <a:avLst/>
              <a:gdLst>
                <a:gd name="T0" fmla="*/ 64 w 128"/>
                <a:gd name="T1" fmla="*/ 136 h 136"/>
                <a:gd name="T2" fmla="*/ 128 w 128"/>
                <a:gd name="T3" fmla="*/ 64 h 136"/>
                <a:gd name="T4" fmla="*/ 64 w 128"/>
                <a:gd name="T5" fmla="*/ 0 h 136"/>
                <a:gd name="T6" fmla="*/ 0 w 128"/>
                <a:gd name="T7" fmla="*/ 64 h 136"/>
                <a:gd name="T8" fmla="*/ 64 w 128"/>
                <a:gd name="T9" fmla="*/ 136 h 136"/>
                <a:gd name="T10" fmla="*/ 64 w 128"/>
                <a:gd name="T11" fmla="*/ 16 h 136"/>
                <a:gd name="T12" fmla="*/ 112 w 128"/>
                <a:gd name="T13" fmla="*/ 64 h 136"/>
                <a:gd name="T14" fmla="*/ 64 w 128"/>
                <a:gd name="T15" fmla="*/ 120 h 136"/>
                <a:gd name="T16" fmla="*/ 16 w 128"/>
                <a:gd name="T17" fmla="*/ 64 h 136"/>
                <a:gd name="T18" fmla="*/ 64 w 128"/>
                <a:gd name="T19"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6">
                  <a:moveTo>
                    <a:pt x="64" y="136"/>
                  </a:moveTo>
                  <a:cubicBezTo>
                    <a:pt x="101" y="136"/>
                    <a:pt x="128" y="98"/>
                    <a:pt x="128" y="64"/>
                  </a:cubicBezTo>
                  <a:cubicBezTo>
                    <a:pt x="128" y="28"/>
                    <a:pt x="100" y="0"/>
                    <a:pt x="64" y="0"/>
                  </a:cubicBezTo>
                  <a:cubicBezTo>
                    <a:pt x="28" y="0"/>
                    <a:pt x="0" y="28"/>
                    <a:pt x="0" y="64"/>
                  </a:cubicBezTo>
                  <a:cubicBezTo>
                    <a:pt x="0" y="98"/>
                    <a:pt x="28" y="136"/>
                    <a:pt x="64" y="136"/>
                  </a:cubicBezTo>
                  <a:close/>
                  <a:moveTo>
                    <a:pt x="64" y="16"/>
                  </a:moveTo>
                  <a:cubicBezTo>
                    <a:pt x="91" y="16"/>
                    <a:pt x="112" y="37"/>
                    <a:pt x="112" y="64"/>
                  </a:cubicBezTo>
                  <a:cubicBezTo>
                    <a:pt x="112" y="90"/>
                    <a:pt x="91" y="120"/>
                    <a:pt x="64" y="120"/>
                  </a:cubicBezTo>
                  <a:cubicBezTo>
                    <a:pt x="37" y="120"/>
                    <a:pt x="16" y="90"/>
                    <a:pt x="16" y="64"/>
                  </a:cubicBezTo>
                  <a:cubicBezTo>
                    <a:pt x="16" y="37"/>
                    <a:pt x="37" y="16"/>
                    <a:pt x="64" y="16"/>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noEditPoints="1"/>
            </p:cNvSpPr>
            <p:nvPr/>
          </p:nvSpPr>
          <p:spPr bwMode="auto">
            <a:xfrm>
              <a:off x="4166" y="2506"/>
              <a:ext cx="271" cy="271"/>
            </a:xfrm>
            <a:custGeom>
              <a:avLst/>
              <a:gdLst>
                <a:gd name="T0" fmla="*/ 110 w 113"/>
                <a:gd name="T1" fmla="*/ 27 h 113"/>
                <a:gd name="T2" fmla="*/ 86 w 113"/>
                <a:gd name="T3" fmla="*/ 3 h 113"/>
                <a:gd name="T4" fmla="*/ 75 w 113"/>
                <a:gd name="T5" fmla="*/ 3 h 113"/>
                <a:gd name="T6" fmla="*/ 3 w 113"/>
                <a:gd name="T7" fmla="*/ 75 h 113"/>
                <a:gd name="T8" fmla="*/ 0 w 113"/>
                <a:gd name="T9" fmla="*/ 81 h 113"/>
                <a:gd name="T10" fmla="*/ 0 w 113"/>
                <a:gd name="T11" fmla="*/ 105 h 113"/>
                <a:gd name="T12" fmla="*/ 8 w 113"/>
                <a:gd name="T13" fmla="*/ 113 h 113"/>
                <a:gd name="T14" fmla="*/ 32 w 113"/>
                <a:gd name="T15" fmla="*/ 113 h 113"/>
                <a:gd name="T16" fmla="*/ 38 w 113"/>
                <a:gd name="T17" fmla="*/ 111 h 113"/>
                <a:gd name="T18" fmla="*/ 110 w 113"/>
                <a:gd name="T19" fmla="*/ 39 h 113"/>
                <a:gd name="T20" fmla="*/ 110 w 113"/>
                <a:gd name="T21" fmla="*/ 27 h 113"/>
                <a:gd name="T22" fmla="*/ 29 w 113"/>
                <a:gd name="T23" fmla="*/ 97 h 113"/>
                <a:gd name="T24" fmla="*/ 16 w 113"/>
                <a:gd name="T25" fmla="*/ 97 h 113"/>
                <a:gd name="T26" fmla="*/ 16 w 113"/>
                <a:gd name="T27" fmla="*/ 84 h 113"/>
                <a:gd name="T28" fmla="*/ 80 w 113"/>
                <a:gd name="T29" fmla="*/ 20 h 113"/>
                <a:gd name="T30" fmla="*/ 93 w 113"/>
                <a:gd name="T31" fmla="*/ 33 h 113"/>
                <a:gd name="T32" fmla="*/ 29 w 113"/>
                <a:gd name="T33" fmla="*/ 9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13">
                  <a:moveTo>
                    <a:pt x="110" y="27"/>
                  </a:moveTo>
                  <a:cubicBezTo>
                    <a:pt x="86" y="3"/>
                    <a:pt x="86" y="3"/>
                    <a:pt x="86" y="3"/>
                  </a:cubicBezTo>
                  <a:cubicBezTo>
                    <a:pt x="83" y="0"/>
                    <a:pt x="78" y="0"/>
                    <a:pt x="75" y="3"/>
                  </a:cubicBezTo>
                  <a:cubicBezTo>
                    <a:pt x="3" y="75"/>
                    <a:pt x="3" y="75"/>
                    <a:pt x="3" y="75"/>
                  </a:cubicBezTo>
                  <a:cubicBezTo>
                    <a:pt x="1" y="77"/>
                    <a:pt x="0" y="79"/>
                    <a:pt x="0" y="81"/>
                  </a:cubicBezTo>
                  <a:cubicBezTo>
                    <a:pt x="0" y="105"/>
                    <a:pt x="0" y="105"/>
                    <a:pt x="0" y="105"/>
                  </a:cubicBezTo>
                  <a:cubicBezTo>
                    <a:pt x="0" y="109"/>
                    <a:pt x="4" y="113"/>
                    <a:pt x="8" y="113"/>
                  </a:cubicBezTo>
                  <a:cubicBezTo>
                    <a:pt x="32" y="113"/>
                    <a:pt x="32" y="113"/>
                    <a:pt x="32" y="113"/>
                  </a:cubicBezTo>
                  <a:cubicBezTo>
                    <a:pt x="34" y="113"/>
                    <a:pt x="36" y="112"/>
                    <a:pt x="38" y="111"/>
                  </a:cubicBezTo>
                  <a:cubicBezTo>
                    <a:pt x="110" y="39"/>
                    <a:pt x="110" y="39"/>
                    <a:pt x="110" y="39"/>
                  </a:cubicBezTo>
                  <a:cubicBezTo>
                    <a:pt x="113" y="36"/>
                    <a:pt x="113" y="31"/>
                    <a:pt x="110" y="27"/>
                  </a:cubicBezTo>
                  <a:close/>
                  <a:moveTo>
                    <a:pt x="29" y="97"/>
                  </a:moveTo>
                  <a:cubicBezTo>
                    <a:pt x="16" y="97"/>
                    <a:pt x="16" y="97"/>
                    <a:pt x="16" y="97"/>
                  </a:cubicBezTo>
                  <a:cubicBezTo>
                    <a:pt x="16" y="84"/>
                    <a:pt x="16" y="84"/>
                    <a:pt x="16" y="84"/>
                  </a:cubicBezTo>
                  <a:cubicBezTo>
                    <a:pt x="80" y="20"/>
                    <a:pt x="80" y="20"/>
                    <a:pt x="80" y="20"/>
                  </a:cubicBezTo>
                  <a:cubicBezTo>
                    <a:pt x="93" y="33"/>
                    <a:pt x="93" y="33"/>
                    <a:pt x="93" y="33"/>
                  </a:cubicBezTo>
                  <a:lnTo>
                    <a:pt x="29" y="97"/>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 name="TextBox 12"/>
          <p:cNvSpPr txBox="1"/>
          <p:nvPr/>
        </p:nvSpPr>
        <p:spPr>
          <a:xfrm>
            <a:off x="1294151" y="4423142"/>
            <a:ext cx="5272699" cy="218008"/>
          </a:xfrm>
          <a:prstGeom prst="rect">
            <a:avLst/>
          </a:prstGeom>
          <a:noFill/>
        </p:spPr>
        <p:txBody>
          <a:bodyPr wrap="square" lIns="0" tIns="0" rIns="0" bIns="0" rtlCol="0">
            <a:spAutoFit/>
          </a:bodyPr>
          <a:lstStyle/>
          <a:p>
            <a:pPr>
              <a:lnSpc>
                <a:spcPts val="1700"/>
              </a:lnSpc>
              <a:spcAft>
                <a:spcPct val="5000"/>
              </a:spcAft>
            </a:pPr>
            <a:r>
              <a:rPr lang="es-PE" sz="1400" kern="0" dirty="0" smtClean="0"/>
              <a:t>En las seis primeras capas, LARG cuenta con dos reinstalaciones. </a:t>
            </a:r>
          </a:p>
        </p:txBody>
      </p:sp>
      <p:sp>
        <p:nvSpPr>
          <p:cNvPr id="14" name="TextBox 13"/>
          <p:cNvSpPr txBox="1"/>
          <p:nvPr/>
        </p:nvSpPr>
        <p:spPr>
          <a:xfrm>
            <a:off x="1294151" y="5353813"/>
            <a:ext cx="5058243" cy="204351"/>
          </a:xfrm>
          <a:prstGeom prst="rect">
            <a:avLst/>
          </a:prstGeom>
          <a:noFill/>
        </p:spPr>
        <p:txBody>
          <a:bodyPr wrap="square" lIns="0" tIns="0" rIns="0" bIns="0" rtlCol="0">
            <a:spAutoFit/>
          </a:bodyPr>
          <a:lstStyle/>
          <a:p>
            <a:pPr>
              <a:lnSpc>
                <a:spcPts val="1700"/>
              </a:lnSpc>
              <a:spcAft>
                <a:spcPct val="5000"/>
              </a:spcAft>
            </a:pPr>
            <a:r>
              <a:rPr lang="es-PE" sz="1400" kern="0" dirty="0" smtClean="0"/>
              <a:t>En las dos últimas capas, LARG cuenta con una reinstalación. </a:t>
            </a:r>
          </a:p>
        </p:txBody>
      </p:sp>
      <p:grpSp>
        <p:nvGrpSpPr>
          <p:cNvPr id="15" name="Group 28"/>
          <p:cNvGrpSpPr>
            <a:grpSpLocks noChangeAspect="1"/>
          </p:cNvGrpSpPr>
          <p:nvPr/>
        </p:nvGrpSpPr>
        <p:grpSpPr bwMode="auto">
          <a:xfrm>
            <a:off x="523066" y="5147335"/>
            <a:ext cx="590736" cy="590736"/>
            <a:chOff x="3840" y="2160"/>
            <a:chExt cx="614" cy="614"/>
          </a:xfrm>
        </p:grpSpPr>
        <p:sp>
          <p:nvSpPr>
            <p:cNvPr id="16" name="Freeform 29"/>
            <p:cNvSpPr>
              <a:spLocks/>
            </p:cNvSpPr>
            <p:nvPr/>
          </p:nvSpPr>
          <p:spPr bwMode="auto">
            <a:xfrm>
              <a:off x="3840" y="2525"/>
              <a:ext cx="288" cy="230"/>
            </a:xfrm>
            <a:custGeom>
              <a:avLst/>
              <a:gdLst>
                <a:gd name="T0" fmla="*/ 26 w 120"/>
                <a:gd name="T1" fmla="*/ 31 h 96"/>
                <a:gd name="T2" fmla="*/ 112 w 120"/>
                <a:gd name="T3" fmla="*/ 16 h 96"/>
                <a:gd name="T4" fmla="*/ 120 w 120"/>
                <a:gd name="T5" fmla="*/ 8 h 96"/>
                <a:gd name="T6" fmla="*/ 112 w 120"/>
                <a:gd name="T7" fmla="*/ 0 h 96"/>
                <a:gd name="T8" fmla="*/ 19 w 120"/>
                <a:gd name="T9" fmla="*/ 17 h 96"/>
                <a:gd name="T10" fmla="*/ 0 w 120"/>
                <a:gd name="T11" fmla="*/ 46 h 96"/>
                <a:gd name="T12" fmla="*/ 0 w 120"/>
                <a:gd name="T13" fmla="*/ 88 h 96"/>
                <a:gd name="T14" fmla="*/ 8 w 120"/>
                <a:gd name="T15" fmla="*/ 96 h 96"/>
                <a:gd name="T16" fmla="*/ 112 w 120"/>
                <a:gd name="T17" fmla="*/ 96 h 96"/>
                <a:gd name="T18" fmla="*/ 120 w 120"/>
                <a:gd name="T19" fmla="*/ 88 h 96"/>
                <a:gd name="T20" fmla="*/ 112 w 120"/>
                <a:gd name="T21" fmla="*/ 80 h 96"/>
                <a:gd name="T22" fmla="*/ 16 w 120"/>
                <a:gd name="T23" fmla="*/ 80 h 96"/>
                <a:gd name="T24" fmla="*/ 16 w 120"/>
                <a:gd name="T25" fmla="*/ 46 h 96"/>
                <a:gd name="T26" fmla="*/ 26 w 120"/>
                <a:gd name="T27"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96">
                  <a:moveTo>
                    <a:pt x="26" y="31"/>
                  </a:moveTo>
                  <a:cubicBezTo>
                    <a:pt x="35" y="28"/>
                    <a:pt x="64" y="16"/>
                    <a:pt x="112" y="16"/>
                  </a:cubicBezTo>
                  <a:cubicBezTo>
                    <a:pt x="117" y="16"/>
                    <a:pt x="120" y="12"/>
                    <a:pt x="120" y="8"/>
                  </a:cubicBezTo>
                  <a:cubicBezTo>
                    <a:pt x="120" y="4"/>
                    <a:pt x="117" y="0"/>
                    <a:pt x="112" y="0"/>
                  </a:cubicBezTo>
                  <a:cubicBezTo>
                    <a:pt x="78" y="0"/>
                    <a:pt x="48" y="5"/>
                    <a:pt x="19" y="17"/>
                  </a:cubicBezTo>
                  <a:cubicBezTo>
                    <a:pt x="8" y="22"/>
                    <a:pt x="0" y="34"/>
                    <a:pt x="0" y="46"/>
                  </a:cubicBezTo>
                  <a:cubicBezTo>
                    <a:pt x="0" y="88"/>
                    <a:pt x="0" y="88"/>
                    <a:pt x="0" y="88"/>
                  </a:cubicBezTo>
                  <a:cubicBezTo>
                    <a:pt x="0" y="92"/>
                    <a:pt x="4" y="96"/>
                    <a:pt x="8" y="96"/>
                  </a:cubicBezTo>
                  <a:cubicBezTo>
                    <a:pt x="112" y="96"/>
                    <a:pt x="112" y="96"/>
                    <a:pt x="112" y="96"/>
                  </a:cubicBezTo>
                  <a:cubicBezTo>
                    <a:pt x="117" y="96"/>
                    <a:pt x="120" y="92"/>
                    <a:pt x="120" y="88"/>
                  </a:cubicBezTo>
                  <a:cubicBezTo>
                    <a:pt x="120" y="84"/>
                    <a:pt x="117" y="80"/>
                    <a:pt x="112" y="80"/>
                  </a:cubicBezTo>
                  <a:cubicBezTo>
                    <a:pt x="16" y="80"/>
                    <a:pt x="16" y="80"/>
                    <a:pt x="16" y="80"/>
                  </a:cubicBezTo>
                  <a:cubicBezTo>
                    <a:pt x="16" y="46"/>
                    <a:pt x="16" y="46"/>
                    <a:pt x="16" y="46"/>
                  </a:cubicBezTo>
                  <a:cubicBezTo>
                    <a:pt x="16" y="40"/>
                    <a:pt x="20" y="34"/>
                    <a:pt x="26" y="31"/>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0"/>
            <p:cNvSpPr>
              <a:spLocks noEditPoints="1"/>
            </p:cNvSpPr>
            <p:nvPr/>
          </p:nvSpPr>
          <p:spPr bwMode="auto">
            <a:xfrm>
              <a:off x="3955" y="2160"/>
              <a:ext cx="307" cy="326"/>
            </a:xfrm>
            <a:custGeom>
              <a:avLst/>
              <a:gdLst>
                <a:gd name="T0" fmla="*/ 64 w 128"/>
                <a:gd name="T1" fmla="*/ 136 h 136"/>
                <a:gd name="T2" fmla="*/ 128 w 128"/>
                <a:gd name="T3" fmla="*/ 64 h 136"/>
                <a:gd name="T4" fmla="*/ 64 w 128"/>
                <a:gd name="T5" fmla="*/ 0 h 136"/>
                <a:gd name="T6" fmla="*/ 0 w 128"/>
                <a:gd name="T7" fmla="*/ 64 h 136"/>
                <a:gd name="T8" fmla="*/ 64 w 128"/>
                <a:gd name="T9" fmla="*/ 136 h 136"/>
                <a:gd name="T10" fmla="*/ 64 w 128"/>
                <a:gd name="T11" fmla="*/ 16 h 136"/>
                <a:gd name="T12" fmla="*/ 112 w 128"/>
                <a:gd name="T13" fmla="*/ 64 h 136"/>
                <a:gd name="T14" fmla="*/ 64 w 128"/>
                <a:gd name="T15" fmla="*/ 120 h 136"/>
                <a:gd name="T16" fmla="*/ 16 w 128"/>
                <a:gd name="T17" fmla="*/ 64 h 136"/>
                <a:gd name="T18" fmla="*/ 64 w 128"/>
                <a:gd name="T19"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6">
                  <a:moveTo>
                    <a:pt x="64" y="136"/>
                  </a:moveTo>
                  <a:cubicBezTo>
                    <a:pt x="101" y="136"/>
                    <a:pt x="128" y="98"/>
                    <a:pt x="128" y="64"/>
                  </a:cubicBezTo>
                  <a:cubicBezTo>
                    <a:pt x="128" y="28"/>
                    <a:pt x="100" y="0"/>
                    <a:pt x="64" y="0"/>
                  </a:cubicBezTo>
                  <a:cubicBezTo>
                    <a:pt x="28" y="0"/>
                    <a:pt x="0" y="28"/>
                    <a:pt x="0" y="64"/>
                  </a:cubicBezTo>
                  <a:cubicBezTo>
                    <a:pt x="0" y="98"/>
                    <a:pt x="28" y="136"/>
                    <a:pt x="64" y="136"/>
                  </a:cubicBezTo>
                  <a:close/>
                  <a:moveTo>
                    <a:pt x="64" y="16"/>
                  </a:moveTo>
                  <a:cubicBezTo>
                    <a:pt x="91" y="16"/>
                    <a:pt x="112" y="37"/>
                    <a:pt x="112" y="64"/>
                  </a:cubicBezTo>
                  <a:cubicBezTo>
                    <a:pt x="112" y="90"/>
                    <a:pt x="91" y="120"/>
                    <a:pt x="64" y="120"/>
                  </a:cubicBezTo>
                  <a:cubicBezTo>
                    <a:pt x="37" y="120"/>
                    <a:pt x="16" y="90"/>
                    <a:pt x="16" y="64"/>
                  </a:cubicBezTo>
                  <a:cubicBezTo>
                    <a:pt x="16" y="37"/>
                    <a:pt x="37" y="16"/>
                    <a:pt x="64" y="16"/>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1"/>
            <p:cNvSpPr>
              <a:spLocks noEditPoints="1"/>
            </p:cNvSpPr>
            <p:nvPr/>
          </p:nvSpPr>
          <p:spPr bwMode="auto">
            <a:xfrm>
              <a:off x="4147" y="2467"/>
              <a:ext cx="307" cy="307"/>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2 h 128"/>
                <a:gd name="T12" fmla="*/ 16 w 128"/>
                <a:gd name="T13" fmla="*/ 64 h 128"/>
                <a:gd name="T14" fmla="*/ 64 w 128"/>
                <a:gd name="T15" fmla="*/ 16 h 128"/>
                <a:gd name="T16" fmla="*/ 112 w 128"/>
                <a:gd name="T17" fmla="*/ 64 h 128"/>
                <a:gd name="T18" fmla="*/ 64 w 128"/>
                <a:gd name="T19"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100" y="128"/>
                    <a:pt x="128" y="99"/>
                    <a:pt x="128" y="64"/>
                  </a:cubicBezTo>
                  <a:cubicBezTo>
                    <a:pt x="128" y="29"/>
                    <a:pt x="100" y="0"/>
                    <a:pt x="64" y="0"/>
                  </a:cubicBezTo>
                  <a:close/>
                  <a:moveTo>
                    <a:pt x="64" y="112"/>
                  </a:moveTo>
                  <a:cubicBezTo>
                    <a:pt x="38" y="112"/>
                    <a:pt x="16" y="91"/>
                    <a:pt x="16" y="64"/>
                  </a:cubicBezTo>
                  <a:cubicBezTo>
                    <a:pt x="16" y="38"/>
                    <a:pt x="38" y="16"/>
                    <a:pt x="64" y="16"/>
                  </a:cubicBezTo>
                  <a:cubicBezTo>
                    <a:pt x="91" y="16"/>
                    <a:pt x="112" y="38"/>
                    <a:pt x="112" y="64"/>
                  </a:cubicBezTo>
                  <a:cubicBezTo>
                    <a:pt x="112" y="91"/>
                    <a:pt x="91" y="112"/>
                    <a:pt x="64" y="112"/>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2"/>
            <p:cNvSpPr>
              <a:spLocks/>
            </p:cNvSpPr>
            <p:nvPr/>
          </p:nvSpPr>
          <p:spPr bwMode="auto">
            <a:xfrm>
              <a:off x="4282" y="2544"/>
              <a:ext cx="96" cy="96"/>
            </a:xfrm>
            <a:custGeom>
              <a:avLst/>
              <a:gdLst>
                <a:gd name="T0" fmla="*/ 32 w 40"/>
                <a:gd name="T1" fmla="*/ 24 h 40"/>
                <a:gd name="T2" fmla="*/ 16 w 40"/>
                <a:gd name="T3" fmla="*/ 24 h 40"/>
                <a:gd name="T4" fmla="*/ 16 w 40"/>
                <a:gd name="T5" fmla="*/ 8 h 40"/>
                <a:gd name="T6" fmla="*/ 8 w 40"/>
                <a:gd name="T7" fmla="*/ 0 h 40"/>
                <a:gd name="T8" fmla="*/ 0 w 40"/>
                <a:gd name="T9" fmla="*/ 8 h 40"/>
                <a:gd name="T10" fmla="*/ 0 w 40"/>
                <a:gd name="T11" fmla="*/ 32 h 40"/>
                <a:gd name="T12" fmla="*/ 8 w 40"/>
                <a:gd name="T13" fmla="*/ 40 h 40"/>
                <a:gd name="T14" fmla="*/ 32 w 40"/>
                <a:gd name="T15" fmla="*/ 40 h 40"/>
                <a:gd name="T16" fmla="*/ 40 w 40"/>
                <a:gd name="T17" fmla="*/ 32 h 40"/>
                <a:gd name="T18" fmla="*/ 32 w 40"/>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32" y="24"/>
                  </a:moveTo>
                  <a:cubicBezTo>
                    <a:pt x="16" y="24"/>
                    <a:pt x="16" y="24"/>
                    <a:pt x="16" y="24"/>
                  </a:cubicBezTo>
                  <a:cubicBezTo>
                    <a:pt x="16" y="8"/>
                    <a:pt x="16" y="8"/>
                    <a:pt x="16" y="8"/>
                  </a:cubicBezTo>
                  <a:cubicBezTo>
                    <a:pt x="16" y="4"/>
                    <a:pt x="13" y="0"/>
                    <a:pt x="8" y="0"/>
                  </a:cubicBezTo>
                  <a:cubicBezTo>
                    <a:pt x="4" y="0"/>
                    <a:pt x="0" y="4"/>
                    <a:pt x="0" y="8"/>
                  </a:cubicBezTo>
                  <a:cubicBezTo>
                    <a:pt x="0" y="32"/>
                    <a:pt x="0" y="32"/>
                    <a:pt x="0" y="32"/>
                  </a:cubicBezTo>
                  <a:cubicBezTo>
                    <a:pt x="0" y="36"/>
                    <a:pt x="4" y="40"/>
                    <a:pt x="8" y="40"/>
                  </a:cubicBezTo>
                  <a:cubicBezTo>
                    <a:pt x="32" y="40"/>
                    <a:pt x="32" y="40"/>
                    <a:pt x="32" y="40"/>
                  </a:cubicBezTo>
                  <a:cubicBezTo>
                    <a:pt x="37" y="40"/>
                    <a:pt x="40" y="36"/>
                    <a:pt x="40" y="32"/>
                  </a:cubicBezTo>
                  <a:cubicBezTo>
                    <a:pt x="40" y="28"/>
                    <a:pt x="37" y="24"/>
                    <a:pt x="32" y="24"/>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TextBox 20"/>
          <p:cNvSpPr txBox="1"/>
          <p:nvPr/>
        </p:nvSpPr>
        <p:spPr>
          <a:xfrm>
            <a:off x="6352394" y="678013"/>
            <a:ext cx="5478947" cy="430887"/>
          </a:xfrm>
          <a:prstGeom prst="rect">
            <a:avLst/>
          </a:prstGeom>
          <a:noFill/>
        </p:spPr>
        <p:txBody>
          <a:bodyPr wrap="square" lIns="0" tIns="0" rIns="0" bIns="0" rtlCol="0">
            <a:spAutoFit/>
          </a:bodyPr>
          <a:lstStyle/>
          <a:p>
            <a:r>
              <a:rPr lang="es-UY" sz="1400" b="1" i="1" dirty="0" smtClean="0">
                <a:solidFill>
                  <a:schemeClr val="accent2"/>
                </a:solidFill>
              </a:rPr>
              <a:t>Desde el 2009, tan solo la primera capa se ha visto afectada en dos ocasiones; siniestro máximo de $1,113,424 en 2020. </a:t>
            </a:r>
            <a:endParaRPr lang="es-UY" sz="1400" b="1" i="1" dirty="0">
              <a:solidFill>
                <a:schemeClr val="accent2"/>
              </a:solidFill>
            </a:endParaRPr>
          </a:p>
        </p:txBody>
      </p:sp>
      <p:grpSp>
        <p:nvGrpSpPr>
          <p:cNvPr id="22" name="Group 4"/>
          <p:cNvGrpSpPr>
            <a:grpSpLocks noChangeAspect="1"/>
          </p:cNvGrpSpPr>
          <p:nvPr/>
        </p:nvGrpSpPr>
        <p:grpSpPr bwMode="auto">
          <a:xfrm>
            <a:off x="5489039" y="628512"/>
            <a:ext cx="612775" cy="529888"/>
            <a:chOff x="3838" y="2158"/>
            <a:chExt cx="621" cy="537"/>
          </a:xfrm>
          <a:solidFill>
            <a:schemeClr val="accent2"/>
          </a:solidFill>
        </p:grpSpPr>
        <p:sp>
          <p:nvSpPr>
            <p:cNvPr id="23" name="Oval 5"/>
            <p:cNvSpPr>
              <a:spLocks noChangeArrowheads="1"/>
            </p:cNvSpPr>
            <p:nvPr/>
          </p:nvSpPr>
          <p:spPr bwMode="auto">
            <a:xfrm>
              <a:off x="4070" y="2254"/>
              <a:ext cx="154" cy="15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sp>
          <p:nvSpPr>
            <p:cNvPr id="24" name="Freeform 6"/>
            <p:cNvSpPr>
              <a:spLocks/>
            </p:cNvSpPr>
            <p:nvPr/>
          </p:nvSpPr>
          <p:spPr bwMode="auto">
            <a:xfrm>
              <a:off x="3838" y="2158"/>
              <a:ext cx="621" cy="420"/>
            </a:xfrm>
            <a:custGeom>
              <a:avLst/>
              <a:gdLst>
                <a:gd name="T0" fmla="*/ 119 w 259"/>
                <a:gd name="T1" fmla="*/ 127 h 175"/>
                <a:gd name="T2" fmla="*/ 73 w 259"/>
                <a:gd name="T3" fmla="*/ 72 h 175"/>
                <a:gd name="T4" fmla="*/ 123 w 259"/>
                <a:gd name="T5" fmla="*/ 16 h 175"/>
                <a:gd name="T6" fmla="*/ 129 w 259"/>
                <a:gd name="T7" fmla="*/ 16 h 175"/>
                <a:gd name="T8" fmla="*/ 185 w 259"/>
                <a:gd name="T9" fmla="*/ 72 h 175"/>
                <a:gd name="T10" fmla="*/ 185 w 259"/>
                <a:gd name="T11" fmla="*/ 75 h 175"/>
                <a:gd name="T12" fmla="*/ 184 w 259"/>
                <a:gd name="T13" fmla="*/ 80 h 175"/>
                <a:gd name="T14" fmla="*/ 192 w 259"/>
                <a:gd name="T15" fmla="*/ 88 h 175"/>
                <a:gd name="T16" fmla="*/ 200 w 259"/>
                <a:gd name="T17" fmla="*/ 80 h 175"/>
                <a:gd name="T18" fmla="*/ 201 w 259"/>
                <a:gd name="T19" fmla="*/ 77 h 175"/>
                <a:gd name="T20" fmla="*/ 201 w 259"/>
                <a:gd name="T21" fmla="*/ 72 h 175"/>
                <a:gd name="T22" fmla="*/ 193 w 259"/>
                <a:gd name="T23" fmla="*/ 38 h 175"/>
                <a:gd name="T24" fmla="*/ 240 w 259"/>
                <a:gd name="T25" fmla="*/ 83 h 175"/>
                <a:gd name="T26" fmla="*/ 240 w 259"/>
                <a:gd name="T27" fmla="*/ 93 h 175"/>
                <a:gd name="T28" fmla="*/ 241 w 259"/>
                <a:gd name="T29" fmla="*/ 104 h 175"/>
                <a:gd name="T30" fmla="*/ 253 w 259"/>
                <a:gd name="T31" fmla="*/ 102 h 175"/>
                <a:gd name="T32" fmla="*/ 252 w 259"/>
                <a:gd name="T33" fmla="*/ 73 h 175"/>
                <a:gd name="T34" fmla="*/ 129 w 259"/>
                <a:gd name="T35" fmla="*/ 0 h 175"/>
                <a:gd name="T36" fmla="*/ 122 w 259"/>
                <a:gd name="T37" fmla="*/ 0 h 175"/>
                <a:gd name="T38" fmla="*/ 6 w 259"/>
                <a:gd name="T39" fmla="*/ 74 h 175"/>
                <a:gd name="T40" fmla="*/ 6 w 259"/>
                <a:gd name="T41" fmla="*/ 102 h 175"/>
                <a:gd name="T42" fmla="*/ 112 w 259"/>
                <a:gd name="T43" fmla="*/ 175 h 175"/>
                <a:gd name="T44" fmla="*/ 113 w 259"/>
                <a:gd name="T45" fmla="*/ 175 h 175"/>
                <a:gd name="T46" fmla="*/ 121 w 259"/>
                <a:gd name="T47" fmla="*/ 169 h 175"/>
                <a:gd name="T48" fmla="*/ 115 w 259"/>
                <a:gd name="T49" fmla="*/ 159 h 175"/>
                <a:gd name="T50" fmla="*/ 19 w 259"/>
                <a:gd name="T51" fmla="*/ 93 h 175"/>
                <a:gd name="T52" fmla="*/ 19 w 259"/>
                <a:gd name="T53" fmla="*/ 83 h 175"/>
                <a:gd name="T54" fmla="*/ 66 w 259"/>
                <a:gd name="T55" fmla="*/ 38 h 175"/>
                <a:gd name="T56" fmla="*/ 57 w 259"/>
                <a:gd name="T57" fmla="*/ 72 h 175"/>
                <a:gd name="T58" fmla="*/ 116 w 259"/>
                <a:gd name="T59" fmla="*/ 143 h 175"/>
                <a:gd name="T60" fmla="*/ 117 w 259"/>
                <a:gd name="T61" fmla="*/ 143 h 175"/>
                <a:gd name="T62" fmla="*/ 125 w 259"/>
                <a:gd name="T63" fmla="*/ 137 h 175"/>
                <a:gd name="T64" fmla="*/ 119 w 259"/>
                <a:gd name="T65" fmla="*/ 1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175">
                  <a:moveTo>
                    <a:pt x="119" y="127"/>
                  </a:moveTo>
                  <a:cubicBezTo>
                    <a:pt x="92" y="122"/>
                    <a:pt x="73" y="99"/>
                    <a:pt x="73" y="72"/>
                  </a:cubicBezTo>
                  <a:cubicBezTo>
                    <a:pt x="73" y="43"/>
                    <a:pt x="95" y="19"/>
                    <a:pt x="123" y="16"/>
                  </a:cubicBezTo>
                  <a:cubicBezTo>
                    <a:pt x="125" y="16"/>
                    <a:pt x="127" y="16"/>
                    <a:pt x="129" y="16"/>
                  </a:cubicBezTo>
                  <a:cubicBezTo>
                    <a:pt x="160" y="16"/>
                    <a:pt x="185" y="41"/>
                    <a:pt x="185" y="72"/>
                  </a:cubicBezTo>
                  <a:cubicBezTo>
                    <a:pt x="185" y="73"/>
                    <a:pt x="185" y="74"/>
                    <a:pt x="185" y="75"/>
                  </a:cubicBezTo>
                  <a:cubicBezTo>
                    <a:pt x="185" y="77"/>
                    <a:pt x="184" y="78"/>
                    <a:pt x="184" y="80"/>
                  </a:cubicBezTo>
                  <a:cubicBezTo>
                    <a:pt x="184" y="84"/>
                    <a:pt x="188" y="88"/>
                    <a:pt x="192" y="88"/>
                  </a:cubicBezTo>
                  <a:cubicBezTo>
                    <a:pt x="197" y="88"/>
                    <a:pt x="200" y="84"/>
                    <a:pt x="200" y="80"/>
                  </a:cubicBezTo>
                  <a:cubicBezTo>
                    <a:pt x="200" y="79"/>
                    <a:pt x="201" y="78"/>
                    <a:pt x="201" y="77"/>
                  </a:cubicBezTo>
                  <a:cubicBezTo>
                    <a:pt x="201" y="75"/>
                    <a:pt x="201" y="74"/>
                    <a:pt x="201" y="72"/>
                  </a:cubicBezTo>
                  <a:cubicBezTo>
                    <a:pt x="201" y="60"/>
                    <a:pt x="198" y="48"/>
                    <a:pt x="193" y="38"/>
                  </a:cubicBezTo>
                  <a:cubicBezTo>
                    <a:pt x="211" y="51"/>
                    <a:pt x="227" y="68"/>
                    <a:pt x="240" y="83"/>
                  </a:cubicBezTo>
                  <a:cubicBezTo>
                    <a:pt x="242" y="86"/>
                    <a:pt x="242" y="90"/>
                    <a:pt x="240" y="93"/>
                  </a:cubicBezTo>
                  <a:cubicBezTo>
                    <a:pt x="237" y="97"/>
                    <a:pt x="238" y="102"/>
                    <a:pt x="241" y="104"/>
                  </a:cubicBezTo>
                  <a:cubicBezTo>
                    <a:pt x="245" y="107"/>
                    <a:pt x="250" y="106"/>
                    <a:pt x="253" y="102"/>
                  </a:cubicBezTo>
                  <a:cubicBezTo>
                    <a:pt x="259" y="94"/>
                    <a:pt x="259" y="82"/>
                    <a:pt x="252" y="73"/>
                  </a:cubicBezTo>
                  <a:cubicBezTo>
                    <a:pt x="225" y="40"/>
                    <a:pt x="182" y="0"/>
                    <a:pt x="129" y="0"/>
                  </a:cubicBezTo>
                  <a:cubicBezTo>
                    <a:pt x="127" y="0"/>
                    <a:pt x="124" y="0"/>
                    <a:pt x="122" y="0"/>
                  </a:cubicBezTo>
                  <a:cubicBezTo>
                    <a:pt x="65" y="4"/>
                    <a:pt x="22" y="52"/>
                    <a:pt x="6" y="74"/>
                  </a:cubicBezTo>
                  <a:cubicBezTo>
                    <a:pt x="0" y="82"/>
                    <a:pt x="0" y="94"/>
                    <a:pt x="6" y="102"/>
                  </a:cubicBezTo>
                  <a:cubicBezTo>
                    <a:pt x="17" y="117"/>
                    <a:pt x="57" y="165"/>
                    <a:pt x="112" y="175"/>
                  </a:cubicBezTo>
                  <a:cubicBezTo>
                    <a:pt x="112" y="175"/>
                    <a:pt x="113" y="175"/>
                    <a:pt x="113" y="175"/>
                  </a:cubicBezTo>
                  <a:cubicBezTo>
                    <a:pt x="117" y="175"/>
                    <a:pt x="120" y="173"/>
                    <a:pt x="121" y="169"/>
                  </a:cubicBezTo>
                  <a:cubicBezTo>
                    <a:pt x="122" y="164"/>
                    <a:pt x="119" y="160"/>
                    <a:pt x="115" y="159"/>
                  </a:cubicBezTo>
                  <a:cubicBezTo>
                    <a:pt x="65" y="150"/>
                    <a:pt x="29" y="106"/>
                    <a:pt x="19" y="93"/>
                  </a:cubicBezTo>
                  <a:cubicBezTo>
                    <a:pt x="17" y="90"/>
                    <a:pt x="17" y="86"/>
                    <a:pt x="19" y="83"/>
                  </a:cubicBezTo>
                  <a:cubicBezTo>
                    <a:pt x="27" y="72"/>
                    <a:pt x="44" y="53"/>
                    <a:pt x="66" y="38"/>
                  </a:cubicBezTo>
                  <a:cubicBezTo>
                    <a:pt x="60" y="48"/>
                    <a:pt x="57" y="60"/>
                    <a:pt x="57" y="72"/>
                  </a:cubicBezTo>
                  <a:cubicBezTo>
                    <a:pt x="57" y="106"/>
                    <a:pt x="82" y="136"/>
                    <a:pt x="116" y="143"/>
                  </a:cubicBezTo>
                  <a:cubicBezTo>
                    <a:pt x="116" y="143"/>
                    <a:pt x="117" y="143"/>
                    <a:pt x="117" y="143"/>
                  </a:cubicBezTo>
                  <a:cubicBezTo>
                    <a:pt x="121" y="143"/>
                    <a:pt x="124" y="141"/>
                    <a:pt x="125" y="137"/>
                  </a:cubicBezTo>
                  <a:cubicBezTo>
                    <a:pt x="126" y="133"/>
                    <a:pt x="123" y="128"/>
                    <a:pt x="119"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sp>
          <p:nvSpPr>
            <p:cNvPr id="25" name="Freeform 7"/>
            <p:cNvSpPr>
              <a:spLocks noEditPoints="1"/>
            </p:cNvSpPr>
            <p:nvPr/>
          </p:nvSpPr>
          <p:spPr bwMode="auto">
            <a:xfrm>
              <a:off x="4147" y="2388"/>
              <a:ext cx="307" cy="307"/>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2 h 128"/>
                <a:gd name="T12" fmla="*/ 16 w 128"/>
                <a:gd name="T13" fmla="*/ 64 h 128"/>
                <a:gd name="T14" fmla="*/ 64 w 128"/>
                <a:gd name="T15" fmla="*/ 16 h 128"/>
                <a:gd name="T16" fmla="*/ 112 w 128"/>
                <a:gd name="T17" fmla="*/ 64 h 128"/>
                <a:gd name="T18" fmla="*/ 64 w 128"/>
                <a:gd name="T19"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100" y="128"/>
                    <a:pt x="128" y="99"/>
                    <a:pt x="128" y="64"/>
                  </a:cubicBezTo>
                  <a:cubicBezTo>
                    <a:pt x="128" y="29"/>
                    <a:pt x="100" y="0"/>
                    <a:pt x="64" y="0"/>
                  </a:cubicBezTo>
                  <a:close/>
                  <a:moveTo>
                    <a:pt x="64" y="112"/>
                  </a:moveTo>
                  <a:cubicBezTo>
                    <a:pt x="38" y="112"/>
                    <a:pt x="16" y="91"/>
                    <a:pt x="16" y="64"/>
                  </a:cubicBezTo>
                  <a:cubicBezTo>
                    <a:pt x="16" y="38"/>
                    <a:pt x="38" y="16"/>
                    <a:pt x="64" y="16"/>
                  </a:cubicBezTo>
                  <a:cubicBezTo>
                    <a:pt x="91" y="16"/>
                    <a:pt x="112" y="38"/>
                    <a:pt x="112" y="64"/>
                  </a:cubicBezTo>
                  <a:cubicBezTo>
                    <a:pt x="112" y="91"/>
                    <a:pt x="91" y="112"/>
                    <a:pt x="6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sp>
          <p:nvSpPr>
            <p:cNvPr id="26" name="Freeform 8"/>
            <p:cNvSpPr>
              <a:spLocks/>
            </p:cNvSpPr>
            <p:nvPr/>
          </p:nvSpPr>
          <p:spPr bwMode="auto">
            <a:xfrm>
              <a:off x="4224" y="2465"/>
              <a:ext cx="154" cy="153"/>
            </a:xfrm>
            <a:custGeom>
              <a:avLst/>
              <a:gdLst>
                <a:gd name="T0" fmla="*/ 56 w 64"/>
                <a:gd name="T1" fmla="*/ 24 h 64"/>
                <a:gd name="T2" fmla="*/ 40 w 64"/>
                <a:gd name="T3" fmla="*/ 24 h 64"/>
                <a:gd name="T4" fmla="*/ 40 w 64"/>
                <a:gd name="T5" fmla="*/ 8 h 64"/>
                <a:gd name="T6" fmla="*/ 32 w 64"/>
                <a:gd name="T7" fmla="*/ 0 h 64"/>
                <a:gd name="T8" fmla="*/ 24 w 64"/>
                <a:gd name="T9" fmla="*/ 8 h 64"/>
                <a:gd name="T10" fmla="*/ 24 w 64"/>
                <a:gd name="T11" fmla="*/ 24 h 64"/>
                <a:gd name="T12" fmla="*/ 8 w 64"/>
                <a:gd name="T13" fmla="*/ 24 h 64"/>
                <a:gd name="T14" fmla="*/ 0 w 64"/>
                <a:gd name="T15" fmla="*/ 32 h 64"/>
                <a:gd name="T16" fmla="*/ 8 w 64"/>
                <a:gd name="T17" fmla="*/ 40 h 64"/>
                <a:gd name="T18" fmla="*/ 24 w 64"/>
                <a:gd name="T19" fmla="*/ 40 h 64"/>
                <a:gd name="T20" fmla="*/ 24 w 64"/>
                <a:gd name="T21" fmla="*/ 56 h 64"/>
                <a:gd name="T22" fmla="*/ 32 w 64"/>
                <a:gd name="T23" fmla="*/ 64 h 64"/>
                <a:gd name="T24" fmla="*/ 40 w 64"/>
                <a:gd name="T25" fmla="*/ 56 h 64"/>
                <a:gd name="T26" fmla="*/ 40 w 64"/>
                <a:gd name="T27" fmla="*/ 40 h 64"/>
                <a:gd name="T28" fmla="*/ 56 w 64"/>
                <a:gd name="T29" fmla="*/ 40 h 64"/>
                <a:gd name="T30" fmla="*/ 64 w 64"/>
                <a:gd name="T31" fmla="*/ 32 h 64"/>
                <a:gd name="T32" fmla="*/ 56 w 64"/>
                <a:gd name="T3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4">
                  <a:moveTo>
                    <a:pt x="56" y="24"/>
                  </a:moveTo>
                  <a:cubicBezTo>
                    <a:pt x="40" y="24"/>
                    <a:pt x="40" y="24"/>
                    <a:pt x="40" y="24"/>
                  </a:cubicBezTo>
                  <a:cubicBezTo>
                    <a:pt x="40" y="8"/>
                    <a:pt x="40" y="8"/>
                    <a:pt x="40" y="8"/>
                  </a:cubicBezTo>
                  <a:cubicBezTo>
                    <a:pt x="40" y="4"/>
                    <a:pt x="37" y="0"/>
                    <a:pt x="32" y="0"/>
                  </a:cubicBezTo>
                  <a:cubicBezTo>
                    <a:pt x="28" y="0"/>
                    <a:pt x="24" y="4"/>
                    <a:pt x="24" y="8"/>
                  </a:cubicBezTo>
                  <a:cubicBezTo>
                    <a:pt x="24" y="24"/>
                    <a:pt x="24" y="24"/>
                    <a:pt x="24" y="24"/>
                  </a:cubicBezTo>
                  <a:cubicBezTo>
                    <a:pt x="8" y="24"/>
                    <a:pt x="8" y="24"/>
                    <a:pt x="8" y="24"/>
                  </a:cubicBezTo>
                  <a:cubicBezTo>
                    <a:pt x="4" y="24"/>
                    <a:pt x="0" y="28"/>
                    <a:pt x="0" y="32"/>
                  </a:cubicBezTo>
                  <a:cubicBezTo>
                    <a:pt x="0" y="36"/>
                    <a:pt x="4" y="40"/>
                    <a:pt x="8" y="40"/>
                  </a:cubicBezTo>
                  <a:cubicBezTo>
                    <a:pt x="24" y="40"/>
                    <a:pt x="24" y="40"/>
                    <a:pt x="24" y="40"/>
                  </a:cubicBezTo>
                  <a:cubicBezTo>
                    <a:pt x="24" y="56"/>
                    <a:pt x="24" y="56"/>
                    <a:pt x="24" y="56"/>
                  </a:cubicBezTo>
                  <a:cubicBezTo>
                    <a:pt x="24" y="60"/>
                    <a:pt x="28" y="64"/>
                    <a:pt x="32" y="64"/>
                  </a:cubicBezTo>
                  <a:cubicBezTo>
                    <a:pt x="37" y="64"/>
                    <a:pt x="40" y="60"/>
                    <a:pt x="40" y="56"/>
                  </a:cubicBezTo>
                  <a:cubicBezTo>
                    <a:pt x="40" y="40"/>
                    <a:pt x="40" y="40"/>
                    <a:pt x="40" y="40"/>
                  </a:cubicBezTo>
                  <a:cubicBezTo>
                    <a:pt x="56" y="40"/>
                    <a:pt x="56" y="40"/>
                    <a:pt x="56" y="40"/>
                  </a:cubicBezTo>
                  <a:cubicBezTo>
                    <a:pt x="61" y="40"/>
                    <a:pt x="64" y="36"/>
                    <a:pt x="64" y="32"/>
                  </a:cubicBezTo>
                  <a:cubicBezTo>
                    <a:pt x="64" y="28"/>
                    <a:pt x="61"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grpSp>
      <p:sp>
        <p:nvSpPr>
          <p:cNvPr id="27" name="TextBox 26"/>
          <p:cNvSpPr txBox="1"/>
          <p:nvPr/>
        </p:nvSpPr>
        <p:spPr>
          <a:xfrm>
            <a:off x="2016108" y="6018916"/>
            <a:ext cx="8171411" cy="430887"/>
          </a:xfrm>
          <a:prstGeom prst="rect">
            <a:avLst/>
          </a:prstGeom>
          <a:noFill/>
        </p:spPr>
        <p:txBody>
          <a:bodyPr wrap="square" lIns="0" tIns="0" rIns="0" bIns="0" rtlCol="0">
            <a:spAutoFit/>
          </a:bodyPr>
          <a:lstStyle/>
          <a:p>
            <a:pPr algn="ctr"/>
            <a:r>
              <a:rPr lang="es-UY" sz="1400" b="1" i="1" dirty="0" smtClean="0">
                <a:solidFill>
                  <a:srgbClr val="FF8C00"/>
                </a:solidFill>
              </a:rPr>
              <a:t>Existe una gran diversificación territorial en la cartera de LARG, lo que hace improbable que ocurran eventos importantes en dos territorios simultáneamente. </a:t>
            </a:r>
            <a:endParaRPr lang="es-UY" sz="1400" b="1" i="1" dirty="0">
              <a:solidFill>
                <a:srgbClr val="FF8C00"/>
              </a:solidFill>
            </a:endParaRPr>
          </a:p>
        </p:txBody>
      </p:sp>
    </p:spTree>
    <p:extLst>
      <p:ext uri="{BB962C8B-B14F-4D97-AF65-F5344CB8AC3E}">
        <p14:creationId xmlns:p14="http://schemas.microsoft.com/office/powerpoint/2010/main" val="3351416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Contrato Operativo</a:t>
            </a:r>
            <a:endParaRPr lang="es-ES" dirty="0"/>
          </a:p>
        </p:txBody>
      </p:sp>
      <p:graphicFrame>
        <p:nvGraphicFramePr>
          <p:cNvPr id="8" name="Object 7"/>
          <p:cNvGraphicFramePr>
            <a:graphicFrameLocks noChangeAspect="1"/>
          </p:cNvGraphicFramePr>
          <p:nvPr>
            <p:extLst>
              <p:ext uri="{D42A27DB-BD31-4B8C-83A1-F6EECF244321}">
                <p14:modId xmlns:p14="http://schemas.microsoft.com/office/powerpoint/2010/main" val="963299906"/>
              </p:ext>
            </p:extLst>
          </p:nvPr>
        </p:nvGraphicFramePr>
        <p:xfrm>
          <a:off x="485775" y="1425526"/>
          <a:ext cx="11226801" cy="1370903"/>
        </p:xfrm>
        <a:graphic>
          <a:graphicData uri="http://schemas.openxmlformats.org/presentationml/2006/ole">
            <mc:AlternateContent xmlns:mc="http://schemas.openxmlformats.org/markup-compatibility/2006">
              <mc:Choice xmlns:v="urn:schemas-microsoft-com:vml" Requires="v">
                <p:oleObj spid="_x0000_s2069" name="Worksheet" r:id="rId3" imgW="8788607" imgH="1073173" progId="Excel.Sheet.12">
                  <p:embed/>
                </p:oleObj>
              </mc:Choice>
              <mc:Fallback>
                <p:oleObj name="Worksheet" r:id="rId3" imgW="8788607" imgH="1073173" progId="Excel.Sheet.12">
                  <p:embed/>
                  <p:pic>
                    <p:nvPicPr>
                      <p:cNvPr id="8" name="Object 7"/>
                      <p:cNvPicPr/>
                      <p:nvPr/>
                    </p:nvPicPr>
                    <p:blipFill>
                      <a:blip r:embed="rId4"/>
                      <a:stretch>
                        <a:fillRect/>
                      </a:stretch>
                    </p:blipFill>
                    <p:spPr>
                      <a:xfrm>
                        <a:off x="485775" y="1425526"/>
                        <a:ext cx="11226801" cy="1370903"/>
                      </a:xfrm>
                      <a:prstGeom prst="rect">
                        <a:avLst/>
                      </a:prstGeom>
                    </p:spPr>
                  </p:pic>
                </p:oleObj>
              </mc:Fallback>
            </mc:AlternateContent>
          </a:graphicData>
        </a:graphic>
      </p:graphicFrame>
      <p:sp>
        <p:nvSpPr>
          <p:cNvPr id="7" name="Text Placeholder 5"/>
          <p:cNvSpPr>
            <a:spLocks noGrp="1"/>
          </p:cNvSpPr>
          <p:nvPr>
            <p:ph type="body" sz="quarter" idx="12"/>
          </p:nvPr>
        </p:nvSpPr>
        <p:spPr>
          <a:xfrm>
            <a:off x="485776" y="806400"/>
            <a:ext cx="11226800" cy="320400"/>
          </a:xfrm>
        </p:spPr>
        <p:txBody>
          <a:bodyPr/>
          <a:lstStyle/>
          <a:p>
            <a:r>
              <a:rPr lang="es-EC" dirty="0" smtClean="0">
                <a:solidFill>
                  <a:schemeClr val="tx2"/>
                </a:solidFill>
              </a:rPr>
              <a:t>Estructura actual - USD</a:t>
            </a:r>
            <a:endParaRPr lang="es-EC" dirty="0">
              <a:solidFill>
                <a:schemeClr val="tx2"/>
              </a:solidFill>
            </a:endParaRPr>
          </a:p>
        </p:txBody>
      </p:sp>
      <p:sp>
        <p:nvSpPr>
          <p:cNvPr id="9" name="TextBox 8"/>
          <p:cNvSpPr txBox="1"/>
          <p:nvPr/>
        </p:nvSpPr>
        <p:spPr>
          <a:xfrm>
            <a:off x="6668371" y="3273384"/>
            <a:ext cx="5142340" cy="1302408"/>
          </a:xfrm>
          <a:prstGeom prst="rect">
            <a:avLst/>
          </a:prstGeom>
          <a:noFill/>
        </p:spPr>
        <p:txBody>
          <a:bodyPr wrap="square" lIns="0" tIns="0" rIns="0" bIns="0" rtlCol="0">
            <a:spAutoFit/>
          </a:bodyPr>
          <a:lstStyle/>
          <a:p>
            <a:pPr>
              <a:lnSpc>
                <a:spcPts val="1700"/>
              </a:lnSpc>
              <a:spcAft>
                <a:spcPct val="5000"/>
              </a:spcAft>
            </a:pPr>
            <a:r>
              <a:rPr lang="es-PE" sz="1200" i="1" kern="0" dirty="0">
                <a:solidFill>
                  <a:schemeClr val="tx2"/>
                </a:solidFill>
              </a:rPr>
              <a:t>Futuro tendría que tener tres siniestros superiores a $100,000 para quedarse sin capacidad en la primera capa. </a:t>
            </a:r>
            <a:endParaRPr lang="es-PE" sz="1200" i="1" kern="0" dirty="0" smtClean="0">
              <a:solidFill>
                <a:schemeClr val="tx2"/>
              </a:solidFill>
            </a:endParaRPr>
          </a:p>
          <a:p>
            <a:pPr>
              <a:lnSpc>
                <a:spcPts val="1700"/>
              </a:lnSpc>
              <a:spcAft>
                <a:spcPct val="5000"/>
              </a:spcAft>
            </a:pPr>
            <a:endParaRPr lang="es-PE" sz="1200" i="1" kern="0" dirty="0">
              <a:solidFill>
                <a:schemeClr val="tx2"/>
              </a:solidFill>
            </a:endParaRPr>
          </a:p>
          <a:p>
            <a:pPr>
              <a:lnSpc>
                <a:spcPts val="1700"/>
              </a:lnSpc>
              <a:spcAft>
                <a:spcPct val="5000"/>
              </a:spcAft>
            </a:pPr>
            <a:r>
              <a:rPr lang="es-PE" sz="1200" i="1" kern="0" dirty="0">
                <a:solidFill>
                  <a:schemeClr val="tx2"/>
                </a:solidFill>
              </a:rPr>
              <a:t>Entre las 6 compañías, tendrían que tener </a:t>
            </a:r>
            <a:r>
              <a:rPr lang="es-PE" sz="1200" i="1" kern="0" dirty="0" smtClean="0">
                <a:solidFill>
                  <a:schemeClr val="tx2"/>
                </a:solidFill>
              </a:rPr>
              <a:t>tres </a:t>
            </a:r>
            <a:r>
              <a:rPr lang="es-PE" sz="1200" i="1" kern="0" dirty="0">
                <a:solidFill>
                  <a:schemeClr val="tx2"/>
                </a:solidFill>
              </a:rPr>
              <a:t>siniestros superiores a $1,000,000 en un mismo año para agotar la capacidad de la segunda capa. </a:t>
            </a:r>
          </a:p>
          <a:p>
            <a:pPr algn="l"/>
            <a:endParaRPr lang="es-HN" sz="1200" i="1" dirty="0">
              <a:solidFill>
                <a:schemeClr val="tx2"/>
              </a:solidFill>
            </a:endParaRPr>
          </a:p>
        </p:txBody>
      </p:sp>
      <p:grpSp>
        <p:nvGrpSpPr>
          <p:cNvPr id="10" name="Group 9"/>
          <p:cNvGrpSpPr>
            <a:grpSpLocks noChangeAspect="1"/>
          </p:cNvGrpSpPr>
          <p:nvPr/>
        </p:nvGrpSpPr>
        <p:grpSpPr bwMode="auto">
          <a:xfrm>
            <a:off x="630779" y="3474261"/>
            <a:ext cx="561851" cy="577850"/>
            <a:chOff x="3840" y="2163"/>
            <a:chExt cx="597" cy="614"/>
          </a:xfrm>
        </p:grpSpPr>
        <p:sp>
          <p:nvSpPr>
            <p:cNvPr id="11" name="Freeform 10"/>
            <p:cNvSpPr>
              <a:spLocks/>
            </p:cNvSpPr>
            <p:nvPr/>
          </p:nvSpPr>
          <p:spPr bwMode="auto">
            <a:xfrm>
              <a:off x="3840" y="2527"/>
              <a:ext cx="367" cy="230"/>
            </a:xfrm>
            <a:custGeom>
              <a:avLst/>
              <a:gdLst>
                <a:gd name="T0" fmla="*/ 26 w 153"/>
                <a:gd name="T1" fmla="*/ 31 h 96"/>
                <a:gd name="T2" fmla="*/ 112 w 153"/>
                <a:gd name="T3" fmla="*/ 16 h 96"/>
                <a:gd name="T4" fmla="*/ 144 w 153"/>
                <a:gd name="T5" fmla="*/ 18 h 96"/>
                <a:gd name="T6" fmla="*/ 152 w 153"/>
                <a:gd name="T7" fmla="*/ 10 h 96"/>
                <a:gd name="T8" fmla="*/ 145 w 153"/>
                <a:gd name="T9" fmla="*/ 2 h 96"/>
                <a:gd name="T10" fmla="*/ 112 w 153"/>
                <a:gd name="T11" fmla="*/ 0 h 96"/>
                <a:gd name="T12" fmla="*/ 19 w 153"/>
                <a:gd name="T13" fmla="*/ 17 h 96"/>
                <a:gd name="T14" fmla="*/ 0 w 153"/>
                <a:gd name="T15" fmla="*/ 46 h 96"/>
                <a:gd name="T16" fmla="*/ 0 w 153"/>
                <a:gd name="T17" fmla="*/ 88 h 96"/>
                <a:gd name="T18" fmla="*/ 8 w 153"/>
                <a:gd name="T19" fmla="*/ 96 h 96"/>
                <a:gd name="T20" fmla="*/ 104 w 153"/>
                <a:gd name="T21" fmla="*/ 96 h 96"/>
                <a:gd name="T22" fmla="*/ 112 w 153"/>
                <a:gd name="T23" fmla="*/ 88 h 96"/>
                <a:gd name="T24" fmla="*/ 104 w 153"/>
                <a:gd name="T25" fmla="*/ 80 h 96"/>
                <a:gd name="T26" fmla="*/ 16 w 153"/>
                <a:gd name="T27" fmla="*/ 80 h 96"/>
                <a:gd name="T28" fmla="*/ 16 w 153"/>
                <a:gd name="T29" fmla="*/ 46 h 96"/>
                <a:gd name="T30" fmla="*/ 26 w 153"/>
                <a:gd name="T31"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96">
                  <a:moveTo>
                    <a:pt x="26" y="31"/>
                  </a:moveTo>
                  <a:cubicBezTo>
                    <a:pt x="35" y="28"/>
                    <a:pt x="64" y="16"/>
                    <a:pt x="112" y="16"/>
                  </a:cubicBezTo>
                  <a:cubicBezTo>
                    <a:pt x="124" y="16"/>
                    <a:pt x="134" y="17"/>
                    <a:pt x="144" y="18"/>
                  </a:cubicBezTo>
                  <a:cubicBezTo>
                    <a:pt x="148" y="18"/>
                    <a:pt x="152" y="15"/>
                    <a:pt x="152" y="10"/>
                  </a:cubicBezTo>
                  <a:cubicBezTo>
                    <a:pt x="153" y="6"/>
                    <a:pt x="149" y="2"/>
                    <a:pt x="145" y="2"/>
                  </a:cubicBezTo>
                  <a:cubicBezTo>
                    <a:pt x="135" y="1"/>
                    <a:pt x="124" y="0"/>
                    <a:pt x="112" y="0"/>
                  </a:cubicBezTo>
                  <a:cubicBezTo>
                    <a:pt x="78" y="0"/>
                    <a:pt x="48" y="5"/>
                    <a:pt x="19" y="17"/>
                  </a:cubicBezTo>
                  <a:cubicBezTo>
                    <a:pt x="8" y="22"/>
                    <a:pt x="0" y="34"/>
                    <a:pt x="0" y="46"/>
                  </a:cubicBezTo>
                  <a:cubicBezTo>
                    <a:pt x="0" y="88"/>
                    <a:pt x="0" y="88"/>
                    <a:pt x="0" y="88"/>
                  </a:cubicBezTo>
                  <a:cubicBezTo>
                    <a:pt x="0" y="92"/>
                    <a:pt x="4" y="96"/>
                    <a:pt x="8" y="96"/>
                  </a:cubicBezTo>
                  <a:cubicBezTo>
                    <a:pt x="104" y="96"/>
                    <a:pt x="104" y="96"/>
                    <a:pt x="104" y="96"/>
                  </a:cubicBezTo>
                  <a:cubicBezTo>
                    <a:pt x="109" y="96"/>
                    <a:pt x="112" y="92"/>
                    <a:pt x="112" y="88"/>
                  </a:cubicBezTo>
                  <a:cubicBezTo>
                    <a:pt x="112" y="84"/>
                    <a:pt x="109" y="80"/>
                    <a:pt x="104" y="80"/>
                  </a:cubicBezTo>
                  <a:cubicBezTo>
                    <a:pt x="16" y="80"/>
                    <a:pt x="16" y="80"/>
                    <a:pt x="16" y="80"/>
                  </a:cubicBezTo>
                  <a:cubicBezTo>
                    <a:pt x="16" y="46"/>
                    <a:pt x="16" y="46"/>
                    <a:pt x="16" y="46"/>
                  </a:cubicBezTo>
                  <a:cubicBezTo>
                    <a:pt x="16" y="40"/>
                    <a:pt x="20" y="34"/>
                    <a:pt x="26" y="31"/>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noEditPoints="1"/>
            </p:cNvSpPr>
            <p:nvPr/>
          </p:nvSpPr>
          <p:spPr bwMode="auto">
            <a:xfrm>
              <a:off x="3955" y="2163"/>
              <a:ext cx="307" cy="326"/>
            </a:xfrm>
            <a:custGeom>
              <a:avLst/>
              <a:gdLst>
                <a:gd name="T0" fmla="*/ 64 w 128"/>
                <a:gd name="T1" fmla="*/ 136 h 136"/>
                <a:gd name="T2" fmla="*/ 128 w 128"/>
                <a:gd name="T3" fmla="*/ 64 h 136"/>
                <a:gd name="T4" fmla="*/ 64 w 128"/>
                <a:gd name="T5" fmla="*/ 0 h 136"/>
                <a:gd name="T6" fmla="*/ 0 w 128"/>
                <a:gd name="T7" fmla="*/ 64 h 136"/>
                <a:gd name="T8" fmla="*/ 64 w 128"/>
                <a:gd name="T9" fmla="*/ 136 h 136"/>
                <a:gd name="T10" fmla="*/ 64 w 128"/>
                <a:gd name="T11" fmla="*/ 16 h 136"/>
                <a:gd name="T12" fmla="*/ 112 w 128"/>
                <a:gd name="T13" fmla="*/ 64 h 136"/>
                <a:gd name="T14" fmla="*/ 64 w 128"/>
                <a:gd name="T15" fmla="*/ 120 h 136"/>
                <a:gd name="T16" fmla="*/ 16 w 128"/>
                <a:gd name="T17" fmla="*/ 64 h 136"/>
                <a:gd name="T18" fmla="*/ 64 w 128"/>
                <a:gd name="T19"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6">
                  <a:moveTo>
                    <a:pt x="64" y="136"/>
                  </a:moveTo>
                  <a:cubicBezTo>
                    <a:pt x="101" y="136"/>
                    <a:pt x="128" y="98"/>
                    <a:pt x="128" y="64"/>
                  </a:cubicBezTo>
                  <a:cubicBezTo>
                    <a:pt x="128" y="28"/>
                    <a:pt x="100" y="0"/>
                    <a:pt x="64" y="0"/>
                  </a:cubicBezTo>
                  <a:cubicBezTo>
                    <a:pt x="28" y="0"/>
                    <a:pt x="0" y="28"/>
                    <a:pt x="0" y="64"/>
                  </a:cubicBezTo>
                  <a:cubicBezTo>
                    <a:pt x="0" y="98"/>
                    <a:pt x="28" y="136"/>
                    <a:pt x="64" y="136"/>
                  </a:cubicBezTo>
                  <a:close/>
                  <a:moveTo>
                    <a:pt x="64" y="16"/>
                  </a:moveTo>
                  <a:cubicBezTo>
                    <a:pt x="91" y="16"/>
                    <a:pt x="112" y="37"/>
                    <a:pt x="112" y="64"/>
                  </a:cubicBezTo>
                  <a:cubicBezTo>
                    <a:pt x="112" y="90"/>
                    <a:pt x="91" y="120"/>
                    <a:pt x="64" y="120"/>
                  </a:cubicBezTo>
                  <a:cubicBezTo>
                    <a:pt x="37" y="120"/>
                    <a:pt x="16" y="90"/>
                    <a:pt x="16" y="64"/>
                  </a:cubicBezTo>
                  <a:cubicBezTo>
                    <a:pt x="16" y="37"/>
                    <a:pt x="37" y="16"/>
                    <a:pt x="64" y="16"/>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noEditPoints="1"/>
            </p:cNvSpPr>
            <p:nvPr/>
          </p:nvSpPr>
          <p:spPr bwMode="auto">
            <a:xfrm>
              <a:off x="4166" y="2506"/>
              <a:ext cx="271" cy="271"/>
            </a:xfrm>
            <a:custGeom>
              <a:avLst/>
              <a:gdLst>
                <a:gd name="T0" fmla="*/ 110 w 113"/>
                <a:gd name="T1" fmla="*/ 27 h 113"/>
                <a:gd name="T2" fmla="*/ 86 w 113"/>
                <a:gd name="T3" fmla="*/ 3 h 113"/>
                <a:gd name="T4" fmla="*/ 75 w 113"/>
                <a:gd name="T5" fmla="*/ 3 h 113"/>
                <a:gd name="T6" fmla="*/ 3 w 113"/>
                <a:gd name="T7" fmla="*/ 75 h 113"/>
                <a:gd name="T8" fmla="*/ 0 w 113"/>
                <a:gd name="T9" fmla="*/ 81 h 113"/>
                <a:gd name="T10" fmla="*/ 0 w 113"/>
                <a:gd name="T11" fmla="*/ 105 h 113"/>
                <a:gd name="T12" fmla="*/ 8 w 113"/>
                <a:gd name="T13" fmla="*/ 113 h 113"/>
                <a:gd name="T14" fmla="*/ 32 w 113"/>
                <a:gd name="T15" fmla="*/ 113 h 113"/>
                <a:gd name="T16" fmla="*/ 38 w 113"/>
                <a:gd name="T17" fmla="*/ 111 h 113"/>
                <a:gd name="T18" fmla="*/ 110 w 113"/>
                <a:gd name="T19" fmla="*/ 39 h 113"/>
                <a:gd name="T20" fmla="*/ 110 w 113"/>
                <a:gd name="T21" fmla="*/ 27 h 113"/>
                <a:gd name="T22" fmla="*/ 29 w 113"/>
                <a:gd name="T23" fmla="*/ 97 h 113"/>
                <a:gd name="T24" fmla="*/ 16 w 113"/>
                <a:gd name="T25" fmla="*/ 97 h 113"/>
                <a:gd name="T26" fmla="*/ 16 w 113"/>
                <a:gd name="T27" fmla="*/ 84 h 113"/>
                <a:gd name="T28" fmla="*/ 80 w 113"/>
                <a:gd name="T29" fmla="*/ 20 h 113"/>
                <a:gd name="T30" fmla="*/ 93 w 113"/>
                <a:gd name="T31" fmla="*/ 33 h 113"/>
                <a:gd name="T32" fmla="*/ 29 w 113"/>
                <a:gd name="T33" fmla="*/ 9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13">
                  <a:moveTo>
                    <a:pt x="110" y="27"/>
                  </a:moveTo>
                  <a:cubicBezTo>
                    <a:pt x="86" y="3"/>
                    <a:pt x="86" y="3"/>
                    <a:pt x="86" y="3"/>
                  </a:cubicBezTo>
                  <a:cubicBezTo>
                    <a:pt x="83" y="0"/>
                    <a:pt x="78" y="0"/>
                    <a:pt x="75" y="3"/>
                  </a:cubicBezTo>
                  <a:cubicBezTo>
                    <a:pt x="3" y="75"/>
                    <a:pt x="3" y="75"/>
                    <a:pt x="3" y="75"/>
                  </a:cubicBezTo>
                  <a:cubicBezTo>
                    <a:pt x="1" y="77"/>
                    <a:pt x="0" y="79"/>
                    <a:pt x="0" y="81"/>
                  </a:cubicBezTo>
                  <a:cubicBezTo>
                    <a:pt x="0" y="105"/>
                    <a:pt x="0" y="105"/>
                    <a:pt x="0" y="105"/>
                  </a:cubicBezTo>
                  <a:cubicBezTo>
                    <a:pt x="0" y="109"/>
                    <a:pt x="4" y="113"/>
                    <a:pt x="8" y="113"/>
                  </a:cubicBezTo>
                  <a:cubicBezTo>
                    <a:pt x="32" y="113"/>
                    <a:pt x="32" y="113"/>
                    <a:pt x="32" y="113"/>
                  </a:cubicBezTo>
                  <a:cubicBezTo>
                    <a:pt x="34" y="113"/>
                    <a:pt x="36" y="112"/>
                    <a:pt x="38" y="111"/>
                  </a:cubicBezTo>
                  <a:cubicBezTo>
                    <a:pt x="110" y="39"/>
                    <a:pt x="110" y="39"/>
                    <a:pt x="110" y="39"/>
                  </a:cubicBezTo>
                  <a:cubicBezTo>
                    <a:pt x="113" y="36"/>
                    <a:pt x="113" y="31"/>
                    <a:pt x="110" y="27"/>
                  </a:cubicBezTo>
                  <a:close/>
                  <a:moveTo>
                    <a:pt x="29" y="97"/>
                  </a:moveTo>
                  <a:cubicBezTo>
                    <a:pt x="16" y="97"/>
                    <a:pt x="16" y="97"/>
                    <a:pt x="16" y="97"/>
                  </a:cubicBezTo>
                  <a:cubicBezTo>
                    <a:pt x="16" y="84"/>
                    <a:pt x="16" y="84"/>
                    <a:pt x="16" y="84"/>
                  </a:cubicBezTo>
                  <a:cubicBezTo>
                    <a:pt x="80" y="20"/>
                    <a:pt x="80" y="20"/>
                    <a:pt x="80" y="20"/>
                  </a:cubicBezTo>
                  <a:cubicBezTo>
                    <a:pt x="93" y="33"/>
                    <a:pt x="93" y="33"/>
                    <a:pt x="93" y="33"/>
                  </a:cubicBezTo>
                  <a:lnTo>
                    <a:pt x="29" y="97"/>
                  </a:ln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extBox 13"/>
          <p:cNvSpPr txBox="1"/>
          <p:nvPr/>
        </p:nvSpPr>
        <p:spPr>
          <a:xfrm>
            <a:off x="1294151" y="3654182"/>
            <a:ext cx="5272699" cy="218008"/>
          </a:xfrm>
          <a:prstGeom prst="rect">
            <a:avLst/>
          </a:prstGeom>
          <a:noFill/>
        </p:spPr>
        <p:txBody>
          <a:bodyPr wrap="square" lIns="0" tIns="0" rIns="0" bIns="0" rtlCol="0">
            <a:spAutoFit/>
          </a:bodyPr>
          <a:lstStyle/>
          <a:p>
            <a:pPr>
              <a:lnSpc>
                <a:spcPts val="1700"/>
              </a:lnSpc>
              <a:spcAft>
                <a:spcPct val="5000"/>
              </a:spcAft>
            </a:pPr>
            <a:r>
              <a:rPr lang="es-PE" sz="1400" kern="0" dirty="0" smtClean="0"/>
              <a:t>En las dos primeras capas, LARG cuenta con dos reinstalaciones. </a:t>
            </a:r>
          </a:p>
        </p:txBody>
      </p:sp>
      <p:sp>
        <p:nvSpPr>
          <p:cNvPr id="19" name="TextBox 18"/>
          <p:cNvSpPr txBox="1"/>
          <p:nvPr/>
        </p:nvSpPr>
        <p:spPr>
          <a:xfrm>
            <a:off x="1294151" y="5236482"/>
            <a:ext cx="5058243" cy="204351"/>
          </a:xfrm>
          <a:prstGeom prst="rect">
            <a:avLst/>
          </a:prstGeom>
          <a:noFill/>
        </p:spPr>
        <p:txBody>
          <a:bodyPr wrap="square" lIns="0" tIns="0" rIns="0" bIns="0" rtlCol="0">
            <a:spAutoFit/>
          </a:bodyPr>
          <a:lstStyle/>
          <a:p>
            <a:pPr>
              <a:lnSpc>
                <a:spcPts val="1700"/>
              </a:lnSpc>
              <a:spcAft>
                <a:spcPct val="5000"/>
              </a:spcAft>
            </a:pPr>
            <a:r>
              <a:rPr lang="es-PE" sz="1400" kern="0" dirty="0" smtClean="0"/>
              <a:t>En las dos últimas capas, LARG cuenta con una reinstalación. </a:t>
            </a:r>
          </a:p>
        </p:txBody>
      </p:sp>
      <p:grpSp>
        <p:nvGrpSpPr>
          <p:cNvPr id="20" name="Group 28"/>
          <p:cNvGrpSpPr>
            <a:grpSpLocks noChangeAspect="1"/>
          </p:cNvGrpSpPr>
          <p:nvPr/>
        </p:nvGrpSpPr>
        <p:grpSpPr bwMode="auto">
          <a:xfrm>
            <a:off x="630779" y="5052748"/>
            <a:ext cx="590736" cy="590736"/>
            <a:chOff x="3840" y="2160"/>
            <a:chExt cx="614" cy="614"/>
          </a:xfrm>
        </p:grpSpPr>
        <p:sp>
          <p:nvSpPr>
            <p:cNvPr id="21" name="Freeform 29"/>
            <p:cNvSpPr>
              <a:spLocks/>
            </p:cNvSpPr>
            <p:nvPr/>
          </p:nvSpPr>
          <p:spPr bwMode="auto">
            <a:xfrm>
              <a:off x="3840" y="2525"/>
              <a:ext cx="288" cy="230"/>
            </a:xfrm>
            <a:custGeom>
              <a:avLst/>
              <a:gdLst>
                <a:gd name="T0" fmla="*/ 26 w 120"/>
                <a:gd name="T1" fmla="*/ 31 h 96"/>
                <a:gd name="T2" fmla="*/ 112 w 120"/>
                <a:gd name="T3" fmla="*/ 16 h 96"/>
                <a:gd name="T4" fmla="*/ 120 w 120"/>
                <a:gd name="T5" fmla="*/ 8 h 96"/>
                <a:gd name="T6" fmla="*/ 112 w 120"/>
                <a:gd name="T7" fmla="*/ 0 h 96"/>
                <a:gd name="T8" fmla="*/ 19 w 120"/>
                <a:gd name="T9" fmla="*/ 17 h 96"/>
                <a:gd name="T10" fmla="*/ 0 w 120"/>
                <a:gd name="T11" fmla="*/ 46 h 96"/>
                <a:gd name="T12" fmla="*/ 0 w 120"/>
                <a:gd name="T13" fmla="*/ 88 h 96"/>
                <a:gd name="T14" fmla="*/ 8 w 120"/>
                <a:gd name="T15" fmla="*/ 96 h 96"/>
                <a:gd name="T16" fmla="*/ 112 w 120"/>
                <a:gd name="T17" fmla="*/ 96 h 96"/>
                <a:gd name="T18" fmla="*/ 120 w 120"/>
                <a:gd name="T19" fmla="*/ 88 h 96"/>
                <a:gd name="T20" fmla="*/ 112 w 120"/>
                <a:gd name="T21" fmla="*/ 80 h 96"/>
                <a:gd name="T22" fmla="*/ 16 w 120"/>
                <a:gd name="T23" fmla="*/ 80 h 96"/>
                <a:gd name="T24" fmla="*/ 16 w 120"/>
                <a:gd name="T25" fmla="*/ 46 h 96"/>
                <a:gd name="T26" fmla="*/ 26 w 120"/>
                <a:gd name="T27" fmla="*/ 3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96">
                  <a:moveTo>
                    <a:pt x="26" y="31"/>
                  </a:moveTo>
                  <a:cubicBezTo>
                    <a:pt x="35" y="28"/>
                    <a:pt x="64" y="16"/>
                    <a:pt x="112" y="16"/>
                  </a:cubicBezTo>
                  <a:cubicBezTo>
                    <a:pt x="117" y="16"/>
                    <a:pt x="120" y="12"/>
                    <a:pt x="120" y="8"/>
                  </a:cubicBezTo>
                  <a:cubicBezTo>
                    <a:pt x="120" y="4"/>
                    <a:pt x="117" y="0"/>
                    <a:pt x="112" y="0"/>
                  </a:cubicBezTo>
                  <a:cubicBezTo>
                    <a:pt x="78" y="0"/>
                    <a:pt x="48" y="5"/>
                    <a:pt x="19" y="17"/>
                  </a:cubicBezTo>
                  <a:cubicBezTo>
                    <a:pt x="8" y="22"/>
                    <a:pt x="0" y="34"/>
                    <a:pt x="0" y="46"/>
                  </a:cubicBezTo>
                  <a:cubicBezTo>
                    <a:pt x="0" y="88"/>
                    <a:pt x="0" y="88"/>
                    <a:pt x="0" y="88"/>
                  </a:cubicBezTo>
                  <a:cubicBezTo>
                    <a:pt x="0" y="92"/>
                    <a:pt x="4" y="96"/>
                    <a:pt x="8" y="96"/>
                  </a:cubicBezTo>
                  <a:cubicBezTo>
                    <a:pt x="112" y="96"/>
                    <a:pt x="112" y="96"/>
                    <a:pt x="112" y="96"/>
                  </a:cubicBezTo>
                  <a:cubicBezTo>
                    <a:pt x="117" y="96"/>
                    <a:pt x="120" y="92"/>
                    <a:pt x="120" y="88"/>
                  </a:cubicBezTo>
                  <a:cubicBezTo>
                    <a:pt x="120" y="84"/>
                    <a:pt x="117" y="80"/>
                    <a:pt x="112" y="80"/>
                  </a:cubicBezTo>
                  <a:cubicBezTo>
                    <a:pt x="16" y="80"/>
                    <a:pt x="16" y="80"/>
                    <a:pt x="16" y="80"/>
                  </a:cubicBezTo>
                  <a:cubicBezTo>
                    <a:pt x="16" y="46"/>
                    <a:pt x="16" y="46"/>
                    <a:pt x="16" y="46"/>
                  </a:cubicBezTo>
                  <a:cubicBezTo>
                    <a:pt x="16" y="40"/>
                    <a:pt x="20" y="34"/>
                    <a:pt x="26" y="31"/>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30"/>
            <p:cNvSpPr>
              <a:spLocks noEditPoints="1"/>
            </p:cNvSpPr>
            <p:nvPr/>
          </p:nvSpPr>
          <p:spPr bwMode="auto">
            <a:xfrm>
              <a:off x="3955" y="2160"/>
              <a:ext cx="307" cy="326"/>
            </a:xfrm>
            <a:custGeom>
              <a:avLst/>
              <a:gdLst>
                <a:gd name="T0" fmla="*/ 64 w 128"/>
                <a:gd name="T1" fmla="*/ 136 h 136"/>
                <a:gd name="T2" fmla="*/ 128 w 128"/>
                <a:gd name="T3" fmla="*/ 64 h 136"/>
                <a:gd name="T4" fmla="*/ 64 w 128"/>
                <a:gd name="T5" fmla="*/ 0 h 136"/>
                <a:gd name="T6" fmla="*/ 0 w 128"/>
                <a:gd name="T7" fmla="*/ 64 h 136"/>
                <a:gd name="T8" fmla="*/ 64 w 128"/>
                <a:gd name="T9" fmla="*/ 136 h 136"/>
                <a:gd name="T10" fmla="*/ 64 w 128"/>
                <a:gd name="T11" fmla="*/ 16 h 136"/>
                <a:gd name="T12" fmla="*/ 112 w 128"/>
                <a:gd name="T13" fmla="*/ 64 h 136"/>
                <a:gd name="T14" fmla="*/ 64 w 128"/>
                <a:gd name="T15" fmla="*/ 120 h 136"/>
                <a:gd name="T16" fmla="*/ 16 w 128"/>
                <a:gd name="T17" fmla="*/ 64 h 136"/>
                <a:gd name="T18" fmla="*/ 64 w 128"/>
                <a:gd name="T19"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6">
                  <a:moveTo>
                    <a:pt x="64" y="136"/>
                  </a:moveTo>
                  <a:cubicBezTo>
                    <a:pt x="101" y="136"/>
                    <a:pt x="128" y="98"/>
                    <a:pt x="128" y="64"/>
                  </a:cubicBezTo>
                  <a:cubicBezTo>
                    <a:pt x="128" y="28"/>
                    <a:pt x="100" y="0"/>
                    <a:pt x="64" y="0"/>
                  </a:cubicBezTo>
                  <a:cubicBezTo>
                    <a:pt x="28" y="0"/>
                    <a:pt x="0" y="28"/>
                    <a:pt x="0" y="64"/>
                  </a:cubicBezTo>
                  <a:cubicBezTo>
                    <a:pt x="0" y="98"/>
                    <a:pt x="28" y="136"/>
                    <a:pt x="64" y="136"/>
                  </a:cubicBezTo>
                  <a:close/>
                  <a:moveTo>
                    <a:pt x="64" y="16"/>
                  </a:moveTo>
                  <a:cubicBezTo>
                    <a:pt x="91" y="16"/>
                    <a:pt x="112" y="37"/>
                    <a:pt x="112" y="64"/>
                  </a:cubicBezTo>
                  <a:cubicBezTo>
                    <a:pt x="112" y="90"/>
                    <a:pt x="91" y="120"/>
                    <a:pt x="64" y="120"/>
                  </a:cubicBezTo>
                  <a:cubicBezTo>
                    <a:pt x="37" y="120"/>
                    <a:pt x="16" y="90"/>
                    <a:pt x="16" y="64"/>
                  </a:cubicBezTo>
                  <a:cubicBezTo>
                    <a:pt x="16" y="37"/>
                    <a:pt x="37" y="16"/>
                    <a:pt x="64" y="16"/>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31"/>
            <p:cNvSpPr>
              <a:spLocks noEditPoints="1"/>
            </p:cNvSpPr>
            <p:nvPr/>
          </p:nvSpPr>
          <p:spPr bwMode="auto">
            <a:xfrm>
              <a:off x="4147" y="2467"/>
              <a:ext cx="307" cy="307"/>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2 h 128"/>
                <a:gd name="T12" fmla="*/ 16 w 128"/>
                <a:gd name="T13" fmla="*/ 64 h 128"/>
                <a:gd name="T14" fmla="*/ 64 w 128"/>
                <a:gd name="T15" fmla="*/ 16 h 128"/>
                <a:gd name="T16" fmla="*/ 112 w 128"/>
                <a:gd name="T17" fmla="*/ 64 h 128"/>
                <a:gd name="T18" fmla="*/ 64 w 128"/>
                <a:gd name="T19"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100" y="128"/>
                    <a:pt x="128" y="99"/>
                    <a:pt x="128" y="64"/>
                  </a:cubicBezTo>
                  <a:cubicBezTo>
                    <a:pt x="128" y="29"/>
                    <a:pt x="100" y="0"/>
                    <a:pt x="64" y="0"/>
                  </a:cubicBezTo>
                  <a:close/>
                  <a:moveTo>
                    <a:pt x="64" y="112"/>
                  </a:moveTo>
                  <a:cubicBezTo>
                    <a:pt x="38" y="112"/>
                    <a:pt x="16" y="91"/>
                    <a:pt x="16" y="64"/>
                  </a:cubicBezTo>
                  <a:cubicBezTo>
                    <a:pt x="16" y="38"/>
                    <a:pt x="38" y="16"/>
                    <a:pt x="64" y="16"/>
                  </a:cubicBezTo>
                  <a:cubicBezTo>
                    <a:pt x="91" y="16"/>
                    <a:pt x="112" y="38"/>
                    <a:pt x="112" y="64"/>
                  </a:cubicBezTo>
                  <a:cubicBezTo>
                    <a:pt x="112" y="91"/>
                    <a:pt x="91" y="112"/>
                    <a:pt x="64" y="112"/>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32"/>
            <p:cNvSpPr>
              <a:spLocks/>
            </p:cNvSpPr>
            <p:nvPr/>
          </p:nvSpPr>
          <p:spPr bwMode="auto">
            <a:xfrm>
              <a:off x="4282" y="2544"/>
              <a:ext cx="96" cy="96"/>
            </a:xfrm>
            <a:custGeom>
              <a:avLst/>
              <a:gdLst>
                <a:gd name="T0" fmla="*/ 32 w 40"/>
                <a:gd name="T1" fmla="*/ 24 h 40"/>
                <a:gd name="T2" fmla="*/ 16 w 40"/>
                <a:gd name="T3" fmla="*/ 24 h 40"/>
                <a:gd name="T4" fmla="*/ 16 w 40"/>
                <a:gd name="T5" fmla="*/ 8 h 40"/>
                <a:gd name="T6" fmla="*/ 8 w 40"/>
                <a:gd name="T7" fmla="*/ 0 h 40"/>
                <a:gd name="T8" fmla="*/ 0 w 40"/>
                <a:gd name="T9" fmla="*/ 8 h 40"/>
                <a:gd name="T10" fmla="*/ 0 w 40"/>
                <a:gd name="T11" fmla="*/ 32 h 40"/>
                <a:gd name="T12" fmla="*/ 8 w 40"/>
                <a:gd name="T13" fmla="*/ 40 h 40"/>
                <a:gd name="T14" fmla="*/ 32 w 40"/>
                <a:gd name="T15" fmla="*/ 40 h 40"/>
                <a:gd name="T16" fmla="*/ 40 w 40"/>
                <a:gd name="T17" fmla="*/ 32 h 40"/>
                <a:gd name="T18" fmla="*/ 32 w 40"/>
                <a:gd name="T1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32" y="24"/>
                  </a:moveTo>
                  <a:cubicBezTo>
                    <a:pt x="16" y="24"/>
                    <a:pt x="16" y="24"/>
                    <a:pt x="16" y="24"/>
                  </a:cubicBezTo>
                  <a:cubicBezTo>
                    <a:pt x="16" y="8"/>
                    <a:pt x="16" y="8"/>
                    <a:pt x="16" y="8"/>
                  </a:cubicBezTo>
                  <a:cubicBezTo>
                    <a:pt x="16" y="4"/>
                    <a:pt x="13" y="0"/>
                    <a:pt x="8" y="0"/>
                  </a:cubicBezTo>
                  <a:cubicBezTo>
                    <a:pt x="4" y="0"/>
                    <a:pt x="0" y="4"/>
                    <a:pt x="0" y="8"/>
                  </a:cubicBezTo>
                  <a:cubicBezTo>
                    <a:pt x="0" y="32"/>
                    <a:pt x="0" y="32"/>
                    <a:pt x="0" y="32"/>
                  </a:cubicBezTo>
                  <a:cubicBezTo>
                    <a:pt x="0" y="36"/>
                    <a:pt x="4" y="40"/>
                    <a:pt x="8" y="40"/>
                  </a:cubicBezTo>
                  <a:cubicBezTo>
                    <a:pt x="32" y="40"/>
                    <a:pt x="32" y="40"/>
                    <a:pt x="32" y="40"/>
                  </a:cubicBezTo>
                  <a:cubicBezTo>
                    <a:pt x="37" y="40"/>
                    <a:pt x="40" y="36"/>
                    <a:pt x="40" y="32"/>
                  </a:cubicBezTo>
                  <a:cubicBezTo>
                    <a:pt x="40" y="28"/>
                    <a:pt x="37" y="24"/>
                    <a:pt x="32" y="24"/>
                  </a:cubicBezTo>
                  <a:close/>
                </a:path>
              </a:pathLst>
            </a:custGeom>
            <a:solidFill>
              <a:srgbClr val="002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0" name="TextBox 29"/>
          <p:cNvSpPr txBox="1"/>
          <p:nvPr/>
        </p:nvSpPr>
        <p:spPr>
          <a:xfrm>
            <a:off x="6652432" y="4770995"/>
            <a:ext cx="5142340" cy="1326517"/>
          </a:xfrm>
          <a:prstGeom prst="rect">
            <a:avLst/>
          </a:prstGeom>
          <a:noFill/>
        </p:spPr>
        <p:txBody>
          <a:bodyPr wrap="square" lIns="0" tIns="0" rIns="0" bIns="0" rtlCol="0">
            <a:spAutoFit/>
          </a:bodyPr>
          <a:lstStyle/>
          <a:p>
            <a:pPr>
              <a:lnSpc>
                <a:spcPts val="1700"/>
              </a:lnSpc>
              <a:spcAft>
                <a:spcPct val="5000"/>
              </a:spcAft>
            </a:pPr>
            <a:r>
              <a:rPr lang="es-PE" sz="1200" i="1" kern="0" dirty="0">
                <a:solidFill>
                  <a:schemeClr val="tx2"/>
                </a:solidFill>
              </a:rPr>
              <a:t>Entre las 6 compañías, tendrían que tener </a:t>
            </a:r>
            <a:r>
              <a:rPr lang="es-PE" sz="1200" i="1" kern="0" dirty="0" smtClean="0">
                <a:solidFill>
                  <a:schemeClr val="tx2"/>
                </a:solidFill>
              </a:rPr>
              <a:t>dos siniestros </a:t>
            </a:r>
            <a:r>
              <a:rPr lang="es-PE" sz="1200" i="1" kern="0" dirty="0">
                <a:solidFill>
                  <a:schemeClr val="tx2"/>
                </a:solidFill>
              </a:rPr>
              <a:t>superiores a </a:t>
            </a:r>
            <a:r>
              <a:rPr lang="es-PE" sz="1200" i="1" kern="0" dirty="0" smtClean="0">
                <a:solidFill>
                  <a:schemeClr val="tx2"/>
                </a:solidFill>
              </a:rPr>
              <a:t>$3,000,000 </a:t>
            </a:r>
            <a:r>
              <a:rPr lang="es-PE" sz="1200" i="1" kern="0" dirty="0">
                <a:solidFill>
                  <a:schemeClr val="tx2"/>
                </a:solidFill>
              </a:rPr>
              <a:t>en un mismo año para agotar la capacidad de la </a:t>
            </a:r>
            <a:r>
              <a:rPr lang="es-PE" sz="1200" i="1" kern="0" dirty="0" smtClean="0">
                <a:solidFill>
                  <a:schemeClr val="tx2"/>
                </a:solidFill>
              </a:rPr>
              <a:t>tercera </a:t>
            </a:r>
            <a:r>
              <a:rPr lang="es-PE" sz="1200" i="1" kern="0" dirty="0">
                <a:solidFill>
                  <a:schemeClr val="tx2"/>
                </a:solidFill>
              </a:rPr>
              <a:t>capa</a:t>
            </a:r>
            <a:r>
              <a:rPr lang="es-PE" sz="1200" i="1" kern="0" dirty="0" smtClean="0">
                <a:solidFill>
                  <a:schemeClr val="tx2"/>
                </a:solidFill>
              </a:rPr>
              <a:t>. </a:t>
            </a:r>
          </a:p>
          <a:p>
            <a:pPr>
              <a:lnSpc>
                <a:spcPts val="1700"/>
              </a:lnSpc>
              <a:spcAft>
                <a:spcPct val="5000"/>
              </a:spcAft>
            </a:pPr>
            <a:endParaRPr lang="es-PE" sz="1200" i="1" kern="0" dirty="0">
              <a:solidFill>
                <a:schemeClr val="tx2"/>
              </a:solidFill>
            </a:endParaRPr>
          </a:p>
          <a:p>
            <a:pPr>
              <a:lnSpc>
                <a:spcPts val="1700"/>
              </a:lnSpc>
              <a:spcAft>
                <a:spcPct val="5000"/>
              </a:spcAft>
            </a:pPr>
            <a:r>
              <a:rPr lang="es-PE" sz="1200" i="1" kern="0" dirty="0">
                <a:solidFill>
                  <a:schemeClr val="tx2"/>
                </a:solidFill>
              </a:rPr>
              <a:t>Entre </a:t>
            </a:r>
            <a:r>
              <a:rPr lang="es-PE" sz="1200" i="1" kern="0" dirty="0" err="1" smtClean="0">
                <a:solidFill>
                  <a:schemeClr val="tx2"/>
                </a:solidFill>
              </a:rPr>
              <a:t>Coopseguros</a:t>
            </a:r>
            <a:r>
              <a:rPr lang="es-PE" sz="1200" i="1" kern="0" dirty="0" smtClean="0">
                <a:solidFill>
                  <a:schemeClr val="tx2"/>
                </a:solidFill>
              </a:rPr>
              <a:t>, Equidad y </a:t>
            </a:r>
            <a:r>
              <a:rPr lang="es-PE" sz="1200" i="1" kern="0" dirty="0" err="1" smtClean="0">
                <a:solidFill>
                  <a:schemeClr val="tx2"/>
                </a:solidFill>
              </a:rPr>
              <a:t>Fedpa</a:t>
            </a:r>
            <a:r>
              <a:rPr lang="es-PE" sz="1200" i="1" kern="0" dirty="0" smtClean="0">
                <a:solidFill>
                  <a:schemeClr val="tx2"/>
                </a:solidFill>
              </a:rPr>
              <a:t>, </a:t>
            </a:r>
            <a:r>
              <a:rPr lang="es-PE" sz="1200" i="1" kern="0" dirty="0">
                <a:solidFill>
                  <a:schemeClr val="tx2"/>
                </a:solidFill>
              </a:rPr>
              <a:t>tendrían que tener </a:t>
            </a:r>
            <a:r>
              <a:rPr lang="es-PE" sz="1200" i="1" kern="0" dirty="0" smtClean="0">
                <a:solidFill>
                  <a:schemeClr val="tx2"/>
                </a:solidFill>
              </a:rPr>
              <a:t>dos </a:t>
            </a:r>
            <a:r>
              <a:rPr lang="es-PE" sz="1200" i="1" kern="0" dirty="0">
                <a:solidFill>
                  <a:schemeClr val="tx2"/>
                </a:solidFill>
              </a:rPr>
              <a:t>siniestros superiores a </a:t>
            </a:r>
            <a:r>
              <a:rPr lang="es-PE" sz="1200" i="1" kern="0" dirty="0" smtClean="0">
                <a:solidFill>
                  <a:schemeClr val="tx2"/>
                </a:solidFill>
              </a:rPr>
              <a:t>$5,000,000 </a:t>
            </a:r>
            <a:r>
              <a:rPr lang="es-PE" sz="1200" i="1" kern="0" dirty="0">
                <a:solidFill>
                  <a:schemeClr val="tx2"/>
                </a:solidFill>
              </a:rPr>
              <a:t>en un mismo año para agotar la capacidad de la </a:t>
            </a:r>
            <a:r>
              <a:rPr lang="es-PE" sz="1200" i="1" kern="0" dirty="0" smtClean="0">
                <a:solidFill>
                  <a:schemeClr val="tx2"/>
                </a:solidFill>
              </a:rPr>
              <a:t>cuarta </a:t>
            </a:r>
            <a:r>
              <a:rPr lang="es-PE" sz="1200" i="1" kern="0" dirty="0">
                <a:solidFill>
                  <a:schemeClr val="tx2"/>
                </a:solidFill>
              </a:rPr>
              <a:t>capa. </a:t>
            </a:r>
          </a:p>
        </p:txBody>
      </p:sp>
      <p:sp>
        <p:nvSpPr>
          <p:cNvPr id="31" name="TextBox 30"/>
          <p:cNvSpPr txBox="1"/>
          <p:nvPr/>
        </p:nvSpPr>
        <p:spPr>
          <a:xfrm>
            <a:off x="6352394" y="678013"/>
            <a:ext cx="5478947" cy="430887"/>
          </a:xfrm>
          <a:prstGeom prst="rect">
            <a:avLst/>
          </a:prstGeom>
          <a:noFill/>
        </p:spPr>
        <p:txBody>
          <a:bodyPr wrap="square" lIns="0" tIns="0" rIns="0" bIns="0" rtlCol="0">
            <a:spAutoFit/>
          </a:bodyPr>
          <a:lstStyle/>
          <a:p>
            <a:r>
              <a:rPr lang="es-UY" sz="1400" b="1" i="1" dirty="0" smtClean="0">
                <a:solidFill>
                  <a:schemeClr val="accent2"/>
                </a:solidFill>
              </a:rPr>
              <a:t>Desde el 2015, tan solo la segunda capa se ha visto afectada en cuatro ocasiones y por un máximo de $406,326 en 2022. </a:t>
            </a:r>
            <a:endParaRPr lang="es-UY" sz="1400" b="1" i="1" dirty="0">
              <a:solidFill>
                <a:schemeClr val="accent2"/>
              </a:solidFill>
            </a:endParaRPr>
          </a:p>
        </p:txBody>
      </p:sp>
      <p:grpSp>
        <p:nvGrpSpPr>
          <p:cNvPr id="32" name="Group 4"/>
          <p:cNvGrpSpPr>
            <a:grpSpLocks noChangeAspect="1"/>
          </p:cNvGrpSpPr>
          <p:nvPr/>
        </p:nvGrpSpPr>
        <p:grpSpPr bwMode="auto">
          <a:xfrm>
            <a:off x="5489039" y="628512"/>
            <a:ext cx="612775" cy="529888"/>
            <a:chOff x="3838" y="2158"/>
            <a:chExt cx="621" cy="537"/>
          </a:xfrm>
          <a:solidFill>
            <a:schemeClr val="accent2"/>
          </a:solidFill>
        </p:grpSpPr>
        <p:sp>
          <p:nvSpPr>
            <p:cNvPr id="34" name="Oval 5"/>
            <p:cNvSpPr>
              <a:spLocks noChangeArrowheads="1"/>
            </p:cNvSpPr>
            <p:nvPr/>
          </p:nvSpPr>
          <p:spPr bwMode="auto">
            <a:xfrm>
              <a:off x="4070" y="2254"/>
              <a:ext cx="154" cy="15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sp>
          <p:nvSpPr>
            <p:cNvPr id="35" name="Freeform 6"/>
            <p:cNvSpPr>
              <a:spLocks/>
            </p:cNvSpPr>
            <p:nvPr/>
          </p:nvSpPr>
          <p:spPr bwMode="auto">
            <a:xfrm>
              <a:off x="3838" y="2158"/>
              <a:ext cx="621" cy="420"/>
            </a:xfrm>
            <a:custGeom>
              <a:avLst/>
              <a:gdLst>
                <a:gd name="T0" fmla="*/ 119 w 259"/>
                <a:gd name="T1" fmla="*/ 127 h 175"/>
                <a:gd name="T2" fmla="*/ 73 w 259"/>
                <a:gd name="T3" fmla="*/ 72 h 175"/>
                <a:gd name="T4" fmla="*/ 123 w 259"/>
                <a:gd name="T5" fmla="*/ 16 h 175"/>
                <a:gd name="T6" fmla="*/ 129 w 259"/>
                <a:gd name="T7" fmla="*/ 16 h 175"/>
                <a:gd name="T8" fmla="*/ 185 w 259"/>
                <a:gd name="T9" fmla="*/ 72 h 175"/>
                <a:gd name="T10" fmla="*/ 185 w 259"/>
                <a:gd name="T11" fmla="*/ 75 h 175"/>
                <a:gd name="T12" fmla="*/ 184 w 259"/>
                <a:gd name="T13" fmla="*/ 80 h 175"/>
                <a:gd name="T14" fmla="*/ 192 w 259"/>
                <a:gd name="T15" fmla="*/ 88 h 175"/>
                <a:gd name="T16" fmla="*/ 200 w 259"/>
                <a:gd name="T17" fmla="*/ 80 h 175"/>
                <a:gd name="T18" fmla="*/ 201 w 259"/>
                <a:gd name="T19" fmla="*/ 77 h 175"/>
                <a:gd name="T20" fmla="*/ 201 w 259"/>
                <a:gd name="T21" fmla="*/ 72 h 175"/>
                <a:gd name="T22" fmla="*/ 193 w 259"/>
                <a:gd name="T23" fmla="*/ 38 h 175"/>
                <a:gd name="T24" fmla="*/ 240 w 259"/>
                <a:gd name="T25" fmla="*/ 83 h 175"/>
                <a:gd name="T26" fmla="*/ 240 w 259"/>
                <a:gd name="T27" fmla="*/ 93 h 175"/>
                <a:gd name="T28" fmla="*/ 241 w 259"/>
                <a:gd name="T29" fmla="*/ 104 h 175"/>
                <a:gd name="T30" fmla="*/ 253 w 259"/>
                <a:gd name="T31" fmla="*/ 102 h 175"/>
                <a:gd name="T32" fmla="*/ 252 w 259"/>
                <a:gd name="T33" fmla="*/ 73 h 175"/>
                <a:gd name="T34" fmla="*/ 129 w 259"/>
                <a:gd name="T35" fmla="*/ 0 h 175"/>
                <a:gd name="T36" fmla="*/ 122 w 259"/>
                <a:gd name="T37" fmla="*/ 0 h 175"/>
                <a:gd name="T38" fmla="*/ 6 w 259"/>
                <a:gd name="T39" fmla="*/ 74 h 175"/>
                <a:gd name="T40" fmla="*/ 6 w 259"/>
                <a:gd name="T41" fmla="*/ 102 h 175"/>
                <a:gd name="T42" fmla="*/ 112 w 259"/>
                <a:gd name="T43" fmla="*/ 175 h 175"/>
                <a:gd name="T44" fmla="*/ 113 w 259"/>
                <a:gd name="T45" fmla="*/ 175 h 175"/>
                <a:gd name="T46" fmla="*/ 121 w 259"/>
                <a:gd name="T47" fmla="*/ 169 h 175"/>
                <a:gd name="T48" fmla="*/ 115 w 259"/>
                <a:gd name="T49" fmla="*/ 159 h 175"/>
                <a:gd name="T50" fmla="*/ 19 w 259"/>
                <a:gd name="T51" fmla="*/ 93 h 175"/>
                <a:gd name="T52" fmla="*/ 19 w 259"/>
                <a:gd name="T53" fmla="*/ 83 h 175"/>
                <a:gd name="T54" fmla="*/ 66 w 259"/>
                <a:gd name="T55" fmla="*/ 38 h 175"/>
                <a:gd name="T56" fmla="*/ 57 w 259"/>
                <a:gd name="T57" fmla="*/ 72 h 175"/>
                <a:gd name="T58" fmla="*/ 116 w 259"/>
                <a:gd name="T59" fmla="*/ 143 h 175"/>
                <a:gd name="T60" fmla="*/ 117 w 259"/>
                <a:gd name="T61" fmla="*/ 143 h 175"/>
                <a:gd name="T62" fmla="*/ 125 w 259"/>
                <a:gd name="T63" fmla="*/ 137 h 175"/>
                <a:gd name="T64" fmla="*/ 119 w 259"/>
                <a:gd name="T65" fmla="*/ 1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175">
                  <a:moveTo>
                    <a:pt x="119" y="127"/>
                  </a:moveTo>
                  <a:cubicBezTo>
                    <a:pt x="92" y="122"/>
                    <a:pt x="73" y="99"/>
                    <a:pt x="73" y="72"/>
                  </a:cubicBezTo>
                  <a:cubicBezTo>
                    <a:pt x="73" y="43"/>
                    <a:pt x="95" y="19"/>
                    <a:pt x="123" y="16"/>
                  </a:cubicBezTo>
                  <a:cubicBezTo>
                    <a:pt x="125" y="16"/>
                    <a:pt x="127" y="16"/>
                    <a:pt x="129" y="16"/>
                  </a:cubicBezTo>
                  <a:cubicBezTo>
                    <a:pt x="160" y="16"/>
                    <a:pt x="185" y="41"/>
                    <a:pt x="185" y="72"/>
                  </a:cubicBezTo>
                  <a:cubicBezTo>
                    <a:pt x="185" y="73"/>
                    <a:pt x="185" y="74"/>
                    <a:pt x="185" y="75"/>
                  </a:cubicBezTo>
                  <a:cubicBezTo>
                    <a:pt x="185" y="77"/>
                    <a:pt x="184" y="78"/>
                    <a:pt x="184" y="80"/>
                  </a:cubicBezTo>
                  <a:cubicBezTo>
                    <a:pt x="184" y="84"/>
                    <a:pt x="188" y="88"/>
                    <a:pt x="192" y="88"/>
                  </a:cubicBezTo>
                  <a:cubicBezTo>
                    <a:pt x="197" y="88"/>
                    <a:pt x="200" y="84"/>
                    <a:pt x="200" y="80"/>
                  </a:cubicBezTo>
                  <a:cubicBezTo>
                    <a:pt x="200" y="79"/>
                    <a:pt x="201" y="78"/>
                    <a:pt x="201" y="77"/>
                  </a:cubicBezTo>
                  <a:cubicBezTo>
                    <a:pt x="201" y="75"/>
                    <a:pt x="201" y="74"/>
                    <a:pt x="201" y="72"/>
                  </a:cubicBezTo>
                  <a:cubicBezTo>
                    <a:pt x="201" y="60"/>
                    <a:pt x="198" y="48"/>
                    <a:pt x="193" y="38"/>
                  </a:cubicBezTo>
                  <a:cubicBezTo>
                    <a:pt x="211" y="51"/>
                    <a:pt x="227" y="68"/>
                    <a:pt x="240" y="83"/>
                  </a:cubicBezTo>
                  <a:cubicBezTo>
                    <a:pt x="242" y="86"/>
                    <a:pt x="242" y="90"/>
                    <a:pt x="240" y="93"/>
                  </a:cubicBezTo>
                  <a:cubicBezTo>
                    <a:pt x="237" y="97"/>
                    <a:pt x="238" y="102"/>
                    <a:pt x="241" y="104"/>
                  </a:cubicBezTo>
                  <a:cubicBezTo>
                    <a:pt x="245" y="107"/>
                    <a:pt x="250" y="106"/>
                    <a:pt x="253" y="102"/>
                  </a:cubicBezTo>
                  <a:cubicBezTo>
                    <a:pt x="259" y="94"/>
                    <a:pt x="259" y="82"/>
                    <a:pt x="252" y="73"/>
                  </a:cubicBezTo>
                  <a:cubicBezTo>
                    <a:pt x="225" y="40"/>
                    <a:pt x="182" y="0"/>
                    <a:pt x="129" y="0"/>
                  </a:cubicBezTo>
                  <a:cubicBezTo>
                    <a:pt x="127" y="0"/>
                    <a:pt x="124" y="0"/>
                    <a:pt x="122" y="0"/>
                  </a:cubicBezTo>
                  <a:cubicBezTo>
                    <a:pt x="65" y="4"/>
                    <a:pt x="22" y="52"/>
                    <a:pt x="6" y="74"/>
                  </a:cubicBezTo>
                  <a:cubicBezTo>
                    <a:pt x="0" y="82"/>
                    <a:pt x="0" y="94"/>
                    <a:pt x="6" y="102"/>
                  </a:cubicBezTo>
                  <a:cubicBezTo>
                    <a:pt x="17" y="117"/>
                    <a:pt x="57" y="165"/>
                    <a:pt x="112" y="175"/>
                  </a:cubicBezTo>
                  <a:cubicBezTo>
                    <a:pt x="112" y="175"/>
                    <a:pt x="113" y="175"/>
                    <a:pt x="113" y="175"/>
                  </a:cubicBezTo>
                  <a:cubicBezTo>
                    <a:pt x="117" y="175"/>
                    <a:pt x="120" y="173"/>
                    <a:pt x="121" y="169"/>
                  </a:cubicBezTo>
                  <a:cubicBezTo>
                    <a:pt x="122" y="164"/>
                    <a:pt x="119" y="160"/>
                    <a:pt x="115" y="159"/>
                  </a:cubicBezTo>
                  <a:cubicBezTo>
                    <a:pt x="65" y="150"/>
                    <a:pt x="29" y="106"/>
                    <a:pt x="19" y="93"/>
                  </a:cubicBezTo>
                  <a:cubicBezTo>
                    <a:pt x="17" y="90"/>
                    <a:pt x="17" y="86"/>
                    <a:pt x="19" y="83"/>
                  </a:cubicBezTo>
                  <a:cubicBezTo>
                    <a:pt x="27" y="72"/>
                    <a:pt x="44" y="53"/>
                    <a:pt x="66" y="38"/>
                  </a:cubicBezTo>
                  <a:cubicBezTo>
                    <a:pt x="60" y="48"/>
                    <a:pt x="57" y="60"/>
                    <a:pt x="57" y="72"/>
                  </a:cubicBezTo>
                  <a:cubicBezTo>
                    <a:pt x="57" y="106"/>
                    <a:pt x="82" y="136"/>
                    <a:pt x="116" y="143"/>
                  </a:cubicBezTo>
                  <a:cubicBezTo>
                    <a:pt x="116" y="143"/>
                    <a:pt x="117" y="143"/>
                    <a:pt x="117" y="143"/>
                  </a:cubicBezTo>
                  <a:cubicBezTo>
                    <a:pt x="121" y="143"/>
                    <a:pt x="124" y="141"/>
                    <a:pt x="125" y="137"/>
                  </a:cubicBezTo>
                  <a:cubicBezTo>
                    <a:pt x="126" y="133"/>
                    <a:pt x="123" y="128"/>
                    <a:pt x="119"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sp>
          <p:nvSpPr>
            <p:cNvPr id="36" name="Freeform 7"/>
            <p:cNvSpPr>
              <a:spLocks noEditPoints="1"/>
            </p:cNvSpPr>
            <p:nvPr/>
          </p:nvSpPr>
          <p:spPr bwMode="auto">
            <a:xfrm>
              <a:off x="4147" y="2388"/>
              <a:ext cx="307" cy="307"/>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2 h 128"/>
                <a:gd name="T12" fmla="*/ 16 w 128"/>
                <a:gd name="T13" fmla="*/ 64 h 128"/>
                <a:gd name="T14" fmla="*/ 64 w 128"/>
                <a:gd name="T15" fmla="*/ 16 h 128"/>
                <a:gd name="T16" fmla="*/ 112 w 128"/>
                <a:gd name="T17" fmla="*/ 64 h 128"/>
                <a:gd name="T18" fmla="*/ 64 w 128"/>
                <a:gd name="T19"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100" y="128"/>
                    <a:pt x="128" y="99"/>
                    <a:pt x="128" y="64"/>
                  </a:cubicBezTo>
                  <a:cubicBezTo>
                    <a:pt x="128" y="29"/>
                    <a:pt x="100" y="0"/>
                    <a:pt x="64" y="0"/>
                  </a:cubicBezTo>
                  <a:close/>
                  <a:moveTo>
                    <a:pt x="64" y="112"/>
                  </a:moveTo>
                  <a:cubicBezTo>
                    <a:pt x="38" y="112"/>
                    <a:pt x="16" y="91"/>
                    <a:pt x="16" y="64"/>
                  </a:cubicBezTo>
                  <a:cubicBezTo>
                    <a:pt x="16" y="38"/>
                    <a:pt x="38" y="16"/>
                    <a:pt x="64" y="16"/>
                  </a:cubicBezTo>
                  <a:cubicBezTo>
                    <a:pt x="91" y="16"/>
                    <a:pt x="112" y="38"/>
                    <a:pt x="112" y="64"/>
                  </a:cubicBezTo>
                  <a:cubicBezTo>
                    <a:pt x="112" y="91"/>
                    <a:pt x="91" y="112"/>
                    <a:pt x="6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sp>
          <p:nvSpPr>
            <p:cNvPr id="37" name="Freeform 8"/>
            <p:cNvSpPr>
              <a:spLocks/>
            </p:cNvSpPr>
            <p:nvPr/>
          </p:nvSpPr>
          <p:spPr bwMode="auto">
            <a:xfrm>
              <a:off x="4224" y="2465"/>
              <a:ext cx="154" cy="153"/>
            </a:xfrm>
            <a:custGeom>
              <a:avLst/>
              <a:gdLst>
                <a:gd name="T0" fmla="*/ 56 w 64"/>
                <a:gd name="T1" fmla="*/ 24 h 64"/>
                <a:gd name="T2" fmla="*/ 40 w 64"/>
                <a:gd name="T3" fmla="*/ 24 h 64"/>
                <a:gd name="T4" fmla="*/ 40 w 64"/>
                <a:gd name="T5" fmla="*/ 8 h 64"/>
                <a:gd name="T6" fmla="*/ 32 w 64"/>
                <a:gd name="T7" fmla="*/ 0 h 64"/>
                <a:gd name="T8" fmla="*/ 24 w 64"/>
                <a:gd name="T9" fmla="*/ 8 h 64"/>
                <a:gd name="T10" fmla="*/ 24 w 64"/>
                <a:gd name="T11" fmla="*/ 24 h 64"/>
                <a:gd name="T12" fmla="*/ 8 w 64"/>
                <a:gd name="T13" fmla="*/ 24 h 64"/>
                <a:gd name="T14" fmla="*/ 0 w 64"/>
                <a:gd name="T15" fmla="*/ 32 h 64"/>
                <a:gd name="T16" fmla="*/ 8 w 64"/>
                <a:gd name="T17" fmla="*/ 40 h 64"/>
                <a:gd name="T18" fmla="*/ 24 w 64"/>
                <a:gd name="T19" fmla="*/ 40 h 64"/>
                <a:gd name="T20" fmla="*/ 24 w 64"/>
                <a:gd name="T21" fmla="*/ 56 h 64"/>
                <a:gd name="T22" fmla="*/ 32 w 64"/>
                <a:gd name="T23" fmla="*/ 64 h 64"/>
                <a:gd name="T24" fmla="*/ 40 w 64"/>
                <a:gd name="T25" fmla="*/ 56 h 64"/>
                <a:gd name="T26" fmla="*/ 40 w 64"/>
                <a:gd name="T27" fmla="*/ 40 h 64"/>
                <a:gd name="T28" fmla="*/ 56 w 64"/>
                <a:gd name="T29" fmla="*/ 40 h 64"/>
                <a:gd name="T30" fmla="*/ 64 w 64"/>
                <a:gd name="T31" fmla="*/ 32 h 64"/>
                <a:gd name="T32" fmla="*/ 56 w 64"/>
                <a:gd name="T3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4">
                  <a:moveTo>
                    <a:pt x="56" y="24"/>
                  </a:moveTo>
                  <a:cubicBezTo>
                    <a:pt x="40" y="24"/>
                    <a:pt x="40" y="24"/>
                    <a:pt x="40" y="24"/>
                  </a:cubicBezTo>
                  <a:cubicBezTo>
                    <a:pt x="40" y="8"/>
                    <a:pt x="40" y="8"/>
                    <a:pt x="40" y="8"/>
                  </a:cubicBezTo>
                  <a:cubicBezTo>
                    <a:pt x="40" y="4"/>
                    <a:pt x="37" y="0"/>
                    <a:pt x="32" y="0"/>
                  </a:cubicBezTo>
                  <a:cubicBezTo>
                    <a:pt x="28" y="0"/>
                    <a:pt x="24" y="4"/>
                    <a:pt x="24" y="8"/>
                  </a:cubicBezTo>
                  <a:cubicBezTo>
                    <a:pt x="24" y="24"/>
                    <a:pt x="24" y="24"/>
                    <a:pt x="24" y="24"/>
                  </a:cubicBezTo>
                  <a:cubicBezTo>
                    <a:pt x="8" y="24"/>
                    <a:pt x="8" y="24"/>
                    <a:pt x="8" y="24"/>
                  </a:cubicBezTo>
                  <a:cubicBezTo>
                    <a:pt x="4" y="24"/>
                    <a:pt x="0" y="28"/>
                    <a:pt x="0" y="32"/>
                  </a:cubicBezTo>
                  <a:cubicBezTo>
                    <a:pt x="0" y="36"/>
                    <a:pt x="4" y="40"/>
                    <a:pt x="8" y="40"/>
                  </a:cubicBezTo>
                  <a:cubicBezTo>
                    <a:pt x="24" y="40"/>
                    <a:pt x="24" y="40"/>
                    <a:pt x="24" y="40"/>
                  </a:cubicBezTo>
                  <a:cubicBezTo>
                    <a:pt x="24" y="56"/>
                    <a:pt x="24" y="56"/>
                    <a:pt x="24" y="56"/>
                  </a:cubicBezTo>
                  <a:cubicBezTo>
                    <a:pt x="24" y="60"/>
                    <a:pt x="28" y="64"/>
                    <a:pt x="32" y="64"/>
                  </a:cubicBezTo>
                  <a:cubicBezTo>
                    <a:pt x="37" y="64"/>
                    <a:pt x="40" y="60"/>
                    <a:pt x="40" y="56"/>
                  </a:cubicBezTo>
                  <a:cubicBezTo>
                    <a:pt x="40" y="40"/>
                    <a:pt x="40" y="40"/>
                    <a:pt x="40" y="40"/>
                  </a:cubicBezTo>
                  <a:cubicBezTo>
                    <a:pt x="56" y="40"/>
                    <a:pt x="56" y="40"/>
                    <a:pt x="56" y="40"/>
                  </a:cubicBezTo>
                  <a:cubicBezTo>
                    <a:pt x="61" y="40"/>
                    <a:pt x="64" y="36"/>
                    <a:pt x="64" y="32"/>
                  </a:cubicBezTo>
                  <a:cubicBezTo>
                    <a:pt x="64" y="28"/>
                    <a:pt x="61"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grpSp>
    </p:spTree>
    <p:extLst>
      <p:ext uri="{BB962C8B-B14F-4D97-AF65-F5344CB8AC3E}">
        <p14:creationId xmlns:p14="http://schemas.microsoft.com/office/powerpoint/2010/main" val="4129847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Contrato Autos</a:t>
            </a:r>
            <a:endParaRPr lang="es-ES" dirty="0"/>
          </a:p>
        </p:txBody>
      </p:sp>
      <p:graphicFrame>
        <p:nvGraphicFramePr>
          <p:cNvPr id="8" name="Object 7"/>
          <p:cNvGraphicFramePr>
            <a:graphicFrameLocks noChangeAspect="1"/>
          </p:cNvGraphicFramePr>
          <p:nvPr>
            <p:extLst>
              <p:ext uri="{D42A27DB-BD31-4B8C-83A1-F6EECF244321}">
                <p14:modId xmlns:p14="http://schemas.microsoft.com/office/powerpoint/2010/main" val="2879539410"/>
              </p:ext>
            </p:extLst>
          </p:nvPr>
        </p:nvGraphicFramePr>
        <p:xfrm>
          <a:off x="652030" y="1349116"/>
          <a:ext cx="10827846" cy="1789501"/>
        </p:xfrm>
        <a:graphic>
          <a:graphicData uri="http://schemas.openxmlformats.org/presentationml/2006/ole">
            <mc:AlternateContent xmlns:mc="http://schemas.openxmlformats.org/markup-compatibility/2006">
              <mc:Choice xmlns:v="urn:schemas-microsoft-com:vml" Requires="v">
                <p:oleObj spid="_x0000_s3096" name="Worksheet" r:id="rId3" imgW="7569407" imgH="1251065" progId="Excel.Sheet.12">
                  <p:embed/>
                </p:oleObj>
              </mc:Choice>
              <mc:Fallback>
                <p:oleObj name="Worksheet" r:id="rId3" imgW="7569407" imgH="1251065" progId="Excel.Sheet.12">
                  <p:embed/>
                  <p:pic>
                    <p:nvPicPr>
                      <p:cNvPr id="8" name="Object 7"/>
                      <p:cNvPicPr/>
                      <p:nvPr/>
                    </p:nvPicPr>
                    <p:blipFill>
                      <a:blip r:embed="rId4"/>
                      <a:stretch>
                        <a:fillRect/>
                      </a:stretch>
                    </p:blipFill>
                    <p:spPr>
                      <a:xfrm>
                        <a:off x="652030" y="1349116"/>
                        <a:ext cx="10827846" cy="1789501"/>
                      </a:xfrm>
                      <a:prstGeom prst="rect">
                        <a:avLst/>
                      </a:prstGeom>
                    </p:spPr>
                  </p:pic>
                </p:oleObj>
              </mc:Fallback>
            </mc:AlternateContent>
          </a:graphicData>
        </a:graphic>
      </p:graphicFrame>
      <p:sp>
        <p:nvSpPr>
          <p:cNvPr id="7" name="Text Placeholder 5"/>
          <p:cNvSpPr>
            <a:spLocks noGrp="1"/>
          </p:cNvSpPr>
          <p:nvPr>
            <p:ph type="body" sz="quarter" idx="12"/>
          </p:nvPr>
        </p:nvSpPr>
        <p:spPr>
          <a:xfrm>
            <a:off x="485776" y="806400"/>
            <a:ext cx="11226800" cy="320400"/>
          </a:xfrm>
        </p:spPr>
        <p:txBody>
          <a:bodyPr/>
          <a:lstStyle/>
          <a:p>
            <a:r>
              <a:rPr lang="es-EC" dirty="0" smtClean="0">
                <a:solidFill>
                  <a:schemeClr val="tx2"/>
                </a:solidFill>
              </a:rPr>
              <a:t>Estructura actual - USD</a:t>
            </a:r>
            <a:endParaRPr lang="es-EC" dirty="0">
              <a:solidFill>
                <a:schemeClr val="tx2"/>
              </a:solidFill>
            </a:endParaRPr>
          </a:p>
        </p:txBody>
      </p:sp>
      <p:sp>
        <p:nvSpPr>
          <p:cNvPr id="15" name="TextBox 14"/>
          <p:cNvSpPr txBox="1"/>
          <p:nvPr/>
        </p:nvSpPr>
        <p:spPr>
          <a:xfrm>
            <a:off x="6719896" y="3965886"/>
            <a:ext cx="5173942" cy="2217017"/>
          </a:xfrm>
          <a:prstGeom prst="rect">
            <a:avLst/>
          </a:prstGeom>
          <a:noFill/>
        </p:spPr>
        <p:txBody>
          <a:bodyPr wrap="square" lIns="0" tIns="0" rIns="0" bIns="0" rtlCol="0">
            <a:spAutoFit/>
          </a:bodyPr>
          <a:lstStyle/>
          <a:p>
            <a:pPr marL="171450" indent="-171450">
              <a:lnSpc>
                <a:spcPts val="1700"/>
              </a:lnSpc>
              <a:spcAft>
                <a:spcPct val="5000"/>
              </a:spcAft>
              <a:buFont typeface="Wingdings" panose="05000000000000000000" pitchFamily="2" charset="2"/>
              <a:buChar char="ü"/>
            </a:pPr>
            <a:r>
              <a:rPr lang="es-PE" sz="1200" i="1" kern="0" dirty="0" smtClean="0">
                <a:solidFill>
                  <a:schemeClr val="tx2"/>
                </a:solidFill>
              </a:rPr>
              <a:t>Desde el 2015, LARG no habría consumido ni siquiera la mitad de sus límites agregados en las dos primeras capas. </a:t>
            </a:r>
          </a:p>
          <a:p>
            <a:pPr marL="171450" indent="-171450">
              <a:lnSpc>
                <a:spcPts val="1700"/>
              </a:lnSpc>
              <a:spcAft>
                <a:spcPct val="5000"/>
              </a:spcAft>
              <a:buFont typeface="Wingdings" panose="05000000000000000000" pitchFamily="2" charset="2"/>
              <a:buChar char="ü"/>
            </a:pPr>
            <a:endParaRPr lang="es-PE" sz="1200" i="1" kern="0" dirty="0">
              <a:solidFill>
                <a:schemeClr val="tx2"/>
              </a:solidFill>
            </a:endParaRPr>
          </a:p>
          <a:p>
            <a:pPr marL="171450" indent="-171450">
              <a:lnSpc>
                <a:spcPts val="1700"/>
              </a:lnSpc>
              <a:spcAft>
                <a:spcPct val="5000"/>
              </a:spcAft>
              <a:buFont typeface="Wingdings" panose="05000000000000000000" pitchFamily="2" charset="2"/>
              <a:buChar char="ü"/>
            </a:pPr>
            <a:r>
              <a:rPr lang="es-PE" sz="1200" i="1" kern="0" dirty="0" smtClean="0">
                <a:solidFill>
                  <a:schemeClr val="tx2"/>
                </a:solidFill>
              </a:rPr>
              <a:t>Futuro, Equidad y </a:t>
            </a:r>
            <a:r>
              <a:rPr lang="es-PE" sz="1200" i="1" kern="0" dirty="0" err="1" smtClean="0">
                <a:solidFill>
                  <a:schemeClr val="tx2"/>
                </a:solidFill>
              </a:rPr>
              <a:t>Coopseguros</a:t>
            </a:r>
            <a:r>
              <a:rPr lang="es-PE" sz="1200" i="1" kern="0" dirty="0" smtClean="0">
                <a:solidFill>
                  <a:schemeClr val="tx2"/>
                </a:solidFill>
              </a:rPr>
              <a:t> pueden recuperar hasta 30 veces un siniestro total en la primera capa. </a:t>
            </a:r>
          </a:p>
          <a:p>
            <a:pPr marL="171450" indent="-171450">
              <a:lnSpc>
                <a:spcPts val="1700"/>
              </a:lnSpc>
              <a:spcAft>
                <a:spcPct val="5000"/>
              </a:spcAft>
              <a:buFont typeface="Wingdings" panose="05000000000000000000" pitchFamily="2" charset="2"/>
              <a:buChar char="ü"/>
            </a:pPr>
            <a:endParaRPr lang="es-PE" sz="1200" i="1" kern="0" dirty="0">
              <a:solidFill>
                <a:schemeClr val="tx2"/>
              </a:solidFill>
            </a:endParaRPr>
          </a:p>
          <a:p>
            <a:pPr marL="171450" indent="-171450">
              <a:lnSpc>
                <a:spcPts val="1700"/>
              </a:lnSpc>
              <a:spcAft>
                <a:spcPct val="5000"/>
              </a:spcAft>
              <a:buFont typeface="Wingdings" panose="05000000000000000000" pitchFamily="2" charset="2"/>
              <a:buChar char="ü"/>
            </a:pPr>
            <a:r>
              <a:rPr lang="es-PE" sz="1200" i="1" kern="0" dirty="0" smtClean="0">
                <a:solidFill>
                  <a:schemeClr val="tx2"/>
                </a:solidFill>
              </a:rPr>
              <a:t>En la segunda capa, grupo LARG cuenta con 7 reinstalaciones. En la práctica la mayor parte de los siniestros cedidos serán pequeñas porciones del límite total, lo cual permite poder recuperar un número mucho mayor de siniestros. </a:t>
            </a:r>
            <a:endParaRPr lang="es-PE" sz="1200" i="1" kern="0" dirty="0">
              <a:solidFill>
                <a:schemeClr val="tx2"/>
              </a:solidFill>
            </a:endParaRPr>
          </a:p>
        </p:txBody>
      </p:sp>
      <p:cxnSp>
        <p:nvCxnSpPr>
          <p:cNvPr id="4" name="Straight Connector 3"/>
          <p:cNvCxnSpPr/>
          <p:nvPr/>
        </p:nvCxnSpPr>
        <p:spPr>
          <a:xfrm>
            <a:off x="1183907" y="5533016"/>
            <a:ext cx="4109988" cy="9625"/>
          </a:xfrm>
          <a:prstGeom prst="line">
            <a:avLst/>
          </a:prstGeom>
          <a:ln w="12700">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183907" y="3789239"/>
            <a:ext cx="4109988" cy="9625"/>
          </a:xfrm>
          <a:prstGeom prst="line">
            <a:avLst/>
          </a:prstGeom>
          <a:ln w="1270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83907" y="5354113"/>
            <a:ext cx="818147" cy="169277"/>
          </a:xfrm>
          <a:prstGeom prst="rect">
            <a:avLst/>
          </a:prstGeom>
          <a:noFill/>
        </p:spPr>
        <p:txBody>
          <a:bodyPr wrap="square" lIns="0" tIns="0" rIns="0" bIns="0" rtlCol="0">
            <a:spAutoFit/>
          </a:bodyPr>
          <a:lstStyle/>
          <a:p>
            <a:pPr algn="l"/>
            <a:r>
              <a:rPr lang="en-GB" sz="1100" b="1" dirty="0" smtClean="0">
                <a:solidFill>
                  <a:schemeClr val="accent1"/>
                </a:solidFill>
              </a:rPr>
              <a:t>LAA $210k</a:t>
            </a:r>
            <a:endParaRPr lang="en-GB" sz="1100" b="1" dirty="0">
              <a:solidFill>
                <a:schemeClr val="accent1"/>
              </a:solidFill>
            </a:endParaRPr>
          </a:p>
        </p:txBody>
      </p:sp>
      <p:sp>
        <p:nvSpPr>
          <p:cNvPr id="13" name="TextBox 12"/>
          <p:cNvSpPr txBox="1"/>
          <p:nvPr/>
        </p:nvSpPr>
        <p:spPr>
          <a:xfrm>
            <a:off x="1183906" y="3619962"/>
            <a:ext cx="818147" cy="169277"/>
          </a:xfrm>
          <a:prstGeom prst="rect">
            <a:avLst/>
          </a:prstGeom>
          <a:noFill/>
        </p:spPr>
        <p:txBody>
          <a:bodyPr wrap="square" lIns="0" tIns="0" rIns="0" bIns="0" rtlCol="0">
            <a:spAutoFit/>
          </a:bodyPr>
          <a:lstStyle/>
          <a:p>
            <a:pPr algn="l"/>
            <a:r>
              <a:rPr lang="en-GB" sz="1100" b="1" dirty="0" smtClean="0">
                <a:solidFill>
                  <a:schemeClr val="tx2"/>
                </a:solidFill>
              </a:rPr>
              <a:t>LAA $1m</a:t>
            </a:r>
            <a:endParaRPr lang="en-GB" sz="1100" b="1" dirty="0">
              <a:solidFill>
                <a:schemeClr val="tx2"/>
              </a:solidFill>
            </a:endParaRPr>
          </a:p>
        </p:txBody>
      </p:sp>
      <p:graphicFrame>
        <p:nvGraphicFramePr>
          <p:cNvPr id="16" name="Chart 15"/>
          <p:cNvGraphicFramePr>
            <a:graphicFrameLocks/>
          </p:cNvGraphicFramePr>
          <p:nvPr>
            <p:extLst>
              <p:ext uri="{D42A27DB-BD31-4B8C-83A1-F6EECF244321}">
                <p14:modId xmlns:p14="http://schemas.microsoft.com/office/powerpoint/2010/main" val="4171850491"/>
              </p:ext>
            </p:extLst>
          </p:nvPr>
        </p:nvGraphicFramePr>
        <p:xfrm>
          <a:off x="485776" y="3357339"/>
          <a:ext cx="6150993" cy="3001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27344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Contrato Misceláneos</a:t>
            </a:r>
            <a:endParaRPr lang="es-ES" dirty="0"/>
          </a:p>
        </p:txBody>
      </p:sp>
      <p:graphicFrame>
        <p:nvGraphicFramePr>
          <p:cNvPr id="5" name="Object 4"/>
          <p:cNvGraphicFramePr>
            <a:graphicFrameLocks noChangeAspect="1"/>
          </p:cNvGraphicFramePr>
          <p:nvPr>
            <p:extLst>
              <p:ext uri="{D42A27DB-BD31-4B8C-83A1-F6EECF244321}">
                <p14:modId xmlns:p14="http://schemas.microsoft.com/office/powerpoint/2010/main" val="2249134493"/>
              </p:ext>
            </p:extLst>
          </p:nvPr>
        </p:nvGraphicFramePr>
        <p:xfrm>
          <a:off x="642068" y="1388239"/>
          <a:ext cx="10844471" cy="1354358"/>
        </p:xfrm>
        <a:graphic>
          <a:graphicData uri="http://schemas.openxmlformats.org/presentationml/2006/ole">
            <mc:AlternateContent xmlns:mc="http://schemas.openxmlformats.org/markup-compatibility/2006">
              <mc:Choice xmlns:v="urn:schemas-microsoft-com:vml" Requires="v">
                <p:oleObj spid="_x0000_s4114" name="Worksheet" r:id="rId3" imgW="7169228" imgH="895281" progId="Excel.Sheet.12">
                  <p:embed/>
                </p:oleObj>
              </mc:Choice>
              <mc:Fallback>
                <p:oleObj name="Worksheet" r:id="rId3" imgW="7169228" imgH="895281" progId="Excel.Sheet.12">
                  <p:embed/>
                  <p:pic>
                    <p:nvPicPr>
                      <p:cNvPr id="5" name="Object 4"/>
                      <p:cNvPicPr/>
                      <p:nvPr/>
                    </p:nvPicPr>
                    <p:blipFill>
                      <a:blip r:embed="rId4"/>
                      <a:stretch>
                        <a:fillRect/>
                      </a:stretch>
                    </p:blipFill>
                    <p:spPr>
                      <a:xfrm>
                        <a:off x="642068" y="1388239"/>
                        <a:ext cx="10844471" cy="1354358"/>
                      </a:xfrm>
                      <a:prstGeom prst="rect">
                        <a:avLst/>
                      </a:prstGeom>
                    </p:spPr>
                  </p:pic>
                </p:oleObj>
              </mc:Fallback>
            </mc:AlternateContent>
          </a:graphicData>
        </a:graphic>
      </p:graphicFrame>
      <p:sp>
        <p:nvSpPr>
          <p:cNvPr id="7" name="Text Placeholder 5"/>
          <p:cNvSpPr>
            <a:spLocks noGrp="1"/>
          </p:cNvSpPr>
          <p:nvPr>
            <p:ph type="body" sz="quarter" idx="12"/>
          </p:nvPr>
        </p:nvSpPr>
        <p:spPr>
          <a:xfrm>
            <a:off x="485776" y="806400"/>
            <a:ext cx="11226800" cy="320400"/>
          </a:xfrm>
        </p:spPr>
        <p:txBody>
          <a:bodyPr/>
          <a:lstStyle/>
          <a:p>
            <a:r>
              <a:rPr lang="es-EC" dirty="0" smtClean="0">
                <a:solidFill>
                  <a:schemeClr val="tx2"/>
                </a:solidFill>
              </a:rPr>
              <a:t>Estructura actual</a:t>
            </a:r>
            <a:endParaRPr lang="es-EC" dirty="0">
              <a:solidFill>
                <a:schemeClr val="tx2"/>
              </a:solidFill>
            </a:endParaRPr>
          </a:p>
        </p:txBody>
      </p:sp>
      <p:cxnSp>
        <p:nvCxnSpPr>
          <p:cNvPr id="10" name="Straight Connector 9"/>
          <p:cNvCxnSpPr/>
          <p:nvPr/>
        </p:nvCxnSpPr>
        <p:spPr>
          <a:xfrm>
            <a:off x="1275346" y="5242070"/>
            <a:ext cx="4109988" cy="9625"/>
          </a:xfrm>
          <a:prstGeom prst="line">
            <a:avLst/>
          </a:prstGeom>
          <a:ln w="12700">
            <a:solidFill>
              <a:srgbClr val="00206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275347" y="4156921"/>
            <a:ext cx="4109988" cy="9625"/>
          </a:xfrm>
          <a:prstGeom prst="line">
            <a:avLst/>
          </a:prstGeom>
          <a:ln w="12700">
            <a:solidFill>
              <a:schemeClr val="accent3"/>
            </a:solidFill>
            <a:prstDash val="dash"/>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275347" y="5063168"/>
            <a:ext cx="818147" cy="169277"/>
          </a:xfrm>
          <a:prstGeom prst="rect">
            <a:avLst/>
          </a:prstGeom>
          <a:noFill/>
        </p:spPr>
        <p:txBody>
          <a:bodyPr wrap="square" lIns="0" tIns="0" rIns="0" bIns="0" rtlCol="0">
            <a:spAutoFit/>
          </a:bodyPr>
          <a:lstStyle/>
          <a:p>
            <a:pPr algn="l"/>
            <a:r>
              <a:rPr lang="en-GB" sz="1100" b="1" dirty="0" smtClean="0">
                <a:solidFill>
                  <a:schemeClr val="accent1"/>
                </a:solidFill>
              </a:rPr>
              <a:t>LAA $375k</a:t>
            </a:r>
            <a:endParaRPr lang="en-GB" sz="1100" b="1" dirty="0">
              <a:solidFill>
                <a:schemeClr val="accent1"/>
              </a:solidFill>
            </a:endParaRPr>
          </a:p>
        </p:txBody>
      </p:sp>
      <p:sp>
        <p:nvSpPr>
          <p:cNvPr id="13" name="TextBox 12"/>
          <p:cNvSpPr txBox="1"/>
          <p:nvPr/>
        </p:nvSpPr>
        <p:spPr>
          <a:xfrm>
            <a:off x="1275347" y="3977542"/>
            <a:ext cx="818147" cy="169277"/>
          </a:xfrm>
          <a:prstGeom prst="rect">
            <a:avLst/>
          </a:prstGeom>
          <a:noFill/>
        </p:spPr>
        <p:txBody>
          <a:bodyPr wrap="square" lIns="0" tIns="0" rIns="0" bIns="0" rtlCol="0">
            <a:spAutoFit/>
          </a:bodyPr>
          <a:lstStyle/>
          <a:p>
            <a:pPr algn="l"/>
            <a:r>
              <a:rPr lang="en-GB" sz="1100" b="1" dirty="0" smtClean="0">
                <a:solidFill>
                  <a:schemeClr val="accent3"/>
                </a:solidFill>
              </a:rPr>
              <a:t>LAA $1m</a:t>
            </a:r>
            <a:endParaRPr lang="en-GB" sz="1100" b="1" dirty="0">
              <a:solidFill>
                <a:schemeClr val="accent3"/>
              </a:solidFill>
            </a:endParaRPr>
          </a:p>
        </p:txBody>
      </p:sp>
      <p:cxnSp>
        <p:nvCxnSpPr>
          <p:cNvPr id="14" name="Straight Connector 13"/>
          <p:cNvCxnSpPr/>
          <p:nvPr/>
        </p:nvCxnSpPr>
        <p:spPr>
          <a:xfrm>
            <a:off x="1275347" y="3625511"/>
            <a:ext cx="4109988" cy="9625"/>
          </a:xfrm>
          <a:prstGeom prst="line">
            <a:avLst/>
          </a:prstGeom>
          <a:ln w="1270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75347" y="3446132"/>
            <a:ext cx="818147" cy="169277"/>
          </a:xfrm>
          <a:prstGeom prst="rect">
            <a:avLst/>
          </a:prstGeom>
          <a:noFill/>
        </p:spPr>
        <p:txBody>
          <a:bodyPr wrap="square" lIns="0" tIns="0" rIns="0" bIns="0" rtlCol="0">
            <a:spAutoFit/>
          </a:bodyPr>
          <a:lstStyle/>
          <a:p>
            <a:pPr algn="l"/>
            <a:r>
              <a:rPr lang="en-GB" sz="1100" b="1" dirty="0" smtClean="0">
                <a:solidFill>
                  <a:schemeClr val="accent5"/>
                </a:solidFill>
              </a:rPr>
              <a:t>LAA $1.35m</a:t>
            </a:r>
            <a:endParaRPr lang="en-GB" sz="1100" b="1" dirty="0">
              <a:solidFill>
                <a:schemeClr val="accent5"/>
              </a:solidFill>
            </a:endParaRPr>
          </a:p>
        </p:txBody>
      </p:sp>
      <p:sp>
        <p:nvSpPr>
          <p:cNvPr id="16" name="TextBox 15"/>
          <p:cNvSpPr txBox="1"/>
          <p:nvPr/>
        </p:nvSpPr>
        <p:spPr>
          <a:xfrm>
            <a:off x="6704384" y="3660789"/>
            <a:ext cx="5173942" cy="2217017"/>
          </a:xfrm>
          <a:prstGeom prst="rect">
            <a:avLst/>
          </a:prstGeom>
          <a:noFill/>
        </p:spPr>
        <p:txBody>
          <a:bodyPr wrap="square" lIns="0" tIns="0" rIns="0" bIns="0" rtlCol="0">
            <a:spAutoFit/>
          </a:bodyPr>
          <a:lstStyle/>
          <a:p>
            <a:pPr marL="171450" indent="-171450">
              <a:lnSpc>
                <a:spcPts val="1700"/>
              </a:lnSpc>
              <a:spcAft>
                <a:spcPct val="5000"/>
              </a:spcAft>
              <a:buFont typeface="Wingdings" panose="05000000000000000000" pitchFamily="2" charset="2"/>
              <a:buChar char="ü"/>
            </a:pPr>
            <a:r>
              <a:rPr lang="es-PE" sz="1200" i="1" kern="0" dirty="0" smtClean="0">
                <a:solidFill>
                  <a:schemeClr val="tx2"/>
                </a:solidFill>
              </a:rPr>
              <a:t>Desde el 2015, LARG no habría consumido ni siquiera la mitad de sus límites agregados en las tres capas. </a:t>
            </a:r>
          </a:p>
          <a:p>
            <a:pPr marL="171450" indent="-171450">
              <a:lnSpc>
                <a:spcPts val="1700"/>
              </a:lnSpc>
              <a:spcAft>
                <a:spcPct val="5000"/>
              </a:spcAft>
              <a:buFont typeface="Wingdings" panose="05000000000000000000" pitchFamily="2" charset="2"/>
              <a:buChar char="ü"/>
            </a:pPr>
            <a:endParaRPr lang="es-PE" sz="1200" i="1" kern="0" dirty="0">
              <a:solidFill>
                <a:schemeClr val="tx2"/>
              </a:solidFill>
            </a:endParaRPr>
          </a:p>
          <a:p>
            <a:pPr marL="171450" indent="-171450">
              <a:lnSpc>
                <a:spcPts val="1700"/>
              </a:lnSpc>
              <a:spcAft>
                <a:spcPct val="5000"/>
              </a:spcAft>
              <a:buFont typeface="Wingdings" panose="05000000000000000000" pitchFamily="2" charset="2"/>
              <a:buChar char="ü"/>
            </a:pPr>
            <a:r>
              <a:rPr lang="es-PE" sz="1200" i="1" kern="0" dirty="0" smtClean="0">
                <a:solidFill>
                  <a:schemeClr val="tx2"/>
                </a:solidFill>
              </a:rPr>
              <a:t>Todas las compañías salvo </a:t>
            </a:r>
            <a:r>
              <a:rPr lang="es-PE" sz="1200" i="1" kern="0" dirty="0" err="1" smtClean="0">
                <a:solidFill>
                  <a:schemeClr val="tx2"/>
                </a:solidFill>
              </a:rPr>
              <a:t>Tajy</a:t>
            </a:r>
            <a:r>
              <a:rPr lang="es-PE" sz="1200" i="1" kern="0" dirty="0" smtClean="0">
                <a:solidFill>
                  <a:schemeClr val="tx2"/>
                </a:solidFill>
              </a:rPr>
              <a:t> pueden recuperar hasta 15 veces un siniestro total en la primera capa. </a:t>
            </a:r>
          </a:p>
          <a:p>
            <a:pPr marL="171450" indent="-171450">
              <a:lnSpc>
                <a:spcPts val="1700"/>
              </a:lnSpc>
              <a:spcAft>
                <a:spcPct val="5000"/>
              </a:spcAft>
              <a:buFont typeface="Wingdings" panose="05000000000000000000" pitchFamily="2" charset="2"/>
              <a:buChar char="ü"/>
            </a:pPr>
            <a:endParaRPr lang="es-PE" sz="1200" i="1" kern="0" dirty="0">
              <a:solidFill>
                <a:schemeClr val="tx2"/>
              </a:solidFill>
            </a:endParaRPr>
          </a:p>
          <a:p>
            <a:pPr marL="171450" indent="-171450">
              <a:lnSpc>
                <a:spcPts val="1700"/>
              </a:lnSpc>
              <a:spcAft>
                <a:spcPct val="5000"/>
              </a:spcAft>
              <a:buFont typeface="Wingdings" panose="05000000000000000000" pitchFamily="2" charset="2"/>
              <a:buChar char="ü"/>
            </a:pPr>
            <a:r>
              <a:rPr lang="es-PE" sz="1200" i="1" kern="0" dirty="0" smtClean="0">
                <a:solidFill>
                  <a:schemeClr val="tx2"/>
                </a:solidFill>
              </a:rPr>
              <a:t>En la segunda capa, grupo LARG cuenta con 2 reinstalaciones. En la práctica la mayor parte de los siniestros cedidos serán pequeñas porciones del límite total, lo cual permite poder recuperar un número mucho mayor de siniestros. </a:t>
            </a:r>
            <a:endParaRPr lang="es-PE" sz="1200" i="1" kern="0" dirty="0">
              <a:solidFill>
                <a:schemeClr val="tx2"/>
              </a:solidFill>
            </a:endParaRPr>
          </a:p>
        </p:txBody>
      </p:sp>
      <p:graphicFrame>
        <p:nvGraphicFramePr>
          <p:cNvPr id="17" name="Chart 16"/>
          <p:cNvGraphicFramePr>
            <a:graphicFrameLocks/>
          </p:cNvGraphicFramePr>
          <p:nvPr>
            <p:extLst>
              <p:ext uri="{D42A27DB-BD31-4B8C-83A1-F6EECF244321}">
                <p14:modId xmlns:p14="http://schemas.microsoft.com/office/powerpoint/2010/main" val="580102914"/>
              </p:ext>
            </p:extLst>
          </p:nvPr>
        </p:nvGraphicFramePr>
        <p:xfrm>
          <a:off x="636959" y="3083668"/>
          <a:ext cx="6067425" cy="3104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0901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ES" dirty="0" smtClean="0"/>
              <a:t>Posibilidad </a:t>
            </a:r>
            <a:r>
              <a:rPr lang="es-ES" dirty="0"/>
              <a:t>de agotamiento de </a:t>
            </a:r>
            <a:r>
              <a:rPr lang="es-ES" dirty="0" smtClean="0"/>
              <a:t>Límites Agregados Anuales</a:t>
            </a:r>
            <a:r>
              <a:rPr lang="es-SV" dirty="0" smtClean="0"/>
              <a:t/>
            </a:r>
            <a:br>
              <a:rPr lang="es-SV" dirty="0" smtClean="0"/>
            </a:br>
            <a:endParaRPr lang="es-SV" dirty="0"/>
          </a:p>
        </p:txBody>
      </p:sp>
      <p:sp>
        <p:nvSpPr>
          <p:cNvPr id="8" name="Text Placeholder 7"/>
          <p:cNvSpPr>
            <a:spLocks noGrp="1"/>
          </p:cNvSpPr>
          <p:nvPr>
            <p:ph type="body" idx="1"/>
          </p:nvPr>
        </p:nvSpPr>
        <p:spPr/>
        <p:txBody>
          <a:bodyPr/>
          <a:lstStyle/>
          <a:p>
            <a:r>
              <a:rPr lang="en-GB" dirty="0"/>
              <a:t>3</a:t>
            </a:r>
          </a:p>
        </p:txBody>
      </p:sp>
    </p:spTree>
    <p:extLst>
      <p:ext uri="{BB962C8B-B14F-4D97-AF65-F5344CB8AC3E}">
        <p14:creationId xmlns:p14="http://schemas.microsoft.com/office/powerpoint/2010/main" val="2677894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Modelo Estocástico de Pérdidas</a:t>
            </a:r>
            <a:endParaRPr lang="es-ES" dirty="0"/>
          </a:p>
        </p:txBody>
      </p:sp>
      <p:sp>
        <p:nvSpPr>
          <p:cNvPr id="6" name="Text Placeholder 5"/>
          <p:cNvSpPr>
            <a:spLocks noGrp="1"/>
          </p:cNvSpPr>
          <p:nvPr>
            <p:ph type="body" sz="quarter" idx="12"/>
          </p:nvPr>
        </p:nvSpPr>
        <p:spPr/>
        <p:txBody>
          <a:bodyPr/>
          <a:lstStyle/>
          <a:p>
            <a:r>
              <a:rPr lang="es-ES" dirty="0" smtClean="0">
                <a:solidFill>
                  <a:schemeClr val="tx2"/>
                </a:solidFill>
              </a:rPr>
              <a:t>Visión Probabilística de la Cartera de LARG</a:t>
            </a:r>
            <a:endParaRPr lang="en-GB" dirty="0">
              <a:solidFill>
                <a:schemeClr val="tx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456466829"/>
              </p:ext>
            </p:extLst>
          </p:nvPr>
        </p:nvGraphicFramePr>
        <p:xfrm>
          <a:off x="5589139" y="1301699"/>
          <a:ext cx="5882428" cy="4601741"/>
        </p:xfrm>
        <a:graphic>
          <a:graphicData uri="http://schemas.openxmlformats.org/drawingml/2006/table">
            <a:tbl>
              <a:tblPr/>
              <a:tblGrid>
                <a:gridCol w="505814">
                  <a:extLst>
                    <a:ext uri="{9D8B030D-6E8A-4147-A177-3AD203B41FA5}">
                      <a16:colId xmlns:a16="http://schemas.microsoft.com/office/drawing/2014/main" val="1531872594"/>
                    </a:ext>
                  </a:extLst>
                </a:gridCol>
                <a:gridCol w="505814">
                  <a:extLst>
                    <a:ext uri="{9D8B030D-6E8A-4147-A177-3AD203B41FA5}">
                      <a16:colId xmlns:a16="http://schemas.microsoft.com/office/drawing/2014/main" val="3682770250"/>
                    </a:ext>
                  </a:extLst>
                </a:gridCol>
                <a:gridCol w="608850">
                  <a:extLst>
                    <a:ext uri="{9D8B030D-6E8A-4147-A177-3AD203B41FA5}">
                      <a16:colId xmlns:a16="http://schemas.microsoft.com/office/drawing/2014/main" val="130520350"/>
                    </a:ext>
                  </a:extLst>
                </a:gridCol>
                <a:gridCol w="608850">
                  <a:extLst>
                    <a:ext uri="{9D8B030D-6E8A-4147-A177-3AD203B41FA5}">
                      <a16:colId xmlns:a16="http://schemas.microsoft.com/office/drawing/2014/main" val="604684024"/>
                    </a:ext>
                  </a:extLst>
                </a:gridCol>
                <a:gridCol w="608850">
                  <a:extLst>
                    <a:ext uri="{9D8B030D-6E8A-4147-A177-3AD203B41FA5}">
                      <a16:colId xmlns:a16="http://schemas.microsoft.com/office/drawing/2014/main" val="683608138"/>
                    </a:ext>
                  </a:extLst>
                </a:gridCol>
                <a:gridCol w="608850">
                  <a:extLst>
                    <a:ext uri="{9D8B030D-6E8A-4147-A177-3AD203B41FA5}">
                      <a16:colId xmlns:a16="http://schemas.microsoft.com/office/drawing/2014/main" val="3224714002"/>
                    </a:ext>
                  </a:extLst>
                </a:gridCol>
                <a:gridCol w="608850">
                  <a:extLst>
                    <a:ext uri="{9D8B030D-6E8A-4147-A177-3AD203B41FA5}">
                      <a16:colId xmlns:a16="http://schemas.microsoft.com/office/drawing/2014/main" val="1148674261"/>
                    </a:ext>
                  </a:extLst>
                </a:gridCol>
                <a:gridCol w="608850">
                  <a:extLst>
                    <a:ext uri="{9D8B030D-6E8A-4147-A177-3AD203B41FA5}">
                      <a16:colId xmlns:a16="http://schemas.microsoft.com/office/drawing/2014/main" val="4222503719"/>
                    </a:ext>
                  </a:extLst>
                </a:gridCol>
                <a:gridCol w="608850">
                  <a:extLst>
                    <a:ext uri="{9D8B030D-6E8A-4147-A177-3AD203B41FA5}">
                      <a16:colId xmlns:a16="http://schemas.microsoft.com/office/drawing/2014/main" val="453259081"/>
                    </a:ext>
                  </a:extLst>
                </a:gridCol>
                <a:gridCol w="608850">
                  <a:extLst>
                    <a:ext uri="{9D8B030D-6E8A-4147-A177-3AD203B41FA5}">
                      <a16:colId xmlns:a16="http://schemas.microsoft.com/office/drawing/2014/main" val="633053455"/>
                    </a:ext>
                  </a:extLst>
                </a:gridCol>
              </a:tblGrid>
              <a:tr h="232291">
                <a:tc>
                  <a:txBody>
                    <a:bodyPr/>
                    <a:lstStyle/>
                    <a:p>
                      <a:pPr algn="l" fontAlgn="b"/>
                      <a:endParaRPr lang="en-GB" sz="800" b="1"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1"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gridSpan="8">
                  <a:txBody>
                    <a:bodyPr/>
                    <a:lstStyle/>
                    <a:p>
                      <a:pPr algn="ctr" fontAlgn="ctr"/>
                      <a:r>
                        <a:rPr lang="en-GB" sz="800" b="1" i="0" u="none" strike="noStrike">
                          <a:solidFill>
                            <a:srgbClr val="FFFFFF"/>
                          </a:solidFill>
                          <a:effectLst/>
                          <a:latin typeface="Arial" panose="020B0604020202020204" pitchFamily="34" charset="0"/>
                        </a:rPr>
                        <a:t>CatXL</a:t>
                      </a:r>
                    </a:p>
                  </a:txBody>
                  <a:tcPr marL="7270" marR="7270" marT="727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2C7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68910080"/>
                  </a:ext>
                </a:extLst>
              </a:tr>
              <a:tr h="290812">
                <a:tc>
                  <a:txBody>
                    <a:bodyPr/>
                    <a:lstStyle/>
                    <a:p>
                      <a:pPr algn="ctr" fontAlgn="ctr"/>
                      <a:r>
                        <a:rPr lang="en-GB" sz="800" b="1" i="0" u="none" strike="noStrike">
                          <a:solidFill>
                            <a:srgbClr val="FFFFFF"/>
                          </a:solidFill>
                          <a:effectLst/>
                          <a:latin typeface="Arial" panose="020B0604020202020204" pitchFamily="34" charset="0"/>
                        </a:rPr>
                        <a:t> </a:t>
                      </a:r>
                    </a:p>
                  </a:txBody>
                  <a:tcPr marL="7270" marR="7270" marT="7270" marB="0" anchor="ctr">
                    <a:lnL>
                      <a:noFill/>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dirty="0">
                          <a:solidFill>
                            <a:srgbClr val="FFFFFF"/>
                          </a:solidFill>
                          <a:effectLst/>
                          <a:latin typeface="Arial" panose="020B0604020202020204" pitchFamily="34" charset="0"/>
                        </a:rPr>
                        <a:t>Return Period</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Layer 1</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65656"/>
                    </a:solidFill>
                  </a:tcPr>
                </a:tc>
                <a:tc>
                  <a:txBody>
                    <a:bodyPr/>
                    <a:lstStyle/>
                    <a:p>
                      <a:pPr algn="ctr" fontAlgn="ctr"/>
                      <a:r>
                        <a:rPr lang="en-GB" sz="800" b="1" i="0" u="none" strike="noStrike">
                          <a:solidFill>
                            <a:srgbClr val="FFFFFF"/>
                          </a:solidFill>
                          <a:effectLst/>
                          <a:latin typeface="Arial" panose="020B0604020202020204" pitchFamily="34" charset="0"/>
                        </a:rPr>
                        <a:t>Layer 2</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65656"/>
                    </a:solidFill>
                  </a:tcPr>
                </a:tc>
                <a:tc>
                  <a:txBody>
                    <a:bodyPr/>
                    <a:lstStyle/>
                    <a:p>
                      <a:pPr algn="ctr" fontAlgn="ctr"/>
                      <a:r>
                        <a:rPr lang="en-GB" sz="800" b="1" i="0" u="none" strike="noStrike">
                          <a:solidFill>
                            <a:srgbClr val="FFFFFF"/>
                          </a:solidFill>
                          <a:effectLst/>
                          <a:latin typeface="Arial" panose="020B0604020202020204" pitchFamily="34" charset="0"/>
                        </a:rPr>
                        <a:t>Layer 3</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65656"/>
                    </a:solidFill>
                  </a:tcPr>
                </a:tc>
                <a:tc>
                  <a:txBody>
                    <a:bodyPr/>
                    <a:lstStyle/>
                    <a:p>
                      <a:pPr algn="ctr" fontAlgn="ctr"/>
                      <a:r>
                        <a:rPr lang="en-GB" sz="800" b="1" i="0" u="none" strike="noStrike">
                          <a:solidFill>
                            <a:srgbClr val="FFFFFF"/>
                          </a:solidFill>
                          <a:effectLst/>
                          <a:latin typeface="Arial" panose="020B0604020202020204" pitchFamily="34" charset="0"/>
                        </a:rPr>
                        <a:t>Layer 4</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65656"/>
                    </a:solidFill>
                  </a:tcPr>
                </a:tc>
                <a:tc>
                  <a:txBody>
                    <a:bodyPr/>
                    <a:lstStyle/>
                    <a:p>
                      <a:pPr algn="ctr" fontAlgn="ctr"/>
                      <a:r>
                        <a:rPr lang="en-GB" sz="800" b="1" i="0" u="none" strike="noStrike">
                          <a:solidFill>
                            <a:srgbClr val="FFFFFF"/>
                          </a:solidFill>
                          <a:effectLst/>
                          <a:latin typeface="Arial" panose="020B0604020202020204" pitchFamily="34" charset="0"/>
                        </a:rPr>
                        <a:t>Layer 5</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65656"/>
                    </a:solidFill>
                  </a:tcPr>
                </a:tc>
                <a:tc>
                  <a:txBody>
                    <a:bodyPr/>
                    <a:lstStyle/>
                    <a:p>
                      <a:pPr algn="ctr" fontAlgn="ctr"/>
                      <a:r>
                        <a:rPr lang="en-GB" sz="800" b="1" i="0" u="none" strike="noStrike">
                          <a:solidFill>
                            <a:srgbClr val="FFFFFF"/>
                          </a:solidFill>
                          <a:effectLst/>
                          <a:latin typeface="Arial" panose="020B0604020202020204" pitchFamily="34" charset="0"/>
                        </a:rPr>
                        <a:t>Layer 6</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65656"/>
                    </a:solidFill>
                  </a:tcPr>
                </a:tc>
                <a:tc>
                  <a:txBody>
                    <a:bodyPr/>
                    <a:lstStyle/>
                    <a:p>
                      <a:pPr algn="ctr" fontAlgn="ctr"/>
                      <a:r>
                        <a:rPr lang="en-GB" sz="800" b="1" i="0" u="none" strike="noStrike">
                          <a:solidFill>
                            <a:srgbClr val="FFFFFF"/>
                          </a:solidFill>
                          <a:effectLst/>
                          <a:latin typeface="Arial" panose="020B0604020202020204" pitchFamily="34" charset="0"/>
                        </a:rPr>
                        <a:t>Layer 7</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65656"/>
                    </a:solidFill>
                  </a:tcPr>
                </a:tc>
                <a:tc>
                  <a:txBody>
                    <a:bodyPr/>
                    <a:lstStyle/>
                    <a:p>
                      <a:pPr algn="ctr" fontAlgn="ctr"/>
                      <a:r>
                        <a:rPr lang="en-GB" sz="800" b="1" i="0" u="none" strike="noStrike">
                          <a:solidFill>
                            <a:srgbClr val="FFFFFF"/>
                          </a:solidFill>
                          <a:effectLst/>
                          <a:latin typeface="Arial" panose="020B0604020202020204" pitchFamily="34" charset="0"/>
                        </a:rPr>
                        <a:t>Layer 8</a:t>
                      </a:r>
                    </a:p>
                  </a:txBody>
                  <a:tcPr marL="7270" marR="7270" marT="727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565656"/>
                    </a:solidFill>
                  </a:tcPr>
                </a:tc>
                <a:extLst>
                  <a:ext uri="{0D108BD9-81ED-4DB2-BD59-A6C34878D82A}">
                    <a16:rowId xmlns:a16="http://schemas.microsoft.com/office/drawing/2014/main" val="3036987135"/>
                  </a:ext>
                </a:extLst>
              </a:tr>
              <a:tr h="145406">
                <a:tc gridSpan="2">
                  <a:txBody>
                    <a:bodyPr/>
                    <a:lstStyle/>
                    <a:p>
                      <a:pPr algn="l" fontAlgn="b"/>
                      <a:r>
                        <a:rPr lang="en-GB" sz="800" b="1" i="0" u="none" strike="noStrike">
                          <a:solidFill>
                            <a:srgbClr val="202020"/>
                          </a:solidFill>
                          <a:effectLst/>
                          <a:latin typeface="Arial" panose="020B0604020202020204" pitchFamily="34" charset="0"/>
                        </a:rPr>
                        <a:t>Mean</a:t>
                      </a:r>
                    </a:p>
                  </a:txBody>
                  <a:tcPr marL="7270" marR="7270" marT="727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6D3FF"/>
                    </a:solidFill>
                  </a:tcPr>
                </a:tc>
                <a:tc h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15,423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21,555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42,335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462,227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362,639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291,742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186,493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118,836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6D3FF"/>
                    </a:solidFill>
                  </a:tcPr>
                </a:tc>
                <a:extLst>
                  <a:ext uri="{0D108BD9-81ED-4DB2-BD59-A6C34878D82A}">
                    <a16:rowId xmlns:a16="http://schemas.microsoft.com/office/drawing/2014/main" val="340415768"/>
                  </a:ext>
                </a:extLst>
              </a:tr>
              <a:tr h="145406">
                <a:tc>
                  <a:txBody>
                    <a:bodyPr/>
                    <a:lstStyle/>
                    <a:p>
                      <a:pPr algn="l" fontAlgn="b"/>
                      <a:r>
                        <a:rPr lang="en-GB" sz="800" b="1" i="0" u="none" strike="noStrike">
                          <a:solidFill>
                            <a:srgbClr val="202020"/>
                          </a:solidFill>
                          <a:effectLst/>
                          <a:latin typeface="Arial" panose="020B0604020202020204" pitchFamily="34" charset="0"/>
                        </a:rPr>
                        <a:t>Std.Dev</a:t>
                      </a:r>
                    </a:p>
                  </a:txBody>
                  <a:tcPr marL="7270" marR="7270" marT="727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tc>
                  <a:txBody>
                    <a:bodyPr/>
                    <a:lstStyle/>
                    <a:p>
                      <a:pPr algn="l" fontAlgn="b"/>
                      <a:r>
                        <a:rPr lang="en-GB" sz="800" b="0" i="0" u="none" strike="noStrike">
                          <a:solidFill>
                            <a:srgbClr val="202020"/>
                          </a:solidFill>
                          <a:effectLst/>
                          <a:latin typeface="Arial" panose="020B0604020202020204" pitchFamily="34" charset="0"/>
                        </a:rPr>
                        <a:t>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35,979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45,300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63,654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794,122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975,035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1,137,349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1,011,518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tc>
                  <a:txBody>
                    <a:bodyPr/>
                    <a:lstStyle/>
                    <a:p>
                      <a:pPr algn="ctr" fontAlgn="b"/>
                      <a:r>
                        <a:rPr lang="en-GB" sz="800" b="1" i="0" u="none" strike="noStrike">
                          <a:solidFill>
                            <a:srgbClr val="202020"/>
                          </a:solidFill>
                          <a:effectLst/>
                          <a:latin typeface="Arial" panose="020B0604020202020204" pitchFamily="34" charset="0"/>
                        </a:rPr>
                        <a:t>874,732 </a:t>
                      </a:r>
                    </a:p>
                  </a:txBody>
                  <a:tcPr marL="7270" marR="7270" marT="727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76D3FF"/>
                    </a:solidFill>
                  </a:tcPr>
                </a:tc>
                <a:extLst>
                  <a:ext uri="{0D108BD9-81ED-4DB2-BD59-A6C34878D82A}">
                    <a16:rowId xmlns:a16="http://schemas.microsoft.com/office/drawing/2014/main" val="3534044446"/>
                  </a:ext>
                </a:extLst>
              </a:tr>
              <a:tr h="145406">
                <a:tc>
                  <a:txBody>
                    <a:bodyPr/>
                    <a:lstStyle/>
                    <a:p>
                      <a:pPr algn="l" fontAlgn="b"/>
                      <a:endParaRPr lang="en-GB" sz="800" b="1"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1"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a:noFill/>
                    </a:lnB>
                  </a:tcPr>
                </a:tc>
                <a:extLst>
                  <a:ext uri="{0D108BD9-81ED-4DB2-BD59-A6C34878D82A}">
                    <a16:rowId xmlns:a16="http://schemas.microsoft.com/office/drawing/2014/main" val="2757556737"/>
                  </a:ext>
                </a:extLst>
              </a:tr>
              <a:tr h="152676">
                <a:tc gridSpan="3">
                  <a:txBody>
                    <a:bodyPr/>
                    <a:lstStyle/>
                    <a:p>
                      <a:pPr algn="l" fontAlgn="b"/>
                      <a:r>
                        <a:rPr lang="en-GB" sz="900" b="1" i="0" u="none" strike="noStrike">
                          <a:solidFill>
                            <a:srgbClr val="007EBB"/>
                          </a:solidFill>
                          <a:effectLst/>
                          <a:latin typeface="Arial" panose="020B0604020202020204" pitchFamily="34" charset="0"/>
                        </a:rPr>
                        <a:t>Annual Ceded Loss (AEP)</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591844"/>
                  </a:ext>
                </a:extLst>
              </a:tr>
              <a:tr h="145406">
                <a:tc rowSpan="11">
                  <a:txBody>
                    <a:bodyPr/>
                    <a:lstStyle/>
                    <a:p>
                      <a:pPr algn="ctr" fontAlgn="ctr"/>
                      <a:r>
                        <a:rPr lang="en-GB" sz="800" b="1" i="0" u="none" strike="noStrike">
                          <a:solidFill>
                            <a:srgbClr val="202020"/>
                          </a:solidFill>
                          <a:effectLst/>
                          <a:latin typeface="Arial" panose="020B0604020202020204" pitchFamily="34" charset="0"/>
                        </a:rPr>
                        <a:t>Favourable</a:t>
                      </a:r>
                    </a:p>
                  </a:txBody>
                  <a:tcPr marL="7270" marR="7270" marT="7270"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800" b="1" i="0" u="none" strike="noStrike">
                          <a:solidFill>
                            <a:srgbClr val="202020"/>
                          </a:solidFill>
                          <a:effectLst/>
                          <a:latin typeface="Arial" panose="020B0604020202020204" pitchFamily="34" charset="0"/>
                        </a:rPr>
                        <a:t>1,500</a:t>
                      </a:r>
                    </a:p>
                  </a:txBody>
                  <a:tcPr marL="7270" marR="7270" marT="7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49964306"/>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1,000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11737754"/>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500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28695517"/>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250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17644675"/>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100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4518011"/>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50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89219302"/>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20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3179708"/>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10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0314267"/>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5</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1049282"/>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4</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7131519"/>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2.5</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7129354"/>
                  </a:ext>
                </a:extLst>
              </a:tr>
              <a:tr h="145406">
                <a:tc>
                  <a:txBody>
                    <a:bodyPr/>
                    <a:lstStyle/>
                    <a:p>
                      <a:pPr algn="ctr" fontAlgn="ctr"/>
                      <a:r>
                        <a:rPr lang="en-GB" sz="800" b="1" i="0" u="none" strike="noStrike">
                          <a:solidFill>
                            <a:srgbClr val="202020"/>
                          </a:solidFill>
                          <a:effectLst/>
                          <a:latin typeface="Arial" panose="020B0604020202020204" pitchFamily="34" charset="0"/>
                        </a:rPr>
                        <a:t> </a:t>
                      </a:r>
                    </a:p>
                  </a:txBody>
                  <a:tcPr marL="7270" marR="7270" marT="727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D5"/>
                    </a:solidFill>
                  </a:tcPr>
                </a:tc>
                <a:tc>
                  <a:txBody>
                    <a:bodyPr/>
                    <a:lstStyle/>
                    <a:p>
                      <a:pPr algn="ctr" fontAlgn="b"/>
                      <a:r>
                        <a:rPr lang="en-GB" sz="800" b="1" i="0" u="none" strike="noStrike">
                          <a:solidFill>
                            <a:srgbClr val="202020"/>
                          </a:solidFill>
                          <a:effectLst/>
                          <a:latin typeface="Arial" panose="020B0604020202020204" pitchFamily="34" charset="0"/>
                        </a:rPr>
                        <a:t>2</a:t>
                      </a:r>
                    </a:p>
                  </a:txBody>
                  <a:tcPr marL="7270" marR="7270" marT="72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BFFD5"/>
                    </a:solidFill>
                  </a:tcPr>
                </a:tc>
                <a:tc>
                  <a:txBody>
                    <a:bodyPr/>
                    <a:lstStyle/>
                    <a:p>
                      <a:pPr algn="ctr" fontAlgn="b"/>
                      <a:r>
                        <a:rPr lang="en-GB" sz="800" b="1"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solidFill>
                      <a:srgbClr val="BBFFD5"/>
                    </a:solidFill>
                  </a:tcPr>
                </a:tc>
                <a:tc>
                  <a:txBody>
                    <a:bodyPr/>
                    <a:lstStyle/>
                    <a:p>
                      <a:pPr algn="ctr" fontAlgn="b"/>
                      <a:r>
                        <a:rPr lang="en-GB" sz="800" b="1"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solidFill>
                      <a:srgbClr val="BBFFD5"/>
                    </a:solidFill>
                  </a:tcPr>
                </a:tc>
                <a:tc>
                  <a:txBody>
                    <a:bodyPr/>
                    <a:lstStyle/>
                    <a:p>
                      <a:pPr algn="ctr" fontAlgn="b"/>
                      <a:r>
                        <a:rPr lang="en-GB" sz="800" b="1"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solidFill>
                      <a:srgbClr val="BBFFD5"/>
                    </a:solidFill>
                  </a:tcPr>
                </a:tc>
                <a:tc>
                  <a:txBody>
                    <a:bodyPr/>
                    <a:lstStyle/>
                    <a:p>
                      <a:pPr algn="ctr" fontAlgn="b"/>
                      <a:r>
                        <a:rPr lang="en-GB" sz="800" b="1"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solidFill>
                      <a:srgbClr val="BBFFD5"/>
                    </a:solidFill>
                  </a:tcPr>
                </a:tc>
                <a:tc>
                  <a:txBody>
                    <a:bodyPr/>
                    <a:lstStyle/>
                    <a:p>
                      <a:pPr algn="ctr" fontAlgn="b"/>
                      <a:r>
                        <a:rPr lang="en-GB" sz="800" b="1"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solidFill>
                      <a:srgbClr val="BBFFD5"/>
                    </a:solidFill>
                  </a:tcPr>
                </a:tc>
                <a:tc>
                  <a:txBody>
                    <a:bodyPr/>
                    <a:lstStyle/>
                    <a:p>
                      <a:pPr algn="ctr" fontAlgn="b"/>
                      <a:r>
                        <a:rPr lang="en-GB" sz="800" b="1"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solidFill>
                      <a:srgbClr val="BBFFD5"/>
                    </a:solidFill>
                  </a:tcPr>
                </a:tc>
                <a:tc>
                  <a:txBody>
                    <a:bodyPr/>
                    <a:lstStyle/>
                    <a:p>
                      <a:pPr algn="ctr" fontAlgn="b"/>
                      <a:r>
                        <a:rPr lang="en-GB" sz="800" b="1"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solidFill>
                      <a:srgbClr val="BBFFD5"/>
                    </a:solidFill>
                  </a:tcPr>
                </a:tc>
                <a:tc>
                  <a:txBody>
                    <a:bodyPr/>
                    <a:lstStyle/>
                    <a:p>
                      <a:pPr algn="ctr" fontAlgn="b"/>
                      <a:r>
                        <a:rPr lang="en-GB" sz="800" b="1"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solidFill>
                      <a:srgbClr val="BBFFD5"/>
                    </a:solidFill>
                  </a:tcPr>
                </a:tc>
                <a:extLst>
                  <a:ext uri="{0D108BD9-81ED-4DB2-BD59-A6C34878D82A}">
                    <a16:rowId xmlns:a16="http://schemas.microsoft.com/office/drawing/2014/main" val="1465240807"/>
                  </a:ext>
                </a:extLst>
              </a:tr>
              <a:tr h="145406">
                <a:tc rowSpan="12">
                  <a:txBody>
                    <a:bodyPr/>
                    <a:lstStyle/>
                    <a:p>
                      <a:pPr algn="ctr" fontAlgn="ctr"/>
                      <a:r>
                        <a:rPr lang="en-GB" sz="800" b="1" i="0" u="none" strike="noStrike">
                          <a:solidFill>
                            <a:srgbClr val="202020"/>
                          </a:solidFill>
                          <a:effectLst/>
                          <a:latin typeface="Arial" panose="020B0604020202020204" pitchFamily="34" charset="0"/>
                        </a:rPr>
                        <a:t>Unfavourable</a:t>
                      </a:r>
                    </a:p>
                  </a:txBody>
                  <a:tcPr marL="7270" marR="7270" marT="7270" marB="0" vert="vert27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GB" sz="800" b="1" i="0" u="none" strike="noStrike">
                          <a:solidFill>
                            <a:srgbClr val="202020"/>
                          </a:solidFill>
                          <a:effectLst/>
                          <a:latin typeface="Arial" panose="020B0604020202020204" pitchFamily="34" charset="0"/>
                        </a:rPr>
                        <a:t>2.5</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15548560"/>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4</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dirty="0">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663,619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80761816"/>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5</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35,466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1,193,467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52048780"/>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10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90,000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1,650,000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1,966,888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97118799"/>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20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90,000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200,000 </a:t>
                      </a:r>
                    </a:p>
                  </a:txBody>
                  <a:tcPr marL="7270" marR="7270" marT="7270" marB="0" anchor="ctr">
                    <a:lnL>
                      <a:noFill/>
                    </a:lnL>
                    <a:lnR>
                      <a:noFill/>
                    </a:lnR>
                    <a:lnT>
                      <a:noFill/>
                    </a:lnT>
                    <a:lnB>
                      <a:noFill/>
                    </a:lnB>
                  </a:tcPr>
                </a:tc>
                <a:tc>
                  <a:txBody>
                    <a:bodyPr/>
                    <a:lstStyle/>
                    <a:p>
                      <a:pPr algn="ctr" fontAlgn="b"/>
                      <a:r>
                        <a:rPr lang="en-GB" sz="800" b="0" i="0" u="none" strike="noStrike" dirty="0">
                          <a:solidFill>
                            <a:srgbClr val="202020"/>
                          </a:solidFill>
                          <a:effectLst/>
                          <a:latin typeface="Arial" panose="020B0604020202020204" pitchFamily="34" charset="0"/>
                        </a:rPr>
                        <a:t>1,831,344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3,319,965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79459211"/>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50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90,000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151,291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2,889,613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812,238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74868752"/>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100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171,105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223,729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3,300,000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3,249,794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7,000,000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60979869"/>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200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180,000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300,000 </a:t>
                      </a:r>
                    </a:p>
                  </a:txBody>
                  <a:tcPr marL="7270" marR="7270" marT="7270" marB="0" anchor="ctr">
                    <a:lnL>
                      <a:noFill/>
                    </a:lnL>
                    <a:lnR>
                      <a:noFill/>
                    </a:lnR>
                    <a:lnT>
                      <a:noFill/>
                    </a:lnT>
                    <a:lnB>
                      <a:noFill/>
                    </a:lnB>
                    <a:solidFill>
                      <a:srgbClr val="B4B4B4"/>
                    </a:solidFill>
                  </a:tcPr>
                </a:tc>
                <a:tc>
                  <a:txBody>
                    <a:bodyPr/>
                    <a:lstStyle/>
                    <a:p>
                      <a:pPr algn="ctr" fontAlgn="b"/>
                      <a:r>
                        <a:rPr lang="en-GB" sz="800" b="0" i="0" u="none" strike="noStrike">
                          <a:solidFill>
                            <a:srgbClr val="202020"/>
                          </a:solidFill>
                          <a:effectLst/>
                          <a:latin typeface="Arial" panose="020B0604020202020204" pitchFamily="34" charset="0"/>
                        </a:rPr>
                        <a:t>3,384,005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4,859,571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7,000,000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04542079"/>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250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180,000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200,000 </a:t>
                      </a:r>
                    </a:p>
                  </a:txBody>
                  <a:tcPr marL="7270" marR="7270" marT="7270" marB="0" anchor="ctr">
                    <a:lnL>
                      <a:noFill/>
                    </a:lnL>
                    <a:lnR>
                      <a:noFill/>
                    </a:lnR>
                    <a:lnT>
                      <a:noFill/>
                    </a:lnT>
                    <a:lnB>
                      <a:noFill/>
                    </a:lnB>
                  </a:tcPr>
                </a:tc>
                <a:tc>
                  <a:txBody>
                    <a:bodyPr/>
                    <a:lstStyle/>
                    <a:p>
                      <a:pPr algn="ctr" fontAlgn="b"/>
                      <a:r>
                        <a:rPr lang="en-GB" sz="800" b="0" i="0" u="none" strike="noStrike" dirty="0">
                          <a:solidFill>
                            <a:srgbClr val="202020"/>
                          </a:solidFill>
                          <a:effectLst/>
                          <a:latin typeface="Arial" panose="020B0604020202020204" pitchFamily="34" charset="0"/>
                        </a:rPr>
                        <a:t>300,000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3,541,732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5,486,834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7,000,000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88627168"/>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500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180,000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4,159,583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6,153,635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7,000,000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93102538"/>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1,000</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183,390 </a:t>
                      </a:r>
                    </a:p>
                  </a:txBody>
                  <a:tcPr marL="7270" marR="7270" marT="727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293,585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4,950,000 </a:t>
                      </a:r>
                    </a:p>
                  </a:txBody>
                  <a:tcPr marL="7270" marR="7270" marT="7270" marB="0" anchor="ctr">
                    <a:lnL>
                      <a:noFill/>
                    </a:lnL>
                    <a:lnR>
                      <a:noFill/>
                    </a:lnR>
                    <a:lnT>
                      <a:noFill/>
                    </a:lnT>
                    <a:lnB>
                      <a:noFill/>
                    </a:lnB>
                    <a:solidFill>
                      <a:srgbClr val="B4B4B4"/>
                    </a:solidFill>
                  </a:tcPr>
                </a:tc>
                <a:tc>
                  <a:txBody>
                    <a:bodyPr/>
                    <a:lstStyle/>
                    <a:p>
                      <a:pPr algn="ctr" fontAlgn="b"/>
                      <a:r>
                        <a:rPr lang="en-GB" sz="800" b="0" i="0" u="none" strike="noStrike">
                          <a:solidFill>
                            <a:srgbClr val="202020"/>
                          </a:solidFill>
                          <a:effectLst/>
                          <a:latin typeface="Arial" panose="020B0604020202020204" pitchFamily="34" charset="0"/>
                        </a:rPr>
                        <a:t>6,000,000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9,334,246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6,000,000 </a:t>
                      </a:r>
                    </a:p>
                  </a:txBody>
                  <a:tcPr marL="7270" marR="7270" marT="7270" marB="0" anchor="ctr">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7,000,000 </a:t>
                      </a:r>
                    </a:p>
                  </a:txBody>
                  <a:tcPr marL="7270" marR="7270" marT="7270"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8229801"/>
                  </a:ext>
                </a:extLst>
              </a:tr>
              <a:tr h="145406">
                <a:tc vMerge="1">
                  <a:txBody>
                    <a:bodyPr/>
                    <a:lstStyle/>
                    <a:p>
                      <a:endParaRPr lang="en-GB"/>
                    </a:p>
                  </a:txBody>
                  <a:tcPr/>
                </a:tc>
                <a:tc>
                  <a:txBody>
                    <a:bodyPr/>
                    <a:lstStyle/>
                    <a:p>
                      <a:pPr algn="ctr" fontAlgn="b"/>
                      <a:r>
                        <a:rPr lang="en-GB" sz="800" b="1" i="0" u="none" strike="noStrike">
                          <a:solidFill>
                            <a:srgbClr val="202020"/>
                          </a:solidFill>
                          <a:effectLst/>
                          <a:latin typeface="Arial" panose="020B0604020202020204" pitchFamily="34" charset="0"/>
                        </a:rPr>
                        <a:t>1,500</a:t>
                      </a:r>
                    </a:p>
                  </a:txBody>
                  <a:tcPr marL="7270" marR="7270" marT="7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215,130 </a:t>
                      </a:r>
                    </a:p>
                  </a:txBody>
                  <a:tcPr marL="7270" marR="7270" marT="727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300,000 </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solidFill>
                      <a:srgbClr val="B4B4B4"/>
                    </a:solidFill>
                  </a:tcPr>
                </a:tc>
                <a:tc>
                  <a:txBody>
                    <a:bodyPr/>
                    <a:lstStyle/>
                    <a:p>
                      <a:pPr algn="ctr" fontAlgn="b"/>
                      <a:r>
                        <a:rPr lang="en-GB" sz="800" b="0" i="0" u="none" strike="noStrike">
                          <a:solidFill>
                            <a:srgbClr val="202020"/>
                          </a:solidFill>
                          <a:effectLst/>
                          <a:latin typeface="Arial" panose="020B0604020202020204" pitchFamily="34" charset="0"/>
                        </a:rPr>
                        <a:t>300,000 </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4,950,000 </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6,000,000 </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10,000,000 </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6,356,222 </a:t>
                      </a:r>
                    </a:p>
                  </a:txBody>
                  <a:tcPr marL="7270" marR="7270" marT="727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solidFill>
                            <a:srgbClr val="202020"/>
                          </a:solidFill>
                          <a:effectLst/>
                          <a:latin typeface="Arial" panose="020B0604020202020204" pitchFamily="34" charset="0"/>
                        </a:rPr>
                        <a:t>7,000,000 </a:t>
                      </a:r>
                    </a:p>
                  </a:txBody>
                  <a:tcPr marL="7270" marR="7270" marT="727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97449"/>
                  </a:ext>
                </a:extLst>
              </a:tr>
            </a:tbl>
          </a:graphicData>
        </a:graphic>
      </p:graphicFrame>
      <p:sp>
        <p:nvSpPr>
          <p:cNvPr id="7" name="TextBox 6"/>
          <p:cNvSpPr txBox="1"/>
          <p:nvPr/>
        </p:nvSpPr>
        <p:spPr>
          <a:xfrm>
            <a:off x="485776" y="1815029"/>
            <a:ext cx="4584988" cy="3877985"/>
          </a:xfrm>
          <a:prstGeom prst="rect">
            <a:avLst/>
          </a:prstGeom>
          <a:noFill/>
        </p:spPr>
        <p:txBody>
          <a:bodyPr wrap="square" lIns="0" tIns="0" rIns="0" bIns="0" rtlCol="0">
            <a:spAutoFit/>
          </a:bodyPr>
          <a:lstStyle/>
          <a:p>
            <a:pPr marL="285750" indent="-285750" algn="l">
              <a:buFont typeface="Wingdings" panose="05000000000000000000" pitchFamily="2" charset="2"/>
              <a:buChar char="ü"/>
            </a:pPr>
            <a:r>
              <a:rPr lang="es-CR" sz="1200" i="1" dirty="0" smtClean="0">
                <a:solidFill>
                  <a:schemeClr val="tx2"/>
                </a:solidFill>
              </a:rPr>
              <a:t>En Guy Carpenter desarrollamos modelos financieros de nuestros clientes. Con estos modelos podemos estudiar los diferentes siniestros a los que se expone la cartera de LARG y sus probabilidades. </a:t>
            </a:r>
          </a:p>
          <a:p>
            <a:pPr marL="285750" indent="-285750" algn="l">
              <a:buFont typeface="Wingdings" panose="05000000000000000000" pitchFamily="2" charset="2"/>
              <a:buChar char="ü"/>
            </a:pPr>
            <a:endParaRPr lang="es-CR" sz="1200" i="1" dirty="0">
              <a:solidFill>
                <a:schemeClr val="tx2"/>
              </a:solidFill>
            </a:endParaRPr>
          </a:p>
          <a:p>
            <a:pPr marL="285750" indent="-285750" algn="l">
              <a:buFont typeface="Wingdings" panose="05000000000000000000" pitchFamily="2" charset="2"/>
              <a:buChar char="ü"/>
            </a:pPr>
            <a:r>
              <a:rPr lang="es-CR" sz="1200" i="1" dirty="0" smtClean="0">
                <a:solidFill>
                  <a:schemeClr val="tx2"/>
                </a:solidFill>
              </a:rPr>
              <a:t>Podemos ofrecer diferentes perspectivas: tanto los resultados globales para las cedentes brutos y netos de reaseguro como los resultados de los contratos.  </a:t>
            </a:r>
          </a:p>
          <a:p>
            <a:pPr marL="285750" indent="-285750" algn="l">
              <a:buFont typeface="Wingdings" panose="05000000000000000000" pitchFamily="2" charset="2"/>
              <a:buChar char="ü"/>
            </a:pPr>
            <a:endParaRPr lang="es-CR" sz="1200" i="1" dirty="0">
              <a:solidFill>
                <a:schemeClr val="tx2"/>
              </a:solidFill>
            </a:endParaRPr>
          </a:p>
          <a:p>
            <a:pPr marL="285750" indent="-285750" algn="l">
              <a:buFont typeface="Wingdings" panose="05000000000000000000" pitchFamily="2" charset="2"/>
              <a:buChar char="ü"/>
            </a:pPr>
            <a:r>
              <a:rPr lang="es-CR" sz="1200" i="1" dirty="0" smtClean="0">
                <a:solidFill>
                  <a:schemeClr val="tx2"/>
                </a:solidFill>
              </a:rPr>
              <a:t>Estos modelos nos permiten ayudar a nuestros clientes en el diseño de la estrategia de colocación, la cotización de contratos y la evaluación de la adecuación de sus estructuras. </a:t>
            </a:r>
          </a:p>
          <a:p>
            <a:pPr marL="285750" indent="-285750" algn="l">
              <a:buFont typeface="Wingdings" panose="05000000000000000000" pitchFamily="2" charset="2"/>
              <a:buChar char="ü"/>
            </a:pPr>
            <a:endParaRPr lang="es-CR" sz="1200" i="1" dirty="0">
              <a:solidFill>
                <a:schemeClr val="tx2"/>
              </a:solidFill>
            </a:endParaRPr>
          </a:p>
          <a:p>
            <a:pPr marL="285750" indent="-285750" algn="l">
              <a:buFont typeface="Wingdings" panose="05000000000000000000" pitchFamily="2" charset="2"/>
              <a:buChar char="ü"/>
            </a:pPr>
            <a:r>
              <a:rPr lang="es-CR" sz="1200" i="1" dirty="0" smtClean="0">
                <a:solidFill>
                  <a:schemeClr val="tx2"/>
                </a:solidFill>
              </a:rPr>
              <a:t>En particular, podemos someter sus límites agregados a </a:t>
            </a:r>
            <a:r>
              <a:rPr lang="es-CR" sz="1200" i="1" dirty="0" err="1" smtClean="0">
                <a:solidFill>
                  <a:schemeClr val="tx2"/>
                </a:solidFill>
              </a:rPr>
              <a:t>tests</a:t>
            </a:r>
            <a:r>
              <a:rPr lang="es-CR" sz="1200" i="1" dirty="0" smtClean="0">
                <a:solidFill>
                  <a:schemeClr val="tx2"/>
                </a:solidFill>
              </a:rPr>
              <a:t> de estrés y determinar con qué probabilidad se agotarían. </a:t>
            </a:r>
          </a:p>
          <a:p>
            <a:pPr marL="285750" indent="-285750" algn="l">
              <a:buFont typeface="Wingdings" panose="05000000000000000000" pitchFamily="2" charset="2"/>
              <a:buChar char="ü"/>
            </a:pPr>
            <a:endParaRPr lang="es-CR" sz="1200" i="1" dirty="0">
              <a:solidFill>
                <a:schemeClr val="tx2"/>
              </a:solidFill>
            </a:endParaRPr>
          </a:p>
          <a:p>
            <a:pPr marL="285750" indent="-285750" algn="l">
              <a:buFont typeface="Wingdings" panose="05000000000000000000" pitchFamily="2" charset="2"/>
              <a:buChar char="ü"/>
            </a:pPr>
            <a:r>
              <a:rPr lang="es-CR" sz="1200" i="1" dirty="0" smtClean="0">
                <a:solidFill>
                  <a:schemeClr val="tx2"/>
                </a:solidFill>
              </a:rPr>
              <a:t>En la tabla de la derecha observan las probabilidades, expresadas en periodos de retorno, de los siniestros cedidos a cada capa del contrato catastrófico. En gris se muestra el periodo de retorno para el cual se ha agotado el límite agregado.</a:t>
            </a:r>
          </a:p>
        </p:txBody>
      </p:sp>
      <p:sp>
        <p:nvSpPr>
          <p:cNvPr id="8" name="TextBox 7"/>
          <p:cNvSpPr txBox="1"/>
          <p:nvPr/>
        </p:nvSpPr>
        <p:spPr>
          <a:xfrm>
            <a:off x="6097587" y="6054428"/>
            <a:ext cx="5020890" cy="338554"/>
          </a:xfrm>
          <a:prstGeom prst="rect">
            <a:avLst/>
          </a:prstGeom>
          <a:noFill/>
        </p:spPr>
        <p:txBody>
          <a:bodyPr wrap="square" lIns="0" tIns="0" rIns="0" bIns="0" rtlCol="0">
            <a:spAutoFit/>
          </a:bodyPr>
          <a:lstStyle/>
          <a:p>
            <a:pPr algn="ctr"/>
            <a:r>
              <a:rPr lang="es-CR" sz="1100" b="1" i="1" dirty="0" smtClean="0">
                <a:solidFill>
                  <a:srgbClr val="FF8C00"/>
                </a:solidFill>
              </a:rPr>
              <a:t>Los límites agregados de las capas 1, 5, 6 y 7 se agotarían con un periodo de retorno superior a 1 en 1500 (probabilidad inferior al 0.067%) </a:t>
            </a:r>
          </a:p>
        </p:txBody>
      </p:sp>
    </p:spTree>
    <p:extLst>
      <p:ext uri="{BB962C8B-B14F-4D97-AF65-F5344CB8AC3E}">
        <p14:creationId xmlns:p14="http://schemas.microsoft.com/office/powerpoint/2010/main" val="3094728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Probabilidades de Agotamiento del Límite Agregado</a:t>
            </a:r>
            <a:endParaRPr lang="es-ES" dirty="0"/>
          </a:p>
        </p:txBody>
      </p:sp>
      <p:sp>
        <p:nvSpPr>
          <p:cNvPr id="6" name="Text Placeholder 5"/>
          <p:cNvSpPr>
            <a:spLocks noGrp="1"/>
          </p:cNvSpPr>
          <p:nvPr>
            <p:ph type="body" sz="quarter" idx="12"/>
          </p:nvPr>
        </p:nvSpPr>
        <p:spPr/>
        <p:txBody>
          <a:bodyPr/>
          <a:lstStyle/>
          <a:p>
            <a:r>
              <a:rPr lang="es-ES" dirty="0" smtClean="0">
                <a:solidFill>
                  <a:schemeClr val="tx2"/>
                </a:solidFill>
              </a:rPr>
              <a:t>Resultados por Contrato y Capa</a:t>
            </a:r>
            <a:endParaRPr lang="en-GB" dirty="0">
              <a:solidFill>
                <a:schemeClr val="tx2"/>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7670393"/>
              </p:ext>
            </p:extLst>
          </p:nvPr>
        </p:nvGraphicFramePr>
        <p:xfrm>
          <a:off x="654515" y="1577559"/>
          <a:ext cx="4938370" cy="2626814"/>
        </p:xfrm>
        <a:graphic>
          <a:graphicData uri="http://schemas.openxmlformats.org/drawingml/2006/table">
            <a:tbl>
              <a:tblPr/>
              <a:tblGrid>
                <a:gridCol w="761375">
                  <a:extLst>
                    <a:ext uri="{9D8B030D-6E8A-4147-A177-3AD203B41FA5}">
                      <a16:colId xmlns:a16="http://schemas.microsoft.com/office/drawing/2014/main" val="2824333051"/>
                    </a:ext>
                  </a:extLst>
                </a:gridCol>
                <a:gridCol w="835399">
                  <a:extLst>
                    <a:ext uri="{9D8B030D-6E8A-4147-A177-3AD203B41FA5}">
                      <a16:colId xmlns:a16="http://schemas.microsoft.com/office/drawing/2014/main" val="1623790849"/>
                    </a:ext>
                  </a:extLst>
                </a:gridCol>
                <a:gridCol w="835399">
                  <a:extLst>
                    <a:ext uri="{9D8B030D-6E8A-4147-A177-3AD203B41FA5}">
                      <a16:colId xmlns:a16="http://schemas.microsoft.com/office/drawing/2014/main" val="498582046"/>
                    </a:ext>
                  </a:extLst>
                </a:gridCol>
                <a:gridCol w="835399">
                  <a:extLst>
                    <a:ext uri="{9D8B030D-6E8A-4147-A177-3AD203B41FA5}">
                      <a16:colId xmlns:a16="http://schemas.microsoft.com/office/drawing/2014/main" val="1284468846"/>
                    </a:ext>
                  </a:extLst>
                </a:gridCol>
                <a:gridCol w="835399">
                  <a:extLst>
                    <a:ext uri="{9D8B030D-6E8A-4147-A177-3AD203B41FA5}">
                      <a16:colId xmlns:a16="http://schemas.microsoft.com/office/drawing/2014/main" val="2956259070"/>
                    </a:ext>
                  </a:extLst>
                </a:gridCol>
                <a:gridCol w="835399">
                  <a:extLst>
                    <a:ext uri="{9D8B030D-6E8A-4147-A177-3AD203B41FA5}">
                      <a16:colId xmlns:a16="http://schemas.microsoft.com/office/drawing/2014/main" val="501288353"/>
                    </a:ext>
                  </a:extLst>
                </a:gridCol>
              </a:tblGrid>
              <a:tr h="520526">
                <a:tc>
                  <a:txBody>
                    <a:bodyPr/>
                    <a:lstStyle/>
                    <a:p>
                      <a:pPr algn="ctr" fontAlgn="ctr"/>
                      <a:r>
                        <a:rPr lang="en-GB" sz="1100" b="1" i="0" u="none" strike="noStrike">
                          <a:solidFill>
                            <a:srgbClr val="FFFFFF"/>
                          </a:solidFill>
                          <a:effectLst/>
                          <a:latin typeface="Arial" panose="020B0604020202020204" pitchFamily="34" charset="0"/>
                        </a:rPr>
                        <a:t>Capa</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a:solidFill>
                            <a:srgbClr val="FFFFFF"/>
                          </a:solidFill>
                          <a:effectLst/>
                          <a:latin typeface="Arial" panose="020B0604020202020204" pitchFamily="34" charset="0"/>
                        </a:rPr>
                        <a:t>CatXL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a:solidFill>
                            <a:srgbClr val="FFFFFF"/>
                          </a:solidFill>
                          <a:effectLst/>
                          <a:latin typeface="Arial" panose="020B0604020202020204" pitchFamily="34" charset="0"/>
                        </a:rPr>
                        <a:t>RiskXL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dirty="0" err="1">
                          <a:solidFill>
                            <a:srgbClr val="FFFFFF"/>
                          </a:solidFill>
                          <a:effectLst/>
                          <a:latin typeface="Arial" panose="020B0604020202020204" pitchFamily="34" charset="0"/>
                        </a:rPr>
                        <a:t>MotorXL</a:t>
                      </a:r>
                      <a:r>
                        <a:rPr lang="en-GB" sz="1100" b="1" i="0" u="none" strike="noStrike" dirty="0">
                          <a:solidFill>
                            <a:srgbClr val="FFFFFF"/>
                          </a:solidFill>
                          <a:effectLst/>
                          <a:latin typeface="Arial" panose="020B0604020202020204" pitchFamily="34" charset="0"/>
                        </a:rPr>
                        <a:t> Expo/</a:t>
                      </a:r>
                      <a:r>
                        <a:rPr lang="en-GB" sz="1100" b="1" i="0" u="none" strike="noStrike" dirty="0" err="1">
                          <a:solidFill>
                            <a:srgbClr val="FFFFFF"/>
                          </a:solidFill>
                          <a:effectLst/>
                          <a:latin typeface="Arial" panose="020B0604020202020204" pitchFamily="34" charset="0"/>
                        </a:rPr>
                        <a:t>Expe</a:t>
                      </a:r>
                      <a:endParaRPr lang="en-GB" sz="11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a:solidFill>
                            <a:srgbClr val="FFFFFF"/>
                          </a:solidFill>
                          <a:effectLst/>
                          <a:latin typeface="Arial" panose="020B0604020202020204" pitchFamily="34" charset="0"/>
                        </a:rPr>
                        <a:t>Motor XL Expe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a:solidFill>
                            <a:srgbClr val="FFFFFF"/>
                          </a:solidFill>
                          <a:effectLst/>
                          <a:latin typeface="Arial" panose="020B0604020202020204" pitchFamily="34" charset="0"/>
                        </a:rPr>
                        <a:t>MiscXL</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002C77"/>
                    </a:solidFill>
                  </a:tcPr>
                </a:tc>
                <a:extLst>
                  <a:ext uri="{0D108BD9-81ED-4DB2-BD59-A6C34878D82A}">
                    <a16:rowId xmlns:a16="http://schemas.microsoft.com/office/drawing/2014/main" val="3963191504"/>
                  </a:ext>
                </a:extLst>
              </a:tr>
              <a:tr h="263286">
                <a:tc>
                  <a:txBody>
                    <a:bodyPr/>
                    <a:lstStyle/>
                    <a:p>
                      <a:pPr algn="ctr" fontAlgn="b"/>
                      <a:r>
                        <a:rPr lang="en-GB" sz="1100" b="0" i="0" u="none" strike="noStrike">
                          <a:solidFill>
                            <a:srgbClr val="202020"/>
                          </a:solidFill>
                          <a:effectLst/>
                          <a:latin typeface="Arial" panose="020B0604020202020204" pitchFamily="34" charset="0"/>
                        </a:rPr>
                        <a:t>L1</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2,273 </a:t>
                      </a:r>
                    </a:p>
                  </a:txBody>
                  <a:tcPr marL="9525" marR="9525" marT="9525" marB="0" anchor="ctr">
                    <a:lnL>
                      <a:noFill/>
                    </a:lnL>
                    <a:lnR>
                      <a:noFill/>
                    </a:lnR>
                    <a:lnT>
                      <a:noFill/>
                    </a:lnT>
                    <a:lnB>
                      <a:noFill/>
                    </a:lnB>
                    <a:solidFill>
                      <a:srgbClr val="FCEB84"/>
                    </a:solidFill>
                  </a:tcPr>
                </a:tc>
                <a:tc>
                  <a:txBody>
                    <a:bodyPr/>
                    <a:lstStyle/>
                    <a:p>
                      <a:pPr algn="ctr" fontAlgn="b"/>
                      <a:r>
                        <a:rPr lang="en-GB" sz="1100" b="0" i="0" u="none" strike="noStrike">
                          <a:solidFill>
                            <a:srgbClr val="202020"/>
                          </a:solidFill>
                          <a:effectLst/>
                          <a:latin typeface="Arial" panose="020B0604020202020204" pitchFamily="34" charset="0"/>
                        </a:rPr>
                        <a:t>100,000 </a:t>
                      </a:r>
                    </a:p>
                  </a:txBody>
                  <a:tcPr marL="9525" marR="9525" marT="9525" marB="0" anchor="ctr">
                    <a:lnL>
                      <a:noFill/>
                    </a:lnL>
                    <a:lnR>
                      <a:noFill/>
                    </a:lnR>
                    <a:lnT>
                      <a:noFill/>
                    </a:lnT>
                    <a:lnB>
                      <a:noFill/>
                    </a:lnB>
                    <a:solidFill>
                      <a:srgbClr val="63BE7B"/>
                    </a:solidFill>
                  </a:tcPr>
                </a:tc>
                <a:tc>
                  <a:txBody>
                    <a:bodyPr/>
                    <a:lstStyle/>
                    <a:p>
                      <a:pPr algn="ctr" fontAlgn="b"/>
                      <a:r>
                        <a:rPr lang="en-GB" sz="1100" b="0" i="0" u="none" strike="noStrike">
                          <a:solidFill>
                            <a:srgbClr val="202020"/>
                          </a:solidFill>
                          <a:effectLst/>
                          <a:latin typeface="Arial" panose="020B0604020202020204" pitchFamily="34" charset="0"/>
                        </a:rPr>
                        <a:t>19 </a:t>
                      </a:r>
                    </a:p>
                  </a:txBody>
                  <a:tcPr marL="9525" marR="9525" marT="9525" marB="0" anchor="ctr">
                    <a:lnL>
                      <a:noFill/>
                    </a:lnL>
                    <a:lnR>
                      <a:noFill/>
                    </a:lnR>
                    <a:lnT>
                      <a:noFill/>
                    </a:lnT>
                    <a:lnB>
                      <a:noFill/>
                    </a:lnB>
                    <a:solidFill>
                      <a:srgbClr val="F97D6F"/>
                    </a:solidFill>
                  </a:tcPr>
                </a:tc>
                <a:tc>
                  <a:txBody>
                    <a:bodyPr/>
                    <a:lstStyle/>
                    <a:p>
                      <a:pPr algn="ctr" fontAlgn="b"/>
                      <a:r>
                        <a:rPr lang="en-GB" sz="1100" b="0" i="0" u="none" strike="noStrike" dirty="0">
                          <a:solidFill>
                            <a:srgbClr val="202020"/>
                          </a:solidFill>
                          <a:effectLst/>
                          <a:latin typeface="Arial" panose="020B0604020202020204" pitchFamily="34" charset="0"/>
                        </a:rPr>
                        <a:t>100,000 </a:t>
                      </a:r>
                    </a:p>
                  </a:txBody>
                  <a:tcPr marL="9525" marR="9525" marT="9525" marB="0" anchor="ctr">
                    <a:lnL>
                      <a:noFill/>
                    </a:lnL>
                    <a:lnR>
                      <a:noFill/>
                    </a:lnR>
                    <a:lnT>
                      <a:noFill/>
                    </a:lnT>
                    <a:lnB>
                      <a:noFill/>
                    </a:lnB>
                    <a:solidFill>
                      <a:srgbClr val="63BE7B"/>
                    </a:solidFill>
                  </a:tcPr>
                </a:tc>
                <a:tc>
                  <a:txBody>
                    <a:bodyPr/>
                    <a:lstStyle/>
                    <a:p>
                      <a:pPr algn="ctr" fontAlgn="b"/>
                      <a:r>
                        <a:rPr lang="en-GB" sz="1100" b="0" i="0" u="none" strike="noStrike">
                          <a:solidFill>
                            <a:srgbClr val="202020"/>
                          </a:solidFill>
                          <a:effectLst/>
                          <a:latin typeface="Arial" panose="020B0604020202020204" pitchFamily="34" charset="0"/>
                        </a:rPr>
                        <a:t>1,293 </a:t>
                      </a:r>
                    </a:p>
                  </a:txBody>
                  <a:tcPr marL="9525" marR="9525" marT="9525" marB="0" anchor="ctr">
                    <a:lnL>
                      <a:noFill/>
                    </a:lnL>
                    <a:lnR>
                      <a:noFill/>
                    </a:lnR>
                    <a:lnT>
                      <a:noFill/>
                    </a:lnT>
                    <a:lnB>
                      <a:noFill/>
                    </a:lnB>
                    <a:solidFill>
                      <a:srgbClr val="FEEB84"/>
                    </a:solidFill>
                  </a:tcPr>
                </a:tc>
                <a:extLst>
                  <a:ext uri="{0D108BD9-81ED-4DB2-BD59-A6C34878D82A}">
                    <a16:rowId xmlns:a16="http://schemas.microsoft.com/office/drawing/2014/main" val="4032169590"/>
                  </a:ext>
                </a:extLst>
              </a:tr>
              <a:tr h="263286">
                <a:tc>
                  <a:txBody>
                    <a:bodyPr/>
                    <a:lstStyle/>
                    <a:p>
                      <a:pPr algn="ctr" fontAlgn="b"/>
                      <a:r>
                        <a:rPr lang="en-GB" sz="1100" b="0" i="0" u="none" strike="noStrike">
                          <a:solidFill>
                            <a:srgbClr val="202020"/>
                          </a:solidFill>
                          <a:effectLst/>
                          <a:latin typeface="Arial" panose="020B0604020202020204" pitchFamily="34" charset="0"/>
                        </a:rPr>
                        <a:t>L2</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1,071 </a:t>
                      </a:r>
                    </a:p>
                  </a:txBody>
                  <a:tcPr marL="9525" marR="9525" marT="9525" marB="0" anchor="ctr">
                    <a:lnL>
                      <a:noFill/>
                    </a:lnL>
                    <a:lnR>
                      <a:noFill/>
                    </a:lnR>
                    <a:lnT>
                      <a:noFill/>
                    </a:lnT>
                    <a:lnB>
                      <a:noFill/>
                    </a:lnB>
                    <a:solidFill>
                      <a:srgbClr val="FEEB84"/>
                    </a:solidFill>
                  </a:tcPr>
                </a:tc>
                <a:tc>
                  <a:txBody>
                    <a:bodyPr/>
                    <a:lstStyle/>
                    <a:p>
                      <a:pPr algn="ctr" fontAlgn="b"/>
                      <a:r>
                        <a:rPr lang="en-GB" sz="1100" b="0" i="0" u="none" strike="noStrike">
                          <a:solidFill>
                            <a:srgbClr val="202020"/>
                          </a:solidFill>
                          <a:effectLst/>
                          <a:latin typeface="Arial" panose="020B0604020202020204" pitchFamily="34" charset="0"/>
                        </a:rPr>
                        <a:t>30,000 </a:t>
                      </a:r>
                    </a:p>
                  </a:txBody>
                  <a:tcPr marL="9525" marR="9525" marT="9525" marB="0" anchor="ctr">
                    <a:lnL>
                      <a:noFill/>
                    </a:lnL>
                    <a:lnR>
                      <a:noFill/>
                    </a:lnR>
                    <a:lnT>
                      <a:noFill/>
                    </a:lnT>
                    <a:lnB>
                      <a:noFill/>
                    </a:lnB>
                    <a:solidFill>
                      <a:srgbClr val="D1DE82"/>
                    </a:solidFill>
                  </a:tcPr>
                </a:tc>
                <a:tc>
                  <a:txBody>
                    <a:bodyPr/>
                    <a:lstStyle/>
                    <a:p>
                      <a:pPr algn="ctr" fontAlgn="b"/>
                      <a:r>
                        <a:rPr lang="en-GB" sz="1100" b="0" i="0" u="none" strike="noStrike">
                          <a:solidFill>
                            <a:srgbClr val="202020"/>
                          </a:solidFill>
                          <a:effectLst/>
                          <a:latin typeface="Arial" panose="020B0604020202020204" pitchFamily="34" charset="0"/>
                        </a:rPr>
                        <a:t>4 </a:t>
                      </a:r>
                    </a:p>
                  </a:txBody>
                  <a:tcPr marL="9525" marR="9525" marT="9525" marB="0" anchor="ctr">
                    <a:lnL>
                      <a:noFill/>
                    </a:lnL>
                    <a:lnR>
                      <a:noFill/>
                    </a:lnR>
                    <a:lnT>
                      <a:noFill/>
                    </a:lnT>
                    <a:lnB>
                      <a:noFill/>
                    </a:lnB>
                    <a:solidFill>
                      <a:srgbClr val="F8696B"/>
                    </a:solidFill>
                  </a:tcPr>
                </a:tc>
                <a:tc>
                  <a:txBody>
                    <a:bodyPr/>
                    <a:lstStyle/>
                    <a:p>
                      <a:pPr algn="ctr" fontAlgn="b"/>
                      <a:r>
                        <a:rPr lang="en-GB" sz="1100" b="0" i="0" u="none" strike="noStrike">
                          <a:solidFill>
                            <a:srgbClr val="202020"/>
                          </a:solidFill>
                          <a:effectLst/>
                          <a:latin typeface="Arial" panose="020B0604020202020204" pitchFamily="34" charset="0"/>
                        </a:rPr>
                        <a:t>9 </a:t>
                      </a:r>
                    </a:p>
                  </a:txBody>
                  <a:tcPr marL="9525" marR="9525" marT="9525" marB="0" anchor="ctr">
                    <a:lnL>
                      <a:noFill/>
                    </a:lnL>
                    <a:lnR>
                      <a:noFill/>
                    </a:lnR>
                    <a:lnT>
                      <a:noFill/>
                    </a:lnT>
                    <a:lnB>
                      <a:noFill/>
                    </a:lnB>
                    <a:solidFill>
                      <a:srgbClr val="F8696B"/>
                    </a:solidFill>
                  </a:tcPr>
                </a:tc>
                <a:tc>
                  <a:txBody>
                    <a:bodyPr/>
                    <a:lstStyle/>
                    <a:p>
                      <a:pPr algn="ctr" fontAlgn="b"/>
                      <a:r>
                        <a:rPr lang="en-GB" sz="1100" b="0" i="0" u="none" strike="noStrike">
                          <a:solidFill>
                            <a:srgbClr val="202020"/>
                          </a:solidFill>
                          <a:effectLst/>
                          <a:latin typeface="Arial" panose="020B0604020202020204" pitchFamily="34" charset="0"/>
                        </a:rPr>
                        <a:t>19 </a:t>
                      </a:r>
                    </a:p>
                  </a:txBody>
                  <a:tcPr marL="9525" marR="9525" marT="9525" marB="0" anchor="ctr">
                    <a:lnL>
                      <a:noFill/>
                    </a:lnL>
                    <a:lnR>
                      <a:noFill/>
                    </a:lnR>
                    <a:lnT>
                      <a:noFill/>
                    </a:lnT>
                    <a:lnB>
                      <a:noFill/>
                    </a:lnB>
                    <a:solidFill>
                      <a:srgbClr val="F97E6F"/>
                    </a:solidFill>
                  </a:tcPr>
                </a:tc>
                <a:extLst>
                  <a:ext uri="{0D108BD9-81ED-4DB2-BD59-A6C34878D82A}">
                    <a16:rowId xmlns:a16="http://schemas.microsoft.com/office/drawing/2014/main" val="2734142121"/>
                  </a:ext>
                </a:extLst>
              </a:tr>
              <a:tr h="263286">
                <a:tc>
                  <a:txBody>
                    <a:bodyPr/>
                    <a:lstStyle/>
                    <a:p>
                      <a:pPr algn="ctr" fontAlgn="b"/>
                      <a:r>
                        <a:rPr lang="en-GB" sz="1100" b="0" i="0" u="none" strike="noStrike">
                          <a:solidFill>
                            <a:srgbClr val="202020"/>
                          </a:solidFill>
                          <a:effectLst/>
                          <a:latin typeface="Arial" panose="020B0604020202020204" pitchFamily="34" charset="0"/>
                        </a:rPr>
                        <a:t>L3</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135 </a:t>
                      </a:r>
                    </a:p>
                  </a:txBody>
                  <a:tcPr marL="9525" marR="9525" marT="9525" marB="0" anchor="ctr">
                    <a:lnL>
                      <a:noFill/>
                    </a:lnL>
                    <a:lnR>
                      <a:noFill/>
                    </a:lnR>
                    <a:lnT>
                      <a:noFill/>
                    </a:lnT>
                    <a:lnB>
                      <a:noFill/>
                    </a:lnB>
                    <a:solidFill>
                      <a:srgbClr val="FFEB84"/>
                    </a:solidFill>
                  </a:tcPr>
                </a:tc>
                <a:tc>
                  <a:txBody>
                    <a:bodyPr/>
                    <a:lstStyle/>
                    <a:p>
                      <a:pPr algn="ctr" fontAlgn="b"/>
                      <a:r>
                        <a:rPr lang="en-GB" sz="1100" b="0" i="0" u="none" strike="noStrike">
                          <a:solidFill>
                            <a:srgbClr val="202020"/>
                          </a:solidFill>
                          <a:effectLst/>
                          <a:latin typeface="Arial" panose="020B0604020202020204" pitchFamily="34" charset="0"/>
                        </a:rPr>
                        <a:t>99,999 </a:t>
                      </a:r>
                    </a:p>
                  </a:txBody>
                  <a:tcPr marL="9525" marR="9525" marT="9525" marB="0" anchor="ctr">
                    <a:lnL>
                      <a:noFill/>
                    </a:lnL>
                    <a:lnR>
                      <a:noFill/>
                    </a:lnR>
                    <a:lnT>
                      <a:noFill/>
                    </a:lnT>
                    <a:lnB>
                      <a:noFill/>
                    </a:lnB>
                    <a:solidFill>
                      <a:srgbClr val="64BF7C"/>
                    </a:solidFill>
                  </a:tcPr>
                </a:tc>
                <a:tc>
                  <a:txBody>
                    <a:bodyPr/>
                    <a:lstStyle/>
                    <a:p>
                      <a:pPr algn="ctr" fontAlgn="b"/>
                      <a:r>
                        <a:rPr lang="en-GB" sz="1100" b="0" i="0" u="none" strike="noStrike">
                          <a:solidFill>
                            <a:srgbClr val="202020"/>
                          </a:solidFill>
                          <a:effectLst/>
                          <a:latin typeface="Arial" panose="020B0604020202020204" pitchFamily="34" charset="0"/>
                        </a:rPr>
                        <a:t>30 </a:t>
                      </a:r>
                    </a:p>
                  </a:txBody>
                  <a:tcPr marL="9525" marR="9525" marT="9525" marB="0" anchor="ctr">
                    <a:lnL>
                      <a:noFill/>
                    </a:lnL>
                    <a:lnR>
                      <a:noFill/>
                    </a:lnR>
                    <a:lnT>
                      <a:noFill/>
                    </a:lnT>
                    <a:lnB>
                      <a:noFill/>
                    </a:lnB>
                    <a:solidFill>
                      <a:srgbClr val="F98C71"/>
                    </a:solidFill>
                  </a:tcPr>
                </a:tc>
                <a:tc>
                  <a:txBody>
                    <a:bodyPr/>
                    <a:lstStyle/>
                    <a:p>
                      <a:pPr algn="ctr" fontAlgn="b"/>
                      <a:r>
                        <a:rPr lang="en-GB" sz="1100" b="0" i="0" u="none" strike="noStrike">
                          <a:solidFill>
                            <a:srgbClr val="202020"/>
                          </a:solidFill>
                          <a:effectLst/>
                          <a:latin typeface="Arial" panose="020B0604020202020204" pitchFamily="34" charset="0"/>
                        </a:rPr>
                        <a:t>27 </a:t>
                      </a:r>
                    </a:p>
                  </a:txBody>
                  <a:tcPr marL="9525" marR="9525" marT="9525" marB="0" anchor="ctr">
                    <a:lnL>
                      <a:noFill/>
                    </a:lnL>
                    <a:lnR>
                      <a:noFill/>
                    </a:lnR>
                    <a:lnT>
                      <a:noFill/>
                    </a:lnT>
                    <a:lnB>
                      <a:noFill/>
                    </a:lnB>
                    <a:solidFill>
                      <a:srgbClr val="F9826F"/>
                    </a:solidFill>
                  </a:tcPr>
                </a:tc>
                <a:tc>
                  <a:txBody>
                    <a:bodyPr/>
                    <a:lstStyle/>
                    <a:p>
                      <a:pPr algn="ctr" fontAlgn="b"/>
                      <a:r>
                        <a:rPr lang="en-GB" sz="1100" b="0" i="0" u="none" strike="noStrike" dirty="0">
                          <a:solidFill>
                            <a:srgbClr val="202020"/>
                          </a:solidFill>
                          <a:effectLst/>
                          <a:latin typeface="Arial" panose="020B0604020202020204" pitchFamily="34" charset="0"/>
                        </a:rPr>
                        <a:t>15,000 </a:t>
                      </a:r>
                    </a:p>
                  </a:txBody>
                  <a:tcPr marL="9525" marR="9525" marT="9525" marB="0" anchor="ctr">
                    <a:lnL>
                      <a:noFill/>
                    </a:lnL>
                    <a:lnR>
                      <a:noFill/>
                    </a:lnR>
                    <a:lnT>
                      <a:noFill/>
                    </a:lnT>
                    <a:lnB>
                      <a:noFill/>
                    </a:lnB>
                    <a:solidFill>
                      <a:srgbClr val="E8E583"/>
                    </a:solidFill>
                  </a:tcPr>
                </a:tc>
                <a:extLst>
                  <a:ext uri="{0D108BD9-81ED-4DB2-BD59-A6C34878D82A}">
                    <a16:rowId xmlns:a16="http://schemas.microsoft.com/office/drawing/2014/main" val="1849710826"/>
                  </a:ext>
                </a:extLst>
              </a:tr>
              <a:tr h="263286">
                <a:tc>
                  <a:txBody>
                    <a:bodyPr/>
                    <a:lstStyle/>
                    <a:p>
                      <a:pPr algn="ctr" fontAlgn="b"/>
                      <a:r>
                        <a:rPr lang="en-GB" sz="1100" b="0" i="0" u="none" strike="noStrike">
                          <a:solidFill>
                            <a:srgbClr val="202020"/>
                          </a:solidFill>
                          <a:effectLst/>
                          <a:latin typeface="Arial" panose="020B0604020202020204" pitchFamily="34" charset="0"/>
                        </a:rPr>
                        <a:t>L4</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1,167 </a:t>
                      </a:r>
                    </a:p>
                  </a:txBody>
                  <a:tcPr marL="9525" marR="9525" marT="9525" marB="0" anchor="ctr">
                    <a:lnL>
                      <a:noFill/>
                    </a:lnL>
                    <a:lnR>
                      <a:noFill/>
                    </a:lnR>
                    <a:lnT>
                      <a:noFill/>
                    </a:lnT>
                    <a:lnB>
                      <a:noFill/>
                    </a:lnB>
                    <a:solidFill>
                      <a:srgbClr val="FEEB84"/>
                    </a:solidFill>
                  </a:tcPr>
                </a:tc>
                <a:tc>
                  <a:txBody>
                    <a:bodyPr/>
                    <a:lstStyle/>
                    <a:p>
                      <a:pPr algn="ctr" fontAlgn="b"/>
                      <a:r>
                        <a:rPr lang="en-GB" sz="1100" b="0" i="0" u="none" strike="noStrike" dirty="0">
                          <a:solidFill>
                            <a:srgbClr val="202020"/>
                          </a:solidFill>
                          <a:effectLst/>
                          <a:latin typeface="Arial" panose="020B0604020202020204" pitchFamily="34" charset="0"/>
                        </a:rPr>
                        <a:t>100,000 </a:t>
                      </a:r>
                    </a:p>
                  </a:txBody>
                  <a:tcPr marL="9525" marR="9525" marT="9525" marB="0" anchor="ctr">
                    <a:lnL>
                      <a:noFill/>
                    </a:lnL>
                    <a:lnR>
                      <a:noFill/>
                    </a:lnR>
                    <a:lnT>
                      <a:noFill/>
                    </a:lnT>
                    <a:lnB>
                      <a:noFill/>
                    </a:lnB>
                    <a:solidFill>
                      <a:srgbClr val="63BE7B"/>
                    </a:solidFill>
                  </a:tcPr>
                </a:tc>
                <a:tc>
                  <a:txBody>
                    <a:bodyPr/>
                    <a:lstStyle/>
                    <a:p>
                      <a:pPr algn="ctr" fontAlgn="b"/>
                      <a:r>
                        <a:rPr lang="en-GB" sz="1100" b="0" i="0" u="none" strike="noStrike">
                          <a:solidFill>
                            <a:srgbClr val="202020"/>
                          </a:solidFill>
                          <a:effectLst/>
                          <a:latin typeface="Arial" panose="020B0604020202020204" pitchFamily="34" charset="0"/>
                        </a:rPr>
                        <a:t>80 </a:t>
                      </a:r>
                    </a:p>
                  </a:txBody>
                  <a:tcPr marL="9525" marR="9525" marT="9525" marB="0" anchor="ctr">
                    <a:lnL>
                      <a:noFill/>
                    </a:lnL>
                    <a:lnR>
                      <a:noFill/>
                    </a:lnR>
                    <a:lnT>
                      <a:noFill/>
                    </a:lnT>
                    <a:lnB>
                      <a:noFill/>
                    </a:lnB>
                    <a:solidFill>
                      <a:srgbClr val="FDD07E"/>
                    </a:solidFill>
                  </a:tcPr>
                </a:tc>
                <a:tc>
                  <a:txBody>
                    <a:bodyPr/>
                    <a:lstStyle/>
                    <a:p>
                      <a:pPr algn="ctr" fontAlgn="b"/>
                      <a:r>
                        <a:rPr lang="en-GB" sz="1100" b="0" i="0" u="none" strike="noStrike">
                          <a:solidFill>
                            <a:srgbClr val="202020"/>
                          </a:solidFill>
                          <a:effectLst/>
                          <a:latin typeface="Arial" panose="020B0604020202020204" pitchFamily="34" charset="0"/>
                        </a:rPr>
                        <a:t>72 </a:t>
                      </a:r>
                    </a:p>
                  </a:txBody>
                  <a:tcPr marL="9525" marR="9525" marT="9525" marB="0" anchor="ctr">
                    <a:lnL>
                      <a:noFill/>
                    </a:lnL>
                    <a:lnR>
                      <a:noFill/>
                    </a:lnR>
                    <a:lnT>
                      <a:noFill/>
                    </a:lnT>
                    <a:lnB>
                      <a:noFill/>
                    </a:lnB>
                    <a:solidFill>
                      <a:srgbClr val="FCC37C"/>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933137202"/>
                  </a:ext>
                </a:extLst>
              </a:tr>
              <a:tr h="263286">
                <a:tc>
                  <a:txBody>
                    <a:bodyPr/>
                    <a:lstStyle/>
                    <a:p>
                      <a:pPr algn="ctr" fontAlgn="b"/>
                      <a:r>
                        <a:rPr lang="en-GB" sz="1100" b="0" i="0" u="none" strike="noStrike">
                          <a:solidFill>
                            <a:srgbClr val="202020"/>
                          </a:solidFill>
                          <a:effectLst/>
                          <a:latin typeface="Arial" panose="020B0604020202020204" pitchFamily="34" charset="0"/>
                        </a:rPr>
                        <a:t>L5</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9,677 </a:t>
                      </a:r>
                    </a:p>
                  </a:txBody>
                  <a:tcPr marL="9525" marR="9525" marT="9525" marB="0" anchor="ctr">
                    <a:lnL>
                      <a:noFill/>
                    </a:lnL>
                    <a:lnR>
                      <a:noFill/>
                    </a:lnR>
                    <a:lnT>
                      <a:noFill/>
                    </a:lnT>
                    <a:lnB>
                      <a:noFill/>
                    </a:lnB>
                    <a:solidFill>
                      <a:srgbClr val="F1E784"/>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284 </a:t>
                      </a:r>
                    </a:p>
                  </a:txBody>
                  <a:tcPr marL="9525" marR="9525" marT="9525" marB="0" anchor="ctr">
                    <a:lnL>
                      <a:noFill/>
                    </a:lnL>
                    <a:lnR>
                      <a:noFill/>
                    </a:lnR>
                    <a:lnT>
                      <a:noFill/>
                    </a:lnT>
                    <a:lnB>
                      <a:noFill/>
                    </a:lnB>
                    <a:solidFill>
                      <a:srgbClr val="FFEB84"/>
                    </a:solidFill>
                  </a:tcPr>
                </a:tc>
                <a:tc>
                  <a:txBody>
                    <a:bodyPr/>
                    <a:lstStyle/>
                    <a:p>
                      <a:pPr algn="ctr" fontAlgn="b"/>
                      <a:r>
                        <a:rPr lang="en-GB" sz="1100" b="0" i="0" u="none" strike="noStrike">
                          <a:solidFill>
                            <a:srgbClr val="202020"/>
                          </a:solidFill>
                          <a:effectLst/>
                          <a:latin typeface="Arial" panose="020B0604020202020204" pitchFamily="34" charset="0"/>
                        </a:rPr>
                        <a:t>261 </a:t>
                      </a:r>
                    </a:p>
                  </a:txBody>
                  <a:tcPr marL="9525" marR="9525" marT="9525" marB="0" anchor="ctr">
                    <a:lnL>
                      <a:noFill/>
                    </a:lnL>
                    <a:lnR>
                      <a:noFill/>
                    </a:lnR>
                    <a:lnT>
                      <a:noFill/>
                    </a:lnT>
                    <a:lnB>
                      <a:noFill/>
                    </a:lnB>
                    <a:solidFill>
                      <a:srgbClr val="FFEB84"/>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934477729"/>
                  </a:ext>
                </a:extLst>
              </a:tr>
              <a:tr h="263286">
                <a:tc>
                  <a:txBody>
                    <a:bodyPr/>
                    <a:lstStyle/>
                    <a:p>
                      <a:pPr algn="ctr" fontAlgn="b"/>
                      <a:r>
                        <a:rPr lang="en-GB" sz="1100" b="0" i="0" u="none" strike="noStrike">
                          <a:solidFill>
                            <a:srgbClr val="202020"/>
                          </a:solidFill>
                          <a:effectLst/>
                          <a:latin typeface="Arial" panose="020B0604020202020204" pitchFamily="34" charset="0"/>
                        </a:rPr>
                        <a:t>L6</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100,000 </a:t>
                      </a:r>
                    </a:p>
                  </a:txBody>
                  <a:tcPr marL="9525" marR="9525" marT="9525" marB="0" anchor="ctr">
                    <a:lnL>
                      <a:noFill/>
                    </a:lnL>
                    <a:lnR>
                      <a:noFill/>
                    </a:lnR>
                    <a:lnT>
                      <a:noFill/>
                    </a:lnT>
                    <a:lnB>
                      <a:noFill/>
                    </a:lnB>
                    <a:solidFill>
                      <a:srgbClr val="63BE7B"/>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578945578"/>
                  </a:ext>
                </a:extLst>
              </a:tr>
              <a:tr h="263286">
                <a:tc>
                  <a:txBody>
                    <a:bodyPr/>
                    <a:lstStyle/>
                    <a:p>
                      <a:pPr algn="ctr" fontAlgn="b"/>
                      <a:r>
                        <a:rPr lang="en-GB" sz="1100" b="0" i="0" u="none" strike="noStrike">
                          <a:solidFill>
                            <a:srgbClr val="202020"/>
                          </a:solidFill>
                          <a:effectLst/>
                          <a:latin typeface="Arial" panose="020B0604020202020204" pitchFamily="34" charset="0"/>
                        </a:rPr>
                        <a:t>L7</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100,000 </a:t>
                      </a:r>
                    </a:p>
                  </a:txBody>
                  <a:tcPr marL="9525" marR="9525" marT="9525" marB="0" anchor="ctr">
                    <a:lnL>
                      <a:noFill/>
                    </a:lnL>
                    <a:lnR>
                      <a:noFill/>
                    </a:lnR>
                    <a:lnT>
                      <a:noFill/>
                    </a:lnT>
                    <a:lnB>
                      <a:noFill/>
                    </a:lnB>
                    <a:solidFill>
                      <a:srgbClr val="63BE7B"/>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352999784"/>
                  </a:ext>
                </a:extLst>
              </a:tr>
              <a:tr h="263286">
                <a:tc>
                  <a:txBody>
                    <a:bodyPr/>
                    <a:lstStyle/>
                    <a:p>
                      <a:pPr algn="ctr" fontAlgn="b"/>
                      <a:r>
                        <a:rPr lang="en-GB" sz="1100" b="0" i="0" u="none" strike="noStrike">
                          <a:solidFill>
                            <a:srgbClr val="202020"/>
                          </a:solidFill>
                          <a:effectLst/>
                          <a:latin typeface="Arial" panose="020B0604020202020204" pitchFamily="34" charset="0"/>
                        </a:rPr>
                        <a:t>L8</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13,043 </a:t>
                      </a:r>
                    </a:p>
                  </a:txBody>
                  <a:tcPr marL="9525" marR="9525" marT="9525" marB="0" anchor="ctr">
                    <a:lnL>
                      <a:noFill/>
                    </a:lnL>
                    <a:lnR>
                      <a:noFill/>
                    </a:lnR>
                    <a:lnT>
                      <a:noFill/>
                    </a:lnT>
                    <a:lnB>
                      <a:noFill/>
                    </a:lnB>
                    <a:solidFill>
                      <a:srgbClr val="EBE683"/>
                    </a:solidFill>
                  </a:tcPr>
                </a:tc>
                <a:tc>
                  <a:txBody>
                    <a:bodyPr/>
                    <a:lstStyle/>
                    <a:p>
                      <a:pPr algn="l" fontAlgn="b"/>
                      <a:endParaRPr lang="en-GB" sz="1100" b="0" i="0" u="none" strike="noStrike" dirty="0">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dirty="0">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dirty="0">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4717042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93376895"/>
              </p:ext>
            </p:extLst>
          </p:nvPr>
        </p:nvGraphicFramePr>
        <p:xfrm>
          <a:off x="6465110" y="1577563"/>
          <a:ext cx="4938372" cy="2626810"/>
        </p:xfrm>
        <a:graphic>
          <a:graphicData uri="http://schemas.openxmlformats.org/drawingml/2006/table">
            <a:tbl>
              <a:tblPr/>
              <a:tblGrid>
                <a:gridCol w="823062">
                  <a:extLst>
                    <a:ext uri="{9D8B030D-6E8A-4147-A177-3AD203B41FA5}">
                      <a16:colId xmlns:a16="http://schemas.microsoft.com/office/drawing/2014/main" val="3581599408"/>
                    </a:ext>
                  </a:extLst>
                </a:gridCol>
                <a:gridCol w="823062">
                  <a:extLst>
                    <a:ext uri="{9D8B030D-6E8A-4147-A177-3AD203B41FA5}">
                      <a16:colId xmlns:a16="http://schemas.microsoft.com/office/drawing/2014/main" val="1130638699"/>
                    </a:ext>
                  </a:extLst>
                </a:gridCol>
                <a:gridCol w="823062">
                  <a:extLst>
                    <a:ext uri="{9D8B030D-6E8A-4147-A177-3AD203B41FA5}">
                      <a16:colId xmlns:a16="http://schemas.microsoft.com/office/drawing/2014/main" val="4105736951"/>
                    </a:ext>
                  </a:extLst>
                </a:gridCol>
                <a:gridCol w="823062">
                  <a:extLst>
                    <a:ext uri="{9D8B030D-6E8A-4147-A177-3AD203B41FA5}">
                      <a16:colId xmlns:a16="http://schemas.microsoft.com/office/drawing/2014/main" val="252420336"/>
                    </a:ext>
                  </a:extLst>
                </a:gridCol>
                <a:gridCol w="823062">
                  <a:extLst>
                    <a:ext uri="{9D8B030D-6E8A-4147-A177-3AD203B41FA5}">
                      <a16:colId xmlns:a16="http://schemas.microsoft.com/office/drawing/2014/main" val="340571549"/>
                    </a:ext>
                  </a:extLst>
                </a:gridCol>
                <a:gridCol w="823062">
                  <a:extLst>
                    <a:ext uri="{9D8B030D-6E8A-4147-A177-3AD203B41FA5}">
                      <a16:colId xmlns:a16="http://schemas.microsoft.com/office/drawing/2014/main" val="3433049374"/>
                    </a:ext>
                  </a:extLst>
                </a:gridCol>
              </a:tblGrid>
              <a:tr h="501354">
                <a:tc>
                  <a:txBody>
                    <a:bodyPr/>
                    <a:lstStyle/>
                    <a:p>
                      <a:pPr algn="ctr" fontAlgn="ctr"/>
                      <a:r>
                        <a:rPr lang="en-GB" sz="1100" b="1" i="0" u="none" strike="noStrike">
                          <a:solidFill>
                            <a:srgbClr val="FFFFFF"/>
                          </a:solidFill>
                          <a:effectLst/>
                          <a:latin typeface="Arial" panose="020B0604020202020204" pitchFamily="34" charset="0"/>
                        </a:rPr>
                        <a:t>Layer</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dirty="0" err="1">
                          <a:solidFill>
                            <a:srgbClr val="FFFFFF"/>
                          </a:solidFill>
                          <a:effectLst/>
                          <a:latin typeface="Arial" panose="020B0604020202020204" pitchFamily="34" charset="0"/>
                        </a:rPr>
                        <a:t>CatXL</a:t>
                      </a:r>
                      <a:endParaRPr lang="en-GB" sz="1100" b="1" i="0" u="none" strike="noStrike" dirty="0">
                        <a:solidFill>
                          <a:srgbClr val="FFFFFF"/>
                        </a:solidFill>
                        <a:effectLst/>
                        <a:latin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a:solidFill>
                            <a:srgbClr val="FFFFFF"/>
                          </a:solidFill>
                          <a:effectLst/>
                          <a:latin typeface="Arial" panose="020B0604020202020204" pitchFamily="34" charset="0"/>
                        </a:rPr>
                        <a:t>RiskXL</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a:solidFill>
                            <a:srgbClr val="FFFFFF"/>
                          </a:solidFill>
                          <a:effectLst/>
                          <a:latin typeface="Arial" panose="020B0604020202020204" pitchFamily="34" charset="0"/>
                        </a:rPr>
                        <a:t>MotorXL Expo/Expe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a:solidFill>
                            <a:srgbClr val="FFFFFF"/>
                          </a:solidFill>
                          <a:effectLst/>
                          <a:latin typeface="Arial" panose="020B0604020202020204" pitchFamily="34" charset="0"/>
                        </a:rPr>
                        <a:t>Motor XL Expe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1100" b="1" i="0" u="none" strike="noStrike">
                          <a:solidFill>
                            <a:srgbClr val="FFFFFF"/>
                          </a:solidFill>
                          <a:effectLst/>
                          <a:latin typeface="Arial" panose="020B0604020202020204" pitchFamily="34" charset="0"/>
                        </a:rPr>
                        <a:t>MiscXL</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002C77"/>
                    </a:solidFill>
                  </a:tcPr>
                </a:tc>
                <a:extLst>
                  <a:ext uri="{0D108BD9-81ED-4DB2-BD59-A6C34878D82A}">
                    <a16:rowId xmlns:a16="http://schemas.microsoft.com/office/drawing/2014/main" val="119425170"/>
                  </a:ext>
                </a:extLst>
              </a:tr>
              <a:tr h="265682">
                <a:tc>
                  <a:txBody>
                    <a:bodyPr/>
                    <a:lstStyle/>
                    <a:p>
                      <a:pPr algn="ctr" fontAlgn="b"/>
                      <a:r>
                        <a:rPr lang="en-GB" sz="1100" b="0" i="0" u="none" strike="noStrike">
                          <a:solidFill>
                            <a:srgbClr val="202020"/>
                          </a:solidFill>
                          <a:effectLst/>
                          <a:latin typeface="Arial" panose="020B0604020202020204" pitchFamily="34" charset="0"/>
                        </a:rPr>
                        <a:t>L1</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0.04%</a:t>
                      </a:r>
                    </a:p>
                  </a:txBody>
                  <a:tcPr marL="9525" marR="9525" marT="9525" marB="0" anchor="ctr">
                    <a:lnL>
                      <a:noFill/>
                    </a:lnL>
                    <a:lnR>
                      <a:noFill/>
                    </a:lnR>
                    <a:lnT>
                      <a:noFill/>
                    </a:lnT>
                    <a:lnB>
                      <a:noFill/>
                    </a:lnB>
                    <a:solidFill>
                      <a:srgbClr val="FFEB84"/>
                    </a:solidFill>
                  </a:tcPr>
                </a:tc>
                <a:tc>
                  <a:txBody>
                    <a:bodyPr/>
                    <a:lstStyle/>
                    <a:p>
                      <a:pPr algn="ctr" fontAlgn="b"/>
                      <a:r>
                        <a:rPr lang="en-GB" sz="1100" b="0" i="0" u="none" strike="noStrike">
                          <a:solidFill>
                            <a:srgbClr val="202020"/>
                          </a:solidFill>
                          <a:effectLst/>
                          <a:latin typeface="Arial" panose="020B0604020202020204" pitchFamily="34" charset="0"/>
                        </a:rPr>
                        <a:t>0.00%</a:t>
                      </a:r>
                    </a:p>
                  </a:txBody>
                  <a:tcPr marL="9525" marR="9525" marT="9525" marB="0" anchor="ctr">
                    <a:lnL>
                      <a:noFill/>
                    </a:lnL>
                    <a:lnR>
                      <a:noFill/>
                    </a:lnR>
                    <a:lnT>
                      <a:noFill/>
                    </a:lnT>
                    <a:lnB>
                      <a:noFill/>
                    </a:lnB>
                    <a:solidFill>
                      <a:srgbClr val="63BE7B"/>
                    </a:solidFill>
                  </a:tcPr>
                </a:tc>
                <a:tc>
                  <a:txBody>
                    <a:bodyPr/>
                    <a:lstStyle/>
                    <a:p>
                      <a:pPr algn="ctr" fontAlgn="b"/>
                      <a:r>
                        <a:rPr lang="en-GB" sz="1100" b="0" i="0" u="none" strike="noStrike">
                          <a:solidFill>
                            <a:srgbClr val="202020"/>
                          </a:solidFill>
                          <a:effectLst/>
                          <a:latin typeface="Arial" panose="020B0604020202020204" pitchFamily="34" charset="0"/>
                        </a:rPr>
                        <a:t>5.14%</a:t>
                      </a:r>
                    </a:p>
                  </a:txBody>
                  <a:tcPr marL="9525" marR="9525" marT="9525" marB="0" anchor="ctr">
                    <a:lnL>
                      <a:noFill/>
                    </a:lnL>
                    <a:lnR>
                      <a:noFill/>
                    </a:lnR>
                    <a:lnT>
                      <a:noFill/>
                    </a:lnT>
                    <a:lnB>
                      <a:noFill/>
                    </a:lnB>
                    <a:solidFill>
                      <a:srgbClr val="FED17F"/>
                    </a:solidFill>
                  </a:tcPr>
                </a:tc>
                <a:tc>
                  <a:txBody>
                    <a:bodyPr/>
                    <a:lstStyle/>
                    <a:p>
                      <a:pPr algn="ctr" fontAlgn="b"/>
                      <a:r>
                        <a:rPr lang="en-GB" sz="1100" b="0" i="0" u="none" strike="noStrike">
                          <a:solidFill>
                            <a:srgbClr val="202020"/>
                          </a:solidFill>
                          <a:effectLst/>
                          <a:latin typeface="Arial" panose="020B0604020202020204" pitchFamily="34" charset="0"/>
                        </a:rPr>
                        <a:t>0.00%</a:t>
                      </a:r>
                    </a:p>
                  </a:txBody>
                  <a:tcPr marL="9525" marR="9525" marT="9525" marB="0" anchor="ctr">
                    <a:lnL>
                      <a:noFill/>
                    </a:lnL>
                    <a:lnR>
                      <a:noFill/>
                    </a:lnR>
                    <a:lnT>
                      <a:noFill/>
                    </a:lnT>
                    <a:lnB>
                      <a:noFill/>
                    </a:lnB>
                    <a:solidFill>
                      <a:srgbClr val="63BE7B"/>
                    </a:solidFill>
                  </a:tcPr>
                </a:tc>
                <a:tc>
                  <a:txBody>
                    <a:bodyPr/>
                    <a:lstStyle/>
                    <a:p>
                      <a:pPr algn="ctr" fontAlgn="b"/>
                      <a:r>
                        <a:rPr lang="en-GB" sz="1100" b="0" i="0" u="none" strike="noStrike">
                          <a:solidFill>
                            <a:srgbClr val="202020"/>
                          </a:solidFill>
                          <a:effectLst/>
                          <a:latin typeface="Arial" panose="020B0604020202020204" pitchFamily="34" charset="0"/>
                        </a:rPr>
                        <a:t>0.08%</a:t>
                      </a:r>
                    </a:p>
                  </a:txBody>
                  <a:tcPr marL="9525" marR="9525" marT="9525" marB="0" anchor="ctr">
                    <a:lnL>
                      <a:noFill/>
                    </a:lnL>
                    <a:lnR>
                      <a:noFill/>
                    </a:lnR>
                    <a:lnT>
                      <a:noFill/>
                    </a:lnT>
                    <a:lnB>
                      <a:noFill/>
                    </a:lnB>
                    <a:solidFill>
                      <a:srgbClr val="FFEB84"/>
                    </a:solidFill>
                  </a:tcPr>
                </a:tc>
                <a:extLst>
                  <a:ext uri="{0D108BD9-81ED-4DB2-BD59-A6C34878D82A}">
                    <a16:rowId xmlns:a16="http://schemas.microsoft.com/office/drawing/2014/main" val="181286248"/>
                  </a:ext>
                </a:extLst>
              </a:tr>
              <a:tr h="265682">
                <a:tc>
                  <a:txBody>
                    <a:bodyPr/>
                    <a:lstStyle/>
                    <a:p>
                      <a:pPr algn="ctr" fontAlgn="b"/>
                      <a:r>
                        <a:rPr lang="en-GB" sz="1100" b="0" i="0" u="none" strike="noStrike">
                          <a:solidFill>
                            <a:srgbClr val="202020"/>
                          </a:solidFill>
                          <a:effectLst/>
                          <a:latin typeface="Arial" panose="020B0604020202020204" pitchFamily="34" charset="0"/>
                        </a:rPr>
                        <a:t>L2</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0.09%</a:t>
                      </a:r>
                    </a:p>
                  </a:txBody>
                  <a:tcPr marL="9525" marR="9525" marT="9525" marB="0" anchor="ctr">
                    <a:lnL>
                      <a:noFill/>
                    </a:lnL>
                    <a:lnR>
                      <a:noFill/>
                    </a:lnR>
                    <a:lnT>
                      <a:noFill/>
                    </a:lnT>
                    <a:lnB>
                      <a:noFill/>
                    </a:lnB>
                    <a:solidFill>
                      <a:srgbClr val="FFEB84"/>
                    </a:solidFill>
                  </a:tcPr>
                </a:tc>
                <a:tc>
                  <a:txBody>
                    <a:bodyPr/>
                    <a:lstStyle/>
                    <a:p>
                      <a:pPr algn="ctr" fontAlgn="b"/>
                      <a:r>
                        <a:rPr lang="en-GB" sz="1100" b="0" i="0" u="none" strike="noStrike">
                          <a:solidFill>
                            <a:srgbClr val="202020"/>
                          </a:solidFill>
                          <a:effectLst/>
                          <a:latin typeface="Arial" panose="020B0604020202020204" pitchFamily="34" charset="0"/>
                        </a:rPr>
                        <a:t>0.00%</a:t>
                      </a:r>
                    </a:p>
                  </a:txBody>
                  <a:tcPr marL="9525" marR="9525" marT="9525" marB="0" anchor="ctr">
                    <a:lnL>
                      <a:noFill/>
                    </a:lnL>
                    <a:lnR>
                      <a:noFill/>
                    </a:lnR>
                    <a:lnT>
                      <a:noFill/>
                    </a:lnT>
                    <a:lnB>
                      <a:noFill/>
                    </a:lnB>
                    <a:solidFill>
                      <a:srgbClr val="71C27B"/>
                    </a:solidFill>
                  </a:tcPr>
                </a:tc>
                <a:tc>
                  <a:txBody>
                    <a:bodyPr/>
                    <a:lstStyle/>
                    <a:p>
                      <a:pPr algn="ctr" fontAlgn="b"/>
                      <a:r>
                        <a:rPr lang="en-GB" sz="1100" b="0" i="0" u="none" strike="noStrike">
                          <a:solidFill>
                            <a:srgbClr val="202020"/>
                          </a:solidFill>
                          <a:effectLst/>
                          <a:latin typeface="Arial" panose="020B0604020202020204" pitchFamily="34" charset="0"/>
                        </a:rPr>
                        <a:t>25.10%</a:t>
                      </a:r>
                    </a:p>
                  </a:txBody>
                  <a:tcPr marL="9525" marR="9525" marT="9525" marB="0" anchor="ctr">
                    <a:lnL>
                      <a:noFill/>
                    </a:lnL>
                    <a:lnR>
                      <a:noFill/>
                    </a:lnR>
                    <a:lnT>
                      <a:noFill/>
                    </a:lnT>
                    <a:lnB>
                      <a:noFill/>
                    </a:lnB>
                    <a:solidFill>
                      <a:srgbClr val="F8696B"/>
                    </a:solidFill>
                  </a:tcPr>
                </a:tc>
                <a:tc>
                  <a:txBody>
                    <a:bodyPr/>
                    <a:lstStyle/>
                    <a:p>
                      <a:pPr algn="ctr" fontAlgn="b"/>
                      <a:r>
                        <a:rPr lang="en-GB" sz="1100" b="0" i="0" u="none" strike="noStrike">
                          <a:solidFill>
                            <a:srgbClr val="202020"/>
                          </a:solidFill>
                          <a:effectLst/>
                          <a:latin typeface="Arial" panose="020B0604020202020204" pitchFamily="34" charset="0"/>
                        </a:rPr>
                        <a:t>11.07%</a:t>
                      </a:r>
                    </a:p>
                  </a:txBody>
                  <a:tcPr marL="9525" marR="9525" marT="9525" marB="0" anchor="ctr">
                    <a:lnL>
                      <a:noFill/>
                    </a:lnL>
                    <a:lnR>
                      <a:noFill/>
                    </a:lnR>
                    <a:lnT>
                      <a:noFill/>
                    </a:lnT>
                    <a:lnB>
                      <a:noFill/>
                    </a:lnB>
                    <a:solidFill>
                      <a:srgbClr val="F8696B"/>
                    </a:solidFill>
                  </a:tcPr>
                </a:tc>
                <a:tc>
                  <a:txBody>
                    <a:bodyPr/>
                    <a:lstStyle/>
                    <a:p>
                      <a:pPr algn="ctr" fontAlgn="b"/>
                      <a:r>
                        <a:rPr lang="en-GB" sz="1100" b="0" i="0" u="none" strike="noStrike">
                          <a:solidFill>
                            <a:srgbClr val="202020"/>
                          </a:solidFill>
                          <a:effectLst/>
                          <a:latin typeface="Arial" panose="020B0604020202020204" pitchFamily="34" charset="0"/>
                        </a:rPr>
                        <a:t>5.13%</a:t>
                      </a:r>
                    </a:p>
                  </a:txBody>
                  <a:tcPr marL="9525" marR="9525" marT="9525" marB="0" anchor="ctr">
                    <a:lnL>
                      <a:noFill/>
                    </a:lnL>
                    <a:lnR>
                      <a:noFill/>
                    </a:lnR>
                    <a:lnT>
                      <a:noFill/>
                    </a:lnT>
                    <a:lnB>
                      <a:noFill/>
                    </a:lnB>
                    <a:solidFill>
                      <a:srgbClr val="FED17F"/>
                    </a:solidFill>
                  </a:tcPr>
                </a:tc>
                <a:extLst>
                  <a:ext uri="{0D108BD9-81ED-4DB2-BD59-A6C34878D82A}">
                    <a16:rowId xmlns:a16="http://schemas.microsoft.com/office/drawing/2014/main" val="1127919667"/>
                  </a:ext>
                </a:extLst>
              </a:tr>
              <a:tr h="265682">
                <a:tc>
                  <a:txBody>
                    <a:bodyPr/>
                    <a:lstStyle/>
                    <a:p>
                      <a:pPr algn="ctr" fontAlgn="b"/>
                      <a:r>
                        <a:rPr lang="en-GB" sz="1100" b="0" i="0" u="none" strike="noStrike">
                          <a:solidFill>
                            <a:srgbClr val="202020"/>
                          </a:solidFill>
                          <a:effectLst/>
                          <a:latin typeface="Arial" panose="020B0604020202020204" pitchFamily="34" charset="0"/>
                        </a:rPr>
                        <a:t>L3</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0.74%</a:t>
                      </a:r>
                    </a:p>
                  </a:txBody>
                  <a:tcPr marL="9525" marR="9525" marT="9525" marB="0" anchor="ctr">
                    <a:lnL>
                      <a:noFill/>
                    </a:lnL>
                    <a:lnR>
                      <a:noFill/>
                    </a:lnR>
                    <a:lnT>
                      <a:noFill/>
                    </a:lnT>
                    <a:lnB>
                      <a:noFill/>
                    </a:lnB>
                    <a:solidFill>
                      <a:srgbClr val="FFE884"/>
                    </a:solidFill>
                  </a:tcPr>
                </a:tc>
                <a:tc>
                  <a:txBody>
                    <a:bodyPr/>
                    <a:lstStyle/>
                    <a:p>
                      <a:pPr algn="ctr" fontAlgn="b"/>
                      <a:r>
                        <a:rPr lang="en-GB" sz="1100" b="0" i="0" u="none" strike="noStrike">
                          <a:solidFill>
                            <a:srgbClr val="202020"/>
                          </a:solidFill>
                          <a:effectLst/>
                          <a:latin typeface="Arial" panose="020B0604020202020204" pitchFamily="34" charset="0"/>
                        </a:rPr>
                        <a:t>0.00%</a:t>
                      </a:r>
                    </a:p>
                  </a:txBody>
                  <a:tcPr marL="9525" marR="9525" marT="9525" marB="0" anchor="ctr">
                    <a:lnL>
                      <a:noFill/>
                    </a:lnL>
                    <a:lnR>
                      <a:noFill/>
                    </a:lnR>
                    <a:lnT>
                      <a:noFill/>
                    </a:lnT>
                    <a:lnB>
                      <a:noFill/>
                    </a:lnB>
                    <a:solidFill>
                      <a:srgbClr val="63BE7B"/>
                    </a:solidFill>
                  </a:tcPr>
                </a:tc>
                <a:tc>
                  <a:txBody>
                    <a:bodyPr/>
                    <a:lstStyle/>
                    <a:p>
                      <a:pPr algn="ctr" fontAlgn="b"/>
                      <a:r>
                        <a:rPr lang="en-GB" sz="1100" b="0" i="0" u="none" strike="noStrike">
                          <a:solidFill>
                            <a:srgbClr val="202020"/>
                          </a:solidFill>
                          <a:effectLst/>
                          <a:latin typeface="Arial" panose="020B0604020202020204" pitchFamily="34" charset="0"/>
                        </a:rPr>
                        <a:t>3.35%</a:t>
                      </a:r>
                    </a:p>
                  </a:txBody>
                  <a:tcPr marL="9525" marR="9525" marT="9525" marB="0" anchor="ctr">
                    <a:lnL>
                      <a:noFill/>
                    </a:lnL>
                    <a:lnR>
                      <a:noFill/>
                    </a:lnR>
                    <a:lnT>
                      <a:noFill/>
                    </a:lnT>
                    <a:lnB>
                      <a:noFill/>
                    </a:lnB>
                    <a:solidFill>
                      <a:srgbClr val="FFDA81"/>
                    </a:solidFill>
                  </a:tcPr>
                </a:tc>
                <a:tc>
                  <a:txBody>
                    <a:bodyPr/>
                    <a:lstStyle/>
                    <a:p>
                      <a:pPr algn="ctr" fontAlgn="b"/>
                      <a:r>
                        <a:rPr lang="en-GB" sz="1100" b="0" i="0" u="none" strike="noStrike">
                          <a:solidFill>
                            <a:srgbClr val="202020"/>
                          </a:solidFill>
                          <a:effectLst/>
                          <a:latin typeface="Arial" panose="020B0604020202020204" pitchFamily="34" charset="0"/>
                        </a:rPr>
                        <a:t>3.68%</a:t>
                      </a:r>
                    </a:p>
                  </a:txBody>
                  <a:tcPr marL="9525" marR="9525" marT="9525" marB="0" anchor="ctr">
                    <a:lnL>
                      <a:noFill/>
                    </a:lnL>
                    <a:lnR>
                      <a:noFill/>
                    </a:lnR>
                    <a:lnT>
                      <a:noFill/>
                    </a:lnT>
                    <a:lnB>
                      <a:noFill/>
                    </a:lnB>
                    <a:solidFill>
                      <a:srgbClr val="FDC07C"/>
                    </a:solidFill>
                  </a:tcPr>
                </a:tc>
                <a:tc>
                  <a:txBody>
                    <a:bodyPr/>
                    <a:lstStyle/>
                    <a:p>
                      <a:pPr algn="ctr" fontAlgn="b"/>
                      <a:r>
                        <a:rPr lang="en-GB" sz="1100" b="0" i="0" u="none" strike="noStrike" dirty="0">
                          <a:solidFill>
                            <a:srgbClr val="202020"/>
                          </a:solidFill>
                          <a:effectLst/>
                          <a:latin typeface="Arial" panose="020B0604020202020204" pitchFamily="34" charset="0"/>
                        </a:rPr>
                        <a:t>0.01%</a:t>
                      </a:r>
                    </a:p>
                  </a:txBody>
                  <a:tcPr marL="9525" marR="9525" marT="9525" marB="0" anchor="ctr">
                    <a:lnL>
                      <a:noFill/>
                    </a:lnL>
                    <a:lnR>
                      <a:noFill/>
                    </a:lnR>
                    <a:lnT>
                      <a:noFill/>
                    </a:lnT>
                    <a:lnB>
                      <a:noFill/>
                    </a:lnB>
                    <a:solidFill>
                      <a:srgbClr val="86C87D"/>
                    </a:solidFill>
                  </a:tcPr>
                </a:tc>
                <a:extLst>
                  <a:ext uri="{0D108BD9-81ED-4DB2-BD59-A6C34878D82A}">
                    <a16:rowId xmlns:a16="http://schemas.microsoft.com/office/drawing/2014/main" val="78482004"/>
                  </a:ext>
                </a:extLst>
              </a:tr>
              <a:tr h="265682">
                <a:tc>
                  <a:txBody>
                    <a:bodyPr/>
                    <a:lstStyle/>
                    <a:p>
                      <a:pPr algn="ctr" fontAlgn="b"/>
                      <a:r>
                        <a:rPr lang="en-GB" sz="1100" b="0" i="0" u="none" strike="noStrike">
                          <a:solidFill>
                            <a:srgbClr val="202020"/>
                          </a:solidFill>
                          <a:effectLst/>
                          <a:latin typeface="Arial" panose="020B0604020202020204" pitchFamily="34" charset="0"/>
                        </a:rPr>
                        <a:t>L4</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0.09%</a:t>
                      </a:r>
                    </a:p>
                  </a:txBody>
                  <a:tcPr marL="9525" marR="9525" marT="9525" marB="0" anchor="ctr">
                    <a:lnL>
                      <a:noFill/>
                    </a:lnL>
                    <a:lnR>
                      <a:noFill/>
                    </a:lnR>
                    <a:lnT>
                      <a:noFill/>
                    </a:lnT>
                    <a:lnB>
                      <a:noFill/>
                    </a:lnB>
                    <a:solidFill>
                      <a:srgbClr val="FFEB84"/>
                    </a:solidFill>
                  </a:tcPr>
                </a:tc>
                <a:tc>
                  <a:txBody>
                    <a:bodyPr/>
                    <a:lstStyle/>
                    <a:p>
                      <a:pPr algn="ctr" fontAlgn="b"/>
                      <a:r>
                        <a:rPr lang="en-GB" sz="1100" b="0" i="0" u="none" strike="noStrike" dirty="0">
                          <a:solidFill>
                            <a:srgbClr val="202020"/>
                          </a:solidFill>
                          <a:effectLst/>
                          <a:latin typeface="Arial" panose="020B0604020202020204" pitchFamily="34" charset="0"/>
                        </a:rPr>
                        <a:t>0.00%</a:t>
                      </a:r>
                    </a:p>
                  </a:txBody>
                  <a:tcPr marL="9525" marR="9525" marT="9525" marB="0" anchor="ctr">
                    <a:lnL>
                      <a:noFill/>
                    </a:lnL>
                    <a:lnR>
                      <a:noFill/>
                    </a:lnR>
                    <a:lnT>
                      <a:noFill/>
                    </a:lnT>
                    <a:lnB>
                      <a:noFill/>
                    </a:lnB>
                    <a:solidFill>
                      <a:srgbClr val="63BE7B"/>
                    </a:solidFill>
                  </a:tcPr>
                </a:tc>
                <a:tc>
                  <a:txBody>
                    <a:bodyPr/>
                    <a:lstStyle/>
                    <a:p>
                      <a:pPr algn="ctr" fontAlgn="b"/>
                      <a:r>
                        <a:rPr lang="en-GB" sz="1100" b="0" i="0" u="none" strike="noStrike">
                          <a:solidFill>
                            <a:srgbClr val="202020"/>
                          </a:solidFill>
                          <a:effectLst/>
                          <a:latin typeface="Arial" panose="020B0604020202020204" pitchFamily="34" charset="0"/>
                        </a:rPr>
                        <a:t>1.25%</a:t>
                      </a:r>
                    </a:p>
                  </a:txBody>
                  <a:tcPr marL="9525" marR="9525" marT="9525" marB="0" anchor="ctr">
                    <a:lnL>
                      <a:noFill/>
                    </a:lnL>
                    <a:lnR>
                      <a:noFill/>
                    </a:lnR>
                    <a:lnT>
                      <a:noFill/>
                    </a:lnT>
                    <a:lnB>
                      <a:noFill/>
                    </a:lnB>
                    <a:solidFill>
                      <a:srgbClr val="FFE583"/>
                    </a:solidFill>
                  </a:tcPr>
                </a:tc>
                <a:tc>
                  <a:txBody>
                    <a:bodyPr/>
                    <a:lstStyle/>
                    <a:p>
                      <a:pPr algn="ctr" fontAlgn="b"/>
                      <a:r>
                        <a:rPr lang="en-GB" sz="1100" b="0" i="0" u="none" strike="noStrike">
                          <a:solidFill>
                            <a:srgbClr val="202020"/>
                          </a:solidFill>
                          <a:effectLst/>
                          <a:latin typeface="Arial" panose="020B0604020202020204" pitchFamily="34" charset="0"/>
                        </a:rPr>
                        <a:t>1.38%</a:t>
                      </a:r>
                    </a:p>
                  </a:txBody>
                  <a:tcPr marL="9525" marR="9525" marT="9525" marB="0" anchor="ctr">
                    <a:lnL>
                      <a:noFill/>
                    </a:lnL>
                    <a:lnR>
                      <a:noFill/>
                    </a:lnR>
                    <a:lnT>
                      <a:noFill/>
                    </a:lnT>
                    <a:lnB>
                      <a:noFill/>
                    </a:lnB>
                    <a:solidFill>
                      <a:srgbClr val="FFDB81"/>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91469667"/>
                  </a:ext>
                </a:extLst>
              </a:tr>
              <a:tr h="265682">
                <a:tc>
                  <a:txBody>
                    <a:bodyPr/>
                    <a:lstStyle/>
                    <a:p>
                      <a:pPr algn="ctr" fontAlgn="b"/>
                      <a:r>
                        <a:rPr lang="en-GB" sz="1100" b="0" i="0" u="none" strike="noStrike">
                          <a:solidFill>
                            <a:srgbClr val="202020"/>
                          </a:solidFill>
                          <a:effectLst/>
                          <a:latin typeface="Arial" panose="020B0604020202020204" pitchFamily="34" charset="0"/>
                        </a:rPr>
                        <a:t>L5</a:t>
                      </a:r>
                    </a:p>
                  </a:txBody>
                  <a:tcPr marL="9525" marR="9525" marT="9525" marB="0" anchor="ctr">
                    <a:lnL>
                      <a:noFill/>
                    </a:lnL>
                    <a:lnR>
                      <a:noFill/>
                    </a:lnR>
                    <a:lnT>
                      <a:noFill/>
                    </a:lnT>
                    <a:lnB>
                      <a:noFill/>
                    </a:lnB>
                  </a:tcPr>
                </a:tc>
                <a:tc>
                  <a:txBody>
                    <a:bodyPr/>
                    <a:lstStyle/>
                    <a:p>
                      <a:pPr algn="ctr" fontAlgn="b"/>
                      <a:r>
                        <a:rPr lang="en-GB" sz="1100" b="0" i="0" u="none" strike="noStrike" dirty="0">
                          <a:solidFill>
                            <a:srgbClr val="202020"/>
                          </a:solidFill>
                          <a:effectLst/>
                          <a:latin typeface="Arial" panose="020B0604020202020204" pitchFamily="34" charset="0"/>
                        </a:rPr>
                        <a:t>0.01%</a:t>
                      </a:r>
                    </a:p>
                  </a:txBody>
                  <a:tcPr marL="9525" marR="9525" marT="9525" marB="0" anchor="ctr">
                    <a:lnL>
                      <a:noFill/>
                    </a:lnL>
                    <a:lnR>
                      <a:noFill/>
                    </a:lnR>
                    <a:lnT>
                      <a:noFill/>
                    </a:lnT>
                    <a:lnB>
                      <a:noFill/>
                    </a:lnB>
                    <a:solidFill>
                      <a:srgbClr val="9DCE7E"/>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0.35%</a:t>
                      </a:r>
                    </a:p>
                  </a:txBody>
                  <a:tcPr marL="9525" marR="9525" marT="9525" marB="0" anchor="ctr">
                    <a:lnL>
                      <a:noFill/>
                    </a:lnL>
                    <a:lnR>
                      <a:noFill/>
                    </a:lnR>
                    <a:lnT>
                      <a:noFill/>
                    </a:lnT>
                    <a:lnB>
                      <a:noFill/>
                    </a:lnB>
                    <a:solidFill>
                      <a:srgbClr val="FFEA84"/>
                    </a:solidFill>
                  </a:tcPr>
                </a:tc>
                <a:tc>
                  <a:txBody>
                    <a:bodyPr/>
                    <a:lstStyle/>
                    <a:p>
                      <a:pPr algn="ctr" fontAlgn="b"/>
                      <a:r>
                        <a:rPr lang="en-GB" sz="1100" b="0" i="0" u="none" strike="noStrike">
                          <a:solidFill>
                            <a:srgbClr val="202020"/>
                          </a:solidFill>
                          <a:effectLst/>
                          <a:latin typeface="Arial" panose="020B0604020202020204" pitchFamily="34" charset="0"/>
                        </a:rPr>
                        <a:t>0.38%</a:t>
                      </a:r>
                    </a:p>
                  </a:txBody>
                  <a:tcPr marL="9525" marR="9525" marT="9525" marB="0" anchor="ctr">
                    <a:lnL>
                      <a:noFill/>
                    </a:lnL>
                    <a:lnR>
                      <a:noFill/>
                    </a:lnR>
                    <a:lnT>
                      <a:noFill/>
                    </a:lnT>
                    <a:lnB>
                      <a:noFill/>
                    </a:lnB>
                    <a:solidFill>
                      <a:srgbClr val="FFE784"/>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574254399"/>
                  </a:ext>
                </a:extLst>
              </a:tr>
              <a:tr h="265682">
                <a:tc>
                  <a:txBody>
                    <a:bodyPr/>
                    <a:lstStyle/>
                    <a:p>
                      <a:pPr algn="ctr" fontAlgn="b"/>
                      <a:r>
                        <a:rPr lang="en-GB" sz="1100" b="0" i="0" u="none" strike="noStrike">
                          <a:solidFill>
                            <a:srgbClr val="202020"/>
                          </a:solidFill>
                          <a:effectLst/>
                          <a:latin typeface="Arial" panose="020B0604020202020204" pitchFamily="34" charset="0"/>
                        </a:rPr>
                        <a:t>L6</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0.00%</a:t>
                      </a:r>
                    </a:p>
                  </a:txBody>
                  <a:tcPr marL="9525" marR="9525" marT="9525" marB="0" anchor="ctr">
                    <a:lnL>
                      <a:noFill/>
                    </a:lnL>
                    <a:lnR>
                      <a:noFill/>
                    </a:lnR>
                    <a:lnT>
                      <a:noFill/>
                    </a:lnT>
                    <a:lnB>
                      <a:noFill/>
                    </a:lnB>
                    <a:solidFill>
                      <a:srgbClr val="63BE7B"/>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3604235651"/>
                  </a:ext>
                </a:extLst>
              </a:tr>
              <a:tr h="265682">
                <a:tc>
                  <a:txBody>
                    <a:bodyPr/>
                    <a:lstStyle/>
                    <a:p>
                      <a:pPr algn="ctr" fontAlgn="b"/>
                      <a:r>
                        <a:rPr lang="en-GB" sz="1100" b="0" i="0" u="none" strike="noStrike">
                          <a:solidFill>
                            <a:srgbClr val="202020"/>
                          </a:solidFill>
                          <a:effectLst/>
                          <a:latin typeface="Arial" panose="020B0604020202020204" pitchFamily="34" charset="0"/>
                        </a:rPr>
                        <a:t>L7</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0.00%</a:t>
                      </a:r>
                    </a:p>
                  </a:txBody>
                  <a:tcPr marL="9525" marR="9525" marT="9525" marB="0" anchor="ctr">
                    <a:lnL>
                      <a:noFill/>
                    </a:lnL>
                    <a:lnR>
                      <a:noFill/>
                    </a:lnR>
                    <a:lnT>
                      <a:noFill/>
                    </a:lnT>
                    <a:lnB>
                      <a:noFill/>
                    </a:lnB>
                    <a:solidFill>
                      <a:srgbClr val="63BE7B"/>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504838962"/>
                  </a:ext>
                </a:extLst>
              </a:tr>
              <a:tr h="265682">
                <a:tc>
                  <a:txBody>
                    <a:bodyPr/>
                    <a:lstStyle/>
                    <a:p>
                      <a:pPr algn="ctr" fontAlgn="b"/>
                      <a:r>
                        <a:rPr lang="en-GB" sz="1100" b="0" i="0" u="none" strike="noStrike">
                          <a:solidFill>
                            <a:srgbClr val="202020"/>
                          </a:solidFill>
                          <a:effectLst/>
                          <a:latin typeface="Arial" panose="020B0604020202020204" pitchFamily="34" charset="0"/>
                        </a:rPr>
                        <a:t>L8</a:t>
                      </a:r>
                    </a:p>
                  </a:txBody>
                  <a:tcPr marL="9525" marR="9525" marT="9525" marB="0" anchor="ctr">
                    <a:lnL>
                      <a:noFill/>
                    </a:lnL>
                    <a:lnR>
                      <a:noFill/>
                    </a:lnR>
                    <a:lnT>
                      <a:noFill/>
                    </a:lnT>
                    <a:lnB>
                      <a:noFill/>
                    </a:lnB>
                  </a:tcPr>
                </a:tc>
                <a:tc>
                  <a:txBody>
                    <a:bodyPr/>
                    <a:lstStyle/>
                    <a:p>
                      <a:pPr algn="ctr" fontAlgn="b"/>
                      <a:r>
                        <a:rPr lang="en-GB" sz="1100" b="0" i="0" u="none" strike="noStrike">
                          <a:solidFill>
                            <a:srgbClr val="202020"/>
                          </a:solidFill>
                          <a:effectLst/>
                          <a:latin typeface="Arial" panose="020B0604020202020204" pitchFamily="34" charset="0"/>
                        </a:rPr>
                        <a:t>0.01%</a:t>
                      </a:r>
                    </a:p>
                  </a:txBody>
                  <a:tcPr marL="9525" marR="9525" marT="9525" marB="0" anchor="ctr">
                    <a:lnL>
                      <a:noFill/>
                    </a:lnL>
                    <a:lnR>
                      <a:noFill/>
                    </a:lnR>
                    <a:lnT>
                      <a:noFill/>
                    </a:lnT>
                    <a:lnB>
                      <a:noFill/>
                    </a:lnB>
                    <a:solidFill>
                      <a:srgbClr val="8CC97D"/>
                    </a:solidFill>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a:solidFill>
                          <a:srgbClr val="20202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b"/>
                      <a:endParaRPr lang="en-GB" sz="1100" b="0" i="0" u="none" strike="noStrike" dirty="0">
                        <a:solidFill>
                          <a:srgbClr val="20202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564463241"/>
                  </a:ext>
                </a:extLst>
              </a:tr>
            </a:tbl>
          </a:graphicData>
        </a:graphic>
      </p:graphicFrame>
      <p:sp>
        <p:nvSpPr>
          <p:cNvPr id="7" name="TextBox 6"/>
          <p:cNvSpPr txBox="1"/>
          <p:nvPr/>
        </p:nvSpPr>
        <p:spPr>
          <a:xfrm>
            <a:off x="1228551" y="1218632"/>
            <a:ext cx="3790298" cy="215444"/>
          </a:xfrm>
          <a:prstGeom prst="rect">
            <a:avLst/>
          </a:prstGeom>
          <a:noFill/>
        </p:spPr>
        <p:txBody>
          <a:bodyPr wrap="square" lIns="0" tIns="0" rIns="0" bIns="0" rtlCol="0">
            <a:spAutoFit/>
          </a:bodyPr>
          <a:lstStyle/>
          <a:p>
            <a:pPr algn="ctr"/>
            <a:r>
              <a:rPr lang="es-US" sz="1400" b="1" dirty="0" smtClean="0">
                <a:solidFill>
                  <a:schemeClr val="accent2"/>
                </a:solidFill>
              </a:rPr>
              <a:t>Periodo de retorno de agotamiento del LAA</a:t>
            </a:r>
            <a:endParaRPr lang="es-US" sz="1400" b="1" dirty="0">
              <a:solidFill>
                <a:schemeClr val="accent2"/>
              </a:solidFill>
            </a:endParaRPr>
          </a:p>
        </p:txBody>
      </p:sp>
      <p:sp>
        <p:nvSpPr>
          <p:cNvPr id="9" name="TextBox 8"/>
          <p:cNvSpPr txBox="1"/>
          <p:nvPr/>
        </p:nvSpPr>
        <p:spPr>
          <a:xfrm>
            <a:off x="7243175" y="1218632"/>
            <a:ext cx="3382242" cy="215444"/>
          </a:xfrm>
          <a:prstGeom prst="rect">
            <a:avLst/>
          </a:prstGeom>
          <a:noFill/>
        </p:spPr>
        <p:txBody>
          <a:bodyPr wrap="square" lIns="0" tIns="0" rIns="0" bIns="0" rtlCol="0">
            <a:spAutoFit/>
          </a:bodyPr>
          <a:lstStyle/>
          <a:p>
            <a:pPr algn="ctr"/>
            <a:r>
              <a:rPr lang="es-US" sz="1400" b="1" dirty="0" smtClean="0">
                <a:solidFill>
                  <a:schemeClr val="accent2"/>
                </a:solidFill>
              </a:rPr>
              <a:t>Probabilidad de agotamiento del LAA</a:t>
            </a:r>
            <a:endParaRPr lang="es-US" sz="1400" b="1" dirty="0">
              <a:solidFill>
                <a:schemeClr val="accent2"/>
              </a:solidFill>
            </a:endParaRPr>
          </a:p>
        </p:txBody>
      </p:sp>
      <p:sp>
        <p:nvSpPr>
          <p:cNvPr id="10" name="TextBox 9"/>
          <p:cNvSpPr txBox="1"/>
          <p:nvPr/>
        </p:nvSpPr>
        <p:spPr>
          <a:xfrm>
            <a:off x="654515" y="4391283"/>
            <a:ext cx="11054884" cy="1661993"/>
          </a:xfrm>
          <a:prstGeom prst="rect">
            <a:avLst/>
          </a:prstGeom>
          <a:noFill/>
        </p:spPr>
        <p:txBody>
          <a:bodyPr wrap="square" lIns="0" tIns="0" rIns="0" bIns="0" rtlCol="0">
            <a:spAutoFit/>
          </a:bodyPr>
          <a:lstStyle/>
          <a:p>
            <a:pPr marL="285750" indent="-285750" algn="l">
              <a:buFont typeface="Wingdings" panose="05000000000000000000" pitchFamily="2" charset="2"/>
              <a:buChar char="ü"/>
            </a:pPr>
            <a:r>
              <a:rPr lang="es-CR" sz="1200" i="1" dirty="0" smtClean="0">
                <a:solidFill>
                  <a:schemeClr val="tx2"/>
                </a:solidFill>
              </a:rPr>
              <a:t>En sus contratos de propiedad (</a:t>
            </a:r>
            <a:r>
              <a:rPr lang="es-CR" sz="1200" i="1" dirty="0" err="1" smtClean="0">
                <a:solidFill>
                  <a:schemeClr val="tx2"/>
                </a:solidFill>
              </a:rPr>
              <a:t>CatXL</a:t>
            </a:r>
            <a:r>
              <a:rPr lang="es-CR" sz="1200" i="1" dirty="0" smtClean="0">
                <a:solidFill>
                  <a:schemeClr val="tx2"/>
                </a:solidFill>
              </a:rPr>
              <a:t> y </a:t>
            </a:r>
            <a:r>
              <a:rPr lang="es-CR" sz="1200" i="1" dirty="0" err="1" smtClean="0">
                <a:solidFill>
                  <a:schemeClr val="tx2"/>
                </a:solidFill>
              </a:rPr>
              <a:t>RiskXL</a:t>
            </a:r>
            <a:r>
              <a:rPr lang="es-CR" sz="1200" i="1" dirty="0" smtClean="0">
                <a:solidFill>
                  <a:schemeClr val="tx2"/>
                </a:solidFill>
              </a:rPr>
              <a:t>) observamos que las probabilidades de que se agoten sus límites agregados son muy bajas en todas las capas. Quizás sería recomendable explorar un aumento en la tercera capa del Cat. </a:t>
            </a:r>
          </a:p>
          <a:p>
            <a:pPr marL="285750" indent="-285750" algn="l">
              <a:buFont typeface="Wingdings" panose="05000000000000000000" pitchFamily="2" charset="2"/>
              <a:buChar char="ü"/>
            </a:pPr>
            <a:endParaRPr lang="es-CR" sz="1200" i="1" dirty="0" smtClean="0">
              <a:solidFill>
                <a:schemeClr val="tx2"/>
              </a:solidFill>
            </a:endParaRPr>
          </a:p>
          <a:p>
            <a:pPr marL="285750" indent="-285750" algn="l">
              <a:buFont typeface="Wingdings" panose="05000000000000000000" pitchFamily="2" charset="2"/>
              <a:buChar char="ü"/>
            </a:pPr>
            <a:r>
              <a:rPr lang="es-CR" sz="1200" i="1" dirty="0" smtClean="0">
                <a:solidFill>
                  <a:schemeClr val="tx2"/>
                </a:solidFill>
              </a:rPr>
              <a:t>En Autos hemos desarrollado dos versiones del modelo, una basada exclusivamente en la experiencia histórica de siniestros y otra utilizando también la exposición (perfiles de riesgo). En este contrato podríamos explorar aumentar el límite en la capa 2 para conseguir un PR de 20 años o una probabilidad de agotamiento de alrededor de 5%, teniendo en cuenta el posible incremento en el costo. </a:t>
            </a:r>
          </a:p>
          <a:p>
            <a:pPr marL="285750" indent="-285750" algn="l">
              <a:buFont typeface="Wingdings" panose="05000000000000000000" pitchFamily="2" charset="2"/>
              <a:buChar char="ü"/>
            </a:pPr>
            <a:endParaRPr lang="es-CR" sz="1200" i="1" dirty="0" smtClean="0">
              <a:solidFill>
                <a:schemeClr val="tx2"/>
              </a:solidFill>
            </a:endParaRPr>
          </a:p>
          <a:p>
            <a:pPr marL="285750" indent="-285750" algn="l">
              <a:buFont typeface="Wingdings" panose="05000000000000000000" pitchFamily="2" charset="2"/>
              <a:buChar char="ü"/>
            </a:pPr>
            <a:r>
              <a:rPr lang="es-CR" sz="1200" i="1" dirty="0" smtClean="0">
                <a:solidFill>
                  <a:schemeClr val="tx2"/>
                </a:solidFill>
              </a:rPr>
              <a:t>El contrato de misceláneos tan solo presenta una probabilidad más baja de agotamiento del LAA en la segunda capa, donde podría explorarse un aumento de capacidad</a:t>
            </a:r>
            <a:r>
              <a:rPr lang="es-CR" sz="1200" i="1" dirty="0">
                <a:solidFill>
                  <a:schemeClr val="tx2"/>
                </a:solidFill>
              </a:rPr>
              <a:t>.</a:t>
            </a:r>
          </a:p>
        </p:txBody>
      </p:sp>
      <p:sp>
        <p:nvSpPr>
          <p:cNvPr id="11" name="TextBox 10"/>
          <p:cNvSpPr txBox="1"/>
          <p:nvPr/>
        </p:nvSpPr>
        <p:spPr>
          <a:xfrm>
            <a:off x="1971485" y="6152092"/>
            <a:ext cx="8252203" cy="215444"/>
          </a:xfrm>
          <a:prstGeom prst="rect">
            <a:avLst/>
          </a:prstGeom>
          <a:noFill/>
        </p:spPr>
        <p:txBody>
          <a:bodyPr wrap="square" lIns="0" tIns="0" rIns="0" bIns="0" rtlCol="0">
            <a:spAutoFit/>
          </a:bodyPr>
          <a:lstStyle/>
          <a:p>
            <a:pPr algn="ctr"/>
            <a:r>
              <a:rPr lang="es-CR" sz="1400" b="1" i="1" dirty="0" smtClean="0">
                <a:solidFill>
                  <a:srgbClr val="FF8C00"/>
                </a:solidFill>
              </a:rPr>
              <a:t>Determinar el nivel de confianza de cobertura agregada en base al apetito de riesgo de LARG</a:t>
            </a:r>
          </a:p>
        </p:txBody>
      </p:sp>
    </p:spTree>
    <p:extLst>
      <p:ext uri="{BB962C8B-B14F-4D97-AF65-F5344CB8AC3E}">
        <p14:creationId xmlns:p14="http://schemas.microsoft.com/office/powerpoint/2010/main" val="3779274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4585064" y="2808513"/>
            <a:ext cx="2906484" cy="555172"/>
          </a:xfrm>
        </p:spPr>
        <p:txBody>
          <a:bodyPr/>
          <a:lstStyle/>
          <a:p>
            <a:r>
              <a:rPr lang="es-CO" dirty="0" smtClean="0">
                <a:solidFill>
                  <a:schemeClr val="bg1"/>
                </a:solidFill>
              </a:rPr>
              <a:t>Muchas gracias</a:t>
            </a:r>
            <a:endParaRPr lang="es-CO" dirty="0">
              <a:solidFill>
                <a:schemeClr val="bg1"/>
              </a:solidFill>
            </a:endParaRPr>
          </a:p>
        </p:txBody>
      </p:sp>
    </p:spTree>
    <p:extLst>
      <p:ext uri="{BB962C8B-B14F-4D97-AF65-F5344CB8AC3E}">
        <p14:creationId xmlns:p14="http://schemas.microsoft.com/office/powerpoint/2010/main" val="1329929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Supuestos Modelo Bruto</a:t>
            </a:r>
            <a:endParaRPr lang="es-ES" dirty="0"/>
          </a:p>
        </p:txBody>
      </p:sp>
      <p:sp>
        <p:nvSpPr>
          <p:cNvPr id="6" name="Text Placeholder 5"/>
          <p:cNvSpPr>
            <a:spLocks noGrp="1"/>
          </p:cNvSpPr>
          <p:nvPr>
            <p:ph type="body" sz="quarter" idx="12"/>
          </p:nvPr>
        </p:nvSpPr>
        <p:spPr/>
        <p:txBody>
          <a:bodyPr/>
          <a:lstStyle/>
          <a:p>
            <a:r>
              <a:rPr lang="es-ES" dirty="0" smtClean="0">
                <a:solidFill>
                  <a:schemeClr val="tx2"/>
                </a:solidFill>
              </a:rPr>
              <a:t>Todos los Ramos - USD</a:t>
            </a:r>
            <a:endParaRPr lang="en-GB" dirty="0">
              <a:solidFill>
                <a:schemeClr val="tx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01109792"/>
              </p:ext>
            </p:extLst>
          </p:nvPr>
        </p:nvGraphicFramePr>
        <p:xfrm>
          <a:off x="485774" y="1402605"/>
          <a:ext cx="11223623" cy="1394319"/>
        </p:xfrm>
        <a:graphic>
          <a:graphicData uri="http://schemas.openxmlformats.org/drawingml/2006/table">
            <a:tbl>
              <a:tblPr/>
              <a:tblGrid>
                <a:gridCol w="649891">
                  <a:extLst>
                    <a:ext uri="{9D8B030D-6E8A-4147-A177-3AD203B41FA5}">
                      <a16:colId xmlns:a16="http://schemas.microsoft.com/office/drawing/2014/main" val="1443170218"/>
                    </a:ext>
                  </a:extLst>
                </a:gridCol>
                <a:gridCol w="516405">
                  <a:extLst>
                    <a:ext uri="{9D8B030D-6E8A-4147-A177-3AD203B41FA5}">
                      <a16:colId xmlns:a16="http://schemas.microsoft.com/office/drawing/2014/main" val="1484453891"/>
                    </a:ext>
                  </a:extLst>
                </a:gridCol>
                <a:gridCol w="583148">
                  <a:extLst>
                    <a:ext uri="{9D8B030D-6E8A-4147-A177-3AD203B41FA5}">
                      <a16:colId xmlns:a16="http://schemas.microsoft.com/office/drawing/2014/main" val="2290888819"/>
                    </a:ext>
                  </a:extLst>
                </a:gridCol>
                <a:gridCol w="583148">
                  <a:extLst>
                    <a:ext uri="{9D8B030D-6E8A-4147-A177-3AD203B41FA5}">
                      <a16:colId xmlns:a16="http://schemas.microsoft.com/office/drawing/2014/main" val="3132493412"/>
                    </a:ext>
                  </a:extLst>
                </a:gridCol>
                <a:gridCol w="425540">
                  <a:extLst>
                    <a:ext uri="{9D8B030D-6E8A-4147-A177-3AD203B41FA5}">
                      <a16:colId xmlns:a16="http://schemas.microsoft.com/office/drawing/2014/main" val="1650530401"/>
                    </a:ext>
                  </a:extLst>
                </a:gridCol>
                <a:gridCol w="425540">
                  <a:extLst>
                    <a:ext uri="{9D8B030D-6E8A-4147-A177-3AD203B41FA5}">
                      <a16:colId xmlns:a16="http://schemas.microsoft.com/office/drawing/2014/main" val="1470016913"/>
                    </a:ext>
                  </a:extLst>
                </a:gridCol>
                <a:gridCol w="425540">
                  <a:extLst>
                    <a:ext uri="{9D8B030D-6E8A-4147-A177-3AD203B41FA5}">
                      <a16:colId xmlns:a16="http://schemas.microsoft.com/office/drawing/2014/main" val="71679920"/>
                    </a:ext>
                  </a:extLst>
                </a:gridCol>
                <a:gridCol w="425540">
                  <a:extLst>
                    <a:ext uri="{9D8B030D-6E8A-4147-A177-3AD203B41FA5}">
                      <a16:colId xmlns:a16="http://schemas.microsoft.com/office/drawing/2014/main" val="1059755175"/>
                    </a:ext>
                  </a:extLst>
                </a:gridCol>
                <a:gridCol w="490553">
                  <a:extLst>
                    <a:ext uri="{9D8B030D-6E8A-4147-A177-3AD203B41FA5}">
                      <a16:colId xmlns:a16="http://schemas.microsoft.com/office/drawing/2014/main" val="1342894204"/>
                    </a:ext>
                  </a:extLst>
                </a:gridCol>
                <a:gridCol w="827439">
                  <a:extLst>
                    <a:ext uri="{9D8B030D-6E8A-4147-A177-3AD203B41FA5}">
                      <a16:colId xmlns:a16="http://schemas.microsoft.com/office/drawing/2014/main" val="1220241912"/>
                    </a:ext>
                  </a:extLst>
                </a:gridCol>
                <a:gridCol w="685593">
                  <a:extLst>
                    <a:ext uri="{9D8B030D-6E8A-4147-A177-3AD203B41FA5}">
                      <a16:colId xmlns:a16="http://schemas.microsoft.com/office/drawing/2014/main" val="3983992107"/>
                    </a:ext>
                  </a:extLst>
                </a:gridCol>
                <a:gridCol w="677712">
                  <a:extLst>
                    <a:ext uri="{9D8B030D-6E8A-4147-A177-3AD203B41FA5}">
                      <a16:colId xmlns:a16="http://schemas.microsoft.com/office/drawing/2014/main" val="2055762264"/>
                    </a:ext>
                  </a:extLst>
                </a:gridCol>
                <a:gridCol w="708714">
                  <a:extLst>
                    <a:ext uri="{9D8B030D-6E8A-4147-A177-3AD203B41FA5}">
                      <a16:colId xmlns:a16="http://schemas.microsoft.com/office/drawing/2014/main" val="2664415023"/>
                    </a:ext>
                  </a:extLst>
                </a:gridCol>
                <a:gridCol w="723208">
                  <a:extLst>
                    <a:ext uri="{9D8B030D-6E8A-4147-A177-3AD203B41FA5}">
                      <a16:colId xmlns:a16="http://schemas.microsoft.com/office/drawing/2014/main" val="2986415618"/>
                    </a:ext>
                  </a:extLst>
                </a:gridCol>
                <a:gridCol w="774582">
                  <a:extLst>
                    <a:ext uri="{9D8B030D-6E8A-4147-A177-3AD203B41FA5}">
                      <a16:colId xmlns:a16="http://schemas.microsoft.com/office/drawing/2014/main" val="1408070398"/>
                    </a:ext>
                  </a:extLst>
                </a:gridCol>
                <a:gridCol w="650071">
                  <a:extLst>
                    <a:ext uri="{9D8B030D-6E8A-4147-A177-3AD203B41FA5}">
                      <a16:colId xmlns:a16="http://schemas.microsoft.com/office/drawing/2014/main" val="1532953669"/>
                    </a:ext>
                  </a:extLst>
                </a:gridCol>
                <a:gridCol w="1052090">
                  <a:extLst>
                    <a:ext uri="{9D8B030D-6E8A-4147-A177-3AD203B41FA5}">
                      <a16:colId xmlns:a16="http://schemas.microsoft.com/office/drawing/2014/main" val="1751314630"/>
                    </a:ext>
                  </a:extLst>
                </a:gridCol>
                <a:gridCol w="598909">
                  <a:extLst>
                    <a:ext uri="{9D8B030D-6E8A-4147-A177-3AD203B41FA5}">
                      <a16:colId xmlns:a16="http://schemas.microsoft.com/office/drawing/2014/main" val="2229198721"/>
                    </a:ext>
                  </a:extLst>
                </a:gridCol>
              </a:tblGrid>
              <a:tr h="118226">
                <a:tc>
                  <a:txBody>
                    <a:bodyPr/>
                    <a:lstStyle/>
                    <a:p>
                      <a:pPr algn="l" fontAlgn="b"/>
                      <a:r>
                        <a:rPr lang="en-GB" sz="800" b="1" i="0" u="none" strike="noStrike">
                          <a:solidFill>
                            <a:srgbClr val="7A5A00"/>
                          </a:solidFill>
                          <a:effectLst/>
                          <a:latin typeface="Arial" panose="020B0604020202020204" pitchFamily="34" charset="0"/>
                        </a:rPr>
                        <a:t>Property</a:t>
                      </a:r>
                    </a:p>
                  </a:txBody>
                  <a:tcPr marL="5911" marR="5911" marT="5911" marB="0" anchor="b">
                    <a:lnL>
                      <a:noFill/>
                    </a:lnL>
                    <a:lnR>
                      <a:noFill/>
                    </a:lnR>
                    <a:lnT>
                      <a:noFill/>
                    </a:lnT>
                    <a:lnB>
                      <a:noFill/>
                    </a:lnB>
                    <a:solidFill>
                      <a:srgbClr val="FFE9AB"/>
                    </a:solidFill>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extLst>
                  <a:ext uri="{0D108BD9-81ED-4DB2-BD59-A6C34878D82A}">
                    <a16:rowId xmlns:a16="http://schemas.microsoft.com/office/drawing/2014/main" val="25432179"/>
                  </a:ext>
                </a:extLst>
              </a:tr>
              <a:tr h="236453">
                <a:tc>
                  <a:txBody>
                    <a:bodyPr/>
                    <a:lstStyle/>
                    <a:p>
                      <a:pPr algn="ctr" fontAlgn="ctr"/>
                      <a:r>
                        <a:rPr lang="en-GB" sz="800" b="1" i="0" u="none" strike="noStrike">
                          <a:solidFill>
                            <a:srgbClr val="FFFFFF"/>
                          </a:solidFill>
                          <a:effectLst/>
                          <a:latin typeface="Arial" panose="020B0604020202020204" pitchFamily="34" charset="0"/>
                        </a:rPr>
                        <a:t>Company</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Est March 2023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Re-est March 2023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Re-est March 2024</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Re-est vs Est</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YoY Change</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Av LR 2022/23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Av LR 2023/24</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YoY Change</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Aggs Est March 2022</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Aggs Est March 2023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Aggs Re-est March 2023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Aggs Est March 2024</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dirty="0">
                          <a:solidFill>
                            <a:srgbClr val="FFFFFF"/>
                          </a:solidFill>
                          <a:effectLst/>
                          <a:latin typeface="Arial" panose="020B0604020202020204" pitchFamily="34" charset="0"/>
                        </a:rPr>
                        <a:t>MP </a:t>
                      </a:r>
                      <a:r>
                        <a:rPr lang="en-GB" sz="800" b="1" i="0" u="none" strike="noStrike" dirty="0" err="1">
                          <a:solidFill>
                            <a:srgbClr val="FFFFFF"/>
                          </a:solidFill>
                          <a:effectLst/>
                          <a:latin typeface="Arial" panose="020B0604020202020204" pitchFamily="34" charset="0"/>
                        </a:rPr>
                        <a:t>Aggs</a:t>
                      </a:r>
                      <a:r>
                        <a:rPr lang="en-GB" sz="800" b="1" i="0" u="none" strike="noStrike" dirty="0">
                          <a:solidFill>
                            <a:srgbClr val="FFFFFF"/>
                          </a:solidFill>
                          <a:effectLst/>
                          <a:latin typeface="Arial" panose="020B0604020202020204" pitchFamily="34" charset="0"/>
                        </a:rPr>
                        <a:t> 2023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Re-est vs Est</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YoY Change</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Exposure Curve</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Large Loss Threshold</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extLst>
                  <a:ext uri="{0D108BD9-81ED-4DB2-BD59-A6C34878D82A}">
                    <a16:rowId xmlns:a16="http://schemas.microsoft.com/office/drawing/2014/main" val="492641871"/>
                  </a:ext>
                </a:extLst>
              </a:tr>
              <a:tr h="112315">
                <a:tc>
                  <a:txBody>
                    <a:bodyPr/>
                    <a:lstStyle/>
                    <a:p>
                      <a:pPr algn="l" fontAlgn="b"/>
                      <a:r>
                        <a:rPr lang="en-GB" sz="800" b="0" i="0" u="none" strike="noStrike">
                          <a:solidFill>
                            <a:srgbClr val="202020"/>
                          </a:solidFill>
                          <a:effectLst/>
                          <a:latin typeface="Arial" panose="020B0604020202020204" pitchFamily="34" charset="0"/>
                        </a:rPr>
                        <a:t>Columna</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186,940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196,840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202,900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a:t>
                      </a:r>
                    </a:p>
                  </a:txBody>
                  <a:tcPr marL="5911" marR="5911" marT="5911" marB="0" anchor="b">
                    <a:lnL>
                      <a:noFill/>
                    </a:lnL>
                    <a:lnR>
                      <a:noFill/>
                    </a:lnR>
                    <a:lnT>
                      <a:noFill/>
                    </a:lnT>
                    <a:lnB>
                      <a:noFill/>
                    </a:lnB>
                    <a:solidFill>
                      <a:srgbClr val="FEE182"/>
                    </a:solidFill>
                  </a:tcPr>
                </a:tc>
                <a:tc>
                  <a:txBody>
                    <a:bodyPr/>
                    <a:lstStyle/>
                    <a:p>
                      <a:pPr algn="ctr" fontAlgn="b"/>
                      <a:r>
                        <a:rPr lang="en-GB" sz="800" b="0" i="0" u="none" strike="noStrike">
                          <a:solidFill>
                            <a:srgbClr val="202020"/>
                          </a:solidFill>
                          <a:effectLst/>
                          <a:latin typeface="Arial" panose="020B0604020202020204" pitchFamily="34" charset="0"/>
                        </a:rPr>
                        <a:t>3%</a:t>
                      </a:r>
                    </a:p>
                  </a:txBody>
                  <a:tcPr marL="5911" marR="5911" marT="5911" marB="0" anchor="b">
                    <a:lnL>
                      <a:noFill/>
                    </a:lnL>
                    <a:lnR>
                      <a:noFill/>
                    </a:lnR>
                    <a:lnT>
                      <a:noFill/>
                    </a:lnT>
                    <a:lnB>
                      <a:noFill/>
                    </a:lnB>
                    <a:solidFill>
                      <a:srgbClr val="FDC67D"/>
                    </a:solidFill>
                  </a:tcPr>
                </a:tc>
                <a:tc>
                  <a:txBody>
                    <a:bodyPr/>
                    <a:lstStyle/>
                    <a:p>
                      <a:pPr algn="ctr" fontAlgn="b"/>
                      <a:r>
                        <a:rPr lang="en-GB" sz="800" b="0" i="0" u="none" strike="noStrike">
                          <a:solidFill>
                            <a:srgbClr val="202020"/>
                          </a:solidFill>
                          <a:effectLst/>
                          <a:latin typeface="Arial" panose="020B0604020202020204" pitchFamily="34" charset="0"/>
                        </a:rPr>
                        <a:t>5.8%</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11.2%</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93%</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96,646,600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101,171,430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90,106,620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92,904,620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91,505,620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-11%</a:t>
                      </a:r>
                    </a:p>
                  </a:txBody>
                  <a:tcPr marL="5911" marR="5911" marT="5911" marB="0" anchor="b">
                    <a:lnL>
                      <a:noFill/>
                    </a:lnL>
                    <a:lnR>
                      <a:noFill/>
                    </a:lnR>
                    <a:lnT>
                      <a:noFill/>
                    </a:lnT>
                    <a:lnB>
                      <a:noFill/>
                    </a:lnB>
                    <a:solidFill>
                      <a:srgbClr val="FA9874"/>
                    </a:solidFill>
                  </a:tcPr>
                </a:tc>
                <a:tc>
                  <a:txBody>
                    <a:bodyPr/>
                    <a:lstStyle/>
                    <a:p>
                      <a:pPr algn="ctr" fontAlgn="b"/>
                      <a:r>
                        <a:rPr lang="en-GB" sz="800" b="0" i="0" u="none" strike="noStrike">
                          <a:solidFill>
                            <a:srgbClr val="202020"/>
                          </a:solidFill>
                          <a:effectLst/>
                          <a:latin typeface="Arial" panose="020B0604020202020204" pitchFamily="34" charset="0"/>
                        </a:rPr>
                        <a:t>3%</a:t>
                      </a:r>
                    </a:p>
                  </a:txBody>
                  <a:tcPr marL="5911" marR="5911" marT="5911" marB="0" anchor="b">
                    <a:lnL>
                      <a:noFill/>
                    </a:lnL>
                    <a:lnR>
                      <a:noFill/>
                    </a:lnR>
                    <a:lnT>
                      <a:noFill/>
                    </a:lnT>
                    <a:lnB>
                      <a:noFill/>
                    </a:lnB>
                    <a:solidFill>
                      <a:srgbClr val="FDC67D"/>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25,000</a:t>
                      </a:r>
                    </a:p>
                  </a:txBody>
                  <a:tcPr marL="5911" marR="5911" marT="5911" marB="0" anchor="b">
                    <a:lnL>
                      <a:noFill/>
                    </a:lnL>
                    <a:lnR>
                      <a:noFill/>
                    </a:lnR>
                    <a:lnT>
                      <a:noFill/>
                    </a:lnT>
                    <a:lnB>
                      <a:noFill/>
                    </a:lnB>
                  </a:tcPr>
                </a:tc>
                <a:extLst>
                  <a:ext uri="{0D108BD9-81ED-4DB2-BD59-A6C34878D82A}">
                    <a16:rowId xmlns:a16="http://schemas.microsoft.com/office/drawing/2014/main" val="1617896121"/>
                  </a:ext>
                </a:extLst>
              </a:tr>
              <a:tr h="112315">
                <a:tc>
                  <a:txBody>
                    <a:bodyPr/>
                    <a:lstStyle/>
                    <a:p>
                      <a:pPr algn="l" fontAlgn="b"/>
                      <a:r>
                        <a:rPr lang="en-GB" sz="800" b="0" i="0" u="none" strike="noStrike">
                          <a:solidFill>
                            <a:srgbClr val="202020"/>
                          </a:solidFill>
                          <a:effectLst/>
                          <a:latin typeface="Arial" panose="020B0604020202020204" pitchFamily="34" charset="0"/>
                        </a:rPr>
                        <a:t>Coopseguros</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1,298,250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1,703,177</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1,728,271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31%</a:t>
                      </a:r>
                    </a:p>
                  </a:txBody>
                  <a:tcPr marL="5911" marR="5911" marT="5911"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1%</a:t>
                      </a:r>
                    </a:p>
                  </a:txBody>
                  <a:tcPr marL="5911" marR="5911" marT="5911" marB="0" anchor="b">
                    <a:lnL>
                      <a:noFill/>
                    </a:lnL>
                    <a:lnR>
                      <a:noFill/>
                    </a:lnR>
                    <a:lnT>
                      <a:noFill/>
                    </a:lnT>
                    <a:lnB>
                      <a:noFill/>
                    </a:lnB>
                    <a:solidFill>
                      <a:srgbClr val="F98A71"/>
                    </a:solidFill>
                  </a:tcPr>
                </a:tc>
                <a:tc>
                  <a:txBody>
                    <a:bodyPr/>
                    <a:lstStyle/>
                    <a:p>
                      <a:pPr algn="ctr" fontAlgn="b"/>
                      <a:r>
                        <a:rPr lang="en-GB" sz="800" b="0" i="0" u="none" strike="noStrike">
                          <a:solidFill>
                            <a:srgbClr val="202020"/>
                          </a:solidFill>
                          <a:effectLst/>
                          <a:latin typeface="Arial" panose="020B0604020202020204" pitchFamily="34" charset="0"/>
                        </a:rPr>
                        <a:t>9.4%</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7.3%</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-22%</a:t>
                      </a:r>
                    </a:p>
                  </a:txBody>
                  <a:tcPr marL="5911" marR="5911" marT="5911"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313,621,918</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323,645,754</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426,077,803</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433,082,827</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429,580,315</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32%</a:t>
                      </a:r>
                    </a:p>
                  </a:txBody>
                  <a:tcPr marL="5911" marR="5911" marT="5911"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2%</a:t>
                      </a:r>
                    </a:p>
                  </a:txBody>
                  <a:tcPr marL="5911" marR="5911" marT="5911" marB="0" anchor="b">
                    <a:lnL>
                      <a:noFill/>
                    </a:lnL>
                    <a:lnR>
                      <a:noFill/>
                    </a:lnR>
                    <a:lnT>
                      <a:noFill/>
                    </a:lnT>
                    <a:lnB>
                      <a:noFill/>
                    </a:lnB>
                    <a:solidFill>
                      <a:srgbClr val="FA8E72"/>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25,000</a:t>
                      </a:r>
                    </a:p>
                  </a:txBody>
                  <a:tcPr marL="5911" marR="5911" marT="5911" marB="0" anchor="b">
                    <a:lnL>
                      <a:noFill/>
                    </a:lnL>
                    <a:lnR>
                      <a:noFill/>
                    </a:lnR>
                    <a:lnT>
                      <a:noFill/>
                    </a:lnT>
                    <a:lnB>
                      <a:noFill/>
                    </a:lnB>
                  </a:tcPr>
                </a:tc>
                <a:extLst>
                  <a:ext uri="{0D108BD9-81ED-4DB2-BD59-A6C34878D82A}">
                    <a16:rowId xmlns:a16="http://schemas.microsoft.com/office/drawing/2014/main" val="2609415953"/>
                  </a:ext>
                </a:extLst>
              </a:tr>
              <a:tr h="112315">
                <a:tc>
                  <a:txBody>
                    <a:bodyPr/>
                    <a:lstStyle/>
                    <a:p>
                      <a:pPr algn="l" fontAlgn="b"/>
                      <a:r>
                        <a:rPr lang="en-GB" sz="800" b="0" i="0" u="none" strike="noStrike">
                          <a:solidFill>
                            <a:srgbClr val="202020"/>
                          </a:solidFill>
                          <a:effectLst/>
                          <a:latin typeface="Arial" panose="020B0604020202020204" pitchFamily="34" charset="0"/>
                        </a:rPr>
                        <a:t>Equidad</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2,352,167</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2,370,734</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2,494,830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a:t>
                      </a:r>
                    </a:p>
                  </a:txBody>
                  <a:tcPr marL="5911" marR="5911" marT="5911" marB="0" anchor="b">
                    <a:lnL>
                      <a:noFill/>
                    </a:lnL>
                    <a:lnR>
                      <a:noFill/>
                    </a:lnR>
                    <a:lnT>
                      <a:noFill/>
                    </a:lnT>
                    <a:lnB>
                      <a:noFill/>
                    </a:lnB>
                    <a:solidFill>
                      <a:srgbClr val="FDCC7E"/>
                    </a:solidFill>
                  </a:tcPr>
                </a:tc>
                <a:tc>
                  <a:txBody>
                    <a:bodyPr/>
                    <a:lstStyle/>
                    <a:p>
                      <a:pPr algn="ctr" fontAlgn="b"/>
                      <a:r>
                        <a:rPr lang="en-GB" sz="800" b="0" i="0" u="none" strike="noStrike">
                          <a:solidFill>
                            <a:srgbClr val="202020"/>
                          </a:solidFill>
                          <a:effectLst/>
                          <a:latin typeface="Arial" panose="020B0604020202020204" pitchFamily="34" charset="0"/>
                        </a:rPr>
                        <a:t>5%</a:t>
                      </a:r>
                    </a:p>
                  </a:txBody>
                  <a:tcPr marL="5911" marR="5911" marT="5911" marB="0" anchor="b">
                    <a:lnL>
                      <a:noFill/>
                    </a:lnL>
                    <a:lnR>
                      <a:noFill/>
                    </a:lnR>
                    <a:lnT>
                      <a:noFill/>
                    </a:lnT>
                    <a:lnB>
                      <a:noFill/>
                    </a:lnB>
                    <a:solidFill>
                      <a:srgbClr val="CEDD82"/>
                    </a:solidFill>
                  </a:tcPr>
                </a:tc>
                <a:tc>
                  <a:txBody>
                    <a:bodyPr/>
                    <a:lstStyle/>
                    <a:p>
                      <a:pPr algn="ctr" fontAlgn="b"/>
                      <a:r>
                        <a:rPr lang="en-GB" sz="800" b="0" i="0" u="none" strike="noStrike">
                          <a:solidFill>
                            <a:srgbClr val="202020"/>
                          </a:solidFill>
                          <a:effectLst/>
                          <a:latin typeface="Arial" panose="020B0604020202020204" pitchFamily="34" charset="0"/>
                        </a:rPr>
                        <a:t>11.4%</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10.3%</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a:t>
                      </a:r>
                    </a:p>
                  </a:txBody>
                  <a:tcPr marL="5911" marR="5911" marT="5911" marB="0" anchor="b">
                    <a:lnL>
                      <a:noFill/>
                    </a:lnL>
                    <a:lnR>
                      <a:noFill/>
                    </a:lnR>
                    <a:lnT>
                      <a:noFill/>
                    </a:lnT>
                    <a:lnB>
                      <a:noFill/>
                    </a:lnB>
                    <a:solidFill>
                      <a:srgbClr val="FFEB84"/>
                    </a:solidFill>
                  </a:tcPr>
                </a:tc>
                <a:tc>
                  <a:txBody>
                    <a:bodyPr/>
                    <a:lstStyle/>
                    <a:p>
                      <a:pPr algn="ctr" fontAlgn="b"/>
                      <a:r>
                        <a:rPr lang="en-GB" sz="800" b="0" i="0" u="none" strike="noStrike">
                          <a:solidFill>
                            <a:srgbClr val="202020"/>
                          </a:solidFill>
                          <a:effectLst/>
                          <a:latin typeface="Arial" panose="020B0604020202020204" pitchFamily="34" charset="0"/>
                        </a:rPr>
                        <a:t>640,901,500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681,944,453</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701,019,166</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737,100,025</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719,059,596</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a:t>
                      </a:r>
                    </a:p>
                  </a:txBody>
                  <a:tcPr marL="5911" marR="5911" marT="5911" marB="0" anchor="b">
                    <a:lnL>
                      <a:noFill/>
                    </a:lnL>
                    <a:lnR>
                      <a:noFill/>
                    </a:lnR>
                    <a:lnT>
                      <a:noFill/>
                    </a:lnT>
                    <a:lnB>
                      <a:noFill/>
                    </a:lnB>
                    <a:solidFill>
                      <a:srgbClr val="FEDF81"/>
                    </a:solidFill>
                  </a:tcPr>
                </a:tc>
                <a:tc>
                  <a:txBody>
                    <a:bodyPr/>
                    <a:lstStyle/>
                    <a:p>
                      <a:pPr algn="ctr" fontAlgn="b"/>
                      <a:r>
                        <a:rPr lang="en-GB" sz="800" b="0" i="0" u="none" strike="noStrike">
                          <a:solidFill>
                            <a:srgbClr val="202020"/>
                          </a:solidFill>
                          <a:effectLst/>
                          <a:latin typeface="Arial" panose="020B0604020202020204" pitchFamily="34" charset="0"/>
                        </a:rPr>
                        <a:t>5%</a:t>
                      </a:r>
                    </a:p>
                  </a:txBody>
                  <a:tcPr marL="5911" marR="5911" marT="5911" marB="0" anchor="b">
                    <a:lnL>
                      <a:noFill/>
                    </a:lnL>
                    <a:lnR>
                      <a:noFill/>
                    </a:lnR>
                    <a:lnT>
                      <a:noFill/>
                    </a:lnT>
                    <a:lnB>
                      <a:noFill/>
                    </a:lnB>
                    <a:solidFill>
                      <a:srgbClr val="D2DE82"/>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25,000</a:t>
                      </a:r>
                    </a:p>
                  </a:txBody>
                  <a:tcPr marL="5911" marR="5911" marT="5911" marB="0" anchor="b">
                    <a:lnL>
                      <a:noFill/>
                    </a:lnL>
                    <a:lnR>
                      <a:noFill/>
                    </a:lnR>
                    <a:lnT>
                      <a:noFill/>
                    </a:lnT>
                    <a:lnB>
                      <a:noFill/>
                    </a:lnB>
                  </a:tcPr>
                </a:tc>
                <a:extLst>
                  <a:ext uri="{0D108BD9-81ED-4DB2-BD59-A6C34878D82A}">
                    <a16:rowId xmlns:a16="http://schemas.microsoft.com/office/drawing/2014/main" val="2653629020"/>
                  </a:ext>
                </a:extLst>
              </a:tr>
              <a:tr h="112315">
                <a:tc>
                  <a:txBody>
                    <a:bodyPr/>
                    <a:lstStyle/>
                    <a:p>
                      <a:pPr algn="l" fontAlgn="b"/>
                      <a:r>
                        <a:rPr lang="en-GB" sz="800" b="0" i="0" u="none" strike="noStrike">
                          <a:solidFill>
                            <a:srgbClr val="202020"/>
                          </a:solidFill>
                          <a:effectLst/>
                          <a:latin typeface="Arial" panose="020B0604020202020204" pitchFamily="34" charset="0"/>
                        </a:rPr>
                        <a:t>Fedpa</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520,472</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603,259</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606,736</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16%</a:t>
                      </a:r>
                    </a:p>
                  </a:txBody>
                  <a:tcPr marL="5911" marR="5911" marT="5911" marB="0" anchor="b">
                    <a:lnL>
                      <a:noFill/>
                    </a:lnL>
                    <a:lnR>
                      <a:noFill/>
                    </a:lnR>
                    <a:lnT>
                      <a:noFill/>
                    </a:lnT>
                    <a:lnB>
                      <a:noFill/>
                    </a:lnB>
                    <a:solidFill>
                      <a:srgbClr val="C7DB81"/>
                    </a:solidFill>
                  </a:tcPr>
                </a:tc>
                <a:tc>
                  <a:txBody>
                    <a:bodyPr/>
                    <a:lstStyle/>
                    <a:p>
                      <a:pPr algn="ctr" fontAlgn="b"/>
                      <a:r>
                        <a:rPr lang="en-GB" sz="800" b="0" i="0" u="none" strike="noStrike">
                          <a:solidFill>
                            <a:srgbClr val="202020"/>
                          </a:solidFill>
                          <a:effectLst/>
                          <a:latin typeface="Arial" panose="020B0604020202020204" pitchFamily="34" charset="0"/>
                        </a:rPr>
                        <a:t>1%</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6.1%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5.5%</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a:t>
                      </a:r>
                    </a:p>
                  </a:txBody>
                  <a:tcPr marL="5911" marR="5911" marT="5911" marB="0" anchor="b">
                    <a:lnL>
                      <a:noFill/>
                    </a:lnL>
                    <a:lnR>
                      <a:noFill/>
                    </a:lnR>
                    <a:lnT>
                      <a:noFill/>
                    </a:lnT>
                    <a:lnB>
                      <a:noFill/>
                    </a:lnB>
                    <a:solidFill>
                      <a:srgbClr val="FBE983"/>
                    </a:solidFill>
                  </a:tcPr>
                </a:tc>
                <a:tc>
                  <a:txBody>
                    <a:bodyPr/>
                    <a:lstStyle/>
                    <a:p>
                      <a:pPr algn="ctr" fontAlgn="b"/>
                      <a:r>
                        <a:rPr lang="en-GB" sz="800" b="0" i="0" u="none" strike="noStrike">
                          <a:solidFill>
                            <a:srgbClr val="202020"/>
                          </a:solidFill>
                          <a:effectLst/>
                          <a:latin typeface="Arial" panose="020B0604020202020204" pitchFamily="34" charset="0"/>
                        </a:rPr>
                        <a:t>161,684,698</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170,466,756</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183,047,881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184,262,601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183,655,241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a:t>
                      </a:r>
                    </a:p>
                  </a:txBody>
                  <a:tcPr marL="5911" marR="5911" marT="5911" marB="0" anchor="b">
                    <a:lnL>
                      <a:noFill/>
                    </a:lnL>
                    <a:lnR>
                      <a:noFill/>
                    </a:lnR>
                    <a:lnT>
                      <a:noFill/>
                    </a:lnT>
                    <a:lnB>
                      <a:noFill/>
                    </a:lnB>
                    <a:solidFill>
                      <a:srgbClr val="F2E884"/>
                    </a:solidFill>
                  </a:tcPr>
                </a:tc>
                <a:tc>
                  <a:txBody>
                    <a:bodyPr/>
                    <a:lstStyle/>
                    <a:p>
                      <a:pPr algn="ctr" fontAlgn="b"/>
                      <a:r>
                        <a:rPr lang="en-GB" sz="800" b="0" i="0" u="none" strike="noStrike">
                          <a:solidFill>
                            <a:srgbClr val="202020"/>
                          </a:solidFill>
                          <a:effectLst/>
                          <a:latin typeface="Arial" panose="020B0604020202020204" pitchFamily="34" charset="0"/>
                        </a:rPr>
                        <a:t>1%</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25,000</a:t>
                      </a:r>
                    </a:p>
                  </a:txBody>
                  <a:tcPr marL="5911" marR="5911" marT="5911" marB="0" anchor="b">
                    <a:lnL>
                      <a:noFill/>
                    </a:lnL>
                    <a:lnR>
                      <a:noFill/>
                    </a:lnR>
                    <a:lnT>
                      <a:noFill/>
                    </a:lnT>
                    <a:lnB>
                      <a:noFill/>
                    </a:lnB>
                  </a:tcPr>
                </a:tc>
                <a:extLst>
                  <a:ext uri="{0D108BD9-81ED-4DB2-BD59-A6C34878D82A}">
                    <a16:rowId xmlns:a16="http://schemas.microsoft.com/office/drawing/2014/main" val="64965352"/>
                  </a:ext>
                </a:extLst>
              </a:tr>
              <a:tr h="112315">
                <a:tc>
                  <a:txBody>
                    <a:bodyPr/>
                    <a:lstStyle/>
                    <a:p>
                      <a:pPr algn="l" fontAlgn="b"/>
                      <a:r>
                        <a:rPr lang="en-GB" sz="800" b="0" i="0" u="none" strike="noStrike">
                          <a:solidFill>
                            <a:srgbClr val="202020"/>
                          </a:solidFill>
                          <a:effectLst/>
                          <a:latin typeface="Arial" panose="020B0604020202020204" pitchFamily="34" charset="0"/>
                        </a:rPr>
                        <a:t>Futuro</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690,639</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552,091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595,298</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-20%</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8%</a:t>
                      </a:r>
                    </a:p>
                  </a:txBody>
                  <a:tcPr marL="5911" marR="5911" marT="5911"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8.1%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7.7%</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a:t>
                      </a:r>
                    </a:p>
                  </a:txBody>
                  <a:tcPr marL="5911" marR="5911" marT="5911" marB="0" anchor="b">
                    <a:lnL>
                      <a:noFill/>
                    </a:lnL>
                    <a:lnR>
                      <a:noFill/>
                    </a:lnR>
                    <a:lnT>
                      <a:noFill/>
                    </a:lnT>
                    <a:lnB>
                      <a:noFill/>
                    </a:lnB>
                    <a:solidFill>
                      <a:srgbClr val="FFE583"/>
                    </a:solidFill>
                  </a:tcPr>
                </a:tc>
                <a:tc>
                  <a:txBody>
                    <a:bodyPr/>
                    <a:lstStyle/>
                    <a:p>
                      <a:pPr algn="ctr" fontAlgn="b"/>
                      <a:r>
                        <a:rPr lang="en-GB" sz="800" b="0" i="0" u="none" strike="noStrike">
                          <a:solidFill>
                            <a:srgbClr val="202020"/>
                          </a:solidFill>
                          <a:effectLst/>
                          <a:latin typeface="Arial" panose="020B0604020202020204" pitchFamily="34" charset="0"/>
                        </a:rPr>
                        <a:t>173,558,075</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187,202,721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149,404,345</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161,116,693</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155,260,519</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-20%</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8%</a:t>
                      </a:r>
                    </a:p>
                  </a:txBody>
                  <a:tcPr marL="5911" marR="5911" marT="5911"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25,000</a:t>
                      </a:r>
                    </a:p>
                  </a:txBody>
                  <a:tcPr marL="5911" marR="5911" marT="5911" marB="0" anchor="b">
                    <a:lnL>
                      <a:noFill/>
                    </a:lnL>
                    <a:lnR>
                      <a:noFill/>
                    </a:lnR>
                    <a:lnT>
                      <a:noFill/>
                    </a:lnT>
                    <a:lnB>
                      <a:noFill/>
                    </a:lnB>
                  </a:tcPr>
                </a:tc>
                <a:extLst>
                  <a:ext uri="{0D108BD9-81ED-4DB2-BD59-A6C34878D82A}">
                    <a16:rowId xmlns:a16="http://schemas.microsoft.com/office/drawing/2014/main" val="2581150028"/>
                  </a:ext>
                </a:extLst>
              </a:tr>
              <a:tr h="112315">
                <a:tc>
                  <a:txBody>
                    <a:bodyPr/>
                    <a:lstStyle/>
                    <a:p>
                      <a:pPr algn="l" fontAlgn="b"/>
                      <a:r>
                        <a:rPr lang="en-GB" sz="800" b="0" i="0" u="none" strike="noStrike">
                          <a:solidFill>
                            <a:srgbClr val="202020"/>
                          </a:solidFill>
                          <a:effectLst/>
                          <a:latin typeface="Arial" panose="020B0604020202020204" pitchFamily="34" charset="0"/>
                        </a:rPr>
                        <a:t>Tajy</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460,563</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502,338</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527,455</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9%</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F3E884"/>
                    </a:solidFill>
                  </a:tcPr>
                </a:tc>
                <a:tc>
                  <a:txBody>
                    <a:bodyPr/>
                    <a:lstStyle/>
                    <a:p>
                      <a:pPr algn="ctr" fontAlgn="b"/>
                      <a:r>
                        <a:rPr lang="en-GB" sz="800" b="0" i="0" u="none" strike="noStrike">
                          <a:solidFill>
                            <a:srgbClr val="202020"/>
                          </a:solidFill>
                          <a:effectLst/>
                          <a:latin typeface="Arial" panose="020B0604020202020204" pitchFamily="34" charset="0"/>
                        </a:rPr>
                        <a:t>5%</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D8E082"/>
                    </a:solidFill>
                  </a:tcPr>
                </a:tc>
                <a:tc>
                  <a:txBody>
                    <a:bodyPr/>
                    <a:lstStyle/>
                    <a:p>
                      <a:pPr algn="ctr" fontAlgn="b"/>
                      <a:r>
                        <a:rPr lang="en-GB" sz="800" b="0" i="0" u="none" strike="noStrike">
                          <a:solidFill>
                            <a:srgbClr val="202020"/>
                          </a:solidFill>
                          <a:effectLst/>
                          <a:latin typeface="Arial" panose="020B0604020202020204" pitchFamily="34" charset="0"/>
                        </a:rPr>
                        <a:t>74.4%</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63.3%</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-15%</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BCD780"/>
                    </a:solidFill>
                  </a:tcPr>
                </a:tc>
                <a:tc>
                  <a:txBody>
                    <a:bodyPr/>
                    <a:lstStyle/>
                    <a:p>
                      <a:pPr algn="ctr" fontAlgn="b"/>
                      <a:r>
                        <a:rPr lang="en-GB" sz="800" b="0" i="0" u="none" strike="noStrike">
                          <a:solidFill>
                            <a:srgbClr val="202020"/>
                          </a:solidFill>
                          <a:effectLst/>
                          <a:latin typeface="Arial" panose="020B0604020202020204" pitchFamily="34" charset="0"/>
                        </a:rPr>
                        <a:t>190,529,513</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204,152,052</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237,781,635</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249,670,716</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243,726,176</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16%</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BDD881"/>
                    </a:solidFill>
                  </a:tcPr>
                </a:tc>
                <a:tc>
                  <a:txBody>
                    <a:bodyPr/>
                    <a:lstStyle/>
                    <a:p>
                      <a:pPr algn="ctr" fontAlgn="b"/>
                      <a:r>
                        <a:rPr lang="en-GB" sz="800" b="0" i="0" u="none" strike="noStrike">
                          <a:solidFill>
                            <a:srgbClr val="202020"/>
                          </a:solidFill>
                          <a:effectLst/>
                          <a:latin typeface="Arial" panose="020B0604020202020204" pitchFamily="34" charset="0"/>
                        </a:rPr>
                        <a:t>5%</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D8E082"/>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25,000</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202826"/>
                  </a:ext>
                </a:extLst>
              </a:tr>
              <a:tr h="118226">
                <a:tc>
                  <a:txBody>
                    <a:bodyPr/>
                    <a:lstStyle/>
                    <a:p>
                      <a:pPr algn="l" fontAlgn="b"/>
                      <a:r>
                        <a:rPr lang="en-GB" sz="800" b="1" i="0" u="none" strike="noStrike" dirty="0">
                          <a:solidFill>
                            <a:srgbClr val="202020"/>
                          </a:solidFill>
                          <a:effectLst/>
                          <a:latin typeface="Arial" panose="020B0604020202020204" pitchFamily="34" charset="0"/>
                        </a:rPr>
                        <a:t>Total</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5,509,031</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5,928,439</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6,155,490</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8%</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4%</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15.1%</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13.3%</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-12%</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1,576,942,303</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1,668,583,166</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1,787,437,451</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1,858,137,482</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1,822,787,466</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dirty="0">
                          <a:solidFill>
                            <a:srgbClr val="202020"/>
                          </a:solidFill>
                          <a:effectLst/>
                          <a:latin typeface="Arial" panose="020B0604020202020204" pitchFamily="34" charset="0"/>
                        </a:rPr>
                        <a:t>7%</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4%</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 </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dirty="0">
                          <a:solidFill>
                            <a:srgbClr val="202020"/>
                          </a:solidFill>
                          <a:effectLst/>
                          <a:latin typeface="Arial" panose="020B0604020202020204" pitchFamily="34" charset="0"/>
                        </a:rPr>
                        <a:t> </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extLst>
                  <a:ext uri="{0D108BD9-81ED-4DB2-BD59-A6C34878D82A}">
                    <a16:rowId xmlns:a16="http://schemas.microsoft.com/office/drawing/2014/main" val="18453923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41734022"/>
              </p:ext>
            </p:extLst>
          </p:nvPr>
        </p:nvGraphicFramePr>
        <p:xfrm>
          <a:off x="488953" y="3022650"/>
          <a:ext cx="11223623" cy="1430806"/>
        </p:xfrm>
        <a:graphic>
          <a:graphicData uri="http://schemas.openxmlformats.org/drawingml/2006/table">
            <a:tbl>
              <a:tblPr/>
              <a:tblGrid>
                <a:gridCol w="624952">
                  <a:extLst>
                    <a:ext uri="{9D8B030D-6E8A-4147-A177-3AD203B41FA5}">
                      <a16:colId xmlns:a16="http://schemas.microsoft.com/office/drawing/2014/main" val="2871445801"/>
                    </a:ext>
                  </a:extLst>
                </a:gridCol>
                <a:gridCol w="541344">
                  <a:extLst>
                    <a:ext uri="{9D8B030D-6E8A-4147-A177-3AD203B41FA5}">
                      <a16:colId xmlns:a16="http://schemas.microsoft.com/office/drawing/2014/main" val="2771507390"/>
                    </a:ext>
                  </a:extLst>
                </a:gridCol>
                <a:gridCol w="583148">
                  <a:extLst>
                    <a:ext uri="{9D8B030D-6E8A-4147-A177-3AD203B41FA5}">
                      <a16:colId xmlns:a16="http://schemas.microsoft.com/office/drawing/2014/main" val="2488273206"/>
                    </a:ext>
                  </a:extLst>
                </a:gridCol>
                <a:gridCol w="583148">
                  <a:extLst>
                    <a:ext uri="{9D8B030D-6E8A-4147-A177-3AD203B41FA5}">
                      <a16:colId xmlns:a16="http://schemas.microsoft.com/office/drawing/2014/main" val="3137913447"/>
                    </a:ext>
                  </a:extLst>
                </a:gridCol>
                <a:gridCol w="425540">
                  <a:extLst>
                    <a:ext uri="{9D8B030D-6E8A-4147-A177-3AD203B41FA5}">
                      <a16:colId xmlns:a16="http://schemas.microsoft.com/office/drawing/2014/main" val="2398275790"/>
                    </a:ext>
                  </a:extLst>
                </a:gridCol>
                <a:gridCol w="425540">
                  <a:extLst>
                    <a:ext uri="{9D8B030D-6E8A-4147-A177-3AD203B41FA5}">
                      <a16:colId xmlns:a16="http://schemas.microsoft.com/office/drawing/2014/main" val="1234744509"/>
                    </a:ext>
                  </a:extLst>
                </a:gridCol>
                <a:gridCol w="425540">
                  <a:extLst>
                    <a:ext uri="{9D8B030D-6E8A-4147-A177-3AD203B41FA5}">
                      <a16:colId xmlns:a16="http://schemas.microsoft.com/office/drawing/2014/main" val="3002044231"/>
                    </a:ext>
                  </a:extLst>
                </a:gridCol>
                <a:gridCol w="425540">
                  <a:extLst>
                    <a:ext uri="{9D8B030D-6E8A-4147-A177-3AD203B41FA5}">
                      <a16:colId xmlns:a16="http://schemas.microsoft.com/office/drawing/2014/main" val="2200990134"/>
                    </a:ext>
                  </a:extLst>
                </a:gridCol>
                <a:gridCol w="490553">
                  <a:extLst>
                    <a:ext uri="{9D8B030D-6E8A-4147-A177-3AD203B41FA5}">
                      <a16:colId xmlns:a16="http://schemas.microsoft.com/office/drawing/2014/main" val="4000130233"/>
                    </a:ext>
                  </a:extLst>
                </a:gridCol>
                <a:gridCol w="827439">
                  <a:extLst>
                    <a:ext uri="{9D8B030D-6E8A-4147-A177-3AD203B41FA5}">
                      <a16:colId xmlns:a16="http://schemas.microsoft.com/office/drawing/2014/main" val="1039855781"/>
                    </a:ext>
                  </a:extLst>
                </a:gridCol>
                <a:gridCol w="685593">
                  <a:extLst>
                    <a:ext uri="{9D8B030D-6E8A-4147-A177-3AD203B41FA5}">
                      <a16:colId xmlns:a16="http://schemas.microsoft.com/office/drawing/2014/main" val="2966070618"/>
                    </a:ext>
                  </a:extLst>
                </a:gridCol>
                <a:gridCol w="677712">
                  <a:extLst>
                    <a:ext uri="{9D8B030D-6E8A-4147-A177-3AD203B41FA5}">
                      <a16:colId xmlns:a16="http://schemas.microsoft.com/office/drawing/2014/main" val="1122233701"/>
                    </a:ext>
                  </a:extLst>
                </a:gridCol>
                <a:gridCol w="630430">
                  <a:extLst>
                    <a:ext uri="{9D8B030D-6E8A-4147-A177-3AD203B41FA5}">
                      <a16:colId xmlns:a16="http://schemas.microsoft.com/office/drawing/2014/main" val="2865353513"/>
                    </a:ext>
                  </a:extLst>
                </a:gridCol>
                <a:gridCol w="748635">
                  <a:extLst>
                    <a:ext uri="{9D8B030D-6E8A-4147-A177-3AD203B41FA5}">
                      <a16:colId xmlns:a16="http://schemas.microsoft.com/office/drawing/2014/main" val="1347924495"/>
                    </a:ext>
                  </a:extLst>
                </a:gridCol>
                <a:gridCol w="827439">
                  <a:extLst>
                    <a:ext uri="{9D8B030D-6E8A-4147-A177-3AD203B41FA5}">
                      <a16:colId xmlns:a16="http://schemas.microsoft.com/office/drawing/2014/main" val="562574417"/>
                    </a:ext>
                  </a:extLst>
                </a:gridCol>
                <a:gridCol w="937765">
                  <a:extLst>
                    <a:ext uri="{9D8B030D-6E8A-4147-A177-3AD203B41FA5}">
                      <a16:colId xmlns:a16="http://schemas.microsoft.com/office/drawing/2014/main" val="2853576003"/>
                    </a:ext>
                  </a:extLst>
                </a:gridCol>
                <a:gridCol w="764396">
                  <a:extLst>
                    <a:ext uri="{9D8B030D-6E8A-4147-A177-3AD203B41FA5}">
                      <a16:colId xmlns:a16="http://schemas.microsoft.com/office/drawing/2014/main" val="2569799485"/>
                    </a:ext>
                  </a:extLst>
                </a:gridCol>
                <a:gridCol w="598909">
                  <a:extLst>
                    <a:ext uri="{9D8B030D-6E8A-4147-A177-3AD203B41FA5}">
                      <a16:colId xmlns:a16="http://schemas.microsoft.com/office/drawing/2014/main" val="2755361200"/>
                    </a:ext>
                  </a:extLst>
                </a:gridCol>
              </a:tblGrid>
              <a:tr h="132764">
                <a:tc>
                  <a:txBody>
                    <a:bodyPr/>
                    <a:lstStyle/>
                    <a:p>
                      <a:pPr algn="l" fontAlgn="b"/>
                      <a:r>
                        <a:rPr lang="en-GB" sz="800" b="1" i="0" u="none" strike="noStrike">
                          <a:solidFill>
                            <a:srgbClr val="7A5A00"/>
                          </a:solidFill>
                          <a:effectLst/>
                          <a:latin typeface="Arial" panose="020B0604020202020204" pitchFamily="34" charset="0"/>
                        </a:rPr>
                        <a:t>Motor</a:t>
                      </a:r>
                    </a:p>
                  </a:txBody>
                  <a:tcPr marL="5911" marR="5911" marT="5911" marB="0" anchor="b">
                    <a:lnL>
                      <a:noFill/>
                    </a:lnL>
                    <a:lnR>
                      <a:noFill/>
                    </a:lnR>
                    <a:lnT>
                      <a:noFill/>
                    </a:lnT>
                    <a:lnB>
                      <a:noFill/>
                    </a:lnB>
                    <a:solidFill>
                      <a:srgbClr val="FFE9AB"/>
                    </a:solidFill>
                  </a:tcPr>
                </a:tc>
                <a:tc>
                  <a:txBody>
                    <a:bodyPr/>
                    <a:lstStyle/>
                    <a:p>
                      <a:pPr algn="ctr"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ctr"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ctr"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ctr"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ctr"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5911" marR="5911" marT="5911" marB="0" anchor="b">
                    <a:lnL>
                      <a:noFill/>
                    </a:lnL>
                    <a:lnR>
                      <a:noFill/>
                    </a:lnR>
                    <a:lnT>
                      <a:noFill/>
                    </a:lnT>
                    <a:lnB>
                      <a:noFill/>
                    </a:lnB>
                  </a:tcPr>
                </a:tc>
                <a:extLst>
                  <a:ext uri="{0D108BD9-81ED-4DB2-BD59-A6C34878D82A}">
                    <a16:rowId xmlns:a16="http://schemas.microsoft.com/office/drawing/2014/main" val="1918657795"/>
                  </a:ext>
                </a:extLst>
              </a:tr>
              <a:tr h="398292">
                <a:tc>
                  <a:txBody>
                    <a:bodyPr/>
                    <a:lstStyle/>
                    <a:p>
                      <a:pPr algn="ctr" fontAlgn="ctr"/>
                      <a:r>
                        <a:rPr lang="en-GB" sz="800" b="1" i="0" u="none" strike="noStrike">
                          <a:solidFill>
                            <a:srgbClr val="FFFFFF"/>
                          </a:solidFill>
                          <a:effectLst/>
                          <a:latin typeface="Arial" panose="020B0604020202020204" pitchFamily="34" charset="0"/>
                        </a:rPr>
                        <a:t>Company</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Est March 2023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Re-est March 2023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Re-est March 2024</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Re-est vs Est</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YoY Change</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Av LR 2022/23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Av LR 2023/24</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YoY Change</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Cat Est March 2023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Cat Re-est March 2023</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Cat Re-est March 2024</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Re-est vs Est</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YoY Change</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Exposure Curve</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Large Loss Threshold</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Experience Severity Curve</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Experience / Exposure Blend</a:t>
                      </a:r>
                    </a:p>
                  </a:txBody>
                  <a:tcPr marL="5911" marR="5911" marT="591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extLst>
                  <a:ext uri="{0D108BD9-81ED-4DB2-BD59-A6C34878D82A}">
                    <a16:rowId xmlns:a16="http://schemas.microsoft.com/office/drawing/2014/main" val="2329620173"/>
                  </a:ext>
                </a:extLst>
              </a:tr>
              <a:tr h="126436">
                <a:tc>
                  <a:txBody>
                    <a:bodyPr/>
                    <a:lstStyle/>
                    <a:p>
                      <a:pPr algn="l" fontAlgn="b"/>
                      <a:r>
                        <a:rPr lang="en-GB" sz="800" b="0" i="0" u="none" strike="noStrike">
                          <a:solidFill>
                            <a:srgbClr val="202020"/>
                          </a:solidFill>
                          <a:effectLst/>
                          <a:latin typeface="Arial" panose="020B0604020202020204" pitchFamily="34" charset="0"/>
                        </a:rPr>
                        <a:t>Columna</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2,823,400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2,825,113</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3,019,564</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a:t>
                      </a:r>
                    </a:p>
                  </a:txBody>
                  <a:tcPr marL="5911" marR="5911" marT="5911" marB="0" anchor="b">
                    <a:lnL>
                      <a:noFill/>
                    </a:lnL>
                    <a:lnR>
                      <a:noFill/>
                    </a:lnR>
                    <a:lnT>
                      <a:noFill/>
                    </a:lnT>
                    <a:lnB>
                      <a:noFill/>
                    </a:lnB>
                    <a:solidFill>
                      <a:srgbClr val="FCC37C"/>
                    </a:solidFill>
                  </a:tcPr>
                </a:tc>
                <a:tc>
                  <a:txBody>
                    <a:bodyPr/>
                    <a:lstStyle/>
                    <a:p>
                      <a:pPr algn="ctr" fontAlgn="b"/>
                      <a:r>
                        <a:rPr lang="en-GB" sz="800" b="0" i="0" u="none" strike="noStrike">
                          <a:solidFill>
                            <a:srgbClr val="202020"/>
                          </a:solidFill>
                          <a:effectLst/>
                          <a:latin typeface="Arial" panose="020B0604020202020204" pitchFamily="34" charset="0"/>
                        </a:rPr>
                        <a:t>7%</a:t>
                      </a:r>
                    </a:p>
                  </a:txBody>
                  <a:tcPr marL="5911" marR="5911" marT="5911" marB="0" anchor="b">
                    <a:lnL>
                      <a:noFill/>
                    </a:lnL>
                    <a:lnR>
                      <a:noFill/>
                    </a:lnR>
                    <a:lnT>
                      <a:noFill/>
                    </a:lnT>
                    <a:lnB>
                      <a:noFill/>
                    </a:lnB>
                    <a:solidFill>
                      <a:srgbClr val="CADC81"/>
                    </a:solidFill>
                  </a:tcPr>
                </a:tc>
                <a:tc>
                  <a:txBody>
                    <a:bodyPr/>
                    <a:lstStyle/>
                    <a:p>
                      <a:pPr algn="ctr" fontAlgn="b"/>
                      <a:r>
                        <a:rPr lang="en-GB" sz="800" b="0" i="0" u="none" strike="noStrike">
                          <a:solidFill>
                            <a:srgbClr val="202020"/>
                          </a:solidFill>
                          <a:effectLst/>
                          <a:latin typeface="Arial" panose="020B0604020202020204" pitchFamily="34" charset="0"/>
                        </a:rPr>
                        <a:t>75.5%</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78.6%</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153,803</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150,943</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161,399</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a:t>
                      </a:r>
                    </a:p>
                  </a:txBody>
                  <a:tcPr marL="5911" marR="5911" marT="5911" marB="0" anchor="b">
                    <a:lnL>
                      <a:noFill/>
                    </a:lnL>
                    <a:lnR>
                      <a:noFill/>
                    </a:lnR>
                    <a:lnT>
                      <a:noFill/>
                    </a:lnT>
                    <a:lnB>
                      <a:noFill/>
                    </a:lnB>
                    <a:solidFill>
                      <a:srgbClr val="FDD27F"/>
                    </a:solidFill>
                  </a:tcPr>
                </a:tc>
                <a:tc>
                  <a:txBody>
                    <a:bodyPr/>
                    <a:lstStyle/>
                    <a:p>
                      <a:pPr algn="ctr" fontAlgn="b"/>
                      <a:r>
                        <a:rPr lang="en-GB" sz="800" b="0" i="0" u="none" strike="noStrike">
                          <a:solidFill>
                            <a:srgbClr val="202020"/>
                          </a:solidFill>
                          <a:effectLst/>
                          <a:latin typeface="Arial" panose="020B0604020202020204" pitchFamily="34" charset="0"/>
                        </a:rPr>
                        <a:t>7%</a:t>
                      </a:r>
                    </a:p>
                  </a:txBody>
                  <a:tcPr marL="5911" marR="5911" marT="5911" marB="0" anchor="b">
                    <a:lnL>
                      <a:noFill/>
                    </a:lnL>
                    <a:lnR>
                      <a:noFill/>
                    </a:lnR>
                    <a:lnT>
                      <a:noFill/>
                    </a:lnT>
                    <a:lnB>
                      <a:noFill/>
                    </a:lnB>
                    <a:solidFill>
                      <a:srgbClr val="DDE283"/>
                    </a:solidFill>
                  </a:tcPr>
                </a:tc>
                <a:tc>
                  <a:txBody>
                    <a:bodyPr/>
                    <a:lstStyle/>
                    <a:p>
                      <a:pPr algn="ctr" fontAlgn="b"/>
                      <a:r>
                        <a:rPr lang="en-GB" sz="800" b="0" i="0" u="none" strike="noStrike">
                          <a:solidFill>
                            <a:srgbClr val="202020"/>
                          </a:solidFill>
                          <a:effectLst/>
                          <a:latin typeface="Arial" panose="020B0604020202020204" pitchFamily="34" charset="0"/>
                        </a:rPr>
                        <a:t>Commercial Auto</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5911" marR="5911" marT="5911"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Log Normal</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90%/10%</a:t>
                      </a:r>
                    </a:p>
                  </a:txBody>
                  <a:tcPr marL="5911" marR="5911" marT="5911" marB="0" anchor="b">
                    <a:lnL>
                      <a:noFill/>
                    </a:lnL>
                    <a:lnR>
                      <a:noFill/>
                    </a:lnR>
                    <a:lnT>
                      <a:noFill/>
                    </a:lnT>
                    <a:lnB>
                      <a:noFill/>
                    </a:lnB>
                  </a:tcPr>
                </a:tc>
                <a:extLst>
                  <a:ext uri="{0D108BD9-81ED-4DB2-BD59-A6C34878D82A}">
                    <a16:rowId xmlns:a16="http://schemas.microsoft.com/office/drawing/2014/main" val="3069222470"/>
                  </a:ext>
                </a:extLst>
              </a:tr>
              <a:tr h="126436">
                <a:tc>
                  <a:txBody>
                    <a:bodyPr/>
                    <a:lstStyle/>
                    <a:p>
                      <a:pPr algn="l" fontAlgn="b"/>
                      <a:r>
                        <a:rPr lang="en-GB" sz="800" b="0" i="0" u="none" strike="noStrike">
                          <a:solidFill>
                            <a:srgbClr val="202020"/>
                          </a:solidFill>
                          <a:effectLst/>
                          <a:latin typeface="Arial" panose="020B0604020202020204" pitchFamily="34" charset="0"/>
                        </a:rPr>
                        <a:t>Coopseguros</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3,484,248</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5,725,194</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5,836,040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64%</a:t>
                      </a:r>
                    </a:p>
                  </a:txBody>
                  <a:tcPr marL="5911" marR="5911" marT="5911"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2%</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49.6%</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47.2%</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a:t>
                      </a:r>
                    </a:p>
                  </a:txBody>
                  <a:tcPr marL="5911" marR="5911" marT="5911"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185,054</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332,910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339,350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80%</a:t>
                      </a:r>
                    </a:p>
                  </a:txBody>
                  <a:tcPr marL="5911" marR="5911" marT="5911"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2%</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Commercial Auto</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5911" marR="5911" marT="5911"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Simple Pareto</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90%/10%</a:t>
                      </a:r>
                    </a:p>
                  </a:txBody>
                  <a:tcPr marL="5911" marR="5911" marT="5911" marB="0" anchor="b">
                    <a:lnL>
                      <a:noFill/>
                    </a:lnL>
                    <a:lnR>
                      <a:noFill/>
                    </a:lnR>
                    <a:lnT>
                      <a:noFill/>
                    </a:lnT>
                    <a:lnB>
                      <a:noFill/>
                    </a:lnB>
                  </a:tcPr>
                </a:tc>
                <a:extLst>
                  <a:ext uri="{0D108BD9-81ED-4DB2-BD59-A6C34878D82A}">
                    <a16:rowId xmlns:a16="http://schemas.microsoft.com/office/drawing/2014/main" val="1999300449"/>
                  </a:ext>
                </a:extLst>
              </a:tr>
              <a:tr h="126436">
                <a:tc>
                  <a:txBody>
                    <a:bodyPr/>
                    <a:lstStyle/>
                    <a:p>
                      <a:pPr algn="l" fontAlgn="b"/>
                      <a:r>
                        <a:rPr lang="en-GB" sz="800" b="0" i="0" u="none" strike="noStrike">
                          <a:solidFill>
                            <a:srgbClr val="202020"/>
                          </a:solidFill>
                          <a:effectLst/>
                          <a:latin typeface="Arial" panose="020B0604020202020204" pitchFamily="34" charset="0"/>
                        </a:rPr>
                        <a:t>Equidad</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1,438,683</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1,366,855</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1,407,402</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3%</a:t>
                      </a:r>
                    </a:p>
                  </a:txBody>
                  <a:tcPr marL="5911" marR="5911" marT="5911" marB="0" anchor="b">
                    <a:lnL>
                      <a:noFill/>
                    </a:lnL>
                    <a:lnR>
                      <a:noFill/>
                    </a:lnR>
                    <a:lnT>
                      <a:noFill/>
                    </a:lnT>
                    <a:lnB>
                      <a:noFill/>
                    </a:lnB>
                    <a:solidFill>
                      <a:srgbClr val="FA9172"/>
                    </a:solidFill>
                  </a:tcPr>
                </a:tc>
                <a:tc>
                  <a:txBody>
                    <a:bodyPr/>
                    <a:lstStyle/>
                    <a:p>
                      <a:pPr algn="ctr" fontAlgn="b"/>
                      <a:r>
                        <a:rPr lang="en-GB" sz="800" b="0" i="0" u="none" strike="noStrike">
                          <a:solidFill>
                            <a:srgbClr val="202020"/>
                          </a:solidFill>
                          <a:effectLst/>
                          <a:latin typeface="Arial" panose="020B0604020202020204" pitchFamily="34" charset="0"/>
                        </a:rPr>
                        <a:t>63.3%</a:t>
                      </a:r>
                    </a:p>
                  </a:txBody>
                  <a:tcPr marL="5911" marR="5911" marT="5911" marB="0" anchor="b">
                    <a:lnL>
                      <a:noFill/>
                    </a:lnL>
                    <a:lnR>
                      <a:noFill/>
                    </a:lnR>
                    <a:lnT>
                      <a:noFill/>
                    </a:lnT>
                    <a:lnB>
                      <a:noFill/>
                    </a:lnB>
                  </a:tcPr>
                </a:tc>
                <a:tc>
                  <a:txBody>
                    <a:bodyPr/>
                    <a:lstStyle/>
                    <a:p>
                      <a:pPr algn="ctr" fontAlgn="b"/>
                      <a:r>
                        <a:rPr lang="en-GB" sz="800" b="0" i="0" u="none" strike="noStrike" dirty="0">
                          <a:solidFill>
                            <a:srgbClr val="202020"/>
                          </a:solidFill>
                          <a:effectLst/>
                          <a:latin typeface="Arial" panose="020B0604020202020204" pitchFamily="34" charset="0"/>
                        </a:rPr>
                        <a:t>61.1%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a:t>
                      </a:r>
                    </a:p>
                  </a:txBody>
                  <a:tcPr marL="5911" marR="5911" marT="5911" marB="0" anchor="b">
                    <a:lnL>
                      <a:noFill/>
                    </a:lnL>
                    <a:lnR>
                      <a:noFill/>
                    </a:lnR>
                    <a:lnT>
                      <a:noFill/>
                    </a:lnT>
                    <a:lnB>
                      <a:noFill/>
                    </a:lnB>
                    <a:solidFill>
                      <a:srgbClr val="9ACD7E"/>
                    </a:solidFill>
                  </a:tcPr>
                </a:tc>
                <a:tc>
                  <a:txBody>
                    <a:bodyPr/>
                    <a:lstStyle/>
                    <a:p>
                      <a:pPr algn="ctr" fontAlgn="b"/>
                      <a:r>
                        <a:rPr lang="en-GB" sz="800" b="0" i="0" u="none" strike="noStrike">
                          <a:solidFill>
                            <a:srgbClr val="202020"/>
                          </a:solidFill>
                          <a:effectLst/>
                          <a:latin typeface="Arial" panose="020B0604020202020204" pitchFamily="34" charset="0"/>
                        </a:rPr>
                        <a:t>71,925</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61,949</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65,171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-14%</a:t>
                      </a:r>
                    </a:p>
                  </a:txBody>
                  <a:tcPr marL="5911" marR="5911" marT="5911"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5%</a:t>
                      </a:r>
                    </a:p>
                  </a:txBody>
                  <a:tcPr marL="5911" marR="5911" marT="5911" marB="0" anchor="b">
                    <a:lnL>
                      <a:noFill/>
                    </a:lnL>
                    <a:lnR>
                      <a:noFill/>
                    </a:lnR>
                    <a:lnT>
                      <a:noFill/>
                    </a:lnT>
                    <a:lnB>
                      <a:noFill/>
                    </a:lnB>
                    <a:solidFill>
                      <a:srgbClr val="FDCF7E"/>
                    </a:solidFill>
                  </a:tcPr>
                </a:tc>
                <a:tc>
                  <a:txBody>
                    <a:bodyPr/>
                    <a:lstStyle/>
                    <a:p>
                      <a:pPr algn="ctr" fontAlgn="b"/>
                      <a:r>
                        <a:rPr lang="en-GB" sz="800" b="0" i="0" u="none" strike="noStrike">
                          <a:solidFill>
                            <a:srgbClr val="202020"/>
                          </a:solidFill>
                          <a:effectLst/>
                          <a:latin typeface="Arial" panose="020B0604020202020204" pitchFamily="34" charset="0"/>
                        </a:rPr>
                        <a:t>Commercial Auto</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5911" marR="5911" marT="5911"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Weibull</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90%/10%</a:t>
                      </a:r>
                    </a:p>
                  </a:txBody>
                  <a:tcPr marL="5911" marR="5911" marT="5911" marB="0" anchor="b">
                    <a:lnL>
                      <a:noFill/>
                    </a:lnL>
                    <a:lnR>
                      <a:noFill/>
                    </a:lnR>
                    <a:lnT>
                      <a:noFill/>
                    </a:lnT>
                    <a:lnB>
                      <a:noFill/>
                    </a:lnB>
                  </a:tcPr>
                </a:tc>
                <a:extLst>
                  <a:ext uri="{0D108BD9-81ED-4DB2-BD59-A6C34878D82A}">
                    <a16:rowId xmlns:a16="http://schemas.microsoft.com/office/drawing/2014/main" val="4194851535"/>
                  </a:ext>
                </a:extLst>
              </a:tr>
              <a:tr h="126436">
                <a:tc>
                  <a:txBody>
                    <a:bodyPr/>
                    <a:lstStyle/>
                    <a:p>
                      <a:pPr algn="l" fontAlgn="b"/>
                      <a:r>
                        <a:rPr lang="en-GB" sz="800" b="0" i="0" u="none" strike="noStrike">
                          <a:solidFill>
                            <a:srgbClr val="202020"/>
                          </a:solidFill>
                          <a:effectLst/>
                          <a:latin typeface="Arial" panose="020B0604020202020204" pitchFamily="34" charset="0"/>
                        </a:rPr>
                        <a:t>Fedpa</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12,593,748</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12,996,088</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13,473,307</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a:t>
                      </a:r>
                    </a:p>
                  </a:txBody>
                  <a:tcPr marL="5911" marR="5911" marT="5911" marB="0" anchor="b">
                    <a:lnL>
                      <a:noFill/>
                    </a:lnL>
                    <a:lnR>
                      <a:noFill/>
                    </a:lnR>
                    <a:lnT>
                      <a:noFill/>
                    </a:lnT>
                    <a:lnB>
                      <a:noFill/>
                    </a:lnB>
                    <a:solidFill>
                      <a:srgbClr val="FDEB84"/>
                    </a:solidFill>
                  </a:tcPr>
                </a:tc>
                <a:tc>
                  <a:txBody>
                    <a:bodyPr/>
                    <a:lstStyle/>
                    <a:p>
                      <a:pPr algn="ctr" fontAlgn="b"/>
                      <a:r>
                        <a:rPr lang="en-GB" sz="800" b="0" i="0" u="none" strike="noStrike">
                          <a:solidFill>
                            <a:srgbClr val="202020"/>
                          </a:solidFill>
                          <a:effectLst/>
                          <a:latin typeface="Arial" panose="020B0604020202020204" pitchFamily="34" charset="0"/>
                        </a:rPr>
                        <a:t>4%</a:t>
                      </a:r>
                    </a:p>
                  </a:txBody>
                  <a:tcPr marL="5911" marR="5911" marT="5911" marB="0" anchor="b">
                    <a:lnL>
                      <a:noFill/>
                    </a:lnL>
                    <a:lnR>
                      <a:noFill/>
                    </a:lnR>
                    <a:lnT>
                      <a:noFill/>
                    </a:lnT>
                    <a:lnB>
                      <a:noFill/>
                    </a:lnB>
                    <a:solidFill>
                      <a:srgbClr val="FBAC77"/>
                    </a:solidFill>
                  </a:tcPr>
                </a:tc>
                <a:tc>
                  <a:txBody>
                    <a:bodyPr/>
                    <a:lstStyle/>
                    <a:p>
                      <a:pPr algn="ctr" fontAlgn="b"/>
                      <a:r>
                        <a:rPr lang="en-GB" sz="800" b="0" i="0" u="none" strike="noStrike">
                          <a:solidFill>
                            <a:srgbClr val="202020"/>
                          </a:solidFill>
                          <a:effectLst/>
                          <a:latin typeface="Arial" panose="020B0604020202020204" pitchFamily="34" charset="0"/>
                        </a:rPr>
                        <a:t>71.9%</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71.0%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a:t>
                      </a:r>
                    </a:p>
                  </a:txBody>
                  <a:tcPr marL="5911" marR="5911" marT="5911" marB="0" anchor="b">
                    <a:lnL>
                      <a:noFill/>
                    </a:lnL>
                    <a:lnR>
                      <a:noFill/>
                    </a:lnR>
                    <a:lnT>
                      <a:noFill/>
                    </a:lnT>
                    <a:lnB>
                      <a:noFill/>
                    </a:lnB>
                    <a:solidFill>
                      <a:srgbClr val="F5E883"/>
                    </a:solidFill>
                  </a:tcPr>
                </a:tc>
                <a:tc>
                  <a:txBody>
                    <a:bodyPr/>
                    <a:lstStyle/>
                    <a:p>
                      <a:pPr algn="ctr" fontAlgn="b"/>
                      <a:r>
                        <a:rPr lang="en-GB" sz="800" b="0" i="0" u="none" strike="noStrike">
                          <a:solidFill>
                            <a:srgbClr val="202020"/>
                          </a:solidFill>
                          <a:effectLst/>
                          <a:latin typeface="Arial" panose="020B0604020202020204" pitchFamily="34" charset="0"/>
                        </a:rPr>
                        <a:t>474,696</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490,318</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508,425</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a:t>
                      </a:r>
                    </a:p>
                  </a:txBody>
                  <a:tcPr marL="5911" marR="5911" marT="5911" marB="0" anchor="b">
                    <a:lnL>
                      <a:noFill/>
                    </a:lnL>
                    <a:lnR>
                      <a:noFill/>
                    </a:lnR>
                    <a:lnT>
                      <a:noFill/>
                    </a:lnT>
                    <a:lnB>
                      <a:noFill/>
                    </a:lnB>
                    <a:solidFill>
                      <a:srgbClr val="FBEA84"/>
                    </a:solidFill>
                  </a:tcPr>
                </a:tc>
                <a:tc>
                  <a:txBody>
                    <a:bodyPr/>
                    <a:lstStyle/>
                    <a:p>
                      <a:pPr algn="ctr" fontAlgn="b"/>
                      <a:r>
                        <a:rPr lang="en-GB" sz="800" b="0" i="0" u="none" strike="noStrike">
                          <a:solidFill>
                            <a:srgbClr val="202020"/>
                          </a:solidFill>
                          <a:effectLst/>
                          <a:latin typeface="Arial" panose="020B0604020202020204" pitchFamily="34" charset="0"/>
                        </a:rPr>
                        <a:t>4%</a:t>
                      </a:r>
                    </a:p>
                  </a:txBody>
                  <a:tcPr marL="5911" marR="5911" marT="5911" marB="0" anchor="b">
                    <a:lnL>
                      <a:noFill/>
                    </a:lnL>
                    <a:lnR>
                      <a:noFill/>
                    </a:lnR>
                    <a:lnT>
                      <a:noFill/>
                    </a:lnT>
                    <a:lnB>
                      <a:noFill/>
                    </a:lnB>
                    <a:solidFill>
                      <a:srgbClr val="FAA075"/>
                    </a:solidFill>
                  </a:tcPr>
                </a:tc>
                <a:tc>
                  <a:txBody>
                    <a:bodyPr/>
                    <a:lstStyle/>
                    <a:p>
                      <a:pPr algn="ctr" fontAlgn="b"/>
                      <a:r>
                        <a:rPr lang="en-GB" sz="800" b="0" i="0" u="none" strike="noStrike">
                          <a:solidFill>
                            <a:srgbClr val="202020"/>
                          </a:solidFill>
                          <a:effectLst/>
                          <a:latin typeface="Arial" panose="020B0604020202020204" pitchFamily="34" charset="0"/>
                        </a:rPr>
                        <a:t>Commercial Auto</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5911" marR="5911" marT="5911"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Burr</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90%/10%</a:t>
                      </a:r>
                    </a:p>
                  </a:txBody>
                  <a:tcPr marL="5911" marR="5911" marT="5911" marB="0" anchor="b">
                    <a:lnL>
                      <a:noFill/>
                    </a:lnL>
                    <a:lnR>
                      <a:noFill/>
                    </a:lnR>
                    <a:lnT>
                      <a:noFill/>
                    </a:lnT>
                    <a:lnB>
                      <a:noFill/>
                    </a:lnB>
                  </a:tcPr>
                </a:tc>
                <a:extLst>
                  <a:ext uri="{0D108BD9-81ED-4DB2-BD59-A6C34878D82A}">
                    <a16:rowId xmlns:a16="http://schemas.microsoft.com/office/drawing/2014/main" val="2492592495"/>
                  </a:ext>
                </a:extLst>
              </a:tr>
              <a:tr h="126436">
                <a:tc>
                  <a:txBody>
                    <a:bodyPr/>
                    <a:lstStyle/>
                    <a:p>
                      <a:pPr algn="l" fontAlgn="b"/>
                      <a:r>
                        <a:rPr lang="en-GB" sz="800" b="0" i="0" u="none" strike="noStrike">
                          <a:solidFill>
                            <a:srgbClr val="202020"/>
                          </a:solidFill>
                          <a:effectLst/>
                          <a:latin typeface="Arial" panose="020B0604020202020204" pitchFamily="34" charset="0"/>
                        </a:rPr>
                        <a:t>Futuro</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3,242,931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3,340,471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3,607,709</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a:t>
                      </a:r>
                    </a:p>
                  </a:txBody>
                  <a:tcPr marL="5911" marR="5911" marT="5911" marB="0" anchor="b">
                    <a:lnL>
                      <a:noFill/>
                    </a:lnL>
                    <a:lnR>
                      <a:noFill/>
                    </a:lnR>
                    <a:lnT>
                      <a:noFill/>
                    </a:lnT>
                    <a:lnB>
                      <a:noFill/>
                    </a:lnB>
                    <a:solidFill>
                      <a:srgbClr val="FEEB84"/>
                    </a:solidFill>
                  </a:tcPr>
                </a:tc>
                <a:tc>
                  <a:txBody>
                    <a:bodyPr/>
                    <a:lstStyle/>
                    <a:p>
                      <a:pPr algn="ctr" fontAlgn="b"/>
                      <a:r>
                        <a:rPr lang="en-GB" sz="800" b="0" i="0" u="none" strike="noStrike">
                          <a:solidFill>
                            <a:srgbClr val="202020"/>
                          </a:solidFill>
                          <a:effectLst/>
                          <a:latin typeface="Arial" panose="020B0604020202020204" pitchFamily="34" charset="0"/>
                        </a:rPr>
                        <a:t>8%</a:t>
                      </a:r>
                    </a:p>
                  </a:txBody>
                  <a:tcPr marL="5911" marR="5911" marT="5911" marB="0" anchor="b">
                    <a:lnL>
                      <a:noFill/>
                    </a:lnL>
                    <a:lnR>
                      <a:noFill/>
                    </a:lnR>
                    <a:lnT>
                      <a:noFill/>
                    </a:lnT>
                    <a:lnB>
                      <a:noFill/>
                    </a:lnB>
                    <a:solidFill>
                      <a:srgbClr val="A6D27F"/>
                    </a:solidFill>
                  </a:tcPr>
                </a:tc>
                <a:tc>
                  <a:txBody>
                    <a:bodyPr/>
                    <a:lstStyle/>
                    <a:p>
                      <a:pPr algn="ctr" fontAlgn="b"/>
                      <a:r>
                        <a:rPr lang="en-GB" sz="800" b="0" i="0" u="none" strike="noStrike">
                          <a:solidFill>
                            <a:srgbClr val="202020"/>
                          </a:solidFill>
                          <a:effectLst/>
                          <a:latin typeface="Arial" panose="020B0604020202020204" pitchFamily="34" charset="0"/>
                        </a:rPr>
                        <a:t>65.0%</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65.9%</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a:t>
                      </a:r>
                    </a:p>
                  </a:txBody>
                  <a:tcPr marL="5911" marR="5911" marT="5911" marB="0" anchor="b">
                    <a:lnL>
                      <a:noFill/>
                    </a:lnL>
                    <a:lnR>
                      <a:noFill/>
                    </a:lnR>
                    <a:lnT>
                      <a:noFill/>
                    </a:lnT>
                    <a:lnB>
                      <a:noFill/>
                    </a:lnB>
                    <a:solidFill>
                      <a:srgbClr val="FCB079"/>
                    </a:solidFill>
                  </a:tcPr>
                </a:tc>
                <a:tc>
                  <a:txBody>
                    <a:bodyPr/>
                    <a:lstStyle/>
                    <a:p>
                      <a:pPr algn="ctr" fontAlgn="b"/>
                      <a:r>
                        <a:rPr lang="en-GB" sz="800" b="0" i="0" u="none" strike="noStrike">
                          <a:solidFill>
                            <a:srgbClr val="202020"/>
                          </a:solidFill>
                          <a:effectLst/>
                          <a:latin typeface="Arial" panose="020B0604020202020204" pitchFamily="34" charset="0"/>
                        </a:rPr>
                        <a:t>183,526</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182,321</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196,907</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a:t>
                      </a:r>
                    </a:p>
                  </a:txBody>
                  <a:tcPr marL="5911" marR="5911" marT="5911" marB="0" anchor="b">
                    <a:lnL>
                      <a:noFill/>
                    </a:lnL>
                    <a:lnR>
                      <a:noFill/>
                    </a:lnR>
                    <a:lnT>
                      <a:noFill/>
                    </a:lnT>
                    <a:lnB>
                      <a:noFill/>
                    </a:lnB>
                    <a:solidFill>
                      <a:srgbClr val="FEDD81"/>
                    </a:solidFill>
                  </a:tcPr>
                </a:tc>
                <a:tc>
                  <a:txBody>
                    <a:bodyPr/>
                    <a:lstStyle/>
                    <a:p>
                      <a:pPr algn="ctr" fontAlgn="b"/>
                      <a:r>
                        <a:rPr lang="en-GB" sz="800" b="0" i="0" u="none" strike="noStrike">
                          <a:solidFill>
                            <a:srgbClr val="202020"/>
                          </a:solidFill>
                          <a:effectLst/>
                          <a:latin typeface="Arial" panose="020B0604020202020204" pitchFamily="34" charset="0"/>
                        </a:rPr>
                        <a:t>8%</a:t>
                      </a:r>
                    </a:p>
                  </a:txBody>
                  <a:tcPr marL="5911" marR="5911" marT="5911" marB="0" anchor="b">
                    <a:lnL>
                      <a:noFill/>
                    </a:lnL>
                    <a:lnR>
                      <a:noFill/>
                    </a:lnR>
                    <a:lnT>
                      <a:noFill/>
                    </a:lnT>
                    <a:lnB>
                      <a:noFill/>
                    </a:lnB>
                    <a:solidFill>
                      <a:srgbClr val="B3D580"/>
                    </a:solidFill>
                  </a:tcPr>
                </a:tc>
                <a:tc>
                  <a:txBody>
                    <a:bodyPr/>
                    <a:lstStyle/>
                    <a:p>
                      <a:pPr algn="ctr" fontAlgn="b"/>
                      <a:r>
                        <a:rPr lang="en-GB" sz="800" b="0" i="0" u="none" strike="noStrike">
                          <a:solidFill>
                            <a:srgbClr val="202020"/>
                          </a:solidFill>
                          <a:effectLst/>
                          <a:latin typeface="Arial" panose="020B0604020202020204" pitchFamily="34" charset="0"/>
                        </a:rPr>
                        <a:t>Commercial Auto</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5911" marR="5911" marT="5911"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Weibull</a:t>
                      </a:r>
                    </a:p>
                  </a:txBody>
                  <a:tcPr marL="5911" marR="5911" marT="5911"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90%/10%</a:t>
                      </a:r>
                    </a:p>
                  </a:txBody>
                  <a:tcPr marL="5911" marR="5911" marT="5911" marB="0" anchor="b">
                    <a:lnL>
                      <a:noFill/>
                    </a:lnL>
                    <a:lnR>
                      <a:noFill/>
                    </a:lnR>
                    <a:lnT>
                      <a:noFill/>
                    </a:lnT>
                    <a:lnB>
                      <a:noFill/>
                    </a:lnB>
                  </a:tcPr>
                </a:tc>
                <a:extLst>
                  <a:ext uri="{0D108BD9-81ED-4DB2-BD59-A6C34878D82A}">
                    <a16:rowId xmlns:a16="http://schemas.microsoft.com/office/drawing/2014/main" val="1752073615"/>
                  </a:ext>
                </a:extLst>
              </a:tr>
              <a:tr h="126436">
                <a:tc>
                  <a:txBody>
                    <a:bodyPr/>
                    <a:lstStyle/>
                    <a:p>
                      <a:pPr algn="l" fontAlgn="b"/>
                      <a:r>
                        <a:rPr lang="en-GB" sz="800" b="0" i="0" u="none" strike="noStrike">
                          <a:solidFill>
                            <a:srgbClr val="202020"/>
                          </a:solidFill>
                          <a:effectLst/>
                          <a:latin typeface="Arial" panose="020B0604020202020204" pitchFamily="34" charset="0"/>
                        </a:rPr>
                        <a:t>Tajy</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11,745,495</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11,927,253</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13,119,979</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2%</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FEDD81"/>
                    </a:solidFill>
                  </a:tcPr>
                </a:tc>
                <a:tc>
                  <a:txBody>
                    <a:bodyPr/>
                    <a:lstStyle/>
                    <a:p>
                      <a:pPr algn="ctr" fontAlgn="b"/>
                      <a:r>
                        <a:rPr lang="en-GB" sz="800" b="0" i="0" u="none" strike="noStrike">
                          <a:solidFill>
                            <a:srgbClr val="202020"/>
                          </a:solidFill>
                          <a:effectLst/>
                          <a:latin typeface="Arial" panose="020B0604020202020204" pitchFamily="34" charset="0"/>
                        </a:rPr>
                        <a:t>10%</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58.0%</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57.6%</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FFE583"/>
                    </a:solidFill>
                  </a:tcPr>
                </a:tc>
                <a:tc>
                  <a:txBody>
                    <a:bodyPr/>
                    <a:lstStyle/>
                    <a:p>
                      <a:pPr algn="ctr" fontAlgn="b"/>
                      <a:r>
                        <a:rPr lang="en-GB" sz="800" b="0" i="0" u="none" strike="noStrike">
                          <a:solidFill>
                            <a:srgbClr val="202020"/>
                          </a:solidFill>
                          <a:effectLst/>
                          <a:latin typeface="Arial" panose="020B0604020202020204" pitchFamily="34" charset="0"/>
                        </a:rPr>
                        <a:t>839,767</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859,895</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945,884</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2%</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FCEB84"/>
                    </a:solidFill>
                  </a:tcPr>
                </a:tc>
                <a:tc>
                  <a:txBody>
                    <a:bodyPr/>
                    <a:lstStyle/>
                    <a:p>
                      <a:pPr algn="ctr" fontAlgn="b"/>
                      <a:r>
                        <a:rPr lang="en-GB" sz="800" b="0" i="0" u="none" strike="noStrike">
                          <a:solidFill>
                            <a:srgbClr val="202020"/>
                          </a:solidFill>
                          <a:effectLst/>
                          <a:latin typeface="Arial" panose="020B0604020202020204" pitchFamily="34" charset="0"/>
                        </a:rPr>
                        <a:t>10%</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Commercial Auto</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202020"/>
                          </a:solidFill>
                          <a:effectLst/>
                          <a:latin typeface="Arial" panose="020B0604020202020204" pitchFamily="34" charset="0"/>
                        </a:rPr>
                        <a:t>Weibull</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90%/10%</a:t>
                      </a:r>
                    </a:p>
                  </a:txBody>
                  <a:tcPr marL="5911" marR="5911" marT="591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115335"/>
                  </a:ext>
                </a:extLst>
              </a:tr>
              <a:tr h="132764">
                <a:tc>
                  <a:txBody>
                    <a:bodyPr/>
                    <a:lstStyle/>
                    <a:p>
                      <a:pPr algn="l" fontAlgn="b"/>
                      <a:r>
                        <a:rPr lang="en-GB" sz="800" b="1" i="0" u="none" strike="noStrike" dirty="0">
                          <a:solidFill>
                            <a:srgbClr val="202020"/>
                          </a:solidFill>
                          <a:effectLst/>
                          <a:latin typeface="Arial" panose="020B0604020202020204" pitchFamily="34" charset="0"/>
                        </a:rPr>
                        <a:t>Total</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35,328,506</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38,180,975</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40,464,000</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8%</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6%</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64.4%</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63.0%</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-2%</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1,908,770</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2,078,336</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2,217,135</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9%</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7%</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 </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 </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 </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dirty="0">
                          <a:solidFill>
                            <a:srgbClr val="202020"/>
                          </a:solidFill>
                          <a:effectLst/>
                          <a:latin typeface="Arial" panose="020B0604020202020204" pitchFamily="34" charset="0"/>
                        </a:rPr>
                        <a:t> </a:t>
                      </a:r>
                    </a:p>
                  </a:txBody>
                  <a:tcPr marL="5911" marR="5911" marT="591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extLst>
                  <a:ext uri="{0D108BD9-81ED-4DB2-BD59-A6C34878D82A}">
                    <a16:rowId xmlns:a16="http://schemas.microsoft.com/office/drawing/2014/main" val="225573320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931005615"/>
              </p:ext>
            </p:extLst>
          </p:nvPr>
        </p:nvGraphicFramePr>
        <p:xfrm>
          <a:off x="485775" y="4692774"/>
          <a:ext cx="11223623" cy="1300488"/>
        </p:xfrm>
        <a:graphic>
          <a:graphicData uri="http://schemas.openxmlformats.org/drawingml/2006/table">
            <a:tbl>
              <a:tblPr/>
              <a:tblGrid>
                <a:gridCol w="890907">
                  <a:extLst>
                    <a:ext uri="{9D8B030D-6E8A-4147-A177-3AD203B41FA5}">
                      <a16:colId xmlns:a16="http://schemas.microsoft.com/office/drawing/2014/main" val="300630704"/>
                    </a:ext>
                  </a:extLst>
                </a:gridCol>
                <a:gridCol w="890907">
                  <a:extLst>
                    <a:ext uri="{9D8B030D-6E8A-4147-A177-3AD203B41FA5}">
                      <a16:colId xmlns:a16="http://schemas.microsoft.com/office/drawing/2014/main" val="992520578"/>
                    </a:ext>
                  </a:extLst>
                </a:gridCol>
                <a:gridCol w="890907">
                  <a:extLst>
                    <a:ext uri="{9D8B030D-6E8A-4147-A177-3AD203B41FA5}">
                      <a16:colId xmlns:a16="http://schemas.microsoft.com/office/drawing/2014/main" val="4062527702"/>
                    </a:ext>
                  </a:extLst>
                </a:gridCol>
                <a:gridCol w="890907">
                  <a:extLst>
                    <a:ext uri="{9D8B030D-6E8A-4147-A177-3AD203B41FA5}">
                      <a16:colId xmlns:a16="http://schemas.microsoft.com/office/drawing/2014/main" val="498816909"/>
                    </a:ext>
                  </a:extLst>
                </a:gridCol>
                <a:gridCol w="650121">
                  <a:extLst>
                    <a:ext uri="{9D8B030D-6E8A-4147-A177-3AD203B41FA5}">
                      <a16:colId xmlns:a16="http://schemas.microsoft.com/office/drawing/2014/main" val="1698424740"/>
                    </a:ext>
                  </a:extLst>
                </a:gridCol>
                <a:gridCol w="650121">
                  <a:extLst>
                    <a:ext uri="{9D8B030D-6E8A-4147-A177-3AD203B41FA5}">
                      <a16:colId xmlns:a16="http://schemas.microsoft.com/office/drawing/2014/main" val="4057661652"/>
                    </a:ext>
                  </a:extLst>
                </a:gridCol>
                <a:gridCol w="650121">
                  <a:extLst>
                    <a:ext uri="{9D8B030D-6E8A-4147-A177-3AD203B41FA5}">
                      <a16:colId xmlns:a16="http://schemas.microsoft.com/office/drawing/2014/main" val="244221342"/>
                    </a:ext>
                  </a:extLst>
                </a:gridCol>
                <a:gridCol w="650121">
                  <a:extLst>
                    <a:ext uri="{9D8B030D-6E8A-4147-A177-3AD203B41FA5}">
                      <a16:colId xmlns:a16="http://schemas.microsoft.com/office/drawing/2014/main" val="4242317081"/>
                    </a:ext>
                  </a:extLst>
                </a:gridCol>
                <a:gridCol w="749446">
                  <a:extLst>
                    <a:ext uri="{9D8B030D-6E8A-4147-A177-3AD203B41FA5}">
                      <a16:colId xmlns:a16="http://schemas.microsoft.com/office/drawing/2014/main" val="202391300"/>
                    </a:ext>
                  </a:extLst>
                </a:gridCol>
                <a:gridCol w="1264125">
                  <a:extLst>
                    <a:ext uri="{9D8B030D-6E8A-4147-A177-3AD203B41FA5}">
                      <a16:colId xmlns:a16="http://schemas.microsoft.com/office/drawing/2014/main" val="925656714"/>
                    </a:ext>
                  </a:extLst>
                </a:gridCol>
                <a:gridCol w="1047418">
                  <a:extLst>
                    <a:ext uri="{9D8B030D-6E8A-4147-A177-3AD203B41FA5}">
                      <a16:colId xmlns:a16="http://schemas.microsoft.com/office/drawing/2014/main" val="3587914741"/>
                    </a:ext>
                  </a:extLst>
                </a:gridCol>
                <a:gridCol w="1035379">
                  <a:extLst>
                    <a:ext uri="{9D8B030D-6E8A-4147-A177-3AD203B41FA5}">
                      <a16:colId xmlns:a16="http://schemas.microsoft.com/office/drawing/2014/main" val="2841204212"/>
                    </a:ext>
                  </a:extLst>
                </a:gridCol>
                <a:gridCol w="963143">
                  <a:extLst>
                    <a:ext uri="{9D8B030D-6E8A-4147-A177-3AD203B41FA5}">
                      <a16:colId xmlns:a16="http://schemas.microsoft.com/office/drawing/2014/main" val="857940799"/>
                    </a:ext>
                  </a:extLst>
                </a:gridCol>
              </a:tblGrid>
              <a:tr h="127690">
                <a:tc>
                  <a:txBody>
                    <a:bodyPr/>
                    <a:lstStyle/>
                    <a:p>
                      <a:pPr algn="l" fontAlgn="b"/>
                      <a:r>
                        <a:rPr lang="en-GB" sz="800" b="1" i="0" u="none" strike="noStrike">
                          <a:solidFill>
                            <a:srgbClr val="7A5A00"/>
                          </a:solidFill>
                          <a:effectLst/>
                          <a:latin typeface="Arial" panose="020B0604020202020204" pitchFamily="34" charset="0"/>
                        </a:rPr>
                        <a:t>Miscellaneous</a:t>
                      </a:r>
                    </a:p>
                  </a:txBody>
                  <a:tcPr marL="9032" marR="9032" marT="9032" marB="0" anchor="b">
                    <a:lnL>
                      <a:noFill/>
                    </a:lnL>
                    <a:lnR>
                      <a:noFill/>
                    </a:lnR>
                    <a:lnT>
                      <a:noFill/>
                    </a:lnT>
                    <a:lnB>
                      <a:noFill/>
                    </a:lnB>
                    <a:solidFill>
                      <a:srgbClr val="FFE9AB"/>
                    </a:solidFill>
                  </a:tcPr>
                </a:tc>
                <a:tc>
                  <a:txBody>
                    <a:bodyPr/>
                    <a:lstStyle/>
                    <a:p>
                      <a:pPr algn="ctr"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ctr"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ctr"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ctr"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ctr"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ctr"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tc>
                  <a:txBody>
                    <a:bodyPr/>
                    <a:lstStyle/>
                    <a:p>
                      <a:pPr algn="l" fontAlgn="b"/>
                      <a:endParaRPr lang="en-GB" sz="800" b="0" i="0" u="none" strike="noStrike">
                        <a:solidFill>
                          <a:srgbClr val="202020"/>
                        </a:solidFill>
                        <a:effectLst/>
                        <a:latin typeface="Arial" panose="020B0604020202020204" pitchFamily="34" charset="0"/>
                      </a:endParaRPr>
                    </a:p>
                  </a:txBody>
                  <a:tcPr marL="9032" marR="9032" marT="9032" marB="0" anchor="b">
                    <a:lnL>
                      <a:noFill/>
                    </a:lnL>
                    <a:lnR>
                      <a:noFill/>
                    </a:lnR>
                    <a:lnT>
                      <a:noFill/>
                    </a:lnT>
                    <a:lnB>
                      <a:noFill/>
                    </a:lnB>
                  </a:tcPr>
                </a:tc>
                <a:extLst>
                  <a:ext uri="{0D108BD9-81ED-4DB2-BD59-A6C34878D82A}">
                    <a16:rowId xmlns:a16="http://schemas.microsoft.com/office/drawing/2014/main" val="88508463"/>
                  </a:ext>
                </a:extLst>
              </a:tr>
              <a:tr h="211641">
                <a:tc>
                  <a:txBody>
                    <a:bodyPr/>
                    <a:lstStyle/>
                    <a:p>
                      <a:pPr algn="ctr" fontAlgn="ctr"/>
                      <a:r>
                        <a:rPr lang="en-GB" sz="800" b="1" i="0" u="none" strike="noStrike">
                          <a:solidFill>
                            <a:srgbClr val="FFFFFF"/>
                          </a:solidFill>
                          <a:effectLst/>
                          <a:latin typeface="Arial" panose="020B0604020202020204" pitchFamily="34" charset="0"/>
                        </a:rPr>
                        <a:t>Company</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Est March 2023</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Re-est March 2023</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EPI Re-est March 2024</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dirty="0">
                          <a:solidFill>
                            <a:srgbClr val="FFFFFF"/>
                          </a:solidFill>
                          <a:effectLst/>
                          <a:latin typeface="Arial" panose="020B0604020202020204" pitchFamily="34" charset="0"/>
                        </a:rPr>
                        <a:t>Re-</a:t>
                      </a:r>
                      <a:r>
                        <a:rPr lang="en-GB" sz="800" b="1" i="0" u="none" strike="noStrike" dirty="0" err="1">
                          <a:solidFill>
                            <a:srgbClr val="FFFFFF"/>
                          </a:solidFill>
                          <a:effectLst/>
                          <a:latin typeface="Arial" panose="020B0604020202020204" pitchFamily="34" charset="0"/>
                        </a:rPr>
                        <a:t>est</a:t>
                      </a:r>
                      <a:r>
                        <a:rPr lang="en-GB" sz="800" b="1" i="0" u="none" strike="noStrike" dirty="0">
                          <a:solidFill>
                            <a:srgbClr val="FFFFFF"/>
                          </a:solidFill>
                          <a:effectLst/>
                          <a:latin typeface="Arial" panose="020B0604020202020204" pitchFamily="34" charset="0"/>
                        </a:rPr>
                        <a:t> vs Est</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YoY Change</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Av LR 2022/23</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Av LR 2023/24</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YoY Change</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Exposure Curve</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Large Loss Threshold</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Experience Severity Curve</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tc>
                  <a:txBody>
                    <a:bodyPr/>
                    <a:lstStyle/>
                    <a:p>
                      <a:pPr algn="ctr" fontAlgn="ctr"/>
                      <a:r>
                        <a:rPr lang="en-GB" sz="800" b="1" i="0" u="none" strike="noStrike">
                          <a:solidFill>
                            <a:srgbClr val="FFFFFF"/>
                          </a:solidFill>
                          <a:effectLst/>
                          <a:latin typeface="Arial" panose="020B0604020202020204" pitchFamily="34" charset="0"/>
                        </a:rPr>
                        <a:t>Experience / Exposure Blend</a:t>
                      </a:r>
                    </a:p>
                  </a:txBody>
                  <a:tcPr marL="9032" marR="9032" marT="903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2C77"/>
                    </a:solidFill>
                  </a:tcPr>
                </a:tc>
                <a:extLst>
                  <a:ext uri="{0D108BD9-81ED-4DB2-BD59-A6C34878D82A}">
                    <a16:rowId xmlns:a16="http://schemas.microsoft.com/office/drawing/2014/main" val="2151190807"/>
                  </a:ext>
                </a:extLst>
              </a:tr>
              <a:tr h="69500">
                <a:tc>
                  <a:txBody>
                    <a:bodyPr/>
                    <a:lstStyle/>
                    <a:p>
                      <a:pPr algn="l" fontAlgn="b"/>
                      <a:r>
                        <a:rPr lang="en-GB" sz="800" b="0" i="0" u="none" strike="noStrike">
                          <a:solidFill>
                            <a:srgbClr val="202020"/>
                          </a:solidFill>
                          <a:effectLst/>
                          <a:latin typeface="Arial" panose="020B0604020202020204" pitchFamily="34" charset="0"/>
                        </a:rPr>
                        <a:t>Columna</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1,361,780</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1,503,995</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1,533,915</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a:t>
                      </a:r>
                    </a:p>
                  </a:txBody>
                  <a:tcPr marL="9032" marR="9032" marT="9032" marB="0" anchor="b">
                    <a:lnL>
                      <a:noFill/>
                    </a:lnL>
                    <a:lnR>
                      <a:noFill/>
                    </a:lnR>
                    <a:lnT>
                      <a:noFill/>
                    </a:lnT>
                    <a:lnB>
                      <a:noFill/>
                    </a:lnB>
                    <a:solidFill>
                      <a:srgbClr val="EFE784"/>
                    </a:solidFill>
                  </a:tcPr>
                </a:tc>
                <a:tc>
                  <a:txBody>
                    <a:bodyPr/>
                    <a:lstStyle/>
                    <a:p>
                      <a:pPr algn="ctr" fontAlgn="b"/>
                      <a:r>
                        <a:rPr lang="en-GB" sz="800" b="0" i="0" u="none" strike="noStrike">
                          <a:solidFill>
                            <a:srgbClr val="202020"/>
                          </a:solidFill>
                          <a:effectLst/>
                          <a:latin typeface="Arial" panose="020B0604020202020204" pitchFamily="34" charset="0"/>
                        </a:rPr>
                        <a:t>2%</a:t>
                      </a:r>
                    </a:p>
                  </a:txBody>
                  <a:tcPr marL="9032" marR="9032" marT="9032" marB="0" anchor="b">
                    <a:lnL>
                      <a:noFill/>
                    </a:lnL>
                    <a:lnR>
                      <a:noFill/>
                    </a:lnR>
                    <a:lnT>
                      <a:noFill/>
                    </a:lnT>
                    <a:lnB>
                      <a:noFill/>
                    </a:lnB>
                    <a:solidFill>
                      <a:srgbClr val="F7E984"/>
                    </a:solidFill>
                  </a:tcPr>
                </a:tc>
                <a:tc>
                  <a:txBody>
                    <a:bodyPr/>
                    <a:lstStyle/>
                    <a:p>
                      <a:pPr algn="ctr" fontAlgn="b"/>
                      <a:r>
                        <a:rPr lang="en-GB" sz="800" b="0" i="0" u="none" strike="noStrike">
                          <a:solidFill>
                            <a:srgbClr val="202020"/>
                          </a:solidFill>
                          <a:effectLst/>
                          <a:latin typeface="Arial" panose="020B0604020202020204" pitchFamily="34" charset="0"/>
                        </a:rPr>
                        <a:t>25.9%</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21.2%</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-18%</a:t>
                      </a:r>
                    </a:p>
                  </a:txBody>
                  <a:tcPr marL="9032" marR="9032" marT="9032" marB="0" anchor="b">
                    <a:lnL>
                      <a:noFill/>
                    </a:lnL>
                    <a:lnR>
                      <a:noFill/>
                    </a:lnR>
                    <a:lnT>
                      <a:noFill/>
                    </a:lnT>
                    <a:lnB>
                      <a:noFill/>
                    </a:lnB>
                    <a:solidFill>
                      <a:srgbClr val="FAE983"/>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9032" marR="9032" marT="9032"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Log Normal</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30%/70%</a:t>
                      </a:r>
                    </a:p>
                  </a:txBody>
                  <a:tcPr marL="9032" marR="9032" marT="9032" marB="0" anchor="b">
                    <a:lnL>
                      <a:noFill/>
                    </a:lnL>
                    <a:lnR>
                      <a:noFill/>
                    </a:lnR>
                    <a:lnT>
                      <a:noFill/>
                    </a:lnT>
                    <a:lnB>
                      <a:noFill/>
                    </a:lnB>
                  </a:tcPr>
                </a:tc>
                <a:extLst>
                  <a:ext uri="{0D108BD9-81ED-4DB2-BD59-A6C34878D82A}">
                    <a16:rowId xmlns:a16="http://schemas.microsoft.com/office/drawing/2014/main" val="2642763821"/>
                  </a:ext>
                </a:extLst>
              </a:tr>
              <a:tr h="69500">
                <a:tc>
                  <a:txBody>
                    <a:bodyPr/>
                    <a:lstStyle/>
                    <a:p>
                      <a:pPr algn="l" fontAlgn="b"/>
                      <a:r>
                        <a:rPr lang="en-GB" sz="800" b="0" i="0" u="none" strike="noStrike">
                          <a:solidFill>
                            <a:srgbClr val="202020"/>
                          </a:solidFill>
                          <a:effectLst/>
                          <a:latin typeface="Arial" panose="020B0604020202020204" pitchFamily="34" charset="0"/>
                        </a:rPr>
                        <a:t>Coopseguros</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429,780</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769,924</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777,955</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79%</a:t>
                      </a:r>
                    </a:p>
                  </a:txBody>
                  <a:tcPr marL="9032" marR="9032" marT="9032"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1%</a:t>
                      </a:r>
                    </a:p>
                  </a:txBody>
                  <a:tcPr marL="9032" marR="9032" marT="9032" marB="0" anchor="b">
                    <a:lnL>
                      <a:noFill/>
                    </a:lnL>
                    <a:lnR>
                      <a:noFill/>
                    </a:lnR>
                    <a:lnT>
                      <a:noFill/>
                    </a:lnT>
                    <a:lnB>
                      <a:noFill/>
                    </a:lnB>
                    <a:solidFill>
                      <a:srgbClr val="F8776D"/>
                    </a:solidFill>
                  </a:tcPr>
                </a:tc>
                <a:tc>
                  <a:txBody>
                    <a:bodyPr/>
                    <a:lstStyle/>
                    <a:p>
                      <a:pPr algn="ctr" fontAlgn="b"/>
                      <a:r>
                        <a:rPr lang="en-GB" sz="800" b="0" i="0" u="none" strike="noStrike">
                          <a:solidFill>
                            <a:srgbClr val="202020"/>
                          </a:solidFill>
                          <a:effectLst/>
                          <a:latin typeface="Arial" panose="020B0604020202020204" pitchFamily="34" charset="0"/>
                        </a:rPr>
                        <a:t>46.6%</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38.8%</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-17%</a:t>
                      </a:r>
                    </a:p>
                  </a:txBody>
                  <a:tcPr marL="9032" marR="9032" marT="9032" marB="0" anchor="b">
                    <a:lnL>
                      <a:noFill/>
                    </a:lnL>
                    <a:lnR>
                      <a:noFill/>
                    </a:lnR>
                    <a:lnT>
                      <a:noFill/>
                    </a:lnT>
                    <a:lnB>
                      <a:noFill/>
                    </a:lnB>
                    <a:solidFill>
                      <a:srgbClr val="FFE684"/>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9032" marR="9032" marT="9032"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Simple Pareto</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30%/70%</a:t>
                      </a:r>
                    </a:p>
                  </a:txBody>
                  <a:tcPr marL="9032" marR="9032" marT="9032" marB="0" anchor="b">
                    <a:lnL>
                      <a:noFill/>
                    </a:lnL>
                    <a:lnR>
                      <a:noFill/>
                    </a:lnR>
                    <a:lnT>
                      <a:noFill/>
                    </a:lnT>
                    <a:lnB>
                      <a:noFill/>
                    </a:lnB>
                  </a:tcPr>
                </a:tc>
                <a:extLst>
                  <a:ext uri="{0D108BD9-81ED-4DB2-BD59-A6C34878D82A}">
                    <a16:rowId xmlns:a16="http://schemas.microsoft.com/office/drawing/2014/main" val="1240849805"/>
                  </a:ext>
                </a:extLst>
              </a:tr>
              <a:tr h="69500">
                <a:tc>
                  <a:txBody>
                    <a:bodyPr/>
                    <a:lstStyle/>
                    <a:p>
                      <a:pPr algn="l" fontAlgn="b"/>
                      <a:r>
                        <a:rPr lang="en-GB" sz="800" b="0" i="0" u="none" strike="noStrike">
                          <a:solidFill>
                            <a:srgbClr val="202020"/>
                          </a:solidFill>
                          <a:effectLst/>
                          <a:latin typeface="Arial" panose="020B0604020202020204" pitchFamily="34" charset="0"/>
                        </a:rPr>
                        <a:t>Equidad</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769,327</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747,775</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776,953</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a:t>
                      </a:r>
                    </a:p>
                  </a:txBody>
                  <a:tcPr marL="9032" marR="9032" marT="9032"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4%</a:t>
                      </a:r>
                    </a:p>
                  </a:txBody>
                  <a:tcPr marL="9032" marR="9032" marT="9032" marB="0" anchor="b">
                    <a:lnL>
                      <a:noFill/>
                    </a:lnL>
                    <a:lnR>
                      <a:noFill/>
                    </a:lnR>
                    <a:lnT>
                      <a:noFill/>
                    </a:lnT>
                    <a:lnB>
                      <a:noFill/>
                    </a:lnB>
                    <a:solidFill>
                      <a:srgbClr val="A0D07F"/>
                    </a:solidFill>
                  </a:tcPr>
                </a:tc>
                <a:tc>
                  <a:txBody>
                    <a:bodyPr/>
                    <a:lstStyle/>
                    <a:p>
                      <a:pPr algn="ctr" fontAlgn="b"/>
                      <a:r>
                        <a:rPr lang="en-GB" sz="800" b="0" i="0" u="none" strike="noStrike">
                          <a:solidFill>
                            <a:srgbClr val="202020"/>
                          </a:solidFill>
                          <a:effectLst/>
                          <a:latin typeface="Arial" panose="020B0604020202020204" pitchFamily="34" charset="0"/>
                        </a:rPr>
                        <a:t>13.4%</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13.4%</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0%</a:t>
                      </a:r>
                    </a:p>
                  </a:txBody>
                  <a:tcPr marL="9032" marR="9032" marT="9032" marB="0" anchor="b">
                    <a:lnL>
                      <a:noFill/>
                    </a:lnL>
                    <a:lnR>
                      <a:noFill/>
                    </a:lnR>
                    <a:lnT>
                      <a:noFill/>
                    </a:lnT>
                    <a:lnB>
                      <a:noFill/>
                    </a:lnB>
                    <a:solidFill>
                      <a:srgbClr val="F9736D"/>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9032" marR="9032" marT="9032"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Weibull</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30%/70%</a:t>
                      </a:r>
                    </a:p>
                  </a:txBody>
                  <a:tcPr marL="9032" marR="9032" marT="9032" marB="0" anchor="b">
                    <a:lnL>
                      <a:noFill/>
                    </a:lnL>
                    <a:lnR>
                      <a:noFill/>
                    </a:lnR>
                    <a:lnT>
                      <a:noFill/>
                    </a:lnT>
                    <a:lnB>
                      <a:noFill/>
                    </a:lnB>
                  </a:tcPr>
                </a:tc>
                <a:extLst>
                  <a:ext uri="{0D108BD9-81ED-4DB2-BD59-A6C34878D82A}">
                    <a16:rowId xmlns:a16="http://schemas.microsoft.com/office/drawing/2014/main" val="2948065093"/>
                  </a:ext>
                </a:extLst>
              </a:tr>
              <a:tr h="69500">
                <a:tc>
                  <a:txBody>
                    <a:bodyPr/>
                    <a:lstStyle/>
                    <a:p>
                      <a:pPr algn="l" fontAlgn="b"/>
                      <a:r>
                        <a:rPr lang="en-GB" sz="800" b="0" i="0" u="none" strike="noStrike">
                          <a:solidFill>
                            <a:srgbClr val="202020"/>
                          </a:solidFill>
                          <a:effectLst/>
                          <a:latin typeface="Arial" panose="020B0604020202020204" pitchFamily="34" charset="0"/>
                        </a:rPr>
                        <a:t>Fedpa</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489,933</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484,078</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488,667</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a:t>
                      </a:r>
                    </a:p>
                  </a:txBody>
                  <a:tcPr marL="9032" marR="9032" marT="9032" marB="0" anchor="b">
                    <a:lnL>
                      <a:noFill/>
                    </a:lnL>
                    <a:lnR>
                      <a:noFill/>
                    </a:lnR>
                    <a:lnT>
                      <a:noFill/>
                    </a:lnT>
                    <a:lnB>
                      <a:noFill/>
                    </a:lnB>
                    <a:solidFill>
                      <a:srgbClr val="FA9172"/>
                    </a:solidFill>
                  </a:tcPr>
                </a:tc>
                <a:tc>
                  <a:txBody>
                    <a:bodyPr/>
                    <a:lstStyle/>
                    <a:p>
                      <a:pPr algn="ctr" fontAlgn="b"/>
                      <a:r>
                        <a:rPr lang="en-GB" sz="800" b="0" i="0" u="none" strike="noStrike">
                          <a:solidFill>
                            <a:srgbClr val="202020"/>
                          </a:solidFill>
                          <a:effectLst/>
                          <a:latin typeface="Arial" panose="020B0604020202020204" pitchFamily="34" charset="0"/>
                        </a:rPr>
                        <a:t>1%</a:t>
                      </a:r>
                    </a:p>
                  </a:txBody>
                  <a:tcPr marL="9032" marR="9032" marT="9032" marB="0" anchor="b">
                    <a:lnL>
                      <a:noFill/>
                    </a:lnL>
                    <a:lnR>
                      <a:noFill/>
                    </a:lnR>
                    <a:lnT>
                      <a:noFill/>
                    </a:lnT>
                    <a:lnB>
                      <a:noFill/>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13.8%</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8.1%</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-41%</a:t>
                      </a:r>
                    </a:p>
                  </a:txBody>
                  <a:tcPr marL="9032" marR="9032" marT="9032"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9032" marR="9032" marT="9032"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Burr</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30%/70%</a:t>
                      </a:r>
                    </a:p>
                  </a:txBody>
                  <a:tcPr marL="9032" marR="9032" marT="9032" marB="0" anchor="b">
                    <a:lnL>
                      <a:noFill/>
                    </a:lnL>
                    <a:lnR>
                      <a:noFill/>
                    </a:lnR>
                    <a:lnT>
                      <a:noFill/>
                    </a:lnT>
                    <a:lnB>
                      <a:noFill/>
                    </a:lnB>
                  </a:tcPr>
                </a:tc>
                <a:extLst>
                  <a:ext uri="{0D108BD9-81ED-4DB2-BD59-A6C34878D82A}">
                    <a16:rowId xmlns:a16="http://schemas.microsoft.com/office/drawing/2014/main" val="2872815629"/>
                  </a:ext>
                </a:extLst>
              </a:tr>
              <a:tr h="69500">
                <a:tc>
                  <a:txBody>
                    <a:bodyPr/>
                    <a:lstStyle/>
                    <a:p>
                      <a:pPr algn="l" fontAlgn="b"/>
                      <a:r>
                        <a:rPr lang="en-GB" sz="800" b="0" i="0" u="none" strike="noStrike">
                          <a:solidFill>
                            <a:srgbClr val="202020"/>
                          </a:solidFill>
                          <a:effectLst/>
                          <a:latin typeface="Arial" panose="020B0604020202020204" pitchFamily="34" charset="0"/>
                        </a:rPr>
                        <a:t>Futuro</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822,549</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861,241</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906,337</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5%</a:t>
                      </a:r>
                    </a:p>
                  </a:txBody>
                  <a:tcPr marL="9032" marR="9032" marT="9032" marB="0" anchor="b">
                    <a:lnL>
                      <a:noFill/>
                    </a:lnL>
                    <a:lnR>
                      <a:noFill/>
                    </a:lnR>
                    <a:lnT>
                      <a:noFill/>
                    </a:lnT>
                    <a:lnB>
                      <a:noFill/>
                    </a:lnB>
                    <a:solidFill>
                      <a:srgbClr val="FBEA84"/>
                    </a:solidFill>
                  </a:tcPr>
                </a:tc>
                <a:tc>
                  <a:txBody>
                    <a:bodyPr/>
                    <a:lstStyle/>
                    <a:p>
                      <a:pPr algn="ctr" fontAlgn="b"/>
                      <a:r>
                        <a:rPr lang="en-GB" sz="800" b="0" i="0" u="none" strike="noStrike">
                          <a:solidFill>
                            <a:srgbClr val="202020"/>
                          </a:solidFill>
                          <a:effectLst/>
                          <a:latin typeface="Arial" panose="020B0604020202020204" pitchFamily="34" charset="0"/>
                        </a:rPr>
                        <a:t>5%</a:t>
                      </a:r>
                    </a:p>
                  </a:txBody>
                  <a:tcPr marL="9032" marR="9032" marT="9032" marB="0" anchor="b">
                    <a:lnL>
                      <a:noFill/>
                    </a:lnL>
                    <a:lnR>
                      <a:noFill/>
                    </a:lnR>
                    <a:lnT>
                      <a:noFill/>
                    </a:lnT>
                    <a:lnB>
                      <a:noFill/>
                    </a:lnB>
                    <a:solidFill>
                      <a:srgbClr val="63BE7B"/>
                    </a:solidFill>
                  </a:tcPr>
                </a:tc>
                <a:tc>
                  <a:txBody>
                    <a:bodyPr/>
                    <a:lstStyle/>
                    <a:p>
                      <a:pPr algn="ctr" fontAlgn="b"/>
                      <a:r>
                        <a:rPr lang="en-GB" sz="800" b="0" i="0" u="none" strike="noStrike">
                          <a:solidFill>
                            <a:srgbClr val="202020"/>
                          </a:solidFill>
                          <a:effectLst/>
                          <a:latin typeface="Arial" panose="020B0604020202020204" pitchFamily="34" charset="0"/>
                        </a:rPr>
                        <a:t>51.0%</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36.6%</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-28%</a:t>
                      </a:r>
                    </a:p>
                  </a:txBody>
                  <a:tcPr marL="9032" marR="9032" marT="9032" marB="0" anchor="b">
                    <a:lnL>
                      <a:noFill/>
                    </a:lnL>
                    <a:lnR>
                      <a:noFill/>
                    </a:lnR>
                    <a:lnT>
                      <a:noFill/>
                    </a:lnT>
                    <a:lnB>
                      <a:noFill/>
                    </a:lnB>
                    <a:solidFill>
                      <a:srgbClr val="B8D67F"/>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9032" marR="9032" marT="9032" marB="0" anchor="b">
                    <a:lnL>
                      <a:noFill/>
                    </a:lnL>
                    <a:lnR>
                      <a:noFill/>
                    </a:lnR>
                    <a:lnT>
                      <a:noFill/>
                    </a:lnT>
                    <a:lnB>
                      <a:noFill/>
                    </a:lnB>
                  </a:tcPr>
                </a:tc>
                <a:tc>
                  <a:txBody>
                    <a:bodyPr/>
                    <a:lstStyle/>
                    <a:p>
                      <a:pPr algn="l" fontAlgn="b"/>
                      <a:r>
                        <a:rPr lang="en-GB" sz="800" b="0" i="0" u="none" strike="noStrike">
                          <a:solidFill>
                            <a:srgbClr val="202020"/>
                          </a:solidFill>
                          <a:effectLst/>
                          <a:latin typeface="Arial" panose="020B0604020202020204" pitchFamily="34" charset="0"/>
                        </a:rPr>
                        <a:t>Weibull</a:t>
                      </a:r>
                    </a:p>
                  </a:txBody>
                  <a:tcPr marL="9032" marR="9032" marT="9032" marB="0" anchor="b">
                    <a:lnL>
                      <a:noFill/>
                    </a:lnL>
                    <a:lnR>
                      <a:noFill/>
                    </a:lnR>
                    <a:lnT>
                      <a:noFill/>
                    </a:lnT>
                    <a:lnB>
                      <a:noFill/>
                    </a:lnB>
                  </a:tcPr>
                </a:tc>
                <a:tc>
                  <a:txBody>
                    <a:bodyPr/>
                    <a:lstStyle/>
                    <a:p>
                      <a:pPr algn="ctr" fontAlgn="b"/>
                      <a:r>
                        <a:rPr lang="en-GB" sz="800" b="0" i="0" u="none" strike="noStrike">
                          <a:solidFill>
                            <a:srgbClr val="202020"/>
                          </a:solidFill>
                          <a:effectLst/>
                          <a:latin typeface="Arial" panose="020B0604020202020204" pitchFamily="34" charset="0"/>
                        </a:rPr>
                        <a:t>30%/70%</a:t>
                      </a:r>
                    </a:p>
                  </a:txBody>
                  <a:tcPr marL="9032" marR="9032" marT="9032" marB="0" anchor="b">
                    <a:lnL>
                      <a:noFill/>
                    </a:lnL>
                    <a:lnR>
                      <a:noFill/>
                    </a:lnR>
                    <a:lnT>
                      <a:noFill/>
                    </a:lnT>
                    <a:lnB>
                      <a:noFill/>
                    </a:lnB>
                  </a:tcPr>
                </a:tc>
                <a:extLst>
                  <a:ext uri="{0D108BD9-81ED-4DB2-BD59-A6C34878D82A}">
                    <a16:rowId xmlns:a16="http://schemas.microsoft.com/office/drawing/2014/main" val="4005963801"/>
                  </a:ext>
                </a:extLst>
              </a:tr>
              <a:tr h="69500">
                <a:tc>
                  <a:txBody>
                    <a:bodyPr/>
                    <a:lstStyle/>
                    <a:p>
                      <a:pPr algn="l" fontAlgn="b"/>
                      <a:r>
                        <a:rPr lang="en-GB" sz="800" b="0" i="0" u="none" strike="noStrike">
                          <a:solidFill>
                            <a:srgbClr val="202020"/>
                          </a:solidFill>
                          <a:effectLst/>
                          <a:latin typeface="Arial" panose="020B0604020202020204" pitchFamily="34" charset="0"/>
                        </a:rPr>
                        <a:t>Tajy</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1,523,683</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1,524,996</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1,549,877</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0%</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solidFill>
                      <a:srgbClr val="FBB178"/>
                    </a:solidFill>
                  </a:tcPr>
                </a:tc>
                <a:tc>
                  <a:txBody>
                    <a:bodyPr/>
                    <a:lstStyle/>
                    <a:p>
                      <a:pPr algn="ctr" fontAlgn="b"/>
                      <a:r>
                        <a:rPr lang="en-GB" sz="800" b="0" i="0" u="none" strike="noStrike">
                          <a:solidFill>
                            <a:srgbClr val="202020"/>
                          </a:solidFill>
                          <a:effectLst/>
                          <a:latin typeface="Arial" panose="020B0604020202020204" pitchFamily="34" charset="0"/>
                        </a:rPr>
                        <a:t>2%</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solidFill>
                      <a:srgbClr val="FDD07E"/>
                    </a:solidFill>
                  </a:tcPr>
                </a:tc>
                <a:tc>
                  <a:txBody>
                    <a:bodyPr/>
                    <a:lstStyle/>
                    <a:p>
                      <a:pPr algn="ctr" fontAlgn="b"/>
                      <a:r>
                        <a:rPr lang="en-GB" sz="800" b="0" i="0" u="none" strike="noStrike">
                          <a:solidFill>
                            <a:srgbClr val="202020"/>
                          </a:solidFill>
                          <a:effectLst/>
                          <a:latin typeface="Arial" panose="020B0604020202020204" pitchFamily="34" charset="0"/>
                        </a:rPr>
                        <a:t>35.9%</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36.5%</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2%</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800" b="0" i="0" u="none" strike="noStrike">
                          <a:solidFill>
                            <a:srgbClr val="202020"/>
                          </a:solidFill>
                          <a:effectLst/>
                          <a:latin typeface="Arial" panose="020B0604020202020204" pitchFamily="34" charset="0"/>
                        </a:rPr>
                        <a:t>Swiss Re 50k-100k</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10,000</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solidFill>
                            <a:srgbClr val="202020"/>
                          </a:solidFill>
                          <a:effectLst/>
                          <a:latin typeface="Arial" panose="020B0604020202020204" pitchFamily="34" charset="0"/>
                        </a:rPr>
                        <a:t>Weibull</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solidFill>
                            <a:srgbClr val="202020"/>
                          </a:solidFill>
                          <a:effectLst/>
                          <a:latin typeface="Arial" panose="020B0604020202020204" pitchFamily="34" charset="0"/>
                        </a:rPr>
                        <a:t>30%/70%</a:t>
                      </a:r>
                    </a:p>
                  </a:txBody>
                  <a:tcPr marL="9032" marR="9032" marT="9032"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2969975"/>
                  </a:ext>
                </a:extLst>
              </a:tr>
              <a:tr h="70547">
                <a:tc>
                  <a:txBody>
                    <a:bodyPr/>
                    <a:lstStyle/>
                    <a:p>
                      <a:pPr algn="l" fontAlgn="b"/>
                      <a:r>
                        <a:rPr lang="en-GB" sz="800" b="1" i="0" u="none" strike="noStrike">
                          <a:solidFill>
                            <a:srgbClr val="202020"/>
                          </a:solidFill>
                          <a:effectLst/>
                          <a:latin typeface="Arial" panose="020B0604020202020204" pitchFamily="34" charset="0"/>
                        </a:rPr>
                        <a:t>Total</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5,397,051</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5,892,010</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6,033,704</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9%</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2%</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31.3%</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27.6%</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-12%</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 </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 </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a:solidFill>
                            <a:srgbClr val="202020"/>
                          </a:solidFill>
                          <a:effectLst/>
                          <a:latin typeface="Arial" panose="020B0604020202020204" pitchFamily="34" charset="0"/>
                        </a:rPr>
                        <a:t> </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tc>
                  <a:txBody>
                    <a:bodyPr/>
                    <a:lstStyle/>
                    <a:p>
                      <a:pPr algn="ctr" fontAlgn="b"/>
                      <a:r>
                        <a:rPr lang="en-GB" sz="800" b="1" i="0" u="none" strike="noStrike" dirty="0">
                          <a:solidFill>
                            <a:srgbClr val="202020"/>
                          </a:solidFill>
                          <a:effectLst/>
                          <a:latin typeface="Arial" panose="020B0604020202020204" pitchFamily="34" charset="0"/>
                        </a:rPr>
                        <a:t> </a:t>
                      </a:r>
                    </a:p>
                  </a:txBody>
                  <a:tcPr marL="9032" marR="9032" marT="903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9E9"/>
                    </a:solidFill>
                  </a:tcPr>
                </a:tc>
                <a:extLst>
                  <a:ext uri="{0D108BD9-81ED-4DB2-BD59-A6C34878D82A}">
                    <a16:rowId xmlns:a16="http://schemas.microsoft.com/office/drawing/2014/main" val="3521251723"/>
                  </a:ext>
                </a:extLst>
              </a:tr>
            </a:tbl>
          </a:graphicData>
        </a:graphic>
      </p:graphicFrame>
      <p:sp>
        <p:nvSpPr>
          <p:cNvPr id="10" name="TextBox 9"/>
          <p:cNvSpPr txBox="1"/>
          <p:nvPr/>
        </p:nvSpPr>
        <p:spPr>
          <a:xfrm>
            <a:off x="485774" y="2825884"/>
            <a:ext cx="5163702" cy="123111"/>
          </a:xfrm>
          <a:prstGeom prst="rect">
            <a:avLst/>
          </a:prstGeom>
          <a:noFill/>
        </p:spPr>
        <p:txBody>
          <a:bodyPr wrap="square" lIns="0" tIns="0" rIns="0" bIns="0" rtlCol="0">
            <a:spAutoFit/>
          </a:bodyPr>
          <a:lstStyle/>
          <a:p>
            <a:pPr algn="l"/>
            <a:r>
              <a:rPr lang="en-GB" sz="800" dirty="0" err="1" smtClean="0"/>
              <a:t>Modelo</a:t>
            </a:r>
            <a:r>
              <a:rPr lang="en-GB" sz="800" dirty="0" smtClean="0"/>
              <a:t> </a:t>
            </a:r>
            <a:r>
              <a:rPr lang="en-GB" sz="800" dirty="0" err="1" smtClean="0"/>
              <a:t>catastrófico</a:t>
            </a:r>
            <a:r>
              <a:rPr lang="en-GB" sz="800" dirty="0" smtClean="0"/>
              <a:t>: RMS v.22</a:t>
            </a:r>
            <a:endParaRPr lang="en-GB" sz="800" dirty="0"/>
          </a:p>
        </p:txBody>
      </p:sp>
    </p:spTree>
    <p:extLst>
      <p:ext uri="{BB962C8B-B14F-4D97-AF65-F5344CB8AC3E}">
        <p14:creationId xmlns:p14="http://schemas.microsoft.com/office/powerpoint/2010/main" val="577716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lstStyle/>
          <a:p>
            <a:r>
              <a:rPr lang="en-GB" dirty="0" smtClean="0"/>
              <a:t>Guy Carpenter &amp; Company Limited registered in England and Wales with company number 335308. </a:t>
            </a:r>
          </a:p>
          <a:p>
            <a:r>
              <a:rPr lang="en-GB" dirty="0" smtClean="0"/>
              <a:t>Registered Office: 1 Tower Place West, Tower Place, London, EC3R 5BU, United Kingdom.  </a:t>
            </a:r>
          </a:p>
          <a:p>
            <a:endParaRPr lang="en-GB" dirty="0" smtClean="0"/>
          </a:p>
          <a:p>
            <a:r>
              <a:rPr lang="en-GB" dirty="0" smtClean="0"/>
              <a:t>Guy Carpenter &amp; Company Limited is an agent and appointed representative of Marsh Limited. Marsh Limited is authorised and regulated by the Financial Conduct Authority (FCA).</a:t>
            </a:r>
            <a:endParaRPr lang="en-GB" dirty="0"/>
          </a:p>
        </p:txBody>
      </p:sp>
    </p:spTree>
    <p:extLst>
      <p:ext uri="{BB962C8B-B14F-4D97-AF65-F5344CB8AC3E}">
        <p14:creationId xmlns:p14="http://schemas.microsoft.com/office/powerpoint/2010/main" val="196483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85775" y="362464"/>
            <a:ext cx="8155305" cy="5758935"/>
          </a:xfrm>
        </p:spPr>
        <p:txBody>
          <a:bodyPr/>
          <a:lstStyle/>
          <a:p>
            <a:r>
              <a:rPr lang="es-ES" dirty="0"/>
              <a:t>Reinstalaciones y Límite Agregado </a:t>
            </a:r>
            <a:r>
              <a:rPr lang="es-ES" dirty="0" smtClean="0"/>
              <a:t>Anual: conceptos y ejemplos</a:t>
            </a:r>
          </a:p>
          <a:p>
            <a:r>
              <a:rPr lang="es-CO" dirty="0"/>
              <a:t>Contratos LARG: caso a </a:t>
            </a:r>
            <a:r>
              <a:rPr lang="es-CO" dirty="0" smtClean="0"/>
              <a:t>caso</a:t>
            </a:r>
          </a:p>
          <a:p>
            <a:r>
              <a:rPr lang="es-ES" dirty="0"/>
              <a:t>Posibilidad de agotamiento de Límites Agregados </a:t>
            </a:r>
            <a:r>
              <a:rPr lang="es-ES" dirty="0" smtClean="0"/>
              <a:t>Anuales</a:t>
            </a:r>
            <a:endParaRPr lang="es-CO" dirty="0" smtClean="0"/>
          </a:p>
          <a:p>
            <a:endParaRPr lang="es-CO" dirty="0" smtClean="0"/>
          </a:p>
          <a:p>
            <a:endParaRPr lang="es-CO" dirty="0" smtClean="0"/>
          </a:p>
          <a:p>
            <a:endParaRPr lang="es-CO" dirty="0" smtClean="0"/>
          </a:p>
          <a:p>
            <a:endParaRPr lang="es-CO" dirty="0"/>
          </a:p>
        </p:txBody>
      </p:sp>
      <p:sp>
        <p:nvSpPr>
          <p:cNvPr id="3" name="Text Placeholder 2"/>
          <p:cNvSpPr>
            <a:spLocks noGrp="1"/>
          </p:cNvSpPr>
          <p:nvPr>
            <p:ph type="body" sz="quarter" idx="13"/>
            <p:custDataLst>
              <p:custData r:id="rId1"/>
            </p:custDataLst>
          </p:nvPr>
        </p:nvSpPr>
        <p:spPr/>
        <p:txBody>
          <a:bodyPr/>
          <a:lstStyle/>
          <a:p>
            <a:r>
              <a:rPr lang="en-GB" dirty="0" smtClean="0"/>
              <a:t>Agenda</a:t>
            </a:r>
            <a:endParaRPr lang="en-GB" dirty="0"/>
          </a:p>
        </p:txBody>
      </p:sp>
    </p:spTree>
    <p:extLst>
      <p:ext uri="{BB962C8B-B14F-4D97-AF65-F5344CB8AC3E}">
        <p14:creationId xmlns:p14="http://schemas.microsoft.com/office/powerpoint/2010/main" val="3810268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HN" dirty="0" smtClean="0"/>
              <a:t>Reinstalaciones y Límite Agregado Anual</a:t>
            </a:r>
            <a:br>
              <a:rPr lang="es-HN" dirty="0" smtClean="0"/>
            </a:br>
            <a:endParaRPr lang="es-HN" dirty="0"/>
          </a:p>
        </p:txBody>
      </p:sp>
      <p:sp>
        <p:nvSpPr>
          <p:cNvPr id="8" name="Text Placeholder 7"/>
          <p:cNvSpPr>
            <a:spLocks noGrp="1"/>
          </p:cNvSpPr>
          <p:nvPr>
            <p:ph type="body" idx="1"/>
          </p:nvPr>
        </p:nvSpPr>
        <p:spPr/>
        <p:txBody>
          <a:bodyPr/>
          <a:lstStyle/>
          <a:p>
            <a:r>
              <a:rPr lang="en-GB" dirty="0" smtClean="0"/>
              <a:t>1</a:t>
            </a:r>
            <a:endParaRPr lang="en-GB" dirty="0"/>
          </a:p>
        </p:txBody>
      </p:sp>
    </p:spTree>
    <p:extLst>
      <p:ext uri="{BB962C8B-B14F-4D97-AF65-F5344CB8AC3E}">
        <p14:creationId xmlns:p14="http://schemas.microsoft.com/office/powerpoint/2010/main" val="1231920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DF66040D-6F20-4F4B-8995-856BEECD84BE}" type="slidenum">
              <a:rPr lang="en-US" smtClean="0"/>
              <a:pPr algn="r"/>
              <a:t>4</a:t>
            </a:fld>
            <a:endParaRPr lang="en-U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cxnSp>
        <p:nvCxnSpPr>
          <p:cNvPr id="6" name="Straight Connector 5"/>
          <p:cNvCxnSpPr/>
          <p:nvPr/>
        </p:nvCxnSpPr>
        <p:spPr>
          <a:xfrm>
            <a:off x="1654440" y="3554482"/>
            <a:ext cx="1951178" cy="0"/>
          </a:xfrm>
          <a:prstGeom prst="line">
            <a:avLst/>
          </a:prstGeom>
          <a:ln w="3810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3619904" y="1363287"/>
            <a:ext cx="241652" cy="4799201"/>
          </a:xfrm>
          <a:custGeom>
            <a:avLst/>
            <a:gdLst>
              <a:gd name="connsiteX0" fmla="*/ 335756 w 338138"/>
              <a:gd name="connsiteY0" fmla="*/ 0 h 1600200"/>
              <a:gd name="connsiteX1" fmla="*/ 0 w 338138"/>
              <a:gd name="connsiteY1" fmla="*/ 0 h 1600200"/>
              <a:gd name="connsiteX2" fmla="*/ 0 w 338138"/>
              <a:gd name="connsiteY2" fmla="*/ 1600200 h 1600200"/>
              <a:gd name="connsiteX3" fmla="*/ 338138 w 338138"/>
              <a:gd name="connsiteY3" fmla="*/ 1600200 h 1600200"/>
            </a:gdLst>
            <a:ahLst/>
            <a:cxnLst>
              <a:cxn ang="0">
                <a:pos x="connsiteX0" y="connsiteY0"/>
              </a:cxn>
              <a:cxn ang="0">
                <a:pos x="connsiteX1" y="connsiteY1"/>
              </a:cxn>
              <a:cxn ang="0">
                <a:pos x="connsiteX2" y="connsiteY2"/>
              </a:cxn>
              <a:cxn ang="0">
                <a:pos x="connsiteX3" y="connsiteY3"/>
              </a:cxn>
            </a:cxnLst>
            <a:rect l="l" t="t" r="r" b="b"/>
            <a:pathLst>
              <a:path w="338138" h="1600200">
                <a:moveTo>
                  <a:pt x="335756" y="0"/>
                </a:moveTo>
                <a:lnTo>
                  <a:pt x="0" y="0"/>
                </a:lnTo>
                <a:lnTo>
                  <a:pt x="0" y="1600200"/>
                </a:lnTo>
                <a:lnTo>
                  <a:pt x="338138" y="1600200"/>
                </a:lnTo>
              </a:path>
            </a:pathLst>
          </a:cu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vert="horz" wrap="none" lIns="0" tIns="0" rIns="91440" bIns="45720" numCol="1" rtlCol="0" anchor="ctr" anchorCtr="0" compatLnSpc="1">
            <a:prstTxWarp prst="textNoShape">
              <a:avLst/>
            </a:prstTxWarp>
          </a:bodyPr>
          <a:lstStyle/>
          <a:p>
            <a:pPr algn="ctr" fontAlgn="base">
              <a:lnSpc>
                <a:spcPct val="86000"/>
              </a:lnSpc>
              <a:spcBef>
                <a:spcPct val="0"/>
              </a:spcBef>
              <a:spcAft>
                <a:spcPct val="0"/>
              </a:spcAft>
            </a:pPr>
            <a:endParaRPr lang="en-US" sz="2000">
              <a:solidFill>
                <a:schemeClr val="tx1"/>
              </a:solidFill>
              <a:latin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68717169"/>
              </p:ext>
            </p:extLst>
          </p:nvPr>
        </p:nvGraphicFramePr>
        <p:xfrm>
          <a:off x="3875842" y="1293506"/>
          <a:ext cx="7833557" cy="4868983"/>
        </p:xfrm>
        <a:graphic>
          <a:graphicData uri="http://schemas.openxmlformats.org/drawingml/2006/table">
            <a:tbl>
              <a:tblPr firstRow="1" bandRow="1"/>
              <a:tblGrid>
                <a:gridCol w="7833557">
                  <a:extLst>
                    <a:ext uri="{9D8B030D-6E8A-4147-A177-3AD203B41FA5}">
                      <a16:colId xmlns:a16="http://schemas.microsoft.com/office/drawing/2014/main" val="2867811268"/>
                    </a:ext>
                  </a:extLst>
                </a:gridCol>
              </a:tblGrid>
              <a:tr h="927892">
                <a:tc>
                  <a:txBody>
                    <a:bodyPr/>
                    <a:lstStyle/>
                    <a:p>
                      <a:pPr>
                        <a:spcAft>
                          <a:spcPts val="600"/>
                        </a:spcAft>
                      </a:pPr>
                      <a:r>
                        <a:rPr lang="es-ES" sz="1400" kern="0" dirty="0" smtClean="0"/>
                        <a:t>La reinstalación es el mecanismo que permite </a:t>
                      </a:r>
                      <a:r>
                        <a:rPr lang="es-ES" sz="1400" b="1" kern="0" dirty="0" smtClean="0">
                          <a:solidFill>
                            <a:schemeClr val="accent2"/>
                          </a:solidFill>
                        </a:rPr>
                        <a:t>reponer la capacidad de una capa </a:t>
                      </a:r>
                      <a:r>
                        <a:rPr lang="es-ES" sz="1400" kern="0" dirty="0" smtClean="0"/>
                        <a:t>después de haber sido afectada por un siniestro.</a:t>
                      </a:r>
                      <a:endParaRPr lang="en-US" sz="12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70184169"/>
                  </a:ext>
                </a:extLst>
              </a:tr>
              <a:tr h="927892">
                <a:tc>
                  <a:txBody>
                    <a:bodyPr/>
                    <a:lstStyle/>
                    <a:p>
                      <a:pPr>
                        <a:lnSpc>
                          <a:spcPts val="1700"/>
                        </a:lnSpc>
                        <a:spcAft>
                          <a:spcPts val="1200"/>
                        </a:spcAft>
                      </a:pPr>
                      <a:r>
                        <a:rPr lang="es-ES" sz="1400" kern="0" dirty="0" smtClean="0"/>
                        <a:t>El número de reinstalaciones indica las veces que está disponible la capacidad del contrato, en ocasiones se habla de </a:t>
                      </a:r>
                      <a:r>
                        <a:rPr lang="es-ES" sz="1400" b="1" kern="0" dirty="0" smtClean="0">
                          <a:solidFill>
                            <a:schemeClr val="accent2"/>
                          </a:solidFill>
                        </a:rPr>
                        <a:t>Límite Agregado</a:t>
                      </a:r>
                      <a:r>
                        <a:rPr lang="es-ES" sz="1400" kern="0" dirty="0" smtClean="0"/>
                        <a:t>. Si se agotan las reinstalaciones o el límite agregado, la cedente se queda sin cobertura.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49595354"/>
                  </a:ext>
                </a:extLst>
              </a:tr>
              <a:tr h="927892">
                <a:tc>
                  <a:txBody>
                    <a:bodyPr/>
                    <a:lstStyle/>
                    <a:p>
                      <a:pPr>
                        <a:lnSpc>
                          <a:spcPts val="1700"/>
                        </a:lnSpc>
                        <a:spcAft>
                          <a:spcPts val="1200"/>
                        </a:spcAft>
                      </a:pPr>
                      <a:r>
                        <a:rPr lang="es-ES" sz="1400" kern="0" dirty="0" smtClean="0"/>
                        <a:t>El número de reinstalaciones o límite agregado indica la </a:t>
                      </a:r>
                      <a:r>
                        <a:rPr lang="es-ES" sz="1400" b="1" kern="0" dirty="0" smtClean="0">
                          <a:solidFill>
                            <a:schemeClr val="accent2"/>
                          </a:solidFill>
                        </a:rPr>
                        <a:t>capacidad horizontal </a:t>
                      </a:r>
                      <a:r>
                        <a:rPr lang="es-ES" sz="1400" kern="0" dirty="0" smtClean="0"/>
                        <a:t>(</a:t>
                      </a:r>
                      <a:r>
                        <a:rPr lang="es-ES" sz="1400" i="1" kern="0" dirty="0" err="1" smtClean="0"/>
                        <a:t>sideways</a:t>
                      </a:r>
                      <a:r>
                        <a:rPr lang="es-ES" sz="1400" kern="0" dirty="0" smtClean="0"/>
                        <a:t>) del contrato.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942047846"/>
                  </a:ext>
                </a:extLst>
              </a:tr>
              <a:tr h="927892">
                <a:tc>
                  <a:txBody>
                    <a:bodyPr/>
                    <a:lstStyle/>
                    <a:p>
                      <a:pPr>
                        <a:lnSpc>
                          <a:spcPts val="1700"/>
                        </a:lnSpc>
                        <a:spcAft>
                          <a:spcPts val="1200"/>
                        </a:spcAft>
                      </a:pPr>
                      <a:r>
                        <a:rPr lang="es-ES" sz="1400" kern="0" dirty="0" smtClean="0"/>
                        <a:t>Después de cada siniestro, la cedente está </a:t>
                      </a:r>
                      <a:r>
                        <a:rPr lang="es-ES" sz="1400" b="1" kern="0" dirty="0" smtClean="0">
                          <a:solidFill>
                            <a:schemeClr val="accent2"/>
                          </a:solidFill>
                        </a:rPr>
                        <a:t>obligada a pagar una prima de </a:t>
                      </a:r>
                      <a:r>
                        <a:rPr lang="es-ES" sz="1400" b="1" kern="0" dirty="0" smtClean="0">
                          <a:solidFill>
                            <a:schemeClr val="accent2"/>
                          </a:solidFill>
                        </a:rPr>
                        <a:t>reinstalación</a:t>
                      </a:r>
                      <a:r>
                        <a:rPr lang="es-ES" sz="1400" b="0" kern="0" baseline="0" dirty="0" smtClean="0">
                          <a:solidFill>
                            <a:schemeClr val="tx1"/>
                          </a:solidFill>
                        </a:rPr>
                        <a:t> </a:t>
                      </a:r>
                      <a:r>
                        <a:rPr lang="es-ES" sz="1400" kern="0" dirty="0" smtClean="0"/>
                        <a:t>y </a:t>
                      </a:r>
                      <a:r>
                        <a:rPr lang="es-ES" sz="1400" b="1" kern="0" dirty="0" smtClean="0">
                          <a:solidFill>
                            <a:schemeClr val="accent2"/>
                          </a:solidFill>
                          <a:latin typeface="+mn-lt"/>
                          <a:ea typeface="+mn-ea"/>
                          <a:cs typeface="+mn-cs"/>
                        </a:rPr>
                        <a:t>se deduce de manera automática</a:t>
                      </a:r>
                      <a:r>
                        <a:rPr lang="es-ES" sz="1400" kern="0" dirty="0" smtClean="0"/>
                        <a:t>. </a:t>
                      </a:r>
                      <a:r>
                        <a:rPr lang="es-ES" sz="1400" kern="0" dirty="0" smtClean="0"/>
                        <a:t>El coste de reinstalar la capa es un múltiplo de la capacidad empleada y la </a:t>
                      </a:r>
                      <a:r>
                        <a:rPr lang="es-ES" sz="1400" i="1" kern="0" dirty="0" err="1" smtClean="0"/>
                        <a:t>Rate</a:t>
                      </a:r>
                      <a:r>
                        <a:rPr lang="es-ES" sz="1400" i="1" kern="0" dirty="0" smtClean="0"/>
                        <a:t> </a:t>
                      </a:r>
                      <a:r>
                        <a:rPr lang="es-ES" sz="1400" i="1" kern="0" dirty="0" err="1" smtClean="0"/>
                        <a:t>on</a:t>
                      </a:r>
                      <a:r>
                        <a:rPr lang="es-ES" sz="1400" i="1" kern="0" dirty="0" smtClean="0"/>
                        <a:t> Line </a:t>
                      </a:r>
                      <a:r>
                        <a:rPr lang="es-ES" sz="1400" kern="0" dirty="0" smtClean="0"/>
                        <a:t>del programa, normalmente se especifica en porcentaje (ejemplos: 100%, 50%, 120% o 0%). El cálculo de la prima de reinstalación es </a:t>
                      </a:r>
                      <a:r>
                        <a:rPr lang="es-ES" sz="1400" b="1" kern="0" dirty="0" smtClean="0">
                          <a:solidFill>
                            <a:schemeClr val="accent2"/>
                          </a:solidFill>
                        </a:rPr>
                        <a:t>ROL * Capacidad consumida * X</a:t>
                      </a:r>
                      <a:r>
                        <a:rPr lang="es-ES" sz="1400" b="1" kern="0" dirty="0" smtClean="0">
                          <a:solidFill>
                            <a:schemeClr val="accent2"/>
                          </a:solidFill>
                        </a:rPr>
                        <a:t>% de reinstalación.</a:t>
                      </a:r>
                      <a:endParaRPr lang="es-ES" sz="1400" b="1" kern="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18853812"/>
                  </a:ext>
                </a:extLst>
              </a:tr>
              <a:tr h="927892">
                <a:tc>
                  <a:txBody>
                    <a:bodyPr/>
                    <a:lstStyle/>
                    <a:p>
                      <a:pPr>
                        <a:lnSpc>
                          <a:spcPts val="1700"/>
                        </a:lnSpc>
                        <a:spcAft>
                          <a:spcPts val="1200"/>
                        </a:spcAft>
                      </a:pPr>
                      <a:r>
                        <a:rPr lang="es-ES" sz="1400" kern="0" dirty="0" smtClean="0"/>
                        <a:t>Muchas aseguradoras compran un contrato por separado (para </a:t>
                      </a:r>
                      <a:r>
                        <a:rPr lang="es-ES" sz="1400" kern="0" dirty="0" err="1" smtClean="0"/>
                        <a:t>CatXLs</a:t>
                      </a:r>
                      <a:r>
                        <a:rPr lang="es-ES" sz="1400" kern="0" dirty="0" smtClean="0"/>
                        <a:t>) y así evitar pagar la prima de reinstalación en caso de que haya siniestros, llamados </a:t>
                      </a:r>
                      <a:r>
                        <a:rPr lang="es-ES" sz="1400" b="1" kern="0" dirty="0" smtClean="0">
                          <a:solidFill>
                            <a:schemeClr val="accent2"/>
                          </a:solidFill>
                        </a:rPr>
                        <a:t>RPP</a:t>
                      </a:r>
                      <a:r>
                        <a:rPr lang="es-ES" sz="1400" kern="0" dirty="0" smtClean="0"/>
                        <a:t> (</a:t>
                      </a:r>
                      <a:r>
                        <a:rPr lang="es-ES" sz="1400" i="1" kern="0" dirty="0" err="1" smtClean="0"/>
                        <a:t>Reinstatement</a:t>
                      </a:r>
                      <a:r>
                        <a:rPr lang="es-ES" sz="1400" i="1" kern="0" dirty="0" smtClean="0"/>
                        <a:t> Premium </a:t>
                      </a:r>
                      <a:r>
                        <a:rPr lang="es-ES" sz="1400" i="1" kern="0" dirty="0" err="1" smtClean="0"/>
                        <a:t>Protection</a:t>
                      </a:r>
                      <a:r>
                        <a:rPr lang="es-ES" sz="1400" kern="0" dirty="0" smtClean="0"/>
                        <a:t>).</a:t>
                      </a:r>
                      <a:endParaRPr lang="es-ES" sz="1400" kern="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84318019"/>
                  </a:ext>
                </a:extLst>
              </a:tr>
            </a:tbl>
          </a:graphicData>
        </a:graphic>
      </p:graphicFrame>
      <p:grpSp>
        <p:nvGrpSpPr>
          <p:cNvPr id="9" name="Group 8"/>
          <p:cNvGrpSpPr/>
          <p:nvPr/>
        </p:nvGrpSpPr>
        <p:grpSpPr>
          <a:xfrm>
            <a:off x="370840" y="2347570"/>
            <a:ext cx="2382520" cy="2784586"/>
            <a:chOff x="370840" y="2347570"/>
            <a:chExt cx="2382520" cy="2784586"/>
          </a:xfrm>
        </p:grpSpPr>
        <p:sp>
          <p:nvSpPr>
            <p:cNvPr id="10" name="Freeform 5"/>
            <p:cNvSpPr>
              <a:spLocks/>
            </p:cNvSpPr>
            <p:nvPr/>
          </p:nvSpPr>
          <p:spPr bwMode="auto">
            <a:xfrm>
              <a:off x="370840" y="2347570"/>
              <a:ext cx="2382520" cy="2784586"/>
            </a:xfrm>
            <a:custGeom>
              <a:avLst/>
              <a:gdLst>
                <a:gd name="T0" fmla="*/ 101 w 115"/>
                <a:gd name="T1" fmla="*/ 23 h 134"/>
                <a:gd name="T2" fmla="*/ 27 w 115"/>
                <a:gd name="T3" fmla="*/ 19 h 134"/>
                <a:gd name="T4" fmla="*/ 10 w 115"/>
                <a:gd name="T5" fmla="*/ 58 h 134"/>
                <a:gd name="T6" fmla="*/ 10 w 115"/>
                <a:gd name="T7" fmla="*/ 61 h 134"/>
                <a:gd name="T8" fmla="*/ 0 w 115"/>
                <a:gd name="T9" fmla="*/ 82 h 134"/>
                <a:gd name="T10" fmla="*/ 2 w 115"/>
                <a:gd name="T11" fmla="*/ 87 h 134"/>
                <a:gd name="T12" fmla="*/ 10 w 115"/>
                <a:gd name="T13" fmla="*/ 92 h 134"/>
                <a:gd name="T14" fmla="*/ 10 w 115"/>
                <a:gd name="T15" fmla="*/ 106 h 134"/>
                <a:gd name="T16" fmla="*/ 26 w 115"/>
                <a:gd name="T17" fmla="*/ 122 h 134"/>
                <a:gd name="T18" fmla="*/ 42 w 115"/>
                <a:gd name="T19" fmla="*/ 122 h 134"/>
                <a:gd name="T20" fmla="*/ 42 w 115"/>
                <a:gd name="T21" fmla="*/ 130 h 134"/>
                <a:gd name="T22" fmla="*/ 46 w 115"/>
                <a:gd name="T23" fmla="*/ 134 h 134"/>
                <a:gd name="T24" fmla="*/ 50 w 115"/>
                <a:gd name="T25" fmla="*/ 130 h 134"/>
                <a:gd name="T26" fmla="*/ 50 w 115"/>
                <a:gd name="T27" fmla="*/ 118 h 134"/>
                <a:gd name="T28" fmla="*/ 46 w 115"/>
                <a:gd name="T29" fmla="*/ 114 h 134"/>
                <a:gd name="T30" fmla="*/ 26 w 115"/>
                <a:gd name="T31" fmla="*/ 114 h 134"/>
                <a:gd name="T32" fmla="*/ 18 w 115"/>
                <a:gd name="T33" fmla="*/ 106 h 134"/>
                <a:gd name="T34" fmla="*/ 18 w 115"/>
                <a:gd name="T35" fmla="*/ 90 h 134"/>
                <a:gd name="T36" fmla="*/ 16 w 115"/>
                <a:gd name="T37" fmla="*/ 87 h 134"/>
                <a:gd name="T38" fmla="*/ 9 w 115"/>
                <a:gd name="T39" fmla="*/ 82 h 134"/>
                <a:gd name="T40" fmla="*/ 18 w 115"/>
                <a:gd name="T41" fmla="*/ 64 h 134"/>
                <a:gd name="T42" fmla="*/ 18 w 115"/>
                <a:gd name="T43" fmla="*/ 62 h 134"/>
                <a:gd name="T44" fmla="*/ 18 w 115"/>
                <a:gd name="T45" fmla="*/ 58 h 134"/>
                <a:gd name="T46" fmla="*/ 33 w 115"/>
                <a:gd name="T47" fmla="*/ 25 h 134"/>
                <a:gd name="T48" fmla="*/ 95 w 115"/>
                <a:gd name="T49" fmla="*/ 29 h 134"/>
                <a:gd name="T50" fmla="*/ 106 w 115"/>
                <a:gd name="T51" fmla="*/ 60 h 134"/>
                <a:gd name="T52" fmla="*/ 91 w 115"/>
                <a:gd name="T53" fmla="*/ 91 h 134"/>
                <a:gd name="T54" fmla="*/ 90 w 115"/>
                <a:gd name="T55" fmla="*/ 94 h 134"/>
                <a:gd name="T56" fmla="*/ 90 w 115"/>
                <a:gd name="T57" fmla="*/ 130 h 134"/>
                <a:gd name="T58" fmla="*/ 94 w 115"/>
                <a:gd name="T59" fmla="*/ 134 h 134"/>
                <a:gd name="T60" fmla="*/ 98 w 115"/>
                <a:gd name="T61" fmla="*/ 130 h 134"/>
                <a:gd name="T62" fmla="*/ 98 w 115"/>
                <a:gd name="T63" fmla="*/ 95 h 134"/>
                <a:gd name="T64" fmla="*/ 114 w 115"/>
                <a:gd name="T65" fmla="*/ 61 h 134"/>
                <a:gd name="T66" fmla="*/ 101 w 115"/>
                <a:gd name="T67" fmla="*/ 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134">
                  <a:moveTo>
                    <a:pt x="101" y="23"/>
                  </a:moveTo>
                  <a:cubicBezTo>
                    <a:pt x="82" y="2"/>
                    <a:pt x="49" y="0"/>
                    <a:pt x="27" y="19"/>
                  </a:cubicBezTo>
                  <a:cubicBezTo>
                    <a:pt x="16" y="29"/>
                    <a:pt x="10" y="43"/>
                    <a:pt x="10" y="58"/>
                  </a:cubicBezTo>
                  <a:cubicBezTo>
                    <a:pt x="10" y="61"/>
                    <a:pt x="10" y="61"/>
                    <a:pt x="10" y="61"/>
                  </a:cubicBezTo>
                  <a:cubicBezTo>
                    <a:pt x="0" y="82"/>
                    <a:pt x="0" y="82"/>
                    <a:pt x="0" y="82"/>
                  </a:cubicBezTo>
                  <a:cubicBezTo>
                    <a:pt x="0" y="84"/>
                    <a:pt x="0" y="86"/>
                    <a:pt x="2" y="87"/>
                  </a:cubicBezTo>
                  <a:cubicBezTo>
                    <a:pt x="10" y="92"/>
                    <a:pt x="10" y="92"/>
                    <a:pt x="10" y="92"/>
                  </a:cubicBezTo>
                  <a:cubicBezTo>
                    <a:pt x="10" y="106"/>
                    <a:pt x="10" y="106"/>
                    <a:pt x="10" y="106"/>
                  </a:cubicBezTo>
                  <a:cubicBezTo>
                    <a:pt x="10" y="115"/>
                    <a:pt x="17" y="122"/>
                    <a:pt x="26" y="122"/>
                  </a:cubicBezTo>
                  <a:cubicBezTo>
                    <a:pt x="42" y="122"/>
                    <a:pt x="42" y="122"/>
                    <a:pt x="42" y="122"/>
                  </a:cubicBezTo>
                  <a:cubicBezTo>
                    <a:pt x="42" y="130"/>
                    <a:pt x="42" y="130"/>
                    <a:pt x="42" y="130"/>
                  </a:cubicBezTo>
                  <a:cubicBezTo>
                    <a:pt x="42" y="132"/>
                    <a:pt x="44" y="134"/>
                    <a:pt x="46" y="134"/>
                  </a:cubicBezTo>
                  <a:cubicBezTo>
                    <a:pt x="48" y="134"/>
                    <a:pt x="50" y="132"/>
                    <a:pt x="50" y="130"/>
                  </a:cubicBezTo>
                  <a:cubicBezTo>
                    <a:pt x="50" y="118"/>
                    <a:pt x="50" y="118"/>
                    <a:pt x="50" y="118"/>
                  </a:cubicBezTo>
                  <a:cubicBezTo>
                    <a:pt x="50" y="116"/>
                    <a:pt x="48" y="114"/>
                    <a:pt x="46" y="114"/>
                  </a:cubicBezTo>
                  <a:cubicBezTo>
                    <a:pt x="26" y="114"/>
                    <a:pt x="26" y="114"/>
                    <a:pt x="26" y="114"/>
                  </a:cubicBezTo>
                  <a:cubicBezTo>
                    <a:pt x="22" y="114"/>
                    <a:pt x="18" y="110"/>
                    <a:pt x="18" y="106"/>
                  </a:cubicBezTo>
                  <a:cubicBezTo>
                    <a:pt x="18" y="90"/>
                    <a:pt x="18" y="90"/>
                    <a:pt x="18" y="90"/>
                  </a:cubicBezTo>
                  <a:cubicBezTo>
                    <a:pt x="18" y="89"/>
                    <a:pt x="17" y="87"/>
                    <a:pt x="16" y="87"/>
                  </a:cubicBezTo>
                  <a:cubicBezTo>
                    <a:pt x="9" y="82"/>
                    <a:pt x="9" y="82"/>
                    <a:pt x="9" y="82"/>
                  </a:cubicBezTo>
                  <a:cubicBezTo>
                    <a:pt x="18" y="64"/>
                    <a:pt x="18" y="64"/>
                    <a:pt x="18" y="64"/>
                  </a:cubicBezTo>
                  <a:cubicBezTo>
                    <a:pt x="18" y="63"/>
                    <a:pt x="18" y="63"/>
                    <a:pt x="18" y="62"/>
                  </a:cubicBezTo>
                  <a:cubicBezTo>
                    <a:pt x="18" y="58"/>
                    <a:pt x="18" y="58"/>
                    <a:pt x="18" y="58"/>
                  </a:cubicBezTo>
                  <a:cubicBezTo>
                    <a:pt x="18" y="46"/>
                    <a:pt x="23" y="34"/>
                    <a:pt x="33" y="25"/>
                  </a:cubicBezTo>
                  <a:cubicBezTo>
                    <a:pt x="51" y="9"/>
                    <a:pt x="79" y="11"/>
                    <a:pt x="95" y="29"/>
                  </a:cubicBezTo>
                  <a:cubicBezTo>
                    <a:pt x="103" y="37"/>
                    <a:pt x="107" y="49"/>
                    <a:pt x="106" y="60"/>
                  </a:cubicBezTo>
                  <a:cubicBezTo>
                    <a:pt x="105" y="72"/>
                    <a:pt x="100" y="83"/>
                    <a:pt x="91" y="91"/>
                  </a:cubicBezTo>
                  <a:cubicBezTo>
                    <a:pt x="90" y="91"/>
                    <a:pt x="90" y="93"/>
                    <a:pt x="90" y="94"/>
                  </a:cubicBezTo>
                  <a:cubicBezTo>
                    <a:pt x="90" y="130"/>
                    <a:pt x="90" y="130"/>
                    <a:pt x="90" y="130"/>
                  </a:cubicBezTo>
                  <a:cubicBezTo>
                    <a:pt x="90" y="132"/>
                    <a:pt x="92" y="134"/>
                    <a:pt x="94" y="134"/>
                  </a:cubicBezTo>
                  <a:cubicBezTo>
                    <a:pt x="96" y="134"/>
                    <a:pt x="98" y="132"/>
                    <a:pt x="98" y="130"/>
                  </a:cubicBezTo>
                  <a:cubicBezTo>
                    <a:pt x="98" y="95"/>
                    <a:pt x="98" y="95"/>
                    <a:pt x="98" y="95"/>
                  </a:cubicBezTo>
                  <a:cubicBezTo>
                    <a:pt x="108" y="86"/>
                    <a:pt x="113" y="74"/>
                    <a:pt x="114" y="61"/>
                  </a:cubicBezTo>
                  <a:cubicBezTo>
                    <a:pt x="115" y="47"/>
                    <a:pt x="110" y="34"/>
                    <a:pt x="101" y="2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en-US"/>
            </a:p>
          </p:txBody>
        </p:sp>
        <p:sp>
          <p:nvSpPr>
            <p:cNvPr id="11" name="Freeform 6"/>
            <p:cNvSpPr>
              <a:spLocks noEditPoints="1"/>
            </p:cNvSpPr>
            <p:nvPr/>
          </p:nvSpPr>
          <p:spPr bwMode="auto">
            <a:xfrm>
              <a:off x="1070705" y="2972985"/>
              <a:ext cx="1176369" cy="1161485"/>
            </a:xfrm>
            <a:custGeom>
              <a:avLst/>
              <a:gdLst>
                <a:gd name="T0" fmla="*/ 52 w 56"/>
                <a:gd name="T1" fmla="*/ 24 h 56"/>
                <a:gd name="T2" fmla="*/ 48 w 56"/>
                <a:gd name="T3" fmla="*/ 24 h 56"/>
                <a:gd name="T4" fmla="*/ 45 w 56"/>
                <a:gd name="T5" fmla="*/ 17 h 56"/>
                <a:gd name="T6" fmla="*/ 48 w 56"/>
                <a:gd name="T7" fmla="*/ 14 h 56"/>
                <a:gd name="T8" fmla="*/ 48 w 56"/>
                <a:gd name="T9" fmla="*/ 8 h 56"/>
                <a:gd name="T10" fmla="*/ 42 w 56"/>
                <a:gd name="T11" fmla="*/ 8 h 56"/>
                <a:gd name="T12" fmla="*/ 39 w 56"/>
                <a:gd name="T13" fmla="*/ 11 h 56"/>
                <a:gd name="T14" fmla="*/ 32 w 56"/>
                <a:gd name="T15" fmla="*/ 8 h 56"/>
                <a:gd name="T16" fmla="*/ 32 w 56"/>
                <a:gd name="T17" fmla="*/ 4 h 56"/>
                <a:gd name="T18" fmla="*/ 28 w 56"/>
                <a:gd name="T19" fmla="*/ 0 h 56"/>
                <a:gd name="T20" fmla="*/ 24 w 56"/>
                <a:gd name="T21" fmla="*/ 4 h 56"/>
                <a:gd name="T22" fmla="*/ 24 w 56"/>
                <a:gd name="T23" fmla="*/ 8 h 56"/>
                <a:gd name="T24" fmla="*/ 17 w 56"/>
                <a:gd name="T25" fmla="*/ 11 h 56"/>
                <a:gd name="T26" fmla="*/ 14 w 56"/>
                <a:gd name="T27" fmla="*/ 8 h 56"/>
                <a:gd name="T28" fmla="*/ 8 w 56"/>
                <a:gd name="T29" fmla="*/ 8 h 56"/>
                <a:gd name="T30" fmla="*/ 8 w 56"/>
                <a:gd name="T31" fmla="*/ 14 h 56"/>
                <a:gd name="T32" fmla="*/ 11 w 56"/>
                <a:gd name="T33" fmla="*/ 17 h 56"/>
                <a:gd name="T34" fmla="*/ 8 w 56"/>
                <a:gd name="T35" fmla="*/ 24 h 56"/>
                <a:gd name="T36" fmla="*/ 4 w 56"/>
                <a:gd name="T37" fmla="*/ 24 h 56"/>
                <a:gd name="T38" fmla="*/ 0 w 56"/>
                <a:gd name="T39" fmla="*/ 28 h 56"/>
                <a:gd name="T40" fmla="*/ 4 w 56"/>
                <a:gd name="T41" fmla="*/ 32 h 56"/>
                <a:gd name="T42" fmla="*/ 8 w 56"/>
                <a:gd name="T43" fmla="*/ 32 h 56"/>
                <a:gd name="T44" fmla="*/ 11 w 56"/>
                <a:gd name="T45" fmla="*/ 39 h 56"/>
                <a:gd name="T46" fmla="*/ 8 w 56"/>
                <a:gd name="T47" fmla="*/ 42 h 56"/>
                <a:gd name="T48" fmla="*/ 8 w 56"/>
                <a:gd name="T49" fmla="*/ 48 h 56"/>
                <a:gd name="T50" fmla="*/ 11 w 56"/>
                <a:gd name="T51" fmla="*/ 49 h 56"/>
                <a:gd name="T52" fmla="*/ 14 w 56"/>
                <a:gd name="T53" fmla="*/ 48 h 56"/>
                <a:gd name="T54" fmla="*/ 17 w 56"/>
                <a:gd name="T55" fmla="*/ 45 h 56"/>
                <a:gd name="T56" fmla="*/ 24 w 56"/>
                <a:gd name="T57" fmla="*/ 48 h 56"/>
                <a:gd name="T58" fmla="*/ 24 w 56"/>
                <a:gd name="T59" fmla="*/ 52 h 56"/>
                <a:gd name="T60" fmla="*/ 28 w 56"/>
                <a:gd name="T61" fmla="*/ 56 h 56"/>
                <a:gd name="T62" fmla="*/ 32 w 56"/>
                <a:gd name="T63" fmla="*/ 52 h 56"/>
                <a:gd name="T64" fmla="*/ 32 w 56"/>
                <a:gd name="T65" fmla="*/ 48 h 56"/>
                <a:gd name="T66" fmla="*/ 39 w 56"/>
                <a:gd name="T67" fmla="*/ 45 h 56"/>
                <a:gd name="T68" fmla="*/ 42 w 56"/>
                <a:gd name="T69" fmla="*/ 48 h 56"/>
                <a:gd name="T70" fmla="*/ 45 w 56"/>
                <a:gd name="T71" fmla="*/ 49 h 56"/>
                <a:gd name="T72" fmla="*/ 48 w 56"/>
                <a:gd name="T73" fmla="*/ 48 h 56"/>
                <a:gd name="T74" fmla="*/ 48 w 56"/>
                <a:gd name="T75" fmla="*/ 42 h 56"/>
                <a:gd name="T76" fmla="*/ 45 w 56"/>
                <a:gd name="T77" fmla="*/ 39 h 56"/>
                <a:gd name="T78" fmla="*/ 48 w 56"/>
                <a:gd name="T79" fmla="*/ 32 h 56"/>
                <a:gd name="T80" fmla="*/ 52 w 56"/>
                <a:gd name="T81" fmla="*/ 32 h 56"/>
                <a:gd name="T82" fmla="*/ 56 w 56"/>
                <a:gd name="T83" fmla="*/ 28 h 56"/>
                <a:gd name="T84" fmla="*/ 52 w 56"/>
                <a:gd name="T85" fmla="*/ 24 h 56"/>
                <a:gd name="T86" fmla="*/ 28 w 56"/>
                <a:gd name="T87" fmla="*/ 40 h 56"/>
                <a:gd name="T88" fmla="*/ 16 w 56"/>
                <a:gd name="T89" fmla="*/ 28 h 56"/>
                <a:gd name="T90" fmla="*/ 28 w 56"/>
                <a:gd name="T91" fmla="*/ 16 h 56"/>
                <a:gd name="T92" fmla="*/ 40 w 56"/>
                <a:gd name="T93" fmla="*/ 28 h 56"/>
                <a:gd name="T94" fmla="*/ 28 w 56"/>
                <a:gd name="T95" fmla="*/ 4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 h="56">
                  <a:moveTo>
                    <a:pt x="52" y="24"/>
                  </a:moveTo>
                  <a:cubicBezTo>
                    <a:pt x="48" y="24"/>
                    <a:pt x="48" y="24"/>
                    <a:pt x="48" y="24"/>
                  </a:cubicBezTo>
                  <a:cubicBezTo>
                    <a:pt x="47" y="21"/>
                    <a:pt x="46" y="19"/>
                    <a:pt x="45" y="17"/>
                  </a:cubicBezTo>
                  <a:cubicBezTo>
                    <a:pt x="48" y="14"/>
                    <a:pt x="48" y="14"/>
                    <a:pt x="48" y="14"/>
                  </a:cubicBezTo>
                  <a:cubicBezTo>
                    <a:pt x="49" y="12"/>
                    <a:pt x="49" y="10"/>
                    <a:pt x="48" y="8"/>
                  </a:cubicBezTo>
                  <a:cubicBezTo>
                    <a:pt x="46" y="7"/>
                    <a:pt x="44" y="7"/>
                    <a:pt x="42" y="8"/>
                  </a:cubicBezTo>
                  <a:cubicBezTo>
                    <a:pt x="39" y="11"/>
                    <a:pt x="39" y="11"/>
                    <a:pt x="39" y="11"/>
                  </a:cubicBezTo>
                  <a:cubicBezTo>
                    <a:pt x="37" y="10"/>
                    <a:pt x="35" y="9"/>
                    <a:pt x="32" y="8"/>
                  </a:cubicBezTo>
                  <a:cubicBezTo>
                    <a:pt x="32" y="4"/>
                    <a:pt x="32" y="4"/>
                    <a:pt x="32" y="4"/>
                  </a:cubicBezTo>
                  <a:cubicBezTo>
                    <a:pt x="32" y="2"/>
                    <a:pt x="30" y="0"/>
                    <a:pt x="28" y="0"/>
                  </a:cubicBezTo>
                  <a:cubicBezTo>
                    <a:pt x="26" y="0"/>
                    <a:pt x="24" y="2"/>
                    <a:pt x="24" y="4"/>
                  </a:cubicBezTo>
                  <a:cubicBezTo>
                    <a:pt x="24" y="8"/>
                    <a:pt x="24" y="8"/>
                    <a:pt x="24" y="8"/>
                  </a:cubicBezTo>
                  <a:cubicBezTo>
                    <a:pt x="21" y="9"/>
                    <a:pt x="19" y="10"/>
                    <a:pt x="17" y="11"/>
                  </a:cubicBezTo>
                  <a:cubicBezTo>
                    <a:pt x="14" y="8"/>
                    <a:pt x="14" y="8"/>
                    <a:pt x="14" y="8"/>
                  </a:cubicBezTo>
                  <a:cubicBezTo>
                    <a:pt x="12" y="7"/>
                    <a:pt x="10" y="7"/>
                    <a:pt x="8" y="8"/>
                  </a:cubicBezTo>
                  <a:cubicBezTo>
                    <a:pt x="7" y="10"/>
                    <a:pt x="7" y="12"/>
                    <a:pt x="8" y="14"/>
                  </a:cubicBezTo>
                  <a:cubicBezTo>
                    <a:pt x="11" y="17"/>
                    <a:pt x="11" y="17"/>
                    <a:pt x="11" y="17"/>
                  </a:cubicBezTo>
                  <a:cubicBezTo>
                    <a:pt x="10" y="19"/>
                    <a:pt x="9" y="21"/>
                    <a:pt x="8" y="24"/>
                  </a:cubicBezTo>
                  <a:cubicBezTo>
                    <a:pt x="4" y="24"/>
                    <a:pt x="4" y="24"/>
                    <a:pt x="4" y="24"/>
                  </a:cubicBezTo>
                  <a:cubicBezTo>
                    <a:pt x="2" y="24"/>
                    <a:pt x="0" y="26"/>
                    <a:pt x="0" y="28"/>
                  </a:cubicBezTo>
                  <a:cubicBezTo>
                    <a:pt x="0" y="30"/>
                    <a:pt x="2" y="32"/>
                    <a:pt x="4" y="32"/>
                  </a:cubicBezTo>
                  <a:cubicBezTo>
                    <a:pt x="8" y="32"/>
                    <a:pt x="8" y="32"/>
                    <a:pt x="8" y="32"/>
                  </a:cubicBezTo>
                  <a:cubicBezTo>
                    <a:pt x="9" y="35"/>
                    <a:pt x="10" y="37"/>
                    <a:pt x="11" y="39"/>
                  </a:cubicBezTo>
                  <a:cubicBezTo>
                    <a:pt x="8" y="42"/>
                    <a:pt x="8" y="42"/>
                    <a:pt x="8" y="42"/>
                  </a:cubicBezTo>
                  <a:cubicBezTo>
                    <a:pt x="7" y="44"/>
                    <a:pt x="7" y="46"/>
                    <a:pt x="8" y="48"/>
                  </a:cubicBezTo>
                  <a:cubicBezTo>
                    <a:pt x="9" y="49"/>
                    <a:pt x="10" y="49"/>
                    <a:pt x="11" y="49"/>
                  </a:cubicBezTo>
                  <a:cubicBezTo>
                    <a:pt x="12" y="49"/>
                    <a:pt x="13" y="49"/>
                    <a:pt x="14" y="48"/>
                  </a:cubicBezTo>
                  <a:cubicBezTo>
                    <a:pt x="17" y="45"/>
                    <a:pt x="17" y="45"/>
                    <a:pt x="17" y="45"/>
                  </a:cubicBezTo>
                  <a:cubicBezTo>
                    <a:pt x="19" y="46"/>
                    <a:pt x="21" y="47"/>
                    <a:pt x="24" y="48"/>
                  </a:cubicBezTo>
                  <a:cubicBezTo>
                    <a:pt x="24" y="52"/>
                    <a:pt x="24" y="52"/>
                    <a:pt x="24" y="52"/>
                  </a:cubicBezTo>
                  <a:cubicBezTo>
                    <a:pt x="24" y="54"/>
                    <a:pt x="26" y="56"/>
                    <a:pt x="28" y="56"/>
                  </a:cubicBezTo>
                  <a:cubicBezTo>
                    <a:pt x="30" y="56"/>
                    <a:pt x="32" y="54"/>
                    <a:pt x="32" y="52"/>
                  </a:cubicBezTo>
                  <a:cubicBezTo>
                    <a:pt x="32" y="48"/>
                    <a:pt x="32" y="48"/>
                    <a:pt x="32" y="48"/>
                  </a:cubicBezTo>
                  <a:cubicBezTo>
                    <a:pt x="35" y="47"/>
                    <a:pt x="37" y="46"/>
                    <a:pt x="39" y="45"/>
                  </a:cubicBezTo>
                  <a:cubicBezTo>
                    <a:pt x="42" y="48"/>
                    <a:pt x="42" y="48"/>
                    <a:pt x="42" y="48"/>
                  </a:cubicBezTo>
                  <a:cubicBezTo>
                    <a:pt x="43" y="49"/>
                    <a:pt x="44" y="49"/>
                    <a:pt x="45" y="49"/>
                  </a:cubicBezTo>
                  <a:cubicBezTo>
                    <a:pt x="46" y="49"/>
                    <a:pt x="47" y="49"/>
                    <a:pt x="48" y="48"/>
                  </a:cubicBezTo>
                  <a:cubicBezTo>
                    <a:pt x="49" y="46"/>
                    <a:pt x="49" y="44"/>
                    <a:pt x="48" y="42"/>
                  </a:cubicBezTo>
                  <a:cubicBezTo>
                    <a:pt x="45" y="39"/>
                    <a:pt x="45" y="39"/>
                    <a:pt x="45" y="39"/>
                  </a:cubicBezTo>
                  <a:cubicBezTo>
                    <a:pt x="46" y="37"/>
                    <a:pt x="47" y="35"/>
                    <a:pt x="48" y="32"/>
                  </a:cubicBezTo>
                  <a:cubicBezTo>
                    <a:pt x="52" y="32"/>
                    <a:pt x="52" y="32"/>
                    <a:pt x="52" y="32"/>
                  </a:cubicBezTo>
                  <a:cubicBezTo>
                    <a:pt x="54" y="32"/>
                    <a:pt x="56" y="30"/>
                    <a:pt x="56" y="28"/>
                  </a:cubicBezTo>
                  <a:cubicBezTo>
                    <a:pt x="56" y="26"/>
                    <a:pt x="54" y="24"/>
                    <a:pt x="52" y="24"/>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a:endParaRPr lang="en-US"/>
            </a:p>
          </p:txBody>
        </p:sp>
      </p:grpSp>
      <p:sp>
        <p:nvSpPr>
          <p:cNvPr id="13" name="Title 1"/>
          <p:cNvSpPr>
            <a:spLocks noGrp="1"/>
          </p:cNvSpPr>
          <p:nvPr>
            <p:ph type="title"/>
          </p:nvPr>
        </p:nvSpPr>
        <p:spPr>
          <a:xfrm>
            <a:off x="485776" y="355601"/>
            <a:ext cx="11223623" cy="495299"/>
          </a:xfrm>
        </p:spPr>
        <p:txBody>
          <a:bodyPr/>
          <a:lstStyle/>
          <a:p>
            <a:r>
              <a:rPr lang="es-ES" dirty="0" smtClean="0"/>
              <a:t>Reinstalaciones y prima de reinstalación</a:t>
            </a:r>
            <a:endParaRPr lang="es-ES" dirty="0"/>
          </a:p>
        </p:txBody>
      </p:sp>
      <p:sp>
        <p:nvSpPr>
          <p:cNvPr id="14" name="Text Placeholder 5"/>
          <p:cNvSpPr>
            <a:spLocks noGrp="1"/>
          </p:cNvSpPr>
          <p:nvPr>
            <p:ph type="body" sz="quarter" idx="12"/>
          </p:nvPr>
        </p:nvSpPr>
        <p:spPr>
          <a:xfrm>
            <a:off x="485776" y="806400"/>
            <a:ext cx="11226800" cy="320400"/>
          </a:xfrm>
        </p:spPr>
        <p:txBody>
          <a:bodyPr/>
          <a:lstStyle/>
          <a:p>
            <a:r>
              <a:rPr lang="es-ES" dirty="0" smtClean="0">
                <a:solidFill>
                  <a:schemeClr val="tx2"/>
                </a:solidFill>
              </a:rPr>
              <a:t>Concepto</a:t>
            </a:r>
            <a:endParaRPr lang="en-GB" dirty="0">
              <a:solidFill>
                <a:schemeClr val="tx2"/>
              </a:solidFill>
            </a:endParaRPr>
          </a:p>
        </p:txBody>
      </p:sp>
    </p:spTree>
    <p:custDataLst>
      <p:custData r:id="rId1"/>
    </p:custDataLst>
    <p:extLst>
      <p:ext uri="{BB962C8B-B14F-4D97-AF65-F5344CB8AC3E}">
        <p14:creationId xmlns:p14="http://schemas.microsoft.com/office/powerpoint/2010/main" val="2999810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Reinstalaciones</a:t>
            </a:r>
            <a:endParaRPr lang="es-ES" dirty="0"/>
          </a:p>
        </p:txBody>
      </p:sp>
      <p:sp>
        <p:nvSpPr>
          <p:cNvPr id="6" name="Text Placeholder 5"/>
          <p:cNvSpPr>
            <a:spLocks noGrp="1"/>
          </p:cNvSpPr>
          <p:nvPr>
            <p:ph type="body" sz="quarter" idx="12"/>
          </p:nvPr>
        </p:nvSpPr>
        <p:spPr/>
        <p:txBody>
          <a:bodyPr/>
          <a:lstStyle/>
          <a:p>
            <a:r>
              <a:rPr lang="es-ES" dirty="0" smtClean="0">
                <a:solidFill>
                  <a:schemeClr val="tx2"/>
                </a:solidFill>
              </a:rPr>
              <a:t>Ejemplo Práctico</a:t>
            </a:r>
            <a:endParaRPr lang="en-GB" dirty="0">
              <a:solidFill>
                <a:schemeClr val="tx2"/>
              </a:solidFill>
            </a:endParaRPr>
          </a:p>
        </p:txBody>
      </p:sp>
      <p:sp>
        <p:nvSpPr>
          <p:cNvPr id="10" name="Rectangle 9"/>
          <p:cNvSpPr/>
          <p:nvPr/>
        </p:nvSpPr>
        <p:spPr>
          <a:xfrm>
            <a:off x="727242" y="3241153"/>
            <a:ext cx="2071482" cy="1165547"/>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$4,00</a:t>
            </a:r>
            <a:r>
              <a:rPr kumimoji="0" lang="es-PE" sz="1100" b="0" i="0" u="none" strike="noStrike" kern="0" cap="none" spc="0" normalizeH="0" baseline="0" noProof="0" dirty="0" smtClean="0">
                <a:ln>
                  <a:noFill/>
                </a:ln>
                <a:solidFill>
                  <a:srgbClr val="FFFFFF"/>
                </a:solidFill>
                <a:effectLst/>
                <a:uLnTx/>
                <a:uFillTx/>
                <a:latin typeface="Arial" panose="020B0604020202020204"/>
              </a:rPr>
              <a:t>0,000</a:t>
            </a:r>
          </a:p>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ROL 20%</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PE" sz="1100" b="0" i="0" u="none" strike="noStrike" kern="0" cap="none" spc="0" normalizeH="0" baseline="0" noProof="0" dirty="0" smtClean="0">
                <a:ln>
                  <a:noFill/>
                </a:ln>
                <a:solidFill>
                  <a:srgbClr val="FFFFFF"/>
                </a:solidFill>
                <a:effectLst/>
                <a:uLnTx/>
                <a:uFillTx/>
                <a:latin typeface="Arial" panose="020B0604020202020204"/>
              </a:rPr>
              <a:t>2@100%</a:t>
            </a:r>
            <a:endParaRPr kumimoji="0" lang="es-PE" sz="1100" b="0" i="0" u="none" strike="noStrike" kern="0" cap="none" spc="0" normalizeH="0" baseline="0" noProof="0" dirty="0">
              <a:ln>
                <a:noFill/>
              </a:ln>
              <a:solidFill>
                <a:srgbClr val="FFFFFF"/>
              </a:solidFill>
              <a:effectLst/>
              <a:uLnTx/>
              <a:uFillTx/>
              <a:latin typeface="Arial" panose="020B0604020202020204"/>
            </a:endParaRPr>
          </a:p>
        </p:txBody>
      </p:sp>
      <p:sp>
        <p:nvSpPr>
          <p:cNvPr id="11" name="Rectangle 10"/>
          <p:cNvSpPr/>
          <p:nvPr/>
        </p:nvSpPr>
        <p:spPr>
          <a:xfrm>
            <a:off x="727242" y="4399425"/>
            <a:ext cx="2071482" cy="554530"/>
          </a:xfrm>
          <a:prstGeom prst="rect">
            <a:avLst/>
          </a:prstGeom>
          <a:pattFill prst="wdUpDiag">
            <a:fgClr>
              <a:srgbClr val="EE3D8B"/>
            </a:fgClr>
            <a:bgClr>
              <a:srgbClr val="FFFFFF"/>
            </a:bgClr>
          </a:patt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p:cNvSpPr/>
          <p:nvPr/>
        </p:nvSpPr>
        <p:spPr>
          <a:xfrm>
            <a:off x="732117" y="2046268"/>
            <a:ext cx="2071482" cy="1167307"/>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a:t>
            </a:r>
            <a:r>
              <a:rPr kumimoji="0" lang="es-PE" sz="1100" b="0" i="0" u="none" strike="noStrike" kern="0" cap="none" spc="0" normalizeH="0" baseline="0" noProof="0" dirty="0" smtClean="0">
                <a:ln>
                  <a:noFill/>
                </a:ln>
                <a:solidFill>
                  <a:srgbClr val="FFFFFF"/>
                </a:solidFill>
                <a:effectLst/>
                <a:uLnTx/>
                <a:uFillTx/>
                <a:latin typeface="Arial" panose="020B0604020202020204"/>
              </a:rPr>
              <a:t>5,000,000</a:t>
            </a:r>
          </a:p>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ROL 2%</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PE" sz="1100" b="0" i="0" u="none" strike="noStrike" kern="0" cap="none" spc="0" normalizeH="0" baseline="0" noProof="0" dirty="0" smtClean="0">
                <a:ln>
                  <a:noFill/>
                </a:ln>
                <a:solidFill>
                  <a:srgbClr val="FFFFFF"/>
                </a:solidFill>
                <a:effectLst/>
                <a:uLnTx/>
                <a:uFillTx/>
                <a:latin typeface="Arial" panose="020B0604020202020204"/>
              </a:rPr>
              <a:t>1@100%</a:t>
            </a:r>
            <a:endParaRPr kumimoji="0" lang="es-PE" sz="1100" b="0" i="0" u="none" strike="noStrike" kern="0" cap="none" spc="0" normalizeH="0" baseline="0" noProof="0" dirty="0">
              <a:ln>
                <a:noFill/>
              </a:ln>
              <a:solidFill>
                <a:srgbClr val="FFFFFF"/>
              </a:solidFill>
              <a:effectLst/>
              <a:uLnTx/>
              <a:uFillTx/>
              <a:latin typeface="Arial" panose="020B0604020202020204"/>
            </a:endParaRPr>
          </a:p>
        </p:txBody>
      </p:sp>
      <p:sp>
        <p:nvSpPr>
          <p:cNvPr id="31" name="Rectangle 30"/>
          <p:cNvSpPr/>
          <p:nvPr/>
        </p:nvSpPr>
        <p:spPr>
          <a:xfrm>
            <a:off x="813069" y="4486133"/>
            <a:ext cx="1889089" cy="355768"/>
          </a:xfrm>
          <a:prstGeom prst="rect">
            <a:avLst/>
          </a:prstGeom>
          <a:solidFill>
            <a:srgbClr val="EE3D8B"/>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Retención de la Compañía $1,000,000</a:t>
            </a:r>
            <a:endParaRPr kumimoji="0" lang="es-PE" sz="1100" b="0" i="0" u="none" strike="noStrike" kern="0" cap="none" spc="0" normalizeH="0" baseline="0" noProof="0" dirty="0">
              <a:ln>
                <a:noFill/>
              </a:ln>
              <a:solidFill>
                <a:srgbClr val="FFFFFF"/>
              </a:solidFill>
              <a:effectLst/>
              <a:uLnTx/>
              <a:uFillTx/>
              <a:latin typeface="Arial" panose="020B0604020202020204"/>
            </a:endParaRPr>
          </a:p>
        </p:txBody>
      </p:sp>
      <p:graphicFrame>
        <p:nvGraphicFramePr>
          <p:cNvPr id="34" name="Group 72"/>
          <p:cNvGraphicFramePr>
            <a:graphicFrameLocks noGrp="1"/>
          </p:cNvGraphicFramePr>
          <p:nvPr>
            <p:extLst>
              <p:ext uri="{D42A27DB-BD31-4B8C-83A1-F6EECF244321}">
                <p14:modId xmlns:p14="http://schemas.microsoft.com/office/powerpoint/2010/main" val="1383135009"/>
              </p:ext>
            </p:extLst>
          </p:nvPr>
        </p:nvGraphicFramePr>
        <p:xfrm>
          <a:off x="3486730" y="2997746"/>
          <a:ext cx="7369689" cy="1927034"/>
        </p:xfrm>
        <a:graphic>
          <a:graphicData uri="http://schemas.openxmlformats.org/drawingml/2006/table">
            <a:tbl>
              <a:tblPr/>
              <a:tblGrid>
                <a:gridCol w="2567217">
                  <a:extLst>
                    <a:ext uri="{9D8B030D-6E8A-4147-A177-3AD203B41FA5}">
                      <a16:colId xmlns:a16="http://schemas.microsoft.com/office/drawing/2014/main" val="20000"/>
                    </a:ext>
                  </a:extLst>
                </a:gridCol>
                <a:gridCol w="1300207">
                  <a:extLst>
                    <a:ext uri="{9D8B030D-6E8A-4147-A177-3AD203B41FA5}">
                      <a16:colId xmlns:a16="http://schemas.microsoft.com/office/drawing/2014/main" val="20001"/>
                    </a:ext>
                  </a:extLst>
                </a:gridCol>
                <a:gridCol w="1294676">
                  <a:extLst>
                    <a:ext uri="{9D8B030D-6E8A-4147-A177-3AD203B41FA5}">
                      <a16:colId xmlns:a16="http://schemas.microsoft.com/office/drawing/2014/main" val="20002"/>
                    </a:ext>
                  </a:extLst>
                </a:gridCol>
                <a:gridCol w="1139757">
                  <a:extLst>
                    <a:ext uri="{9D8B030D-6E8A-4147-A177-3AD203B41FA5}">
                      <a16:colId xmlns:a16="http://schemas.microsoft.com/office/drawing/2014/main" val="2396946943"/>
                    </a:ext>
                  </a:extLst>
                </a:gridCol>
                <a:gridCol w="1067832">
                  <a:extLst>
                    <a:ext uri="{9D8B030D-6E8A-4147-A177-3AD203B41FA5}">
                      <a16:colId xmlns:a16="http://schemas.microsoft.com/office/drawing/2014/main" val="20003"/>
                    </a:ext>
                  </a:extLst>
                </a:gridCol>
              </a:tblGrid>
              <a:tr h="341043">
                <a:tc>
                  <a:txBody>
                    <a:bodyPr/>
                    <a:lstStyle/>
                    <a:p>
                      <a:pPr marL="0" marR="0" lvl="0" indent="0" algn="l" defTabSz="939800" rtl="0" eaLnBrk="1" fontAlgn="base" latinLnBrk="0" hangingPunct="1">
                        <a:lnSpc>
                          <a:spcPct val="100000"/>
                        </a:lnSpc>
                        <a:spcBef>
                          <a:spcPts val="0"/>
                        </a:spcBef>
                        <a:spcAft>
                          <a:spcPct val="0"/>
                        </a:spcAft>
                        <a:buClrTx/>
                        <a:buSzTx/>
                        <a:buFontTx/>
                        <a:buNone/>
                        <a:tabLst/>
                      </a:pPr>
                      <a:endParaRPr kumimoji="0" lang="es-AR" sz="1400" b="1" i="0" u="none" strike="noStrike" cap="none" normalizeH="0" baseline="0" noProof="0" dirty="0" smtClean="0">
                        <a:ln>
                          <a:noFill/>
                        </a:ln>
                        <a:solidFill>
                          <a:schemeClr val="accent2"/>
                        </a:solidFill>
                        <a:effectLst/>
                        <a:latin typeface="Arial" charset="0"/>
                        <a:ea typeface="MS PGothic" pitchFamily="34" charset="-128"/>
                      </a:endParaRPr>
                    </a:p>
                  </a:txBody>
                  <a:tcPr marL="90000" marR="9000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1</a:t>
                      </a:r>
                    </a:p>
                  </a:txBody>
                  <a:tcPr marL="90000" marR="90000" marT="0" marB="0" anchor="ctr" horzOverflow="overflow">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2</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3</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4</a:t>
                      </a:r>
                    </a:p>
                  </a:txBody>
                  <a:tcPr marL="90000" marR="90000" marT="0" marB="0" anchor="ctr" horzOverflow="overflow">
                    <a:lnL w="12700" cap="flat" cmpd="sng" algn="ctr">
                      <a:solidFill>
                        <a:schemeClr val="bg1"/>
                      </a:solid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30066">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tx1"/>
                          </a:solidFill>
                          <a:effectLst/>
                          <a:latin typeface="Arial" charset="0"/>
                          <a:ea typeface="MS PGothic" pitchFamily="34" charset="-128"/>
                        </a:rPr>
                        <a:t>Siniestro Bruto</a:t>
                      </a:r>
                    </a:p>
                  </a:txBody>
                  <a:tcPr marL="90000" marR="90000" marT="0" marB="0" anchor="ctr" horzOverflow="overflow">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$7,000,000</a:t>
                      </a:r>
                    </a:p>
                  </a:txBody>
                  <a:tcPr marL="90000" marR="90000" marT="0" marB="0" anchor="ctr" horzOverflow="overflow">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$3,000,000</a:t>
                      </a:r>
                    </a:p>
                  </a:txBody>
                  <a:tcPr marL="90000" marR="90000" marT="0" marB="0" anchor="ctr" horzOverflow="overflow">
                    <a:lnL>
                      <a:noFill/>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$4,500,000</a:t>
                      </a:r>
                    </a:p>
                  </a:txBody>
                  <a:tcPr marL="90000" marR="90000" marT="0" marB="0" anchor="ctr" horzOverflow="overflow">
                    <a:lnL>
                      <a:noFill/>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$6,000,000</a:t>
                      </a:r>
                    </a:p>
                  </a:txBody>
                  <a:tcPr marL="90000" marR="90000" marT="0" marB="0" anchor="ctr" horzOverflow="overflow">
                    <a:lnL>
                      <a:noFill/>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700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tx1"/>
                          </a:solidFill>
                          <a:effectLst/>
                          <a:latin typeface="Arial" charset="0"/>
                          <a:ea typeface="MS PGothic" pitchFamily="34" charset="-128"/>
                        </a:rPr>
                        <a:t>Recupero Capa 1</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$3,500,000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rgbClr val="FF0000"/>
                          </a:solidFill>
                          <a:effectLst/>
                          <a:latin typeface="Arial" charset="0"/>
                          <a:ea typeface="MS PGothic" pitchFamily="34" charset="-128"/>
                        </a:rPr>
                        <a:t>$2,500,000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312">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s-AR" sz="1200" b="1" i="0" u="none" strike="noStrike" cap="none" normalizeH="0" baseline="0" noProof="0" dirty="0" smtClean="0">
                          <a:ln>
                            <a:noFill/>
                          </a:ln>
                          <a:solidFill>
                            <a:schemeClr val="tx1"/>
                          </a:solidFill>
                          <a:effectLst/>
                          <a:latin typeface="Arial" charset="0"/>
                          <a:ea typeface="MS PGothic" pitchFamily="34" charset="-128"/>
                        </a:rPr>
                        <a:t>Recupero Capa 2</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$1,000,000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0143684"/>
                  </a:ext>
                </a:extLst>
              </a:tr>
              <a:tr h="308275">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Capacidad Usada</a:t>
                      </a:r>
                      <a:r>
                        <a:rPr lang="es-AR" sz="1200" b="1" kern="0" baseline="0" noProof="0" dirty="0" smtClean="0"/>
                        <a:t> Capa 1</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$6,000,000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$9,500,000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rgbClr val="FF0000"/>
                          </a:solidFill>
                          <a:effectLst/>
                          <a:latin typeface="Arial" charset="0"/>
                          <a:ea typeface="MS PGothic" pitchFamily="34" charset="-128"/>
                        </a:rPr>
                        <a:t>$12,000,000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3158261"/>
                  </a:ext>
                </a:extLst>
              </a:tr>
              <a:tr h="283336">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Capacidad Usada Capa</a:t>
                      </a:r>
                      <a:r>
                        <a:rPr lang="es-AR" sz="1200" b="1" kern="0" baseline="0" noProof="0" dirty="0" smtClean="0"/>
                        <a:t> 2</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$3,000,000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4058399"/>
                  </a:ext>
                </a:extLst>
              </a:tr>
            </a:tbl>
          </a:graphicData>
        </a:graphic>
      </p:graphicFrame>
      <p:sp>
        <p:nvSpPr>
          <p:cNvPr id="35" name="Rectangle 34"/>
          <p:cNvSpPr/>
          <p:nvPr/>
        </p:nvSpPr>
        <p:spPr>
          <a:xfrm>
            <a:off x="727242" y="1578458"/>
            <a:ext cx="2094945" cy="379899"/>
          </a:xfrm>
          <a:prstGeom prst="rect">
            <a:avLst/>
          </a:prstGeom>
          <a:solidFill>
            <a:srgbClr val="F8ACB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100" b="1" i="0" u="none" strike="noStrike" kern="0" cap="none" spc="0" normalizeH="0" baseline="0" noProof="0" dirty="0" err="1" smtClean="0">
                <a:ln>
                  <a:noFill/>
                </a:ln>
                <a:solidFill>
                  <a:srgbClr val="FFFFFF"/>
                </a:solidFill>
                <a:effectLst/>
                <a:uLnTx/>
                <a:uFillTx/>
                <a:latin typeface="Arial" panose="020B0604020202020204"/>
              </a:rPr>
              <a:t>Risk</a:t>
            </a:r>
            <a:r>
              <a:rPr kumimoji="0" lang="es-PE" sz="1100" b="1" i="0" u="none" strike="noStrike" kern="0" cap="none" spc="0" normalizeH="0" baseline="0" noProof="0" dirty="0" smtClean="0">
                <a:ln>
                  <a:noFill/>
                </a:ln>
                <a:solidFill>
                  <a:srgbClr val="FFFFFF"/>
                </a:solidFill>
                <a:effectLst/>
                <a:uLnTx/>
                <a:uFillTx/>
                <a:latin typeface="Arial" panose="020B0604020202020204"/>
              </a:rPr>
              <a:t> XL</a:t>
            </a:r>
            <a:endParaRPr kumimoji="0" lang="es-PE" sz="1100" b="1" i="0" u="none" strike="noStrike" kern="0" cap="none" spc="0" normalizeH="0" baseline="0" noProof="0" dirty="0">
              <a:ln>
                <a:noFill/>
              </a:ln>
              <a:solidFill>
                <a:srgbClr val="FFFFFF"/>
              </a:solidFill>
              <a:effectLst/>
              <a:uLnTx/>
              <a:uFillTx/>
              <a:latin typeface="Arial" panose="020B0604020202020204"/>
            </a:endParaRPr>
          </a:p>
        </p:txBody>
      </p:sp>
      <p:sp>
        <p:nvSpPr>
          <p:cNvPr id="36" name="TextBox 35"/>
          <p:cNvSpPr txBox="1"/>
          <p:nvPr/>
        </p:nvSpPr>
        <p:spPr>
          <a:xfrm>
            <a:off x="2423993" y="5515313"/>
            <a:ext cx="8893462" cy="430887"/>
          </a:xfrm>
          <a:prstGeom prst="rect">
            <a:avLst/>
          </a:prstGeom>
          <a:noFill/>
        </p:spPr>
        <p:txBody>
          <a:bodyPr wrap="square" lIns="0" tIns="0" rIns="0" bIns="0" rtlCol="0">
            <a:spAutoFit/>
          </a:bodyPr>
          <a:lstStyle/>
          <a:p>
            <a:r>
              <a:rPr lang="es-UY" sz="1400" b="1" i="1" dirty="0" smtClean="0">
                <a:solidFill>
                  <a:schemeClr val="accent2"/>
                </a:solidFill>
              </a:rPr>
              <a:t>El cuarto siniestro ha agotado el número de reinstalaciones disponibles, de manera que no pueden recuperar el monto total de este siniestro. </a:t>
            </a:r>
            <a:endParaRPr lang="es-UY" sz="1400" b="1" i="1" dirty="0">
              <a:solidFill>
                <a:schemeClr val="accent2"/>
              </a:solidFill>
            </a:endParaRPr>
          </a:p>
        </p:txBody>
      </p:sp>
      <p:grpSp>
        <p:nvGrpSpPr>
          <p:cNvPr id="37" name="Group 4"/>
          <p:cNvGrpSpPr>
            <a:grpSpLocks noChangeAspect="1"/>
          </p:cNvGrpSpPr>
          <p:nvPr/>
        </p:nvGrpSpPr>
        <p:grpSpPr bwMode="auto">
          <a:xfrm>
            <a:off x="1408244" y="5503768"/>
            <a:ext cx="612775" cy="529888"/>
            <a:chOff x="3838" y="2158"/>
            <a:chExt cx="621" cy="537"/>
          </a:xfrm>
          <a:solidFill>
            <a:schemeClr val="accent2"/>
          </a:solidFill>
        </p:grpSpPr>
        <p:sp>
          <p:nvSpPr>
            <p:cNvPr id="38" name="Oval 5"/>
            <p:cNvSpPr>
              <a:spLocks noChangeArrowheads="1"/>
            </p:cNvSpPr>
            <p:nvPr/>
          </p:nvSpPr>
          <p:spPr bwMode="auto">
            <a:xfrm>
              <a:off x="4070" y="2254"/>
              <a:ext cx="154" cy="15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sp>
          <p:nvSpPr>
            <p:cNvPr id="39" name="Freeform 6"/>
            <p:cNvSpPr>
              <a:spLocks/>
            </p:cNvSpPr>
            <p:nvPr/>
          </p:nvSpPr>
          <p:spPr bwMode="auto">
            <a:xfrm>
              <a:off x="3838" y="2158"/>
              <a:ext cx="621" cy="420"/>
            </a:xfrm>
            <a:custGeom>
              <a:avLst/>
              <a:gdLst>
                <a:gd name="T0" fmla="*/ 119 w 259"/>
                <a:gd name="T1" fmla="*/ 127 h 175"/>
                <a:gd name="T2" fmla="*/ 73 w 259"/>
                <a:gd name="T3" fmla="*/ 72 h 175"/>
                <a:gd name="T4" fmla="*/ 123 w 259"/>
                <a:gd name="T5" fmla="*/ 16 h 175"/>
                <a:gd name="T6" fmla="*/ 129 w 259"/>
                <a:gd name="T7" fmla="*/ 16 h 175"/>
                <a:gd name="T8" fmla="*/ 185 w 259"/>
                <a:gd name="T9" fmla="*/ 72 h 175"/>
                <a:gd name="T10" fmla="*/ 185 w 259"/>
                <a:gd name="T11" fmla="*/ 75 h 175"/>
                <a:gd name="T12" fmla="*/ 184 w 259"/>
                <a:gd name="T13" fmla="*/ 80 h 175"/>
                <a:gd name="T14" fmla="*/ 192 w 259"/>
                <a:gd name="T15" fmla="*/ 88 h 175"/>
                <a:gd name="T16" fmla="*/ 200 w 259"/>
                <a:gd name="T17" fmla="*/ 80 h 175"/>
                <a:gd name="T18" fmla="*/ 201 w 259"/>
                <a:gd name="T19" fmla="*/ 77 h 175"/>
                <a:gd name="T20" fmla="*/ 201 w 259"/>
                <a:gd name="T21" fmla="*/ 72 h 175"/>
                <a:gd name="T22" fmla="*/ 193 w 259"/>
                <a:gd name="T23" fmla="*/ 38 h 175"/>
                <a:gd name="T24" fmla="*/ 240 w 259"/>
                <a:gd name="T25" fmla="*/ 83 h 175"/>
                <a:gd name="T26" fmla="*/ 240 w 259"/>
                <a:gd name="T27" fmla="*/ 93 h 175"/>
                <a:gd name="T28" fmla="*/ 241 w 259"/>
                <a:gd name="T29" fmla="*/ 104 h 175"/>
                <a:gd name="T30" fmla="*/ 253 w 259"/>
                <a:gd name="T31" fmla="*/ 102 h 175"/>
                <a:gd name="T32" fmla="*/ 252 w 259"/>
                <a:gd name="T33" fmla="*/ 73 h 175"/>
                <a:gd name="T34" fmla="*/ 129 w 259"/>
                <a:gd name="T35" fmla="*/ 0 h 175"/>
                <a:gd name="T36" fmla="*/ 122 w 259"/>
                <a:gd name="T37" fmla="*/ 0 h 175"/>
                <a:gd name="T38" fmla="*/ 6 w 259"/>
                <a:gd name="T39" fmla="*/ 74 h 175"/>
                <a:gd name="T40" fmla="*/ 6 w 259"/>
                <a:gd name="T41" fmla="*/ 102 h 175"/>
                <a:gd name="T42" fmla="*/ 112 w 259"/>
                <a:gd name="T43" fmla="*/ 175 h 175"/>
                <a:gd name="T44" fmla="*/ 113 w 259"/>
                <a:gd name="T45" fmla="*/ 175 h 175"/>
                <a:gd name="T46" fmla="*/ 121 w 259"/>
                <a:gd name="T47" fmla="*/ 169 h 175"/>
                <a:gd name="T48" fmla="*/ 115 w 259"/>
                <a:gd name="T49" fmla="*/ 159 h 175"/>
                <a:gd name="T50" fmla="*/ 19 w 259"/>
                <a:gd name="T51" fmla="*/ 93 h 175"/>
                <a:gd name="T52" fmla="*/ 19 w 259"/>
                <a:gd name="T53" fmla="*/ 83 h 175"/>
                <a:gd name="T54" fmla="*/ 66 w 259"/>
                <a:gd name="T55" fmla="*/ 38 h 175"/>
                <a:gd name="T56" fmla="*/ 57 w 259"/>
                <a:gd name="T57" fmla="*/ 72 h 175"/>
                <a:gd name="T58" fmla="*/ 116 w 259"/>
                <a:gd name="T59" fmla="*/ 143 h 175"/>
                <a:gd name="T60" fmla="*/ 117 w 259"/>
                <a:gd name="T61" fmla="*/ 143 h 175"/>
                <a:gd name="T62" fmla="*/ 125 w 259"/>
                <a:gd name="T63" fmla="*/ 137 h 175"/>
                <a:gd name="T64" fmla="*/ 119 w 259"/>
                <a:gd name="T65" fmla="*/ 12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9" h="175">
                  <a:moveTo>
                    <a:pt x="119" y="127"/>
                  </a:moveTo>
                  <a:cubicBezTo>
                    <a:pt x="92" y="122"/>
                    <a:pt x="73" y="99"/>
                    <a:pt x="73" y="72"/>
                  </a:cubicBezTo>
                  <a:cubicBezTo>
                    <a:pt x="73" y="43"/>
                    <a:pt x="95" y="19"/>
                    <a:pt x="123" y="16"/>
                  </a:cubicBezTo>
                  <a:cubicBezTo>
                    <a:pt x="125" y="16"/>
                    <a:pt x="127" y="16"/>
                    <a:pt x="129" y="16"/>
                  </a:cubicBezTo>
                  <a:cubicBezTo>
                    <a:pt x="160" y="16"/>
                    <a:pt x="185" y="41"/>
                    <a:pt x="185" y="72"/>
                  </a:cubicBezTo>
                  <a:cubicBezTo>
                    <a:pt x="185" y="73"/>
                    <a:pt x="185" y="74"/>
                    <a:pt x="185" y="75"/>
                  </a:cubicBezTo>
                  <a:cubicBezTo>
                    <a:pt x="185" y="77"/>
                    <a:pt x="184" y="78"/>
                    <a:pt x="184" y="80"/>
                  </a:cubicBezTo>
                  <a:cubicBezTo>
                    <a:pt x="184" y="84"/>
                    <a:pt x="188" y="88"/>
                    <a:pt x="192" y="88"/>
                  </a:cubicBezTo>
                  <a:cubicBezTo>
                    <a:pt x="197" y="88"/>
                    <a:pt x="200" y="84"/>
                    <a:pt x="200" y="80"/>
                  </a:cubicBezTo>
                  <a:cubicBezTo>
                    <a:pt x="200" y="79"/>
                    <a:pt x="201" y="78"/>
                    <a:pt x="201" y="77"/>
                  </a:cubicBezTo>
                  <a:cubicBezTo>
                    <a:pt x="201" y="75"/>
                    <a:pt x="201" y="74"/>
                    <a:pt x="201" y="72"/>
                  </a:cubicBezTo>
                  <a:cubicBezTo>
                    <a:pt x="201" y="60"/>
                    <a:pt x="198" y="48"/>
                    <a:pt x="193" y="38"/>
                  </a:cubicBezTo>
                  <a:cubicBezTo>
                    <a:pt x="211" y="51"/>
                    <a:pt x="227" y="68"/>
                    <a:pt x="240" y="83"/>
                  </a:cubicBezTo>
                  <a:cubicBezTo>
                    <a:pt x="242" y="86"/>
                    <a:pt x="242" y="90"/>
                    <a:pt x="240" y="93"/>
                  </a:cubicBezTo>
                  <a:cubicBezTo>
                    <a:pt x="237" y="97"/>
                    <a:pt x="238" y="102"/>
                    <a:pt x="241" y="104"/>
                  </a:cubicBezTo>
                  <a:cubicBezTo>
                    <a:pt x="245" y="107"/>
                    <a:pt x="250" y="106"/>
                    <a:pt x="253" y="102"/>
                  </a:cubicBezTo>
                  <a:cubicBezTo>
                    <a:pt x="259" y="94"/>
                    <a:pt x="259" y="82"/>
                    <a:pt x="252" y="73"/>
                  </a:cubicBezTo>
                  <a:cubicBezTo>
                    <a:pt x="225" y="40"/>
                    <a:pt x="182" y="0"/>
                    <a:pt x="129" y="0"/>
                  </a:cubicBezTo>
                  <a:cubicBezTo>
                    <a:pt x="127" y="0"/>
                    <a:pt x="124" y="0"/>
                    <a:pt x="122" y="0"/>
                  </a:cubicBezTo>
                  <a:cubicBezTo>
                    <a:pt x="65" y="4"/>
                    <a:pt x="22" y="52"/>
                    <a:pt x="6" y="74"/>
                  </a:cubicBezTo>
                  <a:cubicBezTo>
                    <a:pt x="0" y="82"/>
                    <a:pt x="0" y="94"/>
                    <a:pt x="6" y="102"/>
                  </a:cubicBezTo>
                  <a:cubicBezTo>
                    <a:pt x="17" y="117"/>
                    <a:pt x="57" y="165"/>
                    <a:pt x="112" y="175"/>
                  </a:cubicBezTo>
                  <a:cubicBezTo>
                    <a:pt x="112" y="175"/>
                    <a:pt x="113" y="175"/>
                    <a:pt x="113" y="175"/>
                  </a:cubicBezTo>
                  <a:cubicBezTo>
                    <a:pt x="117" y="175"/>
                    <a:pt x="120" y="173"/>
                    <a:pt x="121" y="169"/>
                  </a:cubicBezTo>
                  <a:cubicBezTo>
                    <a:pt x="122" y="164"/>
                    <a:pt x="119" y="160"/>
                    <a:pt x="115" y="159"/>
                  </a:cubicBezTo>
                  <a:cubicBezTo>
                    <a:pt x="65" y="150"/>
                    <a:pt x="29" y="106"/>
                    <a:pt x="19" y="93"/>
                  </a:cubicBezTo>
                  <a:cubicBezTo>
                    <a:pt x="17" y="90"/>
                    <a:pt x="17" y="86"/>
                    <a:pt x="19" y="83"/>
                  </a:cubicBezTo>
                  <a:cubicBezTo>
                    <a:pt x="27" y="72"/>
                    <a:pt x="44" y="53"/>
                    <a:pt x="66" y="38"/>
                  </a:cubicBezTo>
                  <a:cubicBezTo>
                    <a:pt x="60" y="48"/>
                    <a:pt x="57" y="60"/>
                    <a:pt x="57" y="72"/>
                  </a:cubicBezTo>
                  <a:cubicBezTo>
                    <a:pt x="57" y="106"/>
                    <a:pt x="82" y="136"/>
                    <a:pt x="116" y="143"/>
                  </a:cubicBezTo>
                  <a:cubicBezTo>
                    <a:pt x="116" y="143"/>
                    <a:pt x="117" y="143"/>
                    <a:pt x="117" y="143"/>
                  </a:cubicBezTo>
                  <a:cubicBezTo>
                    <a:pt x="121" y="143"/>
                    <a:pt x="124" y="141"/>
                    <a:pt x="125" y="137"/>
                  </a:cubicBezTo>
                  <a:cubicBezTo>
                    <a:pt x="126" y="133"/>
                    <a:pt x="123" y="128"/>
                    <a:pt x="119"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sp>
          <p:nvSpPr>
            <p:cNvPr id="40" name="Freeform 7"/>
            <p:cNvSpPr>
              <a:spLocks noEditPoints="1"/>
            </p:cNvSpPr>
            <p:nvPr/>
          </p:nvSpPr>
          <p:spPr bwMode="auto">
            <a:xfrm>
              <a:off x="4147" y="2388"/>
              <a:ext cx="307" cy="307"/>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12 h 128"/>
                <a:gd name="T12" fmla="*/ 16 w 128"/>
                <a:gd name="T13" fmla="*/ 64 h 128"/>
                <a:gd name="T14" fmla="*/ 64 w 128"/>
                <a:gd name="T15" fmla="*/ 16 h 128"/>
                <a:gd name="T16" fmla="*/ 112 w 128"/>
                <a:gd name="T17" fmla="*/ 64 h 128"/>
                <a:gd name="T18" fmla="*/ 64 w 128"/>
                <a:gd name="T19"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100" y="128"/>
                    <a:pt x="128" y="99"/>
                    <a:pt x="128" y="64"/>
                  </a:cubicBezTo>
                  <a:cubicBezTo>
                    <a:pt x="128" y="29"/>
                    <a:pt x="100" y="0"/>
                    <a:pt x="64" y="0"/>
                  </a:cubicBezTo>
                  <a:close/>
                  <a:moveTo>
                    <a:pt x="64" y="112"/>
                  </a:moveTo>
                  <a:cubicBezTo>
                    <a:pt x="38" y="112"/>
                    <a:pt x="16" y="91"/>
                    <a:pt x="16" y="64"/>
                  </a:cubicBezTo>
                  <a:cubicBezTo>
                    <a:pt x="16" y="38"/>
                    <a:pt x="38" y="16"/>
                    <a:pt x="64" y="16"/>
                  </a:cubicBezTo>
                  <a:cubicBezTo>
                    <a:pt x="91" y="16"/>
                    <a:pt x="112" y="38"/>
                    <a:pt x="112" y="64"/>
                  </a:cubicBezTo>
                  <a:cubicBezTo>
                    <a:pt x="112" y="91"/>
                    <a:pt x="91" y="112"/>
                    <a:pt x="64"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sp>
          <p:nvSpPr>
            <p:cNvPr id="41" name="Freeform 8"/>
            <p:cNvSpPr>
              <a:spLocks/>
            </p:cNvSpPr>
            <p:nvPr/>
          </p:nvSpPr>
          <p:spPr bwMode="auto">
            <a:xfrm>
              <a:off x="4224" y="2465"/>
              <a:ext cx="154" cy="153"/>
            </a:xfrm>
            <a:custGeom>
              <a:avLst/>
              <a:gdLst>
                <a:gd name="T0" fmla="*/ 56 w 64"/>
                <a:gd name="T1" fmla="*/ 24 h 64"/>
                <a:gd name="T2" fmla="*/ 40 w 64"/>
                <a:gd name="T3" fmla="*/ 24 h 64"/>
                <a:gd name="T4" fmla="*/ 40 w 64"/>
                <a:gd name="T5" fmla="*/ 8 h 64"/>
                <a:gd name="T6" fmla="*/ 32 w 64"/>
                <a:gd name="T7" fmla="*/ 0 h 64"/>
                <a:gd name="T8" fmla="*/ 24 w 64"/>
                <a:gd name="T9" fmla="*/ 8 h 64"/>
                <a:gd name="T10" fmla="*/ 24 w 64"/>
                <a:gd name="T11" fmla="*/ 24 h 64"/>
                <a:gd name="T12" fmla="*/ 8 w 64"/>
                <a:gd name="T13" fmla="*/ 24 h 64"/>
                <a:gd name="T14" fmla="*/ 0 w 64"/>
                <a:gd name="T15" fmla="*/ 32 h 64"/>
                <a:gd name="T16" fmla="*/ 8 w 64"/>
                <a:gd name="T17" fmla="*/ 40 h 64"/>
                <a:gd name="T18" fmla="*/ 24 w 64"/>
                <a:gd name="T19" fmla="*/ 40 h 64"/>
                <a:gd name="T20" fmla="*/ 24 w 64"/>
                <a:gd name="T21" fmla="*/ 56 h 64"/>
                <a:gd name="T22" fmla="*/ 32 w 64"/>
                <a:gd name="T23" fmla="*/ 64 h 64"/>
                <a:gd name="T24" fmla="*/ 40 w 64"/>
                <a:gd name="T25" fmla="*/ 56 h 64"/>
                <a:gd name="T26" fmla="*/ 40 w 64"/>
                <a:gd name="T27" fmla="*/ 40 h 64"/>
                <a:gd name="T28" fmla="*/ 56 w 64"/>
                <a:gd name="T29" fmla="*/ 40 h 64"/>
                <a:gd name="T30" fmla="*/ 64 w 64"/>
                <a:gd name="T31" fmla="*/ 32 h 64"/>
                <a:gd name="T32" fmla="*/ 56 w 64"/>
                <a:gd name="T3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4">
                  <a:moveTo>
                    <a:pt x="56" y="24"/>
                  </a:moveTo>
                  <a:cubicBezTo>
                    <a:pt x="40" y="24"/>
                    <a:pt x="40" y="24"/>
                    <a:pt x="40" y="24"/>
                  </a:cubicBezTo>
                  <a:cubicBezTo>
                    <a:pt x="40" y="8"/>
                    <a:pt x="40" y="8"/>
                    <a:pt x="40" y="8"/>
                  </a:cubicBezTo>
                  <a:cubicBezTo>
                    <a:pt x="40" y="4"/>
                    <a:pt x="37" y="0"/>
                    <a:pt x="32" y="0"/>
                  </a:cubicBezTo>
                  <a:cubicBezTo>
                    <a:pt x="28" y="0"/>
                    <a:pt x="24" y="4"/>
                    <a:pt x="24" y="8"/>
                  </a:cubicBezTo>
                  <a:cubicBezTo>
                    <a:pt x="24" y="24"/>
                    <a:pt x="24" y="24"/>
                    <a:pt x="24" y="24"/>
                  </a:cubicBezTo>
                  <a:cubicBezTo>
                    <a:pt x="8" y="24"/>
                    <a:pt x="8" y="24"/>
                    <a:pt x="8" y="24"/>
                  </a:cubicBezTo>
                  <a:cubicBezTo>
                    <a:pt x="4" y="24"/>
                    <a:pt x="0" y="28"/>
                    <a:pt x="0" y="32"/>
                  </a:cubicBezTo>
                  <a:cubicBezTo>
                    <a:pt x="0" y="36"/>
                    <a:pt x="4" y="40"/>
                    <a:pt x="8" y="40"/>
                  </a:cubicBezTo>
                  <a:cubicBezTo>
                    <a:pt x="24" y="40"/>
                    <a:pt x="24" y="40"/>
                    <a:pt x="24" y="40"/>
                  </a:cubicBezTo>
                  <a:cubicBezTo>
                    <a:pt x="24" y="56"/>
                    <a:pt x="24" y="56"/>
                    <a:pt x="24" y="56"/>
                  </a:cubicBezTo>
                  <a:cubicBezTo>
                    <a:pt x="24" y="60"/>
                    <a:pt x="28" y="64"/>
                    <a:pt x="32" y="64"/>
                  </a:cubicBezTo>
                  <a:cubicBezTo>
                    <a:pt x="37" y="64"/>
                    <a:pt x="40" y="60"/>
                    <a:pt x="40" y="56"/>
                  </a:cubicBezTo>
                  <a:cubicBezTo>
                    <a:pt x="40" y="40"/>
                    <a:pt x="40" y="40"/>
                    <a:pt x="40" y="40"/>
                  </a:cubicBezTo>
                  <a:cubicBezTo>
                    <a:pt x="56" y="40"/>
                    <a:pt x="56" y="40"/>
                    <a:pt x="56" y="40"/>
                  </a:cubicBezTo>
                  <a:cubicBezTo>
                    <a:pt x="61" y="40"/>
                    <a:pt x="64" y="36"/>
                    <a:pt x="64" y="32"/>
                  </a:cubicBezTo>
                  <a:cubicBezTo>
                    <a:pt x="64" y="28"/>
                    <a:pt x="61" y="24"/>
                    <a:pt x="5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accent2"/>
                </a:solidFill>
              </a:endParaRPr>
            </a:p>
          </p:txBody>
        </p:sp>
      </p:grpSp>
      <p:sp>
        <p:nvSpPr>
          <p:cNvPr id="3" name="TextBox 2"/>
          <p:cNvSpPr txBox="1"/>
          <p:nvPr/>
        </p:nvSpPr>
        <p:spPr>
          <a:xfrm>
            <a:off x="3486731" y="1547261"/>
            <a:ext cx="7369689" cy="1292662"/>
          </a:xfrm>
          <a:prstGeom prst="rect">
            <a:avLst/>
          </a:prstGeom>
          <a:noFill/>
        </p:spPr>
        <p:txBody>
          <a:bodyPr wrap="square" lIns="0" tIns="0" rIns="0" bIns="0" rtlCol="0">
            <a:spAutoFit/>
          </a:bodyPr>
          <a:lstStyle/>
          <a:p>
            <a:pPr marL="285750" indent="-285750" algn="l">
              <a:buFont typeface="Wingdings" panose="05000000000000000000" pitchFamily="2" charset="2"/>
              <a:buChar char="ü"/>
            </a:pPr>
            <a:r>
              <a:rPr lang="es-HN" sz="1400" i="1" dirty="0" smtClean="0">
                <a:solidFill>
                  <a:schemeClr val="tx2"/>
                </a:solidFill>
              </a:rPr>
              <a:t>La primera capa cuenta con 2 reinstalaciones, lo cual significa que la máxima cantidad posible que la cedente podría recuperar es 3 veces el límite, es decir, $12 millones.</a:t>
            </a:r>
          </a:p>
          <a:p>
            <a:pPr marL="285750" indent="-285750" algn="l">
              <a:buFont typeface="Wingdings" panose="05000000000000000000" pitchFamily="2" charset="2"/>
              <a:buChar char="ü"/>
            </a:pPr>
            <a:endParaRPr lang="es-HN" sz="1400" i="1" dirty="0" smtClean="0">
              <a:solidFill>
                <a:schemeClr val="tx2"/>
              </a:solidFill>
            </a:endParaRPr>
          </a:p>
          <a:p>
            <a:pPr marL="285750" indent="-285750">
              <a:buFont typeface="Wingdings" panose="05000000000000000000" pitchFamily="2" charset="2"/>
              <a:buChar char="ü"/>
            </a:pPr>
            <a:r>
              <a:rPr lang="es-HN" sz="1400" i="1" dirty="0" smtClean="0">
                <a:solidFill>
                  <a:schemeClr val="tx2"/>
                </a:solidFill>
              </a:rPr>
              <a:t>La segunda capa cuenta con 1 reinstalación, lo cual significa que la máxima cantidad posible que la cedente podría recuperar es 2 veces el límite, es decir, $10 millones.</a:t>
            </a:r>
          </a:p>
          <a:p>
            <a:pPr algn="l"/>
            <a:endParaRPr lang="es-HN" sz="1400" i="1" dirty="0">
              <a:solidFill>
                <a:schemeClr val="tx2"/>
              </a:solidFill>
            </a:endParaRPr>
          </a:p>
        </p:txBody>
      </p:sp>
    </p:spTree>
    <p:extLst>
      <p:ext uri="{BB962C8B-B14F-4D97-AF65-F5344CB8AC3E}">
        <p14:creationId xmlns:p14="http://schemas.microsoft.com/office/powerpoint/2010/main" val="2156165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Prima de Reinstalación</a:t>
            </a:r>
            <a:endParaRPr lang="es-ES" dirty="0"/>
          </a:p>
        </p:txBody>
      </p:sp>
      <p:sp>
        <p:nvSpPr>
          <p:cNvPr id="6" name="Text Placeholder 5"/>
          <p:cNvSpPr>
            <a:spLocks noGrp="1"/>
          </p:cNvSpPr>
          <p:nvPr>
            <p:ph type="body" sz="quarter" idx="12"/>
          </p:nvPr>
        </p:nvSpPr>
        <p:spPr/>
        <p:txBody>
          <a:bodyPr/>
          <a:lstStyle/>
          <a:p>
            <a:r>
              <a:rPr lang="es-ES" dirty="0" smtClean="0">
                <a:solidFill>
                  <a:schemeClr val="tx2"/>
                </a:solidFill>
              </a:rPr>
              <a:t>Ejercicio</a:t>
            </a:r>
            <a:endParaRPr lang="en-GB" dirty="0">
              <a:solidFill>
                <a:schemeClr val="tx2"/>
              </a:solidFill>
            </a:endParaRPr>
          </a:p>
        </p:txBody>
      </p:sp>
      <p:sp>
        <p:nvSpPr>
          <p:cNvPr id="10" name="Rectangle 9"/>
          <p:cNvSpPr/>
          <p:nvPr/>
        </p:nvSpPr>
        <p:spPr>
          <a:xfrm>
            <a:off x="571603" y="3648735"/>
            <a:ext cx="1884089" cy="1165547"/>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$4,00</a:t>
            </a:r>
            <a:r>
              <a:rPr kumimoji="0" lang="es-PE" sz="1100" b="0" i="0" u="none" strike="noStrike" kern="0" cap="none" spc="0" normalizeH="0" baseline="0" noProof="0" dirty="0" smtClean="0">
                <a:ln>
                  <a:noFill/>
                </a:ln>
                <a:solidFill>
                  <a:srgbClr val="FFFFFF"/>
                </a:solidFill>
                <a:effectLst/>
                <a:uLnTx/>
                <a:uFillTx/>
                <a:latin typeface="Arial" panose="020B0604020202020204"/>
              </a:rPr>
              <a:t>0,000</a:t>
            </a:r>
          </a:p>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ROL 20%</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PE" sz="1100" b="0" i="0" u="none" strike="noStrike" kern="0" cap="none" spc="0" normalizeH="0" baseline="0" noProof="0" dirty="0" smtClean="0">
                <a:ln>
                  <a:noFill/>
                </a:ln>
                <a:solidFill>
                  <a:srgbClr val="FFFFFF"/>
                </a:solidFill>
                <a:effectLst/>
                <a:uLnTx/>
                <a:uFillTx/>
                <a:latin typeface="Arial" panose="020B0604020202020204"/>
              </a:rPr>
              <a:t>2@100%</a:t>
            </a:r>
            <a:endParaRPr kumimoji="0" lang="es-PE" sz="1100" b="0" i="0" u="none" strike="noStrike" kern="0" cap="none" spc="0" normalizeH="0" baseline="0" noProof="0" dirty="0">
              <a:ln>
                <a:noFill/>
              </a:ln>
              <a:solidFill>
                <a:srgbClr val="FFFFFF"/>
              </a:solidFill>
              <a:effectLst/>
              <a:uLnTx/>
              <a:uFillTx/>
              <a:latin typeface="Arial" panose="020B0604020202020204"/>
            </a:endParaRPr>
          </a:p>
        </p:txBody>
      </p:sp>
      <p:sp>
        <p:nvSpPr>
          <p:cNvPr id="11" name="Rectangle 10"/>
          <p:cNvSpPr/>
          <p:nvPr/>
        </p:nvSpPr>
        <p:spPr>
          <a:xfrm>
            <a:off x="571603" y="4807007"/>
            <a:ext cx="1884089" cy="554530"/>
          </a:xfrm>
          <a:prstGeom prst="rect">
            <a:avLst/>
          </a:prstGeom>
          <a:pattFill prst="wdUpDiag">
            <a:fgClr>
              <a:srgbClr val="EE3D8B"/>
            </a:fgClr>
            <a:bgClr>
              <a:srgbClr val="FFFFFF"/>
            </a:bgClr>
          </a:patt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p:cNvSpPr/>
          <p:nvPr/>
        </p:nvSpPr>
        <p:spPr>
          <a:xfrm>
            <a:off x="576478" y="2453850"/>
            <a:ext cx="1884089" cy="1167307"/>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a:t>
            </a:r>
            <a:r>
              <a:rPr kumimoji="0" lang="es-PE" sz="1100" b="0" i="0" u="none" strike="noStrike" kern="0" cap="none" spc="0" normalizeH="0" baseline="0" noProof="0" dirty="0" smtClean="0">
                <a:ln>
                  <a:noFill/>
                </a:ln>
                <a:solidFill>
                  <a:srgbClr val="FFFFFF"/>
                </a:solidFill>
                <a:effectLst/>
                <a:uLnTx/>
                <a:uFillTx/>
                <a:latin typeface="Arial" panose="020B0604020202020204"/>
              </a:rPr>
              <a:t>5,000,000</a:t>
            </a:r>
          </a:p>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ROL 2%</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PE" sz="1100" b="0" i="0" u="none" strike="noStrike" kern="0" cap="none" spc="0" normalizeH="0" baseline="0" noProof="0" dirty="0" smtClean="0">
                <a:ln>
                  <a:noFill/>
                </a:ln>
                <a:solidFill>
                  <a:srgbClr val="FFFFFF"/>
                </a:solidFill>
                <a:effectLst/>
                <a:uLnTx/>
                <a:uFillTx/>
                <a:latin typeface="Arial" panose="020B0604020202020204"/>
              </a:rPr>
              <a:t>1@100%</a:t>
            </a:r>
            <a:endParaRPr kumimoji="0" lang="es-PE" sz="1100" b="0" i="0" u="none" strike="noStrike" kern="0" cap="none" spc="0" normalizeH="0" baseline="0" noProof="0" dirty="0">
              <a:ln>
                <a:noFill/>
              </a:ln>
              <a:solidFill>
                <a:srgbClr val="FFFFFF"/>
              </a:solidFill>
              <a:effectLst/>
              <a:uLnTx/>
              <a:uFillTx/>
              <a:latin typeface="Arial" panose="020B0604020202020204"/>
            </a:endParaRPr>
          </a:p>
        </p:txBody>
      </p:sp>
      <p:sp>
        <p:nvSpPr>
          <p:cNvPr id="31" name="Rectangle 30"/>
          <p:cNvSpPr/>
          <p:nvPr/>
        </p:nvSpPr>
        <p:spPr>
          <a:xfrm>
            <a:off x="657431" y="4893715"/>
            <a:ext cx="1718196" cy="355768"/>
          </a:xfrm>
          <a:prstGeom prst="rect">
            <a:avLst/>
          </a:prstGeom>
          <a:solidFill>
            <a:srgbClr val="EE3D8B"/>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Retención de la Compañía $1,000,000</a:t>
            </a:r>
            <a:endParaRPr kumimoji="0" lang="es-PE" sz="1100" b="0" i="0" u="none" strike="noStrike" kern="0" cap="none" spc="0" normalizeH="0" baseline="0" noProof="0" dirty="0">
              <a:ln>
                <a:noFill/>
              </a:ln>
              <a:solidFill>
                <a:srgbClr val="FFFFFF"/>
              </a:solidFill>
              <a:effectLst/>
              <a:uLnTx/>
              <a:uFillTx/>
              <a:latin typeface="Arial" panose="020B0604020202020204"/>
            </a:endParaRPr>
          </a:p>
        </p:txBody>
      </p:sp>
      <p:sp>
        <p:nvSpPr>
          <p:cNvPr id="35" name="Rectangle 34"/>
          <p:cNvSpPr/>
          <p:nvPr/>
        </p:nvSpPr>
        <p:spPr>
          <a:xfrm>
            <a:off x="571604" y="1986040"/>
            <a:ext cx="1884089" cy="379899"/>
          </a:xfrm>
          <a:prstGeom prst="rect">
            <a:avLst/>
          </a:prstGeom>
          <a:solidFill>
            <a:srgbClr val="F8ACB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100" b="1" i="0" u="none" strike="noStrike" kern="0" cap="none" spc="0" normalizeH="0" baseline="0" noProof="0" dirty="0" err="1" smtClean="0">
                <a:ln>
                  <a:noFill/>
                </a:ln>
                <a:solidFill>
                  <a:srgbClr val="FFFFFF"/>
                </a:solidFill>
                <a:effectLst/>
                <a:uLnTx/>
                <a:uFillTx/>
                <a:latin typeface="Arial" panose="020B0604020202020204"/>
              </a:rPr>
              <a:t>Risk</a:t>
            </a:r>
            <a:r>
              <a:rPr kumimoji="0" lang="es-PE" sz="1100" b="1" i="0" u="none" strike="noStrike" kern="0" cap="none" spc="0" normalizeH="0" baseline="0" noProof="0" dirty="0" smtClean="0">
                <a:ln>
                  <a:noFill/>
                </a:ln>
                <a:solidFill>
                  <a:srgbClr val="FFFFFF"/>
                </a:solidFill>
                <a:effectLst/>
                <a:uLnTx/>
                <a:uFillTx/>
                <a:latin typeface="Arial" panose="020B0604020202020204"/>
              </a:rPr>
              <a:t> XL</a:t>
            </a:r>
            <a:endParaRPr kumimoji="0" lang="es-PE" sz="1100" b="1" i="0" u="none" strike="noStrike" kern="0" cap="none" spc="0" normalizeH="0" baseline="0" noProof="0" dirty="0">
              <a:ln>
                <a:noFill/>
              </a:ln>
              <a:solidFill>
                <a:srgbClr val="FFFFFF"/>
              </a:solidFill>
              <a:effectLst/>
              <a:uLnTx/>
              <a:uFillTx/>
              <a:latin typeface="Arial" panose="020B0604020202020204"/>
            </a:endParaRPr>
          </a:p>
        </p:txBody>
      </p:sp>
      <p:graphicFrame>
        <p:nvGraphicFramePr>
          <p:cNvPr id="17" name="Group 72"/>
          <p:cNvGraphicFramePr>
            <a:graphicFrameLocks noGrp="1"/>
          </p:cNvGraphicFramePr>
          <p:nvPr>
            <p:extLst>
              <p:ext uri="{D42A27DB-BD31-4B8C-83A1-F6EECF244321}">
                <p14:modId xmlns:p14="http://schemas.microsoft.com/office/powerpoint/2010/main" val="2180990361"/>
              </p:ext>
            </p:extLst>
          </p:nvPr>
        </p:nvGraphicFramePr>
        <p:xfrm>
          <a:off x="3108665" y="1450555"/>
          <a:ext cx="8246225" cy="2342413"/>
        </p:xfrm>
        <a:graphic>
          <a:graphicData uri="http://schemas.openxmlformats.org/drawingml/2006/table">
            <a:tbl>
              <a:tblPr/>
              <a:tblGrid>
                <a:gridCol w="2872558">
                  <a:extLst>
                    <a:ext uri="{9D8B030D-6E8A-4147-A177-3AD203B41FA5}">
                      <a16:colId xmlns:a16="http://schemas.microsoft.com/office/drawing/2014/main" val="20000"/>
                    </a:ext>
                  </a:extLst>
                </a:gridCol>
                <a:gridCol w="1454850">
                  <a:extLst>
                    <a:ext uri="{9D8B030D-6E8A-4147-A177-3AD203B41FA5}">
                      <a16:colId xmlns:a16="http://schemas.microsoft.com/office/drawing/2014/main" val="20001"/>
                    </a:ext>
                  </a:extLst>
                </a:gridCol>
                <a:gridCol w="1448663">
                  <a:extLst>
                    <a:ext uri="{9D8B030D-6E8A-4147-A177-3AD203B41FA5}">
                      <a16:colId xmlns:a16="http://schemas.microsoft.com/office/drawing/2014/main" val="20002"/>
                    </a:ext>
                  </a:extLst>
                </a:gridCol>
                <a:gridCol w="1275316">
                  <a:extLst>
                    <a:ext uri="{9D8B030D-6E8A-4147-A177-3AD203B41FA5}">
                      <a16:colId xmlns:a16="http://schemas.microsoft.com/office/drawing/2014/main" val="2396946943"/>
                    </a:ext>
                  </a:extLst>
                </a:gridCol>
                <a:gridCol w="1194838">
                  <a:extLst>
                    <a:ext uri="{9D8B030D-6E8A-4147-A177-3AD203B41FA5}">
                      <a16:colId xmlns:a16="http://schemas.microsoft.com/office/drawing/2014/main" val="20003"/>
                    </a:ext>
                  </a:extLst>
                </a:gridCol>
              </a:tblGrid>
              <a:tr h="314074">
                <a:tc>
                  <a:txBody>
                    <a:bodyPr/>
                    <a:lstStyle/>
                    <a:p>
                      <a:pPr marL="0" marR="0" lvl="0" indent="0" algn="l" defTabSz="939800" rtl="0" eaLnBrk="1" fontAlgn="base" latinLnBrk="0" hangingPunct="1">
                        <a:lnSpc>
                          <a:spcPct val="100000"/>
                        </a:lnSpc>
                        <a:spcBef>
                          <a:spcPts val="0"/>
                        </a:spcBef>
                        <a:spcAft>
                          <a:spcPct val="0"/>
                        </a:spcAft>
                        <a:buClrTx/>
                        <a:buSzTx/>
                        <a:buFontTx/>
                        <a:buNone/>
                        <a:tabLst/>
                      </a:pPr>
                      <a:endParaRPr kumimoji="0" lang="es-AR" sz="1400" b="1" i="0" u="none" strike="noStrike" cap="none" normalizeH="0" baseline="0" noProof="0" dirty="0" smtClean="0">
                        <a:ln>
                          <a:noFill/>
                        </a:ln>
                        <a:solidFill>
                          <a:schemeClr val="accent2"/>
                        </a:solidFill>
                        <a:effectLst/>
                        <a:latin typeface="Arial" charset="0"/>
                        <a:ea typeface="MS PGothic" pitchFamily="34" charset="-128"/>
                      </a:endParaRPr>
                    </a:p>
                  </a:txBody>
                  <a:tcPr marL="90000" marR="9000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1</a:t>
                      </a:r>
                    </a:p>
                  </a:txBody>
                  <a:tcPr marL="90000" marR="90000" marT="0" marB="0" anchor="ctr" horzOverflow="overflow">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2</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3</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4</a:t>
                      </a:r>
                    </a:p>
                  </a:txBody>
                  <a:tcPr marL="90000" marR="90000" marT="0" marB="0" anchor="ctr" horzOverflow="overflow">
                    <a:lnL w="12700" cap="flat" cmpd="sng" algn="ctr">
                      <a:solidFill>
                        <a:schemeClr val="bg1"/>
                      </a:solid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03965">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tx1"/>
                          </a:solidFill>
                          <a:effectLst/>
                          <a:latin typeface="Arial" charset="0"/>
                          <a:ea typeface="MS PGothic" pitchFamily="34" charset="-128"/>
                        </a:rPr>
                        <a:t>Siniestro Bruto</a:t>
                      </a:r>
                    </a:p>
                  </a:txBody>
                  <a:tcPr marL="90000" marR="90000" marT="0" marB="0" anchor="ctr" horzOverflow="overflow">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$7,000,000</a:t>
                      </a:r>
                    </a:p>
                  </a:txBody>
                  <a:tcPr marL="90000" marR="90000" marT="0" marB="0" anchor="ctr" horzOverflow="overflow">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$3,000,000</a:t>
                      </a:r>
                    </a:p>
                  </a:txBody>
                  <a:tcPr marL="90000" marR="90000" marT="0" marB="0" anchor="ctr" horzOverflow="overflow">
                    <a:lnL>
                      <a:noFill/>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$4,500,000</a:t>
                      </a:r>
                    </a:p>
                  </a:txBody>
                  <a:tcPr marL="90000" marR="90000" marT="0" marB="0" anchor="ctr" horzOverflow="overflow">
                    <a:lnL>
                      <a:noFill/>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$6,000,000</a:t>
                      </a:r>
                    </a:p>
                  </a:txBody>
                  <a:tcPr marL="90000" marR="90000" marT="0" marB="0" anchor="ctr" horzOverflow="overflow">
                    <a:lnL>
                      <a:noFill/>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35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tx1"/>
                          </a:solidFill>
                          <a:effectLst/>
                          <a:latin typeface="Arial" charset="0"/>
                          <a:ea typeface="MS PGothic" pitchFamily="34" charset="-128"/>
                        </a:rPr>
                        <a:t>Recupero Capa 1</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$3,500,000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rgbClr val="FF0000"/>
                          </a:solidFill>
                          <a:effectLst/>
                          <a:latin typeface="Arial" charset="0"/>
                          <a:ea typeface="MS PGothic" pitchFamily="34" charset="-128"/>
                        </a:rPr>
                        <a:t>$2,500,000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1429">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s-AR" sz="1200" b="1" i="0" u="none" strike="noStrike" cap="none" normalizeH="0" baseline="0" noProof="0" dirty="0" smtClean="0">
                          <a:ln>
                            <a:noFill/>
                          </a:ln>
                          <a:solidFill>
                            <a:schemeClr val="tx1"/>
                          </a:solidFill>
                          <a:effectLst/>
                          <a:latin typeface="Arial" charset="0"/>
                          <a:ea typeface="MS PGothic" pitchFamily="34" charset="-128"/>
                        </a:rPr>
                        <a:t>Recupero Capa 2</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$1,000,000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0143684"/>
                  </a:ext>
                </a:extLst>
              </a:tr>
              <a:tr h="283897">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Capacidad Usada</a:t>
                      </a:r>
                      <a:r>
                        <a:rPr lang="es-AR" sz="1200" b="1" kern="0" baseline="0" noProof="0" dirty="0" smtClean="0"/>
                        <a:t> Capa 1</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$6,000,000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$9,500,000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rgbClr val="FF0000"/>
                          </a:solidFill>
                          <a:effectLst/>
                          <a:latin typeface="Arial" charset="0"/>
                          <a:ea typeface="MS PGothic" pitchFamily="34" charset="-128"/>
                        </a:rPr>
                        <a:t>$12,000,000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3158261"/>
                  </a:ext>
                </a:extLst>
              </a:tr>
              <a:tr h="26093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Capacidad Usada Capa</a:t>
                      </a:r>
                      <a:r>
                        <a:rPr lang="es-AR" sz="1200" b="1" kern="0" baseline="0" noProof="0" dirty="0" smtClean="0"/>
                        <a:t> 2</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$3,000,000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4058399"/>
                  </a:ext>
                </a:extLst>
              </a:tr>
              <a:tr h="29856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Prima</a:t>
                      </a:r>
                      <a:r>
                        <a:rPr lang="es-AR" sz="1200" b="1" kern="0" baseline="0" noProof="0" dirty="0" smtClean="0"/>
                        <a:t> de Reinstalación Capa 1</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endParaRPr kumimoji="0" lang="es-AR" sz="1200" b="0" i="0" u="none" strike="noStrike" cap="none" normalizeH="0" baseline="0" noProof="0" dirty="0" smtClean="0">
                        <a:ln>
                          <a:noFill/>
                        </a:ln>
                        <a:solidFill>
                          <a:schemeClr val="tx1"/>
                        </a:solidFill>
                        <a:effectLst/>
                        <a:latin typeface="Arial" charset="0"/>
                        <a:ea typeface="MS PGothic" pitchFamily="34" charset="-128"/>
                      </a:endParaRP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endParaRPr kumimoji="0" lang="es-AR" sz="1200" b="0" i="0" u="none" strike="noStrike" cap="none" normalizeH="0" baseline="0" noProof="0" dirty="0" smtClean="0">
                        <a:ln>
                          <a:noFill/>
                        </a:ln>
                        <a:solidFill>
                          <a:schemeClr val="tx1"/>
                        </a:solidFill>
                        <a:effectLst/>
                        <a:latin typeface="Arial" charset="0"/>
                        <a:ea typeface="MS PGothic" pitchFamily="34" charset="-128"/>
                      </a:endParaRP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endParaRPr kumimoji="0" lang="es-AR" sz="1200" b="0" i="0" u="none" strike="noStrike" cap="none" normalizeH="0" baseline="0" noProof="0" dirty="0" smtClean="0">
                        <a:ln>
                          <a:noFill/>
                        </a:ln>
                        <a:solidFill>
                          <a:srgbClr val="FF0000"/>
                        </a:solidFill>
                        <a:effectLst/>
                        <a:latin typeface="Arial" charset="0"/>
                        <a:ea typeface="MS PGothic" pitchFamily="34" charset="-128"/>
                      </a:endParaRP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endParaRPr kumimoji="0" lang="es-AR" sz="1200" b="0" i="0" u="none" strike="noStrike" cap="none" normalizeH="0" baseline="0" noProof="0" dirty="0" smtClean="0">
                        <a:ln>
                          <a:noFill/>
                        </a:ln>
                        <a:solidFill>
                          <a:srgbClr val="FF0000"/>
                        </a:solidFill>
                        <a:effectLst/>
                        <a:latin typeface="Arial" charset="0"/>
                        <a:ea typeface="MS PGothic" pitchFamily="34" charset="-128"/>
                      </a:endParaRP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269522"/>
                  </a:ext>
                </a:extLst>
              </a:tr>
              <a:tr h="269206">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Prima</a:t>
                      </a:r>
                      <a:r>
                        <a:rPr lang="es-AR" sz="1200" b="1" kern="0" baseline="0" noProof="0" dirty="0" smtClean="0"/>
                        <a:t> de Reinstalación Capa 2</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endParaRPr kumimoji="0" lang="es-AR" sz="1200" b="0" i="0" u="none" strike="noStrike" cap="none" normalizeH="0" baseline="0" noProof="0" dirty="0" smtClean="0">
                        <a:ln>
                          <a:noFill/>
                        </a:ln>
                        <a:solidFill>
                          <a:schemeClr val="tx1"/>
                        </a:solidFill>
                        <a:effectLst/>
                        <a:latin typeface="Arial" charset="0"/>
                        <a:ea typeface="MS PGothic" pitchFamily="34" charset="-128"/>
                      </a:endParaRP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endParaRPr kumimoji="0" lang="es-AR" sz="1200" b="0" i="0" u="none" strike="noStrike" cap="none" normalizeH="0" baseline="0" noProof="0" dirty="0" smtClean="0">
                        <a:ln>
                          <a:noFill/>
                        </a:ln>
                        <a:solidFill>
                          <a:schemeClr val="tx1"/>
                        </a:solidFill>
                        <a:effectLst/>
                        <a:latin typeface="Arial" charset="0"/>
                        <a:ea typeface="MS PGothic" pitchFamily="34" charset="-128"/>
                      </a:endParaRP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endParaRPr kumimoji="0" lang="es-AR" sz="1200" b="0" i="0" u="none" strike="noStrike" cap="none" normalizeH="0" baseline="0" noProof="0" dirty="0" smtClean="0">
                        <a:ln>
                          <a:noFill/>
                        </a:ln>
                        <a:solidFill>
                          <a:schemeClr val="tx1"/>
                        </a:solidFill>
                        <a:effectLst/>
                        <a:latin typeface="Arial" charset="0"/>
                        <a:ea typeface="MS PGothic" pitchFamily="34" charset="-128"/>
                      </a:endParaRP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endParaRPr kumimoji="0" lang="es-AR" sz="1200" b="0" i="0" u="none" strike="noStrike" cap="none" normalizeH="0" baseline="0" noProof="0" dirty="0" smtClean="0">
                        <a:ln>
                          <a:noFill/>
                        </a:ln>
                        <a:solidFill>
                          <a:schemeClr val="tx1"/>
                        </a:solidFill>
                        <a:effectLst/>
                        <a:latin typeface="Arial" charset="0"/>
                        <a:ea typeface="MS PGothic" pitchFamily="34" charset="-128"/>
                      </a:endParaRP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97631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Prima de Reinstalación</a:t>
            </a:r>
            <a:endParaRPr lang="es-ES" dirty="0"/>
          </a:p>
        </p:txBody>
      </p:sp>
      <p:sp>
        <p:nvSpPr>
          <p:cNvPr id="6" name="Text Placeholder 5"/>
          <p:cNvSpPr>
            <a:spLocks noGrp="1"/>
          </p:cNvSpPr>
          <p:nvPr>
            <p:ph type="body" sz="quarter" idx="12"/>
          </p:nvPr>
        </p:nvSpPr>
        <p:spPr/>
        <p:txBody>
          <a:bodyPr/>
          <a:lstStyle/>
          <a:p>
            <a:r>
              <a:rPr lang="es-ES" dirty="0" smtClean="0">
                <a:solidFill>
                  <a:schemeClr val="tx2"/>
                </a:solidFill>
              </a:rPr>
              <a:t>Ejemplo Práctico</a:t>
            </a:r>
            <a:endParaRPr lang="en-GB" dirty="0">
              <a:solidFill>
                <a:schemeClr val="tx2"/>
              </a:solidFill>
            </a:endParaRPr>
          </a:p>
        </p:txBody>
      </p:sp>
      <p:sp>
        <p:nvSpPr>
          <p:cNvPr id="10" name="Rectangle 9"/>
          <p:cNvSpPr/>
          <p:nvPr/>
        </p:nvSpPr>
        <p:spPr>
          <a:xfrm>
            <a:off x="571603" y="3648735"/>
            <a:ext cx="1884089" cy="1165547"/>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$4,00</a:t>
            </a:r>
            <a:r>
              <a:rPr kumimoji="0" lang="es-PE" sz="1100" b="0" i="0" u="none" strike="noStrike" kern="0" cap="none" spc="0" normalizeH="0" baseline="0" noProof="0" dirty="0" smtClean="0">
                <a:ln>
                  <a:noFill/>
                </a:ln>
                <a:solidFill>
                  <a:srgbClr val="FFFFFF"/>
                </a:solidFill>
                <a:effectLst/>
                <a:uLnTx/>
                <a:uFillTx/>
                <a:latin typeface="Arial" panose="020B0604020202020204"/>
              </a:rPr>
              <a:t>0,000</a:t>
            </a:r>
          </a:p>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ROL 20%</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PE" sz="1100" b="0" i="0" u="none" strike="noStrike" kern="0" cap="none" spc="0" normalizeH="0" baseline="0" noProof="0" dirty="0" smtClean="0">
                <a:ln>
                  <a:noFill/>
                </a:ln>
                <a:solidFill>
                  <a:srgbClr val="FFFFFF"/>
                </a:solidFill>
                <a:effectLst/>
                <a:uLnTx/>
                <a:uFillTx/>
                <a:latin typeface="Arial" panose="020B0604020202020204"/>
              </a:rPr>
              <a:t>2@100%</a:t>
            </a:r>
            <a:endParaRPr kumimoji="0" lang="es-PE" sz="1100" b="0" i="0" u="none" strike="noStrike" kern="0" cap="none" spc="0" normalizeH="0" baseline="0" noProof="0" dirty="0">
              <a:ln>
                <a:noFill/>
              </a:ln>
              <a:solidFill>
                <a:srgbClr val="FFFFFF"/>
              </a:solidFill>
              <a:effectLst/>
              <a:uLnTx/>
              <a:uFillTx/>
              <a:latin typeface="Arial" panose="020B0604020202020204"/>
            </a:endParaRPr>
          </a:p>
        </p:txBody>
      </p:sp>
      <p:sp>
        <p:nvSpPr>
          <p:cNvPr id="11" name="Rectangle 10"/>
          <p:cNvSpPr/>
          <p:nvPr/>
        </p:nvSpPr>
        <p:spPr>
          <a:xfrm>
            <a:off x="571603" y="4807007"/>
            <a:ext cx="1884089" cy="554530"/>
          </a:xfrm>
          <a:prstGeom prst="rect">
            <a:avLst/>
          </a:prstGeom>
          <a:pattFill prst="wdUpDiag">
            <a:fgClr>
              <a:srgbClr val="EE3D8B"/>
            </a:fgClr>
            <a:bgClr>
              <a:srgbClr val="FFFFFF"/>
            </a:bgClr>
          </a:patt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p:cNvSpPr/>
          <p:nvPr/>
        </p:nvSpPr>
        <p:spPr>
          <a:xfrm>
            <a:off x="576478" y="2453850"/>
            <a:ext cx="1884089" cy="1167307"/>
          </a:xfrm>
          <a:prstGeom prst="rect">
            <a:avLst/>
          </a:prstGeom>
          <a:solidFill>
            <a:srgbClr val="EE3D8B"/>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a:t>
            </a:r>
            <a:r>
              <a:rPr kumimoji="0" lang="es-PE" sz="1100" b="0" i="0" u="none" strike="noStrike" kern="0" cap="none" spc="0" normalizeH="0" baseline="0" noProof="0" dirty="0" smtClean="0">
                <a:ln>
                  <a:noFill/>
                </a:ln>
                <a:solidFill>
                  <a:srgbClr val="FFFFFF"/>
                </a:solidFill>
                <a:effectLst/>
                <a:uLnTx/>
                <a:uFillTx/>
                <a:latin typeface="Arial" panose="020B0604020202020204"/>
              </a:rPr>
              <a:t>5,000,000</a:t>
            </a:r>
          </a:p>
          <a:p>
            <a:pPr marL="0" marR="0" lvl="0" indent="0" algn="ctr" defTabSz="4572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ROL 2%</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PE" sz="1100" b="0" i="0" u="none" strike="noStrike" kern="0" cap="none" spc="0" normalizeH="0" baseline="0" noProof="0" dirty="0" smtClean="0">
                <a:ln>
                  <a:noFill/>
                </a:ln>
                <a:solidFill>
                  <a:srgbClr val="FFFFFF"/>
                </a:solidFill>
                <a:effectLst/>
                <a:uLnTx/>
                <a:uFillTx/>
                <a:latin typeface="Arial" panose="020B0604020202020204"/>
              </a:rPr>
              <a:t>1@100%</a:t>
            </a:r>
            <a:endParaRPr kumimoji="0" lang="es-PE" sz="1100" b="0" i="0" u="none" strike="noStrike" kern="0" cap="none" spc="0" normalizeH="0" baseline="0" noProof="0" dirty="0">
              <a:ln>
                <a:noFill/>
              </a:ln>
              <a:solidFill>
                <a:srgbClr val="FFFFFF"/>
              </a:solidFill>
              <a:effectLst/>
              <a:uLnTx/>
              <a:uFillTx/>
              <a:latin typeface="Arial" panose="020B0604020202020204"/>
            </a:endParaRPr>
          </a:p>
        </p:txBody>
      </p:sp>
      <p:sp>
        <p:nvSpPr>
          <p:cNvPr id="31" name="Rectangle 30"/>
          <p:cNvSpPr/>
          <p:nvPr/>
        </p:nvSpPr>
        <p:spPr>
          <a:xfrm>
            <a:off x="657431" y="4893715"/>
            <a:ext cx="1718196" cy="355768"/>
          </a:xfrm>
          <a:prstGeom prst="rect">
            <a:avLst/>
          </a:prstGeom>
          <a:solidFill>
            <a:srgbClr val="EE3D8B"/>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PE" sz="1100" kern="0" dirty="0" smtClean="0">
                <a:solidFill>
                  <a:srgbClr val="FFFFFF"/>
                </a:solidFill>
                <a:latin typeface="Arial" panose="020B0604020202020204"/>
              </a:rPr>
              <a:t>Retención de la Compañía $1,000,000</a:t>
            </a:r>
            <a:endParaRPr kumimoji="0" lang="es-PE" sz="1100" b="0" i="0" u="none" strike="noStrike" kern="0" cap="none" spc="0" normalizeH="0" baseline="0" noProof="0" dirty="0">
              <a:ln>
                <a:noFill/>
              </a:ln>
              <a:solidFill>
                <a:srgbClr val="FFFFFF"/>
              </a:solidFill>
              <a:effectLst/>
              <a:uLnTx/>
              <a:uFillTx/>
              <a:latin typeface="Arial" panose="020B0604020202020204"/>
            </a:endParaRPr>
          </a:p>
        </p:txBody>
      </p:sp>
      <p:sp>
        <p:nvSpPr>
          <p:cNvPr id="35" name="Rectangle 34"/>
          <p:cNvSpPr/>
          <p:nvPr/>
        </p:nvSpPr>
        <p:spPr>
          <a:xfrm>
            <a:off x="571604" y="1986040"/>
            <a:ext cx="1884089" cy="379899"/>
          </a:xfrm>
          <a:prstGeom prst="rect">
            <a:avLst/>
          </a:prstGeom>
          <a:solidFill>
            <a:srgbClr val="F8ACBE"/>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PE" sz="1100" b="1" i="0" u="none" strike="noStrike" kern="0" cap="none" spc="0" normalizeH="0" baseline="0" noProof="0" dirty="0" err="1" smtClean="0">
                <a:ln>
                  <a:noFill/>
                </a:ln>
                <a:solidFill>
                  <a:srgbClr val="FFFFFF"/>
                </a:solidFill>
                <a:effectLst/>
                <a:uLnTx/>
                <a:uFillTx/>
                <a:latin typeface="Arial" panose="020B0604020202020204"/>
              </a:rPr>
              <a:t>Risk</a:t>
            </a:r>
            <a:r>
              <a:rPr kumimoji="0" lang="es-PE" sz="1100" b="1" i="0" u="none" strike="noStrike" kern="0" cap="none" spc="0" normalizeH="0" baseline="0" noProof="0" dirty="0" smtClean="0">
                <a:ln>
                  <a:noFill/>
                </a:ln>
                <a:solidFill>
                  <a:srgbClr val="FFFFFF"/>
                </a:solidFill>
                <a:effectLst/>
                <a:uLnTx/>
                <a:uFillTx/>
                <a:latin typeface="Arial" panose="020B0604020202020204"/>
              </a:rPr>
              <a:t> XL</a:t>
            </a:r>
            <a:endParaRPr kumimoji="0" lang="es-PE" sz="1100" b="1" i="0" u="none" strike="noStrike" kern="0" cap="none" spc="0" normalizeH="0" baseline="0" noProof="0" dirty="0">
              <a:ln>
                <a:noFill/>
              </a:ln>
              <a:solidFill>
                <a:srgbClr val="FFFFFF"/>
              </a:solidFill>
              <a:effectLst/>
              <a:uLnTx/>
              <a:uFillTx/>
              <a:latin typeface="Arial" panose="020B0604020202020204"/>
            </a:endParaRPr>
          </a:p>
        </p:txBody>
      </p:sp>
      <p:sp>
        <p:nvSpPr>
          <p:cNvPr id="3" name="TextBox 2"/>
          <p:cNvSpPr txBox="1"/>
          <p:nvPr/>
        </p:nvSpPr>
        <p:spPr>
          <a:xfrm>
            <a:off x="2651760" y="3968025"/>
            <a:ext cx="9160036" cy="2031325"/>
          </a:xfrm>
          <a:prstGeom prst="rect">
            <a:avLst/>
          </a:prstGeom>
          <a:noFill/>
        </p:spPr>
        <p:txBody>
          <a:bodyPr wrap="square" lIns="0" tIns="0" rIns="0" bIns="0" rtlCol="0">
            <a:spAutoFit/>
          </a:bodyPr>
          <a:lstStyle/>
          <a:p>
            <a:pPr marL="285750" indent="-285750" algn="l">
              <a:buFont typeface="Wingdings" panose="05000000000000000000" pitchFamily="2" charset="2"/>
              <a:buChar char="ü"/>
            </a:pPr>
            <a:r>
              <a:rPr lang="es-CR" sz="1200" i="1" dirty="0" smtClean="0">
                <a:solidFill>
                  <a:schemeClr val="tx2"/>
                </a:solidFill>
              </a:rPr>
              <a:t>El primer siniestro agota la capacidad original de la primera capa. La cedente está obligada a pagar el total de la prima para volver a disponer de la cobertura. En la segunda capa tan solo se deben reinstalar los 2 millones de capacidad utilizada.</a:t>
            </a:r>
          </a:p>
          <a:p>
            <a:pPr algn="ctr"/>
            <a:r>
              <a:rPr lang="es-CR" sz="1200" i="1" dirty="0" smtClean="0">
                <a:solidFill>
                  <a:schemeClr val="tx2"/>
                </a:solidFill>
              </a:rPr>
              <a:t>Siniestro 1, capa 1: $800,000 = $4,000,000 x 20% x 100%</a:t>
            </a:r>
          </a:p>
          <a:p>
            <a:pPr algn="ctr"/>
            <a:r>
              <a:rPr lang="es-CR" sz="1200" i="1" dirty="0" smtClean="0">
                <a:solidFill>
                  <a:schemeClr val="tx2"/>
                </a:solidFill>
              </a:rPr>
              <a:t>Siniestro 1, capa 2: $40,000 = $2,000,000 x 2% x 100%</a:t>
            </a:r>
          </a:p>
          <a:p>
            <a:pPr marL="285750" indent="-285750" algn="l">
              <a:buFont typeface="Wingdings" panose="05000000000000000000" pitchFamily="2" charset="2"/>
              <a:buChar char="ü"/>
            </a:pPr>
            <a:endParaRPr lang="es-CR" sz="1200" i="1" dirty="0" smtClean="0">
              <a:solidFill>
                <a:schemeClr val="tx2"/>
              </a:solidFill>
            </a:endParaRPr>
          </a:p>
          <a:p>
            <a:pPr marL="285750" indent="-285750">
              <a:buFont typeface="Wingdings" panose="05000000000000000000" pitchFamily="2" charset="2"/>
              <a:buChar char="ü"/>
            </a:pPr>
            <a:r>
              <a:rPr lang="es-CR" sz="1200" i="1" dirty="0" smtClean="0">
                <a:solidFill>
                  <a:schemeClr val="tx2"/>
                </a:solidFill>
              </a:rPr>
              <a:t>El segundo siniestro agota la mitad del límite reinstalado en la primera capa, el tercero termina por agotarlo y se excede en 1.5 millones, para lo cual hará uso de la segunda reinstalación. La prima de reinstalación se calcula sobre la capacidad usada del primer límite reinstalado para así poder disponer del segundo. No se continua pagando prima de reinstalación porque el contrato solo cuenta con dos.  </a:t>
            </a:r>
          </a:p>
          <a:p>
            <a:pPr algn="ctr"/>
            <a:r>
              <a:rPr lang="es-CR" sz="1200" i="1" dirty="0" smtClean="0">
                <a:solidFill>
                  <a:schemeClr val="tx2"/>
                </a:solidFill>
              </a:rPr>
              <a:t>Siniestro 2, capa 1: $400,000 </a:t>
            </a:r>
            <a:r>
              <a:rPr lang="es-CR" sz="1200" i="1" dirty="0">
                <a:solidFill>
                  <a:schemeClr val="tx2"/>
                </a:solidFill>
              </a:rPr>
              <a:t>= </a:t>
            </a:r>
            <a:r>
              <a:rPr lang="es-CR" sz="1200" i="1" dirty="0" smtClean="0">
                <a:solidFill>
                  <a:schemeClr val="tx2"/>
                </a:solidFill>
              </a:rPr>
              <a:t>$2,000,000 </a:t>
            </a:r>
            <a:r>
              <a:rPr lang="es-CR" sz="1200" i="1" dirty="0">
                <a:solidFill>
                  <a:schemeClr val="tx2"/>
                </a:solidFill>
              </a:rPr>
              <a:t>x 20</a:t>
            </a:r>
            <a:r>
              <a:rPr lang="es-CR" sz="1200" i="1" dirty="0" smtClean="0">
                <a:solidFill>
                  <a:schemeClr val="tx2"/>
                </a:solidFill>
              </a:rPr>
              <a:t>% x 100%</a:t>
            </a:r>
            <a:endParaRPr lang="es-CR" sz="1200" i="1" dirty="0">
              <a:solidFill>
                <a:schemeClr val="tx2"/>
              </a:solidFill>
            </a:endParaRPr>
          </a:p>
          <a:p>
            <a:pPr algn="ctr"/>
            <a:r>
              <a:rPr lang="es-CR" sz="1200" i="1" dirty="0" smtClean="0">
                <a:solidFill>
                  <a:schemeClr val="tx2"/>
                </a:solidFill>
              </a:rPr>
              <a:t>Siniestro 3, capa 1: $400,000 </a:t>
            </a:r>
            <a:r>
              <a:rPr lang="es-CR" sz="1200" i="1" dirty="0">
                <a:solidFill>
                  <a:schemeClr val="tx2"/>
                </a:solidFill>
              </a:rPr>
              <a:t>= </a:t>
            </a:r>
            <a:r>
              <a:rPr lang="es-CR" sz="1200" i="1" dirty="0">
                <a:solidFill>
                  <a:srgbClr val="FF8C00"/>
                </a:solidFill>
              </a:rPr>
              <a:t>$2,000,000 </a:t>
            </a:r>
            <a:r>
              <a:rPr lang="es-CR" sz="1200" i="1" dirty="0">
                <a:solidFill>
                  <a:schemeClr val="tx2"/>
                </a:solidFill>
              </a:rPr>
              <a:t>x </a:t>
            </a:r>
            <a:r>
              <a:rPr lang="es-CR" sz="1200" i="1" dirty="0" smtClean="0">
                <a:solidFill>
                  <a:schemeClr val="tx2"/>
                </a:solidFill>
              </a:rPr>
              <a:t>20% x 100%</a:t>
            </a:r>
          </a:p>
        </p:txBody>
      </p:sp>
      <p:graphicFrame>
        <p:nvGraphicFramePr>
          <p:cNvPr id="17" name="Group 72"/>
          <p:cNvGraphicFramePr>
            <a:graphicFrameLocks noGrp="1"/>
          </p:cNvGraphicFramePr>
          <p:nvPr>
            <p:extLst>
              <p:ext uri="{D42A27DB-BD31-4B8C-83A1-F6EECF244321}">
                <p14:modId xmlns:p14="http://schemas.microsoft.com/office/powerpoint/2010/main" val="2761887752"/>
              </p:ext>
            </p:extLst>
          </p:nvPr>
        </p:nvGraphicFramePr>
        <p:xfrm>
          <a:off x="3108665" y="1450555"/>
          <a:ext cx="8246225" cy="2342413"/>
        </p:xfrm>
        <a:graphic>
          <a:graphicData uri="http://schemas.openxmlformats.org/drawingml/2006/table">
            <a:tbl>
              <a:tblPr/>
              <a:tblGrid>
                <a:gridCol w="2872558">
                  <a:extLst>
                    <a:ext uri="{9D8B030D-6E8A-4147-A177-3AD203B41FA5}">
                      <a16:colId xmlns:a16="http://schemas.microsoft.com/office/drawing/2014/main" val="20000"/>
                    </a:ext>
                  </a:extLst>
                </a:gridCol>
                <a:gridCol w="1454850">
                  <a:extLst>
                    <a:ext uri="{9D8B030D-6E8A-4147-A177-3AD203B41FA5}">
                      <a16:colId xmlns:a16="http://schemas.microsoft.com/office/drawing/2014/main" val="20001"/>
                    </a:ext>
                  </a:extLst>
                </a:gridCol>
                <a:gridCol w="1448663">
                  <a:extLst>
                    <a:ext uri="{9D8B030D-6E8A-4147-A177-3AD203B41FA5}">
                      <a16:colId xmlns:a16="http://schemas.microsoft.com/office/drawing/2014/main" val="20002"/>
                    </a:ext>
                  </a:extLst>
                </a:gridCol>
                <a:gridCol w="1275316">
                  <a:extLst>
                    <a:ext uri="{9D8B030D-6E8A-4147-A177-3AD203B41FA5}">
                      <a16:colId xmlns:a16="http://schemas.microsoft.com/office/drawing/2014/main" val="2396946943"/>
                    </a:ext>
                  </a:extLst>
                </a:gridCol>
                <a:gridCol w="1194838">
                  <a:extLst>
                    <a:ext uri="{9D8B030D-6E8A-4147-A177-3AD203B41FA5}">
                      <a16:colId xmlns:a16="http://schemas.microsoft.com/office/drawing/2014/main" val="20003"/>
                    </a:ext>
                  </a:extLst>
                </a:gridCol>
              </a:tblGrid>
              <a:tr h="314074">
                <a:tc>
                  <a:txBody>
                    <a:bodyPr/>
                    <a:lstStyle/>
                    <a:p>
                      <a:pPr marL="0" marR="0" lvl="0" indent="0" algn="l" defTabSz="939800" rtl="0" eaLnBrk="1" fontAlgn="base" latinLnBrk="0" hangingPunct="1">
                        <a:lnSpc>
                          <a:spcPct val="100000"/>
                        </a:lnSpc>
                        <a:spcBef>
                          <a:spcPts val="0"/>
                        </a:spcBef>
                        <a:spcAft>
                          <a:spcPct val="0"/>
                        </a:spcAft>
                        <a:buClrTx/>
                        <a:buSzTx/>
                        <a:buFontTx/>
                        <a:buNone/>
                        <a:tabLst/>
                      </a:pPr>
                      <a:endParaRPr kumimoji="0" lang="es-AR" sz="1400" b="1" i="0" u="none" strike="noStrike" cap="none" normalizeH="0" baseline="0" noProof="0" dirty="0" smtClean="0">
                        <a:ln>
                          <a:noFill/>
                        </a:ln>
                        <a:solidFill>
                          <a:schemeClr val="accent2"/>
                        </a:solidFill>
                        <a:effectLst/>
                        <a:latin typeface="Arial" charset="0"/>
                        <a:ea typeface="MS PGothic" pitchFamily="34" charset="-128"/>
                      </a:endParaRPr>
                    </a:p>
                  </a:txBody>
                  <a:tcPr marL="90000" marR="9000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1</a:t>
                      </a:r>
                    </a:p>
                  </a:txBody>
                  <a:tcPr marL="90000" marR="90000" marT="0" marB="0" anchor="ctr" horzOverflow="overflow">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2</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3</a:t>
                      </a:r>
                    </a:p>
                  </a:txBody>
                  <a:tcPr marL="90000" marR="90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398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bg1"/>
                          </a:solidFill>
                          <a:effectLst/>
                          <a:latin typeface="Arial" charset="0"/>
                          <a:ea typeface="MS PGothic" pitchFamily="34" charset="-128"/>
                        </a:rPr>
                        <a:t>Siniestro 4</a:t>
                      </a:r>
                    </a:p>
                  </a:txBody>
                  <a:tcPr marL="90000" marR="90000" marT="0" marB="0" anchor="ctr" horzOverflow="overflow">
                    <a:lnL w="12700" cap="flat" cmpd="sng" algn="ctr">
                      <a:solidFill>
                        <a:schemeClr val="bg1"/>
                      </a:solidFill>
                      <a:prstDash val="solid"/>
                      <a:round/>
                      <a:headEnd type="none" w="med" len="med"/>
                      <a:tailEnd type="none" w="med" len="med"/>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03965">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tx1"/>
                          </a:solidFill>
                          <a:effectLst/>
                          <a:latin typeface="Arial" charset="0"/>
                          <a:ea typeface="MS PGothic" pitchFamily="34" charset="-128"/>
                        </a:rPr>
                        <a:t>Siniestro Bruto</a:t>
                      </a:r>
                    </a:p>
                  </a:txBody>
                  <a:tcPr marL="90000" marR="90000" marT="0" marB="0" anchor="ctr" horzOverflow="overflow">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$7,000,000</a:t>
                      </a:r>
                    </a:p>
                  </a:txBody>
                  <a:tcPr marL="90000" marR="90000" marT="0" marB="0" anchor="ctr" horzOverflow="overflow">
                    <a:lnL>
                      <a:noFill/>
                    </a:lnL>
                    <a:lnR>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$3,000,000</a:t>
                      </a:r>
                    </a:p>
                  </a:txBody>
                  <a:tcPr marL="90000" marR="90000" marT="0" marB="0" anchor="ctr" horzOverflow="overflow">
                    <a:lnL>
                      <a:noFill/>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$4,500,000</a:t>
                      </a:r>
                    </a:p>
                  </a:txBody>
                  <a:tcPr marL="90000" marR="90000" marT="0" marB="0" anchor="ctr" horzOverflow="overflow">
                    <a:lnL>
                      <a:noFill/>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$6,000,000</a:t>
                      </a:r>
                    </a:p>
                  </a:txBody>
                  <a:tcPr marL="90000" marR="90000" marT="0" marB="0" anchor="ctr" horzOverflow="overflow">
                    <a:lnL>
                      <a:noFill/>
                    </a:lnL>
                    <a:lnR cap="flat">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352">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s-AR" sz="1200" b="1" i="0" u="none" strike="noStrike" cap="none" normalizeH="0" baseline="0" noProof="0" dirty="0" smtClean="0">
                          <a:ln>
                            <a:noFill/>
                          </a:ln>
                          <a:solidFill>
                            <a:schemeClr val="tx1"/>
                          </a:solidFill>
                          <a:effectLst/>
                          <a:latin typeface="Arial" charset="0"/>
                          <a:ea typeface="MS PGothic" pitchFamily="34" charset="-128"/>
                        </a:rPr>
                        <a:t>Recupero Capa 1</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$3,500,000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rgbClr val="FF0000"/>
                          </a:solidFill>
                          <a:effectLst/>
                          <a:latin typeface="Arial" charset="0"/>
                          <a:ea typeface="MS PGothic" pitchFamily="34" charset="-128"/>
                        </a:rPr>
                        <a:t>$2,500,000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1429">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s-AR" sz="1200" b="1" i="0" u="none" strike="noStrike" cap="none" normalizeH="0" baseline="0" noProof="0" dirty="0" smtClean="0">
                          <a:ln>
                            <a:noFill/>
                          </a:ln>
                          <a:solidFill>
                            <a:schemeClr val="tx1"/>
                          </a:solidFill>
                          <a:effectLst/>
                          <a:latin typeface="Arial" charset="0"/>
                          <a:ea typeface="MS PGothic" pitchFamily="34" charset="-128"/>
                        </a:rPr>
                        <a:t>Recupero Capa 2</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$1,000,000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0143684"/>
                  </a:ext>
                </a:extLst>
              </a:tr>
              <a:tr h="283897">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Capacidad Usada</a:t>
                      </a:r>
                      <a:r>
                        <a:rPr lang="es-AR" sz="1200" b="1" kern="0" baseline="0" noProof="0" dirty="0" smtClean="0"/>
                        <a:t> Capa 1</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$6,000,000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$9,500,000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rgbClr val="FF0000"/>
                          </a:solidFill>
                          <a:effectLst/>
                          <a:latin typeface="Arial" charset="0"/>
                          <a:ea typeface="MS PGothic" pitchFamily="34" charset="-128"/>
                        </a:rPr>
                        <a:t>$12,000,000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3158261"/>
                  </a:ext>
                </a:extLst>
              </a:tr>
              <a:tr h="26093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Capacidad Usada Capa</a:t>
                      </a:r>
                      <a:r>
                        <a:rPr lang="es-AR" sz="1200" b="1" kern="0" baseline="0" noProof="0" dirty="0" smtClean="0"/>
                        <a:t> 2</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defRPr/>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$3,000,000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4058399"/>
                  </a:ext>
                </a:extLst>
              </a:tr>
              <a:tr h="29856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Prima</a:t>
                      </a:r>
                      <a:r>
                        <a:rPr lang="es-AR" sz="1200" b="1" kern="0" baseline="0" noProof="0" dirty="0" smtClean="0"/>
                        <a:t> de Reinstalación Capa 1</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$800,000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rgbClr val="FF0000"/>
                          </a:solidFill>
                          <a:effectLst/>
                          <a:latin typeface="Arial" charset="0"/>
                          <a:ea typeface="MS PGothic" pitchFamily="34" charset="-128"/>
                        </a:rPr>
                        <a:t>$400,000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rgbClr val="FF0000"/>
                          </a:solidFill>
                          <a:effectLst/>
                          <a:latin typeface="Arial" charset="0"/>
                          <a:ea typeface="MS PGothic" pitchFamily="34" charset="-128"/>
                        </a:rPr>
                        <a:t>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269522"/>
                  </a:ext>
                </a:extLst>
              </a:tr>
              <a:tr h="269206">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s-AR" sz="1200" b="1" kern="0" noProof="0" dirty="0" smtClean="0"/>
                        <a:t>Prima</a:t>
                      </a:r>
                      <a:r>
                        <a:rPr lang="es-AR" sz="1200" b="1" kern="0" baseline="0" noProof="0" dirty="0" smtClean="0"/>
                        <a:t> de Reinstalación Capa 2</a:t>
                      </a:r>
                      <a:endParaRPr lang="es-AR" sz="1200" b="1" kern="0" noProof="0" dirty="0" smtClean="0"/>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$40,000</a:t>
                      </a:r>
                    </a:p>
                  </a:txBody>
                  <a:tcPr marL="90000" marR="90000" marT="0" marB="0" anchor="ctr" horzOverflow="overflow">
                    <a:lnL>
                      <a:noFill/>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ts val="0"/>
                        </a:spcBef>
                        <a:spcAft>
                          <a:spcPct val="0"/>
                        </a:spcAft>
                        <a:buClrTx/>
                        <a:buSzTx/>
                        <a:buFontTx/>
                        <a:buNone/>
                        <a:tabLst/>
                      </a:pPr>
                      <a:r>
                        <a:rPr kumimoji="0" lang="es-AR" sz="1200" b="0" i="0" u="none" strike="noStrike" cap="none" normalizeH="0" baseline="0" noProof="0" dirty="0" smtClean="0">
                          <a:ln>
                            <a:noFill/>
                          </a:ln>
                          <a:solidFill>
                            <a:schemeClr val="tx1"/>
                          </a:solidFill>
                          <a:effectLst/>
                          <a:latin typeface="Arial" charset="0"/>
                          <a:ea typeface="MS PGothic" pitchFamily="34" charset="-128"/>
                        </a:rPr>
                        <a:t>$20,000</a:t>
                      </a:r>
                    </a:p>
                  </a:txBody>
                  <a:tcPr marL="90000" marR="90000" marT="0" marB="0" anchor="ctr" horzOverflow="overflow">
                    <a:lnL>
                      <a:noFill/>
                    </a:lnL>
                    <a:lnR cap="flat">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 name="TextBox 17"/>
          <p:cNvSpPr txBox="1"/>
          <p:nvPr/>
        </p:nvSpPr>
        <p:spPr>
          <a:xfrm>
            <a:off x="3395749" y="6112338"/>
            <a:ext cx="8036500" cy="184666"/>
          </a:xfrm>
          <a:prstGeom prst="rect">
            <a:avLst/>
          </a:prstGeom>
          <a:noFill/>
        </p:spPr>
        <p:txBody>
          <a:bodyPr wrap="square" lIns="0" tIns="0" rIns="0" bIns="0" rtlCol="0">
            <a:spAutoFit/>
          </a:bodyPr>
          <a:lstStyle/>
          <a:p>
            <a:pPr algn="ctr"/>
            <a:r>
              <a:rPr lang="es-CR" sz="1200" i="1" dirty="0" smtClean="0">
                <a:solidFill>
                  <a:srgbClr val="FF8C00"/>
                </a:solidFill>
              </a:rPr>
              <a:t>Se han consumido 3.5 millones de capacidad, 2 correspondientes a la primera reinstalación y 1.5 de la segunda</a:t>
            </a:r>
          </a:p>
        </p:txBody>
      </p:sp>
    </p:spTree>
    <p:extLst>
      <p:ext uri="{BB962C8B-B14F-4D97-AF65-F5344CB8AC3E}">
        <p14:creationId xmlns:p14="http://schemas.microsoft.com/office/powerpoint/2010/main" val="2165785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a:fld id="{DF66040D-6F20-4F4B-8995-856BEECD84BE}" type="slidenum">
              <a:rPr lang="en-US" smtClean="0"/>
              <a:pPr algn="r"/>
              <a:t>8</a:t>
            </a:fld>
            <a:endParaRPr lang="en-US"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US" dirty="0"/>
          </a:p>
        </p:txBody>
      </p:sp>
      <p:grpSp>
        <p:nvGrpSpPr>
          <p:cNvPr id="9" name="Group 8"/>
          <p:cNvGrpSpPr/>
          <p:nvPr/>
        </p:nvGrpSpPr>
        <p:grpSpPr>
          <a:xfrm>
            <a:off x="505540" y="1577599"/>
            <a:ext cx="3239186" cy="4569650"/>
            <a:chOff x="2425057" y="1435608"/>
            <a:chExt cx="3239186" cy="4569650"/>
          </a:xfrm>
          <a:solidFill>
            <a:schemeClr val="accent1"/>
          </a:solidFill>
        </p:grpSpPr>
        <p:sp>
          <p:nvSpPr>
            <p:cNvPr id="10" name="Rectangle 9"/>
            <p:cNvSpPr/>
            <p:nvPr/>
          </p:nvSpPr>
          <p:spPr>
            <a:xfrm>
              <a:off x="2425057" y="1435608"/>
              <a:ext cx="3111500" cy="456965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Isosceles Triangle 10"/>
            <p:cNvSpPr/>
            <p:nvPr/>
          </p:nvSpPr>
          <p:spPr>
            <a:xfrm rot="5400000">
              <a:off x="5475620" y="3656590"/>
              <a:ext cx="249560" cy="127687"/>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25" name="Table 24"/>
          <p:cNvGraphicFramePr>
            <a:graphicFrameLocks noGrp="1"/>
          </p:cNvGraphicFramePr>
          <p:nvPr>
            <p:extLst>
              <p:ext uri="{D42A27DB-BD31-4B8C-83A1-F6EECF244321}">
                <p14:modId xmlns:p14="http://schemas.microsoft.com/office/powerpoint/2010/main" val="2993074335"/>
              </p:ext>
            </p:extLst>
          </p:nvPr>
        </p:nvGraphicFramePr>
        <p:xfrm>
          <a:off x="4299568" y="1577600"/>
          <a:ext cx="7345718" cy="4627425"/>
        </p:xfrm>
        <a:graphic>
          <a:graphicData uri="http://schemas.openxmlformats.org/drawingml/2006/table">
            <a:tbl>
              <a:tblPr firstRow="1" bandRow="1"/>
              <a:tblGrid>
                <a:gridCol w="772198">
                  <a:extLst>
                    <a:ext uri="{9D8B030D-6E8A-4147-A177-3AD203B41FA5}">
                      <a16:colId xmlns:a16="http://schemas.microsoft.com/office/drawing/2014/main" val="2243605504"/>
                    </a:ext>
                  </a:extLst>
                </a:gridCol>
                <a:gridCol w="6573520">
                  <a:extLst>
                    <a:ext uri="{9D8B030D-6E8A-4147-A177-3AD203B41FA5}">
                      <a16:colId xmlns:a16="http://schemas.microsoft.com/office/drawing/2014/main" val="2593177168"/>
                    </a:ext>
                  </a:extLst>
                </a:gridCol>
              </a:tblGrid>
              <a:tr h="760893">
                <a:tc>
                  <a:txBody>
                    <a:bodyPr/>
                    <a:lstStyle/>
                    <a:p>
                      <a:r>
                        <a:rPr lang="es-ES" sz="3000" b="0" noProof="0" dirty="0" smtClean="0">
                          <a:solidFill>
                            <a:schemeClr val="accent2"/>
                          </a:solidFill>
                        </a:rPr>
                        <a:t>1</a:t>
                      </a:r>
                      <a:endParaRPr lang="es-ES" sz="3000" b="0" noProof="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tc>
                  <a:txBody>
                    <a:bodyPr/>
                    <a:lstStyle/>
                    <a:p>
                      <a:pPr>
                        <a:lnSpc>
                          <a:spcPts val="1700"/>
                        </a:lnSpc>
                        <a:spcAft>
                          <a:spcPts val="1200"/>
                        </a:spcAft>
                      </a:pPr>
                      <a:r>
                        <a:rPr lang="es-ES" sz="1600" kern="0" noProof="0" dirty="0" smtClean="0"/>
                        <a:t>El límite agregado indica la </a:t>
                      </a:r>
                      <a:r>
                        <a:rPr lang="es-ES" sz="1600" b="1" kern="0" noProof="0" dirty="0" smtClean="0">
                          <a:solidFill>
                            <a:schemeClr val="accent2"/>
                          </a:solidFill>
                          <a:latin typeface="+mn-lt"/>
                          <a:ea typeface="+mn-ea"/>
                          <a:cs typeface="+mn-cs"/>
                        </a:rPr>
                        <a:t>máxima cantidad </a:t>
                      </a:r>
                      <a:r>
                        <a:rPr lang="es-ES" sz="1600" kern="0" noProof="0" dirty="0" smtClean="0"/>
                        <a:t>que la cedente puede recuperar por capa. </a:t>
                      </a:r>
                      <a:endParaRPr lang="es-ES" sz="1600" kern="0" noProof="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990021636"/>
                  </a:ext>
                </a:extLst>
              </a:tr>
              <a:tr h="760893">
                <a:tc>
                  <a:txBody>
                    <a:bodyPr/>
                    <a:lstStyle/>
                    <a:p>
                      <a:r>
                        <a:rPr lang="es-ES" sz="3000" b="0" noProof="0" dirty="0" smtClean="0">
                          <a:solidFill>
                            <a:schemeClr val="accent2"/>
                          </a:solidFill>
                        </a:rPr>
                        <a:t>2</a:t>
                      </a:r>
                      <a:endParaRPr lang="es-ES" sz="3000" b="0" noProof="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tc>
                  <a:txBody>
                    <a:bodyPr/>
                    <a:lstStyle/>
                    <a:p>
                      <a:pPr defTabSz="914400" fontAlgn="base">
                        <a:lnSpc>
                          <a:spcPct val="86000"/>
                        </a:lnSpc>
                        <a:spcAft>
                          <a:spcPts val="2400"/>
                        </a:spcAft>
                      </a:pPr>
                      <a:r>
                        <a:rPr lang="es-ES" sz="1600" noProof="0" dirty="0" smtClean="0">
                          <a:solidFill>
                            <a:srgbClr val="000000"/>
                          </a:solidFill>
                          <a:ea typeface="MS PGothic"/>
                        </a:rPr>
                        <a:t>Si se agota este límite, la cedente se queda </a:t>
                      </a:r>
                      <a:r>
                        <a:rPr lang="es-ES" sz="1600" b="1" kern="0" noProof="0" dirty="0" smtClean="0">
                          <a:solidFill>
                            <a:schemeClr val="accent2"/>
                          </a:solidFill>
                          <a:latin typeface="+mn-lt"/>
                          <a:ea typeface="+mn-ea"/>
                          <a:cs typeface="+mn-cs"/>
                        </a:rPr>
                        <a:t>sin cobertura</a:t>
                      </a:r>
                      <a:r>
                        <a:rPr lang="es-ES" sz="1600" noProof="0" dirty="0" smtClean="0">
                          <a:solidFill>
                            <a:srgbClr val="000000"/>
                          </a:solidFill>
                          <a:ea typeface="MS PGothic"/>
                        </a:rPr>
                        <a:t>. Cualquier siniestro adicional quedaría a retención.   </a:t>
                      </a:r>
                      <a:endParaRPr lang="es-ES" sz="1600" noProof="0" dirty="0">
                        <a:solidFill>
                          <a:srgbClr val="000000"/>
                        </a:solidFill>
                        <a:ea typeface="MS PGothic"/>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992960809"/>
                  </a:ext>
                </a:extLst>
              </a:tr>
              <a:tr h="822960">
                <a:tc>
                  <a:txBody>
                    <a:bodyPr/>
                    <a:lstStyle/>
                    <a:p>
                      <a:r>
                        <a:rPr lang="es-ES" sz="3000" b="0" noProof="0" dirty="0" smtClean="0">
                          <a:solidFill>
                            <a:schemeClr val="accent2"/>
                          </a:solidFill>
                        </a:rPr>
                        <a:t>3</a:t>
                      </a:r>
                      <a:endParaRPr lang="es-ES" sz="3000" b="0" noProof="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tc>
                  <a:txBody>
                    <a:bodyPr/>
                    <a:lstStyle/>
                    <a:p>
                      <a:r>
                        <a:rPr lang="es-ES" sz="1600" b="0" noProof="0" dirty="0" smtClean="0">
                          <a:solidFill>
                            <a:schemeClr val="tx1"/>
                          </a:solidFill>
                        </a:rPr>
                        <a:t>Es un concepto</a:t>
                      </a:r>
                      <a:r>
                        <a:rPr lang="es-ES" sz="1600" b="0" baseline="0" noProof="0" dirty="0" smtClean="0">
                          <a:solidFill>
                            <a:schemeClr val="tx1"/>
                          </a:solidFill>
                        </a:rPr>
                        <a:t> similar al de número de reinstalaciones. </a:t>
                      </a:r>
                      <a:r>
                        <a:rPr lang="es-ES" sz="1600" b="0" noProof="0" dirty="0" smtClean="0">
                          <a:solidFill>
                            <a:schemeClr val="tx1"/>
                          </a:solidFill>
                        </a:rPr>
                        <a:t>En reaseguro, cuando </a:t>
                      </a:r>
                      <a:r>
                        <a:rPr lang="es-ES" sz="1600" kern="0" noProof="0" dirty="0" smtClean="0"/>
                        <a:t>se habla de </a:t>
                      </a:r>
                      <a:r>
                        <a:rPr lang="es-ES" sz="1600" kern="0" noProof="0" dirty="0" smtClean="0">
                          <a:solidFill>
                            <a:schemeClr val="tx1"/>
                          </a:solidFill>
                          <a:latin typeface="+mn-lt"/>
                          <a:ea typeface="+mn-ea"/>
                          <a:cs typeface="+mn-cs"/>
                        </a:rPr>
                        <a:t>Límite Agregado</a:t>
                      </a:r>
                      <a:r>
                        <a:rPr lang="es-ES" sz="1600" kern="0" noProof="0" dirty="0" smtClean="0"/>
                        <a:t>, se puede</a:t>
                      </a:r>
                      <a:r>
                        <a:rPr lang="es-ES" sz="1600" kern="0" baseline="0" noProof="0" dirty="0" smtClean="0"/>
                        <a:t> </a:t>
                      </a:r>
                      <a:r>
                        <a:rPr lang="es-ES" sz="1600" kern="0" noProof="0" dirty="0" smtClean="0"/>
                        <a:t>considerar</a:t>
                      </a:r>
                      <a:r>
                        <a:rPr lang="es-ES" sz="1600" kern="0" baseline="0" noProof="0" dirty="0" smtClean="0"/>
                        <a:t> </a:t>
                      </a:r>
                      <a:r>
                        <a:rPr lang="es-ES" sz="1600" kern="0" noProof="0" dirty="0" smtClean="0"/>
                        <a:t>como </a:t>
                      </a:r>
                      <a:r>
                        <a:rPr lang="es-ES" sz="1600" b="1" kern="0" noProof="0" dirty="0" smtClean="0">
                          <a:solidFill>
                            <a:schemeClr val="accent2"/>
                          </a:solidFill>
                          <a:latin typeface="+mn-lt"/>
                          <a:ea typeface="+mn-ea"/>
                          <a:cs typeface="+mn-cs"/>
                        </a:rPr>
                        <a:t>reinstalaciones pre-pagadas</a:t>
                      </a:r>
                      <a:r>
                        <a:rPr lang="es-ES" sz="1600" kern="0" noProof="0" dirty="0" smtClean="0"/>
                        <a:t>.</a:t>
                      </a:r>
                      <a:endParaRPr lang="es-ES" sz="1600" b="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4043325542"/>
                  </a:ext>
                </a:extLst>
              </a:tr>
              <a:tr h="760893">
                <a:tc>
                  <a:txBody>
                    <a:bodyPr/>
                    <a:lstStyle/>
                    <a:p>
                      <a:r>
                        <a:rPr lang="es-ES" sz="3000" b="0" noProof="0" dirty="0" smtClean="0">
                          <a:solidFill>
                            <a:schemeClr val="accent2"/>
                          </a:solidFill>
                        </a:rPr>
                        <a:t>4</a:t>
                      </a:r>
                      <a:endParaRPr lang="es-ES" sz="3000" b="0" noProof="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tc>
                  <a:txBody>
                    <a:bodyPr/>
                    <a:lstStyle/>
                    <a:p>
                      <a:r>
                        <a:rPr lang="es-ES" sz="1600" b="0" noProof="0" dirty="0" smtClean="0">
                          <a:solidFill>
                            <a:schemeClr val="tx1"/>
                          </a:solidFill>
                        </a:rPr>
                        <a:t>La cedente no tiene que pagar</a:t>
                      </a:r>
                      <a:r>
                        <a:rPr lang="es-ES" sz="1600" b="0" baseline="0" noProof="0" dirty="0" smtClean="0">
                          <a:solidFill>
                            <a:schemeClr val="tx1"/>
                          </a:solidFill>
                        </a:rPr>
                        <a:t> prima de reinstalación por u</a:t>
                      </a:r>
                      <a:r>
                        <a:rPr lang="es-ES" sz="1600" b="0" noProof="0" dirty="0" smtClean="0">
                          <a:solidFill>
                            <a:schemeClr val="tx1"/>
                          </a:solidFill>
                        </a:rPr>
                        <a:t>na capa</a:t>
                      </a:r>
                      <a:r>
                        <a:rPr lang="es-ES" sz="1600" b="0" baseline="0" noProof="0" dirty="0" smtClean="0">
                          <a:solidFill>
                            <a:schemeClr val="tx1"/>
                          </a:solidFill>
                        </a:rPr>
                        <a:t> con un límite agregado anual que se ve afectada por un siniestro. </a:t>
                      </a:r>
                      <a:endParaRPr lang="es-ES" sz="1600" b="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1752115349"/>
                  </a:ext>
                </a:extLst>
              </a:tr>
              <a:tr h="760893">
                <a:tc>
                  <a:txBody>
                    <a:bodyPr/>
                    <a:lstStyle/>
                    <a:p>
                      <a:r>
                        <a:rPr lang="es-ES" sz="3000" b="0" noProof="0" dirty="0" smtClean="0">
                          <a:solidFill>
                            <a:schemeClr val="accent2"/>
                          </a:solidFill>
                        </a:rPr>
                        <a:t>5</a:t>
                      </a:r>
                      <a:endParaRPr lang="es-ES" sz="3000" b="0" noProof="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tc>
                  <a:txBody>
                    <a:bodyPr/>
                    <a:lstStyle/>
                    <a:p>
                      <a:r>
                        <a:rPr lang="es-ES" sz="1600" b="0" noProof="0" dirty="0" smtClean="0">
                          <a:solidFill>
                            <a:schemeClr val="tx1"/>
                          </a:solidFill>
                        </a:rPr>
                        <a:t>Los límites</a:t>
                      </a:r>
                      <a:r>
                        <a:rPr lang="es-ES" sz="1600" b="0" baseline="0" noProof="0" dirty="0" smtClean="0">
                          <a:solidFill>
                            <a:schemeClr val="tx1"/>
                          </a:solidFill>
                        </a:rPr>
                        <a:t> agregados benefician a grupo LARG en que no es necesario llevar a cabo el reparto de la prima de reinstalación. </a:t>
                      </a:r>
                      <a:endParaRPr lang="es-ES" sz="1600" b="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9050" cap="flat" cmpd="sng" algn="ctr">
                      <a:solidFill>
                        <a:srgbClr val="DADADA"/>
                      </a:solidFill>
                      <a:prstDash val="solid"/>
                      <a:round/>
                      <a:headEnd type="none" w="med" len="med"/>
                      <a:tailEnd type="none" w="med" len="med"/>
                    </a:lnB>
                    <a:noFill/>
                  </a:tcPr>
                </a:tc>
                <a:extLst>
                  <a:ext uri="{0D108BD9-81ED-4DB2-BD59-A6C34878D82A}">
                    <a16:rowId xmlns:a16="http://schemas.microsoft.com/office/drawing/2014/main" val="2765659887"/>
                  </a:ext>
                </a:extLst>
              </a:tr>
              <a:tr h="760893">
                <a:tc>
                  <a:txBody>
                    <a:bodyPr/>
                    <a:lstStyle/>
                    <a:p>
                      <a:r>
                        <a:rPr lang="es-ES" sz="3000" b="0" noProof="0" dirty="0" smtClean="0">
                          <a:solidFill>
                            <a:schemeClr val="accent2"/>
                          </a:solidFill>
                        </a:rPr>
                        <a:t>6</a:t>
                      </a:r>
                      <a:endParaRPr lang="es-ES" sz="3000" b="0" noProof="0" dirty="0">
                        <a:solidFill>
                          <a:schemeClr val="accent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s-ES" sz="1600" b="0" noProof="0" dirty="0" smtClean="0">
                          <a:solidFill>
                            <a:schemeClr val="tx1"/>
                          </a:solidFill>
                        </a:rPr>
                        <a:t>Cuanto</a:t>
                      </a:r>
                      <a:r>
                        <a:rPr lang="es-ES" sz="1600" b="0" baseline="0" noProof="0" dirty="0" smtClean="0">
                          <a:solidFill>
                            <a:schemeClr val="tx1"/>
                          </a:solidFill>
                        </a:rPr>
                        <a:t> mayor sea el límite agregado, mayor es la prima que los reaseguradores cobrarán. </a:t>
                      </a:r>
                      <a:endParaRPr lang="es-ES" sz="1600" b="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DADADA"/>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21881839"/>
                  </a:ext>
                </a:extLst>
              </a:tr>
            </a:tbl>
          </a:graphicData>
        </a:graphic>
      </p:graphicFrame>
      <p:grpSp>
        <p:nvGrpSpPr>
          <p:cNvPr id="3" name="Group 4" descr="Bar chart."/>
          <p:cNvGrpSpPr>
            <a:grpSpLocks noChangeAspect="1"/>
          </p:cNvGrpSpPr>
          <p:nvPr>
            <p:custDataLst>
              <p:custData r:id="rId2"/>
            </p:custDataLst>
          </p:nvPr>
        </p:nvGrpSpPr>
        <p:grpSpPr bwMode="auto">
          <a:xfrm>
            <a:off x="1544598" y="3405224"/>
            <a:ext cx="914400" cy="914400"/>
            <a:chOff x="3406" y="1728"/>
            <a:chExt cx="576" cy="576"/>
          </a:xfrm>
          <a:solidFill>
            <a:schemeClr val="bg1"/>
          </a:solidFill>
        </p:grpSpPr>
        <p:sp>
          <p:nvSpPr>
            <p:cNvPr id="12" name="Freeform 5"/>
            <p:cNvSpPr>
              <a:spLocks noEditPoints="1"/>
            </p:cNvSpPr>
            <p:nvPr/>
          </p:nvSpPr>
          <p:spPr bwMode="auto">
            <a:xfrm>
              <a:off x="3406" y="2035"/>
              <a:ext cx="134" cy="269"/>
            </a:xfrm>
            <a:custGeom>
              <a:avLst/>
              <a:gdLst>
                <a:gd name="T0" fmla="*/ 48 w 56"/>
                <a:gd name="T1" fmla="*/ 0 h 112"/>
                <a:gd name="T2" fmla="*/ 8 w 56"/>
                <a:gd name="T3" fmla="*/ 0 h 112"/>
                <a:gd name="T4" fmla="*/ 0 w 56"/>
                <a:gd name="T5" fmla="*/ 8 h 112"/>
                <a:gd name="T6" fmla="*/ 0 w 56"/>
                <a:gd name="T7" fmla="*/ 104 h 112"/>
                <a:gd name="T8" fmla="*/ 8 w 56"/>
                <a:gd name="T9" fmla="*/ 112 h 112"/>
                <a:gd name="T10" fmla="*/ 48 w 56"/>
                <a:gd name="T11" fmla="*/ 112 h 112"/>
                <a:gd name="T12" fmla="*/ 56 w 56"/>
                <a:gd name="T13" fmla="*/ 104 h 112"/>
                <a:gd name="T14" fmla="*/ 56 w 56"/>
                <a:gd name="T15" fmla="*/ 8 h 112"/>
                <a:gd name="T16" fmla="*/ 48 w 56"/>
                <a:gd name="T17" fmla="*/ 0 h 112"/>
                <a:gd name="T18" fmla="*/ 40 w 56"/>
                <a:gd name="T19" fmla="*/ 96 h 112"/>
                <a:gd name="T20" fmla="*/ 16 w 56"/>
                <a:gd name="T21" fmla="*/ 96 h 112"/>
                <a:gd name="T22" fmla="*/ 16 w 56"/>
                <a:gd name="T23" fmla="*/ 16 h 112"/>
                <a:gd name="T24" fmla="*/ 40 w 56"/>
                <a:gd name="T25" fmla="*/ 16 h 112"/>
                <a:gd name="T26" fmla="*/ 40 w 56"/>
                <a:gd name="T27"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12">
                  <a:moveTo>
                    <a:pt x="48" y="0"/>
                  </a:moveTo>
                  <a:cubicBezTo>
                    <a:pt x="8" y="0"/>
                    <a:pt x="8" y="0"/>
                    <a:pt x="8" y="0"/>
                  </a:cubicBezTo>
                  <a:cubicBezTo>
                    <a:pt x="4" y="0"/>
                    <a:pt x="0" y="4"/>
                    <a:pt x="0" y="8"/>
                  </a:cubicBezTo>
                  <a:cubicBezTo>
                    <a:pt x="0" y="104"/>
                    <a:pt x="0" y="104"/>
                    <a:pt x="0" y="104"/>
                  </a:cubicBezTo>
                  <a:cubicBezTo>
                    <a:pt x="0" y="108"/>
                    <a:pt x="4" y="112"/>
                    <a:pt x="8" y="112"/>
                  </a:cubicBezTo>
                  <a:cubicBezTo>
                    <a:pt x="48" y="112"/>
                    <a:pt x="48" y="112"/>
                    <a:pt x="48" y="112"/>
                  </a:cubicBezTo>
                  <a:cubicBezTo>
                    <a:pt x="53" y="112"/>
                    <a:pt x="56" y="108"/>
                    <a:pt x="56" y="104"/>
                  </a:cubicBezTo>
                  <a:cubicBezTo>
                    <a:pt x="56" y="8"/>
                    <a:pt x="56" y="8"/>
                    <a:pt x="56" y="8"/>
                  </a:cubicBezTo>
                  <a:cubicBezTo>
                    <a:pt x="56" y="4"/>
                    <a:pt x="53" y="0"/>
                    <a:pt x="48" y="0"/>
                  </a:cubicBezTo>
                  <a:close/>
                  <a:moveTo>
                    <a:pt x="40" y="96"/>
                  </a:moveTo>
                  <a:cubicBezTo>
                    <a:pt x="16" y="96"/>
                    <a:pt x="16" y="96"/>
                    <a:pt x="16" y="96"/>
                  </a:cubicBezTo>
                  <a:cubicBezTo>
                    <a:pt x="16" y="16"/>
                    <a:pt x="16" y="16"/>
                    <a:pt x="16" y="16"/>
                  </a:cubicBezTo>
                  <a:cubicBezTo>
                    <a:pt x="40" y="16"/>
                    <a:pt x="40" y="16"/>
                    <a:pt x="40" y="16"/>
                  </a:cubicBezTo>
                  <a:lnTo>
                    <a:pt x="4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noEditPoints="1"/>
            </p:cNvSpPr>
            <p:nvPr/>
          </p:nvSpPr>
          <p:spPr bwMode="auto">
            <a:xfrm>
              <a:off x="3617" y="1882"/>
              <a:ext cx="134" cy="422"/>
            </a:xfrm>
            <a:custGeom>
              <a:avLst/>
              <a:gdLst>
                <a:gd name="T0" fmla="*/ 48 w 56"/>
                <a:gd name="T1" fmla="*/ 0 h 176"/>
                <a:gd name="T2" fmla="*/ 8 w 56"/>
                <a:gd name="T3" fmla="*/ 0 h 176"/>
                <a:gd name="T4" fmla="*/ 0 w 56"/>
                <a:gd name="T5" fmla="*/ 8 h 176"/>
                <a:gd name="T6" fmla="*/ 0 w 56"/>
                <a:gd name="T7" fmla="*/ 168 h 176"/>
                <a:gd name="T8" fmla="*/ 8 w 56"/>
                <a:gd name="T9" fmla="*/ 176 h 176"/>
                <a:gd name="T10" fmla="*/ 48 w 56"/>
                <a:gd name="T11" fmla="*/ 176 h 176"/>
                <a:gd name="T12" fmla="*/ 56 w 56"/>
                <a:gd name="T13" fmla="*/ 168 h 176"/>
                <a:gd name="T14" fmla="*/ 56 w 56"/>
                <a:gd name="T15" fmla="*/ 8 h 176"/>
                <a:gd name="T16" fmla="*/ 48 w 56"/>
                <a:gd name="T17" fmla="*/ 0 h 176"/>
                <a:gd name="T18" fmla="*/ 40 w 56"/>
                <a:gd name="T19" fmla="*/ 160 h 176"/>
                <a:gd name="T20" fmla="*/ 16 w 56"/>
                <a:gd name="T21" fmla="*/ 160 h 176"/>
                <a:gd name="T22" fmla="*/ 16 w 56"/>
                <a:gd name="T23" fmla="*/ 16 h 176"/>
                <a:gd name="T24" fmla="*/ 40 w 56"/>
                <a:gd name="T25" fmla="*/ 16 h 176"/>
                <a:gd name="T26" fmla="*/ 40 w 56"/>
                <a:gd name="T27"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76">
                  <a:moveTo>
                    <a:pt x="48" y="0"/>
                  </a:moveTo>
                  <a:cubicBezTo>
                    <a:pt x="8" y="0"/>
                    <a:pt x="8" y="0"/>
                    <a:pt x="8" y="0"/>
                  </a:cubicBezTo>
                  <a:cubicBezTo>
                    <a:pt x="4" y="0"/>
                    <a:pt x="0" y="4"/>
                    <a:pt x="0" y="8"/>
                  </a:cubicBezTo>
                  <a:cubicBezTo>
                    <a:pt x="0" y="168"/>
                    <a:pt x="0" y="168"/>
                    <a:pt x="0" y="168"/>
                  </a:cubicBezTo>
                  <a:cubicBezTo>
                    <a:pt x="0" y="172"/>
                    <a:pt x="4" y="176"/>
                    <a:pt x="8" y="176"/>
                  </a:cubicBezTo>
                  <a:cubicBezTo>
                    <a:pt x="48" y="176"/>
                    <a:pt x="48" y="176"/>
                    <a:pt x="48" y="176"/>
                  </a:cubicBezTo>
                  <a:cubicBezTo>
                    <a:pt x="53" y="176"/>
                    <a:pt x="56" y="172"/>
                    <a:pt x="56" y="168"/>
                  </a:cubicBezTo>
                  <a:cubicBezTo>
                    <a:pt x="56" y="8"/>
                    <a:pt x="56" y="8"/>
                    <a:pt x="56" y="8"/>
                  </a:cubicBezTo>
                  <a:cubicBezTo>
                    <a:pt x="56" y="4"/>
                    <a:pt x="53" y="0"/>
                    <a:pt x="48" y="0"/>
                  </a:cubicBezTo>
                  <a:close/>
                  <a:moveTo>
                    <a:pt x="40" y="160"/>
                  </a:moveTo>
                  <a:cubicBezTo>
                    <a:pt x="16" y="160"/>
                    <a:pt x="16" y="160"/>
                    <a:pt x="16" y="160"/>
                  </a:cubicBezTo>
                  <a:cubicBezTo>
                    <a:pt x="16" y="16"/>
                    <a:pt x="16" y="16"/>
                    <a:pt x="16" y="16"/>
                  </a:cubicBezTo>
                  <a:cubicBezTo>
                    <a:pt x="40" y="16"/>
                    <a:pt x="40" y="16"/>
                    <a:pt x="40" y="16"/>
                  </a:cubicBezTo>
                  <a:lnTo>
                    <a:pt x="40" y="1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noEditPoints="1"/>
            </p:cNvSpPr>
            <p:nvPr/>
          </p:nvSpPr>
          <p:spPr bwMode="auto">
            <a:xfrm>
              <a:off x="3828" y="1728"/>
              <a:ext cx="154" cy="576"/>
            </a:xfrm>
            <a:custGeom>
              <a:avLst/>
              <a:gdLst>
                <a:gd name="T0" fmla="*/ 56 w 64"/>
                <a:gd name="T1" fmla="*/ 0 h 240"/>
                <a:gd name="T2" fmla="*/ 8 w 64"/>
                <a:gd name="T3" fmla="*/ 0 h 240"/>
                <a:gd name="T4" fmla="*/ 0 w 64"/>
                <a:gd name="T5" fmla="*/ 8 h 240"/>
                <a:gd name="T6" fmla="*/ 0 w 64"/>
                <a:gd name="T7" fmla="*/ 232 h 240"/>
                <a:gd name="T8" fmla="*/ 8 w 64"/>
                <a:gd name="T9" fmla="*/ 240 h 240"/>
                <a:gd name="T10" fmla="*/ 56 w 64"/>
                <a:gd name="T11" fmla="*/ 240 h 240"/>
                <a:gd name="T12" fmla="*/ 64 w 64"/>
                <a:gd name="T13" fmla="*/ 232 h 240"/>
                <a:gd name="T14" fmla="*/ 64 w 64"/>
                <a:gd name="T15" fmla="*/ 8 h 240"/>
                <a:gd name="T16" fmla="*/ 56 w 64"/>
                <a:gd name="T17" fmla="*/ 0 h 240"/>
                <a:gd name="T18" fmla="*/ 48 w 64"/>
                <a:gd name="T19" fmla="*/ 224 h 240"/>
                <a:gd name="T20" fmla="*/ 16 w 64"/>
                <a:gd name="T21" fmla="*/ 224 h 240"/>
                <a:gd name="T22" fmla="*/ 16 w 64"/>
                <a:gd name="T23" fmla="*/ 16 h 240"/>
                <a:gd name="T24" fmla="*/ 48 w 64"/>
                <a:gd name="T25" fmla="*/ 16 h 240"/>
                <a:gd name="T26" fmla="*/ 48 w 64"/>
                <a:gd name="T27"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240">
                  <a:moveTo>
                    <a:pt x="56" y="0"/>
                  </a:moveTo>
                  <a:cubicBezTo>
                    <a:pt x="8" y="0"/>
                    <a:pt x="8" y="0"/>
                    <a:pt x="8" y="0"/>
                  </a:cubicBezTo>
                  <a:cubicBezTo>
                    <a:pt x="4" y="0"/>
                    <a:pt x="0" y="4"/>
                    <a:pt x="0" y="8"/>
                  </a:cubicBezTo>
                  <a:cubicBezTo>
                    <a:pt x="0" y="232"/>
                    <a:pt x="0" y="232"/>
                    <a:pt x="0" y="232"/>
                  </a:cubicBezTo>
                  <a:cubicBezTo>
                    <a:pt x="0" y="236"/>
                    <a:pt x="4" y="240"/>
                    <a:pt x="8" y="240"/>
                  </a:cubicBezTo>
                  <a:cubicBezTo>
                    <a:pt x="56" y="240"/>
                    <a:pt x="56" y="240"/>
                    <a:pt x="56" y="240"/>
                  </a:cubicBezTo>
                  <a:cubicBezTo>
                    <a:pt x="61" y="240"/>
                    <a:pt x="64" y="236"/>
                    <a:pt x="64" y="232"/>
                  </a:cubicBezTo>
                  <a:cubicBezTo>
                    <a:pt x="64" y="8"/>
                    <a:pt x="64" y="8"/>
                    <a:pt x="64" y="8"/>
                  </a:cubicBezTo>
                  <a:cubicBezTo>
                    <a:pt x="64" y="4"/>
                    <a:pt x="61" y="0"/>
                    <a:pt x="56" y="0"/>
                  </a:cubicBezTo>
                  <a:close/>
                  <a:moveTo>
                    <a:pt x="48" y="224"/>
                  </a:moveTo>
                  <a:cubicBezTo>
                    <a:pt x="16" y="224"/>
                    <a:pt x="16" y="224"/>
                    <a:pt x="16" y="224"/>
                  </a:cubicBezTo>
                  <a:cubicBezTo>
                    <a:pt x="16" y="16"/>
                    <a:pt x="16" y="16"/>
                    <a:pt x="16" y="16"/>
                  </a:cubicBezTo>
                  <a:cubicBezTo>
                    <a:pt x="48" y="16"/>
                    <a:pt x="48" y="16"/>
                    <a:pt x="48" y="16"/>
                  </a:cubicBezTo>
                  <a:lnTo>
                    <a:pt x="48"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 name="Oval 14"/>
          <p:cNvSpPr/>
          <p:nvPr/>
        </p:nvSpPr>
        <p:spPr>
          <a:xfrm>
            <a:off x="1197033" y="3136128"/>
            <a:ext cx="1661819" cy="1577187"/>
          </a:xfrm>
          <a:prstGeom prst="ellipse">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chemeClr val="bg1"/>
              </a:solidFill>
            </a:endParaRPr>
          </a:p>
        </p:txBody>
      </p:sp>
      <p:sp>
        <p:nvSpPr>
          <p:cNvPr id="16" name="TextBox 15"/>
          <p:cNvSpPr txBox="1"/>
          <p:nvPr/>
        </p:nvSpPr>
        <p:spPr>
          <a:xfrm>
            <a:off x="841883" y="2409429"/>
            <a:ext cx="2582427" cy="215444"/>
          </a:xfrm>
          <a:prstGeom prst="rect">
            <a:avLst/>
          </a:prstGeom>
          <a:noFill/>
        </p:spPr>
        <p:txBody>
          <a:bodyPr wrap="square" lIns="0" tIns="0" rIns="0" bIns="0" rtlCol="0">
            <a:spAutoFit/>
          </a:bodyPr>
          <a:lstStyle/>
          <a:p>
            <a:pPr algn="ctr"/>
            <a:r>
              <a:rPr lang="es-CR" sz="1400" b="1" dirty="0" smtClean="0">
                <a:solidFill>
                  <a:schemeClr val="bg1"/>
                </a:solidFill>
              </a:rPr>
              <a:t>Límite Agregado Anual (LAA)</a:t>
            </a:r>
            <a:endParaRPr lang="es-CR" sz="1400" b="1" dirty="0">
              <a:solidFill>
                <a:schemeClr val="bg1"/>
              </a:solidFill>
            </a:endParaRPr>
          </a:p>
        </p:txBody>
      </p:sp>
      <p:sp>
        <p:nvSpPr>
          <p:cNvPr id="19" name="TextBox 18"/>
          <p:cNvSpPr txBox="1"/>
          <p:nvPr/>
        </p:nvSpPr>
        <p:spPr>
          <a:xfrm>
            <a:off x="841884" y="5133945"/>
            <a:ext cx="2582427" cy="215444"/>
          </a:xfrm>
          <a:prstGeom prst="rect">
            <a:avLst/>
          </a:prstGeom>
          <a:noFill/>
        </p:spPr>
        <p:txBody>
          <a:bodyPr wrap="square" lIns="0" tIns="0" rIns="0" bIns="0" rtlCol="0">
            <a:spAutoFit/>
          </a:bodyPr>
          <a:lstStyle/>
          <a:p>
            <a:pPr algn="ctr"/>
            <a:r>
              <a:rPr lang="en-GB" sz="1400" b="1" dirty="0" smtClean="0">
                <a:solidFill>
                  <a:schemeClr val="bg1"/>
                </a:solidFill>
              </a:rPr>
              <a:t>Annual Aggregate Limit (AAL)</a:t>
            </a:r>
            <a:endParaRPr lang="en-GB" sz="1400" b="1" dirty="0">
              <a:solidFill>
                <a:schemeClr val="bg1"/>
              </a:solidFill>
            </a:endParaRPr>
          </a:p>
        </p:txBody>
      </p:sp>
      <p:sp>
        <p:nvSpPr>
          <p:cNvPr id="21" name="Title 1"/>
          <p:cNvSpPr>
            <a:spLocks noGrp="1"/>
          </p:cNvSpPr>
          <p:nvPr>
            <p:ph type="title"/>
          </p:nvPr>
        </p:nvSpPr>
        <p:spPr>
          <a:xfrm>
            <a:off x="485776" y="355601"/>
            <a:ext cx="11223623" cy="495299"/>
          </a:xfrm>
        </p:spPr>
        <p:txBody>
          <a:bodyPr/>
          <a:lstStyle/>
          <a:p>
            <a:r>
              <a:rPr lang="es-ES" dirty="0" smtClean="0"/>
              <a:t>Límite Agregado Anual</a:t>
            </a:r>
            <a:endParaRPr lang="es-ES" dirty="0"/>
          </a:p>
        </p:txBody>
      </p:sp>
      <p:sp>
        <p:nvSpPr>
          <p:cNvPr id="22" name="Text Placeholder 5"/>
          <p:cNvSpPr>
            <a:spLocks noGrp="1"/>
          </p:cNvSpPr>
          <p:nvPr>
            <p:ph type="body" sz="quarter" idx="12"/>
          </p:nvPr>
        </p:nvSpPr>
        <p:spPr>
          <a:xfrm>
            <a:off x="485776" y="806400"/>
            <a:ext cx="11226800" cy="320400"/>
          </a:xfrm>
        </p:spPr>
        <p:txBody>
          <a:bodyPr/>
          <a:lstStyle/>
          <a:p>
            <a:r>
              <a:rPr lang="es-ES" dirty="0" smtClean="0">
                <a:solidFill>
                  <a:schemeClr val="tx2"/>
                </a:solidFill>
              </a:rPr>
              <a:t>Concepto</a:t>
            </a:r>
            <a:endParaRPr lang="en-GB" dirty="0">
              <a:solidFill>
                <a:schemeClr val="tx2"/>
              </a:solidFill>
            </a:endParaRPr>
          </a:p>
        </p:txBody>
      </p:sp>
    </p:spTree>
    <p:custDataLst>
      <p:custData r:id="rId1"/>
    </p:custDataLst>
    <p:extLst>
      <p:ext uri="{BB962C8B-B14F-4D97-AF65-F5344CB8AC3E}">
        <p14:creationId xmlns:p14="http://schemas.microsoft.com/office/powerpoint/2010/main" val="880607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SV" dirty="0" smtClean="0"/>
              <a:t>Contratos LARG: caso a caso</a:t>
            </a:r>
            <a:br>
              <a:rPr lang="es-SV" dirty="0" smtClean="0"/>
            </a:br>
            <a:endParaRPr lang="es-SV" dirty="0"/>
          </a:p>
        </p:txBody>
      </p:sp>
      <p:sp>
        <p:nvSpPr>
          <p:cNvPr id="8" name="Text Placeholder 7"/>
          <p:cNvSpPr>
            <a:spLocks noGrp="1"/>
          </p:cNvSpPr>
          <p:nvPr>
            <p:ph type="body" idx="1"/>
          </p:nvPr>
        </p:nvSpPr>
        <p:spPr/>
        <p:txBody>
          <a:bodyPr/>
          <a:lstStyle/>
          <a:p>
            <a:r>
              <a:rPr lang="en-GB" dirty="0"/>
              <a:t>2</a:t>
            </a:r>
          </a:p>
        </p:txBody>
      </p:sp>
    </p:spTree>
    <p:extLst>
      <p:ext uri="{BB962C8B-B14F-4D97-AF65-F5344CB8AC3E}">
        <p14:creationId xmlns:p14="http://schemas.microsoft.com/office/powerpoint/2010/main" val="5550590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D5855B8F-EC1C-485D-BF87-B296BCFB543C}" vid="{B474B1E0-4F63-49B9-920A-8BAB2903DA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1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1.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D I G E S T " > f u l l i m a g e ; L I G H T < / P r e s e n t a t i o n O b j e c t T a g >  
     < P r e s e n t a t i o n O b j e c t T a g   T a g N a m e = " M M C O A _ B A C K G R O U N D _ L O G O _ O P T I O N " > W H I T E < / P r e s e n t a t i o n O b j e c t T a g >  
     < P r e s e n t a t i o n O b j e c t T a g   T a g N a m e = " M M C O A _ S I L H O U E T T E _ I D " / >  
     < P r e s e n t a t i o n O b j e c t T a g   T a g N a m e = " M M C O A _ F U L L I M A G E _ I D " > 9 0 4 c d c a 2 - c 6 f 6 - 4 f d 1 - 8 8 8 d - 8 c 3 2 5 3 e 9 1 9 4 6 < / P r e s e n t a t i o n O b j e c t T a g >  
 < / M M C O A _ O b j e c t T a g s > 
</file>

<file path=customXml/item12.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3.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1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15.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16.xml>��< ? x m l   v e r s i o n = " 1 . 0 "   e n c o d i n g = " u t f - 1 6 " ? > < M M C O A _ O b j e c t T a g s   x m l n s : x s d = " h t t p : / / w w w . w 3 . o r g / 2 0 0 1 / X M L S c h e m a "   x m l n s : x s i = " h t t p : / / w w w . w 3 . o r g / 2 0 0 1 / X M L S c h e m a - i n s t a n c e " >  
     < P r e s e n t a t i o n O b j e c t T a g   T a g N a m e = " M M C 0 9 5 _ I M G P L A C E H O L D E R T Y P E " > C o n t e n t I m a g e I c o n < / P r e s e n t a t i o n O b j e c t T a g >  
     < P r e s e n t a t i o n O b j e c t T a g   T a g N a m e = " M M C 0 9 5 _ I M G P L A C E H O L D E R N A M E " > I c o n < / P r e s e n t a t i o n O b j e c t T a g >  
     < P r e s e n t a t i o n O b j e c t T a g   T a g N a m e = " M M C 0 9 5 _ I M G P L A C E H O L D E R F I T " > F I T S Q U A R E B O U N D S ; C E N T E R H ; C E N T E R V < / P r e s e n t a t i o n O b j e c t T a g >  
 < / M M C O A _ O b j e c t T a g s > 
</file>

<file path=customXml/item17.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8.xml>��< ? x m l   v e r s i o n = " 1 . 0 "   e n c o d i n g = " u t f - 1 6 " ? > < M M C O A _ O b j e c t T a g s   x m l n s : x s i = " h t t p : / / w w w . w 3 . o r g / 2 0 0 1 / X M L S c h e m a - i n s t a n c e "   x m l n s : x s d = " h t t p : / / w w w . w 3 . o r g / 2 0 0 1 / X M L S c h e m a " >  
     < P r e s e n t a t i o n O b j e c t T a g   T a g N a m e = " M M C 0 9 _ B R A N D F O N T S T Y L E " > C o v e r T e x t < / P r e s e n t a t i o n O b j e c t T a g >  
 < / M M C O A _ O b j e c t T a g s > 
</file>

<file path=customXml/item19.xml>��< ? x m l   v e r s i o n = " 1 . 0 "   e n c o d i n g = " u t f - 1 6 " ? > < M M C O A _ O b j e c t T a g s   x m l n s : x s i = " h t t p : / / w w w . w 3 . o r g / 2 0 0 1 / X M L S c h e m a - i n s t a n c e "   x m l n s : x s d = " h t t p : / / w w w . w 3 . o r g / 2 0 0 1 / X M L S c h e m a " >  
     < P r e s e n t a t i o n O b j e c t T a g   T a g N a m e = " M M C 0 9 _ P O P U L A T E T E X T " > { T i t l e } < / P r e s e n t a t i o n O b j e c t T a g >  
 < / M M C O A _ O b j e c t T a g s > 
</file>

<file path=customXml/item2.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2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1.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2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3.xml>��< ? x m l   v e r s i o n = " 1 . 0 "   e n c o d i n g = " u t f - 1 6 " ? > < M M C O A _ O b j e c t T a g s   x m l n s : x s i = " h t t p : / / w w w . w 3 . o r g / 2 0 0 1 / X M L S c h e m a - i n s t a n c e "   x m l n s : x s d = " h t t p : / / w w w . w 3 . o r g / 2 0 0 1 / X M L S c h e m a " >  
     < P r e s e n t a t i o n O b j e c t T a g   T a g N a m e = " M M C 0 9 _ L A Y O U T " > B l a n k < / P r e s e n t a t i o n O b j e c t T a g >  
 < / M M C O A _ O b j e c t T a g s > 
</file>

<file path=customXml/item24.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25.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26.xml>��< ? x m l   v e r s i o n = " 1 . 0 "   e n c o d i n g = " u t f - 1 6 " ? > < M M C O A _ O b j e c t T a g s   x m l n s : x s i = " h t t p : / / w w w . w 3 . o r g / 2 0 0 1 / X M L S c h e m a - i n s t a n c e "   x m l n s : x s d = " h t t p : / / w w w . w 3 . o r g / 2 0 0 1 / X M L S c h e m a " >  
     < P r e s e n t a t i o n O b j e c t T a g   T a g N a m e = " M M C 0 9 _ S H O W H I D E C R I T E R I A " > C L I E N T _ L O G O < / P r e s e n t a t i o n O b j e c t T a g >  
 < / M M C O A _ O b j e c t T a g s > 
</file>

<file path=customXml/item27.xml>��< ? x m l   v e r s i o n = " 1 . 0 "   e n c o d i n g = " u t f - 1 6 " ? > < M M C O A _ O b j e c t T a g s   x m l n s : x s i = " h t t p : / / w w w . w 3 . o r g / 2 0 0 1 / X M L S c h e m a - i n s t a n c e "   x m l n s : x s d = " h t t p : / / w w w . w 3 . o r g / 2 0 0 1 / X M L S c h e m a " >  
     < P r e s e n t a t i o n O b j e c t T a g   T a g N a m e = " M M C 0 9 _ P O P U L A T E T E X T " > { L e g a l B a c k } < / P r e s e n t a t i o n O b j e c t T a g >  
 < / M M C O A _ O b j e c t T a g s > 
</file>

<file path=customXml/item28.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2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1.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2.xml>��< ? x m l   v e r s i o n = " 1 . 0 "   e n c o d i n g = " u t f - 1 6 " ? > < M M C O A _ O b j e c t T a g s   x m l n s : x s i = " h t t p : / / w w w . w 3 . o r g / 2 0 0 1 / X M L S c h e m a - i n s t a n c e "   x m l n s : x s d = " h t t p : / / w w w . w 3 . o r g / 2 0 0 1 / X M L S c h e m a " >  
     < P r e s e n t a t i o n O b j e c t T a g   T a g N a m e = " M M C 0 9 _ P O P U L A T E T E X T " > { P r e s e n t e r C o v e r T e x t B l o c k } < / P r e s e n t a t i o n O b j e c t T a g >  
 < / M M C O A _ O b j e c t T a g s > 
</file>

<file path=customXml/item33.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 g r a d ; s i m p l e - d a r k - t u r q u o i s e < / P r e s e n t a t i o n O b j e c t T a g >  
     < P r e s e n t a t i o n O b j e c t T a g   T a g N a m e = " M M C O A _ B A C K G R O U N D _ L O G O _ O P T I O N " > W H I T E < / P r e s e n t a t i o n O b j e c t T a g >  
 < / M M C O A _ O b j e c t T a g s > 
</file>

<file path=customXml/item34.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35.xml>��< ? x m l   v e r s i o n = " 1 . 0 "   e n c o d i n g = " u t f - 1 6 " ? > < M M C O A _ O b j e c t T a g s   x m l n s : x s i = " h t t p : / / w w w . w 3 . o r g / 2 0 0 1 / X M L S c h e m a - i n s t a n c e "   x m l n s : x s d = " h t t p : / / w w w . w 3 . o r g / 2 0 0 1 / X M L S c h e m a " >  
     < P r e s e n t a t i o n O b j e c t T a g   T a g N a m e = " M M C O A _ S A M P L E S L I D E _ I D " > 4 3 9 d 0 0 d f - 4 c f 2 - 4 5 5 2 - a 6 0 2 - e 8 6 b 0 f 8 6 b 4 8 d < / P r e s e n t a t i o n O b j e c t T a g >  
 < / M M C O A _ O b j e c t T a g s > 
</file>

<file path=customXml/item36.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37.xml>��< ? x m l   v e r s i o n = " 1 . 0 "   e n c o d i n g = " u t f - 1 6 " ? > < M M C O A _ O b j e c t T a g s   x m l n s : x s i = " h t t p : / / w w w . w 3 . o r g / 2 0 0 1 / X M L S c h e m a - i n s t a n c e "   x m l n s : x s d = " h t t p : / / w w w . w 3 . o r g / 2 0 0 1 / X M L S c h e m a " >  
     < P r e s e n t a t i o n O b j e c t T a g   T a g N a m e = " M M C 0 9 _ P O P U L A T E T E X T " > [ B r a n d _ M M C 2 0 2 1 . A g e n d a S l i d e T i t l e ] < / P r e s e n t a t i o n O b j e c t T a g >  
 < / M M C O A _ O b j e c t T a g s > 
</file>

<file path=customXml/item38.xml>��< ? x m l   v e r s i o n = " 1 . 0 "   e n c o d i n g = " u t f - 1 6 " ? > < M M C O A _ O b j e c t T a g s   x m l n s : x s i = " h t t p : / / w w w . w 3 . o r g / 2 0 0 1 / X M L S c h e m a - i n s t a n c e "   x m l n s : x s d = " h t t p : / / w w w . w 3 . o r g / 2 0 0 1 / X M L S c h e m a " >  
     < P r e s e n t a t i o n O b j e c t T a g   T a g N a m e = " M M C 0 9 _ P O P U L A T E T E X T " > { T i t l e } < / P r e s e n t a t i o n O b j e c t T a g >  
 < / M M C O A _ O b j e c t T a g s > 
</file>

<file path=customXml/item39.xml>��< ? x m l   v e r s i o n = " 1 . 0 "   e n c o d i n g = " u t f - 1 6 " ? > < M M C O A _ O b j e c t T a g s   x m l n s : x s i = " h t t p : / / w w w . w 3 . o r g / 2 0 0 1 / X M L S c h e m a - i n s t a n c e "   x m l n s : x s d = " h t t p : / / w w w . w 3 . o r g / 2 0 0 1 / X M L S c h e m a " >  
     < P r e s e n t a t i o n O b j e c t T a g   T a g N a m e = " M M C O A _ F I L E R E F S T A T E " > H I D E < / P r e s e n t a t i o n O b j e c t T a g >  
 < / M M C O A _ O b j e c t T a g s > 
</file>

<file path=customXml/item4.xml>��< ? x m l   v e r s i o n = " 1 . 0 "   e n c o d i n g = " u t f - 1 6 " ? > < M M C O A _ O b j e c t T a g s   x m l n s : x s i = " h t t p : / / w w w . w 3 . o r g / 2 0 0 1 / X M L S c h e m a - i n s t a n c e "   x m l n s : x s d = " h t t p : / / w w w . w 3 . o r g / 2 0 0 1 / X M L S c h e m a " >  
     < P r e s e n t a t i o n O b j e c t T a g   T a g N a m e = " M M C 0 9 _ B R A N D F O N T S T Y L E " > M a s t e r T e x t < / P r e s e n t a t i o n O b j e c t T a g >  
 < / M M C O A _ O b j e c t T a g s > 
</file>

<file path=customXml/item40.xml>��< ? x m l   v e r s i o n = " 1 . 0 "   e n c o d i n g = " u t f - 1 6 " ? > < M M C O A _ O b j e c t T a g s   x m l n s : x s i = " h t t p : / / w w w . w 3 . o r g / 2 0 0 1 / X M L S c h e m a - i n s t a n c e "   x m l n s : x s d = " h t t p : / / w w w . w 3 . o r g / 2 0 0 1 / X M L S c h e m a " >  
     < P r e s e n t a t i o n O b j e c t T a g   T a g N a m e = " M M C O A _ S A M P L E S L I D E _ I D " > b a 7 9 0 8 f 9 - e 2 f 5 - 4 3 7 b - 8 e d 9 - 9 3 4 5 5 a 8 a 3 3 1 1 < / P r e s e n t a t i o n O b j e c t T a g >  
 < / M M C O A _ O b j e c t T a g s > 
</file>

<file path=customXml/item41.xml><?xml version="1.0" encoding="utf-8"?>
<ct:contentTypeSchema xmlns:ct="http://schemas.microsoft.com/office/2006/metadata/contentType" xmlns:ma="http://schemas.microsoft.com/office/2006/metadata/properties/metaAttributes" ct:_="" ma:_="" ma:contentTypeName="Document" ma:contentTypeID="0x01010002EBB0DA31197D47AFEF12AAB58D1DFD" ma:contentTypeVersion="14" ma:contentTypeDescription="Create a new document." ma:contentTypeScope="" ma:versionID="fe427403b29090791894f7440fb0c570">
  <xsd:schema xmlns:xsd="http://www.w3.org/2001/XMLSchema" xmlns:xs="http://www.w3.org/2001/XMLSchema" xmlns:p="http://schemas.microsoft.com/office/2006/metadata/properties" xmlns:ns3="01014596-60c0-4416-944c-730af235957e" xmlns:ns4="6862e3a6-e484-4912-88a8-e07a4c609437" targetNamespace="http://schemas.microsoft.com/office/2006/metadata/properties" ma:root="true" ma:fieldsID="cfdb67a7f831f490e5c35c665b953c53" ns3:_="" ns4:_="">
    <xsd:import namespace="01014596-60c0-4416-944c-730af235957e"/>
    <xsd:import namespace="6862e3a6-e484-4912-88a8-e07a4c60943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14596-60c0-4416-944c-730af23595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62e3a6-e484-4912-88a8-e07a4c60943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4.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D I G E S T " > g r a d ; s i m p l e - d a r k - t u r q u o i s e < / P r e s e n t a t i o n O b j e c t T a g >  
     < P r e s e n t a t i o n O b j e c t T a g   T a g N a m e = " M M C O A _ B A C K G R O U N D _ L O G O _ O P T I O N " > W H I T E < / P r e s e n t a t i o n O b j e c t T a g >  
 < / M M C O A _ O b j e c t T a g s > 
</file>

<file path=customXml/item45.xml>��< ? x m l   v e r s i o n = " 1 . 0 "   e n c o d i n g = " u t f - 1 6 " ? > < M M C O A _ O b j e c t T a g s   x m l n s : x s i = " h t t p : / / w w w . w 3 . o r g / 2 0 0 1 / X M L S c h e m a - i n s t a n c e "   x m l n s : x s d = " h t t p : / / w w w . w 3 . o r g / 2 0 0 1 / X M L S c h e m a " >  
     < P r e s e n t a t i o n O b j e c t T a g   T a g N a m e = " M M C 0 9 _ P O P U L A T E T E X T " > { S u b T i t l e } < / P r e s e n t a t i o n O b j e c t T a g >  
 < / M M C O A _ O b j e c t T a g s > 
</file>

<file path=customXml/item46.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47.xml>��< ? x m l   v e r s i o n = " 1 . 0 "   e n c o d i n g = " u t f - 1 6 " ? > < M M C O A _ O b j e c t T a g s   x m l n s : x s i = " h t t p : / / w w w . w 3 . o r g / 2 0 0 1 / X M L S c h e m a - i n s t a n c e "   x m l n s : x s d = " h t t p : / / w w w . w 3 . o r g / 2 0 0 1 / X M L S c h e m a " >  
     < P r e s e n t a t i o n O b j e c t T a g   T a g N a m e = " M M C 0 9 _ B R A N D F O N T S T Y L E " > M a s t e r T e x t < / P r e s e n t a t i o n O b j e c t T a g >  
 < / M M C O A _ O b j e c t T a g s > 
</file>

<file path=customXml/item48.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49.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0.xml><?xml version="1.0" encoding="utf-8"?>
<p:properties xmlns:p="http://schemas.microsoft.com/office/2006/metadata/properties" xmlns:xsi="http://www.w3.org/2001/XMLSchema-instance" xmlns:pc="http://schemas.microsoft.com/office/infopath/2007/PartnerControls">
  <documentManagement>
    <_activity xmlns="01014596-60c0-4416-944c-730af235957e" xsi:nil="true"/>
  </documentManagement>
</p:properties>
</file>

<file path=customXml/item51.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2.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5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4.xml>��< ? x m l   v e r s i o n = " 1 . 0 "   e n c o d i n g = " u t f - 1 6 " ? > < M M C O A _ O b j e c t T a g s   x m l n s : x s i = " h t t p : / / w w w . w 3 . o r g / 2 0 0 1 / X M L S c h e m a - i n s t a n c e "   x m l n s : x s d = " h t t p : / / w w w . w 3 . o r g / 2 0 0 1 / X M L S c h e m a " >  
     < P r e s e n t a t i o n O b j e c t T a g   T a g N a m e = " M M C 0 9 _ P O P U L A T E T E X T " > { S u b T i t l e } < / P r e s e n t a t i o n O b j e c t T a g >  
 < / M M C O A _ O b j e c t T a g s > 
</file>

<file path=customXml/item55.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56.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57.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5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9.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0.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61.xml><?xml version="1.0" encoding="utf-8"?>
<?mso-contentType ?>
<FormTemplates xmlns="http://schemas.microsoft.com/sharepoint/v3/contenttype/forms">
  <Display>DocumentLibraryForm</Display>
  <Edit>DocumentLibraryForm</Edit>
  <New>DocumentLibraryForm</New>
</FormTemplates>
</file>

<file path=customXml/item6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3.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6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7.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Props1.xml><?xml version="1.0" encoding="utf-8"?>
<ds:datastoreItem xmlns:ds="http://schemas.openxmlformats.org/officeDocument/2006/customXml" ds:itemID="{35BDC32E-13DF-4D9C-B8D4-DA872B448F48}">
  <ds:schemaRefs>
    <ds:schemaRef ds:uri="http://www.w3.org/2001/XMLSchema"/>
  </ds:schemaRefs>
</ds:datastoreItem>
</file>

<file path=customXml/itemProps10.xml><?xml version="1.0" encoding="utf-8"?>
<ds:datastoreItem xmlns:ds="http://schemas.openxmlformats.org/officeDocument/2006/customXml" ds:itemID="{9AB6D5B8-A713-49FD-B8B6-C61EDC3C2D4F}">
  <ds:schemaRefs>
    <ds:schemaRef ds:uri="http://www.w3.org/2001/XMLSchema"/>
  </ds:schemaRefs>
</ds:datastoreItem>
</file>

<file path=customXml/itemProps11.xml><?xml version="1.0" encoding="utf-8"?>
<ds:datastoreItem xmlns:ds="http://schemas.openxmlformats.org/officeDocument/2006/customXml" ds:itemID="{DE8B6989-0796-4C33-B7B2-E28F8AD57066}">
  <ds:schemaRefs>
    <ds:schemaRef ds:uri="http://www.w3.org/2001/XMLSchema"/>
  </ds:schemaRefs>
</ds:datastoreItem>
</file>

<file path=customXml/itemProps12.xml><?xml version="1.0" encoding="utf-8"?>
<ds:datastoreItem xmlns:ds="http://schemas.openxmlformats.org/officeDocument/2006/customXml" ds:itemID="{DBB30C88-CD65-462F-B924-FDEB7A0F09BD}">
  <ds:schemaRefs>
    <ds:schemaRef ds:uri="http://www.w3.org/2001/XMLSchema"/>
  </ds:schemaRefs>
</ds:datastoreItem>
</file>

<file path=customXml/itemProps13.xml><?xml version="1.0" encoding="utf-8"?>
<ds:datastoreItem xmlns:ds="http://schemas.openxmlformats.org/officeDocument/2006/customXml" ds:itemID="{5071CEB3-5C80-4DBF-AE51-491CFD3DFA23}">
  <ds:schemaRefs>
    <ds:schemaRef ds:uri="http://www.w3.org/2001/XMLSchema"/>
  </ds:schemaRefs>
</ds:datastoreItem>
</file>

<file path=customXml/itemProps14.xml><?xml version="1.0" encoding="utf-8"?>
<ds:datastoreItem xmlns:ds="http://schemas.openxmlformats.org/officeDocument/2006/customXml" ds:itemID="{43FD868C-286B-42F8-9784-A8204B274F36}">
  <ds:schemaRefs>
    <ds:schemaRef ds:uri="http://www.w3.org/2001/XMLSchema"/>
  </ds:schemaRefs>
</ds:datastoreItem>
</file>

<file path=customXml/itemProps15.xml><?xml version="1.0" encoding="utf-8"?>
<ds:datastoreItem xmlns:ds="http://schemas.openxmlformats.org/officeDocument/2006/customXml" ds:itemID="{CF2FD38C-2335-4A9C-B2F9-A02AC009CF29}">
  <ds:schemaRefs>
    <ds:schemaRef ds:uri="http://www.w3.org/2001/XMLSchema"/>
  </ds:schemaRefs>
</ds:datastoreItem>
</file>

<file path=customXml/itemProps16.xml><?xml version="1.0" encoding="utf-8"?>
<ds:datastoreItem xmlns:ds="http://schemas.openxmlformats.org/officeDocument/2006/customXml" ds:itemID="{36B04D3A-FC32-4FC5-819D-CF673B309AF2}">
  <ds:schemaRefs>
    <ds:schemaRef ds:uri="http://www.w3.org/2001/XMLSchema"/>
  </ds:schemaRefs>
</ds:datastoreItem>
</file>

<file path=customXml/itemProps17.xml><?xml version="1.0" encoding="utf-8"?>
<ds:datastoreItem xmlns:ds="http://schemas.openxmlformats.org/officeDocument/2006/customXml" ds:itemID="{02EDAAD7-30B6-4ACD-BA32-F10318B4E3BB}">
  <ds:schemaRefs>
    <ds:schemaRef ds:uri="http://www.w3.org/2001/XMLSchema"/>
  </ds:schemaRefs>
</ds:datastoreItem>
</file>

<file path=customXml/itemProps18.xml><?xml version="1.0" encoding="utf-8"?>
<ds:datastoreItem xmlns:ds="http://schemas.openxmlformats.org/officeDocument/2006/customXml" ds:itemID="{F59C340D-4F57-43A3-B5CD-4712B5DB8E9D}">
  <ds:schemaRefs>
    <ds:schemaRef ds:uri="http://www.w3.org/2001/XMLSchema"/>
  </ds:schemaRefs>
</ds:datastoreItem>
</file>

<file path=customXml/itemProps19.xml><?xml version="1.0" encoding="utf-8"?>
<ds:datastoreItem xmlns:ds="http://schemas.openxmlformats.org/officeDocument/2006/customXml" ds:itemID="{D14872BF-36DF-44ED-AFBA-A9DEF6435A9D}">
  <ds:schemaRefs>
    <ds:schemaRef ds:uri="http://www.w3.org/2001/XMLSchema"/>
  </ds:schemaRefs>
</ds:datastoreItem>
</file>

<file path=customXml/itemProps2.xml><?xml version="1.0" encoding="utf-8"?>
<ds:datastoreItem xmlns:ds="http://schemas.openxmlformats.org/officeDocument/2006/customXml" ds:itemID="{B5EE003F-AACE-4CCD-AE5E-C319AB398FB9}">
  <ds:schemaRefs>
    <ds:schemaRef ds:uri="http://www.w3.org/2001/XMLSchema"/>
  </ds:schemaRefs>
</ds:datastoreItem>
</file>

<file path=customXml/itemProps20.xml><?xml version="1.0" encoding="utf-8"?>
<ds:datastoreItem xmlns:ds="http://schemas.openxmlformats.org/officeDocument/2006/customXml" ds:itemID="{029D9584-4B2C-4846-9954-9B6C8317D3C7}">
  <ds:schemaRefs>
    <ds:schemaRef ds:uri="http://www.w3.org/2001/XMLSchema"/>
  </ds:schemaRefs>
</ds:datastoreItem>
</file>

<file path=customXml/itemProps21.xml><?xml version="1.0" encoding="utf-8"?>
<ds:datastoreItem xmlns:ds="http://schemas.openxmlformats.org/officeDocument/2006/customXml" ds:itemID="{FFCFF866-B782-462C-B23B-92E4218871E8}">
  <ds:schemaRefs>
    <ds:schemaRef ds:uri="http://www.w3.org/2001/XMLSchema"/>
  </ds:schemaRefs>
</ds:datastoreItem>
</file>

<file path=customXml/itemProps22.xml><?xml version="1.0" encoding="utf-8"?>
<ds:datastoreItem xmlns:ds="http://schemas.openxmlformats.org/officeDocument/2006/customXml" ds:itemID="{141B2937-7875-4AC8-9EAF-310928ACDCAC}">
  <ds:schemaRefs>
    <ds:schemaRef ds:uri="http://www.w3.org/2001/XMLSchema"/>
  </ds:schemaRefs>
</ds:datastoreItem>
</file>

<file path=customXml/itemProps23.xml><?xml version="1.0" encoding="utf-8"?>
<ds:datastoreItem xmlns:ds="http://schemas.openxmlformats.org/officeDocument/2006/customXml" ds:itemID="{C4463173-EC99-467C-9A70-BD2BF1240458}">
  <ds:schemaRefs>
    <ds:schemaRef ds:uri="http://www.w3.org/2001/XMLSchema"/>
  </ds:schemaRefs>
</ds:datastoreItem>
</file>

<file path=customXml/itemProps24.xml><?xml version="1.0" encoding="utf-8"?>
<ds:datastoreItem xmlns:ds="http://schemas.openxmlformats.org/officeDocument/2006/customXml" ds:itemID="{7514C59C-37A2-4548-8176-DEE012C681C8}">
  <ds:schemaRefs>
    <ds:schemaRef ds:uri="http://www.w3.org/2001/XMLSchema"/>
  </ds:schemaRefs>
</ds:datastoreItem>
</file>

<file path=customXml/itemProps25.xml><?xml version="1.0" encoding="utf-8"?>
<ds:datastoreItem xmlns:ds="http://schemas.openxmlformats.org/officeDocument/2006/customXml" ds:itemID="{C41181A3-BF44-4324-AECB-875CE9EE15F3}">
  <ds:schemaRefs>
    <ds:schemaRef ds:uri="http://www.w3.org/2001/XMLSchema"/>
  </ds:schemaRefs>
</ds:datastoreItem>
</file>

<file path=customXml/itemProps26.xml><?xml version="1.0" encoding="utf-8"?>
<ds:datastoreItem xmlns:ds="http://schemas.openxmlformats.org/officeDocument/2006/customXml" ds:itemID="{58D42C7F-C51A-4196-A564-FB7B576BC2EA}">
  <ds:schemaRefs>
    <ds:schemaRef ds:uri="http://www.w3.org/2001/XMLSchema"/>
  </ds:schemaRefs>
</ds:datastoreItem>
</file>

<file path=customXml/itemProps27.xml><?xml version="1.0" encoding="utf-8"?>
<ds:datastoreItem xmlns:ds="http://schemas.openxmlformats.org/officeDocument/2006/customXml" ds:itemID="{6E08A1E3-253A-4517-97D3-0BD56DB45B37}">
  <ds:schemaRefs>
    <ds:schemaRef ds:uri="http://www.w3.org/2001/XMLSchema"/>
  </ds:schemaRefs>
</ds:datastoreItem>
</file>

<file path=customXml/itemProps28.xml><?xml version="1.0" encoding="utf-8"?>
<ds:datastoreItem xmlns:ds="http://schemas.openxmlformats.org/officeDocument/2006/customXml" ds:itemID="{F14CBA09-FEAF-404B-987F-1AB49AD0F098}">
  <ds:schemaRefs>
    <ds:schemaRef ds:uri="http://www.w3.org/2001/XMLSchema"/>
  </ds:schemaRefs>
</ds:datastoreItem>
</file>

<file path=customXml/itemProps29.xml><?xml version="1.0" encoding="utf-8"?>
<ds:datastoreItem xmlns:ds="http://schemas.openxmlformats.org/officeDocument/2006/customXml" ds:itemID="{15E14063-6D15-404C-AFB6-43ADF0C0DD41}">
  <ds:schemaRefs>
    <ds:schemaRef ds:uri="http://www.w3.org/2001/XMLSchema"/>
  </ds:schemaRefs>
</ds:datastoreItem>
</file>

<file path=customXml/itemProps3.xml><?xml version="1.0" encoding="utf-8"?>
<ds:datastoreItem xmlns:ds="http://schemas.openxmlformats.org/officeDocument/2006/customXml" ds:itemID="{C39CAF09-DA15-4725-BDD7-277AA9A52B6D}">
  <ds:schemaRefs>
    <ds:schemaRef ds:uri="http://www.w3.org/2001/XMLSchema"/>
  </ds:schemaRefs>
</ds:datastoreItem>
</file>

<file path=customXml/itemProps30.xml><?xml version="1.0" encoding="utf-8"?>
<ds:datastoreItem xmlns:ds="http://schemas.openxmlformats.org/officeDocument/2006/customXml" ds:itemID="{E39B11E5-077D-4BBF-AF63-E8B8A6D036DB}">
  <ds:schemaRefs>
    <ds:schemaRef ds:uri="http://www.w3.org/2001/XMLSchema"/>
  </ds:schemaRefs>
</ds:datastoreItem>
</file>

<file path=customXml/itemProps31.xml><?xml version="1.0" encoding="utf-8"?>
<ds:datastoreItem xmlns:ds="http://schemas.openxmlformats.org/officeDocument/2006/customXml" ds:itemID="{9D125730-63B3-4611-99E5-A47E22D5544D}">
  <ds:schemaRefs>
    <ds:schemaRef ds:uri="http://www.w3.org/2001/XMLSchema"/>
  </ds:schemaRefs>
</ds:datastoreItem>
</file>

<file path=customXml/itemProps32.xml><?xml version="1.0" encoding="utf-8"?>
<ds:datastoreItem xmlns:ds="http://schemas.openxmlformats.org/officeDocument/2006/customXml" ds:itemID="{36521F22-0186-4262-8998-4B3239F3A520}">
  <ds:schemaRefs>
    <ds:schemaRef ds:uri="http://www.w3.org/2001/XMLSchema"/>
  </ds:schemaRefs>
</ds:datastoreItem>
</file>

<file path=customXml/itemProps33.xml><?xml version="1.0" encoding="utf-8"?>
<ds:datastoreItem xmlns:ds="http://schemas.openxmlformats.org/officeDocument/2006/customXml" ds:itemID="{BD434419-4B7D-48D2-B204-785DBCD3C495}">
  <ds:schemaRefs>
    <ds:schemaRef ds:uri="http://www.w3.org/2001/XMLSchema"/>
  </ds:schemaRefs>
</ds:datastoreItem>
</file>

<file path=customXml/itemProps34.xml><?xml version="1.0" encoding="utf-8"?>
<ds:datastoreItem xmlns:ds="http://schemas.openxmlformats.org/officeDocument/2006/customXml" ds:itemID="{E4CF58FF-8B25-476F-8B2F-439CAFE774DB}">
  <ds:schemaRefs>
    <ds:schemaRef ds:uri="http://www.w3.org/2001/XMLSchema"/>
  </ds:schemaRefs>
</ds:datastoreItem>
</file>

<file path=customXml/itemProps35.xml><?xml version="1.0" encoding="utf-8"?>
<ds:datastoreItem xmlns:ds="http://schemas.openxmlformats.org/officeDocument/2006/customXml" ds:itemID="{7FF6BAAC-9523-4A83-AF65-0BA1642F463D}">
  <ds:schemaRefs>
    <ds:schemaRef ds:uri="http://www.w3.org/2001/XMLSchema"/>
  </ds:schemaRefs>
</ds:datastoreItem>
</file>

<file path=customXml/itemProps36.xml><?xml version="1.0" encoding="utf-8"?>
<ds:datastoreItem xmlns:ds="http://schemas.openxmlformats.org/officeDocument/2006/customXml" ds:itemID="{0D39DF63-D74D-4908-8C6C-545FE16F3FC8}">
  <ds:schemaRefs>
    <ds:schemaRef ds:uri="http://www.w3.org/2001/XMLSchema"/>
  </ds:schemaRefs>
</ds:datastoreItem>
</file>

<file path=customXml/itemProps37.xml><?xml version="1.0" encoding="utf-8"?>
<ds:datastoreItem xmlns:ds="http://schemas.openxmlformats.org/officeDocument/2006/customXml" ds:itemID="{DC98566F-6F23-421B-915E-F7A23AFBAA11}">
  <ds:schemaRefs>
    <ds:schemaRef ds:uri="http://www.w3.org/2001/XMLSchema"/>
  </ds:schemaRefs>
</ds:datastoreItem>
</file>

<file path=customXml/itemProps38.xml><?xml version="1.0" encoding="utf-8"?>
<ds:datastoreItem xmlns:ds="http://schemas.openxmlformats.org/officeDocument/2006/customXml" ds:itemID="{1AA08E88-52D3-4EBA-AA02-8CA9BBF557F6}">
  <ds:schemaRefs>
    <ds:schemaRef ds:uri="http://www.w3.org/2001/XMLSchema"/>
  </ds:schemaRefs>
</ds:datastoreItem>
</file>

<file path=customXml/itemProps39.xml><?xml version="1.0" encoding="utf-8"?>
<ds:datastoreItem xmlns:ds="http://schemas.openxmlformats.org/officeDocument/2006/customXml" ds:itemID="{7C42B602-7515-473E-8F1E-5503EC3B9FB1}">
  <ds:schemaRefs>
    <ds:schemaRef ds:uri="http://www.w3.org/2001/XMLSchema"/>
  </ds:schemaRefs>
</ds:datastoreItem>
</file>

<file path=customXml/itemProps4.xml><?xml version="1.0" encoding="utf-8"?>
<ds:datastoreItem xmlns:ds="http://schemas.openxmlformats.org/officeDocument/2006/customXml" ds:itemID="{EA56DF1C-E699-4B8D-81DA-12283D7DDD50}">
  <ds:schemaRefs>
    <ds:schemaRef ds:uri="http://www.w3.org/2001/XMLSchema"/>
  </ds:schemaRefs>
</ds:datastoreItem>
</file>

<file path=customXml/itemProps40.xml><?xml version="1.0" encoding="utf-8"?>
<ds:datastoreItem xmlns:ds="http://schemas.openxmlformats.org/officeDocument/2006/customXml" ds:itemID="{F7E19400-6557-45B9-A4BE-9C2FBC6813EC}">
  <ds:schemaRefs>
    <ds:schemaRef ds:uri="http://www.w3.org/2001/XMLSchema"/>
  </ds:schemaRefs>
</ds:datastoreItem>
</file>

<file path=customXml/itemProps41.xml><?xml version="1.0" encoding="utf-8"?>
<ds:datastoreItem xmlns:ds="http://schemas.openxmlformats.org/officeDocument/2006/customXml" ds:itemID="{B9CC5D91-990E-4069-9A83-4D0CD3B39D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014596-60c0-4416-944c-730af235957e"/>
    <ds:schemaRef ds:uri="6862e3a6-e484-4912-88a8-e07a4c6094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2.xml><?xml version="1.0" encoding="utf-8"?>
<ds:datastoreItem xmlns:ds="http://schemas.openxmlformats.org/officeDocument/2006/customXml" ds:itemID="{5FDF1299-A818-4942-A99A-6ACC56029410}">
  <ds:schemaRefs>
    <ds:schemaRef ds:uri="http://www.w3.org/2001/XMLSchema"/>
  </ds:schemaRefs>
</ds:datastoreItem>
</file>

<file path=customXml/itemProps43.xml><?xml version="1.0" encoding="utf-8"?>
<ds:datastoreItem xmlns:ds="http://schemas.openxmlformats.org/officeDocument/2006/customXml" ds:itemID="{59FF60E1-E3A5-48EE-9FC1-39A09AF817D4}">
  <ds:schemaRefs>
    <ds:schemaRef ds:uri="http://www.w3.org/2001/XMLSchema"/>
  </ds:schemaRefs>
</ds:datastoreItem>
</file>

<file path=customXml/itemProps44.xml><?xml version="1.0" encoding="utf-8"?>
<ds:datastoreItem xmlns:ds="http://schemas.openxmlformats.org/officeDocument/2006/customXml" ds:itemID="{09E3DFC3-937B-4ACA-B081-B21549E5F47F}">
  <ds:schemaRefs>
    <ds:schemaRef ds:uri="http://www.w3.org/2001/XMLSchema"/>
  </ds:schemaRefs>
</ds:datastoreItem>
</file>

<file path=customXml/itemProps45.xml><?xml version="1.0" encoding="utf-8"?>
<ds:datastoreItem xmlns:ds="http://schemas.openxmlformats.org/officeDocument/2006/customXml" ds:itemID="{B3B12E2A-4CEF-41D4-B44A-015C2695F51B}">
  <ds:schemaRefs>
    <ds:schemaRef ds:uri="http://www.w3.org/2001/XMLSchema"/>
  </ds:schemaRefs>
</ds:datastoreItem>
</file>

<file path=customXml/itemProps46.xml><?xml version="1.0" encoding="utf-8"?>
<ds:datastoreItem xmlns:ds="http://schemas.openxmlformats.org/officeDocument/2006/customXml" ds:itemID="{535DD0E2-5F87-46D2-ADCB-BF3B14328B93}">
  <ds:schemaRefs>
    <ds:schemaRef ds:uri="http://www.w3.org/2001/XMLSchema"/>
  </ds:schemaRefs>
</ds:datastoreItem>
</file>

<file path=customXml/itemProps47.xml><?xml version="1.0" encoding="utf-8"?>
<ds:datastoreItem xmlns:ds="http://schemas.openxmlformats.org/officeDocument/2006/customXml" ds:itemID="{492FC0CD-A4A9-401E-847E-C8E616AD5CF1}">
  <ds:schemaRefs>
    <ds:schemaRef ds:uri="http://www.w3.org/2001/XMLSchema"/>
  </ds:schemaRefs>
</ds:datastoreItem>
</file>

<file path=customXml/itemProps48.xml><?xml version="1.0" encoding="utf-8"?>
<ds:datastoreItem xmlns:ds="http://schemas.openxmlformats.org/officeDocument/2006/customXml" ds:itemID="{F1B18864-DD5F-475F-B43E-533AC977E410}">
  <ds:schemaRefs>
    <ds:schemaRef ds:uri="http://www.w3.org/2001/XMLSchema"/>
  </ds:schemaRefs>
</ds:datastoreItem>
</file>

<file path=customXml/itemProps49.xml><?xml version="1.0" encoding="utf-8"?>
<ds:datastoreItem xmlns:ds="http://schemas.openxmlformats.org/officeDocument/2006/customXml" ds:itemID="{BD5FAD33-8996-4B98-8C02-4A1550C6E017}">
  <ds:schemaRefs>
    <ds:schemaRef ds:uri="http://www.w3.org/2001/XMLSchema"/>
  </ds:schemaRefs>
</ds:datastoreItem>
</file>

<file path=customXml/itemProps5.xml><?xml version="1.0" encoding="utf-8"?>
<ds:datastoreItem xmlns:ds="http://schemas.openxmlformats.org/officeDocument/2006/customXml" ds:itemID="{268400DD-65DB-470B-A06A-A85C4BBFF02F}">
  <ds:schemaRefs>
    <ds:schemaRef ds:uri="http://www.w3.org/2001/XMLSchema"/>
  </ds:schemaRefs>
</ds:datastoreItem>
</file>

<file path=customXml/itemProps50.xml><?xml version="1.0" encoding="utf-8"?>
<ds:datastoreItem xmlns:ds="http://schemas.openxmlformats.org/officeDocument/2006/customXml" ds:itemID="{8760BEFD-94AC-4476-A4EA-2018A7EC1EB2}">
  <ds:schemaRefs>
    <ds:schemaRef ds:uri="http://schemas.microsoft.com/office/infopath/2007/PartnerControls"/>
    <ds:schemaRef ds:uri="01014596-60c0-4416-944c-730af235957e"/>
    <ds:schemaRef ds:uri="http://schemas.openxmlformats.org/package/2006/metadata/core-properties"/>
    <ds:schemaRef ds:uri="http://purl.org/dc/terms/"/>
    <ds:schemaRef ds:uri="http://schemas.microsoft.com/office/2006/documentManagement/types"/>
    <ds:schemaRef ds:uri="http://purl.org/dc/elements/1.1/"/>
    <ds:schemaRef ds:uri="http://www.w3.org/XML/1998/namespace"/>
    <ds:schemaRef ds:uri="http://purl.org/dc/dcmitype/"/>
    <ds:schemaRef ds:uri="6862e3a6-e484-4912-88a8-e07a4c609437"/>
    <ds:schemaRef ds:uri="http://schemas.microsoft.com/office/2006/metadata/properties"/>
  </ds:schemaRefs>
</ds:datastoreItem>
</file>

<file path=customXml/itemProps51.xml><?xml version="1.0" encoding="utf-8"?>
<ds:datastoreItem xmlns:ds="http://schemas.openxmlformats.org/officeDocument/2006/customXml" ds:itemID="{281140D0-CFF4-4662-9C45-8943C23FC066}">
  <ds:schemaRefs>
    <ds:schemaRef ds:uri="http://www.w3.org/2001/XMLSchema"/>
  </ds:schemaRefs>
</ds:datastoreItem>
</file>

<file path=customXml/itemProps52.xml><?xml version="1.0" encoding="utf-8"?>
<ds:datastoreItem xmlns:ds="http://schemas.openxmlformats.org/officeDocument/2006/customXml" ds:itemID="{4E18DFB7-AF42-4887-A653-6AE4E129405F}">
  <ds:schemaRefs>
    <ds:schemaRef ds:uri="http://www.w3.org/2001/XMLSchema"/>
  </ds:schemaRefs>
</ds:datastoreItem>
</file>

<file path=customXml/itemProps53.xml><?xml version="1.0" encoding="utf-8"?>
<ds:datastoreItem xmlns:ds="http://schemas.openxmlformats.org/officeDocument/2006/customXml" ds:itemID="{B3404B29-B12B-4AD6-9600-2326122AA242}">
  <ds:schemaRefs>
    <ds:schemaRef ds:uri="http://www.w3.org/2001/XMLSchema"/>
  </ds:schemaRefs>
</ds:datastoreItem>
</file>

<file path=customXml/itemProps54.xml><?xml version="1.0" encoding="utf-8"?>
<ds:datastoreItem xmlns:ds="http://schemas.openxmlformats.org/officeDocument/2006/customXml" ds:itemID="{86E9DB7A-C649-4675-B50A-1BE58C3421E5}">
  <ds:schemaRefs>
    <ds:schemaRef ds:uri="http://www.w3.org/2001/XMLSchema"/>
  </ds:schemaRefs>
</ds:datastoreItem>
</file>

<file path=customXml/itemProps55.xml><?xml version="1.0" encoding="utf-8"?>
<ds:datastoreItem xmlns:ds="http://schemas.openxmlformats.org/officeDocument/2006/customXml" ds:itemID="{4A8EF070-B7A1-4D20-AA54-61F173CA2706}">
  <ds:schemaRefs>
    <ds:schemaRef ds:uri="http://www.w3.org/2001/XMLSchema"/>
  </ds:schemaRefs>
</ds:datastoreItem>
</file>

<file path=customXml/itemProps56.xml><?xml version="1.0" encoding="utf-8"?>
<ds:datastoreItem xmlns:ds="http://schemas.openxmlformats.org/officeDocument/2006/customXml" ds:itemID="{F4497770-156D-4938-BA98-5B2E06CE31CC}">
  <ds:schemaRefs>
    <ds:schemaRef ds:uri="http://www.w3.org/2001/XMLSchema"/>
  </ds:schemaRefs>
</ds:datastoreItem>
</file>

<file path=customXml/itemProps57.xml><?xml version="1.0" encoding="utf-8"?>
<ds:datastoreItem xmlns:ds="http://schemas.openxmlformats.org/officeDocument/2006/customXml" ds:itemID="{68704D0C-8AB9-42AB-B004-03E61D2FC4A7}">
  <ds:schemaRefs>
    <ds:schemaRef ds:uri="http://www.w3.org/2001/XMLSchema"/>
  </ds:schemaRefs>
</ds:datastoreItem>
</file>

<file path=customXml/itemProps58.xml><?xml version="1.0" encoding="utf-8"?>
<ds:datastoreItem xmlns:ds="http://schemas.openxmlformats.org/officeDocument/2006/customXml" ds:itemID="{D9348C07-1E6B-4014-98CC-8BB85256C2E9}">
  <ds:schemaRefs>
    <ds:schemaRef ds:uri="http://www.w3.org/2001/XMLSchema"/>
  </ds:schemaRefs>
</ds:datastoreItem>
</file>

<file path=customXml/itemProps59.xml><?xml version="1.0" encoding="utf-8"?>
<ds:datastoreItem xmlns:ds="http://schemas.openxmlformats.org/officeDocument/2006/customXml" ds:itemID="{9B333AB5-3357-4D07-93E0-A8BB3B59721F}">
  <ds:schemaRefs>
    <ds:schemaRef ds:uri="http://www.w3.org/2001/XMLSchema"/>
  </ds:schemaRefs>
</ds:datastoreItem>
</file>

<file path=customXml/itemProps6.xml><?xml version="1.0" encoding="utf-8"?>
<ds:datastoreItem xmlns:ds="http://schemas.openxmlformats.org/officeDocument/2006/customXml" ds:itemID="{CECC2B06-B96D-401F-910E-06ACE8ED91D9}">
  <ds:schemaRefs>
    <ds:schemaRef ds:uri="http://www.w3.org/2001/XMLSchema"/>
  </ds:schemaRefs>
</ds:datastoreItem>
</file>

<file path=customXml/itemProps60.xml><?xml version="1.0" encoding="utf-8"?>
<ds:datastoreItem xmlns:ds="http://schemas.openxmlformats.org/officeDocument/2006/customXml" ds:itemID="{7F82062E-9818-4653-A31B-81D65328C525}">
  <ds:schemaRefs>
    <ds:schemaRef ds:uri="http://www.w3.org/2001/XMLSchema"/>
  </ds:schemaRefs>
</ds:datastoreItem>
</file>

<file path=customXml/itemProps61.xml><?xml version="1.0" encoding="utf-8"?>
<ds:datastoreItem xmlns:ds="http://schemas.openxmlformats.org/officeDocument/2006/customXml" ds:itemID="{1580E034-E650-44B1-8A4E-4EA6C86CF3CB}">
  <ds:schemaRefs>
    <ds:schemaRef ds:uri="http://schemas.microsoft.com/sharepoint/v3/contenttype/forms"/>
  </ds:schemaRefs>
</ds:datastoreItem>
</file>

<file path=customXml/itemProps62.xml><?xml version="1.0" encoding="utf-8"?>
<ds:datastoreItem xmlns:ds="http://schemas.openxmlformats.org/officeDocument/2006/customXml" ds:itemID="{E571E618-B32B-4FB0-BD5B-D83EAD2F7B68}">
  <ds:schemaRefs>
    <ds:schemaRef ds:uri="http://www.w3.org/2001/XMLSchema"/>
  </ds:schemaRefs>
</ds:datastoreItem>
</file>

<file path=customXml/itemProps63.xml><?xml version="1.0" encoding="utf-8"?>
<ds:datastoreItem xmlns:ds="http://schemas.openxmlformats.org/officeDocument/2006/customXml" ds:itemID="{A3CD4C50-97C5-4A13-A5A2-9AD0815BCA0D}">
  <ds:schemaRefs>
    <ds:schemaRef ds:uri="http://www.w3.org/2001/XMLSchema"/>
  </ds:schemaRefs>
</ds:datastoreItem>
</file>

<file path=customXml/itemProps64.xml><?xml version="1.0" encoding="utf-8"?>
<ds:datastoreItem xmlns:ds="http://schemas.openxmlformats.org/officeDocument/2006/customXml" ds:itemID="{E917FBD8-6C97-4CD7-97F4-1E1500CE9A9C}">
  <ds:schemaRefs>
    <ds:schemaRef ds:uri="http://www.w3.org/2001/XMLSchema"/>
  </ds:schemaRefs>
</ds:datastoreItem>
</file>

<file path=customXml/itemProps7.xml><?xml version="1.0" encoding="utf-8"?>
<ds:datastoreItem xmlns:ds="http://schemas.openxmlformats.org/officeDocument/2006/customXml" ds:itemID="{B06F0990-77F0-4EB7-81D9-057B8021F2E2}">
  <ds:schemaRefs>
    <ds:schemaRef ds:uri="http://www.w3.org/2001/XMLSchema"/>
  </ds:schemaRefs>
</ds:datastoreItem>
</file>

<file path=customXml/itemProps8.xml><?xml version="1.0" encoding="utf-8"?>
<ds:datastoreItem xmlns:ds="http://schemas.openxmlformats.org/officeDocument/2006/customXml" ds:itemID="{152C4616-E904-4841-9523-90E33BB5990C}">
  <ds:schemaRefs>
    <ds:schemaRef ds:uri="http://www.w3.org/2001/XMLSchema"/>
  </ds:schemaRefs>
</ds:datastoreItem>
</file>

<file path=customXml/itemProps9.xml><?xml version="1.0" encoding="utf-8"?>
<ds:datastoreItem xmlns:ds="http://schemas.openxmlformats.org/officeDocument/2006/customXml" ds:itemID="{5FC8AD33-3A86-4DCF-AE6B-3071D443C944}">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1109</TotalTime>
  <Words>3042</Words>
  <Application>Microsoft Office PowerPoint</Application>
  <PresentationFormat>Widescreen</PresentationFormat>
  <Paragraphs>979</Paragraphs>
  <Slides>19</Slides>
  <Notes>0</Notes>
  <HiddenSlides>2</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MS PGothic</vt:lpstr>
      <vt:lpstr>Arial</vt:lpstr>
      <vt:lpstr>Arial Narrow</vt:lpstr>
      <vt:lpstr>Calibri</vt:lpstr>
      <vt:lpstr>Wingdings</vt:lpstr>
      <vt:lpstr>Marsh McLennan</vt:lpstr>
      <vt:lpstr>Worksheet</vt:lpstr>
      <vt:lpstr>Reinstalaciones y límites agregados anuales</vt:lpstr>
      <vt:lpstr>PowerPoint Presentation</vt:lpstr>
      <vt:lpstr>Reinstalaciones y Límite Agregado Anual </vt:lpstr>
      <vt:lpstr>Reinstalaciones y prima de reinstalación</vt:lpstr>
      <vt:lpstr>Reinstalaciones</vt:lpstr>
      <vt:lpstr>Prima de Reinstalación</vt:lpstr>
      <vt:lpstr>Prima de Reinstalación</vt:lpstr>
      <vt:lpstr>Límite Agregado Anual</vt:lpstr>
      <vt:lpstr>Contratos LARG: caso a caso </vt:lpstr>
      <vt:lpstr>Contrato Catastrófico</vt:lpstr>
      <vt:lpstr>Contrato Operativo</vt:lpstr>
      <vt:lpstr>Contrato Autos</vt:lpstr>
      <vt:lpstr>Contrato Misceláneos</vt:lpstr>
      <vt:lpstr>Posibilidad de agotamiento de Límites Agregados Anuales </vt:lpstr>
      <vt:lpstr>Modelo Estocástico de Pérdidas</vt:lpstr>
      <vt:lpstr>Probabilidades de Agotamiento del Límite Agregado</vt:lpstr>
      <vt:lpstr>Muchas gracias</vt:lpstr>
      <vt:lpstr>Supuestos Modelo Bruto</vt:lpstr>
      <vt:lpstr>PowerPoint Presentation</vt:lpstr>
    </vt:vector>
  </TitlesOfParts>
  <Company>Guy Carpenter &amp; Company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Reinstalaciones y límites agregados anuales</dc:title>
  <dc:creator>Pablo Andres</dc:creator>
  <cp:lastModifiedBy>Adrian Romero Perez</cp:lastModifiedBy>
  <cp:revision>40</cp:revision>
  <dcterms:created xsi:type="dcterms:W3CDTF">2023-08-30T08:57:50Z</dcterms:created>
  <dcterms:modified xsi:type="dcterms:W3CDTF">2023-09-06T17:08:45Z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9.5</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en-GB</vt:lpwstr>
  </property>
  <property fmtid="{D5CDD505-2E9C-101B-9397-08002B2CF9AE}" pid="13" name="MMCOA_BaseCo">
    <vt:lpwstr>GUY</vt:lpwstr>
  </property>
  <property fmtid="{D5CDD505-2E9C-101B-9397-08002B2CF9AE}" pid="14" name="MMCOA_RegCo">
    <vt:lpwstr>498</vt:lpwstr>
  </property>
  <property fmtid="{D5CDD505-2E9C-101B-9397-08002B2CF9AE}" pid="15" name="MMCOA_Brand">
    <vt:lpwstr>MMC2021</vt:lpwstr>
  </property>
  <property fmtid="{D5CDD505-2E9C-101B-9397-08002B2CF9AE}" pid="16" name="MMCOA_FeatureSet">
    <vt:lpwstr>GUY_2021_v1</vt:lpwstr>
  </property>
  <property fmtid="{D5CDD505-2E9C-101B-9397-08002B2CF9AE}" pid="17" name="MMCOA_Language">
    <vt:lpwstr>en-GB</vt:lpwstr>
  </property>
  <property fmtid="{D5CDD505-2E9C-101B-9397-08002B2CF9AE}" pid="18" name="MMCOA_LanguageDateFormat">
    <vt:lpwstr>d MMMM, yyyy</vt:lpwstr>
  </property>
  <property fmtid="{D5CDD505-2E9C-101B-9397-08002B2CF9AE}" pid="19" name="MMCOA_LanguageLocaleId">
    <vt:lpwstr>2057</vt:lpwstr>
  </property>
  <property fmtid="{D5CDD505-2E9C-101B-9397-08002B2CF9AE}" pid="20" name="MMCOA_CoverDigest">
    <vt:lpwstr>MMC2021;fullimage;GUY_FullImageStyles_v1;;WHITE;LIGHT</vt:lpwstr>
  </property>
  <property fmtid="{D5CDD505-2E9C-101B-9397-08002B2CF9AE}" pid="21" name="MMCOA_FontSize">
    <vt:lpwstr>Medium</vt:lpwstr>
  </property>
  <property fmtid="{D5CDD505-2E9C-101B-9397-08002B2CF9AE}" pid="22" name="MMCOA_CoverImageID">
    <vt:lpwstr>904cdca2-c6f6-4fd1-888d-8c3253e91946</vt:lpwstr>
  </property>
  <property fmtid="{D5CDD505-2E9C-101B-9397-08002B2CF9AE}" pid="23" name="ContentTypeId">
    <vt:lpwstr>0x01010002EBB0DA31197D47AFEF12AAB58D1DFD</vt:lpwstr>
  </property>
</Properties>
</file>