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7" r:id="rId5"/>
    <p:sldMasterId id="2147483702" r:id="rId6"/>
  </p:sldMasterIdLst>
  <p:notesMasterIdLst>
    <p:notesMasterId r:id="rId27"/>
  </p:notesMasterIdLst>
  <p:handoutMasterIdLst>
    <p:handoutMasterId r:id="rId28"/>
  </p:handoutMasterIdLst>
  <p:sldIdLst>
    <p:sldId id="256" r:id="rId7"/>
    <p:sldId id="277" r:id="rId8"/>
    <p:sldId id="279" r:id="rId9"/>
    <p:sldId id="285" r:id="rId10"/>
    <p:sldId id="286" r:id="rId11"/>
    <p:sldId id="304" r:id="rId12"/>
    <p:sldId id="308" r:id="rId13"/>
    <p:sldId id="305" r:id="rId14"/>
    <p:sldId id="297" r:id="rId15"/>
    <p:sldId id="291" r:id="rId16"/>
    <p:sldId id="301" r:id="rId17"/>
    <p:sldId id="299" r:id="rId18"/>
    <p:sldId id="302" r:id="rId19"/>
    <p:sldId id="298" r:id="rId20"/>
    <p:sldId id="294" r:id="rId21"/>
    <p:sldId id="289" r:id="rId22"/>
    <p:sldId id="303" r:id="rId23"/>
    <p:sldId id="307" r:id="rId24"/>
    <p:sldId id="306" r:id="rId25"/>
    <p:sldId id="276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uardo Betancourt" initials="EB" lastIdx="1" clrIdx="0">
    <p:extLst>
      <p:ext uri="{19B8F6BF-5375-455C-9EA6-DF929625EA0E}">
        <p15:presenceInfo xmlns:p15="http://schemas.microsoft.com/office/powerpoint/2012/main" userId="S::ebetancourt@patriare.com.mx::8ee70c2b-e5dc-481e-9973-7d3c09fa9bf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F81C"/>
    <a:srgbClr val="FF7C80"/>
    <a:srgbClr val="E05E0E"/>
    <a:srgbClr val="0DA39F"/>
    <a:srgbClr val="B54C0B"/>
    <a:srgbClr val="26A06F"/>
    <a:srgbClr val="F06510"/>
    <a:srgbClr val="6E1648"/>
    <a:srgbClr val="E84844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10" autoAdjust="0"/>
    <p:restoredTop sz="94664" autoAdjust="0"/>
  </p:normalViewPr>
  <p:slideViewPr>
    <p:cSldViewPr snapToGrid="0">
      <p:cViewPr>
        <p:scale>
          <a:sx n="86" d="100"/>
          <a:sy n="86" d="100"/>
        </p:scale>
        <p:origin x="390" y="12"/>
      </p:cViewPr>
      <p:guideLst/>
    </p:cSldViewPr>
  </p:slideViewPr>
  <p:outlineViewPr>
    <p:cViewPr>
      <p:scale>
        <a:sx n="33" d="100"/>
        <a:sy n="33" d="100"/>
      </p:scale>
      <p:origin x="0" y="-1610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26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2000" b="1" i="1" dirty="0">
                <a:solidFill>
                  <a:srgbClr val="FF0000"/>
                </a:solidFill>
              </a:rPr>
              <a:t>La Nube</a:t>
            </a:r>
            <a:r>
              <a:rPr lang="es-MX" sz="2000" b="1" i="1" baseline="0" dirty="0">
                <a:solidFill>
                  <a:srgbClr val="FF0000"/>
                </a:solidFill>
              </a:rPr>
              <a:t> hoy, Blockchain e I. A. mañana</a:t>
            </a:r>
            <a:endParaRPr lang="es-MX" sz="2000" b="1" i="1" dirty="0">
              <a:solidFill>
                <a:srgbClr val="FF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EN 3 AÑOS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TECNOLOGIAS BASADAS EN LA NUBE PARA MEJORAR EFICIENCIA OPERATIVA</c:v>
                </c:pt>
                <c:pt idx="1">
                  <c:v>METODOLGÍA "AGILE DEVELOPMENT"</c:v>
                </c:pt>
                <c:pt idx="2">
                  <c:v>ANALISIS DE DATOS</c:v>
                </c:pt>
                <c:pt idx="3">
                  <c:v>APPLICACIONES INTERNAS DE BLOCKCHAIN</c:v>
                </c:pt>
                <c:pt idx="4">
                  <c:v>APLICACIONES AL CLIENTE BASADAS EN BLOCKCHAIN</c:v>
                </c:pt>
                <c:pt idx="5">
                  <c:v>TECNOLOGIAS DE I.A. PARA MEJORA DE PROCESOS OPERATIVOS</c:v>
                </c:pt>
                <c:pt idx="6">
                  <c:v>TECNOLOGIAS BASADAS EN LA NUBE PARA GENERAR VALOR DEL NEGOCIO</c:v>
                </c:pt>
                <c:pt idx="7">
                  <c:v>TECNOLOGIAS DE I.A. PARA MEJORA DE PROCESOS CARA AL CLIENTE</c:v>
                </c:pt>
              </c:strCache>
            </c:strRef>
          </c:cat>
          <c:val>
            <c:numRef>
              <c:f>Hoja1!$B$2:$B$9</c:f>
              <c:numCache>
                <c:formatCode>0%</c:formatCode>
                <c:ptCount val="8"/>
                <c:pt idx="0">
                  <c:v>0.3</c:v>
                </c:pt>
                <c:pt idx="1">
                  <c:v>0.27</c:v>
                </c:pt>
                <c:pt idx="2">
                  <c:v>0.43</c:v>
                </c:pt>
                <c:pt idx="3">
                  <c:v>0.5</c:v>
                </c:pt>
                <c:pt idx="4">
                  <c:v>0.53</c:v>
                </c:pt>
                <c:pt idx="5">
                  <c:v>0.4</c:v>
                </c:pt>
                <c:pt idx="6">
                  <c:v>0.13</c:v>
                </c:pt>
                <c:pt idx="7">
                  <c:v>0.47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5E-4C33-A0F7-4D71BC1C1016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TECNOLOGIAS BASADAS EN LA NUBE PARA MEJORAR EFICIENCIA OPERATIVA</c:v>
                </c:pt>
                <c:pt idx="1">
                  <c:v>METODOLGÍA "AGILE DEVELOPMENT"</c:v>
                </c:pt>
                <c:pt idx="2">
                  <c:v>ANALISIS DE DATOS</c:v>
                </c:pt>
                <c:pt idx="3">
                  <c:v>APPLICACIONES INTERNAS DE BLOCKCHAIN</c:v>
                </c:pt>
                <c:pt idx="4">
                  <c:v>APLICACIONES AL CLIENTE BASADAS EN BLOCKCHAIN</c:v>
                </c:pt>
                <c:pt idx="5">
                  <c:v>TECNOLOGIAS DE I.A. PARA MEJORA DE PROCESOS OPERATIVOS</c:v>
                </c:pt>
                <c:pt idx="6">
                  <c:v>TECNOLOGIAS BASADAS EN LA NUBE PARA GENERAR VALOR DEL NEGOCIO</c:v>
                </c:pt>
                <c:pt idx="7">
                  <c:v>TECNOLOGIAS DE I.A. PARA MEJORA DE PROCESOS CARA AL CLIENTE</c:v>
                </c:pt>
              </c:strCache>
            </c:strRef>
          </c:cat>
          <c:val>
            <c:numRef>
              <c:f>Hoja1!$C$2:$C$9</c:f>
              <c:numCache>
                <c:formatCode>0%</c:formatCode>
                <c:ptCount val="8"/>
                <c:pt idx="0">
                  <c:v>0.63</c:v>
                </c:pt>
                <c:pt idx="1">
                  <c:v>7.0000000000000007E-2</c:v>
                </c:pt>
                <c:pt idx="2">
                  <c:v>0.5</c:v>
                </c:pt>
                <c:pt idx="3">
                  <c:v>0.43</c:v>
                </c:pt>
                <c:pt idx="4">
                  <c:v>0.37</c:v>
                </c:pt>
                <c:pt idx="5">
                  <c:v>0.37</c:v>
                </c:pt>
                <c:pt idx="6">
                  <c:v>0.33</c:v>
                </c:pt>
                <c:pt idx="7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5E-4C33-A0F7-4D71BC1C10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71459887"/>
        <c:axId val="271460303"/>
      </c:barChart>
      <c:catAx>
        <c:axId val="27145988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71460303"/>
        <c:crosses val="autoZero"/>
        <c:auto val="1"/>
        <c:lblAlgn val="ctr"/>
        <c:lblOffset val="100"/>
        <c:noMultiLvlLbl val="0"/>
      </c:catAx>
      <c:valAx>
        <c:axId val="2714603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714598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0A8A9E6D-0848-4F1F-BFC7-2C42430EF6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FB627F0-A4B9-4E21-9A49-EE4E9719B1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356B43-132D-420A-9DE3-479C499B4438}" type="datetimeFigureOut">
              <a:rPr lang="es-MX" smtClean="0"/>
              <a:t>25/08/2022</a:t>
            </a:fld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FBD219B-B941-4DA4-85E5-C78D9FC1DC6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FB62480-AA07-4B2C-920E-53B27C8087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401ADE-797C-4AF6-9787-2C97DD186BD0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007660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A1237-A2EE-4A89-BB49-5C26D3749290}" type="datetimeFigureOut">
              <a:rPr lang="es-MX" smtClean="0"/>
              <a:t>25/08/2022</a:t>
            </a:fld>
            <a:endParaRPr lang="es-MX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ED70B-7FAA-4C64-A1EF-98E6F76F6A0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39009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>
          <a:xfrm>
            <a:off x="-2951240" y="-1905000"/>
            <a:ext cx="18147695" cy="13610771"/>
          </a:xfrm>
          <a:prstGeom prst="ellipse">
            <a:avLst/>
          </a:prstGeom>
          <a:gradFill>
            <a:gsLst>
              <a:gs pos="0">
                <a:schemeClr val="accent1"/>
              </a:gs>
              <a:gs pos="67000">
                <a:schemeClr val="accent2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6" name="new_video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1"/>
            <a:ext cx="12192000" cy="51435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2900" y="2638425"/>
            <a:ext cx="8534400" cy="6858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1190626"/>
            <a:ext cx="11176000" cy="933451"/>
          </a:xfrm>
        </p:spPr>
        <p:txBody>
          <a:bodyPr anchor="b"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top"/>
          <p:cNvSpPr/>
          <p:nvPr userDrawn="1"/>
        </p:nvSpPr>
        <p:spPr>
          <a:xfrm>
            <a:off x="0" y="6048375"/>
            <a:ext cx="12192000" cy="1219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804867"/>
            <a:ext cx="12192000" cy="457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0" y="6000751"/>
            <a:ext cx="12192000" cy="457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top"/>
          <p:cNvSpPr/>
          <p:nvPr userDrawn="1"/>
        </p:nvSpPr>
        <p:spPr>
          <a:xfrm>
            <a:off x="0" y="678180"/>
            <a:ext cx="12192000" cy="1219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678179"/>
            <a:ext cx="12192000" cy="549211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7259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 animBg="1"/>
      <p:bldP spid="17" grpId="0" animBg="1"/>
      <p:bldP spid="18" grpId="0" animBg="1"/>
      <p:bldP spid="9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0"/>
            <a:ext cx="4978400" cy="6096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3" y="304800"/>
            <a:ext cx="6272340" cy="43081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3200" y="990600"/>
            <a:ext cx="4775200" cy="4114800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9280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4267201"/>
            <a:ext cx="7315200" cy="566739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43200" y="228600"/>
            <a:ext cx="7315200" cy="3962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48339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572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165600" y="1219200"/>
            <a:ext cx="61976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4165600" y="2057400"/>
            <a:ext cx="61976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4165600" y="2895600"/>
            <a:ext cx="61976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4165600" y="3733800"/>
            <a:ext cx="61976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219200" y="1"/>
            <a:ext cx="9245600" cy="7921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3830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838200"/>
            <a:ext cx="4064000" cy="2176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5486400" y="838201"/>
            <a:ext cx="5486400" cy="2144037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1524000" y="3087387"/>
            <a:ext cx="4064000" cy="22466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5486400" y="3087387"/>
            <a:ext cx="5486400" cy="22132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727200" y="76201"/>
            <a:ext cx="9245600" cy="7921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9138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422403" y="3048001"/>
            <a:ext cx="3047996" cy="2133600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572001" y="3048001"/>
            <a:ext cx="3047996" cy="2133600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7721598" y="3048001"/>
            <a:ext cx="3047996" cy="2133600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1422403" y="762000"/>
            <a:ext cx="3047996" cy="220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4571996" y="762000"/>
            <a:ext cx="3048000" cy="220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7721596" y="762000"/>
            <a:ext cx="3048000" cy="220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523996" y="1"/>
            <a:ext cx="9347200" cy="7921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59251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>
          <a:xfrm>
            <a:off x="-2951240" y="-1905000"/>
            <a:ext cx="18147695" cy="13610771"/>
          </a:xfrm>
          <a:prstGeom prst="ellipse">
            <a:avLst/>
          </a:prstGeom>
          <a:gradFill>
            <a:gsLst>
              <a:gs pos="0">
                <a:schemeClr val="accent1"/>
              </a:gs>
              <a:gs pos="67000">
                <a:schemeClr val="accent2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6" name="new_video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1"/>
            <a:ext cx="12192000" cy="51435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2900" y="2638425"/>
            <a:ext cx="8534400" cy="6858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1190626"/>
            <a:ext cx="11176000" cy="933451"/>
          </a:xfrm>
        </p:spPr>
        <p:txBody>
          <a:bodyPr anchor="b"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top"/>
          <p:cNvSpPr/>
          <p:nvPr userDrawn="1"/>
        </p:nvSpPr>
        <p:spPr>
          <a:xfrm>
            <a:off x="0" y="6048375"/>
            <a:ext cx="12192000" cy="1219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804867"/>
            <a:ext cx="12192000" cy="457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0" y="6000751"/>
            <a:ext cx="12192000" cy="457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top"/>
          <p:cNvSpPr/>
          <p:nvPr userDrawn="1"/>
        </p:nvSpPr>
        <p:spPr>
          <a:xfrm>
            <a:off x="0" y="678180"/>
            <a:ext cx="12192000" cy="1219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678179"/>
            <a:ext cx="12192000" cy="549211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164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 animBg="1"/>
      <p:bldP spid="17" grpId="0" animBg="1"/>
      <p:bldP spid="18" grpId="0" animBg="1"/>
      <p:bldP spid="9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0" y="1"/>
            <a:ext cx="9245600" cy="792163"/>
          </a:xfrm>
        </p:spPr>
        <p:txBody>
          <a:bodyPr anchor="ctr" anchorCtr="0"/>
          <a:lstStyle>
            <a:lvl1pPr algn="l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0" y="914400"/>
            <a:ext cx="9245600" cy="457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5298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0" y="1"/>
            <a:ext cx="8940800" cy="7921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0" y="896937"/>
            <a:ext cx="9245600" cy="5410200"/>
          </a:xfrm>
        </p:spPr>
        <p:txBody>
          <a:bodyPr>
            <a:normAutofit/>
          </a:bodyPr>
          <a:lstStyle>
            <a:lvl1pPr marL="171450" indent="-171450">
              <a:buFont typeface="Arial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085850" indent="-171450">
              <a:buFont typeface="Arial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 marL="1543050" indent="-171450"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2000250" indent="-171450"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3871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Light Backgrou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422400" y="942975"/>
            <a:ext cx="92456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422400" y="1"/>
            <a:ext cx="9245600" cy="7921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4" name="future_interface_slice_whit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075238"/>
            <a:ext cx="12192000" cy="1782763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4851400"/>
            <a:ext cx="12192000" cy="2235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6405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S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422400" y="914400"/>
            <a:ext cx="9245600" cy="5410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422400" y="1"/>
            <a:ext cx="9245600" cy="7921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0819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0" y="1"/>
            <a:ext cx="9245600" cy="792163"/>
          </a:xfrm>
        </p:spPr>
        <p:txBody>
          <a:bodyPr anchor="ctr" anchorCtr="0"/>
          <a:lstStyle>
            <a:lvl1pPr algn="l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0" y="914400"/>
            <a:ext cx="9245600" cy="457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59005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2743202"/>
            <a:ext cx="9448800" cy="1362075"/>
          </a:xfrm>
        </p:spPr>
        <p:txBody>
          <a:bodyPr anchor="t"/>
          <a:lstStyle>
            <a:lvl1pPr algn="l">
              <a:defRPr sz="4000" b="0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0800" y="1219200"/>
            <a:ext cx="94488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0697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1"/>
            <a:ext cx="8940800" cy="7921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0800" y="944561"/>
            <a:ext cx="4673600" cy="4495800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4400" y="944561"/>
            <a:ext cx="4673600" cy="4495800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0480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0324" y="914401"/>
            <a:ext cx="4572000" cy="639763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20324" y="1630363"/>
            <a:ext cx="4572000" cy="3810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5527" y="914401"/>
            <a:ext cx="4574076" cy="639763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5527" y="1630363"/>
            <a:ext cx="4574076" cy="3810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420324" y="1"/>
            <a:ext cx="9245600" cy="7921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08662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6974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0"/>
            <a:ext cx="4978400" cy="6096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3" y="304800"/>
            <a:ext cx="6272340" cy="43081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3200" y="990600"/>
            <a:ext cx="4775200" cy="4114800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73713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4267201"/>
            <a:ext cx="7315200" cy="566739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43200" y="228600"/>
            <a:ext cx="7315200" cy="3962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48339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0569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165600" y="1219200"/>
            <a:ext cx="61976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4165600" y="2057400"/>
            <a:ext cx="61976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4165600" y="2895600"/>
            <a:ext cx="61976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4165600" y="3733800"/>
            <a:ext cx="61976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219200" y="1"/>
            <a:ext cx="9245600" cy="7921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35296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838200"/>
            <a:ext cx="4064000" cy="2176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5486400" y="838201"/>
            <a:ext cx="5486400" cy="2144037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1524000" y="3087387"/>
            <a:ext cx="4064000" cy="22466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5486400" y="3087387"/>
            <a:ext cx="5486400" cy="22132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727200" y="76201"/>
            <a:ext cx="9245600" cy="7921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25792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422403" y="3048001"/>
            <a:ext cx="3047996" cy="2133600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572001" y="3048001"/>
            <a:ext cx="3047996" cy="2133600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7721598" y="3048001"/>
            <a:ext cx="3047996" cy="2133600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1422403" y="762000"/>
            <a:ext cx="3047996" cy="220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4571996" y="762000"/>
            <a:ext cx="3048000" cy="220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7721596" y="762000"/>
            <a:ext cx="3048000" cy="220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523996" y="1"/>
            <a:ext cx="9347200" cy="7921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46028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DAF9-7FF4-4790-9995-844CCA1F8FE9}" type="datetimeFigureOut">
              <a:rPr lang="es-MX" smtClean="0"/>
              <a:t>25/08/2022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B952B-1A8E-4429-91A8-274B2ACB4A6A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56417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0" y="1"/>
            <a:ext cx="8940800" cy="7921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0" y="896937"/>
            <a:ext cx="9245600" cy="5410200"/>
          </a:xfrm>
        </p:spPr>
        <p:txBody>
          <a:bodyPr>
            <a:normAutofit/>
          </a:bodyPr>
          <a:lstStyle>
            <a:lvl1pPr marL="171450" indent="-171450">
              <a:buFont typeface="Arial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085850" indent="-171450">
              <a:buFont typeface="Arial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 marL="1543050" indent="-171450"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2000250" indent="-171450">
              <a:buFont typeface="Arial" pitchFamily="34" charset="0"/>
              <a:buChar char="•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04636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DAF9-7FF4-4790-9995-844CCA1F8FE9}" type="datetimeFigureOut">
              <a:rPr lang="es-MX" smtClean="0"/>
              <a:t>25/08/2022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B952B-1A8E-4429-91A8-274B2ACB4A6A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71792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DAF9-7FF4-4790-9995-844CCA1F8FE9}" type="datetimeFigureOut">
              <a:rPr lang="es-MX" smtClean="0"/>
              <a:t>25/08/2022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B952B-1A8E-4429-91A8-274B2ACB4A6A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54809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DAF9-7FF4-4790-9995-844CCA1F8FE9}" type="datetimeFigureOut">
              <a:rPr lang="es-MX" smtClean="0"/>
              <a:t>25/08/2022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B952B-1A8E-4429-91A8-274B2ACB4A6A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88907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DAF9-7FF4-4790-9995-844CCA1F8FE9}" type="datetimeFigureOut">
              <a:rPr lang="es-MX" smtClean="0"/>
              <a:t>25/08/2022</a:t>
            </a:fld>
            <a:endParaRPr lang="es-MX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B952B-1A8E-4429-91A8-274B2ACB4A6A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708129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DAF9-7FF4-4790-9995-844CCA1F8FE9}" type="datetimeFigureOut">
              <a:rPr lang="es-MX" smtClean="0"/>
              <a:t>25/08/2022</a:t>
            </a:fld>
            <a:endParaRPr lang="es-MX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B952B-1A8E-4429-91A8-274B2ACB4A6A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119587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DAF9-7FF4-4790-9995-844CCA1F8FE9}" type="datetimeFigureOut">
              <a:rPr lang="es-MX" smtClean="0"/>
              <a:t>25/08/2022</a:t>
            </a:fld>
            <a:endParaRPr lang="es-MX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B952B-1A8E-4429-91A8-274B2ACB4A6A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205061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DAF9-7FF4-4790-9995-844CCA1F8FE9}" type="datetimeFigureOut">
              <a:rPr lang="es-MX" smtClean="0"/>
              <a:t>25/08/2022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B952B-1A8E-4429-91A8-274B2ACB4A6A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525840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DAF9-7FF4-4790-9995-844CCA1F8FE9}" type="datetimeFigureOut">
              <a:rPr lang="es-MX" smtClean="0"/>
              <a:t>25/08/2022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B952B-1A8E-4429-91A8-274B2ACB4A6A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628410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DAF9-7FF4-4790-9995-844CCA1F8FE9}" type="datetimeFigureOut">
              <a:rPr lang="es-MX" smtClean="0"/>
              <a:t>25/08/2022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B952B-1A8E-4429-91A8-274B2ACB4A6A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051259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DAF9-7FF4-4790-9995-844CCA1F8FE9}" type="datetimeFigureOut">
              <a:rPr lang="es-MX" smtClean="0"/>
              <a:t>25/08/2022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B952B-1A8E-4429-91A8-274B2ACB4A6A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16482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Light Backgrou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422400" y="942975"/>
            <a:ext cx="92456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422400" y="1"/>
            <a:ext cx="9245600" cy="7921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4" name="future_interface_slice_whit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075238"/>
            <a:ext cx="12192000" cy="1782763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4851400"/>
            <a:ext cx="12192000" cy="2235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5583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11;p2">
            <a:extLst>
              <a:ext uri="{FF2B5EF4-FFF2-40B4-BE49-F238E27FC236}">
                <a16:creationId xmlns:a16="http://schemas.microsoft.com/office/drawing/2014/main" id="{7503B1A6-D2AF-4704-B6B1-A9994F8233EB}"/>
              </a:ext>
            </a:extLst>
          </p:cNvPr>
          <p:cNvGrpSpPr/>
          <p:nvPr userDrawn="1"/>
        </p:nvGrpSpPr>
        <p:grpSpPr>
          <a:xfrm>
            <a:off x="1" y="0"/>
            <a:ext cx="11565467" cy="6886561"/>
            <a:chOff x="1" y="-1"/>
            <a:chExt cx="8668499" cy="5114344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25400" dist="50800" dir="5400000" algn="ctr" rotWithShape="0">
              <a:srgbClr val="000000">
                <a:alpha val="43137"/>
              </a:srgbClr>
            </a:outerShdw>
          </a:effectLst>
        </p:grpSpPr>
        <p:sp>
          <p:nvSpPr>
            <p:cNvPr id="9" name="Google Shape;12;p2">
              <a:extLst>
                <a:ext uri="{FF2B5EF4-FFF2-40B4-BE49-F238E27FC236}">
                  <a16:creationId xmlns:a16="http://schemas.microsoft.com/office/drawing/2014/main" id="{4AC6EA62-E9E9-472A-85FA-41D2ABA8AE99}"/>
                </a:ext>
              </a:extLst>
            </p:cNvPr>
            <p:cNvSpPr/>
            <p:nvPr userDrawn="1"/>
          </p:nvSpPr>
          <p:spPr>
            <a:xfrm>
              <a:off x="1" y="1"/>
              <a:ext cx="3353912" cy="5114342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0" name="Google Shape;13;p2">
              <a:extLst>
                <a:ext uri="{FF2B5EF4-FFF2-40B4-BE49-F238E27FC236}">
                  <a16:creationId xmlns:a16="http://schemas.microsoft.com/office/drawing/2014/main" id="{E3A8B7D3-8D49-4951-809E-AA436EE6FCA1}"/>
                </a:ext>
              </a:extLst>
            </p:cNvPr>
            <p:cNvSpPr/>
            <p:nvPr/>
          </p:nvSpPr>
          <p:spPr>
            <a:xfrm rot="10800000" flipH="1">
              <a:off x="3353913" y="-1"/>
              <a:ext cx="5314587" cy="5114343"/>
            </a:xfrm>
            <a:prstGeom prst="rtTriangl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5" name="Google Shape;17;p2">
            <a:extLst>
              <a:ext uri="{FF2B5EF4-FFF2-40B4-BE49-F238E27FC236}">
                <a16:creationId xmlns:a16="http://schemas.microsoft.com/office/drawing/2014/main" id="{FD67DB2D-4E36-4682-B2D9-55D6BE9E765C}"/>
              </a:ext>
            </a:extLst>
          </p:cNvPr>
          <p:cNvGrpSpPr/>
          <p:nvPr userDrawn="1"/>
        </p:nvGrpSpPr>
        <p:grpSpPr>
          <a:xfrm>
            <a:off x="4176808" y="5729300"/>
            <a:ext cx="8015189" cy="1221029"/>
            <a:chOff x="5422627" y="4761744"/>
            <a:chExt cx="5579502" cy="756580"/>
          </a:xfrm>
        </p:grpSpPr>
        <p:sp>
          <p:nvSpPr>
            <p:cNvPr id="16" name="Google Shape;18;p2">
              <a:extLst>
                <a:ext uri="{FF2B5EF4-FFF2-40B4-BE49-F238E27FC236}">
                  <a16:creationId xmlns:a16="http://schemas.microsoft.com/office/drawing/2014/main" id="{C2AA13CA-BFCB-47F6-837B-646B8B072B11}"/>
                </a:ext>
              </a:extLst>
            </p:cNvPr>
            <p:cNvSpPr/>
            <p:nvPr/>
          </p:nvSpPr>
          <p:spPr>
            <a:xfrm rot="10800000">
              <a:off x="5437508" y="5066295"/>
              <a:ext cx="736790" cy="452029"/>
            </a:xfrm>
            <a:prstGeom prst="triangle">
              <a:avLst>
                <a:gd name="adj" fmla="val 71606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grpSp>
          <p:nvGrpSpPr>
            <p:cNvPr id="17" name="Google Shape;19;p2">
              <a:extLst>
                <a:ext uri="{FF2B5EF4-FFF2-40B4-BE49-F238E27FC236}">
                  <a16:creationId xmlns:a16="http://schemas.microsoft.com/office/drawing/2014/main" id="{4D65818F-2278-435C-A3A5-4509DF85627A}"/>
                </a:ext>
              </a:extLst>
            </p:cNvPr>
            <p:cNvGrpSpPr/>
            <p:nvPr/>
          </p:nvGrpSpPr>
          <p:grpSpPr>
            <a:xfrm flipH="1">
              <a:off x="5422627" y="4761744"/>
              <a:ext cx="5579502" cy="304551"/>
              <a:chOff x="-23818547" y="971851"/>
              <a:chExt cx="31135617" cy="1699506"/>
            </a:xfrm>
          </p:grpSpPr>
          <p:sp>
            <p:nvSpPr>
              <p:cNvPr id="18" name="Google Shape;20;p2">
                <a:extLst>
                  <a:ext uri="{FF2B5EF4-FFF2-40B4-BE49-F238E27FC236}">
                    <a16:creationId xmlns:a16="http://schemas.microsoft.com/office/drawing/2014/main" id="{B73E0049-9F5C-4009-AEDE-FCA77485CA19}"/>
                  </a:ext>
                </a:extLst>
              </p:cNvPr>
              <p:cNvSpPr/>
              <p:nvPr/>
            </p:nvSpPr>
            <p:spPr>
              <a:xfrm>
                <a:off x="-23818547" y="971851"/>
                <a:ext cx="29505483" cy="1699506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19" name="Google Shape;21;p2">
                <a:extLst>
                  <a:ext uri="{FF2B5EF4-FFF2-40B4-BE49-F238E27FC236}">
                    <a16:creationId xmlns:a16="http://schemas.microsoft.com/office/drawing/2014/main" id="{61155070-B0C2-42CD-A152-3E5AADB3480F}"/>
                  </a:ext>
                </a:extLst>
              </p:cNvPr>
              <p:cNvSpPr/>
              <p:nvPr/>
            </p:nvSpPr>
            <p:spPr>
              <a:xfrm>
                <a:off x="5617573" y="971858"/>
                <a:ext cx="1699497" cy="1699499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</p:grp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021F4BDD-A527-4275-A9F4-7151666CF7F7}"/>
              </a:ext>
            </a:extLst>
          </p:cNvPr>
          <p:cNvGrpSpPr/>
          <p:nvPr userDrawn="1"/>
        </p:nvGrpSpPr>
        <p:grpSpPr>
          <a:xfrm>
            <a:off x="0" y="1075734"/>
            <a:ext cx="12153275" cy="1990175"/>
            <a:chOff x="0" y="1075734"/>
            <a:chExt cx="9114956" cy="1990175"/>
          </a:xfrm>
        </p:grpSpPr>
        <p:grpSp>
          <p:nvGrpSpPr>
            <p:cNvPr id="22" name="Google Shape;14;p2">
              <a:extLst>
                <a:ext uri="{FF2B5EF4-FFF2-40B4-BE49-F238E27FC236}">
                  <a16:creationId xmlns:a16="http://schemas.microsoft.com/office/drawing/2014/main" id="{B621E552-BC98-44A5-9402-D140B7BF8ADE}"/>
                </a:ext>
              </a:extLst>
            </p:cNvPr>
            <p:cNvGrpSpPr/>
            <p:nvPr userDrawn="1"/>
          </p:nvGrpSpPr>
          <p:grpSpPr>
            <a:xfrm rot="10800000" flipH="1">
              <a:off x="0" y="1828799"/>
              <a:ext cx="9114956" cy="1237110"/>
              <a:chOff x="-8280601" y="-3125317"/>
              <a:chExt cx="19421713" cy="4647282"/>
            </a:xfrm>
            <a:solidFill>
              <a:srgbClr val="00539B"/>
            </a:solidFill>
          </p:grpSpPr>
          <p:sp>
            <p:nvSpPr>
              <p:cNvPr id="24" name="Google Shape;15;p2">
                <a:extLst>
                  <a:ext uri="{FF2B5EF4-FFF2-40B4-BE49-F238E27FC236}">
                    <a16:creationId xmlns:a16="http://schemas.microsoft.com/office/drawing/2014/main" id="{263D4C3E-8901-417C-815D-00AB842B8A6B}"/>
                  </a:ext>
                </a:extLst>
              </p:cNvPr>
              <p:cNvSpPr/>
              <p:nvPr/>
            </p:nvSpPr>
            <p:spPr>
              <a:xfrm>
                <a:off x="-8280601" y="-3125313"/>
                <a:ext cx="13469714" cy="462313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25" name="Google Shape;16;p2">
                <a:extLst>
                  <a:ext uri="{FF2B5EF4-FFF2-40B4-BE49-F238E27FC236}">
                    <a16:creationId xmlns:a16="http://schemas.microsoft.com/office/drawing/2014/main" id="{EFFF142B-C512-4327-A67E-F4D1BAFBB725}"/>
                  </a:ext>
                </a:extLst>
              </p:cNvPr>
              <p:cNvSpPr/>
              <p:nvPr/>
            </p:nvSpPr>
            <p:spPr>
              <a:xfrm>
                <a:off x="5189113" y="-3125317"/>
                <a:ext cx="5951999" cy="4647282"/>
              </a:xfrm>
              <a:prstGeom prst="rtTriangl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sp>
          <p:nvSpPr>
            <p:cNvPr id="23" name="Google Shape;10;p2">
              <a:extLst>
                <a:ext uri="{FF2B5EF4-FFF2-40B4-BE49-F238E27FC236}">
                  <a16:creationId xmlns:a16="http://schemas.microsoft.com/office/drawing/2014/main" id="{B3F94093-B70D-46C9-999E-E80CF91FDD50}"/>
                </a:ext>
              </a:extLst>
            </p:cNvPr>
            <p:cNvSpPr/>
            <p:nvPr userDrawn="1"/>
          </p:nvSpPr>
          <p:spPr>
            <a:xfrm>
              <a:off x="7289800" y="1075734"/>
              <a:ext cx="1825156" cy="753065"/>
            </a:xfrm>
            <a:prstGeom prst="triangle">
              <a:avLst>
                <a:gd name="adj" fmla="val 30626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pic>
        <p:nvPicPr>
          <p:cNvPr id="26" name="Imagen 25" descr="http://189.206.51.46:8080/Logotipos/Nuevo_LogoPatria.png">
            <a:extLst>
              <a:ext uri="{FF2B5EF4-FFF2-40B4-BE49-F238E27FC236}">
                <a16:creationId xmlns:a16="http://schemas.microsoft.com/office/drawing/2014/main" id="{5FC2EC3A-268D-4D3C-B251-0CB80A14E31E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546" y="3352019"/>
            <a:ext cx="1608709" cy="18469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48167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>
            <a:extLst>
              <a:ext uri="{FF2B5EF4-FFF2-40B4-BE49-F238E27FC236}">
                <a16:creationId xmlns:a16="http://schemas.microsoft.com/office/drawing/2014/main" id="{24949A1F-C680-445A-B717-8AF7DF632FF6}"/>
              </a:ext>
            </a:extLst>
          </p:cNvPr>
          <p:cNvGrpSpPr/>
          <p:nvPr userDrawn="1"/>
        </p:nvGrpSpPr>
        <p:grpSpPr>
          <a:xfrm>
            <a:off x="-1" y="0"/>
            <a:ext cx="12192000" cy="914400"/>
            <a:chOff x="0" y="-2907"/>
            <a:chExt cx="9144000" cy="600100"/>
          </a:xfrm>
        </p:grpSpPr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2E0BB061-2731-4270-B926-9EF48DA48043}"/>
                </a:ext>
              </a:extLst>
            </p:cNvPr>
            <p:cNvSpPr/>
            <p:nvPr userDrawn="1"/>
          </p:nvSpPr>
          <p:spPr>
            <a:xfrm>
              <a:off x="8032901" y="-2907"/>
              <a:ext cx="1111099" cy="600100"/>
            </a:xfrm>
            <a:prstGeom prst="rect">
              <a:avLst/>
            </a:prstGeom>
            <a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53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800" dirty="0"/>
            </a:p>
          </p:txBody>
        </p:sp>
        <p:sp>
          <p:nvSpPr>
            <p:cNvPr id="20" name="Flecha: pentágono 19">
              <a:extLst>
                <a:ext uri="{FF2B5EF4-FFF2-40B4-BE49-F238E27FC236}">
                  <a16:creationId xmlns:a16="http://schemas.microsoft.com/office/drawing/2014/main" id="{9E7A7AB4-F3A1-419B-8E58-6B2286098E38}"/>
                </a:ext>
              </a:extLst>
            </p:cNvPr>
            <p:cNvSpPr/>
            <p:nvPr userDrawn="1"/>
          </p:nvSpPr>
          <p:spPr>
            <a:xfrm>
              <a:off x="397814" y="0"/>
              <a:ext cx="8081817" cy="597192"/>
            </a:xfrm>
            <a:prstGeom prst="homePlate">
              <a:avLst/>
            </a:prstGeom>
            <a:solidFill>
              <a:srgbClr val="00539B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800" dirty="0"/>
            </a:p>
          </p:txBody>
        </p:sp>
        <p:sp>
          <p:nvSpPr>
            <p:cNvPr id="21" name="Triángulo isósceles 20">
              <a:extLst>
                <a:ext uri="{FF2B5EF4-FFF2-40B4-BE49-F238E27FC236}">
                  <a16:creationId xmlns:a16="http://schemas.microsoft.com/office/drawing/2014/main" id="{3A159A32-B2F4-42E2-B39F-D99F1B281D35}"/>
                </a:ext>
              </a:extLst>
            </p:cNvPr>
            <p:cNvSpPr/>
            <p:nvPr userDrawn="1"/>
          </p:nvSpPr>
          <p:spPr>
            <a:xfrm rot="10800000">
              <a:off x="0" y="0"/>
              <a:ext cx="397814" cy="594284"/>
            </a:xfrm>
            <a:prstGeom prst="triangle">
              <a:avLst>
                <a:gd name="adj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800" dirty="0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DAF9-7FF4-4790-9995-844CCA1F8FE9}" type="datetimeFigureOut">
              <a:rPr lang="es-MX" smtClean="0"/>
              <a:t>25/08/2022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22" name="Triángulo rectángulo 21">
            <a:extLst>
              <a:ext uri="{FF2B5EF4-FFF2-40B4-BE49-F238E27FC236}">
                <a16:creationId xmlns:a16="http://schemas.microsoft.com/office/drawing/2014/main" id="{E288A85B-DC37-456C-A2B9-76AB61F6C6AE}"/>
              </a:ext>
            </a:extLst>
          </p:cNvPr>
          <p:cNvSpPr/>
          <p:nvPr userDrawn="1"/>
        </p:nvSpPr>
        <p:spPr>
          <a:xfrm flipH="1">
            <a:off x="10761133" y="5694439"/>
            <a:ext cx="1430867" cy="1172260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7B2CF4D6-2C9A-4B7B-997F-CE1A6D4C3017}"/>
              </a:ext>
            </a:extLst>
          </p:cNvPr>
          <p:cNvSpPr txBox="1">
            <a:spLocks/>
          </p:cNvSpPr>
          <p:nvPr userDrawn="1"/>
        </p:nvSpPr>
        <p:spPr>
          <a:xfrm>
            <a:off x="9448800" y="63468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1B952B-1A8E-4429-91A8-274B2ACB4A6A}" type="slidenum">
              <a:rPr lang="es-MX" sz="1200" smtClean="0">
                <a:solidFill>
                  <a:schemeClr val="bg1"/>
                </a:solidFill>
                <a:latin typeface="Eras Demi ITC" panose="020B0805030504020804" pitchFamily="34" charset="0"/>
              </a:rPr>
              <a:pPr/>
              <a:t>‹Nº›</a:t>
            </a:fld>
            <a:endParaRPr lang="es-MX" sz="1200" dirty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BE7824B9-D7D1-49B7-A381-DD344608CEA1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42" y="39260"/>
            <a:ext cx="530419" cy="78482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C53FBA0-EC90-4A21-A9C8-59F581AE75B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79485" y="233801"/>
            <a:ext cx="1342391" cy="39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91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vertical y texto">
    <p:bg>
      <p:bgPr>
        <a:blipFill dpi="0" rotWithShape="1">
          <a:blip r:embed="rId2">
            <a:alphaModFix amt="79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ángulo isósceles 1">
            <a:extLst>
              <a:ext uri="{FF2B5EF4-FFF2-40B4-BE49-F238E27FC236}">
                <a16:creationId xmlns:a16="http://schemas.microsoft.com/office/drawing/2014/main" id="{4D2D161A-2FED-4151-9965-30456E2DDD1F}"/>
              </a:ext>
            </a:extLst>
          </p:cNvPr>
          <p:cNvSpPr/>
          <p:nvPr userDrawn="1"/>
        </p:nvSpPr>
        <p:spPr>
          <a:xfrm>
            <a:off x="1268981" y="-42650"/>
            <a:ext cx="888608" cy="759512"/>
          </a:xfrm>
          <a:prstGeom prst="triangl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1800" dirty="0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B38BF3F1-9215-4882-ADD2-7F4B34E0E611}"/>
              </a:ext>
            </a:extLst>
          </p:cNvPr>
          <p:cNvGrpSpPr/>
          <p:nvPr userDrawn="1"/>
        </p:nvGrpSpPr>
        <p:grpSpPr>
          <a:xfrm>
            <a:off x="1" y="1991712"/>
            <a:ext cx="12191999" cy="4059134"/>
            <a:chOff x="0" y="1856243"/>
            <a:chExt cx="9143999" cy="3120571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53AB1D54-8F0F-46EF-B11A-036078037CFE}"/>
                </a:ext>
              </a:extLst>
            </p:cNvPr>
            <p:cNvSpPr/>
            <p:nvPr userDrawn="1"/>
          </p:nvSpPr>
          <p:spPr>
            <a:xfrm>
              <a:off x="5099784" y="3817189"/>
              <a:ext cx="488731" cy="96897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800" dirty="0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1CF3CD58-8861-4DD3-89F7-9BA04C595783}"/>
                </a:ext>
              </a:extLst>
            </p:cNvPr>
            <p:cNvSpPr/>
            <p:nvPr userDrawn="1"/>
          </p:nvSpPr>
          <p:spPr>
            <a:xfrm>
              <a:off x="3920541" y="2036010"/>
              <a:ext cx="488731" cy="977817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800" dirty="0"/>
            </a:p>
          </p:txBody>
        </p:sp>
        <p:sp>
          <p:nvSpPr>
            <p:cNvPr id="15" name="Triángulo rectángulo 14">
              <a:extLst>
                <a:ext uri="{FF2B5EF4-FFF2-40B4-BE49-F238E27FC236}">
                  <a16:creationId xmlns:a16="http://schemas.microsoft.com/office/drawing/2014/main" id="{4A48220F-B00B-4664-9E01-D6F9CAE09AA2}"/>
                </a:ext>
              </a:extLst>
            </p:cNvPr>
            <p:cNvSpPr/>
            <p:nvPr userDrawn="1"/>
          </p:nvSpPr>
          <p:spPr>
            <a:xfrm rot="5400000">
              <a:off x="3920962" y="2027434"/>
              <a:ext cx="492645" cy="493486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800" dirty="0"/>
            </a:p>
          </p:txBody>
        </p:sp>
        <p:sp>
          <p:nvSpPr>
            <p:cNvPr id="16" name="Triángulo isósceles 15">
              <a:extLst>
                <a:ext uri="{FF2B5EF4-FFF2-40B4-BE49-F238E27FC236}">
                  <a16:creationId xmlns:a16="http://schemas.microsoft.com/office/drawing/2014/main" id="{0C7622EA-DD46-4452-BACD-7826D2BFAE42}"/>
                </a:ext>
              </a:extLst>
            </p:cNvPr>
            <p:cNvSpPr/>
            <p:nvPr userDrawn="1"/>
          </p:nvSpPr>
          <p:spPr>
            <a:xfrm>
              <a:off x="5099784" y="4375172"/>
              <a:ext cx="488731" cy="430271"/>
            </a:xfrm>
            <a:prstGeom prst="triangle">
              <a:avLst>
                <a:gd name="adj" fmla="val 10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800" dirty="0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52AF2140-688A-4677-AEAB-5211E44BB73C}"/>
                </a:ext>
              </a:extLst>
            </p:cNvPr>
            <p:cNvSpPr/>
            <p:nvPr userDrawn="1"/>
          </p:nvSpPr>
          <p:spPr>
            <a:xfrm>
              <a:off x="0" y="2026484"/>
              <a:ext cx="3920542" cy="49348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800" dirty="0"/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8A780DAB-EF22-4B03-B809-64EB8FDEDAC9}"/>
                </a:ext>
              </a:extLst>
            </p:cNvPr>
            <p:cNvSpPr/>
            <p:nvPr userDrawn="1"/>
          </p:nvSpPr>
          <p:spPr>
            <a:xfrm>
              <a:off x="5588515" y="4391786"/>
              <a:ext cx="3555484" cy="41365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800" dirty="0"/>
            </a:p>
          </p:txBody>
        </p:sp>
        <p:sp>
          <p:nvSpPr>
            <p:cNvPr id="19" name="Rombo 18">
              <a:extLst>
                <a:ext uri="{FF2B5EF4-FFF2-40B4-BE49-F238E27FC236}">
                  <a16:creationId xmlns:a16="http://schemas.microsoft.com/office/drawing/2014/main" id="{E93D18D1-6AE6-4B56-86E1-D0FF267BAA9F}"/>
                </a:ext>
              </a:extLst>
            </p:cNvPr>
            <p:cNvSpPr/>
            <p:nvPr userDrawn="1"/>
          </p:nvSpPr>
          <p:spPr>
            <a:xfrm>
              <a:off x="3033458" y="1856243"/>
              <a:ext cx="3428528" cy="3120571"/>
            </a:xfrm>
            <a:prstGeom prst="diamond">
              <a:avLst/>
            </a:prstGeom>
            <a:solidFill>
              <a:srgbClr val="00539B"/>
            </a:solidFill>
            <a:ln>
              <a:noFill/>
            </a:ln>
            <a:effectLst>
              <a:outerShdw blurRad="50800" dist="50800" dir="5400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800" dirty="0"/>
            </a:p>
          </p:txBody>
        </p:sp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A94FE7A4-C33F-4908-A4C2-DB90E5896DDE}"/>
                </a:ext>
              </a:extLst>
            </p:cNvPr>
            <p:cNvPicPr/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92" y="2749675"/>
              <a:ext cx="856675" cy="1240882"/>
            </a:xfrm>
            <a:prstGeom prst="rect">
              <a:avLst/>
            </a:prstGeom>
          </p:spPr>
        </p:pic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E316A9B5-7FFD-4A33-B436-F77971B0AB9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89864" y="66664"/>
            <a:ext cx="5243015" cy="189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9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S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422400" y="914400"/>
            <a:ext cx="9245600" cy="5410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422400" y="1"/>
            <a:ext cx="9245600" cy="7921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1507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2743202"/>
            <a:ext cx="9448800" cy="1362075"/>
          </a:xfrm>
        </p:spPr>
        <p:txBody>
          <a:bodyPr anchor="t"/>
          <a:lstStyle>
            <a:lvl1pPr algn="l">
              <a:defRPr sz="4000" b="0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0800" y="1219200"/>
            <a:ext cx="94488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8927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1"/>
            <a:ext cx="8940800" cy="7921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0800" y="944561"/>
            <a:ext cx="4673600" cy="4495800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4400" y="944561"/>
            <a:ext cx="4673600" cy="4495800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4991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0324" y="914401"/>
            <a:ext cx="4572000" cy="639763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20324" y="1630363"/>
            <a:ext cx="4572000" cy="3810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5527" y="914401"/>
            <a:ext cx="4574076" cy="639763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5527" y="1630363"/>
            <a:ext cx="4574076" cy="3810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420324" y="1"/>
            <a:ext cx="9245600" cy="7921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9785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3868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video" Target="../media/media1.wmv"/><Relationship Id="rId2" Type="http://schemas.openxmlformats.org/officeDocument/2006/relationships/slideLayout" Target="../slideLayouts/slideLayout2.xml"/><Relationship Id="rId16" Type="http://schemas.microsoft.com/office/2007/relationships/media" Target="../media/media1.wm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video" Target="../media/media1.wmv"/><Relationship Id="rId2" Type="http://schemas.openxmlformats.org/officeDocument/2006/relationships/slideLayout" Target="../slideLayouts/slideLayout16.xml"/><Relationship Id="rId16" Type="http://schemas.microsoft.com/office/2007/relationships/media" Target="../media/media1.wmv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2"/>
            </a:gs>
            <a:gs pos="47000">
              <a:schemeClr val="accent2">
                <a:lumMod val="90000"/>
                <a:lumOff val="1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top"/>
          <p:cNvSpPr/>
          <p:nvPr userDrawn="1"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3200" y="1"/>
            <a:ext cx="8940800" cy="7921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0" y="868363"/>
            <a:ext cx="9245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future_interface_slice2.mov">
            <a:hlinkClick r:id="" action="ppaction://media"/>
          </p:cNvPr>
          <p:cNvPicPr>
            <a:picLocks noChangeAspect="1"/>
          </p:cNvPicPr>
          <p:nvPr>
            <a:vide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0" y="5033171"/>
            <a:ext cx="12192000" cy="1785937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747717"/>
            <a:ext cx="12192000" cy="457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101600" y="5033171"/>
            <a:ext cx="12090400" cy="182483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0631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bg1">
              <a:lumMod val="8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2"/>
            </a:gs>
            <a:gs pos="47000">
              <a:schemeClr val="accent2">
                <a:lumMod val="90000"/>
                <a:lumOff val="1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top"/>
          <p:cNvSpPr/>
          <p:nvPr userDrawn="1"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3200" y="1"/>
            <a:ext cx="8940800" cy="7921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0" y="868363"/>
            <a:ext cx="9245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future_interface_slice2.mov">
            <a:hlinkClick r:id="" action="ppaction://media"/>
          </p:cNvPr>
          <p:cNvPicPr>
            <a:picLocks noChangeAspect="1"/>
          </p:cNvPicPr>
          <p:nvPr>
            <a:vide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0" y="5033171"/>
            <a:ext cx="12192000" cy="1785937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747717"/>
            <a:ext cx="12192000" cy="457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101600" y="5033171"/>
            <a:ext cx="12090400" cy="182483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61401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bg1">
              <a:lumMod val="8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4DAF9-7FF4-4790-9995-844CCA1F8FE9}" type="datetimeFigureOut">
              <a:rPr lang="es-MX" smtClean="0"/>
              <a:t>25/08/2022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B952B-1A8E-4429-91A8-274B2ACB4A6A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3524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9.gif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jpeg"/><Relationship Id="rId17" Type="http://schemas.openxmlformats.org/officeDocument/2006/relationships/image" Target="../media/image27.jpeg"/><Relationship Id="rId2" Type="http://schemas.openxmlformats.org/officeDocument/2006/relationships/image" Target="../media/image8.png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DC452BCD-A392-4188-9E20-7BA19FDDD863}"/>
              </a:ext>
            </a:extLst>
          </p:cNvPr>
          <p:cNvSpPr/>
          <p:nvPr/>
        </p:nvSpPr>
        <p:spPr>
          <a:xfrm>
            <a:off x="4940299" y="5743575"/>
            <a:ext cx="5641976" cy="419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onos" panose="02000503050000020004" pitchFamily="2" charset="0"/>
                <a:cs typeface="Leelawadee UI Semilight" panose="020B0402040204020203" pitchFamily="34" charset="-34"/>
              </a:rPr>
              <a:t>Crecer juntos con compromiso y confianza.</a:t>
            </a:r>
            <a:endParaRPr lang="es-MX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ronos" panose="02000503050000020004" pitchFamily="2" charset="0"/>
              <a:cs typeface="Leelawadee UI Semilight" panose="020B0402040204020203" pitchFamily="34" charset="-34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DE42130-BF50-48B0-87DD-ABFD11A5BB46}"/>
              </a:ext>
            </a:extLst>
          </p:cNvPr>
          <p:cNvSpPr/>
          <p:nvPr/>
        </p:nvSpPr>
        <p:spPr>
          <a:xfrm>
            <a:off x="4797629" y="2601907"/>
            <a:ext cx="4014062" cy="4850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400" dirty="0">
                <a:solidFill>
                  <a:schemeClr val="bg2">
                    <a:lumMod val="75000"/>
                  </a:schemeClr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EDUARDO BETANCOURT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A0DA3FD-F2D0-4ADD-8FB0-5CBAC1CED6EC}"/>
              </a:ext>
            </a:extLst>
          </p:cNvPr>
          <p:cNvSpPr txBox="1"/>
          <p:nvPr/>
        </p:nvSpPr>
        <p:spPr>
          <a:xfrm>
            <a:off x="0" y="1846514"/>
            <a:ext cx="996696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GT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TRANSFORMACIÓN DIGITAL</a:t>
            </a:r>
            <a:r>
              <a:rPr lang="es-GT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PILAR FUNDAMENTAL PARA LA SOSTENIBILIDAD DEL NEGOCIO EN EL SECTOR SEGUROS</a:t>
            </a:r>
            <a:r>
              <a:rPr lang="es-MX" sz="2000" b="1" dirty="0">
                <a:solidFill>
                  <a:prstClr val="white"/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es-MX" sz="2800" b="1" dirty="0">
              <a:solidFill>
                <a:prstClr val="white"/>
              </a:solidFill>
              <a:latin typeface="Abadi" panose="020B0604020104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965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000B8753-0FDE-467D-A7AB-B2D781EC0BFE}"/>
              </a:ext>
            </a:extLst>
          </p:cNvPr>
          <p:cNvSpPr txBox="1"/>
          <p:nvPr/>
        </p:nvSpPr>
        <p:spPr>
          <a:xfrm>
            <a:off x="22861" y="844478"/>
            <a:ext cx="11715749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SzPct val="120000"/>
              <a:buFont typeface="Arial" panose="020B0604020202020204" pitchFamily="34" charset="0"/>
              <a:buChar char="•"/>
            </a:pPr>
            <a:r>
              <a:rPr lang="es-ES" altLang="es-MX" sz="240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Para </a:t>
            </a:r>
            <a:r>
              <a:rPr lang="es-ES" altLang="es-MX" sz="2800" b="1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competir</a:t>
            </a:r>
            <a:r>
              <a:rPr lang="es-ES" altLang="es-MX" sz="240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 con las actuales tendencias en el sector: logrando objetivos presentes y futuros del negocio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SzPct val="120000"/>
              <a:buFont typeface="Arial" panose="020B0604020202020204" pitchFamily="34" charset="0"/>
              <a:buChar char="•"/>
            </a:pPr>
            <a:endParaRPr lang="es-ES" dirty="0">
              <a:solidFill>
                <a:schemeClr val="accent1">
                  <a:lumMod val="50000"/>
                </a:schemeClr>
              </a:solidFill>
              <a:latin typeface="Abadi" panose="020B0604020104020204" pitchFamily="34" charset="0"/>
            </a:endParaRP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SzPct val="120000"/>
              <a:buFont typeface="Arial" panose="020B0604020202020204" pitchFamily="34" charset="0"/>
              <a:buChar char="•"/>
            </a:pPr>
            <a:endParaRPr lang="es-ES" dirty="0">
              <a:solidFill>
                <a:schemeClr val="accent1">
                  <a:lumMod val="50000"/>
                </a:schemeClr>
              </a:solidFill>
              <a:latin typeface="Abadi" panose="020B0604020104020204" pitchFamily="34" charset="0"/>
            </a:endParaRP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SzPct val="120000"/>
              <a:buFont typeface="Arial" panose="020B0604020202020204" pitchFamily="34" charset="0"/>
              <a:buChar char="•"/>
            </a:pPr>
            <a:endParaRPr lang="es-MX" dirty="0"/>
          </a:p>
        </p:txBody>
      </p:sp>
      <p:sp>
        <p:nvSpPr>
          <p:cNvPr id="17" name="Flecha: a la izquierda y derecha 16">
            <a:extLst>
              <a:ext uri="{FF2B5EF4-FFF2-40B4-BE49-F238E27FC236}">
                <a16:creationId xmlns:a16="http://schemas.microsoft.com/office/drawing/2014/main" id="{9AEA40A1-2BCD-4B90-A8E2-F8442EDAC4C2}"/>
              </a:ext>
            </a:extLst>
          </p:cNvPr>
          <p:cNvSpPr/>
          <p:nvPr/>
        </p:nvSpPr>
        <p:spPr>
          <a:xfrm>
            <a:off x="171450" y="2909810"/>
            <a:ext cx="11830050" cy="369820"/>
          </a:xfrm>
          <a:prstGeom prst="leftRightArrow">
            <a:avLst/>
          </a:prstGeom>
          <a:solidFill>
            <a:srgbClr val="31F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5BC07B16-B134-3282-78D9-F1A3447935BB}"/>
              </a:ext>
            </a:extLst>
          </p:cNvPr>
          <p:cNvGrpSpPr/>
          <p:nvPr/>
        </p:nvGrpSpPr>
        <p:grpSpPr>
          <a:xfrm>
            <a:off x="7925604" y="1161353"/>
            <a:ext cx="3813006" cy="5703788"/>
            <a:chOff x="6033579" y="1159554"/>
            <a:chExt cx="3813006" cy="5703788"/>
          </a:xfrm>
        </p:grpSpPr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700ECC5F-F02A-496A-9605-73625EB65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0081" y="1159554"/>
              <a:ext cx="2417018" cy="2417018"/>
            </a:xfrm>
            <a:prstGeom prst="rect">
              <a:avLst/>
            </a:prstGeom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CA492D06-0739-49DD-AC1F-F6021DC7B16E}"/>
                </a:ext>
              </a:extLst>
            </p:cNvPr>
            <p:cNvSpPr txBox="1"/>
            <p:nvPr/>
          </p:nvSpPr>
          <p:spPr>
            <a:xfrm>
              <a:off x="6033579" y="3447022"/>
              <a:ext cx="3813006" cy="3416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2D050"/>
                </a:buClr>
                <a:buSzPct val="120000"/>
              </a:pPr>
              <a:r>
                <a:rPr lang="es-ES" altLang="es-MX" sz="2000" b="1" dirty="0">
                  <a:solidFill>
                    <a:schemeClr val="accent1">
                      <a:lumMod val="75000"/>
                    </a:schemeClr>
                  </a:solidFill>
                  <a:latin typeface="Abadi" panose="020B0604020104020204" pitchFamily="34" charset="0"/>
                </a:rPr>
                <a:t>    Otros ecosistemas  </a:t>
              </a:r>
            </a:p>
            <a:p>
              <a:pPr marL="285750" indent="-285750" defTabSz="9144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2D050"/>
                </a:buClr>
                <a:buSzPct val="120000"/>
                <a:buFont typeface="Arial" panose="020B0604020202020204" pitchFamily="34" charset="0"/>
                <a:buChar char="•"/>
              </a:pPr>
              <a:endParaRPr lang="es-ES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endParaRPr>
            </a:p>
            <a:p>
              <a:pPr marL="285750" indent="-285750" defTabSz="9144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2D050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es-ES" dirty="0">
                  <a:solidFill>
                    <a:srgbClr val="4472C4">
                      <a:lumMod val="50000"/>
                    </a:srgbClr>
                  </a:solidFill>
                  <a:latin typeface="Abadi" panose="020B0604020104020204" pitchFamily="34" charset="0"/>
                </a:rPr>
                <a:t>Incorporación a otros servicios que pueden incluir seguros</a:t>
              </a:r>
            </a:p>
            <a:p>
              <a:pPr marL="285750" indent="-285750" defTabSz="9144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2D050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es-ES" dirty="0">
                  <a:solidFill>
                    <a:srgbClr val="4472C4">
                      <a:lumMod val="50000"/>
                    </a:srgbClr>
                  </a:solidFill>
                  <a:latin typeface="Abadi" panose="020B0604020104020204" pitchFamily="34" charset="0"/>
                </a:rPr>
                <a:t>Cualquier esquema</a:t>
              </a:r>
            </a:p>
            <a:p>
              <a:pPr marL="285750" indent="-285750" defTabSz="9144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2D050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es-ES" dirty="0">
                  <a:solidFill>
                    <a:srgbClr val="4472C4">
                      <a:lumMod val="50000"/>
                    </a:srgbClr>
                  </a:solidFill>
                  <a:latin typeface="Abadi" panose="020B0604020104020204" pitchFamily="34" charset="0"/>
                </a:rPr>
                <a:t>Flexibilidad- Inmediatez</a:t>
              </a:r>
            </a:p>
            <a:p>
              <a:pPr marL="285750" indent="-285750" defTabSz="9144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2D050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es-ES" dirty="0">
                  <a:solidFill>
                    <a:srgbClr val="4472C4">
                      <a:lumMod val="50000"/>
                    </a:srgbClr>
                  </a:solidFill>
                  <a:latin typeface="Abadi" panose="020B0604020104020204" pitchFamily="34" charset="0"/>
                </a:rPr>
                <a:t>Mercados diversos</a:t>
              </a:r>
            </a:p>
            <a:p>
              <a:pPr marL="285750" indent="-285750" defTabSz="9144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2D050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es-ES" dirty="0">
                  <a:solidFill>
                    <a:srgbClr val="4472C4">
                      <a:lumMod val="50000"/>
                    </a:srgbClr>
                  </a:solidFill>
                  <a:latin typeface="Abadi" panose="020B0604020104020204" pitchFamily="34" charset="0"/>
                </a:rPr>
                <a:t>Diversificación</a:t>
              </a:r>
            </a:p>
            <a:p>
              <a:pPr marL="285750" indent="-285750" defTabSz="9144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2D050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es-ES" dirty="0">
                  <a:solidFill>
                    <a:srgbClr val="4472C4">
                      <a:lumMod val="50000"/>
                    </a:srgbClr>
                  </a:solidFill>
                  <a:latin typeface="Abadi" panose="020B0604020104020204" pitchFamily="34" charset="0"/>
                </a:rPr>
                <a:t>Conectividad</a:t>
              </a:r>
            </a:p>
            <a:p>
              <a:pPr marL="285750" indent="-285750" defTabSz="9144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2D050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es-ES" dirty="0">
                  <a:solidFill>
                    <a:srgbClr val="4472C4">
                      <a:lumMod val="50000"/>
                    </a:srgbClr>
                  </a:solidFill>
                  <a:latin typeface="Abadi" panose="020B0604020104020204" pitchFamily="34" charset="0"/>
                </a:rPr>
                <a:t>Cliente buscando otro producto y servicio “que sí quiere”.</a:t>
              </a:r>
            </a:p>
            <a:p>
              <a:pPr marL="285750" indent="-285750" defTabSz="9144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2D050"/>
                </a:buClr>
                <a:buSzPct val="120000"/>
                <a:buFont typeface="Arial" panose="020B0604020202020204" pitchFamily="34" charset="0"/>
                <a:buChar char="•"/>
              </a:pPr>
              <a:endParaRPr lang="es-ES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endParaRPr>
            </a:p>
          </p:txBody>
        </p:sp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A4A1819D-F866-47E7-9639-6B8383B05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4444" y="2784054"/>
              <a:ext cx="657753" cy="620754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37AE3D8F-63AD-A394-9E39-18C706B06AB3}"/>
              </a:ext>
            </a:extLst>
          </p:cNvPr>
          <p:cNvGrpSpPr/>
          <p:nvPr/>
        </p:nvGrpSpPr>
        <p:grpSpPr>
          <a:xfrm>
            <a:off x="2985916" y="1248104"/>
            <a:ext cx="4919265" cy="5920336"/>
            <a:chOff x="2115676" y="1556081"/>
            <a:chExt cx="4919265" cy="5920336"/>
          </a:xfrm>
        </p:grpSpPr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F72658AF-0F53-4972-AED7-94563C9D8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676" y="1556081"/>
              <a:ext cx="4667423" cy="2193689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211E1362-7931-43A7-BD8B-EB71C22CE371}"/>
                </a:ext>
              </a:extLst>
            </p:cNvPr>
            <p:cNvSpPr txBox="1"/>
            <p:nvPr/>
          </p:nvSpPr>
          <p:spPr>
            <a:xfrm>
              <a:off x="3221935" y="3752321"/>
              <a:ext cx="3813006" cy="37240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2D050"/>
                </a:buClr>
                <a:buSzPct val="120000"/>
              </a:pPr>
              <a:r>
                <a:rPr lang="es-ES" altLang="es-MX" sz="2000" b="1" dirty="0">
                  <a:solidFill>
                    <a:schemeClr val="accent4">
                      <a:lumMod val="75000"/>
                    </a:schemeClr>
                  </a:solidFill>
                  <a:latin typeface="Abadi" panose="020B0604020104020204" pitchFamily="34" charset="0"/>
                </a:rPr>
                <a:t>Alianzas con socios estratégicos</a:t>
              </a:r>
            </a:p>
            <a:p>
              <a:pPr marL="285750" indent="-285750" defTabSz="9144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2D050"/>
                </a:buClr>
                <a:buSzPct val="120000"/>
                <a:buFont typeface="Arial" panose="020B0604020202020204" pitchFamily="34" charset="0"/>
                <a:buChar char="•"/>
              </a:pPr>
              <a:endParaRPr lang="es-ES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endParaRPr>
            </a:p>
            <a:p>
              <a:pPr marL="285750" indent="-285750" defTabSz="9144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2D050"/>
                </a:buClr>
                <a:buSzPct val="120000"/>
                <a:buFont typeface="Arial" panose="020B0604020202020204" pitchFamily="34" charset="0"/>
                <a:buChar char="•"/>
                <a:defRPr/>
              </a:pPr>
              <a:r>
                <a:rPr lang="es-ES" dirty="0">
                  <a:solidFill>
                    <a:srgbClr val="4472C4">
                      <a:lumMod val="50000"/>
                    </a:srgbClr>
                  </a:solidFill>
                  <a:latin typeface="Abadi" panose="020B0604020104020204" pitchFamily="34" charset="0"/>
                </a:rPr>
                <a:t>Crecimiento en nuevas líneas de negocio y por otros servicios </a:t>
              </a:r>
            </a:p>
            <a:p>
              <a:pPr marL="285750" indent="-285750" defTabSz="9144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2D050"/>
                </a:buClr>
                <a:buSzPct val="120000"/>
                <a:buFont typeface="Arial" panose="020B0604020202020204" pitchFamily="34" charset="0"/>
                <a:buChar char="•"/>
                <a:defRPr/>
              </a:pPr>
              <a:r>
                <a:rPr lang="es-ES" dirty="0">
                  <a:solidFill>
                    <a:srgbClr val="4472C4">
                      <a:lumMod val="50000"/>
                    </a:srgbClr>
                  </a:solidFill>
                  <a:latin typeface="Abadi" panose="020B0604020104020204" pitchFamily="34" charset="0"/>
                </a:rPr>
                <a:t>Innovación (IoT, Tecnología móvil, Telematics,….)</a:t>
              </a:r>
            </a:p>
            <a:p>
              <a:pPr marL="285750" indent="-285750" defTabSz="9144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2D050"/>
                </a:buClr>
                <a:buSzPct val="120000"/>
                <a:buFont typeface="Arial" panose="020B0604020202020204" pitchFamily="34" charset="0"/>
                <a:buChar char="•"/>
                <a:defRPr/>
              </a:pPr>
              <a:r>
                <a:rPr lang="es-ES" dirty="0">
                  <a:solidFill>
                    <a:srgbClr val="4472C4">
                      <a:lumMod val="50000"/>
                    </a:srgbClr>
                  </a:solidFill>
                  <a:latin typeface="Abadi" panose="020B0604020104020204" pitchFamily="34" charset="0"/>
                </a:rPr>
                <a:t>Expertiz compartido complemento de oferta</a:t>
              </a:r>
            </a:p>
            <a:p>
              <a:pPr marL="285750" indent="-285750" defTabSz="9144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2D050"/>
                </a:buClr>
                <a:buSzPct val="120000"/>
                <a:buFont typeface="Arial" panose="020B0604020202020204" pitchFamily="34" charset="0"/>
                <a:buChar char="•"/>
                <a:defRPr/>
              </a:pPr>
              <a:r>
                <a:rPr lang="es-ES" dirty="0">
                  <a:solidFill>
                    <a:srgbClr val="4472C4">
                      <a:lumMod val="50000"/>
                    </a:srgbClr>
                  </a:solidFill>
                  <a:latin typeface="Abadi" panose="020B0604020104020204" pitchFamily="34" charset="0"/>
                </a:rPr>
                <a:t>Servicios adicionales </a:t>
              </a:r>
            </a:p>
            <a:p>
              <a:pPr marL="285750" indent="-285750" defTabSz="9144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2D050"/>
                </a:buClr>
                <a:buSzPct val="120000"/>
                <a:buFont typeface="Arial" panose="020B0604020202020204" pitchFamily="34" charset="0"/>
                <a:buChar char="•"/>
                <a:defRPr/>
              </a:pPr>
              <a:r>
                <a:rPr lang="es-ES" dirty="0">
                  <a:solidFill>
                    <a:srgbClr val="4472C4">
                      <a:lumMod val="50000"/>
                    </a:srgbClr>
                  </a:solidFill>
                  <a:latin typeface="Abadi" panose="020B0604020104020204" pitchFamily="34" charset="0"/>
                </a:rPr>
                <a:t>Canales alternativos</a:t>
              </a:r>
            </a:p>
            <a:p>
              <a:pPr marL="285750" indent="-285750" defTabSz="9144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2D050"/>
                </a:buClr>
                <a:buSzPct val="120000"/>
                <a:buFont typeface="Arial" panose="020B0604020202020204" pitchFamily="34" charset="0"/>
                <a:buChar char="•"/>
                <a:defRPr/>
              </a:pPr>
              <a:r>
                <a:rPr lang="es-ES" dirty="0">
                  <a:solidFill>
                    <a:srgbClr val="4472C4">
                      <a:lumMod val="50000"/>
                    </a:srgbClr>
                  </a:solidFill>
                  <a:latin typeface="Abadi" panose="020B0604020104020204" pitchFamily="34" charset="0"/>
                </a:rPr>
                <a:t>Nuevos mercados</a:t>
              </a:r>
            </a:p>
            <a:p>
              <a:pPr marL="285750" indent="-285750" defTabSz="9144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2D050"/>
                </a:buClr>
                <a:buSzPct val="120000"/>
                <a:buFont typeface="Arial" panose="020B0604020202020204" pitchFamily="34" charset="0"/>
                <a:buChar char="•"/>
                <a:defRPr/>
              </a:pPr>
              <a:r>
                <a:rPr lang="es-ES" dirty="0">
                  <a:solidFill>
                    <a:srgbClr val="4472C4">
                      <a:lumMod val="50000"/>
                    </a:srgbClr>
                  </a:solidFill>
                  <a:latin typeface="Abadi" panose="020B0604020104020204" pitchFamily="34" charset="0"/>
                </a:rPr>
                <a:t>Insurtechs</a:t>
              </a:r>
            </a:p>
            <a:p>
              <a:pPr marL="285750" indent="-285750" defTabSz="9144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2D050"/>
                </a:buClr>
                <a:buSzPct val="120000"/>
                <a:buFont typeface="Arial" panose="020B0604020202020204" pitchFamily="34" charset="0"/>
                <a:buChar char="•"/>
              </a:pPr>
              <a:endParaRPr lang="es-ES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endParaRPr>
            </a:p>
          </p:txBody>
        </p:sp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D2C2C7DE-B218-43C5-8B1A-4FDFBEC96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9811" y="2798544"/>
              <a:ext cx="584172" cy="550582"/>
            </a:xfrm>
            <a:prstGeom prst="rect">
              <a:avLst/>
            </a:prstGeom>
          </p:spPr>
        </p:pic>
      </p:grpSp>
      <p:pic>
        <p:nvPicPr>
          <p:cNvPr id="4" name="Imagen 3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26330384-7EE1-E601-B311-0C3B827B0F2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869" y="6302190"/>
            <a:ext cx="380471" cy="713383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07071347-5D4C-DA1D-BC07-5624469091B4}"/>
              </a:ext>
            </a:extLst>
          </p:cNvPr>
          <p:cNvSpPr/>
          <p:nvPr/>
        </p:nvSpPr>
        <p:spPr>
          <a:xfrm>
            <a:off x="3411345" y="36889"/>
            <a:ext cx="6722626" cy="4850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chemeClr val="bg1"/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3 Importancia Sustentabilidad del Negocio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7998DB0C-42B3-6158-CDA4-009ABD7BFDE1}"/>
              </a:ext>
            </a:extLst>
          </p:cNvPr>
          <p:cNvGrpSpPr/>
          <p:nvPr/>
        </p:nvGrpSpPr>
        <p:grpSpPr>
          <a:xfrm>
            <a:off x="274320" y="1626415"/>
            <a:ext cx="3571529" cy="5006095"/>
            <a:chOff x="-232411" y="1626414"/>
            <a:chExt cx="3571529" cy="5006095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E6E9718A-20EA-4ABA-96D9-E56B6FD00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9" y="1626414"/>
              <a:ext cx="2085967" cy="2085967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464DC1D1-6E82-4504-A16C-46E29DDFB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5179" y="2798545"/>
              <a:ext cx="584171" cy="550581"/>
            </a:xfrm>
            <a:prstGeom prst="rect">
              <a:avLst/>
            </a:prstGeom>
          </p:spPr>
        </p:pic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B19A6C30-14ED-4C3F-A57B-1D732D951BDD}"/>
                </a:ext>
              </a:extLst>
            </p:cNvPr>
            <p:cNvSpPr txBox="1"/>
            <p:nvPr/>
          </p:nvSpPr>
          <p:spPr>
            <a:xfrm>
              <a:off x="-232411" y="3462410"/>
              <a:ext cx="3571529" cy="3170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2D050"/>
                </a:buClr>
                <a:buSzPct val="120000"/>
              </a:pPr>
              <a:r>
                <a:rPr lang="es-ES" altLang="es-MX" sz="2000" b="1" dirty="0">
                  <a:solidFill>
                    <a:srgbClr val="FF0000"/>
                  </a:solidFill>
                  <a:latin typeface="Abadi" panose="020B0604020104020204" pitchFamily="34" charset="0"/>
                </a:rPr>
                <a:t>Negocio y canales tradicionales </a:t>
              </a:r>
            </a:p>
            <a:p>
              <a:pPr marL="285750" indent="-285750" defTabSz="9144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2D050"/>
                </a:buClr>
                <a:buSzPct val="120000"/>
                <a:buFont typeface="Arial" panose="020B0604020202020204" pitchFamily="34" charset="0"/>
                <a:buChar char="•"/>
              </a:pPr>
              <a:endParaRPr lang="es-ES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endParaRPr>
            </a:p>
            <a:p>
              <a:pPr marL="285750" indent="-285750" defTabSz="9144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2D050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es-ES" dirty="0">
                  <a:solidFill>
                    <a:schemeClr val="accent1">
                      <a:lumMod val="50000"/>
                    </a:schemeClr>
                  </a:solidFill>
                  <a:latin typeface="Abadi" panose="020B0604020104020204" pitchFamily="34" charset="0"/>
                </a:rPr>
                <a:t>Crecimiento de primas y mas rentabilidad</a:t>
              </a:r>
            </a:p>
            <a:p>
              <a:pPr marL="285750" indent="-285750" defTabSz="9144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2D050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es-ES" dirty="0">
                  <a:solidFill>
                    <a:schemeClr val="accent1">
                      <a:lumMod val="50000"/>
                    </a:schemeClr>
                  </a:solidFill>
                  <a:latin typeface="Abadi" panose="020B0604020104020204" pitchFamily="34" charset="0"/>
                </a:rPr>
                <a:t>Procesos de excelencia, costos optimizados</a:t>
              </a:r>
            </a:p>
            <a:p>
              <a:pPr marL="285750" indent="-285750" defTabSz="9144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2D050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es-ES" dirty="0">
                  <a:solidFill>
                    <a:schemeClr val="accent1">
                      <a:lumMod val="50000"/>
                    </a:schemeClr>
                  </a:solidFill>
                  <a:latin typeface="Abadi" panose="020B0604020104020204" pitchFamily="34" charset="0"/>
                </a:rPr>
                <a:t>Satisfacción del cliente y  canales en todos los puntos de contacto</a:t>
              </a:r>
            </a:p>
            <a:p>
              <a:pPr marL="285750" indent="-285750" defTabSz="9144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2D050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es-ES" dirty="0">
                  <a:solidFill>
                    <a:schemeClr val="accent1">
                      <a:lumMod val="50000"/>
                    </a:schemeClr>
                  </a:solidFill>
                  <a:latin typeface="Abadi" panose="020B0604020104020204" pitchFamily="34" charset="0"/>
                </a:rPr>
                <a:t>Más competencia</a:t>
              </a:r>
            </a:p>
            <a:p>
              <a:pPr marL="285750" indent="-285750" defTabSz="9144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2D050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es-ES" dirty="0">
                  <a:solidFill>
                    <a:schemeClr val="accent1">
                      <a:lumMod val="50000"/>
                    </a:schemeClr>
                  </a:solidFill>
                  <a:latin typeface="Abadi" panose="020B0604020104020204" pitchFamily="34" charset="0"/>
                </a:rPr>
                <a:t>Menos diferenciadores</a:t>
              </a:r>
              <a:endParaRPr lang="es-ES" sz="160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589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F72658AF-0F53-4972-AED7-94563C9D8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223" y="1273015"/>
            <a:ext cx="4917634" cy="231128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00B8753-0FDE-467D-A7AB-B2D781EC0BFE}"/>
              </a:ext>
            </a:extLst>
          </p:cNvPr>
          <p:cNvSpPr txBox="1"/>
          <p:nvPr/>
        </p:nvSpPr>
        <p:spPr>
          <a:xfrm>
            <a:off x="0" y="980041"/>
            <a:ext cx="1157859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SzPct val="120000"/>
            </a:pPr>
            <a:r>
              <a:rPr lang="es-ES" altLang="es-MX" sz="240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Para </a:t>
            </a:r>
            <a:r>
              <a:rPr lang="es-ES" altLang="es-MX" sz="2400" b="1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competir</a:t>
            </a:r>
            <a:r>
              <a:rPr lang="es-ES" altLang="es-MX" sz="240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 con las actuales tendencias en el sector: </a:t>
            </a:r>
            <a:r>
              <a:rPr lang="es-ES" altLang="es-MX" sz="2400" b="1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logrando objetivos </a:t>
            </a:r>
            <a:r>
              <a:rPr lang="es-ES" altLang="es-MX" sz="240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presentes y futuros del negocio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SzPct val="120000"/>
              <a:buFont typeface="Arial" panose="020B0604020202020204" pitchFamily="34" charset="0"/>
              <a:buChar char="•"/>
            </a:pPr>
            <a:endParaRPr lang="es-ES" dirty="0">
              <a:solidFill>
                <a:schemeClr val="accent1">
                  <a:lumMod val="50000"/>
                </a:schemeClr>
              </a:solidFill>
              <a:latin typeface="Abadi" panose="020B0604020104020204" pitchFamily="34" charset="0"/>
            </a:endParaRP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SzPct val="120000"/>
              <a:buFont typeface="Arial" panose="020B0604020202020204" pitchFamily="34" charset="0"/>
              <a:buChar char="•"/>
            </a:pPr>
            <a:endParaRPr lang="es-ES" dirty="0">
              <a:solidFill>
                <a:schemeClr val="accent1">
                  <a:lumMod val="50000"/>
                </a:schemeClr>
              </a:solidFill>
              <a:latin typeface="Abadi" panose="020B0604020104020204" pitchFamily="34" charset="0"/>
            </a:endParaRP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SzPct val="120000"/>
              <a:buFont typeface="Arial" panose="020B0604020202020204" pitchFamily="34" charset="0"/>
              <a:buChar char="•"/>
            </a:pPr>
            <a:endParaRPr lang="es-MX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11E1362-7931-43A7-BD8B-EB71C22CE371}"/>
              </a:ext>
            </a:extLst>
          </p:cNvPr>
          <p:cNvSpPr txBox="1"/>
          <p:nvPr/>
        </p:nvSpPr>
        <p:spPr>
          <a:xfrm>
            <a:off x="189352" y="2171527"/>
            <a:ext cx="46192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SzPct val="120000"/>
            </a:pPr>
            <a:r>
              <a:rPr lang="es-ES" altLang="es-MX" sz="2400" b="1" dirty="0">
                <a:solidFill>
                  <a:schemeClr val="accent4">
                    <a:lumMod val="75000"/>
                  </a:schemeClr>
                </a:solidFill>
                <a:latin typeface="Abadi" panose="020B0604020104020204" pitchFamily="34" charset="0"/>
              </a:rPr>
              <a:t>Alianzas con socios estratégicos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SzPct val="120000"/>
              <a:buFont typeface="Arial" panose="020B0604020202020204" pitchFamily="34" charset="0"/>
              <a:buChar char="•"/>
            </a:pPr>
            <a:endParaRPr lang="es-ES" dirty="0">
              <a:solidFill>
                <a:schemeClr val="accent1">
                  <a:lumMod val="50000"/>
                </a:schemeClr>
              </a:solidFill>
              <a:latin typeface="Abadi" panose="020B0604020104020204" pitchFamily="34" charset="0"/>
            </a:endParaRP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SzPct val="120000"/>
              <a:buFont typeface="Arial" panose="020B0604020202020204" pitchFamily="34" charset="0"/>
              <a:buChar char="•"/>
            </a:pPr>
            <a:endParaRPr lang="es-ES" dirty="0">
              <a:solidFill>
                <a:schemeClr val="accent1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D62C6EB-B73A-5B2E-8694-F29A2C044B86}"/>
              </a:ext>
            </a:extLst>
          </p:cNvPr>
          <p:cNvSpPr txBox="1"/>
          <p:nvPr/>
        </p:nvSpPr>
        <p:spPr>
          <a:xfrm>
            <a:off x="1095343" y="3637263"/>
            <a:ext cx="549561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SzPct val="120000"/>
              <a:buFont typeface="Arial" panose="020B0604020202020204" pitchFamily="34" charset="0"/>
              <a:buChar char="•"/>
            </a:pPr>
            <a:r>
              <a:rPr lang="es-ES" altLang="es-MX" b="1" dirty="0">
                <a:solidFill>
                  <a:schemeClr val="accent4">
                    <a:lumMod val="75000"/>
                  </a:schemeClr>
                </a:solidFill>
                <a:latin typeface="Abadi" panose="020B0604020104020204" pitchFamily="34" charset="0"/>
              </a:rPr>
              <a:t>HOGAR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SzPct val="120000"/>
              <a:buFont typeface="Arial" panose="020B0604020202020204" pitchFamily="34" charset="0"/>
              <a:buChar char="•"/>
            </a:pPr>
            <a:r>
              <a:rPr lang="es-ES" altLang="es-MX" b="1" dirty="0">
                <a:solidFill>
                  <a:schemeClr val="accent4">
                    <a:lumMod val="75000"/>
                  </a:schemeClr>
                </a:solidFill>
                <a:latin typeface="Abadi" panose="020B0604020104020204" pitchFamily="34" charset="0"/>
              </a:rPr>
              <a:t>AUTO Y MOVILIDAD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SzPct val="120000"/>
              <a:buFont typeface="Arial" panose="020B0604020202020204" pitchFamily="34" charset="0"/>
              <a:buChar char="•"/>
            </a:pPr>
            <a:r>
              <a:rPr lang="es-ES" altLang="es-MX" b="1" dirty="0">
                <a:solidFill>
                  <a:schemeClr val="accent4">
                    <a:lumMod val="75000"/>
                  </a:schemeClr>
                </a:solidFill>
                <a:latin typeface="Abadi" panose="020B0604020104020204" pitchFamily="34" charset="0"/>
              </a:rPr>
              <a:t>SALUD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SzPct val="120000"/>
              <a:buFont typeface="Arial" panose="020B0604020202020204" pitchFamily="34" charset="0"/>
              <a:buChar char="•"/>
            </a:pPr>
            <a:r>
              <a:rPr lang="es-ES" altLang="es-MX" b="1" dirty="0">
                <a:solidFill>
                  <a:schemeClr val="accent4">
                    <a:lumMod val="75000"/>
                  </a:schemeClr>
                </a:solidFill>
                <a:latin typeface="Abadi" panose="020B0604020104020204" pitchFamily="34" charset="0"/>
              </a:rPr>
              <a:t>VIDA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SzPct val="120000"/>
              <a:buFont typeface="Arial" panose="020B0604020202020204" pitchFamily="34" charset="0"/>
              <a:buChar char="•"/>
            </a:pPr>
            <a:r>
              <a:rPr lang="es-ES" altLang="es-MX" b="1" dirty="0">
                <a:solidFill>
                  <a:schemeClr val="accent4">
                    <a:lumMod val="75000"/>
                  </a:schemeClr>
                </a:solidFill>
                <a:latin typeface="Abadi" panose="020B0604020104020204" pitchFamily="34" charset="0"/>
              </a:rPr>
              <a:t>SOFTWARE B2B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SzPct val="120000"/>
              <a:buFont typeface="Arial" panose="020B0604020202020204" pitchFamily="34" charset="0"/>
              <a:buChar char="•"/>
            </a:pPr>
            <a:r>
              <a:rPr lang="es-ES" altLang="es-MX" b="1" dirty="0">
                <a:solidFill>
                  <a:schemeClr val="accent4">
                    <a:lumMod val="75000"/>
                  </a:schemeClr>
                </a:solidFill>
                <a:latin typeface="Abadi" panose="020B0604020104020204" pitchFamily="34" charset="0"/>
              </a:rPr>
              <a:t>VIDA DIGITAL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SzPct val="120000"/>
              <a:buFont typeface="Arial" panose="020B0604020202020204" pitchFamily="34" charset="0"/>
              <a:buChar char="•"/>
            </a:pPr>
            <a:r>
              <a:rPr lang="es-ES" altLang="es-MX" b="1" dirty="0">
                <a:solidFill>
                  <a:schemeClr val="accent4">
                    <a:lumMod val="75000"/>
                  </a:schemeClr>
                </a:solidFill>
                <a:latin typeface="Abadi" panose="020B0604020104020204" pitchFamily="34" charset="0"/>
              </a:rPr>
              <a:t>COBERTURAS PARA EMPRESAS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SzPct val="120000"/>
              <a:buFont typeface="Arial" panose="020B0604020202020204" pitchFamily="34" charset="0"/>
              <a:buChar char="•"/>
            </a:pPr>
            <a:r>
              <a:rPr lang="es-ES" altLang="es-MX" b="1" dirty="0">
                <a:solidFill>
                  <a:schemeClr val="accent4">
                    <a:lumMod val="75000"/>
                  </a:schemeClr>
                </a:solidFill>
                <a:latin typeface="Abadi" panose="020B0604020104020204" pitchFamily="34" charset="0"/>
              </a:rPr>
              <a:t>OTROS MODELOS DE NEGOCIO: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SzPct val="120000"/>
            </a:pPr>
            <a:r>
              <a:rPr lang="es-ES" altLang="es-MX" b="1" dirty="0">
                <a:solidFill>
                  <a:schemeClr val="accent4">
                    <a:lumMod val="75000"/>
                  </a:schemeClr>
                </a:solidFill>
                <a:latin typeface="Abadi" panose="020B0604020104020204" pitchFamily="34" charset="0"/>
              </a:rPr>
              <a:t>    BROKER/MARKET PLACE, MGAs, FULL-STACK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SzPct val="120000"/>
              <a:buFont typeface="Arial" panose="020B0604020202020204" pitchFamily="34" charset="0"/>
              <a:buChar char="•"/>
            </a:pPr>
            <a:endParaRPr lang="es-ES" dirty="0">
              <a:solidFill>
                <a:schemeClr val="accent1">
                  <a:lumMod val="50000"/>
                </a:schemeClr>
              </a:solidFill>
              <a:latin typeface="Abadi" panose="020B0604020104020204" pitchFamily="34" charset="0"/>
            </a:endParaRP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SzPct val="120000"/>
              <a:buFont typeface="Arial" panose="020B0604020202020204" pitchFamily="34" charset="0"/>
              <a:buChar char="•"/>
            </a:pPr>
            <a:endParaRPr lang="es-ES" dirty="0">
              <a:solidFill>
                <a:schemeClr val="accent1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  <p:pic>
        <p:nvPicPr>
          <p:cNvPr id="4" name="Imagen 3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26330384-7EE1-E601-B311-0C3B827B0F2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96" y="2225989"/>
            <a:ext cx="438698" cy="114435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B904870-404B-E058-F25A-455E772D05E5}"/>
              </a:ext>
            </a:extLst>
          </p:cNvPr>
          <p:cNvSpPr txBox="1"/>
          <p:nvPr/>
        </p:nvSpPr>
        <p:spPr>
          <a:xfrm>
            <a:off x="189352" y="2625934"/>
            <a:ext cx="18859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SzPct val="120000"/>
              <a:defRPr/>
            </a:pPr>
            <a:r>
              <a:rPr lang="es-ES" sz="2400" b="1" dirty="0">
                <a:solidFill>
                  <a:srgbClr val="4472C4">
                    <a:lumMod val="50000"/>
                  </a:srgbClr>
                </a:solidFill>
                <a:latin typeface="Abadi" panose="020B0604020104020204" pitchFamily="34" charset="0"/>
              </a:rPr>
              <a:t>Insurtechs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B53ABDE3-70A8-C8A8-5626-CE2E85EE3F6F}"/>
              </a:ext>
            </a:extLst>
          </p:cNvPr>
          <p:cNvGrpSpPr/>
          <p:nvPr/>
        </p:nvGrpSpPr>
        <p:grpSpPr>
          <a:xfrm>
            <a:off x="6096000" y="3140365"/>
            <a:ext cx="5495616" cy="3584281"/>
            <a:chOff x="1188721" y="2023110"/>
            <a:chExt cx="6960870" cy="2776907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E7ACE1D6-7841-C542-8108-A009586851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246" t="9412" r="2675" b="5819"/>
            <a:stretch/>
          </p:blipFill>
          <p:spPr>
            <a:xfrm>
              <a:off x="1188721" y="2169487"/>
              <a:ext cx="6960870" cy="2630530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45E5BD58-F2BB-6144-D1A4-8592DE97E5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5179" t="15990" r="11041" b="70005"/>
            <a:stretch/>
          </p:blipFill>
          <p:spPr>
            <a:xfrm>
              <a:off x="7486376" y="2023110"/>
              <a:ext cx="663215" cy="774060"/>
            </a:xfrm>
            <a:prstGeom prst="rect">
              <a:avLst/>
            </a:prstGeom>
          </p:spPr>
        </p:pic>
      </p:grpSp>
      <p:sp>
        <p:nvSpPr>
          <p:cNvPr id="3" name="Rectángulo 2">
            <a:extLst>
              <a:ext uri="{FF2B5EF4-FFF2-40B4-BE49-F238E27FC236}">
                <a16:creationId xmlns:a16="http://schemas.microsoft.com/office/drawing/2014/main" id="{13920C04-1D5D-941D-0D5A-5C40337F5C16}"/>
              </a:ext>
            </a:extLst>
          </p:cNvPr>
          <p:cNvSpPr/>
          <p:nvPr/>
        </p:nvSpPr>
        <p:spPr>
          <a:xfrm>
            <a:off x="3411345" y="36889"/>
            <a:ext cx="6722626" cy="4850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chemeClr val="bg1"/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3 Importancia Sustentabilidad del Negocio</a:t>
            </a:r>
          </a:p>
        </p:txBody>
      </p:sp>
    </p:spTree>
    <p:extLst>
      <p:ext uri="{BB962C8B-B14F-4D97-AF65-F5344CB8AC3E}">
        <p14:creationId xmlns:p14="http://schemas.microsoft.com/office/powerpoint/2010/main" val="106720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DF578CE-9779-123F-FF1A-121AF7904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869" y="3563861"/>
            <a:ext cx="2108680" cy="67636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AA95567-2200-BEE1-1553-D29AC6995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685" y="2547005"/>
            <a:ext cx="2471082" cy="81823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0B4B0EF-BAAF-6176-6895-2B287341D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6580" y="5753905"/>
            <a:ext cx="1949849" cy="81823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FA0F9BE-5B6E-CC7A-E33A-5BC838B5D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4240" y="2248134"/>
            <a:ext cx="1733792" cy="71447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0B35B28-4829-8F06-0A56-C5A1FA074D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0074" y="4513871"/>
            <a:ext cx="2362530" cy="60015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6D22027-3B60-B45A-3ABC-A9A132CCD9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9163" y="3554781"/>
            <a:ext cx="1811704" cy="67636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637C74A8-3266-CD63-BFF9-22E8BA88F0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2819" y="4946035"/>
            <a:ext cx="1590814" cy="62847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4F9FF9FE-BF2A-595C-4B8B-5CCDDD0A7E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9146" y="5753905"/>
            <a:ext cx="2108200" cy="1204685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82BE9E72-5042-87B6-FF09-B498EFE49D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968" y="2396588"/>
            <a:ext cx="1363599" cy="947868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94F03DA2-D0A7-E905-1AC9-FD8DC8B01B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79573" y="3307758"/>
            <a:ext cx="2354753" cy="1155438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C823532C-D16C-8C91-5D54-AE39731ED7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4982" y="4701244"/>
            <a:ext cx="2496502" cy="947869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88CDF778-AF3B-AB41-1BC0-7DE232847F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21876" y="5737552"/>
            <a:ext cx="2211843" cy="805743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2B25F870-8F84-736D-5432-A4A5355630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79573" y="2547005"/>
            <a:ext cx="2601900" cy="681125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1F637209-808D-66BE-38E3-50261ADCD98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23246" y="3283485"/>
            <a:ext cx="2760211" cy="1155438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D83014FA-E3D1-6BAA-9173-F1DD840B93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95803" y="4944856"/>
            <a:ext cx="4001215" cy="75258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CC49A5A-D379-A509-A6E4-CE43D2A505C3}"/>
              </a:ext>
            </a:extLst>
          </p:cNvPr>
          <p:cNvSpPr txBox="1"/>
          <p:nvPr/>
        </p:nvSpPr>
        <p:spPr>
          <a:xfrm>
            <a:off x="1275386" y="1170852"/>
            <a:ext cx="96357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4000" b="1" dirty="0">
                <a:solidFill>
                  <a:srgbClr val="0DA39F"/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¿Nuestros competidores o nuestros socios?</a:t>
            </a:r>
            <a:endParaRPr lang="es-MX" sz="4000" dirty="0">
              <a:solidFill>
                <a:srgbClr val="0DA39F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5C46F86-BA5E-6200-896C-0E6E5A1ABE05}"/>
              </a:ext>
            </a:extLst>
          </p:cNvPr>
          <p:cNvSpPr/>
          <p:nvPr/>
        </p:nvSpPr>
        <p:spPr>
          <a:xfrm>
            <a:off x="3411345" y="36889"/>
            <a:ext cx="6722626" cy="4850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chemeClr val="bg1"/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3 Importancia Sustentabilidad del Negocio</a:t>
            </a:r>
          </a:p>
        </p:txBody>
      </p:sp>
    </p:spTree>
    <p:extLst>
      <p:ext uri="{BB962C8B-B14F-4D97-AF65-F5344CB8AC3E}">
        <p14:creationId xmlns:p14="http://schemas.microsoft.com/office/powerpoint/2010/main" val="280818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737A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82789D0-A137-B7C3-E7EA-A845650C0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181" y="1143000"/>
            <a:ext cx="10058218" cy="5678110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2BB582C8-2B80-1B09-BB40-9054D9FD8F33}"/>
              </a:ext>
            </a:extLst>
          </p:cNvPr>
          <p:cNvGrpSpPr/>
          <p:nvPr/>
        </p:nvGrpSpPr>
        <p:grpSpPr>
          <a:xfrm>
            <a:off x="4375211" y="1725930"/>
            <a:ext cx="5587309" cy="4329857"/>
            <a:chOff x="2965511" y="1350579"/>
            <a:chExt cx="5074541" cy="4259438"/>
          </a:xfrm>
        </p:grpSpPr>
        <p:pic>
          <p:nvPicPr>
            <p:cNvPr id="8" name="Imagen 7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F6F227B3-0468-9F3B-69DC-A97B13DC6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1877" y="1350579"/>
              <a:ext cx="638175" cy="729343"/>
            </a:xfrm>
            <a:prstGeom prst="rect">
              <a:avLst/>
            </a:prstGeom>
          </p:spPr>
        </p:pic>
        <p:pic>
          <p:nvPicPr>
            <p:cNvPr id="10" name="Imagen 9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B3219ECC-8F3E-B1A6-10A0-D7D8ABAF0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5511" y="4880674"/>
              <a:ext cx="638175" cy="729343"/>
            </a:xfrm>
            <a:prstGeom prst="rect">
              <a:avLst/>
            </a:prstGeom>
          </p:spPr>
        </p:pic>
        <p:pic>
          <p:nvPicPr>
            <p:cNvPr id="11" name="Imagen 10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C53C986B-48D7-789C-156F-BEF397C17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894" y="3347355"/>
              <a:ext cx="638175" cy="729343"/>
            </a:xfrm>
            <a:prstGeom prst="rect">
              <a:avLst/>
            </a:prstGeom>
          </p:spPr>
        </p:pic>
        <p:pic>
          <p:nvPicPr>
            <p:cNvPr id="12" name="Imagen 11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E48CC99A-2226-4C25-3758-1E364233D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1380" y="3281498"/>
              <a:ext cx="638175" cy="729343"/>
            </a:xfrm>
            <a:prstGeom prst="rect">
              <a:avLst/>
            </a:prstGeom>
          </p:spPr>
        </p:pic>
        <p:pic>
          <p:nvPicPr>
            <p:cNvPr id="13" name="Imagen 12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E028EF9F-4F42-2C23-A171-F28348A79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2790" y="4815842"/>
              <a:ext cx="638175" cy="729343"/>
            </a:xfrm>
            <a:prstGeom prst="rect">
              <a:avLst/>
            </a:prstGeom>
          </p:spPr>
        </p:pic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6C10F00D-940B-4BBA-B2B8-621808C2557B}"/>
              </a:ext>
            </a:extLst>
          </p:cNvPr>
          <p:cNvSpPr/>
          <p:nvPr/>
        </p:nvSpPr>
        <p:spPr>
          <a:xfrm>
            <a:off x="3411345" y="36889"/>
            <a:ext cx="6722626" cy="4850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chemeClr val="bg1"/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3 Importancia Sustentabilidad del Negocio</a:t>
            </a:r>
          </a:p>
        </p:txBody>
      </p:sp>
    </p:spTree>
    <p:extLst>
      <p:ext uri="{BB962C8B-B14F-4D97-AF65-F5344CB8AC3E}">
        <p14:creationId xmlns:p14="http://schemas.microsoft.com/office/powerpoint/2010/main" val="234547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ACFF2423-316D-0049-F51D-5411983D7A30}"/>
              </a:ext>
            </a:extLst>
          </p:cNvPr>
          <p:cNvSpPr txBox="1"/>
          <p:nvPr/>
        </p:nvSpPr>
        <p:spPr>
          <a:xfrm>
            <a:off x="8221980" y="6488668"/>
            <a:ext cx="187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i="1" dirty="0">
                <a:latin typeface="T3Font_13"/>
              </a:rPr>
              <a:t>Fuente: Taff Inc</a:t>
            </a:r>
            <a:r>
              <a:rPr lang="es-MX" dirty="0">
                <a:latin typeface="T3Font_13"/>
              </a:rPr>
              <a:t>.</a:t>
            </a:r>
            <a:endParaRPr lang="es-MX" dirty="0"/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111C6276-1880-73A3-33E0-FF3DF01CA9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3931149"/>
              </p:ext>
            </p:extLst>
          </p:nvPr>
        </p:nvGraphicFramePr>
        <p:xfrm>
          <a:off x="1125855" y="820361"/>
          <a:ext cx="10344150" cy="6000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60B85E39-CFF9-6ECC-A5B7-2F92EE9AC062}"/>
              </a:ext>
            </a:extLst>
          </p:cNvPr>
          <p:cNvSpPr txBox="1"/>
          <p:nvPr/>
        </p:nvSpPr>
        <p:spPr>
          <a:xfrm>
            <a:off x="91440" y="2698359"/>
            <a:ext cx="20688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1">
                    <a:lumMod val="75000"/>
                  </a:schemeClr>
                </a:solidFill>
              </a:rPr>
              <a:t>Aplicado a Aseguradoras: </a:t>
            </a:r>
          </a:p>
          <a:p>
            <a:endParaRPr lang="es-MX" b="1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MX" b="1" i="1" dirty="0">
                <a:solidFill>
                  <a:srgbClr val="0070C0"/>
                </a:solidFill>
              </a:rPr>
              <a:t>Seleccione cuales tecnologías tienen mayor impacto en su compañía en 2022 y en 3 años.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BD921D5-449B-9B1B-EAF5-DD28C0B508D2}"/>
              </a:ext>
            </a:extLst>
          </p:cNvPr>
          <p:cNvSpPr/>
          <p:nvPr/>
        </p:nvSpPr>
        <p:spPr>
          <a:xfrm>
            <a:off x="3411345" y="36889"/>
            <a:ext cx="6722626" cy="4850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chemeClr val="bg1"/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3 Importancia Sustentabilidad del Negocio</a:t>
            </a:r>
          </a:p>
        </p:txBody>
      </p:sp>
    </p:spTree>
    <p:extLst>
      <p:ext uri="{BB962C8B-B14F-4D97-AF65-F5344CB8AC3E}">
        <p14:creationId xmlns:p14="http://schemas.microsoft.com/office/powerpoint/2010/main" val="239066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2EE38EBB-8865-2BE2-68BB-F6B882023959}"/>
              </a:ext>
            </a:extLst>
          </p:cNvPr>
          <p:cNvGrpSpPr/>
          <p:nvPr/>
        </p:nvGrpSpPr>
        <p:grpSpPr>
          <a:xfrm>
            <a:off x="2566358" y="1222130"/>
            <a:ext cx="7607923" cy="5635870"/>
            <a:chOff x="1165860" y="1371599"/>
            <a:chExt cx="7006589" cy="5041509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6F43C9C8-537D-6183-0176-731DBD1D74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335" t="7367" r="-60"/>
            <a:stretch/>
          </p:blipFill>
          <p:spPr>
            <a:xfrm>
              <a:off x="1165860" y="1371599"/>
              <a:ext cx="6743700" cy="5041509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9761C478-A7CB-ED20-6B97-0B4D2A3C3837}"/>
                </a:ext>
              </a:extLst>
            </p:cNvPr>
            <p:cNvSpPr txBox="1"/>
            <p:nvPr/>
          </p:nvSpPr>
          <p:spPr>
            <a:xfrm>
              <a:off x="6392890" y="2948940"/>
              <a:ext cx="177955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rgbClr val="FF0000"/>
                  </a:solidFill>
                </a:rPr>
                <a:t>AUTOMATIZAR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F5B34034-8EFF-E662-4BE4-877DA82E4FDA}"/>
                </a:ext>
              </a:extLst>
            </p:cNvPr>
            <p:cNvSpPr txBox="1"/>
            <p:nvPr/>
          </p:nvSpPr>
          <p:spPr>
            <a:xfrm>
              <a:off x="5659321" y="5536809"/>
              <a:ext cx="146713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chemeClr val="accent1">
                      <a:lumMod val="75000"/>
                    </a:schemeClr>
                  </a:solidFill>
                </a:rPr>
                <a:t>INNOVAR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132799E8-7075-1684-915C-807567808715}"/>
                </a:ext>
              </a:extLst>
            </p:cNvPr>
            <p:cNvSpPr txBox="1"/>
            <p:nvPr/>
          </p:nvSpPr>
          <p:spPr>
            <a:xfrm>
              <a:off x="1891231" y="2533888"/>
              <a:ext cx="146713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MX" sz="1600" b="1" dirty="0">
                  <a:solidFill>
                    <a:srgbClr val="26A06F"/>
                  </a:solidFill>
                </a:rPr>
                <a:t>MODERNIZAR</a:t>
              </a:r>
            </a:p>
          </p:txBody>
        </p: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5C184B76-2085-91FB-FE98-211F12610B3A}"/>
              </a:ext>
            </a:extLst>
          </p:cNvPr>
          <p:cNvSpPr/>
          <p:nvPr/>
        </p:nvSpPr>
        <p:spPr>
          <a:xfrm>
            <a:off x="3678265" y="61993"/>
            <a:ext cx="6036589" cy="4850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chemeClr val="bg1"/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4 Conclusiones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CFF2423-316D-0049-F51D-5411983D7A30}"/>
              </a:ext>
            </a:extLst>
          </p:cNvPr>
          <p:cNvSpPr txBox="1"/>
          <p:nvPr/>
        </p:nvSpPr>
        <p:spPr>
          <a:xfrm>
            <a:off x="8962701" y="6488668"/>
            <a:ext cx="187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i="1" dirty="0">
                <a:latin typeface="T3Font_13"/>
              </a:rPr>
              <a:t>Fuente: Taff Inc</a:t>
            </a:r>
            <a:r>
              <a:rPr lang="es-MX" dirty="0">
                <a:latin typeface="T3Font_13"/>
              </a:rPr>
              <a:t>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98312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3BA5C7B1-551E-46CF-94F0-814838AE1D16}"/>
              </a:ext>
            </a:extLst>
          </p:cNvPr>
          <p:cNvSpPr txBox="1"/>
          <p:nvPr/>
        </p:nvSpPr>
        <p:spPr>
          <a:xfrm>
            <a:off x="267419" y="1071532"/>
            <a:ext cx="82179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SzPct val="120000"/>
            </a:pPr>
            <a:r>
              <a:rPr lang="es-ES" altLang="es-MX" sz="240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En toda la organización y sus operaciones:</a:t>
            </a:r>
            <a:endParaRPr lang="es-MX" sz="2400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B37A6D7-C7CA-485F-BBCD-F071BE8CC727}"/>
              </a:ext>
            </a:extLst>
          </p:cNvPr>
          <p:cNvSpPr/>
          <p:nvPr/>
        </p:nvSpPr>
        <p:spPr>
          <a:xfrm>
            <a:off x="3678265" y="61993"/>
            <a:ext cx="6036589" cy="4850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chemeClr val="bg1"/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4 Conclusiones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0C29342-7F37-4840-82A0-19C2B95021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83" t="33855" r="24609" b="30434"/>
          <a:stretch/>
        </p:blipFill>
        <p:spPr>
          <a:xfrm>
            <a:off x="1524000" y="1743559"/>
            <a:ext cx="9065750" cy="359826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EA596A5-F0F0-4E9E-8D1E-A1E9ADEA2F44}"/>
              </a:ext>
            </a:extLst>
          </p:cNvPr>
          <p:cNvSpPr txBox="1"/>
          <p:nvPr/>
        </p:nvSpPr>
        <p:spPr>
          <a:xfrm>
            <a:off x="1782350" y="1907834"/>
            <a:ext cx="1149951" cy="6026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altLang="es-MX" sz="160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MEDICION DE EXITO</a:t>
            </a:r>
            <a:endParaRPr lang="es-MX" sz="16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9F0BF87-58D6-4248-956B-82E77E309786}"/>
              </a:ext>
            </a:extLst>
          </p:cNvPr>
          <p:cNvSpPr txBox="1"/>
          <p:nvPr/>
        </p:nvSpPr>
        <p:spPr>
          <a:xfrm>
            <a:off x="1771974" y="2796502"/>
            <a:ext cx="1149951" cy="5392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altLang="es-MX" sz="140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Indicadores Financieros</a:t>
            </a:r>
            <a:endParaRPr lang="es-MX" sz="14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2B4282E-CB92-4F6D-99ED-0BDAAF0ED0A1}"/>
              </a:ext>
            </a:extLst>
          </p:cNvPr>
          <p:cNvSpPr txBox="1"/>
          <p:nvPr/>
        </p:nvSpPr>
        <p:spPr>
          <a:xfrm>
            <a:off x="1827404" y="3521869"/>
            <a:ext cx="1149951" cy="5392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altLang="es-MX" sz="140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KPIs del Negocio</a:t>
            </a:r>
            <a:endParaRPr lang="es-MX" sz="14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76E639E-A0E3-4759-8DD6-976D6202305D}"/>
              </a:ext>
            </a:extLst>
          </p:cNvPr>
          <p:cNvSpPr txBox="1"/>
          <p:nvPr/>
        </p:nvSpPr>
        <p:spPr>
          <a:xfrm>
            <a:off x="1771974" y="4393283"/>
            <a:ext cx="1149951" cy="5392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altLang="es-MX" sz="140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KPIs  Operativos</a:t>
            </a:r>
            <a:endParaRPr lang="es-MX" sz="14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92A2582-6EA8-4E9E-BE14-E68192451168}"/>
              </a:ext>
            </a:extLst>
          </p:cNvPr>
          <p:cNvSpPr txBox="1"/>
          <p:nvPr/>
        </p:nvSpPr>
        <p:spPr>
          <a:xfrm>
            <a:off x="3286061" y="1939553"/>
            <a:ext cx="1149951" cy="5392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altLang="es-MX" sz="1400" b="1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Tasa de Innovación</a:t>
            </a:r>
            <a:endParaRPr lang="es-MX" sz="1400" b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4F113CA-4C66-4B7E-9A13-FCFB93EFC3F2}"/>
              </a:ext>
            </a:extLst>
          </p:cNvPr>
          <p:cNvSpPr txBox="1"/>
          <p:nvPr/>
        </p:nvSpPr>
        <p:spPr>
          <a:xfrm>
            <a:off x="4788116" y="1946877"/>
            <a:ext cx="1149951" cy="5392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altLang="es-MX" sz="1400" b="1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Orientación al Cliente</a:t>
            </a:r>
            <a:endParaRPr lang="es-MX" sz="1400" b="1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3836754-66BA-45FB-8070-17DED13B50DC}"/>
              </a:ext>
            </a:extLst>
          </p:cNvPr>
          <p:cNvSpPr txBox="1"/>
          <p:nvPr/>
        </p:nvSpPr>
        <p:spPr>
          <a:xfrm>
            <a:off x="6132896" y="1972322"/>
            <a:ext cx="1276166" cy="5392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altLang="es-MX" sz="1400" b="1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Optimización Uso de Datos</a:t>
            </a:r>
            <a:endParaRPr lang="es-MX" sz="1400" b="1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4B9C7A3-49C5-4326-A09D-17F4BDA9D684}"/>
              </a:ext>
            </a:extLst>
          </p:cNvPr>
          <p:cNvSpPr txBox="1"/>
          <p:nvPr/>
        </p:nvSpPr>
        <p:spPr>
          <a:xfrm>
            <a:off x="7631567" y="1922596"/>
            <a:ext cx="1211186" cy="5392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altLang="es-MX" sz="1400" b="1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Operaciones del Negocio</a:t>
            </a:r>
            <a:endParaRPr lang="es-MX" sz="1400" b="1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8233B5F-64F2-4DDE-A720-4BEC7340C2A2}"/>
              </a:ext>
            </a:extLst>
          </p:cNvPr>
          <p:cNvSpPr txBox="1"/>
          <p:nvPr/>
        </p:nvSpPr>
        <p:spPr>
          <a:xfrm>
            <a:off x="9044907" y="1939552"/>
            <a:ext cx="127616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altLang="es-MX" sz="1400" b="1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Fuerza Ventas Canales</a:t>
            </a:r>
            <a:endParaRPr lang="es-MX" sz="1400" b="1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DEA8766D-DD04-42A8-B365-BD90E9E6AF8D}"/>
              </a:ext>
            </a:extLst>
          </p:cNvPr>
          <p:cNvSpPr txBox="1"/>
          <p:nvPr/>
        </p:nvSpPr>
        <p:spPr>
          <a:xfrm>
            <a:off x="4822499" y="6581001"/>
            <a:ext cx="28090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i="1" dirty="0">
                <a:solidFill>
                  <a:schemeClr val="accent5"/>
                </a:solidFill>
                <a:latin typeface="Abadi" panose="020B0604020104020204" pitchFamily="34" charset="0"/>
              </a:rPr>
              <a:t>Fuente: IDC Corporate USA</a:t>
            </a:r>
          </a:p>
        </p:txBody>
      </p:sp>
      <p:pic>
        <p:nvPicPr>
          <p:cNvPr id="30" name="Imagen 29" descr="Imagen que contiene interior, tabla, pastel, sostener&#10;&#10;Descripción generada automáticamente">
            <a:extLst>
              <a:ext uri="{FF2B5EF4-FFF2-40B4-BE49-F238E27FC236}">
                <a16:creationId xmlns:a16="http://schemas.microsoft.com/office/drawing/2014/main" id="{477F3A8C-D8D8-4716-8A27-5C48CCB69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368" y="3073879"/>
            <a:ext cx="2899494" cy="37173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B772C76-D5C6-7FB4-2026-15D0518148DA}"/>
              </a:ext>
            </a:extLst>
          </p:cNvPr>
          <p:cNvSpPr txBox="1"/>
          <p:nvPr/>
        </p:nvSpPr>
        <p:spPr>
          <a:xfrm>
            <a:off x="5363047" y="5225681"/>
            <a:ext cx="68289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92D050"/>
              </a:buClr>
              <a:buSzPct val="120000"/>
              <a:buFont typeface="Arial" panose="020B0604020202020204" pitchFamily="34" charset="0"/>
              <a:buChar char="•"/>
            </a:pPr>
            <a:r>
              <a:rPr lang="es-ES" altLang="es-MX" sz="240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¿Otros? Tu decide, los que permitan medir el cumplimiento de los objetivos del negocio y de la transformación digital!</a:t>
            </a:r>
            <a:endParaRPr lang="es-MX" sz="24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CC321F7-D1A8-A92F-5941-B567D77137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43" b="58200"/>
          <a:stretch/>
        </p:blipFill>
        <p:spPr>
          <a:xfrm>
            <a:off x="4645083" y="1407078"/>
            <a:ext cx="5675991" cy="192867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8367E90-1B11-3FCF-C676-0B675DDC6E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049" y="5220139"/>
            <a:ext cx="528100" cy="105619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AB20182-A095-DBC7-A3BA-5ABA055292D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77873" y="1578615"/>
            <a:ext cx="528100" cy="109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3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6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2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52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332" decel="50000">
                                          <p:stCondLst>
                                            <p:cond delay="13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AB1F401-3648-807E-7839-712EF349748A}"/>
              </a:ext>
            </a:extLst>
          </p:cNvPr>
          <p:cNvSpPr/>
          <p:nvPr/>
        </p:nvSpPr>
        <p:spPr>
          <a:xfrm>
            <a:off x="3678265" y="61993"/>
            <a:ext cx="6036589" cy="4850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chemeClr val="bg1"/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4 Conclusiones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BAD0D52-608F-6230-19B9-B66B79D908B3}"/>
              </a:ext>
            </a:extLst>
          </p:cNvPr>
          <p:cNvSpPr txBox="1"/>
          <p:nvPr/>
        </p:nvSpPr>
        <p:spPr>
          <a:xfrm>
            <a:off x="178158" y="1278080"/>
            <a:ext cx="11835683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92D050"/>
              </a:buClr>
              <a:buSzPct val="120000"/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Expectativas del cliente </a:t>
            </a:r>
            <a:r>
              <a:rPr lang="es-MX" sz="2400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han cambiado, productos nuevos y personalizados.</a:t>
            </a:r>
          </a:p>
          <a:p>
            <a:pPr marL="342900" indent="-342900">
              <a:buClr>
                <a:srgbClr val="92D050"/>
              </a:buClr>
              <a:buSzPct val="120000"/>
              <a:buFont typeface="Arial" panose="020B0604020202020204" pitchFamily="34" charset="0"/>
              <a:buChar char="•"/>
            </a:pPr>
            <a:endParaRPr lang="es-MX" sz="2400" b="1" dirty="0">
              <a:solidFill>
                <a:schemeClr val="accent1">
                  <a:lumMod val="75000"/>
                </a:schemeClr>
              </a:solidFill>
              <a:latin typeface="Abadi" panose="020B0604020104020204" pitchFamily="34" charset="0"/>
            </a:endParaRPr>
          </a:p>
          <a:p>
            <a:pPr marL="342900" indent="-342900">
              <a:buClr>
                <a:srgbClr val="92D050"/>
              </a:buClr>
              <a:buSzPct val="120000"/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Formas de atención </a:t>
            </a:r>
            <a:r>
              <a:rPr lang="es-MX" sz="2400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en los diferentes puntos de contacto (cotización, obtener cobertura, cobro, comunicación en todos los procesos, reclamos, renovación, lealtad, extras!</a:t>
            </a:r>
          </a:p>
          <a:p>
            <a:pPr marL="342900" indent="-342900">
              <a:buClr>
                <a:srgbClr val="92D050"/>
              </a:buClr>
              <a:buSzPct val="120000"/>
              <a:buFont typeface="Arial" panose="020B0604020202020204" pitchFamily="34" charset="0"/>
              <a:buChar char="•"/>
            </a:pPr>
            <a:endParaRPr lang="es-MX" sz="2400" dirty="0">
              <a:solidFill>
                <a:schemeClr val="accent1">
                  <a:lumMod val="75000"/>
                </a:schemeClr>
              </a:solidFill>
              <a:latin typeface="Abadi" panose="020B0604020104020204" pitchFamily="34" charset="0"/>
            </a:endParaRPr>
          </a:p>
          <a:p>
            <a:pPr marL="342900" indent="-342900">
              <a:buClr>
                <a:srgbClr val="92D050"/>
              </a:buClr>
              <a:buSzPct val="120000"/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Hoy se puede obtener </a:t>
            </a:r>
            <a:r>
              <a:rPr lang="es-MX" sz="2400" b="1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más y mejor información </a:t>
            </a:r>
            <a:r>
              <a:rPr lang="es-MX" sz="2400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de lo que quieren los clientes, por tanto podemos generar mejores experiencias.</a:t>
            </a:r>
          </a:p>
          <a:p>
            <a:pPr marL="342900" indent="-342900">
              <a:buClr>
                <a:srgbClr val="92D050"/>
              </a:buClr>
              <a:buSzPct val="120000"/>
              <a:buFont typeface="Arial" panose="020B0604020202020204" pitchFamily="34" charset="0"/>
              <a:buChar char="•"/>
            </a:pPr>
            <a:endParaRPr lang="es-MX" sz="2400" dirty="0">
              <a:solidFill>
                <a:schemeClr val="accent1">
                  <a:lumMod val="75000"/>
                </a:schemeClr>
              </a:solidFill>
              <a:latin typeface="Abadi" panose="020B0604020104020204" pitchFamily="34" charset="0"/>
            </a:endParaRPr>
          </a:p>
          <a:p>
            <a:pPr marL="342900" indent="-342900">
              <a:buClr>
                <a:srgbClr val="92D050"/>
              </a:buClr>
              <a:buSzPct val="120000"/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Buena experiencia del cliente, requiere que nuestros colaboradores tengan </a:t>
            </a:r>
            <a:r>
              <a:rPr lang="es-MX" sz="2400" b="1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buena experiencia de trabajo </a:t>
            </a:r>
            <a:r>
              <a:rPr lang="es-MX" sz="2400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en nuestra empresa. </a:t>
            </a:r>
          </a:p>
          <a:p>
            <a:pPr marL="342900" indent="-342900">
              <a:buClr>
                <a:srgbClr val="92D050"/>
              </a:buClr>
              <a:buSzPct val="120000"/>
              <a:buFont typeface="Arial" panose="020B0604020202020204" pitchFamily="34" charset="0"/>
              <a:buChar char="•"/>
            </a:pPr>
            <a:endParaRPr lang="pt-BR" sz="2400" dirty="0">
              <a:solidFill>
                <a:schemeClr val="accent1">
                  <a:lumMod val="75000"/>
                </a:schemeClr>
              </a:solidFill>
              <a:latin typeface="Abadi" panose="020B0604020104020204" pitchFamily="34" charset="0"/>
            </a:endParaRPr>
          </a:p>
          <a:p>
            <a:pPr marL="342900" indent="-342900">
              <a:buClr>
                <a:srgbClr val="92D050"/>
              </a:buClr>
              <a:buSzPct val="120000"/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Usar 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liderazgos</a:t>
            </a:r>
            <a:r>
              <a:rPr lang="pt-BR" sz="2400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 formales e informales.</a:t>
            </a:r>
            <a:endParaRPr lang="es-MX" sz="2000" dirty="0">
              <a:solidFill>
                <a:srgbClr val="7030A0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583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AB1F401-3648-807E-7839-712EF349748A}"/>
              </a:ext>
            </a:extLst>
          </p:cNvPr>
          <p:cNvSpPr/>
          <p:nvPr/>
        </p:nvSpPr>
        <p:spPr>
          <a:xfrm>
            <a:off x="3678265" y="61993"/>
            <a:ext cx="6036589" cy="4850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chemeClr val="bg1"/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4 Conclusiones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BAD0D52-608F-6230-19B9-B66B79D908B3}"/>
              </a:ext>
            </a:extLst>
          </p:cNvPr>
          <p:cNvSpPr txBox="1"/>
          <p:nvPr/>
        </p:nvSpPr>
        <p:spPr>
          <a:xfrm>
            <a:off x="835356" y="1471940"/>
            <a:ext cx="11204619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92D050"/>
              </a:buClr>
              <a:buSzPct val="120000"/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Crear </a:t>
            </a:r>
            <a:r>
              <a:rPr lang="es-MX" sz="2400" b="1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capacidades para soportar nuevas formas de trabajo </a:t>
            </a:r>
            <a:r>
              <a:rPr lang="es-MX" sz="2400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usando nuevas tecnologías.</a:t>
            </a:r>
          </a:p>
          <a:p>
            <a:pPr marL="342900" indent="-342900">
              <a:buClr>
                <a:srgbClr val="92D050"/>
              </a:buClr>
              <a:buSzPct val="120000"/>
              <a:buFont typeface="Arial" panose="020B0604020202020204" pitchFamily="34" charset="0"/>
              <a:buChar char="•"/>
            </a:pPr>
            <a:endParaRPr lang="es-MX" sz="2400" b="1" dirty="0">
              <a:solidFill>
                <a:schemeClr val="accent1">
                  <a:lumMod val="75000"/>
                </a:schemeClr>
              </a:solidFill>
              <a:latin typeface="Abadi" panose="020B0604020104020204" pitchFamily="34" charset="0"/>
            </a:endParaRPr>
          </a:p>
          <a:p>
            <a:pPr marL="342900" indent="-342900">
              <a:buClr>
                <a:srgbClr val="92D050"/>
              </a:buClr>
              <a:buSzPct val="120000"/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Foco</a:t>
            </a:r>
            <a:r>
              <a:rPr lang="es-MX" sz="2400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 en procesos y tecnología que ve el </a:t>
            </a:r>
            <a:r>
              <a:rPr lang="es-MX" sz="2400" b="1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cliente.</a:t>
            </a:r>
          </a:p>
          <a:p>
            <a:pPr marL="342900" indent="-342900">
              <a:buClr>
                <a:srgbClr val="92D050"/>
              </a:buClr>
              <a:buSzPct val="120000"/>
              <a:buFont typeface="Arial" panose="020B0604020202020204" pitchFamily="34" charset="0"/>
              <a:buChar char="•"/>
            </a:pPr>
            <a:endParaRPr lang="es-MX" sz="2400" dirty="0">
              <a:solidFill>
                <a:schemeClr val="accent1">
                  <a:lumMod val="75000"/>
                </a:schemeClr>
              </a:solidFill>
              <a:latin typeface="Abadi" panose="020B0604020104020204" pitchFamily="34" charset="0"/>
            </a:endParaRPr>
          </a:p>
          <a:p>
            <a:pPr marL="342900" indent="-342900">
              <a:buClr>
                <a:srgbClr val="92D050"/>
              </a:buClr>
              <a:buSzPct val="120000"/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¿Que mezcla de cartera vas a tener? ¿Cuándo? ¿Que </a:t>
            </a:r>
            <a:r>
              <a:rPr lang="es-MX" sz="2400" b="1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socios estratégicos</a:t>
            </a:r>
            <a:r>
              <a:rPr lang="es-MX" sz="2400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?</a:t>
            </a:r>
          </a:p>
          <a:p>
            <a:pPr marL="342900" indent="-342900">
              <a:buClr>
                <a:srgbClr val="92D050"/>
              </a:buClr>
              <a:buSzPct val="120000"/>
              <a:buFont typeface="Arial" panose="020B0604020202020204" pitchFamily="34" charset="0"/>
              <a:buChar char="•"/>
            </a:pPr>
            <a:endParaRPr lang="es-MX" sz="2400" dirty="0">
              <a:solidFill>
                <a:schemeClr val="accent1">
                  <a:lumMod val="75000"/>
                </a:schemeClr>
              </a:solidFill>
              <a:latin typeface="Abadi" panose="020B0604020104020204" pitchFamily="34" charset="0"/>
            </a:endParaRPr>
          </a:p>
          <a:p>
            <a:pPr marL="342900" indent="-342900">
              <a:buClr>
                <a:srgbClr val="92D050"/>
              </a:buClr>
              <a:buSzPct val="120000"/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Comunicación clara </a:t>
            </a:r>
            <a:r>
              <a:rPr lang="es-MX" sz="2400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(interna y externa) de tu plan, avances, logros, cambios de transformación digital.</a:t>
            </a:r>
          </a:p>
          <a:p>
            <a:pPr marL="342900" indent="-342900">
              <a:buClr>
                <a:srgbClr val="92D050"/>
              </a:buClr>
              <a:buSzPct val="120000"/>
              <a:buFont typeface="Arial" panose="020B0604020202020204" pitchFamily="34" charset="0"/>
              <a:buChar char="•"/>
            </a:pPr>
            <a:endParaRPr lang="es-MX" sz="2400" dirty="0">
              <a:solidFill>
                <a:schemeClr val="accent1">
                  <a:lumMod val="75000"/>
                </a:schemeClr>
              </a:solidFill>
              <a:latin typeface="Abadi" panose="020B0604020104020204" pitchFamily="34" charset="0"/>
            </a:endParaRPr>
          </a:p>
          <a:p>
            <a:pPr marL="342900" indent="-342900">
              <a:buClr>
                <a:srgbClr val="92D050"/>
              </a:buClr>
              <a:buSzPct val="120000"/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La </a:t>
            </a:r>
            <a:r>
              <a:rPr lang="es-MX" sz="2400" b="1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competencia</a:t>
            </a:r>
            <a:r>
              <a:rPr lang="es-MX" sz="2400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 ya está trabajando en ello. </a:t>
            </a:r>
          </a:p>
          <a:p>
            <a:pPr>
              <a:buClr>
                <a:srgbClr val="92D050"/>
              </a:buClr>
              <a:buSzPct val="120000"/>
            </a:pPr>
            <a:endParaRPr lang="es-MX" sz="2000" dirty="0">
              <a:solidFill>
                <a:srgbClr val="7030A0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260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5D65717-4D1F-BB83-E3AE-1C96EA0FDE9E}"/>
              </a:ext>
            </a:extLst>
          </p:cNvPr>
          <p:cNvSpPr/>
          <p:nvPr/>
        </p:nvSpPr>
        <p:spPr>
          <a:xfrm>
            <a:off x="3678265" y="61993"/>
            <a:ext cx="6036589" cy="4850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chemeClr val="bg1"/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4 Conclusiones</a:t>
            </a:r>
          </a:p>
        </p:txBody>
      </p:sp>
      <p:pic>
        <p:nvPicPr>
          <p:cNvPr id="4" name="Laberinto Cliente">
            <a:hlinkClick r:id="" action="ppaction://media"/>
            <a:extLst>
              <a:ext uri="{FF2B5EF4-FFF2-40B4-BE49-F238E27FC236}">
                <a16:creationId xmlns:a16="http://schemas.microsoft.com/office/drawing/2014/main" id="{0D0711B0-FF55-ED0D-4297-9074744595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2413" y="951910"/>
            <a:ext cx="10499715" cy="590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8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1ABC70BF-00DB-4EC2-A188-EAC49E06DD88}"/>
              </a:ext>
            </a:extLst>
          </p:cNvPr>
          <p:cNvSpPr/>
          <p:nvPr/>
        </p:nvSpPr>
        <p:spPr>
          <a:xfrm>
            <a:off x="3577524" y="99315"/>
            <a:ext cx="5587139" cy="4850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chemeClr val="bg1"/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TEMARIO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DA35096-A4E1-49D6-8FE7-25B2AC8DE677}"/>
              </a:ext>
            </a:extLst>
          </p:cNvPr>
          <p:cNvSpPr/>
          <p:nvPr/>
        </p:nvSpPr>
        <p:spPr>
          <a:xfrm>
            <a:off x="1524000" y="1043738"/>
            <a:ext cx="8820150" cy="17343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GT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TRANSFORMACIÓN DIGITAL, </a:t>
            </a:r>
            <a:r>
              <a:rPr lang="es-GT" sz="3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PILAR FUNDAMENTAL PARA LA SOSTENIBILIDAD DEL NEGOCIO EN EL SECTOR SEGUROS</a:t>
            </a:r>
            <a:r>
              <a:rPr lang="es-MX" sz="320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8080446-BB9C-4C25-A862-6C2D06712AD9}"/>
              </a:ext>
            </a:extLst>
          </p:cNvPr>
          <p:cNvSpPr txBox="1"/>
          <p:nvPr/>
        </p:nvSpPr>
        <p:spPr>
          <a:xfrm>
            <a:off x="2724828" y="2778072"/>
            <a:ext cx="7943172" cy="3681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Clr>
                <a:srgbClr val="66FF33"/>
              </a:buClr>
              <a:buSzPct val="120000"/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1   </a:t>
            </a:r>
            <a:r>
              <a:rPr lang="es-MX" sz="2400" b="1" dirty="0">
                <a:solidFill>
                  <a:schemeClr val="accent5">
                    <a:lumMod val="75000"/>
                  </a:schemeClr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DEFINICIÓN. </a:t>
            </a:r>
          </a:p>
          <a:p>
            <a:pPr marL="285750" indent="-285750">
              <a:lnSpc>
                <a:spcPct val="200000"/>
              </a:lnSpc>
              <a:buClr>
                <a:srgbClr val="66FF33"/>
              </a:buClr>
              <a:buSzPct val="120000"/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2   </a:t>
            </a:r>
            <a:r>
              <a:rPr lang="es-MX" sz="2400" b="1" dirty="0">
                <a:solidFill>
                  <a:schemeClr val="accent5">
                    <a:lumMod val="75000"/>
                  </a:schemeClr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PROPÓSITO.</a:t>
            </a:r>
          </a:p>
          <a:p>
            <a:pPr marL="285750" indent="-285750">
              <a:lnSpc>
                <a:spcPct val="200000"/>
              </a:lnSpc>
              <a:buClr>
                <a:srgbClr val="66FF33"/>
              </a:buClr>
              <a:buSzPct val="120000"/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3   </a:t>
            </a:r>
            <a:r>
              <a:rPr lang="es-MX" sz="2400" b="1" dirty="0">
                <a:solidFill>
                  <a:schemeClr val="accent5">
                    <a:lumMod val="75000"/>
                  </a:schemeClr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IMPORTANCIA PARA SOSTENIBILIDAD DEL NEGOCIO.</a:t>
            </a:r>
          </a:p>
          <a:p>
            <a:pPr marL="285750" indent="-285750">
              <a:lnSpc>
                <a:spcPct val="200000"/>
              </a:lnSpc>
              <a:buClr>
                <a:srgbClr val="66FF33"/>
              </a:buClr>
              <a:buSzPct val="120000"/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4   </a:t>
            </a:r>
            <a:r>
              <a:rPr lang="es-MX" sz="2400" b="1" dirty="0">
                <a:solidFill>
                  <a:schemeClr val="accent5">
                    <a:lumMod val="75000"/>
                  </a:schemeClr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CONCLUSIONES.</a:t>
            </a:r>
          </a:p>
          <a:p>
            <a:pPr>
              <a:lnSpc>
                <a:spcPct val="200000"/>
              </a:lnSpc>
              <a:buClr>
                <a:srgbClr val="66FF33"/>
              </a:buClr>
              <a:buSzPct val="120000"/>
            </a:pPr>
            <a:endParaRPr lang="es-MX" sz="2400" b="1" dirty="0">
              <a:solidFill>
                <a:schemeClr val="accent5">
                  <a:lumMod val="75000"/>
                </a:schemeClr>
              </a:solidFill>
              <a:latin typeface="Abadi" panose="020B0604020104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176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F39435E-A0B0-4117-ADAD-38C08458914B}"/>
              </a:ext>
            </a:extLst>
          </p:cNvPr>
          <p:cNvSpPr txBox="1"/>
          <p:nvPr/>
        </p:nvSpPr>
        <p:spPr>
          <a:xfrm>
            <a:off x="8750234" y="4233152"/>
            <a:ext cx="3117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¡Gracias!</a:t>
            </a:r>
          </a:p>
        </p:txBody>
      </p:sp>
    </p:spTree>
    <p:extLst>
      <p:ext uri="{BB962C8B-B14F-4D97-AF65-F5344CB8AC3E}">
        <p14:creationId xmlns:p14="http://schemas.microsoft.com/office/powerpoint/2010/main" val="131326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938C7360-18AF-45A5-B6B0-DFA7AE565B7D}"/>
              </a:ext>
            </a:extLst>
          </p:cNvPr>
          <p:cNvSpPr/>
          <p:nvPr/>
        </p:nvSpPr>
        <p:spPr>
          <a:xfrm>
            <a:off x="3678265" y="61993"/>
            <a:ext cx="5959098" cy="4850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chemeClr val="bg1"/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1 Definición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025CD71C-7596-4C01-997D-D176E92A2E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C4C1FD0-3826-4DE6-8631-2248C13251E7}"/>
              </a:ext>
            </a:extLst>
          </p:cNvPr>
          <p:cNvSpPr txBox="1"/>
          <p:nvPr/>
        </p:nvSpPr>
        <p:spPr>
          <a:xfrm>
            <a:off x="295275" y="1457741"/>
            <a:ext cx="1190625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66FF33"/>
              </a:buClr>
              <a:buSzPct val="120000"/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Definición (es) ---- </a:t>
            </a:r>
            <a:r>
              <a:rPr lang="es-MX" sz="2400" i="1" dirty="0">
                <a:solidFill>
                  <a:srgbClr val="FF0000"/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hay muchas….        </a:t>
            </a:r>
            <a:r>
              <a:rPr lang="es-MX" sz="2000" b="1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	</a:t>
            </a:r>
            <a:r>
              <a:rPr lang="es-MX" sz="2800" b="1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TRANSFORMACIÓN DIGITAL</a:t>
            </a:r>
            <a:endParaRPr lang="es-MX" sz="2000" b="1" dirty="0">
              <a:solidFill>
                <a:schemeClr val="accent1">
                  <a:lumMod val="50000"/>
                </a:schemeClr>
              </a:solidFill>
              <a:latin typeface="Abadi" panose="020B0604020104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Clr>
                <a:srgbClr val="66FF33"/>
              </a:buClr>
              <a:buSzPct val="120000"/>
              <a:buFont typeface="Arial" panose="020B0604020202020204" pitchFamily="34" charset="0"/>
              <a:buChar char="•"/>
            </a:pPr>
            <a:endParaRPr lang="es-MX" sz="2000" b="1" dirty="0">
              <a:solidFill>
                <a:schemeClr val="accent1">
                  <a:lumMod val="50000"/>
                </a:schemeClr>
              </a:solidFill>
              <a:latin typeface="Abadi" panose="020B0604020104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Clr>
                <a:srgbClr val="66FF33"/>
              </a:buClr>
              <a:buSzPct val="120000"/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Es una </a:t>
            </a:r>
            <a:r>
              <a:rPr lang="es-MX" sz="2400" b="1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disciplina empresarial </a:t>
            </a:r>
            <a:r>
              <a:rPr lang="es-MX" sz="240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o una </a:t>
            </a:r>
            <a:r>
              <a:rPr lang="es-MX" sz="2400" b="1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filosofía de empresa,</a:t>
            </a:r>
            <a:r>
              <a:rPr lang="es-MX" sz="240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no un proyecto, la estrategia digital debe ser considerada parte del ADN de tu compañía como una capacidad cotidiana.</a:t>
            </a:r>
          </a:p>
          <a:p>
            <a:pPr marL="285750" indent="-285750">
              <a:buClr>
                <a:srgbClr val="66FF33"/>
              </a:buClr>
              <a:buSzPct val="120000"/>
              <a:buFont typeface="Arial" panose="020B0604020202020204" pitchFamily="34" charset="0"/>
              <a:buChar char="•"/>
            </a:pPr>
            <a:endParaRPr lang="es-MX" sz="2000" dirty="0">
              <a:solidFill>
                <a:schemeClr val="accent1">
                  <a:lumMod val="50000"/>
                </a:schemeClr>
              </a:solidFill>
              <a:latin typeface="Abadi" panose="020B0604020104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Clr>
                <a:srgbClr val="66FF33"/>
              </a:buClr>
              <a:buSzPct val="120000"/>
              <a:buFont typeface="Arial" panose="020B0604020202020204" pitchFamily="34" charset="0"/>
              <a:buChar char="•"/>
            </a:pPr>
            <a:endParaRPr lang="es-MX" sz="2000" dirty="0">
              <a:solidFill>
                <a:schemeClr val="accent1">
                  <a:lumMod val="50000"/>
                </a:schemeClr>
              </a:solidFill>
              <a:latin typeface="Abadi" panose="020B0604020104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Clr>
                <a:srgbClr val="66FF33"/>
              </a:buClr>
              <a:buSzPct val="120000"/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No es un concepto nuevo, sin embargo; toma relevancia últimamente por el surgimiento de herramientas digitales y ecosistemas ajenos al tradicional de seguros que pueden ofrecer soluciones a los clientes de las aseguradoras.</a:t>
            </a:r>
          </a:p>
          <a:p>
            <a:pPr marL="285750" indent="-285750">
              <a:buClr>
                <a:srgbClr val="66FF33"/>
              </a:buClr>
              <a:buSzPct val="120000"/>
              <a:buFont typeface="Arial" panose="020B0604020202020204" pitchFamily="34" charset="0"/>
              <a:buChar char="•"/>
            </a:pPr>
            <a:endParaRPr lang="es-MX" sz="2000" b="1" dirty="0">
              <a:solidFill>
                <a:schemeClr val="accent1">
                  <a:lumMod val="50000"/>
                </a:schemeClr>
              </a:solidFill>
              <a:latin typeface="Abadi" panose="020B0604020104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Clr>
                <a:srgbClr val="66FF33"/>
              </a:buClr>
              <a:buSzPct val="120000"/>
              <a:buFont typeface="Arial" panose="020B0604020202020204" pitchFamily="34" charset="0"/>
              <a:buChar char="•"/>
            </a:pPr>
            <a:endParaRPr lang="es-MX" b="1" dirty="0">
              <a:solidFill>
                <a:schemeClr val="accent1">
                  <a:lumMod val="50000"/>
                </a:schemeClr>
              </a:solidFill>
              <a:latin typeface="Abadi" panose="020B0604020104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640B26F4-8C0B-4F15-A258-DCEC10763C23}"/>
              </a:ext>
            </a:extLst>
          </p:cNvPr>
          <p:cNvSpPr txBox="1"/>
          <p:nvPr/>
        </p:nvSpPr>
        <p:spPr>
          <a:xfrm>
            <a:off x="7203873" y="6355619"/>
            <a:ext cx="4645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i="1" dirty="0">
                <a:solidFill>
                  <a:schemeClr val="accent1"/>
                </a:solidFill>
              </a:rPr>
              <a:t>Fuente: Deloitte, Intuit Inc.</a:t>
            </a:r>
          </a:p>
        </p:txBody>
      </p:sp>
    </p:spTree>
    <p:extLst>
      <p:ext uri="{BB962C8B-B14F-4D97-AF65-F5344CB8AC3E}">
        <p14:creationId xmlns:p14="http://schemas.microsoft.com/office/powerpoint/2010/main" val="937884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025CD71C-7596-4C01-997D-D176E92A2E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C4C1FD0-3826-4DE6-8631-2248C13251E7}"/>
              </a:ext>
            </a:extLst>
          </p:cNvPr>
          <p:cNvSpPr txBox="1"/>
          <p:nvPr/>
        </p:nvSpPr>
        <p:spPr>
          <a:xfrm>
            <a:off x="779926" y="1066562"/>
            <a:ext cx="11054064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66FF33"/>
              </a:buClr>
              <a:buSzPct val="120000"/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Definición (es) ---- </a:t>
            </a:r>
            <a:r>
              <a:rPr lang="es-MX" sz="2400" i="1" dirty="0">
                <a:solidFill>
                  <a:srgbClr val="FF0000"/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hay muchas….     </a:t>
            </a:r>
            <a:r>
              <a:rPr lang="es-MX" sz="2000" b="1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	</a:t>
            </a:r>
            <a:r>
              <a:rPr lang="es-MX" sz="2400" b="1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TRANSFORMACIÓN DIGITAL</a:t>
            </a:r>
            <a:endParaRPr lang="es-MX" sz="2000" b="1" dirty="0">
              <a:solidFill>
                <a:schemeClr val="accent1">
                  <a:lumMod val="50000"/>
                </a:schemeClr>
              </a:solidFill>
              <a:latin typeface="Abadi" panose="020B0604020104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Clr>
                <a:srgbClr val="66FF33"/>
              </a:buClr>
              <a:buSzPct val="120000"/>
              <a:buFont typeface="Arial" panose="020B0604020202020204" pitchFamily="34" charset="0"/>
              <a:buChar char="•"/>
            </a:pPr>
            <a:endParaRPr lang="es-MX" sz="2400" dirty="0">
              <a:solidFill>
                <a:schemeClr val="accent1">
                  <a:lumMod val="50000"/>
                </a:schemeClr>
              </a:solidFill>
              <a:latin typeface="Abadi" panose="020B0604020104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Clr>
                <a:srgbClr val="66FF33"/>
              </a:buClr>
              <a:buSzPct val="120000"/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Es la evolución de tu compañía en la era digital, va mucho mas allá de la tecnología.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s-MX" sz="240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Implica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a la </a:t>
            </a:r>
            <a:r>
              <a:rPr lang="es-MX" sz="240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tecnología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s-MX" sz="240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permitiendo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a la gente trabajar en forma diferente (procesos) para transformar sus organizaciones y lo que hacen por sus “stakeholders”.  </a:t>
            </a:r>
            <a:endParaRPr lang="en-US" sz="2400" dirty="0">
              <a:solidFill>
                <a:srgbClr val="FF0000"/>
              </a:solidFill>
              <a:latin typeface="Abadi" panose="020B0604020104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Clr>
                <a:srgbClr val="66FF33"/>
              </a:buClr>
              <a:buSzPct val="120000"/>
              <a:buFont typeface="Arial" panose="020B0604020202020204" pitchFamily="34" charset="0"/>
              <a:buChar char="•"/>
            </a:pPr>
            <a:endParaRPr lang="es-MX" sz="2400" dirty="0">
              <a:solidFill>
                <a:schemeClr val="accent1">
                  <a:lumMod val="50000"/>
                </a:schemeClr>
              </a:solidFill>
              <a:latin typeface="Abadi" panose="020B0604020104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Clr>
                <a:srgbClr val="66FF33"/>
              </a:buClr>
              <a:buSzPct val="120000"/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Es un cambio relevante en el propio negocio, es más importante que la tecnología por sí sola y este tipo de transformación empresarial holístico es enorme, ya que todo el modelo de negocio existente debería revisarse.</a:t>
            </a:r>
          </a:p>
          <a:p>
            <a:pPr>
              <a:buClr>
                <a:srgbClr val="66FF33"/>
              </a:buClr>
              <a:buSzPct val="120000"/>
            </a:pPr>
            <a:endParaRPr lang="es-MX" sz="2400" dirty="0">
              <a:solidFill>
                <a:schemeClr val="accent1">
                  <a:lumMod val="50000"/>
                </a:schemeClr>
              </a:solidFill>
              <a:latin typeface="Abadi" panose="020B0604020104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Clr>
                <a:srgbClr val="66FF33"/>
              </a:buClr>
              <a:buSzPct val="120000"/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Sin embargo, pensar diferente para la gran mayoría de nuestras organizaciones es complicado, especialmente cuando hemos tenido buenos resultados llevándolo como hasta ahora…….. </a:t>
            </a:r>
          </a:p>
          <a:p>
            <a:pPr marL="285750" indent="-285750">
              <a:buClr>
                <a:srgbClr val="66FF33"/>
              </a:buClr>
              <a:buSzPct val="120000"/>
              <a:buFont typeface="Arial" panose="020B0604020202020204" pitchFamily="34" charset="0"/>
              <a:buChar char="•"/>
            </a:pPr>
            <a:endParaRPr lang="es-MX" sz="2000" b="1" dirty="0">
              <a:solidFill>
                <a:schemeClr val="accent1">
                  <a:lumMod val="50000"/>
                </a:schemeClr>
              </a:solidFill>
              <a:latin typeface="Abadi" panose="020B0604020104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Clr>
                <a:srgbClr val="66FF33"/>
              </a:buClr>
              <a:buSzPct val="120000"/>
              <a:buFont typeface="Arial" panose="020B0604020202020204" pitchFamily="34" charset="0"/>
              <a:buChar char="•"/>
            </a:pPr>
            <a:endParaRPr lang="es-MX" b="1" dirty="0">
              <a:solidFill>
                <a:schemeClr val="accent1">
                  <a:lumMod val="50000"/>
                </a:schemeClr>
              </a:solidFill>
              <a:latin typeface="Abadi" panose="020B0604020104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361F19E-30F1-421C-B177-335C4307E866}"/>
              </a:ext>
            </a:extLst>
          </p:cNvPr>
          <p:cNvSpPr txBox="1"/>
          <p:nvPr/>
        </p:nvSpPr>
        <p:spPr>
          <a:xfrm>
            <a:off x="7188374" y="6426676"/>
            <a:ext cx="4645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i="1" dirty="0">
                <a:solidFill>
                  <a:schemeClr val="accent1"/>
                </a:solidFill>
              </a:rPr>
              <a:t>Fuente: Deloitte, Intuit Inc.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B4B9E69-0B5A-1780-52E0-4B00991EAEFD}"/>
              </a:ext>
            </a:extLst>
          </p:cNvPr>
          <p:cNvSpPr/>
          <p:nvPr/>
        </p:nvSpPr>
        <p:spPr>
          <a:xfrm>
            <a:off x="3678265" y="61993"/>
            <a:ext cx="5959098" cy="4850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chemeClr val="bg1"/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1 Definición</a:t>
            </a:r>
          </a:p>
        </p:txBody>
      </p:sp>
    </p:spTree>
    <p:extLst>
      <p:ext uri="{BB962C8B-B14F-4D97-AF65-F5344CB8AC3E}">
        <p14:creationId xmlns:p14="http://schemas.microsoft.com/office/powerpoint/2010/main" val="2221194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025CD71C-7596-4C01-997D-D176E92A2E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ED8C6F7-6D5C-41C2-8E45-8CA11708C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87" y="1150056"/>
            <a:ext cx="1441340" cy="144134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8BC0205-CC60-4B7E-A948-C62213494C7C}"/>
              </a:ext>
            </a:extLst>
          </p:cNvPr>
          <p:cNvSpPr txBox="1"/>
          <p:nvPr/>
        </p:nvSpPr>
        <p:spPr>
          <a:xfrm>
            <a:off x="2292163" y="1150056"/>
            <a:ext cx="221289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600" b="1" dirty="0">
                <a:solidFill>
                  <a:srgbClr val="FF0000"/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NO ES:</a:t>
            </a:r>
          </a:p>
          <a:p>
            <a:endParaRPr lang="es-MX" dirty="0">
              <a:solidFill>
                <a:schemeClr val="accent1">
                  <a:lumMod val="50000"/>
                </a:schemeClr>
              </a:solidFill>
              <a:latin typeface="Abadi" panose="020B0604020104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s-MX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Página Web</a:t>
            </a:r>
          </a:p>
          <a:p>
            <a:r>
              <a:rPr lang="es-MX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Apps</a:t>
            </a:r>
          </a:p>
          <a:p>
            <a:r>
              <a:rPr lang="es-MX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Redes Sociales</a:t>
            </a:r>
          </a:p>
          <a:p>
            <a:r>
              <a:rPr lang="es-MX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CRM</a:t>
            </a:r>
          </a:p>
          <a:p>
            <a:r>
              <a:rPr lang="es-MX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Big Data, Blockchain</a:t>
            </a:r>
          </a:p>
          <a:p>
            <a:r>
              <a:rPr lang="es-MX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Tecnología</a:t>
            </a:r>
          </a:p>
          <a:p>
            <a:r>
              <a:rPr lang="es-MX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Insurtechs</a:t>
            </a:r>
          </a:p>
          <a:p>
            <a:r>
              <a:rPr lang="es-MX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Startups</a:t>
            </a:r>
          </a:p>
          <a:p>
            <a:r>
              <a:rPr lang="es-MX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Paperless</a:t>
            </a:r>
          </a:p>
          <a:p>
            <a:r>
              <a:rPr lang="es-MX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IoT, Telematics</a:t>
            </a:r>
          </a:p>
          <a:p>
            <a:r>
              <a:rPr lang="es-MX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Uso de la nube</a:t>
            </a:r>
          </a:p>
          <a:p>
            <a:r>
              <a:rPr lang="es-MX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es-MX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F6FBB2C-358F-425E-BCFB-61AEB766BB59}"/>
              </a:ext>
            </a:extLst>
          </p:cNvPr>
          <p:cNvSpPr txBox="1"/>
          <p:nvPr/>
        </p:nvSpPr>
        <p:spPr>
          <a:xfrm>
            <a:off x="830319" y="5235992"/>
            <a:ext cx="3711201" cy="1077218"/>
          </a:xfrm>
          <a:prstGeom prst="rect">
            <a:avLst/>
          </a:prstGeom>
          <a:solidFill>
            <a:srgbClr val="FF7C80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s-MX" sz="2800" b="1" u="sng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Digitalizar </a:t>
            </a:r>
            <a:r>
              <a:rPr lang="es-MX" sz="3600" b="1" dirty="0">
                <a:solidFill>
                  <a:srgbClr val="FF0000"/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NO</a:t>
            </a:r>
            <a:r>
              <a:rPr lang="es-MX" sz="2800" b="1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es </a:t>
            </a:r>
          </a:p>
          <a:p>
            <a:r>
              <a:rPr lang="es-MX" sz="2800" b="1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Transformación Digital</a:t>
            </a:r>
            <a:endParaRPr lang="es-MX" sz="2400" b="1" dirty="0">
              <a:solidFill>
                <a:schemeClr val="accent1">
                  <a:lumMod val="50000"/>
                </a:schemeClr>
              </a:solidFill>
              <a:latin typeface="Abadi" panose="020B0604020104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94CA7A66-FBF4-0892-9C02-2347F0A6957B}"/>
              </a:ext>
            </a:extLst>
          </p:cNvPr>
          <p:cNvGrpSpPr/>
          <p:nvPr/>
        </p:nvGrpSpPr>
        <p:grpSpPr>
          <a:xfrm>
            <a:off x="6343650" y="1015904"/>
            <a:ext cx="4720589" cy="5583283"/>
            <a:chOff x="4419600" y="844729"/>
            <a:chExt cx="4441881" cy="5583283"/>
          </a:xfrm>
        </p:grpSpPr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1B60B0E8-8036-4061-96D8-9101FF628A9E}"/>
                </a:ext>
              </a:extLst>
            </p:cNvPr>
            <p:cNvSpPr txBox="1"/>
            <p:nvPr/>
          </p:nvSpPr>
          <p:spPr>
            <a:xfrm>
              <a:off x="4419600" y="4058132"/>
              <a:ext cx="4392075" cy="236988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00B050"/>
              </a:solidFill>
            </a:ln>
          </p:spPr>
          <p:txBody>
            <a:bodyPr wrap="square">
              <a:spAutoFit/>
            </a:bodyPr>
            <a:lstStyle/>
            <a:p>
              <a:r>
                <a:rPr lang="es-MX" sz="2000" b="1" dirty="0">
                  <a:solidFill>
                    <a:schemeClr val="accent1">
                      <a:lumMod val="50000"/>
                    </a:schemeClr>
                  </a:solidFill>
                  <a:latin typeface="Abadi" panose="020B0604020104020204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Es el </a:t>
              </a:r>
              <a:r>
                <a:rPr lang="es-MX" sz="3200" b="1" dirty="0">
                  <a:solidFill>
                    <a:schemeClr val="accent1">
                      <a:lumMod val="50000"/>
                    </a:schemeClr>
                  </a:solidFill>
                  <a:latin typeface="Abadi" panose="020B0604020104020204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proceso de cambio </a:t>
              </a:r>
              <a:r>
                <a:rPr lang="es-MX" sz="2000" b="1" dirty="0">
                  <a:solidFill>
                    <a:schemeClr val="accent1">
                      <a:lumMod val="50000"/>
                    </a:schemeClr>
                  </a:solidFill>
                  <a:latin typeface="Abadi" panose="020B0604020104020204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para competir con empresas nativas digitales que ponen al </a:t>
              </a:r>
              <a:r>
                <a:rPr lang="es-MX" sz="3200" b="1" dirty="0">
                  <a:solidFill>
                    <a:schemeClr val="accent1">
                      <a:lumMod val="50000"/>
                    </a:schemeClr>
                  </a:solidFill>
                  <a:latin typeface="Abadi" panose="020B0604020104020204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cliente en el centro </a:t>
              </a:r>
              <a:r>
                <a:rPr lang="es-MX" sz="2000" b="1" dirty="0">
                  <a:solidFill>
                    <a:schemeClr val="accent1">
                      <a:lumMod val="50000"/>
                    </a:schemeClr>
                  </a:solidFill>
                  <a:latin typeface="Abadi" panose="020B0604020104020204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de su organización y </a:t>
              </a:r>
              <a:r>
                <a:rPr lang="es-MX" sz="3200" b="1" dirty="0">
                  <a:solidFill>
                    <a:schemeClr val="accent1">
                      <a:lumMod val="50000"/>
                    </a:schemeClr>
                  </a:solidFill>
                  <a:latin typeface="Abadi" panose="020B0604020104020204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simplifican</a:t>
              </a:r>
              <a:r>
                <a:rPr lang="es-MX" sz="2000" b="1" dirty="0">
                  <a:solidFill>
                    <a:schemeClr val="accent1">
                      <a:lumMod val="50000"/>
                    </a:schemeClr>
                  </a:solidFill>
                  <a:latin typeface="Abadi" panose="020B0604020104020204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el trabajo</a:t>
              </a:r>
            </a:p>
          </p:txBody>
        </p:sp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9528A690-151F-4F85-9B5A-B46B540666E1}"/>
                </a:ext>
              </a:extLst>
            </p:cNvPr>
            <p:cNvGrpSpPr/>
            <p:nvPr/>
          </p:nvGrpSpPr>
          <p:grpSpPr>
            <a:xfrm>
              <a:off x="4572000" y="844729"/>
              <a:ext cx="4289481" cy="3334029"/>
              <a:chOff x="4123517" y="1115878"/>
              <a:chExt cx="4977539" cy="3334029"/>
            </a:xfrm>
          </p:grpSpPr>
          <p:pic>
            <p:nvPicPr>
              <p:cNvPr id="12" name="Imagen 11">
                <a:extLst>
                  <a:ext uri="{FF2B5EF4-FFF2-40B4-BE49-F238E27FC236}">
                    <a16:creationId xmlns:a16="http://schemas.microsoft.com/office/drawing/2014/main" id="{638B89B8-C982-4284-B3F4-7AA2AABA26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6461" y="1115878"/>
                <a:ext cx="1441340" cy="1441340"/>
              </a:xfrm>
              <a:prstGeom prst="rect">
                <a:avLst/>
              </a:prstGeom>
            </p:spPr>
          </p:pic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1F3A398D-FC99-4E04-8ED2-A9C6862194CD}"/>
                  </a:ext>
                </a:extLst>
              </p:cNvPr>
              <p:cNvSpPr txBox="1"/>
              <p:nvPr/>
            </p:nvSpPr>
            <p:spPr>
              <a:xfrm>
                <a:off x="5540645" y="1314479"/>
                <a:ext cx="3502616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MX" sz="4800" b="1" dirty="0">
                    <a:solidFill>
                      <a:srgbClr val="92D050"/>
                    </a:solidFill>
                    <a:latin typeface="Abadi" panose="020B0604020104020204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SI ES:</a:t>
                </a:r>
                <a:endParaRPr lang="es-MX" sz="2800" dirty="0">
                  <a:solidFill>
                    <a:srgbClr val="92D050"/>
                  </a:solidFill>
                  <a:latin typeface="Abadi" panose="020B0604020104020204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D43F5CAF-9616-46DF-85F2-646CF27754A4}"/>
                  </a:ext>
                </a:extLst>
              </p:cNvPr>
              <p:cNvSpPr txBox="1"/>
              <p:nvPr/>
            </p:nvSpPr>
            <p:spPr>
              <a:xfrm>
                <a:off x="4123517" y="2510915"/>
                <a:ext cx="4977539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MX" sz="2400" dirty="0">
                    <a:solidFill>
                      <a:schemeClr val="accent1">
                        <a:lumMod val="50000"/>
                      </a:schemeClr>
                    </a:solidFill>
                    <a:latin typeface="Abadi" panose="020B0604020104020204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Cambio cultural y estratégico </a:t>
                </a:r>
              </a:p>
              <a:p>
                <a:r>
                  <a:rPr lang="es-MX" sz="2400" dirty="0">
                    <a:solidFill>
                      <a:schemeClr val="accent1">
                        <a:lumMod val="50000"/>
                      </a:schemeClr>
                    </a:solidFill>
                    <a:latin typeface="Abadi" panose="020B0604020104020204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que impacta a toda la organización y a sus “stakeholders”.</a:t>
                </a:r>
              </a:p>
              <a:p>
                <a:endParaRPr lang="es-MX" sz="2400" dirty="0"/>
              </a:p>
            </p:txBody>
          </p:sp>
        </p:grpSp>
      </p:grp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A8856C8-C1B2-4509-97A5-4333DFD8E92F}"/>
              </a:ext>
            </a:extLst>
          </p:cNvPr>
          <p:cNvSpPr txBox="1"/>
          <p:nvPr/>
        </p:nvSpPr>
        <p:spPr>
          <a:xfrm>
            <a:off x="4237494" y="6414521"/>
            <a:ext cx="20109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i="1" dirty="0">
                <a:solidFill>
                  <a:schemeClr val="accent1"/>
                </a:solidFill>
                <a:latin typeface="AvenirNextforINTUIT-Medium"/>
              </a:rPr>
              <a:t>Fuente: Intuit Inc.</a:t>
            </a:r>
            <a:endParaRPr lang="es-MX" i="1" dirty="0">
              <a:solidFill>
                <a:schemeClr val="accent1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FA955E2-D301-9874-0E62-48A12829C5BF}"/>
              </a:ext>
            </a:extLst>
          </p:cNvPr>
          <p:cNvSpPr/>
          <p:nvPr/>
        </p:nvSpPr>
        <p:spPr>
          <a:xfrm>
            <a:off x="3678265" y="61993"/>
            <a:ext cx="5959098" cy="4850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chemeClr val="bg1"/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1 Definición</a:t>
            </a:r>
          </a:p>
        </p:txBody>
      </p:sp>
    </p:spTree>
    <p:extLst>
      <p:ext uri="{BB962C8B-B14F-4D97-AF65-F5344CB8AC3E}">
        <p14:creationId xmlns:p14="http://schemas.microsoft.com/office/powerpoint/2010/main" val="375125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A6E892AE-13E2-42AB-85E0-BE12738C2E66}"/>
              </a:ext>
            </a:extLst>
          </p:cNvPr>
          <p:cNvSpPr/>
          <p:nvPr/>
        </p:nvSpPr>
        <p:spPr>
          <a:xfrm>
            <a:off x="3462002" y="51455"/>
            <a:ext cx="5959098" cy="4850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chemeClr val="bg1"/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2 Propósito</a:t>
            </a:r>
          </a:p>
        </p:txBody>
      </p:sp>
      <p:sp>
        <p:nvSpPr>
          <p:cNvPr id="2" name="TextBox 24">
            <a:extLst>
              <a:ext uri="{FF2B5EF4-FFF2-40B4-BE49-F238E27FC236}">
                <a16:creationId xmlns:a16="http://schemas.microsoft.com/office/drawing/2014/main" id="{327C8B55-2FD3-C31B-48B5-FF1D2578E429}"/>
              </a:ext>
            </a:extLst>
          </p:cNvPr>
          <p:cNvSpPr txBox="1"/>
          <p:nvPr/>
        </p:nvSpPr>
        <p:spPr>
          <a:xfrm>
            <a:off x="3141511" y="1201839"/>
            <a:ext cx="4793919" cy="18412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450"/>
              </a:spcAft>
            </a:pPr>
            <a:r>
              <a:rPr lang="en-US" sz="2400" b="1" dirty="0">
                <a:solidFill>
                  <a:schemeClr val="accent6"/>
                </a:solidFill>
                <a:latin typeface="+mj-lt"/>
              </a:rPr>
              <a:t>PROCESOS</a:t>
            </a:r>
          </a:p>
          <a:p>
            <a:pPr algn="ct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Eficiencia, Agilidad, Inmediatez</a:t>
            </a:r>
          </a:p>
          <a:p>
            <a:pPr algn="ct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Toma de decisiones</a:t>
            </a:r>
          </a:p>
          <a:p>
            <a:pPr algn="ct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Cumplimiento, Seguridad de Datos</a:t>
            </a:r>
          </a:p>
        </p:txBody>
      </p:sp>
      <p:sp>
        <p:nvSpPr>
          <p:cNvPr id="10" name="TextBox 55">
            <a:extLst>
              <a:ext uri="{FF2B5EF4-FFF2-40B4-BE49-F238E27FC236}">
                <a16:creationId xmlns:a16="http://schemas.microsoft.com/office/drawing/2014/main" id="{78A46769-D49E-06C5-6565-0986C08B8E2E}"/>
              </a:ext>
            </a:extLst>
          </p:cNvPr>
          <p:cNvSpPr txBox="1"/>
          <p:nvPr/>
        </p:nvSpPr>
        <p:spPr>
          <a:xfrm>
            <a:off x="254099" y="5032950"/>
            <a:ext cx="3432439" cy="18350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450"/>
              </a:spcAft>
            </a:pPr>
            <a:r>
              <a:rPr lang="en-US" sz="2400" b="1" dirty="0">
                <a:solidFill>
                  <a:schemeClr val="accent3"/>
                </a:solidFill>
                <a:latin typeface="+mj-lt"/>
              </a:rPr>
              <a:t>EXPERIENCIA DEL CLIENTE</a:t>
            </a:r>
          </a:p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Mejorar Servicio</a:t>
            </a:r>
          </a:p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Crear Modelos de Negocio</a:t>
            </a:r>
          </a:p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Alianzas</a:t>
            </a:r>
          </a:p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Entrar a otros ecosistemas</a:t>
            </a:r>
          </a:p>
          <a:p>
            <a:pPr algn="ctr">
              <a:lnSpc>
                <a:spcPts val="1200"/>
              </a:lnSpc>
            </a:pPr>
            <a:endParaRPr lang="en-US" sz="9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algn="ctr">
              <a:lnSpc>
                <a:spcPts val="1200"/>
              </a:lnSpc>
            </a:pPr>
            <a:endParaRPr lang="en-US" sz="9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TextBox 56">
            <a:extLst>
              <a:ext uri="{FF2B5EF4-FFF2-40B4-BE49-F238E27FC236}">
                <a16:creationId xmlns:a16="http://schemas.microsoft.com/office/drawing/2014/main" id="{107137FD-CEF4-25BA-5C5F-6E6C915339BA}"/>
              </a:ext>
            </a:extLst>
          </p:cNvPr>
          <p:cNvSpPr txBox="1"/>
          <p:nvPr/>
        </p:nvSpPr>
        <p:spPr>
          <a:xfrm>
            <a:off x="4643724" y="5293830"/>
            <a:ext cx="4263693" cy="12700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450"/>
              </a:spcAft>
            </a:pPr>
            <a:r>
              <a:rPr lang="en-US" sz="2000" b="1" dirty="0">
                <a:solidFill>
                  <a:schemeClr val="accent5"/>
                </a:solidFill>
                <a:latin typeface="+mj-lt"/>
              </a:rPr>
              <a:t>COLABORADORES</a:t>
            </a:r>
          </a:p>
          <a:p>
            <a:pPr algn="ctr"/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Equipos de Trabajo, Clima</a:t>
            </a:r>
          </a:p>
          <a:p>
            <a:pPr algn="ctr"/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Estructuras Ad Hoc</a:t>
            </a:r>
          </a:p>
          <a:p>
            <a:pPr algn="ctr"/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Retención/Atracción, Aprendizaje</a:t>
            </a:r>
          </a:p>
          <a:p>
            <a:pPr algn="ctr"/>
            <a:endParaRPr lang="en-US" sz="24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algn="ctr">
              <a:lnSpc>
                <a:spcPts val="1200"/>
              </a:lnSpc>
            </a:pPr>
            <a:endParaRPr lang="en-US" sz="9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TextBox 58">
            <a:extLst>
              <a:ext uri="{FF2B5EF4-FFF2-40B4-BE49-F238E27FC236}">
                <a16:creationId xmlns:a16="http://schemas.microsoft.com/office/drawing/2014/main" id="{8570E177-21EB-1C4E-A5B9-267DBD6FB85F}"/>
              </a:ext>
            </a:extLst>
          </p:cNvPr>
          <p:cNvSpPr txBox="1"/>
          <p:nvPr/>
        </p:nvSpPr>
        <p:spPr>
          <a:xfrm>
            <a:off x="7903517" y="1507237"/>
            <a:ext cx="4067407" cy="11195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450"/>
              </a:spcAft>
            </a:pPr>
            <a:r>
              <a:rPr lang="en-US" sz="2400" b="1" dirty="0">
                <a:solidFill>
                  <a:schemeClr val="accent4"/>
                </a:solidFill>
                <a:latin typeface="+mj-lt"/>
              </a:rPr>
              <a:t>VENTAJAS COMPETITIVAS</a:t>
            </a:r>
          </a:p>
          <a:p>
            <a:pPr algn="ct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Diferenciadores</a:t>
            </a:r>
          </a:p>
          <a:p>
            <a:pPr algn="ct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¿Quiénes son los competidores ahora?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E42EE8CC-0C49-433F-824A-90991196DBFB}"/>
              </a:ext>
            </a:extLst>
          </p:cNvPr>
          <p:cNvSpPr txBox="1"/>
          <p:nvPr/>
        </p:nvSpPr>
        <p:spPr>
          <a:xfrm>
            <a:off x="292709" y="844461"/>
            <a:ext cx="8008519" cy="550048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PRINCIPALMENTE LAS 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ASEGURADORAS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DEBERÍAN USARLA PARA</a:t>
            </a:r>
            <a:r>
              <a:rPr lang="en-US" sz="2400" b="1" dirty="0">
                <a:solidFill>
                  <a:schemeClr val="tx2"/>
                </a:solidFill>
                <a:latin typeface="+mj-lt"/>
              </a:rPr>
              <a:t>: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A4B74942-2259-2541-7559-C4D7B5413D74}"/>
              </a:ext>
            </a:extLst>
          </p:cNvPr>
          <p:cNvSpPr txBox="1"/>
          <p:nvPr/>
        </p:nvSpPr>
        <p:spPr>
          <a:xfrm>
            <a:off x="292710" y="1615990"/>
            <a:ext cx="2228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HACER FÁCIL</a:t>
            </a:r>
          </a:p>
          <a:p>
            <a:r>
              <a:rPr lang="es-MX" sz="2000" b="1" dirty="0">
                <a:solidFill>
                  <a:srgbClr val="FF000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LA VIDA DEL CLIENTE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43EBA2A2-8D9E-7FB9-5EFD-1E10976D9B3D}"/>
              </a:ext>
            </a:extLst>
          </p:cNvPr>
          <p:cNvSpPr txBox="1"/>
          <p:nvPr/>
        </p:nvSpPr>
        <p:spPr>
          <a:xfrm>
            <a:off x="9721471" y="3610847"/>
            <a:ext cx="208740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CONSTRUIR CAPACIDADES PARA SOPORTAR NUEVAS FORMAS DE TRABAJO</a:t>
            </a:r>
          </a:p>
        </p:txBody>
      </p:sp>
      <p:grpSp>
        <p:nvGrpSpPr>
          <p:cNvPr id="64" name="Grupo 63">
            <a:extLst>
              <a:ext uri="{FF2B5EF4-FFF2-40B4-BE49-F238E27FC236}">
                <a16:creationId xmlns:a16="http://schemas.microsoft.com/office/drawing/2014/main" id="{F4895775-653B-B61F-88F1-155BCE92AFAC}"/>
              </a:ext>
            </a:extLst>
          </p:cNvPr>
          <p:cNvGrpSpPr/>
          <p:nvPr/>
        </p:nvGrpSpPr>
        <p:grpSpPr>
          <a:xfrm>
            <a:off x="1295573" y="2743200"/>
            <a:ext cx="8214187" cy="2550630"/>
            <a:chOff x="1295573" y="2743200"/>
            <a:chExt cx="8214187" cy="2550630"/>
          </a:xfrm>
        </p:grpSpPr>
        <p:grpSp>
          <p:nvGrpSpPr>
            <p:cNvPr id="62" name="Grupo 61">
              <a:extLst>
                <a:ext uri="{FF2B5EF4-FFF2-40B4-BE49-F238E27FC236}">
                  <a16:creationId xmlns:a16="http://schemas.microsoft.com/office/drawing/2014/main" id="{3BAE26CD-FC0E-B0CC-03B5-FFFFCFE0871F}"/>
                </a:ext>
              </a:extLst>
            </p:cNvPr>
            <p:cNvGrpSpPr/>
            <p:nvPr/>
          </p:nvGrpSpPr>
          <p:grpSpPr>
            <a:xfrm>
              <a:off x="5284843" y="2925612"/>
              <a:ext cx="2254218" cy="2368218"/>
              <a:chOff x="5284843" y="2925612"/>
              <a:chExt cx="2254218" cy="2368218"/>
            </a:xfrm>
          </p:grpSpPr>
          <p:cxnSp>
            <p:nvCxnSpPr>
              <p:cNvPr id="8" name="Straight Arrow Connector 18">
                <a:extLst>
                  <a:ext uri="{FF2B5EF4-FFF2-40B4-BE49-F238E27FC236}">
                    <a16:creationId xmlns:a16="http://schemas.microsoft.com/office/drawing/2014/main" id="{4FEE1287-C90D-391A-9504-C999C9756A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75868" y="3979721"/>
                <a:ext cx="467075" cy="1314109"/>
              </a:xfrm>
              <a:prstGeom prst="straightConnector1">
                <a:avLst/>
              </a:prstGeom>
              <a:ln w="38100">
                <a:solidFill>
                  <a:schemeClr val="accent5"/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" name="Group 33">
                <a:extLst>
                  <a:ext uri="{FF2B5EF4-FFF2-40B4-BE49-F238E27FC236}">
                    <a16:creationId xmlns:a16="http://schemas.microsoft.com/office/drawing/2014/main" id="{BF28A150-4653-0331-97C5-525D9E05F856}"/>
                  </a:ext>
                </a:extLst>
              </p:cNvPr>
              <p:cNvGrpSpPr/>
              <p:nvPr/>
            </p:nvGrpSpPr>
            <p:grpSpPr>
              <a:xfrm>
                <a:off x="5284843" y="2925612"/>
                <a:ext cx="2254218" cy="1841228"/>
                <a:chOff x="779260" y="2164990"/>
                <a:chExt cx="3049588" cy="2095501"/>
              </a:xfrm>
            </p:grpSpPr>
            <p:sp>
              <p:nvSpPr>
                <p:cNvPr id="30" name="Freeform 42">
                  <a:extLst>
                    <a:ext uri="{FF2B5EF4-FFF2-40B4-BE49-F238E27FC236}">
                      <a16:creationId xmlns:a16="http://schemas.microsoft.com/office/drawing/2014/main" id="{8F176638-F73B-1D85-98CC-C2C5178F89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93648" y="3582628"/>
                  <a:ext cx="1428750" cy="677863"/>
                </a:xfrm>
                <a:custGeom>
                  <a:avLst/>
                  <a:gdLst>
                    <a:gd name="T0" fmla="*/ 0 w 379"/>
                    <a:gd name="T1" fmla="*/ 58 h 180"/>
                    <a:gd name="T2" fmla="*/ 70 w 379"/>
                    <a:gd name="T3" fmla="*/ 180 h 180"/>
                    <a:gd name="T4" fmla="*/ 306 w 379"/>
                    <a:gd name="T5" fmla="*/ 179 h 180"/>
                    <a:gd name="T6" fmla="*/ 379 w 379"/>
                    <a:gd name="T7" fmla="*/ 55 h 180"/>
                    <a:gd name="T8" fmla="*/ 0 w 379"/>
                    <a:gd name="T9" fmla="*/ 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9" h="180">
                      <a:moveTo>
                        <a:pt x="0" y="58"/>
                      </a:moveTo>
                      <a:cubicBezTo>
                        <a:pt x="0" y="58"/>
                        <a:pt x="50" y="143"/>
                        <a:pt x="70" y="180"/>
                      </a:cubicBezTo>
                      <a:cubicBezTo>
                        <a:pt x="144" y="151"/>
                        <a:pt x="233" y="151"/>
                        <a:pt x="306" y="179"/>
                      </a:cubicBezTo>
                      <a:cubicBezTo>
                        <a:pt x="344" y="116"/>
                        <a:pt x="367" y="75"/>
                        <a:pt x="379" y="55"/>
                      </a:cubicBezTo>
                      <a:cubicBezTo>
                        <a:pt x="263" y="3"/>
                        <a:pt x="121" y="0"/>
                        <a:pt x="0" y="58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chemeClr val="accent5">
                        <a:lumMod val="75000"/>
                      </a:schemeClr>
                    </a:gs>
                    <a:gs pos="0">
                      <a:schemeClr val="accent5">
                        <a:lumMod val="90000"/>
                        <a:lumOff val="10000"/>
                      </a:schemeClr>
                    </a:gs>
                  </a:gsLst>
                  <a:lin ang="13200000" scaled="0"/>
                  <a:tileRect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1" name="Freeform 43">
                  <a:extLst>
                    <a:ext uri="{FF2B5EF4-FFF2-40B4-BE49-F238E27FC236}">
                      <a16:creationId xmlns:a16="http://schemas.microsoft.com/office/drawing/2014/main" id="{7BC7BE63-E0AE-0858-4FC0-BC63AD84A0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9260" y="2164990"/>
                  <a:ext cx="3049588" cy="1793875"/>
                </a:xfrm>
                <a:custGeom>
                  <a:avLst/>
                  <a:gdLst>
                    <a:gd name="T0" fmla="*/ 0 w 809"/>
                    <a:gd name="T1" fmla="*/ 141 h 476"/>
                    <a:gd name="T2" fmla="*/ 809 w 809"/>
                    <a:gd name="T3" fmla="*/ 140 h 476"/>
                    <a:gd name="T4" fmla="*/ 617 w 809"/>
                    <a:gd name="T5" fmla="*/ 475 h 476"/>
                    <a:gd name="T6" fmla="*/ 193 w 809"/>
                    <a:gd name="T7" fmla="*/ 476 h 476"/>
                    <a:gd name="T8" fmla="*/ 0 w 809"/>
                    <a:gd name="T9" fmla="*/ 141 h 4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9" h="476">
                      <a:moveTo>
                        <a:pt x="0" y="141"/>
                      </a:moveTo>
                      <a:cubicBezTo>
                        <a:pt x="240" y="0"/>
                        <a:pt x="571" y="1"/>
                        <a:pt x="809" y="140"/>
                      </a:cubicBezTo>
                      <a:cubicBezTo>
                        <a:pt x="745" y="254"/>
                        <a:pt x="637" y="441"/>
                        <a:pt x="617" y="475"/>
                      </a:cubicBezTo>
                      <a:cubicBezTo>
                        <a:pt x="484" y="407"/>
                        <a:pt x="314" y="407"/>
                        <a:pt x="193" y="476"/>
                      </a:cubicBezTo>
                      <a:cubicBezTo>
                        <a:pt x="116" y="344"/>
                        <a:pt x="0" y="141"/>
                        <a:pt x="0" y="141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chemeClr val="accent5"/>
                    </a:gs>
                    <a:gs pos="23000">
                      <a:schemeClr val="accent5">
                        <a:lumMod val="80000"/>
                        <a:lumOff val="20000"/>
                      </a:schemeClr>
                    </a:gs>
                  </a:gsLst>
                  <a:lin ang="17400000" scaled="0"/>
                  <a:tileRect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</p:grpSp>
          <p:grpSp>
            <p:nvGrpSpPr>
              <p:cNvPr id="47" name="Group">
                <a:extLst>
                  <a:ext uri="{FF2B5EF4-FFF2-40B4-BE49-F238E27FC236}">
                    <a16:creationId xmlns:a16="http://schemas.microsoft.com/office/drawing/2014/main" id="{DC4233AA-8F04-EE01-BC43-CDD5DC86FA9A}"/>
                  </a:ext>
                </a:extLst>
              </p:cNvPr>
              <p:cNvGrpSpPr/>
              <p:nvPr/>
            </p:nvGrpSpPr>
            <p:grpSpPr>
              <a:xfrm>
                <a:off x="6026021" y="3513325"/>
                <a:ext cx="814853" cy="466396"/>
                <a:chOff x="9774729" y="1359058"/>
                <a:chExt cx="666591" cy="381536"/>
              </a:xfrm>
              <a:solidFill>
                <a:srgbClr val="FF7C80"/>
              </a:solidFill>
            </p:grpSpPr>
            <p:sp>
              <p:nvSpPr>
                <p:cNvPr id="48" name="Freeform 350">
                  <a:extLst>
                    <a:ext uri="{FF2B5EF4-FFF2-40B4-BE49-F238E27FC236}">
                      <a16:creationId xmlns:a16="http://schemas.microsoft.com/office/drawing/2014/main" id="{365D9418-ECEB-7F68-38D6-5A1439B2AD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00446" y="1359058"/>
                  <a:ext cx="415158" cy="381536"/>
                </a:xfrm>
                <a:custGeom>
                  <a:avLst/>
                  <a:gdLst>
                    <a:gd name="T0" fmla="*/ 0 w 284"/>
                    <a:gd name="T1" fmla="*/ 252 h 261"/>
                    <a:gd name="T2" fmla="*/ 2 w 284"/>
                    <a:gd name="T3" fmla="*/ 257 h 261"/>
                    <a:gd name="T4" fmla="*/ 8 w 284"/>
                    <a:gd name="T5" fmla="*/ 261 h 261"/>
                    <a:gd name="T6" fmla="*/ 275 w 284"/>
                    <a:gd name="T7" fmla="*/ 261 h 261"/>
                    <a:gd name="T8" fmla="*/ 280 w 284"/>
                    <a:gd name="T9" fmla="*/ 257 h 261"/>
                    <a:gd name="T10" fmla="*/ 284 w 284"/>
                    <a:gd name="T11" fmla="*/ 252 h 261"/>
                    <a:gd name="T12" fmla="*/ 284 w 284"/>
                    <a:gd name="T13" fmla="*/ 234 h 261"/>
                    <a:gd name="T14" fmla="*/ 275 w 284"/>
                    <a:gd name="T15" fmla="*/ 208 h 261"/>
                    <a:gd name="T16" fmla="*/ 254 w 284"/>
                    <a:gd name="T17" fmla="*/ 186 h 261"/>
                    <a:gd name="T18" fmla="*/ 223 w 284"/>
                    <a:gd name="T19" fmla="*/ 168 h 261"/>
                    <a:gd name="T20" fmla="*/ 184 w 284"/>
                    <a:gd name="T21" fmla="*/ 156 h 261"/>
                    <a:gd name="T22" fmla="*/ 181 w 284"/>
                    <a:gd name="T23" fmla="*/ 155 h 261"/>
                    <a:gd name="T24" fmla="*/ 176 w 284"/>
                    <a:gd name="T25" fmla="*/ 150 h 261"/>
                    <a:gd name="T26" fmla="*/ 176 w 284"/>
                    <a:gd name="T27" fmla="*/ 148 h 261"/>
                    <a:gd name="T28" fmla="*/ 179 w 284"/>
                    <a:gd name="T29" fmla="*/ 142 h 261"/>
                    <a:gd name="T30" fmla="*/ 186 w 284"/>
                    <a:gd name="T31" fmla="*/ 135 h 261"/>
                    <a:gd name="T32" fmla="*/ 196 w 284"/>
                    <a:gd name="T33" fmla="*/ 120 h 261"/>
                    <a:gd name="T34" fmla="*/ 202 w 284"/>
                    <a:gd name="T35" fmla="*/ 94 h 261"/>
                    <a:gd name="T36" fmla="*/ 204 w 284"/>
                    <a:gd name="T37" fmla="*/ 73 h 261"/>
                    <a:gd name="T38" fmla="*/ 199 w 284"/>
                    <a:gd name="T39" fmla="*/ 44 h 261"/>
                    <a:gd name="T40" fmla="*/ 184 w 284"/>
                    <a:gd name="T41" fmla="*/ 21 h 261"/>
                    <a:gd name="T42" fmla="*/ 165 w 284"/>
                    <a:gd name="T43" fmla="*/ 5 h 261"/>
                    <a:gd name="T44" fmla="*/ 142 w 284"/>
                    <a:gd name="T45" fmla="*/ 0 h 261"/>
                    <a:gd name="T46" fmla="*/ 129 w 284"/>
                    <a:gd name="T47" fmla="*/ 1 h 261"/>
                    <a:gd name="T48" fmla="*/ 106 w 284"/>
                    <a:gd name="T49" fmla="*/ 11 h 261"/>
                    <a:gd name="T50" fmla="*/ 90 w 284"/>
                    <a:gd name="T51" fmla="*/ 31 h 261"/>
                    <a:gd name="T52" fmla="*/ 82 w 284"/>
                    <a:gd name="T53" fmla="*/ 58 h 261"/>
                    <a:gd name="T54" fmla="*/ 80 w 284"/>
                    <a:gd name="T55" fmla="*/ 73 h 261"/>
                    <a:gd name="T56" fmla="*/ 85 w 284"/>
                    <a:gd name="T57" fmla="*/ 112 h 261"/>
                    <a:gd name="T58" fmla="*/ 91 w 284"/>
                    <a:gd name="T59" fmla="*/ 128 h 261"/>
                    <a:gd name="T60" fmla="*/ 103 w 284"/>
                    <a:gd name="T61" fmla="*/ 142 h 261"/>
                    <a:gd name="T62" fmla="*/ 106 w 284"/>
                    <a:gd name="T63" fmla="*/ 143 h 261"/>
                    <a:gd name="T64" fmla="*/ 106 w 284"/>
                    <a:gd name="T65" fmla="*/ 148 h 261"/>
                    <a:gd name="T66" fmla="*/ 106 w 284"/>
                    <a:gd name="T67" fmla="*/ 150 h 261"/>
                    <a:gd name="T68" fmla="*/ 103 w 284"/>
                    <a:gd name="T69" fmla="*/ 155 h 261"/>
                    <a:gd name="T70" fmla="*/ 99 w 284"/>
                    <a:gd name="T71" fmla="*/ 156 h 261"/>
                    <a:gd name="T72" fmla="*/ 59 w 284"/>
                    <a:gd name="T73" fmla="*/ 168 h 261"/>
                    <a:gd name="T74" fmla="*/ 28 w 284"/>
                    <a:gd name="T75" fmla="*/ 186 h 261"/>
                    <a:gd name="T76" fmla="*/ 7 w 284"/>
                    <a:gd name="T77" fmla="*/ 208 h 261"/>
                    <a:gd name="T78" fmla="*/ 0 w 284"/>
                    <a:gd name="T79" fmla="*/ 234 h 2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84" h="261">
                      <a:moveTo>
                        <a:pt x="0" y="252"/>
                      </a:moveTo>
                      <a:lnTo>
                        <a:pt x="0" y="252"/>
                      </a:lnTo>
                      <a:lnTo>
                        <a:pt x="0" y="256"/>
                      </a:lnTo>
                      <a:lnTo>
                        <a:pt x="2" y="257"/>
                      </a:lnTo>
                      <a:lnTo>
                        <a:pt x="5" y="261"/>
                      </a:lnTo>
                      <a:lnTo>
                        <a:pt x="8" y="261"/>
                      </a:lnTo>
                      <a:lnTo>
                        <a:pt x="275" y="261"/>
                      </a:lnTo>
                      <a:lnTo>
                        <a:pt x="275" y="261"/>
                      </a:lnTo>
                      <a:lnTo>
                        <a:pt x="279" y="261"/>
                      </a:lnTo>
                      <a:lnTo>
                        <a:pt x="280" y="257"/>
                      </a:lnTo>
                      <a:lnTo>
                        <a:pt x="282" y="256"/>
                      </a:lnTo>
                      <a:lnTo>
                        <a:pt x="284" y="252"/>
                      </a:lnTo>
                      <a:lnTo>
                        <a:pt x="284" y="234"/>
                      </a:lnTo>
                      <a:lnTo>
                        <a:pt x="284" y="234"/>
                      </a:lnTo>
                      <a:lnTo>
                        <a:pt x="282" y="221"/>
                      </a:lnTo>
                      <a:lnTo>
                        <a:pt x="275" y="208"/>
                      </a:lnTo>
                      <a:lnTo>
                        <a:pt x="267" y="195"/>
                      </a:lnTo>
                      <a:lnTo>
                        <a:pt x="254" y="186"/>
                      </a:lnTo>
                      <a:lnTo>
                        <a:pt x="240" y="176"/>
                      </a:lnTo>
                      <a:lnTo>
                        <a:pt x="223" y="168"/>
                      </a:lnTo>
                      <a:lnTo>
                        <a:pt x="204" y="161"/>
                      </a:lnTo>
                      <a:lnTo>
                        <a:pt x="184" y="156"/>
                      </a:lnTo>
                      <a:lnTo>
                        <a:pt x="184" y="156"/>
                      </a:lnTo>
                      <a:lnTo>
                        <a:pt x="181" y="155"/>
                      </a:lnTo>
                      <a:lnTo>
                        <a:pt x="178" y="153"/>
                      </a:lnTo>
                      <a:lnTo>
                        <a:pt x="176" y="150"/>
                      </a:lnTo>
                      <a:lnTo>
                        <a:pt x="176" y="148"/>
                      </a:lnTo>
                      <a:lnTo>
                        <a:pt x="176" y="148"/>
                      </a:lnTo>
                      <a:lnTo>
                        <a:pt x="178" y="143"/>
                      </a:lnTo>
                      <a:lnTo>
                        <a:pt x="179" y="142"/>
                      </a:lnTo>
                      <a:lnTo>
                        <a:pt x="179" y="142"/>
                      </a:lnTo>
                      <a:lnTo>
                        <a:pt x="186" y="135"/>
                      </a:lnTo>
                      <a:lnTo>
                        <a:pt x="191" y="128"/>
                      </a:lnTo>
                      <a:lnTo>
                        <a:pt x="196" y="120"/>
                      </a:lnTo>
                      <a:lnTo>
                        <a:pt x="199" y="112"/>
                      </a:lnTo>
                      <a:lnTo>
                        <a:pt x="202" y="94"/>
                      </a:lnTo>
                      <a:lnTo>
                        <a:pt x="204" y="73"/>
                      </a:lnTo>
                      <a:lnTo>
                        <a:pt x="204" y="73"/>
                      </a:lnTo>
                      <a:lnTo>
                        <a:pt x="202" y="58"/>
                      </a:lnTo>
                      <a:lnTo>
                        <a:pt x="199" y="44"/>
                      </a:lnTo>
                      <a:lnTo>
                        <a:pt x="192" y="31"/>
                      </a:lnTo>
                      <a:lnTo>
                        <a:pt x="184" y="21"/>
                      </a:lnTo>
                      <a:lnTo>
                        <a:pt x="176" y="11"/>
                      </a:lnTo>
                      <a:lnTo>
                        <a:pt x="165" y="5"/>
                      </a:lnTo>
                      <a:lnTo>
                        <a:pt x="153" y="1"/>
                      </a:lnTo>
                      <a:lnTo>
                        <a:pt x="142" y="0"/>
                      </a:lnTo>
                      <a:lnTo>
                        <a:pt x="142" y="0"/>
                      </a:lnTo>
                      <a:lnTo>
                        <a:pt x="129" y="1"/>
                      </a:lnTo>
                      <a:lnTo>
                        <a:pt x="117" y="5"/>
                      </a:lnTo>
                      <a:lnTo>
                        <a:pt x="106" y="11"/>
                      </a:lnTo>
                      <a:lnTo>
                        <a:pt x="98" y="21"/>
                      </a:lnTo>
                      <a:lnTo>
                        <a:pt x="90" y="31"/>
                      </a:lnTo>
                      <a:lnTo>
                        <a:pt x="85" y="44"/>
                      </a:lnTo>
                      <a:lnTo>
                        <a:pt x="82" y="58"/>
                      </a:lnTo>
                      <a:lnTo>
                        <a:pt x="80" y="73"/>
                      </a:lnTo>
                      <a:lnTo>
                        <a:pt x="80" y="73"/>
                      </a:lnTo>
                      <a:lnTo>
                        <a:pt x="80" y="94"/>
                      </a:lnTo>
                      <a:lnTo>
                        <a:pt x="85" y="112"/>
                      </a:lnTo>
                      <a:lnTo>
                        <a:pt x="88" y="120"/>
                      </a:lnTo>
                      <a:lnTo>
                        <a:pt x="91" y="128"/>
                      </a:lnTo>
                      <a:lnTo>
                        <a:pt x="96" y="135"/>
                      </a:lnTo>
                      <a:lnTo>
                        <a:pt x="103" y="142"/>
                      </a:lnTo>
                      <a:lnTo>
                        <a:pt x="103" y="142"/>
                      </a:lnTo>
                      <a:lnTo>
                        <a:pt x="106" y="143"/>
                      </a:lnTo>
                      <a:lnTo>
                        <a:pt x="106" y="148"/>
                      </a:lnTo>
                      <a:lnTo>
                        <a:pt x="106" y="148"/>
                      </a:lnTo>
                      <a:lnTo>
                        <a:pt x="106" y="148"/>
                      </a:lnTo>
                      <a:lnTo>
                        <a:pt x="106" y="150"/>
                      </a:lnTo>
                      <a:lnTo>
                        <a:pt x="104" y="153"/>
                      </a:lnTo>
                      <a:lnTo>
                        <a:pt x="103" y="155"/>
                      </a:lnTo>
                      <a:lnTo>
                        <a:pt x="99" y="156"/>
                      </a:lnTo>
                      <a:lnTo>
                        <a:pt x="99" y="156"/>
                      </a:lnTo>
                      <a:lnTo>
                        <a:pt x="78" y="161"/>
                      </a:lnTo>
                      <a:lnTo>
                        <a:pt x="59" y="168"/>
                      </a:lnTo>
                      <a:lnTo>
                        <a:pt x="42" y="176"/>
                      </a:lnTo>
                      <a:lnTo>
                        <a:pt x="28" y="186"/>
                      </a:lnTo>
                      <a:lnTo>
                        <a:pt x="16" y="195"/>
                      </a:lnTo>
                      <a:lnTo>
                        <a:pt x="7" y="208"/>
                      </a:lnTo>
                      <a:lnTo>
                        <a:pt x="2" y="221"/>
                      </a:lnTo>
                      <a:lnTo>
                        <a:pt x="0" y="234"/>
                      </a:lnTo>
                      <a:lnTo>
                        <a:pt x="0" y="2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9" name="Freeform 351">
                  <a:extLst>
                    <a:ext uri="{FF2B5EF4-FFF2-40B4-BE49-F238E27FC236}">
                      <a16:creationId xmlns:a16="http://schemas.microsoft.com/office/drawing/2014/main" id="{6AEE0E6F-9085-19A2-7CCF-163E42712D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74729" y="1408760"/>
                  <a:ext cx="216350" cy="280670"/>
                </a:xfrm>
                <a:custGeom>
                  <a:avLst/>
                  <a:gdLst>
                    <a:gd name="T0" fmla="*/ 135 w 148"/>
                    <a:gd name="T1" fmla="*/ 124 h 192"/>
                    <a:gd name="T2" fmla="*/ 138 w 148"/>
                    <a:gd name="T3" fmla="*/ 119 h 192"/>
                    <a:gd name="T4" fmla="*/ 135 w 148"/>
                    <a:gd name="T5" fmla="*/ 116 h 192"/>
                    <a:gd name="T6" fmla="*/ 133 w 148"/>
                    <a:gd name="T7" fmla="*/ 116 h 192"/>
                    <a:gd name="T8" fmla="*/ 130 w 148"/>
                    <a:gd name="T9" fmla="*/ 112 h 192"/>
                    <a:gd name="T10" fmla="*/ 128 w 148"/>
                    <a:gd name="T11" fmla="*/ 109 h 192"/>
                    <a:gd name="T12" fmla="*/ 132 w 148"/>
                    <a:gd name="T13" fmla="*/ 104 h 192"/>
                    <a:gd name="T14" fmla="*/ 137 w 148"/>
                    <a:gd name="T15" fmla="*/ 99 h 192"/>
                    <a:gd name="T16" fmla="*/ 145 w 148"/>
                    <a:gd name="T17" fmla="*/ 83 h 192"/>
                    <a:gd name="T18" fmla="*/ 148 w 148"/>
                    <a:gd name="T19" fmla="*/ 54 h 192"/>
                    <a:gd name="T20" fmla="*/ 148 w 148"/>
                    <a:gd name="T21" fmla="*/ 42 h 192"/>
                    <a:gd name="T22" fmla="*/ 141 w 148"/>
                    <a:gd name="T23" fmla="*/ 23 h 192"/>
                    <a:gd name="T24" fmla="*/ 128 w 148"/>
                    <a:gd name="T25" fmla="*/ 10 h 192"/>
                    <a:gd name="T26" fmla="*/ 112 w 148"/>
                    <a:gd name="T27" fmla="*/ 2 h 192"/>
                    <a:gd name="T28" fmla="*/ 102 w 148"/>
                    <a:gd name="T29" fmla="*/ 0 h 192"/>
                    <a:gd name="T30" fmla="*/ 86 w 148"/>
                    <a:gd name="T31" fmla="*/ 5 h 192"/>
                    <a:gd name="T32" fmla="*/ 71 w 148"/>
                    <a:gd name="T33" fmla="*/ 16 h 192"/>
                    <a:gd name="T34" fmla="*/ 62 w 148"/>
                    <a:gd name="T35" fmla="*/ 33 h 192"/>
                    <a:gd name="T36" fmla="*/ 58 w 148"/>
                    <a:gd name="T37" fmla="*/ 54 h 192"/>
                    <a:gd name="T38" fmla="*/ 58 w 148"/>
                    <a:gd name="T39" fmla="*/ 70 h 192"/>
                    <a:gd name="T40" fmla="*/ 66 w 148"/>
                    <a:gd name="T41" fmla="*/ 94 h 192"/>
                    <a:gd name="T42" fmla="*/ 75 w 148"/>
                    <a:gd name="T43" fmla="*/ 104 h 192"/>
                    <a:gd name="T44" fmla="*/ 76 w 148"/>
                    <a:gd name="T45" fmla="*/ 106 h 192"/>
                    <a:gd name="T46" fmla="*/ 78 w 148"/>
                    <a:gd name="T47" fmla="*/ 109 h 192"/>
                    <a:gd name="T48" fmla="*/ 76 w 148"/>
                    <a:gd name="T49" fmla="*/ 112 h 192"/>
                    <a:gd name="T50" fmla="*/ 73 w 148"/>
                    <a:gd name="T51" fmla="*/ 116 h 192"/>
                    <a:gd name="T52" fmla="*/ 44 w 148"/>
                    <a:gd name="T53" fmla="*/ 124 h 192"/>
                    <a:gd name="T54" fmla="*/ 19 w 148"/>
                    <a:gd name="T55" fmla="*/ 137 h 192"/>
                    <a:gd name="T56" fmla="*/ 5 w 148"/>
                    <a:gd name="T57" fmla="*/ 153 h 192"/>
                    <a:gd name="T58" fmla="*/ 0 w 148"/>
                    <a:gd name="T59" fmla="*/ 173 h 192"/>
                    <a:gd name="T60" fmla="*/ 0 w 148"/>
                    <a:gd name="T61" fmla="*/ 187 h 192"/>
                    <a:gd name="T62" fmla="*/ 5 w 148"/>
                    <a:gd name="T63" fmla="*/ 192 h 192"/>
                    <a:gd name="T64" fmla="*/ 70 w 148"/>
                    <a:gd name="T65" fmla="*/ 192 h 192"/>
                    <a:gd name="T66" fmla="*/ 75 w 148"/>
                    <a:gd name="T67" fmla="*/ 187 h 192"/>
                    <a:gd name="T68" fmla="*/ 78 w 148"/>
                    <a:gd name="T69" fmla="*/ 178 h 192"/>
                    <a:gd name="T70" fmla="*/ 88 w 148"/>
                    <a:gd name="T71" fmla="*/ 160 h 192"/>
                    <a:gd name="T72" fmla="*/ 102 w 148"/>
                    <a:gd name="T73" fmla="*/ 143 h 192"/>
                    <a:gd name="T74" fmla="*/ 124 w 148"/>
                    <a:gd name="T75" fmla="*/ 130 h 192"/>
                    <a:gd name="T76" fmla="*/ 135 w 148"/>
                    <a:gd name="T77" fmla="*/ 124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48" h="192">
                      <a:moveTo>
                        <a:pt x="135" y="124"/>
                      </a:moveTo>
                      <a:lnTo>
                        <a:pt x="135" y="124"/>
                      </a:lnTo>
                      <a:lnTo>
                        <a:pt x="138" y="122"/>
                      </a:lnTo>
                      <a:lnTo>
                        <a:pt x="138" y="119"/>
                      </a:lnTo>
                      <a:lnTo>
                        <a:pt x="137" y="117"/>
                      </a:lnTo>
                      <a:lnTo>
                        <a:pt x="135" y="116"/>
                      </a:lnTo>
                      <a:lnTo>
                        <a:pt x="135" y="116"/>
                      </a:lnTo>
                      <a:lnTo>
                        <a:pt x="133" y="116"/>
                      </a:lnTo>
                      <a:lnTo>
                        <a:pt x="133" y="116"/>
                      </a:lnTo>
                      <a:lnTo>
                        <a:pt x="130" y="112"/>
                      </a:lnTo>
                      <a:lnTo>
                        <a:pt x="128" y="109"/>
                      </a:lnTo>
                      <a:lnTo>
                        <a:pt x="128" y="109"/>
                      </a:lnTo>
                      <a:lnTo>
                        <a:pt x="130" y="106"/>
                      </a:lnTo>
                      <a:lnTo>
                        <a:pt x="132" y="104"/>
                      </a:lnTo>
                      <a:lnTo>
                        <a:pt x="132" y="104"/>
                      </a:lnTo>
                      <a:lnTo>
                        <a:pt x="137" y="99"/>
                      </a:lnTo>
                      <a:lnTo>
                        <a:pt x="140" y="94"/>
                      </a:lnTo>
                      <a:lnTo>
                        <a:pt x="145" y="83"/>
                      </a:lnTo>
                      <a:lnTo>
                        <a:pt x="148" y="70"/>
                      </a:lnTo>
                      <a:lnTo>
                        <a:pt x="148" y="54"/>
                      </a:lnTo>
                      <a:lnTo>
                        <a:pt x="148" y="54"/>
                      </a:lnTo>
                      <a:lnTo>
                        <a:pt x="148" y="42"/>
                      </a:lnTo>
                      <a:lnTo>
                        <a:pt x="145" y="33"/>
                      </a:lnTo>
                      <a:lnTo>
                        <a:pt x="141" y="23"/>
                      </a:lnTo>
                      <a:lnTo>
                        <a:pt x="135" y="16"/>
                      </a:lnTo>
                      <a:lnTo>
                        <a:pt x="128" y="10"/>
                      </a:lnTo>
                      <a:lnTo>
                        <a:pt x="120" y="5"/>
                      </a:lnTo>
                      <a:lnTo>
                        <a:pt x="112" y="2"/>
                      </a:lnTo>
                      <a:lnTo>
                        <a:pt x="102" y="0"/>
                      </a:lnTo>
                      <a:lnTo>
                        <a:pt x="102" y="0"/>
                      </a:lnTo>
                      <a:lnTo>
                        <a:pt x="94" y="2"/>
                      </a:lnTo>
                      <a:lnTo>
                        <a:pt x="86" y="5"/>
                      </a:lnTo>
                      <a:lnTo>
                        <a:pt x="78" y="10"/>
                      </a:lnTo>
                      <a:lnTo>
                        <a:pt x="71" y="16"/>
                      </a:lnTo>
                      <a:lnTo>
                        <a:pt x="65" y="23"/>
                      </a:lnTo>
                      <a:lnTo>
                        <a:pt x="62" y="33"/>
                      </a:lnTo>
                      <a:lnTo>
                        <a:pt x="58" y="42"/>
                      </a:lnTo>
                      <a:lnTo>
                        <a:pt x="58" y="54"/>
                      </a:lnTo>
                      <a:lnTo>
                        <a:pt x="58" y="54"/>
                      </a:lnTo>
                      <a:lnTo>
                        <a:pt x="58" y="70"/>
                      </a:lnTo>
                      <a:lnTo>
                        <a:pt x="62" y="83"/>
                      </a:lnTo>
                      <a:lnTo>
                        <a:pt x="66" y="94"/>
                      </a:lnTo>
                      <a:lnTo>
                        <a:pt x="70" y="99"/>
                      </a:lnTo>
                      <a:lnTo>
                        <a:pt x="75" y="104"/>
                      </a:lnTo>
                      <a:lnTo>
                        <a:pt x="75" y="104"/>
                      </a:lnTo>
                      <a:lnTo>
                        <a:pt x="76" y="106"/>
                      </a:lnTo>
                      <a:lnTo>
                        <a:pt x="78" y="109"/>
                      </a:lnTo>
                      <a:lnTo>
                        <a:pt x="78" y="109"/>
                      </a:lnTo>
                      <a:lnTo>
                        <a:pt x="78" y="109"/>
                      </a:lnTo>
                      <a:lnTo>
                        <a:pt x="76" y="112"/>
                      </a:lnTo>
                      <a:lnTo>
                        <a:pt x="73" y="116"/>
                      </a:lnTo>
                      <a:lnTo>
                        <a:pt x="73" y="116"/>
                      </a:lnTo>
                      <a:lnTo>
                        <a:pt x="57" y="119"/>
                      </a:lnTo>
                      <a:lnTo>
                        <a:pt x="44" y="124"/>
                      </a:lnTo>
                      <a:lnTo>
                        <a:pt x="31" y="129"/>
                      </a:lnTo>
                      <a:lnTo>
                        <a:pt x="19" y="137"/>
                      </a:lnTo>
                      <a:lnTo>
                        <a:pt x="11" y="145"/>
                      </a:lnTo>
                      <a:lnTo>
                        <a:pt x="5" y="153"/>
                      </a:lnTo>
                      <a:lnTo>
                        <a:pt x="1" y="163"/>
                      </a:lnTo>
                      <a:lnTo>
                        <a:pt x="0" y="173"/>
                      </a:lnTo>
                      <a:lnTo>
                        <a:pt x="0" y="187"/>
                      </a:lnTo>
                      <a:lnTo>
                        <a:pt x="0" y="187"/>
                      </a:lnTo>
                      <a:lnTo>
                        <a:pt x="1" y="191"/>
                      </a:lnTo>
                      <a:lnTo>
                        <a:pt x="5" y="192"/>
                      </a:lnTo>
                      <a:lnTo>
                        <a:pt x="70" y="192"/>
                      </a:lnTo>
                      <a:lnTo>
                        <a:pt x="70" y="192"/>
                      </a:lnTo>
                      <a:lnTo>
                        <a:pt x="73" y="191"/>
                      </a:lnTo>
                      <a:lnTo>
                        <a:pt x="75" y="187"/>
                      </a:lnTo>
                      <a:lnTo>
                        <a:pt x="75" y="187"/>
                      </a:lnTo>
                      <a:lnTo>
                        <a:pt x="78" y="178"/>
                      </a:lnTo>
                      <a:lnTo>
                        <a:pt x="81" y="169"/>
                      </a:lnTo>
                      <a:lnTo>
                        <a:pt x="88" y="160"/>
                      </a:lnTo>
                      <a:lnTo>
                        <a:pt x="94" y="152"/>
                      </a:lnTo>
                      <a:lnTo>
                        <a:pt x="102" y="143"/>
                      </a:lnTo>
                      <a:lnTo>
                        <a:pt x="112" y="137"/>
                      </a:lnTo>
                      <a:lnTo>
                        <a:pt x="124" y="130"/>
                      </a:lnTo>
                      <a:lnTo>
                        <a:pt x="135" y="124"/>
                      </a:lnTo>
                      <a:lnTo>
                        <a:pt x="135" y="12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0" name="Freeform 352">
                  <a:extLst>
                    <a:ext uri="{FF2B5EF4-FFF2-40B4-BE49-F238E27FC236}">
                      <a16:creationId xmlns:a16="http://schemas.microsoft.com/office/drawing/2014/main" id="{1696C53F-C572-D3E0-575D-255253616E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22047" y="1408760"/>
                  <a:ext cx="219273" cy="280670"/>
                </a:xfrm>
                <a:custGeom>
                  <a:avLst/>
                  <a:gdLst>
                    <a:gd name="T0" fmla="*/ 77 w 150"/>
                    <a:gd name="T1" fmla="*/ 116 h 192"/>
                    <a:gd name="T2" fmla="*/ 72 w 150"/>
                    <a:gd name="T3" fmla="*/ 109 h 192"/>
                    <a:gd name="T4" fmla="*/ 72 w 150"/>
                    <a:gd name="T5" fmla="*/ 106 h 192"/>
                    <a:gd name="T6" fmla="*/ 73 w 150"/>
                    <a:gd name="T7" fmla="*/ 104 h 192"/>
                    <a:gd name="T8" fmla="*/ 82 w 150"/>
                    <a:gd name="T9" fmla="*/ 94 h 192"/>
                    <a:gd name="T10" fmla="*/ 90 w 150"/>
                    <a:gd name="T11" fmla="*/ 70 h 192"/>
                    <a:gd name="T12" fmla="*/ 91 w 150"/>
                    <a:gd name="T13" fmla="*/ 54 h 192"/>
                    <a:gd name="T14" fmla="*/ 86 w 150"/>
                    <a:gd name="T15" fmla="*/ 33 h 192"/>
                    <a:gd name="T16" fmla="*/ 77 w 150"/>
                    <a:gd name="T17" fmla="*/ 16 h 192"/>
                    <a:gd name="T18" fmla="*/ 64 w 150"/>
                    <a:gd name="T19" fmla="*/ 5 h 192"/>
                    <a:gd name="T20" fmla="*/ 46 w 150"/>
                    <a:gd name="T21" fmla="*/ 0 h 192"/>
                    <a:gd name="T22" fmla="*/ 36 w 150"/>
                    <a:gd name="T23" fmla="*/ 2 h 192"/>
                    <a:gd name="T24" fmla="*/ 20 w 150"/>
                    <a:gd name="T25" fmla="*/ 10 h 192"/>
                    <a:gd name="T26" fmla="*/ 8 w 150"/>
                    <a:gd name="T27" fmla="*/ 23 h 192"/>
                    <a:gd name="T28" fmla="*/ 2 w 150"/>
                    <a:gd name="T29" fmla="*/ 42 h 192"/>
                    <a:gd name="T30" fmla="*/ 0 w 150"/>
                    <a:gd name="T31" fmla="*/ 54 h 192"/>
                    <a:gd name="T32" fmla="*/ 3 w 150"/>
                    <a:gd name="T33" fmla="*/ 83 h 192"/>
                    <a:gd name="T34" fmla="*/ 13 w 150"/>
                    <a:gd name="T35" fmla="*/ 99 h 192"/>
                    <a:gd name="T36" fmla="*/ 18 w 150"/>
                    <a:gd name="T37" fmla="*/ 104 h 192"/>
                    <a:gd name="T38" fmla="*/ 20 w 150"/>
                    <a:gd name="T39" fmla="*/ 109 h 192"/>
                    <a:gd name="T40" fmla="*/ 20 w 150"/>
                    <a:gd name="T41" fmla="*/ 109 h 192"/>
                    <a:gd name="T42" fmla="*/ 15 w 150"/>
                    <a:gd name="T43" fmla="*/ 116 h 192"/>
                    <a:gd name="T44" fmla="*/ 15 w 150"/>
                    <a:gd name="T45" fmla="*/ 116 h 192"/>
                    <a:gd name="T46" fmla="*/ 11 w 150"/>
                    <a:gd name="T47" fmla="*/ 117 h 192"/>
                    <a:gd name="T48" fmla="*/ 11 w 150"/>
                    <a:gd name="T49" fmla="*/ 122 h 192"/>
                    <a:gd name="T50" fmla="*/ 13 w 150"/>
                    <a:gd name="T51" fmla="*/ 124 h 192"/>
                    <a:gd name="T52" fmla="*/ 36 w 150"/>
                    <a:gd name="T53" fmla="*/ 137 h 192"/>
                    <a:gd name="T54" fmla="*/ 54 w 150"/>
                    <a:gd name="T55" fmla="*/ 152 h 192"/>
                    <a:gd name="T56" fmla="*/ 67 w 150"/>
                    <a:gd name="T57" fmla="*/ 169 h 192"/>
                    <a:gd name="T58" fmla="*/ 73 w 150"/>
                    <a:gd name="T59" fmla="*/ 187 h 192"/>
                    <a:gd name="T60" fmla="*/ 75 w 150"/>
                    <a:gd name="T61" fmla="*/ 191 h 192"/>
                    <a:gd name="T62" fmla="*/ 145 w 150"/>
                    <a:gd name="T63" fmla="*/ 192 h 192"/>
                    <a:gd name="T64" fmla="*/ 148 w 150"/>
                    <a:gd name="T65" fmla="*/ 191 h 192"/>
                    <a:gd name="T66" fmla="*/ 150 w 150"/>
                    <a:gd name="T67" fmla="*/ 173 h 192"/>
                    <a:gd name="T68" fmla="*/ 148 w 150"/>
                    <a:gd name="T69" fmla="*/ 163 h 192"/>
                    <a:gd name="T70" fmla="*/ 137 w 150"/>
                    <a:gd name="T71" fmla="*/ 145 h 192"/>
                    <a:gd name="T72" fmla="*/ 117 w 150"/>
                    <a:gd name="T73" fmla="*/ 129 h 192"/>
                    <a:gd name="T74" fmla="*/ 91 w 150"/>
                    <a:gd name="T75" fmla="*/ 119 h 192"/>
                    <a:gd name="T76" fmla="*/ 77 w 150"/>
                    <a:gd name="T77" fmla="*/ 116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50" h="192">
                      <a:moveTo>
                        <a:pt x="77" y="116"/>
                      </a:moveTo>
                      <a:lnTo>
                        <a:pt x="77" y="116"/>
                      </a:lnTo>
                      <a:lnTo>
                        <a:pt x="72" y="112"/>
                      </a:lnTo>
                      <a:lnTo>
                        <a:pt x="72" y="109"/>
                      </a:lnTo>
                      <a:lnTo>
                        <a:pt x="72" y="109"/>
                      </a:lnTo>
                      <a:lnTo>
                        <a:pt x="72" y="106"/>
                      </a:lnTo>
                      <a:lnTo>
                        <a:pt x="73" y="104"/>
                      </a:lnTo>
                      <a:lnTo>
                        <a:pt x="73" y="104"/>
                      </a:lnTo>
                      <a:lnTo>
                        <a:pt x="78" y="99"/>
                      </a:lnTo>
                      <a:lnTo>
                        <a:pt x="82" y="94"/>
                      </a:lnTo>
                      <a:lnTo>
                        <a:pt x="86" y="83"/>
                      </a:lnTo>
                      <a:lnTo>
                        <a:pt x="90" y="70"/>
                      </a:lnTo>
                      <a:lnTo>
                        <a:pt x="91" y="54"/>
                      </a:lnTo>
                      <a:lnTo>
                        <a:pt x="91" y="54"/>
                      </a:lnTo>
                      <a:lnTo>
                        <a:pt x="90" y="42"/>
                      </a:lnTo>
                      <a:lnTo>
                        <a:pt x="86" y="33"/>
                      </a:lnTo>
                      <a:lnTo>
                        <a:pt x="83" y="23"/>
                      </a:lnTo>
                      <a:lnTo>
                        <a:pt x="77" y="16"/>
                      </a:lnTo>
                      <a:lnTo>
                        <a:pt x="70" y="10"/>
                      </a:lnTo>
                      <a:lnTo>
                        <a:pt x="64" y="5"/>
                      </a:lnTo>
                      <a:lnTo>
                        <a:pt x="54" y="2"/>
                      </a:lnTo>
                      <a:lnTo>
                        <a:pt x="46" y="0"/>
                      </a:lnTo>
                      <a:lnTo>
                        <a:pt x="46" y="0"/>
                      </a:lnTo>
                      <a:lnTo>
                        <a:pt x="36" y="2"/>
                      </a:lnTo>
                      <a:lnTo>
                        <a:pt x="28" y="5"/>
                      </a:lnTo>
                      <a:lnTo>
                        <a:pt x="20" y="10"/>
                      </a:lnTo>
                      <a:lnTo>
                        <a:pt x="13" y="16"/>
                      </a:lnTo>
                      <a:lnTo>
                        <a:pt x="8" y="23"/>
                      </a:lnTo>
                      <a:lnTo>
                        <a:pt x="3" y="33"/>
                      </a:lnTo>
                      <a:lnTo>
                        <a:pt x="2" y="42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2" y="70"/>
                      </a:lnTo>
                      <a:lnTo>
                        <a:pt x="3" y="83"/>
                      </a:lnTo>
                      <a:lnTo>
                        <a:pt x="8" y="94"/>
                      </a:lnTo>
                      <a:lnTo>
                        <a:pt x="13" y="99"/>
                      </a:lnTo>
                      <a:lnTo>
                        <a:pt x="18" y="104"/>
                      </a:lnTo>
                      <a:lnTo>
                        <a:pt x="18" y="104"/>
                      </a:lnTo>
                      <a:lnTo>
                        <a:pt x="20" y="106"/>
                      </a:lnTo>
                      <a:lnTo>
                        <a:pt x="20" y="109"/>
                      </a:lnTo>
                      <a:lnTo>
                        <a:pt x="20" y="109"/>
                      </a:lnTo>
                      <a:lnTo>
                        <a:pt x="20" y="109"/>
                      </a:lnTo>
                      <a:lnTo>
                        <a:pt x="18" y="112"/>
                      </a:lnTo>
                      <a:lnTo>
                        <a:pt x="15" y="116"/>
                      </a:lnTo>
                      <a:lnTo>
                        <a:pt x="15" y="116"/>
                      </a:lnTo>
                      <a:lnTo>
                        <a:pt x="15" y="116"/>
                      </a:lnTo>
                      <a:lnTo>
                        <a:pt x="15" y="116"/>
                      </a:lnTo>
                      <a:lnTo>
                        <a:pt x="11" y="117"/>
                      </a:lnTo>
                      <a:lnTo>
                        <a:pt x="10" y="119"/>
                      </a:lnTo>
                      <a:lnTo>
                        <a:pt x="11" y="122"/>
                      </a:lnTo>
                      <a:lnTo>
                        <a:pt x="13" y="124"/>
                      </a:lnTo>
                      <a:lnTo>
                        <a:pt x="13" y="124"/>
                      </a:lnTo>
                      <a:lnTo>
                        <a:pt x="25" y="130"/>
                      </a:lnTo>
                      <a:lnTo>
                        <a:pt x="36" y="137"/>
                      </a:lnTo>
                      <a:lnTo>
                        <a:pt x="46" y="143"/>
                      </a:lnTo>
                      <a:lnTo>
                        <a:pt x="54" y="152"/>
                      </a:lnTo>
                      <a:lnTo>
                        <a:pt x="60" y="160"/>
                      </a:lnTo>
                      <a:lnTo>
                        <a:pt x="67" y="169"/>
                      </a:lnTo>
                      <a:lnTo>
                        <a:pt x="72" y="178"/>
                      </a:lnTo>
                      <a:lnTo>
                        <a:pt x="73" y="187"/>
                      </a:lnTo>
                      <a:lnTo>
                        <a:pt x="73" y="187"/>
                      </a:lnTo>
                      <a:lnTo>
                        <a:pt x="75" y="191"/>
                      </a:lnTo>
                      <a:lnTo>
                        <a:pt x="78" y="192"/>
                      </a:lnTo>
                      <a:lnTo>
                        <a:pt x="145" y="192"/>
                      </a:lnTo>
                      <a:lnTo>
                        <a:pt x="145" y="192"/>
                      </a:lnTo>
                      <a:lnTo>
                        <a:pt x="148" y="191"/>
                      </a:lnTo>
                      <a:lnTo>
                        <a:pt x="150" y="187"/>
                      </a:lnTo>
                      <a:lnTo>
                        <a:pt x="150" y="173"/>
                      </a:lnTo>
                      <a:lnTo>
                        <a:pt x="150" y="173"/>
                      </a:lnTo>
                      <a:lnTo>
                        <a:pt x="148" y="163"/>
                      </a:lnTo>
                      <a:lnTo>
                        <a:pt x="143" y="153"/>
                      </a:lnTo>
                      <a:lnTo>
                        <a:pt x="137" y="145"/>
                      </a:lnTo>
                      <a:lnTo>
                        <a:pt x="129" y="137"/>
                      </a:lnTo>
                      <a:lnTo>
                        <a:pt x="117" y="129"/>
                      </a:lnTo>
                      <a:lnTo>
                        <a:pt x="106" y="124"/>
                      </a:lnTo>
                      <a:lnTo>
                        <a:pt x="91" y="119"/>
                      </a:lnTo>
                      <a:lnTo>
                        <a:pt x="77" y="116"/>
                      </a:lnTo>
                      <a:lnTo>
                        <a:pt x="77" y="1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61" name="Grupo 60">
              <a:extLst>
                <a:ext uri="{FF2B5EF4-FFF2-40B4-BE49-F238E27FC236}">
                  <a16:creationId xmlns:a16="http://schemas.microsoft.com/office/drawing/2014/main" id="{EBF1EB1A-D2F5-9ABD-E45E-ECFDBED187B3}"/>
                </a:ext>
              </a:extLst>
            </p:cNvPr>
            <p:cNvGrpSpPr/>
            <p:nvPr/>
          </p:nvGrpSpPr>
          <p:grpSpPr>
            <a:xfrm>
              <a:off x="1295573" y="2911162"/>
              <a:ext cx="2254218" cy="2121788"/>
              <a:chOff x="1295573" y="2911162"/>
              <a:chExt cx="2254218" cy="2121788"/>
            </a:xfrm>
          </p:grpSpPr>
          <p:cxnSp>
            <p:nvCxnSpPr>
              <p:cNvPr id="4" name="Straight Arrow Connector 14">
                <a:extLst>
                  <a:ext uri="{FF2B5EF4-FFF2-40B4-BE49-F238E27FC236}">
                    <a16:creationId xmlns:a16="http://schemas.microsoft.com/office/drawing/2014/main" id="{C3DB6C1B-8EEB-12D8-4BA2-B5F16E411E5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20819" y="4233314"/>
                <a:ext cx="204173" cy="799636"/>
              </a:xfrm>
              <a:prstGeom prst="straightConnector1">
                <a:avLst/>
              </a:prstGeom>
              <a:ln w="38100">
                <a:solidFill>
                  <a:schemeClr val="accent3"/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" name="Group 9">
                <a:extLst>
                  <a:ext uri="{FF2B5EF4-FFF2-40B4-BE49-F238E27FC236}">
                    <a16:creationId xmlns:a16="http://schemas.microsoft.com/office/drawing/2014/main" id="{267536DB-0C91-1319-894D-F3E4B790322C}"/>
                  </a:ext>
                </a:extLst>
              </p:cNvPr>
              <p:cNvGrpSpPr/>
              <p:nvPr/>
            </p:nvGrpSpPr>
            <p:grpSpPr>
              <a:xfrm>
                <a:off x="1295573" y="2911162"/>
                <a:ext cx="2254218" cy="1841228"/>
                <a:chOff x="779260" y="2164990"/>
                <a:chExt cx="3049588" cy="2095501"/>
              </a:xfrm>
            </p:grpSpPr>
            <p:sp>
              <p:nvSpPr>
                <p:cNvPr id="20" name="Freeform 42">
                  <a:extLst>
                    <a:ext uri="{FF2B5EF4-FFF2-40B4-BE49-F238E27FC236}">
                      <a16:creationId xmlns:a16="http://schemas.microsoft.com/office/drawing/2014/main" id="{9F39FB29-B754-1802-4BAE-DF4EE5084B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93648" y="3582628"/>
                  <a:ext cx="1428750" cy="677863"/>
                </a:xfrm>
                <a:custGeom>
                  <a:avLst/>
                  <a:gdLst>
                    <a:gd name="T0" fmla="*/ 0 w 379"/>
                    <a:gd name="T1" fmla="*/ 58 h 180"/>
                    <a:gd name="T2" fmla="*/ 70 w 379"/>
                    <a:gd name="T3" fmla="*/ 180 h 180"/>
                    <a:gd name="T4" fmla="*/ 306 w 379"/>
                    <a:gd name="T5" fmla="*/ 179 h 180"/>
                    <a:gd name="T6" fmla="*/ 379 w 379"/>
                    <a:gd name="T7" fmla="*/ 55 h 180"/>
                    <a:gd name="T8" fmla="*/ 0 w 379"/>
                    <a:gd name="T9" fmla="*/ 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9" h="180">
                      <a:moveTo>
                        <a:pt x="0" y="58"/>
                      </a:moveTo>
                      <a:cubicBezTo>
                        <a:pt x="0" y="58"/>
                        <a:pt x="50" y="143"/>
                        <a:pt x="70" y="180"/>
                      </a:cubicBezTo>
                      <a:cubicBezTo>
                        <a:pt x="144" y="151"/>
                        <a:pt x="233" y="151"/>
                        <a:pt x="306" y="179"/>
                      </a:cubicBezTo>
                      <a:cubicBezTo>
                        <a:pt x="344" y="116"/>
                        <a:pt x="367" y="75"/>
                        <a:pt x="379" y="55"/>
                      </a:cubicBezTo>
                      <a:cubicBezTo>
                        <a:pt x="263" y="3"/>
                        <a:pt x="121" y="0"/>
                        <a:pt x="0" y="5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3"/>
                    </a:gs>
                    <a:gs pos="100000">
                      <a:schemeClr val="accent3">
                        <a:lumMod val="70000"/>
                      </a:schemeClr>
                    </a:gs>
                  </a:gsLst>
                  <a:lin ang="12600000" scaled="0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1" name="Freeform 43">
                  <a:extLst>
                    <a:ext uri="{FF2B5EF4-FFF2-40B4-BE49-F238E27FC236}">
                      <a16:creationId xmlns:a16="http://schemas.microsoft.com/office/drawing/2014/main" id="{9C0C3EAA-76A9-DA6B-7A8A-45B7D1A52C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9260" y="2164990"/>
                  <a:ext cx="3049588" cy="1793875"/>
                </a:xfrm>
                <a:custGeom>
                  <a:avLst/>
                  <a:gdLst>
                    <a:gd name="T0" fmla="*/ 0 w 809"/>
                    <a:gd name="T1" fmla="*/ 141 h 476"/>
                    <a:gd name="T2" fmla="*/ 809 w 809"/>
                    <a:gd name="T3" fmla="*/ 140 h 476"/>
                    <a:gd name="T4" fmla="*/ 617 w 809"/>
                    <a:gd name="T5" fmla="*/ 475 h 476"/>
                    <a:gd name="T6" fmla="*/ 193 w 809"/>
                    <a:gd name="T7" fmla="*/ 476 h 476"/>
                    <a:gd name="T8" fmla="*/ 0 w 809"/>
                    <a:gd name="T9" fmla="*/ 141 h 4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9" h="476">
                      <a:moveTo>
                        <a:pt x="0" y="141"/>
                      </a:moveTo>
                      <a:cubicBezTo>
                        <a:pt x="240" y="0"/>
                        <a:pt x="571" y="1"/>
                        <a:pt x="809" y="140"/>
                      </a:cubicBezTo>
                      <a:cubicBezTo>
                        <a:pt x="745" y="254"/>
                        <a:pt x="637" y="441"/>
                        <a:pt x="617" y="475"/>
                      </a:cubicBezTo>
                      <a:cubicBezTo>
                        <a:pt x="484" y="407"/>
                        <a:pt x="314" y="407"/>
                        <a:pt x="193" y="476"/>
                      </a:cubicBezTo>
                      <a:cubicBezTo>
                        <a:pt x="116" y="344"/>
                        <a:pt x="0" y="141"/>
                        <a:pt x="0" y="14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3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3600000" scaled="0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</p:grpSp>
          <p:grpSp>
            <p:nvGrpSpPr>
              <p:cNvPr id="51" name="Check-Box">
                <a:extLst>
                  <a:ext uri="{FF2B5EF4-FFF2-40B4-BE49-F238E27FC236}">
                    <a16:creationId xmlns:a16="http://schemas.microsoft.com/office/drawing/2014/main" id="{3B7ABDC0-801E-2CDF-2DC3-2E3BB33270A3}"/>
                  </a:ext>
                </a:extLst>
              </p:cNvPr>
              <p:cNvGrpSpPr/>
              <p:nvPr/>
            </p:nvGrpSpPr>
            <p:grpSpPr>
              <a:xfrm>
                <a:off x="2103858" y="3410394"/>
                <a:ext cx="654897" cy="586191"/>
                <a:chOff x="540393" y="4987303"/>
                <a:chExt cx="654897" cy="586191"/>
              </a:xfrm>
              <a:solidFill>
                <a:srgbClr val="FF0000"/>
              </a:solidFill>
            </p:grpSpPr>
            <p:sp>
              <p:nvSpPr>
                <p:cNvPr id="52" name="Freeform 194">
                  <a:extLst>
                    <a:ext uri="{FF2B5EF4-FFF2-40B4-BE49-F238E27FC236}">
                      <a16:creationId xmlns:a16="http://schemas.microsoft.com/office/drawing/2014/main" id="{409F68D2-0339-4B37-46AC-B4F8666BE3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4648" y="4998997"/>
                  <a:ext cx="530642" cy="426852"/>
                </a:xfrm>
                <a:custGeom>
                  <a:avLst/>
                  <a:gdLst>
                    <a:gd name="T0" fmla="*/ 96 w 363"/>
                    <a:gd name="T1" fmla="*/ 285 h 292"/>
                    <a:gd name="T2" fmla="*/ 6 w 363"/>
                    <a:gd name="T3" fmla="*/ 194 h 292"/>
                    <a:gd name="T4" fmla="*/ 6 w 363"/>
                    <a:gd name="T5" fmla="*/ 194 h 292"/>
                    <a:gd name="T6" fmla="*/ 1 w 363"/>
                    <a:gd name="T7" fmla="*/ 187 h 292"/>
                    <a:gd name="T8" fmla="*/ 0 w 363"/>
                    <a:gd name="T9" fmla="*/ 181 h 292"/>
                    <a:gd name="T10" fmla="*/ 1 w 363"/>
                    <a:gd name="T11" fmla="*/ 173 h 292"/>
                    <a:gd name="T12" fmla="*/ 6 w 363"/>
                    <a:gd name="T13" fmla="*/ 166 h 292"/>
                    <a:gd name="T14" fmla="*/ 26 w 363"/>
                    <a:gd name="T15" fmla="*/ 147 h 292"/>
                    <a:gd name="T16" fmla="*/ 26 w 363"/>
                    <a:gd name="T17" fmla="*/ 147 h 292"/>
                    <a:gd name="T18" fmla="*/ 32 w 363"/>
                    <a:gd name="T19" fmla="*/ 143 h 292"/>
                    <a:gd name="T20" fmla="*/ 39 w 363"/>
                    <a:gd name="T21" fmla="*/ 142 h 292"/>
                    <a:gd name="T22" fmla="*/ 47 w 363"/>
                    <a:gd name="T23" fmla="*/ 143 h 292"/>
                    <a:gd name="T24" fmla="*/ 53 w 363"/>
                    <a:gd name="T25" fmla="*/ 147 h 292"/>
                    <a:gd name="T26" fmla="*/ 96 w 363"/>
                    <a:gd name="T27" fmla="*/ 191 h 292"/>
                    <a:gd name="T28" fmla="*/ 96 w 363"/>
                    <a:gd name="T29" fmla="*/ 191 h 292"/>
                    <a:gd name="T30" fmla="*/ 102 w 363"/>
                    <a:gd name="T31" fmla="*/ 196 h 292"/>
                    <a:gd name="T32" fmla="*/ 110 w 363"/>
                    <a:gd name="T33" fmla="*/ 197 h 292"/>
                    <a:gd name="T34" fmla="*/ 117 w 363"/>
                    <a:gd name="T35" fmla="*/ 196 h 292"/>
                    <a:gd name="T36" fmla="*/ 123 w 363"/>
                    <a:gd name="T37" fmla="*/ 191 h 292"/>
                    <a:gd name="T38" fmla="*/ 309 w 363"/>
                    <a:gd name="T39" fmla="*/ 5 h 292"/>
                    <a:gd name="T40" fmla="*/ 309 w 363"/>
                    <a:gd name="T41" fmla="*/ 5 h 292"/>
                    <a:gd name="T42" fmla="*/ 316 w 363"/>
                    <a:gd name="T43" fmla="*/ 2 h 292"/>
                    <a:gd name="T44" fmla="*/ 324 w 363"/>
                    <a:gd name="T45" fmla="*/ 0 h 292"/>
                    <a:gd name="T46" fmla="*/ 330 w 363"/>
                    <a:gd name="T47" fmla="*/ 2 h 292"/>
                    <a:gd name="T48" fmla="*/ 337 w 363"/>
                    <a:gd name="T49" fmla="*/ 5 h 292"/>
                    <a:gd name="T50" fmla="*/ 357 w 363"/>
                    <a:gd name="T51" fmla="*/ 24 h 292"/>
                    <a:gd name="T52" fmla="*/ 357 w 363"/>
                    <a:gd name="T53" fmla="*/ 24 h 292"/>
                    <a:gd name="T54" fmla="*/ 361 w 363"/>
                    <a:gd name="T55" fmla="*/ 31 h 292"/>
                    <a:gd name="T56" fmla="*/ 363 w 363"/>
                    <a:gd name="T57" fmla="*/ 39 h 292"/>
                    <a:gd name="T58" fmla="*/ 361 w 363"/>
                    <a:gd name="T59" fmla="*/ 46 h 292"/>
                    <a:gd name="T60" fmla="*/ 357 w 363"/>
                    <a:gd name="T61" fmla="*/ 52 h 292"/>
                    <a:gd name="T62" fmla="*/ 123 w 363"/>
                    <a:gd name="T63" fmla="*/ 285 h 292"/>
                    <a:gd name="T64" fmla="*/ 123 w 363"/>
                    <a:gd name="T65" fmla="*/ 285 h 292"/>
                    <a:gd name="T66" fmla="*/ 117 w 363"/>
                    <a:gd name="T67" fmla="*/ 290 h 292"/>
                    <a:gd name="T68" fmla="*/ 110 w 363"/>
                    <a:gd name="T69" fmla="*/ 292 h 292"/>
                    <a:gd name="T70" fmla="*/ 102 w 363"/>
                    <a:gd name="T71" fmla="*/ 290 h 292"/>
                    <a:gd name="T72" fmla="*/ 96 w 363"/>
                    <a:gd name="T73" fmla="*/ 285 h 292"/>
                    <a:gd name="T74" fmla="*/ 96 w 363"/>
                    <a:gd name="T75" fmla="*/ 285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363" h="292">
                      <a:moveTo>
                        <a:pt x="96" y="285"/>
                      </a:moveTo>
                      <a:lnTo>
                        <a:pt x="6" y="194"/>
                      </a:lnTo>
                      <a:lnTo>
                        <a:pt x="6" y="194"/>
                      </a:lnTo>
                      <a:lnTo>
                        <a:pt x="1" y="187"/>
                      </a:lnTo>
                      <a:lnTo>
                        <a:pt x="0" y="181"/>
                      </a:lnTo>
                      <a:lnTo>
                        <a:pt x="1" y="173"/>
                      </a:lnTo>
                      <a:lnTo>
                        <a:pt x="6" y="166"/>
                      </a:lnTo>
                      <a:lnTo>
                        <a:pt x="26" y="147"/>
                      </a:lnTo>
                      <a:lnTo>
                        <a:pt x="26" y="147"/>
                      </a:lnTo>
                      <a:lnTo>
                        <a:pt x="32" y="143"/>
                      </a:lnTo>
                      <a:lnTo>
                        <a:pt x="39" y="142"/>
                      </a:lnTo>
                      <a:lnTo>
                        <a:pt x="47" y="143"/>
                      </a:lnTo>
                      <a:lnTo>
                        <a:pt x="53" y="147"/>
                      </a:lnTo>
                      <a:lnTo>
                        <a:pt x="96" y="191"/>
                      </a:lnTo>
                      <a:lnTo>
                        <a:pt x="96" y="191"/>
                      </a:lnTo>
                      <a:lnTo>
                        <a:pt x="102" y="196"/>
                      </a:lnTo>
                      <a:lnTo>
                        <a:pt x="110" y="197"/>
                      </a:lnTo>
                      <a:lnTo>
                        <a:pt x="117" y="196"/>
                      </a:lnTo>
                      <a:lnTo>
                        <a:pt x="123" y="191"/>
                      </a:lnTo>
                      <a:lnTo>
                        <a:pt x="309" y="5"/>
                      </a:lnTo>
                      <a:lnTo>
                        <a:pt x="309" y="5"/>
                      </a:lnTo>
                      <a:lnTo>
                        <a:pt x="316" y="2"/>
                      </a:lnTo>
                      <a:lnTo>
                        <a:pt x="324" y="0"/>
                      </a:lnTo>
                      <a:lnTo>
                        <a:pt x="330" y="2"/>
                      </a:lnTo>
                      <a:lnTo>
                        <a:pt x="337" y="5"/>
                      </a:lnTo>
                      <a:lnTo>
                        <a:pt x="357" y="24"/>
                      </a:lnTo>
                      <a:lnTo>
                        <a:pt x="357" y="24"/>
                      </a:lnTo>
                      <a:lnTo>
                        <a:pt x="361" y="31"/>
                      </a:lnTo>
                      <a:lnTo>
                        <a:pt x="363" y="39"/>
                      </a:lnTo>
                      <a:lnTo>
                        <a:pt x="361" y="46"/>
                      </a:lnTo>
                      <a:lnTo>
                        <a:pt x="357" y="52"/>
                      </a:lnTo>
                      <a:lnTo>
                        <a:pt x="123" y="285"/>
                      </a:lnTo>
                      <a:lnTo>
                        <a:pt x="123" y="285"/>
                      </a:lnTo>
                      <a:lnTo>
                        <a:pt x="117" y="290"/>
                      </a:lnTo>
                      <a:lnTo>
                        <a:pt x="110" y="292"/>
                      </a:lnTo>
                      <a:lnTo>
                        <a:pt x="102" y="290"/>
                      </a:lnTo>
                      <a:lnTo>
                        <a:pt x="96" y="285"/>
                      </a:lnTo>
                      <a:lnTo>
                        <a:pt x="96" y="28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3" name="Freeform 195">
                  <a:extLst>
                    <a:ext uri="{FF2B5EF4-FFF2-40B4-BE49-F238E27FC236}">
                      <a16:creationId xmlns:a16="http://schemas.microsoft.com/office/drawing/2014/main" id="{3CC3EED5-FA04-00EF-18B1-99BCD26DE1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0393" y="4987303"/>
                  <a:ext cx="586191" cy="586191"/>
                </a:xfrm>
                <a:custGeom>
                  <a:avLst/>
                  <a:gdLst>
                    <a:gd name="T0" fmla="*/ 67 w 401"/>
                    <a:gd name="T1" fmla="*/ 354 h 401"/>
                    <a:gd name="T2" fmla="*/ 59 w 401"/>
                    <a:gd name="T3" fmla="*/ 352 h 401"/>
                    <a:gd name="T4" fmla="*/ 49 w 401"/>
                    <a:gd name="T5" fmla="*/ 342 h 401"/>
                    <a:gd name="T6" fmla="*/ 47 w 401"/>
                    <a:gd name="T7" fmla="*/ 65 h 401"/>
                    <a:gd name="T8" fmla="*/ 49 w 401"/>
                    <a:gd name="T9" fmla="*/ 58 h 401"/>
                    <a:gd name="T10" fmla="*/ 59 w 401"/>
                    <a:gd name="T11" fmla="*/ 47 h 401"/>
                    <a:gd name="T12" fmla="*/ 316 w 401"/>
                    <a:gd name="T13" fmla="*/ 45 h 401"/>
                    <a:gd name="T14" fmla="*/ 323 w 401"/>
                    <a:gd name="T15" fmla="*/ 44 h 401"/>
                    <a:gd name="T16" fmla="*/ 337 w 401"/>
                    <a:gd name="T17" fmla="*/ 32 h 401"/>
                    <a:gd name="T18" fmla="*/ 341 w 401"/>
                    <a:gd name="T19" fmla="*/ 27 h 401"/>
                    <a:gd name="T20" fmla="*/ 344 w 401"/>
                    <a:gd name="T21" fmla="*/ 16 h 401"/>
                    <a:gd name="T22" fmla="*/ 339 w 401"/>
                    <a:gd name="T23" fmla="*/ 6 h 401"/>
                    <a:gd name="T24" fmla="*/ 329 w 401"/>
                    <a:gd name="T25" fmla="*/ 0 h 401"/>
                    <a:gd name="T26" fmla="*/ 19 w 401"/>
                    <a:gd name="T27" fmla="*/ 0 h 401"/>
                    <a:gd name="T28" fmla="*/ 11 w 401"/>
                    <a:gd name="T29" fmla="*/ 0 h 401"/>
                    <a:gd name="T30" fmla="*/ 2 w 401"/>
                    <a:gd name="T31" fmla="*/ 11 h 401"/>
                    <a:gd name="T32" fmla="*/ 0 w 401"/>
                    <a:gd name="T33" fmla="*/ 381 h 401"/>
                    <a:gd name="T34" fmla="*/ 2 w 401"/>
                    <a:gd name="T35" fmla="*/ 389 h 401"/>
                    <a:gd name="T36" fmla="*/ 11 w 401"/>
                    <a:gd name="T37" fmla="*/ 399 h 401"/>
                    <a:gd name="T38" fmla="*/ 381 w 401"/>
                    <a:gd name="T39" fmla="*/ 401 h 401"/>
                    <a:gd name="T40" fmla="*/ 389 w 401"/>
                    <a:gd name="T41" fmla="*/ 399 h 401"/>
                    <a:gd name="T42" fmla="*/ 401 w 401"/>
                    <a:gd name="T43" fmla="*/ 389 h 401"/>
                    <a:gd name="T44" fmla="*/ 401 w 401"/>
                    <a:gd name="T45" fmla="*/ 186 h 401"/>
                    <a:gd name="T46" fmla="*/ 401 w 401"/>
                    <a:gd name="T47" fmla="*/ 181 h 401"/>
                    <a:gd name="T48" fmla="*/ 394 w 401"/>
                    <a:gd name="T49" fmla="*/ 171 h 401"/>
                    <a:gd name="T50" fmla="*/ 385 w 401"/>
                    <a:gd name="T51" fmla="*/ 166 h 401"/>
                    <a:gd name="T52" fmla="*/ 373 w 401"/>
                    <a:gd name="T53" fmla="*/ 169 h 401"/>
                    <a:gd name="T54" fmla="*/ 360 w 401"/>
                    <a:gd name="T55" fmla="*/ 181 h 401"/>
                    <a:gd name="T56" fmla="*/ 357 w 401"/>
                    <a:gd name="T57" fmla="*/ 186 h 401"/>
                    <a:gd name="T58" fmla="*/ 355 w 401"/>
                    <a:gd name="T59" fmla="*/ 334 h 401"/>
                    <a:gd name="T60" fmla="*/ 354 w 401"/>
                    <a:gd name="T61" fmla="*/ 342 h 401"/>
                    <a:gd name="T62" fmla="*/ 342 w 401"/>
                    <a:gd name="T63" fmla="*/ 352 h 401"/>
                    <a:gd name="T64" fmla="*/ 336 w 401"/>
                    <a:gd name="T65" fmla="*/ 354 h 4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01" h="401">
                      <a:moveTo>
                        <a:pt x="336" y="354"/>
                      </a:moveTo>
                      <a:lnTo>
                        <a:pt x="67" y="354"/>
                      </a:lnTo>
                      <a:lnTo>
                        <a:pt x="67" y="354"/>
                      </a:lnTo>
                      <a:lnTo>
                        <a:pt x="59" y="352"/>
                      </a:lnTo>
                      <a:lnTo>
                        <a:pt x="52" y="349"/>
                      </a:lnTo>
                      <a:lnTo>
                        <a:pt x="49" y="342"/>
                      </a:lnTo>
                      <a:lnTo>
                        <a:pt x="47" y="334"/>
                      </a:lnTo>
                      <a:lnTo>
                        <a:pt x="47" y="65"/>
                      </a:lnTo>
                      <a:lnTo>
                        <a:pt x="47" y="65"/>
                      </a:lnTo>
                      <a:lnTo>
                        <a:pt x="49" y="58"/>
                      </a:lnTo>
                      <a:lnTo>
                        <a:pt x="52" y="52"/>
                      </a:lnTo>
                      <a:lnTo>
                        <a:pt x="59" y="47"/>
                      </a:lnTo>
                      <a:lnTo>
                        <a:pt x="67" y="45"/>
                      </a:lnTo>
                      <a:lnTo>
                        <a:pt x="316" y="45"/>
                      </a:lnTo>
                      <a:lnTo>
                        <a:pt x="316" y="45"/>
                      </a:lnTo>
                      <a:lnTo>
                        <a:pt x="323" y="44"/>
                      </a:lnTo>
                      <a:lnTo>
                        <a:pt x="329" y="41"/>
                      </a:lnTo>
                      <a:lnTo>
                        <a:pt x="337" y="32"/>
                      </a:lnTo>
                      <a:lnTo>
                        <a:pt x="337" y="32"/>
                      </a:lnTo>
                      <a:lnTo>
                        <a:pt x="341" y="27"/>
                      </a:lnTo>
                      <a:lnTo>
                        <a:pt x="344" y="23"/>
                      </a:lnTo>
                      <a:lnTo>
                        <a:pt x="344" y="16"/>
                      </a:lnTo>
                      <a:lnTo>
                        <a:pt x="342" y="11"/>
                      </a:lnTo>
                      <a:lnTo>
                        <a:pt x="339" y="6"/>
                      </a:lnTo>
                      <a:lnTo>
                        <a:pt x="336" y="3"/>
                      </a:lnTo>
                      <a:lnTo>
                        <a:pt x="329" y="0"/>
                      </a:lnTo>
                      <a:lnTo>
                        <a:pt x="324" y="0"/>
                      </a:lnTo>
                      <a:lnTo>
                        <a:pt x="19" y="0"/>
                      </a:lnTo>
                      <a:lnTo>
                        <a:pt x="19" y="0"/>
                      </a:lnTo>
                      <a:lnTo>
                        <a:pt x="11" y="0"/>
                      </a:lnTo>
                      <a:lnTo>
                        <a:pt x="5" y="5"/>
                      </a:lnTo>
                      <a:lnTo>
                        <a:pt x="2" y="11"/>
                      </a:lnTo>
                      <a:lnTo>
                        <a:pt x="0" y="19"/>
                      </a:lnTo>
                      <a:lnTo>
                        <a:pt x="0" y="381"/>
                      </a:lnTo>
                      <a:lnTo>
                        <a:pt x="0" y="381"/>
                      </a:lnTo>
                      <a:lnTo>
                        <a:pt x="2" y="389"/>
                      </a:lnTo>
                      <a:lnTo>
                        <a:pt x="5" y="396"/>
                      </a:lnTo>
                      <a:lnTo>
                        <a:pt x="11" y="399"/>
                      </a:lnTo>
                      <a:lnTo>
                        <a:pt x="19" y="401"/>
                      </a:lnTo>
                      <a:lnTo>
                        <a:pt x="381" y="401"/>
                      </a:lnTo>
                      <a:lnTo>
                        <a:pt x="381" y="401"/>
                      </a:lnTo>
                      <a:lnTo>
                        <a:pt x="389" y="399"/>
                      </a:lnTo>
                      <a:lnTo>
                        <a:pt x="396" y="396"/>
                      </a:lnTo>
                      <a:lnTo>
                        <a:pt x="401" y="389"/>
                      </a:lnTo>
                      <a:lnTo>
                        <a:pt x="401" y="381"/>
                      </a:lnTo>
                      <a:lnTo>
                        <a:pt x="401" y="186"/>
                      </a:lnTo>
                      <a:lnTo>
                        <a:pt x="401" y="186"/>
                      </a:lnTo>
                      <a:lnTo>
                        <a:pt x="401" y="181"/>
                      </a:lnTo>
                      <a:lnTo>
                        <a:pt x="398" y="174"/>
                      </a:lnTo>
                      <a:lnTo>
                        <a:pt x="394" y="171"/>
                      </a:lnTo>
                      <a:lnTo>
                        <a:pt x="389" y="168"/>
                      </a:lnTo>
                      <a:lnTo>
                        <a:pt x="385" y="166"/>
                      </a:lnTo>
                      <a:lnTo>
                        <a:pt x="378" y="166"/>
                      </a:lnTo>
                      <a:lnTo>
                        <a:pt x="373" y="169"/>
                      </a:lnTo>
                      <a:lnTo>
                        <a:pt x="368" y="173"/>
                      </a:lnTo>
                      <a:lnTo>
                        <a:pt x="360" y="181"/>
                      </a:lnTo>
                      <a:lnTo>
                        <a:pt x="360" y="181"/>
                      </a:lnTo>
                      <a:lnTo>
                        <a:pt x="357" y="186"/>
                      </a:lnTo>
                      <a:lnTo>
                        <a:pt x="355" y="194"/>
                      </a:lnTo>
                      <a:lnTo>
                        <a:pt x="355" y="334"/>
                      </a:lnTo>
                      <a:lnTo>
                        <a:pt x="355" y="334"/>
                      </a:lnTo>
                      <a:lnTo>
                        <a:pt x="354" y="342"/>
                      </a:lnTo>
                      <a:lnTo>
                        <a:pt x="349" y="349"/>
                      </a:lnTo>
                      <a:lnTo>
                        <a:pt x="342" y="352"/>
                      </a:lnTo>
                      <a:lnTo>
                        <a:pt x="336" y="354"/>
                      </a:lnTo>
                      <a:lnTo>
                        <a:pt x="336" y="35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60" name="Grupo 59">
              <a:extLst>
                <a:ext uri="{FF2B5EF4-FFF2-40B4-BE49-F238E27FC236}">
                  <a16:creationId xmlns:a16="http://schemas.microsoft.com/office/drawing/2014/main" id="{BD8DFD80-626E-A835-43D5-1BC407121AC0}"/>
                </a:ext>
              </a:extLst>
            </p:cNvPr>
            <p:cNvGrpSpPr/>
            <p:nvPr/>
          </p:nvGrpSpPr>
          <p:grpSpPr>
            <a:xfrm>
              <a:off x="3293538" y="2743200"/>
              <a:ext cx="2254218" cy="2246226"/>
              <a:chOff x="3293538" y="2743200"/>
              <a:chExt cx="2254218" cy="2246226"/>
            </a:xfrm>
          </p:grpSpPr>
          <p:grpSp>
            <p:nvGrpSpPr>
              <p:cNvPr id="23" name="Group 30">
                <a:extLst>
                  <a:ext uri="{FF2B5EF4-FFF2-40B4-BE49-F238E27FC236}">
                    <a16:creationId xmlns:a16="http://schemas.microsoft.com/office/drawing/2014/main" id="{927C52B1-CF1A-8D20-C330-768F415504AC}"/>
                  </a:ext>
                </a:extLst>
              </p:cNvPr>
              <p:cNvGrpSpPr/>
              <p:nvPr/>
            </p:nvGrpSpPr>
            <p:grpSpPr>
              <a:xfrm rot="10800000">
                <a:off x="3293538" y="3148198"/>
                <a:ext cx="2254218" cy="1841228"/>
                <a:chOff x="779260" y="2164990"/>
                <a:chExt cx="3049588" cy="2095501"/>
              </a:xfrm>
            </p:grpSpPr>
            <p:sp>
              <p:nvSpPr>
                <p:cNvPr id="25" name="Freeform 42">
                  <a:extLst>
                    <a:ext uri="{FF2B5EF4-FFF2-40B4-BE49-F238E27FC236}">
                      <a16:creationId xmlns:a16="http://schemas.microsoft.com/office/drawing/2014/main" id="{48DAD32D-C58A-E875-3A4B-B532CC3298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93648" y="3582628"/>
                  <a:ext cx="1428750" cy="677863"/>
                </a:xfrm>
                <a:custGeom>
                  <a:avLst/>
                  <a:gdLst>
                    <a:gd name="T0" fmla="*/ 0 w 379"/>
                    <a:gd name="T1" fmla="*/ 58 h 180"/>
                    <a:gd name="T2" fmla="*/ 70 w 379"/>
                    <a:gd name="T3" fmla="*/ 180 h 180"/>
                    <a:gd name="T4" fmla="*/ 306 w 379"/>
                    <a:gd name="T5" fmla="*/ 179 h 180"/>
                    <a:gd name="T6" fmla="*/ 379 w 379"/>
                    <a:gd name="T7" fmla="*/ 55 h 180"/>
                    <a:gd name="T8" fmla="*/ 0 w 379"/>
                    <a:gd name="T9" fmla="*/ 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9" h="180">
                      <a:moveTo>
                        <a:pt x="0" y="58"/>
                      </a:moveTo>
                      <a:cubicBezTo>
                        <a:pt x="0" y="58"/>
                        <a:pt x="50" y="143"/>
                        <a:pt x="70" y="180"/>
                      </a:cubicBezTo>
                      <a:cubicBezTo>
                        <a:pt x="144" y="151"/>
                        <a:pt x="233" y="151"/>
                        <a:pt x="306" y="179"/>
                      </a:cubicBezTo>
                      <a:cubicBezTo>
                        <a:pt x="344" y="116"/>
                        <a:pt x="367" y="75"/>
                        <a:pt x="379" y="55"/>
                      </a:cubicBezTo>
                      <a:cubicBezTo>
                        <a:pt x="263" y="3"/>
                        <a:pt x="121" y="0"/>
                        <a:pt x="0" y="58"/>
                      </a:cubicBezTo>
                      <a:close/>
                    </a:path>
                  </a:pathLst>
                </a:custGeom>
                <a:gradFill>
                  <a:gsLst>
                    <a:gs pos="13000">
                      <a:schemeClr val="accent6">
                        <a:lumMod val="75000"/>
                      </a:schemeClr>
                    </a:gs>
                    <a:gs pos="89000">
                      <a:schemeClr val="accent6"/>
                    </a:gs>
                  </a:gsLst>
                  <a:lin ang="5400000" scaled="0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6" name="Freeform 43">
                  <a:extLst>
                    <a:ext uri="{FF2B5EF4-FFF2-40B4-BE49-F238E27FC236}">
                      <a16:creationId xmlns:a16="http://schemas.microsoft.com/office/drawing/2014/main" id="{D967F744-9B7B-E76E-6EE5-FFA1537C43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9260" y="2164990"/>
                  <a:ext cx="3049588" cy="1793875"/>
                </a:xfrm>
                <a:custGeom>
                  <a:avLst/>
                  <a:gdLst>
                    <a:gd name="T0" fmla="*/ 0 w 809"/>
                    <a:gd name="T1" fmla="*/ 141 h 476"/>
                    <a:gd name="T2" fmla="*/ 809 w 809"/>
                    <a:gd name="T3" fmla="*/ 140 h 476"/>
                    <a:gd name="T4" fmla="*/ 617 w 809"/>
                    <a:gd name="T5" fmla="*/ 475 h 476"/>
                    <a:gd name="T6" fmla="*/ 193 w 809"/>
                    <a:gd name="T7" fmla="*/ 476 h 476"/>
                    <a:gd name="T8" fmla="*/ 0 w 809"/>
                    <a:gd name="T9" fmla="*/ 141 h 4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9" h="476">
                      <a:moveTo>
                        <a:pt x="0" y="141"/>
                      </a:moveTo>
                      <a:cubicBezTo>
                        <a:pt x="240" y="0"/>
                        <a:pt x="571" y="1"/>
                        <a:pt x="809" y="140"/>
                      </a:cubicBezTo>
                      <a:cubicBezTo>
                        <a:pt x="745" y="254"/>
                        <a:pt x="637" y="441"/>
                        <a:pt x="617" y="475"/>
                      </a:cubicBezTo>
                      <a:cubicBezTo>
                        <a:pt x="484" y="407"/>
                        <a:pt x="314" y="407"/>
                        <a:pt x="193" y="476"/>
                      </a:cubicBezTo>
                      <a:cubicBezTo>
                        <a:pt x="116" y="344"/>
                        <a:pt x="0" y="141"/>
                        <a:pt x="0" y="14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6">
                        <a:lumMod val="75000"/>
                      </a:schemeClr>
                    </a:gs>
                    <a:gs pos="72000">
                      <a:schemeClr val="accent6"/>
                    </a:gs>
                  </a:gsLst>
                  <a:lin ang="6600000" scaled="0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</p:grpSp>
          <p:cxnSp>
            <p:nvCxnSpPr>
              <p:cNvPr id="6" name="Straight Arrow Connector 17">
                <a:extLst>
                  <a:ext uri="{FF2B5EF4-FFF2-40B4-BE49-F238E27FC236}">
                    <a16:creationId xmlns:a16="http://schemas.microsoft.com/office/drawing/2014/main" id="{9212DBCF-626F-FDEA-8318-3A12E3E45F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383956" y="2743200"/>
                <a:ext cx="874413" cy="887734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4" name="Gear">
                <a:extLst>
                  <a:ext uri="{FF2B5EF4-FFF2-40B4-BE49-F238E27FC236}">
                    <a16:creationId xmlns:a16="http://schemas.microsoft.com/office/drawing/2014/main" id="{CEE35098-FCF3-E049-8EE0-2F9FF8355707}"/>
                  </a:ext>
                </a:extLst>
              </p:cNvPr>
              <p:cNvGrpSpPr/>
              <p:nvPr/>
            </p:nvGrpSpPr>
            <p:grpSpPr>
              <a:xfrm>
                <a:off x="4082271" y="3848940"/>
                <a:ext cx="668053" cy="668053"/>
                <a:chOff x="1445262" y="271462"/>
                <a:chExt cx="668053" cy="668053"/>
              </a:xfrm>
            </p:grpSpPr>
            <p:sp>
              <p:nvSpPr>
                <p:cNvPr id="55" name="Freeform 192">
                  <a:extLst>
                    <a:ext uri="{FF2B5EF4-FFF2-40B4-BE49-F238E27FC236}">
                      <a16:creationId xmlns:a16="http://schemas.microsoft.com/office/drawing/2014/main" id="{883314D4-B379-6BDC-30B3-992B2B72337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445262" y="271462"/>
                  <a:ext cx="668053" cy="668053"/>
                </a:xfrm>
                <a:custGeom>
                  <a:avLst/>
                  <a:gdLst>
                    <a:gd name="T0" fmla="*/ 409 w 457"/>
                    <a:gd name="T1" fmla="*/ 178 h 457"/>
                    <a:gd name="T2" fmla="*/ 398 w 457"/>
                    <a:gd name="T3" fmla="*/ 166 h 457"/>
                    <a:gd name="T4" fmla="*/ 390 w 457"/>
                    <a:gd name="T5" fmla="*/ 142 h 457"/>
                    <a:gd name="T6" fmla="*/ 411 w 457"/>
                    <a:gd name="T7" fmla="*/ 116 h 457"/>
                    <a:gd name="T8" fmla="*/ 411 w 457"/>
                    <a:gd name="T9" fmla="*/ 88 h 457"/>
                    <a:gd name="T10" fmla="*/ 355 w 457"/>
                    <a:gd name="T11" fmla="*/ 41 h 457"/>
                    <a:gd name="T12" fmla="*/ 326 w 457"/>
                    <a:gd name="T13" fmla="*/ 62 h 457"/>
                    <a:gd name="T14" fmla="*/ 305 w 457"/>
                    <a:gd name="T15" fmla="*/ 65 h 457"/>
                    <a:gd name="T16" fmla="*/ 285 w 457"/>
                    <a:gd name="T17" fmla="*/ 57 h 457"/>
                    <a:gd name="T18" fmla="*/ 277 w 457"/>
                    <a:gd name="T19" fmla="*/ 20 h 457"/>
                    <a:gd name="T20" fmla="*/ 266 w 457"/>
                    <a:gd name="T21" fmla="*/ 2 h 457"/>
                    <a:gd name="T22" fmla="*/ 192 w 457"/>
                    <a:gd name="T23" fmla="*/ 2 h 457"/>
                    <a:gd name="T24" fmla="*/ 179 w 457"/>
                    <a:gd name="T25" fmla="*/ 41 h 457"/>
                    <a:gd name="T26" fmla="*/ 173 w 457"/>
                    <a:gd name="T27" fmla="*/ 57 h 457"/>
                    <a:gd name="T28" fmla="*/ 153 w 457"/>
                    <a:gd name="T29" fmla="*/ 65 h 457"/>
                    <a:gd name="T30" fmla="*/ 132 w 457"/>
                    <a:gd name="T31" fmla="*/ 62 h 457"/>
                    <a:gd name="T32" fmla="*/ 103 w 457"/>
                    <a:gd name="T33" fmla="*/ 41 h 457"/>
                    <a:gd name="T34" fmla="*/ 47 w 457"/>
                    <a:gd name="T35" fmla="*/ 88 h 457"/>
                    <a:gd name="T36" fmla="*/ 47 w 457"/>
                    <a:gd name="T37" fmla="*/ 116 h 457"/>
                    <a:gd name="T38" fmla="*/ 69 w 457"/>
                    <a:gd name="T39" fmla="*/ 142 h 457"/>
                    <a:gd name="T40" fmla="*/ 60 w 457"/>
                    <a:gd name="T41" fmla="*/ 166 h 457"/>
                    <a:gd name="T42" fmla="*/ 49 w 457"/>
                    <a:gd name="T43" fmla="*/ 178 h 457"/>
                    <a:gd name="T44" fmla="*/ 13 w 457"/>
                    <a:gd name="T45" fmla="*/ 181 h 457"/>
                    <a:gd name="T46" fmla="*/ 0 w 457"/>
                    <a:gd name="T47" fmla="*/ 258 h 457"/>
                    <a:gd name="T48" fmla="*/ 13 w 457"/>
                    <a:gd name="T49" fmla="*/ 276 h 457"/>
                    <a:gd name="T50" fmla="*/ 49 w 457"/>
                    <a:gd name="T51" fmla="*/ 279 h 457"/>
                    <a:gd name="T52" fmla="*/ 60 w 457"/>
                    <a:gd name="T53" fmla="*/ 290 h 457"/>
                    <a:gd name="T54" fmla="*/ 69 w 457"/>
                    <a:gd name="T55" fmla="*/ 315 h 457"/>
                    <a:gd name="T56" fmla="*/ 47 w 457"/>
                    <a:gd name="T57" fmla="*/ 341 h 457"/>
                    <a:gd name="T58" fmla="*/ 47 w 457"/>
                    <a:gd name="T59" fmla="*/ 369 h 457"/>
                    <a:gd name="T60" fmla="*/ 103 w 457"/>
                    <a:gd name="T61" fmla="*/ 416 h 457"/>
                    <a:gd name="T62" fmla="*/ 132 w 457"/>
                    <a:gd name="T63" fmla="*/ 395 h 457"/>
                    <a:gd name="T64" fmla="*/ 153 w 457"/>
                    <a:gd name="T65" fmla="*/ 391 h 457"/>
                    <a:gd name="T66" fmla="*/ 173 w 457"/>
                    <a:gd name="T67" fmla="*/ 400 h 457"/>
                    <a:gd name="T68" fmla="*/ 179 w 457"/>
                    <a:gd name="T69" fmla="*/ 437 h 457"/>
                    <a:gd name="T70" fmla="*/ 192 w 457"/>
                    <a:gd name="T71" fmla="*/ 455 h 457"/>
                    <a:gd name="T72" fmla="*/ 266 w 457"/>
                    <a:gd name="T73" fmla="*/ 455 h 457"/>
                    <a:gd name="T74" fmla="*/ 277 w 457"/>
                    <a:gd name="T75" fmla="*/ 416 h 457"/>
                    <a:gd name="T76" fmla="*/ 285 w 457"/>
                    <a:gd name="T77" fmla="*/ 400 h 457"/>
                    <a:gd name="T78" fmla="*/ 305 w 457"/>
                    <a:gd name="T79" fmla="*/ 391 h 457"/>
                    <a:gd name="T80" fmla="*/ 326 w 457"/>
                    <a:gd name="T81" fmla="*/ 395 h 457"/>
                    <a:gd name="T82" fmla="*/ 355 w 457"/>
                    <a:gd name="T83" fmla="*/ 416 h 457"/>
                    <a:gd name="T84" fmla="*/ 411 w 457"/>
                    <a:gd name="T85" fmla="*/ 369 h 457"/>
                    <a:gd name="T86" fmla="*/ 411 w 457"/>
                    <a:gd name="T87" fmla="*/ 341 h 457"/>
                    <a:gd name="T88" fmla="*/ 390 w 457"/>
                    <a:gd name="T89" fmla="*/ 315 h 457"/>
                    <a:gd name="T90" fmla="*/ 398 w 457"/>
                    <a:gd name="T91" fmla="*/ 290 h 457"/>
                    <a:gd name="T92" fmla="*/ 409 w 457"/>
                    <a:gd name="T93" fmla="*/ 279 h 457"/>
                    <a:gd name="T94" fmla="*/ 445 w 457"/>
                    <a:gd name="T95" fmla="*/ 276 h 457"/>
                    <a:gd name="T96" fmla="*/ 457 w 457"/>
                    <a:gd name="T97" fmla="*/ 199 h 457"/>
                    <a:gd name="T98" fmla="*/ 445 w 457"/>
                    <a:gd name="T99" fmla="*/ 181 h 457"/>
                    <a:gd name="T100" fmla="*/ 228 w 457"/>
                    <a:gd name="T101" fmla="*/ 326 h 457"/>
                    <a:gd name="T102" fmla="*/ 175 w 457"/>
                    <a:gd name="T103" fmla="*/ 310 h 457"/>
                    <a:gd name="T104" fmla="*/ 134 w 457"/>
                    <a:gd name="T105" fmla="*/ 248 h 457"/>
                    <a:gd name="T106" fmla="*/ 132 w 457"/>
                    <a:gd name="T107" fmla="*/ 219 h 457"/>
                    <a:gd name="T108" fmla="*/ 160 w 457"/>
                    <a:gd name="T109" fmla="*/ 160 h 457"/>
                    <a:gd name="T110" fmla="*/ 219 w 457"/>
                    <a:gd name="T111" fmla="*/ 130 h 457"/>
                    <a:gd name="T112" fmla="*/ 250 w 457"/>
                    <a:gd name="T113" fmla="*/ 132 h 457"/>
                    <a:gd name="T114" fmla="*/ 310 w 457"/>
                    <a:gd name="T115" fmla="*/ 173 h 457"/>
                    <a:gd name="T116" fmla="*/ 326 w 457"/>
                    <a:gd name="T117" fmla="*/ 228 h 457"/>
                    <a:gd name="T118" fmla="*/ 320 w 457"/>
                    <a:gd name="T119" fmla="*/ 266 h 457"/>
                    <a:gd name="T120" fmla="*/ 267 w 457"/>
                    <a:gd name="T121" fmla="*/ 318 h 457"/>
                    <a:gd name="T122" fmla="*/ 228 w 457"/>
                    <a:gd name="T123" fmla="*/ 326 h 4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457" h="457">
                      <a:moveTo>
                        <a:pt x="437" y="179"/>
                      </a:moveTo>
                      <a:lnTo>
                        <a:pt x="416" y="179"/>
                      </a:lnTo>
                      <a:lnTo>
                        <a:pt x="416" y="179"/>
                      </a:lnTo>
                      <a:lnTo>
                        <a:pt x="409" y="178"/>
                      </a:lnTo>
                      <a:lnTo>
                        <a:pt x="404" y="176"/>
                      </a:lnTo>
                      <a:lnTo>
                        <a:pt x="399" y="171"/>
                      </a:lnTo>
                      <a:lnTo>
                        <a:pt x="398" y="166"/>
                      </a:lnTo>
                      <a:lnTo>
                        <a:pt x="398" y="166"/>
                      </a:lnTo>
                      <a:lnTo>
                        <a:pt x="391" y="153"/>
                      </a:lnTo>
                      <a:lnTo>
                        <a:pt x="391" y="153"/>
                      </a:lnTo>
                      <a:lnTo>
                        <a:pt x="390" y="147"/>
                      </a:lnTo>
                      <a:lnTo>
                        <a:pt x="390" y="142"/>
                      </a:lnTo>
                      <a:lnTo>
                        <a:pt x="391" y="135"/>
                      </a:lnTo>
                      <a:lnTo>
                        <a:pt x="396" y="130"/>
                      </a:lnTo>
                      <a:lnTo>
                        <a:pt x="411" y="116"/>
                      </a:lnTo>
                      <a:lnTo>
                        <a:pt x="411" y="116"/>
                      </a:lnTo>
                      <a:lnTo>
                        <a:pt x="416" y="109"/>
                      </a:lnTo>
                      <a:lnTo>
                        <a:pt x="417" y="101"/>
                      </a:lnTo>
                      <a:lnTo>
                        <a:pt x="416" y="95"/>
                      </a:lnTo>
                      <a:lnTo>
                        <a:pt x="411" y="88"/>
                      </a:lnTo>
                      <a:lnTo>
                        <a:pt x="370" y="46"/>
                      </a:lnTo>
                      <a:lnTo>
                        <a:pt x="370" y="46"/>
                      </a:lnTo>
                      <a:lnTo>
                        <a:pt x="364" y="42"/>
                      </a:lnTo>
                      <a:lnTo>
                        <a:pt x="355" y="41"/>
                      </a:lnTo>
                      <a:lnTo>
                        <a:pt x="349" y="42"/>
                      </a:lnTo>
                      <a:lnTo>
                        <a:pt x="342" y="46"/>
                      </a:lnTo>
                      <a:lnTo>
                        <a:pt x="326" y="62"/>
                      </a:lnTo>
                      <a:lnTo>
                        <a:pt x="326" y="62"/>
                      </a:lnTo>
                      <a:lnTo>
                        <a:pt x="321" y="65"/>
                      </a:lnTo>
                      <a:lnTo>
                        <a:pt x="316" y="67"/>
                      </a:lnTo>
                      <a:lnTo>
                        <a:pt x="310" y="67"/>
                      </a:lnTo>
                      <a:lnTo>
                        <a:pt x="305" y="65"/>
                      </a:lnTo>
                      <a:lnTo>
                        <a:pt x="305" y="65"/>
                      </a:lnTo>
                      <a:lnTo>
                        <a:pt x="290" y="60"/>
                      </a:lnTo>
                      <a:lnTo>
                        <a:pt x="290" y="60"/>
                      </a:lnTo>
                      <a:lnTo>
                        <a:pt x="285" y="57"/>
                      </a:lnTo>
                      <a:lnTo>
                        <a:pt x="282" y="52"/>
                      </a:lnTo>
                      <a:lnTo>
                        <a:pt x="279" y="47"/>
                      </a:lnTo>
                      <a:lnTo>
                        <a:pt x="277" y="41"/>
                      </a:lnTo>
                      <a:lnTo>
                        <a:pt x="277" y="20"/>
                      </a:lnTo>
                      <a:lnTo>
                        <a:pt x="277" y="20"/>
                      </a:lnTo>
                      <a:lnTo>
                        <a:pt x="276" y="11"/>
                      </a:lnTo>
                      <a:lnTo>
                        <a:pt x="272" y="7"/>
                      </a:lnTo>
                      <a:lnTo>
                        <a:pt x="266" y="2"/>
                      </a:lnTo>
                      <a:lnTo>
                        <a:pt x="258" y="0"/>
                      </a:lnTo>
                      <a:lnTo>
                        <a:pt x="199" y="0"/>
                      </a:lnTo>
                      <a:lnTo>
                        <a:pt x="199" y="0"/>
                      </a:lnTo>
                      <a:lnTo>
                        <a:pt x="192" y="2"/>
                      </a:lnTo>
                      <a:lnTo>
                        <a:pt x="186" y="7"/>
                      </a:lnTo>
                      <a:lnTo>
                        <a:pt x="181" y="11"/>
                      </a:lnTo>
                      <a:lnTo>
                        <a:pt x="179" y="20"/>
                      </a:lnTo>
                      <a:lnTo>
                        <a:pt x="179" y="41"/>
                      </a:lnTo>
                      <a:lnTo>
                        <a:pt x="179" y="41"/>
                      </a:lnTo>
                      <a:lnTo>
                        <a:pt x="179" y="47"/>
                      </a:lnTo>
                      <a:lnTo>
                        <a:pt x="176" y="52"/>
                      </a:lnTo>
                      <a:lnTo>
                        <a:pt x="173" y="57"/>
                      </a:lnTo>
                      <a:lnTo>
                        <a:pt x="166" y="60"/>
                      </a:lnTo>
                      <a:lnTo>
                        <a:pt x="166" y="60"/>
                      </a:lnTo>
                      <a:lnTo>
                        <a:pt x="153" y="65"/>
                      </a:lnTo>
                      <a:lnTo>
                        <a:pt x="153" y="65"/>
                      </a:lnTo>
                      <a:lnTo>
                        <a:pt x="148" y="67"/>
                      </a:lnTo>
                      <a:lnTo>
                        <a:pt x="142" y="67"/>
                      </a:lnTo>
                      <a:lnTo>
                        <a:pt x="137" y="65"/>
                      </a:lnTo>
                      <a:lnTo>
                        <a:pt x="132" y="62"/>
                      </a:lnTo>
                      <a:lnTo>
                        <a:pt x="116" y="46"/>
                      </a:lnTo>
                      <a:lnTo>
                        <a:pt x="116" y="46"/>
                      </a:lnTo>
                      <a:lnTo>
                        <a:pt x="109" y="42"/>
                      </a:lnTo>
                      <a:lnTo>
                        <a:pt x="103" y="41"/>
                      </a:lnTo>
                      <a:lnTo>
                        <a:pt x="95" y="42"/>
                      </a:lnTo>
                      <a:lnTo>
                        <a:pt x="88" y="46"/>
                      </a:lnTo>
                      <a:lnTo>
                        <a:pt x="47" y="88"/>
                      </a:lnTo>
                      <a:lnTo>
                        <a:pt x="47" y="88"/>
                      </a:lnTo>
                      <a:lnTo>
                        <a:pt x="43" y="95"/>
                      </a:lnTo>
                      <a:lnTo>
                        <a:pt x="41" y="101"/>
                      </a:lnTo>
                      <a:lnTo>
                        <a:pt x="43" y="109"/>
                      </a:lnTo>
                      <a:lnTo>
                        <a:pt x="47" y="116"/>
                      </a:lnTo>
                      <a:lnTo>
                        <a:pt x="62" y="130"/>
                      </a:lnTo>
                      <a:lnTo>
                        <a:pt x="62" y="130"/>
                      </a:lnTo>
                      <a:lnTo>
                        <a:pt x="65" y="135"/>
                      </a:lnTo>
                      <a:lnTo>
                        <a:pt x="69" y="142"/>
                      </a:lnTo>
                      <a:lnTo>
                        <a:pt x="69" y="147"/>
                      </a:lnTo>
                      <a:lnTo>
                        <a:pt x="67" y="153"/>
                      </a:lnTo>
                      <a:lnTo>
                        <a:pt x="67" y="153"/>
                      </a:lnTo>
                      <a:lnTo>
                        <a:pt x="60" y="166"/>
                      </a:lnTo>
                      <a:lnTo>
                        <a:pt x="60" y="166"/>
                      </a:lnTo>
                      <a:lnTo>
                        <a:pt x="57" y="171"/>
                      </a:lnTo>
                      <a:lnTo>
                        <a:pt x="54" y="176"/>
                      </a:lnTo>
                      <a:lnTo>
                        <a:pt x="49" y="178"/>
                      </a:lnTo>
                      <a:lnTo>
                        <a:pt x="43" y="179"/>
                      </a:lnTo>
                      <a:lnTo>
                        <a:pt x="20" y="179"/>
                      </a:lnTo>
                      <a:lnTo>
                        <a:pt x="20" y="179"/>
                      </a:lnTo>
                      <a:lnTo>
                        <a:pt x="13" y="181"/>
                      </a:lnTo>
                      <a:lnTo>
                        <a:pt x="7" y="186"/>
                      </a:lnTo>
                      <a:lnTo>
                        <a:pt x="2" y="191"/>
                      </a:lnTo>
                      <a:lnTo>
                        <a:pt x="0" y="199"/>
                      </a:lnTo>
                      <a:lnTo>
                        <a:pt x="0" y="258"/>
                      </a:lnTo>
                      <a:lnTo>
                        <a:pt x="0" y="258"/>
                      </a:lnTo>
                      <a:lnTo>
                        <a:pt x="2" y="266"/>
                      </a:lnTo>
                      <a:lnTo>
                        <a:pt x="7" y="271"/>
                      </a:lnTo>
                      <a:lnTo>
                        <a:pt x="13" y="276"/>
                      </a:lnTo>
                      <a:lnTo>
                        <a:pt x="20" y="277"/>
                      </a:lnTo>
                      <a:lnTo>
                        <a:pt x="43" y="277"/>
                      </a:lnTo>
                      <a:lnTo>
                        <a:pt x="43" y="277"/>
                      </a:lnTo>
                      <a:lnTo>
                        <a:pt x="49" y="279"/>
                      </a:lnTo>
                      <a:lnTo>
                        <a:pt x="54" y="280"/>
                      </a:lnTo>
                      <a:lnTo>
                        <a:pt x="57" y="285"/>
                      </a:lnTo>
                      <a:lnTo>
                        <a:pt x="60" y="290"/>
                      </a:lnTo>
                      <a:lnTo>
                        <a:pt x="60" y="290"/>
                      </a:lnTo>
                      <a:lnTo>
                        <a:pt x="67" y="303"/>
                      </a:lnTo>
                      <a:lnTo>
                        <a:pt x="67" y="303"/>
                      </a:lnTo>
                      <a:lnTo>
                        <a:pt x="69" y="310"/>
                      </a:lnTo>
                      <a:lnTo>
                        <a:pt x="69" y="315"/>
                      </a:lnTo>
                      <a:lnTo>
                        <a:pt x="65" y="321"/>
                      </a:lnTo>
                      <a:lnTo>
                        <a:pt x="62" y="326"/>
                      </a:lnTo>
                      <a:lnTo>
                        <a:pt x="47" y="341"/>
                      </a:lnTo>
                      <a:lnTo>
                        <a:pt x="47" y="341"/>
                      </a:lnTo>
                      <a:lnTo>
                        <a:pt x="43" y="347"/>
                      </a:lnTo>
                      <a:lnTo>
                        <a:pt x="41" y="356"/>
                      </a:lnTo>
                      <a:lnTo>
                        <a:pt x="43" y="362"/>
                      </a:lnTo>
                      <a:lnTo>
                        <a:pt x="47" y="369"/>
                      </a:lnTo>
                      <a:lnTo>
                        <a:pt x="88" y="411"/>
                      </a:lnTo>
                      <a:lnTo>
                        <a:pt x="88" y="411"/>
                      </a:lnTo>
                      <a:lnTo>
                        <a:pt x="95" y="414"/>
                      </a:lnTo>
                      <a:lnTo>
                        <a:pt x="103" y="416"/>
                      </a:lnTo>
                      <a:lnTo>
                        <a:pt x="109" y="414"/>
                      </a:lnTo>
                      <a:lnTo>
                        <a:pt x="116" y="411"/>
                      </a:lnTo>
                      <a:lnTo>
                        <a:pt x="132" y="395"/>
                      </a:lnTo>
                      <a:lnTo>
                        <a:pt x="132" y="395"/>
                      </a:lnTo>
                      <a:lnTo>
                        <a:pt x="137" y="391"/>
                      </a:lnTo>
                      <a:lnTo>
                        <a:pt x="142" y="390"/>
                      </a:lnTo>
                      <a:lnTo>
                        <a:pt x="148" y="390"/>
                      </a:lnTo>
                      <a:lnTo>
                        <a:pt x="153" y="391"/>
                      </a:lnTo>
                      <a:lnTo>
                        <a:pt x="153" y="391"/>
                      </a:lnTo>
                      <a:lnTo>
                        <a:pt x="166" y="396"/>
                      </a:lnTo>
                      <a:lnTo>
                        <a:pt x="166" y="396"/>
                      </a:lnTo>
                      <a:lnTo>
                        <a:pt x="173" y="400"/>
                      </a:lnTo>
                      <a:lnTo>
                        <a:pt x="176" y="404"/>
                      </a:lnTo>
                      <a:lnTo>
                        <a:pt x="179" y="409"/>
                      </a:lnTo>
                      <a:lnTo>
                        <a:pt x="179" y="416"/>
                      </a:lnTo>
                      <a:lnTo>
                        <a:pt x="179" y="437"/>
                      </a:lnTo>
                      <a:lnTo>
                        <a:pt x="179" y="437"/>
                      </a:lnTo>
                      <a:lnTo>
                        <a:pt x="181" y="445"/>
                      </a:lnTo>
                      <a:lnTo>
                        <a:pt x="186" y="450"/>
                      </a:lnTo>
                      <a:lnTo>
                        <a:pt x="192" y="455"/>
                      </a:lnTo>
                      <a:lnTo>
                        <a:pt x="199" y="457"/>
                      </a:lnTo>
                      <a:lnTo>
                        <a:pt x="258" y="457"/>
                      </a:lnTo>
                      <a:lnTo>
                        <a:pt x="258" y="457"/>
                      </a:lnTo>
                      <a:lnTo>
                        <a:pt x="266" y="455"/>
                      </a:lnTo>
                      <a:lnTo>
                        <a:pt x="272" y="450"/>
                      </a:lnTo>
                      <a:lnTo>
                        <a:pt x="276" y="445"/>
                      </a:lnTo>
                      <a:lnTo>
                        <a:pt x="277" y="437"/>
                      </a:lnTo>
                      <a:lnTo>
                        <a:pt x="277" y="416"/>
                      </a:lnTo>
                      <a:lnTo>
                        <a:pt x="277" y="416"/>
                      </a:lnTo>
                      <a:lnTo>
                        <a:pt x="279" y="409"/>
                      </a:lnTo>
                      <a:lnTo>
                        <a:pt x="282" y="404"/>
                      </a:lnTo>
                      <a:lnTo>
                        <a:pt x="285" y="400"/>
                      </a:lnTo>
                      <a:lnTo>
                        <a:pt x="290" y="396"/>
                      </a:lnTo>
                      <a:lnTo>
                        <a:pt x="290" y="396"/>
                      </a:lnTo>
                      <a:lnTo>
                        <a:pt x="305" y="391"/>
                      </a:lnTo>
                      <a:lnTo>
                        <a:pt x="305" y="391"/>
                      </a:lnTo>
                      <a:lnTo>
                        <a:pt x="310" y="390"/>
                      </a:lnTo>
                      <a:lnTo>
                        <a:pt x="316" y="390"/>
                      </a:lnTo>
                      <a:lnTo>
                        <a:pt x="321" y="391"/>
                      </a:lnTo>
                      <a:lnTo>
                        <a:pt x="326" y="395"/>
                      </a:lnTo>
                      <a:lnTo>
                        <a:pt x="342" y="411"/>
                      </a:lnTo>
                      <a:lnTo>
                        <a:pt x="342" y="411"/>
                      </a:lnTo>
                      <a:lnTo>
                        <a:pt x="349" y="414"/>
                      </a:lnTo>
                      <a:lnTo>
                        <a:pt x="355" y="416"/>
                      </a:lnTo>
                      <a:lnTo>
                        <a:pt x="364" y="414"/>
                      </a:lnTo>
                      <a:lnTo>
                        <a:pt x="370" y="411"/>
                      </a:lnTo>
                      <a:lnTo>
                        <a:pt x="411" y="369"/>
                      </a:lnTo>
                      <a:lnTo>
                        <a:pt x="411" y="369"/>
                      </a:lnTo>
                      <a:lnTo>
                        <a:pt x="416" y="362"/>
                      </a:lnTo>
                      <a:lnTo>
                        <a:pt x="417" y="356"/>
                      </a:lnTo>
                      <a:lnTo>
                        <a:pt x="416" y="347"/>
                      </a:lnTo>
                      <a:lnTo>
                        <a:pt x="411" y="341"/>
                      </a:lnTo>
                      <a:lnTo>
                        <a:pt x="396" y="326"/>
                      </a:lnTo>
                      <a:lnTo>
                        <a:pt x="396" y="326"/>
                      </a:lnTo>
                      <a:lnTo>
                        <a:pt x="391" y="321"/>
                      </a:lnTo>
                      <a:lnTo>
                        <a:pt x="390" y="315"/>
                      </a:lnTo>
                      <a:lnTo>
                        <a:pt x="390" y="310"/>
                      </a:lnTo>
                      <a:lnTo>
                        <a:pt x="391" y="303"/>
                      </a:lnTo>
                      <a:lnTo>
                        <a:pt x="391" y="303"/>
                      </a:lnTo>
                      <a:lnTo>
                        <a:pt x="398" y="290"/>
                      </a:lnTo>
                      <a:lnTo>
                        <a:pt x="398" y="290"/>
                      </a:lnTo>
                      <a:lnTo>
                        <a:pt x="399" y="285"/>
                      </a:lnTo>
                      <a:lnTo>
                        <a:pt x="404" y="280"/>
                      </a:lnTo>
                      <a:lnTo>
                        <a:pt x="409" y="279"/>
                      </a:lnTo>
                      <a:lnTo>
                        <a:pt x="416" y="277"/>
                      </a:lnTo>
                      <a:lnTo>
                        <a:pt x="437" y="277"/>
                      </a:lnTo>
                      <a:lnTo>
                        <a:pt x="437" y="277"/>
                      </a:lnTo>
                      <a:lnTo>
                        <a:pt x="445" y="276"/>
                      </a:lnTo>
                      <a:lnTo>
                        <a:pt x="452" y="271"/>
                      </a:lnTo>
                      <a:lnTo>
                        <a:pt x="455" y="266"/>
                      </a:lnTo>
                      <a:lnTo>
                        <a:pt x="457" y="258"/>
                      </a:lnTo>
                      <a:lnTo>
                        <a:pt x="457" y="199"/>
                      </a:lnTo>
                      <a:lnTo>
                        <a:pt x="457" y="199"/>
                      </a:lnTo>
                      <a:lnTo>
                        <a:pt x="455" y="191"/>
                      </a:lnTo>
                      <a:lnTo>
                        <a:pt x="452" y="186"/>
                      </a:lnTo>
                      <a:lnTo>
                        <a:pt x="445" y="181"/>
                      </a:lnTo>
                      <a:lnTo>
                        <a:pt x="437" y="179"/>
                      </a:lnTo>
                      <a:lnTo>
                        <a:pt x="437" y="179"/>
                      </a:lnTo>
                      <a:close/>
                      <a:moveTo>
                        <a:pt x="228" y="326"/>
                      </a:moveTo>
                      <a:lnTo>
                        <a:pt x="228" y="326"/>
                      </a:lnTo>
                      <a:lnTo>
                        <a:pt x="219" y="326"/>
                      </a:lnTo>
                      <a:lnTo>
                        <a:pt x="209" y="325"/>
                      </a:lnTo>
                      <a:lnTo>
                        <a:pt x="191" y="318"/>
                      </a:lnTo>
                      <a:lnTo>
                        <a:pt x="175" y="310"/>
                      </a:lnTo>
                      <a:lnTo>
                        <a:pt x="160" y="297"/>
                      </a:lnTo>
                      <a:lnTo>
                        <a:pt x="148" y="284"/>
                      </a:lnTo>
                      <a:lnTo>
                        <a:pt x="139" y="266"/>
                      </a:lnTo>
                      <a:lnTo>
                        <a:pt x="134" y="248"/>
                      </a:lnTo>
                      <a:lnTo>
                        <a:pt x="132" y="238"/>
                      </a:lnTo>
                      <a:lnTo>
                        <a:pt x="131" y="228"/>
                      </a:lnTo>
                      <a:lnTo>
                        <a:pt x="131" y="228"/>
                      </a:lnTo>
                      <a:lnTo>
                        <a:pt x="132" y="219"/>
                      </a:lnTo>
                      <a:lnTo>
                        <a:pt x="134" y="209"/>
                      </a:lnTo>
                      <a:lnTo>
                        <a:pt x="139" y="191"/>
                      </a:lnTo>
                      <a:lnTo>
                        <a:pt x="148" y="173"/>
                      </a:lnTo>
                      <a:lnTo>
                        <a:pt x="160" y="160"/>
                      </a:lnTo>
                      <a:lnTo>
                        <a:pt x="175" y="147"/>
                      </a:lnTo>
                      <a:lnTo>
                        <a:pt x="191" y="139"/>
                      </a:lnTo>
                      <a:lnTo>
                        <a:pt x="209" y="132"/>
                      </a:lnTo>
                      <a:lnTo>
                        <a:pt x="219" y="130"/>
                      </a:lnTo>
                      <a:lnTo>
                        <a:pt x="228" y="130"/>
                      </a:lnTo>
                      <a:lnTo>
                        <a:pt x="228" y="130"/>
                      </a:lnTo>
                      <a:lnTo>
                        <a:pt x="240" y="130"/>
                      </a:lnTo>
                      <a:lnTo>
                        <a:pt x="250" y="132"/>
                      </a:lnTo>
                      <a:lnTo>
                        <a:pt x="267" y="139"/>
                      </a:lnTo>
                      <a:lnTo>
                        <a:pt x="284" y="147"/>
                      </a:lnTo>
                      <a:lnTo>
                        <a:pt x="298" y="160"/>
                      </a:lnTo>
                      <a:lnTo>
                        <a:pt x="310" y="173"/>
                      </a:lnTo>
                      <a:lnTo>
                        <a:pt x="320" y="191"/>
                      </a:lnTo>
                      <a:lnTo>
                        <a:pt x="324" y="209"/>
                      </a:lnTo>
                      <a:lnTo>
                        <a:pt x="326" y="219"/>
                      </a:lnTo>
                      <a:lnTo>
                        <a:pt x="326" y="228"/>
                      </a:lnTo>
                      <a:lnTo>
                        <a:pt x="326" y="228"/>
                      </a:lnTo>
                      <a:lnTo>
                        <a:pt x="326" y="238"/>
                      </a:lnTo>
                      <a:lnTo>
                        <a:pt x="324" y="248"/>
                      </a:lnTo>
                      <a:lnTo>
                        <a:pt x="320" y="266"/>
                      </a:lnTo>
                      <a:lnTo>
                        <a:pt x="310" y="284"/>
                      </a:lnTo>
                      <a:lnTo>
                        <a:pt x="298" y="297"/>
                      </a:lnTo>
                      <a:lnTo>
                        <a:pt x="284" y="310"/>
                      </a:lnTo>
                      <a:lnTo>
                        <a:pt x="267" y="318"/>
                      </a:lnTo>
                      <a:lnTo>
                        <a:pt x="250" y="325"/>
                      </a:lnTo>
                      <a:lnTo>
                        <a:pt x="240" y="326"/>
                      </a:lnTo>
                      <a:lnTo>
                        <a:pt x="228" y="326"/>
                      </a:lnTo>
                      <a:lnTo>
                        <a:pt x="228" y="3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6" name="Freeform 193">
                  <a:extLst>
                    <a:ext uri="{FF2B5EF4-FFF2-40B4-BE49-F238E27FC236}">
                      <a16:creationId xmlns:a16="http://schemas.microsoft.com/office/drawing/2014/main" id="{29285A50-4080-330C-D630-5FBA1C1B0E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06928" y="533128"/>
                  <a:ext cx="143259" cy="143259"/>
                </a:xfrm>
                <a:custGeom>
                  <a:avLst/>
                  <a:gdLst>
                    <a:gd name="T0" fmla="*/ 98 w 98"/>
                    <a:gd name="T1" fmla="*/ 49 h 98"/>
                    <a:gd name="T2" fmla="*/ 98 w 98"/>
                    <a:gd name="T3" fmla="*/ 49 h 98"/>
                    <a:gd name="T4" fmla="*/ 98 w 98"/>
                    <a:gd name="T5" fmla="*/ 59 h 98"/>
                    <a:gd name="T6" fmla="*/ 95 w 98"/>
                    <a:gd name="T7" fmla="*/ 69 h 98"/>
                    <a:gd name="T8" fmla="*/ 90 w 98"/>
                    <a:gd name="T9" fmla="*/ 77 h 98"/>
                    <a:gd name="T10" fmla="*/ 85 w 98"/>
                    <a:gd name="T11" fmla="*/ 84 h 98"/>
                    <a:gd name="T12" fmla="*/ 77 w 98"/>
                    <a:gd name="T13" fmla="*/ 90 h 98"/>
                    <a:gd name="T14" fmla="*/ 69 w 98"/>
                    <a:gd name="T15" fmla="*/ 95 h 98"/>
                    <a:gd name="T16" fmla="*/ 59 w 98"/>
                    <a:gd name="T17" fmla="*/ 97 h 98"/>
                    <a:gd name="T18" fmla="*/ 49 w 98"/>
                    <a:gd name="T19" fmla="*/ 98 h 98"/>
                    <a:gd name="T20" fmla="*/ 49 w 98"/>
                    <a:gd name="T21" fmla="*/ 98 h 98"/>
                    <a:gd name="T22" fmla="*/ 40 w 98"/>
                    <a:gd name="T23" fmla="*/ 97 h 98"/>
                    <a:gd name="T24" fmla="*/ 31 w 98"/>
                    <a:gd name="T25" fmla="*/ 95 h 98"/>
                    <a:gd name="T26" fmla="*/ 23 w 98"/>
                    <a:gd name="T27" fmla="*/ 90 h 98"/>
                    <a:gd name="T28" fmla="*/ 15 w 98"/>
                    <a:gd name="T29" fmla="*/ 84 h 98"/>
                    <a:gd name="T30" fmla="*/ 10 w 98"/>
                    <a:gd name="T31" fmla="*/ 77 h 98"/>
                    <a:gd name="T32" fmla="*/ 5 w 98"/>
                    <a:gd name="T33" fmla="*/ 69 h 98"/>
                    <a:gd name="T34" fmla="*/ 2 w 98"/>
                    <a:gd name="T35" fmla="*/ 59 h 98"/>
                    <a:gd name="T36" fmla="*/ 0 w 98"/>
                    <a:gd name="T37" fmla="*/ 49 h 98"/>
                    <a:gd name="T38" fmla="*/ 0 w 98"/>
                    <a:gd name="T39" fmla="*/ 49 h 98"/>
                    <a:gd name="T40" fmla="*/ 2 w 98"/>
                    <a:gd name="T41" fmla="*/ 40 h 98"/>
                    <a:gd name="T42" fmla="*/ 5 w 98"/>
                    <a:gd name="T43" fmla="*/ 30 h 98"/>
                    <a:gd name="T44" fmla="*/ 10 w 98"/>
                    <a:gd name="T45" fmla="*/ 22 h 98"/>
                    <a:gd name="T46" fmla="*/ 15 w 98"/>
                    <a:gd name="T47" fmla="*/ 15 h 98"/>
                    <a:gd name="T48" fmla="*/ 23 w 98"/>
                    <a:gd name="T49" fmla="*/ 9 h 98"/>
                    <a:gd name="T50" fmla="*/ 31 w 98"/>
                    <a:gd name="T51" fmla="*/ 4 h 98"/>
                    <a:gd name="T52" fmla="*/ 40 w 98"/>
                    <a:gd name="T53" fmla="*/ 2 h 98"/>
                    <a:gd name="T54" fmla="*/ 49 w 98"/>
                    <a:gd name="T55" fmla="*/ 0 h 98"/>
                    <a:gd name="T56" fmla="*/ 49 w 98"/>
                    <a:gd name="T57" fmla="*/ 0 h 98"/>
                    <a:gd name="T58" fmla="*/ 59 w 98"/>
                    <a:gd name="T59" fmla="*/ 2 h 98"/>
                    <a:gd name="T60" fmla="*/ 69 w 98"/>
                    <a:gd name="T61" fmla="*/ 4 h 98"/>
                    <a:gd name="T62" fmla="*/ 77 w 98"/>
                    <a:gd name="T63" fmla="*/ 9 h 98"/>
                    <a:gd name="T64" fmla="*/ 85 w 98"/>
                    <a:gd name="T65" fmla="*/ 15 h 98"/>
                    <a:gd name="T66" fmla="*/ 90 w 98"/>
                    <a:gd name="T67" fmla="*/ 22 h 98"/>
                    <a:gd name="T68" fmla="*/ 95 w 98"/>
                    <a:gd name="T69" fmla="*/ 30 h 98"/>
                    <a:gd name="T70" fmla="*/ 98 w 98"/>
                    <a:gd name="T71" fmla="*/ 40 h 98"/>
                    <a:gd name="T72" fmla="*/ 98 w 98"/>
                    <a:gd name="T73" fmla="*/ 49 h 98"/>
                    <a:gd name="T74" fmla="*/ 98 w 98"/>
                    <a:gd name="T75" fmla="*/ 49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98" h="98">
                      <a:moveTo>
                        <a:pt x="98" y="49"/>
                      </a:moveTo>
                      <a:lnTo>
                        <a:pt x="98" y="49"/>
                      </a:lnTo>
                      <a:lnTo>
                        <a:pt x="98" y="59"/>
                      </a:lnTo>
                      <a:lnTo>
                        <a:pt x="95" y="69"/>
                      </a:lnTo>
                      <a:lnTo>
                        <a:pt x="90" y="77"/>
                      </a:lnTo>
                      <a:lnTo>
                        <a:pt x="85" y="84"/>
                      </a:lnTo>
                      <a:lnTo>
                        <a:pt x="77" y="90"/>
                      </a:lnTo>
                      <a:lnTo>
                        <a:pt x="69" y="95"/>
                      </a:lnTo>
                      <a:lnTo>
                        <a:pt x="59" y="97"/>
                      </a:lnTo>
                      <a:lnTo>
                        <a:pt x="49" y="98"/>
                      </a:lnTo>
                      <a:lnTo>
                        <a:pt x="49" y="98"/>
                      </a:lnTo>
                      <a:lnTo>
                        <a:pt x="40" y="97"/>
                      </a:lnTo>
                      <a:lnTo>
                        <a:pt x="31" y="95"/>
                      </a:lnTo>
                      <a:lnTo>
                        <a:pt x="23" y="90"/>
                      </a:lnTo>
                      <a:lnTo>
                        <a:pt x="15" y="84"/>
                      </a:lnTo>
                      <a:lnTo>
                        <a:pt x="10" y="77"/>
                      </a:lnTo>
                      <a:lnTo>
                        <a:pt x="5" y="69"/>
                      </a:lnTo>
                      <a:lnTo>
                        <a:pt x="2" y="59"/>
                      </a:lnTo>
                      <a:lnTo>
                        <a:pt x="0" y="49"/>
                      </a:lnTo>
                      <a:lnTo>
                        <a:pt x="0" y="49"/>
                      </a:lnTo>
                      <a:lnTo>
                        <a:pt x="2" y="40"/>
                      </a:lnTo>
                      <a:lnTo>
                        <a:pt x="5" y="30"/>
                      </a:lnTo>
                      <a:lnTo>
                        <a:pt x="10" y="22"/>
                      </a:lnTo>
                      <a:lnTo>
                        <a:pt x="15" y="15"/>
                      </a:lnTo>
                      <a:lnTo>
                        <a:pt x="23" y="9"/>
                      </a:lnTo>
                      <a:lnTo>
                        <a:pt x="31" y="4"/>
                      </a:lnTo>
                      <a:lnTo>
                        <a:pt x="40" y="2"/>
                      </a:lnTo>
                      <a:lnTo>
                        <a:pt x="49" y="0"/>
                      </a:lnTo>
                      <a:lnTo>
                        <a:pt x="49" y="0"/>
                      </a:lnTo>
                      <a:lnTo>
                        <a:pt x="59" y="2"/>
                      </a:lnTo>
                      <a:lnTo>
                        <a:pt x="69" y="4"/>
                      </a:lnTo>
                      <a:lnTo>
                        <a:pt x="77" y="9"/>
                      </a:lnTo>
                      <a:lnTo>
                        <a:pt x="85" y="15"/>
                      </a:lnTo>
                      <a:lnTo>
                        <a:pt x="90" y="22"/>
                      </a:lnTo>
                      <a:lnTo>
                        <a:pt x="95" y="30"/>
                      </a:lnTo>
                      <a:lnTo>
                        <a:pt x="98" y="40"/>
                      </a:lnTo>
                      <a:lnTo>
                        <a:pt x="98" y="49"/>
                      </a:lnTo>
                      <a:lnTo>
                        <a:pt x="98" y="4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63" name="Grupo 62">
              <a:extLst>
                <a:ext uri="{FF2B5EF4-FFF2-40B4-BE49-F238E27FC236}">
                  <a16:creationId xmlns:a16="http://schemas.microsoft.com/office/drawing/2014/main" id="{C303650F-930E-793A-D887-DDFC496C29B9}"/>
                </a:ext>
              </a:extLst>
            </p:cNvPr>
            <p:cNvGrpSpPr/>
            <p:nvPr/>
          </p:nvGrpSpPr>
          <p:grpSpPr>
            <a:xfrm>
              <a:off x="7255542" y="2891800"/>
              <a:ext cx="2254218" cy="2150646"/>
              <a:chOff x="7255542" y="2891800"/>
              <a:chExt cx="2254218" cy="2150646"/>
            </a:xfrm>
          </p:grpSpPr>
          <p:cxnSp>
            <p:nvCxnSpPr>
              <p:cNvPr id="9" name="Straight Arrow Connector 20">
                <a:extLst>
                  <a:ext uri="{FF2B5EF4-FFF2-40B4-BE49-F238E27FC236}">
                    <a16:creationId xmlns:a16="http://schemas.microsoft.com/office/drawing/2014/main" id="{A3BA88B9-24D8-4D50-E4BB-0979FF2B6D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387994" y="2891800"/>
                <a:ext cx="733146" cy="739134"/>
              </a:xfrm>
              <a:prstGeom prst="straightConnector1">
                <a:avLst/>
              </a:prstGeom>
              <a:ln w="38100">
                <a:solidFill>
                  <a:schemeClr val="accent4"/>
                </a:solidFill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6">
                <a:extLst>
                  <a:ext uri="{FF2B5EF4-FFF2-40B4-BE49-F238E27FC236}">
                    <a16:creationId xmlns:a16="http://schemas.microsoft.com/office/drawing/2014/main" id="{015EDE9C-564B-6964-8C2D-36D22114A016}"/>
                  </a:ext>
                </a:extLst>
              </p:cNvPr>
              <p:cNvGrpSpPr/>
              <p:nvPr/>
            </p:nvGrpSpPr>
            <p:grpSpPr>
              <a:xfrm rot="10800000">
                <a:off x="7255542" y="3201218"/>
                <a:ext cx="2254218" cy="1841228"/>
                <a:chOff x="779260" y="2164990"/>
                <a:chExt cx="3049588" cy="2095501"/>
              </a:xfrm>
            </p:grpSpPr>
            <p:sp>
              <p:nvSpPr>
                <p:cNvPr id="35" name="Freeform 42">
                  <a:extLst>
                    <a:ext uri="{FF2B5EF4-FFF2-40B4-BE49-F238E27FC236}">
                      <a16:creationId xmlns:a16="http://schemas.microsoft.com/office/drawing/2014/main" id="{B85C5643-FBC7-CD3D-4319-9F4B61B9B7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93648" y="3582628"/>
                  <a:ext cx="1428750" cy="677863"/>
                </a:xfrm>
                <a:custGeom>
                  <a:avLst/>
                  <a:gdLst>
                    <a:gd name="T0" fmla="*/ 0 w 379"/>
                    <a:gd name="T1" fmla="*/ 58 h 180"/>
                    <a:gd name="T2" fmla="*/ 70 w 379"/>
                    <a:gd name="T3" fmla="*/ 180 h 180"/>
                    <a:gd name="T4" fmla="*/ 306 w 379"/>
                    <a:gd name="T5" fmla="*/ 179 h 180"/>
                    <a:gd name="T6" fmla="*/ 379 w 379"/>
                    <a:gd name="T7" fmla="*/ 55 h 180"/>
                    <a:gd name="T8" fmla="*/ 0 w 379"/>
                    <a:gd name="T9" fmla="*/ 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9" h="180">
                      <a:moveTo>
                        <a:pt x="0" y="58"/>
                      </a:moveTo>
                      <a:cubicBezTo>
                        <a:pt x="0" y="58"/>
                        <a:pt x="50" y="143"/>
                        <a:pt x="70" y="180"/>
                      </a:cubicBezTo>
                      <a:cubicBezTo>
                        <a:pt x="144" y="151"/>
                        <a:pt x="233" y="151"/>
                        <a:pt x="306" y="179"/>
                      </a:cubicBezTo>
                      <a:cubicBezTo>
                        <a:pt x="344" y="116"/>
                        <a:pt x="367" y="75"/>
                        <a:pt x="379" y="55"/>
                      </a:cubicBezTo>
                      <a:cubicBezTo>
                        <a:pt x="263" y="3"/>
                        <a:pt x="121" y="0"/>
                        <a:pt x="0" y="58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4"/>
                    </a:gs>
                    <a:gs pos="71000">
                      <a:schemeClr val="accent4">
                        <a:lumMod val="75000"/>
                      </a:schemeClr>
                    </a:gs>
                  </a:gsLst>
                  <a:lin ang="15600000" scaled="0"/>
                  <a:tileRect/>
                </a:gra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6" name="Freeform 43">
                  <a:extLst>
                    <a:ext uri="{FF2B5EF4-FFF2-40B4-BE49-F238E27FC236}">
                      <a16:creationId xmlns:a16="http://schemas.microsoft.com/office/drawing/2014/main" id="{3C61AD73-48E7-EA4F-B5FA-105210E250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9260" y="2164990"/>
                  <a:ext cx="3049588" cy="1793875"/>
                </a:xfrm>
                <a:custGeom>
                  <a:avLst/>
                  <a:gdLst>
                    <a:gd name="T0" fmla="*/ 0 w 809"/>
                    <a:gd name="T1" fmla="*/ 141 h 476"/>
                    <a:gd name="T2" fmla="*/ 809 w 809"/>
                    <a:gd name="T3" fmla="*/ 140 h 476"/>
                    <a:gd name="T4" fmla="*/ 617 w 809"/>
                    <a:gd name="T5" fmla="*/ 475 h 476"/>
                    <a:gd name="T6" fmla="*/ 193 w 809"/>
                    <a:gd name="T7" fmla="*/ 476 h 476"/>
                    <a:gd name="T8" fmla="*/ 0 w 809"/>
                    <a:gd name="T9" fmla="*/ 141 h 4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9" h="476">
                      <a:moveTo>
                        <a:pt x="0" y="141"/>
                      </a:moveTo>
                      <a:cubicBezTo>
                        <a:pt x="240" y="0"/>
                        <a:pt x="571" y="1"/>
                        <a:pt x="809" y="140"/>
                      </a:cubicBezTo>
                      <a:cubicBezTo>
                        <a:pt x="745" y="254"/>
                        <a:pt x="637" y="441"/>
                        <a:pt x="617" y="475"/>
                      </a:cubicBezTo>
                      <a:cubicBezTo>
                        <a:pt x="484" y="407"/>
                        <a:pt x="314" y="407"/>
                        <a:pt x="193" y="476"/>
                      </a:cubicBezTo>
                      <a:cubicBezTo>
                        <a:pt x="116" y="344"/>
                        <a:pt x="0" y="141"/>
                        <a:pt x="0" y="141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4"/>
                    </a:gs>
                    <a:gs pos="84000">
                      <a:schemeClr val="accent4">
                        <a:lumMod val="78000"/>
                      </a:schemeClr>
                    </a:gs>
                  </a:gsLst>
                  <a:lin ang="14400000" scaled="0"/>
                  <a:tileRect/>
                </a:gra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</p:grpSp>
          <p:grpSp>
            <p:nvGrpSpPr>
              <p:cNvPr id="57" name="Thumbs Up">
                <a:extLst>
                  <a:ext uri="{FF2B5EF4-FFF2-40B4-BE49-F238E27FC236}">
                    <a16:creationId xmlns:a16="http://schemas.microsoft.com/office/drawing/2014/main" id="{1C68D82E-1578-09C1-02C1-72FFFA9F5558}"/>
                  </a:ext>
                </a:extLst>
              </p:cNvPr>
              <p:cNvGrpSpPr/>
              <p:nvPr/>
            </p:nvGrpSpPr>
            <p:grpSpPr>
              <a:xfrm>
                <a:off x="8169665" y="3891345"/>
                <a:ext cx="578882" cy="668053"/>
                <a:chOff x="3322242" y="4946372"/>
                <a:chExt cx="578882" cy="668053"/>
              </a:xfrm>
              <a:solidFill>
                <a:schemeClr val="accent1">
                  <a:lumMod val="75000"/>
                </a:schemeClr>
              </a:solidFill>
            </p:grpSpPr>
            <p:sp>
              <p:nvSpPr>
                <p:cNvPr id="58" name="Freeform 291">
                  <a:extLst>
                    <a:ext uri="{FF2B5EF4-FFF2-40B4-BE49-F238E27FC236}">
                      <a16:creationId xmlns:a16="http://schemas.microsoft.com/office/drawing/2014/main" id="{CD68F83C-23A2-4E47-62A2-1E50E3CAA5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2242" y="5149565"/>
                  <a:ext cx="112560" cy="464860"/>
                </a:xfrm>
                <a:custGeom>
                  <a:avLst/>
                  <a:gdLst>
                    <a:gd name="T0" fmla="*/ 64 w 77"/>
                    <a:gd name="T1" fmla="*/ 318 h 318"/>
                    <a:gd name="T2" fmla="*/ 13 w 77"/>
                    <a:gd name="T3" fmla="*/ 318 h 318"/>
                    <a:gd name="T4" fmla="*/ 13 w 77"/>
                    <a:gd name="T5" fmla="*/ 318 h 318"/>
                    <a:gd name="T6" fmla="*/ 7 w 77"/>
                    <a:gd name="T7" fmla="*/ 316 h 318"/>
                    <a:gd name="T8" fmla="*/ 4 w 77"/>
                    <a:gd name="T9" fmla="*/ 314 h 318"/>
                    <a:gd name="T10" fmla="*/ 0 w 77"/>
                    <a:gd name="T11" fmla="*/ 309 h 318"/>
                    <a:gd name="T12" fmla="*/ 0 w 77"/>
                    <a:gd name="T13" fmla="*/ 305 h 318"/>
                    <a:gd name="T14" fmla="*/ 0 w 77"/>
                    <a:gd name="T15" fmla="*/ 13 h 318"/>
                    <a:gd name="T16" fmla="*/ 0 w 77"/>
                    <a:gd name="T17" fmla="*/ 13 h 318"/>
                    <a:gd name="T18" fmla="*/ 0 w 77"/>
                    <a:gd name="T19" fmla="*/ 8 h 318"/>
                    <a:gd name="T20" fmla="*/ 4 w 77"/>
                    <a:gd name="T21" fmla="*/ 3 h 318"/>
                    <a:gd name="T22" fmla="*/ 7 w 77"/>
                    <a:gd name="T23" fmla="*/ 0 h 318"/>
                    <a:gd name="T24" fmla="*/ 13 w 77"/>
                    <a:gd name="T25" fmla="*/ 0 h 318"/>
                    <a:gd name="T26" fmla="*/ 64 w 77"/>
                    <a:gd name="T27" fmla="*/ 0 h 318"/>
                    <a:gd name="T28" fmla="*/ 64 w 77"/>
                    <a:gd name="T29" fmla="*/ 0 h 318"/>
                    <a:gd name="T30" fmla="*/ 69 w 77"/>
                    <a:gd name="T31" fmla="*/ 0 h 318"/>
                    <a:gd name="T32" fmla="*/ 72 w 77"/>
                    <a:gd name="T33" fmla="*/ 3 h 318"/>
                    <a:gd name="T34" fmla="*/ 75 w 77"/>
                    <a:gd name="T35" fmla="*/ 8 h 318"/>
                    <a:gd name="T36" fmla="*/ 77 w 77"/>
                    <a:gd name="T37" fmla="*/ 13 h 318"/>
                    <a:gd name="T38" fmla="*/ 77 w 77"/>
                    <a:gd name="T39" fmla="*/ 305 h 318"/>
                    <a:gd name="T40" fmla="*/ 77 w 77"/>
                    <a:gd name="T41" fmla="*/ 305 h 318"/>
                    <a:gd name="T42" fmla="*/ 75 w 77"/>
                    <a:gd name="T43" fmla="*/ 309 h 318"/>
                    <a:gd name="T44" fmla="*/ 72 w 77"/>
                    <a:gd name="T45" fmla="*/ 314 h 318"/>
                    <a:gd name="T46" fmla="*/ 69 w 77"/>
                    <a:gd name="T47" fmla="*/ 316 h 318"/>
                    <a:gd name="T48" fmla="*/ 64 w 77"/>
                    <a:gd name="T49" fmla="*/ 318 h 318"/>
                    <a:gd name="T50" fmla="*/ 64 w 77"/>
                    <a:gd name="T51" fmla="*/ 318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77" h="318">
                      <a:moveTo>
                        <a:pt x="64" y="318"/>
                      </a:moveTo>
                      <a:lnTo>
                        <a:pt x="13" y="318"/>
                      </a:lnTo>
                      <a:lnTo>
                        <a:pt x="13" y="318"/>
                      </a:lnTo>
                      <a:lnTo>
                        <a:pt x="7" y="316"/>
                      </a:lnTo>
                      <a:lnTo>
                        <a:pt x="4" y="314"/>
                      </a:lnTo>
                      <a:lnTo>
                        <a:pt x="0" y="309"/>
                      </a:lnTo>
                      <a:lnTo>
                        <a:pt x="0" y="305"/>
                      </a:lnTo>
                      <a:lnTo>
                        <a:pt x="0" y="13"/>
                      </a:ln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4" y="3"/>
                      </a:lnTo>
                      <a:lnTo>
                        <a:pt x="7" y="0"/>
                      </a:lnTo>
                      <a:lnTo>
                        <a:pt x="13" y="0"/>
                      </a:lnTo>
                      <a:lnTo>
                        <a:pt x="64" y="0"/>
                      </a:lnTo>
                      <a:lnTo>
                        <a:pt x="64" y="0"/>
                      </a:lnTo>
                      <a:lnTo>
                        <a:pt x="69" y="0"/>
                      </a:lnTo>
                      <a:lnTo>
                        <a:pt x="72" y="3"/>
                      </a:lnTo>
                      <a:lnTo>
                        <a:pt x="75" y="8"/>
                      </a:lnTo>
                      <a:lnTo>
                        <a:pt x="77" y="13"/>
                      </a:lnTo>
                      <a:lnTo>
                        <a:pt x="77" y="305"/>
                      </a:lnTo>
                      <a:lnTo>
                        <a:pt x="77" y="305"/>
                      </a:lnTo>
                      <a:lnTo>
                        <a:pt x="75" y="309"/>
                      </a:lnTo>
                      <a:lnTo>
                        <a:pt x="72" y="314"/>
                      </a:lnTo>
                      <a:lnTo>
                        <a:pt x="69" y="316"/>
                      </a:lnTo>
                      <a:lnTo>
                        <a:pt x="64" y="318"/>
                      </a:lnTo>
                      <a:lnTo>
                        <a:pt x="64" y="31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9" name="Freeform 292">
                  <a:extLst>
                    <a:ext uri="{FF2B5EF4-FFF2-40B4-BE49-F238E27FC236}">
                      <a16:creationId xmlns:a16="http://schemas.microsoft.com/office/drawing/2014/main" id="{CBE3580C-9560-2C8D-1E68-4BAAB724B8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3806" y="4946372"/>
                  <a:ext cx="447318" cy="653435"/>
                </a:xfrm>
                <a:custGeom>
                  <a:avLst/>
                  <a:gdLst>
                    <a:gd name="T0" fmla="*/ 306 w 306"/>
                    <a:gd name="T1" fmla="*/ 181 h 447"/>
                    <a:gd name="T2" fmla="*/ 302 w 306"/>
                    <a:gd name="T3" fmla="*/ 161 h 447"/>
                    <a:gd name="T4" fmla="*/ 290 w 306"/>
                    <a:gd name="T5" fmla="*/ 147 h 447"/>
                    <a:gd name="T6" fmla="*/ 274 w 306"/>
                    <a:gd name="T7" fmla="*/ 137 h 447"/>
                    <a:gd name="T8" fmla="*/ 254 w 306"/>
                    <a:gd name="T9" fmla="*/ 134 h 447"/>
                    <a:gd name="T10" fmla="*/ 137 w 306"/>
                    <a:gd name="T11" fmla="*/ 52 h 447"/>
                    <a:gd name="T12" fmla="*/ 137 w 306"/>
                    <a:gd name="T13" fmla="*/ 44 h 447"/>
                    <a:gd name="T14" fmla="*/ 135 w 306"/>
                    <a:gd name="T15" fmla="*/ 29 h 447"/>
                    <a:gd name="T16" fmla="*/ 127 w 306"/>
                    <a:gd name="T17" fmla="*/ 15 h 447"/>
                    <a:gd name="T18" fmla="*/ 116 w 306"/>
                    <a:gd name="T19" fmla="*/ 5 h 447"/>
                    <a:gd name="T20" fmla="*/ 108 w 306"/>
                    <a:gd name="T21" fmla="*/ 2 h 447"/>
                    <a:gd name="T22" fmla="*/ 91 w 306"/>
                    <a:gd name="T23" fmla="*/ 0 h 447"/>
                    <a:gd name="T24" fmla="*/ 75 w 306"/>
                    <a:gd name="T25" fmla="*/ 5 h 447"/>
                    <a:gd name="T26" fmla="*/ 62 w 306"/>
                    <a:gd name="T27" fmla="*/ 15 h 447"/>
                    <a:gd name="T28" fmla="*/ 52 w 306"/>
                    <a:gd name="T29" fmla="*/ 29 h 447"/>
                    <a:gd name="T30" fmla="*/ 20 w 306"/>
                    <a:gd name="T31" fmla="*/ 130 h 447"/>
                    <a:gd name="T32" fmla="*/ 11 w 306"/>
                    <a:gd name="T33" fmla="*/ 142 h 447"/>
                    <a:gd name="T34" fmla="*/ 11 w 306"/>
                    <a:gd name="T35" fmla="*/ 142 h 447"/>
                    <a:gd name="T36" fmla="*/ 0 w 306"/>
                    <a:gd name="T37" fmla="*/ 150 h 447"/>
                    <a:gd name="T38" fmla="*/ 16 w 306"/>
                    <a:gd name="T39" fmla="*/ 435 h 447"/>
                    <a:gd name="T40" fmla="*/ 29 w 306"/>
                    <a:gd name="T41" fmla="*/ 439 h 447"/>
                    <a:gd name="T42" fmla="*/ 44 w 306"/>
                    <a:gd name="T43" fmla="*/ 442 h 447"/>
                    <a:gd name="T44" fmla="*/ 72 w 306"/>
                    <a:gd name="T45" fmla="*/ 447 h 447"/>
                    <a:gd name="T46" fmla="*/ 86 w 306"/>
                    <a:gd name="T47" fmla="*/ 447 h 447"/>
                    <a:gd name="T48" fmla="*/ 101 w 306"/>
                    <a:gd name="T49" fmla="*/ 447 h 447"/>
                    <a:gd name="T50" fmla="*/ 187 w 306"/>
                    <a:gd name="T51" fmla="*/ 447 h 447"/>
                    <a:gd name="T52" fmla="*/ 215 w 306"/>
                    <a:gd name="T53" fmla="*/ 440 h 447"/>
                    <a:gd name="T54" fmla="*/ 238 w 306"/>
                    <a:gd name="T55" fmla="*/ 421 h 447"/>
                    <a:gd name="T56" fmla="*/ 243 w 306"/>
                    <a:gd name="T57" fmla="*/ 411 h 447"/>
                    <a:gd name="T58" fmla="*/ 246 w 306"/>
                    <a:gd name="T59" fmla="*/ 391 h 447"/>
                    <a:gd name="T60" fmla="*/ 244 w 306"/>
                    <a:gd name="T61" fmla="*/ 383 h 447"/>
                    <a:gd name="T62" fmla="*/ 258 w 306"/>
                    <a:gd name="T63" fmla="*/ 375 h 447"/>
                    <a:gd name="T64" fmla="*/ 267 w 306"/>
                    <a:gd name="T65" fmla="*/ 365 h 447"/>
                    <a:gd name="T66" fmla="*/ 274 w 306"/>
                    <a:gd name="T67" fmla="*/ 351 h 447"/>
                    <a:gd name="T68" fmla="*/ 277 w 306"/>
                    <a:gd name="T69" fmla="*/ 336 h 447"/>
                    <a:gd name="T70" fmla="*/ 275 w 306"/>
                    <a:gd name="T71" fmla="*/ 328 h 447"/>
                    <a:gd name="T72" fmla="*/ 271 w 306"/>
                    <a:gd name="T73" fmla="*/ 311 h 447"/>
                    <a:gd name="T74" fmla="*/ 266 w 306"/>
                    <a:gd name="T75" fmla="*/ 305 h 447"/>
                    <a:gd name="T76" fmla="*/ 280 w 306"/>
                    <a:gd name="T77" fmla="*/ 289 h 447"/>
                    <a:gd name="T78" fmla="*/ 287 w 306"/>
                    <a:gd name="T79" fmla="*/ 266 h 447"/>
                    <a:gd name="T80" fmla="*/ 285 w 306"/>
                    <a:gd name="T81" fmla="*/ 256 h 447"/>
                    <a:gd name="T82" fmla="*/ 279 w 306"/>
                    <a:gd name="T83" fmla="*/ 238 h 447"/>
                    <a:gd name="T84" fmla="*/ 274 w 306"/>
                    <a:gd name="T85" fmla="*/ 232 h 447"/>
                    <a:gd name="T86" fmla="*/ 287 w 306"/>
                    <a:gd name="T87" fmla="*/ 223 h 447"/>
                    <a:gd name="T88" fmla="*/ 298 w 306"/>
                    <a:gd name="T89" fmla="*/ 212 h 447"/>
                    <a:gd name="T90" fmla="*/ 305 w 306"/>
                    <a:gd name="T91" fmla="*/ 197 h 447"/>
                    <a:gd name="T92" fmla="*/ 306 w 306"/>
                    <a:gd name="T93" fmla="*/ 181 h 4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306" h="447">
                      <a:moveTo>
                        <a:pt x="306" y="181"/>
                      </a:moveTo>
                      <a:lnTo>
                        <a:pt x="306" y="181"/>
                      </a:lnTo>
                      <a:lnTo>
                        <a:pt x="305" y="171"/>
                      </a:lnTo>
                      <a:lnTo>
                        <a:pt x="302" y="161"/>
                      </a:lnTo>
                      <a:lnTo>
                        <a:pt x="297" y="153"/>
                      </a:lnTo>
                      <a:lnTo>
                        <a:pt x="290" y="147"/>
                      </a:lnTo>
                      <a:lnTo>
                        <a:pt x="282" y="142"/>
                      </a:lnTo>
                      <a:lnTo>
                        <a:pt x="274" y="137"/>
                      </a:lnTo>
                      <a:lnTo>
                        <a:pt x="264" y="135"/>
                      </a:lnTo>
                      <a:lnTo>
                        <a:pt x="254" y="134"/>
                      </a:lnTo>
                      <a:lnTo>
                        <a:pt x="121" y="134"/>
                      </a:lnTo>
                      <a:lnTo>
                        <a:pt x="137" y="52"/>
                      </a:lnTo>
                      <a:lnTo>
                        <a:pt x="137" y="52"/>
                      </a:lnTo>
                      <a:lnTo>
                        <a:pt x="137" y="44"/>
                      </a:lnTo>
                      <a:lnTo>
                        <a:pt x="137" y="36"/>
                      </a:lnTo>
                      <a:lnTo>
                        <a:pt x="135" y="29"/>
                      </a:lnTo>
                      <a:lnTo>
                        <a:pt x="132" y="21"/>
                      </a:lnTo>
                      <a:lnTo>
                        <a:pt x="127" y="15"/>
                      </a:lnTo>
                      <a:lnTo>
                        <a:pt x="122" y="10"/>
                      </a:lnTo>
                      <a:lnTo>
                        <a:pt x="116" y="5"/>
                      </a:lnTo>
                      <a:lnTo>
                        <a:pt x="108" y="2"/>
                      </a:lnTo>
                      <a:lnTo>
                        <a:pt x="108" y="2"/>
                      </a:lnTo>
                      <a:lnTo>
                        <a:pt x="99" y="0"/>
                      </a:lnTo>
                      <a:lnTo>
                        <a:pt x="91" y="0"/>
                      </a:lnTo>
                      <a:lnTo>
                        <a:pt x="83" y="2"/>
                      </a:lnTo>
                      <a:lnTo>
                        <a:pt x="75" y="5"/>
                      </a:lnTo>
                      <a:lnTo>
                        <a:pt x="68" y="8"/>
                      </a:lnTo>
                      <a:lnTo>
                        <a:pt x="62" y="15"/>
                      </a:lnTo>
                      <a:lnTo>
                        <a:pt x="57" y="21"/>
                      </a:lnTo>
                      <a:lnTo>
                        <a:pt x="52" y="29"/>
                      </a:lnTo>
                      <a:lnTo>
                        <a:pt x="20" y="130"/>
                      </a:lnTo>
                      <a:lnTo>
                        <a:pt x="20" y="130"/>
                      </a:lnTo>
                      <a:lnTo>
                        <a:pt x="16" y="137"/>
                      </a:lnTo>
                      <a:lnTo>
                        <a:pt x="11" y="142"/>
                      </a:lnTo>
                      <a:lnTo>
                        <a:pt x="11" y="142"/>
                      </a:lnTo>
                      <a:lnTo>
                        <a:pt x="11" y="142"/>
                      </a:lnTo>
                      <a:lnTo>
                        <a:pt x="11" y="142"/>
                      </a:lnTo>
                      <a:lnTo>
                        <a:pt x="0" y="150"/>
                      </a:lnTo>
                      <a:lnTo>
                        <a:pt x="0" y="431"/>
                      </a:lnTo>
                      <a:lnTo>
                        <a:pt x="16" y="435"/>
                      </a:lnTo>
                      <a:lnTo>
                        <a:pt x="16" y="435"/>
                      </a:lnTo>
                      <a:lnTo>
                        <a:pt x="29" y="439"/>
                      </a:lnTo>
                      <a:lnTo>
                        <a:pt x="29" y="439"/>
                      </a:lnTo>
                      <a:lnTo>
                        <a:pt x="44" y="442"/>
                      </a:lnTo>
                      <a:lnTo>
                        <a:pt x="44" y="442"/>
                      </a:lnTo>
                      <a:lnTo>
                        <a:pt x="72" y="447"/>
                      </a:lnTo>
                      <a:lnTo>
                        <a:pt x="72" y="447"/>
                      </a:lnTo>
                      <a:lnTo>
                        <a:pt x="86" y="447"/>
                      </a:lnTo>
                      <a:lnTo>
                        <a:pt x="86" y="447"/>
                      </a:lnTo>
                      <a:lnTo>
                        <a:pt x="101" y="447"/>
                      </a:lnTo>
                      <a:lnTo>
                        <a:pt x="187" y="447"/>
                      </a:lnTo>
                      <a:lnTo>
                        <a:pt x="187" y="447"/>
                      </a:lnTo>
                      <a:lnTo>
                        <a:pt x="202" y="445"/>
                      </a:lnTo>
                      <a:lnTo>
                        <a:pt x="215" y="440"/>
                      </a:lnTo>
                      <a:lnTo>
                        <a:pt x="228" y="432"/>
                      </a:lnTo>
                      <a:lnTo>
                        <a:pt x="238" y="421"/>
                      </a:lnTo>
                      <a:lnTo>
                        <a:pt x="238" y="421"/>
                      </a:lnTo>
                      <a:lnTo>
                        <a:pt x="243" y="411"/>
                      </a:lnTo>
                      <a:lnTo>
                        <a:pt x="246" y="401"/>
                      </a:lnTo>
                      <a:lnTo>
                        <a:pt x="246" y="391"/>
                      </a:lnTo>
                      <a:lnTo>
                        <a:pt x="244" y="383"/>
                      </a:lnTo>
                      <a:lnTo>
                        <a:pt x="244" y="383"/>
                      </a:lnTo>
                      <a:lnTo>
                        <a:pt x="251" y="380"/>
                      </a:lnTo>
                      <a:lnTo>
                        <a:pt x="258" y="375"/>
                      </a:lnTo>
                      <a:lnTo>
                        <a:pt x="262" y="370"/>
                      </a:lnTo>
                      <a:lnTo>
                        <a:pt x="267" y="365"/>
                      </a:lnTo>
                      <a:lnTo>
                        <a:pt x="271" y="359"/>
                      </a:lnTo>
                      <a:lnTo>
                        <a:pt x="274" y="351"/>
                      </a:lnTo>
                      <a:lnTo>
                        <a:pt x="275" y="344"/>
                      </a:lnTo>
                      <a:lnTo>
                        <a:pt x="277" y="336"/>
                      </a:lnTo>
                      <a:lnTo>
                        <a:pt x="277" y="336"/>
                      </a:lnTo>
                      <a:lnTo>
                        <a:pt x="275" y="328"/>
                      </a:lnTo>
                      <a:lnTo>
                        <a:pt x="274" y="320"/>
                      </a:lnTo>
                      <a:lnTo>
                        <a:pt x="271" y="311"/>
                      </a:lnTo>
                      <a:lnTo>
                        <a:pt x="266" y="305"/>
                      </a:lnTo>
                      <a:lnTo>
                        <a:pt x="266" y="305"/>
                      </a:lnTo>
                      <a:lnTo>
                        <a:pt x="274" y="298"/>
                      </a:lnTo>
                      <a:lnTo>
                        <a:pt x="280" y="289"/>
                      </a:lnTo>
                      <a:lnTo>
                        <a:pt x="285" y="277"/>
                      </a:lnTo>
                      <a:lnTo>
                        <a:pt x="287" y="266"/>
                      </a:lnTo>
                      <a:lnTo>
                        <a:pt x="287" y="266"/>
                      </a:lnTo>
                      <a:lnTo>
                        <a:pt x="285" y="256"/>
                      </a:lnTo>
                      <a:lnTo>
                        <a:pt x="284" y="246"/>
                      </a:lnTo>
                      <a:lnTo>
                        <a:pt x="279" y="238"/>
                      </a:lnTo>
                      <a:lnTo>
                        <a:pt x="274" y="232"/>
                      </a:lnTo>
                      <a:lnTo>
                        <a:pt x="274" y="232"/>
                      </a:lnTo>
                      <a:lnTo>
                        <a:pt x="280" y="228"/>
                      </a:lnTo>
                      <a:lnTo>
                        <a:pt x="287" y="223"/>
                      </a:lnTo>
                      <a:lnTo>
                        <a:pt x="293" y="219"/>
                      </a:lnTo>
                      <a:lnTo>
                        <a:pt x="298" y="212"/>
                      </a:lnTo>
                      <a:lnTo>
                        <a:pt x="302" y="205"/>
                      </a:lnTo>
                      <a:lnTo>
                        <a:pt x="305" y="197"/>
                      </a:lnTo>
                      <a:lnTo>
                        <a:pt x="306" y="189"/>
                      </a:lnTo>
                      <a:lnTo>
                        <a:pt x="306" y="181"/>
                      </a:lnTo>
                      <a:lnTo>
                        <a:pt x="306" y="18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40" name="CuadroTexto 39">
            <a:extLst>
              <a:ext uri="{FF2B5EF4-FFF2-40B4-BE49-F238E27FC236}">
                <a16:creationId xmlns:a16="http://schemas.microsoft.com/office/drawing/2014/main" id="{BC84DE24-AE27-CE83-535F-45F597D7026B}"/>
              </a:ext>
            </a:extLst>
          </p:cNvPr>
          <p:cNvSpPr txBox="1"/>
          <p:nvPr/>
        </p:nvSpPr>
        <p:spPr>
          <a:xfrm>
            <a:off x="1310858" y="4770237"/>
            <a:ext cx="83047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TAN DIGITAL COMO SEA POSIBLE PERO SIEMPRE HUMANO</a:t>
            </a:r>
          </a:p>
        </p:txBody>
      </p:sp>
    </p:spTree>
    <p:extLst>
      <p:ext uri="{BB962C8B-B14F-4D97-AF65-F5344CB8AC3E}">
        <p14:creationId xmlns:p14="http://schemas.microsoft.com/office/powerpoint/2010/main" val="243901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0" grpId="0" uiExpand="1" build="p"/>
      <p:bldP spid="11" grpId="0" uiExpand="1" build="p"/>
      <p:bldP spid="1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F5F91F26-09C9-4FB2-8D1D-1BDA543EF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369" y="3311363"/>
            <a:ext cx="1137008" cy="47320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B2443D7-7EE6-45F0-925D-8C1CD1425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578" y="1486087"/>
            <a:ext cx="6099556" cy="501383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78D8FB5-4C90-4DBE-8ADC-0E675D14674B}"/>
              </a:ext>
            </a:extLst>
          </p:cNvPr>
          <p:cNvSpPr txBox="1"/>
          <p:nvPr/>
        </p:nvSpPr>
        <p:spPr>
          <a:xfrm>
            <a:off x="756764" y="989603"/>
            <a:ext cx="5364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Ejes de la Transformación Digital: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0BA320A-6200-48EA-BDEA-B7860F0E7E6C}"/>
              </a:ext>
            </a:extLst>
          </p:cNvPr>
          <p:cNvSpPr txBox="1"/>
          <p:nvPr/>
        </p:nvSpPr>
        <p:spPr>
          <a:xfrm>
            <a:off x="6096000" y="1222386"/>
            <a:ext cx="5757528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92D050"/>
              </a:buClr>
              <a:buSzPct val="120000"/>
            </a:pPr>
            <a:r>
              <a:rPr lang="es-MX" sz="2000" b="1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CULTURA</a:t>
            </a: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		</a:t>
            </a:r>
            <a:r>
              <a:rPr lang="es-MX" sz="160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Comportamientos y Normas</a:t>
            </a:r>
          </a:p>
          <a:p>
            <a:pPr>
              <a:buClr>
                <a:srgbClr val="92D050"/>
              </a:buClr>
              <a:buSzPct val="120000"/>
            </a:pPr>
            <a:r>
              <a:rPr lang="es-MX" sz="160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				Clima</a:t>
            </a:r>
          </a:p>
          <a:p>
            <a:pPr>
              <a:buClr>
                <a:srgbClr val="92D050"/>
              </a:buClr>
              <a:buSzPct val="120000"/>
            </a:pPr>
            <a:r>
              <a:rPr lang="es-MX" sz="160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				Capacidad de Cambio</a:t>
            </a:r>
          </a:p>
          <a:p>
            <a:pPr>
              <a:buClr>
                <a:srgbClr val="92D050"/>
              </a:buClr>
              <a:buSzPct val="120000"/>
            </a:pPr>
            <a:r>
              <a:rPr lang="es-MX" sz="160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				Liderazgo</a:t>
            </a:r>
          </a:p>
          <a:p>
            <a:pPr>
              <a:buClr>
                <a:srgbClr val="92D050"/>
              </a:buClr>
              <a:buSzPct val="120000"/>
            </a:pPr>
            <a:r>
              <a:rPr lang="es-MX" sz="160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				Comunicación</a:t>
            </a:r>
          </a:p>
          <a:p>
            <a:pPr>
              <a:buClr>
                <a:srgbClr val="92D050"/>
              </a:buClr>
              <a:buSzPct val="120000"/>
            </a:pPr>
            <a:r>
              <a:rPr lang="es-MX" sz="160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				Aprendizaje</a:t>
            </a:r>
          </a:p>
          <a:p>
            <a:pPr marL="342900" indent="-342900">
              <a:buClr>
                <a:srgbClr val="92D050"/>
              </a:buClr>
              <a:buSzPct val="120000"/>
              <a:buFont typeface="Arial" panose="020B0604020202020204" pitchFamily="34" charset="0"/>
              <a:buChar char="•"/>
            </a:pPr>
            <a:endParaRPr lang="es-MX" sz="2000" dirty="0">
              <a:solidFill>
                <a:schemeClr val="accent1">
                  <a:lumMod val="50000"/>
                </a:schemeClr>
              </a:solidFill>
              <a:latin typeface="Abadi" panose="020B0604020104020204" pitchFamily="34" charset="0"/>
            </a:endParaRPr>
          </a:p>
          <a:p>
            <a:pPr>
              <a:buClr>
                <a:srgbClr val="92D050"/>
              </a:buClr>
              <a:buSzPct val="120000"/>
            </a:pPr>
            <a:r>
              <a:rPr lang="es-MX" sz="2000" b="1" dirty="0">
                <a:solidFill>
                  <a:srgbClr val="0070C0"/>
                </a:solidFill>
                <a:latin typeface="Abadi" panose="020B0604020104020204" pitchFamily="34" charset="0"/>
              </a:rPr>
              <a:t>NEGOCIO </a:t>
            </a:r>
            <a:r>
              <a:rPr lang="es-MX" sz="2000" dirty="0">
                <a:solidFill>
                  <a:srgbClr val="0070C0"/>
                </a:solidFill>
                <a:latin typeface="Abadi" panose="020B0604020104020204" pitchFamily="34" charset="0"/>
              </a:rPr>
              <a:t>		</a:t>
            </a:r>
            <a:r>
              <a:rPr lang="es-MX" sz="1600" dirty="0">
                <a:solidFill>
                  <a:srgbClr val="0070C0"/>
                </a:solidFill>
                <a:latin typeface="Abadi" panose="020B0604020104020204" pitchFamily="34" charset="0"/>
              </a:rPr>
              <a:t>Estructura organizacional</a:t>
            </a:r>
          </a:p>
          <a:p>
            <a:pPr>
              <a:buClr>
                <a:srgbClr val="92D050"/>
              </a:buClr>
              <a:buSzPct val="120000"/>
            </a:pPr>
            <a:r>
              <a:rPr lang="es-MX" sz="1600" dirty="0">
                <a:solidFill>
                  <a:srgbClr val="0070C0"/>
                </a:solidFill>
                <a:latin typeface="Abadi" panose="020B0604020104020204" pitchFamily="34" charset="0"/>
              </a:rPr>
              <a:t>				Procesos – Herramientas Colaborativas</a:t>
            </a:r>
          </a:p>
          <a:p>
            <a:pPr>
              <a:buClr>
                <a:srgbClr val="92D050"/>
              </a:buClr>
              <a:buSzPct val="120000"/>
            </a:pPr>
            <a:r>
              <a:rPr lang="es-MX" sz="1600" dirty="0">
                <a:solidFill>
                  <a:srgbClr val="0070C0"/>
                </a:solidFill>
                <a:latin typeface="Abadi" panose="020B0604020104020204" pitchFamily="34" charset="0"/>
              </a:rPr>
              <a:t>				Productos y Servicios</a:t>
            </a:r>
          </a:p>
          <a:p>
            <a:pPr>
              <a:buClr>
                <a:srgbClr val="92D050"/>
              </a:buClr>
              <a:buSzPct val="120000"/>
            </a:pPr>
            <a:r>
              <a:rPr lang="es-MX" sz="1600" dirty="0">
                <a:solidFill>
                  <a:srgbClr val="0070C0"/>
                </a:solidFill>
                <a:latin typeface="Abadi" panose="020B0604020104020204" pitchFamily="34" charset="0"/>
              </a:rPr>
              <a:t>				Plataforma de Canales y Procesos 				       		(Perspectivas: Externa e Interna)</a:t>
            </a:r>
          </a:p>
          <a:p>
            <a:pPr>
              <a:buClr>
                <a:srgbClr val="92D050"/>
              </a:buClr>
              <a:buSzPct val="120000"/>
            </a:pPr>
            <a:endParaRPr lang="es-MX" sz="2000" dirty="0">
              <a:solidFill>
                <a:schemeClr val="accent1">
                  <a:lumMod val="50000"/>
                </a:schemeClr>
              </a:solidFill>
              <a:latin typeface="Abadi" panose="020B0604020104020204" pitchFamily="34" charset="0"/>
            </a:endParaRPr>
          </a:p>
          <a:p>
            <a:pPr>
              <a:buClr>
                <a:srgbClr val="92D050"/>
              </a:buClr>
              <a:buSzPct val="120000"/>
            </a:pPr>
            <a:r>
              <a:rPr lang="es-MX" sz="2000" b="1" dirty="0">
                <a:solidFill>
                  <a:srgbClr val="7030A0"/>
                </a:solidFill>
                <a:latin typeface="Abadi" panose="020B0604020104020204" pitchFamily="34" charset="0"/>
              </a:rPr>
              <a:t>TECNOLOGIA</a:t>
            </a:r>
            <a:r>
              <a:rPr lang="es-MX" sz="2000" dirty="0">
                <a:solidFill>
                  <a:srgbClr val="7030A0"/>
                </a:solidFill>
                <a:latin typeface="Abadi" panose="020B0604020104020204" pitchFamily="34" charset="0"/>
              </a:rPr>
              <a:t>	</a:t>
            </a:r>
            <a:r>
              <a:rPr lang="es-MX" sz="1600" dirty="0">
                <a:solidFill>
                  <a:srgbClr val="7030A0"/>
                </a:solidFill>
                <a:latin typeface="Abadi" panose="020B0604020104020204" pitchFamily="34" charset="0"/>
              </a:rPr>
              <a:t>Mapas de sistemas</a:t>
            </a:r>
          </a:p>
          <a:p>
            <a:pPr>
              <a:buClr>
                <a:srgbClr val="92D050"/>
              </a:buClr>
              <a:buSzPct val="120000"/>
            </a:pPr>
            <a:r>
              <a:rPr lang="es-MX" sz="1600" dirty="0">
                <a:solidFill>
                  <a:srgbClr val="7030A0"/>
                </a:solidFill>
                <a:latin typeface="Abadi" panose="020B0604020104020204" pitchFamily="34" charset="0"/>
              </a:rPr>
              <a:t>				Sistemas heredados</a:t>
            </a:r>
          </a:p>
          <a:p>
            <a:pPr>
              <a:buClr>
                <a:srgbClr val="92D050"/>
              </a:buClr>
              <a:buSzPct val="120000"/>
            </a:pPr>
            <a:r>
              <a:rPr lang="es-MX" sz="1600" dirty="0">
                <a:solidFill>
                  <a:srgbClr val="7030A0"/>
                </a:solidFill>
                <a:latin typeface="Abadi" panose="020B0604020104020204" pitchFamily="34" charset="0"/>
              </a:rPr>
              <a:t>				Compatibilidad con nuevas tecnologías</a:t>
            </a:r>
          </a:p>
          <a:p>
            <a:pPr>
              <a:buClr>
                <a:srgbClr val="92D050"/>
              </a:buClr>
              <a:buSzPct val="120000"/>
            </a:pPr>
            <a:r>
              <a:rPr lang="es-MX" sz="1600" dirty="0">
                <a:solidFill>
                  <a:srgbClr val="7030A0"/>
                </a:solidFill>
                <a:latin typeface="Abadi" panose="020B0604020104020204" pitchFamily="34" charset="0"/>
              </a:rPr>
              <a:t>				Accesibilidad del cliente/fuerza de ventas</a:t>
            </a:r>
          </a:p>
          <a:p>
            <a:pPr>
              <a:buClr>
                <a:srgbClr val="92D050"/>
              </a:buClr>
              <a:buSzPct val="120000"/>
            </a:pPr>
            <a:r>
              <a:rPr lang="es-MX" sz="1600" dirty="0">
                <a:solidFill>
                  <a:srgbClr val="7030A0"/>
                </a:solidFill>
                <a:latin typeface="Abadi" panose="020B0604020104020204" pitchFamily="34" charset="0"/>
              </a:rPr>
              <a:t>				Seguridad</a:t>
            </a:r>
          </a:p>
          <a:p>
            <a:pPr>
              <a:buClr>
                <a:srgbClr val="92D050"/>
              </a:buClr>
              <a:buSzPct val="120000"/>
            </a:pPr>
            <a:r>
              <a:rPr lang="es-MX" sz="1600" dirty="0">
                <a:solidFill>
                  <a:srgbClr val="7030A0"/>
                </a:solidFill>
                <a:latin typeface="Abadi" panose="020B0604020104020204" pitchFamily="34" charset="0"/>
              </a:rPr>
              <a:t>				Integración con equipo de negocios</a:t>
            </a:r>
          </a:p>
          <a:p>
            <a:pPr>
              <a:buClr>
                <a:srgbClr val="92D050"/>
              </a:buClr>
              <a:buSzPct val="120000"/>
            </a:pPr>
            <a:r>
              <a:rPr lang="es-MX" sz="1600" dirty="0">
                <a:solidFill>
                  <a:srgbClr val="7030A0"/>
                </a:solidFill>
                <a:latin typeface="Abadi" panose="020B0604020104020204" pitchFamily="34" charset="0"/>
              </a:rPr>
              <a:t>				Planes de trabajo conjuntos  y priorizados</a:t>
            </a:r>
          </a:p>
        </p:txBody>
      </p:sp>
      <p:pic>
        <p:nvPicPr>
          <p:cNvPr id="56" name="Imagen 55">
            <a:extLst>
              <a:ext uri="{FF2B5EF4-FFF2-40B4-BE49-F238E27FC236}">
                <a16:creationId xmlns:a16="http://schemas.microsoft.com/office/drawing/2014/main" id="{8515106C-A9C2-43EF-ABFF-5DBE5BEB6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7423" y="3184835"/>
            <a:ext cx="1070857" cy="760872"/>
          </a:xfrm>
          <a:prstGeom prst="rect">
            <a:avLst/>
          </a:prstGeom>
        </p:spPr>
      </p:pic>
      <p:pic>
        <p:nvPicPr>
          <p:cNvPr id="48" name="Picture 1" descr="C:\Users\amilcar.SEGUROSFEDPA\Pictures\FEDPA-LOGO-HORIZONTALCRV.jpg">
            <a:extLst>
              <a:ext uri="{FF2B5EF4-FFF2-40B4-BE49-F238E27FC236}">
                <a16:creationId xmlns:a16="http://schemas.microsoft.com/office/drawing/2014/main" id="{0372EBF3-EE44-4898-AD27-DF00FF689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0366" y="3246694"/>
            <a:ext cx="1296743" cy="637154"/>
          </a:xfrm>
          <a:prstGeom prst="rect">
            <a:avLst/>
          </a:prstGeom>
          <a:noFill/>
        </p:spPr>
      </p:pic>
      <p:pic>
        <p:nvPicPr>
          <p:cNvPr id="46" name="Imagen 1" descr="C:\Users\Martha Julia\AppData\Local\Microsoft\Windows\Temporary Internet Files\Low\Content.IE5\97JXR8SW\logo_seguros_ultimo_(Small)[1].jpg">
            <a:extLst>
              <a:ext uri="{FF2B5EF4-FFF2-40B4-BE49-F238E27FC236}">
                <a16:creationId xmlns:a16="http://schemas.microsoft.com/office/drawing/2014/main" id="{A661D871-E951-4EC1-9F33-85833921C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3697" y="3152317"/>
            <a:ext cx="1250081" cy="749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1709AC06-B4DF-401C-A0AA-1B769FD5DB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696" t="40456" r="67521" b="51539"/>
          <a:stretch/>
        </p:blipFill>
        <p:spPr>
          <a:xfrm>
            <a:off x="1826909" y="3191141"/>
            <a:ext cx="1443655" cy="750670"/>
          </a:xfrm>
          <a:prstGeom prst="rect">
            <a:avLst/>
          </a:prstGeom>
        </p:spPr>
      </p:pic>
      <p:pic>
        <p:nvPicPr>
          <p:cNvPr id="50" name="Picture 3" descr="C:\MARTHA JULIA\LARG\LOGOS\LOGOS 2015\Logo COOP SEGUROS V2.jpg">
            <a:extLst>
              <a:ext uri="{FF2B5EF4-FFF2-40B4-BE49-F238E27FC236}">
                <a16:creationId xmlns:a16="http://schemas.microsoft.com/office/drawing/2014/main" id="{6F8A0125-75C4-44AA-95DB-B74805513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769" y="3246694"/>
            <a:ext cx="1238340" cy="73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66 Imagen" descr="C:\MARTHA JULIA\LARG\LOGOS\LOGOS 2015\LOGO Cooperativa Seguros Multiples CSM.JPG">
            <a:extLst>
              <a:ext uri="{FF2B5EF4-FFF2-40B4-BE49-F238E27FC236}">
                <a16:creationId xmlns:a16="http://schemas.microsoft.com/office/drawing/2014/main" id="{CC77FE62-01B2-4531-8389-65813B6E42D6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596" y="3271565"/>
            <a:ext cx="1308107" cy="712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67 Imagen" descr="C:\MARTHA JULIA\LARG\LOGOS\LOGOS 2015\Logo TAJY 2015.jpg">
            <a:extLst>
              <a:ext uri="{FF2B5EF4-FFF2-40B4-BE49-F238E27FC236}">
                <a16:creationId xmlns:a16="http://schemas.microsoft.com/office/drawing/2014/main" id="{EA49CF70-C142-4514-9354-617F5AB8EBA5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932" y="3167395"/>
            <a:ext cx="1452351" cy="825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29 Imagen" descr="C:\Users\Martha Julia\Pictures\APROBADO_AZUL[1].jpg">
            <a:extLst>
              <a:ext uri="{FF2B5EF4-FFF2-40B4-BE49-F238E27FC236}">
                <a16:creationId xmlns:a16="http://schemas.microsoft.com/office/drawing/2014/main" id="{DF65BE82-59F6-46E0-8749-9F86BA4D0F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/>
          <a:srcRect t="22484" b="20060"/>
          <a:stretch/>
        </p:blipFill>
        <p:spPr bwMode="auto">
          <a:xfrm>
            <a:off x="1826909" y="3126615"/>
            <a:ext cx="1509221" cy="903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Imagen 1" descr="C:\Users\Martha Julia\Pictures\logo_Sociedad_de_Seguros_de_Vida_del_Magisterio_Nacional_[1].JPG">
            <a:extLst>
              <a:ext uri="{FF2B5EF4-FFF2-40B4-BE49-F238E27FC236}">
                <a16:creationId xmlns:a16="http://schemas.microsoft.com/office/drawing/2014/main" id="{E1933D1A-084F-46E8-A7F9-597964C14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15139" y="3152317"/>
            <a:ext cx="1515038" cy="812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32 Imagen" descr="C:\Users\Martha Julia\AppData\Local\Microsoft\Windows\Temporary Internet Files\Low\Content.IE5\WF3LFOZJ\logo_Equidad_Seguros_blanco[1].jpg">
            <a:extLst>
              <a:ext uri="{FF2B5EF4-FFF2-40B4-BE49-F238E27FC236}">
                <a16:creationId xmlns:a16="http://schemas.microsoft.com/office/drawing/2014/main" id="{0ECFB54D-2CAB-42D6-A039-3285F167CD8B}"/>
              </a:ext>
            </a:extLst>
          </p:cNvPr>
          <p:cNvPicPr/>
          <p:nvPr/>
        </p:nvPicPr>
        <p:blipFill rotWithShape="1">
          <a:blip r:embed="rId13" cstate="print"/>
          <a:srcRect b="4698"/>
          <a:stretch/>
        </p:blipFill>
        <p:spPr bwMode="auto">
          <a:xfrm>
            <a:off x="1808592" y="3087362"/>
            <a:ext cx="1545853" cy="981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70 Imagen" descr="C:\MARTHA JULIA\LARG\LOGOS\LOGOS 2015\Logo SERVIPERU 2015.jpg">
            <a:extLst>
              <a:ext uri="{FF2B5EF4-FFF2-40B4-BE49-F238E27FC236}">
                <a16:creationId xmlns:a16="http://schemas.microsoft.com/office/drawing/2014/main" id="{F8919DD2-048E-4DA4-A55D-7F540046D6E5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801" y="3137139"/>
            <a:ext cx="1441713" cy="903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05F04929-1AB5-48A9-BC9C-2453FF2935D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9196" t="48992" r="17435" b="33841"/>
          <a:stretch/>
        </p:blipFill>
        <p:spPr>
          <a:xfrm>
            <a:off x="1884274" y="2949756"/>
            <a:ext cx="1545853" cy="1079913"/>
          </a:xfrm>
          <a:prstGeom prst="rect">
            <a:avLst/>
          </a:prstGeom>
        </p:spPr>
      </p:pic>
      <p:pic>
        <p:nvPicPr>
          <p:cNvPr id="72" name="68 Imagen" descr="C:\MARTHA JULIA\LARG\LOGOS\LOGOS 2015\Logo PANAL 2015.jpg">
            <a:extLst>
              <a:ext uri="{FF2B5EF4-FFF2-40B4-BE49-F238E27FC236}">
                <a16:creationId xmlns:a16="http://schemas.microsoft.com/office/drawing/2014/main" id="{0904ADB9-A3F5-4091-B860-F1EB0AEF786B}"/>
              </a:ext>
            </a:extLst>
          </p:cNvPr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091" y="2992429"/>
            <a:ext cx="1271314" cy="903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Picture 2">
            <a:extLst>
              <a:ext uri="{FF2B5EF4-FFF2-40B4-BE49-F238E27FC236}">
                <a16:creationId xmlns:a16="http://schemas.microsoft.com/office/drawing/2014/main" id="{FB552C42-D338-48BD-94B2-820F6C6A7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452" y="5344408"/>
            <a:ext cx="1422822" cy="89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08F6243-0ECE-4D65-AC8B-51250D8BC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833" y="3024104"/>
            <a:ext cx="2033272" cy="96558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364C389-8C3C-61CC-A37F-4DE379F73715}"/>
              </a:ext>
            </a:extLst>
          </p:cNvPr>
          <p:cNvSpPr txBox="1"/>
          <p:nvPr/>
        </p:nvSpPr>
        <p:spPr>
          <a:xfrm>
            <a:off x="1425251" y="6068685"/>
            <a:ext cx="38041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SIMULTANEAMENTE!!!</a:t>
            </a:r>
            <a:endParaRPr lang="es-MX" sz="2400" b="1" dirty="0">
              <a:solidFill>
                <a:srgbClr val="FF0000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0763935-EE2F-FECC-1BF1-C5F35315B9DA}"/>
              </a:ext>
            </a:extLst>
          </p:cNvPr>
          <p:cNvSpPr/>
          <p:nvPr/>
        </p:nvSpPr>
        <p:spPr>
          <a:xfrm>
            <a:off x="2399012" y="-134603"/>
            <a:ext cx="6886440" cy="6253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chemeClr val="bg1"/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2 Propósito</a:t>
            </a:r>
          </a:p>
        </p:txBody>
      </p:sp>
    </p:spTree>
    <p:extLst>
      <p:ext uri="{BB962C8B-B14F-4D97-AF65-F5344CB8AC3E}">
        <p14:creationId xmlns:p14="http://schemas.microsoft.com/office/powerpoint/2010/main" val="127623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6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31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16">
            <a:extLst>
              <a:ext uri="{FF2B5EF4-FFF2-40B4-BE49-F238E27FC236}">
                <a16:creationId xmlns:a16="http://schemas.microsoft.com/office/drawing/2014/main" id="{2C1238EC-A6E4-78CB-1652-F9FA5475CA0C}"/>
              </a:ext>
            </a:extLst>
          </p:cNvPr>
          <p:cNvSpPr txBox="1"/>
          <p:nvPr/>
        </p:nvSpPr>
        <p:spPr>
          <a:xfrm>
            <a:off x="799450" y="959934"/>
            <a:ext cx="113925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400" b="1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Porque impacta en:                                       e involucra:</a:t>
            </a:r>
          </a:p>
          <a:p>
            <a:endParaRPr lang="es-MX" sz="2400" b="1" dirty="0">
              <a:solidFill>
                <a:schemeClr val="accent1">
                  <a:lumMod val="50000"/>
                </a:schemeClr>
              </a:solidFill>
              <a:latin typeface="Abadi" panose="020B0604020104020204" pitchFamily="34" charset="0"/>
            </a:endParaRPr>
          </a:p>
          <a:p>
            <a:endParaRPr lang="es-MX" sz="2400" b="1" dirty="0">
              <a:solidFill>
                <a:schemeClr val="accent1">
                  <a:lumMod val="50000"/>
                </a:schemeClr>
              </a:solidFill>
              <a:latin typeface="Abadi" panose="020B0604020104020204" pitchFamily="34" charset="0"/>
            </a:endParaRPr>
          </a:p>
          <a:p>
            <a:endParaRPr lang="es-MX" sz="2400" b="1" dirty="0">
              <a:solidFill>
                <a:schemeClr val="accent1">
                  <a:lumMod val="50000"/>
                </a:schemeClr>
              </a:solidFill>
              <a:latin typeface="Abadi" panose="020B0604020104020204" pitchFamily="34" charset="0"/>
            </a:endParaRPr>
          </a:p>
          <a:p>
            <a:endParaRPr lang="es-MX" sz="2400" b="1" dirty="0">
              <a:solidFill>
                <a:schemeClr val="accent1">
                  <a:lumMod val="50000"/>
                </a:schemeClr>
              </a:solidFill>
              <a:latin typeface="Abadi" panose="020B0604020104020204" pitchFamily="34" charset="0"/>
            </a:endParaRPr>
          </a:p>
          <a:p>
            <a:r>
              <a:rPr lang="es-MX" sz="2400" b="1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  Y también en:</a:t>
            </a:r>
            <a:endParaRPr lang="es-MX" sz="2400" b="1" dirty="0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0A5F9C24-79A5-96C0-7526-1319499F6B83}"/>
              </a:ext>
            </a:extLst>
          </p:cNvPr>
          <p:cNvGrpSpPr/>
          <p:nvPr/>
        </p:nvGrpSpPr>
        <p:grpSpPr>
          <a:xfrm>
            <a:off x="3411345" y="963043"/>
            <a:ext cx="3017520" cy="2465957"/>
            <a:chOff x="140431" y="3326130"/>
            <a:chExt cx="3882447" cy="3401301"/>
          </a:xfrm>
        </p:grpSpPr>
        <p:pic>
          <p:nvPicPr>
            <p:cNvPr id="7" name="Imagen 6" descr="Señal de dirección&#10;&#10;Descripción generada automáticamente con confianza baja">
              <a:extLst>
                <a:ext uri="{FF2B5EF4-FFF2-40B4-BE49-F238E27FC236}">
                  <a16:creationId xmlns:a16="http://schemas.microsoft.com/office/drawing/2014/main" id="{9DBA16C3-FB4E-CEB5-CAC4-30F386FD2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431" y="3936923"/>
              <a:ext cx="3882447" cy="2790508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F0D02D73-4628-9AAB-11E4-A735B9D1E5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04" t="41211" r="12816" b="44444"/>
            <a:stretch/>
          </p:blipFill>
          <p:spPr bwMode="auto">
            <a:xfrm>
              <a:off x="388620" y="3326130"/>
              <a:ext cx="3177540" cy="485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ángulo 3">
            <a:extLst>
              <a:ext uri="{FF2B5EF4-FFF2-40B4-BE49-F238E27FC236}">
                <a16:creationId xmlns:a16="http://schemas.microsoft.com/office/drawing/2014/main" id="{B5A39D1F-978B-BD22-7447-7170F12B9BCE}"/>
              </a:ext>
            </a:extLst>
          </p:cNvPr>
          <p:cNvSpPr/>
          <p:nvPr/>
        </p:nvSpPr>
        <p:spPr>
          <a:xfrm>
            <a:off x="3411345" y="36889"/>
            <a:ext cx="6722626" cy="4850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chemeClr val="bg1"/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3 Importancia Sustentabilidad del Negocio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F62AD9F-16C7-169F-2342-8E97D760E1B3}"/>
              </a:ext>
            </a:extLst>
          </p:cNvPr>
          <p:cNvSpPr txBox="1"/>
          <p:nvPr/>
        </p:nvSpPr>
        <p:spPr>
          <a:xfrm>
            <a:off x="8661527" y="1006503"/>
            <a:ext cx="30175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rgbClr val="002060"/>
                </a:solidFill>
                <a:latin typeface="Comic Sans MS" panose="030F0702030302020204" pitchFamily="66" charset="0"/>
                <a:cs typeface="Dreaming Outloud Pro" panose="020B0604020202020204" pitchFamily="66" charset="0"/>
              </a:rPr>
              <a:t>Procesos</a:t>
            </a:r>
          </a:p>
          <a:p>
            <a:r>
              <a:rPr lang="es-MX" sz="2800" b="1" dirty="0">
                <a:solidFill>
                  <a:srgbClr val="FF0000"/>
                </a:solidFill>
                <a:latin typeface="Comic Sans MS" panose="030F0702030302020204" pitchFamily="66" charset="0"/>
                <a:cs typeface="Dreaming Outloud Pro" panose="020B0604020202020204" pitchFamily="66" charset="0"/>
              </a:rPr>
              <a:t>Cultura</a:t>
            </a:r>
          </a:p>
          <a:p>
            <a:r>
              <a:rPr lang="es-MX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Dreaming Outloud Pro" panose="020B0604020202020204" pitchFamily="66" charset="0"/>
              </a:rPr>
              <a:t>Competencia</a:t>
            </a:r>
          </a:p>
          <a:p>
            <a:r>
              <a:rPr lang="es-MX" sz="2800" b="1" dirty="0">
                <a:solidFill>
                  <a:srgbClr val="E05E0E"/>
                </a:solidFill>
                <a:latin typeface="Comic Sans MS" panose="030F0702030302020204" pitchFamily="66" charset="0"/>
                <a:cs typeface="Dreaming Outloud Pro" panose="020B0604020202020204" pitchFamily="66" charset="0"/>
              </a:rPr>
              <a:t>Resultados</a:t>
            </a:r>
            <a:endParaRPr lang="es-MX" b="1" dirty="0">
              <a:solidFill>
                <a:srgbClr val="E05E0E"/>
              </a:solidFill>
              <a:latin typeface="Comic Sans MS" panose="030F0702030302020204" pitchFamily="66" charset="0"/>
              <a:cs typeface="Dreaming Outloud Pro" panose="020B0604020202020204" pitchFamily="66" charset="0"/>
            </a:endParaRP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A49C7EAD-80A7-62DA-A8FF-D5E0605DFABD}"/>
              </a:ext>
            </a:extLst>
          </p:cNvPr>
          <p:cNvGrpSpPr/>
          <p:nvPr/>
        </p:nvGrpSpPr>
        <p:grpSpPr>
          <a:xfrm>
            <a:off x="335280" y="2827517"/>
            <a:ext cx="11521440" cy="3993594"/>
            <a:chOff x="514144" y="3254454"/>
            <a:chExt cx="8735044" cy="3993594"/>
          </a:xfrm>
        </p:grpSpPr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8EF8608C-F622-B12E-61E3-444FD5698FEC}"/>
                </a:ext>
              </a:extLst>
            </p:cNvPr>
            <p:cNvSpPr txBox="1"/>
            <p:nvPr/>
          </p:nvSpPr>
          <p:spPr>
            <a:xfrm>
              <a:off x="514144" y="3770173"/>
              <a:ext cx="8735044" cy="3477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MX" b="1" dirty="0">
                  <a:solidFill>
                    <a:srgbClr val="31F81C"/>
                  </a:solidFill>
                </a:rPr>
                <a:t>(1)</a:t>
              </a:r>
              <a:r>
                <a:rPr lang="es-MX" dirty="0"/>
                <a:t> </a:t>
              </a:r>
              <a:r>
                <a:rPr lang="es-MX" sz="2000" b="1" dirty="0">
                  <a:solidFill>
                    <a:srgbClr val="0070C0"/>
                  </a:solidFill>
                </a:rPr>
                <a:t>Cambio en la creación de valor </a:t>
              </a:r>
              <a:r>
                <a:rPr lang="es-MX" sz="2000" dirty="0"/>
                <a:t>como sea que se mida en tu empresa, que refleje el impacto de las estrategias digitales que se hayan implementado. </a:t>
              </a:r>
            </a:p>
            <a:p>
              <a:endParaRPr lang="es-MX" sz="2000" dirty="0"/>
            </a:p>
            <a:p>
              <a:r>
                <a:rPr lang="es-MX" sz="2000" b="1" dirty="0">
                  <a:solidFill>
                    <a:srgbClr val="31F81C"/>
                  </a:solidFill>
                </a:rPr>
                <a:t>(2)</a:t>
              </a:r>
              <a:r>
                <a:rPr lang="es-MX" sz="2000" b="1" dirty="0">
                  <a:solidFill>
                    <a:srgbClr val="0070C0"/>
                  </a:solidFill>
                </a:rPr>
                <a:t> Cambios estructurales que reflejan la preparación </a:t>
              </a:r>
              <a:r>
                <a:rPr lang="es-MX" sz="2000" dirty="0"/>
                <a:t>de la estructura organizacional, procesos, habilidades y trabajo colaborativo entre áreas diversas y con socios estratégicos externos. </a:t>
              </a:r>
            </a:p>
            <a:p>
              <a:endParaRPr lang="es-MX" sz="2000" dirty="0"/>
            </a:p>
            <a:p>
              <a:r>
                <a:rPr lang="es-MX" sz="2000" b="1" dirty="0">
                  <a:solidFill>
                    <a:srgbClr val="31F81C"/>
                  </a:solidFill>
                </a:rPr>
                <a:t>(3) </a:t>
              </a:r>
              <a:r>
                <a:rPr lang="es-MX" sz="2000" b="1" dirty="0">
                  <a:solidFill>
                    <a:srgbClr val="0070C0"/>
                  </a:solidFill>
                </a:rPr>
                <a:t>Uso de tecnologías </a:t>
              </a:r>
              <a:r>
                <a:rPr lang="es-MX" sz="2000" dirty="0"/>
                <a:t>que se reflejan la actitud y capacidad constante de la compañía para explorar y aprovechar el uso de nuevas tecnologías en su operación. </a:t>
              </a:r>
            </a:p>
            <a:p>
              <a:endParaRPr lang="es-MX" sz="2000" dirty="0"/>
            </a:p>
            <a:p>
              <a:r>
                <a:rPr lang="es-MX" sz="2000" b="1" dirty="0">
                  <a:solidFill>
                    <a:srgbClr val="31F81C"/>
                  </a:solidFill>
                </a:rPr>
                <a:t>(4) </a:t>
              </a:r>
              <a:r>
                <a:rPr lang="es-MX" sz="2000" b="1" dirty="0">
                  <a:solidFill>
                    <a:srgbClr val="0070C0"/>
                  </a:solidFill>
                </a:rPr>
                <a:t>Capacidad de inversión</a:t>
              </a:r>
              <a:r>
                <a:rPr lang="es-MX" sz="2000" dirty="0"/>
                <a:t>  en función a urgencia de actuar para mantener liderazgo; explotar otros modelos de negocio, mejorar servicio, captar mercados diferentes, mejorar procesos críticos.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AACD7BA4-4751-C0AE-401C-588F3A1B3B0D}"/>
                </a:ext>
              </a:extLst>
            </p:cNvPr>
            <p:cNvSpPr txBox="1"/>
            <p:nvPr/>
          </p:nvSpPr>
          <p:spPr>
            <a:xfrm>
              <a:off x="1768393" y="3254454"/>
              <a:ext cx="725257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MX" sz="2400" b="1" dirty="0">
                  <a:solidFill>
                    <a:schemeClr val="accent1">
                      <a:lumMod val="50000"/>
                    </a:schemeClr>
                  </a:solidFill>
                </a:rPr>
                <a:t>                 </a:t>
              </a:r>
              <a:r>
                <a:rPr lang="es-MX" sz="2400" b="1" dirty="0">
                  <a:solidFill>
                    <a:srgbClr val="0070C0"/>
                  </a:solidFill>
                </a:rPr>
                <a:t>4 DIMENSIONES ESENCIALES de la Dx: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045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B5A39D1F-978B-BD22-7447-7170F12B9BCE}"/>
              </a:ext>
            </a:extLst>
          </p:cNvPr>
          <p:cNvSpPr/>
          <p:nvPr/>
        </p:nvSpPr>
        <p:spPr>
          <a:xfrm>
            <a:off x="3411345" y="36889"/>
            <a:ext cx="6722626" cy="4850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chemeClr val="bg1"/>
                </a:solidFill>
                <a:latin typeface="Abadi" panose="020B06040201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3 Importancia Sustentabilidad del Negocio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E057D86-0FA4-6513-450B-9D015F51AC88}"/>
              </a:ext>
            </a:extLst>
          </p:cNvPr>
          <p:cNvSpPr txBox="1"/>
          <p:nvPr/>
        </p:nvSpPr>
        <p:spPr>
          <a:xfrm>
            <a:off x="409575" y="1053021"/>
            <a:ext cx="1137285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92D050"/>
              </a:buClr>
              <a:buSzPct val="120000"/>
            </a:pPr>
            <a:r>
              <a:rPr lang="es-MX" sz="2000" b="1" dirty="0">
                <a:solidFill>
                  <a:srgbClr val="FF0000"/>
                </a:solidFill>
                <a:latin typeface="Abadi" panose="020B0604020104020204" pitchFamily="34" charset="0"/>
              </a:rPr>
              <a:t>Además no olvidar que ……</a:t>
            </a:r>
            <a:r>
              <a:rPr lang="es-MX" sz="2000" b="1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	</a:t>
            </a:r>
          </a:p>
          <a:p>
            <a:pPr>
              <a:buClr>
                <a:srgbClr val="92D050"/>
              </a:buClr>
              <a:buSzPct val="120000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		</a:t>
            </a:r>
          </a:p>
          <a:p>
            <a:pPr>
              <a:buClr>
                <a:srgbClr val="92D050"/>
              </a:buClr>
              <a:buSzPct val="120000"/>
            </a:pPr>
            <a:r>
              <a:rPr lang="es-MX" sz="240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Sector Asegurador continúa evolucionando haya o no Transformación Digital en nuestra empresa:</a:t>
            </a:r>
          </a:p>
          <a:p>
            <a:pPr>
              <a:buClr>
                <a:srgbClr val="92D050"/>
              </a:buClr>
              <a:buSzPct val="120000"/>
            </a:pPr>
            <a:endParaRPr lang="es-MX" sz="2400" dirty="0">
              <a:solidFill>
                <a:schemeClr val="accent1">
                  <a:lumMod val="50000"/>
                </a:schemeClr>
              </a:solidFill>
              <a:latin typeface="Abadi" panose="020B0604020104020204" pitchFamily="34" charset="0"/>
            </a:endParaRPr>
          </a:p>
          <a:p>
            <a:pPr marL="342900" indent="-342900">
              <a:buClr>
                <a:srgbClr val="92D050"/>
              </a:buClr>
              <a:buSzPct val="120000"/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rgbClr val="00B0F0"/>
                </a:solidFill>
                <a:latin typeface="Abadi" panose="020B0604020104020204" pitchFamily="34" charset="0"/>
              </a:rPr>
              <a:t>Riesgos Emergentes</a:t>
            </a:r>
            <a:r>
              <a:rPr lang="es-MX" sz="240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: Cyber, Cambio Climático, Postpandemia, nuevas costumbres de la sociedad y empresas,…..</a:t>
            </a:r>
          </a:p>
          <a:p>
            <a:pPr marL="342900" indent="-342900">
              <a:buClr>
                <a:srgbClr val="92D050"/>
              </a:buClr>
              <a:buSzPct val="120000"/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Abadi" panose="020B0604020104020204" pitchFamily="34" charset="0"/>
              </a:rPr>
              <a:t>Costos: Operativos</a:t>
            </a:r>
            <a:r>
              <a:rPr lang="es-MX" sz="240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, directos, indirectos, reaseguro, comisiones, inversiones en cambios tecnológicos, seguridad…</a:t>
            </a:r>
          </a:p>
          <a:p>
            <a:pPr marL="342900" indent="-342900">
              <a:buClr>
                <a:srgbClr val="92D050"/>
              </a:buClr>
              <a:buSzPct val="120000"/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Principios ESG</a:t>
            </a:r>
          </a:p>
          <a:p>
            <a:pPr marL="342900" indent="-342900">
              <a:buClr>
                <a:srgbClr val="92D050"/>
              </a:buClr>
              <a:buSzPct val="120000"/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rgbClr val="FF0000"/>
                </a:solidFill>
                <a:latin typeface="Abadi" panose="020B0604020104020204" pitchFamily="34" charset="0"/>
              </a:rPr>
              <a:t>Normatividad</a:t>
            </a:r>
          </a:p>
          <a:p>
            <a:pPr marL="342900" indent="-342900">
              <a:buClr>
                <a:srgbClr val="92D050"/>
              </a:buClr>
              <a:buSzPct val="120000"/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Competencia</a:t>
            </a:r>
          </a:p>
          <a:p>
            <a:pPr marL="342900" indent="-342900">
              <a:buClr>
                <a:srgbClr val="92D050"/>
              </a:buClr>
              <a:buSzPct val="120000"/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rgbClr val="7030A0"/>
                </a:solidFill>
                <a:latin typeface="Abadi" panose="020B0604020104020204" pitchFamily="34" charset="0"/>
              </a:rPr>
              <a:t>Clima laboral</a:t>
            </a:r>
            <a:r>
              <a:rPr lang="es-MX" sz="2400" b="1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: </a:t>
            </a:r>
            <a:r>
              <a:rPr lang="es-MX" sz="240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Retención, atracción, trabajo en convivencia con distintas generaciones, talento global disponible remotamente, aprendizaje, gestión del cambio, nuevas tecnologías….</a:t>
            </a:r>
            <a:endParaRPr lang="es-MX" sz="2000" dirty="0">
              <a:solidFill>
                <a:srgbClr val="7030A0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018713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erMedia.com Animated Theme">
  <a:themeElements>
    <a:clrScheme name="Future Interface">
      <a:dk1>
        <a:sysClr val="windowText" lastClr="000000"/>
      </a:dk1>
      <a:lt1>
        <a:sysClr val="window" lastClr="FFFFFF"/>
      </a:lt1>
      <a:dk2>
        <a:srgbClr val="596984"/>
      </a:dk2>
      <a:lt2>
        <a:srgbClr val="B3DFFF"/>
      </a:lt2>
      <a:accent1>
        <a:srgbClr val="06A8F0"/>
      </a:accent1>
      <a:accent2>
        <a:srgbClr val="062F4C"/>
      </a:accent2>
      <a:accent3>
        <a:srgbClr val="8CC442"/>
      </a:accent3>
      <a:accent4>
        <a:srgbClr val="F0C206"/>
      </a:accent4>
      <a:accent5>
        <a:srgbClr val="696969"/>
      </a:accent5>
      <a:accent6>
        <a:srgbClr val="FFFFFF"/>
      </a:accent6>
      <a:hlink>
        <a:srgbClr val="FFC000"/>
      </a:hlink>
      <a:folHlink>
        <a:srgbClr val="7F6000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resenterMedia.com Animated Theme">
  <a:themeElements>
    <a:clrScheme name="Future Interface">
      <a:dk1>
        <a:sysClr val="windowText" lastClr="000000"/>
      </a:dk1>
      <a:lt1>
        <a:sysClr val="window" lastClr="FFFFFF"/>
      </a:lt1>
      <a:dk2>
        <a:srgbClr val="596984"/>
      </a:dk2>
      <a:lt2>
        <a:srgbClr val="B3DFFF"/>
      </a:lt2>
      <a:accent1>
        <a:srgbClr val="06A8F0"/>
      </a:accent1>
      <a:accent2>
        <a:srgbClr val="062F4C"/>
      </a:accent2>
      <a:accent3>
        <a:srgbClr val="8CC442"/>
      </a:accent3>
      <a:accent4>
        <a:srgbClr val="F0C206"/>
      </a:accent4>
      <a:accent5>
        <a:srgbClr val="696969"/>
      </a:accent5>
      <a:accent6>
        <a:srgbClr val="FFFFFF"/>
      </a:accent6>
      <a:hlink>
        <a:srgbClr val="FFC000"/>
      </a:hlink>
      <a:folHlink>
        <a:srgbClr val="7F6000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F3F8D73C435814587501862341FA552" ma:contentTypeVersion="0" ma:contentTypeDescription="Crear nuevo documento." ma:contentTypeScope="" ma:versionID="57a09774694a5bf00baae75f659ee74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f6edc329ff236629c56e3b879b320d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E2A6CD4-6F40-485C-9EA7-F18646AF7A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267168B-1973-4302-A2A9-A23E6943109E}">
  <ds:schemaRefs>
    <ds:schemaRef ds:uri="http://schemas.microsoft.com/office/2006/documentManagement/types"/>
    <ds:schemaRef ds:uri="http://www.w3.org/XML/1998/namespace"/>
    <ds:schemaRef ds:uri="http://purl.org/dc/dcmitype/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5E4AE0EE-6EE7-490F-9A19-3E5807327DF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3839</TotalTime>
  <Words>1293</Words>
  <Application>Microsoft Office PowerPoint</Application>
  <PresentationFormat>Panorámica</PresentationFormat>
  <Paragraphs>213</Paragraphs>
  <Slides>20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20</vt:i4>
      </vt:variant>
    </vt:vector>
  </HeadingPairs>
  <TitlesOfParts>
    <vt:vector size="35" baseType="lpstr">
      <vt:lpstr>Abadi</vt:lpstr>
      <vt:lpstr>Arial</vt:lpstr>
      <vt:lpstr>Arvo</vt:lpstr>
      <vt:lpstr>AvenirNextforINTUIT-Medium</vt:lpstr>
      <vt:lpstr>Calibri</vt:lpstr>
      <vt:lpstr>Calibri Light</vt:lpstr>
      <vt:lpstr>Cavolini</vt:lpstr>
      <vt:lpstr>Comic Sans MS</vt:lpstr>
      <vt:lpstr>Cronos</vt:lpstr>
      <vt:lpstr>Eras Demi ITC</vt:lpstr>
      <vt:lpstr>Franklin Gothic Heavy</vt:lpstr>
      <vt:lpstr>T3Font_13</vt:lpstr>
      <vt:lpstr>PresenterMedia.com Animated Theme</vt:lpstr>
      <vt:lpstr>1_PresenterMedia.com Animated Theme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Eduardo Betancourt</dc:creator>
  <cp:lastModifiedBy>Eduardo Betancourt</cp:lastModifiedBy>
  <cp:revision>268</cp:revision>
  <dcterms:created xsi:type="dcterms:W3CDTF">2018-06-08T14:49:13Z</dcterms:created>
  <dcterms:modified xsi:type="dcterms:W3CDTF">2022-08-25T18:12:15Z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0x010100FF3F8D73C435814587501862341FA552</vt:lpwstr>
  </property>
</Properties>
</file>