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81"/>
  </p:sldMasterIdLst>
  <p:notesMasterIdLst>
    <p:notesMasterId r:id="rId99"/>
  </p:notesMasterIdLst>
  <p:handoutMasterIdLst>
    <p:handoutMasterId r:id="rId100"/>
  </p:handoutMasterIdLst>
  <p:sldIdLst>
    <p:sldId id="256" r:id="rId82"/>
    <p:sldId id="263" r:id="rId83"/>
    <p:sldId id="272" r:id="rId84"/>
    <p:sldId id="339" r:id="rId85"/>
    <p:sldId id="340" r:id="rId86"/>
    <p:sldId id="341" r:id="rId87"/>
    <p:sldId id="317" r:id="rId88"/>
    <p:sldId id="342" r:id="rId89"/>
    <p:sldId id="343" r:id="rId90"/>
    <p:sldId id="344" r:id="rId91"/>
    <p:sldId id="345" r:id="rId92"/>
    <p:sldId id="308" r:id="rId93"/>
    <p:sldId id="348" r:id="rId94"/>
    <p:sldId id="352" r:id="rId95"/>
    <p:sldId id="353" r:id="rId96"/>
    <p:sldId id="354" r:id="rId97"/>
    <p:sldId id="259" r:id="rId98"/>
  </p:sldIdLst>
  <p:sldSz cx="12192000" cy="6858000"/>
  <p:notesSz cx="6858000" cy="9144000"/>
  <p:custDataLst>
    <p:custData r:id="rId8"/>
    <p:tags r:id="rId10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C5"/>
    <a:srgbClr val="002C77"/>
    <a:srgbClr val="D9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7961" autoAdjust="0"/>
  </p:normalViewPr>
  <p:slideViewPr>
    <p:cSldViewPr snapToGrid="0" snapToObjects="1">
      <p:cViewPr varScale="1">
        <p:scale>
          <a:sx n="112" d="100"/>
          <a:sy n="112" d="100"/>
        </p:scale>
        <p:origin x="684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3.xml"/><Relationship Id="rId89" Type="http://schemas.openxmlformats.org/officeDocument/2006/relationships/slide" Target="slides/slide8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90" Type="http://schemas.openxmlformats.org/officeDocument/2006/relationships/slide" Target="slides/slide9.xml"/><Relationship Id="rId95" Type="http://schemas.openxmlformats.org/officeDocument/2006/relationships/slide" Target="slides/slide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customXml" Target="../customXml/item80.xml"/><Relationship Id="rId85" Type="http://schemas.openxmlformats.org/officeDocument/2006/relationships/slide" Target="slides/slide4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" Target="slides/slide2.xml"/><Relationship Id="rId88" Type="http://schemas.openxmlformats.org/officeDocument/2006/relationships/slide" Target="slides/slide7.xml"/><Relationship Id="rId91" Type="http://schemas.openxmlformats.org/officeDocument/2006/relationships/slide" Target="slides/slide10.xml"/><Relationship Id="rId96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slideMaster" Target="slideMasters/slideMaster1.xml"/><Relationship Id="rId86" Type="http://schemas.openxmlformats.org/officeDocument/2006/relationships/slide" Target="slides/slide5.xml"/><Relationship Id="rId94" Type="http://schemas.openxmlformats.org/officeDocument/2006/relationships/slide" Target="slides/slide13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6.xml"/><Relationship Id="rId104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6.xml"/><Relationship Id="rId61" Type="http://schemas.openxmlformats.org/officeDocument/2006/relationships/customXml" Target="../customXml/item61.xml"/><Relationship Id="rId82" Type="http://schemas.openxmlformats.org/officeDocument/2006/relationships/slide" Target="slides/slid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handoutMaster" Target="handoutMasters/handoutMaster1.xml"/><Relationship Id="rId105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2.xml"/><Relationship Id="rId98" Type="http://schemas.openxmlformats.org/officeDocument/2006/relationships/slide" Target="slides/slide17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17/08/2022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40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8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6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7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5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57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9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9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71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78.xml"/><Relationship Id="rId7" Type="http://schemas.openxmlformats.org/officeDocument/2006/relationships/customXml" Target="../../customXml/item58.xml"/><Relationship Id="rId2" Type="http://schemas.openxmlformats.org/officeDocument/2006/relationships/customXml" Target="../../customXml/item72.xml"/><Relationship Id="rId1" Type="http://schemas.openxmlformats.org/officeDocument/2006/relationships/customXml" Target="../../customXml/item27.xml"/><Relationship Id="rId6" Type="http://schemas.openxmlformats.org/officeDocument/2006/relationships/customXml" Target="../../customXml/item52.xml"/><Relationship Id="rId11" Type="http://schemas.openxmlformats.org/officeDocument/2006/relationships/image" Target="../media/image5.png"/><Relationship Id="rId5" Type="http://schemas.openxmlformats.org/officeDocument/2006/relationships/customXml" Target="../../customXml/item2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67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../customXml/item19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0.xml"/><Relationship Id="rId1" Type="http://schemas.openxmlformats.org/officeDocument/2006/relationships/customXml" Target="../../customXml/item68.xml"/><Relationship Id="rId6" Type="http://schemas.openxmlformats.org/officeDocument/2006/relationships/customXml" Target="../../customXml/item63.xml"/><Relationship Id="rId5" Type="http://schemas.openxmlformats.org/officeDocument/2006/relationships/customXml" Target="../../customXml/item49.xml"/><Relationship Id="rId10" Type="http://schemas.openxmlformats.org/officeDocument/2006/relationships/image" Target="../media/image5.png"/><Relationship Id="rId4" Type="http://schemas.openxmlformats.org/officeDocument/2006/relationships/customXml" Target="../../customXml/item37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1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5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3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74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2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0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22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8.xml"/><Relationship Id="rId4" Type="http://schemas.openxmlformats.org/officeDocument/2006/relationships/customXml" Target="../../customXml/item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4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45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53.xml"/><Relationship Id="rId4" Type="http://schemas.openxmlformats.org/officeDocument/2006/relationships/customXml" Target="../../customXml/item7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70.xml"/><Relationship Id="rId1" Type="http://schemas.openxmlformats.org/officeDocument/2006/relationships/customXml" Target="../../customXml/item4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all" baseline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 smtClean="0"/>
              <a:t>Main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Client name (optional)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Month 00, 20XX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/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7857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1600" dirty="0">
              <a:solidFill>
                <a:schemeClr val="lt1"/>
              </a:solidFill>
            </a:endParaRPr>
          </a:p>
        </p:txBody>
      </p:sp>
      <p:pic>
        <p:nvPicPr>
          <p:cNvPr id="5" name="CoverMainLogo_WHITE" hidden="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7" name="CoverMainLogo_COLOU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400"/>
              </a:spcBef>
              <a:buNone/>
              <a:defRPr sz="800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Click to add optional disclaimer</a:t>
            </a:r>
            <a:endParaRPr lang="en-GB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Copyright © 2022 Guy Carpenter &amp; Company Limited. All rights reserved.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{</a:t>
            </a:r>
            <a:r>
              <a:rPr lang="en-GB" sz="800" dirty="0" err="1" smtClean="0">
                <a:solidFill>
                  <a:schemeClr val="lt1"/>
                </a:solidFill>
              </a:rPr>
              <a:t>FileRef</a:t>
            </a:r>
            <a:r>
              <a:rPr lang="en-GB" sz="800" dirty="0" smtClean="0">
                <a:solidFill>
                  <a:schemeClr val="lt1"/>
                </a:solidFill>
              </a:rPr>
              <a:t>}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  <a:endParaRPr lang="en-GB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MainBackLogo_WHIT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3" name="MainBackLogo_COLOUR" hidden="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1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l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add topic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2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l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#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4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2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ContentLogo_WHITE" hidden="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7" name="ContentLogo_COLOUR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8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30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0"/>
            <a:ext cx="9359900" cy="2206879"/>
          </a:xfrm>
        </p:spPr>
        <p:txBody>
          <a:bodyPr/>
          <a:lstStyle/>
          <a:p>
            <a:r>
              <a:rPr lang="en-GB" dirty="0" smtClean="0"/>
              <a:t>Xviii </a:t>
            </a:r>
            <a:r>
              <a:rPr lang="en-GB" dirty="0" err="1" smtClean="0"/>
              <a:t>reunión</a:t>
            </a:r>
            <a:r>
              <a:rPr lang="en-GB" dirty="0" smtClean="0"/>
              <a:t> </a:t>
            </a:r>
            <a:r>
              <a:rPr lang="en-GB" dirty="0" err="1" smtClean="0"/>
              <a:t>larg</a:t>
            </a:r>
            <a:r>
              <a:rPr lang="en-GB" dirty="0" smtClean="0"/>
              <a:t> 2022</a:t>
            </a:r>
            <a:br>
              <a:rPr lang="en-GB" dirty="0" smtClean="0"/>
            </a:br>
            <a:r>
              <a:rPr lang="en-GB" sz="4400" b="0" dirty="0" err="1" smtClean="0"/>
              <a:t>Tarificación</a:t>
            </a:r>
            <a:r>
              <a:rPr lang="en-GB" sz="4400" b="0" dirty="0" smtClean="0"/>
              <a:t> por </a:t>
            </a:r>
            <a:r>
              <a:rPr lang="en-GB" sz="4400" b="0" dirty="0" err="1" smtClean="0"/>
              <a:t>Exposición</a:t>
            </a:r>
            <a:r>
              <a:rPr lang="en-GB" sz="4400" b="0" dirty="0" smtClean="0"/>
              <a:t> - WXL</a:t>
            </a:r>
            <a:br>
              <a:rPr lang="en-GB" sz="4400" b="0" dirty="0" smtClean="0"/>
            </a:br>
            <a:r>
              <a:rPr lang="en-GB" sz="3200" b="0" dirty="0" err="1" smtClean="0"/>
              <a:t>concepto</a:t>
            </a:r>
            <a:r>
              <a:rPr lang="en-GB" sz="3200" b="0" dirty="0" smtClean="0"/>
              <a:t> y </a:t>
            </a:r>
            <a:r>
              <a:rPr lang="en-GB" sz="3200" b="0" dirty="0" err="1" smtClean="0"/>
              <a:t>ejemplos</a:t>
            </a:r>
            <a:endParaRPr lang="en-GB" sz="4400" dirty="0"/>
          </a:p>
        </p:txBody>
      </p:sp>
      <p:sp>
        <p:nvSpPr>
          <p:cNvPr id="4" name="PresenterDetails"/>
          <p:cNvSpPr>
            <a:spLocks noGrp="1"/>
          </p:cNvSpPr>
          <p:nvPr>
            <p:ph type="body" sz="half" idx="2"/>
            <p:custDataLst>
              <p:custData r:id="rId2"/>
            </p:custDataLst>
          </p:nvPr>
        </p:nvSpPr>
        <p:spPr>
          <a:xfrm>
            <a:off x="485775" y="4772197"/>
            <a:ext cx="2387281" cy="115247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7 de </a:t>
            </a:r>
            <a:r>
              <a:rPr lang="en-GB" dirty="0" err="1" smtClean="0"/>
              <a:t>septiembre</a:t>
            </a:r>
            <a:r>
              <a:rPr lang="en-GB" dirty="0" smtClean="0"/>
              <a:t> de 2022</a:t>
            </a:r>
          </a:p>
          <a:p>
            <a:endParaRPr lang="en-GB" dirty="0" smtClean="0"/>
          </a:p>
          <a:p>
            <a:r>
              <a:rPr lang="en-GB" dirty="0" smtClean="0"/>
              <a:t>Pablo Andrés Arnaiz</a:t>
            </a:r>
            <a:endParaRPr lang="en-GB" dirty="0"/>
          </a:p>
        </p:txBody>
      </p:sp>
      <p:sp>
        <p:nvSpPr>
          <p:cNvPr id="5" name="ClientLogo" hidden="1"/>
          <p:cNvSpPr/>
          <p:nvPr>
            <p:custDataLst>
              <p:custData r:id="rId3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Placeholder for optional client logo</a:t>
            </a: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Fundamentos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99" y="806400"/>
            <a:ext cx="11226800" cy="320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Curvas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Exposición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Empíricas</a:t>
            </a:r>
            <a:r>
              <a:rPr lang="en-US" dirty="0" smtClean="0">
                <a:solidFill>
                  <a:schemeClr val="tx2"/>
                </a:solidFill>
              </a:rPr>
              <a:t> – Swiss Re y Lloyd’s</a:t>
            </a:r>
            <a:endParaRPr lang="en-US" dirty="0">
              <a:solidFill>
                <a:schemeClr val="tx2"/>
              </a:solidFill>
            </a:endParaRPr>
          </a:p>
          <a:p>
            <a:endParaRPr lang="es-419" dirty="0"/>
          </a:p>
        </p:txBody>
      </p:sp>
      <p:sp>
        <p:nvSpPr>
          <p:cNvPr id="6" name="TextBox 5"/>
          <p:cNvSpPr txBox="1"/>
          <p:nvPr/>
        </p:nvSpPr>
        <p:spPr>
          <a:xfrm>
            <a:off x="6224391" y="1464265"/>
            <a:ext cx="5454467" cy="48628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1200" dirty="0" smtClean="0"/>
              <a:t>La curva representa el porcentaje del siniestro esperado para cada riesgo que se cede al contrato, frente al límite de la capa, expresado como porcentaje de la suma asegurada. </a:t>
            </a:r>
          </a:p>
          <a:p>
            <a:pPr lvl="0">
              <a:spcAft>
                <a:spcPts val="1200"/>
              </a:spcAft>
            </a:pPr>
            <a:r>
              <a:rPr lang="es-ES" sz="1400" b="1" i="1" dirty="0" smtClean="0">
                <a:solidFill>
                  <a:srgbClr val="EE3D8B"/>
                </a:solidFill>
              </a:rPr>
              <a:t>Ejemplo: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EE3D8B"/>
                </a:solidFill>
              </a:rPr>
              <a:t>Riesgo con suma asegurada de 1m, prima de 30k y siniestralidad promedio del 40%.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EE3D8B"/>
                </a:solidFill>
              </a:rPr>
              <a:t>El siniestro esperado será de 40%*30k=12k.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EE3D8B"/>
                </a:solidFill>
              </a:rPr>
              <a:t>Para una capa de límite L=700k y deducible D=100k, el deducible constituye el 10% de la suma asegurada, y la capacidad del contrato (D+L) constituye el 80%.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EE3D8B"/>
                </a:solidFill>
              </a:rPr>
              <a:t>Según la curva </a:t>
            </a:r>
            <a:r>
              <a:rPr lang="es-ES" sz="1400" i="1" dirty="0" err="1" smtClean="0">
                <a:solidFill>
                  <a:srgbClr val="EE3D8B"/>
                </a:solidFill>
              </a:rPr>
              <a:t>Swiss</a:t>
            </a:r>
            <a:r>
              <a:rPr lang="es-ES" sz="1400" i="1" dirty="0" smtClean="0">
                <a:solidFill>
                  <a:srgbClr val="EE3D8B"/>
                </a:solidFill>
              </a:rPr>
              <a:t> Re 1, el 65% (65%=85%-20%) del siniestro </a:t>
            </a:r>
            <a:r>
              <a:rPr lang="es-ES" sz="1400" i="1" dirty="0" err="1" smtClean="0">
                <a:solidFill>
                  <a:srgbClr val="EE3D8B"/>
                </a:solidFill>
              </a:rPr>
              <a:t>sperado</a:t>
            </a:r>
            <a:r>
              <a:rPr lang="es-ES" sz="1400" i="1" dirty="0" smtClean="0">
                <a:solidFill>
                  <a:srgbClr val="EE3D8B"/>
                </a:solidFill>
              </a:rPr>
              <a:t> total de 12k, es decir, 7.8k, quedaría cedido a la capa. Esa sería la prima de riesgo para la capa correspondiente al riesgo de 1m. </a:t>
            </a:r>
          </a:p>
          <a:p>
            <a:pPr lvl="0">
              <a:spcAft>
                <a:spcPts val="1200"/>
              </a:spcAft>
            </a:pPr>
            <a:r>
              <a:rPr lang="es-ES" sz="1200" dirty="0" smtClean="0"/>
              <a:t>Cuanto más cerca de la diagonal, mayor proporción del siniestro esperado se cede a la capa. </a:t>
            </a:r>
          </a:p>
          <a:p>
            <a:pPr lvl="0">
              <a:spcAft>
                <a:spcPts val="1200"/>
              </a:spcAft>
            </a:pPr>
            <a:r>
              <a:rPr lang="es-ES" sz="1200" dirty="0" smtClean="0"/>
              <a:t>Esto nos permite disponer de diferentes curvas dependiendo de la naturaleza de cada riesgo.</a:t>
            </a:r>
            <a:endParaRPr lang="es-E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82599" y="2185783"/>
            <a:ext cx="5489722" cy="3866276"/>
            <a:chOff x="485776" y="1577598"/>
            <a:chExt cx="5735336" cy="4280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6" y="1577598"/>
              <a:ext cx="5735336" cy="4280941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711836" y="4688958"/>
              <a:ext cx="10632" cy="754915"/>
            </a:xfrm>
            <a:prstGeom prst="line">
              <a:avLst/>
            </a:prstGeom>
            <a:ln w="28575">
              <a:solidFill>
                <a:srgbClr val="EE3D8B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33008" y="2371060"/>
              <a:ext cx="0" cy="3072814"/>
            </a:xfrm>
            <a:prstGeom prst="line">
              <a:avLst/>
            </a:prstGeom>
            <a:ln w="28575">
              <a:solidFill>
                <a:srgbClr val="EE3D8B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265274" y="2371060"/>
              <a:ext cx="3267734" cy="74429"/>
            </a:xfrm>
            <a:prstGeom prst="line">
              <a:avLst/>
            </a:prstGeom>
            <a:ln w="28575">
              <a:solidFill>
                <a:srgbClr val="EE3D8B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265274" y="4699591"/>
              <a:ext cx="457194" cy="1"/>
            </a:xfrm>
            <a:prstGeom prst="line">
              <a:avLst/>
            </a:prstGeom>
            <a:ln w="28575">
              <a:solidFill>
                <a:srgbClr val="EE3D8B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33647" y="2434856"/>
              <a:ext cx="0" cy="2264736"/>
            </a:xfrm>
            <a:prstGeom prst="straightConnector1">
              <a:avLst/>
            </a:prstGeom>
            <a:ln w="28575">
              <a:solidFill>
                <a:srgbClr val="EE3D8B"/>
              </a:solidFill>
              <a:prstDash val="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355790" y="3355660"/>
              <a:ext cx="499732" cy="2250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s-419" sz="1400" dirty="0" smtClean="0">
                  <a:solidFill>
                    <a:srgbClr val="EE3D8B"/>
                  </a:solidFill>
                </a:rPr>
                <a:t>65%</a:t>
              </a:r>
              <a:endParaRPr lang="es-419" sz="1400" dirty="0">
                <a:solidFill>
                  <a:srgbClr val="EE3D8B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1595" y="1563130"/>
            <a:ext cx="55707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16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el siniestro esperado de un riesgo es 12k, ¿</a:t>
            </a:r>
            <a:r>
              <a:rPr lang="es-419" sz="1600" i="1" kern="0" dirty="0" smtClean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 </a:t>
            </a:r>
            <a:r>
              <a:rPr lang="es-419" sz="16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proporción del siniestro se cede a una capa 700k </a:t>
            </a:r>
            <a:r>
              <a:rPr lang="es-419" sz="1600" i="1" kern="0" dirty="0" err="1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xs</a:t>
            </a:r>
            <a:r>
              <a:rPr lang="es-419" sz="16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100k?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67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Fundamentos</a:t>
            </a:r>
            <a:r>
              <a:rPr lang="en-US" dirty="0"/>
              <a:t> de </a:t>
            </a:r>
            <a:r>
              <a:rPr lang="en-US" dirty="0" err="1"/>
              <a:t>Uso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99" y="806400"/>
            <a:ext cx="11226800" cy="320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Curvas</a:t>
            </a:r>
            <a:r>
              <a:rPr lang="en-US" dirty="0" smtClean="0">
                <a:solidFill>
                  <a:schemeClr val="tx2"/>
                </a:solidFill>
              </a:rPr>
              <a:t> ILFs </a:t>
            </a:r>
            <a:r>
              <a:rPr lang="en-US" dirty="0" err="1" smtClean="0">
                <a:solidFill>
                  <a:schemeClr val="tx2"/>
                </a:solidFill>
              </a:rPr>
              <a:t>Empíricas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s-419" dirty="0"/>
          </a:p>
        </p:txBody>
      </p:sp>
      <p:sp>
        <p:nvSpPr>
          <p:cNvPr id="6" name="TextBox 5"/>
          <p:cNvSpPr txBox="1"/>
          <p:nvPr/>
        </p:nvSpPr>
        <p:spPr>
          <a:xfrm>
            <a:off x="3403074" y="2009974"/>
            <a:ext cx="8213650" cy="38779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1200" dirty="0" smtClean="0"/>
              <a:t>La curva representa el factor de escala que se debe aplicar para determinar el coste por un límite de cobertura, respecto del coste del límite de 10k.</a:t>
            </a:r>
            <a:r>
              <a:rPr lang="es-ES" sz="1400" dirty="0" smtClean="0"/>
              <a:t> </a:t>
            </a:r>
          </a:p>
          <a:p>
            <a:pPr lvl="0">
              <a:spcAft>
                <a:spcPts val="1200"/>
              </a:spcAft>
            </a:pPr>
            <a:r>
              <a:rPr lang="es-ES" sz="1400" b="1" i="1" dirty="0" smtClean="0">
                <a:solidFill>
                  <a:srgbClr val="EE3D8B"/>
                </a:solidFill>
              </a:rPr>
              <a:t>Ejemplo 1: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EE3D8B"/>
                </a:solidFill>
              </a:rPr>
              <a:t>La prima por un riesgo con límite de 10,000$ es 200$.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EE3D8B"/>
                </a:solidFill>
              </a:rPr>
              <a:t>La prima para el mismo riesgo pero con un límite de 400,000$ será 200*1.88=376$.</a:t>
            </a:r>
          </a:p>
          <a:p>
            <a:pPr lvl="0">
              <a:spcAft>
                <a:spcPts val="1200"/>
              </a:spcAft>
            </a:pPr>
            <a:r>
              <a:rPr lang="es-ES" sz="1400" b="1" i="1" dirty="0" smtClean="0">
                <a:solidFill>
                  <a:srgbClr val="EE3D8B"/>
                </a:solidFill>
              </a:rPr>
              <a:t>Ejemplo 2: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rgbClr val="EE3D8B"/>
                </a:solidFill>
              </a:rPr>
              <a:t>La prima por un riesgo con límite de 10,000$ es 200</a:t>
            </a:r>
            <a:r>
              <a:rPr lang="es-ES" sz="1400" i="1" dirty="0" smtClean="0">
                <a:solidFill>
                  <a:srgbClr val="EE3D8B"/>
                </a:solidFill>
              </a:rPr>
              <a:t>$.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i="1" dirty="0">
                <a:solidFill>
                  <a:srgbClr val="EE3D8B"/>
                </a:solidFill>
              </a:rPr>
              <a:t>La prima para el mismo riesgo pero con un límite de </a:t>
            </a:r>
            <a:r>
              <a:rPr lang="es-ES" sz="1400" i="1" dirty="0" smtClean="0">
                <a:solidFill>
                  <a:srgbClr val="EE3D8B"/>
                </a:solidFill>
              </a:rPr>
              <a:t>300,000</a:t>
            </a:r>
            <a:r>
              <a:rPr lang="es-ES" sz="1400" i="1" dirty="0">
                <a:solidFill>
                  <a:srgbClr val="EE3D8B"/>
                </a:solidFill>
              </a:rPr>
              <a:t>$ </a:t>
            </a:r>
            <a:r>
              <a:rPr lang="es-ES" sz="1400" i="1" dirty="0" smtClean="0">
                <a:solidFill>
                  <a:srgbClr val="EE3D8B"/>
                </a:solidFill>
              </a:rPr>
              <a:t>y un deducible de 100,000$ será 200*(</a:t>
            </a:r>
            <a:r>
              <a:rPr lang="es-ES" sz="1400" i="1" dirty="0" smtClean="0">
                <a:solidFill>
                  <a:srgbClr val="FF8C00"/>
                </a:solidFill>
              </a:rPr>
              <a:t>1.88</a:t>
            </a:r>
            <a:r>
              <a:rPr lang="es-ES" sz="1400" i="1" dirty="0" smtClean="0">
                <a:solidFill>
                  <a:srgbClr val="EE3D8B"/>
                </a:solidFill>
              </a:rPr>
              <a:t>-</a:t>
            </a:r>
            <a:r>
              <a:rPr lang="es-ES" sz="1400" i="1" dirty="0" smtClean="0">
                <a:solidFill>
                  <a:srgbClr val="FF8C00"/>
                </a:solidFill>
              </a:rPr>
              <a:t>1.63</a:t>
            </a:r>
            <a:r>
              <a:rPr lang="es-ES" sz="1400" i="1" dirty="0" smtClean="0">
                <a:solidFill>
                  <a:srgbClr val="EE3D8B"/>
                </a:solidFill>
              </a:rPr>
              <a:t>)=49$</a:t>
            </a:r>
          </a:p>
          <a:p>
            <a:pPr lvl="0">
              <a:spcAft>
                <a:spcPts val="1200"/>
              </a:spcAft>
            </a:pPr>
            <a:r>
              <a:rPr lang="es-ES" sz="1200" dirty="0" smtClean="0"/>
              <a:t>Es posible modificar ligeramente el método para utilizar la siniestralidad de cada banda del perfil (o de cada riesgo) en lugar del coste por un límite base. </a:t>
            </a:r>
          </a:p>
          <a:p>
            <a:pPr lvl="0">
              <a:spcAft>
                <a:spcPts val="1200"/>
              </a:spcAft>
            </a:pPr>
            <a:r>
              <a:rPr lang="es-ES" sz="1200" dirty="0" smtClean="0"/>
              <a:t>Existen diferentes curvas específicas para cada ramo, como por ejemplo accidentes en el trabajo, responsabilidad civil de autos, por productos, garantías profesionales…</a:t>
            </a:r>
            <a:endParaRPr lang="es-E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8355"/>
              </p:ext>
            </p:extLst>
          </p:nvPr>
        </p:nvGraphicFramePr>
        <p:xfrm>
          <a:off x="616143" y="1500757"/>
          <a:ext cx="2392871" cy="4678209"/>
        </p:xfrm>
        <a:graphic>
          <a:graphicData uri="http://schemas.openxmlformats.org/drawingml/2006/table">
            <a:tbl>
              <a:tblPr/>
              <a:tblGrid>
                <a:gridCol w="1239689">
                  <a:extLst>
                    <a:ext uri="{9D8B030D-6E8A-4147-A177-3AD203B41FA5}">
                      <a16:colId xmlns:a16="http://schemas.microsoft.com/office/drawing/2014/main" val="4022079537"/>
                    </a:ext>
                  </a:extLst>
                </a:gridCol>
                <a:gridCol w="1153182">
                  <a:extLst>
                    <a:ext uri="{9D8B030D-6E8A-4147-A177-3AD203B41FA5}">
                      <a16:colId xmlns:a16="http://schemas.microsoft.com/office/drawing/2014/main" val="2638678503"/>
                    </a:ext>
                  </a:extLst>
                </a:gridCol>
              </a:tblGrid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Ejemplo ILF</a:t>
                      </a:r>
                      <a:endParaRPr lang="es-419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92146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9872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062030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838202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381844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752975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FF8C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18906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646763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8683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559526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645020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45720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193356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235420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457865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430852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768064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01174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499995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36085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2034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FF8C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254630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058901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79406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119548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59472"/>
                  </a:ext>
                </a:extLst>
              </a:tr>
              <a:tr h="17326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5751" marR="5751" marT="5751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</a:t>
                      </a:r>
                    </a:p>
                  </a:txBody>
                  <a:tcPr marL="5751" marR="5751" marT="57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95273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74" y="1194599"/>
            <a:ext cx="79836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16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s-419" sz="1600" i="1" kern="0" dirty="0" smtClean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prima por un límite de cobertura de 10k es 200$, ¿cuánto debo cobrar por un límite de 400k?¿Y por una capa 300k </a:t>
            </a:r>
            <a:r>
              <a:rPr lang="es-419" sz="1600" i="1" kern="0" dirty="0" err="1" smtClean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xs</a:t>
            </a:r>
            <a:r>
              <a:rPr lang="es-419" sz="1600" i="1" kern="0" dirty="0" smtClean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100k?</a:t>
            </a:r>
            <a:endParaRPr lang="es-419" sz="1600" i="1" kern="0" dirty="0">
              <a:solidFill>
                <a:srgbClr val="0096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1520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Ejemplo</a:t>
            </a:r>
            <a:r>
              <a:rPr lang="en-GB" dirty="0" smtClean="0"/>
              <a:t> </a:t>
            </a:r>
            <a:r>
              <a:rPr lang="en-GB" dirty="0" err="1" smtClean="0"/>
              <a:t>Práctico</a:t>
            </a:r>
            <a:r>
              <a:rPr lang="en-GB" dirty="0" smtClean="0"/>
              <a:t> </a:t>
            </a:r>
            <a:r>
              <a:rPr lang="en-GB" dirty="0" err="1" smtClean="0"/>
              <a:t>Curva</a:t>
            </a:r>
            <a:r>
              <a:rPr lang="en-GB" dirty="0" smtClean="0"/>
              <a:t> de </a:t>
            </a:r>
            <a:r>
              <a:rPr lang="en-GB" dirty="0" err="1" smtClean="0"/>
              <a:t>Exposición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Reaseguro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97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err="1" smtClean="0"/>
              <a:t>Práctico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99" y="806400"/>
            <a:ext cx="11226800" cy="320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Supuestos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modelación</a:t>
            </a:r>
            <a:endParaRPr lang="es-419" dirty="0"/>
          </a:p>
        </p:txBody>
      </p:sp>
      <p:sp>
        <p:nvSpPr>
          <p:cNvPr id="6" name="TextBox 5"/>
          <p:cNvSpPr txBox="1"/>
          <p:nvPr/>
        </p:nvSpPr>
        <p:spPr>
          <a:xfrm>
            <a:off x="2219844" y="1384373"/>
            <a:ext cx="2522278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1400" b="1" dirty="0" smtClean="0"/>
              <a:t>Perfil de Riesgo de Incendio</a:t>
            </a:r>
            <a:endParaRPr lang="es-ES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59405"/>
              </p:ext>
            </p:extLst>
          </p:nvPr>
        </p:nvGraphicFramePr>
        <p:xfrm>
          <a:off x="798440" y="1735265"/>
          <a:ext cx="5537199" cy="4018390"/>
        </p:xfrm>
        <a:graphic>
          <a:graphicData uri="http://schemas.openxmlformats.org/drawingml/2006/table">
            <a:tbl>
              <a:tblPr/>
              <a:tblGrid>
                <a:gridCol w="661902">
                  <a:extLst>
                    <a:ext uri="{9D8B030D-6E8A-4147-A177-3AD203B41FA5}">
                      <a16:colId xmlns:a16="http://schemas.microsoft.com/office/drawing/2014/main" val="4003951402"/>
                    </a:ext>
                  </a:extLst>
                </a:gridCol>
                <a:gridCol w="661902">
                  <a:extLst>
                    <a:ext uri="{9D8B030D-6E8A-4147-A177-3AD203B41FA5}">
                      <a16:colId xmlns:a16="http://schemas.microsoft.com/office/drawing/2014/main" val="473163519"/>
                    </a:ext>
                  </a:extLst>
                </a:gridCol>
                <a:gridCol w="996411">
                  <a:extLst>
                    <a:ext uri="{9D8B030D-6E8A-4147-A177-3AD203B41FA5}">
                      <a16:colId xmlns:a16="http://schemas.microsoft.com/office/drawing/2014/main" val="2371537248"/>
                    </a:ext>
                  </a:extLst>
                </a:gridCol>
                <a:gridCol w="996411">
                  <a:extLst>
                    <a:ext uri="{9D8B030D-6E8A-4147-A177-3AD203B41FA5}">
                      <a16:colId xmlns:a16="http://schemas.microsoft.com/office/drawing/2014/main" val="3472685930"/>
                    </a:ext>
                  </a:extLst>
                </a:gridCol>
                <a:gridCol w="996411">
                  <a:extLst>
                    <a:ext uri="{9D8B030D-6E8A-4147-A177-3AD203B41FA5}">
                      <a16:colId xmlns:a16="http://schemas.microsoft.com/office/drawing/2014/main" val="2364886452"/>
                    </a:ext>
                  </a:extLst>
                </a:gridCol>
                <a:gridCol w="1224162">
                  <a:extLst>
                    <a:ext uri="{9D8B030D-6E8A-4147-A177-3AD203B41FA5}">
                      <a16:colId xmlns:a16="http://schemas.microsoft.com/office/drawing/2014/main" val="2979683131"/>
                    </a:ext>
                  </a:extLst>
                </a:gridCol>
              </a:tblGrid>
              <a:tr h="4464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Límites de la Banda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Número de riesgos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Asegurada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Asegurada Promedio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88133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10,767,114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7193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27,002,026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72980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73,091,534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223,080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6795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71,363,131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222,379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04991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26,592,687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638311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13,153,945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170,830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411194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14,420,941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246,512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224321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13,318,250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364,884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281652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2,869,499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478,250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86567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16,483,109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686,796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87797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16,126,072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1,343,839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330665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15,031,071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2,505,178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30753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3,514,938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3,514,938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60166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4,648,697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4,648,697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505549"/>
                  </a:ext>
                </a:extLst>
              </a:tr>
              <a:tr h="22324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más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10,250,821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5,125,410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520256"/>
                  </a:ext>
                </a:extLst>
              </a:tr>
              <a:tr h="2232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318,633,836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1,281,175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22142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70203" y="1404054"/>
            <a:ext cx="4474737" cy="430887"/>
          </a:xfrm>
          <a:prstGeom prst="rect">
            <a:avLst/>
          </a:prstGeom>
          <a:noFill/>
          <a:ln w="19050">
            <a:solidFill>
              <a:srgbClr val="EE3D8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1400" dirty="0" smtClean="0"/>
              <a:t>Siniestralidad promedio: 20%</a:t>
            </a:r>
          </a:p>
          <a:p>
            <a:pPr algn="ctr"/>
            <a:r>
              <a:rPr lang="es-419" sz="1400" dirty="0" smtClean="0"/>
              <a:t>Curva de Exposición: </a:t>
            </a:r>
            <a:r>
              <a:rPr lang="es-419" sz="1400" dirty="0" err="1" smtClean="0"/>
              <a:t>Swiss</a:t>
            </a:r>
            <a:r>
              <a:rPr lang="es-419" sz="1400" dirty="0" smtClean="0"/>
              <a:t> Re Comercial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99603" y="209272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EE3D8B"/>
                </a:solidFill>
              </a:rPr>
              <a:t>Capa WXL: 700k </a:t>
            </a:r>
            <a:r>
              <a:rPr lang="es-419" b="1" dirty="0" err="1">
                <a:solidFill>
                  <a:srgbClr val="EE3D8B"/>
                </a:solidFill>
              </a:rPr>
              <a:t>xs</a:t>
            </a:r>
            <a:r>
              <a:rPr lang="es-419" b="1" dirty="0">
                <a:solidFill>
                  <a:srgbClr val="EE3D8B"/>
                </a:solidFill>
              </a:rPr>
              <a:t> 300k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0203" y="2849525"/>
            <a:ext cx="4474737" cy="2556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608" y="3236155"/>
            <a:ext cx="376392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419" sz="1600" dirty="0" smtClean="0"/>
              <a:t>En este ejemplo vamos a cotizar una capa WXL que cubre una cartera de riesgos de incendio para propiedades comerciales. Para </a:t>
            </a:r>
            <a:r>
              <a:rPr lang="es-419" sz="1600" dirty="0" smtClean="0"/>
              <a:t>ello, </a:t>
            </a:r>
            <a:r>
              <a:rPr lang="es-419" sz="1600" dirty="0" smtClean="0"/>
              <a:t>nos vamos a basar en el perfil de riesgos, la siniestralidad esperada de la cartera y la curva </a:t>
            </a:r>
            <a:r>
              <a:rPr lang="es-419" sz="1600" dirty="0" err="1" smtClean="0"/>
              <a:t>Swiss</a:t>
            </a:r>
            <a:r>
              <a:rPr lang="es-419" sz="1600" dirty="0" smtClean="0"/>
              <a:t> Re de riesgos comerciales. </a:t>
            </a:r>
            <a:endParaRPr lang="es-419" sz="1600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460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err="1" smtClean="0"/>
              <a:t>Práctico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99" y="806400"/>
            <a:ext cx="11226800" cy="320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Siniestro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esperado</a:t>
            </a:r>
            <a:r>
              <a:rPr lang="en-US" dirty="0" smtClean="0">
                <a:solidFill>
                  <a:schemeClr val="tx2"/>
                </a:solidFill>
              </a:rPr>
              <a:t> por </a:t>
            </a:r>
            <a:r>
              <a:rPr lang="en-US" dirty="0" err="1" smtClean="0">
                <a:solidFill>
                  <a:schemeClr val="tx2"/>
                </a:solidFill>
              </a:rPr>
              <a:t>banda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región</a:t>
            </a:r>
            <a:r>
              <a:rPr lang="en-US" dirty="0" smtClean="0">
                <a:solidFill>
                  <a:schemeClr val="tx2"/>
                </a:solidFill>
              </a:rPr>
              <a:t> de la </a:t>
            </a:r>
            <a:r>
              <a:rPr lang="en-US" dirty="0" err="1" smtClean="0">
                <a:solidFill>
                  <a:schemeClr val="tx2"/>
                </a:solidFill>
              </a:rPr>
              <a:t>curva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exposición</a:t>
            </a:r>
            <a:endParaRPr lang="es-419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63991"/>
              </p:ext>
            </p:extLst>
          </p:nvPr>
        </p:nvGraphicFramePr>
        <p:xfrm>
          <a:off x="531900" y="1577599"/>
          <a:ext cx="6198042" cy="3314700"/>
        </p:xfrm>
        <a:graphic>
          <a:graphicData uri="http://schemas.openxmlformats.org/drawingml/2006/table">
            <a:tbl>
              <a:tblPr/>
              <a:tblGrid>
                <a:gridCol w="593022">
                  <a:extLst>
                    <a:ext uri="{9D8B030D-6E8A-4147-A177-3AD203B41FA5}">
                      <a16:colId xmlns:a16="http://schemas.microsoft.com/office/drawing/2014/main" val="3728666302"/>
                    </a:ext>
                  </a:extLst>
                </a:gridCol>
                <a:gridCol w="593022">
                  <a:extLst>
                    <a:ext uri="{9D8B030D-6E8A-4147-A177-3AD203B41FA5}">
                      <a16:colId xmlns:a16="http://schemas.microsoft.com/office/drawing/2014/main" val="2242179300"/>
                    </a:ext>
                  </a:extLst>
                </a:gridCol>
                <a:gridCol w="892723">
                  <a:extLst>
                    <a:ext uri="{9D8B030D-6E8A-4147-A177-3AD203B41FA5}">
                      <a16:colId xmlns:a16="http://schemas.microsoft.com/office/drawing/2014/main" val="1136905322"/>
                    </a:ext>
                  </a:extLst>
                </a:gridCol>
                <a:gridCol w="1096773">
                  <a:extLst>
                    <a:ext uri="{9D8B030D-6E8A-4147-A177-3AD203B41FA5}">
                      <a16:colId xmlns:a16="http://schemas.microsoft.com/office/drawing/2014/main" val="3163939628"/>
                    </a:ext>
                  </a:extLst>
                </a:gridCol>
                <a:gridCol w="1096773">
                  <a:extLst>
                    <a:ext uri="{9D8B030D-6E8A-4147-A177-3AD203B41FA5}">
                      <a16:colId xmlns:a16="http://schemas.microsoft.com/office/drawing/2014/main" val="3697702811"/>
                    </a:ext>
                  </a:extLst>
                </a:gridCol>
                <a:gridCol w="958634">
                  <a:extLst>
                    <a:ext uri="{9D8B030D-6E8A-4147-A177-3AD203B41FA5}">
                      <a16:colId xmlns:a16="http://schemas.microsoft.com/office/drawing/2014/main" val="3046141503"/>
                    </a:ext>
                  </a:extLst>
                </a:gridCol>
                <a:gridCol w="967095">
                  <a:extLst>
                    <a:ext uri="{9D8B030D-6E8A-4147-A177-3AD203B41FA5}">
                      <a16:colId xmlns:a16="http://schemas.microsoft.com/office/drawing/2014/main" val="931558421"/>
                    </a:ext>
                  </a:extLst>
                </a:gridCol>
              </a:tblGrid>
              <a:tr h="3683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Límites de la Banda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Asegurada Promedio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Siniestro Esperado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Deducible </a:t>
                      </a:r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(% 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 </a:t>
                      </a:r>
                      <a:r>
                        <a:rPr lang="es-419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               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 SA </a:t>
                      </a:r>
                      <a:r>
                        <a:rPr lang="es-419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72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056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3421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223,080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6357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222,379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3534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397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170,830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702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246,512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5636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364,884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8398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478,250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6077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686,796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3776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1,343,839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9150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2,505,178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4026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3,514,938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0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4,648,697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4548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más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5,125,410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922653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1,281,175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009495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983001" y="1432415"/>
            <a:ext cx="4446999" cy="3459884"/>
            <a:chOff x="7210911" y="1707537"/>
            <a:chExt cx="4499889" cy="3544945"/>
          </a:xfrm>
        </p:grpSpPr>
        <p:grpSp>
          <p:nvGrpSpPr>
            <p:cNvPr id="9" name="Group 8"/>
            <p:cNvGrpSpPr/>
            <p:nvPr/>
          </p:nvGrpSpPr>
          <p:grpSpPr>
            <a:xfrm>
              <a:off x="7210911" y="1707537"/>
              <a:ext cx="4499889" cy="3544945"/>
              <a:chOff x="485776" y="1577598"/>
              <a:chExt cx="5735336" cy="4280941"/>
            </a:xfrm>
            <a:solidFill>
              <a:srgbClr val="FF0000"/>
            </a:solidFill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776" y="1577598"/>
                <a:ext cx="5735336" cy="4280941"/>
              </a:xfrm>
              <a:prstGeom prst="rect">
                <a:avLst/>
              </a:prstGeom>
              <a:grpFill/>
            </p:spPr>
          </p:pic>
          <p:cxnSp>
            <p:nvCxnSpPr>
              <p:cNvPr id="11" name="Straight Connector 10"/>
              <p:cNvCxnSpPr/>
              <p:nvPr/>
            </p:nvCxnSpPr>
            <p:spPr>
              <a:xfrm flipV="1">
                <a:off x="3812355" y="1997785"/>
                <a:ext cx="0" cy="3446089"/>
              </a:xfrm>
              <a:prstGeom prst="line">
                <a:avLst/>
              </a:prstGeom>
              <a:grpFill/>
              <a:ln w="28575">
                <a:solidFill>
                  <a:srgbClr val="FFC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5319017" y="1997785"/>
                <a:ext cx="0" cy="3446089"/>
              </a:xfrm>
              <a:prstGeom prst="line">
                <a:avLst/>
              </a:prstGeom>
              <a:grpFill/>
              <a:ln w="28575">
                <a:solidFill>
                  <a:srgbClr val="FFC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V="1">
              <a:off x="8027554" y="2053197"/>
              <a:ext cx="0" cy="285362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592970" y="2053197"/>
              <a:ext cx="0" cy="2853624"/>
            </a:xfrm>
            <a:prstGeom prst="line">
              <a:avLst/>
            </a:prstGeom>
            <a:ln w="28575">
              <a:solidFill>
                <a:srgbClr val="EF4E4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eft-Right Arrow 23"/>
            <p:cNvSpPr/>
            <p:nvPr/>
          </p:nvSpPr>
          <p:spPr>
            <a:xfrm>
              <a:off x="8027554" y="2091046"/>
              <a:ext cx="565416" cy="173272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9850973" y="4382998"/>
              <a:ext cx="1152051" cy="170121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27554" y="1818829"/>
              <a:ext cx="91442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s-ES" sz="1100" dirty="0" smtClean="0">
                  <a:solidFill>
                    <a:srgbClr val="FF0000"/>
                  </a:solidFill>
                </a:rPr>
                <a:t>Banda 9</a:t>
              </a:r>
              <a:endParaRPr lang="es-ES" sz="11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34834" y="4207872"/>
              <a:ext cx="91442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es-ES" sz="1100" dirty="0" smtClean="0">
                  <a:solidFill>
                    <a:srgbClr val="FFC000"/>
                  </a:solidFill>
                </a:rPr>
                <a:t>Banda 14</a:t>
              </a:r>
              <a:endParaRPr lang="es-ES" sz="11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5114260"/>
            <a:ext cx="12192000" cy="1275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0196" y="5306265"/>
            <a:ext cx="1125960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1400" dirty="0" smtClean="0"/>
              <a:t>El objetivo de este cálculo es determinar el porcentaje de la suma asegurada promedio de cada </a:t>
            </a:r>
            <a:r>
              <a:rPr lang="es-419" sz="1400" dirty="0" smtClean="0"/>
              <a:t>banda que </a:t>
            </a:r>
            <a:r>
              <a:rPr lang="es-419" sz="1400" dirty="0" smtClean="0"/>
              <a:t>queda atrapado entre el deducible y el límite de la capa.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1400" dirty="0" smtClean="0"/>
              <a:t>Las curvas están construidas para utilizar la proporción inversa (límites de la capa como % de la suma asegurada), imponiendo el 100% como máximo.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886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</a:t>
            </a:r>
            <a:r>
              <a:rPr lang="en-US" dirty="0" err="1" smtClean="0"/>
              <a:t>Práctico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99" y="806400"/>
            <a:ext cx="11226800" cy="3204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Uso</a:t>
            </a:r>
            <a:r>
              <a:rPr lang="en-US" dirty="0" smtClean="0">
                <a:solidFill>
                  <a:schemeClr val="tx2"/>
                </a:solidFill>
              </a:rPr>
              <a:t> de la </a:t>
            </a:r>
            <a:r>
              <a:rPr lang="en-US" dirty="0" err="1" smtClean="0">
                <a:solidFill>
                  <a:schemeClr val="tx2"/>
                </a:solidFill>
              </a:rPr>
              <a:t>curva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exposición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siniestro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cedido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esperado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s-419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92550"/>
              </p:ext>
            </p:extLst>
          </p:nvPr>
        </p:nvGraphicFramePr>
        <p:xfrm>
          <a:off x="882835" y="1301700"/>
          <a:ext cx="2221870" cy="4912721"/>
        </p:xfrm>
        <a:graphic>
          <a:graphicData uri="http://schemas.openxmlformats.org/drawingml/2006/table">
            <a:tbl>
              <a:tblPr/>
              <a:tblGrid>
                <a:gridCol w="1110935">
                  <a:extLst>
                    <a:ext uri="{9D8B030D-6E8A-4147-A177-3AD203B41FA5}">
                      <a16:colId xmlns:a16="http://schemas.microsoft.com/office/drawing/2014/main" val="544861589"/>
                    </a:ext>
                  </a:extLst>
                </a:gridCol>
                <a:gridCol w="1110935">
                  <a:extLst>
                    <a:ext uri="{9D8B030D-6E8A-4147-A177-3AD203B41FA5}">
                      <a16:colId xmlns:a16="http://schemas.microsoft.com/office/drawing/2014/main" val="2954987121"/>
                    </a:ext>
                  </a:extLst>
                </a:gridCol>
              </a:tblGrid>
              <a:tr h="25323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SA Prom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es-419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Siniestro</a:t>
                      </a:r>
                      <a:r>
                        <a:rPr lang="es-419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bajo límite</a:t>
                      </a:r>
                      <a:endParaRPr lang="es-419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C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25223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2722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10242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20412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968F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00968F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713153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50215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952132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467670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545270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62421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129593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EE3D8B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EE3D8B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004002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19746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31534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35024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180375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180764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854556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523424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445026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08489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271816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81819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40420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957012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183635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FF8C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FF8C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04819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663035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574770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4564"/>
                  </a:ext>
                </a:extLst>
              </a:tr>
              <a:tr h="15444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38559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53312"/>
              </p:ext>
            </p:extLst>
          </p:nvPr>
        </p:nvGraphicFramePr>
        <p:xfrm>
          <a:off x="3466214" y="1301699"/>
          <a:ext cx="7963785" cy="3125470"/>
        </p:xfrm>
        <a:graphic>
          <a:graphicData uri="http://schemas.openxmlformats.org/drawingml/2006/table">
            <a:tbl>
              <a:tblPr/>
              <a:tblGrid>
                <a:gridCol w="695462">
                  <a:extLst>
                    <a:ext uri="{9D8B030D-6E8A-4147-A177-3AD203B41FA5}">
                      <a16:colId xmlns:a16="http://schemas.microsoft.com/office/drawing/2014/main" val="1570864530"/>
                    </a:ext>
                  </a:extLst>
                </a:gridCol>
                <a:gridCol w="695462">
                  <a:extLst>
                    <a:ext uri="{9D8B030D-6E8A-4147-A177-3AD203B41FA5}">
                      <a16:colId xmlns:a16="http://schemas.microsoft.com/office/drawing/2014/main" val="2495737758"/>
                    </a:ext>
                  </a:extLst>
                </a:gridCol>
                <a:gridCol w="1028575">
                  <a:extLst>
                    <a:ext uri="{9D8B030D-6E8A-4147-A177-3AD203B41FA5}">
                      <a16:colId xmlns:a16="http://schemas.microsoft.com/office/drawing/2014/main" val="3931760504"/>
                    </a:ext>
                  </a:extLst>
                </a:gridCol>
                <a:gridCol w="1041361">
                  <a:extLst>
                    <a:ext uri="{9D8B030D-6E8A-4147-A177-3AD203B41FA5}">
                      <a16:colId xmlns:a16="http://schemas.microsoft.com/office/drawing/2014/main" val="4068878153"/>
                    </a:ext>
                  </a:extLst>
                </a:gridCol>
                <a:gridCol w="978404">
                  <a:extLst>
                    <a:ext uri="{9D8B030D-6E8A-4147-A177-3AD203B41FA5}">
                      <a16:colId xmlns:a16="http://schemas.microsoft.com/office/drawing/2014/main" val="844040338"/>
                    </a:ext>
                  </a:extLst>
                </a:gridCol>
                <a:gridCol w="1141470">
                  <a:extLst>
                    <a:ext uri="{9D8B030D-6E8A-4147-A177-3AD203B41FA5}">
                      <a16:colId xmlns:a16="http://schemas.microsoft.com/office/drawing/2014/main" val="1202383209"/>
                    </a:ext>
                  </a:extLst>
                </a:gridCol>
                <a:gridCol w="1141470">
                  <a:extLst>
                    <a:ext uri="{9D8B030D-6E8A-4147-A177-3AD203B41FA5}">
                      <a16:colId xmlns:a16="http://schemas.microsoft.com/office/drawing/2014/main" val="1173350078"/>
                    </a:ext>
                  </a:extLst>
                </a:gridCol>
                <a:gridCol w="1241581">
                  <a:extLst>
                    <a:ext uri="{9D8B030D-6E8A-4147-A177-3AD203B41FA5}">
                      <a16:colId xmlns:a16="http://schemas.microsoft.com/office/drawing/2014/main" val="1726180448"/>
                    </a:ext>
                  </a:extLst>
                </a:gridCol>
              </a:tblGrid>
              <a:tr h="3319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Límites de la Banda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Siniestro Esperado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Deducible </a:t>
                      </a:r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(% 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 </a:t>
                      </a:r>
                      <a:r>
                        <a:rPr lang="es-419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</a:t>
                      </a:r>
                      <a:r>
                        <a:rPr lang="es-419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(% 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 </a:t>
                      </a:r>
                      <a:r>
                        <a:rPr lang="es-419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Siniestro</a:t>
                      </a:r>
                      <a:r>
                        <a:rPr lang="es-419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bajo</a:t>
                      </a:r>
                      <a:endParaRPr lang="es-419" sz="11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Deducible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6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419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Siniestro</a:t>
                      </a:r>
                      <a:r>
                        <a:rPr lang="es-419" sz="11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Bajo</a:t>
                      </a:r>
                      <a:endParaRPr lang="es-419" sz="1100" b="1" i="0" u="none" strike="noStrike" kern="1200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Límite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6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Siniestro Cedido Esperado</a:t>
                      </a:r>
                      <a:r>
                        <a:rPr lang="es-419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29861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56757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45543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62798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00653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03206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44705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840905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FF8C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FF8C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070932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76147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261506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925764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01146"/>
                  </a:ext>
                </a:extLst>
              </a:tr>
              <a:tr h="11777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968F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EE3D8B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968F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EE3D8B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42659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612776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5,000,001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más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02415"/>
                  </a:ext>
                </a:extLst>
              </a:tr>
              <a:tr h="1690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59489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66215" y="4602068"/>
            <a:ext cx="7963784" cy="1586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6608" y="4964221"/>
            <a:ext cx="716299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1400" dirty="0" smtClean="0"/>
              <a:t>Usamos la curva de exposición para determinar los porcentajes de siniestro bajo el deducible y el límite.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1400" dirty="0" smtClean="0"/>
              <a:t>El siniestro esperado cedido a la capa para cada banda se calcula como la diferencia entre ambos porcentajes multiplicada por el siniestro esperado.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789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Consideraciones</a:t>
            </a:r>
            <a:r>
              <a:rPr lang="en-US" dirty="0" smtClean="0"/>
              <a:t> </a:t>
            </a:r>
            <a:r>
              <a:rPr lang="en-US" dirty="0" err="1" smtClean="0"/>
              <a:t>Prácticas</a:t>
            </a:r>
            <a:r>
              <a:rPr lang="en-US" dirty="0" smtClean="0"/>
              <a:t> y </a:t>
            </a:r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97672" y="1216735"/>
            <a:ext cx="11172215" cy="4578451"/>
            <a:chOff x="597672" y="1573994"/>
            <a:chExt cx="11172215" cy="4578451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935283" y="2389689"/>
              <a:ext cx="29942" cy="347472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>
            <a:xfrm>
              <a:off x="1613471" y="1813154"/>
              <a:ext cx="8873192" cy="2646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 smtClean="0">
                  <a:solidFill>
                    <a:schemeClr val="accent2"/>
                  </a:solidFill>
                  <a:ea typeface="MS PGothic"/>
                </a:rPr>
                <a:t>Prácticas</a:t>
              </a:r>
              <a:r>
                <a:rPr lang="en-US" sz="2000" b="1" dirty="0" smtClean="0">
                  <a:solidFill>
                    <a:schemeClr val="accent2"/>
                  </a:solidFill>
                  <a:ea typeface="MS PGothic"/>
                </a:rPr>
                <a:t> </a:t>
              </a:r>
              <a:r>
                <a:rPr lang="en-US" sz="2000" b="1" dirty="0" err="1" smtClean="0">
                  <a:solidFill>
                    <a:schemeClr val="accent2"/>
                  </a:solidFill>
                  <a:ea typeface="MS PGothic"/>
                </a:rPr>
                <a:t>usuales</a:t>
              </a:r>
              <a:r>
                <a:rPr lang="en-US" sz="2000" b="1" dirty="0" smtClean="0">
                  <a:solidFill>
                    <a:schemeClr val="accent2"/>
                  </a:solidFill>
                  <a:ea typeface="MS PGothic"/>
                </a:rPr>
                <a:t> </a:t>
              </a:r>
              <a:r>
                <a:rPr lang="en-US" sz="2000" b="1" dirty="0" err="1" smtClean="0">
                  <a:solidFill>
                    <a:schemeClr val="accent2"/>
                  </a:solidFill>
                  <a:ea typeface="MS PGothic"/>
                </a:rPr>
                <a:t>en</a:t>
              </a:r>
              <a:r>
                <a:rPr lang="en-US" sz="2000" b="1" dirty="0" smtClean="0">
                  <a:solidFill>
                    <a:schemeClr val="accent2"/>
                  </a:solidFill>
                  <a:ea typeface="MS PGothic"/>
                </a:rPr>
                <a:t> la </a:t>
              </a:r>
              <a:r>
                <a:rPr lang="en-US" sz="2000" b="1" dirty="0" err="1" smtClean="0">
                  <a:solidFill>
                    <a:schemeClr val="accent2"/>
                  </a:solidFill>
                  <a:ea typeface="MS PGothic"/>
                </a:rPr>
                <a:t>tarificación</a:t>
              </a:r>
              <a:r>
                <a:rPr lang="en-US" sz="2000" b="1" dirty="0" smtClean="0">
                  <a:solidFill>
                    <a:schemeClr val="accent2"/>
                  </a:solidFill>
                  <a:ea typeface="MS PGothic"/>
                </a:rPr>
                <a:t> por </a:t>
              </a:r>
              <a:r>
                <a:rPr lang="en-US" sz="2000" b="1" dirty="0" err="1" smtClean="0">
                  <a:solidFill>
                    <a:schemeClr val="accent2"/>
                  </a:solidFill>
                  <a:ea typeface="MS PGothic"/>
                </a:rPr>
                <a:t>exposición</a:t>
              </a:r>
              <a:r>
                <a:rPr lang="en-US" sz="2000" b="1" dirty="0" smtClean="0">
                  <a:solidFill>
                    <a:schemeClr val="accent2"/>
                  </a:solidFill>
                  <a:ea typeface="MS PGothic"/>
                </a:rPr>
                <a:t>:</a:t>
              </a:r>
              <a:endParaRPr lang="en-US" sz="2000" b="1" dirty="0">
                <a:solidFill>
                  <a:schemeClr val="accent2"/>
                </a:solidFill>
                <a:ea typeface="MS P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93813" y="2823821"/>
              <a:ext cx="10416987" cy="4234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4400" fontAlgn="base">
                <a:lnSpc>
                  <a:spcPct val="86000"/>
                </a:lnSpc>
                <a:spcAft>
                  <a:spcPts val="240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Los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perfiles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riesgo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muestran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información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la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cartera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un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cierto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instante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tiempo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.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Normalmente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,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escalamos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la prima del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perfil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a la EPI para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reflejar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crecimiento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la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cartera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durante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periodo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vigencia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contrato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. </a:t>
              </a:r>
              <a:endParaRPr lang="en-US" sz="1600" dirty="0">
                <a:solidFill>
                  <a:srgbClr val="000000"/>
                </a:solidFill>
                <a:ea typeface="MS PGothic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17662" y="3586321"/>
              <a:ext cx="10369288" cy="6351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4400" fontAlgn="base">
                <a:lnSpc>
                  <a:spcPct val="86000"/>
                </a:lnSpc>
                <a:spcAft>
                  <a:spcPts val="240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análisis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por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exposición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se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usa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muchas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ocasiones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para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determinar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distribuciones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estadísticas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frecuencia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y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severidad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con el fin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modelar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la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cartera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forma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estocástica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.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Esto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permite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reflejar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las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características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contratos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más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complejos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que no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podrían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capturarse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con 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procedimiento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clásico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.   </a:t>
              </a:r>
              <a:endParaRPr lang="en-US" sz="1600" dirty="0">
                <a:solidFill>
                  <a:srgbClr val="000000"/>
                </a:solidFill>
                <a:ea typeface="MS PGothic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4300" y="4625007"/>
              <a:ext cx="10415587" cy="4234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4400" fontAlgn="base">
                <a:lnSpc>
                  <a:spcPct val="86000"/>
                </a:lnSpc>
                <a:spcAft>
                  <a:spcPts val="240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Las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curvas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exposición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permiten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obtener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precio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una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capa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seguro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o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reaseguro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para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propiedad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.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necesario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conocer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cuál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es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la prima de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riesgo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total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desde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cero (o la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siniestralidad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bruta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). </a:t>
              </a:r>
              <a:endParaRPr lang="en-US" sz="1600" dirty="0">
                <a:solidFill>
                  <a:srgbClr val="000000"/>
                </a:solidFill>
                <a:ea typeface="MS PGothic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54299" y="5517271"/>
              <a:ext cx="10415587" cy="6351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4400" fontAlgn="base">
                <a:lnSpc>
                  <a:spcPct val="86000"/>
                </a:lnSpc>
                <a:spcAft>
                  <a:spcPts val="240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Las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curvas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ILF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permiten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obtener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el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precio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una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capa de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seguro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o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reaseguro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para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responsabilidad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civil.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Es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necesario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conocer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cuál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es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la prima de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riesgo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total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desde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cero (o la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siniestralidad</a:t>
              </a:r>
              <a:r>
                <a:rPr lang="en-US" sz="1600" dirty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ea typeface="MS PGothic"/>
                </a:rPr>
                <a:t>bruta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) o el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precio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por un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límite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/>
                </a:rPr>
                <a:t>básico</a:t>
              </a:r>
              <a:r>
                <a:rPr lang="en-US" sz="1600" dirty="0" smtClean="0">
                  <a:solidFill>
                    <a:srgbClr val="000000"/>
                  </a:solidFill>
                  <a:ea typeface="MS PGothic"/>
                </a:rPr>
                <a:t>. </a:t>
              </a:r>
              <a:endParaRPr lang="en-US" sz="1600" dirty="0">
                <a:solidFill>
                  <a:srgbClr val="000000"/>
                </a:solidFill>
                <a:ea typeface="MS PGothic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54300" y="3427454"/>
              <a:ext cx="10308800" cy="1872743"/>
              <a:chOff x="1400600" y="2983263"/>
              <a:chExt cx="7756883" cy="2249526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1400600" y="2983263"/>
                <a:ext cx="775688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400600" y="4127889"/>
                <a:ext cx="775688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400600" y="5232789"/>
                <a:ext cx="775688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8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769283" y="2725277"/>
              <a:ext cx="353268" cy="357259"/>
              <a:chOff x="6407151" y="2023714"/>
              <a:chExt cx="516668" cy="52250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19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769283" y="3686594"/>
              <a:ext cx="353268" cy="357259"/>
              <a:chOff x="6407151" y="2023714"/>
              <a:chExt cx="516668" cy="52250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24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769283" y="4670341"/>
              <a:ext cx="353268" cy="357259"/>
              <a:chOff x="6407151" y="2023714"/>
              <a:chExt cx="516668" cy="52250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5647" y="2045021"/>
                <a:ext cx="479240" cy="479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23714"/>
                <a:ext cx="516668" cy="522506"/>
                <a:chOff x="5744" y="2222"/>
                <a:chExt cx="177" cy="179"/>
              </a:xfrm>
              <a:solidFill>
                <a:schemeClr val="accent2"/>
              </a:solidFill>
            </p:grpSpPr>
            <p:sp>
              <p:nvSpPr>
                <p:cNvPr id="29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22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61"/>
                <p:cNvSpPr>
                  <a:spLocks/>
                </p:cNvSpPr>
                <p:nvPr/>
              </p:nvSpPr>
              <p:spPr bwMode="auto">
                <a:xfrm>
                  <a:off x="5787" y="2271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769283" y="5619208"/>
              <a:ext cx="353268" cy="357259"/>
              <a:chOff x="6407151" y="2058742"/>
              <a:chExt cx="516668" cy="52250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425648" y="2081168"/>
                <a:ext cx="479240" cy="4792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59"/>
              <p:cNvGrpSpPr>
                <a:grpSpLocks noChangeAspect="1"/>
              </p:cNvGrpSpPr>
              <p:nvPr/>
            </p:nvGrpSpPr>
            <p:grpSpPr bwMode="auto">
              <a:xfrm>
                <a:off x="6407151" y="2058742"/>
                <a:ext cx="516668" cy="522506"/>
                <a:chOff x="5744" y="2234"/>
                <a:chExt cx="177" cy="179"/>
              </a:xfrm>
              <a:solidFill>
                <a:schemeClr val="accent2"/>
              </a:solidFill>
            </p:grpSpPr>
            <p:sp>
              <p:nvSpPr>
                <p:cNvPr id="34" name="Freeform 60"/>
                <p:cNvSpPr>
                  <a:spLocks noEditPoints="1"/>
                </p:cNvSpPr>
                <p:nvPr/>
              </p:nvSpPr>
              <p:spPr bwMode="auto">
                <a:xfrm>
                  <a:off x="5744" y="2234"/>
                  <a:ext cx="177" cy="179"/>
                </a:xfrm>
                <a:custGeom>
                  <a:avLst/>
                  <a:gdLst>
                    <a:gd name="T0" fmla="*/ 64 w 128"/>
                    <a:gd name="T1" fmla="*/ 0 h 128"/>
                    <a:gd name="T2" fmla="*/ 0 w 128"/>
                    <a:gd name="T3" fmla="*/ 64 h 128"/>
                    <a:gd name="T4" fmla="*/ 64 w 128"/>
                    <a:gd name="T5" fmla="*/ 128 h 128"/>
                    <a:gd name="T6" fmla="*/ 128 w 128"/>
                    <a:gd name="T7" fmla="*/ 64 h 128"/>
                    <a:gd name="T8" fmla="*/ 64 w 128"/>
                    <a:gd name="T9" fmla="*/ 0 h 128"/>
                    <a:gd name="T10" fmla="*/ 64 w 128"/>
                    <a:gd name="T11" fmla="*/ 120 h 128"/>
                    <a:gd name="T12" fmla="*/ 8 w 128"/>
                    <a:gd name="T13" fmla="*/ 64 h 128"/>
                    <a:gd name="T14" fmla="*/ 64 w 128"/>
                    <a:gd name="T15" fmla="*/ 8 h 128"/>
                    <a:gd name="T16" fmla="*/ 120 w 128"/>
                    <a:gd name="T17" fmla="*/ 64 h 128"/>
                    <a:gd name="T18" fmla="*/ 64 w 128"/>
                    <a:gd name="T19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28">
                      <a:moveTo>
                        <a:pt x="64" y="0"/>
                      </a:move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8"/>
                        <a:pt x="64" y="128"/>
                      </a:cubicBezTo>
                      <a:cubicBezTo>
                        <a:pt x="99" y="128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lose/>
                      <a:moveTo>
                        <a:pt x="64" y="120"/>
                      </a:moveTo>
                      <a:cubicBezTo>
                        <a:pt x="33" y="120"/>
                        <a:pt x="8" y="95"/>
                        <a:pt x="8" y="64"/>
                      </a:cubicBezTo>
                      <a:cubicBezTo>
                        <a:pt x="8" y="33"/>
                        <a:pt x="33" y="8"/>
                        <a:pt x="64" y="8"/>
                      </a:cubicBezTo>
                      <a:cubicBezTo>
                        <a:pt x="95" y="8"/>
                        <a:pt x="120" y="33"/>
                        <a:pt x="120" y="64"/>
                      </a:cubicBezTo>
                      <a:cubicBezTo>
                        <a:pt x="120" y="95"/>
                        <a:pt x="95" y="120"/>
                        <a:pt x="64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61"/>
                <p:cNvSpPr>
                  <a:spLocks/>
                </p:cNvSpPr>
                <p:nvPr/>
              </p:nvSpPr>
              <p:spPr bwMode="auto">
                <a:xfrm>
                  <a:off x="5787" y="2283"/>
                  <a:ext cx="91" cy="81"/>
                </a:xfrm>
                <a:custGeom>
                  <a:avLst/>
                  <a:gdLst>
                    <a:gd name="T0" fmla="*/ 58 w 66"/>
                    <a:gd name="T1" fmla="*/ 2 h 58"/>
                    <a:gd name="T2" fmla="*/ 26 w 66"/>
                    <a:gd name="T3" fmla="*/ 48 h 58"/>
                    <a:gd name="T4" fmla="*/ 7 w 66"/>
                    <a:gd name="T5" fmla="*/ 30 h 58"/>
                    <a:gd name="T6" fmla="*/ 2 w 66"/>
                    <a:gd name="T7" fmla="*/ 30 h 58"/>
                    <a:gd name="T8" fmla="*/ 2 w 66"/>
                    <a:gd name="T9" fmla="*/ 35 h 58"/>
                    <a:gd name="T10" fmla="*/ 23 w 66"/>
                    <a:gd name="T11" fmla="*/ 57 h 58"/>
                    <a:gd name="T12" fmla="*/ 26 w 66"/>
                    <a:gd name="T13" fmla="*/ 58 h 58"/>
                    <a:gd name="T14" fmla="*/ 26 w 66"/>
                    <a:gd name="T15" fmla="*/ 58 h 58"/>
                    <a:gd name="T16" fmla="*/ 29 w 66"/>
                    <a:gd name="T17" fmla="*/ 56 h 58"/>
                    <a:gd name="T18" fmla="*/ 65 w 66"/>
                    <a:gd name="T19" fmla="*/ 7 h 58"/>
                    <a:gd name="T20" fmla="*/ 64 w 66"/>
                    <a:gd name="T21" fmla="*/ 1 h 58"/>
                    <a:gd name="T22" fmla="*/ 58 w 66"/>
                    <a:gd name="T2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58">
                      <a:moveTo>
                        <a:pt x="58" y="2"/>
                      </a:move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28"/>
                        <a:pt x="3" y="28"/>
                        <a:pt x="2" y="30"/>
                      </a:cubicBezTo>
                      <a:cubicBezTo>
                        <a:pt x="0" y="31"/>
                        <a:pt x="0" y="34"/>
                        <a:pt x="2" y="35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7"/>
                        <a:pt x="25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8" y="58"/>
                        <a:pt x="29" y="57"/>
                        <a:pt x="29" y="56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6" y="5"/>
                        <a:pt x="65" y="2"/>
                        <a:pt x="64" y="1"/>
                      </a:cubicBezTo>
                      <a:cubicBezTo>
                        <a:pt x="62" y="0"/>
                        <a:pt x="59" y="0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" name="Freeform 39"/>
            <p:cNvSpPr>
              <a:spLocks noChangeAspect="1" noEditPoints="1"/>
            </p:cNvSpPr>
            <p:nvPr/>
          </p:nvSpPr>
          <p:spPr bwMode="auto">
            <a:xfrm>
              <a:off x="597672" y="1573994"/>
              <a:ext cx="735827" cy="735827"/>
            </a:xfrm>
            <a:custGeom>
              <a:avLst/>
              <a:gdLst>
                <a:gd name="T0" fmla="*/ 128 w 128"/>
                <a:gd name="T1" fmla="*/ 26 h 128"/>
                <a:gd name="T2" fmla="*/ 127 w 128"/>
                <a:gd name="T3" fmla="*/ 26 h 128"/>
                <a:gd name="T4" fmla="*/ 127 w 128"/>
                <a:gd name="T5" fmla="*/ 25 h 128"/>
                <a:gd name="T6" fmla="*/ 127 w 128"/>
                <a:gd name="T7" fmla="*/ 25 h 128"/>
                <a:gd name="T8" fmla="*/ 99 w 128"/>
                <a:gd name="T9" fmla="*/ 1 h 128"/>
                <a:gd name="T10" fmla="*/ 96 w 128"/>
                <a:gd name="T11" fmla="*/ 0 h 128"/>
                <a:gd name="T12" fmla="*/ 68 w 128"/>
                <a:gd name="T13" fmla="*/ 0 h 128"/>
                <a:gd name="T14" fmla="*/ 60 w 128"/>
                <a:gd name="T15" fmla="*/ 0 h 128"/>
                <a:gd name="T16" fmla="*/ 32 w 128"/>
                <a:gd name="T17" fmla="*/ 0 h 128"/>
                <a:gd name="T18" fmla="*/ 29 w 128"/>
                <a:gd name="T19" fmla="*/ 1 h 128"/>
                <a:gd name="T20" fmla="*/ 1 w 128"/>
                <a:gd name="T21" fmla="*/ 25 h 128"/>
                <a:gd name="T22" fmla="*/ 1 w 128"/>
                <a:gd name="T23" fmla="*/ 25 h 128"/>
                <a:gd name="T24" fmla="*/ 1 w 128"/>
                <a:gd name="T25" fmla="*/ 26 h 128"/>
                <a:gd name="T26" fmla="*/ 0 w 128"/>
                <a:gd name="T27" fmla="*/ 26 h 128"/>
                <a:gd name="T28" fmla="*/ 0 w 128"/>
                <a:gd name="T29" fmla="*/ 28 h 128"/>
                <a:gd name="T30" fmla="*/ 0 w 128"/>
                <a:gd name="T31" fmla="*/ 124 h 128"/>
                <a:gd name="T32" fmla="*/ 4 w 128"/>
                <a:gd name="T33" fmla="*/ 128 h 128"/>
                <a:gd name="T34" fmla="*/ 124 w 128"/>
                <a:gd name="T35" fmla="*/ 128 h 128"/>
                <a:gd name="T36" fmla="*/ 128 w 128"/>
                <a:gd name="T37" fmla="*/ 124 h 128"/>
                <a:gd name="T38" fmla="*/ 128 w 128"/>
                <a:gd name="T39" fmla="*/ 28 h 128"/>
                <a:gd name="T40" fmla="*/ 128 w 128"/>
                <a:gd name="T41" fmla="*/ 26 h 128"/>
                <a:gd name="T42" fmla="*/ 113 w 128"/>
                <a:gd name="T43" fmla="*/ 24 h 128"/>
                <a:gd name="T44" fmla="*/ 82 w 128"/>
                <a:gd name="T45" fmla="*/ 24 h 128"/>
                <a:gd name="T46" fmla="*/ 74 w 128"/>
                <a:gd name="T47" fmla="*/ 8 h 128"/>
                <a:gd name="T48" fmla="*/ 95 w 128"/>
                <a:gd name="T49" fmla="*/ 8 h 128"/>
                <a:gd name="T50" fmla="*/ 113 w 128"/>
                <a:gd name="T51" fmla="*/ 24 h 128"/>
                <a:gd name="T52" fmla="*/ 52 w 128"/>
                <a:gd name="T53" fmla="*/ 32 h 128"/>
                <a:gd name="T54" fmla="*/ 76 w 128"/>
                <a:gd name="T55" fmla="*/ 32 h 128"/>
                <a:gd name="T56" fmla="*/ 76 w 128"/>
                <a:gd name="T57" fmla="*/ 64 h 128"/>
                <a:gd name="T58" fmla="*/ 52 w 128"/>
                <a:gd name="T59" fmla="*/ 64 h 128"/>
                <a:gd name="T60" fmla="*/ 52 w 128"/>
                <a:gd name="T61" fmla="*/ 32 h 128"/>
                <a:gd name="T62" fmla="*/ 66 w 128"/>
                <a:gd name="T63" fmla="*/ 8 h 128"/>
                <a:gd name="T64" fmla="*/ 74 w 128"/>
                <a:gd name="T65" fmla="*/ 24 h 128"/>
                <a:gd name="T66" fmla="*/ 54 w 128"/>
                <a:gd name="T67" fmla="*/ 24 h 128"/>
                <a:gd name="T68" fmla="*/ 62 w 128"/>
                <a:gd name="T69" fmla="*/ 8 h 128"/>
                <a:gd name="T70" fmla="*/ 66 w 128"/>
                <a:gd name="T71" fmla="*/ 8 h 128"/>
                <a:gd name="T72" fmla="*/ 33 w 128"/>
                <a:gd name="T73" fmla="*/ 8 h 128"/>
                <a:gd name="T74" fmla="*/ 54 w 128"/>
                <a:gd name="T75" fmla="*/ 8 h 128"/>
                <a:gd name="T76" fmla="*/ 46 w 128"/>
                <a:gd name="T77" fmla="*/ 24 h 128"/>
                <a:gd name="T78" fmla="*/ 15 w 128"/>
                <a:gd name="T79" fmla="*/ 24 h 128"/>
                <a:gd name="T80" fmla="*/ 33 w 128"/>
                <a:gd name="T81" fmla="*/ 8 h 128"/>
                <a:gd name="T82" fmla="*/ 8 w 128"/>
                <a:gd name="T83" fmla="*/ 120 h 128"/>
                <a:gd name="T84" fmla="*/ 8 w 128"/>
                <a:gd name="T85" fmla="*/ 32 h 128"/>
                <a:gd name="T86" fmla="*/ 44 w 128"/>
                <a:gd name="T87" fmla="*/ 32 h 128"/>
                <a:gd name="T88" fmla="*/ 44 w 128"/>
                <a:gd name="T89" fmla="*/ 68 h 128"/>
                <a:gd name="T90" fmla="*/ 48 w 128"/>
                <a:gd name="T91" fmla="*/ 72 h 128"/>
                <a:gd name="T92" fmla="*/ 80 w 128"/>
                <a:gd name="T93" fmla="*/ 72 h 128"/>
                <a:gd name="T94" fmla="*/ 84 w 128"/>
                <a:gd name="T95" fmla="*/ 68 h 128"/>
                <a:gd name="T96" fmla="*/ 84 w 128"/>
                <a:gd name="T97" fmla="*/ 32 h 128"/>
                <a:gd name="T98" fmla="*/ 120 w 128"/>
                <a:gd name="T99" fmla="*/ 32 h 128"/>
                <a:gd name="T100" fmla="*/ 120 w 128"/>
                <a:gd name="T101" fmla="*/ 120 h 128"/>
                <a:gd name="T102" fmla="*/ 8 w 128"/>
                <a:gd name="T10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128">
                  <a:moveTo>
                    <a:pt x="128" y="26"/>
                  </a:moveTo>
                  <a:cubicBezTo>
                    <a:pt x="128" y="26"/>
                    <a:pt x="127" y="26"/>
                    <a:pt x="127" y="26"/>
                  </a:cubicBezTo>
                  <a:cubicBezTo>
                    <a:pt x="127" y="26"/>
                    <a:pt x="127" y="25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28"/>
                    <a:pt x="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6" y="128"/>
                    <a:pt x="128" y="126"/>
                    <a:pt x="128" y="124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7"/>
                    <a:pt x="128" y="27"/>
                    <a:pt x="128" y="26"/>
                  </a:cubicBezTo>
                  <a:close/>
                  <a:moveTo>
                    <a:pt x="113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95" y="8"/>
                    <a:pt x="95" y="8"/>
                    <a:pt x="95" y="8"/>
                  </a:cubicBezTo>
                  <a:lnTo>
                    <a:pt x="113" y="24"/>
                  </a:lnTo>
                  <a:close/>
                  <a:moveTo>
                    <a:pt x="52" y="32"/>
                  </a:moveTo>
                  <a:cubicBezTo>
                    <a:pt x="76" y="32"/>
                    <a:pt x="76" y="32"/>
                    <a:pt x="76" y="32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lnTo>
                    <a:pt x="52" y="32"/>
                  </a:lnTo>
                  <a:close/>
                  <a:moveTo>
                    <a:pt x="66" y="8"/>
                  </a:moveTo>
                  <a:cubicBezTo>
                    <a:pt x="74" y="24"/>
                    <a:pt x="74" y="24"/>
                    <a:pt x="7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2" y="8"/>
                    <a:pt x="62" y="8"/>
                    <a:pt x="62" y="8"/>
                  </a:cubicBezTo>
                  <a:lnTo>
                    <a:pt x="66" y="8"/>
                  </a:lnTo>
                  <a:close/>
                  <a:moveTo>
                    <a:pt x="33" y="8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33" y="8"/>
                  </a:lnTo>
                  <a:close/>
                  <a:moveTo>
                    <a:pt x="8" y="120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70"/>
                    <a:pt x="46" y="72"/>
                    <a:pt x="48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2" y="72"/>
                    <a:pt x="84" y="70"/>
                    <a:pt x="84" y="6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120"/>
                    <a:pt x="120" y="120"/>
                    <a:pt x="120" y="120"/>
                  </a:cubicBezTo>
                  <a:lnTo>
                    <a:pt x="8" y="1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42857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Guy Carpenter &amp; Company Limited registered in England and Wales with company number 335308. </a:t>
            </a:r>
          </a:p>
          <a:p>
            <a:r>
              <a:rPr lang="en-GB" dirty="0" smtClean="0"/>
              <a:t>Registered Office: 1 Tower Place West, Tower Place, London, EC3R 5BU, United Kingdom.  </a:t>
            </a:r>
          </a:p>
          <a:p>
            <a:endParaRPr lang="en-GB" dirty="0" smtClean="0"/>
          </a:p>
          <a:p>
            <a:r>
              <a:rPr lang="en-GB" dirty="0" smtClean="0"/>
              <a:t>Guy Carpenter &amp; Company Limited is an agent and appointed representative of Marsh Limited. Marsh Limited is authorised and regulated by the Financial Conduct Authority (FCA).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85775" y="362464"/>
            <a:ext cx="5735852" cy="5758935"/>
          </a:xfrm>
        </p:spPr>
        <p:txBody>
          <a:bodyPr/>
          <a:lstStyle/>
          <a:p>
            <a:r>
              <a:rPr lang="es-419" dirty="0" smtClean="0"/>
              <a:t>Objetivos</a:t>
            </a:r>
            <a:r>
              <a:rPr lang="en-GB" dirty="0" smtClean="0"/>
              <a:t> de la </a:t>
            </a:r>
            <a:r>
              <a:rPr lang="es-ES" dirty="0" smtClean="0"/>
              <a:t>Tarificación</a:t>
            </a:r>
            <a:r>
              <a:rPr lang="en-GB" dirty="0" smtClean="0"/>
              <a:t> por </a:t>
            </a:r>
            <a:r>
              <a:rPr lang="en-GB" dirty="0" err="1"/>
              <a:t>E</a:t>
            </a:r>
            <a:r>
              <a:rPr lang="en-GB" dirty="0" err="1" smtClean="0"/>
              <a:t>xposición</a:t>
            </a:r>
            <a:endParaRPr lang="en-GB" dirty="0" smtClean="0"/>
          </a:p>
          <a:p>
            <a:r>
              <a:rPr lang="en-GB" dirty="0" err="1" smtClean="0"/>
              <a:t>Tipos</a:t>
            </a:r>
            <a:r>
              <a:rPr lang="en-GB" dirty="0" smtClean="0"/>
              <a:t> de </a:t>
            </a:r>
            <a:r>
              <a:rPr lang="es-419" dirty="0" smtClean="0"/>
              <a:t>Curvas y Fundamentos de Uso</a:t>
            </a:r>
          </a:p>
          <a:p>
            <a:r>
              <a:rPr lang="en-GB" dirty="0" err="1" smtClean="0"/>
              <a:t>Ejemplo</a:t>
            </a:r>
            <a:r>
              <a:rPr lang="en-GB" dirty="0" smtClean="0"/>
              <a:t> </a:t>
            </a:r>
            <a:r>
              <a:rPr lang="en-GB" dirty="0" err="1" smtClean="0"/>
              <a:t>Práctico</a:t>
            </a:r>
            <a:r>
              <a:rPr lang="en-GB" dirty="0" smtClean="0"/>
              <a:t> </a:t>
            </a:r>
            <a:r>
              <a:rPr lang="en-GB" dirty="0" err="1" smtClean="0"/>
              <a:t>Curva</a:t>
            </a:r>
            <a:r>
              <a:rPr lang="en-GB" dirty="0" smtClean="0"/>
              <a:t> de </a:t>
            </a:r>
            <a:r>
              <a:rPr lang="en-GB" dirty="0" err="1" smtClean="0"/>
              <a:t>Exposición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Reaseguro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Objetivos</a:t>
            </a:r>
            <a:r>
              <a:rPr lang="en-GB" dirty="0"/>
              <a:t> de la </a:t>
            </a:r>
            <a:r>
              <a:rPr lang="es-ES" dirty="0"/>
              <a:t>Tarificación</a:t>
            </a:r>
            <a:r>
              <a:rPr lang="en-GB" dirty="0"/>
              <a:t> por </a:t>
            </a:r>
            <a:r>
              <a:rPr lang="en-GB" dirty="0" err="1"/>
              <a:t>Exposición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6130" y="0"/>
            <a:ext cx="6205870" cy="6858000"/>
            <a:chOff x="4757023" y="3097847"/>
            <a:chExt cx="6846883" cy="4867604"/>
          </a:xfrm>
        </p:grpSpPr>
        <p:sp>
          <p:nvSpPr>
            <p:cNvPr id="8" name="Picture Placeholder 10">
              <a:extLst>
                <a:ext uri="{FF2B5EF4-FFF2-40B4-BE49-F238E27FC236}">
                  <a16:creationId xmlns:a16="http://schemas.microsoft.com/office/drawing/2014/main" id="{735B67BB-4145-CB43-9042-99F21E43E2EB}"/>
                </a:ext>
              </a:extLst>
            </p:cNvPr>
            <p:cNvSpPr txBox="1">
              <a:spLocks/>
            </p:cNvSpPr>
            <p:nvPr/>
          </p:nvSpPr>
          <p:spPr>
            <a:xfrm>
              <a:off x="4757023" y="3097847"/>
              <a:ext cx="6846883" cy="4867604"/>
            </a:xfrm>
            <a:prstGeom prst="rect">
              <a:avLst/>
            </a:prstGeom>
            <a:solidFill>
              <a:srgbClr val="F0F0F0"/>
            </a:solidFill>
          </p:spPr>
          <p:txBody>
            <a:bodyPr anchor="ctr" anchorCtr="0"/>
            <a:lstStyle>
              <a:lvl1pPr marL="0" indent="0" algn="l" defTabSz="457200" rtl="0" eaLnBrk="1" latinLnBrk="0" hangingPunct="1">
                <a:spcBef>
                  <a:spcPts val="900"/>
                </a:spcBef>
                <a:buFont typeface="Arial"/>
                <a:buNone/>
                <a:defRPr sz="1200" b="0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1pPr>
              <a:lvl2pPr marL="283464" indent="-283464" algn="l" defTabSz="457200" rtl="0" eaLnBrk="1" latinLnBrk="0" hangingPunct="1">
                <a:spcBef>
                  <a:spcPts val="750"/>
                </a:spcBef>
                <a:buFont typeface="Arial" panose="020B0604020202020204" pitchFamily="34" charset="0"/>
                <a:buChar char="•"/>
                <a:tabLst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6928" indent="-283464" algn="l" defTabSz="4572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–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59536" indent="-283464" algn="l" defTabSz="4572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83464" algn="l" defTabSz="4572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–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26464" indent="-283464" algn="l" defTabSz="457200" rtl="0" eaLnBrk="1" latinLnBrk="0" hangingPunct="1">
                <a:spcBef>
                  <a:spcPts val="600"/>
                </a:spcBef>
                <a:buFont typeface="Arial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09928" indent="-283464" algn="l" defTabSz="457200" rtl="0" eaLnBrk="1" latinLnBrk="0" hangingPunct="1">
                <a:spcBef>
                  <a:spcPts val="600"/>
                </a:spcBef>
                <a:buFont typeface="System Font Regular"/>
                <a:buChar char="–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02536" indent="-283464" algn="l" defTabSz="457200" rtl="0" eaLnBrk="1" latinLnBrk="0" hangingPunct="1">
                <a:spcBef>
                  <a:spcPts val="600"/>
                </a:spcBef>
                <a:buFont typeface="Arial"/>
                <a:buChar char="•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83464" algn="l" defTabSz="457200" rtl="0" eaLnBrk="1" latinLnBrk="0" hangingPunct="1">
                <a:spcBef>
                  <a:spcPts val="600"/>
                </a:spcBef>
                <a:buFont typeface="System Font Regular"/>
                <a:buChar char="–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45566" y="3673774"/>
              <a:ext cx="6332503" cy="2364204"/>
              <a:chOff x="2455806" y="1087793"/>
              <a:chExt cx="6055696" cy="246947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455806" y="1087793"/>
                <a:ext cx="6055696" cy="2268794"/>
                <a:chOff x="2127519" y="1243676"/>
                <a:chExt cx="6055696" cy="254544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544009" y="1243676"/>
                  <a:ext cx="3754152" cy="2545443"/>
                  <a:chOff x="3475855" y="1032644"/>
                  <a:chExt cx="3754152" cy="3431446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3475855" y="1032644"/>
                    <a:ext cx="3754152" cy="1364106"/>
                  </a:xfrm>
                  <a:prstGeom prst="rect">
                    <a:avLst/>
                  </a:prstGeom>
                  <a:solidFill>
                    <a:srgbClr val="FFE2C5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475855" y="2396750"/>
                    <a:ext cx="3754152" cy="1311965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544009" y="3730269"/>
                    <a:ext cx="172989" cy="733820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816626" y="3305471"/>
                    <a:ext cx="167073" cy="1158618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068654" y="2232045"/>
                    <a:ext cx="181745" cy="2232043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4602054" y="3072612"/>
                    <a:ext cx="181745" cy="1391478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335354" y="3760855"/>
                    <a:ext cx="168754" cy="703234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868754" y="4253947"/>
                    <a:ext cx="181745" cy="210143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5135454" y="3810946"/>
                    <a:ext cx="181745" cy="653144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5402154" y="3129404"/>
                    <a:ext cx="168753" cy="1334686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5668854" y="3305471"/>
                    <a:ext cx="181745" cy="1158619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5935554" y="3129404"/>
                    <a:ext cx="181745" cy="1334684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6202254" y="3032855"/>
                    <a:ext cx="181745" cy="1431234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6468954" y="3708715"/>
                    <a:ext cx="181745" cy="755374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6735654" y="3810945"/>
                    <a:ext cx="181745" cy="653143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7002354" y="3481536"/>
                    <a:ext cx="181745" cy="982552"/>
                  </a:xfrm>
                  <a:prstGeom prst="rect">
                    <a:avLst/>
                  </a:prstGeom>
                  <a:solidFill>
                    <a:srgbClr val="002C7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3475855" y="1032645"/>
                    <a:ext cx="3754152" cy="343144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419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5" name="Left Brace 14"/>
                <p:cNvSpPr/>
                <p:nvPr/>
              </p:nvSpPr>
              <p:spPr>
                <a:xfrm>
                  <a:off x="3290800" y="2255568"/>
                  <a:ext cx="162338" cy="973215"/>
                </a:xfrm>
                <a:prstGeom prst="leftBrac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419"/>
                </a:p>
              </p:txBody>
            </p:sp>
            <p:sp>
              <p:nvSpPr>
                <p:cNvPr id="16" name="Left Brace 15"/>
                <p:cNvSpPr/>
                <p:nvPr/>
              </p:nvSpPr>
              <p:spPr>
                <a:xfrm>
                  <a:off x="3290800" y="1263014"/>
                  <a:ext cx="155236" cy="992554"/>
                </a:xfrm>
                <a:prstGeom prst="leftBrac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419"/>
                </a:p>
              </p:txBody>
            </p:sp>
            <p:sp>
              <p:nvSpPr>
                <p:cNvPr id="17" name="Up-Down Arrow 16"/>
                <p:cNvSpPr/>
                <p:nvPr/>
              </p:nvSpPr>
              <p:spPr>
                <a:xfrm>
                  <a:off x="7485585" y="1263014"/>
                  <a:ext cx="96552" cy="992554"/>
                </a:xfrm>
                <a:prstGeom prst="upDownArrow">
                  <a:avLst/>
                </a:prstGeom>
                <a:noFill/>
                <a:ln>
                  <a:solidFill>
                    <a:srgbClr val="EE3D8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419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Up-Down Arrow 17"/>
                <p:cNvSpPr/>
                <p:nvPr/>
              </p:nvSpPr>
              <p:spPr>
                <a:xfrm>
                  <a:off x="7485585" y="2245898"/>
                  <a:ext cx="96552" cy="992554"/>
                </a:xfrm>
                <a:prstGeom prst="upDownArrow">
                  <a:avLst/>
                </a:prstGeom>
                <a:noFill/>
                <a:ln>
                  <a:solidFill>
                    <a:srgbClr val="EE3D8B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419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661650" y="1706773"/>
                  <a:ext cx="521565" cy="1278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s-419" sz="1000" dirty="0" smtClean="0"/>
                    <a:t>Capa 2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661650" y="2664590"/>
                  <a:ext cx="521565" cy="1278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s-419" sz="1000" dirty="0" smtClean="0"/>
                    <a:t>Capa 1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44893" y="2593776"/>
                  <a:ext cx="1110863" cy="2557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s-419" sz="1000" dirty="0" smtClean="0"/>
                    <a:t>Capa </a:t>
                  </a:r>
                  <a:r>
                    <a:rPr lang="es-419" sz="1000" dirty="0"/>
                    <a:t>o</a:t>
                  </a:r>
                  <a:r>
                    <a:rPr lang="es-419" sz="1000" dirty="0" smtClean="0"/>
                    <a:t>perativa</a:t>
                  </a:r>
                </a:p>
                <a:p>
                  <a:pPr algn="ctr"/>
                  <a:r>
                    <a:rPr lang="es-419" sz="1000" dirty="0" smtClean="0"/>
                    <a:t>Frecuencia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127519" y="1569569"/>
                  <a:ext cx="1148795" cy="2557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s-419" sz="1000" dirty="0" smtClean="0"/>
                    <a:t>Capa no </a:t>
                  </a:r>
                  <a:r>
                    <a:rPr lang="es-419" sz="1000" dirty="0"/>
                    <a:t>o</a:t>
                  </a:r>
                  <a:r>
                    <a:rPr lang="es-419" sz="1000" dirty="0" smtClean="0"/>
                    <a:t>perativa</a:t>
                  </a:r>
                </a:p>
                <a:p>
                  <a:pPr algn="ctr"/>
                  <a:r>
                    <a:rPr lang="es-419" sz="1000" dirty="0" smtClean="0"/>
                    <a:t>Severidad</a:t>
                  </a:r>
                </a:p>
              </p:txBody>
            </p:sp>
            <p:sp>
              <p:nvSpPr>
                <p:cNvPr id="23" name="Up-Down Arrow 22"/>
                <p:cNvSpPr/>
                <p:nvPr/>
              </p:nvSpPr>
              <p:spPr>
                <a:xfrm>
                  <a:off x="5203608" y="2229269"/>
                  <a:ext cx="204699" cy="992554"/>
                </a:xfrm>
                <a:prstGeom prst="upDownArrow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419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Up-Down Arrow 23"/>
                <p:cNvSpPr/>
                <p:nvPr/>
              </p:nvSpPr>
              <p:spPr>
                <a:xfrm>
                  <a:off x="5203607" y="1247025"/>
                  <a:ext cx="204699" cy="992554"/>
                </a:xfrm>
                <a:prstGeom prst="upDownArrow">
                  <a:avLst/>
                </a:prstGeom>
                <a:solidFill>
                  <a:srgbClr val="FF8C00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419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120513" y="2552827"/>
                  <a:ext cx="2547966" cy="1983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s-419" sz="1100" b="1" dirty="0" smtClean="0">
                      <a:solidFill>
                        <a:srgbClr val="FF8C00"/>
                      </a:solidFill>
                    </a:rPr>
                    <a:t>Análisis por experiencia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356537" y="1654165"/>
                  <a:ext cx="2016459" cy="1983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s-419" sz="1100" b="1" dirty="0" smtClean="0">
                      <a:solidFill>
                        <a:schemeClr val="accent1"/>
                      </a:solidFill>
                    </a:rPr>
                    <a:t>Análisis por exposición 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516663" y="3477492"/>
                <a:ext cx="730375" cy="79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s-419" sz="700" dirty="0" smtClean="0"/>
                  <a:t>Monto siniestro</a:t>
                </a:r>
                <a:endParaRPr lang="es-419" sz="7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81583" y="3469136"/>
                <a:ext cx="121523" cy="88135"/>
              </a:xfrm>
              <a:prstGeom prst="rect">
                <a:avLst/>
              </a:prstGeom>
              <a:solidFill>
                <a:srgbClr val="002C7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419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869605" y="3382942"/>
              <a:ext cx="2866004" cy="130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419" sz="1200" b="1" dirty="0" smtClean="0">
                  <a:solidFill>
                    <a:schemeClr val="accent2"/>
                  </a:solidFill>
                </a:rPr>
                <a:t>Tarificación capas de (Rea)Seguro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355601"/>
            <a:ext cx="7704066" cy="752474"/>
          </a:xfrm>
        </p:spPr>
        <p:txBody>
          <a:bodyPr/>
          <a:lstStyle/>
          <a:p>
            <a:r>
              <a:rPr lang="en-US" dirty="0" err="1" smtClean="0"/>
              <a:t>Tarificación</a:t>
            </a:r>
            <a:r>
              <a:rPr lang="en-US" dirty="0" smtClean="0"/>
              <a:t> por </a:t>
            </a:r>
            <a:r>
              <a:rPr lang="en-US" dirty="0" err="1" smtClean="0"/>
              <a:t>exposición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8" name="Content Placeholder 7"/>
          <p:cNvSpPr txBox="1">
            <a:spLocks/>
          </p:cNvSpPr>
          <p:nvPr/>
        </p:nvSpPr>
        <p:spPr bwMode="gray">
          <a:xfrm>
            <a:off x="498187" y="1413030"/>
            <a:ext cx="5154641" cy="485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kern="0" dirty="0" smtClean="0"/>
              <a:t>El análisis por exposición es un método para calcular la </a:t>
            </a:r>
            <a:r>
              <a:rPr lang="es-ES" sz="1400" b="1" kern="0" dirty="0" smtClean="0">
                <a:solidFill>
                  <a:srgbClr val="EE3D8B"/>
                </a:solidFill>
              </a:rPr>
              <a:t>prima de riesgo</a:t>
            </a:r>
            <a:r>
              <a:rPr lang="es-ES" sz="1400" kern="0" dirty="0" smtClean="0"/>
              <a:t> a la que se expone una compañía de seguros o reaseguros. </a:t>
            </a:r>
          </a:p>
          <a:p>
            <a:pPr marL="0" indent="0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b="1" kern="0" dirty="0" smtClean="0"/>
              <a:t>Sus componentes principales son:</a:t>
            </a:r>
          </a:p>
          <a:p>
            <a:pPr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 smtClean="0"/>
              <a:t>Riesgos de características similares, normalmente organizados en un </a:t>
            </a:r>
            <a:r>
              <a:rPr lang="es-ES" sz="1400" kern="0" dirty="0"/>
              <a:t>perfil de riesgo.</a:t>
            </a:r>
          </a:p>
          <a:p>
            <a:pPr>
              <a:lnSpc>
                <a:spcPts val="1700"/>
              </a:lnSpc>
              <a:spcAft>
                <a:spcPct val="5000"/>
              </a:spcAft>
            </a:pPr>
            <a:r>
              <a:rPr lang="es-ES" sz="1400" b="1" kern="0" dirty="0" smtClean="0">
                <a:solidFill>
                  <a:srgbClr val="EE3D8B"/>
                </a:solidFill>
              </a:rPr>
              <a:t>Curvas de mercado </a:t>
            </a:r>
            <a:r>
              <a:rPr lang="es-ES" sz="1400" kern="0" dirty="0" smtClean="0"/>
              <a:t>que permiten obtener </a:t>
            </a:r>
            <a:r>
              <a:rPr lang="es-ES" sz="1400" kern="0" dirty="0" smtClean="0">
                <a:solidFill>
                  <a:srgbClr val="002060"/>
                </a:solidFill>
              </a:rPr>
              <a:t>el siniestro </a:t>
            </a:r>
            <a:r>
              <a:rPr lang="es-ES" sz="1400" kern="0" dirty="0"/>
              <a:t>esperado total a un contrato de (rea)seguros. </a:t>
            </a:r>
          </a:p>
          <a:p>
            <a:pPr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/>
              <a:t>Índice de siniestralidad de la cartera o por banda del perfil.</a:t>
            </a:r>
          </a:p>
          <a:p>
            <a:pPr marL="0" indent="0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b="1" kern="0" dirty="0" smtClean="0"/>
              <a:t>Se usan en:</a:t>
            </a:r>
          </a:p>
          <a:p>
            <a:pPr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 smtClean="0"/>
              <a:t>Contratos </a:t>
            </a:r>
            <a:r>
              <a:rPr lang="es-ES" sz="1400" b="1" kern="0" dirty="0" smtClean="0">
                <a:solidFill>
                  <a:srgbClr val="EE3D8B"/>
                </a:solidFill>
              </a:rPr>
              <a:t>por riesgo </a:t>
            </a:r>
            <a:r>
              <a:rPr lang="es-ES" sz="1400" kern="0" dirty="0" smtClean="0"/>
              <a:t>y con una estructura en </a:t>
            </a:r>
            <a:r>
              <a:rPr lang="es-ES" sz="1400" b="1" kern="0" dirty="0" smtClean="0">
                <a:solidFill>
                  <a:srgbClr val="EE3D8B"/>
                </a:solidFill>
              </a:rPr>
              <a:t>capas</a:t>
            </a:r>
            <a:r>
              <a:rPr lang="es-ES" sz="1400" kern="0" dirty="0" smtClean="0"/>
              <a:t>. </a:t>
            </a:r>
          </a:p>
          <a:p>
            <a:pPr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 smtClean="0"/>
              <a:t>Inferir distribuciones de frecuencia y severidad de siniestros para poder cotizar cualquier contrato utilizando modelos estocásticos. </a:t>
            </a:r>
          </a:p>
          <a:p>
            <a:pPr marL="0" indent="0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kern="0" dirty="0" smtClean="0"/>
              <a:t>El análisis por exposición es la contraposición al análisis por experiencia. Ambos constituyen los dos métodos principales de cotización tanto en la industria de Seguros como de Reaseguros. </a:t>
            </a:r>
          </a:p>
          <a:p>
            <a:pPr marL="0" indent="0">
              <a:lnSpc>
                <a:spcPts val="1700"/>
              </a:lnSpc>
              <a:spcAft>
                <a:spcPct val="5000"/>
              </a:spcAft>
              <a:buNone/>
            </a:pPr>
            <a:endParaRPr lang="es-ES" sz="1400" kern="0" dirty="0"/>
          </a:p>
        </p:txBody>
      </p:sp>
      <p:sp>
        <p:nvSpPr>
          <p:cNvPr id="69" name="Content Placeholder 7"/>
          <p:cNvSpPr txBox="1">
            <a:spLocks/>
          </p:cNvSpPr>
          <p:nvPr/>
        </p:nvSpPr>
        <p:spPr bwMode="gray">
          <a:xfrm>
            <a:off x="6209999" y="4325565"/>
            <a:ext cx="5657921" cy="232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kern="0" dirty="0" smtClean="0"/>
              <a:t>A través de un análisis de </a:t>
            </a:r>
            <a:r>
              <a:rPr lang="es-ES" sz="1400" b="1" kern="0" dirty="0" err="1" smtClean="0">
                <a:solidFill>
                  <a:schemeClr val="accent2"/>
                </a:solidFill>
              </a:rPr>
              <a:t>burning</a:t>
            </a:r>
            <a:r>
              <a:rPr lang="es-ES" sz="1400" b="1" kern="0" dirty="0" smtClean="0">
                <a:solidFill>
                  <a:schemeClr val="accent2"/>
                </a:solidFill>
              </a:rPr>
              <a:t> </a:t>
            </a:r>
            <a:r>
              <a:rPr lang="es-ES" sz="1400" b="1" kern="0" dirty="0" err="1" smtClean="0">
                <a:solidFill>
                  <a:schemeClr val="accent2"/>
                </a:solidFill>
              </a:rPr>
              <a:t>cost</a:t>
            </a:r>
            <a:r>
              <a:rPr lang="es-ES" sz="1400" kern="0" dirty="0"/>
              <a:t> </a:t>
            </a:r>
            <a:r>
              <a:rPr lang="es-ES" sz="1400" kern="0" dirty="0" smtClean="0"/>
              <a:t>(por experiencia), podemos cotizar las capas bajas de un WXL. La alta frecuencia de siniestros en este rango nos permite establecer conclusiones fiables. </a:t>
            </a:r>
          </a:p>
          <a:p>
            <a:pPr marL="0" indent="0" algn="just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kern="0" dirty="0" smtClean="0"/>
              <a:t>En las capas superiores no existe </a:t>
            </a:r>
            <a:r>
              <a:rPr lang="es-ES" sz="1400" b="1" kern="0" dirty="0" smtClean="0">
                <a:solidFill>
                  <a:schemeClr val="accent2"/>
                </a:solidFill>
              </a:rPr>
              <a:t>frecuencia histórica de siniestros</a:t>
            </a:r>
            <a:r>
              <a:rPr lang="es-ES" sz="1400" kern="0" dirty="0" smtClean="0"/>
              <a:t>. El análisis por exposición nos permite determinar el coste en estos casos.</a:t>
            </a:r>
          </a:p>
          <a:p>
            <a:pPr marL="0" indent="0" algn="just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Ruth </a:t>
            </a:r>
            <a:r>
              <a:rPr lang="es-ES" sz="1400" i="1" kern="0" dirty="0" err="1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Salzmann</a:t>
            </a:r>
            <a:r>
              <a:rPr lang="es-ES" sz="14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 la primera actuaria en desarrollar esta metodología </a:t>
            </a:r>
            <a:r>
              <a:rPr lang="es-ES" sz="1400" i="1" kern="0" dirty="0" smtClean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(1963), que aplicó a </a:t>
            </a:r>
            <a:r>
              <a:rPr lang="es-ES" sz="1400" i="1" kern="0" dirty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riesgos residenciales de </a:t>
            </a:r>
            <a:r>
              <a:rPr lang="es-ES" sz="1400" i="1" kern="0" dirty="0" smtClean="0">
                <a:solidFill>
                  <a:srgbClr val="0096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incendio.</a:t>
            </a:r>
            <a:endParaRPr lang="es-ES" sz="1400" kern="0" dirty="0" smtClean="0"/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42239" y="773939"/>
            <a:ext cx="11225025" cy="320400"/>
          </a:xfrm>
        </p:spPr>
        <p:txBody>
          <a:bodyPr/>
          <a:lstStyle/>
          <a:p>
            <a:r>
              <a:rPr lang="es-419" dirty="0" smtClean="0">
                <a:solidFill>
                  <a:schemeClr val="tx2"/>
                </a:solidFill>
              </a:rPr>
              <a:t>Introducción y alcance del método</a:t>
            </a:r>
            <a:endParaRPr lang="es-419" dirty="0">
              <a:solidFill>
                <a:schemeClr val="tx2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8879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Tarificación</a:t>
            </a:r>
            <a:r>
              <a:rPr lang="en-US" dirty="0" smtClean="0"/>
              <a:t> por </a:t>
            </a:r>
            <a:r>
              <a:rPr lang="en-US" dirty="0" err="1" smtClean="0"/>
              <a:t>Exposición</a:t>
            </a:r>
            <a:r>
              <a:rPr lang="en-US" dirty="0" smtClean="0"/>
              <a:t> vs </a:t>
            </a:r>
            <a:r>
              <a:rPr lang="en-US" dirty="0" err="1" smtClean="0"/>
              <a:t>Experiencia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2162" y="1267220"/>
            <a:ext cx="5492012" cy="7369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Exposición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72774" y="1267220"/>
            <a:ext cx="5492012" cy="7575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Experiencia</a:t>
            </a:r>
            <a:endParaRPr lang="en-US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622756" y="1988078"/>
            <a:ext cx="5369902" cy="4216372"/>
            <a:chOff x="748274" y="1478066"/>
            <a:chExt cx="5877691" cy="4777993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884406" y="1478066"/>
              <a:ext cx="249560" cy="12768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753816" y="5733553"/>
              <a:ext cx="516668" cy="522506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20 h 128"/>
                <a:gd name="T12" fmla="*/ 8 w 128"/>
                <a:gd name="T13" fmla="*/ 64 h 128"/>
                <a:gd name="T14" fmla="*/ 64 w 128"/>
                <a:gd name="T15" fmla="*/ 8 h 128"/>
                <a:gd name="T16" fmla="*/ 120 w 128"/>
                <a:gd name="T17" fmla="*/ 64 h 128"/>
                <a:gd name="T18" fmla="*/ 64 w 128"/>
                <a:gd name="T1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20"/>
                  </a:moveTo>
                  <a:cubicBezTo>
                    <a:pt x="33" y="120"/>
                    <a:pt x="8" y="95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95"/>
                    <a:pt x="95" y="120"/>
                    <a:pt x="64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cxnSp>
          <p:nvCxnSpPr>
            <p:cNvPr id="8" name="Straight Connector 7"/>
            <p:cNvCxnSpPr>
              <a:endCxn id="74" idx="7"/>
            </p:cNvCxnSpPr>
            <p:nvPr/>
          </p:nvCxnSpPr>
          <p:spPr>
            <a:xfrm>
              <a:off x="1006359" y="1617328"/>
              <a:ext cx="5791" cy="4148882"/>
            </a:xfrm>
            <a:prstGeom prst="line">
              <a:avLst/>
            </a:prstGeom>
            <a:ln w="19050">
              <a:solidFill>
                <a:srgbClr val="949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490950" y="2056010"/>
              <a:ext cx="4572001" cy="2790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Utiliza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siniestros</a:t>
              </a:r>
              <a:r>
                <a:rPr lang="en-US" sz="1600" dirty="0" smtClean="0"/>
                <a:t> de la </a:t>
              </a:r>
              <a:r>
                <a:rPr lang="en-US" sz="1600" dirty="0" err="1" smtClean="0"/>
                <a:t>industria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0950" y="2816174"/>
              <a:ext cx="4572000" cy="2790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Curvas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mercado</a:t>
              </a:r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90951" y="3576335"/>
              <a:ext cx="4572000" cy="2790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Perfil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riesgos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siniestralidad</a:t>
              </a:r>
              <a:r>
                <a:rPr lang="en-US" sz="1600" dirty="0" smtClean="0"/>
                <a:t> y EPI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02103" y="4336499"/>
              <a:ext cx="4572000" cy="2790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smtClean="0"/>
                <a:t>Se </a:t>
              </a:r>
              <a:r>
                <a:rPr lang="en-US" sz="1600" dirty="0" err="1" smtClean="0"/>
                <a:t>basa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en</a:t>
              </a:r>
              <a:r>
                <a:rPr lang="en-US" sz="1600" dirty="0" smtClean="0"/>
                <a:t> el </a:t>
              </a:r>
              <a:r>
                <a:rPr lang="en-US" sz="1600" dirty="0" err="1" smtClean="0"/>
                <a:t>portafolio</a:t>
              </a:r>
              <a:r>
                <a:rPr lang="en-US" sz="1600" dirty="0" smtClean="0"/>
                <a:t> actual</a:t>
              </a:r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02103" y="5087291"/>
              <a:ext cx="5042862" cy="2790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Funciona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bien</a:t>
              </a:r>
              <a:r>
                <a:rPr lang="en-US" sz="1600" dirty="0" smtClean="0"/>
                <a:t> para la cola de la </a:t>
              </a:r>
              <a:r>
                <a:rPr lang="en-US" sz="1600" dirty="0" err="1" smtClean="0"/>
                <a:t>distribución</a:t>
              </a:r>
              <a:endParaRPr lang="en-US" sz="16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48274" y="1921617"/>
              <a:ext cx="516668" cy="3572442"/>
              <a:chOff x="685800" y="2023714"/>
              <a:chExt cx="516668" cy="357244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85800" y="2023714"/>
                <a:ext cx="516668" cy="522506"/>
                <a:chOff x="685800" y="2023714"/>
                <a:chExt cx="516668" cy="522506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704296" y="2045021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71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85800" y="2023714"/>
                  <a:ext cx="516668" cy="522506"/>
                  <a:chOff x="5744" y="2222"/>
                  <a:chExt cx="177" cy="179"/>
                </a:xfrm>
                <a:solidFill>
                  <a:schemeClr val="accent1"/>
                </a:solidFill>
              </p:grpSpPr>
              <p:sp>
                <p:nvSpPr>
                  <p:cNvPr id="72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73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685800" y="2790825"/>
                <a:ext cx="516668" cy="522506"/>
                <a:chOff x="685800" y="2790825"/>
                <a:chExt cx="516668" cy="522506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704296" y="2812132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67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85800" y="2790825"/>
                  <a:ext cx="516668" cy="522506"/>
                  <a:chOff x="5744" y="2222"/>
                  <a:chExt cx="177" cy="179"/>
                </a:xfrm>
                <a:solidFill>
                  <a:schemeClr val="accent1"/>
                </a:solidFill>
              </p:grpSpPr>
              <p:sp>
                <p:nvSpPr>
                  <p:cNvPr id="68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9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51" name="Group 50"/>
              <p:cNvGrpSpPr/>
              <p:nvPr/>
            </p:nvGrpSpPr>
            <p:grpSpPr>
              <a:xfrm>
                <a:off x="685800" y="3552825"/>
                <a:ext cx="516668" cy="522506"/>
                <a:chOff x="685800" y="3552825"/>
                <a:chExt cx="516668" cy="522506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04296" y="3574132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63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85800" y="3552825"/>
                  <a:ext cx="516668" cy="522506"/>
                  <a:chOff x="5744" y="2222"/>
                  <a:chExt cx="177" cy="179"/>
                </a:xfrm>
                <a:solidFill>
                  <a:schemeClr val="accent1"/>
                </a:solidFill>
              </p:grpSpPr>
              <p:sp>
                <p:nvSpPr>
                  <p:cNvPr id="64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5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685800" y="4311650"/>
                <a:ext cx="516668" cy="522506"/>
                <a:chOff x="685800" y="4311650"/>
                <a:chExt cx="516668" cy="522506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704296" y="4332957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59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85800" y="4311650"/>
                  <a:ext cx="516668" cy="522506"/>
                  <a:chOff x="5744" y="2222"/>
                  <a:chExt cx="177" cy="179"/>
                </a:xfrm>
                <a:solidFill>
                  <a:schemeClr val="accent1"/>
                </a:solidFill>
              </p:grpSpPr>
              <p:sp>
                <p:nvSpPr>
                  <p:cNvPr id="60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1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685800" y="5073650"/>
                <a:ext cx="516668" cy="522506"/>
                <a:chOff x="685800" y="5073650"/>
                <a:chExt cx="516668" cy="522506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704296" y="5094957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55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85800" y="5073650"/>
                  <a:ext cx="516668" cy="522506"/>
                  <a:chOff x="5744" y="2222"/>
                  <a:chExt cx="177" cy="179"/>
                </a:xfrm>
                <a:solidFill>
                  <a:schemeClr val="accent1"/>
                </a:solidFill>
              </p:grpSpPr>
              <p:sp>
                <p:nvSpPr>
                  <p:cNvPr id="56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7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879334" y="5876585"/>
              <a:ext cx="265632" cy="236441"/>
            </a:xfrm>
            <a:custGeom>
              <a:avLst/>
              <a:gdLst>
                <a:gd name="T0" fmla="*/ 58 w 66"/>
                <a:gd name="T1" fmla="*/ 2 h 58"/>
                <a:gd name="T2" fmla="*/ 26 w 66"/>
                <a:gd name="T3" fmla="*/ 48 h 58"/>
                <a:gd name="T4" fmla="*/ 7 w 66"/>
                <a:gd name="T5" fmla="*/ 30 h 58"/>
                <a:gd name="T6" fmla="*/ 2 w 66"/>
                <a:gd name="T7" fmla="*/ 30 h 58"/>
                <a:gd name="T8" fmla="*/ 2 w 66"/>
                <a:gd name="T9" fmla="*/ 35 h 58"/>
                <a:gd name="T10" fmla="*/ 23 w 66"/>
                <a:gd name="T11" fmla="*/ 57 h 58"/>
                <a:gd name="T12" fmla="*/ 26 w 66"/>
                <a:gd name="T13" fmla="*/ 58 h 58"/>
                <a:gd name="T14" fmla="*/ 26 w 66"/>
                <a:gd name="T15" fmla="*/ 58 h 58"/>
                <a:gd name="T16" fmla="*/ 29 w 66"/>
                <a:gd name="T17" fmla="*/ 56 h 58"/>
                <a:gd name="T18" fmla="*/ 65 w 66"/>
                <a:gd name="T19" fmla="*/ 7 h 58"/>
                <a:gd name="T20" fmla="*/ 64 w 66"/>
                <a:gd name="T21" fmla="*/ 1 h 58"/>
                <a:gd name="T22" fmla="*/ 58 w 66"/>
                <a:gd name="T2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58">
                  <a:moveTo>
                    <a:pt x="58" y="2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8"/>
                    <a:pt x="3" y="28"/>
                    <a:pt x="2" y="30"/>
                  </a:cubicBezTo>
                  <a:cubicBezTo>
                    <a:pt x="0" y="31"/>
                    <a:pt x="0" y="34"/>
                    <a:pt x="2" y="35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8"/>
                    <a:pt x="29" y="57"/>
                    <a:pt x="29" y="5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5"/>
                    <a:pt x="65" y="2"/>
                    <a:pt x="64" y="1"/>
                  </a:cubicBezTo>
                  <a:cubicBezTo>
                    <a:pt x="62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90951" y="5795558"/>
              <a:ext cx="5135014" cy="2790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Adecuado</a:t>
              </a:r>
              <a:r>
                <a:rPr lang="en-US" sz="1600" dirty="0" smtClean="0"/>
                <a:t> para </a:t>
              </a:r>
              <a:r>
                <a:rPr lang="en-US" sz="1600" dirty="0" err="1" smtClean="0"/>
                <a:t>capas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altas</a:t>
              </a:r>
              <a:r>
                <a:rPr lang="en-US" sz="1600" dirty="0" smtClean="0"/>
                <a:t>, con </a:t>
              </a:r>
              <a:r>
                <a:rPr lang="en-US" sz="1600" dirty="0" err="1" smtClean="0"/>
                <a:t>frecuencia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baja</a:t>
              </a:r>
              <a:endParaRPr lang="en-US" sz="16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35758" y="1988077"/>
            <a:ext cx="5527974" cy="4229003"/>
            <a:chOff x="6469625" y="1477499"/>
            <a:chExt cx="5972925" cy="4718138"/>
          </a:xfrm>
        </p:grpSpPr>
        <p:sp>
          <p:nvSpPr>
            <p:cNvPr id="10" name="Isosceles Triangle 9"/>
            <p:cNvSpPr/>
            <p:nvPr/>
          </p:nvSpPr>
          <p:spPr>
            <a:xfrm rot="10800000">
              <a:off x="6605018" y="1477499"/>
              <a:ext cx="249560" cy="12768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26971" y="1616761"/>
              <a:ext cx="0" cy="4259824"/>
            </a:xfrm>
            <a:prstGeom prst="line">
              <a:avLst/>
            </a:prstGeom>
            <a:ln w="19050">
              <a:solidFill>
                <a:srgbClr val="949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192786" y="2038644"/>
              <a:ext cx="484327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/>
                <a:t>U</a:t>
              </a:r>
              <a:r>
                <a:rPr lang="en-US" sz="1600" dirty="0" err="1" smtClean="0"/>
                <a:t>tiliza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siniestros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propios</a:t>
              </a:r>
              <a:r>
                <a:rPr lang="en-US" sz="1600" dirty="0" smtClean="0"/>
                <a:t> de la </a:t>
              </a:r>
              <a:r>
                <a:rPr lang="es-ES" sz="1600" kern="0" dirty="0" smtClean="0"/>
                <a:t>compañía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2786" y="2816173"/>
              <a:ext cx="45720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Curvas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específicas</a:t>
              </a:r>
              <a:r>
                <a:rPr lang="en-US" sz="1600" dirty="0" smtClean="0"/>
                <a:t> para la </a:t>
              </a:r>
              <a:r>
                <a:rPr lang="es-ES" sz="1600" kern="0" dirty="0"/>
                <a:t>compañía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92787" y="3576336"/>
              <a:ext cx="45720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Muestra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grande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siniestros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históricos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06211" y="4336499"/>
              <a:ext cx="5236339" cy="2746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smtClean="0"/>
                <a:t>No </a:t>
              </a:r>
              <a:r>
                <a:rPr lang="en-US" sz="1600" dirty="0" err="1" smtClean="0"/>
                <a:t>captura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cambios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en</a:t>
              </a:r>
              <a:r>
                <a:rPr lang="en-US" sz="1600" dirty="0" smtClean="0"/>
                <a:t> el </a:t>
              </a:r>
              <a:r>
                <a:rPr lang="en-US" sz="1600" dirty="0" err="1" smtClean="0"/>
                <a:t>tipo</a:t>
              </a:r>
              <a:r>
                <a:rPr lang="en-US" sz="1600" dirty="0" smtClean="0"/>
                <a:t> de </a:t>
              </a:r>
              <a:r>
                <a:rPr lang="en-US" sz="1600" dirty="0" err="1" smtClean="0"/>
                <a:t>negocio</a:t>
              </a:r>
              <a:r>
                <a:rPr lang="en-US" sz="1600" dirty="0" smtClean="0"/>
                <a:t>/</a:t>
              </a:r>
              <a:r>
                <a:rPr lang="en-US" sz="1600" dirty="0" err="1" smtClean="0"/>
                <a:t>suscripción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92786" y="5114585"/>
              <a:ext cx="5247493" cy="2746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Funciona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bien</a:t>
              </a:r>
              <a:r>
                <a:rPr lang="en-US" sz="1600" dirty="0" smtClean="0"/>
                <a:t> para el </a:t>
              </a:r>
              <a:r>
                <a:rPr lang="en-US" sz="1600" dirty="0" err="1" smtClean="0"/>
                <a:t>centro</a:t>
              </a:r>
              <a:r>
                <a:rPr lang="en-US" sz="1600" dirty="0" smtClean="0"/>
                <a:t> de la </a:t>
              </a:r>
              <a:r>
                <a:rPr lang="en-US" sz="1600" dirty="0" err="1" smtClean="0"/>
                <a:t>distribución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469625" y="1921617"/>
              <a:ext cx="516668" cy="3572442"/>
              <a:chOff x="6407151" y="2023714"/>
              <a:chExt cx="516668" cy="357244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407151" y="2023714"/>
                <a:ext cx="516668" cy="522506"/>
                <a:chOff x="6407151" y="2023714"/>
                <a:chExt cx="516668" cy="522506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425647" y="2045021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45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407151" y="2023714"/>
                  <a:ext cx="516668" cy="522506"/>
                  <a:chOff x="5744" y="2222"/>
                  <a:chExt cx="177" cy="179"/>
                </a:xfrm>
                <a:solidFill>
                  <a:schemeClr val="accent2"/>
                </a:solidFill>
              </p:grpSpPr>
              <p:sp>
                <p:nvSpPr>
                  <p:cNvPr id="46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7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6407151" y="2790825"/>
                <a:ext cx="516668" cy="522506"/>
                <a:chOff x="6407151" y="2023714"/>
                <a:chExt cx="516668" cy="522506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425647" y="2045021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41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407151" y="2023714"/>
                  <a:ext cx="516668" cy="522506"/>
                  <a:chOff x="5744" y="2222"/>
                  <a:chExt cx="177" cy="179"/>
                </a:xfrm>
                <a:solidFill>
                  <a:schemeClr val="accent2"/>
                </a:solidFill>
              </p:grpSpPr>
              <p:sp>
                <p:nvSpPr>
                  <p:cNvPr id="42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3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6407151" y="3552825"/>
                <a:ext cx="516668" cy="522506"/>
                <a:chOff x="6407151" y="2023714"/>
                <a:chExt cx="516668" cy="52250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6425647" y="2045021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37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407151" y="2023714"/>
                  <a:ext cx="516668" cy="522506"/>
                  <a:chOff x="5744" y="2222"/>
                  <a:chExt cx="177" cy="179"/>
                </a:xfrm>
                <a:solidFill>
                  <a:schemeClr val="accent2"/>
                </a:solidFill>
              </p:grpSpPr>
              <p:sp>
                <p:nvSpPr>
                  <p:cNvPr id="38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6407151" y="4311650"/>
                <a:ext cx="516668" cy="522506"/>
                <a:chOff x="6407151" y="2023714"/>
                <a:chExt cx="516668" cy="52250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6425647" y="2045021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33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407151" y="2023714"/>
                  <a:ext cx="516668" cy="522506"/>
                  <a:chOff x="5744" y="2222"/>
                  <a:chExt cx="177" cy="179"/>
                </a:xfrm>
                <a:solidFill>
                  <a:schemeClr val="accent2"/>
                </a:solidFill>
              </p:grpSpPr>
              <p:sp>
                <p:nvSpPr>
                  <p:cNvPr id="34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5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6407151" y="5073650"/>
                <a:ext cx="516668" cy="522506"/>
                <a:chOff x="6407151" y="2023714"/>
                <a:chExt cx="516668" cy="52250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6425647" y="2045021"/>
                  <a:ext cx="479240" cy="4792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29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407151" y="2023714"/>
                  <a:ext cx="516668" cy="522506"/>
                  <a:chOff x="5744" y="2222"/>
                  <a:chExt cx="177" cy="179"/>
                </a:xfrm>
                <a:solidFill>
                  <a:schemeClr val="accent2"/>
                </a:solidFill>
              </p:grpSpPr>
              <p:sp>
                <p:nvSpPr>
                  <p:cNvPr id="30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5744" y="2222"/>
                    <a:ext cx="177" cy="179"/>
                  </a:xfrm>
                  <a:custGeom>
                    <a:avLst/>
                    <a:gdLst>
                      <a:gd name="T0" fmla="*/ 64 w 128"/>
                      <a:gd name="T1" fmla="*/ 0 h 128"/>
                      <a:gd name="T2" fmla="*/ 0 w 128"/>
                      <a:gd name="T3" fmla="*/ 64 h 128"/>
                      <a:gd name="T4" fmla="*/ 64 w 128"/>
                      <a:gd name="T5" fmla="*/ 128 h 128"/>
                      <a:gd name="T6" fmla="*/ 128 w 128"/>
                      <a:gd name="T7" fmla="*/ 64 h 128"/>
                      <a:gd name="T8" fmla="*/ 64 w 128"/>
                      <a:gd name="T9" fmla="*/ 0 h 128"/>
                      <a:gd name="T10" fmla="*/ 64 w 128"/>
                      <a:gd name="T11" fmla="*/ 120 h 128"/>
                      <a:gd name="T12" fmla="*/ 8 w 128"/>
                      <a:gd name="T13" fmla="*/ 64 h 128"/>
                      <a:gd name="T14" fmla="*/ 64 w 128"/>
                      <a:gd name="T15" fmla="*/ 8 h 128"/>
                      <a:gd name="T16" fmla="*/ 120 w 128"/>
                      <a:gd name="T17" fmla="*/ 64 h 128"/>
                      <a:gd name="T18" fmla="*/ 64 w 128"/>
                      <a:gd name="T19" fmla="*/ 120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8" h="128">
                        <a:moveTo>
                          <a:pt x="64" y="0"/>
                        </a:move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8"/>
                          <a:pt x="64" y="128"/>
                        </a:cubicBezTo>
                        <a:cubicBezTo>
                          <a:pt x="99" y="128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lose/>
                        <a:moveTo>
                          <a:pt x="64" y="120"/>
                        </a:moveTo>
                        <a:cubicBezTo>
                          <a:pt x="33" y="120"/>
                          <a:pt x="8" y="95"/>
                          <a:pt x="8" y="64"/>
                        </a:cubicBezTo>
                        <a:cubicBezTo>
                          <a:pt x="8" y="33"/>
                          <a:pt x="33" y="8"/>
                          <a:pt x="64" y="8"/>
                        </a:cubicBezTo>
                        <a:cubicBezTo>
                          <a:pt x="95" y="8"/>
                          <a:pt x="120" y="33"/>
                          <a:pt x="120" y="64"/>
                        </a:cubicBezTo>
                        <a:cubicBezTo>
                          <a:pt x="120" y="95"/>
                          <a:pt x="95" y="120"/>
                          <a:pt x="64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1" name="Freeform 61"/>
                  <p:cNvSpPr>
                    <a:spLocks/>
                  </p:cNvSpPr>
                  <p:nvPr/>
                </p:nvSpPr>
                <p:spPr bwMode="auto">
                  <a:xfrm>
                    <a:off x="5787" y="2271"/>
                    <a:ext cx="91" cy="81"/>
                  </a:xfrm>
                  <a:custGeom>
                    <a:avLst/>
                    <a:gdLst>
                      <a:gd name="T0" fmla="*/ 58 w 66"/>
                      <a:gd name="T1" fmla="*/ 2 h 58"/>
                      <a:gd name="T2" fmla="*/ 26 w 66"/>
                      <a:gd name="T3" fmla="*/ 48 h 58"/>
                      <a:gd name="T4" fmla="*/ 7 w 66"/>
                      <a:gd name="T5" fmla="*/ 30 h 58"/>
                      <a:gd name="T6" fmla="*/ 2 w 66"/>
                      <a:gd name="T7" fmla="*/ 30 h 58"/>
                      <a:gd name="T8" fmla="*/ 2 w 66"/>
                      <a:gd name="T9" fmla="*/ 35 h 58"/>
                      <a:gd name="T10" fmla="*/ 23 w 66"/>
                      <a:gd name="T11" fmla="*/ 57 h 58"/>
                      <a:gd name="T12" fmla="*/ 26 w 66"/>
                      <a:gd name="T13" fmla="*/ 58 h 58"/>
                      <a:gd name="T14" fmla="*/ 26 w 66"/>
                      <a:gd name="T15" fmla="*/ 58 h 58"/>
                      <a:gd name="T16" fmla="*/ 29 w 66"/>
                      <a:gd name="T17" fmla="*/ 56 h 58"/>
                      <a:gd name="T18" fmla="*/ 65 w 66"/>
                      <a:gd name="T19" fmla="*/ 7 h 58"/>
                      <a:gd name="T20" fmla="*/ 64 w 66"/>
                      <a:gd name="T21" fmla="*/ 1 h 58"/>
                      <a:gd name="T22" fmla="*/ 58 w 66"/>
                      <a:gd name="T23" fmla="*/ 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6" h="58">
                        <a:moveTo>
                          <a:pt x="58" y="2"/>
                        </a:moveTo>
                        <a:cubicBezTo>
                          <a:pt x="26" y="48"/>
                          <a:pt x="26" y="48"/>
                          <a:pt x="26" y="48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6" y="28"/>
                          <a:pt x="3" y="28"/>
                          <a:pt x="2" y="30"/>
                        </a:cubicBezTo>
                        <a:cubicBezTo>
                          <a:pt x="0" y="31"/>
                          <a:pt x="0" y="34"/>
                          <a:pt x="2" y="35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4" y="57"/>
                          <a:pt x="25" y="58"/>
                          <a:pt x="26" y="58"/>
                        </a:cubicBezTo>
                        <a:cubicBezTo>
                          <a:pt x="26" y="58"/>
                          <a:pt x="26" y="58"/>
                          <a:pt x="26" y="58"/>
                        </a:cubicBezTo>
                        <a:cubicBezTo>
                          <a:pt x="28" y="58"/>
                          <a:pt x="29" y="57"/>
                          <a:pt x="29" y="56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6" y="5"/>
                          <a:pt x="65" y="2"/>
                          <a:pt x="64" y="1"/>
                        </a:cubicBezTo>
                        <a:cubicBezTo>
                          <a:pt x="62" y="0"/>
                          <a:pt x="59" y="0"/>
                          <a:pt x="5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600"/>
                  </a:p>
                </p:txBody>
              </p:sp>
            </p:grpSp>
          </p:grpSp>
        </p:grpSp>
        <p:sp>
          <p:nvSpPr>
            <p:cNvPr id="115" name="Oval 114"/>
            <p:cNvSpPr/>
            <p:nvPr/>
          </p:nvSpPr>
          <p:spPr>
            <a:xfrm>
              <a:off x="6488121" y="5694438"/>
              <a:ext cx="479240" cy="479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6" name="Freeform 60"/>
            <p:cNvSpPr>
              <a:spLocks noEditPoints="1"/>
            </p:cNvSpPr>
            <p:nvPr/>
          </p:nvSpPr>
          <p:spPr bwMode="auto">
            <a:xfrm>
              <a:off x="6469625" y="5673131"/>
              <a:ext cx="516668" cy="522506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20 h 128"/>
                <a:gd name="T12" fmla="*/ 8 w 128"/>
                <a:gd name="T13" fmla="*/ 64 h 128"/>
                <a:gd name="T14" fmla="*/ 64 w 128"/>
                <a:gd name="T15" fmla="*/ 8 h 128"/>
                <a:gd name="T16" fmla="*/ 120 w 128"/>
                <a:gd name="T17" fmla="*/ 64 h 128"/>
                <a:gd name="T18" fmla="*/ 64 w 128"/>
                <a:gd name="T1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20"/>
                  </a:moveTo>
                  <a:cubicBezTo>
                    <a:pt x="33" y="120"/>
                    <a:pt x="8" y="95"/>
                    <a:pt x="8" y="64"/>
                  </a:cubicBezTo>
                  <a:cubicBezTo>
                    <a:pt x="8" y="33"/>
                    <a:pt x="33" y="8"/>
                    <a:pt x="64" y="8"/>
                  </a:cubicBezTo>
                  <a:cubicBezTo>
                    <a:pt x="95" y="8"/>
                    <a:pt x="120" y="33"/>
                    <a:pt x="120" y="64"/>
                  </a:cubicBezTo>
                  <a:cubicBezTo>
                    <a:pt x="120" y="95"/>
                    <a:pt x="95" y="120"/>
                    <a:pt x="64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17" name="Freeform 61"/>
            <p:cNvSpPr>
              <a:spLocks/>
            </p:cNvSpPr>
            <p:nvPr/>
          </p:nvSpPr>
          <p:spPr bwMode="auto">
            <a:xfrm>
              <a:off x="6595143" y="5816163"/>
              <a:ext cx="265632" cy="236441"/>
            </a:xfrm>
            <a:custGeom>
              <a:avLst/>
              <a:gdLst>
                <a:gd name="T0" fmla="*/ 58 w 66"/>
                <a:gd name="T1" fmla="*/ 2 h 58"/>
                <a:gd name="T2" fmla="*/ 26 w 66"/>
                <a:gd name="T3" fmla="*/ 48 h 58"/>
                <a:gd name="T4" fmla="*/ 7 w 66"/>
                <a:gd name="T5" fmla="*/ 30 h 58"/>
                <a:gd name="T6" fmla="*/ 2 w 66"/>
                <a:gd name="T7" fmla="*/ 30 h 58"/>
                <a:gd name="T8" fmla="*/ 2 w 66"/>
                <a:gd name="T9" fmla="*/ 35 h 58"/>
                <a:gd name="T10" fmla="*/ 23 w 66"/>
                <a:gd name="T11" fmla="*/ 57 h 58"/>
                <a:gd name="T12" fmla="*/ 26 w 66"/>
                <a:gd name="T13" fmla="*/ 58 h 58"/>
                <a:gd name="T14" fmla="*/ 26 w 66"/>
                <a:gd name="T15" fmla="*/ 58 h 58"/>
                <a:gd name="T16" fmla="*/ 29 w 66"/>
                <a:gd name="T17" fmla="*/ 56 h 58"/>
                <a:gd name="T18" fmla="*/ 65 w 66"/>
                <a:gd name="T19" fmla="*/ 7 h 58"/>
                <a:gd name="T20" fmla="*/ 64 w 66"/>
                <a:gd name="T21" fmla="*/ 1 h 58"/>
                <a:gd name="T22" fmla="*/ 58 w 66"/>
                <a:gd name="T2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58">
                  <a:moveTo>
                    <a:pt x="58" y="2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8"/>
                    <a:pt x="3" y="28"/>
                    <a:pt x="2" y="30"/>
                  </a:cubicBezTo>
                  <a:cubicBezTo>
                    <a:pt x="0" y="31"/>
                    <a:pt x="0" y="34"/>
                    <a:pt x="2" y="35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8"/>
                    <a:pt x="29" y="57"/>
                    <a:pt x="29" y="56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5"/>
                    <a:pt x="65" y="2"/>
                    <a:pt x="64" y="1"/>
                  </a:cubicBezTo>
                  <a:cubicBezTo>
                    <a:pt x="62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192785" y="5795557"/>
              <a:ext cx="5075831" cy="2746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 smtClean="0"/>
                <a:t>Adecuado</a:t>
              </a:r>
              <a:r>
                <a:rPr lang="en-US" sz="1600" dirty="0" smtClean="0"/>
                <a:t> para </a:t>
              </a:r>
              <a:r>
                <a:rPr lang="en-US" sz="1600" dirty="0" err="1" smtClean="0"/>
                <a:t>capas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bajas</a:t>
              </a:r>
              <a:r>
                <a:rPr lang="en-US" sz="1600" dirty="0" smtClean="0"/>
                <a:t>, con mayor </a:t>
              </a:r>
              <a:r>
                <a:rPr lang="en-US" sz="1600" dirty="0" err="1" smtClean="0"/>
                <a:t>frecuencia</a:t>
              </a:r>
              <a:endParaRPr lang="en-US" sz="1600" dirty="0"/>
            </a:p>
          </p:txBody>
        </p:sp>
      </p:grpSp>
      <p:sp>
        <p:nvSpPr>
          <p:cNvPr id="8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42239" y="773939"/>
            <a:ext cx="11225025" cy="320400"/>
          </a:xfrm>
        </p:spPr>
        <p:txBody>
          <a:bodyPr/>
          <a:lstStyle/>
          <a:p>
            <a:r>
              <a:rPr lang="es-419" dirty="0" smtClean="0">
                <a:solidFill>
                  <a:schemeClr val="tx2"/>
                </a:solidFill>
              </a:rPr>
              <a:t>Comparativa de las dos metodologías</a:t>
            </a:r>
            <a:endParaRPr lang="es-419" dirty="0">
              <a:solidFill>
                <a:schemeClr val="tx2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818950" y="1316530"/>
            <a:ext cx="751450" cy="708197"/>
            <a:chOff x="8209432" y="2546757"/>
            <a:chExt cx="2089500" cy="2106467"/>
          </a:xfrm>
        </p:grpSpPr>
        <p:sp>
          <p:nvSpPr>
            <p:cNvPr id="90" name="Oval 89"/>
            <p:cNvSpPr/>
            <p:nvPr/>
          </p:nvSpPr>
          <p:spPr>
            <a:xfrm>
              <a:off x="8209432" y="2546757"/>
              <a:ext cx="2089500" cy="210646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1" name="Freeform 78"/>
            <p:cNvSpPr>
              <a:spLocks noChangeAspect="1"/>
            </p:cNvSpPr>
            <p:nvPr/>
          </p:nvSpPr>
          <p:spPr bwMode="auto">
            <a:xfrm>
              <a:off x="8740205" y="2926845"/>
              <a:ext cx="1027953" cy="1277380"/>
            </a:xfrm>
            <a:custGeom>
              <a:avLst/>
              <a:gdLst>
                <a:gd name="T0" fmla="*/ 79 w 97"/>
                <a:gd name="T1" fmla="*/ 33 h 122"/>
                <a:gd name="T2" fmla="*/ 73 w 97"/>
                <a:gd name="T3" fmla="*/ 33 h 122"/>
                <a:gd name="T4" fmla="*/ 73 w 97"/>
                <a:gd name="T5" fmla="*/ 38 h 122"/>
                <a:gd name="T6" fmla="*/ 88 w 97"/>
                <a:gd name="T7" fmla="*/ 80 h 122"/>
                <a:gd name="T8" fmla="*/ 67 w 97"/>
                <a:gd name="T9" fmla="*/ 111 h 122"/>
                <a:gd name="T10" fmla="*/ 48 w 97"/>
                <a:gd name="T11" fmla="*/ 79 h 122"/>
                <a:gd name="T12" fmla="*/ 44 w 97"/>
                <a:gd name="T13" fmla="*/ 79 h 122"/>
                <a:gd name="T14" fmla="*/ 42 w 97"/>
                <a:gd name="T15" fmla="*/ 82 h 122"/>
                <a:gd name="T16" fmla="*/ 37 w 97"/>
                <a:gd name="T17" fmla="*/ 94 h 122"/>
                <a:gd name="T18" fmla="*/ 29 w 97"/>
                <a:gd name="T19" fmla="*/ 112 h 122"/>
                <a:gd name="T20" fmla="*/ 8 w 97"/>
                <a:gd name="T21" fmla="*/ 76 h 122"/>
                <a:gd name="T22" fmla="*/ 33 w 97"/>
                <a:gd name="T23" fmla="*/ 34 h 122"/>
                <a:gd name="T24" fmla="*/ 47 w 97"/>
                <a:gd name="T25" fmla="*/ 11 h 122"/>
                <a:gd name="T26" fmla="*/ 56 w 97"/>
                <a:gd name="T27" fmla="*/ 47 h 122"/>
                <a:gd name="T28" fmla="*/ 59 w 97"/>
                <a:gd name="T29" fmla="*/ 52 h 122"/>
                <a:gd name="T30" fmla="*/ 64 w 97"/>
                <a:gd name="T31" fmla="*/ 49 h 122"/>
                <a:gd name="T32" fmla="*/ 46 w 97"/>
                <a:gd name="T33" fmla="*/ 1 h 122"/>
                <a:gd name="T34" fmla="*/ 42 w 97"/>
                <a:gd name="T35" fmla="*/ 0 h 122"/>
                <a:gd name="T36" fmla="*/ 40 w 97"/>
                <a:gd name="T37" fmla="*/ 4 h 122"/>
                <a:gd name="T38" fmla="*/ 27 w 97"/>
                <a:gd name="T39" fmla="*/ 28 h 122"/>
                <a:gd name="T40" fmla="*/ 0 w 97"/>
                <a:gd name="T41" fmla="*/ 76 h 122"/>
                <a:gd name="T42" fmla="*/ 31 w 97"/>
                <a:gd name="T43" fmla="*/ 121 h 122"/>
                <a:gd name="T44" fmla="*/ 32 w 97"/>
                <a:gd name="T45" fmla="*/ 122 h 122"/>
                <a:gd name="T46" fmla="*/ 34 w 97"/>
                <a:gd name="T47" fmla="*/ 121 h 122"/>
                <a:gd name="T48" fmla="*/ 36 w 97"/>
                <a:gd name="T49" fmla="*/ 118 h 122"/>
                <a:gd name="T50" fmla="*/ 36 w 97"/>
                <a:gd name="T51" fmla="*/ 117 h 122"/>
                <a:gd name="T52" fmla="*/ 42 w 97"/>
                <a:gd name="T53" fmla="*/ 100 h 122"/>
                <a:gd name="T54" fmla="*/ 49 w 97"/>
                <a:gd name="T55" fmla="*/ 89 h 122"/>
                <a:gd name="T56" fmla="*/ 60 w 97"/>
                <a:gd name="T57" fmla="*/ 116 h 122"/>
                <a:gd name="T58" fmla="*/ 60 w 97"/>
                <a:gd name="T59" fmla="*/ 117 h 122"/>
                <a:gd name="T60" fmla="*/ 61 w 97"/>
                <a:gd name="T61" fmla="*/ 120 h 122"/>
                <a:gd name="T62" fmla="*/ 65 w 97"/>
                <a:gd name="T63" fmla="*/ 121 h 122"/>
                <a:gd name="T64" fmla="*/ 96 w 97"/>
                <a:gd name="T65" fmla="*/ 80 h 122"/>
                <a:gd name="T66" fmla="*/ 79 w 97"/>
                <a:gd name="T67" fmla="*/ 3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122">
                  <a:moveTo>
                    <a:pt x="79" y="33"/>
                  </a:moveTo>
                  <a:cubicBezTo>
                    <a:pt x="77" y="31"/>
                    <a:pt x="75" y="31"/>
                    <a:pt x="73" y="33"/>
                  </a:cubicBezTo>
                  <a:cubicBezTo>
                    <a:pt x="71" y="34"/>
                    <a:pt x="71" y="36"/>
                    <a:pt x="73" y="38"/>
                  </a:cubicBezTo>
                  <a:cubicBezTo>
                    <a:pt x="79" y="46"/>
                    <a:pt x="89" y="61"/>
                    <a:pt x="88" y="80"/>
                  </a:cubicBezTo>
                  <a:cubicBezTo>
                    <a:pt x="87" y="93"/>
                    <a:pt x="79" y="105"/>
                    <a:pt x="67" y="111"/>
                  </a:cubicBezTo>
                  <a:cubicBezTo>
                    <a:pt x="66" y="100"/>
                    <a:pt x="60" y="85"/>
                    <a:pt x="48" y="79"/>
                  </a:cubicBezTo>
                  <a:cubicBezTo>
                    <a:pt x="47" y="78"/>
                    <a:pt x="46" y="78"/>
                    <a:pt x="44" y="79"/>
                  </a:cubicBezTo>
                  <a:cubicBezTo>
                    <a:pt x="43" y="80"/>
                    <a:pt x="43" y="81"/>
                    <a:pt x="42" y="82"/>
                  </a:cubicBezTo>
                  <a:cubicBezTo>
                    <a:pt x="42" y="87"/>
                    <a:pt x="40" y="91"/>
                    <a:pt x="37" y="94"/>
                  </a:cubicBezTo>
                  <a:cubicBezTo>
                    <a:pt x="32" y="99"/>
                    <a:pt x="30" y="105"/>
                    <a:pt x="29" y="112"/>
                  </a:cubicBezTo>
                  <a:cubicBezTo>
                    <a:pt x="14" y="104"/>
                    <a:pt x="8" y="89"/>
                    <a:pt x="8" y="76"/>
                  </a:cubicBezTo>
                  <a:cubicBezTo>
                    <a:pt x="8" y="57"/>
                    <a:pt x="27" y="39"/>
                    <a:pt x="33" y="34"/>
                  </a:cubicBezTo>
                  <a:cubicBezTo>
                    <a:pt x="40" y="28"/>
                    <a:pt x="45" y="20"/>
                    <a:pt x="47" y="11"/>
                  </a:cubicBezTo>
                  <a:cubicBezTo>
                    <a:pt x="60" y="24"/>
                    <a:pt x="56" y="47"/>
                    <a:pt x="56" y="47"/>
                  </a:cubicBezTo>
                  <a:cubicBezTo>
                    <a:pt x="56" y="50"/>
                    <a:pt x="57" y="52"/>
                    <a:pt x="59" y="52"/>
                  </a:cubicBezTo>
                  <a:cubicBezTo>
                    <a:pt x="61" y="52"/>
                    <a:pt x="64" y="51"/>
                    <a:pt x="64" y="49"/>
                  </a:cubicBezTo>
                  <a:cubicBezTo>
                    <a:pt x="64" y="47"/>
                    <a:pt x="69" y="15"/>
                    <a:pt x="46" y="1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1" y="1"/>
                    <a:pt x="40" y="2"/>
                    <a:pt x="40" y="4"/>
                  </a:cubicBezTo>
                  <a:cubicBezTo>
                    <a:pt x="39" y="14"/>
                    <a:pt x="35" y="22"/>
                    <a:pt x="27" y="28"/>
                  </a:cubicBezTo>
                  <a:cubicBezTo>
                    <a:pt x="21" y="34"/>
                    <a:pt x="0" y="54"/>
                    <a:pt x="0" y="76"/>
                  </a:cubicBezTo>
                  <a:cubicBezTo>
                    <a:pt x="0" y="93"/>
                    <a:pt x="9" y="114"/>
                    <a:pt x="31" y="121"/>
                  </a:cubicBezTo>
                  <a:cubicBezTo>
                    <a:pt x="31" y="122"/>
                    <a:pt x="32" y="122"/>
                    <a:pt x="32" y="122"/>
                  </a:cubicBezTo>
                  <a:cubicBezTo>
                    <a:pt x="33" y="122"/>
                    <a:pt x="34" y="121"/>
                    <a:pt x="34" y="121"/>
                  </a:cubicBezTo>
                  <a:cubicBezTo>
                    <a:pt x="35" y="120"/>
                    <a:pt x="36" y="119"/>
                    <a:pt x="36" y="118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6" y="110"/>
                    <a:pt x="39" y="104"/>
                    <a:pt x="42" y="100"/>
                  </a:cubicBezTo>
                  <a:cubicBezTo>
                    <a:pt x="45" y="97"/>
                    <a:pt x="48" y="93"/>
                    <a:pt x="49" y="89"/>
                  </a:cubicBezTo>
                  <a:cubicBezTo>
                    <a:pt x="56" y="96"/>
                    <a:pt x="60" y="108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0" y="120"/>
                    <a:pt x="61" y="120"/>
                  </a:cubicBezTo>
                  <a:cubicBezTo>
                    <a:pt x="62" y="121"/>
                    <a:pt x="64" y="121"/>
                    <a:pt x="65" y="121"/>
                  </a:cubicBezTo>
                  <a:cubicBezTo>
                    <a:pt x="82" y="115"/>
                    <a:pt x="95" y="98"/>
                    <a:pt x="96" y="80"/>
                  </a:cubicBezTo>
                  <a:cubicBezTo>
                    <a:pt x="97" y="59"/>
                    <a:pt x="86" y="42"/>
                    <a:pt x="7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5" name="Group 8"/>
          <p:cNvGrpSpPr>
            <a:grpSpLocks noChangeAspect="1"/>
          </p:cNvGrpSpPr>
          <p:nvPr/>
        </p:nvGrpSpPr>
        <p:grpSpPr bwMode="auto">
          <a:xfrm>
            <a:off x="5248760" y="1450287"/>
            <a:ext cx="479426" cy="417513"/>
            <a:chOff x="3839" y="2159"/>
            <a:chExt cx="302" cy="263"/>
          </a:xfrm>
          <a:solidFill>
            <a:schemeClr val="bg1"/>
          </a:solidFill>
        </p:grpSpPr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3839" y="2159"/>
              <a:ext cx="302" cy="206"/>
            </a:xfrm>
            <a:custGeom>
              <a:avLst/>
              <a:gdLst>
                <a:gd name="T0" fmla="*/ 14 w 258"/>
                <a:gd name="T1" fmla="*/ 110 h 176"/>
                <a:gd name="T2" fmla="*/ 33 w 258"/>
                <a:gd name="T3" fmla="*/ 95 h 176"/>
                <a:gd name="T4" fmla="*/ 33 w 258"/>
                <a:gd name="T5" fmla="*/ 168 h 176"/>
                <a:gd name="T6" fmla="*/ 41 w 258"/>
                <a:gd name="T7" fmla="*/ 176 h 176"/>
                <a:gd name="T8" fmla="*/ 49 w 258"/>
                <a:gd name="T9" fmla="*/ 168 h 176"/>
                <a:gd name="T10" fmla="*/ 49 w 258"/>
                <a:gd name="T11" fmla="*/ 84 h 176"/>
                <a:gd name="T12" fmla="*/ 49 w 258"/>
                <a:gd name="T13" fmla="*/ 83 h 176"/>
                <a:gd name="T14" fmla="*/ 129 w 258"/>
                <a:gd name="T15" fmla="*/ 18 h 176"/>
                <a:gd name="T16" fmla="*/ 210 w 258"/>
                <a:gd name="T17" fmla="*/ 83 h 176"/>
                <a:gd name="T18" fmla="*/ 209 w 258"/>
                <a:gd name="T19" fmla="*/ 84 h 176"/>
                <a:gd name="T20" fmla="*/ 209 w 258"/>
                <a:gd name="T21" fmla="*/ 168 h 176"/>
                <a:gd name="T22" fmla="*/ 217 w 258"/>
                <a:gd name="T23" fmla="*/ 176 h 176"/>
                <a:gd name="T24" fmla="*/ 225 w 258"/>
                <a:gd name="T25" fmla="*/ 168 h 176"/>
                <a:gd name="T26" fmla="*/ 225 w 258"/>
                <a:gd name="T27" fmla="*/ 95 h 176"/>
                <a:gd name="T28" fmla="*/ 244 w 258"/>
                <a:gd name="T29" fmla="*/ 110 h 176"/>
                <a:gd name="T30" fmla="*/ 249 w 258"/>
                <a:gd name="T31" fmla="*/ 112 h 176"/>
                <a:gd name="T32" fmla="*/ 255 w 258"/>
                <a:gd name="T33" fmla="*/ 109 h 176"/>
                <a:gd name="T34" fmla="*/ 254 w 258"/>
                <a:gd name="T35" fmla="*/ 98 h 176"/>
                <a:gd name="T36" fmla="*/ 134 w 258"/>
                <a:gd name="T37" fmla="*/ 2 h 176"/>
                <a:gd name="T38" fmla="*/ 124 w 258"/>
                <a:gd name="T39" fmla="*/ 2 h 176"/>
                <a:gd name="T40" fmla="*/ 4 w 258"/>
                <a:gd name="T41" fmla="*/ 98 h 176"/>
                <a:gd name="T42" fmla="*/ 3 w 258"/>
                <a:gd name="T43" fmla="*/ 109 h 176"/>
                <a:gd name="T44" fmla="*/ 14 w 258"/>
                <a:gd name="T45" fmla="*/ 1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176">
                  <a:moveTo>
                    <a:pt x="14" y="110"/>
                  </a:moveTo>
                  <a:cubicBezTo>
                    <a:pt x="33" y="95"/>
                    <a:pt x="33" y="95"/>
                    <a:pt x="33" y="95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3" y="173"/>
                    <a:pt x="37" y="176"/>
                    <a:pt x="41" y="176"/>
                  </a:cubicBezTo>
                  <a:cubicBezTo>
                    <a:pt x="46" y="176"/>
                    <a:pt x="49" y="173"/>
                    <a:pt x="49" y="168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84"/>
                    <a:pt x="49" y="83"/>
                    <a:pt x="49" y="83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09" y="83"/>
                    <a:pt x="209" y="84"/>
                    <a:pt x="209" y="84"/>
                  </a:cubicBezTo>
                  <a:cubicBezTo>
                    <a:pt x="209" y="168"/>
                    <a:pt x="209" y="168"/>
                    <a:pt x="209" y="168"/>
                  </a:cubicBezTo>
                  <a:cubicBezTo>
                    <a:pt x="209" y="173"/>
                    <a:pt x="213" y="176"/>
                    <a:pt x="217" y="176"/>
                  </a:cubicBezTo>
                  <a:cubicBezTo>
                    <a:pt x="222" y="176"/>
                    <a:pt x="225" y="173"/>
                    <a:pt x="225" y="16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44" y="110"/>
                    <a:pt x="244" y="110"/>
                    <a:pt x="244" y="110"/>
                  </a:cubicBezTo>
                  <a:cubicBezTo>
                    <a:pt x="246" y="112"/>
                    <a:pt x="247" y="112"/>
                    <a:pt x="249" y="112"/>
                  </a:cubicBezTo>
                  <a:cubicBezTo>
                    <a:pt x="252" y="112"/>
                    <a:pt x="254" y="111"/>
                    <a:pt x="255" y="109"/>
                  </a:cubicBezTo>
                  <a:cubicBezTo>
                    <a:pt x="258" y="106"/>
                    <a:pt x="258" y="101"/>
                    <a:pt x="254" y="98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1" y="0"/>
                    <a:pt x="127" y="0"/>
                    <a:pt x="124" y="2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1" y="101"/>
                    <a:pt x="0" y="106"/>
                    <a:pt x="3" y="109"/>
                  </a:cubicBezTo>
                  <a:cubicBezTo>
                    <a:pt x="6" y="113"/>
                    <a:pt x="11" y="113"/>
                    <a:pt x="1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3953" y="2283"/>
              <a:ext cx="75" cy="82"/>
            </a:xfrm>
            <a:custGeom>
              <a:avLst/>
              <a:gdLst>
                <a:gd name="T0" fmla="*/ 56 w 64"/>
                <a:gd name="T1" fmla="*/ 70 h 70"/>
                <a:gd name="T2" fmla="*/ 64 w 64"/>
                <a:gd name="T3" fmla="*/ 62 h 70"/>
                <a:gd name="T4" fmla="*/ 64 w 64"/>
                <a:gd name="T5" fmla="*/ 8 h 70"/>
                <a:gd name="T6" fmla="*/ 56 w 64"/>
                <a:gd name="T7" fmla="*/ 0 h 70"/>
                <a:gd name="T8" fmla="*/ 8 w 64"/>
                <a:gd name="T9" fmla="*/ 0 h 70"/>
                <a:gd name="T10" fmla="*/ 0 w 64"/>
                <a:gd name="T11" fmla="*/ 8 h 70"/>
                <a:gd name="T12" fmla="*/ 0 w 64"/>
                <a:gd name="T13" fmla="*/ 62 h 70"/>
                <a:gd name="T14" fmla="*/ 8 w 64"/>
                <a:gd name="T15" fmla="*/ 70 h 70"/>
                <a:gd name="T16" fmla="*/ 16 w 64"/>
                <a:gd name="T17" fmla="*/ 62 h 70"/>
                <a:gd name="T18" fmla="*/ 16 w 64"/>
                <a:gd name="T19" fmla="*/ 16 h 70"/>
                <a:gd name="T20" fmla="*/ 48 w 64"/>
                <a:gd name="T21" fmla="*/ 16 h 70"/>
                <a:gd name="T22" fmla="*/ 48 w 64"/>
                <a:gd name="T23" fmla="*/ 62 h 70"/>
                <a:gd name="T24" fmla="*/ 56 w 6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0">
                  <a:moveTo>
                    <a:pt x="56" y="70"/>
                  </a:moveTo>
                  <a:cubicBezTo>
                    <a:pt x="61" y="70"/>
                    <a:pt x="64" y="67"/>
                    <a:pt x="64" y="6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7"/>
                    <a:pt x="4" y="70"/>
                    <a:pt x="8" y="70"/>
                  </a:cubicBezTo>
                  <a:cubicBezTo>
                    <a:pt x="13" y="70"/>
                    <a:pt x="16" y="67"/>
                    <a:pt x="16" y="6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7"/>
                    <a:pt x="52" y="70"/>
                    <a:pt x="5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/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3840" y="2360"/>
              <a:ext cx="300" cy="62"/>
            </a:xfrm>
            <a:custGeom>
              <a:avLst/>
              <a:gdLst>
                <a:gd name="T0" fmla="*/ 248 w 256"/>
                <a:gd name="T1" fmla="*/ 28 h 53"/>
                <a:gd name="T2" fmla="*/ 194 w 256"/>
                <a:gd name="T3" fmla="*/ 3 h 53"/>
                <a:gd name="T4" fmla="*/ 189 w 256"/>
                <a:gd name="T5" fmla="*/ 0 h 53"/>
                <a:gd name="T6" fmla="*/ 183 w 256"/>
                <a:gd name="T7" fmla="*/ 2 h 53"/>
                <a:gd name="T8" fmla="*/ 174 w 256"/>
                <a:gd name="T9" fmla="*/ 12 h 53"/>
                <a:gd name="T10" fmla="*/ 74 w 256"/>
                <a:gd name="T11" fmla="*/ 3 h 53"/>
                <a:gd name="T12" fmla="*/ 68 w 256"/>
                <a:gd name="T13" fmla="*/ 0 h 53"/>
                <a:gd name="T14" fmla="*/ 62 w 256"/>
                <a:gd name="T15" fmla="*/ 3 h 53"/>
                <a:gd name="T16" fmla="*/ 8 w 256"/>
                <a:gd name="T17" fmla="*/ 28 h 53"/>
                <a:gd name="T18" fmla="*/ 0 w 256"/>
                <a:gd name="T19" fmla="*/ 36 h 53"/>
                <a:gd name="T20" fmla="*/ 8 w 256"/>
                <a:gd name="T21" fmla="*/ 44 h 53"/>
                <a:gd name="T22" fmla="*/ 68 w 256"/>
                <a:gd name="T23" fmla="*/ 20 h 53"/>
                <a:gd name="T24" fmla="*/ 184 w 256"/>
                <a:gd name="T25" fmla="*/ 23 h 53"/>
                <a:gd name="T26" fmla="*/ 188 w 256"/>
                <a:gd name="T27" fmla="*/ 20 h 53"/>
                <a:gd name="T28" fmla="*/ 248 w 256"/>
                <a:gd name="T29" fmla="*/ 44 h 53"/>
                <a:gd name="T30" fmla="*/ 256 w 256"/>
                <a:gd name="T31" fmla="*/ 36 h 53"/>
                <a:gd name="T32" fmla="*/ 248 w 256"/>
                <a:gd name="T33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" h="53">
                  <a:moveTo>
                    <a:pt x="248" y="28"/>
                  </a:moveTo>
                  <a:cubicBezTo>
                    <a:pt x="227" y="28"/>
                    <a:pt x="207" y="19"/>
                    <a:pt x="194" y="3"/>
                  </a:cubicBezTo>
                  <a:cubicBezTo>
                    <a:pt x="193" y="1"/>
                    <a:pt x="191" y="0"/>
                    <a:pt x="189" y="0"/>
                  </a:cubicBezTo>
                  <a:cubicBezTo>
                    <a:pt x="186" y="0"/>
                    <a:pt x="184" y="1"/>
                    <a:pt x="183" y="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43" y="37"/>
                    <a:pt x="100" y="33"/>
                    <a:pt x="74" y="3"/>
                  </a:cubicBezTo>
                  <a:cubicBezTo>
                    <a:pt x="73" y="1"/>
                    <a:pt x="71" y="0"/>
                    <a:pt x="68" y="0"/>
                  </a:cubicBezTo>
                  <a:cubicBezTo>
                    <a:pt x="66" y="0"/>
                    <a:pt x="64" y="1"/>
                    <a:pt x="62" y="3"/>
                  </a:cubicBezTo>
                  <a:cubicBezTo>
                    <a:pt x="48" y="19"/>
                    <a:pt x="29" y="28"/>
                    <a:pt x="8" y="28"/>
                  </a:cubicBezTo>
                  <a:cubicBezTo>
                    <a:pt x="4" y="28"/>
                    <a:pt x="0" y="32"/>
                    <a:pt x="0" y="36"/>
                  </a:cubicBezTo>
                  <a:cubicBezTo>
                    <a:pt x="0" y="41"/>
                    <a:pt x="4" y="44"/>
                    <a:pt x="8" y="44"/>
                  </a:cubicBezTo>
                  <a:cubicBezTo>
                    <a:pt x="30" y="44"/>
                    <a:pt x="52" y="35"/>
                    <a:pt x="68" y="20"/>
                  </a:cubicBezTo>
                  <a:cubicBezTo>
                    <a:pt x="100" y="50"/>
                    <a:pt x="149" y="53"/>
                    <a:pt x="184" y="23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204" y="35"/>
                    <a:pt x="226" y="44"/>
                    <a:pt x="248" y="44"/>
                  </a:cubicBezTo>
                  <a:cubicBezTo>
                    <a:pt x="253" y="44"/>
                    <a:pt x="256" y="41"/>
                    <a:pt x="256" y="36"/>
                  </a:cubicBezTo>
                  <a:cubicBezTo>
                    <a:pt x="256" y="32"/>
                    <a:pt x="253" y="28"/>
                    <a:pt x="24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419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3827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9904" y="6390000"/>
            <a:ext cx="3475404" cy="2484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68789" y="0"/>
            <a:ext cx="5023210" cy="6858000"/>
            <a:chOff x="6211018" y="0"/>
            <a:chExt cx="5980982" cy="6858000"/>
          </a:xfrm>
          <a:solidFill>
            <a:srgbClr val="002C77"/>
          </a:solidFill>
        </p:grpSpPr>
        <p:sp>
          <p:nvSpPr>
            <p:cNvPr id="2" name="Rectangle 1"/>
            <p:cNvSpPr/>
            <p:nvPr/>
          </p:nvSpPr>
          <p:spPr>
            <a:xfrm>
              <a:off x="6211018" y="0"/>
              <a:ext cx="598098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 rot="5400000">
              <a:off x="6156347" y="3360799"/>
              <a:ext cx="245745" cy="136403"/>
            </a:xfrm>
            <a:prstGeom prst="triangle">
              <a:avLst>
                <a:gd name="adj" fmla="val 49999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A4D16-2CB5-DA4B-9931-20D3477C5477}"/>
              </a:ext>
            </a:extLst>
          </p:cNvPr>
          <p:cNvSpPr txBox="1"/>
          <p:nvPr/>
        </p:nvSpPr>
        <p:spPr>
          <a:xfrm>
            <a:off x="11430000" y="6516007"/>
            <a:ext cx="279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84B6-D4BF-C444-8DD3-A349AF38F97C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  <p:custDataLst>
              <p:custData r:id="rId2"/>
              <p:custData r:id="rId3"/>
            </p:custDataLst>
          </p:nvPr>
        </p:nvSpPr>
        <p:spPr>
          <a:xfrm>
            <a:off x="682262" y="1556535"/>
            <a:ext cx="6005327" cy="4514302"/>
          </a:xfrm>
        </p:spPr>
        <p:txBody>
          <a:bodyPr/>
          <a:lstStyle/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r>
              <a:rPr lang="en-GB" sz="1600" dirty="0" err="1" smtClean="0"/>
              <a:t>Comenzamos</a:t>
            </a:r>
            <a:r>
              <a:rPr lang="en-GB" sz="1600" dirty="0" smtClean="0"/>
              <a:t> con la prima de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banda</a:t>
            </a:r>
            <a:r>
              <a:rPr lang="en-GB" sz="1600" dirty="0" smtClean="0"/>
              <a:t> del </a:t>
            </a:r>
            <a:r>
              <a:rPr lang="en-GB" sz="1600" dirty="0" err="1" smtClean="0"/>
              <a:t>perfil</a:t>
            </a:r>
            <a:r>
              <a:rPr lang="en-GB" sz="1600" dirty="0" smtClean="0"/>
              <a:t> o la prima total </a:t>
            </a:r>
            <a:r>
              <a:rPr lang="en-GB" sz="1600" dirty="0" err="1" smtClean="0"/>
              <a:t>correspondiente</a:t>
            </a:r>
            <a:r>
              <a:rPr lang="en-GB" sz="1600" dirty="0" smtClean="0"/>
              <a:t> con un </a:t>
            </a:r>
            <a:r>
              <a:rPr lang="en-GB" sz="1600" dirty="0" err="1" smtClean="0"/>
              <a:t>único</a:t>
            </a:r>
            <a:r>
              <a:rPr lang="en-GB" sz="1600" dirty="0" smtClean="0"/>
              <a:t> </a:t>
            </a:r>
            <a:r>
              <a:rPr lang="en-GB" sz="1600" dirty="0" err="1" smtClean="0"/>
              <a:t>riesgo</a:t>
            </a:r>
            <a:r>
              <a:rPr lang="en-GB" sz="1600" dirty="0" smtClean="0"/>
              <a:t>. </a:t>
            </a:r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r>
              <a:rPr lang="en-GB" sz="1600" dirty="0" smtClean="0"/>
              <a:t>El </a:t>
            </a:r>
            <a:r>
              <a:rPr lang="en-GB" sz="1600" dirty="0" err="1" smtClean="0"/>
              <a:t>índice</a:t>
            </a:r>
            <a:r>
              <a:rPr lang="en-GB" sz="1600" dirty="0" smtClean="0"/>
              <a:t> de </a:t>
            </a:r>
            <a:r>
              <a:rPr lang="en-GB" sz="1600" dirty="0" err="1" smtClean="0"/>
              <a:t>siniestralidad</a:t>
            </a:r>
            <a:r>
              <a:rPr lang="en-GB" sz="1600" dirty="0" smtClean="0"/>
              <a:t> </a:t>
            </a:r>
            <a:r>
              <a:rPr lang="en-GB" sz="1600" dirty="0" err="1" smtClean="0"/>
              <a:t>determina</a:t>
            </a:r>
            <a:r>
              <a:rPr lang="en-GB" sz="1600" dirty="0" smtClean="0"/>
              <a:t> el total de </a:t>
            </a:r>
            <a:r>
              <a:rPr lang="en-GB" sz="1600" dirty="0" err="1" smtClean="0"/>
              <a:t>siniestros</a:t>
            </a:r>
            <a:r>
              <a:rPr lang="en-GB" sz="1600" dirty="0" smtClean="0"/>
              <a:t> </a:t>
            </a:r>
            <a:r>
              <a:rPr lang="en-GB" sz="1600" dirty="0" err="1" smtClean="0"/>
              <a:t>esperados</a:t>
            </a:r>
            <a:r>
              <a:rPr lang="en-GB" sz="1600" dirty="0" smtClean="0"/>
              <a:t> (FGU)</a:t>
            </a:r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r>
              <a:rPr lang="en-GB" sz="1600" dirty="0" smtClean="0"/>
              <a:t>La </a:t>
            </a:r>
            <a:r>
              <a:rPr lang="en-GB" sz="1600" dirty="0" err="1" smtClean="0"/>
              <a:t>curva</a:t>
            </a:r>
            <a:r>
              <a:rPr lang="en-GB" sz="1600" dirty="0" smtClean="0"/>
              <a:t> de </a:t>
            </a:r>
            <a:r>
              <a:rPr lang="en-GB" sz="1600" dirty="0" err="1" smtClean="0"/>
              <a:t>exposición</a:t>
            </a:r>
            <a:r>
              <a:rPr lang="en-GB" sz="1600" dirty="0" smtClean="0"/>
              <a:t>/ILF </a:t>
            </a:r>
            <a:r>
              <a:rPr lang="en-GB" sz="1600" dirty="0" err="1" smtClean="0"/>
              <a:t>indica</a:t>
            </a:r>
            <a:r>
              <a:rPr lang="en-GB" sz="1600" dirty="0" smtClean="0"/>
              <a:t> </a:t>
            </a:r>
            <a:r>
              <a:rPr lang="en-GB" sz="1600" dirty="0" err="1" smtClean="0"/>
              <a:t>qué</a:t>
            </a:r>
            <a:r>
              <a:rPr lang="en-GB" sz="1600" dirty="0" smtClean="0"/>
              <a:t> </a:t>
            </a:r>
            <a:r>
              <a:rPr lang="en-GB" sz="1600" dirty="0" err="1" smtClean="0"/>
              <a:t>proporción</a:t>
            </a:r>
            <a:r>
              <a:rPr lang="en-GB" sz="1600" dirty="0" smtClean="0"/>
              <a:t> de las </a:t>
            </a:r>
            <a:r>
              <a:rPr lang="en-GB" sz="1600" dirty="0" err="1" smtClean="0"/>
              <a:t>pérdidas</a:t>
            </a:r>
            <a:r>
              <a:rPr lang="en-GB" sz="1600" dirty="0" smtClean="0"/>
              <a:t> FGU </a:t>
            </a:r>
            <a:r>
              <a:rPr lang="en-GB" sz="1600" dirty="0" err="1" smtClean="0"/>
              <a:t>correspondientes</a:t>
            </a:r>
            <a:r>
              <a:rPr lang="en-GB" sz="1600" dirty="0" smtClean="0"/>
              <a:t> a </a:t>
            </a:r>
            <a:r>
              <a:rPr lang="en-GB" sz="1600" dirty="0" err="1" smtClean="0"/>
              <a:t>esa</a:t>
            </a:r>
            <a:r>
              <a:rPr lang="en-GB" sz="1600" dirty="0" smtClean="0"/>
              <a:t> </a:t>
            </a:r>
            <a:r>
              <a:rPr lang="en-GB" sz="1600" dirty="0" err="1" smtClean="0"/>
              <a:t>banda</a:t>
            </a:r>
            <a:r>
              <a:rPr lang="en-GB" sz="1600" dirty="0" smtClean="0"/>
              <a:t> (o </a:t>
            </a:r>
            <a:r>
              <a:rPr lang="en-GB" sz="1600" dirty="0" err="1" smtClean="0"/>
              <a:t>riesgo</a:t>
            </a:r>
            <a:r>
              <a:rPr lang="en-GB" sz="1600" dirty="0" smtClean="0"/>
              <a:t>) se </a:t>
            </a:r>
            <a:r>
              <a:rPr lang="en-GB" sz="1600" dirty="0" err="1" smtClean="0"/>
              <a:t>ceden</a:t>
            </a:r>
            <a:r>
              <a:rPr lang="en-GB" sz="1600" dirty="0" smtClean="0"/>
              <a:t> a la capa.</a:t>
            </a:r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r>
              <a:rPr lang="en-GB" sz="1600" dirty="0" smtClean="0"/>
              <a:t>Los </a:t>
            </a:r>
            <a:r>
              <a:rPr lang="en-GB" sz="1600" dirty="0" err="1" smtClean="0"/>
              <a:t>siniestros</a:t>
            </a:r>
            <a:r>
              <a:rPr lang="en-GB" sz="1600" dirty="0" smtClean="0"/>
              <a:t> </a:t>
            </a:r>
            <a:r>
              <a:rPr lang="en-GB" sz="1600" dirty="0" err="1" smtClean="0"/>
              <a:t>cedidos</a:t>
            </a:r>
            <a:r>
              <a:rPr lang="en-GB" sz="1600" dirty="0" smtClean="0"/>
              <a:t> </a:t>
            </a:r>
            <a:r>
              <a:rPr lang="en-GB" sz="1600" dirty="0" err="1" smtClean="0"/>
              <a:t>totales</a:t>
            </a:r>
            <a:r>
              <a:rPr lang="en-GB" sz="1600" dirty="0" smtClean="0"/>
              <a:t> se </a:t>
            </a:r>
            <a:r>
              <a:rPr lang="en-GB" sz="1600" dirty="0" err="1" smtClean="0"/>
              <a:t>corresponden</a:t>
            </a:r>
            <a:r>
              <a:rPr lang="en-GB" sz="1600" dirty="0" smtClean="0"/>
              <a:t> con la </a:t>
            </a:r>
            <a:r>
              <a:rPr lang="en-GB" sz="1600" dirty="0" err="1" smtClean="0"/>
              <a:t>suma</a:t>
            </a:r>
            <a:r>
              <a:rPr lang="en-GB" sz="1600" dirty="0" smtClean="0"/>
              <a:t> de las </a:t>
            </a:r>
            <a:r>
              <a:rPr lang="en-GB" sz="1600" dirty="0" err="1" smtClean="0"/>
              <a:t>contribuciones</a:t>
            </a:r>
            <a:r>
              <a:rPr lang="en-GB" sz="1600" dirty="0" smtClean="0"/>
              <a:t> de </a:t>
            </a:r>
            <a:r>
              <a:rPr lang="en-GB" sz="1600" dirty="0" err="1" smtClean="0"/>
              <a:t>cada</a:t>
            </a:r>
            <a:r>
              <a:rPr lang="en-GB" sz="1600" dirty="0" smtClean="0"/>
              <a:t> </a:t>
            </a:r>
            <a:r>
              <a:rPr lang="en-GB" sz="1600" dirty="0" err="1" smtClean="0"/>
              <a:t>banda</a:t>
            </a:r>
            <a:r>
              <a:rPr lang="en-GB" sz="1600" dirty="0" smtClean="0"/>
              <a:t> (o </a:t>
            </a:r>
            <a:r>
              <a:rPr lang="en-GB" sz="1600" dirty="0" err="1" smtClean="0"/>
              <a:t>riesgo</a:t>
            </a:r>
            <a:r>
              <a:rPr lang="en-GB" sz="1600" dirty="0" smtClean="0"/>
              <a:t>).</a:t>
            </a:r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endParaRPr lang="en-GB" sz="1600" dirty="0" smtClean="0"/>
          </a:p>
          <a:p>
            <a:pPr marL="342900" indent="-342900" algn="just">
              <a:buClr>
                <a:srgbClr val="FFC000"/>
              </a:buClr>
              <a:buSzPct val="107000"/>
              <a:buFont typeface="+mj-lt"/>
              <a:buAutoNum type="arabicPeriod"/>
            </a:pPr>
            <a:r>
              <a:rPr lang="en-GB" sz="1600" dirty="0" smtClean="0"/>
              <a:t>Para </a:t>
            </a:r>
            <a:r>
              <a:rPr lang="en-GB" sz="1600" dirty="0" err="1" smtClean="0"/>
              <a:t>obtener</a:t>
            </a:r>
            <a:r>
              <a:rPr lang="en-GB" sz="1600" dirty="0" smtClean="0"/>
              <a:t> un </a:t>
            </a:r>
            <a:r>
              <a:rPr lang="en-GB" sz="1600" dirty="0" err="1" smtClean="0"/>
              <a:t>precio</a:t>
            </a:r>
            <a:r>
              <a:rPr lang="en-GB" sz="1600" dirty="0" smtClean="0"/>
              <a:t> de </a:t>
            </a:r>
            <a:r>
              <a:rPr lang="en-GB" sz="1600" dirty="0" err="1" smtClean="0"/>
              <a:t>mercado</a:t>
            </a:r>
            <a:r>
              <a:rPr lang="en-GB" sz="1600" dirty="0" smtClean="0"/>
              <a:t>, se le </a:t>
            </a:r>
            <a:r>
              <a:rPr lang="en-GB" sz="1600" dirty="0" err="1" smtClean="0"/>
              <a:t>aplican</a:t>
            </a:r>
            <a:r>
              <a:rPr lang="en-GB" sz="1600" dirty="0" smtClean="0"/>
              <a:t> </a:t>
            </a:r>
            <a:r>
              <a:rPr lang="en-GB" sz="1600" dirty="0" err="1" smtClean="0"/>
              <a:t>recargos</a:t>
            </a:r>
            <a:r>
              <a:rPr lang="en-GB" sz="1600" dirty="0" smtClean="0"/>
              <a:t> por </a:t>
            </a:r>
            <a:r>
              <a:rPr lang="en-GB" sz="1600" dirty="0" err="1" smtClean="0"/>
              <a:t>beneficios</a:t>
            </a:r>
            <a:r>
              <a:rPr lang="en-GB" sz="1600" dirty="0" smtClean="0"/>
              <a:t> y </a:t>
            </a:r>
            <a:r>
              <a:rPr lang="en-GB" sz="1600" dirty="0" err="1" smtClean="0"/>
              <a:t>costes</a:t>
            </a:r>
            <a:r>
              <a:rPr lang="en-GB" sz="1600" dirty="0" smtClean="0"/>
              <a:t> a las </a:t>
            </a:r>
            <a:r>
              <a:rPr lang="en-GB" sz="1600" dirty="0" err="1" smtClean="0"/>
              <a:t>pérdidas</a:t>
            </a:r>
            <a:r>
              <a:rPr lang="en-GB" sz="1600" dirty="0" smtClean="0"/>
              <a:t> </a:t>
            </a:r>
            <a:r>
              <a:rPr lang="en-GB" sz="1600" dirty="0" err="1" smtClean="0"/>
              <a:t>esperadas</a:t>
            </a:r>
            <a:r>
              <a:rPr lang="en-GB" sz="1600" dirty="0" smtClean="0"/>
              <a:t> </a:t>
            </a:r>
            <a:r>
              <a:rPr lang="en-GB" sz="1600" dirty="0" err="1" smtClean="0"/>
              <a:t>totales</a:t>
            </a:r>
            <a:r>
              <a:rPr lang="en-GB" sz="1600" dirty="0" smtClean="0"/>
              <a:t>.</a:t>
            </a:r>
          </a:p>
          <a:p>
            <a:pPr marL="0" indent="0" algn="just">
              <a:buNone/>
            </a:pPr>
            <a:endParaRPr lang="en-GB" sz="1600" dirty="0"/>
          </a:p>
          <a:p>
            <a:pPr marL="0" indent="0" algn="just">
              <a:buNone/>
            </a:pPr>
            <a:endParaRPr lang="en-GB" sz="1600" dirty="0" smtClean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7FD0E15-DB10-824C-AC46-720C9446D73A}"/>
              </a:ext>
            </a:extLst>
          </p:cNvPr>
          <p:cNvSpPr>
            <a:spLocks noChangeAspect="1"/>
          </p:cNvSpPr>
          <p:nvPr/>
        </p:nvSpPr>
        <p:spPr>
          <a:xfrm>
            <a:off x="7410332" y="1813553"/>
            <a:ext cx="483084" cy="410309"/>
          </a:xfrm>
          <a:custGeom>
            <a:avLst/>
            <a:gdLst>
              <a:gd name="connsiteX0" fmla="*/ 1000089 w 1110656"/>
              <a:gd name="connsiteY0" fmla="*/ 0 h 943340"/>
              <a:gd name="connsiteX1" fmla="*/ 1068667 w 1110656"/>
              <a:gd name="connsiteY1" fmla="*/ 0 h 943340"/>
              <a:gd name="connsiteX2" fmla="*/ 928878 w 1110656"/>
              <a:gd name="connsiteY2" fmla="*/ 480854 h 943340"/>
              <a:gd name="connsiteX3" fmla="*/ 1110656 w 1110656"/>
              <a:gd name="connsiteY3" fmla="*/ 480854 h 943340"/>
              <a:gd name="connsiteX4" fmla="*/ 1110656 w 1110656"/>
              <a:gd name="connsiteY4" fmla="*/ 943340 h 943340"/>
              <a:gd name="connsiteX5" fmla="*/ 591911 w 1110656"/>
              <a:gd name="connsiteY5" fmla="*/ 943340 h 943340"/>
              <a:gd name="connsiteX6" fmla="*/ 591911 w 1110656"/>
              <a:gd name="connsiteY6" fmla="*/ 536352 h 943340"/>
              <a:gd name="connsiteX7" fmla="*/ 408178 w 1110656"/>
              <a:gd name="connsiteY7" fmla="*/ 0 h 943340"/>
              <a:gd name="connsiteX8" fmla="*/ 476756 w 1110656"/>
              <a:gd name="connsiteY8" fmla="*/ 0 h 943340"/>
              <a:gd name="connsiteX9" fmla="*/ 336967 w 1110656"/>
              <a:gd name="connsiteY9" fmla="*/ 480854 h 943340"/>
              <a:gd name="connsiteX10" fmla="*/ 518745 w 1110656"/>
              <a:gd name="connsiteY10" fmla="*/ 480854 h 943340"/>
              <a:gd name="connsiteX11" fmla="*/ 518745 w 1110656"/>
              <a:gd name="connsiteY11" fmla="*/ 943340 h 943340"/>
              <a:gd name="connsiteX12" fmla="*/ 0 w 1110656"/>
              <a:gd name="connsiteY12" fmla="*/ 943340 h 943340"/>
              <a:gd name="connsiteX13" fmla="*/ 0 w 1110656"/>
              <a:gd name="connsiteY13" fmla="*/ 536352 h 94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0656" h="943340">
                <a:moveTo>
                  <a:pt x="1000089" y="0"/>
                </a:moveTo>
                <a:lnTo>
                  <a:pt x="1068667" y="0"/>
                </a:lnTo>
                <a:lnTo>
                  <a:pt x="928878" y="480854"/>
                </a:lnTo>
                <a:lnTo>
                  <a:pt x="1110656" y="480854"/>
                </a:lnTo>
                <a:lnTo>
                  <a:pt x="1110656" y="943340"/>
                </a:lnTo>
                <a:lnTo>
                  <a:pt x="591911" y="943340"/>
                </a:lnTo>
                <a:lnTo>
                  <a:pt x="591911" y="536352"/>
                </a:lnTo>
                <a:close/>
                <a:moveTo>
                  <a:pt x="408178" y="0"/>
                </a:moveTo>
                <a:lnTo>
                  <a:pt x="476756" y="0"/>
                </a:lnTo>
                <a:lnTo>
                  <a:pt x="336967" y="480854"/>
                </a:lnTo>
                <a:lnTo>
                  <a:pt x="518745" y="480854"/>
                </a:lnTo>
                <a:lnTo>
                  <a:pt x="518745" y="943340"/>
                </a:lnTo>
                <a:lnTo>
                  <a:pt x="0" y="943340"/>
                </a:lnTo>
                <a:lnTo>
                  <a:pt x="0" y="53635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C8E3683-AB4F-A340-8E5E-497FFF617A16}"/>
              </a:ext>
            </a:extLst>
          </p:cNvPr>
          <p:cNvSpPr>
            <a:spLocks noChangeAspect="1"/>
          </p:cNvSpPr>
          <p:nvPr/>
        </p:nvSpPr>
        <p:spPr>
          <a:xfrm>
            <a:off x="11491871" y="3927220"/>
            <a:ext cx="478466" cy="401955"/>
          </a:xfrm>
          <a:custGeom>
            <a:avLst/>
            <a:gdLst>
              <a:gd name="connsiteX0" fmla="*/ 604157 w 1122902"/>
              <a:gd name="connsiteY0" fmla="*/ 0 h 943340"/>
              <a:gd name="connsiteX1" fmla="*/ 1122902 w 1122902"/>
              <a:gd name="connsiteY1" fmla="*/ 0 h 943340"/>
              <a:gd name="connsiteX2" fmla="*/ 1122902 w 1122902"/>
              <a:gd name="connsiteY2" fmla="*/ 406988 h 943340"/>
              <a:gd name="connsiteX3" fmla="*/ 714725 w 1122902"/>
              <a:gd name="connsiteY3" fmla="*/ 943340 h 943340"/>
              <a:gd name="connsiteX4" fmla="*/ 646146 w 1122902"/>
              <a:gd name="connsiteY4" fmla="*/ 943340 h 943340"/>
              <a:gd name="connsiteX5" fmla="*/ 785803 w 1122902"/>
              <a:gd name="connsiteY5" fmla="*/ 462354 h 943340"/>
              <a:gd name="connsiteX6" fmla="*/ 604157 w 1122902"/>
              <a:gd name="connsiteY6" fmla="*/ 462354 h 943340"/>
              <a:gd name="connsiteX7" fmla="*/ 0 w 1122902"/>
              <a:gd name="connsiteY7" fmla="*/ 0 h 943340"/>
              <a:gd name="connsiteX8" fmla="*/ 518745 w 1122902"/>
              <a:gd name="connsiteY8" fmla="*/ 0 h 943340"/>
              <a:gd name="connsiteX9" fmla="*/ 518745 w 1122902"/>
              <a:gd name="connsiteY9" fmla="*/ 406988 h 943340"/>
              <a:gd name="connsiteX10" fmla="*/ 110568 w 1122902"/>
              <a:gd name="connsiteY10" fmla="*/ 943340 h 943340"/>
              <a:gd name="connsiteX11" fmla="*/ 41989 w 1122902"/>
              <a:gd name="connsiteY11" fmla="*/ 943340 h 943340"/>
              <a:gd name="connsiteX12" fmla="*/ 181646 w 1122902"/>
              <a:gd name="connsiteY12" fmla="*/ 462354 h 943340"/>
              <a:gd name="connsiteX13" fmla="*/ 0 w 1122902"/>
              <a:gd name="connsiteY13" fmla="*/ 462354 h 94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2902" h="943340">
                <a:moveTo>
                  <a:pt x="604157" y="0"/>
                </a:moveTo>
                <a:lnTo>
                  <a:pt x="1122902" y="0"/>
                </a:lnTo>
                <a:lnTo>
                  <a:pt x="1122902" y="406988"/>
                </a:lnTo>
                <a:lnTo>
                  <a:pt x="714725" y="943340"/>
                </a:lnTo>
                <a:lnTo>
                  <a:pt x="646146" y="943340"/>
                </a:lnTo>
                <a:lnTo>
                  <a:pt x="785803" y="462354"/>
                </a:lnTo>
                <a:lnTo>
                  <a:pt x="604157" y="462354"/>
                </a:lnTo>
                <a:close/>
                <a:moveTo>
                  <a:pt x="0" y="0"/>
                </a:moveTo>
                <a:lnTo>
                  <a:pt x="518745" y="0"/>
                </a:lnTo>
                <a:lnTo>
                  <a:pt x="518745" y="406988"/>
                </a:lnTo>
                <a:lnTo>
                  <a:pt x="110568" y="943340"/>
                </a:lnTo>
                <a:lnTo>
                  <a:pt x="41989" y="943340"/>
                </a:lnTo>
                <a:lnTo>
                  <a:pt x="181646" y="462354"/>
                </a:lnTo>
                <a:lnTo>
                  <a:pt x="0" y="46235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1874" y="2388337"/>
            <a:ext cx="4058926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es-ES" sz="2000" b="1" dirty="0" smtClean="0">
                <a:solidFill>
                  <a:schemeClr val="bg1"/>
                </a:solidFill>
              </a:rPr>
              <a:t>El análisis por exposición permite calcular qué proporción de las pérdidas esperadas totales se encuentra entre el límite y deducible de una capa.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5777" y="355601"/>
            <a:ext cx="7956474" cy="495299"/>
          </a:xfrm>
        </p:spPr>
        <p:txBody>
          <a:bodyPr/>
          <a:lstStyle/>
          <a:p>
            <a:r>
              <a:rPr lang="en-US" dirty="0" smtClean="0"/>
              <a:t>Idea Central </a:t>
            </a:r>
            <a:r>
              <a:rPr lang="en-US" dirty="0" err="1" smtClean="0"/>
              <a:t>Análisis</a:t>
            </a:r>
            <a:r>
              <a:rPr lang="en-US" dirty="0" smtClean="0"/>
              <a:t> por </a:t>
            </a:r>
            <a:r>
              <a:rPr lang="en-US" dirty="0" err="1" smtClean="0">
                <a:solidFill>
                  <a:srgbClr val="002060"/>
                </a:solidFill>
              </a:rPr>
              <a:t>Exposición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542239" y="773939"/>
            <a:ext cx="11225025" cy="32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 smtClean="0">
                <a:solidFill>
                  <a:schemeClr val="tx2"/>
                </a:solidFill>
              </a:rPr>
              <a:t>Procedimiento general</a:t>
            </a:r>
            <a:endParaRPr lang="es-419" dirty="0">
              <a:solidFill>
                <a:schemeClr val="tx2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77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Tipos</a:t>
            </a:r>
            <a:r>
              <a:rPr lang="en-GB" dirty="0" smtClean="0"/>
              <a:t> de </a:t>
            </a:r>
            <a:r>
              <a:rPr lang="en-GB" dirty="0" err="1" smtClean="0"/>
              <a:t>Curvas</a:t>
            </a:r>
            <a:r>
              <a:rPr lang="en-GB" dirty="0" smtClean="0"/>
              <a:t> y </a:t>
            </a:r>
            <a:r>
              <a:rPr lang="en-GB" dirty="0" err="1" smtClean="0"/>
              <a:t>Fundamentos</a:t>
            </a:r>
            <a:r>
              <a:rPr lang="en-GB" dirty="0" smtClean="0"/>
              <a:t> de </a:t>
            </a:r>
            <a:r>
              <a:rPr lang="en-GB" dirty="0" err="1" smtClean="0"/>
              <a:t>Uso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81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7664430" y="2439017"/>
            <a:ext cx="4527540" cy="1979968"/>
          </a:xfrm>
          <a:custGeom>
            <a:avLst/>
            <a:gdLst>
              <a:gd name="connsiteX0" fmla="*/ 2263770 w 4527540"/>
              <a:gd name="connsiteY0" fmla="*/ 0 h 1979968"/>
              <a:gd name="connsiteX1" fmla="*/ 4451308 w 4527540"/>
              <a:gd name="connsiteY1" fmla="*/ 906108 h 1979968"/>
              <a:gd name="connsiteX2" fmla="*/ 4527540 w 4527540"/>
              <a:gd name="connsiteY2" fmla="*/ 989984 h 1979968"/>
              <a:gd name="connsiteX3" fmla="*/ 4451308 w 4527540"/>
              <a:gd name="connsiteY3" fmla="*/ 1073860 h 1979968"/>
              <a:gd name="connsiteX4" fmla="*/ 2263770 w 4527540"/>
              <a:gd name="connsiteY4" fmla="*/ 1979968 h 1979968"/>
              <a:gd name="connsiteX5" fmla="*/ 76232 w 4527540"/>
              <a:gd name="connsiteY5" fmla="*/ 1073860 h 1979968"/>
              <a:gd name="connsiteX6" fmla="*/ 0 w 4527540"/>
              <a:gd name="connsiteY6" fmla="*/ 989984 h 1979968"/>
              <a:gd name="connsiteX7" fmla="*/ 76232 w 4527540"/>
              <a:gd name="connsiteY7" fmla="*/ 906108 h 1979968"/>
              <a:gd name="connsiteX8" fmla="*/ 2263770 w 4527540"/>
              <a:gd name="connsiteY8" fmla="*/ 0 h 197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7540" h="1979968">
                <a:moveTo>
                  <a:pt x="2263770" y="0"/>
                </a:moveTo>
                <a:cubicBezTo>
                  <a:pt x="3118057" y="0"/>
                  <a:pt x="3891469" y="346268"/>
                  <a:pt x="4451308" y="906108"/>
                </a:cubicBezTo>
                <a:lnTo>
                  <a:pt x="4527540" y="989984"/>
                </a:lnTo>
                <a:lnTo>
                  <a:pt x="4451308" y="1073860"/>
                </a:lnTo>
                <a:cubicBezTo>
                  <a:pt x="3891469" y="1633700"/>
                  <a:pt x="3118057" y="1979968"/>
                  <a:pt x="2263770" y="1979968"/>
                </a:cubicBezTo>
                <a:cubicBezTo>
                  <a:pt x="1409483" y="1979968"/>
                  <a:pt x="636072" y="1633700"/>
                  <a:pt x="76232" y="1073860"/>
                </a:cubicBezTo>
                <a:lnTo>
                  <a:pt x="0" y="989984"/>
                </a:lnTo>
                <a:lnTo>
                  <a:pt x="76232" y="906108"/>
                </a:lnTo>
                <a:cubicBezTo>
                  <a:pt x="636072" y="346268"/>
                  <a:pt x="1409483" y="0"/>
                  <a:pt x="2263770" y="0"/>
                </a:cubicBezTo>
                <a:close/>
              </a:path>
            </a:pathLst>
          </a:custGeom>
          <a:solidFill>
            <a:srgbClr val="002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34554" y="-5080"/>
            <a:ext cx="5357447" cy="3434081"/>
          </a:xfrm>
          <a:custGeom>
            <a:avLst/>
            <a:gdLst>
              <a:gd name="connsiteX0" fmla="*/ 303924 w 5357447"/>
              <a:gd name="connsiteY0" fmla="*/ 0 h 3434081"/>
              <a:gd name="connsiteX1" fmla="*/ 5357447 w 5357447"/>
              <a:gd name="connsiteY1" fmla="*/ 0 h 3434081"/>
              <a:gd name="connsiteX2" fmla="*/ 5357447 w 5357447"/>
              <a:gd name="connsiteY2" fmla="*/ 3434047 h 3434081"/>
              <a:gd name="connsiteX3" fmla="*/ 5357416 w 5357447"/>
              <a:gd name="connsiteY3" fmla="*/ 3434081 h 3434081"/>
              <a:gd name="connsiteX4" fmla="*/ 5281184 w 5357447"/>
              <a:gd name="connsiteY4" fmla="*/ 3350205 h 3434081"/>
              <a:gd name="connsiteX5" fmla="*/ 3093646 w 5357447"/>
              <a:gd name="connsiteY5" fmla="*/ 2444097 h 3434081"/>
              <a:gd name="connsiteX6" fmla="*/ 906108 w 5357447"/>
              <a:gd name="connsiteY6" fmla="*/ 3350205 h 3434081"/>
              <a:gd name="connsiteX7" fmla="*/ 829876 w 5357447"/>
              <a:gd name="connsiteY7" fmla="*/ 3434081 h 3434081"/>
              <a:gd name="connsiteX8" fmla="*/ 706438 w 5357447"/>
              <a:gd name="connsiteY8" fmla="*/ 3298265 h 3434081"/>
              <a:gd name="connsiteX9" fmla="*/ 0 w 5357447"/>
              <a:gd name="connsiteY9" fmla="*/ 1330419 h 3434081"/>
              <a:gd name="connsiteX10" fmla="*/ 243114 w 5357447"/>
              <a:gd name="connsiteY10" fmla="*/ 126232 h 3434081"/>
              <a:gd name="connsiteX11" fmla="*/ 303924 w 5357447"/>
              <a:gd name="connsiteY11" fmla="*/ 0 h 343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7447" h="3434081">
                <a:moveTo>
                  <a:pt x="303924" y="0"/>
                </a:moveTo>
                <a:lnTo>
                  <a:pt x="5357447" y="0"/>
                </a:lnTo>
                <a:lnTo>
                  <a:pt x="5357447" y="3434047"/>
                </a:lnTo>
                <a:lnTo>
                  <a:pt x="5357416" y="3434081"/>
                </a:lnTo>
                <a:lnTo>
                  <a:pt x="5281184" y="3350205"/>
                </a:lnTo>
                <a:cubicBezTo>
                  <a:pt x="4721345" y="2790365"/>
                  <a:pt x="3947933" y="2444097"/>
                  <a:pt x="3093646" y="2444097"/>
                </a:cubicBezTo>
                <a:cubicBezTo>
                  <a:pt x="2239359" y="2444097"/>
                  <a:pt x="1465948" y="2790365"/>
                  <a:pt x="906108" y="3350205"/>
                </a:cubicBezTo>
                <a:lnTo>
                  <a:pt x="829876" y="3434081"/>
                </a:lnTo>
                <a:lnTo>
                  <a:pt x="706438" y="3298265"/>
                </a:lnTo>
                <a:cubicBezTo>
                  <a:pt x="265112" y="2763501"/>
                  <a:pt x="0" y="2077920"/>
                  <a:pt x="0" y="1330419"/>
                </a:cubicBezTo>
                <a:cubicBezTo>
                  <a:pt x="0" y="903276"/>
                  <a:pt x="86567" y="496351"/>
                  <a:pt x="243114" y="126232"/>
                </a:cubicBezTo>
                <a:lnTo>
                  <a:pt x="303924" y="0"/>
                </a:lnTo>
                <a:close/>
              </a:path>
            </a:pathLst>
          </a:cu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34554" y="3429001"/>
            <a:ext cx="5357447" cy="3428999"/>
          </a:xfrm>
          <a:custGeom>
            <a:avLst/>
            <a:gdLst>
              <a:gd name="connsiteX0" fmla="*/ 829876 w 5357447"/>
              <a:gd name="connsiteY0" fmla="*/ 0 h 3428999"/>
              <a:gd name="connsiteX1" fmla="*/ 906108 w 5357447"/>
              <a:gd name="connsiteY1" fmla="*/ 83876 h 3428999"/>
              <a:gd name="connsiteX2" fmla="*/ 3093646 w 5357447"/>
              <a:gd name="connsiteY2" fmla="*/ 989984 h 3428999"/>
              <a:gd name="connsiteX3" fmla="*/ 5281184 w 5357447"/>
              <a:gd name="connsiteY3" fmla="*/ 83876 h 3428999"/>
              <a:gd name="connsiteX4" fmla="*/ 5357416 w 5357447"/>
              <a:gd name="connsiteY4" fmla="*/ 0 h 3428999"/>
              <a:gd name="connsiteX5" fmla="*/ 5357447 w 5357447"/>
              <a:gd name="connsiteY5" fmla="*/ 34 h 3428999"/>
              <a:gd name="connsiteX6" fmla="*/ 5357447 w 5357447"/>
              <a:gd name="connsiteY6" fmla="*/ 3428999 h 3428999"/>
              <a:gd name="connsiteX7" fmla="*/ 301475 w 5357447"/>
              <a:gd name="connsiteY7" fmla="*/ 3428999 h 3428999"/>
              <a:gd name="connsiteX8" fmla="*/ 243114 w 5357447"/>
              <a:gd name="connsiteY8" fmla="*/ 3307849 h 3428999"/>
              <a:gd name="connsiteX9" fmla="*/ 0 w 5357447"/>
              <a:gd name="connsiteY9" fmla="*/ 2103662 h 3428999"/>
              <a:gd name="connsiteX10" fmla="*/ 706438 w 5357447"/>
              <a:gd name="connsiteY10" fmla="*/ 135816 h 3428999"/>
              <a:gd name="connsiteX11" fmla="*/ 829876 w 5357447"/>
              <a:gd name="connsiteY11" fmla="*/ 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7447" h="3428999">
                <a:moveTo>
                  <a:pt x="829876" y="0"/>
                </a:moveTo>
                <a:lnTo>
                  <a:pt x="906108" y="83876"/>
                </a:lnTo>
                <a:cubicBezTo>
                  <a:pt x="1465948" y="643716"/>
                  <a:pt x="2239359" y="989984"/>
                  <a:pt x="3093646" y="989984"/>
                </a:cubicBezTo>
                <a:cubicBezTo>
                  <a:pt x="3947933" y="989984"/>
                  <a:pt x="4721345" y="643716"/>
                  <a:pt x="5281184" y="83876"/>
                </a:cubicBezTo>
                <a:lnTo>
                  <a:pt x="5357416" y="0"/>
                </a:lnTo>
                <a:lnTo>
                  <a:pt x="5357447" y="34"/>
                </a:lnTo>
                <a:lnTo>
                  <a:pt x="5357447" y="3428999"/>
                </a:lnTo>
                <a:lnTo>
                  <a:pt x="301475" y="3428999"/>
                </a:lnTo>
                <a:lnTo>
                  <a:pt x="243114" y="3307849"/>
                </a:lnTo>
                <a:cubicBezTo>
                  <a:pt x="86567" y="2937730"/>
                  <a:pt x="0" y="2530806"/>
                  <a:pt x="0" y="2103662"/>
                </a:cubicBezTo>
                <a:cubicBezTo>
                  <a:pt x="0" y="1356161"/>
                  <a:pt x="265112" y="670580"/>
                  <a:pt x="706438" y="135816"/>
                </a:cubicBezTo>
                <a:lnTo>
                  <a:pt x="829876" y="0"/>
                </a:lnTo>
                <a:close/>
              </a:path>
            </a:pathLst>
          </a:custGeom>
          <a:solidFill>
            <a:srgbClr val="76D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45756" y="857250"/>
            <a:ext cx="3764888" cy="449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  <a:ea typeface="MS PGothic"/>
              </a:rPr>
              <a:t>Curvas</a:t>
            </a:r>
            <a:r>
              <a:rPr lang="en-US" b="1" dirty="0" smtClean="0">
                <a:solidFill>
                  <a:srgbClr val="FFFFFF"/>
                </a:solidFill>
                <a:ea typeface="MS PGothic"/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  <a:ea typeface="MS PGothic"/>
              </a:rPr>
              <a:t>Exposición</a:t>
            </a:r>
            <a:endParaRPr lang="en-US" b="1" dirty="0">
              <a:solidFill>
                <a:srgbClr val="FFFFFF"/>
              </a:solidFill>
              <a:ea typeface="MS PGothic"/>
            </a:endParaRPr>
          </a:p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FFFFFF"/>
                </a:solidFill>
                <a:ea typeface="MS PGothic"/>
              </a:rPr>
              <a:t>Daños</a:t>
            </a:r>
            <a:r>
              <a:rPr lang="en-US" sz="1600" dirty="0" smtClean="0">
                <a:solidFill>
                  <a:srgbClr val="FFFFFF"/>
                </a:solidFill>
                <a:ea typeface="MS PGothic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ea typeface="MS PGothic"/>
              </a:rPr>
              <a:t>materiales</a:t>
            </a:r>
            <a:r>
              <a:rPr lang="en-US" sz="1600" dirty="0" smtClean="0">
                <a:solidFill>
                  <a:srgbClr val="FFFFFF"/>
                </a:solidFill>
                <a:ea typeface="MS PGothic"/>
              </a:rPr>
              <a:t> (</a:t>
            </a:r>
            <a:r>
              <a:rPr lang="en-US" sz="1600" dirty="0" err="1" smtClean="0">
                <a:solidFill>
                  <a:srgbClr val="FFFFFF"/>
                </a:solidFill>
                <a:ea typeface="MS PGothic"/>
              </a:rPr>
              <a:t>Propiedad</a:t>
            </a:r>
            <a:r>
              <a:rPr lang="en-US" sz="1600" dirty="0" smtClean="0">
                <a:solidFill>
                  <a:srgbClr val="FFFFFF"/>
                </a:solidFill>
                <a:ea typeface="MS PGothic"/>
              </a:rPr>
              <a:t>)</a:t>
            </a:r>
            <a:endParaRPr lang="en-US" sz="1600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45756" y="4864974"/>
            <a:ext cx="3764888" cy="449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C77"/>
                </a:solidFill>
                <a:ea typeface="MS PGothic"/>
              </a:rPr>
              <a:t>ILFs (Increased Limit Factors)</a:t>
            </a:r>
            <a:endParaRPr lang="en-US" b="1" dirty="0">
              <a:solidFill>
                <a:srgbClr val="002C77"/>
              </a:solidFill>
              <a:ea typeface="MS PGothic"/>
            </a:endParaRPr>
          </a:p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2C77"/>
                </a:solidFill>
                <a:ea typeface="MS PGothic"/>
              </a:rPr>
              <a:t>Responsabilidad</a:t>
            </a:r>
            <a:r>
              <a:rPr lang="en-US" sz="1600" dirty="0" smtClean="0">
                <a:solidFill>
                  <a:srgbClr val="002C77"/>
                </a:solidFill>
                <a:ea typeface="MS PGothic"/>
              </a:rPr>
              <a:t> Civil</a:t>
            </a:r>
            <a:endParaRPr lang="en-US" sz="1600" dirty="0">
              <a:solidFill>
                <a:srgbClr val="002C77"/>
              </a:solidFill>
              <a:ea typeface="MS P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45756" y="3294685"/>
            <a:ext cx="3764888" cy="238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  <a:ea typeface="MS PGothic"/>
              </a:rPr>
              <a:t>Curvas</a:t>
            </a:r>
            <a:r>
              <a:rPr lang="en-US" b="1" dirty="0" smtClean="0">
                <a:solidFill>
                  <a:srgbClr val="FFFFFF"/>
                </a:solidFill>
                <a:ea typeface="MS PGothic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ea typeface="MS PGothic"/>
              </a:rPr>
              <a:t>paramétricas</a:t>
            </a:r>
            <a:endParaRPr lang="en-US" sz="1600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/>
              <a:t>C</a:t>
            </a:r>
            <a:r>
              <a:rPr lang="en-US" dirty="0" err="1" smtClean="0"/>
              <a:t>urvas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419" dirty="0">
                <a:solidFill>
                  <a:schemeClr val="tx2"/>
                </a:solidFill>
              </a:rPr>
              <a:t>Propiedad vs Responsabilidad Civil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gray">
          <a:xfrm>
            <a:off x="485776" y="1554926"/>
            <a:ext cx="6170206" cy="18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kern="0" dirty="0" smtClean="0"/>
              <a:t>Las </a:t>
            </a:r>
            <a:r>
              <a:rPr lang="es-ES" sz="1600" b="1" kern="0" dirty="0" smtClean="0">
                <a:solidFill>
                  <a:srgbClr val="EE3D8B"/>
                </a:solidFill>
              </a:rPr>
              <a:t>Curvas de Exposición</a:t>
            </a:r>
            <a:r>
              <a:rPr lang="es-ES" sz="1400" kern="0" dirty="0">
                <a:solidFill>
                  <a:srgbClr val="EE3D8B"/>
                </a:solidFill>
              </a:rPr>
              <a:t> </a:t>
            </a:r>
            <a:r>
              <a:rPr lang="es-ES" sz="1400" kern="0" dirty="0" smtClean="0"/>
              <a:t>(o </a:t>
            </a:r>
            <a:r>
              <a:rPr lang="es-ES" sz="1400" kern="0" dirty="0" err="1" smtClean="0"/>
              <a:t>First</a:t>
            </a:r>
            <a:r>
              <a:rPr lang="es-ES" sz="1400" kern="0" dirty="0" smtClean="0"/>
              <a:t> </a:t>
            </a:r>
            <a:r>
              <a:rPr lang="es-ES" sz="1400" kern="0" dirty="0" err="1" smtClean="0"/>
              <a:t>Loss</a:t>
            </a:r>
            <a:r>
              <a:rPr lang="es-ES" sz="1400" kern="0" dirty="0" smtClean="0"/>
              <a:t> </a:t>
            </a:r>
            <a:r>
              <a:rPr lang="es-ES" sz="1400" kern="0" dirty="0" err="1" smtClean="0"/>
              <a:t>Scale</a:t>
            </a:r>
            <a:r>
              <a:rPr lang="es-ES" sz="1400" kern="0" dirty="0" smtClean="0"/>
              <a:t>, FLS), se utilizan para la cotización de ramos de propiedad.</a:t>
            </a:r>
          </a:p>
          <a:p>
            <a:pPr algn="just">
              <a:lnSpc>
                <a:spcPts val="1700"/>
              </a:lnSpc>
              <a:spcAft>
                <a:spcPct val="5000"/>
              </a:spcAft>
            </a:pPr>
            <a:r>
              <a:rPr lang="es-ES" sz="1400" b="1" kern="0" dirty="0" smtClean="0"/>
              <a:t>Supuesto principal: </a:t>
            </a:r>
            <a:r>
              <a:rPr lang="es-ES" sz="1400" kern="0" dirty="0" smtClean="0"/>
              <a:t>el porcentaje de daño (sinestro dividido por suma asegurada) es independiente del tamaño del riesgo.</a:t>
            </a:r>
          </a:p>
          <a:p>
            <a:pPr algn="just"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 smtClean="0"/>
              <a:t>Relacionan la proporción de prima original de una banda del perfil que se corresponde con los siniestros esperados cedidos a una capa. 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gray">
          <a:xfrm>
            <a:off x="485776" y="3893722"/>
            <a:ext cx="6170205" cy="223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3200" indent="-203200" algn="l" rtl="0" fontAlgn="base">
              <a:spcBef>
                <a:spcPct val="6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279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863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0414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4986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558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130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0200" indent="-1778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ts val="1700"/>
              </a:lnSpc>
              <a:spcAft>
                <a:spcPct val="5000"/>
              </a:spcAft>
              <a:buNone/>
            </a:pPr>
            <a:r>
              <a:rPr lang="es-ES" sz="1400" kern="0" dirty="0" smtClean="0"/>
              <a:t>Las </a:t>
            </a:r>
            <a:r>
              <a:rPr lang="es-ES" sz="1600" b="1" kern="0" dirty="0" err="1">
                <a:solidFill>
                  <a:srgbClr val="EE3D8B"/>
                </a:solidFill>
              </a:rPr>
              <a:t>ILFs</a:t>
            </a:r>
            <a:r>
              <a:rPr lang="es-ES" sz="1600" b="1" kern="0" dirty="0">
                <a:solidFill>
                  <a:srgbClr val="EE3D8B"/>
                </a:solidFill>
              </a:rPr>
              <a:t> </a:t>
            </a:r>
            <a:r>
              <a:rPr lang="es-ES" sz="1400" kern="0" dirty="0"/>
              <a:t>(</a:t>
            </a:r>
            <a:r>
              <a:rPr lang="es-ES" sz="1400" kern="0" dirty="0" err="1" smtClean="0"/>
              <a:t>Increased</a:t>
            </a:r>
            <a:r>
              <a:rPr lang="es-ES" sz="1400" kern="0" dirty="0" smtClean="0"/>
              <a:t> </a:t>
            </a:r>
            <a:r>
              <a:rPr lang="es-ES" sz="1400" kern="0" dirty="0" err="1" smtClean="0"/>
              <a:t>Limit</a:t>
            </a:r>
            <a:r>
              <a:rPr lang="es-ES" sz="1400" kern="0" dirty="0" smtClean="0"/>
              <a:t> </a:t>
            </a:r>
            <a:r>
              <a:rPr lang="es-ES" sz="1400" kern="0" dirty="0" err="1" smtClean="0"/>
              <a:t>Factors</a:t>
            </a:r>
            <a:r>
              <a:rPr lang="es-ES" sz="1400" kern="0" dirty="0" smtClean="0"/>
              <a:t>)</a:t>
            </a:r>
            <a:r>
              <a:rPr lang="es-ES" sz="1200" kern="0" dirty="0" smtClean="0"/>
              <a:t> </a:t>
            </a:r>
            <a:r>
              <a:rPr lang="es-ES" sz="1400" kern="0" dirty="0" smtClean="0"/>
              <a:t>se utilizan para la cotización de ramos de Responsabilidad Civil. </a:t>
            </a:r>
          </a:p>
          <a:p>
            <a:pPr algn="just"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 smtClean="0"/>
              <a:t>La severidad del posible evento es ilimitada, aunque existen límites de cobertura dependiendo de la capacidad del tomador de la póliza. </a:t>
            </a:r>
          </a:p>
          <a:p>
            <a:pPr algn="just">
              <a:lnSpc>
                <a:spcPts val="1700"/>
              </a:lnSpc>
              <a:spcAft>
                <a:spcPct val="5000"/>
              </a:spcAft>
            </a:pPr>
            <a:r>
              <a:rPr lang="es-ES" sz="1400" b="1" kern="0" dirty="0" smtClean="0"/>
              <a:t>Supuesto principal: </a:t>
            </a:r>
            <a:r>
              <a:rPr lang="es-ES" sz="1400" kern="0" dirty="0" smtClean="0"/>
              <a:t>la frecuencia y severidad del siniestro es independiente del límite. </a:t>
            </a:r>
          </a:p>
          <a:p>
            <a:pPr algn="just">
              <a:lnSpc>
                <a:spcPts val="1700"/>
              </a:lnSpc>
              <a:spcAft>
                <a:spcPct val="5000"/>
              </a:spcAft>
            </a:pPr>
            <a:r>
              <a:rPr lang="es-ES" sz="1400" kern="0" dirty="0" smtClean="0"/>
              <a:t>Relacionan el precio de cualquier límite de cobertura con el coste por un límite básico. </a:t>
            </a:r>
            <a:endParaRPr lang="es-ES" sz="1400" kern="0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148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Curvas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sadas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/>
              <a:t>P</a:t>
            </a:r>
            <a:r>
              <a:rPr lang="en-US" dirty="0" err="1" smtClean="0"/>
              <a:t>ráctica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4440" y="3554482"/>
            <a:ext cx="1951178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19904" y="978193"/>
            <a:ext cx="255938" cy="5411807"/>
          </a:xfrm>
          <a:custGeom>
            <a:avLst/>
            <a:gdLst>
              <a:gd name="connsiteX0" fmla="*/ 335756 w 338138"/>
              <a:gd name="connsiteY0" fmla="*/ 0 h 1600200"/>
              <a:gd name="connsiteX1" fmla="*/ 0 w 338138"/>
              <a:gd name="connsiteY1" fmla="*/ 0 h 1600200"/>
              <a:gd name="connsiteX2" fmla="*/ 0 w 338138"/>
              <a:gd name="connsiteY2" fmla="*/ 1600200 h 1600200"/>
              <a:gd name="connsiteX3" fmla="*/ 338138 w 33813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8" h="1600200">
                <a:moveTo>
                  <a:pt x="335756" y="0"/>
                </a:moveTo>
                <a:lnTo>
                  <a:pt x="0" y="0"/>
                </a:lnTo>
                <a:lnTo>
                  <a:pt x="0" y="1600200"/>
                </a:lnTo>
                <a:lnTo>
                  <a:pt x="338138" y="160020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06772"/>
              </p:ext>
            </p:extLst>
          </p:nvPr>
        </p:nvGraphicFramePr>
        <p:xfrm>
          <a:off x="3875842" y="978193"/>
          <a:ext cx="7947563" cy="5411809"/>
        </p:xfrm>
        <a:graphic>
          <a:graphicData uri="http://schemas.openxmlformats.org/drawingml/2006/table">
            <a:tbl>
              <a:tblPr firstRow="1" bandRow="1"/>
              <a:tblGrid>
                <a:gridCol w="7947563">
                  <a:extLst>
                    <a:ext uri="{9D8B030D-6E8A-4147-A177-3AD203B41FA5}">
                      <a16:colId xmlns:a16="http://schemas.microsoft.com/office/drawing/2014/main" val="2867811268"/>
                    </a:ext>
                  </a:extLst>
                </a:gridCol>
              </a:tblGrid>
              <a:tr h="108358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2"/>
                          </a:solidFill>
                        </a:rPr>
                        <a:t>Curvas</a:t>
                      </a:r>
                      <a:r>
                        <a:rPr lang="en-US" sz="1800" b="1" baseline="0" dirty="0" smtClean="0">
                          <a:solidFill>
                            <a:schemeClr val="accent2"/>
                          </a:solidFill>
                        </a:rPr>
                        <a:t> Swiss Re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Curvas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empíricas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para da</a:t>
                      </a:r>
                      <a:r>
                        <a:rPr lang="es-ES" sz="1600" kern="0" dirty="0" err="1" smtClean="0"/>
                        <a:t>ño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materiales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basadas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datos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siniestros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de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Incendio 1959-67.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Muy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usadas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por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reaseguradores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Latinoamérica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84169"/>
                  </a:ext>
                </a:extLst>
              </a:tr>
              <a:tr h="108154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 err="1" smtClean="0">
                          <a:solidFill>
                            <a:schemeClr val="accent2"/>
                          </a:solidFill>
                        </a:rPr>
                        <a:t>Curvas</a:t>
                      </a:r>
                      <a:r>
                        <a:rPr lang="en-US" sz="1800" b="1" dirty="0" smtClean="0">
                          <a:solidFill>
                            <a:schemeClr val="accent2"/>
                          </a:solidFill>
                        </a:rPr>
                        <a:t> MBBEFD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Curvas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paramétricas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para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tarificar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ramos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propiedad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, Ingeniería y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transportes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95354"/>
                  </a:ext>
                </a:extLst>
              </a:tr>
              <a:tr h="10835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Curvas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de Lloyd’s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DE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Curvas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empíricas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para da</a:t>
                      </a:r>
                      <a:r>
                        <a:rPr lang="es-ES" sz="1600" kern="0" dirty="0" err="1" smtClean="0"/>
                        <a:t>ño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materiales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desarrolladas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por Lloyd’s para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cotizar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contratos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reaseguro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047846"/>
                  </a:ext>
                </a:extLst>
              </a:tr>
              <a:tr h="10815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Curvas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ISO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DE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Curvas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empíricas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para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responsabilidad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civil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EE.UU,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actualizadas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frecuentemente</a:t>
                      </a:r>
                      <a:r>
                        <a:rPr lang="es-ES" sz="1600" kern="0" dirty="0" smtClean="0"/>
                        <a:t>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53812"/>
                  </a:ext>
                </a:extLst>
              </a:tr>
              <a:tr h="10815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Riebesell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y Pareto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DE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Curvas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paramétricas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para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tarificar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ramos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responsabilidad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civil.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0202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31801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70840" y="2347570"/>
            <a:ext cx="2382520" cy="2784586"/>
            <a:chOff x="370840" y="2347570"/>
            <a:chExt cx="2382520" cy="278458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70840" y="2347570"/>
              <a:ext cx="2382520" cy="2784586"/>
            </a:xfrm>
            <a:custGeom>
              <a:avLst/>
              <a:gdLst>
                <a:gd name="T0" fmla="*/ 101 w 115"/>
                <a:gd name="T1" fmla="*/ 23 h 134"/>
                <a:gd name="T2" fmla="*/ 27 w 115"/>
                <a:gd name="T3" fmla="*/ 19 h 134"/>
                <a:gd name="T4" fmla="*/ 10 w 115"/>
                <a:gd name="T5" fmla="*/ 58 h 134"/>
                <a:gd name="T6" fmla="*/ 10 w 115"/>
                <a:gd name="T7" fmla="*/ 61 h 134"/>
                <a:gd name="T8" fmla="*/ 0 w 115"/>
                <a:gd name="T9" fmla="*/ 82 h 134"/>
                <a:gd name="T10" fmla="*/ 2 w 115"/>
                <a:gd name="T11" fmla="*/ 87 h 134"/>
                <a:gd name="T12" fmla="*/ 10 w 115"/>
                <a:gd name="T13" fmla="*/ 92 h 134"/>
                <a:gd name="T14" fmla="*/ 10 w 115"/>
                <a:gd name="T15" fmla="*/ 106 h 134"/>
                <a:gd name="T16" fmla="*/ 26 w 115"/>
                <a:gd name="T17" fmla="*/ 122 h 134"/>
                <a:gd name="T18" fmla="*/ 42 w 115"/>
                <a:gd name="T19" fmla="*/ 122 h 134"/>
                <a:gd name="T20" fmla="*/ 42 w 115"/>
                <a:gd name="T21" fmla="*/ 130 h 134"/>
                <a:gd name="T22" fmla="*/ 46 w 115"/>
                <a:gd name="T23" fmla="*/ 134 h 134"/>
                <a:gd name="T24" fmla="*/ 50 w 115"/>
                <a:gd name="T25" fmla="*/ 130 h 134"/>
                <a:gd name="T26" fmla="*/ 50 w 115"/>
                <a:gd name="T27" fmla="*/ 118 h 134"/>
                <a:gd name="T28" fmla="*/ 46 w 115"/>
                <a:gd name="T29" fmla="*/ 114 h 134"/>
                <a:gd name="T30" fmla="*/ 26 w 115"/>
                <a:gd name="T31" fmla="*/ 114 h 134"/>
                <a:gd name="T32" fmla="*/ 18 w 115"/>
                <a:gd name="T33" fmla="*/ 106 h 134"/>
                <a:gd name="T34" fmla="*/ 18 w 115"/>
                <a:gd name="T35" fmla="*/ 90 h 134"/>
                <a:gd name="T36" fmla="*/ 16 w 115"/>
                <a:gd name="T37" fmla="*/ 87 h 134"/>
                <a:gd name="T38" fmla="*/ 9 w 115"/>
                <a:gd name="T39" fmla="*/ 82 h 134"/>
                <a:gd name="T40" fmla="*/ 18 w 115"/>
                <a:gd name="T41" fmla="*/ 64 h 134"/>
                <a:gd name="T42" fmla="*/ 18 w 115"/>
                <a:gd name="T43" fmla="*/ 62 h 134"/>
                <a:gd name="T44" fmla="*/ 18 w 115"/>
                <a:gd name="T45" fmla="*/ 58 h 134"/>
                <a:gd name="T46" fmla="*/ 33 w 115"/>
                <a:gd name="T47" fmla="*/ 25 h 134"/>
                <a:gd name="T48" fmla="*/ 95 w 115"/>
                <a:gd name="T49" fmla="*/ 29 h 134"/>
                <a:gd name="T50" fmla="*/ 106 w 115"/>
                <a:gd name="T51" fmla="*/ 60 h 134"/>
                <a:gd name="T52" fmla="*/ 91 w 115"/>
                <a:gd name="T53" fmla="*/ 91 h 134"/>
                <a:gd name="T54" fmla="*/ 90 w 115"/>
                <a:gd name="T55" fmla="*/ 94 h 134"/>
                <a:gd name="T56" fmla="*/ 90 w 115"/>
                <a:gd name="T57" fmla="*/ 130 h 134"/>
                <a:gd name="T58" fmla="*/ 94 w 115"/>
                <a:gd name="T59" fmla="*/ 134 h 134"/>
                <a:gd name="T60" fmla="*/ 98 w 115"/>
                <a:gd name="T61" fmla="*/ 130 h 134"/>
                <a:gd name="T62" fmla="*/ 98 w 115"/>
                <a:gd name="T63" fmla="*/ 95 h 134"/>
                <a:gd name="T64" fmla="*/ 114 w 115"/>
                <a:gd name="T65" fmla="*/ 61 h 134"/>
                <a:gd name="T66" fmla="*/ 101 w 115"/>
                <a:gd name="T67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34">
                  <a:moveTo>
                    <a:pt x="101" y="23"/>
                  </a:moveTo>
                  <a:cubicBezTo>
                    <a:pt x="82" y="2"/>
                    <a:pt x="49" y="0"/>
                    <a:pt x="27" y="19"/>
                  </a:cubicBezTo>
                  <a:cubicBezTo>
                    <a:pt x="16" y="29"/>
                    <a:pt x="10" y="43"/>
                    <a:pt x="10" y="5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0" y="86"/>
                    <a:pt x="2" y="87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0" y="115"/>
                    <a:pt x="17" y="122"/>
                    <a:pt x="26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2"/>
                    <a:pt x="44" y="134"/>
                    <a:pt x="46" y="134"/>
                  </a:cubicBezTo>
                  <a:cubicBezTo>
                    <a:pt x="48" y="134"/>
                    <a:pt x="50" y="132"/>
                    <a:pt x="50" y="130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6"/>
                    <a:pt x="48" y="114"/>
                    <a:pt x="4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2" y="114"/>
                    <a:pt x="18" y="110"/>
                    <a:pt x="18" y="10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7" y="87"/>
                    <a:pt x="16" y="87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46"/>
                    <a:pt x="23" y="34"/>
                    <a:pt x="33" y="25"/>
                  </a:cubicBezTo>
                  <a:cubicBezTo>
                    <a:pt x="51" y="9"/>
                    <a:pt x="79" y="11"/>
                    <a:pt x="95" y="29"/>
                  </a:cubicBezTo>
                  <a:cubicBezTo>
                    <a:pt x="103" y="37"/>
                    <a:pt x="107" y="49"/>
                    <a:pt x="106" y="60"/>
                  </a:cubicBezTo>
                  <a:cubicBezTo>
                    <a:pt x="105" y="72"/>
                    <a:pt x="100" y="83"/>
                    <a:pt x="91" y="91"/>
                  </a:cubicBezTo>
                  <a:cubicBezTo>
                    <a:pt x="90" y="91"/>
                    <a:pt x="90" y="93"/>
                    <a:pt x="90" y="9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2"/>
                    <a:pt x="92" y="134"/>
                    <a:pt x="94" y="134"/>
                  </a:cubicBezTo>
                  <a:cubicBezTo>
                    <a:pt x="96" y="134"/>
                    <a:pt x="98" y="132"/>
                    <a:pt x="98" y="130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108" y="86"/>
                    <a:pt x="113" y="74"/>
                    <a:pt x="114" y="61"/>
                  </a:cubicBezTo>
                  <a:cubicBezTo>
                    <a:pt x="115" y="47"/>
                    <a:pt x="110" y="34"/>
                    <a:pt x="10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70705" y="2972985"/>
              <a:ext cx="1176369" cy="1161485"/>
            </a:xfrm>
            <a:custGeom>
              <a:avLst/>
              <a:gdLst>
                <a:gd name="T0" fmla="*/ 52 w 56"/>
                <a:gd name="T1" fmla="*/ 24 h 56"/>
                <a:gd name="T2" fmla="*/ 48 w 56"/>
                <a:gd name="T3" fmla="*/ 24 h 56"/>
                <a:gd name="T4" fmla="*/ 45 w 56"/>
                <a:gd name="T5" fmla="*/ 17 h 56"/>
                <a:gd name="T6" fmla="*/ 48 w 56"/>
                <a:gd name="T7" fmla="*/ 14 h 56"/>
                <a:gd name="T8" fmla="*/ 48 w 56"/>
                <a:gd name="T9" fmla="*/ 8 h 56"/>
                <a:gd name="T10" fmla="*/ 42 w 56"/>
                <a:gd name="T11" fmla="*/ 8 h 56"/>
                <a:gd name="T12" fmla="*/ 39 w 56"/>
                <a:gd name="T13" fmla="*/ 11 h 56"/>
                <a:gd name="T14" fmla="*/ 32 w 56"/>
                <a:gd name="T15" fmla="*/ 8 h 56"/>
                <a:gd name="T16" fmla="*/ 32 w 56"/>
                <a:gd name="T17" fmla="*/ 4 h 56"/>
                <a:gd name="T18" fmla="*/ 28 w 56"/>
                <a:gd name="T19" fmla="*/ 0 h 56"/>
                <a:gd name="T20" fmla="*/ 24 w 56"/>
                <a:gd name="T21" fmla="*/ 4 h 56"/>
                <a:gd name="T22" fmla="*/ 24 w 56"/>
                <a:gd name="T23" fmla="*/ 8 h 56"/>
                <a:gd name="T24" fmla="*/ 17 w 56"/>
                <a:gd name="T25" fmla="*/ 11 h 56"/>
                <a:gd name="T26" fmla="*/ 14 w 56"/>
                <a:gd name="T27" fmla="*/ 8 h 56"/>
                <a:gd name="T28" fmla="*/ 8 w 56"/>
                <a:gd name="T29" fmla="*/ 8 h 56"/>
                <a:gd name="T30" fmla="*/ 8 w 56"/>
                <a:gd name="T31" fmla="*/ 14 h 56"/>
                <a:gd name="T32" fmla="*/ 11 w 56"/>
                <a:gd name="T33" fmla="*/ 17 h 56"/>
                <a:gd name="T34" fmla="*/ 8 w 56"/>
                <a:gd name="T35" fmla="*/ 24 h 56"/>
                <a:gd name="T36" fmla="*/ 4 w 56"/>
                <a:gd name="T37" fmla="*/ 24 h 56"/>
                <a:gd name="T38" fmla="*/ 0 w 56"/>
                <a:gd name="T39" fmla="*/ 28 h 56"/>
                <a:gd name="T40" fmla="*/ 4 w 56"/>
                <a:gd name="T41" fmla="*/ 32 h 56"/>
                <a:gd name="T42" fmla="*/ 8 w 56"/>
                <a:gd name="T43" fmla="*/ 32 h 56"/>
                <a:gd name="T44" fmla="*/ 11 w 56"/>
                <a:gd name="T45" fmla="*/ 39 h 56"/>
                <a:gd name="T46" fmla="*/ 8 w 56"/>
                <a:gd name="T47" fmla="*/ 42 h 56"/>
                <a:gd name="T48" fmla="*/ 8 w 56"/>
                <a:gd name="T49" fmla="*/ 48 h 56"/>
                <a:gd name="T50" fmla="*/ 11 w 56"/>
                <a:gd name="T51" fmla="*/ 49 h 56"/>
                <a:gd name="T52" fmla="*/ 14 w 56"/>
                <a:gd name="T53" fmla="*/ 48 h 56"/>
                <a:gd name="T54" fmla="*/ 17 w 56"/>
                <a:gd name="T55" fmla="*/ 45 h 56"/>
                <a:gd name="T56" fmla="*/ 24 w 56"/>
                <a:gd name="T57" fmla="*/ 48 h 56"/>
                <a:gd name="T58" fmla="*/ 24 w 56"/>
                <a:gd name="T59" fmla="*/ 52 h 56"/>
                <a:gd name="T60" fmla="*/ 28 w 56"/>
                <a:gd name="T61" fmla="*/ 56 h 56"/>
                <a:gd name="T62" fmla="*/ 32 w 56"/>
                <a:gd name="T63" fmla="*/ 52 h 56"/>
                <a:gd name="T64" fmla="*/ 32 w 56"/>
                <a:gd name="T65" fmla="*/ 48 h 56"/>
                <a:gd name="T66" fmla="*/ 39 w 56"/>
                <a:gd name="T67" fmla="*/ 45 h 56"/>
                <a:gd name="T68" fmla="*/ 42 w 56"/>
                <a:gd name="T69" fmla="*/ 48 h 56"/>
                <a:gd name="T70" fmla="*/ 45 w 56"/>
                <a:gd name="T71" fmla="*/ 49 h 56"/>
                <a:gd name="T72" fmla="*/ 48 w 56"/>
                <a:gd name="T73" fmla="*/ 48 h 56"/>
                <a:gd name="T74" fmla="*/ 48 w 56"/>
                <a:gd name="T75" fmla="*/ 42 h 56"/>
                <a:gd name="T76" fmla="*/ 45 w 56"/>
                <a:gd name="T77" fmla="*/ 39 h 56"/>
                <a:gd name="T78" fmla="*/ 48 w 56"/>
                <a:gd name="T79" fmla="*/ 32 h 56"/>
                <a:gd name="T80" fmla="*/ 52 w 56"/>
                <a:gd name="T81" fmla="*/ 32 h 56"/>
                <a:gd name="T82" fmla="*/ 56 w 56"/>
                <a:gd name="T83" fmla="*/ 28 h 56"/>
                <a:gd name="T84" fmla="*/ 52 w 56"/>
                <a:gd name="T85" fmla="*/ 24 h 56"/>
                <a:gd name="T86" fmla="*/ 28 w 56"/>
                <a:gd name="T87" fmla="*/ 40 h 56"/>
                <a:gd name="T88" fmla="*/ 16 w 56"/>
                <a:gd name="T89" fmla="*/ 28 h 56"/>
                <a:gd name="T90" fmla="*/ 28 w 56"/>
                <a:gd name="T91" fmla="*/ 16 h 56"/>
                <a:gd name="T92" fmla="*/ 40 w 56"/>
                <a:gd name="T93" fmla="*/ 28 h 56"/>
                <a:gd name="T94" fmla="*/ 28 w 56"/>
                <a:gd name="T9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56">
                  <a:moveTo>
                    <a:pt x="5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1"/>
                    <a:pt x="46" y="19"/>
                    <a:pt x="45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2"/>
                    <a:pt x="49" y="10"/>
                    <a:pt x="48" y="8"/>
                  </a:cubicBezTo>
                  <a:cubicBezTo>
                    <a:pt x="46" y="7"/>
                    <a:pt x="44" y="7"/>
                    <a:pt x="42" y="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0"/>
                    <a:pt x="35" y="9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6" y="0"/>
                    <a:pt x="24" y="2"/>
                    <a:pt x="24" y="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9"/>
                    <a:pt x="19" y="10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0" y="7"/>
                    <a:pt x="8" y="8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9" y="21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5"/>
                    <a:pt x="10" y="37"/>
                    <a:pt x="11" y="3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4"/>
                    <a:pt x="7" y="46"/>
                    <a:pt x="8" y="48"/>
                  </a:cubicBezTo>
                  <a:cubicBezTo>
                    <a:pt x="9" y="49"/>
                    <a:pt x="10" y="49"/>
                    <a:pt x="11" y="49"/>
                  </a:cubicBezTo>
                  <a:cubicBezTo>
                    <a:pt x="12" y="49"/>
                    <a:pt x="13" y="49"/>
                    <a:pt x="14" y="4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6"/>
                    <a:pt x="21" y="47"/>
                    <a:pt x="24" y="4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6" y="56"/>
                    <a:pt x="28" y="56"/>
                  </a:cubicBezTo>
                  <a:cubicBezTo>
                    <a:pt x="30" y="56"/>
                    <a:pt x="32" y="54"/>
                    <a:pt x="32" y="5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5" y="47"/>
                    <a:pt x="37" y="46"/>
                    <a:pt x="39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4" y="49"/>
                    <a:pt x="45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9" y="46"/>
                    <a:pt x="49" y="44"/>
                    <a:pt x="48" y="4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7"/>
                    <a:pt x="47" y="35"/>
                    <a:pt x="48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9998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F0F0F0"/>
      </a:lt2>
      <a:accent1>
        <a:srgbClr val="002C77"/>
      </a:accent1>
      <a:accent2>
        <a:srgbClr val="009DE0"/>
      </a:accent2>
      <a:accent3>
        <a:srgbClr val="00AC41"/>
      </a:accent3>
      <a:accent4>
        <a:srgbClr val="76D3FF"/>
      </a:accent4>
      <a:accent5>
        <a:srgbClr val="949494"/>
      </a:accent5>
      <a:accent6>
        <a:srgbClr val="8096B2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1E02728C-430E-40A4-A88D-63B5E0DB2EC5}" vid="{FBCF0A22-C69C-40BB-B44A-F70827371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 7 8 2 6 6 f 3 b - f b 5 9 - 4 8 8 6 - b 2 5 e - a d 2 2 2 1 c 3 7 9 4 1 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 f u l l i m a g e ; D A R K < / P r e s e n t a t i o n O b j e c t T a g >  
     < P r e s e n t a t i o n O b j e c t T a g   T a g N a m e = " M M C O A _ F U L L I M A G E _ I D " > f 9 7 e 7 b 1 0 - 8 8 3 2 - 4 7 2 f - b b 8 6 - 0 0 6 d 8 a c 4 2 f 8 7 < / P r e s e n t a t i o n O b j e c t T a g >  
     < P r e s e n t a t i o n O b j e c t T a g   T a g N a m e = " M M C O A _ S I L H O U E T T E _ I D " /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 e 7 2 8 a 9 5 d - 4 6 d 2 - 4 4 6 d - a 8 5 d - f 9 0 8 0 0 3 e d c 5 b 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 6 6 5 2 5 6 6 8 - 3 6 a 7 - 4 4 4 e - b 2 b e - c b c e d 2 1 3 8 3 6 e 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 3 d e 0 7 f a b - e 3 1 7 - 4 a 0 a - a b 1 a - 6 2 1 d 5 e 6 1 3 3 7 6 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 0 e e e 9 d 1 3 - f 1 c a - 4 a 9 9 - a 5 4 0 - 9 e e 9 2 6 8 6 6 6 3 5 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 M a i n B a c k L o g o , F r o n t L o g o , 3 8 . 2 7 , 2 7 . 2 1 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 [ B r a n d _ M M C 2 0 2 1 . A g e n d a S l i d e T i t l e ] 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 { L e g a l B a c k } 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23690B0B86843BB5CE2D0DA0F58F1" ma:contentTypeVersion="10" ma:contentTypeDescription="Create a new document." ma:contentTypeScope="" ma:versionID="66150efb7ecf8f8ec441d3088c5c8529">
  <xsd:schema xmlns:xsd="http://www.w3.org/2001/XMLSchema" xmlns:xs="http://www.w3.org/2001/XMLSchema" xmlns:p="http://schemas.microsoft.com/office/2006/metadata/properties" xmlns:ns2="8fc7def1-b983-4665-9c0e-5a19e5e2e64d" xmlns:ns3="ed9d208c-e120-48b2-bcd1-f0c0c8dbc8c9" targetNamespace="http://schemas.microsoft.com/office/2006/metadata/properties" ma:root="true" ma:fieldsID="062ac7b82cbb875a6c695cd40f4ac34c" ns2:_="" ns3:_="">
    <xsd:import namespace="8fc7def1-b983-4665-9c0e-5a19e5e2e64d"/>
    <xsd:import namespace="ed9d208c-e120-48b2-bcd1-f0c0c8dbc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def1-b983-4665-9c0e-5a19e5e2e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08c-e120-48b2-bcd1-f0c0c8dbc8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 3 d e 0 7 f a b - e 3 1 7 - 4 a 0 a - a b 1 a - 6 2 1 d 5 e 6 1 3 3 7 6 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 3 d e 0 7 f a b - e 3 1 7 - 4 a 0 a - a b 1 a - 6 2 1 d 5 e 6 1 3 3 7 6 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6C0D93F9-5B62-452D-B05C-8078A4805247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A069E17C-908E-4D9A-BB30-A8F3C37DD0BB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FBE9794C-39D7-46EA-A4AC-A88128E7B2CB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FDDA039F-625F-47F3-A1A8-1B62E4AA5C8F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705D8596-86C3-4982-917A-F3E658051B8F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785CACC9-5F9E-452C-8D11-FADB0FC87789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46AC9F7-34D3-4A0D-8D03-01D4B97CAD51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d9d208c-e120-48b2-bcd1-f0c0c8dbc8c9"/>
    <ds:schemaRef ds:uri="8fc7def1-b983-4665-9c0e-5a19e5e2e64d"/>
    <ds:schemaRef ds:uri="http://www.w3.org/XML/1998/namespace"/>
    <ds:schemaRef ds:uri="http://purl.org/dc/dcmitype/"/>
  </ds:schemaRefs>
</ds:datastoreItem>
</file>

<file path=customXml/itemProps28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C472D35A-C2B0-4554-88F6-A66A699B8FF9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14AAB1E4-DA4E-4B5A-A12C-A3B3029B9C89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7BDD5E8B-B38F-4E19-81DE-9FCA163172C2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C38C3887-C9FB-4F7F-9BD0-D476FC861947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85A40AA7-CD26-416A-96AB-FB82D025CBBB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3321DAA5-03DF-4CFA-8D66-65413E31CDE6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E2987B6-D35A-4C35-96F2-34D5DD47F9BB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B36CBDA4-A697-46EE-A841-E76C3EADCF61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19BCB8AB-C80F-48B0-97F9-FF07C27A1D7E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6E08A1E3-253A-4517-97D3-0BD56DB45B37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017913BF-A25B-4061-AA64-C0C56B767872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B877B95-C2B4-487F-861B-0F99C3B87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7def1-b983-4665-9c0e-5a19e5e2e64d"/>
    <ds:schemaRef ds:uri="ed9d208c-e120-48b2-bcd1-f0c0c8dbc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0.xml><?xml version="1.0" encoding="utf-8"?>
<ds:datastoreItem xmlns:ds="http://schemas.openxmlformats.org/officeDocument/2006/customXml" ds:itemID="{C0E00A02-28A1-4EE1-BE10-FB1AE54D3156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8EAB299D-D121-4CEC-A29C-138760C231CE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58460E4E-E05F-4804-AD87-0884E4B7280C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2C652E1D-9844-4510-B750-98D8BDB97EDA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307BA719-D102-4EC6-B145-BDFEC159FE79}">
  <ds:schemaRefs>
    <ds:schemaRef ds:uri="http://schemas.microsoft.com/sharepoint/v3/contenttype/forms"/>
  </ds:schemaRefs>
</ds:datastoreItem>
</file>

<file path=customXml/itemProps62.xml><?xml version="1.0" encoding="utf-8"?>
<ds:datastoreItem xmlns:ds="http://schemas.openxmlformats.org/officeDocument/2006/customXml" ds:itemID="{9B3339A5-CF51-45FE-AA88-FE54F0C5DC75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C2DE171A-B726-40E5-B1C5-493646B322AB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20D44EC1-77A7-452C-9423-CF3B8B4EAE3F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63035760-20EA-4532-8377-45C638F3BF21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F7E19400-6557-45B9-A4BE-9C2FBC6813EC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76FC6150-453A-4E85-9BBF-24D555A563B2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49BC0D76-EA8A-4D84-8BDC-79F24EC5F6D5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01EB0977-573F-4EDD-9820-E6F65A429EF6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5563</TotalTime>
  <Words>2329</Words>
  <Application>Microsoft Office PowerPoint</Application>
  <PresentationFormat>Widescreen</PresentationFormat>
  <Paragraphs>628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Arial Narrow</vt:lpstr>
      <vt:lpstr>Calibri</vt:lpstr>
      <vt:lpstr>Wingdings</vt:lpstr>
      <vt:lpstr>Marsh McLennan</vt:lpstr>
      <vt:lpstr>Xviii reunión larg 2022 Tarificación por Exposición - WXL concepto y ejemplos</vt:lpstr>
      <vt:lpstr>PowerPoint Presentation</vt:lpstr>
      <vt:lpstr>Objetivos de la Tarificación por Exposición</vt:lpstr>
      <vt:lpstr>Tarificación por exposición</vt:lpstr>
      <vt:lpstr>Tarificación por Exposición vs Experiencia</vt:lpstr>
      <vt:lpstr>Idea Central Análisis por Exposición </vt:lpstr>
      <vt:lpstr>Tipos de Curvas y Fundamentos de Uso</vt:lpstr>
      <vt:lpstr>Tipos de Curvas</vt:lpstr>
      <vt:lpstr>Curvas Usadas en la Práctica</vt:lpstr>
      <vt:lpstr>Fundamentos de Uso</vt:lpstr>
      <vt:lpstr>Fundamentos de Uso</vt:lpstr>
      <vt:lpstr>Ejemplo Práctico Curva de Exposición en Reaseguro</vt:lpstr>
      <vt:lpstr>Ejemplo Práctico</vt:lpstr>
      <vt:lpstr>Ejemplo Práctico</vt:lpstr>
      <vt:lpstr>Ejemplo Práctico</vt:lpstr>
      <vt:lpstr>Consideraciones Prácticas y Conclusiones</vt:lpstr>
      <vt:lpstr>PowerPoint Presentation</vt:lpstr>
    </vt:vector>
  </TitlesOfParts>
  <Company>Guy Carpenter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Assuria Group Introduction to Reinsurance</dc:title>
  <dc:creator>Scott Butler, Ella Passingham, Juan Pablo Peralta</dc:creator>
  <cp:lastModifiedBy>Andres Arnaiz, Pablo</cp:lastModifiedBy>
  <cp:revision>224</cp:revision>
  <dcterms:created xsi:type="dcterms:W3CDTF">2022-06-14T11:26:26Z</dcterms:created>
  <dcterms:modified xsi:type="dcterms:W3CDTF">2022-08-17T11:46:30Z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9.0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GUY</vt:lpwstr>
  </property>
  <property fmtid="{D5CDD505-2E9C-101B-9397-08002B2CF9AE}" pid="14" name="MMCOA_Brand">
    <vt:lpwstr>MMC2021</vt:lpwstr>
  </property>
  <property fmtid="{D5CDD505-2E9C-101B-9397-08002B2CF9AE}" pid="15" name="MMCOA_FeatureSet">
    <vt:lpwstr>GUY_2021_v1</vt:lpwstr>
  </property>
  <property fmtid="{D5CDD505-2E9C-101B-9397-08002B2CF9AE}" pid="16" name="MMCOA_Language">
    <vt:lpwstr>en-GB</vt:lpwstr>
  </property>
  <property fmtid="{D5CDD505-2E9C-101B-9397-08002B2CF9AE}" pid="17" name="MMCOA_LanguageDateFormat">
    <vt:lpwstr>d MMMM, yyyy</vt:lpwstr>
  </property>
  <property fmtid="{D5CDD505-2E9C-101B-9397-08002B2CF9AE}" pid="18" name="MMCOA_LanguageLocaleId">
    <vt:lpwstr>2057</vt:lpwstr>
  </property>
  <property fmtid="{D5CDD505-2E9C-101B-9397-08002B2CF9AE}" pid="19" name="MMCOA_CoverDigest">
    <vt:lpwstr>MMC2021;fullimage;GUY_FullImageStyles_v1;DARK;COLOUR</vt:lpwstr>
  </property>
  <property fmtid="{D5CDD505-2E9C-101B-9397-08002B2CF9AE}" pid="20" name="MMCOA_FontSize">
    <vt:lpwstr>Medium</vt:lpwstr>
  </property>
  <property fmtid="{D5CDD505-2E9C-101B-9397-08002B2CF9AE}" pid="21" name="MMCOA_CoverImageID">
    <vt:lpwstr>f97e7b10-8832-472f-bb86-006d8ac42f87</vt:lpwstr>
  </property>
  <property fmtid="{D5CDD505-2E9C-101B-9397-08002B2CF9AE}" pid="22" name="ContentTypeId">
    <vt:lpwstr>0x01010017DC018C10FDD84D8318C43B16E346CA</vt:lpwstr>
  </property>
</Properties>
</file>